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ink/ink5.xml" ContentType="application/inkml+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31"/>
  </p:notesMasterIdLst>
  <p:sldIdLst>
    <p:sldId id="275" r:id="rId6"/>
    <p:sldId id="991" r:id="rId7"/>
    <p:sldId id="990" r:id="rId8"/>
    <p:sldId id="1015" r:id="rId9"/>
    <p:sldId id="1019" r:id="rId10"/>
    <p:sldId id="1018" r:id="rId11"/>
    <p:sldId id="1017" r:id="rId12"/>
    <p:sldId id="256" r:id="rId13"/>
    <p:sldId id="1020" r:id="rId14"/>
    <p:sldId id="1014" r:id="rId15"/>
    <p:sldId id="333" r:id="rId16"/>
    <p:sldId id="1365" r:id="rId17"/>
    <p:sldId id="334" r:id="rId18"/>
    <p:sldId id="1355" r:id="rId19"/>
    <p:sldId id="336" r:id="rId20"/>
    <p:sldId id="1013" r:id="rId21"/>
    <p:sldId id="1366" r:id="rId22"/>
    <p:sldId id="1369" r:id="rId23"/>
    <p:sldId id="1368" r:id="rId24"/>
    <p:sldId id="1010" r:id="rId25"/>
    <p:sldId id="1370" r:id="rId26"/>
    <p:sldId id="368" r:id="rId27"/>
    <p:sldId id="1357" r:id="rId28"/>
    <p:sldId id="1359" r:id="rId29"/>
    <p:sldId id="136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58"/>
    <p:restoredTop sz="73333" autoAdjust="0"/>
  </p:normalViewPr>
  <p:slideViewPr>
    <p:cSldViewPr snapToGrid="0" snapToObjects="1">
      <p:cViewPr varScale="1">
        <p:scale>
          <a:sx n="87" d="100"/>
          <a:sy n="87" d="100"/>
        </p:scale>
        <p:origin x="2112" y="20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298"/>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19673 2423 0,'0'0'2,"0"0"-2,0 0 6,0 0 7,0 0-6,0 0 6,0 0-5,0 0 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467"/>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19506 2485 0,'0'0'0,"0"0"12,0 0-5,0 0 6,0 0-5,0 0 5,0 0-6,0 0 2,0 0 2,0 0 2</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64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19487 2518 0,'0'0'0,"0"0"12,0 0-4,0 0 4,0 0-4,0 0 2,0 0 2,0 0-4</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81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19287 2634 0,'0'0'2,"0"0"6,0 0 4,0 0-4,0 0 4,0 0-4,0 0 1,0 0 2,0 0-1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8:09.386"/>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nkml:trace contextRef="#ctx0" brushRef="#br0">20293 1566 1173 0,'-28'9'52'2,"23"-9"11"-2,-4 4-51 0,9-4-12 1,-5 0 0-1,-4 0 0 0,-1 0 21 0,10 0 2 0,0 0 0 0,0 0 0 0,-14 4-11 0,5 4-1 0,9-8-1 0,0 0 0 0,0 0-53 0,0 0-10 0,0 0-3 0,0 0-293 0,0 0-59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10T18:13:31.649"/>
    </inkml:context>
    <inkml:brush xml:id="br0">
      <inkml:brushProperty name="width" value="0.05292" units="cm"/>
      <inkml:brushProperty name="height" value="0.05292" units="cm"/>
      <inkml:brushProperty name="color" value="#FFFF00"/>
    </inkml:brush>
  </inkml:definitions>
  <inkml:trace contextRef="#ctx0" brushRef="#br0">19613 2266 0,'0'0'9,"0"0"-1,0 0 1,0 0 3,0 0-2,0 0 0,0 0-2,0 0 4,0 0-4,0 0 2,0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1/19/22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mc/articles/PMC292161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amanetwork.com/journals/jama/fullarticle/184747" TargetMode="External"/><Relationship Id="rId4" Type="http://schemas.openxmlformats.org/officeDocument/2006/relationships/hyperlink" Target="https://www.ncbi.nlm.nih.gov/books/NBK22338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ncbi.nlm.nih.gov/pmc/articles/PMC5907498/" TargetMode="External"/><Relationship Id="rId3" Type="http://schemas.openxmlformats.org/officeDocument/2006/relationships/hyperlink" Target="https://www.ncbi.nlm.nih.gov/pmc/articles/PMC3260132/" TargetMode="External"/><Relationship Id="rId7" Type="http://schemas.openxmlformats.org/officeDocument/2006/relationships/hyperlink" Target="https://www.ncbi.nlm.nih.gov/pubmed/3082429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pubmed/25108889" TargetMode="External"/><Relationship Id="rId5" Type="http://schemas.openxmlformats.org/officeDocument/2006/relationships/hyperlink" Target="https://www.ncbi.nlm.nih.gov/pubmed/22417251" TargetMode="External"/><Relationship Id="rId4" Type="http://schemas.openxmlformats.org/officeDocument/2006/relationships/hyperlink" Target="https://www.ncbi.nlm.nih.gov/pubmed/27911486" TargetMode="External"/><Relationship Id="rId9" Type="http://schemas.openxmlformats.org/officeDocument/2006/relationships/hyperlink" Target="https://www.ncbi.nlm.nih.gov/pubmed/20598634"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ournals.sagepub.com/doi/pdf/10.1177/174077451037409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7" Type="http://schemas.openxmlformats.org/officeDocument/2006/relationships/hyperlink" Target="https://handbook-5-1.cochrane.org/chapter_16/16_5_6_factorial_trials.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ubmed/4023472" TargetMode="Externa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ejm.org/doi/full/10.1056/NEJM19880128318043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ejm.org/doi/10.1056/NEJM198907203210301?url_ver=Z39.88-2003&amp;rfr_id=ori:rid:crossref.org&amp;rfr_dat=cr_pub%20%200pubm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10</a:t>
            </a:fld>
            <a:endParaRPr lang="en-US"/>
          </a:p>
        </p:txBody>
      </p:sp>
    </p:spTree>
    <p:extLst>
      <p:ext uri="{BB962C8B-B14F-4D97-AF65-F5344CB8AC3E}">
        <p14:creationId xmlns:p14="http://schemas.microsoft.com/office/powerpoint/2010/main" val="299826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a:p>
            <a:r>
              <a:rPr lang="en-US" altLang="en-US" dirty="0">
                <a:ea typeface="ＭＳ Ｐゴシック" charset="-128"/>
              </a:rPr>
              <a:t>NOTE: Dr. Chan refers to “protective effect” of the observational studies on vegetables and cancer or carotenoids and cancer, quoting older articles </a:t>
            </a:r>
            <a:r>
              <a:rPr lang="en-US" altLang="en-US">
                <a:ea typeface="ＭＳ Ｐゴシック" charset="-128"/>
              </a:rPr>
              <a:t>of the 1970’s and 1980’s </a:t>
            </a:r>
            <a:r>
              <a:rPr lang="en-US" altLang="en-US" dirty="0">
                <a:ea typeface="ＭＳ Ｐゴシック" charset="-128"/>
              </a:rPr>
              <a:t>– this should be qualified as an “inverse association” or “potential protective effect” as these results were from case-control and cohort studies and cannot directly comment on true “</a:t>
            </a:r>
            <a:r>
              <a:rPr lang="en-US" altLang="en-US">
                <a:ea typeface="ＭＳ Ｐゴシック" charset="-128"/>
              </a:rPr>
              <a:t>causal effects.” </a:t>
            </a:r>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11</a:t>
            </a:fld>
            <a:endParaRPr lang="en-US" altLang="en-US" sz="1200">
              <a:solidFill>
                <a:srgbClr val="1F497D"/>
              </a:solidFill>
              <a:latin typeface="Arial" charset="0"/>
            </a:endParaRPr>
          </a:p>
        </p:txBody>
      </p:sp>
    </p:spTree>
    <p:extLst>
      <p:ext uri="{BB962C8B-B14F-4D97-AF65-F5344CB8AC3E}">
        <p14:creationId xmlns:p14="http://schemas.microsoft.com/office/powerpoint/2010/main" val="41832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12</a:t>
            </a:fld>
            <a:endParaRPr lang="en-US" altLang="en-US" sz="1200">
              <a:solidFill>
                <a:srgbClr val="1F497D"/>
              </a:solidFill>
              <a:latin typeface="Arial" charset="0"/>
            </a:endParaRPr>
          </a:p>
        </p:txBody>
      </p:sp>
    </p:spTree>
    <p:extLst>
      <p:ext uri="{BB962C8B-B14F-4D97-AF65-F5344CB8AC3E}">
        <p14:creationId xmlns:p14="http://schemas.microsoft.com/office/powerpoint/2010/main" val="302640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13</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dirty="0">
                <a:ea typeface="ＭＳ Ｐゴシック" charset="-128"/>
              </a:rPr>
              <a:t>http://</a:t>
            </a:r>
            <a:r>
              <a:rPr lang="en-US" altLang="en-US" dirty="0" err="1">
                <a:ea typeface="ＭＳ Ｐゴシック" charset="-128"/>
              </a:rPr>
              <a:t>www.annalsofepidemiology.org</a:t>
            </a:r>
            <a:r>
              <a:rPr lang="en-US" altLang="en-US" dirty="0">
                <a:ea typeface="ＭＳ Ｐゴシック" charset="-128"/>
              </a:rPr>
              <a:t>/article/1047-2797(94)90036-1/pdf </a:t>
            </a:r>
          </a:p>
        </p:txBody>
      </p:sp>
    </p:spTree>
    <p:extLst>
      <p:ext uri="{BB962C8B-B14F-4D97-AF65-F5344CB8AC3E}">
        <p14:creationId xmlns:p14="http://schemas.microsoft.com/office/powerpoint/2010/main" val="104776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7A8CAF-390E-D94D-A93F-C4BC106B4F8C}"/>
              </a:ext>
            </a:extLst>
          </p:cNvPr>
          <p:cNvSpPr>
            <a:spLocks noGrp="1" noChangeArrowheads="1"/>
          </p:cNvSpPr>
          <p:nvPr>
            <p:ph type="sldNum"/>
          </p:nvPr>
        </p:nvSpPr>
        <p:spPr>
          <a:ln/>
        </p:spPr>
        <p:txBody>
          <a:bodyPr/>
          <a:lstStyle/>
          <a:p>
            <a:fld id="{8EEBADB7-F0C0-C442-B3EA-B69D418A09E4}" type="slidenum">
              <a:rPr lang="en-US" altLang="en-US"/>
              <a:pPr/>
              <a:t>14</a:t>
            </a:fld>
            <a:endParaRPr lang="en-US" altLang="en-US"/>
          </a:p>
        </p:txBody>
      </p:sp>
      <p:sp>
        <p:nvSpPr>
          <p:cNvPr id="4097" name="Text Box 1">
            <a:extLst>
              <a:ext uri="{FF2B5EF4-FFF2-40B4-BE49-F238E27FC236}">
                <a16:creationId xmlns:a16="http://schemas.microsoft.com/office/drawing/2014/main" id="{6C3A4578-D0E2-D24C-A7B2-4E6A0E1ED608}"/>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2B61BB04-9ED3-A44C-8649-CCD15B5C2B80}"/>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1. Kaplan-Meier Curves for the Cumulative Incidence of Lung Cancer among Participants Who Received Alpha-Tocopherol Supplements and Those Who Did Not (Upper Panel) and among Participants Who Received Beta Carotene Supplements and Those Who Did Not (Lower Panel). Data are shown only through 7 1/2 years of follow-up because of the small numbers of participants beyond that time.</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altLang="en-US" sz="1000" dirty="0">
                <a:ea typeface="ＭＳ Ｐゴシック" charset="-128"/>
              </a:rPr>
              <a:t>Maybe TOO late to intervene with BC or Vit E in a population that has 30 pack years of smoking history</a:t>
            </a:r>
          </a:p>
          <a:p>
            <a:pPr>
              <a:lnSpc>
                <a:spcPct val="80000"/>
              </a:lnSpc>
            </a:pPr>
            <a:r>
              <a:rPr lang="en-US" altLang="en-US" sz="1000" dirty="0">
                <a:ea typeface="ＭＳ Ｐゴシック" charset="-128"/>
              </a:rPr>
              <a:t>Or… the population was not deficient enough to observe a benefit</a:t>
            </a:r>
          </a:p>
          <a:p>
            <a:pPr>
              <a:lnSpc>
                <a:spcPct val="80000"/>
              </a:lnSpc>
            </a:pPr>
            <a:r>
              <a:rPr lang="en-US" altLang="en-US" sz="1000" dirty="0">
                <a:ea typeface="ＭＳ Ｐゴシック" charset="-128"/>
              </a:rPr>
              <a:t>For Example…</a:t>
            </a:r>
          </a:p>
          <a:p>
            <a:pPr>
              <a:lnSpc>
                <a:spcPct val="80000"/>
              </a:lnSpc>
            </a:pPr>
            <a:r>
              <a:rPr lang="en-US" altLang="en-US" sz="1000" dirty="0">
                <a:ea typeface="ＭＳ Ｐゴシック" charset="-128"/>
              </a:rPr>
              <a:t>JNCI 1993 Blot et al, </a:t>
            </a:r>
            <a:r>
              <a:rPr lang="en-US" altLang="en-US" sz="1000" dirty="0" err="1">
                <a:ea typeface="ＭＳ Ｐゴシック" charset="-128"/>
              </a:rPr>
              <a:t>Linxian</a:t>
            </a:r>
            <a:r>
              <a:rPr lang="en-US" altLang="en-US" sz="1000" dirty="0">
                <a:ea typeface="ＭＳ Ｐゴシック" charset="-128"/>
              </a:rPr>
              <a:t> China RCT combo vit E, BC, and SEL – associated with lower total mortality p=0.03, RR=0.91; </a:t>
            </a:r>
            <a:r>
              <a:rPr lang="en-US" altLang="en-US" sz="1000" dirty="0" err="1">
                <a:ea typeface="ＭＳ Ｐゴシック" charset="-128"/>
              </a:rPr>
              <a:t>esp</a:t>
            </a:r>
            <a:r>
              <a:rPr lang="en-US" altLang="en-US" sz="1000" dirty="0">
                <a:ea typeface="ＭＳ Ｐゴシック" charset="-128"/>
              </a:rPr>
              <a:t> for cancer RR =0.87 (0.75-1.00)… however baseline BC levels were 3 times LOWER than that in Finland (5.2 ug/dL vs 17 mg/dL)</a:t>
            </a:r>
          </a:p>
          <a:p>
            <a:pPr>
              <a:lnSpc>
                <a:spcPct val="80000"/>
              </a:lnSpc>
            </a:pPr>
            <a:endParaRPr lang="en-US" altLang="en-US" sz="1000" dirty="0">
              <a:ea typeface="ＭＳ Ｐゴシック" charset="-128"/>
            </a:endParaRPr>
          </a:p>
          <a:p>
            <a:pPr>
              <a:lnSpc>
                <a:spcPct val="80000"/>
              </a:lnSpc>
            </a:pPr>
            <a:r>
              <a:rPr lang="en-US" altLang="en-US" sz="1000" dirty="0">
                <a:ea typeface="ＭＳ Ｐゴシック" charset="-128"/>
              </a:rPr>
              <a:t>https://</a:t>
            </a:r>
            <a:r>
              <a:rPr lang="en-US" altLang="en-US" sz="1000" dirty="0" err="1">
                <a:ea typeface="ＭＳ Ｐゴシック" charset="-128"/>
              </a:rPr>
              <a:t>atbcstudy.cancer.gov</a:t>
            </a:r>
            <a:r>
              <a:rPr lang="en-US" altLang="en-US" sz="1000" dirty="0">
                <a:ea typeface="ＭＳ Ｐゴシック" charset="-128"/>
              </a:rPr>
              <a:t>/ </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589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15</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dirty="0">
                <a:ea typeface="ＭＳ Ｐゴシック"/>
              </a:rPr>
              <a:t>Maybe TOO late to intervene with BC or Vit E in a population that has 30 pack years of smoking history</a:t>
            </a:r>
          </a:p>
          <a:p>
            <a:pPr>
              <a:lnSpc>
                <a:spcPct val="80000"/>
              </a:lnSpc>
            </a:pPr>
            <a:r>
              <a:rPr lang="en-US" altLang="en-US" dirty="0">
                <a:ea typeface="ＭＳ Ｐゴシック" charset="-128"/>
              </a:rPr>
              <a:t>Or… the population was not deficient enough to observe a benefit</a:t>
            </a:r>
          </a:p>
          <a:p>
            <a:pPr>
              <a:lnSpc>
                <a:spcPct val="80000"/>
              </a:lnSpc>
            </a:pPr>
            <a:r>
              <a:rPr lang="en-US" altLang="en-US" dirty="0">
                <a:ea typeface="ＭＳ Ｐゴシック" charset="-128"/>
              </a:rPr>
              <a:t>For Example…</a:t>
            </a:r>
          </a:p>
          <a:p>
            <a:pPr>
              <a:lnSpc>
                <a:spcPct val="80000"/>
              </a:lnSpc>
            </a:pPr>
            <a:r>
              <a:rPr lang="en-US" altLang="en-US" dirty="0">
                <a:ea typeface="ＭＳ Ｐゴシック"/>
              </a:rPr>
              <a:t>JNCI 1993 Blot et al, </a:t>
            </a:r>
            <a:r>
              <a:rPr lang="en-US" altLang="en-US" dirty="0" err="1">
                <a:ea typeface="ＭＳ Ｐゴシック"/>
              </a:rPr>
              <a:t>Linxian</a:t>
            </a:r>
            <a:r>
              <a:rPr lang="en-US" altLang="en-US" dirty="0">
                <a:ea typeface="ＭＳ Ｐゴシック"/>
              </a:rPr>
              <a:t> China RCT combo vit E, BC, and SEL – associated with lower total mortality p=0.03, RR=0.91; </a:t>
            </a:r>
            <a:r>
              <a:rPr lang="en-US" altLang="en-US" dirty="0" err="1">
                <a:ea typeface="ＭＳ Ｐゴシック"/>
              </a:rPr>
              <a:t>esp</a:t>
            </a:r>
            <a:r>
              <a:rPr lang="en-US" altLang="en-US" dirty="0">
                <a:ea typeface="ＭＳ Ｐゴシック"/>
              </a:rPr>
              <a:t> for cancer RR =0.87 (0.75-1.00)… however baseline BC levels were 3 times LOWER than that in Finland (5.2 ug/dL vs 17 mg/dL)</a:t>
            </a:r>
            <a:endParaRPr lang="en-US" altLang="en-US" dirty="0">
              <a:ea typeface="ＭＳ Ｐゴシック"/>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a:rPr>
              <a:t>https://atbcstudy.cancer.gov/ </a:t>
            </a:r>
          </a:p>
          <a:p>
            <a:pPr>
              <a:lnSpc>
                <a:spcPct val="80000"/>
              </a:lnSpc>
            </a:pPr>
            <a:endParaRPr lang="en-US" altLang="en-US" dirty="0">
              <a:ea typeface="ＭＳ Ｐゴシック" charset="-128"/>
              <a:cs typeface="Calibri"/>
            </a:endParaRPr>
          </a:p>
          <a:p>
            <a:pPr>
              <a:lnSpc>
                <a:spcPct val="80000"/>
              </a:lnSpc>
            </a:pPr>
            <a:r>
              <a:rPr lang="en-US" altLang="en-US" dirty="0">
                <a:ea typeface="ＭＳ Ｐゴシック"/>
              </a:rPr>
              <a:t>http://www.nejm.org/doi/full/10.1056/NEJM199404143301501#t=article </a:t>
            </a:r>
            <a:endParaRPr lang="en-US" altLang="en-US" dirty="0">
              <a:ea typeface="ＭＳ Ｐゴシック" charset="-128"/>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charset="-128"/>
              </a:rPr>
              <a:t>“</a:t>
            </a:r>
            <a:r>
              <a:rPr lang="en-US" sz="1200" b="0" i="0" kern="1200" dirty="0">
                <a:solidFill>
                  <a:schemeClr val="tx1"/>
                </a:solidFill>
                <a:effectLst/>
                <a:latin typeface="+mn-lt"/>
                <a:ea typeface="+mn-ea"/>
                <a:cs typeface="+mn-cs"/>
              </a:rPr>
              <a:t>In the light of all the data available, an adverse effect of beta carotene seems unlikely; in spite of its formal statistical significance, therefore, this finding may well be due to chance.”</a:t>
            </a:r>
            <a:r>
              <a:rPr lang="en-US" altLang="en-US" dirty="0">
                <a:ea typeface="ＭＳ Ｐゴシック" charset="-128"/>
              </a:rPr>
              <a:t> </a:t>
            </a:r>
          </a:p>
          <a:p>
            <a:pPr>
              <a:lnSpc>
                <a:spcPct val="80000"/>
              </a:lnSpc>
            </a:pPr>
            <a:endParaRPr lang="en-US" altLang="en-US" dirty="0">
              <a:ea typeface="ＭＳ Ｐゴシック" charset="-128"/>
            </a:endParaRPr>
          </a:p>
          <a:p>
            <a:pPr>
              <a:lnSpc>
                <a:spcPct val="80000"/>
              </a:lnSpc>
            </a:pPr>
            <a:r>
              <a:rPr lang="en-US" altLang="en-US" dirty="0">
                <a:ea typeface="ＭＳ Ｐゴシック"/>
              </a:rPr>
              <a:t>What</a:t>
            </a:r>
            <a:r>
              <a:rPr lang="en-US" altLang="en-US" baseline="0" dirty="0">
                <a:ea typeface="ＭＳ Ｐゴシック"/>
              </a:rPr>
              <a:t> happened next? Subsequent trials indicated that </a:t>
            </a:r>
            <a:r>
              <a:rPr lang="en-US" altLang="en-US" dirty="0">
                <a:ea typeface="ＭＳ Ｐゴシック"/>
              </a:rPr>
              <a:t>supplemental BC</a:t>
            </a:r>
            <a:r>
              <a:rPr lang="en-US" altLang="en-US" baseline="0" dirty="0">
                <a:ea typeface="ＭＳ Ｐゴシック"/>
              </a:rPr>
              <a:t> likely does increase risk of </a:t>
            </a:r>
            <a:r>
              <a:rPr lang="en-US" altLang="en-US" dirty="0">
                <a:ea typeface="ＭＳ Ｐゴシック"/>
              </a:rPr>
              <a:t>Lung cancer</a:t>
            </a:r>
            <a:r>
              <a:rPr lang="en-US" altLang="en-US" baseline="0" dirty="0">
                <a:ea typeface="ＭＳ Ｐゴシック"/>
              </a:rPr>
              <a:t> in smokers or those with other high risk (asbestos); not associated in general population of non-smokers (physicians health study</a:t>
            </a:r>
            <a:r>
              <a:rPr lang="en-US" altLang="en-US" dirty="0">
                <a:ea typeface="ＭＳ Ｐゴシック"/>
              </a:rPr>
              <a:t>). (NOTE – these findings were focused on trials that examined supplemental beta-carotene, not beta-carotene received regularly via foods).</a:t>
            </a:r>
            <a:endParaRPr lang="en-US" altLang="en-US" baseline="0" dirty="0">
              <a:ea typeface="ＭＳ Ｐゴシック"/>
              <a:cs typeface="Calibri"/>
            </a:endParaRPr>
          </a:p>
          <a:p>
            <a:pPr>
              <a:lnSpc>
                <a:spcPct val="80000"/>
              </a:lnSpc>
            </a:pPr>
            <a:endParaRPr lang="en-US" altLang="en-US" baseline="0" dirty="0">
              <a:ea typeface="ＭＳ Ｐゴシック" charset="-128"/>
            </a:endParaRPr>
          </a:p>
          <a:p>
            <a:pPr>
              <a:lnSpc>
                <a:spcPct val="80000"/>
              </a:lnSpc>
            </a:pPr>
            <a:r>
              <a:rPr lang="en-US" altLang="en-US" baseline="0" dirty="0">
                <a:ea typeface="ＭＳ Ｐゴシック" charset="-128"/>
              </a:rPr>
              <a:t>The concept of consistency says that you have “one treatment” that is well-defined.   This is important to uphold the integrity of the design of a study to make causal inferences. However, one can also imagine that it puts a lot of importance on the decision of choosing exactly which intervention to test, at what dose, for what duration, and in whom. This is why typically there are “phases” of clinical trials designed specifically to determine these sorts of questions before doing the full scale trial. https://www.cancer.gov/about-cancer/treatment/clinical-trials/what-are-trials/phases </a:t>
            </a:r>
            <a:endParaRPr lang="en-US" altLang="en-US" dirty="0">
              <a:ea typeface="ＭＳ Ｐゴシック" charset="-128"/>
            </a:endParaRPr>
          </a:p>
        </p:txBody>
      </p:sp>
    </p:spTree>
    <p:extLst>
      <p:ext uri="{BB962C8B-B14F-4D97-AF65-F5344CB8AC3E}">
        <p14:creationId xmlns:p14="http://schemas.microsoft.com/office/powerpoint/2010/main" val="266726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16</a:t>
            </a:fld>
            <a:endParaRPr lang="en-US"/>
          </a:p>
        </p:txBody>
      </p:sp>
    </p:spTree>
    <p:extLst>
      <p:ext uri="{BB962C8B-B14F-4D97-AF65-F5344CB8AC3E}">
        <p14:creationId xmlns:p14="http://schemas.microsoft.com/office/powerpoint/2010/main" val="415695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Further articles on Principles of Cancer Screening:</a:t>
            </a:r>
          </a:p>
          <a:p>
            <a:r>
              <a:rPr lang="en-US" dirty="0">
                <a:hlinkClick r:id="rId3"/>
              </a:rPr>
              <a:t>https://www.ncbi.nlm.nih.gov/pmc/articles/PMC2921618/</a:t>
            </a:r>
            <a:endParaRPr lang="en-US"/>
          </a:p>
          <a:p>
            <a:r>
              <a:rPr lang="en-US" dirty="0">
                <a:hlinkClick r:id="rId4"/>
              </a:rPr>
              <a:t>https://www.ncbi.nlm.nih.gov/books/NBK223387/</a:t>
            </a:r>
            <a:endParaRPr lang="en-US" dirty="0">
              <a:cs typeface="Calibri"/>
              <a:hlinkClick r:id="rId4"/>
            </a:endParaRPr>
          </a:p>
          <a:p>
            <a:endParaRPr lang="en-US" dirty="0">
              <a:cs typeface="Calibri"/>
            </a:endParaRPr>
          </a:p>
          <a:p>
            <a:r>
              <a:rPr lang="en-US" dirty="0">
                <a:cs typeface="Calibri"/>
              </a:rPr>
              <a:t>Challenges around over-diagnosis and over-treatment for prostate and breast cancer (perspectives from UCSF faculty) - </a:t>
            </a:r>
            <a:r>
              <a:rPr lang="en-US" dirty="0">
                <a:hlinkClick r:id="rId5"/>
              </a:rPr>
              <a:t>https://jamanetwork.com/journals/jama/fullarticle/184747</a:t>
            </a:r>
            <a:r>
              <a:rPr lang="en-US" dirty="0"/>
              <a:t> </a:t>
            </a:r>
          </a:p>
          <a:p>
            <a:endParaRPr lang="en-US" dirty="0"/>
          </a:p>
          <a:p>
            <a:r>
              <a:rPr lang="en-US" dirty="0">
                <a:cs typeface="Calibri"/>
              </a:rPr>
              <a:t>Other DEB Courses that address screening:  Clinical </a:t>
            </a:r>
            <a:r>
              <a:rPr lang="en-US" dirty="0" err="1">
                <a:cs typeface="Calibri"/>
              </a:rPr>
              <a:t>Epid</a:t>
            </a:r>
            <a:r>
              <a:rPr lang="en-US" dirty="0">
                <a:cs typeface="Calibri"/>
              </a:rPr>
              <a:t> (epi 204), Cancer </a:t>
            </a:r>
            <a:r>
              <a:rPr lang="en-US" dirty="0" err="1">
                <a:cs typeface="Calibri"/>
              </a:rPr>
              <a:t>Epid</a:t>
            </a:r>
            <a:r>
              <a:rPr lang="en-US" dirty="0">
                <a:cs typeface="Calibri"/>
              </a:rPr>
              <a:t> (epi 252)</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17</a:t>
            </a:fld>
            <a:endParaRPr lang="en-US"/>
          </a:p>
        </p:txBody>
      </p:sp>
    </p:spTree>
    <p:extLst>
      <p:ext uri="{BB962C8B-B14F-4D97-AF65-F5344CB8AC3E}">
        <p14:creationId xmlns:p14="http://schemas.microsoft.com/office/powerpoint/2010/main" val="209881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 prostate specific antigen, discovered in 1970’s, initially used clinically to monitor prostate cancer/response to </a:t>
            </a:r>
            <a:r>
              <a:rPr lang="en-US" dirty="0" err="1"/>
              <a:t>tx</a:t>
            </a:r>
            <a:r>
              <a:rPr lang="en-US" dirty="0"/>
              <a:t>.</a:t>
            </a:r>
          </a:p>
          <a:p>
            <a:endParaRPr lang="en-US" dirty="0"/>
          </a:p>
          <a:p>
            <a:r>
              <a:rPr lang="en-US" dirty="0"/>
              <a:t>By early 1990’s studies indicated that it may have use as a first-line screening test. Approved by FDA. Enter – the “</a:t>
            </a:r>
            <a:r>
              <a:rPr lang="en-US" dirty="0" err="1"/>
              <a:t>psa</a:t>
            </a:r>
            <a:r>
              <a:rPr lang="en-US" dirty="0"/>
              <a:t> era” in the US. Many adult men were commonly tested. Incidence of PC shot up, and it was mostly early stage disease. RCTs were started and ongoing during this time to rigorously test the question of whether PSA screening for incident prostate cancer has a benefit on mortality.</a:t>
            </a:r>
          </a:p>
          <a:p>
            <a:endParaRPr lang="en-US" dirty="0"/>
          </a:p>
          <a:p>
            <a:r>
              <a:rPr lang="en-US" dirty="0"/>
              <a:t>NOTE: For a cancer screening test -The goal is to demonstrate whether early screening actually improves mortality… not incidence.</a:t>
            </a:r>
          </a:p>
          <a:p>
            <a:endParaRPr lang="en-US" dirty="0"/>
          </a:p>
          <a:p>
            <a:r>
              <a:rPr lang="en-US" dirty="0"/>
              <a:t>Healthy person ---</a:t>
            </a:r>
            <a:r>
              <a:rPr lang="en-US" dirty="0">
                <a:sym typeface="Wingdings" panose="05000000000000000000" pitchFamily="2" charset="2"/>
              </a:rPr>
              <a:t> precursor to cancer ---- cancer ---- death</a:t>
            </a:r>
          </a:p>
          <a:p>
            <a:r>
              <a:rPr lang="en-US" dirty="0">
                <a:sym typeface="Wingdings" panose="05000000000000000000" pitchFamily="2" charset="2"/>
              </a:rPr>
              <a:t>The underlying premise of a screening test for a cancer is that you pick up the cancer earlier in its development, when the tumor is more amenable to cure (ideally in some precursor stage, which can be treated before cancer actually develops, e.g., finding colon polyps via colonoscopy before those polyps become cancerous). Some basic tenets about cancer screening are that: a) you can detect it earlier in a low-risk (ideally not too invasive way), b) there must be treatments available that are considered to do more benefit than harm, and c) earlier detection and treatment means better cure rates/lower mortality. All of these things must be true for it to be ethical to implement a cancer screening test into a healthy population. The potential for benefit must outweigh harm, and this is often challenging when you are starting with a healthy population. For more information on screening, see: https://www.ncbi.nlm.nih.gov/pmc/articles/PMC2921618 </a:t>
            </a:r>
            <a:endParaRPr lang="en-US" dirty="0"/>
          </a:p>
          <a:p>
            <a:endParaRPr lang="en-US" dirty="0">
              <a:cs typeface="Calibri"/>
            </a:endParaRPr>
          </a:p>
          <a:p>
            <a:r>
              <a:rPr lang="en-US" dirty="0">
                <a:cs typeface="Calibri"/>
              </a:rPr>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https://www.uspreventiveservicestaskforce.org/Page/Document/RecommendationStatementFinal/prostate-cancer-screening1</a:t>
            </a:r>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18</a:t>
            </a:fld>
            <a:endParaRPr lang="en-US"/>
          </a:p>
        </p:txBody>
      </p:sp>
    </p:spTree>
    <p:extLst>
      <p:ext uri="{BB962C8B-B14F-4D97-AF65-F5344CB8AC3E}">
        <p14:creationId xmlns:p14="http://schemas.microsoft.com/office/powerpoint/2010/main" val="153955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a:t>
            </a:r>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19</a:t>
            </a:fld>
            <a:endParaRPr lang="en-US"/>
          </a:p>
        </p:txBody>
      </p:sp>
    </p:spTree>
    <p:extLst>
      <p:ext uri="{BB962C8B-B14F-4D97-AF65-F5344CB8AC3E}">
        <p14:creationId xmlns:p14="http://schemas.microsoft.com/office/powerpoint/2010/main" val="12360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3208154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Lung Colorectal and Ovarian Cancer Screening Trial (PLCO) - US based</a:t>
            </a:r>
          </a:p>
          <a:p>
            <a:r>
              <a:rPr lang="en-US" dirty="0"/>
              <a:t>PMID:</a:t>
            </a:r>
            <a:r>
              <a:rPr lang="en-US" sz="1200" b="0" i="0" kern="1200" dirty="0">
                <a:solidFill>
                  <a:schemeClr val="tx1"/>
                </a:solidFill>
                <a:effectLst/>
                <a:latin typeface="+mn-lt"/>
                <a:ea typeface="+mn-ea"/>
                <a:cs typeface="+mn-cs"/>
              </a:rPr>
              <a:t> </a:t>
            </a:r>
            <a:r>
              <a:rPr lang="en-US" dirty="0"/>
              <a:t>22228146</a:t>
            </a:r>
            <a:r>
              <a:rPr lang="en-US" sz="1200" b="0" i="0" kern="1200" dirty="0">
                <a:solidFill>
                  <a:schemeClr val="tx1"/>
                </a:solidFill>
                <a:effectLst/>
                <a:latin typeface="+mn-lt"/>
                <a:ea typeface="+mn-ea"/>
                <a:cs typeface="+mn-cs"/>
              </a:rPr>
              <a:t> </a:t>
            </a:r>
            <a:r>
              <a:rPr lang="en-US" dirty="0"/>
              <a:t>PMCID:</a:t>
            </a:r>
            <a:r>
              <a:rPr lang="en-US" sz="1200" b="0" i="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PMC3260132</a:t>
            </a:r>
            <a:r>
              <a:rPr lang="en-US" sz="1200" b="0" i="0" kern="1200" dirty="0">
                <a:solidFill>
                  <a:schemeClr val="tx1"/>
                </a:solidFill>
                <a:effectLst/>
                <a:latin typeface="+mn-lt"/>
                <a:ea typeface="+mn-ea"/>
                <a:cs typeface="+mn-cs"/>
              </a:rPr>
              <a:t>  Andriole JNCI 2012</a:t>
            </a:r>
            <a:endParaRPr lang="en-US" dirty="0">
              <a:cs typeface="Calibri"/>
            </a:endParaRPr>
          </a:p>
          <a:p>
            <a:r>
              <a:rPr lang="en-US" sz="1200" b="0" i="0" kern="1200" dirty="0">
                <a:solidFill>
                  <a:schemeClr val="tx1"/>
                </a:solidFill>
                <a:effectLst/>
                <a:latin typeface="+mn-lt"/>
                <a:ea typeface="+mn-ea"/>
                <a:cs typeface="+mn-cs"/>
              </a:rPr>
              <a:t>Pinsky, Cancer 2017 </a:t>
            </a:r>
            <a:r>
              <a:rPr lang="en-US" dirty="0">
                <a:hlinkClick r:id="rId4"/>
              </a:rPr>
              <a:t>https://www.ncbi.nlm.nih.gov/pubmed/27911486</a:t>
            </a:r>
            <a:endParaRPr lang="en-US" dirty="0"/>
          </a:p>
          <a:p>
            <a:endParaRPr lang="en-US" sz="1200" b="0" i="0" kern="1200" dirty="0">
              <a:solidFill>
                <a:schemeClr val="tx1"/>
              </a:solidFill>
              <a:effectLst/>
              <a:latin typeface="+mn-lt"/>
              <a:ea typeface="+mn-ea"/>
              <a:cs typeface="+mn-cs"/>
            </a:endParaRPr>
          </a:p>
          <a:p>
            <a:r>
              <a:rPr lang="en-US" dirty="0"/>
              <a:t>European Randomized study of Screening for Prostate Cancer (ERSPC) - Multi-</a:t>
            </a:r>
            <a:r>
              <a:rPr lang="en-US" dirty="0" err="1"/>
              <a:t>european</a:t>
            </a:r>
            <a:r>
              <a:rPr lang="en-US" dirty="0"/>
              <a:t> trial</a:t>
            </a:r>
            <a:endParaRPr lang="en-US" dirty="0">
              <a:cs typeface="Calibri"/>
            </a:endParaRPr>
          </a:p>
          <a:p>
            <a:r>
              <a:rPr lang="en-US" sz="1200" b="0" i="0" kern="1200" dirty="0">
                <a:solidFill>
                  <a:schemeClr val="tx1"/>
                </a:solidFill>
                <a:effectLst/>
                <a:latin typeface="+mn-lt"/>
                <a:ea typeface="+mn-ea"/>
                <a:cs typeface="+mn-cs"/>
              </a:rPr>
              <a:t>Schroder, NEJM 2012: main results ERSPC: </a:t>
            </a:r>
            <a:r>
              <a:rPr lang="en-US" dirty="0">
                <a:hlinkClick r:id="rId5"/>
              </a:rPr>
              <a:t>https://www.ncbi.nlm.nih.gov/pubmed/22417251</a:t>
            </a:r>
            <a:endParaRPr lang="en-US" dirty="0"/>
          </a:p>
          <a:p>
            <a:r>
              <a:rPr lang="en-US" sz="1200" b="0" i="0" kern="1200" dirty="0">
                <a:solidFill>
                  <a:schemeClr val="tx1"/>
                </a:solidFill>
                <a:effectLst/>
                <a:latin typeface="+mn-lt"/>
                <a:ea typeface="+mn-ea"/>
                <a:cs typeface="+mn-cs"/>
              </a:rPr>
              <a:t>Schroder, </a:t>
            </a:r>
            <a:r>
              <a:rPr lang="en-US" dirty="0"/>
              <a:t>Lancet</a:t>
            </a:r>
            <a:r>
              <a:rPr lang="en-US" sz="1200" b="0" i="0" kern="1200" dirty="0">
                <a:solidFill>
                  <a:schemeClr val="tx1"/>
                </a:solidFill>
                <a:effectLst/>
                <a:latin typeface="+mn-lt"/>
                <a:ea typeface="+mn-ea"/>
                <a:cs typeface="+mn-cs"/>
              </a:rPr>
              <a:t>, 2014: </a:t>
            </a:r>
            <a:r>
              <a:rPr lang="en-US" dirty="0">
                <a:hlinkClick r:id="rId6"/>
              </a:rPr>
              <a:t>https://www.ncbi.nlm.nih.gov/pubmed/25108889</a:t>
            </a:r>
            <a:endParaRPr lang="en-US" dirty="0"/>
          </a:p>
          <a:p>
            <a:r>
              <a:rPr lang="en-US" dirty="0">
                <a:hlinkClick r:id="rId7"/>
              </a:rPr>
              <a:t>Hugossn Eur Urol 2019:  https://www.ncbi.nlm.nih.gov/pubmed/30824296</a:t>
            </a:r>
            <a:endParaRPr lang="en-US" dirty="0">
              <a:cs typeface="Calibri"/>
            </a:endParaRPr>
          </a:p>
          <a:p>
            <a:endParaRPr lang="en-US" dirty="0"/>
          </a:p>
          <a:p>
            <a:r>
              <a:rPr lang="en-US" dirty="0"/>
              <a:t>Goteborg – Swedish Trial (was 1 arm of ERSPC), reported separate results earlier than other two studies (</a:t>
            </a:r>
            <a:r>
              <a:rPr lang="en-US" dirty="0">
                <a:hlinkClick r:id="rId8"/>
              </a:rPr>
              <a:t>https://www.ncbi.nlm.nih.gov/pmc/articles/PMC5907498/</a:t>
            </a:r>
            <a:r>
              <a:rPr lang="en-US" dirty="0"/>
              <a:t>; </a:t>
            </a:r>
            <a:r>
              <a:rPr lang="en-US" dirty="0">
                <a:hlinkClick r:id="rId9"/>
              </a:rPr>
              <a:t>https://www.ncbi.nlm.nih.gov/pubmed/20598634</a:t>
            </a:r>
            <a:r>
              <a:rPr lang="en-US" dirty="0"/>
              <a:t>. Hugosson Lan </a:t>
            </a:r>
            <a:r>
              <a:rPr lang="en-US" dirty="0" err="1"/>
              <a:t>Onc</a:t>
            </a:r>
            <a:r>
              <a:rPr lang="en-US" dirty="0"/>
              <a:t> 2010)</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20</a:t>
            </a:fld>
            <a:endParaRPr lang="en-US"/>
          </a:p>
        </p:txBody>
      </p:sp>
    </p:spTree>
    <p:extLst>
      <p:ext uri="{BB962C8B-B14F-4D97-AF65-F5344CB8AC3E}">
        <p14:creationId xmlns:p14="http://schemas.microsoft.com/office/powerpoint/2010/main" val="97224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Prostate Lung Colorectal and Ovarian Cancer Screening Trial (PLCO) - US based</a:t>
            </a:r>
            <a:endParaRPr lang="en-US" dirty="0"/>
          </a:p>
          <a:p>
            <a:r>
              <a:rPr lang="en-US" dirty="0"/>
              <a:t>European Randomized study of Screening for Prostate Cancer (ERSPC) - Multi-</a:t>
            </a:r>
            <a:r>
              <a:rPr lang="en-US" dirty="0" err="1"/>
              <a:t>european</a:t>
            </a:r>
            <a:r>
              <a:rPr lang="en-US" dirty="0"/>
              <a:t> trial</a:t>
            </a:r>
            <a:endParaRPr lang="en-US" dirty="0">
              <a:cs typeface="Calibri"/>
            </a:endParaRPr>
          </a:p>
          <a:p>
            <a:r>
              <a:rPr lang="en-US" dirty="0">
                <a:cs typeface="Calibri"/>
              </a:rPr>
              <a:t>Goteborg – Swedish Trial (was 1 arm of ERSPC), reported separate results earlier than other two studies </a:t>
            </a:r>
          </a:p>
          <a:p>
            <a:endParaRPr lang="en-US" dirty="0"/>
          </a:p>
          <a:p>
            <a:r>
              <a:rPr lang="en-US" dirty="0"/>
              <a:t>As you can see, these three trials reported quite different RR on the possible benefit of screening. The RR’s shown here are for PC mortality.</a:t>
            </a:r>
            <a:endParaRPr lang="en-US" dirty="0">
              <a:cs typeface="Calibri"/>
            </a:endParaRPr>
          </a:p>
          <a:p>
            <a:endParaRPr lang="en-US" dirty="0"/>
          </a:p>
          <a:p>
            <a:r>
              <a:rPr lang="en-US" dirty="0"/>
              <a:t>What is clear is that in the US trial (PLCO) there was not evidence of any benefit. Why?</a:t>
            </a:r>
          </a:p>
          <a:p>
            <a:endParaRPr lang="en-US" dirty="0"/>
          </a:p>
          <a:p>
            <a:r>
              <a:rPr lang="en-US" dirty="0"/>
              <a:t>A couple clues are shown in the subsequent rows. First, there was less evidence of stage shift compared to the two European trials. Recall that one of the premises for cancer screening to work is that you are picking up the tumor earlier than previous methods allowed, therefore supporting earlier treatment and better outcomes, theoretically. Here, in the US, the change in the proportion of Stage 4 or late stage disease is less different in the US trial than in the other two trials. </a:t>
            </a:r>
          </a:p>
          <a:p>
            <a:endParaRPr lang="en-US" dirty="0"/>
          </a:p>
          <a:p>
            <a:r>
              <a:rPr lang="en-US" dirty="0"/>
              <a:t>Furthermore, the US population of men were also engaging in voluntary PSA screening BEFORE entering the study. 44% of men had had a PSA test in the US before entering the trial. PSA testing was not as routine throughout Europe at this same time. It was not reported in ERSPC and was stated as ‘none” in the Swedish trial.</a:t>
            </a:r>
          </a:p>
          <a:p>
            <a:endParaRPr lang="en-US" dirty="0"/>
          </a:p>
          <a:p>
            <a:r>
              <a:rPr lang="en-US" dirty="0"/>
              <a:t>The next row highlights issues of “contamination” or participants in the control group actually receiving PSA screening on their own, during the trial. "To be included in our definition of “PSA contamination,” a subject in the control group needed to have had a PSA test within the past year as part of a routine physical examination." As you can see, this was really high in the US study… it was estimated that about 50% of men in the control group received some screening during the study; considering time before the trial and time on trial - it was estimated that nearly 80% of men in the control group had ever had a PSA test. The routine usage of PSA screening was much less in Europe at the time, and consequently, while some "contamination" was reported in ERSPC, it was much less than in PLCO. </a:t>
            </a:r>
            <a:r>
              <a:rPr lang="en-US" dirty="0">
                <a:hlinkClick r:id="rId3"/>
              </a:rPr>
              <a:t>https://journals.sagepub.com/doi/pdf/10.1177/1740774510374091</a:t>
            </a:r>
            <a:r>
              <a:rPr lang="en-US" dirty="0"/>
              <a:t> </a:t>
            </a:r>
            <a:endParaRPr lang="en-US" dirty="0">
              <a:cs typeface="Calibri"/>
            </a:endParaRPr>
          </a:p>
          <a:p>
            <a:endParaRPr lang="en-US" dirty="0"/>
          </a:p>
          <a:p>
            <a:r>
              <a:rPr lang="en-US" dirty="0"/>
              <a:t>Lastly, the frequency of screening was quite different across the trials. One can see that the US trial ended up being a question of nearly annual screening vs every other year screening… rather than a contrast of getting screened every few years vs mainly NOT getting screening. These are 2 very different questions, which largely explains why the results were quite different.</a:t>
            </a:r>
          </a:p>
          <a:p>
            <a:endParaRPr lang="en-US" dirty="0"/>
          </a:p>
          <a:p>
            <a:r>
              <a:rPr lang="en-US" dirty="0"/>
              <a:t>High level takeaway – when RCT results differ on a seemingly similar research question, it is critical to delve into these details and really look at the exact research question that each trial was able to test. Aspects of how a trial is conducted, exact “dose” and timing of intervention, exact characteristics of the study population, </a:t>
            </a:r>
            <a:r>
              <a:rPr lang="en-US" dirty="0" err="1"/>
              <a:t>etc</a:t>
            </a:r>
            <a:r>
              <a:rPr lang="en-US" dirty="0"/>
              <a:t> all shape the specific research question and thus the causal effect that one can make inferences about.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1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00DE4-5931-43B4-81EC-3528F72167EE}" type="slidenum">
              <a:rPr lang="en-US" smtClean="0"/>
              <a:pPr/>
              <a:t>22</a:t>
            </a:fld>
            <a:endParaRPr lang="en-US"/>
          </a:p>
        </p:txBody>
      </p:sp>
    </p:spTree>
    <p:extLst>
      <p:ext uri="{BB962C8B-B14F-4D97-AF65-F5344CB8AC3E}">
        <p14:creationId xmlns:p14="http://schemas.microsoft.com/office/powerpoint/2010/main" val="1523866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of the Randomization in PLCO.</a:t>
            </a:r>
          </a:p>
          <a:p>
            <a:r>
              <a:rPr lang="en-US" dirty="0"/>
              <a:t>Want to be able to study randomization to PSA screening and its effect on PC death, w/o concern about confounding factors associated with screening</a:t>
            </a:r>
          </a:p>
          <a:p>
            <a:r>
              <a:rPr lang="en-US" dirty="0">
                <a:cs typeface="Calibri"/>
              </a:rPr>
              <a:t>Randomization assignment acts as an instrumental variable, associated only with exposure assignment. </a:t>
            </a:r>
          </a:p>
          <a:p>
            <a:endParaRPr lang="en-US" dirty="0">
              <a:cs typeface="Calibri"/>
            </a:endParaRPr>
          </a:p>
          <a:p>
            <a:r>
              <a:rPr lang="en-US" dirty="0">
                <a:cs typeface="Calibri"/>
              </a:rPr>
              <a:t>Intent to Treat Principle (ITT) - pneumonic "once randomized, always analyzed" - you analyze participants in RCT's according to the group they were </a:t>
            </a:r>
            <a:r>
              <a:rPr lang="en-US" b="1" i="1" dirty="0">
                <a:cs typeface="Calibri"/>
              </a:rPr>
              <a:t>assigned </a:t>
            </a:r>
            <a:r>
              <a:rPr lang="en-US" dirty="0">
                <a:cs typeface="Calibri"/>
              </a:rPr>
              <a:t>to, not based on whether they actually received the intervention or not. This upholds the usage of randomization as an </a:t>
            </a:r>
            <a:r>
              <a:rPr lang="en-US" dirty="0" err="1">
                <a:cs typeface="Calibri"/>
              </a:rPr>
              <a:t>Instr</a:t>
            </a:r>
            <a:r>
              <a:rPr lang="en-US" dirty="0">
                <a:cs typeface="Calibri"/>
              </a:rPr>
              <a:t> Var and limits confounding.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23</a:t>
            </a:fld>
            <a:endParaRPr lang="en-US"/>
          </a:p>
        </p:txBody>
      </p:sp>
    </p:spTree>
    <p:extLst>
      <p:ext uri="{BB962C8B-B14F-4D97-AF65-F5344CB8AC3E}">
        <p14:creationId xmlns:p14="http://schemas.microsoft.com/office/powerpoint/2010/main" val="302995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was opportunistic screening in the control arm, </a:t>
            </a:r>
            <a:r>
              <a:rPr lang="en-US" dirty="0" err="1"/>
              <a:t>bc</a:t>
            </a:r>
            <a:r>
              <a:rPr lang="en-US" dirty="0"/>
              <a:t> screening was just so common at that time and this study was unblinded, so men knew what arm they were in. This contamination of the control group can cause confounding bias</a:t>
            </a:r>
          </a:p>
        </p:txBody>
      </p:sp>
      <p:sp>
        <p:nvSpPr>
          <p:cNvPr id="4" name="Slide Number Placeholder 3"/>
          <p:cNvSpPr>
            <a:spLocks noGrp="1"/>
          </p:cNvSpPr>
          <p:nvPr>
            <p:ph type="sldNum" sz="quarter" idx="5"/>
          </p:nvPr>
        </p:nvSpPr>
        <p:spPr/>
        <p:txBody>
          <a:bodyPr/>
          <a:lstStyle/>
          <a:p>
            <a:fld id="{BFC14E9A-3DE8-034F-B838-4E5D36AA9102}" type="slidenum">
              <a:rPr lang="en-US" smtClean="0"/>
              <a:t>24</a:t>
            </a:fld>
            <a:endParaRPr lang="en-US"/>
          </a:p>
        </p:txBody>
      </p:sp>
    </p:spTree>
    <p:extLst>
      <p:ext uri="{BB962C8B-B14F-4D97-AF65-F5344CB8AC3E}">
        <p14:creationId xmlns:p14="http://schemas.microsoft.com/office/powerpoint/2010/main" val="1228825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summary – while RCT's remain a gold standard study design to estimate causal effects and make causal inferences, there are still several potential ways bias can creep into such studies. These are important to be aware of when planning such studies, or examining data across different RCT's on similar research questions, and to consider when developing the "target trial" concept for one's observational study.</a:t>
            </a:r>
          </a:p>
        </p:txBody>
      </p:sp>
      <p:sp>
        <p:nvSpPr>
          <p:cNvPr id="4" name="Slide Number Placeholder 3"/>
          <p:cNvSpPr>
            <a:spLocks noGrp="1"/>
          </p:cNvSpPr>
          <p:nvPr>
            <p:ph type="sldNum" sz="quarter" idx="5"/>
          </p:nvPr>
        </p:nvSpPr>
        <p:spPr/>
        <p:txBody>
          <a:bodyPr/>
          <a:lstStyle/>
          <a:p>
            <a:fld id="{BFC14E9A-3DE8-034F-B838-4E5D36AA9102}" type="slidenum">
              <a:rPr lang="en-US" smtClean="0"/>
              <a:t>25</a:t>
            </a:fld>
            <a:endParaRPr lang="en-US"/>
          </a:p>
        </p:txBody>
      </p:sp>
    </p:spTree>
    <p:extLst>
      <p:ext uri="{BB962C8B-B14F-4D97-AF65-F5344CB8AC3E}">
        <p14:creationId xmlns:p14="http://schemas.microsoft.com/office/powerpoint/2010/main" val="373035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a:t>
            </a:fld>
            <a:endParaRPr lang="en-US"/>
          </a:p>
        </p:txBody>
      </p:sp>
    </p:spTree>
    <p:extLst>
      <p:ext uri="{BB962C8B-B14F-4D97-AF65-F5344CB8AC3E}">
        <p14:creationId xmlns:p14="http://schemas.microsoft.com/office/powerpoint/2010/main" val="149639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a:t>
            </a:fld>
            <a:endParaRPr lang="en-US"/>
          </a:p>
        </p:txBody>
      </p:sp>
    </p:spTree>
    <p:extLst>
      <p:ext uri="{BB962C8B-B14F-4D97-AF65-F5344CB8AC3E}">
        <p14:creationId xmlns:p14="http://schemas.microsoft.com/office/powerpoint/2010/main" val="82011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Balancing adherence with generalizability… Educated MD’s – more likely to take the mailed pill packs as prescribed and maintain follow up </a:t>
            </a:r>
            <a:r>
              <a:rPr lang="en-US" dirty="0" err="1"/>
              <a:t>bc</a:t>
            </a:r>
            <a:r>
              <a:rPr lang="en-US" dirty="0"/>
              <a:t> they valued the scientific endeavor</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a:t>
            </a:fld>
            <a:endParaRPr lang="en-US"/>
          </a:p>
        </p:txBody>
      </p:sp>
    </p:spTree>
    <p:extLst>
      <p:ext uri="{BB962C8B-B14F-4D97-AF65-F5344CB8AC3E}">
        <p14:creationId xmlns:p14="http://schemas.microsoft.com/office/powerpoint/2010/main" val="219946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2x2 factorial design: </a:t>
            </a:r>
            <a:r>
              <a:rPr lang="en-US" dirty="0">
                <a:hlinkClick r:id="rId6"/>
              </a:rPr>
              <a:t>https://www.ncbi.nlm.nih.gov/pubmed/4023472</a:t>
            </a:r>
            <a:endParaRPr lang="en-US" dirty="0"/>
          </a:p>
          <a:p>
            <a:endParaRPr lang="en-US" dirty="0"/>
          </a:p>
          <a:p>
            <a:r>
              <a:rPr lang="en-US" dirty="0">
                <a:hlinkClick r:id="rId7"/>
              </a:rPr>
              <a:t>https://handbook-5-1.cochrane.org/chapter_16/16_5_6_factorial_trials.htm</a:t>
            </a:r>
            <a:endParaRPr lang="en-US" dirty="0"/>
          </a:p>
          <a:p>
            <a:endParaRPr lang="en-US" dirty="0"/>
          </a:p>
          <a:p>
            <a:r>
              <a:rPr lang="en-US" dirty="0"/>
              <a:t>Null BC main results: https://</a:t>
            </a:r>
            <a:r>
              <a:rPr lang="en-US" dirty="0" err="1"/>
              <a:t>pubmed.ncbi.nlm.nih.gov</a:t>
            </a:r>
            <a:r>
              <a:rPr lang="en-US" dirty="0"/>
              <a:t>/8602179/ </a:t>
            </a:r>
          </a:p>
        </p:txBody>
      </p:sp>
      <p:sp>
        <p:nvSpPr>
          <p:cNvPr id="4" name="Slide Number Placeholder 3"/>
          <p:cNvSpPr>
            <a:spLocks noGrp="1"/>
          </p:cNvSpPr>
          <p:nvPr>
            <p:ph type="sldNum" sz="quarter" idx="5"/>
          </p:nvPr>
        </p:nvSpPr>
        <p:spPr/>
        <p:txBody>
          <a:bodyPr/>
          <a:lstStyle/>
          <a:p>
            <a:fld id="{BFC14E9A-3DE8-034F-B838-4E5D36AA9102}" type="slidenum">
              <a:rPr lang="en-US" smtClean="0"/>
              <a:t>6</a:t>
            </a:fld>
            <a:endParaRPr lang="en-US"/>
          </a:p>
        </p:txBody>
      </p:sp>
    </p:spTree>
    <p:extLst>
      <p:ext uri="{BB962C8B-B14F-4D97-AF65-F5344CB8AC3E}">
        <p14:creationId xmlns:p14="http://schemas.microsoft.com/office/powerpoint/2010/main" val="52793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7</a:t>
            </a:fld>
            <a:endParaRPr lang="en-US"/>
          </a:p>
        </p:txBody>
      </p:sp>
    </p:spTree>
    <p:extLst>
      <p:ext uri="{BB962C8B-B14F-4D97-AF65-F5344CB8AC3E}">
        <p14:creationId xmlns:p14="http://schemas.microsoft.com/office/powerpoint/2010/main" val="402905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5D6442-A8DA-9D40-84A5-3AA2513EAD51}"/>
              </a:ext>
            </a:extLst>
          </p:cNvPr>
          <p:cNvSpPr>
            <a:spLocks noGrp="1" noChangeArrowheads="1"/>
          </p:cNvSpPr>
          <p:nvPr>
            <p:ph type="sldNum"/>
          </p:nvPr>
        </p:nvSpPr>
        <p:spPr>
          <a:ln/>
        </p:spPr>
        <p:txBody>
          <a:bodyPr/>
          <a:lstStyle/>
          <a:p>
            <a:fld id="{A764700D-9C4B-1348-BC44-1DB926C99994}" type="slidenum">
              <a:rPr lang="en-US" altLang="en-US"/>
              <a:pPr/>
              <a:t>8</a:t>
            </a:fld>
            <a:endParaRPr lang="en-US" altLang="en-US"/>
          </a:p>
        </p:txBody>
      </p:sp>
      <p:sp>
        <p:nvSpPr>
          <p:cNvPr id="4097" name="Text Box 1">
            <a:extLst>
              <a:ext uri="{FF2B5EF4-FFF2-40B4-BE49-F238E27FC236}">
                <a16:creationId xmlns:a16="http://schemas.microsoft.com/office/drawing/2014/main" id="{705DD365-C897-1A46-AE51-F5882560CDAA}"/>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0F20FB1C-3281-AA4F-AFE6-69B3593DCBE8}"/>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640" anchor="ctr"/>
          <a:lstStyle/>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3"/>
              </a:rPr>
              <a:t>https://www.nejm.org/doi/full/10.1056/NEJM198801283180431</a:t>
            </a:r>
            <a:r>
              <a:rPr lang="en-US" dirty="0"/>
              <a:t> - Preliminary report</a:t>
            </a:r>
          </a:p>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4"/>
              </a:rPr>
              <a:t>https://www.nejm.org/doi/10.1056/NEJM198907203210301?url_ver=Z39.88-2003&amp;rfr_id=ori:rid:crossref.org&amp;rfr_dat=cr_pub%20%200pubmed</a:t>
            </a:r>
            <a:r>
              <a:rPr lang="en-US" dirty="0"/>
              <a:t> - Final report</a:t>
            </a:r>
            <a:endParaRPr lang="en-US" dirty="0">
              <a:cs typeface="Calibri"/>
            </a:endParaRPr>
          </a:p>
        </p:txBody>
      </p:sp>
    </p:spTree>
    <p:extLst>
      <p:ext uri="{BB962C8B-B14F-4D97-AF65-F5344CB8AC3E}">
        <p14:creationId xmlns:p14="http://schemas.microsoft.com/office/powerpoint/2010/main" val="122837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https://www.nejm.org/doi/full/10.1056/NEJM198801283180431</a:t>
            </a:r>
          </a:p>
        </p:txBody>
      </p:sp>
      <p:sp>
        <p:nvSpPr>
          <p:cNvPr id="4" name="Slide Number Placeholder 3"/>
          <p:cNvSpPr>
            <a:spLocks noGrp="1"/>
          </p:cNvSpPr>
          <p:nvPr>
            <p:ph type="sldNum" sz="quarter" idx="5"/>
          </p:nvPr>
        </p:nvSpPr>
        <p:spPr/>
        <p:txBody>
          <a:bodyPr/>
          <a:lstStyle/>
          <a:p>
            <a:fld id="{BFC14E9A-3DE8-034F-B838-4E5D36AA9102}" type="slidenum">
              <a:rPr lang="en-US" smtClean="0"/>
              <a:t>9</a:t>
            </a:fld>
            <a:endParaRPr lang="en-US"/>
          </a:p>
        </p:txBody>
      </p:sp>
    </p:spTree>
    <p:extLst>
      <p:ext uri="{BB962C8B-B14F-4D97-AF65-F5344CB8AC3E}">
        <p14:creationId xmlns:p14="http://schemas.microsoft.com/office/powerpoint/2010/main" val="83940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829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41254435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92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1/19/22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860" r:id="rId30"/>
    <p:sldLayoutId id="2147483862" r:id="rId31"/>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2.xml"/><Relationship Id="rId1" Type="http://schemas.openxmlformats.org/officeDocument/2006/relationships/tags" Target="../tags/tag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2.xml"/><Relationship Id="rId1" Type="http://schemas.openxmlformats.org/officeDocument/2006/relationships/tags" Target="../tags/tag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4.xml"/><Relationship Id="rId1" Type="http://schemas.openxmlformats.org/officeDocument/2006/relationships/tags" Target="../tags/tag3.xml"/><Relationship Id="rId5" Type="http://schemas.openxmlformats.org/officeDocument/2006/relationships/image" Target="../media/image19.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40.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83.xml"/><Relationship Id="rId11" Type="http://schemas.openxmlformats.org/officeDocument/2006/relationships/image" Target="../media/image35.png"/><Relationship Id="rId10" Type="http://schemas.openxmlformats.org/officeDocument/2006/relationships/customXml" Target="../ink/ink6.xml"/><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a:t>
            </a:r>
            <a:r>
              <a:rPr lang="en-US"/>
              <a:t>Safeway </a:t>
            </a:r>
            <a:r>
              <a:rPr lang="en-US" dirty="0"/>
              <a:t>Distinguished 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
        <p:nvSpPr>
          <p:cNvPr id="5" name="Rectangle 3">
            <a:extLst>
              <a:ext uri="{FF2B5EF4-FFF2-40B4-BE49-F238E27FC236}">
                <a16:creationId xmlns:a16="http://schemas.microsoft.com/office/drawing/2014/main" id="{B78088CD-3174-0E42-88C2-28BF71EE5D96}"/>
              </a:ext>
            </a:extLst>
          </p:cNvPr>
          <p:cNvSpPr>
            <a:spLocks noChangeArrowheads="1"/>
          </p:cNvSpPr>
          <p:nvPr/>
        </p:nvSpPr>
        <p:spPr bwMode="auto">
          <a:xfrm>
            <a:off x="730757" y="5782569"/>
            <a:ext cx="6005051"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49CCF"/>
                </a:solidFill>
                <a:latin typeface="source sans pro" panose="020B0503030403020204" pitchFamily="34" charset="0"/>
              </a:rPr>
              <a:t>  </a:t>
            </a:r>
            <a:r>
              <a:rPr lang="en-US" altLang="en-US" sz="2400" dirty="0">
                <a:solidFill>
                  <a:srgbClr val="049CCF"/>
                </a:solidFill>
                <a:latin typeface="source sans pro" panose="020B0503030403020204" pitchFamily="34" charset="0"/>
              </a:rPr>
              <a:t>                   </a:t>
            </a:r>
            <a:br>
              <a:rPr lang="en-US" altLang="en-US" sz="600" dirty="0">
                <a:solidFill>
                  <a:srgbClr val="052049"/>
                </a:solidFill>
              </a:rPr>
            </a:br>
            <a:r>
              <a:rPr lang="en-US" altLang="en-US" sz="1400" dirty="0">
                <a:solidFill>
                  <a:srgbClr val="464646"/>
                </a:solidFill>
                <a:latin typeface="source sans pro" panose="020B0503030403020204" pitchFamily="34" charset="0"/>
              </a:rPr>
              <a:t>This work is licensed under a </a:t>
            </a:r>
            <a:r>
              <a:rPr lang="en-US" altLang="en-US" sz="1400" dirty="0">
                <a:solidFill>
                  <a:srgbClr val="049CCF"/>
                </a:solidFill>
                <a:latin typeface="source sans pro" panose="020B0503030403020204" pitchFamily="34" charset="0"/>
                <a:hlinkClick r:id="rId3"/>
              </a:rPr>
              <a:t>Creative Commons Attribution-NonCommercial-NoDerivatives 4.0 International License</a:t>
            </a:r>
            <a:r>
              <a:rPr lang="en-US" altLang="en-US" sz="1400" dirty="0">
                <a:solidFill>
                  <a:srgbClr val="464646"/>
                </a:solidFill>
                <a:latin typeface="source sans pro" panose="020B0503030403020204" pitchFamily="34" charset="0"/>
              </a:rPr>
              <a:t>.</a:t>
            </a:r>
            <a:endParaRPr lang="en-US" altLang="en-US" dirty="0">
              <a:solidFill>
                <a:srgbClr val="052049"/>
              </a:solidFill>
            </a:endParaRPr>
          </a:p>
        </p:txBody>
      </p:sp>
      <p:pic>
        <p:nvPicPr>
          <p:cNvPr id="6" name="Picture 4" descr="Creative Commons License">
            <a:hlinkClick r:id="rId3"/>
            <a:extLst>
              <a:ext uri="{FF2B5EF4-FFF2-40B4-BE49-F238E27FC236}">
                <a16:creationId xmlns:a16="http://schemas.microsoft.com/office/drawing/2014/main" id="{AF1738EF-8344-0F47-B73C-D58E38C18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42" y="5782569"/>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65046"/>
      </p:ext>
    </p:extLst>
  </p:cSld>
  <p:clrMapOvr>
    <a:masterClrMapping/>
  </p:clrMapOvr>
  <p:transition advTm="1079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4137B-F83B-EB44-B478-6CA5E567E7C9}"/>
              </a:ext>
            </a:extLst>
          </p:cNvPr>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3" name="Title 2">
            <a:extLst>
              <a:ext uri="{FF2B5EF4-FFF2-40B4-BE49-F238E27FC236}">
                <a16:creationId xmlns:a16="http://schemas.microsoft.com/office/drawing/2014/main" id="{17617BE2-F92A-9342-B7DA-BA649323A3BA}"/>
              </a:ext>
            </a:extLst>
          </p:cNvPr>
          <p:cNvSpPr>
            <a:spLocks noGrp="1"/>
          </p:cNvSpPr>
          <p:nvPr>
            <p:ph type="title"/>
          </p:nvPr>
        </p:nvSpPr>
        <p:spPr/>
        <p:txBody>
          <a:bodyPr/>
          <a:lstStyle/>
          <a:p>
            <a:r>
              <a:rPr lang="en-US" dirty="0"/>
              <a:t>Beta-Carotene &amp; Lung Cancer</a:t>
            </a:r>
          </a:p>
        </p:txBody>
      </p:sp>
    </p:spTree>
    <p:extLst>
      <p:ext uri="{BB962C8B-B14F-4D97-AF65-F5344CB8AC3E}">
        <p14:creationId xmlns:p14="http://schemas.microsoft.com/office/powerpoint/2010/main" val="1711659908"/>
      </p:ext>
    </p:extLst>
  </p:cSld>
  <p:clrMapOvr>
    <a:masterClrMapping/>
  </p:clrMapOvr>
  <p:transition advTm="7815">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149525590"/>
      </p:ext>
    </p:extLst>
  </p:cSld>
  <p:clrMapOvr>
    <a:masterClrMapping/>
  </p:clrMapOvr>
  <p:transition advTm="218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294133880"/>
      </p:ext>
    </p:extLst>
  </p:cSld>
  <p:clrMapOvr>
    <a:masterClrMapping/>
  </p:clrMapOvr>
  <p:transition advTm="132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925286" y="1008253"/>
            <a:ext cx="7474857" cy="367427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fontAlgn="base">
              <a:lnSpc>
                <a:spcPct val="90000"/>
              </a:lnSpc>
              <a:spcBef>
                <a:spcPct val="0"/>
              </a:spcBef>
              <a:spcAft>
                <a:spcPct val="0"/>
              </a:spcAft>
            </a:pPr>
            <a:r>
              <a:rPr lang="en-US" altLang="en-US" sz="2286" dirty="0">
                <a:solidFill>
                  <a:srgbClr val="052049"/>
                </a:solidFill>
                <a:latin typeface="Calibri" charset="0"/>
              </a:rPr>
              <a:t>P: 29,133 male smokers in Finland, 50-69 </a:t>
            </a:r>
            <a:r>
              <a:rPr lang="en-US" altLang="en-US" sz="2286" dirty="0" err="1">
                <a:solidFill>
                  <a:srgbClr val="052049"/>
                </a:solidFill>
                <a:latin typeface="Calibri" charset="0"/>
              </a:rPr>
              <a:t>yrs</a:t>
            </a:r>
            <a:r>
              <a:rPr lang="en-US" altLang="en-US" sz="2286" dirty="0">
                <a:solidFill>
                  <a:srgbClr val="052049"/>
                </a:solidFill>
                <a:latin typeface="Calibri" charset="0"/>
              </a:rPr>
              <a:t> old in 1985-88</a:t>
            </a:r>
          </a:p>
          <a:p>
            <a:pPr defTabSz="914400" fontAlgn="base">
              <a:lnSpc>
                <a:spcPct val="90000"/>
              </a:lnSpc>
              <a:spcBef>
                <a:spcPct val="0"/>
              </a:spcBef>
              <a:spcAft>
                <a:spcPct val="0"/>
              </a:spcAft>
            </a:pPr>
            <a:r>
              <a:rPr lang="en-US" altLang="en-US" sz="2286" dirty="0">
                <a:solidFill>
                  <a:srgbClr val="052049"/>
                </a:solidFill>
                <a:latin typeface="Calibri" charset="0"/>
              </a:rPr>
              <a:t>I:  50 milligrams (mg) alpha-tocopherol (a form of vitamin E)</a:t>
            </a:r>
          </a:p>
          <a:p>
            <a:pPr defTabSz="914400" fontAlgn="base">
              <a:lnSpc>
                <a:spcPct val="90000"/>
              </a:lnSpc>
              <a:spcBef>
                <a:spcPct val="0"/>
              </a:spcBef>
              <a:spcAft>
                <a:spcPct val="0"/>
              </a:spcAft>
            </a:pPr>
            <a:r>
              <a:rPr lang="en-US" altLang="en-US" sz="2286" dirty="0">
                <a:solidFill>
                  <a:srgbClr val="052049"/>
                </a:solidFill>
                <a:latin typeface="Calibri" charset="0"/>
              </a:rPr>
              <a:t>     OR 20 mg of beta-carotene (a precursor of vitamin A)</a:t>
            </a:r>
          </a:p>
          <a:p>
            <a:pPr defTabSz="914400" fontAlgn="base">
              <a:lnSpc>
                <a:spcPct val="90000"/>
              </a:lnSpc>
              <a:spcBef>
                <a:spcPct val="0"/>
              </a:spcBef>
              <a:spcAft>
                <a:spcPct val="0"/>
              </a:spcAft>
            </a:pPr>
            <a:r>
              <a:rPr lang="en-US" altLang="en-US" sz="2286" dirty="0">
                <a:solidFill>
                  <a:srgbClr val="052049"/>
                </a:solidFill>
                <a:latin typeface="Calibri" charset="0"/>
              </a:rPr>
              <a:t>     OR  BOTH</a:t>
            </a:r>
          </a:p>
          <a:p>
            <a:pPr defTabSz="914400" fontAlgn="base">
              <a:lnSpc>
                <a:spcPct val="90000"/>
              </a:lnSpc>
              <a:spcBef>
                <a:spcPct val="0"/>
              </a:spcBef>
              <a:spcAft>
                <a:spcPct val="0"/>
              </a:spcAft>
            </a:pPr>
            <a:r>
              <a:rPr lang="en-US" altLang="en-US" sz="2286" dirty="0">
                <a:solidFill>
                  <a:srgbClr val="052049"/>
                </a:solidFill>
                <a:latin typeface="Calibri" charset="0"/>
              </a:rPr>
              <a:t>C:  Placebo</a:t>
            </a:r>
          </a:p>
          <a:p>
            <a:pPr defTabSz="914400" fontAlgn="base">
              <a:lnSpc>
                <a:spcPct val="90000"/>
              </a:lnSpc>
              <a:spcBef>
                <a:spcPct val="0"/>
              </a:spcBef>
              <a:spcAft>
                <a:spcPct val="0"/>
              </a:spcAft>
            </a:pPr>
            <a:r>
              <a:rPr lang="en-US" altLang="en-US" sz="2286" dirty="0">
                <a:solidFill>
                  <a:srgbClr val="052049"/>
                </a:solidFill>
                <a:latin typeface="Calibri" charset="0"/>
              </a:rPr>
              <a:t>O:  Lung cancer (and other cancers)</a:t>
            </a:r>
          </a:p>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eaLnBrk="0" fontAlgn="base" hangingPunct="0">
              <a:spcBef>
                <a:spcPct val="50000"/>
              </a:spcBef>
              <a:spcAft>
                <a:spcPct val="0"/>
              </a:spcAft>
            </a:pPr>
            <a:r>
              <a:rPr lang="en-US" altLang="en-US" sz="1905" i="1" dirty="0" err="1">
                <a:solidFill>
                  <a:srgbClr val="052049"/>
                </a:solidFill>
                <a:latin typeface="Arial" charset="0"/>
              </a:rPr>
              <a:t>Vit</a:t>
            </a:r>
            <a:r>
              <a:rPr lang="en-US" altLang="en-US" sz="1905" i="1" dirty="0">
                <a:solidFill>
                  <a:srgbClr val="052049"/>
                </a:solidFill>
                <a:latin typeface="Arial" charset="0"/>
              </a:rPr>
              <a:t> E, Beta-Carotene Supplementation and Lung Cancer among Smokers (</a:t>
            </a:r>
            <a:r>
              <a:rPr lang="en-US" altLang="en-US" sz="1905" i="1" dirty="0" err="1">
                <a:solidFill>
                  <a:srgbClr val="052049"/>
                </a:solidFill>
                <a:latin typeface="Arial" charset="0"/>
              </a:rPr>
              <a:t>Albanes</a:t>
            </a:r>
            <a:r>
              <a:rPr lang="en-US" altLang="en-US" sz="1905" i="1" dirty="0">
                <a:solidFill>
                  <a:srgbClr val="052049"/>
                </a:solidFill>
                <a:latin typeface="Arial" charset="0"/>
              </a:rPr>
              <a:t> et al, JNCI, 1996)</a:t>
            </a:r>
          </a:p>
          <a:p>
            <a:pPr defTabSz="914400" fontAlgn="base">
              <a:lnSpc>
                <a:spcPct val="90000"/>
              </a:lnSpc>
              <a:spcBef>
                <a:spcPct val="0"/>
              </a:spcBef>
              <a:spcAft>
                <a:spcPct val="0"/>
              </a:spcAft>
            </a:pPr>
            <a:endParaRPr lang="en-US" altLang="en-US" sz="2286" dirty="0">
              <a:solidFill>
                <a:srgbClr val="052049"/>
              </a:solidFill>
              <a:latin typeface="Calibri" charset="0"/>
            </a:endParaRPr>
          </a:p>
        </p:txBody>
      </p:sp>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4372429"/>
            <a:ext cx="1270000" cy="1279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09F25A8-0BBD-1F49-9B67-8784D5D39B68}"/>
              </a:ext>
            </a:extLst>
          </p:cNvPr>
          <p:cNvSpPr txBox="1"/>
          <p:nvPr/>
        </p:nvSpPr>
        <p:spPr bwMode="auto">
          <a:xfrm>
            <a:off x="567559" y="204953"/>
            <a:ext cx="7394027"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Alpha-tocopherol &amp; Beta-carotene Trial, ATBC</a:t>
            </a:r>
          </a:p>
        </p:txBody>
      </p:sp>
    </p:spTree>
    <p:extLst>
      <p:ext uri="{BB962C8B-B14F-4D97-AF65-F5344CB8AC3E}">
        <p14:creationId xmlns:p14="http://schemas.microsoft.com/office/powerpoint/2010/main" val="3356035439"/>
      </p:ext>
    </p:extLst>
  </p:cSld>
  <p:clrMapOvr>
    <a:masterClrMapping/>
  </p:clrMapOvr>
  <p:transition advTm="5387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0BAD9F74-A24F-1D41-B176-9336A85A1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7B516872-CD90-8C4C-BDCA-A6C13529D016}"/>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The Alpha-Tocopherol Beta Carotene Cancer Prevention Study Group. N Engl J Med 1994;330:1029-1035.</a:t>
            </a:r>
          </a:p>
        </p:txBody>
      </p:sp>
      <p:pic>
        <p:nvPicPr>
          <p:cNvPr id="3075" name="Picture 3">
            <a:extLst>
              <a:ext uri="{FF2B5EF4-FFF2-40B4-BE49-F238E27FC236}">
                <a16:creationId xmlns:a16="http://schemas.microsoft.com/office/drawing/2014/main" id="{2D80E418-BFAC-524D-B926-E1E09D0D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10" y="322730"/>
            <a:ext cx="4384302" cy="5931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CF7B1A21-A0BC-6B4A-8E6D-078A3784ADE5}"/>
              </a:ext>
            </a:extLst>
          </p:cNvPr>
          <p:cNvSpPr>
            <a:spLocks noChangeArrowheads="1"/>
          </p:cNvSpPr>
          <p:nvPr/>
        </p:nvSpPr>
        <p:spPr bwMode="auto">
          <a:xfrm>
            <a:off x="5020235" y="604074"/>
            <a:ext cx="3817005" cy="339418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dirty="0">
                <a:solidFill>
                  <a:schemeClr val="tx1"/>
                </a:solidFill>
                <a:ea typeface="Arial Unicode MS" panose="020B0604020202020204" pitchFamily="34" charset="-128"/>
                <a:cs typeface="Arial Unicode MS" panose="020B0604020202020204" pitchFamily="34" charset="-128"/>
              </a:rPr>
              <a:t>Kaplan-Meier Curves for the Cumulative Incidence of Lung Cancer among Participants Who Received Alpha-Tocopherol Supplements and Those Who Did Not (Upper Panel) and among Participants Who Received Beta Carotene Supplements and Those Who Did Not (Lower Panel).</a:t>
            </a:r>
          </a:p>
        </p:txBody>
      </p:sp>
      <p:sp>
        <p:nvSpPr>
          <p:cNvPr id="6" name="Text Box 4">
            <a:extLst>
              <a:ext uri="{FF2B5EF4-FFF2-40B4-BE49-F238E27FC236}">
                <a16:creationId xmlns:a16="http://schemas.microsoft.com/office/drawing/2014/main" id="{F94883A7-3DE4-E640-A621-4B08B6387730}"/>
              </a:ext>
            </a:extLst>
          </p:cNvPr>
          <p:cNvSpPr txBox="1">
            <a:spLocks noChangeArrowheads="1"/>
          </p:cNvSpPr>
          <p:nvPr/>
        </p:nvSpPr>
        <p:spPr bwMode="auto">
          <a:xfrm>
            <a:off x="5166913" y="4332341"/>
            <a:ext cx="3385416" cy="615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7076" tIns="43538" rIns="87076" bIns="43538">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50000"/>
              </a:spcBef>
              <a:spcAft>
                <a:spcPct val="0"/>
              </a:spcAft>
            </a:pPr>
            <a:r>
              <a:rPr lang="en-US" altLang="en-US" sz="1714" b="1" dirty="0">
                <a:solidFill>
                  <a:srgbClr val="FF0066"/>
                </a:solidFill>
                <a:latin typeface="Arial" charset="0"/>
              </a:rPr>
              <a:t>More Lung Cancer occurred among men on supplements</a:t>
            </a:r>
          </a:p>
        </p:txBody>
      </p:sp>
    </p:spTree>
    <p:custDataLst>
      <p:tags r:id="rId1"/>
    </p:custDataLst>
    <p:extLst>
      <p:ext uri="{BB962C8B-B14F-4D97-AF65-F5344CB8AC3E}">
        <p14:creationId xmlns:p14="http://schemas.microsoft.com/office/powerpoint/2010/main" val="3861941748"/>
      </p:ext>
    </p:extLst>
  </p:cSld>
  <p:clrMapOvr>
    <a:masterClrMapping/>
  </p:clrMapOvr>
  <p:transition spd="med" advTm="765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5429709"/>
            <a:ext cx="1270000" cy="1279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altLang="en-US" dirty="0">
                <a:solidFill>
                  <a:srgbClr val="063039"/>
                </a:solidFill>
                <a:latin typeface="Arial" charset="0"/>
              </a:rPr>
              <a:t>Interpretation Points to Appreciate</a:t>
            </a:r>
            <a:endParaRPr lang="en-US" dirty="0"/>
          </a:p>
        </p:txBody>
      </p:sp>
      <p:sp>
        <p:nvSpPr>
          <p:cNvPr id="4" name="Content Placeholder 3"/>
          <p:cNvSpPr>
            <a:spLocks noGrp="1"/>
          </p:cNvSpPr>
          <p:nvPr>
            <p:ph idx="1"/>
          </p:nvPr>
        </p:nvSpPr>
        <p:spPr>
          <a:xfrm>
            <a:off x="453585" y="1254192"/>
            <a:ext cx="8461815" cy="4175517"/>
          </a:xfrm>
        </p:spPr>
        <p:txBody>
          <a:bodyPr/>
          <a:lstStyle/>
          <a:p>
            <a:r>
              <a:rPr lang="en-US" altLang="en-US" sz="2000" dirty="0">
                <a:solidFill>
                  <a:srgbClr val="063039"/>
                </a:solidFill>
                <a:latin typeface="Arial" charset="0"/>
              </a:rPr>
              <a:t>Incorrect inference from </a:t>
            </a:r>
            <a:r>
              <a:rPr lang="en-US" altLang="en-US" sz="2000" dirty="0" err="1">
                <a:solidFill>
                  <a:srgbClr val="063039"/>
                </a:solidFill>
                <a:latin typeface="Arial" charset="0"/>
              </a:rPr>
              <a:t>obs</a:t>
            </a:r>
            <a:r>
              <a:rPr lang="en-US" altLang="en-US" sz="2000" dirty="0">
                <a:solidFill>
                  <a:srgbClr val="063039"/>
                </a:solidFill>
                <a:latin typeface="Arial" charset="0"/>
              </a:rPr>
              <a:t> studies on beta-carotene being “causal” - </a:t>
            </a:r>
            <a:r>
              <a:rPr lang="en-US" altLang="en-US" sz="2000" dirty="0">
                <a:solidFill>
                  <a:srgbClr val="000090"/>
                </a:solidFill>
                <a:latin typeface="Arial" charset="0"/>
              </a:rPr>
              <a:t>Was beta-carotene </a:t>
            </a:r>
            <a:r>
              <a:rPr lang="en-US" altLang="en-US" sz="2000" i="1" dirty="0">
                <a:solidFill>
                  <a:srgbClr val="000090"/>
                </a:solidFill>
                <a:latin typeface="Arial" charset="0"/>
              </a:rPr>
              <a:t>THE</a:t>
            </a:r>
            <a:r>
              <a:rPr lang="en-US" altLang="en-US" sz="2000" dirty="0">
                <a:solidFill>
                  <a:srgbClr val="000090"/>
                </a:solidFill>
                <a:latin typeface="Arial" charset="0"/>
              </a:rPr>
              <a:t> nutrient in fruits/vegetables accounting for the inverse associations in the observational studies? </a:t>
            </a:r>
          </a:p>
          <a:p>
            <a:endParaRPr lang="en-US" altLang="en-US" sz="2000" dirty="0">
              <a:solidFill>
                <a:srgbClr val="000090"/>
              </a:solidFill>
              <a:latin typeface="Arial" charset="0"/>
            </a:endParaRPr>
          </a:p>
          <a:p>
            <a:r>
              <a:rPr lang="en-US" altLang="en-US" sz="2000" dirty="0">
                <a:solidFill>
                  <a:srgbClr val="063039"/>
                </a:solidFill>
                <a:latin typeface="Arial" charset="0"/>
              </a:rPr>
              <a:t>Confounding </a:t>
            </a:r>
            <a:r>
              <a:rPr lang="en-US" altLang="en-US" sz="2000" dirty="0">
                <a:solidFill>
                  <a:srgbClr val="000090"/>
                </a:solidFill>
                <a:latin typeface="Arial" charset="0"/>
              </a:rPr>
              <a:t>– the benefit in observational studies might have been due to confounding, which, when removed in the RCTS, revealed NO benefit of BC</a:t>
            </a:r>
          </a:p>
          <a:p>
            <a:endParaRPr lang="en-US" altLang="en-US" sz="2000" dirty="0">
              <a:solidFill>
                <a:srgbClr val="000090"/>
              </a:solidFill>
              <a:latin typeface="Arial" charset="0"/>
            </a:endParaRPr>
          </a:p>
          <a:p>
            <a:r>
              <a:rPr lang="en-US" altLang="en-US" sz="2000" i="1" dirty="0">
                <a:solidFill>
                  <a:srgbClr val="000090"/>
                </a:solidFill>
                <a:latin typeface="Arial" charset="0"/>
              </a:rPr>
              <a:t>“The lack of reduction in the incidence of lung cancer among men given the supplemental beta-carotene may be explained by </a:t>
            </a:r>
            <a:r>
              <a:rPr lang="en-US" altLang="en-US" sz="2000" b="1" i="1" dirty="0">
                <a:solidFill>
                  <a:srgbClr val="000090"/>
                </a:solidFill>
                <a:latin typeface="Arial" charset="0"/>
              </a:rPr>
              <a:t>bias, </a:t>
            </a:r>
            <a:r>
              <a:rPr lang="en-US" altLang="en-US" sz="2000" i="1" dirty="0">
                <a:solidFill>
                  <a:srgbClr val="000090"/>
                </a:solidFill>
                <a:latin typeface="Arial" charset="0"/>
              </a:rPr>
              <a:t>an</a:t>
            </a:r>
            <a:r>
              <a:rPr lang="en-US" altLang="en-US" sz="2000" b="1" i="1" dirty="0">
                <a:solidFill>
                  <a:srgbClr val="000090"/>
                </a:solidFill>
                <a:latin typeface="Arial" charset="0"/>
              </a:rPr>
              <a:t> inadequate duration of supplementations, </a:t>
            </a:r>
            <a:r>
              <a:rPr lang="en-US" altLang="en-US" sz="2000" i="1" dirty="0">
                <a:solidFill>
                  <a:srgbClr val="000090"/>
                </a:solidFill>
                <a:latin typeface="Arial" charset="0"/>
              </a:rPr>
              <a:t>the use of the </a:t>
            </a:r>
            <a:r>
              <a:rPr lang="en-US" altLang="en-US" sz="2000" b="1" i="1" dirty="0">
                <a:solidFill>
                  <a:srgbClr val="000090"/>
                </a:solidFill>
                <a:latin typeface="Arial" charset="0"/>
              </a:rPr>
              <a:t>wrong dose, </a:t>
            </a:r>
            <a:r>
              <a:rPr lang="en-US" altLang="en-US" sz="2000" i="1" dirty="0">
                <a:solidFill>
                  <a:srgbClr val="000090"/>
                </a:solidFill>
                <a:latin typeface="Arial" charset="0"/>
              </a:rPr>
              <a:t>or an </a:t>
            </a:r>
            <a:r>
              <a:rPr lang="en-US" altLang="en-US" sz="2000" b="1" i="1" dirty="0">
                <a:solidFill>
                  <a:srgbClr val="000090"/>
                </a:solidFill>
                <a:latin typeface="Arial" charset="0"/>
              </a:rPr>
              <a:t>inappropriate study population</a:t>
            </a:r>
            <a:r>
              <a:rPr lang="en-US" altLang="en-US" sz="2000" dirty="0">
                <a:solidFill>
                  <a:srgbClr val="000090"/>
                </a:solidFill>
                <a:latin typeface="Arial" charset="0"/>
              </a:rPr>
              <a:t>.”</a:t>
            </a:r>
          </a:p>
          <a:p>
            <a:endParaRPr lang="en-US" dirty="0"/>
          </a:p>
        </p:txBody>
      </p:sp>
    </p:spTree>
    <p:extLst>
      <p:ext uri="{BB962C8B-B14F-4D97-AF65-F5344CB8AC3E}">
        <p14:creationId xmlns:p14="http://schemas.microsoft.com/office/powerpoint/2010/main" val="1993982782"/>
      </p:ext>
    </p:extLst>
  </p:cSld>
  <p:clrMapOvr>
    <a:masterClrMapping/>
  </p:clrMapOvr>
  <p:transition advTm="288344">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F7B89-2C98-EA43-8411-7B0A17233270}"/>
              </a:ext>
            </a:extLst>
          </p:cNvPr>
          <p:cNvSpPr>
            <a:spLocks noGrp="1"/>
          </p:cNvSpPr>
          <p:nvPr>
            <p:ph type="sldNum" sz="quarter" idx="12"/>
          </p:nvPr>
        </p:nvSpPr>
        <p:spPr/>
        <p:txBody>
          <a:bodyPr/>
          <a:lstStyle/>
          <a:p>
            <a:fld id="{7BCC8D0D-EAEC-449D-9161-023DFF90F2E2}" type="slidenum">
              <a:rPr lang="en-US" smtClean="0">
                <a:solidFill>
                  <a:srgbClr val="052049"/>
                </a:solidFill>
              </a:rPr>
              <a:pPr/>
              <a:t>16</a:t>
            </a:fld>
            <a:endParaRPr lang="en-US" dirty="0">
              <a:solidFill>
                <a:srgbClr val="052049"/>
              </a:solidFill>
            </a:endParaRPr>
          </a:p>
        </p:txBody>
      </p:sp>
      <p:sp>
        <p:nvSpPr>
          <p:cNvPr id="3" name="Title 2">
            <a:extLst>
              <a:ext uri="{FF2B5EF4-FFF2-40B4-BE49-F238E27FC236}">
                <a16:creationId xmlns:a16="http://schemas.microsoft.com/office/drawing/2014/main" id="{B5B45AF9-7847-8340-9174-A34A63CC5353}"/>
              </a:ext>
            </a:extLst>
          </p:cNvPr>
          <p:cNvSpPr>
            <a:spLocks noGrp="1"/>
          </p:cNvSpPr>
          <p:nvPr>
            <p:ph type="title"/>
          </p:nvPr>
        </p:nvSpPr>
        <p:spPr/>
        <p:txBody>
          <a:bodyPr/>
          <a:lstStyle/>
          <a:p>
            <a:r>
              <a:rPr lang="en-US" dirty="0"/>
              <a:t>PSA Screening &amp; Prostate Cancer</a:t>
            </a:r>
          </a:p>
        </p:txBody>
      </p:sp>
    </p:spTree>
    <p:extLst>
      <p:ext uri="{BB962C8B-B14F-4D97-AF65-F5344CB8AC3E}">
        <p14:creationId xmlns:p14="http://schemas.microsoft.com/office/powerpoint/2010/main" val="4087039802"/>
      </p:ext>
    </p:extLst>
  </p:cSld>
  <p:clrMapOvr>
    <a:masterClrMapping/>
  </p:clrMapOvr>
  <p:transition advTm="106678">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08031-41FB-4EA6-9C97-6D96F4C35053}"/>
              </a:ext>
            </a:extLst>
          </p:cNvPr>
          <p:cNvSpPr>
            <a:spLocks noGrp="1"/>
          </p:cNvSpPr>
          <p:nvPr>
            <p:ph type="sldNum" sz="quarter" idx="13"/>
          </p:nvPr>
        </p:nvSpPr>
        <p:spPr/>
        <p:txBody>
          <a:bodyPr/>
          <a:lstStyle/>
          <a:p>
            <a:fld id="{7BCC8D0D-EAEC-449D-9161-023DFF90F2E2}" type="slidenum">
              <a:rPr lang="en-US" smtClean="0">
                <a:solidFill>
                  <a:srgbClr val="052049"/>
                </a:solidFill>
              </a:rPr>
              <a:pPr/>
              <a:t>17</a:t>
            </a:fld>
            <a:endParaRPr lang="en-US" dirty="0">
              <a:solidFill>
                <a:srgbClr val="052049"/>
              </a:solidFill>
            </a:endParaRPr>
          </a:p>
        </p:txBody>
      </p:sp>
      <p:sp>
        <p:nvSpPr>
          <p:cNvPr id="3" name="Title 2">
            <a:extLst>
              <a:ext uri="{FF2B5EF4-FFF2-40B4-BE49-F238E27FC236}">
                <a16:creationId xmlns:a16="http://schemas.microsoft.com/office/drawing/2014/main" id="{9FD8EE8F-6998-48B1-882F-BF4AD2D73648}"/>
              </a:ext>
            </a:extLst>
          </p:cNvPr>
          <p:cNvSpPr>
            <a:spLocks noGrp="1"/>
          </p:cNvSpPr>
          <p:nvPr>
            <p:ph type="title"/>
          </p:nvPr>
        </p:nvSpPr>
        <p:spPr/>
        <p:txBody>
          <a:bodyPr/>
          <a:lstStyle/>
          <a:p>
            <a:r>
              <a:rPr lang="en-US" dirty="0"/>
              <a:t>Side note - Principles of Cancer Screening</a:t>
            </a:r>
          </a:p>
        </p:txBody>
      </p:sp>
      <p:sp>
        <p:nvSpPr>
          <p:cNvPr id="4" name="Text Placeholder 3">
            <a:extLst>
              <a:ext uri="{FF2B5EF4-FFF2-40B4-BE49-F238E27FC236}">
                <a16:creationId xmlns:a16="http://schemas.microsoft.com/office/drawing/2014/main" id="{4A3296C6-B1DD-4569-88C9-8DDB59CF8DDC}"/>
              </a:ext>
            </a:extLst>
          </p:cNvPr>
          <p:cNvSpPr>
            <a:spLocks noGrp="1"/>
          </p:cNvSpPr>
          <p:nvPr>
            <p:ph type="body" sz="quarter" idx="14"/>
          </p:nvPr>
        </p:nvSpPr>
        <p:spPr/>
        <p:txBody>
          <a:bodyPr/>
          <a:lstStyle/>
          <a:p>
            <a:r>
              <a:rPr lang="en-US" dirty="0"/>
              <a:t>Healthy person ---</a:t>
            </a:r>
            <a:r>
              <a:rPr lang="en-US" dirty="0">
                <a:sym typeface="Wingdings" panose="05000000000000000000" pitchFamily="2" charset="2"/>
              </a:rPr>
              <a:t> precursor to cancer ---- cancer ---- death</a:t>
            </a:r>
          </a:p>
          <a:p>
            <a:endParaRPr lang="en-US" dirty="0">
              <a:sym typeface="Wingdings" panose="05000000000000000000" pitchFamily="2" charset="2"/>
            </a:endParaRPr>
          </a:p>
          <a:p>
            <a:pPr marL="285750" indent="-285750">
              <a:buClr>
                <a:schemeClr val="tx1"/>
              </a:buClr>
              <a:buFont typeface="Arial" panose="020B0604020202020204" pitchFamily="34" charset="0"/>
              <a:buChar char="•"/>
            </a:pPr>
            <a:r>
              <a:rPr lang="en-US" dirty="0">
                <a:sym typeface="Wingdings" panose="05000000000000000000" pitchFamily="2" charset="2"/>
              </a:rPr>
              <a:t>Cancer screening is conducted in healthy populations.</a:t>
            </a:r>
          </a:p>
          <a:p>
            <a:pPr marL="285750" indent="-285750">
              <a:buClr>
                <a:schemeClr val="tx1"/>
              </a:buClr>
              <a:buFont typeface="Arial" panose="020B0604020202020204" pitchFamily="34" charset="0"/>
              <a:buChar char="•"/>
            </a:pPr>
            <a:r>
              <a:rPr lang="en-US" dirty="0">
                <a:sym typeface="Wingdings" panose="05000000000000000000" pitchFamily="2" charset="2"/>
              </a:rPr>
              <a:t>Need to be very careful to not have test or subsequent follow-up work that causes more harm than benefit. </a:t>
            </a:r>
          </a:p>
          <a:p>
            <a:pPr marL="285750" indent="-285750">
              <a:buClr>
                <a:schemeClr val="tx1"/>
              </a:buClr>
              <a:buFont typeface="Arial" panose="020B0604020202020204" pitchFamily="34" charset="0"/>
              <a:buChar char="•"/>
            </a:pPr>
            <a:r>
              <a:rPr lang="en-US" dirty="0">
                <a:sym typeface="Wingdings" panose="05000000000000000000" pitchFamily="2" charset="2"/>
              </a:rPr>
              <a:t>Risk benefit tradeoff is always critical to assess; in this context, you are starting with healthy people, so it doesn’t take much to tip towards ‘harm’</a:t>
            </a:r>
          </a:p>
          <a:p>
            <a:pPr marL="285750" indent="-285750">
              <a:buClr>
                <a:schemeClr val="tx1"/>
              </a:buClr>
              <a:buFont typeface="Arial" panose="020B0604020202020204" pitchFamily="34" charset="0"/>
              <a:buChar char="•"/>
            </a:pPr>
            <a:r>
              <a:rPr lang="en-US" dirty="0">
                <a:sym typeface="Wingdings" panose="05000000000000000000" pitchFamily="2" charset="2"/>
              </a:rPr>
              <a:t>General idea: want to pick up the cancer at an earlier stage and treat it earlier, in the hopes that earlier detection and treatment lowers morbidity and mortality.</a:t>
            </a:r>
          </a:p>
        </p:txBody>
      </p:sp>
    </p:spTree>
    <p:extLst>
      <p:ext uri="{BB962C8B-B14F-4D97-AF65-F5344CB8AC3E}">
        <p14:creationId xmlns:p14="http://schemas.microsoft.com/office/powerpoint/2010/main" val="174988758"/>
      </p:ext>
    </p:extLst>
  </p:cSld>
  <p:clrMapOvr>
    <a:masterClrMapping/>
  </p:clrMapOvr>
  <p:transition advTm="171754">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8AB50-37CE-4C16-BC31-2B482A3F2FF7}"/>
              </a:ext>
            </a:extLst>
          </p:cNvPr>
          <p:cNvSpPr>
            <a:spLocks noGrp="1"/>
          </p:cNvSpPr>
          <p:nvPr>
            <p:ph type="sldNum" sz="quarter" idx="13"/>
          </p:nvPr>
        </p:nvSpPr>
        <p:spPr/>
        <p:txBody>
          <a:bodyPr/>
          <a:lstStyle/>
          <a:p>
            <a:fld id="{7BCC8D0D-EAEC-449D-9161-023DFF90F2E2}" type="slidenum">
              <a:rPr lang="en-US" smtClean="0">
                <a:solidFill>
                  <a:srgbClr val="052049"/>
                </a:solidFill>
              </a:rPr>
              <a:pPr/>
              <a:t>18</a:t>
            </a:fld>
            <a:endParaRPr lang="en-US" dirty="0">
              <a:solidFill>
                <a:srgbClr val="052049"/>
              </a:solidFill>
            </a:endParaRPr>
          </a:p>
        </p:txBody>
      </p:sp>
      <p:sp>
        <p:nvSpPr>
          <p:cNvPr id="3" name="Title 2">
            <a:extLst>
              <a:ext uri="{FF2B5EF4-FFF2-40B4-BE49-F238E27FC236}">
                <a16:creationId xmlns:a16="http://schemas.microsoft.com/office/drawing/2014/main" id="{1830E441-988E-4791-A1D9-0D64C4489629}"/>
              </a:ext>
            </a:extLst>
          </p:cNvPr>
          <p:cNvSpPr>
            <a:spLocks noGrp="1"/>
          </p:cNvSpPr>
          <p:nvPr>
            <p:ph type="title"/>
          </p:nvPr>
        </p:nvSpPr>
        <p:spPr/>
        <p:txBody>
          <a:bodyPr/>
          <a:lstStyle/>
          <a:p>
            <a:r>
              <a:rPr lang="en-US" dirty="0"/>
              <a:t>PSA Screening &amp; Prostate Cancer</a:t>
            </a:r>
          </a:p>
        </p:txBody>
      </p:sp>
      <p:sp>
        <p:nvSpPr>
          <p:cNvPr id="4" name="Text Placeholder 3">
            <a:extLst>
              <a:ext uri="{FF2B5EF4-FFF2-40B4-BE49-F238E27FC236}">
                <a16:creationId xmlns:a16="http://schemas.microsoft.com/office/drawing/2014/main" id="{9C06C14C-97D5-4409-875D-B39E5B79225F}"/>
              </a:ext>
            </a:extLst>
          </p:cNvPr>
          <p:cNvSpPr>
            <a:spLocks noGrp="1"/>
          </p:cNvSpPr>
          <p:nvPr>
            <p:ph type="body" sz="quarter" idx="15"/>
          </p:nvPr>
        </p:nvSpPr>
        <p:spPr/>
        <p:txBody>
          <a:bodyPr/>
          <a:lstStyle/>
          <a:p>
            <a:r>
              <a:rPr lang="en-US" dirty="0"/>
              <a:t> A brief history</a:t>
            </a:r>
          </a:p>
        </p:txBody>
      </p:sp>
      <p:sp>
        <p:nvSpPr>
          <p:cNvPr id="5" name="Content Placeholder 4">
            <a:extLst>
              <a:ext uri="{FF2B5EF4-FFF2-40B4-BE49-F238E27FC236}">
                <a16:creationId xmlns:a16="http://schemas.microsoft.com/office/drawing/2014/main" id="{6D8AA6E2-2DB6-4838-8F79-58B2AC5AD59A}"/>
              </a:ext>
            </a:extLst>
          </p:cNvPr>
          <p:cNvSpPr>
            <a:spLocks noGrp="1"/>
          </p:cNvSpPr>
          <p:nvPr>
            <p:ph idx="1"/>
          </p:nvPr>
        </p:nvSpPr>
        <p:spPr>
          <a:xfrm>
            <a:off x="453585" y="1606139"/>
            <a:ext cx="8137665" cy="4854295"/>
          </a:xfrm>
        </p:spPr>
        <p:txBody>
          <a:bodyPr/>
          <a:lstStyle/>
          <a:p>
            <a:r>
              <a:rPr lang="en-US" dirty="0"/>
              <a:t>PSA = prostate specific antigen</a:t>
            </a:r>
          </a:p>
          <a:p>
            <a:r>
              <a:rPr lang="en-US" dirty="0"/>
              <a:t>Discovered in 1970’s, detectable in blood</a:t>
            </a:r>
          </a:p>
          <a:p>
            <a:r>
              <a:rPr lang="en-US" dirty="0"/>
              <a:t>First used in 1980’s to monitor prostate cancer after diagnosis, higher levels correspond to worsening of disease</a:t>
            </a:r>
          </a:p>
          <a:p>
            <a:r>
              <a:rPr lang="en-US" dirty="0"/>
              <a:t>Early 1990’s evidence suggested it could be used to detect prostate cancer as a first-line screening test</a:t>
            </a:r>
          </a:p>
          <a:p>
            <a:r>
              <a:rPr lang="en-US" dirty="0"/>
              <a:t>FDA approved it for prostate cancer screening in early 1990’s</a:t>
            </a:r>
          </a:p>
          <a:p>
            <a:r>
              <a:rPr lang="en-US" dirty="0"/>
              <a:t>“PSA Era” – men started routinely being screened for prostate cancer using PSA, insurance covered this simple blood test</a:t>
            </a:r>
          </a:p>
          <a:p>
            <a:r>
              <a:rPr lang="en-US" dirty="0"/>
              <a:t>RCT’s testing whether PSA screening affects prostate cancer mortality were initiated and ongoing but not completed during this time when many men were getting screened</a:t>
            </a:r>
          </a:p>
        </p:txBody>
      </p:sp>
    </p:spTree>
    <p:extLst>
      <p:ext uri="{BB962C8B-B14F-4D97-AF65-F5344CB8AC3E}">
        <p14:creationId xmlns:p14="http://schemas.microsoft.com/office/powerpoint/2010/main" val="22398003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5DA7B-045E-49F1-AFEA-9E4EEE39088F}"/>
              </a:ext>
            </a:extLst>
          </p:cNvPr>
          <p:cNvSpPr>
            <a:spLocks noGrp="1"/>
          </p:cNvSpPr>
          <p:nvPr>
            <p:ph type="sldNum" sz="quarter" idx="13"/>
          </p:nvPr>
        </p:nvSpPr>
        <p:spPr/>
        <p:txBody>
          <a:bodyPr/>
          <a:lstStyle/>
          <a:p>
            <a:fld id="{7BCC8D0D-EAEC-449D-9161-023DFF90F2E2}" type="slidenum">
              <a:rPr lang="en-US" smtClean="0">
                <a:solidFill>
                  <a:srgbClr val="052049"/>
                </a:solidFill>
              </a:rPr>
              <a:pPr/>
              <a:t>19</a:t>
            </a:fld>
            <a:endParaRPr lang="en-US" dirty="0">
              <a:solidFill>
                <a:srgbClr val="052049"/>
              </a:solidFill>
            </a:endParaRPr>
          </a:p>
        </p:txBody>
      </p:sp>
      <p:sp>
        <p:nvSpPr>
          <p:cNvPr id="3" name="Title 2">
            <a:extLst>
              <a:ext uri="{FF2B5EF4-FFF2-40B4-BE49-F238E27FC236}">
                <a16:creationId xmlns:a16="http://schemas.microsoft.com/office/drawing/2014/main" id="{F623E58D-2517-4E23-85A2-28B3FE9FB40A}"/>
              </a:ext>
            </a:extLst>
          </p:cNvPr>
          <p:cNvSpPr>
            <a:spLocks noGrp="1"/>
          </p:cNvSpPr>
          <p:nvPr>
            <p:ph type="title"/>
          </p:nvPr>
        </p:nvSpPr>
        <p:spPr>
          <a:xfrm>
            <a:off x="122906" y="425002"/>
            <a:ext cx="8619278" cy="611449"/>
          </a:xfrm>
        </p:spPr>
        <p:txBody>
          <a:bodyPr/>
          <a:lstStyle/>
          <a:p>
            <a:r>
              <a:rPr lang="en-US" dirty="0">
                <a:cs typeface="Arial"/>
              </a:rPr>
              <a:t>USPSTF &amp; PSA Screening for Prostate Cancer</a:t>
            </a:r>
            <a:endParaRPr lang="en-US" dirty="0"/>
          </a:p>
        </p:txBody>
      </p:sp>
      <p:sp>
        <p:nvSpPr>
          <p:cNvPr id="5" name="Content Placeholder 4">
            <a:extLst>
              <a:ext uri="{FF2B5EF4-FFF2-40B4-BE49-F238E27FC236}">
                <a16:creationId xmlns:a16="http://schemas.microsoft.com/office/drawing/2014/main" id="{834D3E04-FD8F-4D24-B9AE-8C2B93DBA2F6}"/>
              </a:ext>
            </a:extLst>
          </p:cNvPr>
          <p:cNvSpPr>
            <a:spLocks noGrp="1"/>
          </p:cNvSpPr>
          <p:nvPr>
            <p:ph idx="1"/>
          </p:nvPr>
        </p:nvSpPr>
        <p:spPr>
          <a:xfrm>
            <a:off x="503167" y="1851912"/>
            <a:ext cx="8190890" cy="4650487"/>
          </a:xfrm>
        </p:spPr>
        <p:txBody>
          <a:bodyPr vert="horz" lIns="91440" tIns="45720" rIns="91440" bIns="45720" rtlCol="0" anchor="t">
            <a:noAutofit/>
          </a:bodyPr>
          <a:lstStyle/>
          <a:p>
            <a:r>
              <a:rPr lang="en-US" dirty="0">
                <a:cs typeface="Arial"/>
              </a:rPr>
              <a:t>Shift in understanding around late 2000’s/2010-ish that prostate cancer = very heterogeneous</a:t>
            </a:r>
          </a:p>
          <a:p>
            <a:pPr marL="627056" lvl="1" indent="-342900">
              <a:buFont typeface="Arial" panose="020B0604020202020204" pitchFamily="34" charset="0"/>
              <a:buChar char="•"/>
            </a:pPr>
            <a:r>
              <a:rPr lang="en-US" dirty="0">
                <a:cs typeface="Arial"/>
              </a:rPr>
              <a:t>Variation in aggressive forms</a:t>
            </a:r>
          </a:p>
          <a:p>
            <a:pPr marL="627056" lvl="1" indent="-342900">
              <a:buFont typeface="Arial" panose="020B0604020202020204" pitchFamily="34" charset="0"/>
              <a:buChar char="•"/>
            </a:pPr>
            <a:r>
              <a:rPr lang="en-US" dirty="0">
                <a:cs typeface="Arial"/>
              </a:rPr>
              <a:t>“Indolent” disease (cancer that is so slow-growing it is unlikely to cause any harm during one’s lifetime)</a:t>
            </a:r>
            <a:endParaRPr lang="en-US" dirty="0"/>
          </a:p>
          <a:p>
            <a:pPr>
              <a:buFont typeface="Arial" panose="020B0604020202020204" pitchFamily="34" charset="0"/>
              <a:buChar char="•"/>
            </a:pPr>
            <a:r>
              <a:rPr lang="en-US" dirty="0">
                <a:cs typeface="Arial"/>
              </a:rPr>
              <a:t>2012 – PSA screening given a D rating</a:t>
            </a:r>
          </a:p>
          <a:p>
            <a:pPr lvl="1">
              <a:buFont typeface="Arial" panose="020B0604020202020204" pitchFamily="34" charset="0"/>
              <a:buChar char="•"/>
            </a:pPr>
            <a:r>
              <a:rPr lang="en-US" dirty="0">
                <a:cs typeface="Arial"/>
              </a:rPr>
              <a:t>Over-diagnosis &amp; Over-treatment</a:t>
            </a:r>
          </a:p>
          <a:p>
            <a:pPr>
              <a:buFont typeface="Arial" panose="020B0604020202020204" pitchFamily="34" charset="0"/>
              <a:buChar char="•"/>
            </a:pPr>
            <a:r>
              <a:rPr lang="en-US" dirty="0">
                <a:cs typeface="Arial"/>
              </a:rPr>
              <a:t>2018 – USPSTF updated recommendation:</a:t>
            </a:r>
          </a:p>
          <a:p>
            <a:pPr marL="638175" lvl="1" indent="-342900">
              <a:buFont typeface="Arial" panose="020B0604020202020204" pitchFamily="34" charset="0"/>
              <a:buChar char="•"/>
            </a:pPr>
            <a:r>
              <a:rPr lang="en-US" dirty="0">
                <a:cs typeface="Arial"/>
              </a:rPr>
              <a:t>PSA screening in men ages 55-69 – C Rating</a:t>
            </a:r>
          </a:p>
          <a:p>
            <a:pPr marL="638175" lvl="1" indent="-342900">
              <a:buClr>
                <a:srgbClr val="5C6A70"/>
              </a:buClr>
              <a:buFont typeface="Arial" panose="020B0604020202020204" pitchFamily="34" charset="0"/>
              <a:buChar char="•"/>
            </a:pPr>
            <a:r>
              <a:rPr lang="en-US" dirty="0">
                <a:cs typeface="Arial"/>
              </a:rPr>
              <a:t>PSA screening in men ages 70+ - D Rating   </a:t>
            </a:r>
          </a:p>
          <a:p>
            <a:pPr marL="638175" lvl="1" indent="-342900">
              <a:buClr>
                <a:srgbClr val="5C6A70"/>
              </a:buClr>
              <a:buFont typeface="Arial" panose="020B0604020202020204" pitchFamily="34" charset="0"/>
              <a:buChar char="•"/>
            </a:pPr>
            <a:r>
              <a:rPr lang="en-US" dirty="0">
                <a:cs typeface="Arial"/>
              </a:rPr>
              <a:t>Between 2012-2018. active surveillance </a:t>
            </a:r>
            <a:r>
              <a:rPr lang="en-US" sz="2400" b="1" dirty="0">
                <a:cs typeface="Arial"/>
              </a:rPr>
              <a:t>↑ </a:t>
            </a:r>
            <a:r>
              <a:rPr lang="en-US" dirty="0">
                <a:cs typeface="Arial"/>
              </a:rPr>
              <a:t>and over-treatment </a:t>
            </a:r>
            <a:r>
              <a:rPr lang="en-US" sz="2400" b="1" dirty="0">
                <a:cs typeface="Arial"/>
              </a:rPr>
              <a:t>↓</a:t>
            </a:r>
          </a:p>
        </p:txBody>
      </p:sp>
    </p:spTree>
    <p:extLst>
      <p:ext uri="{BB962C8B-B14F-4D97-AF65-F5344CB8AC3E}">
        <p14:creationId xmlns:p14="http://schemas.microsoft.com/office/powerpoint/2010/main" val="1640542752"/>
      </p:ext>
    </p:extLst>
  </p:cSld>
  <p:clrMapOvr>
    <a:masterClrMapping/>
  </p:clrMapOvr>
  <p:transition advTm="350557">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2CD26-CBAA-E14C-B4F2-64B727CEC19D}"/>
              </a:ext>
            </a:extLst>
          </p:cNvPr>
          <p:cNvSpPr>
            <a:spLocks noGrp="1"/>
          </p:cNvSpPr>
          <p:nvPr>
            <p:ph type="sldNum" sz="quarter" idx="12"/>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93887319-6006-6D40-8BE1-DE2D467F23D0}"/>
              </a:ext>
            </a:extLst>
          </p:cNvPr>
          <p:cNvSpPr>
            <a:spLocks noGrp="1"/>
          </p:cNvSpPr>
          <p:nvPr>
            <p:ph type="title"/>
          </p:nvPr>
        </p:nvSpPr>
        <p:spPr/>
        <p:txBody>
          <a:bodyPr/>
          <a:lstStyle/>
          <a:p>
            <a:r>
              <a:rPr lang="en-US" dirty="0"/>
              <a:t>RCT Examples</a:t>
            </a:r>
            <a:br>
              <a:rPr lang="en-US" dirty="0"/>
            </a:br>
            <a:r>
              <a:rPr lang="en-US" i="1" dirty="0"/>
              <a:t>Challenges &amp; Lessons Learned</a:t>
            </a:r>
          </a:p>
        </p:txBody>
      </p:sp>
    </p:spTree>
    <p:extLst>
      <p:ext uri="{BB962C8B-B14F-4D97-AF65-F5344CB8AC3E}">
        <p14:creationId xmlns:p14="http://schemas.microsoft.com/office/powerpoint/2010/main" val="493852309"/>
      </p:ext>
    </p:extLst>
  </p:cSld>
  <p:clrMapOvr>
    <a:masterClrMapping/>
  </p:clrMapOvr>
  <p:transition advTm="11555">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extLst>
              <p:ext uri="{D42A27DB-BD31-4B8C-83A1-F6EECF244321}">
                <p14:modId xmlns:p14="http://schemas.microsoft.com/office/powerpoint/2010/main" val="1679037518"/>
              </p:ext>
            </p:extLst>
          </p:nvPr>
        </p:nvGraphicFramePr>
        <p:xfrm>
          <a:off x="228600" y="1222177"/>
          <a:ext cx="8382002" cy="4567534"/>
        </p:xfrm>
        <a:graphic>
          <a:graphicData uri="http://schemas.openxmlformats.org/drawingml/2006/table">
            <a:tbl>
              <a:tblPr/>
              <a:tblGrid>
                <a:gridCol w="2240733">
                  <a:extLst>
                    <a:ext uri="{9D8B030D-6E8A-4147-A177-3AD203B41FA5}">
                      <a16:colId xmlns:a16="http://schemas.microsoft.com/office/drawing/2014/main" val="20000"/>
                    </a:ext>
                  </a:extLst>
                </a:gridCol>
                <a:gridCol w="1827003">
                  <a:extLst>
                    <a:ext uri="{9D8B030D-6E8A-4147-A177-3AD203B41FA5}">
                      <a16:colId xmlns:a16="http://schemas.microsoft.com/office/drawing/2014/main" val="20001"/>
                    </a:ext>
                  </a:extLst>
                </a:gridCol>
                <a:gridCol w="2157133">
                  <a:extLst>
                    <a:ext uri="{9D8B030D-6E8A-4147-A177-3AD203B41FA5}">
                      <a16:colId xmlns:a16="http://schemas.microsoft.com/office/drawing/2014/main" val="20002"/>
                    </a:ext>
                  </a:extLst>
                </a:gridCol>
                <a:gridCol w="2157133">
                  <a:extLst>
                    <a:ext uri="{9D8B030D-6E8A-4147-A177-3AD203B41FA5}">
                      <a16:colId xmlns:a16="http://schemas.microsoft.com/office/drawing/2014/main" val="20003"/>
                    </a:ext>
                  </a:extLst>
                </a:gridCol>
              </a:tblGrid>
              <a:tr h="924636">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a:cs typeface="Arial"/>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US Trial - PLCO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European trial</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err="1">
                          <a:ln>
                            <a:noFill/>
                          </a:ln>
                          <a:solidFill>
                            <a:schemeClr val="tx2"/>
                          </a:solidFill>
                          <a:effectLst/>
                          <a:latin typeface="Arial"/>
                          <a:cs typeface="Arial"/>
                        </a:rPr>
                        <a:t>Göteborg</a:t>
                      </a:r>
                      <a:r>
                        <a:rPr kumimoji="0" lang="en-US" sz="2400" b="1" i="0" u="none" strike="noStrike" cap="none" normalizeH="0" baseline="0" dirty="0">
                          <a:ln>
                            <a:noFill/>
                          </a:ln>
                          <a:solidFill>
                            <a:schemeClr val="tx2"/>
                          </a:solidFill>
                          <a:effectLst/>
                          <a:latin typeface="Arial"/>
                          <a:cs typeface="Arial"/>
                        </a:rPr>
                        <a:t> trial </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N men in trial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76,000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kern="1200" dirty="0">
                          <a:solidFill>
                            <a:schemeClr val="tx1"/>
                          </a:solidFill>
                          <a:effectLst/>
                          <a:latin typeface="Arial"/>
                          <a:ea typeface="+mn-ea"/>
                          <a:cs typeface="Arial"/>
                        </a:rPr>
                        <a:t>182,160 </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20,000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Median follow-up, years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Screening frequency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Annual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Every 4 years</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Every 2 years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RR </a:t>
                      </a:r>
                      <a:r>
                        <a:rPr kumimoji="0" lang="en-US" sz="1800" b="0" i="0" u="none" strike="noStrike" cap="none" normalizeH="0" baseline="-25000" dirty="0">
                          <a:ln>
                            <a:noFill/>
                          </a:ln>
                          <a:solidFill>
                            <a:schemeClr val="tx1"/>
                          </a:solidFill>
                          <a:effectLst/>
                          <a:latin typeface="Arial"/>
                          <a:cs typeface="Arial"/>
                        </a:rPr>
                        <a:t>screen vs. no screen</a:t>
                      </a:r>
                      <a:endParaRPr kumimoji="0" lang="en-US" sz="1800" b="0" i="0" u="none" strike="noStrike" cap="none" normalizeH="0" baseline="0" dirty="0">
                        <a:ln>
                          <a:noFill/>
                        </a:ln>
                        <a:solidFill>
                          <a:schemeClr val="tx1"/>
                        </a:solidFill>
                        <a:effectLst/>
                        <a:latin typeface="Arial"/>
                        <a:cs typeface="Arial"/>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1.09 (0.87-1.36)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800" dirty="0">
                          <a:solidFill>
                            <a:prstClr val="black"/>
                          </a:solidFill>
                          <a:latin typeface="Arial" panose="020B0604020202020204" pitchFamily="34" charset="0"/>
                          <a:cs typeface="Arial" panose="020B0604020202020204" pitchFamily="34" charset="0"/>
                        </a:rPr>
                        <a:t>0.79 (0.69-0.91)</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0.44 (0.28-0.68)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02737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NNS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781 invited to screen to prevent 1 death (NNI)</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234 to prevent 1 death</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228600" y="152400"/>
            <a:ext cx="8915400" cy="762000"/>
          </a:xfrm>
        </p:spPr>
        <p:txBody>
          <a:bodyPr/>
          <a:lstStyle/>
          <a:p>
            <a:r>
              <a:rPr lang="en-US" dirty="0">
                <a:latin typeface="Arial" pitchFamily="34" charset="0"/>
                <a:cs typeface="Arial" pitchFamily="34" charset="0"/>
              </a:rPr>
              <a:t>PSA </a:t>
            </a:r>
            <a:r>
              <a:rPr lang="en-US" dirty="0">
                <a:latin typeface="Arial" pitchFamily="34" charset="0"/>
              </a:rPr>
              <a:t>S</a:t>
            </a:r>
            <a:r>
              <a:rPr lang="en-US" dirty="0">
                <a:latin typeface="Arial" pitchFamily="34" charset="0"/>
                <a:cs typeface="Arial" pitchFamily="34" charset="0"/>
              </a:rPr>
              <a:t>creening </a:t>
            </a:r>
            <a:r>
              <a:rPr lang="en-US" dirty="0">
                <a:latin typeface="Arial" pitchFamily="34" charset="0"/>
              </a:rPr>
              <a:t>T</a:t>
            </a:r>
            <a:r>
              <a:rPr lang="en-US" dirty="0">
                <a:latin typeface="Arial" pitchFamily="34" charset="0"/>
                <a:cs typeface="Arial" pitchFamily="34" charset="0"/>
              </a:rPr>
              <a:t>rials</a:t>
            </a:r>
            <a:r>
              <a:rPr lang="en-US" dirty="0">
                <a:latin typeface="Arial" pitchFamily="34" charset="0"/>
              </a:rPr>
              <a:t> &amp; Prostate Cancer M</a:t>
            </a:r>
            <a:r>
              <a:rPr lang="en-US" dirty="0">
                <a:latin typeface="Arial" pitchFamily="34" charset="0"/>
                <a:cs typeface="Arial" pitchFamily="34" charset="0"/>
              </a:rPr>
              <a:t>ortality</a:t>
            </a:r>
          </a:p>
        </p:txBody>
      </p:sp>
      <p:sp>
        <p:nvSpPr>
          <p:cNvPr id="9" name="TextBox 8"/>
          <p:cNvSpPr txBox="1"/>
          <p:nvPr/>
        </p:nvSpPr>
        <p:spPr>
          <a:xfrm>
            <a:off x="212833" y="6202640"/>
            <a:ext cx="7685691" cy="523220"/>
          </a:xfrm>
          <a:prstGeom prst="rect">
            <a:avLst/>
          </a:prstGeom>
          <a:noFill/>
        </p:spPr>
        <p:txBody>
          <a:bodyPr wrap="square" rtlCol="0">
            <a:spAutoFit/>
          </a:bodyPr>
          <a:lstStyle/>
          <a:p>
            <a:r>
              <a:rPr lang="en-US" sz="1400" dirty="0" err="1">
                <a:solidFill>
                  <a:prstClr val="black"/>
                </a:solidFill>
                <a:latin typeface="Arial"/>
                <a:cs typeface="Arial"/>
              </a:rPr>
              <a:t>Andriole</a:t>
            </a:r>
            <a:r>
              <a:rPr lang="en-US" sz="1400" dirty="0">
                <a:solidFill>
                  <a:prstClr val="black"/>
                </a:solidFill>
                <a:latin typeface="Arial"/>
                <a:cs typeface="Arial"/>
              </a:rPr>
              <a:t> et al. </a:t>
            </a:r>
            <a:r>
              <a:rPr lang="en-US" sz="1400" i="1" dirty="0">
                <a:solidFill>
                  <a:prstClr val="black"/>
                </a:solidFill>
                <a:latin typeface="Arial"/>
                <a:cs typeface="Arial"/>
              </a:rPr>
              <a:t>JNCI</a:t>
            </a:r>
            <a:r>
              <a:rPr lang="en-US" sz="1400" dirty="0">
                <a:solidFill>
                  <a:prstClr val="black"/>
                </a:solidFill>
                <a:latin typeface="Arial"/>
                <a:cs typeface="Arial"/>
              </a:rPr>
              <a:t>, 2012; </a:t>
            </a:r>
            <a:r>
              <a:rPr lang="en-US" sz="1400" dirty="0" err="1">
                <a:solidFill>
                  <a:prstClr val="black"/>
                </a:solidFill>
                <a:latin typeface="Arial"/>
                <a:cs typeface="Arial"/>
              </a:rPr>
              <a:t>Schröder</a:t>
            </a:r>
            <a:r>
              <a:rPr lang="en-US" sz="1400" dirty="0">
                <a:solidFill>
                  <a:prstClr val="black"/>
                </a:solidFill>
                <a:latin typeface="Arial"/>
                <a:cs typeface="Arial"/>
              </a:rPr>
              <a:t> et al. </a:t>
            </a:r>
            <a:r>
              <a:rPr lang="en-US" sz="1400" i="1" dirty="0">
                <a:solidFill>
                  <a:prstClr val="black"/>
                </a:solidFill>
                <a:latin typeface="Arial"/>
                <a:cs typeface="Arial"/>
              </a:rPr>
              <a:t>NEJM</a:t>
            </a:r>
            <a:r>
              <a:rPr lang="en-US" sz="1400" dirty="0">
                <a:solidFill>
                  <a:prstClr val="black"/>
                </a:solidFill>
                <a:latin typeface="Arial"/>
                <a:cs typeface="Arial"/>
              </a:rPr>
              <a:t>, 2012; </a:t>
            </a:r>
            <a:r>
              <a:rPr lang="en-US" sz="1400" dirty="0" err="1">
                <a:solidFill>
                  <a:prstClr val="black"/>
                </a:solidFill>
                <a:latin typeface="Arial"/>
                <a:cs typeface="Arial"/>
              </a:rPr>
              <a:t>Hugosson</a:t>
            </a:r>
            <a:r>
              <a:rPr lang="en-US" sz="1400" dirty="0">
                <a:solidFill>
                  <a:prstClr val="black"/>
                </a:solidFill>
                <a:latin typeface="Arial"/>
                <a:cs typeface="Arial"/>
              </a:rPr>
              <a:t> Eur </a:t>
            </a:r>
            <a:r>
              <a:rPr lang="en-US" sz="1400" dirty="0" err="1">
                <a:solidFill>
                  <a:prstClr val="black"/>
                </a:solidFill>
                <a:latin typeface="Arial"/>
                <a:cs typeface="Arial"/>
              </a:rPr>
              <a:t>Urol</a:t>
            </a:r>
            <a:r>
              <a:rPr lang="en-US" sz="1400" dirty="0">
                <a:solidFill>
                  <a:prstClr val="black"/>
                </a:solidFill>
                <a:latin typeface="Arial"/>
                <a:cs typeface="Arial"/>
              </a:rPr>
              <a:t>, 2019; </a:t>
            </a:r>
            <a:r>
              <a:rPr lang="en-US" sz="1400" dirty="0">
                <a:solidFill>
                  <a:prstClr val="black"/>
                </a:solidFill>
                <a:latin typeface="Arial" panose="020B0604020202020204" pitchFamily="34" charset="0"/>
                <a:cs typeface="Arial" panose="020B0604020202020204" pitchFamily="34" charset="0"/>
              </a:rPr>
              <a:t>Schroder, et.al, </a:t>
            </a:r>
            <a:r>
              <a:rPr lang="en-US" sz="1400" i="1" dirty="0">
                <a:solidFill>
                  <a:prstClr val="black"/>
                </a:solidFill>
                <a:latin typeface="Arial" panose="020B0604020202020204" pitchFamily="34" charset="0"/>
                <a:cs typeface="Arial" panose="020B0604020202020204" pitchFamily="34" charset="0"/>
              </a:rPr>
              <a:t>Lancet</a:t>
            </a:r>
            <a:r>
              <a:rPr lang="en-US" sz="1400" dirty="0">
                <a:solidFill>
                  <a:prstClr val="black"/>
                </a:solidFill>
                <a:latin typeface="Arial" panose="020B0604020202020204" pitchFamily="34" charset="0"/>
                <a:cs typeface="Arial" panose="020B0604020202020204" pitchFamily="34" charset="0"/>
              </a:rPr>
              <a:t> 2014</a:t>
            </a:r>
            <a:r>
              <a:rPr lang="en-US" sz="1400" dirty="0">
                <a:solidFill>
                  <a:prstClr val="black"/>
                </a:solidFill>
                <a:latin typeface="Arial"/>
                <a:cs typeface="Arial"/>
              </a:rPr>
              <a:t>l </a:t>
            </a:r>
            <a:r>
              <a:rPr lang="en-US" sz="1400" dirty="0" err="1">
                <a:solidFill>
                  <a:prstClr val="black"/>
                </a:solidFill>
                <a:latin typeface="Arial"/>
                <a:cs typeface="Arial"/>
              </a:rPr>
              <a:t>Hugosson</a:t>
            </a:r>
            <a:r>
              <a:rPr lang="en-US" sz="1400" dirty="0">
                <a:solidFill>
                  <a:prstClr val="black"/>
                </a:solidFill>
                <a:latin typeface="Arial"/>
                <a:cs typeface="Arial"/>
              </a:rPr>
              <a:t> et al. </a:t>
            </a:r>
            <a:r>
              <a:rPr lang="en-US" sz="1400" i="1" dirty="0">
                <a:solidFill>
                  <a:prstClr val="black"/>
                </a:solidFill>
                <a:latin typeface="Arial"/>
                <a:cs typeface="Arial"/>
              </a:rPr>
              <a:t>Lancet </a:t>
            </a:r>
            <a:r>
              <a:rPr lang="en-US" sz="1400" i="1" dirty="0" err="1">
                <a:solidFill>
                  <a:prstClr val="black"/>
                </a:solidFill>
                <a:latin typeface="Arial"/>
                <a:cs typeface="Arial"/>
              </a:rPr>
              <a:t>Oncol</a:t>
            </a:r>
            <a:r>
              <a:rPr lang="en-US" sz="1400" dirty="0">
                <a:solidFill>
                  <a:prstClr val="black"/>
                </a:solidFill>
                <a:latin typeface="Arial"/>
                <a:cs typeface="Arial"/>
              </a:rPr>
              <a:t>, 2010  </a:t>
            </a:r>
          </a:p>
        </p:txBody>
      </p:sp>
      <p:sp>
        <p:nvSpPr>
          <p:cNvPr id="2" name="TextBox 1">
            <a:extLst>
              <a:ext uri="{FF2B5EF4-FFF2-40B4-BE49-F238E27FC236}">
                <a16:creationId xmlns:a16="http://schemas.microsoft.com/office/drawing/2014/main" id="{C021377B-C440-5148-8437-852239A3A54B}"/>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ABE4D94-D2F8-4CA6-B142-8359C8611525}"/>
                  </a:ext>
                </a:extLst>
              </p14:cNvPr>
              <p14:cNvContentPartPr/>
              <p14:nvPr/>
            </p14:nvContentPartPr>
            <p14:xfrm>
              <a:off x="7082280" y="872280"/>
              <a:ext cx="360" cy="360"/>
            </p14:xfrm>
          </p:contentPart>
        </mc:Choice>
        <mc:Fallback xmlns="">
          <p:pic>
            <p:nvPicPr>
              <p:cNvPr id="3" name="Ink 2">
                <a:extLst>
                  <a:ext uri="{FF2B5EF4-FFF2-40B4-BE49-F238E27FC236}">
                    <a16:creationId xmlns:a16="http://schemas.microsoft.com/office/drawing/2014/main" id="{FABE4D94-D2F8-4CA6-B142-8359C8611525}"/>
                  </a:ext>
                </a:extLst>
              </p:cNvPr>
              <p:cNvPicPr/>
              <p:nvPr/>
            </p:nvPicPr>
            <p:blipFill>
              <a:blip r:embed="rId6"/>
              <a:stretch>
                <a:fillRect/>
              </a:stretch>
            </p:blipFill>
            <p:spPr>
              <a:xfrm>
                <a:off x="7066440" y="808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B397E40-2F44-4BDF-9D72-63F696E2325A}"/>
                  </a:ext>
                </a:extLst>
              </p14:cNvPr>
              <p14:cNvContentPartPr/>
              <p14:nvPr/>
            </p14:nvContentPartPr>
            <p14:xfrm>
              <a:off x="7022160" y="894600"/>
              <a:ext cx="360" cy="360"/>
            </p14:xfrm>
          </p:contentPart>
        </mc:Choice>
        <mc:Fallback xmlns="">
          <p:pic>
            <p:nvPicPr>
              <p:cNvPr id="6" name="Ink 5">
                <a:extLst>
                  <a:ext uri="{FF2B5EF4-FFF2-40B4-BE49-F238E27FC236}">
                    <a16:creationId xmlns:a16="http://schemas.microsoft.com/office/drawing/2014/main" id="{0B397E40-2F44-4BDF-9D72-63F696E2325A}"/>
                  </a:ext>
                </a:extLst>
              </p:cNvPr>
              <p:cNvPicPr/>
              <p:nvPr/>
            </p:nvPicPr>
            <p:blipFill>
              <a:blip r:embed="rId6"/>
              <a:stretch>
                <a:fillRect/>
              </a:stretch>
            </p:blipFill>
            <p:spPr>
              <a:xfrm>
                <a:off x="7006320" y="8312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F1D6854-DB34-4FE0-82B9-2640C9D28DB4}"/>
                  </a:ext>
                </a:extLst>
              </p14:cNvPr>
              <p14:cNvContentPartPr/>
              <p14:nvPr/>
            </p14:nvContentPartPr>
            <p14:xfrm>
              <a:off x="7015320" y="906480"/>
              <a:ext cx="360" cy="360"/>
            </p14:xfrm>
          </p:contentPart>
        </mc:Choice>
        <mc:Fallback xmlns="">
          <p:pic>
            <p:nvPicPr>
              <p:cNvPr id="7" name="Ink 6">
                <a:extLst>
                  <a:ext uri="{FF2B5EF4-FFF2-40B4-BE49-F238E27FC236}">
                    <a16:creationId xmlns:a16="http://schemas.microsoft.com/office/drawing/2014/main" id="{1F1D6854-DB34-4FE0-82B9-2640C9D28DB4}"/>
                  </a:ext>
                </a:extLst>
              </p:cNvPr>
              <p:cNvPicPr/>
              <p:nvPr/>
            </p:nvPicPr>
            <p:blipFill>
              <a:blip r:embed="rId6"/>
              <a:stretch>
                <a:fillRect/>
              </a:stretch>
            </p:blipFill>
            <p:spPr>
              <a:xfrm>
                <a:off x="6999480" y="8431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3BDAB36-4AF7-46D0-BD8C-8A63E26F9675}"/>
                  </a:ext>
                </a:extLst>
              </p14:cNvPr>
              <p14:cNvContentPartPr/>
              <p14:nvPr/>
            </p14:nvContentPartPr>
            <p14:xfrm>
              <a:off x="6943320" y="948240"/>
              <a:ext cx="360" cy="360"/>
            </p14:xfrm>
          </p:contentPart>
        </mc:Choice>
        <mc:Fallback xmlns="">
          <p:pic>
            <p:nvPicPr>
              <p:cNvPr id="8" name="Ink 7">
                <a:extLst>
                  <a:ext uri="{FF2B5EF4-FFF2-40B4-BE49-F238E27FC236}">
                    <a16:creationId xmlns:a16="http://schemas.microsoft.com/office/drawing/2014/main" id="{13BDAB36-4AF7-46D0-BD8C-8A63E26F9675}"/>
                  </a:ext>
                </a:extLst>
              </p:cNvPr>
              <p:cNvPicPr/>
              <p:nvPr/>
            </p:nvPicPr>
            <p:blipFill>
              <a:blip r:embed="rId6"/>
              <a:stretch>
                <a:fillRect/>
              </a:stretch>
            </p:blipFill>
            <p:spPr>
              <a:xfrm>
                <a:off x="6927480" y="884880"/>
                <a:ext cx="31680" cy="127080"/>
              </a:xfrm>
              <a:prstGeom prst="rect">
                <a:avLst/>
              </a:prstGeom>
            </p:spPr>
          </p:pic>
        </mc:Fallback>
      </mc:AlternateContent>
    </p:spTree>
    <p:extLst>
      <p:ext uri="{BB962C8B-B14F-4D97-AF65-F5344CB8AC3E}">
        <p14:creationId xmlns:p14="http://schemas.microsoft.com/office/powerpoint/2010/main" val="1501679322"/>
      </p:ext>
    </p:extLst>
  </p:cSld>
  <p:clrMapOvr>
    <a:masterClrMapping/>
  </p:clrMapOvr>
  <p:transition advTm="114094">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idx="1"/>
          </p:nvPr>
        </p:nvGraphicFramePr>
        <p:xfrm>
          <a:off x="0" y="914398"/>
          <a:ext cx="9144001" cy="5943602"/>
        </p:xfrm>
        <a:graphic>
          <a:graphicData uri="http://schemas.openxmlformats.org/drawingml/2006/table">
            <a:tbl>
              <a:tblPr bandRow="1">
                <a:tableStyleId>{3C2FFA5D-87B4-456A-9821-1D502468CF0F}</a:tableStyleId>
              </a:tblPr>
              <a:tblGrid>
                <a:gridCol w="2444436">
                  <a:extLst>
                    <a:ext uri="{9D8B030D-6E8A-4147-A177-3AD203B41FA5}">
                      <a16:colId xmlns:a16="http://schemas.microsoft.com/office/drawing/2014/main" val="20000"/>
                    </a:ext>
                  </a:extLst>
                </a:gridCol>
                <a:gridCol w="2127564">
                  <a:extLst>
                    <a:ext uri="{9D8B030D-6E8A-4147-A177-3AD203B41FA5}">
                      <a16:colId xmlns:a16="http://schemas.microsoft.com/office/drawing/2014/main" val="20001"/>
                    </a:ext>
                  </a:extLst>
                </a:gridCol>
                <a:gridCol w="2218765">
                  <a:extLst>
                    <a:ext uri="{9D8B030D-6E8A-4147-A177-3AD203B41FA5}">
                      <a16:colId xmlns:a16="http://schemas.microsoft.com/office/drawing/2014/main" val="20002"/>
                    </a:ext>
                  </a:extLst>
                </a:gridCol>
                <a:gridCol w="2353236">
                  <a:extLst>
                    <a:ext uri="{9D8B030D-6E8A-4147-A177-3AD203B41FA5}">
                      <a16:colId xmlns:a16="http://schemas.microsoft.com/office/drawing/2014/main" val="20003"/>
                    </a:ext>
                  </a:extLst>
                </a:gridCol>
              </a:tblGrid>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PLCO</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ERSPC</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Göteborg</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extLst>
                  <a:ext uri="{0D108BD9-81ED-4DB2-BD59-A6C34878D82A}">
                    <a16:rowId xmlns:a16="http://schemas.microsoft.com/office/drawing/2014/main" val="10000"/>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 men in trial</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76,000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kern="1200" dirty="0">
                          <a:effectLst/>
                        </a:rPr>
                        <a:t>182,160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20,000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1"/>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Median follow-up, yrs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14</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2"/>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 </a:t>
                      </a:r>
                      <a:r>
                        <a:rPr kumimoji="0" lang="en-US" sz="1600" u="none" strike="noStrike" cap="none" normalizeH="0" baseline="-25000" dirty="0">
                          <a:ln>
                            <a:noFill/>
                          </a:ln>
                          <a:effectLst/>
                        </a:rPr>
                        <a:t>screen vs. no screen</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1.09 (0.87-1.36)</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0.79 (0.68-0.91)</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0.44 ( 0.28-0.68)</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3"/>
                  </a:ext>
                </a:extLst>
              </a:tr>
              <a:tr h="549778">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a:t>
                      </a:r>
                      <a:r>
                        <a:rPr kumimoji="0" lang="en-US" sz="1600" u="none" strike="noStrike" cap="none" normalizeH="0" baseline="-25000" dirty="0">
                          <a:ln>
                            <a:noFill/>
                          </a:ln>
                          <a:effectLst/>
                        </a:rPr>
                        <a:t> adjusted for contamination and nonattendance</a:t>
                      </a:r>
                      <a:endParaRPr kumimoji="0" lang="en-US" sz="1600" b="0" i="0" u="none" strike="noStrike" cap="none" normalizeH="0" baseline="-2500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0.68 (0.51-0.92)</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4"/>
                  </a:ext>
                </a:extLst>
              </a:tr>
              <a:tr h="142662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High stage ratio </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Ratio</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 Stage IV</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2.3% Stage IV</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3.8%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T4</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3.1</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3.4%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1.1% T4</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5"/>
                  </a:ext>
                </a:extLst>
              </a:tr>
              <a:tr h="42262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Pre-trial screening</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600" u="none" strike="noStrike" cap="none" normalizeH="0" baseline="0" dirty="0">
                          <a:ln>
                            <a:noFill/>
                          </a:ln>
                          <a:effectLst/>
                        </a:rPr>
                        <a:t>44</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6"/>
                  </a:ext>
                </a:extLst>
              </a:tr>
              <a:tr h="81247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Contamination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~50% </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en-US" sz="1400" u="none" strike="noStrike" cap="none" normalizeH="0" baseline="0" dirty="0">
                          <a:ln>
                            <a:noFill/>
                          </a:ln>
                          <a:effectLst/>
                        </a:rPr>
                        <a:t>(only 21% of controls </a:t>
                      </a:r>
                    </a:p>
                    <a:p>
                      <a:pPr marL="0" marR="0" lvl="0" indent="0" algn="ctr" rtl="0" eaLnBrk="1" fontAlgn="base" latinLnBrk="0" hangingPunct="1">
                        <a:lnSpc>
                          <a:spcPct val="100000"/>
                        </a:lnSpc>
                        <a:spcBef>
                          <a:spcPts val="0"/>
                        </a:spcBef>
                        <a:spcAft>
                          <a:spcPct val="0"/>
                        </a:spcAft>
                        <a:buClr>
                          <a:schemeClr val="bg2"/>
                        </a:buClr>
                        <a:buSzPct val="75000"/>
                        <a:buFont typeface="Wingdings" pitchFamily="2" charset="2"/>
                        <a:buNone/>
                      </a:pPr>
                      <a:r>
                        <a:rPr kumimoji="0" lang="en-US" sz="1400" u="none" strike="noStrike" cap="none" normalizeH="0" baseline="0" dirty="0">
                          <a:ln>
                            <a:noFill/>
                          </a:ln>
                          <a:effectLst/>
                        </a:rPr>
                        <a:t>had </a:t>
                      </a:r>
                      <a:r>
                        <a:rPr lang="en-US" sz="1400" u="none" strike="noStrike" cap="none" normalizeH="0" baseline="0" dirty="0">
                          <a:ln>
                            <a:noFill/>
                          </a:ln>
                          <a:effectLst/>
                        </a:rPr>
                        <a:t>never</a:t>
                      </a:r>
                      <a:r>
                        <a:rPr kumimoji="0" lang="en-US" sz="1400" u="none" strike="noStrike" cap="none" normalizeH="0" baseline="0" dirty="0">
                          <a:ln>
                            <a:noFill/>
                          </a:ln>
                          <a:effectLst/>
                        </a:rPr>
                        <a:t> </a:t>
                      </a:r>
                      <a:r>
                        <a:rPr lang="en-US" sz="1400" u="none" strike="noStrike" cap="none" normalizeH="0" baseline="0" dirty="0">
                          <a:ln>
                            <a:noFill/>
                          </a:ln>
                          <a:effectLst/>
                        </a:rPr>
                        <a:t>had </a:t>
                      </a:r>
                      <a:r>
                        <a:rPr kumimoji="0" lang="en-US" sz="1400" u="none" strike="noStrike" cap="none" normalizeH="0" baseline="0" dirty="0">
                          <a:ln>
                            <a:noFill/>
                          </a:ln>
                          <a:effectLst/>
                        </a:rPr>
                        <a:t>PSA)</a:t>
                      </a:r>
                      <a:endParaRPr kumimoji="0" lang="en-US" sz="14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Spain 7%</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Rotterdam 31%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7"/>
                  </a:ext>
                </a:extLst>
              </a:tr>
              <a:tr h="1132743">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Screening frequency</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2.7 in 6 years</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 in 6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4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2 years</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0" y="288997"/>
            <a:ext cx="9144000" cy="567559"/>
          </a:xfrm>
          <a:noFill/>
        </p:spPr>
        <p:txBody>
          <a:bodyPr anchor="t">
            <a:noAutofit/>
          </a:bodyPr>
          <a:lstStyle/>
          <a:p>
            <a:r>
              <a:rPr lang="en-US" b="1" dirty="0">
                <a:solidFill>
                  <a:schemeClr val="accent2">
                    <a:lumMod val="50000"/>
                  </a:schemeClr>
                </a:solidFill>
                <a:latin typeface="Arial" pitchFamily="34" charset="0"/>
                <a:cs typeface="Latha" pitchFamily="2"/>
              </a:rPr>
              <a:t>PSA Screening and Stage Shift</a:t>
            </a:r>
            <a:endParaRPr lang="en-US" sz="1800" dirty="0">
              <a:solidFill>
                <a:schemeClr val="accent2">
                  <a:lumMod val="50000"/>
                </a:schemeClr>
              </a:solidFill>
              <a:latin typeface="Arial" pitchFamily="34" charset="0"/>
              <a:cs typeface="Latha" pitchFamily="2"/>
            </a:endParaRPr>
          </a:p>
        </p:txBody>
      </p:sp>
      <p:sp>
        <p:nvSpPr>
          <p:cNvPr id="4" name="TextBox 3">
            <a:extLst>
              <a:ext uri="{FF2B5EF4-FFF2-40B4-BE49-F238E27FC236}">
                <a16:creationId xmlns:a16="http://schemas.microsoft.com/office/drawing/2014/main" id="{09D46548-2D19-CC4A-BDA6-17F90CA83003}"/>
              </a:ext>
            </a:extLst>
          </p:cNvPr>
          <p:cNvSpPr txBox="1"/>
          <p:nvPr/>
        </p:nvSpPr>
        <p:spPr bwMode="auto">
          <a:xfrm>
            <a:off x="6385034" y="457200"/>
            <a:ext cx="2648607" cy="430887"/>
          </a:xfrm>
          <a:prstGeom prst="rect">
            <a:avLst/>
          </a:prstGeom>
          <a:noFill/>
          <a:ln w="19050" algn="ctr">
            <a:noFill/>
            <a:miter lim="800000"/>
            <a:headEnd/>
            <a:tailEnd/>
          </a:ln>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Slide acknowledgement: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MJ </a:t>
            </a:r>
            <a:r>
              <a:rPr kumimoji="0" lang="en-US" sz="1400" b="0" i="1" u="none" strike="noStrike" kern="1200" cap="none" spc="0" normalizeH="0" baseline="0" noProof="0" dirty="0" err="1">
                <a:ln>
                  <a:noFill/>
                </a:ln>
                <a:solidFill>
                  <a:srgbClr val="716FB3">
                    <a:lumMod val="75000"/>
                  </a:srgbClr>
                </a:solidFill>
                <a:effectLst/>
                <a:uLnTx/>
                <a:uFillTx/>
                <a:latin typeface="Arial"/>
                <a:ea typeface="+mn-ea"/>
                <a:cs typeface="+mn-cs"/>
              </a:rPr>
              <a:t>Stampfer</a:t>
            </a: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 2015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F868BCE-EFEA-4F4B-8908-AB484BB16134}"/>
                  </a:ext>
                </a:extLst>
              </p14:cNvPr>
              <p14:cNvContentPartPr/>
              <p14:nvPr/>
            </p14:nvContentPartPr>
            <p14:xfrm>
              <a:off x="7273440" y="563760"/>
              <a:ext cx="32400" cy="9360"/>
            </p14:xfrm>
          </p:contentPart>
        </mc:Choice>
        <mc:Fallback xmlns="">
          <p:pic>
            <p:nvPicPr>
              <p:cNvPr id="6" name="Ink 5">
                <a:extLst>
                  <a:ext uri="{FF2B5EF4-FFF2-40B4-BE49-F238E27FC236}">
                    <a16:creationId xmlns:a16="http://schemas.microsoft.com/office/drawing/2014/main" id="{BF868BCE-EFEA-4F4B-8908-AB484BB16134}"/>
                  </a:ext>
                </a:extLst>
              </p:cNvPr>
              <p:cNvPicPr/>
              <p:nvPr/>
            </p:nvPicPr>
            <p:blipFill>
              <a:blip r:embed="rId9"/>
              <a:stretch>
                <a:fillRect/>
              </a:stretch>
            </p:blipFill>
            <p:spPr>
              <a:xfrm>
                <a:off x="7257600" y="500400"/>
                <a:ext cx="6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95BD8FA-AA76-488F-8DCD-4AAC68AB7281}"/>
                  </a:ext>
                </a:extLst>
              </p14:cNvPr>
              <p14:cNvContentPartPr/>
              <p14:nvPr/>
            </p14:nvContentPartPr>
            <p14:xfrm>
              <a:off x="7060680" y="815760"/>
              <a:ext cx="360" cy="360"/>
            </p14:xfrm>
          </p:contentPart>
        </mc:Choice>
        <mc:Fallback xmlns="">
          <p:pic>
            <p:nvPicPr>
              <p:cNvPr id="7" name="Ink 6">
                <a:extLst>
                  <a:ext uri="{FF2B5EF4-FFF2-40B4-BE49-F238E27FC236}">
                    <a16:creationId xmlns:a16="http://schemas.microsoft.com/office/drawing/2014/main" id="{C95BD8FA-AA76-488F-8DCD-4AAC68AB7281}"/>
                  </a:ext>
                </a:extLst>
              </p:cNvPr>
              <p:cNvPicPr/>
              <p:nvPr/>
            </p:nvPicPr>
            <p:blipFill>
              <a:blip r:embed="rId11"/>
              <a:stretch>
                <a:fillRect/>
              </a:stretch>
            </p:blipFill>
            <p:spPr>
              <a:xfrm>
                <a:off x="7051320" y="806400"/>
                <a:ext cx="19080" cy="19080"/>
              </a:xfrm>
              <a:prstGeom prst="rect">
                <a:avLst/>
              </a:prstGeom>
            </p:spPr>
          </p:pic>
        </mc:Fallback>
      </mc:AlternateContent>
    </p:spTree>
    <p:extLst>
      <p:ext uri="{BB962C8B-B14F-4D97-AF65-F5344CB8AC3E}">
        <p14:creationId xmlns:p14="http://schemas.microsoft.com/office/powerpoint/2010/main" val="4022468246"/>
      </p:ext>
    </p:extLst>
  </p:cSld>
  <p:clrMapOvr>
    <a:masterClrMapping/>
  </p:clrMapOvr>
  <p:transition advTm="344398">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Contamination in PLCO</a:t>
            </a:r>
          </a:p>
        </p:txBody>
      </p:sp>
      <p:sp>
        <p:nvSpPr>
          <p:cNvPr id="3" name="Content Placeholder 2"/>
          <p:cNvSpPr>
            <a:spLocks noGrp="1"/>
          </p:cNvSpPr>
          <p:nvPr>
            <p:ph sz="quarter" idx="1"/>
          </p:nvPr>
        </p:nvSpPr>
        <p:spPr>
          <a:xfrm>
            <a:off x="459686" y="1868557"/>
            <a:ext cx="8432065" cy="3909393"/>
          </a:xfrm>
        </p:spPr>
        <p:txBody>
          <a:bodyPr>
            <a:normAutofit/>
          </a:bodyPr>
          <a:lstStyle/>
          <a:p>
            <a:r>
              <a:rPr lang="en-US" sz="2400" dirty="0">
                <a:latin typeface="Arial"/>
                <a:cs typeface="Arial"/>
              </a:rPr>
              <a:t>2,427 of 38,350 men in control arm surveyed ~ screening</a:t>
            </a:r>
          </a:p>
          <a:p>
            <a:pPr lvl="1"/>
            <a:r>
              <a:rPr lang="en-US" sz="1800" dirty="0">
                <a:latin typeface="Arial" charset="0"/>
                <a:cs typeface="Arial" charset="0"/>
              </a:rPr>
              <a:t>Only 1/3 of men with abnormal PSA/DRE underwent biopsy </a:t>
            </a:r>
          </a:p>
          <a:p>
            <a:pPr marL="365760" lvl="1" indent="0">
              <a:lnSpc>
                <a:spcPct val="80000"/>
              </a:lnSpc>
              <a:buNone/>
            </a:pPr>
            <a:endParaRPr lang="en-US" dirty="0">
              <a:latin typeface="Arial" charset="0"/>
              <a:cs typeface="Arial" charset="0"/>
            </a:endParaRPr>
          </a:p>
          <a:p>
            <a:r>
              <a:rPr lang="en-US" sz="2400" dirty="0">
                <a:latin typeface="Arial"/>
                <a:cs typeface="Arial"/>
              </a:rPr>
              <a:t>Mean number of PSAs in the control arm = </a:t>
            </a:r>
            <a:r>
              <a:rPr lang="en-US" sz="2200" dirty="0">
                <a:latin typeface="Arial"/>
                <a:cs typeface="Arial"/>
              </a:rPr>
              <a:t>2.7 in 6 years</a:t>
            </a:r>
          </a:p>
          <a:p>
            <a:pPr lvl="1"/>
            <a:r>
              <a:rPr lang="en-US" dirty="0">
                <a:latin typeface="Arial"/>
                <a:cs typeface="Arial"/>
              </a:rPr>
              <a:t>vs. 5.0 in the screening arm</a:t>
            </a:r>
          </a:p>
          <a:p>
            <a:endParaRPr lang="en-US" sz="2400" dirty="0">
              <a:latin typeface="Arial"/>
              <a:cs typeface="Arial"/>
            </a:endParaRPr>
          </a:p>
          <a:p>
            <a:r>
              <a:rPr lang="en-US" sz="2400" dirty="0">
                <a:solidFill>
                  <a:srgbClr val="000000"/>
                </a:solidFill>
                <a:latin typeface="Arial"/>
                <a:cs typeface="Arial"/>
              </a:rPr>
              <a:t>Median screening interval in ERSPC was 4.02 years</a:t>
            </a:r>
          </a:p>
        </p:txBody>
      </p:sp>
      <p:sp>
        <p:nvSpPr>
          <p:cNvPr id="4" name="TextBox 3"/>
          <p:cNvSpPr txBox="1"/>
          <p:nvPr/>
        </p:nvSpPr>
        <p:spPr>
          <a:xfrm>
            <a:off x="254876" y="6386368"/>
            <a:ext cx="2819400" cy="307777"/>
          </a:xfrm>
          <a:prstGeom prst="rect">
            <a:avLst/>
          </a:prstGeom>
          <a:noFill/>
        </p:spPr>
        <p:txBody>
          <a:bodyPr wrap="square" rtlCol="0">
            <a:spAutoFit/>
          </a:bodyPr>
          <a:lstStyle/>
          <a:p>
            <a:r>
              <a:rPr lang="en-US" sz="1400" dirty="0" err="1">
                <a:latin typeface="Arial"/>
                <a:cs typeface="Arial"/>
              </a:rPr>
              <a:t>Pinsky</a:t>
            </a:r>
            <a:r>
              <a:rPr lang="en-US" sz="1400" dirty="0">
                <a:latin typeface="Arial"/>
                <a:cs typeface="Arial"/>
              </a:rPr>
              <a:t> et al, Clinical Trials 2010</a:t>
            </a:r>
          </a:p>
        </p:txBody>
      </p:sp>
      <p:sp>
        <p:nvSpPr>
          <p:cNvPr id="5" name="TextBox 4">
            <a:extLst>
              <a:ext uri="{FF2B5EF4-FFF2-40B4-BE49-F238E27FC236}">
                <a16:creationId xmlns:a16="http://schemas.microsoft.com/office/drawing/2014/main" id="{1ACB86C4-D4AF-4845-86BE-E6F33D8B9DF1}"/>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3176475755"/>
      </p:ext>
    </p:extLst>
  </p:cSld>
  <p:clrMapOvr>
    <a:masterClrMapping/>
  </p:clrMapOvr>
  <p:transition advTm="157779">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PLCO DAG - Ideal</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23</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4288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a:off x="2060102" y="3047984"/>
            <a:ext cx="718959" cy="104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820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flipV="1">
            <a:off x="3962400" y="3041634"/>
            <a:ext cx="412377" cy="1680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59925"/>
      </p:ext>
    </p:extLst>
  </p:cSld>
  <p:clrMapOvr>
    <a:masterClrMapping/>
  </p:clrMapOvr>
  <p:transition advTm="53498">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a:xfrm>
            <a:off x="453585" y="120207"/>
            <a:ext cx="8173580" cy="611449"/>
          </a:xfrm>
        </p:spPr>
        <p:txBody>
          <a:bodyPr/>
          <a:lstStyle/>
          <a:p>
            <a:r>
              <a:rPr lang="en-US" dirty="0"/>
              <a:t>PLCO DAG – In reality, there was non-adherence</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24</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2495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060102" y="3040507"/>
            <a:ext cx="718959" cy="74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641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a:off x="3962400" y="3040507"/>
            <a:ext cx="412377" cy="11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A52BF8-2C0D-254F-A7F1-5DC4774321F1}"/>
              </a:ext>
            </a:extLst>
          </p:cNvPr>
          <p:cNvSpPr txBox="1"/>
          <p:nvPr/>
        </p:nvSpPr>
        <p:spPr bwMode="auto">
          <a:xfrm>
            <a:off x="4930589" y="4980604"/>
            <a:ext cx="3065929" cy="923330"/>
          </a:xfrm>
          <a:prstGeom prst="rect">
            <a:avLst/>
          </a:prstGeom>
          <a:noFill/>
          <a:ln w="19050" algn="ctr">
            <a:noFill/>
            <a:miter lim="800000"/>
            <a:headEnd/>
            <a:tailEnd/>
          </a:ln>
        </p:spPr>
        <p:txBody>
          <a:bodyPr wrap="square" lIns="0" tIns="0" rIns="0" bIns="0" rtlCol="0">
            <a:spAutoFit/>
          </a:bodyPr>
          <a:lstStyle/>
          <a:p>
            <a:pPr algn="ctr"/>
            <a:r>
              <a:rPr lang="en-US" sz="2000" dirty="0"/>
              <a:t>Elevated PSA detected via opportunistic screening in Control group</a:t>
            </a:r>
          </a:p>
        </p:txBody>
      </p:sp>
      <p:cxnSp>
        <p:nvCxnSpPr>
          <p:cNvPr id="11" name="Straight Arrow Connector 10">
            <a:extLst>
              <a:ext uri="{FF2B5EF4-FFF2-40B4-BE49-F238E27FC236}">
                <a16:creationId xmlns:a16="http://schemas.microsoft.com/office/drawing/2014/main" id="{5B5BCFD8-7692-C943-A49D-7BED2915B6E3}"/>
              </a:ext>
            </a:extLst>
          </p:cNvPr>
          <p:cNvCxnSpPr>
            <a:stCxn id="17" idx="0"/>
            <a:endCxn id="25" idx="2"/>
          </p:cNvCxnSpPr>
          <p:nvPr/>
        </p:nvCxnSpPr>
        <p:spPr>
          <a:xfrm flipH="1" flipV="1">
            <a:off x="4930589" y="3349410"/>
            <a:ext cx="1532965" cy="16311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1F1EC1-7010-4E40-BDE2-B796B670C0F2}"/>
              </a:ext>
            </a:extLst>
          </p:cNvPr>
          <p:cNvCxnSpPr>
            <a:stCxn id="17" idx="0"/>
            <a:endCxn id="8" idx="2"/>
          </p:cNvCxnSpPr>
          <p:nvPr/>
        </p:nvCxnSpPr>
        <p:spPr>
          <a:xfrm flipV="1">
            <a:off x="6463554" y="3059942"/>
            <a:ext cx="1713147" cy="192066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33D88-7459-1740-9D00-86D4665E9938}"/>
              </a:ext>
            </a:extLst>
          </p:cNvPr>
          <p:cNvSpPr txBox="1"/>
          <p:nvPr/>
        </p:nvSpPr>
        <p:spPr bwMode="auto">
          <a:xfrm>
            <a:off x="518169" y="4404647"/>
            <a:ext cx="4123765" cy="615553"/>
          </a:xfrm>
          <a:prstGeom prst="rect">
            <a:avLst/>
          </a:prstGeom>
          <a:noFill/>
          <a:ln w="19050" algn="ctr">
            <a:noFill/>
            <a:miter lim="800000"/>
            <a:headEnd/>
            <a:tailEnd/>
          </a:ln>
        </p:spPr>
        <p:txBody>
          <a:bodyPr wrap="square" lIns="0" tIns="0" rIns="0" bIns="0" rtlCol="0">
            <a:spAutoFit/>
          </a:bodyPr>
          <a:lstStyle/>
          <a:p>
            <a:pPr algn="ctr"/>
            <a:r>
              <a:rPr lang="en-US" sz="2000" dirty="0"/>
              <a:t>Knowledge that you are in the Control Arm </a:t>
            </a:r>
            <a:r>
              <a:rPr lang="en-US" sz="2000" dirty="0" err="1"/>
              <a:t>bc</a:t>
            </a:r>
            <a:r>
              <a:rPr lang="en-US" sz="2000" dirty="0"/>
              <a:t> non-blinded study</a:t>
            </a:r>
          </a:p>
        </p:txBody>
      </p:sp>
      <p:cxnSp>
        <p:nvCxnSpPr>
          <p:cNvPr id="12" name="Straight Arrow Connector 11">
            <a:extLst>
              <a:ext uri="{FF2B5EF4-FFF2-40B4-BE49-F238E27FC236}">
                <a16:creationId xmlns:a16="http://schemas.microsoft.com/office/drawing/2014/main" id="{D784E7D8-E0D1-2E4C-A188-C32D9EDE36C0}"/>
              </a:ext>
            </a:extLst>
          </p:cNvPr>
          <p:cNvCxnSpPr>
            <a:stCxn id="6" idx="2"/>
            <a:endCxn id="19" idx="0"/>
          </p:cNvCxnSpPr>
          <p:nvPr/>
        </p:nvCxnSpPr>
        <p:spPr>
          <a:xfrm>
            <a:off x="1109843" y="3509649"/>
            <a:ext cx="1470209" cy="8949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480FE6-4990-354F-AA37-7505D7479BAE}"/>
              </a:ext>
            </a:extLst>
          </p:cNvPr>
          <p:cNvCxnSpPr>
            <a:stCxn id="19" idx="2"/>
            <a:endCxn id="17" idx="1"/>
          </p:cNvCxnSpPr>
          <p:nvPr/>
        </p:nvCxnSpPr>
        <p:spPr>
          <a:xfrm>
            <a:off x="2580052" y="5020200"/>
            <a:ext cx="2350537" cy="4220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274081"/>
      </p:ext>
    </p:extLst>
  </p:cSld>
  <p:clrMapOvr>
    <a:masterClrMapping/>
  </p:clrMapOvr>
  <p:transition advTm="55112">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832A0-FFD7-47E1-872C-8BBF4884F980}"/>
              </a:ext>
            </a:extLst>
          </p:cNvPr>
          <p:cNvSpPr>
            <a:spLocks noGrp="1"/>
          </p:cNvSpPr>
          <p:nvPr>
            <p:ph type="sldNum" sz="quarter" idx="13"/>
          </p:nvPr>
        </p:nvSpPr>
        <p:spPr/>
        <p:txBody>
          <a:bodyPr/>
          <a:lstStyle/>
          <a:p>
            <a:fld id="{7BCC8D0D-EAEC-449D-9161-023DFF90F2E2}" type="slidenum">
              <a:rPr lang="en-US" smtClean="0">
                <a:solidFill>
                  <a:srgbClr val="052049"/>
                </a:solidFill>
              </a:rPr>
              <a:pPr/>
              <a:t>25</a:t>
            </a:fld>
            <a:endParaRPr lang="en-US" dirty="0">
              <a:solidFill>
                <a:srgbClr val="052049"/>
              </a:solidFill>
            </a:endParaRPr>
          </a:p>
        </p:txBody>
      </p:sp>
      <p:sp>
        <p:nvSpPr>
          <p:cNvPr id="4" name="Title 3">
            <a:extLst>
              <a:ext uri="{FF2B5EF4-FFF2-40B4-BE49-F238E27FC236}">
                <a16:creationId xmlns:a16="http://schemas.microsoft.com/office/drawing/2014/main" id="{D67A4BB2-ED4C-42A9-8E11-EDFD13B0AC20}"/>
              </a:ext>
            </a:extLst>
          </p:cNvPr>
          <p:cNvSpPr>
            <a:spLocks noGrp="1"/>
          </p:cNvSpPr>
          <p:nvPr>
            <p:ph type="title"/>
          </p:nvPr>
        </p:nvSpPr>
        <p:spPr/>
        <p:txBody>
          <a:bodyPr/>
          <a:lstStyle/>
          <a:p>
            <a:r>
              <a:rPr lang="en-US" dirty="0"/>
              <a:t>Summary - Beta-Carotene &amp; PSA examples</a:t>
            </a:r>
          </a:p>
        </p:txBody>
      </p:sp>
      <p:sp>
        <p:nvSpPr>
          <p:cNvPr id="5" name="Text Placeholder 4">
            <a:extLst>
              <a:ext uri="{FF2B5EF4-FFF2-40B4-BE49-F238E27FC236}">
                <a16:creationId xmlns:a16="http://schemas.microsoft.com/office/drawing/2014/main" id="{17FB4E86-7791-450F-BEA9-D513BB6AA820}"/>
              </a:ext>
            </a:extLst>
          </p:cNvPr>
          <p:cNvSpPr>
            <a:spLocks noGrp="1"/>
          </p:cNvSpPr>
          <p:nvPr>
            <p:ph type="body" sz="quarter" idx="14"/>
          </p:nvPr>
        </p:nvSpPr>
        <p:spPr>
          <a:xfrm>
            <a:off x="363985" y="1881349"/>
            <a:ext cx="8389398" cy="3937000"/>
          </a:xfrm>
        </p:spPr>
        <p:txBody>
          <a:bodyPr>
            <a:normAutofit/>
          </a:bodyPr>
          <a:lstStyle/>
          <a:p>
            <a:pPr marL="285750" indent="-285750">
              <a:buClr>
                <a:schemeClr val="tx1">
                  <a:lumMod val="90000"/>
                  <a:lumOff val="10000"/>
                </a:schemeClr>
              </a:buClr>
              <a:buFont typeface="Arial" panose="020B0604020202020204" pitchFamily="34" charset="0"/>
              <a:buChar char="•"/>
            </a:pPr>
            <a:r>
              <a:rPr lang="en-US" sz="2400" dirty="0"/>
              <a:t>Dose, duration, and timing of intervention shape the specific causal question that a trial asks.</a:t>
            </a:r>
          </a:p>
          <a:p>
            <a:pPr marL="285750" indent="-285750">
              <a:buClr>
                <a:schemeClr val="tx1">
                  <a:lumMod val="90000"/>
                  <a:lumOff val="10000"/>
                </a:schemeClr>
              </a:buClr>
              <a:buFont typeface="Arial" panose="020B0604020202020204" pitchFamily="34" charset="0"/>
              <a:buChar char="•"/>
            </a:pPr>
            <a:r>
              <a:rPr lang="en-US" sz="2400" dirty="0"/>
              <a:t>Different study populations may experience the same intervention differently; effect modification happens/is real.</a:t>
            </a:r>
          </a:p>
          <a:p>
            <a:pPr marL="285750" indent="-285750">
              <a:buClr>
                <a:schemeClr val="tx1">
                  <a:lumMod val="90000"/>
                  <a:lumOff val="10000"/>
                </a:schemeClr>
              </a:buClr>
              <a:buFont typeface="Arial" panose="020B0604020202020204" pitchFamily="34" charset="0"/>
              <a:buChar char="•"/>
            </a:pPr>
            <a:r>
              <a:rPr lang="en-US" sz="2400" dirty="0"/>
              <a:t>In a randomized unblinded study, contamination or lack of adherence or cross-over can greatly impact results and reshape the originally intended research question.</a:t>
            </a:r>
          </a:p>
        </p:txBody>
      </p:sp>
    </p:spTree>
    <p:extLst>
      <p:ext uri="{BB962C8B-B14F-4D97-AF65-F5344CB8AC3E}">
        <p14:creationId xmlns:p14="http://schemas.microsoft.com/office/powerpoint/2010/main" val="4185912567"/>
      </p:ext>
    </p:extLst>
  </p:cSld>
  <p:clrMapOvr>
    <a:masterClrMapping/>
  </p:clrMapOvr>
  <p:transition advTm="15482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E04E9-1D36-C54B-A69C-8D379E944918}"/>
              </a:ext>
            </a:extLst>
          </p:cNvPr>
          <p:cNvSpPr>
            <a:spLocks noGrp="1"/>
          </p:cNvSpPr>
          <p:nvPr>
            <p:ph type="title"/>
          </p:nvPr>
        </p:nvSpPr>
        <p:spPr/>
        <p:txBody>
          <a:bodyPr/>
          <a:lstStyle/>
          <a:p>
            <a:r>
              <a:rPr lang="en-US" dirty="0"/>
              <a:t>Examples of RCT’s</a:t>
            </a:r>
          </a:p>
        </p:txBody>
      </p:sp>
      <p:sp>
        <p:nvSpPr>
          <p:cNvPr id="5" name="Content Placeholder 4">
            <a:extLst>
              <a:ext uri="{FF2B5EF4-FFF2-40B4-BE49-F238E27FC236}">
                <a16:creationId xmlns:a16="http://schemas.microsoft.com/office/drawing/2014/main" id="{6E8811DD-1C60-1342-815C-0CB5A15913C3}"/>
              </a:ext>
            </a:extLst>
          </p:cNvPr>
          <p:cNvSpPr>
            <a:spLocks noGrp="1"/>
          </p:cNvSpPr>
          <p:nvPr>
            <p:ph idx="1"/>
          </p:nvPr>
        </p:nvSpPr>
        <p:spPr/>
        <p:txBody>
          <a:bodyPr/>
          <a:lstStyle/>
          <a:p>
            <a:endParaRPr lang="en-US" dirty="0"/>
          </a:p>
          <a:p>
            <a:r>
              <a:rPr lang="en-US" dirty="0"/>
              <a:t>Aspirin (ASA) &amp; Myocardial Infarction (MI)</a:t>
            </a:r>
          </a:p>
          <a:p>
            <a:r>
              <a:rPr lang="en-US" dirty="0"/>
              <a:t>Beta-Carotene &amp; Lung Cancer</a:t>
            </a:r>
          </a:p>
          <a:p>
            <a:r>
              <a:rPr lang="en-US" dirty="0"/>
              <a:t>PSA Screening &amp; Prostate Cancer Death</a:t>
            </a:r>
          </a:p>
          <a:p>
            <a:r>
              <a:rPr lang="en-US" dirty="0"/>
              <a:t>(Hormone Replacement Therapy (HRT) &amp; heart disease – in class)</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BB1D54D-F1AE-4344-99B9-25AF47DEBD66}"/>
              </a:ext>
            </a:extLst>
          </p:cNvPr>
          <p:cNvSpPr>
            <a:spLocks noGrp="1"/>
          </p:cNvSpPr>
          <p:nvPr>
            <p:ph type="sldNum" sz="quarter" idx="10"/>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Tree>
    <p:extLst>
      <p:ext uri="{BB962C8B-B14F-4D97-AF65-F5344CB8AC3E}">
        <p14:creationId xmlns:p14="http://schemas.microsoft.com/office/powerpoint/2010/main" val="3504736606"/>
      </p:ext>
    </p:extLst>
  </p:cSld>
  <p:clrMapOvr>
    <a:masterClrMapping/>
  </p:clrMapOvr>
  <p:transition advTm="507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Tree>
    <p:extLst>
      <p:ext uri="{BB962C8B-B14F-4D97-AF65-F5344CB8AC3E}">
        <p14:creationId xmlns:p14="http://schemas.microsoft.com/office/powerpoint/2010/main" val="658833374"/>
      </p:ext>
    </p:extLst>
  </p:cSld>
  <p:clrMapOvr>
    <a:masterClrMapping/>
  </p:clrMapOvr>
  <p:transition advTm="45843">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a:t>
            </a:r>
            <a:r>
              <a:rPr lang="en-US" dirty="0">
                <a:highlight>
                  <a:srgbClr val="00FFFF"/>
                </a:highlight>
              </a:rPr>
              <a:t>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a:t>
            </a:fld>
            <a:endParaRPr lang="en-US" altLang="en-US">
              <a:solidFill>
                <a:srgbClr val="052049"/>
              </a:solidFill>
            </a:endParaRPr>
          </a:p>
        </p:txBody>
      </p:sp>
      <p:sp>
        <p:nvSpPr>
          <p:cNvPr id="7" name="TextBox 6">
            <a:extLst>
              <a:ext uri="{FF2B5EF4-FFF2-40B4-BE49-F238E27FC236}">
                <a16:creationId xmlns:a16="http://schemas.microsoft.com/office/drawing/2014/main" id="{C74066B3-A308-394B-9B31-1777F68CA6C3}"/>
              </a:ext>
            </a:extLst>
          </p:cNvPr>
          <p:cNvSpPr txBox="1"/>
          <p:nvPr/>
        </p:nvSpPr>
        <p:spPr bwMode="auto">
          <a:xfrm>
            <a:off x="6038193" y="1036451"/>
            <a:ext cx="2588972" cy="307777"/>
          </a:xfrm>
          <a:prstGeom prst="rect">
            <a:avLst/>
          </a:prstGeom>
          <a:noFill/>
          <a:ln w="19050" algn="ctr">
            <a:noFill/>
            <a:miter lim="800000"/>
            <a:headEnd/>
            <a:tailEnd/>
          </a:ln>
        </p:spPr>
        <p:txBody>
          <a:bodyPr wrap="square" lIns="0" tIns="0" rIns="0" bIns="0" rtlCol="0">
            <a:spAutoFit/>
          </a:bodyPr>
          <a:lstStyle/>
          <a:p>
            <a:pPr algn="ctr"/>
            <a:r>
              <a:rPr lang="en-US" sz="2000" dirty="0"/>
              <a:t>Adherent group</a:t>
            </a:r>
          </a:p>
        </p:txBody>
      </p:sp>
      <p:cxnSp>
        <p:nvCxnSpPr>
          <p:cNvPr id="9" name="Straight Arrow Connector 8">
            <a:extLst>
              <a:ext uri="{FF2B5EF4-FFF2-40B4-BE49-F238E27FC236}">
                <a16:creationId xmlns:a16="http://schemas.microsoft.com/office/drawing/2014/main" id="{21ECD8D8-5BF5-DB44-973A-855FF54D5C0C}"/>
              </a:ext>
            </a:extLst>
          </p:cNvPr>
          <p:cNvCxnSpPr>
            <a:cxnSpLocks/>
            <a:stCxn id="7" idx="2"/>
          </p:cNvCxnSpPr>
          <p:nvPr/>
        </p:nvCxnSpPr>
        <p:spPr>
          <a:xfrm flipH="1">
            <a:off x="4067503" y="1344228"/>
            <a:ext cx="3265176" cy="11151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11680"/>
      </p:ext>
    </p:extLst>
  </p:cSld>
  <p:clrMapOvr>
    <a:masterClrMapping/>
  </p:clrMapOvr>
  <p:transition advTm="3715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highlight>
                  <a:srgbClr val="00FFFF"/>
                </a:highlight>
              </a:rPr>
              <a:t>Low-dose aspirin (325 mg every other day) decreased cardiovascular mortality </a:t>
            </a:r>
          </a:p>
          <a:p>
            <a:pPr lvl="1"/>
            <a:r>
              <a:rPr lang="en-US" dirty="0">
                <a:highlight>
                  <a:srgbClr val="00FFFF"/>
                </a:highlight>
              </a:rPr>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sp>
        <p:nvSpPr>
          <p:cNvPr id="5" name="TextBox 4">
            <a:extLst>
              <a:ext uri="{FF2B5EF4-FFF2-40B4-BE49-F238E27FC236}">
                <a16:creationId xmlns:a16="http://schemas.microsoft.com/office/drawing/2014/main" id="{7B2725BB-7CF2-2B4A-8115-1ECB37921699}"/>
              </a:ext>
            </a:extLst>
          </p:cNvPr>
          <p:cNvSpPr txBox="1"/>
          <p:nvPr/>
        </p:nvSpPr>
        <p:spPr bwMode="auto">
          <a:xfrm>
            <a:off x="5707117" y="646386"/>
            <a:ext cx="3090042" cy="307777"/>
          </a:xfrm>
          <a:prstGeom prst="rect">
            <a:avLst/>
          </a:prstGeom>
          <a:noFill/>
          <a:ln w="19050" algn="ctr">
            <a:noFill/>
            <a:miter lim="800000"/>
            <a:headEnd/>
            <a:tailEnd/>
          </a:ln>
        </p:spPr>
        <p:txBody>
          <a:bodyPr wrap="square" lIns="0" tIns="0" rIns="0" bIns="0" rtlCol="0">
            <a:spAutoFit/>
          </a:bodyPr>
          <a:lstStyle/>
          <a:p>
            <a:pPr algn="ctr"/>
            <a:r>
              <a:rPr lang="en-US" sz="2000" dirty="0"/>
              <a:t>2x2 Factorial Design</a:t>
            </a:r>
          </a:p>
        </p:txBody>
      </p:sp>
      <p:cxnSp>
        <p:nvCxnSpPr>
          <p:cNvPr id="7" name="Straight Arrow Connector 6">
            <a:extLst>
              <a:ext uri="{FF2B5EF4-FFF2-40B4-BE49-F238E27FC236}">
                <a16:creationId xmlns:a16="http://schemas.microsoft.com/office/drawing/2014/main" id="{A5C1D5BD-32B6-2147-A1B3-6F7328A7CFFE}"/>
              </a:ext>
            </a:extLst>
          </p:cNvPr>
          <p:cNvCxnSpPr>
            <a:cxnSpLocks/>
          </p:cNvCxnSpPr>
          <p:nvPr/>
        </p:nvCxnSpPr>
        <p:spPr>
          <a:xfrm flipH="1">
            <a:off x="6306207" y="954163"/>
            <a:ext cx="804041" cy="204128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86892"/>
      </p:ext>
    </p:extLst>
  </p:cSld>
  <p:clrMapOvr>
    <a:masterClrMapping/>
  </p:clrMapOvr>
  <p:transition advTm="31961">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highlight>
                  <a:srgbClr val="FFFF00"/>
                </a:highlight>
              </a:rPr>
              <a:t>Randomized</a:t>
            </a:r>
            <a:r>
              <a:rPr lang="en-US" dirty="0"/>
              <a:t>, </a:t>
            </a:r>
            <a:r>
              <a:rPr lang="en-US" dirty="0">
                <a:highlight>
                  <a:srgbClr val="FFFF00"/>
                </a:highlight>
              </a:rPr>
              <a:t>double-blind</a:t>
            </a:r>
            <a:r>
              <a:rPr lang="en-US" dirty="0"/>
              <a:t>, </a:t>
            </a:r>
            <a:r>
              <a:rPr lang="en-US" dirty="0">
                <a:highlight>
                  <a:srgbClr val="FFFF00"/>
                </a:highlight>
              </a:rPr>
              <a:t>placebo-controlled</a:t>
            </a:r>
            <a:r>
              <a:rPr lang="en-US" dirty="0"/>
              <a:t>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a:t>
            </a:r>
            <a:r>
              <a:rPr lang="en-US" dirty="0">
                <a:highlight>
                  <a:srgbClr val="FFFF00"/>
                </a:highlight>
              </a:rPr>
              <a:t>60 months</a:t>
            </a:r>
            <a:r>
              <a:rPr lang="en-US" dirty="0"/>
              <a:t> for aspirin component</a:t>
            </a:r>
          </a:p>
          <a:p>
            <a:r>
              <a:rPr lang="en-US" dirty="0"/>
              <a:t>Jan. 1988, </a:t>
            </a:r>
            <a:r>
              <a:rPr lang="en-US" dirty="0">
                <a:highlight>
                  <a:srgbClr val="FFFF00"/>
                </a:highlight>
              </a:rPr>
              <a:t>99.7%</a:t>
            </a:r>
            <a:r>
              <a:rPr lang="en-US" dirty="0"/>
              <a:t>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Tree>
    <p:extLst>
      <p:ext uri="{BB962C8B-B14F-4D97-AF65-F5344CB8AC3E}">
        <p14:creationId xmlns:p14="http://schemas.microsoft.com/office/powerpoint/2010/main" val="2313188752"/>
      </p:ext>
    </p:extLst>
  </p:cSld>
  <p:clrMapOvr>
    <a:masterClrMapping/>
  </p:clrMapOvr>
  <p:transition advTm="57974">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CE85ACD2-AEE8-2E43-970A-AD5F3521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5386F598-7994-ED47-A27A-F84234CE26BF}"/>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Steering Committee of the Physicians' Health Study Research Group* . N Engl J Med 1989;321:129-135.</a:t>
            </a:r>
          </a:p>
        </p:txBody>
      </p:sp>
      <p:pic>
        <p:nvPicPr>
          <p:cNvPr id="3075" name="Picture 3">
            <a:extLst>
              <a:ext uri="{FF2B5EF4-FFF2-40B4-BE49-F238E27FC236}">
                <a16:creationId xmlns:a16="http://schemas.microsoft.com/office/drawing/2014/main" id="{BEC04220-EB5D-744B-ACC0-628DD91D0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2" y="107856"/>
            <a:ext cx="7437132" cy="5939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5723751"/>
      </p:ext>
    </p:extLst>
  </p:cSld>
  <p:clrMapOvr>
    <a:masterClrMapping/>
  </p:clrMapOvr>
  <p:transition spd="med" advTm="5405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E4C65-F4EE-9A42-B4E7-E89EFD1E494C}"/>
              </a:ext>
            </a:extLst>
          </p:cNvPr>
          <p:cNvSpPr>
            <a:spLocks noGrp="1"/>
          </p:cNvSpPr>
          <p:nvPr>
            <p:ph type="sldNum" sz="quarter" idx="13"/>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sp>
        <p:nvSpPr>
          <p:cNvPr id="3" name="Title 2">
            <a:extLst>
              <a:ext uri="{FF2B5EF4-FFF2-40B4-BE49-F238E27FC236}">
                <a16:creationId xmlns:a16="http://schemas.microsoft.com/office/drawing/2014/main" id="{1BCE5191-93C4-B046-B093-3AF94DDDFEF0}"/>
              </a:ext>
            </a:extLst>
          </p:cNvPr>
          <p:cNvSpPr>
            <a:spLocks noGrp="1"/>
          </p:cNvSpPr>
          <p:nvPr>
            <p:ph type="title"/>
          </p:nvPr>
        </p:nvSpPr>
        <p:spPr/>
        <p:txBody>
          <a:bodyPr/>
          <a:lstStyle/>
          <a:p>
            <a:r>
              <a:rPr lang="en-US" sz="3200" dirty="0"/>
              <a:t>PHS Aspirin Component terminated early – Why?</a:t>
            </a:r>
          </a:p>
        </p:txBody>
      </p:sp>
      <p:sp>
        <p:nvSpPr>
          <p:cNvPr id="4" name="Text Placeholder 3">
            <a:extLst>
              <a:ext uri="{FF2B5EF4-FFF2-40B4-BE49-F238E27FC236}">
                <a16:creationId xmlns:a16="http://schemas.microsoft.com/office/drawing/2014/main" id="{F585C738-0296-4F4B-B51B-9228C80D02C0}"/>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300" dirty="0"/>
              <a:t>Highly statistically significant (P&lt;0.00001) reduction in the risk of total MI among those in the aspirin vs. placebo group</a:t>
            </a:r>
          </a:p>
          <a:p>
            <a:pPr marL="285750" indent="-285750">
              <a:buClr>
                <a:schemeClr val="tx1"/>
              </a:buClr>
              <a:buFont typeface="Arial" panose="020B0604020202020204" pitchFamily="34" charset="0"/>
              <a:buChar char="•"/>
            </a:pPr>
            <a:r>
              <a:rPr lang="en-US" sz="2300" dirty="0"/>
              <a:t>Calculations indicated that to assess effects on </a:t>
            </a:r>
            <a:r>
              <a:rPr lang="en-US" sz="2300" i="1" dirty="0"/>
              <a:t>overall</a:t>
            </a:r>
            <a:r>
              <a:rPr lang="en-US" sz="2300" dirty="0"/>
              <a:t> cardiovascular mortality would take until the year 2000 or later (it was Dec 1987)</a:t>
            </a:r>
          </a:p>
          <a:p>
            <a:pPr marL="285750" indent="-285750">
              <a:buClr>
                <a:schemeClr val="tx1"/>
              </a:buClr>
              <a:buFont typeface="Arial" panose="020B0604020202020204" pitchFamily="34" charset="0"/>
              <a:buChar char="•"/>
            </a:pPr>
            <a:r>
              <a:rPr lang="en-US" sz="2300" dirty="0"/>
              <a:t>Aspirin was subsequently being prescribed for 85% of participants who experienced nonfatal vascular events, making interpretation of mortality endpoints challenging.</a:t>
            </a:r>
          </a:p>
        </p:txBody>
      </p:sp>
    </p:spTree>
    <p:extLst>
      <p:ext uri="{BB962C8B-B14F-4D97-AF65-F5344CB8AC3E}">
        <p14:creationId xmlns:p14="http://schemas.microsoft.com/office/powerpoint/2010/main" val="532616378"/>
      </p:ext>
    </p:extLst>
  </p:cSld>
  <p:clrMapOvr>
    <a:masterClrMapping/>
  </p:clrMapOvr>
  <p:transition advTm="161553">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6.8|95.1|31.9|7.3|16.4|4.5"/>
</p:tagLst>
</file>

<file path=ppt/tags/tag2.xml><?xml version="1.0" encoding="utf-8"?>
<p:tagLst xmlns:a="http://schemas.openxmlformats.org/drawingml/2006/main" xmlns:r="http://schemas.openxmlformats.org/officeDocument/2006/relationships" xmlns:p="http://schemas.openxmlformats.org/presentationml/2006/main">
  <p:tag name="TIMING" val="|1.8|0.8|0.6|0.5|0.6|0.5"/>
</p:tagLst>
</file>

<file path=ppt/tags/tag3.xml><?xml version="1.0" encoding="utf-8"?>
<p:tagLst xmlns:a="http://schemas.openxmlformats.org/drawingml/2006/main" xmlns:r="http://schemas.openxmlformats.org/officeDocument/2006/relationships" xmlns:p="http://schemas.openxmlformats.org/presentationml/2006/main">
  <p:tag name="TIMING" val="|56.5"/>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6945</TotalTime>
  <Words>4807</Words>
  <Application>Microsoft Macintosh PowerPoint</Application>
  <PresentationFormat>On-screen Show (4:3)</PresentationFormat>
  <Paragraphs>396</Paragraphs>
  <Slides>25</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 Unicode MS</vt:lpstr>
      <vt:lpstr>.AppleSystemUIFont</vt:lpstr>
      <vt:lpstr>Arial</vt:lpstr>
      <vt:lpstr>Calibri</vt:lpstr>
      <vt:lpstr>Garamond</vt:lpstr>
      <vt:lpstr>LucidaGrande</vt:lpstr>
      <vt:lpstr>source sans pro</vt:lpstr>
      <vt:lpstr>Wingdings</vt:lpstr>
      <vt:lpstr>UCSF Contemporary</vt:lpstr>
      <vt:lpstr>1_UCSF Contemporary</vt:lpstr>
      <vt:lpstr>2_UCSF Contemporary</vt:lpstr>
      <vt:lpstr>3_UCSF Contemporary</vt:lpstr>
      <vt:lpstr>5_UCSF Contemporary</vt:lpstr>
      <vt:lpstr> Study Design – RCT to Cohort – and Target Trials</vt:lpstr>
      <vt:lpstr>RCT Examples Challenges &amp; Lessons Learned</vt:lpstr>
      <vt:lpstr>Examples of RCT’s</vt:lpstr>
      <vt:lpstr>Physicians’ Health Study I</vt:lpstr>
      <vt:lpstr>Physicians’ Health Study I</vt:lpstr>
      <vt:lpstr>Physicians’ Health Study I</vt:lpstr>
      <vt:lpstr>Physicians’ Health Study I</vt:lpstr>
      <vt:lpstr>Steering Committee of the Physicians' Health Study Research Group* . N Engl J Med 1989;321:129-135.</vt:lpstr>
      <vt:lpstr>PHS Aspirin Component terminated early – Why?</vt:lpstr>
      <vt:lpstr>Beta-Carotene &amp; Lung Cancer</vt:lpstr>
      <vt:lpstr>PowerPoint Presentation</vt:lpstr>
      <vt:lpstr>PowerPoint Presentation</vt:lpstr>
      <vt:lpstr>PowerPoint Presentation</vt:lpstr>
      <vt:lpstr>The Alpha-Tocopherol Beta Carotene Cancer Prevention Study Group. N Engl J Med 1994;330:1029-1035.</vt:lpstr>
      <vt:lpstr>Interpretation Points to Appreciate</vt:lpstr>
      <vt:lpstr>PSA Screening &amp; Prostate Cancer</vt:lpstr>
      <vt:lpstr>Side note - Principles of Cancer Screening</vt:lpstr>
      <vt:lpstr>PSA Screening &amp; Prostate Cancer</vt:lpstr>
      <vt:lpstr>USPSTF &amp; PSA Screening for Prostate Cancer</vt:lpstr>
      <vt:lpstr>PSA Screening Trials &amp; Prostate Cancer Mortality</vt:lpstr>
      <vt:lpstr>PSA Screening and Stage Shift</vt:lpstr>
      <vt:lpstr>Contamination in PLCO</vt:lpstr>
      <vt:lpstr>PLCO DAG - Ideal</vt:lpstr>
      <vt:lpstr>PLCO DAG – In reality, there was non-adherence</vt:lpstr>
      <vt:lpstr>Summary - Beta-Carotene &amp; PSA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Chan, June Maylin</cp:lastModifiedBy>
  <cp:revision>358</cp:revision>
  <dcterms:created xsi:type="dcterms:W3CDTF">2019-11-22T02:54:00Z</dcterms:created>
  <dcterms:modified xsi:type="dcterms:W3CDTF">2022-01-19T18:38:16Z</dcterms:modified>
</cp:coreProperties>
</file>