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7" r:id="rId2"/>
    <p:sldId id="259" r:id="rId3"/>
    <p:sldId id="327" r:id="rId4"/>
    <p:sldId id="267" r:id="rId5"/>
    <p:sldId id="317" r:id="rId6"/>
    <p:sldId id="318" r:id="rId7"/>
    <p:sldId id="268" r:id="rId8"/>
    <p:sldId id="315" r:id="rId9"/>
    <p:sldId id="316" r:id="rId10"/>
    <p:sldId id="280" r:id="rId11"/>
    <p:sldId id="275" r:id="rId12"/>
    <p:sldId id="276" r:id="rId13"/>
    <p:sldId id="273" r:id="rId14"/>
    <p:sldId id="277" r:id="rId15"/>
    <p:sldId id="325" r:id="rId16"/>
    <p:sldId id="279" r:id="rId17"/>
    <p:sldId id="266" r:id="rId18"/>
    <p:sldId id="282" r:id="rId19"/>
    <p:sldId id="283" r:id="rId20"/>
    <p:sldId id="284" r:id="rId21"/>
    <p:sldId id="285" r:id="rId22"/>
    <p:sldId id="286" r:id="rId23"/>
    <p:sldId id="287" r:id="rId24"/>
    <p:sldId id="288" r:id="rId25"/>
    <p:sldId id="289" r:id="rId26"/>
    <p:sldId id="290" r:id="rId27"/>
    <p:sldId id="291" r:id="rId28"/>
    <p:sldId id="292" r:id="rId29"/>
    <p:sldId id="320" r:id="rId30"/>
    <p:sldId id="303" r:id="rId31"/>
    <p:sldId id="304" r:id="rId32"/>
    <p:sldId id="305" r:id="rId33"/>
    <p:sldId id="278" r:id="rId34"/>
    <p:sldId id="293" r:id="rId35"/>
    <p:sldId id="264" r:id="rId36"/>
    <p:sldId id="265" r:id="rId37"/>
    <p:sldId id="296" r:id="rId38"/>
    <p:sldId id="297" r:id="rId39"/>
    <p:sldId id="298" r:id="rId40"/>
    <p:sldId id="299" r:id="rId41"/>
    <p:sldId id="300" r:id="rId42"/>
    <p:sldId id="326" r:id="rId43"/>
    <p:sldId id="301" r:id="rId44"/>
    <p:sldId id="302" r:id="rId45"/>
    <p:sldId id="306" r:id="rId46"/>
    <p:sldId id="328" r:id="rId47"/>
    <p:sldId id="307" r:id="rId48"/>
    <p:sldId id="309"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4222A"/>
    <a:srgbClr val="21E1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3" autoAdjust="0"/>
    <p:restoredTop sz="94646" autoAdjust="0"/>
  </p:normalViewPr>
  <p:slideViewPr>
    <p:cSldViewPr>
      <p:cViewPr>
        <p:scale>
          <a:sx n="60" d="100"/>
          <a:sy n="60" d="100"/>
        </p:scale>
        <p:origin x="-1568" y="-7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48"/>
    </p:cViewPr>
  </p:sorterViewPr>
  <p:notesViewPr>
    <p:cSldViewPr>
      <p:cViewPr>
        <p:scale>
          <a:sx n="75" d="100"/>
          <a:sy n="75" d="100"/>
        </p:scale>
        <p:origin x="-2752" y="-1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a:defRPr sz="1200"/>
            </a:lvl1pPr>
          </a:lstStyle>
          <a:p>
            <a:fld id="{7C934377-529D-4510-8C47-EC69EF448625}" type="datetimeFigureOut">
              <a:rPr lang="en-US"/>
              <a:pPr/>
              <a:t>5/28/14</a:t>
            </a:fld>
            <a:endParaRPr lang="en-US"/>
          </a:p>
        </p:txBody>
      </p:sp>
      <p:sp>
        <p:nvSpPr>
          <p:cNvPr id="23142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a:defRPr sz="1200"/>
            </a:lvl1pPr>
          </a:lstStyle>
          <a:p>
            <a:endParaRPr lang="en-US"/>
          </a:p>
        </p:txBody>
      </p:sp>
      <p:sp>
        <p:nvSpPr>
          <p:cNvPr id="23142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a:defRPr sz="1200"/>
            </a:lvl1pPr>
          </a:lstStyle>
          <a:p>
            <a:fld id="{5F9C71DE-5A51-402E-AB82-3BB206B42E4E}" type="slidenum">
              <a:rPr lang="en-US"/>
              <a:pPr/>
              <a:t>‹#›</a:t>
            </a:fld>
            <a:endParaRPr lang="en-US"/>
          </a:p>
        </p:txBody>
      </p:sp>
    </p:spTree>
    <p:extLst>
      <p:ext uri="{BB962C8B-B14F-4D97-AF65-F5344CB8AC3E}">
        <p14:creationId xmlns:p14="http://schemas.microsoft.com/office/powerpoint/2010/main" val="347385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881063">
              <a:defRPr sz="13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881063">
              <a:defRPr sz="1300">
                <a:latin typeface="Calibri" pitchFamily="34" charset="0"/>
              </a:defRPr>
            </a:lvl1pPr>
          </a:lstStyle>
          <a:p>
            <a:fld id="{73CA20A1-8978-49FC-81DF-5E3C27AE8A3B}" type="datetimeFigureOut">
              <a:rPr lang="en-US"/>
              <a:pPr/>
              <a:t>5/28/14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881063">
              <a:defRPr sz="13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881063">
              <a:defRPr sz="1300">
                <a:latin typeface="Calibri" pitchFamily="34" charset="0"/>
              </a:defRPr>
            </a:lvl1pPr>
          </a:lstStyle>
          <a:p>
            <a:fld id="{D59054B4-C7AD-424F-A890-5435C951EF8E}" type="slidenum">
              <a:rPr lang="en-US"/>
              <a:pPr/>
              <a:t>‹#›</a:t>
            </a:fld>
            <a:endParaRPr lang="en-US"/>
          </a:p>
        </p:txBody>
      </p:sp>
    </p:spTree>
    <p:extLst>
      <p:ext uri="{BB962C8B-B14F-4D97-AF65-F5344CB8AC3E}">
        <p14:creationId xmlns:p14="http://schemas.microsoft.com/office/powerpoint/2010/main" val="1536731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32098" name="Notes Placeholder 2"/>
          <p:cNvSpPr>
            <a:spLocks noGrp="1"/>
          </p:cNvSpPr>
          <p:nvPr>
            <p:ph type="body" idx="1"/>
          </p:nvPr>
        </p:nvSpPr>
        <p:spPr>
          <a:xfrm>
            <a:off x="701675" y="4414838"/>
            <a:ext cx="5607050" cy="4183062"/>
          </a:xfrm>
          <a:ln>
            <a:solidFill>
              <a:srgbClr val="000000"/>
            </a:solidFill>
          </a:ln>
        </p:spPr>
        <p:txBody>
          <a:bodyPr/>
          <a:lstStyle/>
          <a:p>
            <a:pPr marL="246063" indent="-246063" eaLnBrk="1" hangingPunct="1">
              <a:buFontTx/>
              <a:buChar char="•"/>
            </a:pPr>
            <a:r>
              <a:rPr lang="en-US" sz="1700" b="1" smtClean="0">
                <a:solidFill>
                  <a:schemeClr val="tx2"/>
                </a:solidFill>
                <a:latin typeface="Arial" charset="0"/>
              </a:rPr>
              <a:t>This lack of attention to enrollment of minorities in clinical trials can be seen at multiple stages including the design of studies and recruitment plans, as well as, failure to report recruitment and retention results by race/ethnicity.</a:t>
            </a:r>
          </a:p>
          <a:p>
            <a:pPr marL="246063" indent="-246063" eaLnBrk="1" hangingPunct="1"/>
            <a:endParaRPr lang="en-US" sz="1700" b="1" smtClean="0">
              <a:solidFill>
                <a:schemeClr val="tx2"/>
              </a:solidFill>
              <a:latin typeface="Arial" charset="0"/>
            </a:endParaRPr>
          </a:p>
          <a:p>
            <a:pPr marL="246063" indent="-246063" eaLnBrk="1" hangingPunct="1">
              <a:buFontTx/>
              <a:buChar char="•"/>
            </a:pPr>
            <a:r>
              <a:rPr lang="en-US" sz="1700" b="1" smtClean="0">
                <a:solidFill>
                  <a:schemeClr val="tx2"/>
                </a:solidFill>
                <a:latin typeface="Arial" charset="0"/>
              </a:rPr>
              <a:t>This limits awareness, opportunities and acceptance of clinical trials among diverse pops</a:t>
            </a:r>
          </a:p>
          <a:p>
            <a:pPr marL="246063" indent="-246063" eaLnBrk="1" hangingPunct="1"/>
            <a:endParaRPr lang="en-US" sz="1700" smtClean="0">
              <a:latin typeface="Arial" charset="0"/>
            </a:endParaRPr>
          </a:p>
          <a:p>
            <a:pPr marL="246063" indent="-246063" eaLnBrk="1" hangingPunct="1">
              <a:buFontTx/>
              <a:buChar char="•"/>
            </a:pPr>
            <a:r>
              <a:rPr lang="en-US" sz="1700" b="1" smtClean="0">
                <a:solidFill>
                  <a:schemeClr val="tx2"/>
                </a:solidFill>
                <a:latin typeface="Arial" charset="0"/>
              </a:rPr>
              <a:t>Furthermore, we don</a:t>
            </a:r>
            <a:r>
              <a:rPr lang="ja-JP" altLang="en-US" sz="1700" b="1" smtClean="0">
                <a:solidFill>
                  <a:schemeClr val="tx2"/>
                </a:solidFill>
                <a:latin typeface="Arial" charset="0"/>
              </a:rPr>
              <a:t>’</a:t>
            </a:r>
            <a:r>
              <a:rPr lang="en-US" sz="1700" b="1" smtClean="0">
                <a:solidFill>
                  <a:schemeClr val="tx2"/>
                </a:solidFill>
                <a:latin typeface="Arial" charset="0"/>
              </a:rPr>
              <a:t>t know how race/ethnicity act to moderate participation in research. That is, does participation in trials differ by race and ethnicity for particular types of studies?</a:t>
            </a:r>
          </a:p>
          <a:p>
            <a:pPr marL="246063" indent="-246063" eaLnBrk="1" hangingPunct="1"/>
            <a:endParaRPr lang="en-US" sz="1700" b="1" smtClean="0">
              <a:solidFill>
                <a:schemeClr val="tx2"/>
              </a:solidFill>
              <a:latin typeface="Arial" charset="0"/>
            </a:endParaRPr>
          </a:p>
          <a:p>
            <a:pPr marL="246063" indent="-246063" eaLnBrk="1" hangingPunct="1">
              <a:spcBef>
                <a:spcPct val="0"/>
              </a:spcBef>
            </a:pPr>
            <a:endParaRPr lang="en-US" smtClean="0">
              <a:latin typeface="Times New Roman" pitchFamily="18" charset="0"/>
            </a:endParaRPr>
          </a:p>
        </p:txBody>
      </p:sp>
      <p:sp>
        <p:nvSpPr>
          <p:cNvPr id="132099"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1430" tIns="45715" rIns="91430" bIns="45715" anchor="b"/>
          <a:lstStyle/>
          <a:p>
            <a:pPr algn="r" defTabSz="881063"/>
            <a:fld id="{66A94539-96C8-4474-A1F2-170E788FA809}" type="slidenum">
              <a:rPr lang="en-US" sz="1300">
                <a:ea typeface="ＭＳ Ｐゴシック" pitchFamily="34" charset="-128"/>
              </a:rPr>
              <a:pPr algn="r" defTabSz="881063"/>
              <a:t>10</a:t>
            </a:fld>
            <a:endParaRPr lang="en-US" sz="130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6" name="Rectangle 3"/>
          <p:cNvSpPr>
            <a:spLocks noGrp="1" noChangeArrowheads="1"/>
          </p:cNvSpPr>
          <p:nvPr>
            <p:ph type="body" idx="1"/>
          </p:nvPr>
        </p:nvSpPr>
        <p:spPr>
          <a:xfrm>
            <a:off x="701675" y="4414838"/>
            <a:ext cx="5607050" cy="4183062"/>
          </a:xfrm>
        </p:spPr>
        <p:txBody>
          <a:bodyPr/>
          <a:lstStyle/>
          <a:p>
            <a:pPr marL="492125" indent="-492125" eaLnBrk="1" hangingPunct="1">
              <a:lnSpc>
                <a:spcPct val="90000"/>
              </a:lnSpc>
              <a:buFontTx/>
              <a:buChar char="•"/>
            </a:pPr>
            <a:r>
              <a:rPr lang="en-US" sz="1700" b="1" smtClean="0">
                <a:solidFill>
                  <a:schemeClr val="tx2"/>
                </a:solidFill>
              </a:rPr>
              <a:t>There is also widespread lack of attention to barriers that have been well-documented in the literature with respect to enrollment of diverse populations in research, e.g., distrust, fear, lack of information, history of discrimination in the U.S.</a:t>
            </a:r>
          </a:p>
          <a:p>
            <a:pPr marL="492125" indent="-492125" eaLnBrk="1" hangingPunct="1">
              <a:lnSpc>
                <a:spcPct val="90000"/>
              </a:lnSpc>
              <a:buFontTx/>
              <a:buChar char="•"/>
            </a:pPr>
            <a:r>
              <a:rPr lang="en-US" sz="1700" b="1" smtClean="0">
                <a:solidFill>
                  <a:schemeClr val="tx2"/>
                </a:solidFill>
              </a:rPr>
              <a:t>African Americans more likely than whites to be ineligible due to perceived noncompliance (Penberthy L, 2012; review of therapeutic cancer RCTs)</a:t>
            </a:r>
          </a:p>
          <a:p>
            <a:pPr marL="492125" indent="-492125" eaLnBrk="1" hangingPunct="1">
              <a:lnSpc>
                <a:spcPct val="90000"/>
              </a:lnSpc>
              <a:buFontTx/>
              <a:buChar char="•"/>
            </a:pPr>
            <a:r>
              <a:rPr lang="en-US" sz="1700" b="1" smtClean="0">
                <a:solidFill>
                  <a:schemeClr val="tx2"/>
                </a:solidFill>
              </a:rPr>
              <a:t>African Ams more likely than whites to refuse due to family pressures, being overwhelemed (Penberthy L 2012)</a:t>
            </a:r>
          </a:p>
          <a:p>
            <a:pPr marL="492125" indent="-492125" eaLnBrk="1" hangingPunct="1">
              <a:lnSpc>
                <a:spcPct val="90000"/>
              </a:lnSpc>
              <a:buFontTx/>
              <a:buChar char="•"/>
            </a:pPr>
            <a:r>
              <a:rPr lang="en-US" sz="1700" b="1" smtClean="0">
                <a:solidFill>
                  <a:schemeClr val="tx2"/>
                </a:solidFill>
              </a:rPr>
              <a:t>Views that minority pts are risky-drop out (Joseph G 2012)</a:t>
            </a:r>
          </a:p>
          <a:p>
            <a:pPr marL="492125" indent="-492125" eaLnBrk="1" hangingPunct="1">
              <a:lnSpc>
                <a:spcPct val="90000"/>
              </a:lnSpc>
              <a:buFontTx/>
              <a:buChar char="•"/>
            </a:pPr>
            <a:r>
              <a:rPr lang="en-US" sz="1700" b="1" smtClean="0">
                <a:solidFill>
                  <a:schemeClr val="tx2"/>
                </a:solidFill>
              </a:rPr>
              <a:t>Enhancers of engagement in research are largely unknown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xfrm>
            <a:off x="1179513" y="698500"/>
            <a:ext cx="4610100" cy="3455988"/>
          </a:xfrm>
          <a:noFill/>
          <a:ln>
            <a:solidFill>
              <a:srgbClr val="000000"/>
            </a:solidFill>
            <a:miter lim="800000"/>
            <a:headEnd/>
            <a:tailEnd/>
          </a:ln>
        </p:spPr>
      </p:sp>
      <p:sp>
        <p:nvSpPr>
          <p:cNvPr id="136194" name="Rectangle 3"/>
          <p:cNvSpPr>
            <a:spLocks noGrp="1" noChangeArrowheads="1"/>
          </p:cNvSpPr>
          <p:nvPr>
            <p:ph type="body" idx="1"/>
          </p:nvPr>
        </p:nvSpPr>
        <p:spPr>
          <a:xfrm>
            <a:off x="928688" y="4379913"/>
            <a:ext cx="5184775" cy="4225925"/>
          </a:xfrm>
        </p:spPr>
        <p:txBody>
          <a:bodyPr/>
          <a:lstStyle/>
          <a:p>
            <a:pPr marL="415925" indent="-415925" eaLnBrk="1" hangingPunct="1">
              <a:buFontTx/>
              <a:buChar char="•"/>
            </a:pPr>
            <a:r>
              <a:rPr lang="en-US" sz="1900" b="1" smtClean="0">
                <a:solidFill>
                  <a:schemeClr val="tx2"/>
                </a:solidFill>
              </a:rPr>
              <a:t>In a survey of San Francisco Bay Area representatives from 117 CBOs that served Latino and African American older adults, they felt that these groups did not participate in research because of negative perceptions of research and researchers</a:t>
            </a:r>
          </a:p>
          <a:p>
            <a:pPr marL="415925" indent="-415925" eaLnBrk="1" hangingPunct="1">
              <a:buFontTx/>
              <a:buChar char="•"/>
            </a:pPr>
            <a:r>
              <a:rPr lang="en-US" sz="1900" b="1" smtClean="0">
                <a:solidFill>
                  <a:schemeClr val="tx2"/>
                </a:solidFill>
              </a:rPr>
              <a:t>Issues of inferior treatment of Latinos and African Americans by researchers were prevalent, such as distrust, discrimination, lack of safequards, being treated as guinea pigs, and being condescending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xfrm>
            <a:off x="1214438" y="690563"/>
            <a:ext cx="4610100" cy="3457575"/>
          </a:xfrm>
          <a:noFill/>
          <a:ln>
            <a:solidFill>
              <a:srgbClr val="000000"/>
            </a:solidFill>
            <a:miter lim="800000"/>
            <a:headEnd/>
            <a:tailEnd/>
          </a:ln>
        </p:spPr>
      </p:sp>
      <p:sp>
        <p:nvSpPr>
          <p:cNvPr id="138242" name="Rectangle 3"/>
          <p:cNvSpPr>
            <a:spLocks noGrp="1" noChangeArrowheads="1"/>
          </p:cNvSpPr>
          <p:nvPr>
            <p:ph type="body" idx="1"/>
          </p:nvPr>
        </p:nvSpPr>
        <p:spPr>
          <a:xfrm>
            <a:off x="928688" y="4379913"/>
            <a:ext cx="5184775" cy="4225925"/>
          </a:xfrm>
        </p:spPr>
        <p:txBody>
          <a:bodyPr/>
          <a:lstStyle/>
          <a:p>
            <a:pPr marL="303213" indent="-303213" eaLnBrk="1" hangingPunct="1">
              <a:buFontTx/>
              <a:buChar char="•"/>
            </a:pPr>
            <a:r>
              <a:rPr lang="en-US" sz="1900" b="1" smtClean="0">
                <a:solidFill>
                  <a:schemeClr val="tx2"/>
                </a:solidFill>
              </a:rPr>
              <a:t>When we asked key community informants n=117 (CBOs) how much help they felt older ethnically diverse adults needed on specific topics (none, a little, a lot or a huge amount of help) they ranked concerns over basic needs as being of highest priority. Medical was ranked 5</a:t>
            </a:r>
            <a:r>
              <a:rPr lang="en-US" sz="1900" b="1" baseline="30000" smtClean="0">
                <a:solidFill>
                  <a:schemeClr val="tx2"/>
                </a:solidFill>
              </a:rPr>
              <a:t>th</a:t>
            </a:r>
            <a:r>
              <a:rPr lang="en-US" sz="1900" b="1" smtClean="0">
                <a:solidFill>
                  <a:schemeClr val="tx2"/>
                </a:solidFill>
              </a:rPr>
              <a:t> on the list.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701675" y="4414838"/>
            <a:ext cx="5607050" cy="4183062"/>
          </a:xfrm>
        </p:spPr>
        <p:txBody>
          <a:bodyPr/>
          <a:lstStyle/>
          <a:p>
            <a:pPr marL="241300" indent="-241300" eaLnBrk="1" hangingPunct="1">
              <a:buFontTx/>
              <a:buChar char="•"/>
            </a:pPr>
            <a:r>
              <a:rPr lang="en-US" sz="1900" smtClean="0">
                <a:solidFill>
                  <a:schemeClr val="tx2"/>
                </a:solidFill>
              </a:rPr>
              <a:t>We conducted focus groups with </a:t>
            </a:r>
            <a:r>
              <a:rPr lang="en-US" sz="1900" b="1" smtClean="0">
                <a:solidFill>
                  <a:schemeClr val="tx2"/>
                </a:solidFill>
              </a:rPr>
              <a:t>34 low</a:t>
            </a:r>
            <a:r>
              <a:rPr lang="en-US" sz="1900" i="1" smtClean="0">
                <a:solidFill>
                  <a:schemeClr val="tx2"/>
                </a:solidFill>
              </a:rPr>
              <a:t> income </a:t>
            </a:r>
            <a:r>
              <a:rPr lang="en-US" sz="1900" smtClean="0">
                <a:solidFill>
                  <a:schemeClr val="tx2"/>
                </a:solidFill>
              </a:rPr>
              <a:t>African American and Latino older adults in San Francisco Bay Area</a:t>
            </a:r>
          </a:p>
          <a:p>
            <a:pPr marL="241300" indent="-241300" eaLnBrk="1" hangingPunct="1">
              <a:buFontTx/>
              <a:buChar char="•"/>
            </a:pPr>
            <a:r>
              <a:rPr lang="en-US" sz="1900" smtClean="0">
                <a:solidFill>
                  <a:schemeClr val="tx2"/>
                </a:solidFill>
              </a:rPr>
              <a:t>Want researchers to work with communities to address limited availability to quality health care in their communities</a:t>
            </a:r>
          </a:p>
          <a:p>
            <a:pPr marL="241300" indent="-241300" eaLnBrk="1" hangingPunct="1">
              <a:buFontTx/>
              <a:buChar char="•"/>
            </a:pPr>
            <a:r>
              <a:rPr lang="en-US" sz="1900" smtClean="0">
                <a:solidFill>
                  <a:schemeClr val="tx2"/>
                </a:solidFill>
              </a:rPr>
              <a:t>Want access to newest scientific advances</a:t>
            </a:r>
          </a:p>
          <a:p>
            <a:pPr marL="241300" indent="-241300" eaLnBrk="1" hangingPunct="1">
              <a:buFontTx/>
              <a:buChar char="•"/>
            </a:pPr>
            <a:endParaRPr lang="en-US" sz="1900" smtClean="0">
              <a:solidFill>
                <a:schemeClr val="tx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2" name="Rectangle 3"/>
          <p:cNvSpPr>
            <a:spLocks noGrp="1" noChangeArrowheads="1"/>
          </p:cNvSpPr>
          <p:nvPr>
            <p:ph type="body" idx="1"/>
          </p:nvPr>
        </p:nvSpPr>
        <p:spPr>
          <a:xfrm>
            <a:off x="701675" y="4414838"/>
            <a:ext cx="5607050" cy="4183062"/>
          </a:xfrm>
        </p:spPr>
        <p:txBody>
          <a:bodyPr/>
          <a:lstStyle/>
          <a:p>
            <a:pPr marL="246063" indent="-246063" eaLnBrk="1" hangingPunct="1">
              <a:spcBef>
                <a:spcPct val="0"/>
              </a:spcBef>
              <a:buFontTx/>
              <a:buChar char="•"/>
            </a:pPr>
            <a:r>
              <a:rPr lang="en-US" sz="1700" dirty="0" smtClean="0">
                <a:latin typeface="Times New Roman" pitchFamily="18" charset="0"/>
              </a:rPr>
              <a:t>Systematic review to identify all published health research</a:t>
            </a:r>
          </a:p>
          <a:p>
            <a:pPr marL="246063" indent="-246063" eaLnBrk="1" hangingPunct="1">
              <a:spcBef>
                <a:spcPct val="0"/>
              </a:spcBef>
            </a:pPr>
            <a:r>
              <a:rPr lang="en-US" sz="1700" dirty="0" smtClean="0">
                <a:latin typeface="Times New Roman" pitchFamily="18" charset="0"/>
              </a:rPr>
              <a:t>	studies that report consent rates by race or ethnicity, including NHIS and NHANES</a:t>
            </a:r>
          </a:p>
          <a:p>
            <a:pPr marL="246063" indent="-246063" eaLnBrk="1" hangingPunct="1">
              <a:spcBef>
                <a:spcPct val="0"/>
              </a:spcBef>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20 health research studies that reported consent rates by race or ethnicity  which involved enrollment decisions of over 70,000 individuals</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Dispels myth that minorities are unwilling to participate</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No race/ethnic difference in WTP for interview studies</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err="1" smtClean="0">
                <a:latin typeface="Times New Roman" pitchFamily="18" charset="0"/>
              </a:rPr>
              <a:t>Af</a:t>
            </a:r>
            <a:r>
              <a:rPr lang="en-US" sz="1700" dirty="0" smtClean="0">
                <a:latin typeface="Times New Roman" pitchFamily="18" charset="0"/>
              </a:rPr>
              <a:t> </a:t>
            </a:r>
            <a:r>
              <a:rPr lang="en-US" sz="1700" dirty="0" err="1" smtClean="0">
                <a:latin typeface="Times New Roman" pitchFamily="18" charset="0"/>
              </a:rPr>
              <a:t>Ams</a:t>
            </a:r>
            <a:r>
              <a:rPr lang="en-US" sz="1700" dirty="0" smtClean="0">
                <a:latin typeface="Times New Roman" pitchFamily="18" charset="0"/>
              </a:rPr>
              <a:t> just as WTP as Whites, and Latinos more likely to participate than Whites in clinical interventions, possibly to increased access to state-of-the art treatments.</a:t>
            </a:r>
          </a:p>
          <a:p>
            <a:pPr marL="246063" indent="-246063" eaLnBrk="1" hangingPunct="1">
              <a:spcBef>
                <a:spcPct val="0"/>
              </a:spcBef>
              <a:buFontTx/>
              <a:buChar char="•"/>
            </a:pPr>
            <a:endParaRPr lang="en-US" sz="17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0" name="Rectangle 3"/>
          <p:cNvSpPr>
            <a:spLocks noGrp="1" noChangeArrowheads="1"/>
          </p:cNvSpPr>
          <p:nvPr>
            <p:ph type="body" idx="1"/>
          </p:nvPr>
        </p:nvSpPr>
        <p:spPr>
          <a:xfrm>
            <a:off x="701675" y="4414838"/>
            <a:ext cx="5607050" cy="4183062"/>
          </a:xfrm>
          <a:noFill/>
        </p:spPr>
        <p:txBody>
          <a:bodyPr/>
          <a:lstStyle/>
          <a:p>
            <a:pPr marL="228600" indent="-228600" eaLnBrk="1" hangingPunct="1">
              <a:buFontTx/>
              <a:buChar char="•"/>
            </a:pPr>
            <a:r>
              <a:rPr lang="en-US" sz="1800" smtClean="0">
                <a:latin typeface="Times New Roman" pitchFamily="18" charset="0"/>
              </a:rPr>
              <a:t>It has been shown repeatedly that recruiting minorities requires more effort and expense than whites. For example, the National Lung Screening Trial, a multi-center RCT used </a:t>
            </a:r>
            <a:r>
              <a:rPr lang="en-US" sz="1800" u="sng" smtClean="0">
                <a:latin typeface="Times New Roman" pitchFamily="18" charset="0"/>
              </a:rPr>
              <a:t>targeted strategies/additional funding in  select cities, which accounted for 78% of enrolled minorities</a:t>
            </a:r>
            <a:r>
              <a:rPr lang="en-US" sz="1800" smtClean="0">
                <a:latin typeface="Times New Roman" pitchFamily="18" charset="0"/>
              </a:rPr>
              <a:t> overall.</a:t>
            </a:r>
          </a:p>
          <a:p>
            <a:pPr marL="228600" indent="-228600" eaLnBrk="1" hangingPunct="1"/>
            <a:endParaRPr lang="en-US" sz="18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pPr eaLnBrk="1" hangingPunct="1">
              <a:spcBef>
                <a:spcPct val="0"/>
              </a:spcBef>
            </a:pPr>
            <a:endParaRPr lang="en-US" smtClean="0"/>
          </a:p>
        </p:txBody>
      </p:sp>
      <p:sp>
        <p:nvSpPr>
          <p:cNvPr id="11267" name="Slide Number Placeholder 3"/>
          <p:cNvSpPr>
            <a:spLocks noGrp="1"/>
          </p:cNvSpPr>
          <p:nvPr>
            <p:ph type="sldNum" sz="quarter" idx="5"/>
          </p:nvPr>
        </p:nvSpPr>
        <p:spPr>
          <a:noFill/>
        </p:spPr>
        <p:txBody>
          <a:bodyPr/>
          <a:lstStyle/>
          <a:p>
            <a:fld id="{352D21E8-D8A7-4278-A575-BDD9D2EED20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8" name="Rectangle 3"/>
          <p:cNvSpPr>
            <a:spLocks noGrp="1" noChangeArrowheads="1"/>
          </p:cNvSpPr>
          <p:nvPr>
            <p:ph type="body" idx="1"/>
          </p:nvPr>
        </p:nvSpPr>
        <p:spPr>
          <a:xfrm>
            <a:off x="701675" y="4414838"/>
            <a:ext cx="5607050" cy="4183062"/>
          </a:xfrm>
        </p:spPr>
        <p:txBody>
          <a:bodyPr/>
          <a:lstStyle/>
          <a:p>
            <a:pPr marL="171450" indent="-171450" eaLnBrk="1" hangingPunct="1">
              <a:buFont typeface="Arial"/>
              <a:buChar char="•"/>
            </a:pPr>
            <a:r>
              <a:rPr lang="en-US" sz="1600" dirty="0" smtClean="0">
                <a:latin typeface="+mj-lt"/>
              </a:rPr>
              <a:t>Especially for genetics /genomics study, cultural similarity and personal approaches are essential for successful minority enrollment (Johnson VA 2011-systematic review of 6 genetics studies in </a:t>
            </a:r>
            <a:r>
              <a:rPr lang="en-US" sz="1600" smtClean="0">
                <a:latin typeface="+mj-lt"/>
              </a:rPr>
              <a:t>African Americans)</a:t>
            </a:r>
          </a:p>
          <a:p>
            <a:pPr marL="171450" indent="-171450" eaLnBrk="1" hangingPunct="1">
              <a:buFont typeface="Arial"/>
              <a:buChar char="•"/>
            </a:pPr>
            <a:endParaRPr lang="en-US" sz="1600" dirty="0" smtClean="0">
              <a:latin typeface="+mj-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p:txBody>
          <a:bodyPr/>
          <a:lstStyle/>
          <a:p>
            <a:pPr marL="285750" indent="-285750" eaLnBrk="1" hangingPunct="1">
              <a:buFontTx/>
              <a:buChar char="•"/>
            </a:pPr>
            <a:r>
              <a:rPr lang="en-US" sz="1800" b="1" smtClean="0"/>
              <a:t>Requires a paradigm shift from focusing on how to recruit minorities to having minority communities involved as partners in research</a:t>
            </a:r>
          </a:p>
          <a:p>
            <a:pPr marL="285750" indent="-285750" eaLnBrk="1" hangingPunct="1">
              <a:buFontTx/>
              <a:buChar char="•"/>
            </a:pPr>
            <a:r>
              <a:rPr lang="en-US" sz="1800" b="1" smtClean="0"/>
              <a:t>With shared learning and solving of health issues</a:t>
            </a:r>
          </a:p>
          <a:p>
            <a:pPr marL="285750" indent="-285750" eaLnBrk="1" hangingPunct="1">
              <a:buFontTx/>
              <a:buChar char="•"/>
            </a:pPr>
            <a:endParaRPr lang="en-US" sz="1800" b="1" smtClean="0"/>
          </a:p>
        </p:txBody>
      </p:sp>
      <p:sp>
        <p:nvSpPr>
          <p:cNvPr id="4" name="Slide Number Placeholder 3"/>
          <p:cNvSpPr>
            <a:spLocks noGrp="1"/>
          </p:cNvSpPr>
          <p:nvPr>
            <p:ph type="sldNum" sz="quarter" idx="5"/>
          </p:nvPr>
        </p:nvSpPr>
        <p:spPr>
          <a:noFill/>
        </p:spPr>
        <p:txBody>
          <a:bodyPr/>
          <a:lstStyle/>
          <a:p>
            <a:fld id="{0EB5B836-85EA-4EC2-835E-94C0FB5F40B4}"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1430" tIns="45715" rIns="91430" bIns="45715" anchor="b"/>
          <a:lstStyle/>
          <a:p>
            <a:pPr algn="r" defTabSz="881063"/>
            <a:fld id="{FC320680-A490-41AC-BF05-1411B2B49733}" type="slidenum">
              <a:rPr lang="en-US" sz="1300">
                <a:ea typeface="ＭＳ Ｐゴシック" pitchFamily="34" charset="-128"/>
              </a:rPr>
              <a:pPr algn="r" defTabSz="881063"/>
              <a:t>37</a:t>
            </a:fld>
            <a:endParaRPr lang="en-US" sz="1300">
              <a:ea typeface="ＭＳ Ｐゴシック" pitchFamily="34" charset="-128"/>
            </a:endParaRPr>
          </a:p>
        </p:txBody>
      </p:sp>
      <p:sp>
        <p:nvSpPr>
          <p:cNvPr id="188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8419" name="Rectangle 3"/>
          <p:cNvSpPr>
            <a:spLocks noGrp="1" noChangeArrowheads="1"/>
          </p:cNvSpPr>
          <p:nvPr>
            <p:ph type="body" idx="1"/>
          </p:nvPr>
        </p:nvSpPr>
        <p:spPr>
          <a:xfrm>
            <a:off x="701675" y="4414838"/>
            <a:ext cx="5607050" cy="4183062"/>
          </a:xfrm>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227138" y="668338"/>
            <a:ext cx="4648200" cy="3486150"/>
          </a:xfrm>
          <a:noFill/>
          <a:ln>
            <a:solidFill>
              <a:srgbClr val="000000"/>
            </a:solidFill>
            <a:miter lim="800000"/>
            <a:headEnd/>
            <a:tailEnd/>
          </a:ln>
        </p:spPr>
      </p:sp>
      <p:sp>
        <p:nvSpPr>
          <p:cNvPr id="22530" name="Rectangle 3"/>
          <p:cNvSpPr>
            <a:spLocks noGrp="1" noChangeArrowheads="1"/>
          </p:cNvSpPr>
          <p:nvPr>
            <p:ph type="body" idx="1"/>
          </p:nvPr>
        </p:nvSpPr>
        <p:spPr>
          <a:xfrm>
            <a:off x="701675" y="4414838"/>
            <a:ext cx="5607050" cy="4183062"/>
          </a:xfrm>
        </p:spPr>
        <p:txBody>
          <a:bodyPr/>
          <a:lstStyle/>
          <a:p>
            <a:pPr marL="303213" indent="-303213" eaLnBrk="1" hangingPunct="1">
              <a:buFontTx/>
              <a:buChar char="•"/>
            </a:pPr>
            <a:r>
              <a:rPr lang="en-US" sz="1900" b="1" smtClean="0">
                <a:solidFill>
                  <a:schemeClr val="tx2"/>
                </a:solidFill>
              </a:rPr>
              <a:t>Need to describe composition of study pop, rationale and recruitment plan; targeted pop</a:t>
            </a:r>
          </a:p>
          <a:p>
            <a:pPr marL="303213" indent="-303213" eaLnBrk="1" hangingPunct="1"/>
            <a:endParaRPr lang="en-US" sz="1900" b="1" smtClean="0">
              <a:solidFill>
                <a:schemeClr val="tx2"/>
              </a:solidFill>
            </a:endParaRPr>
          </a:p>
          <a:p>
            <a:pPr marL="303213" indent="-303213" eaLnBrk="1" hangingPunct="1">
              <a:buFontTx/>
              <a:buChar char="•"/>
            </a:pPr>
            <a:r>
              <a:rPr lang="en-US" sz="1900" b="1" smtClean="0">
                <a:solidFill>
                  <a:schemeClr val="tx2"/>
                </a:solidFill>
              </a:rPr>
              <a:t>For clinical trials need to have sufficient power to test for subgroup analyses if prior evidence exists of such differences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p:txBody>
          <a:bodyPr/>
          <a:lstStyle/>
          <a:p>
            <a:pPr marL="228600" indent="-228600">
              <a:buFontTx/>
              <a:buChar char="•"/>
            </a:pPr>
            <a:r>
              <a:rPr lang="en-US" sz="1400" b="1" smtClean="0">
                <a:solidFill>
                  <a:srgbClr val="002060"/>
                </a:solidFill>
              </a:rPr>
              <a:t>Most R&amp;R research and efforts have focused on </a:t>
            </a:r>
            <a:r>
              <a:rPr lang="en-US" sz="1400" b="1" u="sng" smtClean="0">
                <a:solidFill>
                  <a:srgbClr val="002060"/>
                </a:solidFill>
              </a:rPr>
              <a:t>individual level</a:t>
            </a:r>
            <a:r>
              <a:rPr lang="en-US" sz="1400" b="1" smtClean="0">
                <a:solidFill>
                  <a:srgbClr val="002060"/>
                </a:solidFill>
              </a:rPr>
              <a:t> factors, e.g. attitudes, awareness of patients</a:t>
            </a:r>
          </a:p>
          <a:p>
            <a:pPr marL="228600" indent="-228600">
              <a:buFontTx/>
              <a:buChar char="•"/>
            </a:pPr>
            <a:r>
              <a:rPr lang="en-US" sz="1400" b="1" smtClean="0">
                <a:solidFill>
                  <a:srgbClr val="002060"/>
                </a:solidFill>
              </a:rPr>
              <a:t>Implemented structural changes at the </a:t>
            </a:r>
            <a:r>
              <a:rPr lang="en-US" sz="1400" b="1" u="sng" smtClean="0">
                <a:solidFill>
                  <a:srgbClr val="002060"/>
                </a:solidFill>
              </a:rPr>
              <a:t>institutional level</a:t>
            </a:r>
            <a:r>
              <a:rPr lang="en-US" sz="1400" b="1" smtClean="0">
                <a:solidFill>
                  <a:srgbClr val="002060"/>
                </a:solidFill>
              </a:rPr>
              <a:t> , which resulted in increase from 12% minority accrual to therapeutic trials in 2005 to 14% in 2010 in a comprehensive cancer center.</a:t>
            </a:r>
          </a:p>
          <a:p>
            <a:pPr marL="228600" indent="-228600">
              <a:buFontTx/>
              <a:buChar char="•"/>
            </a:pPr>
            <a:r>
              <a:rPr lang="en-US" sz="1400" b="1" smtClean="0">
                <a:solidFill>
                  <a:srgbClr val="002060"/>
                </a:solidFill>
              </a:rPr>
              <a:t>Changes included:</a:t>
            </a:r>
          </a:p>
          <a:p>
            <a:pPr marL="685800" lvl="1" indent="-228600">
              <a:buFontTx/>
              <a:buChar char="•"/>
            </a:pPr>
            <a:r>
              <a:rPr lang="en-US" sz="1400" b="1" smtClean="0">
                <a:solidFill>
                  <a:srgbClr val="002060"/>
                </a:solidFill>
              </a:rPr>
              <a:t>Leadership support</a:t>
            </a:r>
          </a:p>
          <a:p>
            <a:pPr marL="685800" lvl="1" indent="-228600">
              <a:buFontTx/>
              <a:buChar char="•"/>
            </a:pPr>
            <a:r>
              <a:rPr lang="en-US" sz="1400" b="1" smtClean="0">
                <a:solidFill>
                  <a:srgbClr val="002060"/>
                </a:solidFill>
              </a:rPr>
              <a:t>Center-wide policy to require investigators define disease-specific accrual targets by race and gender  based on incidence rates seen at the center</a:t>
            </a:r>
          </a:p>
          <a:p>
            <a:pPr marL="685800" lvl="1" indent="-228600">
              <a:buFontTx/>
              <a:buChar char="•"/>
            </a:pPr>
            <a:r>
              <a:rPr lang="en-US" sz="1400" b="1" smtClean="0">
                <a:solidFill>
                  <a:srgbClr val="002060"/>
                </a:solidFill>
              </a:rPr>
              <a:t>On-going monitoring and feedback policies</a:t>
            </a:r>
          </a:p>
          <a:p>
            <a:pPr marL="685800" lvl="1" indent="-228600">
              <a:buFontTx/>
              <a:buChar char="•"/>
            </a:pPr>
            <a:endParaRPr lang="en-US" sz="1400" b="1" smtClean="0">
              <a:solidFill>
                <a:srgbClr val="002060"/>
              </a:solidFill>
            </a:endParaRPr>
          </a:p>
          <a:p>
            <a:pPr marL="228600" indent="-228600">
              <a:buFontTx/>
              <a:buChar char="•"/>
            </a:pPr>
            <a:r>
              <a:rPr lang="en-US" sz="1400" b="1" smtClean="0">
                <a:solidFill>
                  <a:srgbClr val="002060"/>
                </a:solidFill>
              </a:rPr>
              <a:t>Baquet CR 2008 at Univ of Maryland use multi-pronged appraoches that included 1)intensive outreach, MD/Nurse education; community RCT infrastructure for 20-fold increase in CT enrollment</a:t>
            </a:r>
          </a:p>
        </p:txBody>
      </p:sp>
      <p:sp>
        <p:nvSpPr>
          <p:cNvPr id="4" name="Slide Number Placeholder 3"/>
          <p:cNvSpPr>
            <a:spLocks noGrp="1"/>
          </p:cNvSpPr>
          <p:nvPr>
            <p:ph type="sldNum" sz="quarter" idx="5"/>
          </p:nvPr>
        </p:nvSpPr>
        <p:spPr>
          <a:noFill/>
        </p:spPr>
        <p:txBody>
          <a:bodyPr/>
          <a:lstStyle/>
          <a:p>
            <a:fld id="{51D24D8E-1022-4FF6-AE04-A0D54AD30051}"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6" name="Rectangle 3"/>
          <p:cNvSpPr>
            <a:spLocks noGrp="1" noChangeArrowheads="1"/>
          </p:cNvSpPr>
          <p:nvPr>
            <p:ph type="body" idx="1"/>
          </p:nvPr>
        </p:nvSpPr>
        <p:spPr>
          <a:xfrm>
            <a:off x="701675" y="4414838"/>
            <a:ext cx="5607050" cy="4183062"/>
          </a:xfrm>
          <a:noFill/>
        </p:spPr>
        <p:txBody>
          <a:bodyPr/>
          <a:lstStyle/>
          <a:p>
            <a:pPr eaLnBrk="1" hangingPunct="1"/>
            <a:r>
              <a:rPr lang="en-US" sz="1800" smtClean="0">
                <a:solidFill>
                  <a:schemeClr val="tx2"/>
                </a:solidFill>
              </a:rPr>
              <a:t>Harris PA 2012</a:t>
            </a:r>
          </a:p>
          <a:p>
            <a:pPr eaLnBrk="1" hangingPunct="1">
              <a:buFontTx/>
              <a:buChar char="•"/>
            </a:pPr>
            <a:r>
              <a:rPr lang="en-US" sz="1800" smtClean="0">
                <a:solidFill>
                  <a:schemeClr val="tx2"/>
                </a:solidFill>
              </a:rPr>
              <a:t>Research Match whites over represented relative to U.S. Census (81.2% vs. 75.1%);</a:t>
            </a:r>
          </a:p>
          <a:p>
            <a:pPr eaLnBrk="1" hangingPunct="1">
              <a:buFontTx/>
              <a:buChar char="•"/>
            </a:pPr>
            <a:r>
              <a:rPr lang="en-US" sz="1800" smtClean="0">
                <a:solidFill>
                  <a:schemeClr val="tx2"/>
                </a:solidFill>
              </a:rPr>
              <a:t>African Americans underrepresented (9.9% vs. 12.3%)</a:t>
            </a:r>
          </a:p>
          <a:p>
            <a:pPr eaLnBrk="1" hangingPunct="1">
              <a:buFontTx/>
              <a:buChar char="•"/>
            </a:pPr>
            <a:r>
              <a:rPr lang="en-US" sz="1800" smtClean="0">
                <a:solidFill>
                  <a:schemeClr val="tx2"/>
                </a:solidFill>
              </a:rPr>
              <a:t>Latinos underrepresented 4.7% vs. 12.5%</a:t>
            </a:r>
          </a:p>
          <a:p>
            <a:pPr eaLnBrk="1" hangingPunct="1">
              <a:buFontTx/>
              <a:buChar char="•"/>
            </a:pPr>
            <a:endParaRPr lang="en-US" sz="1800" smtClean="0">
              <a:solidFill>
                <a:schemeClr val="tx2"/>
              </a:solidFill>
            </a:endParaRPr>
          </a:p>
          <a:p>
            <a:pPr eaLnBrk="1" hangingPunct="1"/>
            <a:r>
              <a:rPr lang="en-US" sz="1800" smtClean="0">
                <a:solidFill>
                  <a:schemeClr val="tx2"/>
                </a:solidFill>
              </a:rPr>
              <a:t>Harris PA 2005</a:t>
            </a:r>
          </a:p>
          <a:p>
            <a:pPr eaLnBrk="1" hangingPunct="1">
              <a:buFontTx/>
              <a:buChar char="•"/>
            </a:pPr>
            <a:r>
              <a:rPr lang="en-US" sz="1800" smtClean="0">
                <a:solidFill>
                  <a:schemeClr val="tx2"/>
                </a:solidFill>
              </a:rPr>
              <a:t>Need to be careful of healthy volunteer bias; Vanderbilt University registry: volunteers are younger and more likely to be normal weight compared to census data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1424" tIns="45713" rIns="91424" bIns="45713" anchor="b"/>
          <a:lstStyle/>
          <a:p>
            <a:pPr algn="r" defTabSz="881063"/>
            <a:fld id="{9F2814F0-150A-4A54-8363-F0080CE52830}" type="slidenum">
              <a:rPr lang="en-US" sz="1300">
                <a:ea typeface="ＭＳ Ｐゴシック" pitchFamily="34" charset="-128"/>
              </a:rPr>
              <a:pPr algn="r" defTabSz="881063"/>
              <a:t>44</a:t>
            </a:fld>
            <a:endParaRPr lang="en-US" sz="1300">
              <a:ea typeface="ＭＳ Ｐゴシック" pitchFamily="34" charset="-128"/>
            </a:endParaRPr>
          </a:p>
        </p:txBody>
      </p:sp>
      <p:sp>
        <p:nvSpPr>
          <p:cNvPr id="202754" name="Rectangle 2"/>
          <p:cNvSpPr>
            <a:spLocks noGrp="1" noRot="1" noChangeAspect="1" noChangeArrowheads="1" noTextEdit="1"/>
          </p:cNvSpPr>
          <p:nvPr>
            <p:ph type="sldImg"/>
          </p:nvPr>
        </p:nvSpPr>
        <p:spPr bwMode="auto">
          <a:xfrm>
            <a:off x="1181100" y="517525"/>
            <a:ext cx="4648200" cy="3486150"/>
          </a:xfrm>
          <a:solidFill>
            <a:srgbClr val="FFFFFF"/>
          </a:solidFill>
          <a:ln>
            <a:solidFill>
              <a:srgbClr val="000000"/>
            </a:solidFill>
            <a:miter lim="800000"/>
            <a:headEnd/>
            <a:tailEnd/>
          </a:ln>
        </p:spPr>
      </p:sp>
      <p:sp>
        <p:nvSpPr>
          <p:cNvPr id="202755" name="Rectangle 3"/>
          <p:cNvSpPr>
            <a:spLocks noGrp="1" noChangeArrowheads="1"/>
          </p:cNvSpPr>
          <p:nvPr>
            <p:ph type="body" idx="1"/>
          </p:nvPr>
        </p:nvSpPr>
        <p:spPr>
          <a:xfrm>
            <a:off x="701675" y="4414838"/>
            <a:ext cx="5607050" cy="4183062"/>
          </a:xfrm>
        </p:spPr>
        <p:txBody>
          <a:bodyPr lIns="91424" tIns="45713" rIns="91424" bIns="45713"/>
          <a:lstStyle/>
          <a:p>
            <a:pPr eaLnBrk="1" hangingPunct="1"/>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46175" y="663575"/>
            <a:ext cx="4718050" cy="3538538"/>
          </a:xfrm>
          <a:noFill/>
          <a:ln>
            <a:solidFill>
              <a:srgbClr val="000000"/>
            </a:solidFill>
            <a:miter lim="800000"/>
            <a:headEnd/>
            <a:tailEnd/>
          </a:ln>
        </p:spPr>
      </p:sp>
      <p:sp>
        <p:nvSpPr>
          <p:cNvPr id="204802" name="Rectangle 3"/>
          <p:cNvSpPr>
            <a:spLocks noGrp="1" noChangeArrowheads="1"/>
          </p:cNvSpPr>
          <p:nvPr>
            <p:ph type="body" idx="1"/>
          </p:nvPr>
        </p:nvSpPr>
        <p:spPr>
          <a:xfrm>
            <a:off x="939800" y="4422775"/>
            <a:ext cx="5130800" cy="4202113"/>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800" dirty="0" smtClean="0"/>
              <a:t>WHAT WOULD HAPPEN IF WE INVOLVED END-USERS OF RESEARCH FINDINGS THROUGHOUT THE PROCESS?</a:t>
            </a:r>
            <a:endParaRPr lang="en-US" sz="1800" dirty="0"/>
          </a:p>
          <a:p>
            <a:pPr marL="285750" indent="-285750">
              <a:buFont typeface="Arial"/>
              <a:buChar char="•"/>
            </a:pPr>
            <a:r>
              <a:rPr lang="en-US" sz="1800" dirty="0" smtClean="0"/>
              <a:t>HAVE WE DONE ENOUGH? WE HAVE BARELY SKIMMED THE SURFACE WITH RESPECT TO THE RIGHT SIDE OF THE CIRCLE</a:t>
            </a:r>
            <a:r>
              <a:rPr lang="en-US" sz="1800" smtClean="0"/>
              <a:t>.  </a:t>
            </a:r>
          </a:p>
          <a:p>
            <a:pPr marL="285750" indent="-285750">
              <a:buFont typeface="Arial"/>
              <a:buChar char="•"/>
            </a:pPr>
            <a:r>
              <a:rPr lang="en-US" sz="1800" smtClean="0"/>
              <a:t>WE </a:t>
            </a:r>
            <a:r>
              <a:rPr lang="en-US" sz="1800" dirty="0" smtClean="0"/>
              <a:t>HAVE A LONG WAY TO GO TO ACT ON THE LEFT SIDE WHICH INCLUDES DISSEMINATING THE RESULTS AND APPLYING THEM TO ADDRESS CANCER HEALTH DISPARITIES IN PARTNERSHIP WITH THE COMMUNITIES THAT EXPERIENCE THOSE DISPARITIES AND THEIR CLINICIANS.</a:t>
            </a:r>
            <a:endParaRPr lang="en-US" sz="1800" dirty="0"/>
          </a:p>
        </p:txBody>
      </p:sp>
      <p:sp>
        <p:nvSpPr>
          <p:cNvPr id="4" name="Slide Number Placeholder 3"/>
          <p:cNvSpPr>
            <a:spLocks noGrp="1"/>
          </p:cNvSpPr>
          <p:nvPr>
            <p:ph type="sldNum" sz="quarter" idx="10"/>
          </p:nvPr>
        </p:nvSpPr>
        <p:spPr/>
        <p:txBody>
          <a:bodyPr/>
          <a:lstStyle/>
          <a:p>
            <a:fld id="{D59054B4-C7AD-424F-A890-5435C951EF8E}" type="slidenum">
              <a:rPr lang="en-US" smtClean="0"/>
              <a:pPr/>
              <a:t>46</a:t>
            </a:fld>
            <a:endParaRPr lang="en-US"/>
          </a:p>
        </p:txBody>
      </p:sp>
    </p:spTree>
    <p:extLst>
      <p:ext uri="{BB962C8B-B14F-4D97-AF65-F5344CB8AC3E}">
        <p14:creationId xmlns:p14="http://schemas.microsoft.com/office/powerpoint/2010/main" val="39563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r>
              <a:rPr lang="en-US" sz="2500" b="1" dirty="0" smtClean="0">
                <a:solidFill>
                  <a:schemeClr val="tx2"/>
                </a:solidFill>
              </a:rPr>
              <a:t>Very significant room for improvement!</a:t>
            </a:r>
          </a:p>
          <a:p>
            <a:pPr>
              <a:buFontTx/>
              <a:buChar char="•"/>
            </a:pPr>
            <a:r>
              <a:rPr lang="en-US" sz="2500" b="1" dirty="0" smtClean="0">
                <a:solidFill>
                  <a:schemeClr val="tx2"/>
                </a:solidFill>
              </a:rPr>
              <a:t>By 2042, whites will be the minority in the U.S., especially in  Hawaii, D.C., California, New Mexico and Texas</a:t>
            </a:r>
          </a:p>
          <a:p>
            <a:pPr>
              <a:buFontTx/>
              <a:buChar char="•"/>
            </a:pPr>
            <a:r>
              <a:rPr lang="en-US" sz="2500" b="1" dirty="0" smtClean="0">
                <a:solidFill>
                  <a:schemeClr val="tx2"/>
                </a:solidFill>
              </a:rPr>
              <a:t>52 million Latinos (16.4%)</a:t>
            </a:r>
          </a:p>
          <a:p>
            <a:pPr>
              <a:buFontTx/>
              <a:buChar char="•"/>
            </a:pPr>
            <a:r>
              <a:rPr lang="en-US" sz="2500" b="1" dirty="0" smtClean="0">
                <a:solidFill>
                  <a:schemeClr val="tx2"/>
                </a:solidFill>
              </a:rPr>
              <a:t>15 million Asians/API  (5%)</a:t>
            </a:r>
          </a:p>
          <a:p>
            <a:pPr>
              <a:buFontTx/>
              <a:buChar char="•"/>
            </a:pPr>
            <a:r>
              <a:rPr lang="en-US" sz="2500" b="1" dirty="0" smtClean="0">
                <a:solidFill>
                  <a:schemeClr val="tx2"/>
                </a:solidFill>
              </a:rPr>
              <a:t>38 million (12.6%)</a:t>
            </a:r>
          </a:p>
          <a:p>
            <a:pPr>
              <a:buFontTx/>
              <a:buChar char="•"/>
            </a:pPr>
            <a:endParaRPr lang="en-US" sz="2500" b="1" dirty="0" smtClean="0">
              <a:solidFill>
                <a:schemeClr val="tx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a:xfrm>
            <a:off x="701675" y="4414838"/>
            <a:ext cx="5607050" cy="4183062"/>
          </a:xfrm>
        </p:spPr>
        <p:txBody>
          <a:bodyPr/>
          <a:lstStyle/>
          <a:p>
            <a:pPr marL="246063" indent="-246063" eaLnBrk="1" hangingPunct="1">
              <a:buFontTx/>
              <a:buChar char="•"/>
            </a:pPr>
            <a:r>
              <a:rPr lang="en-US" sz="1900" b="1" smtClean="0">
                <a:solidFill>
                  <a:schemeClr val="tx2"/>
                </a:solidFill>
              </a:rPr>
              <a:t>Under-representation of minorities in research has been largely attributable to </a:t>
            </a:r>
            <a:r>
              <a:rPr lang="en-US" sz="1900" b="1" i="1" smtClean="0">
                <a:solidFill>
                  <a:schemeClr val="tx2"/>
                </a:solidFill>
              </a:rPr>
              <a:t>defacto</a:t>
            </a:r>
            <a:r>
              <a:rPr lang="en-US" sz="1900" b="1" smtClean="0">
                <a:solidFill>
                  <a:schemeClr val="tx2"/>
                </a:solidFill>
              </a:rPr>
              <a:t> exclusion.</a:t>
            </a:r>
          </a:p>
          <a:p>
            <a:pPr marL="246063" indent="-246063" eaLnBrk="1" hangingPunct="1">
              <a:buFontTx/>
              <a:buChar char="•"/>
            </a:pPr>
            <a:r>
              <a:rPr lang="en-US" sz="1900" b="1" smtClean="0">
                <a:solidFill>
                  <a:schemeClr val="tx2"/>
                </a:solidFill>
              </a:rPr>
              <a:t>It is a stark realty owing to years of neglect and lack of attention to these issues.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p:txBody>
          <a:bodyPr/>
          <a:lstStyle/>
          <a:p>
            <a:pPr marL="360363" indent="-360363">
              <a:buFontTx/>
              <a:buChar char="•"/>
            </a:pPr>
            <a:r>
              <a:rPr lang="en-US" sz="1900" b="1" smtClean="0">
                <a:solidFill>
                  <a:schemeClr val="tx2"/>
                </a:solidFill>
              </a:rPr>
              <a:t>In these graphs, age is represented by the dark green, gender by the light green and race by the white columns.  </a:t>
            </a:r>
          </a:p>
          <a:p>
            <a:pPr marL="360363" indent="-360363">
              <a:buFontTx/>
              <a:buChar char="•"/>
            </a:pPr>
            <a:r>
              <a:rPr lang="en-US" sz="1900" b="1" smtClean="0">
                <a:solidFill>
                  <a:schemeClr val="tx2"/>
                </a:solidFill>
              </a:rPr>
              <a:t>This review of over 260 phase III cancer trials between 1990-2000, shows that for treatment trials, while age was an explicit eligibility criteria in almost 30% of trials and gender in over 40% of trials, there were 0 trials that specified race/ethnicity targets</a:t>
            </a:r>
          </a:p>
          <a:p>
            <a:pPr marL="360363" indent="-360363">
              <a:buFontTx/>
              <a:buChar char="•"/>
            </a:pPr>
            <a:r>
              <a:rPr lang="en-US" sz="1900" b="1" smtClean="0">
                <a:solidFill>
                  <a:schemeClr val="tx2"/>
                </a:solidFill>
              </a:rPr>
              <a:t>For prevention trials, results are better for age with about 70% of trials specifying age criteria, but pretty similar to treatment trials with almost 40% of trials specifying gender criteria and 9% race/ethnicity criteria.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p:txBody>
          <a:bodyPr/>
          <a:lstStyle/>
          <a:p>
            <a:pPr marL="360363" indent="-360363">
              <a:buFontTx/>
              <a:buChar char="•"/>
            </a:pPr>
            <a:r>
              <a:rPr lang="en-US" sz="1900" b="1" smtClean="0">
                <a:solidFill>
                  <a:schemeClr val="tx2"/>
                </a:solidFill>
              </a:rPr>
              <a:t>Not much change in the 10 years after as demonstrated by this review which replicated the earlier systematic review</a:t>
            </a:r>
          </a:p>
          <a:p>
            <a:pPr marL="360363" indent="-360363"/>
            <a:endParaRPr lang="en-US" sz="1900" b="1" smtClean="0">
              <a:solidFill>
                <a:schemeClr val="tx2"/>
              </a:solidFill>
            </a:endParaRPr>
          </a:p>
          <a:p>
            <a:pPr marL="360363" indent="-360363">
              <a:buFontTx/>
              <a:buChar char="•"/>
            </a:pPr>
            <a:r>
              <a:rPr lang="en-US" sz="1900" b="1" smtClean="0">
                <a:solidFill>
                  <a:schemeClr val="tx2"/>
                </a:solidFill>
              </a:rPr>
              <a:t>For treatment trials, Looking at the white columns, you can see that race/ethnicity targets were specified in 1% of Phase II treatment trials and 19% of prevention trials so we still have a ways to go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4925"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5" name="Freeform 2"/>
          <p:cNvSpPr>
            <a:spLocks/>
          </p:cNvSpPr>
          <p:nvPr userDrawn="1"/>
        </p:nvSpPr>
        <p:spPr bwMode="auto">
          <a:xfrm>
            <a:off x="0" y="0"/>
            <a:ext cx="9144000" cy="1752600"/>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 name="Text Box 10"/>
          <p:cNvSpPr txBox="1">
            <a:spLocks noChangeArrowheads="1"/>
          </p:cNvSpPr>
          <p:nvPr userDrawn="1"/>
        </p:nvSpPr>
        <p:spPr bwMode="auto">
          <a:xfrm>
            <a:off x="3124200" y="12700"/>
            <a:ext cx="6019800" cy="5715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7"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sp>
        <p:nvSpPr>
          <p:cNvPr id="8" name="Text Box 21"/>
          <p:cNvSpPr txBox="1">
            <a:spLocks noChangeArrowheads="1"/>
          </p:cNvSpPr>
          <p:nvPr userDrawn="1"/>
        </p:nvSpPr>
        <p:spPr bwMode="auto">
          <a:xfrm>
            <a:off x="1066800" y="6324600"/>
            <a:ext cx="7543800" cy="381000"/>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a:p>
            <a:pPr>
              <a:spcAft>
                <a:spcPts val="1000"/>
              </a:spcAft>
              <a:defRPr/>
            </a:pPr>
            <a:endParaRPr lang="en-US" dirty="0">
              <a:latin typeface="Arial" pitchFamily="34" charset="0"/>
            </a:endParaRPr>
          </a:p>
        </p:txBody>
      </p:sp>
      <p:sp>
        <p:nvSpPr>
          <p:cNvPr id="2" name="Title 1"/>
          <p:cNvSpPr>
            <a:spLocks noGrp="1"/>
          </p:cNvSpPr>
          <p:nvPr>
            <p:ph type="title"/>
          </p:nvPr>
        </p:nvSpPr>
        <p:spPr>
          <a:xfrm>
            <a:off x="722313" y="29718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457200"/>
          </a:xfrm>
          <a:prstGeom prst="rect">
            <a:avLst/>
          </a:prstGeom>
        </p:spPr>
        <p:txBody>
          <a:bodyPr anchor="t"/>
          <a:lstStyle>
            <a:lvl1pPr marL="0" indent="0">
              <a:buNone/>
              <a:defRPr sz="20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6"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8"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9"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10" name="Text Box 21"/>
          <p:cNvSpPr txBox="1">
            <a:spLocks noChangeArrowheads="1"/>
          </p:cNvSpPr>
          <p:nvPr/>
        </p:nvSpPr>
        <p:spPr bwMode="auto">
          <a:xfrm>
            <a:off x="1066800" y="6400800"/>
            <a:ext cx="7239000" cy="350838"/>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11"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676400"/>
            <a:ext cx="411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5"/>
          <p:cNvSpPr>
            <a:spLocks noGrp="1" noChangeArrowheads="1"/>
          </p:cNvSpPr>
          <p:nvPr>
            <p:ph type="dt" sz="half" idx="10"/>
          </p:nvPr>
        </p:nvSpPr>
        <p:spPr>
          <a:xfrm>
            <a:off x="381000" y="6172200"/>
            <a:ext cx="1905000" cy="457200"/>
          </a:xfrm>
          <a:prstGeom prst="rect">
            <a:avLst/>
          </a:prstGeom>
        </p:spPr>
        <p:txBody>
          <a:bodyPr/>
          <a:lstStyle>
            <a:lvl1pPr>
              <a:defRPr/>
            </a:lvl1pPr>
          </a:lstStyle>
          <a:p>
            <a:pPr>
              <a:defRPr/>
            </a:pPr>
            <a:fld id="{37F1D794-90A1-446F-9B82-65D0F7A8BBC9}" type="datetime1">
              <a:rPr lang="en-US"/>
              <a:pPr>
                <a:defRPr/>
              </a:pPr>
              <a:t>5/28/14</a:t>
            </a:fld>
            <a:endParaRPr lang="en-US"/>
          </a:p>
        </p:txBody>
      </p:sp>
      <p:sp>
        <p:nvSpPr>
          <p:cNvPr id="13" name="Rectangle 6"/>
          <p:cNvSpPr>
            <a:spLocks noGrp="1" noChangeArrowheads="1"/>
          </p:cNvSpPr>
          <p:nvPr>
            <p:ph type="ftr" sz="quarter" idx="11"/>
          </p:nvPr>
        </p:nvSpPr>
        <p:spPr>
          <a:xfrm>
            <a:off x="3124200" y="61722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4" name="Rectangle 7"/>
          <p:cNvSpPr>
            <a:spLocks noGrp="1" noChangeArrowheads="1"/>
          </p:cNvSpPr>
          <p:nvPr>
            <p:ph type="sldNum" sz="quarter" idx="12"/>
          </p:nvPr>
        </p:nvSpPr>
        <p:spPr>
          <a:xfrm>
            <a:off x="8534400" y="6324600"/>
            <a:ext cx="609600" cy="487363"/>
          </a:xfrm>
          <a:prstGeom prst="rect">
            <a:avLst/>
          </a:prstGeom>
        </p:spPr>
        <p:txBody>
          <a:bodyPr/>
          <a:lstStyle>
            <a:lvl1pPr>
              <a:defRPr/>
            </a:lvl1pPr>
          </a:lstStyle>
          <a:p>
            <a:pPr>
              <a:defRPr/>
            </a:pPr>
            <a:fld id="{D9114695-1771-41D6-801C-D3B6E04746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4"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7"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8" name="Text Box 21"/>
          <p:cNvSpPr txBox="1">
            <a:spLocks noChangeArrowheads="1"/>
          </p:cNvSpPr>
          <p:nvPr/>
        </p:nvSpPr>
        <p:spPr bwMode="auto">
          <a:xfrm>
            <a:off x="1066800" y="6400800"/>
            <a:ext cx="7239000" cy="350838"/>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9"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10" name="Rectangle 5"/>
          <p:cNvSpPr>
            <a:spLocks noGrp="1" noChangeArrowheads="1"/>
          </p:cNvSpPr>
          <p:nvPr>
            <p:ph type="dt" sz="half" idx="10"/>
          </p:nvPr>
        </p:nvSpPr>
        <p:spPr>
          <a:xfrm>
            <a:off x="381000" y="6172200"/>
            <a:ext cx="1905000" cy="457200"/>
          </a:xfrm>
          <a:prstGeom prst="rect">
            <a:avLst/>
          </a:prstGeom>
        </p:spPr>
        <p:txBody>
          <a:bodyPr/>
          <a:lstStyle>
            <a:lvl1pPr>
              <a:defRPr/>
            </a:lvl1pPr>
          </a:lstStyle>
          <a:p>
            <a:pPr>
              <a:defRPr/>
            </a:pPr>
            <a:fld id="{1814C1C8-47EE-4EF6-AED2-F9FFFC1624E5}" type="datetime1">
              <a:rPr lang="en-US"/>
              <a:pPr>
                <a:defRPr/>
              </a:pPr>
              <a:t>5/28/14</a:t>
            </a:fld>
            <a:endParaRPr lang="en-US"/>
          </a:p>
        </p:txBody>
      </p:sp>
      <p:sp>
        <p:nvSpPr>
          <p:cNvPr id="11" name="Rectangle 6"/>
          <p:cNvSpPr>
            <a:spLocks noGrp="1" noChangeArrowheads="1"/>
          </p:cNvSpPr>
          <p:nvPr>
            <p:ph type="ftr" sz="quarter" idx="11"/>
          </p:nvPr>
        </p:nvSpPr>
        <p:spPr>
          <a:xfrm>
            <a:off x="3124200" y="61722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2" name="Rectangle 7"/>
          <p:cNvSpPr>
            <a:spLocks noGrp="1" noChangeArrowheads="1"/>
          </p:cNvSpPr>
          <p:nvPr>
            <p:ph type="sldNum" sz="quarter" idx="12"/>
          </p:nvPr>
        </p:nvSpPr>
        <p:spPr>
          <a:xfrm>
            <a:off x="8458200" y="6324600"/>
            <a:ext cx="609600" cy="411163"/>
          </a:xfrm>
          <a:prstGeom prst="rect">
            <a:avLst/>
          </a:prstGeom>
        </p:spPr>
        <p:txBody>
          <a:bodyPr/>
          <a:lstStyle>
            <a:lvl1pPr>
              <a:defRPr/>
            </a:lvl1pPr>
          </a:lstStyle>
          <a:p>
            <a:pPr>
              <a:defRPr/>
            </a:pPr>
            <a:fld id="{350E2927-81E4-49D4-A0CE-E1BC2A225F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8534400" cy="4876800"/>
          </a:xfrm>
          <a:prstGeom prst="rect">
            <a:avLst/>
          </a:prstGeom>
        </p:spPr>
        <p:txBody>
          <a:bodyPr lIns="0" tIns="0" rIns="0" bIns="0"/>
          <a:lstStyle>
            <a:lvl1pPr marL="0" indent="182880">
              <a:lnSpc>
                <a:spcPct val="250000"/>
              </a:lnSpc>
              <a:spcBef>
                <a:spcPts val="0"/>
              </a:spcBef>
              <a:defRPr sz="1200" b="0">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4"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5" name="Content Placeholder 3"/>
          <p:cNvSpPr>
            <a:spLocks noGrp="1"/>
          </p:cNvSpPr>
          <p:nvPr>
            <p:ph sz="quarter" idx="10"/>
          </p:nvPr>
        </p:nvSpPr>
        <p:spPr>
          <a:xfrm>
            <a:off x="152400" y="1371600"/>
            <a:ext cx="83058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9"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11" name="Table Placeholder 10"/>
          <p:cNvSpPr>
            <a:spLocks noGrp="1"/>
          </p:cNvSpPr>
          <p:nvPr>
            <p:ph type="tbl" sz="quarter" idx="13"/>
          </p:nvPr>
        </p:nvSpPr>
        <p:spPr>
          <a:xfrm>
            <a:off x="4495800" y="3276600"/>
            <a:ext cx="4495800" cy="3048000"/>
          </a:xfrm>
          <a:prstGeom prst="rect">
            <a:avLst/>
          </a:prstGeom>
        </p:spPr>
        <p:txBody>
          <a:bodyPr lIns="0" tIns="0" rIns="0" bIns="0" anchor="ctr"/>
          <a:lstStyle>
            <a:lvl1pPr algn="ctr">
              <a:defRPr sz="1200">
                <a:latin typeface="Arial" pitchFamily="34" charset="0"/>
                <a:cs typeface="Arial" pitchFamily="34" charset="0"/>
              </a:defRPr>
            </a:lvl1pPr>
          </a:lstStyle>
          <a:p>
            <a:pPr lvl="0"/>
            <a:r>
              <a:rPr lang="en-US" noProof="0" smtClean="0"/>
              <a:t>Click icon to add table</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3"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8"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pPr lvl="0"/>
            <a:r>
              <a:rPr lang="en-US" noProof="0" smtClean="0"/>
              <a:t>Click icon to add chart</a:t>
            </a: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7"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pPr lvl="0"/>
            <a:r>
              <a:rPr lang="en-US" noProof="0" smtClean="0"/>
              <a:t>Click icon to add chart</a:t>
            </a:r>
            <a:endParaRPr lang="en-US" noProof="0"/>
          </a:p>
        </p:txBody>
      </p:sp>
      <p:sp>
        <p:nvSpPr>
          <p:cNvPr id="8"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 Slide">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0"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6" name="Freeform 2"/>
          <p:cNvSpPr>
            <a:spLocks/>
          </p:cNvSpPr>
          <p:nvPr userDrawn="1"/>
        </p:nvSpPr>
        <p:spPr bwMode="auto">
          <a:xfrm>
            <a:off x="0" y="0"/>
            <a:ext cx="9144000" cy="1752600"/>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7" name="Text Box 10"/>
          <p:cNvSpPr txBox="1">
            <a:spLocks noChangeArrowheads="1"/>
          </p:cNvSpPr>
          <p:nvPr userDrawn="1"/>
        </p:nvSpPr>
        <p:spPr bwMode="auto">
          <a:xfrm>
            <a:off x="3124200" y="76200"/>
            <a:ext cx="6019800" cy="4572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8"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sp>
        <p:nvSpPr>
          <p:cNvPr id="9" name="Text Box 21"/>
          <p:cNvSpPr txBox="1">
            <a:spLocks noChangeArrowheads="1"/>
          </p:cNvSpPr>
          <p:nvPr userDrawn="1"/>
        </p:nvSpPr>
        <p:spPr bwMode="auto">
          <a:xfrm>
            <a:off x="1295400" y="6438900"/>
            <a:ext cx="6934200" cy="393700"/>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10" name="Freeform 11"/>
          <p:cNvSpPr>
            <a:spLocks noEditPoints="1"/>
          </p:cNvSpPr>
          <p:nvPr userDrawn="1"/>
        </p:nvSpPr>
        <p:spPr bwMode="auto">
          <a:xfrm rot="3957638" flipH="1">
            <a:off x="216694" y="3937794"/>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3" name="Title 1"/>
          <p:cNvSpPr>
            <a:spLocks noGrp="1"/>
          </p:cNvSpPr>
          <p:nvPr>
            <p:ph type="title"/>
          </p:nvPr>
        </p:nvSpPr>
        <p:spPr>
          <a:xfrm>
            <a:off x="152400" y="16002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4" name="Text Placeholder 2"/>
          <p:cNvSpPr>
            <a:spLocks noGrp="1"/>
          </p:cNvSpPr>
          <p:nvPr>
            <p:ph type="body" idx="1"/>
          </p:nvPr>
        </p:nvSpPr>
        <p:spPr>
          <a:xfrm>
            <a:off x="152400" y="2743200"/>
            <a:ext cx="7772400" cy="2667000"/>
          </a:xfrm>
          <a:prstGeom prst="rect">
            <a:avLst/>
          </a:prstGeom>
        </p:spPr>
        <p:txBody>
          <a:bodyPr anchor="t"/>
          <a:lstStyle>
            <a:lvl1pPr marL="0" indent="0">
              <a:lnSpc>
                <a:spcPct val="150000"/>
              </a:lnSpc>
              <a:buNone/>
              <a:defRPr sz="12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xtLst/>
        </p:spPr>
        <p:txBody>
          <a:bodyPr wrap="none" anchor="ctr"/>
          <a:lstStyle/>
          <a:p>
            <a:pPr>
              <a:defRPr/>
            </a:pPr>
            <a:endParaRPr lang="en-US"/>
          </a:p>
        </p:txBody>
      </p:sp>
      <p:sp>
        <p:nvSpPr>
          <p:cNvPr id="3075" name="Rectangle 3"/>
          <p:cNvSpPr>
            <a:spLocks noGrp="1" noChangeArrowheads="1"/>
          </p:cNvSpPr>
          <p:nvPr>
            <p:ph type="ctrTitle" sz="quarter"/>
          </p:nvPr>
        </p:nvSpPr>
        <p:spPr>
          <a:xfrm>
            <a:off x="381000" y="2286000"/>
            <a:ext cx="7772400" cy="1143000"/>
          </a:xfrm>
          <a:prstGeom prst="rect">
            <a:avLst/>
          </a:prstGeo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381000" y="6248400"/>
            <a:ext cx="1905000" cy="457200"/>
          </a:xfrm>
          <a:prstGeom prst="rect">
            <a:avLst/>
          </a:prstGeom>
        </p:spPr>
        <p:txBody>
          <a:bodyPr/>
          <a:lstStyle>
            <a:lvl1pPr>
              <a:defRPr/>
            </a:lvl1pPr>
          </a:lstStyle>
          <a:p>
            <a:pPr>
              <a:defRPr/>
            </a:pPr>
            <a:fld id="{2E12EA0C-11C0-456C-974B-E8F15F19985C}" type="datetime1">
              <a:rPr lang="en-US"/>
              <a:pPr>
                <a:defRPr/>
              </a:pPr>
              <a:t>5/28/14</a:t>
            </a:fld>
            <a:endParaRPr lang="en-US"/>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Rectangle 7"/>
          <p:cNvSpPr>
            <a:spLocks noGrp="1" noChangeArrowheads="1"/>
          </p:cNvSpPr>
          <p:nvPr>
            <p:ph type="sldNum" sz="quarter" idx="12"/>
          </p:nvPr>
        </p:nvSpPr>
        <p:spPr>
          <a:xfrm>
            <a:off x="8458200" y="6248400"/>
            <a:ext cx="533400" cy="457200"/>
          </a:xfrm>
          <a:prstGeom prst="rect">
            <a:avLst/>
          </a:prstGeom>
        </p:spPr>
        <p:txBody>
          <a:bodyPr/>
          <a:lstStyle>
            <a:lvl1pPr>
              <a:defRPr/>
            </a:lvl1pPr>
          </a:lstStyle>
          <a:p>
            <a:pPr>
              <a:defRPr/>
            </a:pPr>
            <a:fld id="{1579F3EC-708F-4238-B029-FAC3FC5D5C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81"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69"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089"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1030"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79" name="Text Box 21"/>
          <p:cNvSpPr txBox="1">
            <a:spLocks noChangeArrowheads="1"/>
          </p:cNvSpPr>
          <p:nvPr/>
        </p:nvSpPr>
        <p:spPr bwMode="auto">
          <a:xfrm>
            <a:off x="1066800" y="6400800"/>
            <a:ext cx="7239000" cy="350838"/>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82"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1033" name="Text Box 9"/>
          <p:cNvSpPr txBox="1">
            <a:spLocks noChangeArrowheads="1"/>
          </p:cNvSpPr>
          <p:nvPr userDrawn="1"/>
        </p:nvSpPr>
        <p:spPr bwMode="auto">
          <a:xfrm>
            <a:off x="8534400" y="6400800"/>
            <a:ext cx="6096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59" r:id="rId3"/>
    <p:sldLayoutId id="2147483658" r:id="rId4"/>
    <p:sldLayoutId id="2147483657" r:id="rId5"/>
    <p:sldLayoutId id="2147483663" r:id="rId6"/>
    <p:sldLayoutId id="2147483656" r:id="rId7"/>
    <p:sldLayoutId id="2147483655" r:id="rId8"/>
    <p:sldLayoutId id="2147483664" r:id="rId9"/>
    <p:sldLayoutId id="2147483665" r:id="rId10"/>
    <p:sldLayoutId id="2147483666" r:id="rId11"/>
    <p:sldLayoutId id="2147483654"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7772400" cy="1143000"/>
          </a:xfrm>
        </p:spPr>
        <p:txBody>
          <a:bodyPr/>
          <a:lstStyle/>
          <a:p>
            <a:pPr eaLnBrk="1" fontAlgn="auto" hangingPunct="1">
              <a:spcAft>
                <a:spcPts val="0"/>
              </a:spcAft>
              <a:defRPr/>
            </a:pPr>
            <a:r>
              <a:rPr lang="en-US" dirty="0" smtClean="0"/>
              <a:t>Engaging minority populations in research	</a:t>
            </a:r>
            <a:endParaRPr lang="en-US" dirty="0"/>
          </a:p>
        </p:txBody>
      </p:sp>
      <p:sp>
        <p:nvSpPr>
          <p:cNvPr id="15362" name="Text Placeholder 2"/>
          <p:cNvSpPr>
            <a:spLocks noGrp="1"/>
          </p:cNvSpPr>
          <p:nvPr>
            <p:ph type="body" idx="1"/>
          </p:nvPr>
        </p:nvSpPr>
        <p:spPr bwMode="auto">
          <a:xfrm>
            <a:off x="762000" y="1981200"/>
            <a:ext cx="7772400" cy="4572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800" b="1" dirty="0" smtClean="0">
                <a:solidFill>
                  <a:schemeClr val="tx1"/>
                </a:solidFill>
                <a:latin typeface="Calibri" pitchFamily="34" charset="0"/>
                <a:cs typeface="Arial" charset="0"/>
              </a:rPr>
              <a:t>Have We Done Enough?</a:t>
            </a:r>
          </a:p>
          <a:p>
            <a:pPr eaLnBrk="1" hangingPunct="1"/>
            <a:endParaRPr lang="en-US" sz="2800" b="1" dirty="0" smtClean="0">
              <a:solidFill>
                <a:schemeClr val="tx1"/>
              </a:solidFill>
              <a:latin typeface="Calibri" pitchFamily="34" charset="0"/>
              <a:cs typeface="Arial" charset="0"/>
            </a:endParaRPr>
          </a:p>
        </p:txBody>
      </p:sp>
      <p:sp>
        <p:nvSpPr>
          <p:cNvPr id="15363" name="TextBox 3"/>
          <p:cNvSpPr txBox="1">
            <a:spLocks noChangeArrowheads="1"/>
          </p:cNvSpPr>
          <p:nvPr/>
        </p:nvSpPr>
        <p:spPr bwMode="auto">
          <a:xfrm>
            <a:off x="914400" y="4572000"/>
            <a:ext cx="7924800" cy="1569660"/>
          </a:xfrm>
          <a:prstGeom prst="rect">
            <a:avLst/>
          </a:prstGeom>
          <a:noFill/>
          <a:ln w="9525">
            <a:noFill/>
            <a:miter lim="800000"/>
            <a:headEnd/>
            <a:tailEnd/>
          </a:ln>
        </p:spPr>
        <p:txBody>
          <a:bodyPr>
            <a:spAutoFit/>
          </a:bodyPr>
          <a:lstStyle/>
          <a:p>
            <a:r>
              <a:rPr lang="en-US" sz="2400" b="1" dirty="0">
                <a:latin typeface="Calibri" pitchFamily="34" charset="0"/>
                <a:cs typeface="Arial" charset="0"/>
              </a:rPr>
              <a:t>Anna </a:t>
            </a:r>
            <a:r>
              <a:rPr lang="en-US" sz="2400" b="1" dirty="0" err="1">
                <a:latin typeface="Calibri" pitchFamily="34" charset="0"/>
                <a:cs typeface="Arial" charset="0"/>
              </a:rPr>
              <a:t>Nápoles</a:t>
            </a:r>
            <a:r>
              <a:rPr lang="en-US" sz="2400" b="1" dirty="0">
                <a:latin typeface="Calibri" pitchFamily="34" charset="0"/>
                <a:cs typeface="Arial" charset="0"/>
              </a:rPr>
              <a:t>, PhD</a:t>
            </a:r>
          </a:p>
          <a:p>
            <a:r>
              <a:rPr lang="en-US" sz="2400" b="1" dirty="0" smtClean="0">
                <a:latin typeface="Calibri" pitchFamily="34" charset="0"/>
                <a:cs typeface="Arial" charset="0"/>
              </a:rPr>
              <a:t>Professor</a:t>
            </a:r>
          </a:p>
          <a:p>
            <a:r>
              <a:rPr lang="en-US" sz="2400" b="1" dirty="0" smtClean="0">
                <a:latin typeface="Calibri" pitchFamily="34" charset="0"/>
                <a:cs typeface="Arial" charset="0"/>
              </a:rPr>
              <a:t>EPI 222 </a:t>
            </a:r>
          </a:p>
          <a:p>
            <a:r>
              <a:rPr lang="en-US" sz="2400" b="1" dirty="0" smtClean="0">
                <a:latin typeface="Calibri" pitchFamily="34" charset="0"/>
                <a:cs typeface="Arial" charset="0"/>
              </a:rPr>
              <a:t>May 29, 2014</a:t>
            </a:r>
            <a:r>
              <a:rPr lang="en-US" sz="2400" b="1" dirty="0" smtClean="0">
                <a:latin typeface="Calibri" pitchFamily="34" charset="0"/>
                <a:cs typeface="Arial" charset="0"/>
              </a:rPr>
              <a:t> </a:t>
            </a:r>
            <a:endParaRPr lang="en-US" sz="2400" b="1" dirty="0">
              <a:latin typeface="Calibri" pitchFamily="34"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1"/>
          <p:cNvSpPr>
            <a:spLocks noGrp="1"/>
          </p:cNvSpPr>
          <p:nvPr>
            <p:ph sz="quarter" idx="4294967295"/>
          </p:nvPr>
        </p:nvSpPr>
        <p:spPr bwMode="auto">
          <a:xfrm>
            <a:off x="536575" y="1676400"/>
            <a:ext cx="8226425" cy="3741738"/>
          </a:xfrm>
          <a:prstGeom prst="rect">
            <a:avLst/>
          </a:prstGeom>
          <a:noFill/>
          <a:ln>
            <a:miter lim="800000"/>
            <a:headEnd/>
            <a:tailEnd/>
          </a:ln>
        </p:spPr>
        <p:txBody>
          <a:bodyPr/>
          <a:lstStyle/>
          <a:p>
            <a:pPr eaLnBrk="1" hangingPunct="1"/>
            <a:endParaRPr lang="en-US" smtClean="0">
              <a:latin typeface="Arial" charset="0"/>
              <a:cs typeface="Arial" charset="0"/>
            </a:endParaRPr>
          </a:p>
        </p:txBody>
      </p:sp>
      <p:sp>
        <p:nvSpPr>
          <p:cNvPr id="131074" name="Title 2"/>
          <p:cNvSpPr>
            <a:spLocks noGrp="1"/>
          </p:cNvSpPr>
          <p:nvPr>
            <p:ph type="title" idx="4294967295"/>
          </p:nvPr>
        </p:nvSpPr>
        <p:spPr bwMode="auto">
          <a:xfrm>
            <a:off x="525463" y="266700"/>
            <a:ext cx="7483475" cy="1104900"/>
          </a:xfrm>
          <a:prstGeom prst="rect">
            <a:avLst/>
          </a:prstGeom>
          <a:noFill/>
          <a:ln>
            <a:miter lim="800000"/>
            <a:headEnd/>
            <a:tailEnd/>
          </a:ln>
        </p:spPr>
        <p:txBody>
          <a:bodyPr anchor="ctr"/>
          <a:lstStyle/>
          <a:p>
            <a:pPr eaLnBrk="1" hangingPunct="1"/>
            <a:r>
              <a:rPr lang="en-US" sz="2500" smtClean="0">
                <a:latin typeface="Arial" charset="0"/>
                <a:cs typeface="Arial" charset="0"/>
              </a:rPr>
              <a:t>Conceptual Framework</a:t>
            </a:r>
          </a:p>
        </p:txBody>
      </p:sp>
      <p:pic>
        <p:nvPicPr>
          <p:cNvPr id="131075" name="Picture 2"/>
          <p:cNvPicPr>
            <a:picLocks noChangeAspect="1" noChangeArrowheads="1"/>
          </p:cNvPicPr>
          <p:nvPr/>
        </p:nvPicPr>
        <p:blipFill>
          <a:blip r:embed="rId3"/>
          <a:srcRect/>
          <a:stretch>
            <a:fillRect/>
          </a:stretch>
        </p:blipFill>
        <p:spPr bwMode="auto">
          <a:xfrm>
            <a:off x="0" y="457200"/>
            <a:ext cx="9144000" cy="5715000"/>
          </a:xfrm>
          <a:prstGeom prst="rect">
            <a:avLst/>
          </a:prstGeom>
          <a:noFill/>
          <a:ln w="9525">
            <a:noFill/>
            <a:miter lim="800000"/>
            <a:headEnd/>
            <a:tailEnd/>
          </a:ln>
        </p:spPr>
      </p:pic>
      <p:sp>
        <p:nvSpPr>
          <p:cNvPr id="131076" name="TextBox 4"/>
          <p:cNvSpPr txBox="1">
            <a:spLocks noChangeArrowheads="1"/>
          </p:cNvSpPr>
          <p:nvPr/>
        </p:nvSpPr>
        <p:spPr bwMode="auto">
          <a:xfrm>
            <a:off x="6172200" y="5715000"/>
            <a:ext cx="2722563" cy="336550"/>
          </a:xfrm>
          <a:prstGeom prst="rect">
            <a:avLst/>
          </a:prstGeom>
          <a:noFill/>
          <a:ln w="9525">
            <a:noFill/>
            <a:miter lim="800000"/>
            <a:headEnd/>
            <a:tailEnd/>
          </a:ln>
        </p:spPr>
        <p:txBody>
          <a:bodyPr>
            <a:spAutoFit/>
          </a:bodyPr>
          <a:lstStyle/>
          <a:p>
            <a:r>
              <a:rPr lang="en-US" sz="1600" b="1">
                <a:solidFill>
                  <a:srgbClr val="24222A"/>
                </a:solidFill>
                <a:ea typeface="ＭＳ Ｐゴシック" pitchFamily="34" charset="-128"/>
                <a:cs typeface="Arial" charset="0"/>
              </a:rPr>
              <a:t>Jean Ford et al. 2007</a:t>
            </a:r>
          </a:p>
        </p:txBody>
      </p:sp>
      <p:sp>
        <p:nvSpPr>
          <p:cNvPr id="6" name="Rectangle 5"/>
          <p:cNvSpPr/>
          <p:nvPr/>
        </p:nvSpPr>
        <p:spPr>
          <a:xfrm>
            <a:off x="2667000" y="2133600"/>
            <a:ext cx="1339850"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4419600" y="2133600"/>
            <a:ext cx="1344613"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096000" y="2133600"/>
            <a:ext cx="1344613" cy="14636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5"/>
          <p:cNvSpPr/>
          <p:nvPr/>
        </p:nvSpPr>
        <p:spPr>
          <a:xfrm>
            <a:off x="762000" y="2133600"/>
            <a:ext cx="1524000"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WordArt 5"/>
          <p:cNvSpPr>
            <a:spLocks noChangeArrowheads="1" noChangeShapeType="1" noTextEdit="1"/>
          </p:cNvSpPr>
          <p:nvPr/>
        </p:nvSpPr>
        <p:spPr bwMode="auto">
          <a:xfrm>
            <a:off x="2057400" y="2895600"/>
            <a:ext cx="5124450" cy="2590800"/>
          </a:xfrm>
          <a:prstGeom prst="rect">
            <a:avLst/>
          </a:prstGeom>
        </p:spPr>
        <p:txBody>
          <a:bodyPr wrap="none" fromWordArt="1">
            <a:prstTxWarp prst="textPlain">
              <a:avLst>
                <a:gd name="adj" fmla="val 50000"/>
              </a:avLst>
            </a:prstTxWarp>
          </a:bodyPr>
          <a:lstStyle/>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History     Distrust    </a:t>
            </a:r>
          </a:p>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Attitudes  </a:t>
            </a:r>
          </a:p>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Lack of Information </a:t>
            </a:r>
          </a:p>
        </p:txBody>
      </p:sp>
      <p:sp>
        <p:nvSpPr>
          <p:cNvPr id="133122" name="Text Box 5"/>
          <p:cNvSpPr txBox="1">
            <a:spLocks noChangeArrowheads="1"/>
          </p:cNvSpPr>
          <p:nvPr/>
        </p:nvSpPr>
        <p:spPr bwMode="auto">
          <a:xfrm>
            <a:off x="838200" y="1066800"/>
            <a:ext cx="7239000" cy="1431925"/>
          </a:xfrm>
          <a:prstGeom prst="rect">
            <a:avLst/>
          </a:prstGeom>
          <a:noFill/>
          <a:ln w="9525">
            <a:noFill/>
            <a:miter lim="800000"/>
            <a:headEnd/>
            <a:tailEnd/>
          </a:ln>
        </p:spPr>
        <p:txBody>
          <a:bodyPr>
            <a:spAutoFit/>
          </a:bodyPr>
          <a:lstStyle/>
          <a:p>
            <a:pPr>
              <a:spcBef>
                <a:spcPct val="50000"/>
              </a:spcBef>
            </a:pPr>
            <a:r>
              <a:rPr lang="en-US" sz="4400" b="1">
                <a:latin typeface="Calibri" pitchFamily="34" charset="0"/>
              </a:rPr>
              <a:t>Failure to Attend to Barriers &amp; Enhancers of Participation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bwMode="auto">
          <a:xfrm>
            <a:off x="381000" y="266700"/>
            <a:ext cx="7772400" cy="1104900"/>
          </a:xfrm>
          <a:prstGeom prst="rect">
            <a:avLst/>
          </a:prstGeom>
          <a:noFill/>
          <a:ln>
            <a:miter lim="800000"/>
            <a:headEnd/>
            <a:tailEnd/>
          </a:ln>
        </p:spPr>
        <p:txBody>
          <a:bodyPr lIns="90488" tIns="44450" rIns="90488" bIns="44450" anchor="ctr"/>
          <a:lstStyle/>
          <a:p>
            <a:pPr eaLnBrk="1" hangingPunct="1"/>
            <a:r>
              <a:rPr lang="en-US" sz="3600" smtClean="0">
                <a:latin typeface="Times New Roman" pitchFamily="18" charset="0"/>
              </a:rPr>
              <a:t/>
            </a:r>
            <a:br>
              <a:rPr lang="en-US" sz="3600" smtClean="0">
                <a:latin typeface="Times New Roman" pitchFamily="18" charset="0"/>
              </a:rPr>
            </a:br>
            <a:r>
              <a:rPr lang="en-US" sz="3600" b="1" smtClean="0"/>
              <a:t>Trust in Researchers (%)</a:t>
            </a:r>
          </a:p>
        </p:txBody>
      </p:sp>
      <p:sp>
        <p:nvSpPr>
          <p:cNvPr id="135170" name="Rectangle 3"/>
          <p:cNvSpPr>
            <a:spLocks noGrp="1" noChangeArrowheads="1"/>
          </p:cNvSpPr>
          <p:nvPr>
            <p:ph type="body" idx="4294967295"/>
          </p:nvPr>
        </p:nvSpPr>
        <p:spPr bwMode="auto">
          <a:xfrm>
            <a:off x="457200" y="1371600"/>
            <a:ext cx="8686800" cy="3962400"/>
          </a:xfrm>
          <a:prstGeom prst="rect">
            <a:avLst/>
          </a:prstGeom>
          <a:noFill/>
          <a:ln>
            <a:miter lim="800000"/>
            <a:headEnd/>
            <a:tailEnd/>
          </a:ln>
        </p:spPr>
        <p:txBody>
          <a:bodyPr lIns="90488" tIns="44450" rIns="90488" bIns="44450"/>
          <a:lstStyle/>
          <a:p>
            <a:pPr eaLnBrk="1" hangingPunct="1">
              <a:lnSpc>
                <a:spcPct val="80000"/>
              </a:lnSpc>
              <a:buFont typeface="Monotype Sorts" pitchFamily="2" charset="2"/>
              <a:buNone/>
              <a:tabLst>
                <a:tab pos="5260975" algn="l"/>
                <a:tab pos="5711825" algn="l"/>
                <a:tab pos="6232525" algn="l"/>
                <a:tab pos="7370763" algn="l"/>
              </a:tabLst>
            </a:pPr>
            <a:r>
              <a:rPr lang="en-US" sz="1500" smtClean="0">
                <a:latin typeface="Times New Roman" pitchFamily="18" charset="0"/>
              </a:rPr>
              <a:t>				                                            		</a:t>
            </a:r>
            <a:r>
              <a:rPr lang="en-US" sz="1500" smtClean="0"/>
              <a:t>	</a:t>
            </a:r>
            <a:r>
              <a:rPr lang="en-US" sz="2300" b="1" smtClean="0"/>
              <a:t>Neither</a:t>
            </a:r>
          </a:p>
          <a:p>
            <a:pPr eaLnBrk="1" hangingPunct="1">
              <a:lnSpc>
                <a:spcPct val="80000"/>
              </a:lnSpc>
              <a:buFont typeface="Monotype Sorts" pitchFamily="2" charset="2"/>
              <a:buNone/>
              <a:tabLst>
                <a:tab pos="5260975" algn="l"/>
                <a:tab pos="5711825" algn="l"/>
                <a:tab pos="6232525" algn="l"/>
                <a:tab pos="7370763" algn="l"/>
              </a:tabLst>
            </a:pPr>
            <a:r>
              <a:rPr lang="en-US" sz="2300" b="1" smtClean="0"/>
              <a:t>                                    	 </a:t>
            </a:r>
            <a:r>
              <a:rPr lang="en-US" sz="2300" b="1" u="sng" smtClean="0"/>
              <a:t>Agree</a:t>
            </a:r>
            <a:r>
              <a:rPr lang="en-US" sz="2300" b="1" smtClean="0"/>
              <a:t>   </a:t>
            </a:r>
            <a:r>
              <a:rPr lang="en-US" sz="2300" b="1" u="sng" smtClean="0"/>
              <a:t>A nor D</a:t>
            </a:r>
            <a:r>
              <a:rPr lang="en-US" sz="2300" b="1" smtClean="0"/>
              <a:t>  D</a:t>
            </a:r>
            <a:r>
              <a:rPr lang="en-US" sz="2300" b="1" u="sng" smtClean="0"/>
              <a:t>isagree</a:t>
            </a:r>
            <a:r>
              <a:rPr lang="en-US" sz="2300" b="1" smtClean="0"/>
              <a:t>					</a:t>
            </a:r>
          </a:p>
          <a:p>
            <a:pPr eaLnBrk="1" hangingPunct="1">
              <a:lnSpc>
                <a:spcPct val="80000"/>
              </a:lnSpc>
              <a:buFont typeface="Monotype Sorts" pitchFamily="2" charset="2"/>
              <a:buNone/>
              <a:tabLst>
                <a:tab pos="5260975" algn="l"/>
                <a:tab pos="5711825" algn="l"/>
                <a:tab pos="6232525" algn="l"/>
                <a:tab pos="7370763" algn="l"/>
              </a:tabLst>
            </a:pPr>
            <a:r>
              <a:rPr lang="en-US" sz="2300" b="1" smtClean="0"/>
              <a:t>L and AA do not take part due to distrust      	65          29             6 </a:t>
            </a:r>
          </a:p>
          <a:p>
            <a:pPr eaLnBrk="1" hangingPunct="1">
              <a:lnSpc>
                <a:spcPct val="30000"/>
              </a:lnSpc>
              <a:buFont typeface="Monotype Sorts" pitchFamily="2" charset="2"/>
              <a:buNone/>
              <a:tabLst>
                <a:tab pos="5260975" algn="l"/>
                <a:tab pos="5711825" algn="l"/>
                <a:tab pos="6232525" algn="l"/>
                <a:tab pos="7370763" algn="l"/>
              </a:tabLst>
            </a:pPr>
            <a:endParaRPr lang="en-US" sz="2300" b="1" smtClean="0"/>
          </a:p>
          <a:p>
            <a:pPr eaLnBrk="1" hangingPunct="1">
              <a:lnSpc>
                <a:spcPct val="80000"/>
              </a:lnSpc>
              <a:buFont typeface="Monotype Sorts" pitchFamily="2" charset="2"/>
              <a:buNone/>
              <a:tabLst>
                <a:tab pos="5260975" algn="l"/>
                <a:tab pos="5711825" algn="l"/>
                <a:tab pos="6232525" algn="l"/>
                <a:tab pos="7370763" algn="l"/>
              </a:tabLst>
            </a:pPr>
            <a:r>
              <a:rPr lang="en-US" sz="2300" b="1" smtClean="0"/>
              <a:t>L and AA afraid due to discrimination		43          39            18</a:t>
            </a:r>
          </a:p>
          <a:p>
            <a:pPr eaLnBrk="1" hangingPunct="1">
              <a:lnSpc>
                <a:spcPct val="20000"/>
              </a:lnSpc>
              <a:buFont typeface="Monotype Sorts" pitchFamily="2" charset="2"/>
              <a:buNone/>
              <a:tabLst>
                <a:tab pos="5260975" algn="l"/>
                <a:tab pos="5711825" algn="l"/>
                <a:tab pos="6232525" algn="l"/>
                <a:tab pos="7370763" algn="l"/>
              </a:tabLst>
            </a:pPr>
            <a:r>
              <a:rPr lang="en-US" sz="2300" b="1" smtClean="0"/>
              <a:t>	</a:t>
            </a:r>
          </a:p>
          <a:p>
            <a:pPr eaLnBrk="1" hangingPunct="1">
              <a:lnSpc>
                <a:spcPct val="0"/>
              </a:lnSpc>
              <a:buFont typeface="Monotype Sorts" pitchFamily="2" charset="2"/>
              <a:buNone/>
              <a:tabLst>
                <a:tab pos="5260975" algn="l"/>
                <a:tab pos="5711825" algn="l"/>
                <a:tab pos="6232525" algn="l"/>
                <a:tab pos="7370763" algn="l"/>
              </a:tabLst>
            </a:pPr>
            <a:endParaRPr lang="en-US" sz="2300" b="1" smtClean="0"/>
          </a:p>
          <a:p>
            <a:pPr eaLnBrk="1" hangingPunct="1">
              <a:lnSpc>
                <a:spcPct val="80000"/>
              </a:lnSpc>
              <a:buFont typeface="Monotype Sorts" pitchFamily="2" charset="2"/>
              <a:buNone/>
              <a:tabLst>
                <a:tab pos="5260975" algn="l"/>
                <a:tab pos="5711825" algn="l"/>
                <a:tab pos="6232525" algn="l"/>
                <a:tab pos="7370763" algn="l"/>
              </a:tabLst>
            </a:pPr>
            <a:r>
              <a:rPr lang="en-US" sz="2300" b="1" smtClean="0"/>
              <a:t>Studies guard health of participants		41          45            14</a:t>
            </a:r>
          </a:p>
          <a:p>
            <a:pPr eaLnBrk="1" hangingPunct="1">
              <a:lnSpc>
                <a:spcPct val="40000"/>
              </a:lnSpc>
              <a:buFont typeface="Monotype Sorts" pitchFamily="2" charset="2"/>
              <a:buNone/>
              <a:tabLst>
                <a:tab pos="5260975" algn="l"/>
                <a:tab pos="5711825" algn="l"/>
                <a:tab pos="6232525" algn="l"/>
                <a:tab pos="7370763" algn="l"/>
              </a:tabLst>
            </a:pPr>
            <a:endParaRPr lang="en-US" sz="2300" b="1" smtClean="0"/>
          </a:p>
          <a:p>
            <a:pPr eaLnBrk="1" hangingPunct="1">
              <a:lnSpc>
                <a:spcPct val="80000"/>
              </a:lnSpc>
              <a:buFont typeface="Monotype Sorts" pitchFamily="2" charset="2"/>
              <a:buNone/>
              <a:tabLst>
                <a:tab pos="5260975" algn="l"/>
                <a:tab pos="5711825" algn="l"/>
                <a:tab pos="6232525" algn="l"/>
                <a:tab pos="7370763" algn="l"/>
              </a:tabLst>
            </a:pPr>
            <a:r>
              <a:rPr lang="en-US" sz="2300" b="1" smtClean="0"/>
              <a:t>Participants treated as guinea pigs		30          46            24</a:t>
            </a:r>
          </a:p>
          <a:p>
            <a:pPr eaLnBrk="1" hangingPunct="1">
              <a:lnSpc>
                <a:spcPct val="0"/>
              </a:lnSpc>
              <a:buFont typeface="Monotype Sorts" pitchFamily="2" charset="2"/>
              <a:buNone/>
              <a:tabLst>
                <a:tab pos="5260975" algn="l"/>
                <a:tab pos="5711825" algn="l"/>
                <a:tab pos="6232525" algn="l"/>
                <a:tab pos="7370763" algn="l"/>
              </a:tabLst>
            </a:pPr>
            <a:endParaRPr lang="en-US" sz="2300" b="1" smtClean="0"/>
          </a:p>
          <a:p>
            <a:pPr eaLnBrk="1" hangingPunct="1">
              <a:lnSpc>
                <a:spcPct val="0"/>
              </a:lnSpc>
              <a:buFont typeface="Monotype Sorts" pitchFamily="2" charset="2"/>
              <a:buNone/>
              <a:tabLst>
                <a:tab pos="5260975" algn="l"/>
                <a:tab pos="5711825" algn="l"/>
                <a:tab pos="6232525" algn="l"/>
                <a:tab pos="7370763" algn="l"/>
              </a:tabLst>
            </a:pPr>
            <a:endParaRPr lang="en-US" sz="2300" b="1" smtClean="0"/>
          </a:p>
          <a:p>
            <a:pPr eaLnBrk="1" hangingPunct="1">
              <a:lnSpc>
                <a:spcPct val="80000"/>
              </a:lnSpc>
              <a:buFont typeface="Monotype Sorts" pitchFamily="2" charset="2"/>
              <a:buNone/>
              <a:tabLst>
                <a:tab pos="5260975" algn="l"/>
                <a:tab pos="5711825" algn="l"/>
                <a:tab pos="6232525" algn="l"/>
                <a:tab pos="7370763" algn="l"/>
              </a:tabLst>
            </a:pPr>
            <a:r>
              <a:rPr lang="en-US" sz="2300" b="1" smtClean="0"/>
              <a:t>Researchers are condescending to minorities	25          62            13</a:t>
            </a:r>
          </a:p>
        </p:txBody>
      </p:sp>
      <p:sp>
        <p:nvSpPr>
          <p:cNvPr id="135171" name="Text Box 7"/>
          <p:cNvSpPr txBox="1">
            <a:spLocks noChangeArrowheads="1"/>
          </p:cNvSpPr>
          <p:nvPr/>
        </p:nvSpPr>
        <p:spPr bwMode="auto">
          <a:xfrm>
            <a:off x="1600200" y="5638800"/>
            <a:ext cx="6934200" cy="339725"/>
          </a:xfrm>
          <a:prstGeom prst="rect">
            <a:avLst/>
          </a:prstGeom>
          <a:noFill/>
          <a:ln w="9525">
            <a:noFill/>
            <a:miter lim="800000"/>
            <a:headEnd/>
            <a:tailEnd/>
          </a:ln>
        </p:spPr>
        <p:txBody>
          <a:bodyPr>
            <a:spAutoFit/>
          </a:bodyPr>
          <a:lstStyle/>
          <a:p>
            <a:pPr algn="r">
              <a:lnSpc>
                <a:spcPct val="90000"/>
              </a:lnSpc>
              <a:spcBef>
                <a:spcPct val="20000"/>
              </a:spcBef>
              <a:buFont typeface="Monotype Sorts" pitchFamily="2" charset="2"/>
              <a:buNone/>
            </a:pPr>
            <a:r>
              <a:rPr lang="en-US" b="1">
                <a:latin typeface="Calibri" pitchFamily="34" charset="0"/>
              </a:rPr>
              <a:t>Nápoles-Springer. Research on Aging.</a:t>
            </a:r>
            <a:r>
              <a:rPr lang="en-US" b="1" i="1">
                <a:latin typeface="Calibri" pitchFamily="34" charset="0"/>
              </a:rPr>
              <a:t> </a:t>
            </a:r>
            <a:r>
              <a:rPr lang="en-US" b="1">
                <a:latin typeface="Calibri" pitchFamily="34" charset="0"/>
              </a:rPr>
              <a:t>2000;22(6):668-691.</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bwMode="auto">
          <a:xfrm>
            <a:off x="0" y="838200"/>
            <a:ext cx="8382000" cy="1104900"/>
          </a:xfrm>
          <a:prstGeom prst="rect">
            <a:avLst/>
          </a:prstGeom>
          <a:noFill/>
          <a:ln>
            <a:miter lim="800000"/>
            <a:headEnd/>
            <a:tailEnd/>
          </a:ln>
        </p:spPr>
        <p:txBody>
          <a:bodyPr lIns="90488" tIns="44450" rIns="90488" bIns="44450" anchor="ctr"/>
          <a:lstStyle/>
          <a:p>
            <a:pPr eaLnBrk="1" hangingPunct="1"/>
            <a:r>
              <a:rPr lang="en-US" sz="3600" b="1" smtClean="0"/>
              <a:t>Unmet Needs of Older </a:t>
            </a:r>
            <a:br>
              <a:rPr lang="en-US" sz="3600" b="1" smtClean="0"/>
            </a:br>
            <a:r>
              <a:rPr lang="en-US" sz="3600" b="1" smtClean="0"/>
              <a:t>African Americans and Latinos (%)</a:t>
            </a:r>
          </a:p>
        </p:txBody>
      </p:sp>
      <p:sp>
        <p:nvSpPr>
          <p:cNvPr id="135172" name="Rectangle 3"/>
          <p:cNvSpPr>
            <a:spLocks noGrp="1" noChangeArrowheads="1"/>
          </p:cNvSpPr>
          <p:nvPr>
            <p:ph type="body" idx="4294967295"/>
          </p:nvPr>
        </p:nvSpPr>
        <p:spPr bwMode="auto">
          <a:xfrm>
            <a:off x="457200" y="2133600"/>
            <a:ext cx="8382000" cy="3886200"/>
          </a:xfrm>
          <a:prstGeom prst="rect">
            <a:avLst/>
          </a:prstGeom>
          <a:ln>
            <a:miter lim="800000"/>
            <a:headEnd/>
            <a:tailEnd/>
          </a:ln>
        </p:spPr>
        <p:txBody>
          <a:bodyPr lIns="90488" tIns="44450" rIns="90488" bIns="44450"/>
          <a:lstStyle/>
          <a:p>
            <a:pPr eaLnBrk="1" hangingPunct="1">
              <a:lnSpc>
                <a:spcPct val="70000"/>
              </a:lnSpc>
              <a:buFont typeface="Monotype Sorts" pitchFamily="2" charset="2"/>
              <a:buNone/>
              <a:defRPr/>
            </a:pPr>
            <a:r>
              <a:rPr lang="en-US" sz="2200" dirty="0" smtClean="0">
                <a:latin typeface="Times New Roman" pitchFamily="18" charset="0"/>
              </a:rPr>
              <a:t>							</a:t>
            </a:r>
            <a:r>
              <a:rPr lang="en-US" sz="2400" b="1" dirty="0" smtClean="0"/>
              <a:t>Percent Needing</a:t>
            </a:r>
          </a:p>
          <a:p>
            <a:pPr eaLnBrk="1" hangingPunct="1">
              <a:lnSpc>
                <a:spcPct val="70000"/>
              </a:lnSpc>
              <a:buFont typeface="Monotype Sorts" pitchFamily="2" charset="2"/>
              <a:buNone/>
              <a:defRPr/>
            </a:pPr>
            <a:r>
              <a:rPr lang="en-US" sz="2400" b="1" dirty="0" smtClean="0"/>
              <a:t>							Lots/Huge</a:t>
            </a:r>
          </a:p>
          <a:p>
            <a:pPr eaLnBrk="1" hangingPunct="1">
              <a:lnSpc>
                <a:spcPct val="70000"/>
              </a:lnSpc>
              <a:buFont typeface="Monotype Sorts" pitchFamily="2" charset="2"/>
              <a:buNone/>
              <a:defRPr/>
            </a:pPr>
            <a:r>
              <a:rPr lang="en-US" sz="2400" b="1" u="sng" dirty="0" smtClean="0"/>
              <a:t>Rank</a:t>
            </a:r>
            <a:r>
              <a:rPr lang="en-US" sz="2400" b="1" dirty="0" smtClean="0"/>
              <a:t>		</a:t>
            </a:r>
            <a:r>
              <a:rPr lang="en-US" sz="2400" b="1" u="sng" dirty="0" smtClean="0"/>
              <a:t>Unmet Need			Amount of Help</a:t>
            </a:r>
          </a:p>
          <a:p>
            <a:pPr eaLnBrk="1" hangingPunct="1">
              <a:lnSpc>
                <a:spcPct val="70000"/>
              </a:lnSpc>
              <a:buFont typeface="Monotype Sorts" pitchFamily="2" charset="2"/>
              <a:buNone/>
              <a:defRPr/>
            </a:pPr>
            <a:r>
              <a:rPr lang="en-US" sz="2400" b="1" dirty="0" smtClean="0"/>
              <a:t>	1		Affordable housing			71</a:t>
            </a:r>
          </a:p>
          <a:p>
            <a:pPr eaLnBrk="1" hangingPunct="1">
              <a:lnSpc>
                <a:spcPct val="90000"/>
              </a:lnSpc>
              <a:buFont typeface="Monotype Sorts" pitchFamily="2" charset="2"/>
              <a:buNone/>
              <a:defRPr/>
            </a:pPr>
            <a:r>
              <a:rPr lang="en-US" sz="2400" b="1" dirty="0" smtClean="0"/>
              <a:t>	2		Enough money to meet needs	70</a:t>
            </a:r>
          </a:p>
          <a:p>
            <a:pPr eaLnBrk="1" hangingPunct="1">
              <a:lnSpc>
                <a:spcPct val="90000"/>
              </a:lnSpc>
              <a:buFont typeface="Monotype Sorts" pitchFamily="2" charset="2"/>
              <a:buNone/>
              <a:defRPr/>
            </a:pPr>
            <a:r>
              <a:rPr lang="en-US" sz="2400" b="1" dirty="0" smtClean="0"/>
              <a:t>	3		Transportation			60</a:t>
            </a:r>
          </a:p>
          <a:p>
            <a:pPr eaLnBrk="1" hangingPunct="1">
              <a:lnSpc>
                <a:spcPct val="90000"/>
              </a:lnSpc>
              <a:buFont typeface="Monotype Sorts" pitchFamily="2" charset="2"/>
              <a:buNone/>
              <a:defRPr/>
            </a:pPr>
            <a:r>
              <a:rPr lang="en-US" sz="2400" b="1" dirty="0" smtClean="0"/>
              <a:t>	4		Safer neighborhoods			60</a:t>
            </a:r>
          </a:p>
          <a:p>
            <a:pPr eaLnBrk="1" hangingPunct="1">
              <a:lnSpc>
                <a:spcPct val="90000"/>
              </a:lnSpc>
              <a:buFont typeface="Monotype Sorts" pitchFamily="2" charset="2"/>
              <a:buNone/>
              <a:defRPr/>
            </a:pPr>
            <a:r>
              <a:rPr lang="en-US" sz="2400" b="1" dirty="0" smtClean="0"/>
              <a:t>	5		Medical care				53</a:t>
            </a:r>
          </a:p>
          <a:p>
            <a:pPr eaLnBrk="1" hangingPunct="1">
              <a:lnSpc>
                <a:spcPct val="90000"/>
              </a:lnSpc>
              <a:buFont typeface="Monotype Sorts" pitchFamily="2" charset="2"/>
              <a:buNone/>
              <a:defRPr/>
            </a:pPr>
            <a:r>
              <a:rPr lang="en-US" sz="2400" dirty="0" smtClean="0">
                <a:latin typeface="Times New Roman" pitchFamily="18" charset="0"/>
              </a:rPr>
              <a:t>	</a:t>
            </a:r>
            <a:endParaRPr lang="en-US" sz="2400" dirty="0" smtClean="0">
              <a:latin typeface="Times New Roman" pitchFamily="18" charset="0"/>
              <a:cs typeface="Times New Roman" pitchFamily="18" charset="0"/>
            </a:endParaRPr>
          </a:p>
          <a:p>
            <a:pPr algn="r" eaLnBrk="1" hangingPunct="1">
              <a:lnSpc>
                <a:spcPct val="90000"/>
              </a:lnSpc>
              <a:buFont typeface="Monotype Sorts" pitchFamily="2" charset="2"/>
              <a:buNone/>
              <a:defRPr/>
            </a:pPr>
            <a:r>
              <a:rPr lang="en-US" sz="1800" b="1" dirty="0" smtClean="0">
                <a:latin typeface="+mj-lt"/>
                <a:cs typeface="Times New Roman" pitchFamily="18" charset="0"/>
              </a:rPr>
              <a:t>   </a:t>
            </a:r>
            <a:r>
              <a:rPr lang="en-US" sz="1800" b="1" dirty="0" err="1" smtClean="0">
                <a:latin typeface="+mj-lt"/>
                <a:cs typeface="Times New Roman" pitchFamily="18" charset="0"/>
              </a:rPr>
              <a:t>Nápoles</a:t>
            </a:r>
            <a:r>
              <a:rPr lang="en-US" sz="1800" b="1" dirty="0" smtClean="0">
                <a:latin typeface="+mj-lt"/>
                <a:cs typeface="Times New Roman" pitchFamily="18" charset="0"/>
              </a:rPr>
              <a:t>-Springer. Research on Aging.</a:t>
            </a:r>
            <a:r>
              <a:rPr lang="en-US" sz="1800" b="1" i="1" dirty="0" smtClean="0">
                <a:latin typeface="+mj-lt"/>
                <a:cs typeface="Times New Roman" pitchFamily="18" charset="0"/>
              </a:rPr>
              <a:t> </a:t>
            </a:r>
            <a:r>
              <a:rPr lang="en-US" sz="1800" b="1" dirty="0" smtClean="0">
                <a:latin typeface="+mj-lt"/>
                <a:cs typeface="Times New Roman" pitchFamily="18" charset="0"/>
              </a:rPr>
              <a:t>2000;22(6):668-691</a:t>
            </a:r>
            <a:r>
              <a:rPr lang="en-US" sz="1800" b="1" dirty="0" smtClean="0">
                <a:solidFill>
                  <a:schemeClr val="tx2"/>
                </a:solidFill>
                <a:latin typeface="+mj-lt"/>
                <a:cs typeface="Times New Roman" pitchFamily="18" charset="0"/>
              </a:rPr>
              <a:t>.</a:t>
            </a:r>
          </a:p>
          <a:p>
            <a:pPr eaLnBrk="1" hangingPunct="1">
              <a:lnSpc>
                <a:spcPct val="90000"/>
              </a:lnSpc>
              <a:buFont typeface="Monotype Sorts" pitchFamily="2" charset="2"/>
              <a:buNone/>
              <a:defRPr/>
            </a:pPr>
            <a:r>
              <a:rPr lang="en-US" sz="1800" b="1" dirty="0" smtClean="0">
                <a:latin typeface="+mj-lt"/>
              </a:rPr>
              <a:t>	</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533400"/>
            <a:ext cx="7772400" cy="685800"/>
          </a:xfrm>
          <a:prstGeom prst="rect">
            <a:avLst/>
          </a:prstGeom>
          <a:noFill/>
          <a:ln>
            <a:miter lim="800000"/>
            <a:headEnd/>
            <a:tailEnd/>
          </a:ln>
        </p:spPr>
        <p:txBody>
          <a:bodyPr/>
          <a:lstStyle/>
          <a:p>
            <a:pPr eaLnBrk="1" hangingPunct="1"/>
            <a:r>
              <a:rPr lang="en-US" sz="3600" b="1" dirty="0" smtClean="0"/>
              <a:t>How Do We Address Barriers?</a:t>
            </a:r>
            <a:endParaRPr lang="en-US" sz="2500" b="1" dirty="0" smtClean="0"/>
          </a:p>
        </p:txBody>
      </p:sp>
      <p:sp>
        <p:nvSpPr>
          <p:cNvPr id="139266" name="Rectangle 3"/>
          <p:cNvSpPr>
            <a:spLocks noGrp="1" noChangeArrowheads="1"/>
          </p:cNvSpPr>
          <p:nvPr>
            <p:ph type="body" idx="4294967295"/>
          </p:nvPr>
        </p:nvSpPr>
        <p:spPr bwMode="auto">
          <a:xfrm>
            <a:off x="381000" y="1219200"/>
            <a:ext cx="8458200" cy="4648200"/>
          </a:xfrm>
          <a:prstGeom prst="rect">
            <a:avLst/>
          </a:prstGeom>
          <a:noFill/>
          <a:ln>
            <a:miter lim="800000"/>
            <a:headEnd/>
            <a:tailEnd/>
          </a:ln>
        </p:spPr>
        <p:txBody>
          <a:bodyPr/>
          <a:lstStyle/>
          <a:p>
            <a:pPr eaLnBrk="1" hangingPunct="1"/>
            <a:r>
              <a:rPr lang="en-US" b="1" dirty="0" smtClean="0"/>
              <a:t>Improve fit between the priorities of researchers and those of the community</a:t>
            </a:r>
            <a:endParaRPr lang="en-US" sz="2000" b="1" dirty="0" smtClean="0"/>
          </a:p>
          <a:p>
            <a:pPr eaLnBrk="1" hangingPunct="1">
              <a:lnSpc>
                <a:spcPct val="20000"/>
              </a:lnSpc>
              <a:buFont typeface="Monotype Sorts" pitchFamily="2" charset="2"/>
              <a:buNone/>
            </a:pPr>
            <a:endParaRPr lang="en-US" sz="900" b="1" dirty="0" smtClean="0"/>
          </a:p>
          <a:p>
            <a:pPr eaLnBrk="1" hangingPunct="1"/>
            <a:r>
              <a:rPr lang="en-US" b="1" dirty="0" smtClean="0"/>
              <a:t>AA &amp; L community members value knowledge and desire to participate, especially if improves their own or communities’ health</a:t>
            </a:r>
          </a:p>
          <a:p>
            <a:pPr eaLnBrk="1" hangingPunct="1">
              <a:lnSpc>
                <a:spcPct val="30000"/>
              </a:lnSpc>
              <a:buFont typeface="Monotype Sorts" pitchFamily="2" charset="2"/>
              <a:buNone/>
            </a:pPr>
            <a:endParaRPr lang="en-US" sz="2000" b="1" dirty="0" smtClean="0"/>
          </a:p>
          <a:p>
            <a:pPr eaLnBrk="1" hangingPunct="1"/>
            <a:r>
              <a:rPr lang="en-US" b="1" dirty="0" smtClean="0"/>
              <a:t>AA &amp; L are willing to participate if:</a:t>
            </a:r>
          </a:p>
          <a:p>
            <a:pPr lvl="1" eaLnBrk="1" hangingPunct="1"/>
            <a:r>
              <a:rPr lang="en-US" b="1" dirty="0" smtClean="0"/>
              <a:t>we openly address their concerns </a:t>
            </a:r>
          </a:p>
          <a:p>
            <a:pPr lvl="1" eaLnBrk="1" hangingPunct="1"/>
            <a:r>
              <a:rPr lang="en-US" b="1" dirty="0" smtClean="0"/>
              <a:t>we reduce barriers to participating</a:t>
            </a:r>
          </a:p>
        </p:txBody>
      </p:sp>
      <p:sp>
        <p:nvSpPr>
          <p:cNvPr id="2" name="TextBox 1"/>
          <p:cNvSpPr txBox="1"/>
          <p:nvPr/>
        </p:nvSpPr>
        <p:spPr>
          <a:xfrm>
            <a:off x="1981200" y="5794968"/>
            <a:ext cx="7162800" cy="646331"/>
          </a:xfrm>
          <a:prstGeom prst="rect">
            <a:avLst/>
          </a:prstGeom>
          <a:noFill/>
        </p:spPr>
        <p:txBody>
          <a:bodyPr wrap="square" rtlCol="0">
            <a:spAutoFit/>
          </a:bodyPr>
          <a:lstStyle/>
          <a:p>
            <a:r>
              <a:rPr lang="en-US" b="1" dirty="0" err="1">
                <a:cs typeface="Times New Roman" pitchFamily="18" charset="0"/>
              </a:rPr>
              <a:t>Nápoles</a:t>
            </a:r>
            <a:r>
              <a:rPr lang="en-US" b="1" dirty="0">
                <a:cs typeface="Times New Roman" pitchFamily="18" charset="0"/>
              </a:rPr>
              <a:t>-Springer. Research on Aging.</a:t>
            </a:r>
            <a:r>
              <a:rPr lang="en-US" b="1" i="1" dirty="0">
                <a:cs typeface="Times New Roman" pitchFamily="18" charset="0"/>
              </a:rPr>
              <a:t> </a:t>
            </a:r>
            <a:r>
              <a:rPr lang="en-US" b="1" dirty="0">
                <a:cs typeface="Times New Roman" pitchFamily="18" charset="0"/>
              </a:rPr>
              <a:t>2000;22(6):668-691</a:t>
            </a:r>
            <a:r>
              <a:rPr lang="en-US" b="1" dirty="0">
                <a:solidFill>
                  <a:schemeClr val="tx2"/>
                </a:solidFill>
                <a:cs typeface="Times New Roman" pitchFamily="18" charset="0"/>
              </a:rPr>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ctrTitle" idx="4294967295"/>
          </p:nvPr>
        </p:nvSpPr>
        <p:spPr bwMode="auto">
          <a:xfrm>
            <a:off x="1371600" y="1981200"/>
            <a:ext cx="6648450" cy="1470025"/>
          </a:xfrm>
          <a:prstGeom prst="rect">
            <a:avLst/>
          </a:prstGeom>
          <a:noFill/>
          <a:ln>
            <a:miter lim="800000"/>
            <a:headEnd/>
            <a:tailEnd/>
          </a:ln>
        </p:spPr>
        <p:txBody>
          <a:bodyPr/>
          <a:lstStyle/>
          <a:p>
            <a:pPr eaLnBrk="1" hangingPunct="1"/>
            <a:r>
              <a:rPr lang="en-US" b="1" smtClean="0"/>
              <a:t>What Do We Know?</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txBox="1">
            <a:spLocks noGrp="1"/>
          </p:cNvSpPr>
          <p:nvPr/>
        </p:nvSpPr>
        <p:spPr bwMode="auto">
          <a:xfrm>
            <a:off x="6858000" y="6172200"/>
            <a:ext cx="1905000" cy="639763"/>
          </a:xfrm>
          <a:prstGeom prst="rect">
            <a:avLst/>
          </a:prstGeom>
          <a:noFill/>
          <a:ln w="9525">
            <a:noFill/>
            <a:miter lim="800000"/>
            <a:headEnd/>
            <a:tailEnd/>
          </a:ln>
        </p:spPr>
        <p:txBody>
          <a:bodyPr wrap="none" lIns="92075" tIns="46038" rIns="92075" bIns="46038" anchor="ctr"/>
          <a:lstStyle/>
          <a:p>
            <a:pPr algn="r"/>
            <a:endParaRPr lang="en-US" sz="1400">
              <a:latin typeface="Times New Roman" pitchFamily="18" charset="0"/>
              <a:ea typeface="ＭＳ Ｐゴシック" pitchFamily="34" charset="-128"/>
            </a:endParaRPr>
          </a:p>
        </p:txBody>
      </p:sp>
      <p:sp>
        <p:nvSpPr>
          <p:cNvPr id="143362" name="Rectangle 2"/>
          <p:cNvSpPr>
            <a:spLocks noGrp="1" noChangeArrowheads="1"/>
          </p:cNvSpPr>
          <p:nvPr>
            <p:ph type="title"/>
          </p:nvPr>
        </p:nvSpPr>
        <p:spPr bwMode="auto">
          <a:xfrm>
            <a:off x="533400" y="838200"/>
            <a:ext cx="7162800" cy="723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Current Status of R &amp; R Science</a:t>
            </a:r>
          </a:p>
        </p:txBody>
      </p:sp>
      <p:sp>
        <p:nvSpPr>
          <p:cNvPr id="143363" name="Rectangle 3"/>
          <p:cNvSpPr>
            <a:spLocks noGrp="1" noChangeArrowheads="1"/>
          </p:cNvSpPr>
          <p:nvPr>
            <p:ph type="body" idx="1"/>
          </p:nvPr>
        </p:nvSpPr>
        <p:spPr bwMode="auto">
          <a:xfrm>
            <a:off x="457200" y="16002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pPr>
            <a:r>
              <a:rPr lang="en-US" b="1" smtClean="0"/>
              <a:t>4 Systematic reviews concluded:</a:t>
            </a:r>
          </a:p>
          <a:p>
            <a:pPr eaLnBrk="1" hangingPunct="1"/>
            <a:r>
              <a:rPr lang="en-US" b="1" smtClean="0"/>
              <a:t>Need for </a:t>
            </a:r>
            <a:r>
              <a:rPr lang="en-US" b="1" u="sng" smtClean="0"/>
              <a:t>more</a:t>
            </a:r>
            <a:r>
              <a:rPr lang="en-US" b="1" smtClean="0"/>
              <a:t> systematic research</a:t>
            </a:r>
          </a:p>
          <a:p>
            <a:pPr eaLnBrk="1" hangingPunct="1"/>
            <a:r>
              <a:rPr lang="en-US" b="1" smtClean="0"/>
              <a:t>To test efficacy of </a:t>
            </a:r>
            <a:r>
              <a:rPr lang="en-US" b="1" u="sng" smtClean="0"/>
              <a:t>specific methods</a:t>
            </a:r>
          </a:p>
          <a:p>
            <a:pPr eaLnBrk="1" hangingPunct="1"/>
            <a:r>
              <a:rPr lang="en-US" b="1" smtClean="0"/>
              <a:t>With greater </a:t>
            </a:r>
            <a:r>
              <a:rPr lang="en-US" b="1" u="sng" smtClean="0"/>
              <a:t>methodological rigor</a:t>
            </a:r>
          </a:p>
          <a:p>
            <a:pPr eaLnBrk="1" hangingPunct="1"/>
            <a:r>
              <a:rPr lang="en-US" b="1" smtClean="0"/>
              <a:t> In </a:t>
            </a:r>
            <a:r>
              <a:rPr lang="en-US" b="1" u="sng" smtClean="0"/>
              <a:t>specific groups</a:t>
            </a:r>
          </a:p>
          <a:p>
            <a:pPr algn="r" eaLnBrk="1" hangingPunct="1">
              <a:buFont typeface="Monotype Sorts" pitchFamily="2" charset="2"/>
              <a:buNone/>
            </a:pPr>
            <a:endParaRPr lang="en-US" sz="1600" b="1" smtClean="0"/>
          </a:p>
          <a:p>
            <a:pPr algn="r" eaLnBrk="1" hangingPunct="1">
              <a:buFont typeface="Monotype Sorts" pitchFamily="2" charset="2"/>
              <a:buNone/>
            </a:pPr>
            <a:r>
              <a:rPr lang="en-US" sz="1600" smtClean="0">
                <a:latin typeface="Times New Roman" pitchFamily="18" charset="0"/>
              </a:rPr>
              <a:t>Ford JG, et al. Cancer  2007;112:228-42. </a:t>
            </a:r>
          </a:p>
          <a:p>
            <a:pPr algn="r" eaLnBrk="1" hangingPunct="1">
              <a:buFont typeface="Monotype Sorts" pitchFamily="2" charset="2"/>
              <a:buNone/>
            </a:pPr>
            <a:r>
              <a:rPr lang="en-US" sz="1600" smtClean="0">
                <a:latin typeface="Times New Roman" pitchFamily="18" charset="0"/>
              </a:rPr>
              <a:t>Lai G, et al. Clinical Trials 2006;3:133-141.</a:t>
            </a:r>
          </a:p>
          <a:p>
            <a:pPr algn="r" eaLnBrk="1" hangingPunct="1">
              <a:buFont typeface="Monotype Sorts" pitchFamily="2" charset="2"/>
              <a:buNone/>
            </a:pPr>
            <a:r>
              <a:rPr lang="en-US" sz="1600" smtClean="0">
                <a:latin typeface="Times New Roman" pitchFamily="18" charset="0"/>
              </a:rPr>
              <a:t>UyBico SJ, et al. JGIM 2007;22(6):852-63.</a:t>
            </a:r>
          </a:p>
          <a:p>
            <a:pPr algn="r" eaLnBrk="1" hangingPunct="1">
              <a:buFont typeface="Monotype Sorts" pitchFamily="2" charset="2"/>
              <a:buNone/>
            </a:pPr>
            <a:r>
              <a:rPr lang="en-US" sz="1600" smtClean="0">
                <a:latin typeface="Times New Roman" pitchFamily="18" charset="0"/>
              </a:rPr>
              <a:t>Yancey A, et al. Annu Rev Pub Hlth 2006;27:9.1-9.28</a:t>
            </a:r>
          </a:p>
          <a:p>
            <a:pPr algn="r" eaLnBrk="1" hangingPunct="1">
              <a:buFont typeface="Monotype Sorts" pitchFamily="2" charset="2"/>
              <a:buNone/>
            </a:pPr>
            <a:endParaRPr lang="en-US" sz="1600" smtClean="0">
              <a:latin typeface="Times New Roman" pitchFamily="18" charset="0"/>
            </a:endParaRPr>
          </a:p>
        </p:txBody>
      </p:sp>
      <p:sp>
        <p:nvSpPr>
          <p:cNvPr id="143364" name="Text Box 6"/>
          <p:cNvSpPr txBox="1">
            <a:spLocks noChangeArrowheads="1"/>
          </p:cNvSpPr>
          <p:nvPr/>
        </p:nvSpPr>
        <p:spPr bwMode="auto">
          <a:xfrm>
            <a:off x="685800" y="6019800"/>
            <a:ext cx="5943600" cy="457200"/>
          </a:xfrm>
          <a:prstGeom prst="rect">
            <a:avLst/>
          </a:prstGeom>
          <a:noFill/>
          <a:ln w="9525">
            <a:noFill/>
            <a:miter lim="800000"/>
            <a:headEnd/>
            <a:tailEnd/>
          </a:ln>
        </p:spPr>
        <p:txBody>
          <a:bodyPr>
            <a:spAutoFit/>
          </a:bodyPr>
          <a:lstStyle/>
          <a:p>
            <a:pPr>
              <a:spcBef>
                <a:spcPct val="50000"/>
              </a:spcBef>
            </a:pPr>
            <a:endParaRPr lang="en-US" sz="3200">
              <a:latin typeface="Times New Roman" pitchFamily="18"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4294967295"/>
          </p:nvPr>
        </p:nvSpPr>
        <p:spPr bwMode="auto">
          <a:xfrm>
            <a:off x="228600" y="2438400"/>
            <a:ext cx="8305800" cy="2209800"/>
          </a:xfrm>
          <a:prstGeom prst="rect">
            <a:avLst/>
          </a:prstGeom>
          <a:ln>
            <a:miter lim="800000"/>
            <a:headEnd/>
            <a:tailEnd/>
          </a:ln>
        </p:spPr>
        <p:txBody>
          <a:bodyPr lIns="0" tIns="0" rIns="0" bIns="0"/>
          <a:lstStyle/>
          <a:p>
            <a:pPr marL="0" indent="0" algn="ctr" eaLnBrk="1" hangingPunct="1">
              <a:lnSpc>
                <a:spcPct val="150000"/>
              </a:lnSpc>
              <a:spcBef>
                <a:spcPct val="0"/>
              </a:spcBef>
              <a:buFont typeface="Arial" charset="0"/>
              <a:buNone/>
              <a:defRPr/>
            </a:pPr>
            <a:r>
              <a:rPr lang="en-US" sz="4000" b="1" dirty="0" smtClean="0">
                <a:solidFill>
                  <a:schemeClr val="tx2"/>
                </a:solidFill>
                <a:latin typeface="Arial" charset="0"/>
                <a:cs typeface="Arial" charset="0"/>
              </a:rPr>
              <a:t>Minorities are </a:t>
            </a:r>
          </a:p>
          <a:p>
            <a:pPr marL="0" indent="0" algn="ctr" eaLnBrk="1" hangingPunct="1">
              <a:lnSpc>
                <a:spcPct val="150000"/>
              </a:lnSpc>
              <a:spcBef>
                <a:spcPct val="0"/>
              </a:spcBef>
              <a:buFont typeface="Arial" charset="0"/>
              <a:buNone/>
              <a:defRP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less</a:t>
            </a:r>
            <a:r>
              <a:rPr lang="en-US" sz="4000" b="1" dirty="0" smtClean="0">
                <a:solidFill>
                  <a:schemeClr val="tx2"/>
                </a:solidFill>
                <a:latin typeface="Arial" charset="0"/>
                <a:cs typeface="Arial" charset="0"/>
              </a:rPr>
              <a:t> willing to participate</a:t>
            </a:r>
          </a:p>
        </p:txBody>
      </p:sp>
      <p:pic>
        <p:nvPicPr>
          <p:cNvPr id="145410" name="TextBox 1"/>
          <p:cNvPicPr>
            <a:picLocks noChangeArrowheads="1"/>
          </p:cNvPicPr>
          <p:nvPr/>
        </p:nvPicPr>
        <p:blipFill>
          <a:blip r:embed="rId3"/>
          <a:srcRect/>
          <a:stretch>
            <a:fillRect/>
          </a:stretch>
        </p:blipFill>
        <p:spPr bwMode="auto">
          <a:xfrm>
            <a:off x="990600" y="914400"/>
            <a:ext cx="6718300" cy="939800"/>
          </a:xfrm>
          <a:prstGeom prst="rect">
            <a:avLst/>
          </a:prstGeom>
          <a:solidFill>
            <a:schemeClr val="tx1"/>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bwMode="auto">
          <a:xfrm>
            <a:off x="5334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When Awareness &amp; </a:t>
            </a:r>
            <a:br>
              <a:rPr lang="en-US" sz="3600" b="1" smtClean="0"/>
            </a:br>
            <a:r>
              <a:rPr lang="en-US" sz="3600" b="1" smtClean="0"/>
              <a:t>Opportunity Exist (N=70,000+)</a:t>
            </a:r>
          </a:p>
        </p:txBody>
      </p:sp>
      <p:sp>
        <p:nvSpPr>
          <p:cNvPr id="147458" name="Rectangle 3"/>
          <p:cNvSpPr>
            <a:spLocks noGrp="1" noChangeArrowheads="1"/>
          </p:cNvSpPr>
          <p:nvPr>
            <p:ph type="body" idx="1"/>
          </p:nvPr>
        </p:nvSpPr>
        <p:spPr bwMode="auto">
          <a:xfrm>
            <a:off x="762000" y="1905000"/>
            <a:ext cx="8001000" cy="4419600"/>
          </a:xfrm>
          <a:noFill/>
          <a:ln>
            <a:miter lim="800000"/>
            <a:headEnd/>
            <a:tailEnd/>
          </a:ln>
        </p:spPr>
        <p:txBody>
          <a:bodyPr vert="horz" wrap="square" lIns="91440" tIns="45720" rIns="91440" bIns="45720" numCol="1" anchor="t" anchorCtr="0" compatLnSpc="1">
            <a:prstTxWarp prst="textNoShape">
              <a:avLst/>
            </a:prstTxWarp>
          </a:bodyPr>
          <a:lstStyle/>
          <a:p>
            <a:pPr marL="122238" lvl="1" indent="1588" eaLnBrk="1" hangingPunct="1">
              <a:buFontTx/>
              <a:buNone/>
            </a:pPr>
            <a:r>
              <a:rPr lang="en-US" b="1" smtClean="0"/>
              <a:t>WTP compared to Whites 									</a:t>
            </a:r>
            <a:r>
              <a:rPr lang="en-US" b="1" u="sng" smtClean="0"/>
              <a:t>OR</a:t>
            </a:r>
            <a:r>
              <a:rPr lang="en-US" b="1" smtClean="0"/>
              <a:t>	    </a:t>
            </a:r>
            <a:r>
              <a:rPr lang="en-US" b="1" u="sng" smtClean="0"/>
              <a:t>95% CI</a:t>
            </a:r>
          </a:p>
          <a:p>
            <a:pPr marL="122238" lvl="1" indent="1588" eaLnBrk="1" hangingPunct="1">
              <a:buFontTx/>
              <a:buNone/>
            </a:pPr>
            <a:r>
              <a:rPr lang="en-US" b="1" smtClean="0"/>
              <a:t>3 interview studies</a:t>
            </a:r>
          </a:p>
          <a:p>
            <a:pPr marL="122238" lvl="1" indent="1588" eaLnBrk="1" hangingPunct="1">
              <a:buFontTx/>
              <a:buNone/>
            </a:pPr>
            <a:r>
              <a:rPr lang="en-US" b="1" smtClean="0"/>
              <a:t>	AA				.92	  (.84 – 1.02)</a:t>
            </a:r>
          </a:p>
          <a:p>
            <a:pPr marL="122238" lvl="1" indent="1588" eaLnBrk="1" hangingPunct="1">
              <a:buFontTx/>
              <a:buNone/>
            </a:pPr>
            <a:r>
              <a:rPr lang="en-US" b="1" smtClean="0"/>
              <a:t>	Latinos			1.37	  (.94 – 1.98)</a:t>
            </a:r>
          </a:p>
          <a:p>
            <a:pPr marL="122238" lvl="1" indent="1588" eaLnBrk="1" hangingPunct="1">
              <a:buFontTx/>
              <a:buNone/>
            </a:pPr>
            <a:r>
              <a:rPr lang="en-US" b="1" smtClean="0"/>
              <a:t>10 clinical interventions</a:t>
            </a:r>
          </a:p>
          <a:p>
            <a:pPr marL="122238" lvl="1" indent="1588" eaLnBrk="1" hangingPunct="1">
              <a:buFontTx/>
              <a:buNone/>
            </a:pPr>
            <a:r>
              <a:rPr lang="en-US" b="1" smtClean="0"/>
              <a:t>	AA				1.06   (.78 – 1.45)</a:t>
            </a:r>
          </a:p>
          <a:p>
            <a:pPr marL="122238" lvl="1" indent="1588" eaLnBrk="1" hangingPunct="1">
              <a:buFontTx/>
              <a:buNone/>
            </a:pPr>
            <a:r>
              <a:rPr lang="en-US" b="1" smtClean="0"/>
              <a:t>	Latinos			</a:t>
            </a:r>
            <a:r>
              <a:rPr lang="en-US" b="1" u="sng" smtClean="0"/>
              <a:t>1.33</a:t>
            </a:r>
            <a:r>
              <a:rPr lang="en-US" b="1" smtClean="0"/>
              <a:t>   (1.08 – 1.65)</a:t>
            </a:r>
          </a:p>
          <a:p>
            <a:pPr marL="122238" lvl="1" indent="1588" algn="r" eaLnBrk="1" hangingPunct="1">
              <a:buFontTx/>
              <a:buNone/>
            </a:pPr>
            <a:r>
              <a:rPr lang="en-US" sz="1800" smtClean="0">
                <a:latin typeface="Times New Roman" pitchFamily="18" charset="0"/>
              </a:rPr>
              <a:t>	</a:t>
            </a:r>
            <a:r>
              <a:rPr lang="en-US" sz="1800" b="1" smtClean="0"/>
              <a:t>Wendler D, et al., 2006. PLoS Med;3(2):e19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bwMode="auto">
          <a:xfrm>
            <a:off x="685800" y="1447800"/>
            <a:ext cx="7772400" cy="8763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What We Know about Barriers/Enhancers</a:t>
            </a:r>
          </a:p>
        </p:txBody>
      </p:sp>
      <p:sp>
        <p:nvSpPr>
          <p:cNvPr id="149506" name="Rectangle 3"/>
          <p:cNvSpPr>
            <a:spLocks noGrp="1" noChangeArrowheads="1"/>
          </p:cNvSpPr>
          <p:nvPr>
            <p:ph type="body" idx="1"/>
          </p:nvPr>
        </p:nvSpPr>
        <p:spPr bwMode="auto">
          <a:xfrm>
            <a:off x="457200" y="2286000"/>
            <a:ext cx="8686800" cy="3505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pPr>
            <a:r>
              <a:rPr lang="en-US" b="1" smtClean="0"/>
              <a:t>Observational Data</a:t>
            </a:r>
          </a:p>
          <a:p>
            <a:pPr eaLnBrk="1" hangingPunct="1"/>
            <a:r>
              <a:rPr lang="en-US" b="1" smtClean="0"/>
              <a:t>Extensive time, expense, effort</a:t>
            </a:r>
          </a:p>
          <a:p>
            <a:pPr eaLnBrk="1" hangingPunct="1"/>
            <a:r>
              <a:rPr lang="en-US" b="1" smtClean="0"/>
              <a:t>Community is key </a:t>
            </a:r>
          </a:p>
          <a:p>
            <a:pPr eaLnBrk="1" hangingPunct="1"/>
            <a:r>
              <a:rPr lang="en-US" b="1" smtClean="0"/>
              <a:t>Culturally sensitive methods</a:t>
            </a:r>
          </a:p>
          <a:p>
            <a:pPr eaLnBrk="1" hangingPunct="1"/>
            <a:r>
              <a:rPr lang="en-US" b="1" smtClean="0"/>
              <a:t>Multiple methods = higher yield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390525" y="695325"/>
            <a:ext cx="3962400" cy="6000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600" smtClean="0">
                <a:solidFill>
                  <a:schemeClr val="tx1"/>
                </a:solidFill>
                <a:latin typeface="Arial" charset="0"/>
                <a:cs typeface="Arial" charset="0"/>
              </a:rPr>
              <a:t>Outline</a:t>
            </a:r>
          </a:p>
        </p:txBody>
      </p:sp>
      <p:sp>
        <p:nvSpPr>
          <p:cNvPr id="17410" name="Content Placeholder 2"/>
          <p:cNvSpPr>
            <a:spLocks noGrp="1"/>
          </p:cNvSpPr>
          <p:nvPr>
            <p:ph sz="quarter" idx="10"/>
          </p:nvPr>
        </p:nvSpPr>
        <p:spPr bwMode="auto">
          <a:xfrm>
            <a:off x="228600" y="1524000"/>
            <a:ext cx="8610600" cy="4724400"/>
          </a:xfrm>
          <a:noFill/>
          <a:ln>
            <a:miter lim="800000"/>
            <a:headEnd/>
            <a:tailEnd/>
          </a:ln>
        </p:spPr>
        <p:txBody>
          <a:bodyPr vert="horz" wrap="square" numCol="1" anchor="t" anchorCtr="0" compatLnSpc="1">
            <a:prstTxWarp prst="textNoShape">
              <a:avLst/>
            </a:prstTxWarp>
          </a:bodyPr>
          <a:lstStyle/>
          <a:p>
            <a:pPr marL="287338" indent="-287338" eaLnBrk="1" hangingPunct="1">
              <a:lnSpc>
                <a:spcPct val="100000"/>
              </a:lnSpc>
              <a:spcBef>
                <a:spcPct val="0"/>
              </a:spcBef>
            </a:pPr>
            <a:r>
              <a:rPr lang="en-US" sz="4000" b="1" smtClean="0">
                <a:latin typeface="Calibri" pitchFamily="34" charset="0"/>
                <a:cs typeface="Arial" charset="0"/>
              </a:rPr>
              <a:t>lack of attention</a:t>
            </a:r>
            <a:r>
              <a:rPr lang="en-US" sz="3200" b="1" smtClean="0">
                <a:latin typeface="Calibri" pitchFamily="34" charset="0"/>
                <a:cs typeface="Arial" charset="0"/>
              </a:rPr>
              <a:t> by health researchers to issues of engagement of diverse communities</a:t>
            </a:r>
          </a:p>
          <a:p>
            <a:pPr marL="287338" indent="-287338" eaLnBrk="1" hangingPunct="1">
              <a:lnSpc>
                <a:spcPct val="100000"/>
              </a:lnSpc>
              <a:spcBef>
                <a:spcPct val="0"/>
              </a:spcBef>
              <a:buFont typeface="Arial" charset="0"/>
              <a:buNone/>
            </a:pPr>
            <a:endParaRPr lang="en-US" sz="1400" b="1" smtClean="0">
              <a:latin typeface="Calibri" pitchFamily="34" charset="0"/>
              <a:cs typeface="Arial" charset="0"/>
            </a:endParaRPr>
          </a:p>
          <a:p>
            <a:pPr marL="287338" indent="-287338" eaLnBrk="1" hangingPunct="1">
              <a:lnSpc>
                <a:spcPct val="100000"/>
              </a:lnSpc>
              <a:spcBef>
                <a:spcPct val="0"/>
              </a:spcBef>
            </a:pPr>
            <a:r>
              <a:rPr lang="en-US" sz="3200" b="1" smtClean="0">
                <a:latin typeface="Calibri" pitchFamily="34" charset="0"/>
                <a:cs typeface="Arial" charset="0"/>
              </a:rPr>
              <a:t>what we know about </a:t>
            </a:r>
            <a:r>
              <a:rPr lang="en-US" sz="4000" b="1" smtClean="0">
                <a:latin typeface="Calibri" pitchFamily="34" charset="0"/>
                <a:cs typeface="Arial" charset="0"/>
              </a:rPr>
              <a:t>R&amp;R methods</a:t>
            </a:r>
            <a:r>
              <a:rPr lang="en-US" sz="3200" b="1" smtClean="0">
                <a:latin typeface="Calibri" pitchFamily="34" charset="0"/>
                <a:cs typeface="Arial" charset="0"/>
              </a:rPr>
              <a:t> for </a:t>
            </a:r>
            <a:r>
              <a:rPr lang="en-US" sz="4000" b="1" smtClean="0">
                <a:latin typeface="Calibri" pitchFamily="34" charset="0"/>
                <a:cs typeface="Arial" charset="0"/>
              </a:rPr>
              <a:t>diverse populations</a:t>
            </a:r>
          </a:p>
          <a:p>
            <a:pPr marL="287338" indent="-287338" eaLnBrk="1" hangingPunct="1">
              <a:lnSpc>
                <a:spcPct val="100000"/>
              </a:lnSpc>
              <a:spcBef>
                <a:spcPct val="0"/>
              </a:spcBef>
              <a:buFont typeface="Arial" charset="0"/>
              <a:buNone/>
            </a:pPr>
            <a:endParaRPr lang="en-US" sz="1400" b="1" smtClean="0">
              <a:latin typeface="Arial" charset="0"/>
              <a:cs typeface="Arial" charset="0"/>
            </a:endParaRPr>
          </a:p>
          <a:p>
            <a:pPr marL="287338" indent="-287338" eaLnBrk="1" hangingPunct="1">
              <a:lnSpc>
                <a:spcPct val="100000"/>
              </a:lnSpc>
              <a:spcBef>
                <a:spcPct val="0"/>
              </a:spcBef>
            </a:pPr>
            <a:r>
              <a:rPr lang="en-US" sz="4000" b="1" smtClean="0">
                <a:latin typeface="Calibri" pitchFamily="34" charset="0"/>
                <a:cs typeface="Arial" charset="0"/>
              </a:rPr>
              <a:t>recommendations</a:t>
            </a:r>
            <a:r>
              <a:rPr lang="en-US" sz="3200" b="1" smtClean="0">
                <a:latin typeface="Calibri" pitchFamily="34" charset="0"/>
                <a:cs typeface="Arial" charset="0"/>
              </a:rPr>
              <a:t> to advance R&amp;R science in diverse populations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bwMode="auto">
          <a:xfrm>
            <a:off x="228600" y="12192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What We Know about What Works</a:t>
            </a:r>
          </a:p>
        </p:txBody>
      </p:sp>
      <p:sp>
        <p:nvSpPr>
          <p:cNvPr id="151554" name="Rectangle 3"/>
          <p:cNvSpPr>
            <a:spLocks noGrp="1" noChangeArrowheads="1"/>
          </p:cNvSpPr>
          <p:nvPr>
            <p:ph type="body" idx="1"/>
          </p:nvPr>
        </p:nvSpPr>
        <p:spPr bwMode="auto">
          <a:xfrm>
            <a:off x="228600" y="2819400"/>
            <a:ext cx="8229600" cy="3276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smtClean="0"/>
              <a:t>Mass mailing is effective in African Ams, esp. mid-higher SES; referral by friend for all r/e </a:t>
            </a:r>
          </a:p>
          <a:p>
            <a:pPr eaLnBrk="1" hangingPunct="1">
              <a:lnSpc>
                <a:spcPct val="80000"/>
              </a:lnSpc>
            </a:pPr>
            <a:r>
              <a:rPr lang="en-US" b="1" smtClean="0"/>
              <a:t>Personal contact is key, but expensive </a:t>
            </a:r>
          </a:p>
          <a:p>
            <a:pPr eaLnBrk="1" hangingPunct="1">
              <a:lnSpc>
                <a:spcPct val="80000"/>
              </a:lnSpc>
            </a:pPr>
            <a:r>
              <a:rPr lang="en-US" b="1" smtClean="0"/>
              <a:t>Bus ads work in metro areas</a:t>
            </a:r>
          </a:p>
          <a:p>
            <a:pPr eaLnBrk="1" hangingPunct="1">
              <a:lnSpc>
                <a:spcPct val="80000"/>
              </a:lnSpc>
            </a:pPr>
            <a:r>
              <a:rPr lang="en-US" b="1" smtClean="0"/>
              <a:t>Incentives – modest increase in survey response rates; timing is not important</a:t>
            </a:r>
          </a:p>
        </p:txBody>
      </p:sp>
      <p:sp>
        <p:nvSpPr>
          <p:cNvPr id="151555" name="Text Box 6"/>
          <p:cNvSpPr txBox="1">
            <a:spLocks noChangeArrowheads="1"/>
          </p:cNvSpPr>
          <p:nvPr/>
        </p:nvSpPr>
        <p:spPr bwMode="auto">
          <a:xfrm>
            <a:off x="2590800" y="1981200"/>
            <a:ext cx="3505200" cy="579438"/>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Observational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p:txBody>
          <a:bodyPr/>
          <a:lstStyle/>
          <a:p>
            <a:pPr>
              <a:defRPr/>
            </a:pPr>
            <a:fld id="{0E01E7F5-5F87-4839-BE76-EA275EE9867E}" type="slidenum">
              <a:rPr lang="en-US"/>
              <a:pPr>
                <a:defRPr/>
              </a:pPr>
              <a:t>21</a:t>
            </a:fld>
            <a:endParaRPr lang="en-US"/>
          </a:p>
        </p:txBody>
      </p:sp>
      <p:sp>
        <p:nvSpPr>
          <p:cNvPr id="153601" name="Rectangle 2"/>
          <p:cNvSpPr>
            <a:spLocks noGrp="1" noChangeArrowheads="1"/>
          </p:cNvSpPr>
          <p:nvPr>
            <p:ph type="title"/>
          </p:nvPr>
        </p:nvSpPr>
        <p:spPr bwMode="auto">
          <a:xfrm>
            <a:off x="533400" y="1524000"/>
            <a:ext cx="80772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smtClean="0"/>
              <a:t>Experimental RCTs of Recruitment Methods</a:t>
            </a:r>
          </a:p>
        </p:txBody>
      </p:sp>
      <p:sp>
        <p:nvSpPr>
          <p:cNvPr id="153602" name="Rectangle 3"/>
          <p:cNvSpPr>
            <a:spLocks noGrp="1" noChangeArrowheads="1"/>
          </p:cNvSpPr>
          <p:nvPr>
            <p:ph type="body" sz="half" idx="1"/>
          </p:nvPr>
        </p:nvSpPr>
        <p:spPr bwMode="auto">
          <a:xfrm>
            <a:off x="838200" y="2514600"/>
            <a:ext cx="4114800" cy="3048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Monotype Sorts" pitchFamily="2" charset="2"/>
              <a:buNone/>
            </a:pPr>
            <a:endParaRPr lang="en-US" sz="2800" smtClean="0">
              <a:latin typeface="Times New Roman" pitchFamily="18" charset="0"/>
            </a:endParaRPr>
          </a:p>
          <a:p>
            <a:pPr eaLnBrk="1" hangingPunct="1">
              <a:buFont typeface="Monotype Sorts" pitchFamily="2" charset="2"/>
              <a:buNone/>
            </a:pPr>
            <a:r>
              <a:rPr lang="en-US" sz="2800" smtClean="0">
                <a:latin typeface="Times New Roman" pitchFamily="18" charset="0"/>
              </a:rPr>
              <a:t>	</a:t>
            </a:r>
            <a:r>
              <a:rPr lang="en-US" sz="2800" b="1" smtClean="0">
                <a:latin typeface="Times New Roman" pitchFamily="18" charset="0"/>
              </a:rPr>
              <a:t>Special issue in </a:t>
            </a:r>
            <a:r>
              <a:rPr lang="en-US" sz="2800" b="1" i="1" smtClean="0">
                <a:latin typeface="Times New Roman" pitchFamily="18" charset="0"/>
              </a:rPr>
              <a:t>Community Genetics 2008; 11</a:t>
            </a:r>
          </a:p>
          <a:p>
            <a:pPr eaLnBrk="1" hangingPunct="1">
              <a:buFont typeface="Monotype Sorts" pitchFamily="2" charset="2"/>
              <a:buNone/>
            </a:pPr>
            <a:endParaRPr lang="en-US" sz="2800" i="1" smtClean="0">
              <a:latin typeface="Times New Roman" pitchFamily="18" charset="0"/>
            </a:endParaRPr>
          </a:p>
        </p:txBody>
      </p:sp>
      <p:pic>
        <p:nvPicPr>
          <p:cNvPr id="153603" name="Picture 4" descr="CVR_genetics"/>
          <p:cNvPicPr>
            <a:picLocks noGrp="1" noChangeAspect="1" noChangeArrowheads="1"/>
          </p:cNvPicPr>
          <p:nvPr>
            <p:ph sz="half" idx="2"/>
          </p:nvPr>
        </p:nvPicPr>
        <p:blipFill>
          <a:blip r:embed="rId3"/>
          <a:srcRect/>
          <a:stretch>
            <a:fillRect/>
          </a:stretch>
        </p:blipFill>
        <p:spPr bwMode="auto">
          <a:xfrm>
            <a:off x="5562600" y="2590800"/>
            <a:ext cx="2439988" cy="3124200"/>
          </a:xfrm>
          <a:noFill/>
          <a:ln>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bwMode="auto">
          <a:xfrm>
            <a:off x="838200" y="990600"/>
            <a:ext cx="7315200" cy="1104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Asians – Cancer Genetics Networks</a:t>
            </a:r>
            <a:br>
              <a:rPr lang="en-US" sz="3600" b="1" smtClean="0"/>
            </a:br>
            <a:r>
              <a:rPr lang="en-US" sz="3600" b="1" smtClean="0"/>
              <a:t> UCI &amp; Fred Hutchinson</a:t>
            </a:r>
          </a:p>
        </p:txBody>
      </p:sp>
      <p:sp>
        <p:nvSpPr>
          <p:cNvPr id="160771" name="Rectangle 3"/>
          <p:cNvSpPr>
            <a:spLocks noGrp="1" noChangeArrowheads="1"/>
          </p:cNvSpPr>
          <p:nvPr>
            <p:ph type="body" idx="1"/>
          </p:nvPr>
        </p:nvSpPr>
        <p:spPr bwMode="auto">
          <a:xfrm>
            <a:off x="457200" y="2332038"/>
            <a:ext cx="8229600" cy="3840162"/>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Monotype Sorts" pitchFamily="2" charset="2"/>
              <a:buNone/>
              <a:defRPr/>
            </a:pPr>
            <a:r>
              <a:rPr lang="en-US" b="1" dirty="0" smtClean="0">
                <a:latin typeface="+mj-lt"/>
              </a:rPr>
              <a:t>RCT of 4 methods targeting Asians:</a:t>
            </a:r>
          </a:p>
          <a:p>
            <a:pPr marL="752475" lvl="1" eaLnBrk="1" hangingPunct="1">
              <a:defRPr/>
            </a:pPr>
            <a:r>
              <a:rPr lang="en-US" sz="3200" b="1" dirty="0" smtClean="0">
                <a:latin typeface="+mj-lt"/>
              </a:rPr>
              <a:t>Traditional intro letter/packet</a:t>
            </a:r>
          </a:p>
          <a:p>
            <a:pPr marL="752475" lvl="1" eaLnBrk="1" hangingPunct="1">
              <a:defRPr/>
            </a:pPr>
            <a:r>
              <a:rPr lang="en-US" sz="3200" b="1" dirty="0" err="1" smtClean="0">
                <a:latin typeface="+mj-lt"/>
              </a:rPr>
              <a:t>Trad</a:t>
            </a:r>
            <a:r>
              <a:rPr lang="en-US" sz="3200" b="1" dirty="0" smtClean="0">
                <a:latin typeface="+mj-lt"/>
              </a:rPr>
              <a:t> + $20 international phone card</a:t>
            </a:r>
          </a:p>
          <a:p>
            <a:pPr marL="752475" lvl="1" eaLnBrk="1" hangingPunct="1">
              <a:defRPr/>
            </a:pPr>
            <a:r>
              <a:rPr lang="en-US" sz="3200" b="1" dirty="0" err="1" smtClean="0">
                <a:latin typeface="+mj-lt"/>
              </a:rPr>
              <a:t>Trad</a:t>
            </a:r>
            <a:r>
              <a:rPr lang="en-US" sz="3200" b="1" dirty="0" smtClean="0">
                <a:latin typeface="+mj-lt"/>
              </a:rPr>
              <a:t> + pan-Asian greeting (cover sheet)</a:t>
            </a:r>
          </a:p>
          <a:p>
            <a:pPr marL="752475" lvl="1" eaLnBrk="1" hangingPunct="1">
              <a:defRPr/>
            </a:pPr>
            <a:r>
              <a:rPr lang="en-US" sz="3200" b="1" dirty="0" smtClean="0">
                <a:latin typeface="+mj-lt"/>
              </a:rPr>
              <a:t>Combo (all 3 components)</a:t>
            </a:r>
          </a:p>
          <a:p>
            <a:pPr marL="752475" lvl="1" algn="r" eaLnBrk="1" hangingPunct="1">
              <a:buFontTx/>
              <a:buNone/>
              <a:defRPr/>
            </a:pPr>
            <a:r>
              <a:rPr lang="en-US" sz="2000" dirty="0" smtClean="0">
                <a:latin typeface="Times New Roman" pitchFamily="18" charset="0"/>
              </a:rPr>
              <a:t>Wenzel L, et al. Community Genetics 2008;11:234-240.</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5"/>
          <p:cNvSpPr>
            <a:spLocks noGrp="1" noChangeArrowheads="1"/>
          </p:cNvSpPr>
          <p:nvPr>
            <p:ph type="title"/>
          </p:nvPr>
        </p:nvSpPr>
        <p:spPr bwMode="auto">
          <a:xfrm>
            <a:off x="0" y="838200"/>
            <a:ext cx="8077200" cy="7318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Personalized Greeting in 5 Asian Languages</a:t>
            </a:r>
          </a:p>
        </p:txBody>
      </p:sp>
      <p:pic>
        <p:nvPicPr>
          <p:cNvPr id="157698" name="Picture 4" descr="Asian recruitment ltr"/>
          <p:cNvPicPr>
            <a:picLocks noGrp="1" noChangeAspect="1" noChangeArrowheads="1"/>
          </p:cNvPicPr>
          <p:nvPr>
            <p:ph idx="1"/>
          </p:nvPr>
        </p:nvPicPr>
        <p:blipFill>
          <a:blip r:embed="rId3"/>
          <a:srcRect/>
          <a:stretch>
            <a:fillRect/>
          </a:stretch>
        </p:blipFill>
        <p:spPr bwMode="auto">
          <a:xfrm>
            <a:off x="762000" y="1447800"/>
            <a:ext cx="7848600" cy="4781550"/>
          </a:xfrm>
          <a:noFill/>
          <a:ln>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304800" y="838200"/>
            <a:ext cx="8229600" cy="685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latin typeface="+mn-lt"/>
              </a:rPr>
              <a:t>Results</a:t>
            </a:r>
          </a:p>
        </p:txBody>
      </p:sp>
      <p:sp>
        <p:nvSpPr>
          <p:cNvPr id="159746" name="Rectangle 3"/>
          <p:cNvSpPr>
            <a:spLocks noGrp="1" noChangeArrowheads="1"/>
          </p:cNvSpPr>
          <p:nvPr>
            <p:ph type="body" idx="1"/>
          </p:nvPr>
        </p:nvSpPr>
        <p:spPr bwMode="auto">
          <a:xfrm>
            <a:off x="381000" y="1676400"/>
            <a:ext cx="83820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3900" b="1" dirty="0" smtClean="0"/>
              <a:t>Site differences: </a:t>
            </a:r>
          </a:p>
          <a:p>
            <a:pPr lvl="1" eaLnBrk="1" hangingPunct="1">
              <a:lnSpc>
                <a:spcPct val="90000"/>
              </a:lnSpc>
            </a:pPr>
            <a:r>
              <a:rPr lang="en-US" sz="4000" b="1" dirty="0" smtClean="0"/>
              <a:t>No incentive effect for UCI site</a:t>
            </a:r>
          </a:p>
          <a:p>
            <a:pPr lvl="1" eaLnBrk="1" hangingPunct="1">
              <a:lnSpc>
                <a:spcPct val="90000"/>
              </a:lnSpc>
            </a:pPr>
            <a:r>
              <a:rPr lang="en-US" sz="4000" b="1" dirty="0" smtClean="0"/>
              <a:t>Fred Hutchinson – Seattle</a:t>
            </a:r>
          </a:p>
          <a:p>
            <a:pPr lvl="2" eaLnBrk="1" hangingPunct="1">
              <a:lnSpc>
                <a:spcPct val="90000"/>
              </a:lnSpc>
            </a:pPr>
            <a:r>
              <a:rPr lang="en-US" sz="3600" b="1" dirty="0"/>
              <a:t>Greeting 4.5 </a:t>
            </a:r>
            <a:r>
              <a:rPr lang="en-US" sz="3600" b="1" dirty="0" smtClean="0"/>
              <a:t>x</a:t>
            </a:r>
          </a:p>
          <a:p>
            <a:pPr lvl="2" eaLnBrk="1" hangingPunct="1">
              <a:lnSpc>
                <a:spcPct val="90000"/>
              </a:lnSpc>
            </a:pPr>
            <a:r>
              <a:rPr lang="en-US" sz="3600" b="1" dirty="0"/>
              <a:t>Phone</a:t>
            </a:r>
            <a:r>
              <a:rPr lang="en-US" sz="3600" b="1" dirty="0" smtClean="0"/>
              <a:t> card 3x more likely than </a:t>
            </a:r>
            <a:r>
              <a:rPr lang="en-US" sz="3600" b="1" dirty="0" err="1" smtClean="0"/>
              <a:t>trad</a:t>
            </a:r>
            <a:r>
              <a:rPr lang="en-US" sz="3600" b="1" dirty="0" smtClean="0"/>
              <a:t> only</a:t>
            </a:r>
          </a:p>
          <a:p>
            <a:pPr lvl="2" eaLnBrk="1" hangingPunct="1">
              <a:lnSpc>
                <a:spcPct val="90000"/>
              </a:lnSpc>
            </a:pPr>
            <a:r>
              <a:rPr lang="en-US" sz="3600" b="1" dirty="0" smtClean="0"/>
              <a:t>Combo 3x</a:t>
            </a:r>
          </a:p>
          <a:p>
            <a:pPr lvl="3" eaLnBrk="1" hangingPunct="1">
              <a:lnSpc>
                <a:spcPct val="90000"/>
              </a:lnSpc>
              <a:buFont typeface="Monotype Sorts" pitchFamily="2" charset="2"/>
              <a:buNone/>
            </a:pPr>
            <a:r>
              <a:rPr lang="en-US" sz="1400" dirty="0" smtClean="0">
                <a:latin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bwMode="auto">
          <a:xfrm>
            <a:off x="457200" y="1143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Latinos – South Texas</a:t>
            </a:r>
          </a:p>
        </p:txBody>
      </p:sp>
      <p:sp>
        <p:nvSpPr>
          <p:cNvPr id="166916" name="Rectangle 3"/>
          <p:cNvSpPr>
            <a:spLocks noGrp="1" noChangeArrowheads="1"/>
          </p:cNvSpPr>
          <p:nvPr>
            <p:ph type="body" idx="1"/>
          </p:nvPr>
        </p:nvSpPr>
        <p:spPr bwMode="auto">
          <a:xfrm>
            <a:off x="457200" y="2514600"/>
            <a:ext cx="8458200" cy="3657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dirty="0" smtClean="0"/>
              <a:t>RCT of 3 methods targeting Latinos:</a:t>
            </a:r>
          </a:p>
          <a:p>
            <a:pPr lvl="1" eaLnBrk="1" hangingPunct="1">
              <a:defRPr/>
            </a:pPr>
            <a:r>
              <a:rPr lang="en-US" sz="3600" b="1" dirty="0" smtClean="0"/>
              <a:t>Traditional intro letter/packet</a:t>
            </a:r>
          </a:p>
          <a:p>
            <a:pPr lvl="1" eaLnBrk="1" hangingPunct="1">
              <a:defRPr/>
            </a:pPr>
            <a:r>
              <a:rPr lang="en-US" sz="3600" b="1" dirty="0" err="1" smtClean="0"/>
              <a:t>Trad</a:t>
            </a:r>
            <a:r>
              <a:rPr lang="en-US" sz="3600" b="1" dirty="0" smtClean="0"/>
              <a:t> + culturally tailored magazine</a:t>
            </a:r>
          </a:p>
          <a:p>
            <a:pPr lvl="1" eaLnBrk="1" hangingPunct="1">
              <a:defRPr/>
            </a:pPr>
            <a:r>
              <a:rPr lang="en-US" sz="3600" b="1" dirty="0" smtClean="0"/>
              <a:t>Combo (</a:t>
            </a:r>
            <a:r>
              <a:rPr lang="en-US" sz="3600" b="1" dirty="0" err="1" smtClean="0"/>
              <a:t>Trad</a:t>
            </a:r>
            <a:r>
              <a:rPr lang="en-US" sz="3600" b="1" dirty="0" smtClean="0"/>
              <a:t> + magazine + f/u call)</a:t>
            </a:r>
          </a:p>
          <a:p>
            <a:pPr lvl="1" algn="r" eaLnBrk="1" hangingPunct="1">
              <a:buFontTx/>
              <a:buNone/>
              <a:defRPr/>
            </a:pPr>
            <a:endParaRPr lang="en-US" sz="3600" dirty="0" smtClean="0">
              <a:latin typeface="Times New Roman" pitchFamily="18" charset="0"/>
            </a:endParaRPr>
          </a:p>
          <a:p>
            <a:pPr lvl="1" algn="r" eaLnBrk="1" hangingPunct="1">
              <a:buFontTx/>
              <a:buNone/>
              <a:defRPr/>
            </a:pPr>
            <a:r>
              <a:rPr lang="en-US" sz="2000" b="1" dirty="0" smtClean="0">
                <a:latin typeface="+mj-lt"/>
              </a:rPr>
              <a:t>Ramirez A, et al. Community Genetics 2008;11:215-223</a:t>
            </a:r>
            <a:r>
              <a:rPr lang="en-US" sz="2000" dirty="0" smtClean="0">
                <a:latin typeface="Times New Roman" pitchFamily="18" charset="0"/>
              </a:rPr>
              <a:t>.</a:t>
            </a:r>
          </a:p>
          <a:p>
            <a:pPr eaLnBrk="1" hangingPunct="1">
              <a:defRPr/>
            </a:pPr>
            <a:endParaRPr lang="en-US" dirty="0" smtClean="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0" name="Rectangle 2"/>
          <p:cNvSpPr>
            <a:spLocks noGrp="1" noChangeArrowheads="1"/>
          </p:cNvSpPr>
          <p:nvPr>
            <p:ph type="title"/>
          </p:nvPr>
        </p:nvSpPr>
        <p:spPr bwMode="auto">
          <a:xfrm>
            <a:off x="609600" y="2057400"/>
            <a:ext cx="30480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Culturally Tailored Magazine</a:t>
            </a:r>
          </a:p>
        </p:txBody>
      </p:sp>
      <p:graphicFrame>
        <p:nvGraphicFramePr>
          <p:cNvPr id="63507" name="Object 19"/>
          <p:cNvGraphicFramePr>
            <a:graphicFrameLocks noGrp="1" noChangeAspect="1"/>
          </p:cNvGraphicFramePr>
          <p:nvPr>
            <p:ph idx="1"/>
          </p:nvPr>
        </p:nvGraphicFramePr>
        <p:xfrm>
          <a:off x="4114800" y="1219200"/>
          <a:ext cx="4303713" cy="4876800"/>
        </p:xfrm>
        <a:graphic>
          <a:graphicData uri="http://schemas.openxmlformats.org/presentationml/2006/ole">
            <mc:AlternateContent xmlns:mc="http://schemas.openxmlformats.org/markup-compatibility/2006">
              <mc:Choice xmlns:v="urn:schemas-microsoft-com:vml" Requires="v">
                <p:oleObj spid="_x0000_s63524" name="Acrobat Document" r:id="rId4" imgW="5830114" imgH="7542857" progId="AcroExch.Document.7">
                  <p:embed/>
                </p:oleObj>
              </mc:Choice>
              <mc:Fallback>
                <p:oleObj name="Acrobat Document" r:id="rId4" imgW="5830114" imgH="7542857" progId="AcroExch.Document.7">
                  <p:embed/>
                  <p:pic>
                    <p:nvPicPr>
                      <p:cNvPr id="0" name="Picture 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43037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bwMode="auto">
          <a:xfrm>
            <a:off x="501650" y="6858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Results</a:t>
            </a:r>
          </a:p>
        </p:txBody>
      </p:sp>
      <p:sp>
        <p:nvSpPr>
          <p:cNvPr id="171012" name="Rectangle 3"/>
          <p:cNvSpPr>
            <a:spLocks noGrp="1" noChangeArrowheads="1"/>
          </p:cNvSpPr>
          <p:nvPr>
            <p:ph type="body" idx="1"/>
          </p:nvPr>
        </p:nvSpPr>
        <p:spPr bwMode="auto">
          <a:xfrm>
            <a:off x="457200" y="1600200"/>
            <a:ext cx="8229600" cy="3810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3600" b="1" dirty="0" smtClean="0">
                <a:latin typeface="+mj-lt"/>
              </a:rPr>
              <a:t>Traditional only: (31%)</a:t>
            </a:r>
          </a:p>
          <a:p>
            <a:pPr eaLnBrk="1" hangingPunct="1">
              <a:lnSpc>
                <a:spcPct val="90000"/>
              </a:lnSpc>
              <a:defRPr/>
            </a:pPr>
            <a:r>
              <a:rPr lang="en-US" sz="3600" b="1" dirty="0" smtClean="0">
                <a:latin typeface="+mj-lt"/>
              </a:rPr>
              <a:t>Traditional  + mag: (30%) </a:t>
            </a:r>
          </a:p>
          <a:p>
            <a:pPr eaLnBrk="1" hangingPunct="1">
              <a:lnSpc>
                <a:spcPct val="90000"/>
              </a:lnSpc>
              <a:defRPr/>
            </a:pPr>
            <a:r>
              <a:rPr lang="en-US" sz="3600" b="1" dirty="0" smtClean="0">
                <a:latin typeface="+mj-lt"/>
              </a:rPr>
              <a:t>Combo (</a:t>
            </a:r>
            <a:r>
              <a:rPr lang="en-US" sz="3600" b="1" dirty="0" err="1" smtClean="0">
                <a:latin typeface="+mj-lt"/>
              </a:rPr>
              <a:t>trad+mag+</a:t>
            </a:r>
            <a:r>
              <a:rPr lang="en-US" sz="3600" b="1" u="sng" dirty="0" err="1" smtClean="0">
                <a:latin typeface="+mj-lt"/>
              </a:rPr>
              <a:t>ph</a:t>
            </a:r>
            <a:r>
              <a:rPr lang="en-US" sz="3600" b="1" u="sng" dirty="0" smtClean="0">
                <a:latin typeface="+mj-lt"/>
              </a:rPr>
              <a:t> call</a:t>
            </a:r>
            <a:r>
              <a:rPr lang="en-US" sz="3600" b="1" dirty="0" smtClean="0">
                <a:latin typeface="+mj-lt"/>
              </a:rPr>
              <a:t>) did best (43% response rate)</a:t>
            </a:r>
          </a:p>
          <a:p>
            <a:pPr eaLnBrk="1" hangingPunct="1">
              <a:lnSpc>
                <a:spcPct val="90000"/>
              </a:lnSpc>
              <a:defRPr/>
            </a:pPr>
            <a:r>
              <a:rPr lang="en-US" sz="3600" b="1" dirty="0" smtClean="0">
                <a:latin typeface="+mj-lt"/>
              </a:rPr>
              <a:t>28% of combo group indicated they would not have joined </a:t>
            </a:r>
            <a:r>
              <a:rPr lang="en-US" sz="3600" b="1" u="sng" dirty="0" smtClean="0">
                <a:latin typeface="+mj-lt"/>
              </a:rPr>
              <a:t>without the call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457200" y="609600"/>
            <a:ext cx="82296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Costs?</a:t>
            </a:r>
          </a:p>
        </p:txBody>
      </p:sp>
      <p:sp>
        <p:nvSpPr>
          <p:cNvPr id="173059" name="Rectangle 3"/>
          <p:cNvSpPr>
            <a:spLocks noGrp="1" noChangeArrowheads="1"/>
          </p:cNvSpPr>
          <p:nvPr>
            <p:ph type="body" idx="1"/>
          </p:nvPr>
        </p:nvSpPr>
        <p:spPr bwMode="auto">
          <a:xfrm>
            <a:off x="381000" y="1447800"/>
            <a:ext cx="8382000" cy="4419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Bef>
                <a:spcPct val="45000"/>
              </a:spcBef>
            </a:pPr>
            <a:r>
              <a:rPr lang="en-US" b="1" smtClean="0"/>
              <a:t>Limited cost info by method &amp; R/E</a:t>
            </a:r>
          </a:p>
          <a:p>
            <a:pPr eaLnBrk="1" hangingPunct="1">
              <a:lnSpc>
                <a:spcPct val="80000"/>
              </a:lnSpc>
              <a:spcBef>
                <a:spcPct val="45000"/>
              </a:spcBef>
            </a:pPr>
            <a:r>
              <a:rPr lang="en-US" b="1" smtClean="0"/>
              <a:t>Oncology nurse navigator at USC enrolled 86% of eligible African American patients in RCTs at cost/enrolled of $5,677</a:t>
            </a:r>
          </a:p>
          <a:p>
            <a:pPr eaLnBrk="1" hangingPunct="1">
              <a:lnSpc>
                <a:spcPct val="80000"/>
              </a:lnSpc>
              <a:spcBef>
                <a:spcPct val="45000"/>
              </a:spcBef>
            </a:pPr>
            <a:r>
              <a:rPr lang="en-US" b="1" smtClean="0"/>
              <a:t>Costs/minority enrolled for NLST from $146-$749 (mail, face-to-face outreach, media)</a:t>
            </a:r>
          </a:p>
          <a:p>
            <a:pPr eaLnBrk="1" hangingPunct="1">
              <a:lnSpc>
                <a:spcPct val="80000"/>
              </a:lnSpc>
              <a:spcBef>
                <a:spcPct val="45000"/>
              </a:spcBef>
            </a:pPr>
            <a:r>
              <a:rPr lang="en-US" b="1" smtClean="0"/>
              <a:t>$ for higher incentives to participants, organizational service fees, transportation, childcare, dissemination of results</a:t>
            </a:r>
          </a:p>
          <a:p>
            <a:pPr eaLnBrk="1" hangingPunct="1">
              <a:lnSpc>
                <a:spcPct val="80000"/>
              </a:lnSpc>
              <a:spcBef>
                <a:spcPct val="45000"/>
              </a:spcBef>
            </a:pPr>
            <a:r>
              <a:rPr lang="en-US" b="1" smtClean="0"/>
              <a:t>Community screening sites cost more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6" descr="ANd9GcRVfDMuiSynoNpz8K0xqCKPMMPnOD3wVqAg7ozUAmugdtaQclsI"/>
          <p:cNvPicPr>
            <a:picLocks noChangeAspect="1" noChangeArrowheads="1"/>
          </p:cNvPicPr>
          <p:nvPr/>
        </p:nvPicPr>
        <p:blipFill>
          <a:blip r:embed="rId3"/>
          <a:srcRect/>
          <a:stretch>
            <a:fillRect/>
          </a:stretch>
        </p:blipFill>
        <p:spPr bwMode="auto">
          <a:xfrm>
            <a:off x="1981200" y="1524000"/>
            <a:ext cx="5029200" cy="4191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bwMode="auto">
          <a:xfrm>
            <a:off x="1371600" y="1981200"/>
            <a:ext cx="664845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Lack of Attention </a:t>
            </a:r>
            <a:br>
              <a:rPr lang="en-US" b="1" smtClean="0"/>
            </a:br>
            <a:r>
              <a:rPr lang="en-US" b="1" smtClean="0"/>
              <a:t>to the Issues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idx="4294967295"/>
          </p:nvPr>
        </p:nvSpPr>
        <p:spPr bwMode="auto">
          <a:xfrm>
            <a:off x="304800" y="685800"/>
            <a:ext cx="7772400" cy="838200"/>
          </a:xfrm>
          <a:prstGeom prst="rect">
            <a:avLst/>
          </a:prstGeom>
          <a:noFill/>
          <a:ln>
            <a:miter lim="800000"/>
            <a:headEnd/>
            <a:tailEnd/>
          </a:ln>
        </p:spPr>
        <p:txBody>
          <a:bodyPr/>
          <a:lstStyle/>
          <a:p>
            <a:pPr eaLnBrk="1" hangingPunct="1"/>
            <a:r>
              <a:rPr lang="en-US" b="1" smtClean="0"/>
              <a:t>Recruitment Planning</a:t>
            </a:r>
          </a:p>
        </p:txBody>
      </p:sp>
      <p:sp>
        <p:nvSpPr>
          <p:cNvPr id="197636"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defRPr/>
            </a:pPr>
            <a:r>
              <a:rPr lang="en-US" sz="4000" b="1" dirty="0" smtClean="0">
                <a:latin typeface="+mj-lt"/>
              </a:rPr>
              <a:t>Multiple strategies</a:t>
            </a:r>
          </a:p>
          <a:p>
            <a:pPr eaLnBrk="1" hangingPunct="1">
              <a:defRPr/>
            </a:pPr>
            <a:r>
              <a:rPr lang="en-US" sz="4000" b="1" dirty="0" smtClean="0">
                <a:latin typeface="+mj-lt"/>
              </a:rPr>
              <a:t>Cultural similarity of personnel</a:t>
            </a:r>
          </a:p>
          <a:p>
            <a:pPr eaLnBrk="1" hangingPunct="1">
              <a:defRPr/>
            </a:pPr>
            <a:r>
              <a:rPr lang="en-US" sz="4000" b="1" dirty="0" smtClean="0">
                <a:latin typeface="+mj-lt"/>
              </a:rPr>
              <a:t>Make participation desirable</a:t>
            </a:r>
          </a:p>
          <a:p>
            <a:pPr eaLnBrk="1" hangingPunct="1">
              <a:defRPr/>
            </a:pPr>
            <a:r>
              <a:rPr lang="en-US" sz="4000" b="1" dirty="0" smtClean="0">
                <a:latin typeface="+mj-lt"/>
              </a:rPr>
              <a:t>Nurture relationships</a:t>
            </a:r>
          </a:p>
          <a:p>
            <a:pPr eaLnBrk="1" hangingPunct="1">
              <a:defRPr/>
            </a:pPr>
            <a:r>
              <a:rPr lang="en-US" sz="4000" b="1" dirty="0" smtClean="0">
                <a:latin typeface="+mj-lt"/>
              </a:rPr>
              <a:t>Anticipate losses by group &amp; stage </a:t>
            </a:r>
            <a:r>
              <a:rPr lang="en-US" sz="2400" b="1" dirty="0" smtClean="0">
                <a:latin typeface="+mj-lt"/>
              </a:rPr>
              <a:t>(awareness, opportunity, participation)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lstStyle/>
          <a:p>
            <a:pPr eaLnBrk="1" hangingPunct="1"/>
            <a:r>
              <a:rPr lang="en-US" b="1" smtClean="0"/>
              <a:t>Practical Recruitment Steps</a:t>
            </a:r>
          </a:p>
        </p:txBody>
      </p:sp>
      <p:sp>
        <p:nvSpPr>
          <p:cNvPr id="199684"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lnSpc>
                <a:spcPct val="90000"/>
              </a:lnSpc>
              <a:defRPr/>
            </a:pPr>
            <a:r>
              <a:rPr lang="en-US" sz="3000" b="1" u="sng" dirty="0" smtClean="0">
                <a:latin typeface="+mj-lt"/>
              </a:rPr>
              <a:t>Budget</a:t>
            </a:r>
            <a:r>
              <a:rPr lang="en-US" sz="3000" b="1" dirty="0" smtClean="0">
                <a:latin typeface="+mj-lt"/>
              </a:rPr>
              <a:t> for  varied recruitment strategies</a:t>
            </a:r>
          </a:p>
          <a:p>
            <a:pPr eaLnBrk="1" hangingPunct="1">
              <a:lnSpc>
                <a:spcPct val="90000"/>
              </a:lnSpc>
              <a:defRPr/>
            </a:pPr>
            <a:r>
              <a:rPr lang="en-US" sz="3000" b="1" u="sng" dirty="0" smtClean="0">
                <a:latin typeface="+mj-lt"/>
              </a:rPr>
              <a:t>Pretest </a:t>
            </a:r>
            <a:r>
              <a:rPr lang="en-US" sz="3000" b="1" dirty="0" smtClean="0">
                <a:latin typeface="+mj-lt"/>
              </a:rPr>
              <a:t>recruitment messages and strategies</a:t>
            </a:r>
          </a:p>
          <a:p>
            <a:pPr lvl="1" eaLnBrk="1" hangingPunct="1">
              <a:lnSpc>
                <a:spcPct val="90000"/>
              </a:lnSpc>
              <a:defRPr/>
            </a:pPr>
            <a:r>
              <a:rPr lang="en-US" sz="3000" b="1" dirty="0" smtClean="0">
                <a:latin typeface="+mj-lt"/>
              </a:rPr>
              <a:t> ethnically tailored flyers, contact letters, envelopes, logos</a:t>
            </a:r>
            <a:endParaRPr lang="en-US" sz="2600" b="1" dirty="0" smtClean="0">
              <a:latin typeface="+mj-lt"/>
            </a:endParaRPr>
          </a:p>
          <a:p>
            <a:pPr eaLnBrk="1" hangingPunct="1">
              <a:lnSpc>
                <a:spcPct val="90000"/>
              </a:lnSpc>
              <a:defRPr/>
            </a:pPr>
            <a:r>
              <a:rPr lang="en-US" sz="3000" b="1" u="sng" dirty="0" smtClean="0">
                <a:latin typeface="+mj-lt"/>
              </a:rPr>
              <a:t>Monitor</a:t>
            </a:r>
            <a:r>
              <a:rPr lang="en-US" sz="3000" b="1" dirty="0" smtClean="0">
                <a:latin typeface="+mj-lt"/>
              </a:rPr>
              <a:t> recruitment and relationships; </a:t>
            </a:r>
            <a:r>
              <a:rPr lang="en-US" sz="3000" b="1" u="sng" dirty="0" smtClean="0">
                <a:latin typeface="+mj-lt"/>
              </a:rPr>
              <a:t>adjust</a:t>
            </a:r>
            <a:r>
              <a:rPr lang="en-US" sz="3000" b="1" dirty="0" smtClean="0">
                <a:latin typeface="+mj-lt"/>
              </a:rPr>
              <a:t> as necessary</a:t>
            </a:r>
          </a:p>
          <a:p>
            <a:pPr eaLnBrk="1" hangingPunct="1">
              <a:lnSpc>
                <a:spcPct val="90000"/>
              </a:lnSpc>
              <a:defRPr/>
            </a:pPr>
            <a:r>
              <a:rPr lang="en-US" sz="3000" b="1" u="sng" dirty="0" smtClean="0">
                <a:latin typeface="+mj-lt"/>
              </a:rPr>
              <a:t>Report</a:t>
            </a:r>
            <a:r>
              <a:rPr lang="en-US" sz="3000" b="1" dirty="0" smtClean="0">
                <a:latin typeface="+mj-lt"/>
              </a:rPr>
              <a:t> results by ethnicity to build evidence base</a:t>
            </a:r>
          </a:p>
          <a:p>
            <a:pPr algn="ctr" eaLnBrk="1" hangingPunct="1">
              <a:lnSpc>
                <a:spcPct val="90000"/>
              </a:lnSpc>
              <a:buFont typeface="Monotype Sorts" pitchFamily="2" charset="2"/>
              <a:buNone/>
              <a:defRPr/>
            </a:pPr>
            <a:endParaRPr lang="en-US" sz="1800" b="1" dirty="0" smtClean="0">
              <a:solidFill>
                <a:schemeClr val="tx2"/>
              </a:solidFill>
              <a:latin typeface="Garamond" pitchFamily="18" charset="0"/>
            </a:endParaRPr>
          </a:p>
          <a:p>
            <a:pPr algn="ctr" eaLnBrk="1" hangingPunct="1">
              <a:lnSpc>
                <a:spcPct val="90000"/>
              </a:lnSpc>
              <a:buFont typeface="Monotype Sorts" pitchFamily="2" charset="2"/>
              <a:buNone/>
              <a:defRPr/>
            </a:pPr>
            <a:r>
              <a:rPr lang="en-US" sz="3000" b="1" dirty="0" smtClean="0">
                <a:latin typeface="+mj-lt"/>
              </a:rPr>
              <a:t>MAKE IT PERSONAL!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bwMode="auto">
          <a:xfrm>
            <a:off x="381000" y="762000"/>
            <a:ext cx="7772400" cy="876300"/>
          </a:xfrm>
          <a:prstGeom prst="rect">
            <a:avLst/>
          </a:prstGeom>
          <a:noFill/>
          <a:ln>
            <a:miter lim="800000"/>
            <a:headEnd/>
            <a:tailEnd/>
          </a:ln>
        </p:spPr>
        <p:txBody>
          <a:bodyPr/>
          <a:lstStyle/>
          <a:p>
            <a:pPr eaLnBrk="1" hangingPunct="1"/>
            <a:r>
              <a:rPr lang="en-US" b="1" smtClean="0"/>
              <a:t>Academic Institution Challenges</a:t>
            </a:r>
          </a:p>
        </p:txBody>
      </p:sp>
      <p:sp>
        <p:nvSpPr>
          <p:cNvPr id="201732"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lnSpc>
                <a:spcPct val="90000"/>
              </a:lnSpc>
              <a:defRPr/>
            </a:pPr>
            <a:r>
              <a:rPr lang="en-US" b="1" dirty="0" smtClean="0">
                <a:latin typeface="+mj-lt"/>
              </a:rPr>
              <a:t>Build credibility of research institution through community service</a:t>
            </a:r>
          </a:p>
          <a:p>
            <a:pPr eaLnBrk="1" hangingPunct="1">
              <a:lnSpc>
                <a:spcPct val="90000"/>
              </a:lnSpc>
              <a:buFont typeface="Monotype Sorts" pitchFamily="2" charset="2"/>
              <a:buNone/>
              <a:defRPr/>
            </a:pPr>
            <a:endParaRPr lang="en-US" b="1" dirty="0" smtClean="0">
              <a:latin typeface="+mj-lt"/>
            </a:endParaRPr>
          </a:p>
          <a:p>
            <a:pPr eaLnBrk="1" hangingPunct="1">
              <a:lnSpc>
                <a:spcPct val="90000"/>
              </a:lnSpc>
              <a:defRPr/>
            </a:pPr>
            <a:r>
              <a:rPr lang="en-US" b="1" dirty="0" smtClean="0">
                <a:latin typeface="+mj-lt"/>
              </a:rPr>
              <a:t>Increase awareness of resources available at the research institution for the community</a:t>
            </a:r>
          </a:p>
          <a:p>
            <a:pPr eaLnBrk="1" hangingPunct="1">
              <a:lnSpc>
                <a:spcPct val="90000"/>
              </a:lnSpc>
              <a:buFont typeface="Monotype Sorts" pitchFamily="2" charset="2"/>
              <a:buNone/>
              <a:defRPr/>
            </a:pPr>
            <a:endParaRPr lang="en-US" b="1" dirty="0" smtClean="0">
              <a:latin typeface="+mj-lt"/>
            </a:endParaRPr>
          </a:p>
          <a:p>
            <a:pPr eaLnBrk="1" hangingPunct="1">
              <a:lnSpc>
                <a:spcPct val="90000"/>
              </a:lnSpc>
              <a:defRPr/>
            </a:pPr>
            <a:r>
              <a:rPr lang="en-US" b="1" dirty="0" smtClean="0">
                <a:latin typeface="+mj-lt"/>
              </a:rPr>
              <a:t>Increase access to research info/results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ctrTitle"/>
          </p:nvPr>
        </p:nvSpPr>
        <p:spPr bwMode="auto">
          <a:xfrm>
            <a:off x="1371600" y="1981200"/>
            <a:ext cx="664845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Recommendations to Advance R &amp; R Science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4294967295"/>
          </p:nvPr>
        </p:nvSpPr>
        <p:spPr bwMode="auto">
          <a:xfrm>
            <a:off x="381000" y="1524000"/>
            <a:ext cx="8382000" cy="2209800"/>
          </a:xfrm>
          <a:prstGeom prst="rect">
            <a:avLst/>
          </a:prstGeom>
          <a:ln>
            <a:miter lim="800000"/>
            <a:headEnd/>
            <a:tailEnd/>
          </a:ln>
        </p:spPr>
        <p:txBody>
          <a:bodyPr/>
          <a:lstStyle/>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r>
              <a:rPr lang="en-US" sz="3600" b="1" dirty="0" smtClean="0">
                <a:latin typeface="+mj-lt"/>
              </a:rPr>
              <a:t>Recommendation 1: Include Communities</a:t>
            </a:r>
          </a:p>
        </p:txBody>
      </p:sp>
      <p:pic>
        <p:nvPicPr>
          <p:cNvPr id="180227"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Content Placeholder 2"/>
          <p:cNvSpPr>
            <a:spLocks noGrp="1"/>
          </p:cNvSpPr>
          <p:nvPr>
            <p:ph sz="quarter" idx="4294967295"/>
          </p:nvPr>
        </p:nvSpPr>
        <p:spPr bwMode="auto">
          <a:xfrm>
            <a:off x="228600" y="1676400"/>
            <a:ext cx="8305800" cy="4267200"/>
          </a:xfrm>
          <a:prstGeom prst="rect">
            <a:avLst/>
          </a:prstGeom>
          <a:noFill/>
          <a:ln>
            <a:miter lim="800000"/>
            <a:headEnd/>
            <a:tailEnd/>
          </a:ln>
        </p:spPr>
        <p:txBody>
          <a:bodyPr lIns="0" tIns="0" rIns="0" bIns="0"/>
          <a:lstStyle/>
          <a:p>
            <a:pPr marL="0" indent="0" eaLnBrk="1" hangingPunct="1">
              <a:lnSpc>
                <a:spcPct val="150000"/>
              </a:lnSpc>
              <a:spcBef>
                <a:spcPct val="0"/>
              </a:spcBef>
              <a:buFont typeface="Arial" charset="0"/>
              <a:buNone/>
            </a:pPr>
            <a:r>
              <a:rPr lang="en-US" b="1" smtClean="0">
                <a:latin typeface="Arial" charset="0"/>
                <a:cs typeface="Arial" charset="0"/>
              </a:rPr>
              <a:t>greater</a:t>
            </a:r>
            <a:r>
              <a:rPr lang="en-US" smtClean="0"/>
              <a:t> </a:t>
            </a:r>
            <a:r>
              <a:rPr lang="en-US" b="1" smtClean="0">
                <a:latin typeface="Arial" charset="0"/>
                <a:cs typeface="Arial" charset="0"/>
              </a:rPr>
              <a:t>resources and effort should be directed toward researching </a:t>
            </a:r>
            <a:r>
              <a:rPr lang="en-US" b="1" u="sng" smtClean="0">
                <a:latin typeface="Arial" charset="0"/>
                <a:cs typeface="Arial" charset="0"/>
              </a:rPr>
              <a:t>AND INVOLVING</a:t>
            </a:r>
            <a:r>
              <a:rPr lang="en-US" b="1" smtClean="0">
                <a:latin typeface="Arial" charset="0"/>
                <a:cs typeface="Arial" charset="0"/>
              </a:rPr>
              <a:t> societal groups that have the greatest capacity to benefit</a:t>
            </a:r>
          </a:p>
          <a:p>
            <a:pPr marL="0" indent="0" algn="r" eaLnBrk="1" hangingPunct="1">
              <a:lnSpc>
                <a:spcPct val="150000"/>
              </a:lnSpc>
              <a:spcBef>
                <a:spcPct val="0"/>
              </a:spcBef>
              <a:buFont typeface="Arial" charset="0"/>
              <a:buNone/>
            </a:pPr>
            <a:r>
              <a:rPr lang="en-US" sz="1800" b="1" smtClean="0"/>
              <a:t>(Sheikh A 2006;PLoS Med 3(2): e49.) </a:t>
            </a:r>
            <a:endParaRPr lang="en-US" sz="1800" b="1" smtClean="0">
              <a:latin typeface="Arial" charset="0"/>
              <a:cs typeface="Arial" charset="0"/>
            </a:endParaRPr>
          </a:p>
          <a:p>
            <a:pPr marL="0" indent="0" eaLnBrk="1" hangingPunct="1">
              <a:lnSpc>
                <a:spcPct val="150000"/>
              </a:lnSpc>
              <a:spcBef>
                <a:spcPct val="0"/>
              </a:spcBef>
              <a:buFont typeface="Arial" charset="0"/>
              <a:buNone/>
            </a:pPr>
            <a:endParaRPr lang="en-US" sz="110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6" descr="Screen Shot 2013-10-09 at 3.41.41 PM.png"/>
          <p:cNvPicPr>
            <a:picLocks noChangeAspect="1"/>
          </p:cNvPicPr>
          <p:nvPr/>
        </p:nvPicPr>
        <p:blipFill>
          <a:blip r:embed="rId3"/>
          <a:srcRect/>
          <a:stretch>
            <a:fillRect/>
          </a:stretch>
        </p:blipFill>
        <p:spPr bwMode="auto">
          <a:xfrm>
            <a:off x="762000" y="1524000"/>
            <a:ext cx="76962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4294967295"/>
          </p:nvPr>
        </p:nvSpPr>
        <p:spPr bwMode="auto">
          <a:xfrm>
            <a:off x="6858000" y="6172200"/>
            <a:ext cx="1905000" cy="639763"/>
          </a:xfrm>
          <a:prstGeom prst="rect">
            <a:avLst/>
          </a:prstGeom>
          <a:noFill/>
          <a:ln>
            <a:miter lim="800000"/>
            <a:headEnd/>
            <a:tailEnd/>
          </a:ln>
        </p:spPr>
        <p:txBody>
          <a:bodyPr/>
          <a:lstStyle/>
          <a:p>
            <a:endParaRPr lang="en-US"/>
          </a:p>
        </p:txBody>
      </p:sp>
      <p:sp>
        <p:nvSpPr>
          <p:cNvPr id="187395"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nchor="ctr"/>
          <a:lstStyle/>
          <a:p>
            <a:pPr eaLnBrk="1" hangingPunct="1"/>
            <a:r>
              <a:rPr lang="en-US" sz="3600" b="1" dirty="0" smtClean="0"/>
              <a:t>Clinical Trials with CBPR Approaches</a:t>
            </a:r>
          </a:p>
        </p:txBody>
      </p:sp>
      <p:sp>
        <p:nvSpPr>
          <p:cNvPr id="183300" name="Rectangle 3"/>
          <p:cNvSpPr>
            <a:spLocks noGrp="1" noChangeArrowheads="1"/>
          </p:cNvSpPr>
          <p:nvPr>
            <p:ph type="body" idx="4294967295"/>
          </p:nvPr>
        </p:nvSpPr>
        <p:spPr bwMode="auto">
          <a:xfrm>
            <a:off x="381000" y="2057400"/>
            <a:ext cx="8229600" cy="4268788"/>
          </a:xfrm>
          <a:prstGeom prst="rect">
            <a:avLst/>
          </a:prstGeom>
          <a:ln>
            <a:miter lim="800000"/>
            <a:headEnd/>
            <a:tailEnd/>
          </a:ln>
        </p:spPr>
        <p:txBody>
          <a:bodyPr/>
          <a:lstStyle/>
          <a:p>
            <a:pPr marL="0" indent="0" eaLnBrk="1" hangingPunct="1">
              <a:spcBef>
                <a:spcPct val="40000"/>
              </a:spcBef>
              <a:buNone/>
            </a:pPr>
            <a:r>
              <a:rPr lang="en-US" b="1" dirty="0" smtClean="0"/>
              <a:t>Systematic review of 19 studies; 14 since </a:t>
            </a:r>
            <a:r>
              <a:rPr lang="en-US" b="1" dirty="0"/>
              <a:t>2007; (n=18,818</a:t>
            </a:r>
            <a:r>
              <a:rPr lang="en-US" b="1" dirty="0" smtClean="0"/>
              <a:t>)</a:t>
            </a:r>
          </a:p>
          <a:p>
            <a:pPr eaLnBrk="1" hangingPunct="1">
              <a:spcBef>
                <a:spcPct val="40000"/>
              </a:spcBef>
            </a:pPr>
            <a:r>
              <a:rPr lang="en-US" b="1" dirty="0" smtClean="0"/>
              <a:t>17 (90%) reported participants</a:t>
            </a:r>
            <a:r>
              <a:rPr lang="ja-JP" altLang="en-US" b="1" dirty="0" smtClean="0"/>
              <a:t>’</a:t>
            </a:r>
            <a:r>
              <a:rPr lang="en-US" b="1" dirty="0" smtClean="0"/>
              <a:t> r/e </a:t>
            </a:r>
          </a:p>
          <a:p>
            <a:pPr eaLnBrk="1" hangingPunct="1">
              <a:spcBef>
                <a:spcPct val="40000"/>
              </a:spcBef>
            </a:pPr>
            <a:r>
              <a:rPr lang="en-US" b="1" dirty="0" smtClean="0"/>
              <a:t>Minorities were majority in 13/17 studies</a:t>
            </a:r>
          </a:p>
          <a:p>
            <a:pPr eaLnBrk="1" hangingPunct="1">
              <a:spcBef>
                <a:spcPct val="40000"/>
              </a:spcBef>
            </a:pPr>
            <a:r>
              <a:rPr lang="en-US" b="1" dirty="0" smtClean="0"/>
              <a:t>Recruited adequate # of minorities</a:t>
            </a:r>
          </a:p>
          <a:p>
            <a:pPr eaLnBrk="1" hangingPunct="1">
              <a:spcBef>
                <a:spcPct val="40000"/>
              </a:spcBef>
            </a:pPr>
            <a:r>
              <a:rPr lang="en-US" b="1" dirty="0" smtClean="0"/>
              <a:t>89% of interventions were effective</a:t>
            </a:r>
          </a:p>
        </p:txBody>
      </p:sp>
      <p:sp>
        <p:nvSpPr>
          <p:cNvPr id="183301" name="Text Box 4"/>
          <p:cNvSpPr txBox="1">
            <a:spLocks noChangeArrowheads="1"/>
          </p:cNvSpPr>
          <p:nvPr/>
        </p:nvSpPr>
        <p:spPr bwMode="auto">
          <a:xfrm>
            <a:off x="2608263" y="5818188"/>
            <a:ext cx="6235700" cy="369887"/>
          </a:xfrm>
          <a:prstGeom prst="rect">
            <a:avLst/>
          </a:prstGeom>
          <a:noFill/>
          <a:ln w="9525">
            <a:noFill/>
            <a:miter lim="800000"/>
            <a:headEnd/>
            <a:tailEnd/>
          </a:ln>
        </p:spPr>
        <p:txBody>
          <a:bodyPr>
            <a:spAutoFit/>
          </a:bodyPr>
          <a:lstStyle/>
          <a:p>
            <a:pPr>
              <a:defRPr/>
            </a:pPr>
            <a:r>
              <a:rPr lang="en-US" b="1" dirty="0">
                <a:latin typeface="+mj-lt"/>
                <a:ea typeface="ＭＳ Ｐゴシック" pitchFamily="34" charset="-128"/>
              </a:rPr>
              <a:t>De Las Nueces D. HSR.DOI: 10:.1111/j.1475-6773.2012.01386.x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bwMode="auto">
          <a:xfrm>
            <a:off x="381000" y="1524000"/>
            <a:ext cx="8382000" cy="2209800"/>
          </a:xfrm>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r>
              <a:rPr lang="en-US" sz="3600" b="1" dirty="0" smtClean="0">
                <a:latin typeface="+mj-lt"/>
              </a:rPr>
              <a:t>Recommendation 2: Increase Funding </a:t>
            </a:r>
          </a:p>
        </p:txBody>
      </p:sp>
      <p:pic>
        <p:nvPicPr>
          <p:cNvPr id="189443"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bwMode="auto">
          <a:xfrm>
            <a:off x="457200" y="66675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Inadequate Funding </a:t>
            </a:r>
          </a:p>
        </p:txBody>
      </p:sp>
      <p:sp>
        <p:nvSpPr>
          <p:cNvPr id="187395" name="Rectangle 3"/>
          <p:cNvSpPr>
            <a:spLocks noGrp="1" noChangeArrowheads="1"/>
          </p:cNvSpPr>
          <p:nvPr>
            <p:ph type="body" idx="1"/>
          </p:nvPr>
        </p:nvSpPr>
        <p:spPr bwMode="auto">
          <a:xfrm>
            <a:off x="457200" y="1458913"/>
            <a:ext cx="8229600" cy="4789487"/>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latin typeface="+mj-lt"/>
              </a:rPr>
              <a:t>Searches of funding </a:t>
            </a:r>
            <a:r>
              <a:rPr lang="en-US" b="1" dirty="0" err="1" smtClean="0">
                <a:latin typeface="+mj-lt"/>
              </a:rPr>
              <a:t>opps</a:t>
            </a:r>
            <a:r>
              <a:rPr lang="en-US" b="1" dirty="0" smtClean="0">
                <a:latin typeface="+mj-lt"/>
              </a:rPr>
              <a:t> (1992-2010: search terms  </a:t>
            </a:r>
            <a:r>
              <a:rPr lang="ja-JP" altLang="en-US" b="1" dirty="0" smtClean="0">
                <a:latin typeface="+mj-lt"/>
              </a:rPr>
              <a:t>“</a:t>
            </a:r>
            <a:r>
              <a:rPr lang="en-US" b="1" dirty="0" smtClean="0">
                <a:latin typeface="+mj-lt"/>
              </a:rPr>
              <a:t>recruitment or retention research</a:t>
            </a:r>
            <a:r>
              <a:rPr lang="ja-JP" altLang="en-US" b="1" dirty="0" smtClean="0">
                <a:latin typeface="+mj-lt"/>
              </a:rPr>
              <a:t>”</a:t>
            </a:r>
            <a:endParaRPr lang="en-US" b="1" dirty="0" smtClean="0">
              <a:latin typeface="+mj-lt"/>
            </a:endParaRPr>
          </a:p>
          <a:p>
            <a:pPr lvl="1" eaLnBrk="1" hangingPunct="1">
              <a:defRPr/>
            </a:pPr>
            <a:r>
              <a:rPr lang="en-US" sz="3200" b="1" dirty="0" smtClean="0">
                <a:latin typeface="+mj-lt"/>
              </a:rPr>
              <a:t>NIH Office of Extramural Research</a:t>
            </a:r>
          </a:p>
          <a:p>
            <a:pPr lvl="1" eaLnBrk="1" hangingPunct="1">
              <a:defRPr/>
            </a:pPr>
            <a:r>
              <a:rPr lang="en-US" sz="3200" b="1" dirty="0" smtClean="0">
                <a:latin typeface="+mj-lt"/>
              </a:rPr>
              <a:t>Federal Business Opportunities</a:t>
            </a:r>
          </a:p>
          <a:p>
            <a:pPr lvl="2" eaLnBrk="1" hangingPunct="1">
              <a:defRPr/>
            </a:pPr>
            <a:r>
              <a:rPr lang="en-US" sz="3200" b="1" dirty="0" smtClean="0">
                <a:latin typeface="+mj-lt"/>
              </a:rPr>
              <a:t>Yield = 1 contract award to generate representative sample for an NIA cohort study in diverse populations</a:t>
            </a:r>
          </a:p>
          <a:p>
            <a:pPr eaLnBrk="1" hangingPunct="1">
              <a:defRPr/>
            </a:pPr>
            <a:r>
              <a:rPr lang="en-US" b="1" dirty="0" smtClean="0">
                <a:latin typeface="+mj-lt"/>
              </a:rPr>
              <a:t>FOAs can include a R &amp; R subcomponent</a:t>
            </a:r>
          </a:p>
          <a:p>
            <a:pPr algn="r" eaLnBrk="1" hangingPunct="1">
              <a:buFont typeface="Monotype Sorts" pitchFamily="2" charset="2"/>
              <a:buNone/>
              <a:defRPr/>
            </a:pPr>
            <a:r>
              <a:rPr lang="en-US" sz="1800" dirty="0" err="1" smtClean="0">
                <a:latin typeface="+mj-lt"/>
              </a:rPr>
              <a:t>Nápoles</a:t>
            </a:r>
            <a:r>
              <a:rPr lang="en-US" sz="1800" dirty="0" smtClean="0">
                <a:latin typeface="+mj-lt"/>
              </a:rPr>
              <a:t> AM, Chadiha L; Gerontologist. 2011 Jun;51 </a:t>
            </a:r>
            <a:r>
              <a:rPr lang="en-US" sz="1800" dirty="0" err="1" smtClean="0">
                <a:latin typeface="+mj-lt"/>
              </a:rPr>
              <a:t>Suppl</a:t>
            </a:r>
            <a:r>
              <a:rPr lang="en-US" sz="1800" dirty="0" smtClean="0">
                <a:latin typeface="+mj-lt"/>
              </a:rPr>
              <a:t> 1:S142-6.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304800" y="990600"/>
            <a:ext cx="7772400" cy="762000"/>
          </a:xfrm>
          <a:prstGeom prst="rect">
            <a:avLst/>
          </a:prstGeom>
          <a:noFill/>
          <a:ln>
            <a:miter lim="800000"/>
            <a:headEnd/>
            <a:tailEnd/>
          </a:ln>
        </p:spPr>
        <p:txBody>
          <a:bodyPr/>
          <a:lstStyle/>
          <a:p>
            <a:pPr eaLnBrk="1" hangingPunct="1"/>
            <a:r>
              <a:rPr lang="en-US" sz="3400" b="1" smtClean="0"/>
              <a:t>NIH Mandate to Recruit Minorities</a:t>
            </a:r>
          </a:p>
        </p:txBody>
      </p:sp>
      <p:sp>
        <p:nvSpPr>
          <p:cNvPr id="21506" name="Rectangle 3"/>
          <p:cNvSpPr>
            <a:spLocks noGrp="1" noChangeArrowheads="1"/>
          </p:cNvSpPr>
          <p:nvPr>
            <p:ph type="body" idx="4294967295"/>
          </p:nvPr>
        </p:nvSpPr>
        <p:spPr bwMode="auto">
          <a:xfrm>
            <a:off x="381000" y="1905000"/>
            <a:ext cx="8382000" cy="4038600"/>
          </a:xfrm>
          <a:prstGeom prst="rect">
            <a:avLst/>
          </a:prstGeom>
          <a:noFill/>
          <a:ln>
            <a:miter lim="800000"/>
            <a:headEnd/>
            <a:tailEnd/>
          </a:ln>
        </p:spPr>
        <p:txBody>
          <a:bodyPr/>
          <a:lstStyle/>
          <a:p>
            <a:pPr eaLnBrk="1" hangingPunct="1"/>
            <a:r>
              <a:rPr lang="en-US" b="1" dirty="0" smtClean="0"/>
              <a:t>1993 NIH Revitalization Act: </a:t>
            </a:r>
            <a:r>
              <a:rPr lang="en-US" sz="4000" b="1" dirty="0" smtClean="0"/>
              <a:t>women and  minorities</a:t>
            </a:r>
            <a:r>
              <a:rPr lang="en-US" b="1" dirty="0" smtClean="0"/>
              <a:t> must be included in clinical research supported by NIH</a:t>
            </a:r>
          </a:p>
          <a:p>
            <a:pPr eaLnBrk="1" hangingPunct="1"/>
            <a:r>
              <a:rPr lang="en-US" b="1" dirty="0" smtClean="0"/>
              <a:t>Sufficient numbers to allow valid evaluation of </a:t>
            </a:r>
            <a:r>
              <a:rPr lang="en-US" sz="4000" b="1" smtClean="0"/>
              <a:t>ethnic differences</a:t>
            </a:r>
            <a:r>
              <a:rPr lang="en-US" b="1"/>
              <a:t> </a:t>
            </a:r>
            <a:r>
              <a:rPr lang="en-US" b="1" smtClean="0"/>
              <a:t>for </a:t>
            </a:r>
            <a:r>
              <a:rPr lang="en-US" sz="4000" b="1" dirty="0" smtClean="0"/>
              <a:t>major ethnic groups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4294967295"/>
          </p:nvPr>
        </p:nvSpPr>
        <p:spPr bwMode="auto">
          <a:xfrm>
            <a:off x="381000" y="1524000"/>
            <a:ext cx="8382000" cy="2209800"/>
          </a:xfrm>
          <a:prstGeom prst="rect">
            <a:avLst/>
          </a:prstGeom>
          <a:ln>
            <a:miter lim="800000"/>
            <a:headEnd/>
            <a:tailEnd/>
          </a:ln>
        </p:spPr>
        <p:txBody>
          <a:bodyPr/>
          <a:lstStyle/>
          <a:p>
            <a:pPr algn="ctr" eaLnBrk="1" hangingPunct="1">
              <a:lnSpc>
                <a:spcPct val="90000"/>
              </a:lnSpc>
              <a:buFont typeface="Monotype Sorts" pitchFamily="2" charset="2"/>
              <a:buNone/>
              <a:defRPr/>
            </a:pPr>
            <a:endParaRPr lang="en-US" sz="2800" dirty="0" smtClean="0">
              <a:latin typeface="Times New Roman" pitchFamily="18" charset="0"/>
            </a:endParaRPr>
          </a:p>
          <a:p>
            <a:pPr algn="ctr" eaLnBrk="1" hangingPunct="1">
              <a:lnSpc>
                <a:spcPct val="90000"/>
              </a:lnSpc>
              <a:buFont typeface="Monotype Sorts" pitchFamily="2" charset="2"/>
              <a:buNone/>
              <a:defRPr/>
            </a:pPr>
            <a:endParaRPr lang="en-US" sz="2800" dirty="0" smtClean="0">
              <a:latin typeface="Times New Roman" pitchFamily="18" charset="0"/>
            </a:endParaRPr>
          </a:p>
          <a:p>
            <a:pPr algn="ctr" eaLnBrk="1" hangingPunct="1">
              <a:lnSpc>
                <a:spcPct val="90000"/>
              </a:lnSpc>
              <a:buFont typeface="Monotype Sorts" pitchFamily="2" charset="2"/>
              <a:buNone/>
              <a:defRPr/>
            </a:pPr>
            <a:r>
              <a:rPr lang="en-US" sz="3600" b="1" dirty="0" smtClean="0">
                <a:latin typeface="+mj-lt"/>
              </a:rPr>
              <a:t>Recommendation 3: Increase Comparative Effectiveness Research (CER) </a:t>
            </a:r>
          </a:p>
        </p:txBody>
      </p:sp>
      <p:pic>
        <p:nvPicPr>
          <p:cNvPr id="193539"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bwMode="auto">
          <a:xfrm>
            <a:off x="457200" y="7620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Interim Strategy-Nested Studies</a:t>
            </a:r>
          </a:p>
        </p:txBody>
      </p:sp>
      <p:sp>
        <p:nvSpPr>
          <p:cNvPr id="191491" name="Rectangle 3"/>
          <p:cNvSpPr>
            <a:spLocks noGrp="1" noChangeArrowheads="1"/>
          </p:cNvSpPr>
          <p:nvPr>
            <p:ph type="body" idx="1"/>
          </p:nvPr>
        </p:nvSpPr>
        <p:spPr bwMode="auto">
          <a:xfrm>
            <a:off x="457200" y="1981200"/>
            <a:ext cx="82296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smtClean="0"/>
              <a:t>Embed studies of the effectiveness of various  R &amp; R methods within larger studies, e.g., test supplemental materials or f/u</a:t>
            </a:r>
          </a:p>
          <a:p>
            <a:pPr eaLnBrk="1" hangingPunct="1">
              <a:lnSpc>
                <a:spcPct val="80000"/>
              </a:lnSpc>
            </a:pPr>
            <a:r>
              <a:rPr lang="en-US" b="1" smtClean="0"/>
              <a:t>Examine moderators associated with R&amp;R, e.g., individual, community or study characteristics</a:t>
            </a:r>
          </a:p>
          <a:p>
            <a:pPr eaLnBrk="1" hangingPunct="1">
              <a:lnSpc>
                <a:spcPct val="80000"/>
              </a:lnSpc>
            </a:pPr>
            <a:r>
              <a:rPr lang="en-US" b="1" smtClean="0"/>
              <a:t>Conduct formative research prior to or after studies to examine enhancers/barriers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1"/>
          <p:cNvPicPr>
            <a:picLocks noChangeAspect="1"/>
          </p:cNvPicPr>
          <p:nvPr/>
        </p:nvPicPr>
        <p:blipFill>
          <a:blip r:embed="rId3"/>
          <a:srcRect/>
          <a:stretch>
            <a:fillRect/>
          </a:stretch>
        </p:blipFill>
        <p:spPr bwMode="auto">
          <a:xfrm>
            <a:off x="0" y="1447800"/>
            <a:ext cx="9144000" cy="4797425"/>
          </a:xfrm>
          <a:prstGeom prst="rect">
            <a:avLst/>
          </a:prstGeom>
          <a:noFill/>
          <a:ln w="9525">
            <a:noFill/>
            <a:miter lim="800000"/>
            <a:headEnd/>
            <a:tailEnd/>
          </a:ln>
        </p:spPr>
      </p:pic>
      <p:sp>
        <p:nvSpPr>
          <p:cNvPr id="197634" name="TextBox 2"/>
          <p:cNvSpPr txBox="1">
            <a:spLocks noChangeArrowheads="1"/>
          </p:cNvSpPr>
          <p:nvPr/>
        </p:nvSpPr>
        <p:spPr bwMode="auto">
          <a:xfrm>
            <a:off x="6553200" y="5334000"/>
            <a:ext cx="2590800" cy="830263"/>
          </a:xfrm>
          <a:prstGeom prst="rect">
            <a:avLst/>
          </a:prstGeom>
          <a:noFill/>
          <a:ln w="9525">
            <a:noFill/>
            <a:miter lim="800000"/>
            <a:headEnd/>
            <a:tailEnd/>
          </a:ln>
        </p:spPr>
        <p:txBody>
          <a:bodyPr>
            <a:spAutoFit/>
          </a:bodyPr>
          <a:lstStyle/>
          <a:p>
            <a:r>
              <a:rPr lang="en-US" sz="1600"/>
              <a:t>Anwuri VV. Cancer Causes Control; published online 12 July 2013</a:t>
            </a:r>
          </a:p>
        </p:txBody>
      </p:sp>
      <p:sp>
        <p:nvSpPr>
          <p:cNvPr id="4" name="TextBox 3"/>
          <p:cNvSpPr txBox="1"/>
          <p:nvPr/>
        </p:nvSpPr>
        <p:spPr>
          <a:xfrm>
            <a:off x="152400" y="838200"/>
            <a:ext cx="8077200" cy="519113"/>
          </a:xfrm>
          <a:prstGeom prst="rect">
            <a:avLst/>
          </a:prstGeom>
          <a:noFill/>
        </p:spPr>
        <p:txBody>
          <a:bodyPr>
            <a:spAutoFit/>
          </a:bodyPr>
          <a:lstStyle/>
          <a:p>
            <a:pPr>
              <a:defRPr/>
            </a:pPr>
            <a:r>
              <a:rPr lang="en-US" sz="2800" b="1" dirty="0">
                <a:latin typeface="+mn-lt"/>
              </a:rPr>
              <a:t>Multilevel Framework to Increase Minority Accrual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xfrm>
            <a:off x="803275" y="657225"/>
            <a:ext cx="73152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Use of Volunteer Registries</a:t>
            </a:r>
          </a:p>
        </p:txBody>
      </p:sp>
      <p:sp>
        <p:nvSpPr>
          <p:cNvPr id="193539" name="Rectangle 3"/>
          <p:cNvSpPr>
            <a:spLocks noGrp="1" noChangeArrowheads="1"/>
          </p:cNvSpPr>
          <p:nvPr>
            <p:ph type="body" idx="1"/>
          </p:nvPr>
        </p:nvSpPr>
        <p:spPr bwMode="auto">
          <a:xfrm>
            <a:off x="381000" y="1676400"/>
            <a:ext cx="65532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smtClean="0"/>
              <a:t>Minorities continue to be underrepresented, esp. Latinos</a:t>
            </a:r>
          </a:p>
          <a:p>
            <a:pPr eaLnBrk="1" hangingPunct="1">
              <a:lnSpc>
                <a:spcPct val="80000"/>
              </a:lnSpc>
            </a:pPr>
            <a:r>
              <a:rPr lang="en-US" b="1" smtClean="0"/>
              <a:t>Will require strategic outreach </a:t>
            </a:r>
          </a:p>
          <a:p>
            <a:pPr eaLnBrk="1" hangingPunct="1">
              <a:lnSpc>
                <a:spcPct val="80000"/>
              </a:lnSpc>
            </a:pPr>
            <a:r>
              <a:rPr lang="en-US" b="1" smtClean="0"/>
              <a:t>Effectiveness not yet assessed</a:t>
            </a:r>
          </a:p>
          <a:p>
            <a:pPr eaLnBrk="1" hangingPunct="1">
              <a:lnSpc>
                <a:spcPct val="80000"/>
              </a:lnSpc>
              <a:buFont typeface="Monotype Sorts" pitchFamily="2" charset="2"/>
              <a:buNone/>
            </a:pPr>
            <a:r>
              <a:rPr lang="en-US" b="1" smtClean="0"/>
              <a:t>Ex: CTSAs</a:t>
            </a:r>
            <a:r>
              <a:rPr lang="ja-JP" altLang="en-US" b="1" smtClean="0"/>
              <a:t>’</a:t>
            </a:r>
            <a:r>
              <a:rPr lang="en-US" b="1" smtClean="0"/>
              <a:t> ResearchMatch has enrolled &gt; 16,000 volunteers in 50 states; 751 researchers; 540 active studies</a:t>
            </a:r>
          </a:p>
          <a:p>
            <a:pPr algn="r" eaLnBrk="1" hangingPunct="1">
              <a:lnSpc>
                <a:spcPct val="80000"/>
              </a:lnSpc>
              <a:buFont typeface="Monotype Sorts" pitchFamily="2" charset="2"/>
              <a:buNone/>
            </a:pPr>
            <a:r>
              <a:rPr lang="en-US" sz="1800" b="1" smtClean="0"/>
              <a:t>Harris PA, et al. 2012 Acad Med;87:66-73</a:t>
            </a:r>
            <a:r>
              <a:rPr lang="en-US" sz="1400" smtClean="0">
                <a:latin typeface="Times New Roman" pitchFamily="18" charset="0"/>
              </a:rPr>
              <a:t>.</a:t>
            </a:r>
          </a:p>
        </p:txBody>
      </p:sp>
      <p:pic>
        <p:nvPicPr>
          <p:cNvPr id="199684" name="Picture 3" descr="rmlogo_small.jpg"/>
          <p:cNvPicPr>
            <a:picLocks noChangeAspect="1" noChangeArrowheads="1"/>
          </p:cNvPicPr>
          <p:nvPr/>
        </p:nvPicPr>
        <p:blipFill>
          <a:blip r:embed="rId3"/>
          <a:srcRect/>
          <a:stretch>
            <a:fillRect/>
          </a:stretch>
        </p:blipFill>
        <p:spPr bwMode="auto">
          <a:xfrm>
            <a:off x="7315200" y="3505200"/>
            <a:ext cx="1371600" cy="1600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idx="4294967295"/>
          </p:nvPr>
        </p:nvSpPr>
        <p:spPr bwMode="auto">
          <a:xfrm>
            <a:off x="381000" y="455613"/>
            <a:ext cx="7772400" cy="952500"/>
          </a:xfrm>
          <a:prstGeom prst="rect">
            <a:avLst/>
          </a:prstGeom>
          <a:noFill/>
          <a:ln>
            <a:miter lim="800000"/>
            <a:headEnd/>
            <a:tailEnd/>
          </a:ln>
        </p:spPr>
        <p:txBody>
          <a:bodyPr anchor="ctr"/>
          <a:lstStyle/>
          <a:p>
            <a:pPr eaLnBrk="1" hangingPunct="1"/>
            <a:r>
              <a:rPr lang="en-US" b="1" smtClean="0"/>
              <a:t>Implications</a:t>
            </a:r>
          </a:p>
        </p:txBody>
      </p:sp>
      <p:sp>
        <p:nvSpPr>
          <p:cNvPr id="195587" name="Rectangle 3"/>
          <p:cNvSpPr>
            <a:spLocks noGrp="1" noChangeArrowheads="1"/>
          </p:cNvSpPr>
          <p:nvPr>
            <p:ph idx="4294967295"/>
          </p:nvPr>
        </p:nvSpPr>
        <p:spPr bwMode="auto">
          <a:xfrm>
            <a:off x="609600" y="1457325"/>
            <a:ext cx="8294688" cy="4775200"/>
          </a:xfrm>
          <a:prstGeom prst="rect">
            <a:avLst/>
          </a:prstGeom>
          <a:ln>
            <a:miter lim="800000"/>
            <a:headEnd/>
            <a:tailEnd/>
          </a:ln>
        </p:spPr>
        <p:txBody>
          <a:bodyPr/>
          <a:lstStyle/>
          <a:p>
            <a:pPr marL="288925" indent="-288925" eaLnBrk="1" hangingPunct="1">
              <a:tabLst>
                <a:tab pos="3717925" algn="l"/>
              </a:tabLst>
            </a:pPr>
            <a:r>
              <a:rPr lang="en-US" sz="4000" b="1" smtClean="0"/>
              <a:t>Need CER on more intensive R&amp;R methods for underrepresented</a:t>
            </a:r>
          </a:p>
          <a:p>
            <a:pPr marL="288925" indent="-288925" eaLnBrk="1" hangingPunct="1">
              <a:tabLst>
                <a:tab pos="3717925" algn="l"/>
              </a:tabLst>
            </a:pPr>
            <a:r>
              <a:rPr lang="en-US" sz="4000" b="1" smtClean="0"/>
              <a:t>Requires increased funding </a:t>
            </a:r>
          </a:p>
          <a:p>
            <a:pPr marL="288925" indent="-288925" eaLnBrk="1" hangingPunct="1">
              <a:tabLst>
                <a:tab pos="3717925" algn="l"/>
              </a:tabLst>
            </a:pPr>
            <a:r>
              <a:rPr lang="en-US" sz="4000" b="1" smtClean="0"/>
              <a:t>Nesting R&amp;R studies within studies is an interim solution for low intensity methods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609600"/>
            <a:ext cx="7772400" cy="762000"/>
          </a:xfrm>
          <a:prstGeom prst="rect">
            <a:avLst/>
          </a:prstGeom>
          <a:ln>
            <a:miter lim="800000"/>
            <a:headEnd/>
            <a:tailEnd/>
          </a:ln>
        </p:spPr>
        <p:txBody>
          <a:bodyPr/>
          <a:lstStyle/>
          <a:p>
            <a:pPr eaLnBrk="1" hangingPunct="1">
              <a:defRPr/>
            </a:pPr>
            <a:r>
              <a:rPr lang="en-US" b="1" dirty="0" smtClean="0">
                <a:latin typeface="+mn-lt"/>
              </a:rPr>
              <a:t>Conclusions</a:t>
            </a:r>
          </a:p>
        </p:txBody>
      </p:sp>
      <p:sp>
        <p:nvSpPr>
          <p:cNvPr id="203778" name="Rectangle 3"/>
          <p:cNvSpPr>
            <a:spLocks noGrp="1" noChangeArrowheads="1"/>
          </p:cNvSpPr>
          <p:nvPr>
            <p:ph type="body" idx="4294967295"/>
          </p:nvPr>
        </p:nvSpPr>
        <p:spPr bwMode="auto">
          <a:xfrm>
            <a:off x="381000" y="1676400"/>
            <a:ext cx="8382000" cy="4724400"/>
          </a:xfrm>
          <a:prstGeom prst="rect">
            <a:avLst/>
          </a:prstGeom>
          <a:noFill/>
          <a:ln>
            <a:miter lim="800000"/>
            <a:headEnd/>
            <a:tailEnd/>
          </a:ln>
        </p:spPr>
        <p:txBody>
          <a:bodyPr/>
          <a:lstStyle/>
          <a:p>
            <a:pPr eaLnBrk="1" hangingPunct="1">
              <a:lnSpc>
                <a:spcPct val="90000"/>
              </a:lnSpc>
            </a:pPr>
            <a:r>
              <a:rPr lang="en-US" b="1" dirty="0" smtClean="0"/>
              <a:t>Recruitment of diverse groups is an </a:t>
            </a:r>
            <a:r>
              <a:rPr lang="en-US" b="1" u="sng" dirty="0" smtClean="0"/>
              <a:t>equity</a:t>
            </a:r>
            <a:r>
              <a:rPr lang="en-US" b="1" dirty="0" smtClean="0"/>
              <a:t> issue </a:t>
            </a:r>
          </a:p>
          <a:p>
            <a:pPr eaLnBrk="1" hangingPunct="1">
              <a:lnSpc>
                <a:spcPct val="90000"/>
              </a:lnSpc>
            </a:pPr>
            <a:r>
              <a:rPr lang="en-US" b="1" dirty="0" smtClean="0"/>
              <a:t>Working closely with minority communities in all phases of research can facilitate</a:t>
            </a:r>
          </a:p>
          <a:p>
            <a:pPr lvl="1" eaLnBrk="1" hangingPunct="1">
              <a:lnSpc>
                <a:spcPct val="90000"/>
              </a:lnSpc>
            </a:pPr>
            <a:r>
              <a:rPr lang="en-US" sz="3200" b="1" dirty="0" smtClean="0"/>
              <a:t>research that is relevant to their perspectives</a:t>
            </a:r>
          </a:p>
          <a:p>
            <a:pPr lvl="1" eaLnBrk="1" hangingPunct="1">
              <a:lnSpc>
                <a:spcPct val="90000"/>
              </a:lnSpc>
            </a:pPr>
            <a:r>
              <a:rPr lang="en-US" sz="3200" b="1" dirty="0"/>
              <a:t>p</a:t>
            </a:r>
            <a:r>
              <a:rPr lang="en-US" sz="3200" b="1" dirty="0" smtClean="0"/>
              <a:t>articipation</a:t>
            </a:r>
          </a:p>
          <a:p>
            <a:pPr lvl="1" eaLnBrk="1" hangingPunct="1">
              <a:lnSpc>
                <a:spcPct val="90000"/>
              </a:lnSpc>
            </a:pPr>
            <a:r>
              <a:rPr lang="en-US" sz="3200" b="1" dirty="0"/>
              <a:t>e</a:t>
            </a:r>
            <a:r>
              <a:rPr lang="en-US" sz="3200" b="1" dirty="0" smtClean="0"/>
              <a:t>ffectiveness</a:t>
            </a:r>
          </a:p>
          <a:p>
            <a:pPr lvl="1" eaLnBrk="1" hangingPunct="1">
              <a:lnSpc>
                <a:spcPct val="90000"/>
              </a:lnSpc>
            </a:pPr>
            <a:r>
              <a:rPr lang="en-US" sz="3200" b="1" dirty="0"/>
              <a:t>t</a:t>
            </a:r>
            <a:r>
              <a:rPr lang="en-US" sz="3200" b="1" dirty="0" smtClean="0"/>
              <a:t>ranslation/sustainability</a:t>
            </a:r>
          </a:p>
        </p:txBody>
      </p:sp>
      <p:pic>
        <p:nvPicPr>
          <p:cNvPr id="2" name="Picture 6" descr="Gandhi-Be-the-Change-Dove"/>
          <p:cNvPicPr>
            <a:picLocks noChangeAspect="1" noChangeArrowheads="1"/>
          </p:cNvPicPr>
          <p:nvPr/>
        </p:nvPicPr>
        <p:blipFill>
          <a:blip r:embed="rId3"/>
          <a:srcRect/>
          <a:stretch>
            <a:fillRect/>
          </a:stretch>
        </p:blipFill>
        <p:spPr bwMode="auto">
          <a:xfrm>
            <a:off x="6248400" y="4114800"/>
            <a:ext cx="2667000" cy="2133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457200" y="304800"/>
            <a:ext cx="8229600" cy="5791200"/>
            <a:chOff x="288" y="192"/>
            <a:chExt cx="5184" cy="3648"/>
          </a:xfrm>
        </p:grpSpPr>
        <p:sp>
          <p:nvSpPr>
            <p:cNvPr id="227351" name="AutoShape 23"/>
            <p:cNvSpPr>
              <a:spLocks noChangeAspect="1" noChangeArrowheads="1" noTextEdit="1"/>
            </p:cNvSpPr>
            <p:nvPr/>
          </p:nvSpPr>
          <p:spPr bwMode="auto">
            <a:xfrm>
              <a:off x="288" y="192"/>
              <a:ext cx="5184" cy="36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55" name="_s227355"/>
            <p:cNvSpPr>
              <a:spLocks noChangeArrowheads="1" noTextEdit="1"/>
            </p:cNvSpPr>
            <p:nvPr/>
          </p:nvSpPr>
          <p:spPr bwMode="auto">
            <a:xfrm>
              <a:off x="1968" y="480"/>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0" name="_s227360"/>
            <p:cNvSpPr>
              <a:spLocks noChangeArrowheads="1" noTextEdit="1"/>
            </p:cNvSpPr>
            <p:nvPr/>
          </p:nvSpPr>
          <p:spPr bwMode="auto">
            <a:xfrm rot="3060000">
              <a:off x="2877" y="79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2" name="_s227362"/>
            <p:cNvSpPr>
              <a:spLocks noChangeArrowheads="1" noTextEdit="1"/>
            </p:cNvSpPr>
            <p:nvPr/>
          </p:nvSpPr>
          <p:spPr bwMode="auto">
            <a:xfrm rot="6180000">
              <a:off x="3045" y="1527"/>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4" name="_s227364"/>
            <p:cNvSpPr>
              <a:spLocks noChangeArrowheads="1" noTextEdit="1"/>
            </p:cNvSpPr>
            <p:nvPr/>
          </p:nvSpPr>
          <p:spPr bwMode="auto">
            <a:xfrm rot="9240000">
              <a:off x="3120" y="211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6" name="_s227366"/>
            <p:cNvSpPr>
              <a:spLocks noChangeArrowheads="1" noTextEdit="1"/>
            </p:cNvSpPr>
            <p:nvPr/>
          </p:nvSpPr>
          <p:spPr bwMode="auto">
            <a:xfrm rot="12360000">
              <a:off x="1344" y="2208"/>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6" name="_s227356"/>
            <p:cNvSpPr>
              <a:spLocks noChangeArrowheads="1" noTextEdit="1"/>
            </p:cNvSpPr>
            <p:nvPr/>
          </p:nvSpPr>
          <p:spPr bwMode="auto">
            <a:xfrm rot="15420000">
              <a:off x="1008" y="1440"/>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8" name="_s227358"/>
            <p:cNvSpPr>
              <a:spLocks noChangeArrowheads="1" noTextEdit="1"/>
            </p:cNvSpPr>
            <p:nvPr/>
          </p:nvSpPr>
          <p:spPr bwMode="auto">
            <a:xfrm rot="18540000">
              <a:off x="1056" y="91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3" name="_s227353"/>
            <p:cNvSpPr>
              <a:spLocks noChangeArrowheads="1"/>
            </p:cNvSpPr>
            <p:nvPr/>
          </p:nvSpPr>
          <p:spPr bwMode="auto">
            <a:xfrm>
              <a:off x="3408" y="384"/>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AWARENESS</a:t>
              </a:r>
            </a:p>
          </p:txBody>
        </p:sp>
        <p:sp>
          <p:nvSpPr>
            <p:cNvPr id="227354" name="_s227354"/>
            <p:cNvSpPr>
              <a:spLocks noChangeArrowheads="1"/>
            </p:cNvSpPr>
            <p:nvPr/>
          </p:nvSpPr>
          <p:spPr bwMode="auto">
            <a:xfrm>
              <a:off x="1210" y="1429"/>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DISSEMINATE</a:t>
              </a:r>
            </a:p>
          </p:txBody>
        </p:sp>
        <p:sp>
          <p:nvSpPr>
            <p:cNvPr id="227357" name="_s227357"/>
            <p:cNvSpPr>
              <a:spLocks noChangeArrowheads="1"/>
            </p:cNvSpPr>
            <p:nvPr/>
          </p:nvSpPr>
          <p:spPr bwMode="auto">
            <a:xfrm>
              <a:off x="768" y="384"/>
              <a:ext cx="154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APPLY RESULTS/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ID NEXT STEPS</a:t>
              </a:r>
            </a:p>
          </p:txBody>
        </p:sp>
        <p:sp>
          <p:nvSpPr>
            <p:cNvPr id="227359" name="_s227359"/>
            <p:cNvSpPr>
              <a:spLocks noChangeArrowheads="1"/>
            </p:cNvSpPr>
            <p:nvPr/>
          </p:nvSpPr>
          <p:spPr bwMode="auto">
            <a:xfrm>
              <a:off x="4016" y="1427"/>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INVITATION</a:t>
              </a:r>
            </a:p>
          </p:txBody>
        </p:sp>
        <p:sp>
          <p:nvSpPr>
            <p:cNvPr id="227361" name="_s227361"/>
            <p:cNvSpPr>
              <a:spLocks noChangeArrowheads="1"/>
            </p:cNvSpPr>
            <p:nvPr/>
          </p:nvSpPr>
          <p:spPr bwMode="auto">
            <a:xfrm>
              <a:off x="3739" y="2645"/>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OPPORTUNITY</a:t>
              </a:r>
            </a:p>
          </p:txBody>
        </p:sp>
        <p:sp>
          <p:nvSpPr>
            <p:cNvPr id="227363" name="_s227363"/>
            <p:cNvSpPr>
              <a:spLocks noChangeArrowheads="1"/>
            </p:cNvSpPr>
            <p:nvPr/>
          </p:nvSpPr>
          <p:spPr bwMode="auto">
            <a:xfrm>
              <a:off x="2614" y="3187"/>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PARTICIPATION</a:t>
              </a:r>
            </a:p>
          </p:txBody>
        </p:sp>
        <p:sp>
          <p:nvSpPr>
            <p:cNvPr id="227365" name="_s227365"/>
            <p:cNvSpPr>
              <a:spLocks noChangeArrowheads="1"/>
            </p:cNvSpPr>
            <p:nvPr/>
          </p:nvSpPr>
          <p:spPr bwMode="auto">
            <a:xfrm>
              <a:off x="528" y="2646"/>
              <a:ext cx="1496"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FEEDBACK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RESULTS</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p:txBody>
          <a:bodyPr/>
          <a:lstStyle/>
          <a:p>
            <a:pPr>
              <a:defRPr/>
            </a:pPr>
            <a:fld id="{8FABC345-3772-411F-B04A-D97E6E3D3169}" type="slidenum">
              <a:rPr lang="en-US"/>
              <a:pPr>
                <a:defRPr/>
              </a:pPr>
              <a:t>47</a:t>
            </a:fld>
            <a:endParaRPr lang="en-US"/>
          </a:p>
        </p:txBody>
      </p:sp>
      <p:sp>
        <p:nvSpPr>
          <p:cNvPr id="205825"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latin typeface="Times New Roman" pitchFamily="18" charset="0"/>
            </a:endParaRPr>
          </a:p>
        </p:txBody>
      </p:sp>
      <p:sp>
        <p:nvSpPr>
          <p:cNvPr id="221187" name="Rectangle 3"/>
          <p:cNvSpPr>
            <a:spLocks noGrp="1" noChangeAspect="1" noChangeArrowheads="1"/>
          </p:cNvSpPr>
          <p:nvPr isPhoto="1"/>
        </p:nvSpPr>
        <p:spPr bwMode="auto">
          <a:xfrm>
            <a:off x="304800" y="1600200"/>
            <a:ext cx="7924800" cy="4608513"/>
          </a:xfrm>
          <a:prstGeom prst="rect">
            <a:avLst/>
          </a:prstGeom>
          <a:blipFill dpi="0" rotWithShape="1">
            <a:blip r:embed="rId3"/>
            <a:srcRect/>
            <a:stretch>
              <a:fillRect b="-14525"/>
            </a:stretch>
          </a:blipFill>
          <a:ln w="9525">
            <a:solidFill>
              <a:schemeClr val="tx1"/>
            </a:solidFill>
            <a:miter lim="800000"/>
            <a:headEnd/>
            <a:tailEnd/>
          </a:ln>
          <a:effectLst/>
          <a:extLst/>
        </p:spPr>
        <p:txBody>
          <a:bodyPr/>
          <a:lstStyle/>
          <a:p>
            <a:pPr>
              <a:defRPr/>
            </a:pPr>
            <a:endParaRPr lang="en-US"/>
          </a:p>
        </p:txBody>
      </p:sp>
      <p:sp>
        <p:nvSpPr>
          <p:cNvPr id="205830" name="Text Box 4"/>
          <p:cNvSpPr txBox="1">
            <a:spLocks noChangeArrowheads="1"/>
          </p:cNvSpPr>
          <p:nvPr/>
        </p:nvSpPr>
        <p:spPr bwMode="auto">
          <a:xfrm>
            <a:off x="393700" y="782638"/>
            <a:ext cx="7226300" cy="641350"/>
          </a:xfrm>
          <a:prstGeom prst="rect">
            <a:avLst/>
          </a:prstGeom>
          <a:noFill/>
          <a:ln w="9525">
            <a:noFill/>
            <a:miter lim="800000"/>
            <a:headEnd/>
            <a:tailEnd/>
          </a:ln>
        </p:spPr>
        <p:txBody>
          <a:bodyPr>
            <a:spAutoFit/>
          </a:bodyPr>
          <a:lstStyle/>
          <a:p>
            <a:pPr>
              <a:spcBef>
                <a:spcPct val="50000"/>
              </a:spcBef>
              <a:defRPr/>
            </a:pPr>
            <a:r>
              <a:rPr lang="en-US" sz="3600" b="1" dirty="0">
                <a:latin typeface="+mj-lt"/>
              </a:rPr>
              <a:t>What’s in it for My Community?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bwMode="auto">
          <a:xfrm>
            <a:off x="381000" y="990600"/>
            <a:ext cx="7772400" cy="685800"/>
          </a:xfrm>
          <a:prstGeom prst="rect">
            <a:avLst/>
          </a:prstGeom>
          <a:noFill/>
          <a:ln>
            <a:miter lim="800000"/>
            <a:headEnd/>
            <a:tailEnd/>
          </a:ln>
        </p:spPr>
        <p:txBody>
          <a:bodyPr/>
          <a:lstStyle/>
          <a:p>
            <a:pPr eaLnBrk="1" hangingPunct="1"/>
            <a:r>
              <a:rPr lang="en-US" b="1" smtClean="0"/>
              <a:t>Resources</a:t>
            </a:r>
          </a:p>
        </p:txBody>
      </p:sp>
      <p:sp>
        <p:nvSpPr>
          <p:cNvPr id="209924" name="TextBox 1"/>
          <p:cNvSpPr txBox="1">
            <a:spLocks noChangeArrowheads="1"/>
          </p:cNvSpPr>
          <p:nvPr/>
        </p:nvSpPr>
        <p:spPr bwMode="auto">
          <a:xfrm>
            <a:off x="685800" y="1981200"/>
            <a:ext cx="8077200" cy="4346575"/>
          </a:xfrm>
          <a:prstGeom prst="rect">
            <a:avLst/>
          </a:prstGeom>
          <a:noFill/>
          <a:ln w="9525">
            <a:noFill/>
            <a:miter lim="800000"/>
            <a:headEnd/>
            <a:tailEnd/>
          </a:ln>
        </p:spPr>
        <p:txBody>
          <a:bodyPr>
            <a:spAutoFit/>
          </a:bodyPr>
          <a:lstStyle/>
          <a:p>
            <a:pPr>
              <a:defRPr/>
            </a:pPr>
            <a:r>
              <a:rPr lang="en-US" sz="3200" b="1" dirty="0">
                <a:latin typeface="+mj-lt"/>
              </a:rPr>
              <a:t>Community-Campus Partnerships for Health</a:t>
            </a:r>
          </a:p>
          <a:p>
            <a:pPr>
              <a:defRPr/>
            </a:pPr>
            <a:r>
              <a:rPr lang="en-US" sz="3200" b="1" dirty="0">
                <a:latin typeface="+mj-lt"/>
              </a:rPr>
              <a:t>http://depts.washington.edu/ccph</a:t>
            </a:r>
          </a:p>
          <a:p>
            <a:pPr>
              <a:defRPr/>
            </a:pPr>
            <a:endParaRPr lang="en-US" sz="3200" b="1" dirty="0">
              <a:latin typeface="+mj-lt"/>
            </a:endParaRPr>
          </a:p>
          <a:p>
            <a:pPr>
              <a:lnSpc>
                <a:spcPct val="120000"/>
              </a:lnSpc>
              <a:defRPr/>
            </a:pPr>
            <a:r>
              <a:rPr lang="en-US" sz="3200" b="1" dirty="0">
                <a:latin typeface="+mj-lt"/>
              </a:rPr>
              <a:t>National Institute of Mental Health</a:t>
            </a:r>
          </a:p>
          <a:p>
            <a:pPr>
              <a:defRPr/>
            </a:pPr>
            <a:r>
              <a:rPr lang="en-US" sz="3200" b="1" dirty="0">
                <a:latin typeface="+mj-lt"/>
              </a:rPr>
              <a:t>http://www.nimh.nih.gov/funding/grant-writing-and-application-process/recruitment-points-to-consider-6-1-05.pdf</a:t>
            </a:r>
          </a:p>
          <a:p>
            <a:pPr>
              <a:defRPr/>
            </a:pPr>
            <a:endParaRPr lang="en-US" sz="2800" b="1" dirty="0">
              <a:solidFill>
                <a:schemeClr val="tx2"/>
              </a:solidFill>
            </a:endParaRP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9906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Dismal Representation</a:t>
            </a:r>
          </a:p>
        </p:txBody>
      </p:sp>
      <p:sp>
        <p:nvSpPr>
          <p:cNvPr id="23554" name="Rectangle 3"/>
          <p:cNvSpPr>
            <a:spLocks noGrp="1" noChangeArrowheads="1"/>
          </p:cNvSpPr>
          <p:nvPr>
            <p:ph type="body" idx="1"/>
          </p:nvPr>
        </p:nvSpPr>
        <p:spPr bwMode="auto">
          <a:xfrm>
            <a:off x="0" y="1905000"/>
            <a:ext cx="9144000" cy="41148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t>75%</a:t>
            </a:r>
            <a:r>
              <a:rPr lang="en-US" dirty="0" smtClean="0"/>
              <a:t> of public has little or no knowledge of clinical research enterprise</a:t>
            </a:r>
          </a:p>
          <a:p>
            <a:r>
              <a:rPr lang="en-US" sz="3600" b="1" dirty="0" smtClean="0"/>
              <a:t>2%</a:t>
            </a:r>
            <a:r>
              <a:rPr lang="en-US" dirty="0" smtClean="0"/>
              <a:t> of U.S. pop participates in clinical research</a:t>
            </a:r>
          </a:p>
          <a:p>
            <a:r>
              <a:rPr lang="en-US" sz="3600" b="1" dirty="0" smtClean="0"/>
              <a:t>3%</a:t>
            </a:r>
            <a:r>
              <a:rPr lang="en-US" dirty="0" smtClean="0"/>
              <a:t> of cancer patients participate in clinical trials</a:t>
            </a:r>
          </a:p>
          <a:p>
            <a:r>
              <a:rPr lang="en-US" dirty="0" smtClean="0"/>
              <a:t>Of those, only </a:t>
            </a:r>
            <a:r>
              <a:rPr lang="en-US" sz="3600" b="1" dirty="0" smtClean="0"/>
              <a:t>10%</a:t>
            </a:r>
            <a:r>
              <a:rPr lang="en-US" dirty="0" smtClean="0"/>
              <a:t> are minorities, while they make up almost </a:t>
            </a:r>
            <a:r>
              <a:rPr lang="en-US" b="1" dirty="0" smtClean="0"/>
              <a:t>40%</a:t>
            </a:r>
            <a:r>
              <a:rPr lang="en-US" dirty="0" smtClean="0"/>
              <a:t> of U.S. population</a:t>
            </a:r>
          </a:p>
          <a:p>
            <a:pPr algn="r">
              <a:buFont typeface="Arial" charset="0"/>
              <a:buNone/>
            </a:pPr>
            <a:r>
              <a:rPr lang="en-US" sz="1800" dirty="0" smtClean="0"/>
              <a:t>www2.mdanderson.org/</a:t>
            </a:r>
            <a:r>
              <a:rPr lang="en-US" sz="1800" dirty="0" err="1" smtClean="0"/>
              <a:t>cancerwise</a:t>
            </a:r>
            <a:r>
              <a:rPr lang="en-US" sz="1800" dirty="0" smtClean="0"/>
              <a:t>/2010/03/minority-participation-in-clinical-</a:t>
            </a:r>
            <a:r>
              <a:rPr lang="en-US" sz="1800" dirty="0" err="1" smtClean="0"/>
              <a:t>trials.html</a:t>
            </a:r>
            <a:r>
              <a:rPr lang="en-US" sz="1800" dirty="0" smtClean="0"/>
              <a:t>;</a:t>
            </a:r>
          </a:p>
          <a:p>
            <a:pPr algn="r">
              <a:buFont typeface="Arial" charset="0"/>
              <a:buNone/>
            </a:pPr>
            <a:r>
              <a:rPr lang="en-US" sz="1800" dirty="0" smtClean="0"/>
              <a:t>Harris PA 2012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rightimage_why"/>
          <p:cNvPicPr>
            <a:picLocks noChangeAspect="1" noChangeArrowheads="1"/>
          </p:cNvPicPr>
          <p:nvPr/>
        </p:nvPicPr>
        <p:blipFill>
          <a:blip r:embed="rId3"/>
          <a:srcRect/>
          <a:stretch>
            <a:fillRect/>
          </a:stretch>
        </p:blipFill>
        <p:spPr bwMode="auto">
          <a:xfrm>
            <a:off x="1828800" y="1828800"/>
            <a:ext cx="4800600" cy="4381500"/>
          </a:xfrm>
          <a:prstGeom prst="rect">
            <a:avLst/>
          </a:prstGeom>
          <a:noFill/>
          <a:ln w="9525">
            <a:noFill/>
            <a:miter lim="800000"/>
            <a:headEnd/>
            <a:tailEnd/>
          </a:ln>
        </p:spPr>
      </p:pic>
      <p:sp>
        <p:nvSpPr>
          <p:cNvPr id="25602" name="WordArt 7"/>
          <p:cNvSpPr>
            <a:spLocks noChangeArrowheads="1" noChangeShapeType="1" noTextEdit="1"/>
          </p:cNvSpPr>
          <p:nvPr/>
        </p:nvSpPr>
        <p:spPr bwMode="auto">
          <a:xfrm>
            <a:off x="5486400" y="2057400"/>
            <a:ext cx="838200"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WHY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evidence.jpg"/>
          <p:cNvPicPr>
            <a:picLocks noChangeAspect="1"/>
          </p:cNvPicPr>
          <p:nvPr/>
        </p:nvPicPr>
        <p:blipFill>
          <a:blip r:embed="rId3"/>
          <a:srcRect/>
          <a:stretch>
            <a:fillRect/>
          </a:stretch>
        </p:blipFill>
        <p:spPr bwMode="auto">
          <a:xfrm>
            <a:off x="5486400" y="2971800"/>
            <a:ext cx="2667000" cy="2895600"/>
          </a:xfrm>
          <a:prstGeom prst="rect">
            <a:avLst/>
          </a:prstGeom>
          <a:noFill/>
          <a:ln w="9525">
            <a:noFill/>
            <a:miter lim="800000"/>
            <a:headEnd/>
            <a:tailEnd/>
          </a:ln>
        </p:spPr>
      </p:pic>
      <p:pic>
        <p:nvPicPr>
          <p:cNvPr id="27650" name="Picture 8" descr="25257-They-Will-Ignore-You-Until-They-Need-You"/>
          <p:cNvPicPr>
            <a:picLocks noChangeAspect="1" noChangeArrowheads="1"/>
          </p:cNvPicPr>
          <p:nvPr/>
        </p:nvPicPr>
        <p:blipFill>
          <a:blip r:embed="rId4"/>
          <a:srcRect/>
          <a:stretch>
            <a:fillRect/>
          </a:stretch>
        </p:blipFill>
        <p:spPr bwMode="auto">
          <a:xfrm>
            <a:off x="152400" y="914400"/>
            <a:ext cx="4762500" cy="3657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72" name="Title 1"/>
          <p:cNvSpPr>
            <a:spLocks noGrp="1"/>
          </p:cNvSpPr>
          <p:nvPr>
            <p:ph type="title" idx="4294967295"/>
          </p:nvPr>
        </p:nvSpPr>
        <p:spPr bwMode="auto">
          <a:xfrm>
            <a:off x="304800" y="1524000"/>
            <a:ext cx="2895600" cy="4114800"/>
          </a:xfrm>
          <a:prstGeom prst="rect">
            <a:avLst/>
          </a:prstGeom>
          <a:noFill/>
          <a:ln>
            <a:miter lim="800000"/>
            <a:headEnd/>
            <a:tailEnd/>
          </a:ln>
        </p:spPr>
        <p:txBody>
          <a:bodyPr/>
          <a:lstStyle/>
          <a:p>
            <a:pPr algn="l" eaLnBrk="1" hangingPunct="1"/>
            <a:r>
              <a:rPr lang="en-US" sz="3300" b="1" smtClean="0">
                <a:cs typeface="Arial" charset="0"/>
              </a:rPr>
              <a:t>Percent of Phase III Cancer Trials that Used Age, Gender or Race Targets, </a:t>
            </a:r>
            <a:br>
              <a:rPr lang="en-US" sz="3300" b="1" smtClean="0">
                <a:cs typeface="Arial" charset="0"/>
              </a:rPr>
            </a:br>
            <a:r>
              <a:rPr lang="en-US" sz="3300" b="1" smtClean="0">
                <a:cs typeface="Arial" charset="0"/>
              </a:rPr>
              <a:t>1990-2000</a:t>
            </a:r>
          </a:p>
        </p:txBody>
      </p:sp>
      <p:sp>
        <p:nvSpPr>
          <p:cNvPr id="125973" name="Content Placeholder 4"/>
          <p:cNvSpPr>
            <a:spLocks noGrp="1"/>
          </p:cNvSpPr>
          <p:nvPr>
            <p:ph sz="quarter" idx="4294967295"/>
          </p:nvPr>
        </p:nvSpPr>
        <p:spPr bwMode="auto">
          <a:xfrm>
            <a:off x="381000" y="5638800"/>
            <a:ext cx="4267200" cy="457200"/>
          </a:xfrm>
          <a:prstGeom prst="rect">
            <a:avLst/>
          </a:prstGeom>
          <a:noFill/>
          <a:ln>
            <a:miter lim="800000"/>
            <a:headEnd/>
            <a:tailEnd/>
          </a:ln>
        </p:spPr>
        <p:txBody>
          <a:bodyPr lIns="0" tIns="0" rIns="0" bIns="0" anchor="ctr"/>
          <a:lstStyle/>
          <a:p>
            <a:pPr eaLnBrk="1" hangingPunct="1">
              <a:buFont typeface="Arial" charset="0"/>
              <a:buNone/>
            </a:pPr>
            <a:r>
              <a:rPr lang="en-US" sz="1600" smtClean="0">
                <a:latin typeface="Arial" charset="0"/>
                <a:cs typeface="Arial" charset="0"/>
              </a:rPr>
              <a:t>Swanson GM. 2002 Cancer;95(5):950-9.</a:t>
            </a:r>
          </a:p>
        </p:txBody>
      </p:sp>
      <p:graphicFrame>
        <p:nvGraphicFramePr>
          <p:cNvPr id="125971" name="Object 19"/>
          <p:cNvGraphicFramePr>
            <a:graphicFrameLocks noChangeAspect="1"/>
          </p:cNvGraphicFramePr>
          <p:nvPr/>
        </p:nvGraphicFramePr>
        <p:xfrm>
          <a:off x="2971800" y="1600200"/>
          <a:ext cx="6172200" cy="4044950"/>
        </p:xfrm>
        <a:graphic>
          <a:graphicData uri="http://schemas.openxmlformats.org/presentationml/2006/ole">
            <mc:AlternateContent xmlns:mc="http://schemas.openxmlformats.org/markup-compatibility/2006">
              <mc:Choice xmlns:v="urn:schemas-microsoft-com:vml" Requires="v">
                <p:oleObj spid="_x0000_s125988" name="Chart" r:id="rId4" imgW="6419901" imgH="4057752" progId="MSGraph.Chart.8">
                  <p:embed followColorScheme="full"/>
                </p:oleObj>
              </mc:Choice>
              <mc:Fallback>
                <p:oleObj name="Chart" r:id="rId4" imgW="6419901" imgH="4057752" progId="MSGraph.Chart.8">
                  <p:embed followColorScheme="full"/>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61722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5" name="Title 1"/>
          <p:cNvSpPr>
            <a:spLocks noGrp="1"/>
          </p:cNvSpPr>
          <p:nvPr>
            <p:ph type="title" idx="4294967295"/>
          </p:nvPr>
        </p:nvSpPr>
        <p:spPr bwMode="auto">
          <a:xfrm>
            <a:off x="304800" y="1524000"/>
            <a:ext cx="2895600" cy="4114800"/>
          </a:xfrm>
          <a:prstGeom prst="rect">
            <a:avLst/>
          </a:prstGeom>
          <a:noFill/>
          <a:ln>
            <a:miter lim="800000"/>
            <a:headEnd/>
            <a:tailEnd/>
          </a:ln>
        </p:spPr>
        <p:txBody>
          <a:bodyPr/>
          <a:lstStyle/>
          <a:p>
            <a:pPr algn="l" eaLnBrk="1" hangingPunct="1"/>
            <a:r>
              <a:rPr lang="en-US" sz="3300" b="1" smtClean="0">
                <a:cs typeface="Arial" charset="0"/>
              </a:rPr>
              <a:t>Percent of Phase III Cancer Trials that Used Age, Gender or Race Targets, </a:t>
            </a:r>
            <a:br>
              <a:rPr lang="en-US" sz="3300" b="1" smtClean="0">
                <a:cs typeface="Arial" charset="0"/>
              </a:rPr>
            </a:br>
            <a:r>
              <a:rPr lang="en-US" sz="3300" b="1" smtClean="0">
                <a:cs typeface="Arial" charset="0"/>
              </a:rPr>
              <a:t>2001-2010</a:t>
            </a:r>
          </a:p>
        </p:txBody>
      </p:sp>
      <p:sp>
        <p:nvSpPr>
          <p:cNvPr id="126996" name="Content Placeholder 4"/>
          <p:cNvSpPr>
            <a:spLocks noGrp="1"/>
          </p:cNvSpPr>
          <p:nvPr>
            <p:ph sz="quarter" idx="4294967295"/>
          </p:nvPr>
        </p:nvSpPr>
        <p:spPr bwMode="auto">
          <a:xfrm>
            <a:off x="457200" y="5638800"/>
            <a:ext cx="4267200" cy="457200"/>
          </a:xfrm>
          <a:prstGeom prst="rect">
            <a:avLst/>
          </a:prstGeom>
          <a:noFill/>
          <a:ln>
            <a:miter lim="800000"/>
            <a:headEnd/>
            <a:tailEnd/>
          </a:ln>
        </p:spPr>
        <p:txBody>
          <a:bodyPr lIns="0" tIns="0" rIns="0" bIns="0" anchor="ctr"/>
          <a:lstStyle/>
          <a:p>
            <a:pPr eaLnBrk="1" hangingPunct="1">
              <a:buFont typeface="Arial" charset="0"/>
              <a:buNone/>
            </a:pPr>
            <a:r>
              <a:rPr lang="en-US" sz="1600" smtClean="0">
                <a:latin typeface="Arial" charset="0"/>
                <a:cs typeface="Arial" charset="0"/>
              </a:rPr>
              <a:t>Kwiatkowski K. 2013 Cancer;119(16):2956-63.</a:t>
            </a:r>
          </a:p>
        </p:txBody>
      </p:sp>
      <p:graphicFrame>
        <p:nvGraphicFramePr>
          <p:cNvPr id="126994" name="Object 18"/>
          <p:cNvGraphicFramePr>
            <a:graphicFrameLocks noChangeAspect="1"/>
          </p:cNvGraphicFramePr>
          <p:nvPr/>
        </p:nvGraphicFramePr>
        <p:xfrm>
          <a:off x="2971800" y="1600200"/>
          <a:ext cx="6172200" cy="4044950"/>
        </p:xfrm>
        <a:graphic>
          <a:graphicData uri="http://schemas.openxmlformats.org/presentationml/2006/ole">
            <mc:AlternateContent xmlns:mc="http://schemas.openxmlformats.org/markup-compatibility/2006">
              <mc:Choice xmlns:v="urn:schemas-microsoft-com:vml" Requires="v">
                <p:oleObj spid="_x0000_s127011" name="Chart" r:id="rId4" imgW="6419901" imgH="4057752" progId="MSGraph.Chart.8">
                  <p:embed followColorScheme="full"/>
                </p:oleObj>
              </mc:Choice>
              <mc:Fallback>
                <p:oleObj name="Chart" r:id="rId4" imgW="6419901" imgH="4057752" progId="MSGraph.Chart.8">
                  <p:embed followColorScheme="full"/>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61722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reen Theme">
  <a:themeElements>
    <a:clrScheme name="my_theme">
      <a:dk1>
        <a:srgbClr val="6E5300"/>
      </a:dk1>
      <a:lt1>
        <a:srgbClr val="004C4C"/>
      </a:lt1>
      <a:dk2>
        <a:srgbClr val="53B948"/>
      </a:dk2>
      <a:lt2>
        <a:srgbClr val="000000"/>
      </a:lt2>
      <a:accent1>
        <a:srgbClr val="0C8948"/>
      </a:accent1>
      <a:accent2>
        <a:srgbClr val="11C165"/>
      </a:accent2>
      <a:accent3>
        <a:srgbClr val="6AF2AB"/>
      </a:accent3>
      <a:accent4>
        <a:srgbClr val="B4D030"/>
      </a:accent4>
      <a:accent5>
        <a:srgbClr val="DEEAA0"/>
      </a:accent5>
      <a:accent6>
        <a:srgbClr val="ECF3C9"/>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Theme.potx</Template>
  <TotalTime>1352</TotalTime>
  <Words>2459</Words>
  <Application>Microsoft Macintosh PowerPoint</Application>
  <PresentationFormat>On-screen Show (4:3)</PresentationFormat>
  <Paragraphs>301</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Green Theme</vt:lpstr>
      <vt:lpstr>Chart</vt:lpstr>
      <vt:lpstr>Acrobat Document</vt:lpstr>
      <vt:lpstr>Engaging minority populations in research </vt:lpstr>
      <vt:lpstr>Outline</vt:lpstr>
      <vt:lpstr>Lack of Attention  to the Issues</vt:lpstr>
      <vt:lpstr>NIH Mandate to Recruit Minorities</vt:lpstr>
      <vt:lpstr>Dismal Representation</vt:lpstr>
      <vt:lpstr>PowerPoint Presentation</vt:lpstr>
      <vt:lpstr>PowerPoint Presentation</vt:lpstr>
      <vt:lpstr>Percent of Phase III Cancer Trials that Used Age, Gender or Race Targets,  1990-2000</vt:lpstr>
      <vt:lpstr>Percent of Phase III Cancer Trials that Used Age, Gender or Race Targets,  2001-2010</vt:lpstr>
      <vt:lpstr>Conceptual Framework</vt:lpstr>
      <vt:lpstr>PowerPoint Presentation</vt:lpstr>
      <vt:lpstr> Trust in Researchers (%)</vt:lpstr>
      <vt:lpstr>Unmet Needs of Older  African Americans and Latinos (%)</vt:lpstr>
      <vt:lpstr>How Do We Address Barriers?</vt:lpstr>
      <vt:lpstr>What Do We Know?</vt:lpstr>
      <vt:lpstr>Current Status of R &amp; R Science</vt:lpstr>
      <vt:lpstr>PowerPoint Presentation</vt:lpstr>
      <vt:lpstr>When Awareness &amp;  Opportunity Exist (N=70,000+)</vt:lpstr>
      <vt:lpstr>What We Know about Barriers/Enhancers</vt:lpstr>
      <vt:lpstr>What We Know about What Works</vt:lpstr>
      <vt:lpstr>Experimental RCTs of Recruitment Methods</vt:lpstr>
      <vt:lpstr>Asians – Cancer Genetics Networks  UCI &amp; Fred Hutchinson</vt:lpstr>
      <vt:lpstr>Personalized Greeting in 5 Asian Languages</vt:lpstr>
      <vt:lpstr>Results</vt:lpstr>
      <vt:lpstr>Latinos – South Texas</vt:lpstr>
      <vt:lpstr>Culturally Tailored Magazine</vt:lpstr>
      <vt:lpstr>Results</vt:lpstr>
      <vt:lpstr>Costs?</vt:lpstr>
      <vt:lpstr>PowerPoint Presentation</vt:lpstr>
      <vt:lpstr>Recruitment Planning</vt:lpstr>
      <vt:lpstr>Practical Recruitment Steps</vt:lpstr>
      <vt:lpstr>Academic Institution Challenges</vt:lpstr>
      <vt:lpstr>Recommendations to Advance R &amp; R Science</vt:lpstr>
      <vt:lpstr>PowerPoint Presentation</vt:lpstr>
      <vt:lpstr>PowerPoint Presentation</vt:lpstr>
      <vt:lpstr>PowerPoint Presentation</vt:lpstr>
      <vt:lpstr>Clinical Trials with CBPR Approaches</vt:lpstr>
      <vt:lpstr>PowerPoint Presentation</vt:lpstr>
      <vt:lpstr>Inadequate Funding </vt:lpstr>
      <vt:lpstr>PowerPoint Presentation</vt:lpstr>
      <vt:lpstr>Interim Strategy-Nested Studies</vt:lpstr>
      <vt:lpstr>PowerPoint Presentation</vt:lpstr>
      <vt:lpstr>Use of Volunteer Registries</vt:lpstr>
      <vt:lpstr>Implications</vt:lpstr>
      <vt:lpstr>Conclusions</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
  <cp:keywords/>
  <cp:lastModifiedBy>Anna Napoles</cp:lastModifiedBy>
  <cp:revision>71</cp:revision>
  <cp:lastPrinted>2014-05-28T20:32:20Z</cp:lastPrinted>
  <dcterms:modified xsi:type="dcterms:W3CDTF">2014-05-28T20:33:51Z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TC019291629991</vt:lpwstr>
  </property>
</Properties>
</file>