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20"/>
  </p:notesMasterIdLst>
  <p:handoutMasterIdLst>
    <p:handoutMasterId r:id="rId21"/>
  </p:handoutMasterIdLst>
  <p:sldIdLst>
    <p:sldId id="882" r:id="rId5"/>
    <p:sldId id="883" r:id="rId6"/>
    <p:sldId id="884" r:id="rId7"/>
    <p:sldId id="298" r:id="rId8"/>
    <p:sldId id="299" r:id="rId9"/>
    <p:sldId id="301" r:id="rId10"/>
    <p:sldId id="300" r:id="rId11"/>
    <p:sldId id="302" r:id="rId12"/>
    <p:sldId id="260" r:id="rId13"/>
    <p:sldId id="865" r:id="rId14"/>
    <p:sldId id="833" r:id="rId15"/>
    <p:sldId id="305" r:id="rId16"/>
    <p:sldId id="890" r:id="rId17"/>
    <p:sldId id="304" r:id="rId18"/>
    <p:sldId id="30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7"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80692" autoAdjust="0"/>
  </p:normalViewPr>
  <p:slideViewPr>
    <p:cSldViewPr snapToGrid="0" snapToObjects="1">
      <p:cViewPr varScale="1">
        <p:scale>
          <a:sx n="104" d="100"/>
          <a:sy n="104" d="100"/>
        </p:scale>
        <p:origin x="1416" y="20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3922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Note that both IPW and standardization can be carried out when exposure has more than two categories</a:t>
            </a:r>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241178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11</a:t>
            </a:fld>
            <a:endParaRPr lang="en-US"/>
          </a:p>
        </p:txBody>
      </p:sp>
    </p:spTree>
    <p:extLst>
      <p:ext uri="{BB962C8B-B14F-4D97-AF65-F5344CB8AC3E}">
        <p14:creationId xmlns:p14="http://schemas.microsoft.com/office/powerpoint/2010/main" val="174898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both standardization and IP weighting simulate what would have been observed if the variable (or variables in the vector)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had not been used to decide the probability of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both methods can be viewed as procedures to build a new tree in which all individuals receive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standardization and IP weighting are mathematically equivalent</a:t>
            </a:r>
          </a:p>
          <a:p>
            <a:pPr marL="171450" indent="-171450">
              <a:buFontTx/>
              <a:buChar char="-"/>
            </a:pPr>
            <a:r>
              <a:rPr lang="en-US" sz="1200" kern="1200" dirty="0">
                <a:solidFill>
                  <a:schemeClr val="tx1"/>
                </a:solidFill>
                <a:effectLst/>
                <a:latin typeface="+mn-lt"/>
                <a:ea typeface="+mn-ea"/>
                <a:cs typeface="+mn-cs"/>
              </a:rPr>
              <a:t>Each method uses a different set of the probabilities to build the counterfactual tree: </a:t>
            </a:r>
          </a:p>
          <a:p>
            <a:pPr marL="628650" lvl="1" indent="-171450">
              <a:buFontTx/>
              <a:buChar char="-"/>
            </a:pPr>
            <a:r>
              <a:rPr lang="en-US" sz="1200" kern="1200" dirty="0">
                <a:solidFill>
                  <a:schemeClr val="tx1"/>
                </a:solidFill>
                <a:effectLst/>
                <a:latin typeface="+mn-lt"/>
                <a:ea typeface="+mn-ea"/>
                <a:cs typeface="+mn-cs"/>
              </a:rPr>
              <a:t>IP weighting uses the conditional probability of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given the covariate </a:t>
            </a:r>
            <a:r>
              <a:rPr lang="en-US" sz="1200" i="1" kern="1200" dirty="0">
                <a:solidFill>
                  <a:schemeClr val="tx1"/>
                </a:solidFill>
                <a:effectLst/>
                <a:latin typeface="+mn-lt"/>
                <a:ea typeface="+mn-ea"/>
                <a:cs typeface="+mn-cs"/>
              </a:rPr>
              <a:t>L</a:t>
            </a:r>
          </a:p>
          <a:p>
            <a:pPr marL="628650" lvl="1" indent="-171450">
              <a:buFontTx/>
              <a:buChar char="-"/>
            </a:pPr>
            <a:r>
              <a:rPr lang="en-US" sz="1200" kern="1200" dirty="0">
                <a:solidFill>
                  <a:schemeClr val="tx1"/>
                </a:solidFill>
                <a:effectLst/>
                <a:latin typeface="+mn-lt"/>
                <a:ea typeface="+mn-ea"/>
                <a:cs typeface="+mn-cs"/>
              </a:rPr>
              <a:t>standardization uses the probability of the covariate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and the conditional probability of outcome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given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L</a:t>
            </a:r>
          </a:p>
          <a:p>
            <a:pPr marL="171450" lvl="0" indent="-171450">
              <a:buFontTx/>
              <a:buChar char="-"/>
            </a:pPr>
            <a:r>
              <a:rPr lang="en-US" sz="1200" kern="1200" dirty="0">
                <a:solidFill>
                  <a:schemeClr val="tx1"/>
                </a:solidFill>
                <a:effectLst/>
                <a:latin typeface="+mn-lt"/>
                <a:ea typeface="+mn-ea"/>
                <a:cs typeface="+mn-cs"/>
              </a:rPr>
              <a:t>IP weighted and the standardized mean are only exactly equal when no models are used to estimate them</a:t>
            </a:r>
          </a:p>
          <a:p>
            <a:pPr marL="628650" lvl="1" indent="-171450">
              <a:buFontTx/>
              <a:buChar char="-"/>
            </a:pPr>
            <a:r>
              <a:rPr lang="en-US" sz="1200" kern="1200" dirty="0">
                <a:solidFill>
                  <a:schemeClr val="tx1"/>
                </a:solidFill>
                <a:effectLst/>
                <a:latin typeface="+mn-lt"/>
                <a:ea typeface="+mn-ea"/>
                <a:cs typeface="+mn-cs"/>
              </a:rPr>
              <a:t>Some degree of misspecification is inescapable in all models, and model misspecification will introduce some bias</a:t>
            </a:r>
          </a:p>
        </p:txBody>
      </p:sp>
      <p:sp>
        <p:nvSpPr>
          <p:cNvPr id="4" name="Slide Number Placeholder 3"/>
          <p:cNvSpPr>
            <a:spLocks noGrp="1"/>
          </p:cNvSpPr>
          <p:nvPr>
            <p:ph type="sldNum" sz="quarter" idx="10"/>
          </p:nvPr>
        </p:nvSpPr>
        <p:spPr/>
        <p:txBody>
          <a:bodyPr/>
          <a:lstStyle/>
          <a:p>
            <a:fld id="{4A107E05-40DC-FD45-8388-749FC3D8F328}" type="slidenum">
              <a:rPr lang="en-US" smtClean="0"/>
              <a:t>12</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values of treatment under comparison correspond to well-defined interventions that, in turn, correspond to the versions of treatment in the data</a:t>
            </a:r>
          </a:p>
          <a:p>
            <a:pPr marL="628650" lvl="1" indent="-171450">
              <a:buFontTx/>
              <a:buChar char="-"/>
            </a:pPr>
            <a:r>
              <a:rPr lang="en-US" sz="1200" b="0" i="0" u="none" strike="noStrike" kern="1200" baseline="0" dirty="0">
                <a:solidFill>
                  <a:schemeClr val="tx1"/>
                </a:solidFill>
                <a:latin typeface="+mn-lt"/>
                <a:ea typeface="+mn-ea"/>
                <a:cs typeface="+mn-cs"/>
              </a:rPr>
              <a:t>the conditional probability of receiving every value of treatment, though not decided by the investigators, depends only on measured covariates </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13</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14</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15</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804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72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We already calculated the standardized risk in the exposed during Part III</a:t>
            </a:r>
          </a:p>
        </p:txBody>
      </p:sp>
      <p:sp>
        <p:nvSpPr>
          <p:cNvPr id="4" name="Slide Number Placeholder 3"/>
          <p:cNvSpPr>
            <a:spLocks noGrp="1"/>
          </p:cNvSpPr>
          <p:nvPr>
            <p:ph type="sldNum" sz="quarter" idx="10"/>
          </p:nvPr>
        </p:nvSpPr>
        <p:spPr/>
        <p:txBody>
          <a:bodyPr/>
          <a:lstStyle/>
          <a:p>
            <a:fld id="{4A107E05-40DC-FD45-8388-749FC3D8F328}" type="slidenum">
              <a:rPr lang="en-US" smtClean="0"/>
              <a:t>4</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p:txBody>
      </p:sp>
      <p:sp>
        <p:nvSpPr>
          <p:cNvPr id="4" name="Slide Number Placeholder 3"/>
          <p:cNvSpPr>
            <a:spLocks noGrp="1"/>
          </p:cNvSpPr>
          <p:nvPr>
            <p:ph type="sldNum" sz="quarter" idx="10"/>
          </p:nvPr>
        </p:nvSpPr>
        <p:spPr/>
        <p:txBody>
          <a:bodyPr/>
          <a:lstStyle/>
          <a:p>
            <a:fld id="{4A107E05-40DC-FD45-8388-749FC3D8F328}" type="slidenum">
              <a:rPr lang="en-US" smtClean="0"/>
              <a:t>5</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fld id="{4A107E05-40DC-FD45-8388-749FC3D8F328}" type="slidenum">
              <a:rPr lang="en-US" smtClean="0"/>
              <a:t>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fld id="{4A107E05-40DC-FD45-8388-749FC3D8F328}" type="slidenum">
              <a:rPr lang="en-US" smtClean="0"/>
              <a:t>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825164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theme" Target="../theme/theme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theme" Target="../theme/theme4.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IV</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31204190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10</a:t>
            </a:fld>
            <a:endParaRPr lang="en-US" dirty="0">
              <a:solidFill>
                <a:srgbClr val="052049"/>
              </a:solidFill>
            </a:endParaRPr>
          </a:p>
        </p:txBody>
      </p:sp>
      <p:graphicFrame>
        <p:nvGraphicFramePr>
          <p:cNvPr id="9" name="Content Placeholder 3"/>
          <p:cNvGraphicFramePr>
            <a:graphicFrameLocks/>
          </p:cNvGraphicFramePr>
          <p:nvPr>
            <p:extLst>
              <p:ext uri="{D42A27DB-BD31-4B8C-83A1-F6EECF244321}">
                <p14:modId xmlns:p14="http://schemas.microsoft.com/office/powerpoint/2010/main" val="3907399607"/>
              </p:ext>
            </p:extLst>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Application of Inverse Probability Weights:</a:t>
            </a: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dirty="0">
              <a:solidFill>
                <a:srgbClr val="052049"/>
              </a:solidFill>
            </a:endParaRPr>
          </a:p>
          <a:p>
            <a:pPr marL="0" indent="0">
              <a:buClr>
                <a:srgbClr val="0093D0"/>
              </a:buClr>
              <a:buNone/>
            </a:pPr>
            <a:r>
              <a:rPr lang="en-US" dirty="0" err="1">
                <a:solidFill>
                  <a:srgbClr val="052049"/>
                </a:solidFill>
              </a:rPr>
              <a:t>Pseudopopulation</a:t>
            </a:r>
            <a:r>
              <a:rPr lang="en-US" dirty="0">
                <a:solidFill>
                  <a:srgbClr val="052049"/>
                </a:solidFill>
              </a:rPr>
              <a:t> (having removed the effect of </a:t>
            </a:r>
            <a:r>
              <a:rPr lang="en-US" i="1" dirty="0">
                <a:solidFill>
                  <a:srgbClr val="052049"/>
                </a:solidFill>
              </a:rPr>
              <a:t>L</a:t>
            </a:r>
            <a:r>
              <a:rPr lang="en-US" dirty="0">
                <a:solidFill>
                  <a:srgbClr val="052049"/>
                </a:solidFill>
              </a:rPr>
              <a:t>):</a:t>
            </a:r>
            <a:endParaRPr lang="en-US" dirty="0"/>
          </a:p>
        </p:txBody>
      </p:sp>
      <p:graphicFrame>
        <p:nvGraphicFramePr>
          <p:cNvPr id="12" name="Content Placeholder 3"/>
          <p:cNvGraphicFramePr>
            <a:graphicFrameLocks/>
          </p:cNvGraphicFramePr>
          <p:nvPr>
            <p:extLst>
              <p:ext uri="{D42A27DB-BD31-4B8C-83A1-F6EECF244321}">
                <p14:modId xmlns:p14="http://schemas.microsoft.com/office/powerpoint/2010/main" val="2765741553"/>
              </p:ext>
            </p:extLst>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30838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11</a:t>
            </a:fld>
            <a:endParaRPr lang="en-US" dirty="0">
              <a:solidFill>
                <a:srgbClr val="052049"/>
              </a:solidFill>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extLst>
              <p:ext uri="{D42A27DB-BD31-4B8C-83A1-F6EECF244321}">
                <p14:modId xmlns:p14="http://schemas.microsoft.com/office/powerpoint/2010/main" val="2177688719"/>
              </p:ext>
            </p:extLst>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25369466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Standardization &amp; IPW Summary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Goal: Adjust for </a:t>
            </a:r>
            <a:r>
              <a:rPr lang="en-US" i="1" dirty="0"/>
              <a:t>L</a:t>
            </a:r>
            <a:r>
              <a:rPr lang="en-US" dirty="0"/>
              <a:t> to compute marginal causal quantities</a:t>
            </a:r>
          </a:p>
          <a:p>
            <a:endParaRPr lang="en-US" dirty="0"/>
          </a:p>
          <a:p>
            <a:r>
              <a:rPr lang="en-US" dirty="0"/>
              <a:t>Mathematically equivalent</a:t>
            </a:r>
          </a:p>
          <a:p>
            <a:pPr lvl="1"/>
            <a:r>
              <a:rPr lang="en-US" dirty="0"/>
              <a:t>Caveat: only when models aren’t used</a:t>
            </a:r>
          </a:p>
        </p:txBody>
      </p:sp>
    </p:spTree>
    <p:extLst>
      <p:ext uri="{BB962C8B-B14F-4D97-AF65-F5344CB8AC3E}">
        <p14:creationId xmlns:p14="http://schemas.microsoft.com/office/powerpoint/2010/main" val="17051278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13</a:t>
            </a:fld>
            <a:endParaRPr lang="en-US" dirty="0">
              <a:solidFill>
                <a:srgbClr val="052049"/>
              </a:solidFill>
            </a:endParaRPr>
          </a:p>
        </p:txBody>
      </p:sp>
      <p:sp>
        <p:nvSpPr>
          <p:cNvPr id="7" name="Content Placeholder 5"/>
          <p:cNvSpPr txBox="1">
            <a:spLocks/>
          </p:cNvSpPr>
          <p:nvPr/>
        </p:nvSpPr>
        <p:spPr>
          <a:xfrm>
            <a:off x="459686" y="1496817"/>
            <a:ext cx="8137665" cy="3227583"/>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en-US" dirty="0"/>
              <a:t>Consistency</a:t>
            </a:r>
          </a:p>
          <a:p>
            <a:pPr marL="342900" indent="-342900">
              <a:buFont typeface="+mj-lt"/>
              <a:buAutoNum type="arabicPeriod"/>
            </a:pPr>
            <a:r>
              <a:rPr lang="en-US" dirty="0"/>
              <a:t>Exchangeability</a:t>
            </a:r>
          </a:p>
          <a:p>
            <a:pPr marL="571500" lvl="1" indent="-228600"/>
            <a:r>
              <a:rPr lang="en-US" dirty="0"/>
              <a:t>Marginal</a:t>
            </a:r>
          </a:p>
          <a:p>
            <a:pPr marL="571500" lvl="1" indent="-228600"/>
            <a:r>
              <a:rPr lang="en-US" dirty="0"/>
              <a:t>Conditional</a:t>
            </a:r>
          </a:p>
          <a:p>
            <a:endParaRPr lang="en-US" dirty="0"/>
          </a:p>
          <a:p>
            <a:pPr marL="342900" indent="-342900">
              <a:buFont typeface="+mj-lt"/>
              <a:buAutoNum type="arabicPeriod" startAt="3"/>
            </a:pPr>
            <a:r>
              <a:rPr lang="en-US" dirty="0"/>
              <a:t>Positivity:</a:t>
            </a:r>
          </a:p>
          <a:p>
            <a:pPr marL="577850" lvl="1" indent="-234950"/>
            <a:r>
              <a:rPr lang="en-US" dirty="0"/>
              <a:t>The probability of receiving every value of treatment conditional on </a:t>
            </a:r>
            <a:r>
              <a:rPr lang="en-US" i="1" dirty="0"/>
              <a:t>L </a:t>
            </a:r>
            <a:r>
              <a:rPr lang="en-US" dirty="0"/>
              <a:t>is greater than zero</a:t>
            </a:r>
          </a:p>
        </p:txBody>
      </p:sp>
    </p:spTree>
    <p:extLst>
      <p:ext uri="{BB962C8B-B14F-4D97-AF65-F5344CB8AC3E}">
        <p14:creationId xmlns:p14="http://schemas.microsoft.com/office/powerpoint/2010/main" val="25790239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2659547"/>
          </a:xfrm>
          <a:prstGeom prst="rect">
            <a:avLst/>
          </a:prstGeom>
        </p:spPr>
        <p:txBody>
          <a:bodyPr vert="horz" lIns="91440" tIns="45720" rIns="91440" bIns="45720" numCol="2"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June Chan</a:t>
            </a:r>
          </a:p>
          <a:p>
            <a:endParaRPr lang="en-US" dirty="0"/>
          </a:p>
          <a:p>
            <a:endParaRPr lang="en-US" dirty="0"/>
          </a:p>
          <a:p>
            <a:endParaRPr lang="en-US" dirty="0"/>
          </a:p>
          <a:p>
            <a:r>
              <a:rPr lang="en-US" dirty="0"/>
              <a:t>Miguel </a:t>
            </a:r>
            <a:r>
              <a:rPr lang="en-US" dirty="0" err="1"/>
              <a:t>Hernán</a:t>
            </a:r>
            <a:endParaRPr lang="en-US" dirty="0"/>
          </a:p>
          <a:p>
            <a:endParaRPr lang="en-US" dirty="0"/>
          </a:p>
          <a:p>
            <a:r>
              <a:rPr lang="en-US" dirty="0"/>
              <a:t>Dan Kelly</a:t>
            </a:r>
          </a:p>
          <a:p>
            <a:endParaRPr lang="en-US" dirty="0"/>
          </a:p>
          <a:p>
            <a:endParaRPr lang="en-US" dirty="0"/>
          </a:p>
          <a:p>
            <a:endParaRPr lang="en-US" dirty="0"/>
          </a:p>
          <a:p>
            <a:r>
              <a:rPr lang="en-US" dirty="0"/>
              <a:t>Carolyn Smith</a:t>
            </a:r>
          </a:p>
          <a:p>
            <a:pPr marL="0" indent="0">
              <a:buNone/>
              <a:tabLst>
                <a:tab pos="222250" algn="l"/>
              </a:tabLst>
            </a:pPr>
            <a:r>
              <a:rPr lang="en-US" dirty="0"/>
              <a:t>	 Hughes</a:t>
            </a:r>
          </a:p>
        </p:txBody>
      </p:sp>
      <p:pic>
        <p:nvPicPr>
          <p:cNvPr id="9" name="Picture 8" descr="Miguel.jpg">
            <a:extLst>
              <a:ext uri="{FF2B5EF4-FFF2-40B4-BE49-F238E27FC236}">
                <a16:creationId xmlns:a16="http://schemas.microsoft.com/office/drawing/2014/main" id="{DBADFCDD-A014-F944-A3B2-1A6D353DB7B4}"/>
              </a:ext>
            </a:extLst>
          </p:cNvPr>
          <p:cNvPicPr>
            <a:picLocks/>
          </p:cNvPicPr>
          <p:nvPr/>
        </p:nvPicPr>
        <p:blipFill rotWithShape="1">
          <a:blip r:embed="rId3">
            <a:extLst>
              <a:ext uri="{28A0092B-C50C-407E-A947-70E740481C1C}">
                <a14:useLocalDpi xmlns:a14="http://schemas.microsoft.com/office/drawing/2010/main" val="0"/>
              </a:ext>
            </a:extLst>
          </a:blip>
          <a:srcRect l="15293" r="16471" b="41764"/>
          <a:stretch/>
        </p:blipFill>
        <p:spPr>
          <a:xfrm>
            <a:off x="2914744" y="3163820"/>
            <a:ext cx="1088559" cy="1252728"/>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7356116" y="1569944"/>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2914744" y="1569944"/>
            <a:ext cx="1088559" cy="1256259"/>
          </a:xfrm>
          <a:prstGeom prst="rect">
            <a:avLst/>
          </a:prstGeom>
        </p:spPr>
      </p:pic>
      <p:pic>
        <p:nvPicPr>
          <p:cNvPr id="1026" name="Picture 2">
            <a:extLst>
              <a:ext uri="{FF2B5EF4-FFF2-40B4-BE49-F238E27FC236}">
                <a16:creationId xmlns:a16="http://schemas.microsoft.com/office/drawing/2014/main" id="{69F9046D-D312-7F43-8B52-BD5260E2C0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25" t="5498" r="8735"/>
          <a:stretch/>
        </p:blipFill>
        <p:spPr bwMode="auto">
          <a:xfrm>
            <a:off x="7356116" y="3163821"/>
            <a:ext cx="1088558" cy="124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513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15</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4729747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52759455"/>
      </p:ext>
    </p:extLst>
  </p:cSld>
  <p:clrMapOvr>
    <a:masterClrMapping/>
  </p:clrMapOvr>
  <p:transition advTm="19565">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Conditional Randomization (cont.)</a:t>
            </a:r>
          </a:p>
        </p:txBody>
      </p:sp>
    </p:spTree>
    <p:extLst>
      <p:ext uri="{BB962C8B-B14F-4D97-AF65-F5344CB8AC3E}">
        <p14:creationId xmlns:p14="http://schemas.microsoft.com/office/powerpoint/2010/main" val="24729370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a:t>
            </a:r>
            <a:r>
              <a:rPr lang="en-US" u="sng" dirty="0"/>
              <a:t>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7284845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1</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1</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3</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6</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3</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2</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pic>
        <p:nvPicPr>
          <p:cNvPr id="49" name="Picture 48" descr="Screen Shot 2019-12-19 at 3.26.38 PM.png">
            <a:extLst>
              <a:ext uri="{FF2B5EF4-FFF2-40B4-BE49-F238E27FC236}">
                <a16:creationId xmlns:a16="http://schemas.microsoft.com/office/drawing/2014/main" id="{E3940C87-0B91-DF40-B563-F8D5CC97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456" y="79610"/>
            <a:ext cx="1423662" cy="3077622"/>
          </a:xfrm>
          <a:prstGeom prst="rect">
            <a:avLst/>
          </a:prstGeom>
        </p:spPr>
      </p:pic>
    </p:spTree>
    <p:extLst>
      <p:ext uri="{BB962C8B-B14F-4D97-AF65-F5344CB8AC3E}">
        <p14:creationId xmlns:p14="http://schemas.microsoft.com/office/powerpoint/2010/main" val="3321479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2</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2</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6</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8</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4</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8</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r>
              <a:rPr lang="en-US" sz="1400" dirty="0"/>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r>
              <a:rPr lang="en-US" sz="1400" dirty="0"/>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r>
              <a:rPr lang="en-US" sz="1400" dirty="0"/>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r>
              <a:rPr lang="en-US" sz="1400" dirty="0"/>
              <a:t>A=0 12</a:t>
            </a:r>
          </a:p>
        </p:txBody>
      </p:sp>
      <p:sp>
        <p:nvSpPr>
          <p:cNvPr id="49" name="TextBox 48">
            <a:extLst>
              <a:ext uri="{FF2B5EF4-FFF2-40B4-BE49-F238E27FC236}">
                <a16:creationId xmlns:a16="http://schemas.microsoft.com/office/drawing/2014/main" id="{85E892BC-BD7B-E044-B6B0-457BC0B11C50}"/>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50" name="TextBox 49">
            <a:extLst>
              <a:ext uri="{FF2B5EF4-FFF2-40B4-BE49-F238E27FC236}">
                <a16:creationId xmlns:a16="http://schemas.microsoft.com/office/drawing/2014/main" id="{541DC0DC-0AF5-FC41-A325-6EF839C2818C}"/>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217179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endParaRPr lang="en-US" dirty="0"/>
          </a:p>
          <a:p>
            <a:endParaRPr lang="en-US" dirty="0"/>
          </a:p>
          <a:p>
            <a:r>
              <a:rPr lang="en-US" dirty="0" err="1"/>
              <a:t>Pr</a:t>
            </a:r>
            <a:r>
              <a:rPr lang="en-US" dirty="0"/>
              <a:t>(</a:t>
            </a:r>
            <a:r>
              <a:rPr lang="en-US" i="1" dirty="0" err="1"/>
              <a:t>Y</a:t>
            </a:r>
            <a:r>
              <a:rPr lang="en-US" i="1" baseline="30000" dirty="0" err="1"/>
              <a:t>a</a:t>
            </a:r>
            <a:r>
              <a:rPr lang="en-US" baseline="30000" dirty="0"/>
              <a:t>=1</a:t>
            </a:r>
            <a:r>
              <a:rPr lang="en-US" dirty="0"/>
              <a:t> = 1) = 10/20</a:t>
            </a:r>
          </a:p>
          <a:p>
            <a:r>
              <a:rPr lang="en-US" dirty="0" err="1"/>
              <a:t>Pr</a:t>
            </a:r>
            <a:r>
              <a:rPr lang="en-US" dirty="0"/>
              <a:t>(</a:t>
            </a:r>
            <a:r>
              <a:rPr lang="en-US" i="1" dirty="0" err="1"/>
              <a:t>Y</a:t>
            </a:r>
            <a:r>
              <a:rPr lang="en-US" i="1" baseline="30000" dirty="0" err="1"/>
              <a:t>a</a:t>
            </a:r>
            <a:r>
              <a:rPr lang="en-US" baseline="30000" dirty="0"/>
              <a:t>=0</a:t>
            </a:r>
            <a:r>
              <a:rPr lang="en-US" dirty="0"/>
              <a:t> = 1) = 10/20</a:t>
            </a:r>
          </a:p>
          <a:p>
            <a:pPr marL="511162" lvl="2" indent="0">
              <a:buFont typeface="Wingdings" charset="2"/>
              <a:buNone/>
            </a:pPr>
            <a:endParaRPr lang="en-US" dirty="0"/>
          </a:p>
          <a:p>
            <a:pPr marL="0" indent="0" algn="ctr">
              <a:buClr>
                <a:srgbClr val="0093D0"/>
              </a:buClr>
              <a:buFont typeface="Wingdings" charset="2"/>
              <a:buNone/>
            </a:pPr>
            <a:r>
              <a:rPr lang="en-US" sz="3000" b="1" dirty="0">
                <a:solidFill>
                  <a:srgbClr val="052049"/>
                </a:solidFill>
              </a:rPr>
              <a:t>Inverse Probability Weighting!</a:t>
            </a:r>
          </a:p>
          <a:p>
            <a:pPr marL="511162" lvl="2" indent="0">
              <a:buFont typeface="Wingdings" charset="2"/>
              <a:buNone/>
            </a:pPr>
            <a:endParaRPr lang="en-US" dirty="0"/>
          </a:p>
          <a:p>
            <a:pPr marL="968362" lvl="2" indent="-457200">
              <a:buFont typeface="+mj-lt"/>
              <a:buAutoNum type="alphaLcPeriod"/>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0253400"/>
              </p:ext>
            </p:extLst>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65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r>
              <a:rPr lang="en-US" sz="1400" dirty="0"/>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r>
              <a:rPr lang="en-US" sz="1400" dirty="0"/>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r>
              <a:rPr lang="en-US" sz="1400" dirty="0"/>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r>
              <a:rPr lang="en-US" sz="1400" dirty="0"/>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r>
              <a:rPr lang="en-US" sz="1400" dirty="0"/>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r>
              <a:rPr lang="en-US" sz="1400" dirty="0"/>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r>
              <a:rPr lang="en-US" sz="1400" dirty="0"/>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r>
              <a:rPr lang="en-US" sz="1400" dirty="0"/>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algn="ctr"/>
            <a:r>
              <a:rPr lang="en-US" i="1" u="sng" dirty="0"/>
              <a:t>W</a:t>
            </a:r>
            <a:r>
              <a:rPr lang="en-US" i="1" u="sng" baseline="30000" dirty="0"/>
              <a:t>A</a:t>
            </a:r>
            <a:r>
              <a:rPr lang="en-US" u="sng" dirty="0"/>
              <a:t> = 1/</a:t>
            </a:r>
            <a:r>
              <a:rPr lang="en-US" i="1" u="sng" dirty="0"/>
              <a:t>f</a:t>
            </a:r>
            <a:r>
              <a:rPr lang="en-US" u="sng" dirty="0"/>
              <a:t>(</a:t>
            </a:r>
            <a:r>
              <a:rPr lang="en-US" i="1" u="sng" dirty="0"/>
              <a:t>A</a:t>
            </a:r>
            <a:r>
              <a:rPr lang="en-US" u="sng" dirty="0"/>
              <a:t> | </a:t>
            </a:r>
            <a:r>
              <a:rPr lang="en-US" i="1" u="sng" dirty="0"/>
              <a:t>L</a:t>
            </a:r>
            <a:r>
              <a:rPr lang="en-US" u="sng" dirty="0"/>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
        <p:nvSpPr>
          <p:cNvPr id="47" name="TextBox 46">
            <a:extLst>
              <a:ext uri="{FF2B5EF4-FFF2-40B4-BE49-F238E27FC236}">
                <a16:creationId xmlns:a16="http://schemas.microsoft.com/office/drawing/2014/main" id="{1E28C5C8-5E51-FB47-A8F8-07227E7197AB}"/>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48" name="TextBox 47">
            <a:extLst>
              <a:ext uri="{FF2B5EF4-FFF2-40B4-BE49-F238E27FC236}">
                <a16:creationId xmlns:a16="http://schemas.microsoft.com/office/drawing/2014/main" id="{241F3F65-EC9B-A641-9C8A-D1241E9EC77E}"/>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4193508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98296"/>
              </p:ext>
            </p:extLst>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568913681"/>
              </p:ext>
            </p:extLst>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Original Data:   	  		    </a:t>
            </a:r>
          </a:p>
          <a:p>
            <a:pPr marL="0" indent="0">
              <a:spcAft>
                <a:spcPts val="0"/>
              </a:spcAft>
              <a:buClr>
                <a:srgbClr val="0093D0"/>
              </a:buClr>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1) = (6+3)/(6+3+2+1) = 0.75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0 | </a:t>
            </a:r>
            <a:r>
              <a:rPr lang="en-US" sz="1600" i="1" dirty="0">
                <a:solidFill>
                  <a:srgbClr val="052049"/>
                </a:solidFill>
              </a:rPr>
              <a:t>L</a:t>
            </a:r>
            <a:r>
              <a:rPr lang="en-US" sz="1600" dirty="0">
                <a:solidFill>
                  <a:srgbClr val="052049"/>
                </a:solidFill>
              </a:rPr>
              <a:t> = 1) = (2+1)/(6+3+2+1) = 0.25</a:t>
            </a:r>
            <a:endParaRPr lang="en-US" dirty="0">
              <a:solidFill>
                <a:srgbClr val="052049"/>
              </a:solidFill>
            </a:endParaRP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endParaRPr lang="en-US"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r>
              <a:rPr lang="en-US" dirty="0">
                <a:solidFill>
                  <a:srgbClr val="052049"/>
                </a:solidFill>
              </a:rPr>
              <a:t>Inverse Probability Weights:</a:t>
            </a:r>
            <a:endParaRPr lang="en-US" dirty="0"/>
          </a:p>
        </p:txBody>
      </p:sp>
    </p:spTree>
    <p:extLst>
      <p:ext uri="{BB962C8B-B14F-4D97-AF65-F5344CB8AC3E}">
        <p14:creationId xmlns:p14="http://schemas.microsoft.com/office/powerpoint/2010/main" val="3613663752"/>
      </p:ext>
    </p:extLst>
  </p:cSld>
  <p:clrMapOvr>
    <a:masterClrMapping/>
  </p:clrMapOvr>
  <p:transition>
    <p:fade/>
  </p:transition>
</p:sld>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12573</TotalTime>
  <Words>1498</Words>
  <Application>Microsoft Macintosh PowerPoint</Application>
  <PresentationFormat>On-screen Show (4:3)</PresentationFormat>
  <Paragraphs>290</Paragraphs>
  <Slides>15</Slides>
  <Notes>15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.AppleSystemUIFont</vt:lpstr>
      <vt:lpstr>Arial</vt:lpstr>
      <vt:lpstr>Calibri</vt:lpstr>
      <vt:lpstr>Garamond</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IV</vt:lpstr>
      <vt:lpstr>Learning Objectives (Weeks 1 &amp; 2)</vt:lpstr>
      <vt:lpstr>Conditional Randomization (cont.)</vt:lpstr>
      <vt:lpstr>Exercise</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Standardization &amp; IPW Summary</vt:lpstr>
      <vt:lpstr>One More Identifiability Condition</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592</cp:revision>
  <dcterms:created xsi:type="dcterms:W3CDTF">2019-12-18T01:32:47Z</dcterms:created>
  <dcterms:modified xsi:type="dcterms:W3CDTF">2022-01-05T01:51:39Z</dcterms:modified>
</cp:coreProperties>
</file>