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1"/>
  </p:notesMasterIdLst>
  <p:handoutMasterIdLst>
    <p:handoutMasterId r:id="rId52"/>
  </p:handoutMasterIdLst>
  <p:sldIdLst>
    <p:sldId id="260" r:id="rId2"/>
    <p:sldId id="604" r:id="rId3"/>
    <p:sldId id="605" r:id="rId4"/>
    <p:sldId id="606" r:id="rId5"/>
    <p:sldId id="607" r:id="rId6"/>
    <p:sldId id="609" r:id="rId7"/>
    <p:sldId id="608" r:id="rId8"/>
    <p:sldId id="610" r:id="rId9"/>
    <p:sldId id="611" r:id="rId10"/>
    <p:sldId id="612" r:id="rId11"/>
    <p:sldId id="613" r:id="rId12"/>
    <p:sldId id="617" r:id="rId13"/>
    <p:sldId id="614" r:id="rId14"/>
    <p:sldId id="647" r:id="rId15"/>
    <p:sldId id="648" r:id="rId16"/>
    <p:sldId id="653" r:id="rId17"/>
    <p:sldId id="615" r:id="rId18"/>
    <p:sldId id="616" r:id="rId19"/>
    <p:sldId id="654" r:id="rId20"/>
    <p:sldId id="619" r:id="rId21"/>
    <p:sldId id="620" r:id="rId22"/>
    <p:sldId id="621" r:id="rId23"/>
    <p:sldId id="655" r:id="rId24"/>
    <p:sldId id="622" r:id="rId25"/>
    <p:sldId id="623" r:id="rId26"/>
    <p:sldId id="618" r:id="rId27"/>
    <p:sldId id="650" r:id="rId28"/>
    <p:sldId id="624" r:id="rId29"/>
    <p:sldId id="626" r:id="rId30"/>
    <p:sldId id="627" r:id="rId31"/>
    <p:sldId id="636" r:id="rId32"/>
    <p:sldId id="649" r:id="rId33"/>
    <p:sldId id="628" r:id="rId34"/>
    <p:sldId id="629" r:id="rId35"/>
    <p:sldId id="630" r:id="rId36"/>
    <p:sldId id="632" r:id="rId37"/>
    <p:sldId id="633" r:id="rId38"/>
    <p:sldId id="634" r:id="rId39"/>
    <p:sldId id="635" r:id="rId40"/>
    <p:sldId id="651" r:id="rId41"/>
    <p:sldId id="656" r:id="rId42"/>
    <p:sldId id="645" r:id="rId43"/>
    <p:sldId id="638" r:id="rId44"/>
    <p:sldId id="640" r:id="rId45"/>
    <p:sldId id="641" r:id="rId46"/>
    <p:sldId id="644" r:id="rId47"/>
    <p:sldId id="642" r:id="rId48"/>
    <p:sldId id="643" r:id="rId49"/>
    <p:sldId id="652" r:id="rId5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94249" autoAdjust="0"/>
  </p:normalViewPr>
  <p:slideViewPr>
    <p:cSldViewPr>
      <p:cViewPr varScale="1">
        <p:scale>
          <a:sx n="164" d="100"/>
          <a:sy n="164" d="100"/>
        </p:scale>
        <p:origin x="94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9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4/9/2017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7337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305023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92252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36648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47012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40001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63011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4344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533874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45600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306846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5833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49965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794194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314352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965307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48754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33</a:t>
            </a:fld>
            <a:endParaRPr lang="en-US"/>
          </a:p>
        </p:txBody>
      </p:sp>
    </p:spTree>
    <p:extLst>
      <p:ext uri="{BB962C8B-B14F-4D97-AF65-F5344CB8AC3E}">
        <p14:creationId xmlns:p14="http://schemas.microsoft.com/office/powerpoint/2010/main" val="23378772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34</a:t>
            </a:fld>
            <a:endParaRPr lang="en-US"/>
          </a:p>
        </p:txBody>
      </p:sp>
    </p:spTree>
    <p:extLst>
      <p:ext uri="{BB962C8B-B14F-4D97-AF65-F5344CB8AC3E}">
        <p14:creationId xmlns:p14="http://schemas.microsoft.com/office/powerpoint/2010/main" val="23606209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35</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258091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16728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20367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780202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9912038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969853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88078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82459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038795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421873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156705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884176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48648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19839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11354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a:t>Click to edit Master title style</a:t>
            </a:r>
          </a:p>
        </p:txBody>
      </p:sp>
      <p:sp>
        <p:nvSpPr>
          <p:cNvPr id="3" name="Text Placeholder 2"/>
          <p:cNvSpPr>
            <a:spLocks noGrp="1"/>
          </p:cNvSpPr>
          <p:nvPr>
            <p:ph type="body" sz="half" idx="1"/>
          </p:nvPr>
        </p:nvSpPr>
        <p:spPr>
          <a:xfrm>
            <a:off x="457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4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 id="2147483701"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4.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4.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32.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4.emf"/></Relationships>
</file>

<file path=ppt/slides/_rels/slide44.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26.emf"/><Relationship Id="rId4" Type="http://schemas.openxmlformats.org/officeDocument/2006/relationships/image" Target="../media/image25.png"/></Relationships>
</file>

<file path=ppt/slides/_rels/slide4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30.emf"/><Relationship Id="rId4" Type="http://schemas.openxmlformats.org/officeDocument/2006/relationships/image" Target="../media/image29.emf"/></Relationships>
</file>

<file path=ppt/slides/_rels/slide4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32.emf"/></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304800" y="3429000"/>
            <a:ext cx="7558479" cy="769441"/>
          </a:xfrm>
          <a:prstGeom prst="rect">
            <a:avLst/>
          </a:prstGeom>
          <a:noFill/>
          <a:ln w="9525">
            <a:noFill/>
            <a:miter lim="800000"/>
            <a:headEnd/>
            <a:tailEnd/>
          </a:ln>
        </p:spPr>
        <p:txBody>
          <a:bodyPr wrap="none">
            <a:spAutoFit/>
          </a:bodyPr>
          <a:lstStyle/>
          <a:p>
            <a:r>
              <a:rPr lang="en-US" sz="4400" dirty="0">
                <a:solidFill>
                  <a:schemeClr val="accent1"/>
                </a:solidFill>
              </a:rPr>
              <a:t>Analyses with Clustered Data</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With a repeated measures design</a:t>
            </a:r>
          </a:p>
        </p:txBody>
      </p:sp>
      <p:sp>
        <p:nvSpPr>
          <p:cNvPr id="6" name="TextBox 5"/>
          <p:cNvSpPr txBox="1"/>
          <p:nvPr/>
        </p:nvSpPr>
        <p:spPr>
          <a:xfrm>
            <a:off x="381000" y="5125803"/>
            <a:ext cx="8010214" cy="1631216"/>
          </a:xfrm>
          <a:prstGeom prst="rect">
            <a:avLst/>
          </a:prstGeom>
          <a:noFill/>
        </p:spPr>
        <p:txBody>
          <a:bodyPr wrap="square" rtlCol="0">
            <a:spAutoFit/>
          </a:bodyPr>
          <a:lstStyle/>
          <a:p>
            <a:r>
              <a:rPr lang="en-US" sz="2000" dirty="0"/>
              <a:t>Time is level 1 because annual observations are sampled within People in each Place</a:t>
            </a:r>
          </a:p>
          <a:p>
            <a:r>
              <a:rPr lang="en-US" sz="2000" dirty="0" err="1"/>
              <a:t>Y</a:t>
            </a:r>
            <a:r>
              <a:rPr lang="en-US" sz="2000" baseline="-25000" dirty="0" err="1"/>
              <a:t>tik</a:t>
            </a:r>
            <a:r>
              <a:rPr lang="en-US" sz="2000" dirty="0"/>
              <a:t>= Value of the variable “Y” for at time </a:t>
            </a:r>
            <a:r>
              <a:rPr lang="en-US" sz="2000" i="1" dirty="0"/>
              <a:t>t</a:t>
            </a:r>
            <a:r>
              <a:rPr lang="en-US" sz="2000" dirty="0"/>
              <a:t> for person </a:t>
            </a:r>
            <a:r>
              <a:rPr lang="en-US" sz="2000" i="1" dirty="0" err="1"/>
              <a:t>i</a:t>
            </a:r>
            <a:r>
              <a:rPr lang="en-US" sz="2000" dirty="0"/>
              <a:t> in place </a:t>
            </a:r>
            <a:r>
              <a:rPr lang="en-US" sz="2000" i="1" dirty="0"/>
              <a:t>k</a:t>
            </a:r>
          </a:p>
          <a:p>
            <a:r>
              <a:rPr lang="en-US" sz="2000" dirty="0"/>
              <a:t>Ask: Is there any characteristic of level 2 units that would apply to all level 1 units nested within it? </a:t>
            </a:r>
          </a:p>
        </p:txBody>
      </p:sp>
      <p:pic>
        <p:nvPicPr>
          <p:cNvPr id="2" name="Picture 1"/>
          <p:cNvPicPr>
            <a:picLocks noChangeAspect="1"/>
          </p:cNvPicPr>
          <p:nvPr/>
        </p:nvPicPr>
        <p:blipFill>
          <a:blip r:embed="rId3"/>
          <a:stretch>
            <a:fillRect/>
          </a:stretch>
        </p:blipFill>
        <p:spPr>
          <a:xfrm>
            <a:off x="381000" y="2667000"/>
            <a:ext cx="8409769" cy="2223000"/>
          </a:xfrm>
          <a:prstGeom prst="rect">
            <a:avLst/>
          </a:prstGeom>
        </p:spPr>
      </p:pic>
      <p:sp>
        <p:nvSpPr>
          <p:cNvPr id="5" name="TextBox 4"/>
          <p:cNvSpPr txBox="1"/>
          <p:nvPr/>
        </p:nvSpPr>
        <p:spPr>
          <a:xfrm>
            <a:off x="304800" y="1600200"/>
            <a:ext cx="8010214" cy="830997"/>
          </a:xfrm>
          <a:prstGeom prst="rect">
            <a:avLst/>
          </a:prstGeom>
          <a:noFill/>
        </p:spPr>
        <p:txBody>
          <a:bodyPr wrap="square" rtlCol="0">
            <a:spAutoFit/>
          </a:bodyPr>
          <a:lstStyle/>
          <a:p>
            <a:r>
              <a:rPr lang="en-US" sz="2400" dirty="0"/>
              <a:t>Repeated measures design: select a representative sample of individuals and measure them repeatedly.</a:t>
            </a:r>
          </a:p>
        </p:txBody>
      </p:sp>
    </p:spTree>
    <p:extLst>
      <p:ext uri="{BB962C8B-B14F-4D97-AF65-F5344CB8AC3E}">
        <p14:creationId xmlns:p14="http://schemas.microsoft.com/office/powerpoint/2010/main" val="4173490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Multivariate responses</a:t>
            </a:r>
          </a:p>
        </p:txBody>
      </p:sp>
      <p:pic>
        <p:nvPicPr>
          <p:cNvPr id="4" name="Picture 3"/>
          <p:cNvPicPr>
            <a:picLocks noChangeAspect="1"/>
          </p:cNvPicPr>
          <p:nvPr/>
        </p:nvPicPr>
        <p:blipFill>
          <a:blip r:embed="rId3"/>
          <a:stretch>
            <a:fillRect/>
          </a:stretch>
        </p:blipFill>
        <p:spPr>
          <a:xfrm>
            <a:off x="457200" y="2423531"/>
            <a:ext cx="7854958" cy="2010938"/>
          </a:xfrm>
          <a:prstGeom prst="rect">
            <a:avLst/>
          </a:prstGeom>
        </p:spPr>
      </p:pic>
      <p:sp>
        <p:nvSpPr>
          <p:cNvPr id="5" name="TextBox 4"/>
          <p:cNvSpPr txBox="1"/>
          <p:nvPr/>
        </p:nvSpPr>
        <p:spPr>
          <a:xfrm>
            <a:off x="304800" y="4724400"/>
            <a:ext cx="8763000" cy="1815882"/>
          </a:xfrm>
          <a:prstGeom prst="rect">
            <a:avLst/>
          </a:prstGeom>
          <a:noFill/>
        </p:spPr>
        <p:txBody>
          <a:bodyPr wrap="square" rtlCol="0">
            <a:spAutoFit/>
          </a:bodyPr>
          <a:lstStyle/>
          <a:p>
            <a:r>
              <a:rPr lang="en-US" sz="2800" dirty="0"/>
              <a:t>e.g., Y1=walking speed, Y2=balance measure, Y3=grip strength and Y4=lung function </a:t>
            </a:r>
          </a:p>
          <a:p>
            <a:r>
              <a:rPr lang="en-US" sz="2800" dirty="0" err="1"/>
              <a:t>Y</a:t>
            </a:r>
            <a:r>
              <a:rPr lang="en-US" sz="2800" baseline="-25000" dirty="0" err="1"/>
              <a:t>ijk</a:t>
            </a:r>
            <a:r>
              <a:rPr lang="en-US" sz="2800" dirty="0"/>
              <a:t>= Value of the measurement </a:t>
            </a:r>
            <a:r>
              <a:rPr lang="en-US" sz="2800" i="1" dirty="0" err="1"/>
              <a:t>i</a:t>
            </a:r>
            <a:r>
              <a:rPr lang="en-US" sz="2800" dirty="0"/>
              <a:t> for person </a:t>
            </a:r>
            <a:r>
              <a:rPr lang="en-US" sz="2800" i="1" dirty="0"/>
              <a:t>j</a:t>
            </a:r>
            <a:r>
              <a:rPr lang="en-US" sz="2800" dirty="0"/>
              <a:t> in place </a:t>
            </a:r>
            <a:r>
              <a:rPr lang="en-US" sz="2800" i="1" dirty="0"/>
              <a:t>k</a:t>
            </a:r>
          </a:p>
          <a:p>
            <a:endParaRPr lang="en-US" sz="2800" dirty="0"/>
          </a:p>
        </p:txBody>
      </p:sp>
    </p:spTree>
    <p:extLst>
      <p:ext uri="{BB962C8B-B14F-4D97-AF65-F5344CB8AC3E}">
        <p14:creationId xmlns:p14="http://schemas.microsoft.com/office/powerpoint/2010/main" val="2397157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Cross-classified models</a:t>
            </a:r>
          </a:p>
        </p:txBody>
      </p:sp>
      <p:pic>
        <p:nvPicPr>
          <p:cNvPr id="3" name="Picture 2"/>
          <p:cNvPicPr>
            <a:picLocks noChangeAspect="1"/>
          </p:cNvPicPr>
          <p:nvPr/>
        </p:nvPicPr>
        <p:blipFill>
          <a:blip r:embed="rId3"/>
          <a:stretch>
            <a:fillRect/>
          </a:stretch>
        </p:blipFill>
        <p:spPr>
          <a:xfrm>
            <a:off x="152400" y="2209800"/>
            <a:ext cx="8526571" cy="2091375"/>
          </a:xfrm>
          <a:prstGeom prst="rect">
            <a:avLst/>
          </a:prstGeom>
        </p:spPr>
      </p:pic>
      <p:sp>
        <p:nvSpPr>
          <p:cNvPr id="6" name="TextBox 5"/>
          <p:cNvSpPr txBox="1"/>
          <p:nvPr/>
        </p:nvSpPr>
        <p:spPr>
          <a:xfrm>
            <a:off x="152400" y="4648200"/>
            <a:ext cx="8305799"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t>People are nested within neighborhoods and also within worksites.</a:t>
            </a:r>
          </a:p>
          <a:p>
            <a:pPr marL="342900" indent="-342900">
              <a:buFont typeface="Arial" panose="020B0604020202020204" pitchFamily="34" charset="0"/>
              <a:buChar char="•"/>
            </a:pPr>
            <a:r>
              <a:rPr lang="en-US" sz="2400" dirty="0"/>
              <a:t>Some people who live in the same neighborhood work at the same place, others do not.</a:t>
            </a:r>
          </a:p>
        </p:txBody>
      </p:sp>
    </p:spTree>
    <p:extLst>
      <p:ext uri="{BB962C8B-B14F-4D97-AF65-F5344CB8AC3E}">
        <p14:creationId xmlns:p14="http://schemas.microsoft.com/office/powerpoint/2010/main" val="886740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Sampling design creates clustering</a:t>
            </a:r>
          </a:p>
        </p:txBody>
      </p:sp>
      <p:pic>
        <p:nvPicPr>
          <p:cNvPr id="3" name="Picture 2"/>
          <p:cNvPicPr>
            <a:picLocks noChangeAspect="1"/>
          </p:cNvPicPr>
          <p:nvPr/>
        </p:nvPicPr>
        <p:blipFill>
          <a:blip r:embed="rId3"/>
          <a:stretch>
            <a:fillRect/>
          </a:stretch>
        </p:blipFill>
        <p:spPr>
          <a:xfrm>
            <a:off x="629921" y="2286000"/>
            <a:ext cx="7884158" cy="3963375"/>
          </a:xfrm>
          <a:prstGeom prst="rect">
            <a:avLst/>
          </a:prstGeom>
        </p:spPr>
      </p:pic>
    </p:spTree>
    <p:extLst>
      <p:ext uri="{BB962C8B-B14F-4D97-AF65-F5344CB8AC3E}">
        <p14:creationId xmlns:p14="http://schemas.microsoft.com/office/powerpoint/2010/main" val="3677059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p:txBody>
          <a:bodyPr/>
          <a:lstStyle/>
          <a:p>
            <a:pPr>
              <a:lnSpc>
                <a:spcPct val="90000"/>
              </a:lnSpc>
            </a:pPr>
            <a:r>
              <a:rPr lang="en-US" altLang="en-US" sz="2800" b="1" dirty="0">
                <a:latin typeface="+mj-lt"/>
              </a:rPr>
              <a:t>Simple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Systematic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Stratified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Multi-stage Sampling</a:t>
            </a:r>
          </a:p>
          <a:p>
            <a:pPr lvl="1">
              <a:lnSpc>
                <a:spcPct val="90000"/>
              </a:lnSpc>
            </a:pPr>
            <a:r>
              <a:rPr lang="en-US" altLang="en-US" sz="2400" b="1" dirty="0">
                <a:latin typeface="+mj-lt"/>
              </a:rPr>
              <a:t>Simple Multi-stage Sampling</a:t>
            </a:r>
          </a:p>
          <a:p>
            <a:pPr lvl="1">
              <a:lnSpc>
                <a:spcPct val="90000"/>
              </a:lnSpc>
            </a:pPr>
            <a:r>
              <a:rPr lang="en-US" altLang="en-US" sz="2400" b="1" dirty="0">
                <a:latin typeface="+mj-lt"/>
              </a:rPr>
              <a:t>Multi-stage sampling proportionate to size</a:t>
            </a:r>
          </a:p>
        </p:txBody>
      </p:sp>
    </p:spTree>
    <p:extLst>
      <p:ext uri="{BB962C8B-B14F-4D97-AF65-F5344CB8AC3E}">
        <p14:creationId xmlns:p14="http://schemas.microsoft.com/office/powerpoint/2010/main" val="24325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a:xfrm>
            <a:off x="76200" y="1408177"/>
            <a:ext cx="8991600" cy="4992624"/>
          </a:xfrm>
        </p:spPr>
        <p:txBody>
          <a:bodyPr/>
          <a:lstStyle/>
          <a:p>
            <a:pPr>
              <a:lnSpc>
                <a:spcPct val="90000"/>
              </a:lnSpc>
            </a:pPr>
            <a:r>
              <a:rPr lang="en-US" altLang="en-US" sz="2800" b="1" dirty="0">
                <a:latin typeface="+mj-lt"/>
              </a:rPr>
              <a:t>Simple Random Sampling: </a:t>
            </a:r>
          </a:p>
          <a:p>
            <a:pPr lvl="1">
              <a:lnSpc>
                <a:spcPct val="90000"/>
              </a:lnSpc>
            </a:pPr>
            <a:r>
              <a:rPr lang="en-US" altLang="en-US" sz="2400" dirty="0"/>
              <a:t>Each person in sampling frame has equal probability of selection</a:t>
            </a:r>
          </a:p>
          <a:p>
            <a:pPr lvl="1">
              <a:lnSpc>
                <a:spcPct val="90000"/>
              </a:lnSpc>
            </a:pPr>
            <a:r>
              <a:rPr lang="en-US" altLang="en-US" sz="2400" dirty="0">
                <a:latin typeface="+mj-lt"/>
              </a:rPr>
              <a:t>Must start with a list of every element in the target population</a:t>
            </a:r>
            <a:endParaRPr lang="en-US" altLang="en-US" sz="2400" b="1" dirty="0">
              <a:latin typeface="+mj-lt"/>
            </a:endParaRPr>
          </a:p>
          <a:p>
            <a:pPr>
              <a:lnSpc>
                <a:spcPct val="90000"/>
              </a:lnSpc>
            </a:pPr>
            <a:r>
              <a:rPr lang="en-US" altLang="en-US" sz="2800" b="1" dirty="0">
                <a:latin typeface="+mj-lt"/>
              </a:rPr>
              <a:t>Systematic Random Sampling: </a:t>
            </a:r>
          </a:p>
          <a:p>
            <a:pPr lvl="1">
              <a:lnSpc>
                <a:spcPct val="90000"/>
              </a:lnSpc>
            </a:pPr>
            <a:r>
              <a:rPr lang="en-US" altLang="en-US" sz="2400" dirty="0">
                <a:latin typeface="+mj-lt"/>
              </a:rPr>
              <a:t>Decide how many people you want to be in your sample</a:t>
            </a:r>
          </a:p>
          <a:p>
            <a:pPr lvl="1">
              <a:lnSpc>
                <a:spcPct val="90000"/>
              </a:lnSpc>
            </a:pPr>
            <a:r>
              <a:rPr lang="en-US" altLang="en-US" sz="2400" dirty="0">
                <a:latin typeface="+mj-lt"/>
              </a:rPr>
              <a:t>Calculate sampling fraction: sample size/size of whole </a:t>
            </a:r>
            <a:r>
              <a:rPr lang="en-US" altLang="en-US" sz="2400" dirty="0" err="1">
                <a:latin typeface="+mj-lt"/>
              </a:rPr>
              <a:t>popln</a:t>
            </a:r>
            <a:r>
              <a:rPr lang="en-US" altLang="en-US" sz="2400" dirty="0">
                <a:latin typeface="+mj-lt"/>
              </a:rPr>
              <a:t>, 1/x</a:t>
            </a:r>
          </a:p>
          <a:p>
            <a:pPr lvl="1">
              <a:lnSpc>
                <a:spcPct val="90000"/>
              </a:lnSpc>
            </a:pPr>
            <a:r>
              <a:rPr lang="en-US" altLang="en-US" sz="2400" dirty="0">
                <a:latin typeface="+mj-lt"/>
              </a:rPr>
              <a:t>Take every </a:t>
            </a:r>
            <a:r>
              <a:rPr lang="en-US" altLang="en-US" sz="2400" dirty="0" err="1">
                <a:latin typeface="+mj-lt"/>
              </a:rPr>
              <a:t>x</a:t>
            </a:r>
            <a:r>
              <a:rPr lang="en-US" altLang="en-US" sz="2400" baseline="30000" dirty="0" err="1">
                <a:latin typeface="+mj-lt"/>
              </a:rPr>
              <a:t>th</a:t>
            </a:r>
            <a:r>
              <a:rPr lang="en-US" altLang="en-US" sz="2400" dirty="0">
                <a:latin typeface="+mj-lt"/>
              </a:rPr>
              <a:t> person from the list of the target population</a:t>
            </a:r>
          </a:p>
          <a:p>
            <a:pPr>
              <a:lnSpc>
                <a:spcPct val="90000"/>
              </a:lnSpc>
            </a:pPr>
            <a:r>
              <a:rPr lang="en-US" altLang="en-US" sz="2800" b="1" dirty="0">
                <a:latin typeface="+mj-lt"/>
              </a:rPr>
              <a:t>Stratified Random Sampling</a:t>
            </a:r>
          </a:p>
          <a:p>
            <a:pPr lvl="1">
              <a:lnSpc>
                <a:spcPct val="90000"/>
              </a:lnSpc>
            </a:pPr>
            <a:r>
              <a:rPr lang="en-US" altLang="en-US" sz="2400" dirty="0">
                <a:latin typeface="+mj-lt"/>
              </a:rPr>
              <a:t>Stratify into groups homogeneous on some characteristic</a:t>
            </a:r>
          </a:p>
          <a:p>
            <a:pPr lvl="1">
              <a:lnSpc>
                <a:spcPct val="90000"/>
              </a:lnSpc>
            </a:pPr>
            <a:r>
              <a:rPr lang="en-US" altLang="en-US" sz="2400" dirty="0">
                <a:latin typeface="+mj-lt"/>
              </a:rPr>
              <a:t>Sample with pre-specified probability from each group</a:t>
            </a:r>
          </a:p>
          <a:p>
            <a:pPr>
              <a:lnSpc>
                <a:spcPct val="90000"/>
              </a:lnSpc>
            </a:pPr>
            <a:r>
              <a:rPr lang="en-US" altLang="en-US" sz="2800" b="1" dirty="0">
                <a:latin typeface="+mj-lt"/>
              </a:rPr>
              <a:t>Multi-stage Sampling</a:t>
            </a:r>
          </a:p>
          <a:p>
            <a:pPr lvl="1">
              <a:lnSpc>
                <a:spcPct val="90000"/>
              </a:lnSpc>
            </a:pPr>
            <a:r>
              <a:rPr lang="en-US" altLang="en-US" sz="2400" dirty="0">
                <a:latin typeface="+mj-lt"/>
              </a:rPr>
              <a:t>Organize everyone into mutually exclusive groups/clusters </a:t>
            </a:r>
          </a:p>
          <a:p>
            <a:pPr lvl="1">
              <a:lnSpc>
                <a:spcPct val="90000"/>
              </a:lnSpc>
            </a:pPr>
            <a:r>
              <a:rPr lang="en-US" altLang="en-US" sz="2400" dirty="0">
                <a:latin typeface="+mj-lt"/>
              </a:rPr>
              <a:t>Sample clusters, then within selected clusters, sample people</a:t>
            </a:r>
          </a:p>
        </p:txBody>
      </p:sp>
    </p:spTree>
    <p:extLst>
      <p:ext uri="{BB962C8B-B14F-4D97-AF65-F5344CB8AC3E}">
        <p14:creationId xmlns:p14="http://schemas.microsoft.com/office/powerpoint/2010/main" val="3132333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Why use clustered sampling?</a:t>
            </a:r>
            <a:endParaRPr lang="en-US" altLang="en-US" sz="4400" b="1" dirty="0"/>
          </a:p>
        </p:txBody>
      </p:sp>
      <p:sp>
        <p:nvSpPr>
          <p:cNvPr id="4099" name="Rectangle 3"/>
          <p:cNvSpPr>
            <a:spLocks noGrp="1" noChangeArrowheads="1"/>
          </p:cNvSpPr>
          <p:nvPr>
            <p:ph type="body" idx="1"/>
          </p:nvPr>
        </p:nvSpPr>
        <p:spPr>
          <a:xfrm>
            <a:off x="76200" y="1524000"/>
            <a:ext cx="8991600" cy="2859022"/>
          </a:xfrm>
        </p:spPr>
        <p:txBody>
          <a:bodyPr/>
          <a:lstStyle/>
          <a:p>
            <a:pPr>
              <a:lnSpc>
                <a:spcPct val="90000"/>
              </a:lnSpc>
            </a:pPr>
            <a:r>
              <a:rPr lang="en-US" altLang="en-US" sz="2800" b="1" dirty="0">
                <a:latin typeface="+mj-lt"/>
              </a:rPr>
              <a:t>Multi-stage Sampling</a:t>
            </a:r>
          </a:p>
          <a:p>
            <a:pPr lvl="1">
              <a:lnSpc>
                <a:spcPct val="90000"/>
              </a:lnSpc>
            </a:pPr>
            <a:r>
              <a:rPr lang="en-US" altLang="en-US" sz="2400" dirty="0">
                <a:latin typeface="+mj-lt"/>
              </a:rPr>
              <a:t>Organize everyone into mutually exclusive groups/clusters </a:t>
            </a:r>
          </a:p>
          <a:p>
            <a:pPr lvl="1">
              <a:lnSpc>
                <a:spcPct val="90000"/>
              </a:lnSpc>
            </a:pPr>
            <a:r>
              <a:rPr lang="en-US" altLang="en-US" sz="2400" dirty="0">
                <a:latin typeface="+mj-lt"/>
              </a:rPr>
              <a:t>Sample clusters, then within selected clusters, sample people</a:t>
            </a:r>
          </a:p>
          <a:p>
            <a:pPr>
              <a:lnSpc>
                <a:spcPct val="90000"/>
              </a:lnSpc>
            </a:pPr>
            <a:r>
              <a:rPr lang="en-US" altLang="en-US" sz="2800" dirty="0">
                <a:latin typeface="+mj-lt"/>
              </a:rPr>
              <a:t>Stratified sampling essential </a:t>
            </a:r>
          </a:p>
          <a:p>
            <a:pPr marL="119062" indent="0">
              <a:lnSpc>
                <a:spcPct val="90000"/>
              </a:lnSpc>
              <a:buNone/>
            </a:pPr>
            <a:r>
              <a:rPr lang="en-US" altLang="en-US" sz="2800" dirty="0">
                <a:latin typeface="+mj-lt"/>
              </a:rPr>
              <a:t>     to be able to study small(</a:t>
            </a:r>
            <a:r>
              <a:rPr lang="en-US" altLang="en-US" sz="2800" dirty="0" err="1">
                <a:latin typeface="+mj-lt"/>
              </a:rPr>
              <a:t>er</a:t>
            </a:r>
            <a:r>
              <a:rPr lang="en-US" altLang="en-US" sz="2800" dirty="0">
                <a:latin typeface="+mj-lt"/>
              </a:rPr>
              <a:t>) </a:t>
            </a:r>
          </a:p>
          <a:p>
            <a:pPr marL="119062" indent="0">
              <a:lnSpc>
                <a:spcPct val="90000"/>
              </a:lnSpc>
              <a:buNone/>
            </a:pPr>
            <a:r>
              <a:rPr lang="en-US" altLang="en-US" sz="2800" dirty="0">
                <a:latin typeface="+mj-lt"/>
              </a:rPr>
              <a:t>     subgroups, e.g., old men.</a:t>
            </a:r>
          </a:p>
          <a:p>
            <a:pPr>
              <a:lnSpc>
                <a:spcPct val="90000"/>
              </a:lnSpc>
            </a:pPr>
            <a:r>
              <a:rPr lang="en-US" altLang="en-US" sz="2800" dirty="0">
                <a:latin typeface="+mj-lt"/>
              </a:rPr>
              <a:t>Cluster sampling less expensive </a:t>
            </a:r>
          </a:p>
          <a:p>
            <a:pPr marL="119062" indent="0">
              <a:lnSpc>
                <a:spcPct val="90000"/>
              </a:lnSpc>
              <a:buNone/>
            </a:pPr>
            <a:r>
              <a:rPr lang="en-US" altLang="en-US" sz="2800" dirty="0">
                <a:latin typeface="+mj-lt"/>
              </a:rPr>
              <a:t>      if all of your participants live near</a:t>
            </a:r>
          </a:p>
          <a:p>
            <a:pPr marL="119062" indent="0">
              <a:lnSpc>
                <a:spcPct val="90000"/>
              </a:lnSpc>
              <a:buNone/>
            </a:pPr>
            <a:r>
              <a:rPr lang="en-US" altLang="en-US" sz="2800" dirty="0">
                <a:latin typeface="+mj-lt"/>
              </a:rPr>
              <a:t>      each other= reduced survey time</a:t>
            </a:r>
          </a:p>
          <a:p>
            <a:pPr>
              <a:lnSpc>
                <a:spcPct val="90000"/>
              </a:lnSpc>
            </a:pPr>
            <a:r>
              <a:rPr lang="en-US" altLang="en-US" sz="2800" dirty="0">
                <a:latin typeface="+mj-lt"/>
              </a:rPr>
              <a:t>Cluster sample implies no need for </a:t>
            </a:r>
          </a:p>
          <a:p>
            <a:pPr marL="119062" indent="0">
              <a:lnSpc>
                <a:spcPct val="90000"/>
              </a:lnSpc>
              <a:buNone/>
            </a:pPr>
            <a:r>
              <a:rPr lang="en-US" altLang="en-US" sz="2800" dirty="0">
                <a:latin typeface="+mj-lt"/>
              </a:rPr>
              <a:t>      census of the sampling frame: just</a:t>
            </a:r>
          </a:p>
          <a:p>
            <a:pPr marL="119062" indent="0">
              <a:lnSpc>
                <a:spcPct val="90000"/>
              </a:lnSpc>
              <a:buNone/>
            </a:pPr>
            <a:r>
              <a:rPr lang="en-US" altLang="en-US" sz="2800" dirty="0">
                <a:latin typeface="+mj-lt"/>
              </a:rPr>
              <a:t>      need a census of the clusters</a:t>
            </a:r>
          </a:p>
        </p:txBody>
      </p:sp>
      <p:pic>
        <p:nvPicPr>
          <p:cNvPr id="1026" name="Picture 2" descr="Image result for REGARDs participant map"/>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8519" b="7407"/>
          <a:stretch/>
        </p:blipFill>
        <p:spPr bwMode="auto">
          <a:xfrm>
            <a:off x="5943600" y="3010143"/>
            <a:ext cx="2742724"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HANES I Sampling - Stage 1 Counties; Stage 2 Segments; Stage 3 Homes; Stage 4 Sample Persons; Stage 5 Subsampl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4572000"/>
            <a:ext cx="2381250" cy="198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624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4017086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Clusters can be a statistical nuisance or a scientific feature</a:t>
            </a:r>
          </a:p>
        </p:txBody>
      </p:sp>
      <p:sp>
        <p:nvSpPr>
          <p:cNvPr id="6" name="Content Placeholder 5"/>
          <p:cNvSpPr>
            <a:spLocks noGrp="1"/>
          </p:cNvSpPr>
          <p:nvPr>
            <p:ph idx="1"/>
          </p:nvPr>
        </p:nvSpPr>
        <p:spPr>
          <a:xfrm>
            <a:off x="76199" y="1774825"/>
            <a:ext cx="8839201" cy="4854575"/>
          </a:xfrm>
        </p:spPr>
        <p:txBody>
          <a:bodyPr/>
          <a:lstStyle/>
          <a:p>
            <a:r>
              <a:rPr lang="en-US" sz="2800" dirty="0"/>
              <a:t>Statistical nuisance because the classic formulas to generate confidence intervals, p-values, or other measures of uncertainty assume all observations are independent. </a:t>
            </a:r>
          </a:p>
          <a:p>
            <a:r>
              <a:rPr lang="en-US" sz="2800" dirty="0"/>
              <a:t> If the observations are correlated, generally you can extract less information than with independent observations. </a:t>
            </a:r>
          </a:p>
          <a:p>
            <a:r>
              <a:rPr lang="en-US" sz="2800" dirty="0"/>
              <a:t>Clusters may also represent interesting substantive questions about the determinants of disease.</a:t>
            </a:r>
          </a:p>
          <a:p>
            <a:r>
              <a:rPr lang="en-US" sz="2800" dirty="0"/>
              <a:t>Useful to think about this when choosing an analysis plan.</a:t>
            </a:r>
          </a:p>
        </p:txBody>
      </p:sp>
    </p:spTree>
    <p:extLst>
      <p:ext uri="{BB962C8B-B14F-4D97-AF65-F5344CB8AC3E}">
        <p14:creationId xmlns:p14="http://schemas.microsoft.com/office/powerpoint/2010/main" val="3371202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measures of people in a place</a:t>
            </a:r>
          </a:p>
        </p:txBody>
      </p:sp>
      <p:sp>
        <p:nvSpPr>
          <p:cNvPr id="6" name="Content Placeholder 5"/>
          <p:cNvSpPr>
            <a:spLocks noGrp="1"/>
          </p:cNvSpPr>
          <p:nvPr>
            <p:ph idx="1"/>
          </p:nvPr>
        </p:nvSpPr>
        <p:spPr>
          <a:xfrm>
            <a:off x="76199" y="1774825"/>
            <a:ext cx="5864181" cy="1024199"/>
          </a:xfrm>
        </p:spPr>
        <p:txBody>
          <a:bodyPr/>
          <a:lstStyle/>
          <a:p>
            <a:r>
              <a:rPr lang="en-US" sz="2800" dirty="0"/>
              <a:t>Individual level exposure</a:t>
            </a:r>
            <a:r>
              <a:rPr lang="en-US" sz="2800" dirty="0">
                <a:sym typeface="Wingdings" panose="05000000000000000000" pitchFamily="2" charset="2"/>
              </a:rPr>
              <a:t> individual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76200" y="25908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 men have higher systolic blood pressure than women?</a:t>
            </a:r>
          </a:p>
          <a:p>
            <a:r>
              <a:rPr lang="en-US" sz="2800" dirty="0"/>
              <a:t>Place level exposure </a:t>
            </a:r>
            <a:r>
              <a:rPr lang="en-US" sz="2800" dirty="0">
                <a:sym typeface="Wingdings" panose="05000000000000000000" pitchFamily="2" charset="2"/>
              </a:rPr>
              <a:t> individual outcome</a:t>
            </a:r>
          </a:p>
          <a:p>
            <a:pPr lvl="1"/>
            <a:r>
              <a:rPr lang="en-US" sz="2400" dirty="0">
                <a:sym typeface="Wingdings" panose="05000000000000000000" pitchFamily="2" charset="2"/>
              </a:rPr>
              <a:t>Do people who live in places with sufficient greenspace have higher systolic blood pressure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greenspace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SBP is between places vs between people within a place?</a:t>
            </a:r>
            <a:endParaRPr lang="en-US" sz="2400" dirty="0"/>
          </a:p>
        </p:txBody>
      </p:sp>
    </p:spTree>
    <p:extLst>
      <p:ext uri="{BB962C8B-B14F-4D97-AF65-F5344CB8AC3E}">
        <p14:creationId xmlns:p14="http://schemas.microsoft.com/office/powerpoint/2010/main" val="1051725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58257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 place, time, people, sampling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Nonlinear outcomes</a:t>
            </a:r>
            <a:endParaRPr lang="en-US" sz="2800" dirty="0">
              <a:solidFill>
                <a:schemeClr val="tx2">
                  <a:lumMod val="40000"/>
                  <a:lumOff val="60000"/>
                </a:schemeClr>
              </a:solidFill>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3354765"/>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Initial model estimated variance partition controlling for individual variables</a:t>
            </a:r>
          </a:p>
          <a:p>
            <a:pPr marL="285750" indent="-285750">
              <a:buFont typeface="Arial" panose="020B0604020202020204" pitchFamily="34" charset="0"/>
              <a:buChar char="•"/>
            </a:pPr>
            <a:r>
              <a:rPr lang="en-US" sz="2400" dirty="0"/>
              <a:t>ICC for CT=17%</a:t>
            </a:r>
          </a:p>
          <a:p>
            <a:pPr marL="285750" indent="-285750">
              <a:buFont typeface="Arial" panose="020B0604020202020204" pitchFamily="34" charset="0"/>
              <a:buChar char="•"/>
            </a:pPr>
            <a:r>
              <a:rPr lang="en-US" sz="2400" dirty="0"/>
              <a:t>17%=1.99/(9.63+1.99+.09)</a:t>
            </a:r>
          </a:p>
          <a:p>
            <a:pPr marL="285750" indent="-285750">
              <a:buFont typeface="Arial" panose="020B0604020202020204" pitchFamily="34" charset="0"/>
              <a:buChar char="•"/>
            </a:pPr>
            <a:r>
              <a:rPr lang="en-US" sz="2400" dirty="0"/>
              <a:t>ICC for county much lower</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96480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Next model added a neighborhood characteristic</a:t>
            </a:r>
          </a:p>
          <a:p>
            <a:pPr marL="285750" indent="-285750">
              <a:buFont typeface="Arial" panose="020B0604020202020204" pitchFamily="34" charset="0"/>
              <a:buChar char="•"/>
            </a:pPr>
            <a:r>
              <a:rPr lang="en-US" sz="2400" dirty="0"/>
              <a:t>A 1 SD increase in neighborhood SES predicted 0.24 additional daily servings of F &amp; V.</a:t>
            </a:r>
          </a:p>
          <a:p>
            <a:pPr marL="285750" indent="-285750">
              <a:buFont typeface="Arial" panose="020B0604020202020204" pitchFamily="34" charset="0"/>
              <a:buChar char="•"/>
            </a:pPr>
            <a:r>
              <a:rPr lang="en-US" sz="2400" dirty="0"/>
              <a:t>Neighborhood SES did not explain the remaining variance in dietary intake across census tracts</a:t>
            </a:r>
          </a:p>
          <a:p>
            <a:pPr marL="285750" indent="-285750">
              <a:buFont typeface="Arial" panose="020B0604020202020204" pitchFamily="34" charset="0"/>
              <a:buChar char="•"/>
            </a:pPr>
            <a:endParaRPr lang="en-US" sz="2000" dirty="0"/>
          </a:p>
        </p:txBody>
      </p:sp>
      <p:pic>
        <p:nvPicPr>
          <p:cNvPr id="2" name="Picture 1"/>
          <p:cNvPicPr>
            <a:picLocks noChangeAspect="1"/>
          </p:cNvPicPr>
          <p:nvPr/>
        </p:nvPicPr>
        <p:blipFill>
          <a:blip r:embed="rId3"/>
          <a:stretch>
            <a:fillRect/>
          </a:stretch>
        </p:blipFill>
        <p:spPr>
          <a:xfrm>
            <a:off x="210800" y="1629229"/>
            <a:ext cx="3912879" cy="2712938"/>
          </a:xfrm>
          <a:prstGeom prst="rect">
            <a:avLst/>
          </a:prstGeom>
        </p:spPr>
      </p:pic>
      <p:pic>
        <p:nvPicPr>
          <p:cNvPr id="3" name="Picture 2"/>
          <p:cNvPicPr>
            <a:picLocks noChangeAspect="1"/>
          </p:cNvPicPr>
          <p:nvPr/>
        </p:nvPicPr>
        <p:blipFill>
          <a:blip r:embed="rId4"/>
          <a:stretch>
            <a:fillRect/>
          </a:stretch>
        </p:blipFill>
        <p:spPr>
          <a:xfrm>
            <a:off x="166999" y="4714172"/>
            <a:ext cx="4000480" cy="1330875"/>
          </a:xfrm>
          <a:prstGeom prst="rect">
            <a:avLst/>
          </a:prstGeom>
        </p:spPr>
      </p:pic>
    </p:spTree>
    <p:extLst>
      <p:ext uri="{BB962C8B-B14F-4D97-AF65-F5344CB8AC3E}">
        <p14:creationId xmlns:p14="http://schemas.microsoft.com/office/powerpoint/2010/main" val="14507717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err="1"/>
              <a:t>Intraclass</a:t>
            </a:r>
            <a:r>
              <a:rPr lang="en-US" dirty="0"/>
              <a:t> correlation suggests causation of higher level variables.</a:t>
            </a:r>
          </a:p>
        </p:txBody>
      </p:sp>
      <p:sp>
        <p:nvSpPr>
          <p:cNvPr id="13" name="TextBox 12"/>
          <p:cNvSpPr txBox="1"/>
          <p:nvPr/>
        </p:nvSpPr>
        <p:spPr>
          <a:xfrm>
            <a:off x="228600" y="1629229"/>
            <a:ext cx="8881609" cy="5755422"/>
          </a:xfrm>
          <a:prstGeom prst="rect">
            <a:avLst/>
          </a:prstGeom>
          <a:noFill/>
        </p:spPr>
        <p:txBody>
          <a:bodyPr wrap="square" rtlCol="0">
            <a:spAutoFit/>
          </a:bodyPr>
          <a:lstStyle/>
          <a:p>
            <a:pPr marL="285750" indent="-285750">
              <a:buFont typeface="Arial" panose="020B0604020202020204" pitchFamily="34" charset="0"/>
              <a:buChar char="•"/>
            </a:pPr>
            <a:r>
              <a:rPr lang="en-US" sz="2400" dirty="0"/>
              <a:t>Clustering at a place or contextual level implies that there is something about the context that influences the outcome</a:t>
            </a:r>
          </a:p>
          <a:p>
            <a:pPr marL="285750" indent="-285750">
              <a:buFont typeface="Arial" panose="020B0604020202020204" pitchFamily="34" charset="0"/>
              <a:buChar char="•"/>
            </a:pPr>
            <a:r>
              <a:rPr lang="en-US" sz="2400" dirty="0"/>
              <a:t>If all the diabetics at clinic A have Hb</a:t>
            </a:r>
            <a:r>
              <a:rPr lang="en-US" sz="2400" baseline="-25000" dirty="0"/>
              <a:t>A1c</a:t>
            </a:r>
            <a:r>
              <a:rPr lang="en-US" sz="2400" dirty="0"/>
              <a:t>&lt;6.5 and all the diabetics at clinic B have Hb</a:t>
            </a:r>
            <a:r>
              <a:rPr lang="en-US" sz="2400" baseline="-25000" dirty="0"/>
              <a:t>A1c </a:t>
            </a:r>
            <a:r>
              <a:rPr lang="en-US" sz="2400" dirty="0"/>
              <a:t>&gt;8, it makes you think that clinic A is doing something right.</a:t>
            </a:r>
          </a:p>
          <a:p>
            <a:pPr marL="285750" indent="-285750">
              <a:buFont typeface="Arial" panose="020B0604020202020204" pitchFamily="34" charset="0"/>
              <a:buChar char="•"/>
            </a:pPr>
            <a:r>
              <a:rPr lang="en-US" sz="2400" dirty="0"/>
              <a:t>Common to start with a null model: just describe percent of variance in the outcome clustered at each level</a:t>
            </a:r>
          </a:p>
          <a:p>
            <a:pPr marL="285750" indent="-285750">
              <a:buFont typeface="Arial" panose="020B0604020202020204" pitchFamily="34" charset="0"/>
              <a:buChar char="•"/>
            </a:pPr>
            <a:r>
              <a:rPr lang="en-US" sz="2400" dirty="0"/>
              <a:t>Then a model accounting only for individual characteristics, and estimate </a:t>
            </a:r>
            <a:r>
              <a:rPr lang="en-US" sz="2400" dirty="0" err="1"/>
              <a:t>intraclass</a:t>
            </a:r>
            <a:r>
              <a:rPr lang="en-US" sz="2400" dirty="0"/>
              <a:t> correlation coefficients</a:t>
            </a:r>
          </a:p>
          <a:p>
            <a:pPr marL="285750" indent="-285750">
              <a:buFont typeface="Arial" panose="020B0604020202020204" pitchFamily="34" charset="0"/>
              <a:buChar char="•"/>
            </a:pPr>
            <a:r>
              <a:rPr lang="en-US" sz="2400" dirty="0"/>
              <a:t>Then add contextual variables to try to eliminate</a:t>
            </a:r>
          </a:p>
          <a:p>
            <a:pPr marL="285750" indent="-285750">
              <a:buFont typeface="Arial" panose="020B0604020202020204" pitchFamily="34" charset="0"/>
              <a:buChar char="•"/>
            </a:pPr>
            <a:r>
              <a:rPr lang="en-US" sz="2400" dirty="0"/>
              <a:t>Multilevel/random effects models can be used to rule out compositional explanations for place level differences, but:</a:t>
            </a:r>
          </a:p>
          <a:p>
            <a:pPr marL="742950" lvl="1" indent="-285750">
              <a:buFont typeface="Arial" panose="020B0604020202020204" pitchFamily="34" charset="0"/>
              <a:buChar char="•"/>
            </a:pPr>
            <a:r>
              <a:rPr lang="en-US" sz="2000" dirty="0"/>
              <a:t>Cannot rule out selection differences (sick people go to good hospitals)</a:t>
            </a:r>
          </a:p>
          <a:p>
            <a:pPr marL="742950" lvl="1" indent="-285750">
              <a:buFont typeface="Arial" panose="020B0604020202020204" pitchFamily="34" charset="0"/>
              <a:buChar char="•"/>
            </a:pPr>
            <a:r>
              <a:rPr lang="en-US" sz="2000" dirty="0"/>
              <a:t>Controversy regarding what is “downstream” of contextual exposures.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766017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err="1"/>
              <a:t>Intraclass</a:t>
            </a:r>
            <a:r>
              <a:rPr lang="en-US" dirty="0"/>
              <a:t> correlation suggests causation of higher level variables.</a:t>
            </a:r>
          </a:p>
        </p:txBody>
      </p:sp>
      <p:sp>
        <p:nvSpPr>
          <p:cNvPr id="13" name="TextBox 12"/>
          <p:cNvSpPr txBox="1"/>
          <p:nvPr/>
        </p:nvSpPr>
        <p:spPr>
          <a:xfrm>
            <a:off x="228600" y="1629229"/>
            <a:ext cx="8881609" cy="5570756"/>
          </a:xfrm>
          <a:prstGeom prst="rect">
            <a:avLst/>
          </a:prstGeom>
          <a:noFill/>
        </p:spPr>
        <p:txBody>
          <a:bodyPr wrap="square" rtlCol="0">
            <a:spAutoFit/>
          </a:bodyPr>
          <a:lstStyle/>
          <a:p>
            <a:pPr marL="285750" indent="-285750">
              <a:buFont typeface="Arial" panose="020B0604020202020204" pitchFamily="34" charset="0"/>
              <a:buChar char="•"/>
            </a:pPr>
            <a:r>
              <a:rPr lang="en-US" sz="2400" dirty="0"/>
              <a:t>Clustering at a place or contextual level implies that there is something about the context that influences the outcome</a:t>
            </a:r>
          </a:p>
          <a:p>
            <a:pPr marL="285750" indent="-285750">
              <a:buFont typeface="Arial" panose="020B0604020202020204" pitchFamily="34" charset="0"/>
              <a:buChar char="•"/>
            </a:pPr>
            <a:r>
              <a:rPr lang="en-US" sz="2400" dirty="0"/>
              <a:t>If all the diabetics at clinic A have Hb</a:t>
            </a:r>
            <a:r>
              <a:rPr lang="en-US" sz="2400" baseline="-25000" dirty="0"/>
              <a:t>A1c</a:t>
            </a:r>
            <a:r>
              <a:rPr lang="en-US" sz="2400" dirty="0"/>
              <a:t>&lt;6.5 and all the diabetics at clinic B have Hb</a:t>
            </a:r>
            <a:r>
              <a:rPr lang="en-US" sz="2400" baseline="-25000" dirty="0"/>
              <a:t>A1c </a:t>
            </a:r>
            <a:r>
              <a:rPr lang="en-US" sz="2400" dirty="0"/>
              <a:t>&gt;8, it makes you think that clinic A is doing something right.</a:t>
            </a:r>
          </a:p>
          <a:p>
            <a:pPr marL="285750" indent="-285750">
              <a:buFont typeface="Arial" panose="020B0604020202020204" pitchFamily="34" charset="0"/>
              <a:buChar char="•"/>
            </a:pPr>
            <a:r>
              <a:rPr lang="en-US" sz="2400" dirty="0"/>
              <a:t>We’ll go into the stats more, but conceptually this is a mixed model that partitions variance based on understanding of the sources of clustering</a:t>
            </a:r>
          </a:p>
          <a:p>
            <a:pPr marL="285750" indent="-285750">
              <a:buFont typeface="Arial" panose="020B0604020202020204" pitchFamily="34" charset="0"/>
              <a:buChar char="•"/>
            </a:pPr>
            <a:r>
              <a:rPr lang="en-US" sz="2400" dirty="0"/>
              <a:t> Common to start with a “null” model: just describe percent of variance in the outcome clustered at each level</a:t>
            </a:r>
          </a:p>
          <a:p>
            <a:pPr marL="285750" indent="-285750">
              <a:buFont typeface="Arial" panose="020B0604020202020204" pitchFamily="34" charset="0"/>
              <a:buChar char="•"/>
            </a:pPr>
            <a:r>
              <a:rPr lang="en-US" sz="2400" dirty="0"/>
              <a:t>Then a model accounting only for individual (level 1) characteristics, and estimate </a:t>
            </a:r>
            <a:r>
              <a:rPr lang="en-US" sz="2400" dirty="0" err="1"/>
              <a:t>intraclass</a:t>
            </a:r>
            <a:r>
              <a:rPr lang="en-US" sz="2400" dirty="0"/>
              <a:t> correlation coefficients</a:t>
            </a:r>
          </a:p>
          <a:p>
            <a:pPr marL="285750" indent="-285750">
              <a:buFont typeface="Arial" panose="020B0604020202020204" pitchFamily="34" charset="0"/>
              <a:buChar char="•"/>
            </a:pPr>
            <a:r>
              <a:rPr lang="en-US" sz="2400" dirty="0"/>
              <a:t>Then add contextual variables to try to account for variance at level 2.</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1884001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6" name="Content Placeholder 5"/>
          <p:cNvSpPr>
            <a:spLocks noGrp="1"/>
          </p:cNvSpPr>
          <p:nvPr>
            <p:ph idx="1"/>
          </p:nvPr>
        </p:nvSpPr>
        <p:spPr>
          <a:xfrm>
            <a:off x="87086" y="1544376"/>
            <a:ext cx="5864181" cy="1024199"/>
          </a:xfrm>
        </p:spPr>
        <p:txBody>
          <a:bodyPr/>
          <a:lstStyle/>
          <a:p>
            <a:r>
              <a:rPr lang="en-US" sz="2800" dirty="0"/>
              <a:t>Time specific exposure</a:t>
            </a:r>
            <a:r>
              <a:rPr lang="en-US" sz="2800" dirty="0">
                <a:sym typeface="Wingdings" panose="05000000000000000000" pitchFamily="2" charset="2"/>
              </a:rPr>
              <a:t> time specific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0" y="2468661"/>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Is SBP higher on days when CESD is higher?</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 men have higher SBP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CESD have a greater effect on SBP for men than women?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MMSE is between person vs between successive observations on the same person?</a:t>
            </a:r>
            <a:endParaRPr lang="en-US" sz="2400" dirty="0"/>
          </a:p>
        </p:txBody>
      </p:sp>
    </p:spTree>
    <p:extLst>
      <p:ext uri="{BB962C8B-B14F-4D97-AF65-F5344CB8AC3E}">
        <p14:creationId xmlns:p14="http://schemas.microsoft.com/office/powerpoint/2010/main" val="1663684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Very important category of questions represented by cross-level interactions</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1184621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Things we hardly ever ask in epidemiology</a:t>
            </a:r>
          </a:p>
        </p:txBody>
      </p:sp>
      <p:sp>
        <p:nvSpPr>
          <p:cNvPr id="6" name="Content Placeholder 5"/>
          <p:cNvSpPr>
            <a:spLocks noGrp="1"/>
          </p:cNvSpPr>
          <p:nvPr>
            <p:ph idx="1"/>
          </p:nvPr>
        </p:nvSpPr>
        <p:spPr>
          <a:xfrm>
            <a:off x="76199" y="1447800"/>
            <a:ext cx="5864181" cy="1024199"/>
          </a:xfrm>
        </p:spPr>
        <p:txBody>
          <a:bodyPr/>
          <a:lstStyle/>
          <a:p>
            <a:r>
              <a:rPr lang="en-US" sz="2800" dirty="0"/>
              <a:t>Individual level exposure</a:t>
            </a:r>
            <a:r>
              <a:rPr lang="en-US" sz="2800" dirty="0">
                <a:sym typeface="Wingdings" panose="05000000000000000000" pitchFamily="2" charset="2"/>
              </a:rPr>
              <a:t> place level outcome</a:t>
            </a:r>
            <a:endParaRPr lang="en-US" sz="2800" dirty="0"/>
          </a:p>
        </p:txBody>
      </p:sp>
      <p:pic>
        <p:nvPicPr>
          <p:cNvPr id="2" name="Picture 1"/>
          <p:cNvPicPr>
            <a:picLocks noChangeAspect="1"/>
          </p:cNvPicPr>
          <p:nvPr/>
        </p:nvPicPr>
        <p:blipFill>
          <a:blip r:embed="rId3"/>
          <a:stretch>
            <a:fillRect/>
          </a:stretch>
        </p:blipFill>
        <p:spPr>
          <a:xfrm>
            <a:off x="6091146" y="1620576"/>
            <a:ext cx="905218" cy="702000"/>
          </a:xfrm>
          <a:prstGeom prst="rect">
            <a:avLst/>
          </a:prstGeom>
        </p:spPr>
      </p:pic>
      <p:pic>
        <p:nvPicPr>
          <p:cNvPr id="3" name="Picture 2"/>
          <p:cNvPicPr>
            <a:picLocks noChangeAspect="1"/>
          </p:cNvPicPr>
          <p:nvPr/>
        </p:nvPicPr>
        <p:blipFill>
          <a:blip r:embed="rId4"/>
          <a:stretch>
            <a:fillRect/>
          </a:stretch>
        </p:blipFill>
        <p:spPr>
          <a:xfrm>
            <a:off x="7234146" y="1599010"/>
            <a:ext cx="817616" cy="694688"/>
          </a:xfrm>
          <a:prstGeom prst="rect">
            <a:avLst/>
          </a:prstGeom>
        </p:spPr>
      </p:pic>
      <p:pic>
        <p:nvPicPr>
          <p:cNvPr id="4" name="Picture 3"/>
          <p:cNvPicPr>
            <a:picLocks noChangeAspect="1"/>
          </p:cNvPicPr>
          <p:nvPr/>
        </p:nvPicPr>
        <p:blipFill>
          <a:blip r:embed="rId5"/>
          <a:stretch>
            <a:fillRect/>
          </a:stretch>
        </p:blipFill>
        <p:spPr>
          <a:xfrm>
            <a:off x="8258537" y="1584385"/>
            <a:ext cx="846817" cy="709313"/>
          </a:xfrm>
          <a:prstGeom prst="rect">
            <a:avLst/>
          </a:prstGeom>
        </p:spPr>
      </p:pic>
      <p:sp>
        <p:nvSpPr>
          <p:cNvPr id="9" name="Content Placeholder 5"/>
          <p:cNvSpPr txBox="1">
            <a:spLocks/>
          </p:cNvSpPr>
          <p:nvPr/>
        </p:nvSpPr>
        <p:spPr bwMode="auto">
          <a:xfrm>
            <a:off x="-54059" y="2279623"/>
            <a:ext cx="9162143" cy="44399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Does presence of men affect prevalence of greenspace in a neighborhood?</a:t>
            </a:r>
          </a:p>
          <a:p>
            <a:r>
              <a:rPr lang="en-US" sz="2800" dirty="0"/>
              <a:t>Place level exposure </a:t>
            </a:r>
            <a:r>
              <a:rPr lang="en-US" sz="2800" dirty="0">
                <a:sym typeface="Wingdings" panose="05000000000000000000" pitchFamily="2" charset="2"/>
              </a:rPr>
              <a:t> place level outcome</a:t>
            </a:r>
          </a:p>
          <a:p>
            <a:pPr lvl="1"/>
            <a:r>
              <a:rPr lang="en-US" sz="2000" dirty="0">
                <a:sym typeface="Wingdings" panose="05000000000000000000" pitchFamily="2" charset="2"/>
              </a:rPr>
              <a:t>Do places with greenspace tend to have better air quality?</a:t>
            </a:r>
          </a:p>
          <a:p>
            <a:pPr lvl="1"/>
            <a:r>
              <a:rPr lang="en-US" sz="2000" dirty="0">
                <a:sym typeface="Wingdings" panose="05000000000000000000" pitchFamily="2" charset="2"/>
              </a:rPr>
              <a:t>Beware </a:t>
            </a:r>
            <a:r>
              <a:rPr lang="en-US" sz="2000" b="1" dirty="0">
                <a:sym typeface="Wingdings" panose="05000000000000000000" pitchFamily="2" charset="2"/>
              </a:rPr>
              <a:t>ecological fallacy</a:t>
            </a:r>
            <a:r>
              <a:rPr lang="en-US" sz="2000" dirty="0">
                <a:sym typeface="Wingdings" panose="05000000000000000000" pitchFamily="2" charset="2"/>
              </a:rPr>
              <a:t>: drawing inferences about individual level variables based on ecological associations, e.g., places with high prevalence of bathtubs also have prevalence of heart </a:t>
            </a:r>
            <a:r>
              <a:rPr lang="en-US" sz="2000" dirty="0" err="1">
                <a:sym typeface="Wingdings" panose="05000000000000000000" pitchFamily="2" charset="2"/>
              </a:rPr>
              <a:t>diseasse</a:t>
            </a:r>
            <a:endParaRPr lang="en-US" sz="2000" dirty="0">
              <a:sym typeface="Wingdings" panose="05000000000000000000" pitchFamily="2" charset="2"/>
            </a:endParaRPr>
          </a:p>
          <a:p>
            <a:r>
              <a:rPr lang="en-US" dirty="0">
                <a:sym typeface="Wingdings" panose="05000000000000000000" pitchFamily="2" charset="2"/>
              </a:rPr>
              <a:t>Side note: distinguish compositional from structural characteristics of places</a:t>
            </a:r>
          </a:p>
          <a:p>
            <a:pPr lvl="1"/>
            <a:r>
              <a:rPr lang="en-US" sz="2000" dirty="0">
                <a:sym typeface="Wingdings" panose="05000000000000000000" pitchFamily="2" charset="2"/>
              </a:rPr>
              <a:t>Compositional: average income of people in the place</a:t>
            </a:r>
          </a:p>
          <a:p>
            <a:pPr lvl="1"/>
            <a:r>
              <a:rPr lang="en-US" sz="2000" dirty="0">
                <a:sym typeface="Wingdings" panose="05000000000000000000" pitchFamily="2" charset="2"/>
              </a:rPr>
              <a:t>Structural: presence of a park in the place</a:t>
            </a:r>
          </a:p>
        </p:txBody>
      </p:sp>
    </p:spTree>
    <p:extLst>
      <p:ext uri="{BB962C8B-B14F-4D97-AF65-F5344CB8AC3E}">
        <p14:creationId xmlns:p14="http://schemas.microsoft.com/office/powerpoint/2010/main" val="3509025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1690363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846421"/>
            <a:ext cx="8382000" cy="440120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Missed scientific questions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Individualistic fallacy: </a:t>
            </a:r>
            <a:r>
              <a:rPr lang="en-US" sz="2400" dirty="0"/>
              <a:t>assuming that individual-level outcomes can be explained exclusively in terms of individual-level characteristics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Incorrect standard errors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Most variance estimates assume independent observations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Inefficient estimators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Sometimes helps handle missing data/loss to follow-up</a:t>
            </a:r>
          </a:p>
        </p:txBody>
      </p:sp>
      <p:sp>
        <p:nvSpPr>
          <p:cNvPr id="8" name="Title 7"/>
          <p:cNvSpPr>
            <a:spLocks noGrp="1"/>
          </p:cNvSpPr>
          <p:nvPr>
            <p:ph type="title"/>
          </p:nvPr>
        </p:nvSpPr>
        <p:spPr/>
        <p:txBody>
          <a:bodyPr>
            <a:normAutofit fontScale="90000"/>
          </a:bodyPr>
          <a:lstStyle/>
          <a:p>
            <a:pPr>
              <a:defRPr/>
            </a:pPr>
            <a:r>
              <a:rPr lang="en-US" dirty="0"/>
              <a:t>Consequences of ignoring clustering</a:t>
            </a:r>
          </a:p>
        </p:txBody>
      </p:sp>
    </p:spTree>
    <p:extLst>
      <p:ext uri="{BB962C8B-B14F-4D97-AF65-F5344CB8AC3E}">
        <p14:creationId xmlns:p14="http://schemas.microsoft.com/office/powerpoint/2010/main" val="119985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for individual level exposures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29</a:t>
            </a:fld>
            <a:endParaRPr lang="en-US"/>
          </a:p>
        </p:txBody>
      </p:sp>
    </p:spTree>
    <p:extLst>
      <p:ext uri="{BB962C8B-B14F-4D97-AF65-F5344CB8AC3E}">
        <p14:creationId xmlns:p14="http://schemas.microsoft.com/office/powerpoint/2010/main" val="1655364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499925"/>
            <a:ext cx="7924800" cy="4893647"/>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Similar issues in many settings: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Sampling places or contexts (neighborhoods, schools, hospitals, clinics, families, siblings)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Repeatedly measuring the same person over time</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Two eyes of the same person</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Multiple measures of related constructs on the same person (math scores and verbal scores).</a:t>
            </a:r>
          </a:p>
          <a:p>
            <a:pPr marL="457200"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Clusters may have equal numbers of observations (balanced) or unequal</a:t>
            </a:r>
          </a:p>
          <a:p>
            <a:pPr marL="457200"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Items within a cluster may be ordered with respect to one another (e.g., time creates an ordering)</a:t>
            </a:r>
          </a:p>
          <a:p>
            <a:pPr marL="457200"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Assume that conditional on cluster, observations are independent</a:t>
            </a: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1130831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a:t>
            </a:r>
            <a:r>
              <a:rPr lang="en-US" dirty="0" err="1"/>
              <a:t>obsvns</a:t>
            </a:r>
            <a:r>
              <a:rPr lang="en-US" dirty="0"/>
              <a:t>/cluster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1400" dirty="0">
                <a:cs typeface="Times New Roman" pitchFamily="18" charset="0"/>
              </a:rPr>
              <a:t>(</a:t>
            </a:r>
            <a:r>
              <a:rPr lang="en-US" sz="1400" dirty="0" err="1">
                <a:cs typeface="Times New Roman" pitchFamily="18" charset="0"/>
              </a:rPr>
              <a:t>Sudman</a:t>
            </a:r>
            <a:r>
              <a:rPr lang="en-US" sz="1400" dirty="0">
                <a:cs typeface="Times New Roman" pitchFamily="18" charset="0"/>
              </a:rPr>
              <a:t>, 1976) </a:t>
            </a:r>
            <a:endParaRPr lang="en-US" sz="2400" dirty="0">
              <a:cs typeface="Times New Roman" pitchFamily="18" charset="0"/>
            </a:endParaRPr>
          </a:p>
          <a:p>
            <a:pPr eaLnBrk="1" hangingPunct="1"/>
            <a:r>
              <a:rPr lang="en-US" sz="2400" dirty="0">
                <a:cs typeface="Times New Roman" pitchFamily="18" charset="0"/>
              </a:rPr>
              <a:t>ICC=rho= </a:t>
            </a:r>
            <a:r>
              <a:rPr lang="en-US" sz="2400" dirty="0">
                <a:latin typeface="Symbol" panose="05050102010706020507" pitchFamily="18" charset="2"/>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a:t>
            </a:r>
            <a:r>
              <a:rPr lang="en-US" sz="2400" dirty="0">
                <a:latin typeface="Symbol" panose="05050102010706020507" pitchFamily="18" charset="2"/>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a:t>
            </a:r>
            <a:r>
              <a:rPr lang="en-US" sz="2400" dirty="0">
                <a:latin typeface="Symbol" panose="05050102010706020507" pitchFamily="18" charset="2"/>
                <a:cs typeface="Times New Roman" pitchFamily="18" charset="0"/>
              </a:rPr>
              <a:t>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30</a:t>
            </a:fld>
            <a:endParaRPr lang="en-US"/>
          </a:p>
        </p:txBody>
      </p:sp>
    </p:spTree>
    <p:extLst>
      <p:ext uri="{BB962C8B-B14F-4D97-AF65-F5344CB8AC3E}">
        <p14:creationId xmlns:p14="http://schemas.microsoft.com/office/powerpoint/2010/main" val="378501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985433"/>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unconditional (didn’t control for anything yet) or 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877671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3" name="Rectangle 5"/>
          <p:cNvSpPr>
            <a:spLocks noGrp="1" noChangeArrowheads="1"/>
          </p:cNvSpPr>
          <p:nvPr>
            <p:ph type="title"/>
          </p:nvPr>
        </p:nvSpPr>
        <p:spPr>
          <a:noFill/>
          <a:ln/>
        </p:spPr>
        <p:txBody>
          <a:bodyPr>
            <a:normAutofit fontScale="90000"/>
          </a:bodyPr>
          <a:lstStyle/>
          <a:p>
            <a:r>
              <a:rPr lang="en-US"/>
              <a:t>The central limit theorem</a:t>
            </a:r>
          </a:p>
        </p:txBody>
      </p:sp>
      <p:sp>
        <p:nvSpPr>
          <p:cNvPr id="1256450" name="Rectangle 2"/>
          <p:cNvSpPr>
            <a:spLocks noGrp="1" noChangeArrowheads="1"/>
          </p:cNvSpPr>
          <p:nvPr>
            <p:ph type="body" sz="half" idx="1"/>
          </p:nvPr>
        </p:nvSpPr>
        <p:spPr>
          <a:xfrm>
            <a:off x="457200" y="1447800"/>
            <a:ext cx="8229600" cy="1447800"/>
          </a:xfrm>
        </p:spPr>
        <p:txBody>
          <a:bodyPr/>
          <a:lstStyle/>
          <a:p>
            <a:pPr marL="0" indent="0">
              <a:buFont typeface="Wingdings" pitchFamily="2" charset="2"/>
              <a:buNone/>
            </a:pPr>
            <a:r>
              <a:rPr lang="en-US" sz="2000" dirty="0"/>
              <a:t>When randomly sampling from any population with mean </a:t>
            </a:r>
            <a:r>
              <a:rPr lang="en-US" sz="2000" i="1" dirty="0">
                <a:latin typeface="Symbol" pitchFamily="18" charset="2"/>
              </a:rPr>
              <a:t>m</a:t>
            </a:r>
            <a:r>
              <a:rPr lang="en-US" sz="2000" i="1" dirty="0"/>
              <a:t> </a:t>
            </a:r>
            <a:r>
              <a:rPr lang="en-US" sz="2000" dirty="0"/>
              <a:t>and standard deviation </a:t>
            </a:r>
            <a:r>
              <a:rPr lang="en-US" sz="2000" i="1" dirty="0">
                <a:latin typeface="Symbol" pitchFamily="18" charset="2"/>
              </a:rPr>
              <a:t>s</a:t>
            </a:r>
            <a:r>
              <a:rPr lang="en-US" sz="2000" dirty="0"/>
              <a:t>, </a:t>
            </a:r>
            <a:r>
              <a:rPr lang="en-US" sz="2000" b="1" dirty="0">
                <a:solidFill>
                  <a:srgbClr val="333399"/>
                </a:solidFill>
              </a:rPr>
              <a:t>when </a:t>
            </a:r>
            <a:r>
              <a:rPr lang="en-US" sz="2000" b="1" i="1" dirty="0">
                <a:solidFill>
                  <a:srgbClr val="333399"/>
                </a:solidFill>
              </a:rPr>
              <a:t>n</a:t>
            </a:r>
            <a:r>
              <a:rPr lang="en-US" sz="2000" b="1" dirty="0">
                <a:solidFill>
                  <a:srgbClr val="333399"/>
                </a:solidFill>
              </a:rPr>
              <a:t> is large enough</a:t>
            </a:r>
            <a:r>
              <a:rPr lang="en-US" sz="2000" b="1" dirty="0"/>
              <a:t>,</a:t>
            </a:r>
            <a:r>
              <a:rPr lang="en-US" sz="2000" dirty="0"/>
              <a:t> the sampling distribution of </a:t>
            </a:r>
            <a:r>
              <a:rPr lang="en-US" sz="2000" i="1" dirty="0"/>
              <a:t>x</a:t>
            </a:r>
            <a:r>
              <a:rPr lang="en-US" sz="2000" dirty="0"/>
              <a:t> bar is approximately normal</a:t>
            </a:r>
            <a:r>
              <a:rPr lang="en-US" dirty="0"/>
              <a:t>: </a:t>
            </a:r>
            <a:r>
              <a:rPr lang="en-US" dirty="0">
                <a:solidFill>
                  <a:srgbClr val="333399"/>
                </a:solidFill>
              </a:rPr>
              <a:t>~</a:t>
            </a:r>
            <a:r>
              <a:rPr lang="en-US" dirty="0"/>
              <a:t> </a:t>
            </a:r>
            <a:r>
              <a:rPr lang="en-US" b="1" i="1" dirty="0">
                <a:solidFill>
                  <a:srgbClr val="333399"/>
                </a:solidFill>
              </a:rPr>
              <a:t>N</a:t>
            </a:r>
            <a:r>
              <a:rPr lang="en-US" b="1" dirty="0">
                <a:solidFill>
                  <a:srgbClr val="333399"/>
                </a:solidFill>
              </a:rPr>
              <a:t>(</a:t>
            </a:r>
            <a:r>
              <a:rPr lang="en-US" b="1" i="1" dirty="0">
                <a:solidFill>
                  <a:srgbClr val="333399"/>
                </a:solidFill>
                <a:latin typeface="Symbol" pitchFamily="18" charset="2"/>
              </a:rPr>
              <a:t>m</a:t>
            </a:r>
            <a:r>
              <a:rPr lang="en-US" b="1" dirty="0">
                <a:solidFill>
                  <a:srgbClr val="333399"/>
                </a:solidFill>
                <a:latin typeface="Symbol" pitchFamily="18" charset="2"/>
              </a:rPr>
              <a:t>, </a:t>
            </a:r>
            <a:r>
              <a:rPr lang="en-US" b="1" i="1" dirty="0">
                <a:solidFill>
                  <a:srgbClr val="333399"/>
                </a:solidFill>
                <a:latin typeface="Symbol" pitchFamily="18" charset="2"/>
              </a:rPr>
              <a:t>s</a:t>
            </a:r>
            <a:r>
              <a:rPr lang="en-US" b="1" dirty="0">
                <a:solidFill>
                  <a:srgbClr val="333399"/>
                </a:solidFill>
              </a:rPr>
              <a:t>/√</a:t>
            </a:r>
            <a:r>
              <a:rPr lang="en-US" b="1" i="1" dirty="0">
                <a:solidFill>
                  <a:srgbClr val="333399"/>
                </a:solidFill>
              </a:rPr>
              <a:t>n</a:t>
            </a:r>
            <a:r>
              <a:rPr lang="en-US" b="1" dirty="0">
                <a:solidFill>
                  <a:srgbClr val="333399"/>
                </a:solidFill>
              </a:rPr>
              <a:t>)</a:t>
            </a:r>
            <a:r>
              <a:rPr lang="en-US" dirty="0"/>
              <a:t>.</a:t>
            </a:r>
          </a:p>
        </p:txBody>
      </p:sp>
      <p:sp>
        <p:nvSpPr>
          <p:cNvPr id="1256454" name="Text Box 6"/>
          <p:cNvSpPr txBox="1">
            <a:spLocks noChangeArrowheads="1"/>
          </p:cNvSpPr>
          <p:nvPr/>
        </p:nvSpPr>
        <p:spPr bwMode="auto">
          <a:xfrm>
            <a:off x="228600" y="2984500"/>
            <a:ext cx="1752600" cy="896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Population with strongly skewed distribution</a:t>
            </a:r>
          </a:p>
        </p:txBody>
      </p:sp>
      <p:sp>
        <p:nvSpPr>
          <p:cNvPr id="1256455" name="Text Box 7"/>
          <p:cNvSpPr txBox="1">
            <a:spLocks noChangeArrowheads="1"/>
          </p:cNvSpPr>
          <p:nvPr/>
        </p:nvSpPr>
        <p:spPr bwMode="auto">
          <a:xfrm>
            <a:off x="7162800" y="2984500"/>
            <a:ext cx="152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110000"/>
              </a:lnSpc>
            </a:pPr>
            <a:r>
              <a:rPr lang="en-US" sz="1600"/>
              <a:t>Sampling distribution of   for </a:t>
            </a:r>
            <a:r>
              <a:rPr lang="en-US" sz="1600" i="1"/>
              <a:t>n </a:t>
            </a:r>
            <a:r>
              <a:rPr lang="en-US" sz="1600"/>
              <a:t>= 2 observations</a:t>
            </a:r>
          </a:p>
        </p:txBody>
      </p:sp>
      <p:sp>
        <p:nvSpPr>
          <p:cNvPr id="1256456" name="Text Box 8"/>
          <p:cNvSpPr txBox="1">
            <a:spLocks noChangeArrowheads="1"/>
          </p:cNvSpPr>
          <p:nvPr/>
        </p:nvSpPr>
        <p:spPr bwMode="auto">
          <a:xfrm>
            <a:off x="479425" y="5138738"/>
            <a:ext cx="15017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Sampling distribution of  for </a:t>
            </a:r>
            <a:r>
              <a:rPr lang="en-US" sz="1600" i="1"/>
              <a:t>n </a:t>
            </a:r>
            <a:r>
              <a:rPr lang="en-US" sz="1600"/>
              <a:t>= 10 observations</a:t>
            </a:r>
          </a:p>
        </p:txBody>
      </p:sp>
      <p:sp>
        <p:nvSpPr>
          <p:cNvPr id="1256457" name="Text Box 9"/>
          <p:cNvSpPr txBox="1">
            <a:spLocks noChangeArrowheads="1"/>
          </p:cNvSpPr>
          <p:nvPr/>
        </p:nvSpPr>
        <p:spPr bwMode="auto">
          <a:xfrm>
            <a:off x="7162800" y="5138738"/>
            <a:ext cx="16002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110000"/>
              </a:lnSpc>
            </a:pPr>
            <a:r>
              <a:rPr lang="en-US" sz="1600" dirty="0"/>
              <a:t>Sampling distribution of </a:t>
            </a:r>
          </a:p>
          <a:p>
            <a:pPr eaLnBrk="0" hangingPunct="0">
              <a:lnSpc>
                <a:spcPct val="110000"/>
              </a:lnSpc>
            </a:pPr>
            <a:r>
              <a:rPr lang="en-US" sz="1600" dirty="0"/>
              <a:t>    for </a:t>
            </a:r>
            <a:r>
              <a:rPr lang="en-US" sz="1600" i="1" dirty="0"/>
              <a:t>n</a:t>
            </a:r>
            <a:r>
              <a:rPr lang="en-US" sz="1600" dirty="0"/>
              <a:t> = 25 </a:t>
            </a:r>
          </a:p>
          <a:p>
            <a:pPr eaLnBrk="0" hangingPunct="0">
              <a:lnSpc>
                <a:spcPct val="110000"/>
              </a:lnSpc>
            </a:pPr>
            <a:r>
              <a:rPr lang="en-US" sz="1600" dirty="0"/>
              <a:t>observations</a:t>
            </a:r>
          </a:p>
        </p:txBody>
      </p:sp>
      <p:pic>
        <p:nvPicPr>
          <p:cNvPr id="1256459" name="Picture 11" descr="figure-10-0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057400" y="2697163"/>
            <a:ext cx="5029200" cy="402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56461" name="Picture 13"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35814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3"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5" name="Picture 1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5867400"/>
            <a:ext cx="223838" cy="22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684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64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645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564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564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5645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646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646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564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6454" grpId="0"/>
      <p:bldP spid="1256455" grpId="0"/>
      <p:bldP spid="1256456" grpId="0"/>
      <p:bldP spid="125645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a:xfrm>
            <a:off x="235496" y="1752600"/>
            <a:ext cx="8480425" cy="4625975"/>
          </a:xfrm>
        </p:spPr>
        <p:txBody>
          <a:bodyPr/>
          <a:lstStyle/>
          <a:p>
            <a:pPr eaLnBrk="1" hangingPunct="1">
              <a:lnSpc>
                <a:spcPct val="90000"/>
              </a:lnSpc>
              <a:buFontTx/>
              <a:buNone/>
            </a:pPr>
            <a:r>
              <a:rPr lang="en-US" sz="2800" dirty="0">
                <a:cs typeface="Times New Roman" pitchFamily="18" charset="0"/>
              </a:rPr>
              <a:t>	</a:t>
            </a:r>
            <a:r>
              <a:rPr lang="en-US" sz="2800" dirty="0" err="1">
                <a:cs typeface="Times New Roman" pitchFamily="18" charset="0"/>
              </a:rPr>
              <a:t>DEff</a:t>
            </a:r>
            <a:r>
              <a:rPr lang="en-US" sz="2800" dirty="0">
                <a:cs typeface="Times New Roman" pitchFamily="18" charset="0"/>
              </a:rPr>
              <a:t> = </a:t>
            </a:r>
            <a:r>
              <a:rPr lang="en-US" sz="2800" dirty="0">
                <a:latin typeface="Symbol" panose="05050102010706020507" pitchFamily="18" charset="2"/>
                <a:cs typeface="Times New Roman" pitchFamily="18" charset="0"/>
              </a:rPr>
              <a:t>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a:t>
            </a:r>
            <a:r>
              <a:rPr lang="en-US" sz="2800" dirty="0">
                <a:latin typeface="Symbol" panose="05050102010706020507" pitchFamily="18" charset="2"/>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err="1">
                <a:cs typeface="Times New Roman" pitchFamily="18" charset="0"/>
              </a:rPr>
              <a:t>DEff</a:t>
            </a:r>
            <a:r>
              <a:rPr lang="en-US" sz="2800" dirty="0">
                <a:cs typeface="Times New Roman" pitchFamily="18" charset="0"/>
              </a:rPr>
              <a:t>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latin typeface="Symbol" panose="05050102010706020507" pitchFamily="18" charset="2"/>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Bigger </a:t>
            </a:r>
            <a:r>
              <a:rPr lang="en-US" dirty="0" err="1"/>
              <a:t>DEff</a:t>
            </a:r>
            <a:r>
              <a:rPr lang="en-US" dirty="0"/>
              <a:t> implies you need more data</a:t>
            </a:r>
          </a:p>
          <a:p>
            <a:pPr eaLnBrk="1" hangingPunct="1">
              <a:lnSpc>
                <a:spcPct val="90000"/>
              </a:lnSpc>
            </a:pPr>
            <a:r>
              <a:rPr lang="en-US" dirty="0" err="1"/>
              <a:t>DEff</a:t>
            </a:r>
            <a:r>
              <a:rPr lang="en-US" dirty="0"/>
              <a:t> increases if rho goes up.</a:t>
            </a:r>
          </a:p>
          <a:p>
            <a:pPr eaLnBrk="1" hangingPunct="1">
              <a:lnSpc>
                <a:spcPct val="90000"/>
              </a:lnSpc>
            </a:pPr>
            <a:r>
              <a:rPr lang="en-US" dirty="0" err="1"/>
              <a:t>DEff</a:t>
            </a:r>
            <a:r>
              <a:rPr lang="en-US" dirty="0"/>
              <a:t> 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33</a:t>
            </a:fld>
            <a:endParaRPr lang="en-US"/>
          </a:p>
        </p:txBody>
      </p:sp>
    </p:spTree>
    <p:extLst>
      <p:ext uri="{BB962C8B-B14F-4D97-AF65-F5344CB8AC3E}">
        <p14:creationId xmlns:p14="http://schemas.microsoft.com/office/powerpoint/2010/main" val="696382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err="1">
                <a:cs typeface="Times New Roman" pitchFamily="18" charset="0"/>
              </a:rPr>
              <a:t>DEff</a:t>
            </a:r>
            <a:r>
              <a:rPr lang="en-US" sz="2400" dirty="0">
                <a:cs typeface="Times New Roman" pitchFamily="18" charset="0"/>
              </a:rPr>
              <a:t> = the ratio of the variance from a clustered sample design</a:t>
            </a:r>
            <a:r>
              <a:rPr lang="en-US" sz="2400" i="1" dirty="0">
                <a:cs typeface="Times New Roman" pitchFamily="18" charset="0"/>
              </a:rPr>
              <a:t> </a:t>
            </a:r>
            <a:r>
              <a:rPr lang="en-US" sz="2400" dirty="0">
                <a:cs typeface="Times New Roman" pitchFamily="18" charset="0"/>
              </a:rPr>
              <a:t>to the variance of a </a:t>
            </a:r>
            <a:r>
              <a:rPr lang="en-US" sz="2400" i="1" dirty="0">
                <a:cs typeface="Times New Roman" pitchFamily="18" charset="0"/>
              </a:rPr>
              <a:t>SRS</a:t>
            </a:r>
            <a:r>
              <a:rPr lang="en-US" sz="2400" dirty="0">
                <a:cs typeface="Times New Roman" pitchFamily="18" charset="0"/>
              </a:rPr>
              <a:t> of the same size</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So, if you estimate the population mean of some variable X, and X has variance </a:t>
            </a:r>
            <a:r>
              <a:rPr lang="en-US" sz="2400" dirty="0">
                <a:latin typeface="Symbol" pitchFamily="18" charset="2"/>
                <a:cs typeface="Times New Roman" pitchFamily="18" charset="0"/>
              </a:rPr>
              <a:t>s</a:t>
            </a:r>
            <a:r>
              <a:rPr lang="en-US" sz="2400" baseline="30000" dirty="0">
                <a:latin typeface="Symbol" pitchFamily="18" charset="2"/>
                <a:cs typeface="Times New Roman" pitchFamily="18" charset="0"/>
              </a:rPr>
              <a:t>2</a:t>
            </a:r>
            <a:r>
              <a:rPr lang="en-US" sz="2400" dirty="0">
                <a:cs typeface="Times New Roman" pitchFamily="18" charset="0"/>
              </a:rPr>
              <a:t> in the population with a SRS, the variance of your estimated mean in a SRS =</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r>
              <a:rPr lang="en-US" sz="2400" dirty="0">
                <a:cs typeface="Times New Roman" pitchFamily="18" charset="0"/>
              </a:rPr>
              <a:t>But the variance of your estimated mean in a clustered sample=DE*</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Keep in mind: these are approximate formulas.</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34</a:t>
            </a:fld>
            <a:endParaRPr lang="en-US"/>
          </a:p>
        </p:txBody>
      </p:sp>
    </p:spTree>
    <p:extLst>
      <p:ext uri="{BB962C8B-B14F-4D97-AF65-F5344CB8AC3E}">
        <p14:creationId xmlns:p14="http://schemas.microsoft.com/office/powerpoint/2010/main" val="10988818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a:cs typeface="Times New Roman" pitchFamily="18" charset="0"/>
              </a:rPr>
              <a:t>Keep in mind: these are approximate formulas for the design effect.</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a:p>
            <a:pPr eaLnBrk="1" hangingPunct="1">
              <a:lnSpc>
                <a:spcPct val="90000"/>
              </a:lnSpc>
              <a:buFontTx/>
              <a:buNone/>
            </a:pPr>
            <a:r>
              <a:rPr lang="en-US" sz="2400" dirty="0">
                <a:cs typeface="Times New Roman" pitchFamily="18" charset="0"/>
              </a:rPr>
              <a:t>The design effect also depends on what you are estimating, mean of the population, linear regression coefficient, etc.</a:t>
            </a:r>
          </a:p>
          <a:p>
            <a:pPr eaLnBrk="1" hangingPunct="1">
              <a:lnSpc>
                <a:spcPct val="90000"/>
              </a:lnSpc>
              <a:buNone/>
            </a:pPr>
            <a:r>
              <a:rPr lang="en-US" sz="2400" dirty="0">
                <a:cs typeface="Times New Roman" pitchFamily="18" charset="0"/>
              </a:rPr>
              <a:t>For bivariate linear regression, with equal size clusters with exchangeable within cluster correlation</a:t>
            </a:r>
          </a:p>
          <a:p>
            <a:pPr eaLnBrk="1" hangingPunct="1">
              <a:lnSpc>
                <a:spcPct val="90000"/>
              </a:lnSpc>
              <a:buNone/>
            </a:pPr>
            <a:r>
              <a:rPr lang="en-US" sz="2400" dirty="0" err="1">
                <a:cs typeface="Times New Roman" pitchFamily="18" charset="0"/>
              </a:rPr>
              <a:t>DEff</a:t>
            </a:r>
            <a:r>
              <a:rPr lang="en-US" sz="2400" dirty="0">
                <a:cs typeface="Times New Roman" pitchFamily="18" charset="0"/>
              </a:rPr>
              <a:t> approximately= 1 + </a:t>
            </a:r>
            <a:r>
              <a:rPr lang="en-US" sz="2400" dirty="0" err="1">
                <a:cs typeface="Times New Roman" pitchFamily="18" charset="0"/>
              </a:rPr>
              <a:t>rho</a:t>
            </a:r>
            <a:r>
              <a:rPr lang="en-US" sz="2400" baseline="-25000" dirty="0" err="1">
                <a:cs typeface="Times New Roman" pitchFamily="18" charset="0"/>
              </a:rPr>
              <a:t>X</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a:t>
            </a:r>
            <a:r>
              <a:rPr lang="en-US" sz="2400" dirty="0" err="1">
                <a:cs typeface="Times New Roman" pitchFamily="18" charset="0"/>
              </a:rPr>
              <a:t>m</a:t>
            </a:r>
            <a:r>
              <a:rPr lang="en-US" sz="2400" baseline="-30000" dirty="0" err="1">
                <a:cs typeface="Times New Roman" pitchFamily="18" charset="0"/>
              </a:rPr>
              <a:t>avg</a:t>
            </a:r>
            <a:r>
              <a:rPr lang="en-US" sz="2400" dirty="0">
                <a:cs typeface="Times New Roman" pitchFamily="18" charset="0"/>
              </a:rPr>
              <a:t>- 1)</a:t>
            </a:r>
          </a:p>
          <a:p>
            <a:pPr eaLnBrk="1" hangingPunct="1">
              <a:lnSpc>
                <a:spcPct val="90000"/>
              </a:lnSpc>
              <a:buNone/>
            </a:pPr>
            <a:r>
              <a:rPr lang="en-US" sz="2400" dirty="0">
                <a:cs typeface="Times New Roman" pitchFamily="18" charset="0"/>
              </a:rPr>
              <a:t>So if either </a:t>
            </a:r>
            <a:r>
              <a:rPr lang="en-US" sz="2400" dirty="0" err="1">
                <a:cs typeface="Times New Roman" pitchFamily="18" charset="0"/>
              </a:rPr>
              <a:t>rho</a:t>
            </a:r>
            <a:r>
              <a:rPr lang="en-US" sz="2400" baseline="-25000" dirty="0" err="1">
                <a:cs typeface="Times New Roman" pitchFamily="18" charset="0"/>
              </a:rPr>
              <a:t>X</a:t>
            </a:r>
            <a:r>
              <a:rPr lang="en-US" sz="2400" baseline="-25000" dirty="0">
                <a:cs typeface="Times New Roman" pitchFamily="18" charset="0"/>
              </a:rPr>
              <a:t> </a:t>
            </a:r>
            <a:r>
              <a:rPr lang="en-US" sz="2400" dirty="0">
                <a:cs typeface="Times New Roman" pitchFamily="18" charset="0"/>
              </a:rPr>
              <a:t>or </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is 0, </a:t>
            </a:r>
            <a:r>
              <a:rPr lang="en-US" sz="2400" dirty="0" err="1">
                <a:cs typeface="Times New Roman" pitchFamily="18" charset="0"/>
              </a:rPr>
              <a:t>DEff</a:t>
            </a:r>
            <a:r>
              <a:rPr lang="en-US" sz="2400" dirty="0">
                <a:cs typeface="Times New Roman" pitchFamily="18" charset="0"/>
              </a:rPr>
              <a:t> is zero.</a:t>
            </a: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35</a:t>
            </a:fld>
            <a:endParaRPr lang="en-US"/>
          </a:p>
        </p:txBody>
      </p:sp>
    </p:spTree>
    <p:extLst>
      <p:ext uri="{BB962C8B-B14F-4D97-AF65-F5344CB8AC3E}">
        <p14:creationId xmlns:p14="http://schemas.microsoft.com/office/powerpoint/2010/main" val="2255207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a:t>Examples, DEFF for the mean of X</a:t>
            </a:r>
          </a:p>
        </p:txBody>
      </p:sp>
      <p:sp>
        <p:nvSpPr>
          <p:cNvPr id="96258" name="Content Placeholder 2"/>
          <p:cNvSpPr>
            <a:spLocks noGrp="1"/>
          </p:cNvSpPr>
          <p:nvPr>
            <p:ph idx="1"/>
          </p:nvPr>
        </p:nvSpPr>
        <p:spPr>
          <a:xfrm>
            <a:off x="457200" y="1524000"/>
            <a:ext cx="8229600" cy="5083175"/>
          </a:xfrm>
        </p:spPr>
        <p:txBody>
          <a:bodyPr/>
          <a:lstStyle/>
          <a:p>
            <a:pPr eaLnBrk="1" hangingPunct="1"/>
            <a:r>
              <a:rPr lang="en-US" sz="2800" dirty="0"/>
              <a:t>DE=1+(m-1)*rho</a:t>
            </a:r>
          </a:p>
          <a:p>
            <a:pPr lvl="1" eaLnBrk="1" hangingPunct="1"/>
            <a:r>
              <a:rPr lang="en-US" sz="2400" dirty="0"/>
              <a:t>m=30, rho=.5</a:t>
            </a:r>
          </a:p>
          <a:p>
            <a:pPr eaLnBrk="1" hangingPunct="1"/>
            <a:r>
              <a:rPr lang="en-US" sz="2800" dirty="0"/>
              <a:t>DE=1+29*.5=~16</a:t>
            </a:r>
          </a:p>
          <a:p>
            <a:pPr lvl="1" eaLnBrk="1" hangingPunct="1"/>
            <a:r>
              <a:rPr lang="en-US" sz="2400" dirty="0"/>
              <a:t>m=30, rho=.05</a:t>
            </a:r>
          </a:p>
          <a:p>
            <a:pPr eaLnBrk="1" hangingPunct="1"/>
            <a:r>
              <a:rPr lang="en-US" sz="2800" dirty="0"/>
              <a:t>DE=1+29*.05=~1.15</a:t>
            </a:r>
          </a:p>
          <a:p>
            <a:pPr lvl="1" eaLnBrk="1" hangingPunct="1"/>
            <a:r>
              <a:rPr lang="en-US" sz="2400" dirty="0"/>
              <a:t>m=300, rho=.05</a:t>
            </a:r>
          </a:p>
          <a:p>
            <a:pPr eaLnBrk="1" hangingPunct="1"/>
            <a:r>
              <a:rPr lang="en-US" sz="2800" dirty="0"/>
              <a:t>DE=1+299*.05=~16</a:t>
            </a:r>
          </a:p>
          <a:p>
            <a:pPr lvl="1" eaLnBrk="1" hangingPunct="1"/>
            <a:r>
              <a:rPr lang="en-US" sz="2400" dirty="0"/>
              <a:t>m=1, rho=.9</a:t>
            </a:r>
          </a:p>
          <a:p>
            <a:pPr eaLnBrk="1" hangingPunct="1"/>
            <a:r>
              <a:rPr lang="en-US" sz="2800" dirty="0"/>
              <a:t>DE=1+0*.9=1</a:t>
            </a:r>
          </a:p>
          <a:p>
            <a:pPr lvl="1" eaLnBrk="1" hangingPunct="1"/>
            <a:r>
              <a:rPr lang="en-US" sz="2400" dirty="0"/>
              <a:t>m=500, rho=0</a:t>
            </a:r>
          </a:p>
          <a:p>
            <a:pPr eaLnBrk="1" hangingPunct="1"/>
            <a:r>
              <a:rPr lang="en-US" sz="2800" dirty="0"/>
              <a:t>DE=1+499*0=1</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36</a:t>
            </a:fld>
            <a:endParaRPr lang="en-US"/>
          </a:p>
        </p:txBody>
      </p:sp>
    </p:spTree>
    <p:extLst>
      <p:ext uri="{BB962C8B-B14F-4D97-AF65-F5344CB8AC3E}">
        <p14:creationId xmlns:p14="http://schemas.microsoft.com/office/powerpoint/2010/main" val="35613280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7282" name="Content Placeholder 2"/>
          <p:cNvSpPr>
            <a:spLocks noGrp="1"/>
          </p:cNvSpPr>
          <p:nvPr>
            <p:ph idx="1"/>
          </p:nvPr>
        </p:nvSpPr>
        <p:spPr/>
        <p:txBody>
          <a:bodyPr/>
          <a:lstStyle/>
          <a:p>
            <a:pPr eaLnBrk="1" hangingPunct="1"/>
            <a:r>
              <a:rPr lang="en-US" sz="2400" dirty="0"/>
              <a:t>As the number of people in the cluster increases, the rho tends to decrease (this is not a law of nature… just generally true)</a:t>
            </a:r>
          </a:p>
          <a:p>
            <a:pPr eaLnBrk="1" hangingPunct="1"/>
            <a:r>
              <a:rPr lang="en-US" sz="2400" dirty="0"/>
              <a:t>However, you do not need to enroll everyone in a cluster, even if you “treat” everyone in the cluster.  </a:t>
            </a:r>
          </a:p>
          <a:p>
            <a:pPr eaLnBrk="1" hangingPunct="1"/>
            <a:r>
              <a:rPr lang="en-US" sz="2400" dirty="0"/>
              <a:t>If you randomize cities of 1,000,000 to treatment or non-treatment and then you interviewed all million, the </a:t>
            </a:r>
            <a:r>
              <a:rPr lang="en-US" sz="2400" dirty="0" err="1"/>
              <a:t>deff</a:t>
            </a:r>
            <a:r>
              <a:rPr lang="en-US" sz="2400" dirty="0"/>
              <a:t> would be large even if the ICC for the city was tiny (1+999,999*.01)=1+9,999.99=~10,001. </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37</a:t>
            </a:fld>
            <a:endParaRPr lang="en-US"/>
          </a:p>
        </p:txBody>
      </p:sp>
    </p:spTree>
    <p:extLst>
      <p:ext uri="{BB962C8B-B14F-4D97-AF65-F5344CB8AC3E}">
        <p14:creationId xmlns:p14="http://schemas.microsoft.com/office/powerpoint/2010/main" val="35248703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8306" name="Content Placeholder 2"/>
          <p:cNvSpPr>
            <a:spLocks noGrp="1"/>
          </p:cNvSpPr>
          <p:nvPr>
            <p:ph idx="1"/>
          </p:nvPr>
        </p:nvSpPr>
        <p:spPr/>
        <p:txBody>
          <a:bodyPr/>
          <a:lstStyle/>
          <a:p>
            <a:pPr eaLnBrk="1" hangingPunct="1"/>
            <a:r>
              <a:rPr lang="en-US" sz="2400" dirty="0"/>
              <a:t>If your clusters are two cities of a million with rho=.01, your effective n would be 2x10</a:t>
            </a:r>
            <a:r>
              <a:rPr lang="en-US" sz="2400" baseline="30000" dirty="0"/>
              <a:t>6</a:t>
            </a:r>
            <a:r>
              <a:rPr lang="en-US" sz="2400" dirty="0"/>
              <a:t>/1x10</a:t>
            </a:r>
            <a:r>
              <a:rPr lang="en-US" sz="2400" baseline="30000" dirty="0"/>
              <a:t>4</a:t>
            </a:r>
            <a:r>
              <a:rPr lang="en-US" sz="2400" dirty="0"/>
              <a:t>=200. </a:t>
            </a:r>
          </a:p>
          <a:p>
            <a:pPr eaLnBrk="1" hangingPunct="1"/>
            <a:r>
              <a:rPr lang="en-US" sz="2400" dirty="0"/>
              <a:t>But you probably won’t interview everyone in each city.  Perhaps you interview only 100 per city.  </a:t>
            </a:r>
          </a:p>
          <a:p>
            <a:pPr eaLnBrk="1" hangingPunct="1"/>
            <a:r>
              <a:rPr lang="en-US" sz="2400" dirty="0"/>
              <a:t>The DE=1+(m-1)*rho=1+99*.01=2.</a:t>
            </a:r>
          </a:p>
          <a:p>
            <a:pPr eaLnBrk="1" hangingPunct="1"/>
            <a:r>
              <a:rPr lang="en-US" sz="2400" dirty="0"/>
              <a:t>Effective n=200/2=100</a:t>
            </a:r>
          </a:p>
          <a:p>
            <a:pPr eaLnBrk="1" hangingPunct="1"/>
            <a:r>
              <a:rPr lang="en-US" sz="2400" dirty="0"/>
              <a:t>Probably more efficient to interview only 100 instead of all million inhabitants and spend the money you saved trying to sample a third city.</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38</a:t>
            </a:fld>
            <a:endParaRPr lang="en-US"/>
          </a:p>
        </p:txBody>
      </p:sp>
    </p:spTree>
    <p:extLst>
      <p:ext uri="{BB962C8B-B14F-4D97-AF65-F5344CB8AC3E}">
        <p14:creationId xmlns:p14="http://schemas.microsoft.com/office/powerpoint/2010/main" val="35100273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Examples?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Rho for ???</a:t>
            </a:r>
          </a:p>
          <a:p>
            <a:pPr eaLnBrk="1" hangingPunct="1"/>
            <a:r>
              <a:rPr lang="en-US" sz="2800" dirty="0"/>
              <a:t>Reflection examples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39</a:t>
            </a:fld>
            <a:endParaRPr lang="en-US"/>
          </a:p>
        </p:txBody>
      </p:sp>
    </p:spTree>
    <p:extLst>
      <p:ext uri="{BB962C8B-B14F-4D97-AF65-F5344CB8AC3E}">
        <p14:creationId xmlns:p14="http://schemas.microsoft.com/office/powerpoint/2010/main" val="141054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sp>
        <p:nvSpPr>
          <p:cNvPr id="2" name="TextBox 1"/>
          <p:cNvSpPr txBox="1"/>
          <p:nvPr/>
        </p:nvSpPr>
        <p:spPr>
          <a:xfrm>
            <a:off x="457200" y="5105400"/>
            <a:ext cx="7848600" cy="1477328"/>
          </a:xfrm>
          <a:prstGeom prst="rect">
            <a:avLst/>
          </a:prstGeom>
          <a:noFill/>
        </p:spPr>
        <p:txBody>
          <a:bodyPr wrap="square" rtlCol="0">
            <a:spAutoFit/>
          </a:bodyPr>
          <a:lstStyle/>
          <a:p>
            <a:r>
              <a:rPr lang="en-US" dirty="0"/>
              <a:t>Convenient to represent the measurements with an index to distinguish when you are referring to characteristics of the place versus the person.</a:t>
            </a:r>
          </a:p>
          <a:p>
            <a:r>
              <a:rPr lang="en-US" dirty="0" err="1"/>
              <a:t>Y</a:t>
            </a:r>
            <a:r>
              <a:rPr lang="en-US" baseline="-25000" dirty="0" err="1"/>
              <a:t>ij</a:t>
            </a:r>
            <a:r>
              <a:rPr lang="en-US" dirty="0"/>
              <a:t>= Value of the variable “Y” for person </a:t>
            </a:r>
            <a:r>
              <a:rPr lang="en-US" i="1" dirty="0" err="1"/>
              <a:t>i</a:t>
            </a:r>
            <a:r>
              <a:rPr lang="en-US" dirty="0"/>
              <a:t> in place </a:t>
            </a:r>
            <a:r>
              <a:rPr lang="en-US" i="1" dirty="0"/>
              <a:t>j</a:t>
            </a:r>
          </a:p>
          <a:p>
            <a:r>
              <a:rPr lang="en-US" dirty="0"/>
              <a:t>Could also talk about </a:t>
            </a:r>
            <a:r>
              <a:rPr lang="en-US" dirty="0" err="1"/>
              <a:t>X</a:t>
            </a:r>
            <a:r>
              <a:rPr lang="en-US" baseline="-25000" dirty="0" err="1"/>
              <a:t>ij</a:t>
            </a:r>
            <a:r>
              <a:rPr lang="en-US" dirty="0"/>
              <a:t> or </a:t>
            </a:r>
            <a:r>
              <a:rPr lang="en-US" dirty="0" err="1"/>
              <a:t>X</a:t>
            </a:r>
            <a:r>
              <a:rPr lang="en-US" baseline="-25000" dirty="0" err="1"/>
              <a:t>j</a:t>
            </a:r>
            <a:r>
              <a:rPr lang="en-US" baseline="-25000" dirty="0"/>
              <a:t>, </a:t>
            </a:r>
            <a:r>
              <a:rPr lang="en-US" dirty="0"/>
              <a:t>a feature of place </a:t>
            </a:r>
            <a:r>
              <a:rPr lang="en-US" i="1" dirty="0"/>
              <a:t>j</a:t>
            </a:r>
            <a:r>
              <a:rPr lang="en-US" dirty="0"/>
              <a:t> that has the same value for every person </a:t>
            </a:r>
            <a:r>
              <a:rPr lang="en-US" i="1" dirty="0" err="1"/>
              <a:t>i</a:t>
            </a:r>
            <a:r>
              <a:rPr lang="en-US" dirty="0"/>
              <a:t> in place </a:t>
            </a:r>
            <a:r>
              <a:rPr lang="en-US" i="1" dirty="0"/>
              <a:t>j</a:t>
            </a:r>
            <a:r>
              <a:rPr lang="en-US" dirty="0"/>
              <a:t>.</a:t>
            </a:r>
          </a:p>
        </p:txBody>
      </p:sp>
    </p:spTree>
    <p:extLst>
      <p:ext uri="{BB962C8B-B14F-4D97-AF65-F5344CB8AC3E}">
        <p14:creationId xmlns:p14="http://schemas.microsoft.com/office/powerpoint/2010/main" val="733988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940961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Clustering of people within places</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sp>
        <p:nvSpPr>
          <p:cNvPr id="2" name="TextBox 1"/>
          <p:cNvSpPr txBox="1"/>
          <p:nvPr/>
        </p:nvSpPr>
        <p:spPr>
          <a:xfrm>
            <a:off x="457200" y="5105400"/>
            <a:ext cx="7848600" cy="923330"/>
          </a:xfrm>
          <a:prstGeom prst="rect">
            <a:avLst/>
          </a:prstGeom>
          <a:noFill/>
        </p:spPr>
        <p:txBody>
          <a:bodyPr wrap="square" rtlCol="0">
            <a:spAutoFit/>
          </a:bodyPr>
          <a:lstStyle/>
          <a:p>
            <a:r>
              <a:rPr lang="en-US" dirty="0" err="1"/>
              <a:t>Y</a:t>
            </a:r>
            <a:r>
              <a:rPr lang="en-US" baseline="-25000" dirty="0" err="1"/>
              <a:t>ij</a:t>
            </a:r>
            <a:r>
              <a:rPr lang="en-US" dirty="0"/>
              <a:t>= Value of the variable “Y” for person </a:t>
            </a:r>
            <a:r>
              <a:rPr lang="en-US" i="1" dirty="0" err="1"/>
              <a:t>i</a:t>
            </a:r>
            <a:r>
              <a:rPr lang="en-US" dirty="0"/>
              <a:t> in place </a:t>
            </a:r>
            <a:r>
              <a:rPr lang="en-US" i="1" dirty="0"/>
              <a:t>j</a:t>
            </a:r>
          </a:p>
          <a:p>
            <a:r>
              <a:rPr lang="en-US" dirty="0"/>
              <a:t>Could also talk about </a:t>
            </a:r>
            <a:r>
              <a:rPr lang="en-US" dirty="0" err="1"/>
              <a:t>X</a:t>
            </a:r>
            <a:r>
              <a:rPr lang="en-US" baseline="-25000" dirty="0" err="1"/>
              <a:t>ij</a:t>
            </a:r>
            <a:r>
              <a:rPr lang="en-US" dirty="0"/>
              <a:t> or </a:t>
            </a:r>
            <a:r>
              <a:rPr lang="en-US" dirty="0" err="1"/>
              <a:t>X</a:t>
            </a:r>
            <a:r>
              <a:rPr lang="en-US" baseline="-25000" dirty="0" err="1"/>
              <a:t>j</a:t>
            </a:r>
            <a:r>
              <a:rPr lang="en-US" baseline="-25000" dirty="0"/>
              <a:t>, </a:t>
            </a:r>
            <a:r>
              <a:rPr lang="en-US" dirty="0"/>
              <a:t>a feature of place </a:t>
            </a:r>
            <a:r>
              <a:rPr lang="en-US" i="1" dirty="0"/>
              <a:t>j</a:t>
            </a:r>
            <a:r>
              <a:rPr lang="en-US" dirty="0"/>
              <a:t> that has the same value for every person </a:t>
            </a:r>
            <a:r>
              <a:rPr lang="en-US" i="1" dirty="0" err="1"/>
              <a:t>i</a:t>
            </a:r>
            <a:r>
              <a:rPr lang="en-US" dirty="0"/>
              <a:t> in place </a:t>
            </a:r>
            <a:r>
              <a:rPr lang="en-US" i="1" dirty="0"/>
              <a:t>j</a:t>
            </a:r>
            <a:r>
              <a:rPr lang="en-US" dirty="0"/>
              <a:t>.</a:t>
            </a:r>
          </a:p>
        </p:txBody>
      </p:sp>
    </p:spTree>
    <p:extLst>
      <p:ext uri="{BB962C8B-B14F-4D97-AF65-F5344CB8AC3E}">
        <p14:creationId xmlns:p14="http://schemas.microsoft.com/office/powerpoint/2010/main" val="16316031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2" name="Picture 1"/>
          <p:cNvPicPr>
            <a:picLocks noChangeAspect="1"/>
          </p:cNvPicPr>
          <p:nvPr/>
        </p:nvPicPr>
        <p:blipFill>
          <a:blip r:embed="rId3"/>
          <a:stretch>
            <a:fillRect/>
          </a:stretch>
        </p:blipFill>
        <p:spPr>
          <a:xfrm>
            <a:off x="914400" y="1828800"/>
            <a:ext cx="2949259" cy="3999938"/>
          </a:xfrm>
          <a:prstGeom prst="rect">
            <a:avLst/>
          </a:prstGeom>
        </p:spPr>
      </p:pic>
      <p:sp>
        <p:nvSpPr>
          <p:cNvPr id="5" name="TextBox 4"/>
          <p:cNvSpPr txBox="1"/>
          <p:nvPr/>
        </p:nvSpPr>
        <p:spPr>
          <a:xfrm>
            <a:off x="4038600" y="1676400"/>
            <a:ext cx="5105400" cy="4893647"/>
          </a:xfrm>
          <a:prstGeom prst="rect">
            <a:avLst/>
          </a:prstGeom>
          <a:noFill/>
        </p:spPr>
        <p:txBody>
          <a:bodyPr wrap="square" rtlCol="0">
            <a:spAutoFit/>
          </a:bodyPr>
          <a:lstStyle/>
          <a:p>
            <a:r>
              <a:rPr lang="en-US" sz="2400" dirty="0"/>
              <a:t>We assume places differ by some little bit (which we will call the mu for that place, or </a:t>
            </a:r>
            <a:r>
              <a:rPr lang="en-US" sz="2400" dirty="0">
                <a:latin typeface="Symbol" panose="05050102010706020507" pitchFamily="18" charset="2"/>
              </a:rPr>
              <a:t>m</a:t>
            </a:r>
            <a:r>
              <a:rPr lang="en-US" sz="2400" baseline="-25000" dirty="0"/>
              <a:t>0j</a:t>
            </a:r>
            <a:r>
              <a:rPr lang="en-US" sz="2400" dirty="0"/>
              <a:t>) and everyone in the same place has this same little bit of offset, plus their own personal differences.</a:t>
            </a:r>
          </a:p>
          <a:p>
            <a:endParaRPr lang="en-US" sz="2400" dirty="0"/>
          </a:p>
          <a:p>
            <a:r>
              <a:rPr lang="en-US" sz="2400" dirty="0"/>
              <a:t>When predicting each person’s outcome value, we add this place-specific little bit to the intercept, along with differences predicted by any other factor.</a:t>
            </a:r>
          </a:p>
          <a:p>
            <a:endParaRPr lang="en-US" sz="2400" dirty="0"/>
          </a:p>
        </p:txBody>
      </p:sp>
    </p:spTree>
    <p:extLst>
      <p:ext uri="{BB962C8B-B14F-4D97-AF65-F5344CB8AC3E}">
        <p14:creationId xmlns:p14="http://schemas.microsoft.com/office/powerpoint/2010/main" val="18629210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424543" y="1666051"/>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The “intercepts” are just place level deviations</a:t>
            </a:r>
            <a:endParaRPr lang="en-US" dirty="0"/>
          </a:p>
        </p:txBody>
      </p:sp>
      <p:sp>
        <p:nvSpPr>
          <p:cNvPr id="4" name="TextBox 3"/>
          <p:cNvSpPr txBox="1"/>
          <p:nvPr/>
        </p:nvSpPr>
        <p:spPr>
          <a:xfrm>
            <a:off x="228600" y="1463432"/>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3"/>
          <a:stretch>
            <a:fillRect/>
          </a:stretch>
        </p:blipFill>
        <p:spPr>
          <a:xfrm>
            <a:off x="283990" y="2127496"/>
            <a:ext cx="8030161" cy="563063"/>
          </a:xfrm>
          <a:prstGeom prst="rect">
            <a:avLst/>
          </a:prstGeom>
        </p:spPr>
      </p:pic>
      <mc:AlternateContent xmlns:mc="http://schemas.openxmlformats.org/markup-compatibility/2006">
        <mc:Choice xmlns:a14="http://schemas.microsoft.com/office/drawing/2010/main" Requires="a14">
          <p:sp>
            <p:nvSpPr>
              <p:cNvPr id="9" name="TextBox 8"/>
              <p:cNvSpPr txBox="1"/>
              <p:nvPr/>
            </p:nvSpPr>
            <p:spPr>
              <a:xfrm>
                <a:off x="152400" y="3023217"/>
                <a:ext cx="7574886" cy="4027193"/>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a:p>
                <a:r>
                  <a:rPr lang="en-US" sz="2800" dirty="0"/>
                  <a:t>You can plot the </a:t>
                </a:r>
              </a:p>
              <a:p>
                <a:r>
                  <a:rPr lang="en-US" sz="2800" dirty="0">
                    <a:latin typeface="Symbol" panose="05050102010706020507" pitchFamily="18" charset="2"/>
                  </a:rPr>
                  <a:t>m</a:t>
                </a:r>
                <a:r>
                  <a:rPr lang="en-US" sz="2800" baseline="-25000" dirty="0"/>
                  <a:t>0j</a:t>
                </a:r>
                <a:r>
                  <a:rPr lang="en-US" sz="2800" dirty="0"/>
                  <a:t>s to get a sense</a:t>
                </a:r>
              </a:p>
              <a:p>
                <a:r>
                  <a:rPr lang="en-US" sz="2800" dirty="0"/>
                  <a:t> of the distribution</a:t>
                </a:r>
              </a:p>
              <a:p>
                <a:endParaRPr lang="en-US" sz="2800" dirty="0"/>
              </a:p>
            </p:txBody>
          </p:sp>
        </mc:Choice>
        <mc:Fallback>
          <p:sp>
            <p:nvSpPr>
              <p:cNvPr id="9" name="TextBox 8"/>
              <p:cNvSpPr txBox="1">
                <a:spLocks noRot="1" noChangeAspect="1" noMove="1" noResize="1" noEditPoints="1" noAdjustHandles="1" noChangeArrowheads="1" noChangeShapeType="1" noTextEdit="1"/>
              </p:cNvSpPr>
              <p:nvPr/>
            </p:nvSpPr>
            <p:spPr>
              <a:xfrm>
                <a:off x="152400" y="3023217"/>
                <a:ext cx="7574886" cy="4027193"/>
              </a:xfrm>
              <a:prstGeom prst="rect">
                <a:avLst/>
              </a:prstGeom>
              <a:blipFill>
                <a:blip r:embed="rId4"/>
                <a:stretch>
                  <a:fillRect l="-1609" t="-1664"/>
                </a:stretch>
              </a:blipFill>
            </p:spPr>
            <p:txBody>
              <a:bodyPr/>
              <a:lstStyle/>
              <a:p>
                <a:r>
                  <a:rPr lang="en-US">
                    <a:noFill/>
                  </a:rPr>
                  <a:t> </a:t>
                </a:r>
              </a:p>
            </p:txBody>
          </p:sp>
        </mc:Fallback>
      </mc:AlternateContent>
      <p:pic>
        <p:nvPicPr>
          <p:cNvPr id="2" name="Picture 1"/>
          <p:cNvPicPr>
            <a:picLocks noChangeAspect="1"/>
          </p:cNvPicPr>
          <p:nvPr/>
        </p:nvPicPr>
        <p:blipFill>
          <a:blip r:embed="rId5"/>
          <a:stretch>
            <a:fillRect/>
          </a:stretch>
        </p:blipFill>
        <p:spPr>
          <a:xfrm>
            <a:off x="3168889" y="4055384"/>
            <a:ext cx="5295526" cy="2806245"/>
          </a:xfrm>
          <a:prstGeom prst="rect">
            <a:avLst/>
          </a:prstGeom>
        </p:spPr>
      </p:pic>
    </p:spTree>
    <p:extLst>
      <p:ext uri="{BB962C8B-B14F-4D97-AF65-F5344CB8AC3E}">
        <p14:creationId xmlns:p14="http://schemas.microsoft.com/office/powerpoint/2010/main" val="21097942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3657600" y="1589888"/>
            <a:ext cx="5181600" cy="5262979"/>
          </a:xfrm>
          <a:prstGeom prst="rect">
            <a:avLst/>
          </a:prstGeom>
          <a:noFill/>
        </p:spPr>
        <p:txBody>
          <a:bodyPr wrap="square" rtlCol="0">
            <a:spAutoFit/>
          </a:bodyPr>
          <a:lstStyle/>
          <a:p>
            <a:r>
              <a:rPr lang="en-US" sz="2800" dirty="0"/>
              <a:t>Random slopes model (implicitly, assume you have a random intercept as well):</a:t>
            </a:r>
          </a:p>
          <a:p>
            <a:endParaRPr lang="en-US" sz="2800" dirty="0"/>
          </a:p>
          <a:p>
            <a:r>
              <a:rPr lang="en-US" sz="2800" dirty="0"/>
              <a:t>Not only do places differ by a little bit (the </a:t>
            </a:r>
            <a:r>
              <a:rPr lang="en-US" sz="2800" dirty="0">
                <a:latin typeface="Symbol" panose="05050102010706020507" pitchFamily="18" charset="2"/>
              </a:rPr>
              <a:t>m</a:t>
            </a:r>
            <a:r>
              <a:rPr lang="en-US" sz="2800" baseline="-25000" dirty="0"/>
              <a:t>0j</a:t>
            </a:r>
            <a:r>
              <a:rPr lang="en-US" sz="2800" dirty="0"/>
              <a:t> random intercept) to the same extent for everyone in the place, but the effect of exposure differs depending on the place (</a:t>
            </a:r>
            <a:r>
              <a:rPr lang="en-US" sz="2800" dirty="0">
                <a:latin typeface="Symbol" panose="05050102010706020507" pitchFamily="18" charset="2"/>
              </a:rPr>
              <a:t>m</a:t>
            </a:r>
            <a:r>
              <a:rPr lang="en-US" sz="2800" baseline="-25000" dirty="0"/>
              <a:t>1j</a:t>
            </a:r>
            <a:r>
              <a:rPr lang="en-US" sz="2800" dirty="0"/>
              <a:t>), so the “slope”, or coefficient is different.</a:t>
            </a:r>
          </a:p>
        </p:txBody>
      </p:sp>
      <p:pic>
        <p:nvPicPr>
          <p:cNvPr id="2" name="Picture 1"/>
          <p:cNvPicPr>
            <a:picLocks noChangeAspect="1"/>
          </p:cNvPicPr>
          <p:nvPr/>
        </p:nvPicPr>
        <p:blipFill>
          <a:blip r:embed="rId3"/>
          <a:stretch>
            <a:fillRect/>
          </a:stretch>
        </p:blipFill>
        <p:spPr>
          <a:xfrm>
            <a:off x="0" y="1219200"/>
            <a:ext cx="2949259" cy="5893876"/>
          </a:xfrm>
          <a:prstGeom prst="rect">
            <a:avLst/>
          </a:prstGeom>
        </p:spPr>
      </p:pic>
    </p:spTree>
    <p:extLst>
      <p:ext uri="{BB962C8B-B14F-4D97-AF65-F5344CB8AC3E}">
        <p14:creationId xmlns:p14="http://schemas.microsoft.com/office/powerpoint/2010/main" val="42494891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6" name="Picture 5"/>
          <p:cNvPicPr>
            <a:picLocks noChangeAspect="1"/>
          </p:cNvPicPr>
          <p:nvPr/>
        </p:nvPicPr>
        <p:blipFill>
          <a:blip r:embed="rId5"/>
          <a:stretch>
            <a:fillRect/>
          </a:stretch>
        </p:blipFill>
        <p:spPr>
          <a:xfrm>
            <a:off x="468086" y="5105400"/>
            <a:ext cx="8030161" cy="760500"/>
          </a:xfrm>
          <a:prstGeom prst="rect">
            <a:avLst/>
          </a:prstGeom>
        </p:spPr>
      </p:pic>
    </p:spTree>
    <p:extLst>
      <p:ext uri="{BB962C8B-B14F-4D97-AF65-F5344CB8AC3E}">
        <p14:creationId xmlns:p14="http://schemas.microsoft.com/office/powerpoint/2010/main" val="37751558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Potential covariance of random intercept and slope</a:t>
            </a:r>
            <a:endParaRPr lang="en-US" dirty="0"/>
          </a:p>
        </p:txBody>
      </p:sp>
      <p:pic>
        <p:nvPicPr>
          <p:cNvPr id="2" name="Picture 1"/>
          <p:cNvPicPr>
            <a:picLocks noChangeAspect="1"/>
          </p:cNvPicPr>
          <p:nvPr/>
        </p:nvPicPr>
        <p:blipFill>
          <a:blip r:embed="rId3"/>
          <a:stretch>
            <a:fillRect/>
          </a:stretch>
        </p:blipFill>
        <p:spPr>
          <a:xfrm>
            <a:off x="304793" y="2285996"/>
            <a:ext cx="4345923" cy="4202860"/>
          </a:xfrm>
          <a:prstGeom prst="rect">
            <a:avLst/>
          </a:prstGeom>
        </p:spPr>
      </p:pic>
      <p:pic>
        <p:nvPicPr>
          <p:cNvPr id="3" name="Picture 2"/>
          <p:cNvPicPr>
            <a:picLocks noChangeAspect="1"/>
          </p:cNvPicPr>
          <p:nvPr/>
        </p:nvPicPr>
        <p:blipFill>
          <a:blip r:embed="rId4"/>
          <a:stretch>
            <a:fillRect/>
          </a:stretch>
        </p:blipFill>
        <p:spPr>
          <a:xfrm>
            <a:off x="4800600" y="1676400"/>
            <a:ext cx="3999313" cy="3144960"/>
          </a:xfrm>
          <a:prstGeom prst="rect">
            <a:avLst/>
          </a:prstGeom>
        </p:spPr>
      </p:pic>
      <p:sp>
        <p:nvSpPr>
          <p:cNvPr id="5" name="TextBox 4"/>
          <p:cNvSpPr txBox="1"/>
          <p:nvPr/>
        </p:nvSpPr>
        <p:spPr>
          <a:xfrm>
            <a:off x="4800600" y="4821360"/>
            <a:ext cx="4114800" cy="1938992"/>
          </a:xfrm>
          <a:prstGeom prst="rect">
            <a:avLst/>
          </a:prstGeom>
          <a:noFill/>
        </p:spPr>
        <p:txBody>
          <a:bodyPr wrap="square" rtlCol="0">
            <a:spAutoFit/>
          </a:bodyPr>
          <a:lstStyle/>
          <a:p>
            <a:r>
              <a:rPr lang="en-US" sz="2400" dirty="0"/>
              <a:t>For a random slope model, you must describe the variance and covariance of the random intercept and slope</a:t>
            </a:r>
          </a:p>
        </p:txBody>
      </p:sp>
    </p:spTree>
    <p:extLst>
      <p:ext uri="{BB962C8B-B14F-4D97-AF65-F5344CB8AC3E}">
        <p14:creationId xmlns:p14="http://schemas.microsoft.com/office/powerpoint/2010/main" val="17818421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Substantive questions from the intercept-slope covariance</a:t>
            </a:r>
            <a:endParaRPr lang="en-US" dirty="0"/>
          </a:p>
        </p:txBody>
      </p:sp>
      <p:sp>
        <p:nvSpPr>
          <p:cNvPr id="5" name="TextBox 4"/>
          <p:cNvSpPr txBox="1"/>
          <p:nvPr/>
        </p:nvSpPr>
        <p:spPr>
          <a:xfrm>
            <a:off x="304800" y="1490008"/>
            <a:ext cx="8610600" cy="4524315"/>
          </a:xfrm>
          <a:prstGeom prst="rect">
            <a:avLst/>
          </a:prstGeom>
          <a:noFill/>
        </p:spPr>
        <p:txBody>
          <a:bodyPr wrap="square" rtlCol="0">
            <a:spAutoFit/>
          </a:bodyPr>
          <a:lstStyle/>
          <a:p>
            <a:r>
              <a:rPr lang="en-US" sz="2400" dirty="0"/>
              <a:t>For a random slope model, you must describe the variance and covariance of the random intercept and slope</a:t>
            </a:r>
          </a:p>
          <a:p>
            <a:endParaRPr lang="en-US" sz="2400" dirty="0"/>
          </a:p>
          <a:p>
            <a:r>
              <a:rPr lang="en-US" sz="2400" dirty="0"/>
              <a:t>In places that average poor health outcomes for whites, are racial disparities especially large?</a:t>
            </a:r>
          </a:p>
          <a:p>
            <a:endParaRPr lang="en-US" sz="2400" dirty="0"/>
          </a:p>
          <a:p>
            <a:r>
              <a:rPr lang="en-US" sz="2400" dirty="0"/>
              <a:t>In hospitals that have poor functional outcomes for mild stroke patients, does stroke severity have a smaller or larger impact on functional outcomes? In other words, do hospitals “specialize” in optimizing outcomes for severe strokes (negative covariance) or are hospitals that are bad for mild strokes terrible for severe strokes (positive covariance)</a:t>
            </a:r>
          </a:p>
        </p:txBody>
      </p:sp>
    </p:spTree>
    <p:extLst>
      <p:ext uri="{BB962C8B-B14F-4D97-AF65-F5344CB8AC3E}">
        <p14:creationId xmlns:p14="http://schemas.microsoft.com/office/powerpoint/2010/main" val="31422608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solidFill>
                  <a:schemeClr val="bg2"/>
                </a:solidFill>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334635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pic>
        <p:nvPicPr>
          <p:cNvPr id="2" name="Picture 1"/>
          <p:cNvPicPr>
            <a:picLocks noChangeAspect="1"/>
          </p:cNvPicPr>
          <p:nvPr/>
        </p:nvPicPr>
        <p:blipFill>
          <a:blip r:embed="rId4"/>
          <a:stretch>
            <a:fillRect/>
          </a:stretch>
        </p:blipFill>
        <p:spPr>
          <a:xfrm>
            <a:off x="7010400" y="2570246"/>
            <a:ext cx="1868838" cy="2223000"/>
          </a:xfrm>
          <a:prstGeom prst="rect">
            <a:avLst/>
          </a:prstGeom>
        </p:spPr>
      </p:pic>
    </p:spTree>
    <p:extLst>
      <p:ext uri="{BB962C8B-B14F-4D97-AF65-F5344CB8AC3E}">
        <p14:creationId xmlns:p14="http://schemas.microsoft.com/office/powerpoint/2010/main" val="366402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1524000" y="2286000"/>
            <a:ext cx="6511731" cy="2537438"/>
          </a:xfrm>
          <a:prstGeom prst="rect">
            <a:avLst/>
          </a:prstGeom>
        </p:spPr>
      </p:pic>
      <p:pic>
        <p:nvPicPr>
          <p:cNvPr id="2" name="Picture 1"/>
          <p:cNvPicPr>
            <a:picLocks noChangeAspect="1"/>
          </p:cNvPicPr>
          <p:nvPr/>
        </p:nvPicPr>
        <p:blipFill>
          <a:blip r:embed="rId4"/>
          <a:stretch>
            <a:fillRect/>
          </a:stretch>
        </p:blipFill>
        <p:spPr>
          <a:xfrm>
            <a:off x="5106619" y="2570246"/>
            <a:ext cx="1868838" cy="2223000"/>
          </a:xfrm>
          <a:prstGeom prst="rect">
            <a:avLst/>
          </a:prstGeom>
        </p:spPr>
      </p:pic>
      <p:pic>
        <p:nvPicPr>
          <p:cNvPr id="3" name="Picture 2"/>
          <p:cNvPicPr>
            <a:picLocks noChangeAspect="1"/>
          </p:cNvPicPr>
          <p:nvPr/>
        </p:nvPicPr>
        <p:blipFill>
          <a:blip r:embed="rId5"/>
          <a:stretch>
            <a:fillRect/>
          </a:stretch>
        </p:blipFill>
        <p:spPr>
          <a:xfrm>
            <a:off x="6975457" y="2654253"/>
            <a:ext cx="2248445" cy="2186438"/>
          </a:xfrm>
          <a:prstGeom prst="rect">
            <a:avLst/>
          </a:prstGeom>
        </p:spPr>
      </p:pic>
    </p:spTree>
    <p:extLst>
      <p:ext uri="{BB962C8B-B14F-4D97-AF65-F5344CB8AC3E}">
        <p14:creationId xmlns:p14="http://schemas.microsoft.com/office/powerpoint/2010/main" val="2300101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57200" y="1595021"/>
            <a:ext cx="8686800" cy="5262979"/>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Three level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 people nested within clinics</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Each patient measured repeatedly</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Cross-classified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Diabetics within a clinic</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Same diabetics live in neighborhoods</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Multivariate response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outcome measures of the same latent variable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measures, you think some of the effects of independent variables are the same.</a:t>
            </a:r>
          </a:p>
          <a:p>
            <a:pPr marL="914400" lvl="1" indent="-457200" eaLnBrk="0" hangingPunct="0">
              <a:buFont typeface="Arial" panose="020B0604020202020204" pitchFamily="34" charset="0"/>
              <a:buChar char="•"/>
              <a:tabLst>
                <a:tab pos="-457200" algn="l"/>
              </a:tabLst>
              <a:defRPr/>
            </a:pP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276241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Three level hierarchy</a:t>
            </a:r>
          </a:p>
        </p:txBody>
      </p:sp>
      <p:pic>
        <p:nvPicPr>
          <p:cNvPr id="4" name="Picture 3"/>
          <p:cNvPicPr>
            <a:picLocks noChangeAspect="1"/>
          </p:cNvPicPr>
          <p:nvPr/>
        </p:nvPicPr>
        <p:blipFill>
          <a:blip r:embed="rId3"/>
          <a:stretch>
            <a:fillRect/>
          </a:stretch>
        </p:blipFill>
        <p:spPr>
          <a:xfrm>
            <a:off x="469317" y="2430843"/>
            <a:ext cx="8205365" cy="1996313"/>
          </a:xfrm>
          <a:prstGeom prst="rect">
            <a:avLst/>
          </a:prstGeom>
        </p:spPr>
      </p:pic>
      <p:sp>
        <p:nvSpPr>
          <p:cNvPr id="5" name="TextBox 4"/>
          <p:cNvSpPr txBox="1"/>
          <p:nvPr/>
        </p:nvSpPr>
        <p:spPr>
          <a:xfrm>
            <a:off x="469317" y="5334000"/>
            <a:ext cx="7848600" cy="369332"/>
          </a:xfrm>
          <a:prstGeom prst="rect">
            <a:avLst/>
          </a:prstGeom>
          <a:noFill/>
        </p:spPr>
        <p:txBody>
          <a:bodyPr wrap="square" rtlCol="0">
            <a:spAutoFit/>
          </a:bodyPr>
          <a:lstStyle/>
          <a:p>
            <a:r>
              <a:rPr lang="en-US" dirty="0" err="1"/>
              <a:t>Y</a:t>
            </a:r>
            <a:r>
              <a:rPr lang="en-US" baseline="-25000" dirty="0" err="1"/>
              <a:t>ijk</a:t>
            </a:r>
            <a:r>
              <a:rPr lang="en-US" dirty="0"/>
              <a:t>= Value of the variable “Y” for person </a:t>
            </a:r>
            <a:r>
              <a:rPr lang="en-US" i="1" dirty="0" err="1"/>
              <a:t>i</a:t>
            </a:r>
            <a:r>
              <a:rPr lang="en-US" dirty="0"/>
              <a:t> in household </a:t>
            </a:r>
            <a:r>
              <a:rPr lang="en-US" i="1" dirty="0"/>
              <a:t>j </a:t>
            </a:r>
            <a:r>
              <a:rPr lang="en-US" dirty="0"/>
              <a:t>in place </a:t>
            </a:r>
            <a:r>
              <a:rPr lang="en-US" i="1" dirty="0"/>
              <a:t>k</a:t>
            </a:r>
          </a:p>
        </p:txBody>
      </p:sp>
    </p:spTree>
    <p:extLst>
      <p:ext uri="{BB962C8B-B14F-4D97-AF65-F5344CB8AC3E}">
        <p14:creationId xmlns:p14="http://schemas.microsoft.com/office/powerpoint/2010/main" val="364073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fontScale="90000"/>
          </a:bodyPr>
          <a:lstStyle/>
          <a:p>
            <a:pPr>
              <a:defRPr/>
            </a:pPr>
            <a:r>
              <a:rPr lang="en-US" dirty="0"/>
              <a:t>Hierarchy not always obvious: contrast repeated cross sectional design</a:t>
            </a:r>
          </a:p>
        </p:txBody>
      </p:sp>
      <p:pic>
        <p:nvPicPr>
          <p:cNvPr id="5" name="Picture 4"/>
          <p:cNvPicPr>
            <a:picLocks noChangeAspect="1"/>
          </p:cNvPicPr>
          <p:nvPr/>
        </p:nvPicPr>
        <p:blipFill>
          <a:blip r:embed="rId3"/>
          <a:stretch>
            <a:fillRect/>
          </a:stretch>
        </p:blipFill>
        <p:spPr>
          <a:xfrm>
            <a:off x="303372" y="2743200"/>
            <a:ext cx="7854958" cy="2179125"/>
          </a:xfrm>
          <a:prstGeom prst="rect">
            <a:avLst/>
          </a:prstGeom>
        </p:spPr>
      </p:pic>
      <p:sp>
        <p:nvSpPr>
          <p:cNvPr id="6" name="TextBox 5"/>
          <p:cNvSpPr txBox="1"/>
          <p:nvPr/>
        </p:nvSpPr>
        <p:spPr>
          <a:xfrm>
            <a:off x="447987" y="4990494"/>
            <a:ext cx="8010214" cy="830997"/>
          </a:xfrm>
          <a:prstGeom prst="rect">
            <a:avLst/>
          </a:prstGeom>
          <a:noFill/>
        </p:spPr>
        <p:txBody>
          <a:bodyPr wrap="square" rtlCol="0">
            <a:spAutoFit/>
          </a:bodyPr>
          <a:lstStyle/>
          <a:p>
            <a:r>
              <a:rPr lang="en-US" sz="2400" dirty="0"/>
              <a:t>Time is level 2 because People are sampled within Waves in each Place</a:t>
            </a:r>
          </a:p>
        </p:txBody>
      </p:sp>
      <p:sp>
        <p:nvSpPr>
          <p:cNvPr id="7" name="TextBox 6"/>
          <p:cNvSpPr txBox="1"/>
          <p:nvPr/>
        </p:nvSpPr>
        <p:spPr>
          <a:xfrm>
            <a:off x="225744" y="1493517"/>
            <a:ext cx="8537256" cy="1015663"/>
          </a:xfrm>
          <a:prstGeom prst="rect">
            <a:avLst/>
          </a:prstGeom>
          <a:noFill/>
        </p:spPr>
        <p:txBody>
          <a:bodyPr wrap="square" rtlCol="0">
            <a:spAutoFit/>
          </a:bodyPr>
          <a:lstStyle/>
          <a:p>
            <a:r>
              <a:rPr lang="en-US" dirty="0"/>
              <a:t>Repeated cross-sectional design is drawing a random sample of a target population repeatedly, with the selection probability of each individual at one wave unrelated to his/her selection in the previous wave, </a:t>
            </a:r>
            <a:r>
              <a:rPr lang="en-US" dirty="0" err="1"/>
              <a:t>e.g</a:t>
            </a:r>
            <a:r>
              <a:rPr lang="en-US" dirty="0"/>
              <a:t>, NHANES, BRFSS</a:t>
            </a:r>
            <a:endParaRPr lang="en-US" sz="2400" dirty="0"/>
          </a:p>
        </p:txBody>
      </p:sp>
      <p:sp>
        <p:nvSpPr>
          <p:cNvPr id="9" name="TextBox 8"/>
          <p:cNvSpPr txBox="1"/>
          <p:nvPr/>
        </p:nvSpPr>
        <p:spPr>
          <a:xfrm>
            <a:off x="528794" y="5879468"/>
            <a:ext cx="7848600" cy="369332"/>
          </a:xfrm>
          <a:prstGeom prst="rect">
            <a:avLst/>
          </a:prstGeom>
          <a:noFill/>
        </p:spPr>
        <p:txBody>
          <a:bodyPr wrap="square" rtlCol="0">
            <a:spAutoFit/>
          </a:bodyPr>
          <a:lstStyle/>
          <a:p>
            <a:r>
              <a:rPr lang="en-US" dirty="0" err="1"/>
              <a:t>Y</a:t>
            </a:r>
            <a:r>
              <a:rPr lang="en-US" baseline="-25000" dirty="0" err="1"/>
              <a:t>itk</a:t>
            </a:r>
            <a:r>
              <a:rPr lang="en-US" dirty="0"/>
              <a:t>= Value of the variable “Y” for person </a:t>
            </a:r>
            <a:r>
              <a:rPr lang="en-US" i="1" dirty="0" err="1"/>
              <a:t>i</a:t>
            </a:r>
            <a:r>
              <a:rPr lang="en-US" dirty="0"/>
              <a:t> at time t in place </a:t>
            </a:r>
            <a:r>
              <a:rPr lang="en-US" i="1" dirty="0"/>
              <a:t>k</a:t>
            </a:r>
          </a:p>
        </p:txBody>
      </p:sp>
    </p:spTree>
    <p:extLst>
      <p:ext uri="{BB962C8B-B14F-4D97-AF65-F5344CB8AC3E}">
        <p14:creationId xmlns:p14="http://schemas.microsoft.com/office/powerpoint/2010/main" val="836984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6205</TotalTime>
  <Words>3148</Words>
  <Application>Microsoft Office PowerPoint</Application>
  <PresentationFormat>On-screen Show (4:3)</PresentationFormat>
  <Paragraphs>324</Paragraphs>
  <Slides>49</Slides>
  <Notes>39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49</vt:i4>
      </vt:variant>
    </vt:vector>
  </HeadingPairs>
  <TitlesOfParts>
    <vt:vector size="58" baseType="lpstr">
      <vt:lpstr>Arial</vt:lpstr>
      <vt:lpstr>Cambria Math</vt:lpstr>
      <vt:lpstr>Corbel</vt:lpstr>
      <vt:lpstr>Symbol</vt:lpstr>
      <vt:lpstr>Times New Roman</vt:lpstr>
      <vt:lpstr>Wingdings</vt:lpstr>
      <vt:lpstr>Wingdings 2</vt:lpstr>
      <vt:lpstr>Wingdings 3</vt:lpstr>
      <vt:lpstr>Module</vt:lpstr>
      <vt:lpstr>PowerPoint Presentation</vt:lpstr>
      <vt:lpstr>Outline</vt:lpstr>
      <vt:lpstr>Sources of clustering</vt:lpstr>
      <vt:lpstr>Represent the hierarchy of the data</vt:lpstr>
      <vt:lpstr>Represent the hierarchy of the data</vt:lpstr>
      <vt:lpstr>Represent the hierarchy of the data</vt:lpstr>
      <vt:lpstr>Sources of clustering</vt:lpstr>
      <vt:lpstr>Three level hierarchy</vt:lpstr>
      <vt:lpstr>Hierarchy not always obvious: contrast repeated cross sectional design</vt:lpstr>
      <vt:lpstr>With a repeated measures design</vt:lpstr>
      <vt:lpstr>Multivariate responses</vt:lpstr>
      <vt:lpstr>Cross-classified models</vt:lpstr>
      <vt:lpstr>Sampling design creates clustering</vt:lpstr>
      <vt:lpstr>Types of Random Sampling</vt:lpstr>
      <vt:lpstr>Types of Random Sampling</vt:lpstr>
      <vt:lpstr>Why use clustered sampling?</vt:lpstr>
      <vt:lpstr>Outline</vt:lpstr>
      <vt:lpstr>Clusters can be a statistical nuisance or a scientific feature</vt:lpstr>
      <vt:lpstr>Questions potentially of interest: measures of people in a place</vt:lpstr>
      <vt:lpstr>Why is variance partition of interest?</vt:lpstr>
      <vt:lpstr>Why is variance partition of interest?</vt:lpstr>
      <vt:lpstr>Intraclass correlation suggests causation of higher level variables.</vt:lpstr>
      <vt:lpstr>Intraclass correlation suggests causation of higher level variables.</vt:lpstr>
      <vt:lpstr>Questions potentially of interest: repeated measures of a person</vt:lpstr>
      <vt:lpstr>Questions potentially of interest: repeated measures of a person</vt:lpstr>
      <vt:lpstr>Things we hardly ever ask in epidemiology</vt:lpstr>
      <vt:lpstr>Outline</vt:lpstr>
      <vt:lpstr>Consequences of ignoring clustering</vt:lpstr>
      <vt:lpstr>Incorrect SEs and Loss of efficiency</vt:lpstr>
      <vt:lpstr>Variance “cost” of clustering a function of rho/ICC and # of obsvns/cluster</vt:lpstr>
      <vt:lpstr>Calculation of rho/ICC</vt:lpstr>
      <vt:lpstr>The central limit theorem</vt:lpstr>
      <vt:lpstr>Approximate design effect formula for estimation of the mean</vt:lpstr>
      <vt:lpstr>Approximate design effect formula</vt:lpstr>
      <vt:lpstr>Approximate design effect formula</vt:lpstr>
      <vt:lpstr>Examples, DEFF for the mean of X</vt:lpstr>
      <vt:lpstr>Cluster Size</vt:lpstr>
      <vt:lpstr>Cluster Size</vt:lpstr>
      <vt:lpstr>Examples?</vt:lpstr>
      <vt:lpstr>Outline</vt:lpstr>
      <vt:lpstr>Clustering of people within places</vt:lpstr>
      <vt:lpstr>Basic mixed model for clustered data without ordering </vt:lpstr>
      <vt:lpstr>Basic mixed model for clustered data without ordering </vt:lpstr>
      <vt:lpstr>The “intercepts” are just place level deviations</vt:lpstr>
      <vt:lpstr>Random slopes model</vt:lpstr>
      <vt:lpstr>Random slopes model</vt:lpstr>
      <vt:lpstr>Potential covariance of random intercept and slope</vt:lpstr>
      <vt:lpstr>Substantive questions from the intercept-slope covariance</vt:lpstr>
      <vt:lpstr>Outline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Medellena Glymour</cp:lastModifiedBy>
  <cp:revision>217</cp:revision>
  <dcterms:created xsi:type="dcterms:W3CDTF">2010-10-17T18:57:03Z</dcterms:created>
  <dcterms:modified xsi:type="dcterms:W3CDTF">2017-04-10T02:45:51Z</dcterms:modified>
</cp:coreProperties>
</file>