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7.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6.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notesSlides/notesSlide39.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notesSlides/notesSlide40.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notesSlides/notesSlide41.xml" ContentType="application/vnd.openxmlformats-officedocument.presentationml.notesSlide+xml"/>
  <Override PartName="/ppt/charts/chart10.xml" ContentType="application/vnd.openxmlformats-officedocument.drawingml.chart+xml"/>
  <Override PartName="/ppt/theme/themeOverride8.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1.xml" ContentType="application/vnd.openxmlformats-officedocument.drawingml.chart+xml"/>
  <Override PartName="/ppt/theme/themeOverride9.xml" ContentType="application/vnd.openxmlformats-officedocument.themeOverride+xml"/>
  <Override PartName="/ppt/charts/chart12.xml" ContentType="application/vnd.openxmlformats-officedocument.drawingml.chart+xml"/>
  <Override PartName="/ppt/theme/themeOverride10.xml" ContentType="application/vnd.openxmlformats-officedocument.themeOverr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76" r:id="rId2"/>
    <p:sldMasterId id="2147483871" r:id="rId3"/>
    <p:sldMasterId id="2147483941" r:id="rId4"/>
    <p:sldMasterId id="2147483953" r:id="rId5"/>
    <p:sldMasterId id="2147484682" r:id="rId6"/>
    <p:sldMasterId id="2147484695" r:id="rId7"/>
  </p:sldMasterIdLst>
  <p:notesMasterIdLst>
    <p:notesMasterId r:id="rId85"/>
  </p:notesMasterIdLst>
  <p:handoutMasterIdLst>
    <p:handoutMasterId r:id="rId86"/>
  </p:handoutMasterIdLst>
  <p:sldIdLst>
    <p:sldId id="256" r:id="rId8"/>
    <p:sldId id="757" r:id="rId9"/>
    <p:sldId id="758" r:id="rId10"/>
    <p:sldId id="759" r:id="rId11"/>
    <p:sldId id="760" r:id="rId12"/>
    <p:sldId id="735" r:id="rId13"/>
    <p:sldId id="761" r:id="rId14"/>
    <p:sldId id="736" r:id="rId15"/>
    <p:sldId id="737" r:id="rId16"/>
    <p:sldId id="738" r:id="rId17"/>
    <p:sldId id="762" r:id="rId18"/>
    <p:sldId id="739" r:id="rId19"/>
    <p:sldId id="763" r:id="rId20"/>
    <p:sldId id="764" r:id="rId21"/>
    <p:sldId id="742" r:id="rId22"/>
    <p:sldId id="765" r:id="rId23"/>
    <p:sldId id="744" r:id="rId24"/>
    <p:sldId id="766" r:id="rId25"/>
    <p:sldId id="746" r:id="rId26"/>
    <p:sldId id="767" r:id="rId27"/>
    <p:sldId id="778" r:id="rId28"/>
    <p:sldId id="777" r:id="rId29"/>
    <p:sldId id="768" r:id="rId30"/>
    <p:sldId id="769" r:id="rId31"/>
    <p:sldId id="770" r:id="rId32"/>
    <p:sldId id="771" r:id="rId33"/>
    <p:sldId id="779" r:id="rId34"/>
    <p:sldId id="532" r:id="rId35"/>
    <p:sldId id="577" r:id="rId36"/>
    <p:sldId id="578" r:id="rId37"/>
    <p:sldId id="579" r:id="rId38"/>
    <p:sldId id="506" r:id="rId39"/>
    <p:sldId id="583" r:id="rId40"/>
    <p:sldId id="781" r:id="rId41"/>
    <p:sldId id="812" r:id="rId42"/>
    <p:sldId id="656" r:id="rId43"/>
    <p:sldId id="507" r:id="rId44"/>
    <p:sldId id="722" r:id="rId45"/>
    <p:sldId id="660" r:id="rId46"/>
    <p:sldId id="559" r:id="rId47"/>
    <p:sldId id="571" r:id="rId48"/>
    <p:sldId id="513" r:id="rId49"/>
    <p:sldId id="664" r:id="rId50"/>
    <p:sldId id="560" r:id="rId51"/>
    <p:sldId id="572" r:id="rId52"/>
    <p:sldId id="710" r:id="rId53"/>
    <p:sldId id="573" r:id="rId54"/>
    <p:sldId id="780" r:id="rId55"/>
    <p:sldId id="575" r:id="rId56"/>
    <p:sldId id="576" r:id="rId57"/>
    <p:sldId id="570" r:id="rId58"/>
    <p:sldId id="701" r:id="rId59"/>
    <p:sldId id="702" r:id="rId60"/>
    <p:sldId id="581" r:id="rId61"/>
    <p:sldId id="772" r:id="rId62"/>
    <p:sldId id="773" r:id="rId63"/>
    <p:sldId id="515" r:id="rId64"/>
    <p:sldId id="747" r:id="rId65"/>
    <p:sldId id="565" r:id="rId66"/>
    <p:sldId id="568" r:id="rId67"/>
    <p:sldId id="567" r:id="rId68"/>
    <p:sldId id="730" r:id="rId69"/>
    <p:sldId id="752" r:id="rId70"/>
    <p:sldId id="753" r:id="rId71"/>
    <p:sldId id="754" r:id="rId72"/>
    <p:sldId id="825" r:id="rId73"/>
    <p:sldId id="826" r:id="rId74"/>
    <p:sldId id="827" r:id="rId75"/>
    <p:sldId id="651" r:id="rId76"/>
    <p:sldId id="657" r:id="rId77"/>
    <p:sldId id="719" r:id="rId78"/>
    <p:sldId id="720" r:id="rId79"/>
    <p:sldId id="724" r:id="rId80"/>
    <p:sldId id="774" r:id="rId81"/>
    <p:sldId id="725" r:id="rId82"/>
    <p:sldId id="775" r:id="rId83"/>
    <p:sldId id="776" r:id="rId84"/>
  </p:sldIdLst>
  <p:sldSz cx="9144000" cy="6858000" type="screen4x3"/>
  <p:notesSz cx="6946900" cy="9321800"/>
  <p:defaultTextStyle>
    <a:defPPr>
      <a:defRPr lang="en-US"/>
    </a:defPPr>
    <a:lvl1pPr algn="l" rtl="0" eaLnBrk="0" fontAlgn="base" hangingPunct="0">
      <a:spcBef>
        <a:spcPct val="0"/>
      </a:spcBef>
      <a:spcAft>
        <a:spcPct val="0"/>
      </a:spcAft>
      <a:defRPr kern="1200">
        <a:solidFill>
          <a:schemeClr val="tx1"/>
        </a:solidFill>
        <a:latin typeface="Tahoma"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Tahoma"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Tahoma"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Tahoma"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Tahoma" charset="0"/>
        <a:ea typeface="MS PGothic" charset="0"/>
        <a:cs typeface="MS PGothic" charset="0"/>
      </a:defRPr>
    </a:lvl5pPr>
    <a:lvl6pPr marL="2286000" algn="l" defTabSz="457200" rtl="0" eaLnBrk="1" latinLnBrk="0" hangingPunct="1">
      <a:defRPr kern="1200">
        <a:solidFill>
          <a:schemeClr val="tx1"/>
        </a:solidFill>
        <a:latin typeface="Tahoma" charset="0"/>
        <a:ea typeface="MS PGothic" charset="0"/>
        <a:cs typeface="MS PGothic" charset="0"/>
      </a:defRPr>
    </a:lvl6pPr>
    <a:lvl7pPr marL="2743200" algn="l" defTabSz="457200" rtl="0" eaLnBrk="1" latinLnBrk="0" hangingPunct="1">
      <a:defRPr kern="1200">
        <a:solidFill>
          <a:schemeClr val="tx1"/>
        </a:solidFill>
        <a:latin typeface="Tahoma" charset="0"/>
        <a:ea typeface="MS PGothic" charset="0"/>
        <a:cs typeface="MS PGothic" charset="0"/>
      </a:defRPr>
    </a:lvl7pPr>
    <a:lvl8pPr marL="3200400" algn="l" defTabSz="457200" rtl="0" eaLnBrk="1" latinLnBrk="0" hangingPunct="1">
      <a:defRPr kern="1200">
        <a:solidFill>
          <a:schemeClr val="tx1"/>
        </a:solidFill>
        <a:latin typeface="Tahoma" charset="0"/>
        <a:ea typeface="MS PGothic" charset="0"/>
        <a:cs typeface="MS PGothic" charset="0"/>
      </a:defRPr>
    </a:lvl8pPr>
    <a:lvl9pPr marL="3657600" algn="l" defTabSz="457200" rtl="0" eaLnBrk="1" latinLnBrk="0" hangingPunct="1">
      <a:defRPr kern="1200">
        <a:solidFill>
          <a:schemeClr val="tx1"/>
        </a:solidFill>
        <a:latin typeface="Tahoma"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81"/>
    <p:restoredTop sz="77763" autoAdjust="0"/>
  </p:normalViewPr>
  <p:slideViewPr>
    <p:cSldViewPr>
      <p:cViewPr varScale="1">
        <p:scale>
          <a:sx n="100" d="100"/>
          <a:sy n="100" d="100"/>
        </p:scale>
        <p:origin x="920"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theme" Target="theme/theme1.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presProps" Target="presProps.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Macintosh%20HD:Users:makohn:Dropbox:ATCR17-18:Epi%20204:5-PrgnosticTests:RegretToNetBenefit.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Macintosh%20HD:Users:makohn:Dropbox:ATCR16-17:Epi%20204:DecisionCurves.xlsx" TargetMode="External"/><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2" Type="http://schemas.openxmlformats.org/officeDocument/2006/relationships/oleObject" Target="Macintosh%20HD:Users:makohn:Dropbox:ATCR15-16:EPI%20204:Ch%207%20-%20Prognosis:NLSTRiskModel.xlsx" TargetMode="External"/><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2" Type="http://schemas.openxmlformats.org/officeDocument/2006/relationships/oleObject" Target="Macintosh%20HD:Users:makohn:Dropbox:ATCR15-16:EPI%20204:Ch%207%20-%20Prognosis:NLSTRiskModel.xlsx" TargetMode="External"/><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Macintosh%20HD:Users:makohn:Dropbox:ATCR17-18:Epi%20204:5-PrgnosticTests:RegretToNetBenefit.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Macintosh%20HD:Users:makohn:Dropbox:ATCR17-18:Epi%20204:5-PrgnosticTests:RegretToNetBenefit.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Macintosh%20HD:Users:makohn:Dropbox:ATCR17-18:Epi%20204:5-PrgnosticTests:RegretToNetBenefit.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makohn:Dropbox:ATCR17-18:Epi%20204:5-PrgnosticTests:MastateCalibrationPlo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makohn:Dropbox:ATCR17-18:Epi%20204:5-PrgnosticTests:MastateCalibrationPlot2.xlsm"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Macintosh%20HD:Users:makohn:Dropbox:ATCR16-17:Epi%20204:DecisionCurves.xlsx" TargetMode="External"/><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oleObject" Target="Macintosh%20HD:Users:makohn:Dropbox:ATCR16-17:Epi%20204:DecisionCurves.xlsx" TargetMode="External"/><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oleObject" Target="Macintosh%20HD:Users:makohn:Dropbox:ATCR16-17:Epi%20204:DecisionCurves.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769832752529199E-2"/>
          <c:y val="4.1583440095582201E-2"/>
          <c:w val="0.81729110100461599"/>
          <c:h val="0.88273206674853699"/>
        </c:manualLayout>
      </c:layout>
      <c:scatterChart>
        <c:scatterStyle val="lineMarker"/>
        <c:varyColors val="0"/>
        <c:ser>
          <c:idx val="0"/>
          <c:order val="0"/>
          <c:tx>
            <c:strRef>
              <c:f>Regret!$B$1</c:f>
              <c:strCache>
                <c:ptCount val="1"/>
                <c:pt idx="0">
                  <c:v>No Treat</c:v>
                </c:pt>
              </c:strCache>
            </c:strRef>
          </c:tx>
          <c:marker>
            <c:symbol val="none"/>
          </c:marker>
          <c:xVal>
            <c:numRef>
              <c:f>Regret!$A$2:$A$3</c:f>
              <c:numCache>
                <c:formatCode>0.000</c:formatCode>
                <c:ptCount val="2"/>
                <c:pt idx="0">
                  <c:v>0</c:v>
                </c:pt>
                <c:pt idx="1">
                  <c:v>1</c:v>
                </c:pt>
              </c:numCache>
            </c:numRef>
          </c:xVal>
          <c:yVal>
            <c:numRef>
              <c:f>Regret!$B$2:$B$3</c:f>
              <c:numCache>
                <c:formatCode>0.000</c:formatCode>
                <c:ptCount val="2"/>
                <c:pt idx="0">
                  <c:v>0</c:v>
                </c:pt>
                <c:pt idx="1">
                  <c:v>1</c:v>
                </c:pt>
              </c:numCache>
            </c:numRef>
          </c:yVal>
          <c:smooth val="0"/>
          <c:extLst>
            <c:ext xmlns:c16="http://schemas.microsoft.com/office/drawing/2014/chart" uri="{C3380CC4-5D6E-409C-BE32-E72D297353CC}">
              <c16:uniqueId val="{00000000-CD47-40D7-B5F5-88AB8D762F32}"/>
            </c:ext>
          </c:extLst>
        </c:ser>
        <c:ser>
          <c:idx val="1"/>
          <c:order val="1"/>
          <c:tx>
            <c:strRef>
              <c:f>Regret!$C$1</c:f>
              <c:strCache>
                <c:ptCount val="1"/>
                <c:pt idx="0">
                  <c:v>Treat</c:v>
                </c:pt>
              </c:strCache>
            </c:strRef>
          </c:tx>
          <c:marker>
            <c:symbol val="none"/>
          </c:marker>
          <c:xVal>
            <c:numRef>
              <c:f>Regret!$A$2:$A$3</c:f>
              <c:numCache>
                <c:formatCode>0.000</c:formatCode>
                <c:ptCount val="2"/>
                <c:pt idx="0">
                  <c:v>0</c:v>
                </c:pt>
                <c:pt idx="1">
                  <c:v>1</c:v>
                </c:pt>
              </c:numCache>
            </c:numRef>
          </c:xVal>
          <c:yVal>
            <c:numRef>
              <c:f>Regret!$C$2:$C$3</c:f>
              <c:numCache>
                <c:formatCode>General</c:formatCode>
                <c:ptCount val="2"/>
                <c:pt idx="0">
                  <c:v>0.5</c:v>
                </c:pt>
                <c:pt idx="1">
                  <c:v>0</c:v>
                </c:pt>
              </c:numCache>
            </c:numRef>
          </c:yVal>
          <c:smooth val="0"/>
          <c:extLst>
            <c:ext xmlns:c16="http://schemas.microsoft.com/office/drawing/2014/chart" uri="{C3380CC4-5D6E-409C-BE32-E72D297353CC}">
              <c16:uniqueId val="{00000001-CD47-40D7-B5F5-88AB8D762F32}"/>
            </c:ext>
          </c:extLst>
        </c:ser>
        <c:dLbls>
          <c:showLegendKey val="0"/>
          <c:showVal val="0"/>
          <c:showCatName val="0"/>
          <c:showSerName val="0"/>
          <c:showPercent val="0"/>
          <c:showBubbleSize val="0"/>
        </c:dLbls>
        <c:axId val="2107689064"/>
        <c:axId val="1774826536"/>
      </c:scatterChart>
      <c:valAx>
        <c:axId val="2107689064"/>
        <c:scaling>
          <c:orientation val="minMax"/>
          <c:max val="1"/>
          <c:min val="0"/>
        </c:scaling>
        <c:delete val="0"/>
        <c:axPos val="b"/>
        <c:title>
          <c:tx>
            <c:rich>
              <a:bodyPr/>
              <a:lstStyle/>
              <a:p>
                <a:pPr>
                  <a:defRPr sz="2000"/>
                </a:pPr>
                <a:r>
                  <a:rPr lang="en-US" sz="2000"/>
                  <a:t>P(D+|All</a:t>
                </a:r>
                <a:r>
                  <a:rPr lang="en-US" sz="2000" baseline="0"/>
                  <a:t> Information)</a:t>
                </a:r>
                <a:endParaRPr lang="en-US" sz="2000"/>
              </a:p>
            </c:rich>
          </c:tx>
          <c:layout>
            <c:manualLayout>
              <c:xMode val="edge"/>
              <c:yMode val="edge"/>
              <c:x val="0.30844268126514801"/>
              <c:y val="0.54771581568757299"/>
            </c:manualLayout>
          </c:layout>
          <c:overlay val="0"/>
        </c:title>
        <c:numFmt formatCode="0.000" sourceLinked="1"/>
        <c:majorTickMark val="out"/>
        <c:minorTickMark val="none"/>
        <c:tickLblPos val="nextTo"/>
        <c:txPr>
          <a:bodyPr/>
          <a:lstStyle/>
          <a:p>
            <a:pPr>
              <a:defRPr sz="1800"/>
            </a:pPr>
            <a:endParaRPr lang="en-US"/>
          </a:p>
        </c:txPr>
        <c:crossAx val="1774826536"/>
        <c:crosses val="autoZero"/>
        <c:crossBetween val="midCat"/>
        <c:majorUnit val="0.33333000000000002"/>
      </c:valAx>
      <c:valAx>
        <c:axId val="1774826536"/>
        <c:scaling>
          <c:orientation val="minMax"/>
          <c:max val="1"/>
          <c:min val="-1"/>
        </c:scaling>
        <c:delete val="0"/>
        <c:axPos val="l"/>
        <c:title>
          <c:tx>
            <c:rich>
              <a:bodyPr rot="-5400000" vert="horz"/>
              <a:lstStyle/>
              <a:p>
                <a:pPr>
                  <a:defRPr sz="2400"/>
                </a:pPr>
                <a:r>
                  <a:rPr lang="en-US" sz="2400"/>
                  <a:t>Regret</a:t>
                </a:r>
              </a:p>
            </c:rich>
          </c:tx>
          <c:layout>
            <c:manualLayout>
              <c:xMode val="edge"/>
              <c:yMode val="edge"/>
              <c:x val="0"/>
              <c:y val="0.33129842087837702"/>
            </c:manualLayout>
          </c:layout>
          <c:overlay val="0"/>
        </c:title>
        <c:numFmt formatCode="0.000" sourceLinked="1"/>
        <c:majorTickMark val="out"/>
        <c:minorTickMark val="none"/>
        <c:tickLblPos val="nextTo"/>
        <c:txPr>
          <a:bodyPr/>
          <a:lstStyle/>
          <a:p>
            <a:pPr>
              <a:defRPr>
                <a:solidFill>
                  <a:schemeClr val="bg1"/>
                </a:solidFill>
              </a:defRPr>
            </a:pPr>
            <a:endParaRPr lang="en-US"/>
          </a:p>
        </c:txPr>
        <c:crossAx val="2107689064"/>
        <c:crosses val="autoZero"/>
        <c:crossBetween val="midCat"/>
      </c:valAx>
      <c:spPr>
        <a:ln>
          <a:solidFill>
            <a:schemeClr val="tx1"/>
          </a:solidFill>
        </a:ln>
      </c:spPr>
    </c:plotArea>
    <c:legend>
      <c:legendPos val="t"/>
      <c:layout>
        <c:manualLayout>
          <c:xMode val="edge"/>
          <c:yMode val="edge"/>
          <c:x val="0.21062316865828201"/>
          <c:y val="0.117001828153565"/>
          <c:w val="0.33933028662381998"/>
          <c:h val="6.7645424577869206E-2"/>
        </c:manualLayout>
      </c:layout>
      <c:overlay val="0"/>
      <c:txPr>
        <a:bodyPr/>
        <a:lstStyle/>
        <a:p>
          <a:pPr>
            <a:defRPr sz="2400"/>
          </a:pPr>
          <a:endParaRPr lang="en-US"/>
        </a:p>
      </c:txPr>
    </c:legend>
    <c:plotVisOnly val="1"/>
    <c:dispBlanksAs val="gap"/>
    <c:showDLblsOverMax val="0"/>
  </c:chart>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strRef>
              <c:f>'Decision Curve 3 New'!$F$17</c:f>
              <c:strCache>
                <c:ptCount val="1"/>
                <c:pt idx="0">
                  <c:v>Treat All</c:v>
                </c:pt>
              </c:strCache>
            </c:strRef>
          </c:tx>
          <c:spPr>
            <a:ln w="47625">
              <a:solidFill>
                <a:schemeClr val="accent1"/>
              </a:solidFill>
            </a:ln>
          </c:spPr>
          <c:marker>
            <c:symbol val="none"/>
          </c:marker>
          <c:dPt>
            <c:idx val="0"/>
            <c:marker>
              <c:symbol val="diamond"/>
              <c:size val="9"/>
            </c:marker>
            <c:bubble3D val="0"/>
            <c:extLst>
              <c:ext xmlns:c16="http://schemas.microsoft.com/office/drawing/2014/chart" uri="{C3380CC4-5D6E-409C-BE32-E72D297353CC}">
                <c16:uniqueId val="{00000000-A120-4AC1-84DA-871DDB22A8D8}"/>
              </c:ext>
            </c:extLst>
          </c:dPt>
          <c:dPt>
            <c:idx val="7"/>
            <c:marker>
              <c:symbol val="diamond"/>
              <c:size val="9"/>
            </c:marker>
            <c:bubble3D val="0"/>
            <c:extLst>
              <c:ext xmlns:c16="http://schemas.microsoft.com/office/drawing/2014/chart" uri="{C3380CC4-5D6E-409C-BE32-E72D297353CC}">
                <c16:uniqueId val="{00000001-A120-4AC1-84DA-871DDB22A8D8}"/>
              </c:ext>
            </c:extLst>
          </c:dPt>
          <c:xVal>
            <c:numRef>
              <c:f>'Decision Curve 3 New'!$C$21:$C$44</c:f>
              <c:numCache>
                <c:formatCode>General</c:formatCode>
                <c:ptCount val="24"/>
                <c:pt idx="1">
                  <c:v>0.5</c:v>
                </c:pt>
                <c:pt idx="2">
                  <c:v>0.45</c:v>
                </c:pt>
                <c:pt idx="3">
                  <c:v>0.4</c:v>
                </c:pt>
                <c:pt idx="4">
                  <c:v>0.35</c:v>
                </c:pt>
                <c:pt idx="5">
                  <c:v>0.33333333333333298</c:v>
                </c:pt>
                <c:pt idx="6">
                  <c:v>0.3</c:v>
                </c:pt>
                <c:pt idx="7">
                  <c:v>0.25</c:v>
                </c:pt>
                <c:pt idx="8">
                  <c:v>0.2</c:v>
                </c:pt>
                <c:pt idx="9">
                  <c:v>0.18</c:v>
                </c:pt>
                <c:pt idx="10">
                  <c:v>0.16666666666666699</c:v>
                </c:pt>
                <c:pt idx="11">
                  <c:v>0.15</c:v>
                </c:pt>
                <c:pt idx="12">
                  <c:v>0.13500000000000001</c:v>
                </c:pt>
                <c:pt idx="13">
                  <c:v>0.125</c:v>
                </c:pt>
                <c:pt idx="14">
                  <c:v>0.11111111111111099</c:v>
                </c:pt>
                <c:pt idx="15">
                  <c:v>9.0909090909090898E-2</c:v>
                </c:pt>
                <c:pt idx="16">
                  <c:v>7.4999999999999997E-2</c:v>
                </c:pt>
                <c:pt idx="17">
                  <c:v>6.25E-2</c:v>
                </c:pt>
                <c:pt idx="18">
                  <c:v>5.2631578947368397E-2</c:v>
                </c:pt>
                <c:pt idx="19">
                  <c:v>0.05</c:v>
                </c:pt>
                <c:pt idx="20">
                  <c:v>0.04</c:v>
                </c:pt>
                <c:pt idx="21">
                  <c:v>3.8461538461538498E-2</c:v>
                </c:pt>
                <c:pt idx="22">
                  <c:v>1.9607843137254902E-2</c:v>
                </c:pt>
                <c:pt idx="23">
                  <c:v>9.9009900990098994E-3</c:v>
                </c:pt>
              </c:numCache>
            </c:numRef>
          </c:xVal>
          <c:yVal>
            <c:numRef>
              <c:f>'Decision Curve 3 New'!$H$21:$H$44</c:f>
              <c:numCache>
                <c:formatCode>General</c:formatCode>
                <c:ptCount val="24"/>
                <c:pt idx="1">
                  <c:v>-0.59333333333333305</c:v>
                </c:pt>
                <c:pt idx="2">
                  <c:v>-0.44848484848484799</c:v>
                </c:pt>
                <c:pt idx="3">
                  <c:v>-0.327777777777778</c:v>
                </c:pt>
                <c:pt idx="4">
                  <c:v>-0.22564102564102601</c:v>
                </c:pt>
                <c:pt idx="5">
                  <c:v>-0.19500000000000001</c:v>
                </c:pt>
                <c:pt idx="6">
                  <c:v>-0.13809523809523799</c:v>
                </c:pt>
                <c:pt idx="7">
                  <c:v>-6.22222222222222E-2</c:v>
                </c:pt>
                <c:pt idx="8">
                  <c:v>4.1666666666666701E-3</c:v>
                </c:pt>
                <c:pt idx="9">
                  <c:v>2.84552845528456E-2</c:v>
                </c:pt>
                <c:pt idx="10">
                  <c:v>4.3999999999999997E-2</c:v>
                </c:pt>
                <c:pt idx="11">
                  <c:v>6.2745098039215699E-2</c:v>
                </c:pt>
                <c:pt idx="12">
                  <c:v>7.8998073217726394E-2</c:v>
                </c:pt>
                <c:pt idx="13">
                  <c:v>8.9523809523809506E-2</c:v>
                </c:pt>
                <c:pt idx="14">
                  <c:v>0.10375</c:v>
                </c:pt>
                <c:pt idx="15">
                  <c:v>0.12366666666666699</c:v>
                </c:pt>
                <c:pt idx="16">
                  <c:v>0.13873873873873899</c:v>
                </c:pt>
                <c:pt idx="17">
                  <c:v>0.15022222222222201</c:v>
                </c:pt>
                <c:pt idx="18">
                  <c:v>0.15907407407407401</c:v>
                </c:pt>
                <c:pt idx="19">
                  <c:v>0.16140350877192999</c:v>
                </c:pt>
                <c:pt idx="20">
                  <c:v>0.17013888888888901</c:v>
                </c:pt>
                <c:pt idx="21">
                  <c:v>0.17146666666666699</c:v>
                </c:pt>
                <c:pt idx="22">
                  <c:v>0.18740000000000001</c:v>
                </c:pt>
                <c:pt idx="23">
                  <c:v>0.19536666666666699</c:v>
                </c:pt>
              </c:numCache>
            </c:numRef>
          </c:yVal>
          <c:smooth val="0"/>
          <c:extLst>
            <c:ext xmlns:c16="http://schemas.microsoft.com/office/drawing/2014/chart" uri="{C3380CC4-5D6E-409C-BE32-E72D297353CC}">
              <c16:uniqueId val="{00000002-A120-4AC1-84DA-871DDB22A8D8}"/>
            </c:ext>
          </c:extLst>
        </c:ser>
        <c:ser>
          <c:idx val="1"/>
          <c:order val="1"/>
          <c:tx>
            <c:strRef>
              <c:f>'Decision Curve 3 New'!$I$17</c:f>
              <c:strCache>
                <c:ptCount val="1"/>
                <c:pt idx="0">
                  <c:v>Oncologist 1</c:v>
                </c:pt>
              </c:strCache>
            </c:strRef>
          </c:tx>
          <c:spPr>
            <a:ln w="47625">
              <a:solidFill>
                <a:srgbClr val="FF6600"/>
              </a:solidFill>
            </a:ln>
          </c:spPr>
          <c:marker>
            <c:symbol val="none"/>
          </c:marker>
          <c:dPt>
            <c:idx val="7"/>
            <c:marker>
              <c:symbol val="square"/>
              <c:size val="9"/>
            </c:marker>
            <c:bubble3D val="0"/>
            <c:extLst>
              <c:ext xmlns:c16="http://schemas.microsoft.com/office/drawing/2014/chart" uri="{C3380CC4-5D6E-409C-BE32-E72D297353CC}">
                <c16:uniqueId val="{00000003-A120-4AC1-84DA-871DDB22A8D8}"/>
              </c:ext>
            </c:extLst>
          </c:dPt>
          <c:xVal>
            <c:numRef>
              <c:f>'Decision Curve 3 New'!$C$21:$C$44</c:f>
              <c:numCache>
                <c:formatCode>General</c:formatCode>
                <c:ptCount val="24"/>
                <c:pt idx="1">
                  <c:v>0.5</c:v>
                </c:pt>
                <c:pt idx="2">
                  <c:v>0.45</c:v>
                </c:pt>
                <c:pt idx="3">
                  <c:v>0.4</c:v>
                </c:pt>
                <c:pt idx="4">
                  <c:v>0.35</c:v>
                </c:pt>
                <c:pt idx="5">
                  <c:v>0.33333333333333298</c:v>
                </c:pt>
                <c:pt idx="6">
                  <c:v>0.3</c:v>
                </c:pt>
                <c:pt idx="7">
                  <c:v>0.25</c:v>
                </c:pt>
                <c:pt idx="8">
                  <c:v>0.2</c:v>
                </c:pt>
                <c:pt idx="9">
                  <c:v>0.18</c:v>
                </c:pt>
                <c:pt idx="10">
                  <c:v>0.16666666666666699</c:v>
                </c:pt>
                <c:pt idx="11">
                  <c:v>0.15</c:v>
                </c:pt>
                <c:pt idx="12">
                  <c:v>0.13500000000000001</c:v>
                </c:pt>
                <c:pt idx="13">
                  <c:v>0.125</c:v>
                </c:pt>
                <c:pt idx="14">
                  <c:v>0.11111111111111099</c:v>
                </c:pt>
                <c:pt idx="15">
                  <c:v>9.0909090909090898E-2</c:v>
                </c:pt>
                <c:pt idx="16">
                  <c:v>7.4999999999999997E-2</c:v>
                </c:pt>
                <c:pt idx="17">
                  <c:v>6.25E-2</c:v>
                </c:pt>
                <c:pt idx="18">
                  <c:v>5.2631578947368397E-2</c:v>
                </c:pt>
                <c:pt idx="19">
                  <c:v>0.05</c:v>
                </c:pt>
                <c:pt idx="20">
                  <c:v>0.04</c:v>
                </c:pt>
                <c:pt idx="21">
                  <c:v>3.8461538461538498E-2</c:v>
                </c:pt>
                <c:pt idx="22">
                  <c:v>1.9607843137254902E-2</c:v>
                </c:pt>
                <c:pt idx="23">
                  <c:v>9.9009900990098994E-3</c:v>
                </c:pt>
              </c:numCache>
            </c:numRef>
          </c:xVal>
          <c:yVal>
            <c:numRef>
              <c:f>'Decision Curve 3 New'!$L$21:$L$44</c:f>
              <c:numCache>
                <c:formatCode>General</c:formatCode>
                <c:ptCount val="24"/>
                <c:pt idx="1">
                  <c:v>-0.11333333333333299</c:v>
                </c:pt>
                <c:pt idx="2">
                  <c:v>-7.2727272727272696E-2</c:v>
                </c:pt>
                <c:pt idx="3">
                  <c:v>-3.8888888888888903E-2</c:v>
                </c:pt>
                <c:pt idx="4">
                  <c:v>-0.102564102564103</c:v>
                </c:pt>
                <c:pt idx="5">
                  <c:v>-8.3333333333333301E-2</c:v>
                </c:pt>
                <c:pt idx="6">
                  <c:v>-4.7619047619047603E-2</c:v>
                </c:pt>
                <c:pt idx="7">
                  <c:v>0</c:v>
                </c:pt>
                <c:pt idx="8">
                  <c:v>4.1666666666666701E-3</c:v>
                </c:pt>
                <c:pt idx="9">
                  <c:v>2.9186991869918699E-2</c:v>
                </c:pt>
                <c:pt idx="10">
                  <c:v>4.3999999999999997E-2</c:v>
                </c:pt>
                <c:pt idx="11">
                  <c:v>6.2745098039215699E-2</c:v>
                </c:pt>
                <c:pt idx="12">
                  <c:v>7.8998073217726394E-2</c:v>
                </c:pt>
                <c:pt idx="13">
                  <c:v>8.9523809523809506E-2</c:v>
                </c:pt>
                <c:pt idx="14">
                  <c:v>0.10375</c:v>
                </c:pt>
                <c:pt idx="15">
                  <c:v>0.12366666666666699</c:v>
                </c:pt>
                <c:pt idx="16">
                  <c:v>0.13873873873873899</c:v>
                </c:pt>
                <c:pt idx="17">
                  <c:v>0.15022222222222201</c:v>
                </c:pt>
                <c:pt idx="18">
                  <c:v>0.15907407407407401</c:v>
                </c:pt>
                <c:pt idx="19">
                  <c:v>0.16140350877192999</c:v>
                </c:pt>
                <c:pt idx="20">
                  <c:v>0.17013888888888901</c:v>
                </c:pt>
                <c:pt idx="21">
                  <c:v>0.17146666666666699</c:v>
                </c:pt>
                <c:pt idx="22">
                  <c:v>0.18740000000000001</c:v>
                </c:pt>
                <c:pt idx="23">
                  <c:v>0.19536666666666699</c:v>
                </c:pt>
              </c:numCache>
            </c:numRef>
          </c:yVal>
          <c:smooth val="0"/>
          <c:extLst>
            <c:ext xmlns:c16="http://schemas.microsoft.com/office/drawing/2014/chart" uri="{C3380CC4-5D6E-409C-BE32-E72D297353CC}">
              <c16:uniqueId val="{00000004-A120-4AC1-84DA-871DDB22A8D8}"/>
            </c:ext>
          </c:extLst>
        </c:ser>
        <c:ser>
          <c:idx val="2"/>
          <c:order val="2"/>
          <c:tx>
            <c:strRef>
              <c:f>'Decision Curve 3 New'!$M$17</c:f>
              <c:strCache>
                <c:ptCount val="1"/>
                <c:pt idx="0">
                  <c:v>Recalibrated</c:v>
                </c:pt>
              </c:strCache>
            </c:strRef>
          </c:tx>
          <c:spPr>
            <a:ln w="47625">
              <a:solidFill>
                <a:schemeClr val="accent3"/>
              </a:solidFill>
            </a:ln>
          </c:spPr>
          <c:marker>
            <c:symbol val="none"/>
          </c:marker>
          <c:dPt>
            <c:idx val="7"/>
            <c:marker>
              <c:symbol val="triangle"/>
              <c:size val="9"/>
            </c:marker>
            <c:bubble3D val="0"/>
            <c:extLst>
              <c:ext xmlns:c16="http://schemas.microsoft.com/office/drawing/2014/chart" uri="{C3380CC4-5D6E-409C-BE32-E72D297353CC}">
                <c16:uniqueId val="{00000005-A120-4AC1-84DA-871DDB22A8D8}"/>
              </c:ext>
            </c:extLst>
          </c:dPt>
          <c:xVal>
            <c:numRef>
              <c:f>'Decision Curve 3 New'!$C$21:$C$44</c:f>
              <c:numCache>
                <c:formatCode>General</c:formatCode>
                <c:ptCount val="24"/>
                <c:pt idx="1">
                  <c:v>0.5</c:v>
                </c:pt>
                <c:pt idx="2">
                  <c:v>0.45</c:v>
                </c:pt>
                <c:pt idx="3">
                  <c:v>0.4</c:v>
                </c:pt>
                <c:pt idx="4">
                  <c:v>0.35</c:v>
                </c:pt>
                <c:pt idx="5">
                  <c:v>0.33333333333333298</c:v>
                </c:pt>
                <c:pt idx="6">
                  <c:v>0.3</c:v>
                </c:pt>
                <c:pt idx="7">
                  <c:v>0.25</c:v>
                </c:pt>
                <c:pt idx="8">
                  <c:v>0.2</c:v>
                </c:pt>
                <c:pt idx="9">
                  <c:v>0.18</c:v>
                </c:pt>
                <c:pt idx="10">
                  <c:v>0.16666666666666699</c:v>
                </c:pt>
                <c:pt idx="11">
                  <c:v>0.15</c:v>
                </c:pt>
                <c:pt idx="12">
                  <c:v>0.13500000000000001</c:v>
                </c:pt>
                <c:pt idx="13">
                  <c:v>0.125</c:v>
                </c:pt>
                <c:pt idx="14">
                  <c:v>0.11111111111111099</c:v>
                </c:pt>
                <c:pt idx="15">
                  <c:v>9.0909090909090898E-2</c:v>
                </c:pt>
                <c:pt idx="16">
                  <c:v>7.4999999999999997E-2</c:v>
                </c:pt>
                <c:pt idx="17">
                  <c:v>6.25E-2</c:v>
                </c:pt>
                <c:pt idx="18">
                  <c:v>5.2631578947368397E-2</c:v>
                </c:pt>
                <c:pt idx="19">
                  <c:v>0.05</c:v>
                </c:pt>
                <c:pt idx="20">
                  <c:v>0.04</c:v>
                </c:pt>
                <c:pt idx="21">
                  <c:v>3.8461538461538498E-2</c:v>
                </c:pt>
                <c:pt idx="22">
                  <c:v>1.9607843137254902E-2</c:v>
                </c:pt>
                <c:pt idx="23">
                  <c:v>9.9009900990098994E-3</c:v>
                </c:pt>
              </c:numCache>
            </c:numRef>
          </c:xVal>
          <c:yVal>
            <c:numRef>
              <c:f>'Decision Curve 3 New'!$Q$21:$Q$44</c:f>
              <c:numCache>
                <c:formatCode>General</c:formatCode>
                <c:ptCount val="24"/>
                <c:pt idx="1">
                  <c:v>0</c:v>
                </c:pt>
                <c:pt idx="2">
                  <c:v>0</c:v>
                </c:pt>
                <c:pt idx="3">
                  <c:v>0</c:v>
                </c:pt>
                <c:pt idx="4">
                  <c:v>0</c:v>
                </c:pt>
                <c:pt idx="5">
                  <c:v>0</c:v>
                </c:pt>
                <c:pt idx="6">
                  <c:v>1.4285714285714299E-2</c:v>
                </c:pt>
                <c:pt idx="7">
                  <c:v>3.5555555555555597E-2</c:v>
                </c:pt>
                <c:pt idx="8">
                  <c:v>5.4166666666666703E-2</c:v>
                </c:pt>
                <c:pt idx="9">
                  <c:v>6.0975609756097601E-2</c:v>
                </c:pt>
                <c:pt idx="10">
                  <c:v>6.6666666666666693E-2</c:v>
                </c:pt>
                <c:pt idx="11">
                  <c:v>7.8431372549019607E-2</c:v>
                </c:pt>
                <c:pt idx="12">
                  <c:v>8.8631984585741799E-2</c:v>
                </c:pt>
                <c:pt idx="13">
                  <c:v>9.5238095238095205E-2</c:v>
                </c:pt>
                <c:pt idx="14">
                  <c:v>0.104166666666667</c:v>
                </c:pt>
                <c:pt idx="15">
                  <c:v>0.12366666666666699</c:v>
                </c:pt>
                <c:pt idx="16">
                  <c:v>0.13873873873873899</c:v>
                </c:pt>
                <c:pt idx="17">
                  <c:v>0.15022222222222201</c:v>
                </c:pt>
                <c:pt idx="18">
                  <c:v>0.15907407407407401</c:v>
                </c:pt>
                <c:pt idx="19">
                  <c:v>0.16140350877192999</c:v>
                </c:pt>
                <c:pt idx="20">
                  <c:v>0.17013888888888901</c:v>
                </c:pt>
                <c:pt idx="21">
                  <c:v>0.17146666666666699</c:v>
                </c:pt>
                <c:pt idx="22">
                  <c:v>0.18740000000000001</c:v>
                </c:pt>
                <c:pt idx="23">
                  <c:v>0.19536666666666699</c:v>
                </c:pt>
              </c:numCache>
            </c:numRef>
          </c:yVal>
          <c:smooth val="0"/>
          <c:extLst>
            <c:ext xmlns:c16="http://schemas.microsoft.com/office/drawing/2014/chart" uri="{C3380CC4-5D6E-409C-BE32-E72D297353CC}">
              <c16:uniqueId val="{00000006-A120-4AC1-84DA-871DDB22A8D8}"/>
            </c:ext>
          </c:extLst>
        </c:ser>
        <c:ser>
          <c:idx val="3"/>
          <c:order val="3"/>
          <c:tx>
            <c:strRef>
              <c:f>'Decision Curve 3 New'!$R$17:$U$17</c:f>
              <c:strCache>
                <c:ptCount val="1"/>
                <c:pt idx="0">
                  <c:v>Oncologist 3</c:v>
                </c:pt>
              </c:strCache>
            </c:strRef>
          </c:tx>
          <c:spPr>
            <a:ln w="47625">
              <a:solidFill>
                <a:schemeClr val="tx1"/>
              </a:solidFill>
            </a:ln>
          </c:spPr>
          <c:marker>
            <c:symbol val="none"/>
          </c:marker>
          <c:xVal>
            <c:numRef>
              <c:f>'Decision Curve 3 New'!$C$22:$C$44</c:f>
              <c:numCache>
                <c:formatCode>General</c:formatCode>
                <c:ptCount val="23"/>
                <c:pt idx="0">
                  <c:v>0.5</c:v>
                </c:pt>
                <c:pt idx="1">
                  <c:v>0.45</c:v>
                </c:pt>
                <c:pt idx="2">
                  <c:v>0.4</c:v>
                </c:pt>
                <c:pt idx="3">
                  <c:v>0.35</c:v>
                </c:pt>
                <c:pt idx="4">
                  <c:v>0.33333333333333298</c:v>
                </c:pt>
                <c:pt idx="5">
                  <c:v>0.3</c:v>
                </c:pt>
                <c:pt idx="6">
                  <c:v>0.25</c:v>
                </c:pt>
                <c:pt idx="7">
                  <c:v>0.2</c:v>
                </c:pt>
                <c:pt idx="8">
                  <c:v>0.18</c:v>
                </c:pt>
                <c:pt idx="9">
                  <c:v>0.16666666666666699</c:v>
                </c:pt>
                <c:pt idx="10">
                  <c:v>0.15</c:v>
                </c:pt>
                <c:pt idx="11">
                  <c:v>0.13500000000000001</c:v>
                </c:pt>
                <c:pt idx="12">
                  <c:v>0.125</c:v>
                </c:pt>
                <c:pt idx="13">
                  <c:v>0.11111111111111099</c:v>
                </c:pt>
                <c:pt idx="14">
                  <c:v>9.0909090909090898E-2</c:v>
                </c:pt>
                <c:pt idx="15">
                  <c:v>7.4999999999999997E-2</c:v>
                </c:pt>
                <c:pt idx="16">
                  <c:v>6.25E-2</c:v>
                </c:pt>
                <c:pt idx="17">
                  <c:v>5.2631578947368397E-2</c:v>
                </c:pt>
                <c:pt idx="18">
                  <c:v>0.05</c:v>
                </c:pt>
                <c:pt idx="19">
                  <c:v>0.04</c:v>
                </c:pt>
                <c:pt idx="20">
                  <c:v>3.8461538461538498E-2</c:v>
                </c:pt>
                <c:pt idx="21">
                  <c:v>1.9607843137254902E-2</c:v>
                </c:pt>
                <c:pt idx="22">
                  <c:v>9.9009900990098994E-3</c:v>
                </c:pt>
              </c:numCache>
            </c:numRef>
          </c:xVal>
          <c:yVal>
            <c:numRef>
              <c:f>'Decision Curve 3 New'!$V$22:$V$44</c:f>
              <c:numCache>
                <c:formatCode>General</c:formatCode>
                <c:ptCount val="23"/>
                <c:pt idx="0">
                  <c:v>0</c:v>
                </c:pt>
                <c:pt idx="1">
                  <c:v>0</c:v>
                </c:pt>
                <c:pt idx="2">
                  <c:v>0</c:v>
                </c:pt>
                <c:pt idx="3">
                  <c:v>0</c:v>
                </c:pt>
                <c:pt idx="4">
                  <c:v>0</c:v>
                </c:pt>
                <c:pt idx="5">
                  <c:v>0</c:v>
                </c:pt>
                <c:pt idx="6">
                  <c:v>3.5555555555555597E-2</c:v>
                </c:pt>
                <c:pt idx="7">
                  <c:v>5.4166666666666703E-2</c:v>
                </c:pt>
                <c:pt idx="8">
                  <c:v>6.0975609756097601E-2</c:v>
                </c:pt>
                <c:pt idx="9">
                  <c:v>6.5333333333333299E-2</c:v>
                </c:pt>
                <c:pt idx="10">
                  <c:v>7.0588235294117604E-2</c:v>
                </c:pt>
                <c:pt idx="11">
                  <c:v>7.5144508670520194E-2</c:v>
                </c:pt>
                <c:pt idx="12">
                  <c:v>7.8095238095238106E-2</c:v>
                </c:pt>
                <c:pt idx="13">
                  <c:v>8.20833333333333E-2</c:v>
                </c:pt>
                <c:pt idx="14">
                  <c:v>0.116666666666667</c:v>
                </c:pt>
                <c:pt idx="15">
                  <c:v>0.126126126126126</c:v>
                </c:pt>
                <c:pt idx="16">
                  <c:v>0.133333333333333</c:v>
                </c:pt>
                <c:pt idx="17">
                  <c:v>0.13888888888888901</c:v>
                </c:pt>
                <c:pt idx="18">
                  <c:v>0.16140350877192999</c:v>
                </c:pt>
                <c:pt idx="19">
                  <c:v>0.17013888888888901</c:v>
                </c:pt>
                <c:pt idx="20">
                  <c:v>0.17146666666666699</c:v>
                </c:pt>
                <c:pt idx="21">
                  <c:v>0.18740000000000001</c:v>
                </c:pt>
                <c:pt idx="22">
                  <c:v>0.19536666666666699</c:v>
                </c:pt>
              </c:numCache>
            </c:numRef>
          </c:yVal>
          <c:smooth val="0"/>
          <c:extLst>
            <c:ext xmlns:c16="http://schemas.microsoft.com/office/drawing/2014/chart" uri="{C3380CC4-5D6E-409C-BE32-E72D297353CC}">
              <c16:uniqueId val="{00000007-A120-4AC1-84DA-871DDB22A8D8}"/>
            </c:ext>
          </c:extLst>
        </c:ser>
        <c:dLbls>
          <c:showLegendKey val="0"/>
          <c:showVal val="0"/>
          <c:showCatName val="0"/>
          <c:showSerName val="0"/>
          <c:showPercent val="0"/>
          <c:showBubbleSize val="0"/>
        </c:dLbls>
        <c:axId val="1821988984"/>
        <c:axId val="1821994712"/>
      </c:scatterChart>
      <c:valAx>
        <c:axId val="1821988984"/>
        <c:scaling>
          <c:orientation val="minMax"/>
          <c:max val="0.35"/>
          <c:min val="0.1"/>
        </c:scaling>
        <c:delete val="0"/>
        <c:axPos val="b"/>
        <c:title>
          <c:tx>
            <c:rich>
              <a:bodyPr/>
              <a:lstStyle/>
              <a:p>
                <a:pPr>
                  <a:defRPr sz="1800"/>
                </a:pPr>
                <a:r>
                  <a:rPr lang="en-US" sz="1800"/>
                  <a:t>Treatment Threshold</a:t>
                </a:r>
              </a:p>
            </c:rich>
          </c:tx>
          <c:overlay val="0"/>
        </c:title>
        <c:numFmt formatCode="General" sourceLinked="1"/>
        <c:majorTickMark val="out"/>
        <c:minorTickMark val="none"/>
        <c:tickLblPos val="nextTo"/>
        <c:crossAx val="1821994712"/>
        <c:crosses val="autoZero"/>
        <c:crossBetween val="midCat"/>
      </c:valAx>
      <c:valAx>
        <c:axId val="1821994712"/>
        <c:scaling>
          <c:orientation val="minMax"/>
          <c:max val="0.15"/>
          <c:min val="-0.1"/>
        </c:scaling>
        <c:delete val="0"/>
        <c:axPos val="l"/>
        <c:title>
          <c:tx>
            <c:rich>
              <a:bodyPr rot="-5400000" vert="horz"/>
              <a:lstStyle/>
              <a:p>
                <a:pPr>
                  <a:defRPr sz="1800"/>
                </a:pPr>
                <a:r>
                  <a:rPr lang="en-US" sz="1800"/>
                  <a:t>Net Benefit</a:t>
                </a:r>
              </a:p>
            </c:rich>
          </c:tx>
          <c:overlay val="0"/>
        </c:title>
        <c:numFmt formatCode="General" sourceLinked="1"/>
        <c:majorTickMark val="out"/>
        <c:minorTickMark val="none"/>
        <c:tickLblPos val="nextTo"/>
        <c:crossAx val="1821988984"/>
        <c:crosses val="autoZero"/>
        <c:crossBetween val="midCat"/>
      </c:valAx>
    </c:plotArea>
    <c:legend>
      <c:legendPos val="r"/>
      <c:overlay val="0"/>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948668054424201"/>
          <c:y val="2.9816513761467899E-2"/>
          <c:w val="0.77084864391951102"/>
          <c:h val="0.86159033446507405"/>
        </c:manualLayout>
      </c:layout>
      <c:scatterChart>
        <c:scatterStyle val="lineMarker"/>
        <c:varyColors val="0"/>
        <c:ser>
          <c:idx val="0"/>
          <c:order val="0"/>
          <c:tx>
            <c:v>Internal Validation</c:v>
          </c:tx>
          <c:spPr>
            <a:ln w="47625">
              <a:noFill/>
            </a:ln>
          </c:spPr>
          <c:marker>
            <c:symbol val="circle"/>
            <c:size val="10"/>
          </c:marker>
          <c:xVal>
            <c:numRef>
              <c:f>Sheet1!$D$5:$D$9</c:f>
              <c:numCache>
                <c:formatCode>0.00%</c:formatCode>
                <c:ptCount val="5"/>
                <c:pt idx="0">
                  <c:v>3.33848007833095E-2</c:v>
                </c:pt>
                <c:pt idx="1">
                  <c:v>1.5685019206146001E-2</c:v>
                </c:pt>
                <c:pt idx="2">
                  <c:v>1.0186789184303701E-2</c:v>
                </c:pt>
                <c:pt idx="3">
                  <c:v>6.9481057467801399E-3</c:v>
                </c:pt>
                <c:pt idx="4">
                  <c:v>3.8788883030805099E-3</c:v>
                </c:pt>
              </c:numCache>
            </c:numRef>
          </c:xVal>
          <c:yVal>
            <c:numRef>
              <c:f>Sheet1!$F$5:$F$9</c:f>
              <c:numCache>
                <c:formatCode>0.00%</c:formatCode>
                <c:ptCount val="5"/>
                <c:pt idx="0">
                  <c:v>3.3893198764781203E-2</c:v>
                </c:pt>
                <c:pt idx="1">
                  <c:v>1.5063643895458299E-2</c:v>
                </c:pt>
                <c:pt idx="2">
                  <c:v>9.6030729833546692E-3</c:v>
                </c:pt>
                <c:pt idx="3">
                  <c:v>7.3435263990359297E-3</c:v>
                </c:pt>
                <c:pt idx="4">
                  <c:v>2.6361376817051999E-3</c:v>
                </c:pt>
              </c:numCache>
            </c:numRef>
          </c:yVal>
          <c:smooth val="0"/>
          <c:extLst>
            <c:ext xmlns:c16="http://schemas.microsoft.com/office/drawing/2014/chart" uri="{C3380CC4-5D6E-409C-BE32-E72D297353CC}">
              <c16:uniqueId val="{00000000-FFF8-43A1-A62C-1EE4EA3E6778}"/>
            </c:ext>
          </c:extLst>
        </c:ser>
        <c:ser>
          <c:idx val="1"/>
          <c:order val="1"/>
          <c:spPr>
            <a:ln w="15875">
              <a:solidFill>
                <a:schemeClr val="tx1"/>
              </a:solidFill>
            </a:ln>
          </c:spPr>
          <c:marker>
            <c:symbol val="square"/>
            <c:size val="9"/>
            <c:spPr>
              <a:noFill/>
              <a:ln>
                <a:noFill/>
              </a:ln>
            </c:spPr>
          </c:marker>
          <c:xVal>
            <c:numRef>
              <c:f>Sheet1!$B$13:$B$14</c:f>
              <c:numCache>
                <c:formatCode>General</c:formatCode>
                <c:ptCount val="2"/>
                <c:pt idx="0">
                  <c:v>0</c:v>
                </c:pt>
                <c:pt idx="1">
                  <c:v>4.4999999999999998E-2</c:v>
                </c:pt>
              </c:numCache>
            </c:numRef>
          </c:xVal>
          <c:yVal>
            <c:numRef>
              <c:f>Sheet1!$C$13:$C$14</c:f>
              <c:numCache>
                <c:formatCode>General</c:formatCode>
                <c:ptCount val="2"/>
                <c:pt idx="0">
                  <c:v>0</c:v>
                </c:pt>
                <c:pt idx="1">
                  <c:v>4.4999999999999998E-2</c:v>
                </c:pt>
              </c:numCache>
            </c:numRef>
          </c:yVal>
          <c:smooth val="0"/>
          <c:extLst>
            <c:ext xmlns:c16="http://schemas.microsoft.com/office/drawing/2014/chart" uri="{C3380CC4-5D6E-409C-BE32-E72D297353CC}">
              <c16:uniqueId val="{00000001-FFF8-43A1-A62C-1EE4EA3E6778}"/>
            </c:ext>
          </c:extLst>
        </c:ser>
        <c:ser>
          <c:idx val="2"/>
          <c:order val="2"/>
          <c:tx>
            <c:v>External Validation</c:v>
          </c:tx>
          <c:spPr>
            <a:ln w="47625">
              <a:noFill/>
            </a:ln>
          </c:spPr>
          <c:marker>
            <c:symbol val="triangle"/>
            <c:size val="12"/>
            <c:spPr>
              <a:solidFill>
                <a:srgbClr val="1F497D"/>
              </a:solidFill>
            </c:spPr>
          </c:marker>
          <c:xVal>
            <c:numRef>
              <c:f>Sheet1!$D$42:$D$46</c:f>
              <c:numCache>
                <c:formatCode>0.00%</c:formatCode>
                <c:ptCount val="5"/>
                <c:pt idx="0">
                  <c:v>4.0359931189625498E-2</c:v>
                </c:pt>
                <c:pt idx="1">
                  <c:v>1.71033478893741E-2</c:v>
                </c:pt>
                <c:pt idx="2">
                  <c:v>1.06854571920074E-2</c:v>
                </c:pt>
                <c:pt idx="3">
                  <c:v>6.4178906973666799E-3</c:v>
                </c:pt>
                <c:pt idx="4">
                  <c:v>2.94429006219399E-3</c:v>
                </c:pt>
              </c:numCache>
            </c:numRef>
          </c:xVal>
          <c:yVal>
            <c:numRef>
              <c:f>Sheet1!$F$42:$F$46</c:f>
              <c:numCache>
                <c:formatCode>0.00%</c:formatCode>
                <c:ptCount val="5"/>
                <c:pt idx="0">
                  <c:v>4.5322217811300802E-2</c:v>
                </c:pt>
                <c:pt idx="1">
                  <c:v>1.9518327378589401E-2</c:v>
                </c:pt>
                <c:pt idx="2">
                  <c:v>1.32327643244674E-2</c:v>
                </c:pt>
                <c:pt idx="3">
                  <c:v>4.6314675135635799E-3</c:v>
                </c:pt>
                <c:pt idx="4">
                  <c:v>1.9849146486701102E-3</c:v>
                </c:pt>
              </c:numCache>
            </c:numRef>
          </c:yVal>
          <c:smooth val="0"/>
          <c:extLst>
            <c:ext xmlns:c16="http://schemas.microsoft.com/office/drawing/2014/chart" uri="{C3380CC4-5D6E-409C-BE32-E72D297353CC}">
              <c16:uniqueId val="{00000002-FFF8-43A1-A62C-1EE4EA3E6778}"/>
            </c:ext>
          </c:extLst>
        </c:ser>
        <c:dLbls>
          <c:showLegendKey val="0"/>
          <c:showVal val="0"/>
          <c:showCatName val="0"/>
          <c:showSerName val="0"/>
          <c:showPercent val="0"/>
          <c:showBubbleSize val="0"/>
        </c:dLbls>
        <c:axId val="-2127106968"/>
        <c:axId val="-2126836808"/>
      </c:scatterChart>
      <c:valAx>
        <c:axId val="-2127106968"/>
        <c:scaling>
          <c:orientation val="minMax"/>
          <c:max val="0.05"/>
        </c:scaling>
        <c:delete val="0"/>
        <c:axPos val="b"/>
        <c:title>
          <c:tx>
            <c:rich>
              <a:bodyPr/>
              <a:lstStyle/>
              <a:p>
                <a:pPr>
                  <a:defRPr sz="1400"/>
                </a:pPr>
                <a:r>
                  <a:rPr lang="en-US" sz="1400"/>
                  <a:t>Predicted Risk</a:t>
                </a:r>
              </a:p>
            </c:rich>
          </c:tx>
          <c:overlay val="0"/>
        </c:title>
        <c:numFmt formatCode="0.00%" sourceLinked="1"/>
        <c:majorTickMark val="out"/>
        <c:minorTickMark val="none"/>
        <c:tickLblPos val="nextTo"/>
        <c:txPr>
          <a:bodyPr/>
          <a:lstStyle/>
          <a:p>
            <a:pPr>
              <a:defRPr sz="1200"/>
            </a:pPr>
            <a:endParaRPr lang="en-US"/>
          </a:p>
        </c:txPr>
        <c:crossAx val="-2126836808"/>
        <c:crosses val="autoZero"/>
        <c:crossBetween val="midCat"/>
      </c:valAx>
      <c:valAx>
        <c:axId val="-2126836808"/>
        <c:scaling>
          <c:orientation val="minMax"/>
          <c:max val="0.05"/>
        </c:scaling>
        <c:delete val="0"/>
        <c:axPos val="l"/>
        <c:title>
          <c:tx>
            <c:rich>
              <a:bodyPr rot="0" vert="wordArtVert"/>
              <a:lstStyle/>
              <a:p>
                <a:pPr>
                  <a:defRPr sz="1400" baseline="0"/>
                </a:pPr>
                <a:r>
                  <a:rPr lang="en-US" sz="1400" baseline="0"/>
                  <a:t>Observed Risk</a:t>
                </a:r>
              </a:p>
            </c:rich>
          </c:tx>
          <c:overlay val="0"/>
        </c:title>
        <c:numFmt formatCode="0.00%" sourceLinked="1"/>
        <c:majorTickMark val="out"/>
        <c:minorTickMark val="none"/>
        <c:tickLblPos val="nextTo"/>
        <c:txPr>
          <a:bodyPr/>
          <a:lstStyle/>
          <a:p>
            <a:pPr>
              <a:defRPr sz="1200" baseline="0"/>
            </a:pPr>
            <a:endParaRPr lang="en-US"/>
          </a:p>
        </c:txPr>
        <c:crossAx val="-2127106968"/>
        <c:crosses val="autoZero"/>
        <c:crossBetween val="midCat"/>
      </c:valAx>
      <c:spPr>
        <a:ln>
          <a:solidFill>
            <a:schemeClr val="tx1"/>
          </a:solidFill>
        </a:ln>
      </c:spPr>
    </c:plotArea>
    <c:legend>
      <c:legendPos val="l"/>
      <c:legendEntry>
        <c:idx val="1"/>
        <c:delete val="1"/>
      </c:legendEntry>
      <c:layout>
        <c:manualLayout>
          <c:xMode val="edge"/>
          <c:yMode val="edge"/>
          <c:x val="0.28160919540229901"/>
          <c:y val="0.176320161814636"/>
          <c:w val="0.20535674420007799"/>
          <c:h val="0.19323105540706501"/>
        </c:manualLayout>
      </c:layout>
      <c:overlay val="0"/>
      <c:txPr>
        <a:bodyPr/>
        <a:lstStyle/>
        <a:p>
          <a:pPr>
            <a:defRPr sz="1400"/>
          </a:pPr>
          <a:endParaRPr lang="en-US"/>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4061982232180999E-2"/>
          <c:y val="3.0516431924882601E-2"/>
          <c:w val="0.82146024332128798"/>
          <c:h val="0.86424074457797995"/>
        </c:manualLayout>
      </c:layout>
      <c:scatterChart>
        <c:scatterStyle val="lineMarker"/>
        <c:varyColors val="0"/>
        <c:ser>
          <c:idx val="0"/>
          <c:order val="0"/>
          <c:tx>
            <c:v>Internal Validation (N=26554)</c:v>
          </c:tx>
          <c:xVal>
            <c:numRef>
              <c:f>NLSTCal!$I$22:$I$27</c:f>
              <c:numCache>
                <c:formatCode>0.0%</c:formatCode>
                <c:ptCount val="6"/>
                <c:pt idx="0" formatCode="General">
                  <c:v>0</c:v>
                </c:pt>
                <c:pt idx="1">
                  <c:v>0.195906834669721</c:v>
                </c:pt>
                <c:pt idx="2">
                  <c:v>0.395631920580374</c:v>
                </c:pt>
                <c:pt idx="3">
                  <c:v>0.59646429935089695</c:v>
                </c:pt>
                <c:pt idx="4">
                  <c:v>0.79775486827033204</c:v>
                </c:pt>
                <c:pt idx="5">
                  <c:v>1</c:v>
                </c:pt>
              </c:numCache>
            </c:numRef>
          </c:xVal>
          <c:yVal>
            <c:numRef>
              <c:f>NLSTCal!$G$22:$G$27</c:f>
              <c:numCache>
                <c:formatCode>0.0%</c:formatCode>
                <c:ptCount val="6"/>
                <c:pt idx="0" formatCode="General">
                  <c:v>0</c:v>
                </c:pt>
                <c:pt idx="1">
                  <c:v>0.49450549450549403</c:v>
                </c:pt>
                <c:pt idx="2">
                  <c:v>0.71428571428571397</c:v>
                </c:pt>
                <c:pt idx="3">
                  <c:v>0.85439560439560402</c:v>
                </c:pt>
                <c:pt idx="4">
                  <c:v>0.96153846153846101</c:v>
                </c:pt>
                <c:pt idx="5">
                  <c:v>1</c:v>
                </c:pt>
              </c:numCache>
            </c:numRef>
          </c:yVal>
          <c:smooth val="0"/>
          <c:extLst>
            <c:ext xmlns:c16="http://schemas.microsoft.com/office/drawing/2014/chart" uri="{C3380CC4-5D6E-409C-BE32-E72D297353CC}">
              <c16:uniqueId val="{00000000-810E-43A3-8291-91D1B50DDE4E}"/>
            </c:ext>
          </c:extLst>
        </c:ser>
        <c:ser>
          <c:idx val="1"/>
          <c:order val="1"/>
          <c:tx>
            <c:v>External Validation (N=15114)</c:v>
          </c:tx>
          <c:xVal>
            <c:numRef>
              <c:f>NLSTCal!$I$59:$I$64</c:f>
              <c:numCache>
                <c:formatCode>0.0%</c:formatCode>
                <c:ptCount val="6"/>
                <c:pt idx="0" formatCode="General">
                  <c:v>0</c:v>
                </c:pt>
                <c:pt idx="1">
                  <c:v>0.19422533315385701</c:v>
                </c:pt>
                <c:pt idx="2">
                  <c:v>0.39370036344057102</c:v>
                </c:pt>
                <c:pt idx="3">
                  <c:v>0.59445416610580204</c:v>
                </c:pt>
                <c:pt idx="4">
                  <c:v>0.79695786781531797</c:v>
                </c:pt>
                <c:pt idx="5">
                  <c:v>1</c:v>
                </c:pt>
              </c:numCache>
            </c:numRef>
          </c:xVal>
          <c:yVal>
            <c:numRef>
              <c:f>NLSTCal!$G$59:$G$64</c:f>
              <c:numCache>
                <c:formatCode>0.0%</c:formatCode>
                <c:ptCount val="6"/>
                <c:pt idx="0" formatCode="General">
                  <c:v>0</c:v>
                </c:pt>
                <c:pt idx="1">
                  <c:v>0.53515625</c:v>
                </c:pt>
                <c:pt idx="2">
                  <c:v>0.765625000000001</c:v>
                </c:pt>
                <c:pt idx="3">
                  <c:v>0.921875</c:v>
                </c:pt>
                <c:pt idx="4">
                  <c:v>0.9765625</c:v>
                </c:pt>
                <c:pt idx="5">
                  <c:v>1</c:v>
                </c:pt>
              </c:numCache>
            </c:numRef>
          </c:yVal>
          <c:smooth val="0"/>
          <c:extLst>
            <c:ext xmlns:c16="http://schemas.microsoft.com/office/drawing/2014/chart" uri="{C3380CC4-5D6E-409C-BE32-E72D297353CC}">
              <c16:uniqueId val="{00000001-810E-43A3-8291-91D1B50DDE4E}"/>
            </c:ext>
          </c:extLst>
        </c:ser>
        <c:ser>
          <c:idx val="2"/>
          <c:order val="2"/>
          <c:spPr>
            <a:ln w="12700">
              <a:solidFill>
                <a:schemeClr val="tx1"/>
              </a:solidFill>
            </a:ln>
          </c:spPr>
          <c:xVal>
            <c:numRef>
              <c:f>NLSTCal!$G$68:$G$69</c:f>
              <c:numCache>
                <c:formatCode>General</c:formatCode>
                <c:ptCount val="2"/>
                <c:pt idx="0">
                  <c:v>0</c:v>
                </c:pt>
                <c:pt idx="1">
                  <c:v>1</c:v>
                </c:pt>
              </c:numCache>
            </c:numRef>
          </c:xVal>
          <c:yVal>
            <c:numRef>
              <c:f>NLSTCal!$H$68:$H$69</c:f>
              <c:numCache>
                <c:formatCode>General</c:formatCode>
                <c:ptCount val="2"/>
                <c:pt idx="0">
                  <c:v>0</c:v>
                </c:pt>
                <c:pt idx="1">
                  <c:v>1</c:v>
                </c:pt>
              </c:numCache>
            </c:numRef>
          </c:yVal>
          <c:smooth val="0"/>
          <c:extLst>
            <c:ext xmlns:c16="http://schemas.microsoft.com/office/drawing/2014/chart" uri="{C3380CC4-5D6E-409C-BE32-E72D297353CC}">
              <c16:uniqueId val="{00000002-810E-43A3-8291-91D1B50DDE4E}"/>
            </c:ext>
          </c:extLst>
        </c:ser>
        <c:dLbls>
          <c:showLegendKey val="0"/>
          <c:showVal val="0"/>
          <c:showCatName val="0"/>
          <c:showSerName val="0"/>
          <c:showPercent val="0"/>
          <c:showBubbleSize val="0"/>
        </c:dLbls>
        <c:axId val="2113535864"/>
        <c:axId val="2113527528"/>
      </c:scatterChart>
      <c:valAx>
        <c:axId val="2113535864"/>
        <c:scaling>
          <c:orientation val="minMax"/>
          <c:max val="1"/>
        </c:scaling>
        <c:delete val="0"/>
        <c:axPos val="b"/>
        <c:title>
          <c:tx>
            <c:rich>
              <a:bodyPr/>
              <a:lstStyle/>
              <a:p>
                <a:pPr>
                  <a:defRPr/>
                </a:pPr>
                <a:r>
                  <a:rPr lang="en-US"/>
                  <a:t>1 - Sepcificity</a:t>
                </a:r>
              </a:p>
            </c:rich>
          </c:tx>
          <c:overlay val="0"/>
        </c:title>
        <c:numFmt formatCode="General" sourceLinked="1"/>
        <c:majorTickMark val="out"/>
        <c:minorTickMark val="none"/>
        <c:tickLblPos val="nextTo"/>
        <c:crossAx val="2113527528"/>
        <c:crosses val="autoZero"/>
        <c:crossBetween val="midCat"/>
      </c:valAx>
      <c:valAx>
        <c:axId val="2113527528"/>
        <c:scaling>
          <c:orientation val="minMax"/>
          <c:max val="1"/>
        </c:scaling>
        <c:delete val="0"/>
        <c:axPos val="l"/>
        <c:title>
          <c:tx>
            <c:rich>
              <a:bodyPr rot="-5400000" vert="horz"/>
              <a:lstStyle/>
              <a:p>
                <a:pPr>
                  <a:defRPr/>
                </a:pPr>
                <a:r>
                  <a:rPr lang="en-US"/>
                  <a:t>Sensitivity</a:t>
                </a:r>
              </a:p>
              <a:p>
                <a:pPr>
                  <a:defRPr/>
                </a:pPr>
                <a:endParaRPr lang="en-US"/>
              </a:p>
            </c:rich>
          </c:tx>
          <c:overlay val="0"/>
        </c:title>
        <c:numFmt formatCode="General" sourceLinked="1"/>
        <c:majorTickMark val="out"/>
        <c:minorTickMark val="none"/>
        <c:tickLblPos val="nextTo"/>
        <c:crossAx val="2113535864"/>
        <c:crosses val="autoZero"/>
        <c:crossBetween val="midCat"/>
      </c:valAx>
      <c:spPr>
        <a:ln>
          <a:solidFill>
            <a:schemeClr val="tx1"/>
          </a:solidFill>
        </a:ln>
      </c:spPr>
    </c:plotArea>
    <c:legend>
      <c:legendPos val="r"/>
      <c:legendEntry>
        <c:idx val="2"/>
        <c:delete val="1"/>
      </c:legendEntry>
      <c:layout>
        <c:manualLayout>
          <c:xMode val="edge"/>
          <c:yMode val="edge"/>
          <c:x val="0.48311867830148503"/>
          <c:y val="0.57867454068241497"/>
          <c:w val="0.27965884524955398"/>
          <c:h val="0.18345765989777599"/>
        </c:manualLayout>
      </c:layout>
      <c:overlay val="0"/>
      <c:txPr>
        <a:bodyPr/>
        <a:lstStyle/>
        <a:p>
          <a:pPr>
            <a:defRPr sz="14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2364071409177303E-2"/>
          <c:y val="3.97553516819572E-2"/>
          <c:w val="0.81729110100461599"/>
          <c:h val="0.88273206674853699"/>
        </c:manualLayout>
      </c:layout>
      <c:scatterChart>
        <c:scatterStyle val="lineMarker"/>
        <c:varyColors val="0"/>
        <c:ser>
          <c:idx val="0"/>
          <c:order val="0"/>
          <c:tx>
            <c:strRef>
              <c:f>Regret2!$B$1</c:f>
              <c:strCache>
                <c:ptCount val="1"/>
                <c:pt idx="0">
                  <c:v>No Treat</c:v>
                </c:pt>
              </c:strCache>
            </c:strRef>
          </c:tx>
          <c:marker>
            <c:symbol val="none"/>
          </c:marker>
          <c:xVal>
            <c:numRef>
              <c:f>Regret2!$A$2:$A$3</c:f>
              <c:numCache>
                <c:formatCode>0.000</c:formatCode>
                <c:ptCount val="2"/>
                <c:pt idx="0">
                  <c:v>0</c:v>
                </c:pt>
                <c:pt idx="1">
                  <c:v>1</c:v>
                </c:pt>
              </c:numCache>
            </c:numRef>
          </c:xVal>
          <c:yVal>
            <c:numRef>
              <c:f>Regret2!$B$2:$B$3</c:f>
              <c:numCache>
                <c:formatCode>General</c:formatCode>
                <c:ptCount val="2"/>
                <c:pt idx="0">
                  <c:v>0</c:v>
                </c:pt>
                <c:pt idx="1">
                  <c:v>0</c:v>
                </c:pt>
              </c:numCache>
            </c:numRef>
          </c:yVal>
          <c:smooth val="0"/>
          <c:extLst>
            <c:ext xmlns:c16="http://schemas.microsoft.com/office/drawing/2014/chart" uri="{C3380CC4-5D6E-409C-BE32-E72D297353CC}">
              <c16:uniqueId val="{00000000-5110-4F80-86AC-41ACAEEF4F80}"/>
            </c:ext>
          </c:extLst>
        </c:ser>
        <c:ser>
          <c:idx val="1"/>
          <c:order val="1"/>
          <c:tx>
            <c:strRef>
              <c:f>Regret2!$C$1</c:f>
              <c:strCache>
                <c:ptCount val="1"/>
                <c:pt idx="0">
                  <c:v>Treat</c:v>
                </c:pt>
              </c:strCache>
            </c:strRef>
          </c:tx>
          <c:marker>
            <c:symbol val="none"/>
          </c:marker>
          <c:xVal>
            <c:numRef>
              <c:f>Regret2!$A$2:$A$3</c:f>
              <c:numCache>
                <c:formatCode>0.000</c:formatCode>
                <c:ptCount val="2"/>
                <c:pt idx="0">
                  <c:v>0</c:v>
                </c:pt>
                <c:pt idx="1">
                  <c:v>1</c:v>
                </c:pt>
              </c:numCache>
            </c:numRef>
          </c:xVal>
          <c:yVal>
            <c:numRef>
              <c:f>Regret2!$C$2:$C$3</c:f>
              <c:numCache>
                <c:formatCode>General</c:formatCode>
                <c:ptCount val="2"/>
                <c:pt idx="0">
                  <c:v>0.5</c:v>
                </c:pt>
                <c:pt idx="1">
                  <c:v>-1</c:v>
                </c:pt>
              </c:numCache>
            </c:numRef>
          </c:yVal>
          <c:smooth val="0"/>
          <c:extLst>
            <c:ext xmlns:c16="http://schemas.microsoft.com/office/drawing/2014/chart" uri="{C3380CC4-5D6E-409C-BE32-E72D297353CC}">
              <c16:uniqueId val="{00000001-5110-4F80-86AC-41ACAEEF4F80}"/>
            </c:ext>
          </c:extLst>
        </c:ser>
        <c:dLbls>
          <c:showLegendKey val="0"/>
          <c:showVal val="0"/>
          <c:showCatName val="0"/>
          <c:showSerName val="0"/>
          <c:showPercent val="0"/>
          <c:showBubbleSize val="0"/>
        </c:dLbls>
        <c:axId val="1900584872"/>
        <c:axId val="1900242552"/>
      </c:scatterChart>
      <c:valAx>
        <c:axId val="1900584872"/>
        <c:scaling>
          <c:orientation val="minMax"/>
          <c:max val="1"/>
          <c:min val="0"/>
        </c:scaling>
        <c:delete val="0"/>
        <c:axPos val="b"/>
        <c:numFmt formatCode="0.000" sourceLinked="1"/>
        <c:majorTickMark val="out"/>
        <c:minorTickMark val="none"/>
        <c:tickLblPos val="nextTo"/>
        <c:txPr>
          <a:bodyPr/>
          <a:lstStyle/>
          <a:p>
            <a:pPr>
              <a:defRPr sz="1800"/>
            </a:pPr>
            <a:endParaRPr lang="en-US"/>
          </a:p>
        </c:txPr>
        <c:crossAx val="1900242552"/>
        <c:crosses val="autoZero"/>
        <c:crossBetween val="midCat"/>
        <c:majorUnit val="0.33333000000000002"/>
      </c:valAx>
      <c:valAx>
        <c:axId val="1900242552"/>
        <c:scaling>
          <c:orientation val="minMax"/>
          <c:max val="1"/>
          <c:min val="-1"/>
        </c:scaling>
        <c:delete val="0"/>
        <c:axPos val="l"/>
        <c:title>
          <c:tx>
            <c:rich>
              <a:bodyPr rot="-5400000" vert="horz"/>
              <a:lstStyle/>
              <a:p>
                <a:pPr>
                  <a:defRPr sz="2400"/>
                </a:pPr>
                <a:r>
                  <a:rPr lang="en-US" sz="2400"/>
                  <a:t>Regret</a:t>
                </a:r>
              </a:p>
            </c:rich>
          </c:tx>
          <c:layout>
            <c:manualLayout>
              <c:xMode val="edge"/>
              <c:yMode val="edge"/>
              <c:x val="4.59418070444104E-3"/>
              <c:y val="0.34637636931581001"/>
            </c:manualLayout>
          </c:layout>
          <c:overlay val="0"/>
        </c:title>
        <c:numFmt formatCode="General" sourceLinked="1"/>
        <c:majorTickMark val="out"/>
        <c:minorTickMark val="none"/>
        <c:tickLblPos val="nextTo"/>
        <c:txPr>
          <a:bodyPr/>
          <a:lstStyle/>
          <a:p>
            <a:pPr>
              <a:defRPr>
                <a:solidFill>
                  <a:schemeClr val="bg1"/>
                </a:solidFill>
              </a:defRPr>
            </a:pPr>
            <a:endParaRPr lang="en-US"/>
          </a:p>
        </c:txPr>
        <c:crossAx val="1900584872"/>
        <c:crosses val="autoZero"/>
        <c:crossBetween val="midCat"/>
      </c:valAx>
      <c:spPr>
        <a:ln>
          <a:solidFill>
            <a:schemeClr val="tx1"/>
          </a:solidFill>
        </a:ln>
      </c:spPr>
    </c:plotArea>
    <c:legend>
      <c:legendPos val="t"/>
      <c:layout>
        <c:manualLayout>
          <c:xMode val="edge"/>
          <c:yMode val="edge"/>
          <c:x val="0.239719646453075"/>
          <c:y val="0.15904936014625201"/>
          <c:w val="0.33933028662381998"/>
          <c:h val="6.7645424577869206E-2"/>
        </c:manualLayout>
      </c:layout>
      <c:overlay val="0"/>
      <c:txPr>
        <a:bodyPr/>
        <a:lstStyle/>
        <a:p>
          <a:pPr>
            <a:defRPr sz="2400"/>
          </a:pPr>
          <a:endParaRPr lang="en-US"/>
        </a:p>
      </c:txPr>
    </c:legend>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2364071409177303E-2"/>
          <c:y val="3.97553516819572E-2"/>
          <c:w val="0.81729110100461599"/>
          <c:h val="0.88273206674853699"/>
        </c:manualLayout>
      </c:layout>
      <c:scatterChart>
        <c:scatterStyle val="lineMarker"/>
        <c:varyColors val="0"/>
        <c:ser>
          <c:idx val="0"/>
          <c:order val="0"/>
          <c:tx>
            <c:strRef>
              <c:f>NetBenefit!$B$1</c:f>
              <c:strCache>
                <c:ptCount val="1"/>
                <c:pt idx="0">
                  <c:v>No Treat</c:v>
                </c:pt>
              </c:strCache>
            </c:strRef>
          </c:tx>
          <c:marker>
            <c:symbol val="none"/>
          </c:marker>
          <c:xVal>
            <c:numRef>
              <c:f>NetBenefit!$A$2:$A$3</c:f>
              <c:numCache>
                <c:formatCode>0.000</c:formatCode>
                <c:ptCount val="2"/>
                <c:pt idx="0">
                  <c:v>0</c:v>
                </c:pt>
                <c:pt idx="1">
                  <c:v>1</c:v>
                </c:pt>
              </c:numCache>
            </c:numRef>
          </c:xVal>
          <c:yVal>
            <c:numRef>
              <c:f>NetBenefit!$B$2:$B$3</c:f>
              <c:numCache>
                <c:formatCode>General</c:formatCode>
                <c:ptCount val="2"/>
                <c:pt idx="0">
                  <c:v>0</c:v>
                </c:pt>
                <c:pt idx="1">
                  <c:v>0</c:v>
                </c:pt>
              </c:numCache>
            </c:numRef>
          </c:yVal>
          <c:smooth val="0"/>
          <c:extLst>
            <c:ext xmlns:c16="http://schemas.microsoft.com/office/drawing/2014/chart" uri="{C3380CC4-5D6E-409C-BE32-E72D297353CC}">
              <c16:uniqueId val="{00000000-8749-44A8-AAC6-0602475BD39D}"/>
            </c:ext>
          </c:extLst>
        </c:ser>
        <c:ser>
          <c:idx val="1"/>
          <c:order val="1"/>
          <c:tx>
            <c:strRef>
              <c:f>NetBenefit!$C$1</c:f>
              <c:strCache>
                <c:ptCount val="1"/>
                <c:pt idx="0">
                  <c:v>Treat</c:v>
                </c:pt>
              </c:strCache>
            </c:strRef>
          </c:tx>
          <c:marker>
            <c:symbol val="none"/>
          </c:marker>
          <c:xVal>
            <c:numRef>
              <c:f>NetBenefit!$A$2:$A$3</c:f>
              <c:numCache>
                <c:formatCode>0.000</c:formatCode>
                <c:ptCount val="2"/>
                <c:pt idx="0">
                  <c:v>0</c:v>
                </c:pt>
                <c:pt idx="1">
                  <c:v>1</c:v>
                </c:pt>
              </c:numCache>
            </c:numRef>
          </c:xVal>
          <c:yVal>
            <c:numRef>
              <c:f>NetBenefit!$C$2:$C$3</c:f>
              <c:numCache>
                <c:formatCode>General</c:formatCode>
                <c:ptCount val="2"/>
                <c:pt idx="0">
                  <c:v>-0.5</c:v>
                </c:pt>
                <c:pt idx="1">
                  <c:v>1</c:v>
                </c:pt>
              </c:numCache>
            </c:numRef>
          </c:yVal>
          <c:smooth val="0"/>
          <c:extLst>
            <c:ext xmlns:c16="http://schemas.microsoft.com/office/drawing/2014/chart" uri="{C3380CC4-5D6E-409C-BE32-E72D297353CC}">
              <c16:uniqueId val="{00000001-8749-44A8-AAC6-0602475BD39D}"/>
            </c:ext>
          </c:extLst>
        </c:ser>
        <c:dLbls>
          <c:showLegendKey val="0"/>
          <c:showVal val="0"/>
          <c:showCatName val="0"/>
          <c:showSerName val="0"/>
          <c:showPercent val="0"/>
          <c:showBubbleSize val="0"/>
        </c:dLbls>
        <c:axId val="1900206712"/>
        <c:axId val="1900522776"/>
      </c:scatterChart>
      <c:valAx>
        <c:axId val="1900206712"/>
        <c:scaling>
          <c:orientation val="minMax"/>
          <c:max val="1"/>
          <c:min val="0"/>
        </c:scaling>
        <c:delete val="0"/>
        <c:axPos val="b"/>
        <c:numFmt formatCode="0.000" sourceLinked="1"/>
        <c:majorTickMark val="out"/>
        <c:minorTickMark val="none"/>
        <c:tickLblPos val="nextTo"/>
        <c:txPr>
          <a:bodyPr/>
          <a:lstStyle/>
          <a:p>
            <a:pPr>
              <a:defRPr sz="1800"/>
            </a:pPr>
            <a:endParaRPr lang="en-US"/>
          </a:p>
        </c:txPr>
        <c:crossAx val="1900522776"/>
        <c:crosses val="autoZero"/>
        <c:crossBetween val="midCat"/>
        <c:majorUnit val="0.33333000000000002"/>
      </c:valAx>
      <c:valAx>
        <c:axId val="1900522776"/>
        <c:scaling>
          <c:orientation val="minMax"/>
          <c:max val="1"/>
          <c:min val="-1"/>
        </c:scaling>
        <c:delete val="0"/>
        <c:axPos val="l"/>
        <c:title>
          <c:tx>
            <c:rich>
              <a:bodyPr rot="-5400000" vert="horz"/>
              <a:lstStyle/>
              <a:p>
                <a:pPr>
                  <a:defRPr sz="1800"/>
                </a:pPr>
                <a:r>
                  <a:rPr lang="en-US" sz="1800"/>
                  <a:t>Net Benefit</a:t>
                </a:r>
              </a:p>
            </c:rich>
          </c:tx>
          <c:layout>
            <c:manualLayout>
              <c:xMode val="edge"/>
              <c:yMode val="edge"/>
              <c:x val="6.1255742725880502E-3"/>
              <c:y val="0.271434452777498"/>
            </c:manualLayout>
          </c:layout>
          <c:overlay val="0"/>
        </c:title>
        <c:numFmt formatCode="General" sourceLinked="1"/>
        <c:majorTickMark val="out"/>
        <c:minorTickMark val="none"/>
        <c:tickLblPos val="nextTo"/>
        <c:txPr>
          <a:bodyPr/>
          <a:lstStyle/>
          <a:p>
            <a:pPr>
              <a:defRPr>
                <a:solidFill>
                  <a:schemeClr val="bg1"/>
                </a:solidFill>
              </a:defRPr>
            </a:pPr>
            <a:endParaRPr lang="en-US"/>
          </a:p>
        </c:txPr>
        <c:crossAx val="1900206712"/>
        <c:crosses val="autoZero"/>
        <c:crossBetween val="midCat"/>
      </c:valAx>
      <c:spPr>
        <a:ln>
          <a:solidFill>
            <a:schemeClr val="tx1"/>
          </a:solidFill>
        </a:ln>
      </c:spPr>
    </c:plotArea>
    <c:legend>
      <c:legendPos val="t"/>
      <c:layout>
        <c:manualLayout>
          <c:xMode val="edge"/>
          <c:yMode val="edge"/>
          <c:x val="0.30250678274710302"/>
          <c:y val="0.11151736745886701"/>
          <c:w val="0.33933028662381998"/>
          <c:h val="6.7645424577869206E-2"/>
        </c:manualLayout>
      </c:layout>
      <c:overlay val="0"/>
      <c:txPr>
        <a:bodyPr/>
        <a:lstStyle/>
        <a:p>
          <a:pPr>
            <a:defRPr sz="2400"/>
          </a:pPr>
          <a:endParaRPr lang="en-US"/>
        </a:p>
      </c:txPr>
    </c:legend>
    <c:plotVisOnly val="1"/>
    <c:dispBlanksAs val="gap"/>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2364071409177303E-2"/>
          <c:y val="3.97553516819572E-2"/>
          <c:w val="0.81729110100461599"/>
          <c:h val="0.88273206674853699"/>
        </c:manualLayout>
      </c:layout>
      <c:scatterChart>
        <c:scatterStyle val="lineMarker"/>
        <c:varyColors val="0"/>
        <c:ser>
          <c:idx val="0"/>
          <c:order val="0"/>
          <c:tx>
            <c:strRef>
              <c:f>NetBenefit2!$B$1</c:f>
              <c:strCache>
                <c:ptCount val="1"/>
                <c:pt idx="0">
                  <c:v>No Treat</c:v>
                </c:pt>
              </c:strCache>
            </c:strRef>
          </c:tx>
          <c:marker>
            <c:symbol val="none"/>
          </c:marker>
          <c:xVal>
            <c:numRef>
              <c:f>NetBenefit2!$A$2:$A$3</c:f>
              <c:numCache>
                <c:formatCode>0.000</c:formatCode>
                <c:ptCount val="2"/>
                <c:pt idx="0">
                  <c:v>0</c:v>
                </c:pt>
                <c:pt idx="1">
                  <c:v>1</c:v>
                </c:pt>
              </c:numCache>
            </c:numRef>
          </c:xVal>
          <c:yVal>
            <c:numRef>
              <c:f>NetBenefit2!$B$2:$B$3</c:f>
              <c:numCache>
                <c:formatCode>General</c:formatCode>
                <c:ptCount val="2"/>
                <c:pt idx="0">
                  <c:v>0</c:v>
                </c:pt>
                <c:pt idx="1">
                  <c:v>0</c:v>
                </c:pt>
              </c:numCache>
            </c:numRef>
          </c:yVal>
          <c:smooth val="0"/>
          <c:extLst>
            <c:ext xmlns:c16="http://schemas.microsoft.com/office/drawing/2014/chart" uri="{C3380CC4-5D6E-409C-BE32-E72D297353CC}">
              <c16:uniqueId val="{00000000-F52B-49BE-802D-672C30A3B705}"/>
            </c:ext>
          </c:extLst>
        </c:ser>
        <c:ser>
          <c:idx val="1"/>
          <c:order val="1"/>
          <c:tx>
            <c:strRef>
              <c:f>NetBenefit2!$C$1</c:f>
              <c:strCache>
                <c:ptCount val="1"/>
                <c:pt idx="0">
                  <c:v>Treat</c:v>
                </c:pt>
              </c:strCache>
            </c:strRef>
          </c:tx>
          <c:marker>
            <c:symbol val="none"/>
          </c:marker>
          <c:xVal>
            <c:numRef>
              <c:f>NetBenefit2!$A$2:$A$3</c:f>
              <c:numCache>
                <c:formatCode>0.000</c:formatCode>
                <c:ptCount val="2"/>
                <c:pt idx="0">
                  <c:v>0</c:v>
                </c:pt>
                <c:pt idx="1">
                  <c:v>1</c:v>
                </c:pt>
              </c:numCache>
            </c:numRef>
          </c:xVal>
          <c:yVal>
            <c:numRef>
              <c:f>NetBenefit2!$C$2:$C$3</c:f>
              <c:numCache>
                <c:formatCode>General</c:formatCode>
                <c:ptCount val="2"/>
                <c:pt idx="0">
                  <c:v>-0.5</c:v>
                </c:pt>
                <c:pt idx="1">
                  <c:v>1</c:v>
                </c:pt>
              </c:numCache>
            </c:numRef>
          </c:yVal>
          <c:smooth val="0"/>
          <c:extLst>
            <c:ext xmlns:c16="http://schemas.microsoft.com/office/drawing/2014/chart" uri="{C3380CC4-5D6E-409C-BE32-E72D297353CC}">
              <c16:uniqueId val="{00000001-F52B-49BE-802D-672C30A3B705}"/>
            </c:ext>
          </c:extLst>
        </c:ser>
        <c:dLbls>
          <c:showLegendKey val="0"/>
          <c:showVal val="0"/>
          <c:showCatName val="0"/>
          <c:showSerName val="0"/>
          <c:showPercent val="0"/>
          <c:showBubbleSize val="0"/>
        </c:dLbls>
        <c:axId val="1900502584"/>
        <c:axId val="1900155752"/>
      </c:scatterChart>
      <c:valAx>
        <c:axId val="1900502584"/>
        <c:scaling>
          <c:orientation val="minMax"/>
          <c:max val="1"/>
          <c:min val="0"/>
        </c:scaling>
        <c:delete val="0"/>
        <c:axPos val="b"/>
        <c:numFmt formatCode="0.000" sourceLinked="1"/>
        <c:majorTickMark val="out"/>
        <c:minorTickMark val="none"/>
        <c:tickLblPos val="nextTo"/>
        <c:txPr>
          <a:bodyPr/>
          <a:lstStyle/>
          <a:p>
            <a:pPr>
              <a:defRPr sz="1800"/>
            </a:pPr>
            <a:endParaRPr lang="en-US"/>
          </a:p>
        </c:txPr>
        <c:crossAx val="1900155752"/>
        <c:crosses val="autoZero"/>
        <c:crossBetween val="midCat"/>
        <c:majorUnit val="0.33333000000000002"/>
      </c:valAx>
      <c:valAx>
        <c:axId val="1900155752"/>
        <c:scaling>
          <c:orientation val="minMax"/>
          <c:max val="1"/>
          <c:min val="-1"/>
        </c:scaling>
        <c:delete val="0"/>
        <c:axPos val="l"/>
        <c:title>
          <c:tx>
            <c:rich>
              <a:bodyPr rot="-5400000" vert="horz"/>
              <a:lstStyle/>
              <a:p>
                <a:pPr>
                  <a:defRPr sz="1800"/>
                </a:pPr>
                <a:r>
                  <a:rPr lang="en-US" sz="1800"/>
                  <a:t>Net Benefit</a:t>
                </a:r>
              </a:p>
            </c:rich>
          </c:tx>
          <c:layout>
            <c:manualLayout>
              <c:xMode val="edge"/>
              <c:yMode val="edge"/>
              <c:x val="6.1255742725880502E-3"/>
              <c:y val="0.271434452777498"/>
            </c:manualLayout>
          </c:layout>
          <c:overlay val="0"/>
        </c:title>
        <c:numFmt formatCode="General" sourceLinked="1"/>
        <c:majorTickMark val="out"/>
        <c:minorTickMark val="none"/>
        <c:tickLblPos val="nextTo"/>
        <c:txPr>
          <a:bodyPr/>
          <a:lstStyle/>
          <a:p>
            <a:pPr>
              <a:defRPr>
                <a:solidFill>
                  <a:schemeClr val="bg1"/>
                </a:solidFill>
              </a:defRPr>
            </a:pPr>
            <a:endParaRPr lang="en-US"/>
          </a:p>
        </c:txPr>
        <c:crossAx val="1900502584"/>
        <c:crosses val="autoZero"/>
        <c:crossBetween val="midCat"/>
      </c:valAx>
      <c:spPr>
        <a:ln>
          <a:solidFill>
            <a:schemeClr val="tx1"/>
          </a:solidFill>
        </a:ln>
      </c:spPr>
    </c:plotArea>
    <c:legend>
      <c:legendPos val="t"/>
      <c:layout>
        <c:manualLayout>
          <c:xMode val="edge"/>
          <c:yMode val="edge"/>
          <c:x val="0.30250678274710302"/>
          <c:y val="0.11151736745886701"/>
          <c:w val="0.33933028662381998"/>
          <c:h val="6.7645424577869206E-2"/>
        </c:manualLayout>
      </c:layout>
      <c:overlay val="0"/>
      <c:txPr>
        <a:bodyPr/>
        <a:lstStyle/>
        <a:p>
          <a:pPr>
            <a:defRPr sz="2400"/>
          </a:pPr>
          <a:endParaRPr lang="en-US"/>
        </a:p>
      </c:txPr>
    </c:legend>
    <c:plotVisOnly val="1"/>
    <c:dispBlanksAs val="gap"/>
    <c:showDLblsOverMax val="0"/>
  </c:chart>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929437038192001"/>
          <c:y val="9.765625E-2"/>
          <c:w val="0.63751628856060671"/>
          <c:h val="0.64453155733659595"/>
        </c:manualLayout>
      </c:layout>
      <c:scatterChart>
        <c:scatterStyle val="lineMarker"/>
        <c:varyColors val="0"/>
        <c:ser>
          <c:idx val="0"/>
          <c:order val="0"/>
          <c:tx>
            <c:strRef>
              <c:f>Sheet1!$A$2</c:f>
              <c:strCache>
                <c:ptCount val="1"/>
                <c:pt idx="0">
                  <c:v>Oncologist 1</c:v>
                </c:pt>
              </c:strCache>
            </c:strRef>
          </c:tx>
          <c:spPr>
            <a:ln w="28575">
              <a:noFill/>
            </a:ln>
          </c:spPr>
          <c:marker>
            <c:symbol val="circle"/>
            <c:size val="10"/>
            <c:spPr>
              <a:solidFill>
                <a:srgbClr val="63AAFE"/>
              </a:solidFill>
              <a:ln>
                <a:solidFill>
                  <a:srgbClr val="63AAFE"/>
                </a:solidFill>
                <a:prstDash val="solid"/>
              </a:ln>
            </c:spPr>
          </c:marker>
          <c:errBars>
            <c:errDir val="y"/>
            <c:errBarType val="both"/>
            <c:errValType val="cust"/>
            <c:noEndCap val="0"/>
            <c:plus>
              <c:numRef>
                <c:f>Sheet1!$I$3:$I$5</c:f>
                <c:numCache>
                  <c:formatCode>General</c:formatCode>
                  <c:ptCount val="3"/>
                  <c:pt idx="0">
                    <c:v>9.2161692692788497E-2</c:v>
                  </c:pt>
                  <c:pt idx="1">
                    <c:v>7.3624028686292295E-2</c:v>
                  </c:pt>
                  <c:pt idx="2">
                    <c:v>6.1326392360875101E-2</c:v>
                  </c:pt>
                </c:numCache>
              </c:numRef>
            </c:plus>
            <c:minus>
              <c:numRef>
                <c:f>Sheet1!$I$3:$I$5</c:f>
                <c:numCache>
                  <c:formatCode>General</c:formatCode>
                  <c:ptCount val="3"/>
                  <c:pt idx="0">
                    <c:v>9.2161692692788497E-2</c:v>
                  </c:pt>
                  <c:pt idx="1">
                    <c:v>7.3624028686292295E-2</c:v>
                  </c:pt>
                  <c:pt idx="2">
                    <c:v>6.1326392360875101E-2</c:v>
                  </c:pt>
                </c:numCache>
              </c:numRef>
            </c:minus>
            <c:spPr>
              <a:ln w="12700">
                <a:solidFill>
                  <a:srgbClr val="000000"/>
                </a:solidFill>
                <a:prstDash val="solid"/>
              </a:ln>
            </c:spPr>
          </c:errBars>
          <c:xVal>
            <c:numRef>
              <c:f>Sheet1!$A$3:$A$5</c:f>
              <c:numCache>
                <c:formatCode>General</c:formatCode>
                <c:ptCount val="3"/>
                <c:pt idx="0">
                  <c:v>0.5</c:v>
                </c:pt>
                <c:pt idx="1">
                  <c:v>0.35</c:v>
                </c:pt>
                <c:pt idx="2">
                  <c:v>0.2</c:v>
                </c:pt>
              </c:numCache>
            </c:numRef>
          </c:xVal>
          <c:yVal>
            <c:numRef>
              <c:f>Sheet1!$G$3:$G$5</c:f>
              <c:numCache>
                <c:formatCode>General</c:formatCode>
                <c:ptCount val="3"/>
                <c:pt idx="0">
                  <c:v>0.33</c:v>
                </c:pt>
                <c:pt idx="1">
                  <c:v>0.17</c:v>
                </c:pt>
                <c:pt idx="2">
                  <c:v>0.11</c:v>
                </c:pt>
              </c:numCache>
            </c:numRef>
          </c:yVal>
          <c:smooth val="0"/>
          <c:extLst>
            <c:ext xmlns:c16="http://schemas.microsoft.com/office/drawing/2014/chart" uri="{C3380CC4-5D6E-409C-BE32-E72D297353CC}">
              <c16:uniqueId val="{00000000-9ED8-4468-A2FA-788066845389}"/>
            </c:ext>
          </c:extLst>
        </c:ser>
        <c:ser>
          <c:idx val="2"/>
          <c:order val="1"/>
          <c:tx>
            <c:v>Oncologist 2</c:v>
          </c:tx>
          <c:spPr>
            <a:ln w="28575">
              <a:noFill/>
            </a:ln>
          </c:spPr>
          <c:marker>
            <c:symbol val="x"/>
            <c:size val="10"/>
            <c:spPr>
              <a:solidFill>
                <a:srgbClr val="DD0806"/>
              </a:solidFill>
              <a:ln>
                <a:solidFill>
                  <a:srgbClr val="DD0806"/>
                </a:solidFill>
                <a:prstDash val="solid"/>
              </a:ln>
            </c:spPr>
          </c:marker>
          <c:xVal>
            <c:numRef>
              <c:f>Sheet1!$A$5</c:f>
              <c:numCache>
                <c:formatCode>General</c:formatCode>
                <c:ptCount val="1"/>
                <c:pt idx="0">
                  <c:v>0.2</c:v>
                </c:pt>
              </c:numCache>
            </c:numRef>
          </c:xVal>
          <c:yVal>
            <c:numRef>
              <c:f>Sheet1!$G$6</c:f>
              <c:numCache>
                <c:formatCode>General</c:formatCode>
                <c:ptCount val="1"/>
                <c:pt idx="0">
                  <c:v>0.20333333333333301</c:v>
                </c:pt>
              </c:numCache>
            </c:numRef>
          </c:yVal>
          <c:smooth val="0"/>
          <c:extLst>
            <c:ext xmlns:c16="http://schemas.microsoft.com/office/drawing/2014/chart" uri="{C3380CC4-5D6E-409C-BE32-E72D297353CC}">
              <c16:uniqueId val="{00000001-9ED8-4468-A2FA-788066845389}"/>
            </c:ext>
          </c:extLst>
        </c:ser>
        <c:ser>
          <c:idx val="1"/>
          <c:order val="2"/>
          <c:spPr>
            <a:ln w="3175">
              <a:solidFill>
                <a:srgbClr val="000000"/>
              </a:solidFill>
              <a:prstDash val="solid"/>
            </a:ln>
          </c:spPr>
          <c:marker>
            <c:symbol val="none"/>
          </c:marker>
          <c:xVal>
            <c:numRef>
              <c:f>Sheet1!$P$3:$P$4</c:f>
              <c:numCache>
                <c:formatCode>General</c:formatCode>
                <c:ptCount val="2"/>
                <c:pt idx="0">
                  <c:v>0</c:v>
                </c:pt>
                <c:pt idx="1">
                  <c:v>1</c:v>
                </c:pt>
              </c:numCache>
            </c:numRef>
          </c:xVal>
          <c:yVal>
            <c:numRef>
              <c:f>Sheet1!$Q$3:$Q$4</c:f>
              <c:numCache>
                <c:formatCode>General</c:formatCode>
                <c:ptCount val="2"/>
                <c:pt idx="0">
                  <c:v>0</c:v>
                </c:pt>
                <c:pt idx="1">
                  <c:v>1</c:v>
                </c:pt>
              </c:numCache>
            </c:numRef>
          </c:yVal>
          <c:smooth val="0"/>
          <c:extLst>
            <c:ext xmlns:c16="http://schemas.microsoft.com/office/drawing/2014/chart" uri="{C3380CC4-5D6E-409C-BE32-E72D297353CC}">
              <c16:uniqueId val="{00000002-9ED8-4468-A2FA-788066845389}"/>
            </c:ext>
          </c:extLst>
        </c:ser>
        <c:ser>
          <c:idx val="3"/>
          <c:order val="3"/>
          <c:tx>
            <c:v>Oncologist 3</c:v>
          </c:tx>
          <c:spPr>
            <a:ln w="28575">
              <a:noFill/>
            </a:ln>
          </c:spPr>
          <c:marker>
            <c:symbol val="diamond"/>
            <c:size val="13"/>
          </c:marker>
          <c:errBars>
            <c:errDir val="y"/>
            <c:errBarType val="both"/>
            <c:errValType val="cust"/>
            <c:noEndCap val="0"/>
            <c:plus>
              <c:numRef>
                <c:f>Sheet1!$H$9:$H$11</c:f>
                <c:numCache>
                  <c:formatCode>General</c:formatCode>
                  <c:ptCount val="3"/>
                  <c:pt idx="0">
                    <c:v>9.2161692692788594E-2</c:v>
                  </c:pt>
                  <c:pt idx="1">
                    <c:v>7.3624028686292295E-2</c:v>
                  </c:pt>
                  <c:pt idx="2">
                    <c:v>6.1326392360875101E-2</c:v>
                  </c:pt>
                </c:numCache>
              </c:numRef>
            </c:plus>
            <c:minus>
              <c:numRef>
                <c:f>Sheet1!$H$9:$H$11</c:f>
                <c:numCache>
                  <c:formatCode>General</c:formatCode>
                  <c:ptCount val="3"/>
                  <c:pt idx="0">
                    <c:v>9.2161692692788594E-2</c:v>
                  </c:pt>
                  <c:pt idx="1">
                    <c:v>7.3624028686292295E-2</c:v>
                  </c:pt>
                  <c:pt idx="2">
                    <c:v>6.1326392360875101E-2</c:v>
                  </c:pt>
                </c:numCache>
              </c:numRef>
            </c:minus>
          </c:errBars>
          <c:xVal>
            <c:numRef>
              <c:f>Sheet1!$A$9:$A$11</c:f>
              <c:numCache>
                <c:formatCode>General</c:formatCode>
                <c:ptCount val="3"/>
                <c:pt idx="0">
                  <c:v>0.25</c:v>
                </c:pt>
                <c:pt idx="1">
                  <c:v>0.1</c:v>
                </c:pt>
                <c:pt idx="2">
                  <c:v>0.05</c:v>
                </c:pt>
              </c:numCache>
            </c:numRef>
          </c:xVal>
          <c:yVal>
            <c:numRef>
              <c:f>Sheet1!$G$9:$G$11</c:f>
              <c:numCache>
                <c:formatCode>General</c:formatCode>
                <c:ptCount val="3"/>
                <c:pt idx="0">
                  <c:v>0.33</c:v>
                </c:pt>
                <c:pt idx="1">
                  <c:v>0.17</c:v>
                </c:pt>
                <c:pt idx="2">
                  <c:v>0.11</c:v>
                </c:pt>
              </c:numCache>
            </c:numRef>
          </c:yVal>
          <c:smooth val="0"/>
          <c:extLst>
            <c:ext xmlns:c16="http://schemas.microsoft.com/office/drawing/2014/chart" uri="{C3380CC4-5D6E-409C-BE32-E72D297353CC}">
              <c16:uniqueId val="{00000003-9ED8-4468-A2FA-788066845389}"/>
            </c:ext>
          </c:extLst>
        </c:ser>
        <c:dLbls>
          <c:showLegendKey val="0"/>
          <c:showVal val="0"/>
          <c:showCatName val="0"/>
          <c:showSerName val="0"/>
          <c:showPercent val="0"/>
          <c:showBubbleSize val="0"/>
        </c:dLbls>
        <c:axId val="1819705368"/>
        <c:axId val="1815001176"/>
      </c:scatterChart>
      <c:valAx>
        <c:axId val="1819705368"/>
        <c:scaling>
          <c:orientation val="minMax"/>
          <c:max val="1"/>
        </c:scaling>
        <c:delete val="0"/>
        <c:axPos val="b"/>
        <c:title>
          <c:tx>
            <c:rich>
              <a:bodyPr/>
              <a:lstStyle/>
              <a:p>
                <a:pPr>
                  <a:defRPr sz="2400" b="1" i="0" u="none" strike="noStrike" baseline="0">
                    <a:solidFill>
                      <a:srgbClr val="000000"/>
                    </a:solidFill>
                    <a:latin typeface="Arial"/>
                    <a:ea typeface="Arial"/>
                    <a:cs typeface="Arial"/>
                  </a:defRPr>
                </a:pPr>
                <a:r>
                  <a:rPr lang="en-US" sz="2400"/>
                  <a:t>Predicted Risk of Cancer</a:t>
                </a:r>
              </a:p>
            </c:rich>
          </c:tx>
          <c:layout>
            <c:manualLayout>
              <c:xMode val="edge"/>
              <c:yMode val="edge"/>
              <c:x val="0.312329080488563"/>
              <c:y val="0.8632816616447740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50" b="0" i="0" u="none" strike="noStrike" baseline="0">
                <a:solidFill>
                  <a:srgbClr val="000000"/>
                </a:solidFill>
                <a:latin typeface="Arial"/>
                <a:ea typeface="Arial"/>
                <a:cs typeface="Arial"/>
              </a:defRPr>
            </a:pPr>
            <a:endParaRPr lang="en-US"/>
          </a:p>
        </c:txPr>
        <c:crossAx val="1815001176"/>
        <c:crosses val="autoZero"/>
        <c:crossBetween val="midCat"/>
      </c:valAx>
      <c:valAx>
        <c:axId val="1815001176"/>
        <c:scaling>
          <c:orientation val="minMax"/>
          <c:max val="1"/>
        </c:scaling>
        <c:delete val="0"/>
        <c:axPos val="l"/>
        <c:title>
          <c:tx>
            <c:rich>
              <a:bodyPr/>
              <a:lstStyle/>
              <a:p>
                <a:pPr>
                  <a:defRPr sz="2000" b="1" i="0" u="none" strike="noStrike" baseline="0">
                    <a:solidFill>
                      <a:srgbClr val="000000"/>
                    </a:solidFill>
                    <a:latin typeface="Arial"/>
                    <a:ea typeface="Arial"/>
                    <a:cs typeface="Arial"/>
                  </a:defRPr>
                </a:pPr>
                <a:r>
                  <a:rPr lang="en-US" sz="2000"/>
                  <a:t>Observed Proportion with Cancer</a:t>
                </a:r>
              </a:p>
            </c:rich>
          </c:tx>
          <c:layout>
            <c:manualLayout>
              <c:xMode val="edge"/>
              <c:yMode val="edge"/>
              <c:x val="1.0958915104861799E-2"/>
              <c:y val="6.2500029802336599E-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50" b="0" i="0" u="none" strike="noStrike" baseline="0">
                <a:solidFill>
                  <a:srgbClr val="000000"/>
                </a:solidFill>
                <a:latin typeface="Arial"/>
                <a:ea typeface="Arial"/>
                <a:cs typeface="Arial"/>
              </a:defRPr>
            </a:pPr>
            <a:endParaRPr lang="en-US"/>
          </a:p>
        </c:txPr>
        <c:crossAx val="1819705368"/>
        <c:crosses val="autoZero"/>
        <c:crossBetween val="midCat"/>
        <c:majorUnit val="0.2"/>
      </c:valAx>
      <c:spPr>
        <a:noFill/>
        <a:ln w="12700">
          <a:solidFill>
            <a:srgbClr val="808080"/>
          </a:solidFill>
          <a:prstDash val="solid"/>
        </a:ln>
      </c:spPr>
    </c:plotArea>
    <c:legend>
      <c:legendPos val="r"/>
      <c:legendEntry>
        <c:idx val="2"/>
        <c:delete val="1"/>
      </c:legendEntry>
      <c:layout>
        <c:manualLayout>
          <c:xMode val="edge"/>
          <c:yMode val="edge"/>
          <c:x val="0.31563285471668978"/>
          <c:y val="0.15845462695875887"/>
          <c:w val="0.22364937471051413"/>
          <c:h val="0.21875584399606299"/>
        </c:manualLayout>
      </c:layout>
      <c:overlay val="0"/>
      <c:spPr>
        <a:solidFill>
          <a:srgbClr val="FFFFFF"/>
        </a:solidFill>
        <a:ln w="3175">
          <a:solidFill>
            <a:srgbClr val="000000"/>
          </a:solidFill>
          <a:prstDash val="solid"/>
        </a:ln>
      </c:spPr>
      <c:txPr>
        <a:bodyPr/>
        <a:lstStyle/>
        <a:p>
          <a:pPr>
            <a:defRPr sz="16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1050"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011489479085401"/>
          <c:y val="8.0882244044255799E-2"/>
          <c:w val="0.70574692838908504"/>
          <c:h val="0.70955786820642597"/>
        </c:manualLayout>
      </c:layout>
      <c:scatterChart>
        <c:scatterStyle val="lineMarker"/>
        <c:varyColors val="0"/>
        <c:ser>
          <c:idx val="0"/>
          <c:order val="0"/>
          <c:tx>
            <c:v>True Risk</c:v>
          </c:tx>
          <c:spPr>
            <a:ln w="28575">
              <a:noFill/>
            </a:ln>
          </c:spPr>
          <c:marker>
            <c:symbol val="circle"/>
            <c:size val="10"/>
            <c:spPr>
              <a:solidFill>
                <a:srgbClr val="000000"/>
              </a:solidFill>
              <a:ln>
                <a:solidFill>
                  <a:srgbClr val="000000"/>
                </a:solidFill>
                <a:prstDash val="solid"/>
              </a:ln>
            </c:spPr>
          </c:marker>
          <c:errBars>
            <c:errDir val="y"/>
            <c:errBarType val="both"/>
            <c:errValType val="cust"/>
            <c:noEndCap val="0"/>
            <c:plus>
              <c:numRef>
                <c:f>'True Risk'!$H$3:$H$5</c:f>
                <c:numCache>
                  <c:formatCode>General</c:formatCode>
                  <c:ptCount val="3"/>
                  <c:pt idx="0">
                    <c:v>9.2161692692788594E-2</c:v>
                  </c:pt>
                  <c:pt idx="1">
                    <c:v>7.3624028686292295E-2</c:v>
                  </c:pt>
                  <c:pt idx="2">
                    <c:v>6.1326392360875101E-2</c:v>
                  </c:pt>
                </c:numCache>
              </c:numRef>
            </c:plus>
            <c:minus>
              <c:numRef>
                <c:f>'True Risk'!$H$3:$H$5</c:f>
                <c:numCache>
                  <c:formatCode>General</c:formatCode>
                  <c:ptCount val="3"/>
                  <c:pt idx="0">
                    <c:v>9.2161692692788594E-2</c:v>
                  </c:pt>
                  <c:pt idx="1">
                    <c:v>7.3624028686292295E-2</c:v>
                  </c:pt>
                  <c:pt idx="2">
                    <c:v>6.1326392360875101E-2</c:v>
                  </c:pt>
                </c:numCache>
              </c:numRef>
            </c:minus>
            <c:spPr>
              <a:ln w="12700">
                <a:solidFill>
                  <a:srgbClr val="000000"/>
                </a:solidFill>
                <a:prstDash val="solid"/>
              </a:ln>
            </c:spPr>
          </c:errBars>
          <c:xVal>
            <c:numRef>
              <c:f>'True Risk'!$A$3:$A$5</c:f>
              <c:numCache>
                <c:formatCode>0.0%</c:formatCode>
                <c:ptCount val="3"/>
                <c:pt idx="0">
                  <c:v>0.33333333333333298</c:v>
                </c:pt>
                <c:pt idx="1">
                  <c:v>0.16666666666666699</c:v>
                </c:pt>
                <c:pt idx="2">
                  <c:v>0.11111111111111099</c:v>
                </c:pt>
              </c:numCache>
            </c:numRef>
          </c:xVal>
          <c:yVal>
            <c:numRef>
              <c:f>'True Risk'!$G$3:$G$5</c:f>
              <c:numCache>
                <c:formatCode>General</c:formatCode>
                <c:ptCount val="3"/>
                <c:pt idx="0">
                  <c:v>0.33</c:v>
                </c:pt>
                <c:pt idx="1">
                  <c:v>0.17</c:v>
                </c:pt>
                <c:pt idx="2">
                  <c:v>0.11</c:v>
                </c:pt>
              </c:numCache>
            </c:numRef>
          </c:yVal>
          <c:smooth val="0"/>
          <c:extLst>
            <c:ext xmlns:c16="http://schemas.microsoft.com/office/drawing/2014/chart" uri="{C3380CC4-5D6E-409C-BE32-E72D297353CC}">
              <c16:uniqueId val="{00000000-C18D-C64B-9E54-92508C9FDFCC}"/>
            </c:ext>
          </c:extLst>
        </c:ser>
        <c:ser>
          <c:idx val="1"/>
          <c:order val="1"/>
          <c:tx>
            <c:v>Oncologist 2</c:v>
          </c:tx>
          <c:spPr>
            <a:ln w="28575">
              <a:noFill/>
            </a:ln>
          </c:spPr>
          <c:marker>
            <c:symbol val="square"/>
            <c:size val="10"/>
            <c:spPr>
              <a:solidFill>
                <a:srgbClr val="DD2D32"/>
              </a:solidFill>
              <a:ln>
                <a:solidFill>
                  <a:srgbClr val="DD2D32"/>
                </a:solidFill>
                <a:prstDash val="solid"/>
              </a:ln>
              <a:effectLst>
                <a:outerShdw dist="35921" dir="2700000" algn="br">
                  <a:srgbClr val="000000"/>
                </a:outerShdw>
              </a:effectLst>
            </c:spPr>
          </c:marker>
          <c:errBars>
            <c:errDir val="y"/>
            <c:errBarType val="both"/>
            <c:errValType val="cust"/>
            <c:noEndCap val="0"/>
            <c:plus>
              <c:numRef>
                <c:f>'True Risk'!$H$6</c:f>
                <c:numCache>
                  <c:formatCode>General</c:formatCode>
                  <c:ptCount val="1"/>
                  <c:pt idx="0">
                    <c:v>4.5544722180715098E-2</c:v>
                  </c:pt>
                </c:numCache>
              </c:numRef>
            </c:plus>
            <c:minus>
              <c:numRef>
                <c:f>'True Risk'!$H$6</c:f>
                <c:numCache>
                  <c:formatCode>General</c:formatCode>
                  <c:ptCount val="1"/>
                  <c:pt idx="0">
                    <c:v>4.5544722180715098E-2</c:v>
                  </c:pt>
                </c:numCache>
              </c:numRef>
            </c:minus>
            <c:spPr>
              <a:ln w="12700">
                <a:solidFill>
                  <a:srgbClr val="DD0806"/>
                </a:solidFill>
                <a:prstDash val="solid"/>
              </a:ln>
            </c:spPr>
          </c:errBars>
          <c:xVal>
            <c:numRef>
              <c:f>'True Risk'!$R$2</c:f>
              <c:numCache>
                <c:formatCode>General</c:formatCode>
                <c:ptCount val="1"/>
                <c:pt idx="0">
                  <c:v>0.2</c:v>
                </c:pt>
              </c:numCache>
            </c:numRef>
          </c:xVal>
          <c:yVal>
            <c:numRef>
              <c:f>'True Risk'!$S$2</c:f>
              <c:numCache>
                <c:formatCode>General</c:formatCode>
                <c:ptCount val="1"/>
                <c:pt idx="0">
                  <c:v>0.20333333333333301</c:v>
                </c:pt>
              </c:numCache>
            </c:numRef>
          </c:yVal>
          <c:smooth val="0"/>
          <c:extLst>
            <c:ext xmlns:c16="http://schemas.microsoft.com/office/drawing/2014/chart" uri="{C3380CC4-5D6E-409C-BE32-E72D297353CC}">
              <c16:uniqueId val="{00000001-C18D-C64B-9E54-92508C9FDFCC}"/>
            </c:ext>
          </c:extLst>
        </c:ser>
        <c:ser>
          <c:idx val="2"/>
          <c:order val="2"/>
          <c:tx>
            <c:v>Perfect Calibration</c:v>
          </c:tx>
          <c:spPr>
            <a:ln w="12700">
              <a:solidFill>
                <a:srgbClr val="000000"/>
              </a:solidFill>
              <a:prstDash val="solid"/>
            </a:ln>
          </c:spPr>
          <c:marker>
            <c:symbol val="none"/>
          </c:marker>
          <c:xVal>
            <c:numRef>
              <c:f>'True Risk'!$P$2:$P$3</c:f>
              <c:numCache>
                <c:formatCode>General</c:formatCode>
                <c:ptCount val="2"/>
                <c:pt idx="0">
                  <c:v>0</c:v>
                </c:pt>
                <c:pt idx="1">
                  <c:v>1</c:v>
                </c:pt>
              </c:numCache>
            </c:numRef>
          </c:xVal>
          <c:yVal>
            <c:numRef>
              <c:f>'True Risk'!$Q$2:$Q$3</c:f>
              <c:numCache>
                <c:formatCode>General</c:formatCode>
                <c:ptCount val="2"/>
                <c:pt idx="0">
                  <c:v>0</c:v>
                </c:pt>
                <c:pt idx="1">
                  <c:v>1</c:v>
                </c:pt>
              </c:numCache>
            </c:numRef>
          </c:yVal>
          <c:smooth val="0"/>
          <c:extLst>
            <c:ext xmlns:c16="http://schemas.microsoft.com/office/drawing/2014/chart" uri="{C3380CC4-5D6E-409C-BE32-E72D297353CC}">
              <c16:uniqueId val="{00000002-C18D-C64B-9E54-92508C9FDFCC}"/>
            </c:ext>
          </c:extLst>
        </c:ser>
        <c:dLbls>
          <c:showLegendKey val="0"/>
          <c:showVal val="0"/>
          <c:showCatName val="0"/>
          <c:showSerName val="0"/>
          <c:showPercent val="0"/>
          <c:showBubbleSize val="0"/>
        </c:dLbls>
        <c:axId val="-2124445816"/>
        <c:axId val="-2124455592"/>
      </c:scatterChart>
      <c:valAx>
        <c:axId val="-2124445816"/>
        <c:scaling>
          <c:orientation val="minMax"/>
          <c:max val="1"/>
        </c:scaling>
        <c:delete val="0"/>
        <c:axPos val="b"/>
        <c:title>
          <c:tx>
            <c:rich>
              <a:bodyPr/>
              <a:lstStyle/>
              <a:p>
                <a:pPr>
                  <a:defRPr sz="1800" b="1" i="0" u="none" strike="noStrike" baseline="0">
                    <a:solidFill>
                      <a:srgbClr val="000000"/>
                    </a:solidFill>
                    <a:latin typeface="Arial"/>
                    <a:ea typeface="Arial"/>
                    <a:cs typeface="Arial"/>
                  </a:defRPr>
                </a:pPr>
                <a:r>
                  <a:rPr lang="en-US" sz="1800"/>
                  <a:t>Predicted Probability of Cancer</a:t>
                </a:r>
              </a:p>
            </c:rich>
          </c:tx>
          <c:layout>
            <c:manualLayout>
              <c:xMode val="edge"/>
              <c:yMode val="edge"/>
              <c:x val="0.31264359042643503"/>
              <c:y val="0.88602821884843896"/>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175" b="0" i="0" u="none" strike="noStrike" baseline="0">
                <a:solidFill>
                  <a:srgbClr val="000000"/>
                </a:solidFill>
                <a:latin typeface="Arial"/>
                <a:ea typeface="Arial"/>
                <a:cs typeface="Arial"/>
              </a:defRPr>
            </a:pPr>
            <a:endParaRPr lang="en-US"/>
          </a:p>
        </c:txPr>
        <c:crossAx val="-2124455592"/>
        <c:crosses val="autoZero"/>
        <c:crossBetween val="midCat"/>
      </c:valAx>
      <c:valAx>
        <c:axId val="-2124455592"/>
        <c:scaling>
          <c:orientation val="minMax"/>
          <c:max val="1"/>
        </c:scaling>
        <c:delete val="0"/>
        <c:axPos val="l"/>
        <c:title>
          <c:tx>
            <c:rich>
              <a:bodyPr/>
              <a:lstStyle/>
              <a:p>
                <a:pPr>
                  <a:defRPr sz="1600" b="1" i="0" u="none" strike="noStrike" baseline="0">
                    <a:solidFill>
                      <a:srgbClr val="000000"/>
                    </a:solidFill>
                    <a:latin typeface="Arial"/>
                    <a:ea typeface="Arial"/>
                    <a:cs typeface="Arial"/>
                  </a:defRPr>
                </a:pPr>
                <a:r>
                  <a:rPr lang="en-US" sz="1600"/>
                  <a:t>Observed Proportion with Cancer</a:t>
                </a:r>
              </a:p>
            </c:rich>
          </c:tx>
          <c:layout>
            <c:manualLayout>
              <c:xMode val="edge"/>
              <c:yMode val="edge"/>
              <c:x val="2.5287349225667499E-2"/>
              <c:y val="7.7205778405880499E-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175" b="0" i="0" u="none" strike="noStrike" baseline="0">
                <a:solidFill>
                  <a:srgbClr val="000000"/>
                </a:solidFill>
                <a:latin typeface="Arial"/>
                <a:ea typeface="Arial"/>
                <a:cs typeface="Arial"/>
              </a:defRPr>
            </a:pPr>
            <a:endParaRPr lang="en-US"/>
          </a:p>
        </c:txPr>
        <c:crossAx val="-2124445816"/>
        <c:crosses val="autoZero"/>
        <c:crossBetween val="midCat"/>
        <c:majorUnit val="0.2"/>
      </c:valAx>
      <c:spPr>
        <a:noFill/>
        <a:ln w="12700">
          <a:solidFill>
            <a:srgbClr val="808080"/>
          </a:solidFill>
          <a:prstDash val="solid"/>
        </a:ln>
      </c:spPr>
    </c:plotArea>
    <c:legend>
      <c:legendPos val="r"/>
      <c:legendEntry>
        <c:idx val="2"/>
        <c:delete val="1"/>
      </c:legendEntry>
      <c:layout>
        <c:manualLayout>
          <c:xMode val="edge"/>
          <c:yMode val="edge"/>
          <c:x val="0.25517234218628099"/>
          <c:y val="0.198529144472264"/>
          <c:w val="0.227977243823903"/>
          <c:h val="0.135718035245594"/>
        </c:manualLayout>
      </c:layout>
      <c:overlay val="0"/>
      <c:spPr>
        <a:solidFill>
          <a:srgbClr val="FFFFFF"/>
        </a:solidFill>
        <a:ln w="3175">
          <a:solidFill>
            <a:srgbClr val="000000"/>
          </a:solidFill>
          <a:prstDash val="solid"/>
        </a:ln>
      </c:spPr>
      <c:txPr>
        <a:bodyPr/>
        <a:lstStyle/>
        <a:p>
          <a:pPr>
            <a:defRPr sz="16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1050"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strRef>
              <c:f>'Decision Curve 1'!$F$17</c:f>
              <c:strCache>
                <c:ptCount val="1"/>
                <c:pt idx="0">
                  <c:v>Treat All</c:v>
                </c:pt>
              </c:strCache>
            </c:strRef>
          </c:tx>
          <c:spPr>
            <a:ln w="47625">
              <a:noFill/>
            </a:ln>
          </c:spPr>
          <c:marker>
            <c:symbol val="none"/>
          </c:marker>
          <c:dPt>
            <c:idx val="0"/>
            <c:marker>
              <c:symbol val="diamond"/>
              <c:size val="9"/>
            </c:marker>
            <c:bubble3D val="0"/>
            <c:extLst>
              <c:ext xmlns:c16="http://schemas.microsoft.com/office/drawing/2014/chart" uri="{C3380CC4-5D6E-409C-BE32-E72D297353CC}">
                <c16:uniqueId val="{00000000-DCEA-43B7-A85A-BEEDC5ED7BA8}"/>
              </c:ext>
            </c:extLst>
          </c:dPt>
          <c:dPt>
            <c:idx val="7"/>
            <c:marker>
              <c:symbol val="diamond"/>
              <c:size val="9"/>
            </c:marker>
            <c:bubble3D val="0"/>
            <c:extLst>
              <c:ext xmlns:c16="http://schemas.microsoft.com/office/drawing/2014/chart" uri="{C3380CC4-5D6E-409C-BE32-E72D297353CC}">
                <c16:uniqueId val="{00000001-DCEA-43B7-A85A-BEEDC5ED7BA8}"/>
              </c:ext>
            </c:extLst>
          </c:dPt>
          <c:xVal>
            <c:numRef>
              <c:f>'Decision Curve 1'!$C$21:$C$40</c:f>
              <c:numCache>
                <c:formatCode>General</c:formatCode>
                <c:ptCount val="20"/>
                <c:pt idx="1">
                  <c:v>0.5</c:v>
                </c:pt>
                <c:pt idx="2">
                  <c:v>0.45</c:v>
                </c:pt>
                <c:pt idx="3">
                  <c:v>0.4</c:v>
                </c:pt>
                <c:pt idx="4">
                  <c:v>0.35</c:v>
                </c:pt>
                <c:pt idx="5">
                  <c:v>0.33333333333333298</c:v>
                </c:pt>
                <c:pt idx="6">
                  <c:v>0.3</c:v>
                </c:pt>
                <c:pt idx="7">
                  <c:v>0.25</c:v>
                </c:pt>
                <c:pt idx="8">
                  <c:v>0.2</c:v>
                </c:pt>
                <c:pt idx="9">
                  <c:v>0.18</c:v>
                </c:pt>
                <c:pt idx="10">
                  <c:v>0.16666666666666699</c:v>
                </c:pt>
                <c:pt idx="11">
                  <c:v>0.15</c:v>
                </c:pt>
                <c:pt idx="12">
                  <c:v>0.13500000000000001</c:v>
                </c:pt>
                <c:pt idx="13">
                  <c:v>0.125</c:v>
                </c:pt>
                <c:pt idx="14">
                  <c:v>0.11111111111111099</c:v>
                </c:pt>
                <c:pt idx="15">
                  <c:v>9.0909090909090898E-2</c:v>
                </c:pt>
                <c:pt idx="16">
                  <c:v>0.05</c:v>
                </c:pt>
                <c:pt idx="17">
                  <c:v>3.8461538461538498E-2</c:v>
                </c:pt>
                <c:pt idx="18">
                  <c:v>1.9607843137254902E-2</c:v>
                </c:pt>
                <c:pt idx="19">
                  <c:v>9.9009900990098994E-3</c:v>
                </c:pt>
              </c:numCache>
            </c:numRef>
          </c:xVal>
          <c:yVal>
            <c:numRef>
              <c:f>'Decision Curve 1'!$H$21:$H$40</c:f>
              <c:numCache>
                <c:formatCode>General</c:formatCode>
                <c:ptCount val="20"/>
                <c:pt idx="1">
                  <c:v>-0.59333333333333305</c:v>
                </c:pt>
                <c:pt idx="2">
                  <c:v>-0.44848484848484799</c:v>
                </c:pt>
                <c:pt idx="3">
                  <c:v>-0.327777777777778</c:v>
                </c:pt>
                <c:pt idx="4">
                  <c:v>-0.22564102564102601</c:v>
                </c:pt>
                <c:pt idx="5">
                  <c:v>-0.19500000000000001</c:v>
                </c:pt>
                <c:pt idx="6">
                  <c:v>-0.13809523809523799</c:v>
                </c:pt>
                <c:pt idx="7">
                  <c:v>-6.22222222222222E-2</c:v>
                </c:pt>
                <c:pt idx="8">
                  <c:v>4.1666666666666701E-3</c:v>
                </c:pt>
                <c:pt idx="9">
                  <c:v>2.84552845528456E-2</c:v>
                </c:pt>
                <c:pt idx="10">
                  <c:v>4.3999999999999997E-2</c:v>
                </c:pt>
                <c:pt idx="11">
                  <c:v>6.2745098039215699E-2</c:v>
                </c:pt>
                <c:pt idx="12">
                  <c:v>7.8998073217726394E-2</c:v>
                </c:pt>
                <c:pt idx="13">
                  <c:v>8.9523809523809506E-2</c:v>
                </c:pt>
                <c:pt idx="14">
                  <c:v>0.10375</c:v>
                </c:pt>
                <c:pt idx="15">
                  <c:v>0.12366666666666699</c:v>
                </c:pt>
                <c:pt idx="16">
                  <c:v>0.16140350877192999</c:v>
                </c:pt>
                <c:pt idx="17">
                  <c:v>0.17146666666666699</c:v>
                </c:pt>
                <c:pt idx="18">
                  <c:v>0.18740000000000001</c:v>
                </c:pt>
                <c:pt idx="19">
                  <c:v>0.19536666666666699</c:v>
                </c:pt>
              </c:numCache>
            </c:numRef>
          </c:yVal>
          <c:smooth val="0"/>
          <c:extLst>
            <c:ext xmlns:c16="http://schemas.microsoft.com/office/drawing/2014/chart" uri="{C3380CC4-5D6E-409C-BE32-E72D297353CC}">
              <c16:uniqueId val="{00000002-DCEA-43B7-A85A-BEEDC5ED7BA8}"/>
            </c:ext>
          </c:extLst>
        </c:ser>
        <c:ser>
          <c:idx val="1"/>
          <c:order val="1"/>
          <c:tx>
            <c:strRef>
              <c:f>'Decision Curve 1'!$I$17</c:f>
              <c:strCache>
                <c:ptCount val="1"/>
                <c:pt idx="0">
                  <c:v>Oncologist 1</c:v>
                </c:pt>
              </c:strCache>
            </c:strRef>
          </c:tx>
          <c:spPr>
            <a:ln w="47625">
              <a:noFill/>
            </a:ln>
          </c:spPr>
          <c:marker>
            <c:symbol val="none"/>
          </c:marker>
          <c:dPt>
            <c:idx val="7"/>
            <c:marker>
              <c:symbol val="square"/>
              <c:size val="9"/>
            </c:marker>
            <c:bubble3D val="0"/>
            <c:extLst>
              <c:ext xmlns:c16="http://schemas.microsoft.com/office/drawing/2014/chart" uri="{C3380CC4-5D6E-409C-BE32-E72D297353CC}">
                <c16:uniqueId val="{00000003-DCEA-43B7-A85A-BEEDC5ED7BA8}"/>
              </c:ext>
            </c:extLst>
          </c:dPt>
          <c:xVal>
            <c:numRef>
              <c:f>'Decision Curve 1'!$C$21:$C$40</c:f>
              <c:numCache>
                <c:formatCode>General</c:formatCode>
                <c:ptCount val="20"/>
                <c:pt idx="1">
                  <c:v>0.5</c:v>
                </c:pt>
                <c:pt idx="2">
                  <c:v>0.45</c:v>
                </c:pt>
                <c:pt idx="3">
                  <c:v>0.4</c:v>
                </c:pt>
                <c:pt idx="4">
                  <c:v>0.35</c:v>
                </c:pt>
                <c:pt idx="5">
                  <c:v>0.33333333333333298</c:v>
                </c:pt>
                <c:pt idx="6">
                  <c:v>0.3</c:v>
                </c:pt>
                <c:pt idx="7">
                  <c:v>0.25</c:v>
                </c:pt>
                <c:pt idx="8">
                  <c:v>0.2</c:v>
                </c:pt>
                <c:pt idx="9">
                  <c:v>0.18</c:v>
                </c:pt>
                <c:pt idx="10">
                  <c:v>0.16666666666666699</c:v>
                </c:pt>
                <c:pt idx="11">
                  <c:v>0.15</c:v>
                </c:pt>
                <c:pt idx="12">
                  <c:v>0.13500000000000001</c:v>
                </c:pt>
                <c:pt idx="13">
                  <c:v>0.125</c:v>
                </c:pt>
                <c:pt idx="14">
                  <c:v>0.11111111111111099</c:v>
                </c:pt>
                <c:pt idx="15">
                  <c:v>9.0909090909090898E-2</c:v>
                </c:pt>
                <c:pt idx="16">
                  <c:v>0.05</c:v>
                </c:pt>
                <c:pt idx="17">
                  <c:v>3.8461538461538498E-2</c:v>
                </c:pt>
                <c:pt idx="18">
                  <c:v>1.9607843137254902E-2</c:v>
                </c:pt>
                <c:pt idx="19">
                  <c:v>9.9009900990098994E-3</c:v>
                </c:pt>
              </c:numCache>
            </c:numRef>
          </c:xVal>
          <c:yVal>
            <c:numRef>
              <c:f>'Decision Curve 1'!$L$21:$L$40</c:f>
              <c:numCache>
                <c:formatCode>General</c:formatCode>
                <c:ptCount val="20"/>
                <c:pt idx="1">
                  <c:v>-0.11333333333333299</c:v>
                </c:pt>
                <c:pt idx="2">
                  <c:v>-7.2727272727272696E-2</c:v>
                </c:pt>
                <c:pt idx="3">
                  <c:v>-3.8888888888888903E-2</c:v>
                </c:pt>
                <c:pt idx="4">
                  <c:v>-0.102564102564103</c:v>
                </c:pt>
                <c:pt idx="5">
                  <c:v>-8.3333333333333301E-2</c:v>
                </c:pt>
                <c:pt idx="6">
                  <c:v>-4.7619047619047603E-2</c:v>
                </c:pt>
                <c:pt idx="7">
                  <c:v>0</c:v>
                </c:pt>
                <c:pt idx="8">
                  <c:v>4.1666666666666701E-3</c:v>
                </c:pt>
                <c:pt idx="9">
                  <c:v>2.9186991869918699E-2</c:v>
                </c:pt>
                <c:pt idx="10">
                  <c:v>4.3999999999999997E-2</c:v>
                </c:pt>
                <c:pt idx="11">
                  <c:v>6.2745098039215699E-2</c:v>
                </c:pt>
                <c:pt idx="12">
                  <c:v>7.8998073217726394E-2</c:v>
                </c:pt>
                <c:pt idx="13">
                  <c:v>8.9523809523809506E-2</c:v>
                </c:pt>
                <c:pt idx="14">
                  <c:v>0.10375</c:v>
                </c:pt>
                <c:pt idx="15">
                  <c:v>0.12366666666666699</c:v>
                </c:pt>
                <c:pt idx="16">
                  <c:v>0.16140350877192999</c:v>
                </c:pt>
                <c:pt idx="17">
                  <c:v>0.17146666666666699</c:v>
                </c:pt>
                <c:pt idx="18">
                  <c:v>0.18740000000000001</c:v>
                </c:pt>
                <c:pt idx="19">
                  <c:v>0.19536666666666699</c:v>
                </c:pt>
              </c:numCache>
            </c:numRef>
          </c:yVal>
          <c:smooth val="0"/>
          <c:extLst>
            <c:ext xmlns:c16="http://schemas.microsoft.com/office/drawing/2014/chart" uri="{C3380CC4-5D6E-409C-BE32-E72D297353CC}">
              <c16:uniqueId val="{00000004-DCEA-43B7-A85A-BEEDC5ED7BA8}"/>
            </c:ext>
          </c:extLst>
        </c:ser>
        <c:ser>
          <c:idx val="2"/>
          <c:order val="2"/>
          <c:tx>
            <c:strRef>
              <c:f>'Decision Curve 1'!$M$17</c:f>
              <c:strCache>
                <c:ptCount val="1"/>
                <c:pt idx="0">
                  <c:v>Recalibrated</c:v>
                </c:pt>
              </c:strCache>
            </c:strRef>
          </c:tx>
          <c:spPr>
            <a:ln w="47625">
              <a:noFill/>
            </a:ln>
          </c:spPr>
          <c:marker>
            <c:symbol val="none"/>
          </c:marker>
          <c:dPt>
            <c:idx val="7"/>
            <c:marker>
              <c:symbol val="triangle"/>
              <c:size val="9"/>
            </c:marker>
            <c:bubble3D val="0"/>
            <c:extLst>
              <c:ext xmlns:c16="http://schemas.microsoft.com/office/drawing/2014/chart" uri="{C3380CC4-5D6E-409C-BE32-E72D297353CC}">
                <c16:uniqueId val="{00000005-DCEA-43B7-A85A-BEEDC5ED7BA8}"/>
              </c:ext>
            </c:extLst>
          </c:dPt>
          <c:xVal>
            <c:numRef>
              <c:f>'Decision Curve 1'!$C$21:$C$40</c:f>
              <c:numCache>
                <c:formatCode>General</c:formatCode>
                <c:ptCount val="20"/>
                <c:pt idx="1">
                  <c:v>0.5</c:v>
                </c:pt>
                <c:pt idx="2">
                  <c:v>0.45</c:v>
                </c:pt>
                <c:pt idx="3">
                  <c:v>0.4</c:v>
                </c:pt>
                <c:pt idx="4">
                  <c:v>0.35</c:v>
                </c:pt>
                <c:pt idx="5">
                  <c:v>0.33333333333333298</c:v>
                </c:pt>
                <c:pt idx="6">
                  <c:v>0.3</c:v>
                </c:pt>
                <c:pt idx="7">
                  <c:v>0.25</c:v>
                </c:pt>
                <c:pt idx="8">
                  <c:v>0.2</c:v>
                </c:pt>
                <c:pt idx="9">
                  <c:v>0.18</c:v>
                </c:pt>
                <c:pt idx="10">
                  <c:v>0.16666666666666699</c:v>
                </c:pt>
                <c:pt idx="11">
                  <c:v>0.15</c:v>
                </c:pt>
                <c:pt idx="12">
                  <c:v>0.13500000000000001</c:v>
                </c:pt>
                <c:pt idx="13">
                  <c:v>0.125</c:v>
                </c:pt>
                <c:pt idx="14">
                  <c:v>0.11111111111111099</c:v>
                </c:pt>
                <c:pt idx="15">
                  <c:v>9.0909090909090898E-2</c:v>
                </c:pt>
                <c:pt idx="16">
                  <c:v>0.05</c:v>
                </c:pt>
                <c:pt idx="17">
                  <c:v>3.8461538461538498E-2</c:v>
                </c:pt>
                <c:pt idx="18">
                  <c:v>1.9607843137254902E-2</c:v>
                </c:pt>
                <c:pt idx="19">
                  <c:v>9.9009900990098994E-3</c:v>
                </c:pt>
              </c:numCache>
            </c:numRef>
          </c:xVal>
          <c:yVal>
            <c:numRef>
              <c:f>'Decision Curve 1'!$Q$21:$Q$40</c:f>
              <c:numCache>
                <c:formatCode>General</c:formatCode>
                <c:ptCount val="20"/>
                <c:pt idx="1">
                  <c:v>0</c:v>
                </c:pt>
                <c:pt idx="2">
                  <c:v>0</c:v>
                </c:pt>
                <c:pt idx="3">
                  <c:v>0</c:v>
                </c:pt>
                <c:pt idx="4">
                  <c:v>0</c:v>
                </c:pt>
                <c:pt idx="5">
                  <c:v>0</c:v>
                </c:pt>
                <c:pt idx="6">
                  <c:v>1.4285714285714299E-2</c:v>
                </c:pt>
                <c:pt idx="7">
                  <c:v>3.5555555555555597E-2</c:v>
                </c:pt>
                <c:pt idx="8">
                  <c:v>5.4166666666666703E-2</c:v>
                </c:pt>
                <c:pt idx="9">
                  <c:v>6.0975609756097601E-2</c:v>
                </c:pt>
                <c:pt idx="10">
                  <c:v>6.6666666666666693E-2</c:v>
                </c:pt>
                <c:pt idx="11">
                  <c:v>7.8431372549019607E-2</c:v>
                </c:pt>
                <c:pt idx="12">
                  <c:v>8.8631984585741799E-2</c:v>
                </c:pt>
                <c:pt idx="13">
                  <c:v>9.5238095238095205E-2</c:v>
                </c:pt>
                <c:pt idx="14">
                  <c:v>0.104166666666667</c:v>
                </c:pt>
                <c:pt idx="15">
                  <c:v>0.12366666666666699</c:v>
                </c:pt>
                <c:pt idx="16">
                  <c:v>0.16140350877192999</c:v>
                </c:pt>
                <c:pt idx="17">
                  <c:v>0.17146666666666699</c:v>
                </c:pt>
                <c:pt idx="18">
                  <c:v>0.18740000000000001</c:v>
                </c:pt>
                <c:pt idx="19">
                  <c:v>0.19536666666666699</c:v>
                </c:pt>
              </c:numCache>
            </c:numRef>
          </c:yVal>
          <c:smooth val="0"/>
          <c:extLst>
            <c:ext xmlns:c16="http://schemas.microsoft.com/office/drawing/2014/chart" uri="{C3380CC4-5D6E-409C-BE32-E72D297353CC}">
              <c16:uniqueId val="{00000006-DCEA-43B7-A85A-BEEDC5ED7BA8}"/>
            </c:ext>
          </c:extLst>
        </c:ser>
        <c:dLbls>
          <c:showLegendKey val="0"/>
          <c:showVal val="0"/>
          <c:showCatName val="0"/>
          <c:showSerName val="0"/>
          <c:showPercent val="0"/>
          <c:showBubbleSize val="0"/>
        </c:dLbls>
        <c:axId val="-2122226408"/>
        <c:axId val="-2122238120"/>
      </c:scatterChart>
      <c:valAx>
        <c:axId val="-2122226408"/>
        <c:scaling>
          <c:orientation val="minMax"/>
          <c:max val="0.35"/>
        </c:scaling>
        <c:delete val="0"/>
        <c:axPos val="b"/>
        <c:title>
          <c:tx>
            <c:rich>
              <a:bodyPr/>
              <a:lstStyle/>
              <a:p>
                <a:pPr>
                  <a:defRPr sz="1800"/>
                </a:pPr>
                <a:r>
                  <a:rPr lang="en-US" sz="1800"/>
                  <a:t>Treatment Threshold</a:t>
                </a:r>
              </a:p>
            </c:rich>
          </c:tx>
          <c:overlay val="0"/>
        </c:title>
        <c:numFmt formatCode="General" sourceLinked="1"/>
        <c:majorTickMark val="out"/>
        <c:minorTickMark val="none"/>
        <c:tickLblPos val="nextTo"/>
        <c:crossAx val="-2122238120"/>
        <c:crosses val="autoZero"/>
        <c:crossBetween val="midCat"/>
      </c:valAx>
      <c:valAx>
        <c:axId val="-2122238120"/>
        <c:scaling>
          <c:orientation val="minMax"/>
          <c:max val="0.2"/>
          <c:min val="-0.1"/>
        </c:scaling>
        <c:delete val="0"/>
        <c:axPos val="l"/>
        <c:title>
          <c:tx>
            <c:rich>
              <a:bodyPr rot="-5400000" vert="horz"/>
              <a:lstStyle/>
              <a:p>
                <a:pPr>
                  <a:defRPr sz="1800"/>
                </a:pPr>
                <a:r>
                  <a:rPr lang="en-US" sz="1800"/>
                  <a:t>Net Benefit</a:t>
                </a:r>
              </a:p>
            </c:rich>
          </c:tx>
          <c:overlay val="0"/>
        </c:title>
        <c:numFmt formatCode="General" sourceLinked="1"/>
        <c:majorTickMark val="out"/>
        <c:minorTickMark val="none"/>
        <c:tickLblPos val="nextTo"/>
        <c:crossAx val="-2122226408"/>
        <c:crosses val="autoZero"/>
        <c:crossBetween val="midCat"/>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3907248365853"/>
          <c:y val="3.64145658263305E-2"/>
          <c:w val="0.77298971021241303"/>
          <c:h val="0.85826330532212902"/>
        </c:manualLayout>
      </c:layout>
      <c:scatterChart>
        <c:scatterStyle val="lineMarker"/>
        <c:varyColors val="0"/>
        <c:ser>
          <c:idx val="0"/>
          <c:order val="0"/>
          <c:tx>
            <c:strRef>
              <c:f>'Decision Curve 2 New'!$F$17</c:f>
              <c:strCache>
                <c:ptCount val="1"/>
                <c:pt idx="0">
                  <c:v>Treat All</c:v>
                </c:pt>
              </c:strCache>
            </c:strRef>
          </c:tx>
          <c:spPr>
            <a:ln w="47625">
              <a:solidFill>
                <a:schemeClr val="accent1"/>
              </a:solidFill>
            </a:ln>
          </c:spPr>
          <c:marker>
            <c:symbol val="none"/>
          </c:marker>
          <c:dPt>
            <c:idx val="0"/>
            <c:marker>
              <c:symbol val="diamond"/>
              <c:size val="9"/>
            </c:marker>
            <c:bubble3D val="0"/>
            <c:extLst>
              <c:ext xmlns:c16="http://schemas.microsoft.com/office/drawing/2014/chart" uri="{C3380CC4-5D6E-409C-BE32-E72D297353CC}">
                <c16:uniqueId val="{00000000-A21E-4806-BB3E-03691B2FF752}"/>
              </c:ext>
            </c:extLst>
          </c:dPt>
          <c:dPt>
            <c:idx val="7"/>
            <c:marker>
              <c:symbol val="diamond"/>
              <c:size val="9"/>
            </c:marker>
            <c:bubble3D val="0"/>
            <c:extLst>
              <c:ext xmlns:c16="http://schemas.microsoft.com/office/drawing/2014/chart" uri="{C3380CC4-5D6E-409C-BE32-E72D297353CC}">
                <c16:uniqueId val="{00000001-A21E-4806-BB3E-03691B2FF752}"/>
              </c:ext>
            </c:extLst>
          </c:dPt>
          <c:xVal>
            <c:numRef>
              <c:f>'Decision Curve 2 New'!$C$21:$C$44</c:f>
              <c:numCache>
                <c:formatCode>General</c:formatCode>
                <c:ptCount val="24"/>
                <c:pt idx="1">
                  <c:v>0.5</c:v>
                </c:pt>
                <c:pt idx="2">
                  <c:v>0.45</c:v>
                </c:pt>
                <c:pt idx="3">
                  <c:v>0.4</c:v>
                </c:pt>
                <c:pt idx="4">
                  <c:v>0.35</c:v>
                </c:pt>
                <c:pt idx="5">
                  <c:v>0.33333333333333298</c:v>
                </c:pt>
                <c:pt idx="6">
                  <c:v>0.3</c:v>
                </c:pt>
                <c:pt idx="7">
                  <c:v>0.25</c:v>
                </c:pt>
                <c:pt idx="8">
                  <c:v>0.2</c:v>
                </c:pt>
                <c:pt idx="9">
                  <c:v>0.18</c:v>
                </c:pt>
                <c:pt idx="10">
                  <c:v>0.16666666666666699</c:v>
                </c:pt>
                <c:pt idx="11">
                  <c:v>0.15</c:v>
                </c:pt>
                <c:pt idx="12">
                  <c:v>0.13500000000000001</c:v>
                </c:pt>
                <c:pt idx="13">
                  <c:v>0.125</c:v>
                </c:pt>
                <c:pt idx="14">
                  <c:v>0.11111111111111099</c:v>
                </c:pt>
                <c:pt idx="15">
                  <c:v>9.0909090909090898E-2</c:v>
                </c:pt>
                <c:pt idx="16">
                  <c:v>7.4999999999999997E-2</c:v>
                </c:pt>
                <c:pt idx="17">
                  <c:v>6.25E-2</c:v>
                </c:pt>
                <c:pt idx="18">
                  <c:v>5.2631578947368397E-2</c:v>
                </c:pt>
                <c:pt idx="19">
                  <c:v>0.05</c:v>
                </c:pt>
                <c:pt idx="20">
                  <c:v>0.04</c:v>
                </c:pt>
                <c:pt idx="21">
                  <c:v>3.8461538461538498E-2</c:v>
                </c:pt>
                <c:pt idx="22">
                  <c:v>1.9607843137254902E-2</c:v>
                </c:pt>
                <c:pt idx="23">
                  <c:v>9.9009900990098994E-3</c:v>
                </c:pt>
              </c:numCache>
            </c:numRef>
          </c:xVal>
          <c:yVal>
            <c:numRef>
              <c:f>'Decision Curve 2 New'!$H$21:$H$44</c:f>
              <c:numCache>
                <c:formatCode>General</c:formatCode>
                <c:ptCount val="24"/>
                <c:pt idx="1">
                  <c:v>-0.59333333333333305</c:v>
                </c:pt>
                <c:pt idx="2">
                  <c:v>-0.44848484848484799</c:v>
                </c:pt>
                <c:pt idx="3">
                  <c:v>-0.327777777777778</c:v>
                </c:pt>
                <c:pt idx="4">
                  <c:v>-0.22564102564102601</c:v>
                </c:pt>
                <c:pt idx="5">
                  <c:v>-0.19500000000000001</c:v>
                </c:pt>
                <c:pt idx="6">
                  <c:v>-0.13809523809523799</c:v>
                </c:pt>
                <c:pt idx="7">
                  <c:v>-6.22222222222222E-2</c:v>
                </c:pt>
                <c:pt idx="8">
                  <c:v>4.1666666666666701E-3</c:v>
                </c:pt>
                <c:pt idx="9">
                  <c:v>2.84552845528456E-2</c:v>
                </c:pt>
                <c:pt idx="10">
                  <c:v>4.3999999999999997E-2</c:v>
                </c:pt>
                <c:pt idx="11">
                  <c:v>6.2745098039215699E-2</c:v>
                </c:pt>
                <c:pt idx="12">
                  <c:v>7.8998073217726394E-2</c:v>
                </c:pt>
                <c:pt idx="13">
                  <c:v>8.9523809523809506E-2</c:v>
                </c:pt>
                <c:pt idx="14">
                  <c:v>0.10375</c:v>
                </c:pt>
                <c:pt idx="15">
                  <c:v>0.12366666666666699</c:v>
                </c:pt>
                <c:pt idx="16">
                  <c:v>0.13873873873873899</c:v>
                </c:pt>
                <c:pt idx="17">
                  <c:v>0.15022222222222201</c:v>
                </c:pt>
                <c:pt idx="18">
                  <c:v>0.15907407407407401</c:v>
                </c:pt>
                <c:pt idx="19">
                  <c:v>0.16140350877192999</c:v>
                </c:pt>
                <c:pt idx="20">
                  <c:v>0.17013888888888901</c:v>
                </c:pt>
                <c:pt idx="21">
                  <c:v>0.17146666666666699</c:v>
                </c:pt>
                <c:pt idx="22">
                  <c:v>0.18740000000000001</c:v>
                </c:pt>
                <c:pt idx="23">
                  <c:v>0.19536666666666699</c:v>
                </c:pt>
              </c:numCache>
            </c:numRef>
          </c:yVal>
          <c:smooth val="0"/>
          <c:extLst>
            <c:ext xmlns:c16="http://schemas.microsoft.com/office/drawing/2014/chart" uri="{C3380CC4-5D6E-409C-BE32-E72D297353CC}">
              <c16:uniqueId val="{00000002-A21E-4806-BB3E-03691B2FF752}"/>
            </c:ext>
          </c:extLst>
        </c:ser>
        <c:ser>
          <c:idx val="1"/>
          <c:order val="1"/>
          <c:tx>
            <c:strRef>
              <c:f>'Decision Curve 2 New'!$I$17</c:f>
              <c:strCache>
                <c:ptCount val="1"/>
                <c:pt idx="0">
                  <c:v>Oncologist 1</c:v>
                </c:pt>
              </c:strCache>
            </c:strRef>
          </c:tx>
          <c:spPr>
            <a:ln w="47625">
              <a:solidFill>
                <a:srgbClr val="FF6600"/>
              </a:solidFill>
            </a:ln>
          </c:spPr>
          <c:marker>
            <c:symbol val="none"/>
          </c:marker>
          <c:dPt>
            <c:idx val="7"/>
            <c:marker>
              <c:symbol val="square"/>
              <c:size val="9"/>
            </c:marker>
            <c:bubble3D val="0"/>
            <c:extLst>
              <c:ext xmlns:c16="http://schemas.microsoft.com/office/drawing/2014/chart" uri="{C3380CC4-5D6E-409C-BE32-E72D297353CC}">
                <c16:uniqueId val="{00000003-A21E-4806-BB3E-03691B2FF752}"/>
              </c:ext>
            </c:extLst>
          </c:dPt>
          <c:xVal>
            <c:numRef>
              <c:f>'Decision Curve 2 New'!$C$21:$C$44</c:f>
              <c:numCache>
                <c:formatCode>General</c:formatCode>
                <c:ptCount val="24"/>
                <c:pt idx="1">
                  <c:v>0.5</c:v>
                </c:pt>
                <c:pt idx="2">
                  <c:v>0.45</c:v>
                </c:pt>
                <c:pt idx="3">
                  <c:v>0.4</c:v>
                </c:pt>
                <c:pt idx="4">
                  <c:v>0.35</c:v>
                </c:pt>
                <c:pt idx="5">
                  <c:v>0.33333333333333298</c:v>
                </c:pt>
                <c:pt idx="6">
                  <c:v>0.3</c:v>
                </c:pt>
                <c:pt idx="7">
                  <c:v>0.25</c:v>
                </c:pt>
                <c:pt idx="8">
                  <c:v>0.2</c:v>
                </c:pt>
                <c:pt idx="9">
                  <c:v>0.18</c:v>
                </c:pt>
                <c:pt idx="10">
                  <c:v>0.16666666666666699</c:v>
                </c:pt>
                <c:pt idx="11">
                  <c:v>0.15</c:v>
                </c:pt>
                <c:pt idx="12">
                  <c:v>0.13500000000000001</c:v>
                </c:pt>
                <c:pt idx="13">
                  <c:v>0.125</c:v>
                </c:pt>
                <c:pt idx="14">
                  <c:v>0.11111111111111099</c:v>
                </c:pt>
                <c:pt idx="15">
                  <c:v>9.0909090909090898E-2</c:v>
                </c:pt>
                <c:pt idx="16">
                  <c:v>7.4999999999999997E-2</c:v>
                </c:pt>
                <c:pt idx="17">
                  <c:v>6.25E-2</c:v>
                </c:pt>
                <c:pt idx="18">
                  <c:v>5.2631578947368397E-2</c:v>
                </c:pt>
                <c:pt idx="19">
                  <c:v>0.05</c:v>
                </c:pt>
                <c:pt idx="20">
                  <c:v>0.04</c:v>
                </c:pt>
                <c:pt idx="21">
                  <c:v>3.8461538461538498E-2</c:v>
                </c:pt>
                <c:pt idx="22">
                  <c:v>1.9607843137254902E-2</c:v>
                </c:pt>
                <c:pt idx="23">
                  <c:v>9.9009900990098994E-3</c:v>
                </c:pt>
              </c:numCache>
            </c:numRef>
          </c:xVal>
          <c:yVal>
            <c:numRef>
              <c:f>'Decision Curve 2 New'!$L$21:$L$44</c:f>
              <c:numCache>
                <c:formatCode>General</c:formatCode>
                <c:ptCount val="24"/>
                <c:pt idx="1">
                  <c:v>-0.11333333333333299</c:v>
                </c:pt>
                <c:pt idx="2">
                  <c:v>-7.2727272727272696E-2</c:v>
                </c:pt>
                <c:pt idx="3">
                  <c:v>-3.8888888888888903E-2</c:v>
                </c:pt>
                <c:pt idx="4">
                  <c:v>-0.102564102564103</c:v>
                </c:pt>
                <c:pt idx="5">
                  <c:v>-8.3333333333333301E-2</c:v>
                </c:pt>
                <c:pt idx="6">
                  <c:v>-4.7619047619047603E-2</c:v>
                </c:pt>
                <c:pt idx="7">
                  <c:v>0</c:v>
                </c:pt>
                <c:pt idx="8">
                  <c:v>4.1666666666666701E-3</c:v>
                </c:pt>
                <c:pt idx="9">
                  <c:v>2.9186991869918699E-2</c:v>
                </c:pt>
                <c:pt idx="10">
                  <c:v>4.3999999999999997E-2</c:v>
                </c:pt>
                <c:pt idx="11">
                  <c:v>6.2745098039215699E-2</c:v>
                </c:pt>
                <c:pt idx="12">
                  <c:v>7.8998073217726394E-2</c:v>
                </c:pt>
                <c:pt idx="13">
                  <c:v>8.9523809523809506E-2</c:v>
                </c:pt>
                <c:pt idx="14">
                  <c:v>0.10375</c:v>
                </c:pt>
                <c:pt idx="15">
                  <c:v>0.12366666666666699</c:v>
                </c:pt>
                <c:pt idx="16">
                  <c:v>0.13873873873873899</c:v>
                </c:pt>
                <c:pt idx="17">
                  <c:v>0.15022222222222201</c:v>
                </c:pt>
                <c:pt idx="18">
                  <c:v>0.15907407407407401</c:v>
                </c:pt>
                <c:pt idx="19">
                  <c:v>0.16140350877192999</c:v>
                </c:pt>
                <c:pt idx="20">
                  <c:v>0.17013888888888901</c:v>
                </c:pt>
                <c:pt idx="21">
                  <c:v>0.17146666666666699</c:v>
                </c:pt>
                <c:pt idx="22">
                  <c:v>0.18740000000000001</c:v>
                </c:pt>
                <c:pt idx="23">
                  <c:v>0.19536666666666699</c:v>
                </c:pt>
              </c:numCache>
            </c:numRef>
          </c:yVal>
          <c:smooth val="0"/>
          <c:extLst>
            <c:ext xmlns:c16="http://schemas.microsoft.com/office/drawing/2014/chart" uri="{C3380CC4-5D6E-409C-BE32-E72D297353CC}">
              <c16:uniqueId val="{00000004-A21E-4806-BB3E-03691B2FF752}"/>
            </c:ext>
          </c:extLst>
        </c:ser>
        <c:ser>
          <c:idx val="2"/>
          <c:order val="2"/>
          <c:tx>
            <c:strRef>
              <c:f>'Decision Curve 2 New'!$M$17</c:f>
              <c:strCache>
                <c:ptCount val="1"/>
                <c:pt idx="0">
                  <c:v>Recalibrated</c:v>
                </c:pt>
              </c:strCache>
            </c:strRef>
          </c:tx>
          <c:spPr>
            <a:ln w="47625">
              <a:solidFill>
                <a:schemeClr val="accent3"/>
              </a:solidFill>
            </a:ln>
          </c:spPr>
          <c:marker>
            <c:symbol val="none"/>
          </c:marker>
          <c:dPt>
            <c:idx val="7"/>
            <c:marker>
              <c:symbol val="triangle"/>
              <c:size val="9"/>
            </c:marker>
            <c:bubble3D val="0"/>
            <c:extLst>
              <c:ext xmlns:c16="http://schemas.microsoft.com/office/drawing/2014/chart" uri="{C3380CC4-5D6E-409C-BE32-E72D297353CC}">
                <c16:uniqueId val="{00000005-A21E-4806-BB3E-03691B2FF752}"/>
              </c:ext>
            </c:extLst>
          </c:dPt>
          <c:xVal>
            <c:numRef>
              <c:f>'Decision Curve 2 New'!$C$21:$C$44</c:f>
              <c:numCache>
                <c:formatCode>General</c:formatCode>
                <c:ptCount val="24"/>
                <c:pt idx="1">
                  <c:v>0.5</c:v>
                </c:pt>
                <c:pt idx="2">
                  <c:v>0.45</c:v>
                </c:pt>
                <c:pt idx="3">
                  <c:v>0.4</c:v>
                </c:pt>
                <c:pt idx="4">
                  <c:v>0.35</c:v>
                </c:pt>
                <c:pt idx="5">
                  <c:v>0.33333333333333298</c:v>
                </c:pt>
                <c:pt idx="6">
                  <c:v>0.3</c:v>
                </c:pt>
                <c:pt idx="7">
                  <c:v>0.25</c:v>
                </c:pt>
                <c:pt idx="8">
                  <c:v>0.2</c:v>
                </c:pt>
                <c:pt idx="9">
                  <c:v>0.18</c:v>
                </c:pt>
                <c:pt idx="10">
                  <c:v>0.16666666666666699</c:v>
                </c:pt>
                <c:pt idx="11">
                  <c:v>0.15</c:v>
                </c:pt>
                <c:pt idx="12">
                  <c:v>0.13500000000000001</c:v>
                </c:pt>
                <c:pt idx="13">
                  <c:v>0.125</c:v>
                </c:pt>
                <c:pt idx="14">
                  <c:v>0.11111111111111099</c:v>
                </c:pt>
                <c:pt idx="15">
                  <c:v>9.0909090909090898E-2</c:v>
                </c:pt>
                <c:pt idx="16">
                  <c:v>7.4999999999999997E-2</c:v>
                </c:pt>
                <c:pt idx="17">
                  <c:v>6.25E-2</c:v>
                </c:pt>
                <c:pt idx="18">
                  <c:v>5.2631578947368397E-2</c:v>
                </c:pt>
                <c:pt idx="19">
                  <c:v>0.05</c:v>
                </c:pt>
                <c:pt idx="20">
                  <c:v>0.04</c:v>
                </c:pt>
                <c:pt idx="21">
                  <c:v>3.8461538461538498E-2</c:v>
                </c:pt>
                <c:pt idx="22">
                  <c:v>1.9607843137254902E-2</c:v>
                </c:pt>
                <c:pt idx="23">
                  <c:v>9.9009900990098994E-3</c:v>
                </c:pt>
              </c:numCache>
            </c:numRef>
          </c:xVal>
          <c:yVal>
            <c:numRef>
              <c:f>'Decision Curve 2 New'!$Q$21:$Q$44</c:f>
              <c:numCache>
                <c:formatCode>General</c:formatCode>
                <c:ptCount val="24"/>
                <c:pt idx="1">
                  <c:v>0</c:v>
                </c:pt>
                <c:pt idx="2">
                  <c:v>0</c:v>
                </c:pt>
                <c:pt idx="3">
                  <c:v>0</c:v>
                </c:pt>
                <c:pt idx="4">
                  <c:v>0</c:v>
                </c:pt>
                <c:pt idx="5">
                  <c:v>0</c:v>
                </c:pt>
                <c:pt idx="6">
                  <c:v>1.4285714285714299E-2</c:v>
                </c:pt>
                <c:pt idx="7">
                  <c:v>3.5555555555555597E-2</c:v>
                </c:pt>
                <c:pt idx="8">
                  <c:v>5.4166666666666703E-2</c:v>
                </c:pt>
                <c:pt idx="9">
                  <c:v>6.0975609756097601E-2</c:v>
                </c:pt>
                <c:pt idx="10">
                  <c:v>6.6666666666666693E-2</c:v>
                </c:pt>
                <c:pt idx="11">
                  <c:v>7.8431372549019607E-2</c:v>
                </c:pt>
                <c:pt idx="12">
                  <c:v>8.8631984585741799E-2</c:v>
                </c:pt>
                <c:pt idx="13">
                  <c:v>9.5238095238095205E-2</c:v>
                </c:pt>
                <c:pt idx="14">
                  <c:v>0.104166666666667</c:v>
                </c:pt>
                <c:pt idx="15">
                  <c:v>0.12366666666666699</c:v>
                </c:pt>
                <c:pt idx="16">
                  <c:v>0.13873873873873899</c:v>
                </c:pt>
                <c:pt idx="17">
                  <c:v>0.15022222222222201</c:v>
                </c:pt>
                <c:pt idx="18">
                  <c:v>0.15907407407407401</c:v>
                </c:pt>
                <c:pt idx="19">
                  <c:v>0.16140350877192999</c:v>
                </c:pt>
                <c:pt idx="20">
                  <c:v>0.17013888888888901</c:v>
                </c:pt>
                <c:pt idx="21">
                  <c:v>0.17146666666666699</c:v>
                </c:pt>
                <c:pt idx="22">
                  <c:v>0.18740000000000001</c:v>
                </c:pt>
                <c:pt idx="23">
                  <c:v>0.19536666666666699</c:v>
                </c:pt>
              </c:numCache>
            </c:numRef>
          </c:yVal>
          <c:smooth val="0"/>
          <c:extLst>
            <c:ext xmlns:c16="http://schemas.microsoft.com/office/drawing/2014/chart" uri="{C3380CC4-5D6E-409C-BE32-E72D297353CC}">
              <c16:uniqueId val="{00000006-A21E-4806-BB3E-03691B2FF752}"/>
            </c:ext>
          </c:extLst>
        </c:ser>
        <c:ser>
          <c:idx val="3"/>
          <c:order val="3"/>
          <c:tx>
            <c:strRef>
              <c:f>'Decision Curve 2 New'!$R$17:$U$17</c:f>
              <c:strCache>
                <c:ptCount val="1"/>
                <c:pt idx="0">
                  <c:v>Oncologist 3</c:v>
                </c:pt>
              </c:strCache>
            </c:strRef>
          </c:tx>
          <c:spPr>
            <a:ln w="47625">
              <a:solidFill>
                <a:schemeClr val="tx1"/>
              </a:solidFill>
            </a:ln>
          </c:spPr>
          <c:marker>
            <c:symbol val="none"/>
          </c:marker>
          <c:xVal>
            <c:numRef>
              <c:f>'Decision Curve 2 New'!$C$22:$C$44</c:f>
              <c:numCache>
                <c:formatCode>General</c:formatCode>
                <c:ptCount val="23"/>
                <c:pt idx="0">
                  <c:v>0.5</c:v>
                </c:pt>
                <c:pt idx="1">
                  <c:v>0.45</c:v>
                </c:pt>
                <c:pt idx="2">
                  <c:v>0.4</c:v>
                </c:pt>
                <c:pt idx="3">
                  <c:v>0.35</c:v>
                </c:pt>
                <c:pt idx="4">
                  <c:v>0.33333333333333298</c:v>
                </c:pt>
                <c:pt idx="5">
                  <c:v>0.3</c:v>
                </c:pt>
                <c:pt idx="6">
                  <c:v>0.25</c:v>
                </c:pt>
                <c:pt idx="7">
                  <c:v>0.2</c:v>
                </c:pt>
                <c:pt idx="8">
                  <c:v>0.18</c:v>
                </c:pt>
                <c:pt idx="9">
                  <c:v>0.16666666666666699</c:v>
                </c:pt>
                <c:pt idx="10">
                  <c:v>0.15</c:v>
                </c:pt>
                <c:pt idx="11">
                  <c:v>0.13500000000000001</c:v>
                </c:pt>
                <c:pt idx="12">
                  <c:v>0.125</c:v>
                </c:pt>
                <c:pt idx="13">
                  <c:v>0.11111111111111099</c:v>
                </c:pt>
                <c:pt idx="14">
                  <c:v>9.0909090909090898E-2</c:v>
                </c:pt>
                <c:pt idx="15">
                  <c:v>7.4999999999999997E-2</c:v>
                </c:pt>
                <c:pt idx="16">
                  <c:v>6.25E-2</c:v>
                </c:pt>
                <c:pt idx="17">
                  <c:v>5.2631578947368397E-2</c:v>
                </c:pt>
                <c:pt idx="18">
                  <c:v>0.05</c:v>
                </c:pt>
                <c:pt idx="19">
                  <c:v>0.04</c:v>
                </c:pt>
                <c:pt idx="20">
                  <c:v>3.8461538461538498E-2</c:v>
                </c:pt>
                <c:pt idx="21">
                  <c:v>1.9607843137254902E-2</c:v>
                </c:pt>
                <c:pt idx="22">
                  <c:v>9.9009900990098994E-3</c:v>
                </c:pt>
              </c:numCache>
            </c:numRef>
          </c:xVal>
          <c:yVal>
            <c:numRef>
              <c:f>'Decision Curve 2 New'!$V$22:$V$44</c:f>
              <c:numCache>
                <c:formatCode>General</c:formatCode>
                <c:ptCount val="23"/>
                <c:pt idx="0">
                  <c:v>0</c:v>
                </c:pt>
                <c:pt idx="1">
                  <c:v>0</c:v>
                </c:pt>
                <c:pt idx="2">
                  <c:v>0</c:v>
                </c:pt>
                <c:pt idx="3">
                  <c:v>0</c:v>
                </c:pt>
                <c:pt idx="4">
                  <c:v>0</c:v>
                </c:pt>
                <c:pt idx="5">
                  <c:v>0</c:v>
                </c:pt>
                <c:pt idx="6">
                  <c:v>3.5555555555555597E-2</c:v>
                </c:pt>
                <c:pt idx="7">
                  <c:v>5.4166666666666703E-2</c:v>
                </c:pt>
                <c:pt idx="8">
                  <c:v>6.0975609756097601E-2</c:v>
                </c:pt>
                <c:pt idx="9">
                  <c:v>6.5333333333333299E-2</c:v>
                </c:pt>
                <c:pt idx="10">
                  <c:v>7.0588235294117604E-2</c:v>
                </c:pt>
                <c:pt idx="11">
                  <c:v>7.5144508670520194E-2</c:v>
                </c:pt>
                <c:pt idx="12">
                  <c:v>7.8095238095238106E-2</c:v>
                </c:pt>
                <c:pt idx="13">
                  <c:v>8.20833333333333E-2</c:v>
                </c:pt>
                <c:pt idx="14">
                  <c:v>0.116666666666667</c:v>
                </c:pt>
                <c:pt idx="15">
                  <c:v>0.126126126126126</c:v>
                </c:pt>
                <c:pt idx="16">
                  <c:v>0.133333333333333</c:v>
                </c:pt>
                <c:pt idx="17">
                  <c:v>0.13888888888888901</c:v>
                </c:pt>
                <c:pt idx="18">
                  <c:v>0.16140350877192999</c:v>
                </c:pt>
                <c:pt idx="19">
                  <c:v>0.17013888888888901</c:v>
                </c:pt>
                <c:pt idx="20">
                  <c:v>0.17146666666666699</c:v>
                </c:pt>
                <c:pt idx="21">
                  <c:v>0.18740000000000001</c:v>
                </c:pt>
                <c:pt idx="22">
                  <c:v>0.19536666666666699</c:v>
                </c:pt>
              </c:numCache>
            </c:numRef>
          </c:yVal>
          <c:smooth val="0"/>
          <c:extLst>
            <c:ext xmlns:c16="http://schemas.microsoft.com/office/drawing/2014/chart" uri="{C3380CC4-5D6E-409C-BE32-E72D297353CC}">
              <c16:uniqueId val="{00000007-A21E-4806-BB3E-03691B2FF752}"/>
            </c:ext>
          </c:extLst>
        </c:ser>
        <c:dLbls>
          <c:showLegendKey val="0"/>
          <c:showVal val="0"/>
          <c:showCatName val="0"/>
          <c:showSerName val="0"/>
          <c:showPercent val="0"/>
          <c:showBubbleSize val="0"/>
        </c:dLbls>
        <c:axId val="1821809464"/>
        <c:axId val="1821815208"/>
      </c:scatterChart>
      <c:valAx>
        <c:axId val="1821809464"/>
        <c:scaling>
          <c:orientation val="minMax"/>
          <c:max val="0.35"/>
        </c:scaling>
        <c:delete val="0"/>
        <c:axPos val="b"/>
        <c:title>
          <c:tx>
            <c:rich>
              <a:bodyPr/>
              <a:lstStyle/>
              <a:p>
                <a:pPr>
                  <a:defRPr sz="1800"/>
                </a:pPr>
                <a:r>
                  <a:rPr lang="en-US" sz="1800"/>
                  <a:t>Treatment Threshold</a:t>
                </a:r>
              </a:p>
            </c:rich>
          </c:tx>
          <c:overlay val="0"/>
        </c:title>
        <c:numFmt formatCode="General" sourceLinked="1"/>
        <c:majorTickMark val="out"/>
        <c:minorTickMark val="none"/>
        <c:tickLblPos val="nextTo"/>
        <c:crossAx val="1821815208"/>
        <c:crosses val="autoZero"/>
        <c:crossBetween val="midCat"/>
      </c:valAx>
      <c:valAx>
        <c:axId val="1821815208"/>
        <c:scaling>
          <c:orientation val="minMax"/>
          <c:max val="0.2"/>
          <c:min val="-0.1"/>
        </c:scaling>
        <c:delete val="0"/>
        <c:axPos val="l"/>
        <c:title>
          <c:tx>
            <c:rich>
              <a:bodyPr rot="-5400000" vert="horz"/>
              <a:lstStyle/>
              <a:p>
                <a:pPr>
                  <a:defRPr sz="1800"/>
                </a:pPr>
                <a:r>
                  <a:rPr lang="en-US" sz="1800"/>
                  <a:t>Net Benefit</a:t>
                </a:r>
              </a:p>
            </c:rich>
          </c:tx>
          <c:overlay val="0"/>
        </c:title>
        <c:numFmt formatCode="General" sourceLinked="1"/>
        <c:majorTickMark val="out"/>
        <c:minorTickMark val="none"/>
        <c:tickLblPos val="nextTo"/>
        <c:crossAx val="1821809464"/>
        <c:crosses val="autoZero"/>
        <c:crossBetween val="midCat"/>
      </c:valAx>
    </c:plotArea>
    <c:legend>
      <c:legendPos val="r"/>
      <c:layout>
        <c:manualLayout>
          <c:xMode val="edge"/>
          <c:yMode val="edge"/>
          <c:x val="0.57648200600091704"/>
          <c:y val="0.118583118286685"/>
          <c:w val="0.307911057582898"/>
          <c:h val="0.26703544409889901"/>
        </c:manualLayout>
      </c:layout>
      <c:overlay val="0"/>
      <c:txPr>
        <a:bodyPr/>
        <a:lstStyle/>
        <a:p>
          <a:pPr>
            <a:defRPr sz="1400"/>
          </a:pPr>
          <a:endParaRPr lang="en-US"/>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1688821648386"/>
          <c:y val="3.64145658263305E-2"/>
          <c:w val="0.78703283705257399"/>
          <c:h val="0.90588235294117603"/>
        </c:manualLayout>
      </c:layout>
      <c:scatterChart>
        <c:scatterStyle val="lineMarker"/>
        <c:varyColors val="0"/>
        <c:ser>
          <c:idx val="0"/>
          <c:order val="0"/>
          <c:tx>
            <c:strRef>
              <c:f>'Decision Curve Onc 3'!$F$17</c:f>
              <c:strCache>
                <c:ptCount val="1"/>
                <c:pt idx="0">
                  <c:v>Treat All</c:v>
                </c:pt>
              </c:strCache>
            </c:strRef>
          </c:tx>
          <c:spPr>
            <a:ln w="47625">
              <a:solidFill>
                <a:schemeClr val="accent1"/>
              </a:solidFill>
            </a:ln>
          </c:spPr>
          <c:marker>
            <c:symbol val="none"/>
          </c:marker>
          <c:dPt>
            <c:idx val="0"/>
            <c:marker>
              <c:symbol val="diamond"/>
              <c:size val="9"/>
            </c:marker>
            <c:bubble3D val="0"/>
            <c:extLst>
              <c:ext xmlns:c16="http://schemas.microsoft.com/office/drawing/2014/chart" uri="{C3380CC4-5D6E-409C-BE32-E72D297353CC}">
                <c16:uniqueId val="{00000000-5FA2-4861-8126-111F472772DE}"/>
              </c:ext>
            </c:extLst>
          </c:dPt>
          <c:dPt>
            <c:idx val="7"/>
            <c:marker>
              <c:symbol val="diamond"/>
              <c:size val="9"/>
            </c:marker>
            <c:bubble3D val="0"/>
            <c:extLst>
              <c:ext xmlns:c16="http://schemas.microsoft.com/office/drawing/2014/chart" uri="{C3380CC4-5D6E-409C-BE32-E72D297353CC}">
                <c16:uniqueId val="{00000001-5FA2-4861-8126-111F472772DE}"/>
              </c:ext>
            </c:extLst>
          </c:dPt>
          <c:xVal>
            <c:numRef>
              <c:f>'Decision Curve Onc 3'!$C$21:$C$44</c:f>
              <c:numCache>
                <c:formatCode>General</c:formatCode>
                <c:ptCount val="24"/>
                <c:pt idx="1">
                  <c:v>0.5</c:v>
                </c:pt>
                <c:pt idx="2">
                  <c:v>0.45</c:v>
                </c:pt>
                <c:pt idx="3">
                  <c:v>0.4</c:v>
                </c:pt>
                <c:pt idx="4">
                  <c:v>0.35</c:v>
                </c:pt>
                <c:pt idx="5">
                  <c:v>0.33333333333333298</c:v>
                </c:pt>
                <c:pt idx="6">
                  <c:v>0.3</c:v>
                </c:pt>
                <c:pt idx="7">
                  <c:v>0.25</c:v>
                </c:pt>
                <c:pt idx="8">
                  <c:v>0.2</c:v>
                </c:pt>
                <c:pt idx="9">
                  <c:v>0.18</c:v>
                </c:pt>
                <c:pt idx="10">
                  <c:v>0.16666666666666699</c:v>
                </c:pt>
                <c:pt idx="11">
                  <c:v>0.15</c:v>
                </c:pt>
                <c:pt idx="12">
                  <c:v>0.13500000000000001</c:v>
                </c:pt>
                <c:pt idx="13">
                  <c:v>0.125</c:v>
                </c:pt>
                <c:pt idx="14">
                  <c:v>0.11111111111111099</c:v>
                </c:pt>
                <c:pt idx="15">
                  <c:v>9.0909090909090898E-2</c:v>
                </c:pt>
                <c:pt idx="16">
                  <c:v>7.4999999999999997E-2</c:v>
                </c:pt>
                <c:pt idx="17">
                  <c:v>6.25E-2</c:v>
                </c:pt>
                <c:pt idx="18">
                  <c:v>5.2631578947368397E-2</c:v>
                </c:pt>
                <c:pt idx="19">
                  <c:v>0.05</c:v>
                </c:pt>
                <c:pt idx="20">
                  <c:v>0.04</c:v>
                </c:pt>
                <c:pt idx="21">
                  <c:v>3.8461538461538498E-2</c:v>
                </c:pt>
                <c:pt idx="22">
                  <c:v>1.9607843137254902E-2</c:v>
                </c:pt>
                <c:pt idx="23">
                  <c:v>9.9009900990098994E-3</c:v>
                </c:pt>
              </c:numCache>
            </c:numRef>
          </c:xVal>
          <c:yVal>
            <c:numRef>
              <c:f>'Decision Curve Onc 3'!$H$21:$H$44</c:f>
              <c:numCache>
                <c:formatCode>General</c:formatCode>
                <c:ptCount val="24"/>
                <c:pt idx="1">
                  <c:v>-0.59333333333333305</c:v>
                </c:pt>
                <c:pt idx="2">
                  <c:v>-0.44848484848484799</c:v>
                </c:pt>
                <c:pt idx="3">
                  <c:v>-0.327777777777778</c:v>
                </c:pt>
                <c:pt idx="4">
                  <c:v>-0.22564102564102601</c:v>
                </c:pt>
                <c:pt idx="5">
                  <c:v>-0.19500000000000001</c:v>
                </c:pt>
                <c:pt idx="6">
                  <c:v>-0.13809523809523799</c:v>
                </c:pt>
                <c:pt idx="7">
                  <c:v>-6.22222222222222E-2</c:v>
                </c:pt>
                <c:pt idx="8">
                  <c:v>4.1666666666666701E-3</c:v>
                </c:pt>
                <c:pt idx="9">
                  <c:v>2.84552845528456E-2</c:v>
                </c:pt>
                <c:pt idx="10">
                  <c:v>4.3999999999999997E-2</c:v>
                </c:pt>
                <c:pt idx="11">
                  <c:v>6.2745098039215699E-2</c:v>
                </c:pt>
                <c:pt idx="12">
                  <c:v>7.8998073217726394E-2</c:v>
                </c:pt>
                <c:pt idx="13">
                  <c:v>8.9523809523809506E-2</c:v>
                </c:pt>
                <c:pt idx="14">
                  <c:v>0.10375</c:v>
                </c:pt>
                <c:pt idx="15">
                  <c:v>0.12366666666666699</c:v>
                </c:pt>
                <c:pt idx="16">
                  <c:v>0.13873873873873899</c:v>
                </c:pt>
                <c:pt idx="17">
                  <c:v>0.15022222222222201</c:v>
                </c:pt>
                <c:pt idx="18">
                  <c:v>0.15907407407407401</c:v>
                </c:pt>
                <c:pt idx="19">
                  <c:v>0.16140350877192999</c:v>
                </c:pt>
                <c:pt idx="20">
                  <c:v>0.17013888888888901</c:v>
                </c:pt>
                <c:pt idx="21">
                  <c:v>0.17146666666666699</c:v>
                </c:pt>
                <c:pt idx="22">
                  <c:v>0.18740000000000001</c:v>
                </c:pt>
                <c:pt idx="23">
                  <c:v>0.19536666666666699</c:v>
                </c:pt>
              </c:numCache>
            </c:numRef>
          </c:yVal>
          <c:smooth val="0"/>
          <c:extLst>
            <c:ext xmlns:c16="http://schemas.microsoft.com/office/drawing/2014/chart" uri="{C3380CC4-5D6E-409C-BE32-E72D297353CC}">
              <c16:uniqueId val="{00000002-5FA2-4861-8126-111F472772DE}"/>
            </c:ext>
          </c:extLst>
        </c:ser>
        <c:ser>
          <c:idx val="3"/>
          <c:order val="1"/>
          <c:tx>
            <c:strRef>
              <c:f>'Decision Curve Onc 3'!$R$17:$U$17</c:f>
              <c:strCache>
                <c:ptCount val="1"/>
                <c:pt idx="0">
                  <c:v>Oncologist 3</c:v>
                </c:pt>
              </c:strCache>
            </c:strRef>
          </c:tx>
          <c:spPr>
            <a:ln w="47625">
              <a:solidFill>
                <a:schemeClr val="tx1"/>
              </a:solidFill>
            </a:ln>
          </c:spPr>
          <c:marker>
            <c:symbol val="none"/>
          </c:marker>
          <c:xVal>
            <c:numRef>
              <c:f>'Decision Curve Onc 3'!$C$22:$C$44</c:f>
              <c:numCache>
                <c:formatCode>General</c:formatCode>
                <c:ptCount val="23"/>
                <c:pt idx="0">
                  <c:v>0.5</c:v>
                </c:pt>
                <c:pt idx="1">
                  <c:v>0.45</c:v>
                </c:pt>
                <c:pt idx="2">
                  <c:v>0.4</c:v>
                </c:pt>
                <c:pt idx="3">
                  <c:v>0.35</c:v>
                </c:pt>
                <c:pt idx="4">
                  <c:v>0.33333333333333298</c:v>
                </c:pt>
                <c:pt idx="5">
                  <c:v>0.3</c:v>
                </c:pt>
                <c:pt idx="6">
                  <c:v>0.25</c:v>
                </c:pt>
                <c:pt idx="7">
                  <c:v>0.2</c:v>
                </c:pt>
                <c:pt idx="8">
                  <c:v>0.18</c:v>
                </c:pt>
                <c:pt idx="9">
                  <c:v>0.16666666666666699</c:v>
                </c:pt>
                <c:pt idx="10">
                  <c:v>0.15</c:v>
                </c:pt>
                <c:pt idx="11">
                  <c:v>0.13500000000000001</c:v>
                </c:pt>
                <c:pt idx="12">
                  <c:v>0.125</c:v>
                </c:pt>
                <c:pt idx="13">
                  <c:v>0.11111111111111099</c:v>
                </c:pt>
                <c:pt idx="14">
                  <c:v>9.0909090909090898E-2</c:v>
                </c:pt>
                <c:pt idx="15">
                  <c:v>7.4999999999999997E-2</c:v>
                </c:pt>
                <c:pt idx="16">
                  <c:v>6.25E-2</c:v>
                </c:pt>
                <c:pt idx="17">
                  <c:v>5.2631578947368397E-2</c:v>
                </c:pt>
                <c:pt idx="18">
                  <c:v>0.05</c:v>
                </c:pt>
                <c:pt idx="19">
                  <c:v>0.04</c:v>
                </c:pt>
                <c:pt idx="20">
                  <c:v>3.8461538461538498E-2</c:v>
                </c:pt>
                <c:pt idx="21">
                  <c:v>1.9607843137254902E-2</c:v>
                </c:pt>
                <c:pt idx="22">
                  <c:v>9.9009900990098994E-3</c:v>
                </c:pt>
              </c:numCache>
            </c:numRef>
          </c:xVal>
          <c:yVal>
            <c:numRef>
              <c:f>'Decision Curve Onc 3'!$V$22:$V$44</c:f>
              <c:numCache>
                <c:formatCode>General</c:formatCode>
                <c:ptCount val="23"/>
                <c:pt idx="0">
                  <c:v>0</c:v>
                </c:pt>
                <c:pt idx="1">
                  <c:v>0</c:v>
                </c:pt>
                <c:pt idx="2">
                  <c:v>0</c:v>
                </c:pt>
                <c:pt idx="3">
                  <c:v>0</c:v>
                </c:pt>
                <c:pt idx="4">
                  <c:v>0</c:v>
                </c:pt>
                <c:pt idx="5">
                  <c:v>0</c:v>
                </c:pt>
                <c:pt idx="6">
                  <c:v>3.5555555555555597E-2</c:v>
                </c:pt>
                <c:pt idx="7">
                  <c:v>5.4166666666666703E-2</c:v>
                </c:pt>
                <c:pt idx="8">
                  <c:v>6.0975609756097601E-2</c:v>
                </c:pt>
                <c:pt idx="9">
                  <c:v>6.5333333333333299E-2</c:v>
                </c:pt>
                <c:pt idx="10">
                  <c:v>7.0588235294117604E-2</c:v>
                </c:pt>
                <c:pt idx="11">
                  <c:v>7.5144508670520194E-2</c:v>
                </c:pt>
                <c:pt idx="12">
                  <c:v>7.8095238095238106E-2</c:v>
                </c:pt>
                <c:pt idx="13">
                  <c:v>8.20833333333333E-2</c:v>
                </c:pt>
                <c:pt idx="14">
                  <c:v>0.116666666666667</c:v>
                </c:pt>
                <c:pt idx="15">
                  <c:v>0.126126126126126</c:v>
                </c:pt>
                <c:pt idx="16">
                  <c:v>0.133333333333333</c:v>
                </c:pt>
                <c:pt idx="17">
                  <c:v>0.13888888888888901</c:v>
                </c:pt>
                <c:pt idx="18">
                  <c:v>0.16140350877192999</c:v>
                </c:pt>
                <c:pt idx="19">
                  <c:v>0.17013888888888901</c:v>
                </c:pt>
                <c:pt idx="20">
                  <c:v>0.17146666666666699</c:v>
                </c:pt>
                <c:pt idx="21">
                  <c:v>0.18740000000000001</c:v>
                </c:pt>
                <c:pt idx="22">
                  <c:v>0.19536666666666699</c:v>
                </c:pt>
              </c:numCache>
            </c:numRef>
          </c:yVal>
          <c:smooth val="0"/>
          <c:extLst>
            <c:ext xmlns:c16="http://schemas.microsoft.com/office/drawing/2014/chart" uri="{C3380CC4-5D6E-409C-BE32-E72D297353CC}">
              <c16:uniqueId val="{00000003-5FA2-4861-8126-111F472772DE}"/>
            </c:ext>
          </c:extLst>
        </c:ser>
        <c:dLbls>
          <c:showLegendKey val="0"/>
          <c:showVal val="0"/>
          <c:showCatName val="0"/>
          <c:showSerName val="0"/>
          <c:showPercent val="0"/>
          <c:showBubbleSize val="0"/>
        </c:dLbls>
        <c:axId val="1821905672"/>
        <c:axId val="1821911192"/>
      </c:scatterChart>
      <c:valAx>
        <c:axId val="1821905672"/>
        <c:scaling>
          <c:orientation val="minMax"/>
          <c:max val="0.35"/>
        </c:scaling>
        <c:delete val="0"/>
        <c:axPos val="b"/>
        <c:title>
          <c:tx>
            <c:rich>
              <a:bodyPr/>
              <a:lstStyle/>
              <a:p>
                <a:pPr>
                  <a:defRPr sz="1800"/>
                </a:pPr>
                <a:r>
                  <a:rPr lang="en-US" sz="1800"/>
                  <a:t>Treatment Threshold</a:t>
                </a:r>
              </a:p>
            </c:rich>
          </c:tx>
          <c:overlay val="0"/>
        </c:title>
        <c:numFmt formatCode="General" sourceLinked="1"/>
        <c:majorTickMark val="out"/>
        <c:minorTickMark val="none"/>
        <c:tickLblPos val="nextTo"/>
        <c:crossAx val="1821911192"/>
        <c:crosses val="autoZero"/>
        <c:crossBetween val="midCat"/>
      </c:valAx>
      <c:valAx>
        <c:axId val="1821911192"/>
        <c:scaling>
          <c:orientation val="minMax"/>
          <c:max val="0.2"/>
          <c:min val="-0.1"/>
        </c:scaling>
        <c:delete val="0"/>
        <c:axPos val="l"/>
        <c:title>
          <c:tx>
            <c:rich>
              <a:bodyPr rot="-5400000" vert="horz"/>
              <a:lstStyle/>
              <a:p>
                <a:pPr>
                  <a:defRPr sz="1800"/>
                </a:pPr>
                <a:r>
                  <a:rPr lang="en-US" sz="1800"/>
                  <a:t>Net Benefit</a:t>
                </a:r>
              </a:p>
            </c:rich>
          </c:tx>
          <c:overlay val="0"/>
        </c:title>
        <c:numFmt formatCode="General" sourceLinked="1"/>
        <c:majorTickMark val="out"/>
        <c:minorTickMark val="none"/>
        <c:tickLblPos val="nextTo"/>
        <c:crossAx val="1821905672"/>
        <c:crosses val="autoZero"/>
        <c:crossBetween val="midCat"/>
      </c:valAx>
    </c:plotArea>
    <c:legend>
      <c:legendPos val="r"/>
      <c:layout>
        <c:manualLayout>
          <c:xMode val="edge"/>
          <c:yMode val="edge"/>
          <c:x val="0.56238063473506905"/>
          <c:y val="0.15242881404530301"/>
          <c:w val="0.200064780112093"/>
          <c:h val="0.21895189571891699"/>
        </c:manualLayout>
      </c:layout>
      <c:overlay val="0"/>
      <c:txPr>
        <a:bodyPr/>
        <a:lstStyle/>
        <a:p>
          <a:pPr>
            <a:defRPr sz="1600"/>
          </a:pPr>
          <a:endParaRPr lang="en-US"/>
        </a:p>
      </c:txPr>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drawing1.xml><?xml version="1.0" encoding="utf-8"?>
<c:userShapes xmlns:c="http://schemas.openxmlformats.org/drawingml/2006/chart">
  <cdr:relSizeAnchor xmlns:cdr="http://schemas.openxmlformats.org/drawingml/2006/chartDrawing">
    <cdr:from>
      <cdr:x>0.00919</cdr:x>
      <cdr:y>0.23133</cdr:y>
    </cdr:from>
    <cdr:to>
      <cdr:x>0.04441</cdr:x>
      <cdr:y>0.29616</cdr:y>
    </cdr:to>
    <cdr:sp macro="" textlink="">
      <cdr:nvSpPr>
        <cdr:cNvPr id="2" name="TextBox 1"/>
        <cdr:cNvSpPr txBox="1"/>
      </cdr:nvSpPr>
      <cdr:spPr>
        <a:xfrm xmlns:a="http://schemas.openxmlformats.org/drawingml/2006/main">
          <a:off x="76200" y="1606997"/>
          <a:ext cx="292100" cy="450403"/>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a:t>C</a:t>
          </a:r>
        </a:p>
      </cdr:txBody>
    </cdr:sp>
  </cdr:relSizeAnchor>
  <cdr:relSizeAnchor xmlns:cdr="http://schemas.openxmlformats.org/drawingml/2006/chartDrawing">
    <cdr:from>
      <cdr:x>0.8951</cdr:x>
      <cdr:y>0.0064</cdr:y>
    </cdr:from>
    <cdr:to>
      <cdr:x>0.94104</cdr:x>
      <cdr:y>0.0777</cdr:y>
    </cdr:to>
    <cdr:sp macro="" textlink="">
      <cdr:nvSpPr>
        <cdr:cNvPr id="3" name="TextBox 2"/>
        <cdr:cNvSpPr txBox="1"/>
      </cdr:nvSpPr>
      <cdr:spPr>
        <a:xfrm xmlns:a="http://schemas.openxmlformats.org/drawingml/2006/main">
          <a:off x="7423150" y="44450"/>
          <a:ext cx="381000" cy="495300"/>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a:t>B</a:t>
          </a:r>
        </a:p>
      </cdr:txBody>
    </cdr:sp>
  </cdr:relSizeAnchor>
</c:userShapes>
</file>

<file path=ppt/drawings/drawing2.xml><?xml version="1.0" encoding="utf-8"?>
<c:userShapes xmlns:c="http://schemas.openxmlformats.org/drawingml/2006/chart">
  <cdr:relSizeAnchor xmlns:cdr="http://schemas.openxmlformats.org/drawingml/2006/chartDrawing">
    <cdr:from>
      <cdr:x>0.00919</cdr:x>
      <cdr:y>0.23133</cdr:y>
    </cdr:from>
    <cdr:to>
      <cdr:x>0.04441</cdr:x>
      <cdr:y>0.29616</cdr:y>
    </cdr:to>
    <cdr:sp macro="" textlink="">
      <cdr:nvSpPr>
        <cdr:cNvPr id="2" name="TextBox 1"/>
        <cdr:cNvSpPr txBox="1"/>
      </cdr:nvSpPr>
      <cdr:spPr>
        <a:xfrm xmlns:a="http://schemas.openxmlformats.org/drawingml/2006/main">
          <a:off x="76200" y="1606997"/>
          <a:ext cx="292100" cy="450403"/>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a:t>C</a:t>
          </a:r>
        </a:p>
      </cdr:txBody>
    </cdr:sp>
  </cdr:relSizeAnchor>
  <cdr:relSizeAnchor xmlns:cdr="http://schemas.openxmlformats.org/drawingml/2006/chartDrawing">
    <cdr:from>
      <cdr:x>0.8951</cdr:x>
      <cdr:y>0.88391</cdr:y>
    </cdr:from>
    <cdr:to>
      <cdr:x>0.95636</cdr:x>
      <cdr:y>0.95521</cdr:y>
    </cdr:to>
    <cdr:sp macro="" textlink="">
      <cdr:nvSpPr>
        <cdr:cNvPr id="3" name="TextBox 2"/>
        <cdr:cNvSpPr txBox="1"/>
      </cdr:nvSpPr>
      <cdr:spPr>
        <a:xfrm xmlns:a="http://schemas.openxmlformats.org/drawingml/2006/main">
          <a:off x="7423150" y="6140450"/>
          <a:ext cx="508000" cy="495300"/>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dirty="0"/>
            <a:t>-B</a:t>
          </a:r>
        </a:p>
      </cdr:txBody>
    </cdr:sp>
  </cdr:relSizeAnchor>
</c:userShapes>
</file>

<file path=ppt/drawings/drawing3.xml><?xml version="1.0" encoding="utf-8"?>
<c:userShapes xmlns:c="http://schemas.openxmlformats.org/drawingml/2006/chart">
  <cdr:relSizeAnchor xmlns:cdr="http://schemas.openxmlformats.org/drawingml/2006/chartDrawing">
    <cdr:from>
      <cdr:x>0.00153</cdr:x>
      <cdr:y>0.68288</cdr:y>
    </cdr:from>
    <cdr:to>
      <cdr:x>0.05819</cdr:x>
      <cdr:y>0.74771</cdr:y>
    </cdr:to>
    <cdr:sp macro="" textlink="">
      <cdr:nvSpPr>
        <cdr:cNvPr id="2" name="TextBox 1"/>
        <cdr:cNvSpPr txBox="1"/>
      </cdr:nvSpPr>
      <cdr:spPr>
        <a:xfrm xmlns:a="http://schemas.openxmlformats.org/drawingml/2006/main">
          <a:off x="12700" y="4743926"/>
          <a:ext cx="469900" cy="450368"/>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a:t>-C</a:t>
          </a:r>
        </a:p>
      </cdr:txBody>
    </cdr:sp>
  </cdr:relSizeAnchor>
  <cdr:relSizeAnchor xmlns:cdr="http://schemas.openxmlformats.org/drawingml/2006/chartDrawing">
    <cdr:from>
      <cdr:x>0.8951</cdr:x>
      <cdr:y>0.0081</cdr:y>
    </cdr:from>
    <cdr:to>
      <cdr:x>0.95636</cdr:x>
      <cdr:y>0.0794</cdr:y>
    </cdr:to>
    <cdr:sp macro="" textlink="">
      <cdr:nvSpPr>
        <cdr:cNvPr id="3" name="TextBox 2"/>
        <cdr:cNvSpPr txBox="1"/>
      </cdr:nvSpPr>
      <cdr:spPr>
        <a:xfrm xmlns:a="http://schemas.openxmlformats.org/drawingml/2006/main">
          <a:off x="7423150" y="56272"/>
          <a:ext cx="508000" cy="495300"/>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a:t>B</a:t>
          </a:r>
        </a:p>
      </cdr:txBody>
    </cdr:sp>
  </cdr:relSizeAnchor>
</c:userShapes>
</file>

<file path=ppt/drawings/drawing4.xml><?xml version="1.0" encoding="utf-8"?>
<c:userShapes xmlns:c="http://schemas.openxmlformats.org/drawingml/2006/chart">
  <cdr:relSizeAnchor xmlns:cdr="http://schemas.openxmlformats.org/drawingml/2006/chartDrawing">
    <cdr:from>
      <cdr:x>0.00153</cdr:x>
      <cdr:y>0.7359</cdr:y>
    </cdr:from>
    <cdr:to>
      <cdr:x>0.08882</cdr:x>
      <cdr:y>0.81718</cdr:y>
    </cdr:to>
    <cdr:sp macro="" textlink="">
      <cdr:nvSpPr>
        <cdr:cNvPr id="2" name="TextBox 1"/>
        <cdr:cNvSpPr txBox="1"/>
      </cdr:nvSpPr>
      <cdr:spPr>
        <a:xfrm xmlns:a="http://schemas.openxmlformats.org/drawingml/2006/main">
          <a:off x="12688" y="5112198"/>
          <a:ext cx="723912" cy="564701"/>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a:t>-C/B</a:t>
          </a:r>
        </a:p>
      </cdr:txBody>
    </cdr:sp>
  </cdr:relSizeAnchor>
  <cdr:relSizeAnchor xmlns:cdr="http://schemas.openxmlformats.org/drawingml/2006/chartDrawing">
    <cdr:from>
      <cdr:x>0.8951</cdr:x>
      <cdr:y>0.0064</cdr:y>
    </cdr:from>
    <cdr:to>
      <cdr:x>0.95636</cdr:x>
      <cdr:y>0.0777</cdr:y>
    </cdr:to>
    <cdr:sp macro="" textlink="">
      <cdr:nvSpPr>
        <cdr:cNvPr id="3" name="TextBox 2"/>
        <cdr:cNvSpPr txBox="1"/>
      </cdr:nvSpPr>
      <cdr:spPr>
        <a:xfrm xmlns:a="http://schemas.openxmlformats.org/drawingml/2006/main">
          <a:off x="7423150" y="44450"/>
          <a:ext cx="508000" cy="495300"/>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a:t>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hdr" sz="quarter"/>
          </p:nvPr>
        </p:nvSpPr>
        <p:spPr bwMode="auto">
          <a:xfrm>
            <a:off x="0" y="0"/>
            <a:ext cx="3009900" cy="466725"/>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lvl1pPr defTabSz="930275" eaLnBrk="1" hangingPunct="1">
              <a:defRPr sz="1200">
                <a:latin typeface="Arial" charset="0"/>
                <a:ea typeface="+mn-ea"/>
                <a:cs typeface="+mn-cs"/>
              </a:defRPr>
            </a:lvl1pPr>
          </a:lstStyle>
          <a:p>
            <a:pPr>
              <a:defRPr/>
            </a:pPr>
            <a:endParaRPr lang="en-US"/>
          </a:p>
        </p:txBody>
      </p:sp>
      <p:sp>
        <p:nvSpPr>
          <p:cNvPr id="202755" name="Rectangle 3"/>
          <p:cNvSpPr>
            <a:spLocks noGrp="1" noChangeArrowheads="1"/>
          </p:cNvSpPr>
          <p:nvPr>
            <p:ph type="dt" sz="quarter" idx="1"/>
          </p:nvPr>
        </p:nvSpPr>
        <p:spPr bwMode="auto">
          <a:xfrm>
            <a:off x="3935413" y="0"/>
            <a:ext cx="3009900" cy="466725"/>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lvl1pPr algn="r" defTabSz="930275" eaLnBrk="1" hangingPunct="1">
              <a:defRPr sz="1200">
                <a:latin typeface="Arial" charset="0"/>
                <a:ea typeface="+mn-ea"/>
                <a:cs typeface="+mn-cs"/>
              </a:defRPr>
            </a:lvl1pPr>
          </a:lstStyle>
          <a:p>
            <a:pPr>
              <a:defRPr/>
            </a:pPr>
            <a:endParaRPr lang="en-US"/>
          </a:p>
        </p:txBody>
      </p:sp>
      <p:sp>
        <p:nvSpPr>
          <p:cNvPr id="202756" name="Rectangle 4"/>
          <p:cNvSpPr>
            <a:spLocks noGrp="1" noChangeArrowheads="1"/>
          </p:cNvSpPr>
          <p:nvPr>
            <p:ph type="ftr" sz="quarter" idx="2"/>
          </p:nvPr>
        </p:nvSpPr>
        <p:spPr bwMode="auto">
          <a:xfrm>
            <a:off x="0" y="8853488"/>
            <a:ext cx="3009900" cy="466725"/>
          </a:xfrm>
          <a:prstGeom prst="rect">
            <a:avLst/>
          </a:prstGeom>
          <a:noFill/>
          <a:ln w="9525">
            <a:noFill/>
            <a:miter lim="800000"/>
            <a:headEnd/>
            <a:tailEnd/>
          </a:ln>
          <a:effectLst/>
        </p:spPr>
        <p:txBody>
          <a:bodyPr vert="horz" wrap="square" lIns="92951" tIns="46476" rIns="92951" bIns="46476" numCol="1" anchor="b" anchorCtr="0" compatLnSpc="1">
            <a:prstTxWarp prst="textNoShape">
              <a:avLst/>
            </a:prstTxWarp>
          </a:bodyPr>
          <a:lstStyle>
            <a:lvl1pPr defTabSz="930275" eaLnBrk="1" hangingPunct="1">
              <a:defRPr sz="1200">
                <a:latin typeface="Arial" charset="0"/>
                <a:ea typeface="+mn-ea"/>
                <a:cs typeface="+mn-cs"/>
              </a:defRPr>
            </a:lvl1pPr>
          </a:lstStyle>
          <a:p>
            <a:pPr>
              <a:defRPr/>
            </a:pPr>
            <a:endParaRPr lang="en-US"/>
          </a:p>
        </p:txBody>
      </p:sp>
      <p:sp>
        <p:nvSpPr>
          <p:cNvPr id="202757" name="Rectangle 5"/>
          <p:cNvSpPr>
            <a:spLocks noGrp="1" noChangeArrowheads="1"/>
          </p:cNvSpPr>
          <p:nvPr>
            <p:ph type="sldNum" sz="quarter" idx="3"/>
          </p:nvPr>
        </p:nvSpPr>
        <p:spPr bwMode="auto">
          <a:xfrm>
            <a:off x="3935413" y="8853488"/>
            <a:ext cx="3009900" cy="466725"/>
          </a:xfrm>
          <a:prstGeom prst="rect">
            <a:avLst/>
          </a:prstGeom>
          <a:noFill/>
          <a:ln w="9525">
            <a:noFill/>
            <a:miter lim="800000"/>
            <a:headEnd/>
            <a:tailEnd/>
          </a:ln>
          <a:effectLst/>
        </p:spPr>
        <p:txBody>
          <a:bodyPr vert="horz" wrap="square" lIns="92951" tIns="46476" rIns="92951" bIns="46476" numCol="1" anchor="b" anchorCtr="0" compatLnSpc="1">
            <a:prstTxWarp prst="textNoShape">
              <a:avLst/>
            </a:prstTxWarp>
          </a:bodyPr>
          <a:lstStyle>
            <a:lvl1pPr algn="r" defTabSz="930275" eaLnBrk="1" hangingPunct="1">
              <a:defRPr sz="1200">
                <a:latin typeface="Arial" charset="0"/>
              </a:defRPr>
            </a:lvl1pPr>
          </a:lstStyle>
          <a:p>
            <a:pPr>
              <a:defRPr/>
            </a:pPr>
            <a:fld id="{F3949B48-3251-4B49-B632-5FB9F3BA471F}" type="slidenum">
              <a:rPr lang="en-US"/>
              <a:pPr>
                <a:defRPr/>
              </a:pPr>
              <a:t>‹#›</a:t>
            </a:fld>
            <a:endParaRPr lang="en-US"/>
          </a:p>
        </p:txBody>
      </p:sp>
    </p:spTree>
    <p:extLst>
      <p:ext uri="{BB962C8B-B14F-4D97-AF65-F5344CB8AC3E}">
        <p14:creationId xmlns:p14="http://schemas.microsoft.com/office/powerpoint/2010/main" val="3508931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hdr" sz="quarter"/>
          </p:nvPr>
        </p:nvSpPr>
        <p:spPr bwMode="auto">
          <a:xfrm>
            <a:off x="0" y="0"/>
            <a:ext cx="3009900" cy="466725"/>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lvl1pPr defTabSz="930275" eaLnBrk="1" hangingPunct="1">
              <a:defRPr sz="1200">
                <a:latin typeface="Arial" charset="0"/>
                <a:ea typeface="+mn-ea"/>
                <a:cs typeface="+mn-cs"/>
              </a:defRPr>
            </a:lvl1pPr>
          </a:lstStyle>
          <a:p>
            <a:pPr>
              <a:defRPr/>
            </a:pPr>
            <a:endParaRPr lang="en-US"/>
          </a:p>
        </p:txBody>
      </p:sp>
      <p:sp>
        <p:nvSpPr>
          <p:cNvPr id="191491" name="Rectangle 3"/>
          <p:cNvSpPr>
            <a:spLocks noGrp="1" noChangeArrowheads="1"/>
          </p:cNvSpPr>
          <p:nvPr>
            <p:ph type="dt" idx="1"/>
          </p:nvPr>
        </p:nvSpPr>
        <p:spPr bwMode="auto">
          <a:xfrm>
            <a:off x="3935413" y="0"/>
            <a:ext cx="3009900" cy="466725"/>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lvl1pPr algn="r" defTabSz="930275" eaLnBrk="1" hangingPunct="1">
              <a:defRPr sz="1200">
                <a:latin typeface="Arial" charset="0"/>
                <a:ea typeface="+mn-ea"/>
                <a:cs typeface="+mn-cs"/>
              </a:defRPr>
            </a:lvl1pPr>
          </a:lstStyle>
          <a:p>
            <a:pPr>
              <a:defRPr/>
            </a:pPr>
            <a:endParaRPr lang="en-US"/>
          </a:p>
        </p:txBody>
      </p:sp>
      <p:sp>
        <p:nvSpPr>
          <p:cNvPr id="128004" name="Rectangle 4"/>
          <p:cNvSpPr>
            <a:spLocks noGrp="1" noRot="1" noChangeAspect="1" noChangeArrowheads="1" noTextEdit="1"/>
          </p:cNvSpPr>
          <p:nvPr>
            <p:ph type="sldImg" idx="2"/>
          </p:nvPr>
        </p:nvSpPr>
        <p:spPr bwMode="auto">
          <a:xfrm>
            <a:off x="1143000" y="698500"/>
            <a:ext cx="4660900" cy="34956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1493" name="Rectangle 5"/>
          <p:cNvSpPr>
            <a:spLocks noGrp="1" noChangeArrowheads="1"/>
          </p:cNvSpPr>
          <p:nvPr>
            <p:ph type="body" sz="quarter" idx="3"/>
          </p:nvPr>
        </p:nvSpPr>
        <p:spPr bwMode="auto">
          <a:xfrm>
            <a:off x="695325" y="4427538"/>
            <a:ext cx="5556250" cy="4195762"/>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1494" name="Rectangle 6"/>
          <p:cNvSpPr>
            <a:spLocks noGrp="1" noChangeArrowheads="1"/>
          </p:cNvSpPr>
          <p:nvPr>
            <p:ph type="ftr" sz="quarter" idx="4"/>
          </p:nvPr>
        </p:nvSpPr>
        <p:spPr bwMode="auto">
          <a:xfrm>
            <a:off x="0" y="8853488"/>
            <a:ext cx="3009900" cy="466725"/>
          </a:xfrm>
          <a:prstGeom prst="rect">
            <a:avLst/>
          </a:prstGeom>
          <a:noFill/>
          <a:ln w="9525">
            <a:noFill/>
            <a:miter lim="800000"/>
            <a:headEnd/>
            <a:tailEnd/>
          </a:ln>
          <a:effectLst/>
        </p:spPr>
        <p:txBody>
          <a:bodyPr vert="horz" wrap="square" lIns="92951" tIns="46476" rIns="92951" bIns="46476" numCol="1" anchor="b" anchorCtr="0" compatLnSpc="1">
            <a:prstTxWarp prst="textNoShape">
              <a:avLst/>
            </a:prstTxWarp>
          </a:bodyPr>
          <a:lstStyle>
            <a:lvl1pPr defTabSz="930275" eaLnBrk="1" hangingPunct="1">
              <a:defRPr sz="1200">
                <a:latin typeface="Arial" charset="0"/>
                <a:ea typeface="+mn-ea"/>
                <a:cs typeface="+mn-cs"/>
              </a:defRPr>
            </a:lvl1pPr>
          </a:lstStyle>
          <a:p>
            <a:pPr>
              <a:defRPr/>
            </a:pPr>
            <a:endParaRPr lang="en-US"/>
          </a:p>
        </p:txBody>
      </p:sp>
      <p:sp>
        <p:nvSpPr>
          <p:cNvPr id="191495" name="Rectangle 7"/>
          <p:cNvSpPr>
            <a:spLocks noGrp="1" noChangeArrowheads="1"/>
          </p:cNvSpPr>
          <p:nvPr>
            <p:ph type="sldNum" sz="quarter" idx="5"/>
          </p:nvPr>
        </p:nvSpPr>
        <p:spPr bwMode="auto">
          <a:xfrm>
            <a:off x="3935413" y="8853488"/>
            <a:ext cx="3009900" cy="466725"/>
          </a:xfrm>
          <a:prstGeom prst="rect">
            <a:avLst/>
          </a:prstGeom>
          <a:noFill/>
          <a:ln w="9525">
            <a:noFill/>
            <a:miter lim="800000"/>
            <a:headEnd/>
            <a:tailEnd/>
          </a:ln>
          <a:effectLst/>
        </p:spPr>
        <p:txBody>
          <a:bodyPr vert="horz" wrap="square" lIns="92951" tIns="46476" rIns="92951" bIns="46476" numCol="1" anchor="b" anchorCtr="0" compatLnSpc="1">
            <a:prstTxWarp prst="textNoShape">
              <a:avLst/>
            </a:prstTxWarp>
          </a:bodyPr>
          <a:lstStyle>
            <a:lvl1pPr algn="r" defTabSz="930275" eaLnBrk="1" hangingPunct="1">
              <a:defRPr sz="1200">
                <a:latin typeface="Arial" charset="0"/>
              </a:defRPr>
            </a:lvl1pPr>
          </a:lstStyle>
          <a:p>
            <a:pPr>
              <a:defRPr/>
            </a:pPr>
            <a:fld id="{8718408D-8456-394C-B3AF-D2A6073BA1DE}" type="slidenum">
              <a:rPr lang="en-US"/>
              <a:pPr>
                <a:defRPr/>
              </a:pPr>
              <a:t>‹#›</a:t>
            </a:fld>
            <a:endParaRPr lang="en-US"/>
          </a:p>
        </p:txBody>
      </p:sp>
    </p:spTree>
    <p:extLst>
      <p:ext uri="{BB962C8B-B14F-4D97-AF65-F5344CB8AC3E}">
        <p14:creationId xmlns:p14="http://schemas.microsoft.com/office/powerpoint/2010/main" val="393242425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6</a:t>
            </a:fld>
            <a:endParaRPr lang="en-US"/>
          </a:p>
        </p:txBody>
      </p:sp>
    </p:spTree>
    <p:extLst>
      <p:ext uri="{BB962C8B-B14F-4D97-AF65-F5344CB8AC3E}">
        <p14:creationId xmlns:p14="http://schemas.microsoft.com/office/powerpoint/2010/main" val="35481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a:extLst>
              <a:ext uri="{FF2B5EF4-FFF2-40B4-BE49-F238E27FC236}">
                <a16:creationId xmlns:a16="http://schemas.microsoft.com/office/drawing/2014/main" id="{8EA0E1E2-E3D0-43C5-9726-BA2DE3D04F84}"/>
              </a:ext>
            </a:extLst>
          </p:cNvPr>
          <p:cNvSpPr>
            <a:spLocks noGrp="1" noRot="1" noChangeAspect="1" noTextEdit="1"/>
          </p:cNvSpPr>
          <p:nvPr>
            <p:ph type="sldImg"/>
          </p:nvPr>
        </p:nvSpPr>
        <p:spPr>
          <a:ln/>
        </p:spPr>
      </p:sp>
      <p:sp>
        <p:nvSpPr>
          <p:cNvPr id="142338" name="Notes Placeholder 2">
            <a:extLst>
              <a:ext uri="{FF2B5EF4-FFF2-40B4-BE49-F238E27FC236}">
                <a16:creationId xmlns:a16="http://schemas.microsoft.com/office/drawing/2014/main" id="{6BFFB4E3-4192-4E4B-AEBD-DE7A80C722D1}"/>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anose="020B0604020202020204" pitchFamily="34" charset="0"/>
              </a:rPr>
              <a:t>Diagnostic test results are commonly expressed in categories or units particular to the test (urine dip: -, +, ++, +++; V/Q: normal, low prob, intermediate prob, high prob).  The conversion to risk of D+ uses LRs from the study and the patient’s pre-test probability.  Measurement of the LRs is separate from assessment of pre-test probability.</a:t>
            </a:r>
          </a:p>
        </p:txBody>
      </p:sp>
      <p:sp>
        <p:nvSpPr>
          <p:cNvPr id="142339" name="Slide Number Placeholder 3">
            <a:extLst>
              <a:ext uri="{FF2B5EF4-FFF2-40B4-BE49-F238E27FC236}">
                <a16:creationId xmlns:a16="http://schemas.microsoft.com/office/drawing/2014/main" id="{66FAC2BC-78CF-41F1-9580-34AB7AB89423}"/>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panose="020B0604030504040204" pitchFamily="34" charset="0"/>
                <a:ea typeface="MS PGothic" panose="020B0600070205080204" pitchFamily="34" charset="-128"/>
              </a:defRPr>
            </a:lvl1pPr>
            <a:lvl2pPr marL="742950" indent="-285750" defTabSz="930275">
              <a:defRPr sz="2400">
                <a:solidFill>
                  <a:schemeClr val="tx1"/>
                </a:solidFill>
                <a:latin typeface="Tahoma" panose="020B0604030504040204" pitchFamily="34" charset="0"/>
                <a:ea typeface="MS PGothic" panose="020B0600070205080204" pitchFamily="34" charset="-128"/>
              </a:defRPr>
            </a:lvl2pPr>
            <a:lvl3pPr marL="1143000" indent="-228600" defTabSz="930275">
              <a:defRPr sz="2400">
                <a:solidFill>
                  <a:schemeClr val="tx1"/>
                </a:solidFill>
                <a:latin typeface="Tahoma" panose="020B0604030504040204" pitchFamily="34" charset="0"/>
                <a:ea typeface="MS PGothic" panose="020B0600070205080204" pitchFamily="34" charset="-128"/>
              </a:defRPr>
            </a:lvl3pPr>
            <a:lvl4pPr marL="1600200" indent="-228600" defTabSz="930275">
              <a:defRPr sz="2400">
                <a:solidFill>
                  <a:schemeClr val="tx1"/>
                </a:solidFill>
                <a:latin typeface="Tahoma" panose="020B0604030504040204" pitchFamily="34" charset="0"/>
                <a:ea typeface="MS PGothic" panose="020B0600070205080204" pitchFamily="34" charset="-128"/>
              </a:defRPr>
            </a:lvl4pPr>
            <a:lvl5pPr marL="2057400" indent="-228600" defTabSz="930275">
              <a:defRPr sz="2400">
                <a:solidFill>
                  <a:schemeClr val="tx1"/>
                </a:solidFill>
                <a:latin typeface="Tahom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4542F362-34A7-474F-95C1-762C930715A6}" type="slidenum">
              <a:rPr lang="en-US" altLang="en-US" sz="1200">
                <a:latin typeface="Arial" panose="020B0604020202020204" pitchFamily="34" charset="0"/>
              </a:rPr>
              <a:pPr/>
              <a:t>25</a:t>
            </a:fld>
            <a:endParaRPr lang="en-US" altLang="en-US" sz="1200">
              <a:latin typeface="Arial" panose="020B0604020202020204" pitchFamily="34" charset="0"/>
            </a:endParaRPr>
          </a:p>
        </p:txBody>
      </p:sp>
    </p:spTree>
    <p:extLst>
      <p:ext uri="{BB962C8B-B14F-4D97-AF65-F5344CB8AC3E}">
        <p14:creationId xmlns:p14="http://schemas.microsoft.com/office/powerpoint/2010/main" val="4263755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a:extLst>
              <a:ext uri="{FF2B5EF4-FFF2-40B4-BE49-F238E27FC236}">
                <a16:creationId xmlns:a16="http://schemas.microsoft.com/office/drawing/2014/main" id="{2236BD1C-1E77-443C-B1D1-B500B59F8F09}"/>
              </a:ext>
            </a:extLst>
          </p:cNvPr>
          <p:cNvSpPr>
            <a:spLocks noGrp="1" noRot="1" noChangeAspect="1" noTextEdit="1"/>
          </p:cNvSpPr>
          <p:nvPr>
            <p:ph type="sldImg"/>
          </p:nvPr>
        </p:nvSpPr>
        <p:spPr>
          <a:ln/>
        </p:spPr>
      </p:sp>
      <p:sp>
        <p:nvSpPr>
          <p:cNvPr id="144386" name="Notes Placeholder 2">
            <a:extLst>
              <a:ext uri="{FF2B5EF4-FFF2-40B4-BE49-F238E27FC236}">
                <a16:creationId xmlns:a16="http://schemas.microsoft.com/office/drawing/2014/main" id="{B4B00799-07C3-4F2A-B606-95D21BF07692}"/>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Arial" panose="020B0604020202020204" pitchFamily="34" charset="0"/>
              </a:rPr>
              <a:t>predictions are commonly expressed as a risk category (10%, 20%, </a:t>
            </a:r>
            <a:r>
              <a:rPr lang="en-US" altLang="en-US" dirty="0" err="1">
                <a:latin typeface="Arial" panose="020B0604020202020204" pitchFamily="34" charset="0"/>
              </a:rPr>
              <a:t>etc</a:t>
            </a:r>
            <a:r>
              <a:rPr lang="en-US" altLang="en-US" dirty="0">
                <a:latin typeface="Arial" panose="020B0604020202020204" pitchFamily="34" charset="0"/>
              </a:rPr>
              <a:t>), so they already include an assessment of the patient’s pre-test probability.</a:t>
            </a: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44387" name="Slide Number Placeholder 3">
            <a:extLst>
              <a:ext uri="{FF2B5EF4-FFF2-40B4-BE49-F238E27FC236}">
                <a16:creationId xmlns:a16="http://schemas.microsoft.com/office/drawing/2014/main" id="{ECD039A2-0D40-4860-BA80-BF99AF54ACD9}"/>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panose="020B0604030504040204" pitchFamily="34" charset="0"/>
                <a:ea typeface="MS PGothic" panose="020B0600070205080204" pitchFamily="34" charset="-128"/>
              </a:defRPr>
            </a:lvl1pPr>
            <a:lvl2pPr marL="742950" indent="-285750" defTabSz="930275">
              <a:defRPr sz="2400">
                <a:solidFill>
                  <a:schemeClr val="tx1"/>
                </a:solidFill>
                <a:latin typeface="Tahoma" panose="020B0604030504040204" pitchFamily="34" charset="0"/>
                <a:ea typeface="MS PGothic" panose="020B0600070205080204" pitchFamily="34" charset="-128"/>
              </a:defRPr>
            </a:lvl2pPr>
            <a:lvl3pPr marL="1143000" indent="-228600" defTabSz="930275">
              <a:defRPr sz="2400">
                <a:solidFill>
                  <a:schemeClr val="tx1"/>
                </a:solidFill>
                <a:latin typeface="Tahoma" panose="020B0604030504040204" pitchFamily="34" charset="0"/>
                <a:ea typeface="MS PGothic" panose="020B0600070205080204" pitchFamily="34" charset="-128"/>
              </a:defRPr>
            </a:lvl3pPr>
            <a:lvl4pPr marL="1600200" indent="-228600" defTabSz="930275">
              <a:defRPr sz="2400">
                <a:solidFill>
                  <a:schemeClr val="tx1"/>
                </a:solidFill>
                <a:latin typeface="Tahoma" panose="020B0604030504040204" pitchFamily="34" charset="0"/>
                <a:ea typeface="MS PGothic" panose="020B0600070205080204" pitchFamily="34" charset="-128"/>
              </a:defRPr>
            </a:lvl4pPr>
            <a:lvl5pPr marL="2057400" indent="-228600" defTabSz="930275">
              <a:defRPr sz="2400">
                <a:solidFill>
                  <a:schemeClr val="tx1"/>
                </a:solidFill>
                <a:latin typeface="Tahom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C2068D5E-AE34-412A-9716-B7C3C4CDBA37}" type="slidenum">
              <a:rPr lang="en-US" altLang="en-US" sz="1200">
                <a:latin typeface="Arial" panose="020B0604020202020204" pitchFamily="34" charset="0"/>
              </a:rPr>
              <a:pPr/>
              <a:t>26</a:t>
            </a:fld>
            <a:endParaRPr lang="en-US" altLang="en-US" sz="1200">
              <a:latin typeface="Arial" panose="020B0604020202020204" pitchFamily="34" charset="0"/>
            </a:endParaRPr>
          </a:p>
        </p:txBody>
      </p:sp>
    </p:spTree>
    <p:extLst>
      <p:ext uri="{BB962C8B-B14F-4D97-AF65-F5344CB8AC3E}">
        <p14:creationId xmlns:p14="http://schemas.microsoft.com/office/powerpoint/2010/main" val="135341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noTextEdit="1"/>
          </p:cNvSpPr>
          <p:nvPr>
            <p:ph type="sldImg"/>
          </p:nvPr>
        </p:nvSpPr>
        <p:spPr>
          <a:ln/>
        </p:spPr>
      </p:sp>
      <p:sp>
        <p:nvSpPr>
          <p:cNvPr id="16179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
        <p:nvSpPr>
          <p:cNvPr id="16179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8F5F8B02-9EED-C54C-8480-E30B3A8EB729}" type="slidenum">
              <a:rPr lang="en-US" sz="1200">
                <a:latin typeface="Arial" charset="0"/>
              </a:rPr>
              <a:pPr/>
              <a:t>29</a:t>
            </a:fld>
            <a:endParaRPr lang="en-US" sz="120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BDAAFA00-708D-4A4F-AF14-E3EC2A60EA26}" type="slidenum">
              <a:rPr lang="en-US" sz="1200">
                <a:latin typeface="Arial" charset="0"/>
              </a:rPr>
              <a:pPr/>
              <a:t>32</a:t>
            </a:fld>
            <a:endParaRPr lang="en-US" sz="1200">
              <a:latin typeface="Arial" charset="0"/>
            </a:endParaRPr>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xfrm>
            <a:off x="927100" y="4427538"/>
            <a:ext cx="5092700" cy="41957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noTextEdit="1"/>
          </p:cNvSpPr>
          <p:nvPr>
            <p:ph type="sldImg"/>
          </p:nvPr>
        </p:nvSpPr>
        <p:spPr>
          <a:ln/>
        </p:spPr>
      </p:sp>
      <p:sp>
        <p:nvSpPr>
          <p:cNvPr id="16998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rPr>
              <a:t>Oncologist 1:  Mean Bias = 14.67%  SD Group Errors = 4%  Calibration = SD^2 + Bias^2 = 0.023   SQRT(Calibration) = 0.152</a:t>
            </a:r>
          </a:p>
          <a:p>
            <a:r>
              <a:rPr lang="en-US" dirty="0">
                <a:ea typeface="MS PGothic" charset="0"/>
              </a:rPr>
              <a:t>Oncologist 2:  Mean Bias = 0.333%   SD Group Errors = 0      Calibration = Bias^2 = 0.0000111111  SQRT(</a:t>
            </a:r>
            <a:r>
              <a:rPr lang="en-US" dirty="0" err="1">
                <a:ea typeface="MS PGothic" charset="0"/>
              </a:rPr>
              <a:t>Calibratioin</a:t>
            </a:r>
            <a:r>
              <a:rPr lang="en-US" dirty="0">
                <a:ea typeface="MS PGothic" charset="0"/>
              </a:rPr>
              <a:t>) = Same as Bias</a:t>
            </a:r>
          </a:p>
          <a:p>
            <a:r>
              <a:rPr lang="en-US" dirty="0">
                <a:ea typeface="MS PGothic" charset="0"/>
              </a:rPr>
              <a:t>Calibration tables show predicted risk and observed risk for each risk group, but they can’t be converted into LR tables without knowing the proportion in each risk group.  (In this example, 1/3 in each risk group.)</a:t>
            </a:r>
          </a:p>
        </p:txBody>
      </p:sp>
      <p:sp>
        <p:nvSpPr>
          <p:cNvPr id="16998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D70F8824-53B7-C248-8A5B-A8BA88CBF409}" type="slidenum">
              <a:rPr lang="en-US" sz="1200">
                <a:latin typeface="Arial" charset="0"/>
              </a:rPr>
              <a:pPr/>
              <a:t>33</a:t>
            </a:fld>
            <a:endParaRPr lang="en-US" sz="120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noTextEdit="1"/>
          </p:cNvSpPr>
          <p:nvPr>
            <p:ph type="sldImg"/>
          </p:nvPr>
        </p:nvSpPr>
        <p:spPr>
          <a:ln/>
        </p:spPr>
      </p:sp>
      <p:sp>
        <p:nvSpPr>
          <p:cNvPr id="16998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MS PGothic" charset="0"/>
              </a:rPr>
              <a:t>Oncologist 1:  Mean Bias = 14.67%  SD Group Errors = 4%  Calibration = SD^2 + Bias^2 = 0.023   SQRT(Calibration) = 0.152</a:t>
            </a:r>
          </a:p>
          <a:p>
            <a:r>
              <a:rPr lang="en-US">
                <a:ea typeface="MS PGothic" charset="0"/>
              </a:rPr>
              <a:t>Oncologist 2:  Mean Bias = 0.333%   SD Group Errors = 0      Calibration = Bias^2 = 0.0000111111  SQRT(Calibratioin) = Same as Bias</a:t>
            </a:r>
          </a:p>
          <a:p>
            <a:r>
              <a:rPr lang="en-US">
                <a:ea typeface="MS PGothic" charset="0"/>
              </a:rPr>
              <a:t>Calibration tables show predicted risk and observed risk for each risk group, but they can’t be converted into LR tables without knowing the proportion in each risk group.  (In this example, 1/3 in each risk group.)</a:t>
            </a:r>
          </a:p>
        </p:txBody>
      </p:sp>
      <p:sp>
        <p:nvSpPr>
          <p:cNvPr id="16998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D70F8824-53B7-C248-8A5B-A8BA88CBF409}" type="slidenum">
              <a:rPr lang="en-US" sz="1200">
                <a:latin typeface="Arial" charset="0"/>
              </a:rPr>
              <a:pPr/>
              <a:t>34</a:t>
            </a:fld>
            <a:endParaRPr lang="en-US" sz="1200">
              <a:latin typeface="Arial" charset="0"/>
            </a:endParaRPr>
          </a:p>
        </p:txBody>
      </p:sp>
    </p:spTree>
    <p:extLst>
      <p:ext uri="{BB962C8B-B14F-4D97-AF65-F5344CB8AC3E}">
        <p14:creationId xmlns:p14="http://schemas.microsoft.com/office/powerpoint/2010/main" val="3303337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Rot="1" noChangeAspect="1" noChangeArrowheads="1" noTextEdit="1"/>
          </p:cNvSpPr>
          <p:nvPr>
            <p:ph type="sldImg"/>
          </p:nvPr>
        </p:nvSpPr>
        <p:spPr>
          <a:ln/>
        </p:spPr>
      </p:sp>
      <p:sp>
        <p:nvSpPr>
          <p:cNvPr id="17408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MS PGothic" charset="0"/>
              </a:rPr>
              <a:t>MSE = Brier Score = 0.1765 ,   Bias = 0.147,  Variance of Individual Errors = 0.1765 – 0.147^2 = 0.155  SQRT(0.155) = 0.4 = SD of individual Errors.</a:t>
            </a:r>
          </a:p>
          <a:p>
            <a:r>
              <a:rPr lang="en-US" dirty="0">
                <a:ea typeface="MS PGothic" charset="0"/>
              </a:rPr>
              <a:t>SQRT(Calibration) = 0.152</a:t>
            </a:r>
          </a:p>
          <a:p>
            <a:endParaRPr lang="en-US" dirty="0">
              <a:ea typeface="MS PGothic" charset="0"/>
            </a:endParaRPr>
          </a:p>
          <a:p>
            <a:r>
              <a:rPr lang="en-US" dirty="0">
                <a:ea typeface="MS PGothic" charset="0"/>
              </a:rPr>
              <a:t>TN:</a:t>
            </a:r>
            <a:r>
              <a:rPr lang="en-US" baseline="0" dirty="0">
                <a:ea typeface="MS PGothic" charset="0"/>
              </a:rPr>
              <a:t>  QUESTION for next time − are the error bars SD, SE or 95% CI</a:t>
            </a:r>
          </a:p>
          <a:p>
            <a:endParaRPr lang="en-US" baseline="0" dirty="0">
              <a:ea typeface="MS PGothic" charset="0"/>
            </a:endParaRPr>
          </a:p>
          <a:p>
            <a:r>
              <a:rPr lang="en-US" baseline="0" dirty="0">
                <a:ea typeface="MS PGothic" charset="0"/>
              </a:rPr>
              <a:t>MAK:  I checked.  They are 95% Confidence Intervals.  That appears to be the standard for calibration plots.</a:t>
            </a:r>
          </a:p>
          <a:p>
            <a:endParaRPr lang="en-US" baseline="0" dirty="0">
              <a:ea typeface="MS PGothic" charset="0"/>
            </a:endParaRPr>
          </a:p>
          <a:p>
            <a:r>
              <a:rPr lang="en-US" b="1" baseline="0" dirty="0">
                <a:ea typeface="MS PGothic" charset="0"/>
              </a:rPr>
              <a:t>2017 TN:  I think your point about horizontal vs vertical distance is an illusion due to the line not being at a 45 degree angle in this figure. For a 45 degree line they will always be the same.  </a:t>
            </a:r>
          </a:p>
          <a:p>
            <a:r>
              <a:rPr lang="en-US" b="1" baseline="0" dirty="0">
                <a:ea typeface="MS PGothic" charset="0"/>
              </a:rPr>
              <a:t>An important take-home message your hinted at but maybe </a:t>
            </a:r>
            <a:r>
              <a:rPr lang="en-US" b="1" baseline="0" dirty="0" err="1">
                <a:ea typeface="MS PGothic" charset="0"/>
              </a:rPr>
              <a:t>didn</a:t>
            </a:r>
            <a:r>
              <a:rPr lang="mr-IN" b="1" baseline="0" dirty="0">
                <a:ea typeface="MS PGothic" charset="0"/>
              </a:rPr>
              <a:t>’</a:t>
            </a:r>
            <a:r>
              <a:rPr lang="en-US" b="1" baseline="0" dirty="0">
                <a:ea typeface="MS PGothic" charset="0"/>
              </a:rPr>
              <a:t>t say directly is that calibration is most (only?) important in the vicinity of the treatment threshold.  That great weatherman problem illustrates that point.</a:t>
            </a:r>
          </a:p>
          <a:p>
            <a:endParaRPr lang="en-US" b="1" baseline="0" dirty="0">
              <a:ea typeface="MS PGothic" charset="0"/>
            </a:endParaRPr>
          </a:p>
          <a:p>
            <a:endParaRPr lang="en-US" b="1" baseline="0" dirty="0">
              <a:ea typeface="MS PGothic" charset="0"/>
            </a:endParaRPr>
          </a:p>
          <a:p>
            <a:endParaRPr lang="en-US" baseline="0" dirty="0">
              <a:ea typeface="MS PGothic" charset="0"/>
            </a:endParaRPr>
          </a:p>
          <a:p>
            <a:endParaRPr lang="en-US" dirty="0">
              <a:ea typeface="MS PGothic" charset="0"/>
            </a:endParaRPr>
          </a:p>
        </p:txBody>
      </p:sp>
    </p:spTree>
    <p:extLst>
      <p:ext uri="{BB962C8B-B14F-4D97-AF65-F5344CB8AC3E}">
        <p14:creationId xmlns:p14="http://schemas.microsoft.com/office/powerpoint/2010/main" val="1315666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Rot="1" noChangeAspect="1" noChangeArrowheads="1" noTextEdit="1"/>
          </p:cNvSpPr>
          <p:nvPr>
            <p:ph type="sldImg"/>
          </p:nvPr>
        </p:nvSpPr>
        <p:spPr>
          <a:ln/>
        </p:spPr>
      </p:sp>
      <p:sp>
        <p:nvSpPr>
          <p:cNvPr id="17613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rPr>
              <a:t>(SD of Group Errors)^2 + (Mean Bias)^2 = Mean-Squared Group Error = “Calibration”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23611BE6-EF3E-CD4D-BB83-13350B0BE9A3}" type="slidenum">
              <a:rPr lang="en-US" sz="1200">
                <a:latin typeface="Arial" charset="0"/>
              </a:rPr>
              <a:pPr/>
              <a:t>37</a:t>
            </a:fld>
            <a:endParaRPr lang="en-US" sz="1200">
              <a:latin typeface="Arial" charset="0"/>
            </a:endParaRPr>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xfrm>
            <a:off x="927100" y="4427538"/>
            <a:ext cx="5092700" cy="41957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noTextEdit="1"/>
          </p:cNvSpPr>
          <p:nvPr>
            <p:ph type="sldImg"/>
          </p:nvPr>
        </p:nvSpPr>
        <p:spPr>
          <a:ln/>
        </p:spPr>
      </p:sp>
      <p:sp>
        <p:nvSpPr>
          <p:cNvPr id="18022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MS PGothic" charset="0"/>
              </a:rPr>
              <a:t>Calibration tables show predicted risk and observed risk for each risk group, but they can’t be converted into LR tables without knowing the proportion in each risk group.  (In this example, 1/3 in each risk group.)</a:t>
            </a:r>
          </a:p>
        </p:txBody>
      </p:sp>
      <p:sp>
        <p:nvSpPr>
          <p:cNvPr id="18022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5AF84103-5F29-B74E-ABC0-88527BD2165D}" type="slidenum">
              <a:rPr lang="en-US" sz="1200">
                <a:latin typeface="Arial" charset="0"/>
              </a:rPr>
              <a:pPr/>
              <a:t>38</a:t>
            </a:fld>
            <a:endParaRPr lang="en-US"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TN:  Point out that these are approximate</a:t>
            </a:r>
            <a:r>
              <a:rPr lang="en-US" baseline="0" dirty="0"/>
              <a:t> because this makes it look like 3 × 3 = 10.</a:t>
            </a:r>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7</a:t>
            </a:fld>
            <a:endParaRPr lang="en-US"/>
          </a:p>
        </p:txBody>
      </p:sp>
    </p:spTree>
    <p:extLst>
      <p:ext uri="{BB962C8B-B14F-4D97-AF65-F5344CB8AC3E}">
        <p14:creationId xmlns:p14="http://schemas.microsoft.com/office/powerpoint/2010/main" val="1603994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txBox="1">
            <a:spLocks noGrp="1" noChangeArrowheads="1"/>
          </p:cNvSpPr>
          <p:nvPr/>
        </p:nvSpPr>
        <p:spPr bwMode="auto">
          <a:xfrm>
            <a:off x="3935413" y="8853488"/>
            <a:ext cx="3009900"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951" tIns="46476" rIns="92951" bIns="46476" anchor="b"/>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r" eaLnBrk="1" hangingPunct="1"/>
            <a:fld id="{DA4B5EE7-A7E3-984D-BF1F-5E9234D0125C}" type="slidenum">
              <a:rPr lang="en-US" sz="1200">
                <a:latin typeface="Arial" charset="0"/>
              </a:rPr>
              <a:pPr algn="r" eaLnBrk="1" hangingPunct="1"/>
              <a:t>39</a:t>
            </a:fld>
            <a:endParaRPr lang="en-US" sz="1200">
              <a:latin typeface="Arial" charset="0"/>
            </a:endParaRPr>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xfrm>
            <a:off x="927100" y="4427538"/>
            <a:ext cx="5092700" cy="41957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ea typeface="MS PGothic" charset="0"/>
              </a:rPr>
              <a:t>LR Table shows P(risk </a:t>
            </a:r>
            <a:r>
              <a:rPr lang="en-US" dirty="0" err="1">
                <a:ea typeface="MS PGothic" charset="0"/>
              </a:rPr>
              <a:t>group|D</a:t>
            </a:r>
            <a:r>
              <a:rPr lang="en-US" dirty="0">
                <a:ea typeface="MS PGothic" charset="0"/>
              </a:rPr>
              <a:t>+) and P(risk </a:t>
            </a:r>
            <a:r>
              <a:rPr lang="en-US" dirty="0" err="1">
                <a:ea typeface="MS PGothic" charset="0"/>
              </a:rPr>
              <a:t>group|D</a:t>
            </a:r>
            <a:r>
              <a:rPr lang="en-US" dirty="0">
                <a:ea typeface="MS PGothic" charset="0"/>
              </a:rPr>
              <a:t>-) .  Cannot convert to Calibration Table without P(D+)  (overall probability in population)</a:t>
            </a:r>
          </a:p>
          <a:p>
            <a:pPr eaLnBrk="1" hangingPunct="1"/>
            <a:r>
              <a:rPr lang="en-US" dirty="0">
                <a:ea typeface="MS PGothic" charset="0"/>
              </a:rPr>
              <a:t>Can obtain from calibration table if we know what P(r) for all r.</a:t>
            </a:r>
          </a:p>
          <a:p>
            <a:pPr eaLnBrk="1" hangingPunct="1"/>
            <a:endParaRPr lang="en-US" dirty="0">
              <a:ea typeface="MS PGothic"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p:cNvSpPr>
            <a:spLocks noGrp="1" noRot="1" noChangeAspect="1" noTextEdit="1"/>
          </p:cNvSpPr>
          <p:nvPr>
            <p:ph type="sldImg"/>
          </p:nvPr>
        </p:nvSpPr>
        <p:spPr>
          <a:ln/>
        </p:spPr>
      </p:sp>
      <p:sp>
        <p:nvSpPr>
          <p:cNvPr id="18432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
        <p:nvSpPr>
          <p:cNvPr id="18432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28AD6C14-C426-B94D-8D7B-536BFF424D30}" type="slidenum">
              <a:rPr lang="en-US" sz="1200">
                <a:latin typeface="Arial" charset="0"/>
              </a:rPr>
              <a:pPr/>
              <a:t>40</a:t>
            </a:fld>
            <a:endParaRPr lang="en-US" sz="120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noTextEdit="1"/>
          </p:cNvSpPr>
          <p:nvPr>
            <p:ph type="sldImg"/>
          </p:nvPr>
        </p:nvSpPr>
        <p:spPr>
          <a:ln/>
        </p:spPr>
      </p:sp>
      <p:sp>
        <p:nvSpPr>
          <p:cNvPr id="18637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ea typeface="MS PGothic" charset="0"/>
              </a:rPr>
              <a:t>ROC Table −</a:t>
            </a:r>
          </a:p>
          <a:p>
            <a:pPr eaLnBrk="1" hangingPunct="1"/>
            <a:r>
              <a:rPr lang="en-US" dirty="0">
                <a:ea typeface="MS PGothic" charset="0"/>
              </a:rPr>
              <a:t>TN:</a:t>
            </a:r>
            <a:r>
              <a:rPr lang="en-US" baseline="0" dirty="0">
                <a:ea typeface="MS PGothic" charset="0"/>
              </a:rPr>
              <a:t> I labeled columns 3 and 5</a:t>
            </a:r>
            <a:endParaRPr lang="en-US" dirty="0">
              <a:ea typeface="MS PGothic" charset="0"/>
            </a:endParaRPr>
          </a:p>
          <a:p>
            <a:pPr eaLnBrk="1" hangingPunct="1"/>
            <a:endParaRPr lang="en-US" dirty="0">
              <a:ea typeface="MS PGothic" charset="0"/>
            </a:endParaRPr>
          </a:p>
        </p:txBody>
      </p:sp>
      <p:sp>
        <p:nvSpPr>
          <p:cNvPr id="18637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F9DCA7BA-809E-A442-B9C4-803B1FF6AC88}" type="slidenum">
              <a:rPr lang="en-US" sz="1200">
                <a:latin typeface="Arial" charset="0"/>
              </a:rPr>
              <a:pPr/>
              <a:t>41</a:t>
            </a:fld>
            <a:endParaRPr lang="en-US" sz="120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Image Placeholder 1"/>
          <p:cNvSpPr>
            <a:spLocks noGrp="1" noRot="1" noChangeAspect="1" noTextEdit="1"/>
          </p:cNvSpPr>
          <p:nvPr>
            <p:ph type="sldImg"/>
          </p:nvPr>
        </p:nvSpPr>
        <p:spPr>
          <a:ln/>
        </p:spPr>
      </p:sp>
      <p:sp>
        <p:nvSpPr>
          <p:cNvPr id="18841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ea typeface="MS PGothic" charset="0"/>
              </a:rPr>
              <a:t>FYI:  Started late due to display</a:t>
            </a:r>
            <a:r>
              <a:rPr lang="en-US" baseline="0" dirty="0">
                <a:ea typeface="MS PGothic" charset="0"/>
              </a:rPr>
              <a:t> issues; you got to this at 9:32.</a:t>
            </a:r>
            <a:endParaRPr lang="en-US" dirty="0">
              <a:ea typeface="MS PGothic" charset="0"/>
            </a:endParaRPr>
          </a:p>
        </p:txBody>
      </p:sp>
      <p:sp>
        <p:nvSpPr>
          <p:cNvPr id="18841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E9580374-2D3F-5C4C-9F91-4DB56BDC51DC}" type="slidenum">
              <a:rPr lang="en-US" sz="1200">
                <a:latin typeface="Arial" charset="0"/>
              </a:rPr>
              <a:pPr/>
              <a:t>42</a:t>
            </a:fld>
            <a:endParaRPr lang="en-US" sz="120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p:cNvSpPr>
            <a:spLocks noGrp="1" noRot="1" noChangeAspect="1" noTextEdit="1"/>
          </p:cNvSpPr>
          <p:nvPr>
            <p:ph type="sldImg"/>
          </p:nvPr>
        </p:nvSpPr>
        <p:spPr>
          <a:ln/>
        </p:spPr>
      </p:sp>
      <p:sp>
        <p:nvSpPr>
          <p:cNvPr id="19046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ea typeface="MS PGothic" charset="0"/>
              </a:rPr>
              <a:t>TN: Why</a:t>
            </a:r>
            <a:r>
              <a:rPr lang="en-US" baseline="0" dirty="0">
                <a:ea typeface="MS PGothic" charset="0"/>
              </a:rPr>
              <a:t> not have ROC curve with AUROC = .5?</a:t>
            </a:r>
          </a:p>
          <a:p>
            <a:pPr eaLnBrk="1" hangingPunct="1"/>
            <a:endParaRPr lang="en-US" baseline="0" dirty="0">
              <a:ea typeface="MS PGothic" charset="0"/>
            </a:endParaRPr>
          </a:p>
          <a:p>
            <a:pPr eaLnBrk="1" hangingPunct="1"/>
            <a:r>
              <a:rPr lang="en-US" baseline="0" dirty="0">
                <a:ea typeface="MS PGothic" charset="0"/>
              </a:rPr>
              <a:t>MAK:  It implies that you could choose a cutoff with 50% sensitivity and 50% specificity</a:t>
            </a:r>
          </a:p>
          <a:p>
            <a:pPr eaLnBrk="1" hangingPunct="1"/>
            <a:endParaRPr lang="en-US" dirty="0">
              <a:ea typeface="MS PGothic" charset="0"/>
            </a:endParaRPr>
          </a:p>
        </p:txBody>
      </p:sp>
      <p:sp>
        <p:nvSpPr>
          <p:cNvPr id="190467" name="Slide Number Placeholder 3"/>
          <p:cNvSpPr txBox="1">
            <a:spLocks noGrp="1"/>
          </p:cNvSpPr>
          <p:nvPr/>
        </p:nvSpPr>
        <p:spPr bwMode="auto">
          <a:xfrm>
            <a:off x="3935413" y="8853488"/>
            <a:ext cx="3009900"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951" tIns="46476" rIns="92951" bIns="46476" anchor="b"/>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r" eaLnBrk="1" hangingPunct="1"/>
            <a:fld id="{F09F52B7-EBD5-AD4E-B93E-F531ED7DBD21}" type="slidenum">
              <a:rPr lang="en-US" sz="1200">
                <a:latin typeface="Arial" charset="0"/>
              </a:rPr>
              <a:pPr algn="r" eaLnBrk="1" hangingPunct="1"/>
              <a:t>43</a:t>
            </a:fld>
            <a:endParaRPr lang="en-US" sz="120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a:ln/>
        </p:spPr>
      </p:sp>
      <p:sp>
        <p:nvSpPr>
          <p:cNvPr id="19353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MS PGothic" charset="0"/>
              </a:rPr>
              <a:t>Note that Mean Squared Group Error = 0, “Perfect Calibration”</a:t>
            </a:r>
          </a:p>
          <a:p>
            <a:endParaRPr lang="en-US">
              <a:ea typeface="MS PGothic" charset="0"/>
            </a:endParaRPr>
          </a:p>
          <a:p>
            <a:r>
              <a:rPr lang="en-US">
                <a:ea typeface="MS PGothic" charset="0"/>
              </a:rPr>
              <a:t>Remember, that to go from the Calibration Table to the LR Table (and then the ROC Table) you need the proportion in each risk group  (Here, 1/3, 1/3, 1/3)</a:t>
            </a:r>
          </a:p>
        </p:txBody>
      </p:sp>
      <p:sp>
        <p:nvSpPr>
          <p:cNvPr id="19353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9FCD8D2A-A608-D54E-9AEE-07481D6B8B36}" type="slidenum">
              <a:rPr lang="en-US" sz="1200">
                <a:latin typeface="Arial" charset="0"/>
              </a:rPr>
              <a:pPr/>
              <a:t>45</a:t>
            </a:fld>
            <a:endParaRPr lang="en-US" sz="120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Slide Image Placeholder 1"/>
          <p:cNvSpPr>
            <a:spLocks noGrp="1" noRot="1" noChangeAspect="1" noTextEdit="1"/>
          </p:cNvSpPr>
          <p:nvPr>
            <p:ph type="sldImg"/>
          </p:nvPr>
        </p:nvSpPr>
        <p:spPr>
          <a:ln/>
        </p:spPr>
      </p:sp>
      <p:sp>
        <p:nvSpPr>
          <p:cNvPr id="19558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MS PGothic" charset="0"/>
              </a:rPr>
              <a:t>Note that Mean Squared Group Error = 0, “Perfect Calibration”</a:t>
            </a:r>
          </a:p>
          <a:p>
            <a:endParaRPr lang="en-US">
              <a:ea typeface="MS PGothic" charset="0"/>
            </a:endParaRPr>
          </a:p>
          <a:p>
            <a:r>
              <a:rPr lang="en-US">
                <a:ea typeface="MS PGothic" charset="0"/>
              </a:rPr>
              <a:t>Remember, that to go from the Calibration Table to the LR Table (and then the ROC Table) you need the proportion in each risk group  (Here, 1/3, 1/3, 1/3)</a:t>
            </a:r>
          </a:p>
        </p:txBody>
      </p:sp>
      <p:sp>
        <p:nvSpPr>
          <p:cNvPr id="19558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5BAE27B4-66A8-5F4F-BD4D-4E314E5144C1}" type="slidenum">
              <a:rPr lang="en-US" sz="1200">
                <a:latin typeface="Arial" charset="0"/>
              </a:rPr>
              <a:pPr/>
              <a:t>46</a:t>
            </a:fld>
            <a:endParaRPr lang="en-US" sz="120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Slide Image Placeholder 1"/>
          <p:cNvSpPr>
            <a:spLocks noGrp="1" noRot="1" noChangeAspect="1" noTextEdit="1"/>
          </p:cNvSpPr>
          <p:nvPr>
            <p:ph type="sldImg"/>
          </p:nvPr>
        </p:nvSpPr>
        <p:spPr>
          <a:ln/>
        </p:spPr>
      </p:sp>
      <p:sp>
        <p:nvSpPr>
          <p:cNvPr id="19763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MS PGothic" charset="0"/>
            </a:endParaRPr>
          </a:p>
        </p:txBody>
      </p:sp>
      <p:sp>
        <p:nvSpPr>
          <p:cNvPr id="19763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04640B2D-9C53-D047-96FD-348277044CA5}" type="slidenum">
              <a:rPr lang="en-US" sz="1200">
                <a:latin typeface="Arial" charset="0"/>
              </a:rPr>
              <a:pPr/>
              <a:t>47</a:t>
            </a:fld>
            <a:endParaRPr lang="en-US" sz="120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Image Placeholder 1"/>
          <p:cNvSpPr>
            <a:spLocks noGrp="1" noRot="1" noChangeAspect="1" noTextEdit="1"/>
          </p:cNvSpPr>
          <p:nvPr>
            <p:ph type="sldImg"/>
          </p:nvPr>
        </p:nvSpPr>
        <p:spPr>
          <a:ln/>
        </p:spPr>
      </p:sp>
      <p:sp>
        <p:nvSpPr>
          <p:cNvPr id="19968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rPr>
              <a:t>The is the LR Table.  Got here because I knew that Calibration table was </a:t>
            </a:r>
            <a:r>
              <a:rPr lang="en-US" dirty="0" err="1">
                <a:ea typeface="MS PGothic" charset="0"/>
              </a:rPr>
              <a:t>tertiles</a:t>
            </a:r>
            <a:r>
              <a:rPr lang="en-US" dirty="0">
                <a:ea typeface="MS PGothic" charset="0"/>
              </a:rPr>
              <a:t>.  To get from here back to Calibration Table, you need overall risk in population.</a:t>
            </a:r>
          </a:p>
        </p:txBody>
      </p:sp>
      <p:sp>
        <p:nvSpPr>
          <p:cNvPr id="19968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254CE23F-6AFC-974A-84A0-6D6103866FDB}" type="slidenum">
              <a:rPr lang="en-US" sz="1200">
                <a:latin typeface="Arial" charset="0"/>
              </a:rPr>
              <a:pPr/>
              <a:t>48</a:t>
            </a:fld>
            <a:endParaRPr lang="en-US" sz="1200">
              <a:latin typeface="Arial" charset="0"/>
            </a:endParaRPr>
          </a:p>
        </p:txBody>
      </p:sp>
    </p:spTree>
    <p:extLst>
      <p:ext uri="{BB962C8B-B14F-4D97-AF65-F5344CB8AC3E}">
        <p14:creationId xmlns:p14="http://schemas.microsoft.com/office/powerpoint/2010/main" val="16296221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Slide Image Placeholder 1"/>
          <p:cNvSpPr>
            <a:spLocks noGrp="1" noRot="1" noChangeAspect="1" noTextEdit="1"/>
          </p:cNvSpPr>
          <p:nvPr>
            <p:ph type="sldImg"/>
          </p:nvPr>
        </p:nvSpPr>
        <p:spPr>
          <a:ln/>
        </p:spPr>
      </p:sp>
      <p:sp>
        <p:nvSpPr>
          <p:cNvPr id="20685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MS PGothic" charset="0"/>
              </a:rPr>
              <a:t>You can’t use the ROC curve to assess calibration, but you can use the calibration plot to assess discrimination.</a:t>
            </a:r>
          </a:p>
        </p:txBody>
      </p:sp>
      <p:sp>
        <p:nvSpPr>
          <p:cNvPr id="20685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341632C4-2894-6745-8E45-241A9442AF12}" type="slidenum">
              <a:rPr lang="en-US" sz="1200">
                <a:latin typeface="Arial" charset="0"/>
              </a:rPr>
              <a:pPr/>
              <a:t>52</a:t>
            </a:fld>
            <a:endParaRPr lang="en-US"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logarithm of the product</a:t>
            </a:r>
            <a:r>
              <a:rPr lang="en-US" baseline="0" dirty="0"/>
              <a:t> is the sum of the logarithms</a:t>
            </a:r>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8</a:t>
            </a:fld>
            <a:endParaRPr lang="en-US"/>
          </a:p>
        </p:txBody>
      </p:sp>
    </p:spTree>
    <p:extLst>
      <p:ext uri="{BB962C8B-B14F-4D97-AF65-F5344CB8AC3E}">
        <p14:creationId xmlns:p14="http://schemas.microsoft.com/office/powerpoint/2010/main" val="13731820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Slide Image Placeholder 1"/>
          <p:cNvSpPr>
            <a:spLocks noGrp="1" noRot="1" noChangeAspect="1" noTextEdit="1"/>
          </p:cNvSpPr>
          <p:nvPr>
            <p:ph type="sldImg"/>
          </p:nvPr>
        </p:nvSpPr>
        <p:spPr>
          <a:ln/>
        </p:spPr>
      </p:sp>
      <p:sp>
        <p:nvSpPr>
          <p:cNvPr id="20889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rPr>
              <a:t>The 0 risk group has 2/3 of the patients. (That’s why the marker is bigger.)</a:t>
            </a:r>
          </a:p>
          <a:p>
            <a:r>
              <a:rPr lang="en-US" dirty="0">
                <a:ea typeface="MS PGothic" charset="0"/>
              </a:rPr>
              <a:t>Points on the calibration plot correspond to segments on the ROC curve.</a:t>
            </a:r>
          </a:p>
          <a:p>
            <a:r>
              <a:rPr lang="en-US" dirty="0">
                <a:ea typeface="MS PGothic" charset="0"/>
              </a:rPr>
              <a:t>Note that points are reversed between </a:t>
            </a:r>
            <a:r>
              <a:rPr lang="en-US" dirty="0" err="1">
                <a:ea typeface="MS PGothic" charset="0"/>
              </a:rPr>
              <a:t>Calibratioin</a:t>
            </a:r>
            <a:r>
              <a:rPr lang="en-US" dirty="0">
                <a:ea typeface="MS PGothic" charset="0"/>
              </a:rPr>
              <a:t> Plot and ROC Curve segments.</a:t>
            </a:r>
          </a:p>
          <a:p>
            <a:r>
              <a:rPr lang="en-US" dirty="0">
                <a:ea typeface="MS PGothic" charset="0"/>
              </a:rPr>
              <a:t>There is a rough relationship between the length of the line segment and the proportion of the population in the corresponding risk group, but it’s not a direct proportion.</a:t>
            </a:r>
          </a:p>
        </p:txBody>
      </p:sp>
      <p:sp>
        <p:nvSpPr>
          <p:cNvPr id="20889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8754319C-1769-724D-B284-B348603199D0}" type="slidenum">
              <a:rPr lang="en-US" sz="1200">
                <a:latin typeface="Arial" charset="0"/>
              </a:rPr>
              <a:pPr/>
              <a:t>53</a:t>
            </a:fld>
            <a:endParaRPr lang="en-US" sz="120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Slide Image Placeholder 1"/>
          <p:cNvSpPr>
            <a:spLocks noGrp="1" noRot="1" noChangeAspect="1" noTextEdit="1"/>
          </p:cNvSpPr>
          <p:nvPr>
            <p:ph type="sldImg"/>
          </p:nvPr>
        </p:nvSpPr>
        <p:spPr>
          <a:ln/>
        </p:spPr>
      </p:sp>
      <p:sp>
        <p:nvSpPr>
          <p:cNvPr id="21094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ea typeface="MS PGothic" charset="0"/>
              </a:rPr>
              <a:t>Test result row: With diagnostic tests, we usually leave the results in the natural units of the test and use pre-test </a:t>
            </a:r>
            <a:r>
              <a:rPr lang="en-US" dirty="0" err="1">
                <a:ea typeface="MS PGothic" charset="0"/>
              </a:rPr>
              <a:t>prob</a:t>
            </a:r>
            <a:r>
              <a:rPr lang="en-US" dirty="0">
                <a:ea typeface="MS PGothic" charset="0"/>
              </a:rPr>
              <a:t> and LRs to convert to risk of having disease.  With risk predictions, the results are usually reported as a risk of developing outcome and therefore already incorporate pre-test prob.  Diagnostic tests separate out pre-test prob.  </a:t>
            </a:r>
            <a:r>
              <a:rPr lang="en-US">
                <a:ea typeface="MS PGothic" charset="0"/>
              </a:rPr>
              <a:t>Risk predictions combine </a:t>
            </a:r>
            <a:r>
              <a:rPr lang="en-US" dirty="0">
                <a:ea typeface="MS PGothic" charset="0"/>
              </a:rPr>
              <a:t>pre-test prob.</a:t>
            </a:r>
          </a:p>
        </p:txBody>
      </p:sp>
      <p:sp>
        <p:nvSpPr>
          <p:cNvPr id="21094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33C298F3-87F3-EA40-9266-FF1C46711048}" type="slidenum">
              <a:rPr lang="en-US" sz="1200">
                <a:latin typeface="Arial" charset="0"/>
              </a:rPr>
              <a:pPr/>
              <a:t>54</a:t>
            </a:fld>
            <a:endParaRPr lang="en-US" sz="120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Assumes C/B is same for all patients.</a:t>
            </a:r>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55</a:t>
            </a:fld>
            <a:endParaRPr lang="en-US"/>
          </a:p>
        </p:txBody>
      </p:sp>
    </p:spTree>
    <p:extLst>
      <p:ext uri="{BB962C8B-B14F-4D97-AF65-F5344CB8AC3E}">
        <p14:creationId xmlns:p14="http://schemas.microsoft.com/office/powerpoint/2010/main" val="1684725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 cumulative incidence, assumed to be fixed.</a:t>
            </a:r>
          </a:p>
          <a:p>
            <a:r>
              <a:rPr lang="en-US" dirty="0"/>
              <a:t>TPR* and FPR* depend on C/B. </a:t>
            </a:r>
            <a:r>
              <a:rPr lang="en-US" dirty="0">
                <a:sym typeface="Wingdings" panose="05000000000000000000" pitchFamily="2" charset="2"/>
              </a:rPr>
              <a:t> C/(C+B) = </a:t>
            </a:r>
            <a:r>
              <a:rPr lang="en-US" dirty="0" err="1">
                <a:sym typeface="Wingdings" panose="05000000000000000000" pitchFamily="2" charset="2"/>
              </a:rPr>
              <a:t>Ptt</a:t>
            </a:r>
            <a:r>
              <a:rPr lang="en-US" dirty="0">
                <a:sym typeface="Wingdings" panose="05000000000000000000" pitchFamily="2" charset="2"/>
              </a:rPr>
              <a:t>.  </a:t>
            </a:r>
            <a:r>
              <a:rPr lang="en-US" dirty="0" err="1">
                <a:sym typeface="Wingdings" panose="05000000000000000000" pitchFamily="2" charset="2"/>
              </a:rPr>
              <a:t>Ptt</a:t>
            </a:r>
            <a:r>
              <a:rPr lang="en-US" dirty="0">
                <a:sym typeface="Wingdings" panose="05000000000000000000" pitchFamily="2" charset="2"/>
              </a:rPr>
              <a:t> is the threshold predicted risk above which you treat.</a:t>
            </a:r>
          </a:p>
          <a:p>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56</a:t>
            </a:fld>
            <a:endParaRPr lang="en-US"/>
          </a:p>
        </p:txBody>
      </p:sp>
    </p:spTree>
    <p:extLst>
      <p:ext uri="{BB962C8B-B14F-4D97-AF65-F5344CB8AC3E}">
        <p14:creationId xmlns:p14="http://schemas.microsoft.com/office/powerpoint/2010/main" val="20339840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 is the risk assigned to the individual patient.  These slides may be using P inconsistently as the overall risk or cumulative incidence in the population and the assigned P(D+|X) for an individual patient.</a:t>
            </a:r>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57</a:t>
            </a:fld>
            <a:endParaRPr lang="en-US"/>
          </a:p>
        </p:txBody>
      </p:sp>
    </p:spTree>
    <p:extLst>
      <p:ext uri="{BB962C8B-B14F-4D97-AF65-F5344CB8AC3E}">
        <p14:creationId xmlns:p14="http://schemas.microsoft.com/office/powerpoint/2010/main" val="11480837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p:cNvSpPr>
            <a:spLocks noGrp="1" noRot="1" noChangeAspect="1" noTextEdit="1"/>
          </p:cNvSpPr>
          <p:nvPr>
            <p:ph type="sldImg"/>
          </p:nvPr>
        </p:nvSpPr>
        <p:spPr>
          <a:ln/>
        </p:spPr>
      </p:sp>
      <p:sp>
        <p:nvSpPr>
          <p:cNvPr id="21606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
        <p:nvSpPr>
          <p:cNvPr id="21606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70072052-AFA5-484D-A5F8-BEA3AB5B2557}" type="slidenum">
              <a:rPr lang="en-US" sz="1200">
                <a:latin typeface="Arial" charset="0"/>
              </a:rPr>
              <a:pPr/>
              <a:t>60</a:t>
            </a:fld>
            <a:endParaRPr lang="en-US" sz="120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Slide Image Placeholder 1"/>
          <p:cNvSpPr>
            <a:spLocks noGrp="1" noRot="1" noChangeAspect="1" noTextEdit="1"/>
          </p:cNvSpPr>
          <p:nvPr>
            <p:ph type="sldImg"/>
          </p:nvPr>
        </p:nvSpPr>
        <p:spPr>
          <a:ln/>
        </p:spPr>
      </p:sp>
      <p:sp>
        <p:nvSpPr>
          <p:cNvPr id="22221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
        <p:nvSpPr>
          <p:cNvPr id="22221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924C29D4-5E7D-4540-85A7-61B9FE8F0DA2}" type="slidenum">
              <a:rPr lang="en-US" sz="1200">
                <a:latin typeface="Arial" charset="0"/>
              </a:rPr>
              <a:pPr/>
              <a:t>61</a:t>
            </a:fld>
            <a:endParaRPr lang="en-US" sz="120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Slide Image Placeholder 1"/>
          <p:cNvSpPr>
            <a:spLocks noGrp="1" noRot="1" noChangeAspect="1" noTextEdit="1"/>
          </p:cNvSpPr>
          <p:nvPr>
            <p:ph type="sldImg"/>
          </p:nvPr>
        </p:nvSpPr>
        <p:spPr>
          <a:ln/>
        </p:spPr>
      </p:sp>
      <p:sp>
        <p:nvSpPr>
          <p:cNvPr id="22425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
        <p:nvSpPr>
          <p:cNvPr id="22425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46E831D1-A968-1F4A-A4E8-A8E2FC9177FF}" type="slidenum">
              <a:rPr lang="en-US" sz="1200">
                <a:latin typeface="Arial" charset="0"/>
              </a:rPr>
              <a:pPr/>
              <a:t>62</a:t>
            </a:fld>
            <a:endParaRPr lang="en-US" sz="120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Slide Image Placeholder 1"/>
          <p:cNvSpPr>
            <a:spLocks noGrp="1" noRot="1" noChangeAspect="1" noTextEdit="1"/>
          </p:cNvSpPr>
          <p:nvPr>
            <p:ph type="sldImg"/>
          </p:nvPr>
        </p:nvSpPr>
        <p:spPr>
          <a:ln/>
        </p:spPr>
      </p:sp>
      <p:sp>
        <p:nvSpPr>
          <p:cNvPr id="22425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
        <p:nvSpPr>
          <p:cNvPr id="22425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46E831D1-A968-1F4A-A4E8-A8E2FC9177FF}" type="slidenum">
              <a:rPr lang="en-US" sz="1200">
                <a:latin typeface="Arial" charset="0"/>
              </a:rPr>
              <a:pPr/>
              <a:t>63</a:t>
            </a:fld>
            <a:endParaRPr lang="en-US" sz="120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Maximum</a:t>
            </a:r>
            <a:r>
              <a:rPr lang="en-US" baseline="0" dirty="0"/>
              <a:t> NB is cumulative incidence (P) in the population.  This has led to some people using NB/P as the standardized net benefit.  </a:t>
            </a:r>
          </a:p>
          <a:p>
            <a:r>
              <a:rPr lang="en-US" baseline="0" dirty="0"/>
              <a:t>Treat All always crosses horizontal axis at treatment threshold </a:t>
            </a:r>
            <a:r>
              <a:rPr lang="en-US" baseline="0" dirty="0" err="1"/>
              <a:t>Ptt</a:t>
            </a:r>
            <a:r>
              <a:rPr lang="en-US" baseline="0" dirty="0"/>
              <a:t> = cumulative incidence P in the population.</a:t>
            </a:r>
          </a:p>
          <a:p>
            <a:r>
              <a:rPr lang="en-US" baseline="0" dirty="0"/>
              <a:t>The range of </a:t>
            </a:r>
            <a:r>
              <a:rPr lang="en-US" baseline="0" dirty="0" err="1"/>
              <a:t>Ptt</a:t>
            </a:r>
            <a:r>
              <a:rPr lang="en-US" baseline="0" dirty="0"/>
              <a:t> that is relevant is much narrower than shown here.</a:t>
            </a:r>
          </a:p>
          <a:p>
            <a:r>
              <a:rPr lang="en-US" baseline="0" dirty="0"/>
              <a:t>A properly calibrated risk model never crosses the horizontal axis into the negative Net Benefit region.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i="1" baseline="0" dirty="0">
                <a:solidFill>
                  <a:srgbClr val="FF0000"/>
                </a:solidFill>
              </a:rPr>
              <a:t>A properly calibrated risk model ALSO never is below the “Treat All” curve.</a:t>
            </a:r>
          </a:p>
          <a:p>
            <a:r>
              <a:rPr lang="en-US" baseline="0" dirty="0"/>
              <a:t>Note that Oncologist 1 and 3 have the same discrimination as Recalibrated but worse NB. NB reflects both calibration and discrimination.</a:t>
            </a:r>
          </a:p>
          <a:p>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66</a:t>
            </a:fld>
            <a:endParaRPr lang="en-US"/>
          </a:p>
        </p:txBody>
      </p:sp>
    </p:spTree>
    <p:extLst>
      <p:ext uri="{BB962C8B-B14F-4D97-AF65-F5344CB8AC3E}">
        <p14:creationId xmlns:p14="http://schemas.microsoft.com/office/powerpoint/2010/main" val="1365313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logarithm of the quotient is the difference of the logarithms.</a:t>
            </a:r>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9</a:t>
            </a:fld>
            <a:endParaRPr lang="en-US"/>
          </a:p>
        </p:txBody>
      </p:sp>
    </p:spTree>
    <p:extLst>
      <p:ext uri="{BB962C8B-B14F-4D97-AF65-F5344CB8AC3E}">
        <p14:creationId xmlns:p14="http://schemas.microsoft.com/office/powerpoint/2010/main" val="18083031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Maximum</a:t>
            </a:r>
            <a:r>
              <a:rPr lang="en-US" baseline="0" dirty="0"/>
              <a:t> NB is cumulative incidence (P) in the population.  This has led to some people using NB/P as the standardized net benefit.  </a:t>
            </a:r>
          </a:p>
          <a:p>
            <a:r>
              <a:rPr lang="en-US" baseline="0" dirty="0"/>
              <a:t>Treat All always crosses horizontal axis at treatment threshold </a:t>
            </a:r>
            <a:r>
              <a:rPr lang="en-US" baseline="0" dirty="0" err="1"/>
              <a:t>Ptt</a:t>
            </a:r>
            <a:r>
              <a:rPr lang="en-US" baseline="0" dirty="0"/>
              <a:t> = cumulative incidence P in the population.</a:t>
            </a:r>
          </a:p>
          <a:p>
            <a:r>
              <a:rPr lang="en-US" baseline="0" dirty="0"/>
              <a:t>The range of </a:t>
            </a:r>
            <a:r>
              <a:rPr lang="en-US" baseline="0" dirty="0" err="1"/>
              <a:t>Ptt</a:t>
            </a:r>
            <a:r>
              <a:rPr lang="en-US" baseline="0" dirty="0"/>
              <a:t> that is relevant is much narrower than shown here.</a:t>
            </a:r>
          </a:p>
          <a:p>
            <a:r>
              <a:rPr lang="en-US" baseline="0" dirty="0"/>
              <a:t>A properly calibrated risk model never crosses the horizontal axis into the negative Net Benefit region.</a:t>
            </a:r>
          </a:p>
          <a:p>
            <a:r>
              <a:rPr lang="en-US" b="1" i="1" baseline="0" dirty="0">
                <a:solidFill>
                  <a:srgbClr val="FF0000"/>
                </a:solidFill>
              </a:rPr>
              <a:t>A properly calibrated risk model ALSO never is below the “Treat All” curve.</a:t>
            </a:r>
          </a:p>
          <a:p>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67</a:t>
            </a:fld>
            <a:endParaRPr lang="en-US"/>
          </a:p>
        </p:txBody>
      </p:sp>
    </p:spTree>
    <p:extLst>
      <p:ext uri="{BB962C8B-B14F-4D97-AF65-F5344CB8AC3E}">
        <p14:creationId xmlns:p14="http://schemas.microsoft.com/office/powerpoint/2010/main" val="30558350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ranges from B = 9C</a:t>
            </a:r>
            <a:r>
              <a:rPr lang="en-US" baseline="0" dirty="0"/>
              <a:t> </a:t>
            </a:r>
            <a:r>
              <a:rPr lang="en-US" baseline="0" dirty="0" err="1"/>
              <a:t>Ptt</a:t>
            </a:r>
            <a:r>
              <a:rPr lang="en-US" baseline="0" dirty="0"/>
              <a:t> = 0.1 to B = 2C </a:t>
            </a:r>
            <a:r>
              <a:rPr lang="en-US" baseline="0" dirty="0" err="1"/>
              <a:t>Ptt</a:t>
            </a:r>
            <a:r>
              <a:rPr lang="en-US" baseline="0" dirty="0"/>
              <a:t> = 0.33 .</a:t>
            </a:r>
          </a:p>
          <a:p>
            <a:r>
              <a:rPr lang="en-US" baseline="0" dirty="0"/>
              <a:t>The green recalibrated line represents the best you can possibly do.  Maximal discrimination and perfect calibration.</a:t>
            </a:r>
          </a:p>
          <a:p>
            <a:r>
              <a:rPr lang="en-US" baseline="0" dirty="0"/>
              <a:t>Note that Oncologist 3 does worse (lower NB) for some  misclassification cost ratios but not for all.  </a:t>
            </a:r>
            <a:r>
              <a:rPr lang="en-US" baseline="0" dirty="0" err="1"/>
              <a:t>Miscalibration</a:t>
            </a:r>
            <a:r>
              <a:rPr lang="en-US" baseline="0" dirty="0"/>
              <a:t> may still lead to maximal NB depending on C/B (or </a:t>
            </a:r>
            <a:r>
              <a:rPr lang="en-US" baseline="0" dirty="0" err="1"/>
              <a:t>Ptt</a:t>
            </a:r>
            <a:r>
              <a:rPr lang="en-US" baseline="0" dirty="0"/>
              <a:t>).</a:t>
            </a:r>
          </a:p>
          <a:p>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68</a:t>
            </a:fld>
            <a:endParaRPr lang="en-US"/>
          </a:p>
        </p:txBody>
      </p:sp>
    </p:spTree>
    <p:extLst>
      <p:ext uri="{BB962C8B-B14F-4D97-AF65-F5344CB8AC3E}">
        <p14:creationId xmlns:p14="http://schemas.microsoft.com/office/powerpoint/2010/main" val="13134020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Slide Image Placeholder 1"/>
          <p:cNvSpPr>
            <a:spLocks noGrp="1" noRot="1" noChangeAspect="1" noTextEdit="1"/>
          </p:cNvSpPr>
          <p:nvPr>
            <p:ph type="sldImg"/>
          </p:nvPr>
        </p:nvSpPr>
        <p:spPr>
          <a:ln/>
        </p:spPr>
      </p:sp>
      <p:sp>
        <p:nvSpPr>
          <p:cNvPr id="23040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
        <p:nvSpPr>
          <p:cNvPr id="23040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4B641AE5-0C30-6D45-99B1-FD6E4E646D43}" type="slidenum">
              <a:rPr lang="en-US" sz="1200">
                <a:latin typeface="Arial" charset="0"/>
              </a:rPr>
              <a:pPr/>
              <a:t>69</a:t>
            </a:fld>
            <a:endParaRPr lang="en-US" sz="120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Slide Image Placeholder 1"/>
          <p:cNvSpPr>
            <a:spLocks noGrp="1" noRot="1" noChangeAspect="1" noTextEdit="1"/>
          </p:cNvSpPr>
          <p:nvPr>
            <p:ph type="sldImg"/>
          </p:nvPr>
        </p:nvSpPr>
        <p:spPr>
          <a:ln/>
        </p:spPr>
      </p:sp>
      <p:sp>
        <p:nvSpPr>
          <p:cNvPr id="23245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ea typeface="MS PGothic" charset="0"/>
              </a:rPr>
              <a:t>7-7 (a)iii</a:t>
            </a:r>
          </a:p>
        </p:txBody>
      </p:sp>
      <p:sp>
        <p:nvSpPr>
          <p:cNvPr id="232451" name="Slide Number Placeholder 3"/>
          <p:cNvSpPr txBox="1">
            <a:spLocks noGrp="1"/>
          </p:cNvSpPr>
          <p:nvPr/>
        </p:nvSpPr>
        <p:spPr bwMode="auto">
          <a:xfrm>
            <a:off x="3935413" y="8853488"/>
            <a:ext cx="3009900"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951" tIns="46476" rIns="92951" bIns="46476" anchor="b"/>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r" eaLnBrk="1" hangingPunct="1"/>
            <a:fld id="{2692A908-5DE6-7141-B921-C64098659613}" type="slidenum">
              <a:rPr lang="en-US" sz="1200">
                <a:latin typeface="Arial" charset="0"/>
              </a:rPr>
              <a:pPr algn="r" eaLnBrk="1" hangingPunct="1"/>
              <a:t>70</a:t>
            </a:fld>
            <a:endParaRPr lang="en-US" sz="120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4738" name="Rectangle 6"/>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B5AA79BD-0513-2E49-927B-5E79B3DBB2BF}" type="slidenum">
              <a:rPr lang="en-US" sz="1200">
                <a:latin typeface="Arial" charset="0"/>
              </a:rPr>
              <a:pPr/>
              <a:t>75</a:t>
            </a:fld>
            <a:endParaRPr lang="en-US" sz="1200">
              <a:latin typeface="Arial" charset="0"/>
            </a:endParaRPr>
          </a:p>
        </p:txBody>
      </p:sp>
      <p:sp>
        <p:nvSpPr>
          <p:cNvPr id="244739" name="Text Box 1"/>
          <p:cNvSpPr>
            <a:spLocks noGrp="1" noRot="1" noChangeAspect="1" noChangeArrowheads="1" noTextEdit="1"/>
          </p:cNvSpPr>
          <p:nvPr>
            <p:ph type="sldImg"/>
          </p:nvPr>
        </p:nvSpPr>
        <p:spPr>
          <a:xfrm>
            <a:off x="992188" y="652463"/>
            <a:ext cx="4302125" cy="3227387"/>
          </a:xfrm>
          <a:solidFill>
            <a:srgbClr val="FFFFFF"/>
          </a:solidFill>
          <a:ln/>
        </p:spPr>
      </p:sp>
      <p:sp>
        <p:nvSpPr>
          <p:cNvPr id="244740" name="Text Box 2"/>
          <p:cNvSpPr>
            <a:spLocks noGrp="1" noChangeArrowheads="1"/>
          </p:cNvSpPr>
          <p:nvPr>
            <p:ph type="body" idx="1"/>
          </p:nvPr>
        </p:nvSpPr>
        <p:spPr>
          <a:xfrm>
            <a:off x="628650" y="4087813"/>
            <a:ext cx="5029200" cy="38719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none" tIns="16093" anchor="ctr"/>
          <a:lstStyle/>
          <a:p>
            <a:pPr marL="196850" indent="-195263" eaLnBrk="1">
              <a:lnSpc>
                <a:spcPct val="93000"/>
              </a:lnSpc>
              <a:spcBef>
                <a:spcPct val="0"/>
              </a:spcBef>
              <a:tabLst>
                <a:tab pos="723900" algn="l"/>
                <a:tab pos="1447800" algn="l"/>
                <a:tab pos="2171700" algn="l"/>
                <a:tab pos="2895600" algn="l"/>
                <a:tab pos="3619500" algn="l"/>
                <a:tab pos="4343400" algn="l"/>
                <a:tab pos="5067300" algn="l"/>
              </a:tabLst>
            </a:pPr>
            <a:endParaRPr lang="en-US" sz="1800">
              <a:solidFill>
                <a:srgbClr val="000000"/>
              </a:solidFill>
              <a:ea typeface="MS PGothic"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77</a:t>
            </a:fld>
            <a:endParaRPr lang="en-US"/>
          </a:p>
        </p:txBody>
      </p:sp>
    </p:spTree>
    <p:extLst>
      <p:ext uri="{BB962C8B-B14F-4D97-AF65-F5344CB8AC3E}">
        <p14:creationId xmlns:p14="http://schemas.microsoft.com/office/powerpoint/2010/main" val="4287148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Alan Turing, ET </a:t>
            </a:r>
            <a:r>
              <a:rPr lang="en-US" dirty="0" err="1"/>
              <a:t>Jaynes</a:t>
            </a:r>
            <a:r>
              <a:rPr lang="en-US" dirty="0"/>
              <a:t>, Tom Newman</a:t>
            </a:r>
          </a:p>
          <a:p>
            <a:endParaRPr lang="en-US" dirty="0"/>
          </a:p>
          <a:p>
            <a:r>
              <a:rPr lang="en-US" dirty="0"/>
              <a:t>Actually both Turing and </a:t>
            </a:r>
            <a:r>
              <a:rPr lang="en-US" dirty="0" err="1"/>
              <a:t>Jaynes</a:t>
            </a:r>
            <a:r>
              <a:rPr lang="en-US" dirty="0"/>
              <a:t> added a factor of 10:</a:t>
            </a:r>
            <a:r>
              <a:rPr lang="en-US" baseline="0" dirty="0"/>
              <a:t> 10log(Odds(D+|r) = 10log(Odds(D+)) + 10log(LR(r)).</a:t>
            </a:r>
          </a:p>
          <a:p>
            <a:endParaRPr lang="en-US" baseline="0" dirty="0"/>
          </a:p>
          <a:p>
            <a:r>
              <a:rPr lang="en-US" baseline="0" dirty="0" err="1"/>
              <a:t>Jaynes</a:t>
            </a:r>
            <a:r>
              <a:rPr lang="en-US" baseline="0" dirty="0"/>
              <a:t> refers to 10log(Odds) as the “evidence”.   The units are </a:t>
            </a:r>
            <a:r>
              <a:rPr lang="en-US" baseline="0" dirty="0" err="1"/>
              <a:t>decibans</a:t>
            </a:r>
            <a:r>
              <a:rPr lang="en-US" baseline="0" dirty="0"/>
              <a:t> (Turing) or decibels (</a:t>
            </a:r>
            <a:r>
              <a:rPr lang="en-US" baseline="0" dirty="0" err="1"/>
              <a:t>Jaynes</a:t>
            </a:r>
            <a:r>
              <a:rPr lang="en-US" baseline="0" dirty="0"/>
              <a:t>).  </a:t>
            </a:r>
          </a:p>
          <a:p>
            <a:endParaRPr lang="en-US" baseline="0" dirty="0"/>
          </a:p>
          <a:p>
            <a:r>
              <a:rPr lang="en-US" baseline="0" dirty="0"/>
              <a:t>If pretest probability is is 1/6, then pretest odds are 1/5, log(1/5) = -0.7 or -7 decibels.  If the LR is 20, log(20) = 1.3 or 13 decibels.  Post-test “evidence” = -7 + 13 = 6 decibels.  Post test odds =4:1, P = 4/5 = 0.8.  </a:t>
            </a:r>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10</a:t>
            </a:fld>
            <a:endParaRPr lang="en-US"/>
          </a:p>
        </p:txBody>
      </p:sp>
    </p:spTree>
    <p:extLst>
      <p:ext uri="{BB962C8B-B14F-4D97-AF65-F5344CB8AC3E}">
        <p14:creationId xmlns:p14="http://schemas.microsoft.com/office/powerpoint/2010/main" val="1808303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a robot does all the probability updating according to rules</a:t>
            </a:r>
            <a:r>
              <a:rPr lang="en-US" baseline="0" dirty="0"/>
              <a:t> </a:t>
            </a:r>
            <a:r>
              <a:rPr lang="en-US" dirty="0"/>
              <a:t>and gives you P(D+|X)?  What do you do?  Treat?</a:t>
            </a:r>
            <a:r>
              <a:rPr lang="en-US" baseline="0" dirty="0"/>
              <a:t> No Treat?</a:t>
            </a:r>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12</a:t>
            </a:fld>
            <a:endParaRPr lang="en-US"/>
          </a:p>
        </p:txBody>
      </p:sp>
    </p:spTree>
    <p:extLst>
      <p:ext uri="{BB962C8B-B14F-4D97-AF65-F5344CB8AC3E}">
        <p14:creationId xmlns:p14="http://schemas.microsoft.com/office/powerpoint/2010/main" val="2347047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how the expected net benefit depends on a single patient’s probability of disease, P(D+|all information).  </a:t>
            </a:r>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20</a:t>
            </a:fld>
            <a:endParaRPr lang="en-US"/>
          </a:p>
        </p:txBody>
      </p:sp>
    </p:spTree>
    <p:extLst>
      <p:ext uri="{BB962C8B-B14F-4D97-AF65-F5344CB8AC3E}">
        <p14:creationId xmlns:p14="http://schemas.microsoft.com/office/powerpoint/2010/main" val="2927246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Assumes C/B is same for all patients.  Population net benefit used for evaluating risk models</a:t>
            </a:r>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22</a:t>
            </a:fld>
            <a:endParaRPr lang="en-US"/>
          </a:p>
        </p:txBody>
      </p:sp>
    </p:spTree>
    <p:extLst>
      <p:ext uri="{BB962C8B-B14F-4D97-AF65-F5344CB8AC3E}">
        <p14:creationId xmlns:p14="http://schemas.microsoft.com/office/powerpoint/2010/main" val="436718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a:extLst>
              <a:ext uri="{FF2B5EF4-FFF2-40B4-BE49-F238E27FC236}">
                <a16:creationId xmlns:a16="http://schemas.microsoft.com/office/drawing/2014/main" id="{7AAF28F9-17DE-4167-B8F8-17F7D7650A8F}"/>
              </a:ext>
            </a:extLst>
          </p:cNvPr>
          <p:cNvSpPr>
            <a:spLocks noGrp="1" noRot="1" noChangeAspect="1" noTextEdit="1"/>
          </p:cNvSpPr>
          <p:nvPr>
            <p:ph type="sldImg"/>
          </p:nvPr>
        </p:nvSpPr>
        <p:spPr>
          <a:ln/>
        </p:spPr>
      </p:sp>
      <p:sp>
        <p:nvSpPr>
          <p:cNvPr id="140290" name="Notes Placeholder 2">
            <a:extLst>
              <a:ext uri="{FF2B5EF4-FFF2-40B4-BE49-F238E27FC236}">
                <a16:creationId xmlns:a16="http://schemas.microsoft.com/office/drawing/2014/main" id="{4997480B-3089-4511-B73A-2F0A425649D6}"/>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40291" name="Slide Number Placeholder 3">
            <a:extLst>
              <a:ext uri="{FF2B5EF4-FFF2-40B4-BE49-F238E27FC236}">
                <a16:creationId xmlns:a16="http://schemas.microsoft.com/office/drawing/2014/main" id="{CA78A377-E4EA-4B08-B67B-8BF92D7C9DC8}"/>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panose="020B0604030504040204" pitchFamily="34" charset="0"/>
                <a:ea typeface="MS PGothic" panose="020B0600070205080204" pitchFamily="34" charset="-128"/>
              </a:defRPr>
            </a:lvl1pPr>
            <a:lvl2pPr marL="742950" indent="-285750" defTabSz="930275">
              <a:defRPr sz="2400">
                <a:solidFill>
                  <a:schemeClr val="tx1"/>
                </a:solidFill>
                <a:latin typeface="Tahoma" panose="020B0604030504040204" pitchFamily="34" charset="0"/>
                <a:ea typeface="MS PGothic" panose="020B0600070205080204" pitchFamily="34" charset="-128"/>
              </a:defRPr>
            </a:lvl2pPr>
            <a:lvl3pPr marL="1143000" indent="-228600" defTabSz="930275">
              <a:defRPr sz="2400">
                <a:solidFill>
                  <a:schemeClr val="tx1"/>
                </a:solidFill>
                <a:latin typeface="Tahoma" panose="020B0604030504040204" pitchFamily="34" charset="0"/>
                <a:ea typeface="MS PGothic" panose="020B0600070205080204" pitchFamily="34" charset="-128"/>
              </a:defRPr>
            </a:lvl3pPr>
            <a:lvl4pPr marL="1600200" indent="-228600" defTabSz="930275">
              <a:defRPr sz="2400">
                <a:solidFill>
                  <a:schemeClr val="tx1"/>
                </a:solidFill>
                <a:latin typeface="Tahoma" panose="020B0604030504040204" pitchFamily="34" charset="0"/>
                <a:ea typeface="MS PGothic" panose="020B0600070205080204" pitchFamily="34" charset="-128"/>
              </a:defRPr>
            </a:lvl4pPr>
            <a:lvl5pPr marL="2057400" indent="-228600" defTabSz="930275">
              <a:defRPr sz="2400">
                <a:solidFill>
                  <a:schemeClr val="tx1"/>
                </a:solidFill>
                <a:latin typeface="Tahom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CB4B22C0-5F1A-4821-B460-497A1596E4E8}" type="slidenum">
              <a:rPr lang="en-US" altLang="en-US" sz="1200">
                <a:latin typeface="Arial" panose="020B0604020202020204" pitchFamily="34" charset="0"/>
              </a:rPr>
              <a:pPr/>
              <a:t>24</a:t>
            </a:fld>
            <a:endParaRPr lang="en-US" altLang="en-US" sz="1200">
              <a:latin typeface="Arial" panose="020B0604020202020204" pitchFamily="34" charset="0"/>
            </a:endParaRPr>
          </a:p>
        </p:txBody>
      </p:sp>
    </p:spTree>
    <p:extLst>
      <p:ext uri="{BB962C8B-B14F-4D97-AF65-F5344CB8AC3E}">
        <p14:creationId xmlns:p14="http://schemas.microsoft.com/office/powerpoint/2010/main" val="786638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474124"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474125" name="Rectangle 13"/>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CD4CC0F9-F59E-734D-BF9A-588934D688F4}" type="slidenum">
              <a:rPr lang="en-US"/>
              <a:pPr>
                <a:defRPr/>
              </a:pPr>
              <a:t>‹#›</a:t>
            </a:fld>
            <a:endParaRPr lang="en-US"/>
          </a:p>
        </p:txBody>
      </p:sp>
    </p:spTree>
    <p:extLst>
      <p:ext uri="{BB962C8B-B14F-4D97-AF65-F5344CB8AC3E}">
        <p14:creationId xmlns:p14="http://schemas.microsoft.com/office/powerpoint/2010/main" val="1892698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352460AD-A705-6748-B7C1-C7FC5CA98E4F}" type="slidenum">
              <a:rPr lang="en-US"/>
              <a:pPr>
                <a:defRPr/>
              </a:pPr>
              <a:t>‹#›</a:t>
            </a:fld>
            <a:endParaRPr lang="en-US"/>
          </a:p>
        </p:txBody>
      </p:sp>
    </p:spTree>
    <p:extLst>
      <p:ext uri="{BB962C8B-B14F-4D97-AF65-F5344CB8AC3E}">
        <p14:creationId xmlns:p14="http://schemas.microsoft.com/office/powerpoint/2010/main" val="1831600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E2D1BF33-2013-C345-A28D-DD49C6EA3946}" type="slidenum">
              <a:rPr lang="en-US"/>
              <a:pPr>
                <a:defRPr/>
              </a:pPr>
              <a:t>‹#›</a:t>
            </a:fld>
            <a:endParaRPr lang="en-US"/>
          </a:p>
        </p:txBody>
      </p:sp>
    </p:spTree>
    <p:extLst>
      <p:ext uri="{BB962C8B-B14F-4D97-AF65-F5344CB8AC3E}">
        <p14:creationId xmlns:p14="http://schemas.microsoft.com/office/powerpoint/2010/main" val="2734030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Table Placeholder 2"/>
          <p:cNvSpPr>
            <a:spLocks noGrp="1"/>
          </p:cNvSpPr>
          <p:nvPr>
            <p:ph type="tbl" idx="1"/>
          </p:nvPr>
        </p:nvSpPr>
        <p:spPr>
          <a:xfrm>
            <a:off x="1182688" y="2017713"/>
            <a:ext cx="7772400" cy="4114800"/>
          </a:xfrm>
        </p:spPr>
        <p:txBody>
          <a:bodyPr/>
          <a:lstStyle/>
          <a:p>
            <a:pPr lvl="0"/>
            <a:endParaRPr lang="en-US" noProof="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130F710-0998-BD42-BF78-11C6B62FFA8A}" type="slidenum">
              <a:rPr lang="en-US"/>
              <a:pPr>
                <a:defRPr/>
              </a:pPr>
              <a:t>‹#›</a:t>
            </a:fld>
            <a:endParaRPr lang="en-US"/>
          </a:p>
        </p:txBody>
      </p:sp>
    </p:spTree>
    <p:extLst>
      <p:ext uri="{BB962C8B-B14F-4D97-AF65-F5344CB8AC3E}">
        <p14:creationId xmlns:p14="http://schemas.microsoft.com/office/powerpoint/2010/main" val="3839476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95058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51672E-86DA-EB44-A185-0C0BD22FDDB3}" type="slidenum">
              <a:rPr lang="en-US"/>
              <a:pPr>
                <a:defRPr/>
              </a:pPr>
              <a:t>‹#›</a:t>
            </a:fld>
            <a:endParaRPr lang="en-US"/>
          </a:p>
        </p:txBody>
      </p:sp>
    </p:spTree>
    <p:extLst>
      <p:ext uri="{BB962C8B-B14F-4D97-AF65-F5344CB8AC3E}">
        <p14:creationId xmlns:p14="http://schemas.microsoft.com/office/powerpoint/2010/main" val="3108217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6FCF2A-7731-CA46-9649-481CC86548AD}" type="slidenum">
              <a:rPr lang="en-US"/>
              <a:pPr>
                <a:defRPr/>
              </a:pPr>
              <a:t>‹#›</a:t>
            </a:fld>
            <a:endParaRPr lang="en-US"/>
          </a:p>
        </p:txBody>
      </p:sp>
    </p:spTree>
    <p:extLst>
      <p:ext uri="{BB962C8B-B14F-4D97-AF65-F5344CB8AC3E}">
        <p14:creationId xmlns:p14="http://schemas.microsoft.com/office/powerpoint/2010/main" val="3434539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D76079-7A8F-944F-8F03-D2F42C34392B}" type="slidenum">
              <a:rPr lang="en-US"/>
              <a:pPr>
                <a:defRPr/>
              </a:pPr>
              <a:t>‹#›</a:t>
            </a:fld>
            <a:endParaRPr lang="en-US"/>
          </a:p>
        </p:txBody>
      </p:sp>
    </p:spTree>
    <p:extLst>
      <p:ext uri="{BB962C8B-B14F-4D97-AF65-F5344CB8AC3E}">
        <p14:creationId xmlns:p14="http://schemas.microsoft.com/office/powerpoint/2010/main" val="1517118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FE6832-0FF2-2F46-98F8-9CDD37078415}" type="slidenum">
              <a:rPr lang="en-US"/>
              <a:pPr>
                <a:defRPr/>
              </a:pPr>
              <a:t>‹#›</a:t>
            </a:fld>
            <a:endParaRPr lang="en-US"/>
          </a:p>
        </p:txBody>
      </p:sp>
    </p:spTree>
    <p:extLst>
      <p:ext uri="{BB962C8B-B14F-4D97-AF65-F5344CB8AC3E}">
        <p14:creationId xmlns:p14="http://schemas.microsoft.com/office/powerpoint/2010/main" val="3987141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86B83C2-B7E1-2042-8B07-9D77D4CB06D6}" type="slidenum">
              <a:rPr lang="en-US"/>
              <a:pPr>
                <a:defRPr/>
              </a:pPr>
              <a:t>‹#›</a:t>
            </a:fld>
            <a:endParaRPr lang="en-US"/>
          </a:p>
        </p:txBody>
      </p:sp>
    </p:spTree>
    <p:extLst>
      <p:ext uri="{BB962C8B-B14F-4D97-AF65-F5344CB8AC3E}">
        <p14:creationId xmlns:p14="http://schemas.microsoft.com/office/powerpoint/2010/main" val="184540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F185246-6329-4148-86ED-D49070F3BDB0}" type="slidenum">
              <a:rPr lang="en-US"/>
              <a:pPr>
                <a:defRPr/>
              </a:pPr>
              <a:t>‹#›</a:t>
            </a:fld>
            <a:endParaRPr lang="en-US"/>
          </a:p>
        </p:txBody>
      </p:sp>
    </p:spTree>
    <p:extLst>
      <p:ext uri="{BB962C8B-B14F-4D97-AF65-F5344CB8AC3E}">
        <p14:creationId xmlns:p14="http://schemas.microsoft.com/office/powerpoint/2010/main" val="219689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E70CF1B1-AA47-B34B-9B18-40744FAC0177}" type="slidenum">
              <a:rPr lang="en-US"/>
              <a:pPr>
                <a:defRPr/>
              </a:pPr>
              <a:t>‹#›</a:t>
            </a:fld>
            <a:endParaRPr lang="en-US"/>
          </a:p>
        </p:txBody>
      </p:sp>
    </p:spTree>
    <p:extLst>
      <p:ext uri="{BB962C8B-B14F-4D97-AF65-F5344CB8AC3E}">
        <p14:creationId xmlns:p14="http://schemas.microsoft.com/office/powerpoint/2010/main" val="102862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EE4A04A-ADF6-FA4A-95EB-A0A373FE9D4D}" type="slidenum">
              <a:rPr lang="en-US"/>
              <a:pPr>
                <a:defRPr/>
              </a:pPr>
              <a:t>‹#›</a:t>
            </a:fld>
            <a:endParaRPr lang="en-US"/>
          </a:p>
        </p:txBody>
      </p:sp>
    </p:spTree>
    <p:extLst>
      <p:ext uri="{BB962C8B-B14F-4D97-AF65-F5344CB8AC3E}">
        <p14:creationId xmlns:p14="http://schemas.microsoft.com/office/powerpoint/2010/main" val="27925553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9B245A-F624-BC45-A028-EAB765F24728}" type="slidenum">
              <a:rPr lang="en-US"/>
              <a:pPr>
                <a:defRPr/>
              </a:pPr>
              <a:t>‹#›</a:t>
            </a:fld>
            <a:endParaRPr lang="en-US"/>
          </a:p>
        </p:txBody>
      </p:sp>
    </p:spTree>
    <p:extLst>
      <p:ext uri="{BB962C8B-B14F-4D97-AF65-F5344CB8AC3E}">
        <p14:creationId xmlns:p14="http://schemas.microsoft.com/office/powerpoint/2010/main" val="2102765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42106E-DD89-F04D-914F-F14133204562}" type="slidenum">
              <a:rPr lang="en-US"/>
              <a:pPr>
                <a:defRPr/>
              </a:pPr>
              <a:t>‹#›</a:t>
            </a:fld>
            <a:endParaRPr lang="en-US"/>
          </a:p>
        </p:txBody>
      </p:sp>
    </p:spTree>
    <p:extLst>
      <p:ext uri="{BB962C8B-B14F-4D97-AF65-F5344CB8AC3E}">
        <p14:creationId xmlns:p14="http://schemas.microsoft.com/office/powerpoint/2010/main" val="2725555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F58644-97E4-864B-8711-3AB8597F0E9B}" type="slidenum">
              <a:rPr lang="en-US"/>
              <a:pPr>
                <a:defRPr/>
              </a:pPr>
              <a:t>‹#›</a:t>
            </a:fld>
            <a:endParaRPr lang="en-US"/>
          </a:p>
        </p:txBody>
      </p:sp>
    </p:spTree>
    <p:extLst>
      <p:ext uri="{BB962C8B-B14F-4D97-AF65-F5344CB8AC3E}">
        <p14:creationId xmlns:p14="http://schemas.microsoft.com/office/powerpoint/2010/main" val="3531253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34D805-549E-E048-883E-D81F251AB3CF}" type="slidenum">
              <a:rPr lang="en-US"/>
              <a:pPr>
                <a:defRPr/>
              </a:pPr>
              <a:t>‹#›</a:t>
            </a:fld>
            <a:endParaRPr lang="en-US"/>
          </a:p>
        </p:txBody>
      </p:sp>
    </p:spTree>
    <p:extLst>
      <p:ext uri="{BB962C8B-B14F-4D97-AF65-F5344CB8AC3E}">
        <p14:creationId xmlns:p14="http://schemas.microsoft.com/office/powerpoint/2010/main" val="24947122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B5CA18-C181-6641-8C82-9583F9E8F139}" type="slidenum">
              <a:rPr lang="en-US"/>
              <a:pPr>
                <a:defRPr/>
              </a:pPr>
              <a:t>‹#›</a:t>
            </a:fld>
            <a:endParaRPr lang="en-US"/>
          </a:p>
        </p:txBody>
      </p:sp>
    </p:spTree>
    <p:extLst>
      <p:ext uri="{BB962C8B-B14F-4D97-AF65-F5344CB8AC3E}">
        <p14:creationId xmlns:p14="http://schemas.microsoft.com/office/powerpoint/2010/main" val="34132783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127A92-EF34-5145-A56D-48139B75A877}" type="slidenum">
              <a:rPr lang="en-US"/>
              <a:pPr>
                <a:defRPr/>
              </a:pPr>
              <a:t>‹#›</a:t>
            </a:fld>
            <a:endParaRPr lang="en-US"/>
          </a:p>
        </p:txBody>
      </p:sp>
    </p:spTree>
    <p:extLst>
      <p:ext uri="{BB962C8B-B14F-4D97-AF65-F5344CB8AC3E}">
        <p14:creationId xmlns:p14="http://schemas.microsoft.com/office/powerpoint/2010/main" val="2658328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9737FC-A61A-4045-A07E-92AD4E8E76F9}" type="slidenum">
              <a:rPr lang="en-US"/>
              <a:pPr>
                <a:defRPr/>
              </a:pPr>
              <a:t>‹#›</a:t>
            </a:fld>
            <a:endParaRPr lang="en-US"/>
          </a:p>
        </p:txBody>
      </p:sp>
    </p:spTree>
    <p:extLst>
      <p:ext uri="{BB962C8B-B14F-4D97-AF65-F5344CB8AC3E}">
        <p14:creationId xmlns:p14="http://schemas.microsoft.com/office/powerpoint/2010/main" val="2610950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E210C2-1455-9242-9F80-A3BD2AD82125}" type="slidenum">
              <a:rPr lang="en-US"/>
              <a:pPr>
                <a:defRPr/>
              </a:pPr>
              <a:t>‹#›</a:t>
            </a:fld>
            <a:endParaRPr lang="en-US"/>
          </a:p>
        </p:txBody>
      </p:sp>
    </p:spTree>
    <p:extLst>
      <p:ext uri="{BB962C8B-B14F-4D97-AF65-F5344CB8AC3E}">
        <p14:creationId xmlns:p14="http://schemas.microsoft.com/office/powerpoint/2010/main" val="33815856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384A27D-B519-D04D-BBF2-2580000342E6}" type="slidenum">
              <a:rPr lang="en-US"/>
              <a:pPr>
                <a:defRPr/>
              </a:pPr>
              <a:t>‹#›</a:t>
            </a:fld>
            <a:endParaRPr lang="en-US"/>
          </a:p>
        </p:txBody>
      </p:sp>
    </p:spTree>
    <p:extLst>
      <p:ext uri="{BB962C8B-B14F-4D97-AF65-F5344CB8AC3E}">
        <p14:creationId xmlns:p14="http://schemas.microsoft.com/office/powerpoint/2010/main" val="2730752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1D02DCA-C8D4-E941-B011-5782302033C0}" type="slidenum">
              <a:rPr lang="en-US"/>
              <a:pPr>
                <a:defRPr/>
              </a:pPr>
              <a:t>‹#›</a:t>
            </a:fld>
            <a:endParaRPr lang="en-US"/>
          </a:p>
        </p:txBody>
      </p:sp>
    </p:spTree>
    <p:extLst>
      <p:ext uri="{BB962C8B-B14F-4D97-AF65-F5344CB8AC3E}">
        <p14:creationId xmlns:p14="http://schemas.microsoft.com/office/powerpoint/2010/main" val="12518030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1CB7F8A-B654-1641-92DF-1CCEF3A73BFD}" type="slidenum">
              <a:rPr lang="en-US"/>
              <a:pPr>
                <a:defRPr/>
              </a:pPr>
              <a:t>‹#›</a:t>
            </a:fld>
            <a:endParaRPr lang="en-US"/>
          </a:p>
        </p:txBody>
      </p:sp>
    </p:spTree>
    <p:extLst>
      <p:ext uri="{BB962C8B-B14F-4D97-AF65-F5344CB8AC3E}">
        <p14:creationId xmlns:p14="http://schemas.microsoft.com/office/powerpoint/2010/main" val="5979983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6FA21B8-DDD1-C941-BA46-0B32A38B7B5E}" type="slidenum">
              <a:rPr lang="en-US"/>
              <a:pPr>
                <a:defRPr/>
              </a:pPr>
              <a:t>‹#›</a:t>
            </a:fld>
            <a:endParaRPr lang="en-US"/>
          </a:p>
        </p:txBody>
      </p:sp>
    </p:spTree>
    <p:extLst>
      <p:ext uri="{BB962C8B-B14F-4D97-AF65-F5344CB8AC3E}">
        <p14:creationId xmlns:p14="http://schemas.microsoft.com/office/powerpoint/2010/main" val="7796768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A716EB-DD27-8645-8357-C7D35D4B2A07}" type="slidenum">
              <a:rPr lang="en-US"/>
              <a:pPr>
                <a:defRPr/>
              </a:pPr>
              <a:t>‹#›</a:t>
            </a:fld>
            <a:endParaRPr lang="en-US"/>
          </a:p>
        </p:txBody>
      </p:sp>
    </p:spTree>
    <p:extLst>
      <p:ext uri="{BB962C8B-B14F-4D97-AF65-F5344CB8AC3E}">
        <p14:creationId xmlns:p14="http://schemas.microsoft.com/office/powerpoint/2010/main" val="23386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FBF910-747E-2749-83C3-7E3055925CC5}" type="slidenum">
              <a:rPr lang="en-US"/>
              <a:pPr>
                <a:defRPr/>
              </a:pPr>
              <a:t>‹#›</a:t>
            </a:fld>
            <a:endParaRPr lang="en-US"/>
          </a:p>
        </p:txBody>
      </p:sp>
    </p:spTree>
    <p:extLst>
      <p:ext uri="{BB962C8B-B14F-4D97-AF65-F5344CB8AC3E}">
        <p14:creationId xmlns:p14="http://schemas.microsoft.com/office/powerpoint/2010/main" val="37460210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DFAF60-8EC5-4A4C-A68E-0BA7F367AF6C}" type="slidenum">
              <a:rPr lang="en-US"/>
              <a:pPr>
                <a:defRPr/>
              </a:pPr>
              <a:t>‹#›</a:t>
            </a:fld>
            <a:endParaRPr lang="en-US"/>
          </a:p>
        </p:txBody>
      </p:sp>
    </p:spTree>
    <p:extLst>
      <p:ext uri="{BB962C8B-B14F-4D97-AF65-F5344CB8AC3E}">
        <p14:creationId xmlns:p14="http://schemas.microsoft.com/office/powerpoint/2010/main" val="8058464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6D564F-9065-9B47-B487-1105A0C919FD}" type="slidenum">
              <a:rPr lang="en-US"/>
              <a:pPr>
                <a:defRPr/>
              </a:pPr>
              <a:t>‹#›</a:t>
            </a:fld>
            <a:endParaRPr lang="en-US"/>
          </a:p>
        </p:txBody>
      </p:sp>
    </p:spTree>
    <p:extLst>
      <p:ext uri="{BB962C8B-B14F-4D97-AF65-F5344CB8AC3E}">
        <p14:creationId xmlns:p14="http://schemas.microsoft.com/office/powerpoint/2010/main" val="42266138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1F7601-6870-974A-9904-0CDFC20B3F98}" type="slidenum">
              <a:rPr lang="en-US"/>
              <a:pPr>
                <a:defRPr/>
              </a:pPr>
              <a:t>‹#›</a:t>
            </a:fld>
            <a:endParaRPr lang="en-US"/>
          </a:p>
        </p:txBody>
      </p:sp>
    </p:spTree>
    <p:extLst>
      <p:ext uri="{BB962C8B-B14F-4D97-AF65-F5344CB8AC3E}">
        <p14:creationId xmlns:p14="http://schemas.microsoft.com/office/powerpoint/2010/main" val="41482007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194781-B409-A148-B437-DCFDA232498A}" type="slidenum">
              <a:rPr lang="en-US"/>
              <a:pPr>
                <a:defRPr/>
              </a:pPr>
              <a:t>‹#›</a:t>
            </a:fld>
            <a:endParaRPr lang="en-US"/>
          </a:p>
        </p:txBody>
      </p:sp>
    </p:spTree>
    <p:extLst>
      <p:ext uri="{BB962C8B-B14F-4D97-AF65-F5344CB8AC3E}">
        <p14:creationId xmlns:p14="http://schemas.microsoft.com/office/powerpoint/2010/main" val="35695015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A4FD65-63AB-8F48-9AC5-01EDEBE7FC24}" type="slidenum">
              <a:rPr lang="en-US"/>
              <a:pPr>
                <a:defRPr/>
              </a:pPr>
              <a:t>‹#›</a:t>
            </a:fld>
            <a:endParaRPr lang="en-US"/>
          </a:p>
        </p:txBody>
      </p:sp>
    </p:spTree>
    <p:extLst>
      <p:ext uri="{BB962C8B-B14F-4D97-AF65-F5344CB8AC3E}">
        <p14:creationId xmlns:p14="http://schemas.microsoft.com/office/powerpoint/2010/main" val="2978501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7CA6C6-7B45-F042-9D66-75E7FD4C9A90}" type="slidenum">
              <a:rPr lang="en-US"/>
              <a:pPr>
                <a:defRPr/>
              </a:pPr>
              <a:t>‹#›</a:t>
            </a:fld>
            <a:endParaRPr lang="en-US"/>
          </a:p>
        </p:txBody>
      </p:sp>
    </p:spTree>
    <p:extLst>
      <p:ext uri="{BB962C8B-B14F-4D97-AF65-F5344CB8AC3E}">
        <p14:creationId xmlns:p14="http://schemas.microsoft.com/office/powerpoint/2010/main" val="2169830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695FB46-317A-7244-A213-1A91E436DB68}" type="slidenum">
              <a:rPr lang="en-US"/>
              <a:pPr>
                <a:defRPr/>
              </a:pPr>
              <a:t>‹#›</a:t>
            </a:fld>
            <a:endParaRPr lang="en-US"/>
          </a:p>
        </p:txBody>
      </p:sp>
    </p:spTree>
    <p:extLst>
      <p:ext uri="{BB962C8B-B14F-4D97-AF65-F5344CB8AC3E}">
        <p14:creationId xmlns:p14="http://schemas.microsoft.com/office/powerpoint/2010/main" val="37323486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B20C7F6-9BE5-584F-8CD2-E38174357650}" type="slidenum">
              <a:rPr lang="en-US"/>
              <a:pPr>
                <a:defRPr/>
              </a:pPr>
              <a:t>‹#›</a:t>
            </a:fld>
            <a:endParaRPr lang="en-US"/>
          </a:p>
        </p:txBody>
      </p:sp>
    </p:spTree>
    <p:extLst>
      <p:ext uri="{BB962C8B-B14F-4D97-AF65-F5344CB8AC3E}">
        <p14:creationId xmlns:p14="http://schemas.microsoft.com/office/powerpoint/2010/main" val="3885424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1E319C6-2053-2445-A490-54D30A3B0BFE}" type="slidenum">
              <a:rPr lang="en-US"/>
              <a:pPr>
                <a:defRPr/>
              </a:pPr>
              <a:t>‹#›</a:t>
            </a:fld>
            <a:endParaRPr lang="en-US"/>
          </a:p>
        </p:txBody>
      </p:sp>
    </p:spTree>
    <p:extLst>
      <p:ext uri="{BB962C8B-B14F-4D97-AF65-F5344CB8AC3E}">
        <p14:creationId xmlns:p14="http://schemas.microsoft.com/office/powerpoint/2010/main" val="40202548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29FD6C4-B585-9146-A2C7-7935DDC5EA60}" type="slidenum">
              <a:rPr lang="en-US"/>
              <a:pPr>
                <a:defRPr/>
              </a:pPr>
              <a:t>‹#›</a:t>
            </a:fld>
            <a:endParaRPr lang="en-US"/>
          </a:p>
        </p:txBody>
      </p:sp>
    </p:spTree>
    <p:extLst>
      <p:ext uri="{BB962C8B-B14F-4D97-AF65-F5344CB8AC3E}">
        <p14:creationId xmlns:p14="http://schemas.microsoft.com/office/powerpoint/2010/main" val="34471741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112A76-889C-644F-91C2-C864D226789A}" type="slidenum">
              <a:rPr lang="en-US"/>
              <a:pPr>
                <a:defRPr/>
              </a:pPr>
              <a:t>‹#›</a:t>
            </a:fld>
            <a:endParaRPr lang="en-US"/>
          </a:p>
        </p:txBody>
      </p:sp>
    </p:spTree>
    <p:extLst>
      <p:ext uri="{BB962C8B-B14F-4D97-AF65-F5344CB8AC3E}">
        <p14:creationId xmlns:p14="http://schemas.microsoft.com/office/powerpoint/2010/main" val="32474003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D15FE0-8F9B-9947-B35E-AFC08725CF8C}" type="slidenum">
              <a:rPr lang="en-US"/>
              <a:pPr>
                <a:defRPr/>
              </a:pPr>
              <a:t>‹#›</a:t>
            </a:fld>
            <a:endParaRPr lang="en-US"/>
          </a:p>
        </p:txBody>
      </p:sp>
    </p:spTree>
    <p:extLst>
      <p:ext uri="{BB962C8B-B14F-4D97-AF65-F5344CB8AC3E}">
        <p14:creationId xmlns:p14="http://schemas.microsoft.com/office/powerpoint/2010/main" val="36989211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DED90D-2FF1-494F-9405-B0CC1B9C4F52}" type="slidenum">
              <a:rPr lang="en-US"/>
              <a:pPr>
                <a:defRPr/>
              </a:pPr>
              <a:t>‹#›</a:t>
            </a:fld>
            <a:endParaRPr lang="en-US"/>
          </a:p>
        </p:txBody>
      </p:sp>
    </p:spTree>
    <p:extLst>
      <p:ext uri="{BB962C8B-B14F-4D97-AF65-F5344CB8AC3E}">
        <p14:creationId xmlns:p14="http://schemas.microsoft.com/office/powerpoint/2010/main" val="8566462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0AEAC8-DBA4-734B-9E6F-43DA5DA53E8E}" type="slidenum">
              <a:rPr lang="en-US"/>
              <a:pPr>
                <a:defRPr/>
              </a:pPr>
              <a:t>‹#›</a:t>
            </a:fld>
            <a:endParaRPr lang="en-US"/>
          </a:p>
        </p:txBody>
      </p:sp>
    </p:spTree>
    <p:extLst>
      <p:ext uri="{BB962C8B-B14F-4D97-AF65-F5344CB8AC3E}">
        <p14:creationId xmlns:p14="http://schemas.microsoft.com/office/powerpoint/2010/main" val="16142243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A8F893-22C3-9345-A932-A8CECF6EC5BA}" type="slidenum">
              <a:rPr lang="en-US"/>
              <a:pPr>
                <a:defRPr/>
              </a:pPr>
              <a:t>‹#›</a:t>
            </a:fld>
            <a:endParaRPr lang="en-US"/>
          </a:p>
        </p:txBody>
      </p:sp>
    </p:spTree>
    <p:extLst>
      <p:ext uri="{BB962C8B-B14F-4D97-AF65-F5344CB8AC3E}">
        <p14:creationId xmlns:p14="http://schemas.microsoft.com/office/powerpoint/2010/main" val="30401337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A7C6FD-4A28-0C44-A4E8-15DC4E5EB136}" type="slidenum">
              <a:rPr lang="en-US"/>
              <a:pPr>
                <a:defRPr/>
              </a:pPr>
              <a:t>‹#›</a:t>
            </a:fld>
            <a:endParaRPr lang="en-US"/>
          </a:p>
        </p:txBody>
      </p:sp>
    </p:spTree>
    <p:extLst>
      <p:ext uri="{BB962C8B-B14F-4D97-AF65-F5344CB8AC3E}">
        <p14:creationId xmlns:p14="http://schemas.microsoft.com/office/powerpoint/2010/main" val="2501004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B241E0-ED65-FE4D-ADD7-6EA7BB729ED1}" type="slidenum">
              <a:rPr lang="en-US"/>
              <a:pPr>
                <a:defRPr/>
              </a:pPr>
              <a:t>‹#›</a:t>
            </a:fld>
            <a:endParaRPr lang="en-US"/>
          </a:p>
        </p:txBody>
      </p:sp>
    </p:spTree>
    <p:extLst>
      <p:ext uri="{BB962C8B-B14F-4D97-AF65-F5344CB8AC3E}">
        <p14:creationId xmlns:p14="http://schemas.microsoft.com/office/powerpoint/2010/main" val="2066603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FD698B58-6A52-1D47-8970-961FE0E260EE}" type="slidenum">
              <a:rPr lang="en-US"/>
              <a:pPr>
                <a:defRPr/>
              </a:pPr>
              <a:t>‹#›</a:t>
            </a:fld>
            <a:endParaRPr lang="en-US"/>
          </a:p>
        </p:txBody>
      </p:sp>
    </p:spTree>
    <p:extLst>
      <p:ext uri="{BB962C8B-B14F-4D97-AF65-F5344CB8AC3E}">
        <p14:creationId xmlns:p14="http://schemas.microsoft.com/office/powerpoint/2010/main" val="30538904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AD74F3-0E33-B441-95F0-7F83345D2FAD}" type="slidenum">
              <a:rPr lang="en-US"/>
              <a:pPr>
                <a:defRPr/>
              </a:pPr>
              <a:t>‹#›</a:t>
            </a:fld>
            <a:endParaRPr lang="en-US"/>
          </a:p>
        </p:txBody>
      </p:sp>
    </p:spTree>
    <p:extLst>
      <p:ext uri="{BB962C8B-B14F-4D97-AF65-F5344CB8AC3E}">
        <p14:creationId xmlns:p14="http://schemas.microsoft.com/office/powerpoint/2010/main" val="33764706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DFCE933-1FCD-9E4D-8AD0-39E7D8A2C3DB}" type="slidenum">
              <a:rPr lang="en-US"/>
              <a:pPr>
                <a:defRPr/>
              </a:pPr>
              <a:t>‹#›</a:t>
            </a:fld>
            <a:endParaRPr lang="en-US"/>
          </a:p>
        </p:txBody>
      </p:sp>
    </p:spTree>
    <p:extLst>
      <p:ext uri="{BB962C8B-B14F-4D97-AF65-F5344CB8AC3E}">
        <p14:creationId xmlns:p14="http://schemas.microsoft.com/office/powerpoint/2010/main" val="1113054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7B3E844-ED50-6B45-BAC4-16799245B5ED}" type="slidenum">
              <a:rPr lang="en-US"/>
              <a:pPr>
                <a:defRPr/>
              </a:pPr>
              <a:t>‹#›</a:t>
            </a:fld>
            <a:endParaRPr lang="en-US"/>
          </a:p>
        </p:txBody>
      </p:sp>
    </p:spTree>
    <p:extLst>
      <p:ext uri="{BB962C8B-B14F-4D97-AF65-F5344CB8AC3E}">
        <p14:creationId xmlns:p14="http://schemas.microsoft.com/office/powerpoint/2010/main" val="35437908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412B2DD-A2D3-3C4F-B5B8-AF8109B69FB5}" type="slidenum">
              <a:rPr lang="en-US"/>
              <a:pPr>
                <a:defRPr/>
              </a:pPr>
              <a:t>‹#›</a:t>
            </a:fld>
            <a:endParaRPr lang="en-US"/>
          </a:p>
        </p:txBody>
      </p:sp>
    </p:spTree>
    <p:extLst>
      <p:ext uri="{BB962C8B-B14F-4D97-AF65-F5344CB8AC3E}">
        <p14:creationId xmlns:p14="http://schemas.microsoft.com/office/powerpoint/2010/main" val="5669019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3FE186-D335-7845-B779-B6112A389E5F}" type="slidenum">
              <a:rPr lang="en-US"/>
              <a:pPr>
                <a:defRPr/>
              </a:pPr>
              <a:t>‹#›</a:t>
            </a:fld>
            <a:endParaRPr lang="en-US"/>
          </a:p>
        </p:txBody>
      </p:sp>
    </p:spTree>
    <p:extLst>
      <p:ext uri="{BB962C8B-B14F-4D97-AF65-F5344CB8AC3E}">
        <p14:creationId xmlns:p14="http://schemas.microsoft.com/office/powerpoint/2010/main" val="436082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943A00-40B4-AF4D-8FE9-E179B4F48939}" type="slidenum">
              <a:rPr lang="en-US"/>
              <a:pPr>
                <a:defRPr/>
              </a:pPr>
              <a:t>‹#›</a:t>
            </a:fld>
            <a:endParaRPr lang="en-US"/>
          </a:p>
        </p:txBody>
      </p:sp>
    </p:spTree>
    <p:extLst>
      <p:ext uri="{BB962C8B-B14F-4D97-AF65-F5344CB8AC3E}">
        <p14:creationId xmlns:p14="http://schemas.microsoft.com/office/powerpoint/2010/main" val="7358483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9D9A87-7F51-FE4E-85FE-E611FEDE0D29}" type="slidenum">
              <a:rPr lang="en-US"/>
              <a:pPr>
                <a:defRPr/>
              </a:pPr>
              <a:t>‹#›</a:t>
            </a:fld>
            <a:endParaRPr lang="en-US"/>
          </a:p>
        </p:txBody>
      </p:sp>
    </p:spTree>
    <p:extLst>
      <p:ext uri="{BB962C8B-B14F-4D97-AF65-F5344CB8AC3E}">
        <p14:creationId xmlns:p14="http://schemas.microsoft.com/office/powerpoint/2010/main" val="18386598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C3381F-C692-DB4B-833C-22EC01447964}" type="slidenum">
              <a:rPr lang="en-US"/>
              <a:pPr>
                <a:defRPr/>
              </a:pPr>
              <a:t>‹#›</a:t>
            </a:fld>
            <a:endParaRPr lang="en-US"/>
          </a:p>
        </p:txBody>
      </p:sp>
    </p:spTree>
    <p:extLst>
      <p:ext uri="{BB962C8B-B14F-4D97-AF65-F5344CB8AC3E}">
        <p14:creationId xmlns:p14="http://schemas.microsoft.com/office/powerpoint/2010/main" val="18325736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12B5E0-71B3-504E-9233-23B6DCB82F70}" type="slidenum">
              <a:rPr lang="en-US"/>
              <a:pPr>
                <a:defRPr/>
              </a:pPr>
              <a:t>‹#›</a:t>
            </a:fld>
            <a:endParaRPr lang="en-US"/>
          </a:p>
        </p:txBody>
      </p:sp>
    </p:spTree>
    <p:extLst>
      <p:ext uri="{BB962C8B-B14F-4D97-AF65-F5344CB8AC3E}">
        <p14:creationId xmlns:p14="http://schemas.microsoft.com/office/powerpoint/2010/main" val="28202248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3C4C99-5114-954F-9BE9-92D6CB16BF5E}" type="slidenum">
              <a:rPr lang="en-US"/>
              <a:pPr>
                <a:defRPr/>
              </a:pPr>
              <a:t>‹#›</a:t>
            </a:fld>
            <a:endParaRPr lang="en-US"/>
          </a:p>
        </p:txBody>
      </p:sp>
    </p:spTree>
    <p:extLst>
      <p:ext uri="{BB962C8B-B14F-4D97-AF65-F5344CB8AC3E}">
        <p14:creationId xmlns:p14="http://schemas.microsoft.com/office/powerpoint/2010/main" val="3508856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92E70253-7AA3-4A41-9558-8250F034602A}" type="slidenum">
              <a:rPr lang="en-US"/>
              <a:pPr>
                <a:defRPr/>
              </a:pPr>
              <a:t>‹#›</a:t>
            </a:fld>
            <a:endParaRPr lang="en-US"/>
          </a:p>
        </p:txBody>
      </p:sp>
    </p:spTree>
    <p:extLst>
      <p:ext uri="{BB962C8B-B14F-4D97-AF65-F5344CB8AC3E}">
        <p14:creationId xmlns:p14="http://schemas.microsoft.com/office/powerpoint/2010/main" val="35356416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5FBA87-9DEC-B048-9A5B-7434D7AA8DAA}" type="slidenum">
              <a:rPr lang="en-US"/>
              <a:pPr>
                <a:defRPr/>
              </a:pPr>
              <a:t>‹#›</a:t>
            </a:fld>
            <a:endParaRPr lang="en-US"/>
          </a:p>
        </p:txBody>
      </p:sp>
    </p:spTree>
    <p:extLst>
      <p:ext uri="{BB962C8B-B14F-4D97-AF65-F5344CB8AC3E}">
        <p14:creationId xmlns:p14="http://schemas.microsoft.com/office/powerpoint/2010/main" val="14509142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08DAD4-1D61-B24F-9CB9-0038803C3ABB}" type="slidenum">
              <a:rPr lang="en-US"/>
              <a:pPr>
                <a:defRPr/>
              </a:pPr>
              <a:t>‹#›</a:t>
            </a:fld>
            <a:endParaRPr lang="en-US"/>
          </a:p>
        </p:txBody>
      </p:sp>
    </p:spTree>
    <p:extLst>
      <p:ext uri="{BB962C8B-B14F-4D97-AF65-F5344CB8AC3E}">
        <p14:creationId xmlns:p14="http://schemas.microsoft.com/office/powerpoint/2010/main" val="14825321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9435A06-9295-C643-A2CD-BE14E4977C0B}" type="slidenum">
              <a:rPr lang="en-US"/>
              <a:pPr>
                <a:defRPr/>
              </a:pPr>
              <a:t>‹#›</a:t>
            </a:fld>
            <a:endParaRPr lang="en-US"/>
          </a:p>
        </p:txBody>
      </p:sp>
    </p:spTree>
    <p:extLst>
      <p:ext uri="{BB962C8B-B14F-4D97-AF65-F5344CB8AC3E}">
        <p14:creationId xmlns:p14="http://schemas.microsoft.com/office/powerpoint/2010/main" val="23919904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6B8362A-25E7-644F-8506-77DB11E383D8}" type="slidenum">
              <a:rPr lang="en-US"/>
              <a:pPr>
                <a:defRPr/>
              </a:pPr>
              <a:t>‹#›</a:t>
            </a:fld>
            <a:endParaRPr lang="en-US"/>
          </a:p>
        </p:txBody>
      </p:sp>
    </p:spTree>
    <p:extLst>
      <p:ext uri="{BB962C8B-B14F-4D97-AF65-F5344CB8AC3E}">
        <p14:creationId xmlns:p14="http://schemas.microsoft.com/office/powerpoint/2010/main" val="19927990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7925277-C0D3-FB4A-880A-B0C545F0D81C}" type="slidenum">
              <a:rPr lang="en-US"/>
              <a:pPr>
                <a:defRPr/>
              </a:pPr>
              <a:t>‹#›</a:t>
            </a:fld>
            <a:endParaRPr lang="en-US"/>
          </a:p>
        </p:txBody>
      </p:sp>
    </p:spTree>
    <p:extLst>
      <p:ext uri="{BB962C8B-B14F-4D97-AF65-F5344CB8AC3E}">
        <p14:creationId xmlns:p14="http://schemas.microsoft.com/office/powerpoint/2010/main" val="35266647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FA670E-11DC-644B-B8A1-F0E1B9346F6C}" type="slidenum">
              <a:rPr lang="en-US"/>
              <a:pPr>
                <a:defRPr/>
              </a:pPr>
              <a:t>‹#›</a:t>
            </a:fld>
            <a:endParaRPr lang="en-US"/>
          </a:p>
        </p:txBody>
      </p:sp>
    </p:spTree>
    <p:extLst>
      <p:ext uri="{BB962C8B-B14F-4D97-AF65-F5344CB8AC3E}">
        <p14:creationId xmlns:p14="http://schemas.microsoft.com/office/powerpoint/2010/main" val="1929383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201790-47CC-D847-9320-BFA2E4AB6EA8}" type="slidenum">
              <a:rPr lang="en-US"/>
              <a:pPr>
                <a:defRPr/>
              </a:pPr>
              <a:t>‹#›</a:t>
            </a:fld>
            <a:endParaRPr lang="en-US"/>
          </a:p>
        </p:txBody>
      </p:sp>
    </p:spTree>
    <p:extLst>
      <p:ext uri="{BB962C8B-B14F-4D97-AF65-F5344CB8AC3E}">
        <p14:creationId xmlns:p14="http://schemas.microsoft.com/office/powerpoint/2010/main" val="16077601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8DD1B7-7017-0247-9716-B22EDEF24054}" type="slidenum">
              <a:rPr lang="en-US"/>
              <a:pPr>
                <a:defRPr/>
              </a:pPr>
              <a:t>‹#›</a:t>
            </a:fld>
            <a:endParaRPr lang="en-US"/>
          </a:p>
        </p:txBody>
      </p:sp>
    </p:spTree>
    <p:extLst>
      <p:ext uri="{BB962C8B-B14F-4D97-AF65-F5344CB8AC3E}">
        <p14:creationId xmlns:p14="http://schemas.microsoft.com/office/powerpoint/2010/main" val="5595130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9B4BFC-A5AE-1F4D-A853-4D36D5FDBAA7}" type="slidenum">
              <a:rPr lang="en-US"/>
              <a:pPr>
                <a:defRPr/>
              </a:pPr>
              <a:t>‹#›</a:t>
            </a:fld>
            <a:endParaRPr lang="en-US"/>
          </a:p>
        </p:txBody>
      </p:sp>
    </p:spTree>
    <p:extLst>
      <p:ext uri="{BB962C8B-B14F-4D97-AF65-F5344CB8AC3E}">
        <p14:creationId xmlns:p14="http://schemas.microsoft.com/office/powerpoint/2010/main" val="33282107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Table Placeholder 2"/>
          <p:cNvSpPr>
            <a:spLocks noGrp="1"/>
          </p:cNvSpPr>
          <p:nvPr>
            <p:ph type="tbl" idx="1"/>
          </p:nvPr>
        </p:nvSpPr>
        <p:spPr>
          <a:xfrm>
            <a:off x="1182688" y="2017713"/>
            <a:ext cx="7772400" cy="4114800"/>
          </a:xfrm>
        </p:spPr>
        <p:txBody>
          <a:bodyPr rtlCol="0">
            <a:normAutofit/>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BA331C-B17F-EF41-90F9-74DEA593795E}" type="slidenum">
              <a:rPr lang="en-US"/>
              <a:pPr>
                <a:defRPr/>
              </a:pPr>
              <a:t>‹#›</a:t>
            </a:fld>
            <a:endParaRPr lang="en-US"/>
          </a:p>
        </p:txBody>
      </p:sp>
    </p:spTree>
    <p:extLst>
      <p:ext uri="{BB962C8B-B14F-4D97-AF65-F5344CB8AC3E}">
        <p14:creationId xmlns:p14="http://schemas.microsoft.com/office/powerpoint/2010/main" val="1199096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5658D01E-B3B9-A143-8F8C-1F8AEAD31DC2}" type="slidenum">
              <a:rPr lang="en-US"/>
              <a:pPr>
                <a:defRPr/>
              </a:pPr>
              <a:t>‹#›</a:t>
            </a:fld>
            <a:endParaRPr lang="en-US"/>
          </a:p>
        </p:txBody>
      </p:sp>
    </p:spTree>
    <p:extLst>
      <p:ext uri="{BB962C8B-B14F-4D97-AF65-F5344CB8AC3E}">
        <p14:creationId xmlns:p14="http://schemas.microsoft.com/office/powerpoint/2010/main" val="36789891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D911B9-E9CF-EC49-9926-F6AED898297E}" type="slidenum">
              <a:rPr lang="en-US"/>
              <a:pPr>
                <a:defRPr/>
              </a:pPr>
              <a:t>‹#›</a:t>
            </a:fld>
            <a:endParaRPr lang="en-US"/>
          </a:p>
        </p:txBody>
      </p:sp>
    </p:spTree>
    <p:extLst>
      <p:ext uri="{BB962C8B-B14F-4D97-AF65-F5344CB8AC3E}">
        <p14:creationId xmlns:p14="http://schemas.microsoft.com/office/powerpoint/2010/main" val="5428857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3A74FF-7460-B14C-87E7-3DC9D0B8B265}" type="slidenum">
              <a:rPr lang="en-US"/>
              <a:pPr>
                <a:defRPr/>
              </a:pPr>
              <a:t>‹#›</a:t>
            </a:fld>
            <a:endParaRPr lang="en-US"/>
          </a:p>
        </p:txBody>
      </p:sp>
    </p:spTree>
    <p:extLst>
      <p:ext uri="{BB962C8B-B14F-4D97-AF65-F5344CB8AC3E}">
        <p14:creationId xmlns:p14="http://schemas.microsoft.com/office/powerpoint/2010/main" val="26087574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536567-EA79-8249-86C6-9BAE3D028BC4}" type="slidenum">
              <a:rPr lang="en-US"/>
              <a:pPr>
                <a:defRPr/>
              </a:pPr>
              <a:t>‹#›</a:t>
            </a:fld>
            <a:endParaRPr lang="en-US"/>
          </a:p>
        </p:txBody>
      </p:sp>
    </p:spTree>
    <p:extLst>
      <p:ext uri="{BB962C8B-B14F-4D97-AF65-F5344CB8AC3E}">
        <p14:creationId xmlns:p14="http://schemas.microsoft.com/office/powerpoint/2010/main" val="38454530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BAC198-10BA-F64C-90DA-97BA6CE66952}" type="slidenum">
              <a:rPr lang="en-US"/>
              <a:pPr>
                <a:defRPr/>
              </a:pPr>
              <a:t>‹#›</a:t>
            </a:fld>
            <a:endParaRPr lang="en-US"/>
          </a:p>
        </p:txBody>
      </p:sp>
    </p:spTree>
    <p:extLst>
      <p:ext uri="{BB962C8B-B14F-4D97-AF65-F5344CB8AC3E}">
        <p14:creationId xmlns:p14="http://schemas.microsoft.com/office/powerpoint/2010/main" val="10174667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0F1CD46-FA98-F045-8257-A147F6F5B56A}" type="slidenum">
              <a:rPr lang="en-US"/>
              <a:pPr>
                <a:defRPr/>
              </a:pPr>
              <a:t>‹#›</a:t>
            </a:fld>
            <a:endParaRPr lang="en-US"/>
          </a:p>
        </p:txBody>
      </p:sp>
    </p:spTree>
    <p:extLst>
      <p:ext uri="{BB962C8B-B14F-4D97-AF65-F5344CB8AC3E}">
        <p14:creationId xmlns:p14="http://schemas.microsoft.com/office/powerpoint/2010/main" val="20720314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E98ECDF-4C4C-6D42-836A-91016E36F2DB}" type="slidenum">
              <a:rPr lang="en-US"/>
              <a:pPr>
                <a:defRPr/>
              </a:pPr>
              <a:t>‹#›</a:t>
            </a:fld>
            <a:endParaRPr lang="en-US"/>
          </a:p>
        </p:txBody>
      </p:sp>
    </p:spTree>
    <p:extLst>
      <p:ext uri="{BB962C8B-B14F-4D97-AF65-F5344CB8AC3E}">
        <p14:creationId xmlns:p14="http://schemas.microsoft.com/office/powerpoint/2010/main" val="31585217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B059F5B-8D66-714A-8DB9-79A67430899A}" type="slidenum">
              <a:rPr lang="en-US"/>
              <a:pPr>
                <a:defRPr/>
              </a:pPr>
              <a:t>‹#›</a:t>
            </a:fld>
            <a:endParaRPr lang="en-US"/>
          </a:p>
        </p:txBody>
      </p:sp>
    </p:spTree>
    <p:extLst>
      <p:ext uri="{BB962C8B-B14F-4D97-AF65-F5344CB8AC3E}">
        <p14:creationId xmlns:p14="http://schemas.microsoft.com/office/powerpoint/2010/main" val="40258740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6FF80B-D239-DE4F-94AE-986AD4D7239A}" type="slidenum">
              <a:rPr lang="en-US"/>
              <a:pPr>
                <a:defRPr/>
              </a:pPr>
              <a:t>‹#›</a:t>
            </a:fld>
            <a:endParaRPr lang="en-US"/>
          </a:p>
        </p:txBody>
      </p:sp>
    </p:spTree>
    <p:extLst>
      <p:ext uri="{BB962C8B-B14F-4D97-AF65-F5344CB8AC3E}">
        <p14:creationId xmlns:p14="http://schemas.microsoft.com/office/powerpoint/2010/main" val="41200229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B69C7C-2C0A-3843-A9B7-6885A8E94FA5}" type="slidenum">
              <a:rPr lang="en-US"/>
              <a:pPr>
                <a:defRPr/>
              </a:pPr>
              <a:t>‹#›</a:t>
            </a:fld>
            <a:endParaRPr lang="en-US"/>
          </a:p>
        </p:txBody>
      </p:sp>
    </p:spTree>
    <p:extLst>
      <p:ext uri="{BB962C8B-B14F-4D97-AF65-F5344CB8AC3E}">
        <p14:creationId xmlns:p14="http://schemas.microsoft.com/office/powerpoint/2010/main" val="42343880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91F70E-736D-474F-84DA-F666A850C5FC}" type="slidenum">
              <a:rPr lang="en-US"/>
              <a:pPr>
                <a:defRPr/>
              </a:pPr>
              <a:t>‹#›</a:t>
            </a:fld>
            <a:endParaRPr lang="en-US"/>
          </a:p>
        </p:txBody>
      </p:sp>
    </p:spTree>
    <p:extLst>
      <p:ext uri="{BB962C8B-B14F-4D97-AF65-F5344CB8AC3E}">
        <p14:creationId xmlns:p14="http://schemas.microsoft.com/office/powerpoint/2010/main" val="1064642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0DE6788-BB91-E74D-8B76-F4700A40FCE1}" type="slidenum">
              <a:rPr lang="en-US"/>
              <a:pPr>
                <a:defRPr/>
              </a:pPr>
              <a:t>‹#›</a:t>
            </a:fld>
            <a:endParaRPr lang="en-US"/>
          </a:p>
        </p:txBody>
      </p:sp>
    </p:spTree>
    <p:extLst>
      <p:ext uri="{BB962C8B-B14F-4D97-AF65-F5344CB8AC3E}">
        <p14:creationId xmlns:p14="http://schemas.microsoft.com/office/powerpoint/2010/main" val="12963598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D33255-744C-B640-B59D-05AD393D2834}" type="slidenum">
              <a:rPr lang="en-US"/>
              <a:pPr>
                <a:defRPr/>
              </a:pPr>
              <a:t>‹#›</a:t>
            </a:fld>
            <a:endParaRPr lang="en-US"/>
          </a:p>
        </p:txBody>
      </p:sp>
    </p:spTree>
    <p:extLst>
      <p:ext uri="{BB962C8B-B14F-4D97-AF65-F5344CB8AC3E}">
        <p14:creationId xmlns:p14="http://schemas.microsoft.com/office/powerpoint/2010/main" val="24404322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Table Placeholder 2"/>
          <p:cNvSpPr>
            <a:spLocks noGrp="1"/>
          </p:cNvSpPr>
          <p:nvPr>
            <p:ph type="tbl" idx="1"/>
          </p:nvPr>
        </p:nvSpPr>
        <p:spPr>
          <a:xfrm>
            <a:off x="1182688" y="2017713"/>
            <a:ext cx="7772400" cy="4114800"/>
          </a:xfrm>
        </p:spPr>
        <p:txBody>
          <a:bodyPr rtlCol="0">
            <a:normAutofit/>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AEA94B-E56C-1648-80A8-25280586F1B9}" type="slidenum">
              <a:rPr lang="en-US"/>
              <a:pPr>
                <a:defRPr/>
              </a:pPr>
              <a:t>‹#›</a:t>
            </a:fld>
            <a:endParaRPr lang="en-US"/>
          </a:p>
        </p:txBody>
      </p:sp>
    </p:spTree>
    <p:extLst>
      <p:ext uri="{BB962C8B-B14F-4D97-AF65-F5344CB8AC3E}">
        <p14:creationId xmlns:p14="http://schemas.microsoft.com/office/powerpoint/2010/main" val="3661229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A365EE41-375D-0940-AD26-E507E38847DD}" type="slidenum">
              <a:rPr lang="en-US"/>
              <a:pPr>
                <a:defRPr/>
              </a:pPr>
              <a:t>‹#›</a:t>
            </a:fld>
            <a:endParaRPr lang="en-US"/>
          </a:p>
        </p:txBody>
      </p:sp>
    </p:spTree>
    <p:extLst>
      <p:ext uri="{BB962C8B-B14F-4D97-AF65-F5344CB8AC3E}">
        <p14:creationId xmlns:p14="http://schemas.microsoft.com/office/powerpoint/2010/main" val="4255050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sz="2400"/>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sz="2400"/>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sz="2400"/>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sz="2400"/>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sz="2400"/>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sz="2400"/>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sz="2400"/>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3099"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Tahoma" charset="0"/>
                <a:ea typeface="+mn-ea"/>
                <a:cs typeface="+mn-cs"/>
              </a:defRPr>
            </a:lvl1pPr>
          </a:lstStyle>
          <a:p>
            <a:pPr>
              <a:defRPr/>
            </a:pPr>
            <a:endParaRPr lang="en-US"/>
          </a:p>
        </p:txBody>
      </p:sp>
      <p:sp>
        <p:nvSpPr>
          <p:cNvPr id="473100"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Tahoma" charset="0"/>
                <a:ea typeface="+mn-ea"/>
                <a:cs typeface="+mn-cs"/>
              </a:defRPr>
            </a:lvl1pPr>
          </a:lstStyle>
          <a:p>
            <a:pPr>
              <a:defRPr/>
            </a:pPr>
            <a:endParaRPr lang="en-US"/>
          </a:p>
        </p:txBody>
      </p:sp>
      <p:sp>
        <p:nvSpPr>
          <p:cNvPr id="473101"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6FD88F2A-078C-FE4B-A870-4374961B6E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325" r:id="rId2"/>
    <p:sldLayoutId id="2147485326" r:id="rId3"/>
    <p:sldLayoutId id="2147485327" r:id="rId4"/>
    <p:sldLayoutId id="2147485328" r:id="rId5"/>
    <p:sldLayoutId id="2147485329" r:id="rId6"/>
    <p:sldLayoutId id="2147485330" r:id="rId7"/>
    <p:sldLayoutId id="2147485331" r:id="rId8"/>
    <p:sldLayoutId id="2147485332" r:id="rId9"/>
    <p:sldLayoutId id="2147485333" r:id="rId10"/>
    <p:sldLayoutId id="2147485334" r:id="rId11"/>
    <p:sldLayoutId id="2147485335" r:id="rId12"/>
    <p:sldLayoutId id="2147485438" r:id="rId13"/>
  </p:sldLayoutIdLst>
  <p:hf hdr="0" ftr="0" dt="0"/>
  <p:txStyles>
    <p:titleStyle>
      <a:lvl1pPr algn="l"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2pPr>
      <a:lvl3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3pPr>
      <a:lvl4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4pPr>
      <a:lvl5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118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22118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mn-lt"/>
                <a:ea typeface="ＭＳ Ｐゴシック" charset="0"/>
                <a:cs typeface="ＭＳ Ｐゴシック" charset="0"/>
              </a:defRPr>
            </a:lvl1pPr>
          </a:lstStyle>
          <a:p>
            <a:pPr>
              <a:defRPr/>
            </a:pPr>
            <a:endParaRPr lang="en-US"/>
          </a:p>
        </p:txBody>
      </p:sp>
      <p:sp>
        <p:nvSpPr>
          <p:cNvPr id="22119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0840C8A5-CA09-C541-AD2B-7DF1D1F7DD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36" r:id="rId1"/>
    <p:sldLayoutId id="2147485337" r:id="rId2"/>
    <p:sldLayoutId id="2147485338" r:id="rId3"/>
    <p:sldLayoutId id="2147485339" r:id="rId4"/>
    <p:sldLayoutId id="2147485340" r:id="rId5"/>
    <p:sldLayoutId id="2147485341" r:id="rId6"/>
    <p:sldLayoutId id="2147485342" r:id="rId7"/>
    <p:sldLayoutId id="2147485343" r:id="rId8"/>
    <p:sldLayoutId id="2147485344" r:id="rId9"/>
    <p:sldLayoutId id="2147485345" r:id="rId10"/>
    <p:sldLayoutId id="2147485346" r:id="rId11"/>
  </p:sldLayoutIdLst>
  <p:hf hdr="0" ft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9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6B66B88B-2BA4-3041-BEFE-869E880C1C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58" r:id="rId1"/>
    <p:sldLayoutId id="2147485359" r:id="rId2"/>
    <p:sldLayoutId id="2147485360" r:id="rId3"/>
    <p:sldLayoutId id="2147485361" r:id="rId4"/>
    <p:sldLayoutId id="2147485362" r:id="rId5"/>
    <p:sldLayoutId id="2147485363" r:id="rId6"/>
    <p:sldLayoutId id="2147485364" r:id="rId7"/>
    <p:sldLayoutId id="2147485365" r:id="rId8"/>
    <p:sldLayoutId id="2147485366" r:id="rId9"/>
    <p:sldLayoutId id="2147485367" r:id="rId10"/>
    <p:sldLayoutId id="2147485368"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0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654DEBD6-43A9-DF43-8763-1B3D04BF6A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69" r:id="rId1"/>
    <p:sldLayoutId id="2147485370" r:id="rId2"/>
    <p:sldLayoutId id="2147485371" r:id="rId3"/>
    <p:sldLayoutId id="2147485372" r:id="rId4"/>
    <p:sldLayoutId id="2147485373" r:id="rId5"/>
    <p:sldLayoutId id="2147485374" r:id="rId6"/>
    <p:sldLayoutId id="2147485375" r:id="rId7"/>
    <p:sldLayoutId id="2147485376" r:id="rId8"/>
    <p:sldLayoutId id="2147485377" r:id="rId9"/>
    <p:sldLayoutId id="2147485378" r:id="rId10"/>
    <p:sldLayoutId id="214748537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349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089DD03F-F942-0645-9E86-58BAC22634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80" r:id="rId1"/>
    <p:sldLayoutId id="2147485381" r:id="rId2"/>
    <p:sldLayoutId id="2147485382" r:id="rId3"/>
    <p:sldLayoutId id="2147485383" r:id="rId4"/>
    <p:sldLayoutId id="2147485384" r:id="rId5"/>
    <p:sldLayoutId id="2147485385" r:id="rId6"/>
    <p:sldLayoutId id="2147485386" r:id="rId7"/>
    <p:sldLayoutId id="2147485387" r:id="rId8"/>
    <p:sldLayoutId id="2147485388" r:id="rId9"/>
    <p:sldLayoutId id="2147485389" r:id="rId10"/>
    <p:sldLayoutId id="2147485390"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035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78C926FA-9D8A-EB48-99D3-A16C41C283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13" r:id="rId1"/>
    <p:sldLayoutId id="2147485414" r:id="rId2"/>
    <p:sldLayoutId id="2147485415" r:id="rId3"/>
    <p:sldLayoutId id="2147485416" r:id="rId4"/>
    <p:sldLayoutId id="2147485417" r:id="rId5"/>
    <p:sldLayoutId id="2147485418" r:id="rId6"/>
    <p:sldLayoutId id="2147485419" r:id="rId7"/>
    <p:sldLayoutId id="2147485420" r:id="rId8"/>
    <p:sldLayoutId id="2147485421" r:id="rId9"/>
    <p:sldLayoutId id="2147485422" r:id="rId10"/>
    <p:sldLayoutId id="2147485423" r:id="rId11"/>
    <p:sldLayoutId id="2147485424"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366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1045AB0B-B3EA-C540-B68F-94258A7BE53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25"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oleObject" Target="../embeddings/oleObject2.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30.xml"/><Relationship Id="rId4" Type="http://schemas.openxmlformats.org/officeDocument/2006/relationships/image" Target="../media/image9.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5.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17.emf"/><Relationship Id="rId2" Type="http://schemas.openxmlformats.org/officeDocument/2006/relationships/slideLayout" Target="../slideLayouts/slideLayout53.xml"/><Relationship Id="rId1" Type="http://schemas.openxmlformats.org/officeDocument/2006/relationships/vmlDrawing" Target="../drawings/vmlDrawing5.vml"/><Relationship Id="rId6" Type="http://schemas.openxmlformats.org/officeDocument/2006/relationships/package" Target="../embeddings/Microsoft_Excel_Worksheet1.xlsx"/><Relationship Id="rId5" Type="http://schemas.openxmlformats.org/officeDocument/2006/relationships/image" Target="../media/image16.emf"/><Relationship Id="rId4" Type="http://schemas.openxmlformats.org/officeDocument/2006/relationships/package" Target="../embeddings/Microsoft_Excel_Worksheet.xlsx"/></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10.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9.xml"/></Relationships>
</file>

<file path=ppt/slides/_rels/slide7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8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4"/>
          <p:cNvSpPr>
            <a:spLocks noChangeArrowheads="1"/>
          </p:cNvSpPr>
          <p:nvPr/>
        </p:nvSpPr>
        <p:spPr bwMode="auto">
          <a:xfrm>
            <a:off x="1447800" y="5181600"/>
            <a:ext cx="64008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en-US" sz="2800" dirty="0">
                <a:latin typeface="Arial" charset="0"/>
              </a:rPr>
              <a:t>Michael A. Kohn, MD, MPP</a:t>
            </a:r>
          </a:p>
          <a:p>
            <a:pPr algn="ctr" eaLnBrk="1" hangingPunct="1"/>
            <a:r>
              <a:rPr lang="en-US" sz="2800" dirty="0">
                <a:latin typeface="Arial" charset="0"/>
              </a:rPr>
              <a:t>10/18/2018</a:t>
            </a:r>
          </a:p>
        </p:txBody>
      </p:sp>
      <p:sp>
        <p:nvSpPr>
          <p:cNvPr id="129026" name="Text Box 5"/>
          <p:cNvSpPr txBox="1">
            <a:spLocks noChangeArrowheads="1"/>
          </p:cNvSpPr>
          <p:nvPr/>
        </p:nvSpPr>
        <p:spPr bwMode="auto">
          <a:xfrm>
            <a:off x="990600" y="914400"/>
            <a:ext cx="7620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eaLnBrk="1" hangingPunct="1"/>
            <a:r>
              <a:rPr lang="en-US" sz="3600" dirty="0">
                <a:latin typeface="Arial" charset="0"/>
              </a:rPr>
              <a:t>Evaluating Predictions</a:t>
            </a:r>
          </a:p>
        </p:txBody>
      </p:sp>
      <p:sp>
        <p:nvSpPr>
          <p:cNvPr id="129027"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3E2917F4-F0E8-1340-B919-EA288DA4DE71}" type="slidenum">
              <a:rPr lang="en-US" sz="1400">
                <a:solidFill>
                  <a:schemeClr val="bg2"/>
                </a:solidFill>
              </a:rPr>
              <a:pPr/>
              <a:t>1</a:t>
            </a:fld>
            <a:endParaRPr lang="en-US" sz="1400">
              <a:solidFill>
                <a:schemeClr val="bg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Odds(D+|r) = Odds(D+)LR(r)</a:t>
            </a:r>
          </a:p>
        </p:txBody>
      </p:sp>
      <p:sp>
        <p:nvSpPr>
          <p:cNvPr id="3" name="Content Placeholder 2"/>
          <p:cNvSpPr>
            <a:spLocks noGrp="1"/>
          </p:cNvSpPr>
          <p:nvPr>
            <p:ph idx="1"/>
          </p:nvPr>
        </p:nvSpPr>
        <p:spPr>
          <a:xfrm>
            <a:off x="304800" y="2057400"/>
            <a:ext cx="8534400" cy="685800"/>
          </a:xfrm>
        </p:spPr>
        <p:txBody>
          <a:bodyPr/>
          <a:lstStyle/>
          <a:p>
            <a:pPr marL="0" indent="0">
              <a:buNone/>
            </a:pPr>
            <a:r>
              <a:rPr lang="en-US" dirty="0"/>
              <a:t>log(Odds(D+|r) = log(Odds(D+)) + log(LR(r))</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10</a:t>
            </a:fld>
            <a:endParaRPr lang="en-US"/>
          </a:p>
        </p:txBody>
      </p:sp>
      <p:pic>
        <p:nvPicPr>
          <p:cNvPr id="5" name="Picture 4" descr="AlanTuring.jpeg"/>
          <p:cNvPicPr>
            <a:picLocks noChangeAspect="1"/>
          </p:cNvPicPr>
          <p:nvPr/>
        </p:nvPicPr>
        <p:blipFill rotWithShape="1">
          <a:blip r:embed="rId3">
            <a:extLst>
              <a:ext uri="{28A0092B-C50C-407E-A947-70E740481C1C}">
                <a14:useLocalDpi xmlns:a14="http://schemas.microsoft.com/office/drawing/2010/main" val="0"/>
              </a:ext>
            </a:extLst>
          </a:blip>
          <a:srcRect l="32587"/>
          <a:stretch/>
        </p:blipFill>
        <p:spPr>
          <a:xfrm>
            <a:off x="152400" y="2895600"/>
            <a:ext cx="2568442" cy="2133600"/>
          </a:xfrm>
          <a:prstGeom prst="rect">
            <a:avLst/>
          </a:prstGeom>
        </p:spPr>
      </p:pic>
      <p:pic>
        <p:nvPicPr>
          <p:cNvPr id="6" name="Picture 5" descr="ETJaynes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6671" y="4191000"/>
            <a:ext cx="1788242" cy="2667000"/>
          </a:xfrm>
          <a:prstGeom prst="rect">
            <a:avLst/>
          </a:prstGeom>
        </p:spPr>
      </p:pic>
      <p:pic>
        <p:nvPicPr>
          <p:cNvPr id="7" name="Picture 6" descr="TBN.jpg"/>
          <p:cNvPicPr>
            <a:picLocks noChangeAspect="1"/>
          </p:cNvPicPr>
          <p:nvPr/>
        </p:nvPicPr>
        <p:blipFill rotWithShape="1">
          <a:blip r:embed="rId5">
            <a:extLst>
              <a:ext uri="{28A0092B-C50C-407E-A947-70E740481C1C}">
                <a14:useLocalDpi xmlns:a14="http://schemas.microsoft.com/office/drawing/2010/main" val="0"/>
              </a:ext>
            </a:extLst>
          </a:blip>
          <a:srcRect l="25394" t="910" r="7310" b="23052"/>
          <a:stretch/>
        </p:blipFill>
        <p:spPr>
          <a:xfrm>
            <a:off x="5791200" y="3505200"/>
            <a:ext cx="2442235" cy="2256668"/>
          </a:xfrm>
          <a:prstGeom prst="rect">
            <a:avLst/>
          </a:prstGeom>
        </p:spPr>
      </p:pic>
    </p:spTree>
    <p:extLst>
      <p:ext uri="{BB962C8B-B14F-4D97-AF65-F5344CB8AC3E}">
        <p14:creationId xmlns:p14="http://schemas.microsoft.com/office/powerpoint/2010/main" val="252370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97C336-C1DF-44FD-9FB6-08C3668C9296}"/>
              </a:ext>
            </a:extLst>
          </p:cNvPr>
          <p:cNvSpPr>
            <a:spLocks noGrp="1"/>
          </p:cNvSpPr>
          <p:nvPr>
            <p:ph type="sldNum" sz="quarter" idx="12"/>
          </p:nvPr>
        </p:nvSpPr>
        <p:spPr/>
        <p:txBody>
          <a:bodyPr/>
          <a:lstStyle/>
          <a:p>
            <a:pPr>
              <a:defRPr/>
            </a:pPr>
            <a:fld id="{5658D01E-B3B9-A143-8F8C-1F8AEAD31DC2}" type="slidenum">
              <a:rPr lang="en-US" smtClean="0"/>
              <a:pPr>
                <a:defRPr/>
              </a:pPr>
              <a:t>11</a:t>
            </a:fld>
            <a:endParaRPr lang="en-US"/>
          </a:p>
        </p:txBody>
      </p:sp>
      <p:pic>
        <p:nvPicPr>
          <p:cNvPr id="4" name="Picture 3">
            <a:extLst>
              <a:ext uri="{FF2B5EF4-FFF2-40B4-BE49-F238E27FC236}">
                <a16:creationId xmlns:a16="http://schemas.microsoft.com/office/drawing/2014/main" id="{5379E706-A4D3-4183-9B78-AA664E8722C5}"/>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65093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12</a:t>
            </a:fld>
            <a:endParaRPr lang="en-US"/>
          </a:p>
        </p:txBody>
      </p:sp>
      <p:pic>
        <p:nvPicPr>
          <p:cNvPr id="5" name="Picture 4" descr="KarelCapekRobo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16604"/>
            <a:ext cx="2997200" cy="3746500"/>
          </a:xfrm>
          <a:prstGeom prst="rect">
            <a:avLst/>
          </a:prstGeom>
        </p:spPr>
      </p:pic>
      <p:pic>
        <p:nvPicPr>
          <p:cNvPr id="6" name="Picture 5" descr="gor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1905000"/>
            <a:ext cx="4532979" cy="3093641"/>
          </a:xfrm>
          <a:prstGeom prst="rect">
            <a:avLst/>
          </a:prstGeom>
        </p:spPr>
      </p:pic>
      <p:pic>
        <p:nvPicPr>
          <p:cNvPr id="7" name="Picture 6" descr="Robotdata.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6600" y="4267200"/>
            <a:ext cx="3263900" cy="2489200"/>
          </a:xfrm>
          <a:prstGeom prst="rect">
            <a:avLst/>
          </a:prstGeom>
        </p:spPr>
      </p:pic>
      <p:pic>
        <p:nvPicPr>
          <p:cNvPr id="8" name="Picture 7" descr="Star-Wars-7-R2-D2-Phot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57900" y="2514600"/>
            <a:ext cx="3086100" cy="4114800"/>
          </a:xfrm>
          <a:prstGeom prst="rect">
            <a:avLst/>
          </a:prstGeom>
        </p:spPr>
      </p:pic>
      <p:sp>
        <p:nvSpPr>
          <p:cNvPr id="9" name="Rectangle 8"/>
          <p:cNvSpPr/>
          <p:nvPr/>
        </p:nvSpPr>
        <p:spPr>
          <a:xfrm>
            <a:off x="1981200" y="685800"/>
            <a:ext cx="5504882" cy="769441"/>
          </a:xfrm>
          <a:prstGeom prst="rect">
            <a:avLst/>
          </a:prstGeom>
        </p:spPr>
        <p:txBody>
          <a:bodyPr wrap="none">
            <a:spAutoFit/>
          </a:bodyPr>
          <a:lstStyle/>
          <a:p>
            <a:r>
              <a:rPr lang="en-US" sz="4400" dirty="0"/>
              <a:t>P(D+|all information)</a:t>
            </a:r>
          </a:p>
        </p:txBody>
      </p:sp>
    </p:spTree>
    <p:extLst>
      <p:ext uri="{BB962C8B-B14F-4D97-AF65-F5344CB8AC3E}">
        <p14:creationId xmlns:p14="http://schemas.microsoft.com/office/powerpoint/2010/main" val="2839917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Minimize Expected Regret</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13</a:t>
            </a:fld>
            <a:endParaRPr lang="en-US"/>
          </a:p>
        </p:txBody>
      </p:sp>
      <p:sp>
        <p:nvSpPr>
          <p:cNvPr id="9" name="TextBox 8"/>
          <p:cNvSpPr txBox="1"/>
          <p:nvPr/>
        </p:nvSpPr>
        <p:spPr>
          <a:xfrm>
            <a:off x="457201" y="2895600"/>
            <a:ext cx="8486774" cy="2123658"/>
          </a:xfrm>
          <a:prstGeom prst="rect">
            <a:avLst/>
          </a:prstGeom>
          <a:noFill/>
        </p:spPr>
        <p:txBody>
          <a:bodyPr wrap="square" rtlCol="0">
            <a:spAutoFit/>
          </a:bodyPr>
          <a:lstStyle/>
          <a:p>
            <a:r>
              <a:rPr lang="en-US" sz="4400" dirty="0"/>
              <a:t>E(Regret) = P×B + (1-P)×C</a:t>
            </a:r>
          </a:p>
          <a:p>
            <a:endParaRPr lang="en-US" sz="4400" dirty="0"/>
          </a:p>
          <a:p>
            <a:r>
              <a:rPr lang="en-US" sz="4400" dirty="0"/>
              <a:t>where P = P(D+|All information)</a:t>
            </a:r>
          </a:p>
        </p:txBody>
      </p:sp>
    </p:spTree>
    <p:extLst>
      <p:ext uri="{BB962C8B-B14F-4D97-AF65-F5344CB8AC3E}">
        <p14:creationId xmlns:p14="http://schemas.microsoft.com/office/powerpoint/2010/main" val="35047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4219224056"/>
              </p:ext>
            </p:extLst>
          </p:nvPr>
        </p:nvGraphicFramePr>
        <p:xfrm>
          <a:off x="425450" y="-44450"/>
          <a:ext cx="8293100" cy="69469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14</a:t>
            </a:fld>
            <a:endParaRPr lang="en-US"/>
          </a:p>
        </p:txBody>
      </p:sp>
      <p:cxnSp>
        <p:nvCxnSpPr>
          <p:cNvPr id="3" name="Straight Arrow Connector 2">
            <a:extLst>
              <a:ext uri="{FF2B5EF4-FFF2-40B4-BE49-F238E27FC236}">
                <a16:creationId xmlns:a16="http://schemas.microsoft.com/office/drawing/2014/main" id="{C4915ABA-A379-4511-BD48-AF0613615347}"/>
              </a:ext>
            </a:extLst>
          </p:cNvPr>
          <p:cNvCxnSpPr>
            <a:cxnSpLocks/>
          </p:cNvCxnSpPr>
          <p:nvPr/>
        </p:nvCxnSpPr>
        <p:spPr>
          <a:xfrm flipV="1">
            <a:off x="1219200" y="1905000"/>
            <a:ext cx="0" cy="1217831"/>
          </a:xfrm>
          <a:prstGeom prst="straightConnector1">
            <a:avLst/>
          </a:prstGeom>
          <a:ln w="41275">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04243109-D4C3-4E63-B6ED-656DFBC7AB06}"/>
              </a:ext>
            </a:extLst>
          </p:cNvPr>
          <p:cNvSpPr txBox="1"/>
          <p:nvPr/>
        </p:nvSpPr>
        <p:spPr>
          <a:xfrm>
            <a:off x="1371600" y="2057400"/>
            <a:ext cx="1752600" cy="646331"/>
          </a:xfrm>
          <a:prstGeom prst="rect">
            <a:avLst/>
          </a:prstGeom>
          <a:solidFill>
            <a:schemeClr val="bg1"/>
          </a:solidFill>
        </p:spPr>
        <p:txBody>
          <a:bodyPr wrap="square" rtlCol="0">
            <a:spAutoFit/>
          </a:bodyPr>
          <a:lstStyle/>
          <a:p>
            <a:r>
              <a:rPr lang="en-US" dirty="0"/>
              <a:t>Treat is worse than No Treat</a:t>
            </a:r>
          </a:p>
        </p:txBody>
      </p:sp>
      <p:cxnSp>
        <p:nvCxnSpPr>
          <p:cNvPr id="8" name="Straight Arrow Connector 7">
            <a:extLst>
              <a:ext uri="{FF2B5EF4-FFF2-40B4-BE49-F238E27FC236}">
                <a16:creationId xmlns:a16="http://schemas.microsoft.com/office/drawing/2014/main" id="{DCDB84A3-6E6A-41EE-820A-FA984495F0CA}"/>
              </a:ext>
            </a:extLst>
          </p:cNvPr>
          <p:cNvCxnSpPr>
            <a:cxnSpLocks/>
          </p:cNvCxnSpPr>
          <p:nvPr/>
        </p:nvCxnSpPr>
        <p:spPr>
          <a:xfrm>
            <a:off x="7162800" y="533400"/>
            <a:ext cx="0" cy="2589431"/>
          </a:xfrm>
          <a:prstGeom prst="straightConnector1">
            <a:avLst/>
          </a:prstGeom>
          <a:ln w="41275">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9DA57141-3ED2-4FAA-B097-33A77A5108DA}"/>
              </a:ext>
            </a:extLst>
          </p:cNvPr>
          <p:cNvSpPr txBox="1"/>
          <p:nvPr/>
        </p:nvSpPr>
        <p:spPr>
          <a:xfrm>
            <a:off x="5311776" y="1707730"/>
            <a:ext cx="1752600" cy="646331"/>
          </a:xfrm>
          <a:prstGeom prst="rect">
            <a:avLst/>
          </a:prstGeom>
          <a:solidFill>
            <a:schemeClr val="bg1"/>
          </a:solidFill>
        </p:spPr>
        <p:txBody>
          <a:bodyPr wrap="square" rtlCol="0">
            <a:spAutoFit/>
          </a:bodyPr>
          <a:lstStyle/>
          <a:p>
            <a:r>
              <a:rPr lang="en-US" dirty="0"/>
              <a:t>Treat is better than No Treat</a:t>
            </a:r>
          </a:p>
        </p:txBody>
      </p:sp>
    </p:spTree>
    <p:extLst>
      <p:ext uri="{BB962C8B-B14F-4D97-AF65-F5344CB8AC3E}">
        <p14:creationId xmlns:p14="http://schemas.microsoft.com/office/powerpoint/2010/main" val="403031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Minimize Expected Regret of Treat Relative to No Treat</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15</a:t>
            </a:fld>
            <a:endParaRPr lang="en-US"/>
          </a:p>
        </p:txBody>
      </p:sp>
      <p:sp>
        <p:nvSpPr>
          <p:cNvPr id="9" name="TextBox 8"/>
          <p:cNvSpPr txBox="1"/>
          <p:nvPr/>
        </p:nvSpPr>
        <p:spPr>
          <a:xfrm>
            <a:off x="457200" y="2895600"/>
            <a:ext cx="8153400" cy="2123658"/>
          </a:xfrm>
          <a:prstGeom prst="rect">
            <a:avLst/>
          </a:prstGeom>
          <a:noFill/>
        </p:spPr>
        <p:txBody>
          <a:bodyPr wrap="square" rtlCol="0">
            <a:spAutoFit/>
          </a:bodyPr>
          <a:lstStyle/>
          <a:p>
            <a:r>
              <a:rPr lang="en-US" sz="4400" dirty="0"/>
              <a:t>E(Regret) = -P(B) + (1-P)C</a:t>
            </a:r>
          </a:p>
          <a:p>
            <a:endParaRPr lang="en-US" sz="4400" dirty="0"/>
          </a:p>
          <a:p>
            <a:r>
              <a:rPr lang="en-US" sz="4400" dirty="0"/>
              <a:t>Negative values (&lt;0) are good.</a:t>
            </a:r>
          </a:p>
        </p:txBody>
      </p:sp>
    </p:spTree>
    <p:extLst>
      <p:ext uri="{BB962C8B-B14F-4D97-AF65-F5344CB8AC3E}">
        <p14:creationId xmlns:p14="http://schemas.microsoft.com/office/powerpoint/2010/main" val="3490132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16</a:t>
            </a:fld>
            <a:endParaRPr lang="en-US"/>
          </a:p>
        </p:txBody>
      </p:sp>
      <p:graphicFrame>
        <p:nvGraphicFramePr>
          <p:cNvPr id="7" name="Chart 6"/>
          <p:cNvGraphicFramePr>
            <a:graphicFrameLocks/>
          </p:cNvGraphicFramePr>
          <p:nvPr>
            <p:extLst>
              <p:ext uri="{D42A27DB-BD31-4B8C-83A1-F6EECF244321}">
                <p14:modId xmlns:p14="http://schemas.microsoft.com/office/powerpoint/2010/main" val="3722500731"/>
              </p:ext>
            </p:extLst>
          </p:nvPr>
        </p:nvGraphicFramePr>
        <p:xfrm>
          <a:off x="425450" y="-44450"/>
          <a:ext cx="8293100" cy="69469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a:extLst>
              <a:ext uri="{FF2B5EF4-FFF2-40B4-BE49-F238E27FC236}">
                <a16:creationId xmlns:a16="http://schemas.microsoft.com/office/drawing/2014/main" id="{CF28F439-1D12-4A56-BEAC-5602D4D5C4CE}"/>
              </a:ext>
            </a:extLst>
          </p:cNvPr>
          <p:cNvCxnSpPr>
            <a:cxnSpLocks/>
          </p:cNvCxnSpPr>
          <p:nvPr/>
        </p:nvCxnSpPr>
        <p:spPr>
          <a:xfrm flipV="1">
            <a:off x="1219200" y="1905000"/>
            <a:ext cx="0" cy="1217831"/>
          </a:xfrm>
          <a:prstGeom prst="straightConnector1">
            <a:avLst/>
          </a:prstGeom>
          <a:ln w="41275">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F3B2EF25-899E-49DD-99EC-C56AE3073337}"/>
              </a:ext>
            </a:extLst>
          </p:cNvPr>
          <p:cNvSpPr txBox="1"/>
          <p:nvPr/>
        </p:nvSpPr>
        <p:spPr>
          <a:xfrm>
            <a:off x="1371600" y="2057400"/>
            <a:ext cx="1752600" cy="646331"/>
          </a:xfrm>
          <a:prstGeom prst="rect">
            <a:avLst/>
          </a:prstGeom>
          <a:solidFill>
            <a:schemeClr val="bg1"/>
          </a:solidFill>
        </p:spPr>
        <p:txBody>
          <a:bodyPr wrap="square" rtlCol="0">
            <a:spAutoFit/>
          </a:bodyPr>
          <a:lstStyle/>
          <a:p>
            <a:r>
              <a:rPr lang="en-US" dirty="0"/>
              <a:t>Treat is worse than No Treat</a:t>
            </a:r>
          </a:p>
        </p:txBody>
      </p:sp>
      <p:cxnSp>
        <p:nvCxnSpPr>
          <p:cNvPr id="8" name="Straight Arrow Connector 7">
            <a:extLst>
              <a:ext uri="{FF2B5EF4-FFF2-40B4-BE49-F238E27FC236}">
                <a16:creationId xmlns:a16="http://schemas.microsoft.com/office/drawing/2014/main" id="{AEDCA7CB-5F4F-457B-8B92-7010585CA2D4}"/>
              </a:ext>
            </a:extLst>
          </p:cNvPr>
          <p:cNvCxnSpPr>
            <a:cxnSpLocks/>
          </p:cNvCxnSpPr>
          <p:nvPr/>
        </p:nvCxnSpPr>
        <p:spPr>
          <a:xfrm>
            <a:off x="7261224" y="3397670"/>
            <a:ext cx="0" cy="2589431"/>
          </a:xfrm>
          <a:prstGeom prst="straightConnector1">
            <a:avLst/>
          </a:prstGeom>
          <a:ln w="41275">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8F72828E-FC56-4E4F-A754-A550E5E9490A}"/>
              </a:ext>
            </a:extLst>
          </p:cNvPr>
          <p:cNvSpPr txBox="1"/>
          <p:nvPr/>
        </p:nvSpPr>
        <p:spPr>
          <a:xfrm>
            <a:off x="5410200" y="4572000"/>
            <a:ext cx="1752600" cy="646331"/>
          </a:xfrm>
          <a:prstGeom prst="rect">
            <a:avLst/>
          </a:prstGeom>
          <a:solidFill>
            <a:schemeClr val="bg1"/>
          </a:solidFill>
        </p:spPr>
        <p:txBody>
          <a:bodyPr wrap="square" rtlCol="0">
            <a:spAutoFit/>
          </a:bodyPr>
          <a:lstStyle/>
          <a:p>
            <a:r>
              <a:rPr lang="en-US" dirty="0"/>
              <a:t>Treat is better than No Treat</a:t>
            </a:r>
          </a:p>
        </p:txBody>
      </p:sp>
    </p:spTree>
    <p:extLst>
      <p:ext uri="{BB962C8B-B14F-4D97-AF65-F5344CB8AC3E}">
        <p14:creationId xmlns:p14="http://schemas.microsoft.com/office/powerpoint/2010/main" val="3095094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Maximize Expected Net Benefit of Treat Relative to No Treat</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17</a:t>
            </a:fld>
            <a:endParaRPr lang="en-US"/>
          </a:p>
        </p:txBody>
      </p:sp>
      <p:sp>
        <p:nvSpPr>
          <p:cNvPr id="9" name="TextBox 8"/>
          <p:cNvSpPr txBox="1"/>
          <p:nvPr/>
        </p:nvSpPr>
        <p:spPr>
          <a:xfrm>
            <a:off x="457200" y="2895600"/>
            <a:ext cx="8153400" cy="2123658"/>
          </a:xfrm>
          <a:prstGeom prst="rect">
            <a:avLst/>
          </a:prstGeom>
          <a:noFill/>
        </p:spPr>
        <p:txBody>
          <a:bodyPr wrap="square" rtlCol="0">
            <a:spAutoFit/>
          </a:bodyPr>
          <a:lstStyle/>
          <a:p>
            <a:r>
              <a:rPr lang="en-US" sz="4400" dirty="0"/>
              <a:t>E(Net Benefit) = P(B) - (1-P)C</a:t>
            </a:r>
          </a:p>
          <a:p>
            <a:endParaRPr lang="en-US" sz="4400" dirty="0"/>
          </a:p>
          <a:p>
            <a:r>
              <a:rPr lang="en-US" sz="4400" dirty="0"/>
              <a:t>Positive values (&gt;0) are good.</a:t>
            </a:r>
          </a:p>
        </p:txBody>
      </p:sp>
    </p:spTree>
    <p:extLst>
      <p:ext uri="{BB962C8B-B14F-4D97-AF65-F5344CB8AC3E}">
        <p14:creationId xmlns:p14="http://schemas.microsoft.com/office/powerpoint/2010/main" val="4222145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18</a:t>
            </a:fld>
            <a:endParaRPr lang="en-US"/>
          </a:p>
        </p:txBody>
      </p:sp>
      <p:graphicFrame>
        <p:nvGraphicFramePr>
          <p:cNvPr id="6" name="Chart 5"/>
          <p:cNvGraphicFramePr>
            <a:graphicFrameLocks/>
          </p:cNvGraphicFramePr>
          <p:nvPr>
            <p:extLst>
              <p:ext uri="{D42A27DB-BD31-4B8C-83A1-F6EECF244321}">
                <p14:modId xmlns:p14="http://schemas.microsoft.com/office/powerpoint/2010/main" val="3550346652"/>
              </p:ext>
            </p:extLst>
          </p:nvPr>
        </p:nvGraphicFramePr>
        <p:xfrm>
          <a:off x="425450" y="-44450"/>
          <a:ext cx="8293100" cy="69469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a:extLst>
              <a:ext uri="{FF2B5EF4-FFF2-40B4-BE49-F238E27FC236}">
                <a16:creationId xmlns:a16="http://schemas.microsoft.com/office/drawing/2014/main" id="{73A8446E-4C89-4C9C-A00E-F5F7322C7324}"/>
              </a:ext>
            </a:extLst>
          </p:cNvPr>
          <p:cNvCxnSpPr>
            <a:cxnSpLocks/>
          </p:cNvCxnSpPr>
          <p:nvPr/>
        </p:nvCxnSpPr>
        <p:spPr>
          <a:xfrm flipV="1">
            <a:off x="7162800" y="609600"/>
            <a:ext cx="76200" cy="2590800"/>
          </a:xfrm>
          <a:prstGeom prst="straightConnector1">
            <a:avLst/>
          </a:prstGeom>
          <a:ln w="41275">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0E3E7E9E-DF8E-432D-AA0B-B4D36DDAE320}"/>
              </a:ext>
            </a:extLst>
          </p:cNvPr>
          <p:cNvSpPr txBox="1"/>
          <p:nvPr/>
        </p:nvSpPr>
        <p:spPr>
          <a:xfrm>
            <a:off x="5486400" y="1828800"/>
            <a:ext cx="1600200" cy="646331"/>
          </a:xfrm>
          <a:prstGeom prst="rect">
            <a:avLst/>
          </a:prstGeom>
          <a:solidFill>
            <a:schemeClr val="bg1"/>
          </a:solidFill>
        </p:spPr>
        <p:txBody>
          <a:bodyPr wrap="square" rtlCol="0">
            <a:spAutoFit/>
          </a:bodyPr>
          <a:lstStyle/>
          <a:p>
            <a:r>
              <a:rPr lang="en-US" dirty="0"/>
              <a:t>Treat is better than No Treat</a:t>
            </a:r>
          </a:p>
        </p:txBody>
      </p:sp>
      <p:cxnSp>
        <p:nvCxnSpPr>
          <p:cNvPr id="9" name="Straight Arrow Connector 8">
            <a:extLst>
              <a:ext uri="{FF2B5EF4-FFF2-40B4-BE49-F238E27FC236}">
                <a16:creationId xmlns:a16="http://schemas.microsoft.com/office/drawing/2014/main" id="{B6E7E388-E9CE-442A-B268-C71CD8CF7AF9}"/>
              </a:ext>
            </a:extLst>
          </p:cNvPr>
          <p:cNvCxnSpPr>
            <a:cxnSpLocks/>
          </p:cNvCxnSpPr>
          <p:nvPr/>
        </p:nvCxnSpPr>
        <p:spPr>
          <a:xfrm>
            <a:off x="1371600" y="3352800"/>
            <a:ext cx="0" cy="990600"/>
          </a:xfrm>
          <a:prstGeom prst="straightConnector1">
            <a:avLst/>
          </a:prstGeom>
          <a:ln w="41275">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26B8546F-5F91-4A09-A81B-8DB16B14014F}"/>
              </a:ext>
            </a:extLst>
          </p:cNvPr>
          <p:cNvSpPr txBox="1"/>
          <p:nvPr/>
        </p:nvSpPr>
        <p:spPr>
          <a:xfrm>
            <a:off x="1524000" y="3395870"/>
            <a:ext cx="1752600" cy="646331"/>
          </a:xfrm>
          <a:prstGeom prst="rect">
            <a:avLst/>
          </a:prstGeom>
          <a:solidFill>
            <a:schemeClr val="bg1"/>
          </a:solidFill>
        </p:spPr>
        <p:txBody>
          <a:bodyPr wrap="square" rtlCol="0">
            <a:spAutoFit/>
          </a:bodyPr>
          <a:lstStyle/>
          <a:p>
            <a:r>
              <a:rPr lang="en-US" dirty="0"/>
              <a:t>Treat is worse than No Treat</a:t>
            </a:r>
          </a:p>
        </p:txBody>
      </p:sp>
    </p:spTree>
    <p:extLst>
      <p:ext uri="{BB962C8B-B14F-4D97-AF65-F5344CB8AC3E}">
        <p14:creationId xmlns:p14="http://schemas.microsoft.com/office/powerpoint/2010/main" val="2467020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Maximize Expected Net Benefit</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19</a:t>
            </a:fld>
            <a:endParaRPr lang="en-US"/>
          </a:p>
        </p:txBody>
      </p:sp>
      <p:sp>
        <p:nvSpPr>
          <p:cNvPr id="9" name="TextBox 8"/>
          <p:cNvSpPr txBox="1"/>
          <p:nvPr/>
        </p:nvSpPr>
        <p:spPr>
          <a:xfrm>
            <a:off x="457200" y="2895600"/>
            <a:ext cx="8153400" cy="2677656"/>
          </a:xfrm>
          <a:prstGeom prst="rect">
            <a:avLst/>
          </a:prstGeom>
          <a:noFill/>
        </p:spPr>
        <p:txBody>
          <a:bodyPr wrap="square" rtlCol="0">
            <a:spAutoFit/>
          </a:bodyPr>
          <a:lstStyle/>
          <a:p>
            <a:r>
              <a:rPr lang="en-US" sz="4400" dirty="0"/>
              <a:t>E(Net Benefit) = P- (1-P)C/B</a:t>
            </a:r>
          </a:p>
          <a:p>
            <a:endParaRPr lang="en-US" sz="4400" dirty="0"/>
          </a:p>
          <a:p>
            <a:r>
              <a:rPr lang="en-US" sz="4000" dirty="0"/>
              <a:t>C/B = Treatment Threshold Odds</a:t>
            </a:r>
          </a:p>
          <a:p>
            <a:r>
              <a:rPr lang="en-US" sz="4000" dirty="0"/>
              <a:t>      = P</a:t>
            </a:r>
            <a:r>
              <a:rPr lang="en-US" sz="4000" baseline="-25000" dirty="0"/>
              <a:t>TT</a:t>
            </a:r>
            <a:r>
              <a:rPr lang="en-US" sz="4000" dirty="0"/>
              <a:t>/(1 </a:t>
            </a:r>
            <a:r>
              <a:rPr lang="mr-IN" sz="4000" dirty="0"/>
              <a:t>–</a:t>
            </a:r>
            <a:r>
              <a:rPr lang="en-US" sz="4000" dirty="0"/>
              <a:t> P</a:t>
            </a:r>
            <a:r>
              <a:rPr lang="en-US" sz="4000" baseline="-25000" dirty="0"/>
              <a:t>TT</a:t>
            </a:r>
            <a:r>
              <a:rPr lang="en-US" sz="4000" dirty="0"/>
              <a:t>)</a:t>
            </a:r>
          </a:p>
        </p:txBody>
      </p:sp>
    </p:spTree>
    <p:extLst>
      <p:ext uri="{BB962C8B-B14F-4D97-AF65-F5344CB8AC3E}">
        <p14:creationId xmlns:p14="http://schemas.microsoft.com/office/powerpoint/2010/main" val="2703153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F70BC-D808-454A-90E9-688F3294AC3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1FC2FF06-2C78-4E61-B437-27663629B23F}"/>
              </a:ext>
            </a:extLst>
          </p:cNvPr>
          <p:cNvSpPr>
            <a:spLocks noGrp="1"/>
          </p:cNvSpPr>
          <p:nvPr>
            <p:ph idx="1"/>
          </p:nvPr>
        </p:nvSpPr>
        <p:spPr>
          <a:xfrm>
            <a:off x="700198" y="1780649"/>
            <a:ext cx="8229600" cy="4358740"/>
          </a:xfrm>
        </p:spPr>
        <p:txBody>
          <a:bodyPr/>
          <a:lstStyle/>
          <a:p>
            <a:r>
              <a:rPr lang="en-US" sz="2400" dirty="0"/>
              <a:t>Review: Using the result of a single diagnostic test to guide a binary decision</a:t>
            </a:r>
          </a:p>
          <a:p>
            <a:r>
              <a:rPr lang="en-US" sz="2400" dirty="0"/>
              <a:t>Digression: Logarithms</a:t>
            </a:r>
          </a:p>
          <a:p>
            <a:r>
              <a:rPr lang="en-US" sz="2400" dirty="0"/>
              <a:t>Minimizing Expected Regret = Maximizing Expected Net Benefit</a:t>
            </a:r>
          </a:p>
          <a:p>
            <a:r>
              <a:rPr lang="en-US" sz="2400" dirty="0"/>
              <a:t>Predicting incident outcomes vs. diagnosing prevalent disease</a:t>
            </a:r>
          </a:p>
          <a:p>
            <a:r>
              <a:rPr lang="en-US" sz="2400" dirty="0"/>
              <a:t>Calibration and Discrimination</a:t>
            </a:r>
          </a:p>
          <a:p>
            <a:r>
              <a:rPr lang="en-US" sz="2400" dirty="0"/>
              <a:t>Population Net Benefit</a:t>
            </a:r>
          </a:p>
          <a:p>
            <a:r>
              <a:rPr lang="en-US" sz="2400" dirty="0"/>
              <a:t>Decision Curves</a:t>
            </a:r>
          </a:p>
          <a:p>
            <a:endParaRPr lang="en-US" sz="2400" dirty="0"/>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17CC6EF3-9D77-4260-A735-C27570EAB86A}"/>
              </a:ext>
            </a:extLst>
          </p:cNvPr>
          <p:cNvSpPr>
            <a:spLocks noGrp="1"/>
          </p:cNvSpPr>
          <p:nvPr>
            <p:ph type="sldNum" sz="quarter" idx="12"/>
          </p:nvPr>
        </p:nvSpPr>
        <p:spPr/>
        <p:txBody>
          <a:bodyPr/>
          <a:lstStyle/>
          <a:p>
            <a:pPr>
              <a:defRPr/>
            </a:pPr>
            <a:fld id="{E70CF1B1-AA47-B34B-9B18-40744FAC0177}" type="slidenum">
              <a:rPr lang="en-US" smtClean="0"/>
              <a:pPr>
                <a:defRPr/>
              </a:pPr>
              <a:t>2</a:t>
            </a:fld>
            <a:endParaRPr lang="en-US"/>
          </a:p>
        </p:txBody>
      </p:sp>
    </p:spTree>
    <p:extLst>
      <p:ext uri="{BB962C8B-B14F-4D97-AF65-F5344CB8AC3E}">
        <p14:creationId xmlns:p14="http://schemas.microsoft.com/office/powerpoint/2010/main" val="2608626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20</a:t>
            </a:fld>
            <a:endParaRPr lang="en-US"/>
          </a:p>
        </p:txBody>
      </p:sp>
      <p:graphicFrame>
        <p:nvGraphicFramePr>
          <p:cNvPr id="7" name="Chart 6"/>
          <p:cNvGraphicFramePr>
            <a:graphicFrameLocks/>
          </p:cNvGraphicFramePr>
          <p:nvPr>
            <p:extLst>
              <p:ext uri="{D42A27DB-BD31-4B8C-83A1-F6EECF244321}">
                <p14:modId xmlns:p14="http://schemas.microsoft.com/office/powerpoint/2010/main" val="1551087298"/>
              </p:ext>
            </p:extLst>
          </p:nvPr>
        </p:nvGraphicFramePr>
        <p:xfrm>
          <a:off x="425450" y="-44450"/>
          <a:ext cx="8293100" cy="6946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9813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Net Benefit for a Patient</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21</a:t>
            </a:fld>
            <a:endParaRPr lang="en-US"/>
          </a:p>
        </p:txBody>
      </p:sp>
      <p:sp>
        <p:nvSpPr>
          <p:cNvPr id="9" name="TextBox 8"/>
          <p:cNvSpPr txBox="1"/>
          <p:nvPr/>
        </p:nvSpPr>
        <p:spPr>
          <a:xfrm>
            <a:off x="381000" y="2438400"/>
            <a:ext cx="8153400" cy="2800767"/>
          </a:xfrm>
          <a:prstGeom prst="rect">
            <a:avLst/>
          </a:prstGeom>
          <a:noFill/>
        </p:spPr>
        <p:txBody>
          <a:bodyPr wrap="square" rtlCol="0">
            <a:spAutoFit/>
          </a:bodyPr>
          <a:lstStyle/>
          <a:p>
            <a:r>
              <a:rPr lang="en-US" sz="4400" dirty="0"/>
              <a:t>E(Net Benefit) = P- (1-P)×C/B</a:t>
            </a:r>
          </a:p>
          <a:p>
            <a:endParaRPr lang="en-US" sz="4400" dirty="0"/>
          </a:p>
          <a:p>
            <a:r>
              <a:rPr lang="en-US" sz="4400" dirty="0"/>
              <a:t>P = P(D+|X) for that patient</a:t>
            </a:r>
          </a:p>
          <a:p>
            <a:endParaRPr lang="en-US" sz="4400" dirty="0"/>
          </a:p>
        </p:txBody>
      </p:sp>
    </p:spTree>
    <p:extLst>
      <p:ext uri="{BB962C8B-B14F-4D97-AF65-F5344CB8AC3E}">
        <p14:creationId xmlns:p14="http://schemas.microsoft.com/office/powerpoint/2010/main" val="463233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Net Benefit</a:t>
            </a:r>
          </a:p>
        </p:txBody>
      </p:sp>
      <p:sp>
        <p:nvSpPr>
          <p:cNvPr id="3" name="Content Placeholder 2"/>
          <p:cNvSpPr>
            <a:spLocks noGrp="1"/>
          </p:cNvSpPr>
          <p:nvPr>
            <p:ph idx="1"/>
          </p:nvPr>
        </p:nvSpPr>
        <p:spPr/>
        <p:txBody>
          <a:bodyPr/>
          <a:lstStyle/>
          <a:p>
            <a:r>
              <a:rPr lang="en-US" dirty="0"/>
              <a:t>Get P(D+|X) (e.g. from robot) for each of N patients (p</a:t>
            </a:r>
            <a:r>
              <a:rPr lang="en-US" baseline="-25000" dirty="0"/>
              <a:t>1</a:t>
            </a:r>
            <a:r>
              <a:rPr lang="en-US" dirty="0"/>
              <a:t>, p</a:t>
            </a:r>
            <a:r>
              <a:rPr lang="en-US" baseline="-25000" dirty="0"/>
              <a:t>2</a:t>
            </a:r>
            <a:r>
              <a:rPr lang="en-US" dirty="0"/>
              <a:t>,…, </a:t>
            </a:r>
            <a:r>
              <a:rPr lang="en-US" dirty="0" err="1"/>
              <a:t>p</a:t>
            </a:r>
            <a:r>
              <a:rPr lang="en-US" baseline="-25000" dirty="0" err="1"/>
              <a:t>N</a:t>
            </a:r>
            <a:r>
              <a:rPr lang="en-US" dirty="0"/>
              <a:t>)</a:t>
            </a:r>
          </a:p>
          <a:p>
            <a:r>
              <a:rPr lang="en-US" dirty="0"/>
              <a:t>Record your best decision on each patient  </a:t>
            </a:r>
          </a:p>
          <a:p>
            <a:pPr lvl="1"/>
            <a:r>
              <a:rPr lang="en-US" dirty="0"/>
              <a:t>Treat for p</a:t>
            </a:r>
            <a:r>
              <a:rPr lang="en-US" baseline="-25000" dirty="0"/>
              <a:t>i </a:t>
            </a:r>
            <a:r>
              <a:rPr lang="en-US" dirty="0"/>
              <a:t>&gt; P</a:t>
            </a:r>
            <a:r>
              <a:rPr lang="en-US" baseline="-25000" dirty="0"/>
              <a:t>TT</a:t>
            </a:r>
            <a:r>
              <a:rPr lang="en-US" dirty="0"/>
              <a:t> =C/(C+B)</a:t>
            </a:r>
          </a:p>
          <a:p>
            <a:r>
              <a:rPr lang="en-US" dirty="0"/>
              <a:t>Determine outcomes (D+/D-)</a:t>
            </a:r>
          </a:p>
          <a:p>
            <a:r>
              <a:rPr lang="en-US" dirty="0"/>
              <a:t>NB = [#Treated Appropriately </a:t>
            </a:r>
            <a:r>
              <a:rPr lang="mr-IN" dirty="0"/>
              <a:t>–</a:t>
            </a:r>
            <a:endParaRPr lang="en-US" dirty="0"/>
          </a:p>
          <a:p>
            <a:pPr marL="457200" lvl="1" indent="0">
              <a:buNone/>
            </a:pPr>
            <a:r>
              <a:rPr lang="en-US" sz="3200" dirty="0"/>
              <a:t> (C/B) (#Treated Unnecessarily) ] /N</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22</a:t>
            </a:fld>
            <a:endParaRPr lang="en-US"/>
          </a:p>
        </p:txBody>
      </p:sp>
    </p:spTree>
    <p:extLst>
      <p:ext uri="{BB962C8B-B14F-4D97-AF65-F5344CB8AC3E}">
        <p14:creationId xmlns:p14="http://schemas.microsoft.com/office/powerpoint/2010/main" val="343719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a:extLst>
              <a:ext uri="{FF2B5EF4-FFF2-40B4-BE49-F238E27FC236}">
                <a16:creationId xmlns:a16="http://schemas.microsoft.com/office/drawing/2014/main" id="{A0A1D15E-5FB3-49E6-A2A0-020292223401}"/>
              </a:ext>
            </a:extLst>
          </p:cNvPr>
          <p:cNvSpPr>
            <a:spLocks noGrp="1" noChangeArrowheads="1"/>
          </p:cNvSpPr>
          <p:nvPr>
            <p:ph type="title"/>
          </p:nvPr>
        </p:nvSpPr>
        <p:spPr/>
        <p:txBody>
          <a:bodyPr/>
          <a:lstStyle/>
          <a:p>
            <a:r>
              <a:rPr lang="en-US" altLang="en-US" sz="4000" dirty="0"/>
              <a:t>Prediction vs. Diagnosis</a:t>
            </a:r>
          </a:p>
        </p:txBody>
      </p:sp>
      <p:sp>
        <p:nvSpPr>
          <p:cNvPr id="138242" name="Rectangle 3">
            <a:extLst>
              <a:ext uri="{FF2B5EF4-FFF2-40B4-BE49-F238E27FC236}">
                <a16:creationId xmlns:a16="http://schemas.microsoft.com/office/drawing/2014/main" id="{C267A7BF-872C-48D9-AADF-673A0283BF3A}"/>
              </a:ext>
            </a:extLst>
          </p:cNvPr>
          <p:cNvSpPr>
            <a:spLocks noGrp="1" noChangeArrowheads="1"/>
          </p:cNvSpPr>
          <p:nvPr>
            <p:ph idx="1"/>
          </p:nvPr>
        </p:nvSpPr>
        <p:spPr>
          <a:xfrm>
            <a:off x="762000" y="2438400"/>
            <a:ext cx="8229600" cy="2057400"/>
          </a:xfrm>
        </p:spPr>
        <p:txBody>
          <a:bodyPr/>
          <a:lstStyle/>
          <a:p>
            <a:pPr marL="0" indent="0">
              <a:buNone/>
            </a:pPr>
            <a:r>
              <a:rPr lang="en-US" altLang="en-US" dirty="0"/>
              <a:t>How is predicting incident outcomes different from diagnosing a prevalent condition?</a:t>
            </a:r>
          </a:p>
        </p:txBody>
      </p:sp>
      <p:sp>
        <p:nvSpPr>
          <p:cNvPr id="138243" name="Slide Number Placeholder 1">
            <a:extLst>
              <a:ext uri="{FF2B5EF4-FFF2-40B4-BE49-F238E27FC236}">
                <a16:creationId xmlns:a16="http://schemas.microsoft.com/office/drawing/2014/main" id="{3F932379-F6A4-4B9E-A44F-588B36E49205}"/>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9C76DA81-1BD6-474F-9CC0-359E933E0E11}" type="slidenum">
              <a:rPr lang="en-US" altLang="en-US" sz="1400"/>
              <a:pPr/>
              <a:t>23</a:t>
            </a:fld>
            <a:endParaRPr lang="en-US" altLang="en-US" sz="1400"/>
          </a:p>
        </p:txBody>
      </p:sp>
    </p:spTree>
    <p:extLst>
      <p:ext uri="{BB962C8B-B14F-4D97-AF65-F5344CB8AC3E}">
        <p14:creationId xmlns:p14="http://schemas.microsoft.com/office/powerpoint/2010/main" val="87576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a:extLst>
              <a:ext uri="{FF2B5EF4-FFF2-40B4-BE49-F238E27FC236}">
                <a16:creationId xmlns:a16="http://schemas.microsoft.com/office/drawing/2014/main" id="{36487D68-B681-4B91-8F1C-ACDA013CD14F}"/>
              </a:ext>
            </a:extLst>
          </p:cNvPr>
          <p:cNvSpPr>
            <a:spLocks noGrp="1" noChangeArrowheads="1"/>
          </p:cNvSpPr>
          <p:nvPr>
            <p:ph type="title"/>
          </p:nvPr>
        </p:nvSpPr>
        <p:spPr/>
        <p:txBody>
          <a:bodyPr/>
          <a:lstStyle/>
          <a:p>
            <a:pPr eaLnBrk="1" hangingPunct="1"/>
            <a:r>
              <a:rPr lang="en-US" altLang="en-US" sz="4000" dirty="0"/>
              <a:t>Chance determines whether you get the disease/outcome</a:t>
            </a:r>
          </a:p>
        </p:txBody>
      </p:sp>
      <p:sp>
        <p:nvSpPr>
          <p:cNvPr id="139269" name="Slide Number Placeholder 1">
            <a:extLst>
              <a:ext uri="{FF2B5EF4-FFF2-40B4-BE49-F238E27FC236}">
                <a16:creationId xmlns:a16="http://schemas.microsoft.com/office/drawing/2014/main" id="{8F48FD96-EE59-4B72-9BD1-47C51A7DB27C}"/>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F3D29D39-4733-45E7-85B9-2FFB5A29476B}" type="slidenum">
              <a:rPr lang="en-US" altLang="en-US" sz="1400"/>
              <a:pPr/>
              <a:t>24</a:t>
            </a:fld>
            <a:endParaRPr lang="en-US" altLang="en-US" sz="1400"/>
          </a:p>
        </p:txBody>
      </p:sp>
      <p:pic>
        <p:nvPicPr>
          <p:cNvPr id="139266" name="Picture 4" descr="SpinnerOneThird">
            <a:extLst>
              <a:ext uri="{FF2B5EF4-FFF2-40B4-BE49-F238E27FC236}">
                <a16:creationId xmlns:a16="http://schemas.microsoft.com/office/drawing/2014/main" id="{1DDDD508-17D6-4929-8278-2F973A544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133600"/>
            <a:ext cx="3565525" cy="358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9267" name="Line 5">
            <a:extLst>
              <a:ext uri="{FF2B5EF4-FFF2-40B4-BE49-F238E27FC236}">
                <a16:creationId xmlns:a16="http://schemas.microsoft.com/office/drawing/2014/main" id="{0524B95E-460D-492B-8203-56C2E054F03D}"/>
              </a:ext>
            </a:extLst>
          </p:cNvPr>
          <p:cNvSpPr>
            <a:spLocks noChangeShapeType="1"/>
          </p:cNvSpPr>
          <p:nvPr/>
        </p:nvSpPr>
        <p:spPr bwMode="auto">
          <a:xfrm flipH="1">
            <a:off x="4191000" y="4419600"/>
            <a:ext cx="762000" cy="304800"/>
          </a:xfrm>
          <a:prstGeom prst="line">
            <a:avLst/>
          </a:prstGeom>
          <a:noFill/>
          <a:ln w="63500">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9268" name="Text Box 6">
            <a:extLst>
              <a:ext uri="{FF2B5EF4-FFF2-40B4-BE49-F238E27FC236}">
                <a16:creationId xmlns:a16="http://schemas.microsoft.com/office/drawing/2014/main" id="{3D38A2DB-2B8B-42ED-9708-5FEF74E40430}"/>
              </a:ext>
            </a:extLst>
          </p:cNvPr>
          <p:cNvSpPr txBox="1">
            <a:spLocks noChangeArrowheads="1"/>
          </p:cNvSpPr>
          <p:nvPr/>
        </p:nvSpPr>
        <p:spPr bwMode="auto">
          <a:xfrm>
            <a:off x="3581400" y="4800600"/>
            <a:ext cx="22098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spcBef>
                <a:spcPct val="50000"/>
              </a:spcBef>
            </a:pPr>
            <a:r>
              <a:rPr lang="en-US" altLang="en-US">
                <a:latin typeface="Arial" panose="020B0604020202020204" pitchFamily="34" charset="0"/>
              </a:rPr>
              <a:t>Spin the needle</a:t>
            </a:r>
          </a:p>
        </p:txBody>
      </p:sp>
    </p:spTree>
    <p:extLst>
      <p:ext uri="{BB962C8B-B14F-4D97-AF65-F5344CB8AC3E}">
        <p14:creationId xmlns:p14="http://schemas.microsoft.com/office/powerpoint/2010/main" val="3412262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a:extLst>
              <a:ext uri="{FF2B5EF4-FFF2-40B4-BE49-F238E27FC236}">
                <a16:creationId xmlns:a16="http://schemas.microsoft.com/office/drawing/2014/main" id="{25DD0655-59D6-494C-A687-E190A63F31BD}"/>
              </a:ext>
            </a:extLst>
          </p:cNvPr>
          <p:cNvSpPr>
            <a:spLocks noGrp="1" noChangeArrowheads="1"/>
          </p:cNvSpPr>
          <p:nvPr>
            <p:ph type="title"/>
          </p:nvPr>
        </p:nvSpPr>
        <p:spPr/>
        <p:txBody>
          <a:bodyPr/>
          <a:lstStyle/>
          <a:p>
            <a:pPr eaLnBrk="1" hangingPunct="1"/>
            <a:r>
              <a:rPr lang="en-US" altLang="en-US" sz="3600" dirty="0"/>
              <a:t>Diagnosis:</a:t>
            </a:r>
            <a:br>
              <a:rPr lang="en-US" altLang="en-US" sz="3600" dirty="0"/>
            </a:br>
            <a:r>
              <a:rPr lang="en-US" altLang="en-US" sz="3200" dirty="0"/>
              <a:t>Chance event occurs to patient </a:t>
            </a:r>
            <a:r>
              <a:rPr lang="en-US" altLang="en-US" sz="3200" u="sng" dirty="0"/>
              <a:t>before</a:t>
            </a:r>
            <a:r>
              <a:rPr lang="en-US" altLang="en-US" sz="3200" dirty="0"/>
              <a:t> estimation of P(D+|X)</a:t>
            </a:r>
            <a:endParaRPr lang="en-US" altLang="en-US" sz="3600" dirty="0"/>
          </a:p>
        </p:txBody>
      </p:sp>
      <p:sp>
        <p:nvSpPr>
          <p:cNvPr id="76802" name="Rectangle 3">
            <a:extLst>
              <a:ext uri="{FF2B5EF4-FFF2-40B4-BE49-F238E27FC236}">
                <a16:creationId xmlns:a16="http://schemas.microsoft.com/office/drawing/2014/main" id="{F80E007F-904E-4AFF-A442-77DDECB11200}"/>
              </a:ext>
            </a:extLst>
          </p:cNvPr>
          <p:cNvSpPr>
            <a:spLocks noGrp="1" noChangeArrowheads="1"/>
          </p:cNvSpPr>
          <p:nvPr>
            <p:ph idx="1"/>
          </p:nvPr>
        </p:nvSpPr>
        <p:spPr>
          <a:xfrm>
            <a:off x="990600" y="2384019"/>
            <a:ext cx="7772400" cy="4114800"/>
          </a:xfrm>
        </p:spPr>
        <p:txBody>
          <a:bodyPr/>
          <a:lstStyle/>
          <a:p>
            <a:pPr marL="609600" indent="-609600" eaLnBrk="1" hangingPunct="1">
              <a:buFontTx/>
              <a:buAutoNum type="arabicParenR"/>
              <a:defRPr/>
            </a:pPr>
            <a:r>
              <a:rPr lang="en-US" sz="2800" dirty="0">
                <a:ea typeface="ＭＳ Ｐゴシック" charset="0"/>
                <a:cs typeface="ＭＳ Ｐゴシック" charset="0"/>
              </a:rPr>
              <a:t>Spin needle to see if you develop disease.</a:t>
            </a:r>
          </a:p>
          <a:p>
            <a:pPr marL="609600" indent="-609600" eaLnBrk="1" hangingPunct="1">
              <a:buFontTx/>
              <a:buAutoNum type="arabicParenR"/>
              <a:defRPr/>
            </a:pPr>
            <a:r>
              <a:rPr lang="en-US" sz="2800" dirty="0">
                <a:ea typeface="ＭＳ Ｐゴシック" charset="0"/>
                <a:cs typeface="ＭＳ Ｐゴシック" charset="0"/>
              </a:rPr>
              <a:t>Given all information, robot estimates the probability that you have it.</a:t>
            </a:r>
          </a:p>
          <a:p>
            <a:pPr marL="609600" indent="-609600" eaLnBrk="1" hangingPunct="1">
              <a:buFontTx/>
              <a:buAutoNum type="arabicParenR"/>
              <a:defRPr/>
            </a:pPr>
            <a:r>
              <a:rPr lang="en-US" sz="2800" dirty="0">
                <a:ea typeface="ＭＳ Ｐゴシック" charset="0"/>
                <a:cs typeface="ＭＳ Ｐゴシック" charset="0"/>
              </a:rPr>
              <a:t>Gold standard can determine true disease state. </a:t>
            </a:r>
          </a:p>
          <a:p>
            <a:pPr marL="609600" indent="-609600" eaLnBrk="1" hangingPunct="1">
              <a:buFontTx/>
              <a:buAutoNum type="arabicParenR"/>
              <a:defRPr/>
            </a:pPr>
            <a:r>
              <a:rPr lang="en-US" sz="2800" dirty="0">
                <a:ea typeface="ＭＳ Ｐゴシック" charset="0"/>
                <a:cs typeface="ＭＳ Ｐゴシック" charset="0"/>
              </a:rPr>
              <a:t>Time frame is cross-sectional.</a:t>
            </a:r>
          </a:p>
          <a:p>
            <a:pPr marL="0" indent="0" eaLnBrk="1" hangingPunct="1">
              <a:buNone/>
              <a:defRPr/>
            </a:pPr>
            <a:endParaRPr lang="en-US" sz="2800" dirty="0">
              <a:ea typeface="ＭＳ Ｐゴシック" charset="0"/>
              <a:cs typeface="ＭＳ Ｐゴシック" charset="0"/>
            </a:endParaRPr>
          </a:p>
        </p:txBody>
      </p:sp>
      <p:sp>
        <p:nvSpPr>
          <p:cNvPr id="141316" name="Slide Number Placeholder 2">
            <a:extLst>
              <a:ext uri="{FF2B5EF4-FFF2-40B4-BE49-F238E27FC236}">
                <a16:creationId xmlns:a16="http://schemas.microsoft.com/office/drawing/2014/main" id="{740EDE62-DCC4-4182-911A-B888AC080BA0}"/>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D5FFF9EF-EBCC-40A4-BC47-1F910AAA837D}" type="slidenum">
              <a:rPr lang="en-US" altLang="en-US" sz="1400"/>
              <a:pPr/>
              <a:t>25</a:t>
            </a:fld>
            <a:endParaRPr lang="en-US" altLang="en-US" sz="1400"/>
          </a:p>
        </p:txBody>
      </p:sp>
    </p:spTree>
    <p:extLst>
      <p:ext uri="{BB962C8B-B14F-4D97-AF65-F5344CB8AC3E}">
        <p14:creationId xmlns:p14="http://schemas.microsoft.com/office/powerpoint/2010/main" val="1788831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a:extLst>
              <a:ext uri="{FF2B5EF4-FFF2-40B4-BE49-F238E27FC236}">
                <a16:creationId xmlns:a16="http://schemas.microsoft.com/office/drawing/2014/main" id="{AA8E4F1A-8462-4B97-ABB9-08883CF82EB1}"/>
              </a:ext>
            </a:extLst>
          </p:cNvPr>
          <p:cNvSpPr>
            <a:spLocks noGrp="1" noChangeArrowheads="1"/>
          </p:cNvSpPr>
          <p:nvPr>
            <p:ph type="title"/>
          </p:nvPr>
        </p:nvSpPr>
        <p:spPr/>
        <p:txBody>
          <a:bodyPr/>
          <a:lstStyle/>
          <a:p>
            <a:pPr eaLnBrk="1" hangingPunct="1"/>
            <a:r>
              <a:rPr lang="en-US" altLang="en-US" sz="3600" dirty="0"/>
              <a:t>Prediction:</a:t>
            </a:r>
            <a:br>
              <a:rPr lang="en-US" altLang="en-US" dirty="0"/>
            </a:br>
            <a:r>
              <a:rPr lang="en-US" altLang="en-US" sz="3200" dirty="0"/>
              <a:t>Chance event occurs to patient </a:t>
            </a:r>
            <a:r>
              <a:rPr lang="en-US" altLang="en-US" sz="3200" u="sng" dirty="0"/>
              <a:t>after</a:t>
            </a:r>
            <a:r>
              <a:rPr lang="en-US" altLang="en-US" sz="3200" dirty="0"/>
              <a:t> estimation of P(D+|X)</a:t>
            </a:r>
          </a:p>
        </p:txBody>
      </p:sp>
      <p:sp>
        <p:nvSpPr>
          <p:cNvPr id="77826" name="Rectangle 3">
            <a:extLst>
              <a:ext uri="{FF2B5EF4-FFF2-40B4-BE49-F238E27FC236}">
                <a16:creationId xmlns:a16="http://schemas.microsoft.com/office/drawing/2014/main" id="{AA50D7D6-08C0-4A07-A147-C4E7BE59DED8}"/>
              </a:ext>
            </a:extLst>
          </p:cNvPr>
          <p:cNvSpPr>
            <a:spLocks noGrp="1" noChangeArrowheads="1"/>
          </p:cNvSpPr>
          <p:nvPr>
            <p:ph idx="1"/>
          </p:nvPr>
        </p:nvSpPr>
        <p:spPr/>
        <p:txBody>
          <a:bodyPr/>
          <a:lstStyle/>
          <a:p>
            <a:pPr marL="609600" indent="-609600" eaLnBrk="1" hangingPunct="1">
              <a:lnSpc>
                <a:spcPct val="90000"/>
              </a:lnSpc>
              <a:buFontTx/>
              <a:buAutoNum type="arabicParenR"/>
              <a:defRPr/>
            </a:pPr>
            <a:r>
              <a:rPr lang="en-US" sz="2800" dirty="0">
                <a:ea typeface="ＭＳ Ｐゴシック" charset="0"/>
                <a:cs typeface="ＭＳ Ｐゴシック" charset="0"/>
              </a:rPr>
              <a:t>Given all information, robot estimates your </a:t>
            </a:r>
            <a:r>
              <a:rPr lang="en-US" sz="2800" u="sng" dirty="0">
                <a:ea typeface="ＭＳ Ｐゴシック" charset="0"/>
                <a:cs typeface="ＭＳ Ｐゴシック" charset="0"/>
              </a:rPr>
              <a:t>risk</a:t>
            </a:r>
            <a:r>
              <a:rPr lang="en-US" sz="2800" dirty="0">
                <a:ea typeface="ＭＳ Ｐゴシック" charset="0"/>
                <a:cs typeface="ＭＳ Ｐゴシック" charset="0"/>
              </a:rPr>
              <a:t> of disease/outcome.</a:t>
            </a:r>
          </a:p>
          <a:p>
            <a:pPr marL="609600" indent="-609600" eaLnBrk="1" hangingPunct="1">
              <a:lnSpc>
                <a:spcPct val="90000"/>
              </a:lnSpc>
              <a:buFontTx/>
              <a:buAutoNum type="arabicParenR"/>
              <a:defRPr/>
            </a:pPr>
            <a:r>
              <a:rPr lang="en-US" sz="2800" dirty="0">
                <a:ea typeface="ＭＳ Ｐゴシック" charset="0"/>
              </a:rPr>
              <a:t>Spin needle to see if you develop disease/outcome.</a:t>
            </a:r>
          </a:p>
          <a:p>
            <a:pPr marL="609600" indent="-609600" eaLnBrk="1" hangingPunct="1">
              <a:lnSpc>
                <a:spcPct val="90000"/>
              </a:lnSpc>
              <a:buFontTx/>
              <a:buAutoNum type="arabicParenR"/>
              <a:defRPr/>
            </a:pPr>
            <a:r>
              <a:rPr lang="en-US" sz="2800" dirty="0">
                <a:ea typeface="ＭＳ Ｐゴシック" charset="0"/>
              </a:rPr>
              <a:t>“Gold standard” is follow-up.</a:t>
            </a:r>
          </a:p>
          <a:p>
            <a:pPr marL="609600" indent="-609600" eaLnBrk="1" hangingPunct="1">
              <a:lnSpc>
                <a:spcPct val="90000"/>
              </a:lnSpc>
              <a:buFontTx/>
              <a:buAutoNum type="arabicParenR"/>
              <a:defRPr/>
            </a:pPr>
            <a:r>
              <a:rPr lang="en-US" sz="2800" dirty="0">
                <a:ea typeface="ＭＳ Ｐゴシック" charset="0"/>
              </a:rPr>
              <a:t>Time frame is longitudinal (cohort).</a:t>
            </a:r>
          </a:p>
          <a:p>
            <a:pPr marL="609600" indent="-609600" eaLnBrk="1" hangingPunct="1">
              <a:lnSpc>
                <a:spcPct val="90000"/>
              </a:lnSpc>
              <a:buFontTx/>
              <a:buAutoNum type="arabicParenR"/>
              <a:defRPr/>
            </a:pPr>
            <a:endParaRPr lang="en-US" sz="2800" dirty="0">
              <a:ea typeface="ＭＳ Ｐゴシック" charset="0"/>
            </a:endParaRPr>
          </a:p>
          <a:p>
            <a:pPr marL="0" indent="0" eaLnBrk="1" hangingPunct="1">
              <a:lnSpc>
                <a:spcPct val="90000"/>
              </a:lnSpc>
              <a:buFont typeface="Wingdings" charset="0"/>
              <a:buNone/>
              <a:defRPr/>
            </a:pPr>
            <a:r>
              <a:rPr lang="en-US" sz="2800" dirty="0">
                <a:ea typeface="ＭＳ Ｐゴシック" charset="0"/>
                <a:cs typeface="ＭＳ Ｐゴシック" charset="0"/>
              </a:rPr>
              <a:t>How do you assess the validity of the predictions?</a:t>
            </a:r>
          </a:p>
          <a:p>
            <a:pPr marL="609600" indent="-609600" eaLnBrk="1" hangingPunct="1">
              <a:lnSpc>
                <a:spcPct val="90000"/>
              </a:lnSpc>
              <a:buFontTx/>
              <a:buAutoNum type="arabicParenR" startAt="4"/>
              <a:defRPr/>
            </a:pPr>
            <a:endParaRPr lang="en-US" sz="2800" dirty="0">
              <a:ea typeface="ＭＳ Ｐゴシック" charset="0"/>
              <a:cs typeface="ＭＳ Ｐゴシック" charset="0"/>
            </a:endParaRPr>
          </a:p>
        </p:txBody>
      </p:sp>
      <p:sp>
        <p:nvSpPr>
          <p:cNvPr id="143364" name="Slide Number Placeholder 1">
            <a:extLst>
              <a:ext uri="{FF2B5EF4-FFF2-40B4-BE49-F238E27FC236}">
                <a16:creationId xmlns:a16="http://schemas.microsoft.com/office/drawing/2014/main" id="{F65DA8B5-307A-46BB-84FC-9C8AE2AE20D7}"/>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6802CC93-540E-4731-B63E-523D1E1B40CF}" type="slidenum">
              <a:rPr lang="en-US" altLang="en-US" sz="1400"/>
              <a:pPr/>
              <a:t>26</a:t>
            </a:fld>
            <a:endParaRPr lang="en-US" altLang="en-US" sz="1400"/>
          </a:p>
        </p:txBody>
      </p:sp>
    </p:spTree>
    <p:extLst>
      <p:ext uri="{BB962C8B-B14F-4D97-AF65-F5344CB8AC3E}">
        <p14:creationId xmlns:p14="http://schemas.microsoft.com/office/powerpoint/2010/main" val="261525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ChangeArrowheads="1"/>
          </p:cNvSpPr>
          <p:nvPr>
            <p:ph type="title"/>
          </p:nvPr>
        </p:nvSpPr>
        <p:spPr/>
        <p:txBody>
          <a:bodyPr/>
          <a:lstStyle/>
          <a:p>
            <a:pPr eaLnBrk="1" hangingPunct="1"/>
            <a:r>
              <a:rPr lang="en-US">
                <a:latin typeface="Tahoma" charset="0"/>
                <a:ea typeface="MS PGothic" charset="0"/>
              </a:rPr>
              <a:t>Example: Mastate Cancer</a:t>
            </a:r>
          </a:p>
        </p:txBody>
      </p:sp>
      <p:sp>
        <p:nvSpPr>
          <p:cNvPr id="145410" name="Rectangle 3"/>
          <p:cNvSpPr>
            <a:spLocks noGrp="1" noChangeArrowheads="1"/>
          </p:cNvSpPr>
          <p:nvPr>
            <p:ph type="body" idx="1"/>
          </p:nvPr>
        </p:nvSpPr>
        <p:spPr>
          <a:xfrm>
            <a:off x="1182688" y="2017713"/>
            <a:ext cx="7772400" cy="3325812"/>
          </a:xfrm>
        </p:spPr>
        <p:txBody>
          <a:bodyPr/>
          <a:lstStyle/>
          <a:p>
            <a:pPr eaLnBrk="1" hangingPunct="1">
              <a:buFont typeface="Wingdings" charset="0"/>
              <a:buNone/>
            </a:pPr>
            <a:r>
              <a:rPr lang="en-US" dirty="0">
                <a:latin typeface="Tahoma" charset="0"/>
                <a:ea typeface="MS PGothic" charset="0"/>
              </a:rPr>
              <a:t>Once developed, always fatal.</a:t>
            </a:r>
          </a:p>
          <a:p>
            <a:pPr eaLnBrk="1" hangingPunct="1">
              <a:buFont typeface="Wingdings" charset="0"/>
              <a:buNone/>
            </a:pPr>
            <a:r>
              <a:rPr lang="en-US" dirty="0">
                <a:latin typeface="Tahoma" charset="0"/>
                <a:ea typeface="MS PGothic" charset="0"/>
              </a:rPr>
              <a:t>Can be prevented by </a:t>
            </a:r>
            <a:r>
              <a:rPr lang="en-US" dirty="0" err="1">
                <a:latin typeface="Tahoma" charset="0"/>
                <a:ea typeface="MS PGothic" charset="0"/>
              </a:rPr>
              <a:t>mastatectomy</a:t>
            </a:r>
            <a:r>
              <a:rPr lang="en-US" dirty="0">
                <a:latin typeface="Tahoma" charset="0"/>
                <a:ea typeface="MS PGothic" charset="0"/>
              </a:rPr>
              <a:t>.</a:t>
            </a:r>
          </a:p>
          <a:p>
            <a:pPr eaLnBrk="1" hangingPunct="1">
              <a:buFont typeface="Wingdings" charset="0"/>
              <a:buNone/>
            </a:pPr>
            <a:r>
              <a:rPr lang="en-US" dirty="0">
                <a:latin typeface="Tahoma" charset="0"/>
                <a:ea typeface="MS PGothic" charset="0"/>
              </a:rPr>
              <a:t>Three (robot) oncologists separately assign each of N=300 individuals risk for developing </a:t>
            </a:r>
            <a:r>
              <a:rPr lang="en-US" dirty="0" err="1">
                <a:latin typeface="Tahoma" charset="0"/>
                <a:ea typeface="MS PGothic" charset="0"/>
              </a:rPr>
              <a:t>mastate</a:t>
            </a:r>
            <a:r>
              <a:rPr lang="en-US" dirty="0">
                <a:latin typeface="Tahoma" charset="0"/>
                <a:ea typeface="MS PGothic" charset="0"/>
              </a:rPr>
              <a:t> cancer in the next 5 years.</a:t>
            </a:r>
          </a:p>
        </p:txBody>
      </p:sp>
      <p:sp>
        <p:nvSpPr>
          <p:cNvPr id="145411"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F046AC03-F47A-604E-9B8F-8698B726B9AA}" type="slidenum">
              <a:rPr lang="en-US" sz="1400"/>
              <a:pPr/>
              <a:t>27</a:t>
            </a:fld>
            <a:endParaRPr lang="en-US" sz="1400"/>
          </a:p>
        </p:txBody>
      </p:sp>
    </p:spTree>
    <p:extLst>
      <p:ext uri="{BB962C8B-B14F-4D97-AF65-F5344CB8AC3E}">
        <p14:creationId xmlns:p14="http://schemas.microsoft.com/office/powerpoint/2010/main" val="2488589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ChangeArrowheads="1"/>
          </p:cNvSpPr>
          <p:nvPr>
            <p:ph type="title"/>
          </p:nvPr>
        </p:nvSpPr>
        <p:spPr>
          <a:xfrm>
            <a:off x="152400" y="3048000"/>
            <a:ext cx="8229600" cy="1143000"/>
          </a:xfrm>
        </p:spPr>
        <p:txBody>
          <a:bodyPr/>
          <a:lstStyle/>
          <a:p>
            <a:pPr algn="ctr" eaLnBrk="1" hangingPunct="1"/>
            <a:r>
              <a:rPr lang="en-US" sz="4000">
                <a:latin typeface="Tahoma" charset="0"/>
                <a:ea typeface="MS PGothic" charset="0"/>
              </a:rPr>
              <a:t>How do you assess the validity of the predictions?</a:t>
            </a:r>
            <a:br>
              <a:rPr lang="en-US" sz="4000">
                <a:latin typeface="Tahoma" charset="0"/>
                <a:ea typeface="MS PGothic" charset="0"/>
              </a:rPr>
            </a:br>
            <a:r>
              <a:rPr lang="en-US" sz="4000">
                <a:latin typeface="Tahoma" charset="0"/>
                <a:ea typeface="MS PGothic" charset="0"/>
              </a:rPr>
              <a:t>(N = 300)</a:t>
            </a:r>
          </a:p>
        </p:txBody>
      </p:sp>
      <p:sp>
        <p:nvSpPr>
          <p:cNvPr id="159746"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348B12D0-F181-1F4C-93C4-46B1116F8F37}" type="slidenum">
              <a:rPr lang="en-US" sz="1400"/>
              <a:pPr/>
              <a:t>28</a:t>
            </a:fld>
            <a:endParaRPr lang="en-US" sz="1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69" name="Picture 4" descr="SpinnerOneThi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52400"/>
            <a:ext cx="3565525" cy="358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0770" name="Text Box 5"/>
          <p:cNvSpPr txBox="1">
            <a:spLocks noChangeArrowheads="1"/>
          </p:cNvSpPr>
          <p:nvPr/>
        </p:nvSpPr>
        <p:spPr bwMode="auto">
          <a:xfrm>
            <a:off x="2076672" y="4281941"/>
            <a:ext cx="5162327"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dirty="0">
                <a:latin typeface="Arial" charset="0"/>
              </a:rPr>
              <a:t>Oncologist 1 assigns risk of 50%</a:t>
            </a:r>
          </a:p>
          <a:p>
            <a:pPr algn="ctr" eaLnBrk="1" hangingPunct="1"/>
            <a:r>
              <a:rPr lang="en-US" dirty="0">
                <a:latin typeface="Arial" charset="0"/>
              </a:rPr>
              <a:t>Oncologist 2 assigns risk of 20%</a:t>
            </a:r>
          </a:p>
          <a:p>
            <a:pPr algn="ctr" eaLnBrk="1" hangingPunct="1"/>
            <a:r>
              <a:rPr lang="en-US" dirty="0">
                <a:latin typeface="Arial" charset="0"/>
              </a:rPr>
              <a:t>Oncologist 3 assigns risk of 25%</a:t>
            </a:r>
          </a:p>
        </p:txBody>
      </p:sp>
      <p:sp>
        <p:nvSpPr>
          <p:cNvPr id="160771" name="Text Box 6"/>
          <p:cNvSpPr txBox="1">
            <a:spLocks noChangeArrowheads="1"/>
          </p:cNvSpPr>
          <p:nvPr/>
        </p:nvSpPr>
        <p:spPr bwMode="auto">
          <a:xfrm>
            <a:off x="3819524" y="3850897"/>
            <a:ext cx="12604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dirty="0">
                <a:latin typeface="Arial" charset="0"/>
              </a:rPr>
              <a:t>N = 100</a:t>
            </a:r>
          </a:p>
        </p:txBody>
      </p:sp>
      <p:sp>
        <p:nvSpPr>
          <p:cNvPr id="160772" name="Text Box 7"/>
          <p:cNvSpPr txBox="1">
            <a:spLocks noChangeArrowheads="1"/>
          </p:cNvSpPr>
          <p:nvPr/>
        </p:nvSpPr>
        <p:spPr bwMode="auto">
          <a:xfrm>
            <a:off x="2971800" y="6091554"/>
            <a:ext cx="3200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dirty="0">
                <a:latin typeface="Arial" charset="0"/>
              </a:rPr>
              <a:t>33 get </a:t>
            </a:r>
            <a:r>
              <a:rPr lang="en-US" dirty="0" err="1">
                <a:latin typeface="Arial" charset="0"/>
              </a:rPr>
              <a:t>mastate</a:t>
            </a:r>
            <a:r>
              <a:rPr lang="en-US" dirty="0">
                <a:latin typeface="Arial" charset="0"/>
              </a:rPr>
              <a:t> cancer</a:t>
            </a:r>
          </a:p>
        </p:txBody>
      </p:sp>
      <p:sp>
        <p:nvSpPr>
          <p:cNvPr id="160773" name="Text Box 8"/>
          <p:cNvSpPr txBox="1">
            <a:spLocks noChangeArrowheads="1"/>
          </p:cNvSpPr>
          <p:nvPr/>
        </p:nvSpPr>
        <p:spPr bwMode="auto">
          <a:xfrm>
            <a:off x="3301206" y="5634354"/>
            <a:ext cx="25415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dirty="0">
                <a:latin typeface="Arial" charset="0"/>
              </a:rPr>
              <a:t>Spin the needles.</a:t>
            </a:r>
          </a:p>
        </p:txBody>
      </p:sp>
      <p:sp>
        <p:nvSpPr>
          <p:cNvPr id="160774"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3C846F6B-FD9E-7A46-971F-8522651E4255}" type="slidenum">
              <a:rPr lang="en-US" sz="1400"/>
              <a:pPr/>
              <a:t>29</a:t>
            </a:fld>
            <a:endParaRPr lang="en-US"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Using a single diagnostic test</a:t>
            </a:r>
          </a:p>
        </p:txBody>
      </p:sp>
      <p:sp>
        <p:nvSpPr>
          <p:cNvPr id="3" name="Content Placeholder 2"/>
          <p:cNvSpPr>
            <a:spLocks noGrp="1"/>
          </p:cNvSpPr>
          <p:nvPr>
            <p:ph idx="1"/>
          </p:nvPr>
        </p:nvSpPr>
        <p:spPr/>
        <p:txBody>
          <a:bodyPr/>
          <a:lstStyle/>
          <a:p>
            <a:r>
              <a:rPr lang="en-US" dirty="0"/>
              <a:t>Given</a:t>
            </a:r>
          </a:p>
          <a:p>
            <a:pPr lvl="1"/>
            <a:r>
              <a:rPr lang="en-US" dirty="0"/>
              <a:t>Binary decision (</a:t>
            </a:r>
            <a:r>
              <a:rPr lang="en-US" dirty="0" err="1"/>
              <a:t>e.g</a:t>
            </a:r>
            <a:r>
              <a:rPr lang="en-US" dirty="0"/>
              <a:t>, treat/no treat)</a:t>
            </a:r>
          </a:p>
          <a:p>
            <a:pPr lvl="1"/>
            <a:r>
              <a:rPr lang="en-US" dirty="0"/>
              <a:t>Consequences of errors, B and C</a:t>
            </a:r>
          </a:p>
          <a:p>
            <a:pPr lvl="1"/>
            <a:r>
              <a:rPr lang="en-US" dirty="0"/>
              <a:t>Pre-Test Probability of Disease P(D+)</a:t>
            </a:r>
          </a:p>
          <a:p>
            <a:pPr lvl="1"/>
            <a:r>
              <a:rPr lang="en-US" dirty="0"/>
              <a:t>Result r of a single diagnostic test</a:t>
            </a:r>
          </a:p>
          <a:p>
            <a:pPr lvl="1"/>
            <a:r>
              <a:rPr lang="en-US" dirty="0"/>
              <a:t>P(</a:t>
            </a:r>
            <a:r>
              <a:rPr lang="en-US" dirty="0" err="1"/>
              <a:t>r|D</a:t>
            </a:r>
            <a:r>
              <a:rPr lang="en-US" dirty="0"/>
              <a:t>+) and P(</a:t>
            </a:r>
            <a:r>
              <a:rPr lang="en-US" dirty="0" err="1"/>
              <a:t>r|D</a:t>
            </a:r>
            <a:r>
              <a:rPr lang="en-US" dirty="0"/>
              <a:t>-)</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3</a:t>
            </a:fld>
            <a:endParaRPr lang="en-US"/>
          </a:p>
        </p:txBody>
      </p:sp>
    </p:spTree>
    <p:extLst>
      <p:ext uri="{BB962C8B-B14F-4D97-AF65-F5344CB8AC3E}">
        <p14:creationId xmlns:p14="http://schemas.microsoft.com/office/powerpoint/2010/main" val="2056692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7" name="Picture 5" descr="SpinnerOneSix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8600"/>
            <a:ext cx="3687763" cy="3627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2818" name="Text Box 6"/>
          <p:cNvSpPr txBox="1">
            <a:spLocks noChangeArrowheads="1"/>
          </p:cNvSpPr>
          <p:nvPr/>
        </p:nvSpPr>
        <p:spPr bwMode="auto">
          <a:xfrm>
            <a:off x="2111824" y="4419600"/>
            <a:ext cx="4634602"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dirty="0">
                <a:latin typeface="Arial" charset="0"/>
              </a:rPr>
              <a:t>Oncologist 1 assigns risk of 35%</a:t>
            </a:r>
          </a:p>
          <a:p>
            <a:pPr algn="ctr" eaLnBrk="1" hangingPunct="1"/>
            <a:r>
              <a:rPr lang="en-US" dirty="0">
                <a:latin typeface="Arial" charset="0"/>
              </a:rPr>
              <a:t>Oncologist 2 assigns risk of 20%</a:t>
            </a:r>
          </a:p>
          <a:p>
            <a:pPr algn="ctr" eaLnBrk="1" hangingPunct="1"/>
            <a:r>
              <a:rPr lang="en-US" dirty="0">
                <a:latin typeface="Arial" charset="0"/>
              </a:rPr>
              <a:t>Oncologist 3 assigns risk of 10%</a:t>
            </a:r>
          </a:p>
        </p:txBody>
      </p:sp>
      <p:sp>
        <p:nvSpPr>
          <p:cNvPr id="162819" name="Text Box 7"/>
          <p:cNvSpPr txBox="1">
            <a:spLocks noChangeArrowheads="1"/>
          </p:cNvSpPr>
          <p:nvPr/>
        </p:nvSpPr>
        <p:spPr bwMode="auto">
          <a:xfrm>
            <a:off x="3522663" y="3962400"/>
            <a:ext cx="17954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a:latin typeface="Arial" charset="0"/>
              </a:rPr>
              <a:t>100 like this</a:t>
            </a:r>
          </a:p>
        </p:txBody>
      </p:sp>
      <p:sp>
        <p:nvSpPr>
          <p:cNvPr id="162820" name="Text Box 8"/>
          <p:cNvSpPr txBox="1">
            <a:spLocks noChangeArrowheads="1"/>
          </p:cNvSpPr>
          <p:nvPr/>
        </p:nvSpPr>
        <p:spPr bwMode="auto">
          <a:xfrm>
            <a:off x="2705100" y="6109058"/>
            <a:ext cx="3200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dirty="0">
                <a:latin typeface="Arial" charset="0"/>
              </a:rPr>
              <a:t>17 get </a:t>
            </a:r>
            <a:r>
              <a:rPr lang="en-US" dirty="0" err="1">
                <a:latin typeface="Arial" charset="0"/>
              </a:rPr>
              <a:t>mastate</a:t>
            </a:r>
            <a:r>
              <a:rPr lang="en-US" dirty="0">
                <a:latin typeface="Arial" charset="0"/>
              </a:rPr>
              <a:t> cancer</a:t>
            </a:r>
          </a:p>
        </p:txBody>
      </p:sp>
      <p:sp>
        <p:nvSpPr>
          <p:cNvPr id="162821" name="Text Box 9"/>
          <p:cNvSpPr txBox="1">
            <a:spLocks noChangeArrowheads="1"/>
          </p:cNvSpPr>
          <p:nvPr/>
        </p:nvSpPr>
        <p:spPr bwMode="auto">
          <a:xfrm>
            <a:off x="3158331" y="5647622"/>
            <a:ext cx="25415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dirty="0">
                <a:latin typeface="Arial" charset="0"/>
              </a:rPr>
              <a:t>Spin the needles.</a:t>
            </a:r>
          </a:p>
        </p:txBody>
      </p:sp>
      <p:sp>
        <p:nvSpPr>
          <p:cNvPr id="162822"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0856274F-6A6A-204D-87A4-0993531E2236}" type="slidenum">
              <a:rPr lang="en-US" sz="1400"/>
              <a:pPr/>
              <a:t>30</a:t>
            </a:fld>
            <a:endParaRPr lang="en-US" sz="1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1" name="Picture 5" descr="SpinnerOneNin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52400"/>
            <a:ext cx="3687763" cy="3684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42" name="Text Box 6"/>
          <p:cNvSpPr txBox="1">
            <a:spLocks noChangeArrowheads="1"/>
          </p:cNvSpPr>
          <p:nvPr/>
        </p:nvSpPr>
        <p:spPr bwMode="auto">
          <a:xfrm>
            <a:off x="2111824" y="4419600"/>
            <a:ext cx="4634602"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dirty="0">
                <a:latin typeface="Arial" charset="0"/>
              </a:rPr>
              <a:t>Oncologist 1 assigns risk of 20%</a:t>
            </a:r>
          </a:p>
          <a:p>
            <a:pPr algn="ctr" eaLnBrk="1" hangingPunct="1"/>
            <a:r>
              <a:rPr lang="en-US" dirty="0">
                <a:latin typeface="Arial" charset="0"/>
              </a:rPr>
              <a:t>Oncologist 2 assigns risk of 20%</a:t>
            </a:r>
          </a:p>
          <a:p>
            <a:pPr algn="ctr" eaLnBrk="1" hangingPunct="1"/>
            <a:r>
              <a:rPr lang="en-US" dirty="0">
                <a:latin typeface="Arial" charset="0"/>
              </a:rPr>
              <a:t>Oncologist 3 assigns risk of 5%</a:t>
            </a:r>
          </a:p>
          <a:p>
            <a:pPr algn="ctr" eaLnBrk="1" hangingPunct="1"/>
            <a:endParaRPr lang="en-US" dirty="0">
              <a:latin typeface="Arial" charset="0"/>
            </a:endParaRPr>
          </a:p>
        </p:txBody>
      </p:sp>
      <p:sp>
        <p:nvSpPr>
          <p:cNvPr id="163843" name="Text Box 7"/>
          <p:cNvSpPr txBox="1">
            <a:spLocks noChangeArrowheads="1"/>
          </p:cNvSpPr>
          <p:nvPr/>
        </p:nvSpPr>
        <p:spPr bwMode="auto">
          <a:xfrm>
            <a:off x="3522663" y="3962400"/>
            <a:ext cx="17954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a:latin typeface="Arial" charset="0"/>
              </a:rPr>
              <a:t>100 like this</a:t>
            </a:r>
          </a:p>
        </p:txBody>
      </p:sp>
      <p:sp>
        <p:nvSpPr>
          <p:cNvPr id="163844" name="Text Box 8"/>
          <p:cNvSpPr txBox="1">
            <a:spLocks noChangeArrowheads="1"/>
          </p:cNvSpPr>
          <p:nvPr/>
        </p:nvSpPr>
        <p:spPr bwMode="auto">
          <a:xfrm>
            <a:off x="2828925" y="6217860"/>
            <a:ext cx="3200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dirty="0">
                <a:latin typeface="Arial" charset="0"/>
              </a:rPr>
              <a:t>11 get </a:t>
            </a:r>
            <a:r>
              <a:rPr lang="en-US" dirty="0" err="1">
                <a:latin typeface="Arial" charset="0"/>
              </a:rPr>
              <a:t>mastate</a:t>
            </a:r>
            <a:r>
              <a:rPr lang="en-US" dirty="0">
                <a:latin typeface="Arial" charset="0"/>
              </a:rPr>
              <a:t> cancer</a:t>
            </a:r>
          </a:p>
        </p:txBody>
      </p:sp>
      <p:sp>
        <p:nvSpPr>
          <p:cNvPr id="163845" name="Text Box 9"/>
          <p:cNvSpPr txBox="1">
            <a:spLocks noChangeArrowheads="1"/>
          </p:cNvSpPr>
          <p:nvPr/>
        </p:nvSpPr>
        <p:spPr bwMode="auto">
          <a:xfrm>
            <a:off x="2971800" y="5646360"/>
            <a:ext cx="25415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dirty="0">
                <a:latin typeface="Arial" charset="0"/>
              </a:rPr>
              <a:t>Spin the needles.</a:t>
            </a:r>
          </a:p>
        </p:txBody>
      </p:sp>
      <p:sp>
        <p:nvSpPr>
          <p:cNvPr id="163846"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B144A5B6-FC3B-B042-80D6-D1986E080868}" type="slidenum">
              <a:rPr lang="en-US" sz="1400"/>
              <a:pPr/>
              <a:t>31</a:t>
            </a:fld>
            <a:endParaRPr lang="en-US" sz="1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body" idx="4294967295"/>
          </p:nvPr>
        </p:nvSpPr>
        <p:spPr>
          <a:xfrm>
            <a:off x="990600" y="1752600"/>
            <a:ext cx="7772400" cy="3048000"/>
          </a:xfrm>
        </p:spPr>
        <p:txBody>
          <a:bodyPr/>
          <a:lstStyle/>
          <a:p>
            <a:pPr eaLnBrk="1" hangingPunct="1"/>
            <a:r>
              <a:rPr lang="en-US">
                <a:latin typeface="Tahoma" charset="0"/>
                <a:ea typeface="MS PGothic" charset="0"/>
              </a:rPr>
              <a:t>How </a:t>
            </a:r>
            <a:r>
              <a:rPr lang="en-US" b="1">
                <a:latin typeface="Tahoma" charset="0"/>
                <a:ea typeface="MS PGothic" charset="0"/>
              </a:rPr>
              <a:t>accurate</a:t>
            </a:r>
            <a:r>
              <a:rPr lang="en-US">
                <a:latin typeface="Tahoma" charset="0"/>
                <a:ea typeface="MS PGothic" charset="0"/>
              </a:rPr>
              <a:t> are the predicted probabilities?</a:t>
            </a:r>
          </a:p>
          <a:p>
            <a:pPr lvl="1" eaLnBrk="1" hangingPunct="1"/>
            <a:r>
              <a:rPr lang="en-US">
                <a:latin typeface="Tahoma" charset="0"/>
                <a:ea typeface="MS PGothic" charset="0"/>
              </a:rPr>
              <a:t>Break the population into groups*</a:t>
            </a:r>
          </a:p>
          <a:p>
            <a:pPr lvl="1" eaLnBrk="1" hangingPunct="1"/>
            <a:r>
              <a:rPr lang="en-US">
                <a:latin typeface="Tahoma" charset="0"/>
                <a:ea typeface="MS PGothic" charset="0"/>
              </a:rPr>
              <a:t>Compare actual and predicted probabilities for each group</a:t>
            </a:r>
          </a:p>
        </p:txBody>
      </p:sp>
      <p:sp>
        <p:nvSpPr>
          <p:cNvPr id="166914" name="Rectangle 3"/>
          <p:cNvSpPr>
            <a:spLocks noGrp="1" noChangeArrowheads="1"/>
          </p:cNvSpPr>
          <p:nvPr>
            <p:ph type="title" idx="4294967295"/>
          </p:nvPr>
        </p:nvSpPr>
        <p:spPr>
          <a:xfrm>
            <a:off x="1143000" y="381000"/>
            <a:ext cx="6858000" cy="1143000"/>
          </a:xfrm>
        </p:spPr>
        <p:txBody>
          <a:bodyPr/>
          <a:lstStyle/>
          <a:p>
            <a:pPr eaLnBrk="1" hangingPunct="1"/>
            <a:r>
              <a:rPr lang="en-US">
                <a:latin typeface="Tahoma" charset="0"/>
                <a:ea typeface="MS PGothic" charset="0"/>
              </a:rPr>
              <a:t>Calibration</a:t>
            </a:r>
          </a:p>
        </p:txBody>
      </p:sp>
      <p:sp>
        <p:nvSpPr>
          <p:cNvPr id="166915" name="Text Box 4"/>
          <p:cNvSpPr txBox="1">
            <a:spLocks noChangeArrowheads="1"/>
          </p:cNvSpPr>
          <p:nvPr/>
        </p:nvSpPr>
        <p:spPr bwMode="auto">
          <a:xfrm>
            <a:off x="1219200" y="5562600"/>
            <a:ext cx="71628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eaLnBrk="1" hangingPunct="1">
              <a:spcBef>
                <a:spcPct val="50000"/>
              </a:spcBef>
            </a:pPr>
            <a:r>
              <a:rPr lang="en-US">
                <a:latin typeface="Arial" charset="0"/>
              </a:rPr>
              <a:t>* Maximum number of groups = number of different risk predictions. </a:t>
            </a:r>
          </a:p>
        </p:txBody>
      </p:sp>
      <p:sp>
        <p:nvSpPr>
          <p:cNvPr id="166916"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8B7D96DA-807B-1F45-9F7F-25F4EAF3745C}" type="slidenum">
              <a:rPr lang="en-US" sz="1400"/>
              <a:pPr/>
              <a:t>32</a:t>
            </a:fld>
            <a:endParaRPr lang="en-US" sz="1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ChangeArrowheads="1"/>
          </p:cNvSpPr>
          <p:nvPr>
            <p:ph type="title"/>
          </p:nvPr>
        </p:nvSpPr>
        <p:spPr>
          <a:xfrm>
            <a:off x="1117601" y="85725"/>
            <a:ext cx="7793037" cy="676276"/>
          </a:xfrm>
        </p:spPr>
        <p:txBody>
          <a:bodyPr/>
          <a:lstStyle/>
          <a:p>
            <a:pPr eaLnBrk="1" hangingPunct="1"/>
            <a:r>
              <a:rPr lang="en-US" sz="3600" dirty="0">
                <a:latin typeface="Tahoma" charset="0"/>
                <a:ea typeface="MS PGothic" charset="0"/>
              </a:rPr>
              <a:t>Calibration Table</a:t>
            </a:r>
          </a:p>
        </p:txBody>
      </p:sp>
      <p:graphicFrame>
        <p:nvGraphicFramePr>
          <p:cNvPr id="49212" name="Group 60"/>
          <p:cNvGraphicFramePr>
            <a:graphicFrameLocks noGrp="1"/>
          </p:cNvGraphicFramePr>
          <p:nvPr>
            <p:ph idx="1"/>
            <p:extLst>
              <p:ext uri="{D42A27DB-BD31-4B8C-83A1-F6EECF244321}">
                <p14:modId xmlns:p14="http://schemas.microsoft.com/office/powerpoint/2010/main" val="4231829248"/>
              </p:ext>
            </p:extLst>
          </p:nvPr>
        </p:nvGraphicFramePr>
        <p:xfrm>
          <a:off x="838200" y="990600"/>
          <a:ext cx="7772400" cy="5316222"/>
        </p:xfrm>
        <a:graphic>
          <a:graphicData uri="http://schemas.openxmlformats.org/drawingml/2006/table">
            <a:tbl>
              <a:tblPr/>
              <a:tblGrid>
                <a:gridCol w="3038475">
                  <a:extLst>
                    <a:ext uri="{9D8B030D-6E8A-4147-A177-3AD203B41FA5}">
                      <a16:colId xmlns:a16="http://schemas.microsoft.com/office/drawing/2014/main" val="20000"/>
                    </a:ext>
                  </a:extLst>
                </a:gridCol>
                <a:gridCol w="1577975">
                  <a:extLst>
                    <a:ext uri="{9D8B030D-6E8A-4147-A177-3AD203B41FA5}">
                      <a16:colId xmlns:a16="http://schemas.microsoft.com/office/drawing/2014/main" val="20001"/>
                    </a:ext>
                  </a:extLst>
                </a:gridCol>
                <a:gridCol w="1577975">
                  <a:extLst>
                    <a:ext uri="{9D8B030D-6E8A-4147-A177-3AD203B41FA5}">
                      <a16:colId xmlns:a16="http://schemas.microsoft.com/office/drawing/2014/main" val="20002"/>
                    </a:ext>
                  </a:extLst>
                </a:gridCol>
                <a:gridCol w="1577975">
                  <a:extLst>
                    <a:ext uri="{9D8B030D-6E8A-4147-A177-3AD203B41FA5}">
                      <a16:colId xmlns:a16="http://schemas.microsoft.com/office/drawing/2014/main" val="20003"/>
                    </a:ext>
                  </a:extLst>
                </a:gridCol>
              </a:tblGrid>
              <a:tr h="993531">
                <a:tc>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Oncologist 1's Predicted Risk</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gridSpan="2">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Observed Proportion</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rgbClr val="000000"/>
                          </a:solidFill>
                          <a:effectLst/>
                          <a:latin typeface="Tahoma" charset="0"/>
                          <a:ea typeface="MS PGothic" charset="0"/>
                          <a:cs typeface="Arial" charset="0"/>
                        </a:rPr>
                        <a:t>Observed - Predicted</a:t>
                      </a:r>
                      <a:endParaRPr kumimoji="0" lang="en-US" sz="1800" b="0" i="0" u="none" strike="noStrike" cap="none" normalizeH="0" baseline="0" dirty="0">
                        <a:ln>
                          <a:noFill/>
                        </a:ln>
                        <a:solidFill>
                          <a:schemeClr val="tx1"/>
                        </a:solidFill>
                        <a:effectLst/>
                        <a:latin typeface="Tahoma" charset="0"/>
                        <a:ea typeface="MS PGothic" charset="0"/>
                        <a:cs typeface="MS PGothic"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65752">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50%</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33/100</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33%</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Verdana" charset="0"/>
                          <a:ea typeface="MS PGothic" charset="0"/>
                          <a:cs typeface="MS PGothic" charset="0"/>
                        </a:rPr>
                        <a:t>-17%</a:t>
                      </a:r>
                      <a:endParaRPr kumimoji="0" lang="en-US" sz="1800" b="0" i="0" u="none" strike="noStrike" cap="none" normalizeH="0" baseline="0" dirty="0">
                        <a:ln>
                          <a:noFill/>
                        </a:ln>
                        <a:solidFill>
                          <a:schemeClr val="tx1"/>
                        </a:solidFill>
                        <a:effectLst/>
                        <a:latin typeface="Tahoma" charset="0"/>
                        <a:ea typeface="MS PGothic" charset="0"/>
                        <a:cs typeface="MS PGothic" charset="0"/>
                      </a:endParaRPr>
                    </a:p>
                  </a:txBody>
                  <a:tcPr marT="45717" marB="45717" anchor="ctr" anchorCtr="1" horzOverflow="overflow">
                    <a:lnL w="12700"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52">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35%</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17/100</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17%</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Verdana" charset="0"/>
                          <a:ea typeface="MS PGothic" charset="0"/>
                          <a:cs typeface="MS PGothic" charset="0"/>
                        </a:rPr>
                        <a:t>-18%</a:t>
                      </a:r>
                      <a:endParaRPr kumimoji="0" lang="en-US" sz="1800" b="0" i="0" u="none" strike="noStrike" cap="none" normalizeH="0" baseline="0" dirty="0">
                        <a:ln>
                          <a:noFill/>
                        </a:ln>
                        <a:solidFill>
                          <a:schemeClr val="tx1"/>
                        </a:solidFill>
                        <a:effectLst/>
                        <a:latin typeface="Tahoma" charset="0"/>
                        <a:ea typeface="MS PGothic" charset="0"/>
                        <a:cs typeface="MS PGothic" charset="0"/>
                      </a:endParaRPr>
                    </a:p>
                  </a:txBody>
                  <a:tcPr marT="45717" marB="45717" anchor="ctr" anchorCtr="1" horzOverflow="overflow">
                    <a:lnL w="12700"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52">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20%</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11/100</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11%</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Verdana" charset="0"/>
                          <a:ea typeface="MS PGothic" charset="0"/>
                          <a:cs typeface="MS PGothic" charset="0"/>
                        </a:rPr>
                        <a:t>-9%</a:t>
                      </a:r>
                      <a:endParaRPr kumimoji="0" lang="en-US" sz="1800" b="0" i="0" u="none" strike="noStrike" cap="none" normalizeH="0" baseline="0" dirty="0">
                        <a:ln>
                          <a:noFill/>
                        </a:ln>
                        <a:solidFill>
                          <a:schemeClr val="tx1"/>
                        </a:solidFill>
                        <a:effectLst/>
                        <a:latin typeface="Tahoma" charset="0"/>
                        <a:ea typeface="MS PGothic" charset="0"/>
                        <a:cs typeface="MS PGothic" charset="0"/>
                      </a:endParaRPr>
                    </a:p>
                  </a:txBody>
                  <a:tcPr marT="45717" marB="45717" anchor="ctr" anchorCtr="1" horzOverflow="overflow">
                    <a:lnL w="12700"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52">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Tahoma" charset="0"/>
                          <a:ea typeface="MS PGothic" charset="0"/>
                          <a:cs typeface="MS PGothic" charset="0"/>
                        </a:rPr>
                        <a:t>Mean</a:t>
                      </a: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Tahoma" charset="0"/>
                          <a:ea typeface="MS PGothic" charset="0"/>
                          <a:cs typeface="MS PGothic" charset="0"/>
                        </a:rPr>
                        <a:t>-14.7%</a:t>
                      </a:r>
                    </a:p>
                  </a:txBody>
                  <a:tcPr marT="45717" marB="45717" anchor="ctr" anchorCtr="1" horzOverflow="overflow">
                    <a:lnL w="12700"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1540">
                <a:tc gridSpan="3">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1800" b="0" i="0" u="none" strike="noStrike" cap="none" normalizeH="0" baseline="0" dirty="0">
                        <a:ln>
                          <a:noFill/>
                        </a:ln>
                        <a:solidFill>
                          <a:schemeClr val="tx1"/>
                        </a:solidFill>
                        <a:effectLst/>
                        <a:latin typeface="Tahoma" charset="0"/>
                        <a:ea typeface="MS PGothic" charset="0"/>
                        <a:cs typeface="MS PGothic" charset="0"/>
                      </a:endParaRPr>
                    </a:p>
                  </a:txBody>
                  <a:tcPr marT="45717" marB="45717"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1800" b="0" i="0" u="none" strike="noStrike" cap="none" normalizeH="0" baseline="0" dirty="0">
                        <a:ln>
                          <a:noFill/>
                        </a:ln>
                        <a:solidFill>
                          <a:schemeClr val="tx1"/>
                        </a:solidFill>
                        <a:effectLst/>
                        <a:latin typeface="Tahoma" charset="0"/>
                        <a:ea typeface="MS PGothic" charset="0"/>
                        <a:cs typeface="MS PGothic" charset="0"/>
                      </a:endParaRPr>
                    </a:p>
                  </a:txBody>
                  <a:tcPr marT="45717" marB="45717"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95119">
                <a:tc>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rgbClr val="000000"/>
                          </a:solidFill>
                          <a:effectLst/>
                          <a:latin typeface="Tahoma" charset="0"/>
                          <a:ea typeface="MS PGothic" charset="0"/>
                          <a:cs typeface="Arial" charset="0"/>
                        </a:rPr>
                        <a:t>Oncologist 3's Predicted Risk</a:t>
                      </a:r>
                      <a:endParaRPr kumimoji="0" lang="en-US" sz="1800" b="0" i="0" u="none" strike="noStrike" cap="none" normalizeH="0" baseline="0" dirty="0">
                        <a:ln>
                          <a:noFill/>
                        </a:ln>
                        <a:solidFill>
                          <a:schemeClr val="tx1"/>
                        </a:solidFill>
                        <a:effectLst/>
                        <a:latin typeface="Tahoma" charset="0"/>
                        <a:ea typeface="MS PGothic" charset="0"/>
                        <a:cs typeface="MS PGothic"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gridSpan="2">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Observed Proportion</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rgbClr val="000000"/>
                          </a:solidFill>
                          <a:effectLst/>
                          <a:latin typeface="Tahoma" charset="0"/>
                          <a:ea typeface="MS PGothic" charset="0"/>
                          <a:cs typeface="Arial" charset="0"/>
                        </a:rPr>
                        <a:t>Observed - Predicted</a:t>
                      </a:r>
                      <a:endParaRPr kumimoji="0" lang="en-US" sz="1800" b="0" i="0" u="none" strike="noStrike" cap="none" normalizeH="0" baseline="0" dirty="0">
                        <a:ln>
                          <a:noFill/>
                        </a:ln>
                        <a:solidFill>
                          <a:schemeClr val="tx1"/>
                        </a:solidFill>
                        <a:effectLst/>
                        <a:latin typeface="Tahoma" charset="0"/>
                        <a:ea typeface="MS PGothic" charset="0"/>
                        <a:cs typeface="MS PGothic"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6"/>
                  </a:ext>
                </a:extLst>
              </a:tr>
              <a:tr h="365752">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rgbClr val="000000"/>
                          </a:solidFill>
                          <a:effectLst/>
                          <a:latin typeface="Tahoma" charset="0"/>
                          <a:ea typeface="MS PGothic" charset="0"/>
                          <a:cs typeface="Arial" charset="0"/>
                        </a:rPr>
                        <a:t>25%</a:t>
                      </a:r>
                      <a:endParaRPr kumimoji="0" lang="en-US" sz="1800" b="0" i="0" u="none" strike="noStrike" cap="none" normalizeH="0" baseline="0" dirty="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33/100</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33%</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Verdana" charset="0"/>
                          <a:ea typeface="MS PGothic" charset="0"/>
                          <a:cs typeface="MS PGothic" charset="0"/>
                        </a:rPr>
                        <a:t>8%</a:t>
                      </a:r>
                      <a:endParaRPr kumimoji="0" lang="en-US" sz="1800" b="0" i="0" u="none" strike="noStrike" cap="none" normalizeH="0" baseline="0" dirty="0">
                        <a:ln>
                          <a:noFill/>
                        </a:ln>
                        <a:solidFill>
                          <a:schemeClr val="tx1"/>
                        </a:solidFill>
                        <a:effectLst/>
                        <a:latin typeface="Tahoma" charset="0"/>
                        <a:ea typeface="MS PGothic" charset="0"/>
                        <a:cs typeface="MS PGothic" charset="0"/>
                      </a:endParaRPr>
                    </a:p>
                  </a:txBody>
                  <a:tcPr marT="45717" marB="45717" anchor="ctr" anchorCtr="1" horzOverflow="overflow">
                    <a:lnL w="12700" cap="flat" cmpd="sng" algn="ctr">
                      <a:solidFill>
                        <a:srgbClr val="C0C0C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752">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Tahoma" charset="0"/>
                          <a:ea typeface="MS PGothic" charset="0"/>
                          <a:cs typeface="MS PGothic" charset="0"/>
                        </a:rPr>
                        <a:t>10%</a:t>
                      </a: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Tahoma" charset="0"/>
                          <a:ea typeface="MS PGothic" charset="0"/>
                          <a:cs typeface="MS PGothic" charset="0"/>
                        </a:rPr>
                        <a:t>17/100</a:t>
                      </a: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Tahoma" charset="0"/>
                          <a:ea typeface="MS PGothic" charset="0"/>
                          <a:cs typeface="MS PGothic" charset="0"/>
                        </a:rPr>
                        <a:t>17%</a:t>
                      </a: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Tahoma" charset="0"/>
                          <a:ea typeface="MS PGothic" charset="0"/>
                          <a:cs typeface="MS PGothic" charset="0"/>
                        </a:rPr>
                        <a:t>7%</a:t>
                      </a:r>
                    </a:p>
                  </a:txBody>
                  <a:tcPr marT="45717" marB="45717" anchor="ctr" anchorCtr="1" horzOverflow="overflow">
                    <a:lnL w="12700" cap="flat" cmpd="sng" algn="ctr">
                      <a:solidFill>
                        <a:srgbClr val="C0C0C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6162605"/>
                  </a:ext>
                </a:extLst>
              </a:tr>
              <a:tr h="365752">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Tahoma" charset="0"/>
                          <a:ea typeface="MS PGothic" charset="0"/>
                          <a:cs typeface="MS PGothic" charset="0"/>
                        </a:rPr>
                        <a:t>5%</a:t>
                      </a: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Tahoma" charset="0"/>
                          <a:ea typeface="MS PGothic" charset="0"/>
                          <a:cs typeface="MS PGothic" charset="0"/>
                        </a:rPr>
                        <a:t>11/100</a:t>
                      </a: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Tahoma" charset="0"/>
                          <a:ea typeface="MS PGothic" charset="0"/>
                          <a:cs typeface="MS PGothic" charset="0"/>
                        </a:rPr>
                        <a:t>11%</a:t>
                      </a: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Tahoma" charset="0"/>
                          <a:ea typeface="MS PGothic" charset="0"/>
                          <a:cs typeface="MS PGothic" charset="0"/>
                        </a:rPr>
                        <a:t>6%</a:t>
                      </a:r>
                    </a:p>
                  </a:txBody>
                  <a:tcPr marT="45717" marB="45717" anchor="ctr" anchorCtr="1" horzOverflow="overflow">
                    <a:lnL w="12700" cap="flat" cmpd="sng" algn="ctr">
                      <a:solidFill>
                        <a:srgbClr val="C0C0C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07361111"/>
                  </a:ext>
                </a:extLst>
              </a:tr>
              <a:tr h="365752">
                <a:tc gridSpan="3">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Tahoma" charset="0"/>
                          <a:ea typeface="MS PGothic" charset="0"/>
                          <a:cs typeface="MS PGothic" charset="0"/>
                        </a:rPr>
                        <a:t>Mean</a:t>
                      </a: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Tahoma" charset="0"/>
                          <a:ea typeface="MS PGothic" charset="0"/>
                          <a:cs typeface="MS PGothic" charset="0"/>
                        </a:rPr>
                        <a:t>7%</a:t>
                      </a:r>
                    </a:p>
                  </a:txBody>
                  <a:tcPr marT="45717" marB="45717" anchor="b" horzOverflow="overflow">
                    <a:lnL w="12700" cap="flat" cmpd="sng" algn="ctr">
                      <a:solidFill>
                        <a:srgbClr val="C0C0C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69027"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4D61F144-D1C6-E243-B4B3-532DEEA48E58}" type="slidenum">
              <a:rPr lang="en-US" sz="1400"/>
              <a:pPr/>
              <a:t>33</a:t>
            </a:fld>
            <a:endParaRPr lang="en-US" sz="1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ChangeArrowheads="1"/>
          </p:cNvSpPr>
          <p:nvPr>
            <p:ph type="title"/>
          </p:nvPr>
        </p:nvSpPr>
        <p:spPr/>
        <p:txBody>
          <a:bodyPr/>
          <a:lstStyle/>
          <a:p>
            <a:pPr eaLnBrk="1" hangingPunct="1"/>
            <a:r>
              <a:rPr lang="en-US" sz="3600" dirty="0">
                <a:latin typeface="Tahoma" charset="0"/>
                <a:ea typeface="MS PGothic" charset="0"/>
              </a:rPr>
              <a:t>Calibration Table</a:t>
            </a:r>
          </a:p>
        </p:txBody>
      </p:sp>
      <p:graphicFrame>
        <p:nvGraphicFramePr>
          <p:cNvPr id="49212" name="Group 60"/>
          <p:cNvGraphicFramePr>
            <a:graphicFrameLocks noGrp="1"/>
          </p:cNvGraphicFramePr>
          <p:nvPr>
            <p:ph idx="1"/>
            <p:extLst>
              <p:ext uri="{D42A27DB-BD31-4B8C-83A1-F6EECF244321}">
                <p14:modId xmlns:p14="http://schemas.microsoft.com/office/powerpoint/2010/main" val="2056563995"/>
              </p:ext>
            </p:extLst>
          </p:nvPr>
        </p:nvGraphicFramePr>
        <p:xfrm>
          <a:off x="914400" y="2895935"/>
          <a:ext cx="7772400" cy="1762413"/>
        </p:xfrm>
        <a:graphic>
          <a:graphicData uri="http://schemas.openxmlformats.org/drawingml/2006/table">
            <a:tbl>
              <a:tblPr/>
              <a:tblGrid>
                <a:gridCol w="3038475">
                  <a:extLst>
                    <a:ext uri="{9D8B030D-6E8A-4147-A177-3AD203B41FA5}">
                      <a16:colId xmlns:a16="http://schemas.microsoft.com/office/drawing/2014/main" val="20000"/>
                    </a:ext>
                  </a:extLst>
                </a:gridCol>
                <a:gridCol w="1577975">
                  <a:extLst>
                    <a:ext uri="{9D8B030D-6E8A-4147-A177-3AD203B41FA5}">
                      <a16:colId xmlns:a16="http://schemas.microsoft.com/office/drawing/2014/main" val="20001"/>
                    </a:ext>
                  </a:extLst>
                </a:gridCol>
                <a:gridCol w="1577975">
                  <a:extLst>
                    <a:ext uri="{9D8B030D-6E8A-4147-A177-3AD203B41FA5}">
                      <a16:colId xmlns:a16="http://schemas.microsoft.com/office/drawing/2014/main" val="20002"/>
                    </a:ext>
                  </a:extLst>
                </a:gridCol>
                <a:gridCol w="1577975">
                  <a:extLst>
                    <a:ext uri="{9D8B030D-6E8A-4147-A177-3AD203B41FA5}">
                      <a16:colId xmlns:a16="http://schemas.microsoft.com/office/drawing/2014/main" val="20003"/>
                    </a:ext>
                  </a:extLst>
                </a:gridCol>
              </a:tblGrid>
              <a:tr h="401540">
                <a:tc gridSpan="3">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1800" b="0" i="0" u="none" strike="noStrike" cap="none" normalizeH="0" baseline="0" dirty="0">
                        <a:ln>
                          <a:noFill/>
                        </a:ln>
                        <a:solidFill>
                          <a:schemeClr val="tx1"/>
                        </a:solidFill>
                        <a:effectLst/>
                        <a:latin typeface="Tahoma" charset="0"/>
                        <a:ea typeface="MS PGothic" charset="0"/>
                        <a:cs typeface="MS PGothic" charset="0"/>
                      </a:endParaRPr>
                    </a:p>
                  </a:txBody>
                  <a:tcPr marT="45717" marB="45717"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1800" b="0" i="0" u="none" strike="noStrike" cap="none" normalizeH="0" baseline="0" dirty="0">
                        <a:ln>
                          <a:noFill/>
                        </a:ln>
                        <a:solidFill>
                          <a:schemeClr val="tx1"/>
                        </a:solidFill>
                        <a:effectLst/>
                        <a:latin typeface="Tahoma" charset="0"/>
                        <a:ea typeface="MS PGothic" charset="0"/>
                        <a:cs typeface="MS PGothic" charset="0"/>
                      </a:endParaRPr>
                    </a:p>
                  </a:txBody>
                  <a:tcPr marT="45717" marB="45717"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95119">
                <a:tc>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Oncologist 2's Predicted Risk</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gridSpan="2">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Observed Proportion</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rgbClr val="000000"/>
                          </a:solidFill>
                          <a:effectLst/>
                          <a:latin typeface="Tahoma" charset="0"/>
                          <a:ea typeface="MS PGothic" charset="0"/>
                          <a:cs typeface="Arial" charset="0"/>
                        </a:rPr>
                        <a:t>Observed - Predicted</a:t>
                      </a:r>
                      <a:endParaRPr kumimoji="0" lang="en-US" sz="1800" b="0" i="0" u="none" strike="noStrike" cap="none" normalizeH="0" baseline="0" dirty="0">
                        <a:ln>
                          <a:noFill/>
                        </a:ln>
                        <a:solidFill>
                          <a:schemeClr val="tx1"/>
                        </a:solidFill>
                        <a:effectLst/>
                        <a:latin typeface="Tahoma" charset="0"/>
                        <a:ea typeface="MS PGothic" charset="0"/>
                        <a:cs typeface="MS PGothic"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6"/>
                  </a:ext>
                </a:extLst>
              </a:tr>
              <a:tr h="365752">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20%</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61/300</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20.3%</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Verdana" charset="0"/>
                          <a:ea typeface="MS PGothic" charset="0"/>
                          <a:cs typeface="MS PGothic" charset="0"/>
                        </a:rPr>
                        <a:t>+0.333%</a:t>
                      </a:r>
                      <a:endParaRPr kumimoji="0" lang="en-US" sz="1800" b="0" i="0" u="none" strike="noStrike" cap="none" normalizeH="0" baseline="0" dirty="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69027"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4D61F144-D1C6-E243-B4B3-532DEEA48E58}" type="slidenum">
              <a:rPr lang="en-US" sz="1400"/>
              <a:pPr/>
              <a:t>34</a:t>
            </a:fld>
            <a:endParaRPr lang="en-US" sz="1400"/>
          </a:p>
        </p:txBody>
      </p:sp>
    </p:spTree>
    <p:extLst>
      <p:ext uri="{BB962C8B-B14F-4D97-AF65-F5344CB8AC3E}">
        <p14:creationId xmlns:p14="http://schemas.microsoft.com/office/powerpoint/2010/main" val="2092812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5"/>
          <p:cNvSpPr>
            <a:spLocks noGrp="1" noChangeArrowheads="1"/>
          </p:cNvSpPr>
          <p:nvPr>
            <p:ph type="title"/>
          </p:nvPr>
        </p:nvSpPr>
        <p:spPr>
          <a:xfrm>
            <a:off x="1150938" y="214313"/>
            <a:ext cx="7793037" cy="928687"/>
          </a:xfrm>
        </p:spPr>
        <p:txBody>
          <a:bodyPr/>
          <a:lstStyle/>
          <a:p>
            <a:r>
              <a:rPr lang="en-US" dirty="0">
                <a:latin typeface="Tahoma" charset="0"/>
                <a:ea typeface="MS PGothic" charset="0"/>
              </a:rPr>
              <a:t>Calibration Plot</a:t>
            </a:r>
          </a:p>
        </p:txBody>
      </p:sp>
      <p:sp>
        <p:nvSpPr>
          <p:cNvPr id="173061"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EE21E232-7E2C-0F44-BB28-B8A6A5C75887}" type="slidenum">
              <a:rPr lang="en-US" sz="1400"/>
              <a:pPr/>
              <a:t>35</a:t>
            </a:fld>
            <a:endParaRPr lang="en-US" sz="1400"/>
          </a:p>
        </p:txBody>
      </p:sp>
      <p:graphicFrame>
        <p:nvGraphicFramePr>
          <p:cNvPr id="6" name="Chart 5"/>
          <p:cNvGraphicFramePr>
            <a:graphicFrameLocks/>
          </p:cNvGraphicFramePr>
          <p:nvPr>
            <p:extLst>
              <p:ext uri="{D42A27DB-BD31-4B8C-83A1-F6EECF244321}">
                <p14:modId xmlns:p14="http://schemas.microsoft.com/office/powerpoint/2010/main" val="1649744495"/>
              </p:ext>
            </p:extLst>
          </p:nvPr>
        </p:nvGraphicFramePr>
        <p:xfrm>
          <a:off x="1066800" y="1524000"/>
          <a:ext cx="6477000" cy="513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67458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ChangeArrowheads="1"/>
          </p:cNvSpPr>
          <p:nvPr>
            <p:ph type="title"/>
          </p:nvPr>
        </p:nvSpPr>
        <p:spPr/>
        <p:txBody>
          <a:bodyPr/>
          <a:lstStyle/>
          <a:p>
            <a:r>
              <a:rPr lang="en-US">
                <a:latin typeface="Tahoma" charset="0"/>
                <a:ea typeface="MS PGothic" charset="0"/>
              </a:rPr>
              <a:t>Assessing/Quantifying Calibration*</a:t>
            </a:r>
          </a:p>
        </p:txBody>
      </p:sp>
      <p:sp>
        <p:nvSpPr>
          <p:cNvPr id="175106" name="Rectangle 3"/>
          <p:cNvSpPr>
            <a:spLocks noGrp="1" noChangeArrowheads="1"/>
          </p:cNvSpPr>
          <p:nvPr>
            <p:ph type="body" idx="1"/>
          </p:nvPr>
        </p:nvSpPr>
        <p:spPr>
          <a:xfrm>
            <a:off x="1066800" y="2819400"/>
            <a:ext cx="7772400" cy="1676400"/>
          </a:xfrm>
        </p:spPr>
        <p:txBody>
          <a:bodyPr/>
          <a:lstStyle/>
          <a:p>
            <a:pPr marL="0" indent="0">
              <a:buNone/>
            </a:pPr>
            <a:r>
              <a:rPr lang="en-US" dirty="0">
                <a:latin typeface="Tahoma" charset="0"/>
                <a:ea typeface="MS PGothic" charset="0"/>
              </a:rPr>
              <a:t>Calibration Plots with Mean Bias*</a:t>
            </a:r>
          </a:p>
          <a:p>
            <a:pPr marL="0" indent="0">
              <a:buNone/>
            </a:pPr>
            <a:endParaRPr lang="en-US" dirty="0">
              <a:latin typeface="Tahoma" charset="0"/>
              <a:ea typeface="MS PGothic" charset="0"/>
            </a:endParaRPr>
          </a:p>
          <a:p>
            <a:pPr marL="0" indent="0">
              <a:buNone/>
            </a:pPr>
            <a:r>
              <a:rPr lang="en-US" sz="2400" dirty="0">
                <a:latin typeface="Tahoma" charset="0"/>
                <a:ea typeface="MS PGothic" charset="0"/>
              </a:rPr>
              <a:t>(Mean Absolute Error, Brier Score in Chapter 6)</a:t>
            </a:r>
          </a:p>
          <a:p>
            <a:endParaRPr lang="en-US" dirty="0">
              <a:latin typeface="Tahoma" charset="0"/>
              <a:ea typeface="MS PGothic" charset="0"/>
            </a:endParaRPr>
          </a:p>
        </p:txBody>
      </p:sp>
      <p:sp>
        <p:nvSpPr>
          <p:cNvPr id="175107" name="TextBox 1"/>
          <p:cNvSpPr txBox="1">
            <a:spLocks noChangeArrowheads="1"/>
          </p:cNvSpPr>
          <p:nvPr/>
        </p:nvSpPr>
        <p:spPr bwMode="auto">
          <a:xfrm>
            <a:off x="1295400" y="5791200"/>
            <a:ext cx="73152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1800"/>
              <a:t>*Overall calibration of a model is always good in the “derivation” dataset.  For example, mean bias is always 0 for a logistic regression model in the dataset used to derive its coefficients.</a:t>
            </a:r>
          </a:p>
        </p:txBody>
      </p:sp>
      <p:sp>
        <p:nvSpPr>
          <p:cNvPr id="175109"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ED1A6621-AEFC-C344-B8FC-5BFD281BF956}" type="slidenum">
              <a:rPr lang="en-US" sz="1400"/>
              <a:pPr/>
              <a:t>36</a:t>
            </a:fld>
            <a:endParaRPr lang="en-US" sz="1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ChangeArrowheads="1"/>
          </p:cNvSpPr>
          <p:nvPr>
            <p:ph type="body" idx="4294967295"/>
          </p:nvPr>
        </p:nvSpPr>
        <p:spPr>
          <a:xfrm>
            <a:off x="1066800" y="1828800"/>
            <a:ext cx="7772400" cy="4419600"/>
          </a:xfrm>
        </p:spPr>
        <p:txBody>
          <a:bodyPr/>
          <a:lstStyle/>
          <a:p>
            <a:pPr eaLnBrk="1" hangingPunct="1"/>
            <a:r>
              <a:rPr lang="en-US">
                <a:latin typeface="Tahoma" charset="0"/>
                <a:ea typeface="MS PGothic" charset="0"/>
              </a:rPr>
              <a:t>How well can the test separate subjects in the population from the mean probability to values closer to zero or 1?</a:t>
            </a:r>
          </a:p>
          <a:p>
            <a:pPr eaLnBrk="1" hangingPunct="1"/>
            <a:r>
              <a:rPr lang="en-US">
                <a:latin typeface="Tahoma" charset="0"/>
                <a:ea typeface="MS PGothic" charset="0"/>
              </a:rPr>
              <a:t>May be more generalizable</a:t>
            </a:r>
          </a:p>
          <a:p>
            <a:pPr eaLnBrk="1" hangingPunct="1"/>
            <a:r>
              <a:rPr lang="en-US">
                <a:latin typeface="Tahoma" charset="0"/>
                <a:ea typeface="MS PGothic" charset="0"/>
              </a:rPr>
              <a:t>Often measured with C-statistic (AUROC)</a:t>
            </a:r>
          </a:p>
        </p:txBody>
      </p:sp>
      <p:sp>
        <p:nvSpPr>
          <p:cNvPr id="177154" name="Rectangle 3"/>
          <p:cNvSpPr>
            <a:spLocks noGrp="1" noChangeArrowheads="1"/>
          </p:cNvSpPr>
          <p:nvPr>
            <p:ph type="title" idx="4294967295"/>
          </p:nvPr>
        </p:nvSpPr>
        <p:spPr>
          <a:xfrm>
            <a:off x="1371600" y="381000"/>
            <a:ext cx="7162800" cy="1143000"/>
          </a:xfrm>
        </p:spPr>
        <p:txBody>
          <a:bodyPr/>
          <a:lstStyle/>
          <a:p>
            <a:pPr eaLnBrk="1" hangingPunct="1"/>
            <a:r>
              <a:rPr lang="en-US">
                <a:latin typeface="Tahoma" charset="0"/>
                <a:ea typeface="MS PGothic" charset="0"/>
              </a:rPr>
              <a:t>Discrimination</a:t>
            </a:r>
          </a:p>
        </p:txBody>
      </p:sp>
      <p:sp>
        <p:nvSpPr>
          <p:cNvPr id="177155"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3C5C8DD1-D4DC-804D-80FB-7BC948BF8FA1}" type="slidenum">
              <a:rPr lang="en-US" sz="1400"/>
              <a:pPr/>
              <a:t>37</a:t>
            </a:fld>
            <a:endParaRPr lang="en-US" sz="1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ChangeArrowheads="1"/>
          </p:cNvSpPr>
          <p:nvPr>
            <p:ph type="title"/>
          </p:nvPr>
        </p:nvSpPr>
        <p:spPr/>
        <p:txBody>
          <a:bodyPr/>
          <a:lstStyle/>
          <a:p>
            <a:pPr eaLnBrk="1" hangingPunct="1"/>
            <a:r>
              <a:rPr lang="en-US" sz="3600">
                <a:latin typeface="Tahoma" charset="0"/>
                <a:ea typeface="MS PGothic" charset="0"/>
              </a:rPr>
              <a:t>Start with Calibration Table</a:t>
            </a:r>
          </a:p>
        </p:txBody>
      </p:sp>
      <p:graphicFrame>
        <p:nvGraphicFramePr>
          <p:cNvPr id="49212" name="Group 60"/>
          <p:cNvGraphicFramePr>
            <a:graphicFrameLocks noGrp="1"/>
          </p:cNvGraphicFramePr>
          <p:nvPr>
            <p:ph idx="1"/>
          </p:nvPr>
        </p:nvGraphicFramePr>
        <p:xfrm>
          <a:off x="609600" y="2286000"/>
          <a:ext cx="7772400" cy="2090741"/>
        </p:xfrm>
        <a:graphic>
          <a:graphicData uri="http://schemas.openxmlformats.org/drawingml/2006/table">
            <a:tbl>
              <a:tblPr/>
              <a:tblGrid>
                <a:gridCol w="3038475">
                  <a:extLst>
                    <a:ext uri="{9D8B030D-6E8A-4147-A177-3AD203B41FA5}">
                      <a16:colId xmlns:a16="http://schemas.microsoft.com/office/drawing/2014/main" val="20000"/>
                    </a:ext>
                  </a:extLst>
                </a:gridCol>
                <a:gridCol w="1577975">
                  <a:extLst>
                    <a:ext uri="{9D8B030D-6E8A-4147-A177-3AD203B41FA5}">
                      <a16:colId xmlns:a16="http://schemas.microsoft.com/office/drawing/2014/main" val="20001"/>
                    </a:ext>
                  </a:extLst>
                </a:gridCol>
                <a:gridCol w="1577975">
                  <a:extLst>
                    <a:ext uri="{9D8B030D-6E8A-4147-A177-3AD203B41FA5}">
                      <a16:colId xmlns:a16="http://schemas.microsoft.com/office/drawing/2014/main" val="20002"/>
                    </a:ext>
                  </a:extLst>
                </a:gridCol>
                <a:gridCol w="1577975">
                  <a:extLst>
                    <a:ext uri="{9D8B030D-6E8A-4147-A177-3AD203B41FA5}">
                      <a16:colId xmlns:a16="http://schemas.microsoft.com/office/drawing/2014/main" val="20003"/>
                    </a:ext>
                  </a:extLst>
                </a:gridCol>
              </a:tblGrid>
              <a:tr h="993521">
                <a:tc>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ＭＳ Ｐゴシック" charset="0"/>
                          <a:cs typeface="Arial" charset="0"/>
                        </a:rPr>
                        <a:t>Oncologist 1's Predicted Risk</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gridSpan="2">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ＭＳ Ｐゴシック" charset="0"/>
                          <a:cs typeface="Arial" charset="0"/>
                        </a:rPr>
                        <a:t>Observed Proportion</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rgbClr val="000000"/>
                          </a:solidFill>
                          <a:effectLst/>
                          <a:latin typeface="Tahoma" charset="0"/>
                          <a:ea typeface="ＭＳ Ｐゴシック" charset="0"/>
                          <a:cs typeface="Arial" charset="0"/>
                        </a:rPr>
                        <a:t>Predicted - Observed</a:t>
                      </a:r>
                      <a:endParaRPr kumimoji="0" lang="en-US" sz="18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65739">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ＭＳ Ｐゴシック" charset="0"/>
                          <a:cs typeface="Arial" charset="0"/>
                        </a:rPr>
                        <a:t>50%</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0" marB="4571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ＭＳ Ｐゴシック" charset="0"/>
                          <a:cs typeface="Arial" charset="0"/>
                        </a:rPr>
                        <a:t>33/100</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0" marB="4571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ＭＳ Ｐゴシック" charset="0"/>
                          <a:cs typeface="Arial" charset="0"/>
                        </a:rPr>
                        <a:t>33%</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0" marB="4571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Verdana" charset="0"/>
                          <a:ea typeface="ＭＳ Ｐゴシック" charset="0"/>
                          <a:cs typeface="ＭＳ Ｐゴシック" charset="0"/>
                        </a:rPr>
                        <a:t>17%</a:t>
                      </a:r>
                      <a:endParaRPr kumimoji="0" lang="en-US" sz="18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marT="45710" marB="45710" anchor="ctr" anchorCtr="1" horzOverflow="overflow">
                    <a:lnL w="12700"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39">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ＭＳ Ｐゴシック" charset="0"/>
                          <a:cs typeface="Arial" charset="0"/>
                        </a:rPr>
                        <a:t>35%</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0" marB="4571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ＭＳ Ｐゴシック" charset="0"/>
                          <a:cs typeface="Arial" charset="0"/>
                        </a:rPr>
                        <a:t>17/100</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0" marB="4571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ＭＳ Ｐゴシック" charset="0"/>
                          <a:cs typeface="Arial" charset="0"/>
                        </a:rPr>
                        <a:t>17%</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0" marB="4571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Verdana" charset="0"/>
                          <a:ea typeface="ＭＳ Ｐゴシック" charset="0"/>
                          <a:cs typeface="ＭＳ Ｐゴシック" charset="0"/>
                        </a:rPr>
                        <a:t>18%</a:t>
                      </a:r>
                      <a:endParaRPr kumimoji="0" lang="en-US" sz="18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marT="45710" marB="45710" anchor="ctr" anchorCtr="1" horzOverflow="overflow">
                    <a:lnL w="12700"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39">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rgbClr val="000000"/>
                          </a:solidFill>
                          <a:effectLst/>
                          <a:latin typeface="Tahoma" charset="0"/>
                          <a:ea typeface="ＭＳ Ｐゴシック" charset="0"/>
                          <a:cs typeface="Arial" charset="0"/>
                        </a:rPr>
                        <a:t>20%</a:t>
                      </a:r>
                      <a:endParaRPr kumimoji="0" lang="en-US" sz="18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marT="45710" marB="4571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rgbClr val="000000"/>
                          </a:solidFill>
                          <a:effectLst/>
                          <a:latin typeface="Tahoma" charset="0"/>
                          <a:ea typeface="ＭＳ Ｐゴシック" charset="0"/>
                          <a:cs typeface="Arial" charset="0"/>
                        </a:rPr>
                        <a:t>11/100</a:t>
                      </a:r>
                      <a:endParaRPr kumimoji="0" lang="en-US" sz="18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marT="45710" marB="4571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rgbClr val="000000"/>
                          </a:solidFill>
                          <a:effectLst/>
                          <a:latin typeface="Tahoma" charset="0"/>
                          <a:ea typeface="ＭＳ Ｐゴシック" charset="0"/>
                          <a:cs typeface="Arial" charset="0"/>
                        </a:rPr>
                        <a:t>11%</a:t>
                      </a:r>
                      <a:endParaRPr kumimoji="0" lang="en-US" sz="18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marT="45710" marB="4571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Verdana" charset="0"/>
                          <a:ea typeface="ＭＳ Ｐゴシック" charset="0"/>
                          <a:cs typeface="ＭＳ Ｐゴシック" charset="0"/>
                        </a:rPr>
                        <a:t>9%</a:t>
                      </a:r>
                      <a:endParaRPr kumimoji="0" lang="en-US" sz="18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marT="45710" marB="45710" anchor="ctr" anchorCtr="1" horzOverflow="overflow">
                    <a:lnL w="12700"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79236" name="TextBox 1"/>
          <p:cNvSpPr txBox="1">
            <a:spLocks noChangeArrowheads="1"/>
          </p:cNvSpPr>
          <p:nvPr/>
        </p:nvSpPr>
        <p:spPr bwMode="auto">
          <a:xfrm>
            <a:off x="381000" y="5257800"/>
            <a:ext cx="84582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a:solidFill>
                  <a:schemeClr val="tx2"/>
                </a:solidFill>
              </a:rPr>
              <a:t>Break into D+ and D- groups. Calculate column percentages, and …</a:t>
            </a:r>
          </a:p>
        </p:txBody>
      </p:sp>
      <p:sp>
        <p:nvSpPr>
          <p:cNvPr id="179237"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32D003F0-3973-E64E-988F-DFB80AC65B9D}" type="slidenum">
              <a:rPr lang="en-US" sz="1400"/>
              <a:pPr/>
              <a:t>38</a:t>
            </a:fld>
            <a:endParaRPr lang="en-US" sz="1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3"/>
          <p:cNvSpPr>
            <a:spLocks noGrp="1" noChangeArrowheads="1"/>
          </p:cNvSpPr>
          <p:nvPr>
            <p:ph type="title" idx="4294967295"/>
          </p:nvPr>
        </p:nvSpPr>
        <p:spPr>
          <a:xfrm>
            <a:off x="1371600" y="685800"/>
            <a:ext cx="7162800" cy="838200"/>
          </a:xfrm>
        </p:spPr>
        <p:txBody>
          <a:bodyPr/>
          <a:lstStyle/>
          <a:p>
            <a:pPr eaLnBrk="1" hangingPunct="1"/>
            <a:r>
              <a:rPr lang="en-US" sz="4000">
                <a:latin typeface="Tahoma" charset="0"/>
                <a:ea typeface="MS PGothic" charset="0"/>
              </a:rPr>
              <a:t>LR Table</a:t>
            </a:r>
          </a:p>
        </p:txBody>
      </p:sp>
      <p:graphicFrame>
        <p:nvGraphicFramePr>
          <p:cNvPr id="189626" name="Group 186"/>
          <p:cNvGraphicFramePr>
            <a:graphicFrameLocks noGrp="1"/>
          </p:cNvGraphicFramePr>
          <p:nvPr/>
        </p:nvGraphicFramePr>
        <p:xfrm>
          <a:off x="990600" y="2286000"/>
          <a:ext cx="7086600" cy="3443287"/>
        </p:xfrm>
        <a:graphic>
          <a:graphicData uri="http://schemas.openxmlformats.org/drawingml/2006/table">
            <a:tbl>
              <a:tblPr/>
              <a:tblGrid>
                <a:gridCol w="1670050">
                  <a:extLst>
                    <a:ext uri="{9D8B030D-6E8A-4147-A177-3AD203B41FA5}">
                      <a16:colId xmlns:a16="http://schemas.microsoft.com/office/drawing/2014/main" val="20000"/>
                    </a:ext>
                  </a:extLst>
                </a:gridCol>
                <a:gridCol w="1082675">
                  <a:extLst>
                    <a:ext uri="{9D8B030D-6E8A-4147-A177-3AD203B41FA5}">
                      <a16:colId xmlns:a16="http://schemas.microsoft.com/office/drawing/2014/main" val="20001"/>
                    </a:ext>
                  </a:extLst>
                </a:gridCol>
                <a:gridCol w="1084263">
                  <a:extLst>
                    <a:ext uri="{9D8B030D-6E8A-4147-A177-3AD203B41FA5}">
                      <a16:colId xmlns:a16="http://schemas.microsoft.com/office/drawing/2014/main" val="20002"/>
                    </a:ext>
                  </a:extLst>
                </a:gridCol>
                <a:gridCol w="1082675">
                  <a:extLst>
                    <a:ext uri="{9D8B030D-6E8A-4147-A177-3AD203B41FA5}">
                      <a16:colId xmlns:a16="http://schemas.microsoft.com/office/drawing/2014/main" val="20003"/>
                    </a:ext>
                  </a:extLst>
                </a:gridCol>
                <a:gridCol w="1084262">
                  <a:extLst>
                    <a:ext uri="{9D8B030D-6E8A-4147-A177-3AD203B41FA5}">
                      <a16:colId xmlns:a16="http://schemas.microsoft.com/office/drawing/2014/main" val="20004"/>
                    </a:ext>
                  </a:extLst>
                </a:gridCol>
                <a:gridCol w="1082675">
                  <a:extLst>
                    <a:ext uri="{9D8B030D-6E8A-4147-A177-3AD203B41FA5}">
                      <a16:colId xmlns:a16="http://schemas.microsoft.com/office/drawing/2014/main" val="20005"/>
                    </a:ext>
                  </a:extLst>
                </a:gridCol>
              </a:tblGrid>
              <a:tr h="131088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Arial" charset="0"/>
                        </a:rPr>
                        <a:t>Oncologist 1's Predicted Risk</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Arial" charset="0"/>
                        </a:rPr>
                        <a:t>D+</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Arial" charset="0"/>
                        </a:rPr>
                        <a:t>D-</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Arial" charset="0"/>
                        </a:rPr>
                        <a:t>Total</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533498">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Arial" charset="0"/>
                        </a:rPr>
                        <a:t>50%</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33</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54%</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67</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28%</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Arial" charset="0"/>
                        </a:rPr>
                        <a:t>100</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498">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Arial" charset="0"/>
                        </a:rPr>
                        <a:t>35%</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17</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28%</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83</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35%</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Arial" charset="0"/>
                        </a:rPr>
                        <a:t>100</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1911">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Arial" charset="0"/>
                        </a:rPr>
                        <a:t>20%</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11</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18%</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89</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37%</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Arial" charset="0"/>
                        </a:rPr>
                        <a:t>100</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349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Total</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cap="flat">
                      <a:noFill/>
                    </a:lnL>
                    <a:lnR>
                      <a:noFill/>
                    </a:lnR>
                    <a:lnT w="12700" cap="flat" cmpd="sng" algn="ctr">
                      <a:solidFill>
                        <a:srgbClr val="C0C0C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61</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100%</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239</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100%</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300</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a:noFill/>
                    </a:lnL>
                    <a:lnR cap="flat">
                      <a:noFill/>
                    </a:lnR>
                    <a:lnT w="12700" cap="flat" cmpd="sng" algn="ctr">
                      <a:solidFill>
                        <a:srgbClr val="C0C0C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81301"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90542B11-CF77-F54B-801D-331C73C09BC8}" type="slidenum">
              <a:rPr lang="en-US" sz="1400"/>
              <a:pPr/>
              <a:t>39</a:t>
            </a:fld>
            <a:endParaRPr lang="en-US"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Calculate post-test probability P(D+|r)</a:t>
            </a:r>
          </a:p>
          <a:p>
            <a:r>
              <a:rPr lang="en-US" dirty="0"/>
              <a:t>Make binary decision (Treat/No Treat)</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4</a:t>
            </a:fld>
            <a:endParaRPr lang="en-US"/>
          </a:p>
        </p:txBody>
      </p:sp>
      <p:sp>
        <p:nvSpPr>
          <p:cNvPr id="7" name="Title 1">
            <a:extLst>
              <a:ext uri="{FF2B5EF4-FFF2-40B4-BE49-F238E27FC236}">
                <a16:creationId xmlns:a16="http://schemas.microsoft.com/office/drawing/2014/main" id="{9EBAF963-E7FC-4E48-B95B-2A32EAA0187E}"/>
              </a:ext>
            </a:extLst>
          </p:cNvPr>
          <p:cNvSpPr>
            <a:spLocks noGrp="1"/>
          </p:cNvSpPr>
          <p:nvPr>
            <p:ph type="title"/>
          </p:nvPr>
        </p:nvSpPr>
        <p:spPr>
          <a:xfrm>
            <a:off x="1150938" y="214313"/>
            <a:ext cx="7793037" cy="1462087"/>
          </a:xfrm>
        </p:spPr>
        <p:txBody>
          <a:bodyPr/>
          <a:lstStyle/>
          <a:p>
            <a:r>
              <a:rPr lang="en-US" dirty="0"/>
              <a:t>Review: Using a single diagnostic test</a:t>
            </a:r>
          </a:p>
        </p:txBody>
      </p:sp>
    </p:spTree>
    <p:extLst>
      <p:ext uri="{BB962C8B-B14F-4D97-AF65-F5344CB8AC3E}">
        <p14:creationId xmlns:p14="http://schemas.microsoft.com/office/powerpoint/2010/main" val="12210934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2"/>
          <p:cNvSpPr>
            <a:spLocks noGrp="1" noChangeArrowheads="1"/>
          </p:cNvSpPr>
          <p:nvPr>
            <p:ph type="title"/>
          </p:nvPr>
        </p:nvSpPr>
        <p:spPr>
          <a:xfrm>
            <a:off x="1371600" y="762000"/>
            <a:ext cx="6248400" cy="725488"/>
          </a:xfrm>
        </p:spPr>
        <p:txBody>
          <a:bodyPr/>
          <a:lstStyle/>
          <a:p>
            <a:pPr eaLnBrk="1" hangingPunct="1"/>
            <a:r>
              <a:rPr lang="en-US" sz="3600">
                <a:latin typeface="Arial" charset="0"/>
                <a:ea typeface="MS PGothic" charset="0"/>
              </a:rPr>
              <a:t>Discrimination (Oncologist 1)</a:t>
            </a:r>
          </a:p>
        </p:txBody>
      </p:sp>
      <p:graphicFrame>
        <p:nvGraphicFramePr>
          <p:cNvPr id="183298" name="Object 4"/>
          <p:cNvGraphicFramePr>
            <a:graphicFrameLocks noChangeAspect="1"/>
          </p:cNvGraphicFramePr>
          <p:nvPr/>
        </p:nvGraphicFramePr>
        <p:xfrm>
          <a:off x="1371600" y="1828800"/>
          <a:ext cx="7086600" cy="4794250"/>
        </p:xfrm>
        <a:graphic>
          <a:graphicData uri="http://schemas.openxmlformats.org/presentationml/2006/ole">
            <mc:AlternateContent xmlns:mc="http://schemas.openxmlformats.org/markup-compatibility/2006">
              <mc:Choice xmlns:v="urn:schemas-microsoft-com:vml" Requires="v">
                <p:oleObj spid="_x0000_s183396" name="Chart" r:id="rId4" imgW="4457700" imgH="3022600" progId="Excel.Chart.8">
                  <p:embed/>
                </p:oleObj>
              </mc:Choice>
              <mc:Fallback>
                <p:oleObj name="Chart" r:id="rId4" imgW="4457700" imgH="3022600"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828800"/>
                        <a:ext cx="7086600" cy="4794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83299"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622B3C1C-1DEF-A74E-9B52-447DAE81861C}" type="slidenum">
              <a:rPr lang="en-US" sz="1400"/>
              <a:pPr/>
              <a:t>40</a:t>
            </a:fld>
            <a:endParaRPr lang="en-US" sz="1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4"/>
          <p:cNvSpPr>
            <a:spLocks noGrp="1" noChangeArrowheads="1"/>
          </p:cNvSpPr>
          <p:nvPr>
            <p:ph type="title"/>
          </p:nvPr>
        </p:nvSpPr>
        <p:spPr/>
        <p:txBody>
          <a:bodyPr/>
          <a:lstStyle/>
          <a:p>
            <a:pPr eaLnBrk="1" hangingPunct="1"/>
            <a:r>
              <a:rPr lang="en-US">
                <a:latin typeface="Tahoma" charset="0"/>
                <a:ea typeface="MS PGothic" charset="0"/>
              </a:rPr>
              <a:t>Discrimination (Oncologist 1)</a:t>
            </a:r>
            <a:br>
              <a:rPr lang="en-US">
                <a:latin typeface="Tahoma" charset="0"/>
                <a:ea typeface="MS PGothic" charset="0"/>
              </a:rPr>
            </a:br>
            <a:r>
              <a:rPr lang="en-US">
                <a:latin typeface="Tahoma" charset="0"/>
                <a:ea typeface="MS PGothic" charset="0"/>
              </a:rPr>
              <a:t>ROC Table</a:t>
            </a:r>
          </a:p>
        </p:txBody>
      </p:sp>
      <p:graphicFrame>
        <p:nvGraphicFramePr>
          <p:cNvPr id="53294" name="Group 46"/>
          <p:cNvGraphicFramePr>
            <a:graphicFrameLocks noGrp="1"/>
          </p:cNvGraphicFramePr>
          <p:nvPr>
            <p:ph idx="1"/>
            <p:extLst>
              <p:ext uri="{D42A27DB-BD31-4B8C-83A1-F6EECF244321}">
                <p14:modId xmlns:p14="http://schemas.microsoft.com/office/powerpoint/2010/main" val="3334882800"/>
              </p:ext>
            </p:extLst>
          </p:nvPr>
        </p:nvGraphicFramePr>
        <p:xfrm>
          <a:off x="1182688" y="2017713"/>
          <a:ext cx="7096125" cy="3325813"/>
        </p:xfrm>
        <a:graphic>
          <a:graphicData uri="http://schemas.openxmlformats.org/drawingml/2006/table">
            <a:tbl>
              <a:tblPr/>
              <a:tblGrid>
                <a:gridCol w="1849437">
                  <a:extLst>
                    <a:ext uri="{9D8B030D-6E8A-4147-A177-3AD203B41FA5}">
                      <a16:colId xmlns:a16="http://schemas.microsoft.com/office/drawing/2014/main" val="20000"/>
                    </a:ext>
                  </a:extLst>
                </a:gridCol>
                <a:gridCol w="1312863">
                  <a:extLst>
                    <a:ext uri="{9D8B030D-6E8A-4147-A177-3AD203B41FA5}">
                      <a16:colId xmlns:a16="http://schemas.microsoft.com/office/drawing/2014/main" val="20001"/>
                    </a:ext>
                  </a:extLst>
                </a:gridCol>
                <a:gridCol w="1309687">
                  <a:extLst>
                    <a:ext uri="{9D8B030D-6E8A-4147-A177-3AD203B41FA5}">
                      <a16:colId xmlns:a16="http://schemas.microsoft.com/office/drawing/2014/main" val="20002"/>
                    </a:ext>
                  </a:extLst>
                </a:gridCol>
                <a:gridCol w="1312863">
                  <a:extLst>
                    <a:ext uri="{9D8B030D-6E8A-4147-A177-3AD203B41FA5}">
                      <a16:colId xmlns:a16="http://schemas.microsoft.com/office/drawing/2014/main" val="20003"/>
                    </a:ext>
                  </a:extLst>
                </a:gridCol>
                <a:gridCol w="1311275">
                  <a:extLst>
                    <a:ext uri="{9D8B030D-6E8A-4147-A177-3AD203B41FA5}">
                      <a16:colId xmlns:a16="http://schemas.microsoft.com/office/drawing/2014/main" val="20004"/>
                    </a:ext>
                  </a:extLst>
                </a:gridCol>
              </a:tblGrid>
              <a:tr h="673100">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Oncologist 1</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D+</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err="1">
                          <a:ln>
                            <a:noFill/>
                          </a:ln>
                          <a:solidFill>
                            <a:srgbClr val="000000"/>
                          </a:solidFill>
                          <a:effectLst/>
                          <a:latin typeface="Tahoma" charset="0"/>
                          <a:ea typeface="MS PGothic" charset="0"/>
                          <a:cs typeface="Arial" charset="0"/>
                        </a:rPr>
                        <a:t>Sens</a:t>
                      </a:r>
                      <a:endParaRPr kumimoji="0" lang="en-US" sz="2400" b="0" i="0" u="none" strike="noStrike" cap="none" normalizeH="0" baseline="0" dirty="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D-</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rgbClr val="000000"/>
                          </a:solidFill>
                          <a:effectLst/>
                          <a:latin typeface="Tahoma" charset="0"/>
                          <a:ea typeface="MS PGothic" charset="0"/>
                          <a:cs typeface="Arial" charset="0"/>
                        </a:rPr>
                        <a:t>1-spec </a:t>
                      </a:r>
                      <a:endParaRPr kumimoji="0" lang="en-US" sz="2400" b="0" i="0" u="none" strike="noStrike" cap="none" normalizeH="0" baseline="0" dirty="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671513">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Risk = 50%</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33</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54%</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67</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28%</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3100">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Risk = 35%</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50</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82%</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150</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63%</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3100">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Risk = 20%</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61</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100%</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239</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100%</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5000">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Verdana" charset="0"/>
                          <a:ea typeface="MS PGothic" charset="0"/>
                          <a:cs typeface="MS PGothic" charset="0"/>
                        </a:rPr>
                        <a:t>Total</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a:noFill/>
                    </a:lnL>
                    <a:lnR>
                      <a:noFill/>
                    </a:lnR>
                    <a:lnT w="12700" cap="flat" cmpd="sng" algn="ctr">
                      <a:solidFill>
                        <a:srgbClr val="C0C0C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Verdana" charset="0"/>
                          <a:ea typeface="MS PGothic" charset="0"/>
                          <a:cs typeface="MS PGothic" charset="0"/>
                        </a:rPr>
                        <a:t>61</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a:noFill/>
                    </a:lnL>
                    <a:lnR>
                      <a:noFill/>
                    </a:lnR>
                    <a:lnT w="12700" cap="flat" cmpd="sng" algn="ctr">
                      <a:solidFill>
                        <a:srgbClr val="C0C0C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MS PGothic" charset="0"/>
                          <a:cs typeface="MS PGothic" charset="0"/>
                        </a:rPr>
                        <a:t>100%</a:t>
                      </a:r>
                    </a:p>
                  </a:txBody>
                  <a:tcPr anchor="b" horzOverflow="overflow">
                    <a:lnL>
                      <a:noFill/>
                    </a:lnL>
                    <a:lnR>
                      <a:noFill/>
                    </a:lnR>
                    <a:lnT w="12700" cap="flat" cmpd="sng" algn="ctr">
                      <a:solidFill>
                        <a:srgbClr val="C0C0C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Verdana" charset="0"/>
                          <a:ea typeface="MS PGothic" charset="0"/>
                          <a:cs typeface="MS PGothic" charset="0"/>
                        </a:rPr>
                        <a:t>239</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a:noFill/>
                    </a:lnL>
                    <a:lnR>
                      <a:noFill/>
                    </a:lnR>
                    <a:lnT w="12700" cap="flat" cmpd="sng" algn="ctr">
                      <a:solidFill>
                        <a:srgbClr val="C0C0C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Tahoma" charset="0"/>
                          <a:ea typeface="MS PGothic" charset="0"/>
                          <a:cs typeface="MS PGothic" charset="0"/>
                        </a:rPr>
                        <a:t>100%</a:t>
                      </a:r>
                    </a:p>
                  </a:txBody>
                  <a:tcPr anchor="b" horzOverflow="overflow">
                    <a:lnL>
                      <a:noFill/>
                    </a:lnL>
                    <a:lnR>
                      <a:noFill/>
                    </a:lnR>
                    <a:lnT w="12700" cap="flat" cmpd="sng" algn="ctr">
                      <a:solidFill>
                        <a:srgbClr val="C0C0C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85389"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96263FE5-A71A-064A-8332-BE58D7A0FC67}" type="slidenum">
              <a:rPr lang="en-US" sz="1400"/>
              <a:pPr/>
              <a:t>41</a:t>
            </a:fld>
            <a:endParaRPr lang="en-US" sz="1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7393" name="Object 5"/>
          <p:cNvGraphicFramePr>
            <a:graphicFrameLocks noChangeAspect="1"/>
          </p:cNvGraphicFramePr>
          <p:nvPr/>
        </p:nvGraphicFramePr>
        <p:xfrm>
          <a:off x="838200" y="1371600"/>
          <a:ext cx="6781800" cy="5065713"/>
        </p:xfrm>
        <a:graphic>
          <a:graphicData uri="http://schemas.openxmlformats.org/presentationml/2006/ole">
            <mc:AlternateContent xmlns:mc="http://schemas.openxmlformats.org/markup-compatibility/2006">
              <mc:Choice xmlns:v="urn:schemas-microsoft-com:vml" Requires="v">
                <p:oleObj spid="_x0000_s187494" name="Chart" r:id="rId4" imgW="4406900" imgH="3302000" progId="Excel.Chart.8">
                  <p:embed/>
                </p:oleObj>
              </mc:Choice>
              <mc:Fallback>
                <p:oleObj name="Chart" r:id="rId4" imgW="4406900" imgH="3302000" progId="Excel.Char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371600"/>
                        <a:ext cx="6781800" cy="5065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87394" name="Rectangle 2"/>
          <p:cNvSpPr>
            <a:spLocks noGrp="1" noChangeArrowheads="1"/>
          </p:cNvSpPr>
          <p:nvPr>
            <p:ph type="title" idx="4294967295"/>
          </p:nvPr>
        </p:nvSpPr>
        <p:spPr/>
        <p:txBody>
          <a:bodyPr anchor="ctr"/>
          <a:lstStyle/>
          <a:p>
            <a:pPr eaLnBrk="1" hangingPunct="1"/>
            <a:r>
              <a:rPr lang="en-US">
                <a:latin typeface="Tahoma" charset="0"/>
                <a:ea typeface="MS PGothic" charset="0"/>
              </a:rPr>
              <a:t>Discrimination (Oncologist 1)</a:t>
            </a:r>
          </a:p>
        </p:txBody>
      </p:sp>
      <p:sp>
        <p:nvSpPr>
          <p:cNvPr id="187395" name="Text Box 21"/>
          <p:cNvSpPr txBox="1">
            <a:spLocks noChangeArrowheads="1"/>
          </p:cNvSpPr>
          <p:nvPr/>
        </p:nvSpPr>
        <p:spPr bwMode="auto">
          <a:xfrm>
            <a:off x="3771900" y="4002088"/>
            <a:ext cx="2225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a:latin typeface="Arial" charset="0"/>
              </a:rPr>
              <a:t>AUROC = 0.65</a:t>
            </a:r>
          </a:p>
        </p:txBody>
      </p:sp>
      <p:sp>
        <p:nvSpPr>
          <p:cNvPr id="187396"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934E97EC-0992-A849-BB1E-DB2D8ABB5023}" type="slidenum">
              <a:rPr lang="en-US" sz="1400"/>
              <a:pPr/>
              <a:t>42</a:t>
            </a:fld>
            <a:endParaRPr lang="en-US" sz="14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Grp="1" noChangeArrowheads="1"/>
          </p:cNvSpPr>
          <p:nvPr>
            <p:ph type="title" idx="4294967295"/>
          </p:nvPr>
        </p:nvSpPr>
        <p:spPr/>
        <p:txBody>
          <a:bodyPr anchor="ctr"/>
          <a:lstStyle/>
          <a:p>
            <a:pPr eaLnBrk="1" hangingPunct="1"/>
            <a:r>
              <a:rPr lang="en-US">
                <a:latin typeface="Tahoma" charset="0"/>
                <a:ea typeface="MS PGothic" charset="0"/>
              </a:rPr>
              <a:t>Discrimination (Oncologist 2)</a:t>
            </a:r>
          </a:p>
        </p:txBody>
      </p:sp>
      <p:sp>
        <p:nvSpPr>
          <p:cNvPr id="189442"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3E9A3C98-74FE-B346-A6D5-DED661F04C70}" type="slidenum">
              <a:rPr lang="en-US" sz="1400"/>
              <a:pPr/>
              <a:t>43</a:t>
            </a:fld>
            <a:endParaRPr lang="en-US" sz="1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4"/>
          <p:cNvSpPr>
            <a:spLocks noGrp="1" noChangeArrowheads="1"/>
          </p:cNvSpPr>
          <p:nvPr>
            <p:ph type="title"/>
          </p:nvPr>
        </p:nvSpPr>
        <p:spPr/>
        <p:txBody>
          <a:bodyPr/>
          <a:lstStyle/>
          <a:p>
            <a:pPr eaLnBrk="1" hangingPunct="1"/>
            <a:r>
              <a:rPr lang="en-US">
                <a:latin typeface="Arial" charset="0"/>
                <a:ea typeface="MS PGothic" charset="0"/>
              </a:rPr>
              <a:t>True Risk</a:t>
            </a:r>
          </a:p>
        </p:txBody>
      </p:sp>
      <p:pic>
        <p:nvPicPr>
          <p:cNvPr id="191490" name="Picture 5" descr="SpinnerOneNin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2819400" cy="281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1491" name="Picture 6" descr="SpinnerOneSix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219200"/>
            <a:ext cx="2895600" cy="2849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1492" name="Picture 7" descr="SpinnerOneThi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2063" y="1219200"/>
            <a:ext cx="2801937"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1493" name="Text Box 8"/>
          <p:cNvSpPr txBox="1">
            <a:spLocks noChangeArrowheads="1"/>
          </p:cNvSpPr>
          <p:nvPr/>
        </p:nvSpPr>
        <p:spPr bwMode="auto">
          <a:xfrm>
            <a:off x="228600" y="3962400"/>
            <a:ext cx="2819400" cy="15621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spcBef>
                <a:spcPct val="50000"/>
              </a:spcBef>
            </a:pPr>
            <a:r>
              <a:rPr lang="en-US">
                <a:latin typeface="Arial" charset="0"/>
              </a:rPr>
              <a:t>Oncologist 1: 20%</a:t>
            </a:r>
          </a:p>
          <a:p>
            <a:pPr algn="ctr" eaLnBrk="1" hangingPunct="1">
              <a:spcBef>
                <a:spcPct val="50000"/>
              </a:spcBef>
            </a:pPr>
            <a:r>
              <a:rPr lang="en-US">
                <a:latin typeface="Arial" charset="0"/>
              </a:rPr>
              <a:t>Oncologist 2: 20%</a:t>
            </a:r>
          </a:p>
          <a:p>
            <a:pPr algn="ctr" eaLnBrk="1" hangingPunct="1">
              <a:spcBef>
                <a:spcPct val="50000"/>
              </a:spcBef>
            </a:pPr>
            <a:r>
              <a:rPr lang="en-US">
                <a:latin typeface="Arial" charset="0"/>
              </a:rPr>
              <a:t>True Risk: 11%</a:t>
            </a:r>
          </a:p>
        </p:txBody>
      </p:sp>
      <p:sp>
        <p:nvSpPr>
          <p:cNvPr id="191494" name="Text Box 9"/>
          <p:cNvSpPr txBox="1">
            <a:spLocks noChangeArrowheads="1"/>
          </p:cNvSpPr>
          <p:nvPr/>
        </p:nvSpPr>
        <p:spPr bwMode="auto">
          <a:xfrm>
            <a:off x="3276600" y="4038600"/>
            <a:ext cx="2819400" cy="15621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spcBef>
                <a:spcPct val="50000"/>
              </a:spcBef>
            </a:pPr>
            <a:r>
              <a:rPr lang="en-US">
                <a:latin typeface="Arial" charset="0"/>
              </a:rPr>
              <a:t>Oncologist 1: 35%</a:t>
            </a:r>
          </a:p>
          <a:p>
            <a:pPr algn="ctr" eaLnBrk="1" hangingPunct="1">
              <a:spcBef>
                <a:spcPct val="50000"/>
              </a:spcBef>
            </a:pPr>
            <a:r>
              <a:rPr lang="en-US">
                <a:latin typeface="Arial" charset="0"/>
              </a:rPr>
              <a:t>Oncologist 2: 20%</a:t>
            </a:r>
          </a:p>
          <a:p>
            <a:pPr algn="ctr" eaLnBrk="1" hangingPunct="1">
              <a:spcBef>
                <a:spcPct val="50000"/>
              </a:spcBef>
            </a:pPr>
            <a:r>
              <a:rPr lang="en-US">
                <a:latin typeface="Arial" charset="0"/>
              </a:rPr>
              <a:t>True Risk: 17%</a:t>
            </a:r>
          </a:p>
        </p:txBody>
      </p:sp>
      <p:sp>
        <p:nvSpPr>
          <p:cNvPr id="191495" name="Text Box 10"/>
          <p:cNvSpPr txBox="1">
            <a:spLocks noChangeArrowheads="1"/>
          </p:cNvSpPr>
          <p:nvPr/>
        </p:nvSpPr>
        <p:spPr bwMode="auto">
          <a:xfrm>
            <a:off x="6324600" y="4038600"/>
            <a:ext cx="2819400" cy="15621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spcBef>
                <a:spcPct val="50000"/>
              </a:spcBef>
            </a:pPr>
            <a:r>
              <a:rPr lang="en-US">
                <a:latin typeface="Arial" charset="0"/>
              </a:rPr>
              <a:t>Oncologist 1: 50%</a:t>
            </a:r>
          </a:p>
          <a:p>
            <a:pPr algn="ctr" eaLnBrk="1" hangingPunct="1">
              <a:spcBef>
                <a:spcPct val="50000"/>
              </a:spcBef>
            </a:pPr>
            <a:r>
              <a:rPr lang="en-US">
                <a:latin typeface="Arial" charset="0"/>
              </a:rPr>
              <a:t>Oncologist 2: 20%</a:t>
            </a:r>
          </a:p>
          <a:p>
            <a:pPr algn="ctr" eaLnBrk="1" hangingPunct="1">
              <a:spcBef>
                <a:spcPct val="50000"/>
              </a:spcBef>
            </a:pPr>
            <a:r>
              <a:rPr lang="en-US">
                <a:latin typeface="Arial" charset="0"/>
              </a:rPr>
              <a:t>True Risk: 33%</a:t>
            </a:r>
          </a:p>
        </p:txBody>
      </p:sp>
      <p:sp>
        <p:nvSpPr>
          <p:cNvPr id="191496"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4274AB73-A9B6-2B47-9766-674ACEA7E02D}" type="slidenum">
              <a:rPr lang="en-US" sz="1200">
                <a:solidFill>
                  <a:srgbClr val="898989"/>
                </a:solidFill>
              </a:rPr>
              <a:pPr/>
              <a:t>44</a:t>
            </a:fld>
            <a:endParaRPr lang="en-US" sz="1200">
              <a:solidFill>
                <a:srgbClr val="898989"/>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4"/>
          <p:cNvSpPr>
            <a:spLocks noGrp="1" noChangeArrowheads="1"/>
          </p:cNvSpPr>
          <p:nvPr>
            <p:ph type="title"/>
          </p:nvPr>
        </p:nvSpPr>
        <p:spPr/>
        <p:txBody>
          <a:bodyPr/>
          <a:lstStyle/>
          <a:p>
            <a:pPr eaLnBrk="1" hangingPunct="1"/>
            <a:r>
              <a:rPr lang="en-US">
                <a:latin typeface="Tahoma" charset="0"/>
                <a:ea typeface="MS PGothic" charset="0"/>
              </a:rPr>
              <a:t>True Risk – Re-Calibration of Oncologist 1</a:t>
            </a:r>
          </a:p>
        </p:txBody>
      </p:sp>
      <p:graphicFrame>
        <p:nvGraphicFramePr>
          <p:cNvPr id="458876" name="Group 124"/>
          <p:cNvGraphicFramePr>
            <a:graphicFrameLocks noGrp="1"/>
          </p:cNvGraphicFramePr>
          <p:nvPr>
            <p:ph idx="1"/>
          </p:nvPr>
        </p:nvGraphicFramePr>
        <p:xfrm>
          <a:off x="1182688" y="2017713"/>
          <a:ext cx="7772400" cy="3144838"/>
        </p:xfrm>
        <a:graphic>
          <a:graphicData uri="http://schemas.openxmlformats.org/drawingml/2006/table">
            <a:tbl>
              <a:tblPr/>
              <a:tblGrid>
                <a:gridCol w="2303462">
                  <a:extLst>
                    <a:ext uri="{9D8B030D-6E8A-4147-A177-3AD203B41FA5}">
                      <a16:colId xmlns:a16="http://schemas.microsoft.com/office/drawing/2014/main" val="20000"/>
                    </a:ext>
                  </a:extLst>
                </a:gridCol>
                <a:gridCol w="1582738">
                  <a:extLst>
                    <a:ext uri="{9D8B030D-6E8A-4147-A177-3AD203B41FA5}">
                      <a16:colId xmlns:a16="http://schemas.microsoft.com/office/drawing/2014/main" val="20001"/>
                    </a:ext>
                  </a:extLst>
                </a:gridCol>
                <a:gridCol w="1582737">
                  <a:extLst>
                    <a:ext uri="{9D8B030D-6E8A-4147-A177-3AD203B41FA5}">
                      <a16:colId xmlns:a16="http://schemas.microsoft.com/office/drawing/2014/main" val="20002"/>
                    </a:ext>
                  </a:extLst>
                </a:gridCol>
                <a:gridCol w="2303463">
                  <a:extLst>
                    <a:ext uri="{9D8B030D-6E8A-4147-A177-3AD203B41FA5}">
                      <a16:colId xmlns:a16="http://schemas.microsoft.com/office/drawing/2014/main" val="20003"/>
                    </a:ext>
                  </a:extLst>
                </a:gridCol>
              </a:tblGrid>
              <a:tr h="1039813">
                <a:tc>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rgbClr val="000000"/>
                          </a:solidFill>
                          <a:effectLst/>
                          <a:latin typeface="Tahoma" charset="0"/>
                          <a:ea typeface="ＭＳ Ｐゴシック" charset="0"/>
                          <a:cs typeface="Arial" charset="0"/>
                        </a:rPr>
                        <a:t>Predicted Risk</a:t>
                      </a:r>
                      <a:endParaRPr kumimoji="0" lang="en-US" sz="24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gridSpan="2">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Observed Proportion</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rgbClr val="000000"/>
                          </a:solidFill>
                          <a:effectLst/>
                          <a:latin typeface="Tahoma" charset="0"/>
                          <a:ea typeface="ＭＳ Ｐゴシック" charset="0"/>
                          <a:cs typeface="Arial" charset="0"/>
                        </a:rPr>
                        <a:t>Predicted - Observed</a:t>
                      </a:r>
                      <a:endParaRPr kumimoji="0" lang="en-US" sz="24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701675">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rgbClr val="000000"/>
                          </a:solidFill>
                          <a:effectLst/>
                          <a:latin typeface="Tahoma" charset="0"/>
                          <a:ea typeface="ＭＳ Ｐゴシック" charset="0"/>
                          <a:cs typeface="Arial" charset="0"/>
                        </a:rPr>
                        <a:t>50%</a:t>
                      </a:r>
                      <a:endParaRPr kumimoji="0" lang="en-US" sz="24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33/100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33%</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Verdana" charset="0"/>
                          <a:ea typeface="ＭＳ Ｐゴシック" charset="0"/>
                          <a:cs typeface="ＭＳ Ｐゴシック" charset="0"/>
                        </a:rPr>
                        <a:t>17%</a:t>
                      </a:r>
                      <a:endParaRPr kumimoji="0" lang="en-US" sz="24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1675">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rgbClr val="000000"/>
                          </a:solidFill>
                          <a:effectLst/>
                          <a:latin typeface="Tahoma" charset="0"/>
                          <a:ea typeface="ＭＳ Ｐゴシック" charset="0"/>
                          <a:cs typeface="Arial" charset="0"/>
                        </a:rPr>
                        <a:t>35%</a:t>
                      </a:r>
                      <a:endParaRPr kumimoji="0" lang="en-US" sz="24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17/100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17%</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Verdana" charset="0"/>
                          <a:ea typeface="ＭＳ Ｐゴシック" charset="0"/>
                          <a:cs typeface="ＭＳ Ｐゴシック" charset="0"/>
                        </a:rPr>
                        <a:t>18%</a:t>
                      </a:r>
                      <a:endParaRPr kumimoji="0" lang="en-US" sz="24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1675">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rgbClr val="000000"/>
                          </a:solidFill>
                          <a:effectLst/>
                          <a:latin typeface="Tahoma" charset="0"/>
                          <a:ea typeface="ＭＳ Ｐゴシック" charset="0"/>
                          <a:cs typeface="Arial" charset="0"/>
                        </a:rPr>
                        <a:t>20%</a:t>
                      </a:r>
                      <a:endParaRPr kumimoji="0" lang="en-US" sz="24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11/100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11%</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Verdana" charset="0"/>
                          <a:ea typeface="ＭＳ Ｐゴシック" charset="0"/>
                          <a:cs typeface="ＭＳ Ｐゴシック" charset="0"/>
                        </a:rPr>
                        <a:t>9%</a:t>
                      </a:r>
                      <a:endParaRPr kumimoji="0" lang="en-US" sz="24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92548"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CD3DD586-2AA8-E24A-B2AB-D0A6F6D6169F}" type="slidenum">
              <a:rPr lang="en-US" sz="1400"/>
              <a:pPr/>
              <a:t>45</a:t>
            </a:fld>
            <a:endParaRPr lang="en-US" sz="1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4"/>
          <p:cNvSpPr>
            <a:spLocks noGrp="1" noChangeArrowheads="1"/>
          </p:cNvSpPr>
          <p:nvPr>
            <p:ph type="title"/>
          </p:nvPr>
        </p:nvSpPr>
        <p:spPr/>
        <p:txBody>
          <a:bodyPr/>
          <a:lstStyle/>
          <a:p>
            <a:pPr eaLnBrk="1" hangingPunct="1"/>
            <a:r>
              <a:rPr lang="en-US">
                <a:latin typeface="Tahoma" charset="0"/>
                <a:ea typeface="MS PGothic" charset="0"/>
              </a:rPr>
              <a:t>True Risk – Re-Calibration of Oncologist 1</a:t>
            </a:r>
          </a:p>
        </p:txBody>
      </p:sp>
      <p:graphicFrame>
        <p:nvGraphicFramePr>
          <p:cNvPr id="458876" name="Group 124"/>
          <p:cNvGraphicFramePr>
            <a:graphicFrameLocks noGrp="1"/>
          </p:cNvGraphicFramePr>
          <p:nvPr>
            <p:ph idx="1"/>
          </p:nvPr>
        </p:nvGraphicFramePr>
        <p:xfrm>
          <a:off x="1182688" y="2017713"/>
          <a:ext cx="7772400" cy="3144838"/>
        </p:xfrm>
        <a:graphic>
          <a:graphicData uri="http://schemas.openxmlformats.org/drawingml/2006/table">
            <a:tbl>
              <a:tblPr/>
              <a:tblGrid>
                <a:gridCol w="2303462">
                  <a:extLst>
                    <a:ext uri="{9D8B030D-6E8A-4147-A177-3AD203B41FA5}">
                      <a16:colId xmlns:a16="http://schemas.microsoft.com/office/drawing/2014/main" val="20000"/>
                    </a:ext>
                  </a:extLst>
                </a:gridCol>
                <a:gridCol w="1582738">
                  <a:extLst>
                    <a:ext uri="{9D8B030D-6E8A-4147-A177-3AD203B41FA5}">
                      <a16:colId xmlns:a16="http://schemas.microsoft.com/office/drawing/2014/main" val="20001"/>
                    </a:ext>
                  </a:extLst>
                </a:gridCol>
                <a:gridCol w="1582737">
                  <a:extLst>
                    <a:ext uri="{9D8B030D-6E8A-4147-A177-3AD203B41FA5}">
                      <a16:colId xmlns:a16="http://schemas.microsoft.com/office/drawing/2014/main" val="20002"/>
                    </a:ext>
                  </a:extLst>
                </a:gridCol>
                <a:gridCol w="2303463">
                  <a:extLst>
                    <a:ext uri="{9D8B030D-6E8A-4147-A177-3AD203B41FA5}">
                      <a16:colId xmlns:a16="http://schemas.microsoft.com/office/drawing/2014/main" val="20003"/>
                    </a:ext>
                  </a:extLst>
                </a:gridCol>
              </a:tblGrid>
              <a:tr h="1039813">
                <a:tc>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rgbClr val="000000"/>
                          </a:solidFill>
                          <a:effectLst/>
                          <a:latin typeface="Tahoma" charset="0"/>
                          <a:ea typeface="ＭＳ Ｐゴシック" charset="0"/>
                          <a:cs typeface="Arial" charset="0"/>
                        </a:rPr>
                        <a:t>New Predicted Risk</a:t>
                      </a:r>
                      <a:endParaRPr kumimoji="0" lang="en-US" sz="24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gridSpan="2">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Observed Proportion</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rgbClr val="000000"/>
                          </a:solidFill>
                          <a:effectLst/>
                          <a:latin typeface="Tahoma" charset="0"/>
                          <a:ea typeface="ＭＳ Ｐゴシック" charset="0"/>
                          <a:cs typeface="Arial" charset="0"/>
                        </a:rPr>
                        <a:t>Predicted - Observed</a:t>
                      </a:r>
                      <a:endParaRPr kumimoji="0" lang="en-US" sz="24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701675">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sngStrike" cap="none" normalizeH="0" baseline="0" dirty="0">
                          <a:ln>
                            <a:noFill/>
                          </a:ln>
                          <a:solidFill>
                            <a:srgbClr val="000000"/>
                          </a:solidFill>
                          <a:effectLst/>
                          <a:latin typeface="Tahoma" charset="0"/>
                          <a:ea typeface="ＭＳ Ｐゴシック" charset="0"/>
                          <a:cs typeface="Arial" charset="0"/>
                        </a:rPr>
                        <a:t>50% </a:t>
                      </a:r>
                      <a:r>
                        <a:rPr kumimoji="0" lang="en-US" sz="2400" b="0" i="0" u="none" strike="noStrike" cap="none" normalizeH="0" baseline="0" dirty="0">
                          <a:ln>
                            <a:noFill/>
                          </a:ln>
                          <a:solidFill>
                            <a:schemeClr val="tx2"/>
                          </a:solidFill>
                          <a:effectLst/>
                          <a:latin typeface="Tahoma" charset="0"/>
                          <a:ea typeface="ＭＳ Ｐゴシック" charset="0"/>
                          <a:cs typeface="Arial" charset="0"/>
                        </a:rPr>
                        <a:t>33%</a:t>
                      </a:r>
                      <a:endParaRPr kumimoji="0" lang="en-US" sz="2400" b="0" i="0" u="none" strike="noStrike" cap="none" normalizeH="0" baseline="0" dirty="0">
                        <a:ln>
                          <a:noFill/>
                        </a:ln>
                        <a:solidFill>
                          <a:schemeClr val="tx2"/>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33/100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33%</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Verdana" charset="0"/>
                          <a:ea typeface="ＭＳ Ｐゴシック" charset="0"/>
                          <a:cs typeface="ＭＳ Ｐゴシック" charset="0"/>
                        </a:rPr>
                        <a:t>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1675">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sngStrike" cap="none" normalizeH="0" baseline="0" dirty="0">
                          <a:ln>
                            <a:noFill/>
                          </a:ln>
                          <a:solidFill>
                            <a:srgbClr val="000000"/>
                          </a:solidFill>
                          <a:effectLst/>
                          <a:latin typeface="Tahoma" charset="0"/>
                          <a:ea typeface="ＭＳ Ｐゴシック" charset="0"/>
                          <a:cs typeface="Arial" charset="0"/>
                        </a:rPr>
                        <a:t>35% </a:t>
                      </a:r>
                      <a:r>
                        <a:rPr kumimoji="0" lang="en-US" sz="2400" b="0" i="0" u="none" strike="noStrike" cap="none" normalizeH="0" baseline="0" dirty="0">
                          <a:ln>
                            <a:noFill/>
                          </a:ln>
                          <a:solidFill>
                            <a:srgbClr val="333399"/>
                          </a:solidFill>
                          <a:effectLst/>
                          <a:latin typeface="Tahoma" charset="0"/>
                          <a:ea typeface="ＭＳ Ｐゴシック" charset="0"/>
                          <a:cs typeface="Arial" charset="0"/>
                        </a:rPr>
                        <a:t>17%</a:t>
                      </a:r>
                      <a:endParaRPr kumimoji="0" lang="en-US" sz="2400" b="0" i="0" u="none" strike="noStrike" cap="none" normalizeH="0" baseline="0" dirty="0">
                        <a:ln>
                          <a:noFill/>
                        </a:ln>
                        <a:solidFill>
                          <a:srgbClr val="333399"/>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17/100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17%</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Verdana" charset="0"/>
                          <a:ea typeface="ＭＳ Ｐゴシック" charset="0"/>
                          <a:cs typeface="ＭＳ Ｐゴシック" charset="0"/>
                        </a:rPr>
                        <a:t>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1675">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sngStrike" cap="none" normalizeH="0" baseline="0" dirty="0">
                          <a:ln>
                            <a:noFill/>
                          </a:ln>
                          <a:solidFill>
                            <a:srgbClr val="000000"/>
                          </a:solidFill>
                          <a:effectLst/>
                          <a:latin typeface="Tahoma" charset="0"/>
                          <a:ea typeface="ＭＳ Ｐゴシック" charset="0"/>
                          <a:cs typeface="Arial" charset="0"/>
                        </a:rPr>
                        <a:t>20% </a:t>
                      </a:r>
                      <a:r>
                        <a:rPr kumimoji="0" lang="en-US" sz="2400" b="0" i="0" u="none" strike="noStrike" cap="none" normalizeH="0" baseline="0" dirty="0">
                          <a:ln>
                            <a:noFill/>
                          </a:ln>
                          <a:solidFill>
                            <a:srgbClr val="333399"/>
                          </a:solidFill>
                          <a:effectLst/>
                          <a:latin typeface="Tahoma" charset="0"/>
                          <a:ea typeface="ＭＳ Ｐゴシック" charset="0"/>
                          <a:cs typeface="Arial" charset="0"/>
                        </a:rPr>
                        <a:t>11%</a:t>
                      </a:r>
                      <a:endParaRPr kumimoji="0" lang="en-US" sz="2400" b="0" i="0" u="none" strike="noStrike" cap="none" normalizeH="0" baseline="0" dirty="0">
                        <a:ln>
                          <a:noFill/>
                        </a:ln>
                        <a:solidFill>
                          <a:srgbClr val="333399"/>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11/100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11%</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Verdana" charset="0"/>
                          <a:ea typeface="ＭＳ Ｐゴシック" charset="0"/>
                          <a:cs typeface="ＭＳ Ｐゴシック" charset="0"/>
                        </a:rPr>
                        <a:t>0%</a:t>
                      </a:r>
                      <a:endParaRPr kumimoji="0" lang="en-US" sz="24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94563"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A497C9B8-11FB-894B-BA74-31894ADC3882}" type="slidenum">
              <a:rPr lang="en-US" sz="1400"/>
              <a:pPr/>
              <a:t>46</a:t>
            </a:fld>
            <a:endParaRPr lang="en-US" sz="1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ChangeArrowheads="1"/>
          </p:cNvSpPr>
          <p:nvPr>
            <p:ph type="title"/>
          </p:nvPr>
        </p:nvSpPr>
        <p:spPr>
          <a:xfrm>
            <a:off x="1150938" y="214313"/>
            <a:ext cx="7793037" cy="1538287"/>
          </a:xfrm>
        </p:spPr>
        <p:txBody>
          <a:bodyPr/>
          <a:lstStyle/>
          <a:p>
            <a:pPr eaLnBrk="1" hangingPunct="1"/>
            <a:r>
              <a:rPr lang="en-US">
                <a:latin typeface="Tahoma" charset="0"/>
                <a:ea typeface="MS PGothic" charset="0"/>
              </a:rPr>
              <a:t>True Risk – Re-Calibration of Oncologist 1</a:t>
            </a:r>
          </a:p>
        </p:txBody>
      </p:sp>
      <p:sp>
        <p:nvSpPr>
          <p:cNvPr id="196611"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DC5A9564-BA2A-8B43-B883-670D31C9C3F6}" type="slidenum">
              <a:rPr lang="en-US" sz="1400"/>
              <a:pPr/>
              <a:t>47</a:t>
            </a:fld>
            <a:endParaRPr lang="en-US" sz="1400"/>
          </a:p>
        </p:txBody>
      </p:sp>
      <p:graphicFrame>
        <p:nvGraphicFramePr>
          <p:cNvPr id="7" name="Chart 6"/>
          <p:cNvGraphicFramePr>
            <a:graphicFrameLocks/>
          </p:cNvGraphicFramePr>
          <p:nvPr>
            <p:extLst>
              <p:ext uri="{D42A27DB-BD31-4B8C-83A1-F6EECF244321}">
                <p14:modId xmlns:p14="http://schemas.microsoft.com/office/powerpoint/2010/main" val="2245066813"/>
              </p:ext>
            </p:extLst>
          </p:nvPr>
        </p:nvGraphicFramePr>
        <p:xfrm>
          <a:off x="838200" y="1828800"/>
          <a:ext cx="739140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p:txBody>
          <a:bodyPr/>
          <a:lstStyle/>
          <a:p>
            <a:pPr eaLnBrk="1" hangingPunct="1"/>
            <a:r>
              <a:rPr lang="en-US">
                <a:latin typeface="Tahoma" charset="0"/>
                <a:ea typeface="MS PGothic" charset="0"/>
              </a:rPr>
              <a:t>True Risk Recalibration</a:t>
            </a:r>
            <a:br>
              <a:rPr lang="en-US">
                <a:latin typeface="Tahoma" charset="0"/>
                <a:ea typeface="MS PGothic" charset="0"/>
              </a:rPr>
            </a:br>
            <a:r>
              <a:rPr lang="en-US">
                <a:latin typeface="Tahoma" charset="0"/>
                <a:ea typeface="MS PGothic" charset="0"/>
              </a:rPr>
              <a:t>LR Table</a:t>
            </a:r>
          </a:p>
        </p:txBody>
      </p:sp>
      <p:graphicFrame>
        <p:nvGraphicFramePr>
          <p:cNvPr id="463875" name="Group 3"/>
          <p:cNvGraphicFramePr>
            <a:graphicFrameLocks noGrp="1"/>
          </p:cNvGraphicFramePr>
          <p:nvPr>
            <p:ph idx="1"/>
            <p:extLst/>
          </p:nvPr>
        </p:nvGraphicFramePr>
        <p:xfrm>
          <a:off x="1182688" y="2017713"/>
          <a:ext cx="7772400" cy="3325813"/>
        </p:xfrm>
        <a:graphic>
          <a:graphicData uri="http://schemas.openxmlformats.org/drawingml/2006/table">
            <a:tbl>
              <a:tblPr/>
              <a:tblGrid>
                <a:gridCol w="2525712">
                  <a:extLst>
                    <a:ext uri="{9D8B030D-6E8A-4147-A177-3AD203B41FA5}">
                      <a16:colId xmlns:a16="http://schemas.microsoft.com/office/drawing/2014/main" val="20000"/>
                    </a:ext>
                  </a:extLst>
                </a:gridCol>
                <a:gridCol w="1312863">
                  <a:extLst>
                    <a:ext uri="{9D8B030D-6E8A-4147-A177-3AD203B41FA5}">
                      <a16:colId xmlns:a16="http://schemas.microsoft.com/office/drawing/2014/main" val="20001"/>
                    </a:ext>
                  </a:extLst>
                </a:gridCol>
                <a:gridCol w="1309687">
                  <a:extLst>
                    <a:ext uri="{9D8B030D-6E8A-4147-A177-3AD203B41FA5}">
                      <a16:colId xmlns:a16="http://schemas.microsoft.com/office/drawing/2014/main" val="20002"/>
                    </a:ext>
                  </a:extLst>
                </a:gridCol>
                <a:gridCol w="1312863">
                  <a:extLst>
                    <a:ext uri="{9D8B030D-6E8A-4147-A177-3AD203B41FA5}">
                      <a16:colId xmlns:a16="http://schemas.microsoft.com/office/drawing/2014/main" val="20003"/>
                    </a:ext>
                  </a:extLst>
                </a:gridCol>
                <a:gridCol w="1311275">
                  <a:extLst>
                    <a:ext uri="{9D8B030D-6E8A-4147-A177-3AD203B41FA5}">
                      <a16:colId xmlns:a16="http://schemas.microsoft.com/office/drawing/2014/main" val="20004"/>
                    </a:ext>
                  </a:extLst>
                </a:gridCol>
              </a:tblGrid>
              <a:tr h="673100">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True Risk</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D+</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 </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D-</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 </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671513">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33%</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MS PGothic" charset="0"/>
                          <a:cs typeface="MS PGothic" charset="0"/>
                        </a:rPr>
                        <a:t>33</a:t>
                      </a: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rgbClr val="000000"/>
                          </a:solidFill>
                          <a:effectLst/>
                          <a:latin typeface="Tahoma" charset="0"/>
                          <a:ea typeface="MS PGothic" charset="0"/>
                          <a:cs typeface="Arial" charset="0"/>
                        </a:rPr>
                        <a:t>54%</a:t>
                      </a:r>
                      <a:endParaRPr kumimoji="0" lang="en-US" sz="2400" b="0" i="0" u="none" strike="noStrike" cap="none" normalizeH="0" baseline="0" dirty="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67</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rgbClr val="000000"/>
                          </a:solidFill>
                          <a:effectLst/>
                          <a:latin typeface="Tahoma" charset="0"/>
                          <a:ea typeface="MS PGothic" charset="0"/>
                          <a:cs typeface="Arial" charset="0"/>
                        </a:rPr>
                        <a:t>28%</a:t>
                      </a:r>
                      <a:endParaRPr kumimoji="0" lang="en-US" sz="2400" b="0" i="0" u="none" strike="noStrike" cap="none" normalizeH="0" baseline="0" dirty="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3100">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17%</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17</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rgbClr val="000000"/>
                          </a:solidFill>
                          <a:effectLst/>
                          <a:latin typeface="Tahoma" charset="0"/>
                          <a:ea typeface="MS PGothic" charset="0"/>
                          <a:cs typeface="Arial" charset="0"/>
                        </a:rPr>
                        <a:t>28%</a:t>
                      </a:r>
                      <a:endParaRPr kumimoji="0" lang="en-US" sz="2400" b="0" i="0" u="none" strike="noStrike" cap="none" normalizeH="0" baseline="0" dirty="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83</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rgbClr val="000000"/>
                          </a:solidFill>
                          <a:effectLst/>
                          <a:latin typeface="Tahoma" charset="0"/>
                          <a:ea typeface="MS PGothic" charset="0"/>
                          <a:cs typeface="Arial" charset="0"/>
                        </a:rPr>
                        <a:t>35%</a:t>
                      </a:r>
                      <a:endParaRPr kumimoji="0" lang="en-US" sz="2400" b="0" i="0" u="none" strike="noStrike" cap="none" normalizeH="0" baseline="0" dirty="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3100">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11%</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11</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rgbClr val="000000"/>
                          </a:solidFill>
                          <a:effectLst/>
                          <a:latin typeface="Tahoma" charset="0"/>
                          <a:ea typeface="MS PGothic" charset="0"/>
                          <a:cs typeface="Arial" charset="0"/>
                        </a:rPr>
                        <a:t>18%</a:t>
                      </a:r>
                      <a:endParaRPr kumimoji="0" lang="en-US" sz="2400" b="0" i="0" u="none" strike="noStrike" cap="none" normalizeH="0" baseline="0" dirty="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rgbClr val="000000"/>
                          </a:solidFill>
                          <a:effectLst/>
                          <a:latin typeface="Tahoma" charset="0"/>
                          <a:ea typeface="MS PGothic" charset="0"/>
                          <a:cs typeface="Arial" charset="0"/>
                        </a:rPr>
                        <a:t>89</a:t>
                      </a:r>
                      <a:endParaRPr kumimoji="0" lang="en-US" sz="2400" b="0" i="0" u="none" strike="noStrike" cap="none" normalizeH="0" baseline="0" dirty="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37%</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5000">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Verdana" charset="0"/>
                          <a:ea typeface="MS PGothic" charset="0"/>
                          <a:cs typeface="MS PGothic" charset="0"/>
                        </a:rPr>
                        <a:t>Total</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a:noFill/>
                    </a:lnL>
                    <a:lnR>
                      <a:noFill/>
                    </a:lnR>
                    <a:lnT w="12700" cap="flat" cmpd="sng" algn="ctr">
                      <a:solidFill>
                        <a:srgbClr val="C0C0C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Verdana" charset="0"/>
                          <a:ea typeface="MS PGothic" charset="0"/>
                          <a:cs typeface="MS PGothic" charset="0"/>
                        </a:rPr>
                        <a:t>61</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a:noFill/>
                    </a:lnL>
                    <a:lnR>
                      <a:noFill/>
                    </a:lnR>
                    <a:lnT w="12700" cap="flat" cmpd="sng" algn="ctr">
                      <a:solidFill>
                        <a:srgbClr val="C0C0C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MS PGothic" charset="0"/>
                          <a:cs typeface="MS PGothic" charset="0"/>
                        </a:rPr>
                        <a:t>100%</a:t>
                      </a:r>
                    </a:p>
                  </a:txBody>
                  <a:tcPr anchor="b" horzOverflow="overflow">
                    <a:lnL>
                      <a:noFill/>
                    </a:lnL>
                    <a:lnR>
                      <a:noFill/>
                    </a:lnR>
                    <a:lnT w="12700" cap="flat" cmpd="sng" algn="ctr">
                      <a:solidFill>
                        <a:srgbClr val="C0C0C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Verdana" charset="0"/>
                          <a:ea typeface="MS PGothic" charset="0"/>
                          <a:cs typeface="MS PGothic" charset="0"/>
                        </a:rPr>
                        <a:t>239</a:t>
                      </a:r>
                      <a:endParaRPr kumimoji="0" lang="en-US" sz="2400" b="0" i="0" u="none" strike="noStrike" cap="none" normalizeH="0" baseline="0" dirty="0">
                        <a:ln>
                          <a:noFill/>
                        </a:ln>
                        <a:solidFill>
                          <a:schemeClr val="tx1"/>
                        </a:solidFill>
                        <a:effectLst/>
                        <a:latin typeface="Tahoma" charset="0"/>
                        <a:ea typeface="MS PGothic" charset="0"/>
                        <a:cs typeface="MS PGothic" charset="0"/>
                      </a:endParaRPr>
                    </a:p>
                  </a:txBody>
                  <a:tcPr anchor="b" horzOverflow="overflow">
                    <a:lnL>
                      <a:noFill/>
                    </a:lnL>
                    <a:lnR>
                      <a:noFill/>
                    </a:lnR>
                    <a:lnT w="12700" cap="flat" cmpd="sng" algn="ctr">
                      <a:solidFill>
                        <a:srgbClr val="C0C0C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Tahoma" charset="0"/>
                          <a:ea typeface="MS PGothic" charset="0"/>
                          <a:cs typeface="MS PGothic" charset="0"/>
                        </a:rPr>
                        <a:t>100%</a:t>
                      </a:r>
                    </a:p>
                  </a:txBody>
                  <a:tcPr anchor="b" horzOverflow="overflow">
                    <a:lnL>
                      <a:noFill/>
                    </a:lnL>
                    <a:lnR>
                      <a:noFill/>
                    </a:lnR>
                    <a:lnT w="12700" cap="flat" cmpd="sng" algn="ctr">
                      <a:solidFill>
                        <a:srgbClr val="C0C0C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98701"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79C54076-07FE-6344-9038-06B39A91DCB8}" type="slidenum">
              <a:rPr lang="en-US" sz="1400"/>
              <a:pPr/>
              <a:t>48</a:t>
            </a:fld>
            <a:endParaRPr lang="en-US" sz="1400"/>
          </a:p>
        </p:txBody>
      </p:sp>
    </p:spTree>
    <p:extLst>
      <p:ext uri="{BB962C8B-B14F-4D97-AF65-F5344CB8AC3E}">
        <p14:creationId xmlns:p14="http://schemas.microsoft.com/office/powerpoint/2010/main" val="39674191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ChangeArrowheads="1"/>
          </p:cNvSpPr>
          <p:nvPr>
            <p:ph type="title" idx="4294967295"/>
          </p:nvPr>
        </p:nvSpPr>
        <p:spPr/>
        <p:txBody>
          <a:bodyPr anchor="ctr"/>
          <a:lstStyle/>
          <a:p>
            <a:pPr eaLnBrk="1" hangingPunct="1"/>
            <a:r>
              <a:rPr lang="en-US" sz="3600">
                <a:latin typeface="Tahoma" charset="0"/>
                <a:ea typeface="MS PGothic" charset="0"/>
              </a:rPr>
              <a:t>True Risk -- Discrimination</a:t>
            </a:r>
          </a:p>
        </p:txBody>
      </p:sp>
      <p:graphicFrame>
        <p:nvGraphicFramePr>
          <p:cNvPr id="200706" name="Object 2"/>
          <p:cNvGraphicFramePr>
            <a:graphicFrameLocks noGrp="1" noChangeAspect="1"/>
          </p:cNvGraphicFramePr>
          <p:nvPr>
            <p:ph idx="4294967295"/>
          </p:nvPr>
        </p:nvGraphicFramePr>
        <p:xfrm>
          <a:off x="457200" y="1295400"/>
          <a:ext cx="8382000" cy="5322888"/>
        </p:xfrm>
        <a:graphic>
          <a:graphicData uri="http://schemas.openxmlformats.org/presentationml/2006/ole">
            <mc:AlternateContent xmlns:mc="http://schemas.openxmlformats.org/markup-compatibility/2006">
              <mc:Choice xmlns:v="urn:schemas-microsoft-com:vml" Requires="v">
                <p:oleObj spid="_x0000_s200804" name="Chart" r:id="rId3" imgW="5257800" imgH="3340100" progId="Excel.Chart.8">
                  <p:embed/>
                </p:oleObj>
              </mc:Choice>
              <mc:Fallback>
                <p:oleObj name="Chart" r:id="rId3" imgW="5257800" imgH="3340100" progId="Excel.Char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95400"/>
                        <a:ext cx="8382000" cy="5322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00707"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EF71AB26-0CB5-B148-92E2-8F42BB91F6A6}" type="slidenum">
              <a:rPr lang="en-US" sz="1400"/>
              <a:pPr/>
              <a:t>49</a:t>
            </a:fld>
            <a:endParaRPr lang="en-US"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Steps</a:t>
            </a:r>
          </a:p>
        </p:txBody>
      </p:sp>
      <p:sp>
        <p:nvSpPr>
          <p:cNvPr id="3" name="Content Placeholder 2"/>
          <p:cNvSpPr>
            <a:spLocks noGrp="1"/>
          </p:cNvSpPr>
          <p:nvPr>
            <p:ph idx="1"/>
          </p:nvPr>
        </p:nvSpPr>
        <p:spPr>
          <a:xfrm>
            <a:off x="1219200" y="2017713"/>
            <a:ext cx="7772400" cy="4683125"/>
          </a:xfrm>
        </p:spPr>
        <p:txBody>
          <a:bodyPr/>
          <a:lstStyle/>
          <a:p>
            <a:pPr marL="514350" indent="-514350">
              <a:buAutoNum type="arabicParenR"/>
            </a:pPr>
            <a:r>
              <a:rPr lang="en-US" dirty="0"/>
              <a:t>Convert P(D+) to Odds(D+)</a:t>
            </a:r>
          </a:p>
          <a:p>
            <a:pPr marL="400050" lvl="1" indent="0">
              <a:buNone/>
            </a:pPr>
            <a:r>
              <a:rPr lang="en-US" dirty="0"/>
              <a:t>	Odds = P/(1-P)  (Pizza)</a:t>
            </a:r>
          </a:p>
          <a:p>
            <a:pPr marL="514350" indent="-514350">
              <a:buAutoNum type="arabicParenR"/>
            </a:pPr>
            <a:r>
              <a:rPr lang="en-US" dirty="0"/>
              <a:t>Determine LR(r) </a:t>
            </a:r>
          </a:p>
          <a:p>
            <a:pPr marL="400050" lvl="1" indent="0">
              <a:buNone/>
            </a:pPr>
            <a:r>
              <a:rPr lang="en-US" dirty="0"/>
              <a:t>     LR = P(</a:t>
            </a:r>
            <a:r>
              <a:rPr lang="en-US" dirty="0" err="1"/>
              <a:t>r|D</a:t>
            </a:r>
            <a:r>
              <a:rPr lang="en-US" dirty="0"/>
              <a:t>+)/P(</a:t>
            </a:r>
            <a:r>
              <a:rPr lang="en-US" dirty="0" err="1"/>
              <a:t>r|D</a:t>
            </a:r>
            <a:r>
              <a:rPr lang="en-US" dirty="0"/>
              <a:t>-)  (WOWO)</a:t>
            </a:r>
          </a:p>
          <a:p>
            <a:pPr marL="514350" indent="-514350">
              <a:buAutoNum type="arabicParenR" startAt="3"/>
            </a:pPr>
            <a:r>
              <a:rPr lang="en-US" dirty="0"/>
              <a:t>Odds(D+|r) = Odds(D+)×LR(r)</a:t>
            </a:r>
          </a:p>
          <a:p>
            <a:pPr marL="400050" lvl="1" indent="0">
              <a:buNone/>
            </a:pPr>
            <a:r>
              <a:rPr lang="en-US" dirty="0"/>
              <a:t>	(</a:t>
            </a:r>
            <a:r>
              <a:rPr lang="en-US" dirty="0" err="1"/>
              <a:t>Bayes’s</a:t>
            </a:r>
            <a:r>
              <a:rPr lang="en-US" dirty="0"/>
              <a:t> Rule “Odds Form”)</a:t>
            </a:r>
          </a:p>
          <a:p>
            <a:pPr marL="514350" indent="-514350">
              <a:buAutoNum type="arabicParenR" startAt="3"/>
            </a:pPr>
            <a:r>
              <a:rPr lang="en-US" dirty="0"/>
              <a:t>Convert Odds(D+|r) to P(D+|r)</a:t>
            </a:r>
          </a:p>
          <a:p>
            <a:pPr marL="400050" lvl="1" indent="0">
              <a:buNone/>
            </a:pPr>
            <a:r>
              <a:rPr lang="en-US" dirty="0"/>
              <a:t>	P = Odds/(1+Odds) (Pizza)</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5</a:t>
            </a:fld>
            <a:endParaRPr lang="en-US"/>
          </a:p>
        </p:txBody>
      </p:sp>
      <p:sp>
        <p:nvSpPr>
          <p:cNvPr id="5" name="Oval 4">
            <a:extLst>
              <a:ext uri="{FF2B5EF4-FFF2-40B4-BE49-F238E27FC236}">
                <a16:creationId xmlns:a16="http://schemas.microsoft.com/office/drawing/2014/main" id="{0CAFA40A-EBF7-48FE-BBEE-F374E3818010}"/>
              </a:ext>
            </a:extLst>
          </p:cNvPr>
          <p:cNvSpPr/>
          <p:nvPr/>
        </p:nvSpPr>
        <p:spPr bwMode="auto">
          <a:xfrm>
            <a:off x="609600" y="4038600"/>
            <a:ext cx="8077200" cy="1447800"/>
          </a:xfrm>
          <a:prstGeom prst="ellipse">
            <a:avLst/>
          </a:prstGeom>
          <a:noFill/>
          <a:ln w="127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92420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2"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0DC67E8D-CEB5-0E4F-8AA5-82908FF0AD39}" type="slidenum">
              <a:rPr lang="en-US" sz="1200">
                <a:solidFill>
                  <a:srgbClr val="898989"/>
                </a:solidFill>
              </a:rPr>
              <a:pPr/>
              <a:t>50</a:t>
            </a:fld>
            <a:endParaRPr lang="en-US" sz="1200">
              <a:solidFill>
                <a:srgbClr val="898989"/>
              </a:solidFill>
            </a:endParaRPr>
          </a:p>
        </p:txBody>
      </p:sp>
      <p:sp>
        <p:nvSpPr>
          <p:cNvPr id="201729" name="Rectangle 2"/>
          <p:cNvSpPr>
            <a:spLocks noGrp="1" noChangeArrowheads="1"/>
          </p:cNvSpPr>
          <p:nvPr>
            <p:ph type="title" idx="4294967295"/>
          </p:nvPr>
        </p:nvSpPr>
        <p:spPr>
          <a:xfrm>
            <a:off x="891892" y="152400"/>
            <a:ext cx="8229600" cy="1143000"/>
          </a:xfrm>
        </p:spPr>
        <p:txBody>
          <a:bodyPr/>
          <a:lstStyle/>
          <a:p>
            <a:pPr eaLnBrk="1" hangingPunct="1"/>
            <a:r>
              <a:rPr lang="en-US" dirty="0">
                <a:latin typeface="Arial" charset="0"/>
                <a:ea typeface="MS PGothic" charset="0"/>
              </a:rPr>
              <a:t>True Risk -- Discrimination</a:t>
            </a:r>
          </a:p>
        </p:txBody>
      </p:sp>
      <p:graphicFrame>
        <p:nvGraphicFramePr>
          <p:cNvPr id="201730" name="Object 2"/>
          <p:cNvGraphicFramePr>
            <a:graphicFrameLocks noGrp="1" noChangeAspect="1"/>
          </p:cNvGraphicFramePr>
          <p:nvPr>
            <p:ph idx="4294967295"/>
            <p:extLst>
              <p:ext uri="{D42A27DB-BD31-4B8C-83A1-F6EECF244321}">
                <p14:modId xmlns:p14="http://schemas.microsoft.com/office/powerpoint/2010/main" val="1728197520"/>
              </p:ext>
            </p:extLst>
          </p:nvPr>
        </p:nvGraphicFramePr>
        <p:xfrm>
          <a:off x="838200" y="1371600"/>
          <a:ext cx="7391400" cy="5265737"/>
        </p:xfrm>
        <a:graphic>
          <a:graphicData uri="http://schemas.openxmlformats.org/presentationml/2006/ole">
            <mc:AlternateContent xmlns:mc="http://schemas.openxmlformats.org/markup-compatibility/2006">
              <mc:Choice xmlns:v="urn:schemas-microsoft-com:vml" Requires="v">
                <p:oleObj spid="_x0000_s201829" name="Chart" r:id="rId3" imgW="4813300" imgH="3429000" progId="Excel.Chart.8">
                  <p:embed/>
                </p:oleObj>
              </mc:Choice>
              <mc:Fallback>
                <p:oleObj name="Chart" r:id="rId3" imgW="4813300" imgH="3429000" progId="Excel.Char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371600"/>
                        <a:ext cx="7391400" cy="5265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01731" name="Text Box 4"/>
          <p:cNvSpPr txBox="1">
            <a:spLocks noChangeArrowheads="1"/>
          </p:cNvSpPr>
          <p:nvPr/>
        </p:nvSpPr>
        <p:spPr bwMode="auto">
          <a:xfrm>
            <a:off x="3771900" y="4002088"/>
            <a:ext cx="2225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a:latin typeface="Arial" charset="0"/>
              </a:rPr>
              <a:t>AUROC = 0.65</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type="title"/>
          </p:nvPr>
        </p:nvSpPr>
        <p:spPr>
          <a:xfrm>
            <a:off x="609600" y="2209800"/>
            <a:ext cx="8229600" cy="1143000"/>
          </a:xfrm>
        </p:spPr>
        <p:txBody>
          <a:bodyPr/>
          <a:lstStyle/>
          <a:p>
            <a:pPr eaLnBrk="1" hangingPunct="1"/>
            <a:r>
              <a:rPr lang="en-US" sz="4000">
                <a:latin typeface="Tahoma" charset="0"/>
                <a:ea typeface="MS PGothic" charset="0"/>
              </a:rPr>
              <a:t>The ROC curve depends only on rankings, not calibration</a:t>
            </a:r>
          </a:p>
        </p:txBody>
      </p:sp>
      <p:sp>
        <p:nvSpPr>
          <p:cNvPr id="202754" name="Rectangle 2"/>
          <p:cNvSpPr txBox="1">
            <a:spLocks noChangeArrowheads="1"/>
          </p:cNvSpPr>
          <p:nvPr/>
        </p:nvSpPr>
        <p:spPr bwMode="auto">
          <a:xfrm>
            <a:off x="609600" y="39624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eaLnBrk="1" hangingPunct="1"/>
            <a:r>
              <a:rPr lang="en-US" sz="4000">
                <a:solidFill>
                  <a:schemeClr val="tx2"/>
                </a:solidFill>
              </a:rPr>
              <a:t>Re-calibration does not affect the ROC curve.</a:t>
            </a:r>
          </a:p>
        </p:txBody>
      </p:sp>
      <p:sp>
        <p:nvSpPr>
          <p:cNvPr id="202755"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7FEE2B02-C6E8-F048-9D33-9D4AAB2D6A2B}" type="slidenum">
              <a:rPr lang="en-US" sz="1400"/>
              <a:pPr/>
              <a:t>51</a:t>
            </a:fld>
            <a:endParaRPr lang="en-US" sz="14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Title 1"/>
          <p:cNvSpPr>
            <a:spLocks noGrp="1"/>
          </p:cNvSpPr>
          <p:nvPr>
            <p:ph type="title"/>
          </p:nvPr>
        </p:nvSpPr>
        <p:spPr/>
        <p:txBody>
          <a:bodyPr/>
          <a:lstStyle/>
          <a:p>
            <a:r>
              <a:rPr lang="en-US">
                <a:latin typeface="Tahoma" charset="0"/>
                <a:ea typeface="MS PGothic" charset="0"/>
              </a:rPr>
              <a:t>Using Calibration Plots to Assess Discrimination</a:t>
            </a:r>
          </a:p>
        </p:txBody>
      </p:sp>
      <p:sp>
        <p:nvSpPr>
          <p:cNvPr id="205826" name="Content Placeholder 4"/>
          <p:cNvSpPr>
            <a:spLocks noGrp="1"/>
          </p:cNvSpPr>
          <p:nvPr>
            <p:ph idx="1"/>
          </p:nvPr>
        </p:nvSpPr>
        <p:spPr>
          <a:xfrm>
            <a:off x="1182688" y="2017713"/>
            <a:ext cx="7772400" cy="3392487"/>
          </a:xfrm>
        </p:spPr>
        <p:txBody>
          <a:bodyPr/>
          <a:lstStyle/>
          <a:p>
            <a:r>
              <a:rPr lang="en-US" dirty="0">
                <a:latin typeface="Tahoma" charset="0"/>
                <a:ea typeface="MS PGothic" charset="0"/>
              </a:rPr>
              <a:t>Greater “spread” usually means better discrimination</a:t>
            </a:r>
          </a:p>
          <a:p>
            <a:r>
              <a:rPr lang="en-US" dirty="0">
                <a:latin typeface="Tahoma" charset="0"/>
                <a:ea typeface="MS PGothic" charset="0"/>
              </a:rPr>
              <a:t>But need to know proportion in each risk group (not always equal!)</a:t>
            </a:r>
          </a:p>
        </p:txBody>
      </p:sp>
      <p:sp>
        <p:nvSpPr>
          <p:cNvPr id="205828"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2E01DD43-D597-BC4E-A222-85C47D480CF8}" type="slidenum">
              <a:rPr lang="en-US" sz="1400"/>
              <a:pPr/>
              <a:t>52</a:t>
            </a:fld>
            <a:endParaRPr lang="en-US" sz="14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7873" name="Object 4"/>
          <p:cNvGraphicFramePr>
            <a:graphicFrameLocks noChangeAspect="1"/>
          </p:cNvGraphicFramePr>
          <p:nvPr/>
        </p:nvGraphicFramePr>
        <p:xfrm>
          <a:off x="152400" y="228600"/>
          <a:ext cx="8780463" cy="2971800"/>
        </p:xfrm>
        <a:graphic>
          <a:graphicData uri="http://schemas.openxmlformats.org/presentationml/2006/ole">
            <mc:AlternateContent xmlns:mc="http://schemas.openxmlformats.org/markup-compatibility/2006">
              <mc:Choice xmlns:v="urn:schemas-microsoft-com:vml" Requires="v">
                <p:oleObj spid="_x0000_s208065" name="Worksheet" r:id="rId4" imgW="14109700" imgH="4775200" progId="Excel.Sheet.12">
                  <p:embed/>
                </p:oleObj>
              </mc:Choice>
              <mc:Fallback>
                <p:oleObj name="Worksheet" r:id="rId4" imgW="14109700" imgH="4775200" progId="Excel.Sheet.1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28600"/>
                        <a:ext cx="8780463"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07874" name="Object 5"/>
          <p:cNvGraphicFramePr>
            <a:graphicFrameLocks noChangeAspect="1"/>
          </p:cNvGraphicFramePr>
          <p:nvPr/>
        </p:nvGraphicFramePr>
        <p:xfrm>
          <a:off x="152400" y="3429000"/>
          <a:ext cx="8780463" cy="2971800"/>
        </p:xfrm>
        <a:graphic>
          <a:graphicData uri="http://schemas.openxmlformats.org/presentationml/2006/ole">
            <mc:AlternateContent xmlns:mc="http://schemas.openxmlformats.org/markup-compatibility/2006">
              <mc:Choice xmlns:v="urn:schemas-microsoft-com:vml" Requires="v">
                <p:oleObj spid="_x0000_s208066" name="Worksheet" r:id="rId6" imgW="14109700" imgH="4775200" progId="Excel.Sheet.12">
                  <p:embed/>
                </p:oleObj>
              </mc:Choice>
              <mc:Fallback>
                <p:oleObj name="Worksheet" r:id="rId6" imgW="14109700" imgH="4775200" progId="Excel.Sheet.12">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3429000"/>
                        <a:ext cx="8780463"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07875" name="TextBox 1"/>
          <p:cNvSpPr txBox="1">
            <a:spLocks noChangeArrowheads="1"/>
          </p:cNvSpPr>
          <p:nvPr/>
        </p:nvSpPr>
        <p:spPr bwMode="auto">
          <a:xfrm>
            <a:off x="228600" y="6488113"/>
            <a:ext cx="86868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1800"/>
              <a:t>Note that points are reversed in order between Calibration Plot and ROC Curve.</a:t>
            </a:r>
          </a:p>
        </p:txBody>
      </p:sp>
      <p:sp>
        <p:nvSpPr>
          <p:cNvPr id="207876"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48E05EDE-AE68-1641-9152-3D91D9B6B81D}" type="slidenum">
              <a:rPr lang="en-US" sz="1200">
                <a:solidFill>
                  <a:srgbClr val="898989"/>
                </a:solidFill>
              </a:rPr>
              <a:pPr/>
              <a:t>53</a:t>
            </a:fld>
            <a:endParaRPr lang="en-US" sz="1200">
              <a:solidFill>
                <a:srgbClr val="898989"/>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99" name="Group 43"/>
          <p:cNvGraphicFramePr>
            <a:graphicFrameLocks noGrp="1"/>
          </p:cNvGraphicFramePr>
          <p:nvPr>
            <p:extLst>
              <p:ext uri="{D42A27DB-BD31-4B8C-83A1-F6EECF244321}">
                <p14:modId xmlns:p14="http://schemas.microsoft.com/office/powerpoint/2010/main" val="2815530428"/>
              </p:ext>
            </p:extLst>
          </p:nvPr>
        </p:nvGraphicFramePr>
        <p:xfrm>
          <a:off x="381000" y="990600"/>
          <a:ext cx="8405813" cy="5576888"/>
        </p:xfrm>
        <a:graphic>
          <a:graphicData uri="http://schemas.openxmlformats.org/drawingml/2006/table">
            <a:tbl>
              <a:tblPr/>
              <a:tblGrid>
                <a:gridCol w="2144713">
                  <a:extLst>
                    <a:ext uri="{9D8B030D-6E8A-4147-A177-3AD203B41FA5}">
                      <a16:colId xmlns:a16="http://schemas.microsoft.com/office/drawing/2014/main" val="20000"/>
                    </a:ext>
                  </a:extLst>
                </a:gridCol>
                <a:gridCol w="2960687">
                  <a:extLst>
                    <a:ext uri="{9D8B030D-6E8A-4147-A177-3AD203B41FA5}">
                      <a16:colId xmlns:a16="http://schemas.microsoft.com/office/drawing/2014/main" val="20001"/>
                    </a:ext>
                  </a:extLst>
                </a:gridCol>
                <a:gridCol w="3300413">
                  <a:extLst>
                    <a:ext uri="{9D8B030D-6E8A-4147-A177-3AD203B41FA5}">
                      <a16:colId xmlns:a16="http://schemas.microsoft.com/office/drawing/2014/main" val="20002"/>
                    </a:ext>
                  </a:extLst>
                </a:gridCol>
              </a:tblGrid>
              <a:tr h="78098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Verdana" charset="0"/>
                          <a:ea typeface="ＭＳ Ｐゴシック" charset="0"/>
                          <a:cs typeface="ＭＳ Ｐゴシック" charset="0"/>
                        </a:rPr>
                        <a:t>Diagnostic Test</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b" anchorCtr="1"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dirty="0">
                          <a:ln>
                            <a:noFill/>
                          </a:ln>
                          <a:solidFill>
                            <a:schemeClr val="tx1"/>
                          </a:solidFill>
                          <a:effectLst/>
                          <a:latin typeface="Verdana" charset="0"/>
                          <a:ea typeface="ＭＳ Ｐゴシック" charset="0"/>
                          <a:cs typeface="ＭＳ Ｐゴシック" charset="0"/>
                        </a:rPr>
                        <a:t>Risk Prediction</a:t>
                      </a:r>
                      <a:endParaRPr kumimoji="0" lang="en-US" sz="20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marT="45716" marB="45716" anchor="b" anchorCtr="1"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36542">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Verdana" charset="0"/>
                          <a:ea typeface="ＭＳ Ｐゴシック" charset="0"/>
                          <a:cs typeface="ＭＳ Ｐゴシック" charset="0"/>
                        </a:rPr>
                        <a:t>Purpose</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05831">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Verdana" charset="0"/>
                          <a:ea typeface="ＭＳ Ｐゴシック" charset="0"/>
                          <a:cs typeface="ＭＳ Ｐゴシック" charset="0"/>
                        </a:rPr>
                        <a:t>Chance Event Occurs to Patient</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46067">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Verdana" charset="0"/>
                          <a:ea typeface="ＭＳ Ｐゴシック" charset="0"/>
                          <a:cs typeface="ＭＳ Ｐゴシック" charset="0"/>
                        </a:rPr>
                        <a:t>Study Design</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01632">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Verdana" charset="0"/>
                          <a:ea typeface="ＭＳ Ｐゴシック" charset="0"/>
                          <a:cs typeface="ＭＳ Ｐゴシック" charset="0"/>
                        </a:rPr>
                        <a:t>Test Result</a:t>
                      </a:r>
                    </a:p>
                  </a:txBody>
                  <a:tcPr marT="45716" marB="45716"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05831">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Verdana" charset="0"/>
                          <a:ea typeface="ＭＳ Ｐゴシック" charset="0"/>
                          <a:cs typeface="ＭＳ Ｐゴシック" charset="0"/>
                        </a:rPr>
                        <a:t>Maximum Obtainable AUROC</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0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marT="45716" marB="457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0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marT="45716" marB="457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949" name="Text Box 34"/>
          <p:cNvSpPr txBox="1">
            <a:spLocks noChangeArrowheads="1"/>
          </p:cNvSpPr>
          <p:nvPr/>
        </p:nvSpPr>
        <p:spPr bwMode="auto">
          <a:xfrm>
            <a:off x="192088" y="268288"/>
            <a:ext cx="818991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dirty="0">
                <a:latin typeface="Arial" charset="0"/>
              </a:rPr>
              <a:t>Diagnostic Tests versus Risk Prediction</a:t>
            </a:r>
          </a:p>
        </p:txBody>
      </p:sp>
      <p:sp>
        <p:nvSpPr>
          <p:cNvPr id="471077" name="Text Box 37"/>
          <p:cNvSpPr txBox="1">
            <a:spLocks noChangeArrowheads="1"/>
          </p:cNvSpPr>
          <p:nvPr/>
        </p:nvSpPr>
        <p:spPr bwMode="auto">
          <a:xfrm>
            <a:off x="2590800" y="1828800"/>
            <a:ext cx="25146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fontAlgn="b" hangingPunct="1"/>
            <a:r>
              <a:rPr lang="en-US" sz="2000" dirty="0">
                <a:latin typeface="Arial" charset="0"/>
              </a:rPr>
              <a:t>Identify Prevalent Disease</a:t>
            </a:r>
          </a:p>
        </p:txBody>
      </p:sp>
      <p:sp>
        <p:nvSpPr>
          <p:cNvPr id="471080" name="Text Box 40"/>
          <p:cNvSpPr txBox="1">
            <a:spLocks noChangeArrowheads="1"/>
          </p:cNvSpPr>
          <p:nvPr/>
        </p:nvSpPr>
        <p:spPr bwMode="auto">
          <a:xfrm>
            <a:off x="5105400" y="1905000"/>
            <a:ext cx="3733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sz="2000">
                <a:latin typeface="Arial" charset="0"/>
              </a:rPr>
              <a:t>Predict Incident Disease/Outcome</a:t>
            </a:r>
          </a:p>
        </p:txBody>
      </p:sp>
      <p:sp>
        <p:nvSpPr>
          <p:cNvPr id="471081" name="Text Box 41"/>
          <p:cNvSpPr txBox="1">
            <a:spLocks noChangeArrowheads="1"/>
          </p:cNvSpPr>
          <p:nvPr/>
        </p:nvSpPr>
        <p:spPr bwMode="auto">
          <a:xfrm>
            <a:off x="2819400" y="2819400"/>
            <a:ext cx="2133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fontAlgn="b" hangingPunct="1"/>
            <a:r>
              <a:rPr lang="en-US" sz="2000">
                <a:latin typeface="Arial" charset="0"/>
              </a:rPr>
              <a:t>Prior to Test</a:t>
            </a:r>
          </a:p>
        </p:txBody>
      </p:sp>
      <p:sp>
        <p:nvSpPr>
          <p:cNvPr id="471082" name="Text Box 42"/>
          <p:cNvSpPr txBox="1">
            <a:spLocks noChangeArrowheads="1"/>
          </p:cNvSpPr>
          <p:nvPr/>
        </p:nvSpPr>
        <p:spPr bwMode="auto">
          <a:xfrm>
            <a:off x="5562600" y="2819400"/>
            <a:ext cx="3048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fontAlgn="b" hangingPunct="1"/>
            <a:r>
              <a:rPr lang="en-US" sz="2000">
                <a:latin typeface="Arial" charset="0"/>
              </a:rPr>
              <a:t>After Test</a:t>
            </a:r>
          </a:p>
        </p:txBody>
      </p:sp>
      <p:sp>
        <p:nvSpPr>
          <p:cNvPr id="471083" name="Text Box 43"/>
          <p:cNvSpPr txBox="1">
            <a:spLocks noChangeArrowheads="1"/>
          </p:cNvSpPr>
          <p:nvPr/>
        </p:nvSpPr>
        <p:spPr bwMode="auto">
          <a:xfrm>
            <a:off x="2743200" y="3657600"/>
            <a:ext cx="2286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fontAlgn="b" hangingPunct="1"/>
            <a:r>
              <a:rPr lang="en-US" sz="2000">
                <a:latin typeface="Arial" charset="0"/>
              </a:rPr>
              <a:t>Cross-Sectional</a:t>
            </a:r>
          </a:p>
        </p:txBody>
      </p:sp>
      <p:sp>
        <p:nvSpPr>
          <p:cNvPr id="471084" name="Text Box 44"/>
          <p:cNvSpPr txBox="1">
            <a:spLocks noChangeArrowheads="1"/>
          </p:cNvSpPr>
          <p:nvPr/>
        </p:nvSpPr>
        <p:spPr bwMode="auto">
          <a:xfrm>
            <a:off x="5181600" y="3657600"/>
            <a:ext cx="3429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fontAlgn="b" hangingPunct="1"/>
            <a:r>
              <a:rPr lang="en-US" sz="2000">
                <a:latin typeface="Arial" charset="0"/>
              </a:rPr>
              <a:t>Cohort</a:t>
            </a:r>
          </a:p>
        </p:txBody>
      </p:sp>
      <p:sp>
        <p:nvSpPr>
          <p:cNvPr id="471085" name="Text Box 45"/>
          <p:cNvSpPr txBox="1">
            <a:spLocks noChangeArrowheads="1"/>
          </p:cNvSpPr>
          <p:nvPr/>
        </p:nvSpPr>
        <p:spPr bwMode="auto">
          <a:xfrm>
            <a:off x="2514600" y="4419600"/>
            <a:ext cx="29718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fontAlgn="b" hangingPunct="1"/>
            <a:r>
              <a:rPr lang="en-US" sz="2000">
                <a:latin typeface="Arial" charset="0"/>
              </a:rPr>
              <a:t>+/-, ordinal, continuous </a:t>
            </a:r>
            <a:r>
              <a:rPr lang="en-US" sz="2000">
                <a:latin typeface="Arial" charset="0"/>
                <a:sym typeface="Wingdings" charset="0"/>
              </a:rPr>
              <a:t></a:t>
            </a:r>
            <a:r>
              <a:rPr lang="en-US" sz="2000">
                <a:latin typeface="Arial" charset="0"/>
              </a:rPr>
              <a:t> LR &amp; P(D+) to get risk</a:t>
            </a:r>
          </a:p>
        </p:txBody>
      </p:sp>
      <p:sp>
        <p:nvSpPr>
          <p:cNvPr id="471086" name="Text Box 46"/>
          <p:cNvSpPr txBox="1">
            <a:spLocks noChangeArrowheads="1"/>
          </p:cNvSpPr>
          <p:nvPr/>
        </p:nvSpPr>
        <p:spPr bwMode="auto">
          <a:xfrm>
            <a:off x="5334000" y="4495800"/>
            <a:ext cx="36576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spcBef>
                <a:spcPct val="50000"/>
              </a:spcBef>
            </a:pPr>
            <a:r>
              <a:rPr lang="en-US" sz="2000">
                <a:latin typeface="Arial" charset="0"/>
              </a:rPr>
              <a:t>Risk group (PV)          Estimate risk directly</a:t>
            </a:r>
          </a:p>
        </p:txBody>
      </p:sp>
      <p:sp>
        <p:nvSpPr>
          <p:cNvPr id="471089" name="Text Box 49"/>
          <p:cNvSpPr txBox="1">
            <a:spLocks noChangeArrowheads="1"/>
          </p:cNvSpPr>
          <p:nvPr/>
        </p:nvSpPr>
        <p:spPr bwMode="auto">
          <a:xfrm>
            <a:off x="5638800" y="5791200"/>
            <a:ext cx="2819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fontAlgn="b" hangingPunct="1"/>
            <a:r>
              <a:rPr lang="en-US" sz="2000">
                <a:latin typeface="Arial" charset="0"/>
              </a:rPr>
              <a:t>&lt;1 (not clairvoyant)</a:t>
            </a:r>
          </a:p>
        </p:txBody>
      </p:sp>
      <p:sp>
        <p:nvSpPr>
          <p:cNvPr id="471090" name="Text Box 50"/>
          <p:cNvSpPr txBox="1">
            <a:spLocks noChangeArrowheads="1"/>
          </p:cNvSpPr>
          <p:nvPr/>
        </p:nvSpPr>
        <p:spPr bwMode="auto">
          <a:xfrm>
            <a:off x="2895600" y="5867400"/>
            <a:ext cx="2209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fontAlgn="b" hangingPunct="1">
              <a:buClr>
                <a:schemeClr val="folHlink"/>
              </a:buClr>
              <a:buSzPct val="60000"/>
              <a:buFont typeface="Wingdings" charset="0"/>
              <a:buNone/>
            </a:pPr>
            <a:r>
              <a:rPr lang="en-US" sz="1800"/>
              <a:t>1 (gold standard)</a:t>
            </a:r>
          </a:p>
        </p:txBody>
      </p:sp>
      <p:sp>
        <p:nvSpPr>
          <p:cNvPr id="209960"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B0DFE70C-8C0F-E349-B219-E8832E427B01}" type="slidenum">
              <a:rPr lang="en-US" sz="1400"/>
              <a:pPr/>
              <a:t>54</a:t>
            </a:fld>
            <a:endParaRPr lang="en-US" sz="14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Net Benefit</a:t>
            </a:r>
          </a:p>
        </p:txBody>
      </p:sp>
      <p:sp>
        <p:nvSpPr>
          <p:cNvPr id="3" name="Content Placeholder 2"/>
          <p:cNvSpPr>
            <a:spLocks noGrp="1"/>
          </p:cNvSpPr>
          <p:nvPr>
            <p:ph idx="1"/>
          </p:nvPr>
        </p:nvSpPr>
        <p:spPr/>
        <p:txBody>
          <a:bodyPr/>
          <a:lstStyle/>
          <a:p>
            <a:r>
              <a:rPr lang="en-US" dirty="0"/>
              <a:t>Get P(D+|X) (e.g. from robot) for each of N patients (p</a:t>
            </a:r>
            <a:r>
              <a:rPr lang="en-US" baseline="-25000" dirty="0"/>
              <a:t>1</a:t>
            </a:r>
            <a:r>
              <a:rPr lang="en-US" dirty="0"/>
              <a:t>, p</a:t>
            </a:r>
            <a:r>
              <a:rPr lang="en-US" baseline="-25000" dirty="0"/>
              <a:t>2</a:t>
            </a:r>
            <a:r>
              <a:rPr lang="en-US" dirty="0"/>
              <a:t>,…, </a:t>
            </a:r>
            <a:r>
              <a:rPr lang="en-US" dirty="0" err="1"/>
              <a:t>p</a:t>
            </a:r>
            <a:r>
              <a:rPr lang="en-US" baseline="-25000" dirty="0" err="1"/>
              <a:t>N</a:t>
            </a:r>
            <a:r>
              <a:rPr lang="en-US" dirty="0"/>
              <a:t>)</a:t>
            </a:r>
          </a:p>
          <a:p>
            <a:r>
              <a:rPr lang="en-US" dirty="0"/>
              <a:t>Record your best decision on each patient  </a:t>
            </a:r>
          </a:p>
          <a:p>
            <a:pPr lvl="1"/>
            <a:r>
              <a:rPr lang="en-US" dirty="0"/>
              <a:t>Treat for p</a:t>
            </a:r>
            <a:r>
              <a:rPr lang="en-US" baseline="-25000" dirty="0"/>
              <a:t>i </a:t>
            </a:r>
            <a:r>
              <a:rPr lang="en-US" dirty="0"/>
              <a:t>&gt; P</a:t>
            </a:r>
            <a:r>
              <a:rPr lang="en-US" baseline="-25000" dirty="0"/>
              <a:t>TT</a:t>
            </a:r>
            <a:r>
              <a:rPr lang="en-US" dirty="0"/>
              <a:t> =C/(C+B)</a:t>
            </a:r>
          </a:p>
          <a:p>
            <a:r>
              <a:rPr lang="en-US" dirty="0"/>
              <a:t>Determine outcomes (D+/D-)</a:t>
            </a:r>
          </a:p>
          <a:p>
            <a:r>
              <a:rPr lang="en-US" dirty="0"/>
              <a:t>NB = [#Treated Appropriately </a:t>
            </a:r>
            <a:r>
              <a:rPr lang="mr-IN" dirty="0"/>
              <a:t>–</a:t>
            </a:r>
            <a:endParaRPr lang="en-US" dirty="0"/>
          </a:p>
          <a:p>
            <a:pPr marL="457200" lvl="1" indent="0">
              <a:buNone/>
            </a:pPr>
            <a:r>
              <a:rPr lang="en-US" sz="3200" dirty="0"/>
              <a:t> (C/B) (#Treated Unnecessarily) ] /N</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55</a:t>
            </a:fld>
            <a:endParaRPr lang="en-US"/>
          </a:p>
        </p:txBody>
      </p:sp>
    </p:spTree>
    <p:extLst>
      <p:ext uri="{BB962C8B-B14F-4D97-AF65-F5344CB8AC3E}">
        <p14:creationId xmlns:p14="http://schemas.microsoft.com/office/powerpoint/2010/main" val="12561612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Net Benefit</a:t>
            </a:r>
          </a:p>
        </p:txBody>
      </p:sp>
      <p:sp>
        <p:nvSpPr>
          <p:cNvPr id="3" name="Content Placeholder 2"/>
          <p:cNvSpPr>
            <a:spLocks noGrp="1"/>
          </p:cNvSpPr>
          <p:nvPr>
            <p:ph idx="1"/>
          </p:nvPr>
        </p:nvSpPr>
        <p:spPr/>
        <p:txBody>
          <a:bodyPr/>
          <a:lstStyle/>
          <a:p>
            <a:r>
              <a:rPr lang="en-US" dirty="0"/>
              <a:t>[#Treated Appropriately </a:t>
            </a:r>
            <a:r>
              <a:rPr lang="mr-IN" dirty="0"/>
              <a:t>–</a:t>
            </a:r>
            <a:endParaRPr lang="en-US" dirty="0"/>
          </a:p>
          <a:p>
            <a:pPr marL="457200" lvl="1" indent="0">
              <a:buNone/>
            </a:pPr>
            <a:r>
              <a:rPr lang="en-US" sz="3200" dirty="0"/>
              <a:t> (C/B) (#Treated Unnecessarily) ] /N</a:t>
            </a:r>
          </a:p>
          <a:p>
            <a:r>
              <a:rPr lang="en-US" sz="3600" dirty="0"/>
              <a:t>TPR*×P </a:t>
            </a:r>
            <a:r>
              <a:rPr lang="mr-IN" sz="3600" dirty="0"/>
              <a:t>–</a:t>
            </a:r>
            <a:r>
              <a:rPr lang="en-US" sz="3600" dirty="0"/>
              <a:t> (C/B)×FPR*×(1-P)</a:t>
            </a:r>
          </a:p>
          <a:p>
            <a:pPr marL="0" indent="0">
              <a:buNone/>
            </a:pPr>
            <a:r>
              <a:rPr lang="en-US" dirty="0"/>
              <a:t>P = overall proportion with the outcome</a:t>
            </a:r>
          </a:p>
          <a:p>
            <a:pPr marL="0" indent="0">
              <a:buNone/>
            </a:pPr>
            <a:r>
              <a:rPr lang="en-US" dirty="0"/>
              <a:t>TPR* = proportion D+ treated when strategy is treat for P(D+|X) &gt; P</a:t>
            </a:r>
            <a:r>
              <a:rPr lang="en-US" baseline="-25000" dirty="0"/>
              <a:t>TT</a:t>
            </a:r>
          </a:p>
          <a:p>
            <a:pPr marL="0" indent="0">
              <a:buNone/>
            </a:pPr>
            <a:r>
              <a:rPr lang="en-US" dirty="0"/>
              <a:t>FPR* = proportion D- treated when strategy is treat for P(D+|X) &gt; P</a:t>
            </a:r>
            <a:r>
              <a:rPr lang="en-US" baseline="-25000" dirty="0"/>
              <a:t>TT</a:t>
            </a:r>
          </a:p>
          <a:p>
            <a:pPr marL="0" indent="0">
              <a:buNone/>
            </a:pPr>
            <a:endParaRPr lang="en-US" sz="3600" dirty="0"/>
          </a:p>
          <a:p>
            <a:pPr marL="457200" lvl="1" indent="0">
              <a:buNone/>
            </a:pPr>
            <a:endParaRPr lang="en-US" sz="3200" dirty="0"/>
          </a:p>
          <a:p>
            <a:pPr marL="457200" lvl="1" indent="0">
              <a:buNone/>
            </a:pPr>
            <a:endParaRPr lang="en-US" sz="3200" dirty="0"/>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56</a:t>
            </a:fld>
            <a:endParaRPr lang="en-US"/>
          </a:p>
        </p:txBody>
      </p:sp>
    </p:spTree>
    <p:extLst>
      <p:ext uri="{BB962C8B-B14F-4D97-AF65-F5344CB8AC3E}">
        <p14:creationId xmlns:p14="http://schemas.microsoft.com/office/powerpoint/2010/main" val="26997275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2"/>
          <p:cNvSpPr>
            <a:spLocks noGrp="1" noChangeArrowheads="1"/>
          </p:cNvSpPr>
          <p:nvPr>
            <p:ph type="title"/>
          </p:nvPr>
        </p:nvSpPr>
        <p:spPr>
          <a:xfrm>
            <a:off x="1066800" y="152400"/>
            <a:ext cx="7793037" cy="1462087"/>
          </a:xfrm>
        </p:spPr>
        <p:txBody>
          <a:bodyPr/>
          <a:lstStyle/>
          <a:p>
            <a:pPr eaLnBrk="1" hangingPunct="1"/>
            <a:r>
              <a:rPr lang="en-US" dirty="0">
                <a:latin typeface="Tahoma" charset="0"/>
                <a:ea typeface="MS PGothic" charset="0"/>
              </a:rPr>
              <a:t>Net Benefit</a:t>
            </a:r>
          </a:p>
        </p:txBody>
      </p:sp>
      <p:sp>
        <p:nvSpPr>
          <p:cNvPr id="212994" name="Rectangle 3"/>
          <p:cNvSpPr>
            <a:spLocks noGrp="1" noChangeArrowheads="1"/>
          </p:cNvSpPr>
          <p:nvPr>
            <p:ph type="body" idx="1"/>
          </p:nvPr>
        </p:nvSpPr>
        <p:spPr>
          <a:xfrm>
            <a:off x="1295400" y="1752600"/>
            <a:ext cx="7046913" cy="4495800"/>
          </a:xfrm>
        </p:spPr>
        <p:txBody>
          <a:bodyPr/>
          <a:lstStyle/>
          <a:p>
            <a:pPr eaLnBrk="1" hangingPunct="1"/>
            <a:r>
              <a:rPr lang="en-US" dirty="0">
                <a:latin typeface="Tahoma" charset="0"/>
                <a:ea typeface="MS PGothic" charset="0"/>
              </a:rPr>
              <a:t>It is 3 times worse to die of </a:t>
            </a:r>
            <a:r>
              <a:rPr lang="en-US" dirty="0" err="1">
                <a:latin typeface="Tahoma" charset="0"/>
                <a:ea typeface="MS PGothic" charset="0"/>
              </a:rPr>
              <a:t>mastate</a:t>
            </a:r>
            <a:r>
              <a:rPr lang="en-US" dirty="0">
                <a:latin typeface="Tahoma" charset="0"/>
                <a:ea typeface="MS PGothic" charset="0"/>
              </a:rPr>
              <a:t> cancer than to have an </a:t>
            </a:r>
            <a:r>
              <a:rPr lang="en-US" u="sng" dirty="0">
                <a:latin typeface="Tahoma" charset="0"/>
                <a:ea typeface="MS PGothic" charset="0"/>
              </a:rPr>
              <a:t>unnecessary</a:t>
            </a:r>
            <a:r>
              <a:rPr lang="en-US" dirty="0">
                <a:latin typeface="Tahoma" charset="0"/>
                <a:ea typeface="MS PGothic" charset="0"/>
              </a:rPr>
              <a:t> </a:t>
            </a:r>
            <a:r>
              <a:rPr lang="en-US" dirty="0" err="1">
                <a:latin typeface="Tahoma" charset="0"/>
                <a:ea typeface="MS PGothic" charset="0"/>
              </a:rPr>
              <a:t>mastatectomy</a:t>
            </a:r>
            <a:endParaRPr lang="en-US" dirty="0">
              <a:latin typeface="Tahoma" charset="0"/>
              <a:ea typeface="MS PGothic" charset="0"/>
            </a:endParaRPr>
          </a:p>
          <a:p>
            <a:pPr eaLnBrk="1" hangingPunct="1"/>
            <a:r>
              <a:rPr lang="en-US" dirty="0">
                <a:latin typeface="Tahoma" charset="0"/>
                <a:ea typeface="MS PGothic" charset="0"/>
              </a:rPr>
              <a:t>B = 3C</a:t>
            </a:r>
          </a:p>
          <a:p>
            <a:pPr eaLnBrk="1" hangingPunct="1">
              <a:buFont typeface="Wingdings" charset="0"/>
              <a:buNone/>
            </a:pPr>
            <a:r>
              <a:rPr lang="en-US" dirty="0">
                <a:latin typeface="Tahoma" charset="0"/>
                <a:ea typeface="MS PGothic" charset="0"/>
              </a:rPr>
              <a:t>Should do </a:t>
            </a:r>
            <a:r>
              <a:rPr lang="en-US" dirty="0" err="1">
                <a:latin typeface="Tahoma" charset="0"/>
                <a:ea typeface="MS PGothic" charset="0"/>
              </a:rPr>
              <a:t>mastatectomy</a:t>
            </a:r>
            <a:r>
              <a:rPr lang="en-US" dirty="0">
                <a:latin typeface="Tahoma" charset="0"/>
                <a:ea typeface="MS PGothic" charset="0"/>
              </a:rPr>
              <a:t> when</a:t>
            </a:r>
          </a:p>
          <a:p>
            <a:pPr eaLnBrk="1" hangingPunct="1">
              <a:buFont typeface="Wingdings" charset="0"/>
              <a:buNone/>
            </a:pPr>
            <a:r>
              <a:rPr lang="en-US" dirty="0">
                <a:latin typeface="Tahoma" charset="0"/>
                <a:ea typeface="MS PGothic" charset="0"/>
              </a:rPr>
              <a:t>              p</a:t>
            </a:r>
            <a:r>
              <a:rPr lang="en-US" baseline="-25000" dirty="0">
                <a:latin typeface="Tahoma" charset="0"/>
                <a:ea typeface="MS PGothic" charset="0"/>
              </a:rPr>
              <a:t>i</a:t>
            </a:r>
            <a:r>
              <a:rPr lang="en-US" dirty="0">
                <a:latin typeface="Tahoma" charset="0"/>
                <a:ea typeface="MS PGothic" charset="0"/>
              </a:rPr>
              <a:t> &gt;</a:t>
            </a:r>
            <a:r>
              <a:rPr lang="en-US" baseline="-25000" dirty="0">
                <a:latin typeface="Tahoma" charset="0"/>
                <a:ea typeface="MS PGothic" charset="0"/>
              </a:rPr>
              <a:t> </a:t>
            </a:r>
            <a:r>
              <a:rPr lang="en-US" dirty="0">
                <a:latin typeface="Tahoma" charset="0"/>
                <a:ea typeface="MS PGothic" charset="0"/>
              </a:rPr>
              <a:t>C/(C+B)</a:t>
            </a:r>
            <a:endParaRPr lang="en-US" baseline="-25000" dirty="0">
              <a:latin typeface="Tahoma" charset="0"/>
              <a:ea typeface="MS PGothic" charset="0"/>
            </a:endParaRPr>
          </a:p>
          <a:p>
            <a:pPr eaLnBrk="1" hangingPunct="1">
              <a:buNone/>
            </a:pPr>
            <a:r>
              <a:rPr lang="en-US" baseline="-25000" dirty="0">
                <a:latin typeface="Tahoma" charset="0"/>
                <a:ea typeface="MS PGothic" charset="0"/>
              </a:rPr>
              <a:t>			</a:t>
            </a:r>
            <a:r>
              <a:rPr lang="en-US" dirty="0">
                <a:latin typeface="Tahoma" charset="0"/>
                <a:ea typeface="MS PGothic" charset="0"/>
              </a:rPr>
              <a:t>p</a:t>
            </a:r>
            <a:r>
              <a:rPr lang="en-US" baseline="-25000" dirty="0">
                <a:latin typeface="Tahoma" charset="0"/>
                <a:ea typeface="MS PGothic" charset="0"/>
              </a:rPr>
              <a:t>i</a:t>
            </a:r>
            <a:r>
              <a:rPr lang="en-US" dirty="0">
                <a:latin typeface="Tahoma" charset="0"/>
                <a:ea typeface="MS PGothic" charset="0"/>
              </a:rPr>
              <a:t> &gt; C/(C+3C)</a:t>
            </a:r>
            <a:endParaRPr lang="en-US" baseline="-25000" dirty="0">
              <a:latin typeface="Tahoma" charset="0"/>
              <a:ea typeface="MS PGothic" charset="0"/>
            </a:endParaRPr>
          </a:p>
          <a:p>
            <a:pPr eaLnBrk="1" hangingPunct="1">
              <a:buNone/>
            </a:pPr>
            <a:r>
              <a:rPr lang="en-US" baseline="-25000" dirty="0">
                <a:latin typeface="Tahoma" charset="0"/>
                <a:ea typeface="MS PGothic" charset="0"/>
              </a:rPr>
              <a:t>			</a:t>
            </a:r>
            <a:r>
              <a:rPr lang="en-US" dirty="0">
                <a:latin typeface="Tahoma" charset="0"/>
                <a:ea typeface="MS PGothic" charset="0"/>
              </a:rPr>
              <a:t>p</a:t>
            </a:r>
            <a:r>
              <a:rPr lang="en-US" baseline="-25000" dirty="0">
                <a:latin typeface="Tahoma" charset="0"/>
                <a:ea typeface="MS PGothic" charset="0"/>
              </a:rPr>
              <a:t>i</a:t>
            </a:r>
            <a:r>
              <a:rPr lang="en-US" dirty="0">
                <a:latin typeface="Tahoma" charset="0"/>
                <a:ea typeface="MS PGothic" charset="0"/>
              </a:rPr>
              <a:t> &gt; ¼ = 25%</a:t>
            </a:r>
            <a:endParaRPr lang="en-US" dirty="0">
              <a:latin typeface="Tahoma" charset="0"/>
              <a:ea typeface="MS PGothic" charset="0"/>
              <a:cs typeface="Tahoma" charset="0"/>
            </a:endParaRPr>
          </a:p>
          <a:p>
            <a:pPr eaLnBrk="1" hangingPunct="1">
              <a:buFont typeface="Wingdings" charset="0"/>
              <a:buNone/>
            </a:pPr>
            <a:endParaRPr lang="en-US" dirty="0">
              <a:latin typeface="Tahoma" charset="0"/>
              <a:ea typeface="MS PGothic" charset="0"/>
            </a:endParaRPr>
          </a:p>
        </p:txBody>
      </p:sp>
      <p:sp>
        <p:nvSpPr>
          <p:cNvPr id="212995"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0733EF37-4FE3-E94F-8C7D-519BEFAFFBDA}" type="slidenum">
              <a:rPr lang="en-US" sz="1400"/>
              <a:pPr/>
              <a:t>57</a:t>
            </a:fld>
            <a:endParaRPr lang="en-US" sz="14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Benefit</a:t>
            </a:r>
          </a:p>
        </p:txBody>
      </p:sp>
      <p:sp>
        <p:nvSpPr>
          <p:cNvPr id="3" name="Content Placeholder 2"/>
          <p:cNvSpPr>
            <a:spLocks noGrp="1"/>
          </p:cNvSpPr>
          <p:nvPr>
            <p:ph idx="1"/>
          </p:nvPr>
        </p:nvSpPr>
        <p:spPr>
          <a:xfrm>
            <a:off x="457200" y="2017713"/>
            <a:ext cx="8497888" cy="4114800"/>
          </a:xfrm>
        </p:spPr>
        <p:txBody>
          <a:bodyPr/>
          <a:lstStyle/>
          <a:p>
            <a:pPr marL="0" indent="0">
              <a:buNone/>
            </a:pPr>
            <a:r>
              <a:rPr lang="en-US" dirty="0"/>
              <a:t>NB = (1/N)[TP - C/B(FP)]</a:t>
            </a:r>
          </a:p>
          <a:p>
            <a:pPr marL="0" indent="0">
              <a:buNone/>
            </a:pPr>
            <a:r>
              <a:rPr lang="en-US" dirty="0"/>
              <a:t>     = (TPR)P - C/B(FPR)(1-P)</a:t>
            </a:r>
          </a:p>
          <a:p>
            <a:pPr marL="0" indent="0">
              <a:buNone/>
            </a:pPr>
            <a:r>
              <a:rPr lang="en-US" dirty="0"/>
              <a:t>     = [Deaths Prevented</a:t>
            </a:r>
          </a:p>
          <a:p>
            <a:pPr marL="0" indent="0">
              <a:buNone/>
            </a:pPr>
            <a:r>
              <a:rPr lang="en-US" dirty="0"/>
              <a:t>	 </a:t>
            </a:r>
            <a:r>
              <a:rPr lang="mr-IN" dirty="0"/>
              <a:t>–</a:t>
            </a:r>
            <a:r>
              <a:rPr lang="en-US" dirty="0"/>
              <a:t> C/B(Unnecessary </a:t>
            </a:r>
            <a:r>
              <a:rPr lang="en-US" dirty="0" err="1"/>
              <a:t>Mastatectomies</a:t>
            </a:r>
            <a:r>
              <a:rPr lang="en-US" dirty="0"/>
              <a:t>)]</a:t>
            </a:r>
          </a:p>
          <a:p>
            <a:pPr marL="0" indent="0">
              <a:buNone/>
            </a:pPr>
            <a:r>
              <a:rPr lang="en-US" dirty="0"/>
              <a:t>	÷ 300</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58</a:t>
            </a:fld>
            <a:endParaRPr lang="en-US"/>
          </a:p>
        </p:txBody>
      </p:sp>
    </p:spTree>
    <p:extLst>
      <p:ext uri="{BB962C8B-B14F-4D97-AF65-F5344CB8AC3E}">
        <p14:creationId xmlns:p14="http://schemas.microsoft.com/office/powerpoint/2010/main" val="38417145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7" name="Picture 3" descr="SpinnerOneNin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2819400" cy="281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9540" name="Picture 4" descr="SpinnerOneSix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219200"/>
            <a:ext cx="2895600" cy="2849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9541" name="Picture 5" descr="SpinnerOneThi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2063" y="1219200"/>
            <a:ext cx="2801937"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9542" name="Text Box 6"/>
          <p:cNvSpPr txBox="1">
            <a:spLocks noChangeArrowheads="1"/>
          </p:cNvSpPr>
          <p:nvPr/>
        </p:nvSpPr>
        <p:spPr bwMode="auto">
          <a:xfrm>
            <a:off x="228600" y="3962400"/>
            <a:ext cx="2819400" cy="26289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spcBef>
                <a:spcPct val="50000"/>
              </a:spcBef>
            </a:pPr>
            <a:r>
              <a:rPr lang="en-US">
                <a:latin typeface="Arial" charset="0"/>
              </a:rPr>
              <a:t>Oncologist 1: 20%</a:t>
            </a:r>
          </a:p>
          <a:p>
            <a:pPr algn="ctr" eaLnBrk="1" hangingPunct="1">
              <a:spcBef>
                <a:spcPct val="50000"/>
              </a:spcBef>
              <a:buFont typeface="Wingdings" charset="0"/>
              <a:buNone/>
            </a:pPr>
            <a:r>
              <a:rPr lang="en-US">
                <a:latin typeface="Arial" charset="0"/>
              </a:rPr>
              <a:t>&lt; 25%</a:t>
            </a:r>
          </a:p>
          <a:p>
            <a:pPr algn="ctr" eaLnBrk="1" hangingPunct="1">
              <a:spcBef>
                <a:spcPct val="50000"/>
              </a:spcBef>
              <a:buFont typeface="Wingdings" charset="0"/>
              <a:buNone/>
            </a:pPr>
            <a:r>
              <a:rPr lang="en-US">
                <a:latin typeface="Arial" charset="0"/>
              </a:rPr>
              <a:t>NO Mastatectomy</a:t>
            </a:r>
          </a:p>
          <a:p>
            <a:pPr eaLnBrk="1" hangingPunct="1">
              <a:spcBef>
                <a:spcPct val="50000"/>
              </a:spcBef>
              <a:buFont typeface="Wingdings" charset="0"/>
              <a:buNone/>
            </a:pPr>
            <a:r>
              <a:rPr lang="en-US" sz="2000">
                <a:latin typeface="Arial" charset="0"/>
              </a:rPr>
              <a:t>11 out of 100 die of mastate cancer, no mastatectomies</a:t>
            </a:r>
          </a:p>
        </p:txBody>
      </p:sp>
      <p:sp>
        <p:nvSpPr>
          <p:cNvPr id="449543" name="Text Box 7"/>
          <p:cNvSpPr txBox="1">
            <a:spLocks noChangeArrowheads="1"/>
          </p:cNvSpPr>
          <p:nvPr/>
        </p:nvSpPr>
        <p:spPr bwMode="auto">
          <a:xfrm>
            <a:off x="3276600" y="4038600"/>
            <a:ext cx="2819400" cy="26289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spcBef>
                <a:spcPct val="50000"/>
              </a:spcBef>
            </a:pPr>
            <a:r>
              <a:rPr lang="en-US">
                <a:latin typeface="Arial" charset="0"/>
              </a:rPr>
              <a:t>Oncologist 1: 35%</a:t>
            </a:r>
          </a:p>
          <a:p>
            <a:pPr algn="ctr" eaLnBrk="1" hangingPunct="1">
              <a:spcBef>
                <a:spcPct val="50000"/>
              </a:spcBef>
              <a:buFont typeface="Wingdings" charset="0"/>
              <a:buNone/>
            </a:pPr>
            <a:r>
              <a:rPr lang="en-US">
                <a:latin typeface="Arial" charset="0"/>
              </a:rPr>
              <a:t>&gt; 25%</a:t>
            </a:r>
          </a:p>
          <a:p>
            <a:pPr algn="ctr" eaLnBrk="1" hangingPunct="1">
              <a:spcBef>
                <a:spcPct val="50000"/>
              </a:spcBef>
              <a:buFont typeface="Wingdings" charset="0"/>
              <a:buNone/>
            </a:pPr>
            <a:r>
              <a:rPr lang="en-US">
                <a:latin typeface="Arial" charset="0"/>
              </a:rPr>
              <a:t>Mastatectomy</a:t>
            </a:r>
          </a:p>
          <a:p>
            <a:pPr eaLnBrk="1" hangingPunct="1">
              <a:spcBef>
                <a:spcPct val="50000"/>
              </a:spcBef>
              <a:buFont typeface="Wingdings" charset="0"/>
              <a:buNone/>
            </a:pPr>
            <a:r>
              <a:rPr lang="en-US" sz="2000">
                <a:latin typeface="Arial" charset="0"/>
              </a:rPr>
              <a:t>83 out of 100 unnecessary; no mastate cancer deaths</a:t>
            </a:r>
          </a:p>
        </p:txBody>
      </p:sp>
      <p:sp>
        <p:nvSpPr>
          <p:cNvPr id="449544" name="Text Box 8"/>
          <p:cNvSpPr txBox="1">
            <a:spLocks noChangeArrowheads="1"/>
          </p:cNvSpPr>
          <p:nvPr/>
        </p:nvSpPr>
        <p:spPr bwMode="auto">
          <a:xfrm>
            <a:off x="6324600" y="4038600"/>
            <a:ext cx="2819400" cy="26289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spcBef>
                <a:spcPct val="50000"/>
              </a:spcBef>
            </a:pPr>
            <a:r>
              <a:rPr lang="en-US">
                <a:latin typeface="Arial" charset="0"/>
              </a:rPr>
              <a:t>Oncologist 1: 50%</a:t>
            </a:r>
          </a:p>
          <a:p>
            <a:pPr algn="ctr" eaLnBrk="1" hangingPunct="1">
              <a:spcBef>
                <a:spcPct val="50000"/>
              </a:spcBef>
              <a:buFont typeface="Wingdings" charset="0"/>
              <a:buNone/>
            </a:pPr>
            <a:r>
              <a:rPr lang="en-US">
                <a:latin typeface="Arial" charset="0"/>
              </a:rPr>
              <a:t>&gt; 25%</a:t>
            </a:r>
          </a:p>
          <a:p>
            <a:pPr algn="ctr" eaLnBrk="1" hangingPunct="1">
              <a:spcBef>
                <a:spcPct val="50000"/>
              </a:spcBef>
              <a:buFont typeface="Wingdings" charset="0"/>
              <a:buNone/>
            </a:pPr>
            <a:r>
              <a:rPr lang="en-US">
                <a:latin typeface="Arial" charset="0"/>
              </a:rPr>
              <a:t>Mastatectomy</a:t>
            </a:r>
          </a:p>
          <a:p>
            <a:pPr eaLnBrk="1" hangingPunct="1">
              <a:spcBef>
                <a:spcPct val="50000"/>
              </a:spcBef>
              <a:buFont typeface="Wingdings" charset="0"/>
              <a:buNone/>
            </a:pPr>
            <a:r>
              <a:rPr lang="en-US" sz="2000">
                <a:latin typeface="Arial" charset="0"/>
              </a:rPr>
              <a:t>67 out of 100 unnecessary; no mastate cancer deaths</a:t>
            </a:r>
          </a:p>
        </p:txBody>
      </p:sp>
      <p:sp>
        <p:nvSpPr>
          <p:cNvPr id="214023" name="Rectangle 10"/>
          <p:cNvSpPr>
            <a:spLocks noGrp="1" noChangeArrowheads="1"/>
          </p:cNvSpPr>
          <p:nvPr>
            <p:ph type="title"/>
          </p:nvPr>
        </p:nvSpPr>
        <p:spPr>
          <a:xfrm>
            <a:off x="457200" y="0"/>
            <a:ext cx="8229600" cy="1143000"/>
          </a:xfrm>
          <a:noFill/>
        </p:spPr>
        <p:txBody>
          <a:bodyPr/>
          <a:lstStyle/>
          <a:p>
            <a:pPr eaLnBrk="1" hangingPunct="1"/>
            <a:r>
              <a:rPr lang="en-US" sz="3600">
                <a:latin typeface="Arial" charset="0"/>
                <a:ea typeface="MS PGothic" charset="0"/>
              </a:rPr>
              <a:t>Value of Prognostic Information</a:t>
            </a:r>
            <a:br>
              <a:rPr lang="en-US" sz="3600">
                <a:latin typeface="Arial" charset="0"/>
                <a:ea typeface="MS PGothic" charset="0"/>
              </a:rPr>
            </a:br>
            <a:r>
              <a:rPr lang="en-US" sz="3600">
                <a:latin typeface="Arial" charset="0"/>
                <a:ea typeface="MS PGothic" charset="0"/>
              </a:rPr>
              <a:t>300 patients (100 per risk group)</a:t>
            </a:r>
          </a:p>
        </p:txBody>
      </p:sp>
      <p:sp>
        <p:nvSpPr>
          <p:cNvPr id="214024"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FFC6302B-1A85-B648-A066-C3A08FD2749A}" type="slidenum">
              <a:rPr lang="en-US" sz="1400"/>
              <a:pPr/>
              <a:t>59</a:t>
            </a:fld>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9542"/>
                                        </p:tgtEl>
                                        <p:attrNameLst>
                                          <p:attrName>style.visibility</p:attrName>
                                        </p:attrNameLst>
                                      </p:cBhvr>
                                      <p:to>
                                        <p:strVal val="visible"/>
                                      </p:to>
                                    </p:set>
                                    <p:anim calcmode="lin" valueType="num">
                                      <p:cBhvr additive="base">
                                        <p:cTn id="7" dur="500" fill="hold"/>
                                        <p:tgtEl>
                                          <p:spTgt spid="449542"/>
                                        </p:tgtEl>
                                        <p:attrNameLst>
                                          <p:attrName>ppt_x</p:attrName>
                                        </p:attrNameLst>
                                      </p:cBhvr>
                                      <p:tavLst>
                                        <p:tav tm="0">
                                          <p:val>
                                            <p:strVal val="#ppt_x"/>
                                          </p:val>
                                        </p:tav>
                                        <p:tav tm="100000">
                                          <p:val>
                                            <p:strVal val="#ppt_x"/>
                                          </p:val>
                                        </p:tav>
                                      </p:tavLst>
                                    </p:anim>
                                    <p:anim calcmode="lin" valueType="num">
                                      <p:cBhvr additive="base">
                                        <p:cTn id="8" dur="500" fill="hold"/>
                                        <p:tgtEl>
                                          <p:spTgt spid="4495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49540"/>
                                        </p:tgtEl>
                                        <p:attrNameLst>
                                          <p:attrName>style.visibility</p:attrName>
                                        </p:attrNameLst>
                                      </p:cBhvr>
                                      <p:to>
                                        <p:strVal val="visible"/>
                                      </p:to>
                                    </p:set>
                                    <p:anim calcmode="lin" valueType="num">
                                      <p:cBhvr additive="base">
                                        <p:cTn id="13" dur="500" fill="hold"/>
                                        <p:tgtEl>
                                          <p:spTgt spid="449540"/>
                                        </p:tgtEl>
                                        <p:attrNameLst>
                                          <p:attrName>ppt_x</p:attrName>
                                        </p:attrNameLst>
                                      </p:cBhvr>
                                      <p:tavLst>
                                        <p:tav tm="0">
                                          <p:val>
                                            <p:strVal val="#ppt_x"/>
                                          </p:val>
                                        </p:tav>
                                        <p:tav tm="100000">
                                          <p:val>
                                            <p:strVal val="#ppt_x"/>
                                          </p:val>
                                        </p:tav>
                                      </p:tavLst>
                                    </p:anim>
                                    <p:anim calcmode="lin" valueType="num">
                                      <p:cBhvr additive="base">
                                        <p:cTn id="14" dur="500" fill="hold"/>
                                        <p:tgtEl>
                                          <p:spTgt spid="44954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9543"/>
                                        </p:tgtEl>
                                        <p:attrNameLst>
                                          <p:attrName>style.visibility</p:attrName>
                                        </p:attrNameLst>
                                      </p:cBhvr>
                                      <p:to>
                                        <p:strVal val="visible"/>
                                      </p:to>
                                    </p:set>
                                    <p:anim calcmode="lin" valueType="num">
                                      <p:cBhvr additive="base">
                                        <p:cTn id="19" dur="500" fill="hold"/>
                                        <p:tgtEl>
                                          <p:spTgt spid="449543"/>
                                        </p:tgtEl>
                                        <p:attrNameLst>
                                          <p:attrName>ppt_x</p:attrName>
                                        </p:attrNameLst>
                                      </p:cBhvr>
                                      <p:tavLst>
                                        <p:tav tm="0">
                                          <p:val>
                                            <p:strVal val="#ppt_x"/>
                                          </p:val>
                                        </p:tav>
                                        <p:tav tm="100000">
                                          <p:val>
                                            <p:strVal val="#ppt_x"/>
                                          </p:val>
                                        </p:tav>
                                      </p:tavLst>
                                    </p:anim>
                                    <p:anim calcmode="lin" valueType="num">
                                      <p:cBhvr additive="base">
                                        <p:cTn id="20" dur="500" fill="hold"/>
                                        <p:tgtEl>
                                          <p:spTgt spid="44954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49541"/>
                                        </p:tgtEl>
                                        <p:attrNameLst>
                                          <p:attrName>style.visibility</p:attrName>
                                        </p:attrNameLst>
                                      </p:cBhvr>
                                      <p:to>
                                        <p:strVal val="visible"/>
                                      </p:to>
                                    </p:set>
                                    <p:anim calcmode="lin" valueType="num">
                                      <p:cBhvr additive="base">
                                        <p:cTn id="25" dur="500" fill="hold"/>
                                        <p:tgtEl>
                                          <p:spTgt spid="449541"/>
                                        </p:tgtEl>
                                        <p:attrNameLst>
                                          <p:attrName>ppt_x</p:attrName>
                                        </p:attrNameLst>
                                      </p:cBhvr>
                                      <p:tavLst>
                                        <p:tav tm="0">
                                          <p:val>
                                            <p:strVal val="#ppt_x"/>
                                          </p:val>
                                        </p:tav>
                                        <p:tav tm="100000">
                                          <p:val>
                                            <p:strVal val="#ppt_x"/>
                                          </p:val>
                                        </p:tav>
                                      </p:tavLst>
                                    </p:anim>
                                    <p:anim calcmode="lin" valueType="num">
                                      <p:cBhvr additive="base">
                                        <p:cTn id="26" dur="500" fill="hold"/>
                                        <p:tgtEl>
                                          <p:spTgt spid="44954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49544"/>
                                        </p:tgtEl>
                                        <p:attrNameLst>
                                          <p:attrName>style.visibility</p:attrName>
                                        </p:attrNameLst>
                                      </p:cBhvr>
                                      <p:to>
                                        <p:strVal val="visible"/>
                                      </p:to>
                                    </p:set>
                                    <p:anim calcmode="lin" valueType="num">
                                      <p:cBhvr additive="base">
                                        <p:cTn id="31" dur="500" fill="hold"/>
                                        <p:tgtEl>
                                          <p:spTgt spid="449544"/>
                                        </p:tgtEl>
                                        <p:attrNameLst>
                                          <p:attrName>ppt_x</p:attrName>
                                        </p:attrNameLst>
                                      </p:cBhvr>
                                      <p:tavLst>
                                        <p:tav tm="0">
                                          <p:val>
                                            <p:strVal val="#ppt_x"/>
                                          </p:val>
                                        </p:tav>
                                        <p:tav tm="100000">
                                          <p:val>
                                            <p:strVal val="#ppt_x"/>
                                          </p:val>
                                        </p:tav>
                                      </p:tavLst>
                                    </p:anim>
                                    <p:anim calcmode="lin" valueType="num">
                                      <p:cBhvr additive="base">
                                        <p:cTn id="32" dur="500" fill="hold"/>
                                        <p:tgtEl>
                                          <p:spTgt spid="4495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42" grpId="0" animBg="1"/>
      <p:bldP spid="449543" grpId="0" animBg="1"/>
      <p:bldP spid="4495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Logarithms</a:t>
            </a:r>
          </a:p>
        </p:txBody>
      </p:sp>
      <p:sp>
        <p:nvSpPr>
          <p:cNvPr id="3" name="Content Placeholder 2"/>
          <p:cNvSpPr>
            <a:spLocks noGrp="1"/>
          </p:cNvSpPr>
          <p:nvPr>
            <p:ph idx="1"/>
          </p:nvPr>
        </p:nvSpPr>
        <p:spPr/>
        <p:txBody>
          <a:bodyPr/>
          <a:lstStyle/>
          <a:p>
            <a:pPr marL="0" indent="0">
              <a:buNone/>
            </a:pPr>
            <a:r>
              <a:rPr lang="en-US" sz="4400" dirty="0"/>
              <a:t>10</a:t>
            </a:r>
            <a:r>
              <a:rPr lang="en-US" sz="4400" baseline="30000" dirty="0"/>
              <a:t>b</a:t>
            </a:r>
            <a:r>
              <a:rPr lang="en-US" sz="4400" dirty="0"/>
              <a:t> = a;  b = log(a)</a:t>
            </a:r>
          </a:p>
          <a:p>
            <a:pPr marL="0" indent="0">
              <a:buNone/>
            </a:pPr>
            <a:r>
              <a:rPr lang="en-US" sz="4400" dirty="0"/>
              <a:t>10</a:t>
            </a:r>
            <a:r>
              <a:rPr lang="en-US" sz="4400" baseline="30000" dirty="0"/>
              <a:t>2</a:t>
            </a:r>
            <a:r>
              <a:rPr lang="en-US" sz="4400" dirty="0"/>
              <a:t> = 100;  2 = log(100)</a:t>
            </a:r>
          </a:p>
          <a:p>
            <a:pPr marL="0" indent="0">
              <a:buNone/>
            </a:pPr>
            <a:r>
              <a:rPr lang="en-US" sz="4400" dirty="0"/>
              <a:t>10</a:t>
            </a:r>
            <a:r>
              <a:rPr lang="en-US" sz="4400" baseline="30000" dirty="0"/>
              <a:t>(-1)</a:t>
            </a:r>
            <a:r>
              <a:rPr lang="en-US" sz="4400" dirty="0"/>
              <a:t> = 0.1;  -1 = log(0.1)</a:t>
            </a:r>
          </a:p>
          <a:p>
            <a:pPr marL="0" indent="0">
              <a:buNone/>
            </a:pPr>
            <a:r>
              <a:rPr lang="en-US" sz="4400" dirty="0"/>
              <a:t>10</a:t>
            </a:r>
            <a:r>
              <a:rPr lang="en-US" sz="4400" baseline="30000" dirty="0"/>
              <a:t>0.3</a:t>
            </a:r>
            <a:r>
              <a:rPr lang="en-US" sz="4400" dirty="0"/>
              <a:t> = 2, 0.3 = log(2)</a:t>
            </a:r>
          </a:p>
          <a:p>
            <a:pPr marL="0" indent="0">
              <a:buNone/>
            </a:pPr>
            <a:endParaRPr lang="en-US" sz="4400" dirty="0"/>
          </a:p>
          <a:p>
            <a:pPr marL="0" indent="0">
              <a:buNone/>
            </a:pPr>
            <a:endParaRPr lang="en-US" sz="4400" dirty="0"/>
          </a:p>
          <a:p>
            <a:pPr marL="0" indent="0">
              <a:buNone/>
            </a:pPr>
            <a:endParaRPr lang="en-US" sz="4400" dirty="0"/>
          </a:p>
          <a:p>
            <a:pPr marL="0" indent="0">
              <a:buNone/>
            </a:pPr>
            <a:endParaRPr lang="en-US" sz="4400" dirty="0"/>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6</a:t>
            </a:fld>
            <a:endParaRPr lang="en-US"/>
          </a:p>
        </p:txBody>
      </p:sp>
    </p:spTree>
    <p:extLst>
      <p:ext uri="{BB962C8B-B14F-4D97-AF65-F5344CB8AC3E}">
        <p14:creationId xmlns:p14="http://schemas.microsoft.com/office/powerpoint/2010/main" val="30340512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3995355"/>
              </p:ext>
            </p:extLst>
          </p:nvPr>
        </p:nvGraphicFramePr>
        <p:xfrm>
          <a:off x="914400" y="3124200"/>
          <a:ext cx="7424738" cy="2843700"/>
        </p:xfrm>
        <a:graphic>
          <a:graphicData uri="http://schemas.openxmlformats.org/drawingml/2006/table">
            <a:tbl>
              <a:tblPr/>
              <a:tblGrid>
                <a:gridCol w="1981200">
                  <a:extLst>
                    <a:ext uri="{9D8B030D-6E8A-4147-A177-3AD203B41FA5}">
                      <a16:colId xmlns:a16="http://schemas.microsoft.com/office/drawing/2014/main" val="20000"/>
                    </a:ext>
                  </a:extLst>
                </a:gridCol>
                <a:gridCol w="1238250">
                  <a:extLst>
                    <a:ext uri="{9D8B030D-6E8A-4147-A177-3AD203B41FA5}">
                      <a16:colId xmlns:a16="http://schemas.microsoft.com/office/drawing/2014/main" val="20001"/>
                    </a:ext>
                  </a:extLst>
                </a:gridCol>
                <a:gridCol w="1428750">
                  <a:extLst>
                    <a:ext uri="{9D8B030D-6E8A-4147-A177-3AD203B41FA5}">
                      <a16:colId xmlns:a16="http://schemas.microsoft.com/office/drawing/2014/main" val="20002"/>
                    </a:ext>
                  </a:extLst>
                </a:gridCol>
                <a:gridCol w="657225">
                  <a:extLst>
                    <a:ext uri="{9D8B030D-6E8A-4147-A177-3AD203B41FA5}">
                      <a16:colId xmlns:a16="http://schemas.microsoft.com/office/drawing/2014/main" val="20003"/>
                    </a:ext>
                  </a:extLst>
                </a:gridCol>
                <a:gridCol w="1052513">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tblGrid>
              <a:tr h="661988">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MS PGothic" charset="0"/>
                        <a:cs typeface="MS PGothic" charset="0"/>
                      </a:endParaRPr>
                    </a:p>
                  </a:txBody>
                  <a:tcPr marL="9059" marR="9059" marT="9059"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Verdana" charset="0"/>
                          <a:ea typeface="MS PGothic" charset="0"/>
                          <a:cs typeface="MS PGothic" charset="0"/>
                        </a:rPr>
                        <a:t>Total Mastatectomies</a:t>
                      </a:r>
                    </a:p>
                  </a:txBody>
                  <a:tcPr marL="9059" marR="9059" marT="905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Verdana" charset="0"/>
                          <a:ea typeface="MS PGothic" charset="0"/>
                          <a:cs typeface="MS PGothic" charset="0"/>
                        </a:rPr>
                        <a:t>Unnecessary Mastatectomies</a:t>
                      </a:r>
                    </a:p>
                  </a:txBody>
                  <a:tcPr marL="9059" marR="9059" marT="905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Verdana" charset="0"/>
                          <a:ea typeface="MS PGothic" charset="0"/>
                          <a:cs typeface="MS PGothic" charset="0"/>
                        </a:rPr>
                        <a:t>Deaths</a:t>
                      </a:r>
                    </a:p>
                  </a:txBody>
                  <a:tcPr marL="9059" marR="9059" marT="905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Verdana" charset="0"/>
                          <a:ea typeface="MS PGothic" charset="0"/>
                          <a:cs typeface="MS PGothic" charset="0"/>
                        </a:rPr>
                        <a:t>Deaths Prevented</a:t>
                      </a:r>
                    </a:p>
                  </a:txBody>
                  <a:tcPr marL="9059" marR="9059" marT="905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Tahoma" charset="0"/>
                          <a:ea typeface="MS PGothic" charset="0"/>
                          <a:cs typeface="MS PGothic" charset="0"/>
                        </a:rPr>
                        <a:t>Net Benefit (x300)</a:t>
                      </a:r>
                    </a:p>
                  </a:txBody>
                  <a:tcPr marL="9059" marR="9059" marT="905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40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Verdana" charset="0"/>
                          <a:ea typeface="MS PGothic" charset="0"/>
                          <a:cs typeface="MS PGothic" charset="0"/>
                        </a:rPr>
                        <a:t>No </a:t>
                      </a:r>
                      <a:br>
                        <a:rPr kumimoji="0" lang="en-US" sz="1800" b="1" i="0" u="none" strike="noStrike" cap="none" normalizeH="0" baseline="0" dirty="0">
                          <a:ln>
                            <a:noFill/>
                          </a:ln>
                          <a:solidFill>
                            <a:srgbClr val="000000"/>
                          </a:solidFill>
                          <a:effectLst/>
                          <a:latin typeface="Verdana" charset="0"/>
                          <a:ea typeface="MS PGothic" charset="0"/>
                          <a:cs typeface="MS PGothic" charset="0"/>
                        </a:rPr>
                      </a:br>
                      <a:r>
                        <a:rPr kumimoji="0" lang="en-US" sz="1800" b="1" i="0" u="none" strike="noStrike" cap="none" normalizeH="0" baseline="0" dirty="0">
                          <a:ln>
                            <a:noFill/>
                          </a:ln>
                          <a:solidFill>
                            <a:srgbClr val="000000"/>
                          </a:solidFill>
                          <a:effectLst/>
                          <a:latin typeface="Verdana" charset="0"/>
                          <a:ea typeface="MS PGothic" charset="0"/>
                          <a:cs typeface="MS PGothic" charset="0"/>
                        </a:rPr>
                        <a:t>Treat</a:t>
                      </a:r>
                    </a:p>
                  </a:txBody>
                  <a:tcPr marL="9059" marR="9059" marT="9059"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Verdana" charset="0"/>
                          <a:ea typeface="MS PGothic" charset="0"/>
                          <a:cs typeface="MS PGothic" charset="0"/>
                        </a:rPr>
                        <a:t>0</a:t>
                      </a:r>
                    </a:p>
                    <a:p>
                      <a:pPr marL="0" marR="0" lvl="0" indent="0" algn="ctr"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Verdana" charset="0"/>
                        <a:ea typeface="MS PGothic" charset="0"/>
                        <a:cs typeface="MS PGothic" charset="0"/>
                      </a:endParaRP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Verdana" charset="0"/>
                          <a:ea typeface="MS PGothic" charset="0"/>
                          <a:cs typeface="MS PGothic" charset="0"/>
                        </a:rPr>
                        <a:t>0</a:t>
                      </a:r>
                    </a:p>
                    <a:p>
                      <a:pPr marL="0" marR="0" lvl="0" indent="0" algn="ctr"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Verdana" charset="0"/>
                        <a:ea typeface="MS PGothic" charset="0"/>
                        <a:cs typeface="MS PGothic" charset="0"/>
                      </a:endParaRP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Verdana" charset="0"/>
                          <a:ea typeface="MS PGothic" charset="0"/>
                          <a:cs typeface="MS PGothic" charset="0"/>
                        </a:rPr>
                        <a:t>61</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Verdana" charset="0"/>
                          <a:ea typeface="MS PGothic" charset="0"/>
                          <a:cs typeface="MS PGothic" charset="0"/>
                        </a:rPr>
                        <a:t>0</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ahoma" charset="0"/>
                          <a:ea typeface="MS PGothic" charset="0"/>
                          <a:cs typeface="MS PGothic" charset="0"/>
                        </a:rPr>
                        <a:t>0</a:t>
                      </a:r>
                    </a:p>
                    <a:p>
                      <a:pPr marL="0" marR="0" lvl="0" indent="0" algn="ctr"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Tahoma" charset="0"/>
                        <a:ea typeface="MS PGothic" charset="0"/>
                        <a:cs typeface="MS PGothic" charset="0"/>
                      </a:endParaRP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40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Verdana" charset="0"/>
                          <a:ea typeface="MS PGothic" charset="0"/>
                          <a:cs typeface="MS PGothic" charset="0"/>
                        </a:rPr>
                        <a:t>Oncologist 1</a:t>
                      </a:r>
                    </a:p>
                  </a:txBody>
                  <a:tcPr marL="9059" marR="9059" marT="9059"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Verdana" charset="0"/>
                          <a:ea typeface="MS PGothic" charset="0"/>
                          <a:cs typeface="MS PGothic" charset="0"/>
                        </a:rPr>
                        <a:t>200</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Verdana" charset="0"/>
                          <a:ea typeface="MS PGothic" charset="0"/>
                          <a:cs typeface="MS PGothic" charset="0"/>
                        </a:rPr>
                        <a:t>150</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Verdana" charset="0"/>
                          <a:ea typeface="MS PGothic" charset="0"/>
                          <a:cs typeface="MS PGothic" charset="0"/>
                        </a:rPr>
                        <a:t>11</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Verdana" charset="0"/>
                          <a:ea typeface="MS PGothic" charset="0"/>
                          <a:cs typeface="MS PGothic" charset="0"/>
                        </a:rPr>
                        <a:t>50</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ahoma" charset="0"/>
                          <a:ea typeface="MS PGothic" charset="0"/>
                          <a:cs typeface="MS PGothic" charset="0"/>
                        </a:rPr>
                        <a:t>0</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547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Verdana" charset="0"/>
                          <a:ea typeface="MS PGothic" charset="0"/>
                          <a:cs typeface="MS PGothic" charset="0"/>
                        </a:rPr>
                        <a:t>Mastatectomy on everybody</a:t>
                      </a:r>
                    </a:p>
                  </a:txBody>
                  <a:tcPr marL="9059" marR="9059" marT="9059"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ahoma" charset="0"/>
                          <a:ea typeface="MS PGothic" charset="0"/>
                          <a:cs typeface="MS PGothic" charset="0"/>
                        </a:rPr>
                        <a:t>300</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ahoma" charset="0"/>
                          <a:ea typeface="MS PGothic" charset="0"/>
                          <a:cs typeface="MS PGothic" charset="0"/>
                        </a:rPr>
                        <a:t>239</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ahoma" charset="0"/>
                          <a:ea typeface="MS PGothic" charset="0"/>
                          <a:cs typeface="MS PGothic" charset="0"/>
                        </a:rPr>
                        <a:t>0</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ahoma" charset="0"/>
                          <a:ea typeface="MS PGothic" charset="0"/>
                          <a:cs typeface="MS PGothic" charset="0"/>
                        </a:rPr>
                        <a:t>61</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ahoma" charset="0"/>
                          <a:ea typeface="MS PGothic" charset="0"/>
                          <a:cs typeface="MS PGothic" charset="0"/>
                        </a:rPr>
                        <a:t>-19</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4500">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MS PGothic" charset="0"/>
                        <a:cs typeface="MS PGothic" charset="0"/>
                      </a:endParaRPr>
                    </a:p>
                  </a:txBody>
                  <a:tcPr marL="9059" marR="9059" marT="9059"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Tahoma" charset="0"/>
                        <a:ea typeface="MS PGothic" charset="0"/>
                        <a:cs typeface="MS PGothic" charset="0"/>
                      </a:endParaRPr>
                    </a:p>
                  </a:txBody>
                  <a:tcPr marL="9059" marR="9059" marT="9059"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Tahoma" charset="0"/>
                        <a:ea typeface="MS PGothic" charset="0"/>
                        <a:cs typeface="MS PGothic" charset="0"/>
                      </a:endParaRPr>
                    </a:p>
                  </a:txBody>
                  <a:tcPr marL="9059" marR="9059" marT="9059"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Tahoma" charset="0"/>
                        <a:ea typeface="MS PGothic" charset="0"/>
                        <a:cs typeface="MS PGothic" charset="0"/>
                      </a:endParaRPr>
                    </a:p>
                  </a:txBody>
                  <a:tcPr marL="9059" marR="9059" marT="9059"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Tahoma" charset="0"/>
                        <a:ea typeface="MS PGothic" charset="0"/>
                        <a:cs typeface="MS PGothic" charset="0"/>
                      </a:endParaRPr>
                    </a:p>
                  </a:txBody>
                  <a:tcPr marL="9059" marR="9059" marT="9059"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Tahoma" charset="0"/>
                        <a:ea typeface="MS PGothic" charset="0"/>
                        <a:cs typeface="MS PGothic" charset="0"/>
                      </a:endParaRPr>
                    </a:p>
                  </a:txBody>
                  <a:tcPr marL="9059" marR="9059" marT="9059"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15080" name="Rectangle 112"/>
          <p:cNvSpPr>
            <a:spLocks noChangeArrowheads="1"/>
          </p:cNvSpPr>
          <p:nvPr/>
        </p:nvSpPr>
        <p:spPr bwMode="auto">
          <a:xfrm>
            <a:off x="1066800" y="457200"/>
            <a:ext cx="74707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US" sz="4000" dirty="0">
                <a:solidFill>
                  <a:schemeClr val="tx2"/>
                </a:solidFill>
              </a:rPr>
              <a:t>Value of Prognostic Information</a:t>
            </a:r>
          </a:p>
          <a:p>
            <a:pPr eaLnBrk="1" hangingPunct="1"/>
            <a:r>
              <a:rPr lang="en-US" sz="4000" dirty="0">
                <a:solidFill>
                  <a:schemeClr val="tx2"/>
                </a:solidFill>
              </a:rPr>
              <a:t>Net Benefit (C/B = 1/3)</a:t>
            </a:r>
          </a:p>
        </p:txBody>
      </p:sp>
      <p:sp>
        <p:nvSpPr>
          <p:cNvPr id="21508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96A8F5ED-902E-B144-A231-A96EB78F8AA5}" type="slidenum">
              <a:rPr lang="en-US" sz="1400"/>
              <a:pPr/>
              <a:t>60</a:t>
            </a:fld>
            <a:endParaRPr lang="en-US" sz="14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1586" name="Picture 2" descr="SpinnerOneNin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2819400" cy="281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1587" name="Picture 3" descr="SpinnerOneSix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219200"/>
            <a:ext cx="2895600" cy="2849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1588" name="Picture 4" descr="SpinnerOneThi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2063" y="1219200"/>
            <a:ext cx="2801937"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1589" name="Text Box 5"/>
          <p:cNvSpPr txBox="1">
            <a:spLocks noChangeArrowheads="1"/>
          </p:cNvSpPr>
          <p:nvPr/>
        </p:nvSpPr>
        <p:spPr bwMode="auto">
          <a:xfrm>
            <a:off x="228600" y="3962400"/>
            <a:ext cx="2819400" cy="26289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spcBef>
                <a:spcPct val="50000"/>
              </a:spcBef>
            </a:pPr>
            <a:r>
              <a:rPr lang="en-US">
                <a:latin typeface="Arial" charset="0"/>
              </a:rPr>
              <a:t>True Risk: 11%</a:t>
            </a:r>
          </a:p>
          <a:p>
            <a:pPr algn="ctr" eaLnBrk="1" hangingPunct="1">
              <a:spcBef>
                <a:spcPct val="50000"/>
              </a:spcBef>
              <a:buFont typeface="Wingdings" charset="0"/>
              <a:buNone/>
            </a:pPr>
            <a:r>
              <a:rPr lang="en-US">
                <a:latin typeface="Arial" charset="0"/>
              </a:rPr>
              <a:t>&lt; 25%</a:t>
            </a:r>
          </a:p>
          <a:p>
            <a:pPr algn="ctr" eaLnBrk="1" hangingPunct="1">
              <a:spcBef>
                <a:spcPct val="50000"/>
              </a:spcBef>
              <a:buFont typeface="Wingdings" charset="0"/>
              <a:buNone/>
            </a:pPr>
            <a:r>
              <a:rPr lang="en-US">
                <a:latin typeface="Arial" charset="0"/>
              </a:rPr>
              <a:t>No Mastatectomy</a:t>
            </a:r>
          </a:p>
          <a:p>
            <a:pPr eaLnBrk="1" hangingPunct="1">
              <a:spcBef>
                <a:spcPct val="50000"/>
              </a:spcBef>
              <a:buFont typeface="Wingdings" charset="0"/>
              <a:buNone/>
            </a:pPr>
            <a:r>
              <a:rPr lang="en-US" sz="2000">
                <a:latin typeface="Arial" charset="0"/>
              </a:rPr>
              <a:t>11 out of 100 die of mastate cancer; no mastatectomies</a:t>
            </a:r>
          </a:p>
        </p:txBody>
      </p:sp>
      <p:sp>
        <p:nvSpPr>
          <p:cNvPr id="451590" name="Text Box 6"/>
          <p:cNvSpPr txBox="1">
            <a:spLocks noChangeArrowheads="1"/>
          </p:cNvSpPr>
          <p:nvPr/>
        </p:nvSpPr>
        <p:spPr bwMode="auto">
          <a:xfrm>
            <a:off x="3276600" y="4038600"/>
            <a:ext cx="2819400" cy="23241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spcBef>
                <a:spcPct val="50000"/>
              </a:spcBef>
            </a:pPr>
            <a:r>
              <a:rPr lang="en-US">
                <a:latin typeface="Arial" charset="0"/>
              </a:rPr>
              <a:t>True Risk: 17%</a:t>
            </a:r>
          </a:p>
          <a:p>
            <a:pPr algn="ctr" eaLnBrk="1" hangingPunct="1">
              <a:spcBef>
                <a:spcPct val="50000"/>
              </a:spcBef>
              <a:buFont typeface="Wingdings" charset="0"/>
              <a:buNone/>
            </a:pPr>
            <a:r>
              <a:rPr lang="en-US">
                <a:latin typeface="Arial" charset="0"/>
              </a:rPr>
              <a:t>&lt; 25%</a:t>
            </a:r>
          </a:p>
          <a:p>
            <a:pPr algn="ctr" eaLnBrk="1" hangingPunct="1">
              <a:spcBef>
                <a:spcPct val="50000"/>
              </a:spcBef>
              <a:buFont typeface="Wingdings" charset="0"/>
              <a:buNone/>
            </a:pPr>
            <a:r>
              <a:rPr lang="en-US">
                <a:latin typeface="Arial" charset="0"/>
              </a:rPr>
              <a:t>No Mastatectomy</a:t>
            </a:r>
          </a:p>
          <a:p>
            <a:pPr eaLnBrk="1" hangingPunct="1">
              <a:spcBef>
                <a:spcPct val="50000"/>
              </a:spcBef>
              <a:buFont typeface="Wingdings" charset="0"/>
              <a:buNone/>
            </a:pPr>
            <a:r>
              <a:rPr lang="en-US" sz="2000">
                <a:latin typeface="Arial" charset="0"/>
              </a:rPr>
              <a:t>17 out of 100 die; no mastatectomies</a:t>
            </a:r>
          </a:p>
        </p:txBody>
      </p:sp>
      <p:sp>
        <p:nvSpPr>
          <p:cNvPr id="451591" name="Text Box 7"/>
          <p:cNvSpPr txBox="1">
            <a:spLocks noChangeArrowheads="1"/>
          </p:cNvSpPr>
          <p:nvPr/>
        </p:nvSpPr>
        <p:spPr bwMode="auto">
          <a:xfrm>
            <a:off x="6324600" y="4038600"/>
            <a:ext cx="2819400" cy="26289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spcBef>
                <a:spcPct val="50000"/>
              </a:spcBef>
            </a:pPr>
            <a:r>
              <a:rPr lang="en-US">
                <a:latin typeface="Arial" charset="0"/>
              </a:rPr>
              <a:t>True Risk: 33%</a:t>
            </a:r>
          </a:p>
          <a:p>
            <a:pPr algn="ctr" eaLnBrk="1" hangingPunct="1">
              <a:spcBef>
                <a:spcPct val="50000"/>
              </a:spcBef>
              <a:buFont typeface="Wingdings" charset="0"/>
              <a:buNone/>
            </a:pPr>
            <a:r>
              <a:rPr lang="en-US">
                <a:latin typeface="Arial" charset="0"/>
              </a:rPr>
              <a:t>&gt; 25%</a:t>
            </a:r>
          </a:p>
          <a:p>
            <a:pPr algn="ctr" eaLnBrk="1" hangingPunct="1">
              <a:spcBef>
                <a:spcPct val="50000"/>
              </a:spcBef>
              <a:buFont typeface="Wingdings" charset="0"/>
              <a:buNone/>
            </a:pPr>
            <a:r>
              <a:rPr lang="en-US">
                <a:latin typeface="Arial" charset="0"/>
              </a:rPr>
              <a:t>Mastatectomy</a:t>
            </a:r>
          </a:p>
          <a:p>
            <a:pPr eaLnBrk="1" hangingPunct="1">
              <a:spcBef>
                <a:spcPct val="50000"/>
              </a:spcBef>
              <a:buFont typeface="Wingdings" charset="0"/>
              <a:buNone/>
            </a:pPr>
            <a:r>
              <a:rPr lang="en-US" sz="2000">
                <a:latin typeface="Arial" charset="0"/>
              </a:rPr>
              <a:t>67 out of 100 unnecessary; no mastate cancer deaths</a:t>
            </a:r>
          </a:p>
        </p:txBody>
      </p:sp>
      <p:sp>
        <p:nvSpPr>
          <p:cNvPr id="221191" name="Rectangle 10"/>
          <p:cNvSpPr>
            <a:spLocks noGrp="1" noChangeArrowheads="1"/>
          </p:cNvSpPr>
          <p:nvPr>
            <p:ph type="title"/>
          </p:nvPr>
        </p:nvSpPr>
        <p:spPr>
          <a:xfrm>
            <a:off x="457200" y="152400"/>
            <a:ext cx="8229600" cy="990600"/>
          </a:xfrm>
          <a:noFill/>
        </p:spPr>
        <p:txBody>
          <a:bodyPr/>
          <a:lstStyle/>
          <a:p>
            <a:pPr eaLnBrk="1" hangingPunct="1"/>
            <a:r>
              <a:rPr lang="en-US" sz="4000">
                <a:latin typeface="Arial" charset="0"/>
                <a:ea typeface="MS PGothic" charset="0"/>
              </a:rPr>
              <a:t>Comparing Predictions</a:t>
            </a:r>
          </a:p>
        </p:txBody>
      </p:sp>
      <p:sp>
        <p:nvSpPr>
          <p:cNvPr id="221192"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BD2DFD62-3322-C643-A4E2-194D3D0285EE}" type="slidenum">
              <a:rPr lang="en-US" sz="1400"/>
              <a:pPr/>
              <a:t>61</a:t>
            </a:fld>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1586"/>
                                        </p:tgtEl>
                                        <p:attrNameLst>
                                          <p:attrName>style.visibility</p:attrName>
                                        </p:attrNameLst>
                                      </p:cBhvr>
                                      <p:to>
                                        <p:strVal val="visible"/>
                                      </p:to>
                                    </p:set>
                                    <p:anim calcmode="lin" valueType="num">
                                      <p:cBhvr additive="base">
                                        <p:cTn id="7" dur="500" fill="hold"/>
                                        <p:tgtEl>
                                          <p:spTgt spid="451586"/>
                                        </p:tgtEl>
                                        <p:attrNameLst>
                                          <p:attrName>ppt_x</p:attrName>
                                        </p:attrNameLst>
                                      </p:cBhvr>
                                      <p:tavLst>
                                        <p:tav tm="0">
                                          <p:val>
                                            <p:strVal val="#ppt_x"/>
                                          </p:val>
                                        </p:tav>
                                        <p:tav tm="100000">
                                          <p:val>
                                            <p:strVal val="#ppt_x"/>
                                          </p:val>
                                        </p:tav>
                                      </p:tavLst>
                                    </p:anim>
                                    <p:anim calcmode="lin" valueType="num">
                                      <p:cBhvr additive="base">
                                        <p:cTn id="8" dur="500" fill="hold"/>
                                        <p:tgtEl>
                                          <p:spTgt spid="45158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1589"/>
                                        </p:tgtEl>
                                        <p:attrNameLst>
                                          <p:attrName>style.visibility</p:attrName>
                                        </p:attrNameLst>
                                      </p:cBhvr>
                                      <p:to>
                                        <p:strVal val="visible"/>
                                      </p:to>
                                    </p:set>
                                    <p:anim calcmode="lin" valueType="num">
                                      <p:cBhvr additive="base">
                                        <p:cTn id="13" dur="500" fill="hold"/>
                                        <p:tgtEl>
                                          <p:spTgt spid="451589"/>
                                        </p:tgtEl>
                                        <p:attrNameLst>
                                          <p:attrName>ppt_x</p:attrName>
                                        </p:attrNameLst>
                                      </p:cBhvr>
                                      <p:tavLst>
                                        <p:tav tm="0">
                                          <p:val>
                                            <p:strVal val="#ppt_x"/>
                                          </p:val>
                                        </p:tav>
                                        <p:tav tm="100000">
                                          <p:val>
                                            <p:strVal val="#ppt_x"/>
                                          </p:val>
                                        </p:tav>
                                      </p:tavLst>
                                    </p:anim>
                                    <p:anim calcmode="lin" valueType="num">
                                      <p:cBhvr additive="base">
                                        <p:cTn id="14" dur="500" fill="hold"/>
                                        <p:tgtEl>
                                          <p:spTgt spid="45158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51587"/>
                                        </p:tgtEl>
                                        <p:attrNameLst>
                                          <p:attrName>style.visibility</p:attrName>
                                        </p:attrNameLst>
                                      </p:cBhvr>
                                      <p:to>
                                        <p:strVal val="visible"/>
                                      </p:to>
                                    </p:set>
                                    <p:anim calcmode="lin" valueType="num">
                                      <p:cBhvr additive="base">
                                        <p:cTn id="19" dur="500" fill="hold"/>
                                        <p:tgtEl>
                                          <p:spTgt spid="451587"/>
                                        </p:tgtEl>
                                        <p:attrNameLst>
                                          <p:attrName>ppt_x</p:attrName>
                                        </p:attrNameLst>
                                      </p:cBhvr>
                                      <p:tavLst>
                                        <p:tav tm="0">
                                          <p:val>
                                            <p:strVal val="#ppt_x"/>
                                          </p:val>
                                        </p:tav>
                                        <p:tav tm="100000">
                                          <p:val>
                                            <p:strVal val="#ppt_x"/>
                                          </p:val>
                                        </p:tav>
                                      </p:tavLst>
                                    </p:anim>
                                    <p:anim calcmode="lin" valueType="num">
                                      <p:cBhvr additive="base">
                                        <p:cTn id="20" dur="500" fill="hold"/>
                                        <p:tgtEl>
                                          <p:spTgt spid="45158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1590"/>
                                        </p:tgtEl>
                                        <p:attrNameLst>
                                          <p:attrName>style.visibility</p:attrName>
                                        </p:attrNameLst>
                                      </p:cBhvr>
                                      <p:to>
                                        <p:strVal val="visible"/>
                                      </p:to>
                                    </p:set>
                                    <p:anim calcmode="lin" valueType="num">
                                      <p:cBhvr additive="base">
                                        <p:cTn id="25" dur="500" fill="hold"/>
                                        <p:tgtEl>
                                          <p:spTgt spid="451590"/>
                                        </p:tgtEl>
                                        <p:attrNameLst>
                                          <p:attrName>ppt_x</p:attrName>
                                        </p:attrNameLst>
                                      </p:cBhvr>
                                      <p:tavLst>
                                        <p:tav tm="0">
                                          <p:val>
                                            <p:strVal val="#ppt_x"/>
                                          </p:val>
                                        </p:tav>
                                        <p:tav tm="100000">
                                          <p:val>
                                            <p:strVal val="#ppt_x"/>
                                          </p:val>
                                        </p:tav>
                                      </p:tavLst>
                                    </p:anim>
                                    <p:anim calcmode="lin" valueType="num">
                                      <p:cBhvr additive="base">
                                        <p:cTn id="26" dur="500" fill="hold"/>
                                        <p:tgtEl>
                                          <p:spTgt spid="45159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51588"/>
                                        </p:tgtEl>
                                        <p:attrNameLst>
                                          <p:attrName>style.visibility</p:attrName>
                                        </p:attrNameLst>
                                      </p:cBhvr>
                                      <p:to>
                                        <p:strVal val="visible"/>
                                      </p:to>
                                    </p:set>
                                    <p:anim calcmode="lin" valueType="num">
                                      <p:cBhvr additive="base">
                                        <p:cTn id="31" dur="500" fill="hold"/>
                                        <p:tgtEl>
                                          <p:spTgt spid="451588"/>
                                        </p:tgtEl>
                                        <p:attrNameLst>
                                          <p:attrName>ppt_x</p:attrName>
                                        </p:attrNameLst>
                                      </p:cBhvr>
                                      <p:tavLst>
                                        <p:tav tm="0">
                                          <p:val>
                                            <p:strVal val="#ppt_x"/>
                                          </p:val>
                                        </p:tav>
                                        <p:tav tm="100000">
                                          <p:val>
                                            <p:strVal val="#ppt_x"/>
                                          </p:val>
                                        </p:tav>
                                      </p:tavLst>
                                    </p:anim>
                                    <p:anim calcmode="lin" valueType="num">
                                      <p:cBhvr additive="base">
                                        <p:cTn id="32" dur="500" fill="hold"/>
                                        <p:tgtEl>
                                          <p:spTgt spid="45158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51591"/>
                                        </p:tgtEl>
                                        <p:attrNameLst>
                                          <p:attrName>style.visibility</p:attrName>
                                        </p:attrNameLst>
                                      </p:cBhvr>
                                      <p:to>
                                        <p:strVal val="visible"/>
                                      </p:to>
                                    </p:set>
                                    <p:anim calcmode="lin" valueType="num">
                                      <p:cBhvr additive="base">
                                        <p:cTn id="37" dur="500" fill="hold"/>
                                        <p:tgtEl>
                                          <p:spTgt spid="451591"/>
                                        </p:tgtEl>
                                        <p:attrNameLst>
                                          <p:attrName>ppt_x</p:attrName>
                                        </p:attrNameLst>
                                      </p:cBhvr>
                                      <p:tavLst>
                                        <p:tav tm="0">
                                          <p:val>
                                            <p:strVal val="#ppt_x"/>
                                          </p:val>
                                        </p:tav>
                                        <p:tav tm="100000">
                                          <p:val>
                                            <p:strVal val="#ppt_x"/>
                                          </p:val>
                                        </p:tav>
                                      </p:tavLst>
                                    </p:anim>
                                    <p:anim calcmode="lin" valueType="num">
                                      <p:cBhvr additive="base">
                                        <p:cTn id="38" dur="500" fill="hold"/>
                                        <p:tgtEl>
                                          <p:spTgt spid="4515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89" grpId="0" animBg="1"/>
      <p:bldP spid="451590" grpId="0" animBg="1"/>
      <p:bldP spid="45159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112"/>
          <p:cNvSpPr>
            <a:spLocks noChangeArrowheads="1"/>
          </p:cNvSpPr>
          <p:nvPr/>
        </p:nvSpPr>
        <p:spPr bwMode="auto">
          <a:xfrm>
            <a:off x="1295400" y="4572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US" sz="4000" dirty="0">
                <a:solidFill>
                  <a:schemeClr val="tx2"/>
                </a:solidFill>
              </a:rPr>
              <a:t>Net Benefit (C/B = 1/3)</a:t>
            </a:r>
          </a:p>
        </p:txBody>
      </p:sp>
      <p:graphicFrame>
        <p:nvGraphicFramePr>
          <p:cNvPr id="2" name="Table 1"/>
          <p:cNvGraphicFramePr>
            <a:graphicFrameLocks noGrp="1"/>
          </p:cNvGraphicFramePr>
          <p:nvPr>
            <p:extLst>
              <p:ext uri="{D42A27DB-BD31-4B8C-83A1-F6EECF244321}">
                <p14:modId xmlns:p14="http://schemas.microsoft.com/office/powerpoint/2010/main" val="1866873161"/>
              </p:ext>
            </p:extLst>
          </p:nvPr>
        </p:nvGraphicFramePr>
        <p:xfrm>
          <a:off x="685800" y="2133600"/>
          <a:ext cx="7616845" cy="3887026"/>
        </p:xfrm>
        <a:graphic>
          <a:graphicData uri="http://schemas.openxmlformats.org/drawingml/2006/table">
            <a:tbl>
              <a:tblPr/>
              <a:tblGrid>
                <a:gridCol w="2048123">
                  <a:extLst>
                    <a:ext uri="{9D8B030D-6E8A-4147-A177-3AD203B41FA5}">
                      <a16:colId xmlns:a16="http://schemas.microsoft.com/office/drawing/2014/main" val="20000"/>
                    </a:ext>
                  </a:extLst>
                </a:gridCol>
                <a:gridCol w="1250597">
                  <a:extLst>
                    <a:ext uri="{9D8B030D-6E8A-4147-A177-3AD203B41FA5}">
                      <a16:colId xmlns:a16="http://schemas.microsoft.com/office/drawing/2014/main" val="20001"/>
                    </a:ext>
                  </a:extLst>
                </a:gridCol>
                <a:gridCol w="1249045">
                  <a:extLst>
                    <a:ext uri="{9D8B030D-6E8A-4147-A177-3AD203B41FA5}">
                      <a16:colId xmlns:a16="http://schemas.microsoft.com/office/drawing/2014/main" val="20002"/>
                    </a:ext>
                  </a:extLst>
                </a:gridCol>
                <a:gridCol w="1000787">
                  <a:extLst>
                    <a:ext uri="{9D8B030D-6E8A-4147-A177-3AD203B41FA5}">
                      <a16:colId xmlns:a16="http://schemas.microsoft.com/office/drawing/2014/main" val="20003"/>
                    </a:ext>
                  </a:extLst>
                </a:gridCol>
                <a:gridCol w="1000787">
                  <a:extLst>
                    <a:ext uri="{9D8B030D-6E8A-4147-A177-3AD203B41FA5}">
                      <a16:colId xmlns:a16="http://schemas.microsoft.com/office/drawing/2014/main" val="20004"/>
                    </a:ext>
                  </a:extLst>
                </a:gridCol>
                <a:gridCol w="1067506">
                  <a:extLst>
                    <a:ext uri="{9D8B030D-6E8A-4147-A177-3AD203B41FA5}">
                      <a16:colId xmlns:a16="http://schemas.microsoft.com/office/drawing/2014/main" val="20005"/>
                    </a:ext>
                  </a:extLst>
                </a:gridCol>
              </a:tblGrid>
              <a:tr h="963654">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a typeface="MS PGothic" charset="0"/>
                        <a:cs typeface="MS PGothic" charset="0"/>
                      </a:endParaRPr>
                    </a:p>
                  </a:txBody>
                  <a:tcPr marL="8802" marR="8802" marT="8802"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Verdana" charset="0"/>
                          <a:ea typeface="MS PGothic" charset="0"/>
                          <a:cs typeface="MS PGothic" charset="0"/>
                        </a:rPr>
                        <a:t>Total </a:t>
                      </a:r>
                      <a:r>
                        <a:rPr kumimoji="0" lang="en-US" sz="1100" b="1" i="0" u="none" strike="noStrike" cap="none" normalizeH="0" baseline="0" dirty="0" err="1">
                          <a:ln>
                            <a:noFill/>
                          </a:ln>
                          <a:solidFill>
                            <a:srgbClr val="000000"/>
                          </a:solidFill>
                          <a:effectLst/>
                          <a:latin typeface="Verdana" charset="0"/>
                          <a:ea typeface="MS PGothic" charset="0"/>
                          <a:cs typeface="MS PGothic" charset="0"/>
                        </a:rPr>
                        <a:t>Mastatectomies</a:t>
                      </a:r>
                      <a:endParaRPr kumimoji="0" lang="en-US" sz="1100" b="1" i="0" u="none" strike="noStrike" cap="none" normalizeH="0" baseline="0" dirty="0">
                        <a:ln>
                          <a:noFill/>
                        </a:ln>
                        <a:solidFill>
                          <a:srgbClr val="000000"/>
                        </a:solidFill>
                        <a:effectLst/>
                        <a:latin typeface="Verdana" charset="0"/>
                        <a:ea typeface="MS PGothic" charset="0"/>
                        <a:cs typeface="MS PGothic" charset="0"/>
                      </a:endParaRPr>
                    </a:p>
                  </a:txBody>
                  <a:tcPr marL="8802" marR="8802" marT="8802"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Verdana" charset="0"/>
                          <a:ea typeface="MS PGothic" charset="0"/>
                          <a:cs typeface="MS PGothic" charset="0"/>
                        </a:rPr>
                        <a:t>Unnecessary </a:t>
                      </a:r>
                      <a:r>
                        <a:rPr kumimoji="0" lang="en-US" sz="1100" b="1" i="0" u="none" strike="noStrike" cap="none" normalizeH="0" baseline="0" dirty="0" err="1">
                          <a:ln>
                            <a:noFill/>
                          </a:ln>
                          <a:solidFill>
                            <a:srgbClr val="000000"/>
                          </a:solidFill>
                          <a:effectLst/>
                          <a:latin typeface="Verdana" charset="0"/>
                          <a:ea typeface="MS PGothic" charset="0"/>
                          <a:cs typeface="MS PGothic" charset="0"/>
                        </a:rPr>
                        <a:t>Mastatectomies</a:t>
                      </a:r>
                      <a:endParaRPr kumimoji="0" lang="en-US" sz="1100" b="1" i="0" u="none" strike="noStrike" cap="none" normalizeH="0" baseline="0" dirty="0">
                        <a:ln>
                          <a:noFill/>
                        </a:ln>
                        <a:solidFill>
                          <a:srgbClr val="000000"/>
                        </a:solidFill>
                        <a:effectLst/>
                        <a:latin typeface="Verdana" charset="0"/>
                        <a:ea typeface="MS PGothic" charset="0"/>
                        <a:cs typeface="MS PGothic" charset="0"/>
                      </a:endParaRPr>
                    </a:p>
                  </a:txBody>
                  <a:tcPr marL="8802" marR="8802" marT="8802"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Verdana" charset="0"/>
                          <a:ea typeface="MS PGothic" charset="0"/>
                          <a:cs typeface="MS PGothic" charset="0"/>
                        </a:rPr>
                        <a:t>Deaths</a:t>
                      </a:r>
                    </a:p>
                  </a:txBody>
                  <a:tcPr marL="8802" marR="8802" marT="8802"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Verdana" charset="0"/>
                          <a:ea typeface="MS PGothic" charset="0"/>
                          <a:cs typeface="MS PGothic" charset="0"/>
                        </a:rPr>
                        <a:t>Deaths Prevented</a:t>
                      </a:r>
                    </a:p>
                  </a:txBody>
                  <a:tcPr marL="8802" marR="8802" marT="8802"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Tahoma" charset="0"/>
                          <a:ea typeface="MS PGothic" charset="0"/>
                          <a:cs typeface="MS PGothic" charset="0"/>
                        </a:rPr>
                        <a:t>Net Benefit</a:t>
                      </a:r>
                    </a:p>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Tahoma" charset="0"/>
                          <a:ea typeface="MS PGothic" charset="0"/>
                          <a:cs typeface="MS PGothic" charset="0"/>
                        </a:rPr>
                        <a:t>(x 300)</a:t>
                      </a:r>
                    </a:p>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Tahoma" charset="0"/>
                          <a:ea typeface="MS PGothic" charset="0"/>
                          <a:cs typeface="MS PGothic" charset="0"/>
                        </a:rPr>
                        <a:t>Death Equivalents</a:t>
                      </a:r>
                    </a:p>
                  </a:txBody>
                  <a:tcPr marL="8802" marR="8802" marT="8802"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4146">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Verdana" charset="0"/>
                          <a:ea typeface="MS PGothic" charset="0"/>
                          <a:cs typeface="MS PGothic" charset="0"/>
                        </a:rPr>
                        <a:t>No Treat</a:t>
                      </a:r>
                    </a:p>
                  </a:txBody>
                  <a:tcPr marL="8802" marR="8802" marT="8802"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61</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ahoma" charset="0"/>
                          <a:ea typeface="MS PGothic" charset="0"/>
                          <a:cs typeface="MS PGothic" charset="0"/>
                        </a:rPr>
                        <a:t>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617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Verdana" charset="0"/>
                          <a:ea typeface="MS PGothic" charset="0"/>
                          <a:cs typeface="MS PGothic" charset="0"/>
                        </a:rPr>
                        <a:t>Recalibrated Risk</a:t>
                      </a:r>
                    </a:p>
                  </a:txBody>
                  <a:tcPr marL="8802" marR="8802" marT="8802"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Verdana" charset="0"/>
                          <a:ea typeface="MS PGothic" charset="0"/>
                          <a:cs typeface="MS PGothic" charset="0"/>
                        </a:rPr>
                        <a:t>100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67</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28</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33</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ahoma" charset="0"/>
                          <a:ea typeface="MS PGothic" charset="0"/>
                          <a:cs typeface="MS PGothic" charset="0"/>
                        </a:rPr>
                        <a:t>11</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Verdana" charset="0"/>
                          <a:ea typeface="MS PGothic" charset="0"/>
                          <a:cs typeface="MS PGothic" charset="0"/>
                        </a:rPr>
                        <a:t>Oncologist 1</a:t>
                      </a:r>
                    </a:p>
                  </a:txBody>
                  <a:tcPr marL="8802" marR="8802" marT="8802"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Verdana" charset="0"/>
                          <a:ea typeface="MS PGothic" charset="0"/>
                          <a:cs typeface="MS PGothic" charset="0"/>
                        </a:rPr>
                        <a:t>200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Verdana" charset="0"/>
                          <a:ea typeface="MS PGothic" charset="0"/>
                          <a:cs typeface="MS PGothic" charset="0"/>
                        </a:rPr>
                        <a:t>150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11</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50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ahoma" charset="0"/>
                          <a:ea typeface="MS PGothic" charset="0"/>
                          <a:cs typeface="MS PGothic" charset="0"/>
                        </a:rPr>
                        <a:t>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Verdana" charset="0"/>
                          <a:ea typeface="MS PGothic" charset="0"/>
                          <a:cs typeface="MS PGothic" charset="0"/>
                        </a:rPr>
                        <a:t>Treat All</a:t>
                      </a:r>
                    </a:p>
                  </a:txBody>
                  <a:tcPr marL="8802" marR="8802" marT="8802"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300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239</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61</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ahoma" charset="0"/>
                          <a:ea typeface="MS PGothic" charset="0"/>
                          <a:cs typeface="MS PGothic" charset="0"/>
                        </a:rPr>
                        <a:t>-19</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08649">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a typeface="MS PGothic" charset="0"/>
                        <a:cs typeface="MS PGothic" charset="0"/>
                      </a:endParaRPr>
                    </a:p>
                  </a:txBody>
                  <a:tcPr marL="8802" marR="8802" marT="8802"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Tahoma" charset="0"/>
                        <a:ea typeface="MS PGothic" charset="0"/>
                        <a:cs typeface="MS PGothic" charset="0"/>
                      </a:endParaRPr>
                    </a:p>
                  </a:txBody>
                  <a:tcPr marL="8802" marR="8802" marT="8802"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gridSpan="3">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Tahoma" charset="0"/>
                        <a:ea typeface="MS PGothic" charset="0"/>
                        <a:cs typeface="MS PGothic" charset="0"/>
                      </a:endParaRPr>
                    </a:p>
                  </a:txBody>
                  <a:tcPr marL="8802" marR="8802" marT="8802"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Tahoma" charset="0"/>
                        <a:ea typeface="MS PGothic" charset="0"/>
                        <a:cs typeface="MS PGothic" charset="0"/>
                      </a:endParaRPr>
                    </a:p>
                  </a:txBody>
                  <a:tcPr marL="8802" marR="8802" marT="8802"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23272"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7CDC9BCF-07BE-A741-B849-0E44DA959F47}" type="slidenum">
              <a:rPr lang="en-US" sz="1400"/>
              <a:pPr/>
              <a:t>62</a:t>
            </a:fld>
            <a:endParaRPr lang="en-US" sz="14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112"/>
          <p:cNvSpPr>
            <a:spLocks noChangeArrowheads="1"/>
          </p:cNvSpPr>
          <p:nvPr/>
        </p:nvSpPr>
        <p:spPr bwMode="auto">
          <a:xfrm>
            <a:off x="1295400" y="4572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US" sz="4000" dirty="0">
                <a:solidFill>
                  <a:schemeClr val="tx2"/>
                </a:solidFill>
              </a:rPr>
              <a:t>Net Benefit (C/B = 1/3)</a:t>
            </a:r>
          </a:p>
        </p:txBody>
      </p:sp>
      <p:graphicFrame>
        <p:nvGraphicFramePr>
          <p:cNvPr id="2" name="Table 1"/>
          <p:cNvGraphicFramePr>
            <a:graphicFrameLocks noGrp="1"/>
          </p:cNvGraphicFramePr>
          <p:nvPr>
            <p:extLst>
              <p:ext uri="{D42A27DB-BD31-4B8C-83A1-F6EECF244321}">
                <p14:modId xmlns:p14="http://schemas.microsoft.com/office/powerpoint/2010/main" val="1002100430"/>
              </p:ext>
            </p:extLst>
          </p:nvPr>
        </p:nvGraphicFramePr>
        <p:xfrm>
          <a:off x="685800" y="2133600"/>
          <a:ext cx="7238998" cy="3402880"/>
        </p:xfrm>
        <a:graphic>
          <a:graphicData uri="http://schemas.openxmlformats.org/drawingml/2006/table">
            <a:tbl>
              <a:tblPr/>
              <a:tblGrid>
                <a:gridCol w="1684299">
                  <a:extLst>
                    <a:ext uri="{9D8B030D-6E8A-4147-A177-3AD203B41FA5}">
                      <a16:colId xmlns:a16="http://schemas.microsoft.com/office/drawing/2014/main" val="20000"/>
                    </a:ext>
                  </a:extLst>
                </a:gridCol>
                <a:gridCol w="1363701">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523998">
                  <a:extLst>
                    <a:ext uri="{9D8B030D-6E8A-4147-A177-3AD203B41FA5}">
                      <a16:colId xmlns:a16="http://schemas.microsoft.com/office/drawing/2014/main" val="20005"/>
                    </a:ext>
                  </a:extLst>
                </a:gridCol>
              </a:tblGrid>
              <a:tr h="963654">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a typeface="MS PGothic" charset="0"/>
                        <a:cs typeface="MS PGothic" charset="0"/>
                      </a:endParaRPr>
                    </a:p>
                  </a:txBody>
                  <a:tcPr marL="8802" marR="8802" marT="8802"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Verdana" charset="0"/>
                          <a:ea typeface="MS PGothic" charset="0"/>
                          <a:cs typeface="MS PGothic" charset="0"/>
                        </a:rPr>
                        <a:t>Unnecessary </a:t>
                      </a:r>
                      <a:r>
                        <a:rPr kumimoji="0" lang="en-US" sz="1100" b="1" i="0" u="none" strike="noStrike" cap="none" normalizeH="0" baseline="0" dirty="0" err="1">
                          <a:ln>
                            <a:noFill/>
                          </a:ln>
                          <a:solidFill>
                            <a:srgbClr val="000000"/>
                          </a:solidFill>
                          <a:effectLst/>
                          <a:latin typeface="Verdana" charset="0"/>
                          <a:ea typeface="MS PGothic" charset="0"/>
                          <a:cs typeface="MS PGothic" charset="0"/>
                        </a:rPr>
                        <a:t>Mastatectomies</a:t>
                      </a:r>
                      <a:endParaRPr kumimoji="0" lang="en-US" sz="1100" b="1" i="0" u="none" strike="noStrike" cap="none" normalizeH="0" baseline="0" dirty="0">
                        <a:ln>
                          <a:noFill/>
                        </a:ln>
                        <a:solidFill>
                          <a:srgbClr val="000000"/>
                        </a:solidFill>
                        <a:effectLst/>
                        <a:latin typeface="Verdana" charset="0"/>
                        <a:ea typeface="MS PGothic" charset="0"/>
                        <a:cs typeface="MS PGothic" charset="0"/>
                      </a:endParaRPr>
                    </a:p>
                  </a:txBody>
                  <a:tcPr marL="8802" marR="8802" marT="8802"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Verdana" charset="0"/>
                          <a:ea typeface="MS PGothic" charset="0"/>
                          <a:cs typeface="MS PGothic" charset="0"/>
                        </a:rPr>
                        <a:t>Deaths</a:t>
                      </a:r>
                    </a:p>
                  </a:txBody>
                  <a:tcPr marL="8802" marR="8802" marT="8802"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Verdana" charset="0"/>
                          <a:ea typeface="MS PGothic" charset="0"/>
                          <a:cs typeface="MS PGothic" charset="0"/>
                        </a:rPr>
                        <a:t>Deaths Prevented</a:t>
                      </a:r>
                    </a:p>
                  </a:txBody>
                  <a:tcPr marL="8802" marR="8802" marT="8802"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Tahoma" charset="0"/>
                          <a:ea typeface="MS PGothic" charset="0"/>
                          <a:cs typeface="MS PGothic" charset="0"/>
                        </a:rPr>
                        <a:t>Net Benefit</a:t>
                      </a:r>
                    </a:p>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Tahoma" charset="0"/>
                          <a:ea typeface="MS PGothic" charset="0"/>
                          <a:cs typeface="MS PGothic" charset="0"/>
                        </a:rPr>
                        <a:t>(x 300)</a:t>
                      </a:r>
                    </a:p>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Tahoma" charset="0"/>
                          <a:ea typeface="MS PGothic" charset="0"/>
                          <a:cs typeface="MS PGothic" charset="0"/>
                        </a:rPr>
                        <a:t>Death Equivalents</a:t>
                      </a:r>
                    </a:p>
                  </a:txBody>
                  <a:tcPr marL="8802" marR="8802" marT="8802"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Tahoma" charset="0"/>
                          <a:ea typeface="MS PGothic" charset="0"/>
                          <a:cs typeface="MS PGothic" charset="0"/>
                        </a:rPr>
                        <a:t>Net Benefit</a:t>
                      </a:r>
                    </a:p>
                  </a:txBody>
                  <a:tcPr marL="8802" marR="8802" marT="8802"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617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Verdana" charset="0"/>
                          <a:ea typeface="MS PGothic" charset="0"/>
                          <a:cs typeface="MS PGothic" charset="0"/>
                        </a:rPr>
                        <a:t>Recalibrated</a:t>
                      </a:r>
                    </a:p>
                  </a:txBody>
                  <a:tcPr marL="8802" marR="8802" marT="8802"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67</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28</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33</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ahoma" charset="0"/>
                          <a:ea typeface="MS PGothic" charset="0"/>
                          <a:cs typeface="MS PGothic" charset="0"/>
                        </a:rPr>
                        <a:t>11</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ahoma" charset="0"/>
                          <a:ea typeface="MS PGothic" charset="0"/>
                          <a:cs typeface="MS PGothic" charset="0"/>
                        </a:rPr>
                        <a:t>0.04</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Verdana" charset="0"/>
                          <a:ea typeface="MS PGothic" charset="0"/>
                          <a:cs typeface="MS PGothic" charset="0"/>
                        </a:rPr>
                        <a:t>Oncologist 1</a:t>
                      </a:r>
                    </a:p>
                  </a:txBody>
                  <a:tcPr marL="8802" marR="8802" marT="8802"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150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11</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50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ahoma" charset="0"/>
                          <a:ea typeface="MS PGothic" charset="0"/>
                          <a:cs typeface="MS PGothic" charset="0"/>
                        </a:rPr>
                        <a:t>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ahoma" charset="0"/>
                          <a:ea typeface="MS PGothic" charset="0"/>
                          <a:cs typeface="MS PGothic" charset="0"/>
                        </a:rPr>
                        <a:t>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Verdana" charset="0"/>
                          <a:ea typeface="MS PGothic" charset="0"/>
                          <a:cs typeface="MS PGothic" charset="0"/>
                        </a:rPr>
                        <a:t>Treat All</a:t>
                      </a:r>
                    </a:p>
                  </a:txBody>
                  <a:tcPr marL="8802" marR="8802" marT="8802"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239</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61</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ahoma" charset="0"/>
                          <a:ea typeface="MS PGothic" charset="0"/>
                          <a:cs typeface="MS PGothic" charset="0"/>
                        </a:rPr>
                        <a:t>-19</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ahoma" charset="0"/>
                          <a:ea typeface="MS PGothic" charset="0"/>
                          <a:cs typeface="MS PGothic" charset="0"/>
                        </a:rPr>
                        <a:t>-0.06</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08649">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a typeface="MS PGothic" charset="0"/>
                        <a:cs typeface="MS PGothic" charset="0"/>
                      </a:endParaRPr>
                    </a:p>
                  </a:txBody>
                  <a:tcPr marL="8802" marR="8802" marT="8802" marB="0" anchor="b" horzOverflow="overflow">
                    <a:lnL>
                      <a:noFill/>
                    </a:lnL>
                    <a:lnR>
                      <a:noFill/>
                    </a:lnR>
                    <a:lnT>
                      <a:noFill/>
                    </a:lnT>
                    <a:lnB>
                      <a:noFill/>
                    </a:lnB>
                    <a:lnTlToBr>
                      <a:noFill/>
                    </a:lnTlToBr>
                    <a:lnBlToTr>
                      <a:noFill/>
                    </a:lnBlToTr>
                    <a:noFill/>
                  </a:tcPr>
                </a:tc>
                <a:tc gridSpan="3">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Tahoma" charset="0"/>
                        <a:ea typeface="MS PGothic" charset="0"/>
                        <a:cs typeface="MS PGothic" charset="0"/>
                      </a:endParaRPr>
                    </a:p>
                  </a:txBody>
                  <a:tcPr marL="8802" marR="8802" marT="8802"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Tahoma" charset="0"/>
                        <a:ea typeface="MS PGothic" charset="0"/>
                        <a:cs typeface="MS PGothic" charset="0"/>
                      </a:endParaRPr>
                    </a:p>
                  </a:txBody>
                  <a:tcPr marL="8802" marR="8802" marT="8802"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Tahoma" charset="0"/>
                        <a:ea typeface="MS PGothic" charset="0"/>
                        <a:cs typeface="MS PGothic" charset="0"/>
                      </a:endParaRPr>
                    </a:p>
                  </a:txBody>
                  <a:tcPr marL="8802" marR="8802" marT="8802"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23272"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7CDC9BCF-07BE-A741-B849-0E44DA959F47}" type="slidenum">
              <a:rPr lang="en-US" sz="1400"/>
              <a:pPr/>
              <a:t>63</a:t>
            </a:fld>
            <a:endParaRPr lang="en-US" sz="1400"/>
          </a:p>
        </p:txBody>
      </p:sp>
    </p:spTree>
    <p:extLst>
      <p:ext uri="{BB962C8B-B14F-4D97-AF65-F5344CB8AC3E}">
        <p14:creationId xmlns:p14="http://schemas.microsoft.com/office/powerpoint/2010/main" val="21746430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658D01E-B3B9-A143-8F8C-1F8AEAD31DC2}" type="slidenum">
              <a:rPr lang="en-US" smtClean="0"/>
              <a:pPr>
                <a:defRPr/>
              </a:pPr>
              <a:t>64</a:t>
            </a:fld>
            <a:endParaRPr lang="en-US"/>
          </a:p>
        </p:txBody>
      </p:sp>
      <p:sp>
        <p:nvSpPr>
          <p:cNvPr id="3" name="Rectangle 112"/>
          <p:cNvSpPr>
            <a:spLocks noChangeArrowheads="1"/>
          </p:cNvSpPr>
          <p:nvPr/>
        </p:nvSpPr>
        <p:spPr bwMode="auto">
          <a:xfrm>
            <a:off x="1295400" y="4572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US" sz="4000" dirty="0">
                <a:solidFill>
                  <a:schemeClr val="tx2"/>
                </a:solidFill>
              </a:rPr>
              <a:t>Net Benefit</a:t>
            </a:r>
          </a:p>
          <a:p>
            <a:pPr eaLnBrk="1" hangingPunct="1"/>
            <a:r>
              <a:rPr lang="en-US" sz="4000" dirty="0">
                <a:solidFill>
                  <a:schemeClr val="tx2"/>
                </a:solidFill>
              </a:rPr>
              <a:t>(C/B = 1/3, </a:t>
            </a:r>
            <a:r>
              <a:rPr lang="en-US" sz="4000" dirty="0" err="1">
                <a:solidFill>
                  <a:schemeClr val="tx2"/>
                </a:solidFill>
              </a:rPr>
              <a:t>P</a:t>
            </a:r>
            <a:r>
              <a:rPr lang="en-US" sz="4000" baseline="-25000" dirty="0" err="1">
                <a:solidFill>
                  <a:schemeClr val="tx2"/>
                </a:solidFill>
              </a:rPr>
              <a:t>tt</a:t>
            </a:r>
            <a:r>
              <a:rPr lang="en-US" sz="4000" dirty="0">
                <a:solidFill>
                  <a:schemeClr val="tx2"/>
                </a:solidFill>
              </a:rPr>
              <a:t> = 0.25)</a:t>
            </a:r>
          </a:p>
        </p:txBody>
      </p:sp>
      <p:graphicFrame>
        <p:nvGraphicFramePr>
          <p:cNvPr id="5" name="Chart 4"/>
          <p:cNvGraphicFramePr>
            <a:graphicFrameLocks/>
          </p:cNvGraphicFramePr>
          <p:nvPr>
            <p:extLst>
              <p:ext uri="{D42A27DB-BD31-4B8C-83A1-F6EECF244321}">
                <p14:modId xmlns:p14="http://schemas.microsoft.com/office/powerpoint/2010/main" val="816602422"/>
              </p:ext>
            </p:extLst>
          </p:nvPr>
        </p:nvGraphicFramePr>
        <p:xfrm>
          <a:off x="990600" y="1676400"/>
          <a:ext cx="7270750" cy="50673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477000" y="4038600"/>
            <a:ext cx="1432942" cy="369332"/>
          </a:xfrm>
          <a:prstGeom prst="rect">
            <a:avLst/>
          </a:prstGeom>
          <a:noFill/>
        </p:spPr>
        <p:txBody>
          <a:bodyPr wrap="none" rtlCol="0">
            <a:spAutoFit/>
          </a:bodyPr>
          <a:lstStyle/>
          <a:p>
            <a:r>
              <a:rPr lang="en-US" dirty="0"/>
              <a:t>Recalibrated</a:t>
            </a:r>
          </a:p>
        </p:txBody>
      </p:sp>
      <p:sp>
        <p:nvSpPr>
          <p:cNvPr id="7" name="TextBox 6"/>
          <p:cNvSpPr txBox="1"/>
          <p:nvPr/>
        </p:nvSpPr>
        <p:spPr>
          <a:xfrm>
            <a:off x="6477000" y="4495800"/>
            <a:ext cx="1445340" cy="369332"/>
          </a:xfrm>
          <a:prstGeom prst="rect">
            <a:avLst/>
          </a:prstGeom>
          <a:noFill/>
        </p:spPr>
        <p:txBody>
          <a:bodyPr wrap="none" rtlCol="0">
            <a:spAutoFit/>
          </a:bodyPr>
          <a:lstStyle/>
          <a:p>
            <a:r>
              <a:rPr lang="en-US" dirty="0"/>
              <a:t>Oncologist 1</a:t>
            </a:r>
          </a:p>
        </p:txBody>
      </p:sp>
      <p:sp>
        <p:nvSpPr>
          <p:cNvPr id="8" name="TextBox 7"/>
          <p:cNvSpPr txBox="1"/>
          <p:nvPr/>
        </p:nvSpPr>
        <p:spPr>
          <a:xfrm>
            <a:off x="6477000" y="5562600"/>
            <a:ext cx="1016700" cy="369332"/>
          </a:xfrm>
          <a:prstGeom prst="rect">
            <a:avLst/>
          </a:prstGeom>
          <a:noFill/>
        </p:spPr>
        <p:txBody>
          <a:bodyPr wrap="none" rtlCol="0">
            <a:spAutoFit/>
          </a:bodyPr>
          <a:lstStyle/>
          <a:p>
            <a:r>
              <a:rPr lang="en-US" dirty="0"/>
              <a:t>Treat All</a:t>
            </a:r>
          </a:p>
        </p:txBody>
      </p:sp>
    </p:spTree>
    <p:extLst>
      <p:ext uri="{BB962C8B-B14F-4D97-AF65-F5344CB8AC3E}">
        <p14:creationId xmlns:p14="http://schemas.microsoft.com/office/powerpoint/2010/main" val="1835391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658D01E-B3B9-A143-8F8C-1F8AEAD31DC2}" type="slidenum">
              <a:rPr lang="en-US" smtClean="0"/>
              <a:pPr>
                <a:defRPr/>
              </a:pPr>
              <a:t>65</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86886906"/>
              </p:ext>
            </p:extLst>
          </p:nvPr>
        </p:nvGraphicFramePr>
        <p:xfrm>
          <a:off x="1143000" y="1981200"/>
          <a:ext cx="6629401" cy="4343400"/>
        </p:xfrm>
        <a:graphic>
          <a:graphicData uri="http://schemas.openxmlformats.org/drawingml/2006/table">
            <a:tbl>
              <a:tblPr/>
              <a:tblGrid>
                <a:gridCol w="1290153">
                  <a:extLst>
                    <a:ext uri="{9D8B030D-6E8A-4147-A177-3AD203B41FA5}">
                      <a16:colId xmlns:a16="http://schemas.microsoft.com/office/drawing/2014/main" val="20000"/>
                    </a:ext>
                  </a:extLst>
                </a:gridCol>
                <a:gridCol w="1230607">
                  <a:extLst>
                    <a:ext uri="{9D8B030D-6E8A-4147-A177-3AD203B41FA5}">
                      <a16:colId xmlns:a16="http://schemas.microsoft.com/office/drawing/2014/main" val="20001"/>
                    </a:ext>
                  </a:extLst>
                </a:gridCol>
                <a:gridCol w="1213040">
                  <a:extLst>
                    <a:ext uri="{9D8B030D-6E8A-4147-A177-3AD203B41FA5}">
                      <a16:colId xmlns:a16="http://schemas.microsoft.com/office/drawing/2014/main" val="20002"/>
                    </a:ext>
                  </a:extLst>
                </a:gridCol>
                <a:gridCol w="1367266">
                  <a:extLst>
                    <a:ext uri="{9D8B030D-6E8A-4147-A177-3AD203B41FA5}">
                      <a16:colId xmlns:a16="http://schemas.microsoft.com/office/drawing/2014/main" val="20003"/>
                    </a:ext>
                  </a:extLst>
                </a:gridCol>
                <a:gridCol w="1528335">
                  <a:extLst>
                    <a:ext uri="{9D8B030D-6E8A-4147-A177-3AD203B41FA5}">
                      <a16:colId xmlns:a16="http://schemas.microsoft.com/office/drawing/2014/main" val="20004"/>
                    </a:ext>
                  </a:extLst>
                </a:gridCol>
              </a:tblGrid>
              <a:tr h="434340">
                <a:tc>
                  <a:txBody>
                    <a:bodyPr/>
                    <a:lstStyle/>
                    <a:p>
                      <a:pPr algn="l" fontAlgn="b"/>
                      <a:endParaRPr lang="en-US" sz="2000" b="1"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1" i="0" u="none" strike="noStrike">
                        <a:solidFill>
                          <a:srgbClr val="000000"/>
                        </a:solidFill>
                        <a:effectLst/>
                        <a:latin typeface="Calibri"/>
                      </a:endParaRPr>
                    </a:p>
                  </a:txBody>
                  <a:tcPr marL="12700" marR="12700" marT="12700" marB="0" anchor="b">
                    <a:lnL>
                      <a:noFill/>
                    </a:lnL>
                    <a:lnR>
                      <a:noFill/>
                    </a:lnR>
                    <a:lnT>
                      <a:noFill/>
                    </a:lnT>
                    <a:lnB>
                      <a:noFill/>
                    </a:lnB>
                  </a:tcPr>
                </a:tc>
                <a:tc gridSpan="3">
                  <a:txBody>
                    <a:bodyPr/>
                    <a:lstStyle/>
                    <a:p>
                      <a:pPr algn="ctr" fontAlgn="b"/>
                      <a:r>
                        <a:rPr lang="en-US" sz="2000" b="1" i="0" u="none" strike="noStrike">
                          <a:solidFill>
                            <a:srgbClr val="000000"/>
                          </a:solidFill>
                          <a:effectLst/>
                          <a:latin typeface="Calibri"/>
                        </a:rPr>
                        <a:t>Net Benefit</a:t>
                      </a:r>
                    </a:p>
                  </a:txBody>
                  <a:tcPr marL="12700" marR="12700" marT="12700" marB="0"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34340">
                <a:tc>
                  <a:txBody>
                    <a:bodyPr/>
                    <a:lstStyle/>
                    <a:p>
                      <a:pPr algn="ctr" fontAlgn="b"/>
                      <a:r>
                        <a:rPr lang="fi-FI" sz="2000" b="1" i="0" u="none" strike="noStrike">
                          <a:solidFill>
                            <a:srgbClr val="000000"/>
                          </a:solidFill>
                          <a:effectLst/>
                          <a:latin typeface="Calibri"/>
                        </a:rPr>
                        <a:t>C:B</a:t>
                      </a:r>
                    </a:p>
                  </a:txBody>
                  <a:tcPr marL="12700" marR="12700" marT="12700" marB="0" anchor="b">
                    <a:lnL>
                      <a:noFill/>
                    </a:lnL>
                    <a:lnR>
                      <a:noFill/>
                    </a:lnR>
                    <a:lnT>
                      <a:noFill/>
                    </a:lnT>
                    <a:lnB>
                      <a:noFill/>
                    </a:lnB>
                  </a:tcPr>
                </a:tc>
                <a:tc>
                  <a:txBody>
                    <a:bodyPr/>
                    <a:lstStyle/>
                    <a:p>
                      <a:pPr algn="ctr" fontAlgn="b"/>
                      <a:r>
                        <a:rPr lang="en-US" sz="2000" b="1" i="0" u="none" strike="noStrike">
                          <a:solidFill>
                            <a:srgbClr val="000000"/>
                          </a:solidFill>
                          <a:effectLst/>
                          <a:latin typeface="Calibri"/>
                        </a:rPr>
                        <a:t>Ptt</a:t>
                      </a:r>
                    </a:p>
                  </a:txBody>
                  <a:tcPr marL="12700" marR="12700" marT="12700" marB="0" anchor="b">
                    <a:lnL>
                      <a:noFill/>
                    </a:lnL>
                    <a:lnR>
                      <a:noFill/>
                    </a:lnR>
                    <a:lnT>
                      <a:noFill/>
                    </a:lnT>
                    <a:lnB>
                      <a:noFill/>
                    </a:lnB>
                  </a:tcPr>
                </a:tc>
                <a:tc>
                  <a:txBody>
                    <a:bodyPr/>
                    <a:lstStyle/>
                    <a:p>
                      <a:pPr algn="ctr" fontAlgn="b"/>
                      <a:r>
                        <a:rPr lang="en-US" sz="2000" b="1" i="0" u="none" strike="noStrike">
                          <a:solidFill>
                            <a:srgbClr val="000000"/>
                          </a:solidFill>
                          <a:effectLst/>
                          <a:latin typeface="Calibri"/>
                        </a:rPr>
                        <a:t>Treat All</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effectLst/>
                          <a:latin typeface="Calibri"/>
                        </a:rPr>
                        <a:t>Onc 1</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effectLst/>
                          <a:latin typeface="Calibri"/>
                        </a:rPr>
                        <a:t>Recalibrated</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4340">
                <a:tc>
                  <a:txBody>
                    <a:bodyPr/>
                    <a:lstStyle/>
                    <a:p>
                      <a:pPr algn="ctr" fontAlgn="b"/>
                      <a:r>
                        <a:rPr lang="ru-RU" sz="2000" b="1" i="0" u="none" strike="noStrike">
                          <a:solidFill>
                            <a:srgbClr val="000000"/>
                          </a:solidFill>
                          <a:effectLst/>
                          <a:latin typeface="Calibri"/>
                        </a:rPr>
                        <a:t>1:19</a:t>
                      </a:r>
                    </a:p>
                  </a:txBody>
                  <a:tcPr marL="12700" marR="12700" marT="12700" marB="0" anchor="b">
                    <a:lnL>
                      <a:noFill/>
                    </a:lnL>
                    <a:lnR>
                      <a:noFill/>
                    </a:lnR>
                    <a:lnT>
                      <a:noFill/>
                    </a:lnT>
                    <a:lnB>
                      <a:noFill/>
                    </a:lnB>
                  </a:tcPr>
                </a:tc>
                <a:tc>
                  <a:txBody>
                    <a:bodyPr/>
                    <a:lstStyle/>
                    <a:p>
                      <a:pPr algn="ctr" fontAlgn="b"/>
                      <a:r>
                        <a:rPr lang="pt-BR" sz="2000" b="1" i="0" u="none" strike="noStrike" dirty="0">
                          <a:solidFill>
                            <a:srgbClr val="000000"/>
                          </a:solidFill>
                          <a:effectLst/>
                          <a:latin typeface="Calibri"/>
                        </a:rPr>
                        <a:t>0.050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nb-NO" sz="2000" b="0" i="0" u="none" strike="noStrike">
                          <a:solidFill>
                            <a:srgbClr val="000000"/>
                          </a:solidFill>
                          <a:effectLst/>
                          <a:latin typeface="Calibri"/>
                        </a:rPr>
                        <a:t>0.16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2000" b="0" i="0" u="none" strike="noStrike">
                          <a:solidFill>
                            <a:srgbClr val="000000"/>
                          </a:solidFill>
                          <a:effectLst/>
                          <a:latin typeface="Calibri"/>
                        </a:rPr>
                        <a:t>0.16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2000" b="0" i="0" u="none" strike="noStrike">
                          <a:solidFill>
                            <a:srgbClr val="000000"/>
                          </a:solidFill>
                          <a:effectLst/>
                          <a:latin typeface="Calibri"/>
                        </a:rPr>
                        <a:t>0.16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4340">
                <a:tc>
                  <a:txBody>
                    <a:bodyPr/>
                    <a:lstStyle/>
                    <a:p>
                      <a:pPr algn="ctr" fontAlgn="b"/>
                      <a:r>
                        <a:rPr lang="ru-RU" sz="2000" b="1" i="0" u="none" strike="noStrike">
                          <a:solidFill>
                            <a:srgbClr val="000000"/>
                          </a:solidFill>
                          <a:effectLst/>
                          <a:latin typeface="Calibri"/>
                        </a:rPr>
                        <a:t>1:8</a:t>
                      </a:r>
                    </a:p>
                  </a:txBody>
                  <a:tcPr marL="12700" marR="12700" marT="12700" marB="0" anchor="b">
                    <a:lnL>
                      <a:noFill/>
                    </a:lnL>
                    <a:lnR>
                      <a:noFill/>
                    </a:lnR>
                    <a:lnT>
                      <a:noFill/>
                    </a:lnT>
                    <a:lnB>
                      <a:noFill/>
                    </a:lnB>
                  </a:tcPr>
                </a:tc>
                <a:tc>
                  <a:txBody>
                    <a:bodyPr/>
                    <a:lstStyle/>
                    <a:p>
                      <a:pPr algn="ctr" fontAlgn="b"/>
                      <a:r>
                        <a:rPr lang="cs-CZ" sz="2000" b="1" i="0" u="none" strike="noStrike" dirty="0">
                          <a:solidFill>
                            <a:srgbClr val="000000"/>
                          </a:solidFill>
                          <a:effectLst/>
                          <a:latin typeface="Calibri"/>
                        </a:rPr>
                        <a:t>0.111</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nb-NO" sz="2000" b="0" i="0" u="none" strike="noStrike">
                          <a:solidFill>
                            <a:srgbClr val="000000"/>
                          </a:solidFill>
                          <a:effectLst/>
                          <a:latin typeface="Calibri"/>
                        </a:rPr>
                        <a:t>0.10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2000" b="0" i="0" u="none" strike="noStrike">
                          <a:solidFill>
                            <a:srgbClr val="000000"/>
                          </a:solidFill>
                          <a:effectLst/>
                          <a:latin typeface="Calibri"/>
                        </a:rPr>
                        <a:t>0.10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2000" b="0" i="0" u="none" strike="noStrike">
                          <a:solidFill>
                            <a:srgbClr val="000000"/>
                          </a:solidFill>
                          <a:effectLst/>
                          <a:latin typeface="Calibri"/>
                        </a:rPr>
                        <a:t>0.10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4340">
                <a:tc>
                  <a:txBody>
                    <a:bodyPr/>
                    <a:lstStyle/>
                    <a:p>
                      <a:pPr algn="ctr" fontAlgn="b"/>
                      <a:r>
                        <a:rPr lang="ru-RU" sz="2000" b="1" i="0" u="none" strike="noStrike">
                          <a:solidFill>
                            <a:srgbClr val="000000"/>
                          </a:solidFill>
                          <a:effectLst/>
                          <a:latin typeface="Calibri"/>
                        </a:rPr>
                        <a:t>1:7</a:t>
                      </a:r>
                    </a:p>
                  </a:txBody>
                  <a:tcPr marL="12700" marR="12700" marT="12700" marB="0" anchor="b">
                    <a:lnL>
                      <a:noFill/>
                    </a:lnL>
                    <a:lnR>
                      <a:noFill/>
                    </a:lnR>
                    <a:lnT>
                      <a:noFill/>
                    </a:lnT>
                    <a:lnB>
                      <a:noFill/>
                    </a:lnB>
                  </a:tcPr>
                </a:tc>
                <a:tc>
                  <a:txBody>
                    <a:bodyPr/>
                    <a:lstStyle/>
                    <a:p>
                      <a:pPr algn="ctr" fontAlgn="b"/>
                      <a:r>
                        <a:rPr lang="nb-NO" sz="2000" b="1" i="0" u="none" strike="noStrike" dirty="0">
                          <a:solidFill>
                            <a:srgbClr val="000000"/>
                          </a:solidFill>
                          <a:effectLst/>
                          <a:latin typeface="Calibri"/>
                        </a:rPr>
                        <a:t>0.125</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hr-HR" sz="2000" b="0" i="0" u="none" strike="noStrike">
                          <a:solidFill>
                            <a:srgbClr val="000000"/>
                          </a:solidFill>
                          <a:effectLst/>
                          <a:latin typeface="Calibri"/>
                        </a:rPr>
                        <a:t>0.09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2000" b="0" i="0" u="none" strike="noStrike">
                          <a:solidFill>
                            <a:srgbClr val="000000"/>
                          </a:solidFill>
                          <a:effectLst/>
                          <a:latin typeface="Calibri"/>
                        </a:rPr>
                        <a:t>0.10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2000" b="0" i="0" u="none" strike="noStrike">
                          <a:solidFill>
                            <a:srgbClr val="000000"/>
                          </a:solidFill>
                          <a:effectLst/>
                          <a:latin typeface="Calibri"/>
                        </a:rPr>
                        <a:t>0.10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34340">
                <a:tc>
                  <a:txBody>
                    <a:bodyPr/>
                    <a:lstStyle/>
                    <a:p>
                      <a:pPr algn="ctr" fontAlgn="b"/>
                      <a:r>
                        <a:rPr lang="de-DE" sz="2000" b="1" i="0" u="none" strike="noStrike">
                          <a:solidFill>
                            <a:srgbClr val="000000"/>
                          </a:solidFill>
                          <a:effectLst/>
                          <a:latin typeface="Calibri"/>
                        </a:rPr>
                        <a:t>1:5</a:t>
                      </a:r>
                    </a:p>
                  </a:txBody>
                  <a:tcPr marL="12700" marR="12700" marT="12700" marB="0" anchor="b">
                    <a:lnL>
                      <a:noFill/>
                    </a:lnL>
                    <a:lnR>
                      <a:noFill/>
                    </a:lnR>
                    <a:lnT>
                      <a:noFill/>
                    </a:lnT>
                    <a:lnB>
                      <a:noFill/>
                    </a:lnB>
                  </a:tcPr>
                </a:tc>
                <a:tc>
                  <a:txBody>
                    <a:bodyPr/>
                    <a:lstStyle/>
                    <a:p>
                      <a:pPr algn="ctr" fontAlgn="b"/>
                      <a:r>
                        <a:rPr lang="nb-NO" sz="2000" b="1" i="0" u="none" strike="noStrike" dirty="0">
                          <a:solidFill>
                            <a:srgbClr val="000000"/>
                          </a:solidFill>
                          <a:effectLst/>
                          <a:latin typeface="Calibri"/>
                        </a:rPr>
                        <a:t>0.167</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s-IS" sz="2000" b="0" i="0" u="none" strike="noStrike">
                          <a:solidFill>
                            <a:srgbClr val="000000"/>
                          </a:solidFill>
                          <a:effectLst/>
                          <a:latin typeface="Calibri"/>
                        </a:rPr>
                        <a:t>0.04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2000" b="0" i="0" u="none" strike="noStrike">
                          <a:solidFill>
                            <a:srgbClr val="000000"/>
                          </a:solidFill>
                          <a:effectLst/>
                          <a:latin typeface="Calibri"/>
                        </a:rPr>
                        <a:t>0.09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2000" b="0" i="0" u="none" strike="noStrike">
                          <a:solidFill>
                            <a:srgbClr val="000000"/>
                          </a:solidFill>
                          <a:effectLst/>
                          <a:latin typeface="Calibri"/>
                        </a:rPr>
                        <a:t>0.10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34340">
                <a:tc>
                  <a:txBody>
                    <a:bodyPr/>
                    <a:lstStyle/>
                    <a:p>
                      <a:pPr algn="ctr" fontAlgn="b"/>
                      <a:r>
                        <a:rPr lang="ru-RU" sz="2000" b="1" i="0" u="none" strike="noStrike">
                          <a:solidFill>
                            <a:srgbClr val="000000"/>
                          </a:solidFill>
                          <a:effectLst/>
                          <a:latin typeface="Calibri"/>
                        </a:rPr>
                        <a:t>1:4</a:t>
                      </a:r>
                    </a:p>
                  </a:txBody>
                  <a:tcPr marL="12700" marR="12700" marT="12700" marB="0" anchor="b">
                    <a:lnL>
                      <a:noFill/>
                    </a:lnL>
                    <a:lnR>
                      <a:noFill/>
                    </a:lnR>
                    <a:lnT>
                      <a:noFill/>
                    </a:lnT>
                    <a:lnB>
                      <a:noFill/>
                    </a:lnB>
                  </a:tcPr>
                </a:tc>
                <a:tc>
                  <a:txBody>
                    <a:bodyPr/>
                    <a:lstStyle/>
                    <a:p>
                      <a:pPr algn="ctr" fontAlgn="b"/>
                      <a:r>
                        <a:rPr lang="is-IS" sz="2000" b="1" i="0" u="none" strike="noStrike" dirty="0">
                          <a:solidFill>
                            <a:srgbClr val="000000"/>
                          </a:solidFill>
                          <a:effectLst/>
                          <a:latin typeface="Calibri"/>
                        </a:rPr>
                        <a:t>0.200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nb-NO" sz="2000" b="0" i="0" u="none" strike="noStrike">
                          <a:solidFill>
                            <a:srgbClr val="000000"/>
                          </a:solidFill>
                          <a:effectLst/>
                          <a:latin typeface="Calibri"/>
                        </a:rPr>
                        <a:t>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2000" b="0" i="0" u="none" strike="noStrike">
                          <a:solidFill>
                            <a:srgbClr val="000000"/>
                          </a:solidFill>
                          <a:effectLst/>
                          <a:latin typeface="Calibri"/>
                        </a:rPr>
                        <a:t>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000" b="0" i="0" u="none" strike="noStrike">
                          <a:solidFill>
                            <a:srgbClr val="000000"/>
                          </a:solidFill>
                          <a:effectLst/>
                          <a:latin typeface="Calibri"/>
                        </a:rPr>
                        <a:t>0.05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34340">
                <a:tc>
                  <a:txBody>
                    <a:bodyPr/>
                    <a:lstStyle/>
                    <a:p>
                      <a:pPr algn="ctr" fontAlgn="b"/>
                      <a:r>
                        <a:rPr lang="en-US" sz="2000" b="1" i="0" u="none" strike="noStrike" dirty="0">
                          <a:solidFill>
                            <a:srgbClr val="000000"/>
                          </a:solidFill>
                          <a:effectLst/>
                          <a:latin typeface="Calibri"/>
                        </a:rPr>
                        <a:t>1:3</a:t>
                      </a:r>
                    </a:p>
                  </a:txBody>
                  <a:tcPr marL="12700" marR="12700" marT="12700" marB="0" anchor="b">
                    <a:lnL>
                      <a:noFill/>
                    </a:lnL>
                    <a:lnR>
                      <a:noFill/>
                    </a:lnR>
                    <a:lnT>
                      <a:noFill/>
                    </a:lnT>
                    <a:lnB>
                      <a:noFill/>
                    </a:lnB>
                  </a:tcPr>
                </a:tc>
                <a:tc>
                  <a:txBody>
                    <a:bodyPr/>
                    <a:lstStyle/>
                    <a:p>
                      <a:pPr algn="ctr" fontAlgn="b"/>
                      <a:r>
                        <a:rPr lang="nb-NO" sz="2000" b="1" i="0" u="none" strike="noStrike" dirty="0">
                          <a:solidFill>
                            <a:srgbClr val="000000"/>
                          </a:solidFill>
                          <a:effectLst/>
                          <a:latin typeface="Calibri"/>
                        </a:rPr>
                        <a:t>0.250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mr-IN" sz="2000" b="0" i="0" u="none" strike="noStrike">
                          <a:solidFill>
                            <a:srgbClr val="000000"/>
                          </a:solidFill>
                          <a:effectLst/>
                          <a:latin typeface="Calibri"/>
                        </a:rPr>
                        <a:t>-0.06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2000" b="0" i="0" u="none" strike="noStrike">
                          <a:solidFill>
                            <a:srgbClr val="000000"/>
                          </a:solidFill>
                          <a:effectLst/>
                          <a:latin typeface="Calibri"/>
                        </a:rPr>
                        <a:t>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2000" b="0" i="0" u="none" strike="noStrike">
                          <a:solidFill>
                            <a:srgbClr val="000000"/>
                          </a:solidFill>
                          <a:effectLst/>
                          <a:latin typeface="Calibri"/>
                        </a:rPr>
                        <a:t>0.04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34340">
                <a:tc>
                  <a:txBody>
                    <a:bodyPr/>
                    <a:lstStyle/>
                    <a:p>
                      <a:pPr algn="ctr" fontAlgn="b"/>
                      <a:r>
                        <a:rPr lang="ru-RU" sz="2000" b="1" i="0" u="none" strike="noStrike">
                          <a:solidFill>
                            <a:srgbClr val="000000"/>
                          </a:solidFill>
                          <a:effectLst/>
                          <a:latin typeface="Calibri"/>
                        </a:rPr>
                        <a:t>3:7</a:t>
                      </a:r>
                    </a:p>
                  </a:txBody>
                  <a:tcPr marL="12700" marR="12700" marT="12700" marB="0" anchor="b">
                    <a:lnL>
                      <a:noFill/>
                    </a:lnL>
                    <a:lnR>
                      <a:noFill/>
                    </a:lnR>
                    <a:lnT>
                      <a:noFill/>
                    </a:lnT>
                    <a:lnB>
                      <a:noFill/>
                    </a:lnB>
                  </a:tcPr>
                </a:tc>
                <a:tc>
                  <a:txBody>
                    <a:bodyPr/>
                    <a:lstStyle/>
                    <a:p>
                      <a:pPr algn="ctr" fontAlgn="b"/>
                      <a:r>
                        <a:rPr lang="nb-NO" sz="2000" b="1" i="0" u="none" strike="noStrike" dirty="0">
                          <a:solidFill>
                            <a:srgbClr val="000000"/>
                          </a:solidFill>
                          <a:effectLst/>
                          <a:latin typeface="Calibri"/>
                        </a:rPr>
                        <a:t>0.300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mr-IN" sz="2000" b="0" i="0" u="none" strike="noStrike">
                          <a:solidFill>
                            <a:srgbClr val="000000"/>
                          </a:solidFill>
                          <a:effectLst/>
                          <a:latin typeface="Calibri"/>
                        </a:rPr>
                        <a:t>-0.14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2000" b="0" i="0" u="none" strike="noStrike">
                          <a:solidFill>
                            <a:srgbClr val="000000"/>
                          </a:solidFill>
                          <a:effectLst/>
                          <a:latin typeface="Calibri"/>
                        </a:rPr>
                        <a:t>-0.05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2000" b="0" i="0" u="none" strike="noStrike">
                          <a:solidFill>
                            <a:srgbClr val="000000"/>
                          </a:solidFill>
                          <a:effectLst/>
                          <a:latin typeface="Calibri"/>
                        </a:rPr>
                        <a:t>0.01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34340">
                <a:tc>
                  <a:txBody>
                    <a:bodyPr/>
                    <a:lstStyle/>
                    <a:p>
                      <a:pPr algn="ctr" fontAlgn="b"/>
                      <a:r>
                        <a:rPr lang="is-IS" sz="2000" b="1" i="0" u="none" strike="noStrike">
                          <a:solidFill>
                            <a:srgbClr val="000000"/>
                          </a:solidFill>
                          <a:effectLst/>
                          <a:latin typeface="Calibri"/>
                        </a:rPr>
                        <a:t>1:2</a:t>
                      </a:r>
                    </a:p>
                  </a:txBody>
                  <a:tcPr marL="12700" marR="12700" marT="12700" marB="0" anchor="b">
                    <a:lnL>
                      <a:noFill/>
                    </a:lnL>
                    <a:lnR>
                      <a:noFill/>
                    </a:lnR>
                    <a:lnT>
                      <a:noFill/>
                    </a:lnT>
                    <a:lnB>
                      <a:noFill/>
                    </a:lnB>
                  </a:tcPr>
                </a:tc>
                <a:tc>
                  <a:txBody>
                    <a:bodyPr/>
                    <a:lstStyle/>
                    <a:p>
                      <a:pPr algn="ctr" fontAlgn="b"/>
                      <a:r>
                        <a:rPr lang="nb-NO" sz="2000" b="1" i="0" u="none" strike="noStrike" dirty="0">
                          <a:solidFill>
                            <a:srgbClr val="000000"/>
                          </a:solidFill>
                          <a:effectLst/>
                          <a:latin typeface="Calibri"/>
                        </a:rPr>
                        <a:t>0.333</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mr-IN" sz="2000" b="0" i="0" u="none" strike="noStrike" dirty="0">
                          <a:solidFill>
                            <a:srgbClr val="000000"/>
                          </a:solidFill>
                          <a:effectLst/>
                          <a:latin typeface="Calibri"/>
                        </a:rPr>
                        <a:t>-</a:t>
                      </a:r>
                      <a:r>
                        <a:rPr lang="en-US" sz="2000" b="0" i="0" u="none" strike="noStrike" dirty="0">
                          <a:solidFill>
                            <a:srgbClr val="000000"/>
                          </a:solidFill>
                          <a:effectLst/>
                          <a:latin typeface="Calibri"/>
                        </a:rPr>
                        <a:t>0.20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2000" b="0" i="0" u="none" strike="noStrike" dirty="0">
                          <a:solidFill>
                            <a:srgbClr val="000000"/>
                          </a:solidFill>
                          <a:effectLst/>
                          <a:latin typeface="Calibri"/>
                        </a:rPr>
                        <a:t>-0.08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2000" b="0" i="0" u="none" strike="noStrike" dirty="0">
                          <a:solidFill>
                            <a:srgbClr val="000000"/>
                          </a:solidFill>
                          <a:effectLst/>
                          <a:latin typeface="Calibri"/>
                        </a:rPr>
                        <a:t>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4" name="Rectangle 112"/>
          <p:cNvSpPr>
            <a:spLocks noChangeArrowheads="1"/>
          </p:cNvSpPr>
          <p:nvPr/>
        </p:nvSpPr>
        <p:spPr bwMode="auto">
          <a:xfrm>
            <a:off x="1295400" y="4572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US" sz="4000" dirty="0">
                <a:solidFill>
                  <a:schemeClr val="tx2"/>
                </a:solidFill>
              </a:rPr>
              <a:t>Decision Curve</a:t>
            </a:r>
          </a:p>
        </p:txBody>
      </p:sp>
    </p:spTree>
    <p:extLst>
      <p:ext uri="{BB962C8B-B14F-4D97-AF65-F5344CB8AC3E}">
        <p14:creationId xmlns:p14="http://schemas.microsoft.com/office/powerpoint/2010/main" val="2374263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658D01E-B3B9-A143-8F8C-1F8AEAD31DC2}" type="slidenum">
              <a:rPr lang="en-US" smtClean="0"/>
              <a:pPr>
                <a:defRPr/>
              </a:pPr>
              <a:t>66</a:t>
            </a:fld>
            <a:endParaRPr lang="en-US"/>
          </a:p>
        </p:txBody>
      </p:sp>
      <p:sp>
        <p:nvSpPr>
          <p:cNvPr id="5" name="Rectangle 112"/>
          <p:cNvSpPr>
            <a:spLocks noChangeArrowheads="1"/>
          </p:cNvSpPr>
          <p:nvPr/>
        </p:nvSpPr>
        <p:spPr bwMode="auto">
          <a:xfrm>
            <a:off x="1295400" y="457200"/>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000" dirty="0">
                <a:solidFill>
                  <a:schemeClr val="tx2"/>
                </a:solidFill>
              </a:rPr>
              <a:t>Decision Curve</a:t>
            </a:r>
          </a:p>
        </p:txBody>
      </p:sp>
      <p:graphicFrame>
        <p:nvGraphicFramePr>
          <p:cNvPr id="7" name="Chart 6"/>
          <p:cNvGraphicFramePr>
            <a:graphicFrameLocks/>
          </p:cNvGraphicFramePr>
          <p:nvPr>
            <p:extLst/>
          </p:nvPr>
        </p:nvGraphicFramePr>
        <p:xfrm>
          <a:off x="1066799" y="1905000"/>
          <a:ext cx="7140575" cy="4533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47598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658D01E-B3B9-A143-8F8C-1F8AEAD31DC2}" type="slidenum">
              <a:rPr lang="en-US" smtClean="0"/>
              <a:pPr>
                <a:defRPr/>
              </a:pPr>
              <a:t>67</a:t>
            </a:fld>
            <a:endParaRPr lang="en-US"/>
          </a:p>
        </p:txBody>
      </p:sp>
      <p:sp>
        <p:nvSpPr>
          <p:cNvPr id="5" name="Rectangle 112"/>
          <p:cNvSpPr>
            <a:spLocks noChangeArrowheads="1"/>
          </p:cNvSpPr>
          <p:nvPr/>
        </p:nvSpPr>
        <p:spPr bwMode="auto">
          <a:xfrm>
            <a:off x="1295400" y="457200"/>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000" dirty="0">
                <a:solidFill>
                  <a:schemeClr val="tx2"/>
                </a:solidFill>
              </a:rPr>
              <a:t>Decision Curve</a:t>
            </a:r>
          </a:p>
        </p:txBody>
      </p:sp>
      <p:graphicFrame>
        <p:nvGraphicFramePr>
          <p:cNvPr id="8" name="Chart 7"/>
          <p:cNvGraphicFramePr>
            <a:graphicFrameLocks/>
          </p:cNvGraphicFramePr>
          <p:nvPr>
            <p:extLst/>
          </p:nvPr>
        </p:nvGraphicFramePr>
        <p:xfrm>
          <a:off x="936625" y="1905000"/>
          <a:ext cx="7270750" cy="4533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58999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658D01E-B3B9-A143-8F8C-1F8AEAD31DC2}" type="slidenum">
              <a:rPr lang="en-US" smtClean="0"/>
              <a:pPr>
                <a:defRPr/>
              </a:pPr>
              <a:t>68</a:t>
            </a:fld>
            <a:endParaRPr lang="en-US"/>
          </a:p>
        </p:txBody>
      </p:sp>
      <p:sp>
        <p:nvSpPr>
          <p:cNvPr id="5" name="Rectangle 112"/>
          <p:cNvSpPr>
            <a:spLocks noChangeArrowheads="1"/>
          </p:cNvSpPr>
          <p:nvPr/>
        </p:nvSpPr>
        <p:spPr bwMode="auto">
          <a:xfrm>
            <a:off x="1295400" y="457200"/>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000" dirty="0">
                <a:solidFill>
                  <a:schemeClr val="tx2"/>
                </a:solidFill>
              </a:rPr>
              <a:t>Decision Curve</a:t>
            </a:r>
          </a:p>
        </p:txBody>
      </p:sp>
      <p:graphicFrame>
        <p:nvGraphicFramePr>
          <p:cNvPr id="7" name="Chart 6"/>
          <p:cNvGraphicFramePr>
            <a:graphicFrameLocks/>
          </p:cNvGraphicFramePr>
          <p:nvPr>
            <p:extLst/>
          </p:nvPr>
        </p:nvGraphicFramePr>
        <p:xfrm>
          <a:off x="1295400" y="1752600"/>
          <a:ext cx="6629400"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63993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2"/>
          <p:cNvSpPr>
            <a:spLocks noGrp="1" noChangeArrowheads="1"/>
          </p:cNvSpPr>
          <p:nvPr>
            <p:ph type="title"/>
          </p:nvPr>
        </p:nvSpPr>
        <p:spPr/>
        <p:txBody>
          <a:bodyPr/>
          <a:lstStyle/>
          <a:p>
            <a:pPr eaLnBrk="1" hangingPunct="1"/>
            <a:r>
              <a:rPr lang="en-US">
                <a:latin typeface="Tahoma" charset="0"/>
                <a:ea typeface="MS PGothic" charset="0"/>
              </a:rPr>
              <a:t>Comparing Predictions</a:t>
            </a:r>
          </a:p>
        </p:txBody>
      </p:sp>
      <p:sp>
        <p:nvSpPr>
          <p:cNvPr id="229378" name="Rectangle 3"/>
          <p:cNvSpPr>
            <a:spLocks noGrp="1" noChangeArrowheads="1"/>
          </p:cNvSpPr>
          <p:nvPr>
            <p:ph type="body" idx="1"/>
          </p:nvPr>
        </p:nvSpPr>
        <p:spPr/>
        <p:txBody>
          <a:bodyPr/>
          <a:lstStyle/>
          <a:p>
            <a:pPr eaLnBrk="1" hangingPunct="1">
              <a:lnSpc>
                <a:spcPct val="90000"/>
              </a:lnSpc>
            </a:pPr>
            <a:r>
              <a:rPr lang="en-US" sz="2400" dirty="0">
                <a:latin typeface="Tahoma" charset="0"/>
                <a:ea typeface="MS PGothic" charset="0"/>
              </a:rPr>
              <a:t>Identify cohort.</a:t>
            </a:r>
          </a:p>
          <a:p>
            <a:pPr eaLnBrk="1" hangingPunct="1">
              <a:lnSpc>
                <a:spcPct val="90000"/>
              </a:lnSpc>
            </a:pPr>
            <a:r>
              <a:rPr lang="en-US" sz="2400" dirty="0">
                <a:latin typeface="Tahoma" charset="0"/>
                <a:ea typeface="MS PGothic" charset="0"/>
              </a:rPr>
              <a:t>Obtain predictions (or information necessary for prediction) at inception.</a:t>
            </a:r>
          </a:p>
          <a:p>
            <a:pPr eaLnBrk="1" hangingPunct="1">
              <a:lnSpc>
                <a:spcPct val="90000"/>
              </a:lnSpc>
            </a:pPr>
            <a:r>
              <a:rPr lang="en-US" sz="2400" dirty="0">
                <a:latin typeface="Tahoma" charset="0"/>
                <a:ea typeface="MS PGothic" charset="0"/>
              </a:rPr>
              <a:t>Provide uniform treatment to cohort or at least treat independent of (blinded to) prediction.</a:t>
            </a:r>
          </a:p>
          <a:p>
            <a:pPr eaLnBrk="1" hangingPunct="1">
              <a:lnSpc>
                <a:spcPct val="90000"/>
              </a:lnSpc>
            </a:pPr>
            <a:r>
              <a:rPr lang="en-US" sz="2400" dirty="0">
                <a:latin typeface="Tahoma" charset="0"/>
                <a:ea typeface="MS PGothic" charset="0"/>
              </a:rPr>
              <a:t>Determine outcomes.</a:t>
            </a:r>
          </a:p>
          <a:p>
            <a:pPr eaLnBrk="1" hangingPunct="1">
              <a:lnSpc>
                <a:spcPct val="90000"/>
              </a:lnSpc>
            </a:pPr>
            <a:r>
              <a:rPr lang="en-US" sz="2400" dirty="0">
                <a:latin typeface="Tahoma" charset="0"/>
                <a:ea typeface="MS PGothic" charset="0"/>
              </a:rPr>
              <a:t>Scenario: What would have happened if treatment were based on predicted risk?  Would net benefit have been higher with Risk Prediction 1 or Risk Prediction 2?</a:t>
            </a:r>
          </a:p>
          <a:p>
            <a:pPr eaLnBrk="1" hangingPunct="1">
              <a:lnSpc>
                <a:spcPct val="90000"/>
              </a:lnSpc>
            </a:pPr>
            <a:endParaRPr lang="en-US" sz="2400" dirty="0">
              <a:latin typeface="Tahoma" charset="0"/>
              <a:ea typeface="MS PGothic" charset="0"/>
            </a:endParaRPr>
          </a:p>
          <a:p>
            <a:pPr eaLnBrk="1" hangingPunct="1">
              <a:lnSpc>
                <a:spcPct val="90000"/>
              </a:lnSpc>
            </a:pPr>
            <a:endParaRPr lang="en-US" sz="2400" dirty="0">
              <a:latin typeface="Tahoma" charset="0"/>
              <a:ea typeface="MS PGothic" charset="0"/>
            </a:endParaRPr>
          </a:p>
        </p:txBody>
      </p:sp>
      <p:sp>
        <p:nvSpPr>
          <p:cNvPr id="80900" name="Oval 4"/>
          <p:cNvSpPr>
            <a:spLocks noChangeArrowheads="1"/>
          </p:cNvSpPr>
          <p:nvPr/>
        </p:nvSpPr>
        <p:spPr bwMode="auto">
          <a:xfrm>
            <a:off x="838200" y="2971800"/>
            <a:ext cx="8153400" cy="11430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29380"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617B4C1A-6BF2-5B4E-9F2D-C4DA37CB37CB}" type="slidenum">
              <a:rPr lang="en-US" sz="1400"/>
              <a:pPr/>
              <a:t>69</a:t>
            </a:fld>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900"/>
                                        </p:tgtEl>
                                        <p:attrNameLst>
                                          <p:attrName>style.visibility</p:attrName>
                                        </p:attrNameLst>
                                      </p:cBhvr>
                                      <p:to>
                                        <p:strVal val="visible"/>
                                      </p:to>
                                    </p:set>
                                    <p:anim calcmode="lin" valueType="num">
                                      <p:cBhvr additive="base">
                                        <p:cTn id="7" dur="500" fill="hold"/>
                                        <p:tgtEl>
                                          <p:spTgt spid="80900"/>
                                        </p:tgtEl>
                                        <p:attrNameLst>
                                          <p:attrName>ppt_x</p:attrName>
                                        </p:attrNameLst>
                                      </p:cBhvr>
                                      <p:tavLst>
                                        <p:tav tm="0">
                                          <p:val>
                                            <p:strVal val="#ppt_x"/>
                                          </p:val>
                                        </p:tav>
                                        <p:tav tm="100000">
                                          <p:val>
                                            <p:strVal val="#ppt_x"/>
                                          </p:val>
                                        </p:tav>
                                      </p:tavLst>
                                    </p:anim>
                                    <p:anim calcmode="lin" valueType="num">
                                      <p:cBhvr additive="base">
                                        <p:cTn id="8" dur="500" fill="hold"/>
                                        <p:tgtEl>
                                          <p:spTgt spid="809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591C619-4778-438B-9046-FE855FDB2D05}"/>
              </a:ext>
            </a:extLst>
          </p:cNvPr>
          <p:cNvGraphicFramePr>
            <a:graphicFrameLocks noGrp="1"/>
          </p:cNvGraphicFramePr>
          <p:nvPr>
            <p:ph idx="1"/>
            <p:extLst>
              <p:ext uri="{D42A27DB-BD31-4B8C-83A1-F6EECF244321}">
                <p14:modId xmlns:p14="http://schemas.microsoft.com/office/powerpoint/2010/main" val="3897249622"/>
              </p:ext>
            </p:extLst>
          </p:nvPr>
        </p:nvGraphicFramePr>
        <p:xfrm>
          <a:off x="1524000" y="1917782"/>
          <a:ext cx="4953000" cy="477774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3523823655"/>
                    </a:ext>
                  </a:extLst>
                </a:gridCol>
                <a:gridCol w="2476500">
                  <a:extLst>
                    <a:ext uri="{9D8B030D-6E8A-4147-A177-3AD203B41FA5}">
                      <a16:colId xmlns:a16="http://schemas.microsoft.com/office/drawing/2014/main" val="2880667623"/>
                    </a:ext>
                  </a:extLst>
                </a:gridCol>
              </a:tblGrid>
              <a:tr h="408709">
                <a:tc>
                  <a:txBody>
                    <a:bodyPr/>
                    <a:lstStyle/>
                    <a:p>
                      <a:pPr algn="ctr" fontAlgn="b"/>
                      <a:r>
                        <a:rPr lang="en-US" sz="2800" u="none" strike="noStrike">
                          <a:effectLst/>
                        </a:rPr>
                        <a:t>a</a:t>
                      </a:r>
                      <a:endParaRPr lang="en-US" sz="28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Log(a)</a:t>
                      </a:r>
                      <a:endParaRPr lang="en-US" sz="28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95861787"/>
                  </a:ext>
                </a:extLst>
              </a:tr>
              <a:tr h="408709">
                <a:tc>
                  <a:txBody>
                    <a:bodyPr/>
                    <a:lstStyle/>
                    <a:p>
                      <a:pPr algn="r" fontAlgn="b"/>
                      <a:r>
                        <a:rPr lang="en-US" sz="2800" u="none" strike="noStrike">
                          <a:effectLst/>
                        </a:rPr>
                        <a:t>1</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a:effectLst/>
                        </a:rPr>
                        <a:t>0</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76636496"/>
                  </a:ext>
                </a:extLst>
              </a:tr>
              <a:tr h="408709">
                <a:tc>
                  <a:txBody>
                    <a:bodyPr/>
                    <a:lstStyle/>
                    <a:p>
                      <a:pPr algn="r" fontAlgn="b"/>
                      <a:r>
                        <a:rPr lang="en-US" sz="2800" u="none" strike="noStrike">
                          <a:effectLst/>
                        </a:rPr>
                        <a:t>2</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a:effectLst/>
                        </a:rPr>
                        <a:t>0.30</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27852493"/>
                  </a:ext>
                </a:extLst>
              </a:tr>
              <a:tr h="408709">
                <a:tc>
                  <a:txBody>
                    <a:bodyPr/>
                    <a:lstStyle/>
                    <a:p>
                      <a:pPr algn="r" fontAlgn="b"/>
                      <a:r>
                        <a:rPr lang="en-US" sz="2800" u="none" strike="noStrike">
                          <a:effectLst/>
                        </a:rPr>
                        <a:t>3</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a:effectLst/>
                        </a:rPr>
                        <a:t>0.5</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78797245"/>
                  </a:ext>
                </a:extLst>
              </a:tr>
              <a:tr h="408709">
                <a:tc>
                  <a:txBody>
                    <a:bodyPr/>
                    <a:lstStyle/>
                    <a:p>
                      <a:pPr algn="r" fontAlgn="b"/>
                      <a:r>
                        <a:rPr lang="en-US" sz="2800" u="none" strike="noStrike">
                          <a:effectLst/>
                        </a:rPr>
                        <a:t>4</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a:effectLst/>
                        </a:rPr>
                        <a:t>0.60</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24869809"/>
                  </a:ext>
                </a:extLst>
              </a:tr>
              <a:tr h="408709">
                <a:tc>
                  <a:txBody>
                    <a:bodyPr/>
                    <a:lstStyle/>
                    <a:p>
                      <a:pPr algn="r" fontAlgn="b"/>
                      <a:r>
                        <a:rPr lang="en-US" sz="2800" u="none" strike="noStrike">
                          <a:effectLst/>
                        </a:rPr>
                        <a:t>5</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a:effectLst/>
                        </a:rPr>
                        <a:t>0.70</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38007204"/>
                  </a:ext>
                </a:extLst>
              </a:tr>
              <a:tr h="408709">
                <a:tc>
                  <a:txBody>
                    <a:bodyPr/>
                    <a:lstStyle/>
                    <a:p>
                      <a:pPr algn="r" fontAlgn="b"/>
                      <a:r>
                        <a:rPr lang="en-US" sz="2800" u="none" strike="noStrike">
                          <a:effectLst/>
                        </a:rPr>
                        <a:t>6</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a:effectLst/>
                        </a:rPr>
                        <a:t>0.8</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76592485"/>
                  </a:ext>
                </a:extLst>
              </a:tr>
              <a:tr h="408709">
                <a:tc>
                  <a:txBody>
                    <a:bodyPr/>
                    <a:lstStyle/>
                    <a:p>
                      <a:pPr algn="r" fontAlgn="b"/>
                      <a:r>
                        <a:rPr lang="en-US" sz="2800" u="none" strike="noStrike">
                          <a:effectLst/>
                        </a:rPr>
                        <a:t>7</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a:effectLst/>
                        </a:rPr>
                        <a:t>0.85</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497123"/>
                  </a:ext>
                </a:extLst>
              </a:tr>
              <a:tr h="408709">
                <a:tc>
                  <a:txBody>
                    <a:bodyPr/>
                    <a:lstStyle/>
                    <a:p>
                      <a:pPr algn="r" fontAlgn="b"/>
                      <a:r>
                        <a:rPr lang="en-US" sz="2800" u="none" strike="noStrike">
                          <a:effectLst/>
                        </a:rPr>
                        <a:t>8</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a:effectLst/>
                        </a:rPr>
                        <a:t>0.90</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36677682"/>
                  </a:ext>
                </a:extLst>
              </a:tr>
              <a:tr h="408709">
                <a:tc>
                  <a:txBody>
                    <a:bodyPr/>
                    <a:lstStyle/>
                    <a:p>
                      <a:pPr algn="r" fontAlgn="b"/>
                      <a:r>
                        <a:rPr lang="en-US" sz="2800" u="none" strike="noStrike">
                          <a:effectLst/>
                        </a:rPr>
                        <a:t>9</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a:effectLst/>
                        </a:rPr>
                        <a:t>0.95</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60191955"/>
                  </a:ext>
                </a:extLst>
              </a:tr>
              <a:tr h="408709">
                <a:tc>
                  <a:txBody>
                    <a:bodyPr/>
                    <a:lstStyle/>
                    <a:p>
                      <a:pPr algn="r" fontAlgn="b"/>
                      <a:r>
                        <a:rPr lang="en-US" sz="2800" u="none" strike="noStrike">
                          <a:effectLst/>
                        </a:rPr>
                        <a:t>10</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1.00</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8153571"/>
                  </a:ext>
                </a:extLst>
              </a:tr>
            </a:tbl>
          </a:graphicData>
        </a:graphic>
      </p:graphicFrame>
      <p:sp>
        <p:nvSpPr>
          <p:cNvPr id="4" name="Slide Number Placeholder 3">
            <a:extLst>
              <a:ext uri="{FF2B5EF4-FFF2-40B4-BE49-F238E27FC236}">
                <a16:creationId xmlns:a16="http://schemas.microsoft.com/office/drawing/2014/main" id="{362F71E6-35E2-4104-AB15-8120A97AA860}"/>
              </a:ext>
            </a:extLst>
          </p:cNvPr>
          <p:cNvSpPr>
            <a:spLocks noGrp="1"/>
          </p:cNvSpPr>
          <p:nvPr>
            <p:ph type="sldNum" sz="quarter" idx="12"/>
          </p:nvPr>
        </p:nvSpPr>
        <p:spPr/>
        <p:txBody>
          <a:bodyPr/>
          <a:lstStyle/>
          <a:p>
            <a:pPr>
              <a:defRPr/>
            </a:pPr>
            <a:fld id="{E70CF1B1-AA47-B34B-9B18-40744FAC0177}" type="slidenum">
              <a:rPr lang="en-US" smtClean="0"/>
              <a:pPr>
                <a:defRPr/>
              </a:pPr>
              <a:t>7</a:t>
            </a:fld>
            <a:endParaRPr lang="en-US"/>
          </a:p>
        </p:txBody>
      </p:sp>
    </p:spTree>
    <p:extLst>
      <p:ext uri="{BB962C8B-B14F-4D97-AF65-F5344CB8AC3E}">
        <p14:creationId xmlns:p14="http://schemas.microsoft.com/office/powerpoint/2010/main" val="8071269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p:cNvSpPr>
            <a:spLocks noGrp="1" noChangeArrowheads="1"/>
          </p:cNvSpPr>
          <p:nvPr>
            <p:ph type="title" idx="4294967295"/>
          </p:nvPr>
        </p:nvSpPr>
        <p:spPr/>
        <p:txBody>
          <a:bodyPr/>
          <a:lstStyle/>
          <a:p>
            <a:pPr eaLnBrk="1" hangingPunct="1"/>
            <a:r>
              <a:rPr lang="en-US">
                <a:latin typeface="Tahoma" charset="0"/>
                <a:ea typeface="MS PGothic" charset="0"/>
              </a:rPr>
              <a:t>Clinical Treatment Based On Predicted Risk</a:t>
            </a:r>
          </a:p>
        </p:txBody>
      </p:sp>
      <p:sp>
        <p:nvSpPr>
          <p:cNvPr id="231426" name="Rectangle 3"/>
          <p:cNvSpPr>
            <a:spLocks noGrp="1" noChangeArrowheads="1"/>
          </p:cNvSpPr>
          <p:nvPr>
            <p:ph type="body" idx="4294967295"/>
          </p:nvPr>
        </p:nvSpPr>
        <p:spPr/>
        <p:txBody>
          <a:bodyPr/>
          <a:lstStyle/>
          <a:p>
            <a:pPr eaLnBrk="1" hangingPunct="1"/>
            <a:r>
              <a:rPr lang="en-US">
                <a:latin typeface="Tahoma" charset="0"/>
                <a:ea typeface="MS PGothic" charset="0"/>
              </a:rPr>
              <a:t>If treatment is effective and higher risk patients are treated more aggressively:</a:t>
            </a:r>
          </a:p>
          <a:p>
            <a:pPr eaLnBrk="1" hangingPunct="1">
              <a:buFont typeface="Wingdings" charset="0"/>
              <a:buNone/>
            </a:pPr>
            <a:r>
              <a:rPr lang="en-US">
                <a:latin typeface="Tahoma" charset="0"/>
                <a:ea typeface="MS PGothic" charset="0"/>
              </a:rPr>
              <a:t>		Discrimination is DECREASED</a:t>
            </a:r>
          </a:p>
          <a:p>
            <a:pPr eaLnBrk="1" hangingPunct="1"/>
            <a:r>
              <a:rPr lang="en-US">
                <a:latin typeface="Tahoma" charset="0"/>
                <a:ea typeface="MS PGothic" charset="0"/>
              </a:rPr>
              <a:t>If highest risk patients are considered futile and support is withdrawn:</a:t>
            </a:r>
          </a:p>
          <a:p>
            <a:pPr eaLnBrk="1" hangingPunct="1">
              <a:buFont typeface="Wingdings" charset="0"/>
              <a:buNone/>
            </a:pPr>
            <a:r>
              <a:rPr lang="en-US">
                <a:latin typeface="Tahoma" charset="0"/>
                <a:ea typeface="MS PGothic" charset="0"/>
              </a:rPr>
              <a:t>		Discrimination is INCREASED </a:t>
            </a:r>
          </a:p>
        </p:txBody>
      </p:sp>
      <p:sp>
        <p:nvSpPr>
          <p:cNvPr id="231427" name="Text Box 4"/>
          <p:cNvSpPr txBox="1">
            <a:spLocks noChangeArrowheads="1"/>
          </p:cNvSpPr>
          <p:nvPr/>
        </p:nvSpPr>
        <p:spPr bwMode="auto">
          <a:xfrm>
            <a:off x="1600200" y="5486400"/>
            <a:ext cx="6553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spcBef>
                <a:spcPct val="50000"/>
              </a:spcBef>
            </a:pPr>
            <a:r>
              <a:rPr lang="en-US" sz="1800"/>
              <a:t>Especially relevant if outcome is something like 7-day in-hospital survival</a:t>
            </a:r>
          </a:p>
        </p:txBody>
      </p:sp>
      <p:sp>
        <p:nvSpPr>
          <p:cNvPr id="231428"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91DAA41A-3F05-A043-A73D-1579B34A7F46}" type="slidenum">
              <a:rPr lang="en-US" sz="1400"/>
              <a:pPr/>
              <a:t>70</a:t>
            </a:fld>
            <a:endParaRPr lang="en-US" sz="14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2"/>
          <p:cNvSpPr>
            <a:spLocks noGrp="1" noChangeArrowheads="1"/>
          </p:cNvSpPr>
          <p:nvPr>
            <p:ph type="title"/>
          </p:nvPr>
        </p:nvSpPr>
        <p:spPr/>
        <p:txBody>
          <a:bodyPr/>
          <a:lstStyle/>
          <a:p>
            <a:r>
              <a:rPr lang="en-US">
                <a:latin typeface="Tahoma" charset="0"/>
                <a:ea typeface="MS PGothic" charset="0"/>
              </a:rPr>
              <a:t>NLST Lung CA Mortality </a:t>
            </a:r>
            <a:br>
              <a:rPr lang="en-US">
                <a:latin typeface="Tahoma" charset="0"/>
                <a:ea typeface="MS PGothic" charset="0"/>
              </a:rPr>
            </a:br>
            <a:r>
              <a:rPr lang="en-US">
                <a:latin typeface="Tahoma" charset="0"/>
                <a:ea typeface="MS PGothic" charset="0"/>
              </a:rPr>
              <a:t>Risk Prediction Model</a:t>
            </a:r>
          </a:p>
        </p:txBody>
      </p:sp>
      <p:sp>
        <p:nvSpPr>
          <p:cNvPr id="237570" name="Rectangle 3"/>
          <p:cNvSpPr>
            <a:spLocks noGrp="1" noChangeArrowheads="1"/>
          </p:cNvSpPr>
          <p:nvPr>
            <p:ph type="body" idx="1"/>
          </p:nvPr>
        </p:nvSpPr>
        <p:spPr>
          <a:xfrm>
            <a:off x="1219200" y="2819400"/>
            <a:ext cx="7772400" cy="3697288"/>
          </a:xfrm>
        </p:spPr>
        <p:txBody>
          <a:bodyPr/>
          <a:lstStyle/>
          <a:p>
            <a:r>
              <a:rPr lang="en-US">
                <a:latin typeface="Tahoma" charset="0"/>
                <a:ea typeface="MS PGothic" charset="0"/>
              </a:rPr>
              <a:t>Age</a:t>
            </a:r>
          </a:p>
          <a:p>
            <a:r>
              <a:rPr lang="en-US">
                <a:latin typeface="Tahoma" charset="0"/>
                <a:ea typeface="MS PGothic" charset="0"/>
              </a:rPr>
              <a:t>BMI</a:t>
            </a:r>
          </a:p>
          <a:p>
            <a:r>
              <a:rPr lang="en-US">
                <a:latin typeface="Tahoma" charset="0"/>
                <a:ea typeface="MS PGothic" charset="0"/>
              </a:rPr>
              <a:t>Family history of lung cancer</a:t>
            </a:r>
          </a:p>
          <a:p>
            <a:r>
              <a:rPr lang="en-US">
                <a:latin typeface="Tahoma" charset="0"/>
                <a:ea typeface="MS PGothic" charset="0"/>
              </a:rPr>
              <a:t>Pack-years of smoking</a:t>
            </a:r>
          </a:p>
          <a:p>
            <a:r>
              <a:rPr lang="en-US">
                <a:latin typeface="Tahoma" charset="0"/>
                <a:ea typeface="MS PGothic" charset="0"/>
              </a:rPr>
              <a:t>Years since smoking cessation </a:t>
            </a:r>
          </a:p>
          <a:p>
            <a:r>
              <a:rPr lang="en-US">
                <a:latin typeface="Tahoma" charset="0"/>
                <a:ea typeface="MS PGothic" charset="0"/>
              </a:rPr>
              <a:t>Emphysema diagnosis</a:t>
            </a:r>
          </a:p>
          <a:p>
            <a:pPr>
              <a:buFont typeface="Wingdings" charset="0"/>
              <a:buNone/>
            </a:pPr>
            <a:endParaRPr lang="en-US">
              <a:latin typeface="Tahoma" charset="0"/>
              <a:ea typeface="MS PGothic" charset="0"/>
            </a:endParaRPr>
          </a:p>
        </p:txBody>
      </p:sp>
      <p:sp>
        <p:nvSpPr>
          <p:cNvPr id="237571" name="TextBox 2"/>
          <p:cNvSpPr txBox="1">
            <a:spLocks noChangeArrowheads="1"/>
          </p:cNvSpPr>
          <p:nvPr/>
        </p:nvSpPr>
        <p:spPr bwMode="auto">
          <a:xfrm>
            <a:off x="685800" y="1905000"/>
            <a:ext cx="84582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2800">
                <a:solidFill>
                  <a:srgbClr val="333399"/>
                </a:solidFill>
              </a:rPr>
              <a:t>Regression model converts the following variables* into a risk of lung cancer death within 5 years</a:t>
            </a:r>
          </a:p>
        </p:txBody>
      </p:sp>
      <p:sp>
        <p:nvSpPr>
          <p:cNvPr id="237572" name="TextBox 3"/>
          <p:cNvSpPr txBox="1">
            <a:spLocks noChangeArrowheads="1"/>
          </p:cNvSpPr>
          <p:nvPr/>
        </p:nvSpPr>
        <p:spPr bwMode="auto">
          <a:xfrm>
            <a:off x="685800" y="6400800"/>
            <a:ext cx="7315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1800"/>
              <a:t>*Sex and Race were not included in the model (?) </a:t>
            </a:r>
          </a:p>
        </p:txBody>
      </p:sp>
      <p:sp>
        <p:nvSpPr>
          <p:cNvPr id="237573"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A46D037F-B513-F54A-BBE0-40753B9F86FA}" type="slidenum">
              <a:rPr lang="en-US" sz="1400"/>
              <a:pPr/>
              <a:t>71</a:t>
            </a:fld>
            <a:endParaRPr lang="en-US" sz="14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150938" y="214313"/>
            <a:ext cx="7793037" cy="1081087"/>
          </a:xfrm>
        </p:spPr>
        <p:txBody>
          <a:bodyPr rtlCol="0">
            <a:normAutofit fontScale="90000"/>
          </a:bodyPr>
          <a:lstStyle/>
          <a:p>
            <a:pPr eaLnBrk="1" fontAlgn="auto" hangingPunct="1">
              <a:spcAft>
                <a:spcPts val="0"/>
              </a:spcAft>
              <a:defRPr/>
            </a:pPr>
            <a:r>
              <a:rPr lang="en-US" sz="3600" dirty="0">
                <a:latin typeface="Tahoma" charset="0"/>
                <a:ea typeface="+mj-ea"/>
                <a:cs typeface="+mj-cs"/>
              </a:rPr>
              <a:t>NLST Lung CA Mortality </a:t>
            </a:r>
            <a:br>
              <a:rPr lang="en-US" sz="3600" dirty="0">
                <a:latin typeface="Tahoma" charset="0"/>
                <a:ea typeface="+mj-ea"/>
                <a:cs typeface="+mj-cs"/>
              </a:rPr>
            </a:br>
            <a:r>
              <a:rPr lang="en-US" sz="3600" dirty="0">
                <a:latin typeface="Tahoma" charset="0"/>
                <a:ea typeface="+mj-ea"/>
                <a:cs typeface="+mj-cs"/>
              </a:rPr>
              <a:t>Risk Prediction Model</a:t>
            </a:r>
          </a:p>
        </p:txBody>
      </p:sp>
      <p:graphicFrame>
        <p:nvGraphicFramePr>
          <p:cNvPr id="8" name="Chart 7"/>
          <p:cNvGraphicFramePr>
            <a:graphicFrameLocks/>
          </p:cNvGraphicFramePr>
          <p:nvPr/>
        </p:nvGraphicFramePr>
        <p:xfrm>
          <a:off x="1600200" y="1066800"/>
          <a:ext cx="6629400" cy="5537200"/>
        </p:xfrm>
        <a:graphic>
          <a:graphicData uri="http://schemas.openxmlformats.org/drawingml/2006/chart">
            <c:chart xmlns:c="http://schemas.openxmlformats.org/drawingml/2006/chart" xmlns:r="http://schemas.openxmlformats.org/officeDocument/2006/relationships" r:id="rId2"/>
          </a:graphicData>
        </a:graphic>
      </p:graphicFrame>
      <p:sp>
        <p:nvSpPr>
          <p:cNvPr id="240643" name="TextBox 1"/>
          <p:cNvSpPr txBox="1">
            <a:spLocks noChangeArrowheads="1"/>
          </p:cNvSpPr>
          <p:nvPr/>
        </p:nvSpPr>
        <p:spPr bwMode="auto">
          <a:xfrm>
            <a:off x="6096000" y="3886200"/>
            <a:ext cx="2057400"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1800"/>
              <a:t>External Validation:</a:t>
            </a:r>
          </a:p>
          <a:p>
            <a:r>
              <a:rPr lang="en-US" sz="1800"/>
              <a:t>Bias = -0.7%</a:t>
            </a:r>
          </a:p>
          <a:p>
            <a:r>
              <a:rPr lang="en-US" sz="1800"/>
              <a:t>SDGE = 0.25%</a:t>
            </a:r>
          </a:p>
          <a:p>
            <a:endParaRPr lang="en-US" sz="1800"/>
          </a:p>
        </p:txBody>
      </p:sp>
      <p:sp>
        <p:nvSpPr>
          <p:cNvPr id="240644"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1ACAA790-0355-C94E-9B5E-A05F966AFEFD}" type="slidenum">
              <a:rPr lang="en-US" sz="1200">
                <a:solidFill>
                  <a:srgbClr val="898989"/>
                </a:solidFill>
              </a:rPr>
              <a:pPr/>
              <a:t>72</a:t>
            </a:fld>
            <a:endParaRPr lang="en-US" sz="1200">
              <a:solidFill>
                <a:srgbClr val="898989"/>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nvGraphicFramePr>
        <p:xfrm>
          <a:off x="1524000" y="914400"/>
          <a:ext cx="6337300" cy="5791200"/>
        </p:xfrm>
        <a:graphic>
          <a:graphicData uri="http://schemas.openxmlformats.org/drawingml/2006/chart">
            <c:chart xmlns:c="http://schemas.openxmlformats.org/drawingml/2006/chart" xmlns:r="http://schemas.openxmlformats.org/officeDocument/2006/relationships" r:id="rId2"/>
          </a:graphicData>
        </a:graphic>
      </p:graphicFrame>
      <p:sp>
        <p:nvSpPr>
          <p:cNvPr id="225281" name="Rectangle 2"/>
          <p:cNvSpPr>
            <a:spLocks noGrp="1" noChangeArrowheads="1"/>
          </p:cNvSpPr>
          <p:nvPr>
            <p:ph type="title"/>
          </p:nvPr>
        </p:nvSpPr>
        <p:spPr>
          <a:xfrm>
            <a:off x="533400" y="34925"/>
            <a:ext cx="8410575" cy="1081088"/>
          </a:xfrm>
        </p:spPr>
        <p:txBody>
          <a:bodyPr rtlCol="0">
            <a:normAutofit fontScale="90000"/>
          </a:bodyPr>
          <a:lstStyle/>
          <a:p>
            <a:pPr eaLnBrk="1" fontAlgn="auto" hangingPunct="1">
              <a:spcAft>
                <a:spcPts val="0"/>
              </a:spcAft>
              <a:defRPr/>
            </a:pPr>
            <a:r>
              <a:rPr lang="en-US" sz="3600" dirty="0">
                <a:latin typeface="Tahoma" charset="0"/>
                <a:ea typeface="+mj-ea"/>
                <a:cs typeface="+mj-cs"/>
              </a:rPr>
              <a:t>NLST Lung CA Mortality Risk Prediction Model</a:t>
            </a:r>
          </a:p>
        </p:txBody>
      </p:sp>
      <p:sp>
        <p:nvSpPr>
          <p:cNvPr id="241667" name="TextBox 1"/>
          <p:cNvSpPr txBox="1">
            <a:spLocks noChangeArrowheads="1"/>
          </p:cNvSpPr>
          <p:nvPr/>
        </p:nvSpPr>
        <p:spPr bwMode="auto">
          <a:xfrm>
            <a:off x="5410200" y="2971800"/>
            <a:ext cx="1828800" cy="12001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1800"/>
              <a:t>Both AUROC reported as 0.72 (0.69-0.75) Type III Error?</a:t>
            </a:r>
          </a:p>
        </p:txBody>
      </p:sp>
      <p:sp>
        <p:nvSpPr>
          <p:cNvPr id="241668"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ACAC668F-C2A1-A447-8A2C-B3B75BBC935E}" type="slidenum">
              <a:rPr lang="en-US" sz="1200">
                <a:solidFill>
                  <a:srgbClr val="898989"/>
                </a:solidFill>
              </a:rPr>
              <a:pPr/>
              <a:t>73</a:t>
            </a:fld>
            <a:endParaRPr lang="en-US" sz="1200">
              <a:solidFill>
                <a:srgbClr val="898989"/>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B68E93-2575-407C-B9F6-A25791C2E2D2}"/>
              </a:ext>
            </a:extLst>
          </p:cNvPr>
          <p:cNvSpPr>
            <a:spLocks noGrp="1"/>
          </p:cNvSpPr>
          <p:nvPr>
            <p:ph type="title"/>
          </p:nvPr>
        </p:nvSpPr>
        <p:spPr/>
        <p:txBody>
          <a:bodyPr/>
          <a:lstStyle/>
          <a:p>
            <a:r>
              <a:rPr lang="en-US" dirty="0"/>
              <a:t>Binary Decision: CT Yes/No</a:t>
            </a:r>
          </a:p>
        </p:txBody>
      </p:sp>
      <p:sp>
        <p:nvSpPr>
          <p:cNvPr id="6" name="Content Placeholder 5">
            <a:extLst>
              <a:ext uri="{FF2B5EF4-FFF2-40B4-BE49-F238E27FC236}">
                <a16:creationId xmlns:a16="http://schemas.microsoft.com/office/drawing/2014/main" id="{73E9037F-F694-4E36-9A5C-16021528F09D}"/>
              </a:ext>
            </a:extLst>
          </p:cNvPr>
          <p:cNvSpPr>
            <a:spLocks noGrp="1"/>
          </p:cNvSpPr>
          <p:nvPr>
            <p:ph idx="1"/>
          </p:nvPr>
        </p:nvSpPr>
        <p:spPr/>
        <p:txBody>
          <a:bodyPr/>
          <a:lstStyle/>
          <a:p>
            <a:r>
              <a:rPr lang="en-US" dirty="0">
                <a:latin typeface="Tahoma" charset="0"/>
                <a:ea typeface="MS PGothic" charset="0"/>
              </a:rPr>
              <a:t>Assume CT scanning one who will die of lung CA in the next 5 years is worth CT scanning 100 who will not die</a:t>
            </a:r>
          </a:p>
          <a:p>
            <a:r>
              <a:rPr lang="en-US" dirty="0">
                <a:latin typeface="Tahoma" charset="0"/>
                <a:ea typeface="MS PGothic" charset="0"/>
              </a:rPr>
              <a:t>Threshold mortality risk =1%</a:t>
            </a:r>
            <a:endParaRPr lang="en-US" dirty="0"/>
          </a:p>
        </p:txBody>
      </p:sp>
      <p:sp>
        <p:nvSpPr>
          <p:cNvPr id="4" name="Slide Number Placeholder 3">
            <a:extLst>
              <a:ext uri="{FF2B5EF4-FFF2-40B4-BE49-F238E27FC236}">
                <a16:creationId xmlns:a16="http://schemas.microsoft.com/office/drawing/2014/main" id="{A72F0B43-7BA0-41AD-9FED-B00D0999E6DF}"/>
              </a:ext>
            </a:extLst>
          </p:cNvPr>
          <p:cNvSpPr>
            <a:spLocks noGrp="1"/>
          </p:cNvSpPr>
          <p:nvPr>
            <p:ph type="sldNum" sz="quarter" idx="12"/>
          </p:nvPr>
        </p:nvSpPr>
        <p:spPr/>
        <p:txBody>
          <a:bodyPr/>
          <a:lstStyle/>
          <a:p>
            <a:pPr>
              <a:defRPr/>
            </a:pPr>
            <a:fld id="{0BAEA94B-E56C-1648-80A8-25280586F1B9}" type="slidenum">
              <a:rPr lang="en-US" smtClean="0"/>
              <a:pPr>
                <a:defRPr/>
              </a:pPr>
              <a:t>74</a:t>
            </a:fld>
            <a:endParaRPr lang="en-US"/>
          </a:p>
        </p:txBody>
      </p:sp>
    </p:spTree>
    <p:extLst>
      <p:ext uri="{BB962C8B-B14F-4D97-AF65-F5344CB8AC3E}">
        <p14:creationId xmlns:p14="http://schemas.microsoft.com/office/powerpoint/2010/main" val="3099824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3688" y="6446838"/>
            <a:ext cx="2322512"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3714" name="Rectangle 2"/>
          <p:cNvSpPr>
            <a:spLocks noGrp="1" noChangeArrowheads="1"/>
          </p:cNvSpPr>
          <p:nvPr>
            <p:ph type="title"/>
          </p:nvPr>
        </p:nvSpPr>
        <p:spPr>
          <a:xfrm>
            <a:off x="163513" y="6429375"/>
            <a:ext cx="6381750" cy="320675"/>
          </a:xfrm>
        </p:spPr>
        <p:txBody>
          <a:bodyPr lIns="0" tIns="12211" rIns="0" bIns="0" anchor="ctr"/>
          <a:lstStyle/>
          <a:p>
            <a:pPr>
              <a:tabLst>
                <a:tab pos="649288" algn="l"/>
                <a:tab pos="1298575" algn="l"/>
                <a:tab pos="1947863" algn="l"/>
                <a:tab pos="2597150" algn="l"/>
                <a:tab pos="3248025" algn="l"/>
                <a:tab pos="3897313" algn="l"/>
                <a:tab pos="4546600" algn="l"/>
                <a:tab pos="5195888" algn="l"/>
                <a:tab pos="5845175" algn="l"/>
              </a:tabLst>
            </a:pPr>
            <a:r>
              <a:rPr lang="en-US" sz="1100" b="1">
                <a:latin typeface="Tahoma" charset="0"/>
                <a:ea typeface="MS PGothic" charset="0"/>
              </a:rPr>
              <a:t>Kovalchik SA et al. N Engl J Med 2013;369:245-254.</a:t>
            </a:r>
          </a:p>
        </p:txBody>
      </p:sp>
      <p:pic>
        <p:nvPicPr>
          <p:cNvPr id="2437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90600"/>
            <a:ext cx="8696325"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 name="Straight Connector 2"/>
          <p:cNvCxnSpPr>
            <a:cxnSpLocks noChangeShapeType="1"/>
          </p:cNvCxnSpPr>
          <p:nvPr/>
        </p:nvCxnSpPr>
        <p:spPr bwMode="auto">
          <a:xfrm>
            <a:off x="9525" y="3733800"/>
            <a:ext cx="8982075" cy="0"/>
          </a:xfrm>
          <a:prstGeom prst="line">
            <a:avLst/>
          </a:prstGeom>
          <a:noFill/>
          <a:ln w="25400">
            <a:solidFill>
              <a:schemeClr val="tx2"/>
            </a:solidFill>
            <a:prstDash val="sysDash"/>
            <a:round/>
            <a:headEnd/>
            <a:tailEnd/>
          </a:ln>
          <a:extLst>
            <a:ext uri="{909E8E84-426E-40dd-AFC4-6F175D3DCCD1}">
              <a14:hiddenFill xmlns:a14="http://schemas.microsoft.com/office/drawing/2010/main" xmlns="">
                <a:noFill/>
              </a14:hiddenFill>
            </a:ext>
          </a:extLst>
        </p:spPr>
      </p:cxn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B68E93-2575-407C-B9F6-A25791C2E2D2}"/>
              </a:ext>
            </a:extLst>
          </p:cNvPr>
          <p:cNvSpPr>
            <a:spLocks noGrp="1"/>
          </p:cNvSpPr>
          <p:nvPr>
            <p:ph type="title"/>
          </p:nvPr>
        </p:nvSpPr>
        <p:spPr/>
        <p:txBody>
          <a:bodyPr/>
          <a:lstStyle/>
          <a:p>
            <a:r>
              <a:rPr lang="en-US" dirty="0"/>
              <a:t>Binary Decision: CT Yes/No</a:t>
            </a:r>
          </a:p>
        </p:txBody>
      </p:sp>
      <p:sp>
        <p:nvSpPr>
          <p:cNvPr id="6" name="Content Placeholder 5">
            <a:extLst>
              <a:ext uri="{FF2B5EF4-FFF2-40B4-BE49-F238E27FC236}">
                <a16:creationId xmlns:a16="http://schemas.microsoft.com/office/drawing/2014/main" id="{73E9037F-F694-4E36-9A5C-16021528F09D}"/>
              </a:ext>
            </a:extLst>
          </p:cNvPr>
          <p:cNvSpPr>
            <a:spLocks noGrp="1"/>
          </p:cNvSpPr>
          <p:nvPr>
            <p:ph idx="1"/>
          </p:nvPr>
        </p:nvSpPr>
        <p:spPr/>
        <p:txBody>
          <a:bodyPr/>
          <a:lstStyle/>
          <a:p>
            <a:r>
              <a:rPr lang="en-US" dirty="0">
                <a:latin typeface="Tahoma" charset="0"/>
                <a:ea typeface="MS PGothic" charset="0"/>
              </a:rPr>
              <a:t>Assume CT scanning one who will die of lung CA in the next 5 years is worth CT scanning 100 who will not die</a:t>
            </a:r>
          </a:p>
          <a:p>
            <a:r>
              <a:rPr lang="en-US" dirty="0">
                <a:latin typeface="Tahoma" charset="0"/>
                <a:ea typeface="MS PGothic" charset="0"/>
              </a:rPr>
              <a:t>Threshold mortality risk =1%</a:t>
            </a:r>
            <a:endParaRPr lang="en-US" dirty="0"/>
          </a:p>
        </p:txBody>
      </p:sp>
      <p:sp>
        <p:nvSpPr>
          <p:cNvPr id="4" name="Slide Number Placeholder 3">
            <a:extLst>
              <a:ext uri="{FF2B5EF4-FFF2-40B4-BE49-F238E27FC236}">
                <a16:creationId xmlns:a16="http://schemas.microsoft.com/office/drawing/2014/main" id="{A72F0B43-7BA0-41AD-9FED-B00D0999E6DF}"/>
              </a:ext>
            </a:extLst>
          </p:cNvPr>
          <p:cNvSpPr>
            <a:spLocks noGrp="1"/>
          </p:cNvSpPr>
          <p:nvPr>
            <p:ph type="sldNum" sz="quarter" idx="12"/>
          </p:nvPr>
        </p:nvSpPr>
        <p:spPr/>
        <p:txBody>
          <a:bodyPr/>
          <a:lstStyle/>
          <a:p>
            <a:pPr>
              <a:defRPr/>
            </a:pPr>
            <a:fld id="{0BAEA94B-E56C-1648-80A8-25280586F1B9}" type="slidenum">
              <a:rPr lang="en-US" smtClean="0"/>
              <a:pPr>
                <a:defRPr/>
              </a:pPr>
              <a:t>76</a:t>
            </a:fld>
            <a:endParaRPr lang="en-US"/>
          </a:p>
        </p:txBody>
      </p:sp>
    </p:spTree>
    <p:extLst>
      <p:ext uri="{BB962C8B-B14F-4D97-AF65-F5344CB8AC3E}">
        <p14:creationId xmlns:p14="http://schemas.microsoft.com/office/powerpoint/2010/main" val="6228073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Title 1"/>
          <p:cNvSpPr>
            <a:spLocks noGrp="1"/>
          </p:cNvSpPr>
          <p:nvPr>
            <p:ph type="title"/>
          </p:nvPr>
        </p:nvSpPr>
        <p:spPr/>
        <p:txBody>
          <a:bodyPr/>
          <a:lstStyle/>
          <a:p>
            <a:r>
              <a:rPr lang="en-US" dirty="0">
                <a:latin typeface="Tahoma" charset="0"/>
                <a:ea typeface="MS PGothic" charset="0"/>
              </a:rPr>
              <a:t>Net Benefit of Risk Model</a:t>
            </a:r>
          </a:p>
        </p:txBody>
      </p:sp>
      <p:graphicFrame>
        <p:nvGraphicFramePr>
          <p:cNvPr id="3" name="Table 2"/>
          <p:cNvGraphicFramePr>
            <a:graphicFrameLocks noGrp="1"/>
          </p:cNvGraphicFramePr>
          <p:nvPr>
            <p:extLst>
              <p:ext uri="{D42A27DB-BD31-4B8C-83A1-F6EECF244321}">
                <p14:modId xmlns:p14="http://schemas.microsoft.com/office/powerpoint/2010/main" val="2929568905"/>
              </p:ext>
            </p:extLst>
          </p:nvPr>
        </p:nvGraphicFramePr>
        <p:xfrm>
          <a:off x="381000" y="2341006"/>
          <a:ext cx="8305800" cy="3219211"/>
        </p:xfrm>
        <a:graphic>
          <a:graphicData uri="http://schemas.openxmlformats.org/drawingml/2006/table">
            <a:tbl>
              <a:tblPr/>
              <a:tblGrid>
                <a:gridCol w="2133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499138">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MS PGothic" charset="0"/>
                        <a:cs typeface="MS PGothic" charset="0"/>
                      </a:endParaRPr>
                    </a:p>
                  </a:txBody>
                  <a:tcPr marL="11464" marR="11464" marT="1146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Verdana" charset="0"/>
                          <a:ea typeface="MS PGothic" charset="0"/>
                          <a:cs typeface="MS PGothic" charset="0"/>
                        </a:rPr>
                        <a:t>Total Scans</a:t>
                      </a:r>
                    </a:p>
                  </a:txBody>
                  <a:tcPr marL="11464" marR="11464" marT="1146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Verdana" charset="0"/>
                          <a:ea typeface="MS PGothic" charset="0"/>
                          <a:cs typeface="MS PGothic" charset="0"/>
                        </a:rPr>
                        <a:t>TP</a:t>
                      </a:r>
                    </a:p>
                  </a:txBody>
                  <a:tcPr marL="11464" marR="11464" marT="1146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Verdana" charset="0"/>
                          <a:ea typeface="MS PGothic" charset="0"/>
                          <a:cs typeface="MS PGothic" charset="0"/>
                        </a:rPr>
                        <a:t>FP</a:t>
                      </a:r>
                    </a:p>
                  </a:txBody>
                  <a:tcPr marL="11464" marR="11464" marT="1146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Verdana" charset="0"/>
                          <a:ea typeface="MS PGothic" charset="0"/>
                          <a:cs typeface="MS PGothic" charset="0"/>
                        </a:rPr>
                        <a:t>(TP - FP/100)/N</a:t>
                      </a:r>
                    </a:p>
                  </a:txBody>
                  <a:tcPr marL="11464" marR="11464" marT="1146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486">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Verdana" charset="0"/>
                          <a:ea typeface="MS PGothic" charset="0"/>
                          <a:cs typeface="MS PGothic" charset="0"/>
                        </a:rPr>
                        <a:t>CT None</a:t>
                      </a:r>
                    </a:p>
                  </a:txBody>
                  <a:tcPr marL="11464" marR="11464" marT="1146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Verdana" charset="0"/>
                        <a:ea typeface="MS PGothic" charset="0"/>
                        <a:cs typeface="MS PGothic" charset="0"/>
                      </a:endParaRP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62428526"/>
                  </a:ext>
                </a:extLst>
              </a:tr>
              <a:tr h="720486">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Verdana" charset="0"/>
                          <a:ea typeface="MS PGothic" charset="0"/>
                          <a:cs typeface="MS PGothic" charset="0"/>
                        </a:rPr>
                        <a:t>CT Risk Groups 3,4,5</a:t>
                      </a:r>
                    </a:p>
                  </a:txBody>
                  <a:tcPr marL="11464" marR="11464" marT="1146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16018</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376</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15642</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8.3/1000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572">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Verdana" charset="0"/>
                          <a:ea typeface="MS PGothic" charset="0"/>
                          <a:cs typeface="MS PGothic" charset="0"/>
                        </a:rPr>
                        <a:t>CT w/o risk stratification</a:t>
                      </a:r>
                    </a:p>
                  </a:txBody>
                  <a:tcPr marL="11464" marR="11464" marT="1146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26604</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442</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26162</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6.8/1000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3529">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MS PGothic" charset="0"/>
                        <a:cs typeface="MS PGothic" charset="0"/>
                      </a:endParaRPr>
                    </a:p>
                  </a:txBody>
                  <a:tcPr marL="11464" marR="11464" marT="1146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Tahoma" charset="0"/>
                          <a:ea typeface="MS PGothic" charset="0"/>
                          <a:cs typeface="MS PGothic" charset="0"/>
                        </a:rPr>
                        <a:t> </a:t>
                      </a:r>
                    </a:p>
                  </a:txBody>
                  <a:tcPr marL="11464" marR="11464" marT="1146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ahoma" charset="0"/>
                        <a:ea typeface="MS PGothic" charset="0"/>
                        <a:cs typeface="MS PGothic" charset="0"/>
                      </a:endParaRPr>
                    </a:p>
                  </a:txBody>
                  <a:tcPr marL="11464" marR="11464" marT="1146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ahoma" charset="0"/>
                        <a:ea typeface="MS PGothic" charset="0"/>
                        <a:cs typeface="MS PGothic" charset="0"/>
                      </a:endParaRPr>
                    </a:p>
                  </a:txBody>
                  <a:tcPr marL="11464" marR="11464" marT="1146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ahoma" charset="0"/>
                          <a:ea typeface="MS PGothic" charset="0"/>
                          <a:cs typeface="MS PGothic" charset="0"/>
                        </a:rPr>
                        <a:t> </a:t>
                      </a:r>
                    </a:p>
                  </a:txBody>
                  <a:tcPr marL="11464" marR="11464" marT="1146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45793"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6A895F31-E271-7D4F-A2A6-861C41F8558B}" type="slidenum">
              <a:rPr lang="en-US" sz="1400"/>
              <a:pPr/>
              <a:t>77</a:t>
            </a:fld>
            <a:endParaRPr lang="en-US" sz="1400"/>
          </a:p>
        </p:txBody>
      </p:sp>
    </p:spTree>
    <p:extLst>
      <p:ext uri="{BB962C8B-B14F-4D97-AF65-F5344CB8AC3E}">
        <p14:creationId xmlns:p14="http://schemas.microsoft.com/office/powerpoint/2010/main" val="3163120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log(</a:t>
            </a:r>
            <a:r>
              <a:rPr lang="en-US" dirty="0" err="1"/>
              <a:t>xy</a:t>
            </a:r>
            <a:r>
              <a:rPr lang="en-US" dirty="0"/>
              <a:t>) = log(x) + log(y)</a:t>
            </a:r>
          </a:p>
        </p:txBody>
      </p:sp>
      <p:sp>
        <p:nvSpPr>
          <p:cNvPr id="3" name="Content Placeholder 2"/>
          <p:cNvSpPr>
            <a:spLocks noGrp="1"/>
          </p:cNvSpPr>
          <p:nvPr>
            <p:ph idx="1"/>
          </p:nvPr>
        </p:nvSpPr>
        <p:spPr/>
        <p:txBody>
          <a:bodyPr/>
          <a:lstStyle/>
          <a:p>
            <a:pPr marL="0" indent="0">
              <a:buNone/>
            </a:pPr>
            <a:r>
              <a:rPr lang="en-US" sz="3600" dirty="0"/>
              <a:t>log(1,000×10) = log(1000) + log(10) </a:t>
            </a:r>
          </a:p>
          <a:p>
            <a:pPr marL="0" indent="0">
              <a:buNone/>
            </a:pPr>
            <a:r>
              <a:rPr lang="en-US" sz="3600" dirty="0"/>
              <a:t>    log(10,000) = 3 + 1 = 4</a:t>
            </a:r>
          </a:p>
          <a:p>
            <a:pPr marL="0" indent="0">
              <a:buNone/>
            </a:pPr>
            <a:endParaRPr lang="en-US" sz="3600" dirty="0"/>
          </a:p>
          <a:p>
            <a:pPr marL="0" indent="0">
              <a:buNone/>
            </a:pPr>
            <a:r>
              <a:rPr lang="en-US" sz="3600" dirty="0"/>
              <a:t>      log(10×2) = log(10) + Log(2)</a:t>
            </a:r>
          </a:p>
          <a:p>
            <a:pPr marL="0" indent="0">
              <a:buNone/>
            </a:pPr>
            <a:r>
              <a:rPr lang="en-US" sz="3600" dirty="0"/>
              <a:t>          log(20) = 1 + 0.3 = 1.3</a:t>
            </a:r>
          </a:p>
          <a:p>
            <a:pPr marL="0" indent="0">
              <a:buNone/>
            </a:pPr>
            <a:endParaRPr lang="en-US" sz="3600" dirty="0"/>
          </a:p>
          <a:p>
            <a:pPr marL="0" indent="0">
              <a:buNone/>
            </a:pPr>
            <a:endParaRPr lang="en-US" sz="3600" dirty="0"/>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8</a:t>
            </a:fld>
            <a:endParaRPr lang="en-US"/>
          </a:p>
        </p:txBody>
      </p:sp>
    </p:spTree>
    <p:extLst>
      <p:ext uri="{BB962C8B-B14F-4D97-AF65-F5344CB8AC3E}">
        <p14:creationId xmlns:p14="http://schemas.microsoft.com/office/powerpoint/2010/main" val="815913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log(x/y) = log(x) - log(y)</a:t>
            </a:r>
          </a:p>
        </p:txBody>
      </p:sp>
      <p:sp>
        <p:nvSpPr>
          <p:cNvPr id="3" name="Content Placeholder 2"/>
          <p:cNvSpPr>
            <a:spLocks noGrp="1"/>
          </p:cNvSpPr>
          <p:nvPr>
            <p:ph idx="1"/>
          </p:nvPr>
        </p:nvSpPr>
        <p:spPr>
          <a:xfrm>
            <a:off x="304800" y="1905000"/>
            <a:ext cx="8534400" cy="4038600"/>
          </a:xfrm>
        </p:spPr>
        <p:txBody>
          <a:bodyPr/>
          <a:lstStyle/>
          <a:p>
            <a:pPr marL="0" indent="0">
              <a:buNone/>
            </a:pPr>
            <a:r>
              <a:rPr lang="en-US" sz="3600" dirty="0"/>
              <a:t>log(10,000/10) = log(10,000) - log(10) </a:t>
            </a:r>
          </a:p>
          <a:p>
            <a:pPr marL="0" indent="0">
              <a:buNone/>
            </a:pPr>
            <a:r>
              <a:rPr lang="en-US" sz="3600" dirty="0"/>
              <a:t>       log(1,000) = 4 - 1 = 3</a:t>
            </a:r>
          </a:p>
          <a:p>
            <a:pPr marL="0" indent="0">
              <a:buNone/>
            </a:pPr>
            <a:endParaRPr lang="en-US" sz="3600" dirty="0"/>
          </a:p>
          <a:p>
            <a:pPr marL="0" indent="0">
              <a:buNone/>
            </a:pPr>
            <a:r>
              <a:rPr lang="en-US" sz="3600" dirty="0"/>
              <a:t>log(10/2) = log(10) </a:t>
            </a:r>
            <a:r>
              <a:rPr lang="mr-IN" sz="3600" dirty="0"/>
              <a:t>–</a:t>
            </a:r>
            <a:r>
              <a:rPr lang="en-US" sz="3600" dirty="0"/>
              <a:t> log(2)</a:t>
            </a:r>
          </a:p>
          <a:p>
            <a:pPr marL="0" indent="0">
              <a:buNone/>
            </a:pPr>
            <a:r>
              <a:rPr lang="en-US" sz="3600" dirty="0"/>
              <a:t>     log(5) =1 </a:t>
            </a:r>
            <a:r>
              <a:rPr lang="mr-IN" sz="3600" dirty="0"/>
              <a:t>–</a:t>
            </a:r>
            <a:r>
              <a:rPr lang="en-US" sz="3600" dirty="0"/>
              <a:t> 0.3 = 0.7</a:t>
            </a:r>
          </a:p>
          <a:p>
            <a:pPr marL="0" indent="0">
              <a:buNone/>
            </a:pPr>
            <a:endParaRPr lang="en-US" sz="3600" dirty="0"/>
          </a:p>
          <a:p>
            <a:pPr marL="0" indent="0">
              <a:buNone/>
            </a:pPr>
            <a:endParaRPr lang="en-US" sz="3600" dirty="0"/>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9</a:t>
            </a:fld>
            <a:endParaRPr lang="en-US"/>
          </a:p>
        </p:txBody>
      </p:sp>
    </p:spTree>
    <p:extLst>
      <p:ext uri="{BB962C8B-B14F-4D97-AF65-F5344CB8AC3E}">
        <p14:creationId xmlns:p14="http://schemas.microsoft.com/office/powerpoint/2010/main" val="927466402"/>
      </p:ext>
    </p:extLst>
  </p:cSld>
  <p:clrMapOvr>
    <a:masterClrMapping/>
  </p:clrMapOvr>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rgbClr val="0000FF"/>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26343</TotalTime>
  <Words>4221</Words>
  <Application>Microsoft Macintosh PowerPoint</Application>
  <PresentationFormat>On-screen Show (4:3)</PresentationFormat>
  <Paragraphs>848</Paragraphs>
  <Slides>77</Slides>
  <Notes>45</Notes>
  <HiddenSlides>0</HiddenSlides>
  <MMClips>0</MMClips>
  <ScaleCrop>false</ScaleCrop>
  <HeadingPairs>
    <vt:vector size="8" baseType="variant">
      <vt:variant>
        <vt:lpstr>Fonts Used</vt:lpstr>
      </vt:variant>
      <vt:variant>
        <vt:i4>7</vt:i4>
      </vt:variant>
      <vt:variant>
        <vt:lpstr>Theme</vt:lpstr>
      </vt:variant>
      <vt:variant>
        <vt:i4>7</vt:i4>
      </vt:variant>
      <vt:variant>
        <vt:lpstr>Embedded OLE Servers</vt:lpstr>
      </vt:variant>
      <vt:variant>
        <vt:i4>2</vt:i4>
      </vt:variant>
      <vt:variant>
        <vt:lpstr>Slide Titles</vt:lpstr>
      </vt:variant>
      <vt:variant>
        <vt:i4>77</vt:i4>
      </vt:variant>
    </vt:vector>
  </HeadingPairs>
  <TitlesOfParts>
    <vt:vector size="93" baseType="lpstr">
      <vt:lpstr>ＭＳ Ｐゴシック</vt:lpstr>
      <vt:lpstr>ＭＳ Ｐゴシック</vt:lpstr>
      <vt:lpstr>Arial</vt:lpstr>
      <vt:lpstr>Calibri</vt:lpstr>
      <vt:lpstr>Tahoma</vt:lpstr>
      <vt:lpstr>Verdana</vt:lpstr>
      <vt:lpstr>Wingdings</vt:lpstr>
      <vt:lpstr>Blends</vt:lpstr>
      <vt:lpstr>1_Default Design</vt:lpstr>
      <vt:lpstr>1_Office Theme</vt:lpstr>
      <vt:lpstr>3_Office Theme</vt:lpstr>
      <vt:lpstr>4_Office Theme</vt:lpstr>
      <vt:lpstr>7_Office Theme</vt:lpstr>
      <vt:lpstr>8_Office Theme</vt:lpstr>
      <vt:lpstr>Chart</vt:lpstr>
      <vt:lpstr>Worksheet</vt:lpstr>
      <vt:lpstr>PowerPoint Presentation</vt:lpstr>
      <vt:lpstr>Outline</vt:lpstr>
      <vt:lpstr>Review: Using a single diagnostic test</vt:lpstr>
      <vt:lpstr>Review: Using a single diagnostic test</vt:lpstr>
      <vt:lpstr>Review: Steps</vt:lpstr>
      <vt:lpstr>Logarithms</vt:lpstr>
      <vt:lpstr>PowerPoint Presentation</vt:lpstr>
      <vt:lpstr>log(xy) = log(x) + log(y)</vt:lpstr>
      <vt:lpstr>log(x/y) = log(x) - log(y)</vt:lpstr>
      <vt:lpstr>Odds(D+|r) = Odds(D+)LR(r)</vt:lpstr>
      <vt:lpstr>PowerPoint Presentation</vt:lpstr>
      <vt:lpstr>PowerPoint Presentation</vt:lpstr>
      <vt:lpstr>Minimize Expected Regret</vt:lpstr>
      <vt:lpstr>PowerPoint Presentation</vt:lpstr>
      <vt:lpstr>Minimize Expected Regret of Treat Relative to No Treat</vt:lpstr>
      <vt:lpstr>PowerPoint Presentation</vt:lpstr>
      <vt:lpstr>Maximize Expected Net Benefit of Treat Relative to No Treat</vt:lpstr>
      <vt:lpstr>PowerPoint Presentation</vt:lpstr>
      <vt:lpstr>Maximize Expected Net Benefit</vt:lpstr>
      <vt:lpstr>PowerPoint Presentation</vt:lpstr>
      <vt:lpstr>Expected Net Benefit for a Patient</vt:lpstr>
      <vt:lpstr>Population Net Benefit</vt:lpstr>
      <vt:lpstr>Prediction vs. Diagnosis</vt:lpstr>
      <vt:lpstr>Chance determines whether you get the disease/outcome</vt:lpstr>
      <vt:lpstr>Diagnosis: Chance event occurs to patient before estimation of P(D+|X)</vt:lpstr>
      <vt:lpstr>Prediction: Chance event occurs to patient after estimation of P(D+|X)</vt:lpstr>
      <vt:lpstr>Example: Mastate Cancer</vt:lpstr>
      <vt:lpstr>How do you assess the validity of the predictions? (N = 300)</vt:lpstr>
      <vt:lpstr>PowerPoint Presentation</vt:lpstr>
      <vt:lpstr>PowerPoint Presentation</vt:lpstr>
      <vt:lpstr>PowerPoint Presentation</vt:lpstr>
      <vt:lpstr>Calibration</vt:lpstr>
      <vt:lpstr>Calibration Table</vt:lpstr>
      <vt:lpstr>Calibration Table</vt:lpstr>
      <vt:lpstr>Calibration Plot</vt:lpstr>
      <vt:lpstr>Assessing/Quantifying Calibration*</vt:lpstr>
      <vt:lpstr>Discrimination</vt:lpstr>
      <vt:lpstr>Start with Calibration Table</vt:lpstr>
      <vt:lpstr>LR Table</vt:lpstr>
      <vt:lpstr>Discrimination (Oncologist 1)</vt:lpstr>
      <vt:lpstr>Discrimination (Oncologist 1) ROC Table</vt:lpstr>
      <vt:lpstr>Discrimination (Oncologist 1)</vt:lpstr>
      <vt:lpstr>Discrimination (Oncologist 2)</vt:lpstr>
      <vt:lpstr>True Risk</vt:lpstr>
      <vt:lpstr>True Risk – Re-Calibration of Oncologist 1</vt:lpstr>
      <vt:lpstr>True Risk – Re-Calibration of Oncologist 1</vt:lpstr>
      <vt:lpstr>True Risk – Re-Calibration of Oncologist 1</vt:lpstr>
      <vt:lpstr>True Risk Recalibration LR Table</vt:lpstr>
      <vt:lpstr>True Risk -- Discrimination</vt:lpstr>
      <vt:lpstr>True Risk -- Discrimination</vt:lpstr>
      <vt:lpstr>The ROC curve depends only on rankings, not calibration</vt:lpstr>
      <vt:lpstr>Using Calibration Plots to Assess Discrimination</vt:lpstr>
      <vt:lpstr>PowerPoint Presentation</vt:lpstr>
      <vt:lpstr>PowerPoint Presentation</vt:lpstr>
      <vt:lpstr>Population Net Benefit</vt:lpstr>
      <vt:lpstr>Population Net Benefit</vt:lpstr>
      <vt:lpstr>Net Benefit</vt:lpstr>
      <vt:lpstr>Net Benefit</vt:lpstr>
      <vt:lpstr>Value of Prognostic Information 300 patients (100 per risk group)</vt:lpstr>
      <vt:lpstr>PowerPoint Presentation</vt:lpstr>
      <vt:lpstr>Comparing Predictions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Comparing Predictions</vt:lpstr>
      <vt:lpstr>Clinical Treatment Based On Predicted Risk</vt:lpstr>
      <vt:lpstr>NLST Lung CA Mortality  Risk Prediction Model</vt:lpstr>
      <vt:lpstr>NLST Lung CA Mortality  Risk Prediction Model</vt:lpstr>
      <vt:lpstr>NLST Lung CA Mortality Risk Prediction Model</vt:lpstr>
      <vt:lpstr>Binary Decision: CT Yes/No</vt:lpstr>
      <vt:lpstr>Kovalchik SA et al. N Engl J Med 2013;369:245-254.</vt:lpstr>
      <vt:lpstr>Binary Decision: CT Yes/No</vt:lpstr>
      <vt:lpstr>Net Benefit of Risk Model</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Information from Multilevel (Ordinal) and Continuous Tests  </dc:title>
  <dc:creator>Michael Kohn</dc:creator>
  <cp:lastModifiedBy>Michael Kohn</cp:lastModifiedBy>
  <cp:revision>733</cp:revision>
  <cp:lastPrinted>2014-10-23T06:02:15Z</cp:lastPrinted>
  <dcterms:created xsi:type="dcterms:W3CDTF">2010-10-28T15:27:07Z</dcterms:created>
  <dcterms:modified xsi:type="dcterms:W3CDTF">2018-10-18T06:12:27Z</dcterms:modified>
</cp:coreProperties>
</file>