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37"/>
  </p:notesMasterIdLst>
  <p:handoutMasterIdLst>
    <p:handoutMasterId r:id="rId38"/>
  </p:handoutMasterIdLst>
  <p:sldIdLst>
    <p:sldId id="273" r:id="rId2"/>
    <p:sldId id="274" r:id="rId3"/>
    <p:sldId id="275" r:id="rId4"/>
    <p:sldId id="277" r:id="rId5"/>
    <p:sldId id="289" r:id="rId6"/>
    <p:sldId id="290" r:id="rId7"/>
    <p:sldId id="278" r:id="rId8"/>
    <p:sldId id="279" r:id="rId9"/>
    <p:sldId id="292" r:id="rId10"/>
    <p:sldId id="295" r:id="rId11"/>
    <p:sldId id="332" r:id="rId12"/>
    <p:sldId id="280" r:id="rId13"/>
    <p:sldId id="281" r:id="rId14"/>
    <p:sldId id="297" r:id="rId15"/>
    <p:sldId id="340" r:id="rId16"/>
    <p:sldId id="322" r:id="rId17"/>
    <p:sldId id="323" r:id="rId18"/>
    <p:sldId id="300" r:id="rId19"/>
    <p:sldId id="299" r:id="rId20"/>
    <p:sldId id="339" r:id="rId21"/>
    <p:sldId id="318" r:id="rId22"/>
    <p:sldId id="319" r:id="rId23"/>
    <p:sldId id="308" r:id="rId24"/>
    <p:sldId id="310" r:id="rId25"/>
    <p:sldId id="282" r:id="rId26"/>
    <p:sldId id="335" r:id="rId27"/>
    <p:sldId id="285" r:id="rId28"/>
    <p:sldId id="315" r:id="rId29"/>
    <p:sldId id="316" r:id="rId30"/>
    <p:sldId id="317" r:id="rId31"/>
    <p:sldId id="326" r:id="rId32"/>
    <p:sldId id="329" r:id="rId33"/>
    <p:sldId id="328" r:id="rId34"/>
    <p:sldId id="338" r:id="rId35"/>
    <p:sldId id="303" r:id="rId36"/>
  </p:sldIdLst>
  <p:sldSz cx="9144000" cy="6858000" type="screen4x3"/>
  <p:notesSz cx="6997700" cy="92837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0000"/>
    <a:srgbClr val="FFFF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98" autoAdjust="0"/>
    <p:restoredTop sz="89749" autoAdjust="0"/>
  </p:normalViewPr>
  <p:slideViewPr>
    <p:cSldViewPr snapToGrid="0">
      <p:cViewPr varScale="1">
        <p:scale>
          <a:sx n="68" d="100"/>
          <a:sy n="68" d="100"/>
        </p:scale>
        <p:origin x="-1656" y="-104"/>
      </p:cViewPr>
      <p:guideLst>
        <p:guide orient="horz" pos="3525"/>
        <p:guide pos="427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9" d="100"/>
        <a:sy n="119" d="100"/>
      </p:scale>
      <p:origin x="0" y="7520"/>
    </p:cViewPr>
  </p:sorterViewPr>
  <p:notesViewPr>
    <p:cSldViewPr>
      <p:cViewPr varScale="1">
        <p:scale>
          <a:sx n="56" d="100"/>
          <a:sy n="56" d="100"/>
        </p:scale>
        <p:origin x="-1830" y="-102"/>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notesMaster" Target="notesMasters/notesMaster1.xml"/><Relationship Id="rId38" Type="http://schemas.openxmlformats.org/officeDocument/2006/relationships/handoutMaster" Target="handoutMasters/handoutMaster1.xml"/><Relationship Id="rId39" Type="http://schemas.openxmlformats.org/officeDocument/2006/relationships/printerSettings" Target="printerSettings/printerSettings1.bin"/><Relationship Id="rId40" Type="http://schemas.openxmlformats.org/officeDocument/2006/relationships/presProps" Target="presProps.xml"/><Relationship Id="rId41" Type="http://schemas.openxmlformats.org/officeDocument/2006/relationships/viewProps" Target="viewProps.xml"/><Relationship Id="rId42" Type="http://schemas.openxmlformats.org/officeDocument/2006/relationships/theme" Target="theme/theme1.xml"/><Relationship Id="rId43"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1" Type="http://schemas.openxmlformats.org/officeDocument/2006/relationships/image" Target="../media/image1.png"/></Relationships>
</file>

<file path=ppt/diagrams/_rels/drawing1.xml.rels><?xml version="1.0" encoding="UTF-8" standalone="yes"?>
<Relationships xmlns="http://schemas.openxmlformats.org/package/2006/relationships"><Relationship Id="rId1" Type="http://schemas.openxmlformats.org/officeDocument/2006/relationships/image" Target="../media/image1.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FF0E4F-C269-FE4A-B5E0-D388694E5597}" type="doc">
      <dgm:prSet loTypeId="urn:microsoft.com/office/officeart/2008/layout/HexagonCluster" loCatId="" qsTypeId="urn:microsoft.com/office/officeart/2005/8/quickstyle/simple4" qsCatId="simple" csTypeId="urn:microsoft.com/office/officeart/2005/8/colors/accent1_2" csCatId="accent1" phldr="1"/>
      <dgm:spPr/>
    </dgm:pt>
    <dgm:pt modelId="{6DBCD8CF-52F3-704A-BC9F-01F9BB7805E2}">
      <dgm:prSet phldrT="[Text]"/>
      <dgm:spPr/>
      <dgm:t>
        <a:bodyPr/>
        <a:lstStyle/>
        <a:p>
          <a:r>
            <a:rPr lang="en-US" dirty="0" smtClean="0"/>
            <a:t>Safety Systems</a:t>
          </a:r>
          <a:endParaRPr lang="en-US" dirty="0"/>
        </a:p>
      </dgm:t>
    </dgm:pt>
    <dgm:pt modelId="{760C9DB1-09F2-6C4F-A82E-083BEA6B79D7}" type="parTrans" cxnId="{D72DA6DA-DFF3-7449-98F8-B09DBB2774C2}">
      <dgm:prSet/>
      <dgm:spPr/>
      <dgm:t>
        <a:bodyPr/>
        <a:lstStyle/>
        <a:p>
          <a:endParaRPr lang="en-US"/>
        </a:p>
      </dgm:t>
    </dgm:pt>
    <dgm:pt modelId="{F9A3665C-C94D-6844-9AE7-F1D9C9232792}" type="sibTrans" cxnId="{D72DA6DA-DFF3-7449-98F8-B09DBB2774C2}">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t="-5000" b="-5000"/>
          </a:stretch>
        </a:blipFill>
      </dgm:spPr>
      <dgm:t>
        <a:bodyPr/>
        <a:lstStyle/>
        <a:p>
          <a:endParaRPr lang="en-US"/>
        </a:p>
      </dgm:t>
    </dgm:pt>
    <dgm:pt modelId="{7E75516F-20BD-CB43-B33F-491FD2554BF7}">
      <dgm:prSet phldrT="[Text]"/>
      <dgm:spPr/>
      <dgm:t>
        <a:bodyPr/>
        <a:lstStyle/>
        <a:p>
          <a:r>
            <a:rPr lang="en-US" dirty="0" smtClean="0"/>
            <a:t>Signal Detection</a:t>
          </a:r>
          <a:endParaRPr lang="en-US" dirty="0"/>
        </a:p>
      </dgm:t>
    </dgm:pt>
    <dgm:pt modelId="{22646398-F650-8247-A384-97C51050B5AA}" type="parTrans" cxnId="{3A78EBBF-97E2-6445-B4FB-F54444D46538}">
      <dgm:prSet/>
      <dgm:spPr/>
      <dgm:t>
        <a:bodyPr/>
        <a:lstStyle/>
        <a:p>
          <a:endParaRPr lang="en-US"/>
        </a:p>
      </dgm:t>
    </dgm:pt>
    <dgm:pt modelId="{8031FDAE-2336-324F-9C03-7039A2DDAA7F}" type="sibTrans" cxnId="{3A78EBBF-97E2-6445-B4FB-F54444D46538}">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t="-5000" b="-5000"/>
          </a:stretch>
        </a:blipFill>
      </dgm:spPr>
      <dgm:t>
        <a:bodyPr/>
        <a:lstStyle/>
        <a:p>
          <a:endParaRPr lang="en-US"/>
        </a:p>
      </dgm:t>
    </dgm:pt>
    <dgm:pt modelId="{AAD5879F-ADC6-0440-A435-3B05A12C4A4C}">
      <dgm:prSet/>
      <dgm:spPr/>
      <dgm:t>
        <a:bodyPr/>
        <a:lstStyle/>
        <a:p>
          <a:r>
            <a:rPr lang="en-US" dirty="0" smtClean="0"/>
            <a:t>Clinical Trial Management System </a:t>
          </a:r>
          <a:endParaRPr lang="en-US" dirty="0"/>
        </a:p>
      </dgm:t>
    </dgm:pt>
    <dgm:pt modelId="{AD33BFC3-E5C4-FC4B-8379-49D20BEE6BBB}" type="parTrans" cxnId="{1E2602C7-9D64-9346-8B51-A3DB0921D25D}">
      <dgm:prSet/>
      <dgm:spPr/>
      <dgm:t>
        <a:bodyPr/>
        <a:lstStyle/>
        <a:p>
          <a:endParaRPr lang="en-US"/>
        </a:p>
      </dgm:t>
    </dgm:pt>
    <dgm:pt modelId="{4DFDBA95-ACF9-2146-8322-AC7ADCC21452}" type="sibTrans" cxnId="{1E2602C7-9D64-9346-8B51-A3DB0921D25D}">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t="-5000" b="-5000"/>
          </a:stretch>
        </a:blipFill>
      </dgm:spPr>
      <dgm:t>
        <a:bodyPr/>
        <a:lstStyle/>
        <a:p>
          <a:endParaRPr lang="en-US"/>
        </a:p>
      </dgm:t>
    </dgm:pt>
    <dgm:pt modelId="{84E01076-DA6F-4B4F-A4FC-2EC42531E88C}">
      <dgm:prSet/>
      <dgm:spPr/>
      <dgm:t>
        <a:bodyPr/>
        <a:lstStyle/>
        <a:p>
          <a:r>
            <a:rPr lang="en-US" dirty="0" smtClean="0"/>
            <a:t>Clinical Electronic Data Capture</a:t>
          </a:r>
          <a:endParaRPr lang="en-US" dirty="0"/>
        </a:p>
      </dgm:t>
    </dgm:pt>
    <dgm:pt modelId="{F4801F5A-5689-C24D-8720-300370CF0321}" type="parTrans" cxnId="{56CAB203-7304-AD4C-A728-DAF002137DCF}">
      <dgm:prSet/>
      <dgm:spPr/>
      <dgm:t>
        <a:bodyPr/>
        <a:lstStyle/>
        <a:p>
          <a:endParaRPr lang="en-US"/>
        </a:p>
      </dgm:t>
    </dgm:pt>
    <dgm:pt modelId="{B5D55720-DB63-D241-97BA-2FC0761FE8FE}" type="sibTrans" cxnId="{56CAB203-7304-AD4C-A728-DAF002137DCF}">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t="-5000" b="-5000"/>
          </a:stretch>
        </a:blipFill>
      </dgm:spPr>
      <dgm:t>
        <a:bodyPr/>
        <a:lstStyle/>
        <a:p>
          <a:endParaRPr lang="en-US"/>
        </a:p>
      </dgm:t>
    </dgm:pt>
    <dgm:pt modelId="{0AFCC28B-3793-3549-A8B8-F7314A1ADC36}">
      <dgm:prSet/>
      <dgm:spPr/>
      <dgm:t>
        <a:bodyPr/>
        <a:lstStyle/>
        <a:p>
          <a:r>
            <a:rPr lang="en-US" dirty="0" smtClean="0"/>
            <a:t>Coding Tools</a:t>
          </a:r>
          <a:endParaRPr lang="en-US" dirty="0"/>
        </a:p>
      </dgm:t>
    </dgm:pt>
    <dgm:pt modelId="{3C99E76D-D0E3-5C47-BBEA-A6F3D2A549C5}" type="parTrans" cxnId="{88C0772E-87DF-C640-A9D1-9E6DEC251341}">
      <dgm:prSet/>
      <dgm:spPr/>
      <dgm:t>
        <a:bodyPr/>
        <a:lstStyle/>
        <a:p>
          <a:endParaRPr lang="en-US"/>
        </a:p>
      </dgm:t>
    </dgm:pt>
    <dgm:pt modelId="{F78EAC77-9E3D-034E-9C9A-3F11F62EB467}" type="sibTrans" cxnId="{88C0772E-87DF-C640-A9D1-9E6DEC251341}">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t="-5000" b="-5000"/>
          </a:stretch>
        </a:blipFill>
      </dgm:spPr>
      <dgm:t>
        <a:bodyPr/>
        <a:lstStyle/>
        <a:p>
          <a:endParaRPr lang="en-US"/>
        </a:p>
      </dgm:t>
    </dgm:pt>
    <dgm:pt modelId="{585177E7-280E-634E-ADF3-110618537678}">
      <dgm:prSet/>
      <dgm:spPr/>
      <dgm:t>
        <a:bodyPr/>
        <a:lstStyle/>
        <a:p>
          <a:r>
            <a:rPr lang="en-US" dirty="0" smtClean="0"/>
            <a:t>Reports Generators</a:t>
          </a:r>
          <a:endParaRPr lang="en-US" dirty="0"/>
        </a:p>
      </dgm:t>
    </dgm:pt>
    <dgm:pt modelId="{73934FFE-80E4-904C-BC95-AD3CEFE5EE83}" type="parTrans" cxnId="{7DA198F3-B1C5-A348-89CA-4800F5DD0E25}">
      <dgm:prSet/>
      <dgm:spPr/>
      <dgm:t>
        <a:bodyPr/>
        <a:lstStyle/>
        <a:p>
          <a:endParaRPr lang="en-US"/>
        </a:p>
      </dgm:t>
    </dgm:pt>
    <dgm:pt modelId="{2B444FA5-7D04-0D41-9F80-E0F90FFB8A9E}" type="sibTrans" cxnId="{7DA198F3-B1C5-A348-89CA-4800F5DD0E25}">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t="-5000" b="-5000"/>
          </a:stretch>
        </a:blipFill>
      </dgm:spPr>
      <dgm:t>
        <a:bodyPr/>
        <a:lstStyle/>
        <a:p>
          <a:endParaRPr lang="en-US"/>
        </a:p>
      </dgm:t>
    </dgm:pt>
    <dgm:pt modelId="{53055B1E-903F-664F-ACA5-F4C2A8074EB2}">
      <dgm:prSet/>
      <dgm:spPr/>
      <dgm:t>
        <a:bodyPr/>
        <a:lstStyle/>
        <a:p>
          <a:r>
            <a:rPr lang="en-US" dirty="0" smtClean="0"/>
            <a:t>Statistical &amp; Analytical Tools</a:t>
          </a:r>
          <a:endParaRPr lang="en-US" dirty="0"/>
        </a:p>
      </dgm:t>
    </dgm:pt>
    <dgm:pt modelId="{B5F2F06B-A75C-9043-85FC-029AC368A6E6}" type="parTrans" cxnId="{BB8934E2-82A5-4E4B-A46C-20234CDDCB4F}">
      <dgm:prSet/>
      <dgm:spPr/>
      <dgm:t>
        <a:bodyPr/>
        <a:lstStyle/>
        <a:p>
          <a:endParaRPr lang="en-US"/>
        </a:p>
      </dgm:t>
    </dgm:pt>
    <dgm:pt modelId="{052E06FB-8201-4242-B294-7D3E175CE3D7}" type="sibTrans" cxnId="{BB8934E2-82A5-4E4B-A46C-20234CDDCB4F}">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t="-5000" b="-5000"/>
          </a:stretch>
        </a:blipFill>
      </dgm:spPr>
      <dgm:t>
        <a:bodyPr/>
        <a:lstStyle/>
        <a:p>
          <a:endParaRPr lang="en-US"/>
        </a:p>
      </dgm:t>
    </dgm:pt>
    <dgm:pt modelId="{A401A8E2-E2AF-0547-ACEC-B5E8278FE134}" type="pres">
      <dgm:prSet presAssocID="{E3FF0E4F-C269-FE4A-B5E0-D388694E5597}" presName="Name0" presStyleCnt="0">
        <dgm:presLayoutVars>
          <dgm:chMax val="21"/>
          <dgm:chPref val="21"/>
        </dgm:presLayoutVars>
      </dgm:prSet>
      <dgm:spPr/>
    </dgm:pt>
    <dgm:pt modelId="{056E12BD-5694-2D4D-AA27-287A3EF716AC}" type="pres">
      <dgm:prSet presAssocID="{6DBCD8CF-52F3-704A-BC9F-01F9BB7805E2}" presName="text1" presStyleCnt="0"/>
      <dgm:spPr/>
    </dgm:pt>
    <dgm:pt modelId="{9E8AFD6C-036E-394E-826D-E43AC9F08D75}" type="pres">
      <dgm:prSet presAssocID="{6DBCD8CF-52F3-704A-BC9F-01F9BB7805E2}" presName="textRepeatNode" presStyleLbl="alignNode1" presStyleIdx="0" presStyleCnt="7">
        <dgm:presLayoutVars>
          <dgm:chMax val="0"/>
          <dgm:chPref val="0"/>
          <dgm:bulletEnabled val="1"/>
        </dgm:presLayoutVars>
      </dgm:prSet>
      <dgm:spPr/>
      <dgm:t>
        <a:bodyPr/>
        <a:lstStyle/>
        <a:p>
          <a:endParaRPr lang="en-US"/>
        </a:p>
      </dgm:t>
    </dgm:pt>
    <dgm:pt modelId="{7CA4693C-4A3C-1843-91EF-CDE9A18FD116}" type="pres">
      <dgm:prSet presAssocID="{6DBCD8CF-52F3-704A-BC9F-01F9BB7805E2}" presName="textaccent1" presStyleCnt="0"/>
      <dgm:spPr/>
    </dgm:pt>
    <dgm:pt modelId="{1B29E95B-74CF-0042-ACDB-A0366CA5FE9A}" type="pres">
      <dgm:prSet presAssocID="{6DBCD8CF-52F3-704A-BC9F-01F9BB7805E2}" presName="accentRepeatNode" presStyleLbl="solidAlignAcc1" presStyleIdx="0" presStyleCnt="14"/>
      <dgm:spPr/>
    </dgm:pt>
    <dgm:pt modelId="{3C88B03F-716C-FC44-8113-4322BD8FC82E}" type="pres">
      <dgm:prSet presAssocID="{F9A3665C-C94D-6844-9AE7-F1D9C9232792}" presName="image1" presStyleCnt="0"/>
      <dgm:spPr/>
    </dgm:pt>
    <dgm:pt modelId="{EB9F785A-2F52-044B-B294-BB5C6CED647C}" type="pres">
      <dgm:prSet presAssocID="{F9A3665C-C94D-6844-9AE7-F1D9C9232792}" presName="imageRepeatNode" presStyleLbl="alignAcc1" presStyleIdx="0" presStyleCnt="7"/>
      <dgm:spPr/>
      <dgm:t>
        <a:bodyPr/>
        <a:lstStyle/>
        <a:p>
          <a:endParaRPr lang="en-US"/>
        </a:p>
      </dgm:t>
    </dgm:pt>
    <dgm:pt modelId="{4A3E9439-4385-764E-8C23-1B27D6827E31}" type="pres">
      <dgm:prSet presAssocID="{F9A3665C-C94D-6844-9AE7-F1D9C9232792}" presName="imageaccent1" presStyleCnt="0"/>
      <dgm:spPr/>
    </dgm:pt>
    <dgm:pt modelId="{C7E39F74-AC4C-F14D-9E45-18891574A0A4}" type="pres">
      <dgm:prSet presAssocID="{F9A3665C-C94D-6844-9AE7-F1D9C9232792}" presName="accentRepeatNode" presStyleLbl="solidAlignAcc1" presStyleIdx="1" presStyleCnt="14"/>
      <dgm:spPr/>
    </dgm:pt>
    <dgm:pt modelId="{04068C34-FE71-E142-A105-A8953C376EE3}" type="pres">
      <dgm:prSet presAssocID="{7E75516F-20BD-CB43-B33F-491FD2554BF7}" presName="text2" presStyleCnt="0"/>
      <dgm:spPr/>
    </dgm:pt>
    <dgm:pt modelId="{14289D20-B9B7-3C45-A74D-94996A0006FC}" type="pres">
      <dgm:prSet presAssocID="{7E75516F-20BD-CB43-B33F-491FD2554BF7}" presName="textRepeatNode" presStyleLbl="alignNode1" presStyleIdx="1" presStyleCnt="7">
        <dgm:presLayoutVars>
          <dgm:chMax val="0"/>
          <dgm:chPref val="0"/>
          <dgm:bulletEnabled val="1"/>
        </dgm:presLayoutVars>
      </dgm:prSet>
      <dgm:spPr/>
      <dgm:t>
        <a:bodyPr/>
        <a:lstStyle/>
        <a:p>
          <a:endParaRPr lang="en-US"/>
        </a:p>
      </dgm:t>
    </dgm:pt>
    <dgm:pt modelId="{B30E98B2-9A11-DC4E-B180-73152A02385F}" type="pres">
      <dgm:prSet presAssocID="{7E75516F-20BD-CB43-B33F-491FD2554BF7}" presName="textaccent2" presStyleCnt="0"/>
      <dgm:spPr/>
    </dgm:pt>
    <dgm:pt modelId="{1C2F4F45-8C89-E946-B458-40353CEBAC1E}" type="pres">
      <dgm:prSet presAssocID="{7E75516F-20BD-CB43-B33F-491FD2554BF7}" presName="accentRepeatNode" presStyleLbl="solidAlignAcc1" presStyleIdx="2" presStyleCnt="14"/>
      <dgm:spPr/>
    </dgm:pt>
    <dgm:pt modelId="{802821F8-897F-9E42-97DF-50A26671F816}" type="pres">
      <dgm:prSet presAssocID="{8031FDAE-2336-324F-9C03-7039A2DDAA7F}" presName="image2" presStyleCnt="0"/>
      <dgm:spPr/>
    </dgm:pt>
    <dgm:pt modelId="{BB0DEA66-77E2-314C-8326-8EFE82BC8720}" type="pres">
      <dgm:prSet presAssocID="{8031FDAE-2336-324F-9C03-7039A2DDAA7F}" presName="imageRepeatNode" presStyleLbl="alignAcc1" presStyleIdx="1" presStyleCnt="7"/>
      <dgm:spPr/>
      <dgm:t>
        <a:bodyPr/>
        <a:lstStyle/>
        <a:p>
          <a:endParaRPr lang="en-US"/>
        </a:p>
      </dgm:t>
    </dgm:pt>
    <dgm:pt modelId="{F3743C07-774F-A245-8A43-AAC6A70625FE}" type="pres">
      <dgm:prSet presAssocID="{8031FDAE-2336-324F-9C03-7039A2DDAA7F}" presName="imageaccent2" presStyleCnt="0"/>
      <dgm:spPr/>
    </dgm:pt>
    <dgm:pt modelId="{B61FC072-ADB9-4949-85B7-1F3F23356F45}" type="pres">
      <dgm:prSet presAssocID="{8031FDAE-2336-324F-9C03-7039A2DDAA7F}" presName="accentRepeatNode" presStyleLbl="solidAlignAcc1" presStyleIdx="3" presStyleCnt="14"/>
      <dgm:spPr/>
    </dgm:pt>
    <dgm:pt modelId="{DA257092-6F7C-664A-86E1-785F40C88A9F}" type="pres">
      <dgm:prSet presAssocID="{AAD5879F-ADC6-0440-A435-3B05A12C4A4C}" presName="text3" presStyleCnt="0"/>
      <dgm:spPr/>
    </dgm:pt>
    <dgm:pt modelId="{84735DFC-6609-A24B-B0FF-D3CF35AFB008}" type="pres">
      <dgm:prSet presAssocID="{AAD5879F-ADC6-0440-A435-3B05A12C4A4C}" presName="textRepeatNode" presStyleLbl="alignNode1" presStyleIdx="2" presStyleCnt="7">
        <dgm:presLayoutVars>
          <dgm:chMax val="0"/>
          <dgm:chPref val="0"/>
          <dgm:bulletEnabled val="1"/>
        </dgm:presLayoutVars>
      </dgm:prSet>
      <dgm:spPr/>
      <dgm:t>
        <a:bodyPr/>
        <a:lstStyle/>
        <a:p>
          <a:endParaRPr lang="en-US"/>
        </a:p>
      </dgm:t>
    </dgm:pt>
    <dgm:pt modelId="{DDA816CE-AADC-E54D-AFB8-C7AC240C50F7}" type="pres">
      <dgm:prSet presAssocID="{AAD5879F-ADC6-0440-A435-3B05A12C4A4C}" presName="textaccent3" presStyleCnt="0"/>
      <dgm:spPr/>
    </dgm:pt>
    <dgm:pt modelId="{FAD30E66-DFB5-A643-853D-5E90E52DFA1D}" type="pres">
      <dgm:prSet presAssocID="{AAD5879F-ADC6-0440-A435-3B05A12C4A4C}" presName="accentRepeatNode" presStyleLbl="solidAlignAcc1" presStyleIdx="4" presStyleCnt="14"/>
      <dgm:spPr/>
    </dgm:pt>
    <dgm:pt modelId="{7DBCF1F5-31B7-6F44-A65F-111C0E666D58}" type="pres">
      <dgm:prSet presAssocID="{4DFDBA95-ACF9-2146-8322-AC7ADCC21452}" presName="image3" presStyleCnt="0"/>
      <dgm:spPr/>
    </dgm:pt>
    <dgm:pt modelId="{B34D9959-64FE-6D4D-97B7-DA13A22B8065}" type="pres">
      <dgm:prSet presAssocID="{4DFDBA95-ACF9-2146-8322-AC7ADCC21452}" presName="imageRepeatNode" presStyleLbl="alignAcc1" presStyleIdx="2" presStyleCnt="7"/>
      <dgm:spPr/>
      <dgm:t>
        <a:bodyPr/>
        <a:lstStyle/>
        <a:p>
          <a:endParaRPr lang="en-US"/>
        </a:p>
      </dgm:t>
    </dgm:pt>
    <dgm:pt modelId="{0C3BEFC8-83EC-3E45-A324-552087BBD01B}" type="pres">
      <dgm:prSet presAssocID="{4DFDBA95-ACF9-2146-8322-AC7ADCC21452}" presName="imageaccent3" presStyleCnt="0"/>
      <dgm:spPr/>
    </dgm:pt>
    <dgm:pt modelId="{9F9ACB80-6171-2349-B1BB-3503B5419FEC}" type="pres">
      <dgm:prSet presAssocID="{4DFDBA95-ACF9-2146-8322-AC7ADCC21452}" presName="accentRepeatNode" presStyleLbl="solidAlignAcc1" presStyleIdx="5" presStyleCnt="14"/>
      <dgm:spPr/>
    </dgm:pt>
    <dgm:pt modelId="{E0247345-9039-4D42-BAE2-C433DA1DAEBB}" type="pres">
      <dgm:prSet presAssocID="{84E01076-DA6F-4B4F-A4FC-2EC42531E88C}" presName="text4" presStyleCnt="0"/>
      <dgm:spPr/>
    </dgm:pt>
    <dgm:pt modelId="{FFC3E440-B0E0-D841-A1DD-1C22525BCD57}" type="pres">
      <dgm:prSet presAssocID="{84E01076-DA6F-4B4F-A4FC-2EC42531E88C}" presName="textRepeatNode" presStyleLbl="alignNode1" presStyleIdx="3" presStyleCnt="7">
        <dgm:presLayoutVars>
          <dgm:chMax val="0"/>
          <dgm:chPref val="0"/>
          <dgm:bulletEnabled val="1"/>
        </dgm:presLayoutVars>
      </dgm:prSet>
      <dgm:spPr/>
      <dgm:t>
        <a:bodyPr/>
        <a:lstStyle/>
        <a:p>
          <a:endParaRPr lang="en-US"/>
        </a:p>
      </dgm:t>
    </dgm:pt>
    <dgm:pt modelId="{95974BDE-4F71-D344-86E7-8702D42D95A5}" type="pres">
      <dgm:prSet presAssocID="{84E01076-DA6F-4B4F-A4FC-2EC42531E88C}" presName="textaccent4" presStyleCnt="0"/>
      <dgm:spPr/>
    </dgm:pt>
    <dgm:pt modelId="{4044952F-0189-494D-9D23-CB9FC16EA78E}" type="pres">
      <dgm:prSet presAssocID="{84E01076-DA6F-4B4F-A4FC-2EC42531E88C}" presName="accentRepeatNode" presStyleLbl="solidAlignAcc1" presStyleIdx="6" presStyleCnt="14"/>
      <dgm:spPr/>
    </dgm:pt>
    <dgm:pt modelId="{EC96FD1E-3DFA-2542-8EAB-DBA6246CBE2B}" type="pres">
      <dgm:prSet presAssocID="{B5D55720-DB63-D241-97BA-2FC0761FE8FE}" presName="image4" presStyleCnt="0"/>
      <dgm:spPr/>
    </dgm:pt>
    <dgm:pt modelId="{C398D2A4-1CCE-AC4E-B0E3-F6D4966C6602}" type="pres">
      <dgm:prSet presAssocID="{B5D55720-DB63-D241-97BA-2FC0761FE8FE}" presName="imageRepeatNode" presStyleLbl="alignAcc1" presStyleIdx="3" presStyleCnt="7"/>
      <dgm:spPr/>
      <dgm:t>
        <a:bodyPr/>
        <a:lstStyle/>
        <a:p>
          <a:endParaRPr lang="en-US"/>
        </a:p>
      </dgm:t>
    </dgm:pt>
    <dgm:pt modelId="{634FD4EF-0488-3A47-84BE-BBB9C2E82272}" type="pres">
      <dgm:prSet presAssocID="{B5D55720-DB63-D241-97BA-2FC0761FE8FE}" presName="imageaccent4" presStyleCnt="0"/>
      <dgm:spPr/>
    </dgm:pt>
    <dgm:pt modelId="{CE42851A-0338-8946-B6DD-41F70BBD8F4E}" type="pres">
      <dgm:prSet presAssocID="{B5D55720-DB63-D241-97BA-2FC0761FE8FE}" presName="accentRepeatNode" presStyleLbl="solidAlignAcc1" presStyleIdx="7" presStyleCnt="14"/>
      <dgm:spPr/>
    </dgm:pt>
    <dgm:pt modelId="{F389D4A4-6B28-CB44-8FAC-CEB4BC87F5F2}" type="pres">
      <dgm:prSet presAssocID="{0AFCC28B-3793-3549-A8B8-F7314A1ADC36}" presName="text5" presStyleCnt="0"/>
      <dgm:spPr/>
    </dgm:pt>
    <dgm:pt modelId="{3ED8C2C2-3582-DD4F-B38E-D44FC9FF78DD}" type="pres">
      <dgm:prSet presAssocID="{0AFCC28B-3793-3549-A8B8-F7314A1ADC36}" presName="textRepeatNode" presStyleLbl="alignNode1" presStyleIdx="4" presStyleCnt="7">
        <dgm:presLayoutVars>
          <dgm:chMax val="0"/>
          <dgm:chPref val="0"/>
          <dgm:bulletEnabled val="1"/>
        </dgm:presLayoutVars>
      </dgm:prSet>
      <dgm:spPr/>
      <dgm:t>
        <a:bodyPr/>
        <a:lstStyle/>
        <a:p>
          <a:endParaRPr lang="en-US"/>
        </a:p>
      </dgm:t>
    </dgm:pt>
    <dgm:pt modelId="{D4343274-F69D-5D40-A126-A949E56FB941}" type="pres">
      <dgm:prSet presAssocID="{0AFCC28B-3793-3549-A8B8-F7314A1ADC36}" presName="textaccent5" presStyleCnt="0"/>
      <dgm:spPr/>
    </dgm:pt>
    <dgm:pt modelId="{8DA31710-B39E-6848-BAA7-C4B6BD2ED850}" type="pres">
      <dgm:prSet presAssocID="{0AFCC28B-3793-3549-A8B8-F7314A1ADC36}" presName="accentRepeatNode" presStyleLbl="solidAlignAcc1" presStyleIdx="8" presStyleCnt="14"/>
      <dgm:spPr/>
    </dgm:pt>
    <dgm:pt modelId="{E2425AC3-0F3E-944B-8DB0-22B2BDC13158}" type="pres">
      <dgm:prSet presAssocID="{F78EAC77-9E3D-034E-9C9A-3F11F62EB467}" presName="image5" presStyleCnt="0"/>
      <dgm:spPr/>
    </dgm:pt>
    <dgm:pt modelId="{CD9B2B61-660B-5C47-AE7E-4B9174DD9374}" type="pres">
      <dgm:prSet presAssocID="{F78EAC77-9E3D-034E-9C9A-3F11F62EB467}" presName="imageRepeatNode" presStyleLbl="alignAcc1" presStyleIdx="4" presStyleCnt="7"/>
      <dgm:spPr/>
      <dgm:t>
        <a:bodyPr/>
        <a:lstStyle/>
        <a:p>
          <a:endParaRPr lang="en-US"/>
        </a:p>
      </dgm:t>
    </dgm:pt>
    <dgm:pt modelId="{00E591F2-EB59-EC44-8E0C-9B82B94D09C9}" type="pres">
      <dgm:prSet presAssocID="{F78EAC77-9E3D-034E-9C9A-3F11F62EB467}" presName="imageaccent5" presStyleCnt="0"/>
      <dgm:spPr/>
    </dgm:pt>
    <dgm:pt modelId="{07BA1E12-3E8F-D849-BE2B-A5FEA943E413}" type="pres">
      <dgm:prSet presAssocID="{F78EAC77-9E3D-034E-9C9A-3F11F62EB467}" presName="accentRepeatNode" presStyleLbl="solidAlignAcc1" presStyleIdx="9" presStyleCnt="14"/>
      <dgm:spPr/>
    </dgm:pt>
    <dgm:pt modelId="{3C28D29B-FB26-6C40-85BD-349AB7C2AD62}" type="pres">
      <dgm:prSet presAssocID="{585177E7-280E-634E-ADF3-110618537678}" presName="text6" presStyleCnt="0"/>
      <dgm:spPr/>
    </dgm:pt>
    <dgm:pt modelId="{D6BEDA85-C251-AF46-A178-EDED0C3ABDE2}" type="pres">
      <dgm:prSet presAssocID="{585177E7-280E-634E-ADF3-110618537678}" presName="textRepeatNode" presStyleLbl="alignNode1" presStyleIdx="5" presStyleCnt="7">
        <dgm:presLayoutVars>
          <dgm:chMax val="0"/>
          <dgm:chPref val="0"/>
          <dgm:bulletEnabled val="1"/>
        </dgm:presLayoutVars>
      </dgm:prSet>
      <dgm:spPr/>
      <dgm:t>
        <a:bodyPr/>
        <a:lstStyle/>
        <a:p>
          <a:endParaRPr lang="en-US"/>
        </a:p>
      </dgm:t>
    </dgm:pt>
    <dgm:pt modelId="{59BC1D68-0C00-C947-B465-4AF5ECFDCB3E}" type="pres">
      <dgm:prSet presAssocID="{585177E7-280E-634E-ADF3-110618537678}" presName="textaccent6" presStyleCnt="0"/>
      <dgm:spPr/>
    </dgm:pt>
    <dgm:pt modelId="{3CCD109B-A2FB-0649-8639-2E8A13C1D5F5}" type="pres">
      <dgm:prSet presAssocID="{585177E7-280E-634E-ADF3-110618537678}" presName="accentRepeatNode" presStyleLbl="solidAlignAcc1" presStyleIdx="10" presStyleCnt="14"/>
      <dgm:spPr/>
    </dgm:pt>
    <dgm:pt modelId="{7A0CA51A-0FCC-EC46-B615-790D21AA68A5}" type="pres">
      <dgm:prSet presAssocID="{2B444FA5-7D04-0D41-9F80-E0F90FFB8A9E}" presName="image6" presStyleCnt="0"/>
      <dgm:spPr/>
    </dgm:pt>
    <dgm:pt modelId="{05C6F30A-D308-5940-BBBE-296AE20791E5}" type="pres">
      <dgm:prSet presAssocID="{2B444FA5-7D04-0D41-9F80-E0F90FFB8A9E}" presName="imageRepeatNode" presStyleLbl="alignAcc1" presStyleIdx="5" presStyleCnt="7"/>
      <dgm:spPr/>
      <dgm:t>
        <a:bodyPr/>
        <a:lstStyle/>
        <a:p>
          <a:endParaRPr lang="en-US"/>
        </a:p>
      </dgm:t>
    </dgm:pt>
    <dgm:pt modelId="{FB4E8C68-08E7-0145-8AAD-1642F459B9B0}" type="pres">
      <dgm:prSet presAssocID="{2B444FA5-7D04-0D41-9F80-E0F90FFB8A9E}" presName="imageaccent6" presStyleCnt="0"/>
      <dgm:spPr/>
    </dgm:pt>
    <dgm:pt modelId="{D64C8336-B8A5-3C48-9754-2C4BA5328C28}" type="pres">
      <dgm:prSet presAssocID="{2B444FA5-7D04-0D41-9F80-E0F90FFB8A9E}" presName="accentRepeatNode" presStyleLbl="solidAlignAcc1" presStyleIdx="11" presStyleCnt="14"/>
      <dgm:spPr/>
    </dgm:pt>
    <dgm:pt modelId="{2A668BD5-6D6F-7C43-8A75-8BDF7BE4B089}" type="pres">
      <dgm:prSet presAssocID="{53055B1E-903F-664F-ACA5-F4C2A8074EB2}" presName="text7" presStyleCnt="0"/>
      <dgm:spPr/>
    </dgm:pt>
    <dgm:pt modelId="{BA636E42-D9F5-534A-B654-F20C5F09AED0}" type="pres">
      <dgm:prSet presAssocID="{53055B1E-903F-664F-ACA5-F4C2A8074EB2}" presName="textRepeatNode" presStyleLbl="alignNode1" presStyleIdx="6" presStyleCnt="7">
        <dgm:presLayoutVars>
          <dgm:chMax val="0"/>
          <dgm:chPref val="0"/>
          <dgm:bulletEnabled val="1"/>
        </dgm:presLayoutVars>
      </dgm:prSet>
      <dgm:spPr/>
      <dgm:t>
        <a:bodyPr/>
        <a:lstStyle/>
        <a:p>
          <a:endParaRPr lang="en-US"/>
        </a:p>
      </dgm:t>
    </dgm:pt>
    <dgm:pt modelId="{F9FE7FB1-33FA-9449-ABD1-DD39EBC5DAD7}" type="pres">
      <dgm:prSet presAssocID="{53055B1E-903F-664F-ACA5-F4C2A8074EB2}" presName="textaccent7" presStyleCnt="0"/>
      <dgm:spPr/>
    </dgm:pt>
    <dgm:pt modelId="{6D082DAB-01C2-DC4A-857F-CC19AF446235}" type="pres">
      <dgm:prSet presAssocID="{53055B1E-903F-664F-ACA5-F4C2A8074EB2}" presName="accentRepeatNode" presStyleLbl="solidAlignAcc1" presStyleIdx="12" presStyleCnt="14"/>
      <dgm:spPr/>
    </dgm:pt>
    <dgm:pt modelId="{7CB2C0C5-3321-6B41-BF96-55A37A005937}" type="pres">
      <dgm:prSet presAssocID="{052E06FB-8201-4242-B294-7D3E175CE3D7}" presName="image7" presStyleCnt="0"/>
      <dgm:spPr/>
    </dgm:pt>
    <dgm:pt modelId="{7C736620-3D11-244D-9155-1C5CB10AEC25}" type="pres">
      <dgm:prSet presAssocID="{052E06FB-8201-4242-B294-7D3E175CE3D7}" presName="imageRepeatNode" presStyleLbl="alignAcc1" presStyleIdx="6" presStyleCnt="7"/>
      <dgm:spPr/>
      <dgm:t>
        <a:bodyPr/>
        <a:lstStyle/>
        <a:p>
          <a:endParaRPr lang="en-US"/>
        </a:p>
      </dgm:t>
    </dgm:pt>
    <dgm:pt modelId="{6B032937-3B2F-604D-B2D6-23E36F866DCB}" type="pres">
      <dgm:prSet presAssocID="{052E06FB-8201-4242-B294-7D3E175CE3D7}" presName="imageaccent7" presStyleCnt="0"/>
      <dgm:spPr/>
    </dgm:pt>
    <dgm:pt modelId="{F8C8156C-10B6-7744-8676-737532760CA5}" type="pres">
      <dgm:prSet presAssocID="{052E06FB-8201-4242-B294-7D3E175CE3D7}" presName="accentRepeatNode" presStyleLbl="solidAlignAcc1" presStyleIdx="13" presStyleCnt="14"/>
      <dgm:spPr/>
    </dgm:pt>
  </dgm:ptLst>
  <dgm:cxnLst>
    <dgm:cxn modelId="{BB8934E2-82A5-4E4B-A46C-20234CDDCB4F}" srcId="{E3FF0E4F-C269-FE4A-B5E0-D388694E5597}" destId="{53055B1E-903F-664F-ACA5-F4C2A8074EB2}" srcOrd="6" destOrd="0" parTransId="{B5F2F06B-A75C-9043-85FC-029AC368A6E6}" sibTransId="{052E06FB-8201-4242-B294-7D3E175CE3D7}"/>
    <dgm:cxn modelId="{90D1E665-7879-9042-BFBB-6C3F7409C068}" type="presOf" srcId="{7E75516F-20BD-CB43-B33F-491FD2554BF7}" destId="{14289D20-B9B7-3C45-A74D-94996A0006FC}" srcOrd="0" destOrd="0" presId="urn:microsoft.com/office/officeart/2008/layout/HexagonCluster"/>
    <dgm:cxn modelId="{8B5EBAE9-CDAD-3142-B23A-8A1AC8564C58}" type="presOf" srcId="{AAD5879F-ADC6-0440-A435-3B05A12C4A4C}" destId="{84735DFC-6609-A24B-B0FF-D3CF35AFB008}" srcOrd="0" destOrd="0" presId="urn:microsoft.com/office/officeart/2008/layout/HexagonCluster"/>
    <dgm:cxn modelId="{CB19284B-4F33-2F48-B7B4-0F4D7D1F8F49}" type="presOf" srcId="{B5D55720-DB63-D241-97BA-2FC0761FE8FE}" destId="{C398D2A4-1CCE-AC4E-B0E3-F6D4966C6602}" srcOrd="0" destOrd="0" presId="urn:microsoft.com/office/officeart/2008/layout/HexagonCluster"/>
    <dgm:cxn modelId="{401FA777-1897-384F-893D-27681A3AC2E1}" type="presOf" srcId="{6DBCD8CF-52F3-704A-BC9F-01F9BB7805E2}" destId="{9E8AFD6C-036E-394E-826D-E43AC9F08D75}" srcOrd="0" destOrd="0" presId="urn:microsoft.com/office/officeart/2008/layout/HexagonCluster"/>
    <dgm:cxn modelId="{0FB8D920-A1F7-2441-8493-BC3A03247E88}" type="presOf" srcId="{84E01076-DA6F-4B4F-A4FC-2EC42531E88C}" destId="{FFC3E440-B0E0-D841-A1DD-1C22525BCD57}" srcOrd="0" destOrd="0" presId="urn:microsoft.com/office/officeart/2008/layout/HexagonCluster"/>
    <dgm:cxn modelId="{3A78EBBF-97E2-6445-B4FB-F54444D46538}" srcId="{E3FF0E4F-C269-FE4A-B5E0-D388694E5597}" destId="{7E75516F-20BD-CB43-B33F-491FD2554BF7}" srcOrd="1" destOrd="0" parTransId="{22646398-F650-8247-A384-97C51050B5AA}" sibTransId="{8031FDAE-2336-324F-9C03-7039A2DDAA7F}"/>
    <dgm:cxn modelId="{10A85544-7730-B74D-B963-2643AC3066AA}" type="presOf" srcId="{0AFCC28B-3793-3549-A8B8-F7314A1ADC36}" destId="{3ED8C2C2-3582-DD4F-B38E-D44FC9FF78DD}" srcOrd="0" destOrd="0" presId="urn:microsoft.com/office/officeart/2008/layout/HexagonCluster"/>
    <dgm:cxn modelId="{96854055-FC8C-2D4A-90B2-2EA335D1C50A}" type="presOf" srcId="{052E06FB-8201-4242-B294-7D3E175CE3D7}" destId="{7C736620-3D11-244D-9155-1C5CB10AEC25}" srcOrd="0" destOrd="0" presId="urn:microsoft.com/office/officeart/2008/layout/HexagonCluster"/>
    <dgm:cxn modelId="{3ACA962E-0AA9-8B49-82CF-1B080B1516CA}" type="presOf" srcId="{585177E7-280E-634E-ADF3-110618537678}" destId="{D6BEDA85-C251-AF46-A178-EDED0C3ABDE2}" srcOrd="0" destOrd="0" presId="urn:microsoft.com/office/officeart/2008/layout/HexagonCluster"/>
    <dgm:cxn modelId="{88C0772E-87DF-C640-A9D1-9E6DEC251341}" srcId="{E3FF0E4F-C269-FE4A-B5E0-D388694E5597}" destId="{0AFCC28B-3793-3549-A8B8-F7314A1ADC36}" srcOrd="4" destOrd="0" parTransId="{3C99E76D-D0E3-5C47-BBEA-A6F3D2A549C5}" sibTransId="{F78EAC77-9E3D-034E-9C9A-3F11F62EB467}"/>
    <dgm:cxn modelId="{56CAB203-7304-AD4C-A728-DAF002137DCF}" srcId="{E3FF0E4F-C269-FE4A-B5E0-D388694E5597}" destId="{84E01076-DA6F-4B4F-A4FC-2EC42531E88C}" srcOrd="3" destOrd="0" parTransId="{F4801F5A-5689-C24D-8720-300370CF0321}" sibTransId="{B5D55720-DB63-D241-97BA-2FC0761FE8FE}"/>
    <dgm:cxn modelId="{1E2602C7-9D64-9346-8B51-A3DB0921D25D}" srcId="{E3FF0E4F-C269-FE4A-B5E0-D388694E5597}" destId="{AAD5879F-ADC6-0440-A435-3B05A12C4A4C}" srcOrd="2" destOrd="0" parTransId="{AD33BFC3-E5C4-FC4B-8379-49D20BEE6BBB}" sibTransId="{4DFDBA95-ACF9-2146-8322-AC7ADCC21452}"/>
    <dgm:cxn modelId="{D72DA6DA-DFF3-7449-98F8-B09DBB2774C2}" srcId="{E3FF0E4F-C269-FE4A-B5E0-D388694E5597}" destId="{6DBCD8CF-52F3-704A-BC9F-01F9BB7805E2}" srcOrd="0" destOrd="0" parTransId="{760C9DB1-09F2-6C4F-A82E-083BEA6B79D7}" sibTransId="{F9A3665C-C94D-6844-9AE7-F1D9C9232792}"/>
    <dgm:cxn modelId="{7C827881-3ACD-1B41-AC7D-D093DC03DC1E}" type="presOf" srcId="{E3FF0E4F-C269-FE4A-B5E0-D388694E5597}" destId="{A401A8E2-E2AF-0547-ACEC-B5E8278FE134}" srcOrd="0" destOrd="0" presId="urn:microsoft.com/office/officeart/2008/layout/HexagonCluster"/>
    <dgm:cxn modelId="{D843148E-1E56-7247-A0D1-C00E3F8E0384}" type="presOf" srcId="{2B444FA5-7D04-0D41-9F80-E0F90FFB8A9E}" destId="{05C6F30A-D308-5940-BBBE-296AE20791E5}" srcOrd="0" destOrd="0" presId="urn:microsoft.com/office/officeart/2008/layout/HexagonCluster"/>
    <dgm:cxn modelId="{26AE759C-45E8-8549-86C5-ADA613995711}" type="presOf" srcId="{F78EAC77-9E3D-034E-9C9A-3F11F62EB467}" destId="{CD9B2B61-660B-5C47-AE7E-4B9174DD9374}" srcOrd="0" destOrd="0" presId="urn:microsoft.com/office/officeart/2008/layout/HexagonCluster"/>
    <dgm:cxn modelId="{7DA198F3-B1C5-A348-89CA-4800F5DD0E25}" srcId="{E3FF0E4F-C269-FE4A-B5E0-D388694E5597}" destId="{585177E7-280E-634E-ADF3-110618537678}" srcOrd="5" destOrd="0" parTransId="{73934FFE-80E4-904C-BC95-AD3CEFE5EE83}" sibTransId="{2B444FA5-7D04-0D41-9F80-E0F90FFB8A9E}"/>
    <dgm:cxn modelId="{A6C1B2C9-1ABF-C44C-983F-D599D89BE729}" type="presOf" srcId="{53055B1E-903F-664F-ACA5-F4C2A8074EB2}" destId="{BA636E42-D9F5-534A-B654-F20C5F09AED0}" srcOrd="0" destOrd="0" presId="urn:microsoft.com/office/officeart/2008/layout/HexagonCluster"/>
    <dgm:cxn modelId="{41BBCF69-4EBB-5441-9B1F-FCDDB87E924C}" type="presOf" srcId="{4DFDBA95-ACF9-2146-8322-AC7ADCC21452}" destId="{B34D9959-64FE-6D4D-97B7-DA13A22B8065}" srcOrd="0" destOrd="0" presId="urn:microsoft.com/office/officeart/2008/layout/HexagonCluster"/>
    <dgm:cxn modelId="{BCD5D5A1-4FFF-D349-AA14-06A42F883154}" type="presOf" srcId="{F9A3665C-C94D-6844-9AE7-F1D9C9232792}" destId="{EB9F785A-2F52-044B-B294-BB5C6CED647C}" srcOrd="0" destOrd="0" presId="urn:microsoft.com/office/officeart/2008/layout/HexagonCluster"/>
    <dgm:cxn modelId="{9A896819-D863-EF40-BCAE-8F41C846EE3D}" type="presOf" srcId="{8031FDAE-2336-324F-9C03-7039A2DDAA7F}" destId="{BB0DEA66-77E2-314C-8326-8EFE82BC8720}" srcOrd="0" destOrd="0" presId="urn:microsoft.com/office/officeart/2008/layout/HexagonCluster"/>
    <dgm:cxn modelId="{C875F7B6-31A3-9B44-BFDD-7F2EB3D6B9FF}" type="presParOf" srcId="{A401A8E2-E2AF-0547-ACEC-B5E8278FE134}" destId="{056E12BD-5694-2D4D-AA27-287A3EF716AC}" srcOrd="0" destOrd="0" presId="urn:microsoft.com/office/officeart/2008/layout/HexagonCluster"/>
    <dgm:cxn modelId="{F21F0E00-6029-C048-9F0A-F27B45736FAC}" type="presParOf" srcId="{056E12BD-5694-2D4D-AA27-287A3EF716AC}" destId="{9E8AFD6C-036E-394E-826D-E43AC9F08D75}" srcOrd="0" destOrd="0" presId="urn:microsoft.com/office/officeart/2008/layout/HexagonCluster"/>
    <dgm:cxn modelId="{326E2593-A8CC-EB4A-9A36-8E9728441E2C}" type="presParOf" srcId="{A401A8E2-E2AF-0547-ACEC-B5E8278FE134}" destId="{7CA4693C-4A3C-1843-91EF-CDE9A18FD116}" srcOrd="1" destOrd="0" presId="urn:microsoft.com/office/officeart/2008/layout/HexagonCluster"/>
    <dgm:cxn modelId="{A75551D4-68E6-FF43-9249-4B0DE2B564E1}" type="presParOf" srcId="{7CA4693C-4A3C-1843-91EF-CDE9A18FD116}" destId="{1B29E95B-74CF-0042-ACDB-A0366CA5FE9A}" srcOrd="0" destOrd="0" presId="urn:microsoft.com/office/officeart/2008/layout/HexagonCluster"/>
    <dgm:cxn modelId="{AA1639C7-9B86-4040-869B-1367DD3F8D48}" type="presParOf" srcId="{A401A8E2-E2AF-0547-ACEC-B5E8278FE134}" destId="{3C88B03F-716C-FC44-8113-4322BD8FC82E}" srcOrd="2" destOrd="0" presId="urn:microsoft.com/office/officeart/2008/layout/HexagonCluster"/>
    <dgm:cxn modelId="{CD779C3C-D8F2-BD4C-AE20-908BFADA12D4}" type="presParOf" srcId="{3C88B03F-716C-FC44-8113-4322BD8FC82E}" destId="{EB9F785A-2F52-044B-B294-BB5C6CED647C}" srcOrd="0" destOrd="0" presId="urn:microsoft.com/office/officeart/2008/layout/HexagonCluster"/>
    <dgm:cxn modelId="{B64E5193-2D2B-6041-8DA8-86076B2A62FB}" type="presParOf" srcId="{A401A8E2-E2AF-0547-ACEC-B5E8278FE134}" destId="{4A3E9439-4385-764E-8C23-1B27D6827E31}" srcOrd="3" destOrd="0" presId="urn:microsoft.com/office/officeart/2008/layout/HexagonCluster"/>
    <dgm:cxn modelId="{E5405EE4-ADB1-7748-9C9C-01A5F1DA0660}" type="presParOf" srcId="{4A3E9439-4385-764E-8C23-1B27D6827E31}" destId="{C7E39F74-AC4C-F14D-9E45-18891574A0A4}" srcOrd="0" destOrd="0" presId="urn:microsoft.com/office/officeart/2008/layout/HexagonCluster"/>
    <dgm:cxn modelId="{7E746ED5-E215-EC41-8FAC-2B52615DD4C7}" type="presParOf" srcId="{A401A8E2-E2AF-0547-ACEC-B5E8278FE134}" destId="{04068C34-FE71-E142-A105-A8953C376EE3}" srcOrd="4" destOrd="0" presId="urn:microsoft.com/office/officeart/2008/layout/HexagonCluster"/>
    <dgm:cxn modelId="{63663111-403C-5D42-8AA8-AA42F8899245}" type="presParOf" srcId="{04068C34-FE71-E142-A105-A8953C376EE3}" destId="{14289D20-B9B7-3C45-A74D-94996A0006FC}" srcOrd="0" destOrd="0" presId="urn:microsoft.com/office/officeart/2008/layout/HexagonCluster"/>
    <dgm:cxn modelId="{E3D7D15B-FED6-7C4E-9837-2E25BBFD0414}" type="presParOf" srcId="{A401A8E2-E2AF-0547-ACEC-B5E8278FE134}" destId="{B30E98B2-9A11-DC4E-B180-73152A02385F}" srcOrd="5" destOrd="0" presId="urn:microsoft.com/office/officeart/2008/layout/HexagonCluster"/>
    <dgm:cxn modelId="{C6983525-07F5-4341-85A6-EA4A6D9B1F9D}" type="presParOf" srcId="{B30E98B2-9A11-DC4E-B180-73152A02385F}" destId="{1C2F4F45-8C89-E946-B458-40353CEBAC1E}" srcOrd="0" destOrd="0" presId="urn:microsoft.com/office/officeart/2008/layout/HexagonCluster"/>
    <dgm:cxn modelId="{37ADC1C9-F850-414F-BA54-8E29627C6C81}" type="presParOf" srcId="{A401A8E2-E2AF-0547-ACEC-B5E8278FE134}" destId="{802821F8-897F-9E42-97DF-50A26671F816}" srcOrd="6" destOrd="0" presId="urn:microsoft.com/office/officeart/2008/layout/HexagonCluster"/>
    <dgm:cxn modelId="{01E5DEB2-8105-0748-838E-DEBF620C82CB}" type="presParOf" srcId="{802821F8-897F-9E42-97DF-50A26671F816}" destId="{BB0DEA66-77E2-314C-8326-8EFE82BC8720}" srcOrd="0" destOrd="0" presId="urn:microsoft.com/office/officeart/2008/layout/HexagonCluster"/>
    <dgm:cxn modelId="{6E97F1E4-E25C-D240-AC28-088E1F0D728D}" type="presParOf" srcId="{A401A8E2-E2AF-0547-ACEC-B5E8278FE134}" destId="{F3743C07-774F-A245-8A43-AAC6A70625FE}" srcOrd="7" destOrd="0" presId="urn:microsoft.com/office/officeart/2008/layout/HexagonCluster"/>
    <dgm:cxn modelId="{BAFB4595-2AEA-7941-AA1B-DA0EA1EF2D6B}" type="presParOf" srcId="{F3743C07-774F-A245-8A43-AAC6A70625FE}" destId="{B61FC072-ADB9-4949-85B7-1F3F23356F45}" srcOrd="0" destOrd="0" presId="urn:microsoft.com/office/officeart/2008/layout/HexagonCluster"/>
    <dgm:cxn modelId="{63C303C1-9A0A-C047-9766-096776FDC4C9}" type="presParOf" srcId="{A401A8E2-E2AF-0547-ACEC-B5E8278FE134}" destId="{DA257092-6F7C-664A-86E1-785F40C88A9F}" srcOrd="8" destOrd="0" presId="urn:microsoft.com/office/officeart/2008/layout/HexagonCluster"/>
    <dgm:cxn modelId="{33F65848-B728-8E49-92C9-6896D684E494}" type="presParOf" srcId="{DA257092-6F7C-664A-86E1-785F40C88A9F}" destId="{84735DFC-6609-A24B-B0FF-D3CF35AFB008}" srcOrd="0" destOrd="0" presId="urn:microsoft.com/office/officeart/2008/layout/HexagonCluster"/>
    <dgm:cxn modelId="{563F67C6-AFD3-8443-A344-0C912418A55B}" type="presParOf" srcId="{A401A8E2-E2AF-0547-ACEC-B5E8278FE134}" destId="{DDA816CE-AADC-E54D-AFB8-C7AC240C50F7}" srcOrd="9" destOrd="0" presId="urn:microsoft.com/office/officeart/2008/layout/HexagonCluster"/>
    <dgm:cxn modelId="{E666F26D-F58E-6A49-B55D-6177B9B3FF9D}" type="presParOf" srcId="{DDA816CE-AADC-E54D-AFB8-C7AC240C50F7}" destId="{FAD30E66-DFB5-A643-853D-5E90E52DFA1D}" srcOrd="0" destOrd="0" presId="urn:microsoft.com/office/officeart/2008/layout/HexagonCluster"/>
    <dgm:cxn modelId="{3D4094D6-D67F-054F-B452-A13E5D2B447C}" type="presParOf" srcId="{A401A8E2-E2AF-0547-ACEC-B5E8278FE134}" destId="{7DBCF1F5-31B7-6F44-A65F-111C0E666D58}" srcOrd="10" destOrd="0" presId="urn:microsoft.com/office/officeart/2008/layout/HexagonCluster"/>
    <dgm:cxn modelId="{2CB6D207-32F9-9840-AFF4-1E5D209FABF8}" type="presParOf" srcId="{7DBCF1F5-31B7-6F44-A65F-111C0E666D58}" destId="{B34D9959-64FE-6D4D-97B7-DA13A22B8065}" srcOrd="0" destOrd="0" presId="urn:microsoft.com/office/officeart/2008/layout/HexagonCluster"/>
    <dgm:cxn modelId="{16AAB695-F04E-A74F-B173-C698C99F8047}" type="presParOf" srcId="{A401A8E2-E2AF-0547-ACEC-B5E8278FE134}" destId="{0C3BEFC8-83EC-3E45-A324-552087BBD01B}" srcOrd="11" destOrd="0" presId="urn:microsoft.com/office/officeart/2008/layout/HexagonCluster"/>
    <dgm:cxn modelId="{2AB973F9-452F-6944-99C3-A9F9FB12CC46}" type="presParOf" srcId="{0C3BEFC8-83EC-3E45-A324-552087BBD01B}" destId="{9F9ACB80-6171-2349-B1BB-3503B5419FEC}" srcOrd="0" destOrd="0" presId="urn:microsoft.com/office/officeart/2008/layout/HexagonCluster"/>
    <dgm:cxn modelId="{382FD963-8CD7-1141-97FD-C16929BD20CB}" type="presParOf" srcId="{A401A8E2-E2AF-0547-ACEC-B5E8278FE134}" destId="{E0247345-9039-4D42-BAE2-C433DA1DAEBB}" srcOrd="12" destOrd="0" presId="urn:microsoft.com/office/officeart/2008/layout/HexagonCluster"/>
    <dgm:cxn modelId="{B2C62899-6EB6-384B-B1DB-1757A63EDB94}" type="presParOf" srcId="{E0247345-9039-4D42-BAE2-C433DA1DAEBB}" destId="{FFC3E440-B0E0-D841-A1DD-1C22525BCD57}" srcOrd="0" destOrd="0" presId="urn:microsoft.com/office/officeart/2008/layout/HexagonCluster"/>
    <dgm:cxn modelId="{9BEB0BE9-2B75-9D4C-A172-F3E96DFBF071}" type="presParOf" srcId="{A401A8E2-E2AF-0547-ACEC-B5E8278FE134}" destId="{95974BDE-4F71-D344-86E7-8702D42D95A5}" srcOrd="13" destOrd="0" presId="urn:microsoft.com/office/officeart/2008/layout/HexagonCluster"/>
    <dgm:cxn modelId="{28E44CD9-7C34-1343-AC0F-321476DDF55C}" type="presParOf" srcId="{95974BDE-4F71-D344-86E7-8702D42D95A5}" destId="{4044952F-0189-494D-9D23-CB9FC16EA78E}" srcOrd="0" destOrd="0" presId="urn:microsoft.com/office/officeart/2008/layout/HexagonCluster"/>
    <dgm:cxn modelId="{E7633E06-B1F1-9648-84F2-84B75CE48C81}" type="presParOf" srcId="{A401A8E2-E2AF-0547-ACEC-B5E8278FE134}" destId="{EC96FD1E-3DFA-2542-8EAB-DBA6246CBE2B}" srcOrd="14" destOrd="0" presId="urn:microsoft.com/office/officeart/2008/layout/HexagonCluster"/>
    <dgm:cxn modelId="{8F1FF212-84F1-0C49-BE2F-F24ECFB90F14}" type="presParOf" srcId="{EC96FD1E-3DFA-2542-8EAB-DBA6246CBE2B}" destId="{C398D2A4-1CCE-AC4E-B0E3-F6D4966C6602}" srcOrd="0" destOrd="0" presId="urn:microsoft.com/office/officeart/2008/layout/HexagonCluster"/>
    <dgm:cxn modelId="{FC68DBE8-884A-604D-8B7B-119DECD10F91}" type="presParOf" srcId="{A401A8E2-E2AF-0547-ACEC-B5E8278FE134}" destId="{634FD4EF-0488-3A47-84BE-BBB9C2E82272}" srcOrd="15" destOrd="0" presId="urn:microsoft.com/office/officeart/2008/layout/HexagonCluster"/>
    <dgm:cxn modelId="{07B29C0F-0784-754B-ACA0-B8A8D1764B32}" type="presParOf" srcId="{634FD4EF-0488-3A47-84BE-BBB9C2E82272}" destId="{CE42851A-0338-8946-B6DD-41F70BBD8F4E}" srcOrd="0" destOrd="0" presId="urn:microsoft.com/office/officeart/2008/layout/HexagonCluster"/>
    <dgm:cxn modelId="{B176ADC4-514E-B945-83CA-75B4E2BA5949}" type="presParOf" srcId="{A401A8E2-E2AF-0547-ACEC-B5E8278FE134}" destId="{F389D4A4-6B28-CB44-8FAC-CEB4BC87F5F2}" srcOrd="16" destOrd="0" presId="urn:microsoft.com/office/officeart/2008/layout/HexagonCluster"/>
    <dgm:cxn modelId="{5989B2C0-1F74-0E49-B6DE-8F17040DF03D}" type="presParOf" srcId="{F389D4A4-6B28-CB44-8FAC-CEB4BC87F5F2}" destId="{3ED8C2C2-3582-DD4F-B38E-D44FC9FF78DD}" srcOrd="0" destOrd="0" presId="urn:microsoft.com/office/officeart/2008/layout/HexagonCluster"/>
    <dgm:cxn modelId="{7D522634-417E-9847-8661-99396B2C0C69}" type="presParOf" srcId="{A401A8E2-E2AF-0547-ACEC-B5E8278FE134}" destId="{D4343274-F69D-5D40-A126-A949E56FB941}" srcOrd="17" destOrd="0" presId="urn:microsoft.com/office/officeart/2008/layout/HexagonCluster"/>
    <dgm:cxn modelId="{A8170AC5-1335-8041-808C-D7F041515169}" type="presParOf" srcId="{D4343274-F69D-5D40-A126-A949E56FB941}" destId="{8DA31710-B39E-6848-BAA7-C4B6BD2ED850}" srcOrd="0" destOrd="0" presId="urn:microsoft.com/office/officeart/2008/layout/HexagonCluster"/>
    <dgm:cxn modelId="{F9BF76AA-F0DD-9640-A6B0-F52B61628374}" type="presParOf" srcId="{A401A8E2-E2AF-0547-ACEC-B5E8278FE134}" destId="{E2425AC3-0F3E-944B-8DB0-22B2BDC13158}" srcOrd="18" destOrd="0" presId="urn:microsoft.com/office/officeart/2008/layout/HexagonCluster"/>
    <dgm:cxn modelId="{75F39C25-CE1A-5641-9B44-FA549DCAAC42}" type="presParOf" srcId="{E2425AC3-0F3E-944B-8DB0-22B2BDC13158}" destId="{CD9B2B61-660B-5C47-AE7E-4B9174DD9374}" srcOrd="0" destOrd="0" presId="urn:microsoft.com/office/officeart/2008/layout/HexagonCluster"/>
    <dgm:cxn modelId="{7E5E07DA-A95E-1B44-8B61-104A9AD02D22}" type="presParOf" srcId="{A401A8E2-E2AF-0547-ACEC-B5E8278FE134}" destId="{00E591F2-EB59-EC44-8E0C-9B82B94D09C9}" srcOrd="19" destOrd="0" presId="urn:microsoft.com/office/officeart/2008/layout/HexagonCluster"/>
    <dgm:cxn modelId="{29B2F167-CC1B-9A40-8A1E-1348B0C7F3DC}" type="presParOf" srcId="{00E591F2-EB59-EC44-8E0C-9B82B94D09C9}" destId="{07BA1E12-3E8F-D849-BE2B-A5FEA943E413}" srcOrd="0" destOrd="0" presId="urn:microsoft.com/office/officeart/2008/layout/HexagonCluster"/>
    <dgm:cxn modelId="{5AA518A5-DDDC-6C49-83D4-CA982638DBE9}" type="presParOf" srcId="{A401A8E2-E2AF-0547-ACEC-B5E8278FE134}" destId="{3C28D29B-FB26-6C40-85BD-349AB7C2AD62}" srcOrd="20" destOrd="0" presId="urn:microsoft.com/office/officeart/2008/layout/HexagonCluster"/>
    <dgm:cxn modelId="{09E673AA-B680-3F45-AD1C-F909D4688B37}" type="presParOf" srcId="{3C28D29B-FB26-6C40-85BD-349AB7C2AD62}" destId="{D6BEDA85-C251-AF46-A178-EDED0C3ABDE2}" srcOrd="0" destOrd="0" presId="urn:microsoft.com/office/officeart/2008/layout/HexagonCluster"/>
    <dgm:cxn modelId="{F2840BCE-6F45-6E4A-94FB-6AB9F1E2A32B}" type="presParOf" srcId="{A401A8E2-E2AF-0547-ACEC-B5E8278FE134}" destId="{59BC1D68-0C00-C947-B465-4AF5ECFDCB3E}" srcOrd="21" destOrd="0" presId="urn:microsoft.com/office/officeart/2008/layout/HexagonCluster"/>
    <dgm:cxn modelId="{061F9174-8058-EA41-8ECF-575115DB71F2}" type="presParOf" srcId="{59BC1D68-0C00-C947-B465-4AF5ECFDCB3E}" destId="{3CCD109B-A2FB-0649-8639-2E8A13C1D5F5}" srcOrd="0" destOrd="0" presId="urn:microsoft.com/office/officeart/2008/layout/HexagonCluster"/>
    <dgm:cxn modelId="{A46C84CC-1A3F-8843-A4C3-C6A0F5CD591C}" type="presParOf" srcId="{A401A8E2-E2AF-0547-ACEC-B5E8278FE134}" destId="{7A0CA51A-0FCC-EC46-B615-790D21AA68A5}" srcOrd="22" destOrd="0" presId="urn:microsoft.com/office/officeart/2008/layout/HexagonCluster"/>
    <dgm:cxn modelId="{1B21C9E6-2E5C-6D4D-83C1-B7DF67A500B9}" type="presParOf" srcId="{7A0CA51A-0FCC-EC46-B615-790D21AA68A5}" destId="{05C6F30A-D308-5940-BBBE-296AE20791E5}" srcOrd="0" destOrd="0" presId="urn:microsoft.com/office/officeart/2008/layout/HexagonCluster"/>
    <dgm:cxn modelId="{BF891BF5-6CE6-334C-B76E-BD43735F2905}" type="presParOf" srcId="{A401A8E2-E2AF-0547-ACEC-B5E8278FE134}" destId="{FB4E8C68-08E7-0145-8AAD-1642F459B9B0}" srcOrd="23" destOrd="0" presId="urn:microsoft.com/office/officeart/2008/layout/HexagonCluster"/>
    <dgm:cxn modelId="{745CCCF7-0C22-934D-A118-706E9134BCEE}" type="presParOf" srcId="{FB4E8C68-08E7-0145-8AAD-1642F459B9B0}" destId="{D64C8336-B8A5-3C48-9754-2C4BA5328C28}" srcOrd="0" destOrd="0" presId="urn:microsoft.com/office/officeart/2008/layout/HexagonCluster"/>
    <dgm:cxn modelId="{019D1CC7-6C7D-3444-B9A4-C8B3DA2199FD}" type="presParOf" srcId="{A401A8E2-E2AF-0547-ACEC-B5E8278FE134}" destId="{2A668BD5-6D6F-7C43-8A75-8BDF7BE4B089}" srcOrd="24" destOrd="0" presId="urn:microsoft.com/office/officeart/2008/layout/HexagonCluster"/>
    <dgm:cxn modelId="{1D4BA86C-4AF5-B744-9776-9F6F2F14EFBA}" type="presParOf" srcId="{2A668BD5-6D6F-7C43-8A75-8BDF7BE4B089}" destId="{BA636E42-D9F5-534A-B654-F20C5F09AED0}" srcOrd="0" destOrd="0" presId="urn:microsoft.com/office/officeart/2008/layout/HexagonCluster"/>
    <dgm:cxn modelId="{468992DB-B65D-FF47-A1D2-015BCB82C08A}" type="presParOf" srcId="{A401A8E2-E2AF-0547-ACEC-B5E8278FE134}" destId="{F9FE7FB1-33FA-9449-ABD1-DD39EBC5DAD7}" srcOrd="25" destOrd="0" presId="urn:microsoft.com/office/officeart/2008/layout/HexagonCluster"/>
    <dgm:cxn modelId="{DA952B0A-04FD-A042-98BD-1C54B79008BF}" type="presParOf" srcId="{F9FE7FB1-33FA-9449-ABD1-DD39EBC5DAD7}" destId="{6D082DAB-01C2-DC4A-857F-CC19AF446235}" srcOrd="0" destOrd="0" presId="urn:microsoft.com/office/officeart/2008/layout/HexagonCluster"/>
    <dgm:cxn modelId="{9E4345CE-E475-BD4B-93DB-9009E7048806}" type="presParOf" srcId="{A401A8E2-E2AF-0547-ACEC-B5E8278FE134}" destId="{7CB2C0C5-3321-6B41-BF96-55A37A005937}" srcOrd="26" destOrd="0" presId="urn:microsoft.com/office/officeart/2008/layout/HexagonCluster"/>
    <dgm:cxn modelId="{B246CCB4-2A7F-234D-A1FE-EF56A649D676}" type="presParOf" srcId="{7CB2C0C5-3321-6B41-BF96-55A37A005937}" destId="{7C736620-3D11-244D-9155-1C5CB10AEC25}" srcOrd="0" destOrd="0" presId="urn:microsoft.com/office/officeart/2008/layout/HexagonCluster"/>
    <dgm:cxn modelId="{583C26A1-E471-0249-8A98-ECA127C266E2}" type="presParOf" srcId="{A401A8E2-E2AF-0547-ACEC-B5E8278FE134}" destId="{6B032937-3B2F-604D-B2D6-23E36F866DCB}" srcOrd="27" destOrd="0" presId="urn:microsoft.com/office/officeart/2008/layout/HexagonCluster"/>
    <dgm:cxn modelId="{77D21B28-DE98-334F-9F0A-3EFA2C51AEC3}" type="presParOf" srcId="{6B032937-3B2F-604D-B2D6-23E36F866DCB}" destId="{F8C8156C-10B6-7744-8676-737532760CA5}" srcOrd="0" destOrd="0" presId="urn:microsoft.com/office/officeart/2008/layout/Hexagon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8AFD6C-036E-394E-826D-E43AC9F08D75}">
      <dsp:nvSpPr>
        <dsp:cNvPr id="0" name=""/>
        <dsp:cNvSpPr/>
      </dsp:nvSpPr>
      <dsp:spPr>
        <a:xfrm>
          <a:off x="1298562" y="2263566"/>
          <a:ext cx="1508988" cy="1295730"/>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en-US" sz="1400" kern="1200" dirty="0" smtClean="0"/>
            <a:t>Safety Systems</a:t>
          </a:r>
          <a:endParaRPr lang="en-US" sz="1400" kern="1200" dirty="0"/>
        </a:p>
      </dsp:txBody>
      <dsp:txXfrm>
        <a:off x="1532289" y="2464261"/>
        <a:ext cx="1041535" cy="894340"/>
      </dsp:txXfrm>
    </dsp:sp>
    <dsp:sp modelId="{1B29E95B-74CF-0042-ACDB-A0366CA5FE9A}">
      <dsp:nvSpPr>
        <dsp:cNvPr id="0" name=""/>
        <dsp:cNvSpPr/>
      </dsp:nvSpPr>
      <dsp:spPr>
        <a:xfrm>
          <a:off x="1334566" y="2842810"/>
          <a:ext cx="176022" cy="151892"/>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EB9F785A-2F52-044B-B294-BB5C6CED647C}">
      <dsp:nvSpPr>
        <dsp:cNvPr id="0" name=""/>
        <dsp:cNvSpPr/>
      </dsp:nvSpPr>
      <dsp:spPr>
        <a:xfrm>
          <a:off x="0" y="1547080"/>
          <a:ext cx="1508988" cy="1295730"/>
        </a:xfrm>
        <a:prstGeom prst="hexagon">
          <a:avLst>
            <a:gd name="adj" fmla="val 25000"/>
            <a:gd name="vf" fmla="val 11547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5000" b="-5000"/>
          </a:stretch>
        </a:blip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C7E39F74-AC4C-F14D-9E45-18891574A0A4}">
      <dsp:nvSpPr>
        <dsp:cNvPr id="0" name=""/>
        <dsp:cNvSpPr/>
      </dsp:nvSpPr>
      <dsp:spPr>
        <a:xfrm>
          <a:off x="1033729" y="2670893"/>
          <a:ext cx="176022" cy="151892"/>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14289D20-B9B7-3C45-A74D-94996A0006FC}">
      <dsp:nvSpPr>
        <dsp:cNvPr id="0" name=""/>
        <dsp:cNvSpPr/>
      </dsp:nvSpPr>
      <dsp:spPr>
        <a:xfrm>
          <a:off x="2597124" y="1543173"/>
          <a:ext cx="1508988" cy="1295730"/>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en-US" sz="1400" kern="1200" dirty="0" smtClean="0"/>
            <a:t>Signal Detection</a:t>
          </a:r>
          <a:endParaRPr lang="en-US" sz="1400" kern="1200" dirty="0"/>
        </a:p>
      </dsp:txBody>
      <dsp:txXfrm>
        <a:off x="2830851" y="1743868"/>
        <a:ext cx="1041535" cy="894340"/>
      </dsp:txXfrm>
    </dsp:sp>
    <dsp:sp modelId="{1C2F4F45-8C89-E946-B458-40353CEBAC1E}">
      <dsp:nvSpPr>
        <dsp:cNvPr id="0" name=""/>
        <dsp:cNvSpPr/>
      </dsp:nvSpPr>
      <dsp:spPr>
        <a:xfrm>
          <a:off x="3635654" y="2664055"/>
          <a:ext cx="176022" cy="151892"/>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B0DEA66-77E2-314C-8326-8EFE82BC8720}">
      <dsp:nvSpPr>
        <dsp:cNvPr id="0" name=""/>
        <dsp:cNvSpPr/>
      </dsp:nvSpPr>
      <dsp:spPr>
        <a:xfrm>
          <a:off x="3894886" y="2260635"/>
          <a:ext cx="1508988" cy="1295730"/>
        </a:xfrm>
        <a:prstGeom prst="hexagon">
          <a:avLst>
            <a:gd name="adj" fmla="val 25000"/>
            <a:gd name="vf" fmla="val 11547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5000" b="-5000"/>
          </a:stretch>
        </a:blip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61FC072-ADB9-4949-85B7-1F3F23356F45}">
      <dsp:nvSpPr>
        <dsp:cNvPr id="0" name=""/>
        <dsp:cNvSpPr/>
      </dsp:nvSpPr>
      <dsp:spPr>
        <a:xfrm>
          <a:off x="3931691" y="2837438"/>
          <a:ext cx="176022" cy="151892"/>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4735DFC-6609-A24B-B0FF-D3CF35AFB008}">
      <dsp:nvSpPr>
        <dsp:cNvPr id="0" name=""/>
        <dsp:cNvSpPr/>
      </dsp:nvSpPr>
      <dsp:spPr>
        <a:xfrm>
          <a:off x="1298562" y="831083"/>
          <a:ext cx="1508988" cy="1295730"/>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en-US" sz="1400" kern="1200" dirty="0" smtClean="0"/>
            <a:t>Clinical Trial Management System </a:t>
          </a:r>
          <a:endParaRPr lang="en-US" sz="1400" kern="1200" dirty="0"/>
        </a:p>
      </dsp:txBody>
      <dsp:txXfrm>
        <a:off x="1532289" y="1031778"/>
        <a:ext cx="1041535" cy="894340"/>
      </dsp:txXfrm>
    </dsp:sp>
    <dsp:sp modelId="{FAD30E66-DFB5-A643-853D-5E90E52DFA1D}">
      <dsp:nvSpPr>
        <dsp:cNvPr id="0" name=""/>
        <dsp:cNvSpPr/>
      </dsp:nvSpPr>
      <dsp:spPr>
        <a:xfrm>
          <a:off x="2325890" y="848665"/>
          <a:ext cx="176022" cy="151892"/>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34D9959-64FE-6D4D-97B7-DA13A22B8065}">
      <dsp:nvSpPr>
        <dsp:cNvPr id="0" name=""/>
        <dsp:cNvSpPr/>
      </dsp:nvSpPr>
      <dsp:spPr>
        <a:xfrm>
          <a:off x="2597124" y="110690"/>
          <a:ext cx="1508988" cy="1295730"/>
        </a:xfrm>
        <a:prstGeom prst="hexagon">
          <a:avLst>
            <a:gd name="adj" fmla="val 25000"/>
            <a:gd name="vf" fmla="val 11547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5000" b="-5000"/>
          </a:stretch>
        </a:blip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9F9ACB80-6171-2349-B1BB-3503B5419FEC}">
      <dsp:nvSpPr>
        <dsp:cNvPr id="0" name=""/>
        <dsp:cNvSpPr/>
      </dsp:nvSpPr>
      <dsp:spPr>
        <a:xfrm>
          <a:off x="2639529" y="684562"/>
          <a:ext cx="176022" cy="151892"/>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FC3E440-B0E0-D841-A1DD-1C22525BCD57}">
      <dsp:nvSpPr>
        <dsp:cNvPr id="0" name=""/>
        <dsp:cNvSpPr/>
      </dsp:nvSpPr>
      <dsp:spPr>
        <a:xfrm>
          <a:off x="3894886" y="828152"/>
          <a:ext cx="1508988" cy="1295730"/>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en-US" sz="1400" kern="1200" dirty="0" smtClean="0"/>
            <a:t>Clinical Electronic Data Capture</a:t>
          </a:r>
          <a:endParaRPr lang="en-US" sz="1400" kern="1200" dirty="0"/>
        </a:p>
      </dsp:txBody>
      <dsp:txXfrm>
        <a:off x="4128613" y="1028847"/>
        <a:ext cx="1041535" cy="894340"/>
      </dsp:txXfrm>
    </dsp:sp>
    <dsp:sp modelId="{4044952F-0189-494D-9D23-CB9FC16EA78E}">
      <dsp:nvSpPr>
        <dsp:cNvPr id="0" name=""/>
        <dsp:cNvSpPr/>
      </dsp:nvSpPr>
      <dsp:spPr>
        <a:xfrm>
          <a:off x="5200650" y="1402513"/>
          <a:ext cx="176022" cy="151892"/>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C398D2A4-1CCE-AC4E-B0E3-F6D4966C6602}">
      <dsp:nvSpPr>
        <dsp:cNvPr id="0" name=""/>
        <dsp:cNvSpPr/>
      </dsp:nvSpPr>
      <dsp:spPr>
        <a:xfrm>
          <a:off x="5193449" y="1556848"/>
          <a:ext cx="1508988" cy="1295730"/>
        </a:xfrm>
        <a:prstGeom prst="hexagon">
          <a:avLst>
            <a:gd name="adj" fmla="val 25000"/>
            <a:gd name="vf" fmla="val 11547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5000" b="-5000"/>
          </a:stretch>
        </a:blip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CE42851A-0338-8946-B6DD-41F70BBD8F4E}">
      <dsp:nvSpPr>
        <dsp:cNvPr id="0" name=""/>
        <dsp:cNvSpPr/>
      </dsp:nvSpPr>
      <dsp:spPr>
        <a:xfrm>
          <a:off x="5487885" y="1579803"/>
          <a:ext cx="176022" cy="151892"/>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3ED8C2C2-3582-DD4F-B38E-D44FC9FF78DD}">
      <dsp:nvSpPr>
        <dsp:cNvPr id="0" name=""/>
        <dsp:cNvSpPr/>
      </dsp:nvSpPr>
      <dsp:spPr>
        <a:xfrm>
          <a:off x="5193449" y="124365"/>
          <a:ext cx="1508988" cy="1295730"/>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en-US" sz="1400" kern="1200" dirty="0" smtClean="0"/>
            <a:t>Coding Tools</a:t>
          </a:r>
          <a:endParaRPr lang="en-US" sz="1400" kern="1200" dirty="0"/>
        </a:p>
      </dsp:txBody>
      <dsp:txXfrm>
        <a:off x="5427176" y="325060"/>
        <a:ext cx="1041535" cy="894340"/>
      </dsp:txXfrm>
    </dsp:sp>
    <dsp:sp modelId="{8DA31710-B39E-6848-BAA7-C4B6BD2ED850}">
      <dsp:nvSpPr>
        <dsp:cNvPr id="0" name=""/>
        <dsp:cNvSpPr/>
      </dsp:nvSpPr>
      <dsp:spPr>
        <a:xfrm>
          <a:off x="6499212" y="705075"/>
          <a:ext cx="176022" cy="151892"/>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CD9B2B61-660B-5C47-AE7E-4B9174DD9374}">
      <dsp:nvSpPr>
        <dsp:cNvPr id="0" name=""/>
        <dsp:cNvSpPr/>
      </dsp:nvSpPr>
      <dsp:spPr>
        <a:xfrm>
          <a:off x="6492011" y="847200"/>
          <a:ext cx="1508988" cy="1295730"/>
        </a:xfrm>
        <a:prstGeom prst="hexagon">
          <a:avLst>
            <a:gd name="adj" fmla="val 25000"/>
            <a:gd name="vf" fmla="val 11547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5000" b="-5000"/>
          </a:stretch>
        </a:blip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7BA1E12-3E8F-D849-BE2B-A5FEA943E413}">
      <dsp:nvSpPr>
        <dsp:cNvPr id="0" name=""/>
        <dsp:cNvSpPr/>
      </dsp:nvSpPr>
      <dsp:spPr>
        <a:xfrm>
          <a:off x="6792849" y="876016"/>
          <a:ext cx="176022" cy="151892"/>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D6BEDA85-C251-AF46-A178-EDED0C3ABDE2}">
      <dsp:nvSpPr>
        <dsp:cNvPr id="0" name=""/>
        <dsp:cNvSpPr/>
      </dsp:nvSpPr>
      <dsp:spPr>
        <a:xfrm>
          <a:off x="6492011" y="2277241"/>
          <a:ext cx="1508988" cy="1295730"/>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en-US" sz="1400" kern="1200" dirty="0" smtClean="0"/>
            <a:t>Reports Generators</a:t>
          </a:r>
          <a:endParaRPr lang="en-US" sz="1400" kern="1200" dirty="0"/>
        </a:p>
      </dsp:txBody>
      <dsp:txXfrm>
        <a:off x="6725738" y="2477936"/>
        <a:ext cx="1041535" cy="894340"/>
      </dsp:txXfrm>
    </dsp:sp>
    <dsp:sp modelId="{3CCD109B-A2FB-0649-8639-2E8A13C1D5F5}">
      <dsp:nvSpPr>
        <dsp:cNvPr id="0" name=""/>
        <dsp:cNvSpPr/>
      </dsp:nvSpPr>
      <dsp:spPr>
        <a:xfrm>
          <a:off x="6791248" y="3412287"/>
          <a:ext cx="176022" cy="151892"/>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5C6F30A-D308-5940-BBBE-296AE20791E5}">
      <dsp:nvSpPr>
        <dsp:cNvPr id="0" name=""/>
        <dsp:cNvSpPr/>
      </dsp:nvSpPr>
      <dsp:spPr>
        <a:xfrm>
          <a:off x="5193449" y="2986889"/>
          <a:ext cx="1508988" cy="1295730"/>
        </a:xfrm>
        <a:prstGeom prst="hexagon">
          <a:avLst>
            <a:gd name="adj" fmla="val 25000"/>
            <a:gd name="vf" fmla="val 11547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5000" b="-5000"/>
          </a:stretch>
        </a:blip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D64C8336-B8A5-3C48-9754-2C4BA5328C28}">
      <dsp:nvSpPr>
        <dsp:cNvPr id="0" name=""/>
        <dsp:cNvSpPr/>
      </dsp:nvSpPr>
      <dsp:spPr>
        <a:xfrm>
          <a:off x="6511213" y="3555389"/>
          <a:ext cx="176022" cy="151892"/>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A636E42-D9F5-534A-B654-F20C5F09AED0}">
      <dsp:nvSpPr>
        <dsp:cNvPr id="0" name=""/>
        <dsp:cNvSpPr/>
      </dsp:nvSpPr>
      <dsp:spPr>
        <a:xfrm>
          <a:off x="2595524" y="2978586"/>
          <a:ext cx="1508988" cy="1295730"/>
        </a:xfrm>
        <a:prstGeom prst="hexagon">
          <a:avLst>
            <a:gd name="adj" fmla="val 2500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en-US" sz="1400" kern="1200" dirty="0" smtClean="0"/>
            <a:t>Statistical &amp; Analytical Tools</a:t>
          </a:r>
          <a:endParaRPr lang="en-US" sz="1400" kern="1200" dirty="0"/>
        </a:p>
      </dsp:txBody>
      <dsp:txXfrm>
        <a:off x="2829251" y="3179281"/>
        <a:ext cx="1041535" cy="894340"/>
      </dsp:txXfrm>
    </dsp:sp>
    <dsp:sp modelId="{6D082DAB-01C2-DC4A-857F-CC19AF446235}">
      <dsp:nvSpPr>
        <dsp:cNvPr id="0" name=""/>
        <dsp:cNvSpPr/>
      </dsp:nvSpPr>
      <dsp:spPr>
        <a:xfrm>
          <a:off x="2638729" y="3552947"/>
          <a:ext cx="176022" cy="151892"/>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C736620-3D11-244D-9155-1C5CB10AEC25}">
      <dsp:nvSpPr>
        <dsp:cNvPr id="0" name=""/>
        <dsp:cNvSpPr/>
      </dsp:nvSpPr>
      <dsp:spPr>
        <a:xfrm>
          <a:off x="1297762" y="3698979"/>
          <a:ext cx="1508988" cy="1295730"/>
        </a:xfrm>
        <a:prstGeom prst="hexagon">
          <a:avLst>
            <a:gd name="adj" fmla="val 25000"/>
            <a:gd name="vf" fmla="val 11547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5000" b="-5000"/>
          </a:stretch>
        </a:blip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8C8156C-10B6-7744-8676-737532760CA5}">
      <dsp:nvSpPr>
        <dsp:cNvPr id="0" name=""/>
        <dsp:cNvSpPr/>
      </dsp:nvSpPr>
      <dsp:spPr>
        <a:xfrm>
          <a:off x="2324290" y="3717050"/>
          <a:ext cx="176022" cy="151892"/>
        </a:xfrm>
        <a:prstGeom prst="hexagon">
          <a:avLst>
            <a:gd name="adj" fmla="val 25000"/>
            <a:gd name="vf" fmla="val 115470"/>
          </a:avLst>
        </a:prstGeom>
        <a:solidFill>
          <a:schemeClr val="lt1">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3" y="1"/>
            <a:ext cx="3032125" cy="464185"/>
          </a:xfrm>
          <a:prstGeom prst="rect">
            <a:avLst/>
          </a:prstGeom>
          <a:noFill/>
          <a:ln w="9525">
            <a:noFill/>
            <a:miter lim="800000"/>
            <a:headEnd/>
            <a:tailEnd/>
          </a:ln>
          <a:effectLst/>
        </p:spPr>
        <p:txBody>
          <a:bodyPr vert="horz" wrap="square" lIns="93026" tIns="46513" rIns="93026" bIns="46513" numCol="1" anchor="t" anchorCtr="0" compatLnSpc="1">
            <a:prstTxWarp prst="textNoShape">
              <a:avLst/>
            </a:prstTxWarp>
          </a:bodyPr>
          <a:lstStyle>
            <a:lvl1pPr defTabSz="929311">
              <a:defRPr sz="1200"/>
            </a:lvl1pPr>
          </a:lstStyle>
          <a:p>
            <a:endParaRPr lang="en-US"/>
          </a:p>
        </p:txBody>
      </p:sp>
      <p:sp>
        <p:nvSpPr>
          <p:cNvPr id="71683" name="Rectangle 3"/>
          <p:cNvSpPr>
            <a:spLocks noGrp="1" noChangeArrowheads="1"/>
          </p:cNvSpPr>
          <p:nvPr>
            <p:ph type="dt" sz="quarter" idx="1"/>
          </p:nvPr>
        </p:nvSpPr>
        <p:spPr bwMode="auto">
          <a:xfrm>
            <a:off x="3965576" y="1"/>
            <a:ext cx="3032125" cy="464185"/>
          </a:xfrm>
          <a:prstGeom prst="rect">
            <a:avLst/>
          </a:prstGeom>
          <a:noFill/>
          <a:ln w="9525">
            <a:noFill/>
            <a:miter lim="800000"/>
            <a:headEnd/>
            <a:tailEnd/>
          </a:ln>
          <a:effectLst/>
        </p:spPr>
        <p:txBody>
          <a:bodyPr vert="horz" wrap="square" lIns="93026" tIns="46513" rIns="93026" bIns="46513" numCol="1" anchor="t" anchorCtr="0" compatLnSpc="1">
            <a:prstTxWarp prst="textNoShape">
              <a:avLst/>
            </a:prstTxWarp>
          </a:bodyPr>
          <a:lstStyle>
            <a:lvl1pPr algn="r" defTabSz="929311">
              <a:defRPr sz="1200"/>
            </a:lvl1pPr>
          </a:lstStyle>
          <a:p>
            <a:endParaRPr lang="en-US"/>
          </a:p>
        </p:txBody>
      </p:sp>
      <p:sp>
        <p:nvSpPr>
          <p:cNvPr id="71684" name="Rectangle 4"/>
          <p:cNvSpPr>
            <a:spLocks noGrp="1" noChangeArrowheads="1"/>
          </p:cNvSpPr>
          <p:nvPr>
            <p:ph type="ftr" sz="quarter" idx="2"/>
          </p:nvPr>
        </p:nvSpPr>
        <p:spPr bwMode="auto">
          <a:xfrm>
            <a:off x="3" y="8819517"/>
            <a:ext cx="3032125" cy="464185"/>
          </a:xfrm>
          <a:prstGeom prst="rect">
            <a:avLst/>
          </a:prstGeom>
          <a:noFill/>
          <a:ln w="9525">
            <a:noFill/>
            <a:miter lim="800000"/>
            <a:headEnd/>
            <a:tailEnd/>
          </a:ln>
          <a:effectLst/>
        </p:spPr>
        <p:txBody>
          <a:bodyPr vert="horz" wrap="square" lIns="93026" tIns="46513" rIns="93026" bIns="46513" numCol="1" anchor="b" anchorCtr="0" compatLnSpc="1">
            <a:prstTxWarp prst="textNoShape">
              <a:avLst/>
            </a:prstTxWarp>
          </a:bodyPr>
          <a:lstStyle>
            <a:lvl1pPr defTabSz="929311">
              <a:defRPr sz="1200"/>
            </a:lvl1pPr>
          </a:lstStyle>
          <a:p>
            <a:endParaRPr lang="en-US"/>
          </a:p>
        </p:txBody>
      </p:sp>
      <p:sp>
        <p:nvSpPr>
          <p:cNvPr id="71685" name="Rectangle 5"/>
          <p:cNvSpPr>
            <a:spLocks noGrp="1" noChangeArrowheads="1"/>
          </p:cNvSpPr>
          <p:nvPr>
            <p:ph type="sldNum" sz="quarter" idx="3"/>
          </p:nvPr>
        </p:nvSpPr>
        <p:spPr bwMode="auto">
          <a:xfrm>
            <a:off x="3965576" y="8819517"/>
            <a:ext cx="3032125" cy="464185"/>
          </a:xfrm>
          <a:prstGeom prst="rect">
            <a:avLst/>
          </a:prstGeom>
          <a:noFill/>
          <a:ln w="9525">
            <a:noFill/>
            <a:miter lim="800000"/>
            <a:headEnd/>
            <a:tailEnd/>
          </a:ln>
          <a:effectLst/>
        </p:spPr>
        <p:txBody>
          <a:bodyPr vert="horz" wrap="square" lIns="93026" tIns="46513" rIns="93026" bIns="46513" numCol="1" anchor="b" anchorCtr="0" compatLnSpc="1">
            <a:prstTxWarp prst="textNoShape">
              <a:avLst/>
            </a:prstTxWarp>
          </a:bodyPr>
          <a:lstStyle>
            <a:lvl1pPr algn="r" defTabSz="929311">
              <a:defRPr sz="1200"/>
            </a:lvl1pPr>
          </a:lstStyle>
          <a:p>
            <a:fld id="{686B5FDE-BAFF-40F6-AF95-9C075D9F7E89}" type="slidenum">
              <a:rPr lang="en-US"/>
              <a:pPr/>
              <a:t>‹#›</a:t>
            </a:fld>
            <a:endParaRPr lang="en-US"/>
          </a:p>
        </p:txBody>
      </p:sp>
    </p:spTree>
    <p:extLst>
      <p:ext uri="{BB962C8B-B14F-4D97-AF65-F5344CB8AC3E}">
        <p14:creationId xmlns:p14="http://schemas.microsoft.com/office/powerpoint/2010/main" val="5836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3" y="1"/>
            <a:ext cx="3032125" cy="464185"/>
          </a:xfrm>
          <a:prstGeom prst="rect">
            <a:avLst/>
          </a:prstGeom>
          <a:noFill/>
          <a:ln w="9525">
            <a:noFill/>
            <a:miter lim="800000"/>
            <a:headEnd/>
            <a:tailEnd/>
          </a:ln>
          <a:effectLst/>
        </p:spPr>
        <p:txBody>
          <a:bodyPr vert="horz" wrap="square" lIns="91502" tIns="45751" rIns="91502" bIns="45751" numCol="1" anchor="t" anchorCtr="0" compatLnSpc="1">
            <a:prstTxWarp prst="textNoShape">
              <a:avLst/>
            </a:prstTxWarp>
          </a:bodyPr>
          <a:lstStyle>
            <a:lvl1pPr>
              <a:defRPr sz="1200">
                <a:latin typeface="Arial" charset="0"/>
              </a:defRPr>
            </a:lvl1pPr>
          </a:lstStyle>
          <a:p>
            <a:endParaRPr lang="en-US"/>
          </a:p>
        </p:txBody>
      </p:sp>
      <p:sp>
        <p:nvSpPr>
          <p:cNvPr id="122883" name="Rectangle 3"/>
          <p:cNvSpPr>
            <a:spLocks noGrp="1" noChangeArrowheads="1"/>
          </p:cNvSpPr>
          <p:nvPr>
            <p:ph type="dt" idx="1"/>
          </p:nvPr>
        </p:nvSpPr>
        <p:spPr bwMode="auto">
          <a:xfrm>
            <a:off x="3963990" y="1"/>
            <a:ext cx="3032125" cy="464185"/>
          </a:xfrm>
          <a:prstGeom prst="rect">
            <a:avLst/>
          </a:prstGeom>
          <a:noFill/>
          <a:ln w="9525">
            <a:noFill/>
            <a:miter lim="800000"/>
            <a:headEnd/>
            <a:tailEnd/>
          </a:ln>
          <a:effectLst/>
        </p:spPr>
        <p:txBody>
          <a:bodyPr vert="horz" wrap="square" lIns="91502" tIns="45751" rIns="91502" bIns="45751" numCol="1" anchor="t" anchorCtr="0" compatLnSpc="1">
            <a:prstTxWarp prst="textNoShape">
              <a:avLst/>
            </a:prstTxWarp>
          </a:bodyPr>
          <a:lstStyle>
            <a:lvl1pPr algn="r">
              <a:defRPr sz="1200">
                <a:latin typeface="Arial" charset="0"/>
              </a:defRPr>
            </a:lvl1pPr>
          </a:lstStyle>
          <a:p>
            <a:endParaRPr lang="en-US"/>
          </a:p>
        </p:txBody>
      </p:sp>
      <p:sp>
        <p:nvSpPr>
          <p:cNvPr id="122884" name="Rectangle 4"/>
          <p:cNvSpPr>
            <a:spLocks noGrp="1" noRot="1" noChangeAspect="1" noChangeArrowheads="1" noTextEdit="1"/>
          </p:cNvSpPr>
          <p:nvPr>
            <p:ph type="sldImg" idx="2"/>
          </p:nvPr>
        </p:nvSpPr>
        <p:spPr bwMode="auto">
          <a:xfrm>
            <a:off x="1179513" y="696913"/>
            <a:ext cx="4638675" cy="3479800"/>
          </a:xfrm>
          <a:prstGeom prst="rect">
            <a:avLst/>
          </a:prstGeom>
          <a:noFill/>
          <a:ln w="9525">
            <a:solidFill>
              <a:srgbClr val="000000"/>
            </a:solidFill>
            <a:miter lim="800000"/>
            <a:headEnd/>
            <a:tailEnd/>
          </a:ln>
          <a:effectLst/>
        </p:spPr>
      </p:sp>
      <p:sp>
        <p:nvSpPr>
          <p:cNvPr id="122885" name="Rectangle 5"/>
          <p:cNvSpPr>
            <a:spLocks noGrp="1" noChangeArrowheads="1"/>
          </p:cNvSpPr>
          <p:nvPr>
            <p:ph type="body" sz="quarter" idx="3"/>
          </p:nvPr>
        </p:nvSpPr>
        <p:spPr bwMode="auto">
          <a:xfrm>
            <a:off x="700090" y="4409759"/>
            <a:ext cx="5597525" cy="4177665"/>
          </a:xfrm>
          <a:prstGeom prst="rect">
            <a:avLst/>
          </a:prstGeom>
          <a:noFill/>
          <a:ln w="9525">
            <a:noFill/>
            <a:miter lim="800000"/>
            <a:headEnd/>
            <a:tailEnd/>
          </a:ln>
          <a:effectLst/>
        </p:spPr>
        <p:txBody>
          <a:bodyPr vert="horz" wrap="square" lIns="91502" tIns="45751" rIns="91502" bIns="4575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2886" name="Rectangle 6"/>
          <p:cNvSpPr>
            <a:spLocks noGrp="1" noChangeArrowheads="1"/>
          </p:cNvSpPr>
          <p:nvPr>
            <p:ph type="ftr" sz="quarter" idx="4"/>
          </p:nvPr>
        </p:nvSpPr>
        <p:spPr bwMode="auto">
          <a:xfrm>
            <a:off x="3" y="8817928"/>
            <a:ext cx="3032125" cy="464185"/>
          </a:xfrm>
          <a:prstGeom prst="rect">
            <a:avLst/>
          </a:prstGeom>
          <a:noFill/>
          <a:ln w="9525">
            <a:noFill/>
            <a:miter lim="800000"/>
            <a:headEnd/>
            <a:tailEnd/>
          </a:ln>
          <a:effectLst/>
        </p:spPr>
        <p:txBody>
          <a:bodyPr vert="horz" wrap="square" lIns="91502" tIns="45751" rIns="91502" bIns="45751" numCol="1" anchor="b" anchorCtr="0" compatLnSpc="1">
            <a:prstTxWarp prst="textNoShape">
              <a:avLst/>
            </a:prstTxWarp>
          </a:bodyPr>
          <a:lstStyle>
            <a:lvl1pPr>
              <a:defRPr sz="1200">
                <a:latin typeface="Arial" charset="0"/>
              </a:defRPr>
            </a:lvl1pPr>
          </a:lstStyle>
          <a:p>
            <a:endParaRPr lang="en-US"/>
          </a:p>
        </p:txBody>
      </p:sp>
      <p:sp>
        <p:nvSpPr>
          <p:cNvPr id="122887" name="Rectangle 7"/>
          <p:cNvSpPr>
            <a:spLocks noGrp="1" noChangeArrowheads="1"/>
          </p:cNvSpPr>
          <p:nvPr>
            <p:ph type="sldNum" sz="quarter" idx="5"/>
          </p:nvPr>
        </p:nvSpPr>
        <p:spPr bwMode="auto">
          <a:xfrm>
            <a:off x="3963990" y="8817928"/>
            <a:ext cx="3032125" cy="464185"/>
          </a:xfrm>
          <a:prstGeom prst="rect">
            <a:avLst/>
          </a:prstGeom>
          <a:noFill/>
          <a:ln w="9525">
            <a:noFill/>
            <a:miter lim="800000"/>
            <a:headEnd/>
            <a:tailEnd/>
          </a:ln>
          <a:effectLst/>
        </p:spPr>
        <p:txBody>
          <a:bodyPr vert="horz" wrap="square" lIns="91502" tIns="45751" rIns="91502" bIns="45751" numCol="1" anchor="b" anchorCtr="0" compatLnSpc="1">
            <a:prstTxWarp prst="textNoShape">
              <a:avLst/>
            </a:prstTxWarp>
          </a:bodyPr>
          <a:lstStyle>
            <a:lvl1pPr algn="r">
              <a:defRPr sz="1200">
                <a:latin typeface="Arial" charset="0"/>
              </a:defRPr>
            </a:lvl1pPr>
          </a:lstStyle>
          <a:p>
            <a:fld id="{498DC337-269A-4BB5-AAA9-186AF1BE57E4}" type="slidenum">
              <a:rPr lang="en-US"/>
              <a:pPr/>
              <a:t>‹#›</a:t>
            </a:fld>
            <a:endParaRPr lang="en-US"/>
          </a:p>
        </p:txBody>
      </p:sp>
    </p:spTree>
    <p:extLst>
      <p:ext uri="{BB962C8B-B14F-4D97-AF65-F5344CB8AC3E}">
        <p14:creationId xmlns:p14="http://schemas.microsoft.com/office/powerpoint/2010/main" val="24668344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mn-cs"/>
      </a:defRPr>
    </a:lvl1pPr>
    <a:lvl2pPr marL="457200" algn="l" rtl="0" fontAlgn="base">
      <a:spcBef>
        <a:spcPct val="30000"/>
      </a:spcBef>
      <a:spcAft>
        <a:spcPct val="0"/>
      </a:spcAft>
      <a:defRPr kumimoji="1" sz="1200" kern="1200">
        <a:solidFill>
          <a:schemeClr val="tx1"/>
        </a:solidFill>
        <a:latin typeface="Arial" charset="0"/>
        <a:ea typeface="+mn-ea"/>
        <a:cs typeface="+mn-cs"/>
      </a:defRPr>
    </a:lvl2pPr>
    <a:lvl3pPr marL="914400" algn="l" rtl="0" fontAlgn="base">
      <a:spcBef>
        <a:spcPct val="30000"/>
      </a:spcBef>
      <a:spcAft>
        <a:spcPct val="0"/>
      </a:spcAft>
      <a:defRPr kumimoji="1" sz="1200" kern="1200">
        <a:solidFill>
          <a:schemeClr val="tx1"/>
        </a:solidFill>
        <a:latin typeface="Arial" charset="0"/>
        <a:ea typeface="+mn-ea"/>
        <a:cs typeface="+mn-cs"/>
      </a:defRPr>
    </a:lvl3pPr>
    <a:lvl4pPr marL="1371600" algn="l" rtl="0" fontAlgn="base">
      <a:spcBef>
        <a:spcPct val="30000"/>
      </a:spcBef>
      <a:spcAft>
        <a:spcPct val="0"/>
      </a:spcAft>
      <a:defRPr kumimoji="1" sz="1200" kern="1200">
        <a:solidFill>
          <a:schemeClr val="tx1"/>
        </a:solidFill>
        <a:latin typeface="Arial" charset="0"/>
        <a:ea typeface="+mn-ea"/>
        <a:cs typeface="+mn-cs"/>
      </a:defRPr>
    </a:lvl4pPr>
    <a:lvl5pPr marL="1828800" algn="l" rtl="0" fontAlgn="base">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9513" y="696913"/>
            <a:ext cx="4638675" cy="34798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98DC337-269A-4BB5-AAA9-186AF1BE57E4}"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en-US" sz="1200" kern="1200" dirty="0" smtClean="0">
                <a:solidFill>
                  <a:schemeClr val="tx1"/>
                </a:solidFill>
                <a:effectLst/>
                <a:latin typeface="Arial" charset="0"/>
                <a:ea typeface="+mn-ea"/>
                <a:cs typeface="+mn-cs"/>
              </a:rPr>
              <a:t>Clinical Data and Submission Requirements</a:t>
            </a:r>
          </a:p>
          <a:p>
            <a:pPr marL="171450" lvl="0" indent="-171450">
              <a:buFont typeface="Arial"/>
              <a:buChar char="•"/>
            </a:pPr>
            <a:r>
              <a:rPr kumimoji="1" lang="en-US" sz="1200" kern="1200" dirty="0" smtClean="0">
                <a:solidFill>
                  <a:schemeClr val="tx1"/>
                </a:solidFill>
                <a:effectLst/>
                <a:latin typeface="Arial" charset="0"/>
                <a:ea typeface="+mn-ea"/>
                <a:cs typeface="+mn-cs"/>
              </a:rPr>
              <a:t>All Phase 2 and 3 CSRs must include a clinical database unless specifically exempted by FDA</a:t>
            </a:r>
          </a:p>
          <a:p>
            <a:pPr marL="171450" lvl="0" indent="-171450">
              <a:buFont typeface="Arial"/>
              <a:buChar char="•"/>
            </a:pPr>
            <a:r>
              <a:rPr kumimoji="1" lang="en-US" sz="1200" kern="1200" dirty="0" smtClean="0">
                <a:solidFill>
                  <a:schemeClr val="tx1"/>
                </a:solidFill>
                <a:effectLst/>
                <a:latin typeface="Arial" charset="0"/>
                <a:ea typeface="+mn-ea"/>
                <a:cs typeface="+mn-cs"/>
              </a:rPr>
              <a:t>The data must be presented in a method that the FDA can incorporate and analyze easily</a:t>
            </a:r>
          </a:p>
          <a:p>
            <a:pPr marL="171450" lvl="0" indent="-171450">
              <a:buFont typeface="Arial"/>
              <a:buChar char="•"/>
            </a:pPr>
            <a:r>
              <a:rPr kumimoji="1" lang="en-US" sz="1200" kern="1200" dirty="0" smtClean="0">
                <a:solidFill>
                  <a:schemeClr val="tx1"/>
                </a:solidFill>
                <a:effectLst/>
                <a:latin typeface="Arial" charset="0"/>
                <a:ea typeface="+mn-ea"/>
                <a:cs typeface="+mn-cs"/>
              </a:rPr>
              <a:t>You are required to use SAS Transport Files </a:t>
            </a:r>
          </a:p>
          <a:p>
            <a:endParaRPr lang="en-US" dirty="0"/>
          </a:p>
        </p:txBody>
      </p:sp>
      <p:sp>
        <p:nvSpPr>
          <p:cNvPr id="4" name="Slide Number Placeholder 3"/>
          <p:cNvSpPr>
            <a:spLocks noGrp="1"/>
          </p:cNvSpPr>
          <p:nvPr>
            <p:ph type="sldNum" sz="quarter" idx="10"/>
          </p:nvPr>
        </p:nvSpPr>
        <p:spPr/>
        <p:txBody>
          <a:bodyPr/>
          <a:lstStyle/>
          <a:p>
            <a:fld id="{498DC337-269A-4BB5-AAA9-186AF1BE57E4}" type="slidenum">
              <a:rPr lang="en-US" smtClean="0"/>
              <a:pPr/>
              <a:t>9</a:t>
            </a:fld>
            <a:endParaRPr lang="en-US"/>
          </a:p>
        </p:txBody>
      </p:sp>
    </p:spTree>
    <p:extLst>
      <p:ext uri="{BB962C8B-B14F-4D97-AF65-F5344CB8AC3E}">
        <p14:creationId xmlns:p14="http://schemas.microsoft.com/office/powerpoint/2010/main" val="15200459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SDTM - Defines a standard structure for study data tabulations (datasets) that are to be submitted to a regulatory authority such as the FDA.</a:t>
            </a:r>
            <a:r>
              <a:rPr lang="en-US" baseline="0" dirty="0" smtClean="0"/>
              <a:t> </a:t>
            </a:r>
            <a:r>
              <a:rPr lang="en-US" dirty="0" smtClean="0"/>
              <a:t>Allows reviewers to develop a repository of all submitted studies and create stand alone tools to access, manipulate and view the study data.</a:t>
            </a:r>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Adam - Provides a framework that enables analysis of the data</a:t>
            </a:r>
            <a:r>
              <a:rPr lang="en-US" baseline="0" dirty="0" smtClean="0"/>
              <a:t>. </a:t>
            </a:r>
            <a:r>
              <a:rPr lang="en-US" baseline="0" dirty="0" err="1" smtClean="0"/>
              <a:t>ADaM</a:t>
            </a:r>
            <a:r>
              <a:rPr lang="en-US" baseline="0" dirty="0" smtClean="0"/>
              <a:t> enables reviewers and other recipients of the data to have a clear understanding of the data’s lineage from collection to analysis to results. he design of analysis data sets is generally driven by the scientific and medical objectives of the clinical trial.</a:t>
            </a: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498DC337-269A-4BB5-AAA9-186AF1BE57E4}" type="slidenum">
              <a:rPr lang="en-US" smtClean="0"/>
              <a:pPr/>
              <a:t>11</a:t>
            </a:fld>
            <a:endParaRPr lang="en-US"/>
          </a:p>
        </p:txBody>
      </p:sp>
    </p:spTree>
    <p:extLst>
      <p:ext uri="{BB962C8B-B14F-4D97-AF65-F5344CB8AC3E}">
        <p14:creationId xmlns:p14="http://schemas.microsoft.com/office/powerpoint/2010/main" val="2885214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en-US" sz="1200" kern="1200" dirty="0" err="1" smtClean="0">
                <a:solidFill>
                  <a:schemeClr val="tx1"/>
                </a:solidFill>
                <a:effectLst/>
                <a:latin typeface="Arial" charset="0"/>
                <a:ea typeface="+mn-ea"/>
                <a:cs typeface="+mn-cs"/>
              </a:rPr>
              <a:t>Standardised</a:t>
            </a:r>
            <a:r>
              <a:rPr kumimoji="1" lang="en-US" sz="1200" kern="1200" dirty="0" smtClean="0">
                <a:solidFill>
                  <a:schemeClr val="tx1"/>
                </a:solidFill>
                <a:effectLst/>
                <a:latin typeface="Arial" charset="0"/>
                <a:ea typeface="+mn-ea"/>
                <a:cs typeface="+mn-cs"/>
              </a:rPr>
              <a:t> </a:t>
            </a:r>
            <a:r>
              <a:rPr kumimoji="1" lang="en-US" sz="1200" kern="1200" dirty="0" err="1" smtClean="0">
                <a:solidFill>
                  <a:schemeClr val="tx1"/>
                </a:solidFill>
                <a:effectLst/>
                <a:latin typeface="Arial" charset="0"/>
                <a:ea typeface="+mn-ea"/>
                <a:cs typeface="+mn-cs"/>
              </a:rPr>
              <a:t>MedDRA</a:t>
            </a:r>
            <a:r>
              <a:rPr kumimoji="1" lang="en-US" sz="1200" kern="1200" dirty="0" smtClean="0">
                <a:solidFill>
                  <a:schemeClr val="tx1"/>
                </a:solidFill>
                <a:effectLst/>
                <a:latin typeface="Arial" charset="0"/>
                <a:ea typeface="+mn-ea"/>
                <a:cs typeface="+mn-cs"/>
              </a:rPr>
              <a:t> Queries (SMQs) are tools developed to facilitate retrieval of </a:t>
            </a:r>
            <a:r>
              <a:rPr kumimoji="1" lang="en-US" sz="1200" kern="1200" dirty="0" err="1" smtClean="0">
                <a:solidFill>
                  <a:schemeClr val="tx1"/>
                </a:solidFill>
                <a:effectLst/>
                <a:latin typeface="Arial" charset="0"/>
                <a:ea typeface="+mn-ea"/>
                <a:cs typeface="+mn-cs"/>
              </a:rPr>
              <a:t>MedDRA</a:t>
            </a:r>
            <a:r>
              <a:rPr kumimoji="1" lang="en-US" sz="1200" kern="1200" dirty="0" smtClean="0">
                <a:solidFill>
                  <a:schemeClr val="tx1"/>
                </a:solidFill>
                <a:effectLst/>
                <a:latin typeface="Arial" charset="0"/>
                <a:ea typeface="+mn-ea"/>
                <a:cs typeface="+mn-cs"/>
              </a:rPr>
              <a:t>-coded data as a first step in investigating drug safety issues in </a:t>
            </a:r>
            <a:r>
              <a:rPr kumimoji="1" lang="en-US" sz="1200" kern="1200" dirty="0" err="1" smtClean="0">
                <a:solidFill>
                  <a:schemeClr val="tx1"/>
                </a:solidFill>
                <a:effectLst/>
                <a:latin typeface="Arial" charset="0"/>
                <a:ea typeface="+mn-ea"/>
                <a:cs typeface="+mn-cs"/>
              </a:rPr>
              <a:t>pharmacovigilance</a:t>
            </a:r>
            <a:r>
              <a:rPr kumimoji="1" lang="en-US" sz="1200" kern="1200" dirty="0" smtClean="0">
                <a:solidFill>
                  <a:schemeClr val="tx1"/>
                </a:solidFill>
                <a:effectLst/>
                <a:latin typeface="Arial" charset="0"/>
                <a:ea typeface="+mn-ea"/>
                <a:cs typeface="+mn-cs"/>
              </a:rPr>
              <a:t> and clinical development. SMQs are validated, pre-determined sets of </a:t>
            </a:r>
            <a:r>
              <a:rPr kumimoji="1" lang="en-US" sz="1200" kern="1200" dirty="0" err="1" smtClean="0">
                <a:solidFill>
                  <a:schemeClr val="tx1"/>
                </a:solidFill>
                <a:effectLst/>
                <a:latin typeface="Arial" charset="0"/>
                <a:ea typeface="+mn-ea"/>
                <a:cs typeface="+mn-cs"/>
              </a:rPr>
              <a:t>MedDRA</a:t>
            </a:r>
            <a:r>
              <a:rPr kumimoji="1" lang="en-US" sz="1200" kern="1200" dirty="0" smtClean="0">
                <a:solidFill>
                  <a:schemeClr val="tx1"/>
                </a:solidFill>
                <a:effectLst/>
                <a:latin typeface="Arial" charset="0"/>
                <a:ea typeface="+mn-ea"/>
                <a:cs typeface="+mn-cs"/>
              </a:rPr>
              <a:t> terms grouped together after extensive review, testing, analysis, and expert discussion. SMQs are a unique feature of </a:t>
            </a:r>
            <a:r>
              <a:rPr kumimoji="1" lang="en-US" sz="1200" kern="1200" dirty="0" err="1" smtClean="0">
                <a:solidFill>
                  <a:schemeClr val="tx1"/>
                </a:solidFill>
                <a:effectLst/>
                <a:latin typeface="Arial" charset="0"/>
                <a:ea typeface="+mn-ea"/>
                <a:cs typeface="+mn-cs"/>
              </a:rPr>
              <a:t>MedDRA</a:t>
            </a:r>
            <a:r>
              <a:rPr kumimoji="1" lang="en-US" sz="1200" kern="1200" dirty="0" smtClean="0">
                <a:solidFill>
                  <a:schemeClr val="tx1"/>
                </a:solidFill>
                <a:effectLst/>
                <a:latin typeface="Arial" charset="0"/>
                <a:ea typeface="+mn-ea"/>
                <a:cs typeface="+mn-cs"/>
              </a:rPr>
              <a:t> and provide a strong tool to support safety analysis and reporting. The SMQ topics are intended to address the important </a:t>
            </a:r>
            <a:r>
              <a:rPr kumimoji="1" lang="en-US" sz="1200" kern="1200" dirty="0" err="1" smtClean="0">
                <a:solidFill>
                  <a:schemeClr val="tx1"/>
                </a:solidFill>
                <a:effectLst/>
                <a:latin typeface="Arial" charset="0"/>
                <a:ea typeface="+mn-ea"/>
                <a:cs typeface="+mn-cs"/>
              </a:rPr>
              <a:t>pharmacovigilance</a:t>
            </a:r>
            <a:r>
              <a:rPr kumimoji="1" lang="en-US" sz="1200" kern="1200" dirty="0" smtClean="0">
                <a:solidFill>
                  <a:schemeClr val="tx1"/>
                </a:solidFill>
                <a:effectLst/>
                <a:latin typeface="Arial" charset="0"/>
                <a:ea typeface="+mn-ea"/>
                <a:cs typeface="+mn-cs"/>
              </a:rPr>
              <a:t> topics needed by regulatory and industry users. SMQs have been developed with the CIOMS Working Group on </a:t>
            </a:r>
            <a:r>
              <a:rPr kumimoji="1" lang="en-US" sz="1200" kern="1200" dirty="0" err="1" smtClean="0">
                <a:solidFill>
                  <a:schemeClr val="tx1"/>
                </a:solidFill>
                <a:effectLst/>
                <a:latin typeface="Arial" charset="0"/>
                <a:ea typeface="+mn-ea"/>
                <a:cs typeface="+mn-cs"/>
              </a:rPr>
              <a:t>Standardised</a:t>
            </a:r>
            <a:r>
              <a:rPr kumimoji="1" lang="en-US" sz="1200" kern="1200" dirty="0" smtClean="0">
                <a:solidFill>
                  <a:schemeClr val="tx1"/>
                </a:solidFill>
                <a:effectLst/>
                <a:latin typeface="Arial" charset="0"/>
                <a:ea typeface="+mn-ea"/>
                <a:cs typeface="+mn-cs"/>
              </a:rPr>
              <a:t> </a:t>
            </a:r>
            <a:r>
              <a:rPr kumimoji="1" lang="en-US" sz="1200" kern="1200" dirty="0" err="1" smtClean="0">
                <a:solidFill>
                  <a:schemeClr val="tx1"/>
                </a:solidFill>
                <a:effectLst/>
                <a:latin typeface="Arial" charset="0"/>
                <a:ea typeface="+mn-ea"/>
                <a:cs typeface="+mn-cs"/>
              </a:rPr>
              <a:t>MedDRA</a:t>
            </a:r>
            <a:r>
              <a:rPr kumimoji="1" lang="en-US" sz="1200" kern="1200" dirty="0" smtClean="0">
                <a:solidFill>
                  <a:schemeClr val="tx1"/>
                </a:solidFill>
                <a:effectLst/>
                <a:latin typeface="Arial" charset="0"/>
                <a:ea typeface="+mn-ea"/>
                <a:cs typeface="+mn-cs"/>
              </a:rPr>
              <a:t> Queries that provides </a:t>
            </a:r>
            <a:r>
              <a:rPr kumimoji="1" lang="en-US" sz="1200" kern="1200" dirty="0" err="1" smtClean="0">
                <a:solidFill>
                  <a:schemeClr val="tx1"/>
                </a:solidFill>
                <a:effectLst/>
                <a:latin typeface="Arial" charset="0"/>
                <a:ea typeface="+mn-ea"/>
                <a:cs typeface="+mn-cs"/>
              </a:rPr>
              <a:t>pharmacovigilance</a:t>
            </a:r>
            <a:r>
              <a:rPr kumimoji="1" lang="en-US" sz="1200" kern="1200" dirty="0" smtClean="0">
                <a:solidFill>
                  <a:schemeClr val="tx1"/>
                </a:solidFill>
                <a:effectLst/>
                <a:latin typeface="Arial" charset="0"/>
                <a:ea typeface="+mn-ea"/>
                <a:cs typeface="+mn-cs"/>
              </a:rPr>
              <a:t> expertise and validation of SMQs. The SMQs are maintained with each release of </a:t>
            </a:r>
            <a:r>
              <a:rPr kumimoji="1" lang="en-US" sz="1200" kern="1200" dirty="0" err="1" smtClean="0">
                <a:solidFill>
                  <a:schemeClr val="tx1"/>
                </a:solidFill>
                <a:effectLst/>
                <a:latin typeface="Arial" charset="0"/>
                <a:ea typeface="+mn-ea"/>
                <a:cs typeface="+mn-cs"/>
              </a:rPr>
              <a:t>MedDRA</a:t>
            </a:r>
            <a:r>
              <a:rPr kumimoji="1" lang="en-US" sz="1200" kern="1200" dirty="0" smtClean="0">
                <a:solidFill>
                  <a:schemeClr val="tx1"/>
                </a:solidFill>
                <a:effectLst/>
                <a:latin typeface="Arial" charset="0"/>
                <a:ea typeface="+mn-ea"/>
                <a:cs typeface="+mn-cs"/>
              </a:rPr>
              <a:t> by the MSSO.</a:t>
            </a:r>
          </a:p>
          <a:p>
            <a:r>
              <a:rPr kumimoji="1" lang="en-US" sz="1200" kern="1200" dirty="0" smtClean="0">
                <a:solidFill>
                  <a:schemeClr val="tx1"/>
                </a:solidFill>
                <a:effectLst/>
                <a:latin typeface="Arial" charset="0"/>
                <a:ea typeface="+mn-ea"/>
                <a:cs typeface="+mn-cs"/>
              </a:rPr>
              <a:t>Currently, almost 100 SMQs have been created. Additional SMQs are created as the need arises. The following are a small sampling of SMQs that are available to users today:</a:t>
            </a:r>
          </a:p>
          <a:p>
            <a:pPr marL="171450" lvl="0" indent="-171450">
              <a:buFont typeface="Arial"/>
              <a:buChar char="•"/>
            </a:pPr>
            <a:r>
              <a:rPr kumimoji="1" lang="en-US" sz="1200" kern="1200" dirty="0" smtClean="0">
                <a:solidFill>
                  <a:schemeClr val="tx1"/>
                </a:solidFill>
                <a:effectLst/>
                <a:latin typeface="Arial" charset="0"/>
                <a:ea typeface="+mn-ea"/>
                <a:cs typeface="+mn-cs"/>
              </a:rPr>
              <a:t>Anaphylactic reaction</a:t>
            </a:r>
          </a:p>
          <a:p>
            <a:pPr marL="171450" lvl="0" indent="-171450">
              <a:buFont typeface="Arial"/>
              <a:buChar char="•"/>
            </a:pPr>
            <a:r>
              <a:rPr kumimoji="1" lang="en-US" sz="1200" kern="1200" dirty="0" smtClean="0">
                <a:solidFill>
                  <a:schemeClr val="tx1"/>
                </a:solidFill>
                <a:effectLst/>
                <a:latin typeface="Arial" charset="0"/>
                <a:ea typeface="+mn-ea"/>
                <a:cs typeface="+mn-cs"/>
              </a:rPr>
              <a:t>Cerebrovascular disorders</a:t>
            </a:r>
          </a:p>
          <a:p>
            <a:pPr marL="171450" lvl="0" indent="-171450">
              <a:buFont typeface="Arial"/>
              <a:buChar char="•"/>
            </a:pPr>
            <a:r>
              <a:rPr kumimoji="1" lang="en-US" sz="1200" kern="1200" dirty="0" smtClean="0">
                <a:solidFill>
                  <a:schemeClr val="tx1"/>
                </a:solidFill>
                <a:effectLst/>
                <a:latin typeface="Arial" charset="0"/>
                <a:ea typeface="+mn-ea"/>
                <a:cs typeface="+mn-cs"/>
              </a:rPr>
              <a:t>Convulsions</a:t>
            </a:r>
          </a:p>
          <a:p>
            <a:pPr marL="171450" lvl="0" indent="-171450">
              <a:buFont typeface="Arial"/>
              <a:buChar char="•"/>
            </a:pPr>
            <a:r>
              <a:rPr kumimoji="1" lang="en-US" sz="1200" kern="1200" dirty="0" smtClean="0">
                <a:solidFill>
                  <a:schemeClr val="tx1"/>
                </a:solidFill>
                <a:effectLst/>
                <a:latin typeface="Arial" charset="0"/>
                <a:ea typeface="+mn-ea"/>
                <a:cs typeface="+mn-cs"/>
              </a:rPr>
              <a:t>Depression and suicide/self-injury</a:t>
            </a:r>
          </a:p>
          <a:p>
            <a:pPr marL="171450" lvl="0" indent="-171450">
              <a:buFont typeface="Arial"/>
              <a:buChar char="•"/>
            </a:pPr>
            <a:r>
              <a:rPr kumimoji="1" lang="en-US" sz="1200" kern="1200" dirty="0" smtClean="0">
                <a:solidFill>
                  <a:schemeClr val="tx1"/>
                </a:solidFill>
                <a:effectLst/>
                <a:latin typeface="Arial" charset="0"/>
                <a:ea typeface="+mn-ea"/>
                <a:cs typeface="+mn-cs"/>
              </a:rPr>
              <a:t>Drug abuse, dependence and withdrawal</a:t>
            </a:r>
          </a:p>
          <a:p>
            <a:endParaRPr lang="en-US" dirty="0"/>
          </a:p>
        </p:txBody>
      </p:sp>
      <p:sp>
        <p:nvSpPr>
          <p:cNvPr id="4" name="Slide Number Placeholder 3"/>
          <p:cNvSpPr>
            <a:spLocks noGrp="1"/>
          </p:cNvSpPr>
          <p:nvPr>
            <p:ph type="sldNum" sz="quarter" idx="10"/>
          </p:nvPr>
        </p:nvSpPr>
        <p:spPr/>
        <p:txBody>
          <a:bodyPr/>
          <a:lstStyle/>
          <a:p>
            <a:fld id="{498DC337-269A-4BB5-AAA9-186AF1BE57E4}" type="slidenum">
              <a:rPr lang="en-US" smtClean="0"/>
              <a:pPr/>
              <a:t>15</a:t>
            </a:fld>
            <a:endParaRPr lang="en-US"/>
          </a:p>
        </p:txBody>
      </p:sp>
    </p:spTree>
    <p:extLst>
      <p:ext uri="{BB962C8B-B14F-4D97-AF65-F5344CB8AC3E}">
        <p14:creationId xmlns:p14="http://schemas.microsoft.com/office/powerpoint/2010/main" val="182419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Computer system validation (CSV) is the process of establishing documented evidence that a computerized system will consistently perform as intended in its operational environment. </a:t>
            </a:r>
            <a:endParaRPr lang="en-US" dirty="0"/>
          </a:p>
        </p:txBody>
      </p:sp>
      <p:sp>
        <p:nvSpPr>
          <p:cNvPr id="4" name="Slide Number Placeholder 3"/>
          <p:cNvSpPr>
            <a:spLocks noGrp="1"/>
          </p:cNvSpPr>
          <p:nvPr>
            <p:ph type="sldNum" sz="quarter" idx="10"/>
          </p:nvPr>
        </p:nvSpPr>
        <p:spPr/>
        <p:txBody>
          <a:bodyPr/>
          <a:lstStyle/>
          <a:p>
            <a:fld id="{498DC337-269A-4BB5-AAA9-186AF1BE57E4}" type="slidenum">
              <a:rPr lang="en-US" smtClean="0"/>
              <a:pPr/>
              <a:t>27</a:t>
            </a:fld>
            <a:endParaRPr lang="en-US"/>
          </a:p>
        </p:txBody>
      </p:sp>
    </p:spTree>
    <p:extLst>
      <p:ext uri="{BB962C8B-B14F-4D97-AF65-F5344CB8AC3E}">
        <p14:creationId xmlns:p14="http://schemas.microsoft.com/office/powerpoint/2010/main" val="30312855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8DC337-269A-4BB5-AAA9-186AF1BE57E4}" type="slidenum">
              <a:rPr lang="en-US" smtClean="0"/>
              <a:pPr/>
              <a:t>28</a:t>
            </a:fld>
            <a:endParaRPr lang="en-US"/>
          </a:p>
        </p:txBody>
      </p:sp>
    </p:spTree>
    <p:extLst>
      <p:ext uri="{BB962C8B-B14F-4D97-AF65-F5344CB8AC3E}">
        <p14:creationId xmlns:p14="http://schemas.microsoft.com/office/powerpoint/2010/main" val="1039807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5540" name="Rectangle 4"/>
          <p:cNvSpPr>
            <a:spLocks noGrp="1" noChangeArrowheads="1"/>
          </p:cNvSpPr>
          <p:nvPr>
            <p:ph type="subTitle" idx="1"/>
          </p:nvPr>
        </p:nvSpPr>
        <p:spPr>
          <a:xfrm>
            <a:off x="2590800" y="2971800"/>
            <a:ext cx="36576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65547" name="Rectangle 11"/>
          <p:cNvSpPr>
            <a:spLocks noGrp="1" noChangeArrowheads="1"/>
          </p:cNvSpPr>
          <p:nvPr>
            <p:ph type="ctrTitle" sz="quarter"/>
          </p:nvPr>
        </p:nvSpPr>
        <p:spPr>
          <a:xfrm>
            <a:off x="936625" y="1425575"/>
            <a:ext cx="7772400" cy="1143000"/>
          </a:xfrm>
          <a:noFill/>
          <a:ln>
            <a:noFill/>
          </a:ln>
        </p:spPr>
        <p:txBody>
          <a:bodyPr anchor="ctr"/>
          <a:lstStyle>
            <a:lvl1pPr>
              <a:defRPr>
                <a:solidFill>
                  <a:schemeClr val="tx1"/>
                </a:solidFill>
              </a:defRPr>
            </a:lvl1pPr>
          </a:lstStyle>
          <a:p>
            <a:r>
              <a:rPr lang="en-US"/>
              <a:t>Click to edit Master title style</a:t>
            </a:r>
          </a:p>
        </p:txBody>
      </p:sp>
      <p:sp>
        <p:nvSpPr>
          <p:cNvPr id="65548" name="Text Box 12"/>
          <p:cNvSpPr txBox="1">
            <a:spLocks noChangeArrowheads="1"/>
          </p:cNvSpPr>
          <p:nvPr userDrawn="1"/>
        </p:nvSpPr>
        <p:spPr bwMode="auto">
          <a:xfrm>
            <a:off x="0" y="6400801"/>
            <a:ext cx="9144000" cy="461665"/>
          </a:xfrm>
          <a:prstGeom prst="rect">
            <a:avLst/>
          </a:prstGeom>
          <a:solidFill>
            <a:schemeClr val="tx1"/>
          </a:solidFill>
          <a:ln w="9525">
            <a:noFill/>
            <a:miter lim="800000"/>
            <a:headEnd/>
            <a:tailEnd/>
          </a:ln>
          <a:effectLst/>
        </p:spPr>
        <p:txBody>
          <a:bodyPr>
            <a:spAutoFit/>
          </a:bodyPr>
          <a:lstStyle/>
          <a:p>
            <a:pPr>
              <a:spcBef>
                <a:spcPct val="50000"/>
              </a:spcBef>
            </a:pPr>
            <a:endParaRPr lang="en-US"/>
          </a:p>
        </p:txBody>
      </p:sp>
      <p:sp>
        <p:nvSpPr>
          <p:cNvPr id="65550" name="Text Box 14"/>
          <p:cNvSpPr txBox="1">
            <a:spLocks noChangeArrowheads="1"/>
          </p:cNvSpPr>
          <p:nvPr userDrawn="1"/>
        </p:nvSpPr>
        <p:spPr bwMode="auto">
          <a:xfrm>
            <a:off x="0" y="0"/>
            <a:ext cx="9144000" cy="461665"/>
          </a:xfrm>
          <a:prstGeom prst="rect">
            <a:avLst/>
          </a:prstGeom>
          <a:noFill/>
          <a:ln w="9525">
            <a:noFill/>
            <a:miter lim="800000"/>
            <a:headEnd/>
            <a:tailEnd/>
          </a:ln>
          <a:effectLst/>
        </p:spPr>
        <p:txBody>
          <a:bodyPr>
            <a:spAutoFit/>
          </a:bodyPr>
          <a:lstStyle/>
          <a:p>
            <a:pPr>
              <a:spcBef>
                <a:spcPct val="50000"/>
              </a:spcBef>
            </a:pPr>
            <a:endParaRPr lang="en-US"/>
          </a:p>
        </p:txBody>
      </p:sp>
      <p:sp>
        <p:nvSpPr>
          <p:cNvPr id="65551" name="Text Box 15"/>
          <p:cNvSpPr txBox="1">
            <a:spLocks noChangeArrowheads="1"/>
          </p:cNvSpPr>
          <p:nvPr userDrawn="1"/>
        </p:nvSpPr>
        <p:spPr bwMode="auto">
          <a:xfrm>
            <a:off x="0" y="0"/>
            <a:ext cx="9144000" cy="461665"/>
          </a:xfrm>
          <a:prstGeom prst="rect">
            <a:avLst/>
          </a:prstGeom>
          <a:solidFill>
            <a:schemeClr val="accent1"/>
          </a:solidFill>
          <a:ln w="9525">
            <a:noFill/>
            <a:miter lim="800000"/>
            <a:headEnd/>
            <a:tailEnd/>
          </a:ln>
          <a:effectLst/>
        </p:spPr>
        <p:txBody>
          <a:bodyPr>
            <a:spAutoFit/>
          </a:bodyPr>
          <a:lstStyle/>
          <a:p>
            <a:pPr>
              <a:spcBef>
                <a:spcPct val="50000"/>
              </a:spcBef>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324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324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762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219201"/>
            <a:ext cx="8001000" cy="5105400"/>
          </a:xfrm>
        </p:spPr>
        <p:txBody>
          <a:bodyPr/>
          <a:lstStyle/>
          <a:p>
            <a:endParaRPr lang="en-US"/>
          </a:p>
        </p:txBody>
      </p:sp>
      <p:sp>
        <p:nvSpPr>
          <p:cNvPr id="4" name="Footer Placeholder 3"/>
          <p:cNvSpPr>
            <a:spLocks noGrp="1"/>
          </p:cNvSpPr>
          <p:nvPr>
            <p:ph type="ftr" sz="quarter" idx="10"/>
          </p:nvPr>
        </p:nvSpPr>
        <p:spPr>
          <a:xfrm>
            <a:off x="0" y="6550224"/>
            <a:ext cx="9144000" cy="307777"/>
          </a:xfrm>
        </p:spPr>
        <p:txBody>
          <a:bodyPr/>
          <a:lstStyle>
            <a:lvl1pPr>
              <a:defRPr/>
            </a:lvl1p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762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219201"/>
            <a:ext cx="8001000" cy="5105400"/>
          </a:xfrm>
        </p:spPr>
        <p:txBody>
          <a:bodyPr/>
          <a:lstStyle/>
          <a:p>
            <a:endParaRPr lang="en-US"/>
          </a:p>
        </p:txBody>
      </p:sp>
      <p:sp>
        <p:nvSpPr>
          <p:cNvPr id="4" name="Footer Placeholder 3"/>
          <p:cNvSpPr>
            <a:spLocks noGrp="1"/>
          </p:cNvSpPr>
          <p:nvPr>
            <p:ph type="ftr" sz="quarter" idx="10"/>
          </p:nvPr>
        </p:nvSpPr>
        <p:spPr>
          <a:xfrm>
            <a:off x="0" y="6550224"/>
            <a:ext cx="9144000" cy="307777"/>
          </a:xfrm>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219201"/>
            <a:ext cx="39243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1"/>
            <a:ext cx="39243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8" name="Rectangle 6"/>
          <p:cNvSpPr>
            <a:spLocks noGrp="1" noChangeArrowheads="1"/>
          </p:cNvSpPr>
          <p:nvPr>
            <p:ph type="title"/>
          </p:nvPr>
        </p:nvSpPr>
        <p:spPr bwMode="auto">
          <a:xfrm>
            <a:off x="0" y="1"/>
            <a:ext cx="9144000" cy="762000"/>
          </a:xfrm>
          <a:prstGeom prst="rect">
            <a:avLst/>
          </a:prstGeom>
          <a:solidFill>
            <a:schemeClr val="accent1"/>
          </a:solidFill>
          <a:ln w="9525">
            <a:solidFill>
              <a:schemeClr val="accent1"/>
            </a:solid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4519" name="Rectangle 7"/>
          <p:cNvSpPr>
            <a:spLocks noGrp="1" noChangeArrowheads="1"/>
          </p:cNvSpPr>
          <p:nvPr>
            <p:ph type="body" idx="1"/>
          </p:nvPr>
        </p:nvSpPr>
        <p:spPr bwMode="auto">
          <a:xfrm>
            <a:off x="609600" y="1219201"/>
            <a:ext cx="8001000" cy="5105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4521" name="Rectangle 9"/>
          <p:cNvSpPr>
            <a:spLocks noGrp="1" noChangeArrowheads="1"/>
          </p:cNvSpPr>
          <p:nvPr>
            <p:ph type="ftr" sz="quarter" idx="3"/>
          </p:nvPr>
        </p:nvSpPr>
        <p:spPr bwMode="auto">
          <a:xfrm>
            <a:off x="0" y="6550224"/>
            <a:ext cx="9144000" cy="307777"/>
          </a:xfrm>
          <a:prstGeom prst="rect">
            <a:avLst/>
          </a:prstGeom>
          <a:solidFill>
            <a:schemeClr val="tx1"/>
          </a:solidFill>
          <a:ln w="9525">
            <a:solidFill>
              <a:schemeClr val="tx1"/>
            </a:solidFill>
            <a:miter lim="800000"/>
            <a:headEnd/>
            <a:tailEnd/>
          </a:ln>
          <a:effectLst/>
        </p:spPr>
        <p:txBody>
          <a:bodyPr vert="horz" wrap="square" lIns="91440" tIns="45720" rIns="91440" bIns="45720" numCol="1" anchor="b" anchorCtr="0" compatLnSpc="1">
            <a:prstTxWarp prst="textNoShape">
              <a:avLst/>
            </a:prstTxWarp>
            <a:spAutoFit/>
          </a:bodyPr>
          <a:lstStyle>
            <a:lvl1pPr algn="ctr">
              <a:defRPr sz="1400">
                <a:latin typeface="+mn-lt"/>
              </a:defRPr>
            </a:lvl1pPr>
          </a:lstStyle>
          <a:p>
            <a:endParaRPr lang="en-US"/>
          </a:p>
        </p:txBody>
      </p:sp>
      <p:sp>
        <p:nvSpPr>
          <p:cNvPr id="64526" name="Text Box 14"/>
          <p:cNvSpPr txBox="1">
            <a:spLocks noChangeArrowheads="1"/>
          </p:cNvSpPr>
          <p:nvPr userDrawn="1"/>
        </p:nvSpPr>
        <p:spPr bwMode="auto">
          <a:xfrm>
            <a:off x="-92074" y="762001"/>
            <a:ext cx="9236075" cy="461665"/>
          </a:xfrm>
          <a:prstGeom prst="rect">
            <a:avLst/>
          </a:prstGeom>
          <a:noFill/>
          <a:ln w="9525">
            <a:noFill/>
            <a:miter lim="800000"/>
            <a:headEnd/>
            <a:tailEnd/>
          </a:ln>
          <a:effectLst/>
        </p:spPr>
        <p:txBody>
          <a:bodyPr>
            <a:spAutoFit/>
          </a:bodyPr>
          <a:lstStyle/>
          <a:p>
            <a:endParaRPr lang="en-US"/>
          </a:p>
        </p:txBody>
      </p:sp>
      <p:sp>
        <p:nvSpPr>
          <p:cNvPr id="64527" name="Text Box 15"/>
          <p:cNvSpPr txBox="1">
            <a:spLocks noChangeArrowheads="1"/>
          </p:cNvSpPr>
          <p:nvPr userDrawn="1"/>
        </p:nvSpPr>
        <p:spPr bwMode="auto">
          <a:xfrm>
            <a:off x="8650859" y="6613526"/>
            <a:ext cx="341760" cy="246221"/>
          </a:xfrm>
          <a:prstGeom prst="rect">
            <a:avLst/>
          </a:prstGeom>
          <a:noFill/>
          <a:ln w="9525">
            <a:noFill/>
            <a:miter lim="800000"/>
            <a:headEnd/>
            <a:tailEnd/>
          </a:ln>
          <a:effectLst/>
        </p:spPr>
        <p:txBody>
          <a:bodyPr wrap="none">
            <a:spAutoFit/>
          </a:bodyPr>
          <a:lstStyle/>
          <a:p>
            <a:pPr algn="ctr"/>
            <a:fld id="{1FB1867C-3260-4668-AFDA-11FD68CB92BC}" type="slidenum">
              <a:rPr lang="en-US" sz="1000">
                <a:latin typeface="Arial" charset="0"/>
              </a:rPr>
              <a:pPr algn="ctr"/>
              <a:t>‹#›</a:t>
            </a:fld>
            <a:endParaRPr lang="en-US" sz="1000">
              <a:latin typeface="Arial" charset="0"/>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ctr" rtl="0" fontAlgn="base">
        <a:lnSpc>
          <a:spcPct val="90000"/>
        </a:lnSpc>
        <a:spcBef>
          <a:spcPct val="0"/>
        </a:spcBef>
        <a:spcAft>
          <a:spcPct val="0"/>
        </a:spcAft>
        <a:defRPr sz="2800" b="1">
          <a:solidFill>
            <a:schemeClr val="tx2"/>
          </a:solidFill>
          <a:latin typeface="+mj-lt"/>
          <a:ea typeface="+mj-ea"/>
          <a:cs typeface="+mj-cs"/>
        </a:defRPr>
      </a:lvl1pPr>
      <a:lvl2pPr algn="ctr" rtl="0" fontAlgn="base">
        <a:lnSpc>
          <a:spcPct val="90000"/>
        </a:lnSpc>
        <a:spcBef>
          <a:spcPct val="0"/>
        </a:spcBef>
        <a:spcAft>
          <a:spcPct val="0"/>
        </a:spcAft>
        <a:defRPr sz="2800" b="1">
          <a:solidFill>
            <a:schemeClr val="tx2"/>
          </a:solidFill>
          <a:latin typeface="Arial" charset="0"/>
        </a:defRPr>
      </a:lvl2pPr>
      <a:lvl3pPr algn="ctr" rtl="0" fontAlgn="base">
        <a:lnSpc>
          <a:spcPct val="90000"/>
        </a:lnSpc>
        <a:spcBef>
          <a:spcPct val="0"/>
        </a:spcBef>
        <a:spcAft>
          <a:spcPct val="0"/>
        </a:spcAft>
        <a:defRPr sz="2800" b="1">
          <a:solidFill>
            <a:schemeClr val="tx2"/>
          </a:solidFill>
          <a:latin typeface="Arial" charset="0"/>
        </a:defRPr>
      </a:lvl3pPr>
      <a:lvl4pPr algn="ctr" rtl="0" fontAlgn="base">
        <a:lnSpc>
          <a:spcPct val="90000"/>
        </a:lnSpc>
        <a:spcBef>
          <a:spcPct val="0"/>
        </a:spcBef>
        <a:spcAft>
          <a:spcPct val="0"/>
        </a:spcAft>
        <a:defRPr sz="2800" b="1">
          <a:solidFill>
            <a:schemeClr val="tx2"/>
          </a:solidFill>
          <a:latin typeface="Arial" charset="0"/>
        </a:defRPr>
      </a:lvl4pPr>
      <a:lvl5pPr algn="ctr" rtl="0" fontAlgn="base">
        <a:lnSpc>
          <a:spcPct val="90000"/>
        </a:lnSpc>
        <a:spcBef>
          <a:spcPct val="0"/>
        </a:spcBef>
        <a:spcAft>
          <a:spcPct val="0"/>
        </a:spcAft>
        <a:defRPr sz="2800" b="1">
          <a:solidFill>
            <a:schemeClr val="tx2"/>
          </a:solidFill>
          <a:latin typeface="Arial" charset="0"/>
        </a:defRPr>
      </a:lvl5pPr>
      <a:lvl6pPr marL="457200" algn="ctr" rtl="0" fontAlgn="base">
        <a:lnSpc>
          <a:spcPct val="90000"/>
        </a:lnSpc>
        <a:spcBef>
          <a:spcPct val="0"/>
        </a:spcBef>
        <a:spcAft>
          <a:spcPct val="0"/>
        </a:spcAft>
        <a:defRPr sz="2800" b="1">
          <a:solidFill>
            <a:schemeClr val="tx2"/>
          </a:solidFill>
          <a:latin typeface="Arial" charset="0"/>
        </a:defRPr>
      </a:lvl6pPr>
      <a:lvl7pPr marL="914400" algn="ctr" rtl="0" fontAlgn="base">
        <a:lnSpc>
          <a:spcPct val="90000"/>
        </a:lnSpc>
        <a:spcBef>
          <a:spcPct val="0"/>
        </a:spcBef>
        <a:spcAft>
          <a:spcPct val="0"/>
        </a:spcAft>
        <a:defRPr sz="2800" b="1">
          <a:solidFill>
            <a:schemeClr val="tx2"/>
          </a:solidFill>
          <a:latin typeface="Arial" charset="0"/>
        </a:defRPr>
      </a:lvl7pPr>
      <a:lvl8pPr marL="1371600" algn="ctr" rtl="0" fontAlgn="base">
        <a:lnSpc>
          <a:spcPct val="90000"/>
        </a:lnSpc>
        <a:spcBef>
          <a:spcPct val="0"/>
        </a:spcBef>
        <a:spcAft>
          <a:spcPct val="0"/>
        </a:spcAft>
        <a:defRPr sz="2800" b="1">
          <a:solidFill>
            <a:schemeClr val="tx2"/>
          </a:solidFill>
          <a:latin typeface="Arial" charset="0"/>
        </a:defRPr>
      </a:lvl8pPr>
      <a:lvl9pPr marL="1828800" algn="ctr" rtl="0" fontAlgn="base">
        <a:lnSpc>
          <a:spcPct val="90000"/>
        </a:lnSpc>
        <a:spcBef>
          <a:spcPct val="0"/>
        </a:spcBef>
        <a:spcAft>
          <a:spcPct val="0"/>
        </a:spcAft>
        <a:defRPr sz="2800" b="1">
          <a:solidFill>
            <a:schemeClr val="tx2"/>
          </a:solidFill>
          <a:latin typeface="Arial" charset="0"/>
        </a:defRPr>
      </a:lvl9pPr>
    </p:titleStyle>
    <p:bodyStyle>
      <a:lvl1pPr marL="342900" indent="-342900" algn="l" rtl="0" fontAlgn="base">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a:solidFill>
            <a:schemeClr val="tx1"/>
          </a:solidFill>
          <a:latin typeface="+mn-lt"/>
        </a:defRPr>
      </a:lvl2pPr>
      <a:lvl3pPr marL="1143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fontAlgn="base">
        <a:spcBef>
          <a:spcPct val="20000"/>
        </a:spcBef>
        <a:spcAft>
          <a:spcPct val="0"/>
        </a:spcAft>
        <a:buClr>
          <a:schemeClr val="tx1"/>
        </a:buClr>
        <a:buSzPct val="80000"/>
        <a:buChar char="–"/>
        <a:defRPr>
          <a:solidFill>
            <a:schemeClr val="tx1"/>
          </a:solidFill>
          <a:latin typeface="+mn-lt"/>
        </a:defRPr>
      </a:lvl4pPr>
      <a:lvl5pPr marL="20574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ctrTitle"/>
          </p:nvPr>
        </p:nvSpPr>
        <p:spPr>
          <a:xfrm>
            <a:off x="0" y="838200"/>
            <a:ext cx="9144000" cy="2709846"/>
          </a:xfrm>
        </p:spPr>
        <p:txBody>
          <a:bodyPr/>
          <a:lstStyle/>
          <a:p>
            <a:pPr>
              <a:lnSpc>
                <a:spcPct val="110000"/>
              </a:lnSpc>
            </a:pPr>
            <a:r>
              <a:rPr lang="en-US" sz="3200" dirty="0" smtClean="0">
                <a:cs typeface="Times New Roman" pitchFamily="18" charset="0"/>
              </a:rPr>
              <a:t/>
            </a:r>
            <a:br>
              <a:rPr lang="en-US" sz="3200" dirty="0" smtClean="0">
                <a:cs typeface="Times New Roman" pitchFamily="18" charset="0"/>
              </a:rPr>
            </a:br>
            <a:r>
              <a:rPr lang="en-US" sz="3200" dirty="0" smtClean="0">
                <a:cs typeface="Times New Roman" pitchFamily="18" charset="0"/>
              </a:rPr>
              <a:t>Lecture </a:t>
            </a:r>
            <a:r>
              <a:rPr lang="en-US" sz="3200" dirty="0">
                <a:cs typeface="Times New Roman" pitchFamily="18" charset="0"/>
              </a:rPr>
              <a:t>4 – </a:t>
            </a:r>
            <a:r>
              <a:rPr lang="en-US" sz="3200" dirty="0" smtClean="0">
                <a:cs typeface="Times New Roman" pitchFamily="18" charset="0"/>
              </a:rPr>
              <a:t/>
            </a:r>
            <a:br>
              <a:rPr lang="en-US" sz="3200" dirty="0" smtClean="0">
                <a:cs typeface="Times New Roman" pitchFamily="18" charset="0"/>
              </a:rPr>
            </a:br>
            <a:r>
              <a:rPr lang="en-US" sz="3200" dirty="0" smtClean="0">
                <a:cs typeface="Times New Roman" pitchFamily="18" charset="0"/>
              </a:rPr>
              <a:t>Clinical </a:t>
            </a:r>
            <a:r>
              <a:rPr lang="en-US" sz="3200" dirty="0">
                <a:cs typeface="Times New Roman" pitchFamily="18" charset="0"/>
              </a:rPr>
              <a:t>Development Informatics</a:t>
            </a:r>
            <a:br>
              <a:rPr lang="en-US" sz="3200" dirty="0">
                <a:cs typeface="Times New Roman" pitchFamily="18" charset="0"/>
              </a:rPr>
            </a:br>
            <a:endParaRPr lang="en-US" sz="3200" dirty="0">
              <a:cs typeface="Times New Roman" pitchFamily="18" charset="0"/>
            </a:endParaRPr>
          </a:p>
        </p:txBody>
      </p:sp>
      <p:sp>
        <p:nvSpPr>
          <p:cNvPr id="2" name="Subtitle 1"/>
          <p:cNvSpPr>
            <a:spLocks noGrp="1"/>
          </p:cNvSpPr>
          <p:nvPr>
            <p:ph type="subTitle" idx="1"/>
          </p:nvPr>
        </p:nvSpPr>
        <p:spPr/>
        <p:txBody>
          <a:bodyPr/>
          <a:lstStyle/>
          <a:p>
            <a:r>
              <a:rPr lang="en-US" dirty="0">
                <a:cs typeface="Times New Roman" pitchFamily="18" charset="0"/>
              </a:rPr>
              <a:t>Meir </a:t>
            </a:r>
            <a:r>
              <a:rPr lang="en-US" dirty="0" err="1">
                <a:cs typeface="Times New Roman" pitchFamily="18" charset="0"/>
              </a:rPr>
              <a:t>Pinco</a:t>
            </a:r>
            <a:r>
              <a:rPr lang="en-US" dirty="0">
                <a:cs typeface="Times New Roman" pitchFamily="18" charset="0"/>
              </a:rPr>
              <a:t>, </a:t>
            </a:r>
            <a:r>
              <a:rPr lang="en-US" dirty="0" err="1">
                <a:cs typeface="Times New Roman" pitchFamily="18" charset="0"/>
              </a:rPr>
              <a:t>Ph.D</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Data Interchange Standards</a:t>
            </a:r>
            <a:br>
              <a:rPr lang="en-US" dirty="0"/>
            </a:br>
            <a:r>
              <a:rPr lang="en-US" dirty="0"/>
              <a:t>Consortium (CDISC)</a:t>
            </a:r>
          </a:p>
        </p:txBody>
      </p:sp>
      <p:sp>
        <p:nvSpPr>
          <p:cNvPr id="3" name="Content Placeholder 2"/>
          <p:cNvSpPr>
            <a:spLocks noGrp="1"/>
          </p:cNvSpPr>
          <p:nvPr>
            <p:ph idx="1"/>
          </p:nvPr>
        </p:nvSpPr>
        <p:spPr/>
        <p:txBody>
          <a:bodyPr/>
          <a:lstStyle/>
          <a:p>
            <a:r>
              <a:rPr lang="en-US" sz="2600" dirty="0" smtClean="0"/>
              <a:t>In </a:t>
            </a:r>
            <a:r>
              <a:rPr lang="en-US" sz="2600" dirty="0"/>
              <a:t>the late 1990’s a consortium of industry </a:t>
            </a:r>
            <a:r>
              <a:rPr lang="en-US" sz="2600" dirty="0" smtClean="0"/>
              <a:t>companies collaborated </a:t>
            </a:r>
            <a:r>
              <a:rPr lang="en-US" sz="2600" dirty="0"/>
              <a:t>and defined global standards aimed </a:t>
            </a:r>
            <a:r>
              <a:rPr lang="en-US" sz="2600" dirty="0" smtClean="0"/>
              <a:t>to streamline </a:t>
            </a:r>
            <a:r>
              <a:rPr lang="en-US" sz="2600" dirty="0"/>
              <a:t>clinical research. </a:t>
            </a:r>
            <a:endParaRPr lang="en-US" sz="2600" dirty="0" smtClean="0"/>
          </a:p>
          <a:p>
            <a:r>
              <a:rPr lang="en-US" sz="2600" dirty="0" smtClean="0"/>
              <a:t>CDISC has </a:t>
            </a:r>
            <a:r>
              <a:rPr lang="en-US" sz="2600" dirty="0"/>
              <a:t>spent the </a:t>
            </a:r>
            <a:r>
              <a:rPr lang="en-US" sz="2600" dirty="0" smtClean="0"/>
              <a:t>past decade </a:t>
            </a:r>
            <a:r>
              <a:rPr lang="en-US" sz="2600" dirty="0"/>
              <a:t>developing and </a:t>
            </a:r>
            <a:r>
              <a:rPr lang="en-US" sz="2600" dirty="0" smtClean="0"/>
              <a:t>establishing standards </a:t>
            </a:r>
            <a:r>
              <a:rPr lang="en-US" sz="2600" dirty="0"/>
              <a:t>that facilitate the collection</a:t>
            </a:r>
            <a:r>
              <a:rPr lang="en-US" sz="2600" dirty="0" smtClean="0"/>
              <a:t>, exchange</a:t>
            </a:r>
            <a:r>
              <a:rPr lang="en-US" sz="2600" dirty="0"/>
              <a:t>, reporting and submission </a:t>
            </a:r>
            <a:r>
              <a:rPr lang="en-US" sz="2600" dirty="0" smtClean="0"/>
              <a:t>of clinical </a:t>
            </a:r>
            <a:r>
              <a:rPr lang="en-US" sz="2600" dirty="0"/>
              <a:t>data along with the </a:t>
            </a:r>
            <a:r>
              <a:rPr lang="en-US" sz="2600" dirty="0" smtClean="0"/>
              <a:t>underlying standard terminology</a:t>
            </a:r>
            <a:endParaRPr lang="en-US" sz="2600" dirty="0"/>
          </a:p>
          <a:p>
            <a:r>
              <a:rPr lang="en-US" sz="2600" dirty="0"/>
              <a:t>CDISC standards have become accepted as the global standard for the development and implementation of of EDC from trial planning to regulatory submission.</a:t>
            </a:r>
          </a:p>
          <a:p>
            <a:endParaRPr lang="en-US" dirty="0" smtClean="0"/>
          </a:p>
        </p:txBody>
      </p:sp>
    </p:spTree>
    <p:extLst>
      <p:ext uri="{BB962C8B-B14F-4D97-AF65-F5344CB8AC3E}">
        <p14:creationId xmlns:p14="http://schemas.microsoft.com/office/powerpoint/2010/main" val="389541646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CDISC Components</a:t>
            </a:r>
            <a:endParaRPr lang="en-US" dirty="0"/>
          </a:p>
        </p:txBody>
      </p:sp>
      <p:sp>
        <p:nvSpPr>
          <p:cNvPr id="3" name="Content Placeholder 2"/>
          <p:cNvSpPr>
            <a:spLocks noGrp="1"/>
          </p:cNvSpPr>
          <p:nvPr>
            <p:ph idx="1"/>
          </p:nvPr>
        </p:nvSpPr>
        <p:spPr/>
        <p:txBody>
          <a:bodyPr/>
          <a:lstStyle/>
          <a:p>
            <a:r>
              <a:rPr lang="en-US" dirty="0" smtClean="0"/>
              <a:t>SDTM - Study </a:t>
            </a:r>
            <a:r>
              <a:rPr lang="en-US" dirty="0"/>
              <a:t>Data Tagging Model</a:t>
            </a:r>
          </a:p>
          <a:p>
            <a:r>
              <a:rPr lang="en-US" dirty="0" err="1" smtClean="0"/>
              <a:t>ADaM</a:t>
            </a:r>
            <a:r>
              <a:rPr lang="en-US" dirty="0" smtClean="0"/>
              <a:t> - Analysis </a:t>
            </a:r>
            <a:r>
              <a:rPr lang="en-US" dirty="0"/>
              <a:t>Data </a:t>
            </a:r>
            <a:r>
              <a:rPr lang="en-US" dirty="0" smtClean="0"/>
              <a:t>Model </a:t>
            </a:r>
          </a:p>
          <a:p>
            <a:r>
              <a:rPr lang="en-US" dirty="0" smtClean="0"/>
              <a:t>SEND ‐ Standard for Exchange of Nonclinical Data</a:t>
            </a:r>
          </a:p>
          <a:p>
            <a:r>
              <a:rPr lang="en-US" dirty="0" smtClean="0"/>
              <a:t>CDASH </a:t>
            </a:r>
            <a:r>
              <a:rPr lang="en-US" dirty="0"/>
              <a:t>‐ Clinical Data Acquisition </a:t>
            </a:r>
            <a:r>
              <a:rPr lang="en-US" dirty="0" smtClean="0"/>
              <a:t>Standards Harmonization</a:t>
            </a:r>
            <a:endParaRPr lang="en-US" dirty="0"/>
          </a:p>
          <a:p>
            <a:r>
              <a:rPr lang="en-US" dirty="0"/>
              <a:t>LAB ‐ Laboratory Data Model</a:t>
            </a:r>
          </a:p>
          <a:p>
            <a:r>
              <a:rPr lang="en-US" dirty="0" smtClean="0"/>
              <a:t>ODM - </a:t>
            </a:r>
            <a:r>
              <a:rPr lang="en-US" dirty="0"/>
              <a:t>Operational Data Model</a:t>
            </a:r>
          </a:p>
        </p:txBody>
      </p:sp>
    </p:spTree>
    <p:extLst>
      <p:ext uri="{BB962C8B-B14F-4D97-AF65-F5344CB8AC3E}">
        <p14:creationId xmlns:p14="http://schemas.microsoft.com/office/powerpoint/2010/main" val="328795475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en-US" dirty="0"/>
              <a:t>Clinical Trial Management System (CTMS</a:t>
            </a:r>
            <a:r>
              <a:rPr lang="en-US" dirty="0" smtClean="0"/>
              <a:t>)</a:t>
            </a:r>
            <a:endParaRPr lang="en-US" dirty="0"/>
          </a:p>
        </p:txBody>
      </p:sp>
      <p:sp>
        <p:nvSpPr>
          <p:cNvPr id="3" name="Content Placeholder 2"/>
          <p:cNvSpPr>
            <a:spLocks noGrp="1"/>
          </p:cNvSpPr>
          <p:nvPr>
            <p:ph idx="1"/>
          </p:nvPr>
        </p:nvSpPr>
        <p:spPr/>
        <p:txBody>
          <a:bodyPr/>
          <a:lstStyle/>
          <a:p>
            <a:r>
              <a:rPr lang="en-US" sz="2600" dirty="0"/>
              <a:t>U</a:t>
            </a:r>
            <a:r>
              <a:rPr lang="en-US" sz="2600" dirty="0" smtClean="0"/>
              <a:t>sed to </a:t>
            </a:r>
            <a:r>
              <a:rPr lang="en-US" sz="2600" dirty="0"/>
              <a:t>manage clinical trials in clinical research. The system maintains and manages planning, performing and reporting functions, along with participant contact information, tracking deadlines and milestones</a:t>
            </a:r>
            <a:r>
              <a:rPr lang="en-US" sz="2600" dirty="0" smtClean="0"/>
              <a:t>.</a:t>
            </a:r>
          </a:p>
          <a:p>
            <a:r>
              <a:rPr lang="en-US" sz="2600" dirty="0" smtClean="0"/>
              <a:t>Functionalities </a:t>
            </a:r>
            <a:r>
              <a:rPr lang="en-US" sz="2600" dirty="0"/>
              <a:t>includes budgeting, </a:t>
            </a:r>
            <a:r>
              <a:rPr lang="en-US" sz="2600" dirty="0" smtClean="0"/>
              <a:t>patient management</a:t>
            </a:r>
            <a:r>
              <a:rPr lang="en-US" sz="2600" dirty="0"/>
              <a:t>, compliance with government regulations project management, financials, patient management and recruitment, investigator management, regulatory compliance and compatibility with other systems such as </a:t>
            </a:r>
            <a:r>
              <a:rPr lang="en-US" sz="2600" dirty="0" smtClean="0"/>
              <a:t>EDC and safety </a:t>
            </a:r>
            <a:r>
              <a:rPr lang="en-US" sz="2600" dirty="0"/>
              <a:t>systems.</a:t>
            </a:r>
          </a:p>
        </p:txBody>
      </p:sp>
    </p:spTree>
    <p:extLst>
      <p:ext uri="{BB962C8B-B14F-4D97-AF65-F5344CB8AC3E}">
        <p14:creationId xmlns:p14="http://schemas.microsoft.com/office/powerpoint/2010/main" val="415886281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Coding</a:t>
            </a:r>
            <a:endParaRPr lang="en-US" dirty="0"/>
          </a:p>
        </p:txBody>
      </p:sp>
      <p:sp>
        <p:nvSpPr>
          <p:cNvPr id="3" name="Content Placeholder 2"/>
          <p:cNvSpPr>
            <a:spLocks noGrp="1"/>
          </p:cNvSpPr>
          <p:nvPr>
            <p:ph idx="1"/>
          </p:nvPr>
        </p:nvSpPr>
        <p:spPr/>
        <p:txBody>
          <a:bodyPr/>
          <a:lstStyle/>
          <a:p>
            <a:r>
              <a:rPr lang="en-US" dirty="0"/>
              <a:t>Medical coding is the process of assigning codes to clinical and </a:t>
            </a:r>
            <a:r>
              <a:rPr lang="en-US" dirty="0" smtClean="0"/>
              <a:t>safety.</a:t>
            </a:r>
          </a:p>
          <a:p>
            <a:r>
              <a:rPr lang="en-US" dirty="0" smtClean="0"/>
              <a:t>Storing </a:t>
            </a:r>
            <a:r>
              <a:rPr lang="en-US" dirty="0"/>
              <a:t>clinical data in a controlled, consistent and reproducible manner for data retrieval and analysis is a essential to protect the </a:t>
            </a:r>
            <a:r>
              <a:rPr lang="en-US" dirty="0" smtClean="0"/>
              <a:t>patient’s safety, </a:t>
            </a:r>
            <a:r>
              <a:rPr lang="en-US" dirty="0"/>
              <a:t>for success of the clinical study and for regulatory </a:t>
            </a:r>
            <a:r>
              <a:rPr lang="en-US" dirty="0" smtClean="0"/>
              <a:t>compliance.</a:t>
            </a:r>
          </a:p>
          <a:p>
            <a:r>
              <a:rPr lang="en-US" dirty="0"/>
              <a:t>C</a:t>
            </a:r>
            <a:r>
              <a:rPr lang="en-US" dirty="0" smtClean="0"/>
              <a:t>oding adverse </a:t>
            </a:r>
            <a:r>
              <a:rPr lang="en-US" dirty="0"/>
              <a:t>e</a:t>
            </a:r>
            <a:r>
              <a:rPr lang="en-US" dirty="0" smtClean="0"/>
              <a:t>vents, serious </a:t>
            </a:r>
            <a:r>
              <a:rPr lang="en-US" dirty="0"/>
              <a:t>a</a:t>
            </a:r>
            <a:r>
              <a:rPr lang="en-US" dirty="0" smtClean="0"/>
              <a:t>dverse event, </a:t>
            </a:r>
            <a:r>
              <a:rPr lang="en-US" dirty="0"/>
              <a:t>m</a:t>
            </a:r>
            <a:r>
              <a:rPr lang="en-US" dirty="0" smtClean="0"/>
              <a:t>edical </a:t>
            </a:r>
            <a:r>
              <a:rPr lang="en-US" dirty="0"/>
              <a:t>h</a:t>
            </a:r>
            <a:r>
              <a:rPr lang="en-US" dirty="0" smtClean="0"/>
              <a:t>istory and concomitant </a:t>
            </a:r>
            <a:r>
              <a:rPr lang="en-US" dirty="0"/>
              <a:t>m</a:t>
            </a:r>
            <a:r>
              <a:rPr lang="en-US" dirty="0" smtClean="0"/>
              <a:t>edications is mandate </a:t>
            </a:r>
            <a:r>
              <a:rPr lang="en-US" dirty="0"/>
              <a:t>in any given clinical trial.</a:t>
            </a:r>
            <a:endParaRPr lang="en-US" dirty="0" smtClean="0"/>
          </a:p>
          <a:p>
            <a:endParaRPr lang="en-US" dirty="0"/>
          </a:p>
        </p:txBody>
      </p:sp>
    </p:spTree>
    <p:extLst>
      <p:ext uri="{BB962C8B-B14F-4D97-AF65-F5344CB8AC3E}">
        <p14:creationId xmlns:p14="http://schemas.microsoft.com/office/powerpoint/2010/main" val="135653807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Dictionaries</a:t>
            </a:r>
            <a:endParaRPr lang="en-US" dirty="0"/>
          </a:p>
        </p:txBody>
      </p:sp>
      <p:sp>
        <p:nvSpPr>
          <p:cNvPr id="3" name="Content Placeholder 2"/>
          <p:cNvSpPr>
            <a:spLocks noGrp="1"/>
          </p:cNvSpPr>
          <p:nvPr>
            <p:ph idx="1"/>
          </p:nvPr>
        </p:nvSpPr>
        <p:spPr/>
        <p:txBody>
          <a:bodyPr/>
          <a:lstStyle/>
          <a:p>
            <a:pPr marL="0" indent="0">
              <a:buNone/>
            </a:pPr>
            <a:r>
              <a:rPr lang="en-US" sz="2400" dirty="0"/>
              <a:t>T</a:t>
            </a:r>
            <a:r>
              <a:rPr lang="en-US" sz="2400" dirty="0" smtClean="0"/>
              <a:t>wo </a:t>
            </a:r>
            <a:r>
              <a:rPr lang="en-US" sz="2400" dirty="0"/>
              <a:t>widely used medical coding dictionaries used for coding medical </a:t>
            </a:r>
            <a:r>
              <a:rPr lang="en-US" sz="2400" dirty="0" smtClean="0"/>
              <a:t>terms generated </a:t>
            </a:r>
            <a:r>
              <a:rPr lang="en-US" sz="2400" dirty="0"/>
              <a:t>in clinical trials </a:t>
            </a:r>
            <a:r>
              <a:rPr lang="en-US" sz="2400" dirty="0" smtClean="0"/>
              <a:t>and drug-safety are-</a:t>
            </a:r>
          </a:p>
          <a:p>
            <a:pPr>
              <a:buFont typeface="Wingdings" charset="2"/>
              <a:buChar char="§"/>
            </a:pPr>
            <a:r>
              <a:rPr lang="en-US" sz="2400" dirty="0" smtClean="0"/>
              <a:t>Medical </a:t>
            </a:r>
            <a:r>
              <a:rPr lang="en-US" sz="2400" dirty="0"/>
              <a:t>Dictionary for R</a:t>
            </a:r>
            <a:r>
              <a:rPr lang="en-US" sz="2400" dirty="0" smtClean="0"/>
              <a:t>egulatory </a:t>
            </a:r>
            <a:r>
              <a:rPr lang="en-US" sz="2400" dirty="0"/>
              <a:t>A</a:t>
            </a:r>
            <a:r>
              <a:rPr lang="en-US" sz="2400" dirty="0" smtClean="0"/>
              <a:t>ctivities (</a:t>
            </a:r>
            <a:r>
              <a:rPr lang="en-US" sz="2400" dirty="0" err="1" smtClean="0"/>
              <a:t>MedDRA</a:t>
            </a:r>
            <a:r>
              <a:rPr lang="en-US" sz="2400" dirty="0" smtClean="0"/>
              <a:t>) is </a:t>
            </a:r>
            <a:r>
              <a:rPr lang="en-US" sz="2400" dirty="0"/>
              <a:t>a medical coding dictionary developed </a:t>
            </a:r>
            <a:r>
              <a:rPr lang="en-US" sz="2400" dirty="0" smtClean="0"/>
              <a:t>by Maintenance </a:t>
            </a:r>
            <a:r>
              <a:rPr lang="en-US" sz="2400" dirty="0"/>
              <a:t>and Support Services </a:t>
            </a:r>
            <a:r>
              <a:rPr lang="en-US" sz="2400" dirty="0" err="1"/>
              <a:t>Organisation</a:t>
            </a:r>
            <a:r>
              <a:rPr lang="en-US" sz="2400" dirty="0"/>
              <a:t> (MSSO). </a:t>
            </a:r>
            <a:r>
              <a:rPr lang="en-US" sz="2400" dirty="0" smtClean="0"/>
              <a:t>Is </a:t>
            </a:r>
            <a:r>
              <a:rPr lang="en-US" sz="2400" dirty="0"/>
              <a:t>supported by </a:t>
            </a:r>
            <a:r>
              <a:rPr lang="en-US" sz="2400" dirty="0" smtClean="0"/>
              <a:t>International Conference </a:t>
            </a:r>
            <a:r>
              <a:rPr lang="en-US" sz="2400" dirty="0"/>
              <a:t>on </a:t>
            </a:r>
            <a:r>
              <a:rPr lang="en-US" sz="2400" dirty="0" smtClean="0"/>
              <a:t>Harmonization </a:t>
            </a:r>
            <a:r>
              <a:rPr lang="en-US" sz="2400" dirty="0"/>
              <a:t>(ICH) on </a:t>
            </a:r>
            <a:r>
              <a:rPr lang="en-US" sz="2400" dirty="0" smtClean="0"/>
              <a:t>for registration </a:t>
            </a:r>
            <a:r>
              <a:rPr lang="en-US" sz="2400" dirty="0"/>
              <a:t>of Pharmaceuticals </a:t>
            </a:r>
            <a:r>
              <a:rPr lang="en-US" sz="2400" dirty="0" smtClean="0"/>
              <a:t>for human use</a:t>
            </a:r>
          </a:p>
          <a:p>
            <a:pPr>
              <a:buFont typeface="Wingdings" charset="2"/>
              <a:buChar char="§"/>
            </a:pPr>
            <a:r>
              <a:rPr lang="en-US" sz="2400" dirty="0"/>
              <a:t>World Health </a:t>
            </a:r>
            <a:r>
              <a:rPr lang="en-US" sz="2400" dirty="0" smtClean="0"/>
              <a:t>Organization </a:t>
            </a:r>
            <a:r>
              <a:rPr lang="en-US" sz="2400" dirty="0"/>
              <a:t>Drug Dictionary (WHODRUG</a:t>
            </a:r>
            <a:r>
              <a:rPr lang="en-US" sz="2400" dirty="0" smtClean="0"/>
              <a:t>). </a:t>
            </a:r>
            <a:r>
              <a:rPr lang="en-US" sz="2400" dirty="0"/>
              <a:t>This </a:t>
            </a:r>
            <a:r>
              <a:rPr lang="en-US" sz="2400" dirty="0" smtClean="0"/>
              <a:t>dictionary is maintained </a:t>
            </a:r>
            <a:r>
              <a:rPr lang="en-US" sz="2400" dirty="0"/>
              <a:t>and </a:t>
            </a:r>
            <a:r>
              <a:rPr lang="en-US" sz="2400" dirty="0" smtClean="0"/>
              <a:t>updated by </a:t>
            </a:r>
            <a:r>
              <a:rPr lang="en-US" sz="2400" dirty="0"/>
              <a:t>Uppsala Monitoring Centre (UMC).</a:t>
            </a:r>
          </a:p>
        </p:txBody>
      </p:sp>
    </p:spTree>
    <p:extLst>
      <p:ext uri="{BB962C8B-B14F-4D97-AF65-F5344CB8AC3E}">
        <p14:creationId xmlns:p14="http://schemas.microsoft.com/office/powerpoint/2010/main" val="260497543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MedDRA</a:t>
            </a:r>
            <a:r>
              <a:rPr lang="en-US" dirty="0"/>
              <a:t> Term Level Definitions</a:t>
            </a:r>
          </a:p>
        </p:txBody>
      </p:sp>
      <p:pic>
        <p:nvPicPr>
          <p:cNvPr id="4" name="Content Placeholder 3"/>
          <p:cNvPicPr>
            <a:picLocks noGrp="1" noChangeAspect="1"/>
          </p:cNvPicPr>
          <p:nvPr>
            <p:ph idx="1"/>
          </p:nvPr>
        </p:nvPicPr>
        <p:blipFill rotWithShape="1">
          <a:blip r:embed="rId3"/>
          <a:srcRect t="28580" b="706"/>
          <a:stretch/>
        </p:blipFill>
        <p:spPr>
          <a:xfrm>
            <a:off x="609600" y="1212347"/>
            <a:ext cx="8001000" cy="4002704"/>
          </a:xfrm>
        </p:spPr>
      </p:pic>
      <p:sp>
        <p:nvSpPr>
          <p:cNvPr id="5" name="Rectangle 4"/>
          <p:cNvSpPr/>
          <p:nvPr/>
        </p:nvSpPr>
        <p:spPr>
          <a:xfrm>
            <a:off x="1278980" y="4903368"/>
            <a:ext cx="6572480" cy="969496"/>
          </a:xfrm>
          <a:prstGeom prst="rect">
            <a:avLst/>
          </a:prstGeom>
        </p:spPr>
        <p:txBody>
          <a:bodyPr wrap="square">
            <a:spAutoFit/>
          </a:bodyPr>
          <a:lstStyle/>
          <a:p>
            <a:pPr marL="342900" indent="-256032">
              <a:buFont typeface="Arial"/>
              <a:buChar char="•"/>
            </a:pPr>
            <a:r>
              <a:rPr lang="en-US" sz="1900" b="1" dirty="0" smtClean="0">
                <a:solidFill>
                  <a:srgbClr val="000000"/>
                </a:solidFill>
                <a:latin typeface="+mn-lt"/>
              </a:rPr>
              <a:t>SMQ</a:t>
            </a:r>
            <a:r>
              <a:rPr lang="en-US" sz="1900" dirty="0" smtClean="0">
                <a:solidFill>
                  <a:srgbClr val="000000"/>
                </a:solidFill>
                <a:latin typeface="+mn-lt"/>
              </a:rPr>
              <a:t> - Standardized </a:t>
            </a:r>
            <a:r>
              <a:rPr lang="en-US" sz="1900" dirty="0" err="1">
                <a:solidFill>
                  <a:srgbClr val="000000"/>
                </a:solidFill>
                <a:latin typeface="+mn-lt"/>
              </a:rPr>
              <a:t>MedDRA</a:t>
            </a:r>
            <a:r>
              <a:rPr lang="en-US" sz="1900" dirty="0">
                <a:solidFill>
                  <a:srgbClr val="000000"/>
                </a:solidFill>
                <a:latin typeface="+mn-lt"/>
              </a:rPr>
              <a:t> </a:t>
            </a:r>
            <a:r>
              <a:rPr lang="en-US" sz="1900" dirty="0" smtClean="0">
                <a:solidFill>
                  <a:srgbClr val="000000"/>
                </a:solidFill>
                <a:latin typeface="+mn-lt"/>
              </a:rPr>
              <a:t>Queries are </a:t>
            </a:r>
            <a:r>
              <a:rPr lang="en-US" sz="1900" dirty="0">
                <a:solidFill>
                  <a:srgbClr val="000000"/>
                </a:solidFill>
                <a:latin typeface="+mn-lt"/>
              </a:rPr>
              <a:t>groupings of terms that relate to a defined medical condition or area of interest.</a:t>
            </a:r>
          </a:p>
        </p:txBody>
      </p:sp>
    </p:spTree>
    <p:extLst>
      <p:ext uri="{BB962C8B-B14F-4D97-AF65-F5344CB8AC3E}">
        <p14:creationId xmlns:p14="http://schemas.microsoft.com/office/powerpoint/2010/main" val="123482020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MedDRA</a:t>
            </a:r>
            <a:r>
              <a:rPr lang="en-US" dirty="0" smtClean="0"/>
              <a:t> Structure</a:t>
            </a:r>
            <a:endParaRPr lang="en-US" dirty="0"/>
          </a:p>
        </p:txBody>
      </p:sp>
      <p:pic>
        <p:nvPicPr>
          <p:cNvPr id="7" name="Content Placeholder 6"/>
          <p:cNvPicPr>
            <a:picLocks noGrp="1" noChangeAspect="1"/>
          </p:cNvPicPr>
          <p:nvPr>
            <p:ph idx="1"/>
          </p:nvPr>
        </p:nvPicPr>
        <p:blipFill>
          <a:blip r:embed="rId2"/>
          <a:srcRect l="6513" r="6513"/>
          <a:stretch>
            <a:fillRect/>
          </a:stretch>
        </p:blipFill>
        <p:spPr>
          <a:xfrm>
            <a:off x="609600" y="988273"/>
            <a:ext cx="8001000" cy="5105400"/>
          </a:xfrm>
        </p:spPr>
      </p:pic>
    </p:spTree>
    <p:extLst>
      <p:ext uri="{BB962C8B-B14F-4D97-AF65-F5344CB8AC3E}">
        <p14:creationId xmlns:p14="http://schemas.microsoft.com/office/powerpoint/2010/main" val="70125633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LLTs</a:t>
            </a:r>
          </a:p>
        </p:txBody>
      </p:sp>
      <p:pic>
        <p:nvPicPr>
          <p:cNvPr id="4" name="Content Placeholder 3"/>
          <p:cNvPicPr>
            <a:picLocks noGrp="1" noChangeAspect="1"/>
          </p:cNvPicPr>
          <p:nvPr>
            <p:ph idx="1"/>
          </p:nvPr>
        </p:nvPicPr>
        <p:blipFill rotWithShape="1">
          <a:blip r:embed="rId2"/>
          <a:srcRect t="26033" b="1441"/>
          <a:stretch/>
        </p:blipFill>
        <p:spPr>
          <a:xfrm>
            <a:off x="571119" y="1385546"/>
            <a:ext cx="8001000" cy="4426068"/>
          </a:xfrm>
        </p:spPr>
      </p:pic>
    </p:spTree>
    <p:extLst>
      <p:ext uri="{BB962C8B-B14F-4D97-AF65-F5344CB8AC3E}">
        <p14:creationId xmlns:p14="http://schemas.microsoft.com/office/powerpoint/2010/main" val="148588030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Dictionary Browsers</a:t>
            </a:r>
            <a:endParaRPr lang="en-US" dirty="0"/>
          </a:p>
        </p:txBody>
      </p:sp>
      <p:sp>
        <p:nvSpPr>
          <p:cNvPr id="3" name="Content Placeholder 2"/>
          <p:cNvSpPr>
            <a:spLocks noGrp="1"/>
          </p:cNvSpPr>
          <p:nvPr>
            <p:ph idx="1"/>
          </p:nvPr>
        </p:nvSpPr>
        <p:spPr/>
        <p:txBody>
          <a:bodyPr/>
          <a:lstStyle/>
          <a:p>
            <a:pPr marL="0" indent="0">
              <a:buNone/>
            </a:pPr>
            <a:r>
              <a:rPr lang="en-US" dirty="0" smtClean="0"/>
              <a:t>Browsers are tools </a:t>
            </a:r>
            <a:r>
              <a:rPr lang="en-US" dirty="0"/>
              <a:t>used </a:t>
            </a:r>
            <a:r>
              <a:rPr lang="en-US" dirty="0" smtClean="0"/>
              <a:t>for </a:t>
            </a:r>
            <a:r>
              <a:rPr lang="en-US" dirty="0"/>
              <a:t>accessing terms in a specified dictionary is called a browser. Browsers are designed </a:t>
            </a:r>
            <a:r>
              <a:rPr lang="en-US" dirty="0" smtClean="0"/>
              <a:t>for quickly </a:t>
            </a:r>
            <a:r>
              <a:rPr lang="en-US" dirty="0"/>
              <a:t>find terms of interest and should be flexible, intuitive, and quick to use.</a:t>
            </a:r>
          </a:p>
        </p:txBody>
      </p:sp>
    </p:spTree>
    <p:extLst>
      <p:ext uri="{BB962C8B-B14F-4D97-AF65-F5344CB8AC3E}">
        <p14:creationId xmlns:p14="http://schemas.microsoft.com/office/powerpoint/2010/main" val="108177869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Coding Methods</a:t>
            </a:r>
            <a:endParaRPr lang="en-US" dirty="0"/>
          </a:p>
        </p:txBody>
      </p:sp>
      <p:sp>
        <p:nvSpPr>
          <p:cNvPr id="3" name="Content Placeholder 2"/>
          <p:cNvSpPr>
            <a:spLocks noGrp="1"/>
          </p:cNvSpPr>
          <p:nvPr>
            <p:ph idx="1"/>
          </p:nvPr>
        </p:nvSpPr>
        <p:spPr/>
        <p:txBody>
          <a:bodyPr/>
          <a:lstStyle/>
          <a:p>
            <a:r>
              <a:rPr lang="en-US" dirty="0" err="1" smtClean="0"/>
              <a:t>Autoencoders</a:t>
            </a:r>
            <a:r>
              <a:rPr lang="en-US" dirty="0" smtClean="0"/>
              <a:t>- </a:t>
            </a:r>
            <a:r>
              <a:rPr lang="en-US" dirty="0"/>
              <a:t>A programmatically assisted process for matching a reported term to a dictionary term.</a:t>
            </a:r>
          </a:p>
          <a:p>
            <a:r>
              <a:rPr lang="en-US" dirty="0" smtClean="0"/>
              <a:t>Manual Coding- A </a:t>
            </a:r>
            <a:r>
              <a:rPr lang="en-US" dirty="0"/>
              <a:t>person selects an appropriate dictionary </a:t>
            </a:r>
            <a:r>
              <a:rPr lang="en-US" dirty="0" smtClean="0"/>
              <a:t>entry</a:t>
            </a:r>
          </a:p>
          <a:p>
            <a:r>
              <a:rPr lang="en-US" dirty="0"/>
              <a:t>Hybrid </a:t>
            </a:r>
            <a:r>
              <a:rPr lang="en-US" dirty="0" smtClean="0"/>
              <a:t>Approaches- </a:t>
            </a:r>
          </a:p>
          <a:p>
            <a:pPr lvl="1"/>
            <a:r>
              <a:rPr lang="en-US" dirty="0" err="1" smtClean="0"/>
              <a:t>Autoencoder</a:t>
            </a:r>
            <a:r>
              <a:rPr lang="en-US" dirty="0" smtClean="0"/>
              <a:t> are </a:t>
            </a:r>
            <a:r>
              <a:rPr lang="en-US" dirty="0"/>
              <a:t>first automatically </a:t>
            </a:r>
            <a:r>
              <a:rPr lang="en-US" dirty="0" smtClean="0"/>
              <a:t>code reported </a:t>
            </a:r>
            <a:r>
              <a:rPr lang="en-US" dirty="0"/>
              <a:t>terms that match a dictionary term or that match a term that has previously been coded </a:t>
            </a:r>
            <a:r>
              <a:rPr lang="en-US" dirty="0" smtClean="0"/>
              <a:t>(synonym </a:t>
            </a:r>
            <a:r>
              <a:rPr lang="en-US" dirty="0"/>
              <a:t>list)</a:t>
            </a:r>
            <a:r>
              <a:rPr lang="en-US" dirty="0" smtClean="0"/>
              <a:t>.</a:t>
            </a:r>
          </a:p>
          <a:p>
            <a:pPr lvl="1"/>
            <a:r>
              <a:rPr lang="en-US" dirty="0" smtClean="0"/>
              <a:t>The </a:t>
            </a:r>
            <a:r>
              <a:rPr lang="en-US" dirty="0"/>
              <a:t>terms that are not </a:t>
            </a:r>
            <a:r>
              <a:rPr lang="en-US" dirty="0" smtClean="0"/>
              <a:t>auto-encoded </a:t>
            </a:r>
            <a:r>
              <a:rPr lang="en-US" dirty="0"/>
              <a:t>are then manually coded. </a:t>
            </a:r>
          </a:p>
        </p:txBody>
      </p:sp>
    </p:spTree>
    <p:extLst>
      <p:ext uri="{BB962C8B-B14F-4D97-AF65-F5344CB8AC3E}">
        <p14:creationId xmlns:p14="http://schemas.microsoft.com/office/powerpoint/2010/main" val="19612065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fontScale="85000" lnSpcReduction="20000"/>
          </a:bodyPr>
          <a:lstStyle/>
          <a:p>
            <a:r>
              <a:rPr lang="en-US" sz="3600" dirty="0" smtClean="0"/>
              <a:t>Overview of clinical development informatics</a:t>
            </a:r>
          </a:p>
          <a:p>
            <a:pPr lvl="1"/>
            <a:r>
              <a:rPr lang="en-US" sz="3200" dirty="0" smtClean="0"/>
              <a:t>Drug Safety</a:t>
            </a:r>
          </a:p>
          <a:p>
            <a:pPr lvl="1"/>
            <a:r>
              <a:rPr lang="en-US" sz="3200" dirty="0" smtClean="0"/>
              <a:t>Electronic Data Capture</a:t>
            </a:r>
          </a:p>
          <a:p>
            <a:pPr lvl="1"/>
            <a:r>
              <a:rPr lang="en-US" sz="3200" dirty="0" smtClean="0"/>
              <a:t>Clinical Trial Management Systems</a:t>
            </a:r>
          </a:p>
          <a:p>
            <a:pPr lvl="1"/>
            <a:r>
              <a:rPr lang="en-US" sz="3200" dirty="0" smtClean="0"/>
              <a:t>CDISC</a:t>
            </a:r>
          </a:p>
          <a:p>
            <a:pPr lvl="1"/>
            <a:r>
              <a:rPr lang="en-US" sz="3200" dirty="0" smtClean="0"/>
              <a:t>Signal Detection</a:t>
            </a:r>
          </a:p>
          <a:p>
            <a:pPr lvl="1"/>
            <a:r>
              <a:rPr lang="en-US" sz="3200" dirty="0" smtClean="0"/>
              <a:t>Medical Coding</a:t>
            </a:r>
          </a:p>
          <a:p>
            <a:r>
              <a:rPr lang="en-US" sz="3600" dirty="0" smtClean="0"/>
              <a:t>Computer System Validation</a:t>
            </a:r>
          </a:p>
          <a:p>
            <a:r>
              <a:rPr lang="en-US" sz="3600" dirty="0" smtClean="0"/>
              <a:t>Systems Integration</a:t>
            </a:r>
          </a:p>
          <a:p>
            <a:r>
              <a:rPr lang="en-US" sz="3600" dirty="0" smtClean="0"/>
              <a:t>OMOP</a:t>
            </a:r>
            <a:endParaRPr lang="en-US" sz="3600" dirty="0" smtClean="0"/>
          </a:p>
        </p:txBody>
      </p:sp>
    </p:spTree>
    <p:extLst>
      <p:ext uri="{BB962C8B-B14F-4D97-AF65-F5344CB8AC3E}">
        <p14:creationId xmlns:p14="http://schemas.microsoft.com/office/powerpoint/2010/main" val="253171880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Dictionaries Change Control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MSSO </a:t>
            </a:r>
            <a:r>
              <a:rPr lang="en-US" dirty="0"/>
              <a:t>releases updated </a:t>
            </a:r>
            <a:r>
              <a:rPr lang="en-US" dirty="0" err="1"/>
              <a:t>MedDRA</a:t>
            </a:r>
            <a:r>
              <a:rPr lang="en-US" dirty="0"/>
              <a:t> versions twice a year - in March and September. The March release is the main annual release and contains changes at the HLT level and above along with LLT and PT changes. The September release typically contains changes only at the LLT and PT level. The September 2014 Version 17.1 release is the current version</a:t>
            </a:r>
            <a:r>
              <a:rPr lang="en-US" dirty="0" smtClean="0"/>
              <a:t>.</a:t>
            </a:r>
          </a:p>
          <a:p>
            <a:r>
              <a:rPr lang="en-US" dirty="0"/>
              <a:t>Dictionary version control is critical since dictionaries updated versions occasionally change pathways to body systems or organ classes</a:t>
            </a:r>
            <a:r>
              <a:rPr lang="en-US" dirty="0" smtClean="0"/>
              <a:t>.</a:t>
            </a:r>
            <a:endParaRPr lang="en-US" dirty="0"/>
          </a:p>
          <a:p>
            <a:r>
              <a:rPr lang="en-US" dirty="0" smtClean="0"/>
              <a:t>Dictionary </a:t>
            </a:r>
            <a:r>
              <a:rPr lang="en-US" dirty="0" smtClean="0"/>
              <a:t>updates can </a:t>
            </a:r>
            <a:r>
              <a:rPr lang="en-US" dirty="0"/>
              <a:t>have a substantial effect on conclusions regarding a product’s </a:t>
            </a:r>
            <a:r>
              <a:rPr lang="en-US" dirty="0" smtClean="0"/>
              <a:t>effects and may have an </a:t>
            </a:r>
            <a:r>
              <a:rPr lang="en-US" dirty="0"/>
              <a:t>impact the labeling of the product. </a:t>
            </a:r>
          </a:p>
        </p:txBody>
      </p:sp>
    </p:spTree>
    <p:extLst>
      <p:ext uri="{BB962C8B-B14F-4D97-AF65-F5344CB8AC3E}">
        <p14:creationId xmlns:p14="http://schemas.microsoft.com/office/powerpoint/2010/main" val="265671266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Systems and Data Integration</a:t>
            </a:r>
          </a:p>
        </p:txBody>
      </p:sp>
      <p:grpSp>
        <p:nvGrpSpPr>
          <p:cNvPr id="24" name="Group 23"/>
          <p:cNvGrpSpPr/>
          <p:nvPr/>
        </p:nvGrpSpPr>
        <p:grpSpPr>
          <a:xfrm>
            <a:off x="1707802" y="1026671"/>
            <a:ext cx="5692588" cy="4013013"/>
            <a:chOff x="1707802" y="1572634"/>
            <a:chExt cx="5692588" cy="4013013"/>
          </a:xfrm>
        </p:grpSpPr>
        <p:sp>
          <p:nvSpPr>
            <p:cNvPr id="21" name="Rounded Rectangle 20"/>
            <p:cNvSpPr/>
            <p:nvPr/>
          </p:nvSpPr>
          <p:spPr bwMode="auto">
            <a:xfrm>
              <a:off x="1707802" y="1572634"/>
              <a:ext cx="5692588" cy="4013013"/>
            </a:xfrm>
            <a:prstGeom prst="roundRect">
              <a:avLst/>
            </a:prstGeom>
            <a:solidFill>
              <a:schemeClr val="accent5">
                <a:alpha val="32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4" name="Can 3"/>
            <p:cNvSpPr/>
            <p:nvPr/>
          </p:nvSpPr>
          <p:spPr bwMode="auto">
            <a:xfrm>
              <a:off x="4576602" y="4097693"/>
              <a:ext cx="1090706" cy="1135529"/>
            </a:xfrm>
            <a:prstGeom prst="can">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rPr>
                <a:t>Safety</a:t>
              </a:r>
            </a:p>
            <a:p>
              <a:pPr marL="0" marR="0" indent="0" algn="ctr" defTabSz="914400" rtl="0" eaLnBrk="1" fontAlgn="base" latinLnBrk="0" hangingPunct="1">
                <a:lnSpc>
                  <a:spcPct val="100000"/>
                </a:lnSpc>
                <a:spcBef>
                  <a:spcPct val="0"/>
                </a:spcBef>
                <a:spcAft>
                  <a:spcPct val="0"/>
                </a:spcAft>
                <a:buClrTx/>
                <a:buSzTx/>
                <a:buFontTx/>
                <a:buNone/>
                <a:tabLst/>
              </a:pPr>
              <a:r>
                <a:rPr lang="en-US" sz="1800" dirty="0" smtClean="0"/>
                <a:t>Database</a:t>
              </a:r>
              <a:endParaRPr kumimoji="0" lang="en-US" sz="1800" b="0" i="0" u="none" strike="noStrike" cap="none" normalizeH="0" baseline="0" dirty="0" smtClean="0">
                <a:ln>
                  <a:noFill/>
                </a:ln>
                <a:solidFill>
                  <a:schemeClr val="tx1"/>
                </a:solidFill>
                <a:effectLst/>
              </a:endParaRPr>
            </a:p>
          </p:txBody>
        </p:sp>
        <p:sp>
          <p:nvSpPr>
            <p:cNvPr id="5" name="Can 4"/>
            <p:cNvSpPr/>
            <p:nvPr/>
          </p:nvSpPr>
          <p:spPr bwMode="auto">
            <a:xfrm>
              <a:off x="6133378" y="4265035"/>
              <a:ext cx="788895" cy="863599"/>
            </a:xfrm>
            <a:prstGeom prst="can">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Medical </a:t>
              </a:r>
            </a:p>
            <a:p>
              <a:pPr marL="0" marR="0" indent="0" algn="ctr" defTabSz="914400" rtl="0" eaLnBrk="1" fontAlgn="base" latinLnBrk="0" hangingPunct="1">
                <a:lnSpc>
                  <a:spcPct val="100000"/>
                </a:lnSpc>
                <a:spcBef>
                  <a:spcPct val="0"/>
                </a:spcBef>
                <a:spcAft>
                  <a:spcPct val="0"/>
                </a:spcAft>
                <a:buClrTx/>
                <a:buSzTx/>
                <a:buFontTx/>
                <a:buNone/>
                <a:tabLst/>
              </a:pPr>
              <a:r>
                <a:rPr lang="en-US" sz="1400" dirty="0" smtClean="0"/>
                <a:t>Coding</a:t>
              </a:r>
              <a:endParaRPr kumimoji="0" lang="en-US" sz="1400" b="0" i="0" u="none" strike="noStrike" cap="none" normalizeH="0" baseline="0" dirty="0" smtClean="0">
                <a:ln>
                  <a:noFill/>
                </a:ln>
                <a:solidFill>
                  <a:schemeClr val="tx1"/>
                </a:solidFill>
                <a:effectLst/>
              </a:endParaRPr>
            </a:p>
          </p:txBody>
        </p:sp>
        <p:sp>
          <p:nvSpPr>
            <p:cNvPr id="6" name="Can 5"/>
            <p:cNvSpPr/>
            <p:nvPr/>
          </p:nvSpPr>
          <p:spPr bwMode="auto">
            <a:xfrm>
              <a:off x="4576602" y="2113504"/>
              <a:ext cx="1090706" cy="1135529"/>
            </a:xfrm>
            <a:prstGeom prst="can">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rPr>
                <a:t>CDMS</a:t>
              </a:r>
            </a:p>
          </p:txBody>
        </p:sp>
        <p:sp>
          <p:nvSpPr>
            <p:cNvPr id="7" name="Can 6"/>
            <p:cNvSpPr/>
            <p:nvPr/>
          </p:nvSpPr>
          <p:spPr bwMode="auto">
            <a:xfrm>
              <a:off x="6136366" y="2268962"/>
              <a:ext cx="788895" cy="863599"/>
            </a:xfrm>
            <a:prstGeom prst="can">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Medical </a:t>
              </a:r>
            </a:p>
            <a:p>
              <a:pPr marL="0" marR="0" indent="0" algn="ctr" defTabSz="914400" rtl="0" eaLnBrk="1" fontAlgn="base" latinLnBrk="0" hangingPunct="1">
                <a:lnSpc>
                  <a:spcPct val="100000"/>
                </a:lnSpc>
                <a:spcBef>
                  <a:spcPct val="0"/>
                </a:spcBef>
                <a:spcAft>
                  <a:spcPct val="0"/>
                </a:spcAft>
                <a:buClrTx/>
                <a:buSzTx/>
                <a:buFontTx/>
                <a:buNone/>
                <a:tabLst/>
              </a:pPr>
              <a:r>
                <a:rPr lang="en-US" sz="1400" dirty="0" smtClean="0"/>
                <a:t>Coding</a:t>
              </a:r>
              <a:endParaRPr kumimoji="0" lang="en-US" sz="1400" b="0" i="0" u="none" strike="noStrike" cap="none" normalizeH="0" baseline="0" dirty="0" smtClean="0">
                <a:ln>
                  <a:noFill/>
                </a:ln>
                <a:solidFill>
                  <a:schemeClr val="tx1"/>
                </a:solidFill>
                <a:effectLst/>
              </a:endParaRPr>
            </a:p>
          </p:txBody>
        </p:sp>
        <p:sp>
          <p:nvSpPr>
            <p:cNvPr id="8" name="Can 7"/>
            <p:cNvSpPr/>
            <p:nvPr/>
          </p:nvSpPr>
          <p:spPr bwMode="auto">
            <a:xfrm>
              <a:off x="2175105" y="2146374"/>
              <a:ext cx="1090706" cy="1135529"/>
            </a:xfrm>
            <a:prstGeom prst="can">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rPr>
                <a:t>EDC</a:t>
              </a:r>
            </a:p>
          </p:txBody>
        </p:sp>
        <p:sp>
          <p:nvSpPr>
            <p:cNvPr id="9" name="Can 8"/>
            <p:cNvSpPr/>
            <p:nvPr/>
          </p:nvSpPr>
          <p:spPr bwMode="auto">
            <a:xfrm>
              <a:off x="2210315" y="4092622"/>
              <a:ext cx="1090706" cy="1135529"/>
            </a:xfrm>
            <a:prstGeom prst="can">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rPr>
                <a:t>CTMS</a:t>
              </a:r>
            </a:p>
          </p:txBody>
        </p:sp>
        <p:sp>
          <p:nvSpPr>
            <p:cNvPr id="12" name="Left-Right Arrow 11"/>
            <p:cNvSpPr/>
            <p:nvPr/>
          </p:nvSpPr>
          <p:spPr bwMode="auto">
            <a:xfrm>
              <a:off x="3286268" y="2593142"/>
              <a:ext cx="1290334" cy="233280"/>
            </a:xfrm>
            <a:prstGeom prst="leftRightArrow">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3" name="Left-Right Arrow 12"/>
            <p:cNvSpPr/>
            <p:nvPr/>
          </p:nvSpPr>
          <p:spPr bwMode="auto">
            <a:xfrm>
              <a:off x="5684976" y="2598662"/>
              <a:ext cx="426460" cy="233280"/>
            </a:xfrm>
            <a:prstGeom prst="leftRightArrow">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4" name="Left-Right Arrow 13"/>
            <p:cNvSpPr/>
            <p:nvPr/>
          </p:nvSpPr>
          <p:spPr bwMode="auto">
            <a:xfrm>
              <a:off x="5690502" y="4582742"/>
              <a:ext cx="426460" cy="233280"/>
            </a:xfrm>
            <a:prstGeom prst="leftRightArrow">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6" name="Right Arrow 15"/>
            <p:cNvSpPr/>
            <p:nvPr/>
          </p:nvSpPr>
          <p:spPr bwMode="auto">
            <a:xfrm>
              <a:off x="3346744" y="4554422"/>
              <a:ext cx="1203938" cy="250560"/>
            </a:xfrm>
            <a:prstGeom prst="rightArrow">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8" name="Down Arrow 17"/>
            <p:cNvSpPr/>
            <p:nvPr/>
          </p:nvSpPr>
          <p:spPr bwMode="auto">
            <a:xfrm>
              <a:off x="5018348" y="3331742"/>
              <a:ext cx="231598" cy="668462"/>
            </a:xfrm>
            <a:prstGeom prst="downArrow">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19" name="Up-Down Arrow 18"/>
            <p:cNvSpPr/>
            <p:nvPr/>
          </p:nvSpPr>
          <p:spPr bwMode="auto">
            <a:xfrm>
              <a:off x="6388487" y="3198050"/>
              <a:ext cx="233698" cy="935846"/>
            </a:xfrm>
            <a:prstGeom prst="upDownArrow">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23" name="Up-Down Arrow 22"/>
            <p:cNvSpPr/>
            <p:nvPr/>
          </p:nvSpPr>
          <p:spPr bwMode="auto">
            <a:xfrm>
              <a:off x="2654732" y="3313496"/>
              <a:ext cx="233698" cy="739466"/>
            </a:xfrm>
            <a:prstGeom prst="upDownArrow">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grpSp>
      <p:sp>
        <p:nvSpPr>
          <p:cNvPr id="20" name="Content Placeholder 2"/>
          <p:cNvSpPr>
            <a:spLocks noGrp="1"/>
          </p:cNvSpPr>
          <p:nvPr>
            <p:ph idx="1"/>
          </p:nvPr>
        </p:nvSpPr>
        <p:spPr>
          <a:xfrm>
            <a:off x="609600" y="5178425"/>
            <a:ext cx="8001000" cy="1385455"/>
          </a:xfrm>
        </p:spPr>
        <p:txBody>
          <a:bodyPr>
            <a:normAutofit fontScale="77500" lnSpcReduction="20000"/>
          </a:bodyPr>
          <a:lstStyle/>
          <a:p>
            <a:pPr marL="0" indent="0">
              <a:buNone/>
            </a:pPr>
            <a:r>
              <a:rPr lang="en-US" dirty="0"/>
              <a:t>Pharmaceutical companies often have multiple critical systems to handle the core data and trial activities associated with clinical </a:t>
            </a:r>
            <a:r>
              <a:rPr lang="en-US" dirty="0" smtClean="0"/>
              <a:t>development. Patient’s, study’s and drug’s data is distributed and may be redundant across multiple systems.  </a:t>
            </a:r>
            <a:endParaRPr lang="en-US" dirty="0"/>
          </a:p>
          <a:p>
            <a:endParaRPr lang="en-US" dirty="0"/>
          </a:p>
        </p:txBody>
      </p:sp>
    </p:spTree>
    <p:extLst>
      <p:ext uri="{BB962C8B-B14F-4D97-AF65-F5344CB8AC3E}">
        <p14:creationId xmlns:p14="http://schemas.microsoft.com/office/powerpoint/2010/main" val="13315452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SAE Reconciliation</a:t>
            </a:r>
            <a:endParaRPr lang="en-US" dirty="0"/>
          </a:p>
        </p:txBody>
      </p:sp>
      <p:sp>
        <p:nvSpPr>
          <p:cNvPr id="3" name="Content Placeholder 2"/>
          <p:cNvSpPr>
            <a:spLocks noGrp="1"/>
          </p:cNvSpPr>
          <p:nvPr>
            <p:ph idx="1"/>
          </p:nvPr>
        </p:nvSpPr>
        <p:spPr/>
        <p:txBody>
          <a:bodyPr/>
          <a:lstStyle/>
          <a:p>
            <a:r>
              <a:rPr lang="en-US" dirty="0" smtClean="0"/>
              <a:t>SAEs reconciliation is the comparison of key safety data elements between clinical and safety database.</a:t>
            </a:r>
          </a:p>
          <a:p>
            <a:r>
              <a:rPr lang="en-US" dirty="0" smtClean="0"/>
              <a:t>Occurs several times during the study period and it depends on the frequency of data receipt and the management of the safety data from </a:t>
            </a:r>
            <a:r>
              <a:rPr lang="en-US" dirty="0" err="1" smtClean="0"/>
              <a:t>pv</a:t>
            </a:r>
            <a:r>
              <a:rPr lang="en-US" dirty="0" smtClean="0"/>
              <a:t> to the regulatory agencies. </a:t>
            </a:r>
            <a:endParaRPr lang="en-US" dirty="0"/>
          </a:p>
        </p:txBody>
      </p:sp>
    </p:spTree>
    <p:extLst>
      <p:ext uri="{BB962C8B-B14F-4D97-AF65-F5344CB8AC3E}">
        <p14:creationId xmlns:p14="http://schemas.microsoft.com/office/powerpoint/2010/main" val="413432001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Safety Signal?</a:t>
            </a:r>
          </a:p>
        </p:txBody>
      </p:sp>
      <p:sp>
        <p:nvSpPr>
          <p:cNvPr id="3" name="Content Placeholder 2"/>
          <p:cNvSpPr>
            <a:spLocks noGrp="1"/>
          </p:cNvSpPr>
          <p:nvPr>
            <p:ph idx="1"/>
          </p:nvPr>
        </p:nvSpPr>
        <p:spPr/>
        <p:txBody>
          <a:bodyPr/>
          <a:lstStyle/>
          <a:p>
            <a:pPr marL="0" indent="0">
              <a:buNone/>
            </a:pPr>
            <a:r>
              <a:rPr lang="en-US" dirty="0" smtClean="0"/>
              <a:t>A </a:t>
            </a:r>
            <a:r>
              <a:rPr lang="en-US" dirty="0"/>
              <a:t>safety signal </a:t>
            </a:r>
            <a:r>
              <a:rPr lang="en-US" dirty="0" smtClean="0"/>
              <a:t>is an information </a:t>
            </a:r>
            <a:r>
              <a:rPr lang="en-US" dirty="0"/>
              <a:t>that arises from one or multiple sources </a:t>
            </a:r>
            <a:r>
              <a:rPr lang="en-US" dirty="0" smtClean="0"/>
              <a:t>which </a:t>
            </a:r>
            <a:r>
              <a:rPr lang="en-US" dirty="0"/>
              <a:t>suggests a new, potentially causal association, or a new aspect of a known association between an intervention </a:t>
            </a:r>
            <a:r>
              <a:rPr lang="en-US" dirty="0" smtClean="0"/>
              <a:t>and </a:t>
            </a:r>
            <a:r>
              <a:rPr lang="en-US" dirty="0"/>
              <a:t>an event or set of related events, either adverse or beneficial, that is judged to be of sufficient likelihood to justify </a:t>
            </a:r>
            <a:r>
              <a:rPr lang="en-US" dirty="0" err="1"/>
              <a:t>verificatory</a:t>
            </a:r>
            <a:r>
              <a:rPr lang="en-US" dirty="0"/>
              <a:t> </a:t>
            </a:r>
            <a:r>
              <a:rPr lang="en-US" dirty="0" smtClean="0"/>
              <a:t>action.</a:t>
            </a:r>
          </a:p>
          <a:p>
            <a:pPr marL="0" indent="0">
              <a:buNone/>
            </a:pPr>
            <a:r>
              <a:rPr lang="en-US" sz="1600" i="1" dirty="0" smtClean="0"/>
              <a:t>From </a:t>
            </a:r>
            <a:r>
              <a:rPr lang="en-US" sz="1600" i="1" dirty="0"/>
              <a:t>the Council for International Organizations of Medical Sciences (CIOMS</a:t>
            </a:r>
            <a:r>
              <a:rPr lang="en-US" sz="1600" i="1" dirty="0" smtClean="0"/>
              <a:t>)</a:t>
            </a:r>
            <a:endParaRPr lang="en-US" sz="1600" i="1" dirty="0"/>
          </a:p>
        </p:txBody>
      </p:sp>
    </p:spTree>
    <p:extLst>
      <p:ext uri="{BB962C8B-B14F-4D97-AF65-F5344CB8AC3E}">
        <p14:creationId xmlns:p14="http://schemas.microsoft.com/office/powerpoint/2010/main" val="297073863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Signal Databases</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Pharmaceutical </a:t>
            </a:r>
            <a:r>
              <a:rPr lang="en-US" b="1" dirty="0"/>
              <a:t>companies safety database</a:t>
            </a:r>
            <a:r>
              <a:rPr lang="en-US" dirty="0"/>
              <a:t>- contained </a:t>
            </a:r>
            <a:r>
              <a:rPr lang="en-US" dirty="0" smtClean="0"/>
              <a:t>spontaneous AEs </a:t>
            </a:r>
            <a:r>
              <a:rPr lang="en-US" dirty="0"/>
              <a:t>are collected from patients, health care providers, lawyers, health authorities, the medical literature, and other sources</a:t>
            </a:r>
            <a:r>
              <a:rPr lang="en-US" dirty="0" smtClean="0"/>
              <a:t>.</a:t>
            </a:r>
          </a:p>
          <a:p>
            <a:r>
              <a:rPr lang="en-US" b="1" dirty="0"/>
              <a:t>FDA </a:t>
            </a:r>
            <a:r>
              <a:rPr lang="en-US" b="1" dirty="0" smtClean="0"/>
              <a:t>Adverse </a:t>
            </a:r>
            <a:r>
              <a:rPr lang="en-US" b="1" dirty="0"/>
              <a:t>Event Reporting System (AERS</a:t>
            </a:r>
            <a:r>
              <a:rPr lang="en-US" b="1" dirty="0" smtClean="0"/>
              <a:t>) </a:t>
            </a:r>
            <a:r>
              <a:rPr lang="en-US" dirty="0" smtClean="0"/>
              <a:t>database- support </a:t>
            </a:r>
            <a:r>
              <a:rPr lang="en-US" dirty="0"/>
              <a:t>the FDA’s post-approval safety surveillance program. AERS contains data for all approved medicines and therapeutic biologic </a:t>
            </a:r>
            <a:r>
              <a:rPr lang="en-US" dirty="0" smtClean="0"/>
              <a:t>products.</a:t>
            </a:r>
            <a:endParaRPr lang="en-US" dirty="0"/>
          </a:p>
          <a:p>
            <a:r>
              <a:rPr lang="en-US" b="1" dirty="0" err="1"/>
              <a:t>VigiBase</a:t>
            </a:r>
            <a:r>
              <a:rPr lang="en-US" b="1" dirty="0"/>
              <a:t> WHO </a:t>
            </a:r>
            <a:r>
              <a:rPr lang="en-US" dirty="0"/>
              <a:t>global database which contains Individual Safety Case Reports submitted from 80 member countries in the WHO </a:t>
            </a:r>
            <a:r>
              <a:rPr lang="en-US" dirty="0" err="1"/>
              <a:t>Programme</a:t>
            </a:r>
            <a:r>
              <a:rPr lang="en-US" dirty="0"/>
              <a:t> for International Drug Monitoring from the start 1968 until today. </a:t>
            </a:r>
            <a:r>
              <a:rPr lang="en-US" dirty="0" err="1"/>
              <a:t>VigiBase</a:t>
            </a:r>
            <a:r>
              <a:rPr lang="en-US" dirty="0"/>
              <a:t> is maintained and developed on behalf of WHO by the Uppsala Monitoring Centre (UMC), situated in Uppsala, Sweden.</a:t>
            </a:r>
          </a:p>
        </p:txBody>
      </p:sp>
    </p:spTree>
    <p:extLst>
      <p:ext uri="{BB962C8B-B14F-4D97-AF65-F5344CB8AC3E}">
        <p14:creationId xmlns:p14="http://schemas.microsoft.com/office/powerpoint/2010/main" val="949479591"/>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en-US" b="0" dirty="0" smtClean="0"/>
              <a:t>Oracle </a:t>
            </a:r>
            <a:r>
              <a:rPr lang="en-US" b="0" dirty="0" err="1" smtClean="0"/>
              <a:t>Empirica</a:t>
            </a:r>
            <a:r>
              <a:rPr lang="en-US" b="0" dirty="0" smtClean="0"/>
              <a:t> </a:t>
            </a:r>
            <a:r>
              <a:rPr lang="en-US" b="0" dirty="0"/>
              <a:t>Signal </a:t>
            </a:r>
            <a:endParaRPr lang="en-US" dirty="0"/>
          </a:p>
        </p:txBody>
      </p:sp>
      <p:sp>
        <p:nvSpPr>
          <p:cNvPr id="3" name="Content Placeholder 2"/>
          <p:cNvSpPr>
            <a:spLocks noGrp="1"/>
          </p:cNvSpPr>
          <p:nvPr>
            <p:ph idx="1"/>
          </p:nvPr>
        </p:nvSpPr>
        <p:spPr>
          <a:xfrm>
            <a:off x="632690" y="1211592"/>
            <a:ext cx="7876989" cy="4745863"/>
          </a:xfrm>
        </p:spPr>
        <p:txBody>
          <a:bodyPr>
            <a:normAutofit fontScale="92500" lnSpcReduction="10000"/>
          </a:bodyPr>
          <a:lstStyle/>
          <a:p>
            <a:pPr>
              <a:buFont typeface="Wingdings" charset="2"/>
              <a:buChar char="§"/>
            </a:pPr>
            <a:r>
              <a:rPr lang="en-US" dirty="0"/>
              <a:t>S</a:t>
            </a:r>
            <a:r>
              <a:rPr lang="en-US" dirty="0" smtClean="0"/>
              <a:t>ystem </a:t>
            </a:r>
            <a:r>
              <a:rPr lang="en-US" dirty="0"/>
              <a:t>mines drug safety data for signals of adverse events that may be occurring more often than expected in corporate and public databases like FDA </a:t>
            </a:r>
            <a:r>
              <a:rPr lang="en-US" dirty="0" smtClean="0"/>
              <a:t>AERS </a:t>
            </a:r>
            <a:r>
              <a:rPr lang="en-US" dirty="0"/>
              <a:t>or WHO </a:t>
            </a:r>
            <a:r>
              <a:rPr lang="en-US" dirty="0" err="1"/>
              <a:t>VigiBase</a:t>
            </a:r>
            <a:r>
              <a:rPr lang="en-US" dirty="0"/>
              <a:t>. </a:t>
            </a:r>
            <a:endParaRPr lang="en-US" dirty="0" smtClean="0"/>
          </a:p>
          <a:p>
            <a:pPr>
              <a:buFont typeface="Wingdings" charset="2"/>
              <a:buChar char="§"/>
            </a:pPr>
            <a:r>
              <a:rPr lang="en-US" dirty="0" smtClean="0"/>
              <a:t>Once </a:t>
            </a:r>
            <a:r>
              <a:rPr lang="en-US" dirty="0"/>
              <a:t>identified, signal strength is quantified on a numerical scale and depicted </a:t>
            </a:r>
            <a:r>
              <a:rPr lang="en-US" dirty="0" smtClean="0"/>
              <a:t>graphically</a:t>
            </a:r>
          </a:p>
          <a:p>
            <a:pPr>
              <a:buFont typeface="Wingdings" charset="2"/>
              <a:buChar char="§"/>
            </a:pPr>
            <a:r>
              <a:rPr lang="en-US" dirty="0" smtClean="0"/>
              <a:t>Changes </a:t>
            </a:r>
            <a:r>
              <a:rPr lang="en-US" dirty="0"/>
              <a:t>in signals can be monitored as they develop over </a:t>
            </a:r>
            <a:r>
              <a:rPr lang="en-US" dirty="0" smtClean="0"/>
              <a:t>time</a:t>
            </a:r>
          </a:p>
          <a:p>
            <a:pPr>
              <a:buFont typeface="Wingdings" charset="2"/>
              <a:buChar char="§"/>
            </a:pPr>
            <a:r>
              <a:rPr lang="en-US" dirty="0" smtClean="0"/>
              <a:t>Allows create </a:t>
            </a:r>
            <a:r>
              <a:rPr lang="en-US" dirty="0"/>
              <a:t>records of signals and other safety related topics of </a:t>
            </a:r>
            <a:r>
              <a:rPr lang="en-US" dirty="0" smtClean="0"/>
              <a:t>interest.</a:t>
            </a:r>
          </a:p>
          <a:p>
            <a:pPr>
              <a:buFont typeface="Wingdings" charset="2"/>
              <a:buChar char="§"/>
            </a:pPr>
            <a:r>
              <a:rPr lang="en-US" dirty="0" smtClean="0"/>
              <a:t>Designed </a:t>
            </a:r>
            <a:r>
              <a:rPr lang="en-US" dirty="0"/>
              <a:t>for use in a 21 CFR Part 11-compliant environment.</a:t>
            </a:r>
          </a:p>
        </p:txBody>
      </p:sp>
    </p:spTree>
    <p:extLst>
      <p:ext uri="{BB962C8B-B14F-4D97-AF65-F5344CB8AC3E}">
        <p14:creationId xmlns:p14="http://schemas.microsoft.com/office/powerpoint/2010/main" val="3088978703"/>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Empirica</a:t>
            </a:r>
            <a:r>
              <a:rPr lang="en-US" dirty="0" smtClean="0"/>
              <a:t> Signal - Sector Maps</a:t>
            </a:r>
            <a:endParaRPr lang="en-US" dirty="0"/>
          </a:p>
        </p:txBody>
      </p:sp>
      <p:sp>
        <p:nvSpPr>
          <p:cNvPr id="3" name="Content Placeholder 2"/>
          <p:cNvSpPr>
            <a:spLocks noGrp="1"/>
          </p:cNvSpPr>
          <p:nvPr>
            <p:ph idx="1"/>
          </p:nvPr>
        </p:nvSpPr>
        <p:spPr>
          <a:xfrm>
            <a:off x="4823649" y="1145583"/>
            <a:ext cx="3881623" cy="4891113"/>
          </a:xfrm>
        </p:spPr>
        <p:txBody>
          <a:bodyPr>
            <a:normAutofit fontScale="92500" lnSpcReduction="10000"/>
          </a:bodyPr>
          <a:lstStyle/>
          <a:p>
            <a:r>
              <a:rPr lang="en-US" sz="2000" dirty="0"/>
              <a:t>Display disproportionality analysis in a sector map which allows visual assessment of signal strength</a:t>
            </a:r>
          </a:p>
          <a:p>
            <a:r>
              <a:rPr lang="en-US" sz="2000" dirty="0"/>
              <a:t>Large tiles are the </a:t>
            </a:r>
            <a:r>
              <a:rPr lang="en-US" sz="2000" dirty="0" err="1"/>
              <a:t>MedDRA</a:t>
            </a:r>
            <a:r>
              <a:rPr lang="en-US" sz="2000" dirty="0"/>
              <a:t> System Organ Class (SOC)</a:t>
            </a:r>
          </a:p>
          <a:p>
            <a:r>
              <a:rPr lang="en-US" sz="2000" dirty="0"/>
              <a:t>Smaller tiles are the Preferred Terms (PT)</a:t>
            </a:r>
          </a:p>
          <a:p>
            <a:r>
              <a:rPr lang="en-US" sz="2000" dirty="0"/>
              <a:t>Colors represent the strength of the signal – bright red indicates the AE’s occurring significantly higher than expected with the drug – bright green indicates significantly less occurrences than expected, or potential indications.</a:t>
            </a:r>
          </a:p>
          <a:p>
            <a:pPr marL="0" indent="0">
              <a:buNone/>
            </a:pPr>
            <a:endParaRPr lang="en-US" sz="2000" dirty="0"/>
          </a:p>
          <a:p>
            <a:pPr marL="0" indent="0">
              <a:buNone/>
            </a:pPr>
            <a:endParaRPr lang="en-US" sz="2000" dirty="0"/>
          </a:p>
        </p:txBody>
      </p:sp>
      <p:pic>
        <p:nvPicPr>
          <p:cNvPr id="4" name="Picture 2"/>
          <p:cNvPicPr>
            <a:picLocks noChangeAspect="1" noChangeArrowheads="1"/>
          </p:cNvPicPr>
          <p:nvPr/>
        </p:nvPicPr>
        <p:blipFill>
          <a:blip r:embed="rId2"/>
          <a:srcRect/>
          <a:stretch>
            <a:fillRect/>
          </a:stretch>
        </p:blipFill>
        <p:spPr bwMode="auto">
          <a:xfrm>
            <a:off x="515415" y="1137461"/>
            <a:ext cx="3963201" cy="4964112"/>
          </a:xfrm>
          <a:prstGeom prst="rect">
            <a:avLst/>
          </a:prstGeom>
          <a:noFill/>
          <a:ln w="15875">
            <a:solidFill>
              <a:schemeClr val="tx1"/>
            </a:solidFill>
            <a:miter lim="800000"/>
            <a:headEnd/>
            <a:tailEnd/>
          </a:ln>
          <a:effectLst/>
        </p:spPr>
      </p:pic>
    </p:spTree>
    <p:extLst>
      <p:ext uri="{BB962C8B-B14F-4D97-AF65-F5344CB8AC3E}">
        <p14:creationId xmlns:p14="http://schemas.microsoft.com/office/powerpoint/2010/main" val="1284391434"/>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Validation Process</a:t>
            </a:r>
            <a:endParaRPr lang="en-US" dirty="0"/>
          </a:p>
        </p:txBody>
      </p:sp>
      <p:sp>
        <p:nvSpPr>
          <p:cNvPr id="3" name="Content Placeholder 2"/>
          <p:cNvSpPr>
            <a:spLocks noGrp="1"/>
          </p:cNvSpPr>
          <p:nvPr>
            <p:ph idx="1"/>
          </p:nvPr>
        </p:nvSpPr>
        <p:spPr/>
        <p:txBody>
          <a:bodyPr/>
          <a:lstStyle/>
          <a:p>
            <a:pPr marL="0" indent="0">
              <a:buNone/>
            </a:pPr>
            <a:r>
              <a:rPr lang="en-US" dirty="0" smtClean="0"/>
              <a:t>Establishing </a:t>
            </a:r>
            <a:r>
              <a:rPr lang="en-US" dirty="0"/>
              <a:t>documented evidence which provides a high degree of assurance that a specific process will consistently produce a product meeting its predetermined specifications and quality </a:t>
            </a:r>
            <a:r>
              <a:rPr lang="en-US" dirty="0" smtClean="0"/>
              <a:t>attributes.</a:t>
            </a:r>
          </a:p>
          <a:p>
            <a:pPr marL="0" indent="0">
              <a:buNone/>
            </a:pPr>
            <a:r>
              <a:rPr lang="en-US" sz="1600" i="1" dirty="0" smtClean="0"/>
              <a:t>	FDA </a:t>
            </a:r>
            <a:r>
              <a:rPr lang="en-US" sz="1600" i="1" dirty="0"/>
              <a:t>Guidelines on General Principles of Process </a:t>
            </a:r>
            <a:r>
              <a:rPr lang="en-US" sz="1600" i="1" dirty="0" smtClean="0"/>
              <a:t>Validation 1987</a:t>
            </a:r>
          </a:p>
        </p:txBody>
      </p:sp>
    </p:spTree>
    <p:extLst>
      <p:ext uri="{BB962C8B-B14F-4D97-AF65-F5344CB8AC3E}">
        <p14:creationId xmlns:p14="http://schemas.microsoft.com/office/powerpoint/2010/main" val="1234755663"/>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is Validation Needed</a:t>
            </a:r>
          </a:p>
        </p:txBody>
      </p:sp>
      <p:sp>
        <p:nvSpPr>
          <p:cNvPr id="3" name="Content Placeholder 2"/>
          <p:cNvSpPr>
            <a:spLocks noGrp="1"/>
          </p:cNvSpPr>
          <p:nvPr>
            <p:ph idx="1"/>
          </p:nvPr>
        </p:nvSpPr>
        <p:spPr/>
        <p:txBody>
          <a:bodyPr/>
          <a:lstStyle/>
          <a:p>
            <a:r>
              <a:rPr lang="en-US" dirty="0"/>
              <a:t>Reduces risk and legal </a:t>
            </a:r>
            <a:r>
              <a:rPr lang="en-US" dirty="0" smtClean="0"/>
              <a:t>liability</a:t>
            </a:r>
            <a:endParaRPr lang="en-US" dirty="0"/>
          </a:p>
          <a:p>
            <a:r>
              <a:rPr lang="en-US" dirty="0"/>
              <a:t>Having the </a:t>
            </a:r>
            <a:r>
              <a:rPr lang="en-US" dirty="0" smtClean="0"/>
              <a:t>objective evidence </a:t>
            </a:r>
            <a:r>
              <a:rPr lang="en-US" dirty="0"/>
              <a:t>that computer systems are </a:t>
            </a:r>
            <a:r>
              <a:rPr lang="en-US" dirty="0" smtClean="0"/>
              <a:t>operating to their intended use.</a:t>
            </a:r>
            <a:endParaRPr lang="en-US" dirty="0"/>
          </a:p>
          <a:p>
            <a:r>
              <a:rPr lang="en-US" dirty="0"/>
              <a:t>Software is constantly evolving to keep up with the increasingly complex needs of the people that use </a:t>
            </a:r>
            <a:r>
              <a:rPr lang="en-US" dirty="0" smtClean="0"/>
              <a:t>it and the regulatory requirements.</a:t>
            </a:r>
            <a:endParaRPr lang="en-US" dirty="0"/>
          </a:p>
        </p:txBody>
      </p:sp>
    </p:spTree>
    <p:extLst>
      <p:ext uri="{BB962C8B-B14F-4D97-AF65-F5344CB8AC3E}">
        <p14:creationId xmlns:p14="http://schemas.microsoft.com/office/powerpoint/2010/main" val="3635198611"/>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Validation Process</a:t>
            </a:r>
          </a:p>
        </p:txBody>
      </p:sp>
      <p:sp>
        <p:nvSpPr>
          <p:cNvPr id="3" name="Content Placeholder 2"/>
          <p:cNvSpPr>
            <a:spLocks noGrp="1"/>
          </p:cNvSpPr>
          <p:nvPr>
            <p:ph idx="1"/>
          </p:nvPr>
        </p:nvSpPr>
        <p:spPr/>
        <p:txBody>
          <a:bodyPr/>
          <a:lstStyle/>
          <a:p>
            <a:pPr marL="0" indent="0">
              <a:buNone/>
            </a:pPr>
            <a:r>
              <a:rPr lang="en-US" dirty="0"/>
              <a:t>Consists of </a:t>
            </a:r>
            <a:r>
              <a:rPr lang="en-US" dirty="0" smtClean="0"/>
              <a:t>specific </a:t>
            </a:r>
            <a:r>
              <a:rPr lang="en-US" dirty="0"/>
              <a:t>processes</a:t>
            </a:r>
          </a:p>
          <a:p>
            <a:pPr lvl="1">
              <a:buFont typeface="Wingdings" charset="2"/>
              <a:buChar char="u"/>
            </a:pPr>
            <a:r>
              <a:rPr lang="en-US" dirty="0"/>
              <a:t>Validation </a:t>
            </a:r>
            <a:r>
              <a:rPr lang="en-US" dirty="0" smtClean="0"/>
              <a:t>Plan</a:t>
            </a:r>
            <a:endParaRPr lang="en-US" dirty="0"/>
          </a:p>
          <a:p>
            <a:pPr lvl="1">
              <a:buFont typeface="Wingdings" charset="2"/>
              <a:buChar char="u"/>
            </a:pPr>
            <a:r>
              <a:rPr lang="en-US" dirty="0"/>
              <a:t>Project Plan</a:t>
            </a:r>
          </a:p>
          <a:p>
            <a:pPr lvl="1">
              <a:buFont typeface="Wingdings" charset="2"/>
              <a:buChar char="u"/>
            </a:pPr>
            <a:r>
              <a:rPr lang="en-US" dirty="0"/>
              <a:t>Installation Qualification (IQ)</a:t>
            </a:r>
          </a:p>
          <a:p>
            <a:pPr lvl="1">
              <a:buFont typeface="Wingdings" charset="2"/>
              <a:buChar char="u"/>
            </a:pPr>
            <a:r>
              <a:rPr lang="en-US" dirty="0"/>
              <a:t>Operational Qualification (OQ)</a:t>
            </a:r>
          </a:p>
          <a:p>
            <a:pPr lvl="1">
              <a:buFont typeface="Wingdings" charset="2"/>
              <a:buChar char="u"/>
            </a:pPr>
            <a:r>
              <a:rPr lang="en-US" dirty="0" smtClean="0"/>
              <a:t>Performance </a:t>
            </a:r>
            <a:r>
              <a:rPr lang="en-US" dirty="0"/>
              <a:t>Qualification (PQ</a:t>
            </a:r>
            <a:r>
              <a:rPr lang="en-US" dirty="0" smtClean="0"/>
              <a:t>)</a:t>
            </a:r>
          </a:p>
          <a:p>
            <a:pPr lvl="1">
              <a:buFont typeface="Wingdings" charset="2"/>
              <a:buChar char="u"/>
            </a:pPr>
            <a:r>
              <a:rPr lang="en-US" dirty="0" smtClean="0"/>
              <a:t>Validation Summary Report (VSR)</a:t>
            </a:r>
            <a:endParaRPr lang="en-US" dirty="0"/>
          </a:p>
          <a:p>
            <a:endParaRPr lang="en-US" dirty="0"/>
          </a:p>
        </p:txBody>
      </p:sp>
    </p:spTree>
    <p:extLst>
      <p:ext uri="{BB962C8B-B14F-4D97-AF65-F5344CB8AC3E}">
        <p14:creationId xmlns:p14="http://schemas.microsoft.com/office/powerpoint/2010/main" val="135705672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just">
              <a:buNone/>
            </a:pPr>
            <a:r>
              <a:rPr lang="en-US" dirty="0"/>
              <a:t>Data is critical for the clinical development process and clinical data is one of the most valuable assets to a pharmaceutical company. Clinical data is utilized as a basis for submission, approval, labeling and marketing of a drug. </a:t>
            </a:r>
            <a:endParaRPr lang="en-US" dirty="0" smtClean="0"/>
          </a:p>
          <a:p>
            <a:pPr marL="0" indent="0" algn="just">
              <a:buNone/>
            </a:pPr>
            <a:r>
              <a:rPr lang="en-US" dirty="0" smtClean="0"/>
              <a:t>The </a:t>
            </a:r>
            <a:r>
              <a:rPr lang="en-US" dirty="0"/>
              <a:t>value of a new drug crucially depends on the quality of the data that should be </a:t>
            </a:r>
            <a:r>
              <a:rPr lang="en-US"/>
              <a:t>well </a:t>
            </a:r>
            <a:r>
              <a:rPr lang="en-US" smtClean="0"/>
              <a:t>organized, </a:t>
            </a:r>
            <a:r>
              <a:rPr lang="en-US" dirty="0"/>
              <a:t>easily accessible, thoroughly documented data out of well-designed clinical trials.</a:t>
            </a:r>
          </a:p>
        </p:txBody>
      </p:sp>
    </p:spTree>
    <p:extLst>
      <p:ext uri="{BB962C8B-B14F-4D97-AF65-F5344CB8AC3E}">
        <p14:creationId xmlns:p14="http://schemas.microsoft.com/office/powerpoint/2010/main" val="100490903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Specification and Qualification Relationships</a:t>
            </a:r>
          </a:p>
        </p:txBody>
      </p:sp>
      <p:grpSp>
        <p:nvGrpSpPr>
          <p:cNvPr id="65" name="Group 64"/>
          <p:cNvGrpSpPr/>
          <p:nvPr/>
        </p:nvGrpSpPr>
        <p:grpSpPr>
          <a:xfrm>
            <a:off x="224106" y="1232479"/>
            <a:ext cx="8740142" cy="5210026"/>
            <a:chOff x="224106" y="1232479"/>
            <a:chExt cx="8740142" cy="5210026"/>
          </a:xfrm>
        </p:grpSpPr>
        <p:sp>
          <p:nvSpPr>
            <p:cNvPr id="44" name="Rounded Rectangle 43"/>
            <p:cNvSpPr/>
            <p:nvPr/>
          </p:nvSpPr>
          <p:spPr bwMode="auto">
            <a:xfrm>
              <a:off x="224106" y="1232479"/>
              <a:ext cx="8740142" cy="5210026"/>
            </a:xfrm>
            <a:prstGeom prst="roundRect">
              <a:avLst/>
            </a:prstGeom>
            <a:solidFill>
              <a:schemeClr val="accent5">
                <a:alpha val="4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45" name="Rectangle 44"/>
            <p:cNvSpPr/>
            <p:nvPr/>
          </p:nvSpPr>
          <p:spPr>
            <a:xfrm>
              <a:off x="609600" y="1600200"/>
              <a:ext cx="2209800" cy="914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000" dirty="0" smtClean="0"/>
                <a:t>User Requirement Specification</a:t>
              </a:r>
              <a:endParaRPr lang="en-US" sz="2000" dirty="0"/>
            </a:p>
          </p:txBody>
        </p:sp>
        <p:sp>
          <p:nvSpPr>
            <p:cNvPr id="46" name="Rectangle 45"/>
            <p:cNvSpPr/>
            <p:nvPr/>
          </p:nvSpPr>
          <p:spPr>
            <a:xfrm>
              <a:off x="609600" y="2971800"/>
              <a:ext cx="2209800" cy="9144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t>Functional Specification</a:t>
              </a:r>
              <a:endParaRPr lang="en-US" sz="2000" dirty="0"/>
            </a:p>
          </p:txBody>
        </p:sp>
        <p:sp>
          <p:nvSpPr>
            <p:cNvPr id="47" name="Rectangle 46"/>
            <p:cNvSpPr/>
            <p:nvPr/>
          </p:nvSpPr>
          <p:spPr>
            <a:xfrm>
              <a:off x="609600" y="4343400"/>
              <a:ext cx="2209800" cy="9144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dirty="0" smtClean="0"/>
                <a:t>Design Specification</a:t>
              </a:r>
              <a:endParaRPr lang="en-US" sz="2000" dirty="0"/>
            </a:p>
          </p:txBody>
        </p:sp>
        <p:sp>
          <p:nvSpPr>
            <p:cNvPr id="48" name="Rectangle 47"/>
            <p:cNvSpPr/>
            <p:nvPr/>
          </p:nvSpPr>
          <p:spPr>
            <a:xfrm>
              <a:off x="3467100" y="5410200"/>
              <a:ext cx="2209800" cy="9144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System Build</a:t>
              </a:r>
              <a:endParaRPr lang="en-US" dirty="0"/>
            </a:p>
          </p:txBody>
        </p:sp>
        <p:sp>
          <p:nvSpPr>
            <p:cNvPr id="49" name="Rectangle 48"/>
            <p:cNvSpPr/>
            <p:nvPr/>
          </p:nvSpPr>
          <p:spPr>
            <a:xfrm>
              <a:off x="6245717" y="1600200"/>
              <a:ext cx="2209800" cy="9144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000" dirty="0" smtClean="0"/>
                <a:t>PQ</a:t>
              </a:r>
              <a:endParaRPr lang="en-US" sz="2000" dirty="0"/>
            </a:p>
          </p:txBody>
        </p:sp>
        <p:sp>
          <p:nvSpPr>
            <p:cNvPr id="50" name="Rectangle 49"/>
            <p:cNvSpPr/>
            <p:nvPr/>
          </p:nvSpPr>
          <p:spPr>
            <a:xfrm>
              <a:off x="6245717" y="2971800"/>
              <a:ext cx="2209800" cy="9144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2000" dirty="0" smtClean="0"/>
                <a:t>OQ</a:t>
              </a:r>
              <a:endParaRPr lang="en-US" sz="2000" dirty="0"/>
            </a:p>
          </p:txBody>
        </p:sp>
        <p:sp>
          <p:nvSpPr>
            <p:cNvPr id="51" name="Rectangle 50"/>
            <p:cNvSpPr/>
            <p:nvPr/>
          </p:nvSpPr>
          <p:spPr>
            <a:xfrm>
              <a:off x="6245717" y="4343400"/>
              <a:ext cx="2209800" cy="9144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dirty="0" smtClean="0"/>
                <a:t>IQ</a:t>
              </a:r>
              <a:endParaRPr lang="en-US" sz="2000" dirty="0"/>
            </a:p>
          </p:txBody>
        </p:sp>
        <p:cxnSp>
          <p:nvCxnSpPr>
            <p:cNvPr id="52" name="Straight Arrow Connector 51"/>
            <p:cNvCxnSpPr>
              <a:stCxn id="45" idx="2"/>
              <a:endCxn id="46" idx="0"/>
            </p:cNvCxnSpPr>
            <p:nvPr/>
          </p:nvCxnSpPr>
          <p:spPr>
            <a:xfrm>
              <a:off x="1714500" y="2514600"/>
              <a:ext cx="0" cy="457200"/>
            </a:xfrm>
            <a:prstGeom prst="straightConnector1">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53" name="Straight Arrow Connector 52"/>
            <p:cNvCxnSpPr>
              <a:stCxn id="46" idx="2"/>
              <a:endCxn id="47" idx="0"/>
            </p:cNvCxnSpPr>
            <p:nvPr/>
          </p:nvCxnSpPr>
          <p:spPr>
            <a:xfrm>
              <a:off x="1714500" y="3886200"/>
              <a:ext cx="0" cy="457200"/>
            </a:xfrm>
            <a:prstGeom prst="straightConnector1">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54" name="Elbow Connector 53"/>
            <p:cNvCxnSpPr>
              <a:stCxn id="47" idx="2"/>
              <a:endCxn id="48" idx="1"/>
            </p:cNvCxnSpPr>
            <p:nvPr/>
          </p:nvCxnSpPr>
          <p:spPr>
            <a:xfrm rot="16200000" flipH="1">
              <a:off x="2286000" y="4686300"/>
              <a:ext cx="609600" cy="1752600"/>
            </a:xfrm>
            <a:prstGeom prst="bentConnector2">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55" name="Elbow Connector 54"/>
            <p:cNvCxnSpPr>
              <a:stCxn id="48" idx="3"/>
              <a:endCxn id="51" idx="2"/>
            </p:cNvCxnSpPr>
            <p:nvPr/>
          </p:nvCxnSpPr>
          <p:spPr>
            <a:xfrm flipV="1">
              <a:off x="5676900" y="5257800"/>
              <a:ext cx="1673717" cy="609600"/>
            </a:xfrm>
            <a:prstGeom prst="bentConnector2">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56" name="Straight Arrow Connector 55"/>
            <p:cNvCxnSpPr>
              <a:stCxn id="51" idx="0"/>
              <a:endCxn id="50" idx="2"/>
            </p:cNvCxnSpPr>
            <p:nvPr/>
          </p:nvCxnSpPr>
          <p:spPr>
            <a:xfrm flipV="1">
              <a:off x="7350617" y="3886200"/>
              <a:ext cx="0" cy="457200"/>
            </a:xfrm>
            <a:prstGeom prst="straightConnector1">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57" name="Straight Arrow Connector 56"/>
            <p:cNvCxnSpPr>
              <a:stCxn id="50" idx="0"/>
              <a:endCxn id="49" idx="2"/>
            </p:cNvCxnSpPr>
            <p:nvPr/>
          </p:nvCxnSpPr>
          <p:spPr>
            <a:xfrm flipV="1">
              <a:off x="7350617" y="2514600"/>
              <a:ext cx="0" cy="457200"/>
            </a:xfrm>
            <a:prstGeom prst="straightConnector1">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58" name="Straight Arrow Connector 57"/>
            <p:cNvCxnSpPr>
              <a:endCxn id="45" idx="3"/>
            </p:cNvCxnSpPr>
            <p:nvPr/>
          </p:nvCxnSpPr>
          <p:spPr>
            <a:xfrm flipH="1">
              <a:off x="2819400" y="2057400"/>
              <a:ext cx="3426317" cy="0"/>
            </a:xfrm>
            <a:prstGeom prst="straightConnector1">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59" name="Straight Arrow Connector 58"/>
            <p:cNvCxnSpPr>
              <a:stCxn id="50" idx="1"/>
              <a:endCxn id="46" idx="3"/>
            </p:cNvCxnSpPr>
            <p:nvPr/>
          </p:nvCxnSpPr>
          <p:spPr>
            <a:xfrm flipH="1">
              <a:off x="2819400" y="3429000"/>
              <a:ext cx="3426317" cy="0"/>
            </a:xfrm>
            <a:prstGeom prst="straightConnector1">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60" name="Straight Arrow Connector 59"/>
            <p:cNvCxnSpPr>
              <a:stCxn id="50" idx="1"/>
              <a:endCxn id="47" idx="3"/>
            </p:cNvCxnSpPr>
            <p:nvPr/>
          </p:nvCxnSpPr>
          <p:spPr>
            <a:xfrm flipH="1">
              <a:off x="2819400" y="3429000"/>
              <a:ext cx="3426317" cy="1371600"/>
            </a:xfrm>
            <a:prstGeom prst="straightConnector1">
              <a:avLst/>
            </a:prstGeom>
            <a:ln>
              <a:tailEnd type="triangle" w="lg" len="lg"/>
            </a:ln>
          </p:spPr>
          <p:style>
            <a:lnRef idx="3">
              <a:schemeClr val="accent6"/>
            </a:lnRef>
            <a:fillRef idx="0">
              <a:schemeClr val="accent6"/>
            </a:fillRef>
            <a:effectRef idx="2">
              <a:schemeClr val="accent6"/>
            </a:effectRef>
            <a:fontRef idx="minor">
              <a:schemeClr val="tx1"/>
            </a:fontRef>
          </p:style>
        </p:cxnSp>
        <p:cxnSp>
          <p:nvCxnSpPr>
            <p:cNvPr id="61" name="Straight Arrow Connector 60"/>
            <p:cNvCxnSpPr>
              <a:stCxn id="51" idx="1"/>
              <a:endCxn id="47" idx="3"/>
            </p:cNvCxnSpPr>
            <p:nvPr/>
          </p:nvCxnSpPr>
          <p:spPr>
            <a:xfrm flipH="1">
              <a:off x="2819400" y="4800600"/>
              <a:ext cx="3426317" cy="0"/>
            </a:xfrm>
            <a:prstGeom prst="straightConnector1">
              <a:avLst/>
            </a:prstGeom>
            <a:ln>
              <a:tailEnd type="triangle" w="lg" len="lg"/>
            </a:ln>
          </p:spPr>
          <p:style>
            <a:lnRef idx="3">
              <a:schemeClr val="accent6"/>
            </a:lnRef>
            <a:fillRef idx="0">
              <a:schemeClr val="accent6"/>
            </a:fillRef>
            <a:effectRef idx="2">
              <a:schemeClr val="accent6"/>
            </a:effectRef>
            <a:fontRef idx="minor">
              <a:schemeClr val="tx1"/>
            </a:fontRef>
          </p:style>
        </p:cxnSp>
        <p:sp>
          <p:nvSpPr>
            <p:cNvPr id="62" name="TextBox 61"/>
            <p:cNvSpPr txBox="1"/>
            <p:nvPr/>
          </p:nvSpPr>
          <p:spPr>
            <a:xfrm>
              <a:off x="4130332" y="2065396"/>
              <a:ext cx="804451" cy="338554"/>
            </a:xfrm>
            <a:prstGeom prst="rect">
              <a:avLst/>
            </a:prstGeom>
            <a:noFill/>
          </p:spPr>
          <p:txBody>
            <a:bodyPr wrap="none" rtlCol="0">
              <a:spAutoFit/>
            </a:bodyPr>
            <a:lstStyle/>
            <a:p>
              <a:r>
                <a:rPr lang="en-US" sz="1600" dirty="0" smtClean="0"/>
                <a:t>Verifies</a:t>
              </a:r>
              <a:endParaRPr lang="en-US" sz="1600" dirty="0"/>
            </a:p>
          </p:txBody>
        </p:sp>
        <p:sp>
          <p:nvSpPr>
            <p:cNvPr id="63" name="TextBox 62"/>
            <p:cNvSpPr txBox="1"/>
            <p:nvPr/>
          </p:nvSpPr>
          <p:spPr>
            <a:xfrm>
              <a:off x="4169774" y="3438553"/>
              <a:ext cx="804451" cy="338554"/>
            </a:xfrm>
            <a:prstGeom prst="rect">
              <a:avLst/>
            </a:prstGeom>
            <a:noFill/>
          </p:spPr>
          <p:txBody>
            <a:bodyPr wrap="none" rtlCol="0">
              <a:spAutoFit/>
            </a:bodyPr>
            <a:lstStyle/>
            <a:p>
              <a:r>
                <a:rPr lang="en-US" sz="1600" dirty="0" smtClean="0"/>
                <a:t>Verifies</a:t>
              </a:r>
              <a:endParaRPr lang="en-US" sz="1600" dirty="0"/>
            </a:p>
          </p:txBody>
        </p:sp>
        <p:sp>
          <p:nvSpPr>
            <p:cNvPr id="64" name="TextBox 63"/>
            <p:cNvSpPr txBox="1"/>
            <p:nvPr/>
          </p:nvSpPr>
          <p:spPr>
            <a:xfrm>
              <a:off x="4130332" y="4810153"/>
              <a:ext cx="804451" cy="338554"/>
            </a:xfrm>
            <a:prstGeom prst="rect">
              <a:avLst/>
            </a:prstGeom>
            <a:noFill/>
          </p:spPr>
          <p:txBody>
            <a:bodyPr wrap="none" rtlCol="0">
              <a:spAutoFit/>
            </a:bodyPr>
            <a:lstStyle/>
            <a:p>
              <a:r>
                <a:rPr lang="en-US" sz="1600" dirty="0" smtClean="0"/>
                <a:t>Verifies</a:t>
              </a:r>
              <a:endParaRPr lang="en-US" sz="1600" dirty="0"/>
            </a:p>
          </p:txBody>
        </p:sp>
      </p:grpSp>
    </p:spTree>
    <p:extLst>
      <p:ext uri="{BB962C8B-B14F-4D97-AF65-F5344CB8AC3E}">
        <p14:creationId xmlns:p14="http://schemas.microsoft.com/office/powerpoint/2010/main" val="553202032"/>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Observational Medical Outcomes Partnership (OMOP)</a:t>
            </a:r>
          </a:p>
        </p:txBody>
      </p:sp>
      <p:sp>
        <p:nvSpPr>
          <p:cNvPr id="3" name="Content Placeholder 2"/>
          <p:cNvSpPr>
            <a:spLocks noGrp="1"/>
          </p:cNvSpPr>
          <p:nvPr>
            <p:ph idx="1"/>
          </p:nvPr>
        </p:nvSpPr>
        <p:spPr/>
        <p:txBody>
          <a:bodyPr/>
          <a:lstStyle/>
          <a:p>
            <a:pPr marL="0" indent="0">
              <a:buNone/>
            </a:pPr>
            <a:r>
              <a:rPr lang="en-US" dirty="0"/>
              <a:t>In partnership with </a:t>
            </a:r>
            <a:r>
              <a:rPr lang="en-US" dirty="0" err="1"/>
              <a:t>PhRMA</a:t>
            </a:r>
            <a:r>
              <a:rPr lang="en-US" dirty="0"/>
              <a:t> (Pharmaceutical Research and Manufacturers of </a:t>
            </a:r>
            <a:r>
              <a:rPr lang="en-US" dirty="0" smtClean="0"/>
              <a:t>America) and </a:t>
            </a:r>
            <a:r>
              <a:rPr lang="en-US" dirty="0"/>
              <a:t>the FDA, the Foundation for the National Institutes of Health (FNIH) launched </a:t>
            </a:r>
            <a:r>
              <a:rPr lang="en-US" dirty="0" smtClean="0"/>
              <a:t>in 2008 the OMOP </a:t>
            </a:r>
            <a:r>
              <a:rPr lang="en-US" dirty="0"/>
              <a:t>to identifying the most reliable methods for analyzing huge volumes of data drawn from heterogeneous sources.</a:t>
            </a:r>
          </a:p>
        </p:txBody>
      </p:sp>
    </p:spTree>
    <p:extLst>
      <p:ext uri="{BB962C8B-B14F-4D97-AF65-F5344CB8AC3E}">
        <p14:creationId xmlns:p14="http://schemas.microsoft.com/office/powerpoint/2010/main" val="3735740786"/>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OMOP Common Data </a:t>
            </a:r>
            <a:r>
              <a:rPr lang="en-US" dirty="0" smtClean="0"/>
              <a:t>Model (CDM)</a:t>
            </a:r>
            <a:endParaRPr lang="en-US" dirty="0"/>
          </a:p>
        </p:txBody>
      </p:sp>
      <p:sp>
        <p:nvSpPr>
          <p:cNvPr id="3" name="Content Placeholder 2"/>
          <p:cNvSpPr>
            <a:spLocks noGrp="1"/>
          </p:cNvSpPr>
          <p:nvPr>
            <p:ph idx="1"/>
          </p:nvPr>
        </p:nvSpPr>
        <p:spPr>
          <a:xfrm>
            <a:off x="590925" y="4649808"/>
            <a:ext cx="8001000" cy="2029598"/>
          </a:xfrm>
        </p:spPr>
        <p:txBody>
          <a:bodyPr>
            <a:normAutofit fontScale="85000" lnSpcReduction="20000"/>
          </a:bodyPr>
          <a:lstStyle/>
          <a:p>
            <a:r>
              <a:rPr lang="en-US" dirty="0" smtClean="0"/>
              <a:t>CDM allows </a:t>
            </a:r>
            <a:r>
              <a:rPr lang="en-US" dirty="0"/>
              <a:t>for the systematic analysis of disparate observational databases. </a:t>
            </a:r>
            <a:endParaRPr lang="en-US" dirty="0" smtClean="0"/>
          </a:p>
          <a:p>
            <a:r>
              <a:rPr lang="en-US" dirty="0" smtClean="0"/>
              <a:t>The transform </a:t>
            </a:r>
            <a:r>
              <a:rPr lang="en-US" dirty="0"/>
              <a:t>data contained within disparate databases into </a:t>
            </a:r>
            <a:r>
              <a:rPr lang="en-US" dirty="0" smtClean="0"/>
              <a:t>a common format, </a:t>
            </a:r>
            <a:r>
              <a:rPr lang="en-US" dirty="0"/>
              <a:t>and then perform systematic analyses using a library of </a:t>
            </a:r>
            <a:r>
              <a:rPr lang="en-US" dirty="0" smtClean="0"/>
              <a:t>standard analytic methods applied on </a:t>
            </a:r>
            <a:r>
              <a:rPr lang="en-US" dirty="0"/>
              <a:t>the common format.</a:t>
            </a:r>
          </a:p>
        </p:txBody>
      </p:sp>
      <p:pic>
        <p:nvPicPr>
          <p:cNvPr id="5" name="Picture 4"/>
          <p:cNvPicPr>
            <a:picLocks noChangeAspect="1"/>
          </p:cNvPicPr>
          <p:nvPr/>
        </p:nvPicPr>
        <p:blipFill>
          <a:blip r:embed="rId2"/>
          <a:stretch>
            <a:fillRect/>
          </a:stretch>
        </p:blipFill>
        <p:spPr>
          <a:xfrm>
            <a:off x="709669" y="928605"/>
            <a:ext cx="6592457" cy="3480759"/>
          </a:xfrm>
          <a:prstGeom prst="rect">
            <a:avLst/>
          </a:prstGeom>
        </p:spPr>
      </p:pic>
    </p:spTree>
    <p:extLst>
      <p:ext uri="{BB962C8B-B14F-4D97-AF65-F5344CB8AC3E}">
        <p14:creationId xmlns:p14="http://schemas.microsoft.com/office/powerpoint/2010/main" val="4060403385"/>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OMOP Challenge</a:t>
            </a:r>
            <a:endParaRPr lang="en-US" dirty="0"/>
          </a:p>
        </p:txBody>
      </p:sp>
      <p:sp>
        <p:nvSpPr>
          <p:cNvPr id="3" name="Content Placeholder 2"/>
          <p:cNvSpPr>
            <a:spLocks noGrp="1"/>
          </p:cNvSpPr>
          <p:nvPr>
            <p:ph idx="1"/>
          </p:nvPr>
        </p:nvSpPr>
        <p:spPr/>
        <p:txBody>
          <a:bodyPr/>
          <a:lstStyle/>
          <a:p>
            <a:r>
              <a:rPr lang="en-US" dirty="0"/>
              <a:t>OMOP worked to design experiments testing a variety of analytical methodologies in a range of data types to look for drug impacts that are already well known. </a:t>
            </a:r>
            <a:endParaRPr lang="en-US" dirty="0" smtClean="0"/>
          </a:p>
          <a:p>
            <a:r>
              <a:rPr lang="en-US" dirty="0" smtClean="0"/>
              <a:t>OMOP </a:t>
            </a:r>
            <a:r>
              <a:rPr lang="en-US" dirty="0"/>
              <a:t>research yielded some confidence that particular methods used with particular </a:t>
            </a:r>
            <a:r>
              <a:rPr lang="en-US" dirty="0" smtClean="0"/>
              <a:t>data types could potentially identify reliable correlations </a:t>
            </a:r>
            <a:r>
              <a:rPr lang="en-US" dirty="0"/>
              <a:t>between individual medical interventions and specific health outcomes.</a:t>
            </a:r>
          </a:p>
        </p:txBody>
      </p:sp>
    </p:spTree>
    <p:extLst>
      <p:ext uri="{BB962C8B-B14F-4D97-AF65-F5344CB8AC3E}">
        <p14:creationId xmlns:p14="http://schemas.microsoft.com/office/powerpoint/2010/main" val="3674171708"/>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OMOP Work</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Built </a:t>
            </a:r>
            <a:r>
              <a:rPr lang="en-US" dirty="0"/>
              <a:t>a research lab </a:t>
            </a:r>
            <a:r>
              <a:rPr lang="en-US" dirty="0" smtClean="0"/>
              <a:t>(RL) that </a:t>
            </a:r>
            <a:r>
              <a:rPr lang="en-US" dirty="0"/>
              <a:t>include a common data </a:t>
            </a:r>
            <a:r>
              <a:rPr lang="en-US" dirty="0" smtClean="0"/>
              <a:t>model (CDM), </a:t>
            </a:r>
          </a:p>
          <a:p>
            <a:r>
              <a:rPr lang="en-US" dirty="0"/>
              <a:t>M</a:t>
            </a:r>
            <a:r>
              <a:rPr lang="en-US" dirty="0" smtClean="0"/>
              <a:t>edical </a:t>
            </a:r>
            <a:r>
              <a:rPr lang="en-US" dirty="0"/>
              <a:t>dictionary to enable the mapping of the source data to standard terminology and classification </a:t>
            </a:r>
            <a:r>
              <a:rPr lang="en-US" dirty="0" smtClean="0"/>
              <a:t>schemes</a:t>
            </a:r>
            <a:endParaRPr lang="en-US" dirty="0"/>
          </a:p>
          <a:p>
            <a:r>
              <a:rPr lang="en-US" dirty="0" smtClean="0"/>
              <a:t>88 </a:t>
            </a:r>
            <a:r>
              <a:rPr lang="en-US" dirty="0"/>
              <a:t>million patient records from clinical and administrative sources in a centralized database, </a:t>
            </a:r>
            <a:endParaRPr lang="en-US" dirty="0" smtClean="0"/>
          </a:p>
          <a:p>
            <a:r>
              <a:rPr lang="en-US" dirty="0" smtClean="0"/>
              <a:t>Access </a:t>
            </a:r>
            <a:r>
              <a:rPr lang="en-US" dirty="0"/>
              <a:t>to additional patient records through its distributed data </a:t>
            </a:r>
            <a:r>
              <a:rPr lang="en-US" dirty="0" smtClean="0"/>
              <a:t>partners</a:t>
            </a:r>
            <a:endParaRPr lang="en-US" dirty="0"/>
          </a:p>
          <a:p>
            <a:r>
              <a:rPr lang="en-US" dirty="0" smtClean="0"/>
              <a:t>Multiple </a:t>
            </a:r>
            <a:r>
              <a:rPr lang="en-US" dirty="0"/>
              <a:t>analytical </a:t>
            </a:r>
            <a:r>
              <a:rPr lang="en-US" dirty="0" smtClean="0"/>
              <a:t>tools</a:t>
            </a:r>
            <a:endParaRPr lang="en-US" dirty="0"/>
          </a:p>
          <a:p>
            <a:r>
              <a:rPr lang="en-US" dirty="0" smtClean="0"/>
              <a:t>Shared </a:t>
            </a:r>
            <a:r>
              <a:rPr lang="en-US" dirty="0"/>
              <a:t>methods library and a scalable infrastructure. </a:t>
            </a:r>
            <a:endParaRPr lang="en-US" dirty="0" smtClean="0"/>
          </a:p>
          <a:p>
            <a:r>
              <a:rPr lang="en-US" dirty="0" smtClean="0"/>
              <a:t>OMOP </a:t>
            </a:r>
            <a:r>
              <a:rPr lang="en-US" dirty="0"/>
              <a:t>Web </a:t>
            </a:r>
            <a:r>
              <a:rPr lang="en-US" dirty="0" smtClean="0"/>
              <a:t>RL available in </a:t>
            </a:r>
            <a:r>
              <a:rPr lang="en-US" dirty="0"/>
              <a:t>the public domain.</a:t>
            </a:r>
          </a:p>
          <a:p>
            <a:endParaRPr lang="en-US" dirty="0"/>
          </a:p>
          <a:p>
            <a:endParaRPr lang="en-US" dirty="0"/>
          </a:p>
        </p:txBody>
      </p:sp>
    </p:spTree>
    <p:extLst>
      <p:ext uri="{BB962C8B-B14F-4D97-AF65-F5344CB8AC3E}">
        <p14:creationId xmlns:p14="http://schemas.microsoft.com/office/powerpoint/2010/main" val="43136058"/>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r>
              <a:rPr lang="en-US" dirty="0" smtClean="0"/>
              <a:t>?</a:t>
            </a:r>
            <a:endParaRPr lang="en-US" dirty="0"/>
          </a:p>
        </p:txBody>
      </p:sp>
      <p:pic>
        <p:nvPicPr>
          <p:cNvPr id="4" name="Picture 3"/>
          <p:cNvPicPr>
            <a:picLocks noChangeAspect="1"/>
          </p:cNvPicPr>
          <p:nvPr/>
        </p:nvPicPr>
        <p:blipFill>
          <a:blip r:embed="rId2"/>
          <a:stretch>
            <a:fillRect/>
          </a:stretch>
        </p:blipFill>
        <p:spPr>
          <a:xfrm>
            <a:off x="3136900" y="1993900"/>
            <a:ext cx="2857500" cy="2857500"/>
          </a:xfrm>
          <a:prstGeom prst="rect">
            <a:avLst/>
          </a:prstGeom>
        </p:spPr>
      </p:pic>
    </p:spTree>
    <p:extLst>
      <p:ext uri="{BB962C8B-B14F-4D97-AF65-F5344CB8AC3E}">
        <p14:creationId xmlns:p14="http://schemas.microsoft.com/office/powerpoint/2010/main" val="143113237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Development Systems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3048149"/>
              </p:ext>
            </p:extLst>
          </p:nvPr>
        </p:nvGraphicFramePr>
        <p:xfrm>
          <a:off x="609600" y="1219201"/>
          <a:ext cx="80010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4235095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PV Operational Overview</a:t>
            </a:r>
            <a:endParaRPr lang="en-US" dirty="0"/>
          </a:p>
        </p:txBody>
      </p:sp>
      <p:sp>
        <p:nvSpPr>
          <p:cNvPr id="3" name="Content Placeholder 2"/>
          <p:cNvSpPr>
            <a:spLocks noGrp="1"/>
          </p:cNvSpPr>
          <p:nvPr>
            <p:ph idx="1"/>
          </p:nvPr>
        </p:nvSpPr>
        <p:spPr/>
        <p:txBody>
          <a:bodyPr/>
          <a:lstStyle/>
          <a:p>
            <a:r>
              <a:rPr lang="en-US" dirty="0" smtClean="0"/>
              <a:t>Starts with </a:t>
            </a:r>
            <a:r>
              <a:rPr lang="en-US" dirty="0"/>
              <a:t>safety information coming from a variety of sources, </a:t>
            </a:r>
            <a:r>
              <a:rPr lang="en-US" dirty="0" smtClean="0"/>
              <a:t>such as </a:t>
            </a:r>
            <a:r>
              <a:rPr lang="en-US" dirty="0"/>
              <a:t>clinical trials data, safety call centers, spontaneous reports, and literature </a:t>
            </a:r>
            <a:r>
              <a:rPr lang="en-US" dirty="0" smtClean="0"/>
              <a:t>searches. </a:t>
            </a:r>
            <a:endParaRPr lang="en-US" dirty="0"/>
          </a:p>
          <a:p>
            <a:r>
              <a:rPr lang="en-US" dirty="0"/>
              <a:t>Within the </a:t>
            </a:r>
            <a:r>
              <a:rPr lang="en-US" dirty="0" err="1"/>
              <a:t>pv</a:t>
            </a:r>
            <a:r>
              <a:rPr lang="en-US" dirty="0"/>
              <a:t> department each case is processed, </a:t>
            </a:r>
            <a:r>
              <a:rPr lang="en-US" dirty="0" smtClean="0"/>
              <a:t>causality is assessed to </a:t>
            </a:r>
            <a:r>
              <a:rPr lang="en-US" dirty="0"/>
              <a:t>the product.</a:t>
            </a:r>
          </a:p>
          <a:p>
            <a:r>
              <a:rPr lang="en-US" dirty="0"/>
              <a:t>Cases are </a:t>
            </a:r>
            <a:r>
              <a:rPr lang="en-US" dirty="0" smtClean="0"/>
              <a:t>reported either </a:t>
            </a:r>
            <a:r>
              <a:rPr lang="en-US" dirty="0"/>
              <a:t>as an expedited report or as part of an aggregate report, based upon </a:t>
            </a:r>
            <a:r>
              <a:rPr lang="en-US" dirty="0" err="1"/>
              <a:t>pv</a:t>
            </a:r>
            <a:r>
              <a:rPr lang="en-US" dirty="0"/>
              <a:t> policies, regulations, and guidance </a:t>
            </a:r>
            <a:r>
              <a:rPr lang="en-US" dirty="0" smtClean="0"/>
              <a:t>documents, </a:t>
            </a:r>
            <a:r>
              <a:rPr lang="en-US" dirty="0"/>
              <a:t>to the regulatory authorities and other </a:t>
            </a:r>
            <a:r>
              <a:rPr lang="en-US" dirty="0" smtClean="0"/>
              <a:t>stakeholders. </a:t>
            </a:r>
            <a:endParaRPr lang="en-US" dirty="0"/>
          </a:p>
        </p:txBody>
      </p:sp>
    </p:spTree>
    <p:extLst>
      <p:ext uri="{BB962C8B-B14F-4D97-AF65-F5344CB8AC3E}">
        <p14:creationId xmlns:p14="http://schemas.microsoft.com/office/powerpoint/2010/main" val="44923666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PV Operational Overview</a:t>
            </a:r>
          </a:p>
        </p:txBody>
      </p:sp>
      <p:sp>
        <p:nvSpPr>
          <p:cNvPr id="3" name="Content Placeholder 2"/>
          <p:cNvSpPr>
            <a:spLocks noGrp="1"/>
          </p:cNvSpPr>
          <p:nvPr>
            <p:ph idx="1"/>
          </p:nvPr>
        </p:nvSpPr>
        <p:spPr/>
        <p:txBody>
          <a:bodyPr/>
          <a:lstStyle/>
          <a:p>
            <a:r>
              <a:rPr lang="en-US" sz="2600" dirty="0"/>
              <a:t>Aggregate data are systematically analyzed for safety issues and assessed for benefit versus risk, and periodic safety update reports (PSURs) are submitted to the regulatory authorities as additional safety information is collected. This continues throughout the product’s life cycle.</a:t>
            </a:r>
          </a:p>
          <a:p>
            <a:r>
              <a:rPr lang="en-US" sz="2600" dirty="0"/>
              <a:t>Safety issues are addressed in order to mitigate risk. This may include changes in proposed labeling, change to a clinical trial design, implementation of a risk mitigation plan or discontinuation of development or use of a marketed product. </a:t>
            </a:r>
          </a:p>
        </p:txBody>
      </p:sp>
    </p:spTree>
    <p:extLst>
      <p:ext uri="{BB962C8B-B14F-4D97-AF65-F5344CB8AC3E}">
        <p14:creationId xmlns:p14="http://schemas.microsoft.com/office/powerpoint/2010/main" val="175253382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 Safety System</a:t>
            </a:r>
            <a:endParaRPr lang="en-US" dirty="0"/>
          </a:p>
        </p:txBody>
      </p:sp>
      <p:sp>
        <p:nvSpPr>
          <p:cNvPr id="3" name="Content Placeholder 2"/>
          <p:cNvSpPr>
            <a:spLocks noGrp="1"/>
          </p:cNvSpPr>
          <p:nvPr>
            <p:ph idx="1"/>
          </p:nvPr>
        </p:nvSpPr>
        <p:spPr/>
        <p:txBody>
          <a:bodyPr/>
          <a:lstStyle/>
          <a:p>
            <a:r>
              <a:rPr lang="en-US" dirty="0"/>
              <a:t>To effectively </a:t>
            </a:r>
            <a:r>
              <a:rPr lang="en-US" dirty="0" smtClean="0"/>
              <a:t>manage the </a:t>
            </a:r>
            <a:r>
              <a:rPr lang="en-US" dirty="0"/>
              <a:t>complexity of safety and risk management, companies large and small are investing heavily in robust </a:t>
            </a:r>
            <a:r>
              <a:rPr lang="en-US" dirty="0" smtClean="0"/>
              <a:t>and compliant </a:t>
            </a:r>
            <a:r>
              <a:rPr lang="en-US" dirty="0" err="1" smtClean="0"/>
              <a:t>pv</a:t>
            </a:r>
            <a:r>
              <a:rPr lang="en-US" dirty="0" smtClean="0"/>
              <a:t>-software.</a:t>
            </a:r>
            <a:endParaRPr lang="en-US" dirty="0"/>
          </a:p>
          <a:p>
            <a:r>
              <a:rPr lang="en-US" dirty="0" smtClean="0"/>
              <a:t>Enterprise </a:t>
            </a:r>
            <a:r>
              <a:rPr lang="en-US" dirty="0"/>
              <a:t>system for Clinical and Post-Marketing </a:t>
            </a:r>
            <a:r>
              <a:rPr lang="en-US" dirty="0" smtClean="0"/>
              <a:t>Safety</a:t>
            </a:r>
          </a:p>
          <a:p>
            <a:r>
              <a:rPr lang="en-US" dirty="0" smtClean="0"/>
              <a:t>Software </a:t>
            </a:r>
            <a:r>
              <a:rPr lang="en-US" dirty="0"/>
              <a:t>enables a highly scalable end-to-end safety process </a:t>
            </a:r>
            <a:r>
              <a:rPr lang="en-US" dirty="0" smtClean="0"/>
              <a:t>providing automated </a:t>
            </a:r>
            <a:r>
              <a:rPr lang="en-US" dirty="0"/>
              <a:t>global case processing, periodic reporting, E2B intake </a:t>
            </a:r>
            <a:r>
              <a:rPr lang="en-US" dirty="0" smtClean="0"/>
              <a:t>and submission</a:t>
            </a:r>
            <a:r>
              <a:rPr lang="en-US" dirty="0"/>
              <a:t>, comprehensive reporting, and analytics within a single system</a:t>
            </a:r>
          </a:p>
        </p:txBody>
      </p:sp>
    </p:spTree>
    <p:extLst>
      <p:ext uri="{BB962C8B-B14F-4D97-AF65-F5344CB8AC3E}">
        <p14:creationId xmlns:p14="http://schemas.microsoft.com/office/powerpoint/2010/main" val="390028129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AE Case Processing Workflow</a:t>
            </a:r>
          </a:p>
        </p:txBody>
      </p:sp>
      <p:sp>
        <p:nvSpPr>
          <p:cNvPr id="4" name="Rounded Rectangle 3"/>
          <p:cNvSpPr/>
          <p:nvPr/>
        </p:nvSpPr>
        <p:spPr bwMode="auto">
          <a:xfrm>
            <a:off x="381000" y="1905000"/>
            <a:ext cx="1447800" cy="5334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Safety</a:t>
            </a:r>
            <a:r>
              <a:rPr kumimoji="0" lang="en-US" sz="1200" b="0" i="0" u="none" strike="noStrike" cap="none" normalizeH="0" dirty="0" smtClean="0">
                <a:ln>
                  <a:noFill/>
                </a:ln>
                <a:solidFill>
                  <a:schemeClr val="tx1"/>
                </a:solidFill>
                <a:effectLst/>
              </a:rPr>
              <a:t> Call Center</a:t>
            </a:r>
          </a:p>
          <a:p>
            <a:pPr marL="0" marR="0" indent="0" algn="ctr" defTabSz="914400" rtl="0" eaLnBrk="1" fontAlgn="base" latinLnBrk="0" hangingPunct="1">
              <a:lnSpc>
                <a:spcPct val="100000"/>
              </a:lnSpc>
              <a:spcBef>
                <a:spcPct val="0"/>
              </a:spcBef>
              <a:spcAft>
                <a:spcPct val="0"/>
              </a:spcAft>
              <a:buClrTx/>
              <a:buSzTx/>
              <a:buFontTx/>
              <a:buNone/>
              <a:tabLst/>
            </a:pPr>
            <a:r>
              <a:rPr lang="en-US" sz="1200" baseline="0" dirty="0" smtClean="0"/>
              <a:t>Reported</a:t>
            </a:r>
            <a:r>
              <a:rPr lang="en-US" sz="1200" dirty="0" smtClean="0"/>
              <a:t> Cases</a:t>
            </a:r>
            <a:endParaRPr kumimoji="0" lang="en-US" sz="1200" b="0" i="0" u="none" strike="noStrike" cap="none" normalizeH="0" baseline="0" dirty="0" smtClean="0">
              <a:ln>
                <a:noFill/>
              </a:ln>
              <a:solidFill>
                <a:schemeClr val="tx1"/>
              </a:solidFill>
              <a:effectLst/>
            </a:endParaRPr>
          </a:p>
        </p:txBody>
      </p:sp>
      <p:sp>
        <p:nvSpPr>
          <p:cNvPr id="5" name="Rounded Rectangle 4"/>
          <p:cNvSpPr/>
          <p:nvPr/>
        </p:nvSpPr>
        <p:spPr bwMode="auto">
          <a:xfrm>
            <a:off x="381000" y="2870200"/>
            <a:ext cx="1447800" cy="5334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Clinical Trials SAEs</a:t>
            </a:r>
          </a:p>
        </p:txBody>
      </p:sp>
      <p:sp>
        <p:nvSpPr>
          <p:cNvPr id="6" name="Rounded Rectangle 5"/>
          <p:cNvSpPr/>
          <p:nvPr/>
        </p:nvSpPr>
        <p:spPr bwMode="auto">
          <a:xfrm>
            <a:off x="381000" y="3835400"/>
            <a:ext cx="1447800" cy="5334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Spontaneous Reports</a:t>
            </a:r>
          </a:p>
        </p:txBody>
      </p:sp>
      <p:sp>
        <p:nvSpPr>
          <p:cNvPr id="7" name="Rounded Rectangle 6"/>
          <p:cNvSpPr/>
          <p:nvPr/>
        </p:nvSpPr>
        <p:spPr bwMode="auto">
          <a:xfrm>
            <a:off x="381000" y="4800600"/>
            <a:ext cx="1447800" cy="5334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Literature Search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Cases</a:t>
            </a:r>
          </a:p>
        </p:txBody>
      </p:sp>
      <p:sp>
        <p:nvSpPr>
          <p:cNvPr id="8" name="Rounded Rectangle 7"/>
          <p:cNvSpPr/>
          <p:nvPr/>
        </p:nvSpPr>
        <p:spPr bwMode="auto">
          <a:xfrm>
            <a:off x="2133600" y="1905000"/>
            <a:ext cx="457200" cy="34290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vert270"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rPr>
              <a:t>Case Intake</a:t>
            </a:r>
          </a:p>
        </p:txBody>
      </p:sp>
      <p:sp>
        <p:nvSpPr>
          <p:cNvPr id="9" name="Snip Single Corner Rectangle 8"/>
          <p:cNvSpPr/>
          <p:nvPr/>
        </p:nvSpPr>
        <p:spPr bwMode="auto">
          <a:xfrm>
            <a:off x="2895600" y="1905000"/>
            <a:ext cx="3124200" cy="533400"/>
          </a:xfrm>
          <a:prstGeom prst="snip1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Medical </a:t>
            </a:r>
            <a:r>
              <a:rPr lang="en-US" sz="1400" dirty="0" smtClean="0"/>
              <a:t>input/Review/Final Triage</a:t>
            </a:r>
            <a:endParaRPr kumimoji="0" lang="en-US" sz="1400" b="0" i="0" u="none" strike="noStrike" cap="none" normalizeH="0" baseline="0" dirty="0" smtClean="0">
              <a:ln>
                <a:noFill/>
              </a:ln>
              <a:solidFill>
                <a:schemeClr val="tx1"/>
              </a:solidFill>
              <a:effectLst/>
            </a:endParaRPr>
          </a:p>
        </p:txBody>
      </p:sp>
      <p:sp>
        <p:nvSpPr>
          <p:cNvPr id="10" name="Rounded Rectangle 9"/>
          <p:cNvSpPr/>
          <p:nvPr/>
        </p:nvSpPr>
        <p:spPr bwMode="auto">
          <a:xfrm>
            <a:off x="2895600" y="2895600"/>
            <a:ext cx="3200400" cy="2362200"/>
          </a:xfrm>
          <a:prstGeom prst="roundRect">
            <a:avLst/>
          </a:prstGeom>
          <a:solidFill>
            <a:schemeClr val="tx1">
              <a:lumMod val="20000"/>
              <a:lumOff val="8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rPr>
              <a:t>Safety Data </a:t>
            </a:r>
          </a:p>
          <a:p>
            <a:pPr marL="0" marR="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rPr>
              <a:t>Processing</a:t>
            </a:r>
          </a:p>
        </p:txBody>
      </p:sp>
      <p:sp>
        <p:nvSpPr>
          <p:cNvPr id="11" name="Snip and Round Single Corner Rectangle 10"/>
          <p:cNvSpPr/>
          <p:nvPr/>
        </p:nvSpPr>
        <p:spPr bwMode="auto">
          <a:xfrm>
            <a:off x="3048000" y="4419600"/>
            <a:ext cx="457200" cy="533400"/>
          </a:xfrm>
          <a:prstGeom prst="snipRoundRect">
            <a:avLst/>
          </a:prstGeom>
          <a:solidFill>
            <a:schemeClr val="bg2">
              <a:lumMod val="40000"/>
              <a:lumOff val="6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Times New Roman" pitchFamily="18" charset="0"/>
              </a:rPr>
              <a:t>Triage</a:t>
            </a:r>
          </a:p>
        </p:txBody>
      </p:sp>
      <p:sp>
        <p:nvSpPr>
          <p:cNvPr id="12" name="Snip and Round Single Corner Rectangle 11"/>
          <p:cNvSpPr/>
          <p:nvPr/>
        </p:nvSpPr>
        <p:spPr bwMode="auto">
          <a:xfrm>
            <a:off x="3657600" y="4419600"/>
            <a:ext cx="457200" cy="533400"/>
          </a:xfrm>
          <a:prstGeom prst="snipRoundRect">
            <a:avLst/>
          </a:prstGeom>
          <a:solidFill>
            <a:schemeClr val="bg2">
              <a:lumMod val="40000"/>
              <a:lumOff val="6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Times New Roman" pitchFamily="18" charset="0"/>
              </a:rPr>
              <a:t>Data</a:t>
            </a:r>
          </a:p>
          <a:p>
            <a:pPr marL="0" marR="0" indent="0" algn="ctr" defTabSz="914400" rtl="0" eaLnBrk="1" fontAlgn="base" latinLnBrk="0" hangingPunct="1">
              <a:lnSpc>
                <a:spcPct val="100000"/>
              </a:lnSpc>
              <a:spcBef>
                <a:spcPct val="0"/>
              </a:spcBef>
              <a:spcAft>
                <a:spcPct val="0"/>
              </a:spcAft>
              <a:buClrTx/>
              <a:buSzTx/>
              <a:buFontTx/>
              <a:buNone/>
              <a:tabLst/>
            </a:pPr>
            <a:r>
              <a:rPr lang="en-US" sz="1100" dirty="0" smtClean="0"/>
              <a:t>Entry</a:t>
            </a:r>
            <a:endParaRPr kumimoji="0" lang="en-US" sz="1100" b="0" i="0" u="none" strike="noStrike" cap="none" normalizeH="0" baseline="0" dirty="0" smtClean="0">
              <a:ln>
                <a:noFill/>
              </a:ln>
              <a:solidFill>
                <a:schemeClr val="tx1"/>
              </a:solidFill>
              <a:effectLst/>
              <a:latin typeface="Times New Roman" pitchFamily="18" charset="0"/>
            </a:endParaRPr>
          </a:p>
        </p:txBody>
      </p:sp>
      <p:sp>
        <p:nvSpPr>
          <p:cNvPr id="13" name="Snip and Round Single Corner Rectangle 12"/>
          <p:cNvSpPr/>
          <p:nvPr/>
        </p:nvSpPr>
        <p:spPr bwMode="auto">
          <a:xfrm>
            <a:off x="4267200" y="4419600"/>
            <a:ext cx="457200" cy="533400"/>
          </a:xfrm>
          <a:prstGeom prst="snipRoundRect">
            <a:avLst/>
          </a:prstGeom>
          <a:solidFill>
            <a:schemeClr val="bg2">
              <a:lumMod val="40000"/>
              <a:lumOff val="6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Times New Roman" pitchFamily="18" charset="0"/>
              </a:rPr>
              <a:t>Query</a:t>
            </a:r>
          </a:p>
          <a:p>
            <a:pPr marL="0" marR="0" indent="0" algn="ctr" defTabSz="914400" rtl="0" eaLnBrk="1" fontAlgn="base" latinLnBrk="0" hangingPunct="1">
              <a:lnSpc>
                <a:spcPct val="100000"/>
              </a:lnSpc>
              <a:spcBef>
                <a:spcPct val="0"/>
              </a:spcBef>
              <a:spcAft>
                <a:spcPct val="0"/>
              </a:spcAft>
              <a:buClrTx/>
              <a:buSzTx/>
              <a:buFontTx/>
              <a:buNone/>
              <a:tabLst/>
            </a:pPr>
            <a:r>
              <a:rPr lang="en-US" sz="1100" dirty="0" smtClean="0"/>
              <a:t>Process</a:t>
            </a:r>
            <a:endParaRPr kumimoji="0" lang="en-US" sz="1100" b="0" i="0" u="none" strike="noStrike" cap="none" normalizeH="0" baseline="0" dirty="0" smtClean="0">
              <a:ln>
                <a:noFill/>
              </a:ln>
              <a:solidFill>
                <a:schemeClr val="tx1"/>
              </a:solidFill>
              <a:effectLst/>
              <a:latin typeface="Times New Roman" pitchFamily="18" charset="0"/>
            </a:endParaRPr>
          </a:p>
        </p:txBody>
      </p:sp>
      <p:sp>
        <p:nvSpPr>
          <p:cNvPr id="14" name="Snip and Round Single Corner Rectangle 13"/>
          <p:cNvSpPr/>
          <p:nvPr/>
        </p:nvSpPr>
        <p:spPr bwMode="auto">
          <a:xfrm>
            <a:off x="4876800" y="4419600"/>
            <a:ext cx="457200" cy="533400"/>
          </a:xfrm>
          <a:prstGeom prst="snipRoundRect">
            <a:avLst/>
          </a:prstGeom>
          <a:solidFill>
            <a:schemeClr val="bg2">
              <a:lumMod val="40000"/>
              <a:lumOff val="6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Times New Roman" pitchFamily="18" charset="0"/>
              </a:rPr>
              <a:t>QC</a:t>
            </a:r>
          </a:p>
        </p:txBody>
      </p:sp>
      <p:sp>
        <p:nvSpPr>
          <p:cNvPr id="15" name="Snip and Round Single Corner Rectangle 14"/>
          <p:cNvSpPr/>
          <p:nvPr/>
        </p:nvSpPr>
        <p:spPr bwMode="auto">
          <a:xfrm>
            <a:off x="5486400" y="4419600"/>
            <a:ext cx="457200" cy="533400"/>
          </a:xfrm>
          <a:prstGeom prst="snipRoundRect">
            <a:avLst/>
          </a:prstGeom>
          <a:solidFill>
            <a:schemeClr val="bg2">
              <a:lumMod val="40000"/>
              <a:lumOff val="6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Times New Roman" pitchFamily="18" charset="0"/>
              </a:rPr>
              <a:t>Case</a:t>
            </a:r>
          </a:p>
          <a:p>
            <a:pPr marL="0" marR="0" indent="0" algn="ctr" defTabSz="914400" rtl="0" eaLnBrk="1" fontAlgn="base" latinLnBrk="0" hangingPunct="1">
              <a:lnSpc>
                <a:spcPct val="100000"/>
              </a:lnSpc>
              <a:spcBef>
                <a:spcPct val="0"/>
              </a:spcBef>
              <a:spcAft>
                <a:spcPct val="0"/>
              </a:spcAft>
              <a:buClrTx/>
              <a:buSzTx/>
              <a:buFontTx/>
              <a:buNone/>
              <a:tabLst/>
            </a:pPr>
            <a:r>
              <a:rPr lang="en-US" sz="1100" dirty="0" smtClean="0"/>
              <a:t>Close</a:t>
            </a:r>
            <a:endParaRPr kumimoji="0" lang="en-US" sz="1100" b="0" i="0" u="none" strike="noStrike" cap="none" normalizeH="0" baseline="0" dirty="0" smtClean="0">
              <a:ln>
                <a:noFill/>
              </a:ln>
              <a:solidFill>
                <a:schemeClr val="tx1"/>
              </a:solidFill>
              <a:effectLst/>
              <a:latin typeface="Times New Roman" pitchFamily="18" charset="0"/>
            </a:endParaRPr>
          </a:p>
        </p:txBody>
      </p:sp>
      <p:sp>
        <p:nvSpPr>
          <p:cNvPr id="16" name="Snip Diagonal Corner Rectangle 15"/>
          <p:cNvSpPr/>
          <p:nvPr/>
        </p:nvSpPr>
        <p:spPr bwMode="auto">
          <a:xfrm>
            <a:off x="4930115" y="3028800"/>
            <a:ext cx="1031809" cy="458648"/>
          </a:xfrm>
          <a:prstGeom prst="snip2DiagRect">
            <a:avLst/>
          </a:prstGeom>
          <a:solidFill>
            <a:schemeClr val="accent6"/>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Times New Roman" pitchFamily="18" charset="0"/>
              </a:rPr>
              <a:t>Safety Systems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Times New Roman" pitchFamily="18" charset="0"/>
              </a:rPr>
              <a:t>Support</a:t>
            </a:r>
          </a:p>
        </p:txBody>
      </p:sp>
      <p:sp>
        <p:nvSpPr>
          <p:cNvPr id="17" name="Rounded Rectangle 16"/>
          <p:cNvSpPr/>
          <p:nvPr/>
        </p:nvSpPr>
        <p:spPr bwMode="auto">
          <a:xfrm>
            <a:off x="6407572" y="1905000"/>
            <a:ext cx="457200" cy="34290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vert270"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rPr>
              <a:t>Individual Case Reporting</a:t>
            </a:r>
          </a:p>
        </p:txBody>
      </p:sp>
      <p:sp>
        <p:nvSpPr>
          <p:cNvPr id="18" name="Rounded Rectangle 17"/>
          <p:cNvSpPr/>
          <p:nvPr/>
        </p:nvSpPr>
        <p:spPr bwMode="auto">
          <a:xfrm>
            <a:off x="7162800" y="1905000"/>
            <a:ext cx="457200" cy="34290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vert270"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rPr>
              <a:t>Aggregate Data Review</a:t>
            </a:r>
          </a:p>
        </p:txBody>
      </p:sp>
      <p:sp>
        <p:nvSpPr>
          <p:cNvPr id="19" name="Rounded Rectangle 18"/>
          <p:cNvSpPr/>
          <p:nvPr/>
        </p:nvSpPr>
        <p:spPr bwMode="auto">
          <a:xfrm>
            <a:off x="8001000" y="2481879"/>
            <a:ext cx="990600" cy="5334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Periodic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Reports</a:t>
            </a:r>
          </a:p>
        </p:txBody>
      </p:sp>
      <p:sp>
        <p:nvSpPr>
          <p:cNvPr id="20" name="Rounded Rectangle 19"/>
          <p:cNvSpPr/>
          <p:nvPr/>
        </p:nvSpPr>
        <p:spPr bwMode="auto">
          <a:xfrm>
            <a:off x="8001000" y="3399522"/>
            <a:ext cx="990600" cy="5334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Signal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Analysis</a:t>
            </a:r>
          </a:p>
        </p:txBody>
      </p:sp>
      <p:sp>
        <p:nvSpPr>
          <p:cNvPr id="21" name="Rounded Rectangle 20"/>
          <p:cNvSpPr/>
          <p:nvPr/>
        </p:nvSpPr>
        <p:spPr bwMode="auto">
          <a:xfrm>
            <a:off x="7976031" y="4313571"/>
            <a:ext cx="990600" cy="723900"/>
          </a:xfrm>
          <a:prstGeom prst="round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rPr>
              <a:t>Risk Benefit</a:t>
            </a:r>
          </a:p>
          <a:p>
            <a:pPr marL="0" marR="0" indent="0" algn="ctr" defTabSz="914400" rtl="0" eaLnBrk="1" fontAlgn="base" latinLnBrk="0" hangingPunct="1">
              <a:lnSpc>
                <a:spcPct val="100000"/>
              </a:lnSpc>
              <a:spcBef>
                <a:spcPct val="0"/>
              </a:spcBef>
              <a:spcAft>
                <a:spcPct val="0"/>
              </a:spcAft>
              <a:buClrTx/>
              <a:buSzTx/>
              <a:buFontTx/>
              <a:buNone/>
              <a:tabLst/>
            </a:pPr>
            <a:r>
              <a:rPr lang="en-US" sz="1200" dirty="0" smtClean="0"/>
              <a:t>Assessment</a:t>
            </a:r>
          </a:p>
          <a:p>
            <a:pPr marL="0" marR="0" indent="0" algn="ctr" defTabSz="914400" rtl="0" eaLnBrk="1" fontAlgn="base" latinLnBrk="0" hangingPunct="1">
              <a:lnSpc>
                <a:spcPct val="100000"/>
              </a:lnSpc>
              <a:spcBef>
                <a:spcPct val="0"/>
              </a:spcBef>
              <a:spcAft>
                <a:spcPct val="0"/>
              </a:spcAft>
              <a:buClrTx/>
              <a:buSzTx/>
              <a:buFontTx/>
              <a:buNone/>
              <a:tabLst/>
            </a:pPr>
            <a:r>
              <a:rPr lang="en-US" sz="1200" dirty="0"/>
              <a:t>a</a:t>
            </a:r>
            <a:r>
              <a:rPr lang="en-US" sz="1200" dirty="0" smtClean="0"/>
              <a:t>nd Mitigation</a:t>
            </a:r>
            <a:endParaRPr kumimoji="0" lang="en-US" sz="1200" b="0" i="0" u="none" strike="noStrike" cap="none" normalizeH="0" baseline="0" dirty="0" smtClean="0">
              <a:ln>
                <a:noFill/>
              </a:ln>
              <a:solidFill>
                <a:schemeClr val="tx1"/>
              </a:solidFill>
              <a:effectLst/>
            </a:endParaRPr>
          </a:p>
        </p:txBody>
      </p:sp>
      <p:cxnSp>
        <p:nvCxnSpPr>
          <p:cNvPr id="23" name="Straight Arrow Connector 22"/>
          <p:cNvCxnSpPr/>
          <p:nvPr/>
        </p:nvCxnSpPr>
        <p:spPr bwMode="auto">
          <a:xfrm>
            <a:off x="1836968" y="3136900"/>
            <a:ext cx="274208" cy="3436"/>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cxnSp>
        <p:nvCxnSpPr>
          <p:cNvPr id="31" name="Straight Arrow Connector 30"/>
          <p:cNvCxnSpPr/>
          <p:nvPr/>
        </p:nvCxnSpPr>
        <p:spPr bwMode="auto">
          <a:xfrm>
            <a:off x="1838279" y="4094380"/>
            <a:ext cx="274208" cy="3436"/>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cxnSp>
        <p:nvCxnSpPr>
          <p:cNvPr id="32" name="Straight Arrow Connector 31"/>
          <p:cNvCxnSpPr/>
          <p:nvPr/>
        </p:nvCxnSpPr>
        <p:spPr bwMode="auto">
          <a:xfrm>
            <a:off x="1850531" y="5057525"/>
            <a:ext cx="274208" cy="3436"/>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cxnSp>
        <p:nvCxnSpPr>
          <p:cNvPr id="33" name="Straight Arrow Connector 32"/>
          <p:cNvCxnSpPr/>
          <p:nvPr/>
        </p:nvCxnSpPr>
        <p:spPr bwMode="auto">
          <a:xfrm>
            <a:off x="2601894" y="4111364"/>
            <a:ext cx="274208" cy="3436"/>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cxnSp>
        <p:nvCxnSpPr>
          <p:cNvPr id="34" name="Straight Arrow Connector 33"/>
          <p:cNvCxnSpPr/>
          <p:nvPr/>
        </p:nvCxnSpPr>
        <p:spPr bwMode="auto">
          <a:xfrm>
            <a:off x="6109628" y="4111364"/>
            <a:ext cx="274208" cy="3436"/>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cxnSp>
        <p:nvCxnSpPr>
          <p:cNvPr id="35" name="Straight Arrow Connector 34"/>
          <p:cNvCxnSpPr/>
          <p:nvPr/>
        </p:nvCxnSpPr>
        <p:spPr bwMode="auto">
          <a:xfrm>
            <a:off x="6878643" y="4114800"/>
            <a:ext cx="274208" cy="3436"/>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cxnSp>
        <p:nvCxnSpPr>
          <p:cNvPr id="38" name="Straight Arrow Connector 37"/>
          <p:cNvCxnSpPr/>
          <p:nvPr/>
        </p:nvCxnSpPr>
        <p:spPr bwMode="auto">
          <a:xfrm>
            <a:off x="3507735" y="4688044"/>
            <a:ext cx="142923" cy="4083"/>
          </a:xfrm>
          <a:prstGeom prst="straightConnector1">
            <a:avLst/>
          </a:prstGeom>
          <a:solidFill>
            <a:schemeClr val="accent1"/>
          </a:solidFill>
          <a:ln w="28575" cap="flat" cmpd="sng" algn="ctr">
            <a:solidFill>
              <a:schemeClr val="tx1"/>
            </a:solidFill>
            <a:prstDash val="solid"/>
            <a:miter lim="800000"/>
            <a:headEnd type="triangle" w="med" len="sm"/>
            <a:tailEnd type="triangle" w="med" len="sm"/>
          </a:ln>
          <a:effectLst/>
        </p:spPr>
      </p:cxnSp>
      <p:cxnSp>
        <p:nvCxnSpPr>
          <p:cNvPr id="46" name="Straight Arrow Connector 45"/>
          <p:cNvCxnSpPr/>
          <p:nvPr/>
        </p:nvCxnSpPr>
        <p:spPr bwMode="auto">
          <a:xfrm>
            <a:off x="4121571" y="4681181"/>
            <a:ext cx="142923" cy="4083"/>
          </a:xfrm>
          <a:prstGeom prst="straightConnector1">
            <a:avLst/>
          </a:prstGeom>
          <a:solidFill>
            <a:schemeClr val="accent1"/>
          </a:solidFill>
          <a:ln w="28575" cap="flat" cmpd="sng" algn="ctr">
            <a:solidFill>
              <a:schemeClr val="tx1"/>
            </a:solidFill>
            <a:prstDash val="solid"/>
            <a:miter lim="800000"/>
            <a:headEnd type="triangle" w="med" len="sm"/>
            <a:tailEnd type="triangle" w="med" len="sm"/>
          </a:ln>
          <a:effectLst/>
        </p:spPr>
      </p:cxnSp>
      <p:cxnSp>
        <p:nvCxnSpPr>
          <p:cNvPr id="47" name="Straight Arrow Connector 46"/>
          <p:cNvCxnSpPr/>
          <p:nvPr/>
        </p:nvCxnSpPr>
        <p:spPr bwMode="auto">
          <a:xfrm>
            <a:off x="4730015" y="4693432"/>
            <a:ext cx="142923" cy="4083"/>
          </a:xfrm>
          <a:prstGeom prst="straightConnector1">
            <a:avLst/>
          </a:prstGeom>
          <a:solidFill>
            <a:schemeClr val="accent1"/>
          </a:solidFill>
          <a:ln w="28575" cap="flat" cmpd="sng" algn="ctr">
            <a:solidFill>
              <a:schemeClr val="tx1"/>
            </a:solidFill>
            <a:prstDash val="solid"/>
            <a:miter lim="800000"/>
            <a:headEnd type="triangle" w="med" len="sm"/>
            <a:tailEnd type="triangle" w="med" len="sm"/>
          </a:ln>
          <a:effectLst/>
        </p:spPr>
      </p:cxnSp>
      <p:cxnSp>
        <p:nvCxnSpPr>
          <p:cNvPr id="48" name="Straight Arrow Connector 47"/>
          <p:cNvCxnSpPr/>
          <p:nvPr/>
        </p:nvCxnSpPr>
        <p:spPr bwMode="auto">
          <a:xfrm>
            <a:off x="5338084" y="4693432"/>
            <a:ext cx="142923" cy="4083"/>
          </a:xfrm>
          <a:prstGeom prst="straightConnector1">
            <a:avLst/>
          </a:prstGeom>
          <a:solidFill>
            <a:schemeClr val="accent1"/>
          </a:solidFill>
          <a:ln w="28575" cap="flat" cmpd="sng" algn="ctr">
            <a:solidFill>
              <a:schemeClr val="tx1"/>
            </a:solidFill>
            <a:prstDash val="solid"/>
            <a:miter lim="800000"/>
            <a:headEnd type="triangle" w="med" len="sm"/>
            <a:tailEnd type="triangle" w="med" len="sm"/>
          </a:ln>
          <a:effectLst/>
        </p:spPr>
      </p:cxnSp>
      <p:sp>
        <p:nvSpPr>
          <p:cNvPr id="49" name="Down Arrow 48"/>
          <p:cNvSpPr/>
          <p:nvPr/>
        </p:nvSpPr>
        <p:spPr bwMode="auto">
          <a:xfrm>
            <a:off x="4340803" y="2511450"/>
            <a:ext cx="322596" cy="1780478"/>
          </a:xfrm>
          <a:prstGeom prst="downArrow">
            <a:avLst/>
          </a:prstGeom>
          <a:solidFill>
            <a:schemeClr val="accent4">
              <a:lumMod val="75000"/>
              <a:lumOff val="25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cxnSp>
        <p:nvCxnSpPr>
          <p:cNvPr id="60" name="Straight Arrow Connector 59"/>
          <p:cNvCxnSpPr/>
          <p:nvPr/>
        </p:nvCxnSpPr>
        <p:spPr bwMode="auto">
          <a:xfrm>
            <a:off x="7641261" y="2732088"/>
            <a:ext cx="342466" cy="7135"/>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cxnSp>
        <p:nvCxnSpPr>
          <p:cNvPr id="66" name="Straight Arrow Connector 65"/>
          <p:cNvCxnSpPr/>
          <p:nvPr/>
        </p:nvCxnSpPr>
        <p:spPr bwMode="auto">
          <a:xfrm>
            <a:off x="8467890" y="3020052"/>
            <a:ext cx="990" cy="379740"/>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cxnSp>
        <p:nvCxnSpPr>
          <p:cNvPr id="69" name="Straight Arrow Connector 68"/>
          <p:cNvCxnSpPr/>
          <p:nvPr/>
        </p:nvCxnSpPr>
        <p:spPr bwMode="auto">
          <a:xfrm>
            <a:off x="8463326" y="3932321"/>
            <a:ext cx="990" cy="379740"/>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sp>
        <p:nvSpPr>
          <p:cNvPr id="70" name="TextBox 69"/>
          <p:cNvSpPr txBox="1"/>
          <p:nvPr/>
        </p:nvSpPr>
        <p:spPr>
          <a:xfrm>
            <a:off x="526941" y="1137847"/>
            <a:ext cx="1204577" cy="338554"/>
          </a:xfrm>
          <a:prstGeom prst="rect">
            <a:avLst/>
          </a:prstGeom>
          <a:noFill/>
        </p:spPr>
        <p:txBody>
          <a:bodyPr wrap="none" rtlCol="0">
            <a:spAutoFit/>
          </a:bodyPr>
          <a:lstStyle/>
          <a:p>
            <a:r>
              <a:rPr lang="en-US" sz="1600" dirty="0" smtClean="0"/>
              <a:t>Case Source</a:t>
            </a:r>
            <a:endParaRPr lang="en-US" sz="1600" dirty="0"/>
          </a:p>
        </p:txBody>
      </p:sp>
      <p:sp>
        <p:nvSpPr>
          <p:cNvPr id="71" name="TextBox 70"/>
          <p:cNvSpPr txBox="1"/>
          <p:nvPr/>
        </p:nvSpPr>
        <p:spPr>
          <a:xfrm>
            <a:off x="1993125" y="1137847"/>
            <a:ext cx="697326" cy="584776"/>
          </a:xfrm>
          <a:prstGeom prst="rect">
            <a:avLst/>
          </a:prstGeom>
          <a:noFill/>
        </p:spPr>
        <p:txBody>
          <a:bodyPr wrap="none" rtlCol="0">
            <a:spAutoFit/>
          </a:bodyPr>
          <a:lstStyle/>
          <a:p>
            <a:pPr algn="ctr"/>
            <a:r>
              <a:rPr lang="en-US" sz="1600" dirty="0" smtClean="0"/>
              <a:t>Case </a:t>
            </a:r>
          </a:p>
          <a:p>
            <a:pPr algn="ctr"/>
            <a:r>
              <a:rPr lang="en-US" sz="1600" dirty="0" smtClean="0"/>
              <a:t>Intake</a:t>
            </a:r>
            <a:endParaRPr lang="en-US" sz="1600" dirty="0"/>
          </a:p>
        </p:txBody>
      </p:sp>
      <p:sp>
        <p:nvSpPr>
          <p:cNvPr id="72" name="TextBox 71"/>
          <p:cNvSpPr txBox="1"/>
          <p:nvPr/>
        </p:nvSpPr>
        <p:spPr>
          <a:xfrm>
            <a:off x="3530415" y="1137847"/>
            <a:ext cx="1705205" cy="338554"/>
          </a:xfrm>
          <a:prstGeom prst="rect">
            <a:avLst/>
          </a:prstGeom>
          <a:noFill/>
        </p:spPr>
        <p:txBody>
          <a:bodyPr wrap="square" rtlCol="0">
            <a:spAutoFit/>
          </a:bodyPr>
          <a:lstStyle/>
          <a:p>
            <a:r>
              <a:rPr lang="en-US" sz="1600" dirty="0" smtClean="0"/>
              <a:t>Case Processing</a:t>
            </a:r>
            <a:endParaRPr lang="en-US" sz="1600" dirty="0"/>
          </a:p>
        </p:txBody>
      </p:sp>
      <p:sp>
        <p:nvSpPr>
          <p:cNvPr id="73" name="TextBox 72"/>
          <p:cNvSpPr txBox="1"/>
          <p:nvPr/>
        </p:nvSpPr>
        <p:spPr>
          <a:xfrm>
            <a:off x="6234641" y="1137847"/>
            <a:ext cx="754634" cy="584776"/>
          </a:xfrm>
          <a:prstGeom prst="rect">
            <a:avLst/>
          </a:prstGeom>
          <a:noFill/>
        </p:spPr>
        <p:txBody>
          <a:bodyPr wrap="none" rtlCol="0">
            <a:spAutoFit/>
          </a:bodyPr>
          <a:lstStyle/>
          <a:p>
            <a:pPr algn="ctr"/>
            <a:r>
              <a:rPr lang="en-US" sz="1600" dirty="0" smtClean="0"/>
              <a:t>Case </a:t>
            </a:r>
          </a:p>
          <a:p>
            <a:pPr algn="ctr"/>
            <a:r>
              <a:rPr lang="en-US" sz="1600" dirty="0" smtClean="0"/>
              <a:t>Output</a:t>
            </a:r>
            <a:endParaRPr lang="en-US" sz="1600" dirty="0"/>
          </a:p>
        </p:txBody>
      </p:sp>
      <p:sp>
        <p:nvSpPr>
          <p:cNvPr id="74" name="TextBox 73"/>
          <p:cNvSpPr txBox="1"/>
          <p:nvPr/>
        </p:nvSpPr>
        <p:spPr>
          <a:xfrm>
            <a:off x="6856688" y="1137847"/>
            <a:ext cx="1039167" cy="584776"/>
          </a:xfrm>
          <a:prstGeom prst="rect">
            <a:avLst/>
          </a:prstGeom>
          <a:noFill/>
        </p:spPr>
        <p:txBody>
          <a:bodyPr wrap="none" rtlCol="0">
            <a:spAutoFit/>
          </a:bodyPr>
          <a:lstStyle/>
          <a:p>
            <a:pPr algn="ctr"/>
            <a:r>
              <a:rPr lang="en-US" sz="1600" dirty="0" smtClean="0"/>
              <a:t>Aggregate</a:t>
            </a:r>
          </a:p>
          <a:p>
            <a:pPr algn="ctr"/>
            <a:r>
              <a:rPr lang="en-US" sz="1600" dirty="0" smtClean="0"/>
              <a:t>Output </a:t>
            </a:r>
            <a:endParaRPr lang="en-US" sz="1600" dirty="0"/>
          </a:p>
        </p:txBody>
      </p:sp>
      <p:sp>
        <p:nvSpPr>
          <p:cNvPr id="75" name="TextBox 74"/>
          <p:cNvSpPr txBox="1"/>
          <p:nvPr/>
        </p:nvSpPr>
        <p:spPr>
          <a:xfrm>
            <a:off x="7997132" y="1137847"/>
            <a:ext cx="902811" cy="584776"/>
          </a:xfrm>
          <a:prstGeom prst="rect">
            <a:avLst/>
          </a:prstGeom>
          <a:noFill/>
        </p:spPr>
        <p:txBody>
          <a:bodyPr wrap="none" rtlCol="0">
            <a:spAutoFit/>
          </a:bodyPr>
          <a:lstStyle/>
          <a:p>
            <a:r>
              <a:rPr lang="en-US" sz="1600" dirty="0" smtClean="0"/>
              <a:t>Output</a:t>
            </a:r>
          </a:p>
          <a:p>
            <a:r>
              <a:rPr lang="en-US" sz="1600" dirty="0" smtClean="0"/>
              <a:t>Analysis</a:t>
            </a:r>
            <a:endParaRPr lang="en-US" sz="1600" dirty="0"/>
          </a:p>
        </p:txBody>
      </p:sp>
      <p:cxnSp>
        <p:nvCxnSpPr>
          <p:cNvPr id="76" name="Straight Arrow Connector 75"/>
          <p:cNvCxnSpPr/>
          <p:nvPr/>
        </p:nvCxnSpPr>
        <p:spPr bwMode="auto">
          <a:xfrm>
            <a:off x="1851134" y="2192020"/>
            <a:ext cx="274208" cy="3436"/>
          </a:xfrm>
          <a:prstGeom prst="straightConnector1">
            <a:avLst/>
          </a:prstGeom>
          <a:solidFill>
            <a:schemeClr val="accent1"/>
          </a:solidFill>
          <a:ln w="28575" cap="flat" cmpd="sng" algn="ctr">
            <a:solidFill>
              <a:schemeClr val="tx1"/>
            </a:solidFill>
            <a:prstDash val="solid"/>
            <a:miter lim="800000"/>
            <a:headEnd type="none" w="med" len="med"/>
            <a:tailEnd type="arrow"/>
          </a:ln>
          <a:effectLst/>
        </p:spPr>
      </p:cxnSp>
    </p:spTree>
    <p:extLst>
      <p:ext uri="{BB962C8B-B14F-4D97-AF65-F5344CB8AC3E}">
        <p14:creationId xmlns:p14="http://schemas.microsoft.com/office/powerpoint/2010/main" val="47727709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Electronic Data Capture (EDC)</a:t>
            </a:r>
          </a:p>
        </p:txBody>
      </p:sp>
      <p:sp>
        <p:nvSpPr>
          <p:cNvPr id="3" name="Content Placeholder 2"/>
          <p:cNvSpPr>
            <a:spLocks noGrp="1"/>
          </p:cNvSpPr>
          <p:nvPr>
            <p:ph idx="1"/>
          </p:nvPr>
        </p:nvSpPr>
        <p:spPr/>
        <p:txBody>
          <a:bodyPr/>
          <a:lstStyle/>
          <a:p>
            <a:r>
              <a:rPr lang="en-US" dirty="0" smtClean="0"/>
              <a:t>EDC </a:t>
            </a:r>
            <a:r>
              <a:rPr lang="en-US" dirty="0"/>
              <a:t>system is a computerized system designed for the collection of clinical data in </a:t>
            </a:r>
            <a:r>
              <a:rPr lang="en-US" dirty="0" smtClean="0"/>
              <a:t>electronic.</a:t>
            </a:r>
          </a:p>
          <a:p>
            <a:r>
              <a:rPr lang="en-US" dirty="0" smtClean="0"/>
              <a:t>EDC enables </a:t>
            </a:r>
            <a:r>
              <a:rPr lang="en-US" dirty="0"/>
              <a:t>sponsors and CROs to streamline study setup and efficiently manage the execution of complex clinical trials, improving staff and site productivity, operational effectiveness, and IT efficiency</a:t>
            </a:r>
            <a:r>
              <a:rPr lang="en-US" dirty="0" smtClean="0"/>
              <a:t>.</a:t>
            </a:r>
          </a:p>
          <a:p>
            <a:endParaRPr lang="en-US" dirty="0"/>
          </a:p>
          <a:p>
            <a:endParaRPr lang="en-US" dirty="0"/>
          </a:p>
        </p:txBody>
      </p:sp>
    </p:spTree>
    <p:extLst>
      <p:ext uri="{BB962C8B-B14F-4D97-AF65-F5344CB8AC3E}">
        <p14:creationId xmlns:p14="http://schemas.microsoft.com/office/powerpoint/2010/main" val="92236241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Capsules">
  <a:themeElements>
    <a:clrScheme name="Capsules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apsules 1">
        <a:dk1>
          <a:srgbClr val="000066"/>
        </a:dk1>
        <a:lt1>
          <a:srgbClr val="FFFFEB"/>
        </a:lt1>
        <a:dk2>
          <a:srgbClr val="336699"/>
        </a:dk2>
        <a:lt2>
          <a:srgbClr val="FFFFEB"/>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clrMap bg1="lt1" tx1="dk1" bg2="lt2" tx2="dk2" accent1="accent1" accent2="accent2" accent3="accent3" accent4="accent4" accent5="accent5" accent6="accent6" hlink="hlink" folHlink="folHlink"/>
    </a:extraClrScheme>
    <a:extraClrScheme>
      <a:clrScheme name="Capsules 3">
        <a:dk1>
          <a:srgbClr val="000000"/>
        </a:dk1>
        <a:lt1>
          <a:srgbClr val="FFFFFF"/>
        </a:lt1>
        <a:dk2>
          <a:srgbClr val="000000"/>
        </a:dk2>
        <a:lt2>
          <a:srgbClr val="5F5F5F"/>
        </a:lt2>
        <a:accent1>
          <a:srgbClr val="C0C0C0"/>
        </a:accent1>
        <a:accent2>
          <a:srgbClr val="808080"/>
        </a:accent2>
        <a:accent3>
          <a:srgbClr val="FFFFFF"/>
        </a:accent3>
        <a:accent4>
          <a:srgbClr val="000000"/>
        </a:accent4>
        <a:accent5>
          <a:srgbClr val="DCDCDC"/>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Designs\Capsules.pot</Template>
  <TotalTime>11341</TotalTime>
  <Words>2286</Words>
  <Application>Microsoft Macintosh PowerPoint</Application>
  <PresentationFormat>On-screen Show (4:3)</PresentationFormat>
  <Paragraphs>210</Paragraphs>
  <Slides>35</Slides>
  <Notes>6</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Capsules</vt:lpstr>
      <vt:lpstr> Lecture 4 –  Clinical Development Informatics </vt:lpstr>
      <vt:lpstr>Agenda</vt:lpstr>
      <vt:lpstr>PowerPoint Presentation</vt:lpstr>
      <vt:lpstr>Clinical Development Systems </vt:lpstr>
      <vt:lpstr>PV Operational Overview</vt:lpstr>
      <vt:lpstr>PV Operational Overview</vt:lpstr>
      <vt:lpstr>Drug Safety System</vt:lpstr>
      <vt:lpstr>AE Case Processing Workflow</vt:lpstr>
      <vt:lpstr>Clinical Electronic Data Capture (EDC)</vt:lpstr>
      <vt:lpstr>Clinical Data Interchange Standards Consortium (CDISC)</vt:lpstr>
      <vt:lpstr>CDISC Components</vt:lpstr>
      <vt:lpstr>Clinical Trial Management System (CTMS)</vt:lpstr>
      <vt:lpstr>Medical Coding</vt:lpstr>
      <vt:lpstr>Dictionaries</vt:lpstr>
      <vt:lpstr>MedDRA Term Level Definitions</vt:lpstr>
      <vt:lpstr>MedDRA Structure</vt:lpstr>
      <vt:lpstr>Examples of LLTs</vt:lpstr>
      <vt:lpstr>Dictionary Browsers</vt:lpstr>
      <vt:lpstr>Medical Coding Methods</vt:lpstr>
      <vt:lpstr>Dictionaries Change Control</vt:lpstr>
      <vt:lpstr>Clinical Systems and Data Integration</vt:lpstr>
      <vt:lpstr>SAE Reconciliation</vt:lpstr>
      <vt:lpstr>What Is a Safety Signal?</vt:lpstr>
      <vt:lpstr>Safety Signal Databases</vt:lpstr>
      <vt:lpstr>Oracle Empirica Signal </vt:lpstr>
      <vt:lpstr>Empirica Signal - Sector Maps</vt:lpstr>
      <vt:lpstr>Validation Process</vt:lpstr>
      <vt:lpstr>Why is Validation Needed</vt:lpstr>
      <vt:lpstr>The Validation Process</vt:lpstr>
      <vt:lpstr>Specification and Qualification Relationships</vt:lpstr>
      <vt:lpstr>Observational Medical Outcomes Partnership (OMOP)</vt:lpstr>
      <vt:lpstr>OMOP Common Data Model (CDM)</vt:lpstr>
      <vt:lpstr>OMOP Challenge</vt:lpstr>
      <vt:lpstr>OMOP Work</vt:lpstr>
      <vt:lpstr>Questions?</vt:lpstr>
    </vt:vector>
  </TitlesOfParts>
  <Company>Amgen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Predictors of Early Mortality</dc:title>
  <dc:creator>Administrator</dc:creator>
  <cp:lastModifiedBy>MEIR PINCO</cp:lastModifiedBy>
  <cp:revision>377</cp:revision>
  <cp:lastPrinted>2015-01-19T21:55:04Z</cp:lastPrinted>
  <dcterms:created xsi:type="dcterms:W3CDTF">2005-08-17T16:35:31Z</dcterms:created>
  <dcterms:modified xsi:type="dcterms:W3CDTF">2015-01-28T17:49:55Z</dcterms:modified>
</cp:coreProperties>
</file>