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417" r:id="rId4"/>
    <p:sldId id="419" r:id="rId5"/>
    <p:sldId id="309" r:id="rId6"/>
    <p:sldId id="310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442" r:id="rId20"/>
    <p:sldId id="286" r:id="rId21"/>
    <p:sldId id="287" r:id="rId22"/>
    <p:sldId id="448" r:id="rId23"/>
    <p:sldId id="445" r:id="rId24"/>
    <p:sldId id="443" r:id="rId25"/>
    <p:sldId id="444" r:id="rId26"/>
    <p:sldId id="447" r:id="rId27"/>
    <p:sldId id="446" r:id="rId28"/>
    <p:sldId id="449" r:id="rId29"/>
    <p:sldId id="450" r:id="rId30"/>
    <p:sldId id="288" r:id="rId31"/>
    <p:sldId id="289" r:id="rId32"/>
    <p:sldId id="290" r:id="rId33"/>
    <p:sldId id="291" r:id="rId34"/>
    <p:sldId id="420" r:id="rId35"/>
    <p:sldId id="297" r:id="rId36"/>
    <p:sldId id="330" r:id="rId37"/>
    <p:sldId id="314" r:id="rId38"/>
    <p:sldId id="317" r:id="rId39"/>
    <p:sldId id="318" r:id="rId40"/>
    <p:sldId id="331" r:id="rId41"/>
    <p:sldId id="315" r:id="rId42"/>
    <p:sldId id="316" r:id="rId43"/>
    <p:sldId id="329" r:id="rId44"/>
    <p:sldId id="403" r:id="rId45"/>
    <p:sldId id="404" r:id="rId46"/>
    <p:sldId id="405" r:id="rId47"/>
    <p:sldId id="406" r:id="rId48"/>
    <p:sldId id="407" r:id="rId49"/>
    <p:sldId id="408" r:id="rId50"/>
    <p:sldId id="410" r:id="rId51"/>
    <p:sldId id="409" r:id="rId52"/>
    <p:sldId id="411" r:id="rId53"/>
    <p:sldId id="412" r:id="rId54"/>
    <p:sldId id="413" r:id="rId55"/>
    <p:sldId id="414" r:id="rId56"/>
    <p:sldId id="415" r:id="rId57"/>
    <p:sldId id="421" r:id="rId58"/>
    <p:sldId id="416" r:id="rId59"/>
    <p:sldId id="422" r:id="rId60"/>
    <p:sldId id="423" r:id="rId61"/>
    <p:sldId id="424" r:id="rId62"/>
    <p:sldId id="426" r:id="rId63"/>
    <p:sldId id="427" r:id="rId64"/>
    <p:sldId id="430" r:id="rId65"/>
    <p:sldId id="431" r:id="rId66"/>
    <p:sldId id="376" r:id="rId6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4"/>
    <p:restoredTop sz="94780"/>
  </p:normalViewPr>
  <p:slideViewPr>
    <p:cSldViewPr snapToGrid="0" snapToObjects="1">
      <p:cViewPr varScale="1">
        <p:scale>
          <a:sx n="120" d="100"/>
          <a:sy n="120" d="100"/>
        </p:scale>
        <p:origin x="736" y="18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/>
            <a:t>Supervised</a:t>
          </a:r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/>
            <a:t>Regression (continuous outcome)</a:t>
          </a:r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/>
            <a:t>Classification (categorical outcome)</a:t>
          </a:r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/>
            <a:t>Unsupervised</a:t>
          </a:r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/>
            <a:t>Clustering</a:t>
          </a:r>
        </a:p>
        <a:p>
          <a:r>
            <a:rPr lang="en-US" dirty="0"/>
            <a:t>(grouping</a:t>
          </a:r>
          <a:r>
            <a:rPr lang="en-US" baseline="0" dirty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/>
            <a:t>Data Reduction (transforming variables)</a:t>
          </a:r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/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/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</dgm:pt>
    <dgm:pt modelId="{6AA55791-CB05-A346-B20F-F7BD40F1ED4E}" type="pres">
      <dgm:prSet presAssocID="{15ABBBB6-DDEF-0E4D-B34D-713B175B3CD6}" presName="hierChild3" presStyleCnt="0"/>
      <dgm:spPr/>
    </dgm:pt>
    <dgm:pt modelId="{0E2761CF-084F-2141-8826-22A6586B1DF1}" type="pres">
      <dgm:prSet presAssocID="{28366F0D-D2AF-D74E-8BE8-288C03287E07}" presName="Name17" presStyleLbl="parChTrans1D3" presStyleIdx="0" presStyleCnt="4"/>
      <dgm:spPr/>
    </dgm:pt>
    <dgm:pt modelId="{85770F87-CC58-7140-8E40-306309A38617}" type="pres">
      <dgm:prSet presAssocID="{C5AA36D3-5ECD-4846-AB92-3385708B3C63}" presName="hierRoot3" presStyleCnt="0"/>
      <dgm:spPr/>
    </dgm:pt>
    <dgm:pt modelId="{C7F8CF50-EBDE-5C4F-BDD3-929B896C3716}" type="pres">
      <dgm:prSet presAssocID="{C5AA36D3-5ECD-4846-AB92-3385708B3C63}" presName="composite3" presStyleCnt="0"/>
      <dgm:spPr/>
    </dgm:pt>
    <dgm:pt modelId="{8EECA2F0-3637-CA41-ACBD-7DC57F888C3C}" type="pres">
      <dgm:prSet presAssocID="{C5AA36D3-5ECD-4846-AB92-3385708B3C63}" presName="background3" presStyleLbl="node3" presStyleIdx="0" presStyleCnt="4"/>
      <dgm:spPr/>
    </dgm:pt>
    <dgm:pt modelId="{DE331C8C-4ABF-124F-9757-C8F82F4C98F7}" type="pres">
      <dgm:prSet presAssocID="{C5AA36D3-5ECD-4846-AB92-3385708B3C63}" presName="text3" presStyleLbl="fgAcc3" presStyleIdx="0" presStyleCnt="4">
        <dgm:presLayoutVars>
          <dgm:chPref val="3"/>
        </dgm:presLayoutVars>
      </dgm:prSet>
      <dgm:spPr/>
    </dgm:pt>
    <dgm:pt modelId="{36BF3877-9E82-E24C-83DC-1CBA32F3EB8C}" type="pres">
      <dgm:prSet presAssocID="{C5AA36D3-5ECD-4846-AB92-3385708B3C63}" presName="hierChild4" presStyleCnt="0"/>
      <dgm:spPr/>
    </dgm:pt>
    <dgm:pt modelId="{947E30E2-924B-0749-8444-722075DE4A6F}" type="pres">
      <dgm:prSet presAssocID="{8970E40B-FD06-4942-8A16-9316EE75AB86}" presName="Name17" presStyleLbl="parChTrans1D3" presStyleIdx="1" presStyleCnt="4"/>
      <dgm:spPr/>
    </dgm:pt>
    <dgm:pt modelId="{AFF2174E-232C-B84F-B91C-264C41EE18BC}" type="pres">
      <dgm:prSet presAssocID="{AA4FC516-6BDB-8942-B414-0EB21E0167E5}" presName="hierRoot3" presStyleCnt="0"/>
      <dgm:spPr/>
    </dgm:pt>
    <dgm:pt modelId="{486E4CB4-6C2E-1B48-8326-55E06C1D39CE}" type="pres">
      <dgm:prSet presAssocID="{AA4FC516-6BDB-8942-B414-0EB21E0167E5}" presName="composite3" presStyleCnt="0"/>
      <dgm:spPr/>
    </dgm:pt>
    <dgm:pt modelId="{7C3CD6CA-7D24-3F47-B318-FE7EDCE0570B}" type="pres">
      <dgm:prSet presAssocID="{AA4FC516-6BDB-8942-B414-0EB21E0167E5}" presName="background3" presStyleLbl="node3" presStyleIdx="1" presStyleCnt="4"/>
      <dgm:spPr/>
    </dgm:pt>
    <dgm:pt modelId="{DD9416C5-70DE-6E43-80D9-C82E078F5EFB}" type="pres">
      <dgm:prSet presAssocID="{AA4FC516-6BDB-8942-B414-0EB21E0167E5}" presName="text3" presStyleLbl="fgAcc3" presStyleIdx="1" presStyleCnt="4">
        <dgm:presLayoutVars>
          <dgm:chPref val="3"/>
        </dgm:presLayoutVars>
      </dgm:prSet>
      <dgm:spPr/>
    </dgm:pt>
    <dgm:pt modelId="{322F8926-ABCE-9B45-A7FB-95CB894BCAF8}" type="pres">
      <dgm:prSet presAssocID="{AA4FC516-6BDB-8942-B414-0EB21E0167E5}" presName="hierChild4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/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</dgm:pt>
    <dgm:pt modelId="{AE710114-766D-C14C-8018-FB74136A752B}" type="pres">
      <dgm:prSet presAssocID="{17851DCB-920D-124B-A8F6-2C9E5A2DBD91}" presName="hierChild3" presStyleCnt="0"/>
      <dgm:spPr/>
    </dgm:pt>
    <dgm:pt modelId="{9C764079-CD67-EB44-81AB-8BFE98DB8A89}" type="pres">
      <dgm:prSet presAssocID="{9E19C0E4-EC2F-0E41-B169-CF8EE019932B}" presName="Name17" presStyleLbl="parChTrans1D3" presStyleIdx="2" presStyleCnt="4"/>
      <dgm:spPr/>
    </dgm:pt>
    <dgm:pt modelId="{08405A34-0D49-D143-AF7E-65F2A20E3576}" type="pres">
      <dgm:prSet presAssocID="{4F2D8C22-2011-EC4F-B463-3C71BBBBF6A0}" presName="hierRoot3" presStyleCnt="0"/>
      <dgm:spPr/>
    </dgm:pt>
    <dgm:pt modelId="{88877E42-977F-CE48-BD32-1443F2D7CD1F}" type="pres">
      <dgm:prSet presAssocID="{4F2D8C22-2011-EC4F-B463-3C71BBBBF6A0}" presName="composite3" presStyleCnt="0"/>
      <dgm:spPr/>
    </dgm:pt>
    <dgm:pt modelId="{7F9DE28B-690C-EA46-A37B-40AB80DADD6D}" type="pres">
      <dgm:prSet presAssocID="{4F2D8C22-2011-EC4F-B463-3C71BBBBF6A0}" presName="background3" presStyleLbl="node3" presStyleIdx="2" presStyleCnt="4"/>
      <dgm:spPr/>
    </dgm:pt>
    <dgm:pt modelId="{C4E910C1-BF12-7245-838A-FE21100D274A}" type="pres">
      <dgm:prSet presAssocID="{4F2D8C22-2011-EC4F-B463-3C71BBBBF6A0}" presName="text3" presStyleLbl="fgAcc3" presStyleIdx="2" presStyleCnt="4">
        <dgm:presLayoutVars>
          <dgm:chPref val="3"/>
        </dgm:presLayoutVars>
      </dgm:prSet>
      <dgm:spPr/>
    </dgm:pt>
    <dgm:pt modelId="{7399D448-3844-E14F-8C59-A9E2FA84C999}" type="pres">
      <dgm:prSet presAssocID="{4F2D8C22-2011-EC4F-B463-3C71BBBBF6A0}" presName="hierChild4" presStyleCnt="0"/>
      <dgm:spPr/>
    </dgm:pt>
    <dgm:pt modelId="{62A47CAE-BE9D-1147-BE5F-721F981DBB6D}" type="pres">
      <dgm:prSet presAssocID="{7792C44E-3540-3D4E-96EF-0E2593B51438}" presName="Name17" presStyleLbl="parChTrans1D3" presStyleIdx="3" presStyleCnt="4"/>
      <dgm:spPr/>
    </dgm:pt>
    <dgm:pt modelId="{ECF8D7A3-CB0D-5543-8C7A-43B77D026AE2}" type="pres">
      <dgm:prSet presAssocID="{63D78C57-F9FD-1E48-8DD8-B055A554B3DA}" presName="hierRoot3" presStyleCnt="0"/>
      <dgm:spPr/>
    </dgm:pt>
    <dgm:pt modelId="{1A763D16-9E77-154E-A77F-AA4997CA6910}" type="pres">
      <dgm:prSet presAssocID="{63D78C57-F9FD-1E48-8DD8-B055A554B3DA}" presName="composite3" presStyleCnt="0"/>
      <dgm:spPr/>
    </dgm:pt>
    <dgm:pt modelId="{B5F9CF80-8B19-A246-9283-1380B3481A1E}" type="pres">
      <dgm:prSet presAssocID="{63D78C57-F9FD-1E48-8DD8-B055A554B3DA}" presName="background3" presStyleLbl="node3" presStyleIdx="3" presStyleCnt="4"/>
      <dgm:spPr/>
    </dgm:pt>
    <dgm:pt modelId="{5BA3B5D3-2617-8A43-B93A-307F9B2298AA}" type="pres">
      <dgm:prSet presAssocID="{63D78C57-F9FD-1E48-8DD8-B055A554B3DA}" presName="text3" presStyleLbl="fgAcc3" presStyleIdx="3" presStyleCnt="4">
        <dgm:presLayoutVars>
          <dgm:chPref val="3"/>
        </dgm:presLayoutVars>
      </dgm:prSet>
      <dgm:spPr/>
    </dgm:pt>
    <dgm:pt modelId="{42429139-941F-B642-98E0-C6C1D834BB31}" type="pres">
      <dgm:prSet presAssocID="{63D78C57-F9FD-1E48-8DD8-B055A554B3DA}" presName="hierChild4" presStyleCnt="0"/>
      <dgm:spPr/>
    </dgm:pt>
  </dgm:ptLst>
  <dgm:cxnLst>
    <dgm:cxn modelId="{26CC400A-6277-574B-A28C-902C47F89DE6}" type="presOf" srcId="{F8F25676-6245-4E43-BE65-168A0216D611}" destId="{4B020118-7230-B641-9821-7CA20C46FB1B}" srcOrd="0" destOrd="0" presId="urn:microsoft.com/office/officeart/2005/8/layout/hierarchy1"/>
    <dgm:cxn modelId="{41A9E60F-4488-3A45-BE1F-A3E9196332D2}" srcId="{17851DCB-920D-124B-A8F6-2C9E5A2DBD91}" destId="{63D78C57-F9FD-1E48-8DD8-B055A554B3DA}" srcOrd="1" destOrd="0" parTransId="{7792C44E-3540-3D4E-96EF-0E2593B51438}" sibTransId="{F3D91973-5D74-044D-83E0-CBAFA9D30E0E}"/>
    <dgm:cxn modelId="{187BF32A-3727-EE49-98DF-8EF360D1AC6C}" type="presOf" srcId="{15ABBBB6-DDEF-0E4D-B34D-713B175B3CD6}" destId="{294D1391-05F7-AF43-83BF-AAA011E784DA}" srcOrd="0" destOrd="0" presId="urn:microsoft.com/office/officeart/2005/8/layout/hierarchy1"/>
    <dgm:cxn modelId="{352B6D53-8609-A648-8B5C-77EE8379E340}" type="presOf" srcId="{63D78C57-F9FD-1E48-8DD8-B055A554B3DA}" destId="{5BA3B5D3-2617-8A43-B93A-307F9B2298AA}" srcOrd="0" destOrd="0" presId="urn:microsoft.com/office/officeart/2005/8/layout/hierarchy1"/>
    <dgm:cxn modelId="{1FC47B66-9154-3C4C-AD22-6A6D23409910}" type="presOf" srcId="{7792C44E-3540-3D4E-96EF-0E2593B51438}" destId="{62A47CAE-BE9D-1147-BE5F-721F981DBB6D}" srcOrd="0" destOrd="0" presId="urn:microsoft.com/office/officeart/2005/8/layout/hierarchy1"/>
    <dgm:cxn modelId="{913C0A6C-4200-0B42-BF96-0D069FBD92E7}" type="presOf" srcId="{2A2EA2AC-2563-3445-8B5A-4BCA573AE0B2}" destId="{E870DFCC-5C74-E940-8FE2-D2B5CFF8FD32}" srcOrd="0" destOrd="0" presId="urn:microsoft.com/office/officeart/2005/8/layout/hierarchy1"/>
    <dgm:cxn modelId="{03BE0F6D-1C53-F440-A4EF-B2FD82555130}" type="presOf" srcId="{C5AA36D3-5ECD-4846-AB92-3385708B3C63}" destId="{DE331C8C-4ABF-124F-9757-C8F82F4C98F7}" srcOrd="0" destOrd="0" presId="urn:microsoft.com/office/officeart/2005/8/layout/hierarchy1"/>
    <dgm:cxn modelId="{EDCC8B85-4760-6743-BBAF-DFDF3F7CF2E6}" type="presOf" srcId="{9E19C0E4-EC2F-0E41-B169-CF8EE019932B}" destId="{9C764079-CD67-EB44-81AB-8BFE98DB8A89}" srcOrd="0" destOrd="0" presId="urn:microsoft.com/office/officeart/2005/8/layout/hierarchy1"/>
    <dgm:cxn modelId="{8DDBCD8D-B4D3-9B4A-9905-4830CD6C4702}" srcId="{17851DCB-920D-124B-A8F6-2C9E5A2DBD91}" destId="{4F2D8C22-2011-EC4F-B463-3C71BBBBF6A0}" srcOrd="0" destOrd="0" parTransId="{9E19C0E4-EC2F-0E41-B169-CF8EE019932B}" sibTransId="{CA551CE2-C976-FE42-B6B4-8065D80D1721}"/>
    <dgm:cxn modelId="{13019498-3B8F-074E-944F-D1FE2F866D19}" type="presOf" srcId="{AA4FC516-6BDB-8942-B414-0EB21E0167E5}" destId="{DD9416C5-70DE-6E43-80D9-C82E078F5EFB}" srcOrd="0" destOrd="0" presId="urn:microsoft.com/office/officeart/2005/8/layout/hierarchy1"/>
    <dgm:cxn modelId="{59B9A4A6-F7FC-3C4D-9725-0B839FF2BFBC}" type="presOf" srcId="{28366F0D-D2AF-D74E-8BE8-288C03287E07}" destId="{0E2761CF-084F-2141-8826-22A6586B1DF1}" srcOrd="0" destOrd="0" presId="urn:microsoft.com/office/officeart/2005/8/layout/hierarchy1"/>
    <dgm:cxn modelId="{C81740C5-6DC7-5447-8688-5A0946705249}" type="presOf" srcId="{8970E40B-FD06-4942-8A16-9316EE75AB86}" destId="{947E30E2-924B-0749-8444-722075DE4A6F}" srcOrd="0" destOrd="0" presId="urn:microsoft.com/office/officeart/2005/8/layout/hierarchy1"/>
    <dgm:cxn modelId="{BF8BCFC7-D000-7847-8281-A5F1B615BC11}" srcId="{15ABBBB6-DDEF-0E4D-B34D-713B175B3CD6}" destId="{AA4FC516-6BDB-8942-B414-0EB21E0167E5}" srcOrd="1" destOrd="0" parTransId="{8970E40B-FD06-4942-8A16-9316EE75AB86}" sibTransId="{7F581D4F-066C-9E42-9127-C4626E786314}"/>
    <dgm:cxn modelId="{D49066C9-9F04-0041-894E-7D2D82A08943}" type="presOf" srcId="{47AD3EE7-6A27-1746-A0D4-526D1EDEAB18}" destId="{2D54A27B-5ADD-8248-A27E-E3C72183DD52}" srcOrd="0" destOrd="0" presId="urn:microsoft.com/office/officeart/2005/8/layout/hierarchy1"/>
    <dgm:cxn modelId="{10D3BCE3-6298-224F-A147-9D6BDE443F7E}" type="presOf" srcId="{4C021B72-B727-D040-93E2-6A9577277028}" destId="{5B3E855A-067A-A94D-8ECF-E0762410E186}" srcOrd="0" destOrd="0" presId="urn:microsoft.com/office/officeart/2005/8/layout/hierarchy1"/>
    <dgm:cxn modelId="{C23B0FE8-8504-2A4A-BA33-D647B9FBC337}" srcId="{15ABBBB6-DDEF-0E4D-B34D-713B175B3CD6}" destId="{C5AA36D3-5ECD-4846-AB92-3385708B3C63}" srcOrd="0" destOrd="0" parTransId="{28366F0D-D2AF-D74E-8BE8-288C03287E07}" sibTransId="{8C9FCFC5-A418-6245-9521-3003D8122C9B}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52E4E4EC-E314-7040-BEEF-5ED5BCE981AD}" type="presOf" srcId="{17851DCB-920D-124B-A8F6-2C9E5A2DBD91}" destId="{1230B3F1-D63E-5E48-B652-E8B068F32AE5}" srcOrd="0" destOrd="0" presId="urn:microsoft.com/office/officeart/2005/8/layout/hierarchy1"/>
    <dgm:cxn modelId="{FD48ECF8-CD18-0346-93D0-85604D83DDF0}" type="presOf" srcId="{4F2D8C22-2011-EC4F-B463-3C71BBBBF6A0}" destId="{C4E910C1-BF12-7245-838A-FE21100D274A}" srcOrd="0" destOrd="0" presId="urn:microsoft.com/office/officeart/2005/8/layout/hierarchy1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151F5530-1BF6-214B-9C9D-5083EDE9F369}" type="presParOf" srcId="{5B3E855A-067A-A94D-8ECF-E0762410E186}" destId="{2A19FC5D-3B86-E441-BA4D-6611533F1127}" srcOrd="0" destOrd="0" presId="urn:microsoft.com/office/officeart/2005/8/layout/hierarchy1"/>
    <dgm:cxn modelId="{F7C2F5B8-9317-504F-AA6D-E7743E41B0CB}" type="presParOf" srcId="{2A19FC5D-3B86-E441-BA4D-6611533F1127}" destId="{951FA09B-C2CC-9E4E-8447-F774CA2FFA6A}" srcOrd="0" destOrd="0" presId="urn:microsoft.com/office/officeart/2005/8/layout/hierarchy1"/>
    <dgm:cxn modelId="{D4672669-B24F-FC45-AA1C-FB674EEA616C}" type="presParOf" srcId="{951FA09B-C2CC-9E4E-8447-F774CA2FFA6A}" destId="{09E2A66F-0B9C-B14D-95E8-CABFB5F4927C}" srcOrd="0" destOrd="0" presId="urn:microsoft.com/office/officeart/2005/8/layout/hierarchy1"/>
    <dgm:cxn modelId="{4D5AE631-1FC3-C748-B60C-FEA6C0D807A5}" type="presParOf" srcId="{951FA09B-C2CC-9E4E-8447-F774CA2FFA6A}" destId="{4B020118-7230-B641-9821-7CA20C46FB1B}" srcOrd="1" destOrd="0" presId="urn:microsoft.com/office/officeart/2005/8/layout/hierarchy1"/>
    <dgm:cxn modelId="{17375DD7-D865-C34E-BB43-D3E278ABDF58}" type="presParOf" srcId="{2A19FC5D-3B86-E441-BA4D-6611533F1127}" destId="{A0118F71-FBAE-B34B-A296-27BFFFC2CC37}" srcOrd="1" destOrd="0" presId="urn:microsoft.com/office/officeart/2005/8/layout/hierarchy1"/>
    <dgm:cxn modelId="{FEFC4F7B-59C7-1846-B96C-1B1245CED7B8}" type="presParOf" srcId="{A0118F71-FBAE-B34B-A296-27BFFFC2CC37}" destId="{2D54A27B-5ADD-8248-A27E-E3C72183DD52}" srcOrd="0" destOrd="0" presId="urn:microsoft.com/office/officeart/2005/8/layout/hierarchy1"/>
    <dgm:cxn modelId="{1CEC1487-AB5D-9B4C-A2FE-C788A75DF12D}" type="presParOf" srcId="{A0118F71-FBAE-B34B-A296-27BFFFC2CC37}" destId="{98F6457E-D588-5C43-B325-8CC034379310}" srcOrd="1" destOrd="0" presId="urn:microsoft.com/office/officeart/2005/8/layout/hierarchy1"/>
    <dgm:cxn modelId="{C2EEBB65-8590-E740-92C3-5C2310CBAF6C}" type="presParOf" srcId="{98F6457E-D588-5C43-B325-8CC034379310}" destId="{88EFBCBB-F2E2-0E42-9867-590E691B7DEB}" srcOrd="0" destOrd="0" presId="urn:microsoft.com/office/officeart/2005/8/layout/hierarchy1"/>
    <dgm:cxn modelId="{F5F31153-0ED1-A245-A9FB-95E20F0E636C}" type="presParOf" srcId="{88EFBCBB-F2E2-0E42-9867-590E691B7DEB}" destId="{3D53A4DC-0D22-A441-95B9-E1369A686A5D}" srcOrd="0" destOrd="0" presId="urn:microsoft.com/office/officeart/2005/8/layout/hierarchy1"/>
    <dgm:cxn modelId="{D5A091EA-E5BA-6B43-BE40-724DFBEC11C0}" type="presParOf" srcId="{88EFBCBB-F2E2-0E42-9867-590E691B7DEB}" destId="{294D1391-05F7-AF43-83BF-AAA011E784DA}" srcOrd="1" destOrd="0" presId="urn:microsoft.com/office/officeart/2005/8/layout/hierarchy1"/>
    <dgm:cxn modelId="{2CDF8B78-23D1-4144-9491-5CF79101F3D1}" type="presParOf" srcId="{98F6457E-D588-5C43-B325-8CC034379310}" destId="{6AA55791-CB05-A346-B20F-F7BD40F1ED4E}" srcOrd="1" destOrd="0" presId="urn:microsoft.com/office/officeart/2005/8/layout/hierarchy1"/>
    <dgm:cxn modelId="{8C141C38-8775-9F45-B97F-E39339012E65}" type="presParOf" srcId="{6AA55791-CB05-A346-B20F-F7BD40F1ED4E}" destId="{0E2761CF-084F-2141-8826-22A6586B1DF1}" srcOrd="0" destOrd="0" presId="urn:microsoft.com/office/officeart/2005/8/layout/hierarchy1"/>
    <dgm:cxn modelId="{F3C402D6-2C81-D149-B45E-8E94F82BDB5A}" type="presParOf" srcId="{6AA55791-CB05-A346-B20F-F7BD40F1ED4E}" destId="{85770F87-CC58-7140-8E40-306309A38617}" srcOrd="1" destOrd="0" presId="urn:microsoft.com/office/officeart/2005/8/layout/hierarchy1"/>
    <dgm:cxn modelId="{8316161A-4CD9-7249-A318-C9DEB50C2A79}" type="presParOf" srcId="{85770F87-CC58-7140-8E40-306309A38617}" destId="{C7F8CF50-EBDE-5C4F-BDD3-929B896C3716}" srcOrd="0" destOrd="0" presId="urn:microsoft.com/office/officeart/2005/8/layout/hierarchy1"/>
    <dgm:cxn modelId="{D998F1FC-CEF2-344F-8139-2117F0FE4F74}" type="presParOf" srcId="{C7F8CF50-EBDE-5C4F-BDD3-929B896C3716}" destId="{8EECA2F0-3637-CA41-ACBD-7DC57F888C3C}" srcOrd="0" destOrd="0" presId="urn:microsoft.com/office/officeart/2005/8/layout/hierarchy1"/>
    <dgm:cxn modelId="{A00F94CE-ECF2-344D-BDB3-162DC1339E87}" type="presParOf" srcId="{C7F8CF50-EBDE-5C4F-BDD3-929B896C3716}" destId="{DE331C8C-4ABF-124F-9757-C8F82F4C98F7}" srcOrd="1" destOrd="0" presId="urn:microsoft.com/office/officeart/2005/8/layout/hierarchy1"/>
    <dgm:cxn modelId="{779B8D2D-3E92-8B42-9382-4987B8AA32BD}" type="presParOf" srcId="{85770F87-CC58-7140-8E40-306309A38617}" destId="{36BF3877-9E82-E24C-83DC-1CBA32F3EB8C}" srcOrd="1" destOrd="0" presId="urn:microsoft.com/office/officeart/2005/8/layout/hierarchy1"/>
    <dgm:cxn modelId="{D9D4FCA0-28FA-0143-8972-AE2466DB0734}" type="presParOf" srcId="{6AA55791-CB05-A346-B20F-F7BD40F1ED4E}" destId="{947E30E2-924B-0749-8444-722075DE4A6F}" srcOrd="2" destOrd="0" presId="urn:microsoft.com/office/officeart/2005/8/layout/hierarchy1"/>
    <dgm:cxn modelId="{A7B15D05-9E4B-6446-BE30-529163675366}" type="presParOf" srcId="{6AA55791-CB05-A346-B20F-F7BD40F1ED4E}" destId="{AFF2174E-232C-B84F-B91C-264C41EE18BC}" srcOrd="3" destOrd="0" presId="urn:microsoft.com/office/officeart/2005/8/layout/hierarchy1"/>
    <dgm:cxn modelId="{051B2B58-86F3-6441-85EF-B0AA0498FC0F}" type="presParOf" srcId="{AFF2174E-232C-B84F-B91C-264C41EE18BC}" destId="{486E4CB4-6C2E-1B48-8326-55E06C1D39CE}" srcOrd="0" destOrd="0" presId="urn:microsoft.com/office/officeart/2005/8/layout/hierarchy1"/>
    <dgm:cxn modelId="{7D86BDB4-78DB-9241-984C-B35F244A4E48}" type="presParOf" srcId="{486E4CB4-6C2E-1B48-8326-55E06C1D39CE}" destId="{7C3CD6CA-7D24-3F47-B318-FE7EDCE0570B}" srcOrd="0" destOrd="0" presId="urn:microsoft.com/office/officeart/2005/8/layout/hierarchy1"/>
    <dgm:cxn modelId="{5D304B9B-B43A-A94D-8B81-2BE8B2EF49C1}" type="presParOf" srcId="{486E4CB4-6C2E-1B48-8326-55E06C1D39CE}" destId="{DD9416C5-70DE-6E43-80D9-C82E078F5EFB}" srcOrd="1" destOrd="0" presId="urn:microsoft.com/office/officeart/2005/8/layout/hierarchy1"/>
    <dgm:cxn modelId="{F182C4BB-99FB-D34F-A02B-8B40DDDB926C}" type="presParOf" srcId="{AFF2174E-232C-B84F-B91C-264C41EE18BC}" destId="{322F8926-ABCE-9B45-A7FB-95CB894BCAF8}" srcOrd="1" destOrd="0" presId="urn:microsoft.com/office/officeart/2005/8/layout/hierarchy1"/>
    <dgm:cxn modelId="{2CDEAC12-9C25-564F-97F7-B97F6E5E9C02}" type="presParOf" srcId="{A0118F71-FBAE-B34B-A296-27BFFFC2CC37}" destId="{E870DFCC-5C74-E940-8FE2-D2B5CFF8FD32}" srcOrd="2" destOrd="0" presId="urn:microsoft.com/office/officeart/2005/8/layout/hierarchy1"/>
    <dgm:cxn modelId="{4DA33E13-3104-EB42-A034-A84D62F1F008}" type="presParOf" srcId="{A0118F71-FBAE-B34B-A296-27BFFFC2CC37}" destId="{14DF78B0-2BFF-8A4E-9199-612412AA9CAD}" srcOrd="3" destOrd="0" presId="urn:microsoft.com/office/officeart/2005/8/layout/hierarchy1"/>
    <dgm:cxn modelId="{656E8DAA-2649-AB40-B90E-BBB167F9681F}" type="presParOf" srcId="{14DF78B0-2BFF-8A4E-9199-612412AA9CAD}" destId="{659F55F1-ED99-5142-95D8-0FC7F84102FF}" srcOrd="0" destOrd="0" presId="urn:microsoft.com/office/officeart/2005/8/layout/hierarchy1"/>
    <dgm:cxn modelId="{68D222E4-6FD3-FA41-982F-E509E89DBC40}" type="presParOf" srcId="{659F55F1-ED99-5142-95D8-0FC7F84102FF}" destId="{A162C1CF-94CA-844C-9544-3DEDC88C5EE5}" srcOrd="0" destOrd="0" presId="urn:microsoft.com/office/officeart/2005/8/layout/hierarchy1"/>
    <dgm:cxn modelId="{C456E304-966F-E74C-BA16-9C0AA63C6F4B}" type="presParOf" srcId="{659F55F1-ED99-5142-95D8-0FC7F84102FF}" destId="{1230B3F1-D63E-5E48-B652-E8B068F32AE5}" srcOrd="1" destOrd="0" presId="urn:microsoft.com/office/officeart/2005/8/layout/hierarchy1"/>
    <dgm:cxn modelId="{F906F3D4-AAD4-574C-8857-786E0684F2F3}" type="presParOf" srcId="{14DF78B0-2BFF-8A4E-9199-612412AA9CAD}" destId="{AE710114-766D-C14C-8018-FB74136A752B}" srcOrd="1" destOrd="0" presId="urn:microsoft.com/office/officeart/2005/8/layout/hierarchy1"/>
    <dgm:cxn modelId="{0085666E-C90D-6A48-82A8-4DED9BAC7A8A}" type="presParOf" srcId="{AE710114-766D-C14C-8018-FB74136A752B}" destId="{9C764079-CD67-EB44-81AB-8BFE98DB8A89}" srcOrd="0" destOrd="0" presId="urn:microsoft.com/office/officeart/2005/8/layout/hierarchy1"/>
    <dgm:cxn modelId="{6F818D3A-9022-CB48-AA7C-9B26FA5CB41E}" type="presParOf" srcId="{AE710114-766D-C14C-8018-FB74136A752B}" destId="{08405A34-0D49-D143-AF7E-65F2A20E3576}" srcOrd="1" destOrd="0" presId="urn:microsoft.com/office/officeart/2005/8/layout/hierarchy1"/>
    <dgm:cxn modelId="{8DC75EF4-5433-6540-9CA2-114FDD0487DD}" type="presParOf" srcId="{08405A34-0D49-D143-AF7E-65F2A20E3576}" destId="{88877E42-977F-CE48-BD32-1443F2D7CD1F}" srcOrd="0" destOrd="0" presId="urn:microsoft.com/office/officeart/2005/8/layout/hierarchy1"/>
    <dgm:cxn modelId="{B2B0D412-027C-E946-8968-D91824EE4E7B}" type="presParOf" srcId="{88877E42-977F-CE48-BD32-1443F2D7CD1F}" destId="{7F9DE28B-690C-EA46-A37B-40AB80DADD6D}" srcOrd="0" destOrd="0" presId="urn:microsoft.com/office/officeart/2005/8/layout/hierarchy1"/>
    <dgm:cxn modelId="{AD936662-CAE8-0F4F-B0EE-C30DB8D86A81}" type="presParOf" srcId="{88877E42-977F-CE48-BD32-1443F2D7CD1F}" destId="{C4E910C1-BF12-7245-838A-FE21100D274A}" srcOrd="1" destOrd="0" presId="urn:microsoft.com/office/officeart/2005/8/layout/hierarchy1"/>
    <dgm:cxn modelId="{09A9634E-5101-EA4F-9C39-CE02163F4FDF}" type="presParOf" srcId="{08405A34-0D49-D143-AF7E-65F2A20E3576}" destId="{7399D448-3844-E14F-8C59-A9E2FA84C999}" srcOrd="1" destOrd="0" presId="urn:microsoft.com/office/officeart/2005/8/layout/hierarchy1"/>
    <dgm:cxn modelId="{5ADAF87D-3618-234E-B0DD-5CB5E6126D2E}" type="presParOf" srcId="{AE710114-766D-C14C-8018-FB74136A752B}" destId="{62A47CAE-BE9D-1147-BE5F-721F981DBB6D}" srcOrd="2" destOrd="0" presId="urn:microsoft.com/office/officeart/2005/8/layout/hierarchy1"/>
    <dgm:cxn modelId="{19518226-BCFE-A44E-AFC4-99EA6E992D96}" type="presParOf" srcId="{AE710114-766D-C14C-8018-FB74136A752B}" destId="{ECF8D7A3-CB0D-5543-8C7A-43B77D026AE2}" srcOrd="3" destOrd="0" presId="urn:microsoft.com/office/officeart/2005/8/layout/hierarchy1"/>
    <dgm:cxn modelId="{FF99B2A8-6289-2B44-BBBC-5F19444EA36F}" type="presParOf" srcId="{ECF8D7A3-CB0D-5543-8C7A-43B77D026AE2}" destId="{1A763D16-9E77-154E-A77F-AA4997CA6910}" srcOrd="0" destOrd="0" presId="urn:microsoft.com/office/officeart/2005/8/layout/hierarchy1"/>
    <dgm:cxn modelId="{6E22D1D6-5C1C-CB42-93A9-5C4C21B8673C}" type="presParOf" srcId="{1A763D16-9E77-154E-A77F-AA4997CA6910}" destId="{B5F9CF80-8B19-A246-9283-1380B3481A1E}" srcOrd="0" destOrd="0" presId="urn:microsoft.com/office/officeart/2005/8/layout/hierarchy1"/>
    <dgm:cxn modelId="{049D376E-076D-9146-89A0-89E70398B1D9}" type="presParOf" srcId="{1A763D16-9E77-154E-A77F-AA4997CA6910}" destId="{5BA3B5D3-2617-8A43-B93A-307F9B2298AA}" srcOrd="1" destOrd="0" presId="urn:microsoft.com/office/officeart/2005/8/layout/hierarchy1"/>
    <dgm:cxn modelId="{BDA88359-E77C-E24C-AD7B-FE5CFCE68985}" type="presParOf" srcId="{ECF8D7A3-CB0D-5543-8C7A-43B77D026AE2}" destId="{42429139-941F-B642-98E0-C6C1D834B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/>
            <a:t>Supervised</a:t>
          </a:r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/>
            <a:t>Regression (continuous outcome)</a:t>
          </a:r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/>
            <a:t>Classification (categorical outcome)</a:t>
          </a:r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/>
            <a:t>Unsupervised</a:t>
          </a:r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/>
            <a:t>Clustering</a:t>
          </a:r>
        </a:p>
        <a:p>
          <a:r>
            <a:rPr lang="en-US" dirty="0"/>
            <a:t>(grouping</a:t>
          </a:r>
          <a:r>
            <a:rPr lang="en-US" baseline="0" dirty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/>
            <a:t>Data Reduction (transforming variables)</a:t>
          </a:r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/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/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</dgm:pt>
    <dgm:pt modelId="{6AA55791-CB05-A346-B20F-F7BD40F1ED4E}" type="pres">
      <dgm:prSet presAssocID="{15ABBBB6-DDEF-0E4D-B34D-713B175B3CD6}" presName="hierChild3" presStyleCnt="0"/>
      <dgm:spPr/>
    </dgm:pt>
    <dgm:pt modelId="{0E2761CF-084F-2141-8826-22A6586B1DF1}" type="pres">
      <dgm:prSet presAssocID="{28366F0D-D2AF-D74E-8BE8-288C03287E07}" presName="Name17" presStyleLbl="parChTrans1D3" presStyleIdx="0" presStyleCnt="4"/>
      <dgm:spPr/>
    </dgm:pt>
    <dgm:pt modelId="{85770F87-CC58-7140-8E40-306309A38617}" type="pres">
      <dgm:prSet presAssocID="{C5AA36D3-5ECD-4846-AB92-3385708B3C63}" presName="hierRoot3" presStyleCnt="0"/>
      <dgm:spPr/>
    </dgm:pt>
    <dgm:pt modelId="{C7F8CF50-EBDE-5C4F-BDD3-929B896C3716}" type="pres">
      <dgm:prSet presAssocID="{C5AA36D3-5ECD-4846-AB92-3385708B3C63}" presName="composite3" presStyleCnt="0"/>
      <dgm:spPr/>
    </dgm:pt>
    <dgm:pt modelId="{8EECA2F0-3637-CA41-ACBD-7DC57F888C3C}" type="pres">
      <dgm:prSet presAssocID="{C5AA36D3-5ECD-4846-AB92-3385708B3C63}" presName="background3" presStyleLbl="node3" presStyleIdx="0" presStyleCnt="4"/>
      <dgm:spPr/>
    </dgm:pt>
    <dgm:pt modelId="{DE331C8C-4ABF-124F-9757-C8F82F4C98F7}" type="pres">
      <dgm:prSet presAssocID="{C5AA36D3-5ECD-4846-AB92-3385708B3C63}" presName="text3" presStyleLbl="fgAcc3" presStyleIdx="0" presStyleCnt="4">
        <dgm:presLayoutVars>
          <dgm:chPref val="3"/>
        </dgm:presLayoutVars>
      </dgm:prSet>
      <dgm:spPr/>
    </dgm:pt>
    <dgm:pt modelId="{36BF3877-9E82-E24C-83DC-1CBA32F3EB8C}" type="pres">
      <dgm:prSet presAssocID="{C5AA36D3-5ECD-4846-AB92-3385708B3C63}" presName="hierChild4" presStyleCnt="0"/>
      <dgm:spPr/>
    </dgm:pt>
    <dgm:pt modelId="{947E30E2-924B-0749-8444-722075DE4A6F}" type="pres">
      <dgm:prSet presAssocID="{8970E40B-FD06-4942-8A16-9316EE75AB86}" presName="Name17" presStyleLbl="parChTrans1D3" presStyleIdx="1" presStyleCnt="4"/>
      <dgm:spPr/>
    </dgm:pt>
    <dgm:pt modelId="{AFF2174E-232C-B84F-B91C-264C41EE18BC}" type="pres">
      <dgm:prSet presAssocID="{AA4FC516-6BDB-8942-B414-0EB21E0167E5}" presName="hierRoot3" presStyleCnt="0"/>
      <dgm:spPr/>
    </dgm:pt>
    <dgm:pt modelId="{486E4CB4-6C2E-1B48-8326-55E06C1D39CE}" type="pres">
      <dgm:prSet presAssocID="{AA4FC516-6BDB-8942-B414-0EB21E0167E5}" presName="composite3" presStyleCnt="0"/>
      <dgm:spPr/>
    </dgm:pt>
    <dgm:pt modelId="{7C3CD6CA-7D24-3F47-B318-FE7EDCE0570B}" type="pres">
      <dgm:prSet presAssocID="{AA4FC516-6BDB-8942-B414-0EB21E0167E5}" presName="background3" presStyleLbl="node3" presStyleIdx="1" presStyleCnt="4"/>
      <dgm:spPr/>
    </dgm:pt>
    <dgm:pt modelId="{DD9416C5-70DE-6E43-80D9-C82E078F5EFB}" type="pres">
      <dgm:prSet presAssocID="{AA4FC516-6BDB-8942-B414-0EB21E0167E5}" presName="text3" presStyleLbl="fgAcc3" presStyleIdx="1" presStyleCnt="4">
        <dgm:presLayoutVars>
          <dgm:chPref val="3"/>
        </dgm:presLayoutVars>
      </dgm:prSet>
      <dgm:spPr/>
    </dgm:pt>
    <dgm:pt modelId="{322F8926-ABCE-9B45-A7FB-95CB894BCAF8}" type="pres">
      <dgm:prSet presAssocID="{AA4FC516-6BDB-8942-B414-0EB21E0167E5}" presName="hierChild4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/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</dgm:pt>
    <dgm:pt modelId="{AE710114-766D-C14C-8018-FB74136A752B}" type="pres">
      <dgm:prSet presAssocID="{17851DCB-920D-124B-A8F6-2C9E5A2DBD91}" presName="hierChild3" presStyleCnt="0"/>
      <dgm:spPr/>
    </dgm:pt>
    <dgm:pt modelId="{9C764079-CD67-EB44-81AB-8BFE98DB8A89}" type="pres">
      <dgm:prSet presAssocID="{9E19C0E4-EC2F-0E41-B169-CF8EE019932B}" presName="Name17" presStyleLbl="parChTrans1D3" presStyleIdx="2" presStyleCnt="4"/>
      <dgm:spPr/>
    </dgm:pt>
    <dgm:pt modelId="{08405A34-0D49-D143-AF7E-65F2A20E3576}" type="pres">
      <dgm:prSet presAssocID="{4F2D8C22-2011-EC4F-B463-3C71BBBBF6A0}" presName="hierRoot3" presStyleCnt="0"/>
      <dgm:spPr/>
    </dgm:pt>
    <dgm:pt modelId="{88877E42-977F-CE48-BD32-1443F2D7CD1F}" type="pres">
      <dgm:prSet presAssocID="{4F2D8C22-2011-EC4F-B463-3C71BBBBF6A0}" presName="composite3" presStyleCnt="0"/>
      <dgm:spPr/>
    </dgm:pt>
    <dgm:pt modelId="{7F9DE28B-690C-EA46-A37B-40AB80DADD6D}" type="pres">
      <dgm:prSet presAssocID="{4F2D8C22-2011-EC4F-B463-3C71BBBBF6A0}" presName="background3" presStyleLbl="node3" presStyleIdx="2" presStyleCnt="4"/>
      <dgm:spPr/>
    </dgm:pt>
    <dgm:pt modelId="{C4E910C1-BF12-7245-838A-FE21100D274A}" type="pres">
      <dgm:prSet presAssocID="{4F2D8C22-2011-EC4F-B463-3C71BBBBF6A0}" presName="text3" presStyleLbl="fgAcc3" presStyleIdx="2" presStyleCnt="4">
        <dgm:presLayoutVars>
          <dgm:chPref val="3"/>
        </dgm:presLayoutVars>
      </dgm:prSet>
      <dgm:spPr/>
    </dgm:pt>
    <dgm:pt modelId="{7399D448-3844-E14F-8C59-A9E2FA84C999}" type="pres">
      <dgm:prSet presAssocID="{4F2D8C22-2011-EC4F-B463-3C71BBBBF6A0}" presName="hierChild4" presStyleCnt="0"/>
      <dgm:spPr/>
    </dgm:pt>
    <dgm:pt modelId="{62A47CAE-BE9D-1147-BE5F-721F981DBB6D}" type="pres">
      <dgm:prSet presAssocID="{7792C44E-3540-3D4E-96EF-0E2593B51438}" presName="Name17" presStyleLbl="parChTrans1D3" presStyleIdx="3" presStyleCnt="4"/>
      <dgm:spPr/>
    </dgm:pt>
    <dgm:pt modelId="{ECF8D7A3-CB0D-5543-8C7A-43B77D026AE2}" type="pres">
      <dgm:prSet presAssocID="{63D78C57-F9FD-1E48-8DD8-B055A554B3DA}" presName="hierRoot3" presStyleCnt="0"/>
      <dgm:spPr/>
    </dgm:pt>
    <dgm:pt modelId="{1A763D16-9E77-154E-A77F-AA4997CA6910}" type="pres">
      <dgm:prSet presAssocID="{63D78C57-F9FD-1E48-8DD8-B055A554B3DA}" presName="composite3" presStyleCnt="0"/>
      <dgm:spPr/>
    </dgm:pt>
    <dgm:pt modelId="{B5F9CF80-8B19-A246-9283-1380B3481A1E}" type="pres">
      <dgm:prSet presAssocID="{63D78C57-F9FD-1E48-8DD8-B055A554B3DA}" presName="background3" presStyleLbl="node3" presStyleIdx="3" presStyleCnt="4"/>
      <dgm:spPr/>
    </dgm:pt>
    <dgm:pt modelId="{5BA3B5D3-2617-8A43-B93A-307F9B2298AA}" type="pres">
      <dgm:prSet presAssocID="{63D78C57-F9FD-1E48-8DD8-B055A554B3DA}" presName="text3" presStyleLbl="fgAcc3" presStyleIdx="3" presStyleCnt="4">
        <dgm:presLayoutVars>
          <dgm:chPref val="3"/>
        </dgm:presLayoutVars>
      </dgm:prSet>
      <dgm:spPr/>
    </dgm:pt>
    <dgm:pt modelId="{42429139-941F-B642-98E0-C6C1D834BB31}" type="pres">
      <dgm:prSet presAssocID="{63D78C57-F9FD-1E48-8DD8-B055A554B3DA}" presName="hierChild4" presStyleCnt="0"/>
      <dgm:spPr/>
    </dgm:pt>
  </dgm:ptLst>
  <dgm:cxnLst>
    <dgm:cxn modelId="{41A9E60F-4488-3A45-BE1F-A3E9196332D2}" srcId="{17851DCB-920D-124B-A8F6-2C9E5A2DBD91}" destId="{63D78C57-F9FD-1E48-8DD8-B055A554B3DA}" srcOrd="1" destOrd="0" parTransId="{7792C44E-3540-3D4E-96EF-0E2593B51438}" sibTransId="{F3D91973-5D74-044D-83E0-CBAFA9D30E0E}"/>
    <dgm:cxn modelId="{40C8141C-3DE8-4142-ABA4-5DF6222EFE60}" type="presOf" srcId="{8970E40B-FD06-4942-8A16-9316EE75AB86}" destId="{947E30E2-924B-0749-8444-722075DE4A6F}" srcOrd="0" destOrd="0" presId="urn:microsoft.com/office/officeart/2005/8/layout/hierarchy1"/>
    <dgm:cxn modelId="{CB80D826-84A6-E746-A20E-36500DEE3F33}" type="presOf" srcId="{47AD3EE7-6A27-1746-A0D4-526D1EDEAB18}" destId="{2D54A27B-5ADD-8248-A27E-E3C72183DD52}" srcOrd="0" destOrd="0" presId="urn:microsoft.com/office/officeart/2005/8/layout/hierarchy1"/>
    <dgm:cxn modelId="{D2176D33-4354-6B46-B460-3D39D8EECB02}" type="presOf" srcId="{28366F0D-D2AF-D74E-8BE8-288C03287E07}" destId="{0E2761CF-084F-2141-8826-22A6586B1DF1}" srcOrd="0" destOrd="0" presId="urn:microsoft.com/office/officeart/2005/8/layout/hierarchy1"/>
    <dgm:cxn modelId="{30D56F38-373B-374D-B062-AB7CF7EDF7E1}" type="presOf" srcId="{9E19C0E4-EC2F-0E41-B169-CF8EE019932B}" destId="{9C764079-CD67-EB44-81AB-8BFE98DB8A89}" srcOrd="0" destOrd="0" presId="urn:microsoft.com/office/officeart/2005/8/layout/hierarchy1"/>
    <dgm:cxn modelId="{AB45DF42-1F4C-2D46-A45F-DF984B2CEEC7}" type="presOf" srcId="{7792C44E-3540-3D4E-96EF-0E2593B51438}" destId="{62A47CAE-BE9D-1147-BE5F-721F981DBB6D}" srcOrd="0" destOrd="0" presId="urn:microsoft.com/office/officeart/2005/8/layout/hierarchy1"/>
    <dgm:cxn modelId="{AFFF2D55-590C-4344-A8D7-CEFC74896D68}" type="presOf" srcId="{2A2EA2AC-2563-3445-8B5A-4BCA573AE0B2}" destId="{E870DFCC-5C74-E940-8FE2-D2B5CFF8FD32}" srcOrd="0" destOrd="0" presId="urn:microsoft.com/office/officeart/2005/8/layout/hierarchy1"/>
    <dgm:cxn modelId="{251FD155-5B28-2E42-AF94-A3B439FFF144}" type="presOf" srcId="{4C021B72-B727-D040-93E2-6A9577277028}" destId="{5B3E855A-067A-A94D-8ECF-E0762410E186}" srcOrd="0" destOrd="0" presId="urn:microsoft.com/office/officeart/2005/8/layout/hierarchy1"/>
    <dgm:cxn modelId="{EA722759-E2BD-E540-BDFF-BBA37D2D5EFA}" type="presOf" srcId="{4F2D8C22-2011-EC4F-B463-3C71BBBBF6A0}" destId="{C4E910C1-BF12-7245-838A-FE21100D274A}" srcOrd="0" destOrd="0" presId="urn:microsoft.com/office/officeart/2005/8/layout/hierarchy1"/>
    <dgm:cxn modelId="{46270E72-57A8-8F4F-ADF4-BCFB6863D6D3}" type="presOf" srcId="{AA4FC516-6BDB-8942-B414-0EB21E0167E5}" destId="{DD9416C5-70DE-6E43-80D9-C82E078F5EFB}" srcOrd="0" destOrd="0" presId="urn:microsoft.com/office/officeart/2005/8/layout/hierarchy1"/>
    <dgm:cxn modelId="{66998583-6B82-9C4E-81DB-F8000BDBAF92}" type="presOf" srcId="{C5AA36D3-5ECD-4846-AB92-3385708B3C63}" destId="{DE331C8C-4ABF-124F-9757-C8F82F4C98F7}" srcOrd="0" destOrd="0" presId="urn:microsoft.com/office/officeart/2005/8/layout/hierarchy1"/>
    <dgm:cxn modelId="{8DDBCD8D-B4D3-9B4A-9905-4830CD6C4702}" srcId="{17851DCB-920D-124B-A8F6-2C9E5A2DBD91}" destId="{4F2D8C22-2011-EC4F-B463-3C71BBBBF6A0}" srcOrd="0" destOrd="0" parTransId="{9E19C0E4-EC2F-0E41-B169-CF8EE019932B}" sibTransId="{CA551CE2-C976-FE42-B6B4-8065D80D1721}"/>
    <dgm:cxn modelId="{4A9D1396-1D7F-F447-B4C4-C5CB0EA58E57}" type="presOf" srcId="{F8F25676-6245-4E43-BE65-168A0216D611}" destId="{4B020118-7230-B641-9821-7CA20C46FB1B}" srcOrd="0" destOrd="0" presId="urn:microsoft.com/office/officeart/2005/8/layout/hierarchy1"/>
    <dgm:cxn modelId="{AC59029E-F4FC-7044-9C86-FB52A336DDE5}" type="presOf" srcId="{15ABBBB6-DDEF-0E4D-B34D-713B175B3CD6}" destId="{294D1391-05F7-AF43-83BF-AAA011E784DA}" srcOrd="0" destOrd="0" presId="urn:microsoft.com/office/officeart/2005/8/layout/hierarchy1"/>
    <dgm:cxn modelId="{BF8BCFC7-D000-7847-8281-A5F1B615BC11}" srcId="{15ABBBB6-DDEF-0E4D-B34D-713B175B3CD6}" destId="{AA4FC516-6BDB-8942-B414-0EB21E0167E5}" srcOrd="1" destOrd="0" parTransId="{8970E40B-FD06-4942-8A16-9316EE75AB86}" sibTransId="{7F581D4F-066C-9E42-9127-C4626E786314}"/>
    <dgm:cxn modelId="{635DFDE2-775B-CA4F-9C84-FD0E490A678A}" type="presOf" srcId="{17851DCB-920D-124B-A8F6-2C9E5A2DBD91}" destId="{1230B3F1-D63E-5E48-B652-E8B068F32AE5}" srcOrd="0" destOrd="0" presId="urn:microsoft.com/office/officeart/2005/8/layout/hierarchy1"/>
    <dgm:cxn modelId="{C23B0FE8-8504-2A4A-BA33-D647B9FBC337}" srcId="{15ABBBB6-DDEF-0E4D-B34D-713B175B3CD6}" destId="{C5AA36D3-5ECD-4846-AB92-3385708B3C63}" srcOrd="0" destOrd="0" parTransId="{28366F0D-D2AF-D74E-8BE8-288C03287E07}" sibTransId="{8C9FCFC5-A418-6245-9521-3003D8122C9B}"/>
    <dgm:cxn modelId="{65965FE8-2822-CC4A-9D33-5D87FCFBE8EC}" type="presOf" srcId="{63D78C57-F9FD-1E48-8DD8-B055A554B3DA}" destId="{5BA3B5D3-2617-8A43-B93A-307F9B2298AA}" srcOrd="0" destOrd="0" presId="urn:microsoft.com/office/officeart/2005/8/layout/hierarchy1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BD7C3146-2538-794B-86BC-767F5147FBC7}" type="presParOf" srcId="{5B3E855A-067A-A94D-8ECF-E0762410E186}" destId="{2A19FC5D-3B86-E441-BA4D-6611533F1127}" srcOrd="0" destOrd="0" presId="urn:microsoft.com/office/officeart/2005/8/layout/hierarchy1"/>
    <dgm:cxn modelId="{308339A3-CAF0-624A-A947-419F3B07395C}" type="presParOf" srcId="{2A19FC5D-3B86-E441-BA4D-6611533F1127}" destId="{951FA09B-C2CC-9E4E-8447-F774CA2FFA6A}" srcOrd="0" destOrd="0" presId="urn:microsoft.com/office/officeart/2005/8/layout/hierarchy1"/>
    <dgm:cxn modelId="{5132A0EE-19D5-9245-99EA-30AABEB5D9E2}" type="presParOf" srcId="{951FA09B-C2CC-9E4E-8447-F774CA2FFA6A}" destId="{09E2A66F-0B9C-B14D-95E8-CABFB5F4927C}" srcOrd="0" destOrd="0" presId="urn:microsoft.com/office/officeart/2005/8/layout/hierarchy1"/>
    <dgm:cxn modelId="{C70DA1ED-959C-A342-95B7-CF4780282D4A}" type="presParOf" srcId="{951FA09B-C2CC-9E4E-8447-F774CA2FFA6A}" destId="{4B020118-7230-B641-9821-7CA20C46FB1B}" srcOrd="1" destOrd="0" presId="urn:microsoft.com/office/officeart/2005/8/layout/hierarchy1"/>
    <dgm:cxn modelId="{EFC78B3E-8F66-4C40-8906-890B04027E24}" type="presParOf" srcId="{2A19FC5D-3B86-E441-BA4D-6611533F1127}" destId="{A0118F71-FBAE-B34B-A296-27BFFFC2CC37}" srcOrd="1" destOrd="0" presId="urn:microsoft.com/office/officeart/2005/8/layout/hierarchy1"/>
    <dgm:cxn modelId="{7887968A-5812-2E4E-ADD2-7FB7FD321CC1}" type="presParOf" srcId="{A0118F71-FBAE-B34B-A296-27BFFFC2CC37}" destId="{2D54A27B-5ADD-8248-A27E-E3C72183DD52}" srcOrd="0" destOrd="0" presId="urn:microsoft.com/office/officeart/2005/8/layout/hierarchy1"/>
    <dgm:cxn modelId="{D6A399A6-F719-BD49-AB4B-995081B31581}" type="presParOf" srcId="{A0118F71-FBAE-B34B-A296-27BFFFC2CC37}" destId="{98F6457E-D588-5C43-B325-8CC034379310}" srcOrd="1" destOrd="0" presId="urn:microsoft.com/office/officeart/2005/8/layout/hierarchy1"/>
    <dgm:cxn modelId="{53143F11-1AB3-BB43-9BED-5F5C2442332B}" type="presParOf" srcId="{98F6457E-D588-5C43-B325-8CC034379310}" destId="{88EFBCBB-F2E2-0E42-9867-590E691B7DEB}" srcOrd="0" destOrd="0" presId="urn:microsoft.com/office/officeart/2005/8/layout/hierarchy1"/>
    <dgm:cxn modelId="{D2F20D53-2208-604F-B9E9-083DB1166422}" type="presParOf" srcId="{88EFBCBB-F2E2-0E42-9867-590E691B7DEB}" destId="{3D53A4DC-0D22-A441-95B9-E1369A686A5D}" srcOrd="0" destOrd="0" presId="urn:microsoft.com/office/officeart/2005/8/layout/hierarchy1"/>
    <dgm:cxn modelId="{31CE096D-5D50-EC4C-8DB7-C8E287155C77}" type="presParOf" srcId="{88EFBCBB-F2E2-0E42-9867-590E691B7DEB}" destId="{294D1391-05F7-AF43-83BF-AAA011E784DA}" srcOrd="1" destOrd="0" presId="urn:microsoft.com/office/officeart/2005/8/layout/hierarchy1"/>
    <dgm:cxn modelId="{7E22A079-2D21-B948-AA1E-73BAD2F6A26C}" type="presParOf" srcId="{98F6457E-D588-5C43-B325-8CC034379310}" destId="{6AA55791-CB05-A346-B20F-F7BD40F1ED4E}" srcOrd="1" destOrd="0" presId="urn:microsoft.com/office/officeart/2005/8/layout/hierarchy1"/>
    <dgm:cxn modelId="{52A2491C-0F56-FA45-90CB-FBA06B685E6E}" type="presParOf" srcId="{6AA55791-CB05-A346-B20F-F7BD40F1ED4E}" destId="{0E2761CF-084F-2141-8826-22A6586B1DF1}" srcOrd="0" destOrd="0" presId="urn:microsoft.com/office/officeart/2005/8/layout/hierarchy1"/>
    <dgm:cxn modelId="{645C3A42-D333-9747-838C-5ED995A46A46}" type="presParOf" srcId="{6AA55791-CB05-A346-B20F-F7BD40F1ED4E}" destId="{85770F87-CC58-7140-8E40-306309A38617}" srcOrd="1" destOrd="0" presId="urn:microsoft.com/office/officeart/2005/8/layout/hierarchy1"/>
    <dgm:cxn modelId="{DD402CCA-2700-DD46-99B8-C325E7E1D10C}" type="presParOf" srcId="{85770F87-CC58-7140-8E40-306309A38617}" destId="{C7F8CF50-EBDE-5C4F-BDD3-929B896C3716}" srcOrd="0" destOrd="0" presId="urn:microsoft.com/office/officeart/2005/8/layout/hierarchy1"/>
    <dgm:cxn modelId="{2D237A67-97CF-A643-BB2F-DE42E0452BB3}" type="presParOf" srcId="{C7F8CF50-EBDE-5C4F-BDD3-929B896C3716}" destId="{8EECA2F0-3637-CA41-ACBD-7DC57F888C3C}" srcOrd="0" destOrd="0" presId="urn:microsoft.com/office/officeart/2005/8/layout/hierarchy1"/>
    <dgm:cxn modelId="{8ED6434D-858F-A74E-B73A-4B67D57F9A43}" type="presParOf" srcId="{C7F8CF50-EBDE-5C4F-BDD3-929B896C3716}" destId="{DE331C8C-4ABF-124F-9757-C8F82F4C98F7}" srcOrd="1" destOrd="0" presId="urn:microsoft.com/office/officeart/2005/8/layout/hierarchy1"/>
    <dgm:cxn modelId="{D4D11D21-D23D-3E4F-8A0E-B03002C4BCC3}" type="presParOf" srcId="{85770F87-CC58-7140-8E40-306309A38617}" destId="{36BF3877-9E82-E24C-83DC-1CBA32F3EB8C}" srcOrd="1" destOrd="0" presId="urn:microsoft.com/office/officeart/2005/8/layout/hierarchy1"/>
    <dgm:cxn modelId="{31CE1A19-4495-D14E-A27C-90EBFADB4CED}" type="presParOf" srcId="{6AA55791-CB05-A346-B20F-F7BD40F1ED4E}" destId="{947E30E2-924B-0749-8444-722075DE4A6F}" srcOrd="2" destOrd="0" presId="urn:microsoft.com/office/officeart/2005/8/layout/hierarchy1"/>
    <dgm:cxn modelId="{0EA05D4F-52CF-9349-9F02-233B83584406}" type="presParOf" srcId="{6AA55791-CB05-A346-B20F-F7BD40F1ED4E}" destId="{AFF2174E-232C-B84F-B91C-264C41EE18BC}" srcOrd="3" destOrd="0" presId="urn:microsoft.com/office/officeart/2005/8/layout/hierarchy1"/>
    <dgm:cxn modelId="{E461B558-50F5-EF4E-BE0B-9AE51C10AC23}" type="presParOf" srcId="{AFF2174E-232C-B84F-B91C-264C41EE18BC}" destId="{486E4CB4-6C2E-1B48-8326-55E06C1D39CE}" srcOrd="0" destOrd="0" presId="urn:microsoft.com/office/officeart/2005/8/layout/hierarchy1"/>
    <dgm:cxn modelId="{BF8CE90F-5F86-7947-A3FF-7B8CE4B3C507}" type="presParOf" srcId="{486E4CB4-6C2E-1B48-8326-55E06C1D39CE}" destId="{7C3CD6CA-7D24-3F47-B318-FE7EDCE0570B}" srcOrd="0" destOrd="0" presId="urn:microsoft.com/office/officeart/2005/8/layout/hierarchy1"/>
    <dgm:cxn modelId="{52CC7AA6-687C-3444-BD72-5053BA416992}" type="presParOf" srcId="{486E4CB4-6C2E-1B48-8326-55E06C1D39CE}" destId="{DD9416C5-70DE-6E43-80D9-C82E078F5EFB}" srcOrd="1" destOrd="0" presId="urn:microsoft.com/office/officeart/2005/8/layout/hierarchy1"/>
    <dgm:cxn modelId="{E08142B5-DF7B-D948-B97C-F065EFC7F842}" type="presParOf" srcId="{AFF2174E-232C-B84F-B91C-264C41EE18BC}" destId="{322F8926-ABCE-9B45-A7FB-95CB894BCAF8}" srcOrd="1" destOrd="0" presId="urn:microsoft.com/office/officeart/2005/8/layout/hierarchy1"/>
    <dgm:cxn modelId="{EB518030-1A83-7F47-BEA1-AA128CBB806E}" type="presParOf" srcId="{A0118F71-FBAE-B34B-A296-27BFFFC2CC37}" destId="{E870DFCC-5C74-E940-8FE2-D2B5CFF8FD32}" srcOrd="2" destOrd="0" presId="urn:microsoft.com/office/officeart/2005/8/layout/hierarchy1"/>
    <dgm:cxn modelId="{EBD1A355-AB50-4842-BDE1-F2455E0F931A}" type="presParOf" srcId="{A0118F71-FBAE-B34B-A296-27BFFFC2CC37}" destId="{14DF78B0-2BFF-8A4E-9199-612412AA9CAD}" srcOrd="3" destOrd="0" presId="urn:microsoft.com/office/officeart/2005/8/layout/hierarchy1"/>
    <dgm:cxn modelId="{E8AB7B59-EE2F-EA41-BD53-34F1867BAB4D}" type="presParOf" srcId="{14DF78B0-2BFF-8A4E-9199-612412AA9CAD}" destId="{659F55F1-ED99-5142-95D8-0FC7F84102FF}" srcOrd="0" destOrd="0" presId="urn:microsoft.com/office/officeart/2005/8/layout/hierarchy1"/>
    <dgm:cxn modelId="{C851A424-37B7-A04F-9062-510B68B33C08}" type="presParOf" srcId="{659F55F1-ED99-5142-95D8-0FC7F84102FF}" destId="{A162C1CF-94CA-844C-9544-3DEDC88C5EE5}" srcOrd="0" destOrd="0" presId="urn:microsoft.com/office/officeart/2005/8/layout/hierarchy1"/>
    <dgm:cxn modelId="{4817050F-EBAE-1B4F-BE5C-A46FDACA86DB}" type="presParOf" srcId="{659F55F1-ED99-5142-95D8-0FC7F84102FF}" destId="{1230B3F1-D63E-5E48-B652-E8B068F32AE5}" srcOrd="1" destOrd="0" presId="urn:microsoft.com/office/officeart/2005/8/layout/hierarchy1"/>
    <dgm:cxn modelId="{7A6625A6-0983-D440-83ED-337BD070C421}" type="presParOf" srcId="{14DF78B0-2BFF-8A4E-9199-612412AA9CAD}" destId="{AE710114-766D-C14C-8018-FB74136A752B}" srcOrd="1" destOrd="0" presId="urn:microsoft.com/office/officeart/2005/8/layout/hierarchy1"/>
    <dgm:cxn modelId="{7F852A36-6C74-4C49-930A-76C5955700E0}" type="presParOf" srcId="{AE710114-766D-C14C-8018-FB74136A752B}" destId="{9C764079-CD67-EB44-81AB-8BFE98DB8A89}" srcOrd="0" destOrd="0" presId="urn:microsoft.com/office/officeart/2005/8/layout/hierarchy1"/>
    <dgm:cxn modelId="{F0C63A36-AABD-5E4D-B32A-433691B2B25F}" type="presParOf" srcId="{AE710114-766D-C14C-8018-FB74136A752B}" destId="{08405A34-0D49-D143-AF7E-65F2A20E3576}" srcOrd="1" destOrd="0" presId="urn:microsoft.com/office/officeart/2005/8/layout/hierarchy1"/>
    <dgm:cxn modelId="{382AF6C9-76AF-524A-95B3-7DF7091D72D6}" type="presParOf" srcId="{08405A34-0D49-D143-AF7E-65F2A20E3576}" destId="{88877E42-977F-CE48-BD32-1443F2D7CD1F}" srcOrd="0" destOrd="0" presId="urn:microsoft.com/office/officeart/2005/8/layout/hierarchy1"/>
    <dgm:cxn modelId="{EE2F6ECD-F459-6B40-86F0-48C6CF61B3CB}" type="presParOf" srcId="{88877E42-977F-CE48-BD32-1443F2D7CD1F}" destId="{7F9DE28B-690C-EA46-A37B-40AB80DADD6D}" srcOrd="0" destOrd="0" presId="urn:microsoft.com/office/officeart/2005/8/layout/hierarchy1"/>
    <dgm:cxn modelId="{BD4E90DC-5E62-DB40-A800-32D675510FBD}" type="presParOf" srcId="{88877E42-977F-CE48-BD32-1443F2D7CD1F}" destId="{C4E910C1-BF12-7245-838A-FE21100D274A}" srcOrd="1" destOrd="0" presId="urn:microsoft.com/office/officeart/2005/8/layout/hierarchy1"/>
    <dgm:cxn modelId="{6674200C-5622-2B46-B913-3DDFD2F8F287}" type="presParOf" srcId="{08405A34-0D49-D143-AF7E-65F2A20E3576}" destId="{7399D448-3844-E14F-8C59-A9E2FA84C999}" srcOrd="1" destOrd="0" presId="urn:microsoft.com/office/officeart/2005/8/layout/hierarchy1"/>
    <dgm:cxn modelId="{930BB3C8-5EFC-C348-A48B-5E969E9ABA6F}" type="presParOf" srcId="{AE710114-766D-C14C-8018-FB74136A752B}" destId="{62A47CAE-BE9D-1147-BE5F-721F981DBB6D}" srcOrd="2" destOrd="0" presId="urn:microsoft.com/office/officeart/2005/8/layout/hierarchy1"/>
    <dgm:cxn modelId="{D5472069-1076-E649-BE4F-E9F04346FDED}" type="presParOf" srcId="{AE710114-766D-C14C-8018-FB74136A752B}" destId="{ECF8D7A3-CB0D-5543-8C7A-43B77D026AE2}" srcOrd="3" destOrd="0" presId="urn:microsoft.com/office/officeart/2005/8/layout/hierarchy1"/>
    <dgm:cxn modelId="{702E8B6F-4B6C-F040-92D1-E6166AE7EE05}" type="presParOf" srcId="{ECF8D7A3-CB0D-5543-8C7A-43B77D026AE2}" destId="{1A763D16-9E77-154E-A77F-AA4997CA6910}" srcOrd="0" destOrd="0" presId="urn:microsoft.com/office/officeart/2005/8/layout/hierarchy1"/>
    <dgm:cxn modelId="{DB37D52F-D20C-CF4A-A432-EF33F49B745F}" type="presParOf" srcId="{1A763D16-9E77-154E-A77F-AA4997CA6910}" destId="{B5F9CF80-8B19-A246-9283-1380B3481A1E}" srcOrd="0" destOrd="0" presId="urn:microsoft.com/office/officeart/2005/8/layout/hierarchy1"/>
    <dgm:cxn modelId="{DF6651D9-AE2F-B14C-89A7-7EF3C9BD6AAE}" type="presParOf" srcId="{1A763D16-9E77-154E-A77F-AA4997CA6910}" destId="{5BA3B5D3-2617-8A43-B93A-307F9B2298AA}" srcOrd="1" destOrd="0" presId="urn:microsoft.com/office/officeart/2005/8/layout/hierarchy1"/>
    <dgm:cxn modelId="{A5E9B393-2344-0E47-8980-0D5C167F61BF}" type="presParOf" srcId="{ECF8D7A3-CB0D-5543-8C7A-43B77D026AE2}" destId="{42429139-941F-B642-98E0-C6C1D834B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CAE-BE9D-1147-BE5F-721F981DBB6D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4079-CD67-EB44-81AB-8BFE98DB8A89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30E2-924B-0749-8444-722075DE4A6F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61CF-084F-2141-8826-22A6586B1DF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2504978" y="537567"/>
        <a:ext cx="1227727" cy="762294"/>
      </dsp:txXfrm>
    </dsp:sp>
    <dsp:sp modelId="{3D53A4DC-0D22-A441-95B9-E1369A686A5D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Supervised</a:t>
          </a:r>
        </a:p>
      </dsp:txBody>
      <dsp:txXfrm>
        <a:off x="946450" y="1718152"/>
        <a:ext cx="1227727" cy="762294"/>
      </dsp:txXfrm>
    </dsp:sp>
    <dsp:sp modelId="{8EECA2F0-3637-CA41-ACBD-7DC57F888C3C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31C8C-4ABF-124F-9757-C8F82F4C98F7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Regression (continuous outcome)</a:t>
          </a:r>
        </a:p>
      </dsp:txBody>
      <dsp:txXfrm>
        <a:off x="167186" y="2898738"/>
        <a:ext cx="1227727" cy="762294"/>
      </dsp:txXfrm>
    </dsp:sp>
    <dsp:sp modelId="{7C3CD6CA-7D24-3F47-B318-FE7EDCE0570B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416C5-70DE-6E43-80D9-C82E078F5EFB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Classification (categorical outcome)</a:t>
          </a:r>
        </a:p>
      </dsp:txBody>
      <dsp:txXfrm>
        <a:off x="1725714" y="2898738"/>
        <a:ext cx="1227727" cy="762294"/>
      </dsp:txXfrm>
    </dsp:sp>
    <dsp:sp modelId="{A162C1CF-94CA-844C-9544-3DEDC88C5EE5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Unsupervised</a:t>
          </a:r>
        </a:p>
      </dsp:txBody>
      <dsp:txXfrm>
        <a:off x="4063506" y="1718152"/>
        <a:ext cx="1227727" cy="762294"/>
      </dsp:txXfrm>
    </dsp:sp>
    <dsp:sp modelId="{7F9DE28B-690C-EA46-A37B-40AB80DADD6D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10C1-BF12-7245-838A-FE21100D274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Clustering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(grouping</a:t>
          </a:r>
          <a:r>
            <a:rPr lang="en-US" sz="1300" kern="1200" baseline="0" dirty="0"/>
            <a:t> observations)</a:t>
          </a:r>
          <a:endParaRPr lang="en-US" sz="1300" kern="1200" dirty="0"/>
        </a:p>
      </dsp:txBody>
      <dsp:txXfrm>
        <a:off x="3284242" y="2898738"/>
        <a:ext cx="1227727" cy="762294"/>
      </dsp:txXfrm>
    </dsp:sp>
    <dsp:sp modelId="{B5F9CF80-8B19-A246-9283-1380B3481A1E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B5D3-2617-8A43-B93A-307F9B2298AA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 Reduction (transforming variables)</a:t>
          </a:r>
        </a:p>
      </dsp:txBody>
      <dsp:txXfrm>
        <a:off x="4842770" y="2898738"/>
        <a:ext cx="1227727" cy="762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CAE-BE9D-1147-BE5F-721F981DBB6D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4079-CD67-EB44-81AB-8BFE98DB8A89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30E2-924B-0749-8444-722075DE4A6F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61CF-084F-2141-8826-22A6586B1DF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2504978" y="537567"/>
        <a:ext cx="1227727" cy="762294"/>
      </dsp:txXfrm>
    </dsp:sp>
    <dsp:sp modelId="{3D53A4DC-0D22-A441-95B9-E1369A686A5D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Supervised</a:t>
          </a:r>
        </a:p>
      </dsp:txBody>
      <dsp:txXfrm>
        <a:off x="946450" y="1718152"/>
        <a:ext cx="1227727" cy="762294"/>
      </dsp:txXfrm>
    </dsp:sp>
    <dsp:sp modelId="{8EECA2F0-3637-CA41-ACBD-7DC57F888C3C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31C8C-4ABF-124F-9757-C8F82F4C98F7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Regression (continuous outcome)</a:t>
          </a:r>
        </a:p>
      </dsp:txBody>
      <dsp:txXfrm>
        <a:off x="167186" y="2898738"/>
        <a:ext cx="1227727" cy="762294"/>
      </dsp:txXfrm>
    </dsp:sp>
    <dsp:sp modelId="{7C3CD6CA-7D24-3F47-B318-FE7EDCE0570B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416C5-70DE-6E43-80D9-C82E078F5EFB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Classification (categorical outcome)</a:t>
          </a:r>
        </a:p>
      </dsp:txBody>
      <dsp:txXfrm>
        <a:off x="1725714" y="2898738"/>
        <a:ext cx="1227727" cy="762294"/>
      </dsp:txXfrm>
    </dsp:sp>
    <dsp:sp modelId="{A162C1CF-94CA-844C-9544-3DEDC88C5EE5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Unsupervised</a:t>
          </a:r>
        </a:p>
      </dsp:txBody>
      <dsp:txXfrm>
        <a:off x="4063506" y="1718152"/>
        <a:ext cx="1227727" cy="762294"/>
      </dsp:txXfrm>
    </dsp:sp>
    <dsp:sp modelId="{7F9DE28B-690C-EA46-A37B-40AB80DADD6D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10C1-BF12-7245-838A-FE21100D274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Clustering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(grouping</a:t>
          </a:r>
          <a:r>
            <a:rPr lang="en-US" sz="1300" kern="1200" baseline="0" dirty="0"/>
            <a:t> observations)</a:t>
          </a:r>
          <a:endParaRPr lang="en-US" sz="1300" kern="1200" dirty="0"/>
        </a:p>
      </dsp:txBody>
      <dsp:txXfrm>
        <a:off x="3284242" y="2898738"/>
        <a:ext cx="1227727" cy="762294"/>
      </dsp:txXfrm>
    </dsp:sp>
    <dsp:sp modelId="{B5F9CF80-8B19-A246-9283-1380B3481A1E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B5D3-2617-8A43-B93A-307F9B2298AA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 Reduction (transforming variables)</a:t>
          </a:r>
        </a:p>
      </dsp:txBody>
      <dsp:txXfrm>
        <a:off x="4842770" y="2898738"/>
        <a:ext cx="1227727" cy="76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226F-F6D1-B445-A338-267713684F86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0D58-8378-B641-AAD1-A8A65AE4B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AB55-C745-5844-A3FF-A8CC5F29D863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23B1-1C86-914A-8D33-A626BF6F6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1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4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34F1-7236-CF4F-B0F4-CBD8C544232B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859" y="1739154"/>
            <a:ext cx="8633012" cy="186288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Biostat</a:t>
            </a:r>
            <a:r>
              <a:rPr lang="en-US" b="1" dirty="0"/>
              <a:t> 202: Opportunities and Challenges of “Big Data”.</a:t>
            </a:r>
            <a:br>
              <a:rPr lang="en-US" b="1" dirty="0"/>
            </a:br>
            <a:r>
              <a:rPr lang="en-US" dirty="0">
                <a:solidFill>
                  <a:schemeClr val="accent5"/>
                </a:solidFill>
              </a:rPr>
              <a:t>Machine Learning</a:t>
            </a:r>
            <a:r>
              <a:rPr lang="en-US" b="1" dirty="0">
                <a:solidFill>
                  <a:schemeClr val="accent5"/>
                </a:solidFill>
              </a:rPr>
              <a:t> 2: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Classification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4" y="419370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David Glidden</a:t>
            </a:r>
          </a:p>
          <a:p>
            <a:r>
              <a:rPr lang="en-US" b="1" dirty="0"/>
              <a:t>Division of Biostatistics</a:t>
            </a:r>
          </a:p>
          <a:p>
            <a:r>
              <a:rPr lang="en-US" b="1" dirty="0"/>
              <a:t>Department of Epidemiology and Biostatistics</a:t>
            </a:r>
          </a:p>
          <a:p>
            <a:r>
              <a:rPr lang="en-US" b="1" dirty="0"/>
              <a:t>08/16/2018</a:t>
            </a:r>
          </a:p>
        </p:txBody>
      </p:sp>
    </p:spTree>
    <p:extLst>
      <p:ext uri="{BB962C8B-B14F-4D97-AF65-F5344CB8AC3E}">
        <p14:creationId xmlns:p14="http://schemas.microsoft.com/office/powerpoint/2010/main" val="5172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2D Classification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01993" y="3916487"/>
            <a:ext cx="321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Classification Rule </a:t>
            </a:r>
            <a:r>
              <a:rPr lang="en-US" dirty="0"/>
              <a:t>is to predict new data points above the line to be 6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</a:p>
        </p:txBody>
      </p:sp>
      <p:sp>
        <p:nvSpPr>
          <p:cNvPr id="5" name="Oval 4"/>
          <p:cNvSpPr/>
          <p:nvPr/>
        </p:nvSpPr>
        <p:spPr>
          <a:xfrm>
            <a:off x="5030453" y="4083485"/>
            <a:ext cx="162838" cy="16283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2D Classification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-2633518" y="3717637"/>
            <a:ext cx="9200573" cy="3435927"/>
          </a:xfrm>
          <a:prstGeom prst="arc">
            <a:avLst>
              <a:gd name="adj1" fmla="val 16200000"/>
              <a:gd name="adj2" fmla="val 103149"/>
            </a:avLst>
          </a:prstGeom>
          <a:ln w="635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8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2D Classification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-2633518" y="3717637"/>
            <a:ext cx="9200573" cy="3435927"/>
          </a:xfrm>
          <a:prstGeom prst="arc">
            <a:avLst>
              <a:gd name="adj1" fmla="val 16200000"/>
              <a:gd name="adj2" fmla="val 103149"/>
            </a:avLst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576708" y="2632364"/>
            <a:ext cx="4475292" cy="3297381"/>
          </a:xfrm>
          <a:custGeom>
            <a:avLst/>
            <a:gdLst>
              <a:gd name="connsiteX0" fmla="*/ 305037 w 4475292"/>
              <a:gd name="connsiteY0" fmla="*/ 0 h 3297381"/>
              <a:gd name="connsiteX1" fmla="*/ 263474 w 4475292"/>
              <a:gd name="connsiteY1" fmla="*/ 124691 h 3297381"/>
              <a:gd name="connsiteX2" fmla="*/ 208056 w 4475292"/>
              <a:gd name="connsiteY2" fmla="*/ 180109 h 3297381"/>
              <a:gd name="connsiteX3" fmla="*/ 152637 w 4475292"/>
              <a:gd name="connsiteY3" fmla="*/ 290945 h 3297381"/>
              <a:gd name="connsiteX4" fmla="*/ 83365 w 4475292"/>
              <a:gd name="connsiteY4" fmla="*/ 387927 h 3297381"/>
              <a:gd name="connsiteX5" fmla="*/ 69510 w 4475292"/>
              <a:gd name="connsiteY5" fmla="*/ 457200 h 3297381"/>
              <a:gd name="connsiteX6" fmla="*/ 41801 w 4475292"/>
              <a:gd name="connsiteY6" fmla="*/ 609600 h 3297381"/>
              <a:gd name="connsiteX7" fmla="*/ 14092 w 4475292"/>
              <a:gd name="connsiteY7" fmla="*/ 803563 h 3297381"/>
              <a:gd name="connsiteX8" fmla="*/ 237 w 4475292"/>
              <a:gd name="connsiteY8" fmla="*/ 914400 h 3297381"/>
              <a:gd name="connsiteX9" fmla="*/ 14092 w 4475292"/>
              <a:gd name="connsiteY9" fmla="*/ 1288472 h 3297381"/>
              <a:gd name="connsiteX10" fmla="*/ 55656 w 4475292"/>
              <a:gd name="connsiteY10" fmla="*/ 1316181 h 3297381"/>
              <a:gd name="connsiteX11" fmla="*/ 97219 w 4475292"/>
              <a:gd name="connsiteY11" fmla="*/ 1427018 h 3297381"/>
              <a:gd name="connsiteX12" fmla="*/ 124928 w 4475292"/>
              <a:gd name="connsiteY12" fmla="*/ 1468581 h 3297381"/>
              <a:gd name="connsiteX13" fmla="*/ 166492 w 4475292"/>
              <a:gd name="connsiteY13" fmla="*/ 1482436 h 3297381"/>
              <a:gd name="connsiteX14" fmla="*/ 415874 w 4475292"/>
              <a:gd name="connsiteY14" fmla="*/ 1468581 h 3297381"/>
              <a:gd name="connsiteX15" fmla="*/ 485147 w 4475292"/>
              <a:gd name="connsiteY15" fmla="*/ 1454727 h 3297381"/>
              <a:gd name="connsiteX16" fmla="*/ 540565 w 4475292"/>
              <a:gd name="connsiteY16" fmla="*/ 1413163 h 3297381"/>
              <a:gd name="connsiteX17" fmla="*/ 609837 w 4475292"/>
              <a:gd name="connsiteY17" fmla="*/ 1371600 h 3297381"/>
              <a:gd name="connsiteX18" fmla="*/ 651401 w 4475292"/>
              <a:gd name="connsiteY18" fmla="*/ 1330036 h 3297381"/>
              <a:gd name="connsiteX19" fmla="*/ 706819 w 4475292"/>
              <a:gd name="connsiteY19" fmla="*/ 1302327 h 3297381"/>
              <a:gd name="connsiteX20" fmla="*/ 789947 w 4475292"/>
              <a:gd name="connsiteY20" fmla="*/ 1246909 h 3297381"/>
              <a:gd name="connsiteX21" fmla="*/ 845365 w 4475292"/>
              <a:gd name="connsiteY21" fmla="*/ 1205345 h 3297381"/>
              <a:gd name="connsiteX22" fmla="*/ 873074 w 4475292"/>
              <a:gd name="connsiteY22" fmla="*/ 1163781 h 3297381"/>
              <a:gd name="connsiteX23" fmla="*/ 1025474 w 4475292"/>
              <a:gd name="connsiteY23" fmla="*/ 1080654 h 3297381"/>
              <a:gd name="connsiteX24" fmla="*/ 1108601 w 4475292"/>
              <a:gd name="connsiteY24" fmla="*/ 1011381 h 3297381"/>
              <a:gd name="connsiteX25" fmla="*/ 1177874 w 4475292"/>
              <a:gd name="connsiteY25" fmla="*/ 969818 h 3297381"/>
              <a:gd name="connsiteX26" fmla="*/ 1344128 w 4475292"/>
              <a:gd name="connsiteY26" fmla="*/ 928254 h 3297381"/>
              <a:gd name="connsiteX27" fmla="*/ 1524237 w 4475292"/>
              <a:gd name="connsiteY27" fmla="*/ 914400 h 3297381"/>
              <a:gd name="connsiteX28" fmla="*/ 1690492 w 4475292"/>
              <a:gd name="connsiteY28" fmla="*/ 983672 h 3297381"/>
              <a:gd name="connsiteX29" fmla="*/ 1801328 w 4475292"/>
              <a:gd name="connsiteY29" fmla="*/ 1025236 h 3297381"/>
              <a:gd name="connsiteX30" fmla="*/ 1842892 w 4475292"/>
              <a:gd name="connsiteY30" fmla="*/ 1066800 h 3297381"/>
              <a:gd name="connsiteX31" fmla="*/ 1884456 w 4475292"/>
              <a:gd name="connsiteY31" fmla="*/ 1246909 h 3297381"/>
              <a:gd name="connsiteX32" fmla="*/ 1870601 w 4475292"/>
              <a:gd name="connsiteY32" fmla="*/ 1565563 h 3297381"/>
              <a:gd name="connsiteX33" fmla="*/ 1856747 w 4475292"/>
              <a:gd name="connsiteY33" fmla="*/ 1634836 h 3297381"/>
              <a:gd name="connsiteX34" fmla="*/ 1842892 w 4475292"/>
              <a:gd name="connsiteY34" fmla="*/ 1801091 h 3297381"/>
              <a:gd name="connsiteX35" fmla="*/ 1815183 w 4475292"/>
              <a:gd name="connsiteY35" fmla="*/ 2092036 h 3297381"/>
              <a:gd name="connsiteX36" fmla="*/ 1884456 w 4475292"/>
              <a:gd name="connsiteY36" fmla="*/ 2424545 h 3297381"/>
              <a:gd name="connsiteX37" fmla="*/ 2009147 w 4475292"/>
              <a:gd name="connsiteY37" fmla="*/ 2521527 h 3297381"/>
              <a:gd name="connsiteX38" fmla="*/ 2078419 w 4475292"/>
              <a:gd name="connsiteY38" fmla="*/ 2576945 h 3297381"/>
              <a:gd name="connsiteX39" fmla="*/ 2147692 w 4475292"/>
              <a:gd name="connsiteY39" fmla="*/ 2632363 h 3297381"/>
              <a:gd name="connsiteX40" fmla="*/ 2203110 w 4475292"/>
              <a:gd name="connsiteY40" fmla="*/ 2618509 h 3297381"/>
              <a:gd name="connsiteX41" fmla="*/ 2244674 w 4475292"/>
              <a:gd name="connsiteY41" fmla="*/ 2590800 h 3297381"/>
              <a:gd name="connsiteX42" fmla="*/ 2300092 w 4475292"/>
              <a:gd name="connsiteY42" fmla="*/ 2563091 h 3297381"/>
              <a:gd name="connsiteX43" fmla="*/ 2452492 w 4475292"/>
              <a:gd name="connsiteY43" fmla="*/ 2438400 h 3297381"/>
              <a:gd name="connsiteX44" fmla="*/ 2521765 w 4475292"/>
              <a:gd name="connsiteY44" fmla="*/ 2382981 h 3297381"/>
              <a:gd name="connsiteX45" fmla="*/ 2577183 w 4475292"/>
              <a:gd name="connsiteY45" fmla="*/ 2313709 h 3297381"/>
              <a:gd name="connsiteX46" fmla="*/ 2660310 w 4475292"/>
              <a:gd name="connsiteY46" fmla="*/ 2244436 h 3297381"/>
              <a:gd name="connsiteX47" fmla="*/ 2688019 w 4475292"/>
              <a:gd name="connsiteY47" fmla="*/ 2202872 h 3297381"/>
              <a:gd name="connsiteX48" fmla="*/ 2757292 w 4475292"/>
              <a:gd name="connsiteY48" fmla="*/ 2133600 h 3297381"/>
              <a:gd name="connsiteX49" fmla="*/ 2785001 w 4475292"/>
              <a:gd name="connsiteY49" fmla="*/ 2092036 h 3297381"/>
              <a:gd name="connsiteX50" fmla="*/ 2826565 w 4475292"/>
              <a:gd name="connsiteY50" fmla="*/ 2036618 h 3297381"/>
              <a:gd name="connsiteX51" fmla="*/ 2923547 w 4475292"/>
              <a:gd name="connsiteY51" fmla="*/ 1925781 h 3297381"/>
              <a:gd name="connsiteX52" fmla="*/ 2978965 w 4475292"/>
              <a:gd name="connsiteY52" fmla="*/ 1828800 h 3297381"/>
              <a:gd name="connsiteX53" fmla="*/ 3006674 w 4475292"/>
              <a:gd name="connsiteY53" fmla="*/ 1787236 h 3297381"/>
              <a:gd name="connsiteX54" fmla="*/ 3062092 w 4475292"/>
              <a:gd name="connsiteY54" fmla="*/ 1745672 h 3297381"/>
              <a:gd name="connsiteX55" fmla="*/ 3159074 w 4475292"/>
              <a:gd name="connsiteY55" fmla="*/ 1676400 h 3297381"/>
              <a:gd name="connsiteX56" fmla="*/ 3297619 w 4475292"/>
              <a:gd name="connsiteY56" fmla="*/ 1717963 h 3297381"/>
              <a:gd name="connsiteX57" fmla="*/ 3422310 w 4475292"/>
              <a:gd name="connsiteY57" fmla="*/ 1801091 h 3297381"/>
              <a:gd name="connsiteX58" fmla="*/ 3463874 w 4475292"/>
              <a:gd name="connsiteY58" fmla="*/ 1884218 h 3297381"/>
              <a:gd name="connsiteX59" fmla="*/ 3491583 w 4475292"/>
              <a:gd name="connsiteY59" fmla="*/ 1925781 h 3297381"/>
              <a:gd name="connsiteX60" fmla="*/ 3519292 w 4475292"/>
              <a:gd name="connsiteY60" fmla="*/ 1981200 h 3297381"/>
              <a:gd name="connsiteX61" fmla="*/ 3560856 w 4475292"/>
              <a:gd name="connsiteY61" fmla="*/ 2119745 h 3297381"/>
              <a:gd name="connsiteX62" fmla="*/ 3574710 w 4475292"/>
              <a:gd name="connsiteY62" fmla="*/ 2175163 h 3297381"/>
              <a:gd name="connsiteX63" fmla="*/ 3602419 w 4475292"/>
              <a:gd name="connsiteY63" fmla="*/ 2355272 h 3297381"/>
              <a:gd name="connsiteX64" fmla="*/ 3616274 w 4475292"/>
              <a:gd name="connsiteY64" fmla="*/ 2673927 h 3297381"/>
              <a:gd name="connsiteX65" fmla="*/ 3630128 w 4475292"/>
              <a:gd name="connsiteY65" fmla="*/ 2729345 h 3297381"/>
              <a:gd name="connsiteX66" fmla="*/ 3657837 w 4475292"/>
              <a:gd name="connsiteY66" fmla="*/ 3186545 h 3297381"/>
              <a:gd name="connsiteX67" fmla="*/ 3671692 w 4475292"/>
              <a:gd name="connsiteY67" fmla="*/ 3255818 h 3297381"/>
              <a:gd name="connsiteX68" fmla="*/ 3699401 w 4475292"/>
              <a:gd name="connsiteY68" fmla="*/ 3297381 h 3297381"/>
              <a:gd name="connsiteX69" fmla="*/ 3796383 w 4475292"/>
              <a:gd name="connsiteY69" fmla="*/ 3269672 h 3297381"/>
              <a:gd name="connsiteX70" fmla="*/ 3934928 w 4475292"/>
              <a:gd name="connsiteY70" fmla="*/ 3144981 h 3297381"/>
              <a:gd name="connsiteX71" fmla="*/ 4073474 w 4475292"/>
              <a:gd name="connsiteY71" fmla="*/ 3020291 h 3297381"/>
              <a:gd name="connsiteX72" fmla="*/ 4115037 w 4475292"/>
              <a:gd name="connsiteY72" fmla="*/ 2992581 h 3297381"/>
              <a:gd name="connsiteX73" fmla="*/ 4142747 w 4475292"/>
              <a:gd name="connsiteY73" fmla="*/ 2964872 h 3297381"/>
              <a:gd name="connsiteX74" fmla="*/ 4239728 w 4475292"/>
              <a:gd name="connsiteY74" fmla="*/ 2881745 h 3297381"/>
              <a:gd name="connsiteX75" fmla="*/ 4253583 w 4475292"/>
              <a:gd name="connsiteY75" fmla="*/ 2812472 h 3297381"/>
              <a:gd name="connsiteX76" fmla="*/ 4267437 w 4475292"/>
              <a:gd name="connsiteY76" fmla="*/ 2757054 h 3297381"/>
              <a:gd name="connsiteX77" fmla="*/ 4281292 w 4475292"/>
              <a:gd name="connsiteY77" fmla="*/ 2646218 h 3297381"/>
              <a:gd name="connsiteX78" fmla="*/ 4267437 w 4475292"/>
              <a:gd name="connsiteY78" fmla="*/ 2479963 h 3297381"/>
              <a:gd name="connsiteX79" fmla="*/ 4225874 w 4475292"/>
              <a:gd name="connsiteY79" fmla="*/ 2424545 h 3297381"/>
              <a:gd name="connsiteX80" fmla="*/ 4170456 w 4475292"/>
              <a:gd name="connsiteY80" fmla="*/ 2341418 h 3297381"/>
              <a:gd name="connsiteX81" fmla="*/ 4073474 w 4475292"/>
              <a:gd name="connsiteY81" fmla="*/ 2230581 h 3297381"/>
              <a:gd name="connsiteX82" fmla="*/ 4045765 w 4475292"/>
              <a:gd name="connsiteY82" fmla="*/ 2161309 h 3297381"/>
              <a:gd name="connsiteX83" fmla="*/ 4004201 w 4475292"/>
              <a:gd name="connsiteY83" fmla="*/ 2105891 h 3297381"/>
              <a:gd name="connsiteX84" fmla="*/ 3907219 w 4475292"/>
              <a:gd name="connsiteY84" fmla="*/ 1995054 h 3297381"/>
              <a:gd name="connsiteX85" fmla="*/ 3893365 w 4475292"/>
              <a:gd name="connsiteY85" fmla="*/ 1953491 h 3297381"/>
              <a:gd name="connsiteX86" fmla="*/ 3865656 w 4475292"/>
              <a:gd name="connsiteY86" fmla="*/ 1842654 h 3297381"/>
              <a:gd name="connsiteX87" fmla="*/ 3851801 w 4475292"/>
              <a:gd name="connsiteY87" fmla="*/ 1801091 h 3297381"/>
              <a:gd name="connsiteX88" fmla="*/ 3879510 w 4475292"/>
              <a:gd name="connsiteY88" fmla="*/ 1607127 h 3297381"/>
              <a:gd name="connsiteX89" fmla="*/ 3907219 w 4475292"/>
              <a:gd name="connsiteY89" fmla="*/ 1565563 h 3297381"/>
              <a:gd name="connsiteX90" fmla="*/ 3921074 w 4475292"/>
              <a:gd name="connsiteY90" fmla="*/ 1524000 h 3297381"/>
              <a:gd name="connsiteX91" fmla="*/ 3948783 w 4475292"/>
              <a:gd name="connsiteY91" fmla="*/ 1482436 h 3297381"/>
              <a:gd name="connsiteX92" fmla="*/ 4018056 w 4475292"/>
              <a:gd name="connsiteY92" fmla="*/ 1371600 h 3297381"/>
              <a:gd name="connsiteX93" fmla="*/ 4115037 w 4475292"/>
              <a:gd name="connsiteY93" fmla="*/ 1233054 h 3297381"/>
              <a:gd name="connsiteX94" fmla="*/ 4142747 w 4475292"/>
              <a:gd name="connsiteY94" fmla="*/ 1205345 h 3297381"/>
              <a:gd name="connsiteX95" fmla="*/ 4184310 w 4475292"/>
              <a:gd name="connsiteY95" fmla="*/ 1177636 h 3297381"/>
              <a:gd name="connsiteX96" fmla="*/ 4212019 w 4475292"/>
              <a:gd name="connsiteY96" fmla="*/ 1136072 h 3297381"/>
              <a:gd name="connsiteX97" fmla="*/ 4253583 w 4475292"/>
              <a:gd name="connsiteY97" fmla="*/ 1122218 h 3297381"/>
              <a:gd name="connsiteX98" fmla="*/ 4267437 w 4475292"/>
              <a:gd name="connsiteY98" fmla="*/ 1080654 h 3297381"/>
              <a:gd name="connsiteX99" fmla="*/ 4336710 w 4475292"/>
              <a:gd name="connsiteY99" fmla="*/ 1011381 h 3297381"/>
              <a:gd name="connsiteX100" fmla="*/ 4336710 w 4475292"/>
              <a:gd name="connsiteY100" fmla="*/ 1011381 h 3297381"/>
              <a:gd name="connsiteX101" fmla="*/ 4392128 w 4475292"/>
              <a:gd name="connsiteY101" fmla="*/ 983672 h 3297381"/>
              <a:gd name="connsiteX102" fmla="*/ 4475256 w 4475292"/>
              <a:gd name="connsiteY102" fmla="*/ 942109 h 329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475292" h="3297381">
                <a:moveTo>
                  <a:pt x="305037" y="0"/>
                </a:moveTo>
                <a:cubicBezTo>
                  <a:pt x="295060" y="49888"/>
                  <a:pt x="294761" y="82974"/>
                  <a:pt x="263474" y="124691"/>
                </a:cubicBezTo>
                <a:cubicBezTo>
                  <a:pt x="247800" y="145591"/>
                  <a:pt x="222547" y="158372"/>
                  <a:pt x="208056" y="180109"/>
                </a:cubicBezTo>
                <a:cubicBezTo>
                  <a:pt x="185143" y="214478"/>
                  <a:pt x="181845" y="261737"/>
                  <a:pt x="152637" y="290945"/>
                </a:cubicBezTo>
                <a:cubicBezTo>
                  <a:pt x="96470" y="347113"/>
                  <a:pt x="119836" y="314984"/>
                  <a:pt x="83365" y="387927"/>
                </a:cubicBezTo>
                <a:cubicBezTo>
                  <a:pt x="78747" y="411018"/>
                  <a:pt x="73091" y="433926"/>
                  <a:pt x="69510" y="457200"/>
                </a:cubicBezTo>
                <a:cubicBezTo>
                  <a:pt x="47130" y="602671"/>
                  <a:pt x="70064" y="524813"/>
                  <a:pt x="41801" y="609600"/>
                </a:cubicBezTo>
                <a:cubicBezTo>
                  <a:pt x="32565" y="674254"/>
                  <a:pt x="22916" y="738851"/>
                  <a:pt x="14092" y="803563"/>
                </a:cubicBezTo>
                <a:cubicBezTo>
                  <a:pt x="9061" y="840455"/>
                  <a:pt x="237" y="877167"/>
                  <a:pt x="237" y="914400"/>
                </a:cubicBezTo>
                <a:cubicBezTo>
                  <a:pt x="237" y="1039176"/>
                  <a:pt x="-2957" y="1164866"/>
                  <a:pt x="14092" y="1288472"/>
                </a:cubicBezTo>
                <a:cubicBezTo>
                  <a:pt x="16367" y="1304967"/>
                  <a:pt x="41801" y="1306945"/>
                  <a:pt x="55656" y="1316181"/>
                </a:cubicBezTo>
                <a:cubicBezTo>
                  <a:pt x="67647" y="1352156"/>
                  <a:pt x="80651" y="1393882"/>
                  <a:pt x="97219" y="1427018"/>
                </a:cubicBezTo>
                <a:cubicBezTo>
                  <a:pt x="104666" y="1441911"/>
                  <a:pt x="111926" y="1458179"/>
                  <a:pt x="124928" y="1468581"/>
                </a:cubicBezTo>
                <a:cubicBezTo>
                  <a:pt x="136332" y="1477704"/>
                  <a:pt x="152637" y="1477818"/>
                  <a:pt x="166492" y="1482436"/>
                </a:cubicBezTo>
                <a:cubicBezTo>
                  <a:pt x="249619" y="1477818"/>
                  <a:pt x="332931" y="1475793"/>
                  <a:pt x="415874" y="1468581"/>
                </a:cubicBezTo>
                <a:cubicBezTo>
                  <a:pt x="439334" y="1466541"/>
                  <a:pt x="463628" y="1464291"/>
                  <a:pt x="485147" y="1454727"/>
                </a:cubicBezTo>
                <a:cubicBezTo>
                  <a:pt x="506248" y="1445349"/>
                  <a:pt x="521352" y="1425972"/>
                  <a:pt x="540565" y="1413163"/>
                </a:cubicBezTo>
                <a:cubicBezTo>
                  <a:pt x="562970" y="1398226"/>
                  <a:pt x="588295" y="1387757"/>
                  <a:pt x="609837" y="1371600"/>
                </a:cubicBezTo>
                <a:cubicBezTo>
                  <a:pt x="625512" y="1359844"/>
                  <a:pt x="635457" y="1341424"/>
                  <a:pt x="651401" y="1330036"/>
                </a:cubicBezTo>
                <a:cubicBezTo>
                  <a:pt x="668207" y="1318032"/>
                  <a:pt x="689109" y="1312953"/>
                  <a:pt x="706819" y="1302327"/>
                </a:cubicBezTo>
                <a:cubicBezTo>
                  <a:pt x="735376" y="1285193"/>
                  <a:pt x="763305" y="1266891"/>
                  <a:pt x="789947" y="1246909"/>
                </a:cubicBezTo>
                <a:cubicBezTo>
                  <a:pt x="808420" y="1233054"/>
                  <a:pt x="829037" y="1221673"/>
                  <a:pt x="845365" y="1205345"/>
                </a:cubicBezTo>
                <a:cubicBezTo>
                  <a:pt x="857139" y="1193571"/>
                  <a:pt x="860543" y="1174746"/>
                  <a:pt x="873074" y="1163781"/>
                </a:cubicBezTo>
                <a:cubicBezTo>
                  <a:pt x="931359" y="1112782"/>
                  <a:pt x="959286" y="1107129"/>
                  <a:pt x="1025474" y="1080654"/>
                </a:cubicBezTo>
                <a:cubicBezTo>
                  <a:pt x="1067973" y="1016906"/>
                  <a:pt x="1034155" y="1052740"/>
                  <a:pt x="1108601" y="1011381"/>
                </a:cubicBezTo>
                <a:cubicBezTo>
                  <a:pt x="1132141" y="998303"/>
                  <a:pt x="1153359" y="980961"/>
                  <a:pt x="1177874" y="969818"/>
                </a:cubicBezTo>
                <a:cubicBezTo>
                  <a:pt x="1229093" y="946537"/>
                  <a:pt x="1288510" y="934109"/>
                  <a:pt x="1344128" y="928254"/>
                </a:cubicBezTo>
                <a:cubicBezTo>
                  <a:pt x="1404011" y="921951"/>
                  <a:pt x="1464201" y="919018"/>
                  <a:pt x="1524237" y="914400"/>
                </a:cubicBezTo>
                <a:cubicBezTo>
                  <a:pt x="1639375" y="943183"/>
                  <a:pt x="1520008" y="909085"/>
                  <a:pt x="1690492" y="983672"/>
                </a:cubicBezTo>
                <a:cubicBezTo>
                  <a:pt x="1726641" y="999487"/>
                  <a:pt x="1764383" y="1011381"/>
                  <a:pt x="1801328" y="1025236"/>
                </a:cubicBezTo>
                <a:cubicBezTo>
                  <a:pt x="1815183" y="1039091"/>
                  <a:pt x="1830349" y="1051748"/>
                  <a:pt x="1842892" y="1066800"/>
                </a:cubicBezTo>
                <a:cubicBezTo>
                  <a:pt x="1894524" y="1128758"/>
                  <a:pt x="1874024" y="1142588"/>
                  <a:pt x="1884456" y="1246909"/>
                </a:cubicBezTo>
                <a:cubicBezTo>
                  <a:pt x="1879838" y="1353127"/>
                  <a:pt x="1878176" y="1459515"/>
                  <a:pt x="1870601" y="1565563"/>
                </a:cubicBezTo>
                <a:cubicBezTo>
                  <a:pt x="1868923" y="1589051"/>
                  <a:pt x="1859498" y="1611449"/>
                  <a:pt x="1856747" y="1634836"/>
                </a:cubicBezTo>
                <a:cubicBezTo>
                  <a:pt x="1850249" y="1690066"/>
                  <a:pt x="1847927" y="1745709"/>
                  <a:pt x="1842892" y="1801091"/>
                </a:cubicBezTo>
                <a:cubicBezTo>
                  <a:pt x="1834072" y="1898111"/>
                  <a:pt x="1824419" y="1995054"/>
                  <a:pt x="1815183" y="2092036"/>
                </a:cubicBezTo>
                <a:cubicBezTo>
                  <a:pt x="1835281" y="2303068"/>
                  <a:pt x="1775910" y="2334090"/>
                  <a:pt x="1884456" y="2424545"/>
                </a:cubicBezTo>
                <a:cubicBezTo>
                  <a:pt x="1924907" y="2458254"/>
                  <a:pt x="1967743" y="2488995"/>
                  <a:pt x="2009147" y="2521527"/>
                </a:cubicBezTo>
                <a:cubicBezTo>
                  <a:pt x="2032399" y="2539796"/>
                  <a:pt x="2055328" y="2558472"/>
                  <a:pt x="2078419" y="2576945"/>
                </a:cubicBezTo>
                <a:lnTo>
                  <a:pt x="2147692" y="2632363"/>
                </a:lnTo>
                <a:cubicBezTo>
                  <a:pt x="2166165" y="2627745"/>
                  <a:pt x="2185608" y="2626010"/>
                  <a:pt x="2203110" y="2618509"/>
                </a:cubicBezTo>
                <a:cubicBezTo>
                  <a:pt x="2218415" y="2611950"/>
                  <a:pt x="2230217" y="2599061"/>
                  <a:pt x="2244674" y="2590800"/>
                </a:cubicBezTo>
                <a:cubicBezTo>
                  <a:pt x="2262606" y="2580553"/>
                  <a:pt x="2281619" y="2572327"/>
                  <a:pt x="2300092" y="2563091"/>
                </a:cubicBezTo>
                <a:cubicBezTo>
                  <a:pt x="2366274" y="2496906"/>
                  <a:pt x="2312487" y="2548403"/>
                  <a:pt x="2452492" y="2438400"/>
                </a:cubicBezTo>
                <a:cubicBezTo>
                  <a:pt x="2475744" y="2420130"/>
                  <a:pt x="2503292" y="2406072"/>
                  <a:pt x="2521765" y="2382981"/>
                </a:cubicBezTo>
                <a:cubicBezTo>
                  <a:pt x="2540238" y="2359890"/>
                  <a:pt x="2556273" y="2334618"/>
                  <a:pt x="2577183" y="2313709"/>
                </a:cubicBezTo>
                <a:cubicBezTo>
                  <a:pt x="2686157" y="2204736"/>
                  <a:pt x="2546836" y="2380608"/>
                  <a:pt x="2660310" y="2244436"/>
                </a:cubicBezTo>
                <a:cubicBezTo>
                  <a:pt x="2670970" y="2231644"/>
                  <a:pt x="2677054" y="2215403"/>
                  <a:pt x="2688019" y="2202872"/>
                </a:cubicBezTo>
                <a:cubicBezTo>
                  <a:pt x="2709523" y="2178296"/>
                  <a:pt x="2735788" y="2158176"/>
                  <a:pt x="2757292" y="2133600"/>
                </a:cubicBezTo>
                <a:cubicBezTo>
                  <a:pt x="2768257" y="2121069"/>
                  <a:pt x="2775323" y="2105586"/>
                  <a:pt x="2785001" y="2092036"/>
                </a:cubicBezTo>
                <a:cubicBezTo>
                  <a:pt x="2798422" y="2073246"/>
                  <a:pt x="2811224" y="2053876"/>
                  <a:pt x="2826565" y="2036618"/>
                </a:cubicBezTo>
                <a:cubicBezTo>
                  <a:pt x="2934627" y="1915047"/>
                  <a:pt x="2863947" y="2015179"/>
                  <a:pt x="2923547" y="1925781"/>
                </a:cubicBezTo>
                <a:cubicBezTo>
                  <a:pt x="2946029" y="1858333"/>
                  <a:pt x="2926541" y="1902193"/>
                  <a:pt x="2978965" y="1828800"/>
                </a:cubicBezTo>
                <a:cubicBezTo>
                  <a:pt x="2988643" y="1815250"/>
                  <a:pt x="2994900" y="1799010"/>
                  <a:pt x="3006674" y="1787236"/>
                </a:cubicBezTo>
                <a:cubicBezTo>
                  <a:pt x="3023002" y="1770908"/>
                  <a:pt x="3044714" y="1760878"/>
                  <a:pt x="3062092" y="1745672"/>
                </a:cubicBezTo>
                <a:cubicBezTo>
                  <a:pt x="3143007" y="1674871"/>
                  <a:pt x="3084245" y="1701342"/>
                  <a:pt x="3159074" y="1676400"/>
                </a:cubicBezTo>
                <a:cubicBezTo>
                  <a:pt x="3205256" y="1690254"/>
                  <a:pt x="3252852" y="1700056"/>
                  <a:pt x="3297619" y="1717963"/>
                </a:cubicBezTo>
                <a:cubicBezTo>
                  <a:pt x="3319606" y="1726758"/>
                  <a:pt x="3402875" y="1781656"/>
                  <a:pt x="3422310" y="1801091"/>
                </a:cubicBezTo>
                <a:cubicBezTo>
                  <a:pt x="3462015" y="1840796"/>
                  <a:pt x="3441337" y="1839145"/>
                  <a:pt x="3463874" y="1884218"/>
                </a:cubicBezTo>
                <a:cubicBezTo>
                  <a:pt x="3471321" y="1899111"/>
                  <a:pt x="3483322" y="1911324"/>
                  <a:pt x="3491583" y="1925781"/>
                </a:cubicBezTo>
                <a:cubicBezTo>
                  <a:pt x="3501830" y="1943713"/>
                  <a:pt x="3510056" y="1962727"/>
                  <a:pt x="3519292" y="1981200"/>
                </a:cubicBezTo>
                <a:cubicBezTo>
                  <a:pt x="3547499" y="2150435"/>
                  <a:pt x="3512529" y="1990871"/>
                  <a:pt x="3560856" y="2119745"/>
                </a:cubicBezTo>
                <a:cubicBezTo>
                  <a:pt x="3567542" y="2137574"/>
                  <a:pt x="3570579" y="2156575"/>
                  <a:pt x="3574710" y="2175163"/>
                </a:cubicBezTo>
                <a:cubicBezTo>
                  <a:pt x="3592846" y="2256775"/>
                  <a:pt x="3590421" y="2259287"/>
                  <a:pt x="3602419" y="2355272"/>
                </a:cubicBezTo>
                <a:cubicBezTo>
                  <a:pt x="3607037" y="2461490"/>
                  <a:pt x="3608420" y="2567899"/>
                  <a:pt x="3616274" y="2673927"/>
                </a:cubicBezTo>
                <a:cubicBezTo>
                  <a:pt x="3617681" y="2692916"/>
                  <a:pt x="3628589" y="2710366"/>
                  <a:pt x="3630128" y="2729345"/>
                </a:cubicBezTo>
                <a:cubicBezTo>
                  <a:pt x="3642467" y="2881525"/>
                  <a:pt x="3645821" y="3034339"/>
                  <a:pt x="3657837" y="3186545"/>
                </a:cubicBezTo>
                <a:cubicBezTo>
                  <a:pt x="3659690" y="3210020"/>
                  <a:pt x="3663424" y="3233769"/>
                  <a:pt x="3671692" y="3255818"/>
                </a:cubicBezTo>
                <a:cubicBezTo>
                  <a:pt x="3677539" y="3271409"/>
                  <a:pt x="3690165" y="3283527"/>
                  <a:pt x="3699401" y="3297381"/>
                </a:cubicBezTo>
                <a:cubicBezTo>
                  <a:pt x="3711403" y="3294381"/>
                  <a:pt x="3780921" y="3278507"/>
                  <a:pt x="3796383" y="3269672"/>
                </a:cubicBezTo>
                <a:cubicBezTo>
                  <a:pt x="3925594" y="3195838"/>
                  <a:pt x="3763444" y="3259302"/>
                  <a:pt x="3934928" y="3144981"/>
                </a:cubicBezTo>
                <a:cubicBezTo>
                  <a:pt x="4031504" y="3080598"/>
                  <a:pt x="3918117" y="3160113"/>
                  <a:pt x="4073474" y="3020291"/>
                </a:cubicBezTo>
                <a:cubicBezTo>
                  <a:pt x="4085851" y="3009152"/>
                  <a:pt x="4102035" y="3002983"/>
                  <a:pt x="4115037" y="2992581"/>
                </a:cubicBezTo>
                <a:cubicBezTo>
                  <a:pt x="4125237" y="2984421"/>
                  <a:pt x="4132712" y="2973234"/>
                  <a:pt x="4142747" y="2964872"/>
                </a:cubicBezTo>
                <a:cubicBezTo>
                  <a:pt x="4249374" y="2876018"/>
                  <a:pt x="4151685" y="2969790"/>
                  <a:pt x="4239728" y="2881745"/>
                </a:cubicBezTo>
                <a:cubicBezTo>
                  <a:pt x="4244346" y="2858654"/>
                  <a:pt x="4248475" y="2835460"/>
                  <a:pt x="4253583" y="2812472"/>
                </a:cubicBezTo>
                <a:cubicBezTo>
                  <a:pt x="4257714" y="2793884"/>
                  <a:pt x="4264307" y="2775836"/>
                  <a:pt x="4267437" y="2757054"/>
                </a:cubicBezTo>
                <a:cubicBezTo>
                  <a:pt x="4273558" y="2720328"/>
                  <a:pt x="4276674" y="2683163"/>
                  <a:pt x="4281292" y="2646218"/>
                </a:cubicBezTo>
                <a:cubicBezTo>
                  <a:pt x="4276674" y="2590800"/>
                  <a:pt x="4280924" y="2533913"/>
                  <a:pt x="4267437" y="2479963"/>
                </a:cubicBezTo>
                <a:cubicBezTo>
                  <a:pt x="4261837" y="2457562"/>
                  <a:pt x="4239116" y="2443462"/>
                  <a:pt x="4225874" y="2424545"/>
                </a:cubicBezTo>
                <a:cubicBezTo>
                  <a:pt x="4206777" y="2397263"/>
                  <a:pt x="4194004" y="2364966"/>
                  <a:pt x="4170456" y="2341418"/>
                </a:cubicBezTo>
                <a:cubicBezTo>
                  <a:pt x="4136000" y="2306962"/>
                  <a:pt x="4098847" y="2272869"/>
                  <a:pt x="4073474" y="2230581"/>
                </a:cubicBezTo>
                <a:cubicBezTo>
                  <a:pt x="4060679" y="2209256"/>
                  <a:pt x="4057843" y="2183049"/>
                  <a:pt x="4045765" y="2161309"/>
                </a:cubicBezTo>
                <a:cubicBezTo>
                  <a:pt x="4034551" y="2141124"/>
                  <a:pt x="4017443" y="2124808"/>
                  <a:pt x="4004201" y="2105891"/>
                </a:cubicBezTo>
                <a:cubicBezTo>
                  <a:pt x="3933484" y="2004867"/>
                  <a:pt x="3979524" y="2043256"/>
                  <a:pt x="3907219" y="1995054"/>
                </a:cubicBezTo>
                <a:cubicBezTo>
                  <a:pt x="3902601" y="1981200"/>
                  <a:pt x="3897207" y="1967580"/>
                  <a:pt x="3893365" y="1953491"/>
                </a:cubicBezTo>
                <a:cubicBezTo>
                  <a:pt x="3883345" y="1916750"/>
                  <a:pt x="3877699" y="1878782"/>
                  <a:pt x="3865656" y="1842654"/>
                </a:cubicBezTo>
                <a:lnTo>
                  <a:pt x="3851801" y="1801091"/>
                </a:lnTo>
                <a:cubicBezTo>
                  <a:pt x="3853825" y="1782880"/>
                  <a:pt x="3865581" y="1644271"/>
                  <a:pt x="3879510" y="1607127"/>
                </a:cubicBezTo>
                <a:cubicBezTo>
                  <a:pt x="3885357" y="1591536"/>
                  <a:pt x="3899772" y="1580456"/>
                  <a:pt x="3907219" y="1565563"/>
                </a:cubicBezTo>
                <a:cubicBezTo>
                  <a:pt x="3913750" y="1552501"/>
                  <a:pt x="3914543" y="1537062"/>
                  <a:pt x="3921074" y="1524000"/>
                </a:cubicBezTo>
                <a:cubicBezTo>
                  <a:pt x="3928521" y="1509107"/>
                  <a:pt x="3940522" y="1496893"/>
                  <a:pt x="3948783" y="1482436"/>
                </a:cubicBezTo>
                <a:cubicBezTo>
                  <a:pt x="4030702" y="1339077"/>
                  <a:pt x="3915037" y="1518771"/>
                  <a:pt x="4018056" y="1371600"/>
                </a:cubicBezTo>
                <a:cubicBezTo>
                  <a:pt x="4055822" y="1317649"/>
                  <a:pt x="4074613" y="1281563"/>
                  <a:pt x="4115037" y="1233054"/>
                </a:cubicBezTo>
                <a:cubicBezTo>
                  <a:pt x="4123399" y="1223019"/>
                  <a:pt x="4132547" y="1213505"/>
                  <a:pt x="4142747" y="1205345"/>
                </a:cubicBezTo>
                <a:cubicBezTo>
                  <a:pt x="4155749" y="1194943"/>
                  <a:pt x="4170456" y="1186872"/>
                  <a:pt x="4184310" y="1177636"/>
                </a:cubicBezTo>
                <a:cubicBezTo>
                  <a:pt x="4193546" y="1163781"/>
                  <a:pt x="4199017" y="1146474"/>
                  <a:pt x="4212019" y="1136072"/>
                </a:cubicBezTo>
                <a:cubicBezTo>
                  <a:pt x="4223423" y="1126949"/>
                  <a:pt x="4243256" y="1132545"/>
                  <a:pt x="4253583" y="1122218"/>
                </a:cubicBezTo>
                <a:cubicBezTo>
                  <a:pt x="4263910" y="1111891"/>
                  <a:pt x="4258675" y="1092337"/>
                  <a:pt x="4267437" y="1080654"/>
                </a:cubicBezTo>
                <a:cubicBezTo>
                  <a:pt x="4287030" y="1054529"/>
                  <a:pt x="4313619" y="1034472"/>
                  <a:pt x="4336710" y="1011381"/>
                </a:cubicBezTo>
                <a:lnTo>
                  <a:pt x="4336710" y="1011381"/>
                </a:lnTo>
                <a:cubicBezTo>
                  <a:pt x="4355183" y="1002145"/>
                  <a:pt x="4372952" y="991342"/>
                  <a:pt x="4392128" y="983672"/>
                </a:cubicBezTo>
                <a:cubicBezTo>
                  <a:pt x="4479637" y="948669"/>
                  <a:pt x="4475256" y="986094"/>
                  <a:pt x="4475256" y="942109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09" y="2039826"/>
            <a:ext cx="7314593" cy="3101983"/>
          </a:xfrm>
        </p:spPr>
        <p:txBody>
          <a:bodyPr>
            <a:normAutofit/>
          </a:bodyPr>
          <a:lstStyle/>
          <a:p>
            <a:r>
              <a:rPr lang="en-US" sz="3200" dirty="0"/>
              <a:t>But in real problems the separation is unlikely to be so neat</a:t>
            </a:r>
          </a:p>
          <a:p>
            <a:r>
              <a:rPr lang="en-US" sz="3200" dirty="0"/>
              <a:t>Consider 1</a:t>
            </a:r>
            <a:r>
              <a:rPr lang="en-US" sz="3200" baseline="30000" dirty="0"/>
              <a:t>st</a:t>
            </a:r>
            <a:r>
              <a:rPr lang="en-US" sz="3200" dirty="0"/>
              <a:t> grade boys vs. 1</a:t>
            </a:r>
            <a:r>
              <a:rPr lang="en-US" sz="3200" baseline="30000" dirty="0"/>
              <a:t>st</a:t>
            </a:r>
            <a:r>
              <a:rPr lang="en-US" sz="3200" dirty="0"/>
              <a:t> grade girls</a:t>
            </a:r>
          </a:p>
        </p:txBody>
      </p:sp>
    </p:spTree>
    <p:extLst>
      <p:ext uri="{BB962C8B-B14F-4D97-AF65-F5344CB8AC3E}">
        <p14:creationId xmlns:p14="http://schemas.microsoft.com/office/powerpoint/2010/main" val="91838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2D Classification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60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2D Classification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72145" y="2493818"/>
            <a:ext cx="4391891" cy="340821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90080" y="3616960"/>
            <a:ext cx="192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Tension: misclassifying many points </a:t>
            </a:r>
          </a:p>
        </p:txBody>
      </p:sp>
    </p:spTree>
    <p:extLst>
      <p:ext uri="{BB962C8B-B14F-4D97-AF65-F5344CB8AC3E}">
        <p14:creationId xmlns:p14="http://schemas.microsoft.com/office/powerpoint/2010/main" val="132696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2D </a:t>
            </a:r>
            <a:r>
              <a:rPr lang="en-US"/>
              <a:t>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036618" y="2784764"/>
            <a:ext cx="4752109" cy="2424582"/>
          </a:xfrm>
          <a:custGeom>
            <a:avLst/>
            <a:gdLst>
              <a:gd name="connsiteX0" fmla="*/ 0 w 4752109"/>
              <a:gd name="connsiteY0" fmla="*/ 0 h 2424582"/>
              <a:gd name="connsiteX1" fmla="*/ 41564 w 4752109"/>
              <a:gd name="connsiteY1" fmla="*/ 55418 h 2424582"/>
              <a:gd name="connsiteX2" fmla="*/ 124691 w 4752109"/>
              <a:gd name="connsiteY2" fmla="*/ 193963 h 2424582"/>
              <a:gd name="connsiteX3" fmla="*/ 180109 w 4752109"/>
              <a:gd name="connsiteY3" fmla="*/ 235527 h 2424582"/>
              <a:gd name="connsiteX4" fmla="*/ 249382 w 4752109"/>
              <a:gd name="connsiteY4" fmla="*/ 346363 h 2424582"/>
              <a:gd name="connsiteX5" fmla="*/ 290946 w 4752109"/>
              <a:gd name="connsiteY5" fmla="*/ 360218 h 2424582"/>
              <a:gd name="connsiteX6" fmla="*/ 346364 w 4752109"/>
              <a:gd name="connsiteY6" fmla="*/ 401781 h 2424582"/>
              <a:gd name="connsiteX7" fmla="*/ 429491 w 4752109"/>
              <a:gd name="connsiteY7" fmla="*/ 429491 h 2424582"/>
              <a:gd name="connsiteX8" fmla="*/ 498764 w 4752109"/>
              <a:gd name="connsiteY8" fmla="*/ 471054 h 2424582"/>
              <a:gd name="connsiteX9" fmla="*/ 540327 w 4752109"/>
              <a:gd name="connsiteY9" fmla="*/ 498763 h 2424582"/>
              <a:gd name="connsiteX10" fmla="*/ 665018 w 4752109"/>
              <a:gd name="connsiteY10" fmla="*/ 554181 h 2424582"/>
              <a:gd name="connsiteX11" fmla="*/ 720437 w 4752109"/>
              <a:gd name="connsiteY11" fmla="*/ 581891 h 2424582"/>
              <a:gd name="connsiteX12" fmla="*/ 900546 w 4752109"/>
              <a:gd name="connsiteY12" fmla="*/ 651163 h 2424582"/>
              <a:gd name="connsiteX13" fmla="*/ 1025237 w 4752109"/>
              <a:gd name="connsiteY13" fmla="*/ 568036 h 2424582"/>
              <a:gd name="connsiteX14" fmla="*/ 1080655 w 4752109"/>
              <a:gd name="connsiteY14" fmla="*/ 540327 h 2424582"/>
              <a:gd name="connsiteX15" fmla="*/ 1149927 w 4752109"/>
              <a:gd name="connsiteY15" fmla="*/ 498763 h 2424582"/>
              <a:gd name="connsiteX16" fmla="*/ 1233055 w 4752109"/>
              <a:gd name="connsiteY16" fmla="*/ 443345 h 2424582"/>
              <a:gd name="connsiteX17" fmla="*/ 1302327 w 4752109"/>
              <a:gd name="connsiteY17" fmla="*/ 415636 h 2424582"/>
              <a:gd name="connsiteX18" fmla="*/ 1607127 w 4752109"/>
              <a:gd name="connsiteY18" fmla="*/ 443345 h 2424582"/>
              <a:gd name="connsiteX19" fmla="*/ 1690255 w 4752109"/>
              <a:gd name="connsiteY19" fmla="*/ 471054 h 2424582"/>
              <a:gd name="connsiteX20" fmla="*/ 1731818 w 4752109"/>
              <a:gd name="connsiteY20" fmla="*/ 484909 h 2424582"/>
              <a:gd name="connsiteX21" fmla="*/ 2008909 w 4752109"/>
              <a:gd name="connsiteY21" fmla="*/ 484909 h 2424582"/>
              <a:gd name="connsiteX22" fmla="*/ 2064327 w 4752109"/>
              <a:gd name="connsiteY22" fmla="*/ 512618 h 2424582"/>
              <a:gd name="connsiteX23" fmla="*/ 2064327 w 4752109"/>
              <a:gd name="connsiteY23" fmla="*/ 623454 h 2424582"/>
              <a:gd name="connsiteX24" fmla="*/ 2022764 w 4752109"/>
              <a:gd name="connsiteY24" fmla="*/ 637309 h 2424582"/>
              <a:gd name="connsiteX25" fmla="*/ 1884218 w 4752109"/>
              <a:gd name="connsiteY25" fmla="*/ 692727 h 2424582"/>
              <a:gd name="connsiteX26" fmla="*/ 1801091 w 4752109"/>
              <a:gd name="connsiteY26" fmla="*/ 720436 h 2424582"/>
              <a:gd name="connsiteX27" fmla="*/ 1717964 w 4752109"/>
              <a:gd name="connsiteY27" fmla="*/ 775854 h 2424582"/>
              <a:gd name="connsiteX28" fmla="*/ 1676400 w 4752109"/>
              <a:gd name="connsiteY28" fmla="*/ 831272 h 2424582"/>
              <a:gd name="connsiteX29" fmla="*/ 1593273 w 4752109"/>
              <a:gd name="connsiteY29" fmla="*/ 886691 h 2424582"/>
              <a:gd name="connsiteX30" fmla="*/ 1551709 w 4752109"/>
              <a:gd name="connsiteY30" fmla="*/ 955963 h 2424582"/>
              <a:gd name="connsiteX31" fmla="*/ 1468582 w 4752109"/>
              <a:gd name="connsiteY31" fmla="*/ 1039091 h 2424582"/>
              <a:gd name="connsiteX32" fmla="*/ 1468582 w 4752109"/>
              <a:gd name="connsiteY32" fmla="*/ 1136072 h 2424582"/>
              <a:gd name="connsiteX33" fmla="*/ 1482437 w 4752109"/>
              <a:gd name="connsiteY33" fmla="*/ 1177636 h 2424582"/>
              <a:gd name="connsiteX34" fmla="*/ 1524000 w 4752109"/>
              <a:gd name="connsiteY34" fmla="*/ 1191491 h 2424582"/>
              <a:gd name="connsiteX35" fmla="*/ 1565564 w 4752109"/>
              <a:gd name="connsiteY35" fmla="*/ 1094509 h 2424582"/>
              <a:gd name="connsiteX36" fmla="*/ 1634837 w 4752109"/>
              <a:gd name="connsiteY36" fmla="*/ 1025236 h 2424582"/>
              <a:gd name="connsiteX37" fmla="*/ 1731818 w 4752109"/>
              <a:gd name="connsiteY37" fmla="*/ 997527 h 2424582"/>
              <a:gd name="connsiteX38" fmla="*/ 1911927 w 4752109"/>
              <a:gd name="connsiteY38" fmla="*/ 1039091 h 2424582"/>
              <a:gd name="connsiteX39" fmla="*/ 1925782 w 4752109"/>
              <a:gd name="connsiteY39" fmla="*/ 1080654 h 2424582"/>
              <a:gd name="connsiteX40" fmla="*/ 1884218 w 4752109"/>
              <a:gd name="connsiteY40" fmla="*/ 1219200 h 2424582"/>
              <a:gd name="connsiteX41" fmla="*/ 1662546 w 4752109"/>
              <a:gd name="connsiteY41" fmla="*/ 1302327 h 2424582"/>
              <a:gd name="connsiteX42" fmla="*/ 1620982 w 4752109"/>
              <a:gd name="connsiteY42" fmla="*/ 1330036 h 2424582"/>
              <a:gd name="connsiteX43" fmla="*/ 1593273 w 4752109"/>
              <a:gd name="connsiteY43" fmla="*/ 1440872 h 2424582"/>
              <a:gd name="connsiteX44" fmla="*/ 1607127 w 4752109"/>
              <a:gd name="connsiteY44" fmla="*/ 1607127 h 2424582"/>
              <a:gd name="connsiteX45" fmla="*/ 1634837 w 4752109"/>
              <a:gd name="connsiteY45" fmla="*/ 1634836 h 2424582"/>
              <a:gd name="connsiteX46" fmla="*/ 1648691 w 4752109"/>
              <a:gd name="connsiteY46" fmla="*/ 1676400 h 2424582"/>
              <a:gd name="connsiteX47" fmla="*/ 1731818 w 4752109"/>
              <a:gd name="connsiteY47" fmla="*/ 1717963 h 2424582"/>
              <a:gd name="connsiteX48" fmla="*/ 1787237 w 4752109"/>
              <a:gd name="connsiteY48" fmla="*/ 1787236 h 2424582"/>
              <a:gd name="connsiteX49" fmla="*/ 1870364 w 4752109"/>
              <a:gd name="connsiteY49" fmla="*/ 1814945 h 2424582"/>
              <a:gd name="connsiteX50" fmla="*/ 1953491 w 4752109"/>
              <a:gd name="connsiteY50" fmla="*/ 1801091 h 2424582"/>
              <a:gd name="connsiteX51" fmla="*/ 1925782 w 4752109"/>
              <a:gd name="connsiteY51" fmla="*/ 1607127 h 2424582"/>
              <a:gd name="connsiteX52" fmla="*/ 1911927 w 4752109"/>
              <a:gd name="connsiteY52" fmla="*/ 1524000 h 2424582"/>
              <a:gd name="connsiteX53" fmla="*/ 1953491 w 4752109"/>
              <a:gd name="connsiteY53" fmla="*/ 1288472 h 2424582"/>
              <a:gd name="connsiteX54" fmla="*/ 1967346 w 4752109"/>
              <a:gd name="connsiteY54" fmla="*/ 1246909 h 2424582"/>
              <a:gd name="connsiteX55" fmla="*/ 2008909 w 4752109"/>
              <a:gd name="connsiteY55" fmla="*/ 1205345 h 2424582"/>
              <a:gd name="connsiteX56" fmla="*/ 2078182 w 4752109"/>
              <a:gd name="connsiteY56" fmla="*/ 1094509 h 2424582"/>
              <a:gd name="connsiteX57" fmla="*/ 2230582 w 4752109"/>
              <a:gd name="connsiteY57" fmla="*/ 1108363 h 2424582"/>
              <a:gd name="connsiteX58" fmla="*/ 2313709 w 4752109"/>
              <a:gd name="connsiteY58" fmla="*/ 1136072 h 2424582"/>
              <a:gd name="connsiteX59" fmla="*/ 2369127 w 4752109"/>
              <a:gd name="connsiteY59" fmla="*/ 1149927 h 2424582"/>
              <a:gd name="connsiteX60" fmla="*/ 2438400 w 4752109"/>
              <a:gd name="connsiteY60" fmla="*/ 1177636 h 2424582"/>
              <a:gd name="connsiteX61" fmla="*/ 2479964 w 4752109"/>
              <a:gd name="connsiteY61" fmla="*/ 1191491 h 2424582"/>
              <a:gd name="connsiteX62" fmla="*/ 2493818 w 4752109"/>
              <a:gd name="connsiteY62" fmla="*/ 1233054 h 2424582"/>
              <a:gd name="connsiteX63" fmla="*/ 2452255 w 4752109"/>
              <a:gd name="connsiteY63" fmla="*/ 1246909 h 2424582"/>
              <a:gd name="connsiteX64" fmla="*/ 2410691 w 4752109"/>
              <a:gd name="connsiteY64" fmla="*/ 1274618 h 2424582"/>
              <a:gd name="connsiteX65" fmla="*/ 2382982 w 4752109"/>
              <a:gd name="connsiteY65" fmla="*/ 1316181 h 2424582"/>
              <a:gd name="connsiteX66" fmla="*/ 2355273 w 4752109"/>
              <a:gd name="connsiteY66" fmla="*/ 1343891 h 2424582"/>
              <a:gd name="connsiteX67" fmla="*/ 2369127 w 4752109"/>
              <a:gd name="connsiteY67" fmla="*/ 1537854 h 2424582"/>
              <a:gd name="connsiteX68" fmla="*/ 2396837 w 4752109"/>
              <a:gd name="connsiteY68" fmla="*/ 1565563 h 2424582"/>
              <a:gd name="connsiteX69" fmla="*/ 2424546 w 4752109"/>
              <a:gd name="connsiteY69" fmla="*/ 1607127 h 2424582"/>
              <a:gd name="connsiteX70" fmla="*/ 2521527 w 4752109"/>
              <a:gd name="connsiteY70" fmla="*/ 1662545 h 2424582"/>
              <a:gd name="connsiteX71" fmla="*/ 2604655 w 4752109"/>
              <a:gd name="connsiteY71" fmla="*/ 1620981 h 2424582"/>
              <a:gd name="connsiteX72" fmla="*/ 2632364 w 4752109"/>
              <a:gd name="connsiteY72" fmla="*/ 1579418 h 2424582"/>
              <a:gd name="connsiteX73" fmla="*/ 2646218 w 4752109"/>
              <a:gd name="connsiteY73" fmla="*/ 1524000 h 2424582"/>
              <a:gd name="connsiteX74" fmla="*/ 2660073 w 4752109"/>
              <a:gd name="connsiteY74" fmla="*/ 1482436 h 2424582"/>
              <a:gd name="connsiteX75" fmla="*/ 2687782 w 4752109"/>
              <a:gd name="connsiteY75" fmla="*/ 1371600 h 2424582"/>
              <a:gd name="connsiteX76" fmla="*/ 2757055 w 4752109"/>
              <a:gd name="connsiteY76" fmla="*/ 1260763 h 2424582"/>
              <a:gd name="connsiteX77" fmla="*/ 3020291 w 4752109"/>
              <a:gd name="connsiteY77" fmla="*/ 1233054 h 2424582"/>
              <a:gd name="connsiteX78" fmla="*/ 3061855 w 4752109"/>
              <a:gd name="connsiteY78" fmla="*/ 1316181 h 2424582"/>
              <a:gd name="connsiteX79" fmla="*/ 3048000 w 4752109"/>
              <a:gd name="connsiteY79" fmla="*/ 1357745 h 2424582"/>
              <a:gd name="connsiteX80" fmla="*/ 2978727 w 4752109"/>
              <a:gd name="connsiteY80" fmla="*/ 1385454 h 2424582"/>
              <a:gd name="connsiteX81" fmla="*/ 2867891 w 4752109"/>
              <a:gd name="connsiteY81" fmla="*/ 1427018 h 2424582"/>
              <a:gd name="connsiteX82" fmla="*/ 2840182 w 4752109"/>
              <a:gd name="connsiteY82" fmla="*/ 1510145 h 2424582"/>
              <a:gd name="connsiteX83" fmla="*/ 2812473 w 4752109"/>
              <a:gd name="connsiteY83" fmla="*/ 1565563 h 2424582"/>
              <a:gd name="connsiteX84" fmla="*/ 2784764 w 4752109"/>
              <a:gd name="connsiteY84" fmla="*/ 1607127 h 2424582"/>
              <a:gd name="connsiteX85" fmla="*/ 2770909 w 4752109"/>
              <a:gd name="connsiteY85" fmla="*/ 1648691 h 2424582"/>
              <a:gd name="connsiteX86" fmla="*/ 2812473 w 4752109"/>
              <a:gd name="connsiteY86" fmla="*/ 1731818 h 2424582"/>
              <a:gd name="connsiteX87" fmla="*/ 2854037 w 4752109"/>
              <a:gd name="connsiteY87" fmla="*/ 1773381 h 2424582"/>
              <a:gd name="connsiteX88" fmla="*/ 2881746 w 4752109"/>
              <a:gd name="connsiteY88" fmla="*/ 1814945 h 2424582"/>
              <a:gd name="connsiteX89" fmla="*/ 2923309 w 4752109"/>
              <a:gd name="connsiteY89" fmla="*/ 1828800 h 2424582"/>
              <a:gd name="connsiteX90" fmla="*/ 2964873 w 4752109"/>
              <a:gd name="connsiteY90" fmla="*/ 1856509 h 2424582"/>
              <a:gd name="connsiteX91" fmla="*/ 3117273 w 4752109"/>
              <a:gd name="connsiteY91" fmla="*/ 1842654 h 2424582"/>
              <a:gd name="connsiteX92" fmla="*/ 3158837 w 4752109"/>
              <a:gd name="connsiteY92" fmla="*/ 1814945 h 2424582"/>
              <a:gd name="connsiteX93" fmla="*/ 3297382 w 4752109"/>
              <a:gd name="connsiteY93" fmla="*/ 1648691 h 2424582"/>
              <a:gd name="connsiteX94" fmla="*/ 3352800 w 4752109"/>
              <a:gd name="connsiteY94" fmla="*/ 1537854 h 2424582"/>
              <a:gd name="connsiteX95" fmla="*/ 3394364 w 4752109"/>
              <a:gd name="connsiteY95" fmla="*/ 1510145 h 2424582"/>
              <a:gd name="connsiteX96" fmla="*/ 3463637 w 4752109"/>
              <a:gd name="connsiteY96" fmla="*/ 1440872 h 2424582"/>
              <a:gd name="connsiteX97" fmla="*/ 3546764 w 4752109"/>
              <a:gd name="connsiteY97" fmla="*/ 1413163 h 2424582"/>
              <a:gd name="connsiteX98" fmla="*/ 3657600 w 4752109"/>
              <a:gd name="connsiteY98" fmla="*/ 1482436 h 2424582"/>
              <a:gd name="connsiteX99" fmla="*/ 3740727 w 4752109"/>
              <a:gd name="connsiteY99" fmla="*/ 1565563 h 2424582"/>
              <a:gd name="connsiteX100" fmla="*/ 3837709 w 4752109"/>
              <a:gd name="connsiteY100" fmla="*/ 1690254 h 2424582"/>
              <a:gd name="connsiteX101" fmla="*/ 4003964 w 4752109"/>
              <a:gd name="connsiteY101" fmla="*/ 1856509 h 2424582"/>
              <a:gd name="connsiteX102" fmla="*/ 4045527 w 4752109"/>
              <a:gd name="connsiteY102" fmla="*/ 1898072 h 2424582"/>
              <a:gd name="connsiteX103" fmla="*/ 4073237 w 4752109"/>
              <a:gd name="connsiteY103" fmla="*/ 1939636 h 2424582"/>
              <a:gd name="connsiteX104" fmla="*/ 4170218 w 4752109"/>
              <a:gd name="connsiteY104" fmla="*/ 2022763 h 2424582"/>
              <a:gd name="connsiteX105" fmla="*/ 4253346 w 4752109"/>
              <a:gd name="connsiteY105" fmla="*/ 2105891 h 2424582"/>
              <a:gd name="connsiteX106" fmla="*/ 4433455 w 4752109"/>
              <a:gd name="connsiteY106" fmla="*/ 2230581 h 2424582"/>
              <a:gd name="connsiteX107" fmla="*/ 4502727 w 4752109"/>
              <a:gd name="connsiteY107" fmla="*/ 2313709 h 2424582"/>
              <a:gd name="connsiteX108" fmla="*/ 4558146 w 4752109"/>
              <a:gd name="connsiteY108" fmla="*/ 2341418 h 2424582"/>
              <a:gd name="connsiteX109" fmla="*/ 4613564 w 4752109"/>
              <a:gd name="connsiteY109" fmla="*/ 2382981 h 2424582"/>
              <a:gd name="connsiteX110" fmla="*/ 4696691 w 4752109"/>
              <a:gd name="connsiteY110" fmla="*/ 2410691 h 2424582"/>
              <a:gd name="connsiteX111" fmla="*/ 4752109 w 4752109"/>
              <a:gd name="connsiteY111" fmla="*/ 2424545 h 24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752109" h="2424582">
                <a:moveTo>
                  <a:pt x="0" y="0"/>
                </a:moveTo>
                <a:cubicBezTo>
                  <a:pt x="13855" y="18473"/>
                  <a:pt x="29326" y="35837"/>
                  <a:pt x="41564" y="55418"/>
                </a:cubicBezTo>
                <a:cubicBezTo>
                  <a:pt x="87301" y="128596"/>
                  <a:pt x="52762" y="113043"/>
                  <a:pt x="124691" y="193963"/>
                </a:cubicBezTo>
                <a:cubicBezTo>
                  <a:pt x="140032" y="211221"/>
                  <a:pt x="161636" y="221672"/>
                  <a:pt x="180109" y="235527"/>
                </a:cubicBezTo>
                <a:cubicBezTo>
                  <a:pt x="197463" y="270234"/>
                  <a:pt x="218549" y="320669"/>
                  <a:pt x="249382" y="346363"/>
                </a:cubicBezTo>
                <a:cubicBezTo>
                  <a:pt x="260601" y="355712"/>
                  <a:pt x="277091" y="355600"/>
                  <a:pt x="290946" y="360218"/>
                </a:cubicBezTo>
                <a:cubicBezTo>
                  <a:pt x="309419" y="374072"/>
                  <a:pt x="325711" y="391454"/>
                  <a:pt x="346364" y="401781"/>
                </a:cubicBezTo>
                <a:cubicBezTo>
                  <a:pt x="372488" y="414843"/>
                  <a:pt x="404445" y="414464"/>
                  <a:pt x="429491" y="429491"/>
                </a:cubicBezTo>
                <a:cubicBezTo>
                  <a:pt x="452582" y="443345"/>
                  <a:pt x="475929" y="456782"/>
                  <a:pt x="498764" y="471054"/>
                </a:cubicBezTo>
                <a:cubicBezTo>
                  <a:pt x="512884" y="479879"/>
                  <a:pt x="525870" y="490502"/>
                  <a:pt x="540327" y="498763"/>
                </a:cubicBezTo>
                <a:cubicBezTo>
                  <a:pt x="600010" y="532868"/>
                  <a:pt x="598220" y="524493"/>
                  <a:pt x="665018" y="554181"/>
                </a:cubicBezTo>
                <a:cubicBezTo>
                  <a:pt x="683891" y="562569"/>
                  <a:pt x="701453" y="573755"/>
                  <a:pt x="720437" y="581891"/>
                </a:cubicBezTo>
                <a:cubicBezTo>
                  <a:pt x="826915" y="627525"/>
                  <a:pt x="825192" y="626046"/>
                  <a:pt x="900546" y="651163"/>
                </a:cubicBezTo>
                <a:cubicBezTo>
                  <a:pt x="960048" y="606537"/>
                  <a:pt x="956525" y="606209"/>
                  <a:pt x="1025237" y="568036"/>
                </a:cubicBezTo>
                <a:cubicBezTo>
                  <a:pt x="1043291" y="558006"/>
                  <a:pt x="1062601" y="550357"/>
                  <a:pt x="1080655" y="540327"/>
                </a:cubicBezTo>
                <a:cubicBezTo>
                  <a:pt x="1104194" y="527249"/>
                  <a:pt x="1127209" y="513220"/>
                  <a:pt x="1149927" y="498763"/>
                </a:cubicBezTo>
                <a:cubicBezTo>
                  <a:pt x="1178023" y="480884"/>
                  <a:pt x="1202135" y="455713"/>
                  <a:pt x="1233055" y="443345"/>
                </a:cubicBezTo>
                <a:lnTo>
                  <a:pt x="1302327" y="415636"/>
                </a:lnTo>
                <a:cubicBezTo>
                  <a:pt x="1395124" y="421095"/>
                  <a:pt x="1510512" y="416996"/>
                  <a:pt x="1607127" y="443345"/>
                </a:cubicBezTo>
                <a:cubicBezTo>
                  <a:pt x="1635306" y="451030"/>
                  <a:pt x="1662546" y="461817"/>
                  <a:pt x="1690255" y="471054"/>
                </a:cubicBezTo>
                <a:lnTo>
                  <a:pt x="1731818" y="484909"/>
                </a:lnTo>
                <a:cubicBezTo>
                  <a:pt x="1846290" y="474502"/>
                  <a:pt x="1898760" y="459490"/>
                  <a:pt x="2008909" y="484909"/>
                </a:cubicBezTo>
                <a:cubicBezTo>
                  <a:pt x="2029033" y="489553"/>
                  <a:pt x="2045854" y="503382"/>
                  <a:pt x="2064327" y="512618"/>
                </a:cubicBezTo>
                <a:cubicBezTo>
                  <a:pt x="2073124" y="547805"/>
                  <a:pt x="2092477" y="588267"/>
                  <a:pt x="2064327" y="623454"/>
                </a:cubicBezTo>
                <a:cubicBezTo>
                  <a:pt x="2055204" y="634858"/>
                  <a:pt x="2036187" y="631556"/>
                  <a:pt x="2022764" y="637309"/>
                </a:cubicBezTo>
                <a:cubicBezTo>
                  <a:pt x="1880080" y="698460"/>
                  <a:pt x="2073407" y="629665"/>
                  <a:pt x="1884218" y="692727"/>
                </a:cubicBezTo>
                <a:cubicBezTo>
                  <a:pt x="1884214" y="692728"/>
                  <a:pt x="1801094" y="720434"/>
                  <a:pt x="1801091" y="720436"/>
                </a:cubicBezTo>
                <a:cubicBezTo>
                  <a:pt x="1773382" y="738909"/>
                  <a:pt x="1737945" y="749212"/>
                  <a:pt x="1717964" y="775854"/>
                </a:cubicBezTo>
                <a:cubicBezTo>
                  <a:pt x="1704109" y="794327"/>
                  <a:pt x="1693658" y="815931"/>
                  <a:pt x="1676400" y="831272"/>
                </a:cubicBezTo>
                <a:cubicBezTo>
                  <a:pt x="1651510" y="853397"/>
                  <a:pt x="1593273" y="886691"/>
                  <a:pt x="1593273" y="886691"/>
                </a:cubicBezTo>
                <a:cubicBezTo>
                  <a:pt x="1579418" y="909782"/>
                  <a:pt x="1568761" y="935122"/>
                  <a:pt x="1551709" y="955963"/>
                </a:cubicBezTo>
                <a:cubicBezTo>
                  <a:pt x="1526895" y="986292"/>
                  <a:pt x="1468582" y="1039091"/>
                  <a:pt x="1468582" y="1039091"/>
                </a:cubicBezTo>
                <a:cubicBezTo>
                  <a:pt x="1449732" y="1095639"/>
                  <a:pt x="1449847" y="1070501"/>
                  <a:pt x="1468582" y="1136072"/>
                </a:cubicBezTo>
                <a:cubicBezTo>
                  <a:pt x="1472594" y="1150114"/>
                  <a:pt x="1472110" y="1167309"/>
                  <a:pt x="1482437" y="1177636"/>
                </a:cubicBezTo>
                <a:cubicBezTo>
                  <a:pt x="1492763" y="1187963"/>
                  <a:pt x="1510146" y="1186873"/>
                  <a:pt x="1524000" y="1191491"/>
                </a:cubicBezTo>
                <a:cubicBezTo>
                  <a:pt x="1534298" y="1160599"/>
                  <a:pt x="1545591" y="1120188"/>
                  <a:pt x="1565564" y="1094509"/>
                </a:cubicBezTo>
                <a:cubicBezTo>
                  <a:pt x="1585613" y="1068732"/>
                  <a:pt x="1603438" y="1034207"/>
                  <a:pt x="1634837" y="1025236"/>
                </a:cubicBezTo>
                <a:lnTo>
                  <a:pt x="1731818" y="997527"/>
                </a:lnTo>
                <a:cubicBezTo>
                  <a:pt x="1791864" y="1002986"/>
                  <a:pt x="1875131" y="977764"/>
                  <a:pt x="1911927" y="1039091"/>
                </a:cubicBezTo>
                <a:cubicBezTo>
                  <a:pt x="1919441" y="1051614"/>
                  <a:pt x="1921164" y="1066800"/>
                  <a:pt x="1925782" y="1080654"/>
                </a:cubicBezTo>
                <a:cubicBezTo>
                  <a:pt x="1919298" y="1113072"/>
                  <a:pt x="1907736" y="1192742"/>
                  <a:pt x="1884218" y="1219200"/>
                </a:cubicBezTo>
                <a:cubicBezTo>
                  <a:pt x="1822511" y="1288621"/>
                  <a:pt x="1748036" y="1285229"/>
                  <a:pt x="1662546" y="1302327"/>
                </a:cubicBezTo>
                <a:cubicBezTo>
                  <a:pt x="1648691" y="1311563"/>
                  <a:pt x="1631384" y="1317034"/>
                  <a:pt x="1620982" y="1330036"/>
                </a:cubicBezTo>
                <a:cubicBezTo>
                  <a:pt x="1609620" y="1344238"/>
                  <a:pt x="1593964" y="1437419"/>
                  <a:pt x="1593273" y="1440872"/>
                </a:cubicBezTo>
                <a:cubicBezTo>
                  <a:pt x="1597891" y="1496290"/>
                  <a:pt x="1595475" y="1552751"/>
                  <a:pt x="1607127" y="1607127"/>
                </a:cubicBezTo>
                <a:cubicBezTo>
                  <a:pt x="1609864" y="1619899"/>
                  <a:pt x="1628116" y="1623635"/>
                  <a:pt x="1634837" y="1634836"/>
                </a:cubicBezTo>
                <a:cubicBezTo>
                  <a:pt x="1642351" y="1647359"/>
                  <a:pt x="1639568" y="1664996"/>
                  <a:pt x="1648691" y="1676400"/>
                </a:cubicBezTo>
                <a:cubicBezTo>
                  <a:pt x="1668223" y="1700816"/>
                  <a:pt x="1704438" y="1708836"/>
                  <a:pt x="1731818" y="1717963"/>
                </a:cubicBezTo>
                <a:cubicBezTo>
                  <a:pt x="1741609" y="1732649"/>
                  <a:pt x="1767493" y="1777364"/>
                  <a:pt x="1787237" y="1787236"/>
                </a:cubicBezTo>
                <a:cubicBezTo>
                  <a:pt x="1813361" y="1800298"/>
                  <a:pt x="1870364" y="1814945"/>
                  <a:pt x="1870364" y="1814945"/>
                </a:cubicBezTo>
                <a:lnTo>
                  <a:pt x="1953491" y="1801091"/>
                </a:lnTo>
                <a:cubicBezTo>
                  <a:pt x="1990557" y="1712133"/>
                  <a:pt x="1940811" y="1674755"/>
                  <a:pt x="1925782" y="1607127"/>
                </a:cubicBezTo>
                <a:cubicBezTo>
                  <a:pt x="1919688" y="1579705"/>
                  <a:pt x="1916545" y="1551709"/>
                  <a:pt x="1911927" y="1524000"/>
                </a:cubicBezTo>
                <a:cubicBezTo>
                  <a:pt x="1928426" y="1342518"/>
                  <a:pt x="1909652" y="1419988"/>
                  <a:pt x="1953491" y="1288472"/>
                </a:cubicBezTo>
                <a:cubicBezTo>
                  <a:pt x="1958109" y="1274618"/>
                  <a:pt x="1957020" y="1257236"/>
                  <a:pt x="1967346" y="1246909"/>
                </a:cubicBezTo>
                <a:lnTo>
                  <a:pt x="2008909" y="1205345"/>
                </a:lnTo>
                <a:cubicBezTo>
                  <a:pt x="2041884" y="1106421"/>
                  <a:pt x="2012316" y="1138419"/>
                  <a:pt x="2078182" y="1094509"/>
                </a:cubicBezTo>
                <a:cubicBezTo>
                  <a:pt x="2128982" y="1099127"/>
                  <a:pt x="2180349" y="1099498"/>
                  <a:pt x="2230582" y="1108363"/>
                </a:cubicBezTo>
                <a:cubicBezTo>
                  <a:pt x="2259345" y="1113439"/>
                  <a:pt x="2285373" y="1128988"/>
                  <a:pt x="2313709" y="1136072"/>
                </a:cubicBezTo>
                <a:cubicBezTo>
                  <a:pt x="2332182" y="1140690"/>
                  <a:pt x="2351063" y="1143906"/>
                  <a:pt x="2369127" y="1149927"/>
                </a:cubicBezTo>
                <a:cubicBezTo>
                  <a:pt x="2392720" y="1157792"/>
                  <a:pt x="2415114" y="1168904"/>
                  <a:pt x="2438400" y="1177636"/>
                </a:cubicBezTo>
                <a:cubicBezTo>
                  <a:pt x="2452074" y="1182764"/>
                  <a:pt x="2466109" y="1186873"/>
                  <a:pt x="2479964" y="1191491"/>
                </a:cubicBezTo>
                <a:cubicBezTo>
                  <a:pt x="2484582" y="1205345"/>
                  <a:pt x="2500349" y="1219992"/>
                  <a:pt x="2493818" y="1233054"/>
                </a:cubicBezTo>
                <a:cubicBezTo>
                  <a:pt x="2487287" y="1246116"/>
                  <a:pt x="2465317" y="1240378"/>
                  <a:pt x="2452255" y="1246909"/>
                </a:cubicBezTo>
                <a:cubicBezTo>
                  <a:pt x="2437362" y="1254356"/>
                  <a:pt x="2424546" y="1265382"/>
                  <a:pt x="2410691" y="1274618"/>
                </a:cubicBezTo>
                <a:cubicBezTo>
                  <a:pt x="2401455" y="1288472"/>
                  <a:pt x="2393384" y="1303179"/>
                  <a:pt x="2382982" y="1316181"/>
                </a:cubicBezTo>
                <a:cubicBezTo>
                  <a:pt x="2374822" y="1326381"/>
                  <a:pt x="2356088" y="1330854"/>
                  <a:pt x="2355273" y="1343891"/>
                </a:cubicBezTo>
                <a:cubicBezTo>
                  <a:pt x="2351230" y="1408584"/>
                  <a:pt x="2357181" y="1474145"/>
                  <a:pt x="2369127" y="1537854"/>
                </a:cubicBezTo>
                <a:cubicBezTo>
                  <a:pt x="2371534" y="1550693"/>
                  <a:pt x="2388677" y="1555363"/>
                  <a:pt x="2396837" y="1565563"/>
                </a:cubicBezTo>
                <a:cubicBezTo>
                  <a:pt x="2407239" y="1578565"/>
                  <a:pt x="2412772" y="1595353"/>
                  <a:pt x="2424546" y="1607127"/>
                </a:cubicBezTo>
                <a:cubicBezTo>
                  <a:pt x="2444129" y="1626710"/>
                  <a:pt x="2499794" y="1651678"/>
                  <a:pt x="2521527" y="1662545"/>
                </a:cubicBezTo>
                <a:cubicBezTo>
                  <a:pt x="2555334" y="1651276"/>
                  <a:pt x="2577795" y="1647841"/>
                  <a:pt x="2604655" y="1620981"/>
                </a:cubicBezTo>
                <a:cubicBezTo>
                  <a:pt x="2616429" y="1609207"/>
                  <a:pt x="2623128" y="1593272"/>
                  <a:pt x="2632364" y="1579418"/>
                </a:cubicBezTo>
                <a:cubicBezTo>
                  <a:pt x="2636982" y="1560945"/>
                  <a:pt x="2640987" y="1542309"/>
                  <a:pt x="2646218" y="1524000"/>
                </a:cubicBezTo>
                <a:cubicBezTo>
                  <a:pt x="2650230" y="1509958"/>
                  <a:pt x="2656230" y="1496526"/>
                  <a:pt x="2660073" y="1482436"/>
                </a:cubicBezTo>
                <a:cubicBezTo>
                  <a:pt x="2670093" y="1445696"/>
                  <a:pt x="2667598" y="1403894"/>
                  <a:pt x="2687782" y="1371600"/>
                </a:cubicBezTo>
                <a:lnTo>
                  <a:pt x="2757055" y="1260763"/>
                </a:lnTo>
                <a:cubicBezTo>
                  <a:pt x="2795146" y="1146487"/>
                  <a:pt x="2768243" y="1182645"/>
                  <a:pt x="3020291" y="1233054"/>
                </a:cubicBezTo>
                <a:cubicBezTo>
                  <a:pt x="3039474" y="1236891"/>
                  <a:pt x="3057317" y="1302567"/>
                  <a:pt x="3061855" y="1316181"/>
                </a:cubicBezTo>
                <a:cubicBezTo>
                  <a:pt x="3057237" y="1330036"/>
                  <a:pt x="3059219" y="1348396"/>
                  <a:pt x="3048000" y="1357745"/>
                </a:cubicBezTo>
                <a:cubicBezTo>
                  <a:pt x="3028894" y="1373666"/>
                  <a:pt x="3001453" y="1375353"/>
                  <a:pt x="2978727" y="1385454"/>
                </a:cubicBezTo>
                <a:cubicBezTo>
                  <a:pt x="2885576" y="1426854"/>
                  <a:pt x="2962431" y="1403382"/>
                  <a:pt x="2867891" y="1427018"/>
                </a:cubicBezTo>
                <a:cubicBezTo>
                  <a:pt x="2858655" y="1454727"/>
                  <a:pt x="2853244" y="1484021"/>
                  <a:pt x="2840182" y="1510145"/>
                </a:cubicBezTo>
                <a:cubicBezTo>
                  <a:pt x="2830946" y="1528618"/>
                  <a:pt x="2822720" y="1547631"/>
                  <a:pt x="2812473" y="1565563"/>
                </a:cubicBezTo>
                <a:cubicBezTo>
                  <a:pt x="2804212" y="1580020"/>
                  <a:pt x="2792211" y="1592234"/>
                  <a:pt x="2784764" y="1607127"/>
                </a:cubicBezTo>
                <a:cubicBezTo>
                  <a:pt x="2778233" y="1620189"/>
                  <a:pt x="2775527" y="1634836"/>
                  <a:pt x="2770909" y="1648691"/>
                </a:cubicBezTo>
                <a:cubicBezTo>
                  <a:pt x="2784794" y="1690345"/>
                  <a:pt x="2782633" y="1696010"/>
                  <a:pt x="2812473" y="1731818"/>
                </a:cubicBezTo>
                <a:cubicBezTo>
                  <a:pt x="2825016" y="1746870"/>
                  <a:pt x="2841494" y="1758329"/>
                  <a:pt x="2854037" y="1773381"/>
                </a:cubicBezTo>
                <a:cubicBezTo>
                  <a:pt x="2864697" y="1786173"/>
                  <a:pt x="2868744" y="1804543"/>
                  <a:pt x="2881746" y="1814945"/>
                </a:cubicBezTo>
                <a:cubicBezTo>
                  <a:pt x="2893150" y="1824068"/>
                  <a:pt x="2910247" y="1822269"/>
                  <a:pt x="2923309" y="1828800"/>
                </a:cubicBezTo>
                <a:cubicBezTo>
                  <a:pt x="2938202" y="1836247"/>
                  <a:pt x="2951018" y="1847273"/>
                  <a:pt x="2964873" y="1856509"/>
                </a:cubicBezTo>
                <a:cubicBezTo>
                  <a:pt x="3015673" y="1851891"/>
                  <a:pt x="3067396" y="1853342"/>
                  <a:pt x="3117273" y="1842654"/>
                </a:cubicBezTo>
                <a:cubicBezTo>
                  <a:pt x="3133555" y="1839165"/>
                  <a:pt x="3146392" y="1826007"/>
                  <a:pt x="3158837" y="1814945"/>
                </a:cubicBezTo>
                <a:cubicBezTo>
                  <a:pt x="3201804" y="1776752"/>
                  <a:pt x="3274369" y="1706224"/>
                  <a:pt x="3297382" y="1648691"/>
                </a:cubicBezTo>
                <a:cubicBezTo>
                  <a:pt x="3310611" y="1615617"/>
                  <a:pt x="3325131" y="1565523"/>
                  <a:pt x="3352800" y="1537854"/>
                </a:cubicBezTo>
                <a:cubicBezTo>
                  <a:pt x="3364574" y="1526080"/>
                  <a:pt x="3380509" y="1519381"/>
                  <a:pt x="3394364" y="1510145"/>
                </a:cubicBezTo>
                <a:cubicBezTo>
                  <a:pt x="3419643" y="1472226"/>
                  <a:pt x="3419885" y="1460317"/>
                  <a:pt x="3463637" y="1440872"/>
                </a:cubicBezTo>
                <a:cubicBezTo>
                  <a:pt x="3490327" y="1429010"/>
                  <a:pt x="3546764" y="1413163"/>
                  <a:pt x="3546764" y="1413163"/>
                </a:cubicBezTo>
                <a:cubicBezTo>
                  <a:pt x="3550738" y="1415547"/>
                  <a:pt x="3642837" y="1469313"/>
                  <a:pt x="3657600" y="1482436"/>
                </a:cubicBezTo>
                <a:cubicBezTo>
                  <a:pt x="3686888" y="1508470"/>
                  <a:pt x="3715063" y="1535950"/>
                  <a:pt x="3740727" y="1565563"/>
                </a:cubicBezTo>
                <a:cubicBezTo>
                  <a:pt x="3775213" y="1605354"/>
                  <a:pt x="3800476" y="1653021"/>
                  <a:pt x="3837709" y="1690254"/>
                </a:cubicBezTo>
                <a:lnTo>
                  <a:pt x="4003964" y="1856509"/>
                </a:lnTo>
                <a:cubicBezTo>
                  <a:pt x="4017818" y="1870363"/>
                  <a:pt x="4034659" y="1881770"/>
                  <a:pt x="4045527" y="1898072"/>
                </a:cubicBezTo>
                <a:cubicBezTo>
                  <a:pt x="4054764" y="1911927"/>
                  <a:pt x="4061463" y="1927862"/>
                  <a:pt x="4073237" y="1939636"/>
                </a:cubicBezTo>
                <a:cubicBezTo>
                  <a:pt x="4103344" y="1969743"/>
                  <a:pt x="4138932" y="1993884"/>
                  <a:pt x="4170218" y="2022763"/>
                </a:cubicBezTo>
                <a:cubicBezTo>
                  <a:pt x="4199013" y="2049343"/>
                  <a:pt x="4222589" y="2081609"/>
                  <a:pt x="4253346" y="2105891"/>
                </a:cubicBezTo>
                <a:cubicBezTo>
                  <a:pt x="4310658" y="2151137"/>
                  <a:pt x="4386709" y="2174485"/>
                  <a:pt x="4433455" y="2230581"/>
                </a:cubicBezTo>
                <a:cubicBezTo>
                  <a:pt x="4456546" y="2258290"/>
                  <a:pt x="4475769" y="2289746"/>
                  <a:pt x="4502727" y="2313709"/>
                </a:cubicBezTo>
                <a:cubicBezTo>
                  <a:pt x="4518163" y="2327430"/>
                  <a:pt x="4540632" y="2330472"/>
                  <a:pt x="4558146" y="2341418"/>
                </a:cubicBezTo>
                <a:cubicBezTo>
                  <a:pt x="4577727" y="2353656"/>
                  <a:pt x="4592911" y="2372654"/>
                  <a:pt x="4613564" y="2382981"/>
                </a:cubicBezTo>
                <a:cubicBezTo>
                  <a:pt x="4639688" y="2396043"/>
                  <a:pt x="4668982" y="2401455"/>
                  <a:pt x="4696691" y="2410691"/>
                </a:cubicBezTo>
                <a:cubicBezTo>
                  <a:pt x="4742633" y="2426005"/>
                  <a:pt x="4723652" y="2424545"/>
                  <a:pt x="4752109" y="2424545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0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5" y="3550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2D </a:t>
            </a:r>
            <a:r>
              <a:rPr lang="en-US"/>
              <a:t>Classification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31" y="1723922"/>
            <a:ext cx="6880045" cy="49539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036618" y="2784764"/>
            <a:ext cx="4752109" cy="2424582"/>
          </a:xfrm>
          <a:custGeom>
            <a:avLst/>
            <a:gdLst>
              <a:gd name="connsiteX0" fmla="*/ 0 w 4752109"/>
              <a:gd name="connsiteY0" fmla="*/ 0 h 2424582"/>
              <a:gd name="connsiteX1" fmla="*/ 41564 w 4752109"/>
              <a:gd name="connsiteY1" fmla="*/ 55418 h 2424582"/>
              <a:gd name="connsiteX2" fmla="*/ 124691 w 4752109"/>
              <a:gd name="connsiteY2" fmla="*/ 193963 h 2424582"/>
              <a:gd name="connsiteX3" fmla="*/ 180109 w 4752109"/>
              <a:gd name="connsiteY3" fmla="*/ 235527 h 2424582"/>
              <a:gd name="connsiteX4" fmla="*/ 249382 w 4752109"/>
              <a:gd name="connsiteY4" fmla="*/ 346363 h 2424582"/>
              <a:gd name="connsiteX5" fmla="*/ 290946 w 4752109"/>
              <a:gd name="connsiteY5" fmla="*/ 360218 h 2424582"/>
              <a:gd name="connsiteX6" fmla="*/ 346364 w 4752109"/>
              <a:gd name="connsiteY6" fmla="*/ 401781 h 2424582"/>
              <a:gd name="connsiteX7" fmla="*/ 429491 w 4752109"/>
              <a:gd name="connsiteY7" fmla="*/ 429491 h 2424582"/>
              <a:gd name="connsiteX8" fmla="*/ 498764 w 4752109"/>
              <a:gd name="connsiteY8" fmla="*/ 471054 h 2424582"/>
              <a:gd name="connsiteX9" fmla="*/ 540327 w 4752109"/>
              <a:gd name="connsiteY9" fmla="*/ 498763 h 2424582"/>
              <a:gd name="connsiteX10" fmla="*/ 665018 w 4752109"/>
              <a:gd name="connsiteY10" fmla="*/ 554181 h 2424582"/>
              <a:gd name="connsiteX11" fmla="*/ 720437 w 4752109"/>
              <a:gd name="connsiteY11" fmla="*/ 581891 h 2424582"/>
              <a:gd name="connsiteX12" fmla="*/ 900546 w 4752109"/>
              <a:gd name="connsiteY12" fmla="*/ 651163 h 2424582"/>
              <a:gd name="connsiteX13" fmla="*/ 1025237 w 4752109"/>
              <a:gd name="connsiteY13" fmla="*/ 568036 h 2424582"/>
              <a:gd name="connsiteX14" fmla="*/ 1080655 w 4752109"/>
              <a:gd name="connsiteY14" fmla="*/ 540327 h 2424582"/>
              <a:gd name="connsiteX15" fmla="*/ 1149927 w 4752109"/>
              <a:gd name="connsiteY15" fmla="*/ 498763 h 2424582"/>
              <a:gd name="connsiteX16" fmla="*/ 1233055 w 4752109"/>
              <a:gd name="connsiteY16" fmla="*/ 443345 h 2424582"/>
              <a:gd name="connsiteX17" fmla="*/ 1302327 w 4752109"/>
              <a:gd name="connsiteY17" fmla="*/ 415636 h 2424582"/>
              <a:gd name="connsiteX18" fmla="*/ 1607127 w 4752109"/>
              <a:gd name="connsiteY18" fmla="*/ 443345 h 2424582"/>
              <a:gd name="connsiteX19" fmla="*/ 1690255 w 4752109"/>
              <a:gd name="connsiteY19" fmla="*/ 471054 h 2424582"/>
              <a:gd name="connsiteX20" fmla="*/ 1731818 w 4752109"/>
              <a:gd name="connsiteY20" fmla="*/ 484909 h 2424582"/>
              <a:gd name="connsiteX21" fmla="*/ 2008909 w 4752109"/>
              <a:gd name="connsiteY21" fmla="*/ 484909 h 2424582"/>
              <a:gd name="connsiteX22" fmla="*/ 2064327 w 4752109"/>
              <a:gd name="connsiteY22" fmla="*/ 512618 h 2424582"/>
              <a:gd name="connsiteX23" fmla="*/ 2064327 w 4752109"/>
              <a:gd name="connsiteY23" fmla="*/ 623454 h 2424582"/>
              <a:gd name="connsiteX24" fmla="*/ 2022764 w 4752109"/>
              <a:gd name="connsiteY24" fmla="*/ 637309 h 2424582"/>
              <a:gd name="connsiteX25" fmla="*/ 1884218 w 4752109"/>
              <a:gd name="connsiteY25" fmla="*/ 692727 h 2424582"/>
              <a:gd name="connsiteX26" fmla="*/ 1801091 w 4752109"/>
              <a:gd name="connsiteY26" fmla="*/ 720436 h 2424582"/>
              <a:gd name="connsiteX27" fmla="*/ 1717964 w 4752109"/>
              <a:gd name="connsiteY27" fmla="*/ 775854 h 2424582"/>
              <a:gd name="connsiteX28" fmla="*/ 1676400 w 4752109"/>
              <a:gd name="connsiteY28" fmla="*/ 831272 h 2424582"/>
              <a:gd name="connsiteX29" fmla="*/ 1593273 w 4752109"/>
              <a:gd name="connsiteY29" fmla="*/ 886691 h 2424582"/>
              <a:gd name="connsiteX30" fmla="*/ 1551709 w 4752109"/>
              <a:gd name="connsiteY30" fmla="*/ 955963 h 2424582"/>
              <a:gd name="connsiteX31" fmla="*/ 1468582 w 4752109"/>
              <a:gd name="connsiteY31" fmla="*/ 1039091 h 2424582"/>
              <a:gd name="connsiteX32" fmla="*/ 1468582 w 4752109"/>
              <a:gd name="connsiteY32" fmla="*/ 1136072 h 2424582"/>
              <a:gd name="connsiteX33" fmla="*/ 1482437 w 4752109"/>
              <a:gd name="connsiteY33" fmla="*/ 1177636 h 2424582"/>
              <a:gd name="connsiteX34" fmla="*/ 1524000 w 4752109"/>
              <a:gd name="connsiteY34" fmla="*/ 1191491 h 2424582"/>
              <a:gd name="connsiteX35" fmla="*/ 1565564 w 4752109"/>
              <a:gd name="connsiteY35" fmla="*/ 1094509 h 2424582"/>
              <a:gd name="connsiteX36" fmla="*/ 1634837 w 4752109"/>
              <a:gd name="connsiteY36" fmla="*/ 1025236 h 2424582"/>
              <a:gd name="connsiteX37" fmla="*/ 1731818 w 4752109"/>
              <a:gd name="connsiteY37" fmla="*/ 997527 h 2424582"/>
              <a:gd name="connsiteX38" fmla="*/ 1911927 w 4752109"/>
              <a:gd name="connsiteY38" fmla="*/ 1039091 h 2424582"/>
              <a:gd name="connsiteX39" fmla="*/ 1925782 w 4752109"/>
              <a:gd name="connsiteY39" fmla="*/ 1080654 h 2424582"/>
              <a:gd name="connsiteX40" fmla="*/ 1884218 w 4752109"/>
              <a:gd name="connsiteY40" fmla="*/ 1219200 h 2424582"/>
              <a:gd name="connsiteX41" fmla="*/ 1662546 w 4752109"/>
              <a:gd name="connsiteY41" fmla="*/ 1302327 h 2424582"/>
              <a:gd name="connsiteX42" fmla="*/ 1620982 w 4752109"/>
              <a:gd name="connsiteY42" fmla="*/ 1330036 h 2424582"/>
              <a:gd name="connsiteX43" fmla="*/ 1593273 w 4752109"/>
              <a:gd name="connsiteY43" fmla="*/ 1440872 h 2424582"/>
              <a:gd name="connsiteX44" fmla="*/ 1607127 w 4752109"/>
              <a:gd name="connsiteY44" fmla="*/ 1607127 h 2424582"/>
              <a:gd name="connsiteX45" fmla="*/ 1634837 w 4752109"/>
              <a:gd name="connsiteY45" fmla="*/ 1634836 h 2424582"/>
              <a:gd name="connsiteX46" fmla="*/ 1648691 w 4752109"/>
              <a:gd name="connsiteY46" fmla="*/ 1676400 h 2424582"/>
              <a:gd name="connsiteX47" fmla="*/ 1731818 w 4752109"/>
              <a:gd name="connsiteY47" fmla="*/ 1717963 h 2424582"/>
              <a:gd name="connsiteX48" fmla="*/ 1787237 w 4752109"/>
              <a:gd name="connsiteY48" fmla="*/ 1787236 h 2424582"/>
              <a:gd name="connsiteX49" fmla="*/ 1870364 w 4752109"/>
              <a:gd name="connsiteY49" fmla="*/ 1814945 h 2424582"/>
              <a:gd name="connsiteX50" fmla="*/ 1953491 w 4752109"/>
              <a:gd name="connsiteY50" fmla="*/ 1801091 h 2424582"/>
              <a:gd name="connsiteX51" fmla="*/ 1925782 w 4752109"/>
              <a:gd name="connsiteY51" fmla="*/ 1607127 h 2424582"/>
              <a:gd name="connsiteX52" fmla="*/ 1911927 w 4752109"/>
              <a:gd name="connsiteY52" fmla="*/ 1524000 h 2424582"/>
              <a:gd name="connsiteX53" fmla="*/ 1953491 w 4752109"/>
              <a:gd name="connsiteY53" fmla="*/ 1288472 h 2424582"/>
              <a:gd name="connsiteX54" fmla="*/ 1967346 w 4752109"/>
              <a:gd name="connsiteY54" fmla="*/ 1246909 h 2424582"/>
              <a:gd name="connsiteX55" fmla="*/ 2008909 w 4752109"/>
              <a:gd name="connsiteY55" fmla="*/ 1205345 h 2424582"/>
              <a:gd name="connsiteX56" fmla="*/ 2078182 w 4752109"/>
              <a:gd name="connsiteY56" fmla="*/ 1094509 h 2424582"/>
              <a:gd name="connsiteX57" fmla="*/ 2230582 w 4752109"/>
              <a:gd name="connsiteY57" fmla="*/ 1108363 h 2424582"/>
              <a:gd name="connsiteX58" fmla="*/ 2313709 w 4752109"/>
              <a:gd name="connsiteY58" fmla="*/ 1136072 h 2424582"/>
              <a:gd name="connsiteX59" fmla="*/ 2369127 w 4752109"/>
              <a:gd name="connsiteY59" fmla="*/ 1149927 h 2424582"/>
              <a:gd name="connsiteX60" fmla="*/ 2438400 w 4752109"/>
              <a:gd name="connsiteY60" fmla="*/ 1177636 h 2424582"/>
              <a:gd name="connsiteX61" fmla="*/ 2479964 w 4752109"/>
              <a:gd name="connsiteY61" fmla="*/ 1191491 h 2424582"/>
              <a:gd name="connsiteX62" fmla="*/ 2493818 w 4752109"/>
              <a:gd name="connsiteY62" fmla="*/ 1233054 h 2424582"/>
              <a:gd name="connsiteX63" fmla="*/ 2452255 w 4752109"/>
              <a:gd name="connsiteY63" fmla="*/ 1246909 h 2424582"/>
              <a:gd name="connsiteX64" fmla="*/ 2410691 w 4752109"/>
              <a:gd name="connsiteY64" fmla="*/ 1274618 h 2424582"/>
              <a:gd name="connsiteX65" fmla="*/ 2382982 w 4752109"/>
              <a:gd name="connsiteY65" fmla="*/ 1316181 h 2424582"/>
              <a:gd name="connsiteX66" fmla="*/ 2355273 w 4752109"/>
              <a:gd name="connsiteY66" fmla="*/ 1343891 h 2424582"/>
              <a:gd name="connsiteX67" fmla="*/ 2369127 w 4752109"/>
              <a:gd name="connsiteY67" fmla="*/ 1537854 h 2424582"/>
              <a:gd name="connsiteX68" fmla="*/ 2396837 w 4752109"/>
              <a:gd name="connsiteY68" fmla="*/ 1565563 h 2424582"/>
              <a:gd name="connsiteX69" fmla="*/ 2424546 w 4752109"/>
              <a:gd name="connsiteY69" fmla="*/ 1607127 h 2424582"/>
              <a:gd name="connsiteX70" fmla="*/ 2521527 w 4752109"/>
              <a:gd name="connsiteY70" fmla="*/ 1662545 h 2424582"/>
              <a:gd name="connsiteX71" fmla="*/ 2604655 w 4752109"/>
              <a:gd name="connsiteY71" fmla="*/ 1620981 h 2424582"/>
              <a:gd name="connsiteX72" fmla="*/ 2632364 w 4752109"/>
              <a:gd name="connsiteY72" fmla="*/ 1579418 h 2424582"/>
              <a:gd name="connsiteX73" fmla="*/ 2646218 w 4752109"/>
              <a:gd name="connsiteY73" fmla="*/ 1524000 h 2424582"/>
              <a:gd name="connsiteX74" fmla="*/ 2660073 w 4752109"/>
              <a:gd name="connsiteY74" fmla="*/ 1482436 h 2424582"/>
              <a:gd name="connsiteX75" fmla="*/ 2687782 w 4752109"/>
              <a:gd name="connsiteY75" fmla="*/ 1371600 h 2424582"/>
              <a:gd name="connsiteX76" fmla="*/ 2757055 w 4752109"/>
              <a:gd name="connsiteY76" fmla="*/ 1260763 h 2424582"/>
              <a:gd name="connsiteX77" fmla="*/ 3020291 w 4752109"/>
              <a:gd name="connsiteY77" fmla="*/ 1233054 h 2424582"/>
              <a:gd name="connsiteX78" fmla="*/ 3061855 w 4752109"/>
              <a:gd name="connsiteY78" fmla="*/ 1316181 h 2424582"/>
              <a:gd name="connsiteX79" fmla="*/ 3048000 w 4752109"/>
              <a:gd name="connsiteY79" fmla="*/ 1357745 h 2424582"/>
              <a:gd name="connsiteX80" fmla="*/ 2978727 w 4752109"/>
              <a:gd name="connsiteY80" fmla="*/ 1385454 h 2424582"/>
              <a:gd name="connsiteX81" fmla="*/ 2867891 w 4752109"/>
              <a:gd name="connsiteY81" fmla="*/ 1427018 h 2424582"/>
              <a:gd name="connsiteX82" fmla="*/ 2840182 w 4752109"/>
              <a:gd name="connsiteY82" fmla="*/ 1510145 h 2424582"/>
              <a:gd name="connsiteX83" fmla="*/ 2812473 w 4752109"/>
              <a:gd name="connsiteY83" fmla="*/ 1565563 h 2424582"/>
              <a:gd name="connsiteX84" fmla="*/ 2784764 w 4752109"/>
              <a:gd name="connsiteY84" fmla="*/ 1607127 h 2424582"/>
              <a:gd name="connsiteX85" fmla="*/ 2770909 w 4752109"/>
              <a:gd name="connsiteY85" fmla="*/ 1648691 h 2424582"/>
              <a:gd name="connsiteX86" fmla="*/ 2812473 w 4752109"/>
              <a:gd name="connsiteY86" fmla="*/ 1731818 h 2424582"/>
              <a:gd name="connsiteX87" fmla="*/ 2854037 w 4752109"/>
              <a:gd name="connsiteY87" fmla="*/ 1773381 h 2424582"/>
              <a:gd name="connsiteX88" fmla="*/ 2881746 w 4752109"/>
              <a:gd name="connsiteY88" fmla="*/ 1814945 h 2424582"/>
              <a:gd name="connsiteX89" fmla="*/ 2923309 w 4752109"/>
              <a:gd name="connsiteY89" fmla="*/ 1828800 h 2424582"/>
              <a:gd name="connsiteX90" fmla="*/ 2964873 w 4752109"/>
              <a:gd name="connsiteY90" fmla="*/ 1856509 h 2424582"/>
              <a:gd name="connsiteX91" fmla="*/ 3117273 w 4752109"/>
              <a:gd name="connsiteY91" fmla="*/ 1842654 h 2424582"/>
              <a:gd name="connsiteX92" fmla="*/ 3158837 w 4752109"/>
              <a:gd name="connsiteY92" fmla="*/ 1814945 h 2424582"/>
              <a:gd name="connsiteX93" fmla="*/ 3297382 w 4752109"/>
              <a:gd name="connsiteY93" fmla="*/ 1648691 h 2424582"/>
              <a:gd name="connsiteX94" fmla="*/ 3352800 w 4752109"/>
              <a:gd name="connsiteY94" fmla="*/ 1537854 h 2424582"/>
              <a:gd name="connsiteX95" fmla="*/ 3394364 w 4752109"/>
              <a:gd name="connsiteY95" fmla="*/ 1510145 h 2424582"/>
              <a:gd name="connsiteX96" fmla="*/ 3463637 w 4752109"/>
              <a:gd name="connsiteY96" fmla="*/ 1440872 h 2424582"/>
              <a:gd name="connsiteX97" fmla="*/ 3546764 w 4752109"/>
              <a:gd name="connsiteY97" fmla="*/ 1413163 h 2424582"/>
              <a:gd name="connsiteX98" fmla="*/ 3657600 w 4752109"/>
              <a:gd name="connsiteY98" fmla="*/ 1482436 h 2424582"/>
              <a:gd name="connsiteX99" fmla="*/ 3740727 w 4752109"/>
              <a:gd name="connsiteY99" fmla="*/ 1565563 h 2424582"/>
              <a:gd name="connsiteX100" fmla="*/ 3837709 w 4752109"/>
              <a:gd name="connsiteY100" fmla="*/ 1690254 h 2424582"/>
              <a:gd name="connsiteX101" fmla="*/ 4003964 w 4752109"/>
              <a:gd name="connsiteY101" fmla="*/ 1856509 h 2424582"/>
              <a:gd name="connsiteX102" fmla="*/ 4045527 w 4752109"/>
              <a:gd name="connsiteY102" fmla="*/ 1898072 h 2424582"/>
              <a:gd name="connsiteX103" fmla="*/ 4073237 w 4752109"/>
              <a:gd name="connsiteY103" fmla="*/ 1939636 h 2424582"/>
              <a:gd name="connsiteX104" fmla="*/ 4170218 w 4752109"/>
              <a:gd name="connsiteY104" fmla="*/ 2022763 h 2424582"/>
              <a:gd name="connsiteX105" fmla="*/ 4253346 w 4752109"/>
              <a:gd name="connsiteY105" fmla="*/ 2105891 h 2424582"/>
              <a:gd name="connsiteX106" fmla="*/ 4433455 w 4752109"/>
              <a:gd name="connsiteY106" fmla="*/ 2230581 h 2424582"/>
              <a:gd name="connsiteX107" fmla="*/ 4502727 w 4752109"/>
              <a:gd name="connsiteY107" fmla="*/ 2313709 h 2424582"/>
              <a:gd name="connsiteX108" fmla="*/ 4558146 w 4752109"/>
              <a:gd name="connsiteY108" fmla="*/ 2341418 h 2424582"/>
              <a:gd name="connsiteX109" fmla="*/ 4613564 w 4752109"/>
              <a:gd name="connsiteY109" fmla="*/ 2382981 h 2424582"/>
              <a:gd name="connsiteX110" fmla="*/ 4696691 w 4752109"/>
              <a:gd name="connsiteY110" fmla="*/ 2410691 h 2424582"/>
              <a:gd name="connsiteX111" fmla="*/ 4752109 w 4752109"/>
              <a:gd name="connsiteY111" fmla="*/ 2424545 h 242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752109" h="2424582">
                <a:moveTo>
                  <a:pt x="0" y="0"/>
                </a:moveTo>
                <a:cubicBezTo>
                  <a:pt x="13855" y="18473"/>
                  <a:pt x="29326" y="35837"/>
                  <a:pt x="41564" y="55418"/>
                </a:cubicBezTo>
                <a:cubicBezTo>
                  <a:pt x="87301" y="128596"/>
                  <a:pt x="52762" y="113043"/>
                  <a:pt x="124691" y="193963"/>
                </a:cubicBezTo>
                <a:cubicBezTo>
                  <a:pt x="140032" y="211221"/>
                  <a:pt x="161636" y="221672"/>
                  <a:pt x="180109" y="235527"/>
                </a:cubicBezTo>
                <a:cubicBezTo>
                  <a:pt x="197463" y="270234"/>
                  <a:pt x="218549" y="320669"/>
                  <a:pt x="249382" y="346363"/>
                </a:cubicBezTo>
                <a:cubicBezTo>
                  <a:pt x="260601" y="355712"/>
                  <a:pt x="277091" y="355600"/>
                  <a:pt x="290946" y="360218"/>
                </a:cubicBezTo>
                <a:cubicBezTo>
                  <a:pt x="309419" y="374072"/>
                  <a:pt x="325711" y="391454"/>
                  <a:pt x="346364" y="401781"/>
                </a:cubicBezTo>
                <a:cubicBezTo>
                  <a:pt x="372488" y="414843"/>
                  <a:pt x="404445" y="414464"/>
                  <a:pt x="429491" y="429491"/>
                </a:cubicBezTo>
                <a:cubicBezTo>
                  <a:pt x="452582" y="443345"/>
                  <a:pt x="475929" y="456782"/>
                  <a:pt x="498764" y="471054"/>
                </a:cubicBezTo>
                <a:cubicBezTo>
                  <a:pt x="512884" y="479879"/>
                  <a:pt x="525870" y="490502"/>
                  <a:pt x="540327" y="498763"/>
                </a:cubicBezTo>
                <a:cubicBezTo>
                  <a:pt x="600010" y="532868"/>
                  <a:pt x="598220" y="524493"/>
                  <a:pt x="665018" y="554181"/>
                </a:cubicBezTo>
                <a:cubicBezTo>
                  <a:pt x="683891" y="562569"/>
                  <a:pt x="701453" y="573755"/>
                  <a:pt x="720437" y="581891"/>
                </a:cubicBezTo>
                <a:cubicBezTo>
                  <a:pt x="826915" y="627525"/>
                  <a:pt x="825192" y="626046"/>
                  <a:pt x="900546" y="651163"/>
                </a:cubicBezTo>
                <a:cubicBezTo>
                  <a:pt x="960048" y="606537"/>
                  <a:pt x="956525" y="606209"/>
                  <a:pt x="1025237" y="568036"/>
                </a:cubicBezTo>
                <a:cubicBezTo>
                  <a:pt x="1043291" y="558006"/>
                  <a:pt x="1062601" y="550357"/>
                  <a:pt x="1080655" y="540327"/>
                </a:cubicBezTo>
                <a:cubicBezTo>
                  <a:pt x="1104194" y="527249"/>
                  <a:pt x="1127209" y="513220"/>
                  <a:pt x="1149927" y="498763"/>
                </a:cubicBezTo>
                <a:cubicBezTo>
                  <a:pt x="1178023" y="480884"/>
                  <a:pt x="1202135" y="455713"/>
                  <a:pt x="1233055" y="443345"/>
                </a:cubicBezTo>
                <a:lnTo>
                  <a:pt x="1302327" y="415636"/>
                </a:lnTo>
                <a:cubicBezTo>
                  <a:pt x="1395124" y="421095"/>
                  <a:pt x="1510512" y="416996"/>
                  <a:pt x="1607127" y="443345"/>
                </a:cubicBezTo>
                <a:cubicBezTo>
                  <a:pt x="1635306" y="451030"/>
                  <a:pt x="1662546" y="461817"/>
                  <a:pt x="1690255" y="471054"/>
                </a:cubicBezTo>
                <a:lnTo>
                  <a:pt x="1731818" y="484909"/>
                </a:lnTo>
                <a:cubicBezTo>
                  <a:pt x="1846290" y="474502"/>
                  <a:pt x="1898760" y="459490"/>
                  <a:pt x="2008909" y="484909"/>
                </a:cubicBezTo>
                <a:cubicBezTo>
                  <a:pt x="2029033" y="489553"/>
                  <a:pt x="2045854" y="503382"/>
                  <a:pt x="2064327" y="512618"/>
                </a:cubicBezTo>
                <a:cubicBezTo>
                  <a:pt x="2073124" y="547805"/>
                  <a:pt x="2092477" y="588267"/>
                  <a:pt x="2064327" y="623454"/>
                </a:cubicBezTo>
                <a:cubicBezTo>
                  <a:pt x="2055204" y="634858"/>
                  <a:pt x="2036187" y="631556"/>
                  <a:pt x="2022764" y="637309"/>
                </a:cubicBezTo>
                <a:cubicBezTo>
                  <a:pt x="1880080" y="698460"/>
                  <a:pt x="2073407" y="629665"/>
                  <a:pt x="1884218" y="692727"/>
                </a:cubicBezTo>
                <a:cubicBezTo>
                  <a:pt x="1884214" y="692728"/>
                  <a:pt x="1801094" y="720434"/>
                  <a:pt x="1801091" y="720436"/>
                </a:cubicBezTo>
                <a:cubicBezTo>
                  <a:pt x="1773382" y="738909"/>
                  <a:pt x="1737945" y="749212"/>
                  <a:pt x="1717964" y="775854"/>
                </a:cubicBezTo>
                <a:cubicBezTo>
                  <a:pt x="1704109" y="794327"/>
                  <a:pt x="1693658" y="815931"/>
                  <a:pt x="1676400" y="831272"/>
                </a:cubicBezTo>
                <a:cubicBezTo>
                  <a:pt x="1651510" y="853397"/>
                  <a:pt x="1593273" y="886691"/>
                  <a:pt x="1593273" y="886691"/>
                </a:cubicBezTo>
                <a:cubicBezTo>
                  <a:pt x="1579418" y="909782"/>
                  <a:pt x="1568761" y="935122"/>
                  <a:pt x="1551709" y="955963"/>
                </a:cubicBezTo>
                <a:cubicBezTo>
                  <a:pt x="1526895" y="986292"/>
                  <a:pt x="1468582" y="1039091"/>
                  <a:pt x="1468582" y="1039091"/>
                </a:cubicBezTo>
                <a:cubicBezTo>
                  <a:pt x="1449732" y="1095639"/>
                  <a:pt x="1449847" y="1070501"/>
                  <a:pt x="1468582" y="1136072"/>
                </a:cubicBezTo>
                <a:cubicBezTo>
                  <a:pt x="1472594" y="1150114"/>
                  <a:pt x="1472110" y="1167309"/>
                  <a:pt x="1482437" y="1177636"/>
                </a:cubicBezTo>
                <a:cubicBezTo>
                  <a:pt x="1492763" y="1187963"/>
                  <a:pt x="1510146" y="1186873"/>
                  <a:pt x="1524000" y="1191491"/>
                </a:cubicBezTo>
                <a:cubicBezTo>
                  <a:pt x="1534298" y="1160599"/>
                  <a:pt x="1545591" y="1120188"/>
                  <a:pt x="1565564" y="1094509"/>
                </a:cubicBezTo>
                <a:cubicBezTo>
                  <a:pt x="1585613" y="1068732"/>
                  <a:pt x="1603438" y="1034207"/>
                  <a:pt x="1634837" y="1025236"/>
                </a:cubicBezTo>
                <a:lnTo>
                  <a:pt x="1731818" y="997527"/>
                </a:lnTo>
                <a:cubicBezTo>
                  <a:pt x="1791864" y="1002986"/>
                  <a:pt x="1875131" y="977764"/>
                  <a:pt x="1911927" y="1039091"/>
                </a:cubicBezTo>
                <a:cubicBezTo>
                  <a:pt x="1919441" y="1051614"/>
                  <a:pt x="1921164" y="1066800"/>
                  <a:pt x="1925782" y="1080654"/>
                </a:cubicBezTo>
                <a:cubicBezTo>
                  <a:pt x="1919298" y="1113072"/>
                  <a:pt x="1907736" y="1192742"/>
                  <a:pt x="1884218" y="1219200"/>
                </a:cubicBezTo>
                <a:cubicBezTo>
                  <a:pt x="1822511" y="1288621"/>
                  <a:pt x="1748036" y="1285229"/>
                  <a:pt x="1662546" y="1302327"/>
                </a:cubicBezTo>
                <a:cubicBezTo>
                  <a:pt x="1648691" y="1311563"/>
                  <a:pt x="1631384" y="1317034"/>
                  <a:pt x="1620982" y="1330036"/>
                </a:cubicBezTo>
                <a:cubicBezTo>
                  <a:pt x="1609620" y="1344238"/>
                  <a:pt x="1593964" y="1437419"/>
                  <a:pt x="1593273" y="1440872"/>
                </a:cubicBezTo>
                <a:cubicBezTo>
                  <a:pt x="1597891" y="1496290"/>
                  <a:pt x="1595475" y="1552751"/>
                  <a:pt x="1607127" y="1607127"/>
                </a:cubicBezTo>
                <a:cubicBezTo>
                  <a:pt x="1609864" y="1619899"/>
                  <a:pt x="1628116" y="1623635"/>
                  <a:pt x="1634837" y="1634836"/>
                </a:cubicBezTo>
                <a:cubicBezTo>
                  <a:pt x="1642351" y="1647359"/>
                  <a:pt x="1639568" y="1664996"/>
                  <a:pt x="1648691" y="1676400"/>
                </a:cubicBezTo>
                <a:cubicBezTo>
                  <a:pt x="1668223" y="1700816"/>
                  <a:pt x="1704438" y="1708836"/>
                  <a:pt x="1731818" y="1717963"/>
                </a:cubicBezTo>
                <a:cubicBezTo>
                  <a:pt x="1741609" y="1732649"/>
                  <a:pt x="1767493" y="1777364"/>
                  <a:pt x="1787237" y="1787236"/>
                </a:cubicBezTo>
                <a:cubicBezTo>
                  <a:pt x="1813361" y="1800298"/>
                  <a:pt x="1870364" y="1814945"/>
                  <a:pt x="1870364" y="1814945"/>
                </a:cubicBezTo>
                <a:lnTo>
                  <a:pt x="1953491" y="1801091"/>
                </a:lnTo>
                <a:cubicBezTo>
                  <a:pt x="1990557" y="1712133"/>
                  <a:pt x="1940811" y="1674755"/>
                  <a:pt x="1925782" y="1607127"/>
                </a:cubicBezTo>
                <a:cubicBezTo>
                  <a:pt x="1919688" y="1579705"/>
                  <a:pt x="1916545" y="1551709"/>
                  <a:pt x="1911927" y="1524000"/>
                </a:cubicBezTo>
                <a:cubicBezTo>
                  <a:pt x="1928426" y="1342518"/>
                  <a:pt x="1909652" y="1419988"/>
                  <a:pt x="1953491" y="1288472"/>
                </a:cubicBezTo>
                <a:cubicBezTo>
                  <a:pt x="1958109" y="1274618"/>
                  <a:pt x="1957020" y="1257236"/>
                  <a:pt x="1967346" y="1246909"/>
                </a:cubicBezTo>
                <a:lnTo>
                  <a:pt x="2008909" y="1205345"/>
                </a:lnTo>
                <a:cubicBezTo>
                  <a:pt x="2041884" y="1106421"/>
                  <a:pt x="2012316" y="1138419"/>
                  <a:pt x="2078182" y="1094509"/>
                </a:cubicBezTo>
                <a:cubicBezTo>
                  <a:pt x="2128982" y="1099127"/>
                  <a:pt x="2180349" y="1099498"/>
                  <a:pt x="2230582" y="1108363"/>
                </a:cubicBezTo>
                <a:cubicBezTo>
                  <a:pt x="2259345" y="1113439"/>
                  <a:pt x="2285373" y="1128988"/>
                  <a:pt x="2313709" y="1136072"/>
                </a:cubicBezTo>
                <a:cubicBezTo>
                  <a:pt x="2332182" y="1140690"/>
                  <a:pt x="2351063" y="1143906"/>
                  <a:pt x="2369127" y="1149927"/>
                </a:cubicBezTo>
                <a:cubicBezTo>
                  <a:pt x="2392720" y="1157792"/>
                  <a:pt x="2415114" y="1168904"/>
                  <a:pt x="2438400" y="1177636"/>
                </a:cubicBezTo>
                <a:cubicBezTo>
                  <a:pt x="2452074" y="1182764"/>
                  <a:pt x="2466109" y="1186873"/>
                  <a:pt x="2479964" y="1191491"/>
                </a:cubicBezTo>
                <a:cubicBezTo>
                  <a:pt x="2484582" y="1205345"/>
                  <a:pt x="2500349" y="1219992"/>
                  <a:pt x="2493818" y="1233054"/>
                </a:cubicBezTo>
                <a:cubicBezTo>
                  <a:pt x="2487287" y="1246116"/>
                  <a:pt x="2465317" y="1240378"/>
                  <a:pt x="2452255" y="1246909"/>
                </a:cubicBezTo>
                <a:cubicBezTo>
                  <a:pt x="2437362" y="1254356"/>
                  <a:pt x="2424546" y="1265382"/>
                  <a:pt x="2410691" y="1274618"/>
                </a:cubicBezTo>
                <a:cubicBezTo>
                  <a:pt x="2401455" y="1288472"/>
                  <a:pt x="2393384" y="1303179"/>
                  <a:pt x="2382982" y="1316181"/>
                </a:cubicBezTo>
                <a:cubicBezTo>
                  <a:pt x="2374822" y="1326381"/>
                  <a:pt x="2356088" y="1330854"/>
                  <a:pt x="2355273" y="1343891"/>
                </a:cubicBezTo>
                <a:cubicBezTo>
                  <a:pt x="2351230" y="1408584"/>
                  <a:pt x="2357181" y="1474145"/>
                  <a:pt x="2369127" y="1537854"/>
                </a:cubicBezTo>
                <a:cubicBezTo>
                  <a:pt x="2371534" y="1550693"/>
                  <a:pt x="2388677" y="1555363"/>
                  <a:pt x="2396837" y="1565563"/>
                </a:cubicBezTo>
                <a:cubicBezTo>
                  <a:pt x="2407239" y="1578565"/>
                  <a:pt x="2412772" y="1595353"/>
                  <a:pt x="2424546" y="1607127"/>
                </a:cubicBezTo>
                <a:cubicBezTo>
                  <a:pt x="2444129" y="1626710"/>
                  <a:pt x="2499794" y="1651678"/>
                  <a:pt x="2521527" y="1662545"/>
                </a:cubicBezTo>
                <a:cubicBezTo>
                  <a:pt x="2555334" y="1651276"/>
                  <a:pt x="2577795" y="1647841"/>
                  <a:pt x="2604655" y="1620981"/>
                </a:cubicBezTo>
                <a:cubicBezTo>
                  <a:pt x="2616429" y="1609207"/>
                  <a:pt x="2623128" y="1593272"/>
                  <a:pt x="2632364" y="1579418"/>
                </a:cubicBezTo>
                <a:cubicBezTo>
                  <a:pt x="2636982" y="1560945"/>
                  <a:pt x="2640987" y="1542309"/>
                  <a:pt x="2646218" y="1524000"/>
                </a:cubicBezTo>
                <a:cubicBezTo>
                  <a:pt x="2650230" y="1509958"/>
                  <a:pt x="2656230" y="1496526"/>
                  <a:pt x="2660073" y="1482436"/>
                </a:cubicBezTo>
                <a:cubicBezTo>
                  <a:pt x="2670093" y="1445696"/>
                  <a:pt x="2667598" y="1403894"/>
                  <a:pt x="2687782" y="1371600"/>
                </a:cubicBezTo>
                <a:lnTo>
                  <a:pt x="2757055" y="1260763"/>
                </a:lnTo>
                <a:cubicBezTo>
                  <a:pt x="2795146" y="1146487"/>
                  <a:pt x="2768243" y="1182645"/>
                  <a:pt x="3020291" y="1233054"/>
                </a:cubicBezTo>
                <a:cubicBezTo>
                  <a:pt x="3039474" y="1236891"/>
                  <a:pt x="3057317" y="1302567"/>
                  <a:pt x="3061855" y="1316181"/>
                </a:cubicBezTo>
                <a:cubicBezTo>
                  <a:pt x="3057237" y="1330036"/>
                  <a:pt x="3059219" y="1348396"/>
                  <a:pt x="3048000" y="1357745"/>
                </a:cubicBezTo>
                <a:cubicBezTo>
                  <a:pt x="3028894" y="1373666"/>
                  <a:pt x="3001453" y="1375353"/>
                  <a:pt x="2978727" y="1385454"/>
                </a:cubicBezTo>
                <a:cubicBezTo>
                  <a:pt x="2885576" y="1426854"/>
                  <a:pt x="2962431" y="1403382"/>
                  <a:pt x="2867891" y="1427018"/>
                </a:cubicBezTo>
                <a:cubicBezTo>
                  <a:pt x="2858655" y="1454727"/>
                  <a:pt x="2853244" y="1484021"/>
                  <a:pt x="2840182" y="1510145"/>
                </a:cubicBezTo>
                <a:cubicBezTo>
                  <a:pt x="2830946" y="1528618"/>
                  <a:pt x="2822720" y="1547631"/>
                  <a:pt x="2812473" y="1565563"/>
                </a:cubicBezTo>
                <a:cubicBezTo>
                  <a:pt x="2804212" y="1580020"/>
                  <a:pt x="2792211" y="1592234"/>
                  <a:pt x="2784764" y="1607127"/>
                </a:cubicBezTo>
                <a:cubicBezTo>
                  <a:pt x="2778233" y="1620189"/>
                  <a:pt x="2775527" y="1634836"/>
                  <a:pt x="2770909" y="1648691"/>
                </a:cubicBezTo>
                <a:cubicBezTo>
                  <a:pt x="2784794" y="1690345"/>
                  <a:pt x="2782633" y="1696010"/>
                  <a:pt x="2812473" y="1731818"/>
                </a:cubicBezTo>
                <a:cubicBezTo>
                  <a:pt x="2825016" y="1746870"/>
                  <a:pt x="2841494" y="1758329"/>
                  <a:pt x="2854037" y="1773381"/>
                </a:cubicBezTo>
                <a:cubicBezTo>
                  <a:pt x="2864697" y="1786173"/>
                  <a:pt x="2868744" y="1804543"/>
                  <a:pt x="2881746" y="1814945"/>
                </a:cubicBezTo>
                <a:cubicBezTo>
                  <a:pt x="2893150" y="1824068"/>
                  <a:pt x="2910247" y="1822269"/>
                  <a:pt x="2923309" y="1828800"/>
                </a:cubicBezTo>
                <a:cubicBezTo>
                  <a:pt x="2938202" y="1836247"/>
                  <a:pt x="2951018" y="1847273"/>
                  <a:pt x="2964873" y="1856509"/>
                </a:cubicBezTo>
                <a:cubicBezTo>
                  <a:pt x="3015673" y="1851891"/>
                  <a:pt x="3067396" y="1853342"/>
                  <a:pt x="3117273" y="1842654"/>
                </a:cubicBezTo>
                <a:cubicBezTo>
                  <a:pt x="3133555" y="1839165"/>
                  <a:pt x="3146392" y="1826007"/>
                  <a:pt x="3158837" y="1814945"/>
                </a:cubicBezTo>
                <a:cubicBezTo>
                  <a:pt x="3201804" y="1776752"/>
                  <a:pt x="3274369" y="1706224"/>
                  <a:pt x="3297382" y="1648691"/>
                </a:cubicBezTo>
                <a:cubicBezTo>
                  <a:pt x="3310611" y="1615617"/>
                  <a:pt x="3325131" y="1565523"/>
                  <a:pt x="3352800" y="1537854"/>
                </a:cubicBezTo>
                <a:cubicBezTo>
                  <a:pt x="3364574" y="1526080"/>
                  <a:pt x="3380509" y="1519381"/>
                  <a:pt x="3394364" y="1510145"/>
                </a:cubicBezTo>
                <a:cubicBezTo>
                  <a:pt x="3419643" y="1472226"/>
                  <a:pt x="3419885" y="1460317"/>
                  <a:pt x="3463637" y="1440872"/>
                </a:cubicBezTo>
                <a:cubicBezTo>
                  <a:pt x="3490327" y="1429010"/>
                  <a:pt x="3546764" y="1413163"/>
                  <a:pt x="3546764" y="1413163"/>
                </a:cubicBezTo>
                <a:cubicBezTo>
                  <a:pt x="3550738" y="1415547"/>
                  <a:pt x="3642837" y="1469313"/>
                  <a:pt x="3657600" y="1482436"/>
                </a:cubicBezTo>
                <a:cubicBezTo>
                  <a:pt x="3686888" y="1508470"/>
                  <a:pt x="3715063" y="1535950"/>
                  <a:pt x="3740727" y="1565563"/>
                </a:cubicBezTo>
                <a:cubicBezTo>
                  <a:pt x="3775213" y="1605354"/>
                  <a:pt x="3800476" y="1653021"/>
                  <a:pt x="3837709" y="1690254"/>
                </a:cubicBezTo>
                <a:lnTo>
                  <a:pt x="4003964" y="1856509"/>
                </a:lnTo>
                <a:cubicBezTo>
                  <a:pt x="4017818" y="1870363"/>
                  <a:pt x="4034659" y="1881770"/>
                  <a:pt x="4045527" y="1898072"/>
                </a:cubicBezTo>
                <a:cubicBezTo>
                  <a:pt x="4054764" y="1911927"/>
                  <a:pt x="4061463" y="1927862"/>
                  <a:pt x="4073237" y="1939636"/>
                </a:cubicBezTo>
                <a:cubicBezTo>
                  <a:pt x="4103344" y="1969743"/>
                  <a:pt x="4138932" y="1993884"/>
                  <a:pt x="4170218" y="2022763"/>
                </a:cubicBezTo>
                <a:cubicBezTo>
                  <a:pt x="4199013" y="2049343"/>
                  <a:pt x="4222589" y="2081609"/>
                  <a:pt x="4253346" y="2105891"/>
                </a:cubicBezTo>
                <a:cubicBezTo>
                  <a:pt x="4310658" y="2151137"/>
                  <a:pt x="4386709" y="2174485"/>
                  <a:pt x="4433455" y="2230581"/>
                </a:cubicBezTo>
                <a:cubicBezTo>
                  <a:pt x="4456546" y="2258290"/>
                  <a:pt x="4475769" y="2289746"/>
                  <a:pt x="4502727" y="2313709"/>
                </a:cubicBezTo>
                <a:cubicBezTo>
                  <a:pt x="4518163" y="2327430"/>
                  <a:pt x="4540632" y="2330472"/>
                  <a:pt x="4558146" y="2341418"/>
                </a:cubicBezTo>
                <a:cubicBezTo>
                  <a:pt x="4577727" y="2353656"/>
                  <a:pt x="4592911" y="2372654"/>
                  <a:pt x="4613564" y="2382981"/>
                </a:cubicBezTo>
                <a:cubicBezTo>
                  <a:pt x="4639688" y="2396043"/>
                  <a:pt x="4668982" y="2401455"/>
                  <a:pt x="4696691" y="2410691"/>
                </a:cubicBezTo>
                <a:cubicBezTo>
                  <a:pt x="4742633" y="2426005"/>
                  <a:pt x="4723652" y="2424545"/>
                  <a:pt x="4752109" y="2424545"/>
                </a:cubicBezTo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90080" y="3616960"/>
            <a:ext cx="215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Tension: don’t believe real - overfitting</a:t>
            </a:r>
          </a:p>
        </p:txBody>
      </p:sp>
    </p:spTree>
    <p:extLst>
      <p:ext uri="{BB962C8B-B14F-4D97-AF65-F5344CB8AC3E}">
        <p14:creationId xmlns:p14="http://schemas.microsoft.com/office/powerpoint/2010/main" val="125708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trade-off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find true predictive patterns in the data</a:t>
            </a:r>
          </a:p>
          <a:p>
            <a:r>
              <a:rPr lang="en-US" dirty="0"/>
              <a:t>But, want to avoid overfitting spurious detail: i.e. don’t want to make the model capture apparent patterns due to noise - we want results that are likely to be </a:t>
            </a:r>
            <a:r>
              <a:rPr lang="en-US" i="1" dirty="0"/>
              <a:t>generalizable</a:t>
            </a:r>
            <a:r>
              <a:rPr lang="en-US" dirty="0"/>
              <a:t> to future observations</a:t>
            </a:r>
          </a:p>
          <a:p>
            <a:r>
              <a:rPr lang="en-US" dirty="0"/>
              <a:t>Solution – independent testing – reserve some data that has not been used in model fitting for the purpose of model evaluation and comparison</a:t>
            </a:r>
          </a:p>
        </p:txBody>
      </p:sp>
    </p:spTree>
    <p:extLst>
      <p:ext uri="{BB962C8B-B14F-4D97-AF65-F5344CB8AC3E}">
        <p14:creationId xmlns:p14="http://schemas.microsoft.com/office/powerpoint/2010/main" val="85490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7449"/>
            <a:ext cx="7886700" cy="1325563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6457" y="1403012"/>
            <a:ext cx="7886700" cy="4895046"/>
          </a:xfrm>
        </p:spPr>
        <p:txBody>
          <a:bodyPr>
            <a:normAutofit/>
          </a:bodyPr>
          <a:lstStyle/>
          <a:p>
            <a:r>
              <a:rPr lang="en-US" dirty="0"/>
              <a:t>True Positive (TP) </a:t>
            </a:r>
            <a:r>
              <a:rPr lang="mr-IN" dirty="0"/>
              <a:t>–</a:t>
            </a:r>
            <a:r>
              <a:rPr lang="en-US" dirty="0"/>
              <a:t> observation is positive and was predicted as positive</a:t>
            </a:r>
          </a:p>
          <a:p>
            <a:r>
              <a:rPr lang="en-US" dirty="0"/>
              <a:t>True Negative (TN) </a:t>
            </a:r>
            <a:r>
              <a:rPr lang="mr-IN" dirty="0"/>
              <a:t>–</a:t>
            </a:r>
            <a:r>
              <a:rPr lang="en-US" dirty="0"/>
              <a:t> observation is negative and was predicted as negative</a:t>
            </a:r>
          </a:p>
          <a:p>
            <a:r>
              <a:rPr lang="en-US" dirty="0"/>
              <a:t>False Positive (FP) </a:t>
            </a:r>
            <a:r>
              <a:rPr lang="mr-IN" dirty="0"/>
              <a:t>–</a:t>
            </a:r>
            <a:r>
              <a:rPr lang="en-US" dirty="0"/>
              <a:t> observation is negative and was predicted as positive</a:t>
            </a:r>
          </a:p>
          <a:p>
            <a:r>
              <a:rPr lang="en-US" dirty="0"/>
              <a:t>False Negative (FN) </a:t>
            </a:r>
            <a:r>
              <a:rPr lang="mr-IN" dirty="0"/>
              <a:t>–</a:t>
            </a:r>
            <a:r>
              <a:rPr lang="en-US" dirty="0"/>
              <a:t> observation is positive and was predicted as negative</a:t>
            </a:r>
          </a:p>
          <a:p>
            <a:r>
              <a:rPr lang="en-US" dirty="0"/>
              <a:t>Classification accuracy </a:t>
            </a:r>
            <a:r>
              <a:rPr lang="mr-IN" dirty="0"/>
              <a:t>–</a:t>
            </a:r>
            <a:r>
              <a:rPr lang="en-US" dirty="0"/>
              <a:t> proportion of observations classified correctly = (#TP + #TN)/N </a:t>
            </a:r>
          </a:p>
        </p:txBody>
      </p:sp>
    </p:spTree>
    <p:extLst>
      <p:ext uri="{BB962C8B-B14F-4D97-AF65-F5344CB8AC3E}">
        <p14:creationId xmlns:p14="http://schemas.microsoft.com/office/powerpoint/2010/main" val="201456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Auto-numeric node Modeler Demo</a:t>
            </a:r>
          </a:p>
          <a:p>
            <a:r>
              <a:rPr lang="en-US" dirty="0"/>
              <a:t>Classification</a:t>
            </a:r>
          </a:p>
          <a:p>
            <a:r>
              <a:rPr lang="en-US" dirty="0"/>
              <a:t>Model evaluation</a:t>
            </a:r>
          </a:p>
          <a:p>
            <a:r>
              <a:rPr lang="en-US" dirty="0"/>
              <a:t>Training-test</a:t>
            </a:r>
          </a:p>
          <a:p>
            <a:r>
              <a:rPr lang="en-US" dirty="0"/>
              <a:t>Classification methods</a:t>
            </a:r>
          </a:p>
          <a:p>
            <a:pPr lvl="1"/>
            <a:r>
              <a:rPr lang="en-US" dirty="0"/>
              <a:t>Logistic Regression</a:t>
            </a:r>
          </a:p>
          <a:p>
            <a:pPr lvl="1"/>
            <a:r>
              <a:rPr lang="en-US"/>
              <a:t>K-nearest neighbors</a:t>
            </a:r>
            <a:endParaRPr lang="en-US" dirty="0"/>
          </a:p>
          <a:p>
            <a:r>
              <a:rPr lang="en-US" dirty="0"/>
              <a:t>IBM SPSS Data Modeler examples left for todays lab</a:t>
            </a:r>
          </a:p>
        </p:txBody>
      </p:sp>
    </p:spTree>
    <p:extLst>
      <p:ext uri="{BB962C8B-B14F-4D97-AF65-F5344CB8AC3E}">
        <p14:creationId xmlns:p14="http://schemas.microsoft.com/office/powerpoint/2010/main" val="1274456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Possible evaluation measures:</a:t>
            </a:r>
          </a:p>
          <a:p>
            <a:pPr lvl="1"/>
            <a:r>
              <a:rPr lang="en-US" altLang="en-US" i="1" dirty="0"/>
              <a:t>Classification Accuracy </a:t>
            </a:r>
            <a:r>
              <a:rPr lang="en-US" altLang="en-US" dirty="0"/>
              <a:t>– or conversely, the </a:t>
            </a:r>
            <a:r>
              <a:rPr lang="en-US" altLang="en-US" i="1" dirty="0"/>
              <a:t>classification error rate </a:t>
            </a:r>
            <a:r>
              <a:rPr lang="en-US" altLang="en-US" dirty="0"/>
              <a:t>= 1 – classification accuracy</a:t>
            </a:r>
            <a:endParaRPr lang="en-US" altLang="en-US" i="1" dirty="0"/>
          </a:p>
          <a:p>
            <a:pPr lvl="1"/>
            <a:r>
              <a:rPr lang="en-US" altLang="en-US" i="1" dirty="0"/>
              <a:t>Differential penalties </a:t>
            </a:r>
            <a:r>
              <a:rPr lang="en-US" altLang="en-US" dirty="0"/>
              <a:t>– different errors may have different costs</a:t>
            </a:r>
          </a:p>
          <a:p>
            <a:pPr lvl="1"/>
            <a:r>
              <a:rPr lang="en-US" altLang="en-US" dirty="0"/>
              <a:t>Area Under Receiver-Operating Characteristic (ROC) Curve (AUC)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How reliable are the predicted results ?</a:t>
            </a:r>
          </a:p>
        </p:txBody>
      </p:sp>
    </p:spTree>
    <p:extLst>
      <p:ext uri="{BB962C8B-B14F-4D97-AF65-F5344CB8AC3E}">
        <p14:creationId xmlns:p14="http://schemas.microsoft.com/office/powerpoint/2010/main" val="170448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Classifier error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22675"/>
          </a:xfrm>
        </p:spPr>
        <p:txBody>
          <a:bodyPr>
            <a:normAutofit/>
          </a:bodyPr>
          <a:lstStyle/>
          <a:p>
            <a:r>
              <a:rPr lang="en-US" altLang="en-US" dirty="0"/>
              <a:t>Natural performance measure for classification problems: </a:t>
            </a:r>
            <a:r>
              <a:rPr lang="en-US" altLang="en-US" i="1" dirty="0"/>
              <a:t>error rate (or success rate)</a:t>
            </a:r>
          </a:p>
          <a:p>
            <a:pPr lvl="1"/>
            <a:r>
              <a:rPr lang="en-US" altLang="en-US" i="1" dirty="0"/>
              <a:t>Success</a:t>
            </a:r>
            <a:r>
              <a:rPr lang="en-US" altLang="en-US" dirty="0"/>
              <a:t>: instance’s class is predicted correctly</a:t>
            </a:r>
          </a:p>
          <a:p>
            <a:pPr lvl="1"/>
            <a:r>
              <a:rPr lang="en-US" altLang="en-US" i="1" dirty="0"/>
              <a:t>Error</a:t>
            </a:r>
            <a:r>
              <a:rPr lang="en-US" altLang="en-US" dirty="0"/>
              <a:t>: instance’s class is predicted incorrectly</a:t>
            </a:r>
          </a:p>
          <a:p>
            <a:pPr lvl="1"/>
            <a:r>
              <a:rPr lang="en-US" altLang="en-US" i="1" dirty="0"/>
              <a:t>Error rate</a:t>
            </a:r>
            <a:r>
              <a:rPr lang="en-US" altLang="en-US" dirty="0"/>
              <a:t>: proportion of errors made over the whole set of instances</a:t>
            </a:r>
          </a:p>
          <a:p>
            <a:pPr lvl="1"/>
            <a:r>
              <a:rPr lang="en-US" altLang="en-US" i="1" dirty="0"/>
              <a:t>Success rate</a:t>
            </a:r>
            <a:r>
              <a:rPr lang="en-US" altLang="en-US" dirty="0"/>
              <a:t>: proportion of errors made over the whole set of instances = 1 </a:t>
            </a:r>
            <a:r>
              <a:rPr lang="mr-IN" altLang="en-US" dirty="0"/>
              <a:t>–</a:t>
            </a:r>
            <a:r>
              <a:rPr lang="en-US" altLang="en-US" dirty="0"/>
              <a:t> Error rate</a:t>
            </a:r>
          </a:p>
        </p:txBody>
      </p:sp>
    </p:spTree>
    <p:extLst>
      <p:ext uri="{BB962C8B-B14F-4D97-AF65-F5344CB8AC3E}">
        <p14:creationId xmlns:p14="http://schemas.microsoft.com/office/powerpoint/2010/main" val="1981044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Cost-Benefit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51419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Cost-benefit is similar to classification error, except that we might want to count some errors to be worse than others</a:t>
            </a:r>
          </a:p>
          <a:p>
            <a:r>
              <a:rPr lang="en-US" dirty="0"/>
              <a:t>Consider a disease where treatment involves taking a simple cheap and benign medicine to cure it (e.g. taking vitamin C), but if the disease is unchecked, the consequences are severe.</a:t>
            </a:r>
          </a:p>
          <a:p>
            <a:r>
              <a:rPr lang="en-US" dirty="0"/>
              <a:t>In that case, I would want to put much more weight on missing positives than missing negatives; i.e. consequences of false negatives are much worse than false positives. </a:t>
            </a:r>
          </a:p>
          <a:p>
            <a:r>
              <a:rPr lang="en-US" dirty="0"/>
              <a:t>For example, we might make the penalty (cost) for a false negative be 10 or 100 times that of a false positive </a:t>
            </a:r>
          </a:p>
        </p:txBody>
      </p:sp>
    </p:spTree>
    <p:extLst>
      <p:ext uri="{BB962C8B-B14F-4D97-AF65-F5344CB8AC3E}">
        <p14:creationId xmlns:p14="http://schemas.microsoft.com/office/powerpoint/2010/main" val="2145120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Sensitivity and Specificity</a:t>
            </a:r>
          </a:p>
        </p:txBody>
      </p:sp>
      <p:graphicFrame>
        <p:nvGraphicFramePr>
          <p:cNvPr id="6" name="Group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217535"/>
              </p:ext>
            </p:extLst>
          </p:nvPr>
        </p:nvGraphicFramePr>
        <p:xfrm>
          <a:off x="800100" y="2231204"/>
          <a:ext cx="7543800" cy="35052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Test\Truth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Disease Free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Negative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FN+TN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Positive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TP+FP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FP+TN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TP+FN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22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Sensitivity and Specificity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10621" y="1075610"/>
                <a:ext cx="8722758" cy="5232722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Sensitivity</m:t>
                    </m:r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TP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TP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FN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Proportion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of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positives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correctly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identified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as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positive</m:t>
                    </m:r>
                    <m:r>
                      <a:rPr lang="en-US" b="0" i="0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pecific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ity</m:t>
                    </m:r>
                    <m:r>
                      <a:rPr lang="en-US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TN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#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T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N</m:t>
                        </m:r>
                        <m:r>
                          <a:rPr lang="en-US" i="1">
                            <a:latin typeface="Cambria Math" charset="0"/>
                          </a:rPr>
                          <m:t>+#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F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P</m:t>
                        </m:r>
                      </m:den>
                    </m:f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Proportion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of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nega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tives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correctly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identified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as</m:t>
                    </m:r>
                    <m: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nega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tive</m:t>
                    </m:r>
                  </m:oMath>
                </a14:m>
                <a:endParaRPr lang="en-US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There is another trade-off here between sensitivity and specificity </a:t>
                </a:r>
              </a:p>
              <a:p>
                <a:pPr lvl="1"/>
                <a:r>
                  <a:rPr lang="en-US" dirty="0"/>
                  <a:t>Imagine a classification procedure that gives you a probability of being positive for a disease (such classifiers are common)</a:t>
                </a:r>
              </a:p>
              <a:p>
                <a:pPr lvl="1"/>
                <a:r>
                  <a:rPr lang="en-US" dirty="0"/>
                  <a:t>To classify individuals we need to choose a probability threshold to identify them as positive vs. negative</a:t>
                </a:r>
              </a:p>
              <a:p>
                <a:pPr lvl="1"/>
                <a:r>
                  <a:rPr lang="en-US" dirty="0"/>
                  <a:t>Increasing the threshold increases specificity but reduces sensitivity</a:t>
                </a:r>
              </a:p>
              <a:p>
                <a:pPr lvl="1"/>
                <a:r>
                  <a:rPr lang="en-US" dirty="0"/>
                  <a:t>Decreasing the threshold increases sensitivity but reduces specificity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621" y="1075610"/>
                <a:ext cx="8722758" cy="5232722"/>
              </a:xfrm>
              <a:blipFill rotWithShape="0">
                <a:blip r:embed="rId2"/>
                <a:stretch>
                  <a:fillRect b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7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operating characteristic (ROC) curve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6784" r="31323" b="6281"/>
          <a:stretch/>
        </p:blipFill>
        <p:spPr>
          <a:xfrm>
            <a:off x="1130157" y="2383604"/>
            <a:ext cx="3739794" cy="3554859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 rot="16200000" flipH="1">
            <a:off x="139036" y="3739792"/>
            <a:ext cx="152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Sensitivity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060075" y="5855597"/>
            <a:ext cx="187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1 - Specificity</a:t>
            </a:r>
          </a:p>
        </p:txBody>
      </p:sp>
    </p:spTree>
    <p:extLst>
      <p:ext uri="{BB962C8B-B14F-4D97-AF65-F5344CB8AC3E}">
        <p14:creationId xmlns:p14="http://schemas.microsoft.com/office/powerpoint/2010/main" val="1616952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60690" cy="1325563"/>
          </a:xfrm>
        </p:spPr>
        <p:txBody>
          <a:bodyPr/>
          <a:lstStyle/>
          <a:p>
            <a:r>
              <a:rPr lang="en-US" dirty="0"/>
              <a:t>Choosing threshold based on ROC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5780" y="1981815"/>
            <a:ext cx="4085478" cy="4593646"/>
          </a:xfrm>
        </p:spPr>
        <p:txBody>
          <a:bodyPr>
            <a:normAutofit/>
          </a:bodyPr>
          <a:lstStyle/>
          <a:p>
            <a:r>
              <a:rPr lang="en-US" sz="2000" dirty="0"/>
              <a:t>Many possible thresholds, each corresponding to one point on curve</a:t>
            </a:r>
          </a:p>
          <a:p>
            <a:r>
              <a:rPr lang="en-US" sz="2000" dirty="0"/>
              <a:t>Choosing a single one depends on context</a:t>
            </a:r>
          </a:p>
          <a:p>
            <a:r>
              <a:rPr lang="en-US" sz="2000" dirty="0"/>
              <a:t>Some studies say (for example) give me best specificity for a sensitivity of at least 0.8 (blue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sz="2000" dirty="0"/>
              <a:t>)</a:t>
            </a:r>
          </a:p>
          <a:p>
            <a:r>
              <a:rPr lang="en-US" sz="2000" dirty="0"/>
              <a:t>General alternative </a:t>
            </a:r>
            <a:r>
              <a:rPr lang="mr-IN" sz="2000" dirty="0"/>
              <a:t>–</a:t>
            </a:r>
            <a:r>
              <a:rPr lang="en-US" sz="2000" dirty="0"/>
              <a:t> maximal perpendicular from diagonal (red </a:t>
            </a:r>
            <a:r>
              <a:rPr lang="en-US" sz="2000" dirty="0">
                <a:solidFill>
                  <a:srgbClr val="C00000"/>
                </a:solidFill>
              </a:rPr>
              <a:t>x</a:t>
            </a:r>
            <a:r>
              <a:rPr lang="en-US" sz="2000" dirty="0"/>
              <a:t>)</a:t>
            </a:r>
          </a:p>
          <a:p>
            <a:r>
              <a:rPr lang="en-US" sz="2000" dirty="0"/>
              <a:t>We will not be concerned with choosing thresholds, rather, we will use ROC to generate a metric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6784" r="31323" b="6281"/>
          <a:stretch/>
        </p:blipFill>
        <p:spPr>
          <a:xfrm>
            <a:off x="1130157" y="2383604"/>
            <a:ext cx="3739794" cy="3554859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 rot="16200000" flipH="1">
            <a:off x="139036" y="3739792"/>
            <a:ext cx="152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Sensitivity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060075" y="5855597"/>
            <a:ext cx="187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1 - Specificity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664413" y="3113070"/>
            <a:ext cx="1047965" cy="20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31078" y="2820682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445249" y="3405457"/>
            <a:ext cx="667821" cy="6528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44389" y="3036931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90668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the </a:t>
            </a:r>
            <a:r>
              <a:rPr lang="en-US"/>
              <a:t>(ROC) curve </a:t>
            </a:r>
            <a:r>
              <a:rPr lang="en-US" dirty="0"/>
              <a:t>(AUC)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1617" y="2383604"/>
            <a:ext cx="3518258" cy="362432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AUC gives a measure of how well the predictor does across all possible thresholds</a:t>
            </a:r>
          </a:p>
          <a:p>
            <a:r>
              <a:rPr lang="en-US" sz="2400" dirty="0"/>
              <a:t>Ideal AUC is 1</a:t>
            </a:r>
          </a:p>
          <a:p>
            <a:r>
              <a:rPr lang="en-US" sz="2400" dirty="0"/>
              <a:t>AUC for random predictor = 0.5</a:t>
            </a:r>
          </a:p>
          <a:p>
            <a:r>
              <a:rPr lang="en-US" sz="2400" dirty="0"/>
              <a:t>Objective is to find classifier that maximizes AUC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t="6784" r="31323" b="6281"/>
          <a:stretch/>
        </p:blipFill>
        <p:spPr>
          <a:xfrm>
            <a:off x="1130157" y="2383604"/>
            <a:ext cx="3739794" cy="3554859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 rot="16200000" flipH="1">
            <a:off x="139036" y="3739792"/>
            <a:ext cx="152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Sensitivity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2060075" y="5855597"/>
            <a:ext cx="1879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1 - Specificity</a:t>
            </a:r>
          </a:p>
        </p:txBody>
      </p:sp>
    </p:spTree>
    <p:extLst>
      <p:ext uri="{BB962C8B-B14F-4D97-AF65-F5344CB8AC3E}">
        <p14:creationId xmlns:p14="http://schemas.microsoft.com/office/powerpoint/2010/main" val="1258794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rate vs. AUC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should we choose error rate and when AUC?</a:t>
            </a:r>
          </a:p>
          <a:p>
            <a:r>
              <a:rPr lang="en-US" dirty="0"/>
              <a:t>Error rate (and cost-benefit) work well when your dataset is representative of the larger population (metric incorporates prevalence </a:t>
            </a:r>
            <a:r>
              <a:rPr lang="mr-IN" dirty="0"/>
              <a:t>–</a:t>
            </a:r>
            <a:r>
              <a:rPr lang="en-US" dirty="0"/>
              <a:t> e.g. proportion of people in population that have disease)</a:t>
            </a:r>
          </a:p>
          <a:p>
            <a:r>
              <a:rPr lang="en-US" dirty="0"/>
              <a:t>AUC works better when your dataset is not representative of larger population, e.g. in “case-control” studies (metric is independent of prevalence)</a:t>
            </a:r>
          </a:p>
        </p:txBody>
      </p:sp>
    </p:spTree>
    <p:extLst>
      <p:ext uri="{BB962C8B-B14F-4D97-AF65-F5344CB8AC3E}">
        <p14:creationId xmlns:p14="http://schemas.microsoft.com/office/powerpoint/2010/main" val="949515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51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en-US" i="1" dirty="0"/>
              <a:t>Training set error rate: </a:t>
            </a:r>
            <a:r>
              <a:rPr lang="en-US" altLang="en-US" dirty="0"/>
              <a:t>is generally too optimistic!  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You can find patterns even in random data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So we need to evaluate on separate independent (</a:t>
            </a:r>
            <a:r>
              <a:rPr lang="en-US" altLang="en-US" i="1" dirty="0"/>
              <a:t>Test</a:t>
            </a:r>
            <a:r>
              <a:rPr lang="en-US" altLang="en-US" dirty="0"/>
              <a:t>)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" y="347949"/>
            <a:ext cx="9031357" cy="1143000"/>
          </a:xfrm>
        </p:spPr>
        <p:txBody>
          <a:bodyPr>
            <a:normAutofit/>
          </a:bodyPr>
          <a:lstStyle/>
          <a:p>
            <a:r>
              <a:rPr lang="en-US" dirty="0"/>
              <a:t>Brain volumes dataset Modeler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3" y="1676400"/>
            <a:ext cx="6169386" cy="5181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regional brain volumes to predict age of subject in healthy controls with a range of ages </a:t>
            </a:r>
            <a:r>
              <a:rPr lang="mr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Target = Age, Predictors = regional volumes + demographic variables</a:t>
            </a:r>
          </a:p>
          <a:p>
            <a:pPr>
              <a:spcAft>
                <a:spcPts val="3000"/>
              </a:spcAft>
            </a:pPr>
            <a:r>
              <a:rPr lang="en-US" dirty="0">
                <a:solidFill>
                  <a:srgbClr val="0070C0"/>
                </a:solidFill>
              </a:rPr>
              <a:t>ROI volumes are the main</a:t>
            </a:r>
            <a:r>
              <a:rPr lang="en-US" sz="2800" b="0" dirty="0">
                <a:solidFill>
                  <a:srgbClr val="0070C0"/>
                </a:solidFill>
              </a:rPr>
              <a:t> predictors: </a:t>
            </a:r>
            <a:r>
              <a:rPr lang="en-US" dirty="0"/>
              <a:t>E</a:t>
            </a:r>
            <a:r>
              <a:rPr lang="en-US" sz="2800" b="0" dirty="0"/>
              <a:t>xtract 136 ROIs as  predictors for each subject – big data?</a:t>
            </a:r>
          </a:p>
          <a:p>
            <a:pPr>
              <a:spcAft>
                <a:spcPts val="3000"/>
              </a:spcAft>
            </a:pPr>
            <a:r>
              <a:rPr lang="en-US" dirty="0"/>
              <a:t>ROIs are defined in terms of anatomical regions and landmarks in the human brain that are common to all individuals – often have specific functional roles</a:t>
            </a:r>
          </a:p>
          <a:p>
            <a:pPr>
              <a:spcAft>
                <a:spcPts val="3000"/>
              </a:spcAft>
            </a:pPr>
            <a:endParaRPr lang="en-US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29" y="1849916"/>
            <a:ext cx="2514601" cy="30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19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337" y="18484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you have lots of “instances”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662" y="1373562"/>
            <a:ext cx="8753738" cy="512136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charset="2"/>
              <a:buNone/>
            </a:pPr>
            <a:r>
              <a:rPr lang="en-US" altLang="en-US" dirty="0"/>
              <a:t>If many (&gt;1000) instances are available, including &gt;100 from each class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A simple evaluation training/test evaluation will work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Randomly split data into training and test sets (often ~2/3 for train, 1/3 for test) – may want to </a:t>
            </a:r>
            <a:r>
              <a:rPr lang="en-US" altLang="en-US" i="1" dirty="0"/>
              <a:t>stratify</a:t>
            </a:r>
            <a:r>
              <a:rPr lang="en-US" altLang="en-US" dirty="0"/>
              <a:t> on outcome (have matching proportions of each class in each set)</a:t>
            </a:r>
          </a:p>
          <a:p>
            <a:pPr>
              <a:spcAft>
                <a:spcPts val="1200"/>
              </a:spcAft>
            </a:pPr>
            <a:r>
              <a:rPr lang="en-US" altLang="zh-TW" dirty="0">
                <a:ea typeface="PMingLiU" charset="-120"/>
              </a:rPr>
              <a:t>Build a classifier using the </a:t>
            </a:r>
            <a:r>
              <a:rPr lang="en-US" altLang="zh-TW" i="1" dirty="0">
                <a:ea typeface="PMingLiU" charset="-120"/>
              </a:rPr>
              <a:t>training</a:t>
            </a:r>
            <a:r>
              <a:rPr lang="en-US" altLang="zh-TW" dirty="0">
                <a:ea typeface="PMingLiU" charset="-120"/>
              </a:rPr>
              <a:t> set and evaluate it using the </a:t>
            </a:r>
            <a:r>
              <a:rPr lang="en-US" altLang="zh-TW" i="1" dirty="0">
                <a:ea typeface="PMingLiU" charset="-120"/>
              </a:rPr>
              <a:t>test</a:t>
            </a:r>
            <a:r>
              <a:rPr lang="en-US" altLang="zh-TW" dirty="0">
                <a:ea typeface="PMingLiU" charset="-120"/>
              </a:rPr>
              <a:t> set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PMingLiU" charset="-120"/>
              </a:rPr>
              <a:t>We will look at cross-validation later for when you do not have so many observations</a:t>
            </a:r>
          </a:p>
        </p:txBody>
      </p:sp>
    </p:spTree>
    <p:extLst>
      <p:ext uri="{BB962C8B-B14F-4D97-AF65-F5344CB8AC3E}">
        <p14:creationId xmlns:p14="http://schemas.microsoft.com/office/powerpoint/2010/main" val="824129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you have lots of “instances”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0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3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4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281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you have lots of “instances”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3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4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7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8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9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161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you have lots of “instances”</a:t>
            </a:r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5130" y="6056243"/>
            <a:ext cx="611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least greater than a few hundred instances and better &gt;1000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2521732" y="2507642"/>
            <a:ext cx="1221723" cy="1392238"/>
            <a:chOff x="2521732" y="2507642"/>
            <a:chExt cx="1221723" cy="1392238"/>
          </a:xfrm>
        </p:grpSpPr>
        <p:sp>
          <p:nvSpPr>
            <p:cNvPr id="111" name="Rectangle 31"/>
            <p:cNvSpPr>
              <a:spLocks noChangeArrowheads="1"/>
            </p:cNvSpPr>
            <p:nvPr/>
          </p:nvSpPr>
          <p:spPr bwMode="auto">
            <a:xfrm>
              <a:off x="2528082" y="2574317"/>
              <a:ext cx="1143000" cy="12573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32"/>
            <p:cNvSpPr>
              <a:spLocks noChangeShapeType="1"/>
            </p:cNvSpPr>
            <p:nvPr/>
          </p:nvSpPr>
          <p:spPr bwMode="auto">
            <a:xfrm>
              <a:off x="2521732" y="3044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33"/>
            <p:cNvSpPr>
              <a:spLocks noChangeShapeType="1"/>
            </p:cNvSpPr>
            <p:nvPr/>
          </p:nvSpPr>
          <p:spPr bwMode="auto">
            <a:xfrm>
              <a:off x="2521732" y="2726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34"/>
            <p:cNvSpPr>
              <a:spLocks noChangeShapeType="1"/>
            </p:cNvSpPr>
            <p:nvPr/>
          </p:nvSpPr>
          <p:spPr bwMode="auto">
            <a:xfrm>
              <a:off x="2521732" y="2891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35"/>
            <p:cNvSpPr>
              <a:spLocks noChangeShapeType="1"/>
            </p:cNvSpPr>
            <p:nvPr/>
          </p:nvSpPr>
          <p:spPr bwMode="auto">
            <a:xfrm>
              <a:off x="2521732" y="32093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6"/>
            <p:cNvSpPr>
              <a:spLocks noChangeShapeType="1"/>
            </p:cNvSpPr>
            <p:nvPr/>
          </p:nvSpPr>
          <p:spPr bwMode="auto">
            <a:xfrm>
              <a:off x="2521732" y="36792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37"/>
            <p:cNvSpPr>
              <a:spLocks noChangeShapeType="1"/>
            </p:cNvSpPr>
            <p:nvPr/>
          </p:nvSpPr>
          <p:spPr bwMode="auto">
            <a:xfrm>
              <a:off x="2521732" y="35268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38"/>
            <p:cNvSpPr>
              <a:spLocks noChangeShapeType="1"/>
            </p:cNvSpPr>
            <p:nvPr/>
          </p:nvSpPr>
          <p:spPr bwMode="auto">
            <a:xfrm>
              <a:off x="2521732" y="3361717"/>
              <a:ext cx="1143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39"/>
            <p:cNvSpPr>
              <a:spLocks noChangeShapeType="1"/>
            </p:cNvSpPr>
            <p:nvPr/>
          </p:nvSpPr>
          <p:spPr bwMode="auto">
            <a:xfrm flipV="1">
              <a:off x="3493282" y="2567967"/>
              <a:ext cx="0" cy="1270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40"/>
            <p:cNvSpPr>
              <a:spLocks noChangeArrowheads="1"/>
            </p:cNvSpPr>
            <p:nvPr/>
          </p:nvSpPr>
          <p:spPr bwMode="auto">
            <a:xfrm>
              <a:off x="3452007" y="25076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2" name="Rectangle 41"/>
            <p:cNvSpPr>
              <a:spLocks noChangeArrowheads="1"/>
            </p:cNvSpPr>
            <p:nvPr/>
          </p:nvSpPr>
          <p:spPr bwMode="auto">
            <a:xfrm>
              <a:off x="3452007" y="26600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3" name="Rectangle 42"/>
            <p:cNvSpPr>
              <a:spLocks noChangeArrowheads="1"/>
            </p:cNvSpPr>
            <p:nvPr/>
          </p:nvSpPr>
          <p:spPr bwMode="auto">
            <a:xfrm>
              <a:off x="3475820" y="28251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4" name="Rectangle 43"/>
            <p:cNvSpPr>
              <a:spLocks noChangeArrowheads="1"/>
            </p:cNvSpPr>
            <p:nvPr/>
          </p:nvSpPr>
          <p:spPr bwMode="auto">
            <a:xfrm>
              <a:off x="3475820" y="2977542"/>
              <a:ext cx="2428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25" name="Rectangle 44"/>
            <p:cNvSpPr>
              <a:spLocks noChangeArrowheads="1"/>
            </p:cNvSpPr>
            <p:nvPr/>
          </p:nvSpPr>
          <p:spPr bwMode="auto">
            <a:xfrm>
              <a:off x="3452007" y="3129942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3452007" y="3595080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7" name="Rectangle 44"/>
            <p:cNvSpPr>
              <a:spLocks noChangeArrowheads="1"/>
            </p:cNvSpPr>
            <p:nvPr/>
          </p:nvSpPr>
          <p:spPr bwMode="auto">
            <a:xfrm>
              <a:off x="3456117" y="3456967"/>
              <a:ext cx="2873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128" name="Rectangle 44"/>
            <p:cNvSpPr>
              <a:spLocks noChangeArrowheads="1"/>
            </p:cNvSpPr>
            <p:nvPr/>
          </p:nvSpPr>
          <p:spPr bwMode="auto">
            <a:xfrm>
              <a:off x="3475820" y="3294087"/>
              <a:ext cx="245260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4998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073" y="362600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you have lots of “instances”</a:t>
            </a: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3550084" y="4996842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916770" y="2509230"/>
            <a:ext cx="1160462" cy="1346200"/>
            <a:chOff x="325" y="1265"/>
            <a:chExt cx="731" cy="84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/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5201432" y="4996842"/>
            <a:ext cx="1906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7335032" y="415864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Predictions</a:t>
            </a:r>
          </a:p>
        </p:txBody>
      </p:sp>
      <p:grpSp>
        <p:nvGrpSpPr>
          <p:cNvPr id="57" name="Group 13"/>
          <p:cNvGrpSpPr>
            <a:grpSpLocks/>
          </p:cNvGrpSpPr>
          <p:nvPr/>
        </p:nvGrpSpPr>
        <p:grpSpPr bwMode="auto">
          <a:xfrm>
            <a:off x="4210832" y="4768242"/>
            <a:ext cx="1054100" cy="565150"/>
            <a:chOff x="2136" y="2818"/>
            <a:chExt cx="664" cy="356"/>
          </a:xfrm>
        </p:grpSpPr>
        <p:sp>
          <p:nvSpPr>
            <p:cNvPr id="58" name="AutoShape 14"/>
            <p:cNvSpPr>
              <a:spLocks noChangeArrowheads="1"/>
            </p:cNvSpPr>
            <p:nvPr/>
          </p:nvSpPr>
          <p:spPr bwMode="auto">
            <a:xfrm flipV="1">
              <a:off x="2136" y="2818"/>
              <a:ext cx="664" cy="356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2499" y="2916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6"/>
            <p:cNvSpPr>
              <a:spLocks noChangeArrowheads="1"/>
            </p:cNvSpPr>
            <p:nvPr/>
          </p:nvSpPr>
          <p:spPr bwMode="auto">
            <a:xfrm>
              <a:off x="2219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7"/>
            <p:cNvSpPr>
              <a:spLocks noChangeArrowheads="1"/>
            </p:cNvSpPr>
            <p:nvPr/>
          </p:nvSpPr>
          <p:spPr bwMode="auto">
            <a:xfrm>
              <a:off x="2639" y="2998"/>
              <a:ext cx="79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8"/>
            <p:cNvSpPr>
              <a:spLocks noChangeArrowheads="1"/>
            </p:cNvSpPr>
            <p:nvPr/>
          </p:nvSpPr>
          <p:spPr bwMode="auto">
            <a:xfrm>
              <a:off x="253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2426" y="2953"/>
              <a:ext cx="65" cy="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2583" y="2958"/>
              <a:ext cx="52" cy="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2303" y="3031"/>
              <a:ext cx="76" cy="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>
              <a:off x="2457" y="3039"/>
              <a:ext cx="9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23"/>
            <p:cNvSpPr>
              <a:spLocks noChangeArrowheads="1"/>
            </p:cNvSpPr>
            <p:nvPr/>
          </p:nvSpPr>
          <p:spPr bwMode="auto">
            <a:xfrm>
              <a:off x="2350" y="286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Y</a:t>
              </a:r>
            </a:p>
          </p:txBody>
        </p: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2559" y="2884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200"/>
                <a:t>N</a:t>
              </a:r>
            </a:p>
          </p:txBody>
        </p:sp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2394" y="3103"/>
              <a:ext cx="80" cy="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>
              <a:off x="2408" y="3052"/>
              <a:ext cx="18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27"/>
            <p:cNvSpPr>
              <a:spLocks noChangeArrowheads="1"/>
            </p:cNvSpPr>
            <p:nvPr/>
          </p:nvSpPr>
          <p:spPr bwMode="auto">
            <a:xfrm>
              <a:off x="2370" y="2991"/>
              <a:ext cx="85" cy="66"/>
            </a:xfrm>
            <a:prstGeom prst="diamond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8"/>
          <p:cNvSpPr>
            <a:spLocks noChangeArrowheads="1"/>
          </p:cNvSpPr>
          <p:nvPr/>
        </p:nvSpPr>
        <p:spPr bwMode="auto">
          <a:xfrm>
            <a:off x="2382032" y="2025042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Results Known</a:t>
            </a:r>
          </a:p>
        </p:txBody>
      </p:sp>
      <p:sp>
        <p:nvSpPr>
          <p:cNvPr id="73" name="Rectangle 29"/>
          <p:cNvSpPr>
            <a:spLocks noChangeArrowheads="1"/>
          </p:cNvSpPr>
          <p:nvPr/>
        </p:nvSpPr>
        <p:spPr bwMode="auto">
          <a:xfrm>
            <a:off x="4980770" y="2558442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FF5008"/>
                </a:solidFill>
                <a:latin typeface="Arial" charset="0"/>
              </a:rPr>
              <a:t>Training set</a:t>
            </a: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>
            <a:off x="2305832" y="514924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60C900"/>
                </a:solidFill>
                <a:latin typeface="Arial" charset="0"/>
              </a:rPr>
              <a:t>Testing set</a:t>
            </a:r>
          </a:p>
        </p:txBody>
      </p:sp>
      <p:sp>
        <p:nvSpPr>
          <p:cNvPr id="75" name="Rectangle 31"/>
          <p:cNvSpPr>
            <a:spLocks noChangeArrowheads="1"/>
          </p:cNvSpPr>
          <p:nvPr/>
        </p:nvSpPr>
        <p:spPr bwMode="auto">
          <a:xfrm>
            <a:off x="2528082" y="2574317"/>
            <a:ext cx="1143000" cy="1257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>
            <a:off x="2521732" y="3044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2521732" y="2726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>
            <a:off x="2521732" y="2891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2521732" y="32093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6"/>
          <p:cNvSpPr>
            <a:spLocks noChangeShapeType="1"/>
          </p:cNvSpPr>
          <p:nvPr/>
        </p:nvSpPr>
        <p:spPr bwMode="auto">
          <a:xfrm>
            <a:off x="2521732" y="36792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2521732" y="35268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>
            <a:off x="2521732" y="3361717"/>
            <a:ext cx="1143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 flipV="1">
            <a:off x="3493282" y="2567967"/>
            <a:ext cx="0" cy="1270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40"/>
          <p:cNvSpPr>
            <a:spLocks noChangeArrowheads="1"/>
          </p:cNvSpPr>
          <p:nvPr/>
        </p:nvSpPr>
        <p:spPr bwMode="auto">
          <a:xfrm>
            <a:off x="3452007" y="25076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3452007" y="26600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3475820" y="28251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3475820" y="2977542"/>
            <a:ext cx="24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  <p:sp>
        <p:nvSpPr>
          <p:cNvPr id="88" name="Rectangle 44"/>
          <p:cNvSpPr>
            <a:spLocks noChangeArrowheads="1"/>
          </p:cNvSpPr>
          <p:nvPr/>
        </p:nvSpPr>
        <p:spPr bwMode="auto">
          <a:xfrm>
            <a:off x="3452007" y="3129942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grpSp>
        <p:nvGrpSpPr>
          <p:cNvPr id="89" name="Group 45"/>
          <p:cNvGrpSpPr>
            <a:grpSpLocks/>
          </p:cNvGrpSpPr>
          <p:nvPr/>
        </p:nvGrpSpPr>
        <p:grpSpPr bwMode="auto">
          <a:xfrm>
            <a:off x="2839232" y="4768242"/>
            <a:ext cx="533400" cy="266700"/>
            <a:chOff x="1812" y="2352"/>
            <a:chExt cx="336" cy="168"/>
          </a:xfrm>
        </p:grpSpPr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9"/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" name="Group 50"/>
          <p:cNvGrpSpPr>
            <a:grpSpLocks/>
          </p:cNvGrpSpPr>
          <p:nvPr/>
        </p:nvGrpSpPr>
        <p:grpSpPr bwMode="auto">
          <a:xfrm>
            <a:off x="4433082" y="2569555"/>
            <a:ext cx="533400" cy="444500"/>
            <a:chOff x="2540" y="1303"/>
            <a:chExt cx="336" cy="280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Line 57"/>
          <p:cNvSpPr>
            <a:spLocks noChangeShapeType="1"/>
          </p:cNvSpPr>
          <p:nvPr/>
        </p:nvSpPr>
        <p:spPr bwMode="auto">
          <a:xfrm>
            <a:off x="3799670" y="2831492"/>
            <a:ext cx="639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8"/>
          <p:cNvSpPr>
            <a:spLocks noChangeArrowheads="1"/>
          </p:cNvSpPr>
          <p:nvPr/>
        </p:nvSpPr>
        <p:spPr bwMode="auto">
          <a:xfrm>
            <a:off x="3982232" y="3625242"/>
            <a:ext cx="1914525" cy="46672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9"/>
          <p:cNvSpPr>
            <a:spLocks noChangeArrowheads="1"/>
          </p:cNvSpPr>
          <p:nvPr/>
        </p:nvSpPr>
        <p:spPr bwMode="auto">
          <a:xfrm>
            <a:off x="4194957" y="3625242"/>
            <a:ext cx="181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altLang="en-US" sz="2000" dirty="0"/>
              <a:t>Model Builder</a:t>
            </a:r>
          </a:p>
        </p:txBody>
      </p:sp>
      <p:sp>
        <p:nvSpPr>
          <p:cNvPr id="104" name="Line 60"/>
          <p:cNvSpPr>
            <a:spLocks noChangeShapeType="1"/>
          </p:cNvSpPr>
          <p:nvPr/>
        </p:nvSpPr>
        <p:spPr bwMode="auto">
          <a:xfrm flipH="1">
            <a:off x="4744232" y="316804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61"/>
          <p:cNvSpPr>
            <a:spLocks noChangeShapeType="1"/>
          </p:cNvSpPr>
          <p:nvPr/>
        </p:nvSpPr>
        <p:spPr bwMode="auto">
          <a:xfrm>
            <a:off x="4744232" y="415864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62"/>
          <p:cNvSpPr>
            <a:spLocks noChangeShapeType="1"/>
          </p:cNvSpPr>
          <p:nvPr/>
        </p:nvSpPr>
        <p:spPr bwMode="auto">
          <a:xfrm flipV="1">
            <a:off x="2077232" y="3228367"/>
            <a:ext cx="441325" cy="15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Rectangle 63"/>
          <p:cNvSpPr>
            <a:spLocks noChangeArrowheads="1"/>
          </p:cNvSpPr>
          <p:nvPr/>
        </p:nvSpPr>
        <p:spPr bwMode="auto">
          <a:xfrm>
            <a:off x="7304869" y="3906229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Evaluate</a:t>
            </a:r>
          </a:p>
        </p:txBody>
      </p:sp>
      <p:sp>
        <p:nvSpPr>
          <p:cNvPr id="108" name="Line 64"/>
          <p:cNvSpPr>
            <a:spLocks noChangeShapeType="1"/>
          </p:cNvSpPr>
          <p:nvPr/>
        </p:nvSpPr>
        <p:spPr bwMode="auto">
          <a:xfrm>
            <a:off x="3067832" y="3930042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65"/>
          <p:cNvSpPr>
            <a:spLocks noChangeArrowheads="1"/>
          </p:cNvSpPr>
          <p:nvPr/>
        </p:nvSpPr>
        <p:spPr bwMode="auto">
          <a:xfrm>
            <a:off x="7030232" y="4463442"/>
            <a:ext cx="228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  <a:p>
            <a:pPr algn="ctr"/>
            <a:r>
              <a:rPr lang="en-US" altLang="en-US" sz="1800" b="1"/>
              <a:t>+</a:t>
            </a:r>
          </a:p>
          <a:p>
            <a:pPr algn="ctr"/>
            <a:r>
              <a:rPr lang="en-US" altLang="en-US" sz="1800" b="1"/>
              <a:t>-</a:t>
            </a:r>
          </a:p>
        </p:txBody>
      </p:sp>
      <p:sp>
        <p:nvSpPr>
          <p:cNvPr id="112" name="Line 67"/>
          <p:cNvSpPr>
            <a:spLocks noChangeShapeType="1"/>
          </p:cNvSpPr>
          <p:nvPr/>
        </p:nvSpPr>
        <p:spPr bwMode="auto">
          <a:xfrm flipH="1" flipV="1">
            <a:off x="6041204" y="4180077"/>
            <a:ext cx="758856" cy="480216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5130" y="6056243"/>
            <a:ext cx="6118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least greater than a few hundred instances and better &gt;1000</a:t>
            </a:r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 flipV="1">
            <a:off x="5264932" y="5220680"/>
            <a:ext cx="1765300" cy="1252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44"/>
          <p:cNvSpPr>
            <a:spLocks noChangeArrowheads="1"/>
          </p:cNvSpPr>
          <p:nvPr/>
        </p:nvSpPr>
        <p:spPr bwMode="auto">
          <a:xfrm>
            <a:off x="3452007" y="3595080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115" name="Rectangle 44"/>
          <p:cNvSpPr>
            <a:spLocks noChangeArrowheads="1"/>
          </p:cNvSpPr>
          <p:nvPr/>
        </p:nvSpPr>
        <p:spPr bwMode="auto">
          <a:xfrm>
            <a:off x="3456117" y="3456967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+</a:t>
            </a:r>
          </a:p>
        </p:txBody>
      </p:sp>
      <p:sp>
        <p:nvSpPr>
          <p:cNvPr id="116" name="Rectangle 44"/>
          <p:cNvSpPr>
            <a:spLocks noChangeArrowheads="1"/>
          </p:cNvSpPr>
          <p:nvPr/>
        </p:nvSpPr>
        <p:spPr bwMode="auto">
          <a:xfrm>
            <a:off x="3475820" y="3294087"/>
            <a:ext cx="24526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 dirty="0">
                <a:solidFill>
                  <a:srgbClr val="000000"/>
                </a:solidFill>
                <a:latin typeface="Arial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07015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49265"/>
          </a:xfrm>
        </p:spPr>
        <p:txBody>
          <a:bodyPr/>
          <a:lstStyle/>
          <a:p>
            <a:r>
              <a:rPr lang="en-US" dirty="0"/>
              <a:t>Logistic regression</a:t>
            </a:r>
          </a:p>
          <a:p>
            <a:r>
              <a:rPr lang="en-US" dirty="0"/>
              <a:t>K-nearest neighbors</a:t>
            </a:r>
          </a:p>
          <a:p>
            <a:r>
              <a:rPr lang="en-US" dirty="0"/>
              <a:t>Classification trees</a:t>
            </a:r>
          </a:p>
          <a:p>
            <a:r>
              <a:rPr lang="en-US" dirty="0"/>
              <a:t>Support vector machines (SVMs)</a:t>
            </a:r>
          </a:p>
          <a:p>
            <a:r>
              <a:rPr lang="en-US" dirty="0"/>
              <a:t>Linear Discriminant Analysis (LDA)</a:t>
            </a:r>
          </a:p>
          <a:p>
            <a:r>
              <a:rPr lang="en-US" dirty="0"/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1023436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644" y="2518390"/>
            <a:ext cx="7886700" cy="1325563"/>
          </a:xfrm>
        </p:spPr>
        <p:txBody>
          <a:bodyPr/>
          <a:lstStyle/>
          <a:p>
            <a:r>
              <a:rPr lang="en-US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608202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Binary/flag outcome regression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want a model where the probability of being in a class is based on the values of predictor(s)</a:t>
                </a:r>
              </a:p>
              <a:p>
                <a:r>
                  <a:rPr lang="en-US" dirty="0"/>
                  <a:t>What about using linear regression?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i="1">
                        <a:latin typeface="Cambria Math" charset="0"/>
                      </a:rPr>
                      <m:t>=</m:t>
                    </m:r>
                    <m:r>
                      <a:rPr lang="en-US" altLang="en-US" i="1">
                        <a:latin typeface="Cambria Math" charset="0"/>
                      </a:rPr>
                      <m:t>𝑎𝑥</m:t>
                    </m:r>
                    <m:r>
                      <a:rPr lang="en-US" altLang="en-US" i="1">
                        <a:latin typeface="Cambria Math" charset="0"/>
                      </a:rPr>
                      <m:t>+</m:t>
                    </m:r>
                    <m:r>
                      <a:rPr lang="en-US" altLang="en-US" i="1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altLang="en-US" dirty="0"/>
                  <a:t>, where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altLang="en-US" dirty="0"/>
                  <a:t> is the probability of being in class 1 vs. 0, e.g.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altLang="en-US" dirty="0"/>
                  <a:t>probability boy (=1) vs. girl (=0)</a:t>
                </a:r>
              </a:p>
              <a:p>
                <a:r>
                  <a:rPr lang="en-US" dirty="0"/>
                  <a:t>What might be the concern here?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  <a:blipFill rotWithShape="0">
                <a:blip r:embed="rId2"/>
                <a:stretch>
                  <a:fillRect l="-1360" t="-1224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241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regression?</a:t>
            </a: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1047267" y="2652509"/>
            <a:ext cx="0" cy="3091886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 dirty="0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V="1">
            <a:off x="1047267" y="5625165"/>
            <a:ext cx="7649472" cy="11923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1282148" y="3545887"/>
            <a:ext cx="6967330" cy="241759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846910" y="4047868"/>
            <a:ext cx="152400" cy="152400"/>
            <a:chOff x="384" y="3264"/>
            <a:chExt cx="96" cy="96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448068" y="4053244"/>
            <a:ext cx="152400" cy="152400"/>
            <a:chOff x="384" y="3264"/>
            <a:chExt cx="96" cy="96"/>
          </a:xfrm>
        </p:grpSpPr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44342" y="4039728"/>
            <a:ext cx="152400" cy="152400"/>
            <a:chOff x="384" y="3264"/>
            <a:chExt cx="96" cy="96"/>
          </a:xfrm>
        </p:grpSpPr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40583" y="5660542"/>
            <a:ext cx="152400" cy="152400"/>
            <a:chOff x="384" y="3264"/>
            <a:chExt cx="96" cy="96"/>
          </a:xfrm>
        </p:grpSpPr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54200" y="5663299"/>
            <a:ext cx="152400" cy="152400"/>
            <a:chOff x="384" y="3264"/>
            <a:chExt cx="96" cy="96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676843" y="5652652"/>
            <a:ext cx="152400" cy="152400"/>
            <a:chOff x="384" y="3264"/>
            <a:chExt cx="96" cy="96"/>
          </a:xfrm>
        </p:grpSpPr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24682" y="4046052"/>
            <a:ext cx="152400" cy="152400"/>
            <a:chOff x="384" y="3264"/>
            <a:chExt cx="96" cy="96"/>
          </a:xfrm>
        </p:grpSpPr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22" y="4517407"/>
            <a:ext cx="342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68" y="5798946"/>
            <a:ext cx="412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 flipH="1">
            <a:off x="765288" y="5625165"/>
            <a:ext cx="45719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kern="1200" dirty="0"/>
              <a:t>0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109913" y="4106028"/>
            <a:ext cx="7586826" cy="71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flipH="1">
            <a:off x="618345" y="3844019"/>
            <a:ext cx="7529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/>
              <a:t>1</a:t>
            </a:r>
            <a:endParaRPr lang="en-US" sz="32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844035" y="4063673"/>
            <a:ext cx="152400" cy="152400"/>
            <a:chOff x="384" y="3264"/>
            <a:chExt cx="96" cy="96"/>
          </a:xfrm>
        </p:grpSpPr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62922" y="4065350"/>
            <a:ext cx="152400" cy="152400"/>
            <a:chOff x="384" y="3264"/>
            <a:chExt cx="96" cy="96"/>
          </a:xfrm>
        </p:grpSpPr>
        <p:sp>
          <p:nvSpPr>
            <p:cNvPr id="57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812744" y="5625165"/>
            <a:ext cx="152400" cy="152400"/>
            <a:chOff x="384" y="3264"/>
            <a:chExt cx="96" cy="96"/>
          </a:xfrm>
        </p:grpSpPr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</p:spTree>
    <p:extLst>
      <p:ext uri="{BB962C8B-B14F-4D97-AF65-F5344CB8AC3E}">
        <p14:creationId xmlns:p14="http://schemas.microsoft.com/office/powerpoint/2010/main" val="1939859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1033714" y="2652509"/>
            <a:ext cx="13553" cy="4102252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 dirty="0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V="1">
            <a:off x="1047267" y="5625165"/>
            <a:ext cx="7649472" cy="11923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1047266" y="3510115"/>
            <a:ext cx="7182334" cy="2949677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kern="120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846910" y="4047868"/>
            <a:ext cx="152400" cy="152400"/>
            <a:chOff x="384" y="3264"/>
            <a:chExt cx="96" cy="96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6" name="Line 1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448068" y="4053244"/>
            <a:ext cx="152400" cy="152400"/>
            <a:chOff x="384" y="3264"/>
            <a:chExt cx="96" cy="96"/>
          </a:xfrm>
        </p:grpSpPr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44342" y="4039728"/>
            <a:ext cx="152400" cy="152400"/>
            <a:chOff x="384" y="3264"/>
            <a:chExt cx="96" cy="96"/>
          </a:xfrm>
        </p:grpSpPr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440583" y="5660542"/>
            <a:ext cx="152400" cy="152400"/>
            <a:chOff x="384" y="3264"/>
            <a:chExt cx="96" cy="96"/>
          </a:xfrm>
        </p:grpSpPr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354200" y="5663299"/>
            <a:ext cx="152400" cy="152400"/>
            <a:chOff x="384" y="3264"/>
            <a:chExt cx="96" cy="96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676843" y="5652652"/>
            <a:ext cx="152400" cy="152400"/>
            <a:chOff x="384" y="3264"/>
            <a:chExt cx="96" cy="96"/>
          </a:xfrm>
        </p:grpSpPr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424682" y="4046052"/>
            <a:ext cx="152400" cy="152400"/>
            <a:chOff x="384" y="3264"/>
            <a:chExt cx="96" cy="96"/>
          </a:xfrm>
        </p:grpSpPr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22" y="4517407"/>
            <a:ext cx="342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68" y="5798946"/>
            <a:ext cx="412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 flipH="1">
            <a:off x="469231" y="5645176"/>
            <a:ext cx="45719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kern="1200" dirty="0"/>
              <a:t>0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1109913" y="4106028"/>
            <a:ext cx="7586826" cy="71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flipH="1">
            <a:off x="618345" y="3844019"/>
            <a:ext cx="75298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3200" dirty="0"/>
              <a:t>1</a:t>
            </a:r>
            <a:endParaRPr lang="en-US" sz="3200" kern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𝑝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04" y="2777219"/>
                <a:ext cx="32720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844035" y="4063673"/>
            <a:ext cx="152400" cy="152400"/>
            <a:chOff x="384" y="3264"/>
            <a:chExt cx="96" cy="96"/>
          </a:xfrm>
        </p:grpSpPr>
        <p:sp>
          <p:nvSpPr>
            <p:cNvPr id="54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5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162922" y="4065350"/>
            <a:ext cx="152400" cy="152400"/>
            <a:chOff x="384" y="3264"/>
            <a:chExt cx="96" cy="96"/>
          </a:xfrm>
        </p:grpSpPr>
        <p:sp>
          <p:nvSpPr>
            <p:cNvPr id="57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58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812744" y="5625165"/>
            <a:ext cx="152400" cy="152400"/>
            <a:chOff x="384" y="3264"/>
            <a:chExt cx="96" cy="96"/>
          </a:xfrm>
        </p:grpSpPr>
        <p:sp>
          <p:nvSpPr>
            <p:cNvPr id="60" name="Line 37"/>
            <p:cNvSpPr>
              <a:spLocks noChangeShapeType="1"/>
            </p:cNvSpPr>
            <p:nvPr/>
          </p:nvSpPr>
          <p:spPr bwMode="auto">
            <a:xfrm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  <p:sp>
          <p:nvSpPr>
            <p:cNvPr id="61" name="Line 38"/>
            <p:cNvSpPr>
              <a:spLocks noChangeShapeType="1"/>
            </p:cNvSpPr>
            <p:nvPr/>
          </p:nvSpPr>
          <p:spPr bwMode="auto">
            <a:xfrm flipV="1">
              <a:off x="384" y="3264"/>
              <a:ext cx="96" cy="9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kern="12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8910" y="1813769"/>
            <a:ext cx="7270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Problem predictions – outside range 0 to 1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24268" y="3844019"/>
            <a:ext cx="0" cy="17635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202995" y="5667402"/>
            <a:ext cx="1" cy="6729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109913" y="3802024"/>
            <a:ext cx="6414355" cy="4199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974609" y="6340308"/>
            <a:ext cx="228386" cy="1325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88" y="2254217"/>
            <a:ext cx="7886700" cy="1325563"/>
          </a:xfrm>
        </p:spPr>
        <p:txBody>
          <a:bodyPr/>
          <a:lstStyle/>
          <a:p>
            <a:r>
              <a:rPr lang="en-US"/>
              <a:t>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570026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Binary/flag outcome regression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want a model where the probability of being in a class depends on predictor(s)</a:t>
                </a:r>
              </a:p>
              <a:p>
                <a:r>
                  <a:rPr lang="en-US" dirty="0"/>
                  <a:t>What about using linear regression?</a:t>
                </a:r>
              </a:p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i="1">
                        <a:latin typeface="Cambria Math" charset="0"/>
                      </a:rPr>
                      <m:t>=</m:t>
                    </m:r>
                    <m:r>
                      <a:rPr lang="en-US" altLang="en-US" i="1">
                        <a:latin typeface="Cambria Math" charset="0"/>
                      </a:rPr>
                      <m:t>𝑎𝑥</m:t>
                    </m:r>
                    <m:r>
                      <a:rPr lang="en-US" altLang="en-US" i="1">
                        <a:latin typeface="Cambria Math" charset="0"/>
                      </a:rPr>
                      <m:t>+</m:t>
                    </m:r>
                    <m:r>
                      <a:rPr lang="en-US" altLang="en-US" i="1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altLang="en-US" dirty="0"/>
                  <a:t>, where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altLang="en-US" dirty="0"/>
                  <a:t> is the probability of being in class 1 vs. 0, e.g.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𝑝</m:t>
                    </m:r>
                    <m:r>
                      <a:rPr lang="en-US" altLang="en-US" b="0" i="1" smtClean="0">
                        <a:latin typeface="Cambria Math" charset="0"/>
                      </a:rPr>
                      <m:t>= </m:t>
                    </m:r>
                  </m:oMath>
                </a14:m>
                <a:r>
                  <a:rPr lang="en-US" altLang="en-US" dirty="0"/>
                  <a:t>probability boy (=1) vs. girl (=0)</a:t>
                </a:r>
              </a:p>
              <a:p>
                <a:r>
                  <a:rPr lang="en-US" dirty="0"/>
                  <a:t>What might be the concern here?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Possible values for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are not restricted to be between 0 and 1 (as required for probabilities) – can be &gt;1 or &lt;0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228" y="1875321"/>
                <a:ext cx="8075544" cy="4982679"/>
              </a:xfrm>
              <a:blipFill rotWithShape="0">
                <a:blip r:embed="rId2"/>
                <a:stretch>
                  <a:fillRect l="-1360" t="-1224" r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6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813"/>
            <a:ext cx="7886700" cy="1325563"/>
          </a:xfrm>
        </p:spPr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2344" y="1107671"/>
                <a:ext cx="8577470" cy="5460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altLang="en-US" sz="2800" i="1" dirty="0"/>
                  <a:t> </a:t>
                </a:r>
                <a:r>
                  <a:rPr lang="en-US" altLang="en-US" sz="2800" dirty="0"/>
                  <a:t>must be between 0 and 1 (probability)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800" dirty="0"/>
                  <a:t>We can instead take the </a:t>
                </a:r>
                <a:r>
                  <a:rPr lang="en-US" altLang="en-US" sz="2800" i="1" dirty="0"/>
                  <a:t>odds</a:t>
                </a:r>
                <a:r>
                  <a:rPr lang="en-US" altLang="en-US" sz="2800" dirty="0"/>
                  <a:t> which is between 0 and infinity: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charset="0"/>
                          </a:rPr>
                          <m:t>𝑝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altLang="en-US" sz="2800" b="0" i="1" smtClean="0">
                            <a:latin typeface="Cambria Math" charset="0"/>
                          </a:rPr>
                          <m:t>𝑝</m:t>
                        </m:r>
                      </m:den>
                    </m:f>
                    <m:r>
                      <a:rPr lang="en-US" altLang="en-US" sz="2800" b="0" i="1" smtClean="0">
                        <a:latin typeface="Cambria Math" charset="0"/>
                      </a:rPr>
                      <m:t>&gt;0 </m:t>
                    </m:r>
                  </m:oMath>
                </a14:m>
                <a:r>
                  <a:rPr lang="en-US" altLang="en-US" sz="2800" dirty="0"/>
                  <a:t> but still not quite what we need…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en-US" sz="2800" dirty="0"/>
                  <a:t>to get values in the range 0 to 1, we take the log of the odds (</a:t>
                </a:r>
                <a:r>
                  <a:rPr lang="en-US" altLang="en-US" sz="2800" i="1" dirty="0"/>
                  <a:t>logit function</a:t>
                </a:r>
                <a:r>
                  <a:rPr lang="en-US" altLang="en-US" sz="2800" dirty="0"/>
                  <a:t>) and get the logistic regression equation: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1" smtClean="0">
                        <a:latin typeface="Cambria Math" charset="0"/>
                      </a:rPr>
                      <m:t>logit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</m:d>
                    <m:r>
                      <a:rPr lang="en-US" altLang="en-US" sz="2800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80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i="1">
                                    <a:latin typeface="Cambria Math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altLang="en-US" sz="2800" i="1">
                                    <a:latin typeface="Cambria Math" charset="0"/>
                                  </a:rPr>
                                  <m:t>1−</m:t>
                                </m:r>
                                <m:r>
                                  <a:rPr lang="en-US" altLang="en-US" sz="2800" i="1">
                                    <a:latin typeface="Cambria Math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en-US" sz="2800" i="1">
                        <a:latin typeface="Cambria Math" charset="0"/>
                      </a:rPr>
                      <m:t>=</m:t>
                    </m:r>
                    <m:r>
                      <a:rPr lang="en-US" altLang="en-US" sz="2800" i="1">
                        <a:latin typeface="Cambria Math" charset="0"/>
                      </a:rPr>
                      <m:t>𝑎𝑥</m:t>
                    </m:r>
                    <m:r>
                      <a:rPr lang="en-US" altLang="en-US" sz="2800" i="1">
                        <a:latin typeface="Cambria Math" charset="0"/>
                      </a:rPr>
                      <m:t>+</m:t>
                    </m:r>
                    <m:r>
                      <a:rPr lang="en-US" altLang="en-US" sz="28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We can extend logistic regression </a:t>
                </a:r>
              </a:p>
              <a:p>
                <a:r>
                  <a:rPr lang="en-US" sz="2800" dirty="0"/>
                  <a:t>to multiple predictors just as we </a:t>
                </a:r>
              </a:p>
              <a:p>
                <a:r>
                  <a:rPr lang="en-US" sz="2800" dirty="0"/>
                  <a:t>did for linear regression.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44" y="1107671"/>
                <a:ext cx="8577470" cy="5460277"/>
              </a:xfrm>
              <a:prstGeom prst="rect">
                <a:avLst/>
              </a:prstGeom>
              <a:blipFill rotWithShape="0">
                <a:blip r:embed="rId2"/>
                <a:stretch>
                  <a:fillRect l="-1421" t="-1117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75" y="3331896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70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365126"/>
            <a:ext cx="8875643" cy="1325563"/>
          </a:xfrm>
        </p:spPr>
        <p:txBody>
          <a:bodyPr/>
          <a:lstStyle/>
          <a:p>
            <a:r>
              <a:rPr lang="en-US" dirty="0"/>
              <a:t>Logistic regression for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fitting logistic regression we get a model that relates predictors to a class probability</a:t>
                </a:r>
              </a:p>
              <a:p>
                <a:r>
                  <a:rPr lang="en-US" dirty="0"/>
                  <a:t>To convert the probability to a class we need to threshold the probability</a:t>
                </a:r>
              </a:p>
              <a:p>
                <a:r>
                  <a:rPr lang="en-US" dirty="0"/>
                  <a:t>E.g. if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&gt;0.5</m:t>
                    </m:r>
                  </m:oMath>
                </a14:m>
                <a:r>
                  <a:rPr lang="en-US" dirty="0"/>
                  <a:t> then class as boy, otherwise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𝑝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0.5</m:t>
                    </m:r>
                  </m:oMath>
                </a14:m>
                <a:r>
                  <a:rPr lang="en-US" dirty="0"/>
                  <a:t> class as girl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1261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751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365126"/>
            <a:ext cx="8875643" cy="1325563"/>
          </a:xfrm>
        </p:spPr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long history (relatively) – well known</a:t>
            </a:r>
          </a:p>
          <a:p>
            <a:r>
              <a:rPr lang="en-US" dirty="0"/>
              <a:t>Much statistical theory</a:t>
            </a:r>
          </a:p>
          <a:p>
            <a:r>
              <a:rPr lang="en-US" dirty="0"/>
              <a:t>Works well for many problems</a:t>
            </a:r>
          </a:p>
          <a:p>
            <a:r>
              <a:rPr lang="en-US" dirty="0"/>
              <a:t>Can be extended to multiple categories </a:t>
            </a:r>
          </a:p>
          <a:p>
            <a:r>
              <a:rPr lang="en-US" dirty="0"/>
              <a:t>Can use step-wise/subset selection techniques</a:t>
            </a:r>
          </a:p>
          <a:p>
            <a:r>
              <a:rPr lang="en-US" dirty="0"/>
              <a:t>Can provide interpretable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21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94204" y="5653414"/>
            <a:ext cx="9072987" cy="4587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828" y="615858"/>
            <a:ext cx="8803220" cy="803138"/>
          </a:xfrm>
        </p:spPr>
        <p:txBody>
          <a:bodyPr>
            <a:normAutofit fontScale="90000"/>
          </a:bodyPr>
          <a:lstStyle/>
          <a:p>
            <a:r>
              <a:rPr lang="en-US" dirty="0"/>
              <a:t>Running example: UCSF Memory and Aging Clinic (MAC) Dataset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074" y="1954908"/>
            <a:ext cx="8941480" cy="2423786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en-US" sz="11200" b="0" dirty="0"/>
              <a:t>Structural (volumetric) MRI – multiple dementia studies – but in same scanner and same protocol</a:t>
            </a:r>
          </a:p>
          <a:p>
            <a:pPr eaLnBrk="1" hangingPunct="1">
              <a:spcAft>
                <a:spcPts val="600"/>
              </a:spcAft>
            </a:pPr>
            <a:r>
              <a:rPr lang="en-US" sz="11200" b="0" dirty="0"/>
              <a:t>Single time point</a:t>
            </a:r>
          </a:p>
          <a:p>
            <a:pPr eaLnBrk="1" hangingPunct="1">
              <a:spcAft>
                <a:spcPts val="10000"/>
              </a:spcAft>
            </a:pPr>
            <a:r>
              <a:rPr lang="en-US" sz="11200" b="0" dirty="0"/>
              <a:t>Gold standard </a:t>
            </a:r>
            <a:r>
              <a:rPr lang="en-US" sz="11200" b="0" dirty="0" err="1"/>
              <a:t>Dx</a:t>
            </a:r>
            <a:r>
              <a:rPr lang="en-US" sz="11200" b="0" dirty="0"/>
              <a:t> – autopsy (if dead) UCSF clinical expert joint decision (otherwise)</a:t>
            </a:r>
          </a:p>
          <a:p>
            <a:pPr eaLnBrk="1" hangingPunct="1">
              <a:spcAft>
                <a:spcPts val="10000"/>
              </a:spcAft>
            </a:pPr>
            <a:r>
              <a:rPr lang="en-US" sz="11200" b="0" dirty="0"/>
              <a:t>Objective is to classify patients as having or not having dementia (binary) and if yes, what type of dementia (multi-class)?</a:t>
            </a:r>
          </a:p>
          <a:p>
            <a:endParaRPr lang="en-US" sz="24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1" b="32328"/>
          <a:stretch/>
        </p:blipFill>
        <p:spPr>
          <a:xfrm>
            <a:off x="500377" y="4236520"/>
            <a:ext cx="7689524" cy="99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48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3" y="347949"/>
            <a:ext cx="9031357" cy="1143000"/>
          </a:xfrm>
        </p:spPr>
        <p:txBody>
          <a:bodyPr>
            <a:normAutofit/>
          </a:bodyPr>
          <a:lstStyle/>
          <a:p>
            <a:r>
              <a:rPr lang="en-US" dirty="0"/>
              <a:t>ROI predictors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3" y="1676400"/>
            <a:ext cx="6019800" cy="4097161"/>
          </a:xfrm>
        </p:spPr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en-US" dirty="0">
                <a:solidFill>
                  <a:srgbClr val="0070C0"/>
                </a:solidFill>
              </a:rPr>
              <a:t>ROI volumes are the main</a:t>
            </a:r>
            <a:r>
              <a:rPr lang="en-US" sz="2800" b="0" dirty="0">
                <a:solidFill>
                  <a:srgbClr val="0070C0"/>
                </a:solidFill>
              </a:rPr>
              <a:t> predictors: </a:t>
            </a:r>
            <a:r>
              <a:rPr lang="en-US" dirty="0"/>
              <a:t>E</a:t>
            </a:r>
            <a:r>
              <a:rPr lang="en-US" sz="2800" b="0" dirty="0"/>
              <a:t>xtract 136 ROIs as  predictors for each subject – big data?</a:t>
            </a:r>
          </a:p>
          <a:p>
            <a:pPr>
              <a:spcAft>
                <a:spcPts val="3000"/>
              </a:spcAft>
            </a:pPr>
            <a:r>
              <a:rPr lang="en-US" dirty="0"/>
              <a:t>ROIs are defined in terms of anatomical regions and landmarks in the human brain that are common to all individuals – often have specific functional roles</a:t>
            </a:r>
          </a:p>
          <a:p>
            <a:pPr>
              <a:spcAft>
                <a:spcPts val="3000"/>
              </a:spcAft>
            </a:pPr>
            <a:endParaRPr lang="en-US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829" y="1849916"/>
            <a:ext cx="2514601" cy="30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0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Modeler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835" y="1928948"/>
            <a:ext cx="6633754" cy="3531326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Classification analysis – predicting dementia existence and type based on voxel-based-morphometry gray matter maps</a:t>
            </a:r>
          </a:p>
          <a:p>
            <a:r>
              <a:rPr lang="en-US" b="0" dirty="0"/>
              <a:t>Using region of interest (ROI) estimates as predictors</a:t>
            </a:r>
          </a:p>
          <a:p>
            <a:r>
              <a:rPr lang="en-US" dirty="0"/>
              <a:t>So let’s look at logistic regression predicting yes/no for dementia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927417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IBM Modeler stream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0" y="1600200"/>
            <a:ext cx="6993874" cy="47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641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Var. File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9942"/>
            <a:ext cx="916536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47" y="1295400"/>
            <a:ext cx="6184900" cy="54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890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772400" cy="1143000"/>
          </a:xfrm>
        </p:spPr>
        <p:txBody>
          <a:bodyPr/>
          <a:lstStyle/>
          <a:p>
            <a:r>
              <a:rPr lang="en-US" dirty="0"/>
              <a:t>Var. File node – Preview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838200"/>
            <a:ext cx="916536" cy="99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01"/>
            <a:ext cx="9144000" cy="26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vs. unsupervised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805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Type node – initial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4" y="263085"/>
            <a:ext cx="1244600" cy="147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60" y="1040659"/>
            <a:ext cx="2259312" cy="1523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3" y="1893876"/>
            <a:ext cx="4305824" cy="464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4305824" cy="403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53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741336"/>
          </a:xfrm>
        </p:spPr>
        <p:txBody>
          <a:bodyPr/>
          <a:lstStyle/>
          <a:p>
            <a:r>
              <a:rPr lang="en-US" dirty="0"/>
              <a:t>Type node – after correcting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22" y="913287"/>
            <a:ext cx="1025590" cy="1213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674"/>
            <a:ext cx="4498216" cy="4745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10" y="2621947"/>
            <a:ext cx="4549990" cy="42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504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Partition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788894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" y="1226564"/>
            <a:ext cx="8151723" cy="5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81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Audit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39" y="228600"/>
            <a:ext cx="1028700" cy="127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3153654"/>
            <a:ext cx="2448034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1295400"/>
            <a:ext cx="6232525" cy="53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09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/>
              <a:t>Audit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41" y="177800"/>
            <a:ext cx="10287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700"/>
            <a:ext cx="9144000" cy="52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88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/>
              <a:t>Audit 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39" y="228600"/>
            <a:ext cx="1028700" cy="127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081"/>
            <a:ext cx="9144000" cy="46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317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/>
              <a:t>Audit 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39" y="228600"/>
            <a:ext cx="10287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9144000" cy="52272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-72013" y="2688771"/>
            <a:ext cx="4282273" cy="6096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9967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/>
              <a:t>Audit 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63" y="241300"/>
            <a:ext cx="1028700" cy="127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21" y="1333500"/>
            <a:ext cx="6412978" cy="53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668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38" y="274924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Audit node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67" y="122524"/>
            <a:ext cx="678942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0" y="4833828"/>
            <a:ext cx="8551147" cy="192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0" y="1187653"/>
            <a:ext cx="8551147" cy="35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45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/>
              <a:t>Logistic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7" y="365126"/>
            <a:ext cx="1433534" cy="1679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0" y="1261006"/>
            <a:ext cx="5718178" cy="5436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3153654"/>
            <a:ext cx="2448034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7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vs. unsupervised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 rot="3524208">
            <a:off x="1845555" y="3065476"/>
            <a:ext cx="3274690" cy="1880176"/>
          </a:xfrm>
          <a:prstGeom prst="ellipse">
            <a:avLst/>
          </a:prstGeom>
          <a:solidFill>
            <a:srgbClr val="92D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510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/>
              <a:t>Logistic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7" y="365126"/>
            <a:ext cx="1433534" cy="1679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52" y="1205087"/>
            <a:ext cx="5886363" cy="56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514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/>
              <a:t>Logistic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847" y="365126"/>
            <a:ext cx="1433534" cy="1679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6" y="1205087"/>
            <a:ext cx="5784676" cy="554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82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/>
              <a:t>Golden Nugget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61" y="328111"/>
            <a:ext cx="1050359" cy="1400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3153654"/>
            <a:ext cx="2448034" cy="165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9" y="1175657"/>
            <a:ext cx="5822662" cy="562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26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/>
              <a:t>Golden Nugget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61" y="328111"/>
            <a:ext cx="1050359" cy="1400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9" y="1113654"/>
            <a:ext cx="5840396" cy="56229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6207368" y="2804746"/>
            <a:ext cx="2831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Also, the Advanced tab has a lot of information about what happened in the forward step-wise procedure, which predictors were retained etc.</a:t>
            </a:r>
          </a:p>
        </p:txBody>
      </p:sp>
    </p:spTree>
    <p:extLst>
      <p:ext uri="{BB962C8B-B14F-4D97-AF65-F5344CB8AC3E}">
        <p14:creationId xmlns:p14="http://schemas.microsoft.com/office/powerpoint/2010/main" val="5088577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/>
              <a:t>Analysis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61" y="328111"/>
            <a:ext cx="1050359" cy="1400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3153654"/>
            <a:ext cx="2448034" cy="165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2" y="1248508"/>
            <a:ext cx="5460896" cy="54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324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20" y="89553"/>
            <a:ext cx="7886700" cy="1325563"/>
          </a:xfrm>
        </p:spPr>
        <p:txBody>
          <a:bodyPr/>
          <a:lstStyle/>
          <a:p>
            <a:r>
              <a:rPr lang="en-US" dirty="0"/>
              <a:t>Analysis node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361" y="328111"/>
            <a:ext cx="1050359" cy="1400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23" y="1222131"/>
            <a:ext cx="5582357" cy="552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07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Monday’s lecture – </a:t>
            </a:r>
            <a:br>
              <a:rPr lang="en-US" dirty="0"/>
            </a:br>
            <a:r>
              <a:rPr lang="en-US" dirty="0"/>
              <a:t>Machine Learning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95475" y="1857375"/>
            <a:ext cx="5629275" cy="2647950"/>
          </a:xfrm>
        </p:spPr>
        <p:txBody>
          <a:bodyPr/>
          <a:lstStyle/>
          <a:p>
            <a:r>
              <a:rPr lang="en-US" dirty="0"/>
              <a:t>K-nearest neighbors</a:t>
            </a:r>
          </a:p>
          <a:p>
            <a:r>
              <a:rPr lang="en-US" dirty="0"/>
              <a:t>Cross-validation </a:t>
            </a:r>
          </a:p>
          <a:p>
            <a:r>
              <a:rPr lang="en-US" dirty="0"/>
              <a:t>Classification Trees</a:t>
            </a:r>
          </a:p>
          <a:p>
            <a:r>
              <a:rPr lang="en-US" dirty="0"/>
              <a:t>Neural Networks (Neural Nets)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477064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Note: HW #4 is on CLE </a:t>
            </a:r>
            <a:br>
              <a:rPr lang="en-US" dirty="0"/>
            </a:br>
            <a:r>
              <a:rPr lang="en-US" b="0" dirty="0"/>
              <a:t>– due 11.55pm on Thursday August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5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2" y="446021"/>
            <a:ext cx="5937755" cy="1188720"/>
          </a:xfrm>
        </p:spPr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79" y="1772205"/>
            <a:ext cx="8661679" cy="4424082"/>
          </a:xfrm>
        </p:spPr>
        <p:txBody>
          <a:bodyPr>
            <a:normAutofit/>
          </a:bodyPr>
          <a:lstStyle/>
          <a:p>
            <a:r>
              <a:rPr lang="en-US" dirty="0"/>
              <a:t>Objective – given set of predictors and some training data, generate a rule (classifier) to predict which category a new instance/observation/subject belongs to</a:t>
            </a:r>
          </a:p>
          <a:p>
            <a:r>
              <a:rPr lang="en-US" dirty="0"/>
              <a:t>Training data with observed predictors and outcomes (target) used to develop a classifier</a:t>
            </a:r>
          </a:p>
          <a:p>
            <a:r>
              <a:rPr lang="en-US" dirty="0"/>
              <a:t>Classifier is applied to new data where the outcome (i.e. target group/class) is unknown</a:t>
            </a:r>
          </a:p>
          <a:p>
            <a:r>
              <a:rPr lang="en-US" dirty="0"/>
              <a:t>Let’s look at a toy example trying to classify 1</a:t>
            </a:r>
            <a:r>
              <a:rPr lang="en-US" baseline="30000" dirty="0"/>
              <a:t>st</a:t>
            </a:r>
            <a:r>
              <a:rPr lang="en-US" dirty="0"/>
              <a:t> vs. 6</a:t>
            </a:r>
            <a:r>
              <a:rPr lang="en-US" baseline="30000" dirty="0"/>
              <a:t>th</a:t>
            </a:r>
            <a:r>
              <a:rPr lang="en-US" dirty="0"/>
              <a:t> grade girls based on height and weight….</a:t>
            </a:r>
          </a:p>
        </p:txBody>
      </p:sp>
    </p:spTree>
    <p:extLst>
      <p:ext uri="{BB962C8B-B14F-4D97-AF65-F5344CB8AC3E}">
        <p14:creationId xmlns:p14="http://schemas.microsoft.com/office/powerpoint/2010/main" val="201408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2D Classification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1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6044" y="24079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2D Classification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8" y="1562100"/>
            <a:ext cx="6879125" cy="50673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41500" y="2992582"/>
            <a:ext cx="5168900" cy="27305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0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ostat202">
      <a:dk1>
        <a:srgbClr val="000000"/>
      </a:dk1>
      <a:lt1>
        <a:srgbClr val="FFE1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96F264-0114-7B4F-B46D-B8A4265656A2}" vid="{B90AB17B-02C1-A046-9BFA-5EFDF31620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Kornak1</Template>
  <TotalTime>8926</TotalTime>
  <Words>1963</Words>
  <Application>Microsoft Macintosh PowerPoint</Application>
  <PresentationFormat>On-screen Show (4:3)</PresentationFormat>
  <Paragraphs>301</Paragraphs>
  <Slides>66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ＭＳ Ｐゴシック</vt:lpstr>
      <vt:lpstr>PMingLiU</vt:lpstr>
      <vt:lpstr>Arial</vt:lpstr>
      <vt:lpstr>Calibri</vt:lpstr>
      <vt:lpstr>Cambria Math</vt:lpstr>
      <vt:lpstr>Mangal</vt:lpstr>
      <vt:lpstr>Wingdings</vt:lpstr>
      <vt:lpstr>Office Theme</vt:lpstr>
      <vt:lpstr>Biostat 202: Opportunities and Challenges of “Big Data”. Machine Learning 2: Classification</vt:lpstr>
      <vt:lpstr>Overview</vt:lpstr>
      <vt:lpstr>Brain volumes dataset Modeler demo</vt:lpstr>
      <vt:lpstr>Classification</vt:lpstr>
      <vt:lpstr>Supervised vs. unsupervised</vt:lpstr>
      <vt:lpstr>Supervised vs. unsupervised</vt:lpstr>
      <vt:lpstr>Classification</vt:lpstr>
      <vt:lpstr>2D Classification example</vt:lpstr>
      <vt:lpstr>2D Classification example</vt:lpstr>
      <vt:lpstr>2D Classification example</vt:lpstr>
      <vt:lpstr>2D Classification example</vt:lpstr>
      <vt:lpstr>2D Classification example</vt:lpstr>
      <vt:lpstr>PowerPoint Presentation</vt:lpstr>
      <vt:lpstr>2D Classification example</vt:lpstr>
      <vt:lpstr>2D Classification example</vt:lpstr>
      <vt:lpstr>2D Classification example</vt:lpstr>
      <vt:lpstr>2D Classification example</vt:lpstr>
      <vt:lpstr>The trade-off</vt:lpstr>
      <vt:lpstr>Definitions</vt:lpstr>
      <vt:lpstr>Evaluation</vt:lpstr>
      <vt:lpstr>Classifier error rate</vt:lpstr>
      <vt:lpstr>Cost-Benefit</vt:lpstr>
      <vt:lpstr>Sensitivity and Specificity</vt:lpstr>
      <vt:lpstr>Sensitivity and Specificity</vt:lpstr>
      <vt:lpstr>Receiver operating characteristic (ROC) curve</vt:lpstr>
      <vt:lpstr>Choosing threshold based on ROC</vt:lpstr>
      <vt:lpstr>Area under the (ROC) curve (AUC)</vt:lpstr>
      <vt:lpstr>Error rate vs. AUC</vt:lpstr>
      <vt:lpstr>Training set error rate: is generally too optimistic!    You can find patterns even in random data  So we need to evaluate on separate independent (Test) set</vt:lpstr>
      <vt:lpstr>When you have lots of “instances”</vt:lpstr>
      <vt:lpstr>When you have lots of “instances”</vt:lpstr>
      <vt:lpstr>When you have lots of “instances”</vt:lpstr>
      <vt:lpstr>When you have lots of “instances”</vt:lpstr>
      <vt:lpstr>When you have lots of “instances”</vt:lpstr>
      <vt:lpstr>Classification methods</vt:lpstr>
      <vt:lpstr>Logistic Regression</vt:lpstr>
      <vt:lpstr>Binary/flag outcome regression modeling</vt:lpstr>
      <vt:lpstr>Linear regression?</vt:lpstr>
      <vt:lpstr>Linear regression</vt:lpstr>
      <vt:lpstr>Binary/flag outcome regression modeling</vt:lpstr>
      <vt:lpstr>Logistic regression</vt:lpstr>
      <vt:lpstr>Logistic regression for classification</vt:lpstr>
      <vt:lpstr>Logistic regression</vt:lpstr>
      <vt:lpstr>Running example: UCSF Memory and Aging Clinic (MAC) Dataset</vt:lpstr>
      <vt:lpstr>ROI predictors</vt:lpstr>
      <vt:lpstr>IBM Modeler analysis</vt:lpstr>
      <vt:lpstr>IBM Modeler stream</vt:lpstr>
      <vt:lpstr>Var. File node</vt:lpstr>
      <vt:lpstr>Var. File node – Preview</vt:lpstr>
      <vt:lpstr>Type node – initial</vt:lpstr>
      <vt:lpstr>Type node – after correcting</vt:lpstr>
      <vt:lpstr>Partition node</vt:lpstr>
      <vt:lpstr>Audit node</vt:lpstr>
      <vt:lpstr>Audit node</vt:lpstr>
      <vt:lpstr>Audit node</vt:lpstr>
      <vt:lpstr>Audit node</vt:lpstr>
      <vt:lpstr>Audit node</vt:lpstr>
      <vt:lpstr>Audit node</vt:lpstr>
      <vt:lpstr>Logistic node</vt:lpstr>
      <vt:lpstr>Logistic node</vt:lpstr>
      <vt:lpstr>Logistic node</vt:lpstr>
      <vt:lpstr>Golden Nugget</vt:lpstr>
      <vt:lpstr>Golden Nugget</vt:lpstr>
      <vt:lpstr>Analysis node</vt:lpstr>
      <vt:lpstr>Analysis node</vt:lpstr>
      <vt:lpstr>Monday’s lecture –  Machine Learning 3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Kornak</dc:creator>
  <cp:keywords/>
  <dc:description/>
  <cp:lastModifiedBy/>
  <cp:revision>133</cp:revision>
  <cp:lastPrinted>2016-08-18T02:02:32Z</cp:lastPrinted>
  <dcterms:created xsi:type="dcterms:W3CDTF">2016-07-20T10:16:15Z</dcterms:created>
  <dcterms:modified xsi:type="dcterms:W3CDTF">2018-07-30T18:12:04Z</dcterms:modified>
  <cp:category/>
</cp:coreProperties>
</file>