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2" r:id="rId3"/>
  </p:sldMasterIdLst>
  <p:notesMasterIdLst>
    <p:notesMasterId r:id="rId91"/>
  </p:notesMasterIdLst>
  <p:handoutMasterIdLst>
    <p:handoutMasterId r:id="rId92"/>
  </p:handoutMasterIdLst>
  <p:sldIdLst>
    <p:sldId id="530" r:id="rId4"/>
    <p:sldId id="531" r:id="rId5"/>
    <p:sldId id="532" r:id="rId6"/>
    <p:sldId id="533" r:id="rId7"/>
    <p:sldId id="566" r:id="rId8"/>
    <p:sldId id="545" r:id="rId9"/>
    <p:sldId id="546" r:id="rId10"/>
    <p:sldId id="534" r:id="rId11"/>
    <p:sldId id="562" r:id="rId12"/>
    <p:sldId id="536" r:id="rId13"/>
    <p:sldId id="535" r:id="rId14"/>
    <p:sldId id="542" r:id="rId15"/>
    <p:sldId id="567" r:id="rId16"/>
    <p:sldId id="537" r:id="rId17"/>
    <p:sldId id="538" r:id="rId18"/>
    <p:sldId id="539" r:id="rId19"/>
    <p:sldId id="540" r:id="rId20"/>
    <p:sldId id="394" r:id="rId21"/>
    <p:sldId id="544" r:id="rId22"/>
    <p:sldId id="548" r:id="rId23"/>
    <p:sldId id="475" r:id="rId24"/>
    <p:sldId id="549" r:id="rId25"/>
    <p:sldId id="474" r:id="rId26"/>
    <p:sldId id="504" r:id="rId27"/>
    <p:sldId id="506" r:id="rId28"/>
    <p:sldId id="396" r:id="rId29"/>
    <p:sldId id="398" r:id="rId30"/>
    <p:sldId id="397" r:id="rId31"/>
    <p:sldId id="568" r:id="rId32"/>
    <p:sldId id="399" r:id="rId33"/>
    <p:sldId id="400" r:id="rId34"/>
    <p:sldId id="388" r:id="rId35"/>
    <p:sldId id="570" r:id="rId36"/>
    <p:sldId id="569" r:id="rId37"/>
    <p:sldId id="428" r:id="rId38"/>
    <p:sldId id="431" r:id="rId39"/>
    <p:sldId id="453" r:id="rId40"/>
    <p:sldId id="409" r:id="rId41"/>
    <p:sldId id="442" r:id="rId42"/>
    <p:sldId id="440" r:id="rId43"/>
    <p:sldId id="444" r:id="rId44"/>
    <p:sldId id="529" r:id="rId45"/>
    <p:sldId id="543" r:id="rId46"/>
    <p:sldId id="441" r:id="rId47"/>
    <p:sldId id="526" r:id="rId48"/>
    <p:sldId id="560" r:id="rId49"/>
    <p:sldId id="363" r:id="rId50"/>
    <p:sldId id="489" r:id="rId51"/>
    <p:sldId id="364" r:id="rId52"/>
    <p:sldId id="494" r:id="rId53"/>
    <p:sldId id="516" r:id="rId54"/>
    <p:sldId id="365" r:id="rId55"/>
    <p:sldId id="366" r:id="rId56"/>
    <p:sldId id="433" r:id="rId57"/>
    <p:sldId id="484" r:id="rId58"/>
    <p:sldId id="354" r:id="rId59"/>
    <p:sldId id="459" r:id="rId60"/>
    <p:sldId id="371" r:id="rId61"/>
    <p:sldId id="386" r:id="rId62"/>
    <p:sldId id="387" r:id="rId63"/>
    <p:sldId id="555" r:id="rId64"/>
    <p:sldId id="557" r:id="rId65"/>
    <p:sldId id="559" r:id="rId66"/>
    <p:sldId id="367" r:id="rId67"/>
    <p:sldId id="432" r:id="rId68"/>
    <p:sldId id="485" r:id="rId69"/>
    <p:sldId id="410" r:id="rId70"/>
    <p:sldId id="497" r:id="rId71"/>
    <p:sldId id="561" r:id="rId72"/>
    <p:sldId id="486" r:id="rId73"/>
    <p:sldId id="521" r:id="rId74"/>
    <p:sldId id="413" r:id="rId75"/>
    <p:sldId id="462" r:id="rId76"/>
    <p:sldId id="575" r:id="rId77"/>
    <p:sldId id="414" r:id="rId78"/>
    <p:sldId id="415" r:id="rId79"/>
    <p:sldId id="463" r:id="rId80"/>
    <p:sldId id="464" r:id="rId81"/>
    <p:sldId id="416" r:id="rId82"/>
    <p:sldId id="417" r:id="rId83"/>
    <p:sldId id="571" r:id="rId84"/>
    <p:sldId id="574" r:id="rId85"/>
    <p:sldId id="572" r:id="rId86"/>
    <p:sldId id="573" r:id="rId87"/>
    <p:sldId id="465" r:id="rId88"/>
    <p:sldId id="520" r:id="rId89"/>
    <p:sldId id="491" r:id="rId90"/>
  </p:sldIdLst>
  <p:sldSz cx="12192000" cy="6858000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b="1" kern="1200">
        <a:solidFill>
          <a:srgbClr val="FFFFFF"/>
        </a:solidFill>
        <a:latin typeface="Helvetica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ck, Dennis" initials="BD" lastIdx="5" clrIdx="0">
    <p:extLst>
      <p:ext uri="{19B8F6BF-5375-455C-9EA6-DF929625EA0E}">
        <p15:presenceInfo xmlns:p15="http://schemas.microsoft.com/office/powerpoint/2012/main" userId="S-1-5-21-85988526-270563788-795043731-1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1FD"/>
    <a:srgbClr val="B760F9"/>
    <a:srgbClr val="60C900"/>
    <a:srgbClr val="51DC00"/>
    <a:srgbClr val="FFFF01"/>
    <a:srgbClr val="022C80"/>
    <a:srgbClr val="F35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0808" autoAdjust="0"/>
  </p:normalViewPr>
  <p:slideViewPr>
    <p:cSldViewPr snapToGrid="0">
      <p:cViewPr varScale="1">
        <p:scale>
          <a:sx n="70" d="100"/>
          <a:sy n="70" d="100"/>
        </p:scale>
        <p:origin x="65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4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notesMaster" Target="notesMasters/notes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7T16:55:36.110" idx="5">
    <p:pos x="10" y="10"/>
    <p:text>maybe add in text from article</p:text>
    <p:extLst>
      <p:ext uri="{C676402C-5697-4E1C-873F-D02D1690AC5C}">
        <p15:threadingInfo xmlns:p15="http://schemas.microsoft.com/office/powerpoint/2012/main" timeZoneBias="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17850" y="8855075"/>
            <a:ext cx="7762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60" tIns="45288" rIns="88960" bIns="45288">
            <a:spAutoFit/>
          </a:bodyPr>
          <a:lstStyle>
            <a:lvl1pPr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Page </a:t>
            </a:r>
            <a:fld id="{18003128-989C-4AEC-B104-C7F749457C86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95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57413" y="8855075"/>
            <a:ext cx="2695575" cy="257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60" tIns="45288" rIns="88960" bIns="45288">
            <a:spAutoFit/>
          </a:bodyPr>
          <a:lstStyle>
            <a:lvl1pPr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defTabSz="884238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BU risk intro slides </a:t>
            </a:r>
            <a:fld id="{FCD2958B-AB4C-4D9F-BF36-1A967925DD24}" type="datetime1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1/9/2020</a:t>
            </a:fld>
            <a:r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t> Page </a:t>
            </a:r>
            <a:fld id="{6B3635CE-887F-4AF5-A994-B122EA25DA5B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94" tIns="45288" rIns="92194" bIns="452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1144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60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16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2" rIns="93166" bIns="46582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fld id="{91BFD9FD-1549-4896-B34A-3B7BF0840B0C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286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0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922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1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7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43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93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229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3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47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35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8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83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80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54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63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675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11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1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32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08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18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082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822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42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37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75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4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431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 cap="flat"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7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9070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109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483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149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733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85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615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68495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39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929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23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375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697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77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059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1474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50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86790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832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9836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821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5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2" rIns="93166" bIns="46582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fld id="{242489A1-9B35-4DF5-B201-80F80794CF79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093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898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4855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070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878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042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43937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230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4684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556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9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200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119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4058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46381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8360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8667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971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745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355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47360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8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6922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9654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79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0818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95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6" tIns="46582" rIns="93166" bIns="46582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fld id="{FD65DD28-3223-4CBC-964B-F03603FD0B45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15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85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5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3418" y="0"/>
            <a:ext cx="3043767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8930217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98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35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40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885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309688"/>
            <a:ext cx="4491567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9667" y="1309688"/>
            <a:ext cx="4493684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29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266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73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62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419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3418" y="0"/>
            <a:ext cx="3043767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8930217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174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309688"/>
            <a:ext cx="4491567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9667" y="1309688"/>
            <a:ext cx="4493684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52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8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5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444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746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546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3418" y="0"/>
            <a:ext cx="3043767" cy="6129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0"/>
            <a:ext cx="8930217" cy="6129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1" y="1309688"/>
            <a:ext cx="4491567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9667" y="1309688"/>
            <a:ext cx="4493684" cy="4819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0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1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1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88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08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22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77184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309688"/>
            <a:ext cx="9188451" cy="481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  Second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23385" y="1104900"/>
            <a:ext cx="107823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7718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309688"/>
            <a:ext cx="9188451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  Second level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823385" y="1104900"/>
            <a:ext cx="107823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12177184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4900" y="1309688"/>
            <a:ext cx="9188451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  Second level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823385" y="1104900"/>
            <a:ext cx="107823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80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" pitchFamily="34" charset="0"/>
        </a:defRPr>
      </a:lvl9pPr>
    </p:titleStyle>
    <p:bodyStyle>
      <a:lvl1pPr marL="285750" indent="-285750" algn="l" rtl="0" eaLnBrk="0" fontAlgn="base" hangingPunct="0">
        <a:lnSpc>
          <a:spcPct val="110000"/>
        </a:lnSpc>
        <a:spcBef>
          <a:spcPct val="50000"/>
        </a:spcBef>
        <a:spcAft>
          <a:spcPct val="0"/>
        </a:spcAft>
        <a:buSzPct val="100000"/>
        <a:buChar char="•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pitchFamily="18" charset="0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18" charset="0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UCSFClinicalTrials2020@gmail.com" TargetMode="External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pirit-statement.org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black@psg.ucsf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1031144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Welcome!!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i="1" dirty="0" smtClean="0">
                <a:solidFill>
                  <a:schemeClr val="bg2"/>
                </a:solidFill>
              </a:rPr>
              <a:t>Randomized</a:t>
            </a:r>
            <a:r>
              <a:rPr lang="en-US" dirty="0" smtClean="0">
                <a:solidFill>
                  <a:schemeClr val="bg2"/>
                </a:solidFill>
              </a:rPr>
              <a:t> Clinical Trials Course </a:t>
            </a:r>
            <a:r>
              <a:rPr lang="en-US" b="0" dirty="0" smtClean="0">
                <a:solidFill>
                  <a:schemeClr val="bg2"/>
                </a:solidFill>
              </a:rPr>
              <a:t>(EPI 205)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943100"/>
            <a:ext cx="3675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82" y="2223990"/>
            <a:ext cx="3638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Lectures to be videotaped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849438" y="1309689"/>
            <a:ext cx="8431212" cy="524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Lectures to be videotaped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Videos to be posted on Course website within 1-2 hours of lecture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Your LIVE attendance and participation at lectures is encouraged, </a:t>
            </a:r>
            <a:r>
              <a:rPr lang="en-US" b="0" i="1" dirty="0" smtClean="0">
                <a:solidFill>
                  <a:schemeClr val="bg2"/>
                </a:solidFill>
                <a:effectLst/>
              </a:rPr>
              <a:t>strongly encouraged</a:t>
            </a:r>
            <a:r>
              <a:rPr lang="en-US" b="0" dirty="0" smtClean="0">
                <a:solidFill>
                  <a:schemeClr val="bg2"/>
                </a:solidFill>
                <a:effectLst/>
              </a:rPr>
              <a:t>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Remind all lecturers to repeat questions and reiterate discussion so it is captured on the recording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0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TICR Professional Conduct Statement</a:t>
            </a:r>
            <a:r>
              <a:rPr lang="en-US" sz="4000" dirty="0">
                <a:solidFill>
                  <a:schemeClr val="bg2"/>
                </a:solidFill>
                <a:effectLst/>
              </a:rPr>
              <a:t/>
            </a:r>
            <a:br>
              <a:rPr lang="en-US" sz="4000" dirty="0">
                <a:solidFill>
                  <a:schemeClr val="bg2"/>
                </a:solidFill>
                <a:effectLst/>
              </a:rPr>
            </a:br>
            <a:r>
              <a:rPr lang="en-US" sz="2400" dirty="0">
                <a:solidFill>
                  <a:schemeClr val="bg2"/>
                </a:solidFill>
                <a:effectLst/>
              </a:rPr>
              <a:t>Clarifications for this class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849438" y="1309689"/>
            <a:ext cx="8431212" cy="524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I will maintain the highest standards of academic honesty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I will neither give nor receive aid in examinations or assignments unless such cooperation is expressly permitted by the instructor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I will conduct research in an unbiased manner, reports results truthfully, and credit ideas developed and work done by others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I will not use answer keys from prior years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I will write answers in my own words, and, when collaboration is permitted, acknowledge collaborators when answers are jointly formulated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Lecture 1: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Randomized Trials:  Design, Subjects, and Randomization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906713" y="4164014"/>
            <a:ext cx="64008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kern="0" dirty="0">
                <a:solidFill>
                  <a:schemeClr val="bg2"/>
                </a:solidFill>
              </a:rPr>
              <a:t>Dennis Black, PhD</a:t>
            </a:r>
          </a:p>
          <a:p>
            <a:pPr marL="0" indent="0" algn="ctr" eaLnBrk="1" hangingPunct="1">
              <a:buNone/>
              <a:defRPr/>
            </a:pPr>
            <a:r>
              <a:rPr lang="en-US" kern="0" dirty="0">
                <a:solidFill>
                  <a:schemeClr val="bg2"/>
                </a:solidFill>
              </a:rPr>
              <a:t>Dblack@psg.ucsf.edu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935480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Lecture 1 Outline</a:t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935672" y="2822894"/>
            <a:ext cx="834040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457200" indent="-457200" eaLnBrk="1" hangingPunct="1">
              <a:buAutoNum type="arabicPeriod"/>
              <a:defRPr/>
            </a:pPr>
            <a:r>
              <a:rPr lang="en-US" kern="0" dirty="0" smtClean="0">
                <a:solidFill>
                  <a:schemeClr val="bg2"/>
                </a:solidFill>
              </a:rPr>
              <a:t>Randomized trials:  What?  Why?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kern="0" dirty="0" smtClean="0">
                <a:solidFill>
                  <a:schemeClr val="bg2"/>
                </a:solidFill>
              </a:rPr>
              <a:t>Randomization:  the magic ingredient in RCTs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kern="0" dirty="0" smtClean="0">
                <a:solidFill>
                  <a:schemeClr val="bg2"/>
                </a:solidFill>
              </a:rPr>
              <a:t>Selection of participants</a:t>
            </a:r>
          </a:p>
          <a:p>
            <a:pPr marL="457200" indent="-457200" eaLnBrk="1" hangingPunct="1">
              <a:buAutoNum type="arabicPeriod"/>
              <a:defRPr/>
            </a:pPr>
            <a:r>
              <a:rPr lang="en-US" kern="0" dirty="0" smtClean="0">
                <a:solidFill>
                  <a:schemeClr val="bg2"/>
                </a:solidFill>
              </a:rPr>
              <a:t>Alternative Designs I</a:t>
            </a:r>
          </a:p>
          <a:p>
            <a:pPr marL="457200" indent="-457200" algn="ctr" eaLnBrk="1" hangingPunct="1">
              <a:buAutoNum type="arabicPeriod"/>
              <a:defRPr/>
            </a:pPr>
            <a:endParaRPr lang="en-US" kern="0" dirty="0" smtClean="0">
              <a:solidFill>
                <a:schemeClr val="bg2"/>
              </a:solidFill>
            </a:endParaRPr>
          </a:p>
          <a:p>
            <a:pPr marL="457200" indent="-457200" algn="ctr" eaLnBrk="1" hangingPunct="1">
              <a:buAutoNum type="arabicPeriod"/>
              <a:defRPr/>
            </a:pPr>
            <a:endParaRPr lang="en-US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0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</a:rPr>
              <a:t>What is an RCT?</a:t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(Randomized Controlled Trial)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27289" y="1981200"/>
            <a:ext cx="7731125" cy="411480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20000"/>
              </a:spcBef>
              <a:buNone/>
              <a:tabLst>
                <a:tab pos="338138" algn="l"/>
              </a:tabLst>
              <a:defRPr/>
            </a:pPr>
            <a:r>
              <a:rPr lang="en-US" sz="2600" b="0" dirty="0">
                <a:solidFill>
                  <a:schemeClr val="bg2"/>
                </a:solidFill>
              </a:rPr>
              <a:t>An </a:t>
            </a:r>
            <a:r>
              <a:rPr lang="en-US" sz="2600" b="0" u="sng" dirty="0">
                <a:solidFill>
                  <a:schemeClr val="bg2"/>
                </a:solidFill>
              </a:rPr>
              <a:t>experiment</a:t>
            </a:r>
            <a:r>
              <a:rPr lang="en-US" sz="2600" b="0" dirty="0">
                <a:solidFill>
                  <a:schemeClr val="bg2"/>
                </a:solidFill>
              </a:rPr>
              <a:t> in which subjects are </a:t>
            </a:r>
            <a:r>
              <a:rPr lang="en-US" sz="2600" b="0" u="sng" dirty="0">
                <a:solidFill>
                  <a:schemeClr val="bg2"/>
                </a:solidFill>
              </a:rPr>
              <a:t>randomly allocated</a:t>
            </a:r>
            <a:r>
              <a:rPr lang="en-US" sz="2600" b="0" dirty="0">
                <a:solidFill>
                  <a:schemeClr val="bg2"/>
                </a:solidFill>
              </a:rPr>
              <a:t> into groups, usually called </a:t>
            </a:r>
            <a:r>
              <a:rPr lang="en-US" sz="2600" b="0" u="sng" dirty="0">
                <a:solidFill>
                  <a:schemeClr val="bg2"/>
                </a:solidFill>
              </a:rPr>
              <a:t>study</a:t>
            </a:r>
            <a:r>
              <a:rPr lang="en-US" sz="2600" b="0" dirty="0">
                <a:solidFill>
                  <a:schemeClr val="bg2"/>
                </a:solidFill>
              </a:rPr>
              <a:t> and </a:t>
            </a:r>
            <a:r>
              <a:rPr lang="en-US" sz="2600" b="0" u="sng" dirty="0">
                <a:solidFill>
                  <a:schemeClr val="bg2"/>
                </a:solidFill>
              </a:rPr>
              <a:t>control</a:t>
            </a:r>
            <a:r>
              <a:rPr lang="en-US" sz="2600" b="0" dirty="0">
                <a:solidFill>
                  <a:schemeClr val="bg2"/>
                </a:solidFill>
              </a:rPr>
              <a:t> groups, to receive or not to receive an experimental preventive or therapeutic procedure, maneuver, or intervention.  The results are assessed by </a:t>
            </a:r>
            <a:r>
              <a:rPr lang="en-US" sz="2600" b="0" i="1" dirty="0">
                <a:solidFill>
                  <a:schemeClr val="bg2"/>
                </a:solidFill>
              </a:rPr>
              <a:t>rigorous</a:t>
            </a:r>
            <a:r>
              <a:rPr lang="en-US" sz="2600" b="0" dirty="0">
                <a:solidFill>
                  <a:schemeClr val="bg2"/>
                </a:solidFill>
              </a:rPr>
              <a:t> comparison of rates of disease, death, recovery, or other appropriate outcome in the study and control groups, respectively.</a:t>
            </a:r>
          </a:p>
          <a:p>
            <a:pPr marL="0" indent="0">
              <a:lnSpc>
                <a:spcPct val="115000"/>
              </a:lnSpc>
              <a:spcBef>
                <a:spcPct val="20000"/>
              </a:spcBef>
              <a:buNone/>
              <a:tabLst>
                <a:tab pos="338138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</a:rPr>
              <a:t>	</a:t>
            </a:r>
            <a:endParaRPr lang="en-US" sz="2200" b="0" u="sng" dirty="0">
              <a:solidFill>
                <a:schemeClr val="bg2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128839" y="1154114"/>
            <a:ext cx="713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/>
              <a:t>Centre for Evidence-based Medicine, Oxford</a:t>
            </a:r>
          </a:p>
          <a:p>
            <a:r>
              <a:rPr lang="en-US" altLang="en-US" sz="2000"/>
              <a:t>http://www.cebm.net/index.aspx?o=1116</a:t>
            </a: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7734300" y="1866901"/>
            <a:ext cx="1847850" cy="619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1431" name="Rectangle 7"/>
          <p:cNvSpPr>
            <a:spLocks noChangeArrowheads="1"/>
          </p:cNvSpPr>
          <p:nvPr/>
        </p:nvSpPr>
        <p:spPr bwMode="auto">
          <a:xfrm>
            <a:off x="2427289" y="2257426"/>
            <a:ext cx="1847850" cy="619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149975"/>
            <a:ext cx="7134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</a:rPr>
              <a:t>Centre for Evidence-based Medicine, Oxford</a:t>
            </a:r>
          </a:p>
          <a:p>
            <a:r>
              <a:rPr lang="en-US" altLang="en-US" sz="2000" dirty="0">
                <a:solidFill>
                  <a:schemeClr val="bg2"/>
                </a:solidFill>
              </a:rPr>
              <a:t>http://www.cebm.net/index.aspx?o=1116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0" grpId="0" animBg="1"/>
      <p:bldP spid="2314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Randomized Trials:  the </a:t>
            </a:r>
            <a:r>
              <a:rPr lang="en-US" i="1" dirty="0" smtClean="0">
                <a:solidFill>
                  <a:schemeClr val="bg2"/>
                </a:solidFill>
                <a:effectLst/>
              </a:rPr>
              <a:t>Evidence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in “Evidence-Based”</a:t>
            </a:r>
          </a:p>
        </p:txBody>
      </p:sp>
      <p:pic>
        <p:nvPicPr>
          <p:cNvPr id="18435" name="Picture 6" descr="http://gollum.lib.uic.edu/applied_health/files/images/Slide1.previ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428751"/>
            <a:ext cx="594995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Oval 6"/>
          <p:cNvSpPr>
            <a:spLocks noChangeArrowheads="1"/>
          </p:cNvSpPr>
          <p:nvPr/>
        </p:nvSpPr>
        <p:spPr bwMode="auto">
          <a:xfrm>
            <a:off x="4191000" y="2828925"/>
            <a:ext cx="4000500" cy="81915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Reasons NOT to do RCTs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8339" y="1343025"/>
            <a:ext cx="9197021" cy="48402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Can be expensive: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2"/>
                </a:solidFill>
                <a:effectLst/>
              </a:rPr>
              <a:t>Large phase III may cost $200-500M or more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Time Consuming: 2-5 years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Answer only 1 question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May not apply to most patients in practice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May not be practical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Generally challenging to get funded,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esp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NIH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Time consuming, organizationally complex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buFontTx/>
              <a:buNone/>
              <a:defRPr/>
            </a:pPr>
            <a:r>
              <a:rPr lang="en-US" i="1" dirty="0" smtClean="0">
                <a:solidFill>
                  <a:schemeClr val="bg2"/>
                </a:solidFill>
                <a:effectLst/>
              </a:rPr>
              <a:t>So, why bother?</a:t>
            </a: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Reasons </a:t>
            </a:r>
            <a:r>
              <a:rPr lang="en-US" i="1" dirty="0" smtClean="0">
                <a:solidFill>
                  <a:schemeClr val="bg2"/>
                </a:solidFill>
                <a:effectLst/>
              </a:rPr>
              <a:t>for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doing RCTs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76" y="1627188"/>
            <a:ext cx="10156824" cy="4114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Only design can </a:t>
            </a:r>
            <a:r>
              <a:rPr lang="en-US" sz="2800" u="sng" dirty="0">
                <a:solidFill>
                  <a:schemeClr val="bg2"/>
                </a:solidFill>
                <a:effectLst/>
              </a:rPr>
              <a:t>prove causation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Eliminates confounding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Required by 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 FDA </a:t>
            </a:r>
            <a:r>
              <a:rPr lang="en-US" sz="2800" dirty="0">
                <a:solidFill>
                  <a:schemeClr val="bg2"/>
                </a:solidFill>
                <a:effectLst/>
              </a:rPr>
              <a:t>(and others) for </a:t>
            </a:r>
            <a:r>
              <a:rPr lang="en-US" sz="2800" u="sng" dirty="0">
                <a:solidFill>
                  <a:schemeClr val="bg2"/>
                </a:solidFill>
                <a:effectLst/>
              </a:rPr>
              <a:t>new drugs</a:t>
            </a:r>
            <a:r>
              <a:rPr lang="en-US" sz="2800" dirty="0">
                <a:solidFill>
                  <a:schemeClr val="bg2"/>
                </a:solidFill>
                <a:effectLst/>
              </a:rPr>
              <a:t> and some devices</a:t>
            </a: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 Payers (more and more)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Most influential to clinical practice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Alternatives to RCTs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(30 second Epi. Course)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187" y="2005014"/>
            <a:ext cx="11336654" cy="4554537"/>
          </a:xfrm>
        </p:spPr>
        <p:txBody>
          <a:bodyPr/>
          <a:lstStyle/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1.  Case-control studies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err="1" smtClean="0">
                <a:solidFill>
                  <a:schemeClr val="bg2"/>
                </a:solidFill>
                <a:effectLst/>
              </a:rPr>
              <a:t>Vit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E intake (past) in cases vs. non-cases</a:t>
            </a:r>
          </a:p>
          <a:p>
            <a:pPr marL="457200" indent="-457200">
              <a:lnSpc>
                <a:spcPct val="85000"/>
              </a:lnSpc>
              <a:buFontTx/>
              <a:buAutoNum type="arabicPeriod" startAt="2"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Cross-sectional studies (VE now and case/not)</a:t>
            </a:r>
          </a:p>
          <a:p>
            <a:pPr marL="0" indent="0">
              <a:lnSpc>
                <a:spcPct val="85000"/>
              </a:lnSpc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 3. Cohort studies (prospective)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Vit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E intake now </a:t>
            </a:r>
            <a:r>
              <a:rPr lang="en-US" dirty="0" smtClean="0">
                <a:solidFill>
                  <a:schemeClr val="bg2"/>
                </a:solidFill>
                <a:effectLst/>
                <a:sym typeface="Wingdings" pitchFamily="2" charset="2"/>
              </a:rPr>
              <a:t> prostate Ca future</a:t>
            </a:r>
          </a:p>
          <a:p>
            <a:pPr lvl="1">
              <a:lnSpc>
                <a:spcPct val="85000"/>
              </a:lnSpc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Case-control and cohort studies are </a:t>
            </a:r>
            <a:r>
              <a:rPr lang="en-US" i="1" dirty="0" smtClean="0">
                <a:solidFill>
                  <a:schemeClr val="bg2"/>
                </a:solidFill>
                <a:effectLst/>
              </a:rPr>
              <a:t>observational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(not experimental)</a:t>
            </a:r>
          </a:p>
          <a:p>
            <a:pPr lvl="1">
              <a:lnSpc>
                <a:spcPct val="85000"/>
              </a:lnSpc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Need to control for confounding (DCR course and Epi course)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RCT’s are experimental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43089" y="1228039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</a:rPr>
              <a:t>RQ:  Does Vitamin E prevent prostate cancer?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Anatomy of a Prospective Cohort Study</a:t>
            </a:r>
          </a:p>
        </p:txBody>
      </p:sp>
      <p:sp>
        <p:nvSpPr>
          <p:cNvPr id="23555" name="Oval 6"/>
          <p:cNvSpPr>
            <a:spLocks noChangeArrowheads="1"/>
          </p:cNvSpPr>
          <p:nvPr/>
        </p:nvSpPr>
        <p:spPr bwMode="auto">
          <a:xfrm>
            <a:off x="2571751" y="2076451"/>
            <a:ext cx="1535113" cy="120332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 sz="1100" dirty="0">
              <a:solidFill>
                <a:schemeClr val="bg2"/>
              </a:solidFill>
            </a:endParaRPr>
          </a:p>
          <a:p>
            <a:r>
              <a:rPr lang="en-US" altLang="en-US" sz="1200" dirty="0">
                <a:solidFill>
                  <a:schemeClr val="bg2"/>
                </a:solidFill>
              </a:rPr>
              <a:t>Select participants</a:t>
            </a:r>
          </a:p>
        </p:txBody>
      </p:sp>
      <p:sp>
        <p:nvSpPr>
          <p:cNvPr id="23556" name="Oval 6"/>
          <p:cNvSpPr>
            <a:spLocks noChangeArrowheads="1"/>
          </p:cNvSpPr>
          <p:nvPr/>
        </p:nvSpPr>
        <p:spPr bwMode="auto">
          <a:xfrm>
            <a:off x="1524001" y="1333501"/>
            <a:ext cx="2638425" cy="263842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Population</a:t>
            </a:r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>
            <a:off x="4105275" y="2647951"/>
            <a:ext cx="7239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 flipH="1" flipV="1">
            <a:off x="6762751" y="2638425"/>
            <a:ext cx="2162175" cy="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6800850" y="3362325"/>
            <a:ext cx="2457450" cy="1016000"/>
          </a:xfrm>
          <a:prstGeom prst="rect">
            <a:avLst/>
          </a:prstGeom>
          <a:noFill/>
          <a:ln w="12700">
            <a:solidFill>
              <a:srgbClr val="51D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Follow ppts. over time and assess outcome(s)</a:t>
            </a:r>
          </a:p>
        </p:txBody>
      </p:sp>
      <p:sp>
        <p:nvSpPr>
          <p:cNvPr id="23560" name="Rectangle 16"/>
          <p:cNvSpPr>
            <a:spLocks noChangeArrowheads="1"/>
          </p:cNvSpPr>
          <p:nvPr/>
        </p:nvSpPr>
        <p:spPr bwMode="auto">
          <a:xfrm>
            <a:off x="8963026" y="2276476"/>
            <a:ext cx="1571625" cy="7524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bg2"/>
                </a:solidFill>
              </a:rPr>
              <a:t>Analysis</a:t>
            </a:r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4829175" y="2105026"/>
            <a:ext cx="1924050" cy="1114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600" dirty="0">
                <a:solidFill>
                  <a:schemeClr val="bg2"/>
                </a:solidFill>
              </a:rPr>
              <a:t>Baseline:</a:t>
            </a:r>
          </a:p>
          <a:p>
            <a:pPr algn="ctr"/>
            <a:r>
              <a:rPr lang="en-US" altLang="en-US" sz="1600" dirty="0">
                <a:solidFill>
                  <a:schemeClr val="bg2"/>
                </a:solidFill>
              </a:rPr>
              <a:t>Assess predictors </a:t>
            </a:r>
          </a:p>
          <a:p>
            <a:pPr algn="ctr"/>
            <a:r>
              <a:rPr lang="en-US" altLang="en-US" sz="1600" dirty="0">
                <a:solidFill>
                  <a:schemeClr val="bg2"/>
                </a:solidFill>
              </a:rPr>
              <a:t>and covariates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1726" y="1412876"/>
            <a:ext cx="7758113" cy="5083175"/>
          </a:xfrm>
        </p:spPr>
        <p:txBody>
          <a:bodyPr/>
          <a:lstStyle/>
          <a:p>
            <a:pPr eaLnBrk="1" hangingPunct="1">
              <a:tabLst>
                <a:tab pos="571500" algn="l"/>
              </a:tabLst>
              <a:defRPr/>
            </a:pPr>
            <a:r>
              <a:rPr lang="en-US" u="sng" dirty="0" smtClean="0">
                <a:solidFill>
                  <a:schemeClr val="bg2"/>
                </a:solidFill>
              </a:rPr>
              <a:t>Objectives</a:t>
            </a:r>
            <a:r>
              <a:rPr lang="en-US" dirty="0" smtClean="0">
                <a:solidFill>
                  <a:schemeClr val="bg2"/>
                </a:solidFill>
              </a:rPr>
              <a:t>: </a:t>
            </a:r>
            <a:r>
              <a:rPr lang="en-US" b="0" dirty="0" smtClean="0">
                <a:solidFill>
                  <a:schemeClr val="bg2"/>
                </a:solidFill>
                <a:latin typeface="Arial Narrow" pitchFamily="34" charset="0"/>
              </a:rPr>
              <a:t>detailed understanding of experimental design options well as methods of carrying out and interpreting randomized controlled trials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Nine Lectures </a:t>
            </a:r>
          </a:p>
          <a:p>
            <a:pPr marL="742950" lvl="2" indent="-285750" eaLnBrk="1" hangingPunct="1">
              <a:lnSpc>
                <a:spcPct val="110000"/>
              </a:lnSpc>
              <a:spcBef>
                <a:spcPct val="0"/>
              </a:spcBef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Dennis Black (course director)</a:t>
            </a:r>
          </a:p>
          <a:p>
            <a:pPr marL="742950" lvl="2" indent="-285750" eaLnBrk="1" hangingPunct="1">
              <a:lnSpc>
                <a:spcPct val="110000"/>
              </a:lnSpc>
              <a:spcBef>
                <a:spcPct val="0"/>
              </a:spcBef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Alison Huang</a:t>
            </a:r>
          </a:p>
          <a:p>
            <a:pPr marL="742950" lvl="2" indent="-285750" eaLnBrk="1" hangingPunct="1">
              <a:lnSpc>
                <a:spcPct val="110000"/>
              </a:lnSpc>
              <a:spcBef>
                <a:spcPct val="0"/>
              </a:spcBef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Deborah Grady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Three section meetings (1/23, 2/20, 3/19)</a:t>
            </a:r>
          </a:p>
          <a:p>
            <a:pPr eaLnBrk="1" hangingPunct="1">
              <a:tabLst>
                <a:tab pos="571500" algn="l"/>
              </a:tabLst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35114" y="0"/>
            <a:ext cx="9132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smtClean="0">
                <a:solidFill>
                  <a:schemeClr val="bg2"/>
                </a:solidFill>
              </a:rPr>
              <a:t>Welcome!!</a:t>
            </a:r>
            <a:br>
              <a:rPr lang="en-US" kern="0" smtClean="0">
                <a:solidFill>
                  <a:schemeClr val="bg2"/>
                </a:solidFill>
              </a:rPr>
            </a:br>
            <a:r>
              <a:rPr lang="en-US" kern="0" smtClean="0">
                <a:solidFill>
                  <a:schemeClr val="bg2"/>
                </a:solidFill>
              </a:rPr>
              <a:t>Clinical Trials Course </a:t>
            </a:r>
            <a:r>
              <a:rPr lang="en-US" b="0" kern="0" smtClean="0">
                <a:solidFill>
                  <a:schemeClr val="bg2"/>
                </a:solidFill>
              </a:rPr>
              <a:t>(EPI 205)</a:t>
            </a:r>
            <a:endParaRPr lang="en-US" b="0" kern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Overview of Randomized Trial Design</a:t>
            </a:r>
          </a:p>
        </p:txBody>
      </p:sp>
      <p:sp>
        <p:nvSpPr>
          <p:cNvPr id="24579" name="Oval 6"/>
          <p:cNvSpPr>
            <a:spLocks noChangeArrowheads="1"/>
          </p:cNvSpPr>
          <p:nvPr/>
        </p:nvSpPr>
        <p:spPr bwMode="auto">
          <a:xfrm>
            <a:off x="3162301" y="2257425"/>
            <a:ext cx="1743075" cy="15240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</a:rPr>
              <a:t>Select participants</a:t>
            </a:r>
          </a:p>
        </p:txBody>
      </p:sp>
      <p:sp>
        <p:nvSpPr>
          <p:cNvPr id="24580" name="Oval 6"/>
          <p:cNvSpPr>
            <a:spLocks noChangeArrowheads="1"/>
          </p:cNvSpPr>
          <p:nvPr/>
        </p:nvSpPr>
        <p:spPr bwMode="auto">
          <a:xfrm>
            <a:off x="1704976" y="1352551"/>
            <a:ext cx="3305175" cy="33432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Population</a:t>
            </a:r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4810125" y="3009901"/>
            <a:ext cx="10668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5691188" y="2490789"/>
            <a:ext cx="1014412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</a:rPr>
              <a:t>Rand</a:t>
            </a:r>
          </a:p>
        </p:txBody>
      </p:sp>
      <p:sp>
        <p:nvSpPr>
          <p:cNvPr id="43015" name="Line 10"/>
          <p:cNvSpPr>
            <a:spLocks noChangeShapeType="1"/>
          </p:cNvSpPr>
          <p:nvPr/>
        </p:nvSpPr>
        <p:spPr bwMode="auto">
          <a:xfrm flipH="1" flipV="1">
            <a:off x="6286501" y="1914525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3016" name="Line 11"/>
          <p:cNvSpPr>
            <a:spLocks noChangeShapeType="1"/>
          </p:cNvSpPr>
          <p:nvPr/>
        </p:nvSpPr>
        <p:spPr bwMode="auto">
          <a:xfrm flipH="1" flipV="1">
            <a:off x="6267451" y="3457575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3017" name="Line 12"/>
          <p:cNvSpPr>
            <a:spLocks noChangeShapeType="1"/>
          </p:cNvSpPr>
          <p:nvPr/>
        </p:nvSpPr>
        <p:spPr bwMode="auto">
          <a:xfrm flipH="1">
            <a:off x="6229351" y="4029076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3018" name="Line 13"/>
          <p:cNvSpPr>
            <a:spLocks noChangeShapeType="1"/>
          </p:cNvSpPr>
          <p:nvPr/>
        </p:nvSpPr>
        <p:spPr bwMode="auto">
          <a:xfrm flipH="1">
            <a:off x="6238876" y="1866901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3019" name="Text Box 14"/>
          <p:cNvSpPr txBox="1">
            <a:spLocks noChangeArrowheads="1"/>
          </p:cNvSpPr>
          <p:nvPr/>
        </p:nvSpPr>
        <p:spPr bwMode="auto">
          <a:xfrm>
            <a:off x="6296026" y="1381126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Apply intervention</a:t>
            </a:r>
          </a:p>
        </p:txBody>
      </p:sp>
      <p:sp>
        <p:nvSpPr>
          <p:cNvPr id="43020" name="Text Box 15"/>
          <p:cNvSpPr txBox="1">
            <a:spLocks noChangeArrowheads="1"/>
          </p:cNvSpPr>
          <p:nvPr/>
        </p:nvSpPr>
        <p:spPr bwMode="auto">
          <a:xfrm>
            <a:off x="6296026" y="4124326"/>
            <a:ext cx="277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Apply control</a:t>
            </a:r>
          </a:p>
        </p:txBody>
      </p:sp>
      <p:sp>
        <p:nvSpPr>
          <p:cNvPr id="43021" name="Rectangle 16"/>
          <p:cNvSpPr>
            <a:spLocks noChangeArrowheads="1"/>
          </p:cNvSpPr>
          <p:nvPr/>
        </p:nvSpPr>
        <p:spPr bwMode="auto">
          <a:xfrm>
            <a:off x="8963026" y="1495426"/>
            <a:ext cx="1571625" cy="7524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2"/>
                </a:solidFill>
              </a:rPr>
              <a:t>Measure </a:t>
            </a:r>
          </a:p>
          <a:p>
            <a:pPr algn="ctr"/>
            <a:r>
              <a:rPr lang="en-US" altLang="en-US" sz="1800" dirty="0">
                <a:solidFill>
                  <a:schemeClr val="bg2"/>
                </a:solidFill>
              </a:rPr>
              <a:t>outcome(s)</a:t>
            </a:r>
          </a:p>
        </p:txBody>
      </p:sp>
      <p:sp>
        <p:nvSpPr>
          <p:cNvPr id="43022" name="Rectangle 17"/>
          <p:cNvSpPr>
            <a:spLocks noChangeArrowheads="1"/>
          </p:cNvSpPr>
          <p:nvPr/>
        </p:nvSpPr>
        <p:spPr bwMode="auto">
          <a:xfrm>
            <a:off x="8943976" y="3629026"/>
            <a:ext cx="1571625" cy="7524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bg2"/>
                </a:solidFill>
              </a:rPr>
              <a:t>Measure </a:t>
            </a:r>
          </a:p>
          <a:p>
            <a:pPr algn="ctr"/>
            <a:r>
              <a:rPr lang="en-US" altLang="en-US" sz="1800">
                <a:solidFill>
                  <a:schemeClr val="bg2"/>
                </a:solidFill>
              </a:rPr>
              <a:t>outcome(s)</a:t>
            </a:r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>
            <a:off x="9686926" y="2295525"/>
            <a:ext cx="9525" cy="131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3024" name="Rectangle 19"/>
          <p:cNvSpPr>
            <a:spLocks noChangeArrowheads="1"/>
          </p:cNvSpPr>
          <p:nvPr/>
        </p:nvSpPr>
        <p:spPr bwMode="auto">
          <a:xfrm>
            <a:off x="8315326" y="2590800"/>
            <a:ext cx="1266825" cy="72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2"/>
                </a:solidFill>
              </a:rPr>
              <a:t>Compare </a:t>
            </a:r>
          </a:p>
          <a:p>
            <a:pPr algn="ctr"/>
            <a:r>
              <a:rPr lang="en-US" altLang="en-US" sz="1800" dirty="0">
                <a:solidFill>
                  <a:schemeClr val="bg2"/>
                </a:solidFill>
              </a:rPr>
              <a:t>outcomes</a:t>
            </a:r>
          </a:p>
        </p:txBody>
      </p:sp>
      <p:pic>
        <p:nvPicPr>
          <p:cNvPr id="430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928938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/>
      <p:bldP spid="43020" grpId="0"/>
      <p:bldP spid="43021" grpId="0" animBg="1"/>
      <p:bldP spid="43022" grpId="0" animBg="1"/>
      <p:bldP spid="43023" grpId="0" animBg="1"/>
      <p:bldP spid="430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1" y="1676399"/>
            <a:ext cx="9784716" cy="1752601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Examples: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 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1. Vitamin E, C and Selenium on Prostate Cancer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>
                <a:solidFill>
                  <a:schemeClr val="bg2"/>
                </a:solidFill>
                <a:effectLst/>
              </a:rPr>
              <a:t/>
            </a:r>
            <a:br>
              <a:rPr lang="en-US" dirty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2. Good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ol</a:t>
            </a:r>
            <a:r>
              <a:rPr lang="en-US" dirty="0" smtClean="0">
                <a:solidFill>
                  <a:schemeClr val="bg2"/>
                </a:solidFill>
                <a:effectLst/>
              </a:rPr>
              <a:t>’ HRT in Post-menopausal 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Vitamin E, C and Selenium on Prostate Cancer: Basis for Trials 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" y="1708150"/>
            <a:ext cx="11917680" cy="47879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Much observational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data that anti-</a:t>
            </a:r>
            <a:r>
              <a:rPr lang="en-US" sz="2800" dirty="0" err="1" smtClean="0">
                <a:solidFill>
                  <a:schemeClr val="bg2"/>
                </a:solidFill>
                <a:effectLst/>
              </a:rPr>
              <a:t>oxidents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 reduce Prostate Ca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Post-hoc analyses from 2 RCTs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Hope/belief:  prostate cancer could be prevented by anti-oxidants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Many people were/are taking these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anti-oxidants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No RCTs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  <a:effectLst/>
              </a:rPr>
              <a:t>Vit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E, C and Selenium on Prostate Cancer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85938" y="2070100"/>
            <a:ext cx="8882062" cy="34734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2 very large RCT’s published together </a:t>
            </a:r>
            <a:endParaRPr lang="en-US" sz="2800" dirty="0" smtClean="0">
              <a:solidFill>
                <a:schemeClr val="bg2"/>
              </a:solidFill>
              <a:effectLst/>
            </a:endParaRPr>
          </a:p>
          <a:p>
            <a:pPr lvl="1"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SELECT </a:t>
            </a:r>
            <a:r>
              <a:rPr lang="en-US" sz="2800" dirty="0">
                <a:solidFill>
                  <a:schemeClr val="bg2"/>
                </a:solidFill>
                <a:effectLst/>
              </a:rPr>
              <a:t>study (</a:t>
            </a:r>
            <a:r>
              <a:rPr lang="en-US" sz="2800" dirty="0" err="1" smtClean="0">
                <a:solidFill>
                  <a:schemeClr val="bg2"/>
                </a:solidFill>
                <a:effectLst/>
              </a:rPr>
              <a:t>Lippman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, 2009) </a:t>
            </a:r>
            <a:r>
              <a:rPr lang="en-US" sz="2800" dirty="0">
                <a:solidFill>
                  <a:schemeClr val="bg2"/>
                </a:solidFill>
                <a:effectLst/>
              </a:rPr>
              <a:t>is largest cancer prevention trial ever performed (n=35,533)</a:t>
            </a: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 Also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Gaziano</a:t>
            </a:r>
            <a:r>
              <a:rPr lang="en-US" sz="2800" dirty="0">
                <a:solidFill>
                  <a:schemeClr val="bg2"/>
                </a:solidFill>
                <a:effectLst/>
              </a:rPr>
              <a:t> study </a:t>
            </a:r>
            <a:r>
              <a:rPr lang="en-US" sz="3200" dirty="0">
                <a:solidFill>
                  <a:schemeClr val="bg2"/>
                </a:solidFill>
                <a:effectLst/>
              </a:rPr>
              <a:t>of prostate </a:t>
            </a:r>
            <a:r>
              <a:rPr lang="en-US" sz="3200" dirty="0" smtClean="0">
                <a:solidFill>
                  <a:schemeClr val="bg2"/>
                </a:solidFill>
                <a:effectLst/>
              </a:rPr>
              <a:t>cancer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2"/>
                </a:solidFill>
                <a:effectLst/>
              </a:rPr>
              <a:t>(assigned for lecture 3)</a:t>
            </a:r>
            <a:endParaRPr lang="en-US" i="1" dirty="0">
              <a:solidFill>
                <a:schemeClr val="bg2"/>
              </a:solidFill>
              <a:effectLst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265363" y="6169025"/>
            <a:ext cx="33321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dirty="0"/>
              <a:t>Both: JAMA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SELECT study (</a:t>
            </a:r>
            <a:r>
              <a:rPr lang="en-US" sz="3200" dirty="0" err="1">
                <a:solidFill>
                  <a:schemeClr val="bg2"/>
                </a:solidFill>
                <a:effectLst/>
              </a:rPr>
              <a:t>Lippman</a:t>
            </a:r>
            <a:r>
              <a:rPr lang="en-US" sz="3200" dirty="0">
                <a:solidFill>
                  <a:schemeClr val="bg2"/>
                </a:solidFill>
                <a:effectLst/>
              </a:rPr>
              <a:t>)</a:t>
            </a:r>
            <a:br>
              <a:rPr lang="en-US" sz="3200" dirty="0">
                <a:solidFill>
                  <a:schemeClr val="bg2"/>
                </a:solidFill>
                <a:effectLst/>
              </a:rPr>
            </a:br>
            <a:r>
              <a:rPr lang="en-US" sz="3200" dirty="0">
                <a:solidFill>
                  <a:schemeClr val="bg2"/>
                </a:solidFill>
                <a:effectLst/>
              </a:rPr>
              <a:t>Results for Prostate Ca (Primary endpoint)</a:t>
            </a:r>
          </a:p>
        </p:txBody>
      </p:sp>
      <p:pic>
        <p:nvPicPr>
          <p:cNvPr id="5325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8" y="1175068"/>
            <a:ext cx="8024566" cy="5581332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680328" y="1645920"/>
            <a:ext cx="3473254" cy="4947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Non-significant </a:t>
            </a:r>
            <a:r>
              <a:rPr lang="en-US" i="1" dirty="0">
                <a:solidFill>
                  <a:schemeClr val="bg2"/>
                </a:solidFill>
                <a:cs typeface="+mn-cs"/>
              </a:rPr>
              <a:t>increased</a:t>
            </a:r>
            <a:r>
              <a:rPr lang="en-US" dirty="0">
                <a:solidFill>
                  <a:schemeClr val="bg2"/>
                </a:solidFill>
                <a:cs typeface="+mn-cs"/>
              </a:rPr>
              <a:t> risk for prostate cancer in vitamin E group compared to placebo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RR=1.13, 95%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CI (</a:t>
            </a:r>
            <a:r>
              <a:rPr lang="en-US" dirty="0">
                <a:solidFill>
                  <a:schemeClr val="bg2"/>
                </a:solidFill>
                <a:cs typeface="+mn-cs"/>
              </a:rPr>
              <a:t>0.99-1.3), p=.06</a:t>
            </a:r>
          </a:p>
        </p:txBody>
      </p:sp>
      <p:pic>
        <p:nvPicPr>
          <p:cNvPr id="28677" name="Picture 2" descr="ah the element of surprise red squ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757" y="334518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>
            <a:off x="4236720" y="2672080"/>
            <a:ext cx="1452880" cy="43688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51DC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4236720" y="2338388"/>
            <a:ext cx="2032000" cy="587692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Once upon a time…..(Estrogen in the 1990’s)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5489" y="1981200"/>
            <a:ext cx="8251825" cy="4114800"/>
          </a:xfrm>
        </p:spPr>
        <p:txBody>
          <a:bodyPr/>
          <a:lstStyle/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</p:txBody>
      </p:sp>
      <p:pic>
        <p:nvPicPr>
          <p:cNvPr id="197636" name="Picture 4" descr="http://images3.wikia.nocookie.net/__cb20111223015730/powerlisting/images/9/94/Storybook_by_papercaptain-d4cdi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200468"/>
            <a:ext cx="42005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menopausal-sympto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73" y="1857692"/>
            <a:ext cx="28749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4" descr="004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933450"/>
            <a:ext cx="19431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Context: Should Post-menopausal Women Use Estrogen Replacement Therapy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1710" y="1371600"/>
            <a:ext cx="9363391" cy="4114800"/>
          </a:xfrm>
          <a:effectLst/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Important therapeutic question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30 - 50 million women in US</a:t>
            </a:r>
          </a:p>
          <a:p>
            <a:pPr>
              <a:defRPr/>
            </a:pPr>
            <a:r>
              <a:rPr lang="en-US" sz="2800" i="1" dirty="0" err="1">
                <a:solidFill>
                  <a:schemeClr val="bg2"/>
                </a:solidFill>
                <a:effectLst/>
              </a:rPr>
              <a:t>Prempro</a:t>
            </a:r>
            <a:r>
              <a:rPr lang="en-US" sz="2800" i="1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>
                <a:solidFill>
                  <a:schemeClr val="bg2"/>
                </a:solidFill>
                <a:effectLst/>
              </a:rPr>
              <a:t>(estrogen/progestin combo)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r>
              <a:rPr lang="en-US" sz="2800" dirty="0">
                <a:solidFill>
                  <a:schemeClr val="bg2"/>
                </a:solidFill>
                <a:effectLst/>
              </a:rPr>
              <a:t>most prescribed drug in US in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1990’s</a:t>
            </a:r>
          </a:p>
          <a:p>
            <a:pPr lvl="1">
              <a:defRPr/>
            </a:pPr>
            <a:r>
              <a:rPr lang="en-US" i="1" dirty="0" smtClean="0">
                <a:solidFill>
                  <a:schemeClr val="bg2"/>
                </a:solidFill>
                <a:effectLst/>
              </a:rPr>
              <a:t>Great for hot flashes and other PM symptoms</a:t>
            </a:r>
            <a:endParaRPr lang="en-US" i="1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Potentially huge impact on public health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Complex: ERT effects multiple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organs and diseases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CHD, Cancers, </a:t>
            </a:r>
            <a:r>
              <a:rPr lang="en-US" sz="2800" dirty="0" err="1" smtClean="0">
                <a:solidFill>
                  <a:schemeClr val="bg2"/>
                </a:solidFill>
                <a:effectLst/>
              </a:rPr>
              <a:t>Osteoporois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, Cognition</a:t>
            </a:r>
          </a:p>
          <a:p>
            <a:pPr lvl="1">
              <a:defRPr/>
            </a:pPr>
            <a:r>
              <a:rPr lang="en-US" sz="2800" i="1" dirty="0">
                <a:solidFill>
                  <a:schemeClr val="bg2"/>
                </a:solidFill>
                <a:effectLst/>
              </a:rPr>
              <a:t> </a:t>
            </a:r>
            <a:r>
              <a:rPr lang="en-US" sz="2800" i="1" dirty="0" smtClean="0">
                <a:solidFill>
                  <a:schemeClr val="bg2"/>
                </a:solidFill>
                <a:effectLst/>
              </a:rPr>
              <a:t>  Look </a:t>
            </a:r>
            <a:r>
              <a:rPr lang="en-US" sz="2800" i="1" dirty="0">
                <a:solidFill>
                  <a:schemeClr val="bg2"/>
                </a:solidFill>
                <a:effectLst/>
              </a:rPr>
              <a:t>at CHD</a:t>
            </a:r>
          </a:p>
        </p:txBody>
      </p:sp>
      <p:pic>
        <p:nvPicPr>
          <p:cNvPr id="4" name="Picture 2" descr="http://www.storybookhorsefarm.com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21" y="2664019"/>
            <a:ext cx="97155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1710" y="2569563"/>
            <a:ext cx="2066925" cy="666750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1991: ERT  and CHD in Nurses Health </a:t>
            </a:r>
            <a:r>
              <a:rPr lang="en-US" u="sng" dirty="0" smtClean="0">
                <a:solidFill>
                  <a:schemeClr val="bg2"/>
                </a:solidFill>
                <a:effectLst/>
              </a:rPr>
              <a:t>Cohort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Study </a:t>
            </a:r>
            <a:r>
              <a:rPr lang="en-US" sz="2400" dirty="0" smtClean="0">
                <a:solidFill>
                  <a:schemeClr val="bg2"/>
                </a:solidFill>
                <a:effectLst/>
              </a:rPr>
              <a:t>(NEJM, 9/12/91)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3289" y="1981200"/>
            <a:ext cx="8040687" cy="4114800"/>
          </a:xfrm>
          <a:effectLst/>
        </p:spPr>
        <p:txBody>
          <a:bodyPr/>
          <a:lstStyle/>
          <a:p>
            <a:pPr marL="0" indent="0">
              <a:tabLst>
                <a:tab pos="4519613" algn="ctr"/>
                <a:tab pos="7481888" algn="ctr"/>
              </a:tabLst>
              <a:defRPr/>
            </a:pPr>
            <a:r>
              <a:rPr lang="en-US" sz="2200" dirty="0">
                <a:solidFill>
                  <a:schemeClr val="bg2"/>
                </a:solidFill>
                <a:effectLst/>
              </a:rPr>
              <a:t>  Prospective cohort study, n &gt; 48,000, &gt; 8 years</a:t>
            </a:r>
          </a:p>
          <a:p>
            <a:pPr marL="0" indent="0">
              <a:lnSpc>
                <a:spcPct val="95000"/>
              </a:lnSpc>
              <a:spcBef>
                <a:spcPct val="25000"/>
              </a:spcBef>
              <a:tabLst>
                <a:tab pos="4519613" algn="ctr"/>
                <a:tab pos="7481888" algn="ctr"/>
              </a:tabLst>
              <a:defRPr/>
            </a:pPr>
            <a:endParaRPr lang="en-US" sz="22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95000"/>
              </a:lnSpc>
              <a:spcBef>
                <a:spcPct val="25000"/>
              </a:spcBef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>
                <a:solidFill>
                  <a:schemeClr val="bg2"/>
                </a:solidFill>
                <a:effectLst/>
              </a:rPr>
              <a:t>	Risk of Major	</a:t>
            </a:r>
            <a:br>
              <a:rPr lang="en-US" sz="2200" dirty="0">
                <a:solidFill>
                  <a:schemeClr val="bg2"/>
                </a:solidFill>
                <a:effectLst/>
              </a:rPr>
            </a:br>
            <a:r>
              <a:rPr lang="en-US" sz="2200" u="sng" dirty="0">
                <a:solidFill>
                  <a:schemeClr val="bg2"/>
                </a:solidFill>
                <a:effectLst/>
              </a:rPr>
              <a:t>Estrogen Use	Coronary Disease*	Relative Risk**</a:t>
            </a:r>
            <a:endParaRPr lang="en-US" sz="22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95000"/>
              </a:lnSpc>
              <a:spcBef>
                <a:spcPct val="25000"/>
              </a:spcBef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>
                <a:solidFill>
                  <a:schemeClr val="bg2"/>
                </a:solidFill>
                <a:effectLst/>
              </a:rPr>
              <a:t>Never Used	1.4	1.0</a:t>
            </a:r>
          </a:p>
          <a:p>
            <a:pPr marL="0" indent="0">
              <a:lnSpc>
                <a:spcPct val="95000"/>
              </a:lnSpc>
              <a:spcBef>
                <a:spcPct val="25000"/>
              </a:spcBef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>
                <a:solidFill>
                  <a:schemeClr val="bg2"/>
                </a:solidFill>
                <a:effectLst/>
              </a:rPr>
              <a:t>Current user	0.6	0.56 (0.40-0.80)</a:t>
            </a:r>
          </a:p>
          <a:p>
            <a:pPr marL="0" indent="0">
              <a:lnSpc>
                <a:spcPct val="95000"/>
              </a:lnSpc>
              <a:spcBef>
                <a:spcPct val="25000"/>
              </a:spcBef>
              <a:buNone/>
              <a:tabLst>
                <a:tab pos="4519613" algn="ctr"/>
                <a:tab pos="7481888" algn="ctr"/>
              </a:tabLst>
              <a:defRPr/>
            </a:pPr>
            <a:r>
              <a:rPr lang="en-US" sz="2200" dirty="0">
                <a:solidFill>
                  <a:schemeClr val="bg2"/>
                </a:solidFill>
                <a:effectLst/>
              </a:rPr>
              <a:t>Former user	1.3	0.83 (0.65-1.05)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931988" y="6061075"/>
            <a:ext cx="83121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chemeClr val="bg2"/>
                </a:solidFill>
                <a:cs typeface="+mn-cs"/>
              </a:rPr>
              <a:t>* Events per 1000 women-years of follow-up</a:t>
            </a:r>
            <a:br>
              <a:rPr lang="en-US" sz="1800" dirty="0">
                <a:solidFill>
                  <a:schemeClr val="bg2"/>
                </a:solidFill>
                <a:cs typeface="+mn-cs"/>
              </a:rPr>
            </a:br>
            <a:r>
              <a:rPr lang="en-US" sz="1800" dirty="0">
                <a:solidFill>
                  <a:schemeClr val="bg2"/>
                </a:solidFill>
                <a:cs typeface="+mn-cs"/>
              </a:rPr>
              <a:t>**  Relative Risk (95% CI) compared to never users, </a:t>
            </a:r>
            <a:r>
              <a:rPr lang="en-US" sz="1800" i="1" dirty="0">
                <a:solidFill>
                  <a:schemeClr val="bg2"/>
                </a:solidFill>
                <a:cs typeface="+mn-cs"/>
              </a:rPr>
              <a:t>adjusted for everything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858964" y="3924300"/>
            <a:ext cx="8809037" cy="393700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ERT:</a:t>
            </a:r>
            <a:br>
              <a:rPr lang="en-US" sz="3200" dirty="0">
                <a:solidFill>
                  <a:schemeClr val="bg2"/>
                </a:solidFill>
                <a:effectLst/>
              </a:rPr>
            </a:br>
            <a:r>
              <a:rPr lang="en-US" sz="3200" dirty="0">
                <a:solidFill>
                  <a:schemeClr val="bg2"/>
                </a:solidFill>
                <a:effectLst/>
              </a:rPr>
              <a:t>Results from </a:t>
            </a:r>
            <a:r>
              <a:rPr lang="en-US" sz="3200" u="sng" dirty="0">
                <a:solidFill>
                  <a:schemeClr val="bg2"/>
                </a:solidFill>
                <a:effectLst/>
              </a:rPr>
              <a:t>Observational</a:t>
            </a:r>
            <a:r>
              <a:rPr lang="en-US" sz="3200" dirty="0">
                <a:solidFill>
                  <a:schemeClr val="bg2"/>
                </a:solidFill>
                <a:effectLst/>
              </a:rPr>
              <a:t> Studies ~ 1996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6589" y="2608263"/>
            <a:ext cx="8281987" cy="4114800"/>
          </a:xfrm>
          <a:effectLst/>
        </p:spPr>
        <p:txBody>
          <a:bodyPr/>
          <a:lstStyle/>
          <a:p>
            <a:pPr marL="0" indent="0">
              <a:buNone/>
              <a:tabLst>
                <a:tab pos="4910138" algn="l"/>
              </a:tabLst>
              <a:defRPr/>
            </a:pPr>
            <a:r>
              <a:rPr lang="en-US" sz="2200" u="sng">
                <a:solidFill>
                  <a:schemeClr val="bg2"/>
                </a:solidFill>
                <a:effectLst/>
              </a:rPr>
              <a:t>Disease	Effect on Risk*</a:t>
            </a:r>
            <a:endParaRPr lang="en-US" sz="2200">
              <a:solidFill>
                <a:schemeClr val="bg2"/>
              </a:solidFill>
              <a:effectLst/>
            </a:endParaRPr>
          </a:p>
          <a:p>
            <a:pPr marL="0" indent="0">
              <a:buNone/>
              <a:tabLst>
                <a:tab pos="4910138" algn="l"/>
              </a:tabLst>
              <a:defRPr/>
            </a:pPr>
            <a:r>
              <a:rPr lang="en-US" sz="2200">
                <a:solidFill>
                  <a:schemeClr val="bg2"/>
                </a:solidFill>
                <a:effectLst/>
              </a:rPr>
              <a:t>Coronary heart disease	Decrease by 40 - 80%</a:t>
            </a:r>
            <a:br>
              <a:rPr lang="en-US" sz="2200">
                <a:solidFill>
                  <a:schemeClr val="bg2"/>
                </a:solidFill>
                <a:effectLst/>
              </a:rPr>
            </a:br>
            <a:r>
              <a:rPr lang="en-US" sz="2200">
                <a:solidFill>
                  <a:schemeClr val="bg2"/>
                </a:solidFill>
                <a:effectLst/>
              </a:rPr>
              <a:t>Osteoporosis (hip fx)	Decrease by 30 - 60%</a:t>
            </a:r>
            <a:br>
              <a:rPr lang="en-US" sz="2200">
                <a:solidFill>
                  <a:schemeClr val="bg2"/>
                </a:solidFill>
                <a:effectLst/>
              </a:rPr>
            </a:br>
            <a:r>
              <a:rPr lang="en-US" sz="2200">
                <a:solidFill>
                  <a:schemeClr val="bg2"/>
                </a:solidFill>
                <a:effectLst/>
              </a:rPr>
              <a:t>Breast cancer	Increase by 10 - 20%</a:t>
            </a:r>
            <a:br>
              <a:rPr lang="en-US" sz="2200">
                <a:solidFill>
                  <a:schemeClr val="bg2"/>
                </a:solidFill>
                <a:effectLst/>
              </a:rPr>
            </a:br>
            <a:r>
              <a:rPr lang="en-US" sz="2200">
                <a:solidFill>
                  <a:schemeClr val="bg2"/>
                </a:solidFill>
                <a:effectLst/>
              </a:rPr>
              <a:t>Endometrial cancer	Increase by 700%</a:t>
            </a:r>
          </a:p>
          <a:p>
            <a:pPr marL="0" indent="0">
              <a:buNone/>
              <a:tabLst>
                <a:tab pos="4910138" algn="l"/>
              </a:tabLst>
              <a:defRPr/>
            </a:pPr>
            <a:r>
              <a:rPr lang="en-US" sz="2200">
                <a:solidFill>
                  <a:schemeClr val="bg2"/>
                </a:solidFill>
                <a:effectLst/>
              </a:rPr>
              <a:t>Alzheimer’s	Decrease by  ?	</a:t>
            </a:r>
          </a:p>
          <a:p>
            <a:pPr marL="0" indent="0">
              <a:buNone/>
              <a:tabLst>
                <a:tab pos="4910138" algn="l"/>
              </a:tabLst>
              <a:defRPr/>
            </a:pPr>
            <a:r>
              <a:rPr lang="en-US" sz="2200">
                <a:solidFill>
                  <a:schemeClr val="bg2"/>
                </a:solidFill>
                <a:effectLst/>
              </a:rPr>
              <a:t>Pulmonary embolism &amp;	Increase by 200 - 300%</a:t>
            </a:r>
            <a:br>
              <a:rPr lang="en-US" sz="2200">
                <a:solidFill>
                  <a:schemeClr val="bg2"/>
                </a:solidFill>
                <a:effectLst/>
              </a:rPr>
            </a:br>
            <a:r>
              <a:rPr lang="en-US" sz="2200">
                <a:solidFill>
                  <a:schemeClr val="bg2"/>
                </a:solidFill>
                <a:effectLst/>
              </a:rPr>
              <a:t>deep vein thrombosis</a:t>
            </a:r>
            <a:endParaRPr lang="en-US" sz="2200" u="sng">
              <a:solidFill>
                <a:schemeClr val="bg2"/>
              </a:solidFill>
              <a:effectLst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1800226" y="1144589"/>
            <a:ext cx="886777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>
                <a:solidFill>
                  <a:schemeClr val="bg2"/>
                </a:solidFill>
                <a:cs typeface="+mn-cs"/>
              </a:rPr>
              <a:t>1996:  100’s of observational studies with consistent results…. But no randomized trials at that time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57375" y="3105150"/>
            <a:ext cx="8229600" cy="5524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14" y="56832"/>
            <a:ext cx="4822825" cy="6801168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3040" y="56832"/>
            <a:ext cx="573024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rgbClr val="DFD293"/>
              </a:buClr>
              <a:defRPr/>
            </a:pPr>
            <a:r>
              <a:rPr lang="en-US" sz="2800" kern="0" dirty="0" smtClean="0">
                <a:solidFill>
                  <a:srgbClr val="0070C0"/>
                </a:solidFill>
                <a:effectLst/>
                <a:latin typeface="Helvetica" charset="0"/>
              </a:rPr>
              <a:t>Meta-Analysis of Risk For CHD in Estrogen Users vs. Non-users</a:t>
            </a:r>
            <a:endParaRPr lang="en-US" sz="4800" kern="0" dirty="0"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8107" y="6096000"/>
            <a:ext cx="573024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DFD293"/>
              </a:buClr>
              <a:defRPr/>
            </a:pPr>
            <a:r>
              <a:rPr lang="en-US" sz="1800" kern="0" dirty="0" smtClean="0">
                <a:solidFill>
                  <a:srgbClr val="0070C0"/>
                </a:solidFill>
                <a:effectLst/>
                <a:latin typeface="Helvetica" charset="0"/>
              </a:rPr>
              <a:t>Barrett-Connor, Grady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DFD293"/>
              </a:buClr>
              <a:defRPr/>
            </a:pPr>
            <a:r>
              <a:rPr lang="en-US" sz="1800" kern="0" dirty="0" smtClean="0">
                <a:solidFill>
                  <a:srgbClr val="0070C0"/>
                </a:solidFill>
                <a:effectLst/>
                <a:latin typeface="Helvetica" charset="0"/>
              </a:rPr>
              <a:t>Ann. Review Pub. Health, 1998</a:t>
            </a:r>
            <a:endParaRPr lang="en-US" kern="0" dirty="0"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78801" y="3048000"/>
            <a:ext cx="573024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DFD293"/>
              </a:buClr>
              <a:defRPr/>
            </a:pPr>
            <a:r>
              <a:rPr lang="en-US" sz="24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Helvetica" charset="0"/>
              </a:rPr>
              <a:t>Summary RR= 0.7 (0.65-0.75)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rgbClr val="DFD293"/>
              </a:buClr>
              <a:defRPr/>
            </a:pPr>
            <a:r>
              <a:rPr lang="en-US" sz="2400" kern="0" dirty="0" smtClean="0">
                <a:solidFill>
                  <a:schemeClr val="bg1">
                    <a:lumMod val="75000"/>
                  </a:schemeClr>
                </a:solidFill>
                <a:effectLst/>
                <a:latin typeface="Helvetica" charset="0"/>
              </a:rPr>
              <a:t>30% reduction in risk</a:t>
            </a:r>
            <a:endParaRPr lang="en-US" sz="4400" kern="0" dirty="0"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63227" y="3921760"/>
            <a:ext cx="6698933" cy="1991360"/>
          </a:xfrm>
          <a:prstGeom prst="straightConnector1">
            <a:avLst/>
          </a:prstGeom>
          <a:solidFill>
            <a:schemeClr val="bg1"/>
          </a:solidFill>
          <a:ln w="76200" cap="flat" cmpd="sng" algn="ctr">
            <a:solidFill>
              <a:srgbClr val="60C9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649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Course Website</a:t>
            </a:r>
            <a:r>
              <a:rPr lang="en-US" sz="22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1726" y="1412875"/>
            <a:ext cx="8048625" cy="4857750"/>
          </a:xfrm>
        </p:spPr>
        <p:txBody>
          <a:bodyPr/>
          <a:lstStyle/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sz="2000" dirty="0">
                <a:solidFill>
                  <a:schemeClr val="bg2"/>
                </a:solidFill>
              </a:rPr>
              <a:t>http://www.epibiostat.ucsf.edu/courses/schedule/clin_trials.html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Course information regularly updated  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Syllabus (aka Course Plan)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Readings (4</a:t>
            </a:r>
            <a:r>
              <a:rPr lang="en-US" baseline="30000" dirty="0" smtClean="0">
                <a:solidFill>
                  <a:schemeClr val="bg2"/>
                </a:solidFill>
                <a:latin typeface="Arial Narrow" pitchFamily="34" charset="0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 edition of </a:t>
            </a:r>
            <a:r>
              <a:rPr lang="en-US" dirty="0" err="1" smtClean="0">
                <a:solidFill>
                  <a:schemeClr val="bg2"/>
                </a:solidFill>
                <a:latin typeface="Arial Narrow" pitchFamily="34" charset="0"/>
              </a:rPr>
              <a:t>Hulley</a:t>
            </a: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, et al)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Note/Slide Files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Lecture Recording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Assignments Files 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Assignment Due Date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  <a:latin typeface="Arial Narrow" pitchFamily="34" charset="0"/>
              </a:rPr>
              <a:t>Assignment Answer Files </a:t>
            </a:r>
            <a:r>
              <a:rPr lang="en-US" b="0" dirty="0" smtClean="0">
                <a:solidFill>
                  <a:schemeClr val="bg2"/>
                </a:solidFill>
                <a:latin typeface="Arial Narrow" pitchFamily="34" charset="0"/>
              </a:rPr>
              <a:t>(posted after assignment is graded and returned to students)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Meta-analysis of ERT, Published ~4/10/97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2675" y="893763"/>
            <a:ext cx="6891338" cy="4819650"/>
          </a:xfrm>
        </p:spPr>
        <p:txBody>
          <a:bodyPr/>
          <a:lstStyle/>
          <a:p>
            <a:pPr>
              <a:buFontTx/>
              <a:buNone/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“Benefits (for CHD, osteoporosis) outweigh risks (breast cancer) and side effects…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/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sz="2800" i="1" dirty="0">
                <a:solidFill>
                  <a:schemeClr val="bg2"/>
                </a:solidFill>
                <a:effectLst/>
              </a:rPr>
              <a:t>All post-menopausal women should be taking ERT”*</a:t>
            </a:r>
            <a:endParaRPr lang="en-US" sz="2800" dirty="0">
              <a:solidFill>
                <a:schemeClr val="bg2"/>
              </a:solidFill>
              <a:effectLst/>
            </a:endParaRPr>
          </a:p>
        </p:txBody>
      </p:sp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2044700" y="6097588"/>
            <a:ext cx="2235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* CNN, 4/10/97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32888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1997: All ERT data were observational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1371600"/>
            <a:ext cx="11907520" cy="4114800"/>
          </a:xfrm>
          <a:effectLst/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2600" dirty="0">
              <a:solidFill>
                <a:schemeClr val="bg2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2"/>
                </a:solidFill>
                <a:effectLst/>
              </a:rPr>
              <a:t>Women chose to take ERT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2"/>
                </a:solidFill>
                <a:effectLst/>
              </a:rPr>
              <a:t>Are ERT users different from non-users?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>
                <a:solidFill>
                  <a:schemeClr val="bg2"/>
                </a:solidFill>
                <a:effectLst/>
              </a:rPr>
              <a:t>  Age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>
                <a:solidFill>
                  <a:schemeClr val="bg2"/>
                </a:solidFill>
                <a:effectLst/>
              </a:rPr>
              <a:t>  Health status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>
                <a:solidFill>
                  <a:schemeClr val="bg2"/>
                </a:solidFill>
                <a:effectLst/>
              </a:rPr>
              <a:t>  More exercise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>
                <a:solidFill>
                  <a:schemeClr val="bg2"/>
                </a:solidFill>
                <a:effectLst/>
              </a:rPr>
              <a:t>  Health behaviors (see Dr.)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500" dirty="0">
                <a:solidFill>
                  <a:schemeClr val="bg2"/>
                </a:solidFill>
                <a:effectLst/>
              </a:rPr>
              <a:t>  SES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2"/>
                </a:solidFill>
                <a:effectLst/>
              </a:rPr>
              <a:t>Try to adjust in analysis, but may not be possible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2600" dirty="0">
              <a:solidFill>
                <a:schemeClr val="bg2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2600" dirty="0">
                <a:solidFill>
                  <a:schemeClr val="bg2"/>
                </a:solidFill>
                <a:effectLst/>
              </a:rPr>
              <a:t>Is randomized trial ethically justified?</a:t>
            </a:r>
          </a:p>
          <a:p>
            <a:pPr>
              <a:lnSpc>
                <a:spcPct val="100000"/>
              </a:lnSpc>
              <a:spcBef>
                <a:spcPct val="20000"/>
              </a:spcBef>
              <a:defRPr/>
            </a:pPr>
            <a:endParaRPr lang="en-US" sz="26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RCT to Rescue: Heart and Estrogen-Progestin Replacement Study (HERS)</a:t>
            </a:r>
          </a:p>
        </p:txBody>
      </p:sp>
      <p:sp>
        <p:nvSpPr>
          <p:cNvPr id="194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722439" y="1089026"/>
            <a:ext cx="8772525" cy="3749675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1st major RCT of ERT (started 1992)</a:t>
            </a:r>
          </a:p>
          <a:p>
            <a:pPr lvl="1"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i="1" dirty="0">
                <a:solidFill>
                  <a:schemeClr val="bg2"/>
                </a:solidFill>
                <a:effectLst/>
              </a:rPr>
              <a:t>2ndary prevention CHD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2763 women with CHD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(mean age 67)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HRT (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Prempro</a:t>
            </a:r>
            <a:r>
              <a:rPr lang="en-US" sz="2800" dirty="0">
                <a:solidFill>
                  <a:schemeClr val="bg2"/>
                </a:solidFill>
                <a:effectLst/>
              </a:rPr>
              <a:t>) vs. placebo (4-5 years)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UCSF (DG/DB/SC) 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Funding by Wyeth-Ayerst (post-NIH refusal)</a:t>
            </a:r>
          </a:p>
          <a:p>
            <a:pPr>
              <a:lnSpc>
                <a:spcPct val="100000"/>
              </a:lnSpc>
              <a:tabLst>
                <a:tab pos="571500" algn="l"/>
              </a:tabLst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Our worry????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370139" y="5349875"/>
            <a:ext cx="7451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chemeClr val="bg2"/>
                </a:solidFill>
              </a:rPr>
              <a:t>Study will be stopped by DSMB early due to strong reduction in CHD with HRT</a:t>
            </a:r>
          </a:p>
          <a:p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59195" y="6279475"/>
            <a:ext cx="3994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chemeClr val="bg1"/>
                </a:solidFill>
              </a:rPr>
              <a:t>Hulley</a:t>
            </a:r>
            <a:r>
              <a:rPr lang="en-US" altLang="en-US" sz="2400" dirty="0">
                <a:solidFill>
                  <a:schemeClr val="bg1"/>
                </a:solidFill>
              </a:rPr>
              <a:t> et al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Jama</a:t>
            </a:r>
            <a:r>
              <a:rPr lang="en-US" altLang="en-US" sz="2400" dirty="0" smtClean="0">
                <a:solidFill>
                  <a:schemeClr val="bg1"/>
                </a:solidFill>
              </a:rPr>
              <a:t> 1998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HERS:  Incidence of CHD Events by Treatment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0720" y="2547388"/>
            <a:ext cx="1584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HR=</a:t>
            </a:r>
            <a:r>
              <a:rPr lang="en-US" sz="2000" dirty="0" err="1" smtClean="0">
                <a:solidFill>
                  <a:schemeClr val="bg2"/>
                </a:solidFill>
              </a:rPr>
              <a:t>xx,xxx</a:t>
            </a:r>
            <a:r>
              <a:rPr lang="en-US" sz="2000" dirty="0" smtClean="0">
                <a:solidFill>
                  <a:schemeClr val="bg2"/>
                </a:solidFill>
              </a:rPr>
              <a:t>, p=0.91</a:t>
            </a:r>
            <a:endParaRPr lang="en-US" sz="2000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4" y="1460938"/>
            <a:ext cx="11411736" cy="32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HERS:  Incidence of Primary CHD Events by Treatment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86702" y="1205940"/>
            <a:ext cx="6270942" cy="5417812"/>
            <a:chOff x="652462" y="840180"/>
            <a:chExt cx="6270942" cy="5417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2462" y="840180"/>
              <a:ext cx="6270942" cy="541781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094480" y="3634508"/>
              <a:ext cx="1584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Placebo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72080" y="2863500"/>
              <a:ext cx="1584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2"/>
                  </a:solidFill>
                </a:rPr>
                <a:t>HRT</a:t>
              </a:r>
              <a:endParaRPr lang="en-US" sz="2000" dirty="0">
                <a:solidFill>
                  <a:schemeClr val="bg2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 bwMode="auto">
            <a:xfrm rot="2505029">
              <a:off x="3366622" y="3130305"/>
              <a:ext cx="341535" cy="369858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" pitchFamily="34" charset="0"/>
              </a:endParaRPr>
            </a:p>
          </p:txBody>
        </p:sp>
        <p:sp>
          <p:nvSpPr>
            <p:cNvPr id="10" name="Right Arrow 9"/>
            <p:cNvSpPr/>
            <p:nvPr/>
          </p:nvSpPr>
          <p:spPr bwMode="auto">
            <a:xfrm rot="2505029" flipH="1" flipV="1">
              <a:off x="4339378" y="3368615"/>
              <a:ext cx="297982" cy="360943"/>
            </a:xfrm>
            <a:prstGeom prst="rightArrow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Helvetica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53640" y="2253794"/>
            <a:ext cx="468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HR=0.99 (0.80-1.22), p=0.91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207963" y="6396038"/>
            <a:ext cx="399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400" dirty="0" err="1">
                <a:solidFill>
                  <a:schemeClr val="bg2"/>
                </a:solidFill>
              </a:rPr>
              <a:t>Hulley</a:t>
            </a:r>
            <a:r>
              <a:rPr lang="en-US" altLang="en-US" sz="2400" dirty="0">
                <a:solidFill>
                  <a:schemeClr val="bg2"/>
                </a:solidFill>
              </a:rPr>
              <a:t> et al JAMA 1998</a:t>
            </a:r>
          </a:p>
        </p:txBody>
      </p:sp>
    </p:spTree>
    <p:extLst>
      <p:ext uri="{BB962C8B-B14F-4D97-AF65-F5344CB8AC3E}">
        <p14:creationId xmlns:p14="http://schemas.microsoft.com/office/powerpoint/2010/main" val="24356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81226" y="0"/>
            <a:ext cx="73882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Women’s Health Initiative (WHI)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HRT study (7/10/02)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4539" y="1371600"/>
            <a:ext cx="8162925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RCTs of HRT (2) in 37,000 women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Estrogen with (1) and without (2) progesterone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Ages 50-79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Broad range of US women, 40 centers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Without or with CHD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Planned 8.5 years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CHD was one key endpoint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462089"/>
            <a:ext cx="696595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leg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6397626"/>
            <a:ext cx="327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079625" y="0"/>
            <a:ext cx="80327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dirty="0">
                <a:solidFill>
                  <a:schemeClr val="bg2"/>
                </a:solidFill>
                <a:cs typeface="+mn-cs"/>
              </a:rPr>
              <a:t>WHI E + P (stopped early 7/02):  </a:t>
            </a:r>
            <a:br>
              <a:rPr lang="en-US" sz="3600" dirty="0">
                <a:solidFill>
                  <a:schemeClr val="bg2"/>
                </a:solidFill>
                <a:cs typeface="+mn-cs"/>
              </a:rPr>
            </a:br>
            <a:r>
              <a:rPr lang="en-US" sz="3600" dirty="0">
                <a:solidFill>
                  <a:schemeClr val="bg2"/>
                </a:solidFill>
                <a:cs typeface="+mn-cs"/>
              </a:rPr>
              <a:t>CHD 29% </a:t>
            </a:r>
            <a:r>
              <a:rPr lang="en-US" sz="3600" i="1" dirty="0">
                <a:solidFill>
                  <a:schemeClr val="bg2"/>
                </a:solidFill>
                <a:cs typeface="+mn-cs"/>
              </a:rPr>
              <a:t>increase</a:t>
            </a:r>
            <a:r>
              <a:rPr lang="en-US" sz="3600" dirty="0">
                <a:solidFill>
                  <a:schemeClr val="bg2"/>
                </a:solidFill>
                <a:cs typeface="+mn-cs"/>
              </a:rPr>
              <a:t> with HRT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4972051" y="2814639"/>
            <a:ext cx="2568575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61126" name="Text Box 6"/>
          <p:cNvSpPr txBox="1">
            <a:spLocks noChangeArrowheads="1"/>
          </p:cNvSpPr>
          <p:nvPr/>
        </p:nvSpPr>
        <p:spPr bwMode="auto">
          <a:xfrm>
            <a:off x="4298951" y="5084763"/>
            <a:ext cx="5191125" cy="97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600" b="0">
                <a:solidFill>
                  <a:srgbClr val="777777"/>
                </a:solidFill>
                <a:cs typeface="+mn-cs"/>
              </a:rPr>
              <a:t>  years</a:t>
            </a:r>
            <a:r>
              <a:rPr lang="en-US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</a:t>
            </a:r>
            <a:r>
              <a:rPr lang="en-US" sz="1600" b="0">
                <a:solidFill>
                  <a:srgbClr val="777777"/>
                </a:solidFill>
                <a:cs typeface="+mn-cs"/>
              </a:rPr>
              <a:t>1             2            3           4             5           6 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1600" b="0">
                <a:solidFill>
                  <a:srgbClr val="777777"/>
                </a:solidFill>
                <a:cs typeface="+mn-cs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ERT Trials:  Conclusions for RCTs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9776" y="1971676"/>
            <a:ext cx="8315325" cy="3332163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1524000" y="1371600"/>
            <a:ext cx="91440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Observational studies can be/often wrong.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r>
              <a:rPr lang="en-US" sz="2000" dirty="0">
                <a:solidFill>
                  <a:schemeClr val="bg2"/>
                </a:solidFill>
                <a:cs typeface="+mn-cs"/>
              </a:rPr>
              <a:t>Meta-analysis of observational studies can be wrong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.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What went wrong with observational studies of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vitamins and HRT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?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Conclusion: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Confounders (known + unknown) are </a:t>
            </a:r>
            <a:r>
              <a:rPr lang="en-US" sz="2400" i="1" dirty="0" smtClean="0">
                <a:solidFill>
                  <a:schemeClr val="bg2"/>
                </a:solidFill>
                <a:cs typeface="+mn-cs"/>
              </a:rPr>
              <a:t>almost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 impossible 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to fully identify and control for in non-randomized studies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endParaRPr lang="en-US" sz="2400" dirty="0">
              <a:solidFill>
                <a:schemeClr val="bg2"/>
              </a:solidFill>
              <a:cs typeface="+mn-cs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RCT’s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impact clinical care:</a:t>
            </a:r>
            <a:endParaRPr lang="en-US" sz="2400" dirty="0">
              <a:solidFill>
                <a:schemeClr val="bg2"/>
              </a:solidFill>
              <a:cs typeface="+mn-cs"/>
            </a:endParaRP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r>
              <a:rPr lang="en-US" sz="2400" dirty="0">
                <a:solidFill>
                  <a:schemeClr val="bg2"/>
                </a:solidFill>
                <a:cs typeface="+mn-cs"/>
              </a:rPr>
              <a:t> HRT use </a:t>
            </a:r>
            <a:r>
              <a:rPr lang="en-US" sz="2400" dirty="0" smtClean="0">
                <a:solidFill>
                  <a:schemeClr val="bg2"/>
                </a:solidFill>
                <a:cs typeface="+mn-cs"/>
              </a:rPr>
              <a:t>dramatically 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declined</a:t>
            </a:r>
          </a:p>
          <a:p>
            <a:pPr marL="685800" lvl="1" indent="-228600" eaLnBrk="0" hangingPunct="0">
              <a:lnSpc>
                <a:spcPct val="95000"/>
              </a:lnSpc>
              <a:spcBef>
                <a:spcPct val="30000"/>
              </a:spcBef>
              <a:buSzPct val="100000"/>
              <a:buFontTx/>
              <a:buChar char="–"/>
              <a:tabLst>
                <a:tab pos="804863" algn="l"/>
              </a:tabLst>
              <a:defRPr/>
            </a:pPr>
            <a:endParaRPr lang="en-US" sz="2400" dirty="0">
              <a:solidFill>
                <a:schemeClr val="bg2"/>
              </a:solidFill>
              <a:cs typeface="+mn-cs"/>
            </a:endParaRP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buFontTx/>
              <a:buChar char="•"/>
              <a:tabLst>
                <a:tab pos="804863" algn="l"/>
              </a:tabLst>
              <a:defRPr/>
            </a:pPr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-152400"/>
            <a:ext cx="69723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RCT’s..not just pills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576" y="2555875"/>
            <a:ext cx="4645025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u="sng" dirty="0">
                <a:solidFill>
                  <a:schemeClr val="bg2"/>
                </a:solidFill>
                <a:effectLst/>
              </a:rPr>
              <a:t>Other types of interventions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Dietary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Surgical techniques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Behavioral Intervention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  <p:pic>
        <p:nvPicPr>
          <p:cNvPr id="44036" name="Picture 6" descr="http://3.bp.blogspot.com/_97_l6w860KY/TTEGi5iMZvI/AAAAAAAAA4w/2EJ4gPBhdUg/s1600/Pill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947738"/>
            <a:ext cx="4103688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http://thesarcasticboob.files.wordpress.com/2012/08/happy-pills-istock_000001056304med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61964"/>
            <a:ext cx="290512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20651"/>
            <a:ext cx="9144000" cy="974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What did you eat this morning?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5" y="1157288"/>
            <a:ext cx="6891338" cy="4819650"/>
          </a:xfrm>
        </p:spPr>
        <p:txBody>
          <a:bodyPr/>
          <a:lstStyle/>
          <a:p>
            <a:pPr>
              <a:defRPr/>
            </a:pPr>
            <a:endParaRPr lang="en-US" smtClean="0"/>
          </a:p>
          <a:p>
            <a:pPr>
              <a:defRPr/>
            </a:pPr>
            <a:endParaRPr lang="en-US" smtClean="0"/>
          </a:p>
          <a:p>
            <a:pPr lvl="1">
              <a:defRPr/>
            </a:pPr>
            <a:endParaRPr lang="en-US" smtClean="0"/>
          </a:p>
        </p:txBody>
      </p:sp>
      <p:pic>
        <p:nvPicPr>
          <p:cNvPr id="45060" name="Picture 4" descr="flacid car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9" y="1443039"/>
            <a:ext cx="2281237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5" name="Text Box 5"/>
          <p:cNvSpPr txBox="1">
            <a:spLocks noChangeArrowheads="1"/>
          </p:cNvSpPr>
          <p:nvPr/>
        </p:nvSpPr>
        <p:spPr bwMode="auto">
          <a:xfrm>
            <a:off x="4648200" y="2481263"/>
            <a:ext cx="137160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Vs.</a:t>
            </a:r>
          </a:p>
        </p:txBody>
      </p:sp>
      <p:pic>
        <p:nvPicPr>
          <p:cNvPr id="45062" name="Picture 6" descr="bacon_and_eg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1430338"/>
            <a:ext cx="3984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9" name="Text Box 9"/>
          <p:cNvSpPr txBox="1">
            <a:spLocks noChangeArrowheads="1"/>
          </p:cNvSpPr>
          <p:nvPr/>
        </p:nvSpPr>
        <p:spPr bwMode="auto">
          <a:xfrm>
            <a:off x="6424614" y="2227263"/>
            <a:ext cx="94297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>
                <a:solidFill>
                  <a:schemeClr val="bg2"/>
                </a:solidFill>
                <a:cs typeface="+mn-cs"/>
              </a:rPr>
              <a:t>Vs</a:t>
            </a:r>
            <a:r>
              <a:rPr lang="en-US">
                <a:solidFill>
                  <a:schemeClr val="bg2"/>
                </a:solidFill>
                <a:cs typeface="+mn-cs"/>
              </a:rPr>
              <a:t>.</a:t>
            </a:r>
          </a:p>
        </p:txBody>
      </p:sp>
      <p:sp>
        <p:nvSpPr>
          <p:cNvPr id="276490" name="Text Box 10"/>
          <p:cNvSpPr txBox="1">
            <a:spLocks noChangeArrowheads="1"/>
          </p:cNvSpPr>
          <p:nvPr/>
        </p:nvSpPr>
        <p:spPr bwMode="auto">
          <a:xfrm>
            <a:off x="1905000" y="5810251"/>
            <a:ext cx="8134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Want to make an evidence-based decision..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9132887" cy="11430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Expectations </a:t>
            </a:r>
            <a:r>
              <a:rPr lang="en-US" b="0" dirty="0" smtClean="0">
                <a:solidFill>
                  <a:schemeClr val="bg2"/>
                </a:solidFill>
              </a:rPr>
              <a:t>– no late assignments</a:t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>Dates in Syllabus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1726" y="1412875"/>
            <a:ext cx="7758113" cy="4857750"/>
          </a:xfrm>
          <a:effectLst/>
        </p:spPr>
        <p:txBody>
          <a:bodyPr/>
          <a:lstStyle/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Four Protocol Assignments (email to section leader)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5pm on Friday, January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10</a:t>
            </a:r>
            <a:r>
              <a:rPr lang="en-US" sz="2200" b="0" baseline="30000" dirty="0" smtClean="0">
                <a:solidFill>
                  <a:schemeClr val="bg2"/>
                </a:solidFill>
                <a:latin typeface="Arial Narrow" pitchFamily="34" charset="0"/>
              </a:rPr>
              <a:t>th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(#1) – research question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12pm on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Tuesday, </a:t>
            </a: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January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21 (Protocol </a:t>
            </a: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assignment #1)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12pm on Monday, February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17 </a:t>
            </a: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(Protocol assignment #2)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12pm on Monday, March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16 </a:t>
            </a: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(Protocol assignment #3)</a:t>
            </a:r>
            <a:endParaRPr lang="en-US" b="0" dirty="0" smtClean="0">
              <a:solidFill>
                <a:schemeClr val="bg2"/>
              </a:solidFill>
            </a:endParaRPr>
          </a:p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Five Lecture Exercise Assignments (email to TAs)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5pm on Monday, January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13 </a:t>
            </a:r>
            <a:endParaRPr lang="en-US" sz="2200" b="0" dirty="0">
              <a:solidFill>
                <a:schemeClr val="bg2"/>
              </a:solidFill>
              <a:latin typeface="Arial Narrow" pitchFamily="34" charset="0"/>
            </a:endParaRP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5pm on Tuesday, January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21</a:t>
            </a:r>
            <a:endParaRPr lang="en-US" sz="2200" b="0" dirty="0">
              <a:solidFill>
                <a:schemeClr val="bg2"/>
              </a:solidFill>
              <a:latin typeface="Arial Narrow" pitchFamily="34" charset="0"/>
            </a:endParaRP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5pm on Monday, February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10 </a:t>
            </a:r>
            <a:endParaRPr lang="en-US" sz="2200" b="0" dirty="0">
              <a:solidFill>
                <a:schemeClr val="bg2"/>
              </a:solidFill>
              <a:latin typeface="Arial Narrow" pitchFamily="34" charset="0"/>
            </a:endParaRP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5pm on Monday, February </a:t>
            </a:r>
            <a:r>
              <a:rPr lang="en-US" sz="2200" b="0" dirty="0" smtClean="0">
                <a:solidFill>
                  <a:schemeClr val="bg2"/>
                </a:solidFill>
                <a:latin typeface="Arial Narrow" pitchFamily="34" charset="0"/>
              </a:rPr>
              <a:t>17</a:t>
            </a:r>
            <a:endParaRPr lang="en-US" sz="2200" b="0" dirty="0">
              <a:solidFill>
                <a:schemeClr val="bg2"/>
              </a:solidFill>
              <a:latin typeface="Arial Narrow" pitchFamily="34" charset="0"/>
            </a:endParaRP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2200" b="0" dirty="0">
                <a:solidFill>
                  <a:schemeClr val="bg2"/>
                </a:solidFill>
                <a:latin typeface="Arial Narrow" pitchFamily="34" charset="0"/>
              </a:rPr>
              <a:t>5pm on Monday, March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RCT of 4 Popular Weight Loss Programs (12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mos</a:t>
            </a:r>
            <a:r>
              <a:rPr lang="en-US" dirty="0" smtClean="0">
                <a:solidFill>
                  <a:schemeClr val="bg2"/>
                </a:solidFill>
                <a:effectLst/>
              </a:rPr>
              <a:t>)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7275" y="3883025"/>
            <a:ext cx="7416800" cy="411480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Compare 4 diets</a:t>
            </a:r>
          </a:p>
          <a:p>
            <a:pPr marL="628650" lvl="1">
              <a:buNone/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1.  Atkins (low carbohydrate)</a:t>
            </a:r>
          </a:p>
          <a:p>
            <a:pPr marL="628650" lvl="1">
              <a:buNone/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2.  Weight Watchers (low calorie/portion size)</a:t>
            </a:r>
          </a:p>
          <a:p>
            <a:pPr marL="628650" lvl="1">
              <a:buNone/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3.  Zone (high protein/low-glycemic load)</a:t>
            </a:r>
          </a:p>
          <a:p>
            <a:pPr marL="628650" lvl="1">
              <a:buNone/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4. Ornish (very low fat)</a:t>
            </a:r>
          </a:p>
          <a:p>
            <a:pPr marL="628650" lvl="1">
              <a:defRPr/>
            </a:pPr>
            <a:endParaRPr lang="en-US" smtClean="0">
              <a:solidFill>
                <a:schemeClr val="bg2"/>
              </a:solidFill>
              <a:effectLst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1852614" y="6289676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JAMA 1/5/05</a:t>
            </a:r>
            <a:endParaRPr lang="en-US" altLang="en-US" sz="24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pic>
        <p:nvPicPr>
          <p:cNvPr id="46085" name="Picture 5" descr="flacid carr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9" y="1443038"/>
            <a:ext cx="15716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6" descr="bacon_and_eg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1430338"/>
            <a:ext cx="27447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5980114" y="2227263"/>
            <a:ext cx="1093787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Vs</a:t>
            </a:r>
            <a:r>
              <a:rPr lang="en-US" sz="2000">
                <a:solidFill>
                  <a:schemeClr val="bg2"/>
                </a:solidFill>
                <a:cs typeface="+mn-cs"/>
              </a:rPr>
              <a:t>.</a:t>
            </a:r>
            <a:endParaRPr lang="en-US">
              <a:solidFill>
                <a:schemeClr val="bg2"/>
              </a:solidFill>
              <a:cs typeface="+mn-cs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 flipV="1">
            <a:off x="3205164" y="3917950"/>
            <a:ext cx="631825" cy="7239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 flipV="1">
            <a:off x="9350376" y="3600450"/>
            <a:ext cx="709613" cy="250983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6937375" y="6134100"/>
            <a:ext cx="3113088" cy="39688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>
            <a:off x="2324100" y="1733550"/>
            <a:ext cx="40005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2209800" y="1638300"/>
            <a:ext cx="552450" cy="723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4267200" y="1866900"/>
            <a:ext cx="400050" cy="647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V="1">
            <a:off x="4152900" y="1771650"/>
            <a:ext cx="552450" cy="7239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8613" y="6289675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JAMA 1/5/05</a:t>
            </a:r>
            <a:endParaRPr lang="en-US" altLang="en-US" sz="2400" b="0" dirty="0">
              <a:solidFill>
                <a:schemeClr val="bg2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Diet study: Design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9250" y="2165350"/>
            <a:ext cx="7416800" cy="411480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N =160, 12 months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Randomize to 1 of 4 diets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Follow for 12 months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Endpoints:  </a:t>
            </a:r>
          </a:p>
          <a:p>
            <a:pPr lvl="2">
              <a:defRPr/>
            </a:pPr>
            <a:r>
              <a:rPr lang="en-US" sz="2800" dirty="0">
                <a:solidFill>
                  <a:schemeClr val="bg2"/>
                </a:solidFill>
              </a:rPr>
              <a:t>Weight loss</a:t>
            </a:r>
          </a:p>
          <a:p>
            <a:pPr lvl="2">
              <a:defRPr/>
            </a:pPr>
            <a:r>
              <a:rPr lang="en-US" sz="2800" dirty="0">
                <a:solidFill>
                  <a:schemeClr val="bg2"/>
                </a:solidFill>
              </a:rPr>
              <a:t>Heart disease risk factors (cholesterol, BP, triglycerides)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00239" y="6146801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JAMA 1/5/05</a:t>
            </a:r>
            <a:endParaRPr lang="en-US" altLang="en-US" sz="24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07573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Diet study: Results Summary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2325" y="1905000"/>
            <a:ext cx="7956550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 defTabSz="909638">
              <a:lnSpc>
                <a:spcPct val="120000"/>
              </a:lnSpc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r>
              <a:rPr lang="en-US" altLang="en-US" sz="2800">
                <a:solidFill>
                  <a:schemeClr val="bg2"/>
                </a:solidFill>
                <a:effectLst/>
              </a:rPr>
              <a:t> All diets: modest weight loss and help cardiac risk factors</a:t>
            </a:r>
          </a:p>
          <a:p>
            <a:pPr marL="0" indent="0" defTabSz="909638">
              <a:lnSpc>
                <a:spcPct val="120000"/>
              </a:lnSpc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r>
              <a:rPr lang="en-US" altLang="en-US" sz="2800">
                <a:solidFill>
                  <a:schemeClr val="bg2"/>
                </a:solidFill>
                <a:effectLst/>
              </a:rPr>
              <a:t> Poor compliance for all diets, especially Atkins and Ornish</a:t>
            </a:r>
          </a:p>
          <a:p>
            <a:pPr lvl="1" defTabSz="909638">
              <a:lnSpc>
                <a:spcPct val="120000"/>
              </a:lnSpc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r>
              <a:rPr lang="en-US" altLang="en-US" sz="2800">
                <a:solidFill>
                  <a:schemeClr val="bg2"/>
                </a:solidFill>
                <a:effectLst/>
              </a:rPr>
              <a:t> Those who adhered well had better results</a:t>
            </a:r>
            <a:endParaRPr lang="en-US" altLang="en-US" sz="2800" u="sng">
              <a:solidFill>
                <a:schemeClr val="bg2"/>
              </a:solidFill>
              <a:effectLst/>
            </a:endParaRPr>
          </a:p>
          <a:p>
            <a:pPr marL="0" indent="0" defTabSz="909638">
              <a:lnSpc>
                <a:spcPct val="120000"/>
              </a:lnSpc>
              <a:buNone/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endParaRPr lang="en-US" altLang="en-US" u="sng" smtClean="0">
              <a:solidFill>
                <a:schemeClr val="bg2"/>
              </a:solidFill>
              <a:effectLst/>
            </a:endParaRPr>
          </a:p>
          <a:p>
            <a:pPr marL="0" indent="0" defTabSz="909638">
              <a:lnSpc>
                <a:spcPct val="100000"/>
              </a:lnSpc>
              <a:buNone/>
              <a:tabLst>
                <a:tab pos="0" algn="l"/>
                <a:tab pos="233363" algn="l"/>
                <a:tab pos="2058988" algn="l"/>
                <a:tab pos="3708400" algn="l"/>
                <a:tab pos="5030788" algn="l"/>
                <a:tab pos="6451600" algn="l"/>
              </a:tabLst>
            </a:pPr>
            <a:endParaRPr lang="en-US" altLang="en-US" sz="2500">
              <a:solidFill>
                <a:schemeClr val="bg2"/>
              </a:solidFill>
              <a:effectLst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900239" y="6146801"/>
            <a:ext cx="167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JAMA 1/5/05</a:t>
            </a:r>
            <a:endParaRPr lang="en-US" altLang="en-US" sz="2400" b="0">
              <a:solidFill>
                <a:srgbClr val="FAFD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RCT of Surgery Technique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960120" y="1162051"/>
            <a:ext cx="83248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</a:rPr>
              <a:t>RQ:  What is optimal surgery technique for hernia repair?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bg2"/>
                </a:solidFill>
              </a:rPr>
              <a:t>RCT of Open Mesh vs. Laparoscopic??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2781302"/>
            <a:ext cx="571023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338766"/>
            <a:ext cx="760888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28000" y="3196295"/>
            <a:ext cx="275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Main result: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1" y="3956928"/>
            <a:ext cx="27533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A UCSF prof got open mesh surgery in 2018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32888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Examples of major  positive breakthroughs from RCTs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524000"/>
            <a:ext cx="10525760" cy="41148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Protease inhibitors and AIDS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Lipid </a:t>
            </a:r>
            <a:r>
              <a:rPr lang="en-US" sz="2800" dirty="0">
                <a:solidFill>
                  <a:schemeClr val="bg2"/>
                </a:solidFill>
                <a:effectLst/>
              </a:rPr>
              <a:t>lowering (statins) and heart disease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Bisphosphonates and fracture risk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Many examples of trials with huge impact on clinical practice and public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0"/>
            <a:ext cx="9132887" cy="1143000"/>
          </a:xfrm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Overview of Randomized Trial Design</a:t>
            </a:r>
          </a:p>
        </p:txBody>
      </p:sp>
      <p:sp>
        <p:nvSpPr>
          <p:cNvPr id="51203" name="Oval 6"/>
          <p:cNvSpPr>
            <a:spLocks noChangeArrowheads="1"/>
          </p:cNvSpPr>
          <p:nvPr/>
        </p:nvSpPr>
        <p:spPr bwMode="auto">
          <a:xfrm>
            <a:off x="3162301" y="2257425"/>
            <a:ext cx="1743075" cy="1524000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</a:rPr>
              <a:t>Select participants</a:t>
            </a:r>
          </a:p>
        </p:txBody>
      </p:sp>
      <p:sp>
        <p:nvSpPr>
          <p:cNvPr id="51204" name="Oval 6"/>
          <p:cNvSpPr>
            <a:spLocks noChangeArrowheads="1"/>
          </p:cNvSpPr>
          <p:nvPr/>
        </p:nvSpPr>
        <p:spPr bwMode="auto">
          <a:xfrm>
            <a:off x="1704976" y="1352551"/>
            <a:ext cx="3305175" cy="3343275"/>
          </a:xfrm>
          <a:prstGeom prst="ellipse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bg2"/>
                </a:solidFill>
              </a:rPr>
              <a:t>Population</a:t>
            </a:r>
          </a:p>
        </p:txBody>
      </p:sp>
      <p:sp>
        <p:nvSpPr>
          <p:cNvPr id="51205" name="Line 8"/>
          <p:cNvSpPr>
            <a:spLocks noChangeShapeType="1"/>
          </p:cNvSpPr>
          <p:nvPr/>
        </p:nvSpPr>
        <p:spPr bwMode="auto">
          <a:xfrm>
            <a:off x="4810125" y="3019426"/>
            <a:ext cx="1066800" cy="9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5691188" y="2500314"/>
            <a:ext cx="1014412" cy="928687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2"/>
                </a:solidFill>
              </a:rPr>
              <a:t>Rand</a:t>
            </a:r>
          </a:p>
        </p:txBody>
      </p:sp>
      <p:sp>
        <p:nvSpPr>
          <p:cNvPr id="51207" name="Line 10"/>
          <p:cNvSpPr>
            <a:spLocks noChangeShapeType="1"/>
          </p:cNvSpPr>
          <p:nvPr/>
        </p:nvSpPr>
        <p:spPr bwMode="auto">
          <a:xfrm flipH="1" flipV="1">
            <a:off x="6286501" y="1924050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1208" name="Line 11"/>
          <p:cNvSpPr>
            <a:spLocks noChangeShapeType="1"/>
          </p:cNvSpPr>
          <p:nvPr/>
        </p:nvSpPr>
        <p:spPr bwMode="auto">
          <a:xfrm flipH="1" flipV="1">
            <a:off x="6267451" y="3467100"/>
            <a:ext cx="9525" cy="590550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H="1">
            <a:off x="6229351" y="4038601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 flipH="1">
            <a:off x="6238876" y="1876426"/>
            <a:ext cx="2695575" cy="28575"/>
          </a:xfrm>
          <a:prstGeom prst="line">
            <a:avLst/>
          </a:prstGeom>
          <a:noFill/>
          <a:ln w="57150">
            <a:solidFill>
              <a:srgbClr val="51D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1211" name="Text Box 14"/>
          <p:cNvSpPr txBox="1">
            <a:spLocks noChangeArrowheads="1"/>
          </p:cNvSpPr>
          <p:nvPr/>
        </p:nvSpPr>
        <p:spPr bwMode="auto">
          <a:xfrm>
            <a:off x="6296026" y="1381126"/>
            <a:ext cx="277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Apply intervention</a:t>
            </a:r>
          </a:p>
        </p:txBody>
      </p:sp>
      <p:sp>
        <p:nvSpPr>
          <p:cNvPr id="51212" name="Text Box 15"/>
          <p:cNvSpPr txBox="1">
            <a:spLocks noChangeArrowheads="1"/>
          </p:cNvSpPr>
          <p:nvPr/>
        </p:nvSpPr>
        <p:spPr bwMode="auto">
          <a:xfrm>
            <a:off x="6296026" y="4124326"/>
            <a:ext cx="277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Apply control</a:t>
            </a:r>
          </a:p>
        </p:txBody>
      </p:sp>
      <p:sp>
        <p:nvSpPr>
          <p:cNvPr id="51213" name="Rectangle 16"/>
          <p:cNvSpPr>
            <a:spLocks noChangeArrowheads="1"/>
          </p:cNvSpPr>
          <p:nvPr/>
        </p:nvSpPr>
        <p:spPr bwMode="auto">
          <a:xfrm>
            <a:off x="8972551" y="1504951"/>
            <a:ext cx="1571625" cy="7524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 dirty="0">
                <a:solidFill>
                  <a:schemeClr val="bg2"/>
                </a:solidFill>
              </a:rPr>
              <a:t>Measure </a:t>
            </a:r>
          </a:p>
          <a:p>
            <a:pPr algn="ctr"/>
            <a:r>
              <a:rPr lang="en-US" altLang="en-US" sz="1800" dirty="0">
                <a:solidFill>
                  <a:schemeClr val="bg2"/>
                </a:solidFill>
              </a:rPr>
              <a:t>outcome(s)</a:t>
            </a:r>
          </a:p>
        </p:txBody>
      </p:sp>
      <p:sp>
        <p:nvSpPr>
          <p:cNvPr id="51214" name="Rectangle 17"/>
          <p:cNvSpPr>
            <a:spLocks noChangeArrowheads="1"/>
          </p:cNvSpPr>
          <p:nvPr/>
        </p:nvSpPr>
        <p:spPr bwMode="auto">
          <a:xfrm>
            <a:off x="8943976" y="3629026"/>
            <a:ext cx="1571625" cy="75247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bg2"/>
                </a:solidFill>
              </a:rPr>
              <a:t>Measure </a:t>
            </a:r>
          </a:p>
          <a:p>
            <a:pPr algn="ctr"/>
            <a:r>
              <a:rPr lang="en-US" altLang="en-US" sz="1800">
                <a:solidFill>
                  <a:schemeClr val="bg2"/>
                </a:solidFill>
              </a:rPr>
              <a:t>outcome(s)</a:t>
            </a:r>
          </a:p>
        </p:txBody>
      </p:sp>
      <p:sp>
        <p:nvSpPr>
          <p:cNvPr id="51215" name="Line 18"/>
          <p:cNvSpPr>
            <a:spLocks noChangeShapeType="1"/>
          </p:cNvSpPr>
          <p:nvPr/>
        </p:nvSpPr>
        <p:spPr bwMode="auto">
          <a:xfrm>
            <a:off x="9696451" y="2295525"/>
            <a:ext cx="9525" cy="13144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51216" name="Rectangle 19"/>
          <p:cNvSpPr>
            <a:spLocks noChangeArrowheads="1"/>
          </p:cNvSpPr>
          <p:nvPr/>
        </p:nvSpPr>
        <p:spPr bwMode="auto">
          <a:xfrm>
            <a:off x="8315326" y="2590800"/>
            <a:ext cx="1266825" cy="72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bg2"/>
                </a:solidFill>
              </a:rPr>
              <a:t>Compare </a:t>
            </a:r>
          </a:p>
          <a:p>
            <a:pPr algn="ctr"/>
            <a:r>
              <a:rPr lang="en-US" altLang="en-US" sz="1800">
                <a:solidFill>
                  <a:schemeClr val="bg2"/>
                </a:solidFill>
              </a:rPr>
              <a:t>outcomes</a:t>
            </a:r>
          </a:p>
        </p:txBody>
      </p:sp>
      <p:pic>
        <p:nvPicPr>
          <p:cNvPr id="512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2938463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6"/>
          <p:cNvSpPr>
            <a:spLocks noChangeShapeType="1"/>
          </p:cNvSpPr>
          <p:nvPr/>
        </p:nvSpPr>
        <p:spPr bwMode="auto">
          <a:xfrm flipH="1">
            <a:off x="5899150" y="3492500"/>
            <a:ext cx="184150" cy="185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067300" y="5324475"/>
            <a:ext cx="3352800" cy="723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bg2"/>
                </a:solidFill>
              </a:rPr>
              <a:t>RANDOMIZATION!!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739" y="2619376"/>
            <a:ext cx="9132887" cy="1095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1. Randomization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Randomization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Key element of RCT’s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Assure equal distribution of confounders...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Measured/known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Unmeasured/unknown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Important to do well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True random allocation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Tamper-proof (no peeking, altering order of participants, etc)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Simple randomization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Low tech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High tech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Randomization</a:t>
            </a:r>
          </a:p>
        </p:txBody>
      </p:sp>
      <p:pic>
        <p:nvPicPr>
          <p:cNvPr id="542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9" y="0"/>
            <a:ext cx="610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741680" y="1564641"/>
            <a:ext cx="30759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/>
                </a:solidFill>
              </a:rPr>
              <a:t>Want balance in “Table 1”</a:t>
            </a: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1828800" y="5295901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bg2"/>
                </a:solidFill>
              </a:rPr>
              <a:t>Lippman et. 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268"/>
            <a:ext cx="12177184" cy="1095375"/>
          </a:xfrm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Randomization: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The Basics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1333500"/>
            <a:ext cx="3675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1241426"/>
            <a:ext cx="36385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6137275" y="5495731"/>
            <a:ext cx="39243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/>
                </a:solidFill>
              </a:rPr>
              <a:t>Cannot assure equal numbers per group or balance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35114" y="0"/>
            <a:ext cx="91328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eaLnBrk="1" hangingPunct="1">
              <a:defRPr/>
            </a:pPr>
            <a:r>
              <a:rPr lang="en-US" kern="0" dirty="0">
                <a:solidFill>
                  <a:schemeClr val="bg2"/>
                </a:solidFill>
              </a:rPr>
              <a:t>Submission of Assignments </a:t>
            </a:r>
            <a:endParaRPr lang="en-US" b="0" kern="0" dirty="0">
              <a:solidFill>
                <a:schemeClr val="bg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68032" y="1346887"/>
            <a:ext cx="77581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kern="0" dirty="0">
                <a:solidFill>
                  <a:schemeClr val="bg2"/>
                </a:solidFill>
              </a:rPr>
              <a:t>DO NOT submit assignments through CLE website</a:t>
            </a:r>
          </a:p>
          <a:p>
            <a:pPr eaLnBrk="1" hangingPunct="1">
              <a:buNone/>
              <a:tabLst>
                <a:tab pos="571500" algn="l"/>
              </a:tabLst>
              <a:defRPr/>
            </a:pPr>
            <a:endParaRPr lang="en-US" sz="2200" b="0" kern="0" dirty="0">
              <a:solidFill>
                <a:schemeClr val="bg2"/>
              </a:solidFill>
              <a:latin typeface="Arial Narrow" pitchFamily="34" charset="0"/>
            </a:endParaRPr>
          </a:p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sz="2200" b="0" kern="0" dirty="0">
                <a:solidFill>
                  <a:schemeClr val="bg2"/>
                </a:solidFill>
                <a:latin typeface="Arial Narrow" pitchFamily="34" charset="0"/>
              </a:rPr>
              <a:t>Submit assignments via email:</a:t>
            </a: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sz="2200" b="0" kern="0" dirty="0">
                <a:solidFill>
                  <a:schemeClr val="bg2"/>
                </a:solidFill>
                <a:latin typeface="Arial Narrow" pitchFamily="34" charset="0"/>
              </a:rPr>
              <a:t>Homework </a:t>
            </a:r>
            <a:r>
              <a:rPr lang="en-US" sz="2200" b="0" kern="0" dirty="0" smtClean="0">
                <a:solidFill>
                  <a:schemeClr val="bg2"/>
                </a:solidFill>
                <a:latin typeface="Arial Narrow" pitchFamily="34" charset="0"/>
              </a:rPr>
              <a:t>assignments to TAs: </a:t>
            </a:r>
            <a:r>
              <a:rPr lang="en-US" sz="2200" b="0" kern="0" dirty="0" smtClean="0">
                <a:solidFill>
                  <a:schemeClr val="bg2"/>
                </a:solidFill>
                <a:latin typeface="Arial Narrow" pitchFamily="34" charset="0"/>
                <a:hlinkClick r:id="rId2"/>
              </a:rPr>
              <a:t>U</a:t>
            </a:r>
            <a:r>
              <a:rPr lang="en-US" sz="2200" b="0" kern="0" dirty="0" smtClean="0">
                <a:solidFill>
                  <a:schemeClr val="bg1"/>
                </a:solidFill>
                <a:latin typeface="Arial Narrow" pitchFamily="34" charset="0"/>
                <a:hlinkClick r:id="rId2"/>
              </a:rPr>
              <a:t>CSFClinicalTrials2020@gmail.com</a:t>
            </a:r>
            <a:endParaRPr lang="en-US" sz="2200" b="0" kern="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tabLst>
                <a:tab pos="571500" algn="l"/>
              </a:tabLst>
              <a:defRPr/>
            </a:pPr>
            <a:r>
              <a:rPr lang="en-US" sz="2200" b="0" kern="0" dirty="0">
                <a:solidFill>
                  <a:schemeClr val="bg2"/>
                </a:solidFill>
                <a:latin typeface="Arial Narrow" pitchFamily="34" charset="0"/>
              </a:rPr>
              <a:t>Section assignments: submit to section leader </a:t>
            </a:r>
          </a:p>
        </p:txBody>
      </p:sp>
    </p:spTree>
    <p:extLst>
      <p:ext uri="{BB962C8B-B14F-4D97-AF65-F5344CB8AC3E}">
        <p14:creationId xmlns:p14="http://schemas.microsoft.com/office/powerpoint/2010/main" val="26997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Randomized Permuted Blocks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0388" y="1658938"/>
            <a:ext cx="8513762" cy="4819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Blocking: equal after each 4 (or n) assignments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e.g., block size=4, treatments a and b (6 possible blocks):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		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abab</a:t>
            </a:r>
            <a:r>
              <a:rPr lang="en-US" sz="2800" dirty="0">
                <a:solidFill>
                  <a:schemeClr val="bg2"/>
                </a:solidFill>
                <a:effectLst/>
              </a:rPr>
              <a:t> 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aabb</a:t>
            </a:r>
            <a:r>
              <a:rPr lang="en-US" sz="2800" dirty="0">
                <a:solidFill>
                  <a:schemeClr val="bg2"/>
                </a:solidFill>
                <a:effectLst/>
              </a:rPr>
              <a:t> 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abba</a:t>
            </a:r>
            <a:r>
              <a:rPr lang="en-US" sz="2800" dirty="0">
                <a:solidFill>
                  <a:schemeClr val="bg2"/>
                </a:solidFill>
                <a:effectLst/>
              </a:rPr>
              <a:t> baba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bbaa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baab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Randomly choose blocks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Assure relatively equal number of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ppts</a:t>
            </a:r>
            <a:r>
              <a:rPr lang="en-US" dirty="0" smtClean="0">
                <a:solidFill>
                  <a:schemeClr val="bg2"/>
                </a:solidFill>
                <a:effectLst/>
              </a:rPr>
              <a:t>. to each treatment </a:t>
            </a:r>
          </a:p>
          <a:p>
            <a:pPr lvl="2">
              <a:defRPr/>
            </a:pPr>
            <a:r>
              <a:rPr lang="en-US" dirty="0" err="1" smtClean="0">
                <a:solidFill>
                  <a:schemeClr val="bg2"/>
                </a:solidFill>
              </a:rPr>
              <a:t>Eg</a:t>
            </a:r>
            <a:r>
              <a:rPr lang="en-US" dirty="0" smtClean="0">
                <a:solidFill>
                  <a:schemeClr val="bg2"/>
                </a:solidFill>
              </a:rPr>
              <a:t>:  </a:t>
            </a:r>
            <a:r>
              <a:rPr lang="en-US" dirty="0" err="1" smtClean="0">
                <a:solidFill>
                  <a:schemeClr val="bg2"/>
                </a:solidFill>
              </a:rPr>
              <a:t>abab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err="1" smtClean="0">
                <a:solidFill>
                  <a:schemeClr val="bg2"/>
                </a:solidFill>
              </a:rPr>
              <a:t>abba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err="1" smtClean="0">
                <a:solidFill>
                  <a:schemeClr val="bg2"/>
                </a:solidFill>
              </a:rPr>
              <a:t>abab</a:t>
            </a:r>
            <a:r>
              <a:rPr lang="en-US" dirty="0" smtClean="0">
                <a:solidFill>
                  <a:schemeClr val="bg2"/>
                </a:solidFill>
              </a:rPr>
              <a:t>  </a:t>
            </a:r>
            <a:r>
              <a:rPr lang="en-US" dirty="0" err="1" smtClean="0">
                <a:solidFill>
                  <a:schemeClr val="bg2"/>
                </a:solidFill>
              </a:rPr>
              <a:t>baab</a:t>
            </a:r>
            <a:endParaRPr lang="en-US" dirty="0" smtClean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Disadvantages of blocking (in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unblinded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trials)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Size of block:  2 treatments--4 or 6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Very commonly used</a:t>
            </a:r>
          </a:p>
          <a:p>
            <a:pPr lvl="1"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Balancing important covariates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30388" y="1658938"/>
            <a:ext cx="7791450" cy="48196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If you are worried about a key variable being unbalanced across treatments by chance alone...</a:t>
            </a:r>
          </a:p>
          <a:p>
            <a:pPr>
              <a:defRPr/>
            </a:pPr>
            <a:endParaRPr lang="en-US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What to do?</a:t>
            </a:r>
          </a:p>
          <a:p>
            <a:pPr lvl="1">
              <a:defRPr/>
            </a:pPr>
            <a:endParaRPr lang="en-US" smtClean="0">
              <a:solidFill>
                <a:schemeClr val="bg2"/>
              </a:solidFill>
              <a:effectLst/>
            </a:endParaRPr>
          </a:p>
          <a:p>
            <a:pPr lvl="1">
              <a:buFontTx/>
              <a:buNone/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Randomized Blocks to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Balance Prognostic Variables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6563" y="1193801"/>
            <a:ext cx="8653462" cy="53514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Stratified permuted blocks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Blocks within strata of prognostic variable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/>
                </a:solidFill>
              </a:rPr>
              <a:t>e.g., Prostate cancer (PSA </a:t>
            </a:r>
            <a:r>
              <a:rPr lang="en-US" u="sng" dirty="0" smtClean="0">
                <a:solidFill>
                  <a:schemeClr val="bg2"/>
                </a:solidFill>
              </a:rPr>
              <a:t>&lt;</a:t>
            </a:r>
            <a:r>
              <a:rPr lang="en-US" dirty="0" smtClean="0">
                <a:solidFill>
                  <a:schemeClr val="bg2"/>
                </a:solidFill>
              </a:rPr>
              <a:t> 5 vs. PSA &gt; 5)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Use permuted blocks </a:t>
            </a:r>
            <a:r>
              <a:rPr lang="en-US" i="1" dirty="0" smtClean="0">
                <a:solidFill>
                  <a:schemeClr val="bg2"/>
                </a:solidFill>
                <a:effectLst/>
              </a:rPr>
              <a:t>within stratum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    PSA &lt; 5: 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aabb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baba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 …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    PSA </a:t>
            </a:r>
            <a:r>
              <a:rPr lang="en-US" u="sng" dirty="0" smtClean="0">
                <a:solidFill>
                  <a:schemeClr val="bg2"/>
                </a:solidFill>
                <a:effectLst/>
              </a:rPr>
              <a:t>&gt;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5:  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baab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abab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….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Limited number of risk factors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Very common in multicenter RCTs to balance within clinical center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Fancier techniques for assuring balance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Adaptive randomization</a:t>
            </a:r>
            <a:endParaRPr lang="en-US" sz="2800" dirty="0">
              <a:solidFill>
                <a:schemeClr val="bg2"/>
              </a:solidFill>
              <a:effectLst/>
            </a:endParaRPr>
          </a:p>
          <a:p>
            <a:pPr lvl="1"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Implementation of randomization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814" y="1255713"/>
            <a:ext cx="8008937" cy="4819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Less challenging for blinded studies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List of drug numbers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/>
                </a:solidFill>
              </a:rPr>
              <a:t>a b a b  </a:t>
            </a:r>
            <a:r>
              <a:rPr lang="en-US" dirty="0" err="1" smtClean="0">
                <a:solidFill>
                  <a:schemeClr val="bg2"/>
                </a:solidFill>
              </a:rPr>
              <a:t>b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b</a:t>
            </a:r>
            <a:r>
              <a:rPr lang="en-US" dirty="0" smtClean="0">
                <a:solidFill>
                  <a:schemeClr val="bg2"/>
                </a:solidFill>
              </a:rPr>
              <a:t> a </a:t>
            </a:r>
            <a:r>
              <a:rPr lang="en-US" dirty="0" err="1" smtClean="0">
                <a:solidFill>
                  <a:schemeClr val="bg2"/>
                </a:solidFill>
              </a:rPr>
              <a:t>a</a:t>
            </a:r>
            <a:endParaRPr lang="en-US" dirty="0" smtClean="0">
              <a:solidFill>
                <a:schemeClr val="bg2"/>
              </a:solidFill>
            </a:endParaRPr>
          </a:p>
          <a:p>
            <a:pPr lvl="2">
              <a:defRPr/>
            </a:pPr>
            <a:r>
              <a:rPr lang="en-US" dirty="0" smtClean="0">
                <a:solidFill>
                  <a:schemeClr val="bg2"/>
                </a:solidFill>
              </a:rPr>
              <a:t>1 2 3 4  5 6 7 8</a:t>
            </a:r>
          </a:p>
          <a:p>
            <a:pPr lvl="2">
              <a:defRPr/>
            </a:pPr>
            <a:r>
              <a:rPr lang="en-US" dirty="0" smtClean="0">
                <a:solidFill>
                  <a:schemeClr val="bg2"/>
                </a:solidFill>
              </a:rPr>
              <a:t>Clinic receives bottles labeled only by numbers--assign in order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Sealed envelopes in fixed order at clinics</a:t>
            </a:r>
          </a:p>
          <a:p>
            <a:pPr lvl="1"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dirty="0" err="1" smtClean="0">
                <a:solidFill>
                  <a:schemeClr val="bg2"/>
                </a:solidFill>
                <a:effectLst/>
              </a:rPr>
              <a:t>Unblinded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studies:  important to keep next assignment secret </a:t>
            </a:r>
          </a:p>
          <a:p>
            <a:pPr lvl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Problem with randomized blocks</a:t>
            </a:r>
          </a:p>
          <a:p>
            <a:pPr lvl="1"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  <p:grpSp>
        <p:nvGrpSpPr>
          <p:cNvPr id="59396" name="Group 6"/>
          <p:cNvGrpSpPr>
            <a:grpSpLocks/>
          </p:cNvGrpSpPr>
          <p:nvPr/>
        </p:nvGrpSpPr>
        <p:grpSpPr bwMode="auto">
          <a:xfrm>
            <a:off x="7577139" y="1601789"/>
            <a:ext cx="1000125" cy="1419225"/>
            <a:chOff x="4269" y="817"/>
            <a:chExt cx="630" cy="894"/>
          </a:xfrm>
        </p:grpSpPr>
        <p:pic>
          <p:nvPicPr>
            <p:cNvPr id="5940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817"/>
              <a:ext cx="54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4" name="Text Box 5"/>
            <p:cNvSpPr txBox="1">
              <a:spLocks noChangeArrowheads="1"/>
            </p:cNvSpPr>
            <p:nvPr/>
          </p:nvSpPr>
          <p:spPr bwMode="auto">
            <a:xfrm>
              <a:off x="4269" y="1197"/>
              <a:ext cx="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#001</a:t>
              </a:r>
            </a:p>
          </p:txBody>
        </p:sp>
      </p:grpSp>
      <p:grpSp>
        <p:nvGrpSpPr>
          <p:cNvPr id="59397" name="Group 7"/>
          <p:cNvGrpSpPr>
            <a:grpSpLocks/>
          </p:cNvGrpSpPr>
          <p:nvPr/>
        </p:nvGrpSpPr>
        <p:grpSpPr bwMode="auto">
          <a:xfrm>
            <a:off x="8510589" y="1754189"/>
            <a:ext cx="1000125" cy="1419225"/>
            <a:chOff x="4269" y="817"/>
            <a:chExt cx="630" cy="894"/>
          </a:xfrm>
        </p:grpSpPr>
        <p:pic>
          <p:nvPicPr>
            <p:cNvPr id="5940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817"/>
              <a:ext cx="54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2" name="Text Box 9"/>
            <p:cNvSpPr txBox="1">
              <a:spLocks noChangeArrowheads="1"/>
            </p:cNvSpPr>
            <p:nvPr/>
          </p:nvSpPr>
          <p:spPr bwMode="auto">
            <a:xfrm>
              <a:off x="4269" y="1197"/>
              <a:ext cx="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#002</a:t>
              </a:r>
            </a:p>
          </p:txBody>
        </p:sp>
      </p:grpSp>
      <p:grpSp>
        <p:nvGrpSpPr>
          <p:cNvPr id="59398" name="Group 10"/>
          <p:cNvGrpSpPr>
            <a:grpSpLocks/>
          </p:cNvGrpSpPr>
          <p:nvPr/>
        </p:nvGrpSpPr>
        <p:grpSpPr bwMode="auto">
          <a:xfrm>
            <a:off x="9424989" y="2757489"/>
            <a:ext cx="1000125" cy="1419225"/>
            <a:chOff x="4269" y="817"/>
            <a:chExt cx="630" cy="894"/>
          </a:xfrm>
        </p:grpSpPr>
        <p:pic>
          <p:nvPicPr>
            <p:cNvPr id="59399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" y="817"/>
              <a:ext cx="546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0" name="Text Box 12"/>
            <p:cNvSpPr txBox="1">
              <a:spLocks noChangeArrowheads="1"/>
            </p:cNvSpPr>
            <p:nvPr/>
          </p:nvSpPr>
          <p:spPr bwMode="auto">
            <a:xfrm>
              <a:off x="4269" y="1197"/>
              <a:ext cx="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#003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Randomization:  Summary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Key element of RCTs</a:t>
            </a: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 Insure balance for all factors at baseline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Not really very complicated (usually)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 lvl="1"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24025" y="2143126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2.  Selection of Patients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 lvl="1">
              <a:defRPr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9229725" cy="10953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Who to Study:  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r>
              <a:rPr lang="en-US" sz="2800" dirty="0">
                <a:solidFill>
                  <a:schemeClr val="bg2"/>
                </a:solidFill>
                <a:effectLst/>
              </a:rPr>
              <a:t>Trade-offs to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think </a:t>
            </a:r>
            <a:r>
              <a:rPr lang="en-US" sz="2800" dirty="0">
                <a:solidFill>
                  <a:schemeClr val="bg2"/>
                </a:solidFill>
                <a:effectLst/>
              </a:rPr>
              <a:t>about for Inclusion/exclusion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6439" y="1357313"/>
            <a:ext cx="9266237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Widest generalizability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High event rate (for adequate power)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Ease of recruitment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Population in whom intervention likely to be effective and safe 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Likelihood of compliance with treatment and F/U</a:t>
            </a: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-9427" y="9428"/>
            <a:ext cx="12177184" cy="1095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Who to Study (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eg</a:t>
            </a:r>
            <a:r>
              <a:rPr lang="en-US" dirty="0" smtClean="0">
                <a:solidFill>
                  <a:schemeClr val="bg2"/>
                </a:solidFill>
                <a:effectLst/>
              </a:rPr>
              <a:t>. CHD study of statin): 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Principles for Inclusion/exclusion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1662" y="1646141"/>
            <a:ext cx="7489825" cy="77152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Broad eligibility  ------------------- Narrow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elig</a:t>
            </a:r>
            <a:r>
              <a:rPr lang="en-US" sz="2800" dirty="0">
                <a:solidFill>
                  <a:schemeClr val="bg2"/>
                </a:solidFill>
                <a:effectLst/>
              </a:rPr>
              <a:t>.</a:t>
            </a:r>
            <a:endParaRPr lang="en-US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63492" name="Line 4"/>
          <p:cNvSpPr>
            <a:spLocks noChangeShapeType="1"/>
          </p:cNvSpPr>
          <p:nvPr/>
        </p:nvSpPr>
        <p:spPr bwMode="auto">
          <a:xfrm flipH="1">
            <a:off x="5478561" y="2087466"/>
            <a:ext cx="954087" cy="1089025"/>
          </a:xfrm>
          <a:prstGeom prst="line">
            <a:avLst/>
          </a:prstGeom>
          <a:noFill/>
          <a:ln w="76200">
            <a:solidFill>
              <a:srgbClr val="0001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6508848" y="2084290"/>
            <a:ext cx="779463" cy="1116012"/>
          </a:xfrm>
          <a:prstGeom prst="line">
            <a:avLst/>
          </a:prstGeom>
          <a:noFill/>
          <a:ln w="76200">
            <a:solidFill>
              <a:srgbClr val="0001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5478561" y="3217765"/>
            <a:ext cx="1668462" cy="0"/>
          </a:xfrm>
          <a:prstGeom prst="line">
            <a:avLst/>
          </a:prstGeom>
          <a:noFill/>
          <a:ln w="76200">
            <a:solidFill>
              <a:srgbClr val="0001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2152749" y="3438428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 sz="2400" dirty="0" err="1">
                <a:solidFill>
                  <a:schemeClr val="bg2"/>
                </a:solidFill>
                <a:cs typeface="+mn-cs"/>
              </a:rPr>
              <a:t>eg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.</a:t>
            </a:r>
            <a:r>
              <a:rPr lang="en-US" dirty="0">
                <a:solidFill>
                  <a:schemeClr val="bg2"/>
                </a:solidFill>
                <a:cs typeface="+mn-cs"/>
              </a:rPr>
              <a:t> 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men or women &gt;50</a:t>
            </a:r>
            <a:r>
              <a:rPr lang="en-US" dirty="0">
                <a:solidFill>
                  <a:schemeClr val="bg2"/>
                </a:solidFill>
                <a:cs typeface="+mn-cs"/>
              </a:rPr>
              <a:t>	                </a:t>
            </a:r>
            <a:r>
              <a:rPr lang="en-US" sz="2400" dirty="0">
                <a:solidFill>
                  <a:schemeClr val="bg2"/>
                </a:solidFill>
                <a:cs typeface="+mn-cs"/>
              </a:rPr>
              <a:t>men &gt; 70</a:t>
            </a:r>
            <a:endParaRPr lang="en-US" sz="20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1957487" y="5245003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Generalizability: wide    		narrow</a:t>
            </a:r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2008287" y="4467128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 dirty="0">
                <a:solidFill>
                  <a:schemeClr val="bg2"/>
                </a:solidFill>
                <a:cs typeface="+mn-cs"/>
              </a:rPr>
              <a:t>Recruitment: easier	    		difficult</a:t>
            </a:r>
            <a:endParaRPr lang="en-US" sz="24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2022574" y="6095903"/>
            <a:ext cx="7489825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SzPct val="100000"/>
              <a:defRPr/>
            </a:pPr>
            <a:r>
              <a:rPr lang="en-US">
                <a:solidFill>
                  <a:schemeClr val="bg2"/>
                </a:solidFill>
                <a:cs typeface="+mn-cs"/>
              </a:rPr>
              <a:t>Sample size: large    		         small</a:t>
            </a:r>
            <a:endParaRPr lang="en-US" sz="2400">
              <a:solidFill>
                <a:schemeClr val="bg2"/>
              </a:solidFill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833661" y="1460402"/>
            <a:ext cx="4252912" cy="5195888"/>
          </a:xfrm>
          <a:prstGeom prst="rect">
            <a:avLst/>
          </a:prstGeom>
          <a:noFill/>
          <a:ln w="12700">
            <a:solidFill>
              <a:srgbClr val="0001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651724" y="1460403"/>
            <a:ext cx="3687763" cy="5167313"/>
          </a:xfrm>
          <a:prstGeom prst="rect">
            <a:avLst/>
          </a:prstGeom>
          <a:noFill/>
          <a:ln w="12700">
            <a:solidFill>
              <a:srgbClr val="0001F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endParaRPr lang="en-US" alt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2" grpId="0"/>
      <p:bldP spid="333833" grpId="0"/>
      <p:bldP spid="3338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Design-a-trial for a new statin:  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Inclusion criteria options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76388"/>
            <a:ext cx="9144000" cy="2889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Study new statin and CHD, 4 years. Inclusion options: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Women &gt; 50 years (WHI)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Women &gt; 60 years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Women &gt; 75 years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Women with existing heart disease (HERS)</a:t>
            </a: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Generalizability?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Feasible sample size?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Population amenable to intervention?</a:t>
            </a:r>
          </a:p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Logistic difficulties (recruitment? cost? Adherence?)</a:t>
            </a:r>
          </a:p>
          <a:p>
            <a:pPr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 lvl="2"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7011989" y="2581276"/>
            <a:ext cx="3856037" cy="1095375"/>
          </a:xfrm>
          <a:prstGeom prst="rect">
            <a:avLst/>
          </a:prstGeom>
          <a:noFill/>
          <a:ln w="12700">
            <a:solidFill>
              <a:srgbClr val="B760F9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0" dirty="0">
                <a:solidFill>
                  <a:srgbClr val="B760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Statin Trial:  How many needed?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1309688"/>
            <a:ext cx="8186738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Statin trial options (CHD event rate)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Women </a:t>
            </a:r>
            <a:r>
              <a:rPr lang="en-US" sz="2800" dirty="0">
                <a:solidFill>
                  <a:schemeClr val="bg2"/>
                </a:solidFill>
                <a:effectLst/>
              </a:rPr>
              <a:t>&gt; 50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yrs</a:t>
            </a:r>
            <a:r>
              <a:rPr lang="en-US" sz="2800" dirty="0">
                <a:solidFill>
                  <a:schemeClr val="bg2"/>
                </a:solidFill>
                <a:effectLst/>
              </a:rPr>
              <a:t>  (0.1%/y)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Women </a:t>
            </a:r>
            <a:r>
              <a:rPr lang="en-US" sz="2800" dirty="0">
                <a:solidFill>
                  <a:schemeClr val="bg2"/>
                </a:solidFill>
                <a:effectLst/>
              </a:rPr>
              <a:t>&gt; 60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yrs</a:t>
            </a:r>
            <a:r>
              <a:rPr lang="en-US" sz="2800" dirty="0">
                <a:solidFill>
                  <a:schemeClr val="bg2"/>
                </a:solidFill>
                <a:effectLst/>
              </a:rPr>
              <a:t>  (0.5%/y)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Women </a:t>
            </a:r>
            <a:r>
              <a:rPr lang="en-US" sz="2800" dirty="0">
                <a:solidFill>
                  <a:schemeClr val="bg2"/>
                </a:solidFill>
                <a:effectLst/>
              </a:rPr>
              <a:t>&gt; 75 years (1%/y)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Women </a:t>
            </a:r>
            <a:r>
              <a:rPr lang="en-US" sz="2800" dirty="0">
                <a:solidFill>
                  <a:schemeClr val="bg2"/>
                </a:solidFill>
                <a:effectLst/>
              </a:rPr>
              <a:t>with existing heart disease (4%/y)</a:t>
            </a:r>
          </a:p>
          <a:p>
            <a:pPr marL="971550" lvl="1" indent="-514350">
              <a:buFont typeface="+mj-lt"/>
              <a:buAutoNum type="arabicPeriod"/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What sample size needed to reduce risks by 40%?</a:t>
            </a:r>
          </a:p>
          <a:p>
            <a:pPr lvl="1"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 lvl="2"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7477125" y="1982789"/>
            <a:ext cx="3856038" cy="1095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20000" dirty="0">
                <a:solidFill>
                  <a:srgbClr val="B760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What’s coming up soon…</a:t>
            </a:r>
            <a:endParaRPr lang="en-US" b="0" dirty="0" smtClean="0">
              <a:solidFill>
                <a:schemeClr val="bg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1413" y="3271839"/>
            <a:ext cx="8113464" cy="3406775"/>
          </a:xfrm>
        </p:spPr>
        <p:txBody>
          <a:bodyPr/>
          <a:lstStyle/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First Protocol Assignments (email to section leader)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>
                <a:solidFill>
                  <a:schemeClr val="bg2"/>
                </a:solidFill>
                <a:latin typeface="Arial Narrow" pitchFamily="34" charset="0"/>
              </a:rPr>
              <a:t>DUE THIS FRIDAY (AKA TOMORROW) !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>
                <a:solidFill>
                  <a:schemeClr val="bg2"/>
                </a:solidFill>
                <a:latin typeface="Arial Narrow" pitchFamily="34" charset="0"/>
              </a:rPr>
              <a:t>5pm on Friday, January </a:t>
            </a:r>
            <a:r>
              <a:rPr lang="en-US" sz="3200" b="0" dirty="0" smtClean="0">
                <a:solidFill>
                  <a:schemeClr val="bg2"/>
                </a:solidFill>
                <a:latin typeface="Arial Narrow" pitchFamily="34" charset="0"/>
              </a:rPr>
              <a:t>10</a:t>
            </a:r>
            <a:r>
              <a:rPr lang="en-US" sz="3200" b="0" baseline="30000" dirty="0" smtClean="0">
                <a:solidFill>
                  <a:schemeClr val="bg2"/>
                </a:solidFill>
                <a:latin typeface="Arial Narrow" pitchFamily="34" charset="0"/>
              </a:rPr>
              <a:t>th</a:t>
            </a:r>
            <a:r>
              <a:rPr lang="en-US" sz="3200" b="0" dirty="0" smtClean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sz="3200" b="0" dirty="0">
                <a:solidFill>
                  <a:schemeClr val="bg2"/>
                </a:solidFill>
                <a:latin typeface="Arial Narrow" pitchFamily="34" charset="0"/>
              </a:rPr>
              <a:t>– research question</a:t>
            </a:r>
          </a:p>
          <a:p>
            <a:pPr eaLnBrk="1" hangingPunct="1">
              <a:buNone/>
              <a:tabLst>
                <a:tab pos="571500" algn="l"/>
              </a:tabLst>
              <a:defRPr/>
            </a:pPr>
            <a:r>
              <a:rPr lang="en-US" dirty="0" smtClean="0">
                <a:solidFill>
                  <a:schemeClr val="bg2"/>
                </a:solidFill>
              </a:rPr>
              <a:t>First Lecture Exercise Assignment (email to TA)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>
                <a:solidFill>
                  <a:schemeClr val="bg2"/>
                </a:solidFill>
                <a:latin typeface="Arial Narrow" pitchFamily="34" charset="0"/>
              </a:rPr>
              <a:t>DUE NEXT MONDAY</a:t>
            </a:r>
          </a:p>
          <a:p>
            <a:pPr lvl="1" eaLnBrk="1" hangingPunct="1">
              <a:tabLst>
                <a:tab pos="571500" algn="l"/>
              </a:tabLst>
              <a:defRPr/>
            </a:pPr>
            <a:r>
              <a:rPr lang="en-US" sz="3200" b="0" dirty="0">
                <a:solidFill>
                  <a:schemeClr val="bg2"/>
                </a:solidFill>
                <a:latin typeface="Arial Narrow" pitchFamily="34" charset="0"/>
              </a:rPr>
              <a:t>5pm on MONDAY, January </a:t>
            </a:r>
            <a:r>
              <a:rPr lang="en-US" sz="3200" b="0" dirty="0" smtClean="0">
                <a:solidFill>
                  <a:schemeClr val="bg2"/>
                </a:solidFill>
                <a:latin typeface="Arial Narrow" pitchFamily="34" charset="0"/>
              </a:rPr>
              <a:t>13</a:t>
            </a:r>
            <a:r>
              <a:rPr lang="en-US" sz="3200" b="0" baseline="30000" dirty="0" smtClean="0">
                <a:solidFill>
                  <a:schemeClr val="bg2"/>
                </a:solidFill>
                <a:latin typeface="Arial Narrow" pitchFamily="34" charset="0"/>
              </a:rPr>
              <a:t>th</a:t>
            </a:r>
            <a:r>
              <a:rPr lang="en-US" sz="3200" b="0" dirty="0" smtClean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lang="en-US" sz="3200" b="0" dirty="0">
                <a:solidFill>
                  <a:schemeClr val="bg2"/>
                </a:solidFill>
                <a:latin typeface="Arial Narrow" pitchFamily="34" charset="0"/>
              </a:rPr>
              <a:t>(#1) </a:t>
            </a:r>
          </a:p>
        </p:txBody>
      </p:sp>
      <p:pic>
        <p:nvPicPr>
          <p:cNvPr id="10244" name="Picture 5" descr="Image result for countdown c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315" y="1067595"/>
            <a:ext cx="40005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Statin Trial Inclusion Options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75" y="1309688"/>
            <a:ext cx="8224838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Statin trial options (event rate) [n required]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Women over age 50 years (0.1%/year) [55,000]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Women over 60 years (0.5%/year) [45,000]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Women over 75 years (1%/year) [34,000]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Women with existing heart disease (4%/year) [3,000]</a:t>
            </a:r>
          </a:p>
          <a:p>
            <a:pPr lvl="1"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 lvl="2"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Digression: Study Protocol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1976" y="1587500"/>
            <a:ext cx="8347075" cy="47942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Inclusion/exclusion are one part of a </a:t>
            </a:r>
            <a:r>
              <a:rPr lang="en-US" sz="2800" u="sng" dirty="0" smtClean="0">
                <a:solidFill>
                  <a:schemeClr val="bg2"/>
                </a:solidFill>
                <a:effectLst/>
              </a:rPr>
              <a:t>study protocol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smtClean="0">
                <a:solidFill>
                  <a:schemeClr val="bg2"/>
                </a:solidFill>
                <a:effectLst/>
              </a:rPr>
              <a:t>Formal </a:t>
            </a:r>
            <a:r>
              <a:rPr lang="en-US" sz="2800" dirty="0">
                <a:solidFill>
                  <a:schemeClr val="bg2"/>
                </a:solidFill>
                <a:effectLst/>
              </a:rPr>
              <a:t>document for any RCT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Created during study design phase (prior to start of study)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Required by IRBs and FDA or EMEA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Needs to have key details included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Often can be quite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Study Protocol from </a:t>
            </a:r>
            <a:r>
              <a:rPr lang="en-US" dirty="0" err="1" smtClean="0">
                <a:solidFill>
                  <a:schemeClr val="bg2"/>
                </a:solidFill>
                <a:effectLst/>
              </a:rPr>
              <a:t>Zoledronic</a:t>
            </a:r>
            <a:r>
              <a:rPr lang="en-US" dirty="0" smtClean="0">
                <a:solidFill>
                  <a:schemeClr val="bg2"/>
                </a:solidFill>
                <a:effectLst/>
              </a:rPr>
              <a:t> Acid Trial*</a:t>
            </a:r>
          </a:p>
        </p:txBody>
      </p:sp>
      <p:pic>
        <p:nvPicPr>
          <p:cNvPr id="686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019175"/>
            <a:ext cx="5005388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668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* Black, et al NEJM 2007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8281" y="4352544"/>
            <a:ext cx="432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General template for protocols:</a:t>
            </a:r>
          </a:p>
          <a:p>
            <a:r>
              <a:rPr lang="en-US" sz="2000" dirty="0">
                <a:hlinkClick r:id="rId4"/>
              </a:rPr>
              <a:t>https://www.spirit-statement.org/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114" y="-257175"/>
            <a:ext cx="9132887" cy="1095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Study Protocol (Table of Contents)</a:t>
            </a:r>
          </a:p>
        </p:txBody>
      </p:sp>
      <p:pic>
        <p:nvPicPr>
          <p:cNvPr id="69635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652464"/>
            <a:ext cx="4679950" cy="6110287"/>
          </a:xfrm>
        </p:spPr>
      </p:pic>
      <p:pic>
        <p:nvPicPr>
          <p:cNvPr id="6963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6" y="600075"/>
            <a:ext cx="47402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960880" y="3208336"/>
            <a:ext cx="3484880" cy="639763"/>
          </a:xfrm>
          <a:prstGeom prst="roundRect">
            <a:avLst/>
          </a:prstGeom>
          <a:noFill/>
          <a:ln w="57150" cap="flat" cmpd="sng" algn="ctr">
            <a:solidFill>
              <a:srgbClr val="0001F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Implementation of Inclusion/exclusion Criteria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76" y="1587500"/>
            <a:ext cx="11655552" cy="47942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Typically written as “inclusion/exclusion” section  in </a:t>
            </a:r>
            <a:r>
              <a:rPr lang="en-US" sz="2800" u="sng" dirty="0">
                <a:solidFill>
                  <a:schemeClr val="bg2"/>
                </a:solidFill>
                <a:effectLst/>
              </a:rPr>
              <a:t>protocol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The more explicit the better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Want investigators (esp. in multicenter RCTS) to be consistent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 err="1" smtClean="0">
                <a:solidFill>
                  <a:schemeClr val="bg2"/>
                </a:solidFill>
                <a:effectLst/>
              </a:rPr>
              <a:t>Eg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. Want to exclude </a:t>
            </a:r>
            <a:r>
              <a:rPr lang="en-US" sz="2800" i="1" dirty="0" smtClean="0">
                <a:solidFill>
                  <a:schemeClr val="bg2"/>
                </a:solidFill>
                <a:effectLst/>
              </a:rPr>
              <a:t>women with heart disease</a:t>
            </a:r>
            <a:endParaRPr lang="en-US" sz="2800" i="1" dirty="0">
              <a:solidFill>
                <a:schemeClr val="bg2"/>
              </a:solidFill>
              <a:effectLst/>
            </a:endParaRP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- 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“Women </a:t>
            </a:r>
            <a:r>
              <a:rPr lang="en-US" sz="2800" dirty="0">
                <a:solidFill>
                  <a:schemeClr val="bg2"/>
                </a:solidFill>
                <a:effectLst/>
              </a:rPr>
              <a:t>with heart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disease” </a:t>
            </a:r>
            <a:r>
              <a:rPr lang="en-US" sz="2800" i="1" dirty="0">
                <a:solidFill>
                  <a:schemeClr val="bg2"/>
                </a:solidFill>
                <a:effectLst/>
              </a:rPr>
              <a:t>(not very specific)</a:t>
            </a:r>
            <a:r>
              <a:rPr lang="en-US" sz="2800" dirty="0">
                <a:solidFill>
                  <a:schemeClr val="bg2"/>
                </a:solidFill>
                <a:effectLst/>
              </a:rPr>
              <a:t> vs. </a:t>
            </a:r>
          </a:p>
          <a:p>
            <a:pPr lvl="1">
              <a:lnSpc>
                <a:spcPct val="85000"/>
              </a:lnSpc>
              <a:buFontTx/>
              <a:buNone/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- 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“Women </a:t>
            </a:r>
            <a:r>
              <a:rPr lang="en-US" sz="2800" dirty="0">
                <a:solidFill>
                  <a:schemeClr val="bg2"/>
                </a:solidFill>
                <a:effectLst/>
              </a:rPr>
              <a:t>with CABG surgery or documented MI by 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ecg</a:t>
            </a:r>
            <a:r>
              <a:rPr lang="en-US" sz="2800" dirty="0">
                <a:solidFill>
                  <a:schemeClr val="bg2"/>
                </a:solidFill>
                <a:effectLst/>
              </a:rPr>
              <a:t> (criteria) or enzymes (criteria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)”</a:t>
            </a:r>
            <a:endParaRPr lang="en-US" sz="28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6701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Example:  Protocol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r>
              <a:rPr lang="en-US" sz="2800" dirty="0">
                <a:solidFill>
                  <a:schemeClr val="bg2"/>
                </a:solidFill>
                <a:effectLst/>
              </a:rPr>
              <a:t>PTH and alendronate (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PaTH</a:t>
            </a:r>
            <a:r>
              <a:rPr lang="en-US" sz="2800" dirty="0">
                <a:solidFill>
                  <a:schemeClr val="bg2"/>
                </a:solidFill>
                <a:effectLst/>
              </a:rPr>
              <a:t>) in combination for the treatment of osteoporosis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endParaRPr lang="en-US" sz="2800" dirty="0">
              <a:solidFill>
                <a:schemeClr val="bg2"/>
              </a:solidFill>
              <a:effectLst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8514" y="1309688"/>
            <a:ext cx="8313737" cy="29273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mtClean="0">
                <a:solidFill>
                  <a:schemeClr val="bg2"/>
                </a:solidFill>
                <a:effectLst/>
              </a:rPr>
              <a:t>3.6.1   	Inclusion Criteria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Women aged between 55 and 85 years of age.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Who are post-menopausal (have not had any menses in the last 5 years).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Have an evaluable bone mineral density scan (DXA) at the spine AND at the hip with a T-score </a:t>
            </a:r>
            <a:r>
              <a:rPr lang="en-US" sz="1800" u="sng">
                <a:solidFill>
                  <a:schemeClr val="bg2"/>
                </a:solidFill>
                <a:effectLst/>
              </a:rPr>
              <a:t>&lt;</a:t>
            </a:r>
            <a:r>
              <a:rPr lang="en-US" sz="1800">
                <a:solidFill>
                  <a:schemeClr val="bg2"/>
                </a:solidFill>
                <a:effectLst/>
              </a:rPr>
              <a:t> -2.5 either at the spine or the femoral neck or total hip 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OR have a T-score </a:t>
            </a:r>
            <a:r>
              <a:rPr lang="en-US" sz="1800" u="sng">
                <a:solidFill>
                  <a:schemeClr val="bg2"/>
                </a:solidFill>
                <a:effectLst/>
              </a:rPr>
              <a:t>&lt;</a:t>
            </a:r>
            <a:r>
              <a:rPr lang="en-US" sz="1800">
                <a:solidFill>
                  <a:schemeClr val="bg2"/>
                </a:solidFill>
                <a:effectLst/>
              </a:rPr>
              <a:t> –2.0 with at least one of the following risk factors for fracture: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Age </a:t>
            </a:r>
            <a:r>
              <a:rPr lang="en-US" sz="1800">
                <a:solidFill>
                  <a:schemeClr val="bg2"/>
                </a:solidFill>
                <a:effectLst/>
                <a:sym typeface="Symbol" pitchFamily="18" charset="2"/>
              </a:rPr>
              <a:t></a:t>
            </a:r>
            <a:r>
              <a:rPr lang="en-US" sz="1800">
                <a:solidFill>
                  <a:schemeClr val="bg2"/>
                </a:solidFill>
                <a:effectLst/>
              </a:rPr>
              <a:t> 65 years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History of post-menopausal fracture (non-vertebral or vertebral)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Maternal history of hip fracture.</a:t>
            </a:r>
          </a:p>
          <a:p>
            <a:pPr>
              <a:buFontTx/>
              <a:buNone/>
              <a:defRPr/>
            </a:pPr>
            <a:r>
              <a:rPr lang="en-US" sz="1800">
                <a:solidFill>
                  <a:schemeClr val="bg2"/>
                </a:solidFill>
                <a:effectLst/>
              </a:rPr>
              <a:t>Be willing and able to self-administer daily injections.  ETC</a:t>
            </a:r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7697788" y="6488113"/>
            <a:ext cx="2684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r>
              <a:rPr lang="en-US" altLang="en-US" sz="1800"/>
              <a:t>Black, et al NEJM 2004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66253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* Black, et al NEJM 2003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66701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Example:  Protocol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r>
              <a:rPr lang="en-US" sz="2800" dirty="0">
                <a:solidFill>
                  <a:schemeClr val="bg2"/>
                </a:solidFill>
                <a:effectLst/>
              </a:rPr>
              <a:t>PTH and alendronate (</a:t>
            </a:r>
            <a:r>
              <a:rPr lang="en-US" sz="2800" dirty="0" err="1">
                <a:solidFill>
                  <a:schemeClr val="bg2"/>
                </a:solidFill>
                <a:effectLst/>
              </a:rPr>
              <a:t>PaTH</a:t>
            </a:r>
            <a:r>
              <a:rPr lang="en-US" sz="2800" dirty="0">
                <a:solidFill>
                  <a:schemeClr val="bg2"/>
                </a:solidFill>
                <a:effectLst/>
              </a:rPr>
              <a:t>) in combination for the treatment of osteoporosis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endParaRPr lang="en-US" sz="2800" dirty="0">
              <a:solidFill>
                <a:schemeClr val="bg2"/>
              </a:solidFill>
              <a:effectLst/>
            </a:endParaRP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23988"/>
            <a:ext cx="9144000" cy="29273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3.6.2 	Exclusion Criteria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used estrogen (oral or patch) more than one month in the last 6 months or for more than 12 months in the last 2 years.  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 history of more than 12 months of bisphosphonate use ever, or any use (&gt; 4 weeks) within the past 12 months.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 history of </a:t>
            </a:r>
            <a:r>
              <a:rPr lang="en-US" sz="900" dirty="0" err="1">
                <a:solidFill>
                  <a:schemeClr val="bg2"/>
                </a:solidFill>
                <a:effectLst/>
              </a:rPr>
              <a:t>rhPTH</a:t>
            </a:r>
            <a:r>
              <a:rPr lang="en-US" sz="900" dirty="0">
                <a:solidFill>
                  <a:schemeClr val="bg2"/>
                </a:solidFill>
                <a:effectLst/>
              </a:rPr>
              <a:t> use ever.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major life-threatening illnesses.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type 1 or uncontrolled type 2 diabetes mellitus (defined as hemoglobin A1C &gt; 10.0), or currently using insulin.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Vitamin D level &lt; 15 </a:t>
            </a:r>
            <a:r>
              <a:rPr lang="en-US" sz="900" dirty="0" err="1">
                <a:solidFill>
                  <a:schemeClr val="bg2"/>
                </a:solidFill>
                <a:effectLst/>
              </a:rPr>
              <a:t>nanograms</a:t>
            </a:r>
            <a:r>
              <a:rPr lang="en-US" sz="900" dirty="0">
                <a:solidFill>
                  <a:schemeClr val="bg2"/>
                </a:solidFill>
                <a:effectLst/>
              </a:rPr>
              <a:t> /ml.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kidney disease (creatinine &gt; 2.0 mg/dl).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renal insufficiency (creatinine clearance &lt; 40 mg/min).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kidney stones.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</a:t>
            </a:r>
            <a:r>
              <a:rPr lang="en-US" sz="900" dirty="0" err="1">
                <a:solidFill>
                  <a:schemeClr val="bg2"/>
                </a:solidFill>
                <a:effectLst/>
              </a:rPr>
              <a:t>hypercalcuria</a:t>
            </a:r>
            <a:r>
              <a:rPr lang="en-US" sz="900" dirty="0">
                <a:solidFill>
                  <a:schemeClr val="bg2"/>
                </a:solidFill>
                <a:effectLst/>
              </a:rPr>
              <a:t> or currently have urine calcium/creatinine  &gt;300 mg.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hypercalcemia.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sarcoidosis.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hyperparathyroidism.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any history of active or treated tuberculosis or other granulomatous disorders.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History of breast cancer, melanoma or hematologic malignancy which has required treatment within the last 10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History of bone cancer or any other metabolic bone disease which has required treatment within the last 10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History of any other non-skin cancer which has required treatment within the last 10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a documented history of symptomatic esophageal reflux, achalasia or esophageal stricture.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Be currently taking &gt; 7.5 mg systemic prednisone or equivalent  per day.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Be currently using &gt; 2 puffs, 4 times / day of inhaled steroids.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Be currently taking anticoagulants.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Be currently taking anticonvulsants( MORE)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used Calcitonin within the past 3 months.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used </a:t>
            </a:r>
            <a:r>
              <a:rPr lang="en-US" sz="900" dirty="0" err="1">
                <a:solidFill>
                  <a:schemeClr val="bg2"/>
                </a:solidFill>
                <a:effectLst/>
              </a:rPr>
              <a:t>Raloxifene</a:t>
            </a:r>
            <a:r>
              <a:rPr lang="en-US" sz="900" dirty="0">
                <a:solidFill>
                  <a:schemeClr val="bg2"/>
                </a:solidFill>
                <a:effectLst/>
              </a:rPr>
              <a:t> in the last 6 months or for more than 12 months in the last 2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used Tamoxifen in the last 6 months or for more than 12 months in the last 2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Have used fluoride for at least a month within the past 5 years.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Be currently taking &gt; 1000 IU/day Vitamin D or Vitamin D analogues or  metabolites.</a:t>
            </a:r>
          </a:p>
          <a:p>
            <a:pPr>
              <a:lnSpc>
                <a:spcPct val="80000"/>
              </a:lnSpc>
              <a:defRPr/>
            </a:pPr>
            <a:r>
              <a:rPr lang="en-US" sz="900" dirty="0">
                <a:solidFill>
                  <a:schemeClr val="bg2"/>
                </a:solidFill>
                <a:effectLst/>
              </a:rPr>
              <a:t>Be currently taking thyroid hormone replacement AND have a TSH &lt; 0.1mIU/L.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4688" y="6488668"/>
            <a:ext cx="359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* Black, et al NEJM 2003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Inclusion, Exclusion: Summary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016" y="1157288"/>
            <a:ext cx="9511285" cy="48196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Many factors to balance in deciding who to include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Inclusion/exclusion criteria should be clear and explicit in study protocol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Generally not a clear cut or single correct decision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en-US" dirty="0" smtClean="0">
                <a:solidFill>
                  <a:schemeClr val="bg2"/>
                </a:solidFill>
                <a:effectLst/>
              </a:rPr>
              <a:t>Designers often don’t appreciate the complexity of issues…or implications of decisions</a:t>
            </a:r>
          </a:p>
          <a:p>
            <a:pPr marL="0" indent="0">
              <a:lnSpc>
                <a:spcPct val="85000"/>
              </a:lnSpc>
              <a:buNone/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  <a:p>
            <a:pPr>
              <a:lnSpc>
                <a:spcPct val="100000"/>
              </a:lnSpc>
              <a:defRPr/>
            </a:pPr>
            <a:endParaRPr lang="en-US" sz="28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371726"/>
            <a:ext cx="9132888" cy="1095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3.  Alternative Designs for RCT’s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3.  Alternative Designs for RCT’s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800"/>
          </a:p>
          <a:p>
            <a:pPr>
              <a:defRPr/>
            </a:pPr>
            <a:endParaRPr lang="en-US" sz="2800"/>
          </a:p>
          <a:p>
            <a:pPr lvl="1">
              <a:defRPr/>
            </a:pPr>
            <a:endParaRPr lang="en-US" sz="2800"/>
          </a:p>
        </p:txBody>
      </p:sp>
      <p:pic>
        <p:nvPicPr>
          <p:cNvPr id="76804" name="Picture 6" descr="http://upload.wikimedia.org/wikipedia/commons/thumb/0/00/Flowchart_of_Phases_of_Parallel_Randomized_Trial_-_Modified_from_CONSORT_2010.png/1024px-Flowchart_of_Phases_of_Parallel_Randomized_Trial_-_Modified_from_CONSORT_2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132138"/>
            <a:ext cx="5276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590801" y="5457826"/>
            <a:ext cx="6353175" cy="298132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76806" name="TextBox 5"/>
          <p:cNvSpPr txBox="1">
            <a:spLocks noChangeArrowheads="1"/>
          </p:cNvSpPr>
          <p:nvPr/>
        </p:nvSpPr>
        <p:spPr bwMode="auto">
          <a:xfrm>
            <a:off x="2590800" y="1762125"/>
            <a:ext cx="615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1pPr>
            <a:lvl2pPr marL="742950" indent="-28575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2pPr>
            <a:lvl3pPr marL="11430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3pPr>
            <a:lvl4pPr marL="16002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4pPr>
            <a:lvl5pPr marL="2057400" indent="-228600" eaLnBrk="0" hangingPunct="0"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Helvetica" panose="020B0604020202020204" pitchFamily="34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chemeClr val="bg2"/>
                </a:solidFill>
              </a:rPr>
              <a:t>Parallel group design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Discussion sections (meets 3 times)</a:t>
            </a:r>
            <a:endParaRPr lang="en-US" sz="1600" dirty="0">
              <a:solidFill>
                <a:schemeClr val="bg2"/>
              </a:solidFill>
              <a:effectLst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849438" y="1309689"/>
            <a:ext cx="8431212" cy="5246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0" dirty="0">
              <a:solidFill>
                <a:schemeClr val="bg2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Each student to develop own protocol for a clinical trial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>
                <a:solidFill>
                  <a:schemeClr val="bg2"/>
                </a:solidFill>
                <a:effectLst/>
              </a:rPr>
              <a:t>A key part of </a:t>
            </a:r>
            <a:r>
              <a:rPr lang="en-US" b="0" dirty="0" smtClean="0">
                <a:solidFill>
                  <a:schemeClr val="bg2"/>
                </a:solidFill>
                <a:effectLst/>
              </a:rPr>
              <a:t>course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b="0" dirty="0">
              <a:solidFill>
                <a:schemeClr val="bg2"/>
              </a:solidFill>
              <a:effectLst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b="0" u="sng" dirty="0" smtClean="0">
                <a:solidFill>
                  <a:schemeClr val="bg2"/>
                </a:solidFill>
                <a:effectLst/>
              </a:rPr>
              <a:t>In section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Discuss protocol and those of others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Each student to present once (3-5 per section)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Please attend all 3 sections….(important part of learning and of grade)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0" dirty="0" smtClean="0">
                <a:solidFill>
                  <a:schemeClr val="bg2"/>
                </a:solidFill>
                <a:effectLst/>
              </a:rPr>
              <a:t>If you cannot attend a section, let section leader know ahead of time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0" dirty="0">
              <a:solidFill>
                <a:schemeClr val="bg2"/>
              </a:solidFill>
              <a:effectLst/>
            </a:endParaRP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b="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Alternative designs for RCT’s 1:</a:t>
            </a:r>
            <a:br>
              <a:rPr lang="en-US" dirty="0" smtClean="0">
                <a:solidFill>
                  <a:schemeClr val="bg2"/>
                </a:solidFill>
                <a:effectLst/>
              </a:rPr>
            </a:br>
            <a:r>
              <a:rPr lang="en-US" dirty="0" smtClean="0">
                <a:solidFill>
                  <a:schemeClr val="bg2"/>
                </a:solidFill>
                <a:effectLst/>
              </a:rPr>
              <a:t>Quick survey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328738"/>
            <a:ext cx="11811424" cy="4819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i="1" u="sng" dirty="0" smtClean="0">
                <a:solidFill>
                  <a:schemeClr val="bg2"/>
                </a:solidFill>
                <a:effectLst/>
              </a:rPr>
              <a:t>Today (Introduce, more design types in later lectures)</a:t>
            </a:r>
          </a:p>
          <a:p>
            <a:pPr>
              <a:defRPr/>
            </a:pPr>
            <a:r>
              <a:rPr lang="en-US" sz="3200" dirty="0" smtClean="0">
                <a:solidFill>
                  <a:schemeClr val="bg2"/>
                </a:solidFill>
                <a:effectLst/>
              </a:rPr>
              <a:t>Cross-over </a:t>
            </a:r>
            <a:r>
              <a:rPr lang="en-US" sz="3200" dirty="0">
                <a:solidFill>
                  <a:schemeClr val="bg2"/>
                </a:solidFill>
                <a:effectLst/>
              </a:rPr>
              <a:t>designs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Matched pair designs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Cluster randomization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Large, simple </a:t>
            </a:r>
            <a:r>
              <a:rPr lang="en-US" sz="3200" dirty="0" smtClean="0">
                <a:solidFill>
                  <a:schemeClr val="bg2"/>
                </a:solidFill>
                <a:effectLst/>
              </a:rPr>
              <a:t>trials</a:t>
            </a:r>
          </a:p>
          <a:p>
            <a:pPr>
              <a:defRPr/>
            </a:pPr>
            <a:endParaRPr lang="en-US" sz="3200" dirty="0" smtClean="0">
              <a:solidFill>
                <a:schemeClr val="bg2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3200" i="1" u="sng" dirty="0" smtClean="0">
                <a:solidFill>
                  <a:schemeClr val="bg2"/>
                </a:solidFill>
                <a:effectLst/>
              </a:rPr>
              <a:t>Lecture 3:</a:t>
            </a:r>
            <a:r>
              <a:rPr lang="en-US" sz="3200" i="1" dirty="0" smtClean="0">
                <a:solidFill>
                  <a:schemeClr val="bg2"/>
                </a:solidFill>
                <a:effectLst/>
              </a:rPr>
              <a:t>  Factorial designs</a:t>
            </a:r>
            <a:endParaRPr lang="en-US" sz="3200" i="1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Trial designs we won’t cover... 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" y="1328738"/>
            <a:ext cx="10972800" cy="481965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Phase I (and II) trials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Non-randomized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Adaptive </a:t>
            </a:r>
            <a:r>
              <a:rPr lang="en-US" sz="3200" dirty="0" smtClean="0">
                <a:solidFill>
                  <a:schemeClr val="bg2"/>
                </a:solidFill>
                <a:effectLst/>
              </a:rPr>
              <a:t>Designs</a:t>
            </a:r>
          </a:p>
          <a:p>
            <a:pPr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  <a:p>
            <a:pPr>
              <a:defRPr/>
            </a:pPr>
            <a:endParaRPr lang="en-US" dirty="0" smtClean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Cross-over designs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1" y="1271588"/>
            <a:ext cx="10817224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Both treatments are administered sequentially to all subjects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Subject serves as own control, randomize the order</a:t>
            </a:r>
          </a:p>
          <a:p>
            <a:pPr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Compare treatment period vs. control period</a:t>
            </a: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  <a:effectLst/>
              </a:rPr>
              <a:t>Increases power by reducing person-to-person </a:t>
            </a:r>
            <a:r>
              <a:rPr lang="en-US" sz="2800" dirty="0" smtClean="0">
                <a:solidFill>
                  <a:schemeClr val="bg2"/>
                </a:solidFill>
                <a:effectLst/>
              </a:rPr>
              <a:t>variability</a:t>
            </a:r>
            <a:endParaRPr lang="en-US" sz="28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Cross-over designs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9688"/>
            <a:ext cx="11525249" cy="481965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2"/>
                </a:solidFill>
                <a:effectLst/>
              </a:rPr>
              <a:t>Diuretic (</a:t>
            </a:r>
            <a:r>
              <a:rPr lang="en-US" sz="3200" dirty="0" smtClean="0">
                <a:solidFill>
                  <a:srgbClr val="B760F9"/>
                </a:solidFill>
                <a:effectLst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effectLst/>
              </a:rPr>
              <a:t>) </a:t>
            </a:r>
            <a:r>
              <a:rPr lang="en-US" sz="3200" dirty="0">
                <a:solidFill>
                  <a:schemeClr val="bg2"/>
                </a:solidFill>
                <a:effectLst/>
              </a:rPr>
              <a:t>vs. beta blocker </a:t>
            </a:r>
            <a:r>
              <a:rPr lang="en-US" sz="3200" dirty="0" smtClean="0">
                <a:solidFill>
                  <a:schemeClr val="bg2"/>
                </a:solidFill>
                <a:effectLst/>
              </a:rPr>
              <a:t>(</a:t>
            </a:r>
            <a:r>
              <a:rPr lang="en-US" sz="3200" dirty="0" smtClean="0">
                <a:solidFill>
                  <a:srgbClr val="B760F9"/>
                </a:solidFill>
                <a:effectLst/>
              </a:rPr>
              <a:t>bb</a:t>
            </a:r>
            <a:r>
              <a:rPr lang="en-US" sz="3200" dirty="0" smtClean="0">
                <a:solidFill>
                  <a:schemeClr val="bg2"/>
                </a:solidFill>
                <a:effectLst/>
              </a:rPr>
              <a:t>) for </a:t>
            </a:r>
            <a:r>
              <a:rPr lang="en-US" sz="3200" dirty="0">
                <a:solidFill>
                  <a:schemeClr val="bg2"/>
                </a:solidFill>
                <a:effectLst/>
              </a:rPr>
              <a:t>blood pressure</a:t>
            </a:r>
          </a:p>
          <a:p>
            <a:pPr lvl="1"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 1/2 get </a:t>
            </a:r>
            <a:r>
              <a:rPr lang="en-US" sz="3200" dirty="0">
                <a:solidFill>
                  <a:srgbClr val="B760F9"/>
                </a:solidFill>
                <a:effectLst/>
              </a:rPr>
              <a:t>d</a:t>
            </a:r>
            <a:r>
              <a:rPr lang="en-US" sz="3200" dirty="0">
                <a:solidFill>
                  <a:schemeClr val="bg2"/>
                </a:solidFill>
                <a:effectLst/>
              </a:rPr>
              <a:t> followed by </a:t>
            </a:r>
            <a:r>
              <a:rPr lang="en-US" sz="3200" dirty="0">
                <a:solidFill>
                  <a:srgbClr val="B760F9"/>
                </a:solidFill>
                <a:effectLst/>
              </a:rPr>
              <a:t>bb</a:t>
            </a:r>
          </a:p>
          <a:p>
            <a:pPr lvl="1"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 1/2 get </a:t>
            </a:r>
            <a:r>
              <a:rPr lang="en-US" sz="3200" dirty="0">
                <a:solidFill>
                  <a:srgbClr val="B760F9"/>
                </a:solidFill>
                <a:effectLst/>
              </a:rPr>
              <a:t>bb</a:t>
            </a:r>
            <a:r>
              <a:rPr lang="en-US" sz="3200" dirty="0">
                <a:solidFill>
                  <a:schemeClr val="bg2"/>
                </a:solidFill>
                <a:effectLst/>
              </a:rPr>
              <a:t> followed by </a:t>
            </a:r>
            <a:r>
              <a:rPr lang="en-US" sz="3200" dirty="0">
                <a:solidFill>
                  <a:srgbClr val="B760F9"/>
                </a:solidFill>
                <a:effectLst/>
              </a:rPr>
              <a:t>d</a:t>
            </a:r>
          </a:p>
          <a:p>
            <a:pPr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Migraine prophylaxis</a:t>
            </a:r>
          </a:p>
          <a:p>
            <a:pPr lvl="1"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Rx x 3 months followed by placebo</a:t>
            </a:r>
          </a:p>
          <a:p>
            <a:pPr lvl="1">
              <a:defRPr/>
            </a:pPr>
            <a:r>
              <a:rPr lang="en-US" sz="3200" dirty="0">
                <a:solidFill>
                  <a:schemeClr val="bg2"/>
                </a:solidFill>
                <a:effectLst/>
              </a:rPr>
              <a:t>Placebo x 3 months followed by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2"/>
                </a:solidFill>
                <a:effectLst/>
              </a:rPr>
              <a:t>Example of Crossover Design in Homework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09688"/>
            <a:ext cx="11525249" cy="134207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bg2"/>
                </a:solidFill>
                <a:effectLst/>
              </a:rPr>
              <a:t>Paroxetine for hot flashes in post-menopausal women 	</a:t>
            </a:r>
          </a:p>
          <a:p>
            <a:pPr lvl="1">
              <a:defRPr/>
            </a:pPr>
            <a:r>
              <a:rPr lang="en-US" sz="2800" i="1" dirty="0" smtClean="0">
                <a:solidFill>
                  <a:schemeClr val="bg2"/>
                </a:solidFill>
                <a:effectLst/>
              </a:rPr>
              <a:t>Compare 10 mg to 20 mg of Paroxetine (SSRI, Anti-D)</a:t>
            </a:r>
          </a:p>
          <a:p>
            <a:pPr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chemeClr val="bg2"/>
              </a:solidFill>
              <a:effectLst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84662"/>
              </p:ext>
            </p:extLst>
          </p:nvPr>
        </p:nvGraphicFramePr>
        <p:xfrm>
          <a:off x="1513840" y="3429000"/>
          <a:ext cx="6502400" cy="1413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39775788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22944163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9998698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839305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Randomized</a:t>
                      </a:r>
                      <a:r>
                        <a:rPr lang="en-US" baseline="0" dirty="0" smtClean="0"/>
                        <a:t> to: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r>
                        <a:rPr lang="en-US" baseline="0" dirty="0" smtClean="0"/>
                        <a:t> 1-4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 5-8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Week 9-12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4432591"/>
                  </a:ext>
                </a:extLst>
              </a:tr>
              <a:tr h="403014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0" dirty="0" smtClean="0"/>
                        <a:t> mg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836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Placebo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mg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139409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676640" y="5933440"/>
            <a:ext cx="241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Sterns, et al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3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70C0"/>
                </a:solidFill>
                <a:effectLst/>
              </a:rPr>
              <a:t>Cross-over assumptions/limitations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Transient outcomes only</a:t>
            </a:r>
          </a:p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No order effects</a:t>
            </a:r>
          </a:p>
          <a:p>
            <a:pPr lvl="1">
              <a:defRPr/>
            </a:pPr>
            <a:r>
              <a:rPr lang="en-US" sz="28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No carry-over effects</a:t>
            </a:r>
          </a:p>
          <a:p>
            <a:pPr lvl="1">
              <a:defRPr/>
            </a:pPr>
            <a:r>
              <a:rPr lang="en-US" sz="28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Need quick response and quick resolution</a:t>
            </a:r>
          </a:p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“Wash out” period helpful</a:t>
            </a:r>
          </a:p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  <a:lumOff val="25000"/>
                  </a:schemeClr>
                </a:solidFill>
                <a:effectLst/>
              </a:rPr>
              <a:t> More commonly used in phase I/II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Matched Pair Randomization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7075" y="1403668"/>
            <a:ext cx="7805738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One of each pair to each treatment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Each subject is their own control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Reduces risk of imbalanced randomization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effectLst/>
              </a:rPr>
              <a:t>Allows smaller sample size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dirty="0" smtClean="0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4150576"/>
            <a:ext cx="3282949" cy="280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0" y="4201160"/>
            <a:ext cx="9144000" cy="1676400"/>
            <a:chOff x="0" y="2448"/>
            <a:chExt cx="5760" cy="1056"/>
          </a:xfrm>
        </p:grpSpPr>
        <p:sp>
          <p:nvSpPr>
            <p:cNvPr id="93190" name="Text Box 5"/>
            <p:cNvSpPr txBox="1">
              <a:spLocks noChangeArrowheads="1"/>
            </p:cNvSpPr>
            <p:nvPr/>
          </p:nvSpPr>
          <p:spPr bwMode="auto">
            <a:xfrm>
              <a:off x="4008" y="2484"/>
              <a:ext cx="1752" cy="335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Treatment B</a:t>
              </a:r>
            </a:p>
          </p:txBody>
        </p:sp>
        <p:sp>
          <p:nvSpPr>
            <p:cNvPr id="93191" name="Text Box 6"/>
            <p:cNvSpPr txBox="1">
              <a:spLocks noChangeArrowheads="1"/>
            </p:cNvSpPr>
            <p:nvPr/>
          </p:nvSpPr>
          <p:spPr bwMode="auto">
            <a:xfrm>
              <a:off x="0" y="2448"/>
              <a:ext cx="1752" cy="335"/>
            </a:xfrm>
            <a:prstGeom prst="rect">
              <a:avLst/>
            </a:prstGeom>
            <a:noFill/>
            <a:ln w="12700">
              <a:solidFill>
                <a:srgbClr val="60C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00B050"/>
                  </a:solidFill>
                </a:rPr>
                <a:t>Treatment A</a:t>
              </a:r>
            </a:p>
          </p:txBody>
        </p:sp>
        <p:sp>
          <p:nvSpPr>
            <p:cNvPr id="93192" name="Line 7"/>
            <p:cNvSpPr>
              <a:spLocks noChangeShapeType="1"/>
            </p:cNvSpPr>
            <p:nvPr/>
          </p:nvSpPr>
          <p:spPr bwMode="auto">
            <a:xfrm flipH="1">
              <a:off x="3180" y="2796"/>
              <a:ext cx="840" cy="40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3" name="Line 8"/>
            <p:cNvSpPr>
              <a:spLocks noChangeShapeType="1"/>
            </p:cNvSpPr>
            <p:nvPr/>
          </p:nvSpPr>
          <p:spPr bwMode="auto">
            <a:xfrm>
              <a:off x="1440" y="2676"/>
              <a:ext cx="756" cy="528"/>
            </a:xfrm>
            <a:prstGeom prst="line">
              <a:avLst/>
            </a:prstGeom>
            <a:noFill/>
            <a:ln w="571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94" name="Oval 10"/>
            <p:cNvSpPr>
              <a:spLocks noChangeArrowheads="1"/>
            </p:cNvSpPr>
            <p:nvPr/>
          </p:nvSpPr>
          <p:spPr bwMode="auto">
            <a:xfrm>
              <a:off x="2136" y="3096"/>
              <a:ext cx="540" cy="408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195" name="Oval 11"/>
            <p:cNvSpPr>
              <a:spLocks noChangeArrowheads="1"/>
            </p:cNvSpPr>
            <p:nvPr/>
          </p:nvSpPr>
          <p:spPr bwMode="auto">
            <a:xfrm>
              <a:off x="2784" y="3096"/>
              <a:ext cx="540" cy="40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1pPr>
              <a:lvl2pPr marL="742950" indent="-28575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2pPr>
              <a:lvl3pPr marL="11430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3pPr>
              <a:lvl4pPr marL="16002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4pPr>
              <a:lvl5pPr marL="2057400" indent="-228600" eaLnBrk="0" hangingPunct="0"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FFFFFF"/>
                  </a:solidFill>
                  <a:latin typeface="Helvetica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Matched Pair Randomization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309688"/>
            <a:ext cx="7994650" cy="481965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Example: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Randomize each of two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eyes within an individual (one to each treatment)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Diabetic Retinopathy study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Example:  Filter for carotid arteries in patients with atrial fibrillation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Random side of intervention</a:t>
            </a:r>
          </a:p>
          <a:p>
            <a:pPr>
              <a:lnSpc>
                <a:spcPct val="100000"/>
              </a:lnSpc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Example:  Quality Improvement in Stroke Prevention (QUISP) trial</a:t>
            </a:r>
          </a:p>
          <a:p>
            <a:pPr lvl="1">
              <a:lnSpc>
                <a:spcPct val="85000"/>
              </a:lnSpc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Randomize paired Kaiser facilities</a:t>
            </a:r>
          </a:p>
          <a:p>
            <a:pPr lvl="1">
              <a:lnSpc>
                <a:spcPct val="85000"/>
              </a:lnSpc>
              <a:defRPr/>
            </a:pPr>
            <a:endParaRPr lang="en-US" sz="2800" dirty="0"/>
          </a:p>
          <a:p>
            <a:pPr lvl="1">
              <a:lnSpc>
                <a:spcPct val="85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Matched Pair Randomization: Issues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63763" y="1309688"/>
            <a:ext cx="7994650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Efficient design in some situations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Not necessary when sample size makes balanced randomization likely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Loss in efficiency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May not be feasible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Arguments about how to analyze the data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Maintaining the match vs. breaking it</a:t>
            </a:r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sz="2800" dirty="0"/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Cluster or grouped randomization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063" y="1309688"/>
            <a:ext cx="8020050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Randomize groups to treatments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Often useful especially for public health-type interventions</a:t>
            </a:r>
          </a:p>
          <a:p>
            <a:pPr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May be only way to study a question</a:t>
            </a:r>
          </a:p>
          <a:p>
            <a:pPr lvl="1">
              <a:defRPr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Intervention is at the group level</a:t>
            </a:r>
          </a:p>
          <a:p>
            <a:pPr lvl="1"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Avoid cross-contamination 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  <a:effectLst/>
              </a:rPr>
              <a:t>between individuals</a:t>
            </a:r>
          </a:p>
          <a:p>
            <a:pPr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1726" y="1412875"/>
            <a:ext cx="7758113" cy="48577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u="sng" dirty="0" smtClean="0">
                <a:solidFill>
                  <a:schemeClr val="bg2"/>
                </a:solidFill>
              </a:rPr>
              <a:t>Basis for grades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Lecture homework (25%)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Protocol development and protocol critiquing in sections (50%)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Final exam (25%) (posted to website 3/12, 10 am)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Cluster randomization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0413" y="1309688"/>
            <a:ext cx="8120062" cy="48196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/>
              </a:rPr>
              <a:t>Examples of randomized clusters</a:t>
            </a:r>
          </a:p>
          <a:p>
            <a:pPr lvl="1">
              <a:defRPr/>
            </a:pPr>
            <a:r>
              <a:rPr lang="en-US" sz="2800" u="sng" dirty="0">
                <a:solidFill>
                  <a:schemeClr val="bg1">
                    <a:lumMod val="50000"/>
                  </a:schemeClr>
                </a:solidFill>
                <a:effectLst/>
              </a:rPr>
              <a:t>Cities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/>
              </a:rPr>
              <a:t> to public health risk factor reduction (5 Cities Project, 1970’s)</a:t>
            </a:r>
          </a:p>
          <a:p>
            <a:pPr lvl="1">
              <a:defRPr/>
            </a:pPr>
            <a:r>
              <a:rPr lang="en-US" sz="2800" u="sng" dirty="0">
                <a:solidFill>
                  <a:schemeClr val="bg1">
                    <a:lumMod val="50000"/>
                  </a:schemeClr>
                </a:solidFill>
                <a:effectLst/>
              </a:rPr>
              <a:t>Medical practices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/>
              </a:rPr>
              <a:t> to stop-smoking intervention (randomize med.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effectLst/>
              </a:rPr>
              <a:t>prac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/>
              </a:rPr>
              <a:t>.)</a:t>
            </a:r>
          </a:p>
          <a:p>
            <a:pPr lvl="1"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Cluster randomization example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6813" y="1794387"/>
            <a:ext cx="8120062" cy="127095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PLOS, 11/26/19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5" y="1330960"/>
            <a:ext cx="8810625" cy="2423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280" y="4288254"/>
            <a:ext cx="11967904" cy="9727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070537" y="4603527"/>
            <a:ext cx="9465041" cy="504501"/>
            <a:chOff x="2070537" y="4603527"/>
            <a:chExt cx="9465041" cy="504501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070537" y="5065986"/>
              <a:ext cx="262759" cy="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6710854" y="4629806"/>
              <a:ext cx="451945" cy="1051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7956331" y="4619295"/>
              <a:ext cx="241738" cy="1051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0893972" y="4603527"/>
              <a:ext cx="241738" cy="1051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1293840" y="4619294"/>
              <a:ext cx="241738" cy="10511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2722179" y="5039710"/>
              <a:ext cx="204951" cy="18394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3573517" y="5058103"/>
              <a:ext cx="204950" cy="7884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076498" y="5069928"/>
              <a:ext cx="204950" cy="38100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6855848" y="5052848"/>
              <a:ext cx="286856" cy="5255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34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26923" y="0"/>
            <a:ext cx="6722315" cy="1095375"/>
          </a:xfrm>
        </p:spPr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CHIRPY </a:t>
            </a:r>
            <a:b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DRAGON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265" y="189188"/>
            <a:ext cx="8993976" cy="600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849822" y="3342290"/>
            <a:ext cx="5990896" cy="11246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Helvetica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131969" y="6355877"/>
            <a:ext cx="3723700" cy="502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buNone/>
              <a:defRPr/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Li, PLOS, 11/26/19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491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CHIRPY DRAGON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8530" y="1698643"/>
            <a:ext cx="10210635" cy="1270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800" u="sng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Goal:</a:t>
            </a:r>
            <a:r>
              <a:rPr lang="en-US" sz="2800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Develop programs to control obesity in children</a:t>
            </a:r>
          </a:p>
          <a:p>
            <a:pPr>
              <a:defRPr/>
            </a:pPr>
            <a:r>
              <a:rPr lang="en-US" sz="2800" u="sng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Randomized 40 schools </a:t>
            </a:r>
            <a:r>
              <a:rPr lang="en-US" sz="2800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(total of 1461 6 YO) in Guangzhou to intervention vs control</a:t>
            </a:r>
          </a:p>
          <a:p>
            <a:pPr marL="0" indent="0">
              <a:buNone/>
              <a:defRPr/>
            </a:pPr>
            <a:r>
              <a:rPr lang="en-US" sz="2800" kern="0" dirty="0">
                <a:solidFill>
                  <a:schemeClr val="bg1">
                    <a:lumMod val="75000"/>
                  </a:schemeClr>
                </a:solidFill>
                <a:effectLst/>
              </a:rPr>
              <a:t>	</a:t>
            </a:r>
            <a:r>
              <a:rPr lang="en-US" u="sng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Intervention</a:t>
            </a:r>
            <a:r>
              <a:rPr lang="en-US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to increase healthy </a:t>
            </a:r>
            <a:r>
              <a:rPr lang="en-US" kern="0" dirty="0">
                <a:solidFill>
                  <a:schemeClr val="bg1">
                    <a:lumMod val="75000"/>
                  </a:schemeClr>
                </a:solidFill>
                <a:effectLst/>
              </a:rPr>
              <a:t>eating and physical </a:t>
            </a:r>
            <a:r>
              <a:rPr lang="en-US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activity</a:t>
            </a:r>
          </a:p>
          <a:p>
            <a:pPr>
              <a:defRPr/>
            </a:pPr>
            <a:r>
              <a:rPr lang="en-US" sz="2800" u="sng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Primary outcome</a:t>
            </a:r>
            <a:r>
              <a:rPr lang="en-US" sz="2800" kern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:  Change in BMI over 12 months. </a:t>
            </a:r>
            <a:endParaRPr lang="en-US" sz="2800" kern="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  <a:defRPr/>
            </a:pPr>
            <a:endParaRPr lang="en-US" sz="2800" kern="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747315" y="6343650"/>
            <a:ext cx="3723700" cy="502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buNone/>
              <a:defRPr/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Li, PLOS, 11/26/19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170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159760"/>
            <a:ext cx="9188451" cy="115824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Reduction in BMI =-.13 units, p=.041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More significant in girls (p=.007)</a:t>
            </a:r>
            <a:endParaRPr lang="en-US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57" y="1309688"/>
            <a:ext cx="11890869" cy="1479868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Change in BMI:  Primary Analysis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40" y="4475162"/>
            <a:ext cx="8610600" cy="13620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31969" y="6355877"/>
            <a:ext cx="3723700" cy="502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00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4574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371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29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>
              <a:buNone/>
              <a:defRPr/>
            </a:pPr>
            <a:r>
              <a:rPr lang="en-US" kern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Li, PLOS, 11/26/19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714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Cluster or grouped randomization: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Potential disadvantages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8080" y="2038350"/>
            <a:ext cx="8921115" cy="48196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Sample size determination is complex:  true n is between n clusters and n individuals (closer to clusters)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Tendency to underestimate necessary sample size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Example in homework 1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Analysis complex but do-able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Must account for clustering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Mixed models best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Very useful, efficient and underused design</a:t>
            </a:r>
          </a:p>
          <a:p>
            <a:pPr lvl="1">
              <a:defRPr/>
            </a:pPr>
            <a:endParaRPr lang="en-US" dirty="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lvl="1"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Alternative RCT designs: </a:t>
            </a:r>
            <a:b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en-US" dirty="0" smtClean="0">
                <a:solidFill>
                  <a:schemeClr val="bg1">
                    <a:lumMod val="75000"/>
                  </a:schemeClr>
                </a:solidFill>
                <a:effectLst/>
              </a:rPr>
              <a:t>“Large-simple”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6" y="1157288"/>
            <a:ext cx="7953375" cy="4819650"/>
          </a:xfrm>
        </p:spPr>
        <p:txBody>
          <a:bodyPr/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/>
              </a:rPr>
              <a:t>Large simple:  less information on more people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/>
              </a:rPr>
              <a:t>Balance loss of precision with sample size 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/>
              </a:rPr>
              <a:t>Can use internet/social media for recruitment/follow-up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/>
              </a:rPr>
              <a:t>Low cost per patient</a:t>
            </a:r>
          </a:p>
          <a:p>
            <a:pPr lvl="1"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effectLst/>
              </a:rPr>
              <a:t>Examples:</a:t>
            </a:r>
          </a:p>
          <a:p>
            <a:pPr lvl="2">
              <a:defRPr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COMMIT:  45,852 patients in China, adding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</a:rPr>
              <a:t>clopidogrel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 to aspirin in acute MI</a:t>
            </a:r>
          </a:p>
          <a:p>
            <a:pPr lvl="2">
              <a:defRPr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VITAL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: Internet-based study of Vitamin D and Cancer (2017)</a:t>
            </a:r>
          </a:p>
          <a:p>
            <a:pPr lvl="2">
              <a:defRPr/>
            </a:pPr>
            <a:endParaRPr lang="en-US" sz="2000" dirty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defRPr/>
            </a:pPr>
            <a:endParaRPr lang="en-US" sz="2000" dirty="0"/>
          </a:p>
          <a:p>
            <a:pPr lvl="1"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ffectLst/>
              </a:rPr>
              <a:t>Schedule for next weeks…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352" y="1398080"/>
            <a:ext cx="12354560" cy="4819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1/16: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	Dr. Grady: Blinding, Intervention and Controls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1/23: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Discussion sections (please attend)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1/30: 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Dr. Black: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Statistical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issues, Factorial Designs,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Analysis 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of Subgroups in RCTs</a:t>
            </a:r>
          </a:p>
          <a:p>
            <a:pPr marL="0" indent="0"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Don’t forget upcoming: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/>
              </a:rPr>
              <a:t>	</a:t>
            </a:r>
            <a:r>
              <a:rPr lang="en-US" sz="2800" dirty="0">
                <a:solidFill>
                  <a:srgbClr val="FF0000"/>
                </a:solidFill>
                <a:effectLst/>
              </a:rPr>
              <a:t>1</a:t>
            </a:r>
            <a:r>
              <a:rPr lang="en-US" sz="2800" baseline="30000" dirty="0">
                <a:solidFill>
                  <a:srgbClr val="FF0000"/>
                </a:solidFill>
                <a:effectLst/>
              </a:rPr>
              <a:t>st</a:t>
            </a:r>
            <a:r>
              <a:rPr lang="en-US" sz="2800" dirty="0">
                <a:solidFill>
                  <a:srgbClr val="FF0000"/>
                </a:solidFill>
                <a:effectLst/>
              </a:rPr>
              <a:t> homework due Monday,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1/13, </a:t>
            </a:r>
            <a:r>
              <a:rPr lang="en-US" sz="2800" dirty="0">
                <a:solidFill>
                  <a:srgbClr val="FF0000"/>
                </a:solidFill>
                <a:effectLst/>
              </a:rPr>
              <a:t>5 pm	</a:t>
            </a:r>
            <a:endParaRPr lang="en-US" sz="2800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sz="2800" baseline="30000" dirty="0" smtClean="0">
                <a:solidFill>
                  <a:srgbClr val="FF0000"/>
                </a:solidFill>
                <a:effectLst/>
              </a:rPr>
              <a:t>st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protocol assignment due </a:t>
            </a:r>
            <a:r>
              <a:rPr lang="en-US" sz="2800" i="1" u="sng" dirty="0" smtClean="0">
                <a:solidFill>
                  <a:srgbClr val="FF0000"/>
                </a:solidFill>
                <a:effectLst/>
              </a:rPr>
              <a:t>Monday, 1/21, 12pm</a:t>
            </a:r>
            <a:endParaRPr lang="en-US" sz="2800" i="1" u="sng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/>
              </a:rPr>
              <a:t>	</a:t>
            </a:r>
          </a:p>
          <a:p>
            <a:pPr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5114" y="0"/>
            <a:ext cx="913288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2"/>
                </a:solidFill>
              </a:rPr>
              <a:t> Course Content and Overlap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71726" y="1412875"/>
            <a:ext cx="7758113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chemeClr val="bg2"/>
                </a:solidFill>
              </a:rPr>
              <a:t>Some overlap with previous courses</a:t>
            </a:r>
          </a:p>
          <a:p>
            <a:pPr marL="0" indent="0" eaLnBrk="1" hangingPunct="1">
              <a:buNone/>
              <a:defRPr/>
            </a:pPr>
            <a:r>
              <a:rPr lang="en-US" b="0" dirty="0">
                <a:solidFill>
                  <a:schemeClr val="bg2"/>
                </a:solidFill>
              </a:rPr>
              <a:t>	</a:t>
            </a:r>
            <a:r>
              <a:rPr lang="en-US" sz="2000" b="0" i="1" dirty="0">
                <a:solidFill>
                  <a:schemeClr val="bg2"/>
                </a:solidFill>
              </a:rPr>
              <a:t> </a:t>
            </a:r>
            <a:r>
              <a:rPr lang="en-US" sz="2000" b="0" i="1" dirty="0" err="1">
                <a:solidFill>
                  <a:schemeClr val="bg2"/>
                </a:solidFill>
              </a:rPr>
              <a:t>eg</a:t>
            </a:r>
            <a:r>
              <a:rPr lang="en-US" sz="2000" b="0" i="1" dirty="0">
                <a:solidFill>
                  <a:schemeClr val="bg2"/>
                </a:solidFill>
              </a:rPr>
              <a:t>. DCR and </a:t>
            </a:r>
            <a:r>
              <a:rPr lang="en-US" sz="2000" b="0" i="1" dirty="0" err="1">
                <a:solidFill>
                  <a:schemeClr val="bg2"/>
                </a:solidFill>
              </a:rPr>
              <a:t>Biostat</a:t>
            </a:r>
            <a:endParaRPr lang="en-US" sz="2000" b="0" i="1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b="0" dirty="0" smtClean="0">
                <a:solidFill>
                  <a:schemeClr val="bg2"/>
                </a:solidFill>
              </a:rPr>
              <a:t>2020: adjustments to maximize uniqueness of the material</a:t>
            </a:r>
          </a:p>
          <a:p>
            <a:pPr eaLnBrk="1" hangingPunct="1">
              <a:defRPr/>
            </a:pPr>
            <a:r>
              <a:rPr lang="en-US" b="0" dirty="0" smtClean="0">
                <a:solidFill>
                  <a:schemeClr val="bg2"/>
                </a:solidFill>
              </a:rPr>
              <a:t>Appreciate any feedback on duplication, content of course, etc. (</a:t>
            </a:r>
            <a:r>
              <a:rPr lang="en-US" b="0" dirty="0" smtClean="0">
                <a:solidFill>
                  <a:schemeClr val="bg2"/>
                </a:solidFill>
                <a:hlinkClick r:id="rId3"/>
              </a:rPr>
              <a:t>dblack@psg.ucsf.edu</a:t>
            </a:r>
            <a:r>
              <a:rPr lang="en-US" b="0" dirty="0" smtClean="0">
                <a:solidFill>
                  <a:schemeClr val="bg2"/>
                </a:solidFill>
              </a:rPr>
              <a:t>)</a:t>
            </a:r>
          </a:p>
          <a:p>
            <a:pPr eaLnBrk="1" hangingPunct="1">
              <a:defRPr/>
            </a:pPr>
            <a:r>
              <a:rPr lang="en-US" b="0" dirty="0" smtClean="0">
                <a:solidFill>
                  <a:schemeClr val="bg2"/>
                </a:solidFill>
              </a:rPr>
              <a:t>PLEASE COMPLETE EVALUATION AT END OF THE COURSE!!!!!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  <a:p>
            <a:pPr lvl="1" eaLnBrk="1" hangingPunct="1">
              <a:defRPr/>
            </a:pPr>
            <a:endParaRPr lang="en-U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1_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    cc design">
  <a:themeElements>
    <a:clrScheme name="">
      <a:dk1>
        <a:srgbClr val="081D58"/>
      </a:dk1>
      <a:lt1>
        <a:srgbClr val="FAFD00"/>
      </a:lt1>
      <a:dk2>
        <a:srgbClr val="063DE8"/>
      </a:dk2>
      <a:lt2>
        <a:srgbClr val="FAFD00"/>
      </a:lt2>
      <a:accent1>
        <a:srgbClr val="FC0128"/>
      </a:accent1>
      <a:accent2>
        <a:srgbClr val="EAEC5E"/>
      </a:accent2>
      <a:accent3>
        <a:srgbClr val="AAAFF2"/>
      </a:accent3>
      <a:accent4>
        <a:srgbClr val="D6D800"/>
      </a:accent4>
      <a:accent5>
        <a:srgbClr val="FDAAAC"/>
      </a:accent5>
      <a:accent6>
        <a:srgbClr val="D4D654"/>
      </a:accent6>
      <a:hlink>
        <a:srgbClr val="00B7A5"/>
      </a:hlink>
      <a:folHlink>
        <a:srgbClr val="063DE8"/>
      </a:folHlink>
    </a:clrScheme>
    <a:fontScheme name="2_    cc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    cc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    cc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    cc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Jim P:APPLICATIONS:Microsoft Office 98:Templates:Presentation Designs:    cc design</Template>
  <TotalTime>11893</TotalTime>
  <Pages>15</Pages>
  <Words>3032</Words>
  <Application>Microsoft Office PowerPoint</Application>
  <PresentationFormat>Widescreen</PresentationFormat>
  <Paragraphs>603</Paragraphs>
  <Slides>87</Slides>
  <Notes>83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96" baseType="lpstr">
      <vt:lpstr>Arial</vt:lpstr>
      <vt:lpstr>Arial Narrow</vt:lpstr>
      <vt:lpstr>Helvetica</vt:lpstr>
      <vt:lpstr>Symbol</vt:lpstr>
      <vt:lpstr>Times</vt:lpstr>
      <vt:lpstr>Wingdings</vt:lpstr>
      <vt:lpstr>    cc design</vt:lpstr>
      <vt:lpstr>1_    cc design</vt:lpstr>
      <vt:lpstr>2_    cc design</vt:lpstr>
      <vt:lpstr>Welcome!! Randomized Clinical Trials Course (EPI 205)</vt:lpstr>
      <vt:lpstr>PowerPoint Presentation</vt:lpstr>
      <vt:lpstr>Course Website </vt:lpstr>
      <vt:lpstr>Expectations – no late assignments Dates in Syllabus</vt:lpstr>
      <vt:lpstr>PowerPoint Presentation</vt:lpstr>
      <vt:lpstr>What’s coming up soon…</vt:lpstr>
      <vt:lpstr>Discussion sections (meets 3 times)</vt:lpstr>
      <vt:lpstr> Grading</vt:lpstr>
      <vt:lpstr> Course Content and Overlap</vt:lpstr>
      <vt:lpstr>Lectures to be videotaped</vt:lpstr>
      <vt:lpstr>TICR Professional Conduct Statement Clarifications for this class</vt:lpstr>
      <vt:lpstr>Lecture 1: Randomized Trials:  Design, Subjects, and Randomization</vt:lpstr>
      <vt:lpstr>Lecture 1 Outline </vt:lpstr>
      <vt:lpstr>What is an RCT? (Randomized Controlled Trial)</vt:lpstr>
      <vt:lpstr>Randomized Trials:  the Evidence in “Evidence-Based”</vt:lpstr>
      <vt:lpstr>Reasons NOT to do RCTs</vt:lpstr>
      <vt:lpstr>Reasons for doing RCTs</vt:lpstr>
      <vt:lpstr>Alternatives to RCTs (30 second Epi. Course)</vt:lpstr>
      <vt:lpstr>Anatomy of a Prospective Cohort Study</vt:lpstr>
      <vt:lpstr>Overview of Randomized Trial Design</vt:lpstr>
      <vt:lpstr>Examples:    1. Vitamin E, C and Selenium on Prostate Cancer  2. Good ol’ HRT in Post-menopausal women</vt:lpstr>
      <vt:lpstr>Vitamin E, C and Selenium on Prostate Cancer: Basis for Trials </vt:lpstr>
      <vt:lpstr>Vit E, C and Selenium on Prostate Cancer</vt:lpstr>
      <vt:lpstr>SELECT study (Lippman) Results for Prostate Ca (Primary endpoint)</vt:lpstr>
      <vt:lpstr>Once upon a time…..(Estrogen in the 1990’s)</vt:lpstr>
      <vt:lpstr>Context: Should Post-menopausal Women Use Estrogen Replacement Therapy</vt:lpstr>
      <vt:lpstr>1991: ERT  and CHD in Nurses Health Cohort Study (NEJM, 9/12/91)</vt:lpstr>
      <vt:lpstr>ERT: Results from Observational Studies ~ 1996</vt:lpstr>
      <vt:lpstr>PowerPoint Presentation</vt:lpstr>
      <vt:lpstr>Meta-analysis of ERT, Published ~4/10/97</vt:lpstr>
      <vt:lpstr>1997: All ERT data were observational</vt:lpstr>
      <vt:lpstr>RCT to Rescue: Heart and Estrogen-Progestin Replacement Study (HERS)</vt:lpstr>
      <vt:lpstr>HERS:  Incidence of CHD Events by Treatment</vt:lpstr>
      <vt:lpstr>HERS:  Incidence of Primary CHD Events by Treatment</vt:lpstr>
      <vt:lpstr>Women’s Health Initiative (WHI)  HRT study (7/10/02)</vt:lpstr>
      <vt:lpstr>PowerPoint Presentation</vt:lpstr>
      <vt:lpstr>ERT Trials:  Conclusions for RCTs</vt:lpstr>
      <vt:lpstr>RCT’s..not just pills</vt:lpstr>
      <vt:lpstr>What did you eat this morning?</vt:lpstr>
      <vt:lpstr>RCT of 4 Popular Weight Loss Programs (12 mos)</vt:lpstr>
      <vt:lpstr>Diet study: Design</vt:lpstr>
      <vt:lpstr>Diet study: Results Summary</vt:lpstr>
      <vt:lpstr>RCT of Surgery Technique</vt:lpstr>
      <vt:lpstr>Examples of major  positive breakthroughs from RCTs</vt:lpstr>
      <vt:lpstr>Overview of Randomized Trial Design</vt:lpstr>
      <vt:lpstr>1. Randomization</vt:lpstr>
      <vt:lpstr>Randomization</vt:lpstr>
      <vt:lpstr>Randomization</vt:lpstr>
      <vt:lpstr>Randomization: The Basics</vt:lpstr>
      <vt:lpstr>Randomized Permuted Blocks</vt:lpstr>
      <vt:lpstr>Balancing important covariates</vt:lpstr>
      <vt:lpstr>Randomized Blocks to  Balance Prognostic Variables</vt:lpstr>
      <vt:lpstr>Implementation of randomization</vt:lpstr>
      <vt:lpstr>Randomization:  Summary</vt:lpstr>
      <vt:lpstr>2.  Selection of Patients</vt:lpstr>
      <vt:lpstr>Who to Study:   Trade-offs to think about for Inclusion/exclusion</vt:lpstr>
      <vt:lpstr>Who to Study (eg. CHD study of statin):   Principles for Inclusion/exclusion</vt:lpstr>
      <vt:lpstr>Design-a-trial for a new statin:   Inclusion criteria options</vt:lpstr>
      <vt:lpstr>Statin Trial:  How many needed?</vt:lpstr>
      <vt:lpstr>Statin Trial Inclusion Options</vt:lpstr>
      <vt:lpstr>Digression: Study Protocol</vt:lpstr>
      <vt:lpstr>Study Protocol from Zoledronic Acid Trial*</vt:lpstr>
      <vt:lpstr>Study Protocol (Table of Contents)</vt:lpstr>
      <vt:lpstr>Implementation of Inclusion/exclusion Criteria</vt:lpstr>
      <vt:lpstr>Example:  Protocol PTH and alendronate (PaTH) in combination for the treatment of osteoporosis </vt:lpstr>
      <vt:lpstr>Example:  Protocol PTH and alendronate (PaTH) in combination for the treatment of osteoporosis </vt:lpstr>
      <vt:lpstr>Inclusion, Exclusion: Summary</vt:lpstr>
      <vt:lpstr>3.  Alternative Designs for RCT’s</vt:lpstr>
      <vt:lpstr>3.  Alternative Designs for RCT’s</vt:lpstr>
      <vt:lpstr>Alternative designs for RCT’s 1: Quick survey</vt:lpstr>
      <vt:lpstr>Trial designs we won’t cover... </vt:lpstr>
      <vt:lpstr>Cross-over designs</vt:lpstr>
      <vt:lpstr>Cross-over designs</vt:lpstr>
      <vt:lpstr>Example of Crossover Design in Homework</vt:lpstr>
      <vt:lpstr>Cross-over assumptions/limitations</vt:lpstr>
      <vt:lpstr>Matched Pair Randomization</vt:lpstr>
      <vt:lpstr>Matched Pair Randomization</vt:lpstr>
      <vt:lpstr>Matched Pair Randomization: Issues</vt:lpstr>
      <vt:lpstr>Cluster or grouped randomization</vt:lpstr>
      <vt:lpstr>Cluster randomization</vt:lpstr>
      <vt:lpstr>Cluster randomization example</vt:lpstr>
      <vt:lpstr>CHIRPY  DRAGON</vt:lpstr>
      <vt:lpstr>CHIRPY DRAGON</vt:lpstr>
      <vt:lpstr>Change in BMI:  Primary Analysis</vt:lpstr>
      <vt:lpstr>Cluster or grouped randomization:  Potential disadvantages</vt:lpstr>
      <vt:lpstr>Alternative RCT designs:  “Large-simple”</vt:lpstr>
      <vt:lpstr>Schedule for next weeks…</vt:lpstr>
    </vt:vector>
  </TitlesOfParts>
  <Company>UCSF-PSG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trials</dc:title>
  <dc:creator>dennis b</dc:creator>
  <dc:description>for grady/cummings rct course 1 01</dc:description>
  <cp:lastModifiedBy>Wu, Lucy</cp:lastModifiedBy>
  <cp:revision>256</cp:revision>
  <cp:lastPrinted>2019-01-08T15:27:52Z</cp:lastPrinted>
  <dcterms:created xsi:type="dcterms:W3CDTF">1999-05-03T18:04:00Z</dcterms:created>
  <dcterms:modified xsi:type="dcterms:W3CDTF">2020-01-09T18:59:43Z</dcterms:modified>
</cp:coreProperties>
</file>