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0"/>
  </p:notesMasterIdLst>
  <p:sldIdLst>
    <p:sldId id="406" r:id="rId2"/>
    <p:sldId id="407" r:id="rId3"/>
    <p:sldId id="408" r:id="rId4"/>
    <p:sldId id="409" r:id="rId5"/>
    <p:sldId id="410" r:id="rId6"/>
    <p:sldId id="393" r:id="rId7"/>
    <p:sldId id="394" r:id="rId8"/>
    <p:sldId id="395" r:id="rId9"/>
    <p:sldId id="396" r:id="rId10"/>
    <p:sldId id="402" r:id="rId11"/>
    <p:sldId id="401" r:id="rId12"/>
    <p:sldId id="403" r:id="rId13"/>
    <p:sldId id="404" r:id="rId14"/>
    <p:sldId id="397" r:id="rId15"/>
    <p:sldId id="398" r:id="rId16"/>
    <p:sldId id="399" r:id="rId17"/>
    <p:sldId id="400" r:id="rId18"/>
    <p:sldId id="405"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arles Mcculloch" initials="CM" lastIdx="24"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432FF"/>
    <a:srgbClr val="FFFFFF"/>
    <a:srgbClr val="F8FF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053"/>
    <p:restoredTop sz="95326" autoAdjust="0"/>
  </p:normalViewPr>
  <p:slideViewPr>
    <p:cSldViewPr snapToGrid="0" snapToObjects="1">
      <p:cViewPr varScale="1">
        <p:scale>
          <a:sx n="119" d="100"/>
          <a:sy n="119" d="100"/>
        </p:scale>
        <p:origin x="1096" y="1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F1AB55-C745-5844-A3FF-A8CC5F29D863}" type="datetimeFigureOut">
              <a:rPr lang="en-US" smtClean="0"/>
              <a:t>5/9/19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F623B1-1C86-914A-8D33-A626BF6F6D0E}" type="slidenum">
              <a:rPr lang="en-US" smtClean="0"/>
              <a:t>‹#›</a:t>
            </a:fld>
            <a:endParaRPr lang="en-US"/>
          </a:p>
        </p:txBody>
      </p:sp>
    </p:spTree>
    <p:extLst>
      <p:ext uri="{BB962C8B-B14F-4D97-AF65-F5344CB8AC3E}">
        <p14:creationId xmlns:p14="http://schemas.microsoft.com/office/powerpoint/2010/main" val="1600618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173934F1-7236-CF4F-B0F4-CBD8C544232B}" type="datetimeFigureOut">
              <a:rPr lang="en-US" smtClean="0"/>
              <a:t>5/9/19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1711707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3934F1-7236-CF4F-B0F4-CBD8C544232B}" type="datetimeFigureOut">
              <a:rPr lang="en-US" smtClean="0"/>
              <a:t>5/9/19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1591473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3934F1-7236-CF4F-B0F4-CBD8C544232B}" type="datetimeFigureOut">
              <a:rPr lang="en-US" smtClean="0"/>
              <a:t>5/9/19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979013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baseline="0"/>
            </a:lvl1pPr>
          </a:lstStyle>
          <a:p>
            <a:r>
              <a:rPr lang="en-US" dirty="0"/>
              <a:t>Click to edit Master title style</a:t>
            </a:r>
          </a:p>
        </p:txBody>
      </p:sp>
      <p:sp>
        <p:nvSpPr>
          <p:cNvPr id="3" name="Content Placeholder 2"/>
          <p:cNvSpPr>
            <a:spLocks noGrp="1"/>
          </p:cNvSpPr>
          <p:nvPr>
            <p:ph idx="1"/>
          </p:nvPr>
        </p:nvSpPr>
        <p:spPr/>
        <p:txBody>
          <a:bodyPr/>
          <a:lstStyle>
            <a:lvl1pPr>
              <a:lnSpc>
                <a:spcPct val="100000"/>
              </a:lnSpc>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73934F1-7236-CF4F-B0F4-CBD8C544232B}" type="datetimeFigureOut">
              <a:rPr lang="en-US" smtClean="0"/>
              <a:t>5/9/19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982093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3934F1-7236-CF4F-B0F4-CBD8C544232B}" type="datetimeFigureOut">
              <a:rPr lang="en-US" smtClean="0"/>
              <a:t>5/9/19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477773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73934F1-7236-CF4F-B0F4-CBD8C544232B}" type="datetimeFigureOut">
              <a:rPr lang="en-US" smtClean="0"/>
              <a:t>5/9/19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502429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73934F1-7236-CF4F-B0F4-CBD8C544232B}" type="datetimeFigureOut">
              <a:rPr lang="en-US" smtClean="0"/>
              <a:t>5/9/19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433141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3934F1-7236-CF4F-B0F4-CBD8C544232B}" type="datetimeFigureOut">
              <a:rPr lang="en-US" smtClean="0"/>
              <a:t>5/9/19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1993715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3934F1-7236-CF4F-B0F4-CBD8C544232B}" type="datetimeFigureOut">
              <a:rPr lang="en-US" smtClean="0"/>
              <a:t>5/9/19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1196930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3934F1-7236-CF4F-B0F4-CBD8C544232B}" type="datetimeFigureOut">
              <a:rPr lang="en-US" smtClean="0"/>
              <a:t>5/9/19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1323776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3934F1-7236-CF4F-B0F4-CBD8C544232B}" type="datetimeFigureOut">
              <a:rPr lang="en-US" smtClean="0"/>
              <a:t>5/9/19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786027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3934F1-7236-CF4F-B0F4-CBD8C544232B}" type="datetimeFigureOut">
              <a:rPr lang="en-US" smtClean="0"/>
              <a:t>5/9/19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69B790-9DF7-524C-BAA8-08F4EA147746}" type="slidenum">
              <a:rPr lang="en-US" smtClean="0"/>
              <a:t>‹#›</a:t>
            </a:fld>
            <a:endParaRPr lang="en-US"/>
          </a:p>
        </p:txBody>
      </p:sp>
    </p:spTree>
    <p:extLst>
      <p:ext uri="{BB962C8B-B14F-4D97-AF65-F5344CB8AC3E}">
        <p14:creationId xmlns:p14="http://schemas.microsoft.com/office/powerpoint/2010/main" val="9186631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cell.com/cell/fulltext/S0092-8674(15)01481-6#secsectitle0025" TargetMode="External"/><Relationship Id="rId2" Type="http://schemas.openxmlformats.org/officeDocument/2006/relationships/hyperlink" Target="https://www.nytimes.com/2019/03/02/opinion/sunday/diet-artificial-intelligence-diabetes.html"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74EC1B-949C-3C49-8EA6-A0B2C07DBF14}"/>
              </a:ext>
            </a:extLst>
          </p:cNvPr>
          <p:cNvSpPr>
            <a:spLocks noGrp="1"/>
          </p:cNvSpPr>
          <p:nvPr>
            <p:ph type="ctrTitle"/>
          </p:nvPr>
        </p:nvSpPr>
        <p:spPr/>
        <p:txBody>
          <a:bodyPr/>
          <a:lstStyle/>
          <a:p>
            <a:r>
              <a:rPr lang="en-US" dirty="0"/>
              <a:t>Project</a:t>
            </a:r>
          </a:p>
        </p:txBody>
      </p:sp>
      <p:sp>
        <p:nvSpPr>
          <p:cNvPr id="5" name="Subtitle 4">
            <a:extLst>
              <a:ext uri="{FF2B5EF4-FFF2-40B4-BE49-F238E27FC236}">
                <a16:creationId xmlns:a16="http://schemas.microsoft.com/office/drawing/2014/main" id="{9F660F23-BD95-034C-A947-6020A4FC9CF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14577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1925" y="733425"/>
            <a:ext cx="8703733" cy="4895850"/>
          </a:xfrm>
          <a:prstGeom prst="rect">
            <a:avLst/>
          </a:prstGeom>
        </p:spPr>
      </p:pic>
    </p:spTree>
    <p:extLst>
      <p:ext uri="{BB962C8B-B14F-4D97-AF65-F5344CB8AC3E}">
        <p14:creationId xmlns:p14="http://schemas.microsoft.com/office/powerpoint/2010/main" val="17596400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1925" y="702327"/>
            <a:ext cx="8559412" cy="5336523"/>
          </a:xfrm>
          <a:prstGeom prst="rect">
            <a:avLst/>
          </a:prstGeom>
        </p:spPr>
      </p:pic>
    </p:spTree>
    <p:extLst>
      <p:ext uri="{BB962C8B-B14F-4D97-AF65-F5344CB8AC3E}">
        <p14:creationId xmlns:p14="http://schemas.microsoft.com/office/powerpoint/2010/main" val="1212874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0024" y="484310"/>
            <a:ext cx="8810625" cy="5693020"/>
          </a:xfrm>
          <a:prstGeom prst="rect">
            <a:avLst/>
          </a:prstGeom>
        </p:spPr>
      </p:pic>
    </p:spTree>
    <p:extLst>
      <p:ext uri="{BB962C8B-B14F-4D97-AF65-F5344CB8AC3E}">
        <p14:creationId xmlns:p14="http://schemas.microsoft.com/office/powerpoint/2010/main" val="1272815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own quick guide</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8478" t="10556" r="12853" b="36250"/>
          <a:stretch/>
        </p:blipFill>
        <p:spPr>
          <a:xfrm>
            <a:off x="214301" y="1580214"/>
            <a:ext cx="8715398" cy="4553886"/>
          </a:xfrm>
          <a:prstGeom prst="rect">
            <a:avLst/>
          </a:prstGeom>
        </p:spPr>
      </p:pic>
    </p:spTree>
    <p:extLst>
      <p:ext uri="{BB962C8B-B14F-4D97-AF65-F5344CB8AC3E}">
        <p14:creationId xmlns:p14="http://schemas.microsoft.com/office/powerpoint/2010/main" val="11310302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Ensemble Methods</a:t>
            </a:r>
          </a:p>
        </p:txBody>
      </p:sp>
      <p:sp>
        <p:nvSpPr>
          <p:cNvPr id="3" name="Content Placeholder 2"/>
          <p:cNvSpPr>
            <a:spLocks noGrp="1"/>
          </p:cNvSpPr>
          <p:nvPr>
            <p:ph idx="1"/>
          </p:nvPr>
        </p:nvSpPr>
        <p:spPr>
          <a:xfrm>
            <a:off x="628650" y="1547719"/>
            <a:ext cx="7886700" cy="4351338"/>
          </a:xfrm>
        </p:spPr>
        <p:txBody>
          <a:bodyPr/>
          <a:lstStyle/>
          <a:p>
            <a:r>
              <a:rPr lang="en-US" dirty="0"/>
              <a:t>Run a set of classifiers and allow them to “vote” on predictions.</a:t>
            </a:r>
          </a:p>
          <a:p>
            <a:r>
              <a:rPr lang="en-US" b="1" dirty="0"/>
              <a:t>Advantage:</a:t>
            </a:r>
            <a:r>
              <a:rPr lang="en-US" dirty="0"/>
              <a:t> </a:t>
            </a:r>
          </a:p>
          <a:p>
            <a:pPr lvl="1"/>
            <a:r>
              <a:rPr lang="en-US" dirty="0"/>
              <a:t>improvement in predictive accuracy.</a:t>
            </a:r>
          </a:p>
          <a:p>
            <a:r>
              <a:rPr lang="en-US" b="1" dirty="0"/>
              <a:t>Disadvantages:</a:t>
            </a:r>
            <a:r>
              <a:rPr lang="en-US" dirty="0"/>
              <a:t> </a:t>
            </a:r>
          </a:p>
          <a:p>
            <a:pPr lvl="1"/>
            <a:r>
              <a:rPr lang="en-US" dirty="0"/>
              <a:t>more computation</a:t>
            </a:r>
          </a:p>
          <a:p>
            <a:pPr lvl="1"/>
            <a:r>
              <a:rPr lang="en-US" dirty="0"/>
              <a:t>it is difficult to understand an ensemble of classifiers</a:t>
            </a:r>
          </a:p>
          <a:p>
            <a:r>
              <a:rPr lang="en-US" dirty="0"/>
              <a:t>Examples: bagging, boosting, and stacking</a:t>
            </a:r>
          </a:p>
          <a:p>
            <a:endParaRPr lang="en-US" dirty="0"/>
          </a:p>
        </p:txBody>
      </p:sp>
    </p:spTree>
    <p:extLst>
      <p:ext uri="{BB962C8B-B14F-4D97-AF65-F5344CB8AC3E}">
        <p14:creationId xmlns:p14="http://schemas.microsoft.com/office/powerpoint/2010/main" val="23144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074" y="96186"/>
            <a:ext cx="7886700" cy="1087156"/>
          </a:xfrm>
        </p:spPr>
        <p:txBody>
          <a:bodyPr/>
          <a:lstStyle/>
          <a:p>
            <a:r>
              <a:rPr lang="en-US" dirty="0"/>
              <a:t>Bagging</a:t>
            </a:r>
          </a:p>
        </p:txBody>
      </p:sp>
      <p:sp>
        <p:nvSpPr>
          <p:cNvPr id="3" name="Content Placeholder 2"/>
          <p:cNvSpPr>
            <a:spLocks noGrp="1"/>
          </p:cNvSpPr>
          <p:nvPr>
            <p:ph idx="1"/>
          </p:nvPr>
        </p:nvSpPr>
        <p:spPr>
          <a:xfrm>
            <a:off x="521074" y="1431178"/>
            <a:ext cx="7886700" cy="4351338"/>
          </a:xfrm>
        </p:spPr>
        <p:txBody>
          <a:bodyPr>
            <a:normAutofit fontScale="92500" lnSpcReduction="20000"/>
          </a:bodyPr>
          <a:lstStyle/>
          <a:p>
            <a:r>
              <a:rPr lang="en-US" dirty="0"/>
              <a:t>Simplest way of combining predictions that belong to the same type.</a:t>
            </a:r>
          </a:p>
          <a:p>
            <a:r>
              <a:rPr lang="en-US" dirty="0"/>
              <a:t>Combine via voting or averaging</a:t>
            </a:r>
          </a:p>
          <a:p>
            <a:r>
              <a:rPr lang="en-US" dirty="0"/>
              <a:t>Each model receives equal weight</a:t>
            </a:r>
          </a:p>
          <a:p>
            <a:r>
              <a:rPr lang="en-US" dirty="0"/>
              <a:t>Basic idea of bagging:</a:t>
            </a:r>
          </a:p>
          <a:p>
            <a:pPr lvl="1"/>
            <a:r>
              <a:rPr lang="en-US" dirty="0"/>
              <a:t>Re-sample several training sets of size n from the dataset (instead of just just using the one training set of size n)</a:t>
            </a:r>
          </a:p>
          <a:p>
            <a:pPr lvl="1"/>
            <a:r>
              <a:rPr lang="en-US" dirty="0"/>
              <a:t>Build a classifier for each training set</a:t>
            </a:r>
          </a:p>
          <a:p>
            <a:pPr lvl="1"/>
            <a:r>
              <a:rPr lang="en-US" dirty="0"/>
              <a:t>Combine the classifier’s predictions (majority vote)</a:t>
            </a:r>
          </a:p>
          <a:p>
            <a:r>
              <a:rPr lang="en-US" dirty="0"/>
              <a:t>This improves performance in almost all cases if learning scheme is </a:t>
            </a:r>
            <a:r>
              <a:rPr lang="en-US" i="1" dirty="0"/>
              <a:t>unstable</a:t>
            </a:r>
            <a:r>
              <a:rPr lang="en-US" dirty="0"/>
              <a:t> (e.g. decision trees depend heavily on where the first cut occurs </a:t>
            </a:r>
            <a:r>
              <a:rPr lang="mr-IN" dirty="0"/>
              <a:t>–</a:t>
            </a:r>
            <a:r>
              <a:rPr lang="en-US" dirty="0"/>
              <a:t> random forests)</a:t>
            </a:r>
          </a:p>
          <a:p>
            <a:endParaRPr lang="en-US" dirty="0"/>
          </a:p>
        </p:txBody>
      </p:sp>
    </p:spTree>
    <p:extLst>
      <p:ext uri="{BB962C8B-B14F-4D97-AF65-F5344CB8AC3E}">
        <p14:creationId xmlns:p14="http://schemas.microsoft.com/office/powerpoint/2010/main" val="3086458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Boosting</a:t>
            </a:r>
          </a:p>
        </p:txBody>
      </p:sp>
      <p:sp>
        <p:nvSpPr>
          <p:cNvPr id="3" name="Content Placeholder 2"/>
          <p:cNvSpPr>
            <a:spLocks noGrp="1"/>
          </p:cNvSpPr>
          <p:nvPr>
            <p:ph idx="1"/>
          </p:nvPr>
        </p:nvSpPr>
        <p:spPr>
          <a:xfrm>
            <a:off x="422462" y="1825625"/>
            <a:ext cx="8004362" cy="4351338"/>
          </a:xfrm>
        </p:spPr>
        <p:txBody>
          <a:bodyPr/>
          <a:lstStyle/>
          <a:p>
            <a:pPr>
              <a:lnSpc>
                <a:spcPct val="90000"/>
              </a:lnSpc>
            </a:pPr>
            <a:r>
              <a:rPr lang="en-US" altLang="x-none" dirty="0"/>
              <a:t>Also uses voting/averaging but models are weighted based on their performance</a:t>
            </a:r>
          </a:p>
          <a:p>
            <a:pPr>
              <a:lnSpc>
                <a:spcPct val="90000"/>
              </a:lnSpc>
            </a:pPr>
            <a:r>
              <a:rPr lang="en-US" altLang="x-none" dirty="0"/>
              <a:t>Iterative procedure: new models are influenced by performance of previously built ones</a:t>
            </a:r>
          </a:p>
          <a:p>
            <a:pPr lvl="1"/>
            <a:r>
              <a:rPr lang="en-US" altLang="x-none" dirty="0"/>
              <a:t>New model is encouraged to become expert for instances classified incorrectly by earlier models</a:t>
            </a:r>
          </a:p>
          <a:p>
            <a:pPr lvl="1"/>
            <a:r>
              <a:rPr lang="en-US" altLang="x-none" dirty="0"/>
              <a:t>Intuitive justification: models should be experts that complement each other</a:t>
            </a:r>
          </a:p>
          <a:p>
            <a:r>
              <a:rPr lang="en-US" altLang="x-none" dirty="0"/>
              <a:t>There are many variants of boosting, one of the most celebrated is </a:t>
            </a:r>
            <a:r>
              <a:rPr lang="en-US" altLang="x-none" i="1" dirty="0" err="1"/>
              <a:t>AdaBoost</a:t>
            </a:r>
            <a:endParaRPr lang="en-US" altLang="x-none" i="1" dirty="0"/>
          </a:p>
          <a:p>
            <a:endParaRPr lang="en-US" dirty="0"/>
          </a:p>
        </p:txBody>
      </p:sp>
    </p:spTree>
    <p:extLst>
      <p:ext uri="{BB962C8B-B14F-4D97-AF65-F5344CB8AC3E}">
        <p14:creationId xmlns:p14="http://schemas.microsoft.com/office/powerpoint/2010/main" val="17558884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Stacking</a:t>
            </a:r>
          </a:p>
        </p:txBody>
      </p:sp>
      <p:sp>
        <p:nvSpPr>
          <p:cNvPr id="3" name="Content Placeholder 2"/>
          <p:cNvSpPr>
            <a:spLocks noGrp="1"/>
          </p:cNvSpPr>
          <p:nvPr>
            <p:ph idx="1"/>
          </p:nvPr>
        </p:nvSpPr>
        <p:spPr/>
        <p:txBody>
          <a:bodyPr/>
          <a:lstStyle/>
          <a:p>
            <a:r>
              <a:rPr lang="en-US" altLang="x-none" dirty="0"/>
              <a:t>Uses a “</a:t>
            </a:r>
            <a:r>
              <a:rPr lang="en-US" altLang="x-none" i="1" dirty="0"/>
              <a:t>meta</a:t>
            </a:r>
            <a:r>
              <a:rPr lang="en-US" altLang="x-none" dirty="0"/>
              <a:t>-</a:t>
            </a:r>
            <a:r>
              <a:rPr lang="en-US" altLang="x-none" i="1" dirty="0"/>
              <a:t>learner”</a:t>
            </a:r>
            <a:r>
              <a:rPr lang="en-US" altLang="x-none" dirty="0"/>
              <a:t> instead of voting to combine predictions across models</a:t>
            </a:r>
          </a:p>
          <a:p>
            <a:pPr lvl="1"/>
            <a:r>
              <a:rPr lang="en-US" altLang="x-none" dirty="0"/>
              <a:t>Predictions of initial models (</a:t>
            </a:r>
            <a:r>
              <a:rPr lang="en-US" altLang="x-none" i="1" dirty="0"/>
              <a:t>level-0 models</a:t>
            </a:r>
            <a:r>
              <a:rPr lang="en-US" altLang="x-none" dirty="0"/>
              <a:t>) are used as input for meta-learner (</a:t>
            </a:r>
            <a:r>
              <a:rPr lang="en-US" altLang="x-none" i="1" dirty="0"/>
              <a:t>level-1 model)</a:t>
            </a:r>
            <a:endParaRPr lang="en-US" altLang="x-none" dirty="0"/>
          </a:p>
          <a:p>
            <a:r>
              <a:rPr lang="en-US" altLang="x-none" dirty="0"/>
              <a:t>Individual initial models can be of many different types</a:t>
            </a:r>
          </a:p>
          <a:p>
            <a:r>
              <a:rPr lang="en-US" altLang="x-none" dirty="0"/>
              <a:t>Complex methodology to build meta-learner by learning again from the initial set of models (machine learning on top of machine learning)</a:t>
            </a:r>
          </a:p>
          <a:p>
            <a:endParaRPr lang="en-US" dirty="0"/>
          </a:p>
        </p:txBody>
      </p:sp>
    </p:spTree>
    <p:extLst>
      <p:ext uri="{BB962C8B-B14F-4D97-AF65-F5344CB8AC3E}">
        <p14:creationId xmlns:p14="http://schemas.microsoft.com/office/powerpoint/2010/main" val="11485382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CE701448-5743-434F-BC5C-AF4825D9AD56}"/>
              </a:ext>
            </a:extLst>
          </p:cNvPr>
          <p:cNvSpPr>
            <a:spLocks noGrp="1"/>
          </p:cNvSpPr>
          <p:nvPr>
            <p:ph idx="1"/>
          </p:nvPr>
        </p:nvSpPr>
        <p:spPr>
          <a:xfrm>
            <a:off x="607135" y="394858"/>
            <a:ext cx="7886700" cy="6081246"/>
          </a:xfrm>
        </p:spPr>
        <p:txBody>
          <a:bodyPr>
            <a:normAutofit fontScale="62500" lnSpcReduction="20000"/>
          </a:bodyPr>
          <a:lstStyle/>
          <a:p>
            <a:pPr marL="0" indent="0">
              <a:buNone/>
            </a:pPr>
            <a:r>
              <a:rPr lang="en-US" dirty="0"/>
              <a:t>On Friday, May 17</a:t>
            </a:r>
            <a:r>
              <a:rPr lang="en-US" baseline="30000" dirty="0"/>
              <a:t>th</a:t>
            </a:r>
            <a:r>
              <a:rPr lang="en-US" dirty="0"/>
              <a:t>, there will be a Friday Science Journal Club meeting.</a:t>
            </a:r>
          </a:p>
          <a:p>
            <a:pPr marL="0" indent="0">
              <a:buNone/>
            </a:pPr>
            <a:r>
              <a:rPr lang="en-US" dirty="0"/>
              <a:t>We will discuss a recent opinion piece touting the success of machine learning to design personalized diets and the underlying scientific paper.</a:t>
            </a:r>
          </a:p>
          <a:p>
            <a:pPr marL="0" indent="0">
              <a:buNone/>
            </a:pPr>
            <a:r>
              <a:rPr lang="en-US" u="sng" dirty="0">
                <a:hlinkClick r:id="rId2"/>
              </a:rPr>
              <a:t>https://www.nytimes.com/2019/03/02/opinion/sunday/diet-artificial-intelligence-diabetes.html</a:t>
            </a:r>
            <a:endParaRPr lang="en-US" dirty="0"/>
          </a:p>
          <a:p>
            <a:pPr marL="0" indent="0">
              <a:buNone/>
            </a:pPr>
            <a:r>
              <a:rPr lang="en-US" u="sng" dirty="0">
                <a:hlinkClick r:id="rId3"/>
              </a:rPr>
              <a:t>https://www.cell.com/cell/fulltext/S0092-8674(15)01481-6#secsectitle0025</a:t>
            </a:r>
            <a:endParaRPr lang="en-US" dirty="0"/>
          </a:p>
          <a:p>
            <a:pPr marL="0" indent="0">
              <a:buNone/>
            </a:pPr>
            <a:endParaRPr lang="en-US" dirty="0"/>
          </a:p>
          <a:p>
            <a:pPr marL="0" indent="0">
              <a:buNone/>
            </a:pPr>
            <a:r>
              <a:rPr lang="en-US" dirty="0"/>
              <a:t>Cheese and fruit will be served.  We hope to see you there! </a:t>
            </a:r>
          </a:p>
          <a:p>
            <a:pPr marL="0" indent="0">
              <a:buNone/>
            </a:pPr>
            <a:r>
              <a:rPr lang="en-US" dirty="0"/>
              <a:t> </a:t>
            </a:r>
          </a:p>
          <a:p>
            <a:pPr marL="0" indent="0">
              <a:buNone/>
            </a:pPr>
            <a:r>
              <a:rPr lang="en-US" b="1" dirty="0"/>
              <a:t>When &amp; Where</a:t>
            </a:r>
            <a:endParaRPr lang="en-US" dirty="0"/>
          </a:p>
          <a:p>
            <a:pPr marL="0" indent="0">
              <a:buNone/>
            </a:pPr>
            <a:r>
              <a:rPr lang="en-US" dirty="0"/>
              <a:t>Friday, May 17</a:t>
            </a:r>
            <a:r>
              <a:rPr lang="en-US" baseline="30000" dirty="0"/>
              <a:t>th</a:t>
            </a:r>
            <a:r>
              <a:rPr lang="en-US" dirty="0"/>
              <a:t> </a:t>
            </a:r>
          </a:p>
          <a:p>
            <a:pPr marL="0" indent="0">
              <a:buNone/>
            </a:pPr>
            <a:r>
              <a:rPr lang="en-US" dirty="0"/>
              <a:t>2:00 – 3:00 pm</a:t>
            </a:r>
          </a:p>
          <a:p>
            <a:pPr marL="0" indent="0">
              <a:buNone/>
            </a:pPr>
            <a:r>
              <a:rPr lang="en-US" dirty="0"/>
              <a:t>2</a:t>
            </a:r>
            <a:r>
              <a:rPr lang="en-US" baseline="30000" dirty="0"/>
              <a:t>nd</a:t>
            </a:r>
            <a:r>
              <a:rPr lang="en-US" dirty="0"/>
              <a:t> Floor - Room 2700</a:t>
            </a:r>
          </a:p>
          <a:p>
            <a:pPr marL="0" indent="0">
              <a:buNone/>
            </a:pPr>
            <a:r>
              <a:rPr lang="en-US" dirty="0"/>
              <a:t>Mission Hall</a:t>
            </a:r>
          </a:p>
          <a:p>
            <a:pPr marL="0" indent="0">
              <a:buNone/>
            </a:pPr>
            <a:r>
              <a:rPr lang="en-US" dirty="0"/>
              <a:t>550  16</a:t>
            </a:r>
            <a:r>
              <a:rPr lang="en-US" baseline="30000" dirty="0"/>
              <a:t>th</a:t>
            </a:r>
            <a:r>
              <a:rPr lang="en-US" dirty="0"/>
              <a:t> Street</a:t>
            </a:r>
          </a:p>
          <a:p>
            <a:pPr marL="0" indent="0">
              <a:buNone/>
            </a:pPr>
            <a:r>
              <a:rPr lang="en-US" dirty="0"/>
              <a:t>San Francisco, CA 94158</a:t>
            </a:r>
          </a:p>
          <a:p>
            <a:pPr marL="0" indent="0">
              <a:buNone/>
            </a:pPr>
            <a:r>
              <a:rPr lang="en-US" dirty="0"/>
              <a:t> </a:t>
            </a:r>
          </a:p>
          <a:p>
            <a:pPr marL="0" indent="0">
              <a:buNone/>
            </a:pPr>
            <a:endParaRPr lang="en-US" dirty="0"/>
          </a:p>
        </p:txBody>
      </p:sp>
    </p:spTree>
    <p:extLst>
      <p:ext uri="{BB962C8B-B14F-4D97-AF65-F5344CB8AC3E}">
        <p14:creationId xmlns:p14="http://schemas.microsoft.com/office/powerpoint/2010/main" val="1996699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567B5-73EB-144A-8599-2F0229F3B111}"/>
              </a:ext>
            </a:extLst>
          </p:cNvPr>
          <p:cNvSpPr>
            <a:spLocks noGrp="1"/>
          </p:cNvSpPr>
          <p:nvPr>
            <p:ph type="title"/>
          </p:nvPr>
        </p:nvSpPr>
        <p:spPr/>
        <p:txBody>
          <a:bodyPr/>
          <a:lstStyle/>
          <a:p>
            <a:r>
              <a:rPr lang="en-US" dirty="0"/>
              <a:t>Project details</a:t>
            </a:r>
          </a:p>
        </p:txBody>
      </p:sp>
      <p:sp>
        <p:nvSpPr>
          <p:cNvPr id="3" name="Content Placeholder 2">
            <a:extLst>
              <a:ext uri="{FF2B5EF4-FFF2-40B4-BE49-F238E27FC236}">
                <a16:creationId xmlns:a16="http://schemas.microsoft.com/office/drawing/2014/main" id="{23EB3D8E-C59B-474E-A916-823588CBACB1}"/>
              </a:ext>
            </a:extLst>
          </p:cNvPr>
          <p:cNvSpPr>
            <a:spLocks noGrp="1"/>
          </p:cNvSpPr>
          <p:nvPr>
            <p:ph idx="1"/>
          </p:nvPr>
        </p:nvSpPr>
        <p:spPr/>
        <p:txBody>
          <a:bodyPr>
            <a:normAutofit fontScale="85000" lnSpcReduction="10000"/>
          </a:bodyPr>
          <a:lstStyle/>
          <a:p>
            <a:pPr marL="0" indent="0">
              <a:buNone/>
            </a:pPr>
            <a:r>
              <a:rPr lang="en-US" dirty="0"/>
              <a:t>Use BRFSS dataset or your own data.</a:t>
            </a:r>
          </a:p>
          <a:p>
            <a:pPr marL="0" indent="0">
              <a:buNone/>
            </a:pPr>
            <a:r>
              <a:rPr lang="en-US" dirty="0"/>
              <a:t>Define the key issue, question or hypothesis you investigated.  Explain the algorithm(s) you used and why you chose it/them, including any problems or difficulties and how you handled them. Provide a summary of relevant results in tabular or graphical form and a discussion of what they indicate about your question of interest.  Include a brief conclusion.  Discuss limitations to the analysis including possible sources of bias and overfitting.   </a:t>
            </a:r>
            <a:r>
              <a:rPr lang="en-US" b="1" dirty="0"/>
              <a:t>The text should be 1500 words or less and the project should have no more than 3 tables or figures.  </a:t>
            </a:r>
            <a:r>
              <a:rPr lang="en-US" dirty="0"/>
              <a:t>Include a title and references but no abstract. </a:t>
            </a:r>
          </a:p>
          <a:p>
            <a:pPr marL="0" indent="0">
              <a:buNone/>
            </a:pPr>
            <a:r>
              <a:rPr lang="en-US" dirty="0"/>
              <a:t>See also: Project_Guidelines_Biostat216.docx</a:t>
            </a:r>
          </a:p>
        </p:txBody>
      </p:sp>
    </p:spTree>
    <p:extLst>
      <p:ext uri="{BB962C8B-B14F-4D97-AF65-F5344CB8AC3E}">
        <p14:creationId xmlns:p14="http://schemas.microsoft.com/office/powerpoint/2010/main" val="2456040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8DBD9-EAFB-3249-ACDF-408D18CEEBDD}"/>
              </a:ext>
            </a:extLst>
          </p:cNvPr>
          <p:cNvSpPr>
            <a:spLocks noGrp="1"/>
          </p:cNvSpPr>
          <p:nvPr>
            <p:ph type="title"/>
          </p:nvPr>
        </p:nvSpPr>
        <p:spPr/>
        <p:txBody>
          <a:bodyPr/>
          <a:lstStyle/>
          <a:p>
            <a:r>
              <a:rPr lang="en-US" dirty="0"/>
              <a:t>BRFSS project</a:t>
            </a:r>
          </a:p>
        </p:txBody>
      </p:sp>
      <p:sp>
        <p:nvSpPr>
          <p:cNvPr id="3" name="Content Placeholder 2">
            <a:extLst>
              <a:ext uri="{FF2B5EF4-FFF2-40B4-BE49-F238E27FC236}">
                <a16:creationId xmlns:a16="http://schemas.microsoft.com/office/drawing/2014/main" id="{F2062E96-6C59-634E-98CF-70B38BCA7974}"/>
              </a:ext>
            </a:extLst>
          </p:cNvPr>
          <p:cNvSpPr>
            <a:spLocks noGrp="1"/>
          </p:cNvSpPr>
          <p:nvPr>
            <p:ph idx="1"/>
          </p:nvPr>
        </p:nvSpPr>
        <p:spPr>
          <a:xfrm>
            <a:off x="303143" y="1649342"/>
            <a:ext cx="8537713" cy="4843532"/>
          </a:xfrm>
        </p:spPr>
        <p:txBody>
          <a:bodyPr>
            <a:normAutofit fontScale="77500" lnSpcReduction="20000"/>
          </a:bodyPr>
          <a:lstStyle/>
          <a:p>
            <a:pPr marL="0" indent="0">
              <a:lnSpc>
                <a:spcPct val="110000"/>
              </a:lnSpc>
              <a:buNone/>
            </a:pPr>
            <a:r>
              <a:rPr lang="en-US" dirty="0"/>
              <a:t>The objective of the BRFSS is to collect uniform, state-specific data on preventive health practices and risk behaviors that are linked to chronic diseases, injuries, and preventable infectious diseases in the adult population. Factors assessed by the BRFSS include tobacco use, health care coverage, HIV/AIDS knowledge or prevention, physical activity, and fruit and vegetable consumption. Data are collected from a random sample of adults (one per household) through a telephone survey.</a:t>
            </a:r>
          </a:p>
          <a:p>
            <a:pPr marL="0" indent="0">
              <a:lnSpc>
                <a:spcPct val="110000"/>
              </a:lnSpc>
              <a:buNone/>
            </a:pPr>
            <a:r>
              <a:rPr lang="en-US" dirty="0"/>
              <a:t>The Behavioral Risk Factor Surveillance System (BRFSS) is the nation's premier system of health-related telephone surveys that collect state data about U.S. residents regarding their health-related risk behaviors, chronic health conditions, and use of preventive services. Established in 1984 with 15 states, BRFSS now collects data in all 50 states as well as the District of Columbia and three U.S. territories. BRFSS completes more than 400,000 adult interviews each year, making it the largest continuously conducted health survey system in the world.</a:t>
            </a:r>
          </a:p>
          <a:p>
            <a:pPr marL="0" indent="0">
              <a:buNone/>
            </a:pPr>
            <a:endParaRPr lang="en-US" dirty="0"/>
          </a:p>
        </p:txBody>
      </p:sp>
    </p:spTree>
    <p:extLst>
      <p:ext uri="{BB962C8B-B14F-4D97-AF65-F5344CB8AC3E}">
        <p14:creationId xmlns:p14="http://schemas.microsoft.com/office/powerpoint/2010/main" val="2724671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BD6D-6E8E-D248-ADC2-D575EE2AC205}"/>
              </a:ext>
            </a:extLst>
          </p:cNvPr>
          <p:cNvSpPr>
            <a:spLocks noGrp="1"/>
          </p:cNvSpPr>
          <p:nvPr>
            <p:ph type="title"/>
          </p:nvPr>
        </p:nvSpPr>
        <p:spPr/>
        <p:txBody>
          <a:bodyPr/>
          <a:lstStyle/>
          <a:p>
            <a:r>
              <a:rPr lang="en-US" dirty="0"/>
              <a:t>BRFSS project</a:t>
            </a:r>
          </a:p>
        </p:txBody>
      </p:sp>
      <p:sp>
        <p:nvSpPr>
          <p:cNvPr id="3" name="Content Placeholder 2">
            <a:extLst>
              <a:ext uri="{FF2B5EF4-FFF2-40B4-BE49-F238E27FC236}">
                <a16:creationId xmlns:a16="http://schemas.microsoft.com/office/drawing/2014/main" id="{461F61BB-ED8C-8A4E-AB5E-C8FF626E4EAF}"/>
              </a:ext>
            </a:extLst>
          </p:cNvPr>
          <p:cNvSpPr>
            <a:spLocks noGrp="1"/>
          </p:cNvSpPr>
          <p:nvPr>
            <p:ph idx="1"/>
          </p:nvPr>
        </p:nvSpPr>
        <p:spPr>
          <a:xfrm>
            <a:off x="499442" y="1974712"/>
            <a:ext cx="7886700" cy="4351338"/>
          </a:xfrm>
        </p:spPr>
        <p:txBody>
          <a:bodyPr>
            <a:normAutofit fontScale="92500" lnSpcReduction="10000"/>
          </a:bodyPr>
          <a:lstStyle/>
          <a:p>
            <a:r>
              <a:rPr lang="en-US" dirty="0"/>
              <a:t>Each year contains a few hundred columns. Please see one of the original codebooks, e.g. https://</a:t>
            </a:r>
            <a:r>
              <a:rPr lang="en-US" dirty="0" err="1"/>
              <a:t>www.cdc.gov</a:t>
            </a:r>
            <a:r>
              <a:rPr lang="en-US" dirty="0"/>
              <a:t>/</a:t>
            </a:r>
            <a:r>
              <a:rPr lang="en-US" dirty="0" err="1"/>
              <a:t>brfss</a:t>
            </a:r>
            <a:r>
              <a:rPr lang="en-US" dirty="0"/>
              <a:t>/</a:t>
            </a:r>
            <a:r>
              <a:rPr lang="en-US" dirty="0" err="1"/>
              <a:t>annual_data</a:t>
            </a:r>
            <a:r>
              <a:rPr lang="en-US" dirty="0"/>
              <a:t>/2015/pdf/codebook15_llcp.pdf  for complete details.</a:t>
            </a:r>
          </a:p>
          <a:p>
            <a:r>
              <a:rPr lang="en-US" dirty="0"/>
              <a:t>The .</a:t>
            </a:r>
            <a:r>
              <a:rPr lang="en-US" dirty="0" err="1"/>
              <a:t>Rdata</a:t>
            </a:r>
            <a:r>
              <a:rPr lang="en-US" dirty="0"/>
              <a:t> file was converted from a SAS data format using pandas (a Python environment for statistical analysis); there may be some data artifacts as a result. In addition, they were further curated by me in R and then subset to a much smaller size for the purpose of the project (5,000 data points for each of years 2014 and 2015).</a:t>
            </a:r>
          </a:p>
          <a:p>
            <a:endParaRPr lang="en-US" dirty="0"/>
          </a:p>
          <a:p>
            <a:endParaRPr lang="en-US" dirty="0"/>
          </a:p>
        </p:txBody>
      </p:sp>
    </p:spTree>
    <p:extLst>
      <p:ext uri="{BB962C8B-B14F-4D97-AF65-F5344CB8AC3E}">
        <p14:creationId xmlns:p14="http://schemas.microsoft.com/office/powerpoint/2010/main" val="931168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DB364-6306-C44B-A8A7-74AD5C01FD0C}"/>
              </a:ext>
            </a:extLst>
          </p:cNvPr>
          <p:cNvSpPr>
            <a:spLocks noGrp="1"/>
          </p:cNvSpPr>
          <p:nvPr>
            <p:ph type="title"/>
          </p:nvPr>
        </p:nvSpPr>
        <p:spPr/>
        <p:txBody>
          <a:bodyPr/>
          <a:lstStyle/>
          <a:p>
            <a:r>
              <a:rPr lang="en-US" dirty="0"/>
              <a:t>BRFSS project</a:t>
            </a:r>
          </a:p>
        </p:txBody>
      </p:sp>
      <p:sp>
        <p:nvSpPr>
          <p:cNvPr id="3" name="Content Placeholder 2">
            <a:extLst>
              <a:ext uri="{FF2B5EF4-FFF2-40B4-BE49-F238E27FC236}">
                <a16:creationId xmlns:a16="http://schemas.microsoft.com/office/drawing/2014/main" id="{439A47CF-5E08-D24C-95BE-933F10AC46D6}"/>
              </a:ext>
            </a:extLst>
          </p:cNvPr>
          <p:cNvSpPr>
            <a:spLocks noGrp="1"/>
          </p:cNvSpPr>
          <p:nvPr>
            <p:ph idx="1"/>
          </p:nvPr>
        </p:nvSpPr>
        <p:spPr>
          <a:xfrm>
            <a:off x="327991" y="1690689"/>
            <a:ext cx="8647044" cy="5466522"/>
          </a:xfrm>
        </p:spPr>
        <p:txBody>
          <a:bodyPr>
            <a:normAutofit fontScale="77500" lnSpcReduction="20000"/>
          </a:bodyPr>
          <a:lstStyle/>
          <a:p>
            <a:pPr marL="0" indent="0">
              <a:buNone/>
            </a:pPr>
            <a:r>
              <a:rPr lang="en-US" u="sng" dirty="0"/>
              <a:t>Step 1:</a:t>
            </a:r>
            <a:r>
              <a:rPr lang="en-US" dirty="0"/>
              <a:t> Load the data with load("</a:t>
            </a:r>
            <a:r>
              <a:rPr lang="en-US" dirty="0" err="1"/>
              <a:t>datbrfss.RData</a:t>
            </a:r>
            <a:r>
              <a:rPr lang="en-US" dirty="0"/>
              <a:t>")</a:t>
            </a:r>
          </a:p>
          <a:p>
            <a:pPr marL="0" indent="0">
              <a:buNone/>
            </a:pPr>
            <a:r>
              <a:rPr lang="en-US" u="sng" dirty="0"/>
              <a:t>Step 2: </a:t>
            </a:r>
            <a:r>
              <a:rPr lang="en-US" dirty="0"/>
              <a:t>Use visualization/plotting tools to examine the datasets (both training and independent datasets). Are there extreme outliers? Are there any missing data?</a:t>
            </a:r>
          </a:p>
          <a:p>
            <a:pPr marL="0" indent="0">
              <a:buNone/>
            </a:pPr>
            <a:r>
              <a:rPr lang="en-US" u="sng" dirty="0"/>
              <a:t>Step 3: </a:t>
            </a:r>
            <a:r>
              <a:rPr lang="en-US" dirty="0"/>
              <a:t> Determine a question that you want to examine. You can treat this as a regression, classification or clustering/data reduction problem.</a:t>
            </a:r>
          </a:p>
          <a:p>
            <a:pPr marL="0" indent="0">
              <a:buNone/>
            </a:pPr>
            <a:r>
              <a:rPr lang="en-US" u="sng" dirty="0"/>
              <a:t>Step 4: </a:t>
            </a:r>
            <a:r>
              <a:rPr lang="en-US" dirty="0"/>
              <a:t>Fit a classification, regression, or clustering model/algorithm to the training dataset (2014). Determine the classification accuracy or cluster separation within the training dataset. Did you try any other models/algorithm? Why did you choose the particular model/algorithm that you did? Were there any parameters that you needed to tune? How were the parameter values chosen?</a:t>
            </a:r>
          </a:p>
          <a:p>
            <a:pPr marL="0" indent="0">
              <a:buNone/>
            </a:pPr>
            <a:r>
              <a:rPr lang="en-US" u="sng" dirty="0"/>
              <a:t>Step 5: </a:t>
            </a:r>
            <a:r>
              <a:rPr lang="en-US" dirty="0"/>
              <a:t>Evaluate the regression/classification accuracy or cluster reliability of the model/algorithm fitted (as appropriate) on the independent test dataset (2015) and compare to that of the training dataset. </a:t>
            </a:r>
          </a:p>
        </p:txBody>
      </p:sp>
    </p:spTree>
    <p:extLst>
      <p:ext uri="{BB962C8B-B14F-4D97-AF65-F5344CB8AC3E}">
        <p14:creationId xmlns:p14="http://schemas.microsoft.com/office/powerpoint/2010/main" val="661717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6"/>
            <a:ext cx="9144000" cy="1325563"/>
          </a:xfrm>
        </p:spPr>
        <p:txBody>
          <a:bodyPr/>
          <a:lstStyle/>
          <a:p>
            <a:r>
              <a:rPr lang="en-US" dirty="0"/>
              <a:t>Choosing a Machine Learning Method</a:t>
            </a:r>
          </a:p>
        </p:txBody>
      </p:sp>
      <p:sp>
        <p:nvSpPr>
          <p:cNvPr id="3" name="Content Placeholder 2"/>
          <p:cNvSpPr>
            <a:spLocks noGrp="1"/>
          </p:cNvSpPr>
          <p:nvPr>
            <p:ph idx="1"/>
          </p:nvPr>
        </p:nvSpPr>
        <p:spPr>
          <a:xfrm>
            <a:off x="155986" y="1690689"/>
            <a:ext cx="8832028" cy="4833359"/>
          </a:xfrm>
        </p:spPr>
        <p:txBody>
          <a:bodyPr>
            <a:normAutofit fontScale="85000" lnSpcReduction="20000"/>
          </a:bodyPr>
          <a:lstStyle/>
          <a:p>
            <a:r>
              <a:rPr lang="en-US" dirty="0"/>
              <a:t>Common question: “Which machine learning algorithm should I use?”</a:t>
            </a:r>
          </a:p>
          <a:p>
            <a:r>
              <a:rPr lang="en-US" dirty="0"/>
              <a:t>Answer: It depends,</a:t>
            </a:r>
          </a:p>
          <a:p>
            <a:pPr marL="914400" lvl="1" indent="-457200">
              <a:buFont typeface="+mj-lt"/>
              <a:buAutoNum type="arabicPeriod"/>
            </a:pPr>
            <a:r>
              <a:rPr lang="en-US" dirty="0"/>
              <a:t>Do you have supervised or unsupervised data?</a:t>
            </a:r>
          </a:p>
          <a:p>
            <a:pPr marL="914400" lvl="1" indent="-457200">
              <a:buFont typeface="+mj-lt"/>
              <a:buAutoNum type="arabicPeriod"/>
            </a:pPr>
            <a:r>
              <a:rPr lang="en-US" dirty="0"/>
              <a:t>If supervised, do you have continuous, binary class, or multi-class outcome(s)? </a:t>
            </a:r>
          </a:p>
          <a:p>
            <a:pPr marL="914400" lvl="1" indent="-457200">
              <a:buFont typeface="+mj-lt"/>
              <a:buAutoNum type="arabicPeriod"/>
            </a:pPr>
            <a:r>
              <a:rPr lang="en-US" dirty="0"/>
              <a:t>If unsupervised, are you interested in looking for latent groupings or data reduction?</a:t>
            </a:r>
          </a:p>
          <a:p>
            <a:pPr marL="914400" lvl="1" indent="-457200">
              <a:buFont typeface="+mj-lt"/>
              <a:buAutoNum type="arabicPeriod"/>
            </a:pPr>
            <a:r>
              <a:rPr lang="en-US" dirty="0"/>
              <a:t>Do you have predictors that are continuous, categorical, ordinal, text-based, or some combination of the above? </a:t>
            </a:r>
          </a:p>
          <a:p>
            <a:pPr marL="914400" lvl="1" indent="-457200">
              <a:buFont typeface="+mj-lt"/>
              <a:buAutoNum type="arabicPeriod"/>
            </a:pPr>
            <a:r>
              <a:rPr lang="en-US" dirty="0"/>
              <a:t>How large is your training set?</a:t>
            </a:r>
          </a:p>
          <a:p>
            <a:pPr marL="914400" lvl="1" indent="-457200">
              <a:buFont typeface="+mj-lt"/>
              <a:buAutoNum type="arabicPeriod"/>
            </a:pPr>
            <a:r>
              <a:rPr lang="en-US" dirty="0"/>
              <a:t>Do you need a fast algorithm?</a:t>
            </a:r>
          </a:p>
          <a:p>
            <a:pPr marL="914400" lvl="1" indent="-457200">
              <a:buFont typeface="+mj-lt"/>
              <a:buAutoNum type="arabicPeriod"/>
            </a:pPr>
            <a:r>
              <a:rPr lang="en-US" dirty="0"/>
              <a:t>Do you have time to explore multiple approaches?</a:t>
            </a:r>
          </a:p>
          <a:p>
            <a:pPr marL="914400" lvl="1" indent="-457200">
              <a:buFont typeface="+mj-lt"/>
              <a:buAutoNum type="arabicPeriod"/>
            </a:pPr>
            <a:r>
              <a:rPr lang="en-US" dirty="0"/>
              <a:t>Do you need an interpretable model?</a:t>
            </a:r>
          </a:p>
          <a:p>
            <a:pPr marL="914400" lvl="1" indent="-457200">
              <a:buFont typeface="+mj-lt"/>
              <a:buAutoNum type="arabicPeriod"/>
            </a:pPr>
            <a:r>
              <a:rPr lang="en-US" dirty="0"/>
              <a:t>For classification, do you need class probabilities, or will “hard” classes suffice?</a:t>
            </a:r>
          </a:p>
          <a:p>
            <a:pPr marL="914400" lvl="1" indent="-457200">
              <a:buFont typeface="+mj-lt"/>
              <a:buAutoNum type="arabicPeriod"/>
            </a:pPr>
            <a:r>
              <a:rPr lang="en-US" dirty="0"/>
              <a:t>Do you need to deal with missing data?</a:t>
            </a:r>
          </a:p>
          <a:p>
            <a:pPr lvl="1"/>
            <a:endParaRPr lang="en-US" dirty="0"/>
          </a:p>
        </p:txBody>
      </p:sp>
    </p:spTree>
    <p:extLst>
      <p:ext uri="{BB962C8B-B14F-4D97-AF65-F5344CB8AC3E}">
        <p14:creationId xmlns:p14="http://schemas.microsoft.com/office/powerpoint/2010/main" val="591812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8941" y="394858"/>
            <a:ext cx="8782462" cy="6070488"/>
          </a:xfrm>
        </p:spPr>
        <p:txBody>
          <a:bodyPr>
            <a:normAutofit fontScale="92500"/>
          </a:bodyPr>
          <a:lstStyle/>
          <a:p>
            <a:pPr marL="514350" indent="-514350">
              <a:buFont typeface="+mj-lt"/>
              <a:buAutoNum type="arabicPeriod"/>
            </a:pPr>
            <a:r>
              <a:rPr lang="en-US" dirty="0"/>
              <a:t>Do you have supervised or unsupervised data?</a:t>
            </a:r>
          </a:p>
          <a:p>
            <a:pPr lvl="1"/>
            <a:r>
              <a:rPr lang="en-US" dirty="0"/>
              <a:t>Supervised data </a:t>
            </a:r>
            <a:r>
              <a:rPr lang="en-US" dirty="0">
                <a:sym typeface="Wingdings"/>
              </a:rPr>
              <a:t></a:t>
            </a:r>
            <a:r>
              <a:rPr lang="en-US" dirty="0"/>
              <a:t> use classification or regression methods</a:t>
            </a:r>
          </a:p>
          <a:p>
            <a:pPr lvl="1"/>
            <a:r>
              <a:rPr lang="en-US" dirty="0"/>
              <a:t>Unsupervised data </a:t>
            </a:r>
            <a:r>
              <a:rPr lang="en-US" dirty="0">
                <a:sym typeface="Wingdings"/>
              </a:rPr>
              <a:t> use clustering or data reduction algorithms</a:t>
            </a:r>
          </a:p>
          <a:p>
            <a:pPr marL="514350" indent="-514350">
              <a:buFont typeface="+mj-lt"/>
              <a:buAutoNum type="arabicPeriod"/>
            </a:pPr>
            <a:r>
              <a:rPr lang="en-US" dirty="0"/>
              <a:t>If supervised, do you have continuous, binary class, or multi-class outcomes? </a:t>
            </a:r>
          </a:p>
          <a:p>
            <a:pPr lvl="1"/>
            <a:r>
              <a:rPr lang="en-US" dirty="0"/>
              <a:t>Continuous data </a:t>
            </a:r>
            <a:r>
              <a:rPr lang="en-US" dirty="0">
                <a:sym typeface="Wingdings"/>
              </a:rPr>
              <a:t> use regression methods (e.g. multiple linear regression)</a:t>
            </a:r>
          </a:p>
          <a:p>
            <a:pPr lvl="1"/>
            <a:r>
              <a:rPr lang="en-US" dirty="0">
                <a:sym typeface="Wingdings"/>
              </a:rPr>
              <a:t>Class data  use classification methods (e.g. recursive partitioning regression trees); possible choices of method will be more limited for problems with more than 2 classes for the outcome.</a:t>
            </a:r>
          </a:p>
          <a:p>
            <a:pPr marL="514350" indent="-514350">
              <a:buFont typeface="+mj-lt"/>
              <a:buAutoNum type="arabicPeriod"/>
            </a:pPr>
            <a:r>
              <a:rPr lang="en-US" dirty="0"/>
              <a:t>If unsupervised, are you interested in looking for natural groupings, or data reduction/simplification?</a:t>
            </a:r>
          </a:p>
          <a:p>
            <a:pPr lvl="1"/>
            <a:r>
              <a:rPr lang="en-US" dirty="0"/>
              <a:t>To group data into similar sets </a:t>
            </a:r>
            <a:r>
              <a:rPr lang="en-US" dirty="0">
                <a:sym typeface="Wingdings"/>
              </a:rPr>
              <a:t></a:t>
            </a:r>
            <a:r>
              <a:rPr lang="en-US" dirty="0"/>
              <a:t> clustering algorithms, e.g. K-nearest neighbors (</a:t>
            </a:r>
            <a:r>
              <a:rPr lang="en-US" dirty="0" err="1"/>
              <a:t>kNN</a:t>
            </a:r>
            <a:r>
              <a:rPr lang="en-US" dirty="0"/>
              <a:t>)</a:t>
            </a:r>
          </a:p>
          <a:p>
            <a:pPr lvl="1"/>
            <a:r>
              <a:rPr lang="en-US" dirty="0"/>
              <a:t>To reduce data </a:t>
            </a:r>
            <a:r>
              <a:rPr lang="en-US" dirty="0">
                <a:sym typeface="Wingdings"/>
              </a:rPr>
              <a:t> use</a:t>
            </a:r>
            <a:r>
              <a:rPr lang="en-US" dirty="0"/>
              <a:t> data reduction algorithms (e.g. principal components analysis)</a:t>
            </a:r>
          </a:p>
          <a:p>
            <a:pPr marL="514350" indent="-514350">
              <a:buFont typeface="+mj-lt"/>
              <a:buAutoNum type="arabicPeriod"/>
            </a:pPr>
            <a:endParaRPr lang="en-US" dirty="0"/>
          </a:p>
          <a:p>
            <a:pPr marL="514350" indent="-514350">
              <a:buFont typeface="+mj-lt"/>
              <a:buAutoNum type="arabicPeriod"/>
            </a:pPr>
            <a:endParaRPr lang="en-US" dirty="0"/>
          </a:p>
        </p:txBody>
      </p:sp>
    </p:spTree>
    <p:extLst>
      <p:ext uri="{BB962C8B-B14F-4D97-AF65-F5344CB8AC3E}">
        <p14:creationId xmlns:p14="http://schemas.microsoft.com/office/powerpoint/2010/main" val="1603817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8941" y="152401"/>
            <a:ext cx="8692179" cy="6595640"/>
          </a:xfrm>
        </p:spPr>
        <p:txBody>
          <a:bodyPr>
            <a:normAutofit fontScale="92500"/>
          </a:bodyPr>
          <a:lstStyle/>
          <a:p>
            <a:pPr marL="571500" indent="-571500">
              <a:buFont typeface="+mj-lt"/>
              <a:buAutoNum type="arabicPeriod" startAt="4"/>
            </a:pPr>
            <a:r>
              <a:rPr lang="en-US" dirty="0"/>
              <a:t>Do you have predictors that are continuous, categorical, ordinal, text-based, or some combination of the above? </a:t>
            </a:r>
          </a:p>
          <a:p>
            <a:pPr lvl="1"/>
            <a:r>
              <a:rPr lang="en-US" dirty="0"/>
              <a:t>Some algorithms will not work with certain types of predictors</a:t>
            </a:r>
          </a:p>
          <a:p>
            <a:pPr marL="457200" indent="-457200">
              <a:buFont typeface="+mj-lt"/>
              <a:buAutoNum type="arabicPeriod" startAt="4"/>
            </a:pPr>
            <a:r>
              <a:rPr lang="en-US" dirty="0"/>
              <a:t>How large is your training set?</a:t>
            </a:r>
          </a:p>
          <a:p>
            <a:pPr lvl="1"/>
            <a:r>
              <a:rPr lang="en-US" dirty="0"/>
              <a:t>Small data </a:t>
            </a:r>
            <a:r>
              <a:rPr lang="en-US" dirty="0">
                <a:sym typeface="Wingdings"/>
              </a:rPr>
              <a:t> “high bias/low variance” methods (e.g. Naïve Bayes); higher level of assumptions </a:t>
            </a:r>
            <a:r>
              <a:rPr lang="mr-IN" dirty="0">
                <a:sym typeface="Wingdings"/>
              </a:rPr>
              <a:t>–</a:t>
            </a:r>
            <a:r>
              <a:rPr lang="en-US" dirty="0">
                <a:sym typeface="Wingdings"/>
              </a:rPr>
              <a:t> converges faster if assumptions hold</a:t>
            </a:r>
          </a:p>
          <a:p>
            <a:pPr lvl="1"/>
            <a:r>
              <a:rPr lang="en-US" dirty="0">
                <a:sym typeface="Wingdings"/>
              </a:rPr>
              <a:t>Large data  “low bias/high variance” methods (e.g. </a:t>
            </a:r>
            <a:r>
              <a:rPr lang="en-US" dirty="0" err="1">
                <a:sym typeface="Wingdings"/>
              </a:rPr>
              <a:t>kNN</a:t>
            </a:r>
            <a:r>
              <a:rPr lang="en-US" dirty="0">
                <a:sym typeface="Wingdings"/>
              </a:rPr>
              <a:t>); lower level of assumptions </a:t>
            </a:r>
            <a:r>
              <a:rPr lang="mr-IN" dirty="0">
                <a:sym typeface="Wingdings"/>
              </a:rPr>
              <a:t>–</a:t>
            </a:r>
            <a:r>
              <a:rPr lang="en-US" dirty="0">
                <a:sym typeface="Wingdings"/>
              </a:rPr>
              <a:t> over-fits with small datasets, but lower asymptotic error (i.e. less error for super-large datasets)</a:t>
            </a:r>
            <a:endParaRPr lang="en-US" dirty="0"/>
          </a:p>
          <a:p>
            <a:pPr marL="457200" indent="-457200">
              <a:buFont typeface="+mj-lt"/>
              <a:buAutoNum type="arabicPeriod" startAt="4"/>
            </a:pPr>
            <a:r>
              <a:rPr lang="en-US" dirty="0"/>
              <a:t>Do you need a fast algorithm? (e.g. for real-time work)</a:t>
            </a:r>
          </a:p>
          <a:p>
            <a:pPr lvl="1"/>
            <a:r>
              <a:rPr lang="en-US" dirty="0"/>
              <a:t>More complex algorithms can be relatively slow, especially if there are algorithm parameters to be optimized (e.g. Support Vector Machines) </a:t>
            </a:r>
            <a:r>
              <a:rPr lang="mr-IN" dirty="0"/>
              <a:t>–</a:t>
            </a:r>
            <a:r>
              <a:rPr lang="en-US" dirty="0"/>
              <a:t> not likely to be an issue in most medicine datasets</a:t>
            </a:r>
          </a:p>
          <a:p>
            <a:pPr marL="457200" indent="-457200">
              <a:buFont typeface="+mj-lt"/>
              <a:buAutoNum type="arabicPeriod" startAt="4"/>
            </a:pPr>
            <a:r>
              <a:rPr lang="en-US" dirty="0"/>
              <a:t>Do you have time to explore multiple approaches?</a:t>
            </a:r>
          </a:p>
          <a:p>
            <a:pPr lvl="1"/>
            <a:r>
              <a:rPr lang="en-US" dirty="0"/>
              <a:t>If so, you may as well try many and see which does “best” for your data (making sure you are dutifully evaluating on independent data) or use ensemble methods</a:t>
            </a:r>
          </a:p>
          <a:p>
            <a:pPr marL="457200" indent="-457200">
              <a:buFont typeface="+mj-lt"/>
              <a:buAutoNum type="arabicPeriod" startAt="4"/>
            </a:pPr>
            <a:endParaRPr lang="en-US" dirty="0"/>
          </a:p>
          <a:p>
            <a:pPr marL="457200" indent="-457200">
              <a:buFont typeface="+mj-lt"/>
              <a:buAutoNum type="arabicPeriod" startAt="4"/>
            </a:pPr>
            <a:endParaRPr lang="en-US" dirty="0"/>
          </a:p>
          <a:p>
            <a:pPr marL="457200" indent="-457200">
              <a:buFont typeface="+mj-lt"/>
              <a:buAutoNum type="arabicPeriod" startAt="4"/>
            </a:pPr>
            <a:endParaRPr lang="en-US" dirty="0"/>
          </a:p>
          <a:p>
            <a:pPr marL="514350" indent="-514350">
              <a:buFont typeface="+mj-lt"/>
              <a:buAutoNum type="arabicPeriod" startAt="4"/>
            </a:pPr>
            <a:endParaRPr lang="en-US" dirty="0"/>
          </a:p>
        </p:txBody>
      </p:sp>
    </p:spTree>
    <p:extLst>
      <p:ext uri="{BB962C8B-B14F-4D97-AF65-F5344CB8AC3E}">
        <p14:creationId xmlns:p14="http://schemas.microsoft.com/office/powerpoint/2010/main" val="1465399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8941" y="394857"/>
            <a:ext cx="8692179" cy="6353183"/>
          </a:xfrm>
        </p:spPr>
        <p:txBody>
          <a:bodyPr>
            <a:normAutofit/>
          </a:bodyPr>
          <a:lstStyle/>
          <a:p>
            <a:pPr marL="571500" indent="-571500">
              <a:buFont typeface="+mj-lt"/>
              <a:buAutoNum type="arabicPeriod" startAt="8"/>
            </a:pPr>
            <a:r>
              <a:rPr lang="en-US" dirty="0"/>
              <a:t>Do you need an interpretable model?</a:t>
            </a:r>
          </a:p>
          <a:p>
            <a:pPr marL="571500" indent="-571500">
              <a:buFont typeface="+mj-lt"/>
              <a:buAutoNum type="arabicPeriod" startAt="8"/>
            </a:pPr>
            <a:r>
              <a:rPr lang="en-US" dirty="0"/>
              <a:t>For classification, do you need class probabilities, or will “hard” classes suffice?</a:t>
            </a:r>
          </a:p>
          <a:p>
            <a:pPr lvl="1" algn="just"/>
            <a:r>
              <a:rPr lang="en-US" dirty="0"/>
              <a:t>Some classification methods don’t provide class probabilities, so if you want probabilities your options are less</a:t>
            </a:r>
          </a:p>
          <a:p>
            <a:pPr marL="514350" indent="-514350" algn="just">
              <a:buFont typeface="+mj-lt"/>
              <a:buAutoNum type="arabicPeriod" startAt="10"/>
            </a:pPr>
            <a:r>
              <a:rPr lang="en-US" dirty="0"/>
              <a:t>Do you have missing data? </a:t>
            </a:r>
          </a:p>
          <a:p>
            <a:pPr lvl="1" algn="just"/>
            <a:r>
              <a:rPr lang="en-US" dirty="0"/>
              <a:t>Some classification and regression methods do a better job of dealing with missing data – e.g. classification and regression trees – can also do data removal or imputation</a:t>
            </a:r>
          </a:p>
          <a:p>
            <a:pPr marL="0" indent="0" algn="just">
              <a:buNone/>
            </a:pPr>
            <a:r>
              <a:rPr lang="en-US" dirty="0"/>
              <a:t>There are also many “cheat sheets” for choosing machine learning algorithms on the internet, but you can see there is a lot of variability</a:t>
            </a:r>
            <a:r>
              <a:rPr lang="mr-IN" dirty="0"/>
              <a:t>…</a:t>
            </a:r>
            <a:endParaRPr lang="en-US" dirty="0"/>
          </a:p>
          <a:p>
            <a:pPr marL="571500" indent="-571500">
              <a:buFont typeface="+mj-lt"/>
              <a:buAutoNum type="arabicPeriod" startAt="8"/>
            </a:pPr>
            <a:endParaRPr lang="en-US" dirty="0"/>
          </a:p>
        </p:txBody>
      </p:sp>
    </p:spTree>
    <p:extLst>
      <p:ext uri="{BB962C8B-B14F-4D97-AF65-F5344CB8AC3E}">
        <p14:creationId xmlns:p14="http://schemas.microsoft.com/office/powerpoint/2010/main" val="1881302047"/>
      </p:ext>
    </p:extLst>
  </p:cSld>
  <p:clrMapOvr>
    <a:masterClrMapping/>
  </p:clrMapOvr>
</p:sld>
</file>

<file path=ppt/theme/theme1.xml><?xml version="1.0" encoding="utf-8"?>
<a:theme xmlns:a="http://schemas.openxmlformats.org/drawingml/2006/main" name="Office Theme">
  <a:themeElements>
    <a:clrScheme name="Biostat202">
      <a:dk1>
        <a:srgbClr val="000000"/>
      </a:dk1>
      <a:lt1>
        <a:srgbClr val="FFE1AD"/>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396F264-0114-7B4F-B46D-B8A4265656A2}" vid="{B90AB17B-02C1-A046-9BFA-5EFDF31620A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Kornak1</Template>
  <TotalTime>3349</TotalTime>
  <Words>1566</Words>
  <Application>Microsoft Macintosh PowerPoint</Application>
  <PresentationFormat>On-screen Show (4:3)</PresentationFormat>
  <Paragraphs>100</Paragraphs>
  <Slides>18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Mangal</vt:lpstr>
      <vt:lpstr>Wingdings</vt:lpstr>
      <vt:lpstr>Office Theme</vt:lpstr>
      <vt:lpstr>Project</vt:lpstr>
      <vt:lpstr>Project details</vt:lpstr>
      <vt:lpstr>BRFSS project</vt:lpstr>
      <vt:lpstr>BRFSS project</vt:lpstr>
      <vt:lpstr>BRFSS project</vt:lpstr>
      <vt:lpstr>Choosing a Machine Learning Method</vt:lpstr>
      <vt:lpstr>PowerPoint Presentation</vt:lpstr>
      <vt:lpstr>PowerPoint Presentation</vt:lpstr>
      <vt:lpstr>PowerPoint Presentation</vt:lpstr>
      <vt:lpstr>PowerPoint Presentation</vt:lpstr>
      <vt:lpstr>PowerPoint Presentation</vt:lpstr>
      <vt:lpstr>PowerPoint Presentation</vt:lpstr>
      <vt:lpstr>Our own quick guide</vt:lpstr>
      <vt:lpstr>Ensemble Methods</vt:lpstr>
      <vt:lpstr>Bagging</vt:lpstr>
      <vt:lpstr>Boosting</vt:lpstr>
      <vt:lpstr>Stacking</vt:lpstr>
      <vt:lpstr>PowerPoint Presentation</vt:lpstr>
    </vt:vector>
  </TitlesOfParts>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Kornak</dc:creator>
  <cp:lastModifiedBy>Kornak, John</cp:lastModifiedBy>
  <cp:revision>117</cp:revision>
  <cp:lastPrinted>2019-05-09T21:19:51Z</cp:lastPrinted>
  <dcterms:created xsi:type="dcterms:W3CDTF">2016-07-20T10:16:15Z</dcterms:created>
  <dcterms:modified xsi:type="dcterms:W3CDTF">2019-05-09T21:19:58Z</dcterms:modified>
</cp:coreProperties>
</file>