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60"/>
  </p:notesMasterIdLst>
  <p:handoutMasterIdLst>
    <p:handoutMasterId r:id="rId61"/>
  </p:handoutMasterIdLst>
  <p:sldIdLst>
    <p:sldId id="333" r:id="rId2"/>
    <p:sldId id="334" r:id="rId3"/>
    <p:sldId id="454" r:id="rId4"/>
    <p:sldId id="455" r:id="rId5"/>
    <p:sldId id="456" r:id="rId6"/>
    <p:sldId id="370" r:id="rId7"/>
    <p:sldId id="429" r:id="rId8"/>
    <p:sldId id="400" r:id="rId9"/>
    <p:sldId id="403" r:id="rId10"/>
    <p:sldId id="425" r:id="rId11"/>
    <p:sldId id="426" r:id="rId12"/>
    <p:sldId id="424" r:id="rId13"/>
    <p:sldId id="430" r:id="rId14"/>
    <p:sldId id="431" r:id="rId15"/>
    <p:sldId id="432" r:id="rId16"/>
    <p:sldId id="433" r:id="rId17"/>
    <p:sldId id="434" r:id="rId18"/>
    <p:sldId id="435" r:id="rId19"/>
    <p:sldId id="439" r:id="rId20"/>
    <p:sldId id="440" r:id="rId21"/>
    <p:sldId id="442" r:id="rId22"/>
    <p:sldId id="441" r:id="rId23"/>
    <p:sldId id="443" r:id="rId24"/>
    <p:sldId id="436" r:id="rId25"/>
    <p:sldId id="437" r:id="rId26"/>
    <p:sldId id="438" r:id="rId27"/>
    <p:sldId id="428" r:id="rId28"/>
    <p:sldId id="474" r:id="rId29"/>
    <p:sldId id="475" r:id="rId30"/>
    <p:sldId id="445" r:id="rId31"/>
    <p:sldId id="468" r:id="rId32"/>
    <p:sldId id="467" r:id="rId33"/>
    <p:sldId id="469" r:id="rId34"/>
    <p:sldId id="444" r:id="rId35"/>
    <p:sldId id="470" r:id="rId36"/>
    <p:sldId id="471" r:id="rId37"/>
    <p:sldId id="472" r:id="rId38"/>
    <p:sldId id="477" r:id="rId39"/>
    <p:sldId id="473" r:id="rId40"/>
    <p:sldId id="478" r:id="rId41"/>
    <p:sldId id="447" r:id="rId42"/>
    <p:sldId id="450" r:id="rId43"/>
    <p:sldId id="449" r:id="rId44"/>
    <p:sldId id="451" r:id="rId45"/>
    <p:sldId id="448" r:id="rId46"/>
    <p:sldId id="452" r:id="rId47"/>
    <p:sldId id="457" r:id="rId48"/>
    <p:sldId id="453" r:id="rId49"/>
    <p:sldId id="458" r:id="rId50"/>
    <p:sldId id="446" r:id="rId51"/>
    <p:sldId id="459" r:id="rId52"/>
    <p:sldId id="460" r:id="rId53"/>
    <p:sldId id="461" r:id="rId54"/>
    <p:sldId id="465" r:id="rId55"/>
    <p:sldId id="462" r:id="rId56"/>
    <p:sldId id="463" r:id="rId57"/>
    <p:sldId id="466" r:id="rId58"/>
    <p:sldId id="46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43" autoAdjust="0"/>
    <p:restoredTop sz="59077" autoAdjust="0"/>
  </p:normalViewPr>
  <p:slideViewPr>
    <p:cSldViewPr snapToGrid="0">
      <p:cViewPr>
        <p:scale>
          <a:sx n="80" d="100"/>
          <a:sy n="80" d="100"/>
        </p:scale>
        <p:origin x="640"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85BB45-8FE8-0044-ACF8-636F60FCE817}" type="datetimeFigureOut">
              <a:rPr lang="en-US" smtClean="0"/>
              <a:t>2/13/18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9C86E6-8D38-6049-BC34-255BEB5BD008}" type="slidenum">
              <a:rPr lang="en-US" smtClean="0"/>
              <a:t>‹#›</a:t>
            </a:fld>
            <a:endParaRPr lang="en-US"/>
          </a:p>
        </p:txBody>
      </p:sp>
    </p:spTree>
    <p:extLst>
      <p:ext uri="{BB962C8B-B14F-4D97-AF65-F5344CB8AC3E}">
        <p14:creationId xmlns:p14="http://schemas.microsoft.com/office/powerpoint/2010/main" val="285726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9B206-0D8A-4ECA-AA11-01F69ACB1C8C}" type="datetimeFigureOut">
              <a:rPr lang="en-US" smtClean="0"/>
              <a:t>2/13/18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24BC4-FDE0-441D-843A-AA9EC17FAFAB}" type="slidenum">
              <a:rPr lang="en-US" smtClean="0"/>
              <a:t>‹#›</a:t>
            </a:fld>
            <a:endParaRPr lang="en-US"/>
          </a:p>
        </p:txBody>
      </p:sp>
    </p:spTree>
    <p:extLst>
      <p:ext uri="{BB962C8B-B14F-4D97-AF65-F5344CB8AC3E}">
        <p14:creationId xmlns:p14="http://schemas.microsoft.com/office/powerpoint/2010/main" val="332071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412750" y="400050"/>
            <a:ext cx="6197600" cy="3486150"/>
          </a:xfrm>
        </p:spPr>
      </p:sp>
      <p:sp>
        <p:nvSpPr>
          <p:cNvPr id="23" name="Notes Placeholder 22"/>
          <p:cNvSpPr>
            <a:spLocks noGrp="1"/>
          </p:cNvSpPr>
          <p:nvPr>
            <p:ph type="body" idx="1"/>
          </p:nvPr>
        </p:nvSpPr>
        <p:spPr/>
        <p:txBody>
          <a:bodyPr>
            <a:normAutofit/>
          </a:bodyPr>
          <a:lstStyle/>
          <a:p>
            <a:r>
              <a:rPr lang="en-US" dirty="0" smtClean="0"/>
              <a:t>Welcome to this second lecture on interaction</a:t>
            </a:r>
            <a:r>
              <a:rPr lang="en-US" baseline="0" dirty="0" smtClean="0"/>
              <a:t> and effect measure modification. This lecture will build on concepts we covered last week and explore in more detail commonly used measures of interaction, statistical modeling of interaction, and also how to present interaction analyses in scientific papers. </a:t>
            </a:r>
            <a:endParaRPr lang="en-US" dirty="0"/>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smtClean="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2/13/18</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61062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among women with low folate intake, there was a much</a:t>
            </a:r>
            <a:r>
              <a:rPr lang="en-US" baseline="0" dirty="0" smtClean="0"/>
              <a:t> higher risk of breast cancer among those with high alcohol intake compared to no alcohol intake. The relative risk was 1.45 in the joint high alcohol and low folate group compared to 1.08 in the no alcohol and low folate group or compared to 1.0 in the no alcohol and high folate group. </a:t>
            </a:r>
          </a:p>
          <a:p>
            <a:endParaRPr lang="en-US" baseline="0" dirty="0" smtClean="0"/>
          </a:p>
          <a:p>
            <a:r>
              <a:rPr lang="en-US" baseline="0" dirty="0" smtClean="0"/>
              <a:t>Thus, these results show the highest risk group for breast cancer are women with adverse levels of both exposures </a:t>
            </a:r>
            <a:r>
              <a:rPr lang="mr-IN" baseline="0" dirty="0" smtClean="0"/>
              <a:t>–</a:t>
            </a:r>
            <a:r>
              <a:rPr lang="en-US" baseline="0" dirty="0" smtClean="0"/>
              <a:t> high alcohol and low folate, suggesting a biologic interaction between these two exposures on the risk of breast cancer.. </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10</a:t>
            </a:fld>
            <a:endParaRPr lang="en-US"/>
          </a:p>
        </p:txBody>
      </p:sp>
    </p:spTree>
    <p:extLst>
      <p:ext uri="{BB962C8B-B14F-4D97-AF65-F5344CB8AC3E}">
        <p14:creationId xmlns:p14="http://schemas.microsoft.com/office/powerpoint/2010/main" val="73145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a:t>
            </a:r>
            <a:r>
              <a:rPr lang="en-US" baseline="0" dirty="0" smtClean="0"/>
              <a:t> been a lot of interest in gene-environment interactions in the risk of disease. This review by David Hunter shows some samples of gene-environment interactions observed in at least two studies for various outcomes. Some of the most studied relationships are the interactions between genes for skin pigmentation and sunlight exposure on the risk of skin cancer, genetic variation in the beta-2 adrenergic receptor and asthma drugs on the response to albuterol, and genetic variation in the alcohol dehydrogenase 1c enzyme and alcohol intake on the risk of myocardial infarction.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9381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study, Dr. Hunter provide</a:t>
            </a:r>
            <a:r>
              <a:rPr lang="en-US" baseline="0" dirty="0" smtClean="0"/>
              <a:t>s multiple reasons why we should study gene environment interactions. For example, if we don’t consider interactions between genes and environment and only focus on independent effects, our estimates of the population attributable risk will be wrong. This also strengthens the associations between environmental factors and disease outcomes by examining these factors in individuals who may be more genetically susceptible to certain exposures, which helps us understand that these associations are not due simply to chance. Candidate gene studies that identify susceptibility or resistance alleles improves our understanding of the biologic pathways from exposure to disease. And finally, understanding gene-environment interactions may be used to offer personalized treatment to patients by specifying preventive advice before disease incidence, and personalized advice after disease diagnosis.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12</a:t>
            </a:fld>
            <a:endParaRPr lang="en-US"/>
          </a:p>
        </p:txBody>
      </p:sp>
    </p:spTree>
    <p:extLst>
      <p:ext uri="{BB962C8B-B14F-4D97-AF65-F5344CB8AC3E}">
        <p14:creationId xmlns:p14="http://schemas.microsoft.com/office/powerpoint/2010/main" val="495623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discussed measures</a:t>
            </a:r>
            <a:r>
              <a:rPr lang="en-US" baseline="0" dirty="0" smtClean="0"/>
              <a:t> of interaction on the additive and the multiplicative scale. Let’s briefly review these now. </a:t>
            </a:r>
          </a:p>
          <a:p>
            <a:endParaRPr lang="en-US" baseline="0" dirty="0" smtClean="0"/>
          </a:p>
          <a:p>
            <a:r>
              <a:rPr lang="en-US" baseline="0" dirty="0" smtClean="0"/>
              <a:t>The measure of interaction on the additive scale can be written as the effect of both exposures (click) minus the sum of effect of exposure #1 (click) and the sum of effect of exposure #2 (click). </a:t>
            </a:r>
          </a:p>
          <a:p>
            <a:endParaRPr lang="en-US" baseline="0" dirty="0" smtClean="0"/>
          </a:p>
          <a:p>
            <a:r>
              <a:rPr lang="en-US" baseline="0" dirty="0" smtClean="0"/>
              <a:t>By rewriting the terms in this equation, you end up with this simplified equation (click). This equation is meant to contrast the effects of both exposures together versus the sum of each exposure considered separately. </a:t>
            </a:r>
          </a:p>
          <a:p>
            <a:endParaRPr lang="en-US" baseline="0" dirty="0" smtClean="0"/>
          </a:p>
          <a:p>
            <a:r>
              <a:rPr lang="en-US" baseline="0" dirty="0" smtClean="0"/>
              <a:t>If this difference is nonzero, then we would say there is effect modification on the additive scale. </a:t>
            </a:r>
          </a:p>
          <a:p>
            <a:r>
              <a:rPr lang="en-US" baseline="0" dirty="0" smtClean="0"/>
              <a:t>If this difference is greater than 0, we can also say that the interaction is positive or super-additive.</a:t>
            </a:r>
          </a:p>
          <a:p>
            <a:r>
              <a:rPr lang="en-US" baseline="0" dirty="0" smtClean="0"/>
              <a:t>If this difference is less than 0, we can say that the interaction is negative or sub-additive. </a:t>
            </a:r>
          </a:p>
        </p:txBody>
      </p:sp>
      <p:sp>
        <p:nvSpPr>
          <p:cNvPr id="4" name="Slide Number Placeholder 3"/>
          <p:cNvSpPr>
            <a:spLocks noGrp="1"/>
          </p:cNvSpPr>
          <p:nvPr>
            <p:ph type="sldNum" sz="quarter" idx="10"/>
          </p:nvPr>
        </p:nvSpPr>
        <p:spPr/>
        <p:txBody>
          <a:bodyPr/>
          <a:lstStyle/>
          <a:p>
            <a:fld id="{2E524BC4-FDE0-441D-843A-AA9EC17FAFAB}" type="slidenum">
              <a:rPr lang="en-US" smtClean="0"/>
              <a:t>13</a:t>
            </a:fld>
            <a:endParaRPr lang="en-US"/>
          </a:p>
        </p:txBody>
      </p:sp>
    </p:spTree>
    <p:extLst>
      <p:ext uri="{BB962C8B-B14F-4D97-AF65-F5344CB8AC3E}">
        <p14:creationId xmlns:p14="http://schemas.microsoft.com/office/powerpoint/2010/main" val="199559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from Chapter</a:t>
            </a:r>
            <a:r>
              <a:rPr lang="en-US" baseline="0" dirty="0" smtClean="0"/>
              <a:t> 9 of </a:t>
            </a:r>
            <a:r>
              <a:rPr lang="en-US" dirty="0" smtClean="0"/>
              <a:t>the </a:t>
            </a:r>
            <a:r>
              <a:rPr lang="en-US" dirty="0" err="1" smtClean="0"/>
              <a:t>VanderWheele</a:t>
            </a:r>
            <a:r>
              <a:rPr lang="en-US" dirty="0" smtClean="0"/>
              <a:t> text,</a:t>
            </a:r>
            <a:r>
              <a:rPr lang="en-US" baseline="0" dirty="0" smtClean="0"/>
              <a:t> data was </a:t>
            </a:r>
            <a:r>
              <a:rPr lang="en-US" dirty="0" smtClean="0"/>
              <a:t>presented from a</a:t>
            </a:r>
            <a:r>
              <a:rPr lang="en-US" baseline="0" dirty="0" smtClean="0"/>
              <a:t> study concerning effects of smoking and asbestos exposure on lung cancer. </a:t>
            </a:r>
          </a:p>
          <a:p>
            <a:endParaRPr lang="en-US" baseline="0" dirty="0" smtClean="0"/>
          </a:p>
          <a:p>
            <a:r>
              <a:rPr lang="en-US" baseline="0" dirty="0" smtClean="0"/>
              <a:t>The additive interaction measure can be computed as follows and gives an estimate of 0.0299, which provides evidence of positive or super-additive interaction, which suggests that on the additive scale, the risk of lung cancer from both smoking and asbestos exposures is greater than the risk of lung cancer from smoking or asbestos alone.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14</a:t>
            </a:fld>
            <a:endParaRPr lang="en-US"/>
          </a:p>
        </p:txBody>
      </p:sp>
    </p:spTree>
    <p:extLst>
      <p:ext uri="{BB962C8B-B14F-4D97-AF65-F5344CB8AC3E}">
        <p14:creationId xmlns:p14="http://schemas.microsoft.com/office/powerpoint/2010/main" val="309914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discussed</a:t>
            </a:r>
            <a:r>
              <a:rPr lang="en-US" baseline="0" dirty="0" smtClean="0"/>
              <a:t> measures of interaction on the multiplicative scale. </a:t>
            </a:r>
          </a:p>
          <a:p>
            <a:r>
              <a:rPr lang="en-US" baseline="0" dirty="0" smtClean="0"/>
              <a:t>A measure of interaction on the multiplicative scale would be written as the risk ratio of both exposures divided by the product of the risk ratio of exposure #1 and the risk ratio of exposure #2. This measure of interaction can be simplified to this equation (click). </a:t>
            </a:r>
          </a:p>
          <a:p>
            <a:endParaRPr lang="en-US" baseline="0" dirty="0" smtClean="0"/>
          </a:p>
          <a:p>
            <a:r>
              <a:rPr lang="en-US" baseline="0" dirty="0" smtClean="0"/>
              <a:t>If this value is nonzero, then we would say that there is effect modification on the multiplicative scale.</a:t>
            </a:r>
          </a:p>
          <a:p>
            <a:r>
              <a:rPr lang="en-US" baseline="0" dirty="0" smtClean="0"/>
              <a:t>If this value is greater than 1, then there is a positive or super-multiplicative interaction. </a:t>
            </a:r>
          </a:p>
          <a:p>
            <a:r>
              <a:rPr lang="en-US" baseline="0" dirty="0" smtClean="0"/>
              <a:t>If this value is less than 1, then there is a negative or sub-multiplicative interaction.</a:t>
            </a:r>
          </a:p>
        </p:txBody>
      </p:sp>
      <p:sp>
        <p:nvSpPr>
          <p:cNvPr id="4" name="Slide Number Placeholder 3"/>
          <p:cNvSpPr>
            <a:spLocks noGrp="1"/>
          </p:cNvSpPr>
          <p:nvPr>
            <p:ph type="sldNum" sz="quarter" idx="10"/>
          </p:nvPr>
        </p:nvSpPr>
        <p:spPr/>
        <p:txBody>
          <a:bodyPr/>
          <a:lstStyle/>
          <a:p>
            <a:fld id="{2E524BC4-FDE0-441D-843A-AA9EC17FAFAB}" type="slidenum">
              <a:rPr lang="en-US" smtClean="0"/>
              <a:t>15</a:t>
            </a:fld>
            <a:endParaRPr lang="en-US"/>
          </a:p>
        </p:txBody>
      </p:sp>
    </p:spTree>
    <p:extLst>
      <p:ext uri="{BB962C8B-B14F-4D97-AF65-F5344CB8AC3E}">
        <p14:creationId xmlns:p14="http://schemas.microsoft.com/office/powerpoint/2010/main" val="168899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data from the</a:t>
            </a:r>
            <a:r>
              <a:rPr lang="en-US" baseline="0" dirty="0" smtClean="0"/>
              <a:t> same example of smoking and asbestos, we calculate a measure of interaction of 0.78, which provides evidence of negative interaction. This suggests that on the multiplicative scale, the risk of lung cancer from both smoking and asbestos exposure is lower than the risk of lung cancer from smoking or asbestos alone. </a:t>
            </a:r>
          </a:p>
        </p:txBody>
      </p:sp>
      <p:sp>
        <p:nvSpPr>
          <p:cNvPr id="4" name="Slide Number Placeholder 3"/>
          <p:cNvSpPr>
            <a:spLocks noGrp="1"/>
          </p:cNvSpPr>
          <p:nvPr>
            <p:ph type="sldNum" sz="quarter" idx="10"/>
          </p:nvPr>
        </p:nvSpPr>
        <p:spPr/>
        <p:txBody>
          <a:bodyPr/>
          <a:lstStyle/>
          <a:p>
            <a:fld id="{2E524BC4-FDE0-441D-843A-AA9EC17FAFAB}" type="slidenum">
              <a:rPr lang="en-US" smtClean="0"/>
              <a:t>16</a:t>
            </a:fld>
            <a:endParaRPr lang="en-US"/>
          </a:p>
        </p:txBody>
      </p:sp>
    </p:spTree>
    <p:extLst>
      <p:ext uri="{BB962C8B-B14F-4D97-AF65-F5344CB8AC3E}">
        <p14:creationId xmlns:p14="http://schemas.microsoft.com/office/powerpoint/2010/main" val="1990510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formula can also be adapted to be used with odds ratios. </a:t>
            </a:r>
          </a:p>
          <a:p>
            <a:endParaRPr lang="en-US" dirty="0" smtClean="0"/>
          </a:p>
          <a:p>
            <a:r>
              <a:rPr lang="en-US" dirty="0" smtClean="0"/>
              <a:t>(click) This measure is interpreted similarly to that</a:t>
            </a:r>
            <a:r>
              <a:rPr lang="en-US" baseline="0" dirty="0" smtClean="0"/>
              <a:t> using risk ratios. </a:t>
            </a:r>
          </a:p>
          <a:p>
            <a:r>
              <a:rPr lang="en-US" baseline="0" dirty="0" smtClean="0"/>
              <a:t>If this value is nonzero, then we would say that there is effect modification on the multiplicative scale.</a:t>
            </a:r>
          </a:p>
          <a:p>
            <a:r>
              <a:rPr lang="en-US" baseline="0" dirty="0" smtClean="0"/>
              <a:t>If this value is greater than 1, then there is a positive interaction. </a:t>
            </a:r>
          </a:p>
          <a:p>
            <a:r>
              <a:rPr lang="en-US" baseline="0" dirty="0" smtClean="0"/>
              <a:t>If this value is less than 1, then there is a negative interaction.</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17</a:t>
            </a:fld>
            <a:endParaRPr lang="en-US"/>
          </a:p>
        </p:txBody>
      </p:sp>
    </p:spTree>
    <p:extLst>
      <p:ext uri="{BB962C8B-B14F-4D97-AF65-F5344CB8AC3E}">
        <p14:creationId xmlns:p14="http://schemas.microsoft.com/office/powerpoint/2010/main" val="2063625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Measures</a:t>
            </a:r>
            <a:r>
              <a:rPr lang="en-US" baseline="0" dirty="0" smtClean="0"/>
              <a:t> of interaction are scale dependent, as this </a:t>
            </a:r>
            <a:r>
              <a:rPr lang="en-US" baseline="0" dirty="0" err="1" smtClean="0"/>
              <a:t>erxample</a:t>
            </a:r>
            <a:r>
              <a:rPr lang="en-US" baseline="0" dirty="0" smtClean="0"/>
              <a:t> shows.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may have a positive or super-additive interaction on the additive scale but a negative interaction on the multiplicative scale. This means that the effect of both exposures together on the risk difference scale exceeds the sum of the effects on the risk difference scale of each exposure considered separately.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on the multiplicative scale, the effect of both exposures together is less than the product of the effects of the two exposures considered separately.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both exposures have independent effects on the outcome, then there has to be interaction on some scale.</a:t>
            </a:r>
            <a:endParaRPr lang="en-US"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18</a:t>
            </a:fld>
            <a:endParaRPr lang="en-US"/>
          </a:p>
        </p:txBody>
      </p:sp>
    </p:spTree>
    <p:extLst>
      <p:ext uri="{BB962C8B-B14F-4D97-AF65-F5344CB8AC3E}">
        <p14:creationId xmlns:p14="http://schemas.microsoft.com/office/powerpoint/2010/main" val="54878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build on these</a:t>
            </a:r>
            <a:r>
              <a:rPr lang="en-US" baseline="0" dirty="0" smtClean="0"/>
              <a:t> concepts now. </a:t>
            </a:r>
          </a:p>
          <a:p>
            <a:endParaRPr lang="en-US" baseline="0" dirty="0" smtClean="0"/>
          </a:p>
          <a:p>
            <a:r>
              <a:rPr lang="en-US" baseline="0" dirty="0" smtClean="0"/>
              <a:t>Just because there is interaction on one scale doesn’t necessarily imply interaction on another scale.</a:t>
            </a:r>
            <a:endParaRPr lang="en-US" dirty="0" smtClean="0"/>
          </a:p>
          <a:p>
            <a:endParaRPr lang="en-US" dirty="0" smtClean="0"/>
          </a:p>
          <a:p>
            <a:r>
              <a:rPr lang="en-US" dirty="0" smtClean="0"/>
              <a:t>Here’s another data</a:t>
            </a:r>
            <a:r>
              <a:rPr lang="en-US" baseline="0" dirty="0" smtClean="0"/>
              <a:t> table of an environmental exposure, E, and a genetic exposure G. </a:t>
            </a:r>
          </a:p>
          <a:p>
            <a:r>
              <a:rPr lang="en-US" baseline="0" dirty="0" smtClean="0"/>
              <a:t>We compute the measure of interaction on the additive scale using the previous formula: 0.10 </a:t>
            </a:r>
            <a:r>
              <a:rPr lang="mr-IN" baseline="0" dirty="0" smtClean="0"/>
              <a:t>–</a:t>
            </a:r>
            <a:r>
              <a:rPr lang="en-US" baseline="0" dirty="0" smtClean="0"/>
              <a:t> 0.05 </a:t>
            </a:r>
            <a:r>
              <a:rPr lang="mr-IN" baseline="0" dirty="0" smtClean="0"/>
              <a:t>–</a:t>
            </a:r>
            <a:r>
              <a:rPr lang="en-US" baseline="0" dirty="0" smtClean="0"/>
              <a:t> 0.07 + 0.02, which equals 0. </a:t>
            </a:r>
          </a:p>
          <a:p>
            <a:r>
              <a:rPr lang="en-US" baseline="0" dirty="0" smtClean="0"/>
              <a:t>This means there is no evidence of interaction on the additive scale. </a:t>
            </a:r>
          </a:p>
          <a:p>
            <a:endParaRPr lang="en-US" baseline="0" dirty="0" smtClean="0"/>
          </a:p>
          <a:p>
            <a:r>
              <a:rPr lang="en-US" baseline="0" dirty="0" smtClean="0"/>
              <a:t>But, we can also compute the measure of interaction on the multiplicative scale. (0.10*0.02) divided by the product of 0.05 and 0.07, which gives 0.57. Although there is no additive interaction here, there is evidence of negative multiplicative interaction.</a:t>
            </a:r>
            <a:endParaRPr lang="en-US"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19</a:t>
            </a:fld>
            <a:endParaRPr lang="en-US"/>
          </a:p>
        </p:txBody>
      </p:sp>
    </p:spTree>
    <p:extLst>
      <p:ext uri="{BB962C8B-B14F-4D97-AF65-F5344CB8AC3E}">
        <p14:creationId xmlns:p14="http://schemas.microsoft.com/office/powerpoint/2010/main" val="167785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Let’s briefly review the</a:t>
            </a:r>
            <a:r>
              <a:rPr lang="en-US" baseline="0" dirty="0" smtClean="0"/>
              <a:t> learning objectives of last week. </a:t>
            </a:r>
          </a:p>
          <a:p>
            <a:endParaRPr lang="en-US" baseline="0" dirty="0" smtClean="0"/>
          </a:p>
          <a:p>
            <a:r>
              <a:rPr lang="en-US" baseline="0" dirty="0" smtClean="0"/>
              <a:t>First, we reviewed what effect modification is. We looked at an example using counterfactual data that examined the causal effect of heart transplant on the outcome of death in the population and then separately in men and women. In this example, we found that there was no causal effect of heart transplant in the entire population, in other words the causal risk ratio was 1 and the causal risk difference was 0. But, there were significant causal effects in men and women. In men, heart transplant had a protective effect on death. In women, heart transplant had a harmful effect  on death. </a:t>
            </a:r>
          </a:p>
          <a:p>
            <a:endParaRPr lang="en-US" baseline="0" dirty="0" smtClean="0"/>
          </a:p>
          <a:p>
            <a:r>
              <a:rPr lang="en-US" baseline="0" dirty="0" smtClean="0"/>
              <a:t>We defined effect modifier as a variable M when the average causal effect of treatment on outcome differs across levels of 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example demonstrated how in the presence of effect modification, the average or population-wide causal effects can be misleading.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care about effect modification because it improves the transportability of causal inferences across different populations and may also shed insight as to the mechanisms underlying exposure and outcome relationships. </a:t>
            </a:r>
          </a:p>
          <a:p>
            <a:r>
              <a:rPr lang="en-US" baseline="0" dirty="0" smtClean="0">
                <a:latin typeface="Arial" panose="020B0604020202020204" pitchFamily="34" charset="0"/>
                <a:cs typeface="Arial" panose="020B0604020202020204" pitchFamily="34" charset="0"/>
              </a:rPr>
              <a:t>.</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59699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if we had</a:t>
            </a:r>
            <a:r>
              <a:rPr lang="en-US" baseline="0" dirty="0" smtClean="0"/>
              <a:t> slightly different risks in another </a:t>
            </a:r>
          </a:p>
          <a:p>
            <a:endParaRPr lang="en-US" baseline="0" dirty="0" smtClean="0"/>
          </a:p>
          <a:p>
            <a:r>
              <a:rPr lang="en-US" dirty="0" smtClean="0"/>
              <a:t>Again, </a:t>
            </a:r>
            <a:r>
              <a:rPr lang="en-US" baseline="0" dirty="0" smtClean="0"/>
              <a:t>we compute the measure of interaction on the additive scale : 0.10 </a:t>
            </a:r>
            <a:r>
              <a:rPr lang="mr-IN" baseline="0" dirty="0" smtClean="0"/>
              <a:t>–</a:t>
            </a:r>
            <a:r>
              <a:rPr lang="en-US" baseline="0" dirty="0" smtClean="0"/>
              <a:t> 0.05 </a:t>
            </a:r>
            <a:r>
              <a:rPr lang="mr-IN" baseline="0" dirty="0" smtClean="0"/>
              <a:t>–</a:t>
            </a:r>
            <a:r>
              <a:rPr lang="en-US" baseline="0" dirty="0" smtClean="0"/>
              <a:t> 0.04 + 0.02, which equals 0.03 </a:t>
            </a:r>
          </a:p>
          <a:p>
            <a:r>
              <a:rPr lang="en-US" baseline="0" dirty="0" smtClean="0"/>
              <a:t>This means there is evidence of positive interaction on the additive scale. </a:t>
            </a:r>
          </a:p>
          <a:p>
            <a:endParaRPr lang="en-US" baseline="0" dirty="0" smtClean="0"/>
          </a:p>
          <a:p>
            <a:r>
              <a:rPr lang="en-US" baseline="0" dirty="0" smtClean="0"/>
              <a:t>But, we can also compute the measure of interaction on the multiplicative scale. (0.10*0.02) divided by the product of 0.05 and 0.04, which gives 1. In this example, there is evidence of positive interaction on the additive scale, but no evidence of interaction on the multiplicative scale.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20</a:t>
            </a:fld>
            <a:endParaRPr lang="en-US"/>
          </a:p>
        </p:txBody>
      </p:sp>
    </p:spTree>
    <p:extLst>
      <p:ext uri="{BB962C8B-B14F-4D97-AF65-F5344CB8AC3E}">
        <p14:creationId xmlns:p14="http://schemas.microsoft.com/office/powerpoint/2010/main" val="124945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this all mean then?</a:t>
            </a:r>
          </a:p>
          <a:p>
            <a:endParaRPr lang="en-US" baseline="0" dirty="0" smtClean="0"/>
          </a:p>
          <a:p>
            <a:r>
              <a:rPr lang="en-US" baseline="0" dirty="0" smtClean="0"/>
              <a:t>According to Greenland and </a:t>
            </a:r>
            <a:r>
              <a:rPr lang="en-US" baseline="0" dirty="0" err="1" smtClean="0"/>
              <a:t>Vanderwheele</a:t>
            </a:r>
            <a:r>
              <a:rPr lang="en-US" baseline="0" dirty="0" smtClean="0"/>
              <a:t>, if both exposures have an independent effect on the outcome, then there must be interaction on some scale. In other words, if there’s no interaction on the additive scale, then there must be interaction on the multiplicative scale. If there’s no interaction on the multiplicative scale, then there must be interaction on the additive scale. </a:t>
            </a:r>
          </a:p>
          <a:p>
            <a:endParaRPr lang="en-US" baseline="0" dirty="0" smtClean="0"/>
          </a:p>
          <a:p>
            <a:r>
              <a:rPr lang="en-US" baseline="0" dirty="0" smtClean="0"/>
              <a:t>The exception is, as we discussed last week, in the presence of qualitative effect modification, that is in one group, the exposure is harmful and in the other group, the exposure is protective, there is interaction on both scales. This was what we saw in the case of the heart transplant and death example from the Hernan and Robins textbook. </a:t>
            </a:r>
          </a:p>
          <a:p>
            <a:endParaRPr lang="en-US" baseline="0" dirty="0" smtClean="0"/>
          </a:p>
          <a:p>
            <a:r>
              <a:rPr lang="en-US" baseline="0" dirty="0" smtClean="0"/>
              <a:t>And what if there is interaction on neither scale? Then it means that one of the exposures had no independent effect on the outcome at all. </a:t>
            </a:r>
          </a:p>
        </p:txBody>
      </p:sp>
      <p:sp>
        <p:nvSpPr>
          <p:cNvPr id="4" name="Slide Number Placeholder 3"/>
          <p:cNvSpPr>
            <a:spLocks noGrp="1"/>
          </p:cNvSpPr>
          <p:nvPr>
            <p:ph type="sldNum" sz="quarter" idx="10"/>
          </p:nvPr>
        </p:nvSpPr>
        <p:spPr/>
        <p:txBody>
          <a:bodyPr/>
          <a:lstStyle/>
          <a:p>
            <a:fld id="{2E524BC4-FDE0-441D-843A-AA9EC17FAFAB}" type="slidenum">
              <a:rPr lang="en-US" smtClean="0"/>
              <a:t>21</a:t>
            </a:fld>
            <a:endParaRPr lang="en-US"/>
          </a:p>
        </p:txBody>
      </p:sp>
    </p:spTree>
    <p:extLst>
      <p:ext uri="{BB962C8B-B14F-4D97-AF65-F5344CB8AC3E}">
        <p14:creationId xmlns:p14="http://schemas.microsoft.com/office/powerpoint/2010/main" val="227931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we oftentimes report and see interaction</a:t>
            </a:r>
            <a:r>
              <a:rPr lang="en-US" baseline="0" dirty="0" smtClean="0"/>
              <a:t> on the multiplicative scale, interaction on the additive scale is more important for public health practice. </a:t>
            </a:r>
          </a:p>
          <a:p>
            <a:endParaRPr lang="en-US" baseline="0" dirty="0" smtClean="0"/>
          </a:p>
          <a:p>
            <a:r>
              <a:rPr lang="en-US" baseline="0" dirty="0" smtClean="0"/>
              <a:t>Consider this example here, we have a 2x2 table with one binary environmental exposure and one binary genetic exposure. </a:t>
            </a:r>
          </a:p>
          <a:p>
            <a:r>
              <a:rPr lang="en-US" baseline="0" dirty="0" smtClean="0"/>
              <a:t>The risk difference among the G=0 group is 0.03 and among the G=1 group is 0.06.</a:t>
            </a:r>
          </a:p>
          <a:p>
            <a:r>
              <a:rPr lang="en-US" baseline="0" dirty="0" smtClean="0"/>
              <a:t>This means that there are 6 cases for every 100 people with G=1 due to E and 3 cases for every 100 people with G=0 due to E. If you had 100 doses of a drug and you had to decide which group to treat, then the risk difference shows that you could cure 6 people by giving the drug only to G=1 but only 3 people by giving the drug to G=0. Thus, the risk difference shows which group would have the bigger impact upon treatment. </a:t>
            </a:r>
          </a:p>
          <a:p>
            <a:endParaRPr lang="en-US" baseline="0" dirty="0" smtClean="0"/>
          </a:p>
          <a:p>
            <a:r>
              <a:rPr lang="en-US" baseline="0" dirty="0" smtClean="0"/>
              <a:t>On the other hand, if you had calculated risk ratios instead of risk differences, the risk ratio among the G=0 group is 2.5. The risk ratio among the G=1 group is also 2.5. The risk ratio shows there is no difference between groups. Using the risk ratio, you cannot see evidence of additive interaction, which would lead to different outcomes about which group to treat.</a:t>
            </a:r>
          </a:p>
        </p:txBody>
      </p:sp>
      <p:sp>
        <p:nvSpPr>
          <p:cNvPr id="4" name="Slide Number Placeholder 3"/>
          <p:cNvSpPr>
            <a:spLocks noGrp="1"/>
          </p:cNvSpPr>
          <p:nvPr>
            <p:ph type="sldNum" sz="quarter" idx="10"/>
          </p:nvPr>
        </p:nvSpPr>
        <p:spPr/>
        <p:txBody>
          <a:bodyPr/>
          <a:lstStyle/>
          <a:p>
            <a:fld id="{2E524BC4-FDE0-441D-843A-AA9EC17FAFAB}" type="slidenum">
              <a:rPr lang="en-US" smtClean="0"/>
              <a:t>22</a:t>
            </a:fld>
            <a:endParaRPr lang="en-US"/>
          </a:p>
        </p:txBody>
      </p:sp>
    </p:spTree>
    <p:extLst>
      <p:ext uri="{BB962C8B-B14F-4D97-AF65-F5344CB8AC3E}">
        <p14:creationId xmlns:p14="http://schemas.microsoft.com/office/powerpoint/2010/main" val="331908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which scale should you use to calculate interaction?</a:t>
            </a:r>
          </a:p>
          <a:p>
            <a:r>
              <a:rPr lang="en-US" baseline="0" dirty="0" smtClean="0"/>
              <a:t>As we discussed, additive interaction is more relevant for public health practice because it informs you which group would benefit more from treatment. </a:t>
            </a:r>
          </a:p>
          <a:p>
            <a:r>
              <a:rPr lang="en-US" baseline="0" dirty="0" smtClean="0"/>
              <a:t>However, most published studies report only interaction on the multiplicative scale. This is because, as we’ll see in the next section, it’s easier to estimate from statistical models. The effect estimates and confidence intervals are estimated directly in a regression model and don’t require further manipulations. </a:t>
            </a:r>
          </a:p>
          <a:p>
            <a:endParaRPr lang="en-US" baseline="0" dirty="0" smtClean="0"/>
          </a:p>
          <a:p>
            <a:r>
              <a:rPr lang="en-US" baseline="0" dirty="0" smtClean="0"/>
              <a:t>The take-home message is that if interaction is the primary objective of the study, then it would be most useful to report interaction on both additive and multiplicative scales. </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23</a:t>
            </a:fld>
            <a:endParaRPr lang="en-US"/>
          </a:p>
        </p:txBody>
      </p:sp>
    </p:spTree>
    <p:extLst>
      <p:ext uri="{BB962C8B-B14F-4D97-AF65-F5344CB8AC3E}">
        <p14:creationId xmlns:p14="http://schemas.microsoft.com/office/powerpoint/2010/main" val="1894494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Last week, we covered the RERI or the relative excess risk due to interaction. This is a measure of interaction on the additive scale that can be estimated from relative risks or other measures of association on the multiplicative scale. </a:t>
            </a:r>
          </a:p>
          <a:p>
            <a:r>
              <a:rPr lang="en-US" baseline="0" dirty="0" smtClean="0"/>
              <a:t>Using the RERI, we can access </a:t>
            </a:r>
            <a:r>
              <a:rPr lang="en-US" dirty="0" smtClean="0"/>
              <a:t>whether additive</a:t>
            </a:r>
            <a:r>
              <a:rPr lang="en-US" baseline="0" dirty="0" smtClean="0"/>
              <a:t> interaction is positive, negative, or zero using risk ratios and the RERI formula for RR. </a:t>
            </a:r>
          </a:p>
          <a:p>
            <a:endParaRPr lang="en-US" baseline="0" dirty="0" smtClean="0"/>
          </a:p>
          <a:p>
            <a:r>
              <a:rPr lang="en-US" baseline="0" dirty="0" smtClean="0"/>
              <a:t>We cannot use RERI RR to make statement about the relative magnitude of the underlying additive interaction of risks. RERIRR depends on the baseline risks so it’s possible to have a larger RERI in one subpopulation but the additive interaction for risks is larger than the other. </a:t>
            </a:r>
          </a:p>
          <a:p>
            <a:endParaRPr lang="en-US" baseline="0" dirty="0" smtClean="0"/>
          </a:p>
          <a:p>
            <a:r>
              <a:rPr lang="en-US" baseline="0" dirty="0" smtClean="0"/>
              <a:t>If you’re trying to decide which group to treat for an intervention, the RERI can provide information on which group would benefit more from a targeted intervention on the exposure.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24</a:t>
            </a:fld>
            <a:endParaRPr lang="en-US"/>
          </a:p>
        </p:txBody>
      </p:sp>
    </p:spTree>
    <p:extLst>
      <p:ext uri="{BB962C8B-B14F-4D97-AF65-F5344CB8AC3E}">
        <p14:creationId xmlns:p14="http://schemas.microsoft.com/office/powerpoint/2010/main" val="1238025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Related to the RERI is the attributable proportion. The attributable proportion</a:t>
            </a:r>
            <a:r>
              <a:rPr lang="en-US" baseline="0" dirty="0" smtClean="0"/>
              <a:t> is defined as the proportion of risk in the doubly exposed group that is attributable to the interaction itself. The formula used to calculate the attributable proportion is as follows. The numerator is the same as the RERI. The denominator is the risk of the outcome in the doubly exposed group. </a:t>
            </a:r>
          </a:p>
          <a:p>
            <a:endParaRPr lang="en-US" baseline="0" dirty="0" smtClean="0"/>
          </a:p>
          <a:p>
            <a:r>
              <a:rPr lang="en-US" baseline="0" dirty="0" smtClean="0"/>
              <a:t>So if the AP is greater than 0, then RERI RR is greater than 0. If the AP is less than 0, then the RERI RR is less than 0.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25</a:t>
            </a:fld>
            <a:endParaRPr lang="en-US"/>
          </a:p>
        </p:txBody>
      </p:sp>
    </p:spTree>
    <p:extLst>
      <p:ext uri="{BB962C8B-B14F-4D97-AF65-F5344CB8AC3E}">
        <p14:creationId xmlns:p14="http://schemas.microsoft.com/office/powerpoint/2010/main" val="642934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There is also the synergy index, which can be used to assess additive interaction. The synergy index measures the extent to which</a:t>
            </a:r>
            <a:r>
              <a:rPr lang="en-US" baseline="0" dirty="0" smtClean="0"/>
              <a:t> the risk ratios for both exposures is exceeds 1 compared to the sum of the extent to which each of the risk ratios considered separately each exceeds 1. </a:t>
            </a:r>
          </a:p>
          <a:p>
            <a:endParaRPr lang="en-US" baseline="0" dirty="0" smtClean="0"/>
          </a:p>
          <a:p>
            <a:r>
              <a:rPr lang="en-US" baseline="0" dirty="0" smtClean="0"/>
              <a:t>If the synergy index is greater than 1, then the RERI RR is greater than 0. If the synergy index is less than 1, then the RERI RR is less than 0.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26</a:t>
            </a:fld>
            <a:endParaRPr lang="en-US"/>
          </a:p>
        </p:txBody>
      </p:sp>
    </p:spTree>
    <p:extLst>
      <p:ext uri="{BB962C8B-B14F-4D97-AF65-F5344CB8AC3E}">
        <p14:creationId xmlns:p14="http://schemas.microsoft.com/office/powerpoint/2010/main" val="2728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straightforward to apply these to studies.</a:t>
            </a:r>
            <a:r>
              <a:rPr lang="en-US" baseline="0" dirty="0" smtClean="0"/>
              <a:t> In cohort studies, all of these measures, the RERI, the attributable proportion and the synergy index can be estimated. </a:t>
            </a:r>
          </a:p>
          <a:p>
            <a:endParaRPr lang="en-US" baseline="0" dirty="0" smtClean="0"/>
          </a:p>
          <a:p>
            <a:r>
              <a:rPr lang="en-US" baseline="0" dirty="0" smtClean="0"/>
              <a:t>In case-control studies, under the rare disease assumption, you can estimate the RERI using odds ratios, assuming that the odds ratios approximate the risk ratios. Therefore, the RERI using odds ratios is an approximation of the RERI from risk ratios had you conducted a cohort study. From there, you can also calculate the attributable proportion and the synergy index.</a:t>
            </a:r>
          </a:p>
          <a:p>
            <a:r>
              <a:rPr lang="en-US" baseline="0" dirty="0" smtClean="0"/>
              <a:t>When the outcome is not rare, the RERI for odds ratios does not approximate that with risk ratios. And we’ll review in the statistical modeling section how to handle these data.</a:t>
            </a:r>
          </a:p>
        </p:txBody>
      </p:sp>
      <p:sp>
        <p:nvSpPr>
          <p:cNvPr id="4" name="Slide Number Placeholder 3"/>
          <p:cNvSpPr>
            <a:spLocks noGrp="1"/>
          </p:cNvSpPr>
          <p:nvPr>
            <p:ph type="sldNum" sz="quarter" idx="10"/>
          </p:nvPr>
        </p:nvSpPr>
        <p:spPr/>
        <p:txBody>
          <a:bodyPr/>
          <a:lstStyle/>
          <a:p>
            <a:fld id="{2E524BC4-FDE0-441D-843A-AA9EC17FAFAB}" type="slidenum">
              <a:rPr lang="en-US" smtClean="0"/>
              <a:t>27</a:t>
            </a:fld>
            <a:endParaRPr lang="en-US"/>
          </a:p>
        </p:txBody>
      </p:sp>
    </p:spTree>
    <p:extLst>
      <p:ext uri="{BB962C8B-B14F-4D97-AF65-F5344CB8AC3E}">
        <p14:creationId xmlns:p14="http://schemas.microsoft.com/office/powerpoint/2010/main" val="1211156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how studies reported these measures of interaction. </a:t>
            </a:r>
          </a:p>
          <a:p>
            <a:r>
              <a:rPr lang="en-US" dirty="0" smtClean="0"/>
              <a:t>This</a:t>
            </a:r>
            <a:r>
              <a:rPr lang="en-US" baseline="0" dirty="0" smtClean="0"/>
              <a:t> was a study of multiple gene-environment interactions from Joshi and colleagues. They took cases and matched controls from 8 prospective cohort studies in the US, Europe and Australia. The objective of the study was to test departures from additivity on the absolute risk scale between 9 established risk factors for breast cancer and 23 GWAS-identified SNPs that increased susceptibility to breast cancer. </a:t>
            </a:r>
          </a:p>
          <a:p>
            <a:endParaRPr lang="en-US" baseline="0" dirty="0" smtClean="0"/>
          </a:p>
          <a:p>
            <a:r>
              <a:rPr lang="en-US" baseline="0" dirty="0" smtClean="0"/>
              <a:t>In the table shown here, the authors examined the interaction between body mass index and the RAD51L1 SNP (click). The results shown in green, highlights excess risk of breast cancer for various combinations and the SNP genotype, with the reference group of women with BMI over 30 and the AA genotype. </a:t>
            </a:r>
          </a:p>
          <a:p>
            <a:endParaRPr lang="en-US" baseline="0" dirty="0" smtClean="0"/>
          </a:p>
          <a:p>
            <a:r>
              <a:rPr lang="en-US" baseline="0" dirty="0" smtClean="0"/>
              <a:t>In the footnotes, the authors actually define RERI as a measure of departure of additivity on the absolute risk scale (click). They calculated RERIs and confidence intervals using unconditional logistic regression models adjusting for baseline age and cohort. Then, they calculated measures of interaction for 4 combinations of BMI and genotype in these footnotes (click). For each exposure combination, the authors present the RERI and synergy index. Because the RERIs are all below 0and similarly the synergy indices are below 1, there is evidence of negative interaction on the additivity scale. </a:t>
            </a:r>
          </a:p>
        </p:txBody>
      </p:sp>
      <p:sp>
        <p:nvSpPr>
          <p:cNvPr id="4" name="Slide Number Placeholder 3"/>
          <p:cNvSpPr>
            <a:spLocks noGrp="1"/>
          </p:cNvSpPr>
          <p:nvPr>
            <p:ph type="sldNum" sz="quarter" idx="10"/>
          </p:nvPr>
        </p:nvSpPr>
        <p:spPr/>
        <p:txBody>
          <a:bodyPr/>
          <a:lstStyle/>
          <a:p>
            <a:fld id="{2E524BC4-FDE0-441D-843A-AA9EC17FAFAB}" type="slidenum">
              <a:rPr lang="en-US" smtClean="0"/>
              <a:t>28</a:t>
            </a:fld>
            <a:endParaRPr lang="en-US"/>
          </a:p>
        </p:txBody>
      </p:sp>
    </p:spTree>
    <p:extLst>
      <p:ext uri="{BB962C8B-B14F-4D97-AF65-F5344CB8AC3E}">
        <p14:creationId xmlns:p14="http://schemas.microsoft.com/office/powerpoint/2010/main" val="74938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of a study that reported their measures of interaction. This study by</a:t>
            </a:r>
            <a:r>
              <a:rPr lang="en-US" baseline="0" dirty="0" smtClean="0"/>
              <a:t> Turner and colleagues was to examine the interactions on the additive scale between cigarette smoking and exposure to PM2.5 in relation to lung cancer mortality </a:t>
            </a:r>
            <a:r>
              <a:rPr lang="en-US" baseline="0" dirty="0" err="1" smtClean="0"/>
              <a:t>iin</a:t>
            </a:r>
            <a:r>
              <a:rPr lang="en-US" baseline="0" dirty="0" smtClean="0"/>
              <a:t> the cancer prevention study II, a prospective cohort study of almost 1.2 million participants. </a:t>
            </a:r>
          </a:p>
          <a:p>
            <a:endParaRPr lang="en-US" baseline="0" dirty="0" smtClean="0"/>
          </a:p>
          <a:p>
            <a:r>
              <a:rPr lang="en-US" baseline="0" dirty="0" smtClean="0"/>
              <a:t>In the table shown, the authors stratified results by high and low fine particulate matter exposure and by smoking status. (click). We see very high hazard ratios of lung cancer among current smokers and particularly those exposed to high PM2.5 levels.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footnotes, the authors present 3 measures of interaction on the additive scale: the RERI, the attributable proportion, and the synergy index. The RERI of 2.19 is greater than 1. The synergy index of 1.17 is also greater than 1. This suggests positive or super-additive interaction. </a:t>
            </a:r>
          </a:p>
          <a:p>
            <a:r>
              <a:rPr lang="en-US" baseline="0" dirty="0" smtClean="0"/>
              <a:t>The attributable proportion of 0.14 tells us that 14% of the risk in the current smoker and high PM2.5 exposed group is due to the interaction. </a:t>
            </a:r>
          </a:p>
        </p:txBody>
      </p:sp>
      <p:sp>
        <p:nvSpPr>
          <p:cNvPr id="4" name="Slide Number Placeholder 3"/>
          <p:cNvSpPr>
            <a:spLocks noGrp="1"/>
          </p:cNvSpPr>
          <p:nvPr>
            <p:ph type="sldNum" sz="quarter" idx="10"/>
          </p:nvPr>
        </p:nvSpPr>
        <p:spPr/>
        <p:txBody>
          <a:bodyPr/>
          <a:lstStyle/>
          <a:p>
            <a:fld id="{2E524BC4-FDE0-441D-843A-AA9EC17FAFAB}" type="slidenum">
              <a:rPr lang="en-US" smtClean="0"/>
              <a:t>29</a:t>
            </a:fld>
            <a:endParaRPr lang="en-US"/>
          </a:p>
        </p:txBody>
      </p:sp>
    </p:spTree>
    <p:extLst>
      <p:ext uri="{BB962C8B-B14F-4D97-AF65-F5344CB8AC3E}">
        <p14:creationId xmlns:p14="http://schemas.microsoft.com/office/powerpoint/2010/main" val="90910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Next, we talked about two concepts of biologic interaction. </a:t>
            </a:r>
            <a:endParaRPr lang="en-US" baseline="0" dirty="0" smtClean="0"/>
          </a:p>
          <a:p>
            <a:endParaRPr lang="en-US" baseline="0" dirty="0" smtClean="0"/>
          </a:p>
          <a:p>
            <a:r>
              <a:rPr lang="en-US" baseline="0" dirty="0" smtClean="0">
                <a:latin typeface="Arial" panose="020B0604020202020204" pitchFamily="34" charset="0"/>
                <a:cs typeface="Arial" panose="020B0604020202020204" pitchFamily="34" charset="0"/>
              </a:rPr>
              <a:t>Where effect modification usually examines the effect of one exposure on one outcome across levels of a third variable, M, interaction is used to describe the joint causal effects of two or more treatments of equal interest on one outcome.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We discussed interaction in a hypothetical example of heart transplant and multivitamin use on the risk of death. Using the counterfactual approach, we saw how there were 4 counterfactual response types for one binary treatment: doomed, preventative, causative, and immune. But in the case of 2 binary treatments, there were 16 potential counterfactual outcomes for each study subject. And we discussed in detail about what each of these counterfactual types mean. We will also come back to this later today when we discuss mechanistic interaction.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Under the sufficient cause approach, we discussed how two component causes need to be present in the same sufficient cause model in order to affect the outcome. Their actions are interdependent. Therefore, the concept of biological interaction is implicit in the sufficient cause approach. </a:t>
            </a:r>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583751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Let’s now</a:t>
            </a:r>
            <a:r>
              <a:rPr lang="en-US" baseline="0" dirty="0" smtClean="0"/>
              <a:t> review further the concept of mechanistic interaction.</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30</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0335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week, we discussed the sufficient cause approach and the counterfactual approach to interaction. We</a:t>
            </a:r>
            <a:r>
              <a:rPr lang="en-US" sz="1200" kern="1200" baseline="0" dirty="0" smtClean="0">
                <a:solidFill>
                  <a:schemeClr val="tx1"/>
                </a:solidFill>
                <a:effectLst/>
                <a:latin typeface="+mn-lt"/>
                <a:ea typeface="+mn-ea"/>
                <a:cs typeface="+mn-cs"/>
              </a:rPr>
              <a:t> said that the sufficient cause model considers the factors or causes that come together to bring together the outcome of interest. On the other hand, the counterfactual model considers one cause or intervention and the various effects it could have. </a:t>
            </a:r>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31</a:t>
            </a:fld>
            <a:endParaRPr lang="en-US"/>
          </a:p>
        </p:txBody>
      </p:sp>
    </p:spTree>
    <p:extLst>
      <p:ext uri="{BB962C8B-B14F-4D97-AF65-F5344CB8AC3E}">
        <p14:creationId xmlns:p14="http://schemas.microsoft.com/office/powerpoint/2010/main" val="2085667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introduced</a:t>
            </a:r>
            <a:r>
              <a:rPr lang="en-US" baseline="0" dirty="0" smtClean="0"/>
              <a:t> interaction under the sufficient cause approach. Just as a refresher, each of these sufficient causes represents one way for the individual to get the outcome of interest. If an individual has A=1 and U1=1 or A=0 and U2=1 or U0=1 alone, then the outcome occurs. And it’s only when all of the component causes are present in each causal pie does the the outcome occur. Thus, we can see how interaction between these components is implicit under this approach. </a:t>
            </a:r>
          </a:p>
          <a:p>
            <a:endParaRPr lang="en-US" baseline="0" dirty="0" smtClean="0"/>
          </a:p>
          <a:p>
            <a:r>
              <a:rPr lang="en-US" baseline="0" dirty="0" smtClean="0"/>
              <a:t>It’s also been said that a cause can be known as an </a:t>
            </a:r>
            <a:r>
              <a:rPr lang="en-US" baseline="0" dirty="0" err="1" smtClean="0"/>
              <a:t>insuffiicent</a:t>
            </a:r>
            <a:r>
              <a:rPr lang="en-US" baseline="0" dirty="0" smtClean="0"/>
              <a:t> but necessary part of a condition which is itself unnecessary but sufficient for the result, or sometimes called INUS.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32</a:t>
            </a:fld>
            <a:endParaRPr lang="en-US"/>
          </a:p>
        </p:txBody>
      </p:sp>
    </p:spTree>
    <p:extLst>
      <p:ext uri="{BB962C8B-B14F-4D97-AF65-F5344CB8AC3E}">
        <p14:creationId xmlns:p14="http://schemas.microsoft.com/office/powerpoint/2010/main" val="1009213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also covered the concepts of synergism and antagonism. </a:t>
            </a:r>
          </a:p>
          <a:p>
            <a:r>
              <a:rPr lang="en-US" baseline="0" dirty="0" smtClean="0"/>
              <a:t>Synergism, we said, is when an individual would only get the disease if exposed to both treatments. Individuals would not get the disease if only exposed to A or E. From a sufficient cause model, this means that both exposures would have to be present in the same component cause. Therefore, the first causal pie with A=1 and U1=1 shows synergy between these factors. </a:t>
            </a:r>
          </a:p>
          <a:p>
            <a:endParaRPr lang="en-US" baseline="0" dirty="0" smtClean="0"/>
          </a:p>
          <a:p>
            <a:r>
              <a:rPr lang="en-US" baseline="0" dirty="0" smtClean="0"/>
              <a:t>Antagonism, on the other hand, is when an individual would only get disease if exposed to one treatment but not the other or vice versa. This is what happens when one treatment blocks the effect of another treatment. In the second causal pie, A =0 so the individual is unexposed but U2=1. This is an example of antagonism. </a:t>
            </a:r>
          </a:p>
          <a:p>
            <a:endParaRPr lang="en-US" baseline="0" dirty="0" smtClean="0"/>
          </a:p>
          <a:p>
            <a:r>
              <a:rPr lang="en-US" baseline="0" dirty="0" smtClean="0"/>
              <a:t>This can also be extended to multiple component causes in one causal pie. In this case, we can say there is synergy between two exposures but antagonism between two other exposures.</a:t>
            </a:r>
          </a:p>
        </p:txBody>
      </p:sp>
      <p:sp>
        <p:nvSpPr>
          <p:cNvPr id="4" name="Slide Number Placeholder 3"/>
          <p:cNvSpPr>
            <a:spLocks noGrp="1"/>
          </p:cNvSpPr>
          <p:nvPr>
            <p:ph type="sldNum" sz="quarter" idx="10"/>
          </p:nvPr>
        </p:nvSpPr>
        <p:spPr/>
        <p:txBody>
          <a:bodyPr/>
          <a:lstStyle/>
          <a:p>
            <a:fld id="{2E524BC4-FDE0-441D-843A-AA9EC17FAFAB}" type="slidenum">
              <a:rPr lang="en-US" smtClean="0"/>
              <a:t>33</a:t>
            </a:fld>
            <a:endParaRPr lang="en-US"/>
          </a:p>
        </p:txBody>
      </p:sp>
    </p:spTree>
    <p:extLst>
      <p:ext uri="{BB962C8B-B14F-4D97-AF65-F5344CB8AC3E}">
        <p14:creationId xmlns:p14="http://schemas.microsoft.com/office/powerpoint/2010/main" val="2011580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there are just three mechanisms for outcome Y</a:t>
            </a:r>
          </a:p>
          <a:p>
            <a:r>
              <a:rPr lang="en-US" dirty="0" smtClean="0"/>
              <a:t>One</a:t>
            </a:r>
            <a:r>
              <a:rPr lang="en-US" baseline="0" dirty="0" smtClean="0"/>
              <a:t> requiring A1 and G</a:t>
            </a:r>
          </a:p>
          <a:p>
            <a:r>
              <a:rPr lang="en-US" baseline="0" dirty="0" smtClean="0"/>
              <a:t>One requiring A0</a:t>
            </a:r>
          </a:p>
          <a:p>
            <a:r>
              <a:rPr lang="en-US" baseline="0" dirty="0" smtClean="0"/>
              <a:t>And one requiring A2 and E</a:t>
            </a:r>
          </a:p>
          <a:p>
            <a:endParaRPr lang="en-US" baseline="0" dirty="0" smtClean="0"/>
          </a:p>
          <a:p>
            <a:r>
              <a:rPr lang="en-US" baseline="0" dirty="0" smtClean="0"/>
              <a:t>From this depiction, we see that G and E do not exist in the same causal pie. Similarly, A1 and A2 do not exist in the same causal pie. Therefore, there is no interaction, specifically, no synergism, between G and E or A1 and A2 in a mechanistic sense. You could also think of it as because A0, A1 and A2 are all independent of G or E, A0, A1 and A2 do not confound the effects of G and E on Y.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34</a:t>
            </a:fld>
            <a:endParaRPr lang="en-US"/>
          </a:p>
        </p:txBody>
      </p:sp>
    </p:spTree>
    <p:extLst>
      <p:ext uri="{BB962C8B-B14F-4D97-AF65-F5344CB8AC3E}">
        <p14:creationId xmlns:p14="http://schemas.microsoft.com/office/powerpoint/2010/main" val="345399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apply real numbers. We have this simple table of two binary variables, G and E. We also know the number of individuals in each strata, the number of cases, and the risk ratio. </a:t>
            </a:r>
          </a:p>
          <a:p>
            <a:endParaRPr lang="en-US" baseline="0" dirty="0" smtClean="0"/>
          </a:p>
          <a:p>
            <a:r>
              <a:rPr lang="en-US" baseline="0" dirty="0" smtClean="0"/>
              <a:t>In this case, we calculate our measure of interaction on the multiplicative scale and obtain 0.44. This is less than 1, which </a:t>
            </a:r>
            <a:r>
              <a:rPr lang="en-US" baseline="0" dirty="0" err="1" smtClean="0"/>
              <a:t>woud</a:t>
            </a:r>
            <a:r>
              <a:rPr lang="en-US" baseline="0" dirty="0" smtClean="0"/>
              <a:t> signify negative multiplicative interaction. </a:t>
            </a:r>
          </a:p>
          <a:p>
            <a:r>
              <a:rPr lang="en-US" baseline="0" dirty="0" smtClean="0"/>
              <a:t>We can also calculate the RERI, but this gives us 0. </a:t>
            </a:r>
          </a:p>
          <a:p>
            <a:r>
              <a:rPr lang="en-US" baseline="0" dirty="0" smtClean="0"/>
              <a:t>Now we have an instance where have negative multiplicative interaction but no mechanistic interaction. </a:t>
            </a:r>
          </a:p>
          <a:p>
            <a:endParaRPr lang="en-US" baseline="0" dirty="0" smtClean="0"/>
          </a:p>
          <a:p>
            <a:r>
              <a:rPr lang="en-US" baseline="0" dirty="0" smtClean="0"/>
              <a:t>In this case, negative statistical interaction does not tell us anything about synergism or mechanistic interaction. This can also be extended to positive statistical interaction. This is where the counterfactual approach can come be useful.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35</a:t>
            </a:fld>
            <a:endParaRPr lang="en-US"/>
          </a:p>
        </p:txBody>
      </p:sp>
    </p:spTree>
    <p:extLst>
      <p:ext uri="{BB962C8B-B14F-4D97-AF65-F5344CB8AC3E}">
        <p14:creationId xmlns:p14="http://schemas.microsoft.com/office/powerpoint/2010/main" val="1733497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when can we conclude that there is a mechanism that requires both exposures? </a:t>
            </a:r>
          </a:p>
          <a:p>
            <a:endParaRPr lang="en-US" baseline="0" dirty="0" smtClean="0"/>
          </a:p>
          <a:p>
            <a:r>
              <a:rPr lang="en-US" baseline="0" dirty="0" smtClean="0"/>
              <a:t>Let us go back to the definition of the counterfactual. Here, Y superscript g and e represents one’s </a:t>
            </a:r>
            <a:r>
              <a:rPr lang="en-US" baseline="0" dirty="0" err="1" smtClean="0"/>
              <a:t>counterfacutal</a:t>
            </a:r>
            <a:r>
              <a:rPr lang="en-US" baseline="0" dirty="0" smtClean="0"/>
              <a:t> outcome if an individual has G equals one level of g and E equals one level of e.</a:t>
            </a:r>
          </a:p>
          <a:p>
            <a:endParaRPr lang="en-US" baseline="0" dirty="0" smtClean="0"/>
          </a:p>
          <a:p>
            <a:r>
              <a:rPr lang="en-US" baseline="0" dirty="0" smtClean="0"/>
              <a:t>Causal interaction exists when one’s counterfactual outcome under both exposures g=1 and e=1 differs from one’s </a:t>
            </a:r>
            <a:r>
              <a:rPr lang="en-US" baseline="0" dirty="0" err="1" smtClean="0"/>
              <a:t>counterfatual</a:t>
            </a:r>
            <a:r>
              <a:rPr lang="en-US" baseline="0" dirty="0" smtClean="0"/>
              <a:t> outcome under each exposure alone</a:t>
            </a:r>
          </a:p>
          <a:p>
            <a:endParaRPr lang="en-US" baseline="0" dirty="0" smtClean="0"/>
          </a:p>
          <a:p>
            <a:r>
              <a:rPr lang="en-US" baseline="0" dirty="0" smtClean="0"/>
              <a:t>It can be shown then that if there is a causal interaction, there must be synergism under Rothman’s sufficient cause framework, meaning that there is a sufficient cause with both G and E.</a:t>
            </a:r>
          </a:p>
        </p:txBody>
      </p:sp>
      <p:sp>
        <p:nvSpPr>
          <p:cNvPr id="4" name="Slide Number Placeholder 3"/>
          <p:cNvSpPr>
            <a:spLocks noGrp="1"/>
          </p:cNvSpPr>
          <p:nvPr>
            <p:ph type="sldNum" sz="quarter" idx="10"/>
          </p:nvPr>
        </p:nvSpPr>
        <p:spPr/>
        <p:txBody>
          <a:bodyPr/>
          <a:lstStyle/>
          <a:p>
            <a:fld id="{2E524BC4-FDE0-441D-843A-AA9EC17FAFAB}" type="slidenum">
              <a:rPr lang="en-US" smtClean="0"/>
              <a:t>36</a:t>
            </a:fld>
            <a:endParaRPr lang="en-US"/>
          </a:p>
        </p:txBody>
      </p:sp>
    </p:spTree>
    <p:extLst>
      <p:ext uri="{BB962C8B-B14F-4D97-AF65-F5344CB8AC3E}">
        <p14:creationId xmlns:p14="http://schemas.microsoft.com/office/powerpoint/2010/main" val="265291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Statistical</a:t>
            </a:r>
            <a:r>
              <a:rPr lang="en-US" baseline="0" dirty="0" smtClean="0"/>
              <a:t> interaction is different from mechanistic or sufficient cause interaction. We’ve seen how we can observe statistical interaction even in the absence of mechanistic interaction </a:t>
            </a:r>
          </a:p>
          <a:p>
            <a:endParaRPr lang="en-US" baseline="0" dirty="0" smtClean="0"/>
          </a:p>
          <a:p>
            <a:r>
              <a:rPr lang="en-US" baseline="0" dirty="0" smtClean="0"/>
              <a:t>But to test for sufficient cause interaction, there are additional assumptions we need to make about the relation between exposures and the outcome.</a:t>
            </a:r>
          </a:p>
          <a:p>
            <a:endParaRPr lang="en-US" baseline="0" dirty="0" smtClean="0"/>
          </a:p>
          <a:p>
            <a:r>
              <a:rPr lang="en-US" baseline="0" dirty="0" smtClean="0"/>
              <a:t>First, is the assumption of monotonicity. This means that the effect of each exposure on the outcome always operates in the same direction for all individuals. For example, the effect of smoking on lung cancer is always harmful. Or the effect of asbestos exposure on lung cancer is always harmful. This can be more easily assumed for some exposures like smoking but may be trickier for other exposures like alcohol intake. </a:t>
            </a:r>
          </a:p>
          <a:p>
            <a:endParaRPr lang="en-US" baseline="0" dirty="0" smtClean="0"/>
          </a:p>
          <a:p>
            <a:r>
              <a:rPr lang="en-US" baseline="0" dirty="0" smtClean="0"/>
              <a:t>Another way to say this is that G has a positive monotonic effect on the outcome if the counterfactual outcome under levels of g and e does not decrease. This also has to apply to both exposures </a:t>
            </a:r>
            <a:r>
              <a:rPr lang="mr-IN" baseline="0" dirty="0" smtClean="0"/>
              <a:t>–</a:t>
            </a:r>
            <a:r>
              <a:rPr lang="en-US" baseline="0" dirty="0" smtClean="0"/>
              <a:t> we need to assume monotonicity for both exposures. And unfortunately, this is an assumption that cannot be verified empirically. </a:t>
            </a:r>
          </a:p>
          <a:p>
            <a:endParaRPr lang="en-US" baseline="0" dirty="0" smtClean="0"/>
          </a:p>
          <a:p>
            <a:r>
              <a:rPr lang="en-US" baseline="0" dirty="0" smtClean="0"/>
              <a:t>Another important assumption that we need for mechanistic interaction is </a:t>
            </a:r>
            <a:r>
              <a:rPr lang="en-US" baseline="0" dirty="0" err="1" smtClean="0"/>
              <a:t>unconfoundedness</a:t>
            </a:r>
            <a:r>
              <a:rPr lang="en-US" baseline="0" dirty="0" smtClean="0"/>
              <a:t>. This essentially means that confounding for both exposure-outcome relationships are controlled for in some way. Formally, we say that the effects of G and E on the outcome Y are </a:t>
            </a:r>
            <a:r>
              <a:rPr lang="en-US" baseline="0" dirty="0" err="1" smtClean="0"/>
              <a:t>unconfounded</a:t>
            </a:r>
            <a:r>
              <a:rPr lang="en-US" baseline="0" dirty="0" smtClean="0"/>
              <a:t> if the counterfactual outcomes Y superscript g and e are independent of the actual exposures.</a:t>
            </a:r>
          </a:p>
        </p:txBody>
      </p:sp>
      <p:sp>
        <p:nvSpPr>
          <p:cNvPr id="4" name="Slide Number Placeholder 3"/>
          <p:cNvSpPr>
            <a:spLocks noGrp="1"/>
          </p:cNvSpPr>
          <p:nvPr>
            <p:ph type="sldNum" sz="quarter" idx="10"/>
          </p:nvPr>
        </p:nvSpPr>
        <p:spPr/>
        <p:txBody>
          <a:bodyPr/>
          <a:lstStyle/>
          <a:p>
            <a:fld id="{2E524BC4-FDE0-441D-843A-AA9EC17FAFAB}" type="slidenum">
              <a:rPr lang="en-US" smtClean="0"/>
              <a:t>37</a:t>
            </a:fld>
            <a:endParaRPr lang="en-US"/>
          </a:p>
        </p:txBody>
      </p:sp>
    </p:spTree>
    <p:extLst>
      <p:ext uri="{BB962C8B-B14F-4D97-AF65-F5344CB8AC3E}">
        <p14:creationId xmlns:p14="http://schemas.microsoft.com/office/powerpoint/2010/main" val="1158445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the sufficient component cause models we showed last week,</a:t>
            </a:r>
            <a:r>
              <a:rPr lang="en-US" baseline="0" dirty="0" smtClean="0"/>
              <a:t> there are 9 sufficient causes for two binary exposures. </a:t>
            </a:r>
          </a:p>
          <a:p>
            <a:r>
              <a:rPr lang="en-US" baseline="0" dirty="0" smtClean="0"/>
              <a:t>If there is a sufficient cause where A=1 and E=1 present (click), then that would be a case for synergism.</a:t>
            </a:r>
          </a:p>
          <a:p>
            <a:r>
              <a:rPr lang="en-US" baseline="0" dirty="0" smtClean="0"/>
              <a:t>If there is a sufficient cause where A=1 and E=0 present, or A=0 and E=1 present, then that would be a case for antagonism.</a:t>
            </a:r>
          </a:p>
        </p:txBody>
      </p:sp>
      <p:sp>
        <p:nvSpPr>
          <p:cNvPr id="4" name="Slide Number Placeholder 3"/>
          <p:cNvSpPr>
            <a:spLocks noGrp="1"/>
          </p:cNvSpPr>
          <p:nvPr>
            <p:ph type="sldNum" sz="quarter" idx="10"/>
          </p:nvPr>
        </p:nvSpPr>
        <p:spPr/>
        <p:txBody>
          <a:bodyPr/>
          <a:lstStyle/>
          <a:p>
            <a:fld id="{2E524BC4-FDE0-441D-843A-AA9EC17FAFAB}" type="slidenum">
              <a:rPr lang="en-US" smtClean="0"/>
              <a:t>38</a:t>
            </a:fld>
            <a:endParaRPr lang="en-US"/>
          </a:p>
        </p:txBody>
      </p:sp>
    </p:spTree>
    <p:extLst>
      <p:ext uri="{BB962C8B-B14F-4D97-AF65-F5344CB8AC3E}">
        <p14:creationId xmlns:p14="http://schemas.microsoft.com/office/powerpoint/2010/main" val="807367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Rothman and Greenland initially showed that under both assumptions of monotonicity and </a:t>
            </a:r>
            <a:r>
              <a:rPr lang="en-US" baseline="0" dirty="0" err="1" smtClean="0"/>
              <a:t>unconfoundedness</a:t>
            </a:r>
            <a:r>
              <a:rPr lang="en-US" baseline="0" dirty="0" smtClean="0"/>
              <a:t>, mechanistic interaction can be evaluated by the same expression used to evaluate interaction on the additive scale. If the risk under both exposures minus the risk from exposure A minus the risk from exposure B plus the risk under no exposures is greater than 0, then there is evidence of mechanistic interaction. In other words, the effects of both exposures combined exceeds the sum of the effects of each considered separately. </a:t>
            </a:r>
          </a:p>
          <a:p>
            <a:endParaRPr lang="en-US" baseline="0" dirty="0" smtClean="0"/>
          </a:p>
          <a:p>
            <a:r>
              <a:rPr lang="en-US" baseline="0" dirty="0" smtClean="0"/>
              <a:t>This is also equivalent to the RERI being greater than 0. </a:t>
            </a:r>
          </a:p>
        </p:txBody>
      </p:sp>
      <p:sp>
        <p:nvSpPr>
          <p:cNvPr id="4" name="Slide Number Placeholder 3"/>
          <p:cNvSpPr>
            <a:spLocks noGrp="1"/>
          </p:cNvSpPr>
          <p:nvPr>
            <p:ph type="sldNum" sz="quarter" idx="10"/>
          </p:nvPr>
        </p:nvSpPr>
        <p:spPr/>
        <p:txBody>
          <a:bodyPr/>
          <a:lstStyle/>
          <a:p>
            <a:fld id="{2E524BC4-FDE0-441D-843A-AA9EC17FAFAB}" type="slidenum">
              <a:rPr lang="en-US" smtClean="0"/>
              <a:t>39</a:t>
            </a:fld>
            <a:endParaRPr lang="en-US"/>
          </a:p>
        </p:txBody>
      </p:sp>
    </p:spTree>
    <p:extLst>
      <p:ext uri="{BB962C8B-B14F-4D97-AF65-F5344CB8AC3E}">
        <p14:creationId xmlns:p14="http://schemas.microsoft.com/office/powerpoint/2010/main" val="202633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Next, we talked about measures of interaction. We showed formulas for</a:t>
            </a:r>
            <a:r>
              <a:rPr lang="en-US" baseline="0" dirty="0" smtClean="0"/>
              <a:t> measures of interaction on the additive scale and on the multiplicative scale using risk differences, risk ratios, and odds ratios. We also reviewed the RERI or the relative excess risk due to interaction. </a:t>
            </a:r>
          </a:p>
          <a:p>
            <a:r>
              <a:rPr lang="en-US" baseline="0" dirty="0" smtClean="0"/>
              <a:t>The RERI is also sometimes referred to as the interaction contrast ratio or ICR. </a:t>
            </a:r>
          </a:p>
          <a:p>
            <a:r>
              <a:rPr lang="en-US" baseline="0" dirty="0" smtClean="0"/>
              <a:t>Using the RERI, we can access </a:t>
            </a:r>
            <a:r>
              <a:rPr lang="en-US" dirty="0" smtClean="0"/>
              <a:t>whether additive</a:t>
            </a:r>
            <a:r>
              <a:rPr lang="en-US" baseline="0" dirty="0" smtClean="0"/>
              <a:t> interaction is positive, negative, or zero using risk ratios and the RERI formula for RR. </a:t>
            </a:r>
          </a:p>
          <a:p>
            <a:endParaRPr lang="en-US" baseline="0" dirty="0" smtClean="0"/>
          </a:p>
          <a:p>
            <a:r>
              <a:rPr lang="en-US" baseline="0" dirty="0" smtClean="0"/>
              <a:t>We’ll come back to this today as well as review some other measures of interaction used in practice. </a:t>
            </a:r>
          </a:p>
          <a:p>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68104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 more recently, </a:t>
            </a:r>
            <a:r>
              <a:rPr lang="en-US" baseline="0" dirty="0" err="1" smtClean="0"/>
              <a:t>Vanderweele</a:t>
            </a:r>
            <a:r>
              <a:rPr lang="en-US" baseline="0" dirty="0" smtClean="0"/>
              <a:t> and Robins concluded that mechanistic interaction can be evaluated without the monotonicity assumption using a stricter criteria. </a:t>
            </a:r>
          </a:p>
          <a:p>
            <a:endParaRPr lang="en-US" baseline="0" dirty="0" smtClean="0"/>
          </a:p>
          <a:p>
            <a:r>
              <a:rPr lang="en-US" baseline="0" dirty="0" smtClean="0"/>
              <a:t>In this case, if the risk under both exposures minus the risk from exposure A minus the risk from exposure B is greater than 0, then there is evidence of mechanistic interaction. Unlike the previous slide, this formula does not add back the risk under no exposures. This condition can also be expressed as the RERI greater than 1. Because of these differences, these are stronger criteria than the regular test for additive interaction. </a:t>
            </a:r>
          </a:p>
        </p:txBody>
      </p:sp>
      <p:sp>
        <p:nvSpPr>
          <p:cNvPr id="4" name="Slide Number Placeholder 3"/>
          <p:cNvSpPr>
            <a:spLocks noGrp="1"/>
          </p:cNvSpPr>
          <p:nvPr>
            <p:ph type="sldNum" sz="quarter" idx="10"/>
          </p:nvPr>
        </p:nvSpPr>
        <p:spPr/>
        <p:txBody>
          <a:bodyPr/>
          <a:lstStyle/>
          <a:p>
            <a:fld id="{2E524BC4-FDE0-441D-843A-AA9EC17FAFAB}" type="slidenum">
              <a:rPr lang="en-US" smtClean="0"/>
              <a:t>40</a:t>
            </a:fld>
            <a:endParaRPr lang="en-US"/>
          </a:p>
        </p:txBody>
      </p:sp>
    </p:spTree>
    <p:extLst>
      <p:ext uri="{BB962C8B-B14F-4D97-AF65-F5344CB8AC3E}">
        <p14:creationId xmlns:p14="http://schemas.microsoft.com/office/powerpoint/2010/main" val="1120760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Let’s now talk about another method</a:t>
            </a:r>
            <a:r>
              <a:rPr lang="en-US" baseline="0" dirty="0" smtClean="0"/>
              <a:t> of assessing interaction through statistical modeling.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41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880322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a:t>
            </a:r>
            <a:r>
              <a:rPr lang="en-US" baseline="0" dirty="0" smtClean="0"/>
              <a:t>we reviewed several methods of assessing interaction. </a:t>
            </a:r>
          </a:p>
          <a:p>
            <a:endParaRPr lang="en-US" baseline="0" dirty="0" smtClean="0"/>
          </a:p>
          <a:p>
            <a:r>
              <a:rPr lang="en-US" baseline="0" dirty="0" smtClean="0"/>
              <a:t>One method is through graphic representation. The study we reviewed last week was an example of a gene-environment interaction last week. This study examined the influence of life stress and a polymorphism on the 5-HTT gene on the risk of depression. In this graphical representation of the results, we see a similar pattern across four outcomes of depression. There is an interaction between those with one or two copies of the short allele and stressful life events on the risk of depression.</a:t>
            </a:r>
          </a:p>
        </p:txBody>
      </p:sp>
      <p:sp>
        <p:nvSpPr>
          <p:cNvPr id="4" name="Slide Number Placeholder 3"/>
          <p:cNvSpPr>
            <a:spLocks noGrp="1"/>
          </p:cNvSpPr>
          <p:nvPr>
            <p:ph type="sldNum" sz="quarter" idx="10"/>
          </p:nvPr>
        </p:nvSpPr>
        <p:spPr/>
        <p:txBody>
          <a:bodyPr/>
          <a:lstStyle/>
          <a:p>
            <a:fld id="{2E524BC4-FDE0-441D-843A-AA9EC17FAFAB}" type="slidenum">
              <a:rPr lang="en-US" smtClean="0"/>
              <a:t>42</a:t>
            </a:fld>
            <a:endParaRPr lang="en-US"/>
          </a:p>
        </p:txBody>
      </p:sp>
    </p:spTree>
    <p:extLst>
      <p:ext uri="{BB962C8B-B14F-4D97-AF65-F5344CB8AC3E}">
        <p14:creationId xmlns:p14="http://schemas.microsoft.com/office/powerpoint/2010/main" val="1130365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method we</a:t>
            </a:r>
            <a:r>
              <a:rPr lang="en-US" baseline="0" dirty="0" smtClean="0"/>
              <a:t> covered is </a:t>
            </a:r>
            <a:r>
              <a:rPr lang="en-US" dirty="0" smtClean="0"/>
              <a:t>stratification. This is also how we’ve presented our data in previous</a:t>
            </a:r>
            <a:r>
              <a:rPr lang="en-US" baseline="0" dirty="0" smtClean="0"/>
              <a:t> slides. Using the same example on stressful life events and the short allele G, we can see how the stratified risk differences and risk ratios are different from each other. In this case, we stratified by G, presence of the short allele, and examined the effect of stressful life events on depression. Alternatively, we could have stratified by stressful life events, and examined the effects of the short allele on depression. </a:t>
            </a:r>
            <a:endParaRPr lang="en-US"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43</a:t>
            </a:fld>
            <a:endParaRPr lang="en-US"/>
          </a:p>
        </p:txBody>
      </p:sp>
    </p:spTree>
    <p:extLst>
      <p:ext uri="{BB962C8B-B14F-4D97-AF65-F5344CB8AC3E}">
        <p14:creationId xmlns:p14="http://schemas.microsoft.com/office/powerpoint/2010/main" val="950618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method</a:t>
            </a:r>
            <a:r>
              <a:rPr lang="en-US" baseline="0" dirty="0" smtClean="0"/>
              <a:t> we covered is assessing interaction by comparing expected vs. observed joint effects. This was a series of steps where we calculated the observed joint effect of both exposures. Then, we calculated the expected joint effects of both exposures and compared that to the observed. From there, we can calculate the interaction contrast or interaction contrast ratio, which we showed is identical to the RERI. </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44</a:t>
            </a:fld>
            <a:endParaRPr lang="en-US"/>
          </a:p>
        </p:txBody>
      </p:sp>
    </p:spTree>
    <p:extLst>
      <p:ext uri="{BB962C8B-B14F-4D97-AF65-F5344CB8AC3E}">
        <p14:creationId xmlns:p14="http://schemas.microsoft.com/office/powerpoint/2010/main" val="1190411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move on to interaction</a:t>
            </a:r>
            <a:r>
              <a:rPr lang="en-US" baseline="0" dirty="0" smtClean="0"/>
              <a:t> by statistical modeling, which is probably one of the most commonly used methods for assessing interaction.</a:t>
            </a:r>
          </a:p>
          <a:p>
            <a:endParaRPr lang="en-US" baseline="0" dirty="0" smtClean="0"/>
          </a:p>
          <a:p>
            <a:r>
              <a:rPr lang="en-US" baseline="0" dirty="0" smtClean="0"/>
              <a:t>Here, we have a linear model where Y is a continuous outcome, and we have two exposures, A and B. </a:t>
            </a:r>
          </a:p>
          <a:p>
            <a:r>
              <a:rPr lang="en-US" baseline="0" dirty="0" smtClean="0"/>
              <a:t>This model shows that the expected value of Y given A and B is beta 0 + beta 1 times A + beta 2 times B, + beta 3 times A and B. From your biostatistics courses, this model should look familiar to you.</a:t>
            </a:r>
          </a:p>
          <a:p>
            <a:endParaRPr lang="en-US" baseline="0" dirty="0" smtClean="0"/>
          </a:p>
          <a:p>
            <a:r>
              <a:rPr lang="en-US" baseline="0" dirty="0" smtClean="0"/>
              <a:t>Now let’s interpret each of these coefficients. </a:t>
            </a:r>
          </a:p>
          <a:p>
            <a:r>
              <a:rPr lang="en-US" baseline="0" dirty="0" smtClean="0"/>
              <a:t>Beta 0 is the mean of Y when A= 0 and B = 0.</a:t>
            </a:r>
          </a:p>
          <a:p>
            <a:r>
              <a:rPr lang="en-US" baseline="0" dirty="0" smtClean="0"/>
              <a:t>Beta 1 is the change in the mean of Y for a one-unit increase in A or for a dichotomous A, when A=1 compared to when A=0.</a:t>
            </a:r>
          </a:p>
          <a:p>
            <a:r>
              <a:rPr lang="en-US" baseline="0" dirty="0" smtClean="0"/>
              <a:t>Beta 2 is the change in the mean of Y for a one-unit increase in B or for a dichotomous B, when B=1 compared to when B=0.</a:t>
            </a:r>
          </a:p>
          <a:p>
            <a:r>
              <a:rPr lang="en-US" baseline="0" dirty="0" smtClean="0"/>
              <a:t>And beta 3 is the coefficient representing the joint effect of A and B on Y. This is sometimes called the additive interaction based on risk.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45</a:t>
            </a:fld>
            <a:endParaRPr lang="en-US"/>
          </a:p>
        </p:txBody>
      </p:sp>
    </p:spTree>
    <p:extLst>
      <p:ext uri="{BB962C8B-B14F-4D97-AF65-F5344CB8AC3E}">
        <p14:creationId xmlns:p14="http://schemas.microsoft.com/office/powerpoint/2010/main" val="1456146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see how this might match up to a 2x2 table looking at the outcome under levels of A and B.</a:t>
            </a:r>
          </a:p>
          <a:p>
            <a:endParaRPr lang="en-US" baseline="0" dirty="0" smtClean="0"/>
          </a:p>
          <a:p>
            <a:r>
              <a:rPr lang="en-US" baseline="0" dirty="0" smtClean="0"/>
              <a:t>Beta 0 is the mean outcome when A=0 and B=0, which in this 2x2 table is estimated by p00.</a:t>
            </a:r>
          </a:p>
          <a:p>
            <a:r>
              <a:rPr lang="en-US" baseline="0" dirty="0" smtClean="0"/>
              <a:t>Beta 1, the change in the mean of Y comparing A=1 to A=0 can be estimated by p10 </a:t>
            </a:r>
            <a:r>
              <a:rPr lang="mr-IN" baseline="0" dirty="0" smtClean="0"/>
              <a:t>–</a:t>
            </a:r>
            <a:r>
              <a:rPr lang="en-US" baseline="0" dirty="0" smtClean="0"/>
              <a:t> p00</a:t>
            </a:r>
          </a:p>
          <a:p>
            <a:r>
              <a:rPr lang="en-US" baseline="0" dirty="0" smtClean="0"/>
              <a:t>Beta 2, the change in the mean of Y comparing B=1 to B=0 can be estimated by p01 </a:t>
            </a:r>
            <a:r>
              <a:rPr lang="mr-IN" baseline="0" dirty="0" smtClean="0"/>
              <a:t>–</a:t>
            </a:r>
            <a:r>
              <a:rPr lang="en-US" baseline="0" dirty="0" smtClean="0"/>
              <a:t> p00</a:t>
            </a:r>
          </a:p>
          <a:p>
            <a:r>
              <a:rPr lang="en-US" dirty="0" smtClean="0"/>
              <a:t>And beta 3 the</a:t>
            </a:r>
            <a:r>
              <a:rPr lang="en-US" baseline="0" dirty="0" smtClean="0"/>
              <a:t> additive interaction based on risks, can be computed by p11 </a:t>
            </a:r>
            <a:r>
              <a:rPr lang="mr-IN" baseline="0" dirty="0" smtClean="0"/>
              <a:t>–</a:t>
            </a:r>
            <a:r>
              <a:rPr lang="en-US" baseline="0" dirty="0" smtClean="0"/>
              <a:t> p10 </a:t>
            </a:r>
            <a:r>
              <a:rPr lang="mr-IN" baseline="0" dirty="0" smtClean="0"/>
              <a:t>–</a:t>
            </a:r>
            <a:r>
              <a:rPr lang="en-US" baseline="0" dirty="0" smtClean="0"/>
              <a:t> p01 + p00. Thus, </a:t>
            </a:r>
            <a:r>
              <a:rPr lang="en-US" dirty="0" smtClean="0"/>
              <a:t>Beta 3 </a:t>
            </a:r>
            <a:r>
              <a:rPr lang="en-US" baseline="0" dirty="0" smtClean="0"/>
              <a:t>is equal to the measure of interaction on the additive scale.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46</a:t>
            </a:fld>
            <a:endParaRPr lang="en-US"/>
          </a:p>
        </p:txBody>
      </p:sp>
    </p:spTree>
    <p:extLst>
      <p:ext uri="{BB962C8B-B14F-4D97-AF65-F5344CB8AC3E}">
        <p14:creationId xmlns:p14="http://schemas.microsoft.com/office/powerpoint/2010/main" val="1937937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 also be applied to a logistic model. This type of model is commonly fit with</a:t>
            </a:r>
            <a:r>
              <a:rPr lang="en-US" baseline="0" dirty="0" smtClean="0"/>
              <a:t> case control data. </a:t>
            </a:r>
          </a:p>
          <a:p>
            <a:endParaRPr lang="en-US" baseline="0" dirty="0" smtClean="0"/>
          </a:p>
          <a:p>
            <a:r>
              <a:rPr lang="en-US" baseline="0" dirty="0" smtClean="0"/>
              <a:t>So now we have a logistic model where Y is a dichotomous outcome and we have two exposures, A and B.</a:t>
            </a:r>
          </a:p>
          <a:p>
            <a:r>
              <a:rPr lang="en-US" baseline="0" dirty="0" smtClean="0"/>
              <a:t>This model shows that the logit of Y given A and B is beta 0 + beta 1 times A + beta 2 times B, + beta 3 times A and B. Again, hopefully this looks familiar from your prior coursework.</a:t>
            </a:r>
          </a:p>
          <a:p>
            <a:endParaRPr lang="en-US" baseline="0" dirty="0" smtClean="0"/>
          </a:p>
          <a:p>
            <a:r>
              <a:rPr lang="en-US" baseline="0" dirty="0" smtClean="0"/>
              <a:t>Now let’s interpret each of these coefficients for this logistic model</a:t>
            </a:r>
          </a:p>
          <a:p>
            <a:r>
              <a:rPr lang="en-US" baseline="0" dirty="0" smtClean="0"/>
              <a:t>Alpha 0 is the log odds of Y when A= 0 and B = 0.</a:t>
            </a:r>
          </a:p>
          <a:p>
            <a:r>
              <a:rPr lang="en-US" baseline="0" dirty="0" smtClean="0"/>
              <a:t>Alpha 1 is the log odds ratio of Y when A=1 compared to when A=0. If we </a:t>
            </a:r>
            <a:r>
              <a:rPr lang="en-US" baseline="0" dirty="0" err="1" smtClean="0"/>
              <a:t>exponentiate</a:t>
            </a:r>
            <a:r>
              <a:rPr lang="en-US" baseline="0" dirty="0" smtClean="0"/>
              <a:t> this, then we have the odds ratio of Y for A=1 vs A=0 otherwise known as the main effect of A.</a:t>
            </a:r>
          </a:p>
          <a:p>
            <a:r>
              <a:rPr lang="en-US" baseline="0" dirty="0" smtClean="0"/>
              <a:t>Alpha 2 is the log odds ratio of Y when B=1 compared to when B=0. If we </a:t>
            </a:r>
            <a:r>
              <a:rPr lang="en-US" baseline="0" dirty="0" err="1" smtClean="0"/>
              <a:t>exponentiate</a:t>
            </a:r>
            <a:r>
              <a:rPr lang="en-US" baseline="0" dirty="0" smtClean="0"/>
              <a:t> Alpha 2, then we have the odds ratio for Y for B=1 vs B=0, or the main effect of B.</a:t>
            </a:r>
          </a:p>
          <a:p>
            <a:r>
              <a:rPr lang="en-US" baseline="0" dirty="0" smtClean="0"/>
              <a:t>And alpha 3 is the coefficient representing the joint effect of A and B on the log odds of Y. This is sometimes called the multiplicative interaction based on risk ratios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47</a:t>
            </a:fld>
            <a:endParaRPr lang="en-US"/>
          </a:p>
        </p:txBody>
      </p:sp>
    </p:spTree>
    <p:extLst>
      <p:ext uri="{BB962C8B-B14F-4D97-AF65-F5344CB8AC3E}">
        <p14:creationId xmlns:p14="http://schemas.microsoft.com/office/powerpoint/2010/main" val="989970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models that I showed you</a:t>
            </a:r>
            <a:r>
              <a:rPr lang="en-US" baseline="0" dirty="0" smtClean="0"/>
              <a:t> </a:t>
            </a:r>
            <a:r>
              <a:rPr lang="en-US" dirty="0" smtClean="0"/>
              <a:t>only include the main effects of both exposures. </a:t>
            </a:r>
          </a:p>
          <a:p>
            <a:r>
              <a:rPr lang="en-US" dirty="0" smtClean="0"/>
              <a:t>However, these</a:t>
            </a:r>
            <a:r>
              <a:rPr lang="en-US" baseline="0" dirty="0" smtClean="0"/>
              <a:t> models can be extended to control for other covariates in the model. These are represented in these models by beta4 or alpha 4, which represent a vector of covariates used to control for confounding or other biases in these models. </a:t>
            </a:r>
          </a:p>
          <a:p>
            <a:endParaRPr lang="en-US" baseline="0" dirty="0" smtClean="0"/>
          </a:p>
          <a:p>
            <a:r>
              <a:rPr lang="en-US" baseline="0" dirty="0" smtClean="0"/>
              <a:t>(click) In practice, logistic models are preferred for assessing interaction. This is because linear or log-linear models may have issues with convergence if estimated using maximum likelihood estimation especially in the presence of continuous covariates. But logistic models don’t suffer from this issue. </a:t>
            </a:r>
          </a:p>
          <a:p>
            <a:endParaRPr lang="en-US" baseline="0" dirty="0" smtClean="0"/>
          </a:p>
          <a:p>
            <a:r>
              <a:rPr lang="en-US" baseline="0" dirty="0" smtClean="0"/>
              <a:t>Logistic models can also handle data from cohort or case-control studies.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48</a:t>
            </a:fld>
            <a:endParaRPr lang="en-US"/>
          </a:p>
        </p:txBody>
      </p:sp>
    </p:spTree>
    <p:extLst>
      <p:ext uri="{BB962C8B-B14F-4D97-AF65-F5344CB8AC3E}">
        <p14:creationId xmlns:p14="http://schemas.microsoft.com/office/powerpoint/2010/main" val="222576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these linear</a:t>
            </a:r>
            <a:r>
              <a:rPr lang="en-US" baseline="0" dirty="0" smtClean="0"/>
              <a:t> and logistic models, the terms beta 3 or the odds ratio that we get when we exponentiated alpha 3, are important measures of multiplicative interaction. They can provide both effect estimates and confidence intervals. It’s easy to make statistical inferences based on these measures. </a:t>
            </a:r>
          </a:p>
          <a:p>
            <a:endParaRPr lang="en-US" baseline="0" dirty="0" smtClean="0"/>
          </a:p>
          <a:p>
            <a:r>
              <a:rPr lang="en-US" baseline="0" dirty="0" smtClean="0"/>
              <a:t>But as we discussed earlier, it can be more useful to present interaction on the additive scale rather than on the multiplicative scale. How then do we calculate interaction on the additive scale with this data?</a:t>
            </a:r>
          </a:p>
          <a:p>
            <a:endParaRPr lang="en-US" baseline="0" dirty="0" smtClean="0"/>
          </a:p>
          <a:p>
            <a:r>
              <a:rPr lang="en-US" baseline="0" dirty="0" smtClean="0"/>
              <a:t>For the logistic model, we can use the RERI for the odds ratio. Our statistical output will provide us necessary information to calculate this quantity. The OR if under both exposures is the alpha 1 plus alpha 2 plus alpha 3 exponentiated. The OR under exposure A only is alpha 1 exponentiated. The OR under exposure B only is alpha 2 exponentiated. With these parameters, we can estimate the RERI OR even after adjusting for covariates in the model. </a:t>
            </a:r>
          </a:p>
          <a:p>
            <a:r>
              <a:rPr lang="en-US" baseline="0" dirty="0" smtClean="0"/>
              <a:t>Thus, in the presence of a rare outcome, the OR approximates the risk ratio so the RERI OR approximates the RERI RR. </a:t>
            </a:r>
          </a:p>
          <a:p>
            <a:r>
              <a:rPr lang="en-US" baseline="0" dirty="0" smtClean="0"/>
              <a:t>If the outcome is not rare, then the RERIOR may not be appropriate to assess additive interaction. In this case, it would be better to fit a log-linear model to the same data and estimate the </a:t>
            </a:r>
            <a:r>
              <a:rPr lang="en-US" baseline="0" dirty="0" err="1" smtClean="0"/>
              <a:t>RERIrr</a:t>
            </a:r>
            <a:r>
              <a:rPr lang="en-US" baseline="0" dirty="0" smtClean="0"/>
              <a:t> directly.</a:t>
            </a:r>
          </a:p>
          <a:p>
            <a:endParaRPr lang="en-US" baseline="0" dirty="0" smtClean="0"/>
          </a:p>
          <a:p>
            <a:r>
              <a:rPr lang="en-US" baseline="0" dirty="0" smtClean="0"/>
              <a:t>To estimate standard errors for the RERI OR, one common approach is to use the Delta method, developed by Hosmer and </a:t>
            </a:r>
            <a:r>
              <a:rPr lang="en-US" baseline="0" dirty="0" err="1" smtClean="0"/>
              <a:t>Lemeshow</a:t>
            </a:r>
            <a:r>
              <a:rPr lang="en-US" baseline="0" dirty="0" smtClean="0"/>
              <a:t>. We have included an Excel spreadsheet on the course website that walks you through how to do this. There is also sample Stata and SAS code in the </a:t>
            </a:r>
            <a:r>
              <a:rPr lang="en-US" baseline="0" dirty="0" err="1" smtClean="0"/>
              <a:t>VanderWheele</a:t>
            </a:r>
            <a:r>
              <a:rPr lang="en-US" baseline="0" dirty="0" smtClean="0"/>
              <a:t> text that shows how to estimate standard errors. If this is something you’re interested in pursuing for your own research, I urge you to become more familiar with these resources.</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49</a:t>
            </a:fld>
            <a:endParaRPr lang="en-US"/>
          </a:p>
        </p:txBody>
      </p:sp>
    </p:spTree>
    <p:extLst>
      <p:ext uri="{BB962C8B-B14F-4D97-AF65-F5344CB8AC3E}">
        <p14:creationId xmlns:p14="http://schemas.microsoft.com/office/powerpoint/2010/main" val="9606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And finally, we covered a few methods to assess interaction. These include graphical assessment, stratification, comparing expected vs. observed joint</a:t>
            </a:r>
            <a:r>
              <a:rPr lang="en-US" baseline="0" dirty="0" smtClean="0"/>
              <a:t> effects, and estimating interaction magnitude. We’ll build upon this today by showing how to assess interaction using statistical modeling.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018217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Our</a:t>
            </a:r>
            <a:r>
              <a:rPr lang="en-US" baseline="0" dirty="0" smtClean="0"/>
              <a:t> last learning objective is the presentation of interaction analyses.</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50</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541863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common way to present the</a:t>
            </a:r>
            <a:r>
              <a:rPr lang="en-US" baseline="0" dirty="0" smtClean="0"/>
              <a:t> results of effect modification or interaction is to present stratum-specific effects. This is especially true when considering effect modification, so in the case of a third variable, M, we examine whether the stratum-specific effect measures are different within levels of M. This is what we did when we first started off the Interaction lecture with the heart transplant example. </a:t>
            </a:r>
          </a:p>
          <a:p>
            <a:endParaRPr lang="en-US" baseline="0" dirty="0" smtClean="0"/>
          </a:p>
          <a:p>
            <a:r>
              <a:rPr lang="en-US" baseline="0" dirty="0" smtClean="0"/>
              <a:t>In this case, we have two separate reference groups: unexposed men and unexposed women.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51</a:t>
            </a:fld>
            <a:endParaRPr lang="en-US"/>
          </a:p>
        </p:txBody>
      </p:sp>
    </p:spTree>
    <p:extLst>
      <p:ext uri="{BB962C8B-B14F-4D97-AF65-F5344CB8AC3E}">
        <p14:creationId xmlns:p14="http://schemas.microsoft.com/office/powerpoint/2010/main" val="193228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see this presented in th</a:t>
            </a:r>
            <a:r>
              <a:rPr lang="en-US" baseline="0" dirty="0" smtClean="0"/>
              <a:t>e </a:t>
            </a:r>
            <a:r>
              <a:rPr lang="en-US" baseline="0" dirty="0" err="1" smtClean="0"/>
              <a:t>Vanderwheele</a:t>
            </a:r>
            <a:r>
              <a:rPr lang="en-US" baseline="0" dirty="0" smtClean="0"/>
              <a:t> text. </a:t>
            </a:r>
          </a:p>
          <a:p>
            <a:endParaRPr lang="en-US" baseline="0" dirty="0" smtClean="0"/>
          </a:p>
          <a:p>
            <a:r>
              <a:rPr lang="en-US" baseline="0" dirty="0" smtClean="0"/>
              <a:t>This presentation is helpful for seeing that asbestos exposure is related to greater risk of lung cancer among non-smokers than among smokers. It can also be used to calculate multiplicative interaction. </a:t>
            </a:r>
          </a:p>
          <a:p>
            <a:endParaRPr lang="en-US" baseline="0" dirty="0" smtClean="0"/>
          </a:p>
          <a:p>
            <a:r>
              <a:rPr lang="en-US" baseline="0" dirty="0" smtClean="0"/>
              <a:t>But, there are limitations with this approach as well. This approach is only useful for examining the effect of asbestos within levels of smoking. (click) It’s not useful for examining the effects of smoking within levels of asbestos. (</a:t>
            </a:r>
            <a:r>
              <a:rPr lang="en-US" baseline="0" dirty="0" err="1" smtClean="0"/>
              <a:t>clikc</a:t>
            </a:r>
            <a:r>
              <a:rPr lang="en-US" baseline="0" dirty="0" smtClean="0"/>
              <a:t>) If we look at the E=0 group, we can’t compare a reference group of 1 to 1. Even by looking at the E=1 group, we can’t compare the risk ratios of 6.09 to 4.74 to see who has the higher risks of the outcome. (click)</a:t>
            </a:r>
          </a:p>
          <a:p>
            <a:r>
              <a:rPr lang="en-US" baseline="0" dirty="0" smtClean="0"/>
              <a:t>For this reason, it’s argued that this presentation is uninformative. (click)</a:t>
            </a:r>
          </a:p>
        </p:txBody>
      </p:sp>
      <p:sp>
        <p:nvSpPr>
          <p:cNvPr id="4" name="Slide Number Placeholder 3"/>
          <p:cNvSpPr>
            <a:spLocks noGrp="1"/>
          </p:cNvSpPr>
          <p:nvPr>
            <p:ph type="sldNum" sz="quarter" idx="10"/>
          </p:nvPr>
        </p:nvSpPr>
        <p:spPr/>
        <p:txBody>
          <a:bodyPr/>
          <a:lstStyle/>
          <a:p>
            <a:fld id="{2E524BC4-FDE0-441D-843A-AA9EC17FAFAB}" type="slidenum">
              <a:rPr lang="en-US" smtClean="0"/>
              <a:t>52</a:t>
            </a:fld>
            <a:endParaRPr lang="en-US"/>
          </a:p>
        </p:txBody>
      </p:sp>
    </p:spTree>
    <p:extLst>
      <p:ext uri="{BB962C8B-B14F-4D97-AF65-F5344CB8AC3E}">
        <p14:creationId xmlns:p14="http://schemas.microsoft.com/office/powerpoint/2010/main" val="455250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solution to this is to use a common reference group, which is</a:t>
            </a:r>
            <a:r>
              <a:rPr lang="en-US" baseline="0" dirty="0" smtClean="0"/>
              <a:t> the current guideline for presentation of effect modification and interaction analyses.</a:t>
            </a:r>
          </a:p>
          <a:p>
            <a:endParaRPr lang="en-US" baseline="0" dirty="0" smtClean="0"/>
          </a:p>
          <a:p>
            <a:r>
              <a:rPr lang="en-US" baseline="0" dirty="0" smtClean="0"/>
              <a:t>In this case, we can still examine the effects of asbestos within levels of smoking (click). For non-smokers, risk ratio is 6.09 divided by 1 or 6.09. For smokers, the risk ratio is 40.91 divided by 8.64 or 4.74, as shown in the previous slide.</a:t>
            </a:r>
          </a:p>
          <a:p>
            <a:endParaRPr lang="en-US" baseline="0" dirty="0" smtClean="0"/>
          </a:p>
          <a:p>
            <a:r>
              <a:rPr lang="en-US" baseline="0" dirty="0" smtClean="0"/>
              <a:t>We can also examine effects of smoking with levels of asbestos (click). For those without asbestos exposure, E=0, the risk ratio is 8.64 divided by 1. For those with asbestos exposure, the risk is 40.91 divided by 6.09 or 6.72.</a:t>
            </a:r>
          </a:p>
          <a:p>
            <a:endParaRPr lang="en-US" baseline="0" dirty="0" smtClean="0"/>
          </a:p>
          <a:p>
            <a:r>
              <a:rPr lang="en-US" baseline="0" dirty="0" smtClean="0"/>
              <a:t>Which group has the highest risk of the outcome? We can tell by the magnitude of the risk ratios (click). The lowest risk is in the G=0, E=0 group, followed by the E=1, G=0 group, followed by the E=0 and G=1 group. And the highest risk is in the E=1 and G=1 group.</a:t>
            </a:r>
          </a:p>
          <a:p>
            <a:endParaRPr lang="en-US" baseline="0" dirty="0" smtClean="0"/>
          </a:p>
          <a:p>
            <a:r>
              <a:rPr lang="en-US" dirty="0" smtClean="0"/>
              <a:t>Contrasted</a:t>
            </a:r>
            <a:r>
              <a:rPr lang="en-US" baseline="0" dirty="0" smtClean="0"/>
              <a:t> with the previous slide, this approach is called informative presentation (click)</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53</a:t>
            </a:fld>
            <a:endParaRPr lang="en-US"/>
          </a:p>
        </p:txBody>
      </p:sp>
    </p:spTree>
    <p:extLst>
      <p:ext uri="{BB962C8B-B14F-4D97-AF65-F5344CB8AC3E}">
        <p14:creationId xmlns:p14="http://schemas.microsoft.com/office/powerpoint/2010/main" val="13967889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simply</a:t>
            </a:r>
            <a:r>
              <a:rPr lang="en-US" baseline="0" dirty="0" smtClean="0"/>
              <a:t> </a:t>
            </a:r>
            <a:r>
              <a:rPr lang="en-US" dirty="0" smtClean="0"/>
              <a:t>way you could apply this in practice</a:t>
            </a:r>
            <a:r>
              <a:rPr lang="en-US" baseline="0" dirty="0" smtClean="0"/>
              <a:t> is instead of having two exposure variables and you enter both into the model separately with a product term, you could create a categorical exposure variable with every exposure combination. </a:t>
            </a:r>
          </a:p>
          <a:p>
            <a:endParaRPr lang="en-US" baseline="0" dirty="0" smtClean="0"/>
          </a:p>
          <a:p>
            <a:r>
              <a:rPr lang="en-US" baseline="0" dirty="0" smtClean="0"/>
              <a:t>In the case of 2 binary variables, E and G, you could create a new 4-level categorical variable called </a:t>
            </a:r>
            <a:r>
              <a:rPr lang="en-US" baseline="0" dirty="0" err="1" smtClean="0"/>
              <a:t>EG_new</a:t>
            </a:r>
            <a:r>
              <a:rPr lang="en-US" baseline="0" dirty="0" smtClean="0"/>
              <a:t>. In this, you would code </a:t>
            </a:r>
            <a:r>
              <a:rPr lang="en-US" baseline="0" dirty="0" err="1" smtClean="0"/>
              <a:t>EG_new</a:t>
            </a:r>
            <a:r>
              <a:rPr lang="en-US" baseline="0" dirty="0" smtClean="0"/>
              <a:t> = 1 for individuals with E=0 and G=0. </a:t>
            </a:r>
            <a:r>
              <a:rPr lang="en-US" baseline="0" dirty="0" err="1" smtClean="0"/>
              <a:t>EG_new</a:t>
            </a:r>
            <a:r>
              <a:rPr lang="en-US" baseline="0" dirty="0" smtClean="0"/>
              <a:t> = 2 for individuals with E=1 and G=0, and so forth. Then, by entering this new variable into your regression model, you can get separate effect estimates for every combination of exposure using a common reference group.</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54</a:t>
            </a:fld>
            <a:endParaRPr lang="en-US"/>
          </a:p>
        </p:txBody>
      </p:sp>
    </p:spTree>
    <p:extLst>
      <p:ext uri="{BB962C8B-B14F-4D97-AF65-F5344CB8AC3E}">
        <p14:creationId xmlns:p14="http://schemas.microsoft.com/office/powerpoint/2010/main" val="269218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also exactly the case in the first</a:t>
            </a:r>
            <a:r>
              <a:rPr lang="en-US" baseline="0" dirty="0" smtClean="0"/>
              <a:t> example I showed you in this lecture. In the study that looked at alcohol intake, folate intake and risk of postmenopausal breast cancer, I initially showed a simplified table that examined high and low folate and high and no, moderate and high alcohol intake on the risk of breast cancer. This is the real table from the study. </a:t>
            </a:r>
          </a:p>
          <a:p>
            <a:endParaRPr lang="en-US" baseline="0" dirty="0" smtClean="0"/>
          </a:p>
          <a:p>
            <a:r>
              <a:rPr lang="en-US" baseline="0" dirty="0" smtClean="0"/>
              <a:t>As you’ll notice, the authors show folate level as rows, stratified into quartiles (click). </a:t>
            </a:r>
          </a:p>
          <a:p>
            <a:r>
              <a:rPr lang="en-US" baseline="0" dirty="0" smtClean="0"/>
              <a:t>Within each quartile, they then stratified by alcohol consumption ranging from none, moderate to high (click). They then show the incidence rate of breast cancer for each group (click), the corresponding rate difference, (click) and the incidence rate ratios (click). All of these comparisons are made to the lowest risk group </a:t>
            </a:r>
            <a:r>
              <a:rPr lang="mr-IN" baseline="0" dirty="0" smtClean="0"/>
              <a:t>–</a:t>
            </a:r>
            <a:r>
              <a:rPr lang="en-US" baseline="0" dirty="0" smtClean="0"/>
              <a:t> so women with high folate and low alcohol. </a:t>
            </a:r>
          </a:p>
          <a:p>
            <a:endParaRPr lang="en-US" baseline="0" dirty="0" smtClean="0"/>
          </a:p>
          <a:p>
            <a:r>
              <a:rPr lang="en-US" baseline="0" dirty="0" smtClean="0"/>
              <a:t>From this example, you can see how this presentation facilitates the comparison of results across levels of folate and alcohol, as well as which group has the lowest and highest risks of the outcome. </a:t>
            </a:r>
          </a:p>
        </p:txBody>
      </p:sp>
      <p:sp>
        <p:nvSpPr>
          <p:cNvPr id="4" name="Slide Number Placeholder 3"/>
          <p:cNvSpPr>
            <a:spLocks noGrp="1"/>
          </p:cNvSpPr>
          <p:nvPr>
            <p:ph type="sldNum" sz="quarter" idx="10"/>
          </p:nvPr>
        </p:nvSpPr>
        <p:spPr/>
        <p:txBody>
          <a:bodyPr/>
          <a:lstStyle/>
          <a:p>
            <a:fld id="{2E524BC4-FDE0-441D-843A-AA9EC17FAFAB}" type="slidenum">
              <a:rPr lang="en-US" smtClean="0"/>
              <a:t>55</a:t>
            </a:fld>
            <a:endParaRPr lang="en-US"/>
          </a:p>
        </p:txBody>
      </p:sp>
    </p:spTree>
    <p:extLst>
      <p:ext uri="{BB962C8B-B14F-4D97-AF65-F5344CB8AC3E}">
        <p14:creationId xmlns:p14="http://schemas.microsoft.com/office/powerpoint/2010/main" val="449672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an example from my own research. </a:t>
            </a:r>
          </a:p>
          <a:p>
            <a:endParaRPr lang="en-US" baseline="0" dirty="0" smtClean="0"/>
          </a:p>
          <a:p>
            <a:r>
              <a:rPr lang="en-US" baseline="0" dirty="0" smtClean="0"/>
              <a:t>In this study, I used data from NHANES to examine the associations between two exposures, household food insecurity and participation in the Supplemental Nutrition </a:t>
            </a:r>
            <a:r>
              <a:rPr lang="en-US" baseline="0" dirty="0" err="1" smtClean="0"/>
              <a:t>Assitance</a:t>
            </a:r>
            <a:r>
              <a:rPr lang="en-US" baseline="0" dirty="0" smtClean="0"/>
              <a:t> Program (SNAP), also known as the food stamp program, on the outcome of depression. This analysis was restricted to low-income individuals and I used multivariable logistic regression models to estimate odds ratios adjusted for several sociodemographic and health factors. </a:t>
            </a:r>
          </a:p>
          <a:p>
            <a:endParaRPr lang="en-US" baseline="0" dirty="0" smtClean="0"/>
          </a:p>
          <a:p>
            <a:r>
              <a:rPr lang="en-US" baseline="0" dirty="0" smtClean="0"/>
              <a:t>In the panel on the left, I estimated stratum-specific effects. The first set of columns show the odds ratios for food insecurity and depression among SNAP nonparticipants. The second set of columns show the odds ratios for food insecurity and depression among SNAP participants. </a:t>
            </a:r>
          </a:p>
          <a:p>
            <a:r>
              <a:rPr lang="en-US" baseline="0" dirty="0" smtClean="0"/>
              <a:t>Although we’ve seen the criticisms of using separate reference groups, in this case, I felt it was important to show the group-specific associations because it’s been argued by many in my field that SNAP participants and nonparticipants differ across many observable and unobservable characteristics so it’s not always fair to compare the two. </a:t>
            </a:r>
          </a:p>
          <a:p>
            <a:r>
              <a:rPr lang="en-US" baseline="0" dirty="0" smtClean="0"/>
              <a:t>In this table, we can see the higher odds of depression due to low food security and very low food security in both groups. </a:t>
            </a:r>
          </a:p>
          <a:p>
            <a:endParaRPr lang="en-US" baseline="0" dirty="0" smtClean="0"/>
          </a:p>
          <a:p>
            <a:r>
              <a:rPr lang="en-US" baseline="0" dirty="0" smtClean="0"/>
              <a:t>In the panel on the right, I estimated associations using a common reference group. From this figure, which are the predicted probabilities of depression adjusting for all potential confounders, we can see which group has the highest risk of depression as well as comparisons across level of SNAP participation and within levels of food insecurity status. </a:t>
            </a:r>
          </a:p>
          <a:p>
            <a:endParaRPr lang="en-US" baseline="0" dirty="0" smtClean="0"/>
          </a:p>
          <a:p>
            <a:r>
              <a:rPr lang="en-US" baseline="0" dirty="0" smtClean="0"/>
              <a:t>So, sometimes it’s useful to show both stratum-specific associations and associations using a common reference group. It’s also not uncommon to present results from interaction or effect modification analyses in multiple ways </a:t>
            </a:r>
            <a:r>
              <a:rPr lang="mr-IN" baseline="0" dirty="0" smtClean="0"/>
              <a:t>–</a:t>
            </a:r>
            <a:r>
              <a:rPr lang="en-US" baseline="0" dirty="0" smtClean="0"/>
              <a:t> in a table so you can show the magnitude of the effects as well as confidence intervals and other useful information, but also graphically to paint a clear picture of how these associations differ across groups of multiple exposures.</a:t>
            </a:r>
          </a:p>
        </p:txBody>
      </p:sp>
      <p:sp>
        <p:nvSpPr>
          <p:cNvPr id="4" name="Slide Number Placeholder 3"/>
          <p:cNvSpPr>
            <a:spLocks noGrp="1"/>
          </p:cNvSpPr>
          <p:nvPr>
            <p:ph type="sldNum" sz="quarter" idx="10"/>
          </p:nvPr>
        </p:nvSpPr>
        <p:spPr/>
        <p:txBody>
          <a:bodyPr/>
          <a:lstStyle/>
          <a:p>
            <a:fld id="{2E524BC4-FDE0-441D-843A-AA9EC17FAFAB}" type="slidenum">
              <a:rPr lang="en-US" smtClean="0"/>
              <a:t>56</a:t>
            </a:fld>
            <a:endParaRPr lang="en-US"/>
          </a:p>
        </p:txBody>
      </p:sp>
    </p:spTree>
    <p:extLst>
      <p:ext uri="{BB962C8B-B14F-4D97-AF65-F5344CB8AC3E}">
        <p14:creationId xmlns:p14="http://schemas.microsoft.com/office/powerpoint/2010/main" val="1519517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key points to take away for the presentation of results are;</a:t>
            </a:r>
          </a:p>
          <a:p>
            <a:endParaRPr lang="en-US" baseline="0" dirty="0" smtClean="0"/>
          </a:p>
          <a:p>
            <a:pPr marL="228600" indent="-228600">
              <a:buAutoNum type="arabicPeriod"/>
            </a:pPr>
            <a:r>
              <a:rPr lang="en-US" baseline="0" dirty="0" smtClean="0"/>
              <a:t>Using a single reference category, present the risk ratios, odds ratios, or risk differences, including confidence intervals, for each level of the exposures. </a:t>
            </a:r>
          </a:p>
          <a:p>
            <a:pPr marL="228600" indent="-228600">
              <a:buAutoNum type="arabicPeriod"/>
            </a:pPr>
            <a:endParaRPr lang="en-US" baseline="0" dirty="0" smtClean="0"/>
          </a:p>
          <a:p>
            <a:pPr marL="228600" indent="-228600">
              <a:buAutoNum type="arabicPeriod"/>
            </a:pPr>
            <a:r>
              <a:rPr lang="en-US" baseline="0" dirty="0" smtClean="0"/>
              <a:t>Present measures of interaction on both the additive and multiplicative scales (such as the RERI, attributable proportion or synergy index) with appropriate confidence intervals and p-values</a:t>
            </a:r>
          </a:p>
          <a:p>
            <a:pPr marL="228600" indent="-228600">
              <a:buAutoNum type="arabicPeriod"/>
            </a:pPr>
            <a:endParaRPr lang="en-US" baseline="0" dirty="0" smtClean="0"/>
          </a:p>
          <a:p>
            <a:pPr marL="228600" indent="-228600">
              <a:buAutoNum type="arabicPeriod"/>
            </a:pPr>
            <a:r>
              <a:rPr lang="en-US" baseline="0" dirty="0" smtClean="0"/>
              <a:t>And finally, in the presence of interaction, consider exchangeability, positive, and consistency for both exposures and select your confounders as if you have two independent exposures affecting your outcome. List those variables in a footnote for your table or figure.</a:t>
            </a:r>
          </a:p>
        </p:txBody>
      </p:sp>
      <p:sp>
        <p:nvSpPr>
          <p:cNvPr id="4" name="Slide Number Placeholder 3"/>
          <p:cNvSpPr>
            <a:spLocks noGrp="1"/>
          </p:cNvSpPr>
          <p:nvPr>
            <p:ph type="sldNum" sz="quarter" idx="10"/>
          </p:nvPr>
        </p:nvSpPr>
        <p:spPr/>
        <p:txBody>
          <a:bodyPr/>
          <a:lstStyle/>
          <a:p>
            <a:fld id="{2E524BC4-FDE0-441D-843A-AA9EC17FAFAB}" type="slidenum">
              <a:rPr lang="en-US" smtClean="0"/>
              <a:t>57</a:t>
            </a:fld>
            <a:endParaRPr lang="en-US"/>
          </a:p>
        </p:txBody>
      </p:sp>
    </p:spTree>
    <p:extLst>
      <p:ext uri="{BB962C8B-B14F-4D97-AF65-F5344CB8AC3E}">
        <p14:creationId xmlns:p14="http://schemas.microsoft.com/office/powerpoint/2010/main" val="87247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we’ve had two lectures on interaction now to conclude this course. </a:t>
            </a:r>
          </a:p>
          <a:p>
            <a:r>
              <a:rPr lang="en-US" dirty="0" smtClean="0"/>
              <a:t>Last</a:t>
            </a:r>
            <a:r>
              <a:rPr lang="en-US" baseline="0" dirty="0" smtClean="0"/>
              <a:t> week, we started a summary of the take-home points and today we elaborated on several of those same concepts. </a:t>
            </a:r>
          </a:p>
          <a:p>
            <a:r>
              <a:rPr lang="en-US" baseline="0" dirty="0" smtClean="0"/>
              <a:t>First, there is a distinct difference between biological interaction and effect modification. If it is believed that one exposure affects another to influence the outcome, then there is biologic or </a:t>
            </a:r>
            <a:r>
              <a:rPr lang="en-US" baseline="0" dirty="0" err="1" smtClean="0"/>
              <a:t>mechanstic</a:t>
            </a:r>
            <a:r>
              <a:rPr lang="en-US" baseline="0" dirty="0" smtClean="0"/>
              <a:t> interaction. </a:t>
            </a:r>
          </a:p>
          <a:p>
            <a:endParaRPr lang="en-US" baseline="0" dirty="0" smtClean="0"/>
          </a:p>
          <a:p>
            <a:r>
              <a:rPr lang="en-US" baseline="0" dirty="0" smtClean="0"/>
              <a:t>Second, in epidemiology, we are more concerned with biologic interaction on the additive scale. Additive interaction is most relevant for public health purposes and can provide insight on which group will benefit most from intervention. Even so, for interaction analyses, it is useful to present interaction on both the additive and multiplicative scales.</a:t>
            </a:r>
          </a:p>
          <a:p>
            <a:endParaRPr lang="en-US" baseline="0" dirty="0" smtClean="0"/>
          </a:p>
          <a:p>
            <a:r>
              <a:rPr lang="en-US" baseline="0" dirty="0" smtClean="0"/>
              <a:t>Third, there are various methods to evaluate biological interaction and to estimate the magnitude of the interaction. </a:t>
            </a:r>
          </a:p>
          <a:p>
            <a:r>
              <a:rPr lang="en-US" baseline="0" dirty="0" smtClean="0"/>
              <a:t>Statistical modeling is one popular approach. Related to this, the RERI, the attributable proportion and synergy index are all measures that can be estimated from cohort and case-control data. As we saw in some examples, it is not uncommon to estimate 2 or all 3 of these measures together. </a:t>
            </a:r>
          </a:p>
          <a:p>
            <a:endParaRPr lang="en-US" baseline="0" dirty="0" smtClean="0"/>
          </a:p>
          <a:p>
            <a:r>
              <a:rPr lang="en-US" baseline="0" dirty="0" smtClean="0"/>
              <a:t>Fourth, mechanistic interaction, via the sufficient cause approach, is different from statistical interaction. As we saw, it is possible to have statistical interaction without mechanistic interaction. In order to conclude mechanistic interaction, we need to make assumptions about the monotonicity of exposures or use stricter criteria to test quantities of interaction. </a:t>
            </a:r>
          </a:p>
          <a:p>
            <a:endParaRPr lang="en-US" baseline="0" dirty="0" smtClean="0"/>
          </a:p>
          <a:p>
            <a:r>
              <a:rPr lang="en-US" baseline="0" dirty="0" smtClean="0"/>
              <a:t>And finally, when presenting interaction analyses, it is recommended to use a common reference group to help facilitate comparisons of main effects and joint effects. </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58</a:t>
            </a:fld>
            <a:endParaRPr lang="en-US"/>
          </a:p>
        </p:txBody>
      </p:sp>
    </p:spTree>
    <p:extLst>
      <p:ext uri="{BB962C8B-B14F-4D97-AF65-F5344CB8AC3E}">
        <p14:creationId xmlns:p14="http://schemas.microsoft.com/office/powerpoint/2010/main" val="49328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Here are the learning objectives for today’s lecture. </a:t>
            </a:r>
          </a:p>
          <a:p>
            <a:endParaRPr lang="en-US" dirty="0" smtClean="0"/>
          </a:p>
          <a:p>
            <a:r>
              <a:rPr lang="en-US" dirty="0" smtClean="0"/>
              <a:t>First, we’ll review and discuss additional</a:t>
            </a:r>
            <a:r>
              <a:rPr lang="en-US" baseline="0" dirty="0" smtClean="0"/>
              <a:t> measures of interaction. </a:t>
            </a:r>
          </a:p>
          <a:p>
            <a:endParaRPr lang="en-US" baseline="0" dirty="0" smtClean="0"/>
          </a:p>
          <a:p>
            <a:r>
              <a:rPr lang="en-US" baseline="0" dirty="0" smtClean="0"/>
              <a:t>Next, we’ll discuss the concept of mechanistic interaction. </a:t>
            </a:r>
          </a:p>
          <a:p>
            <a:endParaRPr lang="en-US" baseline="0" dirty="0" smtClean="0"/>
          </a:p>
          <a:p>
            <a:r>
              <a:rPr lang="en-US" baseline="0" dirty="0" smtClean="0"/>
              <a:t>Then, we’ll talk about statistical modeling of interaction.</a:t>
            </a:r>
          </a:p>
          <a:p>
            <a:endParaRPr lang="en-US" baseline="0" dirty="0" smtClean="0"/>
          </a:p>
          <a:p>
            <a:r>
              <a:rPr lang="en-US" baseline="0" dirty="0" smtClean="0"/>
              <a:t>And we will conclude with the presentation of interaction analyses in scientific manuscripts.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59129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Let’s first review</a:t>
            </a:r>
            <a:r>
              <a:rPr lang="en-US" baseline="0" dirty="0" smtClean="0"/>
              <a:t> our measures of interaction.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985756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said last week, interaction and</a:t>
            </a:r>
            <a:r>
              <a:rPr lang="en-US" baseline="0" dirty="0" smtClean="0"/>
              <a:t> effect modification are terms that are often used interchangeably, but these are two different concepts from a causal standpoint. </a:t>
            </a:r>
          </a:p>
          <a:p>
            <a:endParaRPr lang="en-US" baseline="0" dirty="0" smtClean="0"/>
          </a:p>
          <a:p>
            <a:r>
              <a:rPr lang="en-US" baseline="0" dirty="0" smtClean="0"/>
              <a:t>As we defined earlier, effect modification is when the average causal effect of exposure on outcome differs across levels of a third variable. In these types of analyses, the focus is on the causal effect of A on Y. We include M, the effect modifier, in our analyses but we generally don’t interpret or pay much attention to the independent causal effect of M on Y. </a:t>
            </a:r>
          </a:p>
          <a:p>
            <a:endParaRPr lang="en-US" baseline="0" dirty="0" smtClean="0"/>
          </a:p>
          <a:p>
            <a:r>
              <a:rPr lang="en-US" baseline="0" dirty="0" smtClean="0"/>
              <a:t>On the other hand, interaction involves the examination of the causal effects of two or more treatments on the outcome. It’s a joint intervention of two or more treatments interact to bring about the outcome. Both or all treatments are given equal focus. </a:t>
            </a:r>
          </a:p>
        </p:txBody>
      </p:sp>
      <p:sp>
        <p:nvSpPr>
          <p:cNvPr id="4" name="Slide Number Placeholder 3"/>
          <p:cNvSpPr>
            <a:spLocks noGrp="1"/>
          </p:cNvSpPr>
          <p:nvPr>
            <p:ph type="sldNum" sz="quarter" idx="10"/>
          </p:nvPr>
        </p:nvSpPr>
        <p:spPr/>
        <p:txBody>
          <a:bodyPr/>
          <a:lstStyle/>
          <a:p>
            <a:fld id="{2E524BC4-FDE0-441D-843A-AA9EC17FAFAB}" type="slidenum">
              <a:rPr lang="en-US" smtClean="0"/>
              <a:t>8</a:t>
            </a:fld>
            <a:endParaRPr lang="en-US"/>
          </a:p>
        </p:txBody>
      </p:sp>
    </p:spTree>
    <p:extLst>
      <p:ext uri="{BB962C8B-B14F-4D97-AF65-F5344CB8AC3E}">
        <p14:creationId xmlns:p14="http://schemas.microsoft.com/office/powerpoint/2010/main" val="44522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 example of interaction. </a:t>
            </a:r>
          </a:p>
          <a:p>
            <a:r>
              <a:rPr lang="en-US" dirty="0" smtClean="0"/>
              <a:t>This was a prospective cohort study by</a:t>
            </a:r>
            <a:r>
              <a:rPr lang="en-US" baseline="0" dirty="0" smtClean="0"/>
              <a:t> Sellers and colleagues of 34,387 postmenopausal women in the Iowa Women’s Health Study. Because of prior studies indicating the higher risk of breast cancer due to alcohol intake, and the role that folate and other B vitamins play in DNA methylation and repair, the authors led this analysis to study the interaction between alcohol and folate intake in the risk of breast cancer. </a:t>
            </a:r>
          </a:p>
          <a:p>
            <a:endParaRPr lang="en-US" baseline="0" dirty="0" smtClean="0"/>
          </a:p>
          <a:p>
            <a:r>
              <a:rPr lang="en-US" baseline="0" dirty="0" smtClean="0"/>
              <a:t>What these this study showed among women with high folate intake was a slight increased risk of breast cancer among those with high alcohol intake compare to no alcohol intake. In this high folate group, the relative risk was 1.10 compared to 1.0.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9</a:t>
            </a:fld>
            <a:endParaRPr lang="en-US"/>
          </a:p>
        </p:txBody>
      </p:sp>
    </p:spTree>
    <p:extLst>
      <p:ext uri="{BB962C8B-B14F-4D97-AF65-F5344CB8AC3E}">
        <p14:creationId xmlns:p14="http://schemas.microsoft.com/office/powerpoint/2010/main" val="214199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ternal Co-branding Titl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02009C1-3391-9142-BA9C-8A708B42167E}"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3240213"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3665919" y="752601"/>
            <a:ext cx="1982948"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6" name="TextBox 5"/>
            <p:cNvSpPr txBox="1"/>
            <p:nvPr userDrawn="1"/>
          </p:nvSpPr>
          <p:spPr bwMode="auto">
            <a:xfrm>
              <a:off x="2785238" y="912373"/>
              <a:ext cx="1451412" cy="304699"/>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prstClr val="white"/>
                  </a:solidFill>
                  <a:latin typeface="Arial"/>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3" y="742960"/>
            <a:ext cx="1867516" cy="910729"/>
          </a:xfrm>
          <a:prstGeom prst="rect">
            <a:avLst/>
          </a:prstGeom>
        </p:spPr>
      </p:pic>
    </p:spTree>
    <p:extLst>
      <p:ext uri="{BB962C8B-B14F-4D97-AF65-F5344CB8AC3E}">
        <p14:creationId xmlns:p14="http://schemas.microsoft.com/office/powerpoint/2010/main" val="398818547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Image4">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ltGray">
          <a:xfrm>
            <a:off x="486834" y="366714"/>
            <a:ext cx="9146117"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4DE5E100-29D1-2943-A661-1590680349E4}"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4834" y="4044820"/>
            <a:ext cx="8638117"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24168046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5">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bwMode="ltGray">
          <a:xfrm>
            <a:off x="486834" y="366714"/>
            <a:ext cx="9146117"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A3CED39-F594-FC45-AFB2-CF28395776F0}"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2468" y="4046607"/>
            <a:ext cx="8629651"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317690264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12192000" cy="6858000"/>
          </a:xfrm>
          <a:prstGeom prst="rect">
            <a:avLst/>
          </a:prstGeom>
        </p:spPr>
      </p:pic>
      <p:sp>
        <p:nvSpPr>
          <p:cNvPr id="6" name="Rectangle 5"/>
          <p:cNvSpPr/>
          <p:nvPr userDrawn="1"/>
        </p:nvSpPr>
        <p:spPr bwMode="invGray">
          <a:xfrm>
            <a:off x="0" y="-1"/>
            <a:ext cx="12192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16"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E1571B1A-C087-EB42-B764-5EA21062117E}" type="datetime1">
              <a:rPr lang="en-US" smtClean="0">
                <a:solidFill>
                  <a:srgbClr val="FFFFFF"/>
                </a:solidFill>
              </a:rPr>
              <a:t>2/13/18</a:t>
            </a:fld>
            <a:endParaRPr lang="en-US" dirty="0">
              <a:solidFill>
                <a:srgbClr val="FFFFFF"/>
              </a:solidFill>
            </a:endParaRPr>
          </a:p>
        </p:txBody>
      </p:sp>
      <p:sp>
        <p:nvSpPr>
          <p:cNvPr id="17"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endParaRPr lang="en-US" dirty="0">
              <a:solidFill>
                <a:srgbClr val="FFFFFF"/>
              </a:solidFill>
            </a:endParaRPr>
          </a:p>
        </p:txBody>
      </p:sp>
      <p:sp>
        <p:nvSpPr>
          <p:cNvPr id="18"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solidFill>
                  <a:srgbClr val="FFFFFF"/>
                </a:solidFill>
              </a:rPr>
              <a:pPr/>
              <a:t>‹#›</a:t>
            </a:fld>
            <a:endParaRPr lang="en-US" dirty="0">
              <a:solidFill>
                <a:srgbClr val="FFFFFF"/>
              </a:solidFill>
            </a:endParaRPr>
          </a:p>
        </p:txBody>
      </p:sp>
      <p:cxnSp>
        <p:nvCxnSpPr>
          <p:cNvPr id="19" name="Straight Connector 18"/>
          <p:cNvCxnSpPr/>
          <p:nvPr/>
        </p:nvCxnSpPr>
        <p:spPr>
          <a:xfrm>
            <a:off x="486834" y="6250080"/>
            <a:ext cx="11218333"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cxnSp>
        <p:nvCxnSpPr>
          <p:cNvPr id="13" name="Straight Connector 12"/>
          <p:cNvCxnSpPr/>
          <p:nvPr userDrawn="1"/>
        </p:nvCxnSpPr>
        <p:spPr>
          <a:xfrm>
            <a:off x="486834" y="6250080"/>
            <a:ext cx="11218333"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hasCustomPrompt="1"/>
          </p:nvPr>
        </p:nvSpPr>
        <p:spPr>
          <a:xfrm>
            <a:off x="461779" y="2249896"/>
            <a:ext cx="10786535"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860441" y="4083341"/>
            <a:ext cx="11100731"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10841566" y="6392865"/>
            <a:ext cx="1065751"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251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779" y="1208005"/>
            <a:ext cx="10786535" cy="3416320"/>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860441" y="4921541"/>
            <a:ext cx="11100731"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1DA6BB0E-51DA-B944-9F78-227214B7ECF4}" type="datetime1">
              <a:rPr lang="en-US" smtClean="0">
                <a:solidFill>
                  <a:srgbClr val="052049"/>
                </a:solidFill>
              </a:rPr>
              <a:t>2/13/18</a:t>
            </a:fld>
            <a:endParaRPr lang="en-US" dirty="0">
              <a:solidFill>
                <a:srgbClr val="052049"/>
              </a:solidFill>
            </a:endParaRP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0036985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F0D4BF0B-1178-884D-B739-E14E62F4ADD0}" type="datetime1">
              <a:rPr lang="en-US" smtClean="0">
                <a:solidFill>
                  <a:srgbClr val="052049"/>
                </a:solidFill>
              </a:rPr>
              <a:t>2/13/18</a:t>
            </a:fld>
            <a:endParaRPr lang="en-US" dirty="0">
              <a:solidFill>
                <a:srgbClr val="052049"/>
              </a:solidFill>
            </a:endParaRP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6162506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881833" y="202179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850969" y="1563684"/>
            <a:ext cx="10782895"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2/13/18</a:t>
            </a:fld>
            <a:endParaRPr lang="en-US" dirty="0">
              <a:solidFill>
                <a:srgbClr val="052049"/>
              </a:solidFill>
            </a:endParaRP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79022942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5" y="433999"/>
            <a:ext cx="10773833"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881953" y="1562634"/>
            <a:ext cx="5319183"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854750" y="1013951"/>
            <a:ext cx="10770193"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6510170" y="1556703"/>
            <a:ext cx="5350932"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B69561C-7313-AA46-A8AD-01431DDC9D88}" type="datetime1">
              <a:rPr lang="en-US" smtClean="0">
                <a:solidFill>
                  <a:srgbClr val="052049"/>
                </a:solidFill>
              </a:rPr>
              <a:t>2/13/18</a:t>
            </a:fld>
            <a:endParaRPr lang="en-US" dirty="0">
              <a:solidFill>
                <a:srgbClr val="052049"/>
              </a:solidFill>
            </a:endParaRPr>
          </a:p>
        </p:txBody>
      </p:sp>
      <p:sp>
        <p:nvSpPr>
          <p:cNvPr id="11"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2"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42704952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5" y="434801"/>
            <a:ext cx="10773833"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853762" y="1011992"/>
            <a:ext cx="10770193"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1A74D9F5-13C6-7F4C-9CF0-6C9BC33D44E1}" type="datetime1">
              <a:rPr lang="en-US" smtClean="0">
                <a:solidFill>
                  <a:srgbClr val="052049"/>
                </a:solidFill>
              </a:rPr>
              <a:t>2/13/18</a:t>
            </a:fld>
            <a:endParaRPr lang="en-US" dirty="0">
              <a:solidFill>
                <a:srgbClr val="052049"/>
              </a:solidFill>
            </a:endParaRPr>
          </a:p>
        </p:txBody>
      </p:sp>
      <p:sp>
        <p:nvSpPr>
          <p:cNvPr id="8"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95711182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A4DAC31-ABCA-AA40-8C20-39503C4BE8E3}" type="datetime1">
              <a:rPr lang="en-US" smtClean="0">
                <a:solidFill>
                  <a:srgbClr val="052049"/>
                </a:solidFill>
              </a:rPr>
              <a:t>2/13/18</a:t>
            </a:fld>
            <a:endParaRPr lang="en-US" dirty="0">
              <a:solidFill>
                <a:srgbClr val="052049"/>
              </a:solidFill>
            </a:endParaRPr>
          </a:p>
        </p:txBody>
      </p:sp>
      <p:sp>
        <p:nvSpPr>
          <p:cNvPr id="6"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7"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42831254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12192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EDBD4BCE-5C06-244A-B21F-9F77A98C39A7}" type="datetime1">
              <a:rPr lang="en-US" smtClean="0">
                <a:solidFill>
                  <a:srgbClr val="052049"/>
                </a:solidFill>
              </a:rPr>
              <a:t>2/13/18</a:t>
            </a:fld>
            <a:endParaRPr lang="en-US" dirty="0">
              <a:solidFill>
                <a:srgbClr val="052049"/>
              </a:solidFill>
            </a:endParaRPr>
          </a:p>
        </p:txBody>
      </p:sp>
      <p:sp>
        <p:nvSpPr>
          <p:cNvPr id="8"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0345768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ternal Co-branding White Titl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B1AC2164-0207-174B-998D-647BF54CD19D}" type="datetime1">
              <a:rPr lang="en-US" smtClean="0">
                <a:solidFill>
                  <a:srgbClr val="052049"/>
                </a:solidFill>
              </a:rPr>
              <a:t>2/13/18</a:t>
            </a:fld>
            <a:endParaRPr lang="en-US" dirty="0">
              <a:solidFill>
                <a:srgbClr val="052049"/>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3240213"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3665919" y="752601"/>
            <a:ext cx="1982948"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6" name="TextBox 5"/>
            <p:cNvSpPr txBox="1"/>
            <p:nvPr userDrawn="1"/>
          </p:nvSpPr>
          <p:spPr bwMode="auto">
            <a:xfrm>
              <a:off x="2785238" y="912373"/>
              <a:ext cx="1451412" cy="304699"/>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rgbClr val="052049"/>
                  </a:solidFill>
                  <a:latin typeface="Arial"/>
                </a:rPr>
                <a:t>Partner Logo</a:t>
              </a:r>
            </a:p>
          </p:txBody>
        </p:sp>
      </p:grpSp>
      <p:pic>
        <p:nvPicPr>
          <p:cNvPr id="13" name="Picture 12" descr="UCSF_sig_navy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822" y="739446"/>
            <a:ext cx="1851897" cy="903111"/>
          </a:xfrm>
          <a:prstGeom prst="rect">
            <a:avLst/>
          </a:prstGeom>
        </p:spPr>
      </p:pic>
    </p:spTree>
    <p:extLst>
      <p:ext uri="{BB962C8B-B14F-4D97-AF65-F5344CB8AC3E}">
        <p14:creationId xmlns:p14="http://schemas.microsoft.com/office/powerpoint/2010/main" val="1087573212"/>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66626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with Logo">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4840729" y="2701523"/>
            <a:ext cx="2814155" cy="1378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8051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with Quote">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877811" y="639525"/>
            <a:ext cx="8272888"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4" y="3414216"/>
            <a:ext cx="2004241" cy="977406"/>
          </a:xfrm>
          <a:prstGeom prst="rect">
            <a:avLst/>
          </a:prstGeom>
        </p:spPr>
      </p:pic>
    </p:spTree>
    <p:extLst>
      <p:ext uri="{BB962C8B-B14F-4D97-AF65-F5344CB8AC3E}">
        <p14:creationId xmlns:p14="http://schemas.microsoft.com/office/powerpoint/2010/main" val="39398982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osing with Coll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 y="3818375"/>
            <a:ext cx="5613691"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 y="1"/>
            <a:ext cx="12192005"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39841" y="1611152"/>
            <a:ext cx="585215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465378" y="4336064"/>
            <a:ext cx="6726623" cy="2521936"/>
          </a:xfrm>
          <a:prstGeom prst="rect">
            <a:avLst/>
          </a:prstGeom>
        </p:spPr>
      </p:pic>
      <p:sp>
        <p:nvSpPr>
          <p:cNvPr id="16" name="Rectangle 15"/>
          <p:cNvSpPr/>
          <p:nvPr userDrawn="1"/>
        </p:nvSpPr>
        <p:spPr bwMode="auto">
          <a:xfrm>
            <a:off x="3630804" y="1611152"/>
            <a:ext cx="4901184"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5770020" y="2924450"/>
            <a:ext cx="2964373" cy="89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65341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B17F6F6-1507-D740-A0E8-363A5C67091C}" type="datetime1">
              <a:rPr lang="en-US" smtClean="0"/>
              <a:t>2/13/18</a:t>
            </a:fld>
            <a:endParaRPr lang="en-US" dirty="0"/>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5" name="Picture 14"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92913580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37BCC5D6-6CE9-9A42-B35B-AAD75BA56C21}"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3" y="742960"/>
            <a:ext cx="1867516" cy="910729"/>
          </a:xfrm>
          <a:prstGeom prst="rect">
            <a:avLst/>
          </a:prstGeom>
        </p:spPr>
      </p:pic>
    </p:spTree>
    <p:extLst>
      <p:ext uri="{BB962C8B-B14F-4D97-AF65-F5344CB8AC3E}">
        <p14:creationId xmlns:p14="http://schemas.microsoft.com/office/powerpoint/2010/main" val="288925063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nal Co-branding Titl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E90B18-CCD8-CA40-BE53-C195E33ED10D}"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5" name="TextBox 4"/>
          <p:cNvSpPr txBox="1"/>
          <p:nvPr userDrawn="1"/>
        </p:nvSpPr>
        <p:spPr bwMode="auto">
          <a:xfrm>
            <a:off x="6502401" y="756611"/>
            <a:ext cx="2084691" cy="461665"/>
          </a:xfrm>
          <a:prstGeom prst="rect">
            <a:avLst/>
          </a:prstGeom>
          <a:noFill/>
          <a:ln w="19050" algn="ctr">
            <a:noFill/>
            <a:miter lim="800000"/>
            <a:headEnd/>
            <a:tailEnd/>
          </a:ln>
        </p:spPr>
        <p:txBody>
          <a:bodyPr wrap="square" lIns="0" tIns="0" rIns="0" bIns="0" rtlCol="0">
            <a:spAutoFit/>
          </a:bodyPr>
          <a:lstStyle/>
          <a:p>
            <a:r>
              <a:rPr lang="en-US" sz="1000" dirty="0" smtClean="0">
                <a:solidFill>
                  <a:prstClr val="white"/>
                </a:solidFill>
                <a:latin typeface="Arial"/>
              </a:rPr>
              <a:t>UCSF Helen Diller Family</a:t>
            </a:r>
          </a:p>
          <a:p>
            <a:r>
              <a:rPr lang="en-US" sz="1000" dirty="0" smtClean="0">
                <a:solidFill>
                  <a:prstClr val="white"/>
                </a:solidFill>
                <a:latin typeface="Arial"/>
              </a:rPr>
              <a:t>Comprehensive </a:t>
            </a:r>
            <a:br>
              <a:rPr lang="en-US" sz="1000" dirty="0" smtClean="0">
                <a:solidFill>
                  <a:prstClr val="white"/>
                </a:solidFill>
                <a:latin typeface="Arial"/>
              </a:rPr>
            </a:br>
            <a:r>
              <a:rPr lang="en-US" sz="1000" dirty="0" smtClean="0">
                <a:solidFill>
                  <a:prstClr val="white"/>
                </a:solidFill>
                <a:latin typeface="Arial"/>
              </a:rPr>
              <a:t>Cancer Center</a:t>
            </a:r>
          </a:p>
        </p:txBody>
      </p:sp>
      <p:cxnSp>
        <p:nvCxnSpPr>
          <p:cNvPr id="7" name="Straight Connector 6"/>
          <p:cNvCxnSpPr/>
          <p:nvPr userDrawn="1"/>
        </p:nvCxnSpPr>
        <p:spPr>
          <a:xfrm>
            <a:off x="8587092"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8918633" y="756611"/>
            <a:ext cx="1090440" cy="307777"/>
          </a:xfrm>
          <a:prstGeom prst="rect">
            <a:avLst/>
          </a:prstGeom>
          <a:noFill/>
          <a:ln w="19050" algn="ctr">
            <a:noFill/>
            <a:miter lim="800000"/>
            <a:headEnd/>
            <a:tailEnd/>
          </a:ln>
        </p:spPr>
        <p:txBody>
          <a:bodyPr wrap="square" lIns="0" tIns="0" rIns="0" bIns="0" rtlCol="0">
            <a:spAutoFit/>
          </a:bodyPr>
          <a:lstStyle/>
          <a:p>
            <a:r>
              <a:rPr lang="en-US" sz="1000" dirty="0" smtClean="0">
                <a:solidFill>
                  <a:prstClr val="white"/>
                </a:solidFill>
                <a:latin typeface="Arial"/>
              </a:rPr>
              <a:t>UCSF School</a:t>
            </a:r>
            <a:br>
              <a:rPr lang="en-US" sz="1000" dirty="0" smtClean="0">
                <a:solidFill>
                  <a:prstClr val="white"/>
                </a:solidFill>
                <a:latin typeface="Arial"/>
              </a:rPr>
            </a:br>
            <a:r>
              <a:rPr lang="en-US" sz="1000" dirty="0" smtClean="0">
                <a:solidFill>
                  <a:prstClr val="white"/>
                </a:solidFill>
                <a:latin typeface="Arial"/>
              </a:rPr>
              <a:t>of Medicine</a:t>
            </a:r>
          </a:p>
        </p:txBody>
      </p:sp>
      <p:cxnSp>
        <p:nvCxnSpPr>
          <p:cNvPr id="13" name="Straight Connector 12"/>
          <p:cNvCxnSpPr/>
          <p:nvPr userDrawn="1"/>
        </p:nvCxnSpPr>
        <p:spPr>
          <a:xfrm>
            <a:off x="10094048"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10403841" y="756611"/>
            <a:ext cx="1301327" cy="307777"/>
          </a:xfrm>
          <a:prstGeom prst="rect">
            <a:avLst/>
          </a:prstGeom>
          <a:noFill/>
          <a:ln w="19050" algn="ctr">
            <a:noFill/>
            <a:miter lim="800000"/>
            <a:headEnd/>
            <a:tailEnd/>
          </a:ln>
        </p:spPr>
        <p:txBody>
          <a:bodyPr wrap="square" lIns="0" tIns="0" rIns="0" bIns="0" rtlCol="0">
            <a:spAutoFit/>
          </a:bodyPr>
          <a:lstStyle/>
          <a:p>
            <a:r>
              <a:rPr lang="en-US" sz="1000" dirty="0" smtClean="0">
                <a:solidFill>
                  <a:prstClr val="white"/>
                </a:solidFill>
                <a:latin typeface="Arial"/>
              </a:rPr>
              <a:t>AIDS Research Institute at UCSF</a:t>
            </a:r>
          </a:p>
        </p:txBody>
      </p:sp>
      <p:pic>
        <p:nvPicPr>
          <p:cNvPr id="16" name="Picture 1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3" y="742960"/>
            <a:ext cx="1867516" cy="910729"/>
          </a:xfrm>
          <a:prstGeom prst="rect">
            <a:avLst/>
          </a:prstGeom>
        </p:spPr>
      </p:pic>
    </p:spTree>
    <p:extLst>
      <p:ext uri="{BB962C8B-B14F-4D97-AF65-F5344CB8AC3E}">
        <p14:creationId xmlns:p14="http://schemas.microsoft.com/office/powerpoint/2010/main" val="260966808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D48F992-ABEC-A540-88A8-02DEDBC504BC}"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5" name="Picture 14"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187224146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nal Cobranding with Imag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E4D703A-ABB6-EE4B-8BA7-A053A8D0F701}"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12" name="TextBox 11"/>
          <p:cNvSpPr txBox="1"/>
          <p:nvPr userDrawn="1"/>
        </p:nvSpPr>
        <p:spPr bwMode="auto">
          <a:xfrm>
            <a:off x="5047324" y="756610"/>
            <a:ext cx="1793537" cy="415498"/>
          </a:xfrm>
          <a:prstGeom prst="rect">
            <a:avLst/>
          </a:prstGeom>
          <a:noFill/>
          <a:ln w="19050" algn="ctr">
            <a:noFill/>
            <a:miter lim="800000"/>
            <a:headEnd/>
            <a:tailEnd/>
          </a:ln>
        </p:spPr>
        <p:txBody>
          <a:bodyPr wrap="square" lIns="0" tIns="0" rIns="0" bIns="0" rtlCol="0">
            <a:spAutoFit/>
          </a:bodyPr>
          <a:lstStyle/>
          <a:p>
            <a:r>
              <a:rPr lang="en-US" sz="900" dirty="0" smtClean="0">
                <a:solidFill>
                  <a:prstClr val="white"/>
                </a:solidFill>
                <a:latin typeface="Arial"/>
              </a:rPr>
              <a:t>UCSF Helen Diller Family</a:t>
            </a:r>
          </a:p>
          <a:p>
            <a:r>
              <a:rPr lang="en-US" sz="900" dirty="0" smtClean="0">
                <a:solidFill>
                  <a:prstClr val="white"/>
                </a:solidFill>
                <a:latin typeface="Arial"/>
              </a:rPr>
              <a:t>Comprehensive </a:t>
            </a:r>
            <a:br>
              <a:rPr lang="en-US" sz="900" dirty="0" smtClean="0">
                <a:solidFill>
                  <a:prstClr val="white"/>
                </a:solidFill>
                <a:latin typeface="Arial"/>
              </a:rPr>
            </a:br>
            <a:r>
              <a:rPr lang="en-US" sz="900" dirty="0" smtClean="0">
                <a:solidFill>
                  <a:prstClr val="white"/>
                </a:solidFill>
                <a:latin typeface="Arial"/>
              </a:rPr>
              <a:t>Cancer Center</a:t>
            </a:r>
          </a:p>
        </p:txBody>
      </p:sp>
      <p:cxnSp>
        <p:nvCxnSpPr>
          <p:cNvPr id="14" name="Straight Connector 13"/>
          <p:cNvCxnSpPr/>
          <p:nvPr userDrawn="1"/>
        </p:nvCxnSpPr>
        <p:spPr>
          <a:xfrm>
            <a:off x="6853431"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7063818" y="756611"/>
            <a:ext cx="1020039" cy="276999"/>
          </a:xfrm>
          <a:prstGeom prst="rect">
            <a:avLst/>
          </a:prstGeom>
          <a:noFill/>
          <a:ln w="19050" algn="ctr">
            <a:noFill/>
            <a:miter lim="800000"/>
            <a:headEnd/>
            <a:tailEnd/>
          </a:ln>
        </p:spPr>
        <p:txBody>
          <a:bodyPr wrap="square" lIns="0" tIns="0" rIns="0" bIns="0" rtlCol="0">
            <a:spAutoFit/>
          </a:bodyPr>
          <a:lstStyle/>
          <a:p>
            <a:r>
              <a:rPr lang="en-US" sz="900" dirty="0" smtClean="0">
                <a:solidFill>
                  <a:prstClr val="white"/>
                </a:solidFill>
                <a:latin typeface="Arial"/>
              </a:rPr>
              <a:t>UCSF School</a:t>
            </a:r>
            <a:br>
              <a:rPr lang="en-US" sz="900" dirty="0" smtClean="0">
                <a:solidFill>
                  <a:prstClr val="white"/>
                </a:solidFill>
                <a:latin typeface="Arial"/>
              </a:rPr>
            </a:br>
            <a:r>
              <a:rPr lang="en-US" sz="900" dirty="0" smtClean="0">
                <a:solidFill>
                  <a:prstClr val="white"/>
                </a:solidFill>
                <a:latin typeface="Arial"/>
              </a:rPr>
              <a:t>of Medicine</a:t>
            </a:r>
          </a:p>
        </p:txBody>
      </p:sp>
      <p:cxnSp>
        <p:nvCxnSpPr>
          <p:cNvPr id="16" name="Straight Connector 15"/>
          <p:cNvCxnSpPr/>
          <p:nvPr userDrawn="1"/>
        </p:nvCxnSpPr>
        <p:spPr>
          <a:xfrm>
            <a:off x="8083857"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8295063" y="756611"/>
            <a:ext cx="1301327" cy="276999"/>
          </a:xfrm>
          <a:prstGeom prst="rect">
            <a:avLst/>
          </a:prstGeom>
          <a:noFill/>
          <a:ln w="19050" algn="ctr">
            <a:noFill/>
            <a:miter lim="800000"/>
            <a:headEnd/>
            <a:tailEnd/>
          </a:ln>
        </p:spPr>
        <p:txBody>
          <a:bodyPr wrap="square" lIns="0" tIns="0" rIns="0" bIns="0" rtlCol="0">
            <a:spAutoFit/>
          </a:bodyPr>
          <a:lstStyle/>
          <a:p>
            <a:r>
              <a:rPr lang="en-US" sz="900" dirty="0" smtClean="0">
                <a:solidFill>
                  <a:prstClr val="white"/>
                </a:solidFill>
                <a:latin typeface="Arial"/>
              </a:rPr>
              <a:t>AIDS Research Institute at UCSF</a:t>
            </a:r>
          </a:p>
        </p:txBody>
      </p:sp>
      <p:pic>
        <p:nvPicPr>
          <p:cNvPr id="19" name="Picture 18"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373720690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Co-branding with Imag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371D9757-42A3-294B-B7EA-644C5BB5109E}"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8" name="Straight Connector 17"/>
          <p:cNvCxnSpPr/>
          <p:nvPr userDrawn="1"/>
        </p:nvCxnSpPr>
        <p:spPr>
          <a:xfrm>
            <a:off x="272439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064375" y="742096"/>
            <a:ext cx="1982948"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smtClean="0">
                <a:solidFill>
                  <a:prstClr val="white"/>
                </a:solidFill>
                <a:latin typeface="Arial"/>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prstClr val="white"/>
                  </a:solidFill>
                  <a:latin typeface="Arial"/>
                </a:rPr>
                <a:t>Partner </a:t>
              </a:r>
              <a:br>
                <a:rPr lang="en-US" sz="1400" dirty="0" smtClean="0">
                  <a:solidFill>
                    <a:prstClr val="white"/>
                  </a:solidFill>
                  <a:latin typeface="Arial"/>
                </a:rPr>
              </a:br>
              <a:r>
                <a:rPr lang="en-US" sz="1400" dirty="0" smtClean="0">
                  <a:solidFill>
                    <a:prstClr val="white"/>
                  </a:solidFill>
                  <a:latin typeface="Arial"/>
                </a:rPr>
                <a:t>Logo</a:t>
              </a:r>
            </a:p>
          </p:txBody>
        </p:sp>
      </p:grpSp>
      <p:pic>
        <p:nvPicPr>
          <p:cNvPr id="17" name="Picture 16"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40136746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2">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2E2321B8-0B4C-ED4A-9D92-05E26EF90DA1}"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4116" y="4046759"/>
            <a:ext cx="8602133"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913830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Image3">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8DC7A59-850F-C742-B4F1-0DD847348905}"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3017" y="4045138"/>
            <a:ext cx="8637391"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04737780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600" y="434994"/>
            <a:ext cx="10786533"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877053" y="1565577"/>
            <a:ext cx="10786535"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DCE77BA-0D46-904C-86BA-DDA8631D981A}" type="datetime1">
              <a:rPr lang="en-US" smtClean="0">
                <a:solidFill>
                  <a:srgbClr val="052049"/>
                </a:solidFill>
              </a:rPr>
              <a:t>2/13/18</a:t>
            </a:fld>
            <a:endParaRPr lang="en-US" dirty="0">
              <a:solidFill>
                <a:srgbClr val="052049"/>
              </a:solidFill>
            </a:endParaRPr>
          </a:p>
        </p:txBody>
      </p:sp>
      <p:sp>
        <p:nvSpPr>
          <p:cNvPr id="11"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2"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sp>
        <p:nvSpPr>
          <p:cNvPr id="2069" name="Freeform 77"/>
          <p:cNvSpPr>
            <a:spLocks/>
          </p:cNvSpPr>
          <p:nvPr userDrawn="1"/>
        </p:nvSpPr>
        <p:spPr bwMode="auto">
          <a:xfrm>
            <a:off x="10839451" y="6394450"/>
            <a:ext cx="8636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solidFill>
                <a:srgbClr val="052049"/>
              </a:solidFill>
            </a:endParaRPr>
          </a:p>
        </p:txBody>
      </p:sp>
    </p:spTree>
    <p:extLst>
      <p:ext uri="{BB962C8B-B14F-4D97-AF65-F5344CB8AC3E}">
        <p14:creationId xmlns:p14="http://schemas.microsoft.com/office/powerpoint/2010/main" val="298691349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16" r:id="rId24"/>
  </p:sldLayoutIdLst>
  <p:transition>
    <p:fade/>
  </p:transition>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807" y="2416836"/>
            <a:ext cx="8768144" cy="647870"/>
          </a:xfrm>
        </p:spPr>
        <p:txBody>
          <a:bodyPr/>
          <a:lstStyle/>
          <a:p>
            <a:r>
              <a:rPr lang="en-US" dirty="0" smtClean="0"/>
              <a:t>Interaction and effect measure modification</a:t>
            </a:r>
            <a:endParaRPr lang="en-US" dirty="0"/>
          </a:p>
        </p:txBody>
      </p:sp>
      <p:sp>
        <p:nvSpPr>
          <p:cNvPr id="11" name="Text Placeholder 10"/>
          <p:cNvSpPr>
            <a:spLocks noGrp="1"/>
          </p:cNvSpPr>
          <p:nvPr>
            <p:ph type="body" sz="quarter" idx="10"/>
          </p:nvPr>
        </p:nvSpPr>
        <p:spPr>
          <a:xfrm>
            <a:off x="994834" y="4045555"/>
            <a:ext cx="8638117" cy="1232298"/>
          </a:xfrm>
        </p:spPr>
        <p:txBody>
          <a:bodyPr>
            <a:normAutofit/>
          </a:bodyPr>
          <a:lstStyle/>
          <a:p>
            <a:r>
              <a:rPr lang="en-US" dirty="0"/>
              <a:t>Cindy Leung, ScD, MPH</a:t>
            </a:r>
            <a:br>
              <a:rPr lang="en-US" dirty="0"/>
            </a:br>
            <a:r>
              <a:rPr lang="en-US" dirty="0"/>
              <a:t>Formerly: Center for Health and Community, UCSF</a:t>
            </a:r>
          </a:p>
          <a:p>
            <a:endParaRPr lang="en-US" dirty="0"/>
          </a:p>
          <a:p>
            <a:r>
              <a:rPr lang="en-US" dirty="0"/>
              <a:t>Current: Asst. Prof. University of Michigan, School of Public Health</a:t>
            </a:r>
            <a:endParaRPr lang="en-US" dirty="0"/>
          </a:p>
        </p:txBody>
      </p:sp>
    </p:spTree>
    <p:extLst>
      <p:ext uri="{BB962C8B-B14F-4D97-AF65-F5344CB8AC3E}">
        <p14:creationId xmlns:p14="http://schemas.microsoft.com/office/powerpoint/2010/main" val="20143955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a:t>
            </a:r>
            <a:r>
              <a:rPr lang="mr-IN" b="1" dirty="0" smtClean="0"/>
              <a:t>–</a:t>
            </a:r>
            <a:r>
              <a:rPr lang="en-US" b="1" dirty="0" smtClean="0"/>
              <a:t> another example</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6824683"/>
              </p:ext>
            </p:extLst>
          </p:nvPr>
        </p:nvGraphicFramePr>
        <p:xfrm>
          <a:off x="1727228" y="1532437"/>
          <a:ext cx="8600112" cy="1737360"/>
        </p:xfrm>
        <a:graphic>
          <a:graphicData uri="http://schemas.openxmlformats.org/drawingml/2006/table">
            <a:tbl>
              <a:tblPr firstRow="1" bandRow="1">
                <a:tableStyleId>{8A107856-5554-42FB-B03E-39F5DBC370BA}</a:tableStyleId>
              </a:tblPr>
              <a:tblGrid>
                <a:gridCol w="2150028"/>
                <a:gridCol w="2150028"/>
                <a:gridCol w="2150028"/>
                <a:gridCol w="2150028"/>
              </a:tblGrid>
              <a:tr h="417865">
                <a:tc>
                  <a:txBody>
                    <a:bodyPr/>
                    <a:lstStyle/>
                    <a:p>
                      <a:pPr algn="ctr"/>
                      <a:endParaRPr lang="en-US" sz="2400" dirty="0"/>
                    </a:p>
                  </a:txBody>
                  <a:tcPr/>
                </a:tc>
                <a:tc>
                  <a:txBody>
                    <a:bodyPr/>
                    <a:lstStyle/>
                    <a:p>
                      <a:pPr algn="ctr"/>
                      <a:r>
                        <a:rPr lang="en-US" sz="2400" dirty="0" smtClean="0"/>
                        <a:t>No alcohol</a:t>
                      </a:r>
                      <a:endParaRPr lang="en-US" sz="2400" dirty="0"/>
                    </a:p>
                  </a:txBody>
                  <a:tcPr/>
                </a:tc>
                <a:tc>
                  <a:txBody>
                    <a:bodyPr/>
                    <a:lstStyle/>
                    <a:p>
                      <a:pPr algn="ctr"/>
                      <a:r>
                        <a:rPr lang="en-US" sz="2400" dirty="0" smtClean="0"/>
                        <a:t>Moderate alcohol</a:t>
                      </a:r>
                      <a:endParaRPr lang="en-US" sz="2400" dirty="0"/>
                    </a:p>
                  </a:txBody>
                  <a:tcPr/>
                </a:tc>
                <a:tc>
                  <a:txBody>
                    <a:bodyPr/>
                    <a:lstStyle/>
                    <a:p>
                      <a:pPr algn="ctr"/>
                      <a:r>
                        <a:rPr lang="en-US" sz="2400" dirty="0" smtClean="0"/>
                        <a:t>High alcohol</a:t>
                      </a:r>
                      <a:endParaRPr lang="en-US" sz="2400" dirty="0"/>
                    </a:p>
                  </a:txBody>
                  <a:tcPr/>
                </a:tc>
              </a:tr>
              <a:tr h="417865">
                <a:tc>
                  <a:txBody>
                    <a:bodyPr/>
                    <a:lstStyle/>
                    <a:p>
                      <a:pPr algn="ctr"/>
                      <a:r>
                        <a:rPr lang="en-US" sz="2400" dirty="0" smtClean="0"/>
                        <a:t>High folate</a:t>
                      </a:r>
                      <a:endParaRPr lang="en-US" sz="2400" dirty="0"/>
                    </a:p>
                  </a:txBody>
                  <a:tcPr/>
                </a:tc>
                <a:tc>
                  <a:txBody>
                    <a:bodyPr/>
                    <a:lstStyle/>
                    <a:p>
                      <a:pPr algn="ctr"/>
                      <a:r>
                        <a:rPr lang="en-US" sz="2400" dirty="0" smtClean="0"/>
                        <a:t>1.0</a:t>
                      </a:r>
                      <a:endParaRPr lang="en-US" sz="2400" dirty="0"/>
                    </a:p>
                  </a:txBody>
                  <a:tcPr/>
                </a:tc>
                <a:tc>
                  <a:txBody>
                    <a:bodyPr/>
                    <a:lstStyle/>
                    <a:p>
                      <a:pPr algn="ctr"/>
                      <a:r>
                        <a:rPr lang="en-US" sz="2400" dirty="0" smtClean="0"/>
                        <a:t>1.01 (0.84-1.21)</a:t>
                      </a:r>
                      <a:endParaRPr lang="en-US" sz="2400" dirty="0"/>
                    </a:p>
                  </a:txBody>
                  <a:tcPr/>
                </a:tc>
                <a:tc>
                  <a:txBody>
                    <a:bodyPr/>
                    <a:lstStyle/>
                    <a:p>
                      <a:pPr algn="ctr"/>
                      <a:r>
                        <a:rPr lang="en-US" sz="2400" dirty="0" smtClean="0"/>
                        <a:t>1.10</a:t>
                      </a:r>
                      <a:r>
                        <a:rPr lang="en-US" sz="2400" baseline="0" dirty="0" smtClean="0"/>
                        <a:t> (0.90-1.33)</a:t>
                      </a:r>
                      <a:endParaRPr lang="en-US" sz="2400" dirty="0"/>
                    </a:p>
                  </a:txBody>
                  <a:tcPr/>
                </a:tc>
              </a:tr>
              <a:tr h="417865">
                <a:tc>
                  <a:txBody>
                    <a:bodyPr/>
                    <a:lstStyle/>
                    <a:p>
                      <a:pPr algn="ctr"/>
                      <a:r>
                        <a:rPr lang="en-US" sz="2400" dirty="0" smtClean="0"/>
                        <a:t>Low folate</a:t>
                      </a:r>
                      <a:endParaRPr lang="en-US" sz="2400" dirty="0"/>
                    </a:p>
                  </a:txBody>
                  <a:tcPr/>
                </a:tc>
                <a:tc>
                  <a:txBody>
                    <a:bodyPr/>
                    <a:lstStyle/>
                    <a:p>
                      <a:pPr algn="ctr"/>
                      <a:r>
                        <a:rPr lang="en-US" sz="2400" dirty="0" smtClean="0"/>
                        <a:t>1.08 (0.78-1.49)</a:t>
                      </a:r>
                      <a:endParaRPr lang="en-US" sz="2400" dirty="0"/>
                    </a:p>
                  </a:txBody>
                  <a:tcPr/>
                </a:tc>
                <a:tc>
                  <a:txBody>
                    <a:bodyPr/>
                    <a:lstStyle/>
                    <a:p>
                      <a:pPr algn="ctr"/>
                      <a:r>
                        <a:rPr lang="en-US" sz="2400" dirty="0" smtClean="0"/>
                        <a:t>1.37 (0.89-2.11)</a:t>
                      </a:r>
                      <a:endParaRPr lang="en-US" sz="2400" dirty="0"/>
                    </a:p>
                  </a:txBody>
                  <a:tcPr/>
                </a:tc>
                <a:tc>
                  <a:txBody>
                    <a:bodyPr/>
                    <a:lstStyle/>
                    <a:p>
                      <a:pPr algn="ctr"/>
                      <a:r>
                        <a:rPr lang="en-US" sz="2400" dirty="0" smtClean="0"/>
                        <a:t>1.45 (0.95-2.23)</a:t>
                      </a:r>
                      <a:endParaRPr lang="en-US" sz="2400" dirty="0"/>
                    </a:p>
                  </a:txBody>
                  <a:tcPr/>
                </a:tc>
              </a:tr>
            </a:tbl>
          </a:graphicData>
        </a:graphic>
      </p:graphicFrame>
      <p:sp>
        <p:nvSpPr>
          <p:cNvPr id="6" name="TextBox 5"/>
          <p:cNvSpPr txBox="1"/>
          <p:nvPr/>
        </p:nvSpPr>
        <p:spPr bwMode="auto">
          <a:xfrm>
            <a:off x="754918" y="4379189"/>
            <a:ext cx="11270055" cy="738664"/>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400" smtClean="0"/>
              <a:t>Alcohol </a:t>
            </a:r>
            <a:r>
              <a:rPr lang="en-US" sz="2400" dirty="0" smtClean="0"/>
              <a:t>has a moderate increase in the risk of breast cancer among women with high folate.</a:t>
            </a:r>
          </a:p>
          <a:p>
            <a:pPr marL="342900" indent="-342900">
              <a:buFont typeface="Arial" charset="0"/>
              <a:buChar char="•"/>
            </a:pPr>
            <a:r>
              <a:rPr lang="en-US" sz="2400" dirty="0" smtClean="0"/>
              <a:t>Alcohol has a high increase in the risk of breast cancer among women with low folate.</a:t>
            </a:r>
          </a:p>
        </p:txBody>
      </p:sp>
      <p:sp>
        <p:nvSpPr>
          <p:cNvPr id="5" name="Oval 4"/>
          <p:cNvSpPr/>
          <p:nvPr/>
        </p:nvSpPr>
        <p:spPr bwMode="auto">
          <a:xfrm>
            <a:off x="871643" y="2689412"/>
            <a:ext cx="10244592" cy="753036"/>
          </a:xfrm>
          <a:prstGeom prst="ellipse">
            <a:avLst/>
          </a:prstGeom>
          <a:noFill/>
          <a:ln w="3810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7" name="TextBox 6"/>
          <p:cNvSpPr txBox="1"/>
          <p:nvPr/>
        </p:nvSpPr>
        <p:spPr bwMode="auto">
          <a:xfrm>
            <a:off x="433137" y="5823284"/>
            <a:ext cx="11543710" cy="246221"/>
          </a:xfrm>
          <a:prstGeom prst="rect">
            <a:avLst/>
          </a:prstGeom>
          <a:noFill/>
          <a:ln w="19050" algn="ctr">
            <a:noFill/>
            <a:miter lim="800000"/>
            <a:headEnd/>
            <a:tailEnd/>
          </a:ln>
        </p:spPr>
        <p:txBody>
          <a:bodyPr wrap="square" lIns="0" tIns="0" rIns="0" bIns="0" rtlCol="0">
            <a:spAutoFit/>
          </a:bodyPr>
          <a:lstStyle/>
          <a:p>
            <a:pPr algn="ctr"/>
            <a:r>
              <a:rPr lang="en-US" sz="1600" i="1" dirty="0" smtClean="0"/>
              <a:t>Sellers et al. Dietary folate intake, alcohol, and risk of </a:t>
            </a:r>
            <a:r>
              <a:rPr lang="en-US" sz="1600" i="1" dirty="0" err="1" smtClean="0"/>
              <a:t>bresat</a:t>
            </a:r>
            <a:r>
              <a:rPr lang="en-US" sz="1600" i="1" dirty="0" smtClean="0"/>
              <a:t> cancer in a prospective study of postmenopausal women. Epidemiology 2001. </a:t>
            </a:r>
          </a:p>
        </p:txBody>
      </p:sp>
    </p:spTree>
    <p:extLst>
      <p:ext uri="{BB962C8B-B14F-4D97-AF65-F5344CB8AC3E}">
        <p14:creationId xmlns:p14="http://schemas.microsoft.com/office/powerpoint/2010/main" val="63622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40541" y="0"/>
            <a:ext cx="8525435" cy="5990599"/>
          </a:xfrm>
          <a:prstGeom prst="rect">
            <a:avLst/>
          </a:prstGeom>
        </p:spPr>
      </p:pic>
      <p:sp>
        <p:nvSpPr>
          <p:cNvPr id="6" name="TextBox 5"/>
          <p:cNvSpPr txBox="1"/>
          <p:nvPr/>
        </p:nvSpPr>
        <p:spPr bwMode="auto">
          <a:xfrm>
            <a:off x="537882" y="6324797"/>
            <a:ext cx="9189553" cy="276999"/>
          </a:xfrm>
          <a:prstGeom prst="rect">
            <a:avLst/>
          </a:prstGeom>
          <a:noFill/>
          <a:ln w="19050" algn="ctr">
            <a:noFill/>
            <a:miter lim="800000"/>
            <a:headEnd/>
            <a:tailEnd/>
          </a:ln>
        </p:spPr>
        <p:txBody>
          <a:bodyPr wrap="square" lIns="0" tIns="0" rIns="0" bIns="0" rtlCol="0">
            <a:spAutoFit/>
          </a:bodyPr>
          <a:lstStyle/>
          <a:p>
            <a:r>
              <a:rPr lang="en-US" i="1" dirty="0" smtClean="0"/>
              <a:t>Hunter DJ. Gene-environment interactions in human diseases. Nature Review Genetics 2005 </a:t>
            </a:r>
          </a:p>
        </p:txBody>
      </p:sp>
    </p:spTree>
    <p:extLst>
      <p:ext uri="{BB962C8B-B14F-4D97-AF65-F5344CB8AC3E}">
        <p14:creationId xmlns:p14="http://schemas.microsoft.com/office/powerpoint/2010/main" val="137114757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Gene-Environment Interactions</a:t>
            </a:r>
            <a:endParaRPr lang="en-US" b="1" dirty="0"/>
          </a:p>
        </p:txBody>
      </p:sp>
      <p:sp>
        <p:nvSpPr>
          <p:cNvPr id="3" name="Content Placeholder 2"/>
          <p:cNvSpPr>
            <a:spLocks noGrp="1"/>
          </p:cNvSpPr>
          <p:nvPr>
            <p:ph idx="1"/>
          </p:nvPr>
        </p:nvSpPr>
        <p:spPr>
          <a:xfrm>
            <a:off x="881833" y="1524000"/>
            <a:ext cx="11100731" cy="4509294"/>
          </a:xfrm>
        </p:spPr>
        <p:txBody>
          <a:bodyPr/>
          <a:lstStyle/>
          <a:p>
            <a:r>
              <a:rPr lang="en-US" sz="2000" dirty="0" smtClean="0"/>
              <a:t>Obtain a better estimate of PAR for genetic and environmental risk factors by accounting for joint interactions</a:t>
            </a:r>
          </a:p>
          <a:p>
            <a:r>
              <a:rPr lang="en-US" sz="2000" dirty="0" smtClean="0"/>
              <a:t>Strengthen association between environmental factors and disease by examining these factors in genetically susceptible individuals</a:t>
            </a:r>
          </a:p>
          <a:p>
            <a:r>
              <a:rPr lang="en-US" sz="2000" dirty="0" smtClean="0"/>
              <a:t>Help to dissect disease mechanisms in humans by using information on susceptibility genes to focus on the biologic pathways most relevant to disease, and environment factors most relevant to pathways</a:t>
            </a:r>
          </a:p>
          <a:p>
            <a:r>
              <a:rPr lang="en-US" sz="2000" dirty="0" smtClean="0"/>
              <a:t>Determine which specific compounds in complex mixtures of compounds that humans are exposed to cause disease</a:t>
            </a:r>
          </a:p>
          <a:p>
            <a:r>
              <a:rPr lang="en-US" sz="2000" dirty="0" smtClean="0"/>
              <a:t>Use information on biological pathways to design new preventive and therapeutic strategies</a:t>
            </a:r>
          </a:p>
          <a:p>
            <a:r>
              <a:rPr lang="en-US" sz="2000" dirty="0" smtClean="0"/>
              <a:t>Offer tailored preventive advice based on knowledge if an individual carries susceptibility or resistance alleles</a:t>
            </a:r>
            <a:endParaRPr lang="en-US" sz="2000" dirty="0"/>
          </a:p>
        </p:txBody>
      </p:sp>
      <p:sp>
        <p:nvSpPr>
          <p:cNvPr id="5" name="TextBox 4"/>
          <p:cNvSpPr txBox="1"/>
          <p:nvPr/>
        </p:nvSpPr>
        <p:spPr bwMode="auto">
          <a:xfrm>
            <a:off x="537882" y="6324797"/>
            <a:ext cx="9189553" cy="276999"/>
          </a:xfrm>
          <a:prstGeom prst="rect">
            <a:avLst/>
          </a:prstGeom>
          <a:noFill/>
          <a:ln w="19050" algn="ctr">
            <a:noFill/>
            <a:miter lim="800000"/>
            <a:headEnd/>
            <a:tailEnd/>
          </a:ln>
        </p:spPr>
        <p:txBody>
          <a:bodyPr wrap="square" lIns="0" tIns="0" rIns="0" bIns="0" rtlCol="0">
            <a:spAutoFit/>
          </a:bodyPr>
          <a:lstStyle/>
          <a:p>
            <a:r>
              <a:rPr lang="en-US" i="1" dirty="0" smtClean="0"/>
              <a:t>Hunter DJ. Gene-environment interactions in human diseases. Nature Review Genetics 2005 </a:t>
            </a:r>
          </a:p>
        </p:txBody>
      </p:sp>
    </p:spTree>
    <p:extLst>
      <p:ext uri="{BB962C8B-B14F-4D97-AF65-F5344CB8AC3E}">
        <p14:creationId xmlns:p14="http://schemas.microsoft.com/office/powerpoint/2010/main" val="106833822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additive scale</a:t>
            </a:r>
            <a:endParaRPr lang="en-US" b="1" dirty="0"/>
          </a:p>
        </p:txBody>
      </p:sp>
      <p:sp>
        <p:nvSpPr>
          <p:cNvPr id="3" name="Content Placeholder 2"/>
          <p:cNvSpPr>
            <a:spLocks noGrp="1"/>
          </p:cNvSpPr>
          <p:nvPr>
            <p:ph idx="1"/>
          </p:nvPr>
        </p:nvSpPr>
        <p:spPr>
          <a:xfrm>
            <a:off x="881832" y="1722854"/>
            <a:ext cx="11100731" cy="4011502"/>
          </a:xfrm>
        </p:spPr>
        <p:txBody>
          <a:bodyPr/>
          <a:lstStyle/>
          <a:p>
            <a:pPr marL="0" indent="0">
              <a:buNone/>
            </a:pPr>
            <a:r>
              <a:rPr lang="en-US" sz="2800" dirty="0" smtClean="0"/>
              <a:t>Assume a binary outcome Y and two binary exposures of interest:</a:t>
            </a:r>
          </a:p>
          <a:p>
            <a:pPr marL="0" indent="0" algn="ctr">
              <a:buNone/>
            </a:pPr>
            <a:r>
              <a:rPr lang="en-US" sz="3600" dirty="0" smtClean="0"/>
              <a:t>(p</a:t>
            </a:r>
            <a:r>
              <a:rPr lang="en-US" sz="3600" baseline="-25000" dirty="0" smtClean="0"/>
              <a:t>11</a:t>
            </a:r>
            <a:r>
              <a:rPr lang="en-US" sz="3600" dirty="0" smtClean="0"/>
              <a:t> </a:t>
            </a:r>
            <a:r>
              <a:rPr lang="mr-IN" sz="3600" dirty="0" smtClean="0"/>
              <a:t>–</a:t>
            </a:r>
            <a:r>
              <a:rPr lang="en-US" sz="3600" dirty="0" smtClean="0"/>
              <a:t> p</a:t>
            </a:r>
            <a:r>
              <a:rPr lang="en-US" sz="3600" baseline="-25000" dirty="0" smtClean="0"/>
              <a:t>00</a:t>
            </a:r>
            <a:r>
              <a:rPr lang="en-US" sz="3600" dirty="0" smtClean="0"/>
              <a:t>) </a:t>
            </a:r>
            <a:r>
              <a:rPr lang="mr-IN" sz="3600" dirty="0" smtClean="0"/>
              <a:t>–</a:t>
            </a:r>
            <a:r>
              <a:rPr lang="en-US" sz="3600" dirty="0" smtClean="0"/>
              <a:t> [(p</a:t>
            </a:r>
            <a:r>
              <a:rPr lang="en-US" sz="3600" baseline="-25000" dirty="0" smtClean="0"/>
              <a:t>10</a:t>
            </a:r>
            <a:r>
              <a:rPr lang="en-US" sz="3600" dirty="0" smtClean="0"/>
              <a:t> </a:t>
            </a:r>
            <a:r>
              <a:rPr lang="mr-IN" sz="3600" dirty="0"/>
              <a:t>–</a:t>
            </a:r>
            <a:r>
              <a:rPr lang="en-US" sz="3600" dirty="0"/>
              <a:t> </a:t>
            </a:r>
            <a:r>
              <a:rPr lang="en-US" sz="3600" dirty="0" smtClean="0"/>
              <a:t>p</a:t>
            </a:r>
            <a:r>
              <a:rPr lang="en-US" sz="3600" baseline="-25000" dirty="0" smtClean="0"/>
              <a:t>00</a:t>
            </a:r>
            <a:r>
              <a:rPr lang="en-US" sz="3600" dirty="0" smtClean="0"/>
              <a:t>)</a:t>
            </a:r>
            <a:r>
              <a:rPr lang="en-US" sz="3600" baseline="-25000" dirty="0" smtClean="0"/>
              <a:t> </a:t>
            </a:r>
            <a:r>
              <a:rPr lang="en-US" sz="3600" dirty="0" smtClean="0"/>
              <a:t>+ (p</a:t>
            </a:r>
            <a:r>
              <a:rPr lang="en-US" sz="3600" baseline="-25000" dirty="0" smtClean="0"/>
              <a:t>01</a:t>
            </a:r>
            <a:r>
              <a:rPr lang="en-US" sz="3600" dirty="0"/>
              <a:t> </a:t>
            </a:r>
            <a:r>
              <a:rPr lang="mr-IN" sz="3600" dirty="0" smtClean="0"/>
              <a:t>–</a:t>
            </a:r>
            <a:r>
              <a:rPr lang="en-US" sz="3600" dirty="0"/>
              <a:t> </a:t>
            </a:r>
            <a:r>
              <a:rPr lang="en-US" sz="3600" dirty="0" smtClean="0"/>
              <a:t>p</a:t>
            </a:r>
            <a:r>
              <a:rPr lang="en-US" sz="3600" baseline="-25000" dirty="0" smtClean="0"/>
              <a:t>00</a:t>
            </a:r>
            <a:r>
              <a:rPr lang="en-US" sz="3600" dirty="0" smtClean="0"/>
              <a:t>)]</a:t>
            </a:r>
          </a:p>
          <a:p>
            <a:pPr marL="0" indent="0" algn="ctr">
              <a:buNone/>
            </a:pPr>
            <a:endParaRPr lang="en-US" sz="3600" dirty="0"/>
          </a:p>
          <a:p>
            <a:pPr marL="0" indent="0" algn="ctr">
              <a:buNone/>
            </a:pPr>
            <a:endParaRPr lang="en-US" sz="3600" dirty="0" smtClean="0"/>
          </a:p>
          <a:p>
            <a:pPr marL="0" indent="0" algn="ctr">
              <a:buNone/>
            </a:pPr>
            <a:r>
              <a:rPr lang="en-US" sz="3600" dirty="0" smtClean="0"/>
              <a:t>p</a:t>
            </a:r>
            <a:r>
              <a:rPr lang="en-US" sz="3600" baseline="-25000" dirty="0" smtClean="0"/>
              <a:t>11</a:t>
            </a:r>
            <a:r>
              <a:rPr lang="en-US" sz="3600" dirty="0" smtClean="0"/>
              <a:t> </a:t>
            </a:r>
            <a:r>
              <a:rPr lang="mr-IN" sz="3600" dirty="0" smtClean="0"/>
              <a:t>–</a:t>
            </a:r>
            <a:r>
              <a:rPr lang="en-US" sz="3600" dirty="0" smtClean="0"/>
              <a:t> p</a:t>
            </a:r>
            <a:r>
              <a:rPr lang="en-US" sz="3600" baseline="-25000" dirty="0" smtClean="0"/>
              <a:t>10</a:t>
            </a:r>
            <a:r>
              <a:rPr lang="en-US" sz="3600" dirty="0" smtClean="0"/>
              <a:t> </a:t>
            </a:r>
            <a:r>
              <a:rPr lang="mr-IN" sz="3600" dirty="0" smtClean="0"/>
              <a:t>–</a:t>
            </a:r>
            <a:r>
              <a:rPr lang="en-US" sz="3600" dirty="0" smtClean="0"/>
              <a:t> p</a:t>
            </a:r>
            <a:r>
              <a:rPr lang="en-US" sz="3600" baseline="-25000" dirty="0" smtClean="0"/>
              <a:t>01</a:t>
            </a:r>
            <a:r>
              <a:rPr lang="en-US" sz="3600" dirty="0" smtClean="0"/>
              <a:t> + p</a:t>
            </a:r>
            <a:r>
              <a:rPr lang="en-US" sz="3600" baseline="-25000" dirty="0" smtClean="0"/>
              <a:t>00</a:t>
            </a:r>
          </a:p>
          <a:p>
            <a:pPr marL="0" indent="0" algn="ctr">
              <a:buNone/>
            </a:pPr>
            <a:r>
              <a:rPr lang="en-US" sz="3200" dirty="0" smtClean="0"/>
              <a:t>If greater than 0, interaction is positive or super-additive.</a:t>
            </a:r>
          </a:p>
          <a:p>
            <a:pPr marL="0" indent="0" algn="ctr">
              <a:buNone/>
            </a:pPr>
            <a:r>
              <a:rPr lang="en-US" sz="3200" dirty="0" smtClean="0"/>
              <a:t>If less than 0, interaction is negative or sub-additive.</a:t>
            </a:r>
            <a:endParaRPr lang="en-US" sz="3200" dirty="0"/>
          </a:p>
        </p:txBody>
      </p:sp>
      <p:sp>
        <p:nvSpPr>
          <p:cNvPr id="7" name="TextBox 6"/>
          <p:cNvSpPr txBox="1"/>
          <p:nvPr/>
        </p:nvSpPr>
        <p:spPr bwMode="auto">
          <a:xfrm>
            <a:off x="2233246" y="3165769"/>
            <a:ext cx="3235569" cy="861774"/>
          </a:xfrm>
          <a:prstGeom prst="rect">
            <a:avLst/>
          </a:prstGeom>
          <a:noFill/>
          <a:ln w="19050" algn="ctr">
            <a:noFill/>
            <a:miter lim="800000"/>
            <a:headEnd/>
            <a:tailEnd/>
          </a:ln>
        </p:spPr>
        <p:txBody>
          <a:bodyPr wrap="square" lIns="0" tIns="0" rIns="0" bIns="0" rtlCol="0">
            <a:spAutoFit/>
          </a:bodyPr>
          <a:lstStyle/>
          <a:p>
            <a:pPr algn="ctr"/>
            <a:r>
              <a:rPr lang="en-US" sz="2800" dirty="0" smtClean="0">
                <a:solidFill>
                  <a:srgbClr val="C00000"/>
                </a:solidFill>
              </a:rPr>
              <a:t>Effect of both exposures</a:t>
            </a:r>
          </a:p>
        </p:txBody>
      </p:sp>
      <p:sp>
        <p:nvSpPr>
          <p:cNvPr id="8" name="TextBox 7"/>
          <p:cNvSpPr txBox="1"/>
          <p:nvPr/>
        </p:nvSpPr>
        <p:spPr bwMode="auto">
          <a:xfrm>
            <a:off x="5225766" y="3165769"/>
            <a:ext cx="2412864" cy="861774"/>
          </a:xfrm>
          <a:prstGeom prst="rect">
            <a:avLst/>
          </a:prstGeom>
          <a:noFill/>
          <a:ln w="19050" algn="ctr">
            <a:noFill/>
            <a:miter lim="800000"/>
            <a:headEnd/>
            <a:tailEnd/>
          </a:ln>
        </p:spPr>
        <p:txBody>
          <a:bodyPr wrap="square" lIns="0" tIns="0" rIns="0" bIns="0" rtlCol="0">
            <a:spAutoFit/>
          </a:bodyPr>
          <a:lstStyle/>
          <a:p>
            <a:pPr algn="ctr"/>
            <a:r>
              <a:rPr lang="en-US" sz="2800" dirty="0" smtClean="0">
                <a:solidFill>
                  <a:srgbClr val="C00000"/>
                </a:solidFill>
              </a:rPr>
              <a:t>Effect of exposure #1</a:t>
            </a:r>
          </a:p>
        </p:txBody>
      </p:sp>
      <p:sp>
        <p:nvSpPr>
          <p:cNvPr id="9" name="TextBox 8"/>
          <p:cNvSpPr txBox="1"/>
          <p:nvPr/>
        </p:nvSpPr>
        <p:spPr bwMode="auto">
          <a:xfrm>
            <a:off x="7857880" y="3165769"/>
            <a:ext cx="2412864" cy="861774"/>
          </a:xfrm>
          <a:prstGeom prst="rect">
            <a:avLst/>
          </a:prstGeom>
          <a:noFill/>
          <a:ln w="19050" algn="ctr">
            <a:noFill/>
            <a:miter lim="800000"/>
            <a:headEnd/>
            <a:tailEnd/>
          </a:ln>
        </p:spPr>
        <p:txBody>
          <a:bodyPr wrap="square" lIns="0" tIns="0" rIns="0" bIns="0" rtlCol="0">
            <a:spAutoFit/>
          </a:bodyPr>
          <a:lstStyle/>
          <a:p>
            <a:pPr algn="ctr"/>
            <a:r>
              <a:rPr lang="en-US" sz="2800" dirty="0" smtClean="0">
                <a:solidFill>
                  <a:srgbClr val="C00000"/>
                </a:solidFill>
              </a:rPr>
              <a:t>Effect of exposure #2</a:t>
            </a:r>
          </a:p>
        </p:txBody>
      </p:sp>
      <p:sp>
        <p:nvSpPr>
          <p:cNvPr id="10" name="Rounded Rectangle 9"/>
          <p:cNvSpPr/>
          <p:nvPr/>
        </p:nvSpPr>
        <p:spPr bwMode="auto">
          <a:xfrm>
            <a:off x="4020691" y="4303058"/>
            <a:ext cx="4823012" cy="627529"/>
          </a:xfrm>
          <a:prstGeom prst="roundRect">
            <a:avLst/>
          </a:prstGeom>
          <a:noFill/>
          <a:ln w="60325" algn="ctr">
            <a:solidFill>
              <a:srgbClr val="C0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118725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additive scale</a:t>
            </a:r>
            <a:endParaRPr lang="en-US" b="1" dirty="0"/>
          </a:p>
        </p:txBody>
      </p:sp>
      <p:sp>
        <p:nvSpPr>
          <p:cNvPr id="3" name="Content Placeholder 2"/>
          <p:cNvSpPr>
            <a:spLocks noGrp="1"/>
          </p:cNvSpPr>
          <p:nvPr>
            <p:ph idx="1"/>
          </p:nvPr>
        </p:nvSpPr>
        <p:spPr>
          <a:xfrm>
            <a:off x="5451231" y="2021792"/>
            <a:ext cx="6531333" cy="4011502"/>
          </a:xfrm>
        </p:spPr>
        <p:txBody>
          <a:bodyPr/>
          <a:lstStyle/>
          <a:p>
            <a:pPr marL="0" indent="0" algn="ctr">
              <a:buNone/>
            </a:pPr>
            <a:r>
              <a:rPr lang="en-US" sz="3200" dirty="0"/>
              <a:t>p</a:t>
            </a:r>
            <a:r>
              <a:rPr lang="en-US" sz="3200" baseline="-25000" dirty="0"/>
              <a:t>11</a:t>
            </a:r>
            <a:r>
              <a:rPr lang="en-US" sz="3200" dirty="0"/>
              <a:t> </a:t>
            </a:r>
            <a:r>
              <a:rPr lang="mr-IN" sz="3200" dirty="0"/>
              <a:t>–</a:t>
            </a:r>
            <a:r>
              <a:rPr lang="en-US" sz="3200" dirty="0"/>
              <a:t> p</a:t>
            </a:r>
            <a:r>
              <a:rPr lang="en-US" sz="3200" baseline="-25000" dirty="0"/>
              <a:t>10</a:t>
            </a:r>
            <a:r>
              <a:rPr lang="en-US" sz="3200" dirty="0"/>
              <a:t> </a:t>
            </a:r>
            <a:r>
              <a:rPr lang="mr-IN" sz="3200" dirty="0"/>
              <a:t>–</a:t>
            </a:r>
            <a:r>
              <a:rPr lang="en-US" sz="3200" dirty="0"/>
              <a:t> p</a:t>
            </a:r>
            <a:r>
              <a:rPr lang="en-US" sz="3200" baseline="-25000" dirty="0"/>
              <a:t>01</a:t>
            </a:r>
            <a:r>
              <a:rPr lang="en-US" sz="3200" dirty="0"/>
              <a:t> + p</a:t>
            </a:r>
            <a:r>
              <a:rPr lang="en-US" sz="3200" baseline="-25000" dirty="0"/>
              <a:t>00</a:t>
            </a:r>
          </a:p>
          <a:p>
            <a:pPr marL="0" indent="0" algn="ctr">
              <a:buNone/>
            </a:pPr>
            <a:endParaRPr lang="en-US" sz="2800" dirty="0" smtClean="0"/>
          </a:p>
          <a:p>
            <a:pPr marL="0" indent="0" algn="ctr">
              <a:buNone/>
            </a:pPr>
            <a:r>
              <a:rPr lang="en-US" sz="2800" dirty="0" smtClean="0"/>
              <a:t>0.0450 </a:t>
            </a:r>
            <a:r>
              <a:rPr lang="mr-IN" sz="2800" dirty="0" smtClean="0"/>
              <a:t>–</a:t>
            </a:r>
            <a:r>
              <a:rPr lang="en-US" sz="2800" dirty="0" smtClean="0"/>
              <a:t> 0.0095 </a:t>
            </a:r>
            <a:r>
              <a:rPr lang="mr-IN" sz="2800" dirty="0" smtClean="0"/>
              <a:t>–</a:t>
            </a:r>
            <a:r>
              <a:rPr lang="en-US" sz="2800" dirty="0" smtClean="0"/>
              <a:t> 0.0670 + 0.011 </a:t>
            </a:r>
          </a:p>
          <a:p>
            <a:pPr marL="0" indent="0" algn="ctr">
              <a:buNone/>
            </a:pPr>
            <a:r>
              <a:rPr lang="en-US" sz="2800" dirty="0" smtClean="0"/>
              <a:t>= 0.0299</a:t>
            </a:r>
          </a:p>
          <a:p>
            <a:pPr marL="0" indent="0" algn="ctr">
              <a:buNone/>
            </a:pPr>
            <a:r>
              <a:rPr lang="en-US" sz="2800" dirty="0" smtClean="0"/>
              <a:t>Evidence of </a:t>
            </a:r>
            <a:r>
              <a:rPr lang="en-US" sz="2800" dirty="0" smtClean="0">
                <a:solidFill>
                  <a:srgbClr val="C00000"/>
                </a:solidFill>
              </a:rPr>
              <a:t>positive</a:t>
            </a:r>
            <a:r>
              <a:rPr lang="en-US" sz="2800" dirty="0" smtClean="0"/>
              <a:t> or </a:t>
            </a:r>
            <a:r>
              <a:rPr lang="en-US" sz="2800" dirty="0" smtClean="0">
                <a:solidFill>
                  <a:srgbClr val="C00000"/>
                </a:solidFill>
              </a:rPr>
              <a:t>super-additive interaction</a:t>
            </a:r>
            <a:endParaRPr lang="en-US" sz="2400" dirty="0">
              <a:solidFill>
                <a:srgbClr val="C00000"/>
              </a:solidFill>
            </a:endParaRPr>
          </a:p>
        </p:txBody>
      </p:sp>
      <p:graphicFrame>
        <p:nvGraphicFramePr>
          <p:cNvPr id="6" name="Table 5"/>
          <p:cNvGraphicFramePr>
            <a:graphicFrameLocks noGrp="1"/>
          </p:cNvGraphicFramePr>
          <p:nvPr>
            <p:extLst/>
          </p:nvPr>
        </p:nvGraphicFramePr>
        <p:xfrm>
          <a:off x="590062" y="2074107"/>
          <a:ext cx="4579815" cy="2728444"/>
        </p:xfrm>
        <a:graphic>
          <a:graphicData uri="http://schemas.openxmlformats.org/drawingml/2006/table">
            <a:tbl>
              <a:tblPr firstRow="1" bandRow="1">
                <a:tableStyleId>{21E4AEA4-8DFA-4A89-87EB-49C32662AFE0}</a:tableStyleId>
              </a:tblPr>
              <a:tblGrid>
                <a:gridCol w="1526605"/>
                <a:gridCol w="1526605"/>
                <a:gridCol w="1526605"/>
              </a:tblGrid>
              <a:tr h="842346">
                <a:tc>
                  <a:txBody>
                    <a:bodyPr/>
                    <a:lstStyle/>
                    <a:p>
                      <a:pPr algn="ctr"/>
                      <a:endParaRPr lang="en-US" sz="2800" dirty="0"/>
                    </a:p>
                  </a:txBody>
                  <a:tcPr/>
                </a:tc>
                <a:tc>
                  <a:txBody>
                    <a:bodyPr/>
                    <a:lstStyle/>
                    <a:p>
                      <a:pPr algn="ctr"/>
                      <a:r>
                        <a:rPr lang="en-US" sz="2800" dirty="0" smtClean="0"/>
                        <a:t>No</a:t>
                      </a:r>
                      <a:r>
                        <a:rPr lang="en-US" sz="2800" baseline="0" dirty="0" smtClean="0"/>
                        <a:t> Asbestos</a:t>
                      </a:r>
                      <a:endParaRPr lang="en-US" sz="2800" dirty="0"/>
                    </a:p>
                  </a:txBody>
                  <a:tcPr/>
                </a:tc>
                <a:tc>
                  <a:txBody>
                    <a:bodyPr/>
                    <a:lstStyle/>
                    <a:p>
                      <a:pPr algn="ctr"/>
                      <a:r>
                        <a:rPr lang="en-US" sz="2800" dirty="0" smtClean="0"/>
                        <a:t>Asbestos</a:t>
                      </a:r>
                      <a:endParaRPr lang="en-US" sz="2800" dirty="0"/>
                    </a:p>
                  </a:txBody>
                  <a:tcPr/>
                </a:tc>
              </a:tr>
              <a:tr h="842346">
                <a:tc>
                  <a:txBody>
                    <a:bodyPr/>
                    <a:lstStyle/>
                    <a:p>
                      <a:pPr algn="ctr"/>
                      <a:r>
                        <a:rPr lang="en-US" sz="2800" dirty="0" smtClean="0"/>
                        <a:t>Non-Smoker</a:t>
                      </a:r>
                      <a:endParaRPr lang="en-US" sz="2800" dirty="0"/>
                    </a:p>
                  </a:txBody>
                  <a:tcPr/>
                </a:tc>
                <a:tc>
                  <a:txBody>
                    <a:bodyPr/>
                    <a:lstStyle/>
                    <a:p>
                      <a:pPr algn="ctr"/>
                      <a:r>
                        <a:rPr lang="en-US" sz="2800" dirty="0" smtClean="0"/>
                        <a:t>0.0011</a:t>
                      </a:r>
                      <a:endParaRPr lang="en-US" sz="2800" dirty="0"/>
                    </a:p>
                  </a:txBody>
                  <a:tcPr/>
                </a:tc>
                <a:tc>
                  <a:txBody>
                    <a:bodyPr/>
                    <a:lstStyle/>
                    <a:p>
                      <a:pPr algn="ctr"/>
                      <a:r>
                        <a:rPr lang="en-US" sz="2800" dirty="0" smtClean="0"/>
                        <a:t>0.0067</a:t>
                      </a:r>
                      <a:endParaRPr lang="en-US" sz="2800" dirty="0"/>
                    </a:p>
                  </a:txBody>
                  <a:tcPr/>
                </a:tc>
              </a:tr>
              <a:tr h="838684">
                <a:tc>
                  <a:txBody>
                    <a:bodyPr/>
                    <a:lstStyle/>
                    <a:p>
                      <a:pPr algn="ctr"/>
                      <a:r>
                        <a:rPr lang="en-US" sz="2800" dirty="0" smtClean="0"/>
                        <a:t>Smoker</a:t>
                      </a:r>
                      <a:endParaRPr lang="en-US" sz="2800" dirty="0"/>
                    </a:p>
                  </a:txBody>
                  <a:tcPr/>
                </a:tc>
                <a:tc>
                  <a:txBody>
                    <a:bodyPr/>
                    <a:lstStyle/>
                    <a:p>
                      <a:pPr algn="ctr"/>
                      <a:r>
                        <a:rPr lang="en-US" sz="2800" dirty="0" smtClean="0"/>
                        <a:t>0.0095</a:t>
                      </a:r>
                      <a:endParaRPr lang="en-US" sz="2800" dirty="0"/>
                    </a:p>
                  </a:txBody>
                  <a:tcPr/>
                </a:tc>
                <a:tc>
                  <a:txBody>
                    <a:bodyPr/>
                    <a:lstStyle/>
                    <a:p>
                      <a:pPr algn="ctr"/>
                      <a:r>
                        <a:rPr lang="en-US" sz="2800" dirty="0" smtClean="0"/>
                        <a:t>0.0450</a:t>
                      </a:r>
                      <a:endParaRPr lang="en-US" sz="2800" dirty="0"/>
                    </a:p>
                  </a:txBody>
                  <a:tcPr/>
                </a:tc>
              </a:tr>
            </a:tbl>
          </a:graphicData>
        </a:graphic>
      </p:graphicFrame>
    </p:spTree>
    <p:extLst>
      <p:ext uri="{BB962C8B-B14F-4D97-AF65-F5344CB8AC3E}">
        <p14:creationId xmlns:p14="http://schemas.microsoft.com/office/powerpoint/2010/main" val="61971830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multiplicative scale</a:t>
            </a:r>
            <a:endParaRPr lang="en-US" b="1" dirty="0"/>
          </a:p>
        </p:txBody>
      </p:sp>
      <p:sp>
        <p:nvSpPr>
          <p:cNvPr id="3" name="Content Placeholder 2"/>
          <p:cNvSpPr>
            <a:spLocks noGrp="1"/>
          </p:cNvSpPr>
          <p:nvPr>
            <p:ph idx="1"/>
          </p:nvPr>
        </p:nvSpPr>
        <p:spPr>
          <a:xfrm>
            <a:off x="871643" y="1529422"/>
            <a:ext cx="6152012" cy="4011502"/>
          </a:xfrm>
        </p:spPr>
        <p:txBody>
          <a:bodyPr/>
          <a:lstStyle/>
          <a:p>
            <a:pPr marL="0" indent="0">
              <a:buNone/>
            </a:pPr>
            <a:r>
              <a:rPr lang="en-US" sz="2400" dirty="0"/>
              <a:t>Assume a binary outcome Y and two binary exposures of interest</a:t>
            </a:r>
            <a:r>
              <a:rPr lang="en-US" sz="2400" dirty="0" smtClean="0"/>
              <a:t>:</a:t>
            </a:r>
          </a:p>
          <a:p>
            <a:pPr marL="0" indent="0" algn="ctr">
              <a:buNone/>
            </a:pPr>
            <a:r>
              <a:rPr lang="en-US" sz="2400" dirty="0" smtClean="0"/>
              <a:t> RR</a:t>
            </a:r>
            <a:r>
              <a:rPr lang="en-US" sz="2400" baseline="-25000" dirty="0" smtClean="0"/>
              <a:t>10</a:t>
            </a:r>
            <a:r>
              <a:rPr lang="en-US" sz="2400" dirty="0" smtClean="0"/>
              <a:t> = p</a:t>
            </a:r>
            <a:r>
              <a:rPr lang="en-US" sz="2400" baseline="-25000" dirty="0" smtClean="0"/>
              <a:t>10</a:t>
            </a:r>
            <a:r>
              <a:rPr lang="en-US" sz="2400" dirty="0" smtClean="0"/>
              <a:t> / p</a:t>
            </a:r>
            <a:r>
              <a:rPr lang="en-US" sz="2400" baseline="-25000" dirty="0" smtClean="0"/>
              <a:t>00</a:t>
            </a:r>
          </a:p>
          <a:p>
            <a:pPr marL="0" indent="0" algn="ctr">
              <a:buNone/>
            </a:pPr>
            <a:r>
              <a:rPr lang="en-US" sz="2400" dirty="0" smtClean="0"/>
              <a:t> RR</a:t>
            </a:r>
            <a:r>
              <a:rPr lang="en-US" sz="2400" baseline="-25000" dirty="0" smtClean="0"/>
              <a:t>01</a:t>
            </a:r>
            <a:r>
              <a:rPr lang="en-US" sz="2400" dirty="0" smtClean="0"/>
              <a:t> = p</a:t>
            </a:r>
            <a:r>
              <a:rPr lang="en-US" sz="2400" baseline="-25000" dirty="0" smtClean="0"/>
              <a:t>01</a:t>
            </a:r>
            <a:r>
              <a:rPr lang="en-US" sz="2400" dirty="0" smtClean="0"/>
              <a:t> / p</a:t>
            </a:r>
            <a:r>
              <a:rPr lang="en-US" sz="2400" baseline="-25000" dirty="0" smtClean="0"/>
              <a:t>00</a:t>
            </a:r>
          </a:p>
          <a:p>
            <a:pPr marL="0" indent="0" algn="ctr">
              <a:buNone/>
            </a:pPr>
            <a:r>
              <a:rPr lang="en-US" sz="2400" dirty="0" smtClean="0"/>
              <a:t>RR</a:t>
            </a:r>
            <a:r>
              <a:rPr lang="en-US" sz="2400" baseline="-25000" dirty="0" smtClean="0"/>
              <a:t>11</a:t>
            </a:r>
            <a:r>
              <a:rPr lang="en-US" sz="2400" dirty="0" smtClean="0"/>
              <a:t> = p</a:t>
            </a:r>
            <a:r>
              <a:rPr lang="en-US" sz="2400" baseline="-25000" dirty="0" smtClean="0"/>
              <a:t>11</a:t>
            </a:r>
            <a:r>
              <a:rPr lang="en-US" sz="2400" dirty="0" smtClean="0"/>
              <a:t>/ p</a:t>
            </a:r>
            <a:r>
              <a:rPr lang="en-US" sz="2400" baseline="-25000" dirty="0" smtClean="0"/>
              <a:t>00</a:t>
            </a:r>
          </a:p>
          <a:p>
            <a:pPr marL="0" indent="0">
              <a:buNone/>
            </a:pPr>
            <a:endParaRPr lang="en-US" sz="2400" dirty="0"/>
          </a:p>
          <a:p>
            <a:pPr marL="0" indent="0" algn="ctr">
              <a:buNone/>
            </a:pPr>
            <a:r>
              <a:rPr lang="en-US" sz="2400" dirty="0" smtClean="0"/>
              <a:t>     RR</a:t>
            </a:r>
            <a:r>
              <a:rPr lang="en-US" sz="2400" baseline="-25000" dirty="0" smtClean="0"/>
              <a:t>11</a:t>
            </a:r>
            <a:r>
              <a:rPr lang="en-US" sz="2400" dirty="0" smtClean="0"/>
              <a:t>        p</a:t>
            </a:r>
            <a:r>
              <a:rPr lang="en-US" sz="2400" baseline="-25000" dirty="0" smtClean="0"/>
              <a:t>11</a:t>
            </a:r>
            <a:r>
              <a:rPr lang="en-US" sz="2400" dirty="0" smtClean="0"/>
              <a:t>p</a:t>
            </a:r>
            <a:r>
              <a:rPr lang="en-US" sz="2400" baseline="-25000" dirty="0" smtClean="0"/>
              <a:t>00</a:t>
            </a:r>
          </a:p>
          <a:p>
            <a:pPr marL="0" indent="0" algn="ctr">
              <a:buNone/>
            </a:pPr>
            <a:r>
              <a:rPr lang="en-US" sz="2400" dirty="0" smtClean="0"/>
              <a:t>RR</a:t>
            </a:r>
            <a:r>
              <a:rPr lang="en-US" sz="2400" baseline="-25000" dirty="0" smtClean="0"/>
              <a:t>10</a:t>
            </a:r>
            <a:r>
              <a:rPr lang="en-US" sz="2400" dirty="0" smtClean="0"/>
              <a:t>RR</a:t>
            </a:r>
            <a:r>
              <a:rPr lang="en-US" sz="2400" baseline="-25000" dirty="0" smtClean="0"/>
              <a:t>01</a:t>
            </a:r>
            <a:r>
              <a:rPr lang="en-US" sz="2400" dirty="0" smtClean="0"/>
              <a:t> 	 p</a:t>
            </a:r>
            <a:r>
              <a:rPr lang="en-US" sz="2400" baseline="-25000" dirty="0" smtClean="0"/>
              <a:t>10</a:t>
            </a:r>
            <a:r>
              <a:rPr lang="en-US" sz="2400" dirty="0" smtClean="0"/>
              <a:t>p</a:t>
            </a:r>
            <a:r>
              <a:rPr lang="en-US" sz="2400" baseline="-25000" dirty="0" smtClean="0"/>
              <a:t>01</a:t>
            </a:r>
            <a:endParaRPr lang="en-US" baseline="-25000" dirty="0"/>
          </a:p>
        </p:txBody>
      </p:sp>
      <p:cxnSp>
        <p:nvCxnSpPr>
          <p:cNvPr id="7" name="Straight Connector 6"/>
          <p:cNvCxnSpPr/>
          <p:nvPr/>
        </p:nvCxnSpPr>
        <p:spPr>
          <a:xfrm>
            <a:off x="2521991" y="4879731"/>
            <a:ext cx="1301262"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24413" y="4870938"/>
            <a:ext cx="1134086" cy="879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3956439" y="4655494"/>
            <a:ext cx="1037493"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3" name="Rectangle 12"/>
          <p:cNvSpPr/>
          <p:nvPr/>
        </p:nvSpPr>
        <p:spPr>
          <a:xfrm>
            <a:off x="5707821" y="4393883"/>
            <a:ext cx="6484179" cy="1815882"/>
          </a:xfrm>
          <a:prstGeom prst="rect">
            <a:avLst/>
          </a:prstGeom>
        </p:spPr>
        <p:txBody>
          <a:bodyPr wrap="square">
            <a:spAutoFit/>
          </a:bodyPr>
          <a:lstStyle/>
          <a:p>
            <a:pPr algn="ctr"/>
            <a:r>
              <a:rPr lang="en-US" sz="2800" dirty="0">
                <a:latin typeface="+mj-lt"/>
                <a:ea typeface="Arial Hebrew" charset="-79"/>
                <a:cs typeface="Arial Hebrew" charset="-79"/>
              </a:rPr>
              <a:t>If greater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positive or super-multiplicative.</a:t>
            </a:r>
            <a:endParaRPr lang="en-US" sz="2800" dirty="0">
              <a:latin typeface="+mj-lt"/>
              <a:ea typeface="Arial Hebrew" charset="-79"/>
              <a:cs typeface="Arial Hebrew" charset="-79"/>
            </a:endParaRPr>
          </a:p>
          <a:p>
            <a:pPr algn="ctr"/>
            <a:r>
              <a:rPr lang="en-US" sz="2800" dirty="0">
                <a:latin typeface="+mj-lt"/>
                <a:ea typeface="Arial Hebrew" charset="-79"/>
                <a:cs typeface="Arial Hebrew" charset="-79"/>
              </a:rPr>
              <a:t>If less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negative or sub-multiplicative.</a:t>
            </a:r>
            <a:endParaRPr lang="en-US" sz="2800" dirty="0">
              <a:latin typeface="+mj-lt"/>
              <a:ea typeface="Arial Hebrew" charset="-79"/>
              <a:cs typeface="Arial Hebrew" charset="-79"/>
            </a:endParaRPr>
          </a:p>
        </p:txBody>
      </p:sp>
      <p:sp>
        <p:nvSpPr>
          <p:cNvPr id="14" name="Rounded Rectangle 13"/>
          <p:cNvSpPr/>
          <p:nvPr/>
        </p:nvSpPr>
        <p:spPr bwMode="auto">
          <a:xfrm>
            <a:off x="4324413" y="4252202"/>
            <a:ext cx="1149188" cy="1288722"/>
          </a:xfrm>
          <a:prstGeom prst="roundRect">
            <a:avLst/>
          </a:prstGeom>
          <a:noFill/>
          <a:ln w="60325" algn="ctr">
            <a:solidFill>
              <a:srgbClr val="C0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086939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multiplicative scale</a:t>
            </a:r>
            <a:endParaRPr lang="en-US" b="1" dirty="0"/>
          </a:p>
        </p:txBody>
      </p:sp>
      <p:sp>
        <p:nvSpPr>
          <p:cNvPr id="3" name="Content Placeholder 2"/>
          <p:cNvSpPr>
            <a:spLocks noGrp="1"/>
          </p:cNvSpPr>
          <p:nvPr>
            <p:ph idx="1"/>
          </p:nvPr>
        </p:nvSpPr>
        <p:spPr>
          <a:xfrm>
            <a:off x="5029200" y="2021792"/>
            <a:ext cx="7162800" cy="4011502"/>
          </a:xfrm>
        </p:spPr>
        <p:txBody>
          <a:bodyPr/>
          <a:lstStyle/>
          <a:p>
            <a:pPr marL="0" indent="0" algn="ctr">
              <a:buNone/>
            </a:pPr>
            <a:endParaRPr lang="en-US" sz="2400" dirty="0" smtClean="0"/>
          </a:p>
          <a:p>
            <a:pPr marL="0" indent="0" algn="ctr">
              <a:buNone/>
            </a:pPr>
            <a:r>
              <a:rPr lang="en-US" sz="2400" dirty="0" smtClean="0"/>
              <a:t>(0.0450/0.011)</a:t>
            </a:r>
            <a:br>
              <a:rPr lang="en-US" sz="2400" dirty="0" smtClean="0"/>
            </a:br>
            <a:r>
              <a:rPr lang="en-US" sz="2400" dirty="0" smtClean="0"/>
              <a:t> (0.0095/0.011) X (0.0067 / 0.0011)</a:t>
            </a:r>
            <a:endParaRPr lang="en-US" sz="2400" dirty="0"/>
          </a:p>
          <a:p>
            <a:pPr marL="0" indent="0" algn="ctr">
              <a:buNone/>
            </a:pPr>
            <a:r>
              <a:rPr lang="en-US" sz="2400" dirty="0" smtClean="0"/>
              <a:t>= 0.78</a:t>
            </a:r>
          </a:p>
          <a:p>
            <a:pPr marL="0" indent="0" algn="ctr">
              <a:buNone/>
            </a:pPr>
            <a:r>
              <a:rPr lang="en-US" sz="2400" dirty="0" smtClean="0"/>
              <a:t>Evidence of </a:t>
            </a:r>
            <a:r>
              <a:rPr lang="en-US" sz="2400" dirty="0" smtClean="0">
                <a:solidFill>
                  <a:srgbClr val="C00000"/>
                </a:solidFill>
              </a:rPr>
              <a:t>negative multiplicative interaction</a:t>
            </a:r>
            <a:endParaRPr lang="en-US" sz="2400" dirty="0">
              <a:solidFill>
                <a:srgbClr val="C00000"/>
              </a:solidFill>
            </a:endParaRPr>
          </a:p>
        </p:txBody>
      </p:sp>
      <p:graphicFrame>
        <p:nvGraphicFramePr>
          <p:cNvPr id="6" name="Table 5"/>
          <p:cNvGraphicFramePr>
            <a:graphicFrameLocks noGrp="1"/>
          </p:cNvGraphicFramePr>
          <p:nvPr>
            <p:extLst/>
          </p:nvPr>
        </p:nvGraphicFramePr>
        <p:xfrm>
          <a:off x="305846" y="2321786"/>
          <a:ext cx="4579815" cy="2728444"/>
        </p:xfrm>
        <a:graphic>
          <a:graphicData uri="http://schemas.openxmlformats.org/drawingml/2006/table">
            <a:tbl>
              <a:tblPr firstRow="1" bandRow="1">
                <a:tableStyleId>{21E4AEA4-8DFA-4A89-87EB-49C32662AFE0}</a:tableStyleId>
              </a:tblPr>
              <a:tblGrid>
                <a:gridCol w="1526605"/>
                <a:gridCol w="1526605"/>
                <a:gridCol w="1526605"/>
              </a:tblGrid>
              <a:tr h="842346">
                <a:tc>
                  <a:txBody>
                    <a:bodyPr/>
                    <a:lstStyle/>
                    <a:p>
                      <a:pPr algn="ctr"/>
                      <a:endParaRPr lang="en-US" sz="2800" dirty="0"/>
                    </a:p>
                  </a:txBody>
                  <a:tcPr/>
                </a:tc>
                <a:tc>
                  <a:txBody>
                    <a:bodyPr/>
                    <a:lstStyle/>
                    <a:p>
                      <a:pPr algn="ctr"/>
                      <a:r>
                        <a:rPr lang="en-US" sz="2800" dirty="0" smtClean="0"/>
                        <a:t>No</a:t>
                      </a:r>
                      <a:r>
                        <a:rPr lang="en-US" sz="2800" baseline="0" dirty="0" smtClean="0"/>
                        <a:t> Asbestos</a:t>
                      </a:r>
                      <a:endParaRPr lang="en-US" sz="2800" dirty="0"/>
                    </a:p>
                  </a:txBody>
                  <a:tcPr/>
                </a:tc>
                <a:tc>
                  <a:txBody>
                    <a:bodyPr/>
                    <a:lstStyle/>
                    <a:p>
                      <a:pPr algn="ctr"/>
                      <a:r>
                        <a:rPr lang="en-US" sz="2800" dirty="0" smtClean="0"/>
                        <a:t>Asbestos</a:t>
                      </a:r>
                      <a:endParaRPr lang="en-US" sz="2800" dirty="0"/>
                    </a:p>
                  </a:txBody>
                  <a:tcPr/>
                </a:tc>
              </a:tr>
              <a:tr h="842346">
                <a:tc>
                  <a:txBody>
                    <a:bodyPr/>
                    <a:lstStyle/>
                    <a:p>
                      <a:pPr algn="ctr"/>
                      <a:r>
                        <a:rPr lang="en-US" sz="2800" dirty="0" smtClean="0"/>
                        <a:t>Non-Smoker</a:t>
                      </a:r>
                      <a:endParaRPr lang="en-US" sz="2800" dirty="0"/>
                    </a:p>
                  </a:txBody>
                  <a:tcPr/>
                </a:tc>
                <a:tc>
                  <a:txBody>
                    <a:bodyPr/>
                    <a:lstStyle/>
                    <a:p>
                      <a:pPr algn="ctr"/>
                      <a:r>
                        <a:rPr lang="en-US" sz="2800" dirty="0" smtClean="0"/>
                        <a:t>0.0011</a:t>
                      </a:r>
                      <a:endParaRPr lang="en-US" sz="2800" dirty="0"/>
                    </a:p>
                  </a:txBody>
                  <a:tcPr/>
                </a:tc>
                <a:tc>
                  <a:txBody>
                    <a:bodyPr/>
                    <a:lstStyle/>
                    <a:p>
                      <a:pPr algn="ctr"/>
                      <a:r>
                        <a:rPr lang="en-US" sz="2800" dirty="0" smtClean="0"/>
                        <a:t>0.0067</a:t>
                      </a:r>
                      <a:endParaRPr lang="en-US" sz="2800" dirty="0"/>
                    </a:p>
                  </a:txBody>
                  <a:tcPr/>
                </a:tc>
              </a:tr>
              <a:tr h="838684">
                <a:tc>
                  <a:txBody>
                    <a:bodyPr/>
                    <a:lstStyle/>
                    <a:p>
                      <a:pPr algn="ctr"/>
                      <a:r>
                        <a:rPr lang="en-US" sz="2800" dirty="0" smtClean="0"/>
                        <a:t>Smoker</a:t>
                      </a:r>
                      <a:endParaRPr lang="en-US" sz="2800" dirty="0"/>
                    </a:p>
                  </a:txBody>
                  <a:tcPr/>
                </a:tc>
                <a:tc>
                  <a:txBody>
                    <a:bodyPr/>
                    <a:lstStyle/>
                    <a:p>
                      <a:pPr algn="ctr"/>
                      <a:r>
                        <a:rPr lang="en-US" sz="2800" dirty="0" smtClean="0"/>
                        <a:t>0.0095</a:t>
                      </a:r>
                      <a:endParaRPr lang="en-US" sz="2800" dirty="0"/>
                    </a:p>
                  </a:txBody>
                  <a:tcPr/>
                </a:tc>
                <a:tc>
                  <a:txBody>
                    <a:bodyPr/>
                    <a:lstStyle/>
                    <a:p>
                      <a:pPr algn="ctr"/>
                      <a:r>
                        <a:rPr lang="en-US" sz="2800" dirty="0" smtClean="0"/>
                        <a:t>0.0450</a:t>
                      </a:r>
                      <a:endParaRPr lang="en-US" sz="2800" dirty="0"/>
                    </a:p>
                  </a:txBody>
                  <a:tcPr/>
                </a:tc>
              </a:tr>
            </a:tbl>
          </a:graphicData>
        </a:graphic>
      </p:graphicFrame>
      <p:cxnSp>
        <p:nvCxnSpPr>
          <p:cNvPr id="7" name="Straight Connector 6"/>
          <p:cNvCxnSpPr/>
          <p:nvPr/>
        </p:nvCxnSpPr>
        <p:spPr>
          <a:xfrm flipV="1">
            <a:off x="6264910" y="2886635"/>
            <a:ext cx="4905114" cy="208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27936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multiplicative scale</a:t>
            </a:r>
            <a:endParaRPr lang="en-US" b="1" dirty="0"/>
          </a:p>
        </p:txBody>
      </p:sp>
      <p:sp>
        <p:nvSpPr>
          <p:cNvPr id="3" name="Content Placeholder 2"/>
          <p:cNvSpPr>
            <a:spLocks noGrp="1"/>
          </p:cNvSpPr>
          <p:nvPr>
            <p:ph idx="1"/>
          </p:nvPr>
        </p:nvSpPr>
        <p:spPr>
          <a:xfrm>
            <a:off x="871642" y="1529422"/>
            <a:ext cx="6264263" cy="4011502"/>
          </a:xfrm>
        </p:spPr>
        <p:txBody>
          <a:bodyPr/>
          <a:lstStyle/>
          <a:p>
            <a:pPr marL="0" indent="0">
              <a:buNone/>
            </a:pPr>
            <a:r>
              <a:rPr lang="en-US" sz="2400" dirty="0"/>
              <a:t>Assume a binary outcome Y and two binary exposures of interest</a:t>
            </a:r>
            <a:r>
              <a:rPr lang="en-US" sz="2400" dirty="0" smtClean="0"/>
              <a:t>:</a:t>
            </a:r>
          </a:p>
          <a:p>
            <a:pPr marL="0" indent="0" algn="ctr">
              <a:buNone/>
            </a:pPr>
            <a:r>
              <a:rPr lang="en-US" sz="2400" dirty="0" smtClean="0"/>
              <a:t>OR</a:t>
            </a:r>
            <a:r>
              <a:rPr lang="en-US" sz="2400" baseline="-25000" dirty="0" smtClean="0"/>
              <a:t>10</a:t>
            </a:r>
            <a:r>
              <a:rPr lang="en-US" sz="2400" dirty="0" smtClean="0"/>
              <a:t> = [p</a:t>
            </a:r>
            <a:r>
              <a:rPr lang="en-US" sz="2400" baseline="-25000" dirty="0" smtClean="0"/>
              <a:t>10 </a:t>
            </a:r>
            <a:r>
              <a:rPr lang="en-US" sz="2400" dirty="0" smtClean="0"/>
              <a:t>/ (1-</a:t>
            </a:r>
            <a:r>
              <a:rPr lang="en-US" sz="2400" dirty="0"/>
              <a:t> </a:t>
            </a:r>
            <a:r>
              <a:rPr lang="en-US" sz="2400" dirty="0" smtClean="0"/>
              <a:t>p</a:t>
            </a:r>
            <a:r>
              <a:rPr lang="en-US" sz="2400" baseline="-25000" dirty="0" smtClean="0"/>
              <a:t>10</a:t>
            </a:r>
            <a:r>
              <a:rPr lang="en-US" sz="2400" dirty="0" smtClean="0"/>
              <a:t>)] /[ p</a:t>
            </a:r>
            <a:r>
              <a:rPr lang="en-US" sz="2400" baseline="-25000" dirty="0" smtClean="0"/>
              <a:t>00</a:t>
            </a:r>
            <a:r>
              <a:rPr lang="en-US" sz="2400" dirty="0" smtClean="0"/>
              <a:t>/ (1-</a:t>
            </a:r>
            <a:r>
              <a:rPr lang="en-US" sz="2400" dirty="0"/>
              <a:t> </a:t>
            </a:r>
            <a:r>
              <a:rPr lang="en-US" sz="2400" dirty="0" smtClean="0"/>
              <a:t>p</a:t>
            </a:r>
            <a:r>
              <a:rPr lang="en-US" sz="2400" baseline="-25000" dirty="0"/>
              <a:t>0</a:t>
            </a:r>
            <a:r>
              <a:rPr lang="en-US" sz="2400" baseline="-25000" dirty="0" smtClean="0"/>
              <a:t>0</a:t>
            </a:r>
            <a:r>
              <a:rPr lang="en-US" sz="2400" dirty="0" smtClean="0"/>
              <a:t>)]</a:t>
            </a:r>
            <a:endParaRPr lang="en-US" sz="2400" baseline="-25000" dirty="0" smtClean="0"/>
          </a:p>
          <a:p>
            <a:pPr marL="0" indent="0" algn="ctr">
              <a:buNone/>
            </a:pPr>
            <a:r>
              <a:rPr lang="en-US" sz="2400" dirty="0" smtClean="0"/>
              <a:t>OR</a:t>
            </a:r>
            <a:r>
              <a:rPr lang="en-US" sz="2400" baseline="-25000" dirty="0" smtClean="0"/>
              <a:t>01</a:t>
            </a:r>
            <a:r>
              <a:rPr lang="en-US" sz="2400" dirty="0" smtClean="0"/>
              <a:t> = </a:t>
            </a:r>
            <a:r>
              <a:rPr lang="en-US" sz="2400" dirty="0"/>
              <a:t>[</a:t>
            </a:r>
            <a:r>
              <a:rPr lang="en-US" sz="2400" dirty="0" smtClean="0"/>
              <a:t>p</a:t>
            </a:r>
            <a:r>
              <a:rPr lang="en-US" sz="2400" baseline="-25000" dirty="0" smtClean="0"/>
              <a:t>01 </a:t>
            </a:r>
            <a:r>
              <a:rPr lang="en-US" sz="2400" dirty="0"/>
              <a:t>/ (1- </a:t>
            </a:r>
            <a:r>
              <a:rPr lang="en-US" sz="2400" dirty="0" smtClean="0"/>
              <a:t>p</a:t>
            </a:r>
            <a:r>
              <a:rPr lang="en-US" sz="2400" baseline="-25000" dirty="0" smtClean="0"/>
              <a:t>01</a:t>
            </a:r>
            <a:r>
              <a:rPr lang="en-US" sz="2400" dirty="0" smtClean="0"/>
              <a:t>)] </a:t>
            </a:r>
            <a:r>
              <a:rPr lang="en-US" sz="2400" dirty="0"/>
              <a:t>/[ p</a:t>
            </a:r>
            <a:r>
              <a:rPr lang="en-US" sz="2400" baseline="-25000" dirty="0"/>
              <a:t>00</a:t>
            </a:r>
            <a:r>
              <a:rPr lang="en-US" sz="2400" dirty="0"/>
              <a:t>/ (1- p</a:t>
            </a:r>
            <a:r>
              <a:rPr lang="en-US" sz="2400" baseline="-25000" dirty="0"/>
              <a:t>00</a:t>
            </a:r>
            <a:r>
              <a:rPr lang="en-US" sz="2400" dirty="0"/>
              <a:t>)]</a:t>
            </a:r>
            <a:endParaRPr lang="en-US" sz="2400" baseline="-25000" dirty="0"/>
          </a:p>
          <a:p>
            <a:pPr marL="0" indent="0" algn="ctr">
              <a:buNone/>
            </a:pPr>
            <a:r>
              <a:rPr lang="en-US" sz="2400" dirty="0" smtClean="0"/>
              <a:t>OR</a:t>
            </a:r>
            <a:r>
              <a:rPr lang="en-US" sz="2400" baseline="-25000" dirty="0" smtClean="0"/>
              <a:t>11</a:t>
            </a:r>
            <a:r>
              <a:rPr lang="en-US" sz="2400" dirty="0" smtClean="0"/>
              <a:t> = </a:t>
            </a:r>
            <a:r>
              <a:rPr lang="en-US" sz="2400" dirty="0"/>
              <a:t>[</a:t>
            </a:r>
            <a:r>
              <a:rPr lang="en-US" sz="2400" dirty="0" smtClean="0"/>
              <a:t>p</a:t>
            </a:r>
            <a:r>
              <a:rPr lang="en-US" sz="2400" baseline="-25000" dirty="0" smtClean="0"/>
              <a:t>11 </a:t>
            </a:r>
            <a:r>
              <a:rPr lang="en-US" sz="2400" dirty="0"/>
              <a:t>/ (1- </a:t>
            </a:r>
            <a:r>
              <a:rPr lang="en-US" sz="2400" dirty="0" smtClean="0"/>
              <a:t>p</a:t>
            </a:r>
            <a:r>
              <a:rPr lang="en-US" sz="2400" baseline="-25000" dirty="0" smtClean="0"/>
              <a:t>11</a:t>
            </a:r>
            <a:r>
              <a:rPr lang="en-US" sz="2400" dirty="0" smtClean="0"/>
              <a:t>)] </a:t>
            </a:r>
            <a:r>
              <a:rPr lang="en-US" sz="2400" dirty="0"/>
              <a:t>/[ p</a:t>
            </a:r>
            <a:r>
              <a:rPr lang="en-US" sz="2400" baseline="-25000" dirty="0"/>
              <a:t>00</a:t>
            </a:r>
            <a:r>
              <a:rPr lang="en-US" sz="2400" dirty="0"/>
              <a:t>/ (1- p</a:t>
            </a:r>
            <a:r>
              <a:rPr lang="en-US" sz="2400" baseline="-25000" dirty="0"/>
              <a:t>00</a:t>
            </a:r>
            <a:r>
              <a:rPr lang="en-US" sz="2400" dirty="0" smtClean="0"/>
              <a:t>)]</a:t>
            </a:r>
            <a:endParaRPr lang="en-US" sz="2400" baseline="-25000" dirty="0" smtClean="0"/>
          </a:p>
          <a:p>
            <a:pPr marL="0" indent="0" algn="ctr">
              <a:buNone/>
            </a:pPr>
            <a:endParaRPr lang="en-US" sz="2400" baseline="-25000" dirty="0" smtClean="0"/>
          </a:p>
          <a:p>
            <a:pPr marL="0" indent="0">
              <a:buNone/>
            </a:pPr>
            <a:r>
              <a:rPr lang="en-US" sz="2400" baseline="-25000" dirty="0" smtClean="0"/>
              <a:t>		</a:t>
            </a:r>
            <a:r>
              <a:rPr lang="en-US" sz="2400" dirty="0" smtClean="0"/>
              <a:t>        OR</a:t>
            </a:r>
            <a:r>
              <a:rPr lang="en-US" sz="2400" baseline="-25000" dirty="0" smtClean="0"/>
              <a:t>11</a:t>
            </a:r>
            <a:r>
              <a:rPr lang="en-US" sz="2400" dirty="0" smtClean="0"/>
              <a:t>        </a:t>
            </a:r>
          </a:p>
          <a:p>
            <a:pPr marL="0" indent="0" algn="ctr">
              <a:buNone/>
            </a:pPr>
            <a:r>
              <a:rPr lang="en-US" sz="2400" dirty="0" smtClean="0"/>
              <a:t>OR</a:t>
            </a:r>
            <a:r>
              <a:rPr lang="en-US" sz="2400" baseline="-25000" dirty="0" smtClean="0"/>
              <a:t>10</a:t>
            </a:r>
            <a:r>
              <a:rPr lang="en-US" sz="2400" dirty="0" smtClean="0"/>
              <a:t>OR</a:t>
            </a:r>
            <a:r>
              <a:rPr lang="en-US" sz="2400" baseline="-25000" dirty="0" smtClean="0"/>
              <a:t>01</a:t>
            </a:r>
            <a:r>
              <a:rPr lang="en-US" sz="2400" dirty="0" smtClean="0"/>
              <a:t> 	</a:t>
            </a:r>
            <a:endParaRPr lang="en-US" baseline="-25000" dirty="0"/>
          </a:p>
        </p:txBody>
      </p:sp>
      <p:cxnSp>
        <p:nvCxnSpPr>
          <p:cNvPr id="7" name="Straight Connector 6"/>
          <p:cNvCxnSpPr/>
          <p:nvPr/>
        </p:nvCxnSpPr>
        <p:spPr>
          <a:xfrm>
            <a:off x="2952297" y="4700437"/>
            <a:ext cx="1301262"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811350" y="4223383"/>
            <a:ext cx="6484179" cy="954107"/>
          </a:xfrm>
          <a:prstGeom prst="rect">
            <a:avLst/>
          </a:prstGeom>
        </p:spPr>
        <p:txBody>
          <a:bodyPr wrap="square">
            <a:spAutoFit/>
          </a:bodyPr>
          <a:lstStyle/>
          <a:p>
            <a:pPr algn="ctr"/>
            <a:r>
              <a:rPr lang="en-US" sz="2800" dirty="0">
                <a:latin typeface="+mj-lt"/>
                <a:ea typeface="Arial Hebrew" charset="-79"/>
                <a:cs typeface="Arial Hebrew" charset="-79"/>
              </a:rPr>
              <a:t>If greater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positive.</a:t>
            </a:r>
            <a:endParaRPr lang="en-US" sz="2800" dirty="0">
              <a:latin typeface="+mj-lt"/>
              <a:ea typeface="Arial Hebrew" charset="-79"/>
              <a:cs typeface="Arial Hebrew" charset="-79"/>
            </a:endParaRPr>
          </a:p>
          <a:p>
            <a:pPr algn="ctr"/>
            <a:r>
              <a:rPr lang="en-US" sz="2800" dirty="0">
                <a:latin typeface="+mj-lt"/>
                <a:ea typeface="Arial Hebrew" charset="-79"/>
                <a:cs typeface="Arial Hebrew" charset="-79"/>
              </a:rPr>
              <a:t>If less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negative.</a:t>
            </a:r>
            <a:endParaRPr lang="en-US" sz="2800" dirty="0">
              <a:latin typeface="+mj-lt"/>
              <a:ea typeface="Arial Hebrew" charset="-79"/>
              <a:cs typeface="Arial Hebrew" charset="-79"/>
            </a:endParaRPr>
          </a:p>
        </p:txBody>
      </p:sp>
      <p:sp>
        <p:nvSpPr>
          <p:cNvPr id="6" name="Rounded Rectangle 5"/>
          <p:cNvSpPr/>
          <p:nvPr/>
        </p:nvSpPr>
        <p:spPr bwMode="auto">
          <a:xfrm>
            <a:off x="2808673" y="4056075"/>
            <a:ext cx="1875622" cy="1288722"/>
          </a:xfrm>
          <a:prstGeom prst="roundRect">
            <a:avLst/>
          </a:prstGeom>
          <a:noFill/>
          <a:ln w="60325" algn="ctr">
            <a:solidFill>
              <a:srgbClr val="C0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01425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scale dependent</a:t>
            </a:r>
            <a:endParaRPr lang="en-US" b="1" dirty="0"/>
          </a:p>
        </p:txBody>
      </p:sp>
      <p:sp>
        <p:nvSpPr>
          <p:cNvPr id="3" name="Content Placeholder 2"/>
          <p:cNvSpPr>
            <a:spLocks noGrp="1"/>
          </p:cNvSpPr>
          <p:nvPr>
            <p:ph idx="1"/>
          </p:nvPr>
        </p:nvSpPr>
        <p:spPr>
          <a:xfrm>
            <a:off x="5235388" y="1968004"/>
            <a:ext cx="6711317" cy="4011502"/>
          </a:xfrm>
        </p:spPr>
        <p:txBody>
          <a:bodyPr/>
          <a:lstStyle/>
          <a:p>
            <a:r>
              <a:rPr lang="en-US" dirty="0" smtClean="0"/>
              <a:t>Positive/ super-additive interaction on additive scale</a:t>
            </a:r>
          </a:p>
          <a:p>
            <a:pPr lvl="1"/>
            <a:r>
              <a:rPr lang="en-US" dirty="0" smtClean="0"/>
              <a:t>Effect of both exposures together exceeds sum of effects individually on the risk difference scale</a:t>
            </a:r>
          </a:p>
          <a:p>
            <a:r>
              <a:rPr lang="en-US" dirty="0" smtClean="0"/>
              <a:t>Negative interaction on multiplicative scale</a:t>
            </a:r>
          </a:p>
          <a:p>
            <a:pPr lvl="1"/>
            <a:r>
              <a:rPr lang="en-US" dirty="0" smtClean="0"/>
              <a:t>Effect of both exposures together is less than the product of the effects of the two exposures on the multiplicative scale</a:t>
            </a:r>
          </a:p>
          <a:p>
            <a:pPr lvl="1"/>
            <a:endParaRPr lang="en-US" dirty="0" smtClean="0"/>
          </a:p>
          <a:p>
            <a:r>
              <a:rPr lang="en-US" dirty="0" smtClean="0"/>
              <a:t>If both exposures have independent effect on the outcome, there must be interaction on some scale. </a:t>
            </a:r>
            <a:endParaRPr lang="en-US" dirty="0"/>
          </a:p>
        </p:txBody>
      </p:sp>
      <p:graphicFrame>
        <p:nvGraphicFramePr>
          <p:cNvPr id="8" name="Table 7"/>
          <p:cNvGraphicFramePr>
            <a:graphicFrameLocks noGrp="1"/>
          </p:cNvGraphicFramePr>
          <p:nvPr>
            <p:extLst/>
          </p:nvPr>
        </p:nvGraphicFramePr>
        <p:xfrm>
          <a:off x="305846" y="2321786"/>
          <a:ext cx="4579815" cy="2728444"/>
        </p:xfrm>
        <a:graphic>
          <a:graphicData uri="http://schemas.openxmlformats.org/drawingml/2006/table">
            <a:tbl>
              <a:tblPr firstRow="1" bandRow="1">
                <a:tableStyleId>{21E4AEA4-8DFA-4A89-87EB-49C32662AFE0}</a:tableStyleId>
              </a:tblPr>
              <a:tblGrid>
                <a:gridCol w="1526605"/>
                <a:gridCol w="1526605"/>
                <a:gridCol w="1526605"/>
              </a:tblGrid>
              <a:tr h="842346">
                <a:tc>
                  <a:txBody>
                    <a:bodyPr/>
                    <a:lstStyle/>
                    <a:p>
                      <a:pPr algn="ctr"/>
                      <a:endParaRPr lang="en-US" sz="2800" dirty="0"/>
                    </a:p>
                  </a:txBody>
                  <a:tcPr/>
                </a:tc>
                <a:tc>
                  <a:txBody>
                    <a:bodyPr/>
                    <a:lstStyle/>
                    <a:p>
                      <a:pPr algn="ctr"/>
                      <a:r>
                        <a:rPr lang="en-US" sz="2800" dirty="0" smtClean="0"/>
                        <a:t>No</a:t>
                      </a:r>
                      <a:r>
                        <a:rPr lang="en-US" sz="2800" baseline="0" dirty="0" smtClean="0"/>
                        <a:t> Asbestos</a:t>
                      </a:r>
                      <a:endParaRPr lang="en-US" sz="2800" dirty="0"/>
                    </a:p>
                  </a:txBody>
                  <a:tcPr/>
                </a:tc>
                <a:tc>
                  <a:txBody>
                    <a:bodyPr/>
                    <a:lstStyle/>
                    <a:p>
                      <a:pPr algn="ctr"/>
                      <a:r>
                        <a:rPr lang="en-US" sz="2800" dirty="0" smtClean="0"/>
                        <a:t>Asbestos</a:t>
                      </a:r>
                      <a:endParaRPr lang="en-US" sz="2800" dirty="0"/>
                    </a:p>
                  </a:txBody>
                  <a:tcPr/>
                </a:tc>
              </a:tr>
              <a:tr h="842346">
                <a:tc>
                  <a:txBody>
                    <a:bodyPr/>
                    <a:lstStyle/>
                    <a:p>
                      <a:pPr algn="ctr"/>
                      <a:r>
                        <a:rPr lang="en-US" sz="2800" dirty="0" smtClean="0"/>
                        <a:t>Non-Smoker</a:t>
                      </a:r>
                      <a:endParaRPr lang="en-US" sz="2800" dirty="0"/>
                    </a:p>
                  </a:txBody>
                  <a:tcPr/>
                </a:tc>
                <a:tc>
                  <a:txBody>
                    <a:bodyPr/>
                    <a:lstStyle/>
                    <a:p>
                      <a:pPr algn="ctr"/>
                      <a:r>
                        <a:rPr lang="en-US" sz="2800" dirty="0" smtClean="0"/>
                        <a:t>0.0011</a:t>
                      </a:r>
                      <a:endParaRPr lang="en-US" sz="2800" dirty="0"/>
                    </a:p>
                  </a:txBody>
                  <a:tcPr/>
                </a:tc>
                <a:tc>
                  <a:txBody>
                    <a:bodyPr/>
                    <a:lstStyle/>
                    <a:p>
                      <a:pPr algn="ctr"/>
                      <a:r>
                        <a:rPr lang="en-US" sz="2800" dirty="0" smtClean="0"/>
                        <a:t>0.0067</a:t>
                      </a:r>
                      <a:endParaRPr lang="en-US" sz="2800" dirty="0"/>
                    </a:p>
                  </a:txBody>
                  <a:tcPr/>
                </a:tc>
              </a:tr>
              <a:tr h="838684">
                <a:tc>
                  <a:txBody>
                    <a:bodyPr/>
                    <a:lstStyle/>
                    <a:p>
                      <a:pPr algn="ctr"/>
                      <a:r>
                        <a:rPr lang="en-US" sz="2800" dirty="0" smtClean="0"/>
                        <a:t>Smoker</a:t>
                      </a:r>
                      <a:endParaRPr lang="en-US" sz="2800" dirty="0"/>
                    </a:p>
                  </a:txBody>
                  <a:tcPr/>
                </a:tc>
                <a:tc>
                  <a:txBody>
                    <a:bodyPr/>
                    <a:lstStyle/>
                    <a:p>
                      <a:pPr algn="ctr"/>
                      <a:r>
                        <a:rPr lang="en-US" sz="2800" dirty="0" smtClean="0"/>
                        <a:t>0.0095</a:t>
                      </a:r>
                      <a:endParaRPr lang="en-US" sz="2800" dirty="0"/>
                    </a:p>
                  </a:txBody>
                  <a:tcPr/>
                </a:tc>
                <a:tc>
                  <a:txBody>
                    <a:bodyPr/>
                    <a:lstStyle/>
                    <a:p>
                      <a:pPr algn="ctr"/>
                      <a:r>
                        <a:rPr lang="en-US" sz="2800" dirty="0" smtClean="0"/>
                        <a:t>0.0450</a:t>
                      </a:r>
                      <a:endParaRPr lang="en-US" sz="2800" dirty="0"/>
                    </a:p>
                  </a:txBody>
                  <a:tcPr/>
                </a:tc>
              </a:tr>
            </a:tbl>
          </a:graphicData>
        </a:graphic>
      </p:graphicFrame>
    </p:spTree>
    <p:extLst>
      <p:ext uri="{BB962C8B-B14F-4D97-AF65-F5344CB8AC3E}">
        <p14:creationId xmlns:p14="http://schemas.microsoft.com/office/powerpoint/2010/main" val="150008965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scale dependent</a:t>
            </a:r>
            <a:endParaRPr lang="en-US" b="1" dirty="0"/>
          </a:p>
        </p:txBody>
      </p:sp>
      <p:sp>
        <p:nvSpPr>
          <p:cNvPr id="3" name="Content Placeholder 2"/>
          <p:cNvSpPr>
            <a:spLocks noGrp="1"/>
          </p:cNvSpPr>
          <p:nvPr>
            <p:ph idx="1"/>
          </p:nvPr>
        </p:nvSpPr>
        <p:spPr>
          <a:xfrm>
            <a:off x="4946861" y="1502783"/>
            <a:ext cx="6711317" cy="4011502"/>
          </a:xfrm>
        </p:spPr>
        <p:txBody>
          <a:bodyPr/>
          <a:lstStyle/>
          <a:p>
            <a:r>
              <a:rPr lang="en-US" dirty="0" smtClean="0"/>
              <a:t>Interaction on one scale doesn’t always imply interaction on another scale</a:t>
            </a:r>
          </a:p>
          <a:p>
            <a:r>
              <a:rPr lang="en-US" dirty="0" smtClean="0"/>
              <a:t>Measure of additive interaction:</a:t>
            </a:r>
          </a:p>
          <a:p>
            <a:pPr marL="230187" lvl="1" indent="0">
              <a:buNone/>
            </a:pPr>
            <a:r>
              <a:rPr lang="en-US" sz="2400" dirty="0" smtClean="0"/>
              <a:t>	= p</a:t>
            </a:r>
            <a:r>
              <a:rPr lang="en-US" sz="2400" baseline="-25000" dirty="0" smtClean="0"/>
              <a:t>11</a:t>
            </a:r>
            <a:r>
              <a:rPr lang="en-US" sz="2400" dirty="0" smtClean="0"/>
              <a:t> </a:t>
            </a:r>
            <a:r>
              <a:rPr lang="mr-IN" sz="2400" dirty="0"/>
              <a:t>–</a:t>
            </a:r>
            <a:r>
              <a:rPr lang="en-US" sz="2400" dirty="0"/>
              <a:t> p</a:t>
            </a:r>
            <a:r>
              <a:rPr lang="en-US" sz="2400" baseline="-25000" dirty="0"/>
              <a:t>10</a:t>
            </a:r>
            <a:r>
              <a:rPr lang="en-US" sz="2400" dirty="0"/>
              <a:t> </a:t>
            </a:r>
            <a:r>
              <a:rPr lang="mr-IN" sz="2400" dirty="0"/>
              <a:t>–</a:t>
            </a:r>
            <a:r>
              <a:rPr lang="en-US" sz="2400" dirty="0"/>
              <a:t> p</a:t>
            </a:r>
            <a:r>
              <a:rPr lang="en-US" sz="2400" baseline="-25000" dirty="0"/>
              <a:t>01</a:t>
            </a:r>
            <a:r>
              <a:rPr lang="en-US" sz="2400" dirty="0"/>
              <a:t> + p</a:t>
            </a:r>
            <a:r>
              <a:rPr lang="en-US" sz="2400" baseline="-25000" dirty="0"/>
              <a:t>00</a:t>
            </a:r>
          </a:p>
          <a:p>
            <a:pPr marL="230187" lvl="1" indent="0">
              <a:buNone/>
            </a:pPr>
            <a:r>
              <a:rPr lang="en-US" dirty="0" smtClean="0"/>
              <a:t>	= 0.10 </a:t>
            </a:r>
            <a:r>
              <a:rPr lang="mr-IN" dirty="0" smtClean="0"/>
              <a:t>–</a:t>
            </a:r>
            <a:r>
              <a:rPr lang="en-US" dirty="0" smtClean="0"/>
              <a:t> 0.05 </a:t>
            </a:r>
            <a:r>
              <a:rPr lang="mr-IN" dirty="0" smtClean="0"/>
              <a:t>–</a:t>
            </a:r>
            <a:r>
              <a:rPr lang="en-US" dirty="0" smtClean="0"/>
              <a:t> 0.07 + 0.02 = 0</a:t>
            </a:r>
          </a:p>
          <a:p>
            <a:pPr marL="230187" lvl="1" indent="0">
              <a:buNone/>
            </a:pPr>
            <a:r>
              <a:rPr lang="en-US" dirty="0" smtClean="0"/>
              <a:t>No evidence of additive interaction</a:t>
            </a:r>
          </a:p>
          <a:p>
            <a:r>
              <a:rPr lang="en-US" dirty="0" smtClean="0"/>
              <a:t>Measure of multiplicative interaction: </a:t>
            </a:r>
          </a:p>
          <a:p>
            <a:pPr marL="0" indent="0">
              <a:buNone/>
            </a:pPr>
            <a:r>
              <a:rPr lang="en-US" dirty="0" smtClean="0"/>
              <a:t>	= </a:t>
            </a:r>
            <a:r>
              <a:rPr lang="en-US" sz="2000" dirty="0" smtClean="0"/>
              <a:t> p</a:t>
            </a:r>
            <a:r>
              <a:rPr lang="en-US" sz="2000" baseline="-25000" dirty="0" smtClean="0"/>
              <a:t>11</a:t>
            </a:r>
            <a:r>
              <a:rPr lang="en-US" sz="2000" dirty="0" smtClean="0"/>
              <a:t>p</a:t>
            </a:r>
            <a:r>
              <a:rPr lang="en-US" sz="2000" baseline="-25000" dirty="0" smtClean="0"/>
              <a:t>00</a:t>
            </a:r>
            <a:r>
              <a:rPr lang="en-US" sz="2000" dirty="0" smtClean="0"/>
              <a:t> / </a:t>
            </a:r>
            <a:r>
              <a:rPr lang="en-US" sz="2000" dirty="0"/>
              <a:t>p</a:t>
            </a:r>
            <a:r>
              <a:rPr lang="en-US" sz="2000" baseline="-25000" dirty="0"/>
              <a:t>10</a:t>
            </a:r>
            <a:r>
              <a:rPr lang="en-US" sz="2000" dirty="0"/>
              <a:t>p</a:t>
            </a:r>
            <a:r>
              <a:rPr lang="en-US" sz="2000" baseline="-25000" dirty="0"/>
              <a:t>01</a:t>
            </a:r>
            <a:endParaRPr lang="en-US" baseline="-25000" dirty="0"/>
          </a:p>
          <a:p>
            <a:pPr marL="0" indent="0">
              <a:buNone/>
            </a:pPr>
            <a:r>
              <a:rPr lang="en-US" dirty="0" smtClean="0"/>
              <a:t>	= (0.10*0.02) / (0.05*0.07) = 0.57</a:t>
            </a:r>
          </a:p>
          <a:p>
            <a:pPr marL="0" indent="0">
              <a:buNone/>
            </a:pPr>
            <a:r>
              <a:rPr lang="en-US" dirty="0"/>
              <a:t> </a:t>
            </a:r>
            <a:r>
              <a:rPr lang="en-US" dirty="0" smtClean="0"/>
              <a:t>  Evidence of negative multiplicative interaction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17353978"/>
              </p:ext>
            </p:extLst>
          </p:nvPr>
        </p:nvGraphicFramePr>
        <p:xfrm>
          <a:off x="871643" y="2617082"/>
          <a:ext cx="3796611" cy="1782903"/>
        </p:xfrm>
        <a:graphic>
          <a:graphicData uri="http://schemas.openxmlformats.org/drawingml/2006/table">
            <a:tbl>
              <a:tblPr firstRow="1" bandRow="1">
                <a:tableStyleId>{7DF18680-E054-41AD-8BC1-D1AEF772440D}</a:tableStyleId>
              </a:tblPr>
              <a:tblGrid>
                <a:gridCol w="1265537"/>
                <a:gridCol w="1265537"/>
                <a:gridCol w="1265537"/>
              </a:tblGrid>
              <a:tr h="594301">
                <a:tc>
                  <a:txBody>
                    <a:bodyPr/>
                    <a:lstStyle/>
                    <a:p>
                      <a:pPr algn="ctr"/>
                      <a:endParaRPr lang="en-US" sz="2400" dirty="0"/>
                    </a:p>
                  </a:txBody>
                  <a:tcPr/>
                </a:tc>
                <a:tc>
                  <a:txBody>
                    <a:bodyPr/>
                    <a:lstStyle/>
                    <a:p>
                      <a:pPr algn="ctr"/>
                      <a:r>
                        <a:rPr lang="en-US" sz="2400" dirty="0" smtClean="0"/>
                        <a:t>E=0</a:t>
                      </a:r>
                      <a:endParaRPr lang="en-US" sz="2400" dirty="0"/>
                    </a:p>
                  </a:txBody>
                  <a:tcPr/>
                </a:tc>
                <a:tc>
                  <a:txBody>
                    <a:bodyPr/>
                    <a:lstStyle/>
                    <a:p>
                      <a:pPr algn="ctr"/>
                      <a:r>
                        <a:rPr lang="en-US" sz="2400" dirty="0" smtClean="0"/>
                        <a:t>E=1</a:t>
                      </a:r>
                      <a:endParaRPr lang="en-US" sz="2400" dirty="0"/>
                    </a:p>
                  </a:txBody>
                  <a:tcPr/>
                </a:tc>
              </a:tr>
              <a:tr h="594301">
                <a:tc>
                  <a:txBody>
                    <a:bodyPr/>
                    <a:lstStyle/>
                    <a:p>
                      <a:pPr algn="ctr"/>
                      <a:r>
                        <a:rPr lang="en-US" sz="2400" dirty="0" smtClean="0"/>
                        <a:t>G=0</a:t>
                      </a:r>
                      <a:endParaRPr lang="en-US" sz="2400" dirty="0"/>
                    </a:p>
                  </a:txBody>
                  <a:tcPr/>
                </a:tc>
                <a:tc>
                  <a:txBody>
                    <a:bodyPr/>
                    <a:lstStyle/>
                    <a:p>
                      <a:pPr algn="ctr"/>
                      <a:r>
                        <a:rPr lang="en-US" sz="2400" dirty="0" smtClean="0"/>
                        <a:t>0.02</a:t>
                      </a:r>
                      <a:endParaRPr lang="en-US" sz="2400" dirty="0"/>
                    </a:p>
                  </a:txBody>
                  <a:tcPr/>
                </a:tc>
                <a:tc>
                  <a:txBody>
                    <a:bodyPr/>
                    <a:lstStyle/>
                    <a:p>
                      <a:pPr algn="ctr"/>
                      <a:r>
                        <a:rPr lang="en-US" sz="2400" dirty="0" smtClean="0"/>
                        <a:t>0.05</a:t>
                      </a:r>
                      <a:endParaRPr lang="en-US" sz="2400" dirty="0"/>
                    </a:p>
                  </a:txBody>
                  <a:tcPr/>
                </a:tc>
              </a:tr>
              <a:tr h="594301">
                <a:tc>
                  <a:txBody>
                    <a:bodyPr/>
                    <a:lstStyle/>
                    <a:p>
                      <a:pPr algn="ctr"/>
                      <a:r>
                        <a:rPr lang="en-US" sz="2400" dirty="0" smtClean="0"/>
                        <a:t>G=1</a:t>
                      </a:r>
                      <a:endParaRPr lang="en-US" sz="2400" dirty="0"/>
                    </a:p>
                  </a:txBody>
                  <a:tcPr/>
                </a:tc>
                <a:tc>
                  <a:txBody>
                    <a:bodyPr/>
                    <a:lstStyle/>
                    <a:p>
                      <a:pPr algn="ctr"/>
                      <a:r>
                        <a:rPr lang="en-US" sz="2400" dirty="0" smtClean="0"/>
                        <a:t>0.07</a:t>
                      </a:r>
                      <a:endParaRPr lang="en-US" sz="2400" dirty="0"/>
                    </a:p>
                  </a:txBody>
                  <a:tcPr/>
                </a:tc>
                <a:tc>
                  <a:txBody>
                    <a:bodyPr/>
                    <a:lstStyle/>
                    <a:p>
                      <a:pPr algn="ctr"/>
                      <a:r>
                        <a:rPr lang="en-US" sz="2400" dirty="0" smtClean="0"/>
                        <a:t>0.10</a:t>
                      </a:r>
                      <a:endParaRPr lang="en-US" sz="2400" dirty="0"/>
                    </a:p>
                  </a:txBody>
                  <a:tcPr/>
                </a:tc>
              </a:tr>
            </a:tbl>
          </a:graphicData>
        </a:graphic>
      </p:graphicFrame>
    </p:spTree>
    <p:extLst>
      <p:ext uri="{BB962C8B-B14F-4D97-AF65-F5344CB8AC3E}">
        <p14:creationId xmlns:p14="http://schemas.microsoft.com/office/powerpoint/2010/main" val="147319669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Highlights from </a:t>
            </a:r>
            <a:r>
              <a:rPr lang="en-US" b="1" dirty="0" smtClean="0"/>
              <a:t>Interaction &amp; Effect Mod Lecture 1</a:t>
            </a:r>
            <a:endParaRPr lang="en-US" b="1" dirty="0"/>
          </a:p>
        </p:txBody>
      </p:sp>
      <p:sp>
        <p:nvSpPr>
          <p:cNvPr id="3" name="Content Placeholder 2"/>
          <p:cNvSpPr>
            <a:spLocks noGrp="1"/>
          </p:cNvSpPr>
          <p:nvPr>
            <p:ph idx="1"/>
          </p:nvPr>
        </p:nvSpPr>
        <p:spPr>
          <a:xfrm>
            <a:off x="871643" y="1343873"/>
            <a:ext cx="11100731" cy="4438410"/>
          </a:xfrm>
        </p:spPr>
        <p:txBody>
          <a:bodyPr/>
          <a:lstStyle/>
          <a:p>
            <a:pPr>
              <a:spcBef>
                <a:spcPts val="1200"/>
              </a:spcBef>
            </a:pPr>
            <a:r>
              <a:rPr lang="en-US" b="1" dirty="0" smtClean="0">
                <a:solidFill>
                  <a:srgbClr val="FF0000"/>
                </a:solidFill>
                <a:latin typeface="Arial" panose="020B0604020202020204" pitchFamily="34" charset="0"/>
                <a:cs typeface="Arial" panose="020B0604020202020204" pitchFamily="34" charset="0"/>
              </a:rPr>
              <a:t>Review effect modification</a:t>
            </a:r>
            <a:endParaRPr lang="en-US" b="1" dirty="0">
              <a:solidFill>
                <a:srgbClr val="FF0000"/>
              </a:solidFill>
              <a:latin typeface="Arial" panose="020B0604020202020204" pitchFamily="34" charset="0"/>
              <a:cs typeface="Arial" panose="020B0604020202020204" pitchFamily="34" charset="0"/>
            </a:endParaRPr>
          </a:p>
          <a:p>
            <a:pPr>
              <a:spcBef>
                <a:spcPts val="1200"/>
              </a:spcBef>
            </a:pPr>
            <a:r>
              <a:rPr lang="en-US" dirty="0">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t>
            </a:r>
            <a:r>
              <a:rPr lang="en-US" dirty="0" smtClean="0">
                <a:latin typeface="Arial" panose="020B0604020202020204" pitchFamily="34" charset="0"/>
                <a:cs typeface="Arial" panose="020B0604020202020204" pitchFamily="34" charset="0"/>
              </a:rPr>
              <a:t>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t>
            </a:r>
            <a:r>
              <a:rPr lang="en-US" dirty="0" smtClean="0">
                <a:latin typeface="Arial" panose="020B0604020202020204" pitchFamily="34" charset="0"/>
                <a:cs typeface="Arial" panose="020B0604020202020204" pitchFamily="34" charset="0"/>
              </a:rPr>
              <a:t>approach</a:t>
            </a:r>
            <a:endParaRPr lang="en-US" dirty="0">
              <a:latin typeface="Arial" panose="020B0604020202020204" pitchFamily="34" charset="0"/>
              <a:cs typeface="Arial" panose="020B0604020202020204" pitchFamily="34" charset="0"/>
            </a:endParaRPr>
          </a:p>
          <a:p>
            <a:pPr>
              <a:spcBef>
                <a:spcPts val="1200"/>
              </a:spcBef>
            </a:pPr>
            <a:r>
              <a:rPr lang="en-US" dirty="0">
                <a:latin typeface="Arial" panose="020B0604020202020204" pitchFamily="34" charset="0"/>
                <a:cs typeface="Arial" panose="020B0604020202020204" pitchFamily="34" charset="0"/>
              </a:rPr>
              <a:t>Measures of interaction</a:t>
            </a:r>
          </a:p>
          <a:p>
            <a:pPr>
              <a:spcBef>
                <a:spcPts val="1200"/>
              </a:spcBef>
            </a:pPr>
            <a:r>
              <a:rPr lang="en-US" dirty="0">
                <a:latin typeface="Arial" panose="020B0604020202020204" pitchFamily="34" charset="0"/>
                <a:cs typeface="Arial" panose="020B0604020202020204" pitchFamily="34" charset="0"/>
              </a:rPr>
              <a:t>Describe methods to assess effect modification</a:t>
            </a:r>
          </a:p>
          <a:p>
            <a:pPr lvl="1">
              <a:spcBef>
                <a:spcPts val="1200"/>
              </a:spcBef>
            </a:pPr>
            <a:r>
              <a:rPr lang="en-US" dirty="0">
                <a:latin typeface="Arial" panose="020B0604020202020204" pitchFamily="34" charset="0"/>
                <a:cs typeface="Arial" panose="020B0604020202020204" pitchFamily="34" charset="0"/>
              </a:rPr>
              <a:t>Graphical assessment</a:t>
            </a:r>
          </a:p>
          <a:p>
            <a:pPr lvl="1">
              <a:spcBef>
                <a:spcPts val="1200"/>
              </a:spcBef>
            </a:pPr>
            <a:r>
              <a:rPr lang="en-US" dirty="0">
                <a:latin typeface="Arial" panose="020B0604020202020204" pitchFamily="34" charset="0"/>
                <a:cs typeface="Arial" panose="020B0604020202020204" pitchFamily="34" charset="0"/>
              </a:rPr>
              <a:t>Stratification</a:t>
            </a:r>
          </a:p>
          <a:p>
            <a:pPr lvl="1">
              <a:spcBef>
                <a:spcPts val="1200"/>
              </a:spcBef>
            </a:pPr>
            <a:r>
              <a:rPr lang="en-US" dirty="0">
                <a:latin typeface="Arial" panose="020B0604020202020204" pitchFamily="34" charset="0"/>
                <a:cs typeface="Arial" panose="020B0604020202020204" pitchFamily="34" charset="0"/>
              </a:rPr>
              <a:t>Comparing expected vs. observed joint effects</a:t>
            </a:r>
          </a:p>
          <a:p>
            <a:pPr lvl="1">
              <a:spcBef>
                <a:spcPts val="1200"/>
              </a:spcBef>
            </a:pPr>
            <a:r>
              <a:rPr lang="en-US" dirty="0">
                <a:latin typeface="Arial" panose="020B0604020202020204" pitchFamily="34" charset="0"/>
                <a:cs typeface="Arial" panose="020B0604020202020204" pitchFamily="34" charset="0"/>
              </a:rPr>
              <a:t>Estimating interaction </a:t>
            </a:r>
            <a:r>
              <a:rPr lang="en-US" dirty="0" smtClean="0">
                <a:latin typeface="Arial" panose="020B0604020202020204" pitchFamily="34" charset="0"/>
                <a:cs typeface="Arial" panose="020B0604020202020204" pitchFamily="34" charset="0"/>
              </a:rPr>
              <a:t>magnitude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91550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scale dependent</a:t>
            </a:r>
            <a:endParaRPr lang="en-US" b="1" dirty="0"/>
          </a:p>
        </p:txBody>
      </p:sp>
      <p:sp>
        <p:nvSpPr>
          <p:cNvPr id="3" name="Content Placeholder 2"/>
          <p:cNvSpPr>
            <a:spLocks noGrp="1"/>
          </p:cNvSpPr>
          <p:nvPr>
            <p:ph idx="1"/>
          </p:nvPr>
        </p:nvSpPr>
        <p:spPr>
          <a:xfrm>
            <a:off x="4946861" y="1502783"/>
            <a:ext cx="6711317" cy="4011502"/>
          </a:xfrm>
        </p:spPr>
        <p:txBody>
          <a:bodyPr/>
          <a:lstStyle/>
          <a:p>
            <a:r>
              <a:rPr lang="en-US" dirty="0" smtClean="0"/>
              <a:t>Interaction on one scale doesn’t necessarily imply interaction on another scale</a:t>
            </a:r>
          </a:p>
          <a:p>
            <a:r>
              <a:rPr lang="en-US" dirty="0" smtClean="0"/>
              <a:t>Measure of additive interaction:</a:t>
            </a:r>
          </a:p>
          <a:p>
            <a:pPr marL="230187" lvl="1" indent="0">
              <a:buNone/>
            </a:pPr>
            <a:r>
              <a:rPr lang="en-US" sz="2400" dirty="0" smtClean="0"/>
              <a:t>	= p</a:t>
            </a:r>
            <a:r>
              <a:rPr lang="en-US" sz="2400" baseline="-25000" dirty="0" smtClean="0"/>
              <a:t>11</a:t>
            </a:r>
            <a:r>
              <a:rPr lang="en-US" sz="2400" dirty="0" smtClean="0"/>
              <a:t> </a:t>
            </a:r>
            <a:r>
              <a:rPr lang="mr-IN" sz="2400" dirty="0"/>
              <a:t>–</a:t>
            </a:r>
            <a:r>
              <a:rPr lang="en-US" sz="2400" dirty="0"/>
              <a:t> p</a:t>
            </a:r>
            <a:r>
              <a:rPr lang="en-US" sz="2400" baseline="-25000" dirty="0"/>
              <a:t>10</a:t>
            </a:r>
            <a:r>
              <a:rPr lang="en-US" sz="2400" dirty="0"/>
              <a:t> </a:t>
            </a:r>
            <a:r>
              <a:rPr lang="mr-IN" sz="2400" dirty="0"/>
              <a:t>–</a:t>
            </a:r>
            <a:r>
              <a:rPr lang="en-US" sz="2400" dirty="0"/>
              <a:t> p</a:t>
            </a:r>
            <a:r>
              <a:rPr lang="en-US" sz="2400" baseline="-25000" dirty="0"/>
              <a:t>01</a:t>
            </a:r>
            <a:r>
              <a:rPr lang="en-US" sz="2400" dirty="0"/>
              <a:t> + p</a:t>
            </a:r>
            <a:r>
              <a:rPr lang="en-US" sz="2400" baseline="-25000" dirty="0"/>
              <a:t>00</a:t>
            </a:r>
          </a:p>
          <a:p>
            <a:pPr marL="230187" lvl="1" indent="0">
              <a:buNone/>
            </a:pPr>
            <a:r>
              <a:rPr lang="en-US" dirty="0" smtClean="0"/>
              <a:t>	= 0.10 </a:t>
            </a:r>
            <a:r>
              <a:rPr lang="mr-IN" dirty="0" smtClean="0"/>
              <a:t>–</a:t>
            </a:r>
            <a:r>
              <a:rPr lang="en-US" dirty="0" smtClean="0"/>
              <a:t> 0.05 </a:t>
            </a:r>
            <a:r>
              <a:rPr lang="mr-IN" dirty="0" smtClean="0"/>
              <a:t>–</a:t>
            </a:r>
            <a:r>
              <a:rPr lang="en-US" dirty="0" smtClean="0"/>
              <a:t> 0.04 + 0.02 = 0.03</a:t>
            </a:r>
          </a:p>
          <a:p>
            <a:pPr marL="230187" lvl="1" indent="0">
              <a:buNone/>
            </a:pPr>
            <a:r>
              <a:rPr lang="en-US" b="1" dirty="0" smtClean="0"/>
              <a:t>Evidence of positive additive interaction</a:t>
            </a:r>
          </a:p>
          <a:p>
            <a:r>
              <a:rPr lang="en-US" dirty="0" smtClean="0"/>
              <a:t>Measure of multiplicative interaction: </a:t>
            </a:r>
          </a:p>
          <a:p>
            <a:pPr marL="0" indent="0">
              <a:buNone/>
            </a:pPr>
            <a:r>
              <a:rPr lang="en-US" dirty="0" smtClean="0"/>
              <a:t>	= </a:t>
            </a:r>
            <a:r>
              <a:rPr lang="en-US" sz="2000" dirty="0" smtClean="0"/>
              <a:t> p</a:t>
            </a:r>
            <a:r>
              <a:rPr lang="en-US" sz="2000" baseline="-25000" dirty="0" smtClean="0"/>
              <a:t>11</a:t>
            </a:r>
            <a:r>
              <a:rPr lang="en-US" sz="2000" dirty="0" smtClean="0"/>
              <a:t>p</a:t>
            </a:r>
            <a:r>
              <a:rPr lang="en-US" sz="2000" baseline="-25000" dirty="0" smtClean="0"/>
              <a:t>00</a:t>
            </a:r>
            <a:r>
              <a:rPr lang="en-US" sz="2000" dirty="0" smtClean="0"/>
              <a:t> / </a:t>
            </a:r>
            <a:r>
              <a:rPr lang="en-US" sz="2000" dirty="0"/>
              <a:t>p</a:t>
            </a:r>
            <a:r>
              <a:rPr lang="en-US" sz="2000" baseline="-25000" dirty="0"/>
              <a:t>10</a:t>
            </a:r>
            <a:r>
              <a:rPr lang="en-US" sz="2000" dirty="0"/>
              <a:t>p</a:t>
            </a:r>
            <a:r>
              <a:rPr lang="en-US" sz="2000" baseline="-25000" dirty="0"/>
              <a:t>01</a:t>
            </a:r>
            <a:endParaRPr lang="en-US" baseline="-25000" dirty="0"/>
          </a:p>
          <a:p>
            <a:pPr marL="0" indent="0">
              <a:buNone/>
            </a:pPr>
            <a:r>
              <a:rPr lang="en-US" dirty="0" smtClean="0"/>
              <a:t>	= (0.10*0.02) / (0.05*0.04) = 1</a:t>
            </a:r>
          </a:p>
          <a:p>
            <a:pPr marL="0" indent="0">
              <a:buNone/>
            </a:pPr>
            <a:r>
              <a:rPr lang="en-US" dirty="0"/>
              <a:t> </a:t>
            </a:r>
            <a:r>
              <a:rPr lang="en-US" dirty="0" smtClean="0"/>
              <a:t>  </a:t>
            </a:r>
            <a:r>
              <a:rPr lang="en-US" b="1" dirty="0" smtClean="0"/>
              <a:t>No evidence of multiplicative interaction</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55203512"/>
              </p:ext>
            </p:extLst>
          </p:nvPr>
        </p:nvGraphicFramePr>
        <p:xfrm>
          <a:off x="871643" y="2617082"/>
          <a:ext cx="3796611" cy="1782903"/>
        </p:xfrm>
        <a:graphic>
          <a:graphicData uri="http://schemas.openxmlformats.org/drawingml/2006/table">
            <a:tbl>
              <a:tblPr firstRow="1" bandRow="1">
                <a:tableStyleId>{93296810-A885-4BE3-A3E7-6D5BEEA58F35}</a:tableStyleId>
              </a:tblPr>
              <a:tblGrid>
                <a:gridCol w="1265537"/>
                <a:gridCol w="1265537"/>
                <a:gridCol w="1265537"/>
              </a:tblGrid>
              <a:tr h="594301">
                <a:tc>
                  <a:txBody>
                    <a:bodyPr/>
                    <a:lstStyle/>
                    <a:p>
                      <a:pPr algn="ctr"/>
                      <a:endParaRPr lang="en-US" sz="2400" dirty="0"/>
                    </a:p>
                  </a:txBody>
                  <a:tcPr/>
                </a:tc>
                <a:tc>
                  <a:txBody>
                    <a:bodyPr/>
                    <a:lstStyle/>
                    <a:p>
                      <a:pPr algn="ctr"/>
                      <a:r>
                        <a:rPr lang="en-US" sz="2400" dirty="0" smtClean="0"/>
                        <a:t>E=0</a:t>
                      </a:r>
                      <a:endParaRPr lang="en-US" sz="2400" dirty="0"/>
                    </a:p>
                  </a:txBody>
                  <a:tcPr/>
                </a:tc>
                <a:tc>
                  <a:txBody>
                    <a:bodyPr/>
                    <a:lstStyle/>
                    <a:p>
                      <a:pPr algn="ctr"/>
                      <a:r>
                        <a:rPr lang="en-US" sz="2400" dirty="0" smtClean="0"/>
                        <a:t>E=1</a:t>
                      </a:r>
                      <a:endParaRPr lang="en-US" sz="2400" dirty="0"/>
                    </a:p>
                  </a:txBody>
                  <a:tcPr/>
                </a:tc>
              </a:tr>
              <a:tr h="594301">
                <a:tc>
                  <a:txBody>
                    <a:bodyPr/>
                    <a:lstStyle/>
                    <a:p>
                      <a:pPr algn="ctr"/>
                      <a:r>
                        <a:rPr lang="en-US" sz="2400" dirty="0" smtClean="0"/>
                        <a:t>G=0</a:t>
                      </a:r>
                      <a:endParaRPr lang="en-US" sz="2400" dirty="0"/>
                    </a:p>
                  </a:txBody>
                  <a:tcPr/>
                </a:tc>
                <a:tc>
                  <a:txBody>
                    <a:bodyPr/>
                    <a:lstStyle/>
                    <a:p>
                      <a:pPr algn="ctr"/>
                      <a:r>
                        <a:rPr lang="en-US" sz="2400" dirty="0" smtClean="0"/>
                        <a:t>0.02</a:t>
                      </a:r>
                      <a:endParaRPr lang="en-US" sz="2400" dirty="0"/>
                    </a:p>
                  </a:txBody>
                  <a:tcPr/>
                </a:tc>
                <a:tc>
                  <a:txBody>
                    <a:bodyPr/>
                    <a:lstStyle/>
                    <a:p>
                      <a:pPr algn="ctr"/>
                      <a:r>
                        <a:rPr lang="en-US" sz="2400" dirty="0" smtClean="0"/>
                        <a:t>0.05</a:t>
                      </a:r>
                      <a:endParaRPr lang="en-US" sz="2400" dirty="0"/>
                    </a:p>
                  </a:txBody>
                  <a:tcPr/>
                </a:tc>
              </a:tr>
              <a:tr h="594301">
                <a:tc>
                  <a:txBody>
                    <a:bodyPr/>
                    <a:lstStyle/>
                    <a:p>
                      <a:pPr algn="ctr"/>
                      <a:r>
                        <a:rPr lang="en-US" sz="2400" dirty="0" smtClean="0"/>
                        <a:t>G=1</a:t>
                      </a:r>
                      <a:endParaRPr lang="en-US" sz="2400" dirty="0"/>
                    </a:p>
                  </a:txBody>
                  <a:tcPr/>
                </a:tc>
                <a:tc>
                  <a:txBody>
                    <a:bodyPr/>
                    <a:lstStyle/>
                    <a:p>
                      <a:pPr algn="ctr"/>
                      <a:r>
                        <a:rPr lang="en-US" sz="2400" dirty="0" smtClean="0"/>
                        <a:t>0.04</a:t>
                      </a:r>
                      <a:endParaRPr lang="en-US" sz="2400" dirty="0"/>
                    </a:p>
                  </a:txBody>
                  <a:tcPr/>
                </a:tc>
                <a:tc>
                  <a:txBody>
                    <a:bodyPr/>
                    <a:lstStyle/>
                    <a:p>
                      <a:pPr algn="ctr"/>
                      <a:r>
                        <a:rPr lang="en-US" sz="2400" dirty="0" smtClean="0"/>
                        <a:t>0.10</a:t>
                      </a:r>
                      <a:endParaRPr lang="en-US" sz="2400" dirty="0"/>
                    </a:p>
                  </a:txBody>
                  <a:tcPr/>
                </a:tc>
              </a:tr>
            </a:tbl>
          </a:graphicData>
        </a:graphic>
      </p:graphicFrame>
    </p:spTree>
    <p:extLst>
      <p:ext uri="{BB962C8B-B14F-4D97-AF65-F5344CB8AC3E}">
        <p14:creationId xmlns:p14="http://schemas.microsoft.com/office/powerpoint/2010/main" val="59511398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scale dependent</a:t>
            </a:r>
            <a:endParaRPr lang="en-US" b="1" dirty="0"/>
          </a:p>
        </p:txBody>
      </p:sp>
      <p:sp>
        <p:nvSpPr>
          <p:cNvPr id="3" name="Content Placeholder 2"/>
          <p:cNvSpPr>
            <a:spLocks noGrp="1"/>
          </p:cNvSpPr>
          <p:nvPr>
            <p:ph idx="1"/>
          </p:nvPr>
        </p:nvSpPr>
        <p:spPr>
          <a:xfrm>
            <a:off x="1477684" y="3529263"/>
            <a:ext cx="10180494" cy="2470484"/>
          </a:xfrm>
        </p:spPr>
        <p:txBody>
          <a:bodyPr/>
          <a:lstStyle/>
          <a:p>
            <a:r>
              <a:rPr lang="en-US" dirty="0"/>
              <a:t>If both exposures have an effect on the outcome, then there must be interaction on some scale (Greenland, </a:t>
            </a:r>
            <a:r>
              <a:rPr lang="en-US" dirty="0" err="1"/>
              <a:t>VanderWheele</a:t>
            </a:r>
            <a:r>
              <a:rPr lang="en-US" dirty="0"/>
              <a:t>)</a:t>
            </a:r>
          </a:p>
          <a:p>
            <a:pPr lvl="1"/>
            <a:r>
              <a:rPr lang="en-US" dirty="0" smtClean="0"/>
              <a:t>No interaction on the additive scale implies interaction on the multiplicative scale.</a:t>
            </a:r>
          </a:p>
          <a:p>
            <a:pPr lvl="1"/>
            <a:r>
              <a:rPr lang="en-US" dirty="0" smtClean="0"/>
              <a:t>No interaction on the multiplicative scale implies interaction on the additive scale.</a:t>
            </a:r>
          </a:p>
          <a:p>
            <a:r>
              <a:rPr lang="en-US" b="1" dirty="0" smtClean="0"/>
              <a:t>Exception: In the presence of qualitative interaction, there is interaction on both scales. </a:t>
            </a:r>
          </a:p>
        </p:txBody>
      </p:sp>
      <p:graphicFrame>
        <p:nvGraphicFramePr>
          <p:cNvPr id="4" name="Table 3"/>
          <p:cNvGraphicFramePr>
            <a:graphicFrameLocks noGrp="1"/>
          </p:cNvGraphicFramePr>
          <p:nvPr>
            <p:extLst>
              <p:ext uri="{D42A27DB-BD31-4B8C-83A1-F6EECF244321}">
                <p14:modId xmlns:p14="http://schemas.microsoft.com/office/powerpoint/2010/main" val="577236810"/>
              </p:ext>
            </p:extLst>
          </p:nvPr>
        </p:nvGraphicFramePr>
        <p:xfrm>
          <a:off x="6264910" y="1503113"/>
          <a:ext cx="3796611" cy="1782903"/>
        </p:xfrm>
        <a:graphic>
          <a:graphicData uri="http://schemas.openxmlformats.org/drawingml/2006/table">
            <a:tbl>
              <a:tblPr firstRow="1" bandRow="1">
                <a:tableStyleId>{93296810-A885-4BE3-A3E7-6D5BEEA58F35}</a:tableStyleId>
              </a:tblPr>
              <a:tblGrid>
                <a:gridCol w="1265537"/>
                <a:gridCol w="1265537"/>
                <a:gridCol w="1265537"/>
              </a:tblGrid>
              <a:tr h="594301">
                <a:tc>
                  <a:txBody>
                    <a:bodyPr/>
                    <a:lstStyle/>
                    <a:p>
                      <a:pPr algn="ctr"/>
                      <a:endParaRPr lang="en-US" sz="2400" dirty="0"/>
                    </a:p>
                  </a:txBody>
                  <a:tcPr/>
                </a:tc>
                <a:tc>
                  <a:txBody>
                    <a:bodyPr/>
                    <a:lstStyle/>
                    <a:p>
                      <a:pPr algn="ctr"/>
                      <a:r>
                        <a:rPr lang="en-US" sz="2400" dirty="0" smtClean="0"/>
                        <a:t>E=0</a:t>
                      </a:r>
                      <a:endParaRPr lang="en-US" sz="2400" dirty="0"/>
                    </a:p>
                  </a:txBody>
                  <a:tcPr/>
                </a:tc>
                <a:tc>
                  <a:txBody>
                    <a:bodyPr/>
                    <a:lstStyle/>
                    <a:p>
                      <a:pPr algn="ctr"/>
                      <a:r>
                        <a:rPr lang="en-US" sz="2400" dirty="0" smtClean="0"/>
                        <a:t>E=1</a:t>
                      </a:r>
                      <a:endParaRPr lang="en-US" sz="2400" dirty="0"/>
                    </a:p>
                  </a:txBody>
                  <a:tcPr/>
                </a:tc>
              </a:tr>
              <a:tr h="594301">
                <a:tc>
                  <a:txBody>
                    <a:bodyPr/>
                    <a:lstStyle/>
                    <a:p>
                      <a:pPr algn="ctr"/>
                      <a:r>
                        <a:rPr lang="en-US" sz="2400" dirty="0" smtClean="0"/>
                        <a:t>G=0</a:t>
                      </a:r>
                      <a:endParaRPr lang="en-US" sz="2400" dirty="0"/>
                    </a:p>
                  </a:txBody>
                  <a:tcPr/>
                </a:tc>
                <a:tc>
                  <a:txBody>
                    <a:bodyPr/>
                    <a:lstStyle/>
                    <a:p>
                      <a:pPr algn="ctr"/>
                      <a:r>
                        <a:rPr lang="en-US" sz="2400" dirty="0" smtClean="0"/>
                        <a:t>0.02</a:t>
                      </a:r>
                      <a:endParaRPr lang="en-US" sz="2400" dirty="0"/>
                    </a:p>
                  </a:txBody>
                  <a:tcPr/>
                </a:tc>
                <a:tc>
                  <a:txBody>
                    <a:bodyPr/>
                    <a:lstStyle/>
                    <a:p>
                      <a:pPr algn="ctr"/>
                      <a:r>
                        <a:rPr lang="en-US" sz="2400" dirty="0" smtClean="0"/>
                        <a:t>0.05</a:t>
                      </a:r>
                      <a:endParaRPr lang="en-US" sz="2400" dirty="0"/>
                    </a:p>
                  </a:txBody>
                  <a:tcPr/>
                </a:tc>
              </a:tr>
              <a:tr h="594301">
                <a:tc>
                  <a:txBody>
                    <a:bodyPr/>
                    <a:lstStyle/>
                    <a:p>
                      <a:pPr algn="ctr"/>
                      <a:r>
                        <a:rPr lang="en-US" sz="2400" dirty="0" smtClean="0"/>
                        <a:t>G=1</a:t>
                      </a:r>
                      <a:endParaRPr lang="en-US" sz="2400" dirty="0"/>
                    </a:p>
                  </a:txBody>
                  <a:tcPr/>
                </a:tc>
                <a:tc>
                  <a:txBody>
                    <a:bodyPr/>
                    <a:lstStyle/>
                    <a:p>
                      <a:pPr algn="ctr"/>
                      <a:r>
                        <a:rPr lang="en-US" sz="2400" dirty="0" smtClean="0"/>
                        <a:t>0.04</a:t>
                      </a:r>
                      <a:endParaRPr lang="en-US" sz="2400" dirty="0"/>
                    </a:p>
                  </a:txBody>
                  <a:tcPr/>
                </a:tc>
                <a:tc>
                  <a:txBody>
                    <a:bodyPr/>
                    <a:lstStyle/>
                    <a:p>
                      <a:pPr algn="ctr"/>
                      <a:r>
                        <a:rPr lang="en-US" sz="2400" dirty="0" smtClean="0"/>
                        <a:t>0.10</a:t>
                      </a:r>
                      <a:endParaRPr lang="en-US" sz="2400"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81668419"/>
              </p:ext>
            </p:extLst>
          </p:nvPr>
        </p:nvGraphicFramePr>
        <p:xfrm>
          <a:off x="1433116" y="1503114"/>
          <a:ext cx="3796611" cy="1782903"/>
        </p:xfrm>
        <a:graphic>
          <a:graphicData uri="http://schemas.openxmlformats.org/drawingml/2006/table">
            <a:tbl>
              <a:tblPr firstRow="1" bandRow="1">
                <a:tableStyleId>{7DF18680-E054-41AD-8BC1-D1AEF772440D}</a:tableStyleId>
              </a:tblPr>
              <a:tblGrid>
                <a:gridCol w="1265537"/>
                <a:gridCol w="1265537"/>
                <a:gridCol w="1265537"/>
              </a:tblGrid>
              <a:tr h="594301">
                <a:tc>
                  <a:txBody>
                    <a:bodyPr/>
                    <a:lstStyle/>
                    <a:p>
                      <a:pPr algn="ctr"/>
                      <a:endParaRPr lang="en-US" sz="2400" dirty="0"/>
                    </a:p>
                  </a:txBody>
                  <a:tcPr/>
                </a:tc>
                <a:tc>
                  <a:txBody>
                    <a:bodyPr/>
                    <a:lstStyle/>
                    <a:p>
                      <a:pPr algn="ctr"/>
                      <a:r>
                        <a:rPr lang="en-US" sz="2400" dirty="0" smtClean="0"/>
                        <a:t>E=0</a:t>
                      </a:r>
                      <a:endParaRPr lang="en-US" sz="2400" dirty="0"/>
                    </a:p>
                  </a:txBody>
                  <a:tcPr/>
                </a:tc>
                <a:tc>
                  <a:txBody>
                    <a:bodyPr/>
                    <a:lstStyle/>
                    <a:p>
                      <a:pPr algn="ctr"/>
                      <a:r>
                        <a:rPr lang="en-US" sz="2400" dirty="0" smtClean="0"/>
                        <a:t>E=1</a:t>
                      </a:r>
                      <a:endParaRPr lang="en-US" sz="2400" dirty="0"/>
                    </a:p>
                  </a:txBody>
                  <a:tcPr/>
                </a:tc>
              </a:tr>
              <a:tr h="594301">
                <a:tc>
                  <a:txBody>
                    <a:bodyPr/>
                    <a:lstStyle/>
                    <a:p>
                      <a:pPr algn="ctr"/>
                      <a:r>
                        <a:rPr lang="en-US" sz="2400" dirty="0" smtClean="0"/>
                        <a:t>G=0</a:t>
                      </a:r>
                      <a:endParaRPr lang="en-US" sz="2400" dirty="0"/>
                    </a:p>
                  </a:txBody>
                  <a:tcPr/>
                </a:tc>
                <a:tc>
                  <a:txBody>
                    <a:bodyPr/>
                    <a:lstStyle/>
                    <a:p>
                      <a:pPr algn="ctr"/>
                      <a:r>
                        <a:rPr lang="en-US" sz="2400" dirty="0" smtClean="0"/>
                        <a:t>0.02</a:t>
                      </a:r>
                      <a:endParaRPr lang="en-US" sz="2400" dirty="0"/>
                    </a:p>
                  </a:txBody>
                  <a:tcPr/>
                </a:tc>
                <a:tc>
                  <a:txBody>
                    <a:bodyPr/>
                    <a:lstStyle/>
                    <a:p>
                      <a:pPr algn="ctr"/>
                      <a:r>
                        <a:rPr lang="en-US" sz="2400" dirty="0" smtClean="0"/>
                        <a:t>0.05</a:t>
                      </a:r>
                      <a:endParaRPr lang="en-US" sz="2400" dirty="0"/>
                    </a:p>
                  </a:txBody>
                  <a:tcPr/>
                </a:tc>
              </a:tr>
              <a:tr h="594301">
                <a:tc>
                  <a:txBody>
                    <a:bodyPr/>
                    <a:lstStyle/>
                    <a:p>
                      <a:pPr algn="ctr"/>
                      <a:r>
                        <a:rPr lang="en-US" sz="2400" dirty="0" smtClean="0"/>
                        <a:t>G=1</a:t>
                      </a:r>
                      <a:endParaRPr lang="en-US" sz="2400" dirty="0"/>
                    </a:p>
                  </a:txBody>
                  <a:tcPr/>
                </a:tc>
                <a:tc>
                  <a:txBody>
                    <a:bodyPr/>
                    <a:lstStyle/>
                    <a:p>
                      <a:pPr algn="ctr"/>
                      <a:r>
                        <a:rPr lang="en-US" sz="2400" dirty="0" smtClean="0"/>
                        <a:t>0.07</a:t>
                      </a:r>
                      <a:endParaRPr lang="en-US" sz="2400" dirty="0"/>
                    </a:p>
                  </a:txBody>
                  <a:tcPr/>
                </a:tc>
                <a:tc>
                  <a:txBody>
                    <a:bodyPr/>
                    <a:lstStyle/>
                    <a:p>
                      <a:pPr algn="ctr"/>
                      <a:r>
                        <a:rPr lang="en-US" sz="2400" dirty="0" smtClean="0"/>
                        <a:t>0.10</a:t>
                      </a:r>
                      <a:endParaRPr lang="en-US" sz="2400" dirty="0"/>
                    </a:p>
                  </a:txBody>
                  <a:tcPr/>
                </a:tc>
              </a:tr>
            </a:tbl>
          </a:graphicData>
        </a:graphic>
      </p:graphicFrame>
    </p:spTree>
    <p:extLst>
      <p:ext uri="{BB962C8B-B14F-4D97-AF65-F5344CB8AC3E}">
        <p14:creationId xmlns:p14="http://schemas.microsoft.com/office/powerpoint/2010/main" val="1107295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Importance of Additive Interaction </a:t>
            </a:r>
            <a:endParaRPr lang="en-US" b="1" dirty="0"/>
          </a:p>
        </p:txBody>
      </p:sp>
      <p:sp>
        <p:nvSpPr>
          <p:cNvPr id="3" name="Content Placeholder 2"/>
          <p:cNvSpPr>
            <a:spLocks noGrp="1"/>
          </p:cNvSpPr>
          <p:nvPr>
            <p:ph idx="1"/>
          </p:nvPr>
        </p:nvSpPr>
        <p:spPr>
          <a:xfrm>
            <a:off x="881833" y="1620253"/>
            <a:ext cx="11100731" cy="4413041"/>
          </a:xfrm>
        </p:spPr>
        <p:txBody>
          <a:bodyPr/>
          <a:lstStyle/>
          <a:p>
            <a:r>
              <a:rPr lang="en-US" dirty="0" smtClean="0"/>
              <a:t>Relevant for public health practice!</a:t>
            </a:r>
          </a:p>
          <a:p>
            <a:pPr lvl="1"/>
            <a:r>
              <a:rPr lang="en-US" dirty="0" smtClean="0"/>
              <a:t>Among G=0, RD</a:t>
            </a:r>
            <a:r>
              <a:rPr lang="en-US" baseline="-25000" dirty="0" smtClean="0"/>
              <a:t>E</a:t>
            </a:r>
            <a:r>
              <a:rPr lang="en-US" dirty="0" smtClean="0"/>
              <a:t> is 0.03</a:t>
            </a:r>
          </a:p>
          <a:p>
            <a:pPr lvl="1"/>
            <a:r>
              <a:rPr lang="en-US" dirty="0" smtClean="0"/>
              <a:t>Among G=1, RD</a:t>
            </a:r>
            <a:r>
              <a:rPr lang="en-US" baseline="-25000" dirty="0" smtClean="0"/>
              <a:t>E</a:t>
            </a:r>
            <a:r>
              <a:rPr lang="en-US" dirty="0" smtClean="0"/>
              <a:t> is 0.06 </a:t>
            </a:r>
          </a:p>
          <a:p>
            <a:pPr marL="515937" lvl="2" indent="0">
              <a:buNone/>
            </a:pPr>
            <a:r>
              <a:rPr lang="en-US" dirty="0" smtClean="0"/>
              <a:t>	RD shows treating G=1 group has a bigger absolute impact</a:t>
            </a:r>
          </a:p>
          <a:p>
            <a:pPr lvl="1"/>
            <a:r>
              <a:rPr lang="en-US" dirty="0" smtClean="0"/>
              <a:t>Among G=0, RR</a:t>
            </a:r>
            <a:r>
              <a:rPr lang="en-US" baseline="-25000" dirty="0" smtClean="0"/>
              <a:t>E</a:t>
            </a:r>
            <a:r>
              <a:rPr lang="en-US" dirty="0" smtClean="0"/>
              <a:t> is 2.5</a:t>
            </a:r>
          </a:p>
          <a:p>
            <a:pPr lvl="1"/>
            <a:r>
              <a:rPr lang="en-US" dirty="0" smtClean="0"/>
              <a:t>Among G=1, RR</a:t>
            </a:r>
            <a:r>
              <a:rPr lang="en-US" baseline="-25000" dirty="0" smtClean="0"/>
              <a:t>E</a:t>
            </a:r>
            <a:r>
              <a:rPr lang="en-US" dirty="0" smtClean="0"/>
              <a:t> is 2.5</a:t>
            </a:r>
          </a:p>
          <a:p>
            <a:pPr marL="515937" lvl="2" indent="0">
              <a:buNone/>
            </a:pPr>
            <a:r>
              <a:rPr lang="en-US" dirty="0" smtClean="0"/>
              <a:t>	RR shows no difference between groups</a:t>
            </a:r>
          </a:p>
          <a:p>
            <a:pPr lvl="1"/>
            <a:r>
              <a:rPr lang="en-US" dirty="0" smtClean="0"/>
              <a:t>Using RR over RD would lead to different conclusions</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97125730"/>
              </p:ext>
            </p:extLst>
          </p:nvPr>
        </p:nvGraphicFramePr>
        <p:xfrm>
          <a:off x="7989904" y="1038801"/>
          <a:ext cx="3796611" cy="1782903"/>
        </p:xfrm>
        <a:graphic>
          <a:graphicData uri="http://schemas.openxmlformats.org/drawingml/2006/table">
            <a:tbl>
              <a:tblPr firstRow="1" bandRow="1">
                <a:tableStyleId>{93296810-A885-4BE3-A3E7-6D5BEEA58F35}</a:tableStyleId>
              </a:tblPr>
              <a:tblGrid>
                <a:gridCol w="1265537"/>
                <a:gridCol w="1265537"/>
                <a:gridCol w="1265537"/>
              </a:tblGrid>
              <a:tr h="594301">
                <a:tc>
                  <a:txBody>
                    <a:bodyPr/>
                    <a:lstStyle/>
                    <a:p>
                      <a:pPr algn="ctr"/>
                      <a:endParaRPr lang="en-US" sz="2400" dirty="0"/>
                    </a:p>
                  </a:txBody>
                  <a:tcPr/>
                </a:tc>
                <a:tc>
                  <a:txBody>
                    <a:bodyPr/>
                    <a:lstStyle/>
                    <a:p>
                      <a:pPr algn="ctr"/>
                      <a:r>
                        <a:rPr lang="en-US" sz="2400" dirty="0" smtClean="0"/>
                        <a:t>E=0</a:t>
                      </a:r>
                      <a:endParaRPr lang="en-US" sz="2400" dirty="0"/>
                    </a:p>
                  </a:txBody>
                  <a:tcPr/>
                </a:tc>
                <a:tc>
                  <a:txBody>
                    <a:bodyPr/>
                    <a:lstStyle/>
                    <a:p>
                      <a:pPr algn="ctr"/>
                      <a:r>
                        <a:rPr lang="en-US" sz="2400" dirty="0" smtClean="0"/>
                        <a:t>E=1</a:t>
                      </a:r>
                      <a:endParaRPr lang="en-US" sz="2400" dirty="0"/>
                    </a:p>
                  </a:txBody>
                  <a:tcPr/>
                </a:tc>
              </a:tr>
              <a:tr h="594301">
                <a:tc>
                  <a:txBody>
                    <a:bodyPr/>
                    <a:lstStyle/>
                    <a:p>
                      <a:pPr algn="ctr"/>
                      <a:r>
                        <a:rPr lang="en-US" sz="2400" dirty="0" smtClean="0"/>
                        <a:t>G=0</a:t>
                      </a:r>
                      <a:endParaRPr lang="en-US" sz="2400" dirty="0"/>
                    </a:p>
                  </a:txBody>
                  <a:tcPr/>
                </a:tc>
                <a:tc>
                  <a:txBody>
                    <a:bodyPr/>
                    <a:lstStyle/>
                    <a:p>
                      <a:pPr algn="ctr"/>
                      <a:r>
                        <a:rPr lang="en-US" sz="2400" dirty="0" smtClean="0"/>
                        <a:t>0.02</a:t>
                      </a:r>
                      <a:endParaRPr lang="en-US" sz="2400" dirty="0"/>
                    </a:p>
                  </a:txBody>
                  <a:tcPr/>
                </a:tc>
                <a:tc>
                  <a:txBody>
                    <a:bodyPr/>
                    <a:lstStyle/>
                    <a:p>
                      <a:pPr algn="ctr"/>
                      <a:r>
                        <a:rPr lang="en-US" sz="2400" dirty="0" smtClean="0"/>
                        <a:t>0.05</a:t>
                      </a:r>
                      <a:endParaRPr lang="en-US" sz="2400" dirty="0"/>
                    </a:p>
                  </a:txBody>
                  <a:tcPr/>
                </a:tc>
              </a:tr>
              <a:tr h="594301">
                <a:tc>
                  <a:txBody>
                    <a:bodyPr/>
                    <a:lstStyle/>
                    <a:p>
                      <a:pPr algn="ctr"/>
                      <a:r>
                        <a:rPr lang="en-US" sz="2400" dirty="0" smtClean="0"/>
                        <a:t>G=1</a:t>
                      </a:r>
                      <a:endParaRPr lang="en-US" sz="2400" dirty="0"/>
                    </a:p>
                  </a:txBody>
                  <a:tcPr/>
                </a:tc>
                <a:tc>
                  <a:txBody>
                    <a:bodyPr/>
                    <a:lstStyle/>
                    <a:p>
                      <a:pPr algn="ctr"/>
                      <a:r>
                        <a:rPr lang="en-US" sz="2400" dirty="0" smtClean="0"/>
                        <a:t>0.04</a:t>
                      </a:r>
                      <a:endParaRPr lang="en-US" sz="2400" dirty="0"/>
                    </a:p>
                  </a:txBody>
                  <a:tcPr/>
                </a:tc>
                <a:tc>
                  <a:txBody>
                    <a:bodyPr/>
                    <a:lstStyle/>
                    <a:p>
                      <a:pPr algn="ctr"/>
                      <a:r>
                        <a:rPr lang="en-US" sz="2400" dirty="0" smtClean="0"/>
                        <a:t>0.10</a:t>
                      </a:r>
                      <a:endParaRPr lang="en-US" sz="2400" dirty="0"/>
                    </a:p>
                  </a:txBody>
                  <a:tcPr/>
                </a:tc>
              </a:tr>
            </a:tbl>
          </a:graphicData>
        </a:graphic>
      </p:graphicFrame>
    </p:spTree>
    <p:extLst>
      <p:ext uri="{BB962C8B-B14F-4D97-AF65-F5344CB8AC3E}">
        <p14:creationId xmlns:p14="http://schemas.microsoft.com/office/powerpoint/2010/main" val="184059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Additive or Multiplicative Interaction?</a:t>
            </a:r>
            <a:endParaRPr lang="en-US" b="1" dirty="0"/>
          </a:p>
        </p:txBody>
      </p:sp>
      <p:sp>
        <p:nvSpPr>
          <p:cNvPr id="3" name="Content Placeholder 2"/>
          <p:cNvSpPr>
            <a:spLocks noGrp="1"/>
          </p:cNvSpPr>
          <p:nvPr>
            <p:ph idx="1"/>
          </p:nvPr>
        </p:nvSpPr>
        <p:spPr>
          <a:xfrm>
            <a:off x="881833" y="1620253"/>
            <a:ext cx="11100731" cy="4413041"/>
          </a:xfrm>
        </p:spPr>
        <p:txBody>
          <a:bodyPr/>
          <a:lstStyle/>
          <a:p>
            <a:r>
              <a:rPr lang="en-US" dirty="0" smtClean="0"/>
              <a:t>Additive interaction more relevant for public health practice!</a:t>
            </a:r>
          </a:p>
          <a:p>
            <a:pPr lvl="1"/>
            <a:r>
              <a:rPr lang="en-US" dirty="0" smtClean="0"/>
              <a:t>Informs which group would benefit most from treatment</a:t>
            </a:r>
          </a:p>
          <a:p>
            <a:r>
              <a:rPr lang="en-US" dirty="0" smtClean="0"/>
              <a:t> Most published epidemiologic studies report only interaction on the multiplicative scale</a:t>
            </a:r>
          </a:p>
          <a:p>
            <a:pPr lvl="1"/>
            <a:r>
              <a:rPr lang="en-US" dirty="0" smtClean="0"/>
              <a:t>1 in 50 studies reported interaction on the additive scale (</a:t>
            </a:r>
            <a:r>
              <a:rPr lang="en-US" dirty="0" err="1" smtClean="0"/>
              <a:t>Knol</a:t>
            </a:r>
            <a:r>
              <a:rPr lang="en-US" dirty="0" smtClean="0"/>
              <a:t> 2009)</a:t>
            </a:r>
          </a:p>
          <a:p>
            <a:pPr lvl="1"/>
            <a:r>
              <a:rPr lang="en-US" dirty="0" smtClean="0"/>
              <a:t>Easier to estimate from statistical models </a:t>
            </a:r>
          </a:p>
          <a:p>
            <a:pPr lvl="1"/>
            <a:endParaRPr lang="en-US" dirty="0" smtClean="0"/>
          </a:p>
          <a:p>
            <a:r>
              <a:rPr lang="en-US" b="1" dirty="0" smtClean="0"/>
              <a:t>If interaction is primary objective, report interaction on both scales!</a:t>
            </a:r>
            <a:endParaRPr lang="en-US" b="1" dirty="0"/>
          </a:p>
        </p:txBody>
      </p:sp>
    </p:spTree>
    <p:extLst>
      <p:ext uri="{BB962C8B-B14F-4D97-AF65-F5344CB8AC3E}">
        <p14:creationId xmlns:p14="http://schemas.microsoft.com/office/powerpoint/2010/main" val="118929760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 RERI</a:t>
            </a:r>
            <a:r>
              <a:rPr lang="en-US" b="1" baseline="-25000" dirty="0" smtClean="0"/>
              <a:t>RR</a:t>
            </a:r>
            <a:endParaRPr lang="en-US" b="1" baseline="-25000" dirty="0"/>
          </a:p>
        </p:txBody>
      </p:sp>
      <p:sp>
        <p:nvSpPr>
          <p:cNvPr id="3" name="Content Placeholder 2"/>
          <p:cNvSpPr>
            <a:spLocks noGrp="1"/>
          </p:cNvSpPr>
          <p:nvPr>
            <p:ph idx="1"/>
          </p:nvPr>
        </p:nvSpPr>
        <p:spPr>
          <a:xfrm>
            <a:off x="871643" y="1595078"/>
            <a:ext cx="11100731" cy="4276212"/>
          </a:xfrm>
        </p:spPr>
        <p:txBody>
          <a:bodyPr/>
          <a:lstStyle/>
          <a:p>
            <a:pPr marL="0" indent="0" algn="ctr">
              <a:buNone/>
            </a:pPr>
            <a:r>
              <a:rPr lang="en-US" sz="2800" dirty="0" smtClean="0"/>
              <a:t>RR</a:t>
            </a:r>
            <a:r>
              <a:rPr lang="en-US" sz="2800" baseline="-25000" dirty="0" smtClean="0"/>
              <a:t>11</a:t>
            </a:r>
            <a:r>
              <a:rPr lang="en-US" sz="2800" dirty="0" smtClean="0"/>
              <a:t> </a:t>
            </a:r>
            <a:r>
              <a:rPr lang="mr-IN" sz="2800" dirty="0" smtClean="0"/>
              <a:t>–</a:t>
            </a:r>
            <a:r>
              <a:rPr lang="en-US" sz="2800" dirty="0" smtClean="0"/>
              <a:t> RR</a:t>
            </a:r>
            <a:r>
              <a:rPr lang="en-US" sz="2800" baseline="-25000" dirty="0" smtClean="0"/>
              <a:t>10</a:t>
            </a:r>
            <a:r>
              <a:rPr lang="en-US" sz="2800" dirty="0" smtClean="0"/>
              <a:t> </a:t>
            </a:r>
            <a:r>
              <a:rPr lang="mr-IN" sz="2800" dirty="0" smtClean="0"/>
              <a:t>–</a:t>
            </a:r>
            <a:r>
              <a:rPr lang="en-US" sz="2800" dirty="0" smtClean="0"/>
              <a:t> RR</a:t>
            </a:r>
            <a:r>
              <a:rPr lang="en-US" sz="2800" baseline="-25000" dirty="0" smtClean="0"/>
              <a:t>01</a:t>
            </a:r>
            <a:r>
              <a:rPr lang="en-US" sz="2800" dirty="0" smtClean="0"/>
              <a:t> + 1</a:t>
            </a:r>
          </a:p>
          <a:p>
            <a:r>
              <a:rPr lang="en-US" sz="2800" dirty="0" smtClean="0"/>
              <a:t>RERI = Relative excess risk due to interaction (Rothman 1986)</a:t>
            </a:r>
          </a:p>
          <a:p>
            <a:r>
              <a:rPr lang="en-US" sz="2800" dirty="0" smtClean="0"/>
              <a:t>ICR = Interaction contrast ratio (Greenland 2008)</a:t>
            </a:r>
          </a:p>
          <a:p>
            <a:pPr lvl="1"/>
            <a:r>
              <a:rPr lang="en-US" sz="2800" dirty="0" smtClean="0"/>
              <a:t>If RERI</a:t>
            </a:r>
            <a:r>
              <a:rPr lang="en-US" sz="2800" baseline="-25000" dirty="0" smtClean="0"/>
              <a:t>RR</a:t>
            </a:r>
            <a:r>
              <a:rPr lang="en-US" sz="2800" dirty="0" smtClean="0"/>
              <a:t> &gt; 0 only if </a:t>
            </a:r>
            <a:r>
              <a:rPr lang="en-US" sz="2800" dirty="0"/>
              <a:t>p</a:t>
            </a:r>
            <a:r>
              <a:rPr lang="en-US" sz="2800" baseline="-25000" dirty="0"/>
              <a:t>11</a:t>
            </a:r>
            <a:r>
              <a:rPr lang="en-US" sz="2800" dirty="0"/>
              <a:t> </a:t>
            </a:r>
            <a:r>
              <a:rPr lang="mr-IN" sz="2800" dirty="0"/>
              <a:t>–</a:t>
            </a:r>
            <a:r>
              <a:rPr lang="en-US" sz="2800" dirty="0"/>
              <a:t> p</a:t>
            </a:r>
            <a:r>
              <a:rPr lang="en-US" sz="2800" baseline="-25000" dirty="0"/>
              <a:t>10</a:t>
            </a:r>
            <a:r>
              <a:rPr lang="en-US" sz="2800" dirty="0"/>
              <a:t> </a:t>
            </a:r>
            <a:r>
              <a:rPr lang="mr-IN" sz="2800" dirty="0"/>
              <a:t>–</a:t>
            </a:r>
            <a:r>
              <a:rPr lang="en-US" sz="2800" dirty="0"/>
              <a:t> p</a:t>
            </a:r>
            <a:r>
              <a:rPr lang="en-US" sz="2800" baseline="-25000" dirty="0"/>
              <a:t>01</a:t>
            </a:r>
            <a:r>
              <a:rPr lang="en-US" sz="2800" dirty="0"/>
              <a:t> + </a:t>
            </a:r>
            <a:r>
              <a:rPr lang="en-US" sz="2800" dirty="0" smtClean="0"/>
              <a:t>p</a:t>
            </a:r>
            <a:r>
              <a:rPr lang="en-US" sz="2800" baseline="-25000" dirty="0" smtClean="0"/>
              <a:t>00</a:t>
            </a:r>
            <a:r>
              <a:rPr lang="en-US" sz="2800" dirty="0" smtClean="0"/>
              <a:t> &lt; 0</a:t>
            </a:r>
          </a:p>
          <a:p>
            <a:pPr lvl="1"/>
            <a:r>
              <a:rPr lang="en-US" sz="2800" dirty="0"/>
              <a:t>If RERI</a:t>
            </a:r>
            <a:r>
              <a:rPr lang="en-US" sz="2800" baseline="-25000" dirty="0"/>
              <a:t>RR</a:t>
            </a:r>
            <a:r>
              <a:rPr lang="en-US" sz="2800" dirty="0"/>
              <a:t> </a:t>
            </a:r>
            <a:r>
              <a:rPr lang="en-US" sz="2800" dirty="0" smtClean="0"/>
              <a:t>&lt; </a:t>
            </a:r>
            <a:r>
              <a:rPr lang="en-US" sz="2800" dirty="0"/>
              <a:t>0 </a:t>
            </a:r>
            <a:r>
              <a:rPr lang="en-US" sz="2800" dirty="0" smtClean="0"/>
              <a:t>only if </a:t>
            </a:r>
            <a:r>
              <a:rPr lang="en-US" sz="2800" dirty="0"/>
              <a:t>p</a:t>
            </a:r>
            <a:r>
              <a:rPr lang="en-US" sz="2800" baseline="-25000" dirty="0"/>
              <a:t>11</a:t>
            </a:r>
            <a:r>
              <a:rPr lang="en-US" sz="2800" dirty="0"/>
              <a:t> </a:t>
            </a:r>
            <a:r>
              <a:rPr lang="mr-IN" sz="2800" dirty="0"/>
              <a:t>–</a:t>
            </a:r>
            <a:r>
              <a:rPr lang="en-US" sz="2800" dirty="0"/>
              <a:t> p</a:t>
            </a:r>
            <a:r>
              <a:rPr lang="en-US" sz="2800" baseline="-25000" dirty="0"/>
              <a:t>10</a:t>
            </a:r>
            <a:r>
              <a:rPr lang="en-US" sz="2800" dirty="0"/>
              <a:t> </a:t>
            </a:r>
            <a:r>
              <a:rPr lang="mr-IN" sz="2800" dirty="0"/>
              <a:t>–</a:t>
            </a:r>
            <a:r>
              <a:rPr lang="en-US" sz="2800" dirty="0"/>
              <a:t> p</a:t>
            </a:r>
            <a:r>
              <a:rPr lang="en-US" sz="2800" baseline="-25000" dirty="0"/>
              <a:t>01</a:t>
            </a:r>
            <a:r>
              <a:rPr lang="en-US" sz="2800" dirty="0"/>
              <a:t> + p</a:t>
            </a:r>
            <a:r>
              <a:rPr lang="en-US" sz="2800" baseline="-25000" dirty="0"/>
              <a:t>00</a:t>
            </a:r>
            <a:r>
              <a:rPr lang="en-US" sz="2800" dirty="0"/>
              <a:t> </a:t>
            </a:r>
            <a:r>
              <a:rPr lang="en-US" sz="2800" dirty="0" smtClean="0"/>
              <a:t>&lt; 0</a:t>
            </a:r>
          </a:p>
          <a:p>
            <a:pPr lvl="1"/>
            <a:r>
              <a:rPr lang="en-US" sz="2800" dirty="0"/>
              <a:t>If RERI</a:t>
            </a:r>
            <a:r>
              <a:rPr lang="en-US" sz="2800" baseline="-25000" dirty="0"/>
              <a:t>RR</a:t>
            </a:r>
            <a:r>
              <a:rPr lang="en-US" sz="2800" dirty="0"/>
              <a:t> </a:t>
            </a:r>
            <a:r>
              <a:rPr lang="en-US" sz="2800" dirty="0" smtClean="0"/>
              <a:t>= </a:t>
            </a:r>
            <a:r>
              <a:rPr lang="en-US" sz="2800" dirty="0"/>
              <a:t>0 if p</a:t>
            </a:r>
            <a:r>
              <a:rPr lang="en-US" sz="2800" baseline="-25000" dirty="0"/>
              <a:t>11</a:t>
            </a:r>
            <a:r>
              <a:rPr lang="en-US" sz="2800" dirty="0"/>
              <a:t> </a:t>
            </a:r>
            <a:r>
              <a:rPr lang="mr-IN" sz="2800" dirty="0"/>
              <a:t>–</a:t>
            </a:r>
            <a:r>
              <a:rPr lang="en-US" sz="2800" dirty="0"/>
              <a:t> p</a:t>
            </a:r>
            <a:r>
              <a:rPr lang="en-US" sz="2800" baseline="-25000" dirty="0"/>
              <a:t>10</a:t>
            </a:r>
            <a:r>
              <a:rPr lang="en-US" sz="2800" dirty="0"/>
              <a:t> </a:t>
            </a:r>
            <a:r>
              <a:rPr lang="mr-IN" sz="2800" dirty="0"/>
              <a:t>–</a:t>
            </a:r>
            <a:r>
              <a:rPr lang="en-US" sz="2800" dirty="0"/>
              <a:t> p</a:t>
            </a:r>
            <a:r>
              <a:rPr lang="en-US" sz="2800" baseline="-25000" dirty="0"/>
              <a:t>01</a:t>
            </a:r>
            <a:r>
              <a:rPr lang="en-US" sz="2800" dirty="0"/>
              <a:t> + p</a:t>
            </a:r>
            <a:r>
              <a:rPr lang="en-US" sz="2800" baseline="-25000" dirty="0"/>
              <a:t>00</a:t>
            </a:r>
            <a:r>
              <a:rPr lang="en-US" sz="2800" dirty="0"/>
              <a:t> </a:t>
            </a:r>
            <a:r>
              <a:rPr lang="en-US" sz="2800" dirty="0" smtClean="0"/>
              <a:t>= 0</a:t>
            </a:r>
            <a:endParaRPr lang="en-US" sz="2800" dirty="0"/>
          </a:p>
          <a:p>
            <a:endParaRPr lang="en-US" sz="2800" dirty="0" smtClean="0"/>
          </a:p>
          <a:p>
            <a:r>
              <a:rPr lang="en-US" sz="2800" dirty="0" smtClean="0"/>
              <a:t>RERI</a:t>
            </a:r>
            <a:r>
              <a:rPr lang="en-US" sz="2800" baseline="-25000" dirty="0" smtClean="0"/>
              <a:t>RR</a:t>
            </a:r>
            <a:r>
              <a:rPr lang="en-US" sz="2800" dirty="0" smtClean="0"/>
              <a:t> gives direction of additive interaction, but not magnitude</a:t>
            </a:r>
            <a:endParaRPr lang="en-US" sz="2800" dirty="0"/>
          </a:p>
          <a:p>
            <a:endParaRPr lang="en-US" sz="2800" dirty="0"/>
          </a:p>
          <a:p>
            <a:endParaRPr lang="en-US" sz="2800" dirty="0"/>
          </a:p>
        </p:txBody>
      </p:sp>
    </p:spTree>
    <p:extLst>
      <p:ext uri="{BB962C8B-B14F-4D97-AF65-F5344CB8AC3E}">
        <p14:creationId xmlns:p14="http://schemas.microsoft.com/office/powerpoint/2010/main" val="208750391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Attributable Proportion</a:t>
            </a:r>
            <a:endParaRPr lang="en-US" b="1" dirty="0"/>
          </a:p>
        </p:txBody>
      </p:sp>
      <p:sp>
        <p:nvSpPr>
          <p:cNvPr id="3" name="Content Placeholder 2"/>
          <p:cNvSpPr>
            <a:spLocks noGrp="1"/>
          </p:cNvSpPr>
          <p:nvPr>
            <p:ph idx="1"/>
          </p:nvPr>
        </p:nvSpPr>
        <p:spPr>
          <a:xfrm>
            <a:off x="871643" y="1595078"/>
            <a:ext cx="11100731" cy="4276212"/>
          </a:xfrm>
        </p:spPr>
        <p:txBody>
          <a:bodyPr/>
          <a:lstStyle/>
          <a:p>
            <a:pPr marL="0" indent="0" algn="ctr">
              <a:buNone/>
            </a:pPr>
            <a:r>
              <a:rPr lang="en-US" sz="2800" dirty="0" smtClean="0"/>
              <a:t>RR</a:t>
            </a:r>
            <a:r>
              <a:rPr lang="en-US" sz="2800" baseline="-25000" dirty="0" smtClean="0"/>
              <a:t>11</a:t>
            </a:r>
            <a:r>
              <a:rPr lang="en-US" sz="2800" dirty="0" smtClean="0"/>
              <a:t> </a:t>
            </a:r>
            <a:r>
              <a:rPr lang="mr-IN" sz="2800" dirty="0" smtClean="0"/>
              <a:t>–</a:t>
            </a:r>
            <a:r>
              <a:rPr lang="en-US" sz="2800" dirty="0" smtClean="0"/>
              <a:t> RR</a:t>
            </a:r>
            <a:r>
              <a:rPr lang="en-US" sz="2800" baseline="-25000" dirty="0" smtClean="0"/>
              <a:t>10</a:t>
            </a:r>
            <a:r>
              <a:rPr lang="en-US" sz="2800" dirty="0" smtClean="0"/>
              <a:t> </a:t>
            </a:r>
            <a:r>
              <a:rPr lang="mr-IN" sz="2800" dirty="0" smtClean="0"/>
              <a:t>–</a:t>
            </a:r>
            <a:r>
              <a:rPr lang="en-US" sz="2800" dirty="0" smtClean="0"/>
              <a:t> RR</a:t>
            </a:r>
            <a:r>
              <a:rPr lang="en-US" sz="2800" baseline="-25000" dirty="0" smtClean="0"/>
              <a:t>01</a:t>
            </a:r>
            <a:r>
              <a:rPr lang="en-US" sz="2800" dirty="0" smtClean="0"/>
              <a:t> + 1</a:t>
            </a:r>
          </a:p>
          <a:p>
            <a:pPr marL="0" indent="0" algn="ctr">
              <a:buNone/>
            </a:pPr>
            <a:r>
              <a:rPr lang="en-US" sz="2800" dirty="0" smtClean="0"/>
              <a:t>RR</a:t>
            </a:r>
            <a:r>
              <a:rPr lang="en-US" sz="2800" baseline="-25000" dirty="0" smtClean="0"/>
              <a:t>11</a:t>
            </a:r>
          </a:p>
          <a:p>
            <a:endParaRPr lang="en-US" sz="2800" dirty="0"/>
          </a:p>
          <a:p>
            <a:r>
              <a:rPr lang="en-US" sz="2800" dirty="0" smtClean="0"/>
              <a:t>Proportion of risk in the doubly exposed group that is attributable to the interaction itself</a:t>
            </a:r>
          </a:p>
          <a:p>
            <a:endParaRPr lang="en-US" sz="2800" dirty="0" smtClean="0"/>
          </a:p>
          <a:p>
            <a:pPr marL="0" indent="0" algn="ctr">
              <a:buNone/>
            </a:pPr>
            <a:r>
              <a:rPr lang="en-US" sz="2800" dirty="0" smtClean="0"/>
              <a:t>If AP &gt; 0 then RERI</a:t>
            </a:r>
            <a:r>
              <a:rPr lang="en-US" sz="2800" baseline="-25000" dirty="0" smtClean="0"/>
              <a:t>RR</a:t>
            </a:r>
            <a:r>
              <a:rPr lang="en-US" sz="2800" dirty="0" smtClean="0"/>
              <a:t> &gt; 0. If AP &lt; 0 then RERI</a:t>
            </a:r>
            <a:r>
              <a:rPr lang="en-US" sz="2800" baseline="-25000" dirty="0" smtClean="0"/>
              <a:t>RR</a:t>
            </a:r>
            <a:r>
              <a:rPr lang="en-US" sz="2800" dirty="0" smtClean="0"/>
              <a:t> &lt; 0. </a:t>
            </a:r>
            <a:endParaRPr lang="en-US" sz="2800" dirty="0"/>
          </a:p>
          <a:p>
            <a:endParaRPr lang="en-US" sz="2800" dirty="0"/>
          </a:p>
        </p:txBody>
      </p:sp>
      <p:cxnSp>
        <p:nvCxnSpPr>
          <p:cNvPr id="4" name="Straight Connector 3"/>
          <p:cNvCxnSpPr/>
          <p:nvPr/>
        </p:nvCxnSpPr>
        <p:spPr>
          <a:xfrm>
            <a:off x="4507832" y="2181727"/>
            <a:ext cx="39624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10257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Synergy Index</a:t>
            </a:r>
            <a:endParaRPr lang="en-US" b="1" dirty="0"/>
          </a:p>
        </p:txBody>
      </p:sp>
      <p:sp>
        <p:nvSpPr>
          <p:cNvPr id="3" name="Content Placeholder 2"/>
          <p:cNvSpPr>
            <a:spLocks noGrp="1"/>
          </p:cNvSpPr>
          <p:nvPr>
            <p:ph idx="1"/>
          </p:nvPr>
        </p:nvSpPr>
        <p:spPr>
          <a:xfrm>
            <a:off x="871643" y="1595078"/>
            <a:ext cx="11100731" cy="4276212"/>
          </a:xfrm>
        </p:spPr>
        <p:txBody>
          <a:bodyPr/>
          <a:lstStyle/>
          <a:p>
            <a:pPr marL="0" indent="0" algn="ctr">
              <a:buNone/>
            </a:pPr>
            <a:r>
              <a:rPr lang="en-US" sz="2800" dirty="0" smtClean="0"/>
              <a:t>RR</a:t>
            </a:r>
            <a:r>
              <a:rPr lang="en-US" sz="2800" baseline="-25000" dirty="0" smtClean="0"/>
              <a:t>11</a:t>
            </a:r>
            <a:r>
              <a:rPr lang="en-US" sz="2800" dirty="0" smtClean="0"/>
              <a:t> </a:t>
            </a:r>
            <a:r>
              <a:rPr lang="mr-IN" sz="2800" dirty="0" smtClean="0"/>
              <a:t>–</a:t>
            </a:r>
            <a:r>
              <a:rPr lang="en-US" sz="2800" dirty="0" smtClean="0"/>
              <a:t> 1</a:t>
            </a:r>
          </a:p>
          <a:p>
            <a:pPr marL="0" indent="0" algn="ctr">
              <a:buNone/>
            </a:pPr>
            <a:r>
              <a:rPr lang="en-US" sz="2800" dirty="0" smtClean="0"/>
              <a:t>(RR</a:t>
            </a:r>
            <a:r>
              <a:rPr lang="en-US" sz="2800" baseline="-25000" dirty="0" smtClean="0"/>
              <a:t>10</a:t>
            </a:r>
            <a:r>
              <a:rPr lang="en-US" sz="2800" dirty="0" smtClean="0"/>
              <a:t> </a:t>
            </a:r>
            <a:r>
              <a:rPr lang="mr-IN" sz="2800" dirty="0" smtClean="0"/>
              <a:t>–</a:t>
            </a:r>
            <a:r>
              <a:rPr lang="en-US" sz="2800" dirty="0" smtClean="0"/>
              <a:t> 1) + (RR</a:t>
            </a:r>
            <a:r>
              <a:rPr lang="en-US" sz="2800" baseline="-25000" dirty="0" smtClean="0"/>
              <a:t>01</a:t>
            </a:r>
            <a:r>
              <a:rPr lang="en-US" sz="2800" dirty="0" smtClean="0"/>
              <a:t> + 1)</a:t>
            </a:r>
          </a:p>
          <a:p>
            <a:endParaRPr lang="en-US" sz="2800" dirty="0" smtClean="0"/>
          </a:p>
          <a:p>
            <a:pPr marL="0" indent="0" algn="ctr">
              <a:buNone/>
            </a:pPr>
            <a:r>
              <a:rPr lang="en-US" sz="2400" dirty="0" smtClean="0"/>
              <a:t>Numerator represents extent to which RR for both exposures exceeds 1</a:t>
            </a:r>
          </a:p>
          <a:p>
            <a:pPr marL="0" indent="0" algn="ctr">
              <a:buNone/>
            </a:pPr>
            <a:r>
              <a:rPr lang="en-US" sz="2400" dirty="0" smtClean="0"/>
              <a:t>Denominator represents sum of the extent to which each of the risk ratios considered separately each exceeds 1</a:t>
            </a:r>
          </a:p>
          <a:p>
            <a:pPr marL="0" indent="0" algn="ctr">
              <a:buNone/>
            </a:pPr>
            <a:endParaRPr lang="en-US" sz="2400" dirty="0" smtClean="0"/>
          </a:p>
          <a:p>
            <a:pPr marL="0" indent="0" algn="ctr">
              <a:buNone/>
            </a:pPr>
            <a:r>
              <a:rPr lang="en-US" sz="2800" dirty="0" smtClean="0"/>
              <a:t>If S&gt;1 then RERI</a:t>
            </a:r>
            <a:r>
              <a:rPr lang="en-US" sz="2800" baseline="-25000" dirty="0" smtClean="0"/>
              <a:t>RR</a:t>
            </a:r>
            <a:r>
              <a:rPr lang="en-US" sz="2800" dirty="0" smtClean="0"/>
              <a:t> &gt;0. If S&lt;1 then RERI</a:t>
            </a:r>
            <a:r>
              <a:rPr lang="en-US" sz="2800" baseline="-25000" dirty="0" smtClean="0"/>
              <a:t>RR</a:t>
            </a:r>
            <a:r>
              <a:rPr lang="en-US" sz="2800" dirty="0" smtClean="0"/>
              <a:t> &lt;0. </a:t>
            </a:r>
            <a:endParaRPr lang="en-US" sz="2800" dirty="0"/>
          </a:p>
          <a:p>
            <a:endParaRPr lang="en-US" sz="2800" dirty="0"/>
          </a:p>
        </p:txBody>
      </p:sp>
      <p:cxnSp>
        <p:nvCxnSpPr>
          <p:cNvPr id="5" name="Straight Connector 4"/>
          <p:cNvCxnSpPr/>
          <p:nvPr/>
        </p:nvCxnSpPr>
        <p:spPr>
          <a:xfrm>
            <a:off x="4331368" y="2085474"/>
            <a:ext cx="39624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03099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Application in studies</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smtClean="0"/>
                  <a:t>In cohort studies, RERI, AP and S can all be estimated</a:t>
                </a:r>
              </a:p>
              <a:p>
                <a:endParaRPr lang="en-US" sz="2400" dirty="0" smtClean="0"/>
              </a:p>
              <a:p>
                <a:r>
                  <a:rPr lang="en-US" sz="2400" dirty="0" smtClean="0"/>
                  <a:t>In case-control studies, can estimate quantities when the ORs approximate RRs</a:t>
                </a:r>
              </a:p>
              <a:p>
                <a:pPr lvl="1"/>
                <a:r>
                  <a:rPr lang="en-US" sz="2400" dirty="0" smtClean="0"/>
                  <a:t>If outcome is rare, ORs approximate RRs</a:t>
                </a:r>
              </a:p>
              <a:p>
                <a:pPr lvl="1"/>
                <a:r>
                  <a:rPr lang="en-US" sz="2400" dirty="0" smtClean="0"/>
                  <a:t>RERI</a:t>
                </a:r>
                <a:r>
                  <a:rPr lang="en-US" sz="2400" baseline="-25000" dirty="0" smtClean="0"/>
                  <a:t>OR</a:t>
                </a:r>
                <a:r>
                  <a:rPr lang="en-US" sz="2400" dirty="0" smtClean="0"/>
                  <a:t> = OR</a:t>
                </a:r>
                <a:r>
                  <a:rPr lang="en-US" sz="2400" baseline="-25000" dirty="0" smtClean="0"/>
                  <a:t>11</a:t>
                </a:r>
                <a:r>
                  <a:rPr lang="en-US" sz="2400" dirty="0" smtClean="0"/>
                  <a:t> </a:t>
                </a:r>
                <a:r>
                  <a:rPr lang="mr-IN" sz="2400" dirty="0" smtClean="0"/>
                  <a:t>–</a:t>
                </a:r>
                <a:r>
                  <a:rPr lang="en-US" sz="2400" dirty="0" smtClean="0"/>
                  <a:t> OR</a:t>
                </a:r>
                <a:r>
                  <a:rPr lang="en-US" sz="2400" baseline="-25000" dirty="0" smtClean="0"/>
                  <a:t>10</a:t>
                </a:r>
                <a:r>
                  <a:rPr lang="en-US" sz="2400" dirty="0" smtClean="0"/>
                  <a:t> </a:t>
                </a:r>
                <a:r>
                  <a:rPr lang="mr-IN" sz="2400" dirty="0" smtClean="0"/>
                  <a:t>–</a:t>
                </a:r>
                <a:r>
                  <a:rPr lang="en-US" sz="2400" dirty="0" smtClean="0"/>
                  <a:t> OR</a:t>
                </a:r>
                <a:r>
                  <a:rPr lang="en-US" sz="2400" baseline="-25000" dirty="0" smtClean="0"/>
                  <a:t>01</a:t>
                </a:r>
                <a:r>
                  <a:rPr lang="en-US" sz="2400" dirty="0" smtClean="0"/>
                  <a:t> + 1 </a:t>
                </a:r>
                <a14:m>
                  <m:oMath xmlns:m="http://schemas.openxmlformats.org/officeDocument/2006/math">
                    <m:r>
                      <a:rPr lang="en-US" sz="2400" i="1" smtClean="0">
                        <a:latin typeface="Cambria Math" charset="0"/>
                        <a:ea typeface="Cambria Math" charset="0"/>
                        <a:cs typeface="Cambria Math" charset="0"/>
                      </a:rPr>
                      <m:t>≈</m:t>
                    </m:r>
                  </m:oMath>
                </a14:m>
                <a:r>
                  <a:rPr lang="en-US" sz="2400" dirty="0" smtClean="0"/>
                  <a:t> RR</a:t>
                </a:r>
                <a:r>
                  <a:rPr lang="en-US" sz="2400" baseline="-25000" dirty="0" smtClean="0"/>
                  <a:t>11</a:t>
                </a:r>
                <a:r>
                  <a:rPr lang="en-US" sz="2400" dirty="0" smtClean="0"/>
                  <a:t> </a:t>
                </a:r>
                <a:r>
                  <a:rPr lang="mr-IN" sz="2400" dirty="0" smtClean="0"/>
                  <a:t>–</a:t>
                </a:r>
                <a:r>
                  <a:rPr lang="en-US" sz="2400" dirty="0" smtClean="0"/>
                  <a:t> RR</a:t>
                </a:r>
                <a:r>
                  <a:rPr lang="en-US" sz="2400" baseline="-25000" dirty="0" smtClean="0"/>
                  <a:t>10</a:t>
                </a:r>
                <a:r>
                  <a:rPr lang="en-US" sz="2400" dirty="0" smtClean="0"/>
                  <a:t> </a:t>
                </a:r>
                <a:r>
                  <a:rPr lang="mr-IN" sz="2400" dirty="0" smtClean="0"/>
                  <a:t>–</a:t>
                </a:r>
                <a:r>
                  <a:rPr lang="en-US" sz="2400" dirty="0" smtClean="0"/>
                  <a:t> RR</a:t>
                </a:r>
                <a:r>
                  <a:rPr lang="en-US" sz="2400" baseline="-25000" dirty="0" smtClean="0"/>
                  <a:t>01</a:t>
                </a:r>
                <a:r>
                  <a:rPr lang="en-US" sz="2400" dirty="0" smtClean="0"/>
                  <a:t> + 1 = RERI</a:t>
                </a:r>
                <a:r>
                  <a:rPr lang="en-US" sz="2400" baseline="-25000" dirty="0" smtClean="0"/>
                  <a:t>RR</a:t>
                </a:r>
              </a:p>
              <a:p>
                <a:pPr lvl="1"/>
                <a:r>
                  <a:rPr lang="en-US" sz="2400" dirty="0" smtClean="0"/>
                  <a:t>Can then calculate AP and S </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769" t="-1976"/>
                </a:stretch>
              </a:blipFill>
            </p:spPr>
            <p:txBody>
              <a:bodyPr/>
              <a:lstStyle/>
              <a:p>
                <a:r>
                  <a:rPr lang="en-US">
                    <a:noFill/>
                  </a:rPr>
                  <a:t> </a:t>
                </a:r>
              </a:p>
            </p:txBody>
          </p:sp>
        </mc:Fallback>
      </mc:AlternateContent>
    </p:spTree>
    <p:extLst>
      <p:ext uri="{BB962C8B-B14F-4D97-AF65-F5344CB8AC3E}">
        <p14:creationId xmlns:p14="http://schemas.microsoft.com/office/powerpoint/2010/main" val="136137578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Published measures of interaction</a:t>
            </a:r>
            <a:endParaRPr lang="en-US" b="1" dirty="0"/>
          </a:p>
        </p:txBody>
      </p:sp>
      <p:pic>
        <p:nvPicPr>
          <p:cNvPr id="5" name="Picture 4"/>
          <p:cNvPicPr>
            <a:picLocks noChangeAspect="1"/>
          </p:cNvPicPr>
          <p:nvPr/>
        </p:nvPicPr>
        <p:blipFill rotWithShape="1">
          <a:blip r:embed="rId3"/>
          <a:srcRect l="33922" t="30877" r="31400" b="32398"/>
          <a:stretch/>
        </p:blipFill>
        <p:spPr>
          <a:xfrm>
            <a:off x="1556084" y="1002143"/>
            <a:ext cx="9095873" cy="5192915"/>
          </a:xfrm>
          <a:prstGeom prst="rect">
            <a:avLst/>
          </a:prstGeom>
        </p:spPr>
      </p:pic>
      <p:sp>
        <p:nvSpPr>
          <p:cNvPr id="6" name="Rounded Rectangle 5"/>
          <p:cNvSpPr/>
          <p:nvPr/>
        </p:nvSpPr>
        <p:spPr bwMode="auto">
          <a:xfrm>
            <a:off x="1556084" y="1892968"/>
            <a:ext cx="9095873" cy="1812758"/>
          </a:xfrm>
          <a:prstGeom prst="roundRect">
            <a:avLst/>
          </a:prstGeom>
          <a:noFill/>
          <a:ln w="5080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8" name="Rounded Rectangle 7"/>
          <p:cNvSpPr/>
          <p:nvPr/>
        </p:nvSpPr>
        <p:spPr bwMode="auto">
          <a:xfrm>
            <a:off x="1556084" y="4061110"/>
            <a:ext cx="9095873" cy="415692"/>
          </a:xfrm>
          <a:prstGeom prst="roundRect">
            <a:avLst/>
          </a:prstGeom>
          <a:noFill/>
          <a:ln w="50800" algn="ctr">
            <a:solidFill>
              <a:schemeClr val="accent5"/>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9" name="Rounded Rectangle 8"/>
          <p:cNvSpPr/>
          <p:nvPr/>
        </p:nvSpPr>
        <p:spPr bwMode="auto">
          <a:xfrm>
            <a:off x="1556083" y="5181600"/>
            <a:ext cx="9095873" cy="898358"/>
          </a:xfrm>
          <a:prstGeom prst="roundRect">
            <a:avLst/>
          </a:prstGeom>
          <a:noFill/>
          <a:ln w="50800" algn="ctr">
            <a:solidFill>
              <a:schemeClr val="accent5"/>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0" name="TextBox 9"/>
          <p:cNvSpPr txBox="1"/>
          <p:nvPr/>
        </p:nvSpPr>
        <p:spPr bwMode="auto">
          <a:xfrm>
            <a:off x="2181724" y="6265845"/>
            <a:ext cx="7844589" cy="492443"/>
          </a:xfrm>
          <a:prstGeom prst="rect">
            <a:avLst/>
          </a:prstGeom>
          <a:noFill/>
          <a:ln w="19050" algn="ctr">
            <a:noFill/>
            <a:miter lim="800000"/>
            <a:headEnd/>
            <a:tailEnd/>
          </a:ln>
        </p:spPr>
        <p:txBody>
          <a:bodyPr wrap="square" lIns="0" tIns="0" rIns="0" bIns="0" rtlCol="0">
            <a:spAutoFit/>
          </a:bodyPr>
          <a:lstStyle/>
          <a:p>
            <a:pPr algn="ctr"/>
            <a:r>
              <a:rPr lang="en-US" sz="1600" i="1" dirty="0" smtClean="0"/>
              <a:t>Joshi et al. Additive interactions between susceptibility SNPs identified in GWAS and breast cancer risk factors in Breast and Prostate Cancer Cohort Consortium. AJE 2014. </a:t>
            </a:r>
          </a:p>
        </p:txBody>
      </p:sp>
    </p:spTree>
    <p:extLst>
      <p:ext uri="{BB962C8B-B14F-4D97-AF65-F5344CB8AC3E}">
        <p14:creationId xmlns:p14="http://schemas.microsoft.com/office/powerpoint/2010/main" val="95261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Published measures of interaction</a:t>
            </a:r>
            <a:endParaRPr lang="en-US" b="1" dirty="0"/>
          </a:p>
        </p:txBody>
      </p:sp>
      <p:pic>
        <p:nvPicPr>
          <p:cNvPr id="5" name="Picture 4"/>
          <p:cNvPicPr>
            <a:picLocks noChangeAspect="1"/>
          </p:cNvPicPr>
          <p:nvPr/>
        </p:nvPicPr>
        <p:blipFill rotWithShape="1">
          <a:blip r:embed="rId3"/>
          <a:srcRect l="29474" t="42073" r="17763" b="20234"/>
          <a:stretch/>
        </p:blipFill>
        <p:spPr>
          <a:xfrm>
            <a:off x="511116" y="1167541"/>
            <a:ext cx="11147062" cy="4479280"/>
          </a:xfrm>
          <a:prstGeom prst="rect">
            <a:avLst/>
          </a:prstGeom>
        </p:spPr>
      </p:pic>
      <p:sp>
        <p:nvSpPr>
          <p:cNvPr id="6" name="Rounded Rectangle 5"/>
          <p:cNvSpPr/>
          <p:nvPr/>
        </p:nvSpPr>
        <p:spPr bwMode="auto">
          <a:xfrm>
            <a:off x="737938" y="1892967"/>
            <a:ext cx="10920240" cy="1973179"/>
          </a:xfrm>
          <a:prstGeom prst="roundRect">
            <a:avLst/>
          </a:prstGeom>
          <a:noFill/>
          <a:ln w="5080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7" name="Rounded Rectangle 6"/>
          <p:cNvSpPr/>
          <p:nvPr/>
        </p:nvSpPr>
        <p:spPr bwMode="auto">
          <a:xfrm>
            <a:off x="871643" y="5085348"/>
            <a:ext cx="10786535" cy="561474"/>
          </a:xfrm>
          <a:prstGeom prst="roundRect">
            <a:avLst/>
          </a:prstGeom>
          <a:noFill/>
          <a:ln w="50800" algn="ctr">
            <a:solidFill>
              <a:schemeClr val="accent5"/>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8" name="TextBox 7"/>
          <p:cNvSpPr txBox="1"/>
          <p:nvPr/>
        </p:nvSpPr>
        <p:spPr bwMode="auto">
          <a:xfrm>
            <a:off x="269383" y="5887090"/>
            <a:ext cx="11630527" cy="246221"/>
          </a:xfrm>
          <a:prstGeom prst="rect">
            <a:avLst/>
          </a:prstGeom>
          <a:noFill/>
          <a:ln w="19050" algn="ctr">
            <a:noFill/>
            <a:miter lim="800000"/>
            <a:headEnd/>
            <a:tailEnd/>
          </a:ln>
        </p:spPr>
        <p:txBody>
          <a:bodyPr wrap="square" lIns="0" tIns="0" rIns="0" bIns="0" rtlCol="0">
            <a:spAutoFit/>
          </a:bodyPr>
          <a:lstStyle/>
          <a:p>
            <a:pPr algn="ctr"/>
            <a:r>
              <a:rPr lang="en-US" sz="1600" i="1" dirty="0" smtClean="0"/>
              <a:t>Turner et al. Interactions between cigarette smoking and fine particulate matter in the risk of lung cancer mortality in Cancer Prevention Study II. AJE 2014.</a:t>
            </a:r>
          </a:p>
        </p:txBody>
      </p:sp>
    </p:spTree>
    <p:extLst>
      <p:ext uri="{BB962C8B-B14F-4D97-AF65-F5344CB8AC3E}">
        <p14:creationId xmlns:p14="http://schemas.microsoft.com/office/powerpoint/2010/main" val="1709991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a:t>Highlights from Interaction &amp; Effect Mod Lecture 1</a:t>
            </a:r>
            <a:endParaRPr lang="en-US" b="1" dirty="0"/>
          </a:p>
        </p:txBody>
      </p:sp>
      <p:sp>
        <p:nvSpPr>
          <p:cNvPr id="3" name="Content Placeholder 2"/>
          <p:cNvSpPr>
            <a:spLocks noGrp="1"/>
          </p:cNvSpPr>
          <p:nvPr>
            <p:ph idx="1"/>
          </p:nvPr>
        </p:nvSpPr>
        <p:spPr>
          <a:xfrm>
            <a:off x="871643" y="1343873"/>
            <a:ext cx="11100731" cy="4438410"/>
          </a:xfrm>
        </p:spPr>
        <p:txBody>
          <a:bodyPr/>
          <a:lstStyle/>
          <a:p>
            <a:pPr>
              <a:spcBef>
                <a:spcPts val="1200"/>
              </a:spcBef>
            </a:pPr>
            <a:r>
              <a:rPr lang="en-US" dirty="0">
                <a:latin typeface="Arial" panose="020B0604020202020204" pitchFamily="34" charset="0"/>
                <a:cs typeface="Arial" panose="020B0604020202020204" pitchFamily="34" charset="0"/>
              </a:rPr>
              <a:t>Review effect modification</a:t>
            </a:r>
          </a:p>
          <a:p>
            <a:pPr>
              <a:spcBef>
                <a:spcPts val="1200"/>
              </a:spcBef>
            </a:pPr>
            <a:r>
              <a:rPr lang="en-US" b="1" dirty="0">
                <a:solidFill>
                  <a:srgbClr val="FF0000"/>
                </a:solidFill>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t>
            </a:r>
            <a:r>
              <a:rPr lang="en-US" dirty="0" smtClean="0">
                <a:latin typeface="Arial" panose="020B0604020202020204" pitchFamily="34" charset="0"/>
                <a:cs typeface="Arial" panose="020B0604020202020204" pitchFamily="34" charset="0"/>
              </a:rPr>
              <a:t>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t>
            </a:r>
            <a:r>
              <a:rPr lang="en-US" dirty="0" smtClean="0">
                <a:latin typeface="Arial" panose="020B0604020202020204" pitchFamily="34" charset="0"/>
                <a:cs typeface="Arial" panose="020B0604020202020204" pitchFamily="34" charset="0"/>
              </a:rPr>
              <a:t>approach</a:t>
            </a:r>
            <a:endParaRPr lang="en-US" dirty="0">
              <a:latin typeface="Arial" panose="020B0604020202020204" pitchFamily="34" charset="0"/>
              <a:cs typeface="Arial" panose="020B0604020202020204" pitchFamily="34" charset="0"/>
            </a:endParaRPr>
          </a:p>
          <a:p>
            <a:pPr>
              <a:spcBef>
                <a:spcPts val="1200"/>
              </a:spcBef>
            </a:pPr>
            <a:r>
              <a:rPr lang="en-US" dirty="0">
                <a:latin typeface="Arial" panose="020B0604020202020204" pitchFamily="34" charset="0"/>
                <a:cs typeface="Arial" panose="020B0604020202020204" pitchFamily="34" charset="0"/>
              </a:rPr>
              <a:t>Measures of interaction</a:t>
            </a:r>
          </a:p>
          <a:p>
            <a:pPr>
              <a:spcBef>
                <a:spcPts val="1200"/>
              </a:spcBef>
            </a:pPr>
            <a:r>
              <a:rPr lang="en-US" dirty="0">
                <a:latin typeface="Arial" panose="020B0604020202020204" pitchFamily="34" charset="0"/>
                <a:cs typeface="Arial" panose="020B0604020202020204" pitchFamily="34" charset="0"/>
              </a:rPr>
              <a:t>Describe methods to assess effect modification</a:t>
            </a:r>
          </a:p>
          <a:p>
            <a:pPr lvl="1">
              <a:spcBef>
                <a:spcPts val="1200"/>
              </a:spcBef>
            </a:pPr>
            <a:r>
              <a:rPr lang="en-US" dirty="0">
                <a:latin typeface="Arial" panose="020B0604020202020204" pitchFamily="34" charset="0"/>
                <a:cs typeface="Arial" panose="020B0604020202020204" pitchFamily="34" charset="0"/>
              </a:rPr>
              <a:t>Graphical assessment</a:t>
            </a:r>
          </a:p>
          <a:p>
            <a:pPr lvl="1">
              <a:spcBef>
                <a:spcPts val="1200"/>
              </a:spcBef>
            </a:pPr>
            <a:r>
              <a:rPr lang="en-US" dirty="0">
                <a:latin typeface="Arial" panose="020B0604020202020204" pitchFamily="34" charset="0"/>
                <a:cs typeface="Arial" panose="020B0604020202020204" pitchFamily="34" charset="0"/>
              </a:rPr>
              <a:t>Stratification</a:t>
            </a:r>
          </a:p>
          <a:p>
            <a:pPr lvl="1">
              <a:spcBef>
                <a:spcPts val="1200"/>
              </a:spcBef>
            </a:pPr>
            <a:r>
              <a:rPr lang="en-US" dirty="0">
                <a:latin typeface="Arial" panose="020B0604020202020204" pitchFamily="34" charset="0"/>
                <a:cs typeface="Arial" panose="020B0604020202020204" pitchFamily="34" charset="0"/>
              </a:rPr>
              <a:t>Comparing expected vs. observed joint effects</a:t>
            </a:r>
          </a:p>
          <a:p>
            <a:pPr lvl="1">
              <a:spcBef>
                <a:spcPts val="1200"/>
              </a:spcBef>
            </a:pPr>
            <a:r>
              <a:rPr lang="en-US" dirty="0">
                <a:latin typeface="Arial" panose="020B0604020202020204" pitchFamily="34" charset="0"/>
                <a:cs typeface="Arial" panose="020B0604020202020204" pitchFamily="34" charset="0"/>
              </a:rPr>
              <a:t>Estimating interaction </a:t>
            </a:r>
            <a:r>
              <a:rPr lang="en-US" dirty="0" smtClean="0">
                <a:latin typeface="Arial" panose="020B0604020202020204" pitchFamily="34" charset="0"/>
                <a:cs typeface="Arial" panose="020B0604020202020204" pitchFamily="34" charset="0"/>
              </a:rPr>
              <a:t>magnitude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90357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61801"/>
            <a:ext cx="11100731" cy="4438410"/>
          </a:xfrm>
        </p:spPr>
        <p:txBody>
          <a:bodyPr/>
          <a:lstStyle/>
          <a:p>
            <a:r>
              <a:rPr lang="en-US" dirty="0" smtClean="0"/>
              <a:t>Measures of interaction</a:t>
            </a:r>
            <a:endParaRPr lang="en-US" dirty="0"/>
          </a:p>
          <a:p>
            <a:r>
              <a:rPr lang="en-US" b="1" dirty="0">
                <a:solidFill>
                  <a:srgbClr val="FF0000"/>
                </a:solidFill>
              </a:rPr>
              <a:t>Mechanistic Interaction</a:t>
            </a:r>
          </a:p>
          <a:p>
            <a:r>
              <a:rPr lang="en-US" dirty="0"/>
              <a:t>Statistical Modeling</a:t>
            </a:r>
          </a:p>
          <a:p>
            <a:r>
              <a:rPr lang="en-US" dirty="0"/>
              <a:t>Presentation of interaction analyses</a:t>
            </a:r>
          </a:p>
        </p:txBody>
      </p:sp>
    </p:spTree>
    <p:extLst>
      <p:ext uri="{BB962C8B-B14F-4D97-AF65-F5344CB8AC3E}">
        <p14:creationId xmlns:p14="http://schemas.microsoft.com/office/powerpoint/2010/main" val="78006354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Sufficient cause vs. counterfactual models</a:t>
            </a:r>
            <a:endParaRPr lang="en-US" b="1" dirty="0"/>
          </a:p>
        </p:txBody>
      </p:sp>
      <p:sp>
        <p:nvSpPr>
          <p:cNvPr id="3" name="Content Placeholder 2"/>
          <p:cNvSpPr>
            <a:spLocks noGrp="1"/>
          </p:cNvSpPr>
          <p:nvPr>
            <p:ph idx="1"/>
          </p:nvPr>
        </p:nvSpPr>
        <p:spPr>
          <a:xfrm>
            <a:off x="376519" y="1488141"/>
            <a:ext cx="11606046" cy="4545153"/>
          </a:xfrm>
        </p:spPr>
        <p:txBody>
          <a:bodyPr/>
          <a:lstStyle/>
          <a:p>
            <a:r>
              <a:rPr lang="en-US" sz="2400" dirty="0" smtClean="0"/>
              <a:t>Sufficient cause model considers actions, events, or states of nature which act together to bring about the outcome of interest</a:t>
            </a:r>
          </a:p>
          <a:p>
            <a:pPr lvl="1"/>
            <a:r>
              <a:rPr lang="en-US" sz="2400" dirty="0"/>
              <a:t>Requires detailed knowledge about mechanisms underlying effects</a:t>
            </a:r>
          </a:p>
          <a:p>
            <a:pPr lvl="1"/>
            <a:r>
              <a:rPr lang="en-US" sz="2400" dirty="0" smtClean="0"/>
              <a:t>“Given a particular effect, what are the various events that could have caused it?”</a:t>
            </a:r>
          </a:p>
          <a:p>
            <a:pPr lvl="1"/>
            <a:endParaRPr lang="en-US" sz="2400" dirty="0" smtClean="0"/>
          </a:p>
          <a:p>
            <a:r>
              <a:rPr lang="en-US" sz="2400" dirty="0" smtClean="0"/>
              <a:t>Counterfactual model considers one cause/intervention and the various effects it could have</a:t>
            </a:r>
          </a:p>
          <a:p>
            <a:pPr lvl="1"/>
            <a:r>
              <a:rPr lang="en-US" sz="2400" dirty="0"/>
              <a:t>Does not require detailed knowledge of mechanisms</a:t>
            </a:r>
          </a:p>
          <a:p>
            <a:pPr lvl="1"/>
            <a:r>
              <a:rPr lang="en-US" sz="2400" dirty="0" smtClean="0"/>
              <a:t>“What would have occurred if a particular factor was intervened upon?”</a:t>
            </a:r>
          </a:p>
        </p:txBody>
      </p:sp>
    </p:spTree>
    <p:extLst>
      <p:ext uri="{BB962C8B-B14F-4D97-AF65-F5344CB8AC3E}">
        <p14:creationId xmlns:p14="http://schemas.microsoft.com/office/powerpoint/2010/main" val="26653115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under the sufficient cause approach</a:t>
            </a:r>
            <a:endParaRPr lang="en-US" b="1" dirty="0"/>
          </a:p>
        </p:txBody>
      </p:sp>
      <p:sp>
        <p:nvSpPr>
          <p:cNvPr id="3" name="Content Placeholder 2"/>
          <p:cNvSpPr>
            <a:spLocks noGrp="1"/>
          </p:cNvSpPr>
          <p:nvPr>
            <p:ph idx="1"/>
          </p:nvPr>
        </p:nvSpPr>
        <p:spPr>
          <a:xfrm>
            <a:off x="502839" y="3945566"/>
            <a:ext cx="11524139" cy="1398495"/>
          </a:xfrm>
        </p:spPr>
        <p:txBody>
          <a:bodyPr/>
          <a:lstStyle/>
          <a:p>
            <a:pPr marL="398463" lvl="1" indent="-231775">
              <a:spcBef>
                <a:spcPts val="500"/>
              </a:spcBef>
            </a:pPr>
            <a:r>
              <a:rPr lang="en-US" altLang="en-US" sz="2400" dirty="0" smtClean="0"/>
              <a:t>Interaction </a:t>
            </a:r>
            <a:r>
              <a:rPr lang="en-US" altLang="en-US" sz="2400" dirty="0"/>
              <a:t>between component causes is implicit in the sufficient cause model</a:t>
            </a:r>
          </a:p>
          <a:p>
            <a:pPr marL="398463" lvl="1" indent="-231775">
              <a:spcBef>
                <a:spcPts val="500"/>
              </a:spcBef>
            </a:pPr>
            <a:r>
              <a:rPr lang="en-US" altLang="en-US" sz="2400" dirty="0" smtClean="0"/>
              <a:t>Each </a:t>
            </a:r>
            <a:r>
              <a:rPr lang="en-US" altLang="en-US" sz="2400" dirty="0"/>
              <a:t>component cause requires the presence of the others to act, their action is </a:t>
            </a:r>
            <a:r>
              <a:rPr lang="en-US" altLang="en-US" sz="2400" dirty="0" smtClean="0"/>
              <a:t>interdependent</a:t>
            </a:r>
          </a:p>
          <a:p>
            <a:pPr marL="398463" lvl="1" indent="-231775">
              <a:spcBef>
                <a:spcPts val="500"/>
              </a:spcBef>
            </a:pPr>
            <a:r>
              <a:rPr lang="en-US" altLang="en-US" sz="2400" dirty="0" smtClean="0"/>
              <a:t>Component cause = INUS </a:t>
            </a:r>
            <a:r>
              <a:rPr lang="mr-IN" altLang="en-US" sz="2400" dirty="0" smtClean="0"/>
              <a:t>–</a:t>
            </a:r>
            <a:r>
              <a:rPr lang="en-US" altLang="en-US" sz="2400" dirty="0" smtClean="0"/>
              <a:t> “an </a:t>
            </a:r>
            <a:r>
              <a:rPr lang="en-US" altLang="en-US" sz="2400" b="1" dirty="0" smtClean="0"/>
              <a:t>insufficient</a:t>
            </a:r>
            <a:r>
              <a:rPr lang="en-US" altLang="en-US" sz="2400" dirty="0" smtClean="0"/>
              <a:t> but </a:t>
            </a:r>
            <a:r>
              <a:rPr lang="en-US" altLang="en-US" sz="2400" b="1" dirty="0" smtClean="0"/>
              <a:t>necessary</a:t>
            </a:r>
            <a:r>
              <a:rPr lang="en-US" altLang="en-US" sz="2400" dirty="0" smtClean="0"/>
              <a:t> part of a condition which is itself </a:t>
            </a:r>
            <a:r>
              <a:rPr lang="en-US" altLang="en-US" sz="2400" b="1" dirty="0" smtClean="0"/>
              <a:t>unnecessary</a:t>
            </a:r>
            <a:r>
              <a:rPr lang="en-US" altLang="en-US" sz="2400" dirty="0" smtClean="0"/>
              <a:t> but </a:t>
            </a:r>
            <a:r>
              <a:rPr lang="en-US" altLang="en-US" sz="2400" b="1" dirty="0" smtClean="0"/>
              <a:t>sufficient</a:t>
            </a:r>
            <a:r>
              <a:rPr lang="en-US" altLang="en-US" sz="2400" dirty="0" smtClean="0"/>
              <a:t> for the result”</a:t>
            </a:r>
            <a:endParaRPr lang="en-US" altLang="en-US" sz="2400" dirty="0"/>
          </a:p>
        </p:txBody>
      </p:sp>
      <p:pic>
        <p:nvPicPr>
          <p:cNvPr id="5" name="Picture 4"/>
          <p:cNvPicPr>
            <a:picLocks noChangeAspect="1"/>
          </p:cNvPicPr>
          <p:nvPr/>
        </p:nvPicPr>
        <p:blipFill rotWithShape="1">
          <a:blip r:embed="rId3"/>
          <a:srcRect l="43464" t="72680" r="34804" b="19215"/>
          <a:stretch/>
        </p:blipFill>
        <p:spPr>
          <a:xfrm>
            <a:off x="2366748" y="1535189"/>
            <a:ext cx="7796322" cy="2097742"/>
          </a:xfrm>
          <a:prstGeom prst="rect">
            <a:avLst/>
          </a:prstGeom>
        </p:spPr>
      </p:pic>
    </p:spTree>
    <p:extLst>
      <p:ext uri="{BB962C8B-B14F-4D97-AF65-F5344CB8AC3E}">
        <p14:creationId xmlns:p14="http://schemas.microsoft.com/office/powerpoint/2010/main" val="32779822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a:t>
            </a:r>
            <a:r>
              <a:rPr lang="mr-IN" b="1" dirty="0" smtClean="0"/>
              <a:t>–</a:t>
            </a:r>
            <a:r>
              <a:rPr lang="en-US" b="1" dirty="0" smtClean="0"/>
              <a:t> more definitions</a:t>
            </a:r>
            <a:endParaRPr lang="en-US" b="1" dirty="0"/>
          </a:p>
        </p:txBody>
      </p:sp>
      <p:sp>
        <p:nvSpPr>
          <p:cNvPr id="3" name="Content Placeholder 2"/>
          <p:cNvSpPr>
            <a:spLocks noGrp="1"/>
          </p:cNvSpPr>
          <p:nvPr>
            <p:ph idx="1"/>
          </p:nvPr>
        </p:nvSpPr>
        <p:spPr>
          <a:xfrm>
            <a:off x="542569" y="1427292"/>
            <a:ext cx="11444682" cy="4194689"/>
          </a:xfrm>
        </p:spPr>
        <p:txBody>
          <a:bodyPr/>
          <a:lstStyle/>
          <a:p>
            <a:pPr marL="509588" lvl="1" indent="-342900">
              <a:spcBef>
                <a:spcPts val="500"/>
              </a:spcBef>
            </a:pPr>
            <a:r>
              <a:rPr lang="en-US" altLang="en-US" sz="2400" b="1" dirty="0" smtClean="0"/>
              <a:t>Synergism</a:t>
            </a:r>
            <a:r>
              <a:rPr lang="en-US" altLang="en-US" sz="2400" dirty="0" smtClean="0"/>
              <a:t>: Individual would get disease only if exposed to both treatments. Individual would not get disease if only exposed to A or E. </a:t>
            </a:r>
          </a:p>
          <a:p>
            <a:pPr marL="795338" lvl="2" indent="-342900">
              <a:spcBef>
                <a:spcPts val="500"/>
              </a:spcBef>
            </a:pPr>
            <a:r>
              <a:rPr lang="en-US" altLang="en-US" sz="2400" dirty="0" smtClean="0"/>
              <a:t>When both exposures are present in the same component cause</a:t>
            </a:r>
          </a:p>
          <a:p>
            <a:pPr marL="795338" lvl="2" indent="-342900">
              <a:spcBef>
                <a:spcPts val="500"/>
              </a:spcBef>
            </a:pPr>
            <a:endParaRPr lang="en-US" altLang="en-US" sz="2400" dirty="0" smtClean="0"/>
          </a:p>
          <a:p>
            <a:pPr marL="509588" lvl="1" indent="-342900">
              <a:spcBef>
                <a:spcPts val="500"/>
              </a:spcBef>
            </a:pPr>
            <a:r>
              <a:rPr lang="en-US" altLang="en-US" sz="2400" b="1" dirty="0" smtClean="0"/>
              <a:t>Antagonism</a:t>
            </a:r>
            <a:r>
              <a:rPr lang="en-US" altLang="en-US" sz="2400" dirty="0" smtClean="0"/>
              <a:t>: Individual would only get the disease if exposed to one treatment but not the other, and vice versa. One treatment blocks the effect of another treatment. </a:t>
            </a:r>
          </a:p>
          <a:p>
            <a:pPr marL="795338" lvl="2" indent="-342900">
              <a:spcBef>
                <a:spcPts val="500"/>
              </a:spcBef>
            </a:pPr>
            <a:r>
              <a:rPr lang="en-US" altLang="en-US" sz="2400" dirty="0" smtClean="0"/>
              <a:t>When one exposure is present and one is absent in the same component cause</a:t>
            </a:r>
          </a:p>
        </p:txBody>
      </p:sp>
      <p:pic>
        <p:nvPicPr>
          <p:cNvPr id="5" name="Picture 4"/>
          <p:cNvPicPr>
            <a:picLocks noChangeAspect="1"/>
          </p:cNvPicPr>
          <p:nvPr/>
        </p:nvPicPr>
        <p:blipFill rotWithShape="1">
          <a:blip r:embed="rId3"/>
          <a:srcRect l="43464" t="72680" r="34804" b="19215"/>
          <a:stretch/>
        </p:blipFill>
        <p:spPr>
          <a:xfrm>
            <a:off x="3235326" y="4404937"/>
            <a:ext cx="6059168" cy="1630329"/>
          </a:xfrm>
          <a:prstGeom prst="rect">
            <a:avLst/>
          </a:prstGeom>
        </p:spPr>
      </p:pic>
    </p:spTree>
    <p:extLst>
      <p:ext uri="{BB962C8B-B14F-4D97-AF65-F5344CB8AC3E}">
        <p14:creationId xmlns:p14="http://schemas.microsoft.com/office/powerpoint/2010/main" val="25298278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Another representation of mechanistic interaction</a:t>
            </a:r>
            <a:endParaRPr lang="en-US" b="1" dirty="0"/>
          </a:p>
        </p:txBody>
      </p:sp>
      <p:pic>
        <p:nvPicPr>
          <p:cNvPr id="5" name="Picture 4"/>
          <p:cNvPicPr>
            <a:picLocks noChangeAspect="1"/>
          </p:cNvPicPr>
          <p:nvPr/>
        </p:nvPicPr>
        <p:blipFill rotWithShape="1">
          <a:blip r:embed="rId3"/>
          <a:srcRect l="29240" t="64795" r="39766" b="9240"/>
          <a:stretch/>
        </p:blipFill>
        <p:spPr>
          <a:xfrm>
            <a:off x="513346" y="2390274"/>
            <a:ext cx="7200156" cy="3769895"/>
          </a:xfrm>
          <a:prstGeom prst="rect">
            <a:avLst/>
          </a:prstGeom>
        </p:spPr>
      </p:pic>
      <p:sp>
        <p:nvSpPr>
          <p:cNvPr id="3" name="Content Placeholder 2"/>
          <p:cNvSpPr>
            <a:spLocks noGrp="1"/>
          </p:cNvSpPr>
          <p:nvPr>
            <p:ph idx="1"/>
          </p:nvPr>
        </p:nvSpPr>
        <p:spPr>
          <a:xfrm>
            <a:off x="6127292" y="1491917"/>
            <a:ext cx="5695740" cy="3834063"/>
          </a:xfrm>
        </p:spPr>
        <p:txBody>
          <a:bodyPr/>
          <a:lstStyle/>
          <a:p>
            <a:r>
              <a:rPr lang="en-US" dirty="0" smtClean="0"/>
              <a:t>Only three mechanisms for developing Y</a:t>
            </a:r>
          </a:p>
          <a:p>
            <a:pPr lvl="1"/>
            <a:r>
              <a:rPr lang="en-US" dirty="0" smtClean="0"/>
              <a:t>A</a:t>
            </a:r>
            <a:r>
              <a:rPr lang="en-US" baseline="-25000" dirty="0" smtClean="0"/>
              <a:t>1</a:t>
            </a:r>
            <a:r>
              <a:rPr lang="en-US" dirty="0" smtClean="0"/>
              <a:t> and G</a:t>
            </a:r>
          </a:p>
          <a:p>
            <a:pPr lvl="1"/>
            <a:r>
              <a:rPr lang="en-US" dirty="0" smtClean="0"/>
              <a:t>A0</a:t>
            </a:r>
          </a:p>
          <a:p>
            <a:pPr lvl="1"/>
            <a:r>
              <a:rPr lang="en-US" dirty="0" smtClean="0"/>
              <a:t>A</a:t>
            </a:r>
            <a:r>
              <a:rPr lang="en-US" baseline="-25000" dirty="0" smtClean="0"/>
              <a:t>2</a:t>
            </a:r>
            <a:r>
              <a:rPr lang="en-US" dirty="0" smtClean="0"/>
              <a:t> and E</a:t>
            </a:r>
          </a:p>
          <a:p>
            <a:r>
              <a:rPr lang="en-US" dirty="0" smtClean="0"/>
              <a:t>G and E do not exist in the same causal pie</a:t>
            </a:r>
          </a:p>
          <a:p>
            <a:r>
              <a:rPr lang="en-US" dirty="0" smtClean="0"/>
              <a:t>A</a:t>
            </a:r>
            <a:r>
              <a:rPr lang="en-US" baseline="-25000" dirty="0" smtClean="0"/>
              <a:t>1</a:t>
            </a:r>
            <a:r>
              <a:rPr lang="en-US" dirty="0" smtClean="0"/>
              <a:t> and A</a:t>
            </a:r>
            <a:r>
              <a:rPr lang="en-US" baseline="-25000" dirty="0" smtClean="0"/>
              <a:t>2</a:t>
            </a:r>
            <a:r>
              <a:rPr lang="en-US" dirty="0" smtClean="0"/>
              <a:t> do not exist in the same causal pie</a:t>
            </a:r>
          </a:p>
          <a:p>
            <a:r>
              <a:rPr lang="en-US" dirty="0" smtClean="0"/>
              <a:t>No synergism (interaction) between G/E or A</a:t>
            </a:r>
            <a:r>
              <a:rPr lang="en-US" baseline="-25000" dirty="0" smtClean="0"/>
              <a:t>1</a:t>
            </a:r>
            <a:r>
              <a:rPr lang="en-US" dirty="0" smtClean="0"/>
              <a:t>/A</a:t>
            </a:r>
            <a:r>
              <a:rPr lang="en-US" baseline="-25000" dirty="0" smtClean="0"/>
              <a:t>2</a:t>
            </a:r>
            <a:r>
              <a:rPr lang="en-US" dirty="0" smtClean="0"/>
              <a:t> in a mechanistic sense</a:t>
            </a:r>
            <a:endParaRPr lang="en-US" dirty="0"/>
          </a:p>
        </p:txBody>
      </p:sp>
    </p:spTree>
    <p:extLst>
      <p:ext uri="{BB962C8B-B14F-4D97-AF65-F5344CB8AC3E}">
        <p14:creationId xmlns:p14="http://schemas.microsoft.com/office/powerpoint/2010/main" val="61248032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Statistical interaction with no mechanistic interaction</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31864651"/>
              </p:ext>
            </p:extLst>
          </p:nvPr>
        </p:nvGraphicFramePr>
        <p:xfrm>
          <a:off x="2604191" y="1363746"/>
          <a:ext cx="6924820" cy="2286000"/>
        </p:xfrm>
        <a:graphic>
          <a:graphicData uri="http://schemas.openxmlformats.org/drawingml/2006/table">
            <a:tbl>
              <a:tblPr firstRow="1" bandRow="1">
                <a:tableStyleId>{21E4AEA4-8DFA-4A89-87EB-49C32662AFE0}</a:tableStyleId>
              </a:tblPr>
              <a:tblGrid>
                <a:gridCol w="1384964"/>
                <a:gridCol w="1384964"/>
                <a:gridCol w="1384964"/>
                <a:gridCol w="1384964"/>
                <a:gridCol w="1384964"/>
              </a:tblGrid>
              <a:tr h="388186">
                <a:tc>
                  <a:txBody>
                    <a:bodyPr/>
                    <a:lstStyle/>
                    <a:p>
                      <a:pPr algn="ctr"/>
                      <a:r>
                        <a:rPr lang="en-US" sz="2400" dirty="0" smtClean="0">
                          <a:latin typeface="+mj-lt"/>
                        </a:rPr>
                        <a:t>G</a:t>
                      </a:r>
                      <a:endParaRPr lang="en-US" sz="2400" dirty="0">
                        <a:latin typeface="+mj-lt"/>
                      </a:endParaRPr>
                    </a:p>
                  </a:txBody>
                  <a:tcPr/>
                </a:tc>
                <a:tc>
                  <a:txBody>
                    <a:bodyPr/>
                    <a:lstStyle/>
                    <a:p>
                      <a:pPr algn="ctr"/>
                      <a:r>
                        <a:rPr lang="en-US" sz="2400" dirty="0" smtClean="0">
                          <a:latin typeface="+mj-lt"/>
                        </a:rPr>
                        <a:t>E</a:t>
                      </a:r>
                      <a:endParaRPr lang="en-US" sz="2400" dirty="0">
                        <a:latin typeface="+mj-lt"/>
                      </a:endParaRPr>
                    </a:p>
                  </a:txBody>
                  <a:tcPr/>
                </a:tc>
                <a:tc>
                  <a:txBody>
                    <a:bodyPr/>
                    <a:lstStyle/>
                    <a:p>
                      <a:pPr algn="ctr"/>
                      <a:r>
                        <a:rPr lang="en-US" sz="2400" dirty="0" smtClean="0">
                          <a:latin typeface="+mj-lt"/>
                        </a:rPr>
                        <a:t>Total</a:t>
                      </a:r>
                      <a:endParaRPr lang="en-US" sz="2400" dirty="0">
                        <a:latin typeface="+mj-lt"/>
                      </a:endParaRPr>
                    </a:p>
                  </a:txBody>
                  <a:tcPr/>
                </a:tc>
                <a:tc>
                  <a:txBody>
                    <a:bodyPr/>
                    <a:lstStyle/>
                    <a:p>
                      <a:pPr algn="ctr"/>
                      <a:r>
                        <a:rPr lang="en-US" sz="2400" dirty="0" smtClean="0">
                          <a:latin typeface="+mj-lt"/>
                        </a:rPr>
                        <a:t>Cases</a:t>
                      </a:r>
                      <a:endParaRPr lang="en-US" sz="2400" dirty="0">
                        <a:latin typeface="+mj-lt"/>
                      </a:endParaRPr>
                    </a:p>
                  </a:txBody>
                  <a:tcPr/>
                </a:tc>
                <a:tc>
                  <a:txBody>
                    <a:bodyPr/>
                    <a:lstStyle/>
                    <a:p>
                      <a:pPr algn="ctr"/>
                      <a:r>
                        <a:rPr lang="en-US" sz="2400" dirty="0" smtClean="0">
                          <a:latin typeface="+mj-lt"/>
                        </a:rPr>
                        <a:t>RR</a:t>
                      </a:r>
                      <a:endParaRPr lang="en-US" sz="2400" dirty="0">
                        <a:latin typeface="+mj-lt"/>
                      </a:endParaRPr>
                    </a:p>
                  </a:txBody>
                  <a:tcPr/>
                </a:tc>
              </a:tr>
              <a:tr h="388186">
                <a:tc>
                  <a:txBody>
                    <a:bodyPr/>
                    <a:lstStyle/>
                    <a:p>
                      <a:pPr algn="ctr"/>
                      <a:r>
                        <a:rPr lang="en-US" sz="2400" dirty="0" smtClean="0">
                          <a:latin typeface="+mj-lt"/>
                        </a:rPr>
                        <a:t>G=0</a:t>
                      </a:r>
                      <a:endParaRPr lang="en-US" sz="2400" dirty="0">
                        <a:latin typeface="+mj-lt"/>
                      </a:endParaRPr>
                    </a:p>
                  </a:txBody>
                  <a:tcPr/>
                </a:tc>
                <a:tc>
                  <a:txBody>
                    <a:bodyPr/>
                    <a:lstStyle/>
                    <a:p>
                      <a:pPr algn="ctr"/>
                      <a:r>
                        <a:rPr lang="en-US" sz="2400" dirty="0" smtClean="0">
                          <a:latin typeface="+mj-lt"/>
                        </a:rPr>
                        <a:t>E=0</a:t>
                      </a:r>
                      <a:endParaRPr lang="en-US" sz="2400" dirty="0">
                        <a:latin typeface="+mj-lt"/>
                      </a:endParaRPr>
                    </a:p>
                  </a:txBody>
                  <a:tcPr/>
                </a:tc>
                <a:tc>
                  <a:txBody>
                    <a:bodyPr/>
                    <a:lstStyle/>
                    <a:p>
                      <a:pPr algn="ctr"/>
                      <a:r>
                        <a:rPr lang="en-US" sz="2400" dirty="0" smtClean="0">
                          <a:latin typeface="+mj-lt"/>
                        </a:rPr>
                        <a:t>3980</a:t>
                      </a:r>
                      <a:endParaRPr lang="en-US" sz="2400" dirty="0">
                        <a:latin typeface="+mj-lt"/>
                      </a:endParaRPr>
                    </a:p>
                  </a:txBody>
                  <a:tcPr/>
                </a:tc>
                <a:tc>
                  <a:txBody>
                    <a:bodyPr/>
                    <a:lstStyle/>
                    <a:p>
                      <a:pPr algn="ctr"/>
                      <a:r>
                        <a:rPr lang="en-US" sz="2400" dirty="0" smtClean="0">
                          <a:latin typeface="+mj-lt"/>
                        </a:rPr>
                        <a:t>20</a:t>
                      </a:r>
                      <a:endParaRPr lang="en-US" sz="2400" dirty="0">
                        <a:latin typeface="+mj-lt"/>
                      </a:endParaRPr>
                    </a:p>
                  </a:txBody>
                  <a:tcPr/>
                </a:tc>
                <a:tc>
                  <a:txBody>
                    <a:bodyPr/>
                    <a:lstStyle/>
                    <a:p>
                      <a:pPr algn="ctr"/>
                      <a:r>
                        <a:rPr lang="en-US" sz="2400" dirty="0" smtClean="0">
                          <a:latin typeface="+mj-lt"/>
                        </a:rPr>
                        <a:t>1</a:t>
                      </a:r>
                      <a:endParaRPr lang="en-US" sz="2400" dirty="0">
                        <a:latin typeface="+mj-lt"/>
                      </a:endParaRPr>
                    </a:p>
                  </a:txBody>
                  <a:tcPr/>
                </a:tc>
              </a:tr>
              <a:tr h="388186">
                <a:tc>
                  <a:txBody>
                    <a:bodyPr/>
                    <a:lstStyle/>
                    <a:p>
                      <a:pPr algn="ctr"/>
                      <a:r>
                        <a:rPr lang="en-US" sz="2400" dirty="0" smtClean="0">
                          <a:latin typeface="+mj-lt"/>
                        </a:rPr>
                        <a:t>G=1</a:t>
                      </a:r>
                      <a:endParaRPr lang="en-US" sz="2400" dirty="0">
                        <a:latin typeface="+mj-lt"/>
                      </a:endParaRPr>
                    </a:p>
                  </a:txBody>
                  <a:tcPr/>
                </a:tc>
                <a:tc>
                  <a:txBody>
                    <a:bodyPr/>
                    <a:lstStyle/>
                    <a:p>
                      <a:pPr algn="ctr"/>
                      <a:r>
                        <a:rPr lang="en-US" sz="2400" dirty="0" smtClean="0">
                          <a:latin typeface="+mj-lt"/>
                        </a:rPr>
                        <a:t>E=0</a:t>
                      </a:r>
                      <a:endParaRPr lang="en-US" sz="2400" dirty="0">
                        <a:latin typeface="+mj-lt"/>
                      </a:endParaRPr>
                    </a:p>
                  </a:txBody>
                  <a:tcPr/>
                </a:tc>
                <a:tc>
                  <a:txBody>
                    <a:bodyPr/>
                    <a:lstStyle/>
                    <a:p>
                      <a:pPr algn="ctr"/>
                      <a:r>
                        <a:rPr lang="en-US" sz="2400" dirty="0" smtClean="0">
                          <a:latin typeface="+mj-lt"/>
                        </a:rPr>
                        <a:t>980</a:t>
                      </a:r>
                      <a:endParaRPr lang="en-US" sz="2400" dirty="0">
                        <a:latin typeface="+mj-lt"/>
                      </a:endParaRPr>
                    </a:p>
                  </a:txBody>
                  <a:tcPr/>
                </a:tc>
                <a:tc>
                  <a:txBody>
                    <a:bodyPr/>
                    <a:lstStyle/>
                    <a:p>
                      <a:pPr algn="ctr"/>
                      <a:r>
                        <a:rPr lang="en-US" sz="2400" dirty="0" smtClean="0">
                          <a:latin typeface="+mj-lt"/>
                        </a:rPr>
                        <a:t>20</a:t>
                      </a:r>
                      <a:endParaRPr lang="en-US" sz="2400" dirty="0">
                        <a:latin typeface="+mj-lt"/>
                      </a:endParaRPr>
                    </a:p>
                  </a:txBody>
                  <a:tcPr/>
                </a:tc>
                <a:tc>
                  <a:txBody>
                    <a:bodyPr/>
                    <a:lstStyle/>
                    <a:p>
                      <a:pPr algn="ctr"/>
                      <a:r>
                        <a:rPr lang="en-US" sz="2400" dirty="0" smtClean="0">
                          <a:latin typeface="+mj-lt"/>
                        </a:rPr>
                        <a:t>4.0</a:t>
                      </a:r>
                      <a:endParaRPr lang="en-US" sz="2400" dirty="0">
                        <a:latin typeface="+mj-lt"/>
                      </a:endParaRPr>
                    </a:p>
                  </a:txBody>
                  <a:tcPr/>
                </a:tc>
              </a:tr>
              <a:tr h="388186">
                <a:tc>
                  <a:txBody>
                    <a:bodyPr/>
                    <a:lstStyle/>
                    <a:p>
                      <a:pPr algn="ctr"/>
                      <a:r>
                        <a:rPr lang="en-US" sz="2400" dirty="0" smtClean="0">
                          <a:latin typeface="+mj-lt"/>
                        </a:rPr>
                        <a:t>G=0</a:t>
                      </a:r>
                      <a:endParaRPr lang="en-US" sz="2400" dirty="0">
                        <a:latin typeface="+mj-lt"/>
                      </a:endParaRPr>
                    </a:p>
                  </a:txBody>
                  <a:tcPr/>
                </a:tc>
                <a:tc>
                  <a:txBody>
                    <a:bodyPr/>
                    <a:lstStyle/>
                    <a:p>
                      <a:pPr algn="ctr"/>
                      <a:r>
                        <a:rPr lang="en-US" sz="2400" dirty="0" smtClean="0">
                          <a:latin typeface="+mj-lt"/>
                        </a:rPr>
                        <a:t>E=1</a:t>
                      </a:r>
                      <a:endParaRPr lang="en-US" sz="2400" dirty="0">
                        <a:latin typeface="+mj-lt"/>
                      </a:endParaRPr>
                    </a:p>
                  </a:txBody>
                  <a:tcPr/>
                </a:tc>
                <a:tc>
                  <a:txBody>
                    <a:bodyPr/>
                    <a:lstStyle/>
                    <a:p>
                      <a:pPr algn="ctr"/>
                      <a:r>
                        <a:rPr lang="en-US" sz="2400" dirty="0" smtClean="0">
                          <a:latin typeface="+mj-lt"/>
                        </a:rPr>
                        <a:t>3920</a:t>
                      </a:r>
                      <a:endParaRPr lang="en-US" sz="2400" dirty="0">
                        <a:latin typeface="+mj-lt"/>
                      </a:endParaRPr>
                    </a:p>
                  </a:txBody>
                  <a:tcPr/>
                </a:tc>
                <a:tc>
                  <a:txBody>
                    <a:bodyPr/>
                    <a:lstStyle/>
                    <a:p>
                      <a:pPr algn="ctr"/>
                      <a:r>
                        <a:rPr lang="en-US" sz="2400" dirty="0" smtClean="0">
                          <a:latin typeface="+mj-lt"/>
                        </a:rPr>
                        <a:t>80</a:t>
                      </a:r>
                      <a:endParaRPr lang="en-US" sz="2400" dirty="0">
                        <a:latin typeface="+mj-lt"/>
                      </a:endParaRPr>
                    </a:p>
                  </a:txBody>
                  <a:tcPr/>
                </a:tc>
                <a:tc>
                  <a:txBody>
                    <a:bodyPr/>
                    <a:lstStyle/>
                    <a:p>
                      <a:pPr algn="ctr"/>
                      <a:r>
                        <a:rPr lang="en-US" sz="2400" dirty="0" smtClean="0">
                          <a:latin typeface="+mj-lt"/>
                        </a:rPr>
                        <a:t>4.0</a:t>
                      </a:r>
                      <a:endParaRPr lang="en-US" sz="2400" dirty="0">
                        <a:latin typeface="+mj-lt"/>
                      </a:endParaRPr>
                    </a:p>
                  </a:txBody>
                  <a:tcPr/>
                </a:tc>
              </a:tr>
              <a:tr h="388186">
                <a:tc>
                  <a:txBody>
                    <a:bodyPr/>
                    <a:lstStyle/>
                    <a:p>
                      <a:pPr algn="ctr"/>
                      <a:r>
                        <a:rPr lang="en-US" sz="2400" dirty="0" smtClean="0">
                          <a:latin typeface="+mj-lt"/>
                        </a:rPr>
                        <a:t>G=1</a:t>
                      </a:r>
                      <a:endParaRPr lang="en-US" sz="2400" dirty="0">
                        <a:latin typeface="+mj-lt"/>
                      </a:endParaRPr>
                    </a:p>
                  </a:txBody>
                  <a:tcPr/>
                </a:tc>
                <a:tc>
                  <a:txBody>
                    <a:bodyPr/>
                    <a:lstStyle/>
                    <a:p>
                      <a:pPr algn="ctr"/>
                      <a:r>
                        <a:rPr lang="en-US" sz="2400" dirty="0" smtClean="0">
                          <a:latin typeface="+mj-lt"/>
                        </a:rPr>
                        <a:t>E=1</a:t>
                      </a:r>
                      <a:endParaRPr lang="en-US" sz="2400" dirty="0">
                        <a:latin typeface="+mj-lt"/>
                      </a:endParaRPr>
                    </a:p>
                  </a:txBody>
                  <a:tcPr/>
                </a:tc>
                <a:tc>
                  <a:txBody>
                    <a:bodyPr/>
                    <a:lstStyle/>
                    <a:p>
                      <a:pPr algn="ctr"/>
                      <a:r>
                        <a:rPr lang="en-US" sz="2400" dirty="0" smtClean="0">
                          <a:latin typeface="+mj-lt"/>
                        </a:rPr>
                        <a:t>965</a:t>
                      </a:r>
                      <a:endParaRPr lang="en-US" sz="2400" dirty="0">
                        <a:latin typeface="+mj-lt"/>
                      </a:endParaRPr>
                    </a:p>
                  </a:txBody>
                  <a:tcPr/>
                </a:tc>
                <a:tc>
                  <a:txBody>
                    <a:bodyPr/>
                    <a:lstStyle/>
                    <a:p>
                      <a:pPr algn="ctr"/>
                      <a:r>
                        <a:rPr lang="en-US" sz="2400" dirty="0" smtClean="0">
                          <a:latin typeface="+mj-lt"/>
                        </a:rPr>
                        <a:t>35</a:t>
                      </a:r>
                      <a:endParaRPr lang="en-US" sz="2400" dirty="0">
                        <a:latin typeface="+mj-lt"/>
                      </a:endParaRPr>
                    </a:p>
                  </a:txBody>
                  <a:tcPr/>
                </a:tc>
                <a:tc>
                  <a:txBody>
                    <a:bodyPr/>
                    <a:lstStyle/>
                    <a:p>
                      <a:pPr algn="ctr"/>
                      <a:r>
                        <a:rPr lang="en-US" sz="2400" dirty="0" smtClean="0">
                          <a:latin typeface="+mj-lt"/>
                        </a:rPr>
                        <a:t>7.0</a:t>
                      </a:r>
                      <a:endParaRPr lang="en-US" sz="2400" dirty="0">
                        <a:latin typeface="+mj-lt"/>
                      </a:endParaRPr>
                    </a:p>
                  </a:txBody>
                  <a:tcPr/>
                </a:tc>
              </a:tr>
            </a:tbl>
          </a:graphicData>
        </a:graphic>
      </p:graphicFrame>
      <p:sp>
        <p:nvSpPr>
          <p:cNvPr id="6" name="TextBox 5"/>
          <p:cNvSpPr txBox="1"/>
          <p:nvPr/>
        </p:nvSpPr>
        <p:spPr bwMode="auto">
          <a:xfrm>
            <a:off x="1013336" y="4175948"/>
            <a:ext cx="10921989" cy="1723549"/>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800" dirty="0" smtClean="0">
                <a:latin typeface="+mj-lt"/>
              </a:rPr>
              <a:t>Multiplicative interaction: RR</a:t>
            </a:r>
            <a:r>
              <a:rPr lang="en-US" sz="2800" baseline="-25000" dirty="0" smtClean="0">
                <a:latin typeface="+mj-lt"/>
              </a:rPr>
              <a:t>11</a:t>
            </a:r>
            <a:r>
              <a:rPr lang="en-US" sz="2800" dirty="0" smtClean="0">
                <a:latin typeface="+mj-lt"/>
              </a:rPr>
              <a:t> / (RR</a:t>
            </a:r>
            <a:r>
              <a:rPr lang="en-US" sz="2800" baseline="-25000" dirty="0" smtClean="0">
                <a:latin typeface="+mj-lt"/>
              </a:rPr>
              <a:t>10</a:t>
            </a:r>
            <a:r>
              <a:rPr lang="en-US" sz="2800" dirty="0" smtClean="0">
                <a:latin typeface="+mj-lt"/>
              </a:rPr>
              <a:t> * RR</a:t>
            </a:r>
            <a:r>
              <a:rPr lang="en-US" sz="2800" baseline="-25000" dirty="0" smtClean="0">
                <a:latin typeface="+mj-lt"/>
              </a:rPr>
              <a:t>01</a:t>
            </a:r>
            <a:r>
              <a:rPr lang="en-US" sz="2800" dirty="0" smtClean="0">
                <a:latin typeface="+mj-lt"/>
              </a:rPr>
              <a:t>) </a:t>
            </a:r>
          </a:p>
          <a:p>
            <a:pPr lvl="1"/>
            <a:r>
              <a:rPr lang="en-US" sz="2800" dirty="0">
                <a:latin typeface="+mj-lt"/>
              </a:rPr>
              <a:t>	</a:t>
            </a:r>
            <a:r>
              <a:rPr lang="en-US" sz="2800" dirty="0" smtClean="0">
                <a:latin typeface="+mj-lt"/>
              </a:rPr>
              <a:t>= 7.0 / (4.0 * 4.0) = 0.44  </a:t>
            </a:r>
            <a:r>
              <a:rPr lang="en-US" sz="2800" dirty="0" smtClean="0">
                <a:solidFill>
                  <a:srgbClr val="FF0000"/>
                </a:solidFill>
                <a:latin typeface="+mj-lt"/>
              </a:rPr>
              <a:t>= Negative Multiplicative Interaction!</a:t>
            </a:r>
          </a:p>
          <a:p>
            <a:pPr marL="342900" indent="-342900">
              <a:buFont typeface="Arial" charset="0"/>
              <a:buChar char="•"/>
            </a:pPr>
            <a:r>
              <a:rPr lang="en-US" sz="2800" dirty="0" smtClean="0">
                <a:latin typeface="+mj-lt"/>
              </a:rPr>
              <a:t>RERI = 7.0 </a:t>
            </a:r>
            <a:r>
              <a:rPr lang="mr-IN" sz="2800" dirty="0" smtClean="0">
                <a:latin typeface="+mj-lt"/>
              </a:rPr>
              <a:t>–</a:t>
            </a:r>
            <a:r>
              <a:rPr lang="en-US" sz="2800" dirty="0" smtClean="0">
                <a:latin typeface="+mj-lt"/>
              </a:rPr>
              <a:t> 4.0 </a:t>
            </a:r>
            <a:r>
              <a:rPr lang="mr-IN" sz="2800" dirty="0" smtClean="0">
                <a:latin typeface="+mj-lt"/>
              </a:rPr>
              <a:t>–</a:t>
            </a:r>
            <a:r>
              <a:rPr lang="en-US" sz="2800" dirty="0" smtClean="0">
                <a:latin typeface="+mj-lt"/>
              </a:rPr>
              <a:t> 4.0 + 1 = 0</a:t>
            </a:r>
          </a:p>
          <a:p>
            <a:pPr marL="342900" indent="-342900">
              <a:buFont typeface="Arial" charset="0"/>
              <a:buChar char="•"/>
            </a:pPr>
            <a:r>
              <a:rPr lang="en-US" sz="2800" dirty="0" smtClean="0">
                <a:latin typeface="+mj-lt"/>
              </a:rPr>
              <a:t>Can occur with both </a:t>
            </a:r>
            <a:r>
              <a:rPr lang="en-US" sz="2800" dirty="0" smtClean="0">
                <a:solidFill>
                  <a:srgbClr val="FF0000"/>
                </a:solidFill>
                <a:latin typeface="+mj-lt"/>
              </a:rPr>
              <a:t>positive</a:t>
            </a:r>
            <a:r>
              <a:rPr lang="en-US" sz="2800" dirty="0" smtClean="0">
                <a:latin typeface="+mj-lt"/>
              </a:rPr>
              <a:t> or </a:t>
            </a:r>
            <a:r>
              <a:rPr lang="en-US" sz="2800" dirty="0" smtClean="0">
                <a:solidFill>
                  <a:srgbClr val="FF0000"/>
                </a:solidFill>
                <a:latin typeface="+mj-lt"/>
              </a:rPr>
              <a:t>negative</a:t>
            </a:r>
            <a:r>
              <a:rPr lang="en-US" sz="2800" dirty="0" smtClean="0">
                <a:latin typeface="+mj-lt"/>
              </a:rPr>
              <a:t> interaction</a:t>
            </a:r>
          </a:p>
        </p:txBody>
      </p:sp>
    </p:spTree>
    <p:extLst>
      <p:ext uri="{BB962C8B-B14F-4D97-AF65-F5344CB8AC3E}">
        <p14:creationId xmlns:p14="http://schemas.microsoft.com/office/powerpoint/2010/main" val="127683379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Counterfactuals and causal interactions</a:t>
            </a:r>
            <a:endParaRPr lang="en-US" dirty="0"/>
          </a:p>
        </p:txBody>
      </p:sp>
      <p:sp>
        <p:nvSpPr>
          <p:cNvPr id="3" name="Content Placeholder 2"/>
          <p:cNvSpPr>
            <a:spLocks noGrp="1"/>
          </p:cNvSpPr>
          <p:nvPr>
            <p:ph idx="1"/>
          </p:nvPr>
        </p:nvSpPr>
        <p:spPr>
          <a:xfrm>
            <a:off x="871643" y="2053876"/>
            <a:ext cx="11100731" cy="4011502"/>
          </a:xfrm>
        </p:spPr>
        <p:txBody>
          <a:bodyPr/>
          <a:lstStyle/>
          <a:p>
            <a:r>
              <a:rPr lang="en-US" sz="2400" dirty="0" smtClean="0"/>
              <a:t>Counterfactuals: </a:t>
            </a:r>
            <a:r>
              <a:rPr lang="en-US" sz="2400" dirty="0" err="1" smtClean="0"/>
              <a:t>Y</a:t>
            </a:r>
            <a:r>
              <a:rPr lang="en-US" sz="2400" baseline="30000" dirty="0" err="1" smtClean="0"/>
              <a:t>g,e</a:t>
            </a:r>
            <a:r>
              <a:rPr lang="en-US" sz="2400" dirty="0" smtClean="0"/>
              <a:t> represents one’s counterfactual outcome for an individual if G=g and E=e</a:t>
            </a:r>
          </a:p>
          <a:p>
            <a:r>
              <a:rPr lang="en-US" sz="2400" dirty="0" smtClean="0"/>
              <a:t>Causal interaction: Exists if </a:t>
            </a:r>
            <a:r>
              <a:rPr lang="en-US" sz="2400" dirty="0" err="1" smtClean="0"/>
              <a:t>Y</a:t>
            </a:r>
            <a:r>
              <a:rPr lang="en-US" sz="2400" baseline="30000" dirty="0" err="1" smtClean="0"/>
              <a:t>g</a:t>
            </a:r>
            <a:r>
              <a:rPr lang="en-US" sz="2400" baseline="30000" dirty="0" smtClean="0"/>
              <a:t>=1,e=1</a:t>
            </a:r>
            <a:r>
              <a:rPr lang="en-US" sz="2400" dirty="0" smtClean="0"/>
              <a:t> = 1 and </a:t>
            </a:r>
            <a:r>
              <a:rPr lang="en-US" sz="2400" dirty="0" err="1" smtClean="0"/>
              <a:t>Y</a:t>
            </a:r>
            <a:r>
              <a:rPr lang="en-US" sz="2400" baseline="30000" dirty="0" err="1" smtClean="0"/>
              <a:t>g</a:t>
            </a:r>
            <a:r>
              <a:rPr lang="en-US" sz="2400" baseline="30000" dirty="0" smtClean="0"/>
              <a:t>=1,e=0</a:t>
            </a:r>
            <a:r>
              <a:rPr lang="en-US" sz="2400" dirty="0" smtClean="0"/>
              <a:t> = </a:t>
            </a:r>
            <a:r>
              <a:rPr lang="en-US" sz="2400" dirty="0" err="1" smtClean="0"/>
              <a:t>Y</a:t>
            </a:r>
            <a:r>
              <a:rPr lang="en-US" sz="2400" baseline="30000" dirty="0" err="1" smtClean="0"/>
              <a:t>g</a:t>
            </a:r>
            <a:r>
              <a:rPr lang="en-US" sz="2400" baseline="30000" dirty="0" smtClean="0"/>
              <a:t>=0,e=1 </a:t>
            </a:r>
            <a:r>
              <a:rPr lang="en-US" sz="2400" dirty="0" smtClean="0"/>
              <a:t>= 0</a:t>
            </a:r>
          </a:p>
          <a:p>
            <a:endParaRPr lang="en-US" sz="2400" dirty="0"/>
          </a:p>
          <a:p>
            <a:r>
              <a:rPr lang="en-US" sz="2400" dirty="0" smtClean="0"/>
              <a:t>In the presence of causal interaction, there must be synergism in Rothman’s sufficient cause framework</a:t>
            </a:r>
            <a:endParaRPr lang="en-US" sz="2400" dirty="0"/>
          </a:p>
        </p:txBody>
      </p:sp>
    </p:spTree>
    <p:extLst>
      <p:ext uri="{BB962C8B-B14F-4D97-AF65-F5344CB8AC3E}">
        <p14:creationId xmlns:p14="http://schemas.microsoft.com/office/powerpoint/2010/main" val="212637116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Mechanistic Interaction</a:t>
            </a:r>
            <a:endParaRPr lang="en-US" b="1" dirty="0"/>
          </a:p>
        </p:txBody>
      </p:sp>
      <p:sp>
        <p:nvSpPr>
          <p:cNvPr id="3" name="Content Placeholder 2"/>
          <p:cNvSpPr>
            <a:spLocks noGrp="1"/>
          </p:cNvSpPr>
          <p:nvPr>
            <p:ph idx="1"/>
          </p:nvPr>
        </p:nvSpPr>
        <p:spPr>
          <a:xfrm>
            <a:off x="881833" y="1748589"/>
            <a:ext cx="11100731" cy="4284705"/>
          </a:xfrm>
        </p:spPr>
        <p:txBody>
          <a:bodyPr/>
          <a:lstStyle/>
          <a:p>
            <a:r>
              <a:rPr lang="en-US" sz="2400" dirty="0" smtClean="0"/>
              <a:t>Assumptions for mechanistic/ sufficient cause interaction:</a:t>
            </a:r>
          </a:p>
          <a:p>
            <a:pPr lvl="1"/>
            <a:r>
              <a:rPr lang="en-US" sz="2400" b="1" dirty="0" smtClean="0"/>
              <a:t>Monotonicity:</a:t>
            </a:r>
            <a:r>
              <a:rPr lang="en-US" sz="2400" dirty="0" smtClean="0"/>
              <a:t> the effect of each exposure on the outcome always operates in the same direction for all individuals (e.g. the effect of smoking on lung cancer is always harmful)</a:t>
            </a:r>
          </a:p>
          <a:p>
            <a:pPr lvl="2"/>
            <a:r>
              <a:rPr lang="en-US" sz="2000" dirty="0" smtClean="0"/>
              <a:t>G has a positive “monotonic effect” on the outcome if </a:t>
            </a:r>
            <a:r>
              <a:rPr lang="en-US" sz="2000" dirty="0" err="1" smtClean="0"/>
              <a:t>Y</a:t>
            </a:r>
            <a:r>
              <a:rPr lang="en-US" sz="2000" baseline="30000" dirty="0" err="1" smtClean="0"/>
              <a:t>g,e</a:t>
            </a:r>
            <a:r>
              <a:rPr lang="en-US" sz="2000" dirty="0" smtClean="0"/>
              <a:t> is non-decreasing in g and e</a:t>
            </a:r>
          </a:p>
          <a:p>
            <a:pPr lvl="2"/>
            <a:r>
              <a:rPr lang="en-US" sz="2000" dirty="0" smtClean="0"/>
              <a:t>Both exposures need to be monotonic</a:t>
            </a:r>
          </a:p>
          <a:p>
            <a:pPr lvl="2"/>
            <a:r>
              <a:rPr lang="en-US" sz="2000" dirty="0" smtClean="0"/>
              <a:t>Cannot be verified empirically</a:t>
            </a:r>
          </a:p>
          <a:p>
            <a:pPr lvl="1"/>
            <a:r>
              <a:rPr lang="en-US" sz="2400" b="1" dirty="0" err="1" smtClean="0"/>
              <a:t>Unconfoudedness</a:t>
            </a:r>
            <a:r>
              <a:rPr lang="en-US" sz="2400" b="1" dirty="0" smtClean="0"/>
              <a:t>: </a:t>
            </a:r>
            <a:r>
              <a:rPr lang="en-US" sz="2400" dirty="0" smtClean="0"/>
              <a:t>confounding for both exposures is controlled for</a:t>
            </a:r>
          </a:p>
          <a:p>
            <a:pPr lvl="2"/>
            <a:r>
              <a:rPr lang="en-US" sz="2000" dirty="0" smtClean="0"/>
              <a:t>The effects of G and E on Y are </a:t>
            </a:r>
            <a:r>
              <a:rPr lang="en-US" sz="2000" dirty="0" err="1" smtClean="0"/>
              <a:t>unconfounded</a:t>
            </a:r>
            <a:r>
              <a:rPr lang="en-US" sz="2000" dirty="0" smtClean="0"/>
              <a:t> if P(</a:t>
            </a:r>
            <a:r>
              <a:rPr lang="en-US" sz="2000" dirty="0" err="1" smtClean="0"/>
              <a:t>Y</a:t>
            </a:r>
            <a:r>
              <a:rPr lang="en-US" sz="2000" baseline="30000" dirty="0" err="1" smtClean="0"/>
              <a:t>g,e</a:t>
            </a:r>
            <a:r>
              <a:rPr lang="en-US" sz="2000" dirty="0" smtClean="0"/>
              <a:t>=1) = P(Y=1 | G=g, E=e)</a:t>
            </a:r>
            <a:endParaRPr lang="en-US" sz="2000" dirty="0"/>
          </a:p>
        </p:txBody>
      </p:sp>
    </p:spTree>
    <p:extLst>
      <p:ext uri="{BB962C8B-B14F-4D97-AF65-F5344CB8AC3E}">
        <p14:creationId xmlns:p14="http://schemas.microsoft.com/office/powerpoint/2010/main" val="64789779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Mechanistic Interaction</a:t>
            </a:r>
            <a:endParaRPr lang="en-US" b="1" dirty="0"/>
          </a:p>
        </p:txBody>
      </p:sp>
      <p:sp>
        <p:nvSpPr>
          <p:cNvPr id="4" name="Content Placeholder 3"/>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3"/>
          <a:srcRect l="39216" t="56471" r="30392" b="16078"/>
          <a:stretch/>
        </p:blipFill>
        <p:spPr>
          <a:xfrm>
            <a:off x="1612877" y="1142344"/>
            <a:ext cx="8979248" cy="5068933"/>
          </a:xfrm>
          <a:prstGeom prst="rect">
            <a:avLst/>
          </a:prstGeom>
        </p:spPr>
      </p:pic>
      <p:sp>
        <p:nvSpPr>
          <p:cNvPr id="6" name="TextBox 5"/>
          <p:cNvSpPr txBox="1"/>
          <p:nvPr/>
        </p:nvSpPr>
        <p:spPr bwMode="auto">
          <a:xfrm>
            <a:off x="9320463" y="3658211"/>
            <a:ext cx="1443790" cy="369332"/>
          </a:xfrm>
          <a:prstGeom prst="rect">
            <a:avLst/>
          </a:prstGeom>
          <a:noFill/>
          <a:ln w="19050" algn="ctr">
            <a:noFill/>
            <a:miter lim="800000"/>
            <a:headEnd/>
            <a:tailEnd/>
          </a:ln>
        </p:spPr>
        <p:txBody>
          <a:bodyPr wrap="square" lIns="0" tIns="0" rIns="0" bIns="0" rtlCol="0">
            <a:spAutoFit/>
          </a:bodyPr>
          <a:lstStyle/>
          <a:p>
            <a:r>
              <a:rPr lang="en-US" sz="2400" b="1" dirty="0" smtClean="0">
                <a:solidFill>
                  <a:srgbClr val="FF0000"/>
                </a:solidFill>
              </a:rPr>
              <a:t>synergism</a:t>
            </a:r>
          </a:p>
        </p:txBody>
      </p:sp>
      <p:sp>
        <p:nvSpPr>
          <p:cNvPr id="7" name="TextBox 6"/>
          <p:cNvSpPr txBox="1"/>
          <p:nvPr/>
        </p:nvSpPr>
        <p:spPr bwMode="auto">
          <a:xfrm>
            <a:off x="1058779" y="5415128"/>
            <a:ext cx="1709130" cy="369332"/>
          </a:xfrm>
          <a:prstGeom prst="rect">
            <a:avLst/>
          </a:prstGeom>
          <a:noFill/>
          <a:ln w="19050" algn="ctr">
            <a:noFill/>
            <a:miter lim="800000"/>
            <a:headEnd/>
            <a:tailEnd/>
          </a:ln>
        </p:spPr>
        <p:txBody>
          <a:bodyPr wrap="square" lIns="0" tIns="0" rIns="0" bIns="0" rtlCol="0">
            <a:spAutoFit/>
          </a:bodyPr>
          <a:lstStyle/>
          <a:p>
            <a:r>
              <a:rPr lang="en-US" sz="2400" b="1" smtClean="0">
                <a:solidFill>
                  <a:srgbClr val="FF0000"/>
                </a:solidFill>
              </a:rPr>
              <a:t>antagonism</a:t>
            </a:r>
            <a:endParaRPr lang="en-US" sz="2400" b="1" dirty="0" smtClean="0">
              <a:solidFill>
                <a:srgbClr val="FF0000"/>
              </a:solidFill>
            </a:endParaRPr>
          </a:p>
        </p:txBody>
      </p:sp>
      <p:sp>
        <p:nvSpPr>
          <p:cNvPr id="8" name="TextBox 7"/>
          <p:cNvSpPr txBox="1"/>
          <p:nvPr/>
        </p:nvSpPr>
        <p:spPr bwMode="auto">
          <a:xfrm>
            <a:off x="3938337" y="5415128"/>
            <a:ext cx="1709130" cy="369332"/>
          </a:xfrm>
          <a:prstGeom prst="rect">
            <a:avLst/>
          </a:prstGeom>
          <a:noFill/>
          <a:ln w="19050" algn="ctr">
            <a:noFill/>
            <a:miter lim="800000"/>
            <a:headEnd/>
            <a:tailEnd/>
          </a:ln>
        </p:spPr>
        <p:txBody>
          <a:bodyPr wrap="square" lIns="0" tIns="0" rIns="0" bIns="0" rtlCol="0">
            <a:spAutoFit/>
          </a:bodyPr>
          <a:lstStyle/>
          <a:p>
            <a:r>
              <a:rPr lang="en-US" sz="2400" b="1" smtClean="0">
                <a:solidFill>
                  <a:srgbClr val="FF0000"/>
                </a:solidFill>
              </a:rPr>
              <a:t>antagonism</a:t>
            </a:r>
            <a:endParaRPr lang="en-US" sz="2400" b="1" dirty="0" smtClean="0">
              <a:solidFill>
                <a:srgbClr val="FF0000"/>
              </a:solidFill>
            </a:endParaRPr>
          </a:p>
        </p:txBody>
      </p:sp>
    </p:spTree>
    <p:extLst>
      <p:ext uri="{BB962C8B-B14F-4D97-AF65-F5344CB8AC3E}">
        <p14:creationId xmlns:p14="http://schemas.microsoft.com/office/powerpoint/2010/main" val="397167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Mechanistic Interaction</a:t>
            </a:r>
            <a:endParaRPr lang="en-US" b="1" dirty="0"/>
          </a:p>
        </p:txBody>
      </p:sp>
      <p:sp>
        <p:nvSpPr>
          <p:cNvPr id="3" name="Content Placeholder 2"/>
          <p:cNvSpPr>
            <a:spLocks noGrp="1"/>
          </p:cNvSpPr>
          <p:nvPr>
            <p:ph idx="1"/>
          </p:nvPr>
        </p:nvSpPr>
        <p:spPr>
          <a:xfrm>
            <a:off x="881833" y="1748589"/>
            <a:ext cx="11100731" cy="4284705"/>
          </a:xfrm>
        </p:spPr>
        <p:txBody>
          <a:bodyPr/>
          <a:lstStyle/>
          <a:p>
            <a:pPr marL="0" indent="0">
              <a:buNone/>
            </a:pPr>
            <a:r>
              <a:rPr lang="en-US" sz="2400" dirty="0" smtClean="0"/>
              <a:t>Rothman and Greenland 1998: </a:t>
            </a:r>
          </a:p>
          <a:p>
            <a:r>
              <a:rPr lang="en-US" sz="2400" dirty="0" smtClean="0"/>
              <a:t>Assuming both monotonicity and </a:t>
            </a:r>
            <a:r>
              <a:rPr lang="en-US" sz="2400" dirty="0" err="1" smtClean="0"/>
              <a:t>unconfoundedness</a:t>
            </a:r>
            <a:r>
              <a:rPr lang="en-US" sz="2400" dirty="0" smtClean="0"/>
              <a:t>, mechanistic interaction can be evaluated by: </a:t>
            </a:r>
          </a:p>
          <a:p>
            <a:pPr marL="230187" lvl="1" indent="0" algn="ctr">
              <a:buNone/>
            </a:pPr>
            <a:r>
              <a:rPr lang="en-US" sz="3200" dirty="0"/>
              <a:t>p</a:t>
            </a:r>
            <a:r>
              <a:rPr lang="en-US" sz="3200" baseline="-25000" dirty="0"/>
              <a:t>11</a:t>
            </a:r>
            <a:r>
              <a:rPr lang="en-US" sz="3200" dirty="0"/>
              <a:t> </a:t>
            </a:r>
            <a:r>
              <a:rPr lang="mr-IN" sz="3200" dirty="0"/>
              <a:t>–</a:t>
            </a:r>
            <a:r>
              <a:rPr lang="en-US" sz="3200" dirty="0"/>
              <a:t> p</a:t>
            </a:r>
            <a:r>
              <a:rPr lang="en-US" sz="3200" baseline="-25000" dirty="0"/>
              <a:t>10</a:t>
            </a:r>
            <a:r>
              <a:rPr lang="en-US" sz="3200" dirty="0"/>
              <a:t> </a:t>
            </a:r>
            <a:r>
              <a:rPr lang="mr-IN" sz="3200" dirty="0"/>
              <a:t>–</a:t>
            </a:r>
            <a:r>
              <a:rPr lang="en-US" sz="3200" dirty="0"/>
              <a:t> p</a:t>
            </a:r>
            <a:r>
              <a:rPr lang="en-US" sz="3200" baseline="-25000" dirty="0"/>
              <a:t>01</a:t>
            </a:r>
            <a:r>
              <a:rPr lang="en-US" sz="3200" dirty="0"/>
              <a:t> + </a:t>
            </a:r>
            <a:r>
              <a:rPr lang="en-US" sz="3200" dirty="0" smtClean="0"/>
              <a:t>p</a:t>
            </a:r>
            <a:r>
              <a:rPr lang="en-US" sz="3200" baseline="-25000" dirty="0" smtClean="0"/>
              <a:t>00 </a:t>
            </a:r>
            <a:r>
              <a:rPr lang="en-US" sz="3200" dirty="0" smtClean="0">
                <a:solidFill>
                  <a:srgbClr val="FF0000"/>
                </a:solidFill>
              </a:rPr>
              <a:t>&gt; 0</a:t>
            </a:r>
          </a:p>
          <a:p>
            <a:pPr marL="230187" lvl="1" indent="0" algn="ctr">
              <a:buNone/>
            </a:pPr>
            <a:r>
              <a:rPr lang="en-US" sz="3200" dirty="0" smtClean="0"/>
              <a:t>RERI</a:t>
            </a:r>
            <a:r>
              <a:rPr lang="en-US" sz="3200" dirty="0" smtClean="0">
                <a:solidFill>
                  <a:srgbClr val="FF0000"/>
                </a:solidFill>
              </a:rPr>
              <a:t> &gt; 0</a:t>
            </a:r>
            <a:endParaRPr lang="en-US" sz="3200" dirty="0">
              <a:solidFill>
                <a:srgbClr val="FF0000"/>
              </a:solidFill>
            </a:endParaRPr>
          </a:p>
          <a:p>
            <a:pPr lvl="1"/>
            <a:r>
              <a:rPr lang="en-US" sz="2400" dirty="0" smtClean="0"/>
              <a:t>If this quantity is greater than 0, then there is positive additive interaction</a:t>
            </a:r>
            <a:endParaRPr lang="en-US" sz="2400" dirty="0"/>
          </a:p>
        </p:txBody>
      </p:sp>
    </p:spTree>
    <p:extLst>
      <p:ext uri="{BB962C8B-B14F-4D97-AF65-F5344CB8AC3E}">
        <p14:creationId xmlns:p14="http://schemas.microsoft.com/office/powerpoint/2010/main" val="197357715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a:t>Highlights from Interaction &amp; Effect Mod Lecture 1</a:t>
            </a:r>
            <a:endParaRPr lang="en-US" b="1" dirty="0"/>
          </a:p>
        </p:txBody>
      </p:sp>
      <p:sp>
        <p:nvSpPr>
          <p:cNvPr id="3" name="Content Placeholder 2"/>
          <p:cNvSpPr>
            <a:spLocks noGrp="1"/>
          </p:cNvSpPr>
          <p:nvPr>
            <p:ph idx="1"/>
          </p:nvPr>
        </p:nvSpPr>
        <p:spPr>
          <a:xfrm>
            <a:off x="871643" y="1343873"/>
            <a:ext cx="11100731" cy="4438410"/>
          </a:xfrm>
        </p:spPr>
        <p:txBody>
          <a:bodyPr/>
          <a:lstStyle/>
          <a:p>
            <a:pPr>
              <a:spcBef>
                <a:spcPts val="1200"/>
              </a:spcBef>
            </a:pPr>
            <a:r>
              <a:rPr lang="en-US" dirty="0">
                <a:latin typeface="Arial" panose="020B0604020202020204" pitchFamily="34" charset="0"/>
                <a:cs typeface="Arial" panose="020B0604020202020204" pitchFamily="34" charset="0"/>
              </a:rPr>
              <a:t>Review effect modification</a:t>
            </a:r>
          </a:p>
          <a:p>
            <a:pPr>
              <a:spcBef>
                <a:spcPts val="1200"/>
              </a:spcBef>
            </a:pPr>
            <a:r>
              <a:rPr lang="en-US" dirty="0">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t>
            </a:r>
            <a:r>
              <a:rPr lang="en-US" dirty="0" smtClean="0">
                <a:latin typeface="Arial" panose="020B0604020202020204" pitchFamily="34" charset="0"/>
                <a:cs typeface="Arial" panose="020B0604020202020204" pitchFamily="34" charset="0"/>
              </a:rPr>
              <a:t>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t>
            </a:r>
            <a:r>
              <a:rPr lang="en-US" dirty="0" smtClean="0">
                <a:latin typeface="Arial" panose="020B0604020202020204" pitchFamily="34" charset="0"/>
                <a:cs typeface="Arial" panose="020B0604020202020204" pitchFamily="34" charset="0"/>
              </a:rPr>
              <a:t>approach</a:t>
            </a:r>
            <a:endParaRPr lang="en-US" dirty="0">
              <a:latin typeface="Arial" panose="020B0604020202020204" pitchFamily="34" charset="0"/>
              <a:cs typeface="Arial" panose="020B0604020202020204" pitchFamily="34" charset="0"/>
            </a:endParaRPr>
          </a:p>
          <a:p>
            <a:pPr>
              <a:spcBef>
                <a:spcPts val="1200"/>
              </a:spcBef>
            </a:pPr>
            <a:r>
              <a:rPr lang="en-US" b="1" dirty="0">
                <a:solidFill>
                  <a:srgbClr val="FF0000"/>
                </a:solidFill>
                <a:latin typeface="Arial" panose="020B0604020202020204" pitchFamily="34" charset="0"/>
                <a:cs typeface="Arial" panose="020B0604020202020204" pitchFamily="34" charset="0"/>
              </a:rPr>
              <a:t>Measures of interaction</a:t>
            </a:r>
          </a:p>
          <a:p>
            <a:pPr>
              <a:spcBef>
                <a:spcPts val="1200"/>
              </a:spcBef>
            </a:pPr>
            <a:r>
              <a:rPr lang="en-US" dirty="0">
                <a:latin typeface="Arial" panose="020B0604020202020204" pitchFamily="34" charset="0"/>
                <a:cs typeface="Arial" panose="020B0604020202020204" pitchFamily="34" charset="0"/>
              </a:rPr>
              <a:t>Describe methods to assess effect modification</a:t>
            </a:r>
          </a:p>
          <a:p>
            <a:pPr lvl="1">
              <a:spcBef>
                <a:spcPts val="1200"/>
              </a:spcBef>
            </a:pPr>
            <a:r>
              <a:rPr lang="en-US" dirty="0">
                <a:latin typeface="Arial" panose="020B0604020202020204" pitchFamily="34" charset="0"/>
                <a:cs typeface="Arial" panose="020B0604020202020204" pitchFamily="34" charset="0"/>
              </a:rPr>
              <a:t>Graphical assessment</a:t>
            </a:r>
          </a:p>
          <a:p>
            <a:pPr lvl="1">
              <a:spcBef>
                <a:spcPts val="1200"/>
              </a:spcBef>
            </a:pPr>
            <a:r>
              <a:rPr lang="en-US" dirty="0">
                <a:latin typeface="Arial" panose="020B0604020202020204" pitchFamily="34" charset="0"/>
                <a:cs typeface="Arial" panose="020B0604020202020204" pitchFamily="34" charset="0"/>
              </a:rPr>
              <a:t>Stratification</a:t>
            </a:r>
          </a:p>
          <a:p>
            <a:pPr lvl="1">
              <a:spcBef>
                <a:spcPts val="1200"/>
              </a:spcBef>
            </a:pPr>
            <a:r>
              <a:rPr lang="en-US" dirty="0">
                <a:latin typeface="Arial" panose="020B0604020202020204" pitchFamily="34" charset="0"/>
                <a:cs typeface="Arial" panose="020B0604020202020204" pitchFamily="34" charset="0"/>
              </a:rPr>
              <a:t>Comparing expected vs. observed joint effects</a:t>
            </a:r>
          </a:p>
          <a:p>
            <a:pPr lvl="1">
              <a:spcBef>
                <a:spcPts val="1200"/>
              </a:spcBef>
            </a:pPr>
            <a:r>
              <a:rPr lang="en-US" dirty="0">
                <a:latin typeface="Arial" panose="020B0604020202020204" pitchFamily="34" charset="0"/>
                <a:cs typeface="Arial" panose="020B0604020202020204" pitchFamily="34" charset="0"/>
              </a:rPr>
              <a:t>Estimating interaction </a:t>
            </a:r>
            <a:r>
              <a:rPr lang="en-US" dirty="0" smtClean="0">
                <a:latin typeface="Arial" panose="020B0604020202020204" pitchFamily="34" charset="0"/>
                <a:cs typeface="Arial" panose="020B0604020202020204" pitchFamily="34" charset="0"/>
              </a:rPr>
              <a:t>magnitude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9257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Mechanistic Interaction</a:t>
            </a:r>
            <a:endParaRPr lang="en-US" b="1" dirty="0"/>
          </a:p>
        </p:txBody>
      </p:sp>
      <p:sp>
        <p:nvSpPr>
          <p:cNvPr id="3" name="Content Placeholder 2"/>
          <p:cNvSpPr>
            <a:spLocks noGrp="1"/>
          </p:cNvSpPr>
          <p:nvPr>
            <p:ph idx="1"/>
          </p:nvPr>
        </p:nvSpPr>
        <p:spPr>
          <a:xfrm>
            <a:off x="881833" y="1748589"/>
            <a:ext cx="11100731" cy="4284705"/>
          </a:xfrm>
        </p:spPr>
        <p:txBody>
          <a:bodyPr/>
          <a:lstStyle/>
          <a:p>
            <a:pPr marL="0" indent="0">
              <a:buNone/>
            </a:pPr>
            <a:r>
              <a:rPr lang="en-US" sz="2400" dirty="0" err="1" smtClean="0"/>
              <a:t>VanderWeele</a:t>
            </a:r>
            <a:r>
              <a:rPr lang="en-US" sz="2400" dirty="0" smtClean="0"/>
              <a:t> and Robins 2007:</a:t>
            </a:r>
          </a:p>
          <a:p>
            <a:r>
              <a:rPr lang="en-US" sz="2400" dirty="0" smtClean="0"/>
              <a:t>Assuming </a:t>
            </a:r>
            <a:r>
              <a:rPr lang="en-US" sz="2400" strike="sngStrike" dirty="0" smtClean="0"/>
              <a:t>both monotonicity and </a:t>
            </a:r>
            <a:r>
              <a:rPr lang="en-US" sz="2400" dirty="0" err="1" smtClean="0"/>
              <a:t>unconfoundedness</a:t>
            </a:r>
            <a:r>
              <a:rPr lang="en-US" sz="2400" dirty="0" smtClean="0"/>
              <a:t>, mechanistic interaction can be evaluated by: </a:t>
            </a:r>
          </a:p>
          <a:p>
            <a:pPr marL="230187" lvl="1" indent="0" algn="ctr">
              <a:buNone/>
            </a:pPr>
            <a:r>
              <a:rPr lang="en-US" sz="3200" dirty="0"/>
              <a:t>p</a:t>
            </a:r>
            <a:r>
              <a:rPr lang="en-US" sz="3200" baseline="-25000" dirty="0"/>
              <a:t>11</a:t>
            </a:r>
            <a:r>
              <a:rPr lang="en-US" sz="3200" dirty="0"/>
              <a:t> </a:t>
            </a:r>
            <a:r>
              <a:rPr lang="mr-IN" sz="3200" dirty="0"/>
              <a:t>–</a:t>
            </a:r>
            <a:r>
              <a:rPr lang="en-US" sz="3200" dirty="0"/>
              <a:t> p</a:t>
            </a:r>
            <a:r>
              <a:rPr lang="en-US" sz="3200" baseline="-25000" dirty="0"/>
              <a:t>10</a:t>
            </a:r>
            <a:r>
              <a:rPr lang="en-US" sz="3200" dirty="0"/>
              <a:t> </a:t>
            </a:r>
            <a:r>
              <a:rPr lang="mr-IN" sz="3200" dirty="0"/>
              <a:t>–</a:t>
            </a:r>
            <a:r>
              <a:rPr lang="en-US" sz="3200" dirty="0"/>
              <a:t> p</a:t>
            </a:r>
            <a:r>
              <a:rPr lang="en-US" sz="3200" baseline="-25000" dirty="0"/>
              <a:t>01</a:t>
            </a:r>
            <a:r>
              <a:rPr lang="en-US" sz="3200" dirty="0"/>
              <a:t> </a:t>
            </a:r>
            <a:r>
              <a:rPr lang="en-US" sz="3200" dirty="0" smtClean="0">
                <a:solidFill>
                  <a:srgbClr val="FF0000"/>
                </a:solidFill>
              </a:rPr>
              <a:t>&gt; 0</a:t>
            </a:r>
          </a:p>
          <a:p>
            <a:pPr marL="230187" lvl="1" indent="0" algn="ctr">
              <a:buNone/>
            </a:pPr>
            <a:r>
              <a:rPr lang="en-US" sz="3200" dirty="0" smtClean="0"/>
              <a:t>RERI</a:t>
            </a:r>
            <a:r>
              <a:rPr lang="en-US" sz="3200" dirty="0" smtClean="0">
                <a:solidFill>
                  <a:srgbClr val="FF0000"/>
                </a:solidFill>
              </a:rPr>
              <a:t> &gt; 1</a:t>
            </a:r>
            <a:endParaRPr lang="en-US" sz="3200" dirty="0">
              <a:solidFill>
                <a:srgbClr val="FF0000"/>
              </a:solidFill>
            </a:endParaRPr>
          </a:p>
          <a:p>
            <a:pPr lvl="1"/>
            <a:r>
              <a:rPr lang="en-US" sz="2400" dirty="0" smtClean="0"/>
              <a:t>If this quantity is greater than 0, then there is positive additive interaction</a:t>
            </a:r>
          </a:p>
          <a:p>
            <a:pPr lvl="1"/>
            <a:r>
              <a:rPr lang="en-US" sz="2400" dirty="0" smtClean="0"/>
              <a:t>Stricter criteria than Rothman and Greenland but does not require monotonicity assumption</a:t>
            </a:r>
            <a:endParaRPr lang="en-US" sz="2400" dirty="0"/>
          </a:p>
        </p:txBody>
      </p:sp>
    </p:spTree>
    <p:extLst>
      <p:ext uri="{BB962C8B-B14F-4D97-AF65-F5344CB8AC3E}">
        <p14:creationId xmlns:p14="http://schemas.microsoft.com/office/powerpoint/2010/main" val="135842324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61801"/>
            <a:ext cx="11100731" cy="4438410"/>
          </a:xfrm>
        </p:spPr>
        <p:txBody>
          <a:bodyPr/>
          <a:lstStyle/>
          <a:p>
            <a:r>
              <a:rPr lang="en-US" dirty="0" smtClean="0"/>
              <a:t>Measures of interaction</a:t>
            </a:r>
            <a:endParaRPr lang="en-US" dirty="0"/>
          </a:p>
          <a:p>
            <a:r>
              <a:rPr lang="en-US" dirty="0"/>
              <a:t>Mechanistic Interaction</a:t>
            </a:r>
          </a:p>
          <a:p>
            <a:r>
              <a:rPr lang="en-US" b="1" dirty="0">
                <a:solidFill>
                  <a:srgbClr val="FF0000"/>
                </a:solidFill>
              </a:rPr>
              <a:t>Statistical Modeling</a:t>
            </a:r>
          </a:p>
          <a:p>
            <a:r>
              <a:rPr lang="en-US" dirty="0"/>
              <a:t>Presentation of interaction analyses</a:t>
            </a:r>
          </a:p>
        </p:txBody>
      </p:sp>
    </p:spTree>
    <p:extLst>
      <p:ext uri="{BB962C8B-B14F-4D97-AF65-F5344CB8AC3E}">
        <p14:creationId xmlns:p14="http://schemas.microsoft.com/office/powerpoint/2010/main" val="176721480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63231"/>
          </a:xfrm>
        </p:spPr>
        <p:txBody>
          <a:bodyPr/>
          <a:lstStyle/>
          <a:p>
            <a:r>
              <a:rPr lang="en-US" b="1" dirty="0" smtClean="0"/>
              <a:t>Assessing interaction by graphic representation</a:t>
            </a:r>
            <a:endParaRPr lang="en-US"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645" y="1143653"/>
            <a:ext cx="7385539" cy="509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Lst>
        </p:spPr>
      </p:pic>
      <p:sp>
        <p:nvSpPr>
          <p:cNvPr id="11" name="TextBox 1"/>
          <p:cNvSpPr txBox="1">
            <a:spLocks noChangeArrowheads="1"/>
          </p:cNvSpPr>
          <p:nvPr/>
        </p:nvSpPr>
        <p:spPr bwMode="auto">
          <a:xfrm>
            <a:off x="8446184" y="5726906"/>
            <a:ext cx="269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charset="2"/>
              <a:buChar char="l"/>
              <a:defRPr sz="2400" b="1">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9pPr>
          </a:lstStyle>
          <a:p>
            <a:pPr>
              <a:spcBef>
                <a:spcPct val="50000"/>
              </a:spcBef>
              <a:buClrTx/>
              <a:buSzTx/>
              <a:buFontTx/>
              <a:buNone/>
            </a:pPr>
            <a:r>
              <a:rPr lang="en-US" altLang="en-US" sz="1400" b="0"/>
              <a:t>Caspi</a:t>
            </a:r>
            <a:r>
              <a:rPr lang="en-US" altLang="en-US" sz="1400" b="0" dirty="0"/>
              <a:t> et al. </a:t>
            </a:r>
            <a:r>
              <a:rPr lang="en-US" altLang="en-US" sz="1400" b="0" i="1" dirty="0"/>
              <a:t>Science </a:t>
            </a:r>
            <a:r>
              <a:rPr lang="en-US" altLang="en-US" sz="1400" b="0" dirty="0"/>
              <a:t>2003</a:t>
            </a:r>
          </a:p>
        </p:txBody>
      </p:sp>
    </p:spTree>
    <p:extLst>
      <p:ext uri="{BB962C8B-B14F-4D97-AF65-F5344CB8AC3E}">
        <p14:creationId xmlns:p14="http://schemas.microsoft.com/office/powerpoint/2010/main" val="17524427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stratification</a:t>
            </a:r>
            <a:endParaRPr lang="en-US" b="1" dirty="0"/>
          </a:p>
        </p:txBody>
      </p:sp>
      <p:sp>
        <p:nvSpPr>
          <p:cNvPr id="3" name="Content Placeholder 2"/>
          <p:cNvSpPr>
            <a:spLocks noGrp="1"/>
          </p:cNvSpPr>
          <p:nvPr>
            <p:ph idx="1"/>
          </p:nvPr>
        </p:nvSpPr>
        <p:spPr>
          <a:xfrm>
            <a:off x="881833" y="1635369"/>
            <a:ext cx="11100731" cy="4397925"/>
          </a:xfrm>
        </p:spPr>
        <p:txBody>
          <a:bodyPr/>
          <a:lstStyle/>
          <a:p>
            <a:pPr>
              <a:spcBef>
                <a:spcPts val="600"/>
              </a:spcBef>
              <a:buFont typeface="Arial" charset="0"/>
              <a:buChar char="•"/>
              <a:defRPr/>
            </a:pPr>
            <a:r>
              <a:rPr lang="en-US" sz="2400" dirty="0" smtClean="0"/>
              <a:t>Interaction by presence of short allele G on the association between stressful life events E and risk of depression</a:t>
            </a:r>
          </a:p>
          <a:p>
            <a:pPr lvl="1">
              <a:spcBef>
                <a:spcPts val="600"/>
              </a:spcBef>
              <a:buFont typeface="Arial" charset="0"/>
              <a:buChar char="•"/>
              <a:defRPr/>
            </a:pPr>
            <a:r>
              <a:rPr lang="en-US" sz="2400" dirty="0"/>
              <a:t>When G is present:</a:t>
            </a:r>
          </a:p>
          <a:p>
            <a:pPr lvl="2">
              <a:spcBef>
                <a:spcPts val="600"/>
              </a:spcBef>
              <a:buFont typeface="Arial" charset="0"/>
              <a:buChar char="•"/>
              <a:defRPr/>
            </a:pPr>
            <a:r>
              <a:rPr lang="en-US" sz="2400" dirty="0"/>
              <a:t>RD = 0.33 </a:t>
            </a:r>
            <a:r>
              <a:rPr lang="mr-IN" sz="2400" dirty="0"/>
              <a:t>–</a:t>
            </a:r>
            <a:r>
              <a:rPr lang="en-US" sz="2400" dirty="0"/>
              <a:t> 0.10 = 0.23</a:t>
            </a:r>
          </a:p>
          <a:p>
            <a:pPr lvl="2">
              <a:spcBef>
                <a:spcPts val="600"/>
              </a:spcBef>
              <a:buFont typeface="Arial" charset="0"/>
              <a:buChar char="•"/>
              <a:defRPr/>
            </a:pPr>
            <a:r>
              <a:rPr lang="en-US" sz="2400" dirty="0"/>
              <a:t>RR = 0.33 / 0.10 = 3.3</a:t>
            </a:r>
          </a:p>
          <a:p>
            <a:pPr lvl="1">
              <a:spcBef>
                <a:spcPts val="600"/>
              </a:spcBef>
              <a:buFont typeface="Arial" charset="0"/>
              <a:buChar char="•"/>
              <a:defRPr/>
            </a:pPr>
            <a:r>
              <a:rPr lang="en-US" sz="2400" dirty="0" smtClean="0"/>
              <a:t>When G is absent: </a:t>
            </a:r>
          </a:p>
          <a:p>
            <a:pPr lvl="2">
              <a:spcBef>
                <a:spcPts val="600"/>
              </a:spcBef>
              <a:buFont typeface="Arial" charset="0"/>
              <a:buChar char="•"/>
              <a:defRPr/>
            </a:pPr>
            <a:r>
              <a:rPr lang="en-US" sz="2400" dirty="0" smtClean="0"/>
              <a:t>RD = 0.17 </a:t>
            </a:r>
            <a:r>
              <a:rPr lang="mr-IN" sz="2400" dirty="0" smtClean="0"/>
              <a:t>–</a:t>
            </a:r>
            <a:r>
              <a:rPr lang="en-US" sz="2400" dirty="0" smtClean="0"/>
              <a:t> 0.10 = 0.07</a:t>
            </a:r>
          </a:p>
          <a:p>
            <a:pPr lvl="2">
              <a:spcBef>
                <a:spcPts val="600"/>
              </a:spcBef>
              <a:buFont typeface="Arial" charset="0"/>
              <a:buChar char="•"/>
              <a:defRPr/>
            </a:pPr>
            <a:r>
              <a:rPr lang="en-US" sz="2400" dirty="0" smtClean="0"/>
              <a:t>RR = 0.17 / 0.10 = 1.7</a:t>
            </a:r>
          </a:p>
        </p:txBody>
      </p:sp>
      <p:graphicFrame>
        <p:nvGraphicFramePr>
          <p:cNvPr id="7" name="Group 30"/>
          <p:cNvGraphicFramePr>
            <a:graphicFrameLocks/>
          </p:cNvGraphicFramePr>
          <p:nvPr>
            <p:extLst/>
          </p:nvPr>
        </p:nvGraphicFramePr>
        <p:xfrm>
          <a:off x="5707269" y="2613211"/>
          <a:ext cx="6275295" cy="1785939"/>
        </p:xfrm>
        <a:graphic>
          <a:graphicData uri="http://schemas.openxmlformats.org/drawingml/2006/table">
            <a:tbl>
              <a:tblPr/>
              <a:tblGrid>
                <a:gridCol w="2307178"/>
                <a:gridCol w="1876784"/>
                <a:gridCol w="2091333"/>
              </a:tblGrid>
              <a:tr h="446088">
                <a:tc rowSpan="2">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4+ Stressful life events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Genotype with short allele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476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2225331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1045992"/>
          </a:xfrm>
        </p:spPr>
        <p:txBody>
          <a:bodyPr/>
          <a:lstStyle/>
          <a:p>
            <a:r>
              <a:rPr lang="en-US" b="1" dirty="0" smtClean="0"/>
              <a:t>Assessing interaction by comparing expected vs. observed joint effects</a:t>
            </a:r>
            <a:endParaRPr lang="en-US" b="1" dirty="0"/>
          </a:p>
        </p:txBody>
      </p:sp>
      <p:sp>
        <p:nvSpPr>
          <p:cNvPr id="3" name="Content Placeholder 2"/>
          <p:cNvSpPr>
            <a:spLocks noGrp="1"/>
          </p:cNvSpPr>
          <p:nvPr>
            <p:ph idx="1"/>
          </p:nvPr>
        </p:nvSpPr>
        <p:spPr>
          <a:xfrm>
            <a:off x="193431" y="1404779"/>
            <a:ext cx="4237891" cy="4204494"/>
          </a:xfrm>
        </p:spPr>
        <p:txBody>
          <a:bodyPr/>
          <a:lstStyle/>
          <a:p>
            <a:pPr marL="457200" indent="-457200">
              <a:buFont typeface="Wingdings" charset="2"/>
              <a:buAutoNum type="arabicPeriod"/>
            </a:pPr>
            <a:r>
              <a:rPr lang="en-US" altLang="en-US" sz="1800" dirty="0"/>
              <a:t>What is the individual effect of cause A in the absence of exposure to cause B?</a:t>
            </a:r>
          </a:p>
          <a:p>
            <a:pPr marL="457200" indent="-457200">
              <a:buFont typeface="Wingdings" charset="2"/>
              <a:buAutoNum type="arabicPeriod"/>
            </a:pPr>
            <a:r>
              <a:rPr lang="en-US" altLang="en-US" sz="1800" dirty="0"/>
              <a:t>What is the individual effect of cause B in the absence of exposure to cause A?</a:t>
            </a:r>
          </a:p>
          <a:p>
            <a:pPr marL="457200" indent="-457200">
              <a:buFont typeface="Wingdings" charset="2"/>
              <a:buAutoNum type="arabicPeriod"/>
            </a:pPr>
            <a:r>
              <a:rPr lang="en-US" altLang="en-US" sz="1800" dirty="0"/>
              <a:t>What is the observed joint effect of A and B?</a:t>
            </a:r>
          </a:p>
          <a:p>
            <a:pPr marL="457200" indent="-457200">
              <a:buFont typeface="Wingdings" charset="2"/>
              <a:buAutoNum type="arabicPeriod"/>
            </a:pPr>
            <a:r>
              <a:rPr lang="en-US" altLang="en-US" sz="1800" dirty="0"/>
              <a:t>What is the expected joint effect of A and B  in the absence of interaction?</a:t>
            </a:r>
          </a:p>
          <a:p>
            <a:pPr marL="457200" indent="-457200">
              <a:buFont typeface="Wingdings" charset="2"/>
              <a:buAutoNum type="arabicPeriod"/>
            </a:pPr>
            <a:r>
              <a:rPr lang="en-US" altLang="en-US" sz="1800" dirty="0"/>
              <a:t>Is the observed </a:t>
            </a:r>
            <a:r>
              <a:rPr lang="en-US" altLang="en-US" sz="1800" dirty="0" smtClean="0"/>
              <a:t>similar </a:t>
            </a:r>
            <a:r>
              <a:rPr lang="en-US" altLang="en-US" sz="1800" dirty="0"/>
              <a:t>to the expected </a:t>
            </a:r>
            <a:r>
              <a:rPr lang="en-US" altLang="en-US" sz="1800" dirty="0" smtClean="0"/>
              <a:t>in </a:t>
            </a:r>
            <a:r>
              <a:rPr lang="en-US" altLang="en-US" sz="1800" dirty="0"/>
              <a:t>the absence of interaction</a:t>
            </a:r>
            <a:r>
              <a:rPr lang="en-US" altLang="en-US" sz="1800" dirty="0" smtClean="0"/>
              <a:t>?</a:t>
            </a:r>
          </a:p>
          <a:p>
            <a:pPr marL="342900" indent="-342900">
              <a:buFont typeface="+mj-lt"/>
              <a:buAutoNum type="arabicPeriod"/>
            </a:pPr>
            <a:r>
              <a:rPr lang="en-US" sz="1800" dirty="0" smtClean="0"/>
              <a:t>What is the interaction magnitude?</a:t>
            </a:r>
            <a:endParaRPr lang="en-US" sz="1800" dirty="0"/>
          </a:p>
        </p:txBody>
      </p:sp>
      <p:sp>
        <p:nvSpPr>
          <p:cNvPr id="6" name="Rectangle 4"/>
          <p:cNvSpPr>
            <a:spLocks noGrp="1" noChangeArrowheads="1"/>
          </p:cNvSpPr>
          <p:nvPr>
            <p:ph type="body" sz="half" idx="2"/>
          </p:nvPr>
        </p:nvSpPr>
        <p:spPr>
          <a:xfrm>
            <a:off x="8446184" y="1568333"/>
            <a:ext cx="3498916" cy="4800600"/>
          </a:xfrm>
        </p:spPr>
        <p:txBody>
          <a:bodyPr/>
          <a:lstStyle/>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E,-</a:t>
            </a:r>
            <a:r>
              <a:rPr lang="en-US" sz="1800" dirty="0" smtClean="0">
                <a:solidFill>
                  <a:srgbClr val="C00000"/>
                </a:solidFill>
                <a:ea typeface="+mn-ea"/>
              </a:rPr>
              <a:t>=0.17/0.10=1.7</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-,G</a:t>
            </a:r>
            <a:r>
              <a:rPr lang="en-US" sz="1800" dirty="0" smtClean="0">
                <a:solidFill>
                  <a:srgbClr val="C00000"/>
                </a:solidFill>
                <a:ea typeface="+mn-ea"/>
              </a:rPr>
              <a:t>=0.10/0.10=1.0</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OBSERVED E,G</a:t>
            </a:r>
            <a:r>
              <a:rPr lang="en-US" sz="1800" dirty="0" smtClean="0">
                <a:solidFill>
                  <a:srgbClr val="C00000"/>
                </a:solidFill>
                <a:ea typeface="+mn-ea"/>
              </a:rPr>
              <a:t>=0.33/0.10=3.3</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EXPECTED E,G</a:t>
            </a:r>
            <a:r>
              <a:rPr lang="en-US" sz="1800" dirty="0" smtClean="0">
                <a:solidFill>
                  <a:srgbClr val="C00000"/>
                </a:solidFill>
                <a:ea typeface="+mn-ea"/>
              </a:rPr>
              <a:t>=1.7*1.0=1.7</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OBSERVED E,G </a:t>
            </a:r>
            <a:r>
              <a:rPr lang="en-US" sz="1800" dirty="0" smtClean="0">
                <a:solidFill>
                  <a:srgbClr val="C00000"/>
                </a:solidFill>
                <a:ea typeface="+mn-ea"/>
              </a:rPr>
              <a:t>&gt; RD</a:t>
            </a:r>
            <a:r>
              <a:rPr lang="en-US" sz="1800" baseline="-25000" dirty="0" smtClean="0">
                <a:solidFill>
                  <a:srgbClr val="C00000"/>
                </a:solidFill>
                <a:ea typeface="+mn-ea"/>
              </a:rPr>
              <a:t>EXPECTED E,G,</a:t>
            </a:r>
          </a:p>
          <a:p>
            <a:pPr eaLnBrk="1" hangingPunct="1">
              <a:lnSpc>
                <a:spcPct val="90000"/>
              </a:lnSpc>
              <a:spcBef>
                <a:spcPts val="600"/>
              </a:spcBef>
              <a:buFont typeface="Wingdings" pitchFamily="2" charset="2"/>
              <a:buAutoNum type="arabicPeriod"/>
              <a:defRPr/>
            </a:pPr>
            <a:endParaRPr lang="en-US" sz="1800" baseline="-25000" dirty="0">
              <a:solidFill>
                <a:srgbClr val="C00000"/>
              </a:solidFill>
            </a:endParaRPr>
          </a:p>
          <a:p>
            <a:pPr>
              <a:buFont typeface="Wingdings" charset="2"/>
              <a:buAutoNum type="arabicPeriod" startAt="6"/>
            </a:pPr>
            <a:r>
              <a:rPr lang="en-US" altLang="en-US" sz="1800" dirty="0">
                <a:solidFill>
                  <a:srgbClr val="FF6600"/>
                </a:solidFill>
              </a:rPr>
              <a:t>RR</a:t>
            </a:r>
            <a:r>
              <a:rPr lang="en-US" altLang="en-US" sz="1800" baseline="-25000" dirty="0">
                <a:solidFill>
                  <a:srgbClr val="FF6600"/>
                </a:solidFill>
              </a:rPr>
              <a:t>E/</a:t>
            </a:r>
            <a:r>
              <a:rPr lang="en-US" altLang="en-US" sz="3600" baseline="-25000" dirty="0">
                <a:solidFill>
                  <a:srgbClr val="FF6600"/>
                </a:solidFill>
              </a:rPr>
              <a:t> </a:t>
            </a:r>
            <a:r>
              <a:rPr lang="en-US" altLang="en-US" sz="1800" baseline="-25000" dirty="0">
                <a:solidFill>
                  <a:srgbClr val="FF6600"/>
                </a:solidFill>
              </a:rPr>
              <a:t>G IS PRESENT </a:t>
            </a:r>
            <a:r>
              <a:rPr lang="en-US" altLang="en-US" sz="1800" dirty="0">
                <a:solidFill>
                  <a:srgbClr val="FF6600"/>
                </a:solidFill>
              </a:rPr>
              <a:t>/ RR</a:t>
            </a:r>
            <a:r>
              <a:rPr lang="en-US" altLang="en-US" sz="1800" baseline="-25000" dirty="0">
                <a:solidFill>
                  <a:srgbClr val="FF6600"/>
                </a:solidFill>
              </a:rPr>
              <a:t>E/</a:t>
            </a:r>
            <a:r>
              <a:rPr lang="en-US" altLang="en-US" sz="3600" baseline="-25000" dirty="0">
                <a:solidFill>
                  <a:srgbClr val="FF6600"/>
                </a:solidFill>
              </a:rPr>
              <a:t> </a:t>
            </a:r>
            <a:r>
              <a:rPr lang="en-US" altLang="en-US" sz="1800" baseline="-25000" dirty="0">
                <a:solidFill>
                  <a:srgbClr val="FF6600"/>
                </a:solidFill>
              </a:rPr>
              <a:t>G IS ABSENT</a:t>
            </a:r>
            <a:r>
              <a:rPr lang="en-US" altLang="en-US" sz="1800" dirty="0">
                <a:solidFill>
                  <a:srgbClr val="FF6600"/>
                </a:solidFill>
              </a:rPr>
              <a:t>  </a:t>
            </a:r>
          </a:p>
          <a:p>
            <a:pPr>
              <a:buFont typeface="Wingdings" charset="2"/>
              <a:buAutoNum type="arabicPeriod" startAt="6"/>
            </a:pPr>
            <a:endParaRPr lang="en-US" altLang="en-US" sz="500" dirty="0">
              <a:solidFill>
                <a:srgbClr val="FF6600"/>
              </a:solidFill>
            </a:endParaRPr>
          </a:p>
          <a:p>
            <a:r>
              <a:rPr lang="en-US" altLang="en-US" sz="1800" dirty="0" smtClean="0">
                <a:solidFill>
                  <a:srgbClr val="FF6600"/>
                </a:solidFill>
              </a:rPr>
              <a:t>    = </a:t>
            </a:r>
            <a:r>
              <a:rPr lang="en-US" altLang="en-US" sz="1800" dirty="0">
                <a:solidFill>
                  <a:srgbClr val="FF6600"/>
                </a:solidFill>
              </a:rPr>
              <a:t>3.3 / 1.7 =1.9</a:t>
            </a:r>
          </a:p>
          <a:p>
            <a:pPr>
              <a:lnSpc>
                <a:spcPct val="80000"/>
              </a:lnSpc>
              <a:spcBef>
                <a:spcPct val="0"/>
              </a:spcBef>
            </a:pPr>
            <a:r>
              <a:rPr lang="en-US" altLang="en-US" sz="1800" dirty="0" smtClean="0">
                <a:solidFill>
                  <a:srgbClr val="FF6600"/>
                </a:solidFill>
              </a:rPr>
              <a:t>     Interaction </a:t>
            </a:r>
            <a:r>
              <a:rPr lang="en-US" altLang="en-US" sz="1800" dirty="0">
                <a:solidFill>
                  <a:srgbClr val="FF6600"/>
                </a:solidFill>
              </a:rPr>
              <a:t>Contrast </a:t>
            </a:r>
            <a:r>
              <a:rPr lang="en-US" altLang="en-US" sz="1800" dirty="0" smtClean="0">
                <a:solidFill>
                  <a:srgbClr val="FF6600"/>
                </a:solidFill>
              </a:rPr>
              <a:t>Ratio</a:t>
            </a:r>
            <a:r>
              <a:rPr lang="en-US" sz="1800" baseline="-25000" dirty="0" smtClean="0">
                <a:solidFill>
                  <a:srgbClr val="C00000"/>
                </a:solidFill>
                <a:ea typeface="+mn-ea"/>
              </a:rPr>
              <a:t> </a:t>
            </a:r>
          </a:p>
          <a:p>
            <a:pPr marL="0" indent="0" eaLnBrk="1" hangingPunct="1">
              <a:lnSpc>
                <a:spcPct val="90000"/>
              </a:lnSpc>
              <a:spcBef>
                <a:spcPts val="600"/>
              </a:spcBef>
              <a:buFont typeface="Wingdings" pitchFamily="2" charset="2"/>
              <a:buNone/>
              <a:defRPr/>
            </a:pPr>
            <a:endParaRPr lang="en-US" sz="1800" baseline="-25000" dirty="0" smtClean="0">
              <a:solidFill>
                <a:schemeClr val="accent2">
                  <a:lumMod val="50000"/>
                </a:schemeClr>
              </a:solidFill>
              <a:ea typeface="+mn-ea"/>
            </a:endParaRPr>
          </a:p>
        </p:txBody>
      </p:sp>
      <p:sp>
        <p:nvSpPr>
          <p:cNvPr id="7" name="Rectangle 4"/>
          <p:cNvSpPr>
            <a:spLocks noGrp="1" noChangeArrowheads="1"/>
          </p:cNvSpPr>
          <p:nvPr>
            <p:ph type="body" sz="half" idx="2"/>
          </p:nvPr>
        </p:nvSpPr>
        <p:spPr>
          <a:xfrm>
            <a:off x="4431322" y="1806996"/>
            <a:ext cx="4233010" cy="4800600"/>
          </a:xfrm>
        </p:spPr>
        <p:txBody>
          <a:bodyPr/>
          <a:lstStyle/>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E,-</a:t>
            </a:r>
            <a:r>
              <a:rPr lang="en-US" sz="1800" dirty="0" smtClean="0">
                <a:solidFill>
                  <a:srgbClr val="00B050"/>
                </a:solidFill>
                <a:ea typeface="+mn-ea"/>
              </a:rPr>
              <a:t>=0.17-0.10=0.07</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-,G</a:t>
            </a:r>
            <a:r>
              <a:rPr lang="en-US" sz="1800" dirty="0" smtClean="0">
                <a:solidFill>
                  <a:srgbClr val="00B050"/>
                </a:solidFill>
                <a:ea typeface="+mn-ea"/>
              </a:rPr>
              <a:t>=0.10-0.10=0</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OBSERVED E,G</a:t>
            </a:r>
            <a:r>
              <a:rPr lang="en-US" sz="1800" dirty="0" smtClean="0">
                <a:solidFill>
                  <a:srgbClr val="00B050"/>
                </a:solidFill>
                <a:ea typeface="+mn-ea"/>
              </a:rPr>
              <a:t>=0.33-0.10=0.23</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EXPECTED E,G</a:t>
            </a:r>
            <a:r>
              <a:rPr lang="en-US" sz="1800" dirty="0" smtClean="0">
                <a:solidFill>
                  <a:srgbClr val="00B050"/>
                </a:solidFill>
                <a:ea typeface="+mn-ea"/>
              </a:rPr>
              <a:t>=0.07+0=0.07</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OBSERVED E,G </a:t>
            </a:r>
            <a:r>
              <a:rPr lang="en-US" sz="1800" dirty="0" smtClean="0">
                <a:solidFill>
                  <a:srgbClr val="00B050"/>
                </a:solidFill>
                <a:ea typeface="+mn-ea"/>
              </a:rPr>
              <a:t>&gt; RD</a:t>
            </a:r>
            <a:r>
              <a:rPr lang="en-US" sz="1800" baseline="-25000" dirty="0" smtClean="0">
                <a:solidFill>
                  <a:srgbClr val="00B050"/>
                </a:solidFill>
                <a:ea typeface="+mn-ea"/>
              </a:rPr>
              <a:t>EXPECTED E,G, </a:t>
            </a:r>
          </a:p>
          <a:p>
            <a:pPr eaLnBrk="1" hangingPunct="1">
              <a:lnSpc>
                <a:spcPct val="90000"/>
              </a:lnSpc>
              <a:spcBef>
                <a:spcPts val="600"/>
              </a:spcBef>
              <a:buFont typeface="Wingdings" pitchFamily="2" charset="2"/>
              <a:buAutoNum type="arabicPeriod"/>
              <a:defRPr/>
            </a:pPr>
            <a:endParaRPr lang="en-US" sz="2800" baseline="-25000" dirty="0" smtClean="0">
              <a:solidFill>
                <a:srgbClr val="00B050"/>
              </a:solidFill>
              <a:ea typeface="+mn-ea"/>
            </a:endParaRPr>
          </a:p>
          <a:p>
            <a:pPr marL="233363" indent="-233363">
              <a:lnSpc>
                <a:spcPct val="80000"/>
              </a:lnSpc>
              <a:buFont typeface="Wingdings" charset="2"/>
              <a:buAutoNum type="arabicPeriod" startAt="6"/>
            </a:pPr>
            <a:r>
              <a:rPr lang="en-US" altLang="en-US" sz="1800" dirty="0">
                <a:solidFill>
                  <a:srgbClr val="FF6600"/>
                </a:solidFill>
              </a:rPr>
              <a:t>RD</a:t>
            </a:r>
            <a:r>
              <a:rPr lang="en-US" altLang="en-US" sz="1800" baseline="-25000" dirty="0">
                <a:solidFill>
                  <a:srgbClr val="FF6600"/>
                </a:solidFill>
              </a:rPr>
              <a:t>E/ G IS PRESENT </a:t>
            </a:r>
            <a:r>
              <a:rPr lang="en-US" altLang="en-US" sz="1800" dirty="0">
                <a:solidFill>
                  <a:srgbClr val="FF6600"/>
                </a:solidFill>
              </a:rPr>
              <a:t>– RD</a:t>
            </a:r>
            <a:r>
              <a:rPr lang="en-US" altLang="en-US" sz="1800" baseline="-25000" dirty="0">
                <a:solidFill>
                  <a:srgbClr val="FF6600"/>
                </a:solidFill>
              </a:rPr>
              <a:t>E/ G IS ABSENT</a:t>
            </a:r>
            <a:r>
              <a:rPr lang="en-US" altLang="en-US" sz="1800" dirty="0">
                <a:solidFill>
                  <a:srgbClr val="FF6600"/>
                </a:solidFill>
              </a:rPr>
              <a:t>  </a:t>
            </a:r>
          </a:p>
          <a:p>
            <a:pPr marL="233363" indent="-233363">
              <a:lnSpc>
                <a:spcPct val="80000"/>
              </a:lnSpc>
            </a:pPr>
            <a:r>
              <a:rPr lang="en-US" altLang="en-US" sz="1100" dirty="0">
                <a:solidFill>
                  <a:srgbClr val="FF6600"/>
                </a:solidFill>
              </a:rPr>
              <a:t>	</a:t>
            </a:r>
            <a:endParaRPr lang="en-US" altLang="en-US" sz="1050" dirty="0">
              <a:solidFill>
                <a:srgbClr val="FF6600"/>
              </a:solidFill>
            </a:endParaRPr>
          </a:p>
          <a:p>
            <a:pPr marL="233363" indent="-233363">
              <a:lnSpc>
                <a:spcPct val="80000"/>
              </a:lnSpc>
            </a:pPr>
            <a:r>
              <a:rPr lang="en-US" altLang="en-US" sz="1800" dirty="0">
                <a:solidFill>
                  <a:srgbClr val="FF6600"/>
                </a:solidFill>
              </a:rPr>
              <a:t>	= 0.23 - 0.07 =0.16</a:t>
            </a:r>
          </a:p>
          <a:p>
            <a:pPr marL="233363" indent="-233363">
              <a:lnSpc>
                <a:spcPct val="80000"/>
              </a:lnSpc>
            </a:pPr>
            <a:r>
              <a:rPr lang="en-US" altLang="en-US" sz="1800" dirty="0">
                <a:solidFill>
                  <a:srgbClr val="FF6600"/>
                </a:solidFill>
              </a:rPr>
              <a:t>	Interaction Contrast</a:t>
            </a:r>
            <a:endParaRPr lang="en-US" altLang="en-US" sz="1800" baseline="-25000" dirty="0">
              <a:solidFill>
                <a:srgbClr val="FF6600"/>
              </a:solidFill>
            </a:endParaRPr>
          </a:p>
          <a:p>
            <a:pPr eaLnBrk="1" hangingPunct="1">
              <a:lnSpc>
                <a:spcPct val="90000"/>
              </a:lnSpc>
              <a:spcBef>
                <a:spcPts val="600"/>
              </a:spcBef>
              <a:buFont typeface="Wingdings" pitchFamily="2" charset="2"/>
              <a:buAutoNum type="arabicPeriod"/>
              <a:defRPr/>
            </a:pPr>
            <a:endParaRPr lang="en-US" sz="1800" baseline="-25000" dirty="0" smtClean="0">
              <a:solidFill>
                <a:srgbClr val="00B050"/>
              </a:solidFill>
              <a:ea typeface="+mn-ea"/>
            </a:endParaRPr>
          </a:p>
          <a:p>
            <a:pPr algn="ctr" eaLnBrk="1" hangingPunct="1">
              <a:lnSpc>
                <a:spcPct val="90000"/>
              </a:lnSpc>
              <a:spcBef>
                <a:spcPts val="600"/>
              </a:spcBef>
              <a:defRPr/>
            </a:pPr>
            <a:endParaRPr lang="en-US" sz="1800" baseline="-25000" dirty="0" smtClean="0">
              <a:solidFill>
                <a:srgbClr val="00B050"/>
              </a:solidFill>
              <a:ea typeface="+mn-ea"/>
            </a:endParaRPr>
          </a:p>
        </p:txBody>
      </p:sp>
    </p:spTree>
    <p:extLst>
      <p:ext uri="{BB962C8B-B14F-4D97-AF65-F5344CB8AC3E}">
        <p14:creationId xmlns:p14="http://schemas.microsoft.com/office/powerpoint/2010/main" val="20655226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statistical modeling</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81833" y="1780674"/>
                <a:ext cx="11100731" cy="4252620"/>
              </a:xfrm>
            </p:spPr>
            <p:txBody>
              <a:bodyPr/>
              <a:lstStyle/>
              <a:p>
                <a:r>
                  <a:rPr lang="en-US" dirty="0" smtClean="0"/>
                  <a:t>Linear model: E(Y|A,B) = </a:t>
                </a:r>
                <a14:m>
                  <m:oMath xmlns:m="http://schemas.openxmlformats.org/officeDocument/2006/math">
                    <m:r>
                      <a:rPr lang="en-US" i="1" smtClean="0">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0</m:t>
                    </m:r>
                    <m:r>
                      <a:rPr lang="en-US" b="0" i="1" smtClean="0">
                        <a:latin typeface="Cambria Math" charset="0"/>
                        <a:ea typeface="Cambria Math" charset="0"/>
                        <a:cs typeface="Cambria Math" charset="0"/>
                      </a:rPr>
                      <m:t>+ </m:t>
                    </m:r>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1</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2</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r>
                  <a:rPr lang="en-US" dirty="0" smtClean="0"/>
                  <a:t> + </a:t>
                </a:r>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3</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endParaRPr lang="en-US" dirty="0" smtClean="0"/>
              </a:p>
              <a:p>
                <a:pPr lvl="1"/>
                <a14:m>
                  <m:oMath xmlns:m="http://schemas.openxmlformats.org/officeDocument/2006/math">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0</m:t>
                    </m:r>
                  </m:oMath>
                </a14:m>
                <a:r>
                  <a:rPr lang="en-US" dirty="0" smtClean="0"/>
                  <a:t> = mean of Y when A=0 and B=0</a:t>
                </a:r>
              </a:p>
              <a:p>
                <a:pPr lvl="1"/>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1</m:t>
                    </m:r>
                  </m:oMath>
                </a14:m>
                <a:r>
                  <a:rPr lang="en-US" dirty="0"/>
                  <a:t> = </a:t>
                </a:r>
                <a:r>
                  <a:rPr lang="en-US" dirty="0" smtClean="0"/>
                  <a:t>change in mean of Y for a one-unit increase in A</a:t>
                </a:r>
                <a:endParaRPr lang="en-US" dirty="0"/>
              </a:p>
              <a:p>
                <a:pPr lvl="1"/>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2</m:t>
                    </m:r>
                  </m:oMath>
                </a14:m>
                <a:r>
                  <a:rPr lang="en-US" dirty="0"/>
                  <a:t> = </a:t>
                </a:r>
                <a:r>
                  <a:rPr lang="en-US" dirty="0" smtClean="0"/>
                  <a:t>change in mean of Y for a one-unit increase in B</a:t>
                </a:r>
                <a:endParaRPr lang="en-US" dirty="0"/>
              </a:p>
              <a:p>
                <a:pPr lvl="1"/>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3</m:t>
                    </m:r>
                  </m:oMath>
                </a14:m>
                <a:r>
                  <a:rPr lang="en-US" dirty="0"/>
                  <a:t> = </a:t>
                </a:r>
                <a:r>
                  <a:rPr lang="en-US" dirty="0" smtClean="0"/>
                  <a:t>additive interaction based on risk</a:t>
                </a:r>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81833" y="1780674"/>
                <a:ext cx="11100731" cy="4252620"/>
              </a:xfrm>
              <a:blipFill rotWithShape="0">
                <a:blip r:embed="rId3"/>
                <a:stretch>
                  <a:fillRect l="-549" t="-10315"/>
                </a:stretch>
              </a:blipFill>
            </p:spPr>
            <p:txBody>
              <a:bodyPr/>
              <a:lstStyle/>
              <a:p>
                <a:r>
                  <a:rPr lang="en-US">
                    <a:noFill/>
                  </a:rPr>
                  <a:t> </a:t>
                </a:r>
              </a:p>
            </p:txBody>
          </p:sp>
        </mc:Fallback>
      </mc:AlternateContent>
    </p:spTree>
    <p:extLst>
      <p:ext uri="{BB962C8B-B14F-4D97-AF65-F5344CB8AC3E}">
        <p14:creationId xmlns:p14="http://schemas.microsoft.com/office/powerpoint/2010/main" val="20917712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statistical modeling</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81833" y="1780674"/>
                <a:ext cx="11100731" cy="4252620"/>
              </a:xfrm>
            </p:spPr>
            <p:txBody>
              <a:bodyPr/>
              <a:lstStyle/>
              <a:p>
                <a:r>
                  <a:rPr lang="en-US" dirty="0" smtClean="0"/>
                  <a:t>Linear model: E(Y|A,B) = </a:t>
                </a:r>
                <a14:m>
                  <m:oMath xmlns:m="http://schemas.openxmlformats.org/officeDocument/2006/math">
                    <m:r>
                      <a:rPr lang="en-US" i="1" smtClean="0">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0</m:t>
                    </m:r>
                    <m:r>
                      <a:rPr lang="en-US" b="0" i="1" smtClean="0">
                        <a:latin typeface="Cambria Math" charset="0"/>
                        <a:ea typeface="Cambria Math" charset="0"/>
                        <a:cs typeface="Cambria Math" charset="0"/>
                      </a:rPr>
                      <m:t>+ </m:t>
                    </m:r>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1</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2</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r>
                  <a:rPr lang="en-US" dirty="0" smtClean="0"/>
                  <a:t> + </a:t>
                </a:r>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3</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endParaRPr lang="en-US" dirty="0" smtClean="0"/>
              </a:p>
              <a:p>
                <a:pPr lvl="1"/>
                <a14:m>
                  <m:oMath xmlns:m="http://schemas.openxmlformats.org/officeDocument/2006/math">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0</m:t>
                    </m:r>
                  </m:oMath>
                </a14:m>
                <a:r>
                  <a:rPr lang="en-US" dirty="0" smtClean="0"/>
                  <a:t> = mean of Y when A=0 and B=0 = </a:t>
                </a:r>
                <a:r>
                  <a:rPr lang="en-US" dirty="0" smtClean="0">
                    <a:solidFill>
                      <a:srgbClr val="FF0000"/>
                    </a:solidFill>
                  </a:rPr>
                  <a:t>p</a:t>
                </a:r>
                <a:r>
                  <a:rPr lang="en-US" baseline="-25000" dirty="0" smtClean="0">
                    <a:solidFill>
                      <a:srgbClr val="FF0000"/>
                    </a:solidFill>
                  </a:rPr>
                  <a:t>00</a:t>
                </a:r>
              </a:p>
              <a:p>
                <a:pPr lvl="1"/>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1</m:t>
                    </m:r>
                  </m:oMath>
                </a14:m>
                <a:r>
                  <a:rPr lang="en-US" dirty="0"/>
                  <a:t> = </a:t>
                </a:r>
                <a:r>
                  <a:rPr lang="en-US" dirty="0" smtClean="0"/>
                  <a:t>change in mean of Y comparing A=1 to A=0 = </a:t>
                </a:r>
                <a:r>
                  <a:rPr lang="en-US" dirty="0" smtClean="0">
                    <a:solidFill>
                      <a:srgbClr val="FF0000"/>
                    </a:solidFill>
                  </a:rPr>
                  <a:t>p</a:t>
                </a:r>
                <a:r>
                  <a:rPr lang="en-US" baseline="-25000" dirty="0" smtClean="0">
                    <a:solidFill>
                      <a:srgbClr val="FF0000"/>
                    </a:solidFill>
                  </a:rPr>
                  <a:t>10</a:t>
                </a:r>
                <a:r>
                  <a:rPr lang="en-US" dirty="0" smtClean="0">
                    <a:solidFill>
                      <a:srgbClr val="FF0000"/>
                    </a:solidFill>
                  </a:rPr>
                  <a:t> </a:t>
                </a:r>
                <a:r>
                  <a:rPr lang="mr-IN" dirty="0" smtClean="0">
                    <a:solidFill>
                      <a:srgbClr val="FF0000"/>
                    </a:solidFill>
                  </a:rPr>
                  <a:t>–</a:t>
                </a:r>
                <a:r>
                  <a:rPr lang="en-US" dirty="0" smtClean="0">
                    <a:solidFill>
                      <a:srgbClr val="FF0000"/>
                    </a:solidFill>
                  </a:rPr>
                  <a:t> p</a:t>
                </a:r>
                <a:r>
                  <a:rPr lang="en-US" baseline="-25000" dirty="0" smtClean="0">
                    <a:solidFill>
                      <a:srgbClr val="FF0000"/>
                    </a:solidFill>
                  </a:rPr>
                  <a:t>00</a:t>
                </a:r>
                <a:endParaRPr lang="en-US" baseline="-25000" dirty="0">
                  <a:solidFill>
                    <a:srgbClr val="FF0000"/>
                  </a:solidFill>
                </a:endParaRPr>
              </a:p>
              <a:p>
                <a:pPr lvl="1"/>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2</m:t>
                    </m:r>
                  </m:oMath>
                </a14:m>
                <a:r>
                  <a:rPr lang="en-US" dirty="0"/>
                  <a:t> = </a:t>
                </a:r>
                <a:r>
                  <a:rPr lang="en-US" dirty="0" smtClean="0"/>
                  <a:t>change in mean of Y comparing B=1 to B=0 = </a:t>
                </a:r>
                <a:r>
                  <a:rPr lang="en-US" dirty="0" smtClean="0">
                    <a:solidFill>
                      <a:srgbClr val="FF0000"/>
                    </a:solidFill>
                  </a:rPr>
                  <a:t>p</a:t>
                </a:r>
                <a:r>
                  <a:rPr lang="en-US" baseline="-25000" dirty="0" smtClean="0">
                    <a:solidFill>
                      <a:srgbClr val="FF0000"/>
                    </a:solidFill>
                  </a:rPr>
                  <a:t>01</a:t>
                </a:r>
                <a:r>
                  <a:rPr lang="en-US" dirty="0" smtClean="0">
                    <a:solidFill>
                      <a:srgbClr val="FF0000"/>
                    </a:solidFill>
                  </a:rPr>
                  <a:t> </a:t>
                </a:r>
                <a:r>
                  <a:rPr lang="mr-IN" dirty="0">
                    <a:solidFill>
                      <a:srgbClr val="FF0000"/>
                    </a:solidFill>
                  </a:rPr>
                  <a:t>–</a:t>
                </a:r>
                <a:r>
                  <a:rPr lang="en-US" dirty="0">
                    <a:solidFill>
                      <a:srgbClr val="FF0000"/>
                    </a:solidFill>
                  </a:rPr>
                  <a:t> </a:t>
                </a:r>
                <a:r>
                  <a:rPr lang="en-US" dirty="0" smtClean="0">
                    <a:solidFill>
                      <a:srgbClr val="FF0000"/>
                    </a:solidFill>
                  </a:rPr>
                  <a:t>p</a:t>
                </a:r>
                <a:r>
                  <a:rPr lang="en-US" baseline="-25000" dirty="0" smtClean="0">
                    <a:solidFill>
                      <a:srgbClr val="FF0000"/>
                    </a:solidFill>
                  </a:rPr>
                  <a:t>00</a:t>
                </a:r>
                <a:endParaRPr lang="en-US" dirty="0">
                  <a:solidFill>
                    <a:srgbClr val="FF0000"/>
                  </a:solidFill>
                </a:endParaRPr>
              </a:p>
              <a:p>
                <a:pPr lvl="1"/>
                <a14:m>
                  <m:oMath xmlns:m="http://schemas.openxmlformats.org/officeDocument/2006/math">
                    <m:r>
                      <a:rPr lang="en-US" i="1">
                        <a:latin typeface="Cambria Math" charset="0"/>
                        <a:ea typeface="Cambria Math" charset="0"/>
                        <a:cs typeface="Cambria Math" charset="0"/>
                      </a:rPr>
                      <m:t>𝛽</m:t>
                    </m:r>
                    <m:r>
                      <a:rPr lang="en-US" b="0" i="1" baseline="-25000" smtClean="0">
                        <a:latin typeface="Cambria Math" charset="0"/>
                        <a:ea typeface="Cambria Math" charset="0"/>
                        <a:cs typeface="Cambria Math" charset="0"/>
                      </a:rPr>
                      <m:t>3</m:t>
                    </m:r>
                  </m:oMath>
                </a14:m>
                <a:r>
                  <a:rPr lang="en-US" dirty="0"/>
                  <a:t> = </a:t>
                </a:r>
                <a:r>
                  <a:rPr lang="en-US" dirty="0" smtClean="0"/>
                  <a:t>additive interaction based on risk = </a:t>
                </a:r>
                <a:r>
                  <a:rPr lang="en-US" dirty="0" smtClean="0">
                    <a:solidFill>
                      <a:srgbClr val="FF0000"/>
                    </a:solidFill>
                  </a:rPr>
                  <a:t>p</a:t>
                </a:r>
                <a:r>
                  <a:rPr lang="en-US" baseline="-25000" dirty="0" smtClean="0">
                    <a:solidFill>
                      <a:srgbClr val="FF0000"/>
                    </a:solidFill>
                  </a:rPr>
                  <a:t>11</a:t>
                </a:r>
                <a:r>
                  <a:rPr lang="en-US" dirty="0" smtClean="0">
                    <a:solidFill>
                      <a:srgbClr val="FF0000"/>
                    </a:solidFill>
                  </a:rPr>
                  <a:t> </a:t>
                </a:r>
                <a:r>
                  <a:rPr lang="mr-IN" dirty="0" smtClean="0">
                    <a:solidFill>
                      <a:srgbClr val="FF0000"/>
                    </a:solidFill>
                  </a:rPr>
                  <a:t>–</a:t>
                </a:r>
                <a:r>
                  <a:rPr lang="en-US" dirty="0" smtClean="0">
                    <a:solidFill>
                      <a:srgbClr val="FF0000"/>
                    </a:solidFill>
                  </a:rPr>
                  <a:t> p</a:t>
                </a:r>
                <a:r>
                  <a:rPr lang="en-US" baseline="-25000" dirty="0" smtClean="0">
                    <a:solidFill>
                      <a:srgbClr val="FF0000"/>
                    </a:solidFill>
                  </a:rPr>
                  <a:t>10</a:t>
                </a:r>
                <a:r>
                  <a:rPr lang="en-US" dirty="0" smtClean="0">
                    <a:solidFill>
                      <a:srgbClr val="FF0000"/>
                    </a:solidFill>
                  </a:rPr>
                  <a:t> </a:t>
                </a:r>
                <a:r>
                  <a:rPr lang="mr-IN" dirty="0" smtClean="0">
                    <a:solidFill>
                      <a:srgbClr val="FF0000"/>
                    </a:solidFill>
                  </a:rPr>
                  <a:t>–</a:t>
                </a:r>
                <a:r>
                  <a:rPr lang="en-US" dirty="0" smtClean="0">
                    <a:solidFill>
                      <a:srgbClr val="FF0000"/>
                    </a:solidFill>
                  </a:rPr>
                  <a:t> p</a:t>
                </a:r>
                <a:r>
                  <a:rPr lang="en-US" baseline="-25000" dirty="0" smtClean="0">
                    <a:solidFill>
                      <a:srgbClr val="FF0000"/>
                    </a:solidFill>
                  </a:rPr>
                  <a:t>01</a:t>
                </a:r>
                <a:r>
                  <a:rPr lang="en-US" dirty="0" smtClean="0">
                    <a:solidFill>
                      <a:srgbClr val="FF0000"/>
                    </a:solidFill>
                  </a:rPr>
                  <a:t> + p</a:t>
                </a:r>
                <a:r>
                  <a:rPr lang="en-US" baseline="-25000" dirty="0" smtClean="0">
                    <a:solidFill>
                      <a:srgbClr val="FF0000"/>
                    </a:solidFill>
                  </a:rPr>
                  <a:t>00</a:t>
                </a:r>
                <a:endParaRPr lang="en-US" baseline="-25000" dirty="0">
                  <a:solidFill>
                    <a:srgbClr val="FF0000"/>
                  </a:solidFill>
                </a:endParaRP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81833" y="1780674"/>
                <a:ext cx="11100731" cy="4252620"/>
              </a:xfrm>
              <a:blipFill rotWithShape="0">
                <a:blip r:embed="rId3"/>
                <a:stretch>
                  <a:fillRect l="-549" t="-10315"/>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2031151904"/>
              </p:ext>
            </p:extLst>
          </p:nvPr>
        </p:nvGraphicFramePr>
        <p:xfrm>
          <a:off x="7721623" y="4250391"/>
          <a:ext cx="3796611" cy="1782903"/>
        </p:xfrm>
        <a:graphic>
          <a:graphicData uri="http://schemas.openxmlformats.org/drawingml/2006/table">
            <a:tbl>
              <a:tblPr firstRow="1" bandRow="1">
                <a:tableStyleId>{7DF18680-E054-41AD-8BC1-D1AEF772440D}</a:tableStyleId>
              </a:tblPr>
              <a:tblGrid>
                <a:gridCol w="1265537"/>
                <a:gridCol w="1265537"/>
                <a:gridCol w="1265537"/>
              </a:tblGrid>
              <a:tr h="594301">
                <a:tc>
                  <a:txBody>
                    <a:bodyPr/>
                    <a:lstStyle/>
                    <a:p>
                      <a:pPr algn="ctr"/>
                      <a:endParaRPr lang="en-US" sz="2400" dirty="0"/>
                    </a:p>
                  </a:txBody>
                  <a:tcPr/>
                </a:tc>
                <a:tc>
                  <a:txBody>
                    <a:bodyPr/>
                    <a:lstStyle/>
                    <a:p>
                      <a:pPr algn="ctr"/>
                      <a:r>
                        <a:rPr lang="en-US" sz="2400" dirty="0" smtClean="0"/>
                        <a:t>A=0</a:t>
                      </a:r>
                      <a:endParaRPr lang="en-US" sz="2400" dirty="0"/>
                    </a:p>
                  </a:txBody>
                  <a:tcPr/>
                </a:tc>
                <a:tc>
                  <a:txBody>
                    <a:bodyPr/>
                    <a:lstStyle/>
                    <a:p>
                      <a:pPr algn="ctr"/>
                      <a:r>
                        <a:rPr lang="en-US" sz="2400" dirty="0" smtClean="0"/>
                        <a:t>A=1</a:t>
                      </a:r>
                      <a:endParaRPr lang="en-US" sz="2400" dirty="0"/>
                    </a:p>
                  </a:txBody>
                  <a:tcPr/>
                </a:tc>
              </a:tr>
              <a:tr h="594301">
                <a:tc>
                  <a:txBody>
                    <a:bodyPr/>
                    <a:lstStyle/>
                    <a:p>
                      <a:pPr algn="ctr"/>
                      <a:r>
                        <a:rPr lang="en-US" sz="2400" dirty="0" smtClean="0"/>
                        <a:t>B=0</a:t>
                      </a:r>
                      <a:endParaRPr lang="en-US" sz="2400" dirty="0"/>
                    </a:p>
                  </a:txBody>
                  <a:tcPr/>
                </a:tc>
                <a:tc>
                  <a:txBody>
                    <a:bodyPr/>
                    <a:lstStyle/>
                    <a:p>
                      <a:pPr algn="ctr"/>
                      <a:r>
                        <a:rPr lang="en-US" sz="2400" dirty="0" smtClean="0"/>
                        <a:t>p</a:t>
                      </a:r>
                      <a:r>
                        <a:rPr lang="en-US" sz="2400" baseline="-25000" dirty="0" smtClean="0"/>
                        <a:t>00</a:t>
                      </a:r>
                      <a:endParaRPr lang="en-US" sz="2400" baseline="-25000" dirty="0"/>
                    </a:p>
                  </a:txBody>
                  <a:tcPr/>
                </a:tc>
                <a:tc>
                  <a:txBody>
                    <a:bodyPr/>
                    <a:lstStyle/>
                    <a:p>
                      <a:pPr algn="ctr"/>
                      <a:r>
                        <a:rPr lang="en-US" sz="2400" dirty="0" smtClean="0"/>
                        <a:t>p</a:t>
                      </a:r>
                      <a:r>
                        <a:rPr lang="en-US" sz="2400" baseline="-25000" dirty="0" smtClean="0"/>
                        <a:t>10</a:t>
                      </a:r>
                      <a:endParaRPr lang="en-US" sz="2400" baseline="-25000" dirty="0"/>
                    </a:p>
                  </a:txBody>
                  <a:tcPr/>
                </a:tc>
              </a:tr>
              <a:tr h="594301">
                <a:tc>
                  <a:txBody>
                    <a:bodyPr/>
                    <a:lstStyle/>
                    <a:p>
                      <a:pPr algn="ctr"/>
                      <a:r>
                        <a:rPr lang="en-US" sz="2400" dirty="0" smtClean="0"/>
                        <a:t>B=1</a:t>
                      </a:r>
                      <a:endParaRPr lang="en-US" sz="2400" dirty="0"/>
                    </a:p>
                  </a:txBody>
                  <a:tcPr/>
                </a:tc>
                <a:tc>
                  <a:txBody>
                    <a:bodyPr/>
                    <a:lstStyle/>
                    <a:p>
                      <a:pPr algn="ctr"/>
                      <a:r>
                        <a:rPr lang="en-US" sz="2400" dirty="0" smtClean="0"/>
                        <a:t>p</a:t>
                      </a:r>
                      <a:r>
                        <a:rPr lang="en-US" sz="2400" baseline="-25000" dirty="0" smtClean="0"/>
                        <a:t>01</a:t>
                      </a:r>
                      <a:endParaRPr lang="en-US" sz="2400" baseline="-25000" dirty="0"/>
                    </a:p>
                  </a:txBody>
                  <a:tcPr/>
                </a:tc>
                <a:tc>
                  <a:txBody>
                    <a:bodyPr/>
                    <a:lstStyle/>
                    <a:p>
                      <a:pPr algn="ctr"/>
                      <a:r>
                        <a:rPr lang="en-US" sz="2400" dirty="0" smtClean="0"/>
                        <a:t>p</a:t>
                      </a:r>
                      <a:r>
                        <a:rPr lang="en-US" sz="2400" baseline="-25000" dirty="0" smtClean="0"/>
                        <a:t>11</a:t>
                      </a:r>
                      <a:endParaRPr lang="en-US" sz="2400" baseline="-25000" dirty="0"/>
                    </a:p>
                  </a:txBody>
                  <a:tcPr/>
                </a:tc>
              </a:tr>
            </a:tbl>
          </a:graphicData>
        </a:graphic>
      </p:graphicFrame>
    </p:spTree>
    <p:extLst>
      <p:ext uri="{BB962C8B-B14F-4D97-AF65-F5344CB8AC3E}">
        <p14:creationId xmlns:p14="http://schemas.microsoft.com/office/powerpoint/2010/main" val="116999781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statistical modeling</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81833" y="1780674"/>
                <a:ext cx="11100731" cy="4252620"/>
              </a:xfrm>
            </p:spPr>
            <p:txBody>
              <a:bodyPr/>
              <a:lstStyle/>
              <a:p>
                <a:r>
                  <a:rPr lang="en-US" dirty="0" smtClean="0"/>
                  <a:t>Logistic model: logit </a:t>
                </a:r>
                <a:r>
                  <a:rPr lang="en-US" dirty="0" err="1" smtClean="0"/>
                  <a:t>Pr</a:t>
                </a:r>
                <a:r>
                  <a:rPr lang="en-US" dirty="0" smtClean="0"/>
                  <a:t>(Y=1|A,B) = </a:t>
                </a:r>
                <a14:m>
                  <m:oMath xmlns:m="http://schemas.openxmlformats.org/officeDocument/2006/math">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0</m:t>
                    </m:r>
                    <m:r>
                      <a:rPr lang="en-US" b="0" i="1" smtClean="0">
                        <a:latin typeface="Cambria Math" charset="0"/>
                        <a:ea typeface="Cambria Math" charset="0"/>
                        <a:cs typeface="Cambria Math" charset="0"/>
                      </a:rPr>
                      <m:t>+ </m:t>
                    </m:r>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1</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2</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r>
                  <a:rPr lang="en-US" dirty="0" smtClean="0"/>
                  <a:t> + </a:t>
                </a:r>
                <a14:m>
                  <m:oMath xmlns:m="http://schemas.openxmlformats.org/officeDocument/2006/math">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3</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endParaRPr lang="en-US" dirty="0" smtClean="0"/>
              </a:p>
              <a:p>
                <a:pPr lvl="1"/>
                <a14:m>
                  <m:oMath xmlns:m="http://schemas.openxmlformats.org/officeDocument/2006/math">
                    <m:r>
                      <a:rPr lang="en-US" i="1" smtClean="0">
                        <a:latin typeface="Cambria Math" charset="0"/>
                        <a:ea typeface="Cambria Math" charset="0"/>
                        <a:cs typeface="Cambria Math" charset="0"/>
                      </a:rPr>
                      <m:t>𝛼</m:t>
                    </m:r>
                    <m:r>
                      <a:rPr lang="en-US" i="1" baseline="-25000">
                        <a:latin typeface="Cambria Math" charset="0"/>
                        <a:ea typeface="Cambria Math" charset="0"/>
                        <a:cs typeface="Cambria Math" charset="0"/>
                      </a:rPr>
                      <m:t>0</m:t>
                    </m:r>
                  </m:oMath>
                </a14:m>
                <a:r>
                  <a:rPr lang="en-US" dirty="0" smtClean="0"/>
                  <a:t> = log odds of Y when A=0 and B=0</a:t>
                </a:r>
              </a:p>
              <a:p>
                <a:pPr lvl="1"/>
                <a14:m>
                  <m:oMath xmlns:m="http://schemas.openxmlformats.org/officeDocument/2006/math">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1</m:t>
                    </m:r>
                  </m:oMath>
                </a14:m>
                <a:r>
                  <a:rPr lang="en-US" dirty="0"/>
                  <a:t> = </a:t>
                </a:r>
                <a:r>
                  <a:rPr lang="en-US" dirty="0" smtClean="0"/>
                  <a:t>log odds ratio of Y for A=1 vs. A=0 </a:t>
                </a:r>
              </a:p>
              <a:p>
                <a:pPr lvl="2"/>
                <a:r>
                  <a:rPr lang="en-US" dirty="0" smtClean="0"/>
                  <a:t>e</a:t>
                </a:r>
                <a14:m>
                  <m:oMath xmlns:m="http://schemas.openxmlformats.org/officeDocument/2006/math">
                    <m:r>
                      <a:rPr lang="en-US" i="1" baseline="30000" smtClean="0">
                        <a:latin typeface="Cambria Math" charset="0"/>
                        <a:ea typeface="Cambria Math" charset="0"/>
                        <a:cs typeface="Cambria Math" charset="0"/>
                      </a:rPr>
                      <m:t>𝛼</m:t>
                    </m:r>
                    <m:r>
                      <a:rPr lang="en-US" i="1" baseline="30000">
                        <a:latin typeface="Cambria Math" charset="0"/>
                        <a:ea typeface="Cambria Math" charset="0"/>
                        <a:cs typeface="Cambria Math" charset="0"/>
                      </a:rPr>
                      <m:t>1</m:t>
                    </m:r>
                  </m:oMath>
                </a14:m>
                <a:r>
                  <a:rPr lang="en-US" dirty="0" smtClean="0"/>
                  <a:t> </a:t>
                </a:r>
                <a:r>
                  <a:rPr lang="en-US" dirty="0"/>
                  <a:t>= </a:t>
                </a:r>
                <a:r>
                  <a:rPr lang="en-US" dirty="0" smtClean="0"/>
                  <a:t>odds </a:t>
                </a:r>
                <a:r>
                  <a:rPr lang="en-US" dirty="0"/>
                  <a:t>ratio of Y for A=1 vs. A=0 (main effect of A</a:t>
                </a:r>
                <a:r>
                  <a:rPr lang="en-US" dirty="0" smtClean="0"/>
                  <a:t>)</a:t>
                </a:r>
                <a:endParaRPr lang="en-US" dirty="0"/>
              </a:p>
              <a:p>
                <a:pPr lvl="1"/>
                <a14:m>
                  <m:oMath xmlns:m="http://schemas.openxmlformats.org/officeDocument/2006/math">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2</m:t>
                    </m:r>
                  </m:oMath>
                </a14:m>
                <a:r>
                  <a:rPr lang="en-US" dirty="0"/>
                  <a:t> = </a:t>
                </a:r>
                <a:r>
                  <a:rPr lang="en-US" dirty="0" smtClean="0"/>
                  <a:t>log odds ratio of Y for B=1 vs. B=0</a:t>
                </a:r>
              </a:p>
              <a:p>
                <a:pPr lvl="2"/>
                <a:r>
                  <a:rPr lang="en-US" dirty="0"/>
                  <a:t>e</a:t>
                </a:r>
                <a14:m>
                  <m:oMath xmlns:m="http://schemas.openxmlformats.org/officeDocument/2006/math">
                    <m:r>
                      <a:rPr lang="en-US" i="1" baseline="30000" smtClean="0">
                        <a:latin typeface="Cambria Math" charset="0"/>
                        <a:ea typeface="Cambria Math" charset="0"/>
                        <a:cs typeface="Cambria Math" charset="0"/>
                      </a:rPr>
                      <m:t>𝛼</m:t>
                    </m:r>
                    <m:r>
                      <a:rPr lang="en-US" b="0" i="1" baseline="30000" smtClean="0">
                        <a:latin typeface="Cambria Math" charset="0"/>
                        <a:ea typeface="Cambria Math" charset="0"/>
                        <a:cs typeface="Cambria Math" charset="0"/>
                      </a:rPr>
                      <m:t>2</m:t>
                    </m:r>
                  </m:oMath>
                </a14:m>
                <a:r>
                  <a:rPr lang="en-US" dirty="0"/>
                  <a:t> = odds ratio of Y for </a:t>
                </a:r>
                <a:r>
                  <a:rPr lang="en-US" dirty="0" smtClean="0"/>
                  <a:t>B=1 </a:t>
                </a:r>
                <a:r>
                  <a:rPr lang="en-US" dirty="0"/>
                  <a:t>vs. </a:t>
                </a:r>
                <a:r>
                  <a:rPr lang="en-US" dirty="0" smtClean="0"/>
                  <a:t>B=0 </a:t>
                </a:r>
                <a:r>
                  <a:rPr lang="en-US" dirty="0"/>
                  <a:t>(main effect of </a:t>
                </a:r>
                <a:r>
                  <a:rPr lang="en-US" dirty="0" smtClean="0"/>
                  <a:t>B)</a:t>
                </a:r>
                <a:endParaRPr lang="en-US" dirty="0"/>
              </a:p>
              <a:p>
                <a:pPr lvl="1"/>
                <a14:m>
                  <m:oMath xmlns:m="http://schemas.openxmlformats.org/officeDocument/2006/math">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3</m:t>
                    </m:r>
                  </m:oMath>
                </a14:m>
                <a:r>
                  <a:rPr lang="en-US" dirty="0"/>
                  <a:t> = </a:t>
                </a:r>
                <a:r>
                  <a:rPr lang="en-US" dirty="0" smtClean="0"/>
                  <a:t>multiplicative interaction based on risk ratios</a:t>
                </a:r>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81833" y="1780674"/>
                <a:ext cx="11100731" cy="4252620"/>
              </a:xfrm>
              <a:blipFill rotWithShape="0">
                <a:blip r:embed="rId3"/>
                <a:stretch>
                  <a:fillRect l="-549" t="-10315"/>
                </a:stretch>
              </a:blipFill>
            </p:spPr>
            <p:txBody>
              <a:bodyPr/>
              <a:lstStyle/>
              <a:p>
                <a:r>
                  <a:rPr lang="en-US">
                    <a:noFill/>
                  </a:rPr>
                  <a:t> </a:t>
                </a:r>
              </a:p>
            </p:txBody>
          </p:sp>
        </mc:Fallback>
      </mc:AlternateContent>
    </p:spTree>
    <p:extLst>
      <p:ext uri="{BB962C8B-B14F-4D97-AF65-F5344CB8AC3E}">
        <p14:creationId xmlns:p14="http://schemas.microsoft.com/office/powerpoint/2010/main" val="44585948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statistical modeling</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81833" y="1780674"/>
                <a:ext cx="11100731" cy="4252620"/>
              </a:xfrm>
            </p:spPr>
            <p:txBody>
              <a:bodyPr/>
              <a:lstStyle/>
              <a:p>
                <a:r>
                  <a:rPr lang="en-US" dirty="0" smtClean="0"/>
                  <a:t>Linear model: E(Y|A,B) = </a:t>
                </a:r>
                <a14:m>
                  <m:oMath xmlns:m="http://schemas.openxmlformats.org/officeDocument/2006/math">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0</m:t>
                    </m:r>
                    <m:r>
                      <a:rPr lang="en-US" i="1">
                        <a:latin typeface="Cambria Math" charset="0"/>
                        <a:ea typeface="Cambria Math" charset="0"/>
                        <a:cs typeface="Cambria Math" charset="0"/>
                      </a:rPr>
                      <m:t>+ </m:t>
                    </m:r>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1</m:t>
                    </m:r>
                    <m:r>
                      <a:rPr lang="en-US" i="1">
                        <a:latin typeface="Cambria Math" charset="0"/>
                        <a:ea typeface="Cambria Math" charset="0"/>
                        <a:cs typeface="Cambria Math" charset="0"/>
                      </a:rPr>
                      <m:t>∗</m:t>
                    </m:r>
                    <m:r>
                      <a:rPr lang="en-US" i="1">
                        <a:latin typeface="Cambria Math" charset="0"/>
                        <a:ea typeface="Cambria Math" charset="0"/>
                        <a:cs typeface="Cambria Math" charset="0"/>
                      </a:rPr>
                      <m:t>𝐴</m:t>
                    </m:r>
                    <m:r>
                      <a:rPr lang="en-US" i="1">
                        <a:latin typeface="Cambria Math" charset="0"/>
                        <a:ea typeface="Cambria Math" charset="0"/>
                        <a:cs typeface="Cambria Math" charset="0"/>
                      </a:rPr>
                      <m:t>+</m:t>
                    </m:r>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2</m:t>
                    </m:r>
                    <m:r>
                      <a:rPr lang="en-US" i="1">
                        <a:latin typeface="Cambria Math" charset="0"/>
                        <a:ea typeface="Cambria Math" charset="0"/>
                        <a:cs typeface="Cambria Math" charset="0"/>
                      </a:rPr>
                      <m:t>∗</m:t>
                    </m:r>
                    <m:r>
                      <a:rPr lang="en-US" i="1">
                        <a:latin typeface="Cambria Math" charset="0"/>
                        <a:ea typeface="Cambria Math" charset="0"/>
                        <a:cs typeface="Cambria Math" charset="0"/>
                      </a:rPr>
                      <m:t>𝐵</m:t>
                    </m:r>
                  </m:oMath>
                </a14:m>
                <a:r>
                  <a:rPr lang="en-US" dirty="0"/>
                  <a:t> + </a:t>
                </a:r>
                <a14:m>
                  <m:oMath xmlns:m="http://schemas.openxmlformats.org/officeDocument/2006/math">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3</m:t>
                    </m:r>
                    <m:r>
                      <a:rPr lang="en-US" i="1">
                        <a:latin typeface="Cambria Math" charset="0"/>
                        <a:ea typeface="Cambria Math" charset="0"/>
                        <a:cs typeface="Cambria Math" charset="0"/>
                      </a:rPr>
                      <m:t>∗</m:t>
                    </m:r>
                    <m:r>
                      <a:rPr lang="en-US" i="1">
                        <a:latin typeface="Cambria Math" charset="0"/>
                        <a:ea typeface="Cambria Math" charset="0"/>
                        <a:cs typeface="Cambria Math" charset="0"/>
                      </a:rPr>
                      <m:t>𝐴</m:t>
                    </m:r>
                    <m:r>
                      <a:rPr lang="en-US" i="1">
                        <a:latin typeface="Cambria Math" charset="0"/>
                        <a:ea typeface="Cambria Math" charset="0"/>
                        <a:cs typeface="Cambria Math" charset="0"/>
                      </a:rPr>
                      <m:t>∗</m:t>
                    </m:r>
                    <m:r>
                      <a:rPr lang="en-US" i="1">
                        <a:latin typeface="Cambria Math" charset="0"/>
                        <a:ea typeface="Cambria Math" charset="0"/>
                        <a:cs typeface="Cambria Math" charset="0"/>
                      </a:rPr>
                      <m:t>𝐵</m:t>
                    </m:r>
                  </m:oMath>
                </a14:m>
                <a:r>
                  <a:rPr lang="en-US" dirty="0" smtClean="0"/>
                  <a:t> + </a:t>
                </a:r>
                <a14:m>
                  <m:oMath xmlns:m="http://schemas.openxmlformats.org/officeDocument/2006/math">
                    <m:r>
                      <a:rPr lang="en-US" i="1" smtClean="0">
                        <a:solidFill>
                          <a:srgbClr val="FF0000"/>
                        </a:solidFill>
                        <a:latin typeface="Cambria Math" charset="0"/>
                        <a:ea typeface="Cambria Math" charset="0"/>
                        <a:cs typeface="Cambria Math" charset="0"/>
                      </a:rPr>
                      <m:t>𝛽</m:t>
                    </m:r>
                    <m:r>
                      <a:rPr lang="en-US" b="0" i="1" baseline="-25000" smtClean="0">
                        <a:solidFill>
                          <a:srgbClr val="FF0000"/>
                        </a:solidFill>
                        <a:latin typeface="Cambria Math" charset="0"/>
                        <a:ea typeface="Cambria Math" charset="0"/>
                        <a:cs typeface="Cambria Math" charset="0"/>
                      </a:rPr>
                      <m:t>4</m:t>
                    </m:r>
                    <m:r>
                      <a:rPr lang="en-US" i="1">
                        <a:solidFill>
                          <a:srgbClr val="FF0000"/>
                        </a:solidFill>
                        <a:latin typeface="Cambria Math" charset="0"/>
                        <a:ea typeface="Cambria Math" charset="0"/>
                        <a:cs typeface="Cambria Math" charset="0"/>
                      </a:rPr>
                      <m:t>∗</m:t>
                    </m:r>
                    <m:r>
                      <a:rPr lang="en-US" b="0" i="1" smtClean="0">
                        <a:solidFill>
                          <a:srgbClr val="FF0000"/>
                        </a:solidFill>
                        <a:latin typeface="Cambria Math" charset="0"/>
                        <a:ea typeface="Cambria Math" charset="0"/>
                        <a:cs typeface="Cambria Math" charset="0"/>
                      </a:rPr>
                      <m:t>𝑐𝑜𝑣𝑎𝑟𝑖𝑎𝑡𝑒𝑠</m:t>
                    </m:r>
                  </m:oMath>
                </a14:m>
                <a:endParaRPr lang="en-US" dirty="0"/>
              </a:p>
              <a:p>
                <a:endParaRPr lang="en-US" dirty="0" smtClean="0"/>
              </a:p>
              <a:p>
                <a:r>
                  <a:rPr lang="en-US" dirty="0" smtClean="0"/>
                  <a:t>Logistic model: logit </a:t>
                </a:r>
                <a:r>
                  <a:rPr lang="en-US" dirty="0" err="1" smtClean="0"/>
                  <a:t>Pr</a:t>
                </a:r>
                <a:r>
                  <a:rPr lang="en-US" dirty="0" smtClean="0"/>
                  <a:t>(Y=1|A,B) = </a:t>
                </a:r>
                <a14:m>
                  <m:oMath xmlns:m="http://schemas.openxmlformats.org/officeDocument/2006/math">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0</m:t>
                    </m:r>
                    <m:r>
                      <a:rPr lang="en-US" b="0" i="1" smtClean="0">
                        <a:latin typeface="Cambria Math" charset="0"/>
                        <a:ea typeface="Cambria Math" charset="0"/>
                        <a:cs typeface="Cambria Math" charset="0"/>
                      </a:rPr>
                      <m:t>+ </m:t>
                    </m:r>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1</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2</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r>
                  <a:rPr lang="en-US" dirty="0" smtClean="0"/>
                  <a:t> + </a:t>
                </a:r>
                <a14:m>
                  <m:oMath xmlns:m="http://schemas.openxmlformats.org/officeDocument/2006/math">
                    <m:r>
                      <a:rPr lang="en-US" i="1" smtClean="0">
                        <a:latin typeface="Cambria Math" charset="0"/>
                        <a:ea typeface="Cambria Math" charset="0"/>
                        <a:cs typeface="Cambria Math" charset="0"/>
                      </a:rPr>
                      <m:t>𝛼</m:t>
                    </m:r>
                    <m:r>
                      <a:rPr lang="en-US" b="0" i="1" baseline="-25000" smtClean="0">
                        <a:latin typeface="Cambria Math" charset="0"/>
                        <a:ea typeface="Cambria Math" charset="0"/>
                        <a:cs typeface="Cambria Math" charset="0"/>
                      </a:rPr>
                      <m:t>3</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oMath>
                </a14:m>
                <a:r>
                  <a:rPr lang="en-US" dirty="0" smtClean="0"/>
                  <a:t> + </a:t>
                </a:r>
                <a14:m>
                  <m:oMath xmlns:m="http://schemas.openxmlformats.org/officeDocument/2006/math">
                    <m:r>
                      <a:rPr lang="en-US" i="1" smtClean="0">
                        <a:solidFill>
                          <a:srgbClr val="FF0000"/>
                        </a:solidFill>
                        <a:latin typeface="Cambria Math" charset="0"/>
                        <a:ea typeface="Cambria Math" charset="0"/>
                        <a:cs typeface="Cambria Math" charset="0"/>
                      </a:rPr>
                      <m:t>𝛼</m:t>
                    </m:r>
                    <m:r>
                      <a:rPr lang="en-US" b="0" i="1" baseline="-25000" smtClean="0">
                        <a:solidFill>
                          <a:srgbClr val="FF0000"/>
                        </a:solidFill>
                        <a:latin typeface="Cambria Math" charset="0"/>
                        <a:ea typeface="Cambria Math" charset="0"/>
                        <a:cs typeface="Cambria Math" charset="0"/>
                      </a:rPr>
                      <m:t>4</m:t>
                    </m:r>
                    <m:r>
                      <a:rPr lang="en-US" i="1">
                        <a:solidFill>
                          <a:srgbClr val="FF0000"/>
                        </a:solidFill>
                        <a:latin typeface="Cambria Math" charset="0"/>
                        <a:ea typeface="Cambria Math" charset="0"/>
                        <a:cs typeface="Cambria Math" charset="0"/>
                      </a:rPr>
                      <m:t>∗</m:t>
                    </m:r>
                    <m:r>
                      <a:rPr lang="en-US" b="0" i="1" smtClean="0">
                        <a:solidFill>
                          <a:srgbClr val="FF0000"/>
                        </a:solidFill>
                        <a:latin typeface="Cambria Math" charset="0"/>
                        <a:ea typeface="Cambria Math" charset="0"/>
                        <a:cs typeface="Cambria Math" charset="0"/>
                      </a:rPr>
                      <m:t>𝑐𝑜𝑣𝑎𝑟𝑖𝑎𝑡𝑒𝑠</m:t>
                    </m:r>
                  </m:oMath>
                </a14:m>
                <a:endParaRPr lang="en-US" dirty="0" smtClean="0"/>
              </a:p>
              <a:p>
                <a:endParaRPr lang="en-US" dirty="0"/>
              </a:p>
              <a:p>
                <a:r>
                  <a:rPr lang="en-US" dirty="0" smtClean="0"/>
                  <a:t>Logistic models are preferred for assessing interaction. </a:t>
                </a:r>
              </a:p>
              <a:p>
                <a:pPr lvl="1"/>
                <a:r>
                  <a:rPr lang="en-US" dirty="0" smtClean="0"/>
                  <a:t>Linear and log-linear models may not converge in ML estimation models because of continuous covariates. Logistic models do not have this issue. </a:t>
                </a:r>
              </a:p>
              <a:p>
                <a:pPr lvl="1"/>
                <a:r>
                  <a:rPr lang="en-US" dirty="0" smtClean="0"/>
                  <a:t>Can incorporate from cohort or case-control data.</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81833" y="1780674"/>
                <a:ext cx="11100731" cy="4252620"/>
              </a:xfrm>
              <a:blipFill rotWithShape="0">
                <a:blip r:embed="rId3"/>
                <a:stretch>
                  <a:fillRect l="-549" t="-10315"/>
                </a:stretch>
              </a:blipFill>
            </p:spPr>
            <p:txBody>
              <a:bodyPr/>
              <a:lstStyle/>
              <a:p>
                <a:r>
                  <a:rPr lang="en-US">
                    <a:noFill/>
                  </a:rPr>
                  <a:t> </a:t>
                </a:r>
              </a:p>
            </p:txBody>
          </p:sp>
        </mc:Fallback>
      </mc:AlternateContent>
    </p:spTree>
    <p:extLst>
      <p:ext uri="{BB962C8B-B14F-4D97-AF65-F5344CB8AC3E}">
        <p14:creationId xmlns:p14="http://schemas.microsoft.com/office/powerpoint/2010/main" val="1523247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statistical modeling</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71643" y="1684421"/>
                <a:ext cx="11100731" cy="4252620"/>
              </a:xfrm>
            </p:spPr>
            <p:txBody>
              <a:bodyPr/>
              <a:lstStyle/>
              <a:p>
                <a:r>
                  <a:rPr lang="en-US" dirty="0" smtClean="0"/>
                  <a:t>Linear model: E(Y|A,B) = </a:t>
                </a:r>
                <a14:m>
                  <m:oMath xmlns:m="http://schemas.openxmlformats.org/officeDocument/2006/math">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0</m:t>
                    </m:r>
                    <m:r>
                      <a:rPr lang="en-US" i="1">
                        <a:latin typeface="Cambria Math" charset="0"/>
                        <a:ea typeface="Cambria Math" charset="0"/>
                        <a:cs typeface="Cambria Math" charset="0"/>
                      </a:rPr>
                      <m:t>+ </m:t>
                    </m:r>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1</m:t>
                    </m:r>
                    <m:r>
                      <a:rPr lang="en-US" i="1">
                        <a:latin typeface="Cambria Math" charset="0"/>
                        <a:ea typeface="Cambria Math" charset="0"/>
                        <a:cs typeface="Cambria Math" charset="0"/>
                      </a:rPr>
                      <m:t>∗</m:t>
                    </m:r>
                    <m:r>
                      <a:rPr lang="en-US" i="1">
                        <a:latin typeface="Cambria Math" charset="0"/>
                        <a:ea typeface="Cambria Math" charset="0"/>
                        <a:cs typeface="Cambria Math" charset="0"/>
                      </a:rPr>
                      <m:t>𝐴</m:t>
                    </m:r>
                    <m:r>
                      <a:rPr lang="en-US" i="1">
                        <a:latin typeface="Cambria Math" charset="0"/>
                        <a:ea typeface="Cambria Math" charset="0"/>
                        <a:cs typeface="Cambria Math" charset="0"/>
                      </a:rPr>
                      <m:t>+</m:t>
                    </m:r>
                    <m:r>
                      <a:rPr lang="en-US" i="1">
                        <a:latin typeface="Cambria Math" charset="0"/>
                        <a:ea typeface="Cambria Math" charset="0"/>
                        <a:cs typeface="Cambria Math" charset="0"/>
                      </a:rPr>
                      <m:t>𝛽</m:t>
                    </m:r>
                    <m:r>
                      <a:rPr lang="en-US" i="1" baseline="-25000">
                        <a:latin typeface="Cambria Math" charset="0"/>
                        <a:ea typeface="Cambria Math" charset="0"/>
                        <a:cs typeface="Cambria Math" charset="0"/>
                      </a:rPr>
                      <m:t>2</m:t>
                    </m:r>
                    <m:r>
                      <a:rPr lang="en-US" i="1">
                        <a:latin typeface="Cambria Math" charset="0"/>
                        <a:ea typeface="Cambria Math" charset="0"/>
                        <a:cs typeface="Cambria Math" charset="0"/>
                      </a:rPr>
                      <m:t>∗</m:t>
                    </m:r>
                    <m:r>
                      <a:rPr lang="en-US" i="1">
                        <a:latin typeface="Cambria Math" charset="0"/>
                        <a:ea typeface="Cambria Math" charset="0"/>
                        <a:cs typeface="Cambria Math" charset="0"/>
                      </a:rPr>
                      <m:t>𝐵</m:t>
                    </m:r>
                  </m:oMath>
                </a14:m>
                <a:r>
                  <a:rPr lang="en-US" dirty="0"/>
                  <a:t> + </a:t>
                </a:r>
                <a14:m>
                  <m:oMath xmlns:m="http://schemas.openxmlformats.org/officeDocument/2006/math">
                    <m:r>
                      <a:rPr lang="en-US" i="1" smtClean="0">
                        <a:solidFill>
                          <a:srgbClr val="FF0000"/>
                        </a:solidFill>
                        <a:latin typeface="Cambria Math" charset="0"/>
                        <a:ea typeface="Cambria Math" charset="0"/>
                        <a:cs typeface="Cambria Math" charset="0"/>
                      </a:rPr>
                      <m:t>𝛽</m:t>
                    </m:r>
                    <m:r>
                      <a:rPr lang="en-US" i="1" baseline="-25000">
                        <a:solidFill>
                          <a:srgbClr val="FF0000"/>
                        </a:solidFill>
                        <a:latin typeface="Cambria Math" charset="0"/>
                        <a:ea typeface="Cambria Math" charset="0"/>
                        <a:cs typeface="Cambria Math" charset="0"/>
                      </a:rPr>
                      <m:t>3</m:t>
                    </m:r>
                    <m:r>
                      <a:rPr lang="en-US" i="1">
                        <a:solidFill>
                          <a:srgbClr val="FF0000"/>
                        </a:solidFill>
                        <a:latin typeface="Cambria Math" charset="0"/>
                        <a:ea typeface="Cambria Math" charset="0"/>
                        <a:cs typeface="Cambria Math" charset="0"/>
                      </a:rPr>
                      <m:t>∗</m:t>
                    </m:r>
                    <m:r>
                      <a:rPr lang="en-US" i="1">
                        <a:solidFill>
                          <a:srgbClr val="FF0000"/>
                        </a:solidFill>
                        <a:latin typeface="Cambria Math" charset="0"/>
                        <a:ea typeface="Cambria Math" charset="0"/>
                        <a:cs typeface="Cambria Math" charset="0"/>
                      </a:rPr>
                      <m:t>𝐴</m:t>
                    </m:r>
                    <m:r>
                      <a:rPr lang="en-US" i="1" smtClean="0">
                        <a:solidFill>
                          <a:srgbClr val="FF0000"/>
                        </a:solidFill>
                        <a:latin typeface="Cambria Math" charset="0"/>
                        <a:ea typeface="Cambria Math" charset="0"/>
                        <a:cs typeface="Cambria Math" charset="0"/>
                      </a:rPr>
                      <m:t>∗</m:t>
                    </m:r>
                    <m:r>
                      <a:rPr lang="en-US" i="1" smtClean="0">
                        <a:solidFill>
                          <a:srgbClr val="FF0000"/>
                        </a:solidFill>
                        <a:latin typeface="Cambria Math" charset="0"/>
                        <a:ea typeface="Cambria Math" charset="0"/>
                        <a:cs typeface="Cambria Math" charset="0"/>
                      </a:rPr>
                      <m:t>𝐵</m:t>
                    </m:r>
                  </m:oMath>
                </a14:m>
                <a:r>
                  <a:rPr lang="en-US" dirty="0">
                    <a:solidFill>
                      <a:srgbClr val="FF0000"/>
                    </a:solidFill>
                  </a:rPr>
                  <a:t> </a:t>
                </a:r>
                <a:r>
                  <a:rPr lang="en-US" dirty="0">
                    <a:solidFill>
                      <a:schemeClr val="tx1"/>
                    </a:solidFill>
                  </a:rPr>
                  <a:t>+ </a:t>
                </a:r>
                <a14:m>
                  <m:oMath xmlns:m="http://schemas.openxmlformats.org/officeDocument/2006/math">
                    <m:r>
                      <a:rPr lang="en-US" i="1">
                        <a:solidFill>
                          <a:schemeClr val="tx1"/>
                        </a:solidFill>
                        <a:latin typeface="Cambria Math" charset="0"/>
                        <a:ea typeface="Cambria Math" charset="0"/>
                        <a:cs typeface="Cambria Math" charset="0"/>
                      </a:rPr>
                      <m:t>𝛽</m:t>
                    </m:r>
                    <m:r>
                      <a:rPr lang="en-US" i="1" baseline="-25000">
                        <a:solidFill>
                          <a:schemeClr val="tx1"/>
                        </a:solidFill>
                        <a:latin typeface="Cambria Math" charset="0"/>
                        <a:ea typeface="Cambria Math" charset="0"/>
                        <a:cs typeface="Cambria Math" charset="0"/>
                      </a:rPr>
                      <m:t>4</m:t>
                    </m:r>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𝑐𝑜𝑣𝑎𝑟𝑖𝑎𝑡𝑒𝑠</m:t>
                    </m:r>
                  </m:oMath>
                </a14:m>
                <a:endParaRPr lang="en-US" dirty="0">
                  <a:solidFill>
                    <a:schemeClr val="tx1"/>
                  </a:solidFill>
                </a:endParaRPr>
              </a:p>
              <a:p>
                <a:r>
                  <a:rPr lang="en-US" dirty="0">
                    <a:solidFill>
                      <a:schemeClr val="tx1"/>
                    </a:solidFill>
                  </a:rPr>
                  <a:t>Logistic model: logit </a:t>
                </a:r>
                <a:r>
                  <a:rPr lang="en-US" dirty="0" err="1">
                    <a:solidFill>
                      <a:schemeClr val="tx1"/>
                    </a:solidFill>
                  </a:rPr>
                  <a:t>Pr</a:t>
                </a:r>
                <a:r>
                  <a:rPr lang="en-US" dirty="0">
                    <a:solidFill>
                      <a:schemeClr val="tx1"/>
                    </a:solidFill>
                  </a:rPr>
                  <a:t>(Y=1|A,B) = </a:t>
                </a:r>
                <a14:m>
                  <m:oMath xmlns:m="http://schemas.openxmlformats.org/officeDocument/2006/math">
                    <m:r>
                      <a:rPr lang="en-US" i="1">
                        <a:solidFill>
                          <a:schemeClr val="tx1"/>
                        </a:solidFill>
                        <a:latin typeface="Cambria Math" charset="0"/>
                        <a:ea typeface="Cambria Math" charset="0"/>
                        <a:cs typeface="Cambria Math" charset="0"/>
                      </a:rPr>
                      <m:t>𝛼</m:t>
                    </m:r>
                    <m:r>
                      <a:rPr lang="en-US" i="1" baseline="-25000">
                        <a:solidFill>
                          <a:schemeClr val="tx1"/>
                        </a:solidFill>
                        <a:latin typeface="Cambria Math" charset="0"/>
                        <a:ea typeface="Cambria Math" charset="0"/>
                        <a:cs typeface="Cambria Math" charset="0"/>
                      </a:rPr>
                      <m:t>0</m:t>
                    </m:r>
                    <m:r>
                      <a:rPr lang="en-US" i="1">
                        <a:solidFill>
                          <a:schemeClr val="tx1"/>
                        </a:solidFill>
                        <a:latin typeface="Cambria Math" charset="0"/>
                        <a:ea typeface="Cambria Math" charset="0"/>
                        <a:cs typeface="Cambria Math" charset="0"/>
                      </a:rPr>
                      <m:t>+ </m:t>
                    </m:r>
                    <m:r>
                      <a:rPr lang="en-US" i="1">
                        <a:solidFill>
                          <a:schemeClr val="tx1"/>
                        </a:solidFill>
                        <a:latin typeface="Cambria Math" charset="0"/>
                        <a:ea typeface="Cambria Math" charset="0"/>
                        <a:cs typeface="Cambria Math" charset="0"/>
                      </a:rPr>
                      <m:t>𝛼</m:t>
                    </m:r>
                    <m:r>
                      <a:rPr lang="en-US" i="1" baseline="-25000">
                        <a:solidFill>
                          <a:schemeClr val="tx1"/>
                        </a:solidFill>
                        <a:latin typeface="Cambria Math" charset="0"/>
                        <a:ea typeface="Cambria Math" charset="0"/>
                        <a:cs typeface="Cambria Math" charset="0"/>
                      </a:rPr>
                      <m:t>1</m:t>
                    </m:r>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𝐴</m:t>
                    </m:r>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𝛼</m:t>
                    </m:r>
                    <m:r>
                      <a:rPr lang="en-US" i="1" baseline="-25000">
                        <a:solidFill>
                          <a:schemeClr val="tx1"/>
                        </a:solidFill>
                        <a:latin typeface="Cambria Math" charset="0"/>
                        <a:ea typeface="Cambria Math" charset="0"/>
                        <a:cs typeface="Cambria Math" charset="0"/>
                      </a:rPr>
                      <m:t>2</m:t>
                    </m:r>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𝐵</m:t>
                    </m:r>
                  </m:oMath>
                </a14:m>
                <a:r>
                  <a:rPr lang="en-US" dirty="0">
                    <a:solidFill>
                      <a:schemeClr val="tx1"/>
                    </a:solidFill>
                  </a:rPr>
                  <a:t> + </a:t>
                </a:r>
                <a14:m>
                  <m:oMath xmlns:m="http://schemas.openxmlformats.org/officeDocument/2006/math">
                    <m:r>
                      <a:rPr lang="en-US" i="1" smtClean="0">
                        <a:solidFill>
                          <a:srgbClr val="FF0000"/>
                        </a:solidFill>
                        <a:latin typeface="Cambria Math" charset="0"/>
                        <a:ea typeface="Cambria Math" charset="0"/>
                        <a:cs typeface="Cambria Math" charset="0"/>
                      </a:rPr>
                      <m:t>𝛼</m:t>
                    </m:r>
                    <m:r>
                      <a:rPr lang="en-US" i="1" baseline="-25000">
                        <a:solidFill>
                          <a:srgbClr val="FF0000"/>
                        </a:solidFill>
                        <a:latin typeface="Cambria Math" charset="0"/>
                        <a:ea typeface="Cambria Math" charset="0"/>
                        <a:cs typeface="Cambria Math" charset="0"/>
                      </a:rPr>
                      <m:t>3</m:t>
                    </m:r>
                    <m:r>
                      <a:rPr lang="en-US" i="1">
                        <a:solidFill>
                          <a:srgbClr val="FF0000"/>
                        </a:solidFill>
                        <a:latin typeface="Cambria Math" charset="0"/>
                        <a:ea typeface="Cambria Math" charset="0"/>
                        <a:cs typeface="Cambria Math" charset="0"/>
                      </a:rPr>
                      <m:t>∗</m:t>
                    </m:r>
                    <m:r>
                      <a:rPr lang="en-US" i="1">
                        <a:solidFill>
                          <a:srgbClr val="FF0000"/>
                        </a:solidFill>
                        <a:latin typeface="Cambria Math" charset="0"/>
                        <a:ea typeface="Cambria Math" charset="0"/>
                        <a:cs typeface="Cambria Math" charset="0"/>
                      </a:rPr>
                      <m:t>𝐴</m:t>
                    </m:r>
                    <m:r>
                      <a:rPr lang="en-US" i="1">
                        <a:solidFill>
                          <a:srgbClr val="FF0000"/>
                        </a:solidFill>
                        <a:latin typeface="Cambria Math" charset="0"/>
                        <a:ea typeface="Cambria Math" charset="0"/>
                        <a:cs typeface="Cambria Math" charset="0"/>
                      </a:rPr>
                      <m:t>∗</m:t>
                    </m:r>
                    <m:r>
                      <a:rPr lang="en-US" i="1">
                        <a:solidFill>
                          <a:srgbClr val="FF0000"/>
                        </a:solidFill>
                        <a:latin typeface="Cambria Math" charset="0"/>
                        <a:ea typeface="Cambria Math" charset="0"/>
                        <a:cs typeface="Cambria Math" charset="0"/>
                      </a:rPr>
                      <m:t>𝐵</m:t>
                    </m:r>
                  </m:oMath>
                </a14:m>
                <a:r>
                  <a:rPr lang="en-US" dirty="0">
                    <a:solidFill>
                      <a:srgbClr val="FF0000"/>
                    </a:solidFill>
                  </a:rPr>
                  <a:t> </a:t>
                </a:r>
                <a:r>
                  <a:rPr lang="en-US" dirty="0">
                    <a:solidFill>
                      <a:schemeClr val="tx1"/>
                    </a:solidFill>
                  </a:rPr>
                  <a:t>+ </a:t>
                </a:r>
                <a14:m>
                  <m:oMath xmlns:m="http://schemas.openxmlformats.org/officeDocument/2006/math">
                    <m:r>
                      <a:rPr lang="en-US" i="1">
                        <a:solidFill>
                          <a:schemeClr val="tx1"/>
                        </a:solidFill>
                        <a:latin typeface="Cambria Math" charset="0"/>
                        <a:ea typeface="Cambria Math" charset="0"/>
                        <a:cs typeface="Cambria Math" charset="0"/>
                      </a:rPr>
                      <m:t>𝛼</m:t>
                    </m:r>
                    <m:r>
                      <a:rPr lang="en-US" i="1" baseline="-25000">
                        <a:solidFill>
                          <a:schemeClr val="tx1"/>
                        </a:solidFill>
                        <a:latin typeface="Cambria Math" charset="0"/>
                        <a:ea typeface="Cambria Math" charset="0"/>
                        <a:cs typeface="Cambria Math" charset="0"/>
                      </a:rPr>
                      <m:t>4</m:t>
                    </m:r>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𝑐𝑜𝑣𝑎𝑟𝑖𝑎𝑡𝑒𝑠</m:t>
                    </m:r>
                  </m:oMath>
                </a14:m>
                <a:endParaRPr lang="en-US" dirty="0" smtClean="0">
                  <a:solidFill>
                    <a:schemeClr val="tx1"/>
                  </a:solidFill>
                </a:endParaRPr>
              </a:p>
              <a:p>
                <a:pPr lvl="1"/>
                <a14:m>
                  <m:oMath xmlns:m="http://schemas.openxmlformats.org/officeDocument/2006/math">
                    <m:r>
                      <a:rPr lang="en-US" i="1">
                        <a:solidFill>
                          <a:srgbClr val="FF0000"/>
                        </a:solidFill>
                        <a:latin typeface="Cambria Math" charset="0"/>
                        <a:ea typeface="Cambria Math" charset="0"/>
                        <a:cs typeface="Cambria Math" charset="0"/>
                      </a:rPr>
                      <m:t>𝛽</m:t>
                    </m:r>
                    <m:r>
                      <a:rPr lang="en-US" i="1" baseline="-25000">
                        <a:solidFill>
                          <a:srgbClr val="FF0000"/>
                        </a:solidFill>
                        <a:latin typeface="Cambria Math" charset="0"/>
                        <a:ea typeface="Cambria Math" charset="0"/>
                        <a:cs typeface="Cambria Math" charset="0"/>
                      </a:rPr>
                      <m:t>3 </m:t>
                    </m:r>
                  </m:oMath>
                </a14:m>
                <a:r>
                  <a:rPr lang="en-US" dirty="0" smtClean="0"/>
                  <a:t> or e</a:t>
                </a:r>
                <a14:m>
                  <m:oMath xmlns:m="http://schemas.openxmlformats.org/officeDocument/2006/math">
                    <m:r>
                      <a:rPr lang="en-US" i="1" baseline="30000">
                        <a:solidFill>
                          <a:srgbClr val="FF0000"/>
                        </a:solidFill>
                        <a:latin typeface="Cambria Math" charset="0"/>
                        <a:ea typeface="Cambria Math" charset="0"/>
                        <a:cs typeface="Cambria Math" charset="0"/>
                      </a:rPr>
                      <m:t>𝛼</m:t>
                    </m:r>
                    <m:r>
                      <a:rPr lang="en-US" i="1" baseline="30000">
                        <a:solidFill>
                          <a:srgbClr val="FF0000"/>
                        </a:solidFill>
                        <a:latin typeface="Cambria Math" charset="0"/>
                        <a:ea typeface="Cambria Math" charset="0"/>
                        <a:cs typeface="Cambria Math" charset="0"/>
                      </a:rPr>
                      <m:t>3 </m:t>
                    </m:r>
                  </m:oMath>
                </a14:m>
                <a:r>
                  <a:rPr lang="en-US" dirty="0" smtClean="0"/>
                  <a:t>represent important measures of multiplicative interaction </a:t>
                </a:r>
                <a:endParaRPr lang="en-US" dirty="0"/>
              </a:p>
              <a:p>
                <a:pPr lvl="1"/>
                <a:endParaRPr lang="en-US" dirty="0" smtClean="0"/>
              </a:p>
              <a:p>
                <a:r>
                  <a:rPr lang="en-US" sz="2000" dirty="0" smtClean="0"/>
                  <a:t>On the additive scale: RERI</a:t>
                </a:r>
                <a:r>
                  <a:rPr lang="en-US" sz="2000" baseline="-25000" dirty="0" smtClean="0"/>
                  <a:t>OR</a:t>
                </a:r>
                <a:r>
                  <a:rPr lang="en-US" sz="2000" dirty="0" smtClean="0"/>
                  <a:t> </a:t>
                </a:r>
                <a:r>
                  <a:rPr lang="en-US" sz="2000" dirty="0"/>
                  <a:t>= OR</a:t>
                </a:r>
                <a:r>
                  <a:rPr lang="en-US" sz="2000" baseline="-25000" dirty="0"/>
                  <a:t>11</a:t>
                </a:r>
                <a:r>
                  <a:rPr lang="en-US" sz="2000" dirty="0"/>
                  <a:t> </a:t>
                </a:r>
                <a:r>
                  <a:rPr lang="mr-IN" sz="2000" dirty="0"/>
                  <a:t>–</a:t>
                </a:r>
                <a:r>
                  <a:rPr lang="en-US" sz="2000" dirty="0"/>
                  <a:t> OR</a:t>
                </a:r>
                <a:r>
                  <a:rPr lang="en-US" sz="2000" baseline="-25000" dirty="0"/>
                  <a:t>10</a:t>
                </a:r>
                <a:r>
                  <a:rPr lang="en-US" sz="2000" dirty="0"/>
                  <a:t> </a:t>
                </a:r>
                <a:r>
                  <a:rPr lang="mr-IN" sz="2000" dirty="0"/>
                  <a:t>–</a:t>
                </a:r>
                <a:r>
                  <a:rPr lang="en-US" sz="2000" dirty="0"/>
                  <a:t> OR</a:t>
                </a:r>
                <a:r>
                  <a:rPr lang="en-US" sz="2000" baseline="-25000" dirty="0"/>
                  <a:t>01</a:t>
                </a:r>
                <a:r>
                  <a:rPr lang="en-US" sz="2000" dirty="0"/>
                  <a:t> + </a:t>
                </a:r>
                <a:r>
                  <a:rPr lang="en-US" sz="2000" dirty="0" smtClean="0"/>
                  <a:t>1 = e</a:t>
                </a:r>
                <a14:m>
                  <m:oMath xmlns:m="http://schemas.openxmlformats.org/officeDocument/2006/math">
                    <m:r>
                      <a:rPr lang="en-US" i="1" baseline="30000">
                        <a:latin typeface="Cambria Math" charset="0"/>
                        <a:ea typeface="Cambria Math" charset="0"/>
                        <a:cs typeface="Cambria Math" charset="0"/>
                      </a:rPr>
                      <m:t>𝛼</m:t>
                    </m:r>
                    <m:r>
                      <a:rPr lang="en-US" i="1" baseline="30000">
                        <a:latin typeface="Cambria Math" charset="0"/>
                        <a:ea typeface="Cambria Math" charset="0"/>
                        <a:cs typeface="Cambria Math" charset="0"/>
                      </a:rPr>
                      <m:t>1</m:t>
                    </m:r>
                  </m:oMath>
                </a14:m>
                <a:r>
                  <a:rPr lang="en-US" baseline="30000" dirty="0" smtClean="0">
                    <a:solidFill>
                      <a:schemeClr val="tx1"/>
                    </a:solidFill>
                  </a:rPr>
                  <a:t>+</a:t>
                </a:r>
                <a:r>
                  <a:rPr lang="en-US" baseline="30000" dirty="0">
                    <a:solidFill>
                      <a:schemeClr val="tx1"/>
                    </a:solidFill>
                    <a:ea typeface="Cambria Math" charset="0"/>
                    <a:cs typeface="Cambria Math" charset="0"/>
                  </a:rPr>
                  <a:t> </a:t>
                </a:r>
                <a14:m>
                  <m:oMath xmlns:m="http://schemas.openxmlformats.org/officeDocument/2006/math">
                    <m:r>
                      <a:rPr lang="en-US" i="1" baseline="30000">
                        <a:solidFill>
                          <a:schemeClr val="tx1"/>
                        </a:solidFill>
                        <a:latin typeface="Cambria Math" charset="0"/>
                        <a:ea typeface="Cambria Math" charset="0"/>
                        <a:cs typeface="Cambria Math" charset="0"/>
                      </a:rPr>
                      <m:t>𝛼</m:t>
                    </m:r>
                    <m:r>
                      <a:rPr lang="en-US" i="1" baseline="30000">
                        <a:solidFill>
                          <a:schemeClr val="tx1"/>
                        </a:solidFill>
                        <a:latin typeface="Cambria Math" charset="0"/>
                        <a:ea typeface="Cambria Math" charset="0"/>
                        <a:cs typeface="Cambria Math" charset="0"/>
                      </a:rPr>
                      <m:t>2</m:t>
                    </m:r>
                  </m:oMath>
                </a14:m>
                <a:r>
                  <a:rPr lang="en-US" baseline="30000" dirty="0">
                    <a:solidFill>
                      <a:schemeClr val="tx1"/>
                    </a:solidFill>
                  </a:rPr>
                  <a:t> + </a:t>
                </a:r>
                <a14:m>
                  <m:oMath xmlns:m="http://schemas.openxmlformats.org/officeDocument/2006/math">
                    <m:r>
                      <a:rPr lang="en-US" i="1" baseline="30000">
                        <a:solidFill>
                          <a:schemeClr val="tx1"/>
                        </a:solidFill>
                        <a:latin typeface="Cambria Math" charset="0"/>
                        <a:ea typeface="Cambria Math" charset="0"/>
                        <a:cs typeface="Cambria Math" charset="0"/>
                      </a:rPr>
                      <m:t>𝛼</m:t>
                    </m:r>
                    <m:r>
                      <a:rPr lang="en-US" i="1" baseline="30000">
                        <a:solidFill>
                          <a:schemeClr val="tx1"/>
                        </a:solidFill>
                        <a:latin typeface="Cambria Math" charset="0"/>
                        <a:ea typeface="Cambria Math" charset="0"/>
                        <a:cs typeface="Cambria Math" charset="0"/>
                      </a:rPr>
                      <m:t>3</m:t>
                    </m:r>
                  </m:oMath>
                </a14:m>
                <a:r>
                  <a:rPr lang="en-US" baseline="30000" dirty="0" smtClean="0">
                    <a:solidFill>
                      <a:schemeClr val="tx1"/>
                    </a:solidFill>
                  </a:rPr>
                  <a:t> </a:t>
                </a:r>
                <a:r>
                  <a:rPr lang="en-US" dirty="0" smtClean="0">
                    <a:solidFill>
                      <a:schemeClr val="tx1"/>
                    </a:solidFill>
                  </a:rPr>
                  <a:t>- e</a:t>
                </a:r>
                <a14:m>
                  <m:oMath xmlns:m="http://schemas.openxmlformats.org/officeDocument/2006/math">
                    <m:r>
                      <a:rPr lang="en-US" i="1" baseline="30000">
                        <a:latin typeface="Cambria Math" charset="0"/>
                        <a:ea typeface="Cambria Math" charset="0"/>
                        <a:cs typeface="Cambria Math" charset="0"/>
                      </a:rPr>
                      <m:t>𝛼</m:t>
                    </m:r>
                    <m:r>
                      <a:rPr lang="en-US" i="1" baseline="30000">
                        <a:latin typeface="Cambria Math" charset="0"/>
                        <a:ea typeface="Cambria Math" charset="0"/>
                        <a:cs typeface="Cambria Math" charset="0"/>
                      </a:rPr>
                      <m:t>1</m:t>
                    </m:r>
                  </m:oMath>
                </a14:m>
                <a:r>
                  <a:rPr lang="en-US" dirty="0" smtClean="0">
                    <a:solidFill>
                      <a:schemeClr val="tx1"/>
                    </a:solidFill>
                  </a:rPr>
                  <a:t> - e</a:t>
                </a:r>
                <a14:m>
                  <m:oMath xmlns:m="http://schemas.openxmlformats.org/officeDocument/2006/math">
                    <m:r>
                      <a:rPr lang="en-US" i="1" baseline="30000">
                        <a:latin typeface="Cambria Math" charset="0"/>
                        <a:ea typeface="Cambria Math" charset="0"/>
                        <a:cs typeface="Cambria Math" charset="0"/>
                      </a:rPr>
                      <m:t>𝛼</m:t>
                    </m:r>
                    <m:r>
                      <a:rPr lang="en-US" i="1" baseline="30000">
                        <a:latin typeface="Cambria Math" charset="0"/>
                        <a:ea typeface="Cambria Math" charset="0"/>
                        <a:cs typeface="Cambria Math" charset="0"/>
                      </a:rPr>
                      <m:t>2</m:t>
                    </m:r>
                  </m:oMath>
                </a14:m>
                <a:r>
                  <a:rPr lang="en-US" baseline="30000" dirty="0" smtClean="0">
                    <a:solidFill>
                      <a:schemeClr val="tx1"/>
                    </a:solidFill>
                  </a:rPr>
                  <a:t> </a:t>
                </a:r>
                <a:r>
                  <a:rPr lang="en-US" dirty="0" smtClean="0">
                    <a:solidFill>
                      <a:schemeClr val="tx1"/>
                    </a:solidFill>
                  </a:rPr>
                  <a:t>+ 1</a:t>
                </a:r>
              </a:p>
              <a:p>
                <a:pPr lvl="1"/>
                <a:r>
                  <a:rPr lang="en-US" dirty="0" smtClean="0"/>
                  <a:t>Under the rare disease assumption, the RERI</a:t>
                </a:r>
                <a:r>
                  <a:rPr lang="en-US" baseline="-25000" dirty="0" smtClean="0"/>
                  <a:t>OR</a:t>
                </a:r>
                <a:r>
                  <a:rPr lang="en-US" dirty="0" smtClean="0"/>
                  <a:t> </a:t>
                </a:r>
                <a14:m>
                  <m:oMath xmlns:m="http://schemas.openxmlformats.org/officeDocument/2006/math">
                    <m:r>
                      <a:rPr lang="en-US" i="1" smtClean="0">
                        <a:latin typeface="Cambria Math" charset="0"/>
                        <a:ea typeface="Cambria Math" charset="0"/>
                        <a:cs typeface="Cambria Math" charset="0"/>
                      </a:rPr>
                      <m:t>≈</m:t>
                    </m:r>
                  </m:oMath>
                </a14:m>
                <a:r>
                  <a:rPr lang="en-US" dirty="0" smtClean="0">
                    <a:solidFill>
                      <a:schemeClr val="tx1"/>
                    </a:solidFill>
                  </a:rPr>
                  <a:t> RERI</a:t>
                </a:r>
                <a:r>
                  <a:rPr lang="en-US" baseline="-25000" dirty="0" smtClean="0">
                    <a:solidFill>
                      <a:schemeClr val="tx1"/>
                    </a:solidFill>
                  </a:rPr>
                  <a:t>RR</a:t>
                </a:r>
              </a:p>
              <a:p>
                <a:pPr lvl="1"/>
                <a:r>
                  <a:rPr lang="en-US" dirty="0" smtClean="0"/>
                  <a:t>If outcome is not rare, then use log-linear model and estimate RERI</a:t>
                </a:r>
                <a:r>
                  <a:rPr lang="en-US" baseline="-25000" dirty="0" smtClean="0"/>
                  <a:t>RR</a:t>
                </a:r>
                <a:r>
                  <a:rPr lang="en-US" dirty="0" smtClean="0"/>
                  <a:t> directly. </a:t>
                </a:r>
                <a:endParaRPr lang="en-US" dirty="0" smtClean="0">
                  <a:solidFill>
                    <a:schemeClr val="tx1"/>
                  </a:solidFill>
                </a:endParaRPr>
              </a:p>
              <a:p>
                <a:pPr lvl="1"/>
                <a:r>
                  <a:rPr lang="en-US" dirty="0" smtClean="0">
                    <a:solidFill>
                      <a:schemeClr val="tx1"/>
                    </a:solidFill>
                  </a:rPr>
                  <a:t>To estimate standard errors for RERI</a:t>
                </a:r>
                <a:r>
                  <a:rPr lang="en-US" baseline="-25000" dirty="0" smtClean="0">
                    <a:solidFill>
                      <a:schemeClr val="tx1"/>
                    </a:solidFill>
                  </a:rPr>
                  <a:t>OR</a:t>
                </a:r>
                <a:r>
                  <a:rPr lang="en-US" dirty="0" smtClean="0">
                    <a:solidFill>
                      <a:schemeClr val="tx1"/>
                    </a:solidFill>
                  </a:rPr>
                  <a:t>, can you Delta method (see Excel sheet on course website) or bootstrapping</a:t>
                </a:r>
              </a:p>
              <a:p>
                <a:pPr lvl="1"/>
                <a:r>
                  <a:rPr lang="en-US" dirty="0" smtClean="0"/>
                  <a:t>STATA and SAS code available in </a:t>
                </a:r>
                <a:r>
                  <a:rPr lang="en-US" dirty="0" err="1" smtClean="0"/>
                  <a:t>VanderWheele</a:t>
                </a:r>
                <a:r>
                  <a:rPr lang="en-US" dirty="0" smtClean="0"/>
                  <a:t> Chapter 9</a:t>
                </a:r>
                <a:endParaRPr lang="en-US"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71643" y="1684421"/>
                <a:ext cx="11100731" cy="4252620"/>
              </a:xfrm>
              <a:blipFill rotWithShape="0">
                <a:blip r:embed="rId3"/>
                <a:stretch>
                  <a:fillRect l="-549" t="-10315" b="-6160"/>
                </a:stretch>
              </a:blipFill>
            </p:spPr>
            <p:txBody>
              <a:bodyPr/>
              <a:lstStyle/>
              <a:p>
                <a:r>
                  <a:rPr lang="en-US">
                    <a:noFill/>
                  </a:rPr>
                  <a:t> </a:t>
                </a:r>
              </a:p>
            </p:txBody>
          </p:sp>
        </mc:Fallback>
      </mc:AlternateContent>
    </p:spTree>
    <p:extLst>
      <p:ext uri="{BB962C8B-B14F-4D97-AF65-F5344CB8AC3E}">
        <p14:creationId xmlns:p14="http://schemas.microsoft.com/office/powerpoint/2010/main" val="55441349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a:t>Highlights from Interaction &amp; Effect Mod Lecture 1</a:t>
            </a:r>
            <a:endParaRPr lang="en-US" b="1" dirty="0"/>
          </a:p>
        </p:txBody>
      </p:sp>
      <p:sp>
        <p:nvSpPr>
          <p:cNvPr id="3" name="Content Placeholder 2"/>
          <p:cNvSpPr>
            <a:spLocks noGrp="1"/>
          </p:cNvSpPr>
          <p:nvPr>
            <p:ph idx="1"/>
          </p:nvPr>
        </p:nvSpPr>
        <p:spPr>
          <a:xfrm>
            <a:off x="871643" y="1343873"/>
            <a:ext cx="11100731" cy="4438410"/>
          </a:xfrm>
        </p:spPr>
        <p:txBody>
          <a:bodyPr/>
          <a:lstStyle/>
          <a:p>
            <a:pPr>
              <a:spcBef>
                <a:spcPts val="1200"/>
              </a:spcBef>
            </a:pPr>
            <a:r>
              <a:rPr lang="en-US" dirty="0">
                <a:latin typeface="Arial" panose="020B0604020202020204" pitchFamily="34" charset="0"/>
                <a:cs typeface="Arial" panose="020B0604020202020204" pitchFamily="34" charset="0"/>
              </a:rPr>
              <a:t>Review effect modification</a:t>
            </a:r>
          </a:p>
          <a:p>
            <a:pPr>
              <a:spcBef>
                <a:spcPts val="1200"/>
              </a:spcBef>
            </a:pPr>
            <a:r>
              <a:rPr lang="en-US" dirty="0">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t>
            </a:r>
            <a:r>
              <a:rPr lang="en-US" dirty="0" smtClean="0">
                <a:latin typeface="Arial" panose="020B0604020202020204" pitchFamily="34" charset="0"/>
                <a:cs typeface="Arial" panose="020B0604020202020204" pitchFamily="34" charset="0"/>
              </a:rPr>
              <a:t>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t>
            </a:r>
            <a:r>
              <a:rPr lang="en-US" dirty="0" smtClean="0">
                <a:latin typeface="Arial" panose="020B0604020202020204" pitchFamily="34" charset="0"/>
                <a:cs typeface="Arial" panose="020B0604020202020204" pitchFamily="34" charset="0"/>
              </a:rPr>
              <a:t>approach</a:t>
            </a:r>
            <a:endParaRPr lang="en-US" dirty="0">
              <a:latin typeface="Arial" panose="020B0604020202020204" pitchFamily="34" charset="0"/>
              <a:cs typeface="Arial" panose="020B0604020202020204" pitchFamily="34" charset="0"/>
            </a:endParaRPr>
          </a:p>
          <a:p>
            <a:pPr>
              <a:spcBef>
                <a:spcPts val="1200"/>
              </a:spcBef>
            </a:pPr>
            <a:r>
              <a:rPr lang="en-US" dirty="0">
                <a:latin typeface="Arial" panose="020B0604020202020204" pitchFamily="34" charset="0"/>
                <a:cs typeface="Arial" panose="020B0604020202020204" pitchFamily="34" charset="0"/>
              </a:rPr>
              <a:t>Measures of interaction</a:t>
            </a:r>
          </a:p>
          <a:p>
            <a:pPr>
              <a:spcBef>
                <a:spcPts val="1200"/>
              </a:spcBef>
            </a:pPr>
            <a:r>
              <a:rPr lang="en-US" b="1" dirty="0">
                <a:solidFill>
                  <a:srgbClr val="FF0000"/>
                </a:solidFill>
                <a:latin typeface="Arial" panose="020B0604020202020204" pitchFamily="34" charset="0"/>
                <a:cs typeface="Arial" panose="020B0604020202020204" pitchFamily="34" charset="0"/>
              </a:rPr>
              <a:t>Describe methods to assess effect modification</a:t>
            </a:r>
          </a:p>
          <a:p>
            <a:pPr lvl="1">
              <a:spcBef>
                <a:spcPts val="1200"/>
              </a:spcBef>
            </a:pPr>
            <a:r>
              <a:rPr lang="en-US" dirty="0">
                <a:latin typeface="Arial" panose="020B0604020202020204" pitchFamily="34" charset="0"/>
                <a:cs typeface="Arial" panose="020B0604020202020204" pitchFamily="34" charset="0"/>
              </a:rPr>
              <a:t>Graphical assessment</a:t>
            </a:r>
          </a:p>
          <a:p>
            <a:pPr lvl="1">
              <a:spcBef>
                <a:spcPts val="1200"/>
              </a:spcBef>
            </a:pPr>
            <a:r>
              <a:rPr lang="en-US" dirty="0">
                <a:latin typeface="Arial" panose="020B0604020202020204" pitchFamily="34" charset="0"/>
                <a:cs typeface="Arial" panose="020B0604020202020204" pitchFamily="34" charset="0"/>
              </a:rPr>
              <a:t>Stratification</a:t>
            </a:r>
          </a:p>
          <a:p>
            <a:pPr lvl="1">
              <a:spcBef>
                <a:spcPts val="1200"/>
              </a:spcBef>
            </a:pPr>
            <a:r>
              <a:rPr lang="en-US" dirty="0">
                <a:latin typeface="Arial" panose="020B0604020202020204" pitchFamily="34" charset="0"/>
                <a:cs typeface="Arial" panose="020B0604020202020204" pitchFamily="34" charset="0"/>
              </a:rPr>
              <a:t>Comparing expected vs. observed joint effects</a:t>
            </a:r>
          </a:p>
          <a:p>
            <a:pPr lvl="1">
              <a:spcBef>
                <a:spcPts val="1200"/>
              </a:spcBef>
            </a:pPr>
            <a:r>
              <a:rPr lang="en-US" dirty="0">
                <a:latin typeface="Arial" panose="020B0604020202020204" pitchFamily="34" charset="0"/>
                <a:cs typeface="Arial" panose="020B0604020202020204" pitchFamily="34" charset="0"/>
              </a:rPr>
              <a:t>Estimating interaction </a:t>
            </a:r>
            <a:r>
              <a:rPr lang="en-US" dirty="0" smtClean="0">
                <a:latin typeface="Arial" panose="020B0604020202020204" pitchFamily="34" charset="0"/>
                <a:cs typeface="Arial" panose="020B0604020202020204" pitchFamily="34" charset="0"/>
              </a:rPr>
              <a:t>magnitude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776302"/>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61801"/>
            <a:ext cx="11100731" cy="4438410"/>
          </a:xfrm>
        </p:spPr>
        <p:txBody>
          <a:bodyPr/>
          <a:lstStyle/>
          <a:p>
            <a:r>
              <a:rPr lang="en-US" dirty="0" smtClean="0"/>
              <a:t>Measures of interaction</a:t>
            </a:r>
            <a:endParaRPr lang="en-US" dirty="0"/>
          </a:p>
          <a:p>
            <a:r>
              <a:rPr lang="en-US" dirty="0"/>
              <a:t>Mechanistic Interaction</a:t>
            </a:r>
          </a:p>
          <a:p>
            <a:r>
              <a:rPr lang="en-US" dirty="0"/>
              <a:t>Statistical Modeling</a:t>
            </a:r>
          </a:p>
          <a:p>
            <a:r>
              <a:rPr lang="en-US" b="1" dirty="0">
                <a:solidFill>
                  <a:srgbClr val="FF0000"/>
                </a:solidFill>
              </a:rPr>
              <a:t>Presentation of interaction analyses</a:t>
            </a:r>
          </a:p>
        </p:txBody>
      </p:sp>
    </p:spTree>
    <p:extLst>
      <p:ext uri="{BB962C8B-B14F-4D97-AF65-F5344CB8AC3E}">
        <p14:creationId xmlns:p14="http://schemas.microsoft.com/office/powerpoint/2010/main" val="68809075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Presenting stratum-specific effects</a:t>
            </a:r>
            <a:endParaRPr lang="en-US" b="1" dirty="0"/>
          </a:p>
        </p:txBody>
      </p:sp>
      <p:sp>
        <p:nvSpPr>
          <p:cNvPr id="3" name="Content Placeholder 2"/>
          <p:cNvSpPr>
            <a:spLocks noGrp="1"/>
          </p:cNvSpPr>
          <p:nvPr>
            <p:ph idx="1"/>
          </p:nvPr>
        </p:nvSpPr>
        <p:spPr>
          <a:xfrm>
            <a:off x="871643" y="1604698"/>
            <a:ext cx="11100731" cy="4011502"/>
          </a:xfrm>
        </p:spPr>
        <p:txBody>
          <a:bodyPr/>
          <a:lstStyle/>
          <a:p>
            <a:pPr lvl="1">
              <a:spcBef>
                <a:spcPts val="1000"/>
              </a:spcBef>
            </a:pPr>
            <a:r>
              <a:rPr lang="en-US" dirty="0"/>
              <a:t>What is the average causal effect in men?</a:t>
            </a:r>
          </a:p>
          <a:p>
            <a:pPr lvl="2">
              <a:spcBef>
                <a:spcPts val="1000"/>
              </a:spcBef>
            </a:pPr>
            <a:r>
              <a:rPr lang="en-US" dirty="0"/>
              <a:t>Causal risk ratio: </a:t>
            </a:r>
            <a:r>
              <a:rPr lang="en-US" dirty="0" err="1"/>
              <a:t>Pr</a:t>
            </a:r>
            <a:r>
              <a:rPr lang="en-US" dirty="0"/>
              <a:t>[</a:t>
            </a:r>
            <a:r>
              <a:rPr lang="en-US" dirty="0" err="1"/>
              <a:t>Y</a:t>
            </a:r>
            <a:r>
              <a:rPr lang="en-US" baseline="30000" dirty="0" err="1"/>
              <a:t>a</a:t>
            </a:r>
            <a:r>
              <a:rPr lang="en-US" baseline="30000" dirty="0"/>
              <a:t>=1</a:t>
            </a:r>
            <a:r>
              <a:rPr lang="en-US" dirty="0"/>
              <a:t> = 1 | M=0]  / </a:t>
            </a:r>
            <a:r>
              <a:rPr lang="en-US" dirty="0" err="1"/>
              <a:t>Pr</a:t>
            </a:r>
            <a:r>
              <a:rPr lang="en-US" dirty="0"/>
              <a:t>[</a:t>
            </a:r>
            <a:r>
              <a:rPr lang="en-US" dirty="0" err="1"/>
              <a:t>Y</a:t>
            </a:r>
            <a:r>
              <a:rPr lang="en-US" baseline="30000" dirty="0" err="1"/>
              <a:t>a</a:t>
            </a:r>
            <a:r>
              <a:rPr lang="en-US" baseline="30000" dirty="0"/>
              <a:t>=0</a:t>
            </a:r>
            <a:r>
              <a:rPr lang="en-US" dirty="0"/>
              <a:t> = 1 | M=0] = 0.4 / 0.6 = </a:t>
            </a:r>
            <a:r>
              <a:rPr lang="en-US" dirty="0">
                <a:solidFill>
                  <a:srgbClr val="FF0000"/>
                </a:solidFill>
              </a:rPr>
              <a:t>0.667</a:t>
            </a:r>
          </a:p>
          <a:p>
            <a:pPr lvl="2">
              <a:spcBef>
                <a:spcPts val="1000"/>
              </a:spcBef>
            </a:pPr>
            <a:r>
              <a:rPr lang="en-US" dirty="0"/>
              <a:t>Causal risk difference: </a:t>
            </a:r>
            <a:r>
              <a:rPr lang="en-US" dirty="0" err="1"/>
              <a:t>Pr</a:t>
            </a:r>
            <a:r>
              <a:rPr lang="en-US" dirty="0"/>
              <a:t>[</a:t>
            </a:r>
            <a:r>
              <a:rPr lang="en-US" dirty="0" err="1"/>
              <a:t>Y</a:t>
            </a:r>
            <a:r>
              <a:rPr lang="en-US" baseline="30000" dirty="0" err="1"/>
              <a:t>a</a:t>
            </a:r>
            <a:r>
              <a:rPr lang="en-US" baseline="30000" dirty="0"/>
              <a:t>=1</a:t>
            </a:r>
            <a:r>
              <a:rPr lang="en-US" dirty="0"/>
              <a:t> = 1 | M=0]  - </a:t>
            </a:r>
            <a:r>
              <a:rPr lang="en-US" dirty="0" err="1"/>
              <a:t>Pr</a:t>
            </a:r>
            <a:r>
              <a:rPr lang="en-US" dirty="0"/>
              <a:t>[</a:t>
            </a:r>
            <a:r>
              <a:rPr lang="en-US" dirty="0" err="1"/>
              <a:t>Y</a:t>
            </a:r>
            <a:r>
              <a:rPr lang="en-US" baseline="30000" dirty="0" err="1"/>
              <a:t>a</a:t>
            </a:r>
            <a:r>
              <a:rPr lang="en-US" baseline="30000" dirty="0"/>
              <a:t>=0</a:t>
            </a:r>
            <a:r>
              <a:rPr lang="en-US" dirty="0"/>
              <a:t> = 1 | M=0] = 0.4 - 0.6 = </a:t>
            </a:r>
            <a:r>
              <a:rPr lang="en-US" dirty="0">
                <a:solidFill>
                  <a:srgbClr val="00B050"/>
                </a:solidFill>
              </a:rPr>
              <a:t>-</a:t>
            </a:r>
            <a:r>
              <a:rPr lang="en-US" dirty="0" smtClean="0">
                <a:solidFill>
                  <a:srgbClr val="00B050"/>
                </a:solidFill>
              </a:rPr>
              <a:t>0.2</a:t>
            </a:r>
          </a:p>
          <a:p>
            <a:pPr lvl="2">
              <a:spcBef>
                <a:spcPts val="1000"/>
              </a:spcBef>
            </a:pPr>
            <a:r>
              <a:rPr lang="en-US" dirty="0" smtClean="0">
                <a:solidFill>
                  <a:schemeClr val="accent2"/>
                </a:solidFill>
              </a:rPr>
              <a:t>Reference group: unexposed men</a:t>
            </a:r>
            <a:endParaRPr lang="en-US" dirty="0">
              <a:solidFill>
                <a:schemeClr val="accent2"/>
              </a:solidFill>
            </a:endParaRPr>
          </a:p>
          <a:p>
            <a:pPr lvl="2">
              <a:spcBef>
                <a:spcPts val="1000"/>
              </a:spcBef>
            </a:pPr>
            <a:endParaRPr lang="en-US" dirty="0"/>
          </a:p>
          <a:p>
            <a:pPr lvl="1">
              <a:spcBef>
                <a:spcPts val="1000"/>
              </a:spcBef>
            </a:pPr>
            <a:r>
              <a:rPr lang="en-US" dirty="0"/>
              <a:t>What is the average causal effect in women? </a:t>
            </a:r>
          </a:p>
          <a:p>
            <a:pPr lvl="2">
              <a:spcBef>
                <a:spcPts val="1000"/>
              </a:spcBef>
            </a:pPr>
            <a:r>
              <a:rPr lang="en-US" dirty="0"/>
              <a:t>Causal risk ratio: </a:t>
            </a:r>
            <a:r>
              <a:rPr lang="en-US" dirty="0" err="1"/>
              <a:t>Pr</a:t>
            </a:r>
            <a:r>
              <a:rPr lang="en-US" dirty="0"/>
              <a:t>[</a:t>
            </a:r>
            <a:r>
              <a:rPr lang="en-US" dirty="0" err="1"/>
              <a:t>Y</a:t>
            </a:r>
            <a:r>
              <a:rPr lang="en-US" baseline="30000" dirty="0" err="1"/>
              <a:t>a</a:t>
            </a:r>
            <a:r>
              <a:rPr lang="en-US" baseline="30000" dirty="0"/>
              <a:t>=1</a:t>
            </a:r>
            <a:r>
              <a:rPr lang="en-US" dirty="0"/>
              <a:t> = 1 | M=1]  / </a:t>
            </a:r>
            <a:r>
              <a:rPr lang="en-US" dirty="0" err="1"/>
              <a:t>Pr</a:t>
            </a:r>
            <a:r>
              <a:rPr lang="en-US" dirty="0"/>
              <a:t>[</a:t>
            </a:r>
            <a:r>
              <a:rPr lang="en-US" dirty="0" err="1"/>
              <a:t>Y</a:t>
            </a:r>
            <a:r>
              <a:rPr lang="en-US" baseline="30000" dirty="0" err="1"/>
              <a:t>a</a:t>
            </a:r>
            <a:r>
              <a:rPr lang="en-US" baseline="30000" dirty="0"/>
              <a:t>=0</a:t>
            </a:r>
            <a:r>
              <a:rPr lang="en-US" dirty="0"/>
              <a:t> = 1 | M=1] = 0.6 / 0.4 = </a:t>
            </a:r>
            <a:r>
              <a:rPr lang="en-US" dirty="0">
                <a:solidFill>
                  <a:srgbClr val="FF0000"/>
                </a:solidFill>
              </a:rPr>
              <a:t>1.5</a:t>
            </a:r>
          </a:p>
          <a:p>
            <a:pPr lvl="2">
              <a:spcBef>
                <a:spcPts val="1000"/>
              </a:spcBef>
            </a:pPr>
            <a:r>
              <a:rPr lang="en-US" dirty="0"/>
              <a:t>Causal risk difference: </a:t>
            </a:r>
            <a:r>
              <a:rPr lang="en-US" dirty="0" err="1"/>
              <a:t>Pr</a:t>
            </a:r>
            <a:r>
              <a:rPr lang="en-US" dirty="0"/>
              <a:t>[</a:t>
            </a:r>
            <a:r>
              <a:rPr lang="en-US" dirty="0" err="1"/>
              <a:t>Y</a:t>
            </a:r>
            <a:r>
              <a:rPr lang="en-US" baseline="30000" dirty="0" err="1"/>
              <a:t>a</a:t>
            </a:r>
            <a:r>
              <a:rPr lang="en-US" baseline="30000" dirty="0"/>
              <a:t>=1</a:t>
            </a:r>
            <a:r>
              <a:rPr lang="en-US" dirty="0"/>
              <a:t> = 1 | M=1] - </a:t>
            </a:r>
            <a:r>
              <a:rPr lang="en-US" dirty="0" err="1"/>
              <a:t>Pr</a:t>
            </a:r>
            <a:r>
              <a:rPr lang="en-US" dirty="0"/>
              <a:t>[</a:t>
            </a:r>
            <a:r>
              <a:rPr lang="en-US" dirty="0" err="1"/>
              <a:t>Y</a:t>
            </a:r>
            <a:r>
              <a:rPr lang="en-US" baseline="30000" dirty="0" err="1"/>
              <a:t>a</a:t>
            </a:r>
            <a:r>
              <a:rPr lang="en-US" baseline="30000" dirty="0"/>
              <a:t>=0</a:t>
            </a:r>
            <a:r>
              <a:rPr lang="en-US" dirty="0"/>
              <a:t> = 1 | M=1] = 0.6 - 0.4 = </a:t>
            </a:r>
            <a:r>
              <a:rPr lang="en-US" dirty="0" smtClean="0">
                <a:solidFill>
                  <a:srgbClr val="00B050"/>
                </a:solidFill>
              </a:rPr>
              <a:t>0.2</a:t>
            </a:r>
          </a:p>
          <a:p>
            <a:pPr lvl="2">
              <a:spcBef>
                <a:spcPts val="1000"/>
              </a:spcBef>
            </a:pPr>
            <a:r>
              <a:rPr lang="en-US" dirty="0" smtClean="0">
                <a:solidFill>
                  <a:schemeClr val="accent2"/>
                </a:solidFill>
              </a:rPr>
              <a:t>Reference group: unexposed women</a:t>
            </a:r>
            <a:endParaRPr lang="en-US" dirty="0">
              <a:solidFill>
                <a:schemeClr val="accent2"/>
              </a:solidFill>
            </a:endParaRPr>
          </a:p>
          <a:p>
            <a:endParaRPr lang="en-US" dirty="0"/>
          </a:p>
        </p:txBody>
      </p:sp>
    </p:spTree>
    <p:extLst>
      <p:ext uri="{BB962C8B-B14F-4D97-AF65-F5344CB8AC3E}">
        <p14:creationId xmlns:p14="http://schemas.microsoft.com/office/powerpoint/2010/main" val="188524915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Presenting stratum-specific effects</a:t>
            </a:r>
            <a:endParaRPr lang="en-US" b="1" dirty="0"/>
          </a:p>
        </p:txBody>
      </p:sp>
      <p:sp>
        <p:nvSpPr>
          <p:cNvPr id="4" name="Content Placeholder 3"/>
          <p:cNvSpPr>
            <a:spLocks noGrp="1"/>
          </p:cNvSpPr>
          <p:nvPr>
            <p:ph idx="1"/>
          </p:nvPr>
        </p:nvSpPr>
        <p:spPr>
          <a:xfrm>
            <a:off x="871643" y="3721768"/>
            <a:ext cx="11100731" cy="2311526"/>
          </a:xfrm>
        </p:spPr>
        <p:txBody>
          <a:bodyPr/>
          <a:lstStyle/>
          <a:p>
            <a:r>
              <a:rPr lang="en-US" sz="2400" dirty="0" smtClean="0"/>
              <a:t>Examining effects of asbestos within levels of smoking? </a:t>
            </a:r>
          </a:p>
          <a:p>
            <a:r>
              <a:rPr lang="en-US" sz="2400" dirty="0" smtClean="0"/>
              <a:t>Examining effects of smoking within levels of asbestos? </a:t>
            </a:r>
          </a:p>
          <a:p>
            <a:r>
              <a:rPr lang="en-US" sz="2400" dirty="0" smtClean="0"/>
              <a:t>Which group has highest risk of outcome? </a:t>
            </a:r>
            <a:endParaRPr lang="en-US" sz="2400" dirty="0"/>
          </a:p>
        </p:txBody>
      </p:sp>
      <p:pic>
        <p:nvPicPr>
          <p:cNvPr id="5" name="Picture 4"/>
          <p:cNvPicPr>
            <a:picLocks noChangeAspect="1"/>
          </p:cNvPicPr>
          <p:nvPr/>
        </p:nvPicPr>
        <p:blipFill rotWithShape="1">
          <a:blip r:embed="rId3"/>
          <a:srcRect l="11005" t="20351" r="60194" b="66784"/>
          <a:stretch/>
        </p:blipFill>
        <p:spPr>
          <a:xfrm>
            <a:off x="2213989" y="1459830"/>
            <a:ext cx="8101841" cy="2261938"/>
          </a:xfrm>
          <a:prstGeom prst="rect">
            <a:avLst/>
          </a:prstGeom>
        </p:spPr>
      </p:pic>
      <p:sp>
        <p:nvSpPr>
          <p:cNvPr id="6" name="Rectangle 5"/>
          <p:cNvSpPr/>
          <p:nvPr/>
        </p:nvSpPr>
        <p:spPr>
          <a:xfrm>
            <a:off x="8758664" y="3723368"/>
            <a:ext cx="941606" cy="461665"/>
          </a:xfrm>
          <a:prstGeom prst="rect">
            <a:avLst/>
          </a:prstGeom>
        </p:spPr>
        <p:txBody>
          <a:bodyPr wrap="square">
            <a:spAutoFit/>
          </a:bodyPr>
          <a:lstStyle/>
          <a:p>
            <a:r>
              <a:rPr lang="en-US" sz="2400" b="1">
                <a:solidFill>
                  <a:srgbClr val="00B050"/>
                </a:solidFill>
                <a:latin typeface="+mj-lt"/>
              </a:rPr>
              <a:t>YES</a:t>
            </a:r>
            <a:endParaRPr lang="en-US" sz="2400" b="1" dirty="0">
              <a:solidFill>
                <a:srgbClr val="00B050"/>
              </a:solidFill>
              <a:latin typeface="+mj-lt"/>
            </a:endParaRPr>
          </a:p>
        </p:txBody>
      </p:sp>
      <p:sp>
        <p:nvSpPr>
          <p:cNvPr id="7" name="Rectangle 6"/>
          <p:cNvSpPr/>
          <p:nvPr/>
        </p:nvSpPr>
        <p:spPr>
          <a:xfrm>
            <a:off x="8758664" y="4185033"/>
            <a:ext cx="941606" cy="461665"/>
          </a:xfrm>
          <a:prstGeom prst="rect">
            <a:avLst/>
          </a:prstGeom>
        </p:spPr>
        <p:txBody>
          <a:bodyPr wrap="square">
            <a:spAutoFit/>
          </a:bodyPr>
          <a:lstStyle/>
          <a:p>
            <a:r>
              <a:rPr lang="en-US" sz="2400" b="1" dirty="0" smtClean="0">
                <a:solidFill>
                  <a:srgbClr val="FF0000"/>
                </a:solidFill>
                <a:latin typeface="+mj-lt"/>
              </a:rPr>
              <a:t>NO</a:t>
            </a:r>
            <a:endParaRPr lang="en-US" sz="2400" b="1" dirty="0">
              <a:solidFill>
                <a:srgbClr val="FF0000"/>
              </a:solidFill>
              <a:latin typeface="+mj-lt"/>
            </a:endParaRPr>
          </a:p>
        </p:txBody>
      </p:sp>
      <p:sp>
        <p:nvSpPr>
          <p:cNvPr id="9" name="Rectangle 8"/>
          <p:cNvSpPr/>
          <p:nvPr/>
        </p:nvSpPr>
        <p:spPr>
          <a:xfrm>
            <a:off x="6841631" y="4646698"/>
            <a:ext cx="1018999" cy="461665"/>
          </a:xfrm>
          <a:prstGeom prst="rect">
            <a:avLst/>
          </a:prstGeom>
        </p:spPr>
        <p:txBody>
          <a:bodyPr wrap="square">
            <a:spAutoFit/>
          </a:bodyPr>
          <a:lstStyle/>
          <a:p>
            <a:r>
              <a:rPr lang="en-US" sz="2400" b="1" dirty="0" smtClean="0">
                <a:solidFill>
                  <a:srgbClr val="FF0000"/>
                </a:solidFill>
                <a:latin typeface="+mj-lt"/>
              </a:rPr>
              <a:t>NO</a:t>
            </a:r>
            <a:endParaRPr lang="en-US" sz="2400" b="1" dirty="0">
              <a:solidFill>
                <a:srgbClr val="FF0000"/>
              </a:solidFill>
              <a:latin typeface="+mj-lt"/>
            </a:endParaRPr>
          </a:p>
        </p:txBody>
      </p:sp>
      <p:sp>
        <p:nvSpPr>
          <p:cNvPr id="10" name="Rounded Rectangle 9"/>
          <p:cNvSpPr/>
          <p:nvPr/>
        </p:nvSpPr>
        <p:spPr bwMode="auto">
          <a:xfrm>
            <a:off x="4163393" y="1993306"/>
            <a:ext cx="4203032" cy="352927"/>
          </a:xfrm>
          <a:prstGeom prst="roundRect">
            <a:avLst/>
          </a:prstGeom>
          <a:noFill/>
          <a:ln w="5080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557373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Using a common reference group</a:t>
            </a:r>
            <a:endParaRPr lang="en-US" b="1" dirty="0"/>
          </a:p>
        </p:txBody>
      </p:sp>
      <p:sp>
        <p:nvSpPr>
          <p:cNvPr id="3" name="Content Placeholder 2"/>
          <p:cNvSpPr>
            <a:spLocks noGrp="1"/>
          </p:cNvSpPr>
          <p:nvPr>
            <p:ph idx="1"/>
          </p:nvPr>
        </p:nvSpPr>
        <p:spPr>
          <a:xfrm>
            <a:off x="881833" y="3730462"/>
            <a:ext cx="11100731" cy="2302831"/>
          </a:xfrm>
        </p:spPr>
        <p:txBody>
          <a:bodyPr/>
          <a:lstStyle/>
          <a:p>
            <a:r>
              <a:rPr lang="en-US" sz="2400" dirty="0" smtClean="0"/>
              <a:t>Current guidelines recommend a common reference group for presentation of effect modification and interaction analyses</a:t>
            </a:r>
          </a:p>
          <a:p>
            <a:r>
              <a:rPr lang="en-US" sz="2400" dirty="0"/>
              <a:t>Examining effects of asbestos within levels of smoking? </a:t>
            </a:r>
          </a:p>
          <a:p>
            <a:r>
              <a:rPr lang="en-US" sz="2400" dirty="0"/>
              <a:t>Examining effects of smoking within levels of asbestos? </a:t>
            </a:r>
          </a:p>
          <a:p>
            <a:r>
              <a:rPr lang="en-US" sz="2400" dirty="0"/>
              <a:t>Which group has highest risk of outcome? </a:t>
            </a:r>
          </a:p>
          <a:p>
            <a:endParaRPr lang="en-US" sz="2400" dirty="0"/>
          </a:p>
        </p:txBody>
      </p:sp>
      <p:pic>
        <p:nvPicPr>
          <p:cNvPr id="5" name="Picture 4"/>
          <p:cNvPicPr>
            <a:picLocks noChangeAspect="1"/>
          </p:cNvPicPr>
          <p:nvPr/>
        </p:nvPicPr>
        <p:blipFill rotWithShape="1">
          <a:blip r:embed="rId3"/>
          <a:srcRect l="48977" t="47199" r="22952" b="40405"/>
          <a:stretch/>
        </p:blipFill>
        <p:spPr>
          <a:xfrm>
            <a:off x="1500404" y="1149691"/>
            <a:ext cx="9529010" cy="2580771"/>
          </a:xfrm>
          <a:prstGeom prst="rect">
            <a:avLst/>
          </a:prstGeom>
        </p:spPr>
      </p:pic>
      <p:sp>
        <p:nvSpPr>
          <p:cNvPr id="6" name="Rectangle 5"/>
          <p:cNvSpPr/>
          <p:nvPr/>
        </p:nvSpPr>
        <p:spPr>
          <a:xfrm>
            <a:off x="8758664" y="4532507"/>
            <a:ext cx="941606" cy="461665"/>
          </a:xfrm>
          <a:prstGeom prst="rect">
            <a:avLst/>
          </a:prstGeom>
        </p:spPr>
        <p:txBody>
          <a:bodyPr wrap="square">
            <a:spAutoFit/>
          </a:bodyPr>
          <a:lstStyle/>
          <a:p>
            <a:r>
              <a:rPr lang="en-US" sz="2400" b="1" dirty="0">
                <a:solidFill>
                  <a:srgbClr val="00B050"/>
                </a:solidFill>
                <a:latin typeface="+mj-lt"/>
              </a:rPr>
              <a:t>YES</a:t>
            </a:r>
          </a:p>
        </p:txBody>
      </p:sp>
      <p:sp>
        <p:nvSpPr>
          <p:cNvPr id="7" name="Rectangle 6"/>
          <p:cNvSpPr/>
          <p:nvPr/>
        </p:nvSpPr>
        <p:spPr>
          <a:xfrm>
            <a:off x="8758664" y="5052067"/>
            <a:ext cx="941606" cy="461665"/>
          </a:xfrm>
          <a:prstGeom prst="rect">
            <a:avLst/>
          </a:prstGeom>
        </p:spPr>
        <p:txBody>
          <a:bodyPr wrap="square">
            <a:spAutoFit/>
          </a:bodyPr>
          <a:lstStyle/>
          <a:p>
            <a:r>
              <a:rPr lang="en-US" sz="2400" b="1">
                <a:solidFill>
                  <a:srgbClr val="00B050"/>
                </a:solidFill>
                <a:latin typeface="+mj-lt"/>
              </a:rPr>
              <a:t>YES</a:t>
            </a:r>
            <a:endParaRPr lang="en-US" sz="2400" b="1" dirty="0">
              <a:solidFill>
                <a:srgbClr val="00B050"/>
              </a:solidFill>
              <a:latin typeface="+mj-lt"/>
            </a:endParaRPr>
          </a:p>
        </p:txBody>
      </p:sp>
      <p:sp>
        <p:nvSpPr>
          <p:cNvPr id="8" name="Rectangle 7"/>
          <p:cNvSpPr/>
          <p:nvPr/>
        </p:nvSpPr>
        <p:spPr>
          <a:xfrm>
            <a:off x="6969969" y="5571628"/>
            <a:ext cx="941606" cy="461665"/>
          </a:xfrm>
          <a:prstGeom prst="rect">
            <a:avLst/>
          </a:prstGeom>
        </p:spPr>
        <p:txBody>
          <a:bodyPr wrap="square">
            <a:spAutoFit/>
          </a:bodyPr>
          <a:lstStyle/>
          <a:p>
            <a:r>
              <a:rPr lang="en-US" sz="2400" b="1">
                <a:solidFill>
                  <a:srgbClr val="00B050"/>
                </a:solidFill>
                <a:latin typeface="+mj-lt"/>
              </a:rPr>
              <a:t>YES</a:t>
            </a:r>
            <a:endParaRPr lang="en-US" sz="2400" b="1" dirty="0">
              <a:solidFill>
                <a:srgbClr val="00B050"/>
              </a:solidFill>
              <a:latin typeface="+mj-lt"/>
            </a:endParaRPr>
          </a:p>
        </p:txBody>
      </p:sp>
      <p:sp>
        <p:nvSpPr>
          <p:cNvPr id="9" name="Rounded Rectangle 8"/>
          <p:cNvSpPr/>
          <p:nvPr/>
        </p:nvSpPr>
        <p:spPr bwMode="auto">
          <a:xfrm>
            <a:off x="4163393" y="1842844"/>
            <a:ext cx="4203032" cy="352927"/>
          </a:xfrm>
          <a:prstGeom prst="roundRect">
            <a:avLst/>
          </a:prstGeom>
          <a:noFill/>
          <a:ln w="5080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55776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Using a common reference group</a:t>
            </a:r>
            <a:endParaRPr lang="en-US" b="1" dirty="0"/>
          </a:p>
        </p:txBody>
      </p:sp>
      <p:sp>
        <p:nvSpPr>
          <p:cNvPr id="3" name="Content Placeholder 2"/>
          <p:cNvSpPr>
            <a:spLocks noGrp="1"/>
          </p:cNvSpPr>
          <p:nvPr>
            <p:ph idx="1"/>
          </p:nvPr>
        </p:nvSpPr>
        <p:spPr>
          <a:xfrm>
            <a:off x="881833" y="1588168"/>
            <a:ext cx="11100731" cy="4445125"/>
          </a:xfrm>
        </p:spPr>
        <p:txBody>
          <a:bodyPr/>
          <a:lstStyle/>
          <a:p>
            <a:r>
              <a:rPr lang="en-US" sz="2400" dirty="0" smtClean="0"/>
              <a:t>In practice, code two exposures into one categorical exposure variable representing different exposure combinations</a:t>
            </a:r>
          </a:p>
          <a:p>
            <a:pPr lvl="1"/>
            <a:r>
              <a:rPr lang="en-US" sz="2400" dirty="0" smtClean="0"/>
              <a:t>Rather than having two binary variables, E and G</a:t>
            </a:r>
          </a:p>
          <a:p>
            <a:pPr lvl="1"/>
            <a:r>
              <a:rPr lang="en-US" sz="2400" dirty="0" smtClean="0"/>
              <a:t>Create a new 4-level categorical variable that represents each exposure combinations</a:t>
            </a:r>
          </a:p>
          <a:p>
            <a:pPr lvl="2"/>
            <a:r>
              <a:rPr lang="en-US" sz="2400" dirty="0" err="1" smtClean="0"/>
              <a:t>EG_new</a:t>
            </a:r>
            <a:r>
              <a:rPr lang="en-US" sz="2400" dirty="0" smtClean="0"/>
              <a:t> =1 if E==0 and G==0</a:t>
            </a:r>
          </a:p>
          <a:p>
            <a:pPr lvl="2"/>
            <a:r>
              <a:rPr lang="en-US" sz="2400" dirty="0" err="1" smtClean="0"/>
              <a:t>EG_new</a:t>
            </a:r>
            <a:r>
              <a:rPr lang="en-US" sz="2400" dirty="0" smtClean="0"/>
              <a:t> =2 if E==1 and G==0</a:t>
            </a:r>
          </a:p>
          <a:p>
            <a:pPr lvl="2"/>
            <a:r>
              <a:rPr lang="en-US" sz="2400" dirty="0" err="1" smtClean="0"/>
              <a:t>EG_new</a:t>
            </a:r>
            <a:r>
              <a:rPr lang="en-US" sz="2400" dirty="0" smtClean="0"/>
              <a:t> =3 if E==0 and G==1</a:t>
            </a:r>
          </a:p>
          <a:p>
            <a:pPr lvl="2"/>
            <a:r>
              <a:rPr lang="en-US" sz="2400" dirty="0" err="1" smtClean="0"/>
              <a:t>EG_new</a:t>
            </a:r>
            <a:r>
              <a:rPr lang="en-US" sz="2400" dirty="0" smtClean="0"/>
              <a:t> = 4 if E==1 and G==1</a:t>
            </a:r>
            <a:endParaRPr lang="en-US" sz="2400" dirty="0"/>
          </a:p>
          <a:p>
            <a:endParaRPr lang="en-US" sz="2400" dirty="0"/>
          </a:p>
        </p:txBody>
      </p:sp>
    </p:spTree>
    <p:extLst>
      <p:ext uri="{BB962C8B-B14F-4D97-AF65-F5344CB8AC3E}">
        <p14:creationId xmlns:p14="http://schemas.microsoft.com/office/powerpoint/2010/main" val="138405498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Using a common reference group</a:t>
            </a:r>
            <a:endParaRPr lang="en-US" b="1" dirty="0"/>
          </a:p>
        </p:txBody>
      </p:sp>
      <p:sp>
        <p:nvSpPr>
          <p:cNvPr id="10" name="TextBox 9"/>
          <p:cNvSpPr txBox="1"/>
          <p:nvPr/>
        </p:nvSpPr>
        <p:spPr bwMode="auto">
          <a:xfrm>
            <a:off x="433137" y="5946394"/>
            <a:ext cx="11543710" cy="246221"/>
          </a:xfrm>
          <a:prstGeom prst="rect">
            <a:avLst/>
          </a:prstGeom>
          <a:noFill/>
          <a:ln w="19050" algn="ctr">
            <a:noFill/>
            <a:miter lim="800000"/>
            <a:headEnd/>
            <a:tailEnd/>
          </a:ln>
        </p:spPr>
        <p:txBody>
          <a:bodyPr wrap="square" lIns="0" tIns="0" rIns="0" bIns="0" rtlCol="0">
            <a:spAutoFit/>
          </a:bodyPr>
          <a:lstStyle/>
          <a:p>
            <a:pPr algn="ctr"/>
            <a:r>
              <a:rPr lang="en-US" sz="1600" i="1" dirty="0" smtClean="0"/>
              <a:t>Sellers et al. Dietary folate intake, alcohol, and risk of </a:t>
            </a:r>
            <a:r>
              <a:rPr lang="en-US" sz="1600" i="1" dirty="0" err="1" smtClean="0"/>
              <a:t>bresat</a:t>
            </a:r>
            <a:r>
              <a:rPr lang="en-US" sz="1600" i="1" dirty="0" smtClean="0"/>
              <a:t> cancer in a prospective study of postmenopausal women. Epidemiology 2001. </a:t>
            </a:r>
          </a:p>
        </p:txBody>
      </p:sp>
      <p:pic>
        <p:nvPicPr>
          <p:cNvPr id="12" name="Picture 11"/>
          <p:cNvPicPr>
            <a:picLocks noChangeAspect="1"/>
          </p:cNvPicPr>
          <p:nvPr/>
        </p:nvPicPr>
        <p:blipFill rotWithShape="1">
          <a:blip r:embed="rId3"/>
          <a:srcRect l="16667" t="35322" r="10234" b="15088"/>
          <a:stretch/>
        </p:blipFill>
        <p:spPr>
          <a:xfrm>
            <a:off x="681058" y="1138053"/>
            <a:ext cx="11047867" cy="4684295"/>
          </a:xfrm>
          <a:prstGeom prst="rect">
            <a:avLst/>
          </a:prstGeom>
        </p:spPr>
      </p:pic>
      <p:sp>
        <p:nvSpPr>
          <p:cNvPr id="13" name="Rounded Rectangle 12"/>
          <p:cNvSpPr/>
          <p:nvPr/>
        </p:nvSpPr>
        <p:spPr bwMode="auto">
          <a:xfrm>
            <a:off x="871643" y="1697382"/>
            <a:ext cx="1211909" cy="2791326"/>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4" name="Rounded Rectangle 13"/>
          <p:cNvSpPr/>
          <p:nvPr/>
        </p:nvSpPr>
        <p:spPr bwMode="auto">
          <a:xfrm>
            <a:off x="2083552" y="1697382"/>
            <a:ext cx="1211909" cy="2791326"/>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5" name="Rounded Rectangle 14"/>
          <p:cNvSpPr/>
          <p:nvPr/>
        </p:nvSpPr>
        <p:spPr bwMode="auto">
          <a:xfrm>
            <a:off x="6144127" y="1697382"/>
            <a:ext cx="1443790" cy="2791326"/>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Rounded Rectangle 15"/>
          <p:cNvSpPr/>
          <p:nvPr/>
        </p:nvSpPr>
        <p:spPr bwMode="auto">
          <a:xfrm>
            <a:off x="7587917" y="1697382"/>
            <a:ext cx="1780672" cy="2791326"/>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7" name="Rounded Rectangle 16"/>
          <p:cNvSpPr/>
          <p:nvPr/>
        </p:nvSpPr>
        <p:spPr bwMode="auto">
          <a:xfrm>
            <a:off x="9368589" y="1697382"/>
            <a:ext cx="2085474" cy="2791326"/>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819308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Using a common reference group</a:t>
            </a:r>
            <a:endParaRPr lang="en-US" b="1" dirty="0"/>
          </a:p>
        </p:txBody>
      </p:sp>
      <p:sp>
        <p:nvSpPr>
          <p:cNvPr id="10" name="TextBox 9"/>
          <p:cNvSpPr txBox="1"/>
          <p:nvPr/>
        </p:nvSpPr>
        <p:spPr bwMode="auto">
          <a:xfrm>
            <a:off x="433137" y="5946394"/>
            <a:ext cx="11543710" cy="246221"/>
          </a:xfrm>
          <a:prstGeom prst="rect">
            <a:avLst/>
          </a:prstGeom>
          <a:noFill/>
          <a:ln w="19050" algn="ctr">
            <a:noFill/>
            <a:miter lim="800000"/>
            <a:headEnd/>
            <a:tailEnd/>
          </a:ln>
        </p:spPr>
        <p:txBody>
          <a:bodyPr wrap="square" lIns="0" tIns="0" rIns="0" bIns="0" rtlCol="0">
            <a:spAutoFit/>
          </a:bodyPr>
          <a:lstStyle/>
          <a:p>
            <a:pPr algn="ctr"/>
            <a:r>
              <a:rPr lang="en-US" sz="1600" i="1" dirty="0" smtClean="0"/>
              <a:t>Leung et al. Household food insecurity is associated with depression in low-income SNAP and non-SNAP participants. J Nutrition 2015. </a:t>
            </a:r>
          </a:p>
        </p:txBody>
      </p:sp>
      <p:pic>
        <p:nvPicPr>
          <p:cNvPr id="3" name="Picture 2"/>
          <p:cNvPicPr>
            <a:picLocks noChangeAspect="1"/>
          </p:cNvPicPr>
          <p:nvPr/>
        </p:nvPicPr>
        <p:blipFill rotWithShape="1">
          <a:blip r:embed="rId3"/>
          <a:srcRect l="32602" t="44211" r="37719" b="22339"/>
          <a:stretch/>
        </p:blipFill>
        <p:spPr>
          <a:xfrm>
            <a:off x="128337" y="1744158"/>
            <a:ext cx="4928903" cy="3472084"/>
          </a:xfrm>
          <a:prstGeom prst="rect">
            <a:avLst/>
          </a:prstGeom>
        </p:spPr>
      </p:pic>
      <p:pic>
        <p:nvPicPr>
          <p:cNvPr id="4" name="Picture 3"/>
          <p:cNvPicPr>
            <a:picLocks noChangeAspect="1"/>
          </p:cNvPicPr>
          <p:nvPr/>
        </p:nvPicPr>
        <p:blipFill rotWithShape="1">
          <a:blip r:embed="rId4"/>
          <a:srcRect l="31725" t="21521" r="18860" b="40585"/>
          <a:stretch/>
        </p:blipFill>
        <p:spPr>
          <a:xfrm>
            <a:off x="5057240" y="1570252"/>
            <a:ext cx="7154779" cy="3429213"/>
          </a:xfrm>
          <a:prstGeom prst="rect">
            <a:avLst/>
          </a:prstGeom>
        </p:spPr>
      </p:pic>
    </p:spTree>
    <p:extLst>
      <p:ext uri="{BB962C8B-B14F-4D97-AF65-F5344CB8AC3E}">
        <p14:creationId xmlns:p14="http://schemas.microsoft.com/office/powerpoint/2010/main" val="212802476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 of results </a:t>
            </a:r>
            <a:r>
              <a:rPr lang="mr-IN" b="1" dirty="0" smtClean="0"/>
              <a:t>–</a:t>
            </a:r>
            <a:r>
              <a:rPr lang="en-US" b="1" dirty="0" smtClean="0"/>
              <a:t> key points</a:t>
            </a:r>
            <a:endParaRPr lang="en-US" b="1" dirty="0"/>
          </a:p>
        </p:txBody>
      </p:sp>
      <p:sp>
        <p:nvSpPr>
          <p:cNvPr id="5" name="Content Placeholder 4"/>
          <p:cNvSpPr>
            <a:spLocks noGrp="1"/>
          </p:cNvSpPr>
          <p:nvPr>
            <p:ph idx="1"/>
          </p:nvPr>
        </p:nvSpPr>
        <p:spPr/>
        <p:txBody>
          <a:bodyPr/>
          <a:lstStyle/>
          <a:p>
            <a:r>
              <a:rPr lang="en-US" sz="2800" dirty="0" smtClean="0"/>
              <a:t>Present RRs, ORs, or RDs, with confidence intervals for each stratum of the exposures with a single reference category (often the lowest risk group)</a:t>
            </a:r>
          </a:p>
          <a:p>
            <a:r>
              <a:rPr lang="en-US" sz="2800" dirty="0" smtClean="0"/>
              <a:t>Present measures of interaction on both the additive (e.g. RERI) and multiplicative scales with CIs and P-values</a:t>
            </a:r>
          </a:p>
          <a:p>
            <a:r>
              <a:rPr lang="en-US" sz="2800" dirty="0" smtClean="0"/>
              <a:t>List the confounders for which the relations between both exposures and outcomes were adjusted for. </a:t>
            </a:r>
            <a:endParaRPr lang="en-US" sz="2800" dirty="0"/>
          </a:p>
        </p:txBody>
      </p:sp>
    </p:spTree>
    <p:extLst>
      <p:ext uri="{BB962C8B-B14F-4D97-AF65-F5344CB8AC3E}">
        <p14:creationId xmlns:p14="http://schemas.microsoft.com/office/powerpoint/2010/main" val="822992171"/>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Summary</a:t>
            </a:r>
            <a:endParaRPr lang="en-US" b="1" dirty="0"/>
          </a:p>
        </p:txBody>
      </p:sp>
      <p:sp>
        <p:nvSpPr>
          <p:cNvPr id="3" name="Content Placeholder 2"/>
          <p:cNvSpPr>
            <a:spLocks noGrp="1"/>
          </p:cNvSpPr>
          <p:nvPr>
            <p:ph idx="1"/>
          </p:nvPr>
        </p:nvSpPr>
        <p:spPr>
          <a:xfrm>
            <a:off x="871643" y="1190469"/>
            <a:ext cx="11100731" cy="4314839"/>
          </a:xfrm>
        </p:spPr>
        <p:txBody>
          <a:bodyPr/>
          <a:lstStyle/>
          <a:p>
            <a:r>
              <a:rPr lang="en-US" altLang="en-US" sz="2000" dirty="0"/>
              <a:t>There is a distinct difference between biological interaction and effect (measure) </a:t>
            </a:r>
            <a:r>
              <a:rPr lang="en-US" altLang="en-US" sz="2000" dirty="0" smtClean="0"/>
              <a:t>modification</a:t>
            </a:r>
            <a:endParaRPr lang="en-US" altLang="en-US" sz="2000" dirty="0"/>
          </a:p>
          <a:p>
            <a:r>
              <a:rPr lang="en-US" altLang="en-US" sz="2000" dirty="0"/>
              <a:t>In epidemiology, we are interested in biological interaction on </a:t>
            </a:r>
            <a:r>
              <a:rPr lang="en-US" altLang="en-US" sz="2000" dirty="0" smtClean="0"/>
              <a:t>the </a:t>
            </a:r>
            <a:r>
              <a:rPr lang="en-US" altLang="en-US" sz="2000" dirty="0"/>
              <a:t>additive </a:t>
            </a:r>
            <a:r>
              <a:rPr lang="en-US" altLang="en-US" sz="2000" dirty="0" smtClean="0"/>
              <a:t>scale</a:t>
            </a:r>
          </a:p>
          <a:p>
            <a:pPr lvl="1"/>
            <a:r>
              <a:rPr lang="en-US" altLang="en-US" sz="1800" dirty="0" smtClean="0"/>
              <a:t>Additive interaction most relevant for public health</a:t>
            </a:r>
          </a:p>
          <a:p>
            <a:pPr lvl="1"/>
            <a:r>
              <a:rPr lang="en-US" altLang="en-US" sz="1800" dirty="0" smtClean="0"/>
              <a:t>Though sometimes it may be helpful to present biologic interaction on additive and multiplicative scales</a:t>
            </a:r>
            <a:endParaRPr lang="en-US" altLang="en-US" sz="1800" dirty="0"/>
          </a:p>
          <a:p>
            <a:r>
              <a:rPr lang="en-US" altLang="en-US" sz="2000" dirty="0"/>
              <a:t>Various methods exist to evaluate biological interaction and to estimate the magnitude of </a:t>
            </a:r>
            <a:r>
              <a:rPr lang="en-US" altLang="en-US" sz="2000" dirty="0" smtClean="0"/>
              <a:t>interaction</a:t>
            </a:r>
          </a:p>
          <a:p>
            <a:pPr lvl="1"/>
            <a:r>
              <a:rPr lang="en-US" altLang="en-US" sz="1800" dirty="0" smtClean="0"/>
              <a:t>Statistical modeling is a popular approach</a:t>
            </a:r>
          </a:p>
          <a:p>
            <a:pPr lvl="1"/>
            <a:r>
              <a:rPr lang="en-US" altLang="en-US" sz="1800" dirty="0" smtClean="0"/>
              <a:t>RERI, AP, and S are measures that can be applied to cohort and case-control data</a:t>
            </a:r>
          </a:p>
          <a:p>
            <a:r>
              <a:rPr lang="en-US" altLang="en-US" sz="2000" dirty="0" smtClean="0"/>
              <a:t>Mechanistic interaction is distinct from statistical interaction</a:t>
            </a:r>
          </a:p>
          <a:p>
            <a:r>
              <a:rPr lang="en-US" altLang="en-US" sz="2000" dirty="0" smtClean="0"/>
              <a:t>When presenting interaction analyses, it is recommended to use a common reference group to facilitate comparison of main effects and joint effects</a:t>
            </a:r>
            <a:endParaRPr lang="en-US" altLang="en-US" sz="2000" dirty="0"/>
          </a:p>
        </p:txBody>
      </p:sp>
    </p:spTree>
    <p:extLst>
      <p:ext uri="{BB962C8B-B14F-4D97-AF65-F5344CB8AC3E}">
        <p14:creationId xmlns:p14="http://schemas.microsoft.com/office/powerpoint/2010/main" val="66006724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61801"/>
            <a:ext cx="11100731" cy="4438410"/>
          </a:xfrm>
        </p:spPr>
        <p:txBody>
          <a:bodyPr/>
          <a:lstStyle/>
          <a:p>
            <a:r>
              <a:rPr lang="en-US" dirty="0" smtClean="0"/>
              <a:t>Measures </a:t>
            </a:r>
            <a:r>
              <a:rPr lang="en-US" dirty="0"/>
              <a:t>of interaction</a:t>
            </a:r>
          </a:p>
          <a:p>
            <a:r>
              <a:rPr lang="en-US" dirty="0"/>
              <a:t>Mechanistic Interaction</a:t>
            </a:r>
          </a:p>
          <a:p>
            <a:r>
              <a:rPr lang="en-US" dirty="0"/>
              <a:t>Statistical Modeling</a:t>
            </a:r>
          </a:p>
          <a:p>
            <a:r>
              <a:rPr lang="en-US" dirty="0"/>
              <a:t>Presentation of interaction analyses</a:t>
            </a:r>
          </a:p>
        </p:txBody>
      </p:sp>
    </p:spTree>
    <p:extLst>
      <p:ext uri="{BB962C8B-B14F-4D97-AF65-F5344CB8AC3E}">
        <p14:creationId xmlns:p14="http://schemas.microsoft.com/office/powerpoint/2010/main" val="3356338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61801"/>
            <a:ext cx="11100731" cy="4438410"/>
          </a:xfrm>
        </p:spPr>
        <p:txBody>
          <a:bodyPr/>
          <a:lstStyle/>
          <a:p>
            <a:r>
              <a:rPr lang="en-US" b="1" dirty="0" smtClean="0">
                <a:solidFill>
                  <a:srgbClr val="FF0000"/>
                </a:solidFill>
              </a:rPr>
              <a:t>Measures of interaction</a:t>
            </a:r>
            <a:endParaRPr lang="en-US" b="1" dirty="0">
              <a:solidFill>
                <a:srgbClr val="FF0000"/>
              </a:solidFill>
            </a:endParaRPr>
          </a:p>
          <a:p>
            <a:r>
              <a:rPr lang="en-US" dirty="0"/>
              <a:t>Mechanistic Interaction</a:t>
            </a:r>
          </a:p>
          <a:p>
            <a:r>
              <a:rPr lang="en-US" dirty="0"/>
              <a:t>Statistical Modeling</a:t>
            </a:r>
          </a:p>
          <a:p>
            <a:r>
              <a:rPr lang="en-US" dirty="0"/>
              <a:t>Presentation of interaction analyses</a:t>
            </a:r>
          </a:p>
        </p:txBody>
      </p:sp>
    </p:spTree>
    <p:extLst>
      <p:ext uri="{BB962C8B-B14F-4D97-AF65-F5344CB8AC3E}">
        <p14:creationId xmlns:p14="http://schemas.microsoft.com/office/powerpoint/2010/main" val="13520265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vs. Effect modification</a:t>
            </a:r>
            <a:endParaRPr lang="en-US" b="1" dirty="0"/>
          </a:p>
        </p:txBody>
      </p:sp>
      <p:sp>
        <p:nvSpPr>
          <p:cNvPr id="3" name="Content Placeholder 2"/>
          <p:cNvSpPr>
            <a:spLocks noGrp="1"/>
          </p:cNvSpPr>
          <p:nvPr>
            <p:ph idx="1"/>
          </p:nvPr>
        </p:nvSpPr>
        <p:spPr>
          <a:xfrm>
            <a:off x="871643" y="1361639"/>
            <a:ext cx="11100731" cy="4383788"/>
          </a:xfrm>
        </p:spPr>
        <p:txBody>
          <a:bodyPr/>
          <a:lstStyle/>
          <a:p>
            <a:r>
              <a:rPr lang="en-US" sz="2800" b="1" dirty="0" smtClean="0"/>
              <a:t> Effect modification</a:t>
            </a:r>
            <a:r>
              <a:rPr lang="en-US" sz="2800" dirty="0" smtClean="0"/>
              <a:t>: The average causal effect of exposure on outcome differs across levels of a third variable, M. </a:t>
            </a:r>
          </a:p>
          <a:p>
            <a:pPr lvl="1"/>
            <a:r>
              <a:rPr lang="en-US" sz="2400" dirty="0" smtClean="0"/>
              <a:t>Focus is on the causal effect of A on Y</a:t>
            </a:r>
          </a:p>
          <a:p>
            <a:pPr lvl="1"/>
            <a:r>
              <a:rPr lang="en-US" sz="2400" dirty="0" smtClean="0"/>
              <a:t>The independent causal effect of M on Y is not a primary focus</a:t>
            </a:r>
          </a:p>
          <a:p>
            <a:pPr lvl="1"/>
            <a:endParaRPr lang="en-US" sz="2400" dirty="0" smtClean="0"/>
          </a:p>
          <a:p>
            <a:r>
              <a:rPr lang="en-US" sz="2800" b="1" dirty="0" smtClean="0"/>
              <a:t> Interaction</a:t>
            </a:r>
            <a:r>
              <a:rPr lang="en-US" sz="2800" dirty="0" smtClean="0"/>
              <a:t>: Joint causal effects of two (or more) treatments on the outcome</a:t>
            </a:r>
          </a:p>
          <a:p>
            <a:pPr lvl="1"/>
            <a:r>
              <a:rPr lang="en-US" sz="2400" dirty="0" smtClean="0"/>
              <a:t>Focus is equally on the effects of A and E on the outcome.</a:t>
            </a:r>
          </a:p>
          <a:p>
            <a:pPr lvl="1"/>
            <a:r>
              <a:rPr lang="en-US" sz="2400" dirty="0" smtClean="0"/>
              <a:t>Ex: gene-environment interactions, gene-gene interactions, environment-environment interactions, behavior-behavior interactions, and more</a:t>
            </a:r>
            <a:endParaRPr lang="en-US" sz="2400" dirty="0"/>
          </a:p>
          <a:p>
            <a:endParaRPr lang="en-US" sz="2800" dirty="0"/>
          </a:p>
        </p:txBody>
      </p:sp>
    </p:spTree>
    <p:extLst>
      <p:ext uri="{BB962C8B-B14F-4D97-AF65-F5344CB8AC3E}">
        <p14:creationId xmlns:p14="http://schemas.microsoft.com/office/powerpoint/2010/main" val="136840515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a:t>
            </a:r>
            <a:r>
              <a:rPr lang="mr-IN" b="1" dirty="0" smtClean="0"/>
              <a:t>–</a:t>
            </a:r>
            <a:r>
              <a:rPr lang="en-US" b="1" dirty="0" smtClean="0"/>
              <a:t> another example</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2592796"/>
              </p:ext>
            </p:extLst>
          </p:nvPr>
        </p:nvGraphicFramePr>
        <p:xfrm>
          <a:off x="1727228" y="1564521"/>
          <a:ext cx="8600112" cy="1737360"/>
        </p:xfrm>
        <a:graphic>
          <a:graphicData uri="http://schemas.openxmlformats.org/drawingml/2006/table">
            <a:tbl>
              <a:tblPr firstRow="1" bandRow="1">
                <a:tableStyleId>{8A107856-5554-42FB-B03E-39F5DBC370BA}</a:tableStyleId>
              </a:tblPr>
              <a:tblGrid>
                <a:gridCol w="2150028"/>
                <a:gridCol w="2150028"/>
                <a:gridCol w="2150028"/>
                <a:gridCol w="2150028"/>
              </a:tblGrid>
              <a:tr h="417865">
                <a:tc>
                  <a:txBody>
                    <a:bodyPr/>
                    <a:lstStyle/>
                    <a:p>
                      <a:pPr algn="ctr"/>
                      <a:endParaRPr lang="en-US" sz="2400" dirty="0"/>
                    </a:p>
                  </a:txBody>
                  <a:tcPr/>
                </a:tc>
                <a:tc>
                  <a:txBody>
                    <a:bodyPr/>
                    <a:lstStyle/>
                    <a:p>
                      <a:pPr algn="ctr"/>
                      <a:r>
                        <a:rPr lang="en-US" sz="2400" dirty="0" smtClean="0"/>
                        <a:t>No alcohol</a:t>
                      </a:r>
                      <a:endParaRPr lang="en-US" sz="2400" dirty="0"/>
                    </a:p>
                  </a:txBody>
                  <a:tcPr/>
                </a:tc>
                <a:tc>
                  <a:txBody>
                    <a:bodyPr/>
                    <a:lstStyle/>
                    <a:p>
                      <a:pPr algn="ctr"/>
                      <a:r>
                        <a:rPr lang="en-US" sz="2400" dirty="0" smtClean="0"/>
                        <a:t>Moderate alcohol</a:t>
                      </a:r>
                      <a:endParaRPr lang="en-US" sz="2400" dirty="0"/>
                    </a:p>
                  </a:txBody>
                  <a:tcPr/>
                </a:tc>
                <a:tc>
                  <a:txBody>
                    <a:bodyPr/>
                    <a:lstStyle/>
                    <a:p>
                      <a:pPr algn="ctr"/>
                      <a:r>
                        <a:rPr lang="en-US" sz="2400" dirty="0" smtClean="0"/>
                        <a:t>High alcohol</a:t>
                      </a:r>
                      <a:endParaRPr lang="en-US" sz="2400" dirty="0"/>
                    </a:p>
                  </a:txBody>
                  <a:tcPr/>
                </a:tc>
              </a:tr>
              <a:tr h="417865">
                <a:tc>
                  <a:txBody>
                    <a:bodyPr/>
                    <a:lstStyle/>
                    <a:p>
                      <a:pPr algn="ctr"/>
                      <a:r>
                        <a:rPr lang="en-US" sz="2400" dirty="0" smtClean="0"/>
                        <a:t>High folate</a:t>
                      </a:r>
                      <a:endParaRPr lang="en-US" sz="2400" dirty="0"/>
                    </a:p>
                  </a:txBody>
                  <a:tcPr/>
                </a:tc>
                <a:tc>
                  <a:txBody>
                    <a:bodyPr/>
                    <a:lstStyle/>
                    <a:p>
                      <a:pPr algn="ctr"/>
                      <a:r>
                        <a:rPr lang="en-US" sz="2400" dirty="0" smtClean="0"/>
                        <a:t>1.0</a:t>
                      </a:r>
                      <a:endParaRPr lang="en-US" sz="2400" dirty="0"/>
                    </a:p>
                  </a:txBody>
                  <a:tcPr/>
                </a:tc>
                <a:tc>
                  <a:txBody>
                    <a:bodyPr/>
                    <a:lstStyle/>
                    <a:p>
                      <a:pPr algn="ctr"/>
                      <a:r>
                        <a:rPr lang="en-US" sz="2400" dirty="0" smtClean="0"/>
                        <a:t>1.01 (0.84-1.21)</a:t>
                      </a:r>
                      <a:endParaRPr lang="en-US" sz="2400" dirty="0"/>
                    </a:p>
                  </a:txBody>
                  <a:tcPr/>
                </a:tc>
                <a:tc>
                  <a:txBody>
                    <a:bodyPr/>
                    <a:lstStyle/>
                    <a:p>
                      <a:pPr algn="ctr"/>
                      <a:r>
                        <a:rPr lang="en-US" sz="2400" dirty="0" smtClean="0"/>
                        <a:t>1.10</a:t>
                      </a:r>
                      <a:r>
                        <a:rPr lang="en-US" sz="2400" baseline="0" dirty="0" smtClean="0"/>
                        <a:t> (0.90-1.33)</a:t>
                      </a:r>
                      <a:endParaRPr lang="en-US" sz="2400" dirty="0"/>
                    </a:p>
                  </a:txBody>
                  <a:tcPr/>
                </a:tc>
              </a:tr>
              <a:tr h="417865">
                <a:tc>
                  <a:txBody>
                    <a:bodyPr/>
                    <a:lstStyle/>
                    <a:p>
                      <a:pPr algn="ctr"/>
                      <a:r>
                        <a:rPr lang="en-US" sz="2400" dirty="0" smtClean="0"/>
                        <a:t>Low folate</a:t>
                      </a:r>
                      <a:endParaRPr lang="en-US" sz="2400" dirty="0"/>
                    </a:p>
                  </a:txBody>
                  <a:tcPr/>
                </a:tc>
                <a:tc>
                  <a:txBody>
                    <a:bodyPr/>
                    <a:lstStyle/>
                    <a:p>
                      <a:pPr algn="ctr"/>
                      <a:r>
                        <a:rPr lang="en-US" sz="2400" dirty="0" smtClean="0"/>
                        <a:t>1.08 (0.78-1.49)</a:t>
                      </a:r>
                      <a:endParaRPr lang="en-US" sz="2400" dirty="0"/>
                    </a:p>
                  </a:txBody>
                  <a:tcPr/>
                </a:tc>
                <a:tc>
                  <a:txBody>
                    <a:bodyPr/>
                    <a:lstStyle/>
                    <a:p>
                      <a:pPr algn="ctr"/>
                      <a:r>
                        <a:rPr lang="en-US" sz="2400" dirty="0" smtClean="0"/>
                        <a:t>1.37 (0.89-2.11)</a:t>
                      </a:r>
                      <a:endParaRPr lang="en-US" sz="2400" dirty="0"/>
                    </a:p>
                  </a:txBody>
                  <a:tcPr/>
                </a:tc>
                <a:tc>
                  <a:txBody>
                    <a:bodyPr/>
                    <a:lstStyle/>
                    <a:p>
                      <a:pPr algn="ctr"/>
                      <a:r>
                        <a:rPr lang="en-US" sz="2400" dirty="0" smtClean="0"/>
                        <a:t>1.45 (0.95-2.23)</a:t>
                      </a:r>
                      <a:endParaRPr lang="en-US" sz="2400" dirty="0"/>
                    </a:p>
                  </a:txBody>
                  <a:tcPr/>
                </a:tc>
              </a:tr>
            </a:tbl>
          </a:graphicData>
        </a:graphic>
      </p:graphicFrame>
      <p:sp>
        <p:nvSpPr>
          <p:cNvPr id="6" name="TextBox 5"/>
          <p:cNvSpPr txBox="1"/>
          <p:nvPr/>
        </p:nvSpPr>
        <p:spPr bwMode="auto">
          <a:xfrm>
            <a:off x="706792" y="3926541"/>
            <a:ext cx="11270055" cy="1477328"/>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400" dirty="0" smtClean="0"/>
              <a:t>Alcohol increases risk for breast cancer. Folate plays role in DNA methylation and repair. </a:t>
            </a:r>
          </a:p>
          <a:p>
            <a:pPr marL="342900" indent="-342900">
              <a:buFont typeface="Arial" charset="0"/>
              <a:buChar char="•"/>
            </a:pPr>
            <a:r>
              <a:rPr lang="en-US" sz="2400" dirty="0" smtClean="0"/>
              <a:t>Objective was to study interaction between alcohol and folate intake in risk of breast cancer</a:t>
            </a:r>
          </a:p>
          <a:p>
            <a:pPr marL="342900" indent="-342900">
              <a:buFont typeface="Arial" charset="0"/>
              <a:buChar char="•"/>
            </a:pPr>
            <a:r>
              <a:rPr lang="en-US" sz="2400" dirty="0" smtClean="0"/>
              <a:t>Prospective cohort analysis of 34,387 postmenopausal women from Iowa Women’s Health Study </a:t>
            </a:r>
          </a:p>
        </p:txBody>
      </p:sp>
      <p:sp>
        <p:nvSpPr>
          <p:cNvPr id="7" name="Oval 6"/>
          <p:cNvSpPr/>
          <p:nvPr/>
        </p:nvSpPr>
        <p:spPr bwMode="auto">
          <a:xfrm>
            <a:off x="871643" y="2187388"/>
            <a:ext cx="10244592" cy="753036"/>
          </a:xfrm>
          <a:prstGeom prst="ellipse">
            <a:avLst/>
          </a:prstGeom>
          <a:noFill/>
          <a:ln w="3810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8" name="TextBox 7"/>
          <p:cNvSpPr txBox="1"/>
          <p:nvPr/>
        </p:nvSpPr>
        <p:spPr bwMode="auto">
          <a:xfrm>
            <a:off x="433137" y="5823284"/>
            <a:ext cx="11543710" cy="246221"/>
          </a:xfrm>
          <a:prstGeom prst="rect">
            <a:avLst/>
          </a:prstGeom>
          <a:noFill/>
          <a:ln w="19050" algn="ctr">
            <a:noFill/>
            <a:miter lim="800000"/>
            <a:headEnd/>
            <a:tailEnd/>
          </a:ln>
        </p:spPr>
        <p:txBody>
          <a:bodyPr wrap="square" lIns="0" tIns="0" rIns="0" bIns="0" rtlCol="0">
            <a:spAutoFit/>
          </a:bodyPr>
          <a:lstStyle/>
          <a:p>
            <a:pPr algn="ctr"/>
            <a:r>
              <a:rPr lang="en-US" sz="1600" i="1" dirty="0" smtClean="0"/>
              <a:t>Sellers et al. Dietary folate intake, alcohol, and risk of </a:t>
            </a:r>
            <a:r>
              <a:rPr lang="en-US" sz="1600" i="1" dirty="0" err="1" smtClean="0"/>
              <a:t>bresat</a:t>
            </a:r>
            <a:r>
              <a:rPr lang="en-US" sz="1600" i="1" dirty="0" smtClean="0"/>
              <a:t> cancer in a prospective study of postmenopausal women. Epidemiology 2001. </a:t>
            </a:r>
          </a:p>
        </p:txBody>
      </p:sp>
    </p:spTree>
    <p:extLst>
      <p:ext uri="{BB962C8B-B14F-4D97-AF65-F5344CB8AC3E}">
        <p14:creationId xmlns:p14="http://schemas.microsoft.com/office/powerpoint/2010/main" val="929903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11193</TotalTime>
  <Words>11330</Words>
  <Application>Microsoft Macintosh PowerPoint</Application>
  <PresentationFormat>Widescreen</PresentationFormat>
  <Paragraphs>924</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 Hebrew</vt:lpstr>
      <vt:lpstr>Calibri</vt:lpstr>
      <vt:lpstr>Cambria Math</vt:lpstr>
      <vt:lpstr>Garamond</vt:lpstr>
      <vt:lpstr>Mangal</vt:lpstr>
      <vt:lpstr>Wingdings</vt:lpstr>
      <vt:lpstr>Arial</vt:lpstr>
      <vt:lpstr>UCSF PPT Template</vt:lpstr>
      <vt:lpstr>Interaction and effect measure modification</vt:lpstr>
      <vt:lpstr>Highlights from Interaction &amp; Effect Mod Lecture 1</vt:lpstr>
      <vt:lpstr>Highlights from Interaction &amp; Effect Mod Lecture 1</vt:lpstr>
      <vt:lpstr>Highlights from Interaction &amp; Effect Mod Lecture 1</vt:lpstr>
      <vt:lpstr>Highlights from Interaction &amp; Effect Mod Lecture 1</vt:lpstr>
      <vt:lpstr>Learning Objectives</vt:lpstr>
      <vt:lpstr>Learning Objectives</vt:lpstr>
      <vt:lpstr>Interaction vs. Effect modification</vt:lpstr>
      <vt:lpstr>Interaction – another example</vt:lpstr>
      <vt:lpstr>Interaction – another example</vt:lpstr>
      <vt:lpstr>PowerPoint Presentation</vt:lpstr>
      <vt:lpstr>Gene-Environment Interactions</vt:lpstr>
      <vt:lpstr>Measures of interaction – on the additive scale</vt:lpstr>
      <vt:lpstr>Measures of interaction – on the additive scale</vt:lpstr>
      <vt:lpstr>Measures of interaction – on the multiplicative scale</vt:lpstr>
      <vt:lpstr>Measures of interaction – on the multiplicative scale</vt:lpstr>
      <vt:lpstr>Measures of interaction – on the multiplicative scale</vt:lpstr>
      <vt:lpstr>Measures of interaction – scale dependent</vt:lpstr>
      <vt:lpstr>Measures of interaction – scale dependent</vt:lpstr>
      <vt:lpstr>Measures of interaction – scale dependent</vt:lpstr>
      <vt:lpstr>Measures of interaction – scale dependent</vt:lpstr>
      <vt:lpstr>Importance of Additive Interaction </vt:lpstr>
      <vt:lpstr>Additive or Multiplicative Interaction?</vt:lpstr>
      <vt:lpstr>Measures of interaction - RERIRR</vt:lpstr>
      <vt:lpstr>Measures of interaction – Attributable Proportion</vt:lpstr>
      <vt:lpstr>Measures of interaction – Synergy Index</vt:lpstr>
      <vt:lpstr>Application in studies</vt:lpstr>
      <vt:lpstr>Published measures of interaction</vt:lpstr>
      <vt:lpstr>Published measures of interaction</vt:lpstr>
      <vt:lpstr>Learning Objectives</vt:lpstr>
      <vt:lpstr>Sufficient cause vs. counterfactual models</vt:lpstr>
      <vt:lpstr>Interaction under the sufficient cause approach</vt:lpstr>
      <vt:lpstr>Interaction – more definitions</vt:lpstr>
      <vt:lpstr>Another representation of mechanistic interaction</vt:lpstr>
      <vt:lpstr>Statistical interaction with no mechanistic interaction</vt:lpstr>
      <vt:lpstr>Counterfactuals and causal interactions</vt:lpstr>
      <vt:lpstr>Mechanistic Interaction</vt:lpstr>
      <vt:lpstr>Mechanistic Interaction</vt:lpstr>
      <vt:lpstr>Mechanistic Interaction</vt:lpstr>
      <vt:lpstr>Mechanistic Interaction</vt:lpstr>
      <vt:lpstr>Learning Objectives</vt:lpstr>
      <vt:lpstr>Assessing interaction by graphic representation</vt:lpstr>
      <vt:lpstr>Assessing interaction by stratification</vt:lpstr>
      <vt:lpstr>Assessing interaction by comparing expected vs. observed joint effects</vt:lpstr>
      <vt:lpstr>Assessing interaction by statistical modeling</vt:lpstr>
      <vt:lpstr>Assessing interaction by statistical modeling</vt:lpstr>
      <vt:lpstr>Assessing interaction by statistical modeling</vt:lpstr>
      <vt:lpstr>Assessing interaction by statistical modeling</vt:lpstr>
      <vt:lpstr>Assessing interaction by statistical modeling</vt:lpstr>
      <vt:lpstr>Learning Objectives</vt:lpstr>
      <vt:lpstr>Presenting stratum-specific effects</vt:lpstr>
      <vt:lpstr>Presenting stratum-specific effects</vt:lpstr>
      <vt:lpstr>Using a common reference group</vt:lpstr>
      <vt:lpstr>Using a common reference group</vt:lpstr>
      <vt:lpstr>Using a common reference group</vt:lpstr>
      <vt:lpstr>Using a common reference group</vt:lpstr>
      <vt:lpstr>Presentation of results – key points</vt:lpstr>
      <vt:lpstr>Summary</vt:lpstr>
    </vt:vector>
  </TitlesOfParts>
  <Company>SOM</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Directed Acyclic Graphs (DAGs)  and  Causal Structures of Systematic Biases</dc:title>
  <dc:creator>Leung, Cindy</dc:creator>
  <cp:lastModifiedBy>June M. Chan</cp:lastModifiedBy>
  <cp:revision>263</cp:revision>
  <cp:lastPrinted>2017-03-02T23:42:56Z</cp:lastPrinted>
  <dcterms:created xsi:type="dcterms:W3CDTF">2016-12-19T18:43:18Z</dcterms:created>
  <dcterms:modified xsi:type="dcterms:W3CDTF">2018-02-13T19:59:43Z</dcterms:modified>
</cp:coreProperties>
</file>