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embeddings/oleObject1.bin" ContentType="application/vnd.openxmlformats-officedocument.oleObject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60" r:id="rId5"/>
    <p:sldId id="261" r:id="rId6"/>
    <p:sldId id="263" r:id="rId7"/>
    <p:sldId id="262" r:id="rId8"/>
    <p:sldId id="264" r:id="rId9"/>
    <p:sldId id="265" r:id="rId10"/>
    <p:sldId id="272" r:id="rId11"/>
    <p:sldId id="266" r:id="rId12"/>
    <p:sldId id="267" r:id="rId13"/>
    <p:sldId id="269" r:id="rId14"/>
    <p:sldId id="270" r:id="rId15"/>
    <p:sldId id="271" r:id="rId16"/>
    <p:sldId id="273" r:id="rId17"/>
    <p:sldId id="274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-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719E6-DB2F-D547-ACEF-9427BD1ED33A}" type="datetimeFigureOut">
              <a:rPr lang="en-US" smtClean="0"/>
              <a:t>10/2/14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6B2126-87A6-3E45-A335-AB91CD8F7C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6097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CC4DB7B5-0900-2849-A062-33C91B3E8D5D}" type="slidenum">
              <a:rPr lang="en-US">
                <a:latin typeface="Calibri" charset="0"/>
              </a:rPr>
              <a:pPr eaLnBrk="1" hangingPunct="1"/>
              <a:t>3</a:t>
            </a:fld>
            <a:endParaRPr lang="en-US">
              <a:latin typeface="Calibri" charset="0"/>
            </a:endParaRPr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>
                <a:latin typeface="Calibri" charset="0"/>
              </a:rPr>
              <a:t>We subtract off the intersection so that it is not counted twice.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C6BC449C-231A-1F48-B5D6-F57E650DC3EB}" type="slidenum">
              <a:rPr lang="en-US">
                <a:latin typeface="Calibri" charset="0"/>
              </a:rPr>
              <a:pPr eaLnBrk="1" hangingPunct="1"/>
              <a:t>4</a:t>
            </a:fld>
            <a:endParaRPr lang="en-US">
              <a:latin typeface="Calibri" charset="0"/>
            </a:endParaRPr>
          </a:p>
        </p:txBody>
      </p:sp>
      <p:sp>
        <p:nvSpPr>
          <p:cNvPr id="82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CE68839C-A3AA-7848-9017-8B0A16F7A23B}" type="slidenum">
              <a:rPr lang="en-US">
                <a:latin typeface="Calibri" charset="0"/>
              </a:rPr>
              <a:pPr eaLnBrk="1" hangingPunct="1"/>
              <a:t>5</a:t>
            </a:fld>
            <a:endParaRPr lang="en-US">
              <a:latin typeface="Calibri" charset="0"/>
            </a:endParaRPr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>
                <a:latin typeface="Calibri" charset="0"/>
              </a:rPr>
              <a:t>Pagano chapter 6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6B2126-87A6-3E45-A335-AB91CD8F7C8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4500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6B2126-87A6-3E45-A335-AB91CD8F7C89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6647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C9A5A-0736-B54C-AAE9-CDF79BD83BFD}" type="datetimeFigureOut">
              <a:rPr lang="en-US" smtClean="0"/>
              <a:t>10/2/14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F22FF-50C5-2047-92EC-1D3F22EC5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873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C9A5A-0736-B54C-AAE9-CDF79BD83BFD}" type="datetimeFigureOut">
              <a:rPr lang="en-US" smtClean="0"/>
              <a:t>10/2/14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F22FF-50C5-2047-92EC-1D3F22EC5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032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C9A5A-0736-B54C-AAE9-CDF79BD83BFD}" type="datetimeFigureOut">
              <a:rPr lang="en-US" smtClean="0"/>
              <a:t>10/2/14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F22FF-50C5-2047-92EC-1D3F22EC5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669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C9A5A-0736-B54C-AAE9-CDF79BD83BFD}" type="datetimeFigureOut">
              <a:rPr lang="en-US" smtClean="0"/>
              <a:t>10/2/14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F22FF-50C5-2047-92EC-1D3F22EC5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672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C9A5A-0736-B54C-AAE9-CDF79BD83BFD}" type="datetimeFigureOut">
              <a:rPr lang="en-US" smtClean="0"/>
              <a:t>10/2/14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F22FF-50C5-2047-92EC-1D3F22EC5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358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C9A5A-0736-B54C-AAE9-CDF79BD83BFD}" type="datetimeFigureOut">
              <a:rPr lang="en-US" smtClean="0"/>
              <a:t>10/2/14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F22FF-50C5-2047-92EC-1D3F22EC5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86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C9A5A-0736-B54C-AAE9-CDF79BD83BFD}" type="datetimeFigureOut">
              <a:rPr lang="en-US" smtClean="0"/>
              <a:t>10/2/14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F22FF-50C5-2047-92EC-1D3F22EC5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101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C9A5A-0736-B54C-AAE9-CDF79BD83BFD}" type="datetimeFigureOut">
              <a:rPr lang="en-US" smtClean="0"/>
              <a:t>10/2/14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F22FF-50C5-2047-92EC-1D3F22EC5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615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C9A5A-0736-B54C-AAE9-CDF79BD83BFD}" type="datetimeFigureOut">
              <a:rPr lang="en-US" smtClean="0"/>
              <a:t>10/2/14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F22FF-50C5-2047-92EC-1D3F22EC5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735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C9A5A-0736-B54C-AAE9-CDF79BD83BFD}" type="datetimeFigureOut">
              <a:rPr lang="en-US" smtClean="0"/>
              <a:t>10/2/14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F22FF-50C5-2047-92EC-1D3F22EC5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70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C9A5A-0736-B54C-AAE9-CDF79BD83BFD}" type="datetimeFigureOut">
              <a:rPr lang="en-US" smtClean="0"/>
              <a:t>10/2/14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F22FF-50C5-2047-92EC-1D3F22EC5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112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5C9A5A-0736-B54C-AAE9-CDF79BD83BFD}" type="datetimeFigureOut">
              <a:rPr lang="en-US" smtClean="0"/>
              <a:t>10/2/14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9F22FF-50C5-2047-92EC-1D3F22EC5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68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e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e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4" Type="http://schemas.openxmlformats.org/officeDocument/2006/relationships/oleObject" Target="../embeddings/oleObject1.bin"/><Relationship Id="rId5" Type="http://schemas.openxmlformats.org/officeDocument/2006/relationships/image" Target="../media/image1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Biostats</a:t>
            </a:r>
            <a:r>
              <a:rPr lang="en-US" dirty="0" smtClean="0"/>
              <a:t> 200 – Lab 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Annie Narla MD (Adapted from </a:t>
            </a:r>
            <a:r>
              <a:rPr lang="en-US" dirty="0" err="1" smtClean="0"/>
              <a:t>Dr</a:t>
            </a:r>
            <a:r>
              <a:rPr lang="en-US" dirty="0" smtClean="0"/>
              <a:t> Judy Hahn’s slides)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30060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The probability that a student is accepted to a prestigious college is 0.3. If 5 students from the same school apply, what is the probability that at most 2 are accepted?</a:t>
            </a:r>
          </a:p>
          <a:p>
            <a:r>
              <a:rPr lang="en-US" dirty="0" smtClean="0"/>
              <a:t>To </a:t>
            </a:r>
            <a:r>
              <a:rPr lang="en-US" dirty="0"/>
              <a:t>solve this problem, we compute 3 individual probabilities, using the binomial formula. The sum of all these probabilities is the </a:t>
            </a:r>
            <a:r>
              <a:rPr lang="en-US" dirty="0" smtClean="0"/>
              <a:t>answer. </a:t>
            </a:r>
            <a:r>
              <a:rPr lang="en-US" dirty="0"/>
              <a:t>Thus,</a:t>
            </a:r>
          </a:p>
          <a:p>
            <a:r>
              <a:rPr lang="fr-FR" dirty="0" smtClean="0"/>
              <a:t>b(5, x </a:t>
            </a:r>
            <a:r>
              <a:rPr lang="fr-FR" u="sng" dirty="0" smtClean="0"/>
              <a:t>&lt;</a:t>
            </a:r>
            <a:r>
              <a:rPr lang="fr-FR" dirty="0" smtClean="0"/>
              <a:t> 2, </a:t>
            </a:r>
            <a:r>
              <a:rPr lang="fr-FR" dirty="0"/>
              <a:t>0.3) = b</a:t>
            </a:r>
            <a:r>
              <a:rPr lang="fr-FR" dirty="0" smtClean="0"/>
              <a:t>(5, x </a:t>
            </a:r>
            <a:r>
              <a:rPr lang="fr-FR" dirty="0"/>
              <a:t>= </a:t>
            </a:r>
            <a:r>
              <a:rPr lang="fr-FR" dirty="0" smtClean="0"/>
              <a:t>0, </a:t>
            </a:r>
            <a:r>
              <a:rPr lang="fr-FR" dirty="0"/>
              <a:t>0.3) + b</a:t>
            </a:r>
            <a:r>
              <a:rPr lang="fr-FR" dirty="0" smtClean="0"/>
              <a:t>(5, x </a:t>
            </a:r>
            <a:r>
              <a:rPr lang="fr-FR" dirty="0"/>
              <a:t>= </a:t>
            </a:r>
            <a:r>
              <a:rPr lang="fr-FR" dirty="0" smtClean="0"/>
              <a:t>1, 0.3</a:t>
            </a:r>
            <a:r>
              <a:rPr lang="fr-FR" dirty="0"/>
              <a:t>) + b</a:t>
            </a:r>
            <a:r>
              <a:rPr lang="fr-FR" dirty="0" smtClean="0"/>
              <a:t>(5, x </a:t>
            </a:r>
            <a:r>
              <a:rPr lang="fr-FR" dirty="0"/>
              <a:t>= </a:t>
            </a:r>
            <a:r>
              <a:rPr lang="fr-FR" dirty="0" smtClean="0"/>
              <a:t>2, 0.3)</a:t>
            </a:r>
            <a:r>
              <a:rPr lang="fr-FR" dirty="0"/>
              <a:t> </a:t>
            </a:r>
            <a:r>
              <a:rPr lang="fr-FR" dirty="0" smtClean="0"/>
              <a:t>= </a:t>
            </a:r>
            <a:r>
              <a:rPr lang="fr-FR" dirty="0"/>
              <a:t>0.1681 + 0.3601 + 0.3087 </a:t>
            </a:r>
            <a:r>
              <a:rPr lang="fr-FR" dirty="0" smtClean="0"/>
              <a:t> = 0.8369</a:t>
            </a:r>
          </a:p>
          <a:p>
            <a:r>
              <a:rPr lang="fr-FR" dirty="0" smtClean="0"/>
              <a:t>=di 1-binomialtail(5,3,0.3)=0.8369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18825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Normal 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en-US" dirty="0" smtClean="0"/>
              <a:t>Used for </a:t>
            </a:r>
            <a:r>
              <a:rPr lang="en-US" altLang="en-US" u="sng" dirty="0" smtClean="0"/>
              <a:t>continuous variables </a:t>
            </a:r>
            <a:r>
              <a:rPr lang="en-US" altLang="en-US" dirty="0" smtClean="0"/>
              <a:t>that cover the entire range (whereas binomial is for </a:t>
            </a:r>
            <a:r>
              <a:rPr lang="en-US" altLang="en-US" u="sng" dirty="0" smtClean="0"/>
              <a:t>discrete </a:t>
            </a:r>
            <a:r>
              <a:rPr lang="en-US" altLang="en-US" dirty="0" smtClean="0"/>
              <a:t>random variables)</a:t>
            </a:r>
          </a:p>
          <a:p>
            <a:r>
              <a:rPr lang="en-US" altLang="en-US" dirty="0" smtClean="0"/>
              <a:t>Gaussian, bell-shaped, </a:t>
            </a:r>
            <a:r>
              <a:rPr lang="en-US" altLang="en-US" dirty="0" err="1" smtClean="0"/>
              <a:t>unimodal</a:t>
            </a:r>
            <a:r>
              <a:rPr lang="en-US" altLang="en-US" dirty="0" smtClean="0"/>
              <a:t>, symmetric, mean=mode=median.</a:t>
            </a:r>
          </a:p>
          <a:p>
            <a:r>
              <a:rPr lang="en-US" altLang="en-US" u="sng" dirty="0" smtClean="0"/>
              <a:t>Standard Normal Distribution:</a:t>
            </a:r>
            <a:r>
              <a:rPr lang="en-US" altLang="en-US" dirty="0" smtClean="0"/>
              <a:t>  has mean </a:t>
            </a:r>
            <a:r>
              <a:rPr lang="el-GR" altLang="en-US" dirty="0" smtClean="0"/>
              <a:t>μ</a:t>
            </a:r>
            <a:r>
              <a:rPr lang="en-US" altLang="en-US" dirty="0" smtClean="0"/>
              <a:t> =0  and standard deviation </a:t>
            </a:r>
            <a:r>
              <a:rPr lang="el-GR" altLang="en-US" dirty="0" smtClean="0"/>
              <a:t>σ</a:t>
            </a:r>
            <a:r>
              <a:rPr lang="en-US" altLang="en-US" dirty="0" smtClean="0"/>
              <a:t> =1 </a:t>
            </a:r>
          </a:p>
          <a:p>
            <a:r>
              <a:rPr lang="en-US" altLang="en-US" dirty="0" smtClean="0"/>
              <a:t>Z= (X – </a:t>
            </a:r>
            <a:r>
              <a:rPr lang="el-GR" altLang="en-US" dirty="0" smtClean="0"/>
              <a:t>μ</a:t>
            </a:r>
            <a:r>
              <a:rPr lang="en-US" altLang="en-US" dirty="0" smtClean="0"/>
              <a:t>)/</a:t>
            </a:r>
            <a:r>
              <a:rPr lang="el-GR" altLang="en-US" dirty="0" smtClean="0"/>
              <a:t>σ</a:t>
            </a:r>
            <a:r>
              <a:rPr lang="en-US" altLang="en-US" dirty="0" smtClean="0"/>
              <a:t>    is a </a:t>
            </a:r>
            <a:r>
              <a:rPr lang="en-US" altLang="en-US" i="1" dirty="0" smtClean="0"/>
              <a:t>standard</a:t>
            </a:r>
            <a:r>
              <a:rPr lang="en-US" altLang="en-US" dirty="0" smtClean="0"/>
              <a:t> normal random variable </a:t>
            </a:r>
          </a:p>
          <a:p>
            <a:endParaRPr lang="en-US" altLang="en-US" dirty="0" smtClean="0"/>
          </a:p>
          <a:p>
            <a:endParaRPr lang="en-US" altLang="en-US" u="sng" dirty="0" smtClean="0"/>
          </a:p>
          <a:p>
            <a:endParaRPr lang="en-US" alt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54205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Normal Distribution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Font typeface="Arial"/>
              <a:buChar char="•"/>
            </a:pPr>
            <a:r>
              <a:rPr lang="en-US" altLang="en-US" sz="3200" dirty="0" smtClean="0">
                <a:cs typeface="Arial" pitchFamily="34" charset="0"/>
              </a:rPr>
              <a:t>A continuous variable X can take on an infinite number of values, therefore P(X=x)=0</a:t>
            </a:r>
          </a:p>
          <a:p>
            <a:r>
              <a:rPr lang="en-US" altLang="en-US" dirty="0" smtClean="0">
                <a:cs typeface="Arial" pitchFamily="34" charset="0"/>
              </a:rPr>
              <a:t>However, we can calculate P(X ≥ x),  which is the area under the normal curve from x to infinity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47177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Text Box 3"/>
          <p:cNvSpPr txBox="1">
            <a:spLocks noChangeArrowheads="1"/>
          </p:cNvSpPr>
          <p:nvPr/>
        </p:nvSpPr>
        <p:spPr bwMode="auto">
          <a:xfrm>
            <a:off x="304800" y="381000"/>
            <a:ext cx="8534400" cy="80791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2400" dirty="0" smtClean="0">
                <a:latin typeface="Calibri" pitchFamily="34" charset="0"/>
              </a:rPr>
              <a:t>In </a:t>
            </a:r>
            <a:r>
              <a:rPr lang="en-US" altLang="en-US" sz="2400" dirty="0">
                <a:latin typeface="Calibri" pitchFamily="34" charset="0"/>
              </a:rPr>
              <a:t>Stata, the left portion of the curve P(Z&lt;z) is calculated for you.</a:t>
            </a:r>
          </a:p>
          <a:p>
            <a:pPr eaLnBrk="1" hangingPunct="1"/>
            <a:r>
              <a:rPr lang="en-US" altLang="en-US" dirty="0" smtClean="0">
                <a:latin typeface="Courier New" pitchFamily="49" charset="0"/>
                <a:cs typeface="Courier New" pitchFamily="49" charset="0"/>
              </a:rPr>
              <a:t>*** this gives you P(Z&lt;1.96)</a:t>
            </a:r>
          </a:p>
          <a:p>
            <a:pPr eaLnBrk="1" hangingPunct="1"/>
            <a:r>
              <a:rPr lang="en-US" altLang="en-US" dirty="0" smtClean="0">
                <a:latin typeface="Courier New" pitchFamily="49" charset="0"/>
                <a:cs typeface="Courier New" pitchFamily="49" charset="0"/>
              </a:rPr>
              <a:t>display </a:t>
            </a:r>
            <a:r>
              <a:rPr lang="en-US" altLang="en-US" dirty="0">
                <a:latin typeface="Courier New" pitchFamily="49" charset="0"/>
                <a:cs typeface="Courier New" pitchFamily="49" charset="0"/>
              </a:rPr>
              <a:t>normal(1.96</a:t>
            </a:r>
            <a:r>
              <a:rPr lang="en-US" altLang="en-US" dirty="0" smtClean="0">
                <a:latin typeface="Courier New" pitchFamily="49" charset="0"/>
                <a:cs typeface="Courier New" pitchFamily="49" charset="0"/>
              </a:rPr>
              <a:t>)   </a:t>
            </a:r>
            <a:endParaRPr lang="en-US" altLang="en-US" dirty="0">
              <a:latin typeface="Courier New" pitchFamily="49" charset="0"/>
              <a:cs typeface="Courier New" pitchFamily="49" charset="0"/>
            </a:endParaRPr>
          </a:p>
          <a:p>
            <a:pPr eaLnBrk="1" hangingPunct="1"/>
            <a:r>
              <a:rPr lang="en-US" altLang="en-US" dirty="0">
                <a:latin typeface="Courier New" pitchFamily="49" charset="0"/>
                <a:cs typeface="Courier New" pitchFamily="49" charset="0"/>
              </a:rPr>
              <a:t>.9750021</a:t>
            </a:r>
          </a:p>
          <a:p>
            <a:pPr eaLnBrk="1" hangingPunct="1"/>
            <a:endParaRPr lang="en-US" altLang="en-US" dirty="0">
              <a:latin typeface="Calibri" pitchFamily="34" charset="0"/>
            </a:endParaRPr>
          </a:p>
          <a:p>
            <a:pPr eaLnBrk="1" hangingPunct="1">
              <a:buFontTx/>
              <a:buChar char="•"/>
            </a:pPr>
            <a:r>
              <a:rPr lang="en-US" altLang="en-US" sz="2400" dirty="0">
                <a:latin typeface="Calibri" pitchFamily="34" charset="0"/>
              </a:rPr>
              <a:t>If you want the right hand portion of the curve, P(</a:t>
            </a:r>
            <a:r>
              <a:rPr lang="en-US" altLang="en-US" sz="2400" dirty="0" err="1">
                <a:latin typeface="Calibri" pitchFamily="34" charset="0"/>
              </a:rPr>
              <a:t>Z≥z</a:t>
            </a:r>
            <a:r>
              <a:rPr lang="en-US" altLang="en-US" sz="2400" dirty="0">
                <a:latin typeface="Calibri" pitchFamily="34" charset="0"/>
              </a:rPr>
              <a:t>), you subtract your answer from 1</a:t>
            </a:r>
          </a:p>
          <a:p>
            <a:pPr eaLnBrk="1" hangingPunct="1"/>
            <a:r>
              <a:rPr lang="en-US" altLang="en-US" dirty="0" smtClean="0">
                <a:latin typeface="Courier New" pitchFamily="49" charset="0"/>
                <a:cs typeface="Courier New" pitchFamily="49" charset="0"/>
              </a:rPr>
              <a:t>** this gives you P(Z&lt;1.96)</a:t>
            </a:r>
          </a:p>
          <a:p>
            <a:pPr eaLnBrk="1" hangingPunct="1"/>
            <a:r>
              <a:rPr lang="en-US" altLang="en-US" dirty="0" smtClean="0">
                <a:latin typeface="Courier New" pitchFamily="49" charset="0"/>
                <a:cs typeface="Courier New" pitchFamily="49" charset="0"/>
              </a:rPr>
              <a:t>display </a:t>
            </a:r>
            <a:r>
              <a:rPr lang="en-US" altLang="en-US" dirty="0">
                <a:latin typeface="Courier New" pitchFamily="49" charset="0"/>
                <a:cs typeface="Courier New" pitchFamily="49" charset="0"/>
              </a:rPr>
              <a:t>1-normal(1.96)</a:t>
            </a:r>
          </a:p>
          <a:p>
            <a:pPr eaLnBrk="1" hangingPunct="1"/>
            <a:r>
              <a:rPr lang="en-US" altLang="en-US" dirty="0">
                <a:latin typeface="Courier New" pitchFamily="49" charset="0"/>
                <a:cs typeface="Courier New" pitchFamily="49" charset="0"/>
              </a:rPr>
              <a:t>.0249979</a:t>
            </a:r>
          </a:p>
          <a:p>
            <a:pPr eaLnBrk="1" hangingPunct="1"/>
            <a:endParaRPr lang="en-US" altLang="en-US" dirty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buFont typeface="Arial" pitchFamily="34" charset="0"/>
              <a:buChar char="•"/>
            </a:pPr>
            <a:r>
              <a:rPr lang="en-US" altLang="en-US" sz="2400" dirty="0">
                <a:latin typeface="Calibri" pitchFamily="34" charset="0"/>
                <a:cs typeface="Courier New" pitchFamily="49" charset="0"/>
              </a:rPr>
              <a:t>If you want the middle:</a:t>
            </a:r>
          </a:p>
          <a:p>
            <a:pPr eaLnBrk="1" hangingPunct="1"/>
            <a:r>
              <a:rPr lang="en-US" altLang="en-US" sz="2400" dirty="0">
                <a:latin typeface="Calibri" pitchFamily="34" charset="0"/>
                <a:cs typeface="Courier New" pitchFamily="49" charset="0"/>
              </a:rPr>
              <a:t> </a:t>
            </a:r>
            <a:r>
              <a:rPr lang="en-US" altLang="en-US" dirty="0">
                <a:latin typeface="Courier New" pitchFamily="49" charset="0"/>
                <a:cs typeface="Courier New" pitchFamily="49" charset="0"/>
              </a:rPr>
              <a:t>display normal(1.96) </a:t>
            </a:r>
          </a:p>
          <a:p>
            <a:pPr eaLnBrk="1" hangingPunct="1"/>
            <a:r>
              <a:rPr lang="en-US" altLang="en-US" dirty="0">
                <a:latin typeface="Courier New" pitchFamily="49" charset="0"/>
                <a:cs typeface="Courier New" pitchFamily="49" charset="0"/>
              </a:rPr>
              <a:t>             -normal(-1.96)</a:t>
            </a:r>
          </a:p>
          <a:p>
            <a:pPr eaLnBrk="1" hangingPunct="1"/>
            <a:r>
              <a:rPr lang="en-US" altLang="en-US" dirty="0">
                <a:latin typeface="Courier New" pitchFamily="49" charset="0"/>
                <a:cs typeface="Courier New" pitchFamily="49" charset="0"/>
              </a:rPr>
              <a:t>.95000421</a:t>
            </a:r>
          </a:p>
          <a:p>
            <a:pPr eaLnBrk="1" hangingPunct="1"/>
            <a:endParaRPr lang="en-US" altLang="en-US" dirty="0">
              <a:latin typeface="Courier New" pitchFamily="49" charset="0"/>
              <a:cs typeface="Courier New" pitchFamily="49" charset="0"/>
            </a:endParaRPr>
          </a:p>
          <a:p>
            <a:pPr eaLnBrk="1" hangingPunct="1"/>
            <a:endParaRPr lang="en-US" altLang="en-US" dirty="0">
              <a:latin typeface="Courier New" pitchFamily="49" charset="0"/>
              <a:cs typeface="Courier New" pitchFamily="49" charset="0"/>
            </a:endParaRPr>
          </a:p>
          <a:p>
            <a:pPr eaLnBrk="1" hangingPunct="1"/>
            <a:r>
              <a:rPr lang="en-US" altLang="en-US" b="1" dirty="0" smtClean="0">
                <a:latin typeface="Courier New" pitchFamily="49" charset="0"/>
                <a:cs typeface="Courier New" pitchFamily="49" charset="0"/>
              </a:rPr>
              <a:t>Remember: book gives you </a:t>
            </a:r>
          </a:p>
          <a:p>
            <a:pPr eaLnBrk="1" hangingPunct="1"/>
            <a:r>
              <a:rPr lang="en-US" altLang="en-US" b="1" dirty="0" smtClean="0">
                <a:latin typeface="Courier New" pitchFamily="49" charset="0"/>
                <a:cs typeface="Courier New" pitchFamily="49" charset="0"/>
              </a:rPr>
              <a:t>Right portion of the curve</a:t>
            </a:r>
          </a:p>
          <a:p>
            <a:pPr eaLnBrk="1" hangingPunct="1"/>
            <a:r>
              <a:rPr lang="en-US" altLang="en-US" b="1" dirty="0" smtClean="0">
                <a:latin typeface="Courier New" pitchFamily="49" charset="0"/>
                <a:cs typeface="Courier New" pitchFamily="49" charset="0"/>
              </a:rPr>
              <a:t>P(Z&gt;z).</a:t>
            </a:r>
            <a:endParaRPr lang="en-US" altLang="en-US" b="1" dirty="0">
              <a:latin typeface="Courier New" pitchFamily="49" charset="0"/>
              <a:cs typeface="Courier New" pitchFamily="49" charset="0"/>
            </a:endParaRPr>
          </a:p>
          <a:p>
            <a:pPr eaLnBrk="1" hangingPunct="1"/>
            <a:endParaRPr lang="en-US" altLang="en-US" sz="2400" dirty="0">
              <a:latin typeface="Calibri" pitchFamily="34" charset="0"/>
              <a:cs typeface="Courier New" pitchFamily="49" charset="0"/>
            </a:endParaRPr>
          </a:p>
          <a:p>
            <a:pPr eaLnBrk="1" hangingPunct="1"/>
            <a:endParaRPr lang="en-US" altLang="en-US" sz="2400" dirty="0">
              <a:latin typeface="Calibri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en-US" altLang="en-US" dirty="0">
              <a:latin typeface="Calibri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en-US" altLang="en-US" dirty="0">
              <a:latin typeface="Calibri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en-US" altLang="en-US" dirty="0">
              <a:latin typeface="Calibri" pitchFamily="34" charset="0"/>
            </a:endParaRPr>
          </a:p>
        </p:txBody>
      </p:sp>
      <p:sp>
        <p:nvSpPr>
          <p:cNvPr id="94211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94212" name="Slide Number Placeholder 5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FD3EAC17-3BF3-4E2D-88A5-6C21C8767D46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13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pic>
        <p:nvPicPr>
          <p:cNvPr id="94213" name="Picture 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6850" y="3024188"/>
            <a:ext cx="5114925" cy="374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4214" name="Straight Arrow Connector 7"/>
          <p:cNvCxnSpPr>
            <a:cxnSpLocks noChangeShapeType="1"/>
          </p:cNvCxnSpPr>
          <p:nvPr/>
        </p:nvCxnSpPr>
        <p:spPr bwMode="auto">
          <a:xfrm rot="16200000" flipH="1">
            <a:off x="3944938" y="2971800"/>
            <a:ext cx="4267200" cy="914400"/>
          </a:xfrm>
          <a:prstGeom prst="straightConnector1">
            <a:avLst/>
          </a:prstGeom>
          <a:noFill/>
          <a:ln w="25400" cmpd="sng">
            <a:solidFill>
              <a:schemeClr val="tx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36251532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Content Placeholder 2"/>
          <p:cNvSpPr>
            <a:spLocks noGrp="1"/>
          </p:cNvSpPr>
          <p:nvPr>
            <p:ph idx="4294967295"/>
          </p:nvPr>
        </p:nvSpPr>
        <p:spPr>
          <a:xfrm>
            <a:off x="457200" y="838268"/>
            <a:ext cx="7162800" cy="3200316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sz="2400" dirty="0"/>
              <a:t>To get the z value for P(Z&lt;z) = p use</a:t>
            </a:r>
          </a:p>
          <a:p>
            <a:pPr eaLnBrk="1" hangingPunct="1">
              <a:buFont typeface="Arial" pitchFamily="34" charset="0"/>
              <a:buNone/>
            </a:pPr>
            <a:r>
              <a:rPr lang="en-US" altLang="en-US" sz="14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altLang="en-US" sz="2000" dirty="0">
                <a:latin typeface="Courier New" pitchFamily="49" charset="0"/>
                <a:cs typeface="Courier New" pitchFamily="49" charset="0"/>
              </a:rPr>
              <a:t>display </a:t>
            </a:r>
            <a:r>
              <a:rPr lang="en-US" altLang="en-US" sz="2000" dirty="0" err="1">
                <a:latin typeface="Courier New" pitchFamily="49" charset="0"/>
                <a:cs typeface="Courier New" pitchFamily="49" charset="0"/>
              </a:rPr>
              <a:t>invnormal</a:t>
            </a:r>
            <a:r>
              <a:rPr lang="en-US" altLang="en-US" sz="2000" dirty="0">
                <a:latin typeface="Courier New" pitchFamily="49" charset="0"/>
                <a:cs typeface="Courier New" pitchFamily="49" charset="0"/>
              </a:rPr>
              <a:t>(p) </a:t>
            </a:r>
            <a:endParaRPr lang="en-US" altLang="en-US" sz="2400" dirty="0"/>
          </a:p>
          <a:p>
            <a:pPr eaLnBrk="1" hangingPunct="1">
              <a:buFont typeface="Arial" pitchFamily="34" charset="0"/>
              <a:buNone/>
            </a:pPr>
            <a:r>
              <a:rPr lang="en-US" altLang="en-US" sz="2400" dirty="0" smtClean="0"/>
              <a:t>   E.g</a:t>
            </a:r>
            <a:r>
              <a:rPr lang="en-US" altLang="en-US" sz="2400" dirty="0"/>
              <a:t>. what is the z value for P(Z&lt;z) = 0.025</a:t>
            </a:r>
          </a:p>
          <a:p>
            <a:pPr eaLnBrk="1" hangingPunct="1">
              <a:buFont typeface="Arial" pitchFamily="34" charset="0"/>
              <a:buNone/>
            </a:pPr>
            <a:r>
              <a:rPr lang="en-US" alt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en-US" sz="1800" dirty="0" smtClean="0">
                <a:latin typeface="Courier New" pitchFamily="49" charset="0"/>
                <a:cs typeface="Courier New" pitchFamily="49" charset="0"/>
              </a:rPr>
              <a:t> display </a:t>
            </a:r>
            <a:r>
              <a:rPr lang="en-US" altLang="en-US" sz="1800" dirty="0" err="1">
                <a:latin typeface="Courier New" pitchFamily="49" charset="0"/>
                <a:cs typeface="Courier New" pitchFamily="49" charset="0"/>
              </a:rPr>
              <a:t>invnormal</a:t>
            </a:r>
            <a:r>
              <a:rPr lang="en-US" altLang="en-US" sz="1800" dirty="0">
                <a:latin typeface="Courier New" pitchFamily="49" charset="0"/>
                <a:cs typeface="Courier New" pitchFamily="49" charset="0"/>
              </a:rPr>
              <a:t>(0.025)</a:t>
            </a:r>
          </a:p>
          <a:p>
            <a:pPr eaLnBrk="1" hangingPunct="1">
              <a:buFont typeface="Arial" pitchFamily="34" charset="0"/>
              <a:buNone/>
            </a:pPr>
            <a:r>
              <a:rPr lang="en-US" altLang="en-US" sz="1800" dirty="0" smtClean="0">
                <a:latin typeface="Courier New" pitchFamily="49" charset="0"/>
                <a:cs typeface="Courier New" pitchFamily="49" charset="0"/>
              </a:rPr>
              <a:t>   -</a:t>
            </a:r>
            <a:r>
              <a:rPr lang="en-US" altLang="en-US" sz="1800" dirty="0">
                <a:latin typeface="Courier New" pitchFamily="49" charset="0"/>
                <a:cs typeface="Courier New" pitchFamily="49" charset="0"/>
              </a:rPr>
              <a:t>1.959964</a:t>
            </a:r>
          </a:p>
          <a:p>
            <a:pPr eaLnBrk="1" hangingPunct="1">
              <a:buFont typeface="Arial" pitchFamily="34" charset="0"/>
              <a:buNone/>
            </a:pPr>
            <a:endParaRPr lang="en-US" altLang="en-US" sz="1400" dirty="0">
              <a:latin typeface="Courier New" pitchFamily="49" charset="0"/>
              <a:cs typeface="Courier New" pitchFamily="49" charset="0"/>
            </a:endParaRPr>
          </a:p>
          <a:p>
            <a:pPr eaLnBrk="1" hangingPunct="1"/>
            <a:r>
              <a:rPr lang="en-US" altLang="en-US" sz="2400" dirty="0"/>
              <a:t>To get the z value for P(</a:t>
            </a:r>
            <a:r>
              <a:rPr lang="en-US" altLang="en-US" sz="2400" dirty="0" err="1"/>
              <a:t>Z≥z</a:t>
            </a:r>
            <a:r>
              <a:rPr lang="en-US" altLang="en-US" sz="2400" dirty="0"/>
              <a:t>) = p use</a:t>
            </a:r>
          </a:p>
          <a:p>
            <a:pPr eaLnBrk="1" hangingPunct="1">
              <a:buFont typeface="Arial" pitchFamily="34" charset="0"/>
              <a:buNone/>
            </a:pPr>
            <a:r>
              <a:rPr lang="en-US" altLang="en-US" sz="2400" dirty="0"/>
              <a:t>	</a:t>
            </a:r>
            <a:r>
              <a:rPr lang="en-US" altLang="en-US" sz="2000" dirty="0">
                <a:latin typeface="Courier New" pitchFamily="49" charset="0"/>
                <a:cs typeface="Courier New" pitchFamily="49" charset="0"/>
              </a:rPr>
              <a:t>display </a:t>
            </a:r>
            <a:r>
              <a:rPr lang="en-US" altLang="en-US" sz="2000" dirty="0" err="1">
                <a:latin typeface="Courier New" pitchFamily="49" charset="0"/>
                <a:cs typeface="Courier New" pitchFamily="49" charset="0"/>
              </a:rPr>
              <a:t>invnormal</a:t>
            </a:r>
            <a:r>
              <a:rPr lang="en-US" altLang="en-US" sz="2000" dirty="0">
                <a:latin typeface="Courier New" pitchFamily="49" charset="0"/>
                <a:cs typeface="Courier New" pitchFamily="49" charset="0"/>
              </a:rPr>
              <a:t>(1-p)</a:t>
            </a:r>
            <a:endParaRPr lang="en-US" altLang="en-US" sz="2400" dirty="0"/>
          </a:p>
          <a:p>
            <a:pPr eaLnBrk="1" hangingPunct="1">
              <a:buFont typeface="Arial" pitchFamily="34" charset="0"/>
              <a:buNone/>
            </a:pPr>
            <a:r>
              <a:rPr lang="en-US" altLang="en-US" sz="2000" dirty="0" smtClean="0">
                <a:latin typeface="Arial" pitchFamily="34" charset="0"/>
                <a:cs typeface="Arial" pitchFamily="34" charset="0"/>
              </a:rPr>
              <a:t>   E.g</a:t>
            </a:r>
            <a:r>
              <a:rPr lang="en-US" altLang="en-US" sz="2000" dirty="0">
                <a:latin typeface="Arial" pitchFamily="34" charset="0"/>
                <a:cs typeface="Arial" pitchFamily="34" charset="0"/>
              </a:rPr>
              <a:t>. what is the z value for P(Z</a:t>
            </a:r>
            <a:r>
              <a:rPr lang="en-US" altLang="en-US" sz="2000" dirty="0"/>
              <a:t> ≥ </a:t>
            </a:r>
            <a:r>
              <a:rPr lang="en-US" altLang="en-US" sz="2000" dirty="0">
                <a:latin typeface="Arial" pitchFamily="34" charset="0"/>
                <a:cs typeface="Arial" pitchFamily="34" charset="0"/>
              </a:rPr>
              <a:t>z) = 0.025</a:t>
            </a:r>
            <a:endParaRPr lang="en-US" altLang="en-US" sz="1200" dirty="0">
              <a:latin typeface="Arial" pitchFamily="34" charset="0"/>
              <a:cs typeface="Arial" pitchFamily="34" charset="0"/>
            </a:endParaRPr>
          </a:p>
          <a:p>
            <a:pPr eaLnBrk="1" hangingPunct="1">
              <a:buFont typeface="Arial" pitchFamily="34" charset="0"/>
              <a:buNone/>
            </a:pPr>
            <a:r>
              <a:rPr lang="en-US" altLang="en-US" sz="12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en-US" sz="1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en-US" sz="2000" dirty="0" smtClean="0">
                <a:latin typeface="Courier New" pitchFamily="49" charset="0"/>
                <a:cs typeface="Courier New" pitchFamily="49" charset="0"/>
              </a:rPr>
              <a:t>display </a:t>
            </a:r>
            <a:r>
              <a:rPr lang="en-US" altLang="en-US" sz="2000" dirty="0" err="1">
                <a:latin typeface="Courier New" pitchFamily="49" charset="0"/>
                <a:cs typeface="Courier New" pitchFamily="49" charset="0"/>
              </a:rPr>
              <a:t>invnormal</a:t>
            </a:r>
            <a:r>
              <a:rPr lang="en-US" altLang="en-US" sz="2000" dirty="0">
                <a:latin typeface="Courier New" pitchFamily="49" charset="0"/>
                <a:cs typeface="Courier New" pitchFamily="49" charset="0"/>
              </a:rPr>
              <a:t>(1-.025)</a:t>
            </a:r>
          </a:p>
          <a:p>
            <a:pPr eaLnBrk="1" hangingPunct="1">
              <a:buFont typeface="Arial" pitchFamily="34" charset="0"/>
              <a:buNone/>
            </a:pPr>
            <a:r>
              <a:rPr lang="en-US" altLang="en-US" sz="2000" dirty="0" smtClean="0">
                <a:latin typeface="Courier New" pitchFamily="49" charset="0"/>
                <a:cs typeface="Courier New" pitchFamily="49" charset="0"/>
              </a:rPr>
              <a:t>  1.959964</a:t>
            </a:r>
            <a:endParaRPr lang="en-US" altLang="en-US" sz="2000" dirty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buFont typeface="Arial" pitchFamily="34" charset="0"/>
              <a:buNone/>
            </a:pPr>
            <a:endParaRPr lang="en-US" altLang="en-US" sz="1400" dirty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buFont typeface="Arial" pitchFamily="34" charset="0"/>
              <a:buNone/>
            </a:pPr>
            <a:endParaRPr lang="en-US" altLang="en-US" sz="1100" dirty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buFont typeface="Arial" pitchFamily="34" charset="0"/>
              <a:buNone/>
            </a:pPr>
            <a:endParaRPr lang="en-US" altLang="en-US" sz="1400" dirty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buFont typeface="Arial" pitchFamily="34" charset="0"/>
              <a:buNone/>
            </a:pPr>
            <a:endParaRPr lang="en-US" altLang="en-US" dirty="0"/>
          </a:p>
          <a:p>
            <a:pPr eaLnBrk="1" hangingPunct="1">
              <a:buFont typeface="Arial" pitchFamily="34" charset="0"/>
              <a:buNone/>
            </a:pPr>
            <a:r>
              <a:rPr lang="en-US" altLang="en-US" dirty="0"/>
              <a:t> </a:t>
            </a:r>
          </a:p>
          <a:p>
            <a:pPr eaLnBrk="1" hangingPunct="1">
              <a:buFont typeface="Arial" pitchFamily="34" charset="0"/>
              <a:buNone/>
            </a:pPr>
            <a:endParaRPr lang="en-US" altLang="en-US" dirty="0"/>
          </a:p>
        </p:txBody>
      </p:sp>
      <p:sp>
        <p:nvSpPr>
          <p:cNvPr id="102403" name="TextBox 4"/>
          <p:cNvSpPr txBox="1">
            <a:spLocks noChangeArrowheads="1"/>
          </p:cNvSpPr>
          <p:nvPr/>
        </p:nvSpPr>
        <p:spPr bwMode="auto">
          <a:xfrm>
            <a:off x="228600" y="228600"/>
            <a:ext cx="8610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>
                <a:latin typeface="Arial" pitchFamily="34" charset="0"/>
              </a:rPr>
              <a:t>Finding z values for probabilities in Stata</a:t>
            </a:r>
          </a:p>
        </p:txBody>
      </p:sp>
      <p:sp>
        <p:nvSpPr>
          <p:cNvPr id="102404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CEAF00E6-503C-4E7D-A01F-D3C5EA413993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14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5762" y="3926220"/>
            <a:ext cx="3352804" cy="24538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258699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STATA: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z="3100" dirty="0" smtClean="0">
                <a:latin typeface="Courier New"/>
                <a:cs typeface="Courier New"/>
              </a:rPr>
              <a:t>Display comb(</a:t>
            </a:r>
            <a:r>
              <a:rPr lang="en-US" sz="3100" dirty="0" err="1" smtClean="0">
                <a:latin typeface="Courier New"/>
                <a:cs typeface="Courier New"/>
              </a:rPr>
              <a:t>n,k</a:t>
            </a:r>
            <a:r>
              <a:rPr lang="en-US" sz="3100" dirty="0" smtClean="0">
                <a:latin typeface="Courier New"/>
                <a:cs typeface="Courier New"/>
              </a:rPr>
              <a:t>)</a:t>
            </a:r>
          </a:p>
          <a:p>
            <a:r>
              <a:rPr lang="en-US" altLang="en-US" sz="3100" dirty="0" smtClean="0">
                <a:latin typeface="Courier New"/>
                <a:cs typeface="Courier New"/>
              </a:rPr>
              <a:t>For P(X=k): </a:t>
            </a:r>
            <a:r>
              <a:rPr lang="en-US" altLang="en-US" sz="3100" dirty="0" err="1" smtClean="0">
                <a:latin typeface="Courier New"/>
                <a:cs typeface="Courier New"/>
              </a:rPr>
              <a:t>Binomialp</a:t>
            </a:r>
            <a:r>
              <a:rPr lang="en-US" altLang="en-US" sz="3100" dirty="0" smtClean="0">
                <a:latin typeface="Courier New"/>
                <a:cs typeface="Courier New"/>
              </a:rPr>
              <a:t> (</a:t>
            </a:r>
            <a:r>
              <a:rPr lang="en-US" altLang="en-US" sz="3100" dirty="0" err="1" smtClean="0">
                <a:latin typeface="Courier New"/>
                <a:cs typeface="Courier New"/>
              </a:rPr>
              <a:t>n,k,p</a:t>
            </a:r>
            <a:r>
              <a:rPr lang="en-US" altLang="en-US" sz="3100" dirty="0" smtClean="0">
                <a:latin typeface="Courier New"/>
                <a:cs typeface="Courier New"/>
              </a:rPr>
              <a:t>)</a:t>
            </a:r>
          </a:p>
          <a:p>
            <a:r>
              <a:rPr lang="en-US" altLang="en-US" sz="3100" dirty="0" smtClean="0">
                <a:latin typeface="Courier New"/>
                <a:cs typeface="Courier New"/>
              </a:rPr>
              <a:t>For P(</a:t>
            </a:r>
            <a:r>
              <a:rPr lang="en-US" altLang="en-US" sz="3100" dirty="0" err="1" smtClean="0">
                <a:latin typeface="Courier New"/>
                <a:cs typeface="Courier New"/>
              </a:rPr>
              <a:t>X≥k</a:t>
            </a:r>
            <a:r>
              <a:rPr lang="en-US" altLang="en-US" sz="3100" dirty="0" smtClean="0">
                <a:latin typeface="Courier New"/>
                <a:cs typeface="Courier New"/>
              </a:rPr>
              <a:t>):</a:t>
            </a:r>
            <a:r>
              <a:rPr lang="en-US" altLang="en-US" sz="3100" dirty="0" err="1" smtClean="0">
                <a:latin typeface="Courier New"/>
                <a:cs typeface="Courier New"/>
              </a:rPr>
              <a:t>Binomialtail</a:t>
            </a:r>
            <a:r>
              <a:rPr lang="en-US" altLang="en-US" sz="3100" dirty="0" smtClean="0">
                <a:latin typeface="Courier New"/>
                <a:cs typeface="Courier New"/>
              </a:rPr>
              <a:t> (</a:t>
            </a:r>
            <a:r>
              <a:rPr lang="en-US" altLang="en-US" sz="3100" dirty="0" err="1" smtClean="0">
                <a:latin typeface="Courier New"/>
                <a:cs typeface="Courier New"/>
              </a:rPr>
              <a:t>n,k,p</a:t>
            </a:r>
            <a:r>
              <a:rPr lang="en-US" altLang="en-US" sz="3100" dirty="0" smtClean="0">
                <a:latin typeface="Courier New"/>
                <a:cs typeface="Courier New"/>
              </a:rPr>
              <a:t>)</a:t>
            </a:r>
          </a:p>
          <a:p>
            <a:r>
              <a:rPr lang="en-US" altLang="en-US" sz="3100" dirty="0" smtClean="0">
                <a:latin typeface="Calibri" pitchFamily="34" charset="0"/>
              </a:rPr>
              <a:t>the left portion of the curve P(Z&lt;z) :  </a:t>
            </a:r>
            <a:r>
              <a:rPr lang="en-US" altLang="en-US" sz="3100" dirty="0" smtClean="0">
                <a:latin typeface="Courier New" pitchFamily="49" charset="0"/>
                <a:cs typeface="Courier New" pitchFamily="49" charset="0"/>
              </a:rPr>
              <a:t>display normal(1.96)  </a:t>
            </a:r>
          </a:p>
          <a:p>
            <a:r>
              <a:rPr lang="en-US" altLang="en-US" sz="3100" dirty="0" smtClean="0">
                <a:latin typeface="Calibri" pitchFamily="34" charset="0"/>
              </a:rPr>
              <a:t>right hand portion of the curve, P(</a:t>
            </a:r>
            <a:r>
              <a:rPr lang="en-US" altLang="en-US" sz="3100" dirty="0" err="1" smtClean="0">
                <a:latin typeface="Calibri" pitchFamily="34" charset="0"/>
              </a:rPr>
              <a:t>Z≥z</a:t>
            </a:r>
            <a:r>
              <a:rPr lang="en-US" altLang="en-US" sz="3100" dirty="0" smtClean="0">
                <a:latin typeface="Calibri" pitchFamily="34" charset="0"/>
              </a:rPr>
              <a:t>):   </a:t>
            </a:r>
            <a:r>
              <a:rPr lang="en-US" altLang="en-US" sz="3100" dirty="0" smtClean="0">
                <a:latin typeface="Courier New" pitchFamily="49" charset="0"/>
                <a:cs typeface="Courier New" pitchFamily="49" charset="0"/>
              </a:rPr>
              <a:t> display 1-normal(1.96)</a:t>
            </a:r>
          </a:p>
          <a:p>
            <a:r>
              <a:rPr lang="en-US" altLang="en-US" sz="3100" dirty="0" smtClean="0">
                <a:latin typeface="Calibri"/>
                <a:cs typeface="Calibri"/>
              </a:rPr>
              <a:t>Middle: </a:t>
            </a:r>
            <a:r>
              <a:rPr lang="en-US" altLang="en-US" sz="3100" dirty="0" smtClean="0">
                <a:latin typeface="Courier New" pitchFamily="49" charset="0"/>
                <a:cs typeface="Courier New" pitchFamily="49" charset="0"/>
              </a:rPr>
              <a:t>display normal(1.96)-normal(-1.96)</a:t>
            </a:r>
          </a:p>
          <a:p>
            <a:r>
              <a:rPr lang="en-US" altLang="en-US" sz="3100" dirty="0" smtClean="0"/>
              <a:t>To get the z value for P(Z&lt;z) = p use</a:t>
            </a:r>
          </a:p>
          <a:p>
            <a:pPr>
              <a:buNone/>
            </a:pPr>
            <a:r>
              <a:rPr lang="en-US" altLang="en-US" sz="3100" dirty="0" smtClean="0">
                <a:latin typeface="Courier New" pitchFamily="49" charset="0"/>
                <a:cs typeface="Courier New" pitchFamily="49" charset="0"/>
              </a:rPr>
              <a:t>	display </a:t>
            </a:r>
            <a:r>
              <a:rPr lang="en-US" altLang="en-US" sz="3100" dirty="0" err="1" smtClean="0">
                <a:latin typeface="Courier New" pitchFamily="49" charset="0"/>
                <a:cs typeface="Courier New" pitchFamily="49" charset="0"/>
              </a:rPr>
              <a:t>invnormal</a:t>
            </a:r>
            <a:r>
              <a:rPr lang="en-US" altLang="en-US" sz="3100" dirty="0" smtClean="0">
                <a:latin typeface="Courier New" pitchFamily="49" charset="0"/>
                <a:cs typeface="Courier New" pitchFamily="49" charset="0"/>
              </a:rPr>
              <a:t>(p) </a:t>
            </a:r>
            <a:r>
              <a:rPr lang="en-US" altLang="en-US" sz="3100" dirty="0" smtClean="0"/>
              <a:t>E.g. what is the z value for P(Z&lt;z) = 0.025:  </a:t>
            </a:r>
            <a:r>
              <a:rPr lang="en-US" altLang="en-US" sz="3100" dirty="0" smtClean="0">
                <a:latin typeface="Courier New" pitchFamily="49" charset="0"/>
                <a:cs typeface="Courier New" pitchFamily="49" charset="0"/>
              </a:rPr>
              <a:t>display </a:t>
            </a:r>
            <a:r>
              <a:rPr lang="en-US" altLang="en-US" sz="3100" dirty="0" err="1" smtClean="0">
                <a:latin typeface="Courier New" pitchFamily="49" charset="0"/>
                <a:cs typeface="Courier New" pitchFamily="49" charset="0"/>
              </a:rPr>
              <a:t>invnormal</a:t>
            </a:r>
            <a:r>
              <a:rPr lang="en-US" altLang="en-US" sz="3100" dirty="0" smtClean="0">
                <a:latin typeface="Courier New" pitchFamily="49" charset="0"/>
                <a:cs typeface="Courier New" pitchFamily="49" charset="0"/>
              </a:rPr>
              <a:t>(0.025)</a:t>
            </a:r>
          </a:p>
          <a:p>
            <a:r>
              <a:rPr lang="en-US" altLang="en-US" sz="3100" dirty="0" smtClean="0"/>
              <a:t>To get the z value for P(</a:t>
            </a:r>
            <a:r>
              <a:rPr lang="en-US" altLang="en-US" sz="3100" dirty="0" err="1" smtClean="0"/>
              <a:t>Z≥z</a:t>
            </a:r>
            <a:r>
              <a:rPr lang="en-US" altLang="en-US" sz="3100" dirty="0" smtClean="0"/>
              <a:t>) = p use</a:t>
            </a:r>
          </a:p>
          <a:p>
            <a:pPr>
              <a:buNone/>
            </a:pPr>
            <a:r>
              <a:rPr lang="en-US" altLang="en-US" sz="3100" dirty="0" smtClean="0"/>
              <a:t>	</a:t>
            </a:r>
            <a:r>
              <a:rPr lang="en-US" altLang="en-US" sz="3100" dirty="0" smtClean="0">
                <a:latin typeface="Courier New" pitchFamily="49" charset="0"/>
                <a:cs typeface="Courier New" pitchFamily="49" charset="0"/>
              </a:rPr>
              <a:t>display </a:t>
            </a:r>
            <a:r>
              <a:rPr lang="en-US" altLang="en-US" sz="3100" dirty="0" err="1" smtClean="0">
                <a:latin typeface="Courier New" pitchFamily="49" charset="0"/>
                <a:cs typeface="Courier New" pitchFamily="49" charset="0"/>
              </a:rPr>
              <a:t>invnormal</a:t>
            </a:r>
            <a:r>
              <a:rPr lang="en-US" altLang="en-US" sz="3100" dirty="0" smtClean="0">
                <a:latin typeface="Courier New" pitchFamily="49" charset="0"/>
                <a:cs typeface="Courier New" pitchFamily="49" charset="0"/>
              </a:rPr>
              <a:t>(1-p)</a:t>
            </a:r>
            <a:r>
              <a:rPr lang="en-US" altLang="en-US" sz="3100" dirty="0"/>
              <a:t> </a:t>
            </a:r>
            <a:r>
              <a:rPr lang="en-US" altLang="en-US" sz="3100" dirty="0" smtClean="0"/>
              <a:t>     </a:t>
            </a:r>
            <a:r>
              <a:rPr lang="en-US" altLang="en-US" sz="3100" dirty="0" smtClean="0">
                <a:latin typeface="Arial" pitchFamily="34" charset="0"/>
                <a:cs typeface="Arial" pitchFamily="34" charset="0"/>
              </a:rPr>
              <a:t>E.g. what is the z value for P(Z</a:t>
            </a:r>
            <a:r>
              <a:rPr lang="en-US" altLang="en-US" sz="3100" dirty="0" smtClean="0"/>
              <a:t> ≥ </a:t>
            </a:r>
            <a:r>
              <a:rPr lang="en-US" altLang="en-US" sz="3100" dirty="0" smtClean="0">
                <a:latin typeface="Arial" pitchFamily="34" charset="0"/>
                <a:cs typeface="Arial" pitchFamily="34" charset="0"/>
              </a:rPr>
              <a:t>z) = 0.025</a:t>
            </a:r>
          </a:p>
          <a:p>
            <a:pPr>
              <a:buNone/>
            </a:pPr>
            <a:r>
              <a:rPr lang="en-US" altLang="en-US" sz="3100" dirty="0" smtClean="0">
                <a:latin typeface="Courier New" pitchFamily="49" charset="0"/>
                <a:cs typeface="Courier New" pitchFamily="49" charset="0"/>
              </a:rPr>
              <a:t>  display </a:t>
            </a:r>
            <a:r>
              <a:rPr lang="en-US" altLang="en-US" sz="3100" dirty="0" err="1" smtClean="0">
                <a:latin typeface="Courier New" pitchFamily="49" charset="0"/>
                <a:cs typeface="Courier New" pitchFamily="49" charset="0"/>
              </a:rPr>
              <a:t>invnormal</a:t>
            </a:r>
            <a:r>
              <a:rPr lang="en-US" altLang="en-US" sz="3100" dirty="0" smtClean="0">
                <a:latin typeface="Courier New" pitchFamily="49" charset="0"/>
                <a:cs typeface="Courier New" pitchFamily="49" charset="0"/>
              </a:rPr>
              <a:t>(1-.025)</a:t>
            </a:r>
          </a:p>
          <a:p>
            <a:pPr>
              <a:buNone/>
            </a:pPr>
            <a:endParaRPr lang="en-US" altLang="en-US" sz="24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endParaRPr lang="en-US" altLang="en-US" sz="24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endParaRPr lang="en-US" altLang="en-US" dirty="0" smtClean="0"/>
          </a:p>
          <a:p>
            <a:endParaRPr lang="en-US" altLang="en-US" dirty="0" smtClean="0">
              <a:latin typeface="Courier New" pitchFamily="49" charset="0"/>
              <a:cs typeface="Courier New" pitchFamily="49" charset="0"/>
            </a:endParaRPr>
          </a:p>
          <a:p>
            <a:endParaRPr lang="en-US" altLang="en-US" dirty="0" smtClean="0">
              <a:latin typeface="Courier New" pitchFamily="49" charset="0"/>
              <a:cs typeface="Courier New" pitchFamily="49" charset="0"/>
            </a:endParaRPr>
          </a:p>
          <a:p>
            <a:endParaRPr lang="en-US" altLang="en-US" dirty="0" smtClean="0">
              <a:latin typeface="Courier New" pitchFamily="49" charset="0"/>
              <a:cs typeface="Courier New" pitchFamily="49" charset="0"/>
            </a:endParaRPr>
          </a:p>
          <a:p>
            <a:endParaRPr lang="en-US" altLang="en-US" dirty="0" smtClean="0">
              <a:latin typeface="Courier New" pitchFamily="49" charset="0"/>
              <a:cs typeface="Courier New" pitchFamily="49" charset="0"/>
            </a:endParaRPr>
          </a:p>
          <a:p>
            <a:endParaRPr lang="en-US" altLang="en-US" sz="3200" dirty="0" smtClean="0">
              <a:latin typeface="Courier New"/>
              <a:cs typeface="Courier New"/>
            </a:endParaRPr>
          </a:p>
          <a:p>
            <a:endParaRPr lang="en-US" dirty="0" smtClean="0">
              <a:latin typeface="Courier New"/>
              <a:cs typeface="Courier New"/>
            </a:endParaRPr>
          </a:p>
          <a:p>
            <a:endParaRPr lang="en-US" dirty="0" smtClean="0">
              <a:latin typeface="Courier New"/>
              <a:cs typeface="Courier New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50922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(PCSK9)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PCSK9 now recognized as important contributor in cholesterol homeostasis and promising target for cholesterol-lowering therapy in CAD. </a:t>
            </a:r>
          </a:p>
          <a:p>
            <a:r>
              <a:rPr lang="en-US" dirty="0" smtClean="0"/>
              <a:t>PCSK9 leads to destruction of LDLR and therefore, increased plasma LDL-C levels. </a:t>
            </a:r>
          </a:p>
          <a:p>
            <a:r>
              <a:rPr lang="en-US" dirty="0" err="1" smtClean="0"/>
              <a:t>Dubuc</a:t>
            </a:r>
            <a:r>
              <a:rPr lang="en-US" dirty="0" smtClean="0"/>
              <a:t> et al found: Sequencing PCSK9 levels from individuals at the extremes of the normal PCSK9 distribution identified a new loss-of-function R434W mutation associated with lower levels of PCSK9 and LDL-C.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43546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034" y="492802"/>
            <a:ext cx="8643180" cy="5286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82776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35082"/>
            <a:ext cx="8229600" cy="5491081"/>
          </a:xfrm>
        </p:spPr>
        <p:txBody>
          <a:bodyPr/>
          <a:lstStyle/>
          <a:p>
            <a:r>
              <a:rPr lang="en-US" u="sng" dirty="0" smtClean="0">
                <a:solidFill>
                  <a:srgbClr val="FF0000"/>
                </a:solidFill>
                <a:latin typeface="Calibri" charset="0"/>
              </a:rPr>
              <a:t>Probability of an event </a:t>
            </a:r>
            <a:r>
              <a:rPr lang="en-US" dirty="0" smtClean="0">
                <a:latin typeface="Calibri" charset="0"/>
              </a:rPr>
              <a:t>– relative frequency of its occurrence in a large number of trials repeated under the same conditions</a:t>
            </a:r>
          </a:p>
          <a:p>
            <a:r>
              <a:rPr lang="en-US" u="sng" dirty="0" smtClean="0">
                <a:solidFill>
                  <a:srgbClr val="FF0000"/>
                </a:solidFill>
                <a:latin typeface="Calibri" charset="0"/>
                <a:cs typeface="Arial" charset="0"/>
              </a:rPr>
              <a:t>Complement</a:t>
            </a:r>
            <a:r>
              <a:rPr lang="en-US" dirty="0" smtClean="0">
                <a:latin typeface="Calibri" charset="0"/>
                <a:cs typeface="Arial" charset="0"/>
              </a:rPr>
              <a:t> of an event, </a:t>
            </a:r>
            <a:r>
              <a:rPr lang="en-US" dirty="0" err="1" smtClean="0">
                <a:latin typeface="Calibri" charset="0"/>
                <a:cs typeface="Arial" charset="0"/>
              </a:rPr>
              <a:t>Ā</a:t>
            </a:r>
            <a:r>
              <a:rPr lang="en-US" dirty="0" smtClean="0">
                <a:latin typeface="Calibri" charset="0"/>
                <a:cs typeface="Arial" charset="0"/>
              </a:rPr>
              <a:t> or A</a:t>
            </a:r>
            <a:r>
              <a:rPr lang="en-US" baseline="30000" dirty="0" smtClean="0">
                <a:latin typeface="Calibri" charset="0"/>
                <a:cs typeface="Arial" charset="0"/>
              </a:rPr>
              <a:t>C :  </a:t>
            </a:r>
            <a:r>
              <a:rPr lang="en-US" dirty="0" smtClean="0">
                <a:latin typeface="Calibri" charset="0"/>
              </a:rPr>
              <a:t>P(A)= 1-P(</a:t>
            </a:r>
            <a:r>
              <a:rPr lang="en-US" dirty="0" err="1" smtClean="0">
                <a:latin typeface="Calibri" charset="0"/>
                <a:cs typeface="Arial" charset="0"/>
              </a:rPr>
              <a:t>Ā</a:t>
            </a:r>
            <a:r>
              <a:rPr lang="en-US" dirty="0" smtClean="0">
                <a:latin typeface="Calibri" charset="0"/>
                <a:cs typeface="Arial" charset="0"/>
              </a:rPr>
              <a:t>) </a:t>
            </a:r>
          </a:p>
          <a:p>
            <a:pPr marL="0" indent="0">
              <a:buNone/>
            </a:pPr>
            <a:endParaRPr lang="en-US" dirty="0" smtClean="0">
              <a:latin typeface="Calibri" charset="0"/>
              <a:cs typeface="Arial" charset="0"/>
            </a:endParaRPr>
          </a:p>
          <a:p>
            <a:r>
              <a:rPr lang="en-US" dirty="0" smtClean="0">
                <a:latin typeface="Calibri" charset="0"/>
              </a:rPr>
              <a:t>The</a:t>
            </a:r>
            <a:r>
              <a:rPr lang="en-US" u="sng" dirty="0" smtClean="0">
                <a:latin typeface="Calibri" charset="0"/>
              </a:rPr>
              <a:t> </a:t>
            </a:r>
            <a:r>
              <a:rPr lang="en-US" u="sng" dirty="0" smtClean="0">
                <a:solidFill>
                  <a:srgbClr val="FF0000"/>
                </a:solidFill>
                <a:latin typeface="Calibri" charset="0"/>
              </a:rPr>
              <a:t>intersection</a:t>
            </a:r>
            <a:r>
              <a:rPr lang="en-US" u="sng" dirty="0" smtClean="0">
                <a:latin typeface="Calibri" charset="0"/>
              </a:rPr>
              <a:t> </a:t>
            </a:r>
            <a:r>
              <a:rPr lang="en-US" dirty="0" smtClean="0">
                <a:latin typeface="Calibri" charset="0"/>
              </a:rPr>
              <a:t>of 2 events is written A </a:t>
            </a:r>
            <a:r>
              <a:rPr lang="en-US" dirty="0" smtClean="0">
                <a:latin typeface="Calibri" charset="0"/>
                <a:cs typeface="Arial" charset="0"/>
              </a:rPr>
              <a:t>∩ B</a:t>
            </a:r>
            <a:r>
              <a:rPr lang="en-US" dirty="0" smtClean="0"/>
              <a:t>: when </a:t>
            </a:r>
            <a:r>
              <a:rPr lang="en-US" u="sng" dirty="0" smtClean="0"/>
              <a:t>both A and B </a:t>
            </a:r>
            <a:r>
              <a:rPr lang="en-US" dirty="0" smtClean="0"/>
              <a:t>occur</a:t>
            </a:r>
          </a:p>
          <a:p>
            <a:r>
              <a:rPr lang="en-US" dirty="0" smtClean="0">
                <a:latin typeface="Calibri" charset="0"/>
                <a:cs typeface="Arial" charset="0"/>
              </a:rPr>
              <a:t>The </a:t>
            </a:r>
            <a:r>
              <a:rPr lang="en-US" u="sng" dirty="0" smtClean="0">
                <a:solidFill>
                  <a:srgbClr val="FF0000"/>
                </a:solidFill>
                <a:latin typeface="Calibri" charset="0"/>
                <a:cs typeface="Arial" charset="0"/>
              </a:rPr>
              <a:t>union</a:t>
            </a:r>
            <a:r>
              <a:rPr lang="en-US" dirty="0" smtClean="0">
                <a:latin typeface="Calibri" charset="0"/>
                <a:cs typeface="Arial" charset="0"/>
              </a:rPr>
              <a:t> of 2 events is written A U B: when </a:t>
            </a:r>
            <a:r>
              <a:rPr lang="en-US" u="sng" dirty="0" smtClean="0">
                <a:latin typeface="Calibri" charset="0"/>
                <a:cs typeface="Arial" charset="0"/>
              </a:rPr>
              <a:t>either A or B or both occur</a:t>
            </a:r>
          </a:p>
          <a:p>
            <a:endParaRPr lang="en-US" dirty="0" smtClean="0">
              <a:latin typeface="Calibri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38762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Union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447800"/>
            <a:ext cx="8382000" cy="3276600"/>
          </a:xfrm>
        </p:spPr>
        <p:txBody>
          <a:bodyPr/>
          <a:lstStyle/>
          <a:p>
            <a:pPr eaLnBrk="1" hangingPunct="1"/>
            <a:r>
              <a:rPr lang="en-US" b="1" dirty="0" smtClean="0">
                <a:latin typeface="Calibri" charset="0"/>
                <a:cs typeface="Arial" charset="0"/>
              </a:rPr>
              <a:t>P</a:t>
            </a:r>
            <a:r>
              <a:rPr lang="en-US" b="1" dirty="0">
                <a:latin typeface="Calibri" charset="0"/>
                <a:cs typeface="Arial" charset="0"/>
              </a:rPr>
              <a:t>(A U B) = P(A) + P(B) – P(A </a:t>
            </a:r>
            <a:r>
              <a:rPr lang="en-US" dirty="0">
                <a:latin typeface="Calibri" charset="0"/>
                <a:cs typeface="Arial" charset="0"/>
              </a:rPr>
              <a:t>∩</a:t>
            </a:r>
            <a:r>
              <a:rPr lang="en-US" b="1" dirty="0">
                <a:latin typeface="Calibri" charset="0"/>
                <a:cs typeface="Arial" charset="0"/>
              </a:rPr>
              <a:t> B)</a:t>
            </a:r>
          </a:p>
          <a:p>
            <a:pPr eaLnBrk="1" hangingPunct="1"/>
            <a:r>
              <a:rPr lang="en-US" dirty="0">
                <a:latin typeface="Calibri" charset="0"/>
                <a:cs typeface="Arial" charset="0"/>
              </a:rPr>
              <a:t>The probability of A or B or both is the sum of their individual probabilities minus the probability of their intersection</a:t>
            </a:r>
          </a:p>
          <a:p>
            <a:pPr lvl="1" eaLnBrk="1" hangingPunct="1">
              <a:buFont typeface="Wingdings" charset="0"/>
              <a:buNone/>
            </a:pPr>
            <a:endParaRPr lang="en-US" sz="2400" dirty="0">
              <a:latin typeface="Calibri" charset="0"/>
              <a:cs typeface="Arial" charset="0"/>
            </a:endParaRPr>
          </a:p>
          <a:p>
            <a:pPr lvl="1" eaLnBrk="1" hangingPunct="1">
              <a:buFont typeface="Wingdings" charset="0"/>
              <a:buNone/>
            </a:pPr>
            <a:endParaRPr lang="en-US" sz="2400" dirty="0">
              <a:latin typeface="Calibri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AB119D98-146C-0F4B-88CB-0F6FBD97E830}" type="slidenum">
              <a:rPr lang="en-US">
                <a:solidFill>
                  <a:srgbClr val="898989"/>
                </a:solidFill>
                <a:latin typeface="Calibri" charset="0"/>
              </a:rPr>
              <a:pPr eaLnBrk="1" hangingPunct="1"/>
              <a:t>3</a:t>
            </a:fld>
            <a:endParaRPr lang="en-US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2714610" y="3581400"/>
            <a:ext cx="2590800" cy="2286000"/>
          </a:xfrm>
          <a:prstGeom prst="ellipse">
            <a:avLst/>
          </a:prstGeom>
          <a:solidFill>
            <a:schemeClr val="accent3">
              <a:lumMod val="75000"/>
              <a:alpha val="4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003425" y="3771900"/>
            <a:ext cx="1752600" cy="1752600"/>
          </a:xfrm>
          <a:prstGeom prst="ellipse">
            <a:avLst/>
          </a:prstGeom>
          <a:solidFill>
            <a:srgbClr val="FF0000">
              <a:alpha val="4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0487" name="TextBox 8"/>
          <p:cNvSpPr txBox="1">
            <a:spLocks noChangeArrowheads="1"/>
          </p:cNvSpPr>
          <p:nvPr/>
        </p:nvSpPr>
        <p:spPr bwMode="auto">
          <a:xfrm>
            <a:off x="2735263" y="4454110"/>
            <a:ext cx="1143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r>
              <a:rPr lang="en-US" sz="2400" b="1" dirty="0">
                <a:latin typeface="Arial" charset="0"/>
                <a:cs typeface="Arial" charset="0"/>
              </a:rPr>
              <a:t>A ∩ B</a:t>
            </a:r>
            <a:endParaRPr lang="en-US" sz="2400" b="1" dirty="0">
              <a:latin typeface="Arial" charset="0"/>
            </a:endParaRPr>
          </a:p>
        </p:txBody>
      </p:sp>
      <p:sp>
        <p:nvSpPr>
          <p:cNvPr id="20488" name="TextBox 9"/>
          <p:cNvSpPr txBox="1">
            <a:spLocks noChangeArrowheads="1"/>
          </p:cNvSpPr>
          <p:nvPr/>
        </p:nvSpPr>
        <p:spPr bwMode="auto">
          <a:xfrm>
            <a:off x="2330789" y="4417218"/>
            <a:ext cx="1143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r>
              <a:rPr lang="en-US" sz="2400" b="1" dirty="0">
                <a:latin typeface="Arial" charset="0"/>
                <a:cs typeface="Arial" charset="0"/>
              </a:rPr>
              <a:t>A</a:t>
            </a:r>
            <a:endParaRPr lang="en-US" sz="2400" b="1" dirty="0">
              <a:latin typeface="Arial" charset="0"/>
            </a:endParaRPr>
          </a:p>
        </p:txBody>
      </p:sp>
      <p:sp>
        <p:nvSpPr>
          <p:cNvPr id="20489" name="TextBox 10"/>
          <p:cNvSpPr txBox="1">
            <a:spLocks noChangeArrowheads="1"/>
          </p:cNvSpPr>
          <p:nvPr/>
        </p:nvSpPr>
        <p:spPr bwMode="auto">
          <a:xfrm>
            <a:off x="4162410" y="4494212"/>
            <a:ext cx="11430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r>
              <a:rPr lang="en-US" sz="2400" b="1" dirty="0">
                <a:latin typeface="Arial" charset="0"/>
                <a:cs typeface="Arial" charset="0"/>
              </a:rPr>
              <a:t>B</a:t>
            </a:r>
            <a:endParaRPr lang="en-US" sz="2400" b="1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30623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040188" y="4551363"/>
            <a:ext cx="4722812" cy="2078037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Mutual exclusivity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153400" cy="35052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3000" dirty="0">
                <a:latin typeface="Calibri" charset="0"/>
                <a:cs typeface="Arial" charset="0"/>
              </a:rPr>
              <a:t>Two events are </a:t>
            </a:r>
            <a:r>
              <a:rPr lang="en-US" sz="3000" u="sng" dirty="0">
                <a:latin typeface="Calibri" charset="0"/>
                <a:cs typeface="Arial" charset="0"/>
              </a:rPr>
              <a:t>mutually exclusive </a:t>
            </a:r>
            <a:r>
              <a:rPr lang="en-US" sz="3000" dirty="0">
                <a:latin typeface="Calibri" charset="0"/>
                <a:cs typeface="Arial" charset="0"/>
              </a:rPr>
              <a:t>if they cannot occur together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600" dirty="0">
                <a:latin typeface="Calibri" charset="0"/>
                <a:cs typeface="Arial" charset="0"/>
              </a:rPr>
              <a:t>There is no overlap area because both can</a:t>
            </a:r>
            <a:r>
              <a:rPr lang="ja-JP" altLang="en-US" sz="2600" dirty="0">
                <a:latin typeface="Calibri" charset="0"/>
                <a:cs typeface="Arial" charset="0"/>
              </a:rPr>
              <a:t>’</a:t>
            </a:r>
            <a:r>
              <a:rPr lang="en-US" sz="2600" dirty="0">
                <a:latin typeface="Calibri" charset="0"/>
                <a:cs typeface="Arial" charset="0"/>
              </a:rPr>
              <a:t>t happen together </a:t>
            </a:r>
            <a:endParaRPr lang="en-US" sz="2600" dirty="0" smtClean="0">
              <a:latin typeface="Calibri" charset="0"/>
              <a:cs typeface="Arial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2600" dirty="0" smtClean="0">
                <a:latin typeface="Calibri" charset="0"/>
                <a:cs typeface="Arial" charset="0"/>
              </a:rPr>
              <a:t>Therefore, for mutually exclusive events, </a:t>
            </a:r>
            <a:r>
              <a:rPr lang="en-US" sz="2600" u="sng" dirty="0" smtClean="0">
                <a:latin typeface="Calibri" charset="0"/>
                <a:cs typeface="Arial" charset="0"/>
              </a:rPr>
              <a:t>additive rule:</a:t>
            </a:r>
            <a:endParaRPr lang="en-US" sz="2600" dirty="0" smtClean="0">
              <a:latin typeface="Calibri" charset="0"/>
              <a:cs typeface="Arial" charset="0"/>
            </a:endParaRPr>
          </a:p>
          <a:p>
            <a:pPr>
              <a:lnSpc>
                <a:spcPct val="90000"/>
              </a:lnSpc>
            </a:pPr>
            <a:r>
              <a:rPr lang="en-US" sz="3000" dirty="0" smtClean="0">
                <a:latin typeface="Calibri" charset="0"/>
                <a:cs typeface="Arial" charset="0"/>
              </a:rPr>
              <a:t>P(A U B) = P(A) + P(B) - P(A ∩ B) </a:t>
            </a:r>
          </a:p>
          <a:p>
            <a:pPr lvl="1">
              <a:lnSpc>
                <a:spcPct val="90000"/>
              </a:lnSpc>
              <a:buNone/>
            </a:pPr>
            <a:r>
              <a:rPr lang="en-US" sz="2600" dirty="0" smtClean="0">
                <a:latin typeface="Calibri" charset="0"/>
                <a:cs typeface="Arial" charset="0"/>
              </a:rPr>
              <a:t>		</a:t>
            </a:r>
            <a:r>
              <a:rPr lang="en-US" sz="3000" dirty="0" smtClean="0">
                <a:latin typeface="Calibri" charset="0"/>
                <a:cs typeface="Arial" charset="0"/>
              </a:rPr>
              <a:t>  	= P(A) + P(B)</a:t>
            </a:r>
            <a:endParaRPr lang="en-US" sz="2600" dirty="0">
              <a:latin typeface="Calibri" charset="0"/>
              <a:cs typeface="Arial" charset="0"/>
            </a:endParaRPr>
          </a:p>
          <a:p>
            <a:pPr lvl="1" eaLnBrk="1" hangingPunct="1">
              <a:lnSpc>
                <a:spcPct val="90000"/>
              </a:lnSpc>
            </a:pPr>
            <a:endParaRPr lang="en-US" sz="2600" dirty="0">
              <a:latin typeface="Calibri" charset="0"/>
              <a:cs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13538" y="6419850"/>
            <a:ext cx="1973262" cy="301625"/>
          </a:xfrm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FC667D8B-284E-294B-8289-32A6638F981F}" type="slidenum">
              <a:rPr lang="en-US">
                <a:solidFill>
                  <a:srgbClr val="898989"/>
                </a:solidFill>
                <a:latin typeface="Calibri" charset="0"/>
              </a:rPr>
              <a:pPr eaLnBrk="1" hangingPunct="1"/>
              <a:t>4</a:t>
            </a:fld>
            <a:endParaRPr lang="en-US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6062663" y="4648200"/>
            <a:ext cx="2395537" cy="1889125"/>
          </a:xfrm>
          <a:prstGeom prst="ellipse">
            <a:avLst/>
          </a:prstGeom>
          <a:solidFill>
            <a:schemeClr val="accent3">
              <a:lumMod val="75000"/>
              <a:alpha val="4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246563" y="4914900"/>
            <a:ext cx="1620837" cy="1447800"/>
          </a:xfrm>
          <a:prstGeom prst="ellipse">
            <a:avLst/>
          </a:prstGeom>
          <a:solidFill>
            <a:srgbClr val="FF0000">
              <a:alpha val="4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1512" name="TextBox 9"/>
          <p:cNvSpPr txBox="1">
            <a:spLocks noChangeArrowheads="1"/>
          </p:cNvSpPr>
          <p:nvPr/>
        </p:nvSpPr>
        <p:spPr bwMode="auto">
          <a:xfrm>
            <a:off x="4810125" y="5405438"/>
            <a:ext cx="10572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r>
              <a:rPr lang="en-US" sz="2400" b="1">
                <a:latin typeface="Arial" charset="0"/>
                <a:cs typeface="Arial" charset="0"/>
              </a:rPr>
              <a:t>A</a:t>
            </a:r>
            <a:endParaRPr lang="en-US" sz="2400" b="1">
              <a:latin typeface="Arial" charset="0"/>
            </a:endParaRPr>
          </a:p>
        </p:txBody>
      </p:sp>
      <p:sp>
        <p:nvSpPr>
          <p:cNvPr id="21513" name="TextBox 10"/>
          <p:cNvSpPr txBox="1">
            <a:spLocks noChangeArrowheads="1"/>
          </p:cNvSpPr>
          <p:nvPr/>
        </p:nvSpPr>
        <p:spPr bwMode="auto">
          <a:xfrm>
            <a:off x="7019925" y="5329238"/>
            <a:ext cx="10572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r>
              <a:rPr lang="en-US" sz="2400" b="1">
                <a:latin typeface="Arial" charset="0"/>
                <a:cs typeface="Arial" charset="0"/>
              </a:rPr>
              <a:t>B</a:t>
            </a:r>
            <a:endParaRPr lang="en-US" sz="2400" b="1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19092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Conditional probability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305800" cy="5638800"/>
          </a:xfrm>
        </p:spPr>
        <p:txBody>
          <a:bodyPr/>
          <a:lstStyle/>
          <a:p>
            <a:pPr lvl="1" eaLnBrk="1" hangingPunct="1">
              <a:buFont typeface="Arial" charset="0"/>
              <a:buNone/>
            </a:pPr>
            <a:r>
              <a:rPr lang="en-US" sz="3200" dirty="0">
                <a:latin typeface="Calibri" charset="0"/>
                <a:cs typeface="Arial" charset="0"/>
              </a:rPr>
              <a:t>P(B|A) = </a:t>
            </a:r>
            <a:r>
              <a:rPr lang="en-US" sz="3200" dirty="0">
                <a:latin typeface="Calibri" charset="0"/>
              </a:rPr>
              <a:t>P(A </a:t>
            </a:r>
            <a:r>
              <a:rPr lang="en-US" sz="3200" dirty="0">
                <a:latin typeface="Calibri" charset="0"/>
                <a:cs typeface="Arial" charset="0"/>
              </a:rPr>
              <a:t>∩ B) / P(A)</a:t>
            </a:r>
          </a:p>
          <a:p>
            <a:pPr lvl="1" eaLnBrk="1" hangingPunct="1">
              <a:buFont typeface="Arial" charset="0"/>
              <a:buNone/>
            </a:pPr>
            <a:endParaRPr lang="en-US" sz="2400" dirty="0">
              <a:latin typeface="Calibri" charset="0"/>
            </a:endParaRPr>
          </a:p>
          <a:p>
            <a:pPr eaLnBrk="1" hangingPunct="1">
              <a:buFont typeface="Wingdings" charset="0"/>
              <a:buNone/>
            </a:pPr>
            <a:endParaRPr lang="en-US" sz="2800" dirty="0">
              <a:latin typeface="Calibri" charset="0"/>
            </a:endParaRPr>
          </a:p>
          <a:p>
            <a:pPr eaLnBrk="1" hangingPunct="1">
              <a:buFont typeface="Wingdings" charset="0"/>
              <a:buNone/>
            </a:pPr>
            <a:endParaRPr lang="en-US" sz="2800" dirty="0">
              <a:latin typeface="Calibri" charset="0"/>
            </a:endParaRPr>
          </a:p>
          <a:p>
            <a:pPr eaLnBrk="1" hangingPunct="1">
              <a:buFont typeface="Wingdings" charset="0"/>
              <a:buNone/>
            </a:pPr>
            <a:endParaRPr lang="en-US" sz="2800" dirty="0">
              <a:latin typeface="Calibri" charset="0"/>
            </a:endParaRPr>
          </a:p>
          <a:p>
            <a:pPr eaLnBrk="1" hangingPunct="1">
              <a:buFont typeface="Wingdings" charset="0"/>
              <a:buNone/>
            </a:pPr>
            <a:r>
              <a:rPr lang="en-US" sz="2800" dirty="0" smtClean="0">
                <a:latin typeface="Calibri" charset="0"/>
              </a:rPr>
              <a:t>It </a:t>
            </a:r>
            <a:r>
              <a:rPr lang="en-US" sz="2800" dirty="0">
                <a:latin typeface="Calibri" charset="0"/>
              </a:rPr>
              <a:t>is the relative size of the probability of the intersection A </a:t>
            </a:r>
            <a:r>
              <a:rPr lang="en-US" sz="2800" dirty="0">
                <a:latin typeface="Calibri" charset="0"/>
                <a:cs typeface="Arial" charset="0"/>
              </a:rPr>
              <a:t>∩ B compared to the relative size of the probability of A </a:t>
            </a:r>
            <a:r>
              <a:rPr lang="en-US" sz="2800" dirty="0" smtClean="0">
                <a:latin typeface="Calibri" charset="0"/>
                <a:cs typeface="Arial" charset="0"/>
              </a:rPr>
              <a:t>occurring</a:t>
            </a:r>
          </a:p>
          <a:p>
            <a:pPr>
              <a:buNone/>
            </a:pPr>
            <a:r>
              <a:rPr lang="en-US" sz="2800" u="sng" dirty="0" smtClean="0">
                <a:latin typeface="Calibri" charset="0"/>
                <a:cs typeface="Arial" charset="0"/>
              </a:rPr>
              <a:t>Independence: </a:t>
            </a:r>
            <a:r>
              <a:rPr lang="en-US" sz="2800" dirty="0" smtClean="0">
                <a:latin typeface="Calibri" charset="0"/>
              </a:rPr>
              <a:t>If the occurrence of B does not depend on A, then by the definition of independence, P(B|A) = P(B) -&gt;   P(A </a:t>
            </a:r>
            <a:r>
              <a:rPr lang="en-US" sz="2800" dirty="0" smtClean="0">
                <a:latin typeface="Calibri" charset="0"/>
                <a:cs typeface="Arial" charset="0"/>
              </a:rPr>
              <a:t>∩ B) = P(A) P(B)   (multiplicative rule)</a:t>
            </a:r>
            <a:endParaRPr lang="en-US" sz="2800" dirty="0" smtClean="0">
              <a:latin typeface="Calibri" charset="0"/>
            </a:endParaRPr>
          </a:p>
          <a:p>
            <a:pPr eaLnBrk="1" hangingPunct="1">
              <a:buFont typeface="Wingdings" charset="0"/>
              <a:buNone/>
            </a:pPr>
            <a:endParaRPr lang="en-US" sz="2800" u="sng" dirty="0">
              <a:latin typeface="Calibri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2C7DBA62-B082-A240-A5BD-A3E4F6D71658}" type="slidenum">
              <a:rPr lang="en-US">
                <a:solidFill>
                  <a:srgbClr val="898989"/>
                </a:solidFill>
                <a:latin typeface="Calibri" charset="0"/>
              </a:rPr>
              <a:pPr eaLnBrk="1" hangingPunct="1"/>
              <a:t>5</a:t>
            </a:fld>
            <a:endParaRPr lang="en-US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3276600" y="1981200"/>
            <a:ext cx="1676400" cy="1431925"/>
          </a:xfrm>
          <a:prstGeom prst="ellipse">
            <a:avLst/>
          </a:prstGeom>
          <a:solidFill>
            <a:schemeClr val="accent3">
              <a:lumMod val="75000"/>
              <a:alpha val="4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362200" y="1905000"/>
            <a:ext cx="1752600" cy="1752600"/>
          </a:xfrm>
          <a:prstGeom prst="ellipse">
            <a:avLst/>
          </a:prstGeom>
          <a:solidFill>
            <a:srgbClr val="FF0000">
              <a:alpha val="4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9703" name="TextBox 7"/>
          <p:cNvSpPr txBox="1">
            <a:spLocks noChangeArrowheads="1"/>
          </p:cNvSpPr>
          <p:nvPr/>
        </p:nvSpPr>
        <p:spPr bwMode="auto">
          <a:xfrm>
            <a:off x="3352800" y="2586038"/>
            <a:ext cx="1143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r>
              <a:rPr lang="en-US" sz="1800" b="1">
                <a:latin typeface="Arial" charset="0"/>
                <a:cs typeface="Arial" charset="0"/>
              </a:rPr>
              <a:t>A ∩ B</a:t>
            </a:r>
            <a:endParaRPr lang="en-US" sz="1800" b="1">
              <a:latin typeface="Arial" charset="0"/>
            </a:endParaRPr>
          </a:p>
        </p:txBody>
      </p:sp>
      <p:sp>
        <p:nvSpPr>
          <p:cNvPr id="29704" name="TextBox 8"/>
          <p:cNvSpPr txBox="1">
            <a:spLocks noChangeArrowheads="1"/>
          </p:cNvSpPr>
          <p:nvPr/>
        </p:nvSpPr>
        <p:spPr bwMode="auto">
          <a:xfrm>
            <a:off x="2743200" y="2438400"/>
            <a:ext cx="1143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r>
              <a:rPr lang="en-US" sz="2400" b="1">
                <a:latin typeface="Arial" charset="0"/>
                <a:cs typeface="Arial" charset="0"/>
              </a:rPr>
              <a:t>A</a:t>
            </a:r>
            <a:endParaRPr lang="en-US" sz="2400" b="1">
              <a:latin typeface="Arial" charset="0"/>
            </a:endParaRPr>
          </a:p>
        </p:txBody>
      </p:sp>
      <p:sp>
        <p:nvSpPr>
          <p:cNvPr id="29705" name="TextBox 9"/>
          <p:cNvSpPr txBox="1">
            <a:spLocks noChangeArrowheads="1"/>
          </p:cNvSpPr>
          <p:nvPr/>
        </p:nvSpPr>
        <p:spPr bwMode="auto">
          <a:xfrm>
            <a:off x="4343400" y="2270125"/>
            <a:ext cx="11430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r>
              <a:rPr lang="en-US" sz="2400" b="1">
                <a:latin typeface="Arial" charset="0"/>
                <a:cs typeface="Arial" charset="0"/>
              </a:rPr>
              <a:t>B</a:t>
            </a:r>
            <a:endParaRPr lang="en-US" sz="2400" b="1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15173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3600" dirty="0" smtClean="0"/>
              <a:t>Independence </a:t>
            </a:r>
            <a:r>
              <a:rPr lang="en-US" altLang="en-US" sz="3600" dirty="0"/>
              <a:t>vs. mutual exclusivity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1417638"/>
            <a:ext cx="8229600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Arial" pitchFamily="34" charset="0"/>
              <a:buChar char="–"/>
            </a:pPr>
            <a:r>
              <a:rPr lang="en-US" altLang="en-US" dirty="0">
                <a:cs typeface="Arial" pitchFamily="34" charset="0"/>
              </a:rPr>
              <a:t>Mutual </a:t>
            </a:r>
            <a:r>
              <a:rPr lang="en-US" altLang="en-US" dirty="0" err="1">
                <a:cs typeface="Arial" pitchFamily="34" charset="0"/>
              </a:rPr>
              <a:t>exclusitivity</a:t>
            </a:r>
            <a:r>
              <a:rPr lang="en-US" altLang="en-US" dirty="0">
                <a:cs typeface="Arial" pitchFamily="34" charset="0"/>
              </a:rPr>
              <a:t> gets us the additive rule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>
                <a:cs typeface="Arial" pitchFamily="34" charset="0"/>
              </a:rPr>
              <a:t>If A and B are mutually exclusive, then</a:t>
            </a:r>
          </a:p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dirty="0">
                <a:cs typeface="Arial" pitchFamily="34" charset="0"/>
              </a:rPr>
              <a:t>		 P(A U B) = P(A) + P(B) </a:t>
            </a:r>
          </a:p>
          <a:p>
            <a:pPr eaLnBrk="1" hangingPunct="1">
              <a:lnSpc>
                <a:spcPct val="90000"/>
              </a:lnSpc>
              <a:buFont typeface="Arial" pitchFamily="34" charset="0"/>
              <a:buChar char="–"/>
            </a:pPr>
            <a:r>
              <a:rPr lang="en-US" altLang="en-US" dirty="0">
                <a:cs typeface="Arial" pitchFamily="34" charset="0"/>
              </a:rPr>
              <a:t>Independence gets us the multiplication rule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>
                <a:cs typeface="Arial" pitchFamily="34" charset="0"/>
              </a:rPr>
              <a:t>If A and B are independent, then</a:t>
            </a:r>
          </a:p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dirty="0">
                <a:cs typeface="Arial" pitchFamily="34" charset="0"/>
              </a:rPr>
              <a:t>	 	P(A ∩ B) = P(A</a:t>
            </a:r>
            <a:r>
              <a:rPr lang="en-US" altLang="en-US" dirty="0" smtClean="0">
                <a:cs typeface="Arial" pitchFamily="34" charset="0"/>
              </a:rPr>
              <a:t>)*P</a:t>
            </a:r>
            <a:r>
              <a:rPr lang="en-US" altLang="en-US" dirty="0">
                <a:cs typeface="Arial" pitchFamily="34" charset="0"/>
              </a:rPr>
              <a:t>(B</a:t>
            </a:r>
            <a:r>
              <a:rPr lang="en-US" altLang="en-US" dirty="0" smtClean="0">
                <a:cs typeface="Arial" pitchFamily="34" charset="0"/>
              </a:rPr>
              <a:t>)</a:t>
            </a:r>
          </a:p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dirty="0" smtClean="0">
              <a:cs typeface="Arial" pitchFamily="34" charset="0"/>
            </a:endParaRPr>
          </a:p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dirty="0" smtClean="0">
                <a:cs typeface="Arial" pitchFamily="34" charset="0"/>
              </a:rPr>
              <a:t>Remember:</a:t>
            </a:r>
          </a:p>
          <a:p>
            <a:pPr marL="342900" lvl="1" indent="-342900">
              <a:lnSpc>
                <a:spcPct val="90000"/>
              </a:lnSpc>
              <a:buNone/>
            </a:pPr>
            <a:r>
              <a:rPr lang="en-US" altLang="en-US" sz="3200" dirty="0" smtClean="0">
                <a:cs typeface="Arial" pitchFamily="34" charset="0"/>
              </a:rPr>
              <a:t>-- </a:t>
            </a:r>
            <a:r>
              <a:rPr lang="en-US" sz="3200" dirty="0" smtClean="0">
                <a:latin typeface="Calibri" charset="0"/>
                <a:cs typeface="Arial" charset="0"/>
              </a:rPr>
              <a:t>P(B|A) = </a:t>
            </a:r>
            <a:r>
              <a:rPr lang="en-US" sz="3200" dirty="0" smtClean="0">
                <a:latin typeface="Calibri" charset="0"/>
              </a:rPr>
              <a:t>P(A </a:t>
            </a:r>
            <a:r>
              <a:rPr lang="en-US" sz="3200" dirty="0" smtClean="0">
                <a:latin typeface="Calibri" charset="0"/>
                <a:cs typeface="Arial" charset="0"/>
              </a:rPr>
              <a:t>∩ B) / P(A)</a:t>
            </a:r>
          </a:p>
          <a:p>
            <a:pPr marL="342900" lvl="1" indent="-342900">
              <a:lnSpc>
                <a:spcPct val="90000"/>
              </a:lnSpc>
              <a:buNone/>
            </a:pPr>
            <a:r>
              <a:rPr lang="en-US" sz="3200" dirty="0" smtClean="0">
                <a:latin typeface="Calibri" charset="0"/>
                <a:cs typeface="Arial" charset="0"/>
              </a:rPr>
              <a:t>--P(A U B) = P(A) + P(B) – P(A ∩ B)</a:t>
            </a:r>
          </a:p>
          <a:p>
            <a:pPr marL="342900" lvl="1" indent="-342900">
              <a:lnSpc>
                <a:spcPct val="90000"/>
              </a:lnSpc>
              <a:buNone/>
            </a:pPr>
            <a:endParaRPr lang="en-US" sz="3200" dirty="0" smtClean="0">
              <a:latin typeface="Calibri" charset="0"/>
              <a:cs typeface="Arial" charset="0"/>
            </a:endParaRPr>
          </a:p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dirty="0">
              <a:cs typeface="Arial" pitchFamily="34" charset="0"/>
            </a:endParaRPr>
          </a:p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dirty="0">
              <a:cs typeface="Arial" pitchFamily="34" charset="0"/>
            </a:endParaRPr>
          </a:p>
          <a:p>
            <a:pPr eaLnBrk="1" hangingPunct="1">
              <a:lnSpc>
                <a:spcPct val="90000"/>
              </a:lnSpc>
              <a:buFont typeface="Arial" pitchFamily="34" charset="0"/>
              <a:buChar char="–"/>
            </a:pPr>
            <a:endParaRPr lang="en-US" altLang="en-US" dirty="0">
              <a:cs typeface="Arial" pitchFamily="34" charset="0"/>
            </a:endParaRPr>
          </a:p>
        </p:txBody>
      </p:sp>
      <p:sp>
        <p:nvSpPr>
          <p:cNvPr id="7172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B7E31DAB-260A-4604-8CA3-DD30B5A02E03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6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93660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Diagnostic Tests: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2" indent="-342900"/>
            <a:r>
              <a:rPr lang="en-US" dirty="0" smtClean="0">
                <a:latin typeface="Calibri" charset="0"/>
              </a:rPr>
              <a:t>P(T</a:t>
            </a:r>
            <a:r>
              <a:rPr lang="en-US" baseline="30000" dirty="0" smtClean="0">
                <a:latin typeface="Calibri" charset="0"/>
              </a:rPr>
              <a:t>+</a:t>
            </a:r>
            <a:r>
              <a:rPr lang="en-US" dirty="0" smtClean="0">
                <a:latin typeface="Calibri" charset="0"/>
              </a:rPr>
              <a:t>|D</a:t>
            </a:r>
            <a:r>
              <a:rPr lang="en-US" baseline="30000" dirty="0" smtClean="0">
                <a:latin typeface="Calibri" charset="0"/>
              </a:rPr>
              <a:t>+</a:t>
            </a:r>
            <a:r>
              <a:rPr lang="en-US" dirty="0" smtClean="0">
                <a:latin typeface="Calibri" charset="0"/>
              </a:rPr>
              <a:t>) = Sensitivity    (true positives)</a:t>
            </a:r>
          </a:p>
          <a:p>
            <a:pPr marL="342900" lvl="2" indent="-342900"/>
            <a:r>
              <a:rPr lang="en-US" dirty="0" smtClean="0">
                <a:solidFill>
                  <a:srgbClr val="000000"/>
                </a:solidFill>
                <a:latin typeface="Calibri" charset="0"/>
              </a:rPr>
              <a:t>P(T</a:t>
            </a:r>
            <a:r>
              <a:rPr lang="en-US" baseline="30000" dirty="0" smtClean="0">
                <a:solidFill>
                  <a:srgbClr val="000000"/>
                </a:solidFill>
                <a:latin typeface="Calibri" charset="0"/>
              </a:rPr>
              <a:t>-</a:t>
            </a:r>
            <a:r>
              <a:rPr lang="en-US" dirty="0" smtClean="0">
                <a:solidFill>
                  <a:srgbClr val="000000"/>
                </a:solidFill>
                <a:latin typeface="Calibri" charset="0"/>
              </a:rPr>
              <a:t>|D</a:t>
            </a:r>
            <a:r>
              <a:rPr lang="en-US" baseline="30000" dirty="0" smtClean="0">
                <a:solidFill>
                  <a:srgbClr val="000000"/>
                </a:solidFill>
                <a:latin typeface="Calibri" charset="0"/>
              </a:rPr>
              <a:t>-</a:t>
            </a:r>
            <a:r>
              <a:rPr lang="en-US" dirty="0" smtClean="0">
                <a:solidFill>
                  <a:srgbClr val="000000"/>
                </a:solidFill>
                <a:latin typeface="Calibri" charset="0"/>
              </a:rPr>
              <a:t>) = Specificity     (true negatives)</a:t>
            </a:r>
          </a:p>
          <a:p>
            <a:pPr marL="342900" lvl="2" indent="-342900"/>
            <a:r>
              <a:rPr lang="en-US" dirty="0" smtClean="0">
                <a:latin typeface="Calibri" charset="0"/>
                <a:cs typeface="Arial" charset="0"/>
                <a:sym typeface="Wingdings" charset="0"/>
              </a:rPr>
              <a:t>P(T</a:t>
            </a:r>
            <a:r>
              <a:rPr lang="en-US" baseline="30000" dirty="0" smtClean="0">
                <a:latin typeface="Calibri" charset="0"/>
                <a:cs typeface="Arial" charset="0"/>
                <a:sym typeface="Wingdings" charset="0"/>
              </a:rPr>
              <a:t>-</a:t>
            </a:r>
            <a:r>
              <a:rPr lang="en-US" dirty="0" smtClean="0">
                <a:latin typeface="Calibri" charset="0"/>
                <a:cs typeface="Arial" charset="0"/>
                <a:sym typeface="Wingdings" charset="0"/>
              </a:rPr>
              <a:t>|D+) = 1-sensitivity (false negatives)</a:t>
            </a:r>
          </a:p>
          <a:p>
            <a:pPr marL="342900" lvl="2" indent="-342900"/>
            <a:r>
              <a:rPr lang="en-US" dirty="0" smtClean="0">
                <a:latin typeface="Calibri" charset="0"/>
                <a:cs typeface="Arial" charset="0"/>
                <a:sym typeface="Wingdings" charset="0"/>
              </a:rPr>
              <a:t>P(T</a:t>
            </a:r>
            <a:r>
              <a:rPr lang="en-US" baseline="30000" dirty="0" smtClean="0">
                <a:latin typeface="Calibri" charset="0"/>
                <a:cs typeface="Arial" charset="0"/>
                <a:sym typeface="Wingdings" charset="0"/>
              </a:rPr>
              <a:t>+</a:t>
            </a:r>
            <a:r>
              <a:rPr lang="en-US" dirty="0" smtClean="0">
                <a:latin typeface="Calibri" charset="0"/>
                <a:cs typeface="Arial" charset="0"/>
                <a:sym typeface="Wingdings" charset="0"/>
              </a:rPr>
              <a:t>|D-) = 1-specificity (false positives)</a:t>
            </a:r>
          </a:p>
          <a:p>
            <a:pPr marL="342900" lvl="2" indent="-342900"/>
            <a:endParaRPr lang="en-US" dirty="0">
              <a:latin typeface="Calibri" charset="0"/>
              <a:cs typeface="Arial" charset="0"/>
              <a:sym typeface="Wingdings" charset="0"/>
            </a:endParaRPr>
          </a:p>
          <a:p>
            <a:pPr marL="342900" lvl="2" indent="-342900"/>
            <a:r>
              <a:rPr lang="en-US" dirty="0" smtClean="0">
                <a:latin typeface="Calibri" charset="0"/>
                <a:cs typeface="Arial" charset="0"/>
                <a:sym typeface="Wingdings" charset="0"/>
              </a:rPr>
              <a:t>BAYES THEOREM: </a:t>
            </a:r>
          </a:p>
          <a:p>
            <a:pPr marL="342900" lvl="2" indent="-342900"/>
            <a:r>
              <a:rPr lang="en-US" dirty="0" smtClean="0">
                <a:latin typeface="Calibri" charset="0"/>
                <a:cs typeface="Arial" charset="0"/>
                <a:sym typeface="Wingdings" charset="0"/>
              </a:rPr>
              <a:t>P(D+|T</a:t>
            </a:r>
            <a:r>
              <a:rPr lang="en-US" baseline="30000" dirty="0" smtClean="0">
                <a:latin typeface="Calibri" charset="0"/>
                <a:cs typeface="Arial" charset="0"/>
                <a:sym typeface="Wingdings" charset="0"/>
              </a:rPr>
              <a:t>+</a:t>
            </a:r>
            <a:r>
              <a:rPr lang="en-US" dirty="0" smtClean="0">
                <a:latin typeface="Calibri" charset="0"/>
                <a:cs typeface="Arial" charset="0"/>
                <a:sym typeface="Wingdings" charset="0"/>
              </a:rPr>
              <a:t>) = </a:t>
            </a:r>
            <a:r>
              <a:rPr lang="en-US" dirty="0" smtClean="0">
                <a:latin typeface="Calibri" charset="0"/>
                <a:cs typeface="Arial" charset="0"/>
              </a:rPr>
              <a:t>P(T</a:t>
            </a:r>
            <a:r>
              <a:rPr lang="en-US" baseline="30000" dirty="0" smtClean="0">
                <a:latin typeface="Calibri" charset="0"/>
                <a:cs typeface="Arial" charset="0"/>
              </a:rPr>
              <a:t>+</a:t>
            </a:r>
            <a:r>
              <a:rPr lang="en-US" dirty="0" smtClean="0">
                <a:latin typeface="Calibri" charset="0"/>
                <a:cs typeface="Arial" charset="0"/>
              </a:rPr>
              <a:t>|D+)*P(D+)/  [P(T</a:t>
            </a:r>
            <a:r>
              <a:rPr lang="en-US" baseline="30000" dirty="0" smtClean="0">
                <a:latin typeface="Calibri" charset="0"/>
                <a:cs typeface="Arial" charset="0"/>
                <a:sym typeface="Wingdings" charset="0"/>
              </a:rPr>
              <a:t>+</a:t>
            </a:r>
            <a:r>
              <a:rPr lang="en-US" dirty="0" smtClean="0">
                <a:latin typeface="Calibri" charset="0"/>
                <a:cs typeface="Arial" charset="0"/>
              </a:rPr>
              <a:t>|D+) P(D+) + P(T</a:t>
            </a:r>
            <a:r>
              <a:rPr lang="en-US" baseline="30000" dirty="0" smtClean="0">
                <a:latin typeface="Calibri" charset="0"/>
                <a:cs typeface="Arial" charset="0"/>
                <a:sym typeface="Wingdings" charset="0"/>
              </a:rPr>
              <a:t>+</a:t>
            </a:r>
            <a:r>
              <a:rPr lang="en-US" dirty="0" smtClean="0">
                <a:latin typeface="Calibri" charset="0"/>
                <a:cs typeface="Arial" charset="0"/>
              </a:rPr>
              <a:t>|D-) P(D-) ]</a:t>
            </a:r>
          </a:p>
          <a:p>
            <a:pPr marL="342900" lvl="2" indent="-342900"/>
            <a:r>
              <a:rPr lang="en-US" dirty="0" smtClean="0">
                <a:latin typeface="Calibri" charset="0"/>
                <a:cs typeface="Arial" charset="0"/>
                <a:sym typeface="Wingdings" charset="0"/>
              </a:rPr>
              <a:t>P(D+|T</a:t>
            </a:r>
            <a:r>
              <a:rPr lang="en-US" baseline="30000" dirty="0" smtClean="0">
                <a:latin typeface="Calibri" charset="0"/>
                <a:cs typeface="Arial" charset="0"/>
                <a:sym typeface="Wingdings" charset="0"/>
              </a:rPr>
              <a:t>+</a:t>
            </a:r>
            <a:r>
              <a:rPr lang="en-US" dirty="0" smtClean="0">
                <a:latin typeface="Calibri" charset="0"/>
                <a:cs typeface="Arial" charset="0"/>
                <a:sym typeface="Wingdings" charset="0"/>
              </a:rPr>
              <a:t>)  = positive predictive value </a:t>
            </a:r>
            <a:endParaRPr lang="en-US" dirty="0" smtClean="0">
              <a:latin typeface="Calibri" charset="0"/>
              <a:cs typeface="Arial" charset="0"/>
            </a:endParaRPr>
          </a:p>
          <a:p>
            <a:pPr marL="0" lvl="2" indent="0">
              <a:buNone/>
            </a:pPr>
            <a:endParaRPr lang="en-US" dirty="0" smtClean="0">
              <a:latin typeface="Calibri" charset="0"/>
              <a:cs typeface="Arial" charset="0"/>
              <a:sym typeface="Wingdings" charset="0"/>
            </a:endParaRPr>
          </a:p>
          <a:p>
            <a:pPr marL="342900" lvl="2" indent="-342900"/>
            <a:endParaRPr lang="en-US" dirty="0" smtClean="0">
              <a:latin typeface="Calibri" charset="0"/>
              <a:cs typeface="Arial" charset="0"/>
              <a:sym typeface="Wingdings" charset="0"/>
            </a:endParaRPr>
          </a:p>
          <a:p>
            <a:pPr marL="342900" lvl="2" indent="-342900"/>
            <a:endParaRPr lang="en-US" sz="2000" dirty="0" smtClean="0">
              <a:solidFill>
                <a:srgbClr val="000000"/>
              </a:solidFill>
              <a:latin typeface="Calibri" charset="0"/>
            </a:endParaRPr>
          </a:p>
          <a:p>
            <a:pPr marL="342900" lvl="2" indent="-342900"/>
            <a:endParaRPr lang="en-US" sz="2000" dirty="0" smtClean="0">
              <a:solidFill>
                <a:srgbClr val="000000"/>
              </a:solidFill>
              <a:latin typeface="Calibri" charset="0"/>
            </a:endParaRPr>
          </a:p>
          <a:p>
            <a:pPr marL="342900" lvl="2" indent="-342900"/>
            <a:endParaRPr lang="en-US" sz="2000" dirty="0" smtClean="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94392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Binomial 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probability distribution of a discrete random variable X</a:t>
            </a:r>
          </a:p>
          <a:p>
            <a:r>
              <a:rPr lang="en-US" dirty="0" smtClean="0"/>
              <a:t>Assumptions: There are a fixed number of independent trials n, each of which results in 1 of 2 mutually exclusive outcomes. </a:t>
            </a:r>
            <a:r>
              <a:rPr lang="en-US" dirty="0" err="1" smtClean="0"/>
              <a:t>Prob</a:t>
            </a:r>
            <a:r>
              <a:rPr lang="en-US" dirty="0" smtClean="0"/>
              <a:t> of success, p, is constant for each trial.</a:t>
            </a:r>
          </a:p>
          <a:p>
            <a:endParaRPr lang="en-US" dirty="0"/>
          </a:p>
        </p:txBody>
      </p:sp>
      <p:graphicFrame>
        <p:nvGraphicFramePr>
          <p:cNvPr id="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1342381"/>
              </p:ext>
            </p:extLst>
          </p:nvPr>
        </p:nvGraphicFramePr>
        <p:xfrm>
          <a:off x="1147295" y="5056188"/>
          <a:ext cx="4070350" cy="1069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7" r:id="rId4" imgW="41757917" imgH="10973117" progId="Equation.3">
                  <p:embed/>
                </p:oleObj>
              </mc:Choice>
              <mc:Fallback>
                <p:oleObj r:id="rId4" imgW="41757917" imgH="10973117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7295" y="5056188"/>
                        <a:ext cx="4070350" cy="1069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595926" y="5056188"/>
            <a:ext cx="309087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b="1" dirty="0" smtClean="0">
                <a:latin typeface="Courier New"/>
                <a:cs typeface="Courier New"/>
              </a:rPr>
              <a:t>In </a:t>
            </a:r>
            <a:r>
              <a:rPr lang="en-US" sz="2100" b="1" dirty="0" err="1" smtClean="0">
                <a:latin typeface="Courier New"/>
                <a:cs typeface="Courier New"/>
              </a:rPr>
              <a:t>Stata</a:t>
            </a:r>
            <a:r>
              <a:rPr lang="en-US" sz="2100" b="1" dirty="0" smtClean="0">
                <a:latin typeface="Courier New"/>
                <a:cs typeface="Courier New"/>
              </a:rPr>
              <a:t>:</a:t>
            </a:r>
          </a:p>
          <a:p>
            <a:r>
              <a:rPr lang="en-US" sz="2100" b="1" dirty="0" smtClean="0">
                <a:latin typeface="Courier New"/>
                <a:cs typeface="Courier New"/>
              </a:rPr>
              <a:t>Display comb(</a:t>
            </a:r>
            <a:r>
              <a:rPr lang="en-US" sz="2100" b="1" dirty="0" err="1" smtClean="0">
                <a:latin typeface="Courier New"/>
                <a:cs typeface="Courier New"/>
              </a:rPr>
              <a:t>n,k</a:t>
            </a:r>
            <a:r>
              <a:rPr lang="en-US" sz="2100" b="1" dirty="0" smtClean="0">
                <a:latin typeface="Courier New"/>
                <a:cs typeface="Courier New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3587751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Binomial Distribution: </a:t>
            </a:r>
            <a:r>
              <a:rPr lang="en-US" dirty="0" err="1" smtClean="0"/>
              <a:t>stata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>
              <a:lnSpc>
                <a:spcPct val="90000"/>
              </a:lnSpc>
            </a:pPr>
            <a:r>
              <a:rPr lang="en-US" altLang="en-US" sz="3400" dirty="0" smtClean="0"/>
              <a:t>For P(X=k): </a:t>
            </a:r>
            <a:r>
              <a:rPr lang="en-US" altLang="en-US" sz="3400" dirty="0" err="1" smtClean="0"/>
              <a:t>Binomialp</a:t>
            </a:r>
            <a:r>
              <a:rPr lang="en-US" altLang="en-US" sz="3400" dirty="0" smtClean="0"/>
              <a:t> (</a:t>
            </a:r>
            <a:r>
              <a:rPr lang="en-US" altLang="en-US" sz="3400" dirty="0" err="1" smtClean="0"/>
              <a:t>n,k,p</a:t>
            </a:r>
            <a:r>
              <a:rPr lang="en-US" altLang="en-US" sz="3400" dirty="0" smtClean="0"/>
              <a:t>)</a:t>
            </a:r>
          </a:p>
          <a:p>
            <a:pPr marL="914400" lvl="2" indent="0">
              <a:lnSpc>
                <a:spcPct val="90000"/>
              </a:lnSpc>
              <a:buNone/>
            </a:pPr>
            <a:endParaRPr lang="en-US" altLang="en-US" sz="3400" dirty="0" smtClean="0"/>
          </a:p>
          <a:p>
            <a:pPr lvl="2">
              <a:lnSpc>
                <a:spcPct val="90000"/>
              </a:lnSpc>
            </a:pPr>
            <a:r>
              <a:rPr lang="en-US" altLang="en-US" sz="3400" dirty="0" smtClean="0"/>
              <a:t>For P(</a:t>
            </a:r>
            <a:r>
              <a:rPr lang="en-US" altLang="en-US" sz="3400" dirty="0" err="1" smtClean="0"/>
              <a:t>X≥k</a:t>
            </a:r>
            <a:r>
              <a:rPr lang="en-US" altLang="en-US" sz="3400" dirty="0" smtClean="0"/>
              <a:t>) :  </a:t>
            </a:r>
            <a:r>
              <a:rPr lang="en-US" altLang="en-US" sz="3400" dirty="0" err="1" smtClean="0"/>
              <a:t>Binomialtail</a:t>
            </a:r>
            <a:r>
              <a:rPr lang="en-US" altLang="en-US" sz="3400" dirty="0" smtClean="0"/>
              <a:t> (</a:t>
            </a:r>
            <a:r>
              <a:rPr lang="en-US" altLang="en-US" sz="3400" dirty="0" err="1" smtClean="0"/>
              <a:t>n,k,p</a:t>
            </a:r>
            <a:r>
              <a:rPr lang="en-US" altLang="en-US" sz="3400" dirty="0" smtClean="0"/>
              <a:t>)</a:t>
            </a:r>
          </a:p>
          <a:p>
            <a:pPr marL="914400" lvl="2" indent="0">
              <a:lnSpc>
                <a:spcPct val="90000"/>
              </a:lnSpc>
              <a:buNone/>
            </a:pPr>
            <a:endParaRPr lang="en-US" altLang="en-US" sz="3400" dirty="0" smtClean="0"/>
          </a:p>
          <a:p>
            <a:pPr lvl="2">
              <a:lnSpc>
                <a:spcPct val="90000"/>
              </a:lnSpc>
            </a:pPr>
            <a:r>
              <a:rPr lang="en-US" altLang="en-US" sz="3400" dirty="0" smtClean="0"/>
              <a:t>Mean: </a:t>
            </a:r>
            <a:r>
              <a:rPr lang="en-US" altLang="en-US" sz="3400" dirty="0" err="1" smtClean="0"/>
              <a:t>np</a:t>
            </a:r>
            <a:endParaRPr lang="en-US" altLang="en-US" sz="3400" dirty="0" smtClean="0"/>
          </a:p>
          <a:p>
            <a:pPr marL="914400" lvl="2" indent="0">
              <a:lnSpc>
                <a:spcPct val="90000"/>
              </a:lnSpc>
              <a:buNone/>
            </a:pPr>
            <a:endParaRPr lang="en-US" altLang="en-US" sz="3400" dirty="0" smtClean="0"/>
          </a:p>
          <a:p>
            <a:pPr lvl="2">
              <a:lnSpc>
                <a:spcPct val="90000"/>
              </a:lnSpc>
            </a:pPr>
            <a:r>
              <a:rPr lang="en-US" altLang="en-US" sz="3400" dirty="0" smtClean="0"/>
              <a:t>SD: square root of </a:t>
            </a:r>
            <a:r>
              <a:rPr lang="en-US" altLang="en-US" sz="3400" dirty="0" err="1" smtClean="0"/>
              <a:t>np</a:t>
            </a:r>
            <a:r>
              <a:rPr lang="en-US" altLang="en-US" sz="3400" dirty="0" smtClean="0"/>
              <a:t>(1-p)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65625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1160</Words>
  <Application>Microsoft Macintosh PowerPoint</Application>
  <PresentationFormat>On-screen Show (4:3)</PresentationFormat>
  <Paragraphs>164</Paragraphs>
  <Slides>17</Slides>
  <Notes>5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Office Theme</vt:lpstr>
      <vt:lpstr>Equation.3</vt:lpstr>
      <vt:lpstr>Biostats 200 – Lab 2</vt:lpstr>
      <vt:lpstr>PowerPoint Presentation</vt:lpstr>
      <vt:lpstr>Union</vt:lpstr>
      <vt:lpstr>Mutual exclusivity</vt:lpstr>
      <vt:lpstr>Conditional probability</vt:lpstr>
      <vt:lpstr>Independence vs. mutual exclusivity</vt:lpstr>
      <vt:lpstr>Diagnostic Tests:</vt:lpstr>
      <vt:lpstr>Binomial Distribution</vt:lpstr>
      <vt:lpstr>Binomial Distribution: stata</vt:lpstr>
      <vt:lpstr>Example:</vt:lpstr>
      <vt:lpstr>Normal Distribution</vt:lpstr>
      <vt:lpstr>Normal Distribution </vt:lpstr>
      <vt:lpstr>PowerPoint Presentation</vt:lpstr>
      <vt:lpstr>PowerPoint Presentation</vt:lpstr>
      <vt:lpstr>STATA:</vt:lpstr>
      <vt:lpstr>Example (PCSK9) </vt:lpstr>
      <vt:lpstr>PowerPoint Presentation</vt:lpstr>
    </vt:vector>
  </TitlesOfParts>
  <Company>UCSF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Biostats 200 – Lab 2</dc:title>
  <dc:creator>Venkata Narla</dc:creator>
  <cp:lastModifiedBy>Venkata Narla</cp:lastModifiedBy>
  <cp:revision>33</cp:revision>
  <dcterms:created xsi:type="dcterms:W3CDTF">2014-10-02T14:04:25Z</dcterms:created>
  <dcterms:modified xsi:type="dcterms:W3CDTF">2014-10-02T17:11:31Z</dcterms:modified>
</cp:coreProperties>
</file>