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-142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FB3BD3-7B13-5443-8421-2FBD9995A1F0}" type="datetimeFigureOut">
              <a:rPr lang="en-US" smtClean="0"/>
              <a:t>3/15/15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2404C9-F9FF-344C-9335-4B04C98AA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925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2404C9-F9FF-344C-9335-4B04C98AA6B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659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820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636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535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970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304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279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3/15/15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208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3/15/15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644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3/15/15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640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613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72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12F1E-9D16-1C4C-8A76-BCF056C3AE42}" type="datetimeFigureOut">
              <a:rPr lang="en-US" smtClean="0"/>
              <a:t>3/15/15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62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NIH </a:t>
            </a:r>
            <a:r>
              <a:rPr lang="en-US" dirty="0" err="1" smtClean="0"/>
              <a:t>Biosketch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Sarah Woolf-King, PhD, MPH</a:t>
            </a:r>
          </a:p>
          <a:p>
            <a:r>
              <a:rPr lang="en-US" dirty="0" smtClean="0"/>
              <a:t>EPI 258</a:t>
            </a:r>
          </a:p>
          <a:p>
            <a:r>
              <a:rPr lang="en-US" dirty="0" smtClean="0"/>
              <a:t>March 15</a:t>
            </a:r>
            <a:r>
              <a:rPr lang="en-US" baseline="30000" dirty="0" smtClean="0"/>
              <a:t>th</a:t>
            </a:r>
            <a:r>
              <a:rPr lang="en-US" dirty="0" smtClean="0"/>
              <a:t>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3521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r>
              <a:rPr lang="en-US" dirty="0"/>
              <a:t>:</a:t>
            </a:r>
          </a:p>
          <a:p>
            <a:r>
              <a:rPr lang="en-US" dirty="0" smtClean="0"/>
              <a:t>Goals </a:t>
            </a:r>
            <a:r>
              <a:rPr lang="en-US" dirty="0"/>
              <a:t>for the fellowship</a:t>
            </a:r>
            <a:endParaRPr lang="en-US" dirty="0"/>
          </a:p>
          <a:p>
            <a:r>
              <a:rPr lang="en-US" dirty="0" smtClean="0"/>
              <a:t>Activities </a:t>
            </a:r>
            <a:r>
              <a:rPr lang="en-US" dirty="0"/>
              <a:t>planned </a:t>
            </a:r>
            <a:r>
              <a:rPr lang="en-US" dirty="0" smtClean="0"/>
              <a:t>under award</a:t>
            </a:r>
            <a:endParaRPr lang="en-US" dirty="0"/>
          </a:p>
          <a:p>
            <a:r>
              <a:rPr lang="en-US" dirty="0" smtClean="0"/>
              <a:t>Training plan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1886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Due 3/30</a:t>
            </a:r>
          </a:p>
          <a:p>
            <a:r>
              <a:rPr lang="en-US" dirty="0" smtClean="0"/>
              <a:t>Assignment 9a: </a:t>
            </a:r>
          </a:p>
          <a:p>
            <a:pPr lvl="1"/>
            <a:r>
              <a:rPr lang="en-US" dirty="0" smtClean="0"/>
              <a:t>Turn </a:t>
            </a:r>
            <a:r>
              <a:rPr lang="en-US" dirty="0"/>
              <a:t>in a well formulated Abstract (Project Summary).  30 lines.</a:t>
            </a:r>
            <a:endParaRPr lang="en-US" dirty="0"/>
          </a:p>
          <a:p>
            <a:r>
              <a:rPr lang="en-US" dirty="0" smtClean="0"/>
              <a:t>Assignment 9b: </a:t>
            </a:r>
          </a:p>
          <a:p>
            <a:pPr lvl="1"/>
            <a:r>
              <a:rPr lang="en-US" dirty="0" smtClean="0"/>
              <a:t>Turn </a:t>
            </a:r>
            <a:r>
              <a:rPr lang="en-US" dirty="0"/>
              <a:t>in your drafted </a:t>
            </a:r>
            <a:r>
              <a:rPr lang="en-US" dirty="0" err="1"/>
              <a:t>biosketch</a:t>
            </a:r>
            <a:r>
              <a:rPr lang="en-US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414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 to new fellowship </a:t>
            </a:r>
            <a:r>
              <a:rPr lang="en-US" dirty="0" err="1" smtClean="0"/>
              <a:t>biosketch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grants.nih.gov</a:t>
            </a:r>
            <a:r>
              <a:rPr lang="en-US" dirty="0" smtClean="0"/>
              <a:t>/grants/funding/424/</a:t>
            </a:r>
            <a:r>
              <a:rPr lang="en-US" dirty="0" err="1" smtClean="0"/>
              <a:t>index.htm#biosketch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773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Section A: </a:t>
            </a:r>
            <a:br>
              <a:rPr lang="en-US" dirty="0" smtClean="0"/>
            </a:br>
            <a:r>
              <a:rPr lang="en-US" dirty="0" smtClean="0"/>
              <a:t>Personal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1022" cy="5029044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Briefly describe why you are well-suited to receive the award for which you are applying. 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relevant factors may include aspects of your training; your previous experimental work on this specific topic or related topics; your technical expertise; your collaborators or scientific environment; and your past performance in this or related fields (you may mention specific contributions to science that are not included in Section C)</a:t>
            </a:r>
            <a:r>
              <a:rPr lang="en-US" dirty="0" smtClean="0"/>
              <a:t>.</a:t>
            </a:r>
          </a:p>
          <a:p>
            <a:r>
              <a:rPr lang="en-US" dirty="0"/>
              <a:t>Y</a:t>
            </a:r>
            <a:r>
              <a:rPr lang="en-US" dirty="0" smtClean="0"/>
              <a:t>ou </a:t>
            </a:r>
            <a:r>
              <a:rPr lang="en-US" dirty="0"/>
              <a:t>may identify up to four peer-reviewed publications that specifically highlight your experience and qualifications for this project. 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If you wish to explain impediments to your past productivity, you may include a description of factors such as family care responsibilities, illness, disability, and active duty military service.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008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A: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b="1" i="1" dirty="0"/>
              <a:t>R36 Applicants (PD/PI) Only: </a:t>
            </a:r>
            <a:endParaRPr lang="en-US" dirty="0"/>
          </a:p>
          <a:p>
            <a:pPr lvl="1"/>
            <a:r>
              <a:rPr lang="en-US" dirty="0"/>
              <a:t>In addition to the information outlined above, include a description of your career goals and intended career trajectory, as well as your interest in the specific areas of research designated in the FOA</a:t>
            </a:r>
            <a:r>
              <a:rPr lang="en-US" dirty="0" smtClean="0"/>
              <a:t>.</a:t>
            </a:r>
          </a:p>
          <a:p>
            <a:r>
              <a:rPr lang="en-US" dirty="0" smtClean="0"/>
              <a:t>Something to consider: 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ake different from Doctoral </a:t>
            </a:r>
            <a:r>
              <a:rPr lang="en-US" dirty="0" err="1" smtClean="0"/>
              <a:t>Disseration</a:t>
            </a:r>
            <a:r>
              <a:rPr lang="en-US" dirty="0" smtClean="0"/>
              <a:t> and Res Experience</a:t>
            </a:r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Santos</a:t>
            </a:r>
          </a:p>
          <a:p>
            <a:pPr lvl="1"/>
            <a:r>
              <a:rPr lang="en-US" dirty="0" err="1" smtClean="0"/>
              <a:t>Moseson</a:t>
            </a:r>
            <a:endParaRPr lang="en-US" dirty="0" smtClean="0"/>
          </a:p>
          <a:p>
            <a:pPr lvl="1"/>
            <a:r>
              <a:rPr lang="en-US" dirty="0" smtClean="0"/>
              <a:t>Redacted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760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Section B:</a:t>
            </a:r>
            <a:br>
              <a:rPr lang="en-US" dirty="0" smtClean="0"/>
            </a:br>
            <a:r>
              <a:rPr lang="en-US" dirty="0" smtClean="0"/>
              <a:t>Positions and Honors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List in chronological order all non-degree training, including postdoctoral research training, all employment after college, and any military service. </a:t>
            </a:r>
            <a:endParaRPr lang="en-US" dirty="0" smtClean="0"/>
          </a:p>
          <a:p>
            <a:r>
              <a:rPr lang="en-US" dirty="0"/>
              <a:t>State the Activity/Occupation and include start/end dates, field, name of institution/company, and the name of your supervisor/employer.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you are not currently located at the applicant organization, include your projected position at the applicant organization as well.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876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B: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Academic and Professional honors</a:t>
            </a:r>
          </a:p>
          <a:p>
            <a:pPr lvl="1"/>
            <a:r>
              <a:rPr lang="en-US" dirty="0"/>
              <a:t>List any academic and professional honors that would reflect upon your potential for a research career and qualifications. </a:t>
            </a:r>
            <a:endParaRPr lang="en-US" dirty="0" smtClean="0"/>
          </a:p>
          <a:p>
            <a:pPr lvl="1"/>
            <a:r>
              <a:rPr lang="en-US" dirty="0" smtClean="0"/>
              <a:t>Include </a:t>
            </a:r>
            <a:r>
              <a:rPr lang="en-US" dirty="0"/>
              <a:t>all scholarships, traineeships, fellowships, and development awards. Indicate sources of awards, dates, and grant or award numbers.  </a:t>
            </a:r>
            <a:endParaRPr lang="en-US" dirty="0" smtClean="0"/>
          </a:p>
          <a:p>
            <a:pPr lvl="1"/>
            <a:r>
              <a:rPr lang="en-US" dirty="0" smtClean="0"/>
              <a:t>List </a:t>
            </a:r>
            <a:r>
              <a:rPr lang="en-US" dirty="0"/>
              <a:t>current memberships in professional societies, if applicable.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579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Section C: </a:t>
            </a:r>
            <a:br>
              <a:rPr lang="en-US" dirty="0" smtClean="0"/>
            </a:br>
            <a:r>
              <a:rPr lang="en-US" dirty="0" smtClean="0"/>
              <a:t>Contributions to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38902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B</a:t>
            </a:r>
            <a:r>
              <a:rPr lang="en-US" dirty="0" smtClean="0"/>
              <a:t>riefly </a:t>
            </a:r>
            <a:r>
              <a:rPr lang="en-US" dirty="0"/>
              <a:t>describe your most significant contributions to science.  </a:t>
            </a:r>
            <a:endParaRPr lang="en-US" dirty="0" smtClean="0"/>
          </a:p>
          <a:p>
            <a:r>
              <a:rPr lang="en-US" dirty="0" smtClean="0"/>
              <a:t>While </a:t>
            </a:r>
            <a:r>
              <a:rPr lang="en-US" dirty="0"/>
              <a:t>all applicants may describe up to five contributions, graduate students and </a:t>
            </a:r>
            <a:r>
              <a:rPr lang="en-US" dirty="0" err="1"/>
              <a:t>postdoctorates</a:t>
            </a:r>
            <a:r>
              <a:rPr lang="en-US" dirty="0"/>
              <a:t> are encouraged to consider </a:t>
            </a:r>
            <a:r>
              <a:rPr lang="en-US" b="1" dirty="0"/>
              <a:t>highlighting two or three they consider most significant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These </a:t>
            </a:r>
            <a:r>
              <a:rPr lang="en-US" dirty="0"/>
              <a:t>may include research papers, abstracts, book chapters, reviews, as well as non-publication research products, such as materials, methods, models, or protocols. 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each contribution, indicate the historical background that frames the scientific problem; the central finding(s); the relevance of the finding(s) to science, technology, or public health; and your specific role in the described work</a:t>
            </a:r>
            <a:r>
              <a:rPr lang="en-US" dirty="0" smtClean="0"/>
              <a:t>.</a:t>
            </a:r>
          </a:p>
          <a:p>
            <a:r>
              <a:rPr lang="en-US" dirty="0" smtClean="0"/>
              <a:t>For </a:t>
            </a:r>
            <a:r>
              <a:rPr lang="en-US" dirty="0"/>
              <a:t>each contribution, you may reference up to four peer-reviewed publications or other non-publication research products (can list audio or video products; patents; data and research materials; databases; educational aids or curricula; instruments or equipment; models; protocols; and software or </a:t>
            </a:r>
            <a:r>
              <a:rPr lang="en-US" dirty="0" err="1"/>
              <a:t>netware</a:t>
            </a:r>
            <a:r>
              <a:rPr lang="en-US" dirty="0"/>
              <a:t>) that are relevant to the described contribution.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425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C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The description of each contribution should be no longer than one half page including figures and citations. </a:t>
            </a:r>
            <a:endParaRPr lang="en-US" dirty="0" smtClean="0"/>
          </a:p>
          <a:p>
            <a:r>
              <a:rPr lang="en-US" dirty="0"/>
              <a:t>P</a:t>
            </a:r>
            <a:r>
              <a:rPr lang="en-US" dirty="0" smtClean="0"/>
              <a:t>rovide </a:t>
            </a:r>
            <a:r>
              <a:rPr lang="en-US" dirty="0"/>
              <a:t>a URL to a full list of your published work as found in a publicly available digital database such as </a:t>
            </a:r>
            <a:r>
              <a:rPr lang="en-US" dirty="0" err="1"/>
              <a:t>SciENcv</a:t>
            </a:r>
            <a:r>
              <a:rPr lang="en-US" dirty="0"/>
              <a:t> or My Bibliography, which are maintained by the US National Library of Medicine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Manuscripts listed as “pending publication” or “in preparation” should be included and identified. Indicate if you previously used another name that is reflected in any of the </a:t>
            </a:r>
            <a:r>
              <a:rPr lang="en-US" dirty="0" smtClean="0"/>
              <a:t>citations.</a:t>
            </a:r>
          </a:p>
          <a:p>
            <a:r>
              <a:rPr lang="en-US" dirty="0" smtClean="0"/>
              <a:t>Example: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638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Section D: </a:t>
            </a:r>
            <a:br>
              <a:rPr lang="en-US" dirty="0" smtClean="0"/>
            </a:br>
            <a:r>
              <a:rPr lang="en-US" dirty="0" smtClean="0"/>
              <a:t>Scholastic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the chart provided, list by institution and year all undergraduate and graduate courses with grades.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addition, in the space following the chart, explain any marking system if other than 1-100, A, B, C, D, F, or 0-4.0 if applicable. Show levels required for a passing grade.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56165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756</Words>
  <Application>Microsoft Macintosh PowerPoint</Application>
  <PresentationFormat>On-screen Show (4:3)</PresentationFormat>
  <Paragraphs>55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NIH Biosketch</vt:lpstr>
      <vt:lpstr>Link to new fellowship biosketch</vt:lpstr>
      <vt:lpstr>Section A:  Personal Statement</vt:lpstr>
      <vt:lpstr>Section A: Cont’d</vt:lpstr>
      <vt:lpstr>Section B: Positions and Honors</vt:lpstr>
      <vt:lpstr>Section B: Cont’d</vt:lpstr>
      <vt:lpstr>Section C:  Contributions to Science</vt:lpstr>
      <vt:lpstr>Section C Cont’d</vt:lpstr>
      <vt:lpstr>Section D:  Scholastic Performance</vt:lpstr>
      <vt:lpstr>Group Discussion</vt:lpstr>
      <vt:lpstr>Assignments</vt:lpstr>
    </vt:vector>
  </TitlesOfParts>
  <Company>UCSF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NIH Biosketch</dc:title>
  <dc:creator>Sarah Woolf-King</dc:creator>
  <cp:lastModifiedBy>Sarah Woolf-King</cp:lastModifiedBy>
  <cp:revision>6</cp:revision>
  <dcterms:created xsi:type="dcterms:W3CDTF">2015-03-15T20:18:02Z</dcterms:created>
  <dcterms:modified xsi:type="dcterms:W3CDTF">2015-03-15T21:28:33Z</dcterms:modified>
</cp:coreProperties>
</file>