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1" r:id="rId2"/>
  </p:sldMasterIdLst>
  <p:notesMasterIdLst>
    <p:notesMasterId r:id="rId101"/>
  </p:notesMasterIdLst>
  <p:handoutMasterIdLst>
    <p:handoutMasterId r:id="rId102"/>
  </p:handoutMasterIdLst>
  <p:sldIdLst>
    <p:sldId id="1224" r:id="rId3"/>
    <p:sldId id="547" r:id="rId4"/>
    <p:sldId id="540" r:id="rId5"/>
    <p:sldId id="1063" r:id="rId6"/>
    <p:sldId id="1065" r:id="rId7"/>
    <p:sldId id="1105" r:id="rId8"/>
    <p:sldId id="565" r:id="rId9"/>
    <p:sldId id="1066" r:id="rId10"/>
    <p:sldId id="1067" r:id="rId11"/>
    <p:sldId id="1068" r:id="rId12"/>
    <p:sldId id="1225" r:id="rId13"/>
    <p:sldId id="1244" r:id="rId14"/>
    <p:sldId id="1069" r:id="rId15"/>
    <p:sldId id="1382" r:id="rId16"/>
    <p:sldId id="1335" r:id="rId17"/>
    <p:sldId id="1071" r:id="rId18"/>
    <p:sldId id="1161" r:id="rId19"/>
    <p:sldId id="1164" r:id="rId20"/>
    <p:sldId id="1336" r:id="rId21"/>
    <p:sldId id="1337" r:id="rId22"/>
    <p:sldId id="1163" r:id="rId23"/>
    <p:sldId id="1344" r:id="rId24"/>
    <p:sldId id="1176" r:id="rId25"/>
    <p:sldId id="1177" r:id="rId26"/>
    <p:sldId id="1357" r:id="rId27"/>
    <p:sldId id="1181" r:id="rId28"/>
    <p:sldId id="1209" r:id="rId29"/>
    <p:sldId id="1350" r:id="rId30"/>
    <p:sldId id="1345" r:id="rId31"/>
    <p:sldId id="1256" r:id="rId32"/>
    <p:sldId id="1346" r:id="rId33"/>
    <p:sldId id="1179" r:id="rId34"/>
    <p:sldId id="1182" r:id="rId35"/>
    <p:sldId id="1338" r:id="rId36"/>
    <p:sldId id="1358" r:id="rId37"/>
    <p:sldId id="1269" r:id="rId38"/>
    <p:sldId id="1359" r:id="rId39"/>
    <p:sldId id="1360" r:id="rId40"/>
    <p:sldId id="1314" r:id="rId41"/>
    <p:sldId id="1361" r:id="rId42"/>
    <p:sldId id="1362" r:id="rId43"/>
    <p:sldId id="1363" r:id="rId44"/>
    <p:sldId id="1268" r:id="rId45"/>
    <p:sldId id="1364" r:id="rId46"/>
    <p:sldId id="1281" r:id="rId47"/>
    <p:sldId id="1347" r:id="rId48"/>
    <p:sldId id="1270" r:id="rId49"/>
    <p:sldId id="1271" r:id="rId50"/>
    <p:sldId id="1272" r:id="rId51"/>
    <p:sldId id="1278" r:id="rId52"/>
    <p:sldId id="1274" r:id="rId53"/>
    <p:sldId id="1275" r:id="rId54"/>
    <p:sldId id="1365" r:id="rId55"/>
    <p:sldId id="1366" r:id="rId56"/>
    <p:sldId id="1367" r:id="rId57"/>
    <p:sldId id="1368" r:id="rId58"/>
    <p:sldId id="1319" r:id="rId59"/>
    <p:sldId id="1307" r:id="rId60"/>
    <p:sldId id="1306" r:id="rId61"/>
    <p:sldId id="1309" r:id="rId62"/>
    <p:sldId id="1190" r:id="rId63"/>
    <p:sldId id="1202" r:id="rId64"/>
    <p:sldId id="1340" r:id="rId65"/>
    <p:sldId id="1349" r:id="rId66"/>
    <p:sldId id="1369" r:id="rId67"/>
    <p:sldId id="1234" r:id="rId68"/>
    <p:sldId id="1235" r:id="rId69"/>
    <p:sldId id="1288" r:id="rId70"/>
    <p:sldId id="1219" r:id="rId71"/>
    <p:sldId id="1348" r:id="rId72"/>
    <p:sldId id="1370" r:id="rId73"/>
    <p:sldId id="1371" r:id="rId74"/>
    <p:sldId id="1372" r:id="rId75"/>
    <p:sldId id="1374" r:id="rId76"/>
    <p:sldId id="1373" r:id="rId77"/>
    <p:sldId id="1375" r:id="rId78"/>
    <p:sldId id="1302" r:id="rId79"/>
    <p:sldId id="1339" r:id="rId80"/>
    <p:sldId id="1043" r:id="rId81"/>
    <p:sldId id="1249" r:id="rId82"/>
    <p:sldId id="1239" r:id="rId83"/>
    <p:sldId id="1376" r:id="rId84"/>
    <p:sldId id="1377" r:id="rId85"/>
    <p:sldId id="1203" r:id="rId86"/>
    <p:sldId id="1342" r:id="rId87"/>
    <p:sldId id="1378" r:id="rId88"/>
    <p:sldId id="1379" r:id="rId89"/>
    <p:sldId id="1298" r:id="rId90"/>
    <p:sldId id="1299" r:id="rId91"/>
    <p:sldId id="1300" r:id="rId92"/>
    <p:sldId id="1301" r:id="rId93"/>
    <p:sldId id="1380" r:id="rId94"/>
    <p:sldId id="1293" r:id="rId95"/>
    <p:sldId id="1222" r:id="rId96"/>
    <p:sldId id="1115" r:id="rId97"/>
    <p:sldId id="1381" r:id="rId98"/>
    <p:sldId id="1355" r:id="rId99"/>
    <p:sldId id="1356" r:id="rId100"/>
  </p:sldIdLst>
  <p:sldSz cx="6858000" cy="9144000" type="letter"/>
  <p:notesSz cx="6946900" cy="9321800"/>
  <p:defaultTextStyle>
    <a:defPPr>
      <a:defRPr lang="en-US"/>
    </a:defPPr>
    <a:lvl1pPr algn="l" rtl="0" fontAlgn="base">
      <a:spcBef>
        <a:spcPct val="0"/>
      </a:spcBef>
      <a:spcAft>
        <a:spcPct val="0"/>
      </a:spcAft>
      <a:defRPr sz="2800" b="1" kern="1200">
        <a:solidFill>
          <a:srgbClr val="000000"/>
        </a:solidFill>
        <a:latin typeface="Arial" charset="0"/>
        <a:ea typeface="+mn-ea"/>
        <a:cs typeface="+mn-cs"/>
      </a:defRPr>
    </a:lvl1pPr>
    <a:lvl2pPr marL="457200" algn="l" rtl="0" fontAlgn="base">
      <a:spcBef>
        <a:spcPct val="0"/>
      </a:spcBef>
      <a:spcAft>
        <a:spcPct val="0"/>
      </a:spcAft>
      <a:defRPr sz="2800" b="1" kern="1200">
        <a:solidFill>
          <a:srgbClr val="000000"/>
        </a:solidFill>
        <a:latin typeface="Arial" charset="0"/>
        <a:ea typeface="+mn-ea"/>
        <a:cs typeface="+mn-cs"/>
      </a:defRPr>
    </a:lvl2pPr>
    <a:lvl3pPr marL="914400" algn="l" rtl="0" fontAlgn="base">
      <a:spcBef>
        <a:spcPct val="0"/>
      </a:spcBef>
      <a:spcAft>
        <a:spcPct val="0"/>
      </a:spcAft>
      <a:defRPr sz="2800" b="1" kern="1200">
        <a:solidFill>
          <a:srgbClr val="000000"/>
        </a:solidFill>
        <a:latin typeface="Arial" charset="0"/>
        <a:ea typeface="+mn-ea"/>
        <a:cs typeface="+mn-cs"/>
      </a:defRPr>
    </a:lvl3pPr>
    <a:lvl4pPr marL="1371600" algn="l" rtl="0" fontAlgn="base">
      <a:spcBef>
        <a:spcPct val="0"/>
      </a:spcBef>
      <a:spcAft>
        <a:spcPct val="0"/>
      </a:spcAft>
      <a:defRPr sz="2800" b="1" kern="1200">
        <a:solidFill>
          <a:srgbClr val="000000"/>
        </a:solidFill>
        <a:latin typeface="Arial" charset="0"/>
        <a:ea typeface="+mn-ea"/>
        <a:cs typeface="+mn-cs"/>
      </a:defRPr>
    </a:lvl4pPr>
    <a:lvl5pPr marL="1828800" algn="l" rtl="0" fontAlgn="base">
      <a:spcBef>
        <a:spcPct val="0"/>
      </a:spcBef>
      <a:spcAft>
        <a:spcPct val="0"/>
      </a:spcAft>
      <a:defRPr sz="2800" b="1" kern="1200">
        <a:solidFill>
          <a:srgbClr val="000000"/>
        </a:solidFill>
        <a:latin typeface="Arial" charset="0"/>
        <a:ea typeface="+mn-ea"/>
        <a:cs typeface="+mn-cs"/>
      </a:defRPr>
    </a:lvl5pPr>
    <a:lvl6pPr marL="2286000" algn="l" defTabSz="914400" rtl="0" eaLnBrk="1" latinLnBrk="0" hangingPunct="1">
      <a:defRPr sz="2800" b="1" kern="1200">
        <a:solidFill>
          <a:srgbClr val="000000"/>
        </a:solidFill>
        <a:latin typeface="Arial" charset="0"/>
        <a:ea typeface="+mn-ea"/>
        <a:cs typeface="+mn-cs"/>
      </a:defRPr>
    </a:lvl6pPr>
    <a:lvl7pPr marL="2743200" algn="l" defTabSz="914400" rtl="0" eaLnBrk="1" latinLnBrk="0" hangingPunct="1">
      <a:defRPr sz="2800" b="1" kern="1200">
        <a:solidFill>
          <a:srgbClr val="000000"/>
        </a:solidFill>
        <a:latin typeface="Arial" charset="0"/>
        <a:ea typeface="+mn-ea"/>
        <a:cs typeface="+mn-cs"/>
      </a:defRPr>
    </a:lvl7pPr>
    <a:lvl8pPr marL="3200400" algn="l" defTabSz="914400" rtl="0" eaLnBrk="1" latinLnBrk="0" hangingPunct="1">
      <a:defRPr sz="2800" b="1" kern="1200">
        <a:solidFill>
          <a:srgbClr val="000000"/>
        </a:solidFill>
        <a:latin typeface="Arial" charset="0"/>
        <a:ea typeface="+mn-ea"/>
        <a:cs typeface="+mn-cs"/>
      </a:defRPr>
    </a:lvl8pPr>
    <a:lvl9pPr marL="3657600" algn="l" defTabSz="914400" rtl="0" eaLnBrk="1" latinLnBrk="0" hangingPunct="1">
      <a:defRPr sz="2800" b="1" kern="1200">
        <a:solidFill>
          <a:srgbClr val="000000"/>
        </a:solidFill>
        <a:latin typeface="Arial" charset="0"/>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 uri="{2D200454-40CA-4A62-9FC3-DE9A4176ACB9}">
      <p15:notesGuideLst xmlns="" xmlns:p15="http://schemas.microsoft.com/office/powerpoint/2012/main">
        <p15:guide id="1" orient="horz" pos="2888">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58" clrIdx="0"/>
  <p:cmAuthor id="7" name="Kristen Aiemjoy" initials="KA [4]" lastIdx="1" clrIdx="7">
    <p:extLst/>
  </p:cmAuthor>
  <p:cmAuthor id="1" name="Jeff Martin" initials="" lastIdx="5" clrIdx="1"/>
  <p:cmAuthor id="8" name="Martin, Jeff" initials="JM" lastIdx="1" clrIdx="8">
    <p:extLst/>
  </p:cmAuthor>
  <p:cmAuthor id="2" name="Jeff Martin" initials="JM" lastIdx="46" clrIdx="2"/>
  <p:cmAuthor id="3" name="Martin, Jeff" initials="MJ" lastIdx="11" clrIdx="3">
    <p:extLst/>
  </p:cmAuthor>
  <p:cmAuthor id="4" name="Kristen Aiemjoy" initials="KA" lastIdx="1" clrIdx="4">
    <p:extLst/>
  </p:cmAuthor>
  <p:cmAuthor id="5" name="Kristen Aiemjoy" initials="KA [2]" lastIdx="1" clrIdx="5">
    <p:extLst/>
  </p:cmAuthor>
  <p:cmAuthor id="6" name="Kristen Aiemjoy" initials="KA [3]"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7E8"/>
    <a:srgbClr val="52DAA6"/>
    <a:srgbClr val="FB9B31"/>
    <a:srgbClr val="727FFA"/>
    <a:srgbClr val="FF0000"/>
    <a:srgbClr val="000099"/>
    <a:srgbClr val="FBFBFB"/>
    <a:srgbClr val="F0F0F0"/>
    <a:srgbClr val="DBDBDB"/>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2518" autoAdjust="0"/>
    <p:restoredTop sz="76547" autoAdjust="0"/>
  </p:normalViewPr>
  <p:slideViewPr>
    <p:cSldViewPr>
      <p:cViewPr varScale="1">
        <p:scale>
          <a:sx n="49" d="100"/>
          <a:sy n="49" d="100"/>
        </p:scale>
        <p:origin x="-1740" y="-102"/>
      </p:cViewPr>
      <p:guideLst>
        <p:guide orient="horz" pos="2880"/>
        <p:guide pos="2160"/>
      </p:guideLst>
    </p:cSldViewPr>
  </p:slideViewPr>
  <p:outlineViewPr>
    <p:cViewPr>
      <p:scale>
        <a:sx n="75" d="100"/>
        <a:sy n="75" d="100"/>
      </p:scale>
      <p:origin x="0" y="0"/>
    </p:cViewPr>
  </p:outlineViewPr>
  <p:notesTextViewPr>
    <p:cViewPr>
      <p:scale>
        <a:sx n="100" d="100"/>
        <a:sy n="100" d="100"/>
      </p:scale>
      <p:origin x="0" y="0"/>
    </p:cViewPr>
  </p:notesTextViewPr>
  <p:sorterViewPr>
    <p:cViewPr>
      <p:scale>
        <a:sx n="90" d="100"/>
        <a:sy n="90" d="100"/>
      </p:scale>
      <p:origin x="0" y="5058"/>
    </p:cViewPr>
  </p:sorterViewPr>
  <p:notesViewPr>
    <p:cSldViewPr>
      <p:cViewPr>
        <p:scale>
          <a:sx n="100" d="100"/>
          <a:sy n="100" d="100"/>
        </p:scale>
        <p:origin x="-732" y="228"/>
      </p:cViewPr>
      <p:guideLst>
        <p:guide orient="horz" pos="2888"/>
        <p:guide pos="214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handoutMaster" Target="handoutMasters/handout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www-ncbi-nlm-nih-gov.ucsf.idm.oclc.org/pubmed?p$l=Email&amp;Mode=download&amp;term=counterfactual&amp;dlid=timeline&amp;filename=timeline.csv&amp;bbid=NCID_1_34676410_130.14.22.215_9001_1478508729_1110141332_0MetA0_S_MegaStore_F_1&amp;p$debugoutput=off"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ln w="28575">
              <a:noFill/>
            </a:ln>
          </c:spPr>
          <c:invertIfNegative val="0"/>
          <c:cat>
            <c:numRef>
              <c:f>pubmed!$A$3:$A$34</c:f>
              <c:numCache>
                <c:formatCode>General</c:formatCode>
                <c:ptCount val="32"/>
                <c:pt idx="0">
                  <c:v>2016</c:v>
                </c:pt>
                <c:pt idx="1">
                  <c:v>2015</c:v>
                </c:pt>
                <c:pt idx="2">
                  <c:v>2014</c:v>
                </c:pt>
                <c:pt idx="3">
                  <c:v>2013</c:v>
                </c:pt>
                <c:pt idx="4">
                  <c:v>2012</c:v>
                </c:pt>
                <c:pt idx="5">
                  <c:v>2011</c:v>
                </c:pt>
                <c:pt idx="6">
                  <c:v>2010</c:v>
                </c:pt>
                <c:pt idx="7">
                  <c:v>2009</c:v>
                </c:pt>
                <c:pt idx="8">
                  <c:v>2008</c:v>
                </c:pt>
                <c:pt idx="9">
                  <c:v>2007</c:v>
                </c:pt>
                <c:pt idx="10">
                  <c:v>2006</c:v>
                </c:pt>
                <c:pt idx="11">
                  <c:v>2005</c:v>
                </c:pt>
                <c:pt idx="12">
                  <c:v>2004</c:v>
                </c:pt>
                <c:pt idx="13">
                  <c:v>2003</c:v>
                </c:pt>
                <c:pt idx="14">
                  <c:v>2002</c:v>
                </c:pt>
                <c:pt idx="15">
                  <c:v>2001</c:v>
                </c:pt>
                <c:pt idx="16">
                  <c:v>2000</c:v>
                </c:pt>
                <c:pt idx="17">
                  <c:v>1999</c:v>
                </c:pt>
                <c:pt idx="18">
                  <c:v>1998</c:v>
                </c:pt>
                <c:pt idx="19">
                  <c:v>1997</c:v>
                </c:pt>
                <c:pt idx="20">
                  <c:v>1996</c:v>
                </c:pt>
                <c:pt idx="21">
                  <c:v>1995</c:v>
                </c:pt>
                <c:pt idx="22">
                  <c:v>1994</c:v>
                </c:pt>
                <c:pt idx="23">
                  <c:v>1993</c:v>
                </c:pt>
                <c:pt idx="24">
                  <c:v>1991</c:v>
                </c:pt>
                <c:pt idx="25">
                  <c:v>1989</c:v>
                </c:pt>
                <c:pt idx="26">
                  <c:v>1986</c:v>
                </c:pt>
                <c:pt idx="27">
                  <c:v>1984</c:v>
                </c:pt>
                <c:pt idx="28">
                  <c:v>1983</c:v>
                </c:pt>
                <c:pt idx="29">
                  <c:v>1982</c:v>
                </c:pt>
                <c:pt idx="30">
                  <c:v>1981</c:v>
                </c:pt>
                <c:pt idx="31">
                  <c:v>1977</c:v>
                </c:pt>
              </c:numCache>
            </c:numRef>
          </c:cat>
          <c:val>
            <c:numRef>
              <c:f>pubmed!$B$3:$B$34</c:f>
              <c:numCache>
                <c:formatCode>General</c:formatCode>
                <c:ptCount val="32"/>
                <c:pt idx="0">
                  <c:v>138</c:v>
                </c:pt>
                <c:pt idx="1">
                  <c:v>138</c:v>
                </c:pt>
                <c:pt idx="2">
                  <c:v>99</c:v>
                </c:pt>
                <c:pt idx="3">
                  <c:v>68</c:v>
                </c:pt>
                <c:pt idx="4">
                  <c:v>73</c:v>
                </c:pt>
                <c:pt idx="5">
                  <c:v>45</c:v>
                </c:pt>
                <c:pt idx="6">
                  <c:v>47</c:v>
                </c:pt>
                <c:pt idx="7">
                  <c:v>42</c:v>
                </c:pt>
                <c:pt idx="8">
                  <c:v>27</c:v>
                </c:pt>
                <c:pt idx="9">
                  <c:v>25</c:v>
                </c:pt>
                <c:pt idx="10">
                  <c:v>26</c:v>
                </c:pt>
                <c:pt idx="11">
                  <c:v>22</c:v>
                </c:pt>
                <c:pt idx="12">
                  <c:v>19</c:v>
                </c:pt>
                <c:pt idx="13">
                  <c:v>12</c:v>
                </c:pt>
                <c:pt idx="14">
                  <c:v>14</c:v>
                </c:pt>
                <c:pt idx="15">
                  <c:v>8</c:v>
                </c:pt>
                <c:pt idx="16">
                  <c:v>15</c:v>
                </c:pt>
                <c:pt idx="17">
                  <c:v>11</c:v>
                </c:pt>
                <c:pt idx="18">
                  <c:v>6</c:v>
                </c:pt>
                <c:pt idx="19">
                  <c:v>6</c:v>
                </c:pt>
                <c:pt idx="20">
                  <c:v>5</c:v>
                </c:pt>
                <c:pt idx="21">
                  <c:v>5</c:v>
                </c:pt>
                <c:pt idx="22">
                  <c:v>3</c:v>
                </c:pt>
                <c:pt idx="23">
                  <c:v>3</c:v>
                </c:pt>
                <c:pt idx="24">
                  <c:v>1</c:v>
                </c:pt>
                <c:pt idx="25">
                  <c:v>4</c:v>
                </c:pt>
                <c:pt idx="26">
                  <c:v>1</c:v>
                </c:pt>
                <c:pt idx="27">
                  <c:v>1</c:v>
                </c:pt>
                <c:pt idx="28">
                  <c:v>2</c:v>
                </c:pt>
                <c:pt idx="29">
                  <c:v>1</c:v>
                </c:pt>
                <c:pt idx="30">
                  <c:v>1</c:v>
                </c:pt>
                <c:pt idx="31">
                  <c:v>1</c:v>
                </c:pt>
              </c:numCache>
            </c:numRef>
          </c:val>
          <c:extLst xmlns:c16r2="http://schemas.microsoft.com/office/drawing/2015/06/chart">
            <c:ext xmlns:c16="http://schemas.microsoft.com/office/drawing/2014/chart" uri="{C3380CC4-5D6E-409C-BE32-E72D297353CC}">
              <c16:uniqueId val="{00000000-6388-44B8-AA2D-C2E9B79C9DD8}"/>
            </c:ext>
          </c:extLst>
        </c:ser>
        <c:dLbls>
          <c:showLegendKey val="0"/>
          <c:showVal val="0"/>
          <c:showCatName val="0"/>
          <c:showSerName val="0"/>
          <c:showPercent val="0"/>
          <c:showBubbleSize val="0"/>
        </c:dLbls>
        <c:gapWidth val="150"/>
        <c:axId val="110563328"/>
        <c:axId val="110565248"/>
      </c:barChart>
      <c:catAx>
        <c:axId val="110563328"/>
        <c:scaling>
          <c:orientation val="maxMin"/>
        </c:scaling>
        <c:delete val="0"/>
        <c:axPos val="b"/>
        <c:title>
          <c:tx>
            <c:rich>
              <a:bodyPr/>
              <a:lstStyle/>
              <a:p>
                <a:pPr>
                  <a:defRPr/>
                </a:pPr>
                <a:r>
                  <a:rPr lang="en-US" dirty="0"/>
                  <a:t>Year</a:t>
                </a:r>
              </a:p>
              <a:p>
                <a:pPr>
                  <a:defRPr/>
                </a:pPr>
                <a:endParaRPr lang="en-US" dirty="0"/>
              </a:p>
            </c:rich>
          </c:tx>
          <c:layout/>
          <c:overlay val="0"/>
        </c:title>
        <c:numFmt formatCode="General" sourceLinked="1"/>
        <c:majorTickMark val="out"/>
        <c:minorTickMark val="none"/>
        <c:tickLblPos val="nextTo"/>
        <c:txPr>
          <a:bodyPr rot="-2700000" vert="horz"/>
          <a:lstStyle/>
          <a:p>
            <a:pPr>
              <a:defRPr sz="1000" b="1"/>
            </a:pPr>
            <a:endParaRPr lang="en-US"/>
          </a:p>
        </c:txPr>
        <c:crossAx val="110565248"/>
        <c:crosses val="autoZero"/>
        <c:auto val="1"/>
        <c:lblAlgn val="ctr"/>
        <c:lblOffset val="100"/>
        <c:noMultiLvlLbl val="0"/>
      </c:catAx>
      <c:valAx>
        <c:axId val="110565248"/>
        <c:scaling>
          <c:orientation val="minMax"/>
        </c:scaling>
        <c:delete val="0"/>
        <c:axPos val="l"/>
        <c:majorGridlines>
          <c:spPr>
            <a:ln>
              <a:noFill/>
            </a:ln>
          </c:spPr>
        </c:majorGridlines>
        <c:title>
          <c:tx>
            <c:rich>
              <a:bodyPr rot="-5400000" vert="horz"/>
              <a:lstStyle/>
              <a:p>
                <a:pPr>
                  <a:defRPr/>
                </a:pPr>
                <a:r>
                  <a:rPr lang="en-US" dirty="0"/>
                  <a:t>No.</a:t>
                </a:r>
                <a:r>
                  <a:rPr lang="en-US" baseline="0" dirty="0"/>
                  <a:t> of PubMed </a:t>
                </a:r>
                <a:r>
                  <a:rPr lang="en-US" baseline="0" dirty="0" smtClean="0"/>
                  <a:t>Citations</a:t>
                </a:r>
                <a:endParaRPr lang="en-US" dirty="0"/>
              </a:p>
            </c:rich>
          </c:tx>
          <c:layout/>
          <c:overlay val="0"/>
        </c:title>
        <c:numFmt formatCode="General" sourceLinked="1"/>
        <c:majorTickMark val="out"/>
        <c:minorTickMark val="none"/>
        <c:tickLblPos val="nextTo"/>
        <c:crossAx val="110563328"/>
        <c:crosses val="max"/>
        <c:crossBetween val="between"/>
      </c:valAx>
    </c:plotArea>
    <c:plotVisOnly val="1"/>
    <c:dispBlanksAs val="gap"/>
    <c:showDLblsOverMax val="0"/>
  </c:chart>
  <c:externalData r:id="rId1">
    <c:autoUpdate val="1"/>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image" Target="../media/image20.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3"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000250" cy="151741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1588"/>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3075" name="Rectangle 3"/>
          <p:cNvSpPr>
            <a:spLocks noGrp="1" noChangeArrowheads="1"/>
          </p:cNvSpPr>
          <p:nvPr>
            <p:ph type="dt" sz="quarter" idx="1"/>
          </p:nvPr>
        </p:nvSpPr>
        <p:spPr bwMode="auto">
          <a:xfrm>
            <a:off x="3935413" y="-1588"/>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3076" name="Rectangle 4"/>
          <p:cNvSpPr>
            <a:spLocks noGrp="1" noChangeArrowheads="1"/>
          </p:cNvSpPr>
          <p:nvPr>
            <p:ph type="ftr" sz="quarter" idx="2"/>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3077" name="Rectangle 5"/>
          <p:cNvSpPr>
            <a:spLocks noGrp="1" noChangeArrowheads="1"/>
          </p:cNvSpPr>
          <p:nvPr>
            <p:ph type="sldNum" sz="quarter" idx="3"/>
          </p:nvPr>
        </p:nvSpPr>
        <p:spPr bwMode="auto">
          <a:xfrm>
            <a:off x="3935413"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fld id="{87A560D0-2FDF-434E-A881-B7DE424091F8}" type="slidenum">
              <a:rPr lang="en-US"/>
              <a:pPr>
                <a:defRPr/>
              </a:pPr>
              <a:t>‹#›</a:t>
            </a:fld>
            <a:endParaRPr lang="en-US" dirty="0"/>
          </a:p>
        </p:txBody>
      </p:sp>
    </p:spTree>
    <p:extLst>
      <p:ext uri="{BB962C8B-B14F-4D97-AF65-F5344CB8AC3E}">
        <p14:creationId xmlns:p14="http://schemas.microsoft.com/office/powerpoint/2010/main" val="2388106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1588"/>
            <a:ext cx="3011488"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35413" y="-1588"/>
            <a:ext cx="3011487" cy="469901"/>
          </a:xfrm>
          <a:prstGeom prst="rect">
            <a:avLst/>
          </a:prstGeom>
          <a:noFill/>
          <a:ln w="9525">
            <a:noFill/>
            <a:miter lim="800000"/>
            <a:headEnd/>
            <a:tailEnd/>
          </a:ln>
          <a:effectLst/>
        </p:spPr>
        <p:txBody>
          <a:bodyPr vert="horz" wrap="square" lIns="19059" tIns="0" rIns="19059" bIns="0" numCol="1" anchor="t"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1588" y="8853488"/>
            <a:ext cx="3011488"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l" defTabSz="952500" eaLnBrk="0" hangingPunct="0">
              <a:spcBef>
                <a:spcPct val="0"/>
              </a:spcBef>
              <a:defRPr sz="1000" b="0" i="1">
                <a:solidFill>
                  <a:schemeClr val="tx1"/>
                </a:solidFill>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35413" y="8853488"/>
            <a:ext cx="3011487" cy="469900"/>
          </a:xfrm>
          <a:prstGeom prst="rect">
            <a:avLst/>
          </a:prstGeom>
          <a:noFill/>
          <a:ln w="9525">
            <a:noFill/>
            <a:miter lim="800000"/>
            <a:headEnd/>
            <a:tailEnd/>
          </a:ln>
          <a:effectLst/>
        </p:spPr>
        <p:txBody>
          <a:bodyPr vert="horz" wrap="square" lIns="19059" tIns="0" rIns="19059" bIns="0" numCol="1" anchor="b" anchorCtr="0" compatLnSpc="1">
            <a:prstTxWarp prst="textNoShape">
              <a:avLst/>
            </a:prstTxWarp>
          </a:bodyPr>
          <a:lstStyle>
            <a:lvl1pPr algn="r" defTabSz="952500" eaLnBrk="0" hangingPunct="0">
              <a:spcBef>
                <a:spcPct val="0"/>
              </a:spcBef>
              <a:defRPr sz="1000" b="0" i="1">
                <a:solidFill>
                  <a:schemeClr val="tx1"/>
                </a:solidFill>
                <a:latin typeface="Times New Roman" pitchFamily="18" charset="0"/>
              </a:defRPr>
            </a:lvl1pPr>
          </a:lstStyle>
          <a:p>
            <a:pPr>
              <a:defRPr/>
            </a:pPr>
            <a:fld id="{CDE16CDF-7DE9-4AC9-A72B-157B332E01CF}" type="slidenum">
              <a:rPr lang="en-US"/>
              <a:pPr>
                <a:defRPr/>
              </a:pPr>
              <a:t>‹#›</a:t>
            </a:fld>
            <a:endParaRPr lang="en-US" dirty="0"/>
          </a:p>
        </p:txBody>
      </p:sp>
      <p:sp>
        <p:nvSpPr>
          <p:cNvPr id="14342" name="Rectangle 6"/>
          <p:cNvSpPr>
            <a:spLocks noGrp="1" noRot="1" noChangeAspect="1" noChangeArrowheads="1" noTextEdit="1"/>
          </p:cNvSpPr>
          <p:nvPr>
            <p:ph type="sldImg" idx="2"/>
          </p:nvPr>
        </p:nvSpPr>
        <p:spPr bwMode="auto">
          <a:xfrm>
            <a:off x="2168525" y="706438"/>
            <a:ext cx="2609850" cy="3481387"/>
          </a:xfrm>
          <a:prstGeom prst="rect">
            <a:avLst/>
          </a:prstGeom>
          <a:noFill/>
          <a:ln w="12700">
            <a:solidFill>
              <a:schemeClr val="tx1"/>
            </a:solidFill>
            <a:miter lim="800000"/>
            <a:headEnd/>
            <a:tailEnd/>
          </a:ln>
        </p:spPr>
      </p:sp>
      <p:sp>
        <p:nvSpPr>
          <p:cNvPr id="2055" name="Rectangle 7"/>
          <p:cNvSpPr>
            <a:spLocks noGrp="1" noChangeArrowheads="1"/>
          </p:cNvSpPr>
          <p:nvPr>
            <p:ph type="body" sz="quarter" idx="3"/>
          </p:nvPr>
        </p:nvSpPr>
        <p:spPr bwMode="auto">
          <a:xfrm>
            <a:off x="895350" y="4433888"/>
            <a:ext cx="5146675" cy="4200525"/>
          </a:xfrm>
          <a:prstGeom prst="rect">
            <a:avLst/>
          </a:prstGeom>
          <a:noFill/>
          <a:ln w="9525">
            <a:noFill/>
            <a:miter lim="800000"/>
            <a:headEnd/>
            <a:tailEnd/>
          </a:ln>
          <a:effectLst/>
        </p:spPr>
        <p:txBody>
          <a:bodyPr vert="horz" wrap="square" lIns="95299" tIns="49238" rIns="95299" bIns="492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3489455713"/>
      </p:ext>
    </p:extLst>
  </p:cSld>
  <p:clrMap bg1="lt1" tx1="dk1" bg2="lt2" tx2="dk2" accent1="accent1" accent2="accent2" accent3="accent3" accent4="accent4" accent5="accent5" accent6="accent6" hlink="hlink" folHlink="folHlink"/>
  <p:notesStyle>
    <a:lvl1pPr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7625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52500"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42716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903413" algn="l" defTabSz="99060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5"/>
          <p:cNvSpPr>
            <a:spLocks noGrp="1" noChangeArrowheads="1"/>
          </p:cNvSpPr>
          <p:nvPr>
            <p:ph type="sldNum" sz="quarter" idx="5"/>
          </p:nvPr>
        </p:nvSpPr>
        <p:spPr>
          <a:noFill/>
        </p:spPr>
        <p:txBody>
          <a:bodyPr/>
          <a:lstStyle/>
          <a:p>
            <a:fld id="{C4D22212-8DF0-450B-87E4-54831AE3AA5E}" type="slidenum">
              <a:rPr lang="en-US" altLang="en-US" smtClean="0"/>
              <a:pPr/>
              <a:t>1</a:t>
            </a:fld>
            <a:endParaRPr lang="en-US" altLang="en-US" dirty="0" smtClean="0"/>
          </a:p>
        </p:txBody>
      </p:sp>
      <p:sp>
        <p:nvSpPr>
          <p:cNvPr id="20482" name="Rectangle 7"/>
          <p:cNvSpPr txBox="1">
            <a:spLocks noGrp="1" noChangeArrowheads="1"/>
          </p:cNvSpPr>
          <p:nvPr/>
        </p:nvSpPr>
        <p:spPr bwMode="auto">
          <a:xfrm>
            <a:off x="3935413"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849143B1-7404-4649-A002-E50643A745D2}" type="slidenum">
              <a:rPr lang="en-US" altLang="en-US" sz="1200" b="0">
                <a:solidFill>
                  <a:schemeClr val="tx1"/>
                </a:solidFill>
                <a:latin typeface="Times New Roman" pitchFamily="18" charset="0"/>
              </a:rPr>
              <a:pPr algn="r" defTabSz="931863" eaLnBrk="0" hangingPunct="0"/>
              <a:t>1</a:t>
            </a:fld>
            <a:endParaRPr lang="en-US" altLang="en-US" sz="1200" b="0" dirty="0">
              <a:solidFill>
                <a:schemeClr val="tx1"/>
              </a:solidFill>
              <a:latin typeface="Times New Roman" pitchFamily="18" charset="0"/>
            </a:endParaRPr>
          </a:p>
        </p:txBody>
      </p:sp>
      <p:sp>
        <p:nvSpPr>
          <p:cNvPr id="20483" name="Rectangle 2"/>
          <p:cNvSpPr>
            <a:spLocks noGrp="1" noRot="1" noChangeAspect="1" noChangeArrowheads="1" noTextEdit="1"/>
          </p:cNvSpPr>
          <p:nvPr>
            <p:ph type="sldImg"/>
          </p:nvPr>
        </p:nvSpPr>
        <p:spPr>
          <a:xfrm>
            <a:off x="2162175" y="698500"/>
            <a:ext cx="2622550" cy="3495675"/>
          </a:xfrm>
          <a:ln/>
        </p:spPr>
      </p:sp>
      <p:sp>
        <p:nvSpPr>
          <p:cNvPr id="20484" name="Rectangle 3"/>
          <p:cNvSpPr>
            <a:spLocks noGrp="1" noChangeArrowheads="1"/>
          </p:cNvSpPr>
          <p:nvPr>
            <p:ph type="body" idx="1"/>
          </p:nvPr>
        </p:nvSpPr>
        <p:spPr>
          <a:xfrm>
            <a:off x="927100" y="4427538"/>
            <a:ext cx="5092700" cy="4195762"/>
          </a:xfrm>
          <a:noFill/>
          <a:ln/>
        </p:spPr>
        <p:txBody>
          <a:bodyPr lIns="93161" tIns="46581" rIns="93161" bIns="46581"/>
          <a:lstStyle/>
          <a:p>
            <a:pPr defTabSz="914400"/>
            <a:r>
              <a:rPr lang="en-US" altLang="en-US" dirty="0" smtClean="0"/>
              <a:t>As we get ready to start, we invite you to address this question.  We will reveal the answer to this later in the session. </a:t>
            </a:r>
          </a:p>
        </p:txBody>
      </p:sp>
    </p:spTree>
    <p:extLst>
      <p:ext uri="{BB962C8B-B14F-4D97-AF65-F5344CB8AC3E}">
        <p14:creationId xmlns:p14="http://schemas.microsoft.com/office/powerpoint/2010/main" val="326771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5"/>
          <p:cNvSpPr>
            <a:spLocks noGrp="1" noChangeArrowheads="1"/>
          </p:cNvSpPr>
          <p:nvPr>
            <p:ph type="sldNum" sz="quarter" idx="5"/>
          </p:nvPr>
        </p:nvSpPr>
        <p:spPr>
          <a:noFill/>
        </p:spPr>
        <p:txBody>
          <a:bodyPr/>
          <a:lstStyle/>
          <a:p>
            <a:fld id="{5819BECB-6330-482E-B546-B8CCEEC73193}" type="slidenum">
              <a:rPr lang="en-US" altLang="en-US" smtClean="0"/>
              <a:pPr/>
              <a:t>10</a:t>
            </a:fld>
            <a:endParaRPr lang="en-US" altLang="en-US" dirty="0" smtClean="0"/>
          </a:p>
        </p:txBody>
      </p:sp>
      <p:sp>
        <p:nvSpPr>
          <p:cNvPr id="44034" name="Rectangle 2"/>
          <p:cNvSpPr>
            <a:spLocks noGrp="1" noRot="1" noChangeAspect="1" noChangeArrowheads="1" noTextEdit="1"/>
          </p:cNvSpPr>
          <p:nvPr>
            <p:ph type="sldImg"/>
          </p:nvPr>
        </p:nvSpPr>
        <p:spPr>
          <a:xfrm>
            <a:off x="2168525" y="706438"/>
            <a:ext cx="2609850" cy="3481387"/>
          </a:xfrm>
          <a:ln/>
        </p:spPr>
      </p:sp>
      <p:sp>
        <p:nvSpPr>
          <p:cNvPr id="44035" name="Rectangle 3"/>
          <p:cNvSpPr>
            <a:spLocks noGrp="1" noChangeArrowheads="1"/>
          </p:cNvSpPr>
          <p:nvPr>
            <p:ph type="body" idx="1"/>
          </p:nvPr>
        </p:nvSpPr>
        <p:spPr>
          <a:noFill/>
          <a:ln/>
        </p:spPr>
        <p:txBody>
          <a:bodyPr/>
          <a:lstStyle/>
          <a:p>
            <a:r>
              <a:rPr lang="en-US" altLang="en-US" dirty="0" smtClean="0"/>
              <a:t>So, at our house, off went the nightlight and we began to stumble around our daughter’s room.</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803099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Grp="1" noChangeArrowheads="1"/>
          </p:cNvSpPr>
          <p:nvPr>
            <p:ph type="sldNum" sz="quarter" idx="5"/>
          </p:nvPr>
        </p:nvSpPr>
        <p:spPr>
          <a:noFill/>
        </p:spPr>
        <p:txBody>
          <a:bodyPr/>
          <a:lstStyle/>
          <a:p>
            <a:fld id="{E1EA3CEF-C5FF-43C4-8FC3-8B8BB21337AD}" type="slidenum">
              <a:rPr lang="en-US" altLang="en-US" smtClean="0"/>
              <a:pPr/>
              <a:t>11</a:t>
            </a:fld>
            <a:endParaRPr lang="en-US" altLang="en-US" dirty="0" smtClean="0"/>
          </a:p>
        </p:txBody>
      </p:sp>
      <p:sp>
        <p:nvSpPr>
          <p:cNvPr id="47106" name="Rectangle 7"/>
          <p:cNvSpPr txBox="1">
            <a:spLocks noGrp="1" noChangeArrowheads="1"/>
          </p:cNvSpPr>
          <p:nvPr/>
        </p:nvSpPr>
        <p:spPr bwMode="auto">
          <a:xfrm>
            <a:off x="3935413"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B475600A-8870-4C4B-834D-D99663CAEC48}" type="slidenum">
              <a:rPr lang="en-US" altLang="en-US" sz="1200" b="0">
                <a:solidFill>
                  <a:schemeClr val="tx1"/>
                </a:solidFill>
                <a:latin typeface="Times New Roman" pitchFamily="18" charset="0"/>
              </a:rPr>
              <a:pPr algn="r" defTabSz="931863" eaLnBrk="0" hangingPunct="0"/>
              <a:t>11</a:t>
            </a:fld>
            <a:endParaRPr lang="en-US" altLang="en-US" sz="1200" b="0" dirty="0">
              <a:solidFill>
                <a:schemeClr val="tx1"/>
              </a:solidFill>
              <a:latin typeface="Times New Roman" pitchFamily="18" charset="0"/>
            </a:endParaRPr>
          </a:p>
        </p:txBody>
      </p:sp>
      <p:sp>
        <p:nvSpPr>
          <p:cNvPr id="47107" name="Rectangle 2"/>
          <p:cNvSpPr>
            <a:spLocks noGrp="1" noRot="1" noChangeAspect="1" noChangeArrowheads="1" noTextEdit="1"/>
          </p:cNvSpPr>
          <p:nvPr>
            <p:ph type="sldImg"/>
          </p:nvPr>
        </p:nvSpPr>
        <p:spPr>
          <a:xfrm>
            <a:off x="2162175" y="698500"/>
            <a:ext cx="2622550" cy="3495675"/>
          </a:xfrm>
          <a:ln/>
        </p:spPr>
      </p:sp>
      <p:sp>
        <p:nvSpPr>
          <p:cNvPr id="47108" name="Rectangle 3"/>
          <p:cNvSpPr>
            <a:spLocks noGrp="1" noChangeArrowheads="1"/>
          </p:cNvSpPr>
          <p:nvPr>
            <p:ph type="body" idx="1"/>
          </p:nvPr>
        </p:nvSpPr>
        <p:spPr>
          <a:xfrm>
            <a:off x="927100" y="4427538"/>
            <a:ext cx="5092700" cy="4195762"/>
          </a:xfrm>
          <a:noFill/>
          <a:ln/>
        </p:spPr>
        <p:txBody>
          <a:bodyPr lIns="93161" tIns="46581" rIns="93161" bIns="46581"/>
          <a:lstStyle/>
          <a:p>
            <a:pPr defTabSz="914400"/>
            <a:r>
              <a:rPr lang="en-US" altLang="en-US" dirty="0" smtClean="0"/>
              <a:t>What does everyone else think?  Should you get rid of the nightlight in your child’s room?  </a:t>
            </a:r>
          </a:p>
        </p:txBody>
      </p:sp>
    </p:spTree>
    <p:extLst>
      <p:ext uri="{BB962C8B-B14F-4D97-AF65-F5344CB8AC3E}">
        <p14:creationId xmlns:p14="http://schemas.microsoft.com/office/powerpoint/2010/main" val="7324276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399B2AF4-1DB2-445A-AEF8-4F3A412C4C95}" type="slidenum">
              <a:rPr lang="en-US" altLang="en-US" sz="1000" b="0" i="1">
                <a:solidFill>
                  <a:schemeClr val="tx1"/>
                </a:solidFill>
                <a:latin typeface="Times New Roman" pitchFamily="18" charset="0"/>
              </a:rPr>
              <a:pPr algn="r" defTabSz="952500" eaLnBrk="0" hangingPunct="0"/>
              <a:t>12</a:t>
            </a:fld>
            <a:endParaRPr lang="en-US" altLang="en-US" sz="1000" b="0" i="1" dirty="0">
              <a:solidFill>
                <a:schemeClr val="tx1"/>
              </a:solidFill>
              <a:latin typeface="Times New Roman" pitchFamily="18" charset="0"/>
            </a:endParaRPr>
          </a:p>
        </p:txBody>
      </p:sp>
      <p:sp>
        <p:nvSpPr>
          <p:cNvPr id="205826" name="Rectangle 7"/>
          <p:cNvSpPr txBox="1">
            <a:spLocks noGrp="1" noChangeArrowheads="1"/>
          </p:cNvSpPr>
          <p:nvPr/>
        </p:nvSpPr>
        <p:spPr bwMode="auto">
          <a:xfrm>
            <a:off x="3935413" y="8855075"/>
            <a:ext cx="3011487" cy="466725"/>
          </a:xfrm>
          <a:prstGeom prst="rect">
            <a:avLst/>
          </a:prstGeom>
          <a:noFill/>
          <a:ln w="9525">
            <a:noFill/>
            <a:miter lim="800000"/>
            <a:headEnd/>
            <a:tailEnd/>
          </a:ln>
        </p:spPr>
        <p:txBody>
          <a:bodyPr lIns="93161" tIns="46581" rIns="93161" bIns="46581" anchor="b"/>
          <a:lstStyle/>
          <a:p>
            <a:pPr algn="r" defTabSz="931863" eaLnBrk="0" hangingPunct="0"/>
            <a:fld id="{A573276C-C66B-4215-9660-3073A092E924}" type="slidenum">
              <a:rPr lang="en-US" altLang="en-US" sz="1200" b="0">
                <a:solidFill>
                  <a:schemeClr val="tx1"/>
                </a:solidFill>
                <a:latin typeface="Times New Roman" pitchFamily="18" charset="0"/>
              </a:rPr>
              <a:pPr algn="r" defTabSz="931863" eaLnBrk="0" hangingPunct="0"/>
              <a:t>12</a:t>
            </a:fld>
            <a:endParaRPr lang="en-US" altLang="en-US" sz="1200" b="0" dirty="0">
              <a:solidFill>
                <a:schemeClr val="tx1"/>
              </a:solidFill>
              <a:latin typeface="Times New Roman" pitchFamily="18" charset="0"/>
            </a:endParaRPr>
          </a:p>
        </p:txBody>
      </p:sp>
      <p:sp>
        <p:nvSpPr>
          <p:cNvPr id="205827" name="Rectangle 2"/>
          <p:cNvSpPr>
            <a:spLocks noGrp="1" noRot="1" noChangeAspect="1" noChangeArrowheads="1" noTextEdit="1"/>
          </p:cNvSpPr>
          <p:nvPr>
            <p:ph type="sldImg"/>
          </p:nvPr>
        </p:nvSpPr>
        <p:spPr>
          <a:xfrm>
            <a:off x="2162175" y="698500"/>
            <a:ext cx="2622550" cy="3495675"/>
          </a:xfrm>
          <a:ln/>
        </p:spPr>
      </p:sp>
      <p:sp>
        <p:nvSpPr>
          <p:cNvPr id="205828" name="Rectangle 3"/>
          <p:cNvSpPr>
            <a:spLocks noGrp="1" noChangeArrowheads="1"/>
          </p:cNvSpPr>
          <p:nvPr>
            <p:ph type="body" idx="1"/>
          </p:nvPr>
        </p:nvSpPr>
        <p:spPr>
          <a:xfrm>
            <a:off x="927100" y="4427538"/>
            <a:ext cx="5092700" cy="4195762"/>
          </a:xfrm>
          <a:noFill/>
          <a:ln/>
        </p:spPr>
        <p:txBody>
          <a:bodyPr lIns="93161" tIns="46581" rIns="93161" bIns="46581"/>
          <a:lstStyle/>
          <a:p>
            <a:pPr defTabSz="914400"/>
            <a:r>
              <a:rPr lang="en-US" altLang="en-US" dirty="0" smtClean="0"/>
              <a:t>The correct answer is, in fact, no.</a:t>
            </a:r>
          </a:p>
        </p:txBody>
      </p:sp>
    </p:spTree>
    <p:extLst>
      <p:ext uri="{BB962C8B-B14F-4D97-AF65-F5344CB8AC3E}">
        <p14:creationId xmlns:p14="http://schemas.microsoft.com/office/powerpoint/2010/main" val="1265847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5"/>
          <p:cNvSpPr>
            <a:spLocks noGrp="1" noChangeArrowheads="1"/>
          </p:cNvSpPr>
          <p:nvPr>
            <p:ph type="sldNum" sz="quarter" idx="5"/>
          </p:nvPr>
        </p:nvSpPr>
        <p:spPr>
          <a:noFill/>
        </p:spPr>
        <p:txBody>
          <a:bodyPr/>
          <a:lstStyle/>
          <a:p>
            <a:fld id="{4B84E8AF-BB35-4FA7-B555-5A6865DEB43A}" type="slidenum">
              <a:rPr lang="en-US" altLang="en-US" smtClean="0"/>
              <a:pPr/>
              <a:t>13</a:t>
            </a:fld>
            <a:endParaRPr lang="en-US" altLang="en-US" dirty="0" smtClean="0"/>
          </a:p>
        </p:txBody>
      </p:sp>
      <p:sp>
        <p:nvSpPr>
          <p:cNvPr id="207874" name="Rectangle 2"/>
          <p:cNvSpPr>
            <a:spLocks noGrp="1" noRot="1" noChangeAspect="1" noChangeArrowheads="1" noTextEdit="1"/>
          </p:cNvSpPr>
          <p:nvPr>
            <p:ph type="sldImg"/>
          </p:nvPr>
        </p:nvSpPr>
        <p:spPr>
          <a:xfrm>
            <a:off x="2168525" y="706438"/>
            <a:ext cx="2609850" cy="3481387"/>
          </a:xfrm>
          <a:ln/>
        </p:spPr>
      </p:sp>
      <p:sp>
        <p:nvSpPr>
          <p:cNvPr id="207875" name="Rectangle 3"/>
          <p:cNvSpPr>
            <a:spLocks noGrp="1" noChangeArrowheads="1"/>
          </p:cNvSpPr>
          <p:nvPr>
            <p:ph type="body" idx="1"/>
          </p:nvPr>
        </p:nvSpPr>
        <p:spPr>
          <a:noFill/>
          <a:ln/>
        </p:spPr>
        <p:txBody>
          <a:bodyPr/>
          <a:lstStyle/>
          <a:p>
            <a:r>
              <a:rPr lang="en-US" altLang="en-US" dirty="0" smtClean="0"/>
              <a:t>For those of you who said “no”, that you would keep the nightlights, why do you say this?  Correct, it is because of confounding.  Two subsequent studies, again in </a:t>
            </a:r>
            <a:r>
              <a:rPr lang="en-US" altLang="en-US" i="1" dirty="0" smtClean="0"/>
              <a:t>Nature</a:t>
            </a:r>
            <a:r>
              <a:rPr lang="en-US" altLang="en-US" dirty="0" smtClean="0"/>
              <a:t>, showed no association and attributed the original finding to bias from confounding.</a:t>
            </a:r>
          </a:p>
        </p:txBody>
      </p:sp>
    </p:spTree>
    <p:extLst>
      <p:ext uri="{BB962C8B-B14F-4D97-AF65-F5344CB8AC3E}">
        <p14:creationId xmlns:p14="http://schemas.microsoft.com/office/powerpoint/2010/main" val="399333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14</a:t>
            </a:fld>
            <a:endParaRPr lang="en-US" altLang="en-US" dirty="0" smtClean="0"/>
          </a:p>
        </p:txBody>
      </p:sp>
      <p:sp>
        <p:nvSpPr>
          <p:cNvPr id="36866" name="Rectangle 2"/>
          <p:cNvSpPr>
            <a:spLocks noGrp="1" noRot="1" noChangeAspect="1" noChangeArrowheads="1" noTextEdit="1"/>
          </p:cNvSpPr>
          <p:nvPr>
            <p:ph type="sldImg"/>
          </p:nvPr>
        </p:nvSpPr>
        <p:spPr>
          <a:xfrm>
            <a:off x="2168525" y="706438"/>
            <a:ext cx="2609850" cy="3481387"/>
          </a:xfrm>
          <a:ln/>
        </p:spPr>
      </p:sp>
      <p:sp>
        <p:nvSpPr>
          <p:cNvPr id="36867" name="Rectangle 3"/>
          <p:cNvSpPr>
            <a:spLocks noGrp="1" noChangeArrowheads="1"/>
          </p:cNvSpPr>
          <p:nvPr>
            <p:ph type="body" idx="1"/>
          </p:nvPr>
        </p:nvSpPr>
        <p:spPr>
          <a:noFill/>
          <a:ln/>
        </p:spPr>
        <p:txBody>
          <a:bodyPr/>
          <a:lstStyle/>
          <a:p>
            <a:r>
              <a:rPr lang="en-US" altLang="en-US" sz="800" dirty="0" smtClean="0"/>
              <a:t>How might confounding account for the apparent finding</a:t>
            </a:r>
            <a:r>
              <a:rPr lang="en-US" altLang="en-US" sz="800" baseline="0" dirty="0" smtClean="0"/>
              <a:t> that night lights cause childhood myopia?  Can you think of anything, any factor, state of being, or condition, that if you stratified by it the effect of night lights would go away?  </a:t>
            </a:r>
          </a:p>
          <a:p>
            <a:endParaRPr lang="en-US" altLang="en-US" sz="800" baseline="0" dirty="0" smtClean="0"/>
          </a:p>
          <a:p>
            <a:r>
              <a:rPr lang="en-US" altLang="en-US" sz="800" baseline="0" dirty="0" smtClean="0"/>
              <a:t>Stated another way, is there anything night light users possess more than non-users that also causes childhood myopia?  Or, is there anything that has influenced night light users that also influences childhood myopia?</a:t>
            </a:r>
            <a:endParaRPr lang="en-US" altLang="en-US" sz="800" dirty="0" smtClean="0"/>
          </a:p>
        </p:txBody>
      </p:sp>
    </p:spTree>
    <p:extLst>
      <p:ext uri="{BB962C8B-B14F-4D97-AF65-F5344CB8AC3E}">
        <p14:creationId xmlns:p14="http://schemas.microsoft.com/office/powerpoint/2010/main" val="1767614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15</a:t>
            </a:fld>
            <a:endParaRPr lang="en-US" altLang="en-US" dirty="0" smtClean="0"/>
          </a:p>
        </p:txBody>
      </p:sp>
      <p:sp>
        <p:nvSpPr>
          <p:cNvPr id="36866" name="Rectangle 2"/>
          <p:cNvSpPr>
            <a:spLocks noGrp="1" noRot="1" noChangeAspect="1" noChangeArrowheads="1" noTextEdit="1"/>
          </p:cNvSpPr>
          <p:nvPr>
            <p:ph type="sldImg"/>
          </p:nvPr>
        </p:nvSpPr>
        <p:spPr>
          <a:xfrm>
            <a:off x="2168525" y="706438"/>
            <a:ext cx="2609850" cy="3481387"/>
          </a:xfrm>
          <a:ln/>
        </p:spPr>
      </p:sp>
      <p:sp>
        <p:nvSpPr>
          <p:cNvPr id="36867" name="Rectangle 3"/>
          <p:cNvSpPr>
            <a:spLocks noGrp="1" noChangeArrowheads="1"/>
          </p:cNvSpPr>
          <p:nvPr>
            <p:ph type="body" idx="1"/>
          </p:nvPr>
        </p:nvSpPr>
        <p:spPr>
          <a:noFill/>
          <a:ln/>
        </p:spPr>
        <p:txBody>
          <a:bodyPr/>
          <a:lstStyle/>
          <a:p>
            <a:r>
              <a:rPr lang="en-US" altLang="en-US" sz="800" dirty="0" smtClean="0"/>
              <a:t>The authors of the subsequent studies provided evidence that the apparent association between use of a night light and child’s myopia was because of confounding by parents’ myopia.  These authors provided direct data that nearsightedness in parents is associated with the use of night lights, probably to help the parents see better. And, there are data that myopia is inherited; i.e. if parents have it, their kids are more likely to have it.  So, this is an example, where </a:t>
            </a:r>
            <a:r>
              <a:rPr lang="en-US" altLang="en-US" sz="800" b="1" dirty="0" smtClean="0"/>
              <a:t>parental myopia confounds the relationship between night lights and child’s myopia</a:t>
            </a:r>
            <a:r>
              <a:rPr lang="en-US" altLang="en-US" sz="800" dirty="0" smtClean="0"/>
              <a:t> and there is no true causal effect of night lights on childhood myopia. </a:t>
            </a:r>
          </a:p>
          <a:p>
            <a:endParaRPr lang="en-US" altLang="en-US" sz="800" dirty="0" smtClean="0"/>
          </a:p>
          <a:p>
            <a:r>
              <a:rPr lang="en-US" altLang="en-US" sz="800" dirty="0" smtClean="0"/>
              <a:t>Is this positive or negative confounding?  Answer: positive</a:t>
            </a:r>
          </a:p>
        </p:txBody>
      </p:sp>
    </p:spTree>
    <p:extLst>
      <p:ext uri="{BB962C8B-B14F-4D97-AF65-F5344CB8AC3E}">
        <p14:creationId xmlns:p14="http://schemas.microsoft.com/office/powerpoint/2010/main" val="1767614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Rectangle 5"/>
          <p:cNvSpPr>
            <a:spLocks noGrp="1" noChangeArrowheads="1"/>
          </p:cNvSpPr>
          <p:nvPr>
            <p:ph type="sldNum" sz="quarter" idx="5"/>
          </p:nvPr>
        </p:nvSpPr>
        <p:spPr>
          <a:noFill/>
        </p:spPr>
        <p:txBody>
          <a:bodyPr/>
          <a:lstStyle/>
          <a:p>
            <a:fld id="{352B5B55-2014-43FF-ADB1-E19DB84C36CE}" type="slidenum">
              <a:rPr lang="en-US" altLang="en-US" smtClean="0"/>
              <a:pPr/>
              <a:t>16</a:t>
            </a:fld>
            <a:endParaRPr lang="en-US" altLang="en-US" dirty="0" smtClean="0"/>
          </a:p>
        </p:txBody>
      </p:sp>
      <p:sp>
        <p:nvSpPr>
          <p:cNvPr id="214018" name="Rectangle 2"/>
          <p:cNvSpPr>
            <a:spLocks noGrp="1" noRot="1" noChangeAspect="1" noChangeArrowheads="1" noTextEdit="1"/>
          </p:cNvSpPr>
          <p:nvPr>
            <p:ph type="sldImg"/>
          </p:nvPr>
        </p:nvSpPr>
        <p:spPr>
          <a:xfrm>
            <a:off x="2168525" y="706438"/>
            <a:ext cx="2609850" cy="3481387"/>
          </a:xfrm>
          <a:ln/>
        </p:spPr>
      </p:sp>
      <p:sp>
        <p:nvSpPr>
          <p:cNvPr id="214019" name="Rectangle 3"/>
          <p:cNvSpPr>
            <a:spLocks noGrp="1" noChangeArrowheads="1"/>
          </p:cNvSpPr>
          <p:nvPr>
            <p:ph type="body" idx="1"/>
          </p:nvPr>
        </p:nvSpPr>
        <p:spPr>
          <a:noFill/>
          <a:ln/>
        </p:spPr>
        <p:txBody>
          <a:bodyPr/>
          <a:lstStyle/>
          <a:p>
            <a:r>
              <a:rPr lang="en-US" altLang="en-US" dirty="0" smtClean="0"/>
              <a:t>So, our fears relieved about night lights... on came the night light again and everyone was happy.   By the way, she is still</a:t>
            </a:r>
            <a:r>
              <a:rPr lang="en-US" altLang="en-US" baseline="0" dirty="0" smtClean="0"/>
              <a:t> not myopic.</a:t>
            </a:r>
            <a:endParaRPr lang="en-US" altLang="en-US" dirty="0" smtClean="0"/>
          </a:p>
          <a:p>
            <a:endParaRPr lang="en-US" altLang="en-US" dirty="0" smtClean="0"/>
          </a:p>
        </p:txBody>
      </p:sp>
    </p:spTree>
    <p:extLst>
      <p:ext uri="{BB962C8B-B14F-4D97-AF65-F5344CB8AC3E}">
        <p14:creationId xmlns:p14="http://schemas.microsoft.com/office/powerpoint/2010/main" val="978706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Rectangle 5"/>
          <p:cNvSpPr>
            <a:spLocks noGrp="1" noChangeArrowheads="1"/>
          </p:cNvSpPr>
          <p:nvPr>
            <p:ph type="sldNum" sz="quarter" idx="5"/>
          </p:nvPr>
        </p:nvSpPr>
        <p:spPr>
          <a:noFill/>
        </p:spPr>
        <p:txBody>
          <a:bodyPr/>
          <a:lstStyle/>
          <a:p>
            <a:fld id="{947C563D-15E6-4738-9624-A14E5D01DE2C}" type="slidenum">
              <a:rPr lang="en-US" altLang="en-US" smtClean="0"/>
              <a:pPr/>
              <a:t>17</a:t>
            </a:fld>
            <a:endParaRPr lang="en-US" altLang="en-US" dirty="0" smtClean="0"/>
          </a:p>
        </p:txBody>
      </p:sp>
      <p:sp>
        <p:nvSpPr>
          <p:cNvPr id="217090" name="Rectangle 2"/>
          <p:cNvSpPr>
            <a:spLocks noGrp="1" noRot="1" noChangeAspect="1" noChangeArrowheads="1" noTextEdit="1"/>
          </p:cNvSpPr>
          <p:nvPr>
            <p:ph type="sldImg"/>
          </p:nvPr>
        </p:nvSpPr>
        <p:spPr>
          <a:xfrm>
            <a:off x="2162175" y="698500"/>
            <a:ext cx="2622550" cy="3495675"/>
          </a:xfrm>
          <a:ln/>
        </p:spPr>
      </p:sp>
      <p:sp>
        <p:nvSpPr>
          <p:cNvPr id="217091" name="Rectangle 3"/>
          <p:cNvSpPr>
            <a:spLocks noGrp="1" noChangeArrowheads="1"/>
          </p:cNvSpPr>
          <p:nvPr>
            <p:ph type="body" idx="1"/>
          </p:nvPr>
        </p:nvSpPr>
        <p:spPr>
          <a:xfrm>
            <a:off x="927100" y="4427538"/>
            <a:ext cx="5092700" cy="4195762"/>
          </a:xfrm>
          <a:noFill/>
          <a:ln/>
        </p:spPr>
        <p:txBody>
          <a:bodyPr/>
          <a:lstStyle/>
          <a:p>
            <a:r>
              <a:rPr lang="en-US" altLang="en-US" dirty="0" smtClean="0"/>
              <a:t>Here is another example.  This is a case-control study looking at the effectiveness of the drug called AZT in preventing HIV acquisition after a needlestick involving</a:t>
            </a:r>
            <a:r>
              <a:rPr lang="en-US" altLang="en-US" baseline="0" dirty="0" smtClean="0"/>
              <a:t> an HIV-infected patient among </a:t>
            </a:r>
            <a:r>
              <a:rPr lang="en-US" altLang="en-US" dirty="0" smtClean="0"/>
              <a:t>health care workers.  </a:t>
            </a:r>
          </a:p>
          <a:p>
            <a:endParaRPr lang="en-US" altLang="en-US" dirty="0" smtClean="0"/>
          </a:p>
          <a:p>
            <a:r>
              <a:rPr lang="en-US" altLang="en-US" dirty="0" smtClean="0"/>
              <a:t>The context is that needlesticks among health care workers from patients with HIV disease are unfortunately all too common.  The question is whether taking the drug called AZT right after a needlestick can prevent the healthcare worker from becoming infected with HIV.  AZT is known to be able to decrease HIV replication in persons who are HIV-infected,</a:t>
            </a:r>
            <a:r>
              <a:rPr lang="en-US" altLang="en-US" baseline="0" dirty="0" smtClean="0"/>
              <a:t> but it does have some side effects and hence it was not the case it should be used capriciously.  </a:t>
            </a:r>
            <a:r>
              <a:rPr lang="en-US" altLang="en-US" dirty="0" smtClean="0"/>
              <a:t>Attempts to address this question with a randomized</a:t>
            </a:r>
            <a:r>
              <a:rPr lang="en-US" altLang="en-US" baseline="0" dirty="0" smtClean="0"/>
              <a:t> trial</a:t>
            </a:r>
            <a:r>
              <a:rPr lang="en-US" altLang="en-US" dirty="0" smtClean="0"/>
              <a:t> did not work because very few doctors or nurses wanted to be randomized to the placebo group.  Hence, the trial could not be completed.</a:t>
            </a:r>
            <a:r>
              <a:rPr lang="en-US" altLang="en-US" baseline="0" dirty="0" smtClean="0"/>
              <a:t>  </a:t>
            </a:r>
            <a:r>
              <a:rPr lang="en-US" altLang="en-US" dirty="0" smtClean="0"/>
              <a:t>Hence, there was no evidence for many years whether taking AZT (or</a:t>
            </a:r>
            <a:r>
              <a:rPr lang="en-US" altLang="en-US" baseline="0" dirty="0" smtClean="0"/>
              <a:t> any form of antiretroviral therapy)</a:t>
            </a:r>
            <a:r>
              <a:rPr lang="en-US" altLang="en-US" dirty="0" smtClean="0"/>
              <a:t>, replete with its toxicity, would have any benefit in preventing HIV acquisition amongst health care workers</a:t>
            </a:r>
            <a:r>
              <a:rPr lang="en-US" altLang="en-US" baseline="0" dirty="0" smtClean="0"/>
              <a:t> who got a needlestick</a:t>
            </a:r>
            <a:r>
              <a:rPr lang="en-US" altLang="en-US" dirty="0" smtClean="0"/>
              <a:t>.  So, this had to be sorted out observationally and luckily there were a sufficient number of doctors and nurses who did not elect to use AZT such that we have some exposure variability to work with and hence observational data to examine.  A</a:t>
            </a:r>
            <a:r>
              <a:rPr lang="en-US" altLang="en-US" baseline="0" dirty="0" smtClean="0"/>
              <a:t> nationwide (in the US) case-control study was the approach used.  </a:t>
            </a:r>
            <a:endParaRPr lang="en-US" altLang="en-US" dirty="0" smtClean="0"/>
          </a:p>
          <a:p>
            <a:endParaRPr lang="en-US" altLang="en-US" dirty="0" smtClean="0"/>
          </a:p>
          <a:p>
            <a:r>
              <a:rPr lang="en-US" altLang="en-US" dirty="0" smtClean="0"/>
              <a:t>The exposure in question is the use of AZT and the outcome is the acquisition of HIV.   Cases were health care workers who had acquired HIV after a needlestick and controls were health care workers who did not acquire HIV after a needlestick.  In the crude analysis, the OR was 0.61, with this confidence interval.  </a:t>
            </a:r>
          </a:p>
        </p:txBody>
      </p:sp>
    </p:spTree>
    <p:extLst>
      <p:ext uri="{BB962C8B-B14F-4D97-AF65-F5344CB8AC3E}">
        <p14:creationId xmlns:p14="http://schemas.microsoft.com/office/powerpoint/2010/main" val="2375651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18</a:t>
            </a:fld>
            <a:endParaRPr lang="en-US" altLang="en-US" dirty="0" smtClean="0"/>
          </a:p>
        </p:txBody>
      </p:sp>
      <p:sp>
        <p:nvSpPr>
          <p:cNvPr id="219138" name="Rectangle 2"/>
          <p:cNvSpPr>
            <a:spLocks noGrp="1" noRot="1" noChangeAspect="1" noChangeArrowheads="1" noTextEdit="1"/>
          </p:cNvSpPr>
          <p:nvPr>
            <p:ph type="sldImg"/>
          </p:nvPr>
        </p:nvSpPr>
        <p:spPr>
          <a:xfrm>
            <a:off x="2168525" y="706438"/>
            <a:ext cx="2609850" cy="3481387"/>
          </a:xfrm>
          <a:ln/>
        </p:spPr>
      </p:sp>
      <p:sp>
        <p:nvSpPr>
          <p:cNvPr id="219139" name="Rectangle 3"/>
          <p:cNvSpPr>
            <a:spLocks noGrp="1" noChangeArrowheads="1"/>
          </p:cNvSpPr>
          <p:nvPr>
            <p:ph type="body" idx="1"/>
          </p:nvPr>
        </p:nvSpPr>
        <p:spPr>
          <a:noFill/>
          <a:ln/>
        </p:spPr>
        <p:txBody>
          <a:bodyPr/>
          <a:lstStyle/>
          <a:p>
            <a:pPr>
              <a:spcBef>
                <a:spcPct val="50000"/>
              </a:spcBef>
            </a:pPr>
            <a:r>
              <a:rPr lang="en-US" altLang="en-US" dirty="0" smtClean="0">
                <a:solidFill>
                  <a:srgbClr val="000000"/>
                </a:solidFill>
              </a:rPr>
              <a:t>This would not be an example unless we were concerned about confounding.  What is the most confounder at play here that we should be concerned about and control for?  Is it age of provider, sex of provider, age of the patient, severity of the exposure, or time of the exposure?  </a:t>
            </a:r>
          </a:p>
        </p:txBody>
      </p:sp>
    </p:spTree>
    <p:extLst>
      <p:ext uri="{BB962C8B-B14F-4D97-AF65-F5344CB8AC3E}">
        <p14:creationId xmlns:p14="http://schemas.microsoft.com/office/powerpoint/2010/main" val="1436334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19</a:t>
            </a:fld>
            <a:endParaRPr lang="en-US" altLang="en-US" dirty="0" smtClean="0"/>
          </a:p>
        </p:txBody>
      </p:sp>
      <p:sp>
        <p:nvSpPr>
          <p:cNvPr id="219138" name="Rectangle 2"/>
          <p:cNvSpPr>
            <a:spLocks noGrp="1" noRot="1" noChangeAspect="1" noChangeArrowheads="1" noTextEdit="1"/>
          </p:cNvSpPr>
          <p:nvPr>
            <p:ph type="sldImg"/>
          </p:nvPr>
        </p:nvSpPr>
        <p:spPr>
          <a:xfrm>
            <a:off x="2168525" y="706438"/>
            <a:ext cx="2609850" cy="3481387"/>
          </a:xfrm>
          <a:ln/>
        </p:spPr>
      </p:sp>
      <p:sp>
        <p:nvSpPr>
          <p:cNvPr id="219139" name="Rectangle 3"/>
          <p:cNvSpPr>
            <a:spLocks noGrp="1" noChangeArrowheads="1"/>
          </p:cNvSpPr>
          <p:nvPr>
            <p:ph type="body" idx="1"/>
          </p:nvPr>
        </p:nvSpPr>
        <p:spPr>
          <a:noFill/>
          <a:ln/>
        </p:spPr>
        <p:txBody>
          <a:bodyPr/>
          <a:lstStyle/>
          <a:p>
            <a:pPr>
              <a:spcBef>
                <a:spcPct val="50000"/>
              </a:spcBef>
            </a:pPr>
            <a:r>
              <a:rPr lang="en-US" altLang="en-US" dirty="0" smtClean="0">
                <a:solidFill>
                  <a:srgbClr val="000000"/>
                </a:solidFill>
              </a:rPr>
              <a:t>Severity of exposure is the most important confounder.  Severity of exposure refers to the size of the needle, depth of the stick, whether it was a hollow needle, etc.  The severity of the exposure causally influences whether a healthcare provider decides to take AZT.   Worse exposures influence</a:t>
            </a:r>
            <a:r>
              <a:rPr lang="en-US" altLang="en-US" baseline="0" dirty="0" smtClean="0">
                <a:solidFill>
                  <a:srgbClr val="000000"/>
                </a:solidFill>
              </a:rPr>
              <a:t> health care workers to take AZT.  Severity of exposure</a:t>
            </a:r>
            <a:r>
              <a:rPr lang="en-US" altLang="en-US" dirty="0" smtClean="0">
                <a:solidFill>
                  <a:srgbClr val="000000"/>
                </a:solidFill>
              </a:rPr>
              <a:t> also influences whether a needlestick will result in HIV acquisition in the healthcare worker;</a:t>
            </a:r>
            <a:r>
              <a:rPr lang="en-US" altLang="en-US" baseline="0" dirty="0" smtClean="0">
                <a:solidFill>
                  <a:srgbClr val="000000"/>
                </a:solidFill>
              </a:rPr>
              <a:t> the more severe the exposure, the more likely will be transmission of HIV to the health care worker.  </a:t>
            </a:r>
            <a:endParaRPr lang="en-US" altLang="en-US" dirty="0" smtClean="0">
              <a:solidFill>
                <a:srgbClr val="000000"/>
              </a:solidFill>
            </a:endParaRP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Knowing</a:t>
            </a:r>
            <a:r>
              <a:rPr lang="en-US" altLang="en-US" baseline="0" dirty="0" smtClean="0">
                <a:solidFill>
                  <a:srgbClr val="000000"/>
                </a:solidFill>
              </a:rPr>
              <a:t> this is a subject matter issue.  If you understand the subject matter, you should be able to figure this out.  If you do not understand the subject matter, this would be very hard for you to figure out.  This is an illustration of how managing confounding is very much a subject matter issue.  </a:t>
            </a:r>
            <a:endParaRPr lang="en-US" altLang="en-US" dirty="0" smtClean="0">
              <a:solidFill>
                <a:srgbClr val="000000"/>
              </a:solidFill>
            </a:endParaRPr>
          </a:p>
        </p:txBody>
      </p:sp>
    </p:spTree>
    <p:extLst>
      <p:ext uri="{BB962C8B-B14F-4D97-AF65-F5344CB8AC3E}">
        <p14:creationId xmlns:p14="http://schemas.microsoft.com/office/powerpoint/2010/main" val="1436334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2</a:t>
            </a:fld>
            <a:endParaRPr lang="en-US" altLang="en-US" dirty="0"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dirty="0" smtClean="0">
                <a:solidFill>
                  <a:srgbClr val="000000"/>
                </a:solidFill>
              </a:rPr>
              <a:t>Here is a roadmap for today’s session, the first of three on confounding and interaction.   We are devoting three sessions because confounding is one of the central problems — threats to validity — in observational human subjects research.  </a:t>
            </a: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We will start by defining what confounding is and what it does.  We will define the terms positive and negative confounding as useful ways to depict the direction of the bias that confounding</a:t>
            </a:r>
            <a:r>
              <a:rPr lang="en-US" altLang="en-US" baseline="0" dirty="0" smtClean="0">
                <a:solidFill>
                  <a:srgbClr val="000000"/>
                </a:solidFill>
              </a:rPr>
              <a:t> causes.</a:t>
            </a:r>
            <a:r>
              <a:rPr lang="en-US" altLang="en-US" dirty="0" smtClean="0">
                <a:solidFill>
                  <a:srgbClr val="000000"/>
                </a:solidFill>
              </a:rPr>
              <a:t>  </a:t>
            </a:r>
          </a:p>
          <a:p>
            <a:pPr>
              <a:spcBef>
                <a:spcPct val="50000"/>
              </a:spcBef>
            </a:pPr>
            <a:endParaRPr lang="en-US" altLang="en-US" dirty="0" smtClean="0">
              <a:solidFill>
                <a:srgbClr val="000000"/>
              </a:solidFill>
            </a:endParaRPr>
          </a:p>
          <a:p>
            <a:pPr>
              <a:spcBef>
                <a:spcPct val="50000"/>
              </a:spcBef>
            </a:pPr>
            <a:r>
              <a:rPr lang="en-US" altLang="en-US" dirty="0" smtClean="0">
                <a:solidFill>
                  <a:srgbClr val="000000"/>
                </a:solidFill>
              </a:rPr>
              <a:t>Most of</a:t>
            </a:r>
            <a:r>
              <a:rPr lang="en-US" altLang="en-US" baseline="0" dirty="0" smtClean="0">
                <a:solidFill>
                  <a:srgbClr val="000000"/>
                </a:solidFill>
              </a:rPr>
              <a:t> you have heard of confounding, but w</a:t>
            </a:r>
            <a:r>
              <a:rPr lang="en-US" altLang="en-US" dirty="0" smtClean="0">
                <a:solidFill>
                  <a:srgbClr val="000000"/>
                </a:solidFill>
              </a:rPr>
              <a:t>e will then describe some concepts that you may new to you.  Specifically, we will describe the use of counterfactuals, or counterfactual</a:t>
            </a:r>
            <a:r>
              <a:rPr lang="en-US" altLang="en-US" baseline="0" dirty="0" smtClean="0">
                <a:solidFill>
                  <a:srgbClr val="000000"/>
                </a:solidFill>
              </a:rPr>
              <a:t> theory,</a:t>
            </a:r>
            <a:r>
              <a:rPr lang="en-US" altLang="en-US" dirty="0" smtClean="0">
                <a:solidFill>
                  <a:srgbClr val="000000"/>
                </a:solidFill>
              </a:rPr>
              <a:t> to conceptualize the origins of confounding,</a:t>
            </a:r>
            <a:r>
              <a:rPr lang="en-US" altLang="en-US" baseline="0" dirty="0" smtClean="0">
                <a:solidFill>
                  <a:srgbClr val="000000"/>
                </a:solidFill>
              </a:rPr>
              <a:t> i.e., why it occurs.</a:t>
            </a:r>
            <a:r>
              <a:rPr lang="en-US" altLang="en-US" dirty="0" smtClean="0">
                <a:solidFill>
                  <a:srgbClr val="000000"/>
                </a:solidFill>
              </a:rPr>
              <a:t> Then, we will spend the bulk of the session discussing the use of directed acyclic graphs (DAGs) as a modern approach to visualize,</a:t>
            </a:r>
            <a:r>
              <a:rPr lang="en-US" altLang="en-US" baseline="0" dirty="0" smtClean="0">
                <a:solidFill>
                  <a:srgbClr val="000000"/>
                </a:solidFill>
              </a:rPr>
              <a:t> </a:t>
            </a:r>
            <a:r>
              <a:rPr lang="en-US" altLang="en-US" dirty="0" smtClean="0">
                <a:solidFill>
                  <a:srgbClr val="000000"/>
                </a:solidFill>
              </a:rPr>
              <a:t>depict, </a:t>
            </a:r>
            <a:r>
              <a:rPr lang="en-US" altLang="en-US" baseline="0" dirty="0" smtClean="0">
                <a:solidFill>
                  <a:srgbClr val="000000"/>
                </a:solidFill>
              </a:rPr>
              <a:t>and communicate about </a:t>
            </a:r>
            <a:r>
              <a:rPr lang="en-US" altLang="en-US" dirty="0" smtClean="0">
                <a:solidFill>
                  <a:srgbClr val="000000"/>
                </a:solidFill>
              </a:rPr>
              <a:t>confounding.  In</a:t>
            </a:r>
            <a:r>
              <a:rPr lang="en-US" altLang="en-US" baseline="0" dirty="0" smtClean="0">
                <a:solidFill>
                  <a:srgbClr val="000000"/>
                </a:solidFill>
              </a:rPr>
              <a:t> particular, DAGs show us how common causes are root source of confounding.</a:t>
            </a:r>
            <a:endParaRPr lang="en-US" altLang="en-US" dirty="0" smtClean="0">
              <a:solidFill>
                <a:srgbClr val="000000"/>
              </a:solidFill>
            </a:endParaRPr>
          </a:p>
          <a:p>
            <a:pPr>
              <a:spcBef>
                <a:spcPct val="50000"/>
              </a:spcBef>
            </a:pPr>
            <a:endParaRPr lang="en-US" altLang="en-US" sz="1400" dirty="0" smtClean="0">
              <a:solidFill>
                <a:srgbClr val="000000"/>
              </a:solidFill>
              <a:latin typeface="Arial" charset="0"/>
            </a:endParaRPr>
          </a:p>
          <a:p>
            <a:pPr>
              <a:spcBef>
                <a:spcPct val="50000"/>
              </a:spcBef>
            </a:pPr>
            <a:r>
              <a:rPr lang="en-US" altLang="en-US" sz="1400" dirty="0" smtClean="0">
                <a:solidFill>
                  <a:srgbClr val="000000"/>
                </a:solidFill>
                <a:latin typeface="Arial" charset="0"/>
              </a:rPr>
              <a:t>We will discuss how use of DAGs can</a:t>
            </a:r>
            <a:r>
              <a:rPr lang="en-US" altLang="en-US" sz="1400" baseline="0" dirty="0" smtClean="0">
                <a:solidFill>
                  <a:srgbClr val="000000"/>
                </a:solidFill>
                <a:latin typeface="Arial" charset="0"/>
              </a:rPr>
              <a:t> identify what to adjust for and know what not to adjust for in our analyses in order to prevent bias.  In particular, we will talk about avoiding adjustment for colliders and some non-causal factors.  This reminds us that conceptualization of confounding is a substantive issue, not a statistical issue.  Finally, we will discuss how to use DAGs to handle multiple causal pathways, a field called mediation analysis. </a:t>
            </a:r>
            <a:endParaRPr lang="en-US" altLang="en-US" sz="1400" dirty="0" smtClean="0">
              <a:solidFill>
                <a:srgbClr val="000000"/>
              </a:solidFill>
              <a:latin typeface="Arial" charset="0"/>
            </a:endParaRPr>
          </a:p>
        </p:txBody>
      </p:sp>
    </p:spTree>
    <p:extLst>
      <p:ext uri="{BB962C8B-B14F-4D97-AF65-F5344CB8AC3E}">
        <p14:creationId xmlns:p14="http://schemas.microsoft.com/office/powerpoint/2010/main" val="975301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Rectangle 5"/>
          <p:cNvSpPr>
            <a:spLocks noGrp="1" noChangeArrowheads="1"/>
          </p:cNvSpPr>
          <p:nvPr>
            <p:ph type="sldNum" sz="quarter" idx="5"/>
          </p:nvPr>
        </p:nvSpPr>
        <p:spPr>
          <a:noFill/>
        </p:spPr>
        <p:txBody>
          <a:bodyPr/>
          <a:lstStyle/>
          <a:p>
            <a:fld id="{9F380AC5-4C63-4691-ACFD-B8E64988F99D}" type="slidenum">
              <a:rPr lang="en-US" altLang="en-US" smtClean="0"/>
              <a:pPr/>
              <a:t>20</a:t>
            </a:fld>
            <a:endParaRPr lang="en-US" altLang="en-US" dirty="0" smtClean="0"/>
          </a:p>
        </p:txBody>
      </p:sp>
      <p:sp>
        <p:nvSpPr>
          <p:cNvPr id="219138" name="Rectangle 2"/>
          <p:cNvSpPr>
            <a:spLocks noGrp="1" noRot="1" noChangeAspect="1" noChangeArrowheads="1" noTextEdit="1"/>
          </p:cNvSpPr>
          <p:nvPr>
            <p:ph type="sldImg"/>
          </p:nvPr>
        </p:nvSpPr>
        <p:spPr>
          <a:xfrm>
            <a:off x="2168525" y="706438"/>
            <a:ext cx="2609850" cy="3481387"/>
          </a:xfrm>
          <a:ln/>
        </p:spPr>
      </p:sp>
      <p:sp>
        <p:nvSpPr>
          <p:cNvPr id="219139" name="Rectangle 3"/>
          <p:cNvSpPr>
            <a:spLocks noGrp="1" noChangeArrowheads="1"/>
          </p:cNvSpPr>
          <p:nvPr>
            <p:ph type="body" idx="1"/>
          </p:nvPr>
        </p:nvSpPr>
        <p:spPr>
          <a:noFill/>
          <a:ln/>
        </p:spPr>
        <p:txBody>
          <a:bodyPr/>
          <a:lstStyle/>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dirty="0" smtClean="0"/>
              <a:t>What will be the result of this?  Is it positive or negative confounding?</a:t>
            </a:r>
          </a:p>
          <a:p>
            <a:pPr marL="0" marR="0" indent="0" algn="l" defTabSz="990600" rtl="0" eaLnBrk="0" fontAlgn="base" latinLnBrk="0" hangingPunct="0">
              <a:lnSpc>
                <a:spcPct val="100000"/>
              </a:lnSpc>
              <a:spcBef>
                <a:spcPct val="50000"/>
              </a:spcBef>
              <a:spcAft>
                <a:spcPct val="0"/>
              </a:spcAft>
              <a:buClrTx/>
              <a:buSzTx/>
              <a:buFontTx/>
              <a:buNone/>
              <a:tabLst/>
              <a:defRPr/>
            </a:pPr>
            <a:endParaRPr lang="en-US" altLang="en-US" dirty="0" smtClean="0"/>
          </a:p>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dirty="0" smtClean="0"/>
              <a:t>Correct answer is negative</a:t>
            </a:r>
          </a:p>
          <a:p>
            <a:pPr marL="0" marR="0" indent="0" algn="l" defTabSz="990600" rtl="0" eaLnBrk="0" fontAlgn="base" latinLnBrk="0" hangingPunct="0">
              <a:lnSpc>
                <a:spcPct val="100000"/>
              </a:lnSpc>
              <a:spcBef>
                <a:spcPct val="50000"/>
              </a:spcBef>
              <a:spcAft>
                <a:spcPct val="0"/>
              </a:spcAft>
              <a:buClrTx/>
              <a:buSzTx/>
              <a:buFontTx/>
              <a:buNone/>
              <a:tabLst/>
              <a:defRPr/>
            </a:pPr>
            <a:endParaRPr lang="en-US" altLang="en-US" dirty="0" smtClean="0"/>
          </a:p>
          <a:p>
            <a:pPr>
              <a:spcBef>
                <a:spcPct val="50000"/>
              </a:spcBef>
            </a:pPr>
            <a:endParaRPr lang="en-US" altLang="en-US" dirty="0" smtClean="0">
              <a:solidFill>
                <a:srgbClr val="000000"/>
              </a:solidFill>
            </a:endParaRPr>
          </a:p>
        </p:txBody>
      </p:sp>
    </p:spTree>
    <p:extLst>
      <p:ext uri="{BB962C8B-B14F-4D97-AF65-F5344CB8AC3E}">
        <p14:creationId xmlns:p14="http://schemas.microsoft.com/office/powerpoint/2010/main" val="1436334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Rectangle 5"/>
          <p:cNvSpPr>
            <a:spLocks noGrp="1" noChangeArrowheads="1"/>
          </p:cNvSpPr>
          <p:nvPr>
            <p:ph type="sldNum" sz="quarter" idx="5"/>
          </p:nvPr>
        </p:nvSpPr>
        <p:spPr>
          <a:noFill/>
        </p:spPr>
        <p:txBody>
          <a:bodyPr/>
          <a:lstStyle/>
          <a:p>
            <a:fld id="{FF76F54B-F442-40C9-973D-2E89EDB961F1}" type="slidenum">
              <a:rPr lang="en-US" altLang="en-US" smtClean="0"/>
              <a:pPr/>
              <a:t>21</a:t>
            </a:fld>
            <a:endParaRPr lang="en-US" altLang="en-US" dirty="0" smtClean="0"/>
          </a:p>
        </p:txBody>
      </p:sp>
      <p:sp>
        <p:nvSpPr>
          <p:cNvPr id="228354" name="Rectangle 2"/>
          <p:cNvSpPr>
            <a:spLocks noGrp="1" noRot="1" noChangeAspect="1" noChangeArrowheads="1" noTextEdit="1"/>
          </p:cNvSpPr>
          <p:nvPr>
            <p:ph type="sldImg"/>
          </p:nvPr>
        </p:nvSpPr>
        <p:spPr>
          <a:xfrm>
            <a:off x="2162175" y="698500"/>
            <a:ext cx="2622550" cy="3495675"/>
          </a:xfrm>
          <a:ln/>
        </p:spPr>
      </p:sp>
      <p:sp>
        <p:nvSpPr>
          <p:cNvPr id="228355" name="Rectangle 3"/>
          <p:cNvSpPr>
            <a:spLocks noGrp="1" noChangeArrowheads="1"/>
          </p:cNvSpPr>
          <p:nvPr>
            <p:ph type="body" idx="1"/>
          </p:nvPr>
        </p:nvSpPr>
        <p:spPr>
          <a:xfrm>
            <a:off x="927100" y="4427538"/>
            <a:ext cx="5092700" cy="4195762"/>
          </a:xfrm>
          <a:noFill/>
          <a:ln/>
        </p:spPr>
        <p:txBody>
          <a:bodyPr/>
          <a:lstStyle/>
          <a:p>
            <a:r>
              <a:rPr lang="en-US" altLang="en-US" dirty="0" smtClean="0"/>
              <a:t>When one controls</a:t>
            </a:r>
            <a:r>
              <a:rPr lang="en-US" altLang="en-US" baseline="0" dirty="0" smtClean="0"/>
              <a:t> (or stratifies or adjusts)</a:t>
            </a:r>
            <a:r>
              <a:rPr lang="en-US" altLang="en-US" dirty="0" smtClean="0"/>
              <a:t> for severity of exposure, the severity-adjusted odds ratio is now 0.3 with a confidence interval between 0.12 and 0.79.  This is a statistically significant</a:t>
            </a:r>
            <a:r>
              <a:rPr lang="en-US" altLang="en-US" baseline="0" dirty="0" smtClean="0"/>
              <a:t> result.  </a:t>
            </a:r>
            <a:r>
              <a:rPr lang="en-US" altLang="en-US" dirty="0" smtClean="0"/>
              <a:t>Now, we have sufficient evidence to reject the null hypothesis and perhaps conclude that AZT is effective in preventing HIV seroconversion.  The measure of association has gotten larger (moved</a:t>
            </a:r>
            <a:r>
              <a:rPr lang="en-US" altLang="en-US" baseline="0" dirty="0" smtClean="0"/>
              <a:t> farther away from the null) </a:t>
            </a:r>
            <a:r>
              <a:rPr lang="en-US" altLang="en-US" dirty="0" smtClean="0"/>
              <a:t>after accounting for the confounder.  This is an example of negative confounding whereby the confounder, if not accounted for, was hiding or suppressing the true effect.  </a:t>
            </a:r>
          </a:p>
          <a:p>
            <a:endParaRPr lang="en-US" altLang="en-US" dirty="0" smtClean="0"/>
          </a:p>
          <a:p>
            <a:r>
              <a:rPr lang="en-US" altLang="en-US" dirty="0" smtClean="0"/>
              <a:t>Although we do not like to name</a:t>
            </a:r>
            <a:r>
              <a:rPr lang="en-US" altLang="en-US" baseline="0" dirty="0" smtClean="0"/>
              <a:t> each individual scenario, t</a:t>
            </a:r>
            <a:r>
              <a:rPr lang="en-US" altLang="en-US" dirty="0" smtClean="0"/>
              <a:t>his particular scenario, in which we are studying a drug, is sometimes called “confounding by indication”, where indication means the clinical indication for using</a:t>
            </a:r>
            <a:r>
              <a:rPr lang="en-US" altLang="en-US" baseline="0" dirty="0" smtClean="0"/>
              <a:t> the drug.</a:t>
            </a:r>
            <a:r>
              <a:rPr lang="en-US" altLang="en-US" dirty="0" smtClean="0"/>
              <a:t>  It refers to a common scenario in the real world in clinical medicine</a:t>
            </a:r>
            <a:r>
              <a:rPr lang="en-US" altLang="en-US" baseline="0" dirty="0" smtClean="0"/>
              <a:t> </a:t>
            </a:r>
            <a:r>
              <a:rPr lang="en-US" altLang="en-US" dirty="0" smtClean="0"/>
              <a:t>in which the sickest patients or those at highest risk for a disease outcome are given the exposure (such as a drug).</a:t>
            </a:r>
            <a:r>
              <a:rPr lang="en-US" altLang="en-US" baseline="0" dirty="0" smtClean="0"/>
              <a:t>   Being very sick influences whether the drug under study gets used and also influences the outcome under study; this means those who get the drug are most sick and most apt to have the bad outcomes.  This means that confounding is present when looking at the association between the drug and an outcome in an unadjusted 2x2 table.  </a:t>
            </a:r>
            <a:r>
              <a:rPr lang="en-US" altLang="en-US" dirty="0" smtClean="0"/>
              <a:t>The confounding is typically negative in its direction.  You will not see the true effect of the drug until you can adjust for severity of illness (or severity of risk, as in this example).</a:t>
            </a:r>
            <a:r>
              <a:rPr lang="en-US" altLang="en-US" baseline="0" dirty="0" smtClean="0"/>
              <a:t>  </a:t>
            </a:r>
            <a:r>
              <a:rPr lang="en-US" altLang="en-US" dirty="0" smtClean="0"/>
              <a:t>The difficulty is that it can be hard to fully adjust for severity of disease because we often cannot measure the construct of severity well enough (which as we said last week is called misclassification of a confounder.)  If this is occurring,</a:t>
            </a:r>
            <a:r>
              <a:rPr lang="en-US" altLang="en-US" baseline="0" dirty="0" smtClean="0"/>
              <a:t> t</a:t>
            </a:r>
            <a:r>
              <a:rPr lang="en-US" altLang="en-US" dirty="0" smtClean="0"/>
              <a:t>his failure to completely adjust leaves us with what is called “residual confounding”.  </a:t>
            </a:r>
          </a:p>
          <a:p>
            <a:endParaRPr lang="en-US" altLang="en-US" dirty="0" smtClean="0"/>
          </a:p>
          <a:p>
            <a:r>
              <a:rPr lang="en-US" altLang="en-US" dirty="0" smtClean="0"/>
              <a:t>As</a:t>
            </a:r>
            <a:r>
              <a:rPr lang="en-US" altLang="en-US" baseline="0" dirty="0" smtClean="0"/>
              <a:t> a matter of definition</a:t>
            </a:r>
            <a:r>
              <a:rPr lang="en-US" altLang="en-US" dirty="0" smtClean="0"/>
              <a:t>,</a:t>
            </a:r>
            <a:r>
              <a:rPr lang="en-US" altLang="en-US" baseline="0" dirty="0" smtClean="0"/>
              <a:t> the difference between the crude estimate and the adjusted estimate is the result of “confounding bias” or, more simply, confounding.  </a:t>
            </a:r>
            <a:endParaRPr lang="en-US" altLang="en-US" dirty="0" smtClean="0"/>
          </a:p>
        </p:txBody>
      </p:sp>
    </p:spTree>
    <p:extLst>
      <p:ext uri="{BB962C8B-B14F-4D97-AF65-F5344CB8AC3E}">
        <p14:creationId xmlns:p14="http://schemas.microsoft.com/office/powerpoint/2010/main" val="7805063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22</a:t>
            </a:fld>
            <a:endParaRPr lang="en-US" altLang="en-US" dirty="0"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sz="1200" dirty="0" smtClean="0">
                <a:solidFill>
                  <a:srgbClr val="000000"/>
                </a:solidFill>
                <a:latin typeface="Arial" charset="0"/>
              </a:rPr>
              <a:t>Now that we have shown</a:t>
            </a:r>
            <a:r>
              <a:rPr lang="en-US" altLang="en-US" sz="1200" baseline="0" dirty="0" smtClean="0">
                <a:solidFill>
                  <a:srgbClr val="000000"/>
                </a:solidFill>
                <a:latin typeface="Arial" charset="0"/>
              </a:rPr>
              <a:t> several examples of the problems that confounding can cause, l</a:t>
            </a:r>
            <a:r>
              <a:rPr lang="en-US" altLang="en-US" sz="1200" dirty="0" smtClean="0">
                <a:solidFill>
                  <a:srgbClr val="000000"/>
                </a:solidFill>
                <a:latin typeface="Arial" charset="0"/>
              </a:rPr>
              <a:t>et</a:t>
            </a:r>
            <a:r>
              <a:rPr lang="en-US" altLang="en-US" sz="1200" baseline="0" dirty="0" smtClean="0">
                <a:solidFill>
                  <a:srgbClr val="000000"/>
                </a:solidFill>
                <a:latin typeface="Arial" charset="0"/>
              </a:rPr>
              <a:t> u</a:t>
            </a:r>
            <a:r>
              <a:rPr lang="en-US" altLang="en-US" sz="1200" dirty="0" smtClean="0">
                <a:solidFill>
                  <a:srgbClr val="000000"/>
                </a:solidFill>
                <a:latin typeface="Arial" charset="0"/>
              </a:rPr>
              <a:t>s now move on to a more theoretical understanding of confounding.</a:t>
            </a:r>
          </a:p>
        </p:txBody>
      </p:sp>
    </p:spTree>
    <p:extLst>
      <p:ext uri="{BB962C8B-B14F-4D97-AF65-F5344CB8AC3E}">
        <p14:creationId xmlns:p14="http://schemas.microsoft.com/office/powerpoint/2010/main" val="975301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Rectangle 5"/>
          <p:cNvSpPr>
            <a:spLocks noGrp="1" noChangeArrowheads="1"/>
          </p:cNvSpPr>
          <p:nvPr>
            <p:ph type="sldNum" sz="quarter" idx="5"/>
          </p:nvPr>
        </p:nvSpPr>
        <p:spPr>
          <a:noFill/>
        </p:spPr>
        <p:txBody>
          <a:bodyPr/>
          <a:lstStyle/>
          <a:p>
            <a:fld id="{46A7A663-A803-49F6-A1DE-0E42C17B50A1}" type="slidenum">
              <a:rPr lang="en-US" altLang="en-US" smtClean="0"/>
              <a:pPr/>
              <a:t>23</a:t>
            </a:fld>
            <a:endParaRPr lang="en-US" altLang="en-US" dirty="0" smtClean="0"/>
          </a:p>
        </p:txBody>
      </p:sp>
      <p:sp>
        <p:nvSpPr>
          <p:cNvPr id="232450" name="Rectangle 2"/>
          <p:cNvSpPr>
            <a:spLocks noGrp="1" noRot="1" noChangeAspect="1" noChangeArrowheads="1" noTextEdit="1"/>
          </p:cNvSpPr>
          <p:nvPr>
            <p:ph type="sldImg"/>
          </p:nvPr>
        </p:nvSpPr>
        <p:spPr>
          <a:xfrm>
            <a:off x="2168525" y="706438"/>
            <a:ext cx="2609850" cy="3481387"/>
          </a:xfrm>
          <a:ln/>
        </p:spPr>
      </p:sp>
      <p:sp>
        <p:nvSpPr>
          <p:cNvPr id="232451" name="Rectangle 3"/>
          <p:cNvSpPr>
            <a:spLocks noGrp="1" noChangeArrowheads="1"/>
          </p:cNvSpPr>
          <p:nvPr>
            <p:ph type="body" idx="1"/>
          </p:nvPr>
        </p:nvSpPr>
        <p:spPr>
          <a:noFill/>
          <a:ln/>
        </p:spPr>
        <p:txBody>
          <a:bodyPr/>
          <a:lstStyle/>
          <a:p>
            <a:r>
              <a:rPr lang="en-US" altLang="en-US" dirty="0" smtClean="0"/>
              <a:t>Now that we have described what confounding does, we should step back into epidemiologic theory to see why it occurs.  Let</a:t>
            </a:r>
            <a:r>
              <a:rPr lang="en-US" altLang="en-US" baseline="0" dirty="0" smtClean="0"/>
              <a:t> u</a:t>
            </a:r>
            <a:r>
              <a:rPr lang="en-US" altLang="en-US" dirty="0" smtClean="0"/>
              <a:t>s look at the night lights and myopia study to illustrate this.  To investigate the effect of night lights compared to no lights on the occurrence of myopia, the ideal study would be to evaluate all children exposed to night lights for several years and then directly compare them to the SAME group of children </a:t>
            </a:r>
            <a:r>
              <a:rPr lang="en-US" altLang="en-US" u="sng" dirty="0" smtClean="0"/>
              <a:t>not</a:t>
            </a:r>
            <a:r>
              <a:rPr lang="en-US" altLang="en-US" dirty="0" smtClean="0"/>
              <a:t> exposed to night lights.  We</a:t>
            </a:r>
            <a:r>
              <a:rPr lang="en-US" altLang="en-US" baseline="0" dirty="0" smtClean="0"/>
              <a:t> ha</a:t>
            </a:r>
            <a:r>
              <a:rPr lang="en-US" altLang="en-US" dirty="0" smtClean="0"/>
              <a:t>ve illustrated this with</a:t>
            </a:r>
            <a:r>
              <a:rPr lang="en-US" altLang="en-US" baseline="0" dirty="0" smtClean="0"/>
              <a:t> the graphic</a:t>
            </a:r>
            <a:r>
              <a:rPr lang="en-US" altLang="en-US" dirty="0" smtClean="0"/>
              <a:t>.  We would follow kids exposed to night lights for a few years, and then we would have them go back in time and then evaluate them without exposure to night lights.  The resultant risk ratio we would get is called the “effect measure” or “causal effect measure”, and assuming this study had no measurement error or chance, this causal effect measure needs to be interpreted as true.  After all, there is no other way it could be wrong.  There is no other influence on the kids exposed to night lights as compared to the</a:t>
            </a:r>
            <a:r>
              <a:rPr lang="en-US" altLang="en-US" baseline="0" dirty="0" smtClean="0"/>
              <a:t> kids not exposed to night lights</a:t>
            </a:r>
            <a:r>
              <a:rPr lang="en-US" altLang="en-US" dirty="0" smtClean="0"/>
              <a:t> other than night lights.  Any difference</a:t>
            </a:r>
            <a:r>
              <a:rPr lang="en-US" altLang="en-US" baseline="0" dirty="0" smtClean="0"/>
              <a:t> seen between the kids exposed to night and the same kids not exposed to night lights must be because of night lights.</a:t>
            </a:r>
            <a:endParaRPr lang="en-US" altLang="en-US" dirty="0" smtClean="0"/>
          </a:p>
          <a:p>
            <a:endParaRPr lang="en-US" altLang="en-US" dirty="0" smtClean="0"/>
          </a:p>
          <a:p>
            <a:r>
              <a:rPr lang="en-US" altLang="en-US" dirty="0" smtClean="0"/>
              <a:t>However, this is ridiculous because time has passed, the children are now older, and it is impossible to go back in time and assess them without night lights.  We refer to this ideal study as “counterfactual” — contrary to the fact.  It is unobservable.  It cannot happen.   The ideal study is called counterfactual and for each child,</a:t>
            </a:r>
            <a:r>
              <a:rPr lang="en-US" altLang="en-US" baseline="0" dirty="0" smtClean="0"/>
              <a:t> the state that did not occur naturally, is also called counterfactual.  In other words, in reality, for those kids who were exposed to nightlights, we call the experience of those same kids if we could have seen them without nightlights as the counterfactual (the experience that is counter to fact).  This may seem like an odd way to think about this, but it turns out to be very useful. </a:t>
            </a:r>
            <a:endParaRPr lang="en-US" altLang="en-US" dirty="0" smtClean="0"/>
          </a:p>
        </p:txBody>
      </p:sp>
    </p:spTree>
    <p:extLst>
      <p:ext uri="{BB962C8B-B14F-4D97-AF65-F5344CB8AC3E}">
        <p14:creationId xmlns:p14="http://schemas.microsoft.com/office/powerpoint/2010/main" val="24313971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Rectangle 5"/>
          <p:cNvSpPr>
            <a:spLocks noGrp="1" noChangeArrowheads="1"/>
          </p:cNvSpPr>
          <p:nvPr>
            <p:ph type="sldNum" sz="quarter" idx="5"/>
          </p:nvPr>
        </p:nvSpPr>
        <p:spPr>
          <a:noFill/>
        </p:spPr>
        <p:txBody>
          <a:bodyPr/>
          <a:lstStyle/>
          <a:p>
            <a:fld id="{21ABFE99-BB37-4FFB-A1E7-D9E83A29D566}" type="slidenum">
              <a:rPr lang="en-US" altLang="en-US" smtClean="0"/>
              <a:pPr/>
              <a:t>24</a:t>
            </a:fld>
            <a:endParaRPr lang="en-US" altLang="en-US" dirty="0" smtClean="0"/>
          </a:p>
        </p:txBody>
      </p:sp>
      <p:sp>
        <p:nvSpPr>
          <p:cNvPr id="234498" name="Rectangle 2"/>
          <p:cNvSpPr>
            <a:spLocks noGrp="1" noRot="1" noChangeAspect="1" noChangeArrowheads="1" noTextEdit="1"/>
          </p:cNvSpPr>
          <p:nvPr>
            <p:ph type="sldImg"/>
          </p:nvPr>
        </p:nvSpPr>
        <p:spPr>
          <a:xfrm>
            <a:off x="2168525" y="706438"/>
            <a:ext cx="2609850" cy="3481387"/>
          </a:xfrm>
          <a:ln/>
        </p:spPr>
      </p:sp>
      <p:sp>
        <p:nvSpPr>
          <p:cNvPr id="234499" name="Rectangle 3"/>
          <p:cNvSpPr>
            <a:spLocks noGrp="1" noChangeArrowheads="1"/>
          </p:cNvSpPr>
          <p:nvPr>
            <p:ph type="body" idx="1"/>
          </p:nvPr>
        </p:nvSpPr>
        <p:spPr>
          <a:noFill/>
          <a:ln/>
        </p:spPr>
        <p:txBody>
          <a:bodyPr/>
          <a:lstStyle/>
          <a:p>
            <a:r>
              <a:rPr lang="en-US" altLang="en-US" dirty="0" smtClean="0"/>
              <a:t>Since we cannot achieve the counterfactual ideal, studying the SAME group of people of under different conditions, what can we do?  We do what you are accustomed to do; we evaluate TWO different populations, one exposed to night lights and other unexposed.  The estimate we derive, again a risk ratio, in this case is called a “measure of association”.   Measures of association are all what we have talked about so far in the class to date, where we live in the real world.   They</a:t>
            </a:r>
            <a:r>
              <a:rPr lang="en-US" altLang="en-US" baseline="0" dirty="0" smtClean="0"/>
              <a:t> are simply just a measure of numerical (or statistical) association. On their own, these measures of association do not carry any causal meaning or causal interpretation.  </a:t>
            </a:r>
            <a:endParaRPr lang="en-US" altLang="en-US" dirty="0" smtClean="0"/>
          </a:p>
          <a:p>
            <a:endParaRPr lang="en-US" altLang="en-US" dirty="0" smtClean="0"/>
          </a:p>
          <a:p>
            <a:r>
              <a:rPr lang="en-US" altLang="en-US" dirty="0" smtClean="0"/>
              <a:t>The problem with this is that because there are two distinct populations, they may be subject to different influences OTHER  than just the night light, the exposure we are studying.  If these other influences cause the disease under study (here, myopia), any difference in the risk ratio between the SAME population study (the causal effect measure we obtained in the counterfactual ideal) and what we obtain in the TWO population study (the measure of association in the real world) is what is known as confounding.  </a:t>
            </a:r>
          </a:p>
          <a:p>
            <a:endParaRPr lang="en-US" altLang="en-US" dirty="0" smtClean="0"/>
          </a:p>
          <a:p>
            <a:r>
              <a:rPr lang="en-US" altLang="en-US" dirty="0" smtClean="0"/>
              <a:t>Stated another</a:t>
            </a:r>
            <a:r>
              <a:rPr lang="en-US" altLang="en-US" baseline="0" dirty="0" smtClean="0"/>
              <a:t> way, c</a:t>
            </a:r>
            <a:r>
              <a:rPr lang="en-US" altLang="en-US" dirty="0" smtClean="0"/>
              <a:t>onfounding occurs because of these other influences, a mixing of effects.  </a:t>
            </a:r>
          </a:p>
          <a:p>
            <a:endParaRPr lang="en-US" altLang="en-US" dirty="0" smtClean="0"/>
          </a:p>
          <a:p>
            <a:r>
              <a:rPr lang="en-US" altLang="en-US" dirty="0" smtClean="0"/>
              <a:t>(The recommended reading by Nicholas Jewell, Chapt. 8, gives a somewhat different mathematical explanation of counterfactuals.)</a:t>
            </a:r>
          </a:p>
        </p:txBody>
      </p:sp>
    </p:spTree>
    <p:extLst>
      <p:ext uri="{BB962C8B-B14F-4D97-AF65-F5344CB8AC3E}">
        <p14:creationId xmlns:p14="http://schemas.microsoft.com/office/powerpoint/2010/main" val="5113142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2168525" y="706438"/>
            <a:ext cx="2609850" cy="3481387"/>
          </a:xfrm>
          <a:prstGeom prst="rect">
            <a:avLst/>
          </a:prstGeom>
          <a:ln/>
        </p:spPr>
      </p:sp>
      <p:sp>
        <p:nvSpPr>
          <p:cNvPr id="232451" name="Rectangle 3"/>
          <p:cNvSpPr>
            <a:spLocks noGrp="1" noChangeArrowheads="1"/>
          </p:cNvSpPr>
          <p:nvPr>
            <p:ph type="body" idx="1"/>
          </p:nvPr>
        </p:nvSpPr>
        <p:spPr>
          <a:xfrm>
            <a:off x="361818" y="4364970"/>
            <a:ext cx="6295628" cy="4196165"/>
          </a:xfrm>
          <a:prstGeom prst="rect">
            <a:avLst/>
          </a:prstGeom>
          <a:noFill/>
          <a:ln/>
        </p:spPr>
        <p:txBody>
          <a:bodyPr/>
          <a:lstStyle/>
          <a:p>
            <a:r>
              <a:rPr lang="en-US" altLang="en-US" sz="1500" dirty="0"/>
              <a:t>Here is how it looks schematically.  On top is a schematic of the counterfactual ideal study.  You have to use your imagination.  It produces a risk ratio, which we call the causal measure of effect.  On bottom is what we are forced to do in the </a:t>
            </a:r>
            <a:r>
              <a:rPr lang="en-US" altLang="en-US" sz="1500" dirty="0" smtClean="0"/>
              <a:t>real</a:t>
            </a:r>
            <a:r>
              <a:rPr lang="en-US" altLang="en-US" sz="1500" baseline="0" dirty="0" smtClean="0"/>
              <a:t> </a:t>
            </a:r>
            <a:r>
              <a:rPr lang="en-US" altLang="en-US" sz="1500" dirty="0" smtClean="0"/>
              <a:t>world,</a:t>
            </a:r>
            <a:r>
              <a:rPr lang="en-US" altLang="en-US" sz="1500" baseline="0" dirty="0" smtClean="0"/>
              <a:t> w</a:t>
            </a:r>
            <a:r>
              <a:rPr lang="en-US" altLang="en-US" sz="1500" dirty="0" smtClean="0"/>
              <a:t>hich </a:t>
            </a:r>
            <a:r>
              <a:rPr lang="en-US" altLang="en-US" sz="1500" dirty="0"/>
              <a:t>is to study two distinct populations, one exposed to night lights and the other unexposed to night lights.  The difference here, again a risk ratio, is called a measure of association.  Any difference between the SAME population study, the counterfactual, and the real-world TWO population study is due to confounding.  This is the origin of confounding.  </a:t>
            </a:r>
          </a:p>
        </p:txBody>
      </p:sp>
    </p:spTree>
    <p:extLst>
      <p:ext uri="{BB962C8B-B14F-4D97-AF65-F5344CB8AC3E}">
        <p14:creationId xmlns:p14="http://schemas.microsoft.com/office/powerpoint/2010/main" val="2431397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Rectangle 5"/>
          <p:cNvSpPr>
            <a:spLocks noGrp="1" noChangeArrowheads="1"/>
          </p:cNvSpPr>
          <p:nvPr>
            <p:ph type="sldNum" sz="quarter" idx="5"/>
          </p:nvPr>
        </p:nvSpPr>
        <p:spPr>
          <a:noFill/>
        </p:spPr>
        <p:txBody>
          <a:bodyPr/>
          <a:lstStyle/>
          <a:p>
            <a:fld id="{CD22560A-A31E-4947-987D-DCD8C5BC0663}" type="slidenum">
              <a:rPr lang="en-US" altLang="en-US" smtClean="0"/>
              <a:pPr/>
              <a:t>26</a:t>
            </a:fld>
            <a:endParaRPr lang="en-US" altLang="en-US" dirty="0" smtClean="0"/>
          </a:p>
        </p:txBody>
      </p:sp>
      <p:sp>
        <p:nvSpPr>
          <p:cNvPr id="236546" name="Rectangle 2"/>
          <p:cNvSpPr>
            <a:spLocks noGrp="1" noRot="1" noChangeAspect="1" noChangeArrowheads="1" noTextEdit="1"/>
          </p:cNvSpPr>
          <p:nvPr>
            <p:ph type="sldImg"/>
          </p:nvPr>
        </p:nvSpPr>
        <p:spPr>
          <a:xfrm>
            <a:off x="2168525" y="706438"/>
            <a:ext cx="2609850" cy="3481387"/>
          </a:xfrm>
          <a:ln/>
        </p:spPr>
      </p:sp>
      <p:sp>
        <p:nvSpPr>
          <p:cNvPr id="236547" name="Rectangle 3"/>
          <p:cNvSpPr>
            <a:spLocks noGrp="1" noChangeArrowheads="1"/>
          </p:cNvSpPr>
          <p:nvPr>
            <p:ph type="body" idx="1"/>
          </p:nvPr>
        </p:nvSpPr>
        <p:spPr>
          <a:noFill/>
          <a:ln/>
        </p:spPr>
        <p:txBody>
          <a:bodyPr/>
          <a:lstStyle/>
          <a:p>
            <a:r>
              <a:rPr lang="en-US" altLang="en-US" dirty="0" smtClean="0"/>
              <a:t>You </a:t>
            </a:r>
            <a:r>
              <a:rPr lang="en-US" altLang="en-US" dirty="0" smtClean="0"/>
              <a:t>may not have </a:t>
            </a:r>
            <a:r>
              <a:rPr lang="en-US" altLang="en-US" dirty="0" smtClean="0"/>
              <a:t>recognized </a:t>
            </a:r>
            <a:r>
              <a:rPr lang="en-US" altLang="en-US" dirty="0" smtClean="0"/>
              <a:t>it, but we are always striving for the counterfactual in our analytic </a:t>
            </a:r>
            <a:r>
              <a:rPr lang="en-US" altLang="en-US" dirty="0" smtClean="0"/>
              <a:t>work with observational data.  </a:t>
            </a:r>
            <a:r>
              <a:rPr lang="en-US" altLang="en-US" dirty="0" smtClean="0"/>
              <a:t>We cannot ever get to the counterfactual per se so the next best thing is to have our two distinct populations to be “exchangeable”, in other words, identical in their “other influences” except for the exposure under study.  After all, this is what we would have if we had the counterfactual situation.  </a:t>
            </a:r>
          </a:p>
          <a:p>
            <a:endParaRPr lang="en-US" altLang="en-US" dirty="0" smtClean="0"/>
          </a:p>
          <a:p>
            <a:r>
              <a:rPr lang="en-US" altLang="en-US" dirty="0" smtClean="0"/>
              <a:t>Whenever our TWO distinct populations are not exchangeable, confounding will be present.  It therefore follows that all of our strategies to manage confounding are attempts to make our populations under</a:t>
            </a:r>
            <a:r>
              <a:rPr lang="en-US" altLang="en-US" baseline="0" dirty="0" smtClean="0"/>
              <a:t> study (exposed and unexposed) </a:t>
            </a:r>
            <a:r>
              <a:rPr lang="en-US" altLang="en-US" dirty="0" smtClean="0"/>
              <a:t>exchangeable.   It is important to note that exchangeable</a:t>
            </a:r>
            <a:r>
              <a:rPr lang="en-US" altLang="en-US" baseline="0" dirty="0" smtClean="0"/>
              <a:t> populations are, in theory, achievable, but we cannot prove, in practice, that any two populations are exchangeable.  Yet, in practice, in order for us to be able to move on and conduct science and make causal inferences that have implications for public health and clinical practice, we have to work under the belief or assumption that we have achieved exchangeability.  </a:t>
            </a:r>
            <a:r>
              <a:rPr lang="en-US" altLang="en-US" baseline="0" dirty="0" smtClean="0"/>
              <a:t>In the end, the strength of our inferences rest on this assumption of exchangeability.  </a:t>
            </a:r>
            <a:endParaRPr lang="en-US" altLang="en-US" dirty="0" smtClean="0"/>
          </a:p>
          <a:p>
            <a:endParaRPr lang="en-US" altLang="en-US" dirty="0" smtClean="0"/>
          </a:p>
          <a:p>
            <a:r>
              <a:rPr lang="en-US" altLang="en-US" dirty="0" smtClean="0"/>
              <a:t>Some students upon</a:t>
            </a:r>
            <a:r>
              <a:rPr lang="en-US" altLang="en-US" baseline="0" dirty="0" smtClean="0"/>
              <a:t> initially learning about </a:t>
            </a:r>
            <a:r>
              <a:rPr lang="en-US" altLang="en-US" baseline="0" dirty="0" smtClean="0"/>
              <a:t>counterfactual theory </a:t>
            </a:r>
            <a:r>
              <a:rPr lang="en-US" altLang="en-US" baseline="0" dirty="0" smtClean="0"/>
              <a:t>express some skepticism and wonder about the relevance because it sounds like make believe.  Counterfactual theory, however,</a:t>
            </a:r>
            <a:r>
              <a:rPr lang="en-US" altLang="en-US" dirty="0" smtClean="0"/>
              <a:t> is now the dominant paradigm</a:t>
            </a:r>
            <a:r>
              <a:rPr lang="en-US" altLang="en-US" baseline="0" dirty="0" smtClean="0"/>
              <a:t> </a:t>
            </a:r>
            <a:r>
              <a:rPr lang="en-US" altLang="en-US" dirty="0" smtClean="0"/>
              <a:t>in epidemiology and the dominant theory in the field of causal inference.  The reason is because it</a:t>
            </a:r>
            <a:r>
              <a:rPr lang="en-US" altLang="en-US" baseline="0" dirty="0" smtClean="0"/>
              <a:t> clarifies the meaning of some heretofore vague concepts, and it also provides a framework for expressing important metrics in research and resolving some complex analytic issues.  </a:t>
            </a:r>
            <a:r>
              <a:rPr lang="en-US" altLang="en-US" dirty="0" smtClean="0"/>
              <a:t>It is gaining traction</a:t>
            </a:r>
            <a:r>
              <a:rPr lang="en-US" altLang="en-US" baseline="0" dirty="0" smtClean="0"/>
              <a:t> in all aspects of human subjects-based health-related research.  </a:t>
            </a:r>
            <a:r>
              <a:rPr lang="en-US" altLang="en-US" dirty="0" smtClean="0"/>
              <a:t>Everyone</a:t>
            </a:r>
            <a:r>
              <a:rPr lang="en-US" altLang="en-US" baseline="0" dirty="0" smtClean="0"/>
              <a:t> </a:t>
            </a:r>
            <a:r>
              <a:rPr lang="en-US" altLang="en-US" dirty="0" smtClean="0"/>
              <a:t>should all be familiar with this concept.   </a:t>
            </a:r>
            <a:endParaRPr lang="en-US" altLang="en-US" dirty="0" smtClean="0"/>
          </a:p>
          <a:p>
            <a:endParaRPr lang="en-US" altLang="en-US" dirty="0" smtClean="0"/>
          </a:p>
          <a:p>
            <a:r>
              <a:rPr lang="en-US" altLang="en-US" dirty="0" smtClean="0"/>
              <a:t>(Jewell Chapt 8 explains exchangeability in terms of the “randomization assumption”.)</a:t>
            </a:r>
          </a:p>
          <a:p>
            <a:endParaRPr lang="en-US" altLang="en-US" dirty="0" smtClean="0"/>
          </a:p>
          <a:p>
            <a:endParaRPr lang="en-US" altLang="en-US" dirty="0" smtClean="0"/>
          </a:p>
        </p:txBody>
      </p:sp>
    </p:spTree>
    <p:extLst>
      <p:ext uri="{BB962C8B-B14F-4D97-AF65-F5344CB8AC3E}">
        <p14:creationId xmlns:p14="http://schemas.microsoft.com/office/powerpoint/2010/main" val="672036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Rectangle 5"/>
          <p:cNvSpPr>
            <a:spLocks noGrp="1" noChangeArrowheads="1"/>
          </p:cNvSpPr>
          <p:nvPr>
            <p:ph type="sldNum" sz="quarter" idx="5"/>
          </p:nvPr>
        </p:nvSpPr>
        <p:spPr>
          <a:noFill/>
        </p:spPr>
        <p:txBody>
          <a:bodyPr/>
          <a:lstStyle/>
          <a:p>
            <a:fld id="{A878FF21-FF43-47BE-BFB9-E4E97509B5F5}" type="slidenum">
              <a:rPr lang="en-US" altLang="en-US" smtClean="0"/>
              <a:pPr/>
              <a:t>27</a:t>
            </a:fld>
            <a:endParaRPr lang="en-US" altLang="en-US" dirty="0" smtClean="0"/>
          </a:p>
        </p:txBody>
      </p:sp>
      <p:sp>
        <p:nvSpPr>
          <p:cNvPr id="238594" name="Rectangle 2"/>
          <p:cNvSpPr>
            <a:spLocks noGrp="1" noRot="1" noChangeAspect="1" noChangeArrowheads="1" noTextEdit="1"/>
          </p:cNvSpPr>
          <p:nvPr>
            <p:ph type="sldImg"/>
          </p:nvPr>
        </p:nvSpPr>
        <p:spPr>
          <a:xfrm>
            <a:off x="2168525" y="706438"/>
            <a:ext cx="2609850" cy="3481387"/>
          </a:xfrm>
          <a:ln/>
        </p:spPr>
      </p:sp>
      <p:sp>
        <p:nvSpPr>
          <p:cNvPr id="238595" name="Rectangle 3"/>
          <p:cNvSpPr>
            <a:spLocks noGrp="1" noChangeArrowheads="1"/>
          </p:cNvSpPr>
          <p:nvPr>
            <p:ph type="body" idx="1"/>
          </p:nvPr>
        </p:nvSpPr>
        <p:spPr>
          <a:noFill/>
          <a:ln/>
        </p:spPr>
        <p:txBody>
          <a:bodyPr/>
          <a:lstStyle/>
          <a:p>
            <a:r>
              <a:rPr lang="en-US" altLang="en-US" dirty="0" smtClean="0"/>
              <a:t>It is important to pause here for a moment and reflect why we are striving for the </a:t>
            </a:r>
            <a:r>
              <a:rPr lang="en-US" altLang="en-US" dirty="0" smtClean="0"/>
              <a:t>counterfactual.  </a:t>
            </a:r>
            <a:r>
              <a:rPr lang="en-US" altLang="en-US" dirty="0" smtClean="0"/>
              <a:t>The answer is that achieving the counterfactual ideal would allow certainty in knowing whether a numerical association between an exposure and outcome in our data is causal.  </a:t>
            </a:r>
          </a:p>
          <a:p>
            <a:endParaRPr lang="en-US" altLang="en-US" dirty="0" smtClean="0"/>
          </a:p>
          <a:p>
            <a:r>
              <a:rPr lang="en-US" altLang="en-US" dirty="0" smtClean="0"/>
              <a:t>And, in case it is not clear to everyone, knowing whether a relationship is causal is the “holy grail” in clinical and epidemiologic research.</a:t>
            </a:r>
          </a:p>
          <a:p>
            <a:endParaRPr lang="en-US" altLang="en-US" dirty="0" smtClean="0"/>
          </a:p>
          <a:p>
            <a:r>
              <a:rPr lang="en-US" altLang="en-US" dirty="0" smtClean="0"/>
              <a:t>Why is this?  This is because if a relationship is causal and the exposure is </a:t>
            </a:r>
            <a:r>
              <a:rPr lang="en-US" altLang="en-US" dirty="0" smtClean="0"/>
              <a:t>well-defined and modifiable, </a:t>
            </a:r>
            <a:r>
              <a:rPr lang="en-US" altLang="en-US" dirty="0" smtClean="0"/>
              <a:t>that means </a:t>
            </a:r>
            <a:r>
              <a:rPr lang="en-US" altLang="en-US" dirty="0" smtClean="0"/>
              <a:t>changing </a:t>
            </a:r>
            <a:r>
              <a:rPr lang="en-US" altLang="en-US" dirty="0" smtClean="0"/>
              <a:t>the exposure will necessarily change the outcome.  The</a:t>
            </a:r>
            <a:r>
              <a:rPr lang="en-US" altLang="en-US" baseline="0" dirty="0" smtClean="0"/>
              <a:t> ability to change </a:t>
            </a:r>
            <a:r>
              <a:rPr lang="en-US" altLang="en-US" baseline="0" dirty="0" smtClean="0"/>
              <a:t>— </a:t>
            </a:r>
            <a:r>
              <a:rPr lang="en-US" altLang="en-US" baseline="0" dirty="0" smtClean="0"/>
              <a:t>improve </a:t>
            </a:r>
            <a:r>
              <a:rPr lang="en-US" altLang="en-US" baseline="0" dirty="0" smtClean="0"/>
              <a:t>— </a:t>
            </a:r>
            <a:r>
              <a:rPr lang="en-US" altLang="en-US" baseline="0" dirty="0" smtClean="0"/>
              <a:t>health outcomes is the main reason that health research exists.</a:t>
            </a:r>
          </a:p>
          <a:p>
            <a:endParaRPr lang="en-US" altLang="en-US" baseline="0" dirty="0" smtClean="0"/>
          </a:p>
          <a:p>
            <a:r>
              <a:rPr lang="en-US" altLang="en-US" dirty="0" smtClean="0"/>
              <a:t>Note</a:t>
            </a:r>
            <a:r>
              <a:rPr lang="en-US" altLang="en-US" dirty="0" smtClean="0"/>
              <a:t>:</a:t>
            </a:r>
            <a:r>
              <a:rPr lang="en-US" altLang="en-US" baseline="0" dirty="0" smtClean="0"/>
              <a:t> </a:t>
            </a:r>
            <a:r>
              <a:rPr lang="en-US" altLang="en-US" baseline="0" dirty="0" smtClean="0"/>
              <a:t>the term “well-defined cause” merits clarification. One </a:t>
            </a:r>
            <a:r>
              <a:rPr lang="en-US" altLang="en-US" baseline="0" dirty="0" smtClean="0"/>
              <a:t>example </a:t>
            </a:r>
            <a:r>
              <a:rPr lang="en-US" altLang="en-US" baseline="0" dirty="0" smtClean="0"/>
              <a:t>are various </a:t>
            </a:r>
            <a:r>
              <a:rPr lang="en-US" altLang="en-US" baseline="0" dirty="0" smtClean="0"/>
              <a:t>physiologic </a:t>
            </a:r>
            <a:r>
              <a:rPr lang="en-US" altLang="en-US" baseline="0" dirty="0" smtClean="0"/>
              <a:t>states (e.g., blood pressure, cholesterol level, body weight).   Obesity </a:t>
            </a:r>
            <a:r>
              <a:rPr lang="en-US" altLang="en-US" baseline="0" dirty="0" smtClean="0"/>
              <a:t>is a famous example in the </a:t>
            </a:r>
            <a:r>
              <a:rPr lang="en-US" altLang="en-US" baseline="0" dirty="0" smtClean="0"/>
              <a:t>literature (Hernan MA and Taubman SL  </a:t>
            </a:r>
            <a:r>
              <a:rPr lang="en-US" b="0" dirty="0" smtClean="0"/>
              <a:t>Does obesity shorten life? The importance of well-defined interventions to answer causal questions</a:t>
            </a:r>
            <a:r>
              <a:rPr lang="en-US" altLang="en-US" b="0" baseline="0" dirty="0" smtClean="0"/>
              <a:t> </a:t>
            </a:r>
            <a:r>
              <a:rPr lang="en-US" altLang="en-US" baseline="0" dirty="0" smtClean="0"/>
              <a:t>.  International Journal of Obesity S8-S14, 2008).  There </a:t>
            </a:r>
            <a:r>
              <a:rPr lang="en-US" altLang="en-US" baseline="0" dirty="0" smtClean="0"/>
              <a:t>are many ways </a:t>
            </a:r>
            <a:r>
              <a:rPr lang="en-US" altLang="en-US" baseline="0" dirty="0" smtClean="0"/>
              <a:t>to arrive at having/possessing a </a:t>
            </a:r>
            <a:r>
              <a:rPr lang="en-US" altLang="en-US" baseline="0" dirty="0" smtClean="0"/>
              <a:t>physiologic </a:t>
            </a:r>
            <a:r>
              <a:rPr lang="en-US" altLang="en-US" baseline="0" dirty="0" smtClean="0"/>
              <a:t>state (e.g., obesity) </a:t>
            </a:r>
            <a:r>
              <a:rPr lang="en-US" altLang="en-US" baseline="0" dirty="0" smtClean="0"/>
              <a:t>and </a:t>
            </a:r>
            <a:r>
              <a:rPr lang="en-US" altLang="en-US" baseline="0" dirty="0" smtClean="0"/>
              <a:t>hence such a physiologic state as a causal exposure </a:t>
            </a:r>
            <a:r>
              <a:rPr lang="en-US" altLang="en-US" baseline="0" dirty="0" smtClean="0"/>
              <a:t>is </a:t>
            </a:r>
            <a:r>
              <a:rPr lang="en-US" altLang="en-US" baseline="0" dirty="0" smtClean="0"/>
              <a:t>said to be not </a:t>
            </a:r>
            <a:r>
              <a:rPr lang="en-US" altLang="en-US" baseline="0" dirty="0" smtClean="0"/>
              <a:t>well-defined</a:t>
            </a:r>
            <a:r>
              <a:rPr lang="en-US" altLang="en-US" baseline="0" dirty="0" smtClean="0"/>
              <a:t>.  This is because it is not clear what intervention will change the physiologic state in any given person, let alone in many persons.  Furthermore, the interventions that might be needed to change the exposure could cause other things to change which may alter the overall influence on outcome   Thus, when go about trying to change such a cause in a given person, you might not achieve anything because he/she may not respond to that intervention or you may cause some unintended effect.  In contrast, for some narrowly </a:t>
            </a:r>
            <a:r>
              <a:rPr lang="en-US" altLang="en-US" baseline="0" dirty="0" smtClean="0"/>
              <a:t>defined exposures (e.g., </a:t>
            </a:r>
            <a:r>
              <a:rPr lang="en-US" altLang="en-US" baseline="0" dirty="0" smtClean="0"/>
              <a:t>ingest 80 </a:t>
            </a:r>
            <a:r>
              <a:rPr lang="en-US" altLang="en-US" baseline="0" dirty="0" smtClean="0"/>
              <a:t>mg of aspirin at 8 </a:t>
            </a:r>
            <a:r>
              <a:rPr lang="en-US" altLang="en-US" baseline="0" dirty="0" smtClean="0"/>
              <a:t>am every day) that become defined as causal, then </a:t>
            </a:r>
            <a:r>
              <a:rPr lang="en-US" altLang="en-US" baseline="0" dirty="0" smtClean="0"/>
              <a:t>the intervention is clear and </a:t>
            </a:r>
            <a:r>
              <a:rPr lang="en-US" altLang="en-US" baseline="0" dirty="0" smtClean="0"/>
              <a:t>thus performing </a:t>
            </a:r>
            <a:r>
              <a:rPr lang="en-US" altLang="en-US" baseline="0" dirty="0" smtClean="0"/>
              <a:t>it (taking 80 mg of aspirin at 8 </a:t>
            </a:r>
            <a:r>
              <a:rPr lang="en-US" altLang="en-US" baseline="0" dirty="0" smtClean="0"/>
              <a:t>am each day) </a:t>
            </a:r>
            <a:r>
              <a:rPr lang="en-US" altLang="en-US" baseline="0" dirty="0" smtClean="0"/>
              <a:t>will change outcome in at least one person</a:t>
            </a:r>
            <a:r>
              <a:rPr lang="en-US" altLang="en-US" baseline="0" dirty="0" smtClean="0"/>
              <a:t>.  That is, if there is only one way to change/enact an exposure, then performing it will enact the change.  This discussion forms the basis of the belief by some, and a raging debate, that the only entities that should be considered causes are those that are well-defined.   We view this as a much too narrow definition in that even non well-defined causes are still causes and identifying them moves science forward.  They just do not have an immediate intervention surrounding them.  More explanation about this can be found in Glymour C and Glymour M.  </a:t>
            </a:r>
            <a:r>
              <a:rPr lang="en-US" altLang="en-US" b="0" baseline="0" dirty="0" smtClean="0"/>
              <a:t>Comm</a:t>
            </a:r>
            <a:r>
              <a:rPr lang="en-US" b="0" dirty="0" smtClean="0"/>
              <a:t>entary: Race and Sex Are Causes.  Epidemiology 25:488-490,</a:t>
            </a:r>
            <a:r>
              <a:rPr lang="en-US" b="0" baseline="0" dirty="0" smtClean="0"/>
              <a:t> 2014.  </a:t>
            </a:r>
            <a:endParaRPr lang="en-US" b="0" dirty="0" smtClean="0"/>
          </a:p>
          <a:p>
            <a:endParaRPr lang="en-US" altLang="en-US" baseline="0" dirty="0" smtClean="0"/>
          </a:p>
          <a:p>
            <a:r>
              <a:rPr lang="en-US" altLang="en-US" dirty="0" smtClean="0"/>
              <a:t>If you have an intervention aimed at changing a factor that truly is not causally related to the disease in question, when you use the intervention</a:t>
            </a:r>
            <a:r>
              <a:rPr lang="en-US" altLang="en-US" baseline="0" dirty="0" smtClean="0"/>
              <a:t> to change the exposure, n</a:t>
            </a:r>
            <a:r>
              <a:rPr lang="en-US" altLang="en-US" dirty="0" smtClean="0"/>
              <a:t>othing will happen to the outcome</a:t>
            </a:r>
            <a:r>
              <a:rPr lang="en-US" altLang="en-US" dirty="0" smtClean="0"/>
              <a:t>.  In</a:t>
            </a:r>
            <a:r>
              <a:rPr lang="en-US" altLang="en-US" baseline="0" dirty="0" smtClean="0"/>
              <a:t> fact, you might end up causing unintended side effects.  This is why it is critically important for science to be accurate in classifying causes. </a:t>
            </a:r>
            <a:endParaRPr lang="en-US" altLang="en-US" dirty="0" smtClean="0"/>
          </a:p>
          <a:p>
            <a:endParaRPr lang="en-US" altLang="en-US" dirty="0" smtClean="0"/>
          </a:p>
          <a:p>
            <a:r>
              <a:rPr lang="en-US" altLang="en-US" dirty="0" smtClean="0"/>
              <a:t>The science of determining causal effects is known as causal inference.  </a:t>
            </a:r>
          </a:p>
          <a:p>
            <a:endParaRPr lang="en-US" altLang="en-US" dirty="0" smtClean="0"/>
          </a:p>
        </p:txBody>
      </p:sp>
    </p:spTree>
    <p:extLst>
      <p:ext uri="{BB962C8B-B14F-4D97-AF65-F5344CB8AC3E}">
        <p14:creationId xmlns:p14="http://schemas.microsoft.com/office/powerpoint/2010/main" val="15510753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6C0E9C-FEB4-4A1C-A7B9-C9ACD002F630}" type="slidenum">
              <a:rPr lang="en-US">
                <a:solidFill>
                  <a:prstClr val="black"/>
                </a:solidFill>
              </a:rPr>
              <a:pPr/>
              <a:t>28</a:t>
            </a:fld>
            <a:endParaRPr lang="en-US" dirty="0">
              <a:solidFill>
                <a:prstClr val="black"/>
              </a:solidFill>
            </a:endParaRPr>
          </a:p>
        </p:txBody>
      </p:sp>
      <p:sp>
        <p:nvSpPr>
          <p:cNvPr id="20482" name="Rectangle 2"/>
          <p:cNvSpPr>
            <a:spLocks noGrp="1" noRot="1" noChangeAspect="1" noChangeArrowheads="1" noTextEdit="1"/>
          </p:cNvSpPr>
          <p:nvPr>
            <p:ph type="sldImg"/>
          </p:nvPr>
        </p:nvSpPr>
        <p:spPr>
          <a:xfrm>
            <a:off x="2162175" y="698500"/>
            <a:ext cx="2622550" cy="3495675"/>
          </a:xfrm>
          <a:ln/>
        </p:spPr>
      </p:sp>
      <p:sp>
        <p:nvSpPr>
          <p:cNvPr id="20483" name="Rectangle 3"/>
          <p:cNvSpPr>
            <a:spLocks noGrp="1" noChangeArrowheads="1"/>
          </p:cNvSpPr>
          <p:nvPr>
            <p:ph type="body" idx="1"/>
          </p:nvPr>
        </p:nvSpPr>
        <p:spPr/>
        <p:txBody>
          <a:bodyPr/>
          <a:lstStyle/>
          <a:p>
            <a:r>
              <a:rPr lang="en-US" dirty="0" smtClean="0"/>
              <a:t>Causal inference</a:t>
            </a:r>
            <a:r>
              <a:rPr lang="en-US" baseline="0" dirty="0" smtClean="0"/>
              <a:t> is what we meant by causation in our </a:t>
            </a:r>
            <a:r>
              <a:rPr lang="en-US" baseline="0" dirty="0" smtClean="0"/>
              <a:t>Big </a:t>
            </a:r>
            <a:r>
              <a:rPr lang="en-US" baseline="0" dirty="0" smtClean="0"/>
              <a:t>6 of the kinds of questions that epidemiology can answer. </a:t>
            </a:r>
            <a:endParaRPr lang="en-US" dirty="0"/>
          </a:p>
        </p:txBody>
      </p:sp>
    </p:spTree>
    <p:extLst>
      <p:ext uri="{BB962C8B-B14F-4D97-AF65-F5344CB8AC3E}">
        <p14:creationId xmlns:p14="http://schemas.microsoft.com/office/powerpoint/2010/main" val="20294604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8525" y="706438"/>
            <a:ext cx="2609850" cy="3481387"/>
          </a:xfrm>
        </p:spPr>
      </p:sp>
      <p:sp>
        <p:nvSpPr>
          <p:cNvPr id="3" name="Notes Placeholder 2"/>
          <p:cNvSpPr>
            <a:spLocks noGrp="1"/>
          </p:cNvSpPr>
          <p:nvPr>
            <p:ph type="body" idx="1"/>
          </p:nvPr>
        </p:nvSpPr>
        <p:spPr/>
        <p:txBody>
          <a:bodyPr/>
          <a:lstStyle/>
          <a:p>
            <a:r>
              <a:rPr lang="en-US" dirty="0" smtClean="0"/>
              <a:t>Causal inference refers</a:t>
            </a:r>
            <a:r>
              <a:rPr lang="en-US" baseline="0" dirty="0" smtClean="0"/>
              <a:t> to the process undertaken to identify causal relationships.  What we do initially </a:t>
            </a:r>
            <a:r>
              <a:rPr lang="en-US" baseline="0" dirty="0" smtClean="0"/>
              <a:t>in </a:t>
            </a:r>
            <a:r>
              <a:rPr lang="en-US" baseline="0" dirty="0" smtClean="0"/>
              <a:t>any of our studies is to determine a statistical association between a given exposure and disease.  We know that there are 6 different ways that a statistical association can occur.  If we can find evidence that </a:t>
            </a:r>
            <a:r>
              <a:rPr lang="en-US" baseline="0" dirty="0" smtClean="0"/>
              <a:t>any one of points 1 </a:t>
            </a:r>
            <a:r>
              <a:rPr lang="en-US" baseline="0" dirty="0" smtClean="0"/>
              <a:t>through 5 </a:t>
            </a:r>
            <a:r>
              <a:rPr lang="en-US" baseline="0" dirty="0" smtClean="0"/>
              <a:t>might reasonably explain </a:t>
            </a:r>
            <a:r>
              <a:rPr lang="en-US" baseline="0" dirty="0" smtClean="0"/>
              <a:t>the statistical association, then we cannot accept #6.  If we try to find alternative explanations 1 through 5 but </a:t>
            </a:r>
            <a:r>
              <a:rPr lang="en-US" baseline="0" dirty="0" smtClean="0"/>
              <a:t>cannot identify any with any reasonable probability of explaining our finding, then eventually </a:t>
            </a:r>
            <a:r>
              <a:rPr lang="en-US" baseline="0" dirty="0" smtClean="0"/>
              <a:t>we can conclude that 6 is true.  In other words, if we can refute all of the alternative explanations, then we feel comfortable accepting the causal explanation as being true.  This is acceptance of causality by means of refutation</a:t>
            </a:r>
            <a:r>
              <a:rPr lang="en-US" baseline="0" dirty="0" smtClean="0"/>
              <a:t>.  We never definitively prove causation; we just refute alternative explanations.  </a:t>
            </a: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C9A01DF2-2B68-4D09-A84E-DC52202494C3}" type="slidenum">
              <a:rPr lang="en-US" smtClean="0"/>
              <a:pPr>
                <a:defRPr/>
              </a:pPr>
              <a:t>29</a:t>
            </a:fld>
            <a:endParaRPr lang="en-US" dirty="0"/>
          </a:p>
        </p:txBody>
      </p:sp>
    </p:spTree>
    <p:extLst>
      <p:ext uri="{BB962C8B-B14F-4D97-AF65-F5344CB8AC3E}">
        <p14:creationId xmlns:p14="http://schemas.microsoft.com/office/powerpoint/2010/main" val="2915244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5"/>
          <p:cNvSpPr>
            <a:spLocks noGrp="1" noChangeArrowheads="1"/>
          </p:cNvSpPr>
          <p:nvPr>
            <p:ph type="sldNum" sz="quarter" idx="5"/>
          </p:nvPr>
        </p:nvSpPr>
        <p:spPr>
          <a:noFill/>
        </p:spPr>
        <p:txBody>
          <a:bodyPr/>
          <a:lstStyle/>
          <a:p>
            <a:fld id="{67BFCC69-5DF7-4F83-9091-3651F2091A89}" type="slidenum">
              <a:rPr lang="en-US" altLang="en-US" smtClean="0"/>
              <a:pPr/>
              <a:t>3</a:t>
            </a:fld>
            <a:endParaRPr lang="en-US" altLang="en-US" dirty="0" smtClean="0"/>
          </a:p>
        </p:txBody>
      </p:sp>
      <p:sp>
        <p:nvSpPr>
          <p:cNvPr id="25602" name="Rectangle 2"/>
          <p:cNvSpPr>
            <a:spLocks noGrp="1" noRot="1" noChangeAspect="1" noChangeArrowheads="1" noTextEdit="1"/>
          </p:cNvSpPr>
          <p:nvPr>
            <p:ph type="sldImg"/>
          </p:nvPr>
        </p:nvSpPr>
        <p:spPr>
          <a:xfrm>
            <a:off x="2168525" y="706438"/>
            <a:ext cx="2609850" cy="3481387"/>
          </a:xfrm>
          <a:ln/>
        </p:spPr>
      </p:sp>
      <p:sp>
        <p:nvSpPr>
          <p:cNvPr id="25603"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Let</a:t>
            </a:r>
            <a:r>
              <a:rPr lang="en-US" altLang="en-US" baseline="0" dirty="0" smtClean="0">
                <a:solidFill>
                  <a:srgbClr val="000000"/>
                </a:solidFill>
                <a:latin typeface="Arial" charset="0"/>
              </a:rPr>
              <a:t> u</a:t>
            </a:r>
            <a:r>
              <a:rPr lang="en-US" altLang="en-US" dirty="0" smtClean="0">
                <a:solidFill>
                  <a:srgbClr val="000000"/>
                </a:solidFill>
                <a:latin typeface="Arial" charset="0"/>
              </a:rPr>
              <a:t>s start with an example.   Consider the case of a tobacco company clinical researcher who believes that exposure to matches (i.e., carrying and handling matches) is a cause of lung cancer.   The idea</a:t>
            </a:r>
            <a:r>
              <a:rPr lang="en-US" altLang="en-US" baseline="0" dirty="0" smtClean="0">
                <a:solidFill>
                  <a:srgbClr val="000000"/>
                </a:solidFill>
                <a:latin typeface="Arial" charset="0"/>
              </a:rPr>
              <a:t> is that the chemicals in matches act as carcinogens. </a:t>
            </a:r>
            <a:r>
              <a:rPr lang="en-US" altLang="en-US" dirty="0" smtClean="0">
                <a:solidFill>
                  <a:srgbClr val="000000"/>
                </a:solidFill>
                <a:latin typeface="Arial" charset="0"/>
              </a:rPr>
              <a:t> He conducts a large case-control study to test this hypothesis.  Here are the data.</a:t>
            </a:r>
          </a:p>
          <a:p>
            <a:endParaRPr lang="en-US" altLang="en-US" dirty="0" smtClean="0">
              <a:solidFill>
                <a:srgbClr val="000000"/>
              </a:solidFill>
              <a:latin typeface="Arial" charset="0"/>
            </a:endParaRPr>
          </a:p>
          <a:p>
            <a:r>
              <a:rPr lang="en-US" altLang="en-US" dirty="0" smtClean="0">
                <a:solidFill>
                  <a:srgbClr val="000000"/>
                </a:solidFill>
                <a:latin typeface="Arial" charset="0"/>
              </a:rPr>
              <a:t>The exposure odds ratio, which is the same as the disease odds ratio, is 8.8.  This is markedly</a:t>
            </a:r>
            <a:r>
              <a:rPr lang="en-US" altLang="en-US" baseline="0" dirty="0" smtClean="0">
                <a:solidFill>
                  <a:srgbClr val="000000"/>
                </a:solidFill>
                <a:latin typeface="Arial" charset="0"/>
              </a:rPr>
              <a:t> </a:t>
            </a:r>
            <a:r>
              <a:rPr lang="en-US" altLang="en-US" dirty="0" smtClean="0">
                <a:solidFill>
                  <a:srgbClr val="000000"/>
                </a:solidFill>
                <a:latin typeface="Arial" charset="0"/>
              </a:rPr>
              <a:t>statistically significant.  </a:t>
            </a:r>
          </a:p>
          <a:p>
            <a:endParaRPr lang="en-US" altLang="en-US" dirty="0" smtClean="0">
              <a:solidFill>
                <a:srgbClr val="000000"/>
              </a:solidFill>
              <a:latin typeface="Arial" charset="0"/>
            </a:endParaRPr>
          </a:p>
          <a:p>
            <a:r>
              <a:rPr lang="en-US" altLang="en-US" dirty="0" smtClean="0">
                <a:solidFill>
                  <a:srgbClr val="000000"/>
                </a:solidFill>
                <a:latin typeface="Arial" charset="0"/>
              </a:rPr>
              <a:t>Should we begin a public health campaign to remove matches, and their dangerous carcinogens, from the environment – from the world</a:t>
            </a:r>
            <a:r>
              <a:rPr lang="en-US" altLang="en-US" baseline="0" dirty="0" smtClean="0">
                <a:solidFill>
                  <a:srgbClr val="000000"/>
                </a:solidFill>
                <a:latin typeface="Arial" charset="0"/>
              </a:rPr>
              <a:t> -- </a:t>
            </a:r>
            <a:r>
              <a:rPr lang="en-US" altLang="en-US" dirty="0" smtClean="0">
                <a:solidFill>
                  <a:srgbClr val="000000"/>
                </a:solidFill>
                <a:latin typeface="Arial" charset="0"/>
              </a:rPr>
              <a:t>in order to reduce the incidence of lung cancer?</a:t>
            </a:r>
            <a:endParaRPr lang="en-US" altLang="en-US" sz="800" dirty="0" smtClean="0">
              <a:solidFill>
                <a:srgbClr val="000000"/>
              </a:solidFill>
              <a:latin typeface="Arial" charset="0"/>
            </a:endParaRPr>
          </a:p>
        </p:txBody>
      </p:sp>
    </p:spTree>
    <p:extLst>
      <p:ext uri="{BB962C8B-B14F-4D97-AF65-F5344CB8AC3E}">
        <p14:creationId xmlns:p14="http://schemas.microsoft.com/office/powerpoint/2010/main" val="2068679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Rectangle 2"/>
          <p:cNvSpPr>
            <a:spLocks noGrp="1" noRot="1" noChangeAspect="1" noChangeArrowheads="1" noTextEdit="1"/>
          </p:cNvSpPr>
          <p:nvPr>
            <p:ph type="sldImg"/>
          </p:nvPr>
        </p:nvSpPr>
        <p:spPr>
          <a:xfrm>
            <a:off x="2168525" y="706438"/>
            <a:ext cx="2609850" cy="3481387"/>
          </a:xfrm>
          <a:ln/>
        </p:spPr>
      </p:sp>
      <p:sp>
        <p:nvSpPr>
          <p:cNvPr id="240642" name="Rectangle 3"/>
          <p:cNvSpPr>
            <a:spLocks noGrp="1" noChangeArrowheads="1"/>
          </p:cNvSpPr>
          <p:nvPr>
            <p:ph type="body" idx="1"/>
          </p:nvPr>
        </p:nvSpPr>
        <p:spPr>
          <a:noFill/>
          <a:ln/>
        </p:spPr>
        <p:txBody>
          <a:bodyPr/>
          <a:lstStyle/>
          <a:p>
            <a:r>
              <a:rPr lang="en-US" altLang="en-US" dirty="0" smtClean="0"/>
              <a:t>Here are a last few words today on this bizarre thing called counterfactuals.  You will sometimes see them referred to as “potential outcomes”.  The word potential is used because it refers to something that could potentially happen to a person.  We emphasize “could” because while it is theoretically possible, it actually never does in real life.</a:t>
            </a:r>
          </a:p>
          <a:p>
            <a:endParaRPr lang="en-US" altLang="en-US" dirty="0" smtClean="0"/>
          </a:p>
          <a:p>
            <a:r>
              <a:rPr lang="en-US" altLang="en-US" dirty="0" smtClean="0"/>
              <a:t>The concept of counterfactuals is useful to know about because it helps most learners grasp the concept of confounding.  It is also useful in understanding the definition</a:t>
            </a:r>
            <a:r>
              <a:rPr lang="en-US" altLang="en-US" baseline="0" dirty="0" smtClean="0"/>
              <a:t> of a </a:t>
            </a:r>
            <a:r>
              <a:rPr lang="en-US" altLang="en-US" baseline="0" dirty="0" smtClean="0"/>
              <a:t>cause (which we discuss later today), </a:t>
            </a:r>
            <a:r>
              <a:rPr lang="en-US" altLang="en-US" dirty="0" smtClean="0"/>
              <a:t>interaction</a:t>
            </a:r>
            <a:r>
              <a:rPr lang="en-US" altLang="en-US" baseline="0" dirty="0" smtClean="0"/>
              <a:t> (</a:t>
            </a:r>
            <a:r>
              <a:rPr lang="en-US" altLang="en-US" dirty="0" smtClean="0"/>
              <a:t>a topic for next week),</a:t>
            </a:r>
            <a:r>
              <a:rPr lang="en-US" altLang="en-US" baseline="0" dirty="0" smtClean="0"/>
              <a:t> as well as the field of mediation analysis (which we will </a:t>
            </a:r>
            <a:r>
              <a:rPr lang="en-US" altLang="en-US" baseline="0" dirty="0" smtClean="0"/>
              <a:t>also mention </a:t>
            </a:r>
            <a:r>
              <a:rPr lang="en-US" altLang="en-US" baseline="0" dirty="0" smtClean="0"/>
              <a:t>today). </a:t>
            </a:r>
            <a:r>
              <a:rPr lang="en-US" altLang="en-US" dirty="0" smtClean="0"/>
              <a:t> It is also the basis of some of the advanced approaches to managing confounding, which we won’t discuss in this class, but are covered in </a:t>
            </a:r>
            <a:r>
              <a:rPr lang="en-US" altLang="en-US" dirty="0" smtClean="0"/>
              <a:t>our BIOSTAT 215</a:t>
            </a:r>
            <a:r>
              <a:rPr lang="en-US" altLang="en-US" baseline="0" dirty="0" smtClean="0"/>
              <a:t> class.</a:t>
            </a:r>
            <a:r>
              <a:rPr lang="en-US" altLang="en-US" dirty="0" smtClean="0"/>
              <a:t>   </a:t>
            </a:r>
            <a:r>
              <a:rPr lang="en-US" altLang="en-US" dirty="0" smtClean="0"/>
              <a:t>Counterfactuals are the dominant theoretical construct in epidemiology in</a:t>
            </a:r>
            <a:r>
              <a:rPr lang="en-US" altLang="en-US" baseline="0" dirty="0" smtClean="0"/>
              <a:t> the current era, but they are not just for epidemiologists.  Clinical researchers are beginning to use counterfactuals into their vocabulary as well. The graphic shows the number of PubMed citations per year which have counterfactual mentioned; the number is growing each year</a:t>
            </a:r>
            <a:r>
              <a:rPr lang="en-US" altLang="en-US" baseline="0" dirty="0" smtClean="0"/>
              <a:t>.  Laypersons are beginning to use the term as well.   This article is from Time magazine.</a:t>
            </a:r>
            <a:endParaRPr lang="en-US" altLang="en-US" dirty="0" smtClean="0"/>
          </a:p>
        </p:txBody>
      </p:sp>
    </p:spTree>
    <p:extLst>
      <p:ext uri="{BB962C8B-B14F-4D97-AF65-F5344CB8AC3E}">
        <p14:creationId xmlns:p14="http://schemas.microsoft.com/office/powerpoint/2010/main" val="5885353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31</a:t>
            </a:fld>
            <a:endParaRPr lang="en-US" altLang="en-US" dirty="0"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marL="0" marR="0" indent="0" algn="l" defTabSz="990600" rtl="0" eaLnBrk="0" fontAlgn="base" latinLnBrk="0" hangingPunct="0">
              <a:lnSpc>
                <a:spcPct val="100000"/>
              </a:lnSpc>
              <a:spcBef>
                <a:spcPct val="50000"/>
              </a:spcBef>
              <a:spcAft>
                <a:spcPct val="0"/>
              </a:spcAft>
              <a:buClrTx/>
              <a:buSzTx/>
              <a:buFontTx/>
              <a:buNone/>
              <a:tabLst/>
              <a:defRPr/>
            </a:pPr>
            <a:r>
              <a:rPr lang="en-US" altLang="en-US" sz="1400" dirty="0" smtClean="0">
                <a:solidFill>
                  <a:srgbClr val="000000"/>
                </a:solidFill>
                <a:latin typeface="Arial" charset="0"/>
              </a:rPr>
              <a:t>Let</a:t>
            </a:r>
            <a:r>
              <a:rPr lang="en-US" altLang="en-US" sz="1400" baseline="0" dirty="0" smtClean="0">
                <a:solidFill>
                  <a:srgbClr val="000000"/>
                </a:solidFill>
                <a:latin typeface="Arial" charset="0"/>
              </a:rPr>
              <a:t> u</a:t>
            </a:r>
            <a:r>
              <a:rPr lang="en-US" altLang="en-US" sz="1400" dirty="0" smtClean="0">
                <a:solidFill>
                  <a:srgbClr val="000000"/>
                </a:solidFill>
                <a:latin typeface="Arial" charset="0"/>
              </a:rPr>
              <a:t>s </a:t>
            </a:r>
            <a:r>
              <a:rPr lang="en-US" altLang="en-US" sz="1400" dirty="0" smtClean="0">
                <a:solidFill>
                  <a:srgbClr val="000000"/>
                </a:solidFill>
                <a:latin typeface="Arial" charset="0"/>
              </a:rPr>
              <a:t>now give a more practical operational definition of confounding.  </a:t>
            </a:r>
          </a:p>
          <a:p>
            <a:pPr>
              <a:spcBef>
                <a:spcPct val="50000"/>
              </a:spcBef>
            </a:pPr>
            <a:endParaRPr lang="en-US" altLang="en-US" sz="1400" dirty="0" smtClean="0">
              <a:solidFill>
                <a:srgbClr val="000000"/>
              </a:solidFill>
              <a:latin typeface="Arial" charset="0"/>
            </a:endParaRPr>
          </a:p>
        </p:txBody>
      </p:sp>
    </p:spTree>
    <p:extLst>
      <p:ext uri="{BB962C8B-B14F-4D97-AF65-F5344CB8AC3E}">
        <p14:creationId xmlns:p14="http://schemas.microsoft.com/office/powerpoint/2010/main" val="975301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Rectangle 5"/>
          <p:cNvSpPr>
            <a:spLocks noGrp="1" noChangeArrowheads="1"/>
          </p:cNvSpPr>
          <p:nvPr>
            <p:ph type="sldNum" sz="quarter" idx="5"/>
          </p:nvPr>
        </p:nvSpPr>
        <p:spPr>
          <a:noFill/>
        </p:spPr>
        <p:txBody>
          <a:bodyPr/>
          <a:lstStyle/>
          <a:p>
            <a:fld id="{66633578-25D1-4143-B73A-D1046C9F6F4C}" type="slidenum">
              <a:rPr lang="en-US" altLang="en-US" smtClean="0"/>
              <a:pPr/>
              <a:t>32</a:t>
            </a:fld>
            <a:endParaRPr lang="en-US" altLang="en-US" dirty="0" smtClean="0"/>
          </a:p>
        </p:txBody>
      </p:sp>
      <p:sp>
        <p:nvSpPr>
          <p:cNvPr id="244738" name="Rectangle 2"/>
          <p:cNvSpPr>
            <a:spLocks noGrp="1" noRot="1" noChangeAspect="1" noChangeArrowheads="1" noTextEdit="1"/>
          </p:cNvSpPr>
          <p:nvPr>
            <p:ph type="sldImg"/>
          </p:nvPr>
        </p:nvSpPr>
        <p:spPr>
          <a:xfrm>
            <a:off x="2168525" y="706438"/>
            <a:ext cx="2609850" cy="3481387"/>
          </a:xfrm>
          <a:ln/>
        </p:spPr>
      </p:sp>
      <p:sp>
        <p:nvSpPr>
          <p:cNvPr id="244739" name="Rectangle 3"/>
          <p:cNvSpPr>
            <a:spLocks noGrp="1" noChangeArrowheads="1"/>
          </p:cNvSpPr>
          <p:nvPr>
            <p:ph type="body" idx="1"/>
          </p:nvPr>
        </p:nvSpPr>
        <p:spPr>
          <a:noFill/>
          <a:ln/>
        </p:spPr>
        <p:txBody>
          <a:bodyPr/>
          <a:lstStyle/>
          <a:p>
            <a:pPr marL="0" indent="-228600"/>
            <a:r>
              <a:rPr lang="en-US" altLang="en-US" dirty="0" smtClean="0"/>
              <a:t>Now that we have shown what confounding does and describe its origins, </a:t>
            </a:r>
            <a:r>
              <a:rPr lang="en-US" altLang="en-US" dirty="0" smtClean="0"/>
              <a:t>let</a:t>
            </a:r>
            <a:r>
              <a:rPr lang="en-US" altLang="en-US" baseline="0" dirty="0" smtClean="0"/>
              <a:t> u</a:t>
            </a:r>
            <a:r>
              <a:rPr lang="en-US" altLang="en-US" dirty="0" smtClean="0"/>
              <a:t>s </a:t>
            </a:r>
            <a:r>
              <a:rPr lang="en-US" altLang="en-US" dirty="0" smtClean="0"/>
              <a:t>see if we can provide a practical definition of confounding and confounders and describe the criteria for a confounder.</a:t>
            </a:r>
          </a:p>
          <a:p>
            <a:pPr marL="228600" indent="-228600"/>
            <a:endParaRPr lang="en-US" altLang="en-US" dirty="0" smtClean="0"/>
          </a:p>
          <a:p>
            <a:pPr marL="0" indent="-228600"/>
            <a:r>
              <a:rPr lang="en-US" altLang="en-US" dirty="0" smtClean="0"/>
              <a:t>This is not just an academic exercise, but it is instead a practical one.  That is, having a definition of a confounder would then tell us which factors we need to target for control or adjustment for confounding (such as we saw earlier in the use of stratification).</a:t>
            </a:r>
          </a:p>
          <a:p>
            <a:pPr marL="228600" indent="-228600"/>
            <a:endParaRPr lang="en-US" altLang="en-US" dirty="0" smtClean="0"/>
          </a:p>
          <a:p>
            <a:pPr marL="0" indent="-228600"/>
            <a:r>
              <a:rPr lang="en-US" altLang="en-US" dirty="0" smtClean="0"/>
              <a:t>It turns out that there a lot of definitions for a </a:t>
            </a:r>
            <a:r>
              <a:rPr lang="en-US" altLang="en-US" dirty="0" smtClean="0"/>
              <a:t>confounder.</a:t>
            </a:r>
            <a:r>
              <a:rPr lang="en-US" altLang="en-US" baseline="0" dirty="0" smtClean="0"/>
              <a:t>  T</a:t>
            </a:r>
            <a:r>
              <a:rPr lang="en-US" altLang="en-US" dirty="0" smtClean="0"/>
              <a:t>he </a:t>
            </a:r>
            <a:r>
              <a:rPr lang="en-US" altLang="en-US" dirty="0" smtClean="0"/>
              <a:t>simplest </a:t>
            </a:r>
            <a:r>
              <a:rPr lang="en-US" altLang="en-US" dirty="0" smtClean="0"/>
              <a:t>definitions are things like</a:t>
            </a:r>
            <a:r>
              <a:rPr lang="en-US" altLang="en-US" baseline="0" dirty="0" smtClean="0"/>
              <a:t> a) c</a:t>
            </a:r>
            <a:r>
              <a:rPr lang="en-US" altLang="en-US" dirty="0" smtClean="0"/>
              <a:t>onfounding occurs because of mixing between exposures of interest and unwanted extraneous factors.  These</a:t>
            </a:r>
            <a:r>
              <a:rPr lang="en-US" altLang="en-US" baseline="0" dirty="0" smtClean="0"/>
              <a:t> e</a:t>
            </a:r>
            <a:r>
              <a:rPr lang="en-US" altLang="en-US" dirty="0" smtClean="0"/>
              <a:t>xtraneous factors are termed confounders;</a:t>
            </a:r>
            <a:r>
              <a:rPr lang="en-US" altLang="en-US" baseline="0" dirty="0" smtClean="0"/>
              <a:t> or b) </a:t>
            </a:r>
            <a:r>
              <a:rPr lang="en-US" altLang="en-US" dirty="0" smtClean="0"/>
              <a:t>a </a:t>
            </a:r>
            <a:r>
              <a:rPr lang="en-US" altLang="en-US" dirty="0" smtClean="0"/>
              <a:t>confounder is a variable which is associated with both exposure and disease.  </a:t>
            </a:r>
            <a:r>
              <a:rPr lang="en-US" altLang="en-US" dirty="0" smtClean="0"/>
              <a:t>These</a:t>
            </a:r>
            <a:r>
              <a:rPr lang="en-US" altLang="en-US" baseline="0" dirty="0" smtClean="0"/>
              <a:t> definitions</a:t>
            </a:r>
            <a:r>
              <a:rPr lang="en-US" altLang="en-US" dirty="0" smtClean="0"/>
              <a:t> turn</a:t>
            </a:r>
            <a:r>
              <a:rPr lang="en-US" altLang="en-US" baseline="0" dirty="0" smtClean="0"/>
              <a:t> </a:t>
            </a:r>
            <a:r>
              <a:rPr lang="en-US" altLang="en-US" baseline="0" dirty="0" smtClean="0"/>
              <a:t>out to be</a:t>
            </a:r>
            <a:r>
              <a:rPr lang="en-US" altLang="en-US" dirty="0" smtClean="0"/>
              <a:t> much too naïve</a:t>
            </a:r>
            <a:r>
              <a:rPr lang="en-US" altLang="en-US" baseline="0" dirty="0" smtClean="0"/>
              <a:t> and vague.  </a:t>
            </a:r>
            <a:r>
              <a:rPr lang="en-US" altLang="en-US" dirty="0" smtClean="0"/>
              <a:t>This might be OK for non-epidemiologists, but you can imagine that epidemiologists had created a much more detailed explanation,</a:t>
            </a:r>
            <a:r>
              <a:rPr lang="en-US" altLang="en-US" baseline="0" dirty="0" smtClean="0"/>
              <a:t> </a:t>
            </a:r>
            <a:r>
              <a:rPr lang="en-US" altLang="en-US" dirty="0" smtClean="0"/>
              <a:t>which is that a confounding factor must</a:t>
            </a:r>
            <a:r>
              <a:rPr lang="en-US" altLang="en-US" dirty="0" smtClean="0"/>
              <a:t>:</a:t>
            </a:r>
          </a:p>
          <a:p>
            <a:pPr marL="0" indent="-228600"/>
            <a:endParaRPr lang="en-US" altLang="en-US" dirty="0" smtClean="0"/>
          </a:p>
          <a:p>
            <a:pPr>
              <a:lnSpc>
                <a:spcPct val="90000"/>
              </a:lnSpc>
              <a:buFont typeface="Symbol" pitchFamily="18" charset="2"/>
              <a:buNone/>
            </a:pPr>
            <a:r>
              <a:rPr lang="en-US" altLang="en-US" dirty="0" smtClean="0"/>
              <a:t>1. Be associated with the exposure under study in the source population</a:t>
            </a:r>
          </a:p>
          <a:p>
            <a:pPr>
              <a:lnSpc>
                <a:spcPct val="90000"/>
              </a:lnSpc>
              <a:buFont typeface="Symbol" pitchFamily="18" charset="2"/>
              <a:buNone/>
            </a:pPr>
            <a:r>
              <a:rPr lang="en-US" altLang="en-US" dirty="0" smtClean="0"/>
              <a:t>2. Be a risk factor for the outcome</a:t>
            </a:r>
          </a:p>
          <a:p>
            <a:pPr>
              <a:lnSpc>
                <a:spcPct val="90000"/>
              </a:lnSpc>
              <a:buFont typeface="Symbol" pitchFamily="18" charset="2"/>
              <a:buNone/>
            </a:pPr>
            <a:r>
              <a:rPr lang="en-US" altLang="en-US" dirty="0" smtClean="0"/>
              <a:t>3. Not be affected by (caused by) the exposure or the outcome   </a:t>
            </a:r>
          </a:p>
          <a:p>
            <a:pPr marL="228600" indent="-228600"/>
            <a:endParaRPr lang="en-US" altLang="en-US" dirty="0" smtClean="0"/>
          </a:p>
          <a:p>
            <a:pPr marL="0" indent="-228600"/>
            <a:r>
              <a:rPr lang="en-US" altLang="en-US" dirty="0" smtClean="0"/>
              <a:t>This definition is called the </a:t>
            </a:r>
            <a:r>
              <a:rPr lang="en-US" altLang="en-US" dirty="0" smtClean="0"/>
              <a:t>“traditional definition” </a:t>
            </a:r>
            <a:r>
              <a:rPr lang="en-US" altLang="en-US" dirty="0" smtClean="0"/>
              <a:t>in most circles.  Although more detailed, it was recognized many years ago that this definition was sensitive but not fully specific.  Hence, a while back, a refinement came in for item 2 which is to say that the factor must cause (or affect the outcome) the outcome.  Yet, after a while, it was also recognized that this was </a:t>
            </a:r>
            <a:r>
              <a:rPr lang="en-US" altLang="en-US" u="sng" dirty="0" smtClean="0"/>
              <a:t>also</a:t>
            </a:r>
            <a:r>
              <a:rPr lang="en-US" altLang="en-US" dirty="0" smtClean="0"/>
              <a:t> not fully specific.  The </a:t>
            </a:r>
            <a:r>
              <a:rPr lang="en-US" altLang="en-US" dirty="0" smtClean="0"/>
              <a:t>Additional Material Slides </a:t>
            </a:r>
            <a:r>
              <a:rPr lang="en-US" altLang="en-US" dirty="0" smtClean="0"/>
              <a:t>shows graphically how the narrative criteria can sometimes fail.  </a:t>
            </a:r>
            <a:endParaRPr lang="en-US" altLang="en-US" dirty="0" smtClean="0"/>
          </a:p>
          <a:p>
            <a:pPr marL="0" indent="-228600"/>
            <a:endParaRPr lang="en-US" altLang="en-US" dirty="0" smtClean="0"/>
          </a:p>
          <a:p>
            <a:pPr marL="0" indent="-228600"/>
            <a:r>
              <a:rPr lang="en-US" altLang="en-US" dirty="0" smtClean="0"/>
              <a:t>If your head is spinning</a:t>
            </a:r>
            <a:r>
              <a:rPr lang="en-US" altLang="en-US" baseline="0" dirty="0" smtClean="0"/>
              <a:t> because of all of these words, you are not alone.</a:t>
            </a:r>
            <a:endParaRPr lang="en-US" altLang="en-US" dirty="0" smtClean="0"/>
          </a:p>
        </p:txBody>
      </p:sp>
    </p:spTree>
    <p:extLst>
      <p:ext uri="{BB962C8B-B14F-4D97-AF65-F5344CB8AC3E}">
        <p14:creationId xmlns:p14="http://schemas.microsoft.com/office/powerpoint/2010/main" val="22051062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Rectangle 5"/>
          <p:cNvSpPr>
            <a:spLocks noGrp="1" noChangeArrowheads="1"/>
          </p:cNvSpPr>
          <p:nvPr>
            <p:ph type="sldNum" sz="quarter" idx="5"/>
          </p:nvPr>
        </p:nvSpPr>
        <p:spPr>
          <a:noFill/>
        </p:spPr>
        <p:txBody>
          <a:bodyPr/>
          <a:lstStyle/>
          <a:p>
            <a:fld id="{7BB8220C-2EF3-4138-AFBF-E7968674A2E9}" type="slidenum">
              <a:rPr lang="en-US" altLang="en-US" smtClean="0"/>
              <a:pPr/>
              <a:t>33</a:t>
            </a:fld>
            <a:endParaRPr lang="en-US" altLang="en-US" dirty="0" smtClean="0"/>
          </a:p>
        </p:txBody>
      </p:sp>
      <p:sp>
        <p:nvSpPr>
          <p:cNvPr id="246786" name="Rectangle 2"/>
          <p:cNvSpPr>
            <a:spLocks noGrp="1" noRot="1" noChangeAspect="1" noChangeArrowheads="1" noTextEdit="1"/>
          </p:cNvSpPr>
          <p:nvPr>
            <p:ph type="sldImg"/>
          </p:nvPr>
        </p:nvSpPr>
        <p:spPr>
          <a:xfrm>
            <a:off x="2168525" y="706438"/>
            <a:ext cx="2609850" cy="3481387"/>
          </a:xfrm>
          <a:ln/>
        </p:spPr>
      </p:sp>
      <p:sp>
        <p:nvSpPr>
          <p:cNvPr id="246787" name="Rectangle 3"/>
          <p:cNvSpPr>
            <a:spLocks noGrp="1" noChangeArrowheads="1"/>
          </p:cNvSpPr>
          <p:nvPr>
            <p:ph type="body" idx="1"/>
          </p:nvPr>
        </p:nvSpPr>
        <p:spPr>
          <a:noFill/>
          <a:ln/>
        </p:spPr>
        <p:txBody>
          <a:bodyPr/>
          <a:lstStyle/>
          <a:p>
            <a:r>
              <a:rPr lang="en-US" altLang="en-US" dirty="0" smtClean="0"/>
              <a:t>All of these words are confusing.  Rather than adding more words to the definition (which, by the way, has been done by some), the field has moved away from what I call the narrative era and has moved into the modern era, which is the graphical era.   The first thing to note is that</a:t>
            </a:r>
            <a:r>
              <a:rPr lang="en-US" altLang="en-US" baseline="0" dirty="0" smtClean="0"/>
              <a:t> the emphasis in the graphical era is on defining the process of “confounding” and not of “confounders” per se.  </a:t>
            </a:r>
            <a:endParaRPr lang="en-US" altLang="en-US" dirty="0" smtClean="0"/>
          </a:p>
          <a:p>
            <a:endParaRPr lang="en-US" altLang="en-US" dirty="0" smtClean="0"/>
          </a:p>
          <a:p>
            <a:r>
              <a:rPr lang="en-US" altLang="en-US" dirty="0" smtClean="0"/>
              <a:t>In the graphical era, the relationship between </a:t>
            </a:r>
            <a:r>
              <a:rPr lang="en-US" altLang="en-US" dirty="0" smtClean="0"/>
              <a:t>states or conditions is </a:t>
            </a:r>
            <a:r>
              <a:rPr lang="en-US" altLang="en-US" dirty="0" smtClean="0"/>
              <a:t>depicted in what are called directed acyclic graphs, abbreviated as DAGs.   In a DAG, confounding occurs if there is a factor C that is a “common cause” of both exposure, E, and outcome/disease, D.  Here is what confounding looks like in a DAG.  You can see that there is a variable whose arrows lead to both E and D separately.  If such a factor exists, we say that it is part of a “non-causal” path from E to D.  Specifically, </a:t>
            </a:r>
            <a:r>
              <a:rPr lang="en-US" altLang="en-US" baseline="0" dirty="0" smtClean="0"/>
              <a:t> factor C confounds the relationship between E and D.  </a:t>
            </a:r>
            <a:r>
              <a:rPr lang="en-US" altLang="en-US" dirty="0" smtClean="0"/>
              <a:t>The path is also known as a “biasing”, “backdoor”, or “confounding” path from E to D.   This DAG is the picture of the</a:t>
            </a:r>
            <a:r>
              <a:rPr lang="en-US" altLang="en-US" baseline="0" dirty="0" smtClean="0"/>
              <a:t> process of </a:t>
            </a:r>
            <a:r>
              <a:rPr lang="en-US" altLang="en-US" dirty="0" smtClean="0"/>
              <a:t>confounding.  </a:t>
            </a:r>
            <a:endParaRPr lang="en-US" altLang="en-US" dirty="0" smtClean="0"/>
          </a:p>
          <a:p>
            <a:endParaRPr lang="en-US" altLang="en-US" dirty="0" smtClean="0"/>
          </a:p>
          <a:p>
            <a:r>
              <a:rPr lang="en-US" altLang="en-US" dirty="0" smtClean="0"/>
              <a:t>To relate the counterfactual</a:t>
            </a:r>
            <a:r>
              <a:rPr lang="en-US" altLang="en-US" baseline="0" dirty="0" smtClean="0"/>
              <a:t> definition of confounding to DAGs, we consider the “other influences” that plague our “two population study” as the source or cause of confounding.    A process that influences the occurrence of exposure and also outcome is known as confounding.  </a:t>
            </a:r>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120878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4376E5A-342E-48CA-8A11-0D544077BB25}" type="slidenum">
              <a:rPr lang="en-US" altLang="en-US" sz="1000" b="0" i="1">
                <a:solidFill>
                  <a:schemeClr val="tx1"/>
                </a:solidFill>
                <a:latin typeface="Times New Roman" pitchFamily="18" charset="0"/>
              </a:rPr>
              <a:pPr algn="r" defTabSz="952500" eaLnBrk="0" hangingPunct="0"/>
              <a:t>34</a:t>
            </a:fld>
            <a:endParaRPr lang="en-US" altLang="en-US" sz="1000" b="0" i="1" dirty="0">
              <a:solidFill>
                <a:schemeClr val="tx1"/>
              </a:solidFill>
              <a:latin typeface="Times New Roman" pitchFamily="18" charset="0"/>
            </a:endParaRPr>
          </a:p>
        </p:txBody>
      </p:sp>
      <p:sp>
        <p:nvSpPr>
          <p:cNvPr id="248834" name="Rectangle 2"/>
          <p:cNvSpPr>
            <a:spLocks noGrp="1" noRot="1" noChangeAspect="1" noChangeArrowheads="1" noTextEdit="1"/>
          </p:cNvSpPr>
          <p:nvPr>
            <p:ph type="sldImg"/>
          </p:nvPr>
        </p:nvSpPr>
        <p:spPr>
          <a:xfrm>
            <a:off x="2168525" y="706438"/>
            <a:ext cx="2609850" cy="3481387"/>
          </a:xfrm>
          <a:ln/>
        </p:spPr>
      </p:sp>
      <p:sp>
        <p:nvSpPr>
          <p:cNvPr id="248835" name="Rectangle 3"/>
          <p:cNvSpPr>
            <a:spLocks noGrp="1" noChangeArrowheads="1"/>
          </p:cNvSpPr>
          <p:nvPr>
            <p:ph type="body" idx="1"/>
          </p:nvPr>
        </p:nvSpPr>
        <p:spPr>
          <a:noFill/>
          <a:ln/>
        </p:spPr>
        <p:txBody>
          <a:bodyPr/>
          <a:lstStyle/>
          <a:p>
            <a:r>
              <a:rPr lang="en-US" altLang="en-US" dirty="0" smtClean="0"/>
              <a:t>Where did these DAGs come from?  Well, humans have been drawing diagrams to depict relationships between things ever since they learned how to write.  Many of us are drawing such things on the back of envelopes or napkins all of the time.  </a:t>
            </a:r>
          </a:p>
          <a:p>
            <a:endParaRPr lang="en-US" altLang="en-US" dirty="0" smtClean="0"/>
          </a:p>
          <a:p>
            <a:r>
              <a:rPr lang="en-US" altLang="en-US" dirty="0" smtClean="0"/>
              <a:t>More formally, established rules on how to depict relationships between things started in the past 50 years in the fields of engineering, computer science, philosophy (particularly</a:t>
            </a:r>
            <a:r>
              <a:rPr lang="en-US" altLang="en-US" baseline="0" dirty="0" smtClean="0"/>
              <a:t> by Spirtes, Glymour, and Scheines), </a:t>
            </a:r>
            <a:r>
              <a:rPr lang="en-US" altLang="en-US" dirty="0" smtClean="0"/>
              <a:t>and artificial intelligence.  When the diagrams really become relevant for human subjects research, i.e., epidemiology, was in the mid-1990’s when these diagrams became adapted for epidemiology.  The person credited the most for this is Judea Pearl, at UCLA, who </a:t>
            </a:r>
            <a:r>
              <a:rPr lang="en-US" altLang="en-US" dirty="0" smtClean="0"/>
              <a:t>is</a:t>
            </a:r>
            <a:r>
              <a:rPr lang="en-US" altLang="en-US" baseline="0" dirty="0" smtClean="0"/>
              <a:t> </a:t>
            </a:r>
            <a:r>
              <a:rPr lang="en-US" altLang="en-US" dirty="0" smtClean="0"/>
              <a:t> </a:t>
            </a:r>
            <a:r>
              <a:rPr lang="en-US" altLang="en-US" dirty="0" smtClean="0"/>
              <a:t>computer scientist in the artificial intelligence field (see</a:t>
            </a:r>
            <a:r>
              <a:rPr lang="en-US" altLang="en-US" baseline="0" dirty="0" smtClean="0"/>
              <a:t> Pearl.  Causal diagrams for empirical research.  </a:t>
            </a:r>
            <a:r>
              <a:rPr lang="en-US" altLang="en-US" i="1" baseline="0" dirty="0" smtClean="0"/>
              <a:t>Biometrika</a:t>
            </a:r>
            <a:r>
              <a:rPr lang="en-US" altLang="en-US" baseline="0" dirty="0" smtClean="0"/>
              <a:t> 1995)</a:t>
            </a:r>
            <a:r>
              <a:rPr lang="en-US" altLang="en-US" dirty="0" smtClean="0"/>
              <a:t>.  He may unfortunately even be more famous in the non-scientific world because he is the father of the slain journalist Daniel Pearl.   In</a:t>
            </a:r>
            <a:r>
              <a:rPr lang="en-US" altLang="en-US" baseline="0" dirty="0" smtClean="0"/>
              <a:t> the late 1990’s, these graphs were popularized for the masses by Greenland, Pearl, and Robins (Causal </a:t>
            </a:r>
            <a:r>
              <a:rPr lang="en-US" altLang="en-US" baseline="0" dirty="0" smtClean="0"/>
              <a:t>diagrams </a:t>
            </a:r>
            <a:r>
              <a:rPr lang="en-US" altLang="en-US" baseline="0" dirty="0" smtClean="0"/>
              <a:t>for epidemiologic research.  </a:t>
            </a:r>
            <a:r>
              <a:rPr lang="en-US" altLang="en-US" i="1" baseline="0" dirty="0" smtClean="0"/>
              <a:t>Epidemiology</a:t>
            </a:r>
            <a:r>
              <a:rPr lang="en-US" altLang="en-US" baseline="0" dirty="0" smtClean="0"/>
              <a:t> </a:t>
            </a:r>
            <a:r>
              <a:rPr lang="en-US" altLang="en-US" baseline="0" dirty="0" smtClean="0"/>
              <a:t> 1999 </a:t>
            </a:r>
            <a:r>
              <a:rPr lang="en-US" altLang="en-US" baseline="0" dirty="0" smtClean="0"/>
              <a:t>– in Optional Reading this week).</a:t>
            </a:r>
          </a:p>
          <a:p>
            <a:endParaRPr lang="en-US" altLang="en-US" baseline="0" dirty="0" smtClean="0"/>
          </a:p>
          <a:p>
            <a:r>
              <a:rPr lang="en-US" altLang="en-US" baseline="0" dirty="0" smtClean="0"/>
              <a:t>Shown here is an example of a DAG, one that is called an “M” DAG because it looks like an M.  You might remember this structure from when we talked about selection bias in the front end of a cohort study.  </a:t>
            </a:r>
            <a:endParaRPr lang="en-US" altLang="en-US" dirty="0" smtClean="0"/>
          </a:p>
        </p:txBody>
      </p:sp>
    </p:spTree>
    <p:extLst>
      <p:ext uri="{BB962C8B-B14F-4D97-AF65-F5344CB8AC3E}">
        <p14:creationId xmlns:p14="http://schemas.microsoft.com/office/powerpoint/2010/main" val="9302532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4376E5A-342E-48CA-8A11-0D544077BB25}" type="slidenum">
              <a:rPr lang="en-US" altLang="en-US" sz="1000" b="0" i="1">
                <a:solidFill>
                  <a:prstClr val="black"/>
                </a:solidFill>
                <a:latin typeface="Times New Roman" pitchFamily="18" charset="0"/>
              </a:rPr>
              <a:pPr algn="r" defTabSz="952500" eaLnBrk="0" hangingPunct="0"/>
              <a:t>35</a:t>
            </a:fld>
            <a:endParaRPr lang="en-US" altLang="en-US" sz="1000" b="0" i="1" dirty="0">
              <a:solidFill>
                <a:prstClr val="black"/>
              </a:solidFill>
              <a:latin typeface="Times New Roman" pitchFamily="18" charset="0"/>
            </a:endParaRPr>
          </a:p>
        </p:txBody>
      </p:sp>
      <p:sp>
        <p:nvSpPr>
          <p:cNvPr id="248834" name="Rectangle 2"/>
          <p:cNvSpPr>
            <a:spLocks noGrp="1" noRot="1" noChangeAspect="1" noChangeArrowheads="1" noTextEdit="1"/>
          </p:cNvSpPr>
          <p:nvPr>
            <p:ph type="sldImg"/>
          </p:nvPr>
        </p:nvSpPr>
        <p:spPr>
          <a:xfrm>
            <a:off x="2168525" y="706438"/>
            <a:ext cx="2609850" cy="3481387"/>
          </a:xfrm>
          <a:ln/>
        </p:spPr>
      </p:sp>
      <p:sp>
        <p:nvSpPr>
          <p:cNvPr id="248835" name="Rectangle 3"/>
          <p:cNvSpPr>
            <a:spLocks noGrp="1" noChangeArrowheads="1"/>
          </p:cNvSpPr>
          <p:nvPr>
            <p:ph type="body" idx="1"/>
          </p:nvPr>
        </p:nvSpPr>
        <p:spPr>
          <a:noFill/>
          <a:ln/>
        </p:spPr>
        <p:txBody>
          <a:bodyPr/>
          <a:lstStyle/>
          <a:p>
            <a:r>
              <a:rPr lang="en-US" altLang="en-US" dirty="0" smtClean="0"/>
              <a:t>What is the basic structure for reading these DAGs?  They consist of nodes (also called vertices), which depict variables, or in other words, states</a:t>
            </a:r>
            <a:r>
              <a:rPr lang="en-US" altLang="en-US" baseline="0" dirty="0" smtClean="0"/>
              <a:t> of being, </a:t>
            </a:r>
            <a:r>
              <a:rPr lang="en-US" altLang="en-US" dirty="0" smtClean="0"/>
              <a:t>factors, entities,</a:t>
            </a:r>
            <a:r>
              <a:rPr lang="en-US" altLang="en-US" baseline="0" dirty="0" smtClean="0"/>
              <a:t> conditions</a:t>
            </a:r>
            <a:r>
              <a:rPr lang="en-US" altLang="en-US" dirty="0" smtClean="0"/>
              <a:t> or constructs.</a:t>
            </a:r>
            <a:r>
              <a:rPr lang="en-US" altLang="en-US" baseline="0" dirty="0" smtClean="0"/>
              <a:t>  These are the exposures, outcomes, confounders, and other variables that we have described throughout the course.  They are anything for which there is some sort of variability among the people in the study population.  </a:t>
            </a:r>
            <a:r>
              <a:rPr lang="en-US" altLang="en-US" dirty="0" smtClean="0"/>
              <a:t> The lines with the arrows</a:t>
            </a:r>
            <a:r>
              <a:rPr lang="en-US" altLang="en-US" baseline="0" dirty="0" smtClean="0"/>
              <a:t> are called edges.</a:t>
            </a:r>
            <a:r>
              <a:rPr lang="en-US" altLang="en-US" dirty="0" smtClean="0"/>
              <a:t>  These edges depict causal relationships,</a:t>
            </a:r>
            <a:r>
              <a:rPr lang="en-US" altLang="en-US" baseline="0" dirty="0" smtClean="0"/>
              <a:t> meaning that the construct at the beginning of the arrow “causes” the construct at the end of the arrow.  We have not formally defined what a cause is in the course, but we are now positioned to do this.  </a:t>
            </a:r>
          </a:p>
          <a:p>
            <a:endParaRPr lang="en-US" altLang="en-US" baseline="0" dirty="0" smtClean="0"/>
          </a:p>
          <a:p>
            <a:r>
              <a:rPr lang="en-US" altLang="en-US" baseline="0" dirty="0" smtClean="0"/>
              <a:t>A cause can either be considered in the context of counterfactual theory, which we have defined today, or in the context of the sufficient-component cause model, described a few weeks ago.  In the context of counterfactuals, an exposure is a cause of an outcome when there exists at least one person whom if she/he was exposed would develop the outcome in question but would not have developed it without the exposure.  You can see how this definition is counterfactual in that we do not get to directly observe these two states (exposed and unexposed) in the same person.   The use of counterfactual thinking in this way to explain causes goes back at least as for as the philosopher Hume in 1748 </a:t>
            </a:r>
            <a:r>
              <a:rPr lang="en-US" sz="1200" b="0" i="0" u="none" strike="noStrike" kern="1200" baseline="0" dirty="0" smtClean="0">
                <a:solidFill>
                  <a:schemeClr val="tx1"/>
                </a:solidFill>
                <a:latin typeface="Times New Roman" pitchFamily="18" charset="0"/>
                <a:ea typeface="+mn-ea"/>
                <a:cs typeface="+mn-cs"/>
              </a:rPr>
              <a:t>who stated “We may define a cause to be an object, followed by another …. where, if the first object had not been, the second had never existed”.  The phrase “if the first object had not been” is clearly a reference to counterfactual thinking.  (This is from Hume D. 1988 (1748). </a:t>
            </a:r>
            <a:r>
              <a:rPr lang="en-US" sz="1200" b="0" i="1" u="none" strike="noStrike" kern="1200" baseline="0" dirty="0" smtClean="0">
                <a:solidFill>
                  <a:schemeClr val="tx1"/>
                </a:solidFill>
                <a:latin typeface="Times New Roman" pitchFamily="18" charset="0"/>
                <a:ea typeface="+mn-ea"/>
                <a:cs typeface="+mn-cs"/>
              </a:rPr>
              <a:t>An Enquiry Concerning Human Understanding</a:t>
            </a:r>
            <a:r>
              <a:rPr lang="en-US" sz="1200" b="0" i="0" u="none" strike="noStrike" kern="1200" baseline="0" dirty="0" smtClean="0">
                <a:solidFill>
                  <a:schemeClr val="tx1"/>
                </a:solidFill>
                <a:latin typeface="Times New Roman" pitchFamily="18" charset="0"/>
                <a:ea typeface="+mn-ea"/>
                <a:cs typeface="+mn-cs"/>
              </a:rPr>
              <a:t>. LaSalle: Open Court.)</a:t>
            </a:r>
            <a:endParaRPr lang="en-US" altLang="en-US" baseline="0" dirty="0" smtClean="0"/>
          </a:p>
          <a:p>
            <a:endParaRPr lang="en-US" altLang="en-US" baseline="0" dirty="0" smtClean="0"/>
          </a:p>
          <a:p>
            <a:r>
              <a:rPr lang="en-US" altLang="en-US" baseline="0" dirty="0" smtClean="0"/>
              <a:t>In the context of the sufficient-component cause model, which was popularized by Rothman in 1976 (discussed in Lecture 5), an exposure is a cause if it is part of at least sufficient cause (one causal pie) which only has to present in one case of a particular outcome.  These two different approaches (counterfactual theory and the sufficient component cause model) yield the same understanding of a cause.  This understanding of what a “cause” is simple and important.  It has come about after centuries of debate, particularly in philosophy.  </a:t>
            </a:r>
          </a:p>
          <a:p>
            <a:endParaRPr lang="en-US" altLang="en-US" baseline="0" dirty="0" smtClean="0"/>
          </a:p>
          <a:p>
            <a:r>
              <a:rPr lang="en-US" altLang="en-US" baseline="0" dirty="0" smtClean="0"/>
              <a:t>Whether to include the edge (i.e., claim a causal relationship) on the DAG depends upon the prior causal knowledge in the field — the state of the literature — and it may not always be easy to decide this.  This is another hint that confounding is fundamentally a subject matter problem.  Do we know enough about the subject matter to list all of the confounding paths.  </a:t>
            </a:r>
          </a:p>
          <a:p>
            <a:endParaRPr lang="en-US" altLang="en-US" baseline="0" dirty="0" smtClean="0"/>
          </a:p>
          <a:p>
            <a:r>
              <a:rPr lang="en-US" altLang="en-US" baseline="0" dirty="0" smtClean="0"/>
              <a:t>The “D” in DAG is because the edges </a:t>
            </a:r>
            <a:r>
              <a:rPr lang="en-US" altLang="en-US" dirty="0" smtClean="0"/>
              <a:t>are called “directed”.  That is, all arrows have a one-way direction and are meant to depict one-way causal relationships.  The “A” is</a:t>
            </a:r>
            <a:r>
              <a:rPr lang="en-US" altLang="en-US" baseline="0" dirty="0" smtClean="0"/>
              <a:t> for </a:t>
            </a:r>
            <a:r>
              <a:rPr lang="en-US" altLang="en-US" dirty="0" smtClean="0"/>
              <a:t>acyclic because there is never any complete circle you can draw from one variable back to itself.  This is because no variable can cause itself.  </a:t>
            </a:r>
          </a:p>
          <a:p>
            <a:endParaRPr lang="en-US" altLang="en-US" dirty="0" smtClean="0"/>
          </a:p>
          <a:p>
            <a:r>
              <a:rPr lang="en-US" altLang="en-US" dirty="0" smtClean="0"/>
              <a:t>A hashed edge (a broken</a:t>
            </a:r>
            <a:r>
              <a:rPr lang="en-US" altLang="en-US" baseline="0" dirty="0" smtClean="0"/>
              <a:t> line, as </a:t>
            </a:r>
            <a:r>
              <a:rPr lang="en-US" altLang="en-US" dirty="0" smtClean="0"/>
              <a:t>shown here) with a question mark is sometimes used to depict the relationship currently under investigation in the current</a:t>
            </a:r>
            <a:r>
              <a:rPr lang="en-US" altLang="en-US" baseline="0" dirty="0" smtClean="0"/>
              <a:t> </a:t>
            </a:r>
            <a:r>
              <a:rPr lang="en-US" altLang="en-US" dirty="0" smtClean="0"/>
              <a:t>study.</a:t>
            </a:r>
            <a:r>
              <a:rPr lang="en-US" altLang="en-US" baseline="0" dirty="0" smtClean="0"/>
              <a:t>  I</a:t>
            </a:r>
            <a:r>
              <a:rPr lang="en-US" altLang="en-US" dirty="0" smtClean="0"/>
              <a:t>n other words, the reason you typically draw one of these DAGs is to investigate the causal relationship between an exposure E and a disease D, as shown here.  The hashed edge approach is not consistently used across investigators, but we will use it in class because it helps us focus on what is being studied</a:t>
            </a:r>
            <a:r>
              <a:rPr lang="en-US" altLang="en-US" baseline="0" dirty="0" smtClean="0"/>
              <a:t> and what is assumed to be true (the other edges)</a:t>
            </a:r>
            <a:r>
              <a:rPr lang="en-US" altLang="en-US" dirty="0" smtClean="0"/>
              <a:t>. Sometimes workers will simply place</a:t>
            </a:r>
            <a:r>
              <a:rPr lang="en-US" altLang="en-US" baseline="0" dirty="0" smtClean="0"/>
              <a:t> an edge between the exposure and outcome in question and state narratively what the relationship of interest is in the research study or they will use special features to on the DAG to depict the primary exposure under study and the primary outcome (dagitty.net does this, for example).  Other times, workers will NOT place an edge between the exposure and outcome in question because it needs to be proven.  </a:t>
            </a:r>
            <a:endParaRPr lang="en-US" altLang="en-US" dirty="0" smtClean="0"/>
          </a:p>
        </p:txBody>
      </p:sp>
    </p:spTree>
    <p:extLst>
      <p:ext uri="{BB962C8B-B14F-4D97-AF65-F5344CB8AC3E}">
        <p14:creationId xmlns:p14="http://schemas.microsoft.com/office/powerpoint/2010/main" val="9302532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102A174-0AB9-4400-B57C-A59AF69672AF}" type="slidenum">
              <a:rPr lang="en-US" altLang="en-US" sz="1000" b="0" i="1">
                <a:solidFill>
                  <a:schemeClr val="tx1"/>
                </a:solidFill>
                <a:latin typeface="Times New Roman" pitchFamily="18" charset="0"/>
              </a:rPr>
              <a:pPr algn="r" defTabSz="952500" eaLnBrk="0" hangingPunct="0"/>
              <a:t>36</a:t>
            </a:fld>
            <a:endParaRPr lang="en-US" altLang="en-US" sz="1000" b="0" i="1" dirty="0">
              <a:solidFill>
                <a:schemeClr val="tx1"/>
              </a:solidFill>
              <a:latin typeface="Times New Roman" pitchFamily="18" charset="0"/>
            </a:endParaRPr>
          </a:p>
        </p:txBody>
      </p:sp>
      <p:sp>
        <p:nvSpPr>
          <p:cNvPr id="250882" name="Rectangle 2"/>
          <p:cNvSpPr>
            <a:spLocks noGrp="1" noRot="1" noChangeAspect="1" noChangeArrowheads="1" noTextEdit="1"/>
          </p:cNvSpPr>
          <p:nvPr>
            <p:ph type="sldImg"/>
          </p:nvPr>
        </p:nvSpPr>
        <p:spPr>
          <a:xfrm>
            <a:off x="2168525" y="706438"/>
            <a:ext cx="2609850" cy="3481387"/>
          </a:xfrm>
          <a:ln/>
        </p:spPr>
      </p:sp>
      <p:sp>
        <p:nvSpPr>
          <p:cNvPr id="250883" name="Rectangle 3"/>
          <p:cNvSpPr>
            <a:spLocks noGrp="1" noChangeArrowheads="1"/>
          </p:cNvSpPr>
          <p:nvPr>
            <p:ph type="body" idx="1"/>
          </p:nvPr>
        </p:nvSpPr>
        <p:spPr>
          <a:noFill/>
          <a:ln/>
        </p:spPr>
        <p:txBody>
          <a:bodyPr/>
          <a:lstStyle/>
          <a:p>
            <a:r>
              <a:rPr lang="en-US" altLang="en-US" dirty="0" smtClean="0"/>
              <a:t>One </a:t>
            </a:r>
            <a:r>
              <a:rPr lang="en-US" altLang="en-US" dirty="0" smtClean="0"/>
              <a:t>warning before we go on.  </a:t>
            </a:r>
            <a:r>
              <a:rPr lang="en-US" altLang="en-US" dirty="0" smtClean="0"/>
              <a:t>Our S+N </a:t>
            </a:r>
            <a:r>
              <a:rPr lang="en-US" altLang="en-US" dirty="0" smtClean="0"/>
              <a:t>textbook does not follow the contemporary rules of DAGs, and this is unfortunate.  For example, you will see many double-headed arrows in the textbook which are a big no-no.  Therefore, the text’s discussion of confounding has some good general points, but it falls short on important detail on the modern graphical approach to confounding.  </a:t>
            </a:r>
          </a:p>
          <a:p>
            <a:endParaRPr lang="en-US" altLang="en-US" dirty="0" smtClean="0"/>
          </a:p>
          <a:p>
            <a:r>
              <a:rPr lang="en-US" altLang="en-US" dirty="0" smtClean="0"/>
              <a:t>We will, however, teach the contemporary rules for DAGs in class because they are quite powerful.  As usual,</a:t>
            </a:r>
            <a:r>
              <a:rPr lang="en-US" altLang="en-US" baseline="0" dirty="0" smtClean="0"/>
              <a:t> w</a:t>
            </a:r>
            <a:r>
              <a:rPr lang="en-US" altLang="en-US" dirty="0" smtClean="0"/>
              <a:t>hat we teach in class trumps the book, and, so, we don’t wish to see you have any double-headed edges in your problem set answers. </a:t>
            </a:r>
          </a:p>
          <a:p>
            <a:endParaRPr lang="en-US" altLang="en-US" dirty="0" smtClean="0"/>
          </a:p>
        </p:txBody>
      </p:sp>
    </p:spTree>
    <p:extLst>
      <p:ext uri="{BB962C8B-B14F-4D97-AF65-F5344CB8AC3E}">
        <p14:creationId xmlns:p14="http://schemas.microsoft.com/office/powerpoint/2010/main" val="980965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D357B74-55B1-463B-B804-9F29C51543DA}" type="slidenum">
              <a:rPr lang="en-US" altLang="en-US" sz="1000" b="0" i="1">
                <a:solidFill>
                  <a:prstClr val="black"/>
                </a:solidFill>
                <a:latin typeface="Times New Roman" pitchFamily="18" charset="0"/>
              </a:rPr>
              <a:pPr algn="r" defTabSz="952500" eaLnBrk="0" hangingPunct="0"/>
              <a:t>37</a:t>
            </a:fld>
            <a:endParaRPr lang="en-US" altLang="en-US" sz="1000" b="0" i="1" dirty="0">
              <a:solidFill>
                <a:prstClr val="black"/>
              </a:solidFill>
              <a:latin typeface="Times New Roman" pitchFamily="18" charset="0"/>
            </a:endParaRPr>
          </a:p>
        </p:txBody>
      </p:sp>
      <p:sp>
        <p:nvSpPr>
          <p:cNvPr id="252930" name="Rectangle 2"/>
          <p:cNvSpPr>
            <a:spLocks noGrp="1" noRot="1" noChangeAspect="1" noChangeArrowheads="1" noTextEdit="1"/>
          </p:cNvSpPr>
          <p:nvPr>
            <p:ph type="sldImg"/>
          </p:nvPr>
        </p:nvSpPr>
        <p:spPr>
          <a:xfrm>
            <a:off x="2168525" y="706438"/>
            <a:ext cx="2609850" cy="3481387"/>
          </a:xfrm>
          <a:ln/>
        </p:spPr>
      </p:sp>
      <p:sp>
        <p:nvSpPr>
          <p:cNvPr id="252931" name="Rectangle 3"/>
          <p:cNvSpPr>
            <a:spLocks noGrp="1" noChangeArrowheads="1"/>
          </p:cNvSpPr>
          <p:nvPr>
            <p:ph type="body" idx="1"/>
          </p:nvPr>
        </p:nvSpPr>
        <p:spPr>
          <a:noFill/>
          <a:ln/>
        </p:spPr>
        <p:txBody>
          <a:bodyPr/>
          <a:lstStyle/>
          <a:p>
            <a:r>
              <a:rPr lang="en-US" altLang="en-US" dirty="0" smtClean="0"/>
              <a:t>A few more definitions and vocabulary.  All nodes that are immediately caused by another node are called “child” nodes.  For example, K is a child of J.  The proximal node is called the parent. J is the parent of K and E.  The inventors of this field were very anthropomorphic in their nomenclature.</a:t>
            </a:r>
          </a:p>
          <a:p>
            <a:endParaRPr lang="en-US" altLang="en-US" dirty="0" smtClean="0"/>
          </a:p>
          <a:p>
            <a:r>
              <a:rPr lang="en-US" altLang="en-US" dirty="0" smtClean="0"/>
              <a:t>All nodes along a path with edges in the same direction are called descendants.   A and B are descendants of E.  Likewise, A and B are ancestors of D.  </a:t>
            </a:r>
          </a:p>
          <a:p>
            <a:endParaRPr lang="en-US" altLang="en-US" dirty="0" smtClean="0"/>
          </a:p>
        </p:txBody>
      </p:sp>
    </p:spTree>
    <p:extLst>
      <p:ext uri="{BB962C8B-B14F-4D97-AF65-F5344CB8AC3E}">
        <p14:creationId xmlns:p14="http://schemas.microsoft.com/office/powerpoint/2010/main" val="1038780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852750E-3695-48B1-8749-1E1D4DA90232}" type="slidenum">
              <a:rPr lang="en-US" altLang="en-US" sz="1000" b="0" i="1">
                <a:solidFill>
                  <a:prstClr val="black"/>
                </a:solidFill>
                <a:latin typeface="Times New Roman" pitchFamily="18" charset="0"/>
              </a:rPr>
              <a:pPr algn="r" defTabSz="952500" eaLnBrk="0" hangingPunct="0"/>
              <a:t>38</a:t>
            </a:fld>
            <a:endParaRPr lang="en-US" altLang="en-US" sz="1000" b="0" i="1" dirty="0">
              <a:solidFill>
                <a:prstClr val="black"/>
              </a:solidFill>
              <a:latin typeface="Times New Roman" pitchFamily="18" charset="0"/>
            </a:endParaRPr>
          </a:p>
        </p:txBody>
      </p:sp>
      <p:sp>
        <p:nvSpPr>
          <p:cNvPr id="254978" name="Rectangle 2"/>
          <p:cNvSpPr>
            <a:spLocks noGrp="1" noRot="1" noChangeAspect="1" noChangeArrowheads="1" noTextEdit="1"/>
          </p:cNvSpPr>
          <p:nvPr>
            <p:ph type="sldImg"/>
          </p:nvPr>
        </p:nvSpPr>
        <p:spPr>
          <a:xfrm>
            <a:off x="2168525" y="706438"/>
            <a:ext cx="2609850" cy="3481387"/>
          </a:xfrm>
          <a:ln/>
        </p:spPr>
      </p:sp>
      <p:sp>
        <p:nvSpPr>
          <p:cNvPr id="254979" name="Rectangle 3"/>
          <p:cNvSpPr>
            <a:spLocks noGrp="1" noChangeArrowheads="1"/>
          </p:cNvSpPr>
          <p:nvPr>
            <p:ph type="body" idx="1"/>
          </p:nvPr>
        </p:nvSpPr>
        <p:spPr>
          <a:noFill/>
          <a:ln/>
        </p:spPr>
        <p:txBody>
          <a:bodyPr/>
          <a:lstStyle/>
          <a:p>
            <a:r>
              <a:rPr lang="en-US" altLang="en-US" dirty="0" smtClean="0"/>
              <a:t>While an edge is the name of a connection between two adjacent nodes, a path is the name of a connection between any </a:t>
            </a:r>
            <a:r>
              <a:rPr lang="en-US" altLang="en-US" dirty="0" smtClean="0"/>
              <a:t>two </a:t>
            </a:r>
            <a:r>
              <a:rPr lang="en-US" altLang="en-US" dirty="0" smtClean="0"/>
              <a:t>nodes.  A path is created by a series of edges,</a:t>
            </a:r>
            <a:r>
              <a:rPr lang="en-US" altLang="en-US" baseline="0" dirty="0" smtClean="0"/>
              <a:t> regardless of their direction.  </a:t>
            </a:r>
            <a:r>
              <a:rPr lang="en-US" altLang="en-US" dirty="0" smtClean="0"/>
              <a:t> </a:t>
            </a:r>
          </a:p>
          <a:p>
            <a:endParaRPr lang="en-US" altLang="en-US" dirty="0" smtClean="0"/>
          </a:p>
          <a:p>
            <a:r>
              <a:rPr lang="en-US" altLang="en-US" dirty="0" smtClean="0"/>
              <a:t>There are two types of paths.  The first is called a directed path, also known as a causal path.  The second is a undirected path, also known as a non-causal path.  Undirected paths are sometimes known as biasing paths or potentially biasing paths.  </a:t>
            </a:r>
          </a:p>
          <a:p>
            <a:endParaRPr lang="en-US" altLang="en-US" dirty="0" smtClean="0"/>
          </a:p>
          <a:p>
            <a:r>
              <a:rPr lang="en-US" altLang="en-US" dirty="0" smtClean="0"/>
              <a:t>A directed path is any series of edges which all go in the same direction.  Think of it as a one-way </a:t>
            </a:r>
            <a:r>
              <a:rPr lang="en-US" altLang="en-US" dirty="0" smtClean="0"/>
              <a:t>street that transmits causation.  </a:t>
            </a:r>
            <a:r>
              <a:rPr lang="en-US" altLang="en-US" dirty="0" smtClean="0"/>
              <a:t>Since an edge, as we learned a few slides ago, depicts a causal relationship, a series of edges does as well.  A directed path depicts a causal relationship.  </a:t>
            </a:r>
          </a:p>
          <a:p>
            <a:endParaRPr lang="en-US" altLang="en-US" dirty="0" smtClean="0"/>
          </a:p>
          <a:p>
            <a:r>
              <a:rPr lang="en-US" altLang="en-US" dirty="0" smtClean="0"/>
              <a:t>An undirected path, on the other hand, is any other series of edges between 2 nodes.  In other words, any one of these 3 paths.  A special form of an undirected path is called a “backdoor” path.  This is an undirected path where the initial edge points towards the initial node in </a:t>
            </a:r>
            <a:r>
              <a:rPr lang="en-US" altLang="en-US" dirty="0" smtClean="0"/>
              <a:t>question.  </a:t>
            </a:r>
            <a:endParaRPr lang="en-US" altLang="en-US" dirty="0" smtClean="0"/>
          </a:p>
          <a:p>
            <a:endParaRPr lang="en-US" altLang="en-US" dirty="0" smtClean="0"/>
          </a:p>
          <a:p>
            <a:r>
              <a:rPr lang="en-US" altLang="en-US" dirty="0" smtClean="0"/>
              <a:t>One more distinction </a:t>
            </a:r>
            <a:r>
              <a:rPr lang="en-US" altLang="en-US" dirty="0" smtClean="0"/>
              <a:t>can be thought of path flow; paths</a:t>
            </a:r>
            <a:r>
              <a:rPr lang="en-US" altLang="en-US" baseline="0" dirty="0" smtClean="0"/>
              <a:t> are either open or they are closed.  If </a:t>
            </a:r>
            <a:r>
              <a:rPr lang="en-US" altLang="en-US" baseline="0" dirty="0" smtClean="0"/>
              <a:t>a directed path is open, as it is here, then there are causal relationships throughout.  On the other hand, if the path is closed, then there is no association.    If an undirected path is open, then there is a non-causal association between the beginning of the path and the end of the </a:t>
            </a:r>
            <a:r>
              <a:rPr lang="en-US" altLang="en-US" baseline="0" dirty="0" smtClean="0"/>
              <a:t>path.  There will be a numerical association (statistical association) between the two constructs, but it is not causal.  If </a:t>
            </a:r>
            <a:r>
              <a:rPr lang="en-US" altLang="en-US" baseline="0" dirty="0" smtClean="0"/>
              <a:t>it is closed, then there is no association, just as was the case with </a:t>
            </a:r>
            <a:r>
              <a:rPr lang="en-US" altLang="en-US" baseline="0" dirty="0" smtClean="0"/>
              <a:t>a closed </a:t>
            </a:r>
            <a:r>
              <a:rPr lang="en-US" altLang="en-US" baseline="0" dirty="0" smtClean="0"/>
              <a:t>directed path.  Open paths carry associations, meaning that when you analyze the data you will see a numerical association; closed paths do not.  </a:t>
            </a:r>
            <a:r>
              <a:rPr lang="en-US" altLang="en-US" baseline="0" dirty="0" smtClean="0"/>
              <a:t>A directed path that is open depicts a causal relationship.  An undirected path that is open is a way for two variables to have a relationship this is non-causal.   </a:t>
            </a:r>
            <a:endParaRPr lang="en-US" altLang="en-US" dirty="0" smtClean="0"/>
          </a:p>
        </p:txBody>
      </p:sp>
    </p:spTree>
    <p:extLst>
      <p:ext uri="{BB962C8B-B14F-4D97-AF65-F5344CB8AC3E}">
        <p14:creationId xmlns:p14="http://schemas.microsoft.com/office/powerpoint/2010/main" val="1267330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8525" y="706438"/>
            <a:ext cx="2609850" cy="3481387"/>
          </a:xfrm>
        </p:spPr>
      </p:sp>
      <p:sp>
        <p:nvSpPr>
          <p:cNvPr id="3" name="Notes Placeholder 2"/>
          <p:cNvSpPr>
            <a:spLocks noGrp="1"/>
          </p:cNvSpPr>
          <p:nvPr>
            <p:ph type="body" idx="1"/>
          </p:nvPr>
        </p:nvSpPr>
        <p:spPr/>
        <p:txBody>
          <a:bodyPr/>
          <a:lstStyle/>
          <a:p>
            <a:r>
              <a:rPr lang="en-US" dirty="0" smtClean="0"/>
              <a:t>As we mentioned, DAGs are </a:t>
            </a:r>
            <a:r>
              <a:rPr lang="en-US" dirty="0" smtClean="0"/>
              <a:t>comparatively</a:t>
            </a:r>
            <a:r>
              <a:rPr lang="en-US" baseline="0" dirty="0" smtClean="0"/>
              <a:t> </a:t>
            </a:r>
            <a:r>
              <a:rPr lang="en-US" dirty="0" smtClean="0"/>
              <a:t>new </a:t>
            </a:r>
            <a:r>
              <a:rPr lang="en-US" dirty="0" smtClean="0"/>
              <a:t>in clinical</a:t>
            </a:r>
            <a:r>
              <a:rPr lang="en-US" baseline="0" dirty="0" smtClean="0"/>
              <a:t> and epidemiologic research, and hence many of the conventions are evolving.  Although you </a:t>
            </a:r>
            <a:r>
              <a:rPr lang="en-US" baseline="0" dirty="0" smtClean="0"/>
              <a:t>will </a:t>
            </a:r>
            <a:r>
              <a:rPr lang="en-US" baseline="0" dirty="0" smtClean="0"/>
              <a:t>see </a:t>
            </a:r>
            <a:r>
              <a:rPr lang="en-US" baseline="0" dirty="0" smtClean="0"/>
              <a:t>our conventions used </a:t>
            </a:r>
            <a:r>
              <a:rPr lang="en-US" baseline="0" dirty="0" smtClean="0"/>
              <a:t>everywhere, we </a:t>
            </a:r>
            <a:r>
              <a:rPr lang="en-US" baseline="0" dirty="0" smtClean="0"/>
              <a:t>will create and </a:t>
            </a:r>
            <a:r>
              <a:rPr lang="en-US" baseline="0" dirty="0" smtClean="0"/>
              <a:t>read DAGs as occurring from left to right in terms of temporal sequence, at least loosely.  Hence, variables that occur earlier </a:t>
            </a:r>
            <a:r>
              <a:rPr lang="en-US" baseline="0" dirty="0" smtClean="0"/>
              <a:t>in time are placed, for the most part, </a:t>
            </a:r>
            <a:r>
              <a:rPr lang="en-US" baseline="0" dirty="0" smtClean="0"/>
              <a:t>on the left.  Also, we will place a box around a node to signify that we are holding it constant, either through </a:t>
            </a:r>
            <a:r>
              <a:rPr lang="en-US" baseline="0" dirty="0" smtClean="0"/>
              <a:t>restriction (limiting the study population to one level of that variables), stratification (a technique we described earlier today), </a:t>
            </a:r>
            <a:r>
              <a:rPr lang="en-US" baseline="0" dirty="0" smtClean="0"/>
              <a:t>or mathematical </a:t>
            </a:r>
            <a:r>
              <a:rPr lang="en-US" baseline="0" dirty="0" smtClean="0"/>
              <a:t>regression (e.g., linear regression or logistic regression).  </a:t>
            </a:r>
            <a:r>
              <a:rPr lang="en-US" baseline="0" dirty="0" smtClean="0"/>
              <a:t>We will discuss these conditioning techniques </a:t>
            </a:r>
            <a:r>
              <a:rPr lang="en-US" baseline="0" dirty="0" smtClean="0"/>
              <a:t>further throughout </a:t>
            </a:r>
            <a:r>
              <a:rPr lang="en-US" baseline="0" dirty="0" smtClean="0"/>
              <a:t>the rest of the course.  </a:t>
            </a:r>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39</a:t>
            </a:fld>
            <a:endParaRPr lang="en-US" dirty="0"/>
          </a:p>
        </p:txBody>
      </p:sp>
    </p:spTree>
    <p:extLst>
      <p:ext uri="{BB962C8B-B14F-4D97-AF65-F5344CB8AC3E}">
        <p14:creationId xmlns:p14="http://schemas.microsoft.com/office/powerpoint/2010/main" val="355209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5"/>
          <p:cNvSpPr>
            <a:spLocks noGrp="1" noChangeArrowheads="1"/>
          </p:cNvSpPr>
          <p:nvPr>
            <p:ph type="sldNum" sz="quarter" idx="5"/>
          </p:nvPr>
        </p:nvSpPr>
        <p:spPr>
          <a:noFill/>
        </p:spPr>
        <p:txBody>
          <a:bodyPr/>
          <a:lstStyle/>
          <a:p>
            <a:fld id="{E7D58177-156E-4BC8-9FCD-0767D9F13C7B}" type="slidenum">
              <a:rPr lang="en-US" altLang="en-US" smtClean="0"/>
              <a:pPr/>
              <a:t>4</a:t>
            </a:fld>
            <a:endParaRPr lang="en-US" altLang="en-US" dirty="0" smtClean="0"/>
          </a:p>
        </p:txBody>
      </p:sp>
      <p:sp>
        <p:nvSpPr>
          <p:cNvPr id="28674" name="Rectangle 2"/>
          <p:cNvSpPr>
            <a:spLocks noGrp="1" noRot="1" noChangeAspect="1" noChangeArrowheads="1" noTextEdit="1"/>
          </p:cNvSpPr>
          <p:nvPr>
            <p:ph type="sldImg"/>
          </p:nvPr>
        </p:nvSpPr>
        <p:spPr>
          <a:xfrm>
            <a:off x="2168525" y="706438"/>
            <a:ext cx="2609850" cy="3481387"/>
          </a:xfrm>
          <a:ln/>
        </p:spPr>
      </p:sp>
      <p:sp>
        <p:nvSpPr>
          <p:cNvPr id="28675" name="Rectangle 3"/>
          <p:cNvSpPr>
            <a:spLocks noGrp="1" noChangeArrowheads="1"/>
          </p:cNvSpPr>
          <p:nvPr>
            <p:ph type="body" idx="1"/>
          </p:nvPr>
        </p:nvSpPr>
        <p:spPr>
          <a:noFill/>
          <a:ln/>
        </p:spPr>
        <p:txBody>
          <a:bodyPr/>
          <a:lstStyle/>
          <a:p>
            <a:r>
              <a:rPr lang="en-US" altLang="en-US" dirty="0" smtClean="0"/>
              <a:t>No, you are concerned that people who smoke carry matches, and we know that smoking causes lung cancer.  You are concerned</a:t>
            </a:r>
            <a:r>
              <a:rPr lang="en-US" altLang="en-US" baseline="0" dirty="0" smtClean="0"/>
              <a:t> that those who carry matches have more smokers amongst them and this is why they get lung cancer more frequently.  </a:t>
            </a:r>
            <a:r>
              <a:rPr lang="en-US" altLang="en-US" dirty="0" smtClean="0"/>
              <a:t>You believe this is why the researcher saw the association that he did.  What can we do to assess this?  We can evaluate matches and lung cancer, getting rid of the effect of smoking.  </a:t>
            </a:r>
          </a:p>
          <a:p>
            <a:endParaRPr lang="en-US" altLang="en-US" dirty="0" smtClean="0"/>
          </a:p>
          <a:p>
            <a:r>
              <a:rPr lang="en-US" altLang="en-US" dirty="0" smtClean="0"/>
              <a:t>One way to do this is what is called stratification.  In this instance, we call this stratification upon smoking status.  We start by looking at the original observation, which we call the crude measure of association.  After stratifying upon smoking status, you get two 2-by-2 tables.  In each stratum, all participants are homogeneous in terms of smoking,</a:t>
            </a:r>
            <a:r>
              <a:rPr lang="en-US" altLang="en-US" baseline="0" dirty="0" smtClean="0"/>
              <a:t> at least as the dichotomous level of yes vs no.</a:t>
            </a:r>
            <a:r>
              <a:rPr lang="en-US" altLang="en-US" dirty="0" smtClean="0"/>
              <a:t>  In the table on the</a:t>
            </a:r>
            <a:r>
              <a:rPr lang="en-US" altLang="en-US" baseline="0" dirty="0" smtClean="0"/>
              <a:t> left</a:t>
            </a:r>
            <a:r>
              <a:rPr lang="en-US" altLang="en-US" dirty="0" smtClean="0"/>
              <a:t>, all the participants</a:t>
            </a:r>
            <a:r>
              <a:rPr lang="en-US" altLang="en-US" baseline="0" dirty="0" smtClean="0"/>
              <a:t> </a:t>
            </a:r>
            <a:r>
              <a:rPr lang="en-US" altLang="en-US" dirty="0" smtClean="0"/>
              <a:t>are smokers and in the table on the right all the participants are non-smokers.  What do we see?  The effect of matches seen in the crude table is no longer seen in the smoking-specific strata.  What we have formally done here is </a:t>
            </a:r>
            <a:r>
              <a:rPr lang="en-US" altLang="en-US" b="1" dirty="0" smtClean="0"/>
              <a:t>adjust,</a:t>
            </a:r>
            <a:r>
              <a:rPr lang="en-US" altLang="en-US" dirty="0" smtClean="0"/>
              <a:t> or </a:t>
            </a:r>
            <a:r>
              <a:rPr lang="en-US" altLang="en-US" b="1" dirty="0" smtClean="0"/>
              <a:t>control</a:t>
            </a:r>
            <a:r>
              <a:rPr lang="en-US" altLang="en-US" dirty="0" smtClean="0"/>
              <a:t> for, or </a:t>
            </a:r>
            <a:r>
              <a:rPr lang="en-US" altLang="en-US" b="1" dirty="0" smtClean="0"/>
              <a:t>stratify</a:t>
            </a:r>
            <a:r>
              <a:rPr lang="en-US" altLang="en-US" dirty="0" smtClean="0"/>
              <a:t> upon, or </a:t>
            </a:r>
            <a:r>
              <a:rPr lang="en-US" altLang="en-US" b="1" dirty="0" smtClean="0"/>
              <a:t>condition</a:t>
            </a:r>
            <a:r>
              <a:rPr lang="en-US" altLang="en-US" dirty="0" smtClean="0"/>
              <a:t> upon smoking, and, as</a:t>
            </a:r>
            <a:r>
              <a:rPr lang="en-US" altLang="en-US" baseline="0" dirty="0" smtClean="0"/>
              <a:t> a result</a:t>
            </a:r>
            <a:r>
              <a:rPr lang="en-US" altLang="en-US" dirty="0" smtClean="0"/>
              <a:t>, we no longer see an effect of matches in the development of lung cancer.  In</a:t>
            </a:r>
            <a:r>
              <a:rPr lang="en-US" altLang="en-US" baseline="0" dirty="0" smtClean="0"/>
              <a:t> this instance, when we controlled for smoking, the original observation that we saw is no longer present.  </a:t>
            </a:r>
            <a:r>
              <a:rPr lang="en-US" altLang="en-US" dirty="0" smtClean="0"/>
              <a:t>We will formally return to stratification in the next few weeks.</a:t>
            </a:r>
          </a:p>
        </p:txBody>
      </p:sp>
    </p:spTree>
    <p:extLst>
      <p:ext uri="{BB962C8B-B14F-4D97-AF65-F5344CB8AC3E}">
        <p14:creationId xmlns:p14="http://schemas.microsoft.com/office/powerpoint/2010/main" val="1605349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548C22D-7E8A-419F-A556-2E95D0C28FCA}" type="slidenum">
              <a:rPr lang="en-US" altLang="en-US" sz="1000" b="0" i="1">
                <a:solidFill>
                  <a:prstClr val="black"/>
                </a:solidFill>
                <a:latin typeface="Times New Roman" pitchFamily="18" charset="0"/>
              </a:rPr>
              <a:pPr algn="r" defTabSz="952500" eaLnBrk="0" hangingPunct="0"/>
              <a:t>40</a:t>
            </a:fld>
            <a:endParaRPr lang="en-US" altLang="en-US" sz="1000" b="0" i="1" dirty="0">
              <a:solidFill>
                <a:prstClr val="black"/>
              </a:solidFill>
              <a:latin typeface="Times New Roman" pitchFamily="18" charset="0"/>
            </a:endParaRPr>
          </a:p>
        </p:txBody>
      </p:sp>
      <p:sp>
        <p:nvSpPr>
          <p:cNvPr id="257026" name="Rectangle 2"/>
          <p:cNvSpPr>
            <a:spLocks noGrp="1" noRot="1" noChangeAspect="1" noChangeArrowheads="1" noTextEdit="1"/>
          </p:cNvSpPr>
          <p:nvPr>
            <p:ph type="sldImg"/>
          </p:nvPr>
        </p:nvSpPr>
        <p:spPr>
          <a:xfrm>
            <a:off x="2168525" y="706438"/>
            <a:ext cx="2609850" cy="3481387"/>
          </a:xfrm>
          <a:ln/>
        </p:spPr>
      </p:sp>
      <p:sp>
        <p:nvSpPr>
          <p:cNvPr id="257027" name="Rectangle 3"/>
          <p:cNvSpPr>
            <a:spLocks noGrp="1" noChangeArrowheads="1"/>
          </p:cNvSpPr>
          <p:nvPr>
            <p:ph type="body" idx="1"/>
          </p:nvPr>
        </p:nvSpPr>
        <p:spPr>
          <a:noFill/>
          <a:ln/>
        </p:spPr>
        <p:txBody>
          <a:bodyPr/>
          <a:lstStyle/>
          <a:p>
            <a:r>
              <a:rPr lang="en-US" altLang="en-US" dirty="0" smtClean="0"/>
              <a:t>What do we use DAGs for?  Their major use is in causal or etiologic research, in other words, determining if some exposure E causes some disease or outcome, which we will call D.  We use DAGs to help us figure out what factors we need to contend with in order to manage confounding, in other words, preclude or eliminate confounding.  DAGs can also point out selection bias, as we will indicate later, and can sometimes be useful to show us what we need to do to preclude</a:t>
            </a:r>
            <a:r>
              <a:rPr lang="en-US" altLang="en-US" baseline="0" dirty="0" smtClean="0"/>
              <a:t> the occurrence of selection bias.  Note:  DAGs are also useful to help us plan studies pertaining to interaction and mediation, as we will discuss later.</a:t>
            </a:r>
            <a:endParaRPr lang="en-US" altLang="en-US" dirty="0" smtClean="0"/>
          </a:p>
          <a:p>
            <a:endParaRPr lang="en-US" altLang="en-US" dirty="0" smtClean="0"/>
          </a:p>
          <a:p>
            <a:r>
              <a:rPr lang="en-US" altLang="en-US" dirty="0" smtClean="0"/>
              <a:t>What is the process that we use?  It starts with writing down exposure and outcome/disease, with an E for exposure and a D for event.  Unfortunately, notation varies for this amongst authors and sometimes you will see other things such as X or A for exposure and Y for outcome. As mentioned, we sometimes use a hashed edge with a question mark to denote what relationship we are studying, although this is not universal.  Sometimes investigators will just draw an edge or leave it out entirely and just have it established in some other way (e.g.,</a:t>
            </a:r>
            <a:r>
              <a:rPr lang="en-US" altLang="en-US" baseline="0" dirty="0" smtClean="0"/>
              <a:t> narratively)</a:t>
            </a:r>
            <a:r>
              <a:rPr lang="en-US" altLang="en-US" dirty="0" smtClean="0"/>
              <a:t> what they are studying.  </a:t>
            </a:r>
          </a:p>
          <a:p>
            <a:endParaRPr lang="en-US" altLang="en-US" dirty="0" smtClean="0"/>
          </a:p>
          <a:p>
            <a:r>
              <a:rPr lang="en-US" altLang="en-US" dirty="0" smtClean="0"/>
              <a:t>Then, using our prior causal knowledge about the system, we draw all of the non-causal paths between exposure and outcome.   </a:t>
            </a:r>
          </a:p>
          <a:p>
            <a:endParaRPr lang="en-US" altLang="en-US" dirty="0" smtClean="0"/>
          </a:p>
          <a:p>
            <a:r>
              <a:rPr lang="en-US" altLang="en-US" dirty="0" smtClean="0"/>
              <a:t>Then, via either techniques in the study design and/or the analysis phase, we develop a plan to close or block all of the non-causal paths in order to make a causal association identifiable.  To make a causal association identifiable means that we have indeed figured out how to block the non-causal paths such</a:t>
            </a:r>
            <a:r>
              <a:rPr lang="en-US" altLang="en-US" baseline="0" dirty="0" smtClean="0"/>
              <a:t> that all that is left is causal association, if there is any association at all.  </a:t>
            </a:r>
            <a:r>
              <a:rPr lang="en-US" altLang="en-US" dirty="0" smtClean="0"/>
              <a:t>One such technique is stratification that we learned about earlier.  When we adjust for a variable, we put a box around it.  Stratification serves to hold that variable constant for analysis.    These techniques are collectively known as adjustment.  Sometimes</a:t>
            </a:r>
            <a:r>
              <a:rPr lang="en-US" altLang="en-US" baseline="0" dirty="0" smtClean="0"/>
              <a:t> it is not possible to tease out a causal association apart from non-causal association with conventional techniques, at which time we say the causal effect is non-identifiable. </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The term “identify” occurs frequently in this realm.  “</a:t>
            </a:r>
            <a:r>
              <a:rPr lang="en-US" sz="1200" kern="1200" dirty="0" smtClean="0">
                <a:solidFill>
                  <a:schemeClr val="tx1"/>
                </a:solidFill>
                <a:effectLst/>
                <a:latin typeface="Times New Roman" pitchFamily="18" charset="0"/>
                <a:ea typeface="+mn-ea"/>
                <a:cs typeface="+mn-cs"/>
              </a:rPr>
              <a:t>Identification analysis”</a:t>
            </a:r>
            <a:r>
              <a:rPr lang="en-US" sz="1200" kern="1200" baseline="0" dirty="0" smtClean="0">
                <a:solidFill>
                  <a:schemeClr val="tx1"/>
                </a:solidFill>
                <a:effectLst/>
                <a:latin typeface="Times New Roman" pitchFamily="18" charset="0"/>
                <a:ea typeface="+mn-ea"/>
                <a:cs typeface="+mn-cs"/>
              </a:rPr>
              <a:t> refers to the process of determining </a:t>
            </a:r>
            <a:r>
              <a:rPr lang="en-US" sz="1200" kern="1200" dirty="0" smtClean="0">
                <a:solidFill>
                  <a:schemeClr val="tx1"/>
                </a:solidFill>
                <a:effectLst/>
                <a:latin typeface="Times New Roman" pitchFamily="18" charset="0"/>
                <a:ea typeface="+mn-ea"/>
                <a:cs typeface="+mn-cs"/>
              </a:rPr>
              <a:t>whether, and under which conditions, it is possible to get rid</a:t>
            </a:r>
            <a:r>
              <a:rPr lang="en-US" sz="1200" kern="1200" baseline="0" dirty="0" smtClean="0">
                <a:solidFill>
                  <a:schemeClr val="tx1"/>
                </a:solidFill>
                <a:effectLst/>
                <a:latin typeface="Times New Roman" pitchFamily="18" charset="0"/>
                <a:ea typeface="+mn-ea"/>
                <a:cs typeface="+mn-cs"/>
              </a:rPr>
              <a:t> of the non-causal pathways</a:t>
            </a:r>
            <a:r>
              <a:rPr lang="en-US" sz="1200" kern="1200" dirty="0" smtClean="0">
                <a:solidFill>
                  <a:schemeClr val="tx1"/>
                </a:solidFill>
                <a:effectLst/>
                <a:latin typeface="Times New Roman" pitchFamily="18" charset="0"/>
                <a:ea typeface="+mn-ea"/>
                <a:cs typeface="+mn-cs"/>
              </a:rPr>
              <a:t>. We say that a causal effect is “identifiable” if there</a:t>
            </a:r>
            <a:r>
              <a:rPr lang="en-US" sz="1200" kern="1200" baseline="0" dirty="0" smtClean="0">
                <a:solidFill>
                  <a:schemeClr val="tx1"/>
                </a:solidFill>
                <a:effectLst/>
                <a:latin typeface="Times New Roman" pitchFamily="18" charset="0"/>
                <a:ea typeface="+mn-ea"/>
                <a:cs typeface="+mn-cs"/>
              </a:rPr>
              <a:t> is way to get rid of the non-causal pathways.  After we perform an analysis, we say that a causal effect is “identified” if we were to do everything necessary to get rid of the on-causal paths.  </a:t>
            </a:r>
            <a:endParaRPr lang="en-US" altLang="en-US" dirty="0" smtClean="0"/>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Once we have done all of this and conducted our study</a:t>
            </a:r>
            <a:r>
              <a:rPr lang="en-US" altLang="en-US" baseline="0" dirty="0" smtClean="0"/>
              <a:t> and analysis (including doing whatever we said we were going to do for conditioning, such as stratification) </a:t>
            </a:r>
            <a:r>
              <a:rPr lang="en-US" altLang="en-US" dirty="0" smtClean="0"/>
              <a:t>if there remains </a:t>
            </a:r>
            <a:r>
              <a:rPr lang="en-US" altLang="en-US" sz="1200" b="0" dirty="0" smtClean="0">
                <a:solidFill>
                  <a:schemeClr val="tx1"/>
                </a:solidFill>
              </a:rPr>
              <a:t>a</a:t>
            </a:r>
            <a:r>
              <a:rPr lang="en-US" altLang="en-US" sz="1200" b="0" baseline="0" dirty="0" smtClean="0">
                <a:solidFill>
                  <a:schemeClr val="tx1"/>
                </a:solidFill>
              </a:rPr>
              <a:t> numerical/statistical </a:t>
            </a:r>
            <a:r>
              <a:rPr lang="en-US" altLang="en-US" sz="1200" b="0" dirty="0" smtClean="0">
                <a:solidFill>
                  <a:schemeClr val="tx1"/>
                </a:solidFill>
              </a:rPr>
              <a:t>association between E and D in your data, this suggests a causal relationship (although measurement error and chance are still possible explanations).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sz="1200" b="0" dirty="0" smtClean="0">
              <a:solidFill>
                <a:schemeClr val="tx1"/>
              </a:solidFill>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200" b="0" dirty="0" smtClean="0">
                <a:solidFill>
                  <a:schemeClr val="tx1"/>
                </a:solidFill>
              </a:rPr>
              <a:t>Advanced note:  measurement</a:t>
            </a:r>
            <a:r>
              <a:rPr lang="en-US" altLang="en-US" sz="1200" b="0" baseline="0" dirty="0" smtClean="0">
                <a:solidFill>
                  <a:schemeClr val="tx1"/>
                </a:solidFill>
              </a:rPr>
              <a:t> error can also be depicted on DAGs, as we will show, although the DAG becomes a bit crowded.  If we do NOT accommodate the possibility of measurement error on a DAG, then we concede (as we did above) that measurement error may still be a possible explanation for any effect we do observe.  Random error in an inference cannot be shown on a DAG.  DAGs are all about systematic error.  DAGs are sometimes referred to as “structural” because they do not depict random error.  Structural processes (as opposed to random processes) are what cause systematic error. </a:t>
            </a:r>
            <a:endParaRPr lang="en-US" altLang="en-US" sz="1200" b="0" dirty="0" smtClean="0">
              <a:solidFill>
                <a:schemeClr val="tx1"/>
              </a:solidFill>
            </a:endParaRPr>
          </a:p>
          <a:p>
            <a:endParaRPr lang="en-US" altLang="en-US" dirty="0" smtClean="0"/>
          </a:p>
        </p:txBody>
      </p:sp>
    </p:spTree>
    <p:extLst>
      <p:ext uri="{BB962C8B-B14F-4D97-AF65-F5344CB8AC3E}">
        <p14:creationId xmlns:p14="http://schemas.microsoft.com/office/powerpoint/2010/main" val="15872173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EA9B52E-F0DC-4218-B3EC-A2ABADABEC1B}" type="slidenum">
              <a:rPr lang="en-US" altLang="en-US" sz="1000" b="0" i="1">
                <a:solidFill>
                  <a:prstClr val="black"/>
                </a:solidFill>
                <a:latin typeface="Times New Roman" pitchFamily="18" charset="0"/>
              </a:rPr>
              <a:pPr algn="r" defTabSz="952500" eaLnBrk="0" hangingPunct="0"/>
              <a:t>41</a:t>
            </a:fld>
            <a:endParaRPr lang="en-US" altLang="en-US" sz="1000" b="0" i="1" dirty="0">
              <a:solidFill>
                <a:prstClr val="black"/>
              </a:solidFill>
              <a:latin typeface="Times New Roman" pitchFamily="18" charset="0"/>
            </a:endParaRPr>
          </a:p>
        </p:txBody>
      </p:sp>
      <p:sp>
        <p:nvSpPr>
          <p:cNvPr id="260098" name="Rectangle 2"/>
          <p:cNvSpPr>
            <a:spLocks noGrp="1" noRot="1" noChangeAspect="1" noChangeArrowheads="1" noTextEdit="1"/>
          </p:cNvSpPr>
          <p:nvPr>
            <p:ph type="sldImg"/>
          </p:nvPr>
        </p:nvSpPr>
        <p:spPr>
          <a:xfrm>
            <a:off x="2168525" y="706438"/>
            <a:ext cx="2609850" cy="3481387"/>
          </a:xfrm>
          <a:ln/>
        </p:spPr>
      </p:sp>
      <p:sp>
        <p:nvSpPr>
          <p:cNvPr id="260099" name="Rectangle 3"/>
          <p:cNvSpPr>
            <a:spLocks noGrp="1" noChangeArrowheads="1"/>
          </p:cNvSpPr>
          <p:nvPr>
            <p:ph type="body" idx="1"/>
          </p:nvPr>
        </p:nvSpPr>
        <p:spPr>
          <a:noFill/>
          <a:ln/>
        </p:spPr>
        <p:txBody>
          <a:bodyPr/>
          <a:lstStyle/>
          <a:p>
            <a:r>
              <a:rPr lang="en-US" altLang="en-US" dirty="0" smtClean="0"/>
              <a:t>Here is our original example.   We are studying whether carrying matches is a cause of lung cancer.   To address this, we need to portray what else is known about</a:t>
            </a:r>
            <a:r>
              <a:rPr lang="en-US" altLang="en-US" baseline="0" dirty="0" smtClean="0"/>
              <a:t> the system.   One thing that is known is that s</a:t>
            </a:r>
            <a:r>
              <a:rPr lang="en-US" altLang="en-US" dirty="0" smtClean="0"/>
              <a:t>moking is a common cause of carrying matches and lung cancer.  It is therefore a confounder in the relationship between matches and lung cancer.  Controlling for smoking, say via stratification, will close the previously open non-causal path, which is also called a backdoor path, and this will unconfound the relationship.  Controlling for smoking allows us to see the true causal relationship between matches and lung cancer;</a:t>
            </a:r>
            <a:r>
              <a:rPr lang="en-US" altLang="en-US" baseline="0" dirty="0" smtClean="0"/>
              <a:t> controlling for smoking will make the causal effect (if one exists at all) “identifiable”.   In other words, if we see an association between matches and lung cancer after controlling for smoking, it suggests it is causal.  In our case, we did </a:t>
            </a:r>
            <a:r>
              <a:rPr lang="en-US" altLang="en-US" u="sng" baseline="0" dirty="0" smtClean="0"/>
              <a:t>not</a:t>
            </a:r>
            <a:r>
              <a:rPr lang="en-US" altLang="en-US" baseline="0" dirty="0" smtClean="0"/>
              <a:t> see an association and hence we conclude no causal relationship between matches and lung cancer.  </a:t>
            </a:r>
            <a:r>
              <a:rPr lang="en-US" altLang="en-US" dirty="0" smtClean="0"/>
              <a:t> </a:t>
            </a:r>
            <a:endParaRPr lang="en-US" altLang="en-US" dirty="0" smtClean="0"/>
          </a:p>
        </p:txBody>
      </p:sp>
    </p:spTree>
    <p:extLst>
      <p:ext uri="{BB962C8B-B14F-4D97-AF65-F5344CB8AC3E}">
        <p14:creationId xmlns:p14="http://schemas.microsoft.com/office/powerpoint/2010/main" val="3559213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253A06DE-9892-453A-A866-8FA69D6C01EC}" type="slidenum">
              <a:rPr lang="en-US" altLang="en-US" sz="1000" b="0" i="1">
                <a:solidFill>
                  <a:prstClr val="black"/>
                </a:solidFill>
                <a:latin typeface="Times New Roman" pitchFamily="18" charset="0"/>
              </a:rPr>
              <a:pPr algn="r" defTabSz="952500" eaLnBrk="0" hangingPunct="0"/>
              <a:t>42</a:t>
            </a:fld>
            <a:endParaRPr lang="en-US" altLang="en-US" sz="1000" b="0" i="1" dirty="0">
              <a:solidFill>
                <a:prstClr val="black"/>
              </a:solidFill>
              <a:latin typeface="Times New Roman" pitchFamily="18" charset="0"/>
            </a:endParaRPr>
          </a:p>
        </p:txBody>
      </p:sp>
      <p:sp>
        <p:nvSpPr>
          <p:cNvPr id="264194" name="Rectangle 2"/>
          <p:cNvSpPr>
            <a:spLocks noGrp="1" noRot="1" noChangeAspect="1" noChangeArrowheads="1" noTextEdit="1"/>
          </p:cNvSpPr>
          <p:nvPr>
            <p:ph type="sldImg"/>
          </p:nvPr>
        </p:nvSpPr>
        <p:spPr>
          <a:xfrm>
            <a:off x="2168525" y="706438"/>
            <a:ext cx="2609850" cy="3481387"/>
          </a:xfrm>
          <a:ln/>
        </p:spPr>
      </p:sp>
      <p:sp>
        <p:nvSpPr>
          <p:cNvPr id="264195" name="Rectangle 3"/>
          <p:cNvSpPr>
            <a:spLocks noGrp="1" noChangeArrowheads="1"/>
          </p:cNvSpPr>
          <p:nvPr>
            <p:ph type="body" idx="1"/>
          </p:nvPr>
        </p:nvSpPr>
        <p:spPr>
          <a:noFill/>
          <a:ln/>
        </p:spPr>
        <p:txBody>
          <a:bodyPr/>
          <a:lstStyle/>
          <a:p>
            <a:r>
              <a:rPr lang="en-US" altLang="en-US" dirty="0" smtClean="0"/>
              <a:t>Here</a:t>
            </a:r>
            <a:r>
              <a:rPr lang="en-US" altLang="en-US" baseline="0" dirty="0" smtClean="0"/>
              <a:t> is another </a:t>
            </a:r>
            <a:r>
              <a:rPr lang="en-US" altLang="en-US" dirty="0" smtClean="0"/>
              <a:t>example.  Let</a:t>
            </a:r>
            <a:r>
              <a:rPr lang="en-US" altLang="en-US" baseline="0" dirty="0" smtClean="0"/>
              <a:t> us</a:t>
            </a:r>
            <a:r>
              <a:rPr lang="en-US" altLang="en-US" dirty="0" smtClean="0"/>
              <a:t> say we want to know whether having sexual activity is causally related to longer life.  It seems to me that such “positive” inferences about lifestyle behaviors are coming out all of the time in the biomedical</a:t>
            </a:r>
            <a:r>
              <a:rPr lang="en-US" altLang="en-US" baseline="0" dirty="0" smtClean="0"/>
              <a:t> literature</a:t>
            </a:r>
            <a:r>
              <a:rPr lang="en-US" altLang="en-US" dirty="0" smtClean="0"/>
              <a:t>.  “People who have sex more often live longer”, they read.  However, we recognize that there is</a:t>
            </a:r>
            <a:r>
              <a:rPr lang="en-US" altLang="en-US" baseline="0" dirty="0" smtClean="0"/>
              <a:t> a</a:t>
            </a:r>
            <a:r>
              <a:rPr lang="en-US" altLang="en-US" dirty="0" smtClean="0"/>
              <a:t> common causes out there for sexual activity and mortality.  The</a:t>
            </a:r>
            <a:r>
              <a:rPr lang="en-US" altLang="en-US" baseline="0" dirty="0" smtClean="0"/>
              <a:t> common cause is</a:t>
            </a:r>
            <a:r>
              <a:rPr lang="en-US" altLang="en-US" dirty="0" smtClean="0"/>
              <a:t> an unknown biologic factor (or factors) that influence how long we live in the future and how we feel</a:t>
            </a:r>
            <a:r>
              <a:rPr lang="en-US" altLang="en-US" baseline="0" dirty="0" smtClean="0"/>
              <a:t> </a:t>
            </a:r>
            <a:r>
              <a:rPr lang="en-US" altLang="en-US" dirty="0" smtClean="0"/>
              <a:t>today,</a:t>
            </a:r>
            <a:r>
              <a:rPr lang="en-US" altLang="en-US" baseline="0" dirty="0" smtClean="0"/>
              <a:t> our self-reported sense of health.  </a:t>
            </a:r>
            <a:r>
              <a:rPr lang="en-US" altLang="en-US" dirty="0" smtClean="0"/>
              <a:t>How we are feeling today directly influences our amount of sexual activity.   Even though we cannot directly measure these unknown biologic factors, if we control for self-reported general health, we can block the path between unknown biologic factors and sexual activity,</a:t>
            </a:r>
            <a:r>
              <a:rPr lang="en-US" altLang="en-US" baseline="0" dirty="0" smtClean="0"/>
              <a:t> </a:t>
            </a:r>
            <a:r>
              <a:rPr lang="en-US" altLang="en-US" dirty="0" smtClean="0"/>
              <a:t>prevent confounding,</a:t>
            </a:r>
            <a:r>
              <a:rPr lang="en-US" altLang="en-US" baseline="0" dirty="0" smtClean="0"/>
              <a:t> and identify the causal effect of sexual activity on all-cause mortality.</a:t>
            </a:r>
            <a:r>
              <a:rPr lang="en-US" altLang="en-US" dirty="0" smtClean="0"/>
              <a:t>   </a:t>
            </a:r>
          </a:p>
          <a:p>
            <a:endParaRPr lang="en-US" altLang="en-US" dirty="0" smtClean="0"/>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Note: Of course, this is a bit of an oversimplification of the system and the identifiability</a:t>
            </a:r>
            <a:r>
              <a:rPr lang="en-US" altLang="en-US" baseline="0" dirty="0" smtClean="0"/>
              <a:t> problem.  One </a:t>
            </a:r>
            <a:r>
              <a:rPr lang="en-US" altLang="en-US" dirty="0" smtClean="0"/>
              <a:t>challenge here is to measure the construct of general health in an accurate and comprehensive way.</a:t>
            </a:r>
            <a:r>
              <a:rPr lang="en-US" altLang="en-US" baseline="0" dirty="0" smtClean="0"/>
              <a:t>  The other challenge is that </a:t>
            </a:r>
            <a:r>
              <a:rPr lang="en-US" altLang="en-US" dirty="0" smtClean="0"/>
              <a:t>general health (how one feels) may</a:t>
            </a:r>
            <a:r>
              <a:rPr lang="en-US" altLang="en-US" baseline="0" dirty="0" smtClean="0"/>
              <a:t> not be the only path from biologic factors to sexual activity, and, if it is not, then controlling for general health will not completely unconfound the relationship between sexual activity and mortality.</a:t>
            </a:r>
            <a:endParaRPr lang="en-US" altLang="en-US" dirty="0" smtClean="0"/>
          </a:p>
          <a:p>
            <a:endParaRPr lang="en-US" altLang="en-US" dirty="0" smtClean="0"/>
          </a:p>
        </p:txBody>
      </p:sp>
    </p:spTree>
    <p:extLst>
      <p:ext uri="{BB962C8B-B14F-4D97-AF65-F5344CB8AC3E}">
        <p14:creationId xmlns:p14="http://schemas.microsoft.com/office/powerpoint/2010/main" val="35274256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70EA97C-689F-4F10-9BFB-B8EB222E4CE3}" type="slidenum">
              <a:rPr lang="en-US" altLang="en-US" sz="1000" b="0" i="1">
                <a:solidFill>
                  <a:schemeClr val="tx1"/>
                </a:solidFill>
                <a:latin typeface="Times New Roman" pitchFamily="18" charset="0"/>
              </a:rPr>
              <a:pPr algn="r" defTabSz="952500" eaLnBrk="0" hangingPunct="0"/>
              <a:t>43</a:t>
            </a:fld>
            <a:endParaRPr lang="en-US" altLang="en-US" sz="1000" b="0" i="1" dirty="0">
              <a:solidFill>
                <a:schemeClr val="tx1"/>
              </a:solidFill>
              <a:latin typeface="Times New Roman" pitchFamily="18" charset="0"/>
            </a:endParaRPr>
          </a:p>
        </p:txBody>
      </p:sp>
      <p:sp>
        <p:nvSpPr>
          <p:cNvPr id="266242" name="Rectangle 2"/>
          <p:cNvSpPr>
            <a:spLocks noGrp="1" noRot="1" noChangeAspect="1" noChangeArrowheads="1" noTextEdit="1"/>
          </p:cNvSpPr>
          <p:nvPr>
            <p:ph type="sldImg"/>
          </p:nvPr>
        </p:nvSpPr>
        <p:spPr>
          <a:xfrm>
            <a:off x="2168525" y="706438"/>
            <a:ext cx="2609850" cy="3481387"/>
          </a:xfrm>
          <a:ln/>
        </p:spPr>
      </p:sp>
      <p:sp>
        <p:nvSpPr>
          <p:cNvPr id="266243" name="Rectangle 3"/>
          <p:cNvSpPr>
            <a:spLocks noGrp="1" noChangeArrowheads="1"/>
          </p:cNvSpPr>
          <p:nvPr>
            <p:ph type="body" idx="1"/>
          </p:nvPr>
        </p:nvSpPr>
        <p:spPr>
          <a:noFill/>
          <a:ln/>
        </p:spPr>
        <p:txBody>
          <a:bodyPr/>
          <a:lstStyle/>
          <a:p>
            <a:r>
              <a:rPr lang="en-US" altLang="en-US" dirty="0" smtClean="0"/>
              <a:t>We can therefore see how confounding is one type of a non-causal path.  Before we talk about others, we need a note on terminology.  In this DAG, C is the common cause, the underlying root of the confounding, and C is definitely a confounder.  However, most experts in the field</a:t>
            </a:r>
            <a:r>
              <a:rPr lang="en-US" altLang="en-US" baseline="0" dirty="0" smtClean="0"/>
              <a:t> </a:t>
            </a:r>
            <a:r>
              <a:rPr lang="en-US" altLang="en-US" dirty="0" smtClean="0"/>
              <a:t>would also call A, B, X, and Z confounders as well.  This is because adjusting for, for example, by stratification, </a:t>
            </a:r>
            <a:r>
              <a:rPr lang="en-US" altLang="en-US" dirty="0" smtClean="0"/>
              <a:t>any </a:t>
            </a:r>
            <a:r>
              <a:rPr lang="en-US" altLang="en-US" dirty="0" smtClean="0"/>
              <a:t>one</a:t>
            </a:r>
            <a:r>
              <a:rPr lang="en-US" altLang="en-US" baseline="0" dirty="0" smtClean="0"/>
              <a:t> of </a:t>
            </a:r>
            <a:r>
              <a:rPr lang="en-US" altLang="en-US" dirty="0" smtClean="0"/>
              <a:t>A, B, X, or Z will all close (or block) this heretofore open path and it will eliminate confounding.  So, anything we can deal with to manage confounding is called a confounder.  (Advanced</a:t>
            </a:r>
            <a:r>
              <a:rPr lang="en-US" altLang="en-US" baseline="0" dirty="0" smtClean="0"/>
              <a:t> note:  adjusting for any one of A, B, C, X or Z will equally manage confounding in this DAG and allow you to estimate the causal effect of E on D only if there are no other unmanaged confounding pathways.   If there are additional unmanaged confounding pathways (“residual confounding”), then there are some choices to be made in terms of which factor is best to control for.  This topic is known as “bias amplification” and it is at the frontier of methodologic research (Pearl J. </a:t>
            </a:r>
            <a:r>
              <a:rPr lang="en-US" sz="1200" b="0" i="0" kern="1200" dirty="0" smtClean="0">
                <a:solidFill>
                  <a:schemeClr val="tx1"/>
                </a:solidFill>
                <a:effectLst/>
                <a:latin typeface="Times New Roman" pitchFamily="18" charset="0"/>
                <a:ea typeface="+mn-ea"/>
                <a:cs typeface="+mn-cs"/>
              </a:rPr>
              <a:t>Invited Commentary: Understanding Bias Amplification.  AJE 174(11):1223–1227,</a:t>
            </a:r>
            <a:r>
              <a:rPr lang="en-US" sz="1200" b="0" i="0" kern="1200" baseline="0" dirty="0" smtClean="0">
                <a:solidFill>
                  <a:schemeClr val="tx1"/>
                </a:solidFill>
                <a:effectLst/>
                <a:latin typeface="Times New Roman" pitchFamily="18" charset="0"/>
                <a:ea typeface="+mn-ea"/>
                <a:cs typeface="+mn-cs"/>
              </a:rPr>
              <a:t> 2011.))</a:t>
            </a:r>
            <a:r>
              <a:rPr lang="en-US" dirty="0" smtClean="0"/>
              <a:t/>
            </a:r>
            <a:br>
              <a:rPr lang="en-US" dirty="0" smtClean="0"/>
            </a:br>
            <a:endParaRPr lang="en-US" altLang="en-US" dirty="0" smtClean="0"/>
          </a:p>
          <a:p>
            <a:endParaRPr lang="en-US" altLang="en-US" dirty="0" smtClean="0"/>
          </a:p>
          <a:p>
            <a:r>
              <a:rPr lang="en-US" altLang="en-US" dirty="0" smtClean="0"/>
              <a:t>For example, imagine</a:t>
            </a:r>
            <a:r>
              <a:rPr lang="en-US" altLang="en-US" baseline="0" dirty="0" smtClean="0"/>
              <a:t> an analysis where we examined the relationship between E and D where everyone had the same level of X, a situation we can achieve by stratification on X.  If everyone has the same level of variable X, then there is no confounding of the relationship between E and D.  If we stratified on X, the relationship we observed between E and D, if any, would represent a causal relationship.  This assumes no measurement </a:t>
            </a:r>
            <a:r>
              <a:rPr lang="en-US" altLang="en-US" baseline="0" dirty="0" smtClean="0"/>
              <a:t>bias or </a:t>
            </a:r>
            <a:r>
              <a:rPr lang="en-US" altLang="en-US" baseline="0" dirty="0" smtClean="0"/>
              <a:t>sampling error.  </a:t>
            </a:r>
            <a:endParaRPr lang="en-US" altLang="en-US" dirty="0" smtClean="0"/>
          </a:p>
          <a:p>
            <a:endParaRPr lang="en-US" altLang="en-US" dirty="0" smtClean="0"/>
          </a:p>
          <a:p>
            <a:r>
              <a:rPr lang="en-US" altLang="en-US" dirty="0" smtClean="0"/>
              <a:t>While most experts will classify A, B, X, and Z as confounders, not all do.  This is, however, just a semantic </a:t>
            </a:r>
            <a:r>
              <a:rPr lang="en-US" altLang="en-US" dirty="0" smtClean="0"/>
              <a:t>argument and</a:t>
            </a:r>
            <a:r>
              <a:rPr lang="en-US" altLang="en-US" baseline="0" dirty="0" smtClean="0"/>
              <a:t> one we can avoid entirely if we do not refer to confounders per se and instead talk about confounding the process</a:t>
            </a:r>
            <a:r>
              <a:rPr lang="en-US" altLang="en-US" dirty="0" smtClean="0"/>
              <a:t>. </a:t>
            </a:r>
            <a:r>
              <a:rPr lang="en-US" altLang="en-US" baseline="0" dirty="0" smtClean="0"/>
              <a:t> </a:t>
            </a:r>
            <a:r>
              <a:rPr lang="en-US" altLang="en-US" dirty="0" smtClean="0"/>
              <a:t>DAGs </a:t>
            </a:r>
            <a:r>
              <a:rPr lang="en-US" altLang="en-US" dirty="0" smtClean="0"/>
              <a:t>urge us to focus on the process of confounding and how to eliminate it rather than on the definition of confounders per se.  </a:t>
            </a:r>
          </a:p>
        </p:txBody>
      </p:sp>
    </p:spTree>
    <p:extLst>
      <p:ext uri="{BB962C8B-B14F-4D97-AF65-F5344CB8AC3E}">
        <p14:creationId xmlns:p14="http://schemas.microsoft.com/office/powerpoint/2010/main" val="8894614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89" name="Rectangle 5"/>
          <p:cNvSpPr>
            <a:spLocks noGrp="1" noChangeArrowheads="1"/>
          </p:cNvSpPr>
          <p:nvPr>
            <p:ph type="sldNum" sz="quarter" idx="5"/>
          </p:nvPr>
        </p:nvSpPr>
        <p:spPr>
          <a:noFill/>
        </p:spPr>
        <p:txBody>
          <a:bodyPr/>
          <a:lstStyle/>
          <a:p>
            <a:fld id="{14F0C369-E3BC-41C8-BA57-D02CED4263D9}" type="slidenum">
              <a:rPr lang="en-US" altLang="en-US" smtClean="0"/>
              <a:pPr/>
              <a:t>44</a:t>
            </a:fld>
            <a:endParaRPr lang="en-US" altLang="en-US" dirty="0" smtClean="0"/>
          </a:p>
        </p:txBody>
      </p:sp>
      <p:sp>
        <p:nvSpPr>
          <p:cNvPr id="268290" name="Rectangle 2"/>
          <p:cNvSpPr>
            <a:spLocks noGrp="1" noRot="1" noChangeAspect="1" noChangeArrowheads="1" noTextEdit="1"/>
          </p:cNvSpPr>
          <p:nvPr>
            <p:ph type="sldImg"/>
          </p:nvPr>
        </p:nvSpPr>
        <p:spPr>
          <a:xfrm>
            <a:off x="2168525" y="706438"/>
            <a:ext cx="2609850" cy="3481387"/>
          </a:xfrm>
          <a:ln/>
        </p:spPr>
      </p:sp>
      <p:sp>
        <p:nvSpPr>
          <p:cNvPr id="268291" name="Rectangle 3"/>
          <p:cNvSpPr>
            <a:spLocks noGrp="1" noChangeArrowheads="1"/>
          </p:cNvSpPr>
          <p:nvPr>
            <p:ph type="body" idx="1"/>
          </p:nvPr>
        </p:nvSpPr>
        <p:spPr>
          <a:noFill/>
          <a:ln/>
        </p:spPr>
        <p:txBody>
          <a:bodyPr/>
          <a:lstStyle/>
          <a:p>
            <a:r>
              <a:rPr lang="en-US" altLang="en-US" dirty="0" smtClean="0"/>
              <a:t>This process points out one of the main attractions of DAGs.  The 3 traditional criteria we stated earlier for </a:t>
            </a:r>
            <a:r>
              <a:rPr lang="en-US" altLang="en-US" dirty="0" smtClean="0"/>
              <a:t>confounders, </a:t>
            </a:r>
            <a:r>
              <a:rPr lang="en-US" altLang="en-US" dirty="0" smtClean="0"/>
              <a:t>which I have re-stated here, are </a:t>
            </a:r>
            <a:r>
              <a:rPr lang="en-US" altLang="en-US" dirty="0" smtClean="0"/>
              <a:t>mostly correct</a:t>
            </a:r>
            <a:r>
              <a:rPr lang="en-US" altLang="en-US" dirty="0" smtClean="0"/>
              <a:t>,  but they are abstract. They also take a long time to </a:t>
            </a:r>
            <a:r>
              <a:rPr lang="en-US" altLang="en-US" dirty="0" smtClean="0"/>
              <a:t>write and think about.</a:t>
            </a:r>
            <a:r>
              <a:rPr lang="en-US" altLang="en-US" baseline="0" dirty="0" smtClean="0"/>
              <a:t>  </a:t>
            </a:r>
            <a:r>
              <a:rPr lang="en-US" altLang="en-US" dirty="0" smtClean="0"/>
              <a:t>Using these</a:t>
            </a:r>
            <a:r>
              <a:rPr lang="en-US" altLang="en-US" baseline="0" dirty="0" smtClean="0"/>
              <a:t> traditional criteria, we would look for factors which met these criteria and controlled for them (by restriction, matching, stratification, regression or other techniques).  </a:t>
            </a:r>
            <a:r>
              <a:rPr lang="en-US" altLang="en-US" baseline="0" dirty="0" smtClean="0"/>
              <a:t>The problem is that control for some of these factors may be redundant given that other factors were controlled for.  For example, on the prior slide there is no need to control for more than one of the variables on the path.  Controlling for more than one can result in statistical imprecision in the study’s estimate.</a:t>
            </a:r>
            <a:endParaRPr lang="en-US" altLang="en-US" baseline="0" dirty="0" smtClean="0"/>
          </a:p>
          <a:p>
            <a:endParaRPr lang="en-US" altLang="en-US" baseline="0" dirty="0" smtClean="0"/>
          </a:p>
          <a:p>
            <a:r>
              <a:rPr lang="en-US" altLang="en-US" dirty="0" smtClean="0"/>
              <a:t>DAGs make the</a:t>
            </a:r>
            <a:r>
              <a:rPr lang="en-US" altLang="en-US" baseline="0" dirty="0" smtClean="0"/>
              <a:t> management</a:t>
            </a:r>
            <a:r>
              <a:rPr lang="en-US" altLang="en-US" dirty="0" smtClean="0"/>
              <a:t> </a:t>
            </a:r>
            <a:r>
              <a:rPr lang="en-US" altLang="en-US" dirty="0" smtClean="0"/>
              <a:t>of confounding much clearer</a:t>
            </a:r>
            <a:r>
              <a:rPr lang="en-US" altLang="en-US" baseline="0" dirty="0" smtClean="0"/>
              <a:t> and, often, more accurate and precise in terms of the inference.</a:t>
            </a:r>
            <a:r>
              <a:rPr lang="en-US" altLang="en-US" dirty="0" smtClean="0"/>
              <a:t>  </a:t>
            </a:r>
            <a:r>
              <a:rPr lang="en-US" altLang="en-US" dirty="0" smtClean="0"/>
              <a:t>You first draw the system to the best extent you know </a:t>
            </a:r>
            <a:r>
              <a:rPr lang="en-US" altLang="en-US" dirty="0" smtClean="0"/>
              <a:t>it,</a:t>
            </a:r>
            <a:r>
              <a:rPr lang="en-US" altLang="en-US" baseline="0" dirty="0" smtClean="0"/>
              <a:t> making sure to include all common causes of exposure and disease and all other non-causal paths. Be sure to include common causes of any two nodes in this system; doing so makes for what is called a “causal DAG”.  In other words, any graph with nodes and directed and acyclic paths can be called a DAG.   If you are sure to include all common causes of any two nodes, then the graphic is called a “causal DAG”.  Then, you devise a plan to block all of the non-causal paths, including those caused by confounding and other structural biases (such as selection bias, which we will define on a DAG presently).  For example, w</a:t>
            </a:r>
            <a:r>
              <a:rPr lang="en-US" altLang="en-US" dirty="0" smtClean="0"/>
              <a:t>hat </a:t>
            </a:r>
            <a:r>
              <a:rPr lang="en-US" altLang="en-US" dirty="0" smtClean="0"/>
              <a:t>you can do is to adjust for anything on the non-causal </a:t>
            </a:r>
            <a:r>
              <a:rPr lang="en-US" altLang="en-US" dirty="0" smtClean="0"/>
              <a:t>confounding path </a:t>
            </a:r>
            <a:r>
              <a:rPr lang="en-US" altLang="en-US" dirty="0" smtClean="0"/>
              <a:t>originated by </a:t>
            </a:r>
            <a:r>
              <a:rPr lang="en-US" altLang="en-US" dirty="0" smtClean="0"/>
              <a:t>its common </a:t>
            </a:r>
            <a:r>
              <a:rPr lang="en-US" altLang="en-US" dirty="0" smtClean="0"/>
              <a:t>cause. If your DAG is correct, this will preclude confounding from </a:t>
            </a:r>
            <a:r>
              <a:rPr lang="en-US" altLang="en-US" dirty="0" smtClean="0"/>
              <a:t>occurring (and most</a:t>
            </a:r>
            <a:r>
              <a:rPr lang="en-US" altLang="en-US" baseline="0" dirty="0" smtClean="0"/>
              <a:t> forms of selection bias)</a:t>
            </a:r>
            <a:r>
              <a:rPr lang="en-US" altLang="en-US" dirty="0" smtClean="0"/>
              <a:t>.  With this approach,</a:t>
            </a:r>
            <a:r>
              <a:rPr lang="en-US" altLang="en-US" baseline="0" dirty="0" smtClean="0"/>
              <a:t> you make sure you adjust for what you need to and avoid adjusting for things you do not.  </a:t>
            </a:r>
            <a:endParaRPr lang="en-US" altLang="en-US" dirty="0" smtClean="0"/>
          </a:p>
          <a:p>
            <a:endParaRPr lang="en-US" altLang="en-US" dirty="0" smtClean="0"/>
          </a:p>
        </p:txBody>
      </p:sp>
    </p:spTree>
    <p:extLst>
      <p:ext uri="{BB962C8B-B14F-4D97-AF65-F5344CB8AC3E}">
        <p14:creationId xmlns:p14="http://schemas.microsoft.com/office/powerpoint/2010/main" val="3248958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F637DAE3-0631-468A-B0E6-B9A01019869A}" type="slidenum">
              <a:rPr lang="en-US" altLang="en-US" sz="1000" b="0" i="1">
                <a:solidFill>
                  <a:schemeClr val="tx1"/>
                </a:solidFill>
                <a:latin typeface="Times New Roman" pitchFamily="18" charset="0"/>
              </a:rPr>
              <a:pPr algn="r" defTabSz="952500" eaLnBrk="0" hangingPunct="0"/>
              <a:t>45</a:t>
            </a:fld>
            <a:endParaRPr lang="en-US" altLang="en-US" sz="1000" b="0" i="1" dirty="0">
              <a:solidFill>
                <a:schemeClr val="tx1"/>
              </a:solidFill>
              <a:latin typeface="Times New Roman" pitchFamily="18" charset="0"/>
            </a:endParaRPr>
          </a:p>
        </p:txBody>
      </p:sp>
      <p:sp>
        <p:nvSpPr>
          <p:cNvPr id="282626" name="Rectangle 2"/>
          <p:cNvSpPr>
            <a:spLocks noGrp="1" noRot="1" noChangeAspect="1" noChangeArrowheads="1" noTextEdit="1"/>
          </p:cNvSpPr>
          <p:nvPr>
            <p:ph type="sldImg"/>
          </p:nvPr>
        </p:nvSpPr>
        <p:spPr>
          <a:xfrm>
            <a:off x="2168525" y="706438"/>
            <a:ext cx="2609850" cy="3481387"/>
          </a:xfrm>
          <a:ln/>
        </p:spPr>
      </p:sp>
      <p:sp>
        <p:nvSpPr>
          <p:cNvPr id="282627" name="Rectangle 3"/>
          <p:cNvSpPr>
            <a:spLocks noGrp="1" noChangeArrowheads="1"/>
          </p:cNvSpPr>
          <p:nvPr>
            <p:ph type="body" idx="1"/>
          </p:nvPr>
        </p:nvSpPr>
        <p:spPr>
          <a:noFill/>
          <a:ln/>
        </p:spPr>
        <p:txBody>
          <a:bodyPr/>
          <a:lstStyle/>
          <a:p>
            <a:r>
              <a:rPr lang="en-US" altLang="en-US" dirty="0" smtClean="0"/>
              <a:t>This discussion should be making you realize the central challenge in confounding.  </a:t>
            </a:r>
            <a:r>
              <a:rPr lang="en-US" altLang="en-US" dirty="0" smtClean="0"/>
              <a:t>The central challenge</a:t>
            </a:r>
            <a:r>
              <a:rPr lang="en-US" altLang="en-US" baseline="0" dirty="0" smtClean="0"/>
              <a:t> is thinking of it, i.e., being able to know what are “other influences” that impact both exposure and outcome.</a:t>
            </a:r>
          </a:p>
          <a:p>
            <a:endParaRPr lang="en-US" altLang="en-US" baseline="0" dirty="0" smtClean="0"/>
          </a:p>
          <a:p>
            <a:r>
              <a:rPr lang="en-US" altLang="en-US" dirty="0" smtClean="0"/>
              <a:t>DAGs </a:t>
            </a:r>
            <a:r>
              <a:rPr lang="en-US" altLang="en-US" dirty="0" smtClean="0"/>
              <a:t>are a nice way to lay out the framework.  However, to fill in the DAGs, you need to identify the common causes.  You need to be a subject matter expert, and this is why we said at the beginning that confounding is mainly a substantive rather than statistical issue.  The hard part is writing the DAG and being sure that it is accurate.  The easier part,</a:t>
            </a:r>
            <a:r>
              <a:rPr lang="en-US" altLang="en-US" baseline="0" dirty="0" smtClean="0"/>
              <a:t> comparatively,</a:t>
            </a:r>
            <a:r>
              <a:rPr lang="en-US" altLang="en-US" dirty="0" smtClean="0"/>
              <a:t> are the statistical techniques to deal with </a:t>
            </a:r>
            <a:r>
              <a:rPr lang="en-US" altLang="en-US" dirty="0" smtClean="0"/>
              <a:t>confounding.   </a:t>
            </a:r>
            <a:r>
              <a:rPr lang="en-US" altLang="en-US" dirty="0" smtClean="0"/>
              <a:t>Hence, this is why </a:t>
            </a:r>
            <a:r>
              <a:rPr lang="en-US" altLang="en-US" dirty="0" smtClean="0"/>
              <a:t>we </a:t>
            </a:r>
            <a:r>
              <a:rPr lang="en-US" altLang="en-US" dirty="0" smtClean="0"/>
              <a:t>advise that before you begin a study you need to spend a few weeks in the library </a:t>
            </a:r>
            <a:r>
              <a:rPr lang="en-US" altLang="en-US" dirty="0" smtClean="0"/>
              <a:t>(i.e.,</a:t>
            </a:r>
            <a:r>
              <a:rPr lang="en-US" altLang="en-US" baseline="0" dirty="0" smtClean="0"/>
              <a:t> PubMed) </a:t>
            </a:r>
            <a:r>
              <a:rPr lang="en-US" altLang="en-US" dirty="0" smtClean="0"/>
              <a:t>to </a:t>
            </a:r>
            <a:r>
              <a:rPr lang="en-US" altLang="en-US" dirty="0" smtClean="0"/>
              <a:t>really understand your surrounding system. </a:t>
            </a:r>
          </a:p>
          <a:p>
            <a:endParaRPr lang="en-US" altLang="en-US" dirty="0" smtClean="0"/>
          </a:p>
          <a:p>
            <a:r>
              <a:rPr lang="en-US" altLang="en-US" dirty="0" smtClean="0"/>
              <a:t>Of course, to understand the biomedical literature you will need to read to understand your system,</a:t>
            </a:r>
            <a:r>
              <a:rPr lang="en-US" altLang="en-US" baseline="0" dirty="0" smtClean="0"/>
              <a:t>  you will also need to be a methodologic expert.  </a:t>
            </a:r>
            <a:endParaRPr lang="en-US" altLang="en-US" baseline="0" dirty="0" smtClean="0"/>
          </a:p>
          <a:p>
            <a:endParaRPr lang="en-US" altLang="en-US" baseline="0" dirty="0" smtClean="0"/>
          </a:p>
          <a:p>
            <a:r>
              <a:rPr lang="en-US" altLang="en-US" baseline="0" dirty="0" smtClean="0"/>
              <a:t>For those of you with many years of biomedical education and experience under your belts, this is where you get to use your deep subject matter to your benefit.  This deep subject matter subject knowledge is not only useful to think of relevant research questions and the measurements to answer the questions, but, equally important, this deep subject matter knowledge will allow you to draw accurate DAGS.</a:t>
            </a:r>
            <a:endParaRPr lang="en-US" altLang="en-US" dirty="0" smtClean="0"/>
          </a:p>
        </p:txBody>
      </p:sp>
    </p:spTree>
    <p:extLst>
      <p:ext uri="{BB962C8B-B14F-4D97-AF65-F5344CB8AC3E}">
        <p14:creationId xmlns:p14="http://schemas.microsoft.com/office/powerpoint/2010/main" val="3559338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46</a:t>
            </a:fld>
            <a:endParaRPr lang="en-US" altLang="en-US" dirty="0"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sz="1200" dirty="0" smtClean="0">
                <a:solidFill>
                  <a:srgbClr val="000000"/>
                </a:solidFill>
                <a:latin typeface="Arial" charset="0"/>
              </a:rPr>
              <a:t>Returning back to our outline, </a:t>
            </a:r>
            <a:r>
              <a:rPr lang="en-US" altLang="en-US" sz="1200" dirty="0" smtClean="0">
                <a:solidFill>
                  <a:srgbClr val="000000"/>
                </a:solidFill>
                <a:latin typeface="Arial" charset="0"/>
              </a:rPr>
              <a:t>let</a:t>
            </a:r>
            <a:r>
              <a:rPr lang="en-US" altLang="en-US" sz="1200" baseline="0" dirty="0" smtClean="0">
                <a:solidFill>
                  <a:srgbClr val="000000"/>
                </a:solidFill>
                <a:latin typeface="Arial" charset="0"/>
              </a:rPr>
              <a:t> u</a:t>
            </a:r>
            <a:r>
              <a:rPr lang="en-US" altLang="en-US" sz="1200" dirty="0" smtClean="0">
                <a:solidFill>
                  <a:srgbClr val="000000"/>
                </a:solidFill>
                <a:latin typeface="Arial" charset="0"/>
              </a:rPr>
              <a:t>s </a:t>
            </a:r>
            <a:r>
              <a:rPr lang="en-US" altLang="en-US" sz="1200" dirty="0" smtClean="0">
                <a:solidFill>
                  <a:srgbClr val="000000"/>
                </a:solidFill>
                <a:latin typeface="Arial" charset="0"/>
              </a:rPr>
              <a:t>talk about some other utilities of DAGs.</a:t>
            </a:r>
          </a:p>
        </p:txBody>
      </p:sp>
    </p:spTree>
    <p:extLst>
      <p:ext uri="{BB962C8B-B14F-4D97-AF65-F5344CB8AC3E}">
        <p14:creationId xmlns:p14="http://schemas.microsoft.com/office/powerpoint/2010/main" val="9753014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6E486C3-3387-4C24-9E9B-BBB69028AB9F}" type="slidenum">
              <a:rPr lang="en-US" altLang="en-US" sz="1000" b="0" i="1">
                <a:solidFill>
                  <a:schemeClr val="tx1"/>
                </a:solidFill>
                <a:latin typeface="Times New Roman" pitchFamily="18" charset="0"/>
              </a:rPr>
              <a:pPr algn="r" defTabSz="952500" eaLnBrk="0" hangingPunct="0"/>
              <a:t>47</a:t>
            </a:fld>
            <a:endParaRPr lang="en-US" altLang="en-US" sz="1000" b="0" i="1" dirty="0">
              <a:solidFill>
                <a:schemeClr val="tx1"/>
              </a:solidFill>
              <a:latin typeface="Times New Roman" pitchFamily="18" charset="0"/>
            </a:endParaRPr>
          </a:p>
        </p:txBody>
      </p:sp>
      <p:sp>
        <p:nvSpPr>
          <p:cNvPr id="274434" name="Rectangle 2"/>
          <p:cNvSpPr>
            <a:spLocks noGrp="1" noRot="1" noChangeAspect="1" noChangeArrowheads="1" noTextEdit="1"/>
          </p:cNvSpPr>
          <p:nvPr>
            <p:ph type="sldImg"/>
          </p:nvPr>
        </p:nvSpPr>
        <p:spPr>
          <a:xfrm>
            <a:off x="2168525" y="706438"/>
            <a:ext cx="2609850" cy="3481387"/>
          </a:xfrm>
          <a:ln/>
        </p:spPr>
      </p:sp>
      <p:sp>
        <p:nvSpPr>
          <p:cNvPr id="274435" name="Rectangle 3"/>
          <p:cNvSpPr>
            <a:spLocks noGrp="1" noChangeArrowheads="1"/>
          </p:cNvSpPr>
          <p:nvPr>
            <p:ph type="body" idx="1"/>
          </p:nvPr>
        </p:nvSpPr>
        <p:spPr>
          <a:noFill/>
          <a:ln/>
        </p:spPr>
        <p:txBody>
          <a:bodyPr/>
          <a:lstStyle/>
          <a:p>
            <a:r>
              <a:rPr lang="en-US" altLang="en-US" dirty="0" smtClean="0"/>
              <a:t>Although our entire focus today has thus far been about confounding, it turns out that DAGs can tell us a lot more about bias.  This is </a:t>
            </a:r>
            <a:r>
              <a:rPr lang="en-US" altLang="en-US" dirty="0" smtClean="0"/>
              <a:t>because, as have hinted, </a:t>
            </a:r>
            <a:r>
              <a:rPr lang="en-US" altLang="en-US" dirty="0" smtClean="0"/>
              <a:t>confounding paths are not the only type of non-causal paths that can be depicted on </a:t>
            </a:r>
            <a:r>
              <a:rPr lang="en-US" altLang="en-US" dirty="0" smtClean="0"/>
              <a:t>DAGs.  This is not surprising because</a:t>
            </a:r>
            <a:r>
              <a:rPr lang="en-US" altLang="en-US" baseline="0" dirty="0" smtClean="0"/>
              <a:t> we know that confounding is not the only threat </a:t>
            </a:r>
            <a:r>
              <a:rPr lang="en-US" altLang="en-US" baseline="0" dirty="0" smtClean="0"/>
              <a:t>to validity (i.e., bias) in our research. </a:t>
            </a:r>
            <a:r>
              <a:rPr lang="en-US" altLang="en-US" dirty="0" smtClean="0"/>
              <a:t>  </a:t>
            </a:r>
          </a:p>
          <a:p>
            <a:endParaRPr lang="en-US" altLang="en-US" dirty="0" smtClean="0"/>
          </a:p>
        </p:txBody>
      </p:sp>
    </p:spTree>
    <p:extLst>
      <p:ext uri="{BB962C8B-B14F-4D97-AF65-F5344CB8AC3E}">
        <p14:creationId xmlns:p14="http://schemas.microsoft.com/office/powerpoint/2010/main" val="189957372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5F071943-453D-4276-B3CA-EE913DA10124}" type="slidenum">
              <a:rPr lang="en-US" altLang="en-US" sz="1000" b="0" i="1">
                <a:solidFill>
                  <a:schemeClr val="tx1"/>
                </a:solidFill>
                <a:latin typeface="Times New Roman" pitchFamily="18" charset="0"/>
              </a:rPr>
              <a:pPr algn="r" defTabSz="952500" eaLnBrk="0" hangingPunct="0"/>
              <a:t>48</a:t>
            </a:fld>
            <a:endParaRPr lang="en-US" altLang="en-US" sz="1000" b="0" i="1" dirty="0">
              <a:solidFill>
                <a:schemeClr val="tx1"/>
              </a:solidFill>
              <a:latin typeface="Times New Roman" pitchFamily="18" charset="0"/>
            </a:endParaRPr>
          </a:p>
        </p:txBody>
      </p:sp>
      <p:sp>
        <p:nvSpPr>
          <p:cNvPr id="276482" name="Rectangle 2"/>
          <p:cNvSpPr>
            <a:spLocks noGrp="1" noRot="1" noChangeAspect="1" noChangeArrowheads="1" noTextEdit="1"/>
          </p:cNvSpPr>
          <p:nvPr>
            <p:ph type="sldImg"/>
          </p:nvPr>
        </p:nvSpPr>
        <p:spPr>
          <a:xfrm>
            <a:off x="2168525" y="706438"/>
            <a:ext cx="2609850" cy="3481387"/>
          </a:xfrm>
          <a:ln/>
        </p:spPr>
      </p:sp>
      <p:sp>
        <p:nvSpPr>
          <p:cNvPr id="276483" name="Rectangle 3"/>
          <p:cNvSpPr>
            <a:spLocks noGrp="1" noChangeArrowheads="1"/>
          </p:cNvSpPr>
          <p:nvPr>
            <p:ph type="body" idx="1"/>
          </p:nvPr>
        </p:nvSpPr>
        <p:spPr>
          <a:noFill/>
          <a:ln/>
        </p:spPr>
        <p:txBody>
          <a:bodyPr/>
          <a:lstStyle/>
          <a:p>
            <a:r>
              <a:rPr lang="en-US" altLang="en-US" dirty="0" smtClean="0"/>
              <a:t>Let</a:t>
            </a:r>
            <a:r>
              <a:rPr lang="en-US" altLang="en-US" baseline="0" dirty="0" smtClean="0"/>
              <a:t> u</a:t>
            </a:r>
            <a:r>
              <a:rPr lang="en-US" altLang="en-US" dirty="0" smtClean="0"/>
              <a:t>s </a:t>
            </a:r>
            <a:r>
              <a:rPr lang="en-US" altLang="en-US" dirty="0" smtClean="0"/>
              <a:t>motivate this with an example.   </a:t>
            </a:r>
            <a:r>
              <a:rPr lang="en-US" altLang="en-US" dirty="0" smtClean="0"/>
              <a:t>Let</a:t>
            </a:r>
            <a:r>
              <a:rPr lang="en-US" altLang="en-US" baseline="0" dirty="0" smtClean="0"/>
              <a:t> u</a:t>
            </a:r>
            <a:r>
              <a:rPr lang="en-US" altLang="en-US" dirty="0" smtClean="0"/>
              <a:t>s </a:t>
            </a:r>
            <a:r>
              <a:rPr lang="en-US" altLang="en-US" dirty="0" smtClean="0"/>
              <a:t>say we are interested in the effect of dietary folate intake on birth defects.   If we are performing an observational study, as many have done on this question, what should we do with the stillbirths that occur?  </a:t>
            </a:r>
            <a:r>
              <a:rPr lang="en-US" altLang="en-US" dirty="0" smtClean="0"/>
              <a:t>(Still births</a:t>
            </a:r>
            <a:r>
              <a:rPr lang="en-US" altLang="en-US" baseline="0" dirty="0" smtClean="0"/>
              <a:t> are dead at the time of birth.)</a:t>
            </a:r>
          </a:p>
          <a:p>
            <a:endParaRPr lang="en-US" altLang="en-US" baseline="0" dirty="0" smtClean="0"/>
          </a:p>
          <a:p>
            <a:r>
              <a:rPr lang="en-US" altLang="en-US" dirty="0" smtClean="0"/>
              <a:t>To </a:t>
            </a:r>
            <a:r>
              <a:rPr lang="en-US" altLang="en-US" dirty="0" smtClean="0"/>
              <a:t>address this, we can look at data that came from the Slone Epidemiology Unit Birth Defects Study, an observational study in the East Coast.  In these data, </a:t>
            </a:r>
            <a:r>
              <a:rPr lang="en-US" altLang="en-US" dirty="0" smtClean="0"/>
              <a:t>being stillborn is </a:t>
            </a:r>
            <a:r>
              <a:rPr lang="en-US" altLang="en-US" dirty="0" smtClean="0"/>
              <a:t>associated with folate intake, with women who had high folate intake having half the odds of having a stillborn even among births with no demonstrable birth defect.  The odds ratio was 0.5.  Stillbirths are also associated with birth defects per se.  Among births with birth defects, the odds were 15 fold higher that the child was born stillborn than children without birth defects.  Moreover, in the past, other investigators have commonly adjusted for stillborns in this kind of work,</a:t>
            </a:r>
            <a:r>
              <a:rPr lang="en-US" altLang="en-US" baseline="0" dirty="0" smtClean="0"/>
              <a:t> which many researchers take to mean that they should also do in future work.</a:t>
            </a:r>
            <a:r>
              <a:rPr lang="en-US" altLang="en-US" dirty="0" smtClean="0"/>
              <a:t> What should we do here?  </a:t>
            </a:r>
          </a:p>
        </p:txBody>
      </p:sp>
    </p:spTree>
    <p:extLst>
      <p:ext uri="{BB962C8B-B14F-4D97-AF65-F5344CB8AC3E}">
        <p14:creationId xmlns:p14="http://schemas.microsoft.com/office/powerpoint/2010/main" val="32363058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2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64E5BDE-F279-4EBE-9BC8-8FB38B6EEA6E}" type="slidenum">
              <a:rPr lang="en-US" altLang="en-US" sz="1000" b="0" i="1">
                <a:solidFill>
                  <a:schemeClr val="tx1"/>
                </a:solidFill>
                <a:latin typeface="Times New Roman" pitchFamily="18" charset="0"/>
              </a:rPr>
              <a:pPr algn="r" defTabSz="952500" eaLnBrk="0" hangingPunct="0"/>
              <a:t>49</a:t>
            </a:fld>
            <a:endParaRPr lang="en-US" altLang="en-US" sz="1000" b="0" i="1" dirty="0">
              <a:solidFill>
                <a:schemeClr val="tx1"/>
              </a:solidFill>
              <a:latin typeface="Times New Roman" pitchFamily="18" charset="0"/>
            </a:endParaRPr>
          </a:p>
        </p:txBody>
      </p:sp>
      <p:sp>
        <p:nvSpPr>
          <p:cNvPr id="278530" name="Rectangle 2"/>
          <p:cNvSpPr>
            <a:spLocks noGrp="1" noRot="1" noChangeAspect="1" noChangeArrowheads="1" noTextEdit="1"/>
          </p:cNvSpPr>
          <p:nvPr>
            <p:ph type="sldImg"/>
          </p:nvPr>
        </p:nvSpPr>
        <p:spPr>
          <a:xfrm>
            <a:off x="2168525" y="706438"/>
            <a:ext cx="2609850" cy="3481387"/>
          </a:xfrm>
          <a:ln/>
        </p:spPr>
      </p:sp>
      <p:sp>
        <p:nvSpPr>
          <p:cNvPr id="278531" name="Rectangle 3"/>
          <p:cNvSpPr>
            <a:spLocks noGrp="1" noChangeArrowheads="1"/>
          </p:cNvSpPr>
          <p:nvPr>
            <p:ph type="body" idx="1"/>
          </p:nvPr>
        </p:nvSpPr>
        <p:spPr>
          <a:noFill/>
          <a:ln/>
        </p:spPr>
        <p:txBody>
          <a:bodyPr/>
          <a:lstStyle/>
          <a:p>
            <a:r>
              <a:rPr lang="en-US" altLang="en-US" dirty="0" smtClean="0"/>
              <a:t>It looks like stillbirths</a:t>
            </a:r>
            <a:r>
              <a:rPr lang="en-US" altLang="en-US" baseline="0" dirty="0" smtClean="0"/>
              <a:t> fulfill many of the traditional criteria for confounding.  </a:t>
            </a:r>
            <a:r>
              <a:rPr lang="en-US" altLang="en-US" dirty="0" smtClean="0"/>
              <a:t>Should we adjust for stillborn pregnancies in our analysis?</a:t>
            </a:r>
          </a:p>
          <a:p>
            <a:endParaRPr lang="en-US" altLang="en-US" dirty="0" smtClean="0"/>
          </a:p>
        </p:txBody>
      </p:sp>
    </p:spTree>
    <p:extLst>
      <p:ext uri="{BB962C8B-B14F-4D97-AF65-F5344CB8AC3E}">
        <p14:creationId xmlns:p14="http://schemas.microsoft.com/office/powerpoint/2010/main" val="2741432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5"/>
          <p:cNvSpPr>
            <a:spLocks noGrp="1" noChangeArrowheads="1"/>
          </p:cNvSpPr>
          <p:nvPr>
            <p:ph type="sldNum" sz="quarter" idx="5"/>
          </p:nvPr>
        </p:nvSpPr>
        <p:spPr>
          <a:noFill/>
        </p:spPr>
        <p:txBody>
          <a:bodyPr/>
          <a:lstStyle/>
          <a:p>
            <a:fld id="{FB3CD1FD-1BC7-4358-9A12-4E71B5F9588A}" type="slidenum">
              <a:rPr lang="en-US" altLang="en-US" smtClean="0"/>
              <a:pPr/>
              <a:t>5</a:t>
            </a:fld>
            <a:endParaRPr lang="en-US" altLang="en-US" dirty="0" smtClean="0"/>
          </a:p>
        </p:txBody>
      </p:sp>
      <p:sp>
        <p:nvSpPr>
          <p:cNvPr id="30722" name="Rectangle 2"/>
          <p:cNvSpPr>
            <a:spLocks noGrp="1" noRot="1" noChangeAspect="1" noChangeArrowheads="1" noTextEdit="1"/>
          </p:cNvSpPr>
          <p:nvPr>
            <p:ph type="sldImg"/>
          </p:nvPr>
        </p:nvSpPr>
        <p:spPr>
          <a:xfrm>
            <a:off x="2168525" y="706438"/>
            <a:ext cx="2609850" cy="3481387"/>
          </a:xfrm>
          <a:ln/>
        </p:spPr>
      </p:sp>
      <p:sp>
        <p:nvSpPr>
          <p:cNvPr id="30723" name="Rectangle 3"/>
          <p:cNvSpPr>
            <a:spLocks noGrp="1" noChangeArrowheads="1"/>
          </p:cNvSpPr>
          <p:nvPr>
            <p:ph type="body" idx="1"/>
          </p:nvPr>
        </p:nvSpPr>
        <p:spPr>
          <a:noFill/>
          <a:ln/>
        </p:spPr>
        <p:txBody>
          <a:bodyPr/>
          <a:lstStyle/>
          <a:p>
            <a:r>
              <a:rPr lang="en-US" altLang="en-US" dirty="0" smtClean="0"/>
              <a:t>This illustrates how confounding can create an apparent or spurious</a:t>
            </a:r>
            <a:r>
              <a:rPr lang="en-US" altLang="en-US" baseline="0" dirty="0" smtClean="0"/>
              <a:t> </a:t>
            </a:r>
            <a:r>
              <a:rPr lang="en-US" altLang="en-US" dirty="0" smtClean="0"/>
              <a:t>effect,</a:t>
            </a:r>
            <a:r>
              <a:rPr lang="en-US" altLang="en-US" baseline="0" dirty="0" smtClean="0"/>
              <a:t> in other words, bias, </a:t>
            </a:r>
            <a:r>
              <a:rPr lang="en-US" altLang="en-US" dirty="0" smtClean="0"/>
              <a:t>even when there is truly no effect.  Confounding can also spuriously</a:t>
            </a:r>
            <a:r>
              <a:rPr lang="en-US" altLang="en-US" baseline="0" dirty="0" smtClean="0"/>
              <a:t> mask an effect when there truly is an effect.   </a:t>
            </a:r>
            <a:r>
              <a:rPr lang="en-US" altLang="en-US" dirty="0" smtClean="0"/>
              <a:t>What is the proper terminology for this?  </a:t>
            </a:r>
          </a:p>
          <a:p>
            <a:endParaRPr lang="en-US" altLang="en-US" dirty="0" smtClean="0"/>
          </a:p>
          <a:p>
            <a:r>
              <a:rPr lang="en-US" altLang="en-US" dirty="0" smtClean="0"/>
              <a:t>In the relationship between matches and smoking, we say that smoking is a </a:t>
            </a:r>
            <a:r>
              <a:rPr lang="en-US" altLang="en-US" b="1" dirty="0" smtClean="0"/>
              <a:t>confounding factor</a:t>
            </a:r>
            <a:r>
              <a:rPr lang="en-US" altLang="en-US" dirty="0" smtClean="0"/>
              <a:t> or more simply a </a:t>
            </a:r>
            <a:r>
              <a:rPr lang="en-US" altLang="en-US" b="1" dirty="0" smtClean="0"/>
              <a:t>confounder</a:t>
            </a:r>
            <a:r>
              <a:rPr lang="en-US" altLang="en-US" dirty="0" smtClean="0"/>
              <a:t>.  Smoking </a:t>
            </a:r>
            <a:r>
              <a:rPr lang="en-US" altLang="en-US" b="1" dirty="0" smtClean="0"/>
              <a:t>confounds</a:t>
            </a:r>
            <a:r>
              <a:rPr lang="en-US" altLang="en-US" dirty="0" smtClean="0"/>
              <a:t> the relationship between matches and lung cancer.  The</a:t>
            </a:r>
            <a:r>
              <a:rPr lang="en-US" altLang="en-US" baseline="0" dirty="0" smtClean="0"/>
              <a:t> accent in confounding is on the second syllable.  </a:t>
            </a:r>
            <a:r>
              <a:rPr lang="en-US" altLang="en-US" dirty="0" smtClean="0"/>
              <a:t>The pronunciation</a:t>
            </a:r>
            <a:r>
              <a:rPr lang="en-US" altLang="en-US" baseline="0" dirty="0" smtClean="0"/>
              <a:t> can be found at:  https://www.youtube.com/watch?v=DYkQTQchvbA</a:t>
            </a:r>
            <a:endParaRPr lang="en-US" altLang="en-US" dirty="0" smtClean="0"/>
          </a:p>
          <a:p>
            <a:endParaRPr lang="en-US" altLang="en-US" dirty="0" smtClean="0"/>
          </a:p>
          <a:p>
            <a:r>
              <a:rPr lang="en-US" altLang="en-US" dirty="0" smtClean="0"/>
              <a:t>In clinical and epidemiologic research, the word confounding has a very specific meaning as opposed to the use of confounding in everyday language where it usually just means anything that is causing confusion.</a:t>
            </a:r>
          </a:p>
          <a:p>
            <a:endParaRPr lang="en-US" altLang="en-US" dirty="0" smtClean="0"/>
          </a:p>
          <a:p>
            <a:r>
              <a:rPr lang="en-US" altLang="en-US" dirty="0" smtClean="0"/>
              <a:t>Note:  There are actually at least</a:t>
            </a:r>
            <a:r>
              <a:rPr lang="en-US" altLang="en-US" baseline="0" dirty="0" smtClean="0"/>
              <a:t> 4 ways that confounding has been used in science in different fields.  The first, which dates back to the mid portion of the 1800’s, is the one we use in epidemiology and which will be discussed today.  It refers to the lack of comparability between exposed and unexposed persons in research studies, particularly observational ones.  The second usage comes from the field of statistics in which confounding has been used synonymously with the concept of noncollapsibility, which we discussed earlier in the course when we described odds ratios.  The third usage </a:t>
            </a:r>
            <a:r>
              <a:rPr lang="en-US" sz="1200" b="0" i="0" u="none" strike="noStrike" kern="1200" baseline="0" dirty="0" smtClean="0">
                <a:solidFill>
                  <a:schemeClr val="tx1"/>
                </a:solidFill>
                <a:latin typeface="Times New Roman" pitchFamily="18" charset="0"/>
                <a:ea typeface="+mn-ea"/>
                <a:cs typeface="+mn-cs"/>
              </a:rPr>
              <a:t>originated in the experimental-design literature of the early 1900’s, in which confounding referred to inseparability of main effects and interactions.  Finally, in a fourth usage, dating to the early 1800’s, confounding is a type of measurement problem, resulting from inherent differences between the variables we measure in practice and the underlying constructs of interest.  This is often seen in the field of psychology.  These four definitions are reviewed in Morgenstern and Greenland. Confounding in Health Research.  Annu. Rev. Public Health 22:189–212, 2001. </a:t>
            </a:r>
            <a:endParaRPr lang="en-US" altLang="en-US" dirty="0" smtClean="0"/>
          </a:p>
        </p:txBody>
      </p:sp>
    </p:spTree>
    <p:extLst>
      <p:ext uri="{BB962C8B-B14F-4D97-AF65-F5344CB8AC3E}">
        <p14:creationId xmlns:p14="http://schemas.microsoft.com/office/powerpoint/2010/main" val="1539351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7CE9FBBE-D149-4A46-AB6D-7959A1877F0A}" type="slidenum">
              <a:rPr lang="en-US" altLang="en-US" sz="1000" b="0" i="1">
                <a:solidFill>
                  <a:schemeClr val="tx1"/>
                </a:solidFill>
                <a:latin typeface="Times New Roman" pitchFamily="18" charset="0"/>
              </a:rPr>
              <a:pPr algn="r" defTabSz="952500" eaLnBrk="0" hangingPunct="0"/>
              <a:t>50</a:t>
            </a:fld>
            <a:endParaRPr lang="en-US" altLang="en-US" sz="1000" b="0" i="1" dirty="0">
              <a:solidFill>
                <a:schemeClr val="tx1"/>
              </a:solidFill>
              <a:latin typeface="Times New Roman" pitchFamily="18" charset="0"/>
            </a:endParaRPr>
          </a:p>
        </p:txBody>
      </p:sp>
      <p:sp>
        <p:nvSpPr>
          <p:cNvPr id="280578" name="Rectangle 2"/>
          <p:cNvSpPr>
            <a:spLocks noGrp="1" noRot="1" noChangeAspect="1" noChangeArrowheads="1" noTextEdit="1"/>
          </p:cNvSpPr>
          <p:nvPr>
            <p:ph type="sldImg"/>
          </p:nvPr>
        </p:nvSpPr>
        <p:spPr>
          <a:xfrm>
            <a:off x="2168525" y="706438"/>
            <a:ext cx="2609850" cy="3481387"/>
          </a:xfrm>
          <a:ln/>
        </p:spPr>
      </p:sp>
      <p:sp>
        <p:nvSpPr>
          <p:cNvPr id="280579" name="Rectangle 3"/>
          <p:cNvSpPr>
            <a:spLocks noGrp="1" noChangeArrowheads="1"/>
          </p:cNvSpPr>
          <p:nvPr>
            <p:ph type="body" idx="1"/>
          </p:nvPr>
        </p:nvSpPr>
        <p:spPr>
          <a:noFill/>
          <a:ln/>
        </p:spPr>
        <p:txBody>
          <a:bodyPr/>
          <a:lstStyle/>
          <a:p>
            <a:r>
              <a:rPr lang="en-US" altLang="en-US" dirty="0" smtClean="0"/>
              <a:t>The</a:t>
            </a:r>
            <a:r>
              <a:rPr lang="en-US" altLang="en-US" baseline="0" dirty="0" smtClean="0"/>
              <a:t> c</a:t>
            </a:r>
            <a:r>
              <a:rPr lang="en-US" altLang="en-US" dirty="0" smtClean="0"/>
              <a:t>orrect answer is no.</a:t>
            </a:r>
          </a:p>
          <a:p>
            <a:endParaRPr lang="en-US" altLang="en-US" dirty="0" smtClean="0"/>
          </a:p>
        </p:txBody>
      </p:sp>
    </p:spTree>
    <p:extLst>
      <p:ext uri="{BB962C8B-B14F-4D97-AF65-F5344CB8AC3E}">
        <p14:creationId xmlns:p14="http://schemas.microsoft.com/office/powerpoint/2010/main" val="23375644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4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3EA60E42-DB5F-4880-9490-A46A55EE361E}" type="slidenum">
              <a:rPr lang="en-US" altLang="en-US" sz="1000" b="0" i="1">
                <a:solidFill>
                  <a:schemeClr val="tx1"/>
                </a:solidFill>
                <a:latin typeface="Times New Roman" pitchFamily="18" charset="0"/>
              </a:rPr>
              <a:pPr algn="r" defTabSz="952500" eaLnBrk="0" hangingPunct="0"/>
              <a:t>51</a:t>
            </a:fld>
            <a:endParaRPr lang="en-US" altLang="en-US" sz="1000" b="0" i="1" dirty="0">
              <a:solidFill>
                <a:schemeClr val="tx1"/>
              </a:solidFill>
              <a:latin typeface="Times New Roman" pitchFamily="18" charset="0"/>
            </a:endParaRPr>
          </a:p>
        </p:txBody>
      </p:sp>
      <p:sp>
        <p:nvSpPr>
          <p:cNvPr id="283650" name="Rectangle 2"/>
          <p:cNvSpPr>
            <a:spLocks noGrp="1" noRot="1" noChangeAspect="1" noChangeArrowheads="1" noTextEdit="1"/>
          </p:cNvSpPr>
          <p:nvPr>
            <p:ph type="sldImg"/>
          </p:nvPr>
        </p:nvSpPr>
        <p:spPr>
          <a:xfrm>
            <a:off x="2162175" y="698500"/>
            <a:ext cx="2622550" cy="3495675"/>
          </a:xfrm>
          <a:ln/>
        </p:spPr>
      </p:sp>
      <p:sp>
        <p:nvSpPr>
          <p:cNvPr id="283651" name="Rectangle 3"/>
          <p:cNvSpPr>
            <a:spLocks noGrp="1" noChangeArrowheads="1"/>
          </p:cNvSpPr>
          <p:nvPr>
            <p:ph type="body" idx="1"/>
          </p:nvPr>
        </p:nvSpPr>
        <p:spPr>
          <a:xfrm>
            <a:off x="927100" y="4427538"/>
            <a:ext cx="5092700" cy="4195762"/>
          </a:xfrm>
          <a:noFill/>
          <a:ln/>
        </p:spPr>
        <p:txBody>
          <a:bodyPr/>
          <a:lstStyle/>
          <a:p>
            <a:r>
              <a:rPr lang="en-US" altLang="en-US" dirty="0" smtClean="0"/>
              <a:t>Before we explain the answer, here are the data.  On top is the crude (aka</a:t>
            </a:r>
            <a:r>
              <a:rPr lang="en-US" altLang="en-US" baseline="0" dirty="0" smtClean="0"/>
              <a:t> unadjusted)</a:t>
            </a:r>
            <a:r>
              <a:rPr lang="en-US" altLang="en-US" dirty="0" smtClean="0"/>
              <a:t> analysis.  The odds ratio is 0.65,  and you can see the confidence interval.  The interpretation is that high folate intake nearly halves the odds of birth defects.  If we do believe we should adjust for stillbirth deaths, we can do so here with stratification.  We see that the adjusted OR is 0.80, and this is no longer statistically significant.  This appears to be an example of positive </a:t>
            </a:r>
            <a:r>
              <a:rPr lang="en-US" altLang="en-US" dirty="0" smtClean="0"/>
              <a:t>confounding (the effect of the unchecked confounding was a spurious association</a:t>
            </a:r>
            <a:r>
              <a:rPr lang="en-US" altLang="en-US" baseline="0" dirty="0" smtClean="0"/>
              <a:t> farther away from the null)</a:t>
            </a:r>
            <a:r>
              <a:rPr lang="en-US" altLang="en-US" dirty="0" smtClean="0"/>
              <a:t>, </a:t>
            </a:r>
            <a:r>
              <a:rPr lang="en-US" altLang="en-US" dirty="0" smtClean="0"/>
              <a:t>and our public health implication is that there is no reason for women to supplement their diets with folate in order to prevent birth defects.  </a:t>
            </a:r>
          </a:p>
          <a:p>
            <a:endParaRPr lang="en-US" altLang="en-US" dirty="0" smtClean="0"/>
          </a:p>
          <a:p>
            <a:r>
              <a:rPr lang="en-US" altLang="en-US" dirty="0" smtClean="0"/>
              <a:t>Is</a:t>
            </a:r>
            <a:r>
              <a:rPr lang="en-US" altLang="en-US" baseline="0" dirty="0" smtClean="0"/>
              <a:t> a</a:t>
            </a:r>
            <a:r>
              <a:rPr lang="en-US" altLang="en-US" dirty="0" smtClean="0"/>
              <a:t>nyone opposed to this implication?  Well, you should be, because we now know from randomized clinical trials that folate supplementation does reduce the incidence of birth defects.   Hence, the adjusted OR must be incorrect.  What went wrong?</a:t>
            </a:r>
          </a:p>
        </p:txBody>
      </p:sp>
    </p:spTree>
    <p:extLst>
      <p:ext uri="{BB962C8B-B14F-4D97-AF65-F5344CB8AC3E}">
        <p14:creationId xmlns:p14="http://schemas.microsoft.com/office/powerpoint/2010/main" val="36864953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30EE2213-41FC-4833-AB86-00801A6E17AD}" type="slidenum">
              <a:rPr lang="en-US" altLang="en-US" sz="1000" b="0" i="1">
                <a:solidFill>
                  <a:schemeClr val="tx1"/>
                </a:solidFill>
                <a:latin typeface="Times New Roman" pitchFamily="18" charset="0"/>
              </a:rPr>
              <a:pPr algn="r" defTabSz="952500" eaLnBrk="0" hangingPunct="0"/>
              <a:t>52</a:t>
            </a:fld>
            <a:endParaRPr lang="en-US" altLang="en-US" sz="1000" b="0" i="1" dirty="0">
              <a:solidFill>
                <a:schemeClr val="tx1"/>
              </a:solidFill>
              <a:latin typeface="Times New Roman" pitchFamily="18" charset="0"/>
            </a:endParaRPr>
          </a:p>
        </p:txBody>
      </p:sp>
      <p:sp>
        <p:nvSpPr>
          <p:cNvPr id="285698" name="Rectangle 2"/>
          <p:cNvSpPr>
            <a:spLocks noGrp="1" noRot="1" noChangeAspect="1" noChangeArrowheads="1" noTextEdit="1"/>
          </p:cNvSpPr>
          <p:nvPr>
            <p:ph type="sldImg"/>
          </p:nvPr>
        </p:nvSpPr>
        <p:spPr>
          <a:xfrm>
            <a:off x="2168525" y="706438"/>
            <a:ext cx="2609850" cy="3481387"/>
          </a:xfrm>
          <a:ln/>
        </p:spPr>
      </p:sp>
      <p:sp>
        <p:nvSpPr>
          <p:cNvPr id="285699" name="Rectangle 3"/>
          <p:cNvSpPr>
            <a:spLocks noGrp="1" noChangeArrowheads="1"/>
          </p:cNvSpPr>
          <p:nvPr>
            <p:ph type="body" idx="1"/>
          </p:nvPr>
        </p:nvSpPr>
        <p:spPr>
          <a:noFill/>
          <a:ln/>
        </p:spPr>
        <p:txBody>
          <a:bodyPr/>
          <a:lstStyle/>
          <a:p>
            <a:r>
              <a:rPr lang="en-US" altLang="en-US" dirty="0" smtClean="0"/>
              <a:t>If you take the time to draw the DAG, you will see that stillbirths are a “common effect” of both folate intake and birth defects.  Indeed, folate intake does reduce the incidence of still births, independent of its role in reducing birth defects.  However, birth defects are responsible for causing stillbirths – the arrow (edge) goes from birth defects to stillbirth.  It is not the other way around.  So, stillbirths are caused by both the exposure and disease here.  Stillbirths are not a common cause.  In the language of DAGs, common effects are called “colliders”.  Colliders are variables that have two or more edges directed at them (colliding towards them).  </a:t>
            </a:r>
          </a:p>
          <a:p>
            <a:endParaRPr lang="en-US" altLang="en-US" dirty="0" smtClean="0"/>
          </a:p>
          <a:p>
            <a:r>
              <a:rPr lang="en-US" altLang="en-US" dirty="0" smtClean="0"/>
              <a:t>It turns out adjusting for colliders actually open paths because it induces a relationship between the two factors which are parents of the collider, even when one did not exist before.  We demonstrated this earlier in our example of looking at the relationship between family wealth and intelligence at a study done at Harvard (during the Selection Bias lecture).  Recall that when</a:t>
            </a:r>
            <a:r>
              <a:rPr lang="en-US" altLang="en-US" baseline="0" dirty="0" smtClean="0"/>
              <a:t> we talked about selection bias, we said that whenever exposure and outcome were both related to being included in a study (either initial selection or retention), this is a recipe for selection bias.   What we are showing here is the most general form of this problem.  Whenever we study the relationship between exposure and outcome at any level of a third </a:t>
            </a:r>
            <a:r>
              <a:rPr lang="en-US" altLang="en-US" baseline="0" dirty="0" smtClean="0"/>
              <a:t>variable that is caused by both exposure and outcome, </a:t>
            </a:r>
            <a:r>
              <a:rPr lang="en-US" altLang="en-US" baseline="0" dirty="0" smtClean="0"/>
              <a:t>then we will induce a spurious relationship between exposure and </a:t>
            </a:r>
            <a:r>
              <a:rPr lang="en-US" altLang="en-US" baseline="0" dirty="0" smtClean="0"/>
              <a:t>outcome.  </a:t>
            </a:r>
            <a:r>
              <a:rPr lang="en-US" altLang="en-US" baseline="0" dirty="0" smtClean="0"/>
              <a:t>This is most generally called selection bias, even if the third variable is not a variable that depicts being selected for or being retained.  </a:t>
            </a:r>
            <a:r>
              <a:rPr lang="en-US" altLang="en-US" baseline="0" dirty="0" smtClean="0"/>
              <a:t>The third variable could simply be something you controlled for by mistake.  </a:t>
            </a:r>
            <a:endParaRPr lang="en-US" altLang="en-US" baseline="0" dirty="0" smtClean="0"/>
          </a:p>
          <a:p>
            <a:endParaRPr lang="en-US" altLang="en-US" baseline="0" dirty="0" smtClean="0"/>
          </a:p>
          <a:p>
            <a:r>
              <a:rPr lang="en-US" altLang="en-US" baseline="0" dirty="0" smtClean="0"/>
              <a:t>T</a:t>
            </a:r>
            <a:r>
              <a:rPr lang="en-US" altLang="en-US" dirty="0" smtClean="0"/>
              <a:t>he end result of</a:t>
            </a:r>
            <a:r>
              <a:rPr lang="en-US" altLang="en-US" baseline="0" dirty="0" smtClean="0"/>
              <a:t> stratifying upon stillbirths is</a:t>
            </a:r>
            <a:r>
              <a:rPr lang="en-US" altLang="en-US" dirty="0" smtClean="0"/>
              <a:t> that this actually causes bias, in other words, gives a spurious answer.  This is harmful.  We thought we were doing a good thing by adjusting for stillbirths</a:t>
            </a:r>
            <a:r>
              <a:rPr lang="en-US" altLang="en-US" baseline="0" dirty="0" smtClean="0"/>
              <a:t>, </a:t>
            </a:r>
            <a:r>
              <a:rPr lang="en-US" altLang="en-US" dirty="0" smtClean="0"/>
              <a:t>but it has actually gotten us into trouble.  We have depicted the adjustment for a collider with the creation of undirected edges which are interpreted as going in either direction.  In other words, these edges carry a numerical association with them, but it is not causal.  These undirected edges are an open highway for a non-causal </a:t>
            </a:r>
            <a:r>
              <a:rPr lang="en-US" altLang="en-US" dirty="0" smtClean="0"/>
              <a:t>path </a:t>
            </a:r>
            <a:r>
              <a:rPr lang="en-US" altLang="en-US" dirty="0" smtClean="0"/>
              <a:t>between folate and birth defects.  A critical advantage of DAGs is that they make colliders readily apparent to the naked eye.  </a:t>
            </a:r>
          </a:p>
        </p:txBody>
      </p:sp>
    </p:spTree>
    <p:extLst>
      <p:ext uri="{BB962C8B-B14F-4D97-AF65-F5344CB8AC3E}">
        <p14:creationId xmlns:p14="http://schemas.microsoft.com/office/powerpoint/2010/main" val="48242228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9A68FC54-F94C-49AA-A811-5C8CECAFF875}" type="slidenum">
              <a:rPr lang="en-US" altLang="en-US" sz="1000" b="0" i="1">
                <a:solidFill>
                  <a:prstClr val="black"/>
                </a:solidFill>
                <a:latin typeface="Times New Roman" pitchFamily="18" charset="0"/>
              </a:rPr>
              <a:pPr algn="r" defTabSz="952500" eaLnBrk="0" hangingPunct="0"/>
              <a:t>53</a:t>
            </a:fld>
            <a:endParaRPr lang="en-US" altLang="en-US" sz="1000" b="0" i="1" dirty="0">
              <a:solidFill>
                <a:prstClr val="black"/>
              </a:solidFill>
              <a:latin typeface="Times New Roman" pitchFamily="18" charset="0"/>
            </a:endParaRPr>
          </a:p>
        </p:txBody>
      </p:sp>
      <p:sp>
        <p:nvSpPr>
          <p:cNvPr id="287746" name="Rectangle 2"/>
          <p:cNvSpPr>
            <a:spLocks noGrp="1" noRot="1" noChangeAspect="1" noChangeArrowheads="1" noTextEdit="1"/>
          </p:cNvSpPr>
          <p:nvPr>
            <p:ph type="sldImg"/>
          </p:nvPr>
        </p:nvSpPr>
        <p:spPr>
          <a:xfrm>
            <a:off x="2168525" y="706438"/>
            <a:ext cx="2609850" cy="3481387"/>
          </a:xfrm>
          <a:ln/>
        </p:spPr>
      </p:sp>
      <p:sp>
        <p:nvSpPr>
          <p:cNvPr id="287747" name="Rectangle 3"/>
          <p:cNvSpPr>
            <a:spLocks noGrp="1" noChangeArrowheads="1"/>
          </p:cNvSpPr>
          <p:nvPr>
            <p:ph type="body" idx="1"/>
          </p:nvPr>
        </p:nvSpPr>
        <p:spPr>
          <a:noFill/>
          <a:ln/>
        </p:spPr>
        <p:txBody>
          <a:bodyPr/>
          <a:lstStyle/>
          <a:p>
            <a:r>
              <a:rPr lang="en-US" altLang="en-US" dirty="0" smtClean="0"/>
              <a:t>Colliders are also known as a “common effect”. </a:t>
            </a:r>
            <a:r>
              <a:rPr lang="en-US" altLang="en-US" baseline="0" dirty="0" smtClean="0"/>
              <a:t>T</a:t>
            </a:r>
            <a:r>
              <a:rPr lang="en-US" altLang="en-US" dirty="0" smtClean="0"/>
              <a:t>hey are the common effect of two parents. Colliders</a:t>
            </a:r>
            <a:r>
              <a:rPr lang="en-US" altLang="en-US" baseline="0" dirty="0" smtClean="0"/>
              <a:t> </a:t>
            </a:r>
            <a:r>
              <a:rPr lang="en-US" altLang="en-US" dirty="0" smtClean="0"/>
              <a:t>are extremely important elements in DAGs because </a:t>
            </a:r>
            <a:r>
              <a:rPr lang="en-US" altLang="en-US" dirty="0" smtClean="0"/>
              <a:t>they are the basis of the other type of </a:t>
            </a:r>
            <a:r>
              <a:rPr lang="en-US" altLang="en-US" dirty="0" smtClean="0"/>
              <a:t>non-causal </a:t>
            </a:r>
            <a:r>
              <a:rPr lang="en-US" altLang="en-US" dirty="0" smtClean="0"/>
              <a:t>path.  </a:t>
            </a:r>
            <a:r>
              <a:rPr lang="en-US" altLang="en-US" dirty="0" smtClean="0"/>
              <a:t>Paths</a:t>
            </a:r>
            <a:r>
              <a:rPr lang="en-US" altLang="en-US" baseline="0" dirty="0" smtClean="0"/>
              <a:t> originating purely from confounding are the first non-causal path, and paths involving some aspect of colliders are the second. </a:t>
            </a:r>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Colliders </a:t>
            </a:r>
            <a:r>
              <a:rPr lang="en-US" altLang="en-US" dirty="0" smtClean="0"/>
              <a:t>contribute to this</a:t>
            </a:r>
            <a:r>
              <a:rPr lang="en-US" altLang="en-US" baseline="0" dirty="0" smtClean="0"/>
              <a:t> second form of non-causal path in two basic ways</a:t>
            </a:r>
            <a:r>
              <a:rPr lang="en-US" altLang="en-US" dirty="0" smtClean="0"/>
              <a:t>.  In the first (top panel), colliders are</a:t>
            </a:r>
            <a:r>
              <a:rPr lang="en-US" altLang="en-US" baseline="0" dirty="0" smtClean="0"/>
              <a:t> part of a simple collider structure between exposure and outcome.  </a:t>
            </a:r>
            <a:r>
              <a:rPr lang="en-US" altLang="en-US" dirty="0" smtClean="0"/>
              <a:t>In</a:t>
            </a:r>
            <a:r>
              <a:rPr lang="en-US" altLang="en-US" baseline="0" dirty="0" smtClean="0"/>
              <a:t> the second (in the  </a:t>
            </a:r>
            <a:r>
              <a:rPr lang="en-US" altLang="en-US" baseline="0" dirty="0" smtClean="0"/>
              <a:t>bottom </a:t>
            </a:r>
            <a:r>
              <a:rPr lang="en-US" altLang="en-US" baseline="0" dirty="0" smtClean="0"/>
              <a:t>DAG), </a:t>
            </a:r>
            <a:r>
              <a:rPr lang="en-US" altLang="en-US" baseline="0" dirty="0" smtClean="0"/>
              <a:t>we show a collider as part of a backdoor path from E to D</a:t>
            </a:r>
            <a:r>
              <a:rPr lang="en-US" altLang="en-US" baseline="0" dirty="0" smtClean="0"/>
              <a:t>.  In both structure, the variable M is termed a collider.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altLang="en-US"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In either structure,</a:t>
            </a:r>
            <a:r>
              <a:rPr lang="en-US" altLang="en-US" baseline="0" dirty="0" smtClean="0"/>
              <a:t> if you control for collider, say via stratification, </a:t>
            </a:r>
            <a:r>
              <a:rPr lang="en-US" altLang="en-US" dirty="0" smtClean="0"/>
              <a:t>you induce a spurious relationship between the two parents.  We depict this with undirected edges between each parent</a:t>
            </a:r>
            <a:r>
              <a:rPr lang="en-US" altLang="en-US" baseline="0" dirty="0" smtClean="0"/>
              <a:t> and the collider.</a:t>
            </a:r>
            <a:endParaRPr lang="en-US" altLang="en-US" dirty="0" smtClean="0"/>
          </a:p>
          <a:p>
            <a:endParaRPr lang="en-US" altLang="en-US" dirty="0" smtClean="0"/>
          </a:p>
        </p:txBody>
      </p:sp>
    </p:spTree>
    <p:extLst>
      <p:ext uri="{BB962C8B-B14F-4D97-AF65-F5344CB8AC3E}">
        <p14:creationId xmlns:p14="http://schemas.microsoft.com/office/powerpoint/2010/main" val="25726467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E5AFDDE-DF74-4C69-A9FC-81B49698B015}" type="slidenum">
              <a:rPr lang="en-US" altLang="en-US" sz="1000" b="0" i="1">
                <a:solidFill>
                  <a:prstClr val="black"/>
                </a:solidFill>
                <a:latin typeface="Times New Roman" pitchFamily="18" charset="0"/>
              </a:rPr>
              <a:pPr algn="r" defTabSz="952500" eaLnBrk="0" hangingPunct="0"/>
              <a:t>54</a:t>
            </a:fld>
            <a:endParaRPr lang="en-US" altLang="en-US" sz="1000" b="0" i="1" dirty="0">
              <a:solidFill>
                <a:prstClr val="black"/>
              </a:solidFill>
              <a:latin typeface="Times New Roman" pitchFamily="18" charset="0"/>
            </a:endParaRPr>
          </a:p>
        </p:txBody>
      </p:sp>
      <p:sp>
        <p:nvSpPr>
          <p:cNvPr id="289794" name="Rectangle 2"/>
          <p:cNvSpPr>
            <a:spLocks noGrp="1" noRot="1" noChangeAspect="1" noChangeArrowheads="1" noTextEdit="1"/>
          </p:cNvSpPr>
          <p:nvPr>
            <p:ph type="sldImg"/>
          </p:nvPr>
        </p:nvSpPr>
        <p:spPr>
          <a:xfrm>
            <a:off x="2168525" y="706438"/>
            <a:ext cx="2609850" cy="3481387"/>
          </a:xfrm>
          <a:ln/>
        </p:spPr>
      </p:sp>
      <p:sp>
        <p:nvSpPr>
          <p:cNvPr id="289795" name="Rectangle 3"/>
          <p:cNvSpPr>
            <a:spLocks noGrp="1" noChangeArrowheads="1"/>
          </p:cNvSpPr>
          <p:nvPr>
            <p:ph type="body" idx="1"/>
          </p:nvPr>
        </p:nvSpPr>
        <p:spPr>
          <a:noFill/>
          <a:ln/>
        </p:spPr>
        <p:txBody>
          <a:bodyPr/>
          <a:lstStyle/>
          <a:p>
            <a:r>
              <a:rPr lang="en-US" altLang="en-US" dirty="0" smtClean="0"/>
              <a:t>To understand mathematically how controlling</a:t>
            </a:r>
            <a:r>
              <a:rPr lang="en-US" altLang="en-US" baseline="0" dirty="0" smtClean="0"/>
              <a:t> for a collider </a:t>
            </a:r>
            <a:r>
              <a:rPr lang="en-US" altLang="en-US" dirty="0" smtClean="0"/>
              <a:t>induces bias in the association between the two parents of a collider, consider the situation of a pair of dice, die A and die B.  Let’s say we are interested in knowing whether the result of die A causes the result of die B.  Of course, you already know that the two die must be independent in terms of their rolls;</a:t>
            </a:r>
            <a:r>
              <a:rPr lang="en-US" altLang="en-US" baseline="0" dirty="0" smtClean="0"/>
              <a:t> one roll of a die does not cause the outcome of the other die.</a:t>
            </a:r>
            <a:r>
              <a:rPr lang="en-US" altLang="en-US" dirty="0" smtClean="0"/>
              <a:t>  In other words, if you roll one, it tells you nothing about the roll of the other.  What if we (naively) stratify upon the sum of the dice when looking at the relationship between die A and die B?  Stratifying means to hold the result of the sum of the die constant when we do our analysis</a:t>
            </a:r>
            <a:r>
              <a:rPr lang="en-US" altLang="en-US" baseline="0" dirty="0" smtClean="0"/>
              <a:t> of the relationship between die A and die B</a:t>
            </a:r>
            <a:r>
              <a:rPr lang="en-US" altLang="en-US" dirty="0" smtClean="0"/>
              <a:t>.  There are 15 possible sums of the two dice, i.e.,</a:t>
            </a:r>
            <a:r>
              <a:rPr lang="en-US" altLang="en-US" baseline="0" dirty="0" smtClean="0"/>
              <a:t> 15 possible strata.  </a:t>
            </a:r>
            <a:r>
              <a:rPr lang="en-US" altLang="en-US" dirty="0" smtClean="0"/>
              <a:t>As you can see by this DAG, this is the same as stratifying upon a collider, because A is causally related to the sum of A and B, and  B is also causally related to the sum of A+B.</a:t>
            </a:r>
          </a:p>
          <a:p>
            <a:endParaRPr lang="en-US" altLang="en-US" dirty="0" smtClean="0"/>
          </a:p>
          <a:p>
            <a:r>
              <a:rPr lang="en-US" altLang="en-US" dirty="0" smtClean="0"/>
              <a:t>What happens if we do stratify upon the sum or two dice?  We also call this “conditioning” on the sum of the two</a:t>
            </a:r>
            <a:r>
              <a:rPr lang="en-US" altLang="en-US" baseline="0" dirty="0" smtClean="0"/>
              <a:t> dice.  </a:t>
            </a:r>
            <a:r>
              <a:rPr lang="en-US" altLang="en-US" dirty="0" smtClean="0"/>
              <a:t>Let</a:t>
            </a:r>
            <a:r>
              <a:rPr lang="en-US" altLang="en-US" baseline="0" dirty="0" smtClean="0"/>
              <a:t> us</a:t>
            </a:r>
            <a:r>
              <a:rPr lang="en-US" altLang="en-US" dirty="0" smtClean="0"/>
              <a:t> look in the stratum where the sum is, for example, 7.  In this stratum, if we know A (say, 1) then we know B.  If A is 3, B must be 4.  </a:t>
            </a:r>
          </a:p>
          <a:p>
            <a:endParaRPr lang="en-US" altLang="en-US" dirty="0" smtClean="0"/>
          </a:p>
          <a:p>
            <a:r>
              <a:rPr lang="en-US" altLang="en-US" dirty="0" smtClean="0"/>
              <a:t>Earlier, we said that A and B were independent.  Now, however, once we stratify upon the sum, if we know A, we know B.  We have induced a relationship between A and B that otherwise did not exist. This must be wrong (biased), and it is biased all because we adjusted for a collider. </a:t>
            </a:r>
          </a:p>
          <a:p>
            <a:endParaRPr lang="en-US" altLang="en-US" dirty="0" smtClean="0"/>
          </a:p>
          <a:p>
            <a:r>
              <a:rPr lang="en-US" altLang="en-US" dirty="0" smtClean="0"/>
              <a:t>While this may sound foreign to you initially, it is quite intuitive.  If some entity is known to be caused by two factors (say factor A and B), then if you have a person in front of you with the entity and he has one of the 2 factors (say A), then it more likely that he does not have the other factor, B, than would be someone who did not have A.  If he does not have A, then</a:t>
            </a:r>
            <a:r>
              <a:rPr lang="en-US" altLang="en-US" baseline="0" dirty="0" smtClean="0"/>
              <a:t> it is more likely he does have B.  </a:t>
            </a:r>
            <a:r>
              <a:rPr lang="en-US" altLang="en-US" dirty="0" smtClean="0"/>
              <a:t>So, among persons with the entity, there will be an inverse relationship between A and B, which is entirely an artifact of the environment in which you looked for the association between A and B.   We discussed this earlier in the Selection Bias lecture in the example evaluating the relationship between family</a:t>
            </a:r>
            <a:r>
              <a:rPr lang="en-US" altLang="en-US" baseline="0" dirty="0" smtClean="0"/>
              <a:t> </a:t>
            </a:r>
            <a:r>
              <a:rPr lang="en-US" altLang="en-US" dirty="0" smtClean="0"/>
              <a:t>wealth and intelligence performed amongst students at Harvard</a:t>
            </a:r>
            <a:endParaRPr lang="en-US" altLang="en-US" dirty="0" smtClean="0"/>
          </a:p>
        </p:txBody>
      </p:sp>
    </p:spTree>
    <p:extLst>
      <p:ext uri="{BB962C8B-B14F-4D97-AF65-F5344CB8AC3E}">
        <p14:creationId xmlns:p14="http://schemas.microsoft.com/office/powerpoint/2010/main" val="169132551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2"/>
          <p:cNvSpPr>
            <a:spLocks noGrp="1" noRot="1" noChangeAspect="1" noChangeArrowheads="1" noTextEdit="1"/>
          </p:cNvSpPr>
          <p:nvPr>
            <p:ph type="sldImg"/>
          </p:nvPr>
        </p:nvSpPr>
        <p:spPr>
          <a:xfrm>
            <a:off x="2168525" y="706438"/>
            <a:ext cx="2609850" cy="3481387"/>
          </a:xfrm>
          <a:ln/>
        </p:spPr>
      </p:sp>
      <p:sp>
        <p:nvSpPr>
          <p:cNvPr id="291842" name="Rectangle 3"/>
          <p:cNvSpPr>
            <a:spLocks noGrp="1" noChangeArrowheads="1"/>
          </p:cNvSpPr>
          <p:nvPr>
            <p:ph type="body" idx="1"/>
          </p:nvPr>
        </p:nvSpPr>
        <p:spPr>
          <a:noFill/>
          <a:ln/>
        </p:spPr>
        <p:txBody>
          <a:bodyPr/>
          <a:lstStyle/>
          <a:p>
            <a:r>
              <a:rPr lang="en-US" altLang="en-US" dirty="0" smtClean="0"/>
              <a:t>Let</a:t>
            </a:r>
            <a:r>
              <a:rPr lang="en-US" altLang="en-US" baseline="0" dirty="0" smtClean="0"/>
              <a:t> us</a:t>
            </a:r>
            <a:r>
              <a:rPr lang="en-US" altLang="en-US" dirty="0" smtClean="0"/>
              <a:t> </a:t>
            </a:r>
            <a:r>
              <a:rPr lang="en-US" altLang="en-US" dirty="0" smtClean="0"/>
              <a:t>try another </a:t>
            </a:r>
            <a:r>
              <a:rPr lang="en-US" altLang="en-US" dirty="0" smtClean="0"/>
              <a:t>i</a:t>
            </a:r>
            <a:r>
              <a:rPr lang="en-US" altLang="en-US" baseline="0" dirty="0" smtClean="0"/>
              <a:t>-Clicker </a:t>
            </a:r>
            <a:r>
              <a:rPr lang="en-US" altLang="en-US" dirty="0" smtClean="0"/>
              <a:t>question</a:t>
            </a:r>
            <a:r>
              <a:rPr lang="en-US" altLang="en-US" dirty="0" smtClean="0"/>
              <a:t>.  What does this DAG depict?</a:t>
            </a:r>
          </a:p>
        </p:txBody>
      </p:sp>
    </p:spTree>
    <p:extLst>
      <p:ext uri="{BB962C8B-B14F-4D97-AF65-F5344CB8AC3E}">
        <p14:creationId xmlns:p14="http://schemas.microsoft.com/office/powerpoint/2010/main" val="24059124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2"/>
          <p:cNvSpPr>
            <a:spLocks noGrp="1" noRot="1" noChangeAspect="1" noChangeArrowheads="1" noTextEdit="1"/>
          </p:cNvSpPr>
          <p:nvPr>
            <p:ph type="sldImg"/>
          </p:nvPr>
        </p:nvSpPr>
        <p:spPr>
          <a:xfrm>
            <a:off x="2168525" y="706438"/>
            <a:ext cx="2609850" cy="3481387"/>
          </a:xfrm>
          <a:ln/>
        </p:spPr>
      </p:sp>
      <p:sp>
        <p:nvSpPr>
          <p:cNvPr id="293890" name="Rectangle 3"/>
          <p:cNvSpPr>
            <a:spLocks noGrp="1" noChangeArrowheads="1"/>
          </p:cNvSpPr>
          <p:nvPr>
            <p:ph type="body" idx="1"/>
          </p:nvPr>
        </p:nvSpPr>
        <p:spPr>
          <a:noFill/>
          <a:ln/>
        </p:spPr>
        <p:txBody>
          <a:bodyPr/>
          <a:lstStyle/>
          <a:p>
            <a:r>
              <a:rPr lang="en-US" altLang="en-US" dirty="0" smtClean="0"/>
              <a:t>The answer is C, Selection Bias.  </a:t>
            </a:r>
          </a:p>
          <a:p>
            <a:endParaRPr lang="en-US" altLang="en-US" dirty="0" smtClean="0"/>
          </a:p>
        </p:txBody>
      </p:sp>
    </p:spTree>
    <p:extLst>
      <p:ext uri="{BB962C8B-B14F-4D97-AF65-F5344CB8AC3E}">
        <p14:creationId xmlns:p14="http://schemas.microsoft.com/office/powerpoint/2010/main" val="30429526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a:noFill/>
        </p:spPr>
        <p:txBody>
          <a:bodyPr/>
          <a:lstStyle/>
          <a:p>
            <a:fld id="{AAC8CA6E-C23A-49FF-BB93-035130D9CA14}" type="slidenum">
              <a:rPr lang="en-US" smtClean="0"/>
              <a:pPr/>
              <a:t>57</a:t>
            </a:fld>
            <a:endParaRPr lang="en-US" dirty="0" smtClean="0"/>
          </a:p>
        </p:txBody>
      </p:sp>
      <p:sp>
        <p:nvSpPr>
          <p:cNvPr id="295938" name="Rectangle 2"/>
          <p:cNvSpPr>
            <a:spLocks noGrp="1" noRot="1" noChangeAspect="1" noChangeArrowheads="1" noTextEdit="1"/>
          </p:cNvSpPr>
          <p:nvPr>
            <p:ph type="sldImg"/>
          </p:nvPr>
        </p:nvSpPr>
        <p:spPr>
          <a:xfrm>
            <a:off x="2168525" y="706438"/>
            <a:ext cx="2609850" cy="3481387"/>
          </a:xfrm>
          <a:ln/>
        </p:spPr>
      </p:sp>
      <p:sp>
        <p:nvSpPr>
          <p:cNvPr id="295939" name="Rectangle 3"/>
          <p:cNvSpPr>
            <a:spLocks noGrp="1" noChangeArrowheads="1"/>
          </p:cNvSpPr>
          <p:nvPr>
            <p:ph type="body" idx="1"/>
          </p:nvPr>
        </p:nvSpPr>
        <p:spPr>
          <a:noFill/>
          <a:ln/>
        </p:spPr>
        <p:txBody>
          <a:bodyPr/>
          <a:lstStyle/>
          <a:p>
            <a:r>
              <a:rPr lang="en-US" altLang="en-US" dirty="0" smtClean="0"/>
              <a:t>You have actually seen the answer before.  Remember this slide from the Selection Bias lecture?  We said that for selection bias to occur </a:t>
            </a:r>
            <a:r>
              <a:rPr lang="en-US" altLang="en-US" dirty="0" smtClean="0"/>
              <a:t>“under </a:t>
            </a:r>
            <a:r>
              <a:rPr lang="en-US" altLang="en-US" dirty="0" smtClean="0"/>
              <a:t>the </a:t>
            </a:r>
            <a:r>
              <a:rPr lang="en-US" altLang="en-US" dirty="0" smtClean="0"/>
              <a:t>null”, </a:t>
            </a:r>
            <a:r>
              <a:rPr lang="en-US" altLang="en-US" dirty="0" smtClean="0"/>
              <a:t>a person’s selection into a study or his retention must be influenced by/ associated with BOTH his/her exposure and outcome (e.g., disease).   We showed this with </a:t>
            </a:r>
            <a:r>
              <a:rPr lang="en-US" altLang="en-US" dirty="0" smtClean="0"/>
              <a:t>diagrams that we described as rudimentary directed acyclic graphs, </a:t>
            </a:r>
            <a:r>
              <a:rPr lang="en-US" altLang="en-US" baseline="0" dirty="0" smtClean="0"/>
              <a:t>but </a:t>
            </a:r>
            <a:r>
              <a:rPr lang="en-US" altLang="en-US" baseline="0" dirty="0" smtClean="0"/>
              <a:t>we provided you no detail at the time.</a:t>
            </a:r>
            <a:r>
              <a:rPr lang="en-US" altLang="en-US" dirty="0" smtClean="0"/>
              <a:t>  Now, we know what DAGs </a:t>
            </a:r>
            <a:r>
              <a:rPr lang="en-US" altLang="en-US" dirty="0" smtClean="0"/>
              <a:t>are formally,</a:t>
            </a:r>
            <a:r>
              <a:rPr lang="en-US" altLang="en-US" baseline="0" dirty="0" smtClean="0"/>
              <a:t> and we can complete the explanation</a:t>
            </a:r>
            <a:r>
              <a:rPr lang="en-US" altLang="en-US" dirty="0" smtClean="0"/>
              <a:t>.  </a:t>
            </a:r>
            <a:endParaRPr lang="en-US" altLang="en-US" dirty="0" smtClean="0"/>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dirty="0" smtClean="0"/>
              <a:t>Advanced note:  As </a:t>
            </a:r>
            <a:r>
              <a:rPr lang="en-US" sz="1200" dirty="0" smtClean="0"/>
              <a:t>noted in </a:t>
            </a:r>
            <a:r>
              <a:rPr lang="en-US" sz="1200" dirty="0" smtClean="0"/>
              <a:t>Lecture </a:t>
            </a:r>
            <a:r>
              <a:rPr lang="en-US" sz="1200" dirty="0" smtClean="0"/>
              <a:t>6, one more </a:t>
            </a:r>
            <a:r>
              <a:rPr lang="en-US" sz="1200" dirty="0" smtClean="0"/>
              <a:t>requirement to consider</a:t>
            </a:r>
            <a:r>
              <a:rPr lang="en-US" sz="1200" baseline="0" dirty="0" smtClean="0"/>
              <a:t> for selection bias is the presence of multiplicative interaction between exposure and outcome on the occurrence of the collider.  Multiplicative interaction is required for selection bias to ensue when we are conditioning on retained persons (C = 0 stratum) in a cohort study.  We </a:t>
            </a:r>
            <a:r>
              <a:rPr lang="en-US" sz="1200" baseline="0" dirty="0" smtClean="0"/>
              <a:t>will give a formal definition of multiplicative interaction in our next session</a:t>
            </a:r>
            <a:r>
              <a:rPr lang="en-US" sz="1200" baseline="0" dirty="0" smtClean="0"/>
              <a:t>.  Multiplicative interaction is not needed for selection bias to occur at the initial assembly of a study population (C = 1 stratum) or for selection bias due to inadvertent adjustment for a collider in the analysis phase (where all strata of the collider are included).  This is explained in more detail in the Appendix A.3 of Hernan et al. A structural approach to selection bias.  Epidemiology 2004.</a:t>
            </a:r>
            <a:endParaRPr lang="en-US" sz="1200" dirty="0" smtClean="0"/>
          </a:p>
          <a:p>
            <a:endParaRPr lang="en-US" altLang="en-US" dirty="0" smtClean="0"/>
          </a:p>
        </p:txBody>
      </p:sp>
    </p:spTree>
    <p:extLst>
      <p:ext uri="{BB962C8B-B14F-4D97-AF65-F5344CB8AC3E}">
        <p14:creationId xmlns:p14="http://schemas.microsoft.com/office/powerpoint/2010/main" val="12532444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Rectangle 2"/>
          <p:cNvSpPr>
            <a:spLocks noGrp="1" noRot="1" noChangeAspect="1" noChangeArrowheads="1" noTextEdit="1"/>
          </p:cNvSpPr>
          <p:nvPr>
            <p:ph type="sldImg"/>
          </p:nvPr>
        </p:nvSpPr>
        <p:spPr>
          <a:xfrm>
            <a:off x="2160588" y="698500"/>
            <a:ext cx="2622550" cy="3495675"/>
          </a:xfrm>
          <a:ln/>
        </p:spPr>
      </p:sp>
      <p:sp>
        <p:nvSpPr>
          <p:cNvPr id="297986" name="Rectangle 3"/>
          <p:cNvSpPr>
            <a:spLocks noGrp="1" noChangeArrowheads="1"/>
          </p:cNvSpPr>
          <p:nvPr>
            <p:ph type="body" idx="1"/>
          </p:nvPr>
        </p:nvSpPr>
        <p:spPr>
          <a:xfrm>
            <a:off x="923925" y="4427538"/>
            <a:ext cx="5099050" cy="4195762"/>
          </a:xfrm>
          <a:noFill/>
          <a:ln/>
        </p:spPr>
        <p:txBody>
          <a:bodyPr/>
          <a:lstStyle/>
          <a:p>
            <a:r>
              <a:rPr lang="en-US" altLang="en-US" dirty="0" smtClean="0"/>
              <a:t>How</a:t>
            </a:r>
            <a:r>
              <a:rPr lang="en-US" altLang="en-US" baseline="0" dirty="0" smtClean="0"/>
              <a:t> exactly do we equate selection bias to conditioning on a collider?  Or, how does conditioning on a collider give us selection bias?  </a:t>
            </a:r>
            <a:r>
              <a:rPr lang="en-US" altLang="en-US" dirty="0" smtClean="0"/>
              <a:t>The </a:t>
            </a:r>
            <a:r>
              <a:rPr lang="en-US" altLang="en-US" dirty="0" smtClean="0"/>
              <a:t>trick to understanding this is recognizing that w</a:t>
            </a:r>
            <a:r>
              <a:rPr lang="en-US" altLang="en-US" sz="1400" dirty="0" smtClean="0"/>
              <a:t>henever we analyze data from only subjects who are available to us (either via initial selection or subsequent retention) —  as opposed to a random sample from the general population  — this is </a:t>
            </a:r>
            <a:r>
              <a:rPr lang="en-US" altLang="en-US" sz="1400" u="sng" dirty="0" smtClean="0"/>
              <a:t>equivalent to conditioning</a:t>
            </a:r>
            <a:r>
              <a:rPr lang="en-US" altLang="en-US" sz="1400" dirty="0" smtClean="0"/>
              <a:t> upon their being available.  </a:t>
            </a:r>
            <a:endParaRPr lang="en-US" altLang="en-US" sz="1400" dirty="0" smtClean="0"/>
          </a:p>
          <a:p>
            <a:endParaRPr lang="en-US" altLang="en-US" sz="1400" dirty="0" smtClean="0"/>
          </a:p>
          <a:p>
            <a:r>
              <a:rPr lang="en-US" altLang="en-US" sz="1400" dirty="0" smtClean="0"/>
              <a:t>At</a:t>
            </a:r>
            <a:r>
              <a:rPr lang="en-US" altLang="en-US" sz="1400" baseline="0" dirty="0" smtClean="0"/>
              <a:t> the time of assembly of a study, t</a:t>
            </a:r>
            <a:r>
              <a:rPr lang="en-US" altLang="en-US" sz="1400" dirty="0" smtClean="0"/>
              <a:t>hink </a:t>
            </a:r>
            <a:r>
              <a:rPr lang="en-US" altLang="en-US" sz="1400" dirty="0" smtClean="0"/>
              <a:t>of everyone in the </a:t>
            </a:r>
            <a:r>
              <a:rPr lang="en-US" altLang="en-US" sz="1400" dirty="0" smtClean="0"/>
              <a:t>general population as theoretically being available.  If we enrolled a random</a:t>
            </a:r>
            <a:r>
              <a:rPr lang="en-US" altLang="en-US" sz="1400" baseline="0" dirty="0" smtClean="0"/>
              <a:t> sample of the population, then there would be no factors related to enrollment.  Anything short of a random sample means we are only studying the persons who are available to us.  Consider that there is a variable f</a:t>
            </a:r>
            <a:r>
              <a:rPr lang="en-US" altLang="en-US" sz="1400" dirty="0" smtClean="0"/>
              <a:t>or </a:t>
            </a:r>
            <a:r>
              <a:rPr lang="en-US" altLang="en-US" sz="1400" dirty="0" smtClean="0"/>
              <a:t>participating in your </a:t>
            </a:r>
            <a:r>
              <a:rPr lang="en-US" altLang="en-US" sz="1400" dirty="0" smtClean="0"/>
              <a:t>study,</a:t>
            </a:r>
            <a:r>
              <a:rPr lang="en-US" altLang="en-US" sz="1400" baseline="0" dirty="0" smtClean="0"/>
              <a:t> which is coded as 0 or 1 and everyone in the general population is given a 0 or 1.</a:t>
            </a:r>
            <a:r>
              <a:rPr lang="en-US" altLang="en-US" sz="1400" dirty="0" smtClean="0"/>
              <a:t>  A</a:t>
            </a:r>
            <a:r>
              <a:rPr lang="en-US" altLang="en-US" sz="1400" baseline="0" dirty="0" smtClean="0"/>
              <a:t> value of </a:t>
            </a:r>
            <a:r>
              <a:rPr lang="en-US" altLang="en-US" sz="1400" dirty="0" smtClean="0"/>
              <a:t>1 </a:t>
            </a:r>
            <a:r>
              <a:rPr lang="en-US" altLang="en-US" sz="1400" dirty="0" smtClean="0"/>
              <a:t>means </a:t>
            </a:r>
            <a:r>
              <a:rPr lang="en-US" altLang="en-US" sz="1400" dirty="0" smtClean="0"/>
              <a:t>that</a:t>
            </a:r>
            <a:r>
              <a:rPr lang="en-US" altLang="en-US" sz="1400" baseline="0" dirty="0" smtClean="0"/>
              <a:t> the person</a:t>
            </a:r>
            <a:r>
              <a:rPr lang="en-US" altLang="en-US" sz="1400" dirty="0" smtClean="0"/>
              <a:t> is</a:t>
            </a:r>
            <a:r>
              <a:rPr lang="en-US" altLang="en-US" sz="1400" baseline="0" dirty="0" smtClean="0"/>
              <a:t> in the study </a:t>
            </a:r>
            <a:r>
              <a:rPr lang="en-US" altLang="en-US" sz="1400" dirty="0" smtClean="0"/>
              <a:t>(he/she</a:t>
            </a:r>
            <a:r>
              <a:rPr lang="en-US" altLang="en-US" sz="1400" baseline="0" dirty="0" smtClean="0"/>
              <a:t> is</a:t>
            </a:r>
            <a:r>
              <a:rPr lang="en-US" altLang="en-US" sz="1400" dirty="0" smtClean="0"/>
              <a:t> </a:t>
            </a:r>
            <a:r>
              <a:rPr lang="en-US" altLang="en-US" sz="1400" dirty="0" smtClean="0"/>
              <a:t>available to us) and 0 </a:t>
            </a:r>
            <a:r>
              <a:rPr lang="en-US" altLang="en-US" sz="1400" dirty="0" smtClean="0"/>
              <a:t>the</a:t>
            </a:r>
            <a:r>
              <a:rPr lang="en-US" altLang="en-US" sz="1400" baseline="0" dirty="0" smtClean="0"/>
              <a:t> person is </a:t>
            </a:r>
            <a:r>
              <a:rPr lang="en-US" altLang="en-US" sz="1400" dirty="0" smtClean="0"/>
              <a:t>out </a:t>
            </a:r>
            <a:r>
              <a:rPr lang="en-US" altLang="en-US" sz="1400" dirty="0" smtClean="0"/>
              <a:t>(not</a:t>
            </a:r>
            <a:r>
              <a:rPr lang="en-US" altLang="en-US" sz="1400" baseline="0" dirty="0" smtClean="0"/>
              <a:t> available to us)</a:t>
            </a:r>
            <a:r>
              <a:rPr lang="en-US" altLang="en-US" sz="1400" dirty="0" smtClean="0"/>
              <a:t>.  When we </a:t>
            </a:r>
            <a:r>
              <a:rPr lang="en-US" altLang="en-US" sz="1400" dirty="0" smtClean="0"/>
              <a:t>perform our</a:t>
            </a:r>
            <a:r>
              <a:rPr lang="en-US" altLang="en-US" sz="1400" baseline="0" dirty="0" smtClean="0"/>
              <a:t> study</a:t>
            </a:r>
            <a:r>
              <a:rPr lang="en-US" altLang="en-US" sz="1400" dirty="0" smtClean="0"/>
              <a:t>, </a:t>
            </a:r>
            <a:r>
              <a:rPr lang="en-US" altLang="en-US" sz="1400" dirty="0" smtClean="0"/>
              <a:t>we are restricting to those with variable = 1.  </a:t>
            </a:r>
            <a:r>
              <a:rPr lang="en-US" altLang="en-US" sz="1400" dirty="0" smtClean="0"/>
              <a:t>This restriction is a form of conditioning</a:t>
            </a:r>
            <a:r>
              <a:rPr lang="en-US" altLang="en-US" sz="1400" baseline="0" dirty="0" smtClean="0"/>
              <a:t> on the participation/selection variable.  </a:t>
            </a:r>
            <a:r>
              <a:rPr lang="en-US" altLang="en-US" sz="1400" dirty="0" smtClean="0"/>
              <a:t>We </a:t>
            </a:r>
            <a:r>
              <a:rPr lang="en-US" altLang="en-US" sz="1400" dirty="0" smtClean="0"/>
              <a:t>rarely think about this, but this is what is happening.  This is conditioning upon being available to us as researchers.  </a:t>
            </a:r>
            <a:endParaRPr lang="en-US" altLang="en-US" sz="1400" dirty="0" smtClean="0"/>
          </a:p>
          <a:p>
            <a:endParaRPr lang="en-US" altLang="en-US" sz="1400" dirty="0" smtClean="0"/>
          </a:p>
          <a:p>
            <a:r>
              <a:rPr lang="en-US" altLang="en-US" sz="1400" dirty="0" smtClean="0"/>
              <a:t>In longitudinal studies, unless we have no drop out or competing events,</a:t>
            </a:r>
            <a:r>
              <a:rPr lang="en-US" altLang="en-US" sz="1400" baseline="0" dirty="0" smtClean="0"/>
              <a:t> then everyone in the study can be coded as 1 if they drop out or have a competing event and 0 if they do not.   Because we can only analyze those who do not drop out or have a competing event, we are restricting to those whose retention variable is coded as 0.  This restriction is a form of conditioning on a variable for retention.</a:t>
            </a:r>
          </a:p>
          <a:p>
            <a:endParaRPr lang="en-US" altLang="en-US" sz="1400" baseline="0" dirty="0" smtClean="0"/>
          </a:p>
          <a:p>
            <a:r>
              <a:rPr lang="en-US" altLang="en-US" sz="1400" dirty="0" smtClean="0"/>
              <a:t>When </a:t>
            </a:r>
            <a:r>
              <a:rPr lang="en-US" altLang="en-US" sz="1400" dirty="0" smtClean="0"/>
              <a:t>selection or retention is influenced by both exposure and disease, as shown </a:t>
            </a:r>
            <a:r>
              <a:rPr lang="en-US" altLang="en-US" sz="1400" dirty="0" smtClean="0"/>
              <a:t>here in the DAG, </a:t>
            </a:r>
            <a:r>
              <a:rPr lang="en-US" altLang="en-US" sz="1400" dirty="0" smtClean="0"/>
              <a:t>selection or retention meets the definition of a collider.   </a:t>
            </a:r>
            <a:r>
              <a:rPr lang="en-US" altLang="en-US" sz="1400" dirty="0" smtClean="0"/>
              <a:t>When we condition upon the collider, as</a:t>
            </a:r>
            <a:r>
              <a:rPr lang="en-US" altLang="en-US" sz="1400" baseline="0" dirty="0" smtClean="0"/>
              <a:t> in the scenarios explained above, </a:t>
            </a:r>
            <a:r>
              <a:rPr lang="en-US" altLang="en-US" sz="1400" dirty="0" smtClean="0"/>
              <a:t>a</a:t>
            </a:r>
            <a:r>
              <a:rPr lang="en-US" altLang="en-US" sz="1400" baseline="0" dirty="0" smtClean="0"/>
              <a:t> non-causal path will open.  </a:t>
            </a:r>
            <a:r>
              <a:rPr lang="en-US" altLang="en-US" sz="1400" dirty="0" smtClean="0"/>
              <a:t>We </a:t>
            </a:r>
            <a:r>
              <a:rPr lang="en-US" altLang="en-US" sz="1400" dirty="0" smtClean="0"/>
              <a:t>already know how this is the recipe for selection bias</a:t>
            </a:r>
            <a:r>
              <a:rPr lang="en-US" altLang="en-US" sz="1400" baseline="0" dirty="0" smtClean="0"/>
              <a:t> under conditions of the null hypothesis.</a:t>
            </a:r>
            <a:r>
              <a:rPr lang="en-US" altLang="en-US" sz="1400" dirty="0" smtClean="0"/>
              <a:t>  We now can see how selection bias, under the null, can be seen as originating from conditioning on a collider.  </a:t>
            </a:r>
          </a:p>
        </p:txBody>
      </p:sp>
    </p:spTree>
    <p:extLst>
      <p:ext uri="{BB962C8B-B14F-4D97-AF65-F5344CB8AC3E}">
        <p14:creationId xmlns:p14="http://schemas.microsoft.com/office/powerpoint/2010/main" val="395543294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2"/>
          <p:cNvSpPr>
            <a:spLocks noGrp="1" noRot="1" noChangeAspect="1" noChangeArrowheads="1" noTextEdit="1"/>
          </p:cNvSpPr>
          <p:nvPr>
            <p:ph type="sldImg"/>
          </p:nvPr>
        </p:nvSpPr>
        <p:spPr>
          <a:xfrm>
            <a:off x="2168525" y="706438"/>
            <a:ext cx="2609850" cy="3481387"/>
          </a:xfrm>
          <a:ln/>
        </p:spPr>
      </p:sp>
      <p:sp>
        <p:nvSpPr>
          <p:cNvPr id="300034" name="Rectangle 3"/>
          <p:cNvSpPr>
            <a:spLocks noGrp="1" noChangeArrowheads="1"/>
          </p:cNvSpPr>
          <p:nvPr>
            <p:ph type="body" idx="1"/>
          </p:nvPr>
        </p:nvSpPr>
        <p:spPr>
          <a:noFill/>
          <a:ln/>
        </p:spPr>
        <p:txBody>
          <a:bodyPr/>
          <a:lstStyle/>
          <a:p>
            <a:r>
              <a:rPr lang="en-US" altLang="en-US" dirty="0" smtClean="0"/>
              <a:t>What, then, are </a:t>
            </a:r>
            <a:r>
              <a:rPr lang="en-US" altLang="en-US" dirty="0" smtClean="0"/>
              <a:t>all of the </a:t>
            </a:r>
            <a:r>
              <a:rPr lang="en-US" altLang="en-US" dirty="0" smtClean="0"/>
              <a:t>scenarios where we condition on a </a:t>
            </a:r>
            <a:r>
              <a:rPr lang="en-US" altLang="en-US" dirty="0" smtClean="0"/>
              <a:t>collider?</a:t>
            </a:r>
          </a:p>
          <a:p>
            <a:endParaRPr lang="en-US" altLang="en-US" dirty="0" smtClean="0"/>
          </a:p>
          <a:p>
            <a:r>
              <a:rPr lang="en-US" altLang="en-US" dirty="0" smtClean="0"/>
              <a:t>We </a:t>
            </a:r>
            <a:r>
              <a:rPr lang="en-US" altLang="en-US" dirty="0" smtClean="0"/>
              <a:t>just mentioned one, which are the </a:t>
            </a:r>
            <a:r>
              <a:rPr lang="en-US" altLang="en-US" dirty="0" smtClean="0"/>
              <a:t>study</a:t>
            </a:r>
            <a:r>
              <a:rPr lang="en-US" altLang="en-US" baseline="0" dirty="0" smtClean="0"/>
              <a:t> design-dictated </a:t>
            </a:r>
            <a:r>
              <a:rPr lang="en-US" altLang="en-US" dirty="0" smtClean="0"/>
              <a:t>or human</a:t>
            </a:r>
            <a:r>
              <a:rPr lang="en-US" altLang="en-US" baseline="0" dirty="0" smtClean="0"/>
              <a:t> behavior-derived </a:t>
            </a:r>
            <a:r>
              <a:rPr lang="en-US" altLang="en-US" dirty="0" smtClean="0"/>
              <a:t>activities </a:t>
            </a:r>
            <a:r>
              <a:rPr lang="en-US" altLang="en-US" dirty="0" smtClean="0"/>
              <a:t>related to which participants are selected for or are retained in a study.  In other words, </a:t>
            </a:r>
            <a:r>
              <a:rPr lang="en-US" altLang="en-US" dirty="0" smtClean="0"/>
              <a:t> we condition on a collider anytime</a:t>
            </a:r>
            <a:r>
              <a:rPr lang="en-US" altLang="en-US" baseline="0" dirty="0" smtClean="0"/>
              <a:t> </a:t>
            </a:r>
            <a:r>
              <a:rPr lang="en-US" altLang="en-US" dirty="0" smtClean="0"/>
              <a:t>when selection/retention </a:t>
            </a:r>
            <a:r>
              <a:rPr lang="en-US" altLang="en-US" dirty="0" smtClean="0"/>
              <a:t>are influenced by both exposure and outcome.  This is the classic scenario of selection </a:t>
            </a:r>
            <a:r>
              <a:rPr lang="en-US" altLang="en-US" dirty="0" smtClean="0"/>
              <a:t>bias</a:t>
            </a:r>
            <a:r>
              <a:rPr lang="en-US" altLang="en-US" baseline="0" dirty="0" smtClean="0"/>
              <a:t> which we discussed three weeks ago.  </a:t>
            </a:r>
            <a:r>
              <a:rPr lang="en-US" altLang="en-US" dirty="0" smtClean="0"/>
              <a:t>  </a:t>
            </a:r>
            <a:endParaRPr lang="en-US" altLang="en-US" dirty="0" smtClean="0"/>
          </a:p>
          <a:p>
            <a:endParaRPr lang="en-US" altLang="en-US" dirty="0" smtClean="0"/>
          </a:p>
          <a:p>
            <a:r>
              <a:rPr lang="en-US" altLang="en-US" dirty="0" smtClean="0"/>
              <a:t>Another scenario is the inadvertent adjustment (via </a:t>
            </a:r>
            <a:r>
              <a:rPr lang="en-US" altLang="en-US" dirty="0" smtClean="0"/>
              <a:t>matching</a:t>
            </a:r>
            <a:r>
              <a:rPr lang="en-US" altLang="en-US" dirty="0" smtClean="0"/>
              <a:t>, stratification, or regression) on a collider that might be done by a naïve investigator during the design or analysis of a study.  Usually, this is done (inappropriately) while attempting to manage confounding. We saw an example of this in the folate, stillbirths, and birth defects problem.  </a:t>
            </a:r>
            <a:endParaRPr lang="en-US" altLang="en-US" dirty="0" smtClean="0"/>
          </a:p>
          <a:p>
            <a:endParaRPr lang="en-US" altLang="en-US" dirty="0" smtClean="0"/>
          </a:p>
          <a:p>
            <a:r>
              <a:rPr lang="en-US" altLang="en-US" dirty="0" smtClean="0"/>
              <a:t>There </a:t>
            </a:r>
            <a:r>
              <a:rPr lang="en-US" altLang="en-US" dirty="0" smtClean="0"/>
              <a:t>are a few other related scenarios as well.  Missing data is one of them.  When we only use the data that are NOT missing, we are conditioning on available data.  To the extent that the available data is related to both exposure and outcome, this is conditioning on a collider.  </a:t>
            </a:r>
          </a:p>
          <a:p>
            <a:endParaRPr lang="en-US" altLang="en-US" dirty="0" smtClean="0"/>
          </a:p>
          <a:p>
            <a:r>
              <a:rPr lang="en-US" altLang="en-US" dirty="0" smtClean="0"/>
              <a:t>Some</a:t>
            </a:r>
            <a:r>
              <a:rPr lang="en-US" altLang="en-US" baseline="0" dirty="0" smtClean="0"/>
              <a:t> </a:t>
            </a:r>
            <a:r>
              <a:rPr lang="en-US" altLang="en-US" dirty="0" smtClean="0"/>
              <a:t>methodologic leaders call anything that involves conditioning on a collider “selection bias”.  </a:t>
            </a:r>
            <a:r>
              <a:rPr lang="en-US" altLang="en-US" dirty="0" smtClean="0"/>
              <a:t>The</a:t>
            </a:r>
            <a:r>
              <a:rPr lang="en-US" altLang="en-US" baseline="0" dirty="0" smtClean="0"/>
              <a:t> bias that ensues from conditioning upon a collider is also variably </a:t>
            </a:r>
            <a:r>
              <a:rPr lang="en-US" altLang="en-US" baseline="0" dirty="0" smtClean="0"/>
              <a:t>called “collider bias</a:t>
            </a:r>
            <a:r>
              <a:rPr lang="en-US" altLang="en-US" baseline="0" dirty="0" smtClean="0"/>
              <a:t>”, “collider </a:t>
            </a:r>
            <a:r>
              <a:rPr lang="en-US" altLang="en-US" baseline="0" dirty="0" smtClean="0"/>
              <a:t>stratification bias</a:t>
            </a:r>
            <a:r>
              <a:rPr lang="en-US" altLang="en-US" baseline="0" dirty="0" smtClean="0"/>
              <a:t>” or “endogenous selection bias”.    </a:t>
            </a:r>
            <a:r>
              <a:rPr lang="en-US" altLang="en-US" dirty="0" smtClean="0"/>
              <a:t>Such thinking provides a crystal clear distinction between the concepts of confounding and selection bias.  You can read more about this in the article by Hernan et al. in 2004 in the journal </a:t>
            </a:r>
            <a:r>
              <a:rPr lang="en-US" altLang="en-US" i="1" dirty="0" smtClean="0"/>
              <a:t>Epidemiology</a:t>
            </a:r>
            <a:r>
              <a:rPr lang="en-US" altLang="en-US" dirty="0" smtClean="0"/>
              <a:t>,</a:t>
            </a:r>
            <a:r>
              <a:rPr lang="en-US" altLang="en-US" baseline="0" dirty="0" smtClean="0"/>
              <a:t> </a:t>
            </a:r>
            <a:r>
              <a:rPr lang="en-US" altLang="en-US" dirty="0" smtClean="0"/>
              <a:t>which was optional reading a few weeks ago.</a:t>
            </a:r>
          </a:p>
          <a:p>
            <a:endParaRPr lang="en-US" altLang="en-US" dirty="0" smtClean="0"/>
          </a:p>
          <a:p>
            <a:r>
              <a:rPr lang="en-US" altLang="en-US" dirty="0" smtClean="0"/>
              <a:t>It is not the case, however, that all selection bias requires</a:t>
            </a:r>
            <a:r>
              <a:rPr lang="en-US" altLang="en-US" baseline="0" dirty="0" smtClean="0"/>
              <a:t> conditioning on a collider.  As was hinted at in our session on selection bias a few weeks ago, when we are under non-null conditions (“off the null”), we do not need conditioning on a collider to produce selection bias.   At the time, we said that we needed even fewer conditions to be met for selection bias to occur</a:t>
            </a:r>
            <a:r>
              <a:rPr lang="en-US" altLang="en-US" baseline="0" dirty="0" smtClean="0"/>
              <a:t>.  Specifically, we only require a linkage between outcome and retention.  </a:t>
            </a:r>
            <a:endParaRPr lang="en-US" altLang="en-US" dirty="0" smtClean="0"/>
          </a:p>
        </p:txBody>
      </p:sp>
    </p:spTree>
    <p:extLst>
      <p:ext uri="{BB962C8B-B14F-4D97-AF65-F5344CB8AC3E}">
        <p14:creationId xmlns:p14="http://schemas.microsoft.com/office/powerpoint/2010/main" val="4077317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5"/>
          <p:cNvSpPr>
            <a:spLocks noGrp="1" noChangeArrowheads="1"/>
          </p:cNvSpPr>
          <p:nvPr>
            <p:ph type="sldNum" sz="quarter" idx="5"/>
          </p:nvPr>
        </p:nvSpPr>
        <p:spPr>
          <a:noFill/>
        </p:spPr>
        <p:txBody>
          <a:bodyPr/>
          <a:lstStyle/>
          <a:p>
            <a:fld id="{FACAEE2E-90D7-473B-99C5-666B821B1461}" type="slidenum">
              <a:rPr lang="en-US" altLang="en-US" smtClean="0"/>
              <a:pPr/>
              <a:t>6</a:t>
            </a:fld>
            <a:endParaRPr lang="en-US" altLang="en-US" dirty="0" smtClean="0"/>
          </a:p>
        </p:txBody>
      </p:sp>
      <p:sp>
        <p:nvSpPr>
          <p:cNvPr id="33794" name="Rectangle 4098"/>
          <p:cNvSpPr>
            <a:spLocks noGrp="1" noRot="1" noChangeAspect="1" noChangeArrowheads="1" noTextEdit="1"/>
          </p:cNvSpPr>
          <p:nvPr>
            <p:ph type="sldImg"/>
          </p:nvPr>
        </p:nvSpPr>
        <p:spPr>
          <a:xfrm>
            <a:off x="2168525" y="706438"/>
            <a:ext cx="2609850" cy="3481387"/>
          </a:xfrm>
          <a:ln/>
        </p:spPr>
      </p:sp>
      <p:sp>
        <p:nvSpPr>
          <p:cNvPr id="33795" name="Rectangle 4099"/>
          <p:cNvSpPr>
            <a:spLocks noGrp="1" noChangeArrowheads="1"/>
          </p:cNvSpPr>
          <p:nvPr>
            <p:ph type="body" idx="1"/>
          </p:nvPr>
        </p:nvSpPr>
        <p:spPr>
          <a:noFill/>
          <a:ln/>
        </p:spPr>
        <p:txBody>
          <a:bodyPr/>
          <a:lstStyle/>
          <a:p>
            <a:r>
              <a:rPr lang="en-US" altLang="en-US" dirty="0" smtClean="0"/>
              <a:t>These</a:t>
            </a:r>
            <a:r>
              <a:rPr lang="en-US" altLang="en-US" baseline="0" dirty="0" smtClean="0"/>
              <a:t> are </a:t>
            </a:r>
            <a:r>
              <a:rPr lang="en-US" altLang="en-US" dirty="0" smtClean="0"/>
              <a:t>examples of confounding is used in the world of sports,  law enforcement,</a:t>
            </a:r>
            <a:r>
              <a:rPr lang="en-US" altLang="en-US" baseline="0" dirty="0" smtClean="0"/>
              <a:t> and the performing arts.  For example, </a:t>
            </a:r>
            <a:r>
              <a:rPr lang="en-US" altLang="en-US" dirty="0" smtClean="0"/>
              <a:t>one of the San Francisco Giants (a professional baseball team) pitchers was said to be “confounding”.  Now, it’s perfectly fine for a word to have one meaning in the layperson world and another in the scientific world, but too often even scientists tend to label anything that is problematic in a study as “confounding” and that’s where communication really become confusing.  We are going to stick to a very specific use of the term confounding from here on forward.</a:t>
            </a:r>
          </a:p>
        </p:txBody>
      </p:sp>
    </p:spTree>
    <p:extLst>
      <p:ext uri="{BB962C8B-B14F-4D97-AF65-F5344CB8AC3E}">
        <p14:creationId xmlns:p14="http://schemas.microsoft.com/office/powerpoint/2010/main" val="405611757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2"/>
          <p:cNvSpPr>
            <a:spLocks noGrp="1" noRot="1" noChangeAspect="1" noChangeArrowheads="1" noTextEdit="1"/>
          </p:cNvSpPr>
          <p:nvPr>
            <p:ph type="sldImg"/>
          </p:nvPr>
        </p:nvSpPr>
        <p:spPr>
          <a:xfrm>
            <a:off x="2168525" y="706438"/>
            <a:ext cx="2609850" cy="3481387"/>
          </a:xfrm>
          <a:ln/>
        </p:spPr>
      </p:sp>
      <p:sp>
        <p:nvSpPr>
          <p:cNvPr id="302082" name="Rectangle 3"/>
          <p:cNvSpPr>
            <a:spLocks noGrp="1" noChangeArrowheads="1"/>
          </p:cNvSpPr>
          <p:nvPr>
            <p:ph type="body" idx="1"/>
          </p:nvPr>
        </p:nvSpPr>
        <p:spPr>
          <a:noFill/>
          <a:ln/>
        </p:spPr>
        <p:txBody>
          <a:bodyPr/>
          <a:lstStyle/>
          <a:p>
            <a:r>
              <a:rPr lang="en-US" altLang="en-US" dirty="0" smtClean="0"/>
              <a:t>Now that we have seen how DAGs can encode (i.e., show us) both confounding and selection bias</a:t>
            </a:r>
            <a:r>
              <a:rPr lang="en-US" altLang="en-US" dirty="0" smtClean="0"/>
              <a:t>,</a:t>
            </a:r>
            <a:r>
              <a:rPr lang="en-US" altLang="en-US" baseline="0" dirty="0" smtClean="0"/>
              <a:t> in order to identify causal effects, we must:</a:t>
            </a:r>
            <a:endParaRPr lang="en-US" altLang="en-US" dirty="0" smtClean="0"/>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sz="1400" dirty="0" smtClean="0"/>
              <a:t>Close (i.e., block) the non-causal paths between</a:t>
            </a:r>
            <a:r>
              <a:rPr lang="en-US" altLang="en-US" sz="1400" baseline="0" dirty="0" smtClean="0"/>
              <a:t> exposure and outcome.</a:t>
            </a:r>
            <a:endParaRPr lang="en-US" altLang="en-US" sz="1400" dirty="0" smtClean="0"/>
          </a:p>
          <a:p>
            <a:r>
              <a:rPr lang="en-US" altLang="en-US" sz="1400" dirty="0" smtClean="0"/>
              <a:t>Keep the causal paths open (unblocked) between exposure and outcome</a:t>
            </a:r>
            <a:r>
              <a:rPr lang="en-US" altLang="en-US" sz="1400" dirty="0" smtClean="0"/>
              <a:t>.</a:t>
            </a:r>
          </a:p>
          <a:p>
            <a:endParaRPr lang="en-US" altLang="en-US" sz="1400" dirty="0" smtClean="0"/>
          </a:p>
          <a:p>
            <a:r>
              <a:rPr lang="en-US" altLang="en-US" sz="1400" dirty="0" smtClean="0"/>
              <a:t>If you </a:t>
            </a:r>
            <a:r>
              <a:rPr lang="en-US" altLang="en-US" sz="1400" dirty="0" smtClean="0"/>
              <a:t>are</a:t>
            </a:r>
            <a:r>
              <a:rPr lang="en-US" altLang="en-US" sz="1400" baseline="0" dirty="0" smtClean="0"/>
              <a:t> able to achieve this</a:t>
            </a:r>
            <a:r>
              <a:rPr lang="en-US" altLang="en-US" sz="1400" dirty="0" smtClean="0"/>
              <a:t>, </a:t>
            </a:r>
            <a:r>
              <a:rPr lang="en-US" altLang="en-US" sz="1400" dirty="0" smtClean="0"/>
              <a:t>all that will remain in your data is causal relationships (measurement error and chance notwithstanding).  And, it</a:t>
            </a:r>
            <a:r>
              <a:rPr lang="en-US" altLang="en-US" sz="1400" baseline="0" dirty="0" smtClean="0"/>
              <a:t> is estimating the </a:t>
            </a:r>
            <a:r>
              <a:rPr lang="en-US" altLang="en-US" sz="1400" baseline="0" dirty="0" smtClean="0"/>
              <a:t>presence and magnitude </a:t>
            </a:r>
            <a:r>
              <a:rPr lang="en-US" altLang="en-US" sz="1400" baseline="0" dirty="0" smtClean="0"/>
              <a:t>of causal relationships that research is all about.  </a:t>
            </a:r>
            <a:endParaRPr lang="en-US" altLang="en-US" sz="1400" dirty="0" smtClean="0"/>
          </a:p>
          <a:p>
            <a:endParaRPr lang="en-US" altLang="en-US" dirty="0" smtClean="0"/>
          </a:p>
        </p:txBody>
      </p:sp>
    </p:spTree>
    <p:extLst>
      <p:ext uri="{BB962C8B-B14F-4D97-AF65-F5344CB8AC3E}">
        <p14:creationId xmlns:p14="http://schemas.microsoft.com/office/powerpoint/2010/main" val="205890064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5"/>
          <p:cNvSpPr>
            <a:spLocks noGrp="1" noChangeArrowheads="1"/>
          </p:cNvSpPr>
          <p:nvPr>
            <p:ph type="sldNum" sz="quarter" idx="5"/>
          </p:nvPr>
        </p:nvSpPr>
        <p:spPr>
          <a:noFill/>
        </p:spPr>
        <p:txBody>
          <a:bodyPr/>
          <a:lstStyle/>
          <a:p>
            <a:fld id="{9FC76AAD-1946-4A62-8AD6-62C89D4712E1}" type="slidenum">
              <a:rPr lang="en-US" altLang="en-US" smtClean="0"/>
              <a:pPr/>
              <a:t>61</a:t>
            </a:fld>
            <a:endParaRPr lang="en-US" altLang="en-US" dirty="0" smtClean="0"/>
          </a:p>
        </p:txBody>
      </p:sp>
      <p:sp>
        <p:nvSpPr>
          <p:cNvPr id="306178" name="Rectangle 2"/>
          <p:cNvSpPr>
            <a:spLocks noGrp="1" noRot="1" noChangeAspect="1" noChangeArrowheads="1" noTextEdit="1"/>
          </p:cNvSpPr>
          <p:nvPr>
            <p:ph type="sldImg"/>
          </p:nvPr>
        </p:nvSpPr>
        <p:spPr>
          <a:xfrm>
            <a:off x="2168525" y="706438"/>
            <a:ext cx="2609850" cy="3481387"/>
          </a:xfrm>
          <a:ln/>
        </p:spPr>
      </p:sp>
      <p:sp>
        <p:nvSpPr>
          <p:cNvPr id="306179" name="Rectangle 3"/>
          <p:cNvSpPr>
            <a:spLocks noGrp="1" noChangeArrowheads="1"/>
          </p:cNvSpPr>
          <p:nvPr>
            <p:ph type="body" idx="1"/>
          </p:nvPr>
        </p:nvSpPr>
        <p:spPr>
          <a:noFill/>
          <a:ln/>
        </p:spPr>
        <p:txBody>
          <a:bodyPr/>
          <a:lstStyle/>
          <a:p>
            <a:r>
              <a:rPr lang="en-US" altLang="en-US" dirty="0" smtClean="0"/>
              <a:t>How exactly will we accomplish keeping the non-causal paths closed and the causal paths open?  In other words, how we do keep the right </a:t>
            </a:r>
            <a:r>
              <a:rPr lang="en-US" altLang="en-US" dirty="0" smtClean="0"/>
              <a:t>paths (the causal</a:t>
            </a:r>
            <a:r>
              <a:rPr lang="en-US" altLang="en-US" baseline="0" dirty="0" smtClean="0"/>
              <a:t> paths)</a:t>
            </a:r>
            <a:r>
              <a:rPr lang="en-US" altLang="en-US" dirty="0" smtClean="0"/>
              <a:t> </a:t>
            </a:r>
            <a:r>
              <a:rPr lang="en-US" altLang="en-US" dirty="0" smtClean="0"/>
              <a:t>open and</a:t>
            </a:r>
            <a:r>
              <a:rPr lang="en-US" altLang="en-US" baseline="0" dirty="0" smtClean="0"/>
              <a:t> close the unwanted </a:t>
            </a:r>
            <a:r>
              <a:rPr lang="en-US" altLang="en-US" baseline="0" dirty="0" smtClean="0"/>
              <a:t>ones (the non-causal paths)? </a:t>
            </a:r>
            <a:r>
              <a:rPr lang="en-US" altLang="en-US" dirty="0" smtClean="0"/>
              <a:t>We have seen all of these rules in our discussion thus far, but </a:t>
            </a:r>
            <a:r>
              <a:rPr lang="en-US" altLang="en-US" dirty="0" smtClean="0"/>
              <a:t>let</a:t>
            </a:r>
            <a:r>
              <a:rPr lang="en-US" altLang="en-US" baseline="0" dirty="0" smtClean="0"/>
              <a:t> us</a:t>
            </a:r>
            <a:r>
              <a:rPr lang="en-US" altLang="en-US" dirty="0" smtClean="0"/>
              <a:t> </a:t>
            </a:r>
            <a:r>
              <a:rPr lang="en-US" altLang="en-US" dirty="0" smtClean="0"/>
              <a:t>now summarize them.  </a:t>
            </a:r>
            <a:endParaRPr lang="en-US" altLang="en-US" dirty="0" smtClean="0"/>
          </a:p>
          <a:p>
            <a:endParaRPr lang="en-US" altLang="en-US" dirty="0" smtClean="0"/>
          </a:p>
          <a:p>
            <a:r>
              <a:rPr lang="en-US" altLang="en-US" dirty="0" smtClean="0"/>
              <a:t>Let</a:t>
            </a:r>
            <a:r>
              <a:rPr lang="en-US" altLang="en-US" baseline="0" dirty="0" smtClean="0"/>
              <a:t> us</a:t>
            </a:r>
            <a:r>
              <a:rPr lang="en-US" altLang="en-US" dirty="0" smtClean="0"/>
              <a:t> </a:t>
            </a:r>
            <a:r>
              <a:rPr lang="en-US" altLang="en-US" dirty="0" smtClean="0"/>
              <a:t>first talk about what makes a path closed. A path is </a:t>
            </a:r>
            <a:r>
              <a:rPr lang="en-US" altLang="en-US" dirty="0" smtClean="0"/>
              <a:t>closed (or blocked) </a:t>
            </a:r>
            <a:r>
              <a:rPr lang="en-US" altLang="en-US" dirty="0" smtClean="0"/>
              <a:t>if you</a:t>
            </a:r>
            <a:r>
              <a:rPr lang="en-US" altLang="en-US" baseline="0" dirty="0" smtClean="0"/>
              <a:t> have </a:t>
            </a:r>
            <a:r>
              <a:rPr lang="en-US" altLang="en-US" baseline="0" dirty="0" smtClean="0"/>
              <a:t>at least </a:t>
            </a:r>
            <a:r>
              <a:rPr lang="en-US" altLang="en-US" dirty="0" smtClean="0"/>
              <a:t>one </a:t>
            </a:r>
            <a:r>
              <a:rPr lang="en-US" altLang="en-US" dirty="0" smtClean="0"/>
              <a:t>of </a:t>
            </a:r>
            <a:r>
              <a:rPr lang="en-US" altLang="en-US" dirty="0" smtClean="0"/>
              <a:t>three things </a:t>
            </a:r>
            <a:r>
              <a:rPr lang="en-US" altLang="en-US" dirty="0" smtClean="0"/>
              <a:t>present.  The</a:t>
            </a:r>
            <a:r>
              <a:rPr lang="en-US" altLang="en-US" baseline="0" dirty="0" smtClean="0"/>
              <a:t> f</a:t>
            </a:r>
            <a:r>
              <a:rPr lang="en-US" altLang="en-US" dirty="0" smtClean="0"/>
              <a:t>irst</a:t>
            </a:r>
            <a:r>
              <a:rPr lang="en-US" altLang="en-US" baseline="0" dirty="0" smtClean="0"/>
              <a:t> is</a:t>
            </a:r>
            <a:r>
              <a:rPr lang="en-US" altLang="en-US" dirty="0" smtClean="0"/>
              <a:t> a collider which is not </a:t>
            </a:r>
            <a:r>
              <a:rPr lang="en-US" altLang="en-US" dirty="0" smtClean="0"/>
              <a:t>conditioned upon (not</a:t>
            </a:r>
            <a:r>
              <a:rPr lang="en-US" altLang="en-US" baseline="0" dirty="0" smtClean="0"/>
              <a:t> </a:t>
            </a:r>
            <a:r>
              <a:rPr lang="en-US" altLang="en-US" dirty="0" smtClean="0"/>
              <a:t>adjusted for).  In the</a:t>
            </a:r>
            <a:r>
              <a:rPr lang="en-US" altLang="en-US" baseline="0" dirty="0" smtClean="0"/>
              <a:t> folate, still birth, and birth defects example, if we had ignored the presence of stillbirths in our analysis and not controlled for them, we would have been in good shape because we would kept that path closed. </a:t>
            </a:r>
            <a:r>
              <a:rPr lang="en-US" altLang="en-US" dirty="0" smtClean="0"/>
              <a:t>Remember, a collider is a “common effect”.  It is not a confounder.  It is a dead end and blocks the pathway,</a:t>
            </a:r>
            <a:r>
              <a:rPr lang="en-US" altLang="en-US" baseline="0" dirty="0" smtClean="0"/>
              <a:t> unless it is conditioned upon.</a:t>
            </a:r>
            <a:r>
              <a:rPr lang="en-US" altLang="en-US" dirty="0" smtClean="0"/>
              <a:t> </a:t>
            </a:r>
            <a:endParaRPr lang="en-US" altLang="en-US" baseline="0" dirty="0" smtClean="0"/>
          </a:p>
          <a:p>
            <a:endParaRPr lang="en-US" altLang="en-US" baseline="0" dirty="0" smtClean="0"/>
          </a:p>
          <a:p>
            <a:r>
              <a:rPr lang="en-US" altLang="en-US" baseline="0" dirty="0" smtClean="0"/>
              <a:t>The second way to block a path is if a non-collider, which is part of a confounding path, is conditioned upon (adjusted for).   We saw this in the nightlights, parental myopia and childhood myopia example.  Once we conditioned upon parental myopia, we no longer see an effect of nightlights on childhood myopia.  </a:t>
            </a:r>
          </a:p>
          <a:p>
            <a:endParaRPr lang="en-US" altLang="en-US" baseline="0" dirty="0" smtClean="0"/>
          </a:p>
          <a:p>
            <a:r>
              <a:rPr lang="en-US" altLang="en-US" baseline="0" dirty="0" smtClean="0"/>
              <a:t>The third way to block a path is if a non-collider, which is part of the directed path, is conditioned upon (adjusted for).  We touched briefly upon this earlier and it should be straightforward to understand.  For example, if we are studying the effect of HIV infection on the development of AIDS and we condition upon immunosuppression state, we will block the path and not see any association between HIV infection and AIDS in our data. This is the basis for the common adage of “do not control for factors on the causal pathway” that some of you may  be familiar with.  Although this is a way to block a path, in research, we, in general do not want to block this type of path. </a:t>
            </a:r>
          </a:p>
          <a:p>
            <a:endParaRPr lang="en-US" altLang="en-US" baseline="0" dirty="0" smtClean="0"/>
          </a:p>
          <a:p>
            <a:r>
              <a:rPr lang="en-US" altLang="en-US" dirty="0" smtClean="0"/>
              <a:t>In</a:t>
            </a:r>
            <a:r>
              <a:rPr lang="en-US" altLang="en-US" baseline="0" dirty="0" smtClean="0"/>
              <a:t> summary</a:t>
            </a:r>
            <a:r>
              <a:rPr lang="en-US" altLang="en-US" dirty="0" smtClean="0"/>
              <a:t>, there are two fundamental ways to block a path: one, is to have a collider presen</a:t>
            </a:r>
            <a:r>
              <a:rPr lang="en-US" altLang="en-US" baseline="0" dirty="0" smtClean="0"/>
              <a:t>t which is </a:t>
            </a:r>
            <a:r>
              <a:rPr lang="en-US" altLang="en-US" u="sng" baseline="0" dirty="0" smtClean="0"/>
              <a:t>not</a:t>
            </a:r>
            <a:r>
              <a:rPr lang="en-US" altLang="en-US" baseline="0" dirty="0" smtClean="0"/>
              <a:t> conditioned upon</a:t>
            </a:r>
            <a:r>
              <a:rPr lang="en-US" altLang="en-US" dirty="0" smtClean="0"/>
              <a:t>, or, two, is to adjust for a non-collider.  </a:t>
            </a:r>
            <a:endParaRPr lang="en-US" altLang="en-US" dirty="0" smtClean="0"/>
          </a:p>
        </p:txBody>
      </p:sp>
    </p:spTree>
    <p:extLst>
      <p:ext uri="{BB962C8B-B14F-4D97-AF65-F5344CB8AC3E}">
        <p14:creationId xmlns:p14="http://schemas.microsoft.com/office/powerpoint/2010/main" val="26744412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62</a:t>
            </a:fld>
            <a:endParaRPr lang="en-US" altLang="en-US" dirty="0" smtClean="0"/>
          </a:p>
        </p:txBody>
      </p:sp>
      <p:sp>
        <p:nvSpPr>
          <p:cNvPr id="304130" name="Rectangle 2"/>
          <p:cNvSpPr>
            <a:spLocks noGrp="1" noRot="1" noChangeAspect="1" noChangeArrowheads="1" noTextEdit="1"/>
          </p:cNvSpPr>
          <p:nvPr>
            <p:ph type="sldImg"/>
          </p:nvPr>
        </p:nvSpPr>
        <p:spPr>
          <a:xfrm>
            <a:off x="2168525" y="706438"/>
            <a:ext cx="2609850" cy="3481387"/>
          </a:xfrm>
          <a:ln/>
        </p:spPr>
      </p:sp>
      <p:sp>
        <p:nvSpPr>
          <p:cNvPr id="304131" name="Rectangle 3"/>
          <p:cNvSpPr>
            <a:spLocks noGrp="1" noChangeArrowheads="1"/>
          </p:cNvSpPr>
          <p:nvPr>
            <p:ph type="body" idx="1"/>
          </p:nvPr>
        </p:nvSpPr>
        <p:spPr>
          <a:noFill/>
          <a:ln/>
        </p:spPr>
        <p:txBody>
          <a:bodyPr/>
          <a:lstStyle/>
          <a:p>
            <a:r>
              <a:rPr lang="en-US" altLang="en-US" dirty="0" smtClean="0"/>
              <a:t>If a path is blocked if you have one of </a:t>
            </a:r>
            <a:r>
              <a:rPr lang="en-US" altLang="en-US" dirty="0" smtClean="0"/>
              <a:t>three </a:t>
            </a:r>
            <a:r>
              <a:rPr lang="en-US" altLang="en-US" baseline="0" dirty="0" smtClean="0"/>
              <a:t>occurrences, </a:t>
            </a:r>
            <a:r>
              <a:rPr lang="en-US" altLang="en-US" baseline="0" dirty="0" smtClean="0"/>
              <a:t>it follows that it is open if you have the complement of this, which is to have </a:t>
            </a:r>
            <a:r>
              <a:rPr lang="en-US" altLang="en-US" baseline="0" dirty="0" smtClean="0"/>
              <a:t>no blocks (i.e., none of the 3 structures in the prior slide present).  </a:t>
            </a:r>
          </a:p>
          <a:p>
            <a:endParaRPr lang="en-US" altLang="en-US" baseline="0" dirty="0" smtClean="0"/>
          </a:p>
          <a:p>
            <a:r>
              <a:rPr lang="en-US" altLang="en-US" dirty="0" smtClean="0"/>
              <a:t>This</a:t>
            </a:r>
            <a:r>
              <a:rPr lang="en-US" altLang="en-US" baseline="0" dirty="0" smtClean="0"/>
              <a:t> </a:t>
            </a:r>
            <a:r>
              <a:rPr lang="en-US" altLang="en-US" baseline="0" dirty="0" smtClean="0"/>
              <a:t>leads to the</a:t>
            </a:r>
            <a:r>
              <a:rPr lang="en-US" altLang="en-US" dirty="0" smtClean="0"/>
              <a:t> second</a:t>
            </a:r>
            <a:r>
              <a:rPr lang="en-US" altLang="en-US" baseline="0" dirty="0" smtClean="0"/>
              <a:t> </a:t>
            </a:r>
            <a:r>
              <a:rPr lang="en-US" altLang="en-US" dirty="0" smtClean="0"/>
              <a:t>rule which is that a path is open if there </a:t>
            </a:r>
            <a:r>
              <a:rPr lang="en-US" altLang="en-US" dirty="0" smtClean="0"/>
              <a:t>is:</a:t>
            </a:r>
          </a:p>
          <a:p>
            <a:r>
              <a:rPr lang="en-US" altLang="en-US" dirty="0" smtClean="0"/>
              <a:t> a) either no </a:t>
            </a:r>
            <a:r>
              <a:rPr lang="en-US" altLang="en-US" dirty="0" smtClean="0"/>
              <a:t>collider </a:t>
            </a:r>
            <a:r>
              <a:rPr lang="en-US" altLang="en-US" u="sng" dirty="0" smtClean="0"/>
              <a:t>or</a:t>
            </a:r>
            <a:r>
              <a:rPr lang="en-US" altLang="en-US" dirty="0" smtClean="0"/>
              <a:t> </a:t>
            </a:r>
            <a:r>
              <a:rPr lang="en-US" altLang="en-US" dirty="0" smtClean="0"/>
              <a:t>a </a:t>
            </a:r>
            <a:r>
              <a:rPr lang="en-US" altLang="en-US" dirty="0" smtClean="0"/>
              <a:t>collider </a:t>
            </a:r>
            <a:r>
              <a:rPr lang="en-US" altLang="en-US" dirty="0" smtClean="0"/>
              <a:t>is present</a:t>
            </a:r>
            <a:r>
              <a:rPr lang="en-US" altLang="en-US" baseline="0" dirty="0" smtClean="0"/>
              <a:t> </a:t>
            </a:r>
            <a:r>
              <a:rPr lang="en-US" altLang="en-US" dirty="0" smtClean="0"/>
              <a:t>that </a:t>
            </a:r>
            <a:r>
              <a:rPr lang="en-US" altLang="en-US" dirty="0" smtClean="0"/>
              <a:t>you have </a:t>
            </a:r>
            <a:r>
              <a:rPr lang="en-US" altLang="en-US" dirty="0" smtClean="0"/>
              <a:t>conditioned upon (we show this by forming undirected edges bet</a:t>
            </a:r>
            <a:r>
              <a:rPr lang="en-US" altLang="en-US" baseline="0" dirty="0" smtClean="0"/>
              <a:t>ween the collider and the exposure and outcome)</a:t>
            </a:r>
            <a:r>
              <a:rPr lang="en-US" altLang="en-US" dirty="0" smtClean="0"/>
              <a:t> </a:t>
            </a:r>
            <a:r>
              <a:rPr lang="en-US" altLang="en-US" u="sng" dirty="0" smtClean="0"/>
              <a:t>or</a:t>
            </a:r>
            <a:r>
              <a:rPr lang="en-US" altLang="en-US" dirty="0" smtClean="0"/>
              <a:t> a descendent of a collider that you have conditioned upon.</a:t>
            </a:r>
          </a:p>
          <a:p>
            <a:r>
              <a:rPr lang="en-US" altLang="en-US" dirty="0" smtClean="0"/>
              <a:t>AND </a:t>
            </a:r>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b) all </a:t>
            </a:r>
            <a:r>
              <a:rPr lang="en-US" altLang="en-US" dirty="0" smtClean="0"/>
              <a:t>non-colliders are not adjusted for. </a:t>
            </a:r>
            <a:r>
              <a:rPr lang="en-US" altLang="en-US" dirty="0" smtClean="0"/>
              <a:t> For example, if we do</a:t>
            </a:r>
            <a:r>
              <a:rPr lang="en-US" altLang="en-US" baseline="0" dirty="0" smtClean="0"/>
              <a:t> not recognize and manage</a:t>
            </a:r>
            <a:r>
              <a:rPr lang="en-US" altLang="en-US" dirty="0" smtClean="0"/>
              <a:t> parental myopia, we will get a confounded answer when looking at the association between nightlights and child’s myopia.  </a:t>
            </a:r>
          </a:p>
          <a:p>
            <a:endParaRPr lang="en-US" altLang="en-US" dirty="0" smtClean="0"/>
          </a:p>
          <a:p>
            <a:endParaRPr lang="en-US" altLang="en-US" dirty="0" smtClean="0"/>
          </a:p>
          <a:p>
            <a:r>
              <a:rPr lang="en-US" altLang="en-US" b="1" dirty="0" smtClean="0"/>
              <a:t>Not </a:t>
            </a:r>
            <a:r>
              <a:rPr lang="en-US" altLang="en-US" b="1" dirty="0" smtClean="0"/>
              <a:t>shown </a:t>
            </a:r>
            <a:r>
              <a:rPr lang="en-US" altLang="en-US" b="1" dirty="0" smtClean="0"/>
              <a:t>in</a:t>
            </a:r>
            <a:r>
              <a:rPr lang="en-US" altLang="en-US" b="1" baseline="0" dirty="0" smtClean="0"/>
              <a:t> the diagrams is how </a:t>
            </a:r>
            <a:r>
              <a:rPr lang="en-US" altLang="en-US" b="1" dirty="0" smtClean="0"/>
              <a:t>paths </a:t>
            </a:r>
            <a:r>
              <a:rPr lang="en-US" altLang="en-US" b="1" dirty="0" smtClean="0"/>
              <a:t>are also open if descendants of colliders are adjusted for</a:t>
            </a:r>
            <a:r>
              <a:rPr lang="en-US" altLang="en-US" b="0" baseline="0" dirty="0" smtClean="0"/>
              <a:t> (see </a:t>
            </a:r>
            <a:r>
              <a:rPr lang="en-US" altLang="en-US" b="0" baseline="0" dirty="0" smtClean="0"/>
              <a:t>Additional Material Slides</a:t>
            </a:r>
            <a:r>
              <a:rPr lang="en-US" altLang="en-US" b="0" baseline="0" dirty="0" smtClean="0"/>
              <a:t>).</a:t>
            </a:r>
            <a:r>
              <a:rPr lang="en-US" altLang="en-US" dirty="0" smtClean="0"/>
              <a:t> </a:t>
            </a:r>
            <a:endParaRPr lang="en-US" altLang="en-US" dirty="0" smtClean="0"/>
          </a:p>
          <a:p>
            <a:endParaRPr lang="en-US" altLang="en-US" dirty="0" smtClean="0"/>
          </a:p>
          <a:p>
            <a:r>
              <a:rPr lang="en-US" altLang="en-US" dirty="0" smtClean="0"/>
              <a:t>Open paths mean that association will flow between E and D,</a:t>
            </a:r>
            <a:r>
              <a:rPr lang="en-US" altLang="en-US" baseline="0" dirty="0" smtClean="0"/>
              <a:t> meaning that there will be a numerical association (a statistical association) in the observed data.</a:t>
            </a:r>
            <a:r>
              <a:rPr lang="en-US" altLang="en-US" dirty="0" smtClean="0"/>
              <a:t>  An open causal path (i.e. an open directed path) will mean true causation.  An open non-causal (i.e. undirected path) path will result in bias.    </a:t>
            </a:r>
          </a:p>
        </p:txBody>
      </p:sp>
    </p:spTree>
    <p:extLst>
      <p:ext uri="{BB962C8B-B14F-4D97-AF65-F5344CB8AC3E}">
        <p14:creationId xmlns:p14="http://schemas.microsoft.com/office/powerpoint/2010/main" val="13998306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63</a:t>
            </a:fld>
            <a:endParaRPr lang="en-US" altLang="en-US" dirty="0" smtClean="0"/>
          </a:p>
        </p:txBody>
      </p:sp>
      <p:sp>
        <p:nvSpPr>
          <p:cNvPr id="304130" name="Rectangle 2"/>
          <p:cNvSpPr>
            <a:spLocks noGrp="1" noRot="1" noChangeAspect="1" noChangeArrowheads="1" noTextEdit="1"/>
          </p:cNvSpPr>
          <p:nvPr>
            <p:ph type="sldImg"/>
          </p:nvPr>
        </p:nvSpPr>
        <p:spPr>
          <a:xfrm>
            <a:off x="2168525" y="706438"/>
            <a:ext cx="2609850" cy="3481387"/>
          </a:xfrm>
          <a:ln/>
        </p:spPr>
      </p:sp>
      <p:sp>
        <p:nvSpPr>
          <p:cNvPr id="304131" name="Rectangle 3"/>
          <p:cNvSpPr>
            <a:spLocks noGrp="1" noChangeArrowheads="1"/>
          </p:cNvSpPr>
          <p:nvPr>
            <p:ph type="body" idx="1"/>
          </p:nvPr>
        </p:nvSpPr>
        <p:spPr>
          <a:noFill/>
          <a:ln/>
        </p:spPr>
        <p:txBody>
          <a:bodyPr/>
          <a:lstStyle/>
          <a:p>
            <a:r>
              <a:rPr lang="en-US" sz="1200" kern="1200" dirty="0" smtClean="0">
                <a:solidFill>
                  <a:schemeClr val="tx1"/>
                </a:solidFill>
                <a:effectLst/>
                <a:latin typeface="Times New Roman" pitchFamily="18" charset="0"/>
                <a:ea typeface="+mn-ea"/>
                <a:cs typeface="+mn-cs"/>
              </a:rPr>
              <a:t>Formally, the rules</a:t>
            </a:r>
            <a:r>
              <a:rPr lang="en-US" sz="1200" kern="1200" baseline="0" dirty="0" smtClean="0">
                <a:solidFill>
                  <a:schemeClr val="tx1"/>
                </a:solidFill>
                <a:effectLst/>
                <a:latin typeface="Times New Roman" pitchFamily="18" charset="0"/>
                <a:ea typeface="+mn-ea"/>
                <a:cs typeface="+mn-cs"/>
              </a:rPr>
              <a:t> that we just described as known as “d-separation rules”.  They are largely attributed to Judea Pearl (Pearl 1995 and 2000) but they are more easily read in Hernan et al. Causal kn</a:t>
            </a:r>
            <a:r>
              <a:rPr lang="en-US" dirty="0" smtClean="0"/>
              <a:t>owledge as a prerequisite for confounding evaluation</a:t>
            </a:r>
            <a:r>
              <a:rPr lang="en-US" sz="1200" kern="1200" baseline="0" dirty="0" smtClean="0">
                <a:solidFill>
                  <a:schemeClr val="tx1"/>
                </a:solidFill>
                <a:effectLst/>
                <a:latin typeface="Times New Roman" pitchFamily="18" charset="0"/>
                <a:ea typeface="+mn-ea"/>
                <a:cs typeface="+mn-cs"/>
              </a:rPr>
              <a:t> AJE 2002 (recommended reading this week).  We will not use this term often because we feel it adds a needless sense of mystique to what is otherwise a very simple set of concepts.  The “d” stands for directional and separation stands for “not connected” or having no numerical/statistical association.   </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The rules help us in two ways.  First, assuming that the DAG is drawn correctly, the rules tell us how to contend with certain variables in order to identify causal effects, including possibly how, in some situations, there is no way we can actually do so with conventional techniques.   Again, this task assumes that the DAG is depicted correctly.  This task is what we have been describing so far.</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The second way in which rules help us is that they assist us in understanding whether components of our DAG are drawn correctly.  The rules tell us which pairs of two nodes on any DAG are expected to be “separated” (i.e., have no statistical/numerical association) and what conditions (e.g., after controlling for some other variables).   If we then analyze our data under the conditions and the two variables are associated, then (sampling error aside) there must be something wrong with the DAG.  This point makes a fine distinction.  DAGs cannot predict all pairs of variables which will be associated (if they could, then there would be no point in conducting your study), but they can make statements about which pairs should be not associated (i.e., should be separated).  We will not take much advantage of this second helpful assist in this course, but there is now software available (in the R package) which can take your DAG and your dataset and say how much your data supports your depiction in your DAG.    </a:t>
            </a:r>
          </a:p>
          <a:p>
            <a:endParaRPr lang="en-US" sz="1200" kern="1200" baseline="0" dirty="0" smtClean="0">
              <a:solidFill>
                <a:schemeClr val="tx1"/>
              </a:solidFill>
              <a:effectLst/>
              <a:latin typeface="Times New Roman" pitchFamily="18" charset="0"/>
              <a:ea typeface="+mn-ea"/>
              <a:cs typeface="+mn-cs"/>
            </a:endParaRPr>
          </a:p>
          <a:p>
            <a:r>
              <a:rPr lang="en-US" sz="1200" kern="1200" baseline="0" dirty="0" smtClean="0">
                <a:solidFill>
                  <a:schemeClr val="tx1"/>
                </a:solidFill>
                <a:effectLst/>
                <a:latin typeface="Times New Roman" pitchFamily="18" charset="0"/>
                <a:ea typeface="+mn-ea"/>
                <a:cs typeface="+mn-cs"/>
              </a:rPr>
              <a:t>These two tasks are, of course, related.  The first task assumes that we have done all we can to close all non-causal paths between E and D.  If we then analyze our data and find that there is an association, then there are only two explanations:  either the DAG is incorrect or there is an additional causal relationship present.  Assuming the DAG is correct, we then conclude that the causal relationship is the correct explanation.</a:t>
            </a:r>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endParaRPr lang="en-US" sz="1200" kern="1200" dirty="0" smtClean="0">
              <a:solidFill>
                <a:schemeClr val="tx1"/>
              </a:solidFill>
              <a:effectLst/>
              <a:latin typeface="Times New Roman" pitchFamily="18" charset="0"/>
              <a:ea typeface="+mn-ea"/>
              <a:cs typeface="+mn-cs"/>
            </a:endParaRPr>
          </a:p>
          <a:p>
            <a:r>
              <a:rPr lang="en-US" sz="1200" kern="1200" dirty="0" smtClean="0">
                <a:solidFill>
                  <a:schemeClr val="tx1"/>
                </a:solidFill>
                <a:effectLst/>
                <a:latin typeface="Times New Roman" pitchFamily="18" charset="0"/>
                <a:ea typeface="+mn-ea"/>
                <a:cs typeface="+mn-cs"/>
              </a:rPr>
              <a:t>Pearl J. Causality. Cambridge, United Kingdom: Cambridge University Press, 2000.</a:t>
            </a:r>
          </a:p>
          <a:p>
            <a:r>
              <a:rPr lang="en-US" sz="1200" kern="1200" dirty="0" smtClean="0">
                <a:solidFill>
                  <a:schemeClr val="tx1"/>
                </a:solidFill>
                <a:effectLst/>
                <a:latin typeface="Times New Roman" pitchFamily="18" charset="0"/>
                <a:ea typeface="+mn-ea"/>
                <a:cs typeface="+mn-cs"/>
              </a:rPr>
              <a:t>Pearl J. Causal diagrams for empirical research. Biometrika  82:669–710</a:t>
            </a:r>
            <a:r>
              <a:rPr lang="en-US" sz="1200" kern="1200" baseline="0" dirty="0" smtClean="0">
                <a:solidFill>
                  <a:schemeClr val="tx1"/>
                </a:solidFill>
                <a:effectLst/>
                <a:latin typeface="Times New Roman" pitchFamily="18" charset="0"/>
                <a:ea typeface="+mn-ea"/>
                <a:cs typeface="+mn-cs"/>
              </a:rPr>
              <a:t>, 1995.</a:t>
            </a:r>
            <a:endParaRPr lang="en-US" sz="1200" kern="1200" dirty="0" smtClean="0">
              <a:solidFill>
                <a:schemeClr val="tx1"/>
              </a:solidFill>
              <a:effectLst/>
              <a:latin typeface="Times New Roman" pitchFamily="18" charset="0"/>
              <a:ea typeface="+mn-ea"/>
              <a:cs typeface="+mn-cs"/>
            </a:endParaRPr>
          </a:p>
          <a:p>
            <a:r>
              <a:rPr lang="en-US" altLang="en-US" baseline="0" dirty="0" smtClean="0"/>
              <a:t>.</a:t>
            </a:r>
            <a:endParaRPr lang="en-US" altLang="en-US" dirty="0" smtClean="0"/>
          </a:p>
        </p:txBody>
      </p:sp>
    </p:spTree>
    <p:extLst>
      <p:ext uri="{BB962C8B-B14F-4D97-AF65-F5344CB8AC3E}">
        <p14:creationId xmlns:p14="http://schemas.microsoft.com/office/powerpoint/2010/main" val="13998306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E224CFE-830D-4DD3-8435-55435FBDADD0}" type="slidenum">
              <a:rPr lang="en-US" altLang="en-US" sz="1000" b="0" i="1">
                <a:solidFill>
                  <a:schemeClr val="tx1"/>
                </a:solidFill>
                <a:latin typeface="Times New Roman" pitchFamily="18" charset="0"/>
              </a:rPr>
              <a:pPr algn="r" defTabSz="952500" eaLnBrk="0" hangingPunct="0"/>
              <a:t>64</a:t>
            </a:fld>
            <a:endParaRPr lang="en-US" altLang="en-US" sz="1000" b="0" i="1" dirty="0">
              <a:solidFill>
                <a:schemeClr val="tx1"/>
              </a:solidFill>
              <a:latin typeface="Times New Roman" pitchFamily="18" charset="0"/>
            </a:endParaRPr>
          </a:p>
        </p:txBody>
      </p:sp>
      <p:sp>
        <p:nvSpPr>
          <p:cNvPr id="348162" name="Rectangle 2"/>
          <p:cNvSpPr>
            <a:spLocks noGrp="1" noRot="1" noChangeAspect="1" noChangeArrowheads="1" noTextEdit="1"/>
          </p:cNvSpPr>
          <p:nvPr>
            <p:ph type="sldImg"/>
          </p:nvPr>
        </p:nvSpPr>
        <p:spPr>
          <a:xfrm>
            <a:off x="2168525" y="706438"/>
            <a:ext cx="2609850" cy="3481387"/>
          </a:xfrm>
          <a:ln/>
        </p:spPr>
      </p:sp>
      <p:sp>
        <p:nvSpPr>
          <p:cNvPr id="348163" name="Rectangle 3"/>
          <p:cNvSpPr>
            <a:spLocks noGrp="1" noChangeArrowheads="1"/>
          </p:cNvSpPr>
          <p:nvPr>
            <p:ph type="body" idx="1"/>
          </p:nvPr>
        </p:nvSpPr>
        <p:spPr>
          <a:noFill/>
          <a:ln/>
        </p:spPr>
        <p:txBody>
          <a:bodyPr/>
          <a:lstStyle/>
          <a:p>
            <a:r>
              <a:rPr lang="en-US" altLang="en-US" dirty="0" smtClean="0"/>
              <a:t>In the</a:t>
            </a:r>
            <a:r>
              <a:rPr lang="en-US" altLang="en-US" baseline="0" dirty="0" smtClean="0"/>
              <a:t> initial DAG, when nothing is controlled for, X is a collider which closes the undirected (non-causal) path between E and D.  There is no bias induced by this undirected path.</a:t>
            </a:r>
          </a:p>
          <a:p>
            <a:endParaRPr lang="en-US" altLang="en-US" baseline="0" dirty="0" smtClean="0"/>
          </a:p>
          <a:p>
            <a:r>
              <a:rPr lang="en-US" altLang="en-US" baseline="0" dirty="0" smtClean="0"/>
              <a:t>In the second depiction, where we control for X, we are conditioning upon a collider and inducing a spurious relationship between W and Y and hence E and D.  This will result in a biased association between E and D.</a:t>
            </a:r>
          </a:p>
          <a:p>
            <a:endParaRPr lang="en-US" altLang="en-US" baseline="0" dirty="0" smtClean="0"/>
          </a:p>
          <a:p>
            <a:r>
              <a:rPr lang="en-US" altLang="en-US" baseline="0" dirty="0" smtClean="0"/>
              <a:t>Do we expect an association between W and y after conditioning on X?  This is called a conditional dependence.  Do we expect a conditional dependence between W and Y?</a:t>
            </a:r>
          </a:p>
          <a:p>
            <a:endParaRPr lang="en-US" altLang="en-US" baseline="0" dirty="0" smtClean="0"/>
          </a:p>
          <a:p>
            <a:r>
              <a:rPr lang="en-US" altLang="en-US" baseline="0" dirty="0" smtClean="0"/>
              <a:t>In </a:t>
            </a:r>
            <a:r>
              <a:rPr lang="en-US" altLang="en-US" baseline="0" dirty="0" smtClean="0"/>
              <a:t>the third </a:t>
            </a:r>
            <a:r>
              <a:rPr lang="en-US" altLang="en-US" baseline="0" dirty="0" smtClean="0"/>
              <a:t>depiction of the DAG, </a:t>
            </a:r>
            <a:r>
              <a:rPr lang="en-US" altLang="en-US" baseline="0" dirty="0" smtClean="0"/>
              <a:t>where we control for X and Y, we close the open path.  There is now no bias.  </a:t>
            </a:r>
            <a:endParaRPr lang="en-US" altLang="en-US" dirty="0" smtClean="0"/>
          </a:p>
        </p:txBody>
      </p:sp>
    </p:spTree>
    <p:extLst>
      <p:ext uri="{BB962C8B-B14F-4D97-AF65-F5344CB8AC3E}">
        <p14:creationId xmlns:p14="http://schemas.microsoft.com/office/powerpoint/2010/main" val="23500369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65</a:t>
            </a:fld>
            <a:endParaRPr lang="en-US" altLang="en-US" dirty="0" smtClean="0"/>
          </a:p>
        </p:txBody>
      </p:sp>
      <p:sp>
        <p:nvSpPr>
          <p:cNvPr id="304130" name="Rectangle 2"/>
          <p:cNvSpPr>
            <a:spLocks noGrp="1" noRot="1" noChangeAspect="1" noChangeArrowheads="1" noTextEdit="1"/>
          </p:cNvSpPr>
          <p:nvPr>
            <p:ph type="sldImg"/>
          </p:nvPr>
        </p:nvSpPr>
        <p:spPr>
          <a:xfrm>
            <a:off x="2168525" y="706438"/>
            <a:ext cx="2609850" cy="3481387"/>
          </a:xfrm>
          <a:ln/>
        </p:spPr>
      </p:sp>
      <p:sp>
        <p:nvSpPr>
          <p:cNvPr id="304131" name="Rectangle 3"/>
          <p:cNvSpPr>
            <a:spLocks noGrp="1" noChangeArrowheads="1"/>
          </p:cNvSpPr>
          <p:nvPr>
            <p:ph type="body" idx="1"/>
          </p:nvPr>
        </p:nvSpPr>
        <p:spPr>
          <a:noFill/>
          <a:ln/>
        </p:spPr>
        <p:txBody>
          <a:bodyPr/>
          <a:lstStyle/>
          <a:p>
            <a:r>
              <a:rPr lang="en-US" altLang="en-US" dirty="0" smtClean="0"/>
              <a:t>DAGs  also force</a:t>
            </a:r>
            <a:r>
              <a:rPr lang="en-US" altLang="en-US" baseline="0" dirty="0" smtClean="0"/>
              <a:t> us to see our limitations.  For example, there might be what we </a:t>
            </a:r>
            <a:r>
              <a:rPr lang="en-US" altLang="en-US" baseline="0" dirty="0" smtClean="0"/>
              <a:t>term unmeasured </a:t>
            </a:r>
            <a:r>
              <a:rPr lang="en-US" altLang="en-US" baseline="0" dirty="0" smtClean="0"/>
              <a:t>confounders.  You know (or strongly suspect) these exist but you have no tangible measurement for them.  Genetic ancestry is a common unmeasured confounder.  Although we can measure people’s entire genomes these days, comprehensively adjusting for someone’s genetic ancestry is not currently possible.</a:t>
            </a:r>
          </a:p>
          <a:p>
            <a:endParaRPr lang="en-US" altLang="en-US" baseline="0" dirty="0" smtClean="0"/>
          </a:p>
          <a:p>
            <a:r>
              <a:rPr lang="en-US" altLang="en-US" baseline="0" dirty="0" smtClean="0"/>
              <a:t>Personality or lifestyle types are another example.  Let </a:t>
            </a:r>
            <a:r>
              <a:rPr lang="en-US" altLang="en-US" baseline="0" dirty="0" smtClean="0"/>
              <a:t>us say we are interested in the effect of alcohol use on medication adherence.  However, we believe that certain personality types lead to excessive alcohol use and also to poor medication adherence.   Yet, it is very hard to actually measure these personality types and control for them.  There might be some psychometric scale to measure personality type but how good of a job does it do?  Writing out a DAG forces to think of this </a:t>
            </a:r>
            <a:r>
              <a:rPr lang="en-US" altLang="en-US" baseline="0" dirty="0" smtClean="0"/>
              <a:t>possibility and concede that we cannot measure it.</a:t>
            </a:r>
            <a:endParaRPr lang="en-US" altLang="en-US" baseline="0" dirty="0" smtClean="0"/>
          </a:p>
          <a:p>
            <a:endParaRPr lang="en-US" altLang="en-US" baseline="0" dirty="0" smtClean="0"/>
          </a:p>
          <a:p>
            <a:r>
              <a:rPr lang="en-US" altLang="en-US" baseline="0" dirty="0" smtClean="0"/>
              <a:t>Hence, sometimes we simply cannot get rid of all of the open non-causal paths.  When this is the case, we call it residual confounding.</a:t>
            </a:r>
            <a:endParaRPr lang="en-US" altLang="en-US" dirty="0" smtClean="0"/>
          </a:p>
        </p:txBody>
      </p:sp>
    </p:spTree>
    <p:extLst>
      <p:ext uri="{BB962C8B-B14F-4D97-AF65-F5344CB8AC3E}">
        <p14:creationId xmlns:p14="http://schemas.microsoft.com/office/powerpoint/2010/main" val="139983060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Rectangle 5"/>
          <p:cNvSpPr>
            <a:spLocks noGrp="1" noChangeArrowheads="1"/>
          </p:cNvSpPr>
          <p:nvPr>
            <p:ph type="sldNum" sz="quarter" idx="5"/>
          </p:nvPr>
        </p:nvSpPr>
        <p:spPr>
          <a:noFill/>
        </p:spPr>
        <p:txBody>
          <a:bodyPr/>
          <a:lstStyle/>
          <a:p>
            <a:fld id="{BBB98FEC-A164-4B35-9545-7193229EC90C}" type="slidenum">
              <a:rPr lang="en-US" altLang="en-US" smtClean="0"/>
              <a:pPr/>
              <a:t>66</a:t>
            </a:fld>
            <a:endParaRPr lang="en-US" altLang="en-US" dirty="0" smtClean="0"/>
          </a:p>
        </p:txBody>
      </p:sp>
      <p:sp>
        <p:nvSpPr>
          <p:cNvPr id="309250" name="Rectangle 2"/>
          <p:cNvSpPr>
            <a:spLocks noGrp="1" noRot="1" noChangeAspect="1" noChangeArrowheads="1" noTextEdit="1"/>
          </p:cNvSpPr>
          <p:nvPr>
            <p:ph type="sldImg"/>
          </p:nvPr>
        </p:nvSpPr>
        <p:spPr>
          <a:xfrm>
            <a:off x="2168525" y="706438"/>
            <a:ext cx="2609850" cy="3481387"/>
          </a:xfrm>
          <a:ln/>
        </p:spPr>
      </p:sp>
      <p:sp>
        <p:nvSpPr>
          <p:cNvPr id="309251" name="Rectangle 3"/>
          <p:cNvSpPr>
            <a:spLocks noGrp="1" noChangeArrowheads="1"/>
          </p:cNvSpPr>
          <p:nvPr>
            <p:ph type="body" idx="1"/>
          </p:nvPr>
        </p:nvSpPr>
        <p:spPr>
          <a:noFill/>
          <a:ln/>
        </p:spPr>
        <p:txBody>
          <a:bodyPr/>
          <a:lstStyle/>
          <a:p>
            <a:pPr>
              <a:lnSpc>
                <a:spcPct val="90000"/>
              </a:lnSpc>
            </a:pPr>
            <a:r>
              <a:rPr lang="en-US" altLang="en-US" dirty="0" smtClean="0"/>
              <a:t>So, we really like DAGs because they force us to conceptualize the system and avoid making mistakes like adjusting for colliders.  There is another advantage of DAGs as illustrated by this example.  </a:t>
            </a:r>
            <a:r>
              <a:rPr lang="en-US" altLang="en-US" dirty="0" smtClean="0"/>
              <a:t>Let</a:t>
            </a:r>
            <a:r>
              <a:rPr lang="en-US" altLang="en-US" baseline="0" dirty="0" smtClean="0"/>
              <a:t> u</a:t>
            </a:r>
            <a:r>
              <a:rPr lang="en-US" altLang="en-US" dirty="0" smtClean="0"/>
              <a:t>s </a:t>
            </a:r>
            <a:r>
              <a:rPr lang="en-US" altLang="en-US" dirty="0" smtClean="0"/>
              <a:t>say we are doing a study of sunlight exposure and melanoma, a form of skin cancer.  A college intern is given a dataset on this issue, and he is asked by his supervisors to estimate the relationship between sunlight exposure and melanoma and is told to adjust for “everything he can” in order to avoid confounding.  He mines the data and finds that gum chewing is significantly associated with melanoma and is also significantly associated with sunlight exposure. </a:t>
            </a:r>
            <a:r>
              <a:rPr lang="en-US" altLang="en-US" baseline="0" dirty="0" smtClean="0"/>
              <a:t> </a:t>
            </a:r>
            <a:r>
              <a:rPr lang="en-US" altLang="en-US" dirty="0" smtClean="0"/>
              <a:t>The intern believe this sounds like gum chewing is a</a:t>
            </a:r>
            <a:r>
              <a:rPr lang="en-US" altLang="en-US" baseline="0" dirty="0" smtClean="0"/>
              <a:t> confounder.  He </a:t>
            </a:r>
            <a:r>
              <a:rPr lang="en-US" altLang="en-US" dirty="0" smtClean="0"/>
              <a:t>goes ahead and adjusts for gum chewing and finds that the adjusted measure of association is appreciably different than the crude measure.  </a:t>
            </a:r>
          </a:p>
        </p:txBody>
      </p:sp>
    </p:spTree>
    <p:extLst>
      <p:ext uri="{BB962C8B-B14F-4D97-AF65-F5344CB8AC3E}">
        <p14:creationId xmlns:p14="http://schemas.microsoft.com/office/powerpoint/2010/main" val="5937514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5" name="Rectangle 5"/>
          <p:cNvSpPr>
            <a:spLocks noGrp="1" noChangeArrowheads="1"/>
          </p:cNvSpPr>
          <p:nvPr>
            <p:ph type="sldNum" sz="quarter" idx="5"/>
          </p:nvPr>
        </p:nvSpPr>
        <p:spPr>
          <a:noFill/>
        </p:spPr>
        <p:txBody>
          <a:bodyPr/>
          <a:lstStyle/>
          <a:p>
            <a:fld id="{ECFAC681-DAFF-480A-BA4F-5EA8C261B678}" type="slidenum">
              <a:rPr lang="en-US" altLang="en-US" smtClean="0"/>
              <a:pPr/>
              <a:t>67</a:t>
            </a:fld>
            <a:endParaRPr lang="en-US" altLang="en-US" dirty="0" smtClean="0"/>
          </a:p>
        </p:txBody>
      </p:sp>
      <p:sp>
        <p:nvSpPr>
          <p:cNvPr id="313346" name="Rectangle 2"/>
          <p:cNvSpPr>
            <a:spLocks noGrp="1" noRot="1" noChangeAspect="1" noChangeArrowheads="1" noTextEdit="1"/>
          </p:cNvSpPr>
          <p:nvPr>
            <p:ph type="sldImg"/>
          </p:nvPr>
        </p:nvSpPr>
        <p:spPr>
          <a:xfrm>
            <a:off x="2168525" y="706438"/>
            <a:ext cx="2609850" cy="3481387"/>
          </a:xfrm>
          <a:ln/>
        </p:spPr>
      </p:sp>
      <p:sp>
        <p:nvSpPr>
          <p:cNvPr id="313347" name="Rectangle 3"/>
          <p:cNvSpPr>
            <a:spLocks noGrp="1" noChangeArrowheads="1"/>
          </p:cNvSpPr>
          <p:nvPr>
            <p:ph type="body" idx="1"/>
          </p:nvPr>
        </p:nvSpPr>
        <p:spPr>
          <a:noFill/>
          <a:ln/>
        </p:spPr>
        <p:txBody>
          <a:bodyPr/>
          <a:lstStyle/>
          <a:p>
            <a:pPr>
              <a:lnSpc>
                <a:spcPct val="90000"/>
              </a:lnSpc>
            </a:pPr>
            <a:r>
              <a:rPr lang="en-US" altLang="en-US" dirty="0" smtClean="0"/>
              <a:t>The question is: should we accept the adjusted measure of association as the better, least biased, answer?  In other words, should we adjust for gum chewing?</a:t>
            </a:r>
          </a:p>
          <a:p>
            <a:pPr>
              <a:lnSpc>
                <a:spcPct val="90000"/>
              </a:lnSpc>
            </a:pPr>
            <a:endParaRPr lang="en-US" altLang="en-US" dirty="0" smtClean="0"/>
          </a:p>
        </p:txBody>
      </p:sp>
    </p:spTree>
    <p:extLst>
      <p:ext uri="{BB962C8B-B14F-4D97-AF65-F5344CB8AC3E}">
        <p14:creationId xmlns:p14="http://schemas.microsoft.com/office/powerpoint/2010/main" val="299533680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926CD8EA-216B-4ABB-94FF-EEA3E7C69853}" type="slidenum">
              <a:rPr lang="en-US" altLang="en-US" sz="1000" b="0" i="1">
                <a:solidFill>
                  <a:schemeClr val="tx1"/>
                </a:solidFill>
                <a:latin typeface="Times New Roman" pitchFamily="18" charset="0"/>
              </a:rPr>
              <a:pPr algn="r" defTabSz="952500" eaLnBrk="0" hangingPunct="0"/>
              <a:t>68</a:t>
            </a:fld>
            <a:endParaRPr lang="en-US" altLang="en-US" sz="1000" b="0" i="1" dirty="0">
              <a:solidFill>
                <a:schemeClr val="tx1"/>
              </a:solidFill>
              <a:latin typeface="Times New Roman" pitchFamily="18" charset="0"/>
            </a:endParaRPr>
          </a:p>
        </p:txBody>
      </p:sp>
      <p:sp>
        <p:nvSpPr>
          <p:cNvPr id="315394" name="Rectangle 2"/>
          <p:cNvSpPr>
            <a:spLocks noGrp="1" noRot="1" noChangeAspect="1" noChangeArrowheads="1" noTextEdit="1"/>
          </p:cNvSpPr>
          <p:nvPr>
            <p:ph type="sldImg"/>
          </p:nvPr>
        </p:nvSpPr>
        <p:spPr>
          <a:xfrm>
            <a:off x="2168525" y="706438"/>
            <a:ext cx="2609850" cy="3481387"/>
          </a:xfrm>
          <a:ln/>
        </p:spPr>
      </p:sp>
      <p:sp>
        <p:nvSpPr>
          <p:cNvPr id="315395" name="Rectangle 3"/>
          <p:cNvSpPr>
            <a:spLocks noGrp="1" noChangeArrowheads="1"/>
          </p:cNvSpPr>
          <p:nvPr>
            <p:ph type="body" idx="1"/>
          </p:nvPr>
        </p:nvSpPr>
        <p:spPr>
          <a:noFill/>
          <a:ln/>
        </p:spPr>
        <p:txBody>
          <a:bodyPr/>
          <a:lstStyle/>
          <a:p>
            <a:pPr>
              <a:lnSpc>
                <a:spcPct val="90000"/>
              </a:lnSpc>
            </a:pPr>
            <a:r>
              <a:rPr lang="en-US" altLang="en-US" dirty="0" smtClean="0"/>
              <a:t>The answer is No.  Forgetting about the issue of colliders for a moment, what is another reason why the adjusted measure of association could be different than the crude?  If you are just relying upon the data itself, then chance may be the reason.  In fact, we have no a priori belief that gum chewing is a cause of melanoma.  What was this guy thinking?  It is much more likely that chance, rather</a:t>
            </a:r>
            <a:r>
              <a:rPr lang="en-US" altLang="en-US" baseline="0" dirty="0" smtClean="0"/>
              <a:t> than truth,</a:t>
            </a:r>
            <a:r>
              <a:rPr lang="en-US" altLang="en-US" dirty="0" smtClean="0"/>
              <a:t> is the reason why we are seeing a significant relationship between gum chewing and sunlight exposure and between gum chewing and melanoma.  Just because we see an appreciable difference between crude and adjusted does not mean that we should accept the adjusted measure of association.  Instead, controlling for a variable should only be done if there is some relevant subject matter evidence,</a:t>
            </a:r>
            <a:r>
              <a:rPr lang="en-US" altLang="en-US" baseline="0" dirty="0" smtClean="0"/>
              <a:t> some hint of a common cause on the DAG. </a:t>
            </a:r>
            <a:r>
              <a:rPr lang="en-US" altLang="en-US" dirty="0" smtClean="0"/>
              <a:t>  In other words, if the factor is not a consideration in your DAG, you </a:t>
            </a:r>
            <a:r>
              <a:rPr lang="en-US" altLang="en-US" dirty="0" smtClean="0"/>
              <a:t>do</a:t>
            </a:r>
            <a:r>
              <a:rPr lang="en-US" altLang="en-US" baseline="0" dirty="0" smtClean="0"/>
              <a:t> not</a:t>
            </a:r>
            <a:r>
              <a:rPr lang="en-US" altLang="en-US" dirty="0" smtClean="0"/>
              <a:t> </a:t>
            </a:r>
            <a:r>
              <a:rPr lang="en-US" altLang="en-US" dirty="0" smtClean="0"/>
              <a:t>have to control for it.  Writing out the DAG forces you to really state what you feel is important.</a:t>
            </a:r>
          </a:p>
          <a:p>
            <a:pPr>
              <a:lnSpc>
                <a:spcPct val="90000"/>
              </a:lnSpc>
            </a:pPr>
            <a:endParaRPr lang="en-US" altLang="en-US" dirty="0" smtClean="0"/>
          </a:p>
        </p:txBody>
      </p:sp>
    </p:spTree>
    <p:extLst>
      <p:ext uri="{BB962C8B-B14F-4D97-AF65-F5344CB8AC3E}">
        <p14:creationId xmlns:p14="http://schemas.microsoft.com/office/powerpoint/2010/main" val="82932555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5"/>
          <p:cNvSpPr>
            <a:spLocks noGrp="1" noChangeArrowheads="1"/>
          </p:cNvSpPr>
          <p:nvPr>
            <p:ph type="sldNum" sz="quarter" idx="5"/>
          </p:nvPr>
        </p:nvSpPr>
        <p:spPr>
          <a:noFill/>
        </p:spPr>
        <p:txBody>
          <a:bodyPr/>
          <a:lstStyle/>
          <a:p>
            <a:fld id="{A122D11D-2D87-4212-A7F6-D8C8F75A354A}" type="slidenum">
              <a:rPr lang="en-US" altLang="en-US" smtClean="0"/>
              <a:pPr/>
              <a:t>69</a:t>
            </a:fld>
            <a:endParaRPr lang="en-US" altLang="en-US" dirty="0" smtClean="0"/>
          </a:p>
        </p:txBody>
      </p:sp>
      <p:sp>
        <p:nvSpPr>
          <p:cNvPr id="317442" name="Rectangle 2"/>
          <p:cNvSpPr>
            <a:spLocks noGrp="1" noRot="1" noChangeAspect="1" noChangeArrowheads="1" noTextEdit="1"/>
          </p:cNvSpPr>
          <p:nvPr>
            <p:ph type="sldImg"/>
          </p:nvPr>
        </p:nvSpPr>
        <p:spPr>
          <a:xfrm>
            <a:off x="2168525" y="706438"/>
            <a:ext cx="2609850" cy="3481387"/>
          </a:xfrm>
          <a:ln/>
        </p:spPr>
      </p:sp>
      <p:sp>
        <p:nvSpPr>
          <p:cNvPr id="317443" name="Rectangle 3"/>
          <p:cNvSpPr>
            <a:spLocks noGrp="1" noChangeArrowheads="1"/>
          </p:cNvSpPr>
          <p:nvPr>
            <p:ph type="body" idx="1"/>
          </p:nvPr>
        </p:nvSpPr>
        <p:spPr>
          <a:noFill/>
          <a:ln/>
        </p:spPr>
        <p:txBody>
          <a:bodyPr/>
          <a:lstStyle/>
          <a:p>
            <a:r>
              <a:rPr lang="en-US" altLang="en-US" dirty="0" smtClean="0"/>
              <a:t>Here is looking at the issue in terms of a DAG.  Should we adjust for gum chewing?  If you had drawn the DAG, you would have never adjusted for gum chewing.  This is because there </a:t>
            </a:r>
            <a:r>
              <a:rPr lang="en-US" altLang="en-US" dirty="0" smtClean="0"/>
              <a:t>is </a:t>
            </a:r>
            <a:r>
              <a:rPr lang="en-US" altLang="en-US" dirty="0" smtClean="0"/>
              <a:t>no evidence that it causes melanoma.  Ok, perhaps you could find some data that </a:t>
            </a:r>
            <a:r>
              <a:rPr lang="en-US" altLang="en-US" dirty="0" smtClean="0"/>
              <a:t>an active personality</a:t>
            </a:r>
            <a:r>
              <a:rPr lang="en-US" altLang="en-US" baseline="0" dirty="0" smtClean="0"/>
              <a:t> type</a:t>
            </a:r>
            <a:r>
              <a:rPr lang="en-US" altLang="en-US" dirty="0" smtClean="0"/>
              <a:t> </a:t>
            </a:r>
            <a:r>
              <a:rPr lang="en-US" altLang="en-US" dirty="0" smtClean="0"/>
              <a:t>cause more sunlight exposure and also gum chewing (although I doubt if this is true), but there simply exists no known mechanism or data whereby gum chewing causes melanoma.  Even if there was a common cause of both gum chewing and melanoma, you would still</a:t>
            </a:r>
            <a:r>
              <a:rPr lang="en-US" altLang="en-US" baseline="0" dirty="0" smtClean="0"/>
              <a:t> want to NOT adjust for gum chewing because it is a collider.</a:t>
            </a:r>
          </a:p>
          <a:p>
            <a:endParaRPr lang="en-US" altLang="en-US" baseline="0" dirty="0" smtClean="0"/>
          </a:p>
          <a:p>
            <a:r>
              <a:rPr lang="en-US" altLang="en-US" dirty="0" smtClean="0"/>
              <a:t>DAGs make the philosophy of adjusting for “everything” or for “everything that is statistically significant” illogical. </a:t>
            </a:r>
          </a:p>
        </p:txBody>
      </p:sp>
    </p:spTree>
    <p:extLst>
      <p:ext uri="{BB962C8B-B14F-4D97-AF65-F5344CB8AC3E}">
        <p14:creationId xmlns:p14="http://schemas.microsoft.com/office/powerpoint/2010/main" val="6788054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5"/>
          <p:cNvSpPr>
            <a:spLocks noGrp="1" noChangeArrowheads="1"/>
          </p:cNvSpPr>
          <p:nvPr>
            <p:ph type="sldNum" sz="quarter" idx="5"/>
          </p:nvPr>
        </p:nvSpPr>
        <p:spPr>
          <a:noFill/>
        </p:spPr>
        <p:txBody>
          <a:bodyPr/>
          <a:lstStyle/>
          <a:p>
            <a:fld id="{A95C6291-4158-43FE-9A3F-F754B4B3937E}" type="slidenum">
              <a:rPr lang="en-US" altLang="en-US" smtClean="0"/>
              <a:pPr/>
              <a:t>7</a:t>
            </a:fld>
            <a:endParaRPr lang="en-US" altLang="en-US" dirty="0" smtClean="0"/>
          </a:p>
        </p:txBody>
      </p:sp>
      <p:sp>
        <p:nvSpPr>
          <p:cNvPr id="36866" name="Rectangle 2"/>
          <p:cNvSpPr>
            <a:spLocks noGrp="1" noRot="1" noChangeAspect="1" noChangeArrowheads="1" noTextEdit="1"/>
          </p:cNvSpPr>
          <p:nvPr>
            <p:ph type="sldImg"/>
          </p:nvPr>
        </p:nvSpPr>
        <p:spPr>
          <a:xfrm>
            <a:off x="2168525" y="706438"/>
            <a:ext cx="2609850" cy="3481387"/>
          </a:xfrm>
          <a:ln/>
        </p:spPr>
      </p:sp>
      <p:sp>
        <p:nvSpPr>
          <p:cNvPr id="36867" name="Rectangle 3"/>
          <p:cNvSpPr>
            <a:spLocks noGrp="1" noChangeArrowheads="1"/>
          </p:cNvSpPr>
          <p:nvPr>
            <p:ph type="body" idx="1"/>
          </p:nvPr>
        </p:nvSpPr>
        <p:spPr>
          <a:noFill/>
          <a:ln/>
        </p:spPr>
        <p:txBody>
          <a:bodyPr/>
          <a:lstStyle/>
          <a:p>
            <a:pPr>
              <a:lnSpc>
                <a:spcPct val="90000"/>
              </a:lnSpc>
              <a:spcBef>
                <a:spcPct val="50000"/>
              </a:spcBef>
            </a:pPr>
            <a:r>
              <a:rPr lang="en-US" altLang="en-US" sz="800" dirty="0" smtClean="0">
                <a:solidFill>
                  <a:srgbClr val="000000"/>
                </a:solidFill>
                <a:latin typeface="Arial" charset="0"/>
              </a:rPr>
              <a:t>Here is terminology we will use to refer the effects of confounding.  When we initially look at associations between exposures and outcomes (diseases) without taking into account the presence of other variables, these are known as crude,</a:t>
            </a:r>
            <a:r>
              <a:rPr lang="en-US" altLang="en-US" sz="800" baseline="0" dirty="0" smtClean="0">
                <a:solidFill>
                  <a:srgbClr val="000000"/>
                </a:solidFill>
                <a:latin typeface="Arial" charset="0"/>
              </a:rPr>
              <a:t> </a:t>
            </a:r>
            <a:r>
              <a:rPr lang="en-US" altLang="en-US" sz="800" dirty="0" smtClean="0">
                <a:solidFill>
                  <a:srgbClr val="000000"/>
                </a:solidFill>
                <a:latin typeface="Arial" charset="0"/>
              </a:rPr>
              <a:t>unadjusted, or marginal estimates. Here we are showing a crude odds ratio.</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To get rid of the effect of confounding,  one technique we can use is to stratify for the confounding variable by forming separate strata for each level of the confounder and then estimate the association between the exposure and disease in each of these strata separately.  In this example, you can determine an odds ratio separately in each of the two strata, depicted OR</a:t>
            </a:r>
            <a:r>
              <a:rPr lang="en-US" altLang="en-US" sz="800" baseline="-25000" dirty="0" smtClean="0">
                <a:solidFill>
                  <a:srgbClr val="000000"/>
                </a:solidFill>
                <a:latin typeface="Arial" charset="0"/>
              </a:rPr>
              <a:t>confounder present </a:t>
            </a:r>
            <a:r>
              <a:rPr lang="en-US" altLang="en-US" sz="800" dirty="0" smtClean="0">
                <a:solidFill>
                  <a:srgbClr val="000000"/>
                </a:solidFill>
                <a:latin typeface="Arial" charset="0"/>
              </a:rPr>
              <a:t>and OR</a:t>
            </a:r>
            <a:r>
              <a:rPr lang="en-US" altLang="en-US" sz="800" baseline="-25000" dirty="0" smtClean="0">
                <a:solidFill>
                  <a:srgbClr val="000000"/>
                </a:solidFill>
                <a:latin typeface="Arial" charset="0"/>
              </a:rPr>
              <a:t>confounder absent</a:t>
            </a:r>
            <a:r>
              <a:rPr lang="en-US" altLang="en-US" sz="800" dirty="0" smtClean="0">
                <a:solidFill>
                  <a:srgbClr val="000000"/>
                </a:solidFill>
                <a:latin typeface="Arial" charset="0"/>
              </a:rPr>
              <a:t>.  These measures</a:t>
            </a:r>
            <a:r>
              <a:rPr lang="en-US" altLang="en-US" sz="800" baseline="0" dirty="0" smtClean="0">
                <a:solidFill>
                  <a:srgbClr val="000000"/>
                </a:solidFill>
                <a:latin typeface="Arial" charset="0"/>
              </a:rPr>
              <a:t> of association are said to be stratified or adjusted or conditional.  </a:t>
            </a:r>
            <a:r>
              <a:rPr lang="en-US" altLang="en-US" sz="800" dirty="0" smtClean="0">
                <a:solidFill>
                  <a:srgbClr val="000000"/>
                </a:solidFill>
                <a:latin typeface="Arial" charset="0"/>
              </a:rPr>
              <a:t>Note: this could be any measure of association; we are just using OR as an example.  </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What kinds of things can happen with confounding?  Depending upon the direction of bias that is caused by confounding, we call the confounding either positive or negative.  For example, if the crude estimate is 4, but the two stratum-specific OR are 2, this is termed positive confounding.  In other words, the influence of confounding was to overestimate the OR.  Next is another example of positive confounding where the crude estimate shows a rather sizeable estimate (4.0) but, in fact, there is no actual association after stratification.   In our example using smoking, matches, and lung cancer, when we looked at the association between matches and lung cancer, we saw an example of positive confounding by smoking.  </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Likewise, when dealing with protective effects, if the crude estimate is an overestimate of the adjusted estimate, this is also called positive confounding.  An example of this would be looking at the effect of estrogen in preventing cardiovascular disease in an observational study.  Because women who elect to take estrogen are often practicing more healthy lifestyles/behaviors than those who do not, it has often been observed that there is positive confounding caused by these practices.  In other words, an overestimate of the effect of estrogen is seen. </a:t>
            </a:r>
          </a:p>
          <a:p>
            <a:pPr>
              <a:lnSpc>
                <a:spcPct val="90000"/>
              </a:lnSpc>
              <a:spcBef>
                <a:spcPct val="50000"/>
              </a:spcBef>
            </a:pPr>
            <a:endParaRPr lang="en-US" altLang="en-US" sz="800" dirty="0" smtClean="0">
              <a:solidFill>
                <a:srgbClr val="000000"/>
              </a:solidFill>
              <a:latin typeface="Arial" charset="0"/>
            </a:endParaRPr>
          </a:p>
          <a:p>
            <a:pPr>
              <a:lnSpc>
                <a:spcPct val="90000"/>
              </a:lnSpc>
              <a:spcBef>
                <a:spcPct val="50000"/>
              </a:spcBef>
            </a:pPr>
            <a:r>
              <a:rPr lang="en-US" altLang="en-US" sz="800" dirty="0" smtClean="0">
                <a:solidFill>
                  <a:srgbClr val="000000"/>
                </a:solidFill>
                <a:latin typeface="Arial" charset="0"/>
              </a:rPr>
              <a:t>Three examples of negative confounding are next shown.  If the crude estimate is 4.0 but the adjusted estimate is 8.0, this means the influence of the confounder was to attenuate the apparent effect.  The attenuation can be so great as to entirely push the crude estimate to 1.  Likewise, if the crude estimate is 0.9, but the stratum-specific estimates are 0.2, this is also negative confounding. An example of this can also be seen in use of observational studies to look at drug treatment effects.  Often the sickest patients, with the poorest prognosis, are given new treatments (or more often drugs that are already licensed for another purpose) first.  Thus, any apparent benefit of the treatment may be confounded by these poor prognostic factors and tend to drive the unadjusted odds ratio close to 1.   Finally, the most fulminant form of confounding is known as qualitative confounding, aka a reversal of effect or the colorful term: “Simpson’s Paradox”.  In th</a:t>
            </a:r>
            <a:r>
              <a:rPr lang="en-US" altLang="en-US" sz="800" baseline="0" dirty="0" smtClean="0">
                <a:solidFill>
                  <a:srgbClr val="000000"/>
                </a:solidFill>
                <a:latin typeface="Arial" charset="0"/>
              </a:rPr>
              <a:t>e last example</a:t>
            </a:r>
            <a:r>
              <a:rPr lang="en-US" altLang="en-US" sz="800" dirty="0" smtClean="0">
                <a:solidFill>
                  <a:srgbClr val="000000"/>
                </a:solidFill>
                <a:latin typeface="Arial" charset="0"/>
              </a:rPr>
              <a:t>, the crude estimate is 4.0 indicating that</a:t>
            </a:r>
            <a:r>
              <a:rPr lang="en-US" altLang="en-US" sz="800" baseline="0" dirty="0" smtClean="0">
                <a:solidFill>
                  <a:srgbClr val="000000"/>
                </a:solidFill>
                <a:latin typeface="Arial" charset="0"/>
              </a:rPr>
              <a:t> being exposed is associated with the outcome</a:t>
            </a:r>
            <a:r>
              <a:rPr lang="en-US" altLang="en-US" sz="800" dirty="0" smtClean="0">
                <a:solidFill>
                  <a:srgbClr val="000000"/>
                </a:solidFill>
                <a:latin typeface="Arial" charset="0"/>
              </a:rPr>
              <a:t>, but the adjusted estimate is actually protective (OR</a:t>
            </a:r>
            <a:r>
              <a:rPr lang="en-US" altLang="en-US" sz="800" baseline="0" dirty="0" smtClean="0">
                <a:solidFill>
                  <a:srgbClr val="000000"/>
                </a:solidFill>
                <a:latin typeface="Arial" charset="0"/>
              </a:rPr>
              <a:t> = 0.5)</a:t>
            </a:r>
            <a:r>
              <a:rPr lang="en-US" altLang="en-US" sz="800" dirty="0" smtClean="0">
                <a:solidFill>
                  <a:srgbClr val="000000"/>
                </a:solidFill>
                <a:latin typeface="Arial" charset="0"/>
              </a:rPr>
              <a:t>.  </a:t>
            </a:r>
          </a:p>
          <a:p>
            <a:pPr>
              <a:lnSpc>
                <a:spcPct val="90000"/>
              </a:lnSpc>
            </a:pPr>
            <a:endParaRPr lang="en-US" altLang="en-US" sz="800" dirty="0" smtClean="0"/>
          </a:p>
        </p:txBody>
      </p:sp>
    </p:spTree>
    <p:extLst>
      <p:ext uri="{BB962C8B-B14F-4D97-AF65-F5344CB8AC3E}">
        <p14:creationId xmlns:p14="http://schemas.microsoft.com/office/powerpoint/2010/main" val="17676148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5"/>
          <p:cNvSpPr>
            <a:spLocks noGrp="1" noChangeArrowheads="1"/>
          </p:cNvSpPr>
          <p:nvPr>
            <p:ph type="sldNum" sz="quarter" idx="5"/>
          </p:nvPr>
        </p:nvSpPr>
        <p:spPr>
          <a:noFill/>
        </p:spPr>
        <p:txBody>
          <a:bodyPr/>
          <a:lstStyle/>
          <a:p>
            <a:fld id="{07B3F394-1F72-4D65-8A72-E22F767931EC}" type="slidenum">
              <a:rPr lang="en-US" altLang="en-US" smtClean="0"/>
              <a:pPr/>
              <a:t>70</a:t>
            </a:fld>
            <a:endParaRPr lang="en-US" altLang="en-US" dirty="0" smtClean="0"/>
          </a:p>
        </p:txBody>
      </p:sp>
      <p:sp>
        <p:nvSpPr>
          <p:cNvPr id="22530" name="Rectangle 2"/>
          <p:cNvSpPr>
            <a:spLocks noGrp="1" noRot="1" noChangeAspect="1" noChangeArrowheads="1" noTextEdit="1"/>
          </p:cNvSpPr>
          <p:nvPr>
            <p:ph type="sldImg"/>
          </p:nvPr>
        </p:nvSpPr>
        <p:spPr>
          <a:xfrm>
            <a:off x="2136775" y="706438"/>
            <a:ext cx="2670175" cy="3559175"/>
          </a:xfrm>
          <a:ln/>
        </p:spPr>
      </p:sp>
      <p:sp>
        <p:nvSpPr>
          <p:cNvPr id="22531" name="Rectangle 3"/>
          <p:cNvSpPr>
            <a:spLocks noGrp="1" noChangeArrowheads="1"/>
          </p:cNvSpPr>
          <p:nvPr>
            <p:ph type="body" idx="1"/>
          </p:nvPr>
        </p:nvSpPr>
        <p:spPr>
          <a:xfrm>
            <a:off x="228600" y="4433888"/>
            <a:ext cx="6446838" cy="4200525"/>
          </a:xfrm>
          <a:noFill/>
          <a:ln/>
        </p:spPr>
        <p:txBody>
          <a:bodyPr/>
          <a:lstStyle/>
          <a:p>
            <a:pPr>
              <a:spcBef>
                <a:spcPct val="50000"/>
              </a:spcBef>
            </a:pPr>
            <a:r>
              <a:rPr lang="en-US" altLang="en-US" sz="1400" dirty="0" smtClean="0">
                <a:solidFill>
                  <a:srgbClr val="000000"/>
                </a:solidFill>
                <a:latin typeface="Arial" charset="0"/>
              </a:rPr>
              <a:t>The last utility of DAGs we will discuss today is their ability to help us sort out multiple causal pathways between exposure and disease.  This is the field of mediation analysis.  </a:t>
            </a:r>
          </a:p>
        </p:txBody>
      </p:sp>
    </p:spTree>
    <p:extLst>
      <p:ext uri="{BB962C8B-B14F-4D97-AF65-F5344CB8AC3E}">
        <p14:creationId xmlns:p14="http://schemas.microsoft.com/office/powerpoint/2010/main" val="97530143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D3C57A05-B1FA-45F4-9D92-27F18C395867}" type="slidenum">
              <a:rPr lang="en-US" altLang="en-US" sz="1000" b="0" i="1">
                <a:solidFill>
                  <a:prstClr val="black"/>
                </a:solidFill>
                <a:latin typeface="Times New Roman" pitchFamily="18" charset="0"/>
              </a:rPr>
              <a:pPr algn="r" defTabSz="952500" eaLnBrk="0" hangingPunct="0"/>
              <a:t>71</a:t>
            </a:fld>
            <a:endParaRPr lang="en-US" altLang="en-US" sz="1000" b="0" i="1" dirty="0">
              <a:solidFill>
                <a:prstClr val="black"/>
              </a:solidFill>
              <a:latin typeface="Times New Roman" pitchFamily="18" charset="0"/>
            </a:endParaRPr>
          </a:p>
        </p:txBody>
      </p:sp>
      <p:sp>
        <p:nvSpPr>
          <p:cNvPr id="321538" name="Rectangle 2"/>
          <p:cNvSpPr>
            <a:spLocks noGrp="1" noRot="1" noChangeAspect="1" noChangeArrowheads="1" noTextEdit="1"/>
          </p:cNvSpPr>
          <p:nvPr>
            <p:ph type="sldImg"/>
          </p:nvPr>
        </p:nvSpPr>
        <p:spPr>
          <a:xfrm>
            <a:off x="2168525" y="706438"/>
            <a:ext cx="2609850" cy="3481387"/>
          </a:xfrm>
          <a:ln/>
        </p:spPr>
      </p:sp>
      <p:sp>
        <p:nvSpPr>
          <p:cNvPr id="321539" name="Rectangle 3"/>
          <p:cNvSpPr>
            <a:spLocks noGrp="1" noChangeArrowheads="1"/>
          </p:cNvSpPr>
          <p:nvPr>
            <p:ph type="body" idx="1"/>
          </p:nvPr>
        </p:nvSpPr>
        <p:spPr>
          <a:noFill/>
          <a:ln/>
        </p:spPr>
        <p:txBody>
          <a:bodyPr/>
          <a:lstStyle/>
          <a:p>
            <a:pPr>
              <a:lnSpc>
                <a:spcPct val="90000"/>
              </a:lnSpc>
            </a:pPr>
            <a:r>
              <a:rPr lang="en-US" altLang="en-US" dirty="0" smtClean="0"/>
              <a:t>Let</a:t>
            </a:r>
            <a:r>
              <a:rPr lang="en-US" altLang="en-US" baseline="0" dirty="0" smtClean="0"/>
              <a:t> u</a:t>
            </a:r>
            <a:r>
              <a:rPr lang="en-US" altLang="en-US" dirty="0" smtClean="0"/>
              <a:t>s </a:t>
            </a:r>
            <a:r>
              <a:rPr lang="en-US" altLang="en-US" dirty="0" smtClean="0"/>
              <a:t>shift gears away from bias for to discuss</a:t>
            </a:r>
            <a:r>
              <a:rPr lang="en-US" altLang="en-US" baseline="0" dirty="0" smtClean="0"/>
              <a:t> another use </a:t>
            </a:r>
            <a:r>
              <a:rPr lang="en-US" altLang="en-US" dirty="0" smtClean="0"/>
              <a:t>of DAGs.  DAGs are helpful in framing what to do if there are many causal paths between a given exposure and disease.  </a:t>
            </a:r>
            <a:r>
              <a:rPr lang="en-US" altLang="en-US" dirty="0" smtClean="0"/>
              <a:t>Let</a:t>
            </a:r>
            <a:r>
              <a:rPr lang="en-US" altLang="en-US" baseline="0" dirty="0" smtClean="0"/>
              <a:t> us</a:t>
            </a:r>
            <a:r>
              <a:rPr lang="en-US" altLang="en-US" dirty="0" smtClean="0"/>
              <a:t> </a:t>
            </a:r>
            <a:r>
              <a:rPr lang="en-US" altLang="en-US" dirty="0" smtClean="0"/>
              <a:t>say that we have this DAG, where we know that E is causally related to D through at least 3 known and well established mechanistic pathways that are mediated by M</a:t>
            </a:r>
            <a:r>
              <a:rPr lang="en-US" altLang="en-US" baseline="-25000" dirty="0" smtClean="0"/>
              <a:t>1</a:t>
            </a:r>
            <a:r>
              <a:rPr lang="en-US" altLang="en-US" dirty="0" smtClean="0"/>
              <a:t>, M</a:t>
            </a:r>
            <a:r>
              <a:rPr lang="en-US" altLang="en-US" baseline="-25000" dirty="0" smtClean="0"/>
              <a:t>2</a:t>
            </a:r>
            <a:r>
              <a:rPr lang="en-US" altLang="en-US" dirty="0" smtClean="0"/>
              <a:t>, and M</a:t>
            </a:r>
            <a:r>
              <a:rPr lang="en-US" altLang="en-US" baseline="-25000" dirty="0" smtClean="0"/>
              <a:t>3</a:t>
            </a:r>
            <a:r>
              <a:rPr lang="en-US" altLang="en-US" dirty="0" smtClean="0"/>
              <a:t>.  We call M a “mediator” or “intermediary variable”.  </a:t>
            </a:r>
          </a:p>
          <a:p>
            <a:pPr>
              <a:lnSpc>
                <a:spcPct val="90000"/>
              </a:lnSpc>
            </a:pPr>
            <a:endParaRPr lang="en-US" altLang="en-US" dirty="0" smtClean="0"/>
          </a:p>
          <a:p>
            <a:pPr>
              <a:lnSpc>
                <a:spcPct val="90000"/>
              </a:lnSpc>
            </a:pPr>
            <a:r>
              <a:rPr lang="en-US" altLang="en-US" dirty="0" smtClean="0"/>
              <a:t>This type of scenario brings to mind at least 3 questions.  They are:  </a:t>
            </a:r>
          </a:p>
          <a:p>
            <a:pPr>
              <a:lnSpc>
                <a:spcPct val="90000"/>
              </a:lnSpc>
            </a:pPr>
            <a:endParaRPr lang="en-US" altLang="en-US" dirty="0" smtClean="0"/>
          </a:p>
          <a:p>
            <a:pPr>
              <a:lnSpc>
                <a:spcPct val="90000"/>
              </a:lnSpc>
            </a:pPr>
            <a:r>
              <a:rPr lang="en-US" altLang="en-US" sz="1400" dirty="0" smtClean="0"/>
              <a:t>What is the TOTAL effect of E on D?  In other words, irrespective of the mechanism (through all of the causal paths), what is entire magnitude of the causal relationship between E and D?</a:t>
            </a:r>
          </a:p>
          <a:p>
            <a:pPr>
              <a:lnSpc>
                <a:spcPct val="90000"/>
              </a:lnSpc>
            </a:pPr>
            <a:endParaRPr lang="en-US" altLang="en-US" sz="1400" dirty="0" smtClean="0"/>
          </a:p>
          <a:p>
            <a:pPr marL="0" marR="0" indent="0" algn="l" defTabSz="990600" rtl="0" eaLnBrk="0" fontAlgn="base" latinLnBrk="0" hangingPunct="0">
              <a:lnSpc>
                <a:spcPct val="90000"/>
              </a:lnSpc>
              <a:spcBef>
                <a:spcPct val="30000"/>
              </a:spcBef>
              <a:spcAft>
                <a:spcPct val="0"/>
              </a:spcAft>
              <a:buClrTx/>
              <a:buSzTx/>
              <a:buFontTx/>
              <a:buNone/>
              <a:tabLst/>
              <a:defRPr/>
            </a:pPr>
            <a:r>
              <a:rPr lang="en-US" altLang="en-US" sz="1400" dirty="0" smtClean="0"/>
              <a:t>The second question is:  What is the DIRECT effect of E on D apart from its effect via M</a:t>
            </a:r>
            <a:r>
              <a:rPr lang="en-US" altLang="en-US" sz="1400" baseline="-25000" dirty="0" smtClean="0"/>
              <a:t>1</a:t>
            </a:r>
            <a:r>
              <a:rPr lang="en-US" altLang="en-US" sz="1400" dirty="0" smtClean="0"/>
              <a:t>, M</a:t>
            </a:r>
            <a:r>
              <a:rPr lang="en-US" altLang="en-US" sz="1400" baseline="-25000" dirty="0" smtClean="0"/>
              <a:t>2</a:t>
            </a:r>
            <a:r>
              <a:rPr lang="en-US" altLang="en-US" sz="1400" dirty="0" smtClean="0"/>
              <a:t>, and M</a:t>
            </a:r>
            <a:r>
              <a:rPr lang="en-US" altLang="en-US" sz="1400" baseline="-25000" dirty="0" smtClean="0"/>
              <a:t>3</a:t>
            </a:r>
            <a:r>
              <a:rPr lang="en-US" altLang="en-US" sz="1400" dirty="0" smtClean="0"/>
              <a:t>?  We do this if we are interested in discovering new mechanistic causal paths.  We</a:t>
            </a:r>
            <a:r>
              <a:rPr lang="en-US" altLang="en-US" sz="1400" baseline="0" dirty="0" smtClean="0"/>
              <a:t> may or may not </a:t>
            </a:r>
            <a:r>
              <a:rPr lang="en-US" altLang="en-US" sz="1400" baseline="0" dirty="0" smtClean="0"/>
              <a:t>have </a:t>
            </a:r>
            <a:r>
              <a:rPr lang="en-US" altLang="en-US" sz="1400" baseline="0" dirty="0" smtClean="0"/>
              <a:t>some idea of how the hashed path (the one with the question mark) is mechanistically </a:t>
            </a:r>
            <a:r>
              <a:rPr lang="en-US" altLang="en-US" sz="1400" baseline="0" dirty="0" smtClean="0"/>
              <a:t>mediated, but it really does not matter if we do.  The point here is to search for evidence for a pathway that is above and beyond the known paths </a:t>
            </a:r>
            <a:r>
              <a:rPr lang="en-US" altLang="en-US" sz="1400" dirty="0" smtClean="0"/>
              <a:t>via M</a:t>
            </a:r>
            <a:r>
              <a:rPr lang="en-US" altLang="en-US" sz="1400" baseline="-25000" dirty="0" smtClean="0"/>
              <a:t>1</a:t>
            </a:r>
            <a:r>
              <a:rPr lang="en-US" altLang="en-US" sz="1400" dirty="0" smtClean="0"/>
              <a:t>, M</a:t>
            </a:r>
            <a:r>
              <a:rPr lang="en-US" altLang="en-US" sz="1400" baseline="-25000" dirty="0" smtClean="0"/>
              <a:t>2</a:t>
            </a:r>
            <a:r>
              <a:rPr lang="en-US" altLang="en-US" sz="1400" dirty="0" smtClean="0"/>
              <a:t>, and M</a:t>
            </a:r>
            <a:r>
              <a:rPr lang="en-US" altLang="en-US" sz="1400" baseline="-25000" dirty="0" smtClean="0"/>
              <a:t>3</a:t>
            </a:r>
            <a:r>
              <a:rPr lang="en-US" altLang="en-US" sz="1400" baseline="0" dirty="0" smtClean="0"/>
              <a:t>.</a:t>
            </a:r>
          </a:p>
          <a:p>
            <a:pPr marL="0" marR="0" indent="0" algn="l" defTabSz="990600" rtl="0" eaLnBrk="0" fontAlgn="base" latinLnBrk="0" hangingPunct="0">
              <a:lnSpc>
                <a:spcPct val="90000"/>
              </a:lnSpc>
              <a:spcBef>
                <a:spcPct val="30000"/>
              </a:spcBef>
              <a:spcAft>
                <a:spcPct val="0"/>
              </a:spcAft>
              <a:buClrTx/>
              <a:buSzTx/>
              <a:buFontTx/>
              <a:buNone/>
              <a:tabLst/>
              <a:defRPr/>
            </a:pPr>
            <a:r>
              <a:rPr lang="en-US" altLang="en-US" sz="1400" dirty="0" smtClean="0"/>
              <a:t>   </a:t>
            </a:r>
            <a:endParaRPr lang="en-US" altLang="en-US" sz="300" dirty="0" smtClean="0"/>
          </a:p>
          <a:p>
            <a:pPr>
              <a:lnSpc>
                <a:spcPct val="90000"/>
              </a:lnSpc>
            </a:pPr>
            <a:r>
              <a:rPr lang="en-US" altLang="en-US" sz="1400" dirty="0" smtClean="0"/>
              <a:t>The third question is:  How much (i.e., what percentage) of the effect of E on D is mediated by M</a:t>
            </a:r>
            <a:r>
              <a:rPr lang="en-US" altLang="en-US" sz="1400" baseline="-25000" dirty="0" smtClean="0"/>
              <a:t>1 </a:t>
            </a:r>
            <a:r>
              <a:rPr lang="en-US" altLang="en-US" sz="1400" baseline="0" dirty="0" smtClean="0"/>
              <a:t>, </a:t>
            </a:r>
            <a:r>
              <a:rPr lang="en-US" altLang="en-US" sz="1400" dirty="0" smtClean="0"/>
              <a:t>M</a:t>
            </a:r>
            <a:r>
              <a:rPr lang="en-US" altLang="en-US" sz="1400" baseline="-25000" dirty="0" smtClean="0"/>
              <a:t>2</a:t>
            </a:r>
            <a:r>
              <a:rPr lang="en-US" altLang="en-US" sz="1400" baseline="0" dirty="0" smtClean="0"/>
              <a:t> and</a:t>
            </a:r>
            <a:r>
              <a:rPr lang="en-US" altLang="en-US" sz="1400" dirty="0" smtClean="0"/>
              <a:t> M</a:t>
            </a:r>
            <a:r>
              <a:rPr lang="en-US" altLang="en-US" sz="1400" baseline="-25000" dirty="0" smtClean="0"/>
              <a:t>3</a:t>
            </a:r>
            <a:r>
              <a:rPr lang="en-US" altLang="en-US" sz="1400" dirty="0" smtClean="0"/>
              <a:t>?  This is called the INDIRECT</a:t>
            </a:r>
            <a:r>
              <a:rPr lang="en-US" altLang="en-US" sz="1400" baseline="0" dirty="0" smtClean="0"/>
              <a:t> effect of E on D as operating through M</a:t>
            </a:r>
            <a:r>
              <a:rPr lang="en-US" altLang="en-US" sz="1400" baseline="-25000" dirty="0" smtClean="0"/>
              <a:t>1</a:t>
            </a:r>
            <a:r>
              <a:rPr lang="en-US" altLang="en-US" sz="1400" baseline="0" dirty="0" smtClean="0"/>
              <a:t>, M</a:t>
            </a:r>
            <a:r>
              <a:rPr lang="en-US" altLang="en-US" sz="1400" baseline="-25000" dirty="0" smtClean="0"/>
              <a:t>2</a:t>
            </a:r>
            <a:r>
              <a:rPr lang="en-US" altLang="en-US" sz="1400" baseline="0" dirty="0" smtClean="0"/>
              <a:t> and M</a:t>
            </a:r>
            <a:r>
              <a:rPr lang="en-US" altLang="en-US" sz="1400" baseline="-25000" dirty="0" smtClean="0"/>
              <a:t>3</a:t>
            </a:r>
            <a:r>
              <a:rPr lang="en-US" altLang="en-US" sz="1400" baseline="0" dirty="0" smtClean="0"/>
              <a:t>.  </a:t>
            </a:r>
            <a:endParaRPr lang="en-US" altLang="en-US" sz="1400" dirty="0" smtClean="0"/>
          </a:p>
          <a:p>
            <a:pPr>
              <a:lnSpc>
                <a:spcPct val="90000"/>
              </a:lnSpc>
            </a:pPr>
            <a:endParaRPr lang="en-US" altLang="en-US" sz="1400" dirty="0" smtClean="0"/>
          </a:p>
          <a:p>
            <a:pPr>
              <a:lnSpc>
                <a:spcPct val="90000"/>
              </a:lnSpc>
            </a:pPr>
            <a:r>
              <a:rPr lang="en-US" altLang="en-US" sz="1400" dirty="0" smtClean="0"/>
              <a:t>Any question which</a:t>
            </a:r>
            <a:r>
              <a:rPr lang="en-US" altLang="en-US" sz="1400" baseline="0" dirty="0" smtClean="0"/>
              <a:t> involves teasing apart the contributions of the different causal pathways from E to D is called </a:t>
            </a:r>
            <a:r>
              <a:rPr lang="en-US" altLang="en-US" sz="1400" baseline="0" dirty="0" smtClean="0"/>
              <a:t>a </a:t>
            </a:r>
            <a:r>
              <a:rPr lang="en-US" altLang="en-US" sz="1400" dirty="0" smtClean="0"/>
              <a:t>“mediation </a:t>
            </a:r>
            <a:r>
              <a:rPr lang="en-US" altLang="en-US" sz="1400" dirty="0" smtClean="0"/>
              <a:t>analysis”.  </a:t>
            </a:r>
            <a:endParaRPr lang="en-US" altLang="en-US" dirty="0" smtClean="0"/>
          </a:p>
        </p:txBody>
      </p:sp>
    </p:spTree>
    <p:extLst>
      <p:ext uri="{BB962C8B-B14F-4D97-AF65-F5344CB8AC3E}">
        <p14:creationId xmlns:p14="http://schemas.microsoft.com/office/powerpoint/2010/main" val="220044480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875483F-9119-4D6A-BE43-1330E1ED3ED3}" type="slidenum">
              <a:rPr lang="en-US" altLang="en-US" sz="1000" b="0" i="1">
                <a:solidFill>
                  <a:prstClr val="black"/>
                </a:solidFill>
                <a:latin typeface="Times New Roman" pitchFamily="18" charset="0"/>
              </a:rPr>
              <a:pPr algn="r" defTabSz="952500" eaLnBrk="0" hangingPunct="0"/>
              <a:t>72</a:t>
            </a:fld>
            <a:endParaRPr lang="en-US" altLang="en-US" sz="1000" b="0" i="1" dirty="0">
              <a:solidFill>
                <a:prstClr val="black"/>
              </a:solidFill>
              <a:latin typeface="Times New Roman" pitchFamily="18" charset="0"/>
            </a:endParaRPr>
          </a:p>
        </p:txBody>
      </p:sp>
      <p:sp>
        <p:nvSpPr>
          <p:cNvPr id="323586" name="Rectangle 2"/>
          <p:cNvSpPr>
            <a:spLocks noGrp="1" noRot="1" noChangeAspect="1" noChangeArrowheads="1" noTextEdit="1"/>
          </p:cNvSpPr>
          <p:nvPr>
            <p:ph type="sldImg"/>
          </p:nvPr>
        </p:nvSpPr>
        <p:spPr>
          <a:xfrm>
            <a:off x="2168525" y="706438"/>
            <a:ext cx="2609850" cy="3481387"/>
          </a:xfrm>
          <a:ln/>
        </p:spPr>
      </p:sp>
      <p:sp>
        <p:nvSpPr>
          <p:cNvPr id="323587" name="Rectangle 3"/>
          <p:cNvSpPr>
            <a:spLocks noGrp="1" noChangeArrowheads="1"/>
          </p:cNvSpPr>
          <p:nvPr>
            <p:ph type="body" idx="1"/>
          </p:nvPr>
        </p:nvSpPr>
        <p:spPr>
          <a:noFill/>
          <a:ln/>
        </p:spPr>
        <p:txBody>
          <a:bodyPr/>
          <a:lstStyle/>
          <a:p>
            <a:r>
              <a:rPr lang="en-US" altLang="en-US" dirty="0" smtClean="0"/>
              <a:t>How do we answer each of these questions?  For the first question, the total effect of E on D, the solution is to leave all of the above paths open and analyze the association between E and D.  </a:t>
            </a:r>
          </a:p>
          <a:p>
            <a:endParaRPr lang="en-US" altLang="en-US" dirty="0" smtClean="0"/>
          </a:p>
        </p:txBody>
      </p:sp>
    </p:spTree>
    <p:extLst>
      <p:ext uri="{BB962C8B-B14F-4D97-AF65-F5344CB8AC3E}">
        <p14:creationId xmlns:p14="http://schemas.microsoft.com/office/powerpoint/2010/main" val="21803618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3"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4AECE29-02D8-444E-B626-453C98BE6838}" type="slidenum">
              <a:rPr lang="en-US" altLang="en-US" sz="1000" b="0" i="1">
                <a:solidFill>
                  <a:prstClr val="black"/>
                </a:solidFill>
                <a:latin typeface="Times New Roman" pitchFamily="18" charset="0"/>
              </a:rPr>
              <a:pPr algn="r" defTabSz="952500" eaLnBrk="0" hangingPunct="0"/>
              <a:t>73</a:t>
            </a:fld>
            <a:endParaRPr lang="en-US" altLang="en-US" sz="1000" b="0" i="1" dirty="0">
              <a:solidFill>
                <a:prstClr val="black"/>
              </a:solidFill>
              <a:latin typeface="Times New Roman" pitchFamily="18" charset="0"/>
            </a:endParaRPr>
          </a:p>
        </p:txBody>
      </p:sp>
      <p:sp>
        <p:nvSpPr>
          <p:cNvPr id="325634" name="Rectangle 2"/>
          <p:cNvSpPr>
            <a:spLocks noGrp="1" noRot="1" noChangeAspect="1" noChangeArrowheads="1" noTextEdit="1"/>
          </p:cNvSpPr>
          <p:nvPr>
            <p:ph type="sldImg"/>
          </p:nvPr>
        </p:nvSpPr>
        <p:spPr>
          <a:xfrm>
            <a:off x="2168525" y="706438"/>
            <a:ext cx="2609850" cy="3481387"/>
          </a:xfrm>
          <a:ln/>
        </p:spPr>
      </p:sp>
      <p:sp>
        <p:nvSpPr>
          <p:cNvPr id="325635" name="Rectangle 3"/>
          <p:cNvSpPr>
            <a:spLocks noGrp="1" noChangeArrowheads="1"/>
          </p:cNvSpPr>
          <p:nvPr>
            <p:ph type="body" idx="1"/>
          </p:nvPr>
        </p:nvSpPr>
        <p:spPr>
          <a:noFill/>
          <a:ln/>
        </p:spPr>
        <p:txBody>
          <a:bodyPr/>
          <a:lstStyle/>
          <a:p>
            <a:r>
              <a:rPr lang="en-US" altLang="en-US" dirty="0" smtClean="0"/>
              <a:t>For the second question, the direct effect of E on D, apart from its effect via M</a:t>
            </a:r>
            <a:r>
              <a:rPr lang="en-US" altLang="en-US" baseline="-25000" dirty="0" smtClean="0"/>
              <a:t>1</a:t>
            </a:r>
            <a:r>
              <a:rPr lang="en-US" altLang="en-US" dirty="0" smtClean="0"/>
              <a:t>, M</a:t>
            </a:r>
            <a:r>
              <a:rPr lang="en-US" altLang="en-US" baseline="-25000" dirty="0" smtClean="0"/>
              <a:t>2</a:t>
            </a:r>
            <a:r>
              <a:rPr lang="en-US" altLang="en-US" dirty="0" smtClean="0"/>
              <a:t>, and M</a:t>
            </a:r>
            <a:r>
              <a:rPr lang="en-US" altLang="en-US" baseline="-25000" dirty="0" smtClean="0"/>
              <a:t>3</a:t>
            </a:r>
            <a:r>
              <a:rPr lang="en-US" altLang="en-US" dirty="0" smtClean="0"/>
              <a:t>, we would adjust for M</a:t>
            </a:r>
            <a:r>
              <a:rPr lang="en-US" altLang="en-US" baseline="-25000" dirty="0" smtClean="0"/>
              <a:t>1</a:t>
            </a:r>
            <a:r>
              <a:rPr lang="en-US" altLang="en-US" dirty="0" smtClean="0"/>
              <a:t>, M</a:t>
            </a:r>
            <a:r>
              <a:rPr lang="en-US" altLang="en-US" baseline="-25000" dirty="0" smtClean="0"/>
              <a:t>2</a:t>
            </a:r>
            <a:r>
              <a:rPr lang="en-US" altLang="en-US" dirty="0" smtClean="0"/>
              <a:t>, and M</a:t>
            </a:r>
            <a:r>
              <a:rPr lang="en-US" altLang="en-US" baseline="-25000" dirty="0" smtClean="0"/>
              <a:t>3</a:t>
            </a:r>
            <a:r>
              <a:rPr lang="en-US" altLang="en-US" dirty="0" smtClean="0"/>
              <a:t>.  We adjust for them not because they are confounders but because they are mediating nuisance pathways relative to what we are interested in.  </a:t>
            </a:r>
          </a:p>
          <a:p>
            <a:endParaRPr lang="en-US" altLang="en-US" dirty="0" smtClean="0"/>
          </a:p>
          <a:p>
            <a:r>
              <a:rPr lang="en-US" altLang="en-US" dirty="0" smtClean="0"/>
              <a:t>Advanced topic:  Note that this adjustment will only be successful</a:t>
            </a:r>
            <a:r>
              <a:rPr lang="en-US" altLang="en-US" baseline="0" dirty="0" smtClean="0"/>
              <a:t> in deriving the direct effect if there are no common causes of M (meaning M</a:t>
            </a:r>
            <a:r>
              <a:rPr lang="en-US" altLang="en-US" baseline="-25000" dirty="0" smtClean="0"/>
              <a:t>1</a:t>
            </a:r>
            <a:r>
              <a:rPr lang="en-US" altLang="en-US" baseline="0" dirty="0" smtClean="0"/>
              <a:t>, M</a:t>
            </a:r>
            <a:r>
              <a:rPr lang="en-US" altLang="en-US" baseline="-25000" dirty="0" smtClean="0"/>
              <a:t>2</a:t>
            </a:r>
            <a:r>
              <a:rPr lang="en-US" altLang="en-US" baseline="0" dirty="0" smtClean="0"/>
              <a:t>, or M</a:t>
            </a:r>
            <a:r>
              <a:rPr lang="en-US" altLang="en-US" baseline="-25000" dirty="0" smtClean="0"/>
              <a:t>3</a:t>
            </a:r>
            <a:r>
              <a:rPr lang="en-US" altLang="en-US" baseline="0" dirty="0" smtClean="0"/>
              <a:t>) and D.  Also, things get complicated if there is interaction between any of the M’s and D.  If there is interaction, how to handle this depends upon one’s interest in either natural or controlled direct effects.  We will not have time to address these complex analyses in this course, but an introduction to this topic can be found in the Richiardi et al. paper in the Optional Reading.  </a:t>
            </a:r>
            <a:endParaRPr lang="en-US" altLang="en-US" dirty="0" smtClean="0"/>
          </a:p>
        </p:txBody>
      </p:sp>
    </p:spTree>
    <p:extLst>
      <p:ext uri="{BB962C8B-B14F-4D97-AF65-F5344CB8AC3E}">
        <p14:creationId xmlns:p14="http://schemas.microsoft.com/office/powerpoint/2010/main" val="224647256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DF5DB251-6E9D-4EF7-AACC-09D32A995411}" type="slidenum">
              <a:rPr lang="en-US" altLang="en-US" sz="1000" b="0" i="1">
                <a:solidFill>
                  <a:prstClr val="black"/>
                </a:solidFill>
                <a:latin typeface="Times New Roman" pitchFamily="18" charset="0"/>
              </a:rPr>
              <a:pPr algn="r" defTabSz="952500" eaLnBrk="0" hangingPunct="0"/>
              <a:t>74</a:t>
            </a:fld>
            <a:endParaRPr lang="en-US" altLang="en-US" sz="1000" b="0" i="1" dirty="0">
              <a:solidFill>
                <a:prstClr val="black"/>
              </a:solidFill>
              <a:latin typeface="Times New Roman" pitchFamily="18" charset="0"/>
            </a:endParaRPr>
          </a:p>
        </p:txBody>
      </p:sp>
      <p:sp>
        <p:nvSpPr>
          <p:cNvPr id="327682" name="Rectangle 2"/>
          <p:cNvSpPr>
            <a:spLocks noGrp="1" noRot="1" noChangeAspect="1" noChangeArrowheads="1" noTextEdit="1"/>
          </p:cNvSpPr>
          <p:nvPr>
            <p:ph type="sldImg"/>
          </p:nvPr>
        </p:nvSpPr>
        <p:spPr>
          <a:xfrm>
            <a:off x="2168525" y="706438"/>
            <a:ext cx="2609850" cy="3481387"/>
          </a:xfrm>
          <a:ln/>
        </p:spPr>
      </p:sp>
      <p:sp>
        <p:nvSpPr>
          <p:cNvPr id="327683" name="Rectangle 3"/>
          <p:cNvSpPr>
            <a:spLocks noGrp="1" noChangeArrowheads="1"/>
          </p:cNvSpPr>
          <p:nvPr>
            <p:ph type="body" idx="1"/>
          </p:nvPr>
        </p:nvSpPr>
        <p:spPr>
          <a:noFill/>
          <a:ln/>
        </p:spPr>
        <p:txBody>
          <a:bodyPr/>
          <a:lstStyle/>
          <a:p>
            <a:r>
              <a:rPr lang="en-US" altLang="en-US" dirty="0" smtClean="0"/>
              <a:t>Finally, </a:t>
            </a:r>
            <a:r>
              <a:rPr lang="en-US" altLang="en-US" dirty="0" smtClean="0"/>
              <a:t>let</a:t>
            </a:r>
            <a:r>
              <a:rPr lang="en-US" altLang="en-US" baseline="0" dirty="0" smtClean="0"/>
              <a:t> u</a:t>
            </a:r>
            <a:r>
              <a:rPr lang="en-US" altLang="en-US" dirty="0" smtClean="0"/>
              <a:t>s </a:t>
            </a:r>
            <a:r>
              <a:rPr lang="en-US" altLang="en-US" dirty="0" smtClean="0"/>
              <a:t>say that the third is question is:  How much of the effect of E on D is mediated by </a:t>
            </a:r>
            <a:r>
              <a:rPr lang="en-US" altLang="en-US" sz="1200" b="0" dirty="0" smtClean="0">
                <a:solidFill>
                  <a:schemeClr val="tx1"/>
                </a:solidFill>
              </a:rPr>
              <a:t>M</a:t>
            </a:r>
            <a:r>
              <a:rPr lang="en-US" altLang="en-US" sz="1200" b="0" baseline="-25000" dirty="0" smtClean="0">
                <a:solidFill>
                  <a:schemeClr val="tx1"/>
                </a:solidFill>
              </a:rPr>
              <a:t>1,</a:t>
            </a:r>
            <a:r>
              <a:rPr lang="en-US" altLang="en-US" sz="1200" b="0" dirty="0" smtClean="0">
                <a:solidFill>
                  <a:schemeClr val="tx1"/>
                </a:solidFill>
              </a:rPr>
              <a:t> M</a:t>
            </a:r>
            <a:r>
              <a:rPr lang="en-US" altLang="en-US" sz="1200" b="0" baseline="-25000" dirty="0" smtClean="0">
                <a:solidFill>
                  <a:schemeClr val="tx1"/>
                </a:solidFill>
              </a:rPr>
              <a:t>2</a:t>
            </a:r>
            <a:r>
              <a:rPr lang="en-US" altLang="en-US" sz="1200" b="0" dirty="0" smtClean="0">
                <a:solidFill>
                  <a:schemeClr val="tx1"/>
                </a:solidFill>
              </a:rPr>
              <a:t> and M</a:t>
            </a:r>
            <a:r>
              <a:rPr lang="en-US" altLang="en-US" sz="1200" b="0" baseline="-25000" dirty="0" smtClean="0">
                <a:solidFill>
                  <a:schemeClr val="tx1"/>
                </a:solidFill>
              </a:rPr>
              <a:t>3 </a:t>
            </a:r>
            <a:r>
              <a:rPr lang="en-US" altLang="en-US" dirty="0" smtClean="0"/>
              <a:t>? Th</a:t>
            </a:r>
            <a:r>
              <a:rPr lang="en-US" altLang="en-US" baseline="0" dirty="0" smtClean="0"/>
              <a:t>is is called the indirect effect of E on D.  </a:t>
            </a:r>
            <a:r>
              <a:rPr lang="en-US" altLang="en-US" dirty="0" smtClean="0"/>
              <a:t>You would do this by comparing the total effect with the effect when just adjusting for</a:t>
            </a:r>
            <a:r>
              <a:rPr lang="en-US" altLang="en-US" baseline="0" dirty="0" smtClean="0"/>
              <a:t> </a:t>
            </a:r>
            <a:r>
              <a:rPr lang="en-US" altLang="en-US" sz="1200" b="0" dirty="0" smtClean="0">
                <a:solidFill>
                  <a:schemeClr val="tx1"/>
                </a:solidFill>
              </a:rPr>
              <a:t>M</a:t>
            </a:r>
            <a:r>
              <a:rPr lang="en-US" altLang="en-US" sz="1200" b="0" baseline="-25000" dirty="0" smtClean="0">
                <a:solidFill>
                  <a:schemeClr val="tx1"/>
                </a:solidFill>
              </a:rPr>
              <a:t>1,</a:t>
            </a:r>
            <a:r>
              <a:rPr lang="en-US" altLang="en-US" sz="1200" b="0" dirty="0" smtClean="0">
                <a:solidFill>
                  <a:schemeClr val="tx1"/>
                </a:solidFill>
              </a:rPr>
              <a:t> M</a:t>
            </a:r>
            <a:r>
              <a:rPr lang="en-US" altLang="en-US" sz="1200" b="0" baseline="-25000" dirty="0" smtClean="0">
                <a:solidFill>
                  <a:schemeClr val="tx1"/>
                </a:solidFill>
              </a:rPr>
              <a:t>2</a:t>
            </a:r>
            <a:r>
              <a:rPr lang="en-US" altLang="en-US" sz="1200" b="0" dirty="0" smtClean="0">
                <a:solidFill>
                  <a:schemeClr val="tx1"/>
                </a:solidFill>
              </a:rPr>
              <a:t> and M</a:t>
            </a:r>
            <a:r>
              <a:rPr lang="en-US" altLang="en-US" sz="1200" b="0" baseline="-25000" dirty="0" smtClean="0">
                <a:solidFill>
                  <a:schemeClr val="tx1"/>
                </a:solidFill>
              </a:rPr>
              <a:t>3 </a:t>
            </a:r>
            <a:r>
              <a:rPr lang="en-US" altLang="en-US" dirty="0" smtClean="0"/>
              <a:t>. </a:t>
            </a:r>
            <a:r>
              <a:rPr lang="en-US" altLang="en-US" baseline="0" dirty="0" smtClean="0"/>
              <a:t>The term indirect is not a great description, but it is what is used most commonly in the literature.  It just means that the effect is going through something </a:t>
            </a:r>
            <a:r>
              <a:rPr lang="en-US" altLang="en-US" baseline="0" dirty="0" smtClean="0"/>
              <a:t>— </a:t>
            </a:r>
            <a:r>
              <a:rPr lang="en-US" altLang="en-US" baseline="0" dirty="0" smtClean="0"/>
              <a:t>a known mediator </a:t>
            </a:r>
            <a:r>
              <a:rPr lang="en-US" altLang="en-US" baseline="0" dirty="0" smtClean="0"/>
              <a:t>— </a:t>
            </a:r>
            <a:r>
              <a:rPr lang="en-US" altLang="en-US" baseline="0" dirty="0" smtClean="0"/>
              <a:t>and hence it is indirect.  This  is a bit arbitrary because indeed almost any of the edges we draw could include many intermediary steps.</a:t>
            </a:r>
            <a:endParaRPr lang="en-US" altLang="en-US" dirty="0" smtClean="0"/>
          </a:p>
          <a:p>
            <a:endParaRPr lang="en-US" altLang="en-US" dirty="0" smtClean="0"/>
          </a:p>
          <a:p>
            <a:r>
              <a:rPr lang="en-US" altLang="en-US" dirty="0" smtClean="0"/>
              <a:t>Again, this assumes no common causes of any</a:t>
            </a:r>
            <a:r>
              <a:rPr lang="en-US" altLang="en-US" baseline="0" dirty="0" smtClean="0"/>
              <a:t> of the mediators (M1, M2, and M3) and D and no interaction between </a:t>
            </a:r>
            <a:r>
              <a:rPr lang="en-US" altLang="en-US" sz="1200" b="0" dirty="0" smtClean="0">
                <a:solidFill>
                  <a:schemeClr val="tx1"/>
                </a:solidFill>
              </a:rPr>
              <a:t>M</a:t>
            </a:r>
            <a:r>
              <a:rPr lang="en-US" altLang="en-US" sz="1200" b="0" baseline="-25000" dirty="0" smtClean="0">
                <a:solidFill>
                  <a:schemeClr val="tx1"/>
                </a:solidFill>
              </a:rPr>
              <a:t>1,</a:t>
            </a:r>
            <a:r>
              <a:rPr lang="en-US" altLang="en-US" sz="1200" b="0" dirty="0" smtClean="0">
                <a:solidFill>
                  <a:schemeClr val="tx1"/>
                </a:solidFill>
              </a:rPr>
              <a:t> M</a:t>
            </a:r>
            <a:r>
              <a:rPr lang="en-US" altLang="en-US" sz="1200" b="0" baseline="-25000" dirty="0" smtClean="0">
                <a:solidFill>
                  <a:schemeClr val="tx1"/>
                </a:solidFill>
              </a:rPr>
              <a:t>2</a:t>
            </a:r>
            <a:r>
              <a:rPr lang="en-US" altLang="en-US" sz="1200" b="0" dirty="0" smtClean="0">
                <a:solidFill>
                  <a:schemeClr val="tx1"/>
                </a:solidFill>
              </a:rPr>
              <a:t> and M</a:t>
            </a:r>
            <a:r>
              <a:rPr lang="en-US" altLang="en-US" sz="1200" b="0" baseline="-25000" dirty="0" smtClean="0">
                <a:solidFill>
                  <a:schemeClr val="tx1"/>
                </a:solidFill>
              </a:rPr>
              <a:t>3 </a:t>
            </a:r>
            <a:r>
              <a:rPr lang="en-US" altLang="en-US" baseline="0" dirty="0" smtClean="0"/>
              <a:t> and E on the occurrence of D.  Again, </a:t>
            </a:r>
            <a:r>
              <a:rPr lang="en-US" altLang="en-US" baseline="0" dirty="0" smtClean="0"/>
              <a:t>this </a:t>
            </a:r>
            <a:r>
              <a:rPr lang="en-US" altLang="en-US" baseline="0" dirty="0" smtClean="0"/>
              <a:t>topic of mediation analysis requires some advanced </a:t>
            </a:r>
            <a:r>
              <a:rPr lang="en-US" altLang="en-US" baseline="0" dirty="0" smtClean="0"/>
              <a:t>techniques and an understanding of counterfactual theory </a:t>
            </a:r>
            <a:r>
              <a:rPr lang="en-US" altLang="en-US" baseline="0" dirty="0" smtClean="0"/>
              <a:t>to get the correct answers, which we will not cover in this course.</a:t>
            </a:r>
            <a:endParaRPr lang="en-US" altLang="en-US" dirty="0" smtClean="0"/>
          </a:p>
        </p:txBody>
      </p:sp>
    </p:spTree>
    <p:extLst>
      <p:ext uri="{BB962C8B-B14F-4D97-AF65-F5344CB8AC3E}">
        <p14:creationId xmlns:p14="http://schemas.microsoft.com/office/powerpoint/2010/main" val="193385248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29"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B86AC2F4-AAB3-455C-9995-202DFB18E748}" type="slidenum">
              <a:rPr lang="en-US" altLang="en-US" sz="1000" b="0" i="1">
                <a:solidFill>
                  <a:prstClr val="black"/>
                </a:solidFill>
                <a:latin typeface="Times New Roman" pitchFamily="18" charset="0"/>
              </a:rPr>
              <a:pPr algn="r" defTabSz="952500" eaLnBrk="0" hangingPunct="0"/>
              <a:t>75</a:t>
            </a:fld>
            <a:endParaRPr lang="en-US" altLang="en-US" sz="1000" b="0" i="1" dirty="0">
              <a:solidFill>
                <a:prstClr val="black"/>
              </a:solidFill>
              <a:latin typeface="Times New Roman" pitchFamily="18" charset="0"/>
            </a:endParaRPr>
          </a:p>
        </p:txBody>
      </p:sp>
      <p:sp>
        <p:nvSpPr>
          <p:cNvPr id="329730" name="Rectangle 2"/>
          <p:cNvSpPr>
            <a:spLocks noGrp="1" noRot="1" noChangeAspect="1" noChangeArrowheads="1" noTextEdit="1"/>
          </p:cNvSpPr>
          <p:nvPr>
            <p:ph type="sldImg"/>
          </p:nvPr>
        </p:nvSpPr>
        <p:spPr>
          <a:xfrm>
            <a:off x="2168525" y="706438"/>
            <a:ext cx="2609850" cy="3481387"/>
          </a:xfrm>
          <a:ln/>
        </p:spPr>
      </p:sp>
      <p:sp>
        <p:nvSpPr>
          <p:cNvPr id="329731" name="Rectangle 3"/>
          <p:cNvSpPr>
            <a:spLocks noGrp="1" noChangeArrowheads="1"/>
          </p:cNvSpPr>
          <p:nvPr>
            <p:ph type="body" idx="1"/>
          </p:nvPr>
        </p:nvSpPr>
        <p:spPr>
          <a:noFill/>
          <a:ln/>
        </p:spPr>
        <p:txBody>
          <a:bodyPr/>
          <a:lstStyle/>
          <a:p>
            <a:r>
              <a:rPr lang="en-US" altLang="en-US" dirty="0" smtClean="0"/>
              <a:t>Here is an example.  </a:t>
            </a:r>
            <a:r>
              <a:rPr lang="en-US" altLang="en-US" dirty="0" smtClean="0"/>
              <a:t>Let</a:t>
            </a:r>
            <a:r>
              <a:rPr lang="en-US" altLang="en-US" baseline="0" dirty="0" smtClean="0"/>
              <a:t> u</a:t>
            </a:r>
            <a:r>
              <a:rPr lang="en-US" altLang="en-US" dirty="0" smtClean="0"/>
              <a:t>s </a:t>
            </a:r>
            <a:r>
              <a:rPr lang="en-US" altLang="en-US" dirty="0" smtClean="0"/>
              <a:t>say we are interested in whether injection drug use (IDU) causes earlier mortality but we already know it does so via it causing hepatitis B and C virus infections (which</a:t>
            </a:r>
            <a:r>
              <a:rPr lang="en-US" altLang="en-US" baseline="0" dirty="0" smtClean="0"/>
              <a:t> subsequently lead to cirrhosis and or liver cancer)</a:t>
            </a:r>
            <a:r>
              <a:rPr lang="en-US" altLang="en-US" dirty="0" smtClean="0"/>
              <a:t>.  </a:t>
            </a:r>
            <a:r>
              <a:rPr lang="en-US" altLang="en-US" dirty="0" smtClean="0"/>
              <a:t>Let</a:t>
            </a:r>
            <a:r>
              <a:rPr lang="en-US" altLang="en-US" baseline="0" dirty="0" smtClean="0"/>
              <a:t> u</a:t>
            </a:r>
            <a:r>
              <a:rPr lang="en-US" altLang="en-US" dirty="0" smtClean="0"/>
              <a:t>s </a:t>
            </a:r>
            <a:r>
              <a:rPr lang="en-US" altLang="en-US" dirty="0" smtClean="0"/>
              <a:t>say we are interested in other mechanisms, say via its causing bacterial infections,</a:t>
            </a:r>
            <a:r>
              <a:rPr lang="en-US" altLang="en-US" baseline="0" dirty="0" smtClean="0"/>
              <a:t> such as infective endocarditis.</a:t>
            </a:r>
            <a:r>
              <a:rPr lang="en-US" altLang="en-US" dirty="0" smtClean="0"/>
              <a:t>   In this case, hepatitis B and C virus are not intermediary variables on the pathway of interest for our particular</a:t>
            </a:r>
            <a:r>
              <a:rPr lang="en-US" altLang="en-US" baseline="0" dirty="0" smtClean="0"/>
              <a:t> study.  </a:t>
            </a:r>
            <a:r>
              <a:rPr lang="en-US" altLang="en-US" dirty="0" smtClean="0"/>
              <a:t>  Instead, hepatitis B and C infections are mediating a nuisance causal pathway.  Just how we wanted to block the paths from common causes, or confounders, we also </a:t>
            </a:r>
            <a:r>
              <a:rPr lang="en-US" altLang="en-US" dirty="0" smtClean="0"/>
              <a:t>sometimes (depending upon the research question)</a:t>
            </a:r>
            <a:r>
              <a:rPr lang="en-US" altLang="en-US" baseline="0" dirty="0" smtClean="0"/>
              <a:t> </a:t>
            </a:r>
            <a:r>
              <a:rPr lang="en-US" altLang="en-US" dirty="0" smtClean="0"/>
              <a:t>wish </a:t>
            </a:r>
            <a:r>
              <a:rPr lang="en-US" altLang="en-US" dirty="0" smtClean="0"/>
              <a:t>to block nuisance pathways,</a:t>
            </a:r>
            <a:r>
              <a:rPr lang="en-US" altLang="en-US" baseline="0" dirty="0" smtClean="0"/>
              <a:t> which are formally called indirect effects.</a:t>
            </a:r>
            <a:r>
              <a:rPr lang="en-US" altLang="en-US" dirty="0" smtClean="0"/>
              <a:t>  We can do this by adjusting for the variable.  Doing so blocks this indirect</a:t>
            </a:r>
            <a:r>
              <a:rPr lang="en-US" altLang="en-US" baseline="0" dirty="0" smtClean="0"/>
              <a:t> </a:t>
            </a:r>
            <a:r>
              <a:rPr lang="en-US" altLang="en-US" dirty="0" smtClean="0"/>
              <a:t>pathway and allows us to focus on the path depicted with the hashed edge.  </a:t>
            </a:r>
          </a:p>
          <a:p>
            <a:endParaRPr lang="en-US" altLang="en-US"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altLang="en-US" dirty="0" smtClean="0"/>
              <a:t>There is a caveat to this, which is that</a:t>
            </a:r>
            <a:r>
              <a:rPr lang="en-US" altLang="en-US" baseline="0" dirty="0" smtClean="0"/>
              <a:t> </a:t>
            </a:r>
            <a:r>
              <a:rPr lang="en-US" altLang="en-US" sz="1200" baseline="0" dirty="0" smtClean="0">
                <a:solidFill>
                  <a:schemeClr val="tx1"/>
                </a:solidFill>
              </a:rPr>
              <a:t>s</a:t>
            </a:r>
            <a:r>
              <a:rPr lang="en-US" altLang="en-US" sz="1200" dirty="0" smtClean="0">
                <a:solidFill>
                  <a:schemeClr val="tx1"/>
                </a:solidFill>
              </a:rPr>
              <a:t>imple adjustment for hep B/C will be successful only if a) there are no common causes of hep B/C and mortality and b) there is no interaction between hep B/C and IDU</a:t>
            </a:r>
            <a:r>
              <a:rPr lang="en-US" altLang="en-US" sz="1200" dirty="0" smtClean="0">
                <a:solidFill>
                  <a:schemeClr val="tx1"/>
                </a:solidFill>
              </a:rPr>
              <a:t>.</a:t>
            </a:r>
            <a:r>
              <a:rPr lang="en-US" altLang="en-US" sz="1200" baseline="0" dirty="0" smtClean="0">
                <a:solidFill>
                  <a:schemeClr val="tx1"/>
                </a:solidFill>
              </a:rPr>
              <a:t>  These caveats are why it is important to distinguish this structure from confounding.  Some workers believe it does not matter if we call this confounding or mediation — we need to adjust for hep B/C in either case — but this ignores the fallibility of adjustment in the face of mediation.  This is explained in the Additional Material Slides.  </a:t>
            </a:r>
            <a:endParaRPr lang="en-US" altLang="en-US" sz="1200" dirty="0" smtClean="0">
              <a:solidFill>
                <a:schemeClr val="tx1"/>
              </a:solidFill>
            </a:endParaRPr>
          </a:p>
          <a:p>
            <a:endParaRPr lang="en-US" altLang="en-US" dirty="0" smtClean="0"/>
          </a:p>
        </p:txBody>
      </p:sp>
    </p:spTree>
    <p:extLst>
      <p:ext uri="{BB962C8B-B14F-4D97-AF65-F5344CB8AC3E}">
        <p14:creationId xmlns:p14="http://schemas.microsoft.com/office/powerpoint/2010/main" val="183620420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0E95793B-59EB-4686-808E-7312874E61E0}" type="slidenum">
              <a:rPr lang="en-US" altLang="en-US" sz="1000" b="0" i="1">
                <a:solidFill>
                  <a:prstClr val="black"/>
                </a:solidFill>
                <a:latin typeface="Times New Roman" pitchFamily="18" charset="0"/>
              </a:rPr>
              <a:pPr algn="r" defTabSz="952500" eaLnBrk="0" hangingPunct="0"/>
              <a:t>76</a:t>
            </a:fld>
            <a:endParaRPr lang="en-US" altLang="en-US" sz="1000" b="0" i="1" dirty="0">
              <a:solidFill>
                <a:prstClr val="black"/>
              </a:solidFill>
              <a:latin typeface="Times New Roman" pitchFamily="18" charset="0"/>
            </a:endParaRPr>
          </a:p>
        </p:txBody>
      </p:sp>
      <p:sp>
        <p:nvSpPr>
          <p:cNvPr id="331778" name="Rectangle 2"/>
          <p:cNvSpPr>
            <a:spLocks noGrp="1" noRot="1" noChangeAspect="1" noChangeArrowheads="1" noTextEdit="1"/>
          </p:cNvSpPr>
          <p:nvPr>
            <p:ph type="sldImg"/>
          </p:nvPr>
        </p:nvSpPr>
        <p:spPr>
          <a:xfrm>
            <a:off x="2168525" y="706438"/>
            <a:ext cx="2609850" cy="3481387"/>
          </a:xfrm>
          <a:ln/>
        </p:spPr>
      </p:sp>
      <p:sp>
        <p:nvSpPr>
          <p:cNvPr id="331779" name="Rectangle 3"/>
          <p:cNvSpPr>
            <a:spLocks noGrp="1" noChangeArrowheads="1"/>
          </p:cNvSpPr>
          <p:nvPr>
            <p:ph type="body" idx="1"/>
          </p:nvPr>
        </p:nvSpPr>
        <p:spPr>
          <a:noFill/>
          <a:ln/>
        </p:spPr>
        <p:txBody>
          <a:bodyPr/>
          <a:lstStyle/>
          <a:p>
            <a:r>
              <a:rPr lang="en-US" altLang="en-US" dirty="0" smtClean="0"/>
              <a:t>What if this was our DAG?  Our research question is that we are interested in estimating the causal effect of E on D, as mediated by I.  What if we adjusted for I?  Adjustment for intermediaries on the causal path of interest will abolish the causal association.  </a:t>
            </a:r>
          </a:p>
          <a:p>
            <a:endParaRPr lang="en-US" altLang="en-US" dirty="0" smtClean="0"/>
          </a:p>
          <a:p>
            <a:r>
              <a:rPr lang="en-US" altLang="en-US" dirty="0" smtClean="0"/>
              <a:t>We mentioned this earlier.  This </a:t>
            </a:r>
            <a:r>
              <a:rPr lang="en-US" altLang="en-US" dirty="0" smtClean="0"/>
              <a:t>is the DAG-derived basis for the well known advice not to adjust for anything on the causal pathway under investigation.  DAGs  instantly show us why adjusting for something on the causal pathway will preclude our ever seeing the causal effect of E on D.  </a:t>
            </a:r>
          </a:p>
        </p:txBody>
      </p:sp>
    </p:spTree>
    <p:extLst>
      <p:ext uri="{BB962C8B-B14F-4D97-AF65-F5344CB8AC3E}">
        <p14:creationId xmlns:p14="http://schemas.microsoft.com/office/powerpoint/2010/main" val="38464686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2168525" y="706438"/>
            <a:ext cx="2609850" cy="3481387"/>
          </a:xfrm>
          <a:ln/>
        </p:spPr>
      </p:sp>
      <p:sp>
        <p:nvSpPr>
          <p:cNvPr id="333826" name="Rectangle 3"/>
          <p:cNvSpPr>
            <a:spLocks noGrp="1" noChangeArrowheads="1"/>
          </p:cNvSpPr>
          <p:nvPr>
            <p:ph type="body" idx="1"/>
          </p:nvPr>
        </p:nvSpPr>
        <p:spPr>
          <a:noFill/>
          <a:ln/>
        </p:spPr>
        <p:txBody>
          <a:bodyPr/>
          <a:lstStyle/>
          <a:p>
            <a:r>
              <a:rPr lang="en-US" altLang="en-US" dirty="0" smtClean="0"/>
              <a:t>A final note about DAGs is that they are a terrific</a:t>
            </a:r>
            <a:r>
              <a:rPr lang="en-US" altLang="en-US" baseline="0" dirty="0" smtClean="0"/>
              <a:t> means of precise communication between scientists regarding exactly what is the research </a:t>
            </a:r>
            <a:r>
              <a:rPr lang="en-US" altLang="en-US" baseline="0" dirty="0" smtClean="0"/>
              <a:t>question (RQ) </a:t>
            </a:r>
            <a:r>
              <a:rPr lang="en-US" altLang="en-US" baseline="0" dirty="0" smtClean="0"/>
              <a:t>under study, what do we need to know about the surrounding system to answer the RQ, and how will be go about answering the RQ (i.e., what variables we will control for). </a:t>
            </a:r>
          </a:p>
          <a:p>
            <a:endParaRPr lang="en-US" altLang="en-US" baseline="0" dirty="0" smtClean="0"/>
          </a:p>
          <a:p>
            <a:r>
              <a:rPr lang="en-US" altLang="en-US" baseline="0" dirty="0" smtClean="0"/>
              <a:t>We </a:t>
            </a:r>
            <a:r>
              <a:rPr lang="en-US" altLang="en-US" baseline="0" dirty="0" smtClean="0"/>
              <a:t>encourage </a:t>
            </a:r>
            <a:r>
              <a:rPr lang="en-US" altLang="en-US" baseline="0" dirty="0" smtClean="0"/>
              <a:t>you to use DAGs as Figure 1 in your grant proposals and scientific papers.  I do this routinely.  Shown here is a recent Figure 1 I worked on (Geng et al. IJE 2015).</a:t>
            </a:r>
          </a:p>
          <a:p>
            <a:endParaRPr lang="en-US" altLang="en-US" baseline="0" dirty="0" smtClean="0"/>
          </a:p>
          <a:p>
            <a:r>
              <a:rPr lang="en-US" altLang="en-US" baseline="0" dirty="0" smtClean="0"/>
              <a:t>Even scientists who do not know the formal rules on reading DAGs can very easily follow these DAGs (and some accompanying narrative) and instantly understand what you are trying to do in your grant or your paper.</a:t>
            </a:r>
            <a:endParaRPr lang="en-US" altLang="en-US" dirty="0" smtClean="0"/>
          </a:p>
        </p:txBody>
      </p:sp>
    </p:spTree>
    <p:extLst>
      <p:ext uri="{BB962C8B-B14F-4D97-AF65-F5344CB8AC3E}">
        <p14:creationId xmlns:p14="http://schemas.microsoft.com/office/powerpoint/2010/main" val="40553102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5" name="Rectangle 2"/>
          <p:cNvSpPr>
            <a:spLocks noGrp="1" noRot="1" noChangeAspect="1" noChangeArrowheads="1" noTextEdit="1"/>
          </p:cNvSpPr>
          <p:nvPr>
            <p:ph type="sldImg"/>
          </p:nvPr>
        </p:nvSpPr>
        <p:spPr>
          <a:xfrm>
            <a:off x="2168525" y="706438"/>
            <a:ext cx="2609850" cy="3481387"/>
          </a:xfrm>
          <a:ln/>
        </p:spPr>
      </p:sp>
      <p:sp>
        <p:nvSpPr>
          <p:cNvPr id="333826" name="Rectangle 3"/>
          <p:cNvSpPr>
            <a:spLocks noGrp="1" noChangeArrowheads="1"/>
          </p:cNvSpPr>
          <p:nvPr>
            <p:ph type="body" idx="1"/>
          </p:nvPr>
        </p:nvSpPr>
        <p:spPr>
          <a:noFill/>
          <a:ln/>
        </p:spPr>
        <p:txBody>
          <a:bodyPr/>
          <a:lstStyle/>
          <a:p>
            <a:r>
              <a:rPr lang="en-US" altLang="en-US" dirty="0" smtClean="0"/>
              <a:t>There</a:t>
            </a:r>
            <a:r>
              <a:rPr lang="en-US" altLang="en-US" baseline="0" dirty="0" smtClean="0"/>
              <a:t> are a number of other issues to read about in the Extra Slides section.</a:t>
            </a:r>
            <a:endParaRPr lang="en-US" altLang="en-US" dirty="0" smtClean="0"/>
          </a:p>
        </p:txBody>
      </p:sp>
    </p:spTree>
    <p:extLst>
      <p:ext uri="{BB962C8B-B14F-4D97-AF65-F5344CB8AC3E}">
        <p14:creationId xmlns:p14="http://schemas.microsoft.com/office/powerpoint/2010/main" val="405531022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1" name="Rectangle 5"/>
          <p:cNvSpPr>
            <a:spLocks noGrp="1" noChangeArrowheads="1"/>
          </p:cNvSpPr>
          <p:nvPr>
            <p:ph type="sldNum" sz="quarter" idx="5"/>
          </p:nvPr>
        </p:nvSpPr>
        <p:spPr>
          <a:noFill/>
        </p:spPr>
        <p:txBody>
          <a:bodyPr/>
          <a:lstStyle/>
          <a:p>
            <a:fld id="{5D38B680-9DD9-4F1C-BA40-7CBD642B2119}" type="slidenum">
              <a:rPr lang="en-US" altLang="en-US" smtClean="0"/>
              <a:pPr/>
              <a:t>79</a:t>
            </a:fld>
            <a:endParaRPr lang="en-US" altLang="en-US" dirty="0" smtClean="0"/>
          </a:p>
        </p:txBody>
      </p:sp>
      <p:sp>
        <p:nvSpPr>
          <p:cNvPr id="343042" name="Rectangle 2"/>
          <p:cNvSpPr>
            <a:spLocks noGrp="1" noRot="1" noChangeAspect="1" noChangeArrowheads="1" noTextEdit="1"/>
          </p:cNvSpPr>
          <p:nvPr>
            <p:ph type="sldImg"/>
          </p:nvPr>
        </p:nvSpPr>
        <p:spPr>
          <a:xfrm>
            <a:off x="2168525" y="706438"/>
            <a:ext cx="2609850" cy="3481387"/>
          </a:xfrm>
          <a:ln/>
        </p:spPr>
      </p:sp>
      <p:sp>
        <p:nvSpPr>
          <p:cNvPr id="343043" name="Rectangle 3"/>
          <p:cNvSpPr>
            <a:spLocks noGrp="1" noChangeArrowheads="1"/>
          </p:cNvSpPr>
          <p:nvPr>
            <p:ph type="body" idx="1"/>
          </p:nvPr>
        </p:nvSpPr>
        <p:spPr>
          <a:noFill/>
          <a:ln/>
        </p:spPr>
        <p:txBody>
          <a:bodyPr/>
          <a:lstStyle/>
          <a:p>
            <a:pPr>
              <a:lnSpc>
                <a:spcPct val="90000"/>
              </a:lnSpc>
              <a:spcBef>
                <a:spcPct val="50000"/>
              </a:spcBef>
            </a:pPr>
            <a:r>
              <a:rPr lang="en-US" altLang="en-US" dirty="0" smtClean="0">
                <a:solidFill>
                  <a:srgbClr val="000000"/>
                </a:solidFill>
                <a:latin typeface="Arial" charset="0"/>
              </a:rPr>
              <a:t>What are the practical implications of all of this for your research?  The biggest implication is that when designing a study </a:t>
            </a:r>
            <a:r>
              <a:rPr lang="en-US" altLang="en-US" dirty="0" smtClean="0">
                <a:solidFill>
                  <a:srgbClr val="000000"/>
                </a:solidFill>
                <a:latin typeface="Arial" charset="0"/>
              </a:rPr>
              <a:t>a DAG</a:t>
            </a:r>
            <a:r>
              <a:rPr lang="en-US" altLang="en-US" baseline="0" dirty="0" smtClean="0">
                <a:solidFill>
                  <a:srgbClr val="000000"/>
                </a:solidFill>
                <a:latin typeface="Arial" charset="0"/>
              </a:rPr>
              <a:t> can</a:t>
            </a:r>
            <a:r>
              <a:rPr lang="en-US" altLang="en-US" dirty="0" smtClean="0">
                <a:solidFill>
                  <a:srgbClr val="000000"/>
                </a:solidFill>
                <a:latin typeface="Arial" charset="0"/>
              </a:rPr>
              <a:t> </a:t>
            </a:r>
            <a:r>
              <a:rPr lang="en-US" altLang="en-US" dirty="0" smtClean="0">
                <a:solidFill>
                  <a:srgbClr val="000000"/>
                </a:solidFill>
                <a:latin typeface="Arial" charset="0"/>
              </a:rPr>
              <a:t>help you organize</a:t>
            </a:r>
            <a:r>
              <a:rPr lang="en-US" altLang="en-US" baseline="0" dirty="0" smtClean="0">
                <a:solidFill>
                  <a:srgbClr val="000000"/>
                </a:solidFill>
                <a:latin typeface="Arial" charset="0"/>
              </a:rPr>
              <a:t> your thoughts and help </a:t>
            </a:r>
            <a:r>
              <a:rPr lang="en-US" altLang="en-US" dirty="0" smtClean="0">
                <a:solidFill>
                  <a:srgbClr val="000000"/>
                </a:solidFill>
                <a:latin typeface="Arial" charset="0"/>
              </a:rPr>
              <a:t>you to plan what other factors, besides your primary exposure and outcome, you will need to measure and contend with.</a:t>
            </a: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It all starts with drawing the DAG for the system.  Sometimes doing</a:t>
            </a:r>
            <a:r>
              <a:rPr lang="en-US" altLang="en-US" baseline="0" dirty="0" smtClean="0">
                <a:solidFill>
                  <a:srgbClr val="000000"/>
                </a:solidFill>
                <a:latin typeface="Arial" charset="0"/>
              </a:rPr>
              <a:t> this on a back of an envelope is all you need, but f</a:t>
            </a:r>
            <a:r>
              <a:rPr lang="en-US" altLang="en-US" dirty="0" smtClean="0">
                <a:solidFill>
                  <a:srgbClr val="000000"/>
                </a:solidFill>
                <a:latin typeface="Arial" charset="0"/>
              </a:rPr>
              <a:t>or</a:t>
            </a:r>
            <a:r>
              <a:rPr lang="en-US" altLang="en-US" baseline="0" dirty="0" smtClean="0">
                <a:solidFill>
                  <a:srgbClr val="000000"/>
                </a:solidFill>
                <a:latin typeface="Arial" charset="0"/>
              </a:rPr>
              <a:t> more complex DAGs, computer software, such as the one called dagitty.net, can help; a DAG from dagitty.net is shown here.   You will get practice with dagitty.net this </a:t>
            </a:r>
            <a:r>
              <a:rPr lang="en-US" altLang="en-US" baseline="0" dirty="0" smtClean="0">
                <a:solidFill>
                  <a:srgbClr val="000000"/>
                </a:solidFill>
                <a:latin typeface="Arial" charset="0"/>
              </a:rPr>
              <a:t>week in the Problem Set.  </a:t>
            </a:r>
            <a:r>
              <a:rPr lang="en-US" altLang="en-US" dirty="0" smtClean="0">
                <a:solidFill>
                  <a:srgbClr val="000000"/>
                </a:solidFill>
                <a:latin typeface="Arial" charset="0"/>
              </a:rPr>
              <a:t>With the DAG in hand, the rest easily follows.  With the DAG in hand, plan to measure a sufficient number of factors that will enable you to block all non-causal paths.  This is sometimes called the minimally sufficient adjustment set or MSAS</a:t>
            </a:r>
            <a:r>
              <a:rPr lang="en-US" altLang="en-US" dirty="0" smtClean="0">
                <a:solidFill>
                  <a:srgbClr val="000000"/>
                </a:solidFill>
                <a:latin typeface="Arial" charset="0"/>
              </a:rPr>
              <a:t>.</a:t>
            </a:r>
            <a:r>
              <a:rPr lang="en-US" altLang="en-US" baseline="0" dirty="0" smtClean="0">
                <a:solidFill>
                  <a:srgbClr val="000000"/>
                </a:solidFill>
                <a:latin typeface="Arial" charset="0"/>
              </a:rPr>
              <a:t>  We will discuss MSAS’s in the weeks to come.</a:t>
            </a:r>
            <a:endParaRPr lang="en-US" altLang="en-US" dirty="0" smtClean="0">
              <a:solidFill>
                <a:srgbClr val="000000"/>
              </a:solidFill>
              <a:latin typeface="Arial" charset="0"/>
            </a:endParaRP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Plan also to measure a sufficient number of factors that will enable to block all nuisance </a:t>
            </a:r>
            <a:r>
              <a:rPr lang="en-US" altLang="en-US" dirty="0" smtClean="0">
                <a:solidFill>
                  <a:srgbClr val="000000"/>
                </a:solidFill>
                <a:latin typeface="Arial" charset="0"/>
              </a:rPr>
              <a:t>indirect causal </a:t>
            </a:r>
            <a:r>
              <a:rPr lang="en-US" altLang="en-US" dirty="0" smtClean="0">
                <a:solidFill>
                  <a:srgbClr val="000000"/>
                </a:solidFill>
                <a:latin typeface="Arial" charset="0"/>
              </a:rPr>
              <a:t>paths,</a:t>
            </a:r>
            <a:r>
              <a:rPr lang="en-US" altLang="en-US" baseline="0" dirty="0" smtClean="0">
                <a:solidFill>
                  <a:srgbClr val="000000"/>
                </a:solidFill>
                <a:latin typeface="Arial" charset="0"/>
              </a:rPr>
              <a:t> meaning ones that you are not interested in.</a:t>
            </a:r>
            <a:endParaRPr lang="en-US" altLang="en-US" dirty="0" smtClean="0">
              <a:solidFill>
                <a:srgbClr val="000000"/>
              </a:solidFill>
              <a:latin typeface="Arial" charset="0"/>
            </a:endParaRP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Finally, plan to measure all known strong determinants of the outcomes</a:t>
            </a:r>
            <a:r>
              <a:rPr lang="en-US" altLang="en-US" dirty="0" smtClean="0">
                <a:solidFill>
                  <a:srgbClr val="000000"/>
                </a:solidFill>
                <a:latin typeface="Arial" charset="0"/>
              </a:rPr>
              <a:t>.  These help in improving</a:t>
            </a:r>
            <a:r>
              <a:rPr lang="en-US" altLang="en-US" baseline="0" dirty="0" smtClean="0">
                <a:solidFill>
                  <a:srgbClr val="000000"/>
                </a:solidFill>
                <a:latin typeface="Arial" charset="0"/>
              </a:rPr>
              <a:t> precision and evaluating for interaction.</a:t>
            </a:r>
            <a:endParaRPr lang="en-US" altLang="en-US" dirty="0" smtClean="0">
              <a:solidFill>
                <a:srgbClr val="000000"/>
              </a:solidFill>
              <a:latin typeface="Arial" charset="0"/>
            </a:endParaRPr>
          </a:p>
          <a:p>
            <a:pPr>
              <a:lnSpc>
                <a:spcPct val="90000"/>
              </a:lnSpc>
              <a:spcBef>
                <a:spcPct val="50000"/>
              </a:spcBef>
            </a:pPr>
            <a:endParaRPr lang="en-US" altLang="en-US" dirty="0" smtClean="0">
              <a:solidFill>
                <a:srgbClr val="000000"/>
              </a:solidFill>
              <a:latin typeface="Arial" charset="0"/>
            </a:endParaRPr>
          </a:p>
          <a:p>
            <a:pPr>
              <a:lnSpc>
                <a:spcPct val="90000"/>
              </a:lnSpc>
              <a:spcBef>
                <a:spcPct val="50000"/>
              </a:spcBef>
            </a:pPr>
            <a:r>
              <a:rPr lang="en-US" altLang="en-US" dirty="0" smtClean="0">
                <a:solidFill>
                  <a:srgbClr val="000000"/>
                </a:solidFill>
                <a:latin typeface="Arial" charset="0"/>
              </a:rPr>
              <a:t>If you are uncertain about a factor, plan to measure it because if you don’t, you may regret it later.  In short, as was the case with selection bias and measurement bias, there needs to a lot of thinking up front in the study design.  Many of the solutions to confounding, as we will talk about next, occur in the analysis phase, but they depend upon measurements performed well during the study and therefore planned for.</a:t>
            </a:r>
            <a:endParaRPr lang="en-US" altLang="en-US" sz="1400" b="1" dirty="0" smtClean="0">
              <a:solidFill>
                <a:srgbClr val="000000"/>
              </a:solidFill>
              <a:latin typeface="Arial" charset="0"/>
            </a:endParaRPr>
          </a:p>
          <a:p>
            <a:pPr>
              <a:lnSpc>
                <a:spcPct val="90000"/>
              </a:lnSpc>
            </a:pPr>
            <a:endParaRPr lang="en-US" altLang="en-US" sz="1400" dirty="0" smtClean="0"/>
          </a:p>
        </p:txBody>
      </p:sp>
    </p:spTree>
    <p:extLst>
      <p:ext uri="{BB962C8B-B14F-4D97-AF65-F5344CB8AC3E}">
        <p14:creationId xmlns:p14="http://schemas.microsoft.com/office/powerpoint/2010/main" val="292532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5"/>
          <p:cNvSpPr>
            <a:spLocks noGrp="1" noChangeArrowheads="1"/>
          </p:cNvSpPr>
          <p:nvPr>
            <p:ph type="sldNum" sz="quarter" idx="5"/>
          </p:nvPr>
        </p:nvSpPr>
        <p:spPr>
          <a:noFill/>
        </p:spPr>
        <p:txBody>
          <a:bodyPr/>
          <a:lstStyle/>
          <a:p>
            <a:fld id="{532DA08C-7A23-415C-A9F8-DC158C351EFA}" type="slidenum">
              <a:rPr lang="en-US" altLang="en-US" smtClean="0"/>
              <a:pPr/>
              <a:t>8</a:t>
            </a:fld>
            <a:endParaRPr lang="en-US" altLang="en-US" dirty="0" smtClean="0"/>
          </a:p>
        </p:txBody>
      </p:sp>
      <p:sp>
        <p:nvSpPr>
          <p:cNvPr id="38914" name="Rectangle 2"/>
          <p:cNvSpPr>
            <a:spLocks noGrp="1" noRot="1" noChangeAspect="1" noChangeArrowheads="1" noTextEdit="1"/>
          </p:cNvSpPr>
          <p:nvPr>
            <p:ph type="sldImg"/>
          </p:nvPr>
        </p:nvSpPr>
        <p:spPr>
          <a:xfrm>
            <a:off x="2168525" y="706438"/>
            <a:ext cx="2609850" cy="3481387"/>
          </a:xfrm>
          <a:ln/>
        </p:spPr>
      </p:sp>
      <p:sp>
        <p:nvSpPr>
          <p:cNvPr id="38915" name="Rectangle 3"/>
          <p:cNvSpPr>
            <a:spLocks noGrp="1" noChangeArrowheads="1"/>
          </p:cNvSpPr>
          <p:nvPr>
            <p:ph type="body" idx="1"/>
          </p:nvPr>
        </p:nvSpPr>
        <p:spPr>
          <a:noFill/>
          <a:ln/>
        </p:spPr>
        <p:txBody>
          <a:bodyPr/>
          <a:lstStyle/>
          <a:p>
            <a:r>
              <a:rPr lang="en-US" altLang="en-US" dirty="0" smtClean="0"/>
              <a:t>Let</a:t>
            </a:r>
            <a:r>
              <a:rPr lang="en-US" altLang="en-US" baseline="0" dirty="0" smtClean="0"/>
              <a:t> us</a:t>
            </a:r>
            <a:r>
              <a:rPr lang="en-US" altLang="en-US" dirty="0" smtClean="0"/>
              <a:t> look at another example.  Here is a picture of my daughter, Sonia, with her Winnie the Pooh nightlight in her room, now several years</a:t>
            </a:r>
            <a:r>
              <a:rPr lang="en-US" altLang="en-US" baseline="0" dirty="0" smtClean="0"/>
              <a:t> ago</a:t>
            </a:r>
            <a:r>
              <a:rPr lang="en-US" altLang="en-US" dirty="0" smtClean="0"/>
              <a:t>.  We found having this nightlight was very helpful to us when it came to navigating around her room at night when she was sleeping and also soothing her fear of the dark.</a:t>
            </a:r>
          </a:p>
        </p:txBody>
      </p:sp>
    </p:spTree>
    <p:extLst>
      <p:ext uri="{BB962C8B-B14F-4D97-AF65-F5344CB8AC3E}">
        <p14:creationId xmlns:p14="http://schemas.microsoft.com/office/powerpoint/2010/main" val="270841133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2"/>
          <p:cNvSpPr>
            <a:spLocks noGrp="1" noRot="1" noChangeAspect="1" noChangeArrowheads="1" noTextEdit="1"/>
          </p:cNvSpPr>
          <p:nvPr>
            <p:ph type="sldImg"/>
          </p:nvPr>
        </p:nvSpPr>
        <p:spPr>
          <a:xfrm>
            <a:off x="2168525" y="706438"/>
            <a:ext cx="2609850" cy="3481387"/>
          </a:xfrm>
          <a:ln/>
        </p:spPr>
      </p:sp>
      <p:sp>
        <p:nvSpPr>
          <p:cNvPr id="345090" name="Rectangle 3"/>
          <p:cNvSpPr>
            <a:spLocks noGrp="1" noChangeArrowheads="1"/>
          </p:cNvSpPr>
          <p:nvPr>
            <p:ph type="body" idx="1"/>
          </p:nvPr>
        </p:nvSpPr>
        <p:spPr>
          <a:noFill/>
          <a:ln/>
        </p:spPr>
        <p:txBody>
          <a:bodyPr/>
          <a:lstStyle/>
          <a:p>
            <a:r>
              <a:rPr lang="en-US" altLang="en-US" dirty="0" smtClean="0"/>
              <a:t>Here is our summary for today.</a:t>
            </a:r>
          </a:p>
        </p:txBody>
      </p:sp>
    </p:spTree>
    <p:extLst>
      <p:ext uri="{BB962C8B-B14F-4D97-AF65-F5344CB8AC3E}">
        <p14:creationId xmlns:p14="http://schemas.microsoft.com/office/powerpoint/2010/main" val="152735846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1"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E224CFE-830D-4DD3-8435-55435FBDADD0}" type="slidenum">
              <a:rPr lang="en-US" altLang="en-US" sz="1000" b="0" i="1">
                <a:solidFill>
                  <a:prstClr val="black"/>
                </a:solidFill>
                <a:latin typeface="Times New Roman" pitchFamily="18" charset="0"/>
              </a:rPr>
              <a:pPr algn="r" defTabSz="952500" eaLnBrk="0" hangingPunct="0"/>
              <a:t>82</a:t>
            </a:fld>
            <a:endParaRPr lang="en-US" altLang="en-US" sz="1000" b="0" i="1" dirty="0">
              <a:solidFill>
                <a:prstClr val="black"/>
              </a:solidFill>
              <a:latin typeface="Times New Roman" pitchFamily="18" charset="0"/>
            </a:endParaRPr>
          </a:p>
        </p:txBody>
      </p:sp>
      <p:sp>
        <p:nvSpPr>
          <p:cNvPr id="348162" name="Rectangle 2"/>
          <p:cNvSpPr>
            <a:spLocks noGrp="1" noRot="1" noChangeAspect="1" noChangeArrowheads="1" noTextEdit="1"/>
          </p:cNvSpPr>
          <p:nvPr>
            <p:ph type="sldImg"/>
          </p:nvPr>
        </p:nvSpPr>
        <p:spPr>
          <a:xfrm>
            <a:off x="2168525" y="706438"/>
            <a:ext cx="2609850" cy="3481387"/>
          </a:xfrm>
          <a:ln/>
        </p:spPr>
      </p:sp>
      <p:sp>
        <p:nvSpPr>
          <p:cNvPr id="348163" name="Rectangle 3"/>
          <p:cNvSpPr>
            <a:spLocks noGrp="1" noChangeArrowheads="1"/>
          </p:cNvSpPr>
          <p:nvPr>
            <p:ph type="body" idx="1"/>
          </p:nvPr>
        </p:nvSpPr>
        <p:spPr>
          <a:noFill/>
          <a:ln/>
        </p:spPr>
        <p:txBody>
          <a:bodyPr/>
          <a:lstStyle/>
          <a:p>
            <a:r>
              <a:rPr lang="en-US" altLang="en-US" dirty="0" smtClean="0"/>
              <a:t>DAGs have</a:t>
            </a:r>
            <a:r>
              <a:rPr lang="en-US" altLang="en-US" baseline="0" dirty="0" smtClean="0"/>
              <a:t> pointed out to us how the earlier narrative attempts (i.e., using words) to describe confounding had limitations</a:t>
            </a:r>
            <a:r>
              <a:rPr lang="en-US" altLang="en-US" baseline="0" dirty="0" smtClean="0"/>
              <a:t>.  Being able to draw these depictions allowed methodologists to discover the limitations in the narrative descriptions.  </a:t>
            </a:r>
            <a:endParaRPr lang="en-US" altLang="en-US" dirty="0" smtClean="0"/>
          </a:p>
        </p:txBody>
      </p:sp>
    </p:spTree>
    <p:extLst>
      <p:ext uri="{BB962C8B-B14F-4D97-AF65-F5344CB8AC3E}">
        <p14:creationId xmlns:p14="http://schemas.microsoft.com/office/powerpoint/2010/main" val="235003699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prstClr val="black"/>
                </a:solidFill>
                <a:latin typeface="Times New Roman" pitchFamily="18" charset="0"/>
              </a:rPr>
              <a:pPr algn="r" defTabSz="952500" eaLnBrk="0" hangingPunct="0"/>
              <a:t>83</a:t>
            </a:fld>
            <a:endParaRPr lang="en-US" altLang="en-US" sz="1000" b="0" i="1" dirty="0">
              <a:solidFill>
                <a:prstClr val="black"/>
              </a:solidFill>
              <a:latin typeface="Times New Roman" pitchFamily="18" charset="0"/>
            </a:endParaRPr>
          </a:p>
        </p:txBody>
      </p:sp>
      <p:sp>
        <p:nvSpPr>
          <p:cNvPr id="262146" name="Rectangle 2"/>
          <p:cNvSpPr>
            <a:spLocks noGrp="1" noRot="1" noChangeAspect="1" noChangeArrowheads="1" noTextEdit="1"/>
          </p:cNvSpPr>
          <p:nvPr>
            <p:ph type="sldImg"/>
          </p:nvPr>
        </p:nvSpPr>
        <p:spPr>
          <a:xfrm>
            <a:off x="2168525" y="706438"/>
            <a:ext cx="2609850" cy="3481387"/>
          </a:xfrm>
          <a:ln/>
        </p:spPr>
      </p:sp>
      <p:sp>
        <p:nvSpPr>
          <p:cNvPr id="262147" name="Rectangle 3"/>
          <p:cNvSpPr>
            <a:spLocks noGrp="1" noChangeArrowheads="1"/>
          </p:cNvSpPr>
          <p:nvPr>
            <p:ph type="body" idx="1"/>
          </p:nvPr>
        </p:nvSpPr>
        <p:spPr>
          <a:noFill/>
          <a:ln/>
        </p:spPr>
        <p:txBody>
          <a:bodyPr/>
          <a:lstStyle/>
          <a:p>
            <a:r>
              <a:rPr lang="en-US" altLang="en-US" dirty="0" smtClean="0"/>
              <a:t>Here is another example of how we do not have to block</a:t>
            </a:r>
            <a:r>
              <a:rPr lang="en-US" altLang="en-US" baseline="0" dirty="0" smtClean="0"/>
              <a:t> the common cause in order to block the non-causal confounding pathway</a:t>
            </a:r>
            <a:r>
              <a:rPr lang="en-US" altLang="en-US" dirty="0" smtClean="0"/>
              <a:t>.  </a:t>
            </a:r>
            <a:r>
              <a:rPr lang="en-US" altLang="en-US" dirty="0" smtClean="0"/>
              <a:t>Let</a:t>
            </a:r>
            <a:r>
              <a:rPr lang="en-US" altLang="en-US" baseline="0" dirty="0" smtClean="0"/>
              <a:t> u</a:t>
            </a:r>
            <a:r>
              <a:rPr lang="en-US" altLang="en-US" dirty="0" smtClean="0"/>
              <a:t>s </a:t>
            </a:r>
            <a:r>
              <a:rPr lang="en-US" altLang="en-US" dirty="0" smtClean="0"/>
              <a:t>say we are studying whether there is a causal relationship between multivitamin use in mothers and birth defects among a mother’s children.  We believe that genetic factors are an underlying common cause of birth defects as well as multivitamin use.  The effect of genetic factors on multivitamin use is mediated via a history of birth defects in the family.  Although you hypothesize that these genetic factors exist, it may be that you cannot actually measure them either because you </a:t>
            </a:r>
            <a:r>
              <a:rPr lang="en-US" altLang="en-US" dirty="0" smtClean="0"/>
              <a:t>do</a:t>
            </a:r>
            <a:r>
              <a:rPr lang="en-US" altLang="en-US" baseline="0" dirty="0" smtClean="0"/>
              <a:t> not</a:t>
            </a:r>
            <a:r>
              <a:rPr lang="en-US" altLang="en-US" dirty="0" smtClean="0"/>
              <a:t> </a:t>
            </a:r>
            <a:r>
              <a:rPr lang="en-US" altLang="en-US" dirty="0" smtClean="0"/>
              <a:t>know them all or you </a:t>
            </a:r>
            <a:r>
              <a:rPr lang="en-US" altLang="en-US" dirty="0" smtClean="0"/>
              <a:t>do</a:t>
            </a:r>
            <a:r>
              <a:rPr lang="en-US" altLang="en-US" baseline="0" dirty="0" smtClean="0"/>
              <a:t> not</a:t>
            </a:r>
            <a:r>
              <a:rPr lang="en-US" altLang="en-US" dirty="0" smtClean="0"/>
              <a:t> </a:t>
            </a:r>
            <a:r>
              <a:rPr lang="en-US" altLang="en-US" dirty="0" smtClean="0"/>
              <a:t>have access to the women</a:t>
            </a:r>
            <a:r>
              <a:rPr lang="en-US" altLang="en-US" baseline="0" dirty="0" smtClean="0"/>
              <a:t> who provided the data (e.g., all you have is existing data from a clinic)</a:t>
            </a:r>
            <a:r>
              <a:rPr lang="en-US" altLang="en-US" dirty="0" smtClean="0"/>
              <a:t>.  That is ok, because measuring and controlling for history of birth defects (for example, via stratification) can block this non-causal backdoor path and unconfound the relationship.  </a:t>
            </a:r>
          </a:p>
          <a:p>
            <a:endParaRPr lang="en-US" altLang="en-US" dirty="0" smtClean="0"/>
          </a:p>
          <a:p>
            <a:r>
              <a:rPr lang="en-US" altLang="en-US" dirty="0" smtClean="0"/>
              <a:t>Thus, </a:t>
            </a:r>
            <a:r>
              <a:rPr lang="en-US" altLang="en-US" dirty="0" smtClean="0"/>
              <a:t>the key to getting rid of confounding is to somehow block these non-causal paths that start with common causes.  This can be accomplished by</a:t>
            </a:r>
            <a:r>
              <a:rPr lang="en-US" altLang="en-US" baseline="0" dirty="0" smtClean="0"/>
              <a:t> conditioning on the common cause or any variable that mediates the effect of the common cause.</a:t>
            </a:r>
            <a:endParaRPr lang="en-US" altLang="en-US" dirty="0" smtClean="0"/>
          </a:p>
        </p:txBody>
      </p:sp>
    </p:spTree>
    <p:extLst>
      <p:ext uri="{BB962C8B-B14F-4D97-AF65-F5344CB8AC3E}">
        <p14:creationId xmlns:p14="http://schemas.microsoft.com/office/powerpoint/2010/main" val="6310297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9" name="Rectangle 5"/>
          <p:cNvSpPr>
            <a:spLocks noGrp="1" noChangeArrowheads="1"/>
          </p:cNvSpPr>
          <p:nvPr>
            <p:ph type="sldNum" sz="quarter" idx="5"/>
          </p:nvPr>
        </p:nvSpPr>
        <p:spPr>
          <a:noFill/>
        </p:spPr>
        <p:txBody>
          <a:bodyPr/>
          <a:lstStyle/>
          <a:p>
            <a:fld id="{91B28ADA-5536-46D6-BF6A-E0FECA5194E8}" type="slidenum">
              <a:rPr lang="en-US" altLang="en-US" smtClean="0"/>
              <a:pPr/>
              <a:t>84</a:t>
            </a:fld>
            <a:endParaRPr lang="en-US" altLang="en-US" dirty="0" smtClean="0"/>
          </a:p>
        </p:txBody>
      </p:sp>
      <p:sp>
        <p:nvSpPr>
          <p:cNvPr id="350210" name="Rectangle 2"/>
          <p:cNvSpPr>
            <a:spLocks noGrp="1" noRot="1" noChangeAspect="1" noChangeArrowheads="1" noTextEdit="1"/>
          </p:cNvSpPr>
          <p:nvPr>
            <p:ph type="sldImg"/>
          </p:nvPr>
        </p:nvSpPr>
        <p:spPr>
          <a:xfrm>
            <a:off x="2168525" y="706438"/>
            <a:ext cx="2609850" cy="3481387"/>
          </a:xfrm>
          <a:ln/>
        </p:spPr>
      </p:sp>
      <p:sp>
        <p:nvSpPr>
          <p:cNvPr id="350211" name="Rectangle 3"/>
          <p:cNvSpPr>
            <a:spLocks noGrp="1" noChangeArrowheads="1"/>
          </p:cNvSpPr>
          <p:nvPr>
            <p:ph type="body" idx="1"/>
          </p:nvPr>
        </p:nvSpPr>
        <p:spPr>
          <a:noFill/>
          <a:ln/>
        </p:spPr>
        <p:txBody>
          <a:bodyPr/>
          <a:lstStyle/>
          <a:p>
            <a:r>
              <a:rPr lang="en-US" altLang="en-US" dirty="0" smtClean="0"/>
              <a:t>DAGs are useful to point out some special issues when estimating direct effects in mediation analyses.  To estimate a direct effect means that we estimating the effect of one causal pathway apart from one or more other presumably less </a:t>
            </a:r>
            <a:r>
              <a:rPr lang="en-US" altLang="en-US" dirty="0" smtClean="0"/>
              <a:t>interesting (or already thoroughly studied) </a:t>
            </a:r>
            <a:r>
              <a:rPr lang="en-US" altLang="en-US" dirty="0" smtClean="0"/>
              <a:t>“indirect” pathways.  </a:t>
            </a:r>
          </a:p>
          <a:p>
            <a:endParaRPr lang="en-US" altLang="en-US" dirty="0" smtClean="0"/>
          </a:p>
          <a:p>
            <a:r>
              <a:rPr lang="en-US" altLang="en-US" dirty="0" smtClean="0"/>
              <a:t>Here is an example. </a:t>
            </a:r>
            <a:r>
              <a:rPr lang="en-US" altLang="en-US" dirty="0" smtClean="0"/>
              <a:t>Let</a:t>
            </a:r>
            <a:r>
              <a:rPr lang="en-US" altLang="en-US" baseline="0" dirty="0" smtClean="0"/>
              <a:t> u</a:t>
            </a:r>
            <a:r>
              <a:rPr lang="en-US" altLang="en-US" dirty="0" smtClean="0"/>
              <a:t>s </a:t>
            </a:r>
            <a:r>
              <a:rPr lang="en-US" altLang="en-US" dirty="0" smtClean="0"/>
              <a:t>say that the research question is asking: does aspirin prevent coronary heart disease other than through </a:t>
            </a:r>
            <a:r>
              <a:rPr lang="en-US" altLang="en-US" dirty="0" smtClean="0"/>
              <a:t>its </a:t>
            </a:r>
            <a:r>
              <a:rPr lang="en-US" altLang="en-US" dirty="0" smtClean="0"/>
              <a:t>effect on platelet aggregation? In other words, what is the direct effect of aspirin on CHD apart from its known effect on platelet aggregation? Let us say we assume there is no common cause of platelet aggregation and CHD.  In other words, let</a:t>
            </a:r>
            <a:r>
              <a:rPr lang="en-US" altLang="en-US" baseline="0" dirty="0" smtClean="0"/>
              <a:t> us assume that there is no mediator-outcome confounding.  </a:t>
            </a:r>
            <a:r>
              <a:rPr lang="en-US" altLang="en-US" dirty="0" smtClean="0"/>
              <a:t>If this is the case, we would want to adjust for platelet aggregation to get rid of that nuisance indirect pathway.  </a:t>
            </a:r>
          </a:p>
          <a:p>
            <a:endParaRPr lang="en-US" altLang="en-US" dirty="0" smtClean="0"/>
          </a:p>
          <a:p>
            <a:r>
              <a:rPr lang="en-US" altLang="en-US" dirty="0" smtClean="0"/>
              <a:t>But, what if we assumed there was a common cause, say a genetic component that caused both platelet aggregation and CHD, and we could not measure it?  Then, it would not be appropriate to adjust for platelet aggregation and say that we done with</a:t>
            </a:r>
            <a:r>
              <a:rPr lang="en-US" altLang="en-US" baseline="0" dirty="0" smtClean="0"/>
              <a:t> the analysis</a:t>
            </a:r>
            <a:r>
              <a:rPr lang="en-US" altLang="en-US" dirty="0" smtClean="0"/>
              <a:t> because platelet</a:t>
            </a:r>
            <a:r>
              <a:rPr lang="en-US" altLang="en-US" baseline="0" dirty="0" smtClean="0"/>
              <a:t> aggregation</a:t>
            </a:r>
            <a:r>
              <a:rPr lang="en-US" altLang="en-US" dirty="0" smtClean="0"/>
              <a:t> would be viewed as a collider.  </a:t>
            </a:r>
            <a:r>
              <a:rPr lang="en-US" altLang="en-US" baseline="0" dirty="0" smtClean="0"/>
              <a:t> We know such an analysis would be biased.  </a:t>
            </a:r>
            <a:r>
              <a:rPr lang="en-US" altLang="en-US" baseline="0" dirty="0" smtClean="0"/>
              <a:t>This is further explained in the paper by Cole and Hernan 2002 (Optional Reading for this week).  It illustrates the potential problems, of fallibility, when adjusting for a mediator.  It can lead to bias.  This would not be the case if platelet aggregation was a confounder.  This is why it is critically important to make a compelling distinction between confounding and mediation.  If we were just adjusting for a confounder, we would not have to worry about this unmeasured factor.</a:t>
            </a:r>
          </a:p>
          <a:p>
            <a:endParaRPr lang="en-US" altLang="en-US" baseline="0" dirty="0" smtClean="0"/>
          </a:p>
          <a:p>
            <a:r>
              <a:rPr lang="en-US" altLang="en-US" baseline="0" dirty="0" smtClean="0"/>
              <a:t>If the bottom DAG, if we are not able to measure genetic factors, all </a:t>
            </a:r>
            <a:r>
              <a:rPr lang="en-US" altLang="en-US" baseline="0" dirty="0" smtClean="0"/>
              <a:t>that we can do is to perform a quantitative bias analysis where we determine just how strong the relationships would have to be in the mediator-outcome confounding to account for the observed effects.  The details of this can be found in papers by Tyler </a:t>
            </a:r>
            <a:r>
              <a:rPr lang="en-US" altLang="en-US" baseline="0" dirty="0" smtClean="0"/>
              <a:t>VanderWeele and in his textbook (cited on our course’s website).</a:t>
            </a:r>
            <a:endParaRPr lang="en-US" altLang="en-US" dirty="0" smtClean="0"/>
          </a:p>
        </p:txBody>
      </p:sp>
    </p:spTree>
    <p:extLst>
      <p:ext uri="{BB962C8B-B14F-4D97-AF65-F5344CB8AC3E}">
        <p14:creationId xmlns:p14="http://schemas.microsoft.com/office/powerpoint/2010/main" val="404531997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schemeClr val="tx1"/>
                </a:solidFill>
                <a:latin typeface="Times New Roman" pitchFamily="18" charset="0"/>
              </a:rPr>
              <a:pPr algn="r" defTabSz="952500" eaLnBrk="0" hangingPunct="0"/>
              <a:t>85</a:t>
            </a:fld>
            <a:endParaRPr lang="en-US" altLang="en-US" sz="1000" b="0" i="1" dirty="0">
              <a:solidFill>
                <a:schemeClr val="tx1"/>
              </a:solidFill>
              <a:latin typeface="Times New Roman" pitchFamily="18" charset="0"/>
            </a:endParaRPr>
          </a:p>
        </p:txBody>
      </p:sp>
      <p:sp>
        <p:nvSpPr>
          <p:cNvPr id="262146" name="Rectangle 2"/>
          <p:cNvSpPr>
            <a:spLocks noGrp="1" noRot="1" noChangeAspect="1" noChangeArrowheads="1" noTextEdit="1"/>
          </p:cNvSpPr>
          <p:nvPr>
            <p:ph type="sldImg"/>
          </p:nvPr>
        </p:nvSpPr>
        <p:spPr>
          <a:xfrm>
            <a:off x="2168525" y="706438"/>
            <a:ext cx="2609850" cy="3481387"/>
          </a:xfrm>
          <a:ln/>
        </p:spPr>
      </p:sp>
      <p:sp>
        <p:nvSpPr>
          <p:cNvPr id="262147" name="Rectangle 3"/>
          <p:cNvSpPr>
            <a:spLocks noGrp="1" noChangeArrowheads="1"/>
          </p:cNvSpPr>
          <p:nvPr>
            <p:ph type="body" idx="1"/>
          </p:nvPr>
        </p:nvSpPr>
        <p:spPr>
          <a:noFill/>
          <a:ln/>
        </p:spPr>
        <p:txBody>
          <a:bodyPr/>
          <a:lstStyle/>
          <a:p>
            <a:r>
              <a:rPr lang="en-US" altLang="en-US" dirty="0" smtClean="0"/>
              <a:t>There are a variety</a:t>
            </a:r>
            <a:r>
              <a:rPr lang="en-US" altLang="en-US" baseline="0" dirty="0" smtClean="0"/>
              <a:t> of other special issues to be aware of in mediation analyses.  </a:t>
            </a:r>
            <a:endParaRPr lang="en-US" altLang="en-US" dirty="0" smtClean="0"/>
          </a:p>
        </p:txBody>
      </p:sp>
    </p:spTree>
    <p:extLst>
      <p:ext uri="{BB962C8B-B14F-4D97-AF65-F5344CB8AC3E}">
        <p14:creationId xmlns:p14="http://schemas.microsoft.com/office/powerpoint/2010/main" val="63102971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E9E12581-04D6-4E16-A57F-E0053B68C8F0}" type="slidenum">
              <a:rPr lang="en-US" altLang="en-US" sz="1000" b="0" i="1">
                <a:solidFill>
                  <a:prstClr val="black"/>
                </a:solidFill>
                <a:latin typeface="Times New Roman" pitchFamily="18" charset="0"/>
              </a:rPr>
              <a:pPr algn="r" defTabSz="952500" eaLnBrk="0" hangingPunct="0"/>
              <a:t>86</a:t>
            </a:fld>
            <a:endParaRPr lang="en-US" altLang="en-US" sz="1000" b="0" i="1" dirty="0">
              <a:solidFill>
                <a:prstClr val="black"/>
              </a:solidFill>
              <a:latin typeface="Times New Roman" pitchFamily="18" charset="0"/>
            </a:endParaRPr>
          </a:p>
        </p:txBody>
      </p:sp>
      <p:sp>
        <p:nvSpPr>
          <p:cNvPr id="262146" name="Rectangle 2"/>
          <p:cNvSpPr>
            <a:spLocks noGrp="1" noRot="1" noChangeAspect="1" noChangeArrowheads="1" noTextEdit="1"/>
          </p:cNvSpPr>
          <p:nvPr>
            <p:ph type="sldImg"/>
          </p:nvPr>
        </p:nvSpPr>
        <p:spPr>
          <a:xfrm>
            <a:off x="2168525" y="706438"/>
            <a:ext cx="2609850" cy="3481387"/>
          </a:xfrm>
          <a:ln/>
        </p:spPr>
      </p:sp>
      <p:sp>
        <p:nvSpPr>
          <p:cNvPr id="262147" name="Rectangle 3"/>
          <p:cNvSpPr>
            <a:spLocks noGrp="1" noChangeArrowheads="1"/>
          </p:cNvSpPr>
          <p:nvPr>
            <p:ph type="body" idx="1"/>
          </p:nvPr>
        </p:nvSpPr>
        <p:spPr>
          <a:noFill/>
          <a:ln/>
        </p:spPr>
        <p:txBody>
          <a:bodyPr/>
          <a:lstStyle/>
          <a:p>
            <a:r>
              <a:rPr lang="en-US" altLang="en-US" dirty="0" smtClean="0"/>
              <a:t>Special</a:t>
            </a:r>
            <a:r>
              <a:rPr lang="en-US" altLang="en-US" baseline="0" dirty="0" smtClean="0"/>
              <a:t> issues in mediation analysis continued.  </a:t>
            </a:r>
            <a:endParaRPr lang="en-US" altLang="en-US" dirty="0" smtClean="0"/>
          </a:p>
        </p:txBody>
      </p:sp>
    </p:spTree>
    <p:extLst>
      <p:ext uri="{BB962C8B-B14F-4D97-AF65-F5344CB8AC3E}">
        <p14:creationId xmlns:p14="http://schemas.microsoft.com/office/powerpoint/2010/main" val="63102971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5"/>
          <p:cNvSpPr>
            <a:spLocks noGrp="1" noChangeArrowheads="1"/>
          </p:cNvSpPr>
          <p:nvPr>
            <p:ph type="sldNum" sz="quarter" idx="5"/>
          </p:nvPr>
        </p:nvSpPr>
        <p:spPr>
          <a:noFill/>
        </p:spPr>
        <p:txBody>
          <a:bodyPr/>
          <a:lstStyle/>
          <a:p>
            <a:fld id="{246A2261-9CB7-4936-9BC4-28E7C0AE367D}" type="slidenum">
              <a:rPr lang="en-US" altLang="en-US" smtClean="0"/>
              <a:pPr/>
              <a:t>87</a:t>
            </a:fld>
            <a:endParaRPr lang="en-US" altLang="en-US" dirty="0" smtClean="0"/>
          </a:p>
        </p:txBody>
      </p:sp>
      <p:sp>
        <p:nvSpPr>
          <p:cNvPr id="304130" name="Rectangle 2"/>
          <p:cNvSpPr>
            <a:spLocks noGrp="1" noRot="1" noChangeAspect="1" noChangeArrowheads="1" noTextEdit="1"/>
          </p:cNvSpPr>
          <p:nvPr>
            <p:ph type="sldImg"/>
          </p:nvPr>
        </p:nvSpPr>
        <p:spPr>
          <a:xfrm>
            <a:off x="2168525" y="706438"/>
            <a:ext cx="2609850" cy="3481387"/>
          </a:xfrm>
          <a:ln/>
        </p:spPr>
      </p:sp>
      <p:sp>
        <p:nvSpPr>
          <p:cNvPr id="304131" name="Rectangle 3"/>
          <p:cNvSpPr>
            <a:spLocks noGrp="1" noChangeArrowheads="1"/>
          </p:cNvSpPr>
          <p:nvPr>
            <p:ph type="body" idx="1"/>
          </p:nvPr>
        </p:nvSpPr>
        <p:spPr>
          <a:noFill/>
          <a:ln/>
        </p:spPr>
        <p:txBody>
          <a:bodyPr/>
          <a:lstStyle/>
          <a:p>
            <a:r>
              <a:rPr lang="en-US" altLang="en-US" dirty="0" smtClean="0"/>
              <a:t>One</a:t>
            </a:r>
            <a:r>
              <a:rPr lang="en-US" altLang="en-US" baseline="0" dirty="0" smtClean="0"/>
              <a:t> other nuance to the rules for reading DAGs is that the path between E and D is also open (unblocked) if a descendant of a collider is adjusted for.  If you have trouble understanding this, the DAG can be visualized as seen in the lower panel which now simply looks like the usual case of conditioning upon a collider. </a:t>
            </a:r>
            <a:endParaRPr lang="en-US" altLang="en-US" dirty="0" smtClean="0"/>
          </a:p>
        </p:txBody>
      </p:sp>
    </p:spTree>
    <p:extLst>
      <p:ext uri="{BB962C8B-B14F-4D97-AF65-F5344CB8AC3E}">
        <p14:creationId xmlns:p14="http://schemas.microsoft.com/office/powerpoint/2010/main" val="37223224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8041C170-6EC0-43B3-9621-1136230EC7A1}" type="slidenum">
              <a:rPr lang="en-US" altLang="en-US" sz="1000" b="0" i="1">
                <a:solidFill>
                  <a:schemeClr val="tx1"/>
                </a:solidFill>
                <a:latin typeface="Times New Roman" pitchFamily="18" charset="0"/>
              </a:rPr>
              <a:pPr algn="r" defTabSz="952500" eaLnBrk="0" hangingPunct="0"/>
              <a:t>88</a:t>
            </a:fld>
            <a:endParaRPr lang="en-US" altLang="en-US" sz="1000" b="0" i="1" dirty="0">
              <a:solidFill>
                <a:schemeClr val="tx1"/>
              </a:solidFill>
              <a:latin typeface="Times New Roman" pitchFamily="18" charset="0"/>
            </a:endParaRPr>
          </a:p>
        </p:txBody>
      </p:sp>
      <p:sp>
        <p:nvSpPr>
          <p:cNvPr id="352258" name="Rectangle 2"/>
          <p:cNvSpPr>
            <a:spLocks noGrp="1" noRot="1" noChangeAspect="1" noChangeArrowheads="1" noTextEdit="1"/>
          </p:cNvSpPr>
          <p:nvPr>
            <p:ph type="sldImg"/>
          </p:nvPr>
        </p:nvSpPr>
        <p:spPr>
          <a:xfrm>
            <a:off x="2168525" y="706438"/>
            <a:ext cx="2609850" cy="3481387"/>
          </a:xfrm>
          <a:ln/>
        </p:spPr>
      </p:sp>
      <p:sp>
        <p:nvSpPr>
          <p:cNvPr id="352259" name="Rectangle 3"/>
          <p:cNvSpPr>
            <a:spLocks noGrp="1" noChangeArrowheads="1"/>
          </p:cNvSpPr>
          <p:nvPr>
            <p:ph type="body" idx="1"/>
          </p:nvPr>
        </p:nvSpPr>
        <p:spPr>
          <a:noFill/>
          <a:ln/>
        </p:spPr>
        <p:txBody>
          <a:bodyPr/>
          <a:lstStyle/>
          <a:p>
            <a:r>
              <a:rPr lang="en-US" altLang="en-US" dirty="0" smtClean="0">
                <a:solidFill>
                  <a:srgbClr val="000000"/>
                </a:solidFill>
                <a:latin typeface="Arial" charset="0"/>
              </a:rPr>
              <a:t>This example</a:t>
            </a:r>
            <a:r>
              <a:rPr lang="en-US" altLang="en-US" baseline="0" dirty="0" smtClean="0">
                <a:solidFill>
                  <a:srgbClr val="000000"/>
                </a:solidFill>
                <a:latin typeface="Arial" charset="0"/>
              </a:rPr>
              <a:t> demonstrates the importance of being </a:t>
            </a:r>
            <a:r>
              <a:rPr lang="en-US" altLang="en-US" baseline="0" dirty="0" smtClean="0">
                <a:solidFill>
                  <a:srgbClr val="000000"/>
                </a:solidFill>
                <a:latin typeface="Arial" charset="0"/>
              </a:rPr>
              <a:t>specific with </a:t>
            </a:r>
            <a:r>
              <a:rPr lang="en-US" altLang="en-US" baseline="0" dirty="0" smtClean="0">
                <a:solidFill>
                  <a:srgbClr val="000000"/>
                </a:solidFill>
                <a:latin typeface="Arial" charset="0"/>
              </a:rPr>
              <a:t>the </a:t>
            </a:r>
            <a:r>
              <a:rPr lang="en-US" altLang="en-US" baseline="0" dirty="0" smtClean="0">
                <a:solidFill>
                  <a:srgbClr val="000000"/>
                </a:solidFill>
                <a:latin typeface="Arial" charset="0"/>
              </a:rPr>
              <a:t>description of </a:t>
            </a:r>
            <a:r>
              <a:rPr lang="en-US" altLang="en-US" baseline="0" dirty="0" smtClean="0">
                <a:solidFill>
                  <a:srgbClr val="000000"/>
                </a:solidFill>
                <a:latin typeface="Arial" charset="0"/>
              </a:rPr>
              <a:t>the research question.  </a:t>
            </a:r>
          </a:p>
          <a:p>
            <a:endParaRPr lang="en-US" altLang="en-US" baseline="0" dirty="0" smtClean="0">
              <a:solidFill>
                <a:srgbClr val="000000"/>
              </a:solidFill>
              <a:latin typeface="Arial" charset="0"/>
            </a:endParaRPr>
          </a:p>
          <a:p>
            <a:r>
              <a:rPr lang="en-US" altLang="en-US" dirty="0" smtClean="0">
                <a:solidFill>
                  <a:srgbClr val="000000"/>
                </a:solidFill>
                <a:latin typeface="Arial" charset="0"/>
              </a:rPr>
              <a:t>The human cellular receptor for HIV has been determined.  It is called CCR5 and it is found on CD4 cells. Shortly after its discovery, genetic defects in CCR5 were described and there was immediately interest in whether persons who have genetic defects in this receptor have slower disease progression to AIDS.    </a:t>
            </a:r>
          </a:p>
          <a:p>
            <a:endParaRPr lang="en-US" altLang="en-US" dirty="0" smtClean="0">
              <a:solidFill>
                <a:srgbClr val="000000"/>
              </a:solidFill>
              <a:latin typeface="Arial" charset="0"/>
            </a:endParaRPr>
          </a:p>
          <a:p>
            <a:r>
              <a:rPr lang="en-US" altLang="en-US" dirty="0" smtClean="0">
                <a:solidFill>
                  <a:srgbClr val="000000"/>
                </a:solidFill>
                <a:latin typeface="Arial" charset="0"/>
              </a:rPr>
              <a:t>When thinking about this question, we also know that CD4 count, or the “T cell count”, is associated with disease progression in HIV disease, in other words, it is a potent causal determinant of time-to-AIDS.   That said, how should CD4 count be handled </a:t>
            </a:r>
            <a:r>
              <a:rPr lang="en-US" altLang="en-US" dirty="0" smtClean="0">
                <a:latin typeface="Arial" charset="0"/>
              </a:rPr>
              <a:t>in assessing the association between CCR5 defect status and progression in HIV disease to AIDS?</a:t>
            </a:r>
            <a:r>
              <a:rPr lang="en-US" altLang="en-US" dirty="0" smtClean="0"/>
              <a:t>  Should we be considering it as a mediator of our central pathway under study, in which case we certainly would not want to adjust for it?</a:t>
            </a:r>
          </a:p>
          <a:p>
            <a:endParaRPr lang="en-US" altLang="en-US" dirty="0" smtClean="0"/>
          </a:p>
        </p:txBody>
      </p:sp>
    </p:spTree>
    <p:extLst>
      <p:ext uri="{BB962C8B-B14F-4D97-AF65-F5344CB8AC3E}">
        <p14:creationId xmlns:p14="http://schemas.microsoft.com/office/powerpoint/2010/main" val="281718935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73AC9629-CCE6-4D04-9248-16824FD4127E}" type="slidenum">
              <a:rPr lang="en-US" altLang="en-US" sz="1000" b="0" i="1">
                <a:solidFill>
                  <a:schemeClr val="tx1"/>
                </a:solidFill>
                <a:latin typeface="Times New Roman" pitchFamily="18" charset="0"/>
              </a:rPr>
              <a:pPr algn="r" defTabSz="952500" eaLnBrk="0" hangingPunct="0"/>
              <a:t>89</a:t>
            </a:fld>
            <a:endParaRPr lang="en-US" altLang="en-US" sz="1000" b="0" i="1" dirty="0">
              <a:solidFill>
                <a:schemeClr val="tx1"/>
              </a:solidFill>
              <a:latin typeface="Times New Roman" pitchFamily="18" charset="0"/>
            </a:endParaRPr>
          </a:p>
        </p:txBody>
      </p:sp>
      <p:sp>
        <p:nvSpPr>
          <p:cNvPr id="354306" name="Rectangle 2"/>
          <p:cNvSpPr>
            <a:spLocks noGrp="1" noRot="1" noChangeAspect="1" noChangeArrowheads="1" noTextEdit="1"/>
          </p:cNvSpPr>
          <p:nvPr>
            <p:ph type="sldImg"/>
          </p:nvPr>
        </p:nvSpPr>
        <p:spPr>
          <a:xfrm>
            <a:off x="2168525" y="706438"/>
            <a:ext cx="2609850" cy="3481387"/>
          </a:xfrm>
          <a:ln/>
        </p:spPr>
      </p:sp>
      <p:sp>
        <p:nvSpPr>
          <p:cNvPr id="354307" name="Rectangle 3"/>
          <p:cNvSpPr>
            <a:spLocks noGrp="1" noChangeArrowheads="1"/>
          </p:cNvSpPr>
          <p:nvPr>
            <p:ph type="body" idx="1"/>
          </p:nvPr>
        </p:nvSpPr>
        <p:spPr>
          <a:noFill/>
          <a:ln/>
        </p:spPr>
        <p:txBody>
          <a:bodyPr/>
          <a:lstStyle/>
          <a:p>
            <a:r>
              <a:rPr lang="en-US" altLang="en-US" dirty="0" smtClean="0"/>
              <a:t>Or, would we consider it on a nuisance causal pathway and therefore adjust for it?</a:t>
            </a:r>
          </a:p>
        </p:txBody>
      </p:sp>
    </p:spTree>
    <p:extLst>
      <p:ext uri="{BB962C8B-B14F-4D97-AF65-F5344CB8AC3E}">
        <p14:creationId xmlns:p14="http://schemas.microsoft.com/office/powerpoint/2010/main" val="27770823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7"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D588CFFE-B0EF-4EC9-9E45-FA6B6F8AF148}" type="slidenum">
              <a:rPr lang="en-US" altLang="en-US" sz="1000" b="0" i="1">
                <a:solidFill>
                  <a:schemeClr val="tx1"/>
                </a:solidFill>
                <a:latin typeface="Times New Roman" pitchFamily="18" charset="0"/>
              </a:rPr>
              <a:pPr algn="r" defTabSz="952500" eaLnBrk="0" hangingPunct="0"/>
              <a:t>90</a:t>
            </a:fld>
            <a:endParaRPr lang="en-US" altLang="en-US" sz="1000" b="0" i="1" dirty="0">
              <a:solidFill>
                <a:schemeClr val="tx1"/>
              </a:solidFill>
              <a:latin typeface="Times New Roman" pitchFamily="18" charset="0"/>
            </a:endParaRPr>
          </a:p>
        </p:txBody>
      </p:sp>
      <p:sp>
        <p:nvSpPr>
          <p:cNvPr id="357378" name="Rectangle 3074"/>
          <p:cNvSpPr>
            <a:spLocks noGrp="1" noRot="1" noChangeAspect="1" noChangeArrowheads="1" noTextEdit="1"/>
          </p:cNvSpPr>
          <p:nvPr>
            <p:ph type="sldImg"/>
          </p:nvPr>
        </p:nvSpPr>
        <p:spPr>
          <a:xfrm>
            <a:off x="2168525" y="706438"/>
            <a:ext cx="2609850" cy="3481387"/>
          </a:xfrm>
          <a:ln/>
        </p:spPr>
      </p:sp>
      <p:sp>
        <p:nvSpPr>
          <p:cNvPr id="357379" name="Rectangle 3075"/>
          <p:cNvSpPr>
            <a:spLocks noGrp="1" noChangeArrowheads="1"/>
          </p:cNvSpPr>
          <p:nvPr>
            <p:ph type="body" idx="1"/>
          </p:nvPr>
        </p:nvSpPr>
        <p:spPr>
          <a:noFill/>
          <a:ln/>
        </p:spPr>
        <p:txBody>
          <a:bodyPr/>
          <a:lstStyle/>
          <a:p>
            <a:r>
              <a:rPr lang="en-US" altLang="en-US" dirty="0" smtClean="0"/>
              <a:t>The answer as to whether to adjust/stratify for CD4 count forces us to specify the research question.</a:t>
            </a:r>
          </a:p>
          <a:p>
            <a:endParaRPr lang="en-US" altLang="en-US" dirty="0" smtClean="0"/>
          </a:p>
          <a:p>
            <a:r>
              <a:rPr lang="en-US" altLang="en-US" dirty="0" smtClean="0"/>
              <a:t>In the top panel, or </a:t>
            </a:r>
            <a:r>
              <a:rPr lang="en-US" altLang="en-US" dirty="0" smtClean="0"/>
              <a:t>research</a:t>
            </a:r>
            <a:r>
              <a:rPr lang="en-US" altLang="en-US" baseline="0" dirty="0" smtClean="0"/>
              <a:t> </a:t>
            </a:r>
            <a:r>
              <a:rPr lang="en-US" altLang="en-US" dirty="0" smtClean="0"/>
              <a:t>question </a:t>
            </a:r>
            <a:r>
              <a:rPr lang="en-US" altLang="en-US" dirty="0" smtClean="0"/>
              <a:t>number 1, we are asking the question as to whether CCR5 defect status is associated with time to AIDS irrespective of mechanism.  If this is your question, then we would draw the DAG like this and we would not adjust or control for CD4 count, because if we did, you might not see any effect of CCR5 defect status if indeed the effect on CD4 was the only mechanism.</a:t>
            </a:r>
          </a:p>
          <a:p>
            <a:endParaRPr lang="en-US" altLang="en-US" dirty="0" smtClean="0"/>
          </a:p>
          <a:p>
            <a:r>
              <a:rPr lang="en-US" altLang="en-US" dirty="0" smtClean="0"/>
              <a:t>On the other hand, if you are interested in knowing whether CCR5 defect status is associated with progression to AIDS above and beyond its effect on CD4 count (“apart from its effect on CD4 count”), what we are calling research question 2, then you would want to adjust for CD4 count.  This is in the bottom panel.  Here, the CD4 count is a nuisance pathway we want to get out of the way.  In this case, you would want to adjust by forming CD4 count-stratum-specific tables.  </a:t>
            </a:r>
          </a:p>
          <a:p>
            <a:endParaRPr lang="en-US" altLang="en-US" dirty="0" smtClean="0"/>
          </a:p>
          <a:p>
            <a:r>
              <a:rPr lang="en-US" altLang="en-US" dirty="0" smtClean="0"/>
              <a:t>Again, if we did adjust</a:t>
            </a:r>
            <a:r>
              <a:rPr lang="en-US" altLang="en-US" baseline="0" dirty="0" smtClean="0"/>
              <a:t> for CD4 count, we would need to be sure that there were not common causes of CD4 count and AIDS, because if there were, we would be </a:t>
            </a:r>
            <a:r>
              <a:rPr lang="en-US" altLang="en-US" baseline="0" dirty="0" smtClean="0"/>
              <a:t>conditioning on </a:t>
            </a:r>
            <a:r>
              <a:rPr lang="en-US" altLang="en-US" baseline="0" dirty="0" smtClean="0"/>
              <a:t>a collider.</a:t>
            </a:r>
            <a:endParaRPr lang="en-US" altLang="en-US" dirty="0" smtClean="0"/>
          </a:p>
          <a:p>
            <a:endParaRPr lang="en-US" altLang="en-US" dirty="0" smtClean="0"/>
          </a:p>
        </p:txBody>
      </p:sp>
    </p:spTree>
    <p:extLst>
      <p:ext uri="{BB962C8B-B14F-4D97-AF65-F5344CB8AC3E}">
        <p14:creationId xmlns:p14="http://schemas.microsoft.com/office/powerpoint/2010/main" val="3657646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5"/>
          <p:cNvSpPr>
            <a:spLocks noGrp="1" noChangeArrowheads="1"/>
          </p:cNvSpPr>
          <p:nvPr>
            <p:ph type="sldNum" sz="quarter" idx="5"/>
          </p:nvPr>
        </p:nvSpPr>
        <p:spPr>
          <a:noFill/>
        </p:spPr>
        <p:txBody>
          <a:bodyPr/>
          <a:lstStyle/>
          <a:p>
            <a:fld id="{E6E5B283-893E-48D3-90ED-2ED0935EFA88}" type="slidenum">
              <a:rPr lang="en-US" altLang="en-US" smtClean="0"/>
              <a:pPr/>
              <a:t>9</a:t>
            </a:fld>
            <a:endParaRPr lang="en-US" altLang="en-US" dirty="0" smtClean="0"/>
          </a:p>
        </p:txBody>
      </p:sp>
      <p:sp>
        <p:nvSpPr>
          <p:cNvPr id="41986" name="Rectangle 2"/>
          <p:cNvSpPr>
            <a:spLocks noGrp="1" noRot="1" noChangeAspect="1" noChangeArrowheads="1" noTextEdit="1"/>
          </p:cNvSpPr>
          <p:nvPr>
            <p:ph type="sldImg"/>
          </p:nvPr>
        </p:nvSpPr>
        <p:spPr>
          <a:xfrm>
            <a:off x="2168525" y="706438"/>
            <a:ext cx="2609850" cy="3481387"/>
          </a:xfrm>
          <a:ln/>
        </p:spPr>
      </p:sp>
      <p:sp>
        <p:nvSpPr>
          <p:cNvPr id="41987" name="Rectangle 3"/>
          <p:cNvSpPr>
            <a:spLocks noGrp="1" noChangeArrowheads="1"/>
          </p:cNvSpPr>
          <p:nvPr>
            <p:ph type="body" idx="1"/>
          </p:nvPr>
        </p:nvSpPr>
        <p:spPr>
          <a:noFill/>
          <a:ln/>
        </p:spPr>
        <p:txBody>
          <a:bodyPr/>
          <a:lstStyle/>
          <a:p>
            <a:r>
              <a:rPr lang="en-US" altLang="en-US" dirty="0" smtClean="0"/>
              <a:t>We kept the nightlight on until we read the now famous study in </a:t>
            </a:r>
            <a:r>
              <a:rPr lang="en-US" altLang="en-US" i="1" dirty="0" smtClean="0"/>
              <a:t>Nature</a:t>
            </a:r>
            <a:r>
              <a:rPr lang="en-US" altLang="en-US" dirty="0" smtClean="0"/>
              <a:t>, no less, which strongly suggested that having</a:t>
            </a:r>
            <a:r>
              <a:rPr lang="en-US" altLang="en-US" baseline="0" dirty="0" smtClean="0"/>
              <a:t> a </a:t>
            </a:r>
            <a:r>
              <a:rPr lang="en-US" altLang="en-US" dirty="0" smtClean="0"/>
              <a:t>night light before age 2 was associated with the occurrence of nearsightedness in children.  Here kids who used nightlights were over 3 times more likely to have myopia.</a:t>
            </a:r>
          </a:p>
        </p:txBody>
      </p:sp>
    </p:spTree>
    <p:extLst>
      <p:ext uri="{BB962C8B-B14F-4D97-AF65-F5344CB8AC3E}">
        <p14:creationId xmlns:p14="http://schemas.microsoft.com/office/powerpoint/2010/main" val="276287555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4BC686B9-C39E-4734-A569-6F56182A74AE}" type="slidenum">
              <a:rPr lang="en-US" altLang="en-US" sz="1000" b="0" i="1">
                <a:solidFill>
                  <a:schemeClr val="tx1"/>
                </a:solidFill>
                <a:latin typeface="Times New Roman" pitchFamily="18" charset="0"/>
              </a:rPr>
              <a:pPr algn="r" defTabSz="952500" eaLnBrk="0" hangingPunct="0"/>
              <a:t>91</a:t>
            </a:fld>
            <a:endParaRPr lang="en-US" altLang="en-US" sz="1000" b="0" i="1" dirty="0">
              <a:solidFill>
                <a:schemeClr val="tx1"/>
              </a:solidFill>
              <a:latin typeface="Times New Roman" pitchFamily="18" charset="0"/>
            </a:endParaRPr>
          </a:p>
        </p:txBody>
      </p:sp>
      <p:sp>
        <p:nvSpPr>
          <p:cNvPr id="359426" name="Rectangle 2"/>
          <p:cNvSpPr>
            <a:spLocks noGrp="1" noRot="1" noChangeAspect="1" noChangeArrowheads="1" noTextEdit="1"/>
          </p:cNvSpPr>
          <p:nvPr>
            <p:ph type="sldImg"/>
          </p:nvPr>
        </p:nvSpPr>
        <p:spPr>
          <a:xfrm>
            <a:off x="2168525" y="706438"/>
            <a:ext cx="2609850" cy="3481387"/>
          </a:xfrm>
          <a:ln/>
        </p:spPr>
      </p:sp>
      <p:sp>
        <p:nvSpPr>
          <p:cNvPr id="359427" name="Rectangle 3"/>
          <p:cNvSpPr>
            <a:spLocks noGrp="1" noChangeArrowheads="1"/>
          </p:cNvSpPr>
          <p:nvPr>
            <p:ph type="body" idx="1"/>
          </p:nvPr>
        </p:nvSpPr>
        <p:spPr>
          <a:noFill/>
          <a:ln/>
        </p:spPr>
        <p:txBody>
          <a:bodyPr/>
          <a:lstStyle/>
          <a:p>
            <a:r>
              <a:rPr lang="en-US" altLang="en-US" dirty="0" smtClean="0"/>
              <a:t>A study looking at this was performed.</a:t>
            </a:r>
          </a:p>
          <a:p>
            <a:endParaRPr lang="en-US" altLang="en-US" dirty="0" smtClean="0"/>
          </a:p>
          <a:p>
            <a:r>
              <a:rPr lang="en-US" altLang="en-US" dirty="0" smtClean="0"/>
              <a:t>When CD4 count was treated as a mediator variable in our main causal path of interest and not adjusted for, an association was seen.   The rate ratio was 0.71.   Having a CCR5 defect was seen to be protective against the development of AIDS.  However, when the question was asked whether or not a CCR5 defect was associated with progression to AIDS via another mechanism, other than CD4 </a:t>
            </a:r>
            <a:r>
              <a:rPr lang="en-US" altLang="en-US" dirty="0" smtClean="0"/>
              <a:t>count (which was controlled for), </a:t>
            </a:r>
            <a:r>
              <a:rPr lang="en-US" altLang="en-US" dirty="0" smtClean="0"/>
              <a:t>there was no strong evidence of an effect, rate ratio of 0.93. </a:t>
            </a:r>
          </a:p>
          <a:p>
            <a:endParaRPr lang="en-US" altLang="en-US" dirty="0" smtClean="0"/>
          </a:p>
          <a:p>
            <a:r>
              <a:rPr lang="en-US" altLang="en-US" dirty="0" smtClean="0"/>
              <a:t>This tells us that virtually all of the effect of CCR5 is mediated through its effect on CD4 count.</a:t>
            </a:r>
          </a:p>
        </p:txBody>
      </p:sp>
    </p:spTree>
    <p:extLst>
      <p:ext uri="{BB962C8B-B14F-4D97-AF65-F5344CB8AC3E}">
        <p14:creationId xmlns:p14="http://schemas.microsoft.com/office/powerpoint/2010/main" val="157563381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3" name="Rectangle 5"/>
          <p:cNvSpPr>
            <a:spLocks noGrp="1" noChangeArrowheads="1"/>
          </p:cNvSpPr>
          <p:nvPr>
            <p:ph type="sldNum" sz="quarter" idx="5"/>
          </p:nvPr>
        </p:nvSpPr>
        <p:spPr>
          <a:noFill/>
        </p:spPr>
        <p:txBody>
          <a:bodyPr/>
          <a:lstStyle/>
          <a:p>
            <a:fld id="{E842888D-CB47-4047-93FA-8D0278E45E32}" type="slidenum">
              <a:rPr lang="en-US" altLang="en-US" smtClean="0"/>
              <a:pPr/>
              <a:t>92</a:t>
            </a:fld>
            <a:endParaRPr lang="en-US" altLang="en-US" dirty="0" smtClean="0"/>
          </a:p>
        </p:txBody>
      </p:sp>
      <p:sp>
        <p:nvSpPr>
          <p:cNvPr id="335874" name="Rectangle 2"/>
          <p:cNvSpPr>
            <a:spLocks noGrp="1" noRot="1" noChangeAspect="1" noChangeArrowheads="1" noTextEdit="1"/>
          </p:cNvSpPr>
          <p:nvPr>
            <p:ph type="sldImg"/>
          </p:nvPr>
        </p:nvSpPr>
        <p:spPr>
          <a:xfrm>
            <a:off x="2168525" y="706438"/>
            <a:ext cx="2609850" cy="3481387"/>
          </a:xfrm>
          <a:ln/>
        </p:spPr>
      </p:sp>
      <p:sp>
        <p:nvSpPr>
          <p:cNvPr id="335875" name="Rectangle 3"/>
          <p:cNvSpPr>
            <a:spLocks noGrp="1" noChangeArrowheads="1"/>
          </p:cNvSpPr>
          <p:nvPr>
            <p:ph type="body" idx="1"/>
          </p:nvPr>
        </p:nvSpPr>
        <p:spPr>
          <a:noFill/>
          <a:ln/>
        </p:spPr>
        <p:txBody>
          <a:bodyPr/>
          <a:lstStyle/>
          <a:p>
            <a:r>
              <a:rPr lang="en-US" altLang="en-US" dirty="0" smtClean="0"/>
              <a:t>Let</a:t>
            </a:r>
            <a:r>
              <a:rPr lang="en-US" altLang="en-US" baseline="0" dirty="0" smtClean="0"/>
              <a:t> us</a:t>
            </a:r>
            <a:r>
              <a:rPr lang="en-US" altLang="en-US" dirty="0" smtClean="0"/>
              <a:t> summarize, </a:t>
            </a:r>
            <a:r>
              <a:rPr lang="en-US" altLang="en-US" dirty="0" smtClean="0"/>
              <a:t>using </a:t>
            </a:r>
            <a:r>
              <a:rPr lang="en-US" altLang="en-US" dirty="0" smtClean="0"/>
              <a:t>DAGs, </a:t>
            </a:r>
            <a:r>
              <a:rPr lang="en-US" altLang="en-US" dirty="0" smtClean="0"/>
              <a:t>the reasons we would want to adjust for a variable.  The</a:t>
            </a:r>
            <a:r>
              <a:rPr lang="en-US" altLang="en-US" baseline="0" dirty="0" smtClean="0"/>
              <a:t> first two are to minimize bias.  </a:t>
            </a:r>
            <a:r>
              <a:rPr lang="en-US" altLang="en-US" dirty="0" smtClean="0"/>
              <a:t>The first is to close a non-causal  path generated by a) a non-collider which is a “common cause”, i.e. a confounder; or b) a collider that was conditioned upon.  Adjusting for family history</a:t>
            </a:r>
            <a:r>
              <a:rPr lang="en-US" altLang="en-US" baseline="0" dirty="0" smtClean="0"/>
              <a:t> of heart disease</a:t>
            </a:r>
            <a:r>
              <a:rPr lang="en-US" altLang="en-US" dirty="0" smtClean="0"/>
              <a:t> will close this otherwise open non-causal path from sleep duration to heart</a:t>
            </a:r>
            <a:r>
              <a:rPr lang="en-US" altLang="en-US" baseline="0" dirty="0" smtClean="0"/>
              <a:t> disease.</a:t>
            </a:r>
            <a:r>
              <a:rPr lang="en-US" altLang="en-US" dirty="0" smtClean="0"/>
              <a:t>  </a:t>
            </a:r>
          </a:p>
          <a:p>
            <a:endParaRPr lang="en-US" altLang="en-US" dirty="0" smtClean="0"/>
          </a:p>
        </p:txBody>
      </p:sp>
    </p:spTree>
    <p:extLst>
      <p:ext uri="{BB962C8B-B14F-4D97-AF65-F5344CB8AC3E}">
        <p14:creationId xmlns:p14="http://schemas.microsoft.com/office/powerpoint/2010/main" val="336777676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5" name="Rectangle 5"/>
          <p:cNvSpPr txBox="1">
            <a:spLocks noGrp="1" noChangeArrowheads="1"/>
          </p:cNvSpPr>
          <p:nvPr/>
        </p:nvSpPr>
        <p:spPr bwMode="auto">
          <a:xfrm>
            <a:off x="3935413" y="8853488"/>
            <a:ext cx="3011487" cy="469900"/>
          </a:xfrm>
          <a:prstGeom prst="rect">
            <a:avLst/>
          </a:prstGeom>
          <a:noFill/>
          <a:ln w="9525">
            <a:noFill/>
            <a:miter lim="800000"/>
            <a:headEnd/>
            <a:tailEnd/>
          </a:ln>
        </p:spPr>
        <p:txBody>
          <a:bodyPr lIns="19059" tIns="0" rIns="19059" bIns="0" anchor="b"/>
          <a:lstStyle/>
          <a:p>
            <a:pPr algn="r" defTabSz="952500" eaLnBrk="0" hangingPunct="0"/>
            <a:fld id="{74151BC4-C8D7-4935-8777-5BFCD946FE44}" type="slidenum">
              <a:rPr lang="en-US" altLang="en-US" sz="1000" b="0" i="1">
                <a:solidFill>
                  <a:schemeClr val="tx1"/>
                </a:solidFill>
                <a:latin typeface="Times New Roman" pitchFamily="18" charset="0"/>
              </a:rPr>
              <a:pPr algn="r" defTabSz="952500" eaLnBrk="0" hangingPunct="0"/>
              <a:t>93</a:t>
            </a:fld>
            <a:endParaRPr lang="en-US" altLang="en-US" sz="1000" b="0" i="1" dirty="0">
              <a:solidFill>
                <a:schemeClr val="tx1"/>
              </a:solidFill>
              <a:latin typeface="Times New Roman" pitchFamily="18" charset="0"/>
            </a:endParaRPr>
          </a:p>
        </p:txBody>
      </p:sp>
      <p:sp>
        <p:nvSpPr>
          <p:cNvPr id="338946" name="Rectangle 2"/>
          <p:cNvSpPr>
            <a:spLocks noGrp="1" noRot="1" noChangeAspect="1" noChangeArrowheads="1" noTextEdit="1"/>
          </p:cNvSpPr>
          <p:nvPr>
            <p:ph type="sldImg"/>
          </p:nvPr>
        </p:nvSpPr>
        <p:spPr>
          <a:xfrm>
            <a:off x="2168525" y="706438"/>
            <a:ext cx="2609850" cy="3481387"/>
          </a:xfrm>
          <a:ln/>
        </p:spPr>
      </p:sp>
      <p:sp>
        <p:nvSpPr>
          <p:cNvPr id="338947" name="Rectangle 3"/>
          <p:cNvSpPr>
            <a:spLocks noGrp="1" noChangeArrowheads="1"/>
          </p:cNvSpPr>
          <p:nvPr>
            <p:ph type="body" idx="1"/>
          </p:nvPr>
        </p:nvSpPr>
        <p:spPr>
          <a:noFill/>
          <a:ln/>
        </p:spPr>
        <p:txBody>
          <a:bodyPr/>
          <a:lstStyle/>
          <a:p>
            <a:r>
              <a:rPr lang="en-US" altLang="en-US" dirty="0" smtClean="0"/>
              <a:t>Let</a:t>
            </a:r>
            <a:r>
              <a:rPr lang="en-US" altLang="en-US" baseline="0" dirty="0" smtClean="0"/>
              <a:t> us</a:t>
            </a:r>
            <a:r>
              <a:rPr lang="en-US" altLang="en-US" dirty="0" smtClean="0"/>
              <a:t> </a:t>
            </a:r>
            <a:r>
              <a:rPr lang="en-US" altLang="en-US" dirty="0" smtClean="0"/>
              <a:t>summarize with DAGs the two reasons we would want to adjust for a variable.  The first </a:t>
            </a:r>
            <a:r>
              <a:rPr lang="en-US" altLang="en-US" dirty="0" smtClean="0"/>
              <a:t>was to </a:t>
            </a:r>
            <a:r>
              <a:rPr lang="en-US" altLang="en-US" dirty="0" smtClean="0"/>
              <a:t>close a backdoor </a:t>
            </a:r>
            <a:r>
              <a:rPr lang="en-US" altLang="en-US" dirty="0" smtClean="0"/>
              <a:t>path.  </a:t>
            </a:r>
            <a:endParaRPr lang="en-US" altLang="en-US" dirty="0" smtClean="0"/>
          </a:p>
          <a:p>
            <a:endParaRPr lang="en-US" altLang="en-US" dirty="0" smtClean="0"/>
          </a:p>
          <a:p>
            <a:r>
              <a:rPr lang="en-US" altLang="en-US" dirty="0" smtClean="0"/>
              <a:t>The second is to close a indirect path which is a nuisance/extraneous to the research question at hand.</a:t>
            </a:r>
          </a:p>
        </p:txBody>
      </p:sp>
    </p:spTree>
    <p:extLst>
      <p:ext uri="{BB962C8B-B14F-4D97-AF65-F5344CB8AC3E}">
        <p14:creationId xmlns:p14="http://schemas.microsoft.com/office/powerpoint/2010/main" val="396913035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3" name="Rectangle 5"/>
          <p:cNvSpPr>
            <a:spLocks noGrp="1" noChangeArrowheads="1"/>
          </p:cNvSpPr>
          <p:nvPr>
            <p:ph type="sldNum" sz="quarter" idx="5"/>
          </p:nvPr>
        </p:nvSpPr>
        <p:spPr>
          <a:noFill/>
        </p:spPr>
        <p:txBody>
          <a:bodyPr/>
          <a:lstStyle/>
          <a:p>
            <a:fld id="{40FD6FF5-23E2-4F20-BA2F-86E13AD2DABE}" type="slidenum">
              <a:rPr lang="en-US" altLang="en-US" smtClean="0"/>
              <a:pPr/>
              <a:t>94</a:t>
            </a:fld>
            <a:endParaRPr lang="en-US" altLang="en-US" dirty="0" smtClean="0"/>
          </a:p>
        </p:txBody>
      </p:sp>
      <p:sp>
        <p:nvSpPr>
          <p:cNvPr id="340994" name="Rectangle 2"/>
          <p:cNvSpPr>
            <a:spLocks noGrp="1" noRot="1" noChangeAspect="1" noChangeArrowheads="1" noTextEdit="1"/>
          </p:cNvSpPr>
          <p:nvPr>
            <p:ph type="sldImg"/>
          </p:nvPr>
        </p:nvSpPr>
        <p:spPr>
          <a:xfrm>
            <a:off x="2168525" y="706438"/>
            <a:ext cx="2609850" cy="3481387"/>
          </a:xfrm>
          <a:ln/>
        </p:spPr>
      </p:sp>
      <p:sp>
        <p:nvSpPr>
          <p:cNvPr id="340995" name="Rectangle 3"/>
          <p:cNvSpPr>
            <a:spLocks noGrp="1" noChangeArrowheads="1"/>
          </p:cNvSpPr>
          <p:nvPr>
            <p:ph type="body" idx="1"/>
          </p:nvPr>
        </p:nvSpPr>
        <p:spPr>
          <a:noFill/>
          <a:ln/>
        </p:spPr>
        <p:txBody>
          <a:bodyPr/>
          <a:lstStyle/>
          <a:p>
            <a:r>
              <a:rPr lang="en-US" altLang="en-US" dirty="0" smtClean="0"/>
              <a:t>Although not a focus of this course, there is a third reason why we might want to adjust for a variable and it is to enhance statistical precision.  We </a:t>
            </a:r>
            <a:r>
              <a:rPr lang="en-US" altLang="en-US" dirty="0" smtClean="0"/>
              <a:t>will</a:t>
            </a:r>
            <a:r>
              <a:rPr lang="en-US" altLang="en-US" baseline="0" dirty="0" smtClean="0"/>
              <a:t> not</a:t>
            </a:r>
            <a:r>
              <a:rPr lang="en-US" altLang="en-US" dirty="0" smtClean="0"/>
              <a:t> </a:t>
            </a:r>
            <a:r>
              <a:rPr lang="en-US" altLang="en-US" dirty="0" smtClean="0"/>
              <a:t>discuss the mathematical mechanism by which this occurs other than to say that you sometimes gain statistical precision if X is a strong determinant of D.  This only pertains in certain adjustment techniques, such as certain regression </a:t>
            </a:r>
            <a:r>
              <a:rPr lang="en-US" altLang="en-US" dirty="0" smtClean="0"/>
              <a:t>models (e.g., it is particularly true in linear regression).  </a:t>
            </a:r>
            <a:r>
              <a:rPr lang="en-US" altLang="en-US" dirty="0" smtClean="0"/>
              <a:t>DAGs can jog our memories to think about whether X is something we might want to control for in order to enhance precision, but they don’t definitively tell the answer.  DAGs</a:t>
            </a:r>
            <a:r>
              <a:rPr lang="en-US" altLang="en-US" baseline="0" dirty="0" smtClean="0"/>
              <a:t> are only qualitative in nature; they are not quantitative.  </a:t>
            </a:r>
            <a:endParaRPr lang="en-US" altLang="en-US" dirty="0" smtClean="0"/>
          </a:p>
        </p:txBody>
      </p:sp>
    </p:spTree>
    <p:extLst>
      <p:ext uri="{BB962C8B-B14F-4D97-AF65-F5344CB8AC3E}">
        <p14:creationId xmlns:p14="http://schemas.microsoft.com/office/powerpoint/2010/main" val="45025644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5"/>
          <p:cNvSpPr>
            <a:spLocks noGrp="1" noChangeArrowheads="1"/>
          </p:cNvSpPr>
          <p:nvPr>
            <p:ph type="sldNum" sz="quarter" idx="5"/>
          </p:nvPr>
        </p:nvSpPr>
        <p:spPr>
          <a:noFill/>
        </p:spPr>
        <p:txBody>
          <a:bodyPr/>
          <a:lstStyle/>
          <a:p>
            <a:fld id="{831FA59E-4BAA-4808-9E91-CE5CDB7FE564}" type="slidenum">
              <a:rPr lang="en-US" altLang="en-US" smtClean="0"/>
              <a:pPr/>
              <a:t>95</a:t>
            </a:fld>
            <a:endParaRPr lang="en-US" altLang="en-US" dirty="0" smtClean="0"/>
          </a:p>
        </p:txBody>
      </p:sp>
      <p:sp>
        <p:nvSpPr>
          <p:cNvPr id="362498" name="Rectangle 2"/>
          <p:cNvSpPr>
            <a:spLocks noGrp="1" noRot="1" noChangeAspect="1" noChangeArrowheads="1" noTextEdit="1"/>
          </p:cNvSpPr>
          <p:nvPr>
            <p:ph type="sldImg"/>
          </p:nvPr>
        </p:nvSpPr>
        <p:spPr>
          <a:xfrm>
            <a:off x="2168525" y="706438"/>
            <a:ext cx="2609850" cy="3481387"/>
          </a:xfrm>
          <a:ln/>
        </p:spPr>
      </p:sp>
      <p:sp>
        <p:nvSpPr>
          <p:cNvPr id="362499" name="Rectangle 3"/>
          <p:cNvSpPr>
            <a:spLocks noGrp="1" noChangeArrowheads="1"/>
          </p:cNvSpPr>
          <p:nvPr>
            <p:ph type="body" idx="1"/>
          </p:nvPr>
        </p:nvSpPr>
        <p:spPr>
          <a:noFill/>
          <a:ln/>
        </p:spPr>
        <p:txBody>
          <a:bodyPr/>
          <a:lstStyle/>
          <a:p>
            <a:r>
              <a:rPr lang="en-US" altLang="en-US" dirty="0" smtClean="0"/>
              <a:t>The time to be thinking about epidemiology is during the design of the study.  You don’t want to be doing what was implied in this article… where it was stated in Marin County</a:t>
            </a:r>
            <a:r>
              <a:rPr lang="en-US" altLang="en-US" baseline="0" dirty="0" smtClean="0"/>
              <a:t> (a county in Northern California, just north of San Francisco) </a:t>
            </a:r>
            <a:r>
              <a:rPr lang="en-US" altLang="en-US" dirty="0" smtClean="0"/>
              <a:t>that 1000’s of volunteer went door to door with a survey and then hope to collect enough money to hire an epidemiologist.  The time to get the epidemiologist or clinical researcher, like </a:t>
            </a:r>
            <a:r>
              <a:rPr lang="en-US" altLang="en-US" dirty="0" smtClean="0"/>
              <a:t>the</a:t>
            </a:r>
            <a:r>
              <a:rPr lang="en-US" altLang="en-US" baseline="0" dirty="0" smtClean="0"/>
              <a:t> students in this course</a:t>
            </a:r>
            <a:r>
              <a:rPr lang="en-US" altLang="en-US" dirty="0" smtClean="0"/>
              <a:t>, </a:t>
            </a:r>
            <a:r>
              <a:rPr lang="en-US" altLang="en-US" dirty="0" smtClean="0"/>
              <a:t>is before the data is collected, not afterwards.  </a:t>
            </a:r>
          </a:p>
        </p:txBody>
      </p:sp>
    </p:spTree>
    <p:extLst>
      <p:ext uri="{BB962C8B-B14F-4D97-AF65-F5344CB8AC3E}">
        <p14:creationId xmlns:p14="http://schemas.microsoft.com/office/powerpoint/2010/main" val="110771399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defRPr sz="2800" b="1">
                <a:solidFill>
                  <a:srgbClr val="000000"/>
                </a:solidFill>
                <a:latin typeface="Arial" panose="020B0604020202020204" pitchFamily="34" charset="0"/>
              </a:defRPr>
            </a:lvl1pPr>
            <a:lvl2pPr marL="742950" indent="-285750" defTabSz="952500">
              <a:defRPr sz="2800" b="1">
                <a:solidFill>
                  <a:srgbClr val="000000"/>
                </a:solidFill>
                <a:latin typeface="Arial" panose="020B0604020202020204" pitchFamily="34" charset="0"/>
              </a:defRPr>
            </a:lvl2pPr>
            <a:lvl3pPr marL="1143000" indent="-228600" defTabSz="952500">
              <a:defRPr sz="2800" b="1">
                <a:solidFill>
                  <a:srgbClr val="000000"/>
                </a:solidFill>
                <a:latin typeface="Arial" panose="020B0604020202020204" pitchFamily="34" charset="0"/>
              </a:defRPr>
            </a:lvl3pPr>
            <a:lvl4pPr marL="1600200" indent="-228600" defTabSz="952500">
              <a:defRPr sz="2800" b="1">
                <a:solidFill>
                  <a:srgbClr val="000000"/>
                </a:solidFill>
                <a:latin typeface="Arial" panose="020B0604020202020204" pitchFamily="34" charset="0"/>
              </a:defRPr>
            </a:lvl4pPr>
            <a:lvl5pPr marL="2057400" indent="-228600" defTabSz="952500">
              <a:defRPr sz="2800" b="1">
                <a:solidFill>
                  <a:srgbClr val="000000"/>
                </a:solidFill>
                <a:latin typeface="Arial" panose="020B0604020202020204" pitchFamily="34" charset="0"/>
              </a:defRPr>
            </a:lvl5pPr>
            <a:lvl6pPr marL="2514600" indent="-228600" defTabSz="952500" eaLnBrk="0" fontAlgn="base" hangingPunct="0">
              <a:spcBef>
                <a:spcPct val="0"/>
              </a:spcBef>
              <a:spcAft>
                <a:spcPct val="0"/>
              </a:spcAft>
              <a:defRPr sz="2800" b="1">
                <a:solidFill>
                  <a:srgbClr val="000000"/>
                </a:solidFill>
                <a:latin typeface="Arial" panose="020B0604020202020204" pitchFamily="34" charset="0"/>
              </a:defRPr>
            </a:lvl6pPr>
            <a:lvl7pPr marL="2971800" indent="-228600" defTabSz="952500" eaLnBrk="0" fontAlgn="base" hangingPunct="0">
              <a:spcBef>
                <a:spcPct val="0"/>
              </a:spcBef>
              <a:spcAft>
                <a:spcPct val="0"/>
              </a:spcAft>
              <a:defRPr sz="2800" b="1">
                <a:solidFill>
                  <a:srgbClr val="000000"/>
                </a:solidFill>
                <a:latin typeface="Arial" panose="020B0604020202020204" pitchFamily="34" charset="0"/>
              </a:defRPr>
            </a:lvl7pPr>
            <a:lvl8pPr marL="3429000" indent="-228600" defTabSz="952500" eaLnBrk="0" fontAlgn="base" hangingPunct="0">
              <a:spcBef>
                <a:spcPct val="0"/>
              </a:spcBef>
              <a:spcAft>
                <a:spcPct val="0"/>
              </a:spcAft>
              <a:defRPr sz="2800" b="1">
                <a:solidFill>
                  <a:srgbClr val="000000"/>
                </a:solidFill>
                <a:latin typeface="Arial" panose="020B0604020202020204" pitchFamily="34" charset="0"/>
              </a:defRPr>
            </a:lvl8pPr>
            <a:lvl9pPr marL="3886200" indent="-228600" defTabSz="952500" eaLnBrk="0" fontAlgn="base" hangingPunct="0">
              <a:spcBef>
                <a:spcPct val="0"/>
              </a:spcBef>
              <a:spcAft>
                <a:spcPct val="0"/>
              </a:spcAft>
              <a:defRPr sz="2800" b="1">
                <a:solidFill>
                  <a:srgbClr val="000000"/>
                </a:solidFill>
                <a:latin typeface="Arial" panose="020B0604020202020204" pitchFamily="34" charset="0"/>
              </a:defRPr>
            </a:lvl9pPr>
          </a:lstStyle>
          <a:p>
            <a:fld id="{650B9E53-2CC7-4C1E-98F4-0F1145F12699}" type="slidenum">
              <a:rPr lang="en-US" altLang="en-US" sz="1000" b="0" smtClean="0">
                <a:solidFill>
                  <a:prstClr val="black"/>
                </a:solidFill>
                <a:latin typeface="Times New Roman" panose="02020603050405020304" pitchFamily="18" charset="0"/>
              </a:rPr>
              <a:pPr/>
              <a:t>96</a:t>
            </a:fld>
            <a:endParaRPr lang="en-US" altLang="en-US" sz="1000" b="0" dirty="0" smtClean="0">
              <a:solidFill>
                <a:prstClr val="black"/>
              </a:solidFill>
              <a:latin typeface="Times New Roman" panose="02020603050405020304" pitchFamily="18" charset="0"/>
            </a:endParaRPr>
          </a:p>
        </p:txBody>
      </p:sp>
      <p:sp>
        <p:nvSpPr>
          <p:cNvPr id="5123" name="Rectangle 2"/>
          <p:cNvSpPr>
            <a:spLocks noGrp="1" noRot="1" noChangeAspect="1" noChangeArrowheads="1" noTextEdit="1"/>
          </p:cNvSpPr>
          <p:nvPr>
            <p:ph type="sldImg"/>
          </p:nvPr>
        </p:nvSpPr>
        <p:spPr>
          <a:xfrm>
            <a:off x="2168525" y="706438"/>
            <a:ext cx="2609850" cy="3481387"/>
          </a:xfrm>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This DAG </a:t>
            </a:r>
            <a:r>
              <a:rPr lang="en-US" sz="1200" kern="1200" dirty="0" smtClean="0">
                <a:solidFill>
                  <a:schemeClr val="tx1"/>
                </a:solidFill>
                <a:effectLst/>
                <a:latin typeface="Times New Roman" pitchFamily="18" charset="0"/>
                <a:ea typeface="+mn-ea"/>
                <a:cs typeface="+mn-cs"/>
              </a:rPr>
              <a:t>emphasizes why we should not be focused on naming the “function” of certain variables (i.e. a confounder or not a confounder) and should instead just be focusing on a) the origins of non-causal pathways (confounding or selection bias – here, the origin is selection bias); and b) how to block the non-causal pathways. </a:t>
            </a:r>
          </a:p>
          <a:p>
            <a:r>
              <a:rPr lang="en-US" sz="1200" kern="1200" dirty="0" smtClean="0">
                <a:solidFill>
                  <a:schemeClr val="tx1"/>
                </a:solidFill>
                <a:effectLst/>
                <a:latin typeface="Times New Roman" pitchFamily="18" charset="0"/>
                <a:ea typeface="+mn-ea"/>
                <a:cs typeface="+mn-cs"/>
              </a:rPr>
              <a:t> </a:t>
            </a:r>
          </a:p>
          <a:p>
            <a:r>
              <a:rPr lang="en-US" sz="1200" kern="1200" dirty="0" smtClean="0">
                <a:solidFill>
                  <a:schemeClr val="tx1"/>
                </a:solidFill>
                <a:effectLst/>
                <a:latin typeface="Times New Roman" pitchFamily="18" charset="0"/>
                <a:ea typeface="+mn-ea"/>
                <a:cs typeface="+mn-cs"/>
              </a:rPr>
              <a:t>It can, however, be an uphill battle to convince people</a:t>
            </a:r>
            <a:r>
              <a:rPr lang="en-US" sz="1200" kern="1200" baseline="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to be focusing on the process of confounding rather than on confounders per se, but it is a battle worth pursuing.</a:t>
            </a:r>
          </a:p>
          <a:p>
            <a:r>
              <a:rPr lang="en-US" sz="1200" kern="1200" dirty="0" smtClean="0">
                <a:solidFill>
                  <a:schemeClr val="tx1"/>
                </a:solidFill>
                <a:effectLst/>
                <a:latin typeface="Times New Roman" pitchFamily="18" charset="0"/>
                <a:ea typeface="+mn-ea"/>
                <a:cs typeface="+mn-cs"/>
              </a:rPr>
              <a:t> </a:t>
            </a:r>
          </a:p>
        </p:txBody>
      </p:sp>
    </p:spTree>
    <p:extLst>
      <p:ext uri="{BB962C8B-B14F-4D97-AF65-F5344CB8AC3E}">
        <p14:creationId xmlns:p14="http://schemas.microsoft.com/office/powerpoint/2010/main" val="212653893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8525" y="706438"/>
            <a:ext cx="2609850" cy="3481387"/>
          </a:xfrm>
        </p:spPr>
      </p:sp>
      <p:sp>
        <p:nvSpPr>
          <p:cNvPr id="3" name="Notes Placeholder 2"/>
          <p:cNvSpPr>
            <a:spLocks noGrp="1"/>
          </p:cNvSpPr>
          <p:nvPr>
            <p:ph type="body" idx="1"/>
          </p:nvPr>
        </p:nvSpPr>
        <p:spPr/>
        <p:txBody>
          <a:bodyPr/>
          <a:lstStyle/>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smtClean="0"/>
              <a:t>Now that we understand DAGs, we can structurally (i.e., with graphs) define selection bias in the two universes of context:  “under the null” and “under the non-null”.   </a:t>
            </a:r>
            <a:endParaRPr lang="en-US" sz="1200"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smtClean="0"/>
              <a:t>Under </a:t>
            </a:r>
            <a:r>
              <a:rPr lang="en-US" sz="1200" baseline="0" dirty="0" smtClean="0"/>
              <a:t>the null, if you condition on a </a:t>
            </a:r>
            <a:r>
              <a:rPr lang="en-US" sz="1200" baseline="0" dirty="0" smtClean="0"/>
              <a:t>collider, </a:t>
            </a:r>
            <a:r>
              <a:rPr lang="en-US" sz="1200" baseline="0" dirty="0" smtClean="0"/>
              <a:t>selection bias will </a:t>
            </a:r>
            <a:r>
              <a:rPr lang="en-US" sz="1200" baseline="0" dirty="0" smtClean="0"/>
              <a:t>ensue in most situations.  </a:t>
            </a:r>
            <a:r>
              <a:rPr lang="en-US" sz="1200" baseline="0" dirty="0" smtClean="0"/>
              <a:t>The selection bias will be on at least one of the two scales of how we depict measures of association (additive and/or multiplicative).   The scenarios in which we might condition on a collider are many and include selection into a study; retention after a study has started; inappropriate conditioning (e.g., adjusting on a </a:t>
            </a:r>
            <a:r>
              <a:rPr lang="en-US" sz="1200" baseline="0" dirty="0" smtClean="0"/>
              <a:t>variable during data analysis </a:t>
            </a:r>
            <a:r>
              <a:rPr lang="en-US" sz="1200" baseline="0" dirty="0" smtClean="0"/>
              <a:t>because one </a:t>
            </a:r>
            <a:r>
              <a:rPr lang="en-US" sz="1200" baseline="0" dirty="0" smtClean="0"/>
              <a:t>mistakenly thought </a:t>
            </a:r>
            <a:r>
              <a:rPr lang="en-US" sz="1200" baseline="0" dirty="0" smtClean="0"/>
              <a:t>it was a confounder); as well as other miscellaneous scenarios (e.g., missing data – any analysis that excludes observations with missing data is potentially conditioning on a collider). </a:t>
            </a:r>
            <a:r>
              <a:rPr lang="en-US" sz="1200" baseline="0" dirty="0" smtClean="0"/>
              <a:t>The </a:t>
            </a:r>
            <a:r>
              <a:rPr lang="en-US" sz="1200" baseline="0" dirty="0" smtClean="0"/>
              <a:t>four DAGs show four different structures in which we condition (depicted by the red box) on a collider.  </a:t>
            </a:r>
            <a:endParaRPr lang="en-US" sz="1200"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smtClean="0"/>
              <a:t>When we say “condition on a collider”, there are two major ways this is done in practice.   One way is when we limit our study to certain participants (selection) or are forced to limit our analysis to those participants who remain in the study (retention).  When we limit the participants via either selection or retention processes, this is a form of what is known as “restriction”.  Hence, when we restrict to certain participants we are also conditioning.  Restriction is a form of conditioning, and, by definition, participants all have the same value of the collider (it is held fixed).  For example, we condition on selection = 1 or retention = 0.  In these instances, our study is limited to one stratum of these two strata variables (i.e., one stratum of the selection variables and one stratum of the retention variable).   In the second form of conditioning, we are including members of all strata of the collider.   We perform this second form of conditioning with stratification or mathematical regression; these techniques effectively hold the value of the collider variable constant during our analysis.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smtClean="0"/>
              <a:t>There is one other requirement needed for selection bias to occur in one of the scenarios.  For the situation where we have drop out or competing events, we are forced to restrict our analysis to those who have </a:t>
            </a:r>
            <a:r>
              <a:rPr lang="en-US" sz="1200" u="sng" baseline="0" dirty="0" smtClean="0"/>
              <a:t>not</a:t>
            </a:r>
            <a:r>
              <a:rPr lang="en-US" sz="1200" baseline="0" dirty="0" smtClean="0"/>
              <a:t> dropped out or had a competing event.  We are forced to restrict our analysis to persons for whom the retention variable is effectively = 0 (i.e., the participants have not had an event that drops them from the analysis).  When we condition our analysis to this retention = 0 stratum, we must also have multiplicative </a:t>
            </a:r>
            <a:r>
              <a:rPr lang="en-US" sz="1200" baseline="0" dirty="0" smtClean="0"/>
              <a:t>interaction </a:t>
            </a:r>
            <a:r>
              <a:rPr lang="en-US" sz="1200" baseline="0" dirty="0" smtClean="0"/>
              <a:t>between exposure and outcome on the occurrence of drop out/competing event in order for selection bias to ensue.  Such multiplicative interaction is typically not depicted </a:t>
            </a:r>
            <a:r>
              <a:rPr lang="en-US" sz="1200" baseline="0" dirty="0" smtClean="0"/>
              <a:t>on a DAG, such that the DAG alone cannot tell use if selection </a:t>
            </a:r>
            <a:r>
              <a:rPr lang="en-US" sz="1200" baseline="0" dirty="0" smtClean="0"/>
              <a:t>bias will ensue.  A lack of multiplicative interaction can actually be depicted in what is known as an augmented DAG. These concepts are best spelled out in Hernan et al.  Epidemiology 2004, available in the Optional Reading, as well as the Hernan and Robins textbook.</a:t>
            </a:r>
            <a:endParaRPr lang="en-US" sz="1200" baseline="0" dirty="0" smtClean="0"/>
          </a:p>
          <a:p>
            <a:endParaRPr lang="en-US" sz="1200"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baseline="0" dirty="0" smtClean="0"/>
              <a:t>We will give a formal definition of multiplicative interaction in our next session, but, for now, we can understand that interaction between exposure and outcome on the occurrence of the collider means that the effect of exposure on the occurrence of the collider variable will differ according to outcome status. </a:t>
            </a:r>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smtClean="0"/>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dirty="0" smtClean="0"/>
              <a:t>Under</a:t>
            </a:r>
            <a:r>
              <a:rPr lang="en-US" sz="1200" baseline="0" dirty="0" smtClean="0"/>
              <a:t> the null, many researchers call all instances of selection bias “collider-stratification bias” or “collider bias”.  In other words, under the null, selection bias requires collider-stratification bias.  Most recently, this form of bias is becoming known as “endogenous selection bias”.  </a:t>
            </a:r>
            <a:endParaRPr lang="en-US" sz="1200" dirty="0" smtClean="0"/>
          </a:p>
          <a:p>
            <a:pPr marL="0" marR="0" indent="0" algn="l" defTabSz="990600" rtl="0" eaLnBrk="0" fontAlgn="base" latinLnBrk="0" hangingPunct="0">
              <a:lnSpc>
                <a:spcPct val="100000"/>
              </a:lnSpc>
              <a:spcBef>
                <a:spcPct val="30000"/>
              </a:spcBef>
              <a:spcAft>
                <a:spcPct val="0"/>
              </a:spcAft>
              <a:buClrTx/>
              <a:buSzTx/>
              <a:buFontTx/>
              <a:buNone/>
              <a:tabLst/>
              <a:defRPr/>
            </a:pPr>
            <a:endParaRPr lang="en-US" sz="1200" baseline="0" dirty="0" smtClean="0"/>
          </a:p>
          <a:p>
            <a:endParaRPr lang="en-US" dirty="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97</a:t>
            </a:fld>
            <a:endParaRPr lang="en-US" dirty="0"/>
          </a:p>
        </p:txBody>
      </p:sp>
    </p:spTree>
    <p:extLst>
      <p:ext uri="{BB962C8B-B14F-4D97-AF65-F5344CB8AC3E}">
        <p14:creationId xmlns:p14="http://schemas.microsoft.com/office/powerpoint/2010/main" val="202712359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8525" y="706438"/>
            <a:ext cx="2609850" cy="3481387"/>
          </a:xfrm>
        </p:spPr>
      </p:sp>
      <p:sp>
        <p:nvSpPr>
          <p:cNvPr id="3" name="Notes Placeholder 2"/>
          <p:cNvSpPr>
            <a:spLocks noGrp="1"/>
          </p:cNvSpPr>
          <p:nvPr>
            <p:ph type="body" idx="1"/>
          </p:nvPr>
        </p:nvSpPr>
        <p:spPr/>
        <p:txBody>
          <a:bodyPr/>
          <a:lstStyle/>
          <a:p>
            <a:r>
              <a:rPr lang="en-US" baseline="0" dirty="0" smtClean="0"/>
              <a:t>Under true non-null conditions, there are 3 main </a:t>
            </a:r>
            <a:r>
              <a:rPr lang="en-US" baseline="0" dirty="0" smtClean="0"/>
              <a:t>DAG structures </a:t>
            </a:r>
            <a:r>
              <a:rPr lang="en-US" baseline="0" dirty="0" smtClean="0"/>
              <a:t>(i.e., graphs) that can result in selection bias.  The first is simply the same set of structures shown on the prior slide for the null context.  In other words, structures that produced selection bias under the null will also cause bias (in either direction—inflating or deflating) under the non-null.  </a:t>
            </a:r>
          </a:p>
          <a:p>
            <a:endParaRPr lang="en-US" baseline="0" dirty="0" smtClean="0"/>
          </a:p>
          <a:p>
            <a:pPr marL="0" marR="0" lvl="0" indent="0" algn="l" defTabSz="990600" rtl="0" eaLnBrk="0" fontAlgn="base" latinLnBrk="0" hangingPunct="0">
              <a:lnSpc>
                <a:spcPct val="100000"/>
              </a:lnSpc>
              <a:spcBef>
                <a:spcPct val="30000"/>
              </a:spcBef>
              <a:spcAft>
                <a:spcPct val="0"/>
              </a:spcAft>
              <a:buClrTx/>
              <a:buSzTx/>
              <a:buFontTx/>
              <a:buNone/>
              <a:tabLst/>
              <a:defRPr/>
            </a:pPr>
            <a:r>
              <a:rPr lang="en-US" baseline="0" dirty="0" smtClean="0"/>
              <a:t>The second structure occurs when we have drop-out, and we limit our analysis (as we typically do) to participants who have not dropped out.  Limiting our analysis to those who are retained is, in fact, conditioning on a variable called “retention”.  If retention is related to outcome via a common cause, as is shown on the first DAG, this structure will result in selection bias on at least the additive or multiplicative scale if not both.  We can see that there is no collider in this DAG, such that this is an instance of selection bias without colliders.  Although the mathematical intuition for this has been known for years by epidemiologists (see Greenland AJE 1977), it was formally shown with directed acyclic graphs and simulation by Howe et al. </a:t>
            </a:r>
            <a:r>
              <a:rPr lang="en-US" sz="1200" b="0" i="0" u="none" strike="noStrike" kern="1200" baseline="0" dirty="0" smtClean="0">
                <a:solidFill>
                  <a:schemeClr val="tx1"/>
                </a:solidFill>
                <a:latin typeface="Times New Roman" pitchFamily="18" charset="0"/>
                <a:ea typeface="+mn-ea"/>
                <a:cs typeface="+mn-cs"/>
              </a:rPr>
              <a:t>Selection Bias Due to Loss to Follow Up in Cohort Studies. Epidemiology 2016.   Howe et al. described a simulation in which there is a  common cause of retention and the outcome under study and there was additive (but not multiplicative) interaction between retention and exposure on the occurrence of outcome.  In this simulation, the selection bias was only in the risk difference (relating exposure to outcome).  </a:t>
            </a:r>
            <a:r>
              <a:rPr lang="en-US" baseline="0" dirty="0" smtClean="0"/>
              <a:t>This can be heuristically understood as just a matter of changing the magnitude of two different absolute incidences of outcome (for exposed and unexposed) by the same force, i.e., by the same fractional degree, as people drop out.  </a:t>
            </a:r>
            <a:r>
              <a:rPr lang="en-US" baseline="0" dirty="0" smtClean="0"/>
              <a:t>Let us </a:t>
            </a:r>
            <a:r>
              <a:rPr lang="en-US" baseline="0" dirty="0" smtClean="0"/>
              <a:t>say the sickest people are pulled out of the analysis by drop out.  Under the null context, an isolated influence of disease on retention would not result in bias.  This is because two groups (exposed and unexposed) with the same true outcome experiences would simply be affected identically, regardless if the influence was in absolute terms or by some fraction.  When you alter the two incidences by the same degree, you will not alter the magnitude of the comparison (in absolute or ratio terms) of the two resulting incidences.   Under non-null conditions, if you alter the two incidences by the same fractional degree, their ratio will be unaltered but their absolute difference will change.  This is why bias in the risk difference ensues.  If you alter the two incidences by some absolute degree (e.g., subtract off 0.1),  their absolute difference will not change but their ratio will.</a:t>
            </a:r>
          </a:p>
          <a:p>
            <a:endParaRPr lang="en-US" sz="1200" b="0" i="0" u="none" strike="noStrike" kern="1200" baseline="0" dirty="0" smtClean="0">
              <a:solidFill>
                <a:schemeClr val="tx1"/>
              </a:solidFill>
              <a:latin typeface="Times New Roman" pitchFamily="18" charset="0"/>
              <a:ea typeface="+mn-ea"/>
              <a:cs typeface="+mn-cs"/>
            </a:endParaRPr>
          </a:p>
          <a:p>
            <a:r>
              <a:rPr lang="en-US" sz="1200" b="0" i="0" u="none" strike="noStrike" kern="1200" baseline="0" dirty="0" smtClean="0">
                <a:solidFill>
                  <a:schemeClr val="tx1"/>
                </a:solidFill>
                <a:latin typeface="Times New Roman" pitchFamily="18" charset="0"/>
                <a:ea typeface="+mn-ea"/>
                <a:cs typeface="+mn-cs"/>
              </a:rPr>
              <a:t>Hernan (Selection bias without colliders.  AJE 2017) explained this second structure in terms of the concept of interaction, which we will learn about in the next session. If there is interaction between the retention variable and exposure on the occurrence of the outcome under study, then depending upon the scale of interaction (additive or multiplicative), either the risk ratio and/or risk difference will be biased. If there is multiplicative interaction between retention and exposure on the occurrence of outcome, then there will be bias in the risk ratio depicting the relationship between exposure and outcome. If there is additive interaction between retention and exposure on the occurrence of outcome, there will be bias in the risk difference depicting the relationship between exposure and outcome.  If there is both additive and multiplicative interaction between retention and exposure on the occurrence of outcome, then there will be bias in both the risk ratio and risk difference.</a:t>
            </a:r>
          </a:p>
          <a:p>
            <a:endParaRPr lang="en-US" sz="1200" b="0" i="0" u="none" strike="noStrike" kern="1200" baseline="0" dirty="0" smtClean="0">
              <a:solidFill>
                <a:schemeClr val="tx1"/>
              </a:solidFill>
              <a:latin typeface="Times New Roman" pitchFamily="18" charset="0"/>
              <a:ea typeface="+mn-ea"/>
              <a:cs typeface="+mn-cs"/>
            </a:endParaRPr>
          </a:p>
          <a:p>
            <a:pPr marL="0" marR="0" lvl="0" indent="0" algn="l" defTabSz="9906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Times New Roman" pitchFamily="18" charset="0"/>
                <a:ea typeface="+mn-ea"/>
                <a:cs typeface="+mn-cs"/>
              </a:rPr>
              <a:t>In the third scenario, if we condition on a descendant of the outcome, selection bias will also ensue in some situations.  At first glance, this also seems like selection bias without the need for a collider.  This is because the “any factor” we have written in the DAG is not actually requisite to show in a causal DAG.  In other words, we usually do not include all of the factors related to outcome because they do not cause bias.  However, we know that for any outcome, there are typically many causes (remember the sufficient-component cause model).  Keeping these other “any factors” in mind is important one when conditions on a descendent of the outcome.  </a:t>
            </a:r>
            <a:r>
              <a:rPr lang="en-US" sz="1200" kern="1200" dirty="0" smtClean="0">
                <a:solidFill>
                  <a:schemeClr val="tx1"/>
                </a:solidFill>
                <a:effectLst/>
                <a:latin typeface="Times New Roman" pitchFamily="18" charset="0"/>
                <a:ea typeface="+mn-ea"/>
                <a:cs typeface="+mn-cs"/>
              </a:rPr>
              <a:t>In this scenario, if we envision the existence of “any factor” that is causally related to outcome, then outcome meets the criteria for what we call a collider.  Just</a:t>
            </a:r>
            <a:r>
              <a:rPr lang="en-US" sz="1200" kern="1200" baseline="0" dirty="0" smtClean="0">
                <a:solidFill>
                  <a:schemeClr val="tx1"/>
                </a:solidFill>
                <a:effectLst/>
                <a:latin typeface="Times New Roman" pitchFamily="18" charset="0"/>
                <a:ea typeface="+mn-ea"/>
                <a:cs typeface="+mn-cs"/>
              </a:rPr>
              <a:t> as is true for conditioning on a collider, it is also the case that </a:t>
            </a:r>
            <a:r>
              <a:rPr lang="en-US" sz="1200" kern="1200" dirty="0" smtClean="0">
                <a:solidFill>
                  <a:schemeClr val="tx1"/>
                </a:solidFill>
                <a:effectLst/>
                <a:latin typeface="Times New Roman" pitchFamily="18" charset="0"/>
                <a:ea typeface="+mn-ea"/>
                <a:cs typeface="+mn-cs"/>
              </a:rPr>
              <a:t>conditioning upon a descendent of a collider can result in selection bias.  Hence, in this structure, when we condition</a:t>
            </a:r>
            <a:r>
              <a:rPr lang="en-US" sz="1200" kern="1200" baseline="0" dirty="0" smtClean="0">
                <a:solidFill>
                  <a:schemeClr val="tx1"/>
                </a:solidFill>
                <a:effectLst/>
                <a:latin typeface="Times New Roman" pitchFamily="18" charset="0"/>
                <a:ea typeface="+mn-ea"/>
                <a:cs typeface="+mn-cs"/>
              </a:rPr>
              <a:t> upon any descendent of a collider</a:t>
            </a:r>
            <a:r>
              <a:rPr lang="en-US" sz="1200" kern="1200" dirty="0" smtClean="0">
                <a:solidFill>
                  <a:schemeClr val="tx1"/>
                </a:solidFill>
                <a:effectLst/>
                <a:latin typeface="Times New Roman" pitchFamily="18" charset="0"/>
                <a:ea typeface="+mn-ea"/>
                <a:cs typeface="+mn-cs"/>
              </a:rPr>
              <a:t>, we induce a spurious relationship between the exposure and the “any factor”.  This spurious association </a:t>
            </a:r>
            <a:r>
              <a:rPr lang="en-US" sz="1200" kern="1200" baseline="0" dirty="0" smtClean="0">
                <a:solidFill>
                  <a:schemeClr val="tx1"/>
                </a:solidFill>
                <a:effectLst/>
                <a:latin typeface="Times New Roman" pitchFamily="18" charset="0"/>
                <a:ea typeface="+mn-ea"/>
                <a:cs typeface="+mn-cs"/>
              </a:rPr>
              <a:t>adds to the </a:t>
            </a:r>
            <a:r>
              <a:rPr lang="en-US" sz="1200" kern="1200" dirty="0" smtClean="0">
                <a:solidFill>
                  <a:schemeClr val="tx1"/>
                </a:solidFill>
                <a:effectLst/>
                <a:latin typeface="Times New Roman" pitchFamily="18" charset="0"/>
                <a:ea typeface="+mn-ea"/>
                <a:cs typeface="+mn-cs"/>
              </a:rPr>
              <a:t>true association between exposure and outcome resulting in the observed association between exposure and outcome being biased.  This only occurs, however, for</a:t>
            </a:r>
            <a:r>
              <a:rPr lang="en-US" sz="1200" kern="1200" baseline="0" dirty="0" smtClean="0">
                <a:solidFill>
                  <a:schemeClr val="tx1"/>
                </a:solidFill>
                <a:effectLst/>
                <a:latin typeface="Times New Roman" pitchFamily="18" charset="0"/>
                <a:ea typeface="+mn-ea"/>
                <a:cs typeface="+mn-cs"/>
              </a:rPr>
              <a:t> certain measures of association between exposure and outcome, namely probability ratios and probability differences.  This is why this does not cause a problem for us in case-control studies, which always have this particular structure under “non-null” conditions; case status is related to being selected.  In case-control studies, we historically have learned that only odds ratios make sense to calculate; we do not calculate risk ratios or risk differences directly.  This intuition came in the 1950’s, long before DAGs.  Because we never </a:t>
            </a:r>
            <a:r>
              <a:rPr lang="en-US" sz="1200" kern="1200" baseline="0" dirty="0" smtClean="0">
                <a:solidFill>
                  <a:schemeClr val="tx1"/>
                </a:solidFill>
                <a:effectLst/>
                <a:latin typeface="Times New Roman" pitchFamily="18" charset="0"/>
                <a:ea typeface="+mn-ea"/>
                <a:cs typeface="+mn-cs"/>
              </a:rPr>
              <a:t>directly </a:t>
            </a:r>
            <a:r>
              <a:rPr lang="en-US" sz="1200" kern="1200" baseline="0" dirty="0" smtClean="0">
                <a:solidFill>
                  <a:schemeClr val="tx1"/>
                </a:solidFill>
                <a:effectLst/>
                <a:latin typeface="Times New Roman" pitchFamily="18" charset="0"/>
                <a:ea typeface="+mn-ea"/>
                <a:cs typeface="+mn-cs"/>
              </a:rPr>
              <a:t>calculate risk ratios or risk differences from case-control studies, this manifestation of selection bias does not occur.  Yet, there are other situations in which we might adjust </a:t>
            </a:r>
            <a:r>
              <a:rPr lang="en-US" sz="1200" kern="1200" baseline="0" dirty="0" smtClean="0">
                <a:solidFill>
                  <a:schemeClr val="tx1"/>
                </a:solidFill>
                <a:effectLst/>
                <a:latin typeface="Times New Roman" pitchFamily="18" charset="0"/>
                <a:ea typeface="+mn-ea"/>
                <a:cs typeface="+mn-cs"/>
              </a:rPr>
              <a:t>for (condition upon) </a:t>
            </a:r>
            <a:r>
              <a:rPr lang="en-US" sz="1200" kern="1200" baseline="0" dirty="0" smtClean="0">
                <a:solidFill>
                  <a:schemeClr val="tx1"/>
                </a:solidFill>
                <a:effectLst/>
                <a:latin typeface="Times New Roman" pitchFamily="18" charset="0"/>
                <a:ea typeface="+mn-ea"/>
                <a:cs typeface="+mn-cs"/>
              </a:rPr>
              <a:t>a descendant of a collider, such as out of </a:t>
            </a:r>
            <a:r>
              <a:rPr lang="en-US" sz="1200" kern="1200" baseline="0" dirty="0" smtClean="0">
                <a:solidFill>
                  <a:schemeClr val="tx1"/>
                </a:solidFill>
                <a:effectLst/>
                <a:latin typeface="Times New Roman" pitchFamily="18" charset="0"/>
                <a:ea typeface="+mn-ea"/>
                <a:cs typeface="+mn-cs"/>
              </a:rPr>
              <a:t>ignorance</a:t>
            </a:r>
            <a:r>
              <a:rPr lang="en-US" sz="1200" kern="1200" baseline="0" dirty="0" smtClean="0">
                <a:solidFill>
                  <a:schemeClr val="tx1"/>
                </a:solidFill>
                <a:effectLst/>
                <a:latin typeface="Times New Roman" pitchFamily="18" charset="0"/>
                <a:ea typeface="+mn-ea"/>
                <a:cs typeface="+mn-cs"/>
              </a:rPr>
              <a:t>, for example, </a:t>
            </a:r>
            <a:r>
              <a:rPr lang="en-US" sz="1200" kern="1200" baseline="0" dirty="0" smtClean="0">
                <a:solidFill>
                  <a:schemeClr val="tx1"/>
                </a:solidFill>
                <a:effectLst/>
                <a:latin typeface="Times New Roman" pitchFamily="18" charset="0"/>
                <a:ea typeface="+mn-ea"/>
                <a:cs typeface="+mn-cs"/>
              </a:rPr>
              <a:t>in </a:t>
            </a:r>
            <a:r>
              <a:rPr lang="en-US" sz="1200" kern="1200" baseline="0" dirty="0" smtClean="0">
                <a:solidFill>
                  <a:schemeClr val="tx1"/>
                </a:solidFill>
                <a:effectLst/>
                <a:latin typeface="Times New Roman" pitchFamily="18" charset="0"/>
                <a:ea typeface="+mn-ea"/>
                <a:cs typeface="+mn-cs"/>
              </a:rPr>
              <a:t>an interest to adjust for everything “associated” with outcome.  </a:t>
            </a:r>
            <a:r>
              <a:rPr lang="en-US" sz="1200" kern="1200" baseline="0" dirty="0" smtClean="0">
                <a:solidFill>
                  <a:schemeClr val="tx1"/>
                </a:solidFill>
                <a:effectLst/>
                <a:latin typeface="Times New Roman" pitchFamily="18" charset="0"/>
                <a:ea typeface="+mn-ea"/>
                <a:cs typeface="+mn-cs"/>
              </a:rPr>
              <a:t>This also happens in cohort studies where the outcome (often unrecognized and undocumented by investigators) directly influences retention.  </a:t>
            </a:r>
            <a:r>
              <a:rPr lang="en-US" sz="1200" kern="1200" dirty="0" smtClean="0">
                <a:solidFill>
                  <a:schemeClr val="tx1"/>
                </a:solidFill>
                <a:effectLst/>
                <a:latin typeface="Times New Roman" pitchFamily="18" charset="0"/>
                <a:ea typeface="+mn-ea"/>
                <a:cs typeface="+mn-cs"/>
              </a:rPr>
              <a:t>This </a:t>
            </a:r>
            <a:r>
              <a:rPr lang="en-US" sz="1200" kern="1200" dirty="0" smtClean="0">
                <a:solidFill>
                  <a:schemeClr val="tx1"/>
                </a:solidFill>
                <a:effectLst/>
                <a:latin typeface="Times New Roman" pitchFamily="18" charset="0"/>
                <a:ea typeface="+mn-ea"/>
                <a:cs typeface="+mn-cs"/>
              </a:rPr>
              <a:t>phenomenon</a:t>
            </a:r>
            <a:r>
              <a:rPr lang="en-US" sz="1200" kern="1200" baseline="0" dirty="0" smtClean="0">
                <a:solidFill>
                  <a:schemeClr val="tx1"/>
                </a:solidFill>
                <a:effectLst/>
                <a:latin typeface="Times New Roman" pitchFamily="18" charset="0"/>
                <a:ea typeface="+mn-ea"/>
                <a:cs typeface="+mn-cs"/>
              </a:rPr>
              <a:t> of conditioning on a descendent of a collider </a:t>
            </a:r>
            <a:r>
              <a:rPr lang="en-US" sz="1200" kern="1200" dirty="0" smtClean="0">
                <a:solidFill>
                  <a:schemeClr val="tx1"/>
                </a:solidFill>
                <a:effectLst/>
                <a:latin typeface="Times New Roman" pitchFamily="18" charset="0"/>
                <a:ea typeface="+mn-ea"/>
                <a:cs typeface="+mn-cs"/>
              </a:rPr>
              <a:t> is explained by</a:t>
            </a:r>
            <a:r>
              <a:rPr lang="en-US" sz="1200" kern="1200" baseline="0" dirty="0" smtClean="0">
                <a:solidFill>
                  <a:schemeClr val="tx1"/>
                </a:solidFill>
                <a:effectLst/>
                <a:latin typeface="Times New Roman" pitchFamily="18" charset="0"/>
                <a:ea typeface="+mn-ea"/>
                <a:cs typeface="+mn-cs"/>
              </a:rPr>
              <a:t> </a:t>
            </a:r>
            <a:r>
              <a:rPr lang="en-US" sz="1200" b="0" i="0" u="none" strike="noStrike" baseline="0" dirty="0" smtClean="0"/>
              <a:t>Shahar and Shahar (Sharar E and Shahar DJ. Causal diagrams and three pairs of biases. In Lunet N, editor. Epidemiology – current perspectives on research and practice, 2012:31–62. Available at: www.intechopen.com/books/epidemiology-current-perspectives-on-research-and-practice.) </a:t>
            </a:r>
            <a:r>
              <a:rPr lang="en-US" sz="1200" kern="1200" dirty="0" smtClean="0">
                <a:solidFill>
                  <a:schemeClr val="tx1"/>
                </a:solidFill>
                <a:effectLst/>
                <a:latin typeface="Times New Roman" pitchFamily="18" charset="0"/>
                <a:ea typeface="+mn-ea"/>
                <a:cs typeface="+mn-cs"/>
              </a:rPr>
              <a:t> </a:t>
            </a:r>
            <a:r>
              <a:rPr lang="en-US" sz="1200" kern="1200" dirty="0" smtClean="0">
                <a:solidFill>
                  <a:schemeClr val="tx1"/>
                </a:solidFill>
                <a:effectLst/>
                <a:latin typeface="Times New Roman" pitchFamily="18" charset="0"/>
                <a:ea typeface="+mn-ea"/>
                <a:cs typeface="+mn-cs"/>
              </a:rPr>
              <a:t>Shahar and son are </a:t>
            </a:r>
            <a:r>
              <a:rPr lang="en-US" sz="1200" kern="1200" dirty="0" smtClean="0">
                <a:solidFill>
                  <a:schemeClr val="tx1"/>
                </a:solidFill>
                <a:effectLst/>
                <a:latin typeface="Times New Roman" pitchFamily="18" charset="0"/>
                <a:ea typeface="+mn-ea"/>
                <a:cs typeface="+mn-cs"/>
              </a:rPr>
              <a:t>interesting </a:t>
            </a:r>
            <a:r>
              <a:rPr lang="en-US" sz="1200" kern="1200" dirty="0" smtClean="0">
                <a:solidFill>
                  <a:schemeClr val="tx1"/>
                </a:solidFill>
                <a:effectLst/>
                <a:latin typeface="Times New Roman" pitchFamily="18" charset="0"/>
                <a:ea typeface="+mn-ea"/>
                <a:cs typeface="+mn-cs"/>
              </a:rPr>
              <a:t>academics </a:t>
            </a:r>
            <a:r>
              <a:rPr lang="en-US" sz="1200" kern="1200" dirty="0" smtClean="0">
                <a:solidFill>
                  <a:schemeClr val="tx1"/>
                </a:solidFill>
                <a:effectLst/>
                <a:latin typeface="Times New Roman" pitchFamily="18" charset="0"/>
                <a:ea typeface="+mn-ea"/>
                <a:cs typeface="+mn-cs"/>
              </a:rPr>
              <a:t>at the University of </a:t>
            </a:r>
            <a:r>
              <a:rPr lang="en-US" sz="1200" kern="1200" dirty="0" smtClean="0">
                <a:solidFill>
                  <a:schemeClr val="tx1"/>
                </a:solidFill>
                <a:effectLst/>
                <a:latin typeface="Times New Roman" pitchFamily="18" charset="0"/>
                <a:ea typeface="+mn-ea"/>
                <a:cs typeface="+mn-cs"/>
              </a:rPr>
              <a:t>Arizona.</a:t>
            </a:r>
            <a:r>
              <a:rPr lang="en-US" sz="1200" kern="1200" baseline="0" dirty="0" smtClean="0">
                <a:solidFill>
                  <a:schemeClr val="tx1"/>
                </a:solidFill>
                <a:effectLst/>
                <a:latin typeface="Times New Roman" pitchFamily="18" charset="0"/>
                <a:ea typeface="+mn-ea"/>
                <a:cs typeface="+mn-cs"/>
              </a:rPr>
              <a:t>  </a:t>
            </a:r>
            <a:endParaRPr lang="en-US" sz="1200" kern="1200" baseline="0" dirty="0" smtClean="0">
              <a:solidFill>
                <a:schemeClr val="tx1"/>
              </a:solidFill>
              <a:effectLst/>
              <a:latin typeface="Times New Roman" pitchFamily="18" charset="0"/>
              <a:ea typeface="+mn-ea"/>
              <a:cs typeface="+mn-cs"/>
            </a:endParaRPr>
          </a:p>
          <a:p>
            <a:pPr marL="0" marR="0" lvl="0" indent="0" algn="l" defTabSz="990600" rtl="0" eaLnBrk="0" fontAlgn="base" latinLnBrk="0" hangingPunct="0">
              <a:lnSpc>
                <a:spcPct val="100000"/>
              </a:lnSpc>
              <a:spcBef>
                <a:spcPct val="30000"/>
              </a:spcBef>
              <a:spcAft>
                <a:spcPct val="0"/>
              </a:spcAft>
              <a:buClrTx/>
              <a:buSzTx/>
              <a:buFontTx/>
              <a:buNone/>
              <a:tabLst/>
              <a:defRPr/>
            </a:pPr>
            <a:endParaRPr lang="en-US" sz="1200" b="0" i="0" u="none" strike="noStrike" kern="1200" baseline="0" dirty="0" smtClean="0">
              <a:solidFill>
                <a:schemeClr val="tx1"/>
              </a:solidFill>
              <a:latin typeface="Times New Roman" pitchFamily="18" charset="0"/>
              <a:ea typeface="+mn-ea"/>
              <a:cs typeface="+mn-cs"/>
            </a:endParaRPr>
          </a:p>
          <a:p>
            <a:pPr marL="0" marR="0" indent="0" algn="l" defTabSz="990600" rtl="0" eaLnBrk="0" fontAlgn="base" latinLnBrk="0" hangingPunct="0">
              <a:lnSpc>
                <a:spcPct val="100000"/>
              </a:lnSpc>
              <a:spcBef>
                <a:spcPct val="30000"/>
              </a:spcBef>
              <a:spcAft>
                <a:spcPct val="0"/>
              </a:spcAft>
              <a:buClrTx/>
              <a:buSzTx/>
              <a:buFontTx/>
              <a:buNone/>
              <a:tabLst/>
              <a:defRPr/>
            </a:pPr>
            <a:r>
              <a:rPr lang="en-US" sz="1200" dirty="0" smtClean="0"/>
              <a:t>Later in the course, we will discuss what happens</a:t>
            </a:r>
            <a:r>
              <a:rPr lang="en-US" sz="1200" baseline="0" dirty="0" smtClean="0"/>
              <a:t> when we indiscriminately adjust for factors causally related to exposure but to nothing else.  Such factors are called “instrumental variables”.   Adjusting for an instrumental variable, in some situations (specifically, in the presence of unmeasured confounding), also gets us into trouble, in a phenomenon called “bias amplification”.  We mention this because it is interesting to note how we can get into trouble at the two extreme poles of a DAG, one at the far left (adjusting on an instrument) and one on the far right (adjusting for a descendent of an outcome).   We can get into trouble if we follow the old adage of adjusting for all “potential confounders”.  </a:t>
            </a:r>
            <a:endParaRPr lang="en-US" sz="120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CDE16CDF-7DE9-4AC9-A72B-157B332E01CF}" type="slidenum">
              <a:rPr lang="en-US" smtClean="0"/>
              <a:pPr>
                <a:defRPr/>
              </a:pPr>
              <a:t>98</a:t>
            </a:fld>
            <a:endParaRPr lang="en-US" dirty="0"/>
          </a:p>
        </p:txBody>
      </p:sp>
    </p:spTree>
    <p:extLst>
      <p:ext uri="{BB962C8B-B14F-4D97-AF65-F5344CB8AC3E}">
        <p14:creationId xmlns:p14="http://schemas.microsoft.com/office/powerpoint/2010/main" val="4134014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83165" y="304800"/>
            <a:ext cx="1457325" cy="815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2" y="304800"/>
            <a:ext cx="4221163" cy="815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5830888"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2838450"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676400"/>
            <a:ext cx="2840038"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037"/>
            <a:ext cx="5829300" cy="196056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lvl1pPr>
            <a:lvl2pPr marL="308593" indent="0" algn="ctr">
              <a:buNone/>
              <a:defRPr/>
            </a:lvl2pPr>
            <a:lvl3pPr marL="617186" indent="0" algn="ctr">
              <a:buNone/>
              <a:defRPr/>
            </a:lvl3pPr>
            <a:lvl4pPr marL="925779" indent="0" algn="ctr">
              <a:buNone/>
              <a:defRPr/>
            </a:lvl4pPr>
            <a:lvl5pPr marL="1234372" indent="0" algn="ctr">
              <a:buNone/>
              <a:defRPr/>
            </a:lvl5pPr>
            <a:lvl6pPr marL="1542965" indent="0" algn="ctr">
              <a:buNone/>
              <a:defRPr/>
            </a:lvl6pPr>
            <a:lvl7pPr marL="1851558" indent="0" algn="ctr">
              <a:buNone/>
              <a:defRPr/>
            </a:lvl7pPr>
            <a:lvl8pPr marL="2160151" indent="0" algn="ctr">
              <a:buNone/>
              <a:defRPr/>
            </a:lvl8pPr>
            <a:lvl9pPr marL="2468744"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233520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07385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41"/>
            <a:ext cx="5829300" cy="181610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1400"/>
            </a:lvl1pPr>
            <a:lvl2pPr marL="308593" indent="0">
              <a:buNone/>
              <a:defRPr sz="1200"/>
            </a:lvl2pPr>
            <a:lvl3pPr marL="617186" indent="0">
              <a:buNone/>
              <a:defRPr sz="1100"/>
            </a:lvl3pPr>
            <a:lvl4pPr marL="925779" indent="0">
              <a:buNone/>
              <a:defRPr sz="900"/>
            </a:lvl4pPr>
            <a:lvl5pPr marL="1234372" indent="0">
              <a:buNone/>
              <a:defRPr sz="900"/>
            </a:lvl5pPr>
            <a:lvl6pPr marL="1542965" indent="0">
              <a:buNone/>
              <a:defRPr sz="900"/>
            </a:lvl6pPr>
            <a:lvl7pPr marL="1851558" indent="0">
              <a:buNone/>
              <a:defRPr sz="900"/>
            </a:lvl7pPr>
            <a:lvl8pPr marL="2160151" indent="0">
              <a:buNone/>
              <a:defRPr sz="900"/>
            </a:lvl8pPr>
            <a:lvl9pPr marL="2468744" indent="0">
              <a:buNone/>
              <a:defRPr sz="9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7558673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2838450" cy="678180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2" y="1676400"/>
            <a:ext cx="2840038" cy="6781800"/>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636704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2" y="2046288"/>
            <a:ext cx="3030538" cy="854075"/>
          </a:xfrm>
        </p:spPr>
        <p:txBody>
          <a:bodyPr anchor="b"/>
          <a:lstStyle>
            <a:lvl1pPr marL="0" indent="0">
              <a:buNone/>
              <a:defRPr sz="1600" b="1"/>
            </a:lvl1pPr>
            <a:lvl2pPr marL="308593" indent="0">
              <a:buNone/>
              <a:defRPr sz="1400" b="1"/>
            </a:lvl2pPr>
            <a:lvl3pPr marL="617186" indent="0">
              <a:buNone/>
              <a:defRPr sz="1200" b="1"/>
            </a:lvl3pPr>
            <a:lvl4pPr marL="925779" indent="0">
              <a:buNone/>
              <a:defRPr sz="1100" b="1"/>
            </a:lvl4pPr>
            <a:lvl5pPr marL="1234372" indent="0">
              <a:buNone/>
              <a:defRPr sz="1100" b="1"/>
            </a:lvl5pPr>
            <a:lvl6pPr marL="1542965" indent="0">
              <a:buNone/>
              <a:defRPr sz="1100" b="1"/>
            </a:lvl6pPr>
            <a:lvl7pPr marL="1851558" indent="0">
              <a:buNone/>
              <a:defRPr sz="1100" b="1"/>
            </a:lvl7pPr>
            <a:lvl8pPr marL="2160151" indent="0">
              <a:buNone/>
              <a:defRPr sz="1100" b="1"/>
            </a:lvl8pPr>
            <a:lvl9pPr marL="246874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42902" y="2900364"/>
            <a:ext cx="3030538" cy="5267325"/>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1600" b="1"/>
            </a:lvl1pPr>
            <a:lvl2pPr marL="308593" indent="0">
              <a:buNone/>
              <a:defRPr sz="1400" b="1"/>
            </a:lvl2pPr>
            <a:lvl3pPr marL="617186" indent="0">
              <a:buNone/>
              <a:defRPr sz="1200" b="1"/>
            </a:lvl3pPr>
            <a:lvl4pPr marL="925779" indent="0">
              <a:buNone/>
              <a:defRPr sz="1100" b="1"/>
            </a:lvl4pPr>
            <a:lvl5pPr marL="1234372" indent="0">
              <a:buNone/>
              <a:defRPr sz="1100" b="1"/>
            </a:lvl5pPr>
            <a:lvl6pPr marL="1542965" indent="0">
              <a:buNone/>
              <a:defRPr sz="1100" b="1"/>
            </a:lvl6pPr>
            <a:lvl7pPr marL="1851558" indent="0">
              <a:buNone/>
              <a:defRPr sz="1100" b="1"/>
            </a:lvl7pPr>
            <a:lvl8pPr marL="2160151" indent="0">
              <a:buNone/>
              <a:defRPr sz="1100" b="1"/>
            </a:lvl8pPr>
            <a:lvl9pPr marL="246874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484565" y="2900364"/>
            <a:ext cx="3030537" cy="5267325"/>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2799957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176377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7020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2" y="363539"/>
            <a:ext cx="2255838" cy="1549400"/>
          </a:xfrm>
        </p:spPr>
        <p:txBody>
          <a:bodyPr/>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2681288" y="363539"/>
            <a:ext cx="3833812" cy="7804151"/>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2" y="1912939"/>
            <a:ext cx="2255838" cy="6254751"/>
          </a:xfrm>
        </p:spPr>
        <p:txBody>
          <a:bodyPr/>
          <a:lstStyle>
            <a:lvl1pPr marL="0" indent="0">
              <a:buNone/>
              <a:defRPr sz="900"/>
            </a:lvl1pPr>
            <a:lvl2pPr marL="308593" indent="0">
              <a:buNone/>
              <a:defRPr sz="800"/>
            </a:lvl2pPr>
            <a:lvl3pPr marL="617186" indent="0">
              <a:buNone/>
              <a:defRPr sz="700"/>
            </a:lvl3pPr>
            <a:lvl4pPr marL="925779" indent="0">
              <a:buNone/>
              <a:defRPr sz="600"/>
            </a:lvl4pPr>
            <a:lvl5pPr marL="1234372" indent="0">
              <a:buNone/>
              <a:defRPr sz="600"/>
            </a:lvl5pPr>
            <a:lvl6pPr marL="1542965" indent="0">
              <a:buNone/>
              <a:defRPr sz="600"/>
            </a:lvl6pPr>
            <a:lvl7pPr marL="1851558" indent="0">
              <a:buNone/>
              <a:defRPr sz="600"/>
            </a:lvl7pPr>
            <a:lvl8pPr marL="2160151" indent="0">
              <a:buNone/>
              <a:defRPr sz="600"/>
            </a:lvl8pPr>
            <a:lvl9pPr marL="2468744" indent="0">
              <a:buNone/>
              <a:defRPr sz="6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10257347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3"/>
            <a:ext cx="4114800" cy="755651"/>
          </a:xfrm>
        </p:spPr>
        <p:txBody>
          <a:bodyPr/>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2200"/>
            </a:lvl1pPr>
            <a:lvl2pPr marL="308593" indent="0">
              <a:buNone/>
              <a:defRPr sz="1900"/>
            </a:lvl2pPr>
            <a:lvl3pPr marL="617186" indent="0">
              <a:buNone/>
              <a:defRPr sz="1600"/>
            </a:lvl3pPr>
            <a:lvl4pPr marL="925779" indent="0">
              <a:buNone/>
              <a:defRPr sz="1400"/>
            </a:lvl4pPr>
            <a:lvl5pPr marL="1234372" indent="0">
              <a:buNone/>
              <a:defRPr sz="1400"/>
            </a:lvl5pPr>
            <a:lvl6pPr marL="1542965" indent="0">
              <a:buNone/>
              <a:defRPr sz="1400"/>
            </a:lvl6pPr>
            <a:lvl7pPr marL="1851558" indent="0">
              <a:buNone/>
              <a:defRPr sz="1400"/>
            </a:lvl7pPr>
            <a:lvl8pPr marL="2160151" indent="0">
              <a:buNone/>
              <a:defRPr sz="1400"/>
            </a:lvl8pPr>
            <a:lvl9pPr marL="2468744" indent="0">
              <a:buNone/>
              <a:defRPr sz="1400"/>
            </a:lvl9pPr>
          </a:lstStyle>
          <a:p>
            <a:pPr lvl="0"/>
            <a:endParaRPr lang="en-US" noProof="0" dirty="0" smtClean="0"/>
          </a:p>
        </p:txBody>
      </p:sp>
      <p:sp>
        <p:nvSpPr>
          <p:cNvPr id="4" name="Text Placeholder 3"/>
          <p:cNvSpPr>
            <a:spLocks noGrp="1"/>
          </p:cNvSpPr>
          <p:nvPr>
            <p:ph type="body" sz="half" idx="2"/>
          </p:nvPr>
        </p:nvSpPr>
        <p:spPr>
          <a:xfrm>
            <a:off x="1344613" y="7156453"/>
            <a:ext cx="4114800" cy="1073151"/>
          </a:xfrm>
        </p:spPr>
        <p:txBody>
          <a:bodyPr/>
          <a:lstStyle>
            <a:lvl1pPr marL="0" indent="0">
              <a:buNone/>
              <a:defRPr sz="900"/>
            </a:lvl1pPr>
            <a:lvl2pPr marL="308593" indent="0">
              <a:buNone/>
              <a:defRPr sz="800"/>
            </a:lvl2pPr>
            <a:lvl3pPr marL="617186" indent="0">
              <a:buNone/>
              <a:defRPr sz="700"/>
            </a:lvl3pPr>
            <a:lvl4pPr marL="925779" indent="0">
              <a:buNone/>
              <a:defRPr sz="600"/>
            </a:lvl4pPr>
            <a:lvl5pPr marL="1234372" indent="0">
              <a:buNone/>
              <a:defRPr sz="600"/>
            </a:lvl5pPr>
            <a:lvl6pPr marL="1542965" indent="0">
              <a:buNone/>
              <a:defRPr sz="600"/>
            </a:lvl6pPr>
            <a:lvl7pPr marL="1851558" indent="0">
              <a:buNone/>
              <a:defRPr sz="600"/>
            </a:lvl7pPr>
            <a:lvl8pPr marL="2160151" indent="0">
              <a:buNone/>
              <a:defRPr sz="600"/>
            </a:lvl8pPr>
            <a:lvl9pPr marL="2468744" indent="0">
              <a:buNone/>
              <a:defRPr sz="6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83420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7466031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83165" y="304800"/>
            <a:ext cx="1457325" cy="8153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2" y="304800"/>
            <a:ext cx="4221163" cy="8153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38981951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5830888" cy="1066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76400"/>
            <a:ext cx="2838450"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2" y="1676400"/>
            <a:ext cx="2840038" cy="6781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solidFill>
                <a:srgbClr val="000000"/>
              </a:solidFill>
            </a:endParaRPr>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solidFill>
                <a:srgbClr val="000000"/>
              </a:solidFill>
            </a:endParaRPr>
          </a:p>
        </p:txBody>
      </p:sp>
    </p:spTree>
    <p:extLst>
      <p:ext uri="{BB962C8B-B14F-4D97-AF65-F5344CB8AC3E}">
        <p14:creationId xmlns:p14="http://schemas.microsoft.com/office/powerpoint/2010/main" val="2190084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338" y="5875339"/>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338" y="3875089"/>
            <a:ext cx="5829300" cy="2000251"/>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5"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76400"/>
            <a:ext cx="2838450" cy="678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00450" y="1676400"/>
            <a:ext cx="2840038" cy="6781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713"/>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4565"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4565"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8"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4"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3"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3539"/>
            <a:ext cx="2255838" cy="154940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8" y="363539"/>
            <a:ext cx="3833812"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2939"/>
            <a:ext cx="2255838"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613" y="6400801"/>
            <a:ext cx="4114800" cy="755651"/>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344613" y="7156451"/>
            <a:ext cx="4114800" cy="10731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dirty="0"/>
          </a:p>
        </p:txBody>
      </p:sp>
      <p:sp>
        <p:nvSpPr>
          <p:cNvPr id="6" name="Rectangle 4"/>
          <p:cNvSpPr>
            <a:spLocks noGrp="1" noChangeArrowheads="1"/>
          </p:cNvSpPr>
          <p:nvPr>
            <p:ph type="sldNum" sz="quarter" idx="11"/>
          </p:nvPr>
        </p:nvSpPr>
        <p:spPr>
          <a:ln/>
        </p:spPr>
        <p:txBody>
          <a:bodyPr/>
          <a:lstStyle>
            <a:lvl1pPr>
              <a:defRPr/>
            </a:lvl1pPr>
          </a:lstStyle>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609600" y="8534400"/>
            <a:ext cx="2133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eaLnBrk="0" hangingPunct="0">
              <a:spcBef>
                <a:spcPct val="0"/>
              </a:spcBef>
              <a:defRPr sz="1400" b="0">
                <a:solidFill>
                  <a:schemeClr val="tx1"/>
                </a:solidFill>
                <a:latin typeface="Times New Roman" pitchFamily="18" charset="0"/>
              </a:defRPr>
            </a:lvl1pPr>
          </a:lstStyle>
          <a:p>
            <a:pPr>
              <a:defRPr/>
            </a:pPr>
            <a:endParaRPr lang="en-US" dirty="0"/>
          </a:p>
        </p:txBody>
      </p:sp>
      <p:sp>
        <p:nvSpPr>
          <p:cNvPr id="1028" name="Rectangle 4"/>
          <p:cNvSpPr>
            <a:spLocks noGrp="1" noChangeArrowheads="1"/>
          </p:cNvSpPr>
          <p:nvPr>
            <p:ph type="sldNum" sz="quarter" idx="4"/>
          </p:nvPr>
        </p:nvSpPr>
        <p:spPr bwMode="auto">
          <a:xfrm>
            <a:off x="4953000" y="8534400"/>
            <a:ext cx="1371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spcBef>
                <a:spcPct val="0"/>
              </a:spcBef>
              <a:defRPr sz="1400" b="0">
                <a:solidFill>
                  <a:schemeClr val="tx1"/>
                </a:solidFill>
                <a:latin typeface="Times New Roman" pitchFamily="18" charset="0"/>
              </a:defRPr>
            </a:lvl1pPr>
          </a:lstStyle>
          <a:p>
            <a:pPr>
              <a:defRPr/>
            </a:pPr>
            <a:endParaRPr lang="en-US" dirty="0"/>
          </a:p>
        </p:txBody>
      </p:sp>
      <p:grpSp>
        <p:nvGrpSpPr>
          <p:cNvPr id="19460" name="Group 7"/>
          <p:cNvGrpSpPr>
            <a:grpSpLocks/>
          </p:cNvGrpSpPr>
          <p:nvPr/>
        </p:nvGrpSpPr>
        <p:grpSpPr bwMode="auto">
          <a:xfrm>
            <a:off x="285750" y="827088"/>
            <a:ext cx="6591300" cy="8316912"/>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dirty="0">
                <a:latin typeface="Arial" pitchFamily="34" charset="0"/>
              </a:endParaRPr>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dirty="0">
                <a:latin typeface="Arial" pitchFamily="34" charset="0"/>
              </a:endParaRPr>
            </a:p>
          </p:txBody>
        </p:sp>
      </p:grpSp>
      <p:sp>
        <p:nvSpPr>
          <p:cNvPr id="19461" name="Rectangle 8"/>
          <p:cNvSpPr>
            <a:spLocks noGrp="1" noChangeArrowheads="1"/>
          </p:cNvSpPr>
          <p:nvPr>
            <p:ph type="title"/>
          </p:nvPr>
        </p:nvSpPr>
        <p:spPr bwMode="auto">
          <a:xfrm>
            <a:off x="609600" y="304800"/>
            <a:ext cx="5830888" cy="1066800"/>
          </a:xfrm>
          <a:prstGeom prst="rect">
            <a:avLst/>
          </a:prstGeom>
          <a:noFill/>
          <a:ln w="9525">
            <a:noFill/>
            <a:miter lim="800000"/>
            <a:headEnd/>
            <a:tailEnd/>
          </a:ln>
        </p:spPr>
        <p:txBody>
          <a:bodyPr vert="horz" wrap="square" lIns="87312" tIns="42862" rIns="87312" bIns="42862" numCol="1" anchor="b" anchorCtr="0" compatLnSpc="1">
            <a:prstTxWarp prst="textNoShape">
              <a:avLst/>
            </a:prstTxWarp>
          </a:bodyPr>
          <a:lstStyle/>
          <a:p>
            <a:pPr lvl="0"/>
            <a:r>
              <a:rPr lang="en-US" altLang="en-US" smtClean="0"/>
              <a:t>Click to edit Master title style  					</a:t>
            </a:r>
          </a:p>
        </p:txBody>
      </p:sp>
      <p:sp>
        <p:nvSpPr>
          <p:cNvPr id="19462" name="Rectangle 9"/>
          <p:cNvSpPr>
            <a:spLocks noGrp="1" noChangeArrowheads="1"/>
          </p:cNvSpPr>
          <p:nvPr>
            <p:ph type="body" idx="1"/>
          </p:nvPr>
        </p:nvSpPr>
        <p:spPr bwMode="auto">
          <a:xfrm>
            <a:off x="609600" y="1676400"/>
            <a:ext cx="5830888" cy="6781800"/>
          </a:xfrm>
          <a:prstGeom prst="rect">
            <a:avLst/>
          </a:prstGeom>
          <a:noFill/>
          <a:ln w="9525">
            <a:noFill/>
            <a:miter lim="800000"/>
            <a:headEnd/>
            <a:tailEnd/>
          </a:ln>
        </p:spPr>
        <p:txBody>
          <a:bodyPr vert="horz" wrap="square" lIns="87312" tIns="42862" rIns="87312" bIns="42862"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49" r:id="rId12"/>
  </p:sldLayoutIdLst>
  <p:txStyles>
    <p:title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p:titleStyle>
    <p:bodyStyle>
      <a:lvl1pPr marL="322263" indent="-322263" algn="l" defTabSz="803275" rtl="0" eaLnBrk="0" fontAlgn="base" hangingPunct="0">
        <a:spcBef>
          <a:spcPct val="20000"/>
        </a:spcBef>
        <a:spcAft>
          <a:spcPct val="50000"/>
        </a:spcAft>
        <a:buClr>
          <a:schemeClr val="accent2"/>
        </a:buClr>
        <a:buSzPct val="75000"/>
        <a:buFont typeface="Symbol" pitchFamily="18" charset="2"/>
        <a:buChar char="·"/>
        <a:defRPr sz="2000">
          <a:solidFill>
            <a:schemeClr val="tx1"/>
          </a:solidFill>
          <a:latin typeface="+mn-lt"/>
          <a:ea typeface="+mn-ea"/>
          <a:cs typeface="+mn-cs"/>
        </a:defRPr>
      </a:lvl1pPr>
      <a:lvl2pPr marL="676275" indent="-239713" algn="l" defTabSz="803275" rtl="0" eaLnBrk="0" fontAlgn="base" hangingPunct="0">
        <a:spcBef>
          <a:spcPct val="0"/>
        </a:spcBef>
        <a:spcAft>
          <a:spcPct val="25000"/>
        </a:spcAft>
        <a:buClr>
          <a:schemeClr val="tx1"/>
        </a:buClr>
        <a:buSzPct val="100000"/>
        <a:buChar char="–"/>
        <a:defRPr sz="2000">
          <a:solidFill>
            <a:schemeClr val="tx1"/>
          </a:solidFill>
          <a:latin typeface="+mn-lt"/>
        </a:defRPr>
      </a:lvl2pPr>
      <a:lvl3pPr marL="1071563" indent="-280988" algn="l" defTabSz="803275" rtl="0" eaLnBrk="0" fontAlgn="base" hangingPunct="0">
        <a:spcBef>
          <a:spcPct val="20000"/>
        </a:spcBef>
        <a:spcAft>
          <a:spcPct val="25000"/>
        </a:spcAft>
        <a:buClr>
          <a:schemeClr val="tx1"/>
        </a:buClr>
        <a:buSzPct val="100000"/>
        <a:buChar char="»"/>
        <a:defRPr sz="2000">
          <a:solidFill>
            <a:schemeClr val="tx1"/>
          </a:solidFill>
          <a:latin typeface="+mn-lt"/>
        </a:defRPr>
      </a:lvl3pPr>
      <a:lvl4pPr marL="1500188" indent="-214313" algn="l" defTabSz="803275" rtl="0" eaLnBrk="0" fontAlgn="base" hangingPunct="0">
        <a:spcBef>
          <a:spcPct val="20000"/>
        </a:spcBef>
        <a:spcAft>
          <a:spcPct val="0"/>
        </a:spcAft>
        <a:buClr>
          <a:schemeClr val="accent2"/>
        </a:buClr>
        <a:buSzPct val="65000"/>
        <a:buFont typeface="Monotype Sorts"/>
        <a:buChar char="•"/>
        <a:defRPr sz="2000">
          <a:solidFill>
            <a:schemeClr val="tx1"/>
          </a:solidFill>
          <a:latin typeface="+mn-lt"/>
        </a:defRPr>
      </a:lvl4pPr>
      <a:lvl5pPr marL="19288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5pPr>
      <a:lvl6pPr marL="23860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6pPr>
      <a:lvl7pPr marL="28432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7pPr>
      <a:lvl8pPr marL="33004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8pPr>
      <a:lvl9pPr marL="3757613" indent="-214313" algn="l" defTabSz="803275"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ftr" sz="quarter" idx="3"/>
          </p:nvPr>
        </p:nvSpPr>
        <p:spPr bwMode="auto">
          <a:xfrm>
            <a:off x="609600" y="8534400"/>
            <a:ext cx="2133600" cy="457200"/>
          </a:xfrm>
          <a:prstGeom prst="rect">
            <a:avLst/>
          </a:prstGeom>
          <a:noFill/>
          <a:ln w="9525">
            <a:noFill/>
            <a:miter lim="800000"/>
            <a:headEnd/>
            <a:tailEnd/>
          </a:ln>
          <a:effectLst/>
        </p:spPr>
        <p:txBody>
          <a:bodyPr vert="horz" wrap="none" lIns="62147" tIns="31074" rIns="62147" bIns="31074" numCol="1" anchor="ctr" anchorCtr="0" compatLnSpc="1">
            <a:prstTxWarp prst="textNoShape">
              <a:avLst/>
            </a:prstTxWarp>
          </a:bodyPr>
          <a:lstStyle>
            <a:lvl1pPr algn="ctr" eaLnBrk="0" hangingPunct="0">
              <a:spcBef>
                <a:spcPct val="0"/>
              </a:spcBef>
              <a:defRPr sz="900" b="0">
                <a:solidFill>
                  <a:schemeClr val="tx1"/>
                </a:solidFill>
                <a:latin typeface="Times New Roman" pitchFamily="18" charset="0"/>
              </a:defRPr>
            </a:lvl1pPr>
          </a:lstStyle>
          <a:p>
            <a:pPr>
              <a:defRPr/>
            </a:pPr>
            <a:endParaRPr lang="en-US" dirty="0">
              <a:solidFill>
                <a:srgbClr val="000000"/>
              </a:solidFill>
            </a:endParaRPr>
          </a:p>
        </p:txBody>
      </p:sp>
      <p:sp>
        <p:nvSpPr>
          <p:cNvPr id="1028" name="Rectangle 4"/>
          <p:cNvSpPr>
            <a:spLocks noGrp="1" noChangeArrowheads="1"/>
          </p:cNvSpPr>
          <p:nvPr>
            <p:ph type="sldNum" sz="quarter" idx="4"/>
          </p:nvPr>
        </p:nvSpPr>
        <p:spPr bwMode="auto">
          <a:xfrm>
            <a:off x="4953000" y="8534400"/>
            <a:ext cx="1371600" cy="457200"/>
          </a:xfrm>
          <a:prstGeom prst="rect">
            <a:avLst/>
          </a:prstGeom>
          <a:noFill/>
          <a:ln w="9525">
            <a:noFill/>
            <a:miter lim="800000"/>
            <a:headEnd/>
            <a:tailEnd/>
          </a:ln>
          <a:effectLst/>
        </p:spPr>
        <p:txBody>
          <a:bodyPr vert="horz" wrap="none" lIns="62147" tIns="31074" rIns="62147" bIns="31074" numCol="1" anchor="ctr" anchorCtr="0" compatLnSpc="1">
            <a:prstTxWarp prst="textNoShape">
              <a:avLst/>
            </a:prstTxWarp>
          </a:bodyPr>
          <a:lstStyle>
            <a:lvl1pPr algn="r" eaLnBrk="0" hangingPunct="0">
              <a:spcBef>
                <a:spcPct val="0"/>
              </a:spcBef>
              <a:defRPr sz="900" b="0">
                <a:solidFill>
                  <a:schemeClr val="tx1"/>
                </a:solidFill>
                <a:latin typeface="Times New Roman" pitchFamily="18" charset="0"/>
              </a:defRPr>
            </a:lvl1pPr>
          </a:lstStyle>
          <a:p>
            <a:pPr>
              <a:defRPr/>
            </a:pPr>
            <a:endParaRPr lang="en-US" dirty="0">
              <a:solidFill>
                <a:srgbClr val="000000"/>
              </a:solidFill>
            </a:endParaRPr>
          </a:p>
        </p:txBody>
      </p:sp>
      <p:grpSp>
        <p:nvGrpSpPr>
          <p:cNvPr id="19460" name="Group 7"/>
          <p:cNvGrpSpPr>
            <a:grpSpLocks/>
          </p:cNvGrpSpPr>
          <p:nvPr/>
        </p:nvGrpSpPr>
        <p:grpSpPr bwMode="auto">
          <a:xfrm>
            <a:off x="285750" y="827088"/>
            <a:ext cx="6591300" cy="8316912"/>
            <a:chOff x="180" y="521"/>
            <a:chExt cx="4152" cy="5239"/>
          </a:xfrm>
        </p:grpSpPr>
        <p:sp>
          <p:nvSpPr>
            <p:cNvPr id="1029" name="Freeform 5"/>
            <p:cNvSpPr>
              <a:spLocks/>
            </p:cNvSpPr>
            <p:nvPr/>
          </p:nvSpPr>
          <p:spPr bwMode="auto">
            <a:xfrm>
              <a:off x="180" y="1429"/>
              <a:ext cx="4152" cy="4331"/>
            </a:xfrm>
            <a:custGeom>
              <a:avLst/>
              <a:gdLst/>
              <a:ahLst/>
              <a:cxnLst>
                <a:cxn ang="0">
                  <a:pos x="4151" y="0"/>
                </a:cxn>
                <a:cxn ang="0">
                  <a:pos x="0" y="0"/>
                </a:cxn>
                <a:cxn ang="0">
                  <a:pos x="0" y="4330"/>
                </a:cxn>
              </a:cxnLst>
              <a:rect l="0" t="0" r="r" b="b"/>
              <a:pathLst>
                <a:path w="4152" h="4331">
                  <a:moveTo>
                    <a:pt x="4151" y="0"/>
                  </a:moveTo>
                  <a:lnTo>
                    <a:pt x="0" y="0"/>
                  </a:lnTo>
                  <a:lnTo>
                    <a:pt x="0" y="4330"/>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1900" dirty="0">
                <a:latin typeface="Arial" pitchFamily="34" charset="0"/>
              </a:endParaRPr>
            </a:p>
          </p:txBody>
        </p:sp>
        <p:sp>
          <p:nvSpPr>
            <p:cNvPr id="1030" name="Freeform 6"/>
            <p:cNvSpPr>
              <a:spLocks/>
            </p:cNvSpPr>
            <p:nvPr/>
          </p:nvSpPr>
          <p:spPr bwMode="auto">
            <a:xfrm>
              <a:off x="180" y="521"/>
              <a:ext cx="4152" cy="5239"/>
            </a:xfrm>
            <a:custGeom>
              <a:avLst/>
              <a:gdLst/>
              <a:ahLst/>
              <a:cxnLst>
                <a:cxn ang="0">
                  <a:pos x="324" y="5238"/>
                </a:cxn>
                <a:cxn ang="0">
                  <a:pos x="324" y="0"/>
                </a:cxn>
                <a:cxn ang="0">
                  <a:pos x="0" y="0"/>
                </a:cxn>
                <a:cxn ang="0">
                  <a:pos x="0" y="648"/>
                </a:cxn>
                <a:cxn ang="0">
                  <a:pos x="4151" y="648"/>
                </a:cxn>
              </a:cxnLst>
              <a:rect l="0" t="0" r="r" b="b"/>
              <a:pathLst>
                <a:path w="4152" h="5239">
                  <a:moveTo>
                    <a:pt x="324" y="5238"/>
                  </a:moveTo>
                  <a:lnTo>
                    <a:pt x="324" y="0"/>
                  </a:lnTo>
                  <a:lnTo>
                    <a:pt x="0" y="0"/>
                  </a:lnTo>
                  <a:lnTo>
                    <a:pt x="0" y="648"/>
                  </a:lnTo>
                  <a:lnTo>
                    <a:pt x="4151" y="648"/>
                  </a:lnTo>
                </a:path>
              </a:pathLst>
            </a:custGeom>
            <a:noFill/>
            <a:ln w="101600" cap="rnd" cmpd="sng">
              <a:noFill/>
              <a:prstDash val="solid"/>
              <a:round/>
              <a:headEnd type="none" w="sm" len="sm"/>
              <a:tailEnd type="none" w="sm" len="sm"/>
            </a:ln>
            <a:effectLst>
              <a:prstShdw prst="shdw17" dist="17961" dir="2700000">
                <a:schemeClr val="accent1">
                  <a:gamma/>
                  <a:shade val="60000"/>
                  <a:invGamma/>
                </a:schemeClr>
              </a:prstShdw>
            </a:effectLst>
          </p:spPr>
          <p:txBody>
            <a:bodyPr/>
            <a:lstStyle/>
            <a:p>
              <a:pPr algn="ctr" eaLnBrk="0" hangingPunct="0">
                <a:spcBef>
                  <a:spcPct val="50000"/>
                </a:spcBef>
                <a:defRPr/>
              </a:pPr>
              <a:endParaRPr lang="en-US" sz="1900" dirty="0">
                <a:latin typeface="Arial" pitchFamily="34" charset="0"/>
              </a:endParaRPr>
            </a:p>
          </p:txBody>
        </p:sp>
      </p:grpSp>
      <p:sp>
        <p:nvSpPr>
          <p:cNvPr id="19461" name="Rectangle 8"/>
          <p:cNvSpPr>
            <a:spLocks noGrp="1" noChangeArrowheads="1"/>
          </p:cNvSpPr>
          <p:nvPr>
            <p:ph type="title"/>
          </p:nvPr>
        </p:nvSpPr>
        <p:spPr bwMode="auto">
          <a:xfrm>
            <a:off x="609600" y="304800"/>
            <a:ext cx="5830888" cy="1066800"/>
          </a:xfrm>
          <a:prstGeom prst="rect">
            <a:avLst/>
          </a:prstGeom>
          <a:noFill/>
          <a:ln w="9525">
            <a:noFill/>
            <a:miter lim="800000"/>
            <a:headEnd/>
            <a:tailEnd/>
          </a:ln>
        </p:spPr>
        <p:txBody>
          <a:bodyPr vert="horz" wrap="square" lIns="58933" tIns="28931" rIns="58933" bIns="28931" numCol="1" anchor="b" anchorCtr="0" compatLnSpc="1">
            <a:prstTxWarp prst="textNoShape">
              <a:avLst/>
            </a:prstTxWarp>
          </a:bodyPr>
          <a:lstStyle/>
          <a:p>
            <a:pPr lvl="0"/>
            <a:r>
              <a:rPr lang="en-US" altLang="en-US" smtClean="0"/>
              <a:t>Click to edit Master title style  					</a:t>
            </a:r>
          </a:p>
        </p:txBody>
      </p:sp>
      <p:sp>
        <p:nvSpPr>
          <p:cNvPr id="19462" name="Rectangle 9"/>
          <p:cNvSpPr>
            <a:spLocks noGrp="1" noChangeArrowheads="1"/>
          </p:cNvSpPr>
          <p:nvPr>
            <p:ph type="body" idx="1"/>
          </p:nvPr>
        </p:nvSpPr>
        <p:spPr bwMode="auto">
          <a:xfrm>
            <a:off x="609600" y="1676400"/>
            <a:ext cx="5830888" cy="6781800"/>
          </a:xfrm>
          <a:prstGeom prst="rect">
            <a:avLst/>
          </a:prstGeom>
          <a:noFill/>
          <a:ln w="9525">
            <a:noFill/>
            <a:miter lim="800000"/>
            <a:headEnd/>
            <a:tailEnd/>
          </a:ln>
        </p:spPr>
        <p:txBody>
          <a:bodyPr vert="horz" wrap="square" lIns="58933" tIns="28931" rIns="58933" bIns="2893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92400653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542181" rtl="0" eaLnBrk="0" fontAlgn="base" hangingPunct="0">
        <a:spcBef>
          <a:spcPct val="0"/>
        </a:spcBef>
        <a:spcAft>
          <a:spcPct val="0"/>
        </a:spcAft>
        <a:defRPr sz="1600" b="1">
          <a:solidFill>
            <a:schemeClr val="tx2"/>
          </a:solidFill>
          <a:latin typeface="+mj-lt"/>
          <a:ea typeface="+mj-ea"/>
          <a:cs typeface="+mj-cs"/>
        </a:defRPr>
      </a:lvl1pPr>
      <a:lvl2pPr algn="ctr" defTabSz="542181" rtl="0" eaLnBrk="0" fontAlgn="base" hangingPunct="0">
        <a:spcBef>
          <a:spcPct val="0"/>
        </a:spcBef>
        <a:spcAft>
          <a:spcPct val="0"/>
        </a:spcAft>
        <a:defRPr sz="1600" b="1">
          <a:solidFill>
            <a:schemeClr val="tx2"/>
          </a:solidFill>
          <a:latin typeface="Arial" pitchFamily="34" charset="0"/>
        </a:defRPr>
      </a:lvl2pPr>
      <a:lvl3pPr algn="ctr" defTabSz="542181" rtl="0" eaLnBrk="0" fontAlgn="base" hangingPunct="0">
        <a:spcBef>
          <a:spcPct val="0"/>
        </a:spcBef>
        <a:spcAft>
          <a:spcPct val="0"/>
        </a:spcAft>
        <a:defRPr sz="1600" b="1">
          <a:solidFill>
            <a:schemeClr val="tx2"/>
          </a:solidFill>
          <a:latin typeface="Arial" pitchFamily="34" charset="0"/>
        </a:defRPr>
      </a:lvl3pPr>
      <a:lvl4pPr algn="ctr" defTabSz="542181" rtl="0" eaLnBrk="0" fontAlgn="base" hangingPunct="0">
        <a:spcBef>
          <a:spcPct val="0"/>
        </a:spcBef>
        <a:spcAft>
          <a:spcPct val="0"/>
        </a:spcAft>
        <a:defRPr sz="1600" b="1">
          <a:solidFill>
            <a:schemeClr val="tx2"/>
          </a:solidFill>
          <a:latin typeface="Arial" pitchFamily="34" charset="0"/>
        </a:defRPr>
      </a:lvl4pPr>
      <a:lvl5pPr algn="ctr" defTabSz="542181" rtl="0" eaLnBrk="0" fontAlgn="base" hangingPunct="0">
        <a:spcBef>
          <a:spcPct val="0"/>
        </a:spcBef>
        <a:spcAft>
          <a:spcPct val="0"/>
        </a:spcAft>
        <a:defRPr sz="1600" b="1">
          <a:solidFill>
            <a:schemeClr val="tx2"/>
          </a:solidFill>
          <a:latin typeface="Arial" pitchFamily="34" charset="0"/>
        </a:defRPr>
      </a:lvl5pPr>
      <a:lvl6pPr marL="308593" algn="ctr" defTabSz="542181" rtl="0" eaLnBrk="0" fontAlgn="base" hangingPunct="0">
        <a:spcBef>
          <a:spcPct val="0"/>
        </a:spcBef>
        <a:spcAft>
          <a:spcPct val="0"/>
        </a:spcAft>
        <a:defRPr sz="1600" b="1">
          <a:solidFill>
            <a:schemeClr val="tx2"/>
          </a:solidFill>
          <a:latin typeface="Arial" pitchFamily="34" charset="0"/>
        </a:defRPr>
      </a:lvl6pPr>
      <a:lvl7pPr marL="617186" algn="ctr" defTabSz="542181" rtl="0" eaLnBrk="0" fontAlgn="base" hangingPunct="0">
        <a:spcBef>
          <a:spcPct val="0"/>
        </a:spcBef>
        <a:spcAft>
          <a:spcPct val="0"/>
        </a:spcAft>
        <a:defRPr sz="1600" b="1">
          <a:solidFill>
            <a:schemeClr val="tx2"/>
          </a:solidFill>
          <a:latin typeface="Arial" pitchFamily="34" charset="0"/>
        </a:defRPr>
      </a:lvl7pPr>
      <a:lvl8pPr marL="925779" algn="ctr" defTabSz="542181" rtl="0" eaLnBrk="0" fontAlgn="base" hangingPunct="0">
        <a:spcBef>
          <a:spcPct val="0"/>
        </a:spcBef>
        <a:spcAft>
          <a:spcPct val="0"/>
        </a:spcAft>
        <a:defRPr sz="1600" b="1">
          <a:solidFill>
            <a:schemeClr val="tx2"/>
          </a:solidFill>
          <a:latin typeface="Arial" pitchFamily="34" charset="0"/>
        </a:defRPr>
      </a:lvl8pPr>
      <a:lvl9pPr marL="1234372" algn="ctr" defTabSz="542181" rtl="0" eaLnBrk="0" fontAlgn="base" hangingPunct="0">
        <a:spcBef>
          <a:spcPct val="0"/>
        </a:spcBef>
        <a:spcAft>
          <a:spcPct val="0"/>
        </a:spcAft>
        <a:defRPr sz="1600" b="1">
          <a:solidFill>
            <a:schemeClr val="tx2"/>
          </a:solidFill>
          <a:latin typeface="Arial" pitchFamily="34" charset="0"/>
        </a:defRPr>
      </a:lvl9pPr>
    </p:titleStyle>
    <p:bodyStyle>
      <a:lvl1pPr marL="217516" indent="-217516" algn="l" defTabSz="542181" rtl="0" eaLnBrk="0" fontAlgn="base" hangingPunct="0">
        <a:spcBef>
          <a:spcPct val="20000"/>
        </a:spcBef>
        <a:spcAft>
          <a:spcPct val="50000"/>
        </a:spcAft>
        <a:buClr>
          <a:schemeClr val="accent2"/>
        </a:buClr>
        <a:buSzPct val="75000"/>
        <a:buFont typeface="Symbol" pitchFamily="18" charset="2"/>
        <a:buChar char="·"/>
        <a:defRPr sz="1400">
          <a:solidFill>
            <a:schemeClr val="tx1"/>
          </a:solidFill>
          <a:latin typeface="+mn-lt"/>
          <a:ea typeface="+mn-ea"/>
          <a:cs typeface="+mn-cs"/>
        </a:defRPr>
      </a:lvl1pPr>
      <a:lvl2pPr marL="456461" indent="-161797" algn="l" defTabSz="542181" rtl="0" eaLnBrk="0" fontAlgn="base" hangingPunct="0">
        <a:spcBef>
          <a:spcPct val="0"/>
        </a:spcBef>
        <a:spcAft>
          <a:spcPct val="25000"/>
        </a:spcAft>
        <a:buClr>
          <a:schemeClr val="tx1"/>
        </a:buClr>
        <a:buSzPct val="100000"/>
        <a:buChar char="–"/>
        <a:defRPr sz="1400">
          <a:solidFill>
            <a:schemeClr val="tx1"/>
          </a:solidFill>
          <a:latin typeface="+mn-lt"/>
        </a:defRPr>
      </a:lvl2pPr>
      <a:lvl3pPr marL="723265" indent="-189657" algn="l" defTabSz="542181" rtl="0" eaLnBrk="0" fontAlgn="base" hangingPunct="0">
        <a:spcBef>
          <a:spcPct val="20000"/>
        </a:spcBef>
        <a:spcAft>
          <a:spcPct val="25000"/>
        </a:spcAft>
        <a:buClr>
          <a:schemeClr val="tx1"/>
        </a:buClr>
        <a:buSzPct val="100000"/>
        <a:buChar char="»"/>
        <a:defRPr sz="1400">
          <a:solidFill>
            <a:schemeClr val="tx1"/>
          </a:solidFill>
          <a:latin typeface="+mn-lt"/>
        </a:defRPr>
      </a:lvl3pPr>
      <a:lvl4pPr marL="1012572" indent="-144653" algn="l" defTabSz="542181" rtl="0" eaLnBrk="0" fontAlgn="base" hangingPunct="0">
        <a:spcBef>
          <a:spcPct val="20000"/>
        </a:spcBef>
        <a:spcAft>
          <a:spcPct val="0"/>
        </a:spcAft>
        <a:buClr>
          <a:schemeClr val="accent2"/>
        </a:buClr>
        <a:buSzPct val="65000"/>
        <a:buFont typeface="Monotype Sorts"/>
        <a:buChar char="•"/>
        <a:defRPr sz="1400">
          <a:solidFill>
            <a:schemeClr val="tx1"/>
          </a:solidFill>
          <a:latin typeface="+mn-lt"/>
        </a:defRPr>
      </a:lvl4pPr>
      <a:lvl5pPr marL="1301877" indent="-144653" algn="l" defTabSz="542181" rtl="0" eaLnBrk="0" fontAlgn="base" hangingPunct="0">
        <a:spcBef>
          <a:spcPct val="20000"/>
        </a:spcBef>
        <a:spcAft>
          <a:spcPct val="0"/>
        </a:spcAft>
        <a:buClr>
          <a:schemeClr val="tx1"/>
        </a:buClr>
        <a:buSzPct val="100000"/>
        <a:buChar char="–"/>
        <a:defRPr sz="1400">
          <a:solidFill>
            <a:schemeClr val="tx1"/>
          </a:solidFill>
          <a:latin typeface="+mn-lt"/>
        </a:defRPr>
      </a:lvl5pPr>
      <a:lvl6pPr marL="1610470" indent="-144653" algn="l" defTabSz="542181" rtl="0" eaLnBrk="0" fontAlgn="base" hangingPunct="0">
        <a:spcBef>
          <a:spcPct val="20000"/>
        </a:spcBef>
        <a:spcAft>
          <a:spcPct val="0"/>
        </a:spcAft>
        <a:buClr>
          <a:schemeClr val="tx1"/>
        </a:buClr>
        <a:buSzPct val="100000"/>
        <a:buChar char="–"/>
        <a:defRPr sz="1400">
          <a:solidFill>
            <a:schemeClr val="tx1"/>
          </a:solidFill>
          <a:latin typeface="+mn-lt"/>
        </a:defRPr>
      </a:lvl6pPr>
      <a:lvl7pPr marL="1919063" indent="-144653" algn="l" defTabSz="542181" rtl="0" eaLnBrk="0" fontAlgn="base" hangingPunct="0">
        <a:spcBef>
          <a:spcPct val="20000"/>
        </a:spcBef>
        <a:spcAft>
          <a:spcPct val="0"/>
        </a:spcAft>
        <a:buClr>
          <a:schemeClr val="tx1"/>
        </a:buClr>
        <a:buSzPct val="100000"/>
        <a:buChar char="–"/>
        <a:defRPr sz="1400">
          <a:solidFill>
            <a:schemeClr val="tx1"/>
          </a:solidFill>
          <a:latin typeface="+mn-lt"/>
        </a:defRPr>
      </a:lvl7pPr>
      <a:lvl8pPr marL="2227657" indent="-144653" algn="l" defTabSz="542181" rtl="0" eaLnBrk="0" fontAlgn="base" hangingPunct="0">
        <a:spcBef>
          <a:spcPct val="20000"/>
        </a:spcBef>
        <a:spcAft>
          <a:spcPct val="0"/>
        </a:spcAft>
        <a:buClr>
          <a:schemeClr val="tx1"/>
        </a:buClr>
        <a:buSzPct val="100000"/>
        <a:buChar char="–"/>
        <a:defRPr sz="1400">
          <a:solidFill>
            <a:schemeClr val="tx1"/>
          </a:solidFill>
          <a:latin typeface="+mn-lt"/>
        </a:defRPr>
      </a:lvl8pPr>
      <a:lvl9pPr marL="2536250" indent="-144653" algn="l" defTabSz="542181" rtl="0" eaLnBrk="0" fontAlgn="base" hangingPunct="0">
        <a:spcBef>
          <a:spcPct val="20000"/>
        </a:spcBef>
        <a:spcAft>
          <a:spcPct val="0"/>
        </a:spcAft>
        <a:buClr>
          <a:schemeClr val="tx1"/>
        </a:buClr>
        <a:buSzPct val="100000"/>
        <a:buChar char="–"/>
        <a:defRPr sz="1400">
          <a:solidFill>
            <a:schemeClr val="tx1"/>
          </a:solidFill>
          <a:latin typeface="+mn-lt"/>
        </a:defRPr>
      </a:lvl9pPr>
    </p:bodyStyle>
    <p:otherStyle>
      <a:defPPr>
        <a:defRPr lang="en-US"/>
      </a:defPPr>
      <a:lvl1pPr marL="0" algn="l" defTabSz="617186" rtl="0" eaLnBrk="1" latinLnBrk="0" hangingPunct="1">
        <a:defRPr sz="1200" kern="1200">
          <a:solidFill>
            <a:schemeClr val="tx1"/>
          </a:solidFill>
          <a:latin typeface="+mn-lt"/>
          <a:ea typeface="+mn-ea"/>
          <a:cs typeface="+mn-cs"/>
        </a:defRPr>
      </a:lvl1pPr>
      <a:lvl2pPr marL="308593" algn="l" defTabSz="617186" rtl="0" eaLnBrk="1" latinLnBrk="0" hangingPunct="1">
        <a:defRPr sz="1200" kern="1200">
          <a:solidFill>
            <a:schemeClr val="tx1"/>
          </a:solidFill>
          <a:latin typeface="+mn-lt"/>
          <a:ea typeface="+mn-ea"/>
          <a:cs typeface="+mn-cs"/>
        </a:defRPr>
      </a:lvl2pPr>
      <a:lvl3pPr marL="617186" algn="l" defTabSz="617186" rtl="0" eaLnBrk="1" latinLnBrk="0" hangingPunct="1">
        <a:defRPr sz="1200" kern="1200">
          <a:solidFill>
            <a:schemeClr val="tx1"/>
          </a:solidFill>
          <a:latin typeface="+mn-lt"/>
          <a:ea typeface="+mn-ea"/>
          <a:cs typeface="+mn-cs"/>
        </a:defRPr>
      </a:lvl3pPr>
      <a:lvl4pPr marL="925779" algn="l" defTabSz="617186" rtl="0" eaLnBrk="1" latinLnBrk="0" hangingPunct="1">
        <a:defRPr sz="1200" kern="1200">
          <a:solidFill>
            <a:schemeClr val="tx1"/>
          </a:solidFill>
          <a:latin typeface="+mn-lt"/>
          <a:ea typeface="+mn-ea"/>
          <a:cs typeface="+mn-cs"/>
        </a:defRPr>
      </a:lvl4pPr>
      <a:lvl5pPr marL="1234372" algn="l" defTabSz="617186" rtl="0" eaLnBrk="1" latinLnBrk="0" hangingPunct="1">
        <a:defRPr sz="1200" kern="1200">
          <a:solidFill>
            <a:schemeClr val="tx1"/>
          </a:solidFill>
          <a:latin typeface="+mn-lt"/>
          <a:ea typeface="+mn-ea"/>
          <a:cs typeface="+mn-cs"/>
        </a:defRPr>
      </a:lvl5pPr>
      <a:lvl6pPr marL="1542965" algn="l" defTabSz="617186" rtl="0" eaLnBrk="1" latinLnBrk="0" hangingPunct="1">
        <a:defRPr sz="1200" kern="1200">
          <a:solidFill>
            <a:schemeClr val="tx1"/>
          </a:solidFill>
          <a:latin typeface="+mn-lt"/>
          <a:ea typeface="+mn-ea"/>
          <a:cs typeface="+mn-cs"/>
        </a:defRPr>
      </a:lvl6pPr>
      <a:lvl7pPr marL="1851558" algn="l" defTabSz="617186" rtl="0" eaLnBrk="1" latinLnBrk="0" hangingPunct="1">
        <a:defRPr sz="1200" kern="1200">
          <a:solidFill>
            <a:schemeClr val="tx1"/>
          </a:solidFill>
          <a:latin typeface="+mn-lt"/>
          <a:ea typeface="+mn-ea"/>
          <a:cs typeface="+mn-cs"/>
        </a:defRPr>
      </a:lvl7pPr>
      <a:lvl8pPr marL="2160151" algn="l" defTabSz="617186" rtl="0" eaLnBrk="1" latinLnBrk="0" hangingPunct="1">
        <a:defRPr sz="1200" kern="1200">
          <a:solidFill>
            <a:schemeClr val="tx1"/>
          </a:solidFill>
          <a:latin typeface="+mn-lt"/>
          <a:ea typeface="+mn-ea"/>
          <a:cs typeface="+mn-cs"/>
        </a:defRPr>
      </a:lvl8pPr>
      <a:lvl9pPr marL="2468744" algn="l" defTabSz="617186"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notesSlide" Target="../notesSlides/notesSlide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wmf"/><Relationship Id="rId10" Type="http://schemas.openxmlformats.org/officeDocument/2006/relationships/image" Target="../media/image5.jpeg"/><Relationship Id="rId4" Type="http://schemas.openxmlformats.org/officeDocument/2006/relationships/oleObject" Target="../embeddings/oleObject1.bin"/><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16.bin"/><Relationship Id="rId5" Type="http://schemas.openxmlformats.org/officeDocument/2006/relationships/image" Target="../media/image1.w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oleObject" Target="../embeddings/oleObject18.bin"/><Relationship Id="rId5" Type="http://schemas.openxmlformats.org/officeDocument/2006/relationships/image" Target="../media/image1.wmf"/><Relationship Id="rId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notesSlide" Target="../notesSlides/notesSlide14.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Microsoft_Word_97_-_2003_Document2.doc"/><Relationship Id="rId5" Type="http://schemas.openxmlformats.org/officeDocument/2006/relationships/image" Target="../media/image20.emf"/><Relationship Id="rId4" Type="http://schemas.openxmlformats.org/officeDocument/2006/relationships/oleObject" Target="../embeddings/Microsoft_Word_97_-_2003_Document1.doc"/></Relationships>
</file>

<file path=ppt/slides/_rels/slide1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5.xml"/><Relationship Id="rId7"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21.bin"/><Relationship Id="rId5" Type="http://schemas.openxmlformats.org/officeDocument/2006/relationships/image" Target="../media/image20.emf"/><Relationship Id="rId4" Type="http://schemas.openxmlformats.org/officeDocument/2006/relationships/oleObject" Target="../embeddings/oleObject20.bin"/></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3.wmf"/><Relationship Id="rId4" Type="http://schemas.openxmlformats.org/officeDocument/2006/relationships/oleObject" Target="../embeddings/oleObject23.bin"/></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26.bin"/><Relationship Id="rId3" Type="http://schemas.openxmlformats.org/officeDocument/2006/relationships/notesSlide" Target="../notesSlides/notesSlide18.xml"/><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oleObject" Target="../embeddings/oleObject25.bin"/><Relationship Id="rId5" Type="http://schemas.openxmlformats.org/officeDocument/2006/relationships/image" Target="../media/image23.wmf"/><Relationship Id="rId4" Type="http://schemas.openxmlformats.org/officeDocument/2006/relationships/oleObject" Target="../embeddings/oleObject24.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notesSlide" Target="../notesSlides/notesSlide19.xml"/><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8.bin"/><Relationship Id="rId5" Type="http://schemas.openxmlformats.org/officeDocument/2006/relationships/image" Target="../media/image23.wmf"/><Relationship Id="rId4" Type="http://schemas.openxmlformats.org/officeDocument/2006/relationships/oleObject" Target="../embeddings/oleObject27.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notesSlide" Target="../notesSlides/notesSlide20.xml"/><Relationship Id="rId7" Type="http://schemas.openxmlformats.org/officeDocument/2006/relationships/image" Target="../media/image24.e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31.bin"/><Relationship Id="rId5" Type="http://schemas.openxmlformats.org/officeDocument/2006/relationships/image" Target="../media/image23.wmf"/><Relationship Id="rId4" Type="http://schemas.openxmlformats.org/officeDocument/2006/relationships/oleObject" Target="../embeddings/oleObject30.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21.xml"/><Relationship Id="rId7" Type="http://schemas.openxmlformats.org/officeDocument/2006/relationships/image" Target="../media/image26.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34.bin"/><Relationship Id="rId5" Type="http://schemas.openxmlformats.org/officeDocument/2006/relationships/image" Target="../media/image25.wmf"/><Relationship Id="rId4" Type="http://schemas.openxmlformats.org/officeDocument/2006/relationships/oleObject" Target="../embeddings/oleObject33.bin"/><Relationship Id="rId9" Type="http://schemas.openxmlformats.org/officeDocument/2006/relationships/image" Target="../media/image27.wm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oleObject" Target="../embeddings/oleObject3.bin"/></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4.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 Id="rId9" Type="http://schemas.openxmlformats.org/officeDocument/2006/relationships/image" Target="../media/image9.w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notesSlide" Target="../notesSlides/notesSlide51.xml"/><Relationship Id="rId7" Type="http://schemas.openxmlformats.org/officeDocument/2006/relationships/image" Target="../media/image34.emf"/><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oleObject" Target="../embeddings/oleObject37.bin"/><Relationship Id="rId5" Type="http://schemas.openxmlformats.org/officeDocument/2006/relationships/image" Target="../media/image33.emf"/><Relationship Id="rId4" Type="http://schemas.openxmlformats.org/officeDocument/2006/relationships/oleObject" Target="../embeddings/oleObject36.bin"/><Relationship Id="rId9" Type="http://schemas.openxmlformats.org/officeDocument/2006/relationships/image" Target="../media/image35.emf"/></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0.wmf"/><Relationship Id="rId5" Type="http://schemas.openxmlformats.org/officeDocument/2006/relationships/oleObject" Target="../embeddings/oleObject7.bin"/><Relationship Id="rId10" Type="http://schemas.openxmlformats.org/officeDocument/2006/relationships/image" Target="../media/image13.png"/><Relationship Id="rId4" Type="http://schemas.openxmlformats.org/officeDocument/2006/relationships/hyperlink" Target="mailto:rratto@sfgate.com" TargetMode="External"/><Relationship Id="rId9" Type="http://schemas.openxmlformats.org/officeDocument/2006/relationships/image" Target="../media/image12.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7.xm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4.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6.wmf"/></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1.wmf"/><Relationship Id="rId4" Type="http://schemas.openxmlformats.org/officeDocument/2006/relationships/oleObject" Target="../embeddings/oleObject13.bin"/></Relationships>
</file>

<file path=ppt/slides/_rels/slide90.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notesSlide" Target="../notesSlides/notesSlide89.xml"/><Relationship Id="rId7" Type="http://schemas.openxmlformats.org/officeDocument/2006/relationships/image" Target="../media/image39.emf"/><Relationship Id="rId2" Type="http://schemas.openxmlformats.org/officeDocument/2006/relationships/slideLayout" Target="../slideLayouts/slideLayout7.xml"/><Relationship Id="rId1" Type="http://schemas.openxmlformats.org/officeDocument/2006/relationships/vmlDrawing" Target="../drawings/vmlDrawing17.vml"/><Relationship Id="rId6" Type="http://schemas.openxmlformats.org/officeDocument/2006/relationships/oleObject" Target="../embeddings/oleObject40.bin"/><Relationship Id="rId5" Type="http://schemas.openxmlformats.org/officeDocument/2006/relationships/image" Target="../media/image38.emf"/><Relationship Id="rId4" Type="http://schemas.openxmlformats.org/officeDocument/2006/relationships/oleObject" Target="../embeddings/oleObject39.bin"/></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4.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43.bin"/><Relationship Id="rId5" Type="http://schemas.openxmlformats.org/officeDocument/2006/relationships/image" Target="../media/image10.wmf"/><Relationship Id="rId4" Type="http://schemas.openxmlformats.org/officeDocument/2006/relationships/oleObject" Target="../embeddings/oleObject42.bin"/></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 name="Text Box 4"/>
          <p:cNvSpPr txBox="1">
            <a:spLocks noChangeArrowheads="1"/>
          </p:cNvSpPr>
          <p:nvPr/>
        </p:nvSpPr>
        <p:spPr bwMode="auto">
          <a:xfrm rot="18924593">
            <a:off x="1843090" y="5267041"/>
            <a:ext cx="2143125" cy="584775"/>
          </a:xfrm>
          <a:prstGeom prst="rect">
            <a:avLst/>
          </a:prstGeom>
          <a:noFill/>
          <a:ln w="9525">
            <a:noFill/>
            <a:miter lim="800000"/>
            <a:headEnd/>
            <a:tailEnd/>
          </a:ln>
        </p:spPr>
        <p:txBody>
          <a:bodyPr>
            <a:spAutoFit/>
          </a:bodyPr>
          <a:lstStyle/>
          <a:p>
            <a:pPr algn="ctr" eaLnBrk="0" hangingPunct="0">
              <a:spcBef>
                <a:spcPct val="50000"/>
              </a:spcBef>
            </a:pPr>
            <a:endParaRPr lang="en-US" altLang="en-US" sz="3200" b="0" dirty="0">
              <a:solidFill>
                <a:schemeClr val="tx1"/>
              </a:solidFill>
              <a:latin typeface="Times New Roman" pitchFamily="18" charset="0"/>
            </a:endParaRPr>
          </a:p>
        </p:txBody>
      </p:sp>
      <p:graphicFrame>
        <p:nvGraphicFramePr>
          <p:cNvPr id="1072" name="Object 48"/>
          <p:cNvGraphicFramePr>
            <a:graphicFrameLocks/>
          </p:cNvGraphicFramePr>
          <p:nvPr/>
        </p:nvGraphicFramePr>
        <p:xfrm>
          <a:off x="655638" y="2119315"/>
          <a:ext cx="5211762" cy="1385887"/>
        </p:xfrm>
        <a:graphic>
          <a:graphicData uri="http://schemas.openxmlformats.org/presentationml/2006/ole">
            <mc:AlternateContent xmlns:mc="http://schemas.openxmlformats.org/markup-compatibility/2006">
              <mc:Choice xmlns:v="urn:schemas-microsoft-com:vml" Requires="v">
                <p:oleObj spid="_x0000_s1375" name="Document" r:id="rId4" imgW="5625084" imgH="1766316" progId="Word.Document.8">
                  <p:embed/>
                </p:oleObj>
              </mc:Choice>
              <mc:Fallback>
                <p:oleObj name="Document" r:id="rId4" imgW="5625084" imgH="1766316" progId="Word.Document.8">
                  <p:embed/>
                  <p:pic>
                    <p:nvPicPr>
                      <p:cNvPr id="0" name="Picture 4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638" y="2119315"/>
                        <a:ext cx="5211762" cy="138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73" name="Object 49"/>
          <p:cNvGraphicFramePr>
            <a:graphicFrameLocks noChangeAspect="1"/>
          </p:cNvGraphicFramePr>
          <p:nvPr/>
        </p:nvGraphicFramePr>
        <p:xfrm>
          <a:off x="2209800" y="3124201"/>
          <a:ext cx="4191000" cy="1616075"/>
        </p:xfrm>
        <a:graphic>
          <a:graphicData uri="http://schemas.openxmlformats.org/presentationml/2006/ole">
            <mc:AlternateContent xmlns:mc="http://schemas.openxmlformats.org/markup-compatibility/2006">
              <mc:Choice xmlns:v="urn:schemas-microsoft-com:vml" Requires="v">
                <p:oleObj spid="_x0000_s1376" name="Equation" r:id="rId6" imgW="1955800" imgH="762000" progId="Equation.3">
                  <p:embed/>
                </p:oleObj>
              </mc:Choice>
              <mc:Fallback>
                <p:oleObj name="Equation" r:id="rId6" imgW="1955800" imgH="762000" progId="Equation.3">
                  <p:embed/>
                  <p:pic>
                    <p:nvPicPr>
                      <p:cNvPr id="0" name="Picture 4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3124201"/>
                        <a:ext cx="419100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75" name="Rectangle 12"/>
          <p:cNvSpPr>
            <a:spLocks noChangeArrowheads="1"/>
          </p:cNvSpPr>
          <p:nvPr/>
        </p:nvSpPr>
        <p:spPr bwMode="auto">
          <a:xfrm>
            <a:off x="228600" y="5181600"/>
            <a:ext cx="64008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dirty="0">
                <a:solidFill>
                  <a:schemeClr val="tx1"/>
                </a:solidFill>
              </a:rPr>
              <a:t>Should you get rid of the nightlight in your child’s room?</a:t>
            </a:r>
            <a:r>
              <a:rPr lang="en-US" altLang="en-US" sz="2000" dirty="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pic>
        <p:nvPicPr>
          <p:cNvPr id="1076" name="Picture 13"/>
          <p:cNvPicPr>
            <a:picLocks noChangeAspect="1" noChangeArrowheads="1"/>
          </p:cNvPicPr>
          <p:nvPr/>
        </p:nvPicPr>
        <p:blipFill>
          <a:blip r:embed="rId8"/>
          <a:srcRect l="4468" r="6174" b="26869"/>
          <a:stretch>
            <a:fillRect/>
          </a:stretch>
        </p:blipFill>
        <p:spPr bwMode="auto">
          <a:xfrm>
            <a:off x="1981200" y="228600"/>
            <a:ext cx="4572000" cy="838200"/>
          </a:xfrm>
          <a:prstGeom prst="rect">
            <a:avLst/>
          </a:prstGeom>
          <a:noFill/>
          <a:ln w="9525">
            <a:noFill/>
            <a:miter lim="800000"/>
            <a:headEnd/>
            <a:tailEnd/>
          </a:ln>
        </p:spPr>
      </p:pic>
      <p:pic>
        <p:nvPicPr>
          <p:cNvPr id="1077" name="Picture 14" descr="nature"/>
          <p:cNvPicPr>
            <a:picLocks noChangeAspect="1" noChangeArrowheads="1"/>
          </p:cNvPicPr>
          <p:nvPr/>
        </p:nvPicPr>
        <p:blipFill>
          <a:blip r:embed="rId9"/>
          <a:srcRect r="50459"/>
          <a:stretch>
            <a:fillRect/>
          </a:stretch>
        </p:blipFill>
        <p:spPr bwMode="auto">
          <a:xfrm>
            <a:off x="152400" y="304800"/>
            <a:ext cx="1752600" cy="685800"/>
          </a:xfrm>
          <a:prstGeom prst="rect">
            <a:avLst/>
          </a:prstGeom>
          <a:noFill/>
          <a:ln w="9525">
            <a:noFill/>
            <a:miter lim="800000"/>
            <a:headEnd/>
            <a:tailEnd/>
          </a:ln>
        </p:spPr>
      </p:pic>
      <p:sp>
        <p:nvSpPr>
          <p:cNvPr id="1296399" name="Text Box 15"/>
          <p:cNvSpPr txBox="1">
            <a:spLocks noChangeArrowheads="1"/>
          </p:cNvSpPr>
          <p:nvPr/>
        </p:nvSpPr>
        <p:spPr bwMode="auto">
          <a:xfrm>
            <a:off x="2667000" y="0"/>
            <a:ext cx="3276600" cy="52322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296400" name="Text Box 16"/>
          <p:cNvSpPr txBox="1">
            <a:spLocks noChangeArrowheads="1"/>
          </p:cNvSpPr>
          <p:nvPr/>
        </p:nvSpPr>
        <p:spPr bwMode="auto">
          <a:xfrm>
            <a:off x="1447800" y="166688"/>
            <a:ext cx="2819400" cy="369332"/>
          </a:xfrm>
          <a:prstGeom prst="rect">
            <a:avLst/>
          </a:prstGeom>
          <a:noFill/>
          <a:ln w="762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Quinn et al. 1999</a:t>
            </a:r>
          </a:p>
        </p:txBody>
      </p:sp>
      <p:sp>
        <p:nvSpPr>
          <p:cNvPr id="1080" name="Rectangle 17"/>
          <p:cNvSpPr>
            <a:spLocks noChangeArrowheads="1"/>
          </p:cNvSpPr>
          <p:nvPr/>
        </p:nvSpPr>
        <p:spPr bwMode="auto">
          <a:xfrm>
            <a:off x="152400" y="1295400"/>
            <a:ext cx="6705600" cy="914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b="0" dirty="0">
                <a:solidFill>
                  <a:schemeClr val="tx1"/>
                </a:solidFill>
              </a:rPr>
              <a:t>Does the use of nightlights in </a:t>
            </a:r>
            <a:r>
              <a:rPr lang="en-US" altLang="en-US" sz="2400" b="0" dirty="0" smtClean="0">
                <a:solidFill>
                  <a:schemeClr val="tx1"/>
                </a:solidFill>
              </a:rPr>
              <a:t>children’s rooms </a:t>
            </a:r>
            <a:r>
              <a:rPr lang="en-US" altLang="en-US" sz="2400" b="0" dirty="0">
                <a:solidFill>
                  <a:schemeClr val="tx1"/>
                </a:solidFill>
              </a:rPr>
              <a:t>cause them to have myopia (nearsightedness)?</a:t>
            </a: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081" name="Rectangle 18"/>
          <p:cNvSpPr>
            <a:spLocks noChangeArrowheads="1"/>
          </p:cNvSpPr>
          <p:nvPr/>
        </p:nvSpPr>
        <p:spPr bwMode="auto">
          <a:xfrm>
            <a:off x="152400" y="3733800"/>
            <a:ext cx="3200400" cy="6858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1800" b="0" dirty="0">
                <a:solidFill>
                  <a:schemeClr val="tx1"/>
                </a:solidFill>
              </a:rPr>
              <a:t>Prevalence ratio = </a:t>
            </a:r>
          </a:p>
          <a:p>
            <a:pPr defTabSz="803275" eaLnBrk="0" hangingPunct="0">
              <a:spcBef>
                <a:spcPct val="20000"/>
              </a:spcBef>
              <a:spcAft>
                <a:spcPct val="50000"/>
              </a:spcAft>
              <a:buClr>
                <a:schemeClr val="accent2"/>
              </a:buClr>
              <a:buSzPct val="75000"/>
              <a:buFont typeface="Symbol" pitchFamily="18" charset="2"/>
              <a:buChar char="·"/>
            </a:pPr>
            <a:endParaRPr lang="en-US" altLang="en-US" sz="18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1082" name="Group 20"/>
          <p:cNvGrpSpPr>
            <a:grpSpLocks/>
          </p:cNvGrpSpPr>
          <p:nvPr/>
        </p:nvGrpSpPr>
        <p:grpSpPr bwMode="auto">
          <a:xfrm>
            <a:off x="-712788" y="7478693"/>
            <a:ext cx="5807076" cy="631825"/>
            <a:chOff x="-449" y="4711"/>
            <a:chExt cx="3658" cy="398"/>
          </a:xfrm>
        </p:grpSpPr>
        <p:sp>
          <p:nvSpPr>
            <p:cNvPr id="1083" name="Text Box 5"/>
            <p:cNvSpPr txBox="1">
              <a:spLocks noChangeArrowheads="1"/>
            </p:cNvSpPr>
            <p:nvPr/>
          </p:nvSpPr>
          <p:spPr bwMode="auto">
            <a:xfrm rot="18904130">
              <a:off x="-449" y="4798"/>
              <a:ext cx="2270" cy="213"/>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Yes, get rid of nightlight - A</a:t>
              </a:r>
            </a:p>
          </p:txBody>
        </p:sp>
        <p:sp>
          <p:nvSpPr>
            <p:cNvPr id="1084" name="Text Box 9"/>
            <p:cNvSpPr txBox="1">
              <a:spLocks noChangeArrowheads="1"/>
            </p:cNvSpPr>
            <p:nvPr/>
          </p:nvSpPr>
          <p:spPr bwMode="auto">
            <a:xfrm rot="18904130">
              <a:off x="726" y="4876"/>
              <a:ext cx="2483" cy="233"/>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Need more information</a:t>
              </a:r>
              <a:r>
                <a:rPr lang="en-US" altLang="en-US" sz="1800" b="0" dirty="0">
                  <a:solidFill>
                    <a:schemeClr val="tx1"/>
                  </a:solidFill>
                </a:rPr>
                <a:t> - C</a:t>
              </a:r>
            </a:p>
          </p:txBody>
        </p:sp>
        <p:sp>
          <p:nvSpPr>
            <p:cNvPr id="1085" name="Text Box 10"/>
            <p:cNvSpPr txBox="1">
              <a:spLocks noChangeArrowheads="1"/>
            </p:cNvSpPr>
            <p:nvPr/>
          </p:nvSpPr>
          <p:spPr bwMode="auto">
            <a:xfrm rot="18904130">
              <a:off x="460" y="4711"/>
              <a:ext cx="2008" cy="233"/>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No, keep nightlight - B</a:t>
              </a:r>
              <a:endParaRPr lang="en-US" altLang="en-US" sz="1800" dirty="0">
                <a:solidFill>
                  <a:schemeClr val="tx1"/>
                </a:solidFill>
              </a:endParaRPr>
            </a:p>
          </p:txBody>
        </p:sp>
      </p:grpSp>
      <p:pic>
        <p:nvPicPr>
          <p:cNvPr id="16" name="Picture 15" descr="iclicker2-pic-2"/>
          <p:cNvPicPr>
            <a:picLocks noChangeAspect="1" noChangeArrowheads="1"/>
          </p:cNvPicPr>
          <p:nvPr/>
        </p:nvPicPr>
        <p:blipFill>
          <a:blip r:embed="rId10" cstate="print"/>
          <a:srcRect/>
          <a:stretch>
            <a:fillRect/>
          </a:stretch>
        </p:blipFill>
        <p:spPr bwMode="auto">
          <a:xfrm>
            <a:off x="4768375" y="5638802"/>
            <a:ext cx="1861027" cy="2828471"/>
          </a:xfrm>
          <a:prstGeom prst="rect">
            <a:avLst/>
          </a:prstGeom>
          <a:noFill/>
          <a:ln w="9525">
            <a:noFill/>
            <a:miter lim="800000"/>
            <a:headEnd/>
            <a:tailEnd/>
          </a:ln>
        </p:spPr>
      </p:pic>
      <p:sp>
        <p:nvSpPr>
          <p:cNvPr id="17" name="Rectangle 2"/>
          <p:cNvSpPr txBox="1">
            <a:spLocks noChangeArrowheads="1"/>
          </p:cNvSpPr>
          <p:nvPr/>
        </p:nvSpPr>
        <p:spPr>
          <a:xfrm>
            <a:off x="2971800" y="8458200"/>
            <a:ext cx="4648200" cy="1066800"/>
          </a:xfrm>
          <a:prstGeom prst="rect">
            <a:avLst/>
          </a:prstGeom>
        </p:spPr>
        <p:txBody>
          <a:bodyPr/>
          <a:lst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a:lstStyle>
          <a:p>
            <a:r>
              <a:rPr lang="en-US" altLang="en-US" sz="1800" kern="0" dirty="0" smtClean="0"/>
              <a:t>Please pick up an i</a:t>
            </a:r>
            <a:r>
              <a:rPr lang="en-US" altLang="en-US" sz="1800" kern="0" dirty="0" smtClean="0">
                <a:solidFill>
                  <a:srgbClr val="FF3300"/>
                </a:solidFill>
              </a:rPr>
              <a:t>&gt;</a:t>
            </a:r>
            <a:r>
              <a:rPr lang="en-US" altLang="en-US" sz="1800" kern="0" dirty="0" smtClean="0"/>
              <a:t>clicker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p:txBody>
          <a:bodyPr/>
          <a:lstStyle/>
          <a:p>
            <a:r>
              <a:rPr lang="en-US" altLang="en-US" dirty="0" smtClean="0"/>
              <a:t>Insert picture with nightlight off</a:t>
            </a:r>
          </a:p>
        </p:txBody>
      </p:sp>
      <p:pic>
        <p:nvPicPr>
          <p:cNvPr id="43011" name="Picture 4" descr="DSC0001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l="14999" t="16667" r="14166" b="13333"/>
          <a:stretch>
            <a:fillRect/>
          </a:stretch>
        </p:blipFill>
        <p:spPr bwMode="auto">
          <a:xfrm>
            <a:off x="0" y="1524000"/>
            <a:ext cx="6858000" cy="5257800"/>
          </a:xfrm>
          <a:prstGeom prst="rect">
            <a:avLst/>
          </a:prstGeom>
          <a:noFill/>
          <a:ln w="9525">
            <a:noFill/>
            <a:miter lim="800000"/>
            <a:headEnd/>
            <a:tailEnd/>
          </a:ln>
        </p:spPr>
      </p:pic>
      <p:sp>
        <p:nvSpPr>
          <p:cNvPr id="944133" name="Text Box 5"/>
          <p:cNvSpPr txBox="1">
            <a:spLocks noChangeArrowheads="1"/>
          </p:cNvSpPr>
          <p:nvPr/>
        </p:nvSpPr>
        <p:spPr bwMode="auto">
          <a:xfrm>
            <a:off x="304800" y="7239001"/>
            <a:ext cx="6096000" cy="954107"/>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Lights </a:t>
            </a:r>
            <a:r>
              <a:rPr lang="en-US" dirty="0" smtClean="0">
                <a:latin typeface="Arial" pitchFamily="34" charset="0"/>
              </a:rPr>
              <a:t>went off </a:t>
            </a:r>
            <a:r>
              <a:rPr lang="en-US" dirty="0">
                <a:latin typeface="Arial" pitchFamily="34" charset="0"/>
              </a:rPr>
              <a:t>and the stumbling around begins.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7" name="Text Box 4"/>
          <p:cNvSpPr txBox="1">
            <a:spLocks noChangeArrowheads="1"/>
          </p:cNvSpPr>
          <p:nvPr/>
        </p:nvSpPr>
        <p:spPr bwMode="auto">
          <a:xfrm rot="18924593">
            <a:off x="1843090" y="5267041"/>
            <a:ext cx="2143125" cy="584775"/>
          </a:xfrm>
          <a:prstGeom prst="rect">
            <a:avLst/>
          </a:prstGeom>
          <a:noFill/>
          <a:ln w="9525">
            <a:noFill/>
            <a:miter lim="800000"/>
            <a:headEnd/>
            <a:tailEnd/>
          </a:ln>
        </p:spPr>
        <p:txBody>
          <a:bodyPr>
            <a:spAutoFit/>
          </a:bodyPr>
          <a:lstStyle/>
          <a:p>
            <a:pPr algn="ctr" eaLnBrk="0" hangingPunct="0">
              <a:spcBef>
                <a:spcPct val="50000"/>
              </a:spcBef>
            </a:pPr>
            <a:endParaRPr lang="en-US" altLang="en-US" sz="3200" b="0" dirty="0">
              <a:solidFill>
                <a:schemeClr val="tx1"/>
              </a:solidFill>
              <a:latin typeface="Times New Roman" pitchFamily="18" charset="0"/>
            </a:endParaRPr>
          </a:p>
        </p:txBody>
      </p:sp>
      <p:graphicFrame>
        <p:nvGraphicFramePr>
          <p:cNvPr id="8235" name="Object 43"/>
          <p:cNvGraphicFramePr>
            <a:graphicFrameLocks/>
          </p:cNvGraphicFramePr>
          <p:nvPr/>
        </p:nvGraphicFramePr>
        <p:xfrm>
          <a:off x="381000" y="381000"/>
          <a:ext cx="5668963" cy="1766888"/>
        </p:xfrm>
        <a:graphic>
          <a:graphicData uri="http://schemas.openxmlformats.org/presentationml/2006/ole">
            <mc:AlternateContent xmlns:mc="http://schemas.openxmlformats.org/markup-compatibility/2006">
              <mc:Choice xmlns:v="urn:schemas-microsoft-com:vml" Requires="v">
                <p:oleObj spid="_x0000_s8525" name="Document" r:id="rId4" imgW="5625084" imgH="1766316" progId="Word.Document.8">
                  <p:embed/>
                </p:oleObj>
              </mc:Choice>
              <mc:Fallback>
                <p:oleObj name="Document" r:id="rId4" imgW="5625084" imgH="1766316" progId="Word.Document.8">
                  <p:embed/>
                  <p:pic>
                    <p:nvPicPr>
                      <p:cNvPr id="0" name="Picture 4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8236" name="Object 44"/>
          <p:cNvGraphicFramePr>
            <a:graphicFrameLocks noChangeAspect="1"/>
          </p:cNvGraphicFramePr>
          <p:nvPr/>
        </p:nvGraphicFramePr>
        <p:xfrm>
          <a:off x="2362200" y="1736725"/>
          <a:ext cx="4191000" cy="1616075"/>
        </p:xfrm>
        <a:graphic>
          <a:graphicData uri="http://schemas.openxmlformats.org/presentationml/2006/ole">
            <mc:AlternateContent xmlns:mc="http://schemas.openxmlformats.org/markup-compatibility/2006">
              <mc:Choice xmlns:v="urn:schemas-microsoft-com:vml" Requires="v">
                <p:oleObj spid="_x0000_s8526" name="Equation" r:id="rId6" imgW="1955800" imgH="762000" progId="Equation.3">
                  <p:embed/>
                </p:oleObj>
              </mc:Choice>
              <mc:Fallback>
                <p:oleObj name="Equation" r:id="rId6" imgW="1955800" imgH="762000" progId="Equation.3">
                  <p:embed/>
                  <p:pic>
                    <p:nvPicPr>
                      <p:cNvPr id="0"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736725"/>
                        <a:ext cx="419100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38" name="Rectangle 8"/>
          <p:cNvSpPr>
            <a:spLocks noChangeArrowheads="1"/>
          </p:cNvSpPr>
          <p:nvPr/>
        </p:nvSpPr>
        <p:spPr bwMode="auto">
          <a:xfrm>
            <a:off x="381000" y="4267200"/>
            <a:ext cx="63246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dirty="0">
                <a:solidFill>
                  <a:schemeClr val="tx1"/>
                </a:solidFill>
              </a:rPr>
              <a:t>Should you get rid of the nightlight in your child’s room?</a:t>
            </a:r>
            <a:r>
              <a:rPr lang="en-US" altLang="en-US" sz="2000" dirty="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300491" name="Text Box 11"/>
          <p:cNvSpPr txBox="1">
            <a:spLocks noChangeArrowheads="1"/>
          </p:cNvSpPr>
          <p:nvPr/>
        </p:nvSpPr>
        <p:spPr bwMode="auto">
          <a:xfrm>
            <a:off x="2667000" y="0"/>
            <a:ext cx="3276600" cy="52322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300492" name="Text Box 12"/>
          <p:cNvSpPr txBox="1">
            <a:spLocks noChangeArrowheads="1"/>
          </p:cNvSpPr>
          <p:nvPr/>
        </p:nvSpPr>
        <p:spPr bwMode="auto">
          <a:xfrm>
            <a:off x="4191000" y="8458201"/>
            <a:ext cx="2819400" cy="4001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Quinn et al. 1999</a:t>
            </a:r>
          </a:p>
        </p:txBody>
      </p:sp>
      <p:sp>
        <p:nvSpPr>
          <p:cNvPr id="8241" name="Rectangle 14"/>
          <p:cNvSpPr>
            <a:spLocks noChangeArrowheads="1"/>
          </p:cNvSpPr>
          <p:nvPr/>
        </p:nvSpPr>
        <p:spPr bwMode="auto">
          <a:xfrm>
            <a:off x="152400" y="2286000"/>
            <a:ext cx="3200400" cy="6858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b="0" dirty="0">
                <a:solidFill>
                  <a:schemeClr val="tx1"/>
                </a:solidFill>
              </a:rPr>
              <a:t>Prevalence ratio =</a:t>
            </a:r>
            <a:r>
              <a:rPr lang="en-US" altLang="en-US" sz="1800" b="0" dirty="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18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8242" name="Group 13"/>
          <p:cNvGrpSpPr>
            <a:grpSpLocks/>
          </p:cNvGrpSpPr>
          <p:nvPr/>
        </p:nvGrpSpPr>
        <p:grpSpPr bwMode="auto">
          <a:xfrm>
            <a:off x="-712788" y="7478693"/>
            <a:ext cx="5807076" cy="631825"/>
            <a:chOff x="-449" y="4711"/>
            <a:chExt cx="3658" cy="398"/>
          </a:xfrm>
        </p:grpSpPr>
        <p:sp>
          <p:nvSpPr>
            <p:cNvPr id="8243" name="Text Box 5"/>
            <p:cNvSpPr txBox="1">
              <a:spLocks noChangeArrowheads="1"/>
            </p:cNvSpPr>
            <p:nvPr/>
          </p:nvSpPr>
          <p:spPr bwMode="auto">
            <a:xfrm rot="18904130">
              <a:off x="-449" y="4798"/>
              <a:ext cx="2270" cy="213"/>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Yes, get rid of nightlight - A</a:t>
              </a:r>
            </a:p>
          </p:txBody>
        </p:sp>
        <p:sp>
          <p:nvSpPr>
            <p:cNvPr id="8244" name="Text Box 9"/>
            <p:cNvSpPr txBox="1">
              <a:spLocks noChangeArrowheads="1"/>
            </p:cNvSpPr>
            <p:nvPr/>
          </p:nvSpPr>
          <p:spPr bwMode="auto">
            <a:xfrm rot="18904130">
              <a:off x="726" y="4876"/>
              <a:ext cx="2483" cy="233"/>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Need more information</a:t>
              </a:r>
              <a:r>
                <a:rPr lang="en-US" altLang="en-US" sz="1800" b="0" dirty="0">
                  <a:solidFill>
                    <a:schemeClr val="tx1"/>
                  </a:solidFill>
                </a:rPr>
                <a:t> - C</a:t>
              </a:r>
            </a:p>
          </p:txBody>
        </p:sp>
        <p:sp>
          <p:nvSpPr>
            <p:cNvPr id="8245" name="Text Box 10"/>
            <p:cNvSpPr txBox="1">
              <a:spLocks noChangeArrowheads="1"/>
            </p:cNvSpPr>
            <p:nvPr/>
          </p:nvSpPr>
          <p:spPr bwMode="auto">
            <a:xfrm rot="18904130">
              <a:off x="460" y="4711"/>
              <a:ext cx="2008" cy="233"/>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No, keep nightlight - B</a:t>
              </a:r>
              <a:endParaRPr lang="en-US" altLang="en-US" sz="1800" dirty="0">
                <a:solidFill>
                  <a:schemeClr val="tx1"/>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9" name="Text Box 4"/>
          <p:cNvSpPr txBox="1">
            <a:spLocks noChangeArrowheads="1"/>
          </p:cNvSpPr>
          <p:nvPr/>
        </p:nvSpPr>
        <p:spPr bwMode="auto">
          <a:xfrm rot="18924593">
            <a:off x="1843090" y="5267041"/>
            <a:ext cx="2143125" cy="584775"/>
          </a:xfrm>
          <a:prstGeom prst="rect">
            <a:avLst/>
          </a:prstGeom>
          <a:noFill/>
          <a:ln w="9525">
            <a:noFill/>
            <a:miter lim="800000"/>
            <a:headEnd/>
            <a:tailEnd/>
          </a:ln>
        </p:spPr>
        <p:txBody>
          <a:bodyPr>
            <a:spAutoFit/>
          </a:bodyPr>
          <a:lstStyle/>
          <a:p>
            <a:pPr algn="ctr" eaLnBrk="0" hangingPunct="0">
              <a:spcBef>
                <a:spcPct val="50000"/>
              </a:spcBef>
            </a:pPr>
            <a:endParaRPr lang="en-US" altLang="en-US" sz="3200" b="0" dirty="0">
              <a:solidFill>
                <a:schemeClr val="tx1"/>
              </a:solidFill>
              <a:latin typeface="Times New Roman" pitchFamily="18" charset="0"/>
            </a:endParaRPr>
          </a:p>
        </p:txBody>
      </p:sp>
      <p:graphicFrame>
        <p:nvGraphicFramePr>
          <p:cNvPr id="204837" name="Object 37"/>
          <p:cNvGraphicFramePr>
            <a:graphicFrameLocks/>
          </p:cNvGraphicFramePr>
          <p:nvPr/>
        </p:nvGraphicFramePr>
        <p:xfrm>
          <a:off x="381000" y="381000"/>
          <a:ext cx="5668963" cy="1766888"/>
        </p:xfrm>
        <a:graphic>
          <a:graphicData uri="http://schemas.openxmlformats.org/presentationml/2006/ole">
            <mc:AlternateContent xmlns:mc="http://schemas.openxmlformats.org/markup-compatibility/2006">
              <mc:Choice xmlns:v="urn:schemas-microsoft-com:vml" Requires="v">
                <p:oleObj spid="_x0000_s205126" name="Document" r:id="rId4" imgW="5625084" imgH="1766316" progId="Word.Document.8">
                  <p:embed/>
                </p:oleObj>
              </mc:Choice>
              <mc:Fallback>
                <p:oleObj name="Document" r:id="rId4" imgW="5625084" imgH="1766316" progId="Word.Document.8">
                  <p:embed/>
                  <p:pic>
                    <p:nvPicPr>
                      <p:cNvPr id="0" name="Picture 3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3810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4838" name="Object 38"/>
          <p:cNvGraphicFramePr>
            <a:graphicFrameLocks noChangeAspect="1"/>
          </p:cNvGraphicFramePr>
          <p:nvPr/>
        </p:nvGraphicFramePr>
        <p:xfrm>
          <a:off x="2438400" y="1812925"/>
          <a:ext cx="4114800" cy="1616075"/>
        </p:xfrm>
        <a:graphic>
          <a:graphicData uri="http://schemas.openxmlformats.org/presentationml/2006/ole">
            <mc:AlternateContent xmlns:mc="http://schemas.openxmlformats.org/markup-compatibility/2006">
              <mc:Choice xmlns:v="urn:schemas-microsoft-com:vml" Requires="v">
                <p:oleObj spid="_x0000_s205127" name="Equation" r:id="rId6" imgW="1955800" imgH="762000" progId="Equation.3">
                  <p:embed/>
                </p:oleObj>
              </mc:Choice>
              <mc:Fallback>
                <p:oleObj name="Equation" r:id="rId6" imgW="1955800" imgH="762000" progId="Equation.3">
                  <p:embed/>
                  <p:pic>
                    <p:nvPicPr>
                      <p:cNvPr id="0" name="Picture 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1812925"/>
                        <a:ext cx="4114800" cy="1616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840" name="Rectangle 8"/>
          <p:cNvSpPr>
            <a:spLocks noChangeArrowheads="1"/>
          </p:cNvSpPr>
          <p:nvPr/>
        </p:nvSpPr>
        <p:spPr bwMode="auto">
          <a:xfrm>
            <a:off x="381000" y="4267200"/>
            <a:ext cx="6019800"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400" dirty="0">
                <a:solidFill>
                  <a:schemeClr val="tx1"/>
                </a:solidFill>
              </a:rPr>
              <a:t>Should you get rid of the nightlight in your child’s room?</a:t>
            </a:r>
            <a:r>
              <a:rPr lang="en-US" altLang="en-US" sz="2000" dirty="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300491" name="Text Box 11"/>
          <p:cNvSpPr txBox="1">
            <a:spLocks noChangeArrowheads="1"/>
          </p:cNvSpPr>
          <p:nvPr/>
        </p:nvSpPr>
        <p:spPr bwMode="auto">
          <a:xfrm>
            <a:off x="2667000" y="0"/>
            <a:ext cx="3276600" cy="52322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300492" name="Text Box 12"/>
          <p:cNvSpPr txBox="1">
            <a:spLocks noChangeArrowheads="1"/>
          </p:cNvSpPr>
          <p:nvPr/>
        </p:nvSpPr>
        <p:spPr bwMode="auto">
          <a:xfrm>
            <a:off x="4191000" y="8458201"/>
            <a:ext cx="2819400" cy="4001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Quinn et al. 1999</a:t>
            </a:r>
          </a:p>
        </p:txBody>
      </p:sp>
      <p:sp>
        <p:nvSpPr>
          <p:cNvPr id="204843" name="Rectangle 14"/>
          <p:cNvSpPr>
            <a:spLocks noChangeArrowheads="1"/>
          </p:cNvSpPr>
          <p:nvPr/>
        </p:nvSpPr>
        <p:spPr bwMode="auto">
          <a:xfrm>
            <a:off x="152400" y="2362200"/>
            <a:ext cx="3200400" cy="6858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b="0" dirty="0">
                <a:solidFill>
                  <a:schemeClr val="tx1"/>
                </a:solidFill>
              </a:rPr>
              <a:t>Prevalence ratio =</a:t>
            </a:r>
            <a:r>
              <a:rPr lang="en-US" altLang="en-US" sz="1800" b="0" dirty="0">
                <a:solidFill>
                  <a:schemeClr val="tx1"/>
                </a:solidFill>
              </a:rPr>
              <a:t> </a:t>
            </a:r>
          </a:p>
          <a:p>
            <a:pPr defTabSz="803275" eaLnBrk="0" hangingPunct="0">
              <a:spcBef>
                <a:spcPct val="20000"/>
              </a:spcBef>
              <a:spcAft>
                <a:spcPct val="50000"/>
              </a:spcAft>
              <a:buClr>
                <a:schemeClr val="accent2"/>
              </a:buClr>
              <a:buSzPct val="75000"/>
              <a:buFont typeface="Symbol" pitchFamily="18" charset="2"/>
              <a:buChar char="·"/>
            </a:pPr>
            <a:endParaRPr lang="en-US" altLang="en-US" sz="18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204844" name="Group 9"/>
          <p:cNvGrpSpPr>
            <a:grpSpLocks/>
          </p:cNvGrpSpPr>
          <p:nvPr/>
        </p:nvGrpSpPr>
        <p:grpSpPr bwMode="auto">
          <a:xfrm>
            <a:off x="-712788" y="7481879"/>
            <a:ext cx="5807076" cy="628650"/>
            <a:chOff x="-449" y="4713"/>
            <a:chExt cx="3658" cy="396"/>
          </a:xfrm>
        </p:grpSpPr>
        <p:sp>
          <p:nvSpPr>
            <p:cNvPr id="204845" name="Text Box 5"/>
            <p:cNvSpPr txBox="1">
              <a:spLocks noChangeArrowheads="1"/>
            </p:cNvSpPr>
            <p:nvPr/>
          </p:nvSpPr>
          <p:spPr bwMode="auto">
            <a:xfrm rot="18904130">
              <a:off x="-449" y="4798"/>
              <a:ext cx="2270" cy="213"/>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Yes, get rid of nightlight - A</a:t>
              </a:r>
            </a:p>
          </p:txBody>
        </p:sp>
        <p:sp>
          <p:nvSpPr>
            <p:cNvPr id="204846" name="Text Box 9"/>
            <p:cNvSpPr txBox="1">
              <a:spLocks noChangeArrowheads="1"/>
            </p:cNvSpPr>
            <p:nvPr/>
          </p:nvSpPr>
          <p:spPr bwMode="auto">
            <a:xfrm rot="18904130">
              <a:off x="726" y="4876"/>
              <a:ext cx="2483" cy="233"/>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Need more information</a:t>
              </a:r>
              <a:r>
                <a:rPr lang="en-US" altLang="en-US" sz="1800" b="0" dirty="0">
                  <a:solidFill>
                    <a:schemeClr val="tx1"/>
                  </a:solidFill>
                </a:rPr>
                <a:t> - C</a:t>
              </a:r>
            </a:p>
          </p:txBody>
        </p:sp>
        <p:sp>
          <p:nvSpPr>
            <p:cNvPr id="204847" name="Text Box 10"/>
            <p:cNvSpPr txBox="1">
              <a:spLocks noChangeArrowheads="1"/>
            </p:cNvSpPr>
            <p:nvPr/>
          </p:nvSpPr>
          <p:spPr bwMode="auto">
            <a:xfrm rot="18904130">
              <a:off x="462" y="4713"/>
              <a:ext cx="2008" cy="233"/>
            </a:xfrm>
            <a:prstGeom prst="rect">
              <a:avLst/>
            </a:prstGeom>
            <a:noFill/>
            <a:ln w="9525" algn="ctr">
              <a:solidFill>
                <a:srgbClr val="FF0000"/>
              </a:solidFill>
              <a:miter lim="800000"/>
              <a:headEnd/>
              <a:tailEnd/>
            </a:ln>
          </p:spPr>
          <p:txBody>
            <a:bodyPr>
              <a:spAutoFit/>
            </a:bodyPr>
            <a:lstStyle/>
            <a:p>
              <a:pPr algn="r" eaLnBrk="0" hangingPunct="0">
                <a:spcBef>
                  <a:spcPct val="50000"/>
                </a:spcBef>
              </a:pPr>
              <a:r>
                <a:rPr lang="en-US" altLang="en-US" sz="1800" b="0" dirty="0">
                  <a:solidFill>
                    <a:schemeClr val="tx1"/>
                  </a:solidFill>
                </a:rPr>
                <a:t>No, keep nightlight - B</a:t>
              </a:r>
              <a:endParaRPr lang="en-US" altLang="en-US" sz="1800" dirty="0">
                <a:solidFill>
                  <a:schemeClr val="tx1"/>
                </a:solidFill>
              </a:endParaRP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2"/>
          <p:cNvSpPr>
            <a:spLocks noGrp="1" noChangeArrowheads="1"/>
          </p:cNvSpPr>
          <p:nvPr>
            <p:ph type="title"/>
          </p:nvPr>
        </p:nvSpPr>
        <p:spPr>
          <a:xfrm>
            <a:off x="457200" y="304800"/>
            <a:ext cx="5830888" cy="1066800"/>
          </a:xfrm>
        </p:spPr>
        <p:txBody>
          <a:bodyPr/>
          <a:lstStyle/>
          <a:p>
            <a:r>
              <a:rPr lang="en-US" altLang="en-US" dirty="0" smtClean="0"/>
              <a:t>Nightlights and Myopia </a:t>
            </a:r>
            <a:br>
              <a:rPr lang="en-US" altLang="en-US" dirty="0" smtClean="0"/>
            </a:br>
            <a:endParaRPr lang="en-US" altLang="en-US" dirty="0" smtClean="0"/>
          </a:p>
        </p:txBody>
      </p:sp>
      <p:sp>
        <p:nvSpPr>
          <p:cNvPr id="206850" name="Rectangle 3"/>
          <p:cNvSpPr>
            <a:spLocks noGrp="1" noChangeArrowheads="1"/>
          </p:cNvSpPr>
          <p:nvPr>
            <p:ph type="body" idx="1"/>
          </p:nvPr>
        </p:nvSpPr>
        <p:spPr>
          <a:xfrm>
            <a:off x="0" y="1676400"/>
            <a:ext cx="6553200" cy="6781800"/>
          </a:xfrm>
        </p:spPr>
        <p:txBody>
          <a:bodyPr/>
          <a:lstStyle/>
          <a:p>
            <a:r>
              <a:rPr lang="en-US" altLang="en-US" sz="2200" dirty="0" smtClean="0"/>
              <a:t>Two subsequent studies found no association and explained the prior result by confounding</a:t>
            </a:r>
          </a:p>
          <a:p>
            <a:pPr lvl="1"/>
            <a:r>
              <a:rPr lang="en-US" altLang="en-US" sz="2200" dirty="0" smtClean="0"/>
              <a:t>Zadnik et al. and Gwiazda et al. </a:t>
            </a:r>
            <a:r>
              <a:rPr lang="en-US" altLang="en-US" sz="2200" i="1" dirty="0" smtClean="0"/>
              <a:t>Nature</a:t>
            </a:r>
            <a:r>
              <a:rPr lang="en-US" altLang="en-US" sz="2200" dirty="0" smtClean="0"/>
              <a:t>, 2000</a:t>
            </a:r>
            <a:endParaRPr lang="en-US" alt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79"/>
          <p:cNvGraphicFramePr>
            <a:graphicFrameLocks/>
          </p:cNvGraphicFramePr>
          <p:nvPr>
            <p:extLst>
              <p:ext uri="{D42A27DB-BD31-4B8C-83A1-F6EECF244321}">
                <p14:modId xmlns:p14="http://schemas.microsoft.com/office/powerpoint/2010/main" val="4230870077"/>
              </p:ext>
            </p:extLst>
          </p:nvPr>
        </p:nvGraphicFramePr>
        <p:xfrm>
          <a:off x="3472656" y="3750818"/>
          <a:ext cx="4408488" cy="1547813"/>
        </p:xfrm>
        <a:graphic>
          <a:graphicData uri="http://schemas.openxmlformats.org/presentationml/2006/ole">
            <mc:AlternateContent xmlns:mc="http://schemas.openxmlformats.org/markup-compatibility/2006">
              <mc:Choice xmlns:v="urn:schemas-microsoft-com:vml" Requires="v">
                <p:oleObj spid="_x0000_s336912" name="Document" r:id="rId4" imgW="5127445" imgH="1818376" progId="Word.Document.8">
                  <p:embed/>
                </p:oleObj>
              </mc:Choice>
              <mc:Fallback>
                <p:oleObj name="Document" r:id="rId4" imgW="5127445" imgH="1818376" progId="Word.Document.8">
                  <p:embed/>
                  <p:pic>
                    <p:nvPicPr>
                      <p:cNvPr id="0" name=""/>
                      <p:cNvPicPr>
                        <a:picLocks noChangeArrowheads="1"/>
                      </p:cNvPicPr>
                      <p:nvPr/>
                    </p:nvPicPr>
                    <p:blipFill>
                      <a:blip r:embed="rId5"/>
                      <a:srcRect/>
                      <a:stretch>
                        <a:fillRect/>
                      </a:stretch>
                    </p:blipFill>
                    <p:spPr bwMode="auto">
                      <a:xfrm>
                        <a:off x="3472656" y="3750818"/>
                        <a:ext cx="440848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79"/>
          <p:cNvGraphicFramePr>
            <a:graphicFrameLocks/>
          </p:cNvGraphicFramePr>
          <p:nvPr>
            <p:extLst>
              <p:ext uri="{D42A27DB-BD31-4B8C-83A1-F6EECF244321}">
                <p14:modId xmlns:p14="http://schemas.microsoft.com/office/powerpoint/2010/main" val="3751633195"/>
              </p:ext>
            </p:extLst>
          </p:nvPr>
        </p:nvGraphicFramePr>
        <p:xfrm>
          <a:off x="-23813" y="3709987"/>
          <a:ext cx="4408488" cy="1547813"/>
        </p:xfrm>
        <a:graphic>
          <a:graphicData uri="http://schemas.openxmlformats.org/presentationml/2006/ole">
            <mc:AlternateContent xmlns:mc="http://schemas.openxmlformats.org/markup-compatibility/2006">
              <mc:Choice xmlns:v="urn:schemas-microsoft-com:vml" Requires="v">
                <p:oleObj spid="_x0000_s336913" name="Document" r:id="rId6" imgW="5127445" imgH="1818376" progId="Word.Document.8">
                  <p:embed/>
                </p:oleObj>
              </mc:Choice>
              <mc:Fallback>
                <p:oleObj name="Document" r:id="rId6" imgW="5127445" imgH="1818376" progId="Word.Document.8">
                  <p:embed/>
                  <p:pic>
                    <p:nvPicPr>
                      <p:cNvPr id="0" name=""/>
                      <p:cNvPicPr>
                        <a:picLocks noChangeArrowheads="1"/>
                      </p:cNvPicPr>
                      <p:nvPr/>
                    </p:nvPicPr>
                    <p:blipFill>
                      <a:blip r:embed="rId5"/>
                      <a:srcRect/>
                      <a:stretch>
                        <a:fillRect/>
                      </a:stretch>
                    </p:blipFill>
                    <p:spPr bwMode="auto">
                      <a:xfrm>
                        <a:off x="-23813" y="3709987"/>
                        <a:ext cx="440848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6" name="Rectangle 2"/>
          <p:cNvSpPr>
            <a:spLocks noGrp="1" noChangeArrowheads="1"/>
          </p:cNvSpPr>
          <p:nvPr>
            <p:ph type="title"/>
          </p:nvPr>
        </p:nvSpPr>
        <p:spPr>
          <a:xfrm>
            <a:off x="0" y="0"/>
            <a:ext cx="6858000" cy="1066800"/>
          </a:xfrm>
        </p:spPr>
        <p:txBody>
          <a:bodyPr/>
          <a:lstStyle/>
          <a:p>
            <a:r>
              <a:rPr lang="en-US" altLang="en-US" sz="2300" dirty="0">
                <a:solidFill>
                  <a:schemeClr val="tx1"/>
                </a:solidFill>
              </a:rPr>
              <a:t>How might confounding account for </a:t>
            </a:r>
            <a:r>
              <a:rPr lang="en-US" altLang="en-US" sz="2300" dirty="0" smtClean="0">
                <a:solidFill>
                  <a:schemeClr val="tx1"/>
                </a:solidFill>
              </a:rPr>
              <a:t>apparent </a:t>
            </a:r>
            <a:r>
              <a:rPr lang="en-US" altLang="en-US" sz="2300" dirty="0">
                <a:solidFill>
                  <a:schemeClr val="tx1"/>
                </a:solidFill>
              </a:rPr>
              <a:t>effect of the night light on childhood myopia?</a:t>
            </a:r>
            <a:endParaRPr lang="en-US" altLang="en-US" sz="2300" dirty="0" smtClean="0"/>
          </a:p>
        </p:txBody>
      </p:sp>
      <p:sp>
        <p:nvSpPr>
          <p:cNvPr id="6227" name="Line 9"/>
          <p:cNvSpPr>
            <a:spLocks noChangeShapeType="1"/>
          </p:cNvSpPr>
          <p:nvPr/>
        </p:nvSpPr>
        <p:spPr bwMode="auto">
          <a:xfrm flipH="1">
            <a:off x="3219007" y="286259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6228" name="Line 10"/>
          <p:cNvSpPr>
            <a:spLocks noChangeShapeType="1"/>
          </p:cNvSpPr>
          <p:nvPr/>
        </p:nvSpPr>
        <p:spPr bwMode="auto">
          <a:xfrm>
            <a:off x="3662030" y="2881313"/>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6229" name="Text Box 12"/>
          <p:cNvSpPr txBox="1">
            <a:spLocks noChangeArrowheads="1"/>
          </p:cNvSpPr>
          <p:nvPr/>
        </p:nvSpPr>
        <p:spPr bwMode="auto">
          <a:xfrm>
            <a:off x="304800" y="28956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dirty="0"/>
              <a:t>Stratified (adjusted)</a:t>
            </a:r>
            <a:endParaRPr lang="en-US" altLang="en-US" sz="1600" b="0" dirty="0">
              <a:latin typeface="Times New Roman" pitchFamily="18" charset="0"/>
            </a:endParaRPr>
          </a:p>
        </p:txBody>
      </p:sp>
      <p:sp>
        <p:nvSpPr>
          <p:cNvPr id="6230" name="Text Box 13"/>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6231" name="Text Box 14"/>
          <p:cNvSpPr txBox="1">
            <a:spLocks noChangeArrowheads="1"/>
          </p:cNvSpPr>
          <p:nvPr/>
        </p:nvSpPr>
        <p:spPr bwMode="auto">
          <a:xfrm>
            <a:off x="304800" y="1219200"/>
            <a:ext cx="1752600" cy="701675"/>
          </a:xfrm>
          <a:prstGeom prst="rect">
            <a:avLst/>
          </a:prstGeom>
          <a:noFill/>
          <a:ln w="9525">
            <a:noFill/>
            <a:miter lim="800000"/>
            <a:headEnd/>
            <a:tailEnd/>
          </a:ln>
        </p:spPr>
        <p:txBody>
          <a:bodyPr>
            <a:spAutoFit/>
          </a:bodyPr>
          <a:lstStyle/>
          <a:p>
            <a:pPr eaLnBrk="0" hangingPunct="0">
              <a:spcBef>
                <a:spcPct val="50000"/>
              </a:spcBef>
            </a:pPr>
            <a:r>
              <a:rPr lang="en-US" altLang="en-US" sz="2000" dirty="0"/>
              <a:t>Crude (unadjusted)</a:t>
            </a:r>
            <a:endParaRPr lang="en-US" altLang="en-US" sz="1600" b="0" dirty="0">
              <a:latin typeface="Times New Roman" pitchFamily="18" charset="0"/>
            </a:endParaRPr>
          </a:p>
        </p:txBody>
      </p:sp>
      <p:sp>
        <p:nvSpPr>
          <p:cNvPr id="6232" name="Text Box 15"/>
          <p:cNvSpPr txBox="1">
            <a:spLocks noChangeArrowheads="1"/>
          </p:cNvSpPr>
          <p:nvPr/>
        </p:nvSpPr>
        <p:spPr bwMode="auto">
          <a:xfrm>
            <a:off x="4013791" y="3058180"/>
            <a:ext cx="14478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latin typeface="Times New Roman" pitchFamily="18" charset="0"/>
              </a:rPr>
              <a:t>Confounder </a:t>
            </a:r>
            <a:r>
              <a:rPr lang="en-US" altLang="en-US" sz="1400" b="0" dirty="0">
                <a:latin typeface="Times New Roman" pitchFamily="18" charset="0"/>
              </a:rPr>
              <a:t>Absent</a:t>
            </a:r>
          </a:p>
        </p:txBody>
      </p:sp>
      <p:sp>
        <p:nvSpPr>
          <p:cNvPr id="6233" name="Text Box 16"/>
          <p:cNvSpPr txBox="1">
            <a:spLocks noChangeArrowheads="1"/>
          </p:cNvSpPr>
          <p:nvPr/>
        </p:nvSpPr>
        <p:spPr bwMode="auto">
          <a:xfrm>
            <a:off x="2057400" y="3058180"/>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latin typeface="Times New Roman" pitchFamily="18" charset="0"/>
              </a:rPr>
              <a:t>Confounder </a:t>
            </a:r>
            <a:r>
              <a:rPr lang="en-US" altLang="en-US" sz="1400" b="0" dirty="0">
                <a:latin typeface="Times New Roman" pitchFamily="18" charset="0"/>
              </a:rPr>
              <a:t>Present</a:t>
            </a:r>
          </a:p>
        </p:txBody>
      </p:sp>
      <p:sp>
        <p:nvSpPr>
          <p:cNvPr id="18" name="Text Box 1026"/>
          <p:cNvSpPr txBox="1">
            <a:spLocks noChangeArrowheads="1"/>
          </p:cNvSpPr>
          <p:nvPr/>
        </p:nvSpPr>
        <p:spPr bwMode="auto">
          <a:xfrm>
            <a:off x="4986670" y="73914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Child’s Myopia</a:t>
            </a:r>
            <a:endParaRPr lang="en-US"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9" name="Text Box 1027"/>
          <p:cNvSpPr txBox="1">
            <a:spLocks noChangeArrowheads="1"/>
          </p:cNvSpPr>
          <p:nvPr/>
        </p:nvSpPr>
        <p:spPr bwMode="auto">
          <a:xfrm>
            <a:off x="1181100" y="7467600"/>
            <a:ext cx="1600200" cy="143351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Night Light</a:t>
            </a:r>
            <a:endParaRPr lang="en-US"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20" name="Line 1029"/>
          <p:cNvSpPr>
            <a:spLocks noChangeShapeType="1"/>
          </p:cNvSpPr>
          <p:nvPr/>
        </p:nvSpPr>
        <p:spPr bwMode="auto">
          <a:xfrm>
            <a:off x="749595" y="6035675"/>
            <a:ext cx="698205" cy="1431925"/>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 name="Freeform 1030"/>
          <p:cNvSpPr>
            <a:spLocks/>
          </p:cNvSpPr>
          <p:nvPr/>
        </p:nvSpPr>
        <p:spPr bwMode="auto">
          <a:xfrm flipV="1">
            <a:off x="1447800" y="5867400"/>
            <a:ext cx="3733800" cy="1447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35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2" name="Line 1031"/>
          <p:cNvSpPr>
            <a:spLocks noChangeShapeType="1"/>
          </p:cNvSpPr>
          <p:nvPr/>
        </p:nvSpPr>
        <p:spPr bwMode="auto">
          <a:xfrm>
            <a:off x="2705100" y="79248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3" name="Text Box 1032"/>
          <p:cNvSpPr txBox="1">
            <a:spLocks noChangeArrowheads="1"/>
          </p:cNvSpPr>
          <p:nvPr/>
        </p:nvSpPr>
        <p:spPr bwMode="auto">
          <a:xfrm>
            <a:off x="3020532" y="8078862"/>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
        <p:nvSpPr>
          <p:cNvPr id="28" name="Text Box 1032"/>
          <p:cNvSpPr txBox="1">
            <a:spLocks noChangeArrowheads="1"/>
          </p:cNvSpPr>
          <p:nvPr/>
        </p:nvSpPr>
        <p:spPr bwMode="auto">
          <a:xfrm>
            <a:off x="533400" y="5273675"/>
            <a:ext cx="914400" cy="76200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graphicFrame>
        <p:nvGraphicFramePr>
          <p:cNvPr id="2" name="Object 1"/>
          <p:cNvGraphicFramePr>
            <a:graphicFrameLocks/>
          </p:cNvGraphicFramePr>
          <p:nvPr>
            <p:extLst>
              <p:ext uri="{D42A27DB-BD31-4B8C-83A1-F6EECF244321}">
                <p14:modId xmlns:p14="http://schemas.microsoft.com/office/powerpoint/2010/main" val="3757645742"/>
              </p:ext>
            </p:extLst>
          </p:nvPr>
        </p:nvGraphicFramePr>
        <p:xfrm>
          <a:off x="1295400" y="1752600"/>
          <a:ext cx="4191000" cy="1219200"/>
        </p:xfrm>
        <a:graphic>
          <a:graphicData uri="http://schemas.openxmlformats.org/presentationml/2006/ole">
            <mc:AlternateContent xmlns:mc="http://schemas.openxmlformats.org/markup-compatibility/2006">
              <mc:Choice xmlns:v="urn:schemas-microsoft-com:vml" Requires="v">
                <p:oleObj spid="_x0000_s336914" name="Document" r:id="rId7" imgW="5625084" imgH="1766316" progId="Word.Document.8">
                  <p:embed/>
                </p:oleObj>
              </mc:Choice>
              <mc:Fallback>
                <p:oleObj name="Document" r:id="rId7" imgW="5625084" imgH="1766316" progId="Word.Document.8">
                  <p:embed/>
                  <p:pic>
                    <p:nvPicPr>
                      <p:cNvPr id="0" name="Object 1"/>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95400" y="1752600"/>
                        <a:ext cx="4191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 name="Text Box 21"/>
          <p:cNvSpPr txBox="1">
            <a:spLocks noChangeArrowheads="1"/>
          </p:cNvSpPr>
          <p:nvPr/>
        </p:nvSpPr>
        <p:spPr bwMode="auto">
          <a:xfrm>
            <a:off x="4724400" y="2590800"/>
            <a:ext cx="1633871" cy="307777"/>
          </a:xfrm>
          <a:prstGeom prst="rect">
            <a:avLst/>
          </a:prstGeom>
          <a:noFill/>
          <a:ln w="9525">
            <a:noFill/>
            <a:miter lim="800000"/>
            <a:headEnd/>
            <a:tailEnd/>
          </a:ln>
        </p:spPr>
        <p:txBody>
          <a:bodyPr wrap="square">
            <a:spAutoFit/>
          </a:bodyPr>
          <a:lstStyle/>
          <a:p>
            <a:pPr algn="ctr" eaLnBrk="0" hangingPunct="0">
              <a:spcBef>
                <a:spcPct val="50000"/>
              </a:spcBef>
            </a:pPr>
            <a:r>
              <a:rPr lang="en-US" altLang="en-US" sz="1400" dirty="0" smtClean="0">
                <a:solidFill>
                  <a:schemeClr val="tx1"/>
                </a:solidFill>
                <a:latin typeface="Times New Roman" pitchFamily="18" charset="0"/>
              </a:rPr>
              <a:t>PR</a:t>
            </a:r>
            <a:r>
              <a:rPr lang="en-US" altLang="en-US" sz="1400" baseline="-25000" dirty="0" smtClean="0">
                <a:solidFill>
                  <a:schemeClr val="tx1"/>
                </a:solidFill>
                <a:latin typeface="Times New Roman" pitchFamily="18" charset="0"/>
              </a:rPr>
              <a:t>crude</a:t>
            </a:r>
            <a:r>
              <a:rPr lang="en-US" altLang="en-US" sz="1100" dirty="0" smtClean="0">
                <a:solidFill>
                  <a:schemeClr val="tx1"/>
                </a:solidFill>
                <a:latin typeface="Times New Roman" pitchFamily="18" charset="0"/>
              </a:rPr>
              <a:t> </a:t>
            </a:r>
            <a:r>
              <a:rPr lang="en-US" altLang="en-US" sz="1400" dirty="0" smtClean="0">
                <a:solidFill>
                  <a:schemeClr val="tx1"/>
                </a:solidFill>
                <a:latin typeface="Times New Roman" pitchFamily="18" charset="0"/>
              </a:rPr>
              <a:t>= 3.4</a:t>
            </a:r>
            <a:endParaRPr lang="en-US" altLang="en-US" sz="1400" dirty="0">
              <a:solidFill>
                <a:schemeClr val="tx1"/>
              </a:solidFill>
              <a:latin typeface="Times New Roman" pitchFamily="18" charset="0"/>
            </a:endParaRPr>
          </a:p>
        </p:txBody>
      </p:sp>
      <p:sp>
        <p:nvSpPr>
          <p:cNvPr id="26" name="Text Box 22"/>
          <p:cNvSpPr txBox="1">
            <a:spLocks noChangeArrowheads="1"/>
          </p:cNvSpPr>
          <p:nvPr/>
        </p:nvSpPr>
        <p:spPr bwMode="auto">
          <a:xfrm>
            <a:off x="2209800" y="4876800"/>
            <a:ext cx="1115532" cy="307777"/>
          </a:xfrm>
          <a:prstGeom prst="rect">
            <a:avLst/>
          </a:prstGeom>
          <a:noFill/>
          <a:ln w="9525">
            <a:noFill/>
            <a:miter lim="800000"/>
            <a:headEnd/>
            <a:tailEnd/>
          </a:ln>
        </p:spPr>
        <p:txBody>
          <a:bodyPr wrap="square">
            <a:spAutoFit/>
          </a:bodyPr>
          <a:lstStyle/>
          <a:p>
            <a:pPr algn="ctr" eaLnBrk="0" hangingPunct="0">
              <a:spcBef>
                <a:spcPct val="50000"/>
              </a:spcBef>
            </a:pPr>
            <a:r>
              <a:rPr lang="en-US" altLang="en-US" sz="1400" dirty="0" smtClean="0">
                <a:solidFill>
                  <a:schemeClr val="tx1"/>
                </a:solidFill>
                <a:latin typeface="Times New Roman" pitchFamily="18" charset="0"/>
              </a:rPr>
              <a:t>PR</a:t>
            </a:r>
            <a:r>
              <a:rPr lang="en-US" altLang="en-US" sz="1400" baseline="-25000" dirty="0">
                <a:solidFill>
                  <a:schemeClr val="tx1"/>
                </a:solidFill>
                <a:latin typeface="Times New Roman" pitchFamily="18" charset="0"/>
              </a:rPr>
              <a:t>CF+</a:t>
            </a:r>
            <a:r>
              <a:rPr lang="en-US" altLang="en-US" sz="1400" dirty="0" smtClean="0">
                <a:solidFill>
                  <a:schemeClr val="tx1"/>
                </a:solidFill>
                <a:latin typeface="Times New Roman" pitchFamily="18" charset="0"/>
              </a:rPr>
              <a:t> = 1.0</a:t>
            </a:r>
            <a:endParaRPr lang="en-US" altLang="en-US" sz="1800" baseline="-25000" dirty="0">
              <a:solidFill>
                <a:schemeClr val="tx1"/>
              </a:solidFill>
              <a:latin typeface="Times New Roman" pitchFamily="18" charset="0"/>
            </a:endParaRPr>
          </a:p>
        </p:txBody>
      </p:sp>
      <p:sp>
        <p:nvSpPr>
          <p:cNvPr id="29" name="Text Box 23"/>
          <p:cNvSpPr txBox="1">
            <a:spLocks noChangeArrowheads="1"/>
          </p:cNvSpPr>
          <p:nvPr/>
        </p:nvSpPr>
        <p:spPr bwMode="auto">
          <a:xfrm>
            <a:off x="5448300" y="4950023"/>
            <a:ext cx="1329070" cy="307777"/>
          </a:xfrm>
          <a:prstGeom prst="rect">
            <a:avLst/>
          </a:prstGeom>
          <a:noFill/>
          <a:ln w="9525">
            <a:noFill/>
            <a:miter lim="800000"/>
            <a:headEnd/>
            <a:tailEnd/>
          </a:ln>
        </p:spPr>
        <p:txBody>
          <a:bodyPr wrap="square">
            <a:spAutoFit/>
          </a:bodyPr>
          <a:lstStyle/>
          <a:p>
            <a:pPr algn="ctr" eaLnBrk="0" hangingPunct="0">
              <a:spcBef>
                <a:spcPct val="50000"/>
              </a:spcBef>
            </a:pPr>
            <a:r>
              <a:rPr lang="en-US" altLang="en-US" sz="1400" dirty="0" smtClean="0">
                <a:solidFill>
                  <a:schemeClr val="tx1"/>
                </a:solidFill>
                <a:latin typeface="Times New Roman" pitchFamily="18" charset="0"/>
              </a:rPr>
              <a:t>PR</a:t>
            </a:r>
            <a:r>
              <a:rPr lang="en-US" altLang="en-US" sz="1400" baseline="-25000" dirty="0" smtClean="0">
                <a:solidFill>
                  <a:schemeClr val="tx1"/>
                </a:solidFill>
                <a:latin typeface="Times New Roman" pitchFamily="18" charset="0"/>
              </a:rPr>
              <a:t>CF-</a:t>
            </a:r>
            <a:r>
              <a:rPr lang="en-US" altLang="en-US" sz="1400" dirty="0" smtClean="0">
                <a:solidFill>
                  <a:schemeClr val="tx1"/>
                </a:solidFill>
                <a:latin typeface="Times New Roman" pitchFamily="18" charset="0"/>
              </a:rPr>
              <a:t> = 1.0</a:t>
            </a:r>
            <a:endParaRPr lang="en-US" altLang="en-US" sz="1800" baseline="-25000" dirty="0">
              <a:solidFill>
                <a:schemeClr val="tx1"/>
              </a:solidFill>
              <a:latin typeface="Times New Roman" pitchFamily="18" charset="0"/>
            </a:endParaRPr>
          </a:p>
        </p:txBody>
      </p:sp>
    </p:spTree>
    <p:extLst>
      <p:ext uri="{BB962C8B-B14F-4D97-AF65-F5344CB8AC3E}">
        <p14:creationId xmlns:p14="http://schemas.microsoft.com/office/powerpoint/2010/main" val="1785609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79"/>
          <p:cNvGraphicFramePr>
            <a:graphicFrameLocks/>
          </p:cNvGraphicFramePr>
          <p:nvPr>
            <p:extLst>
              <p:ext uri="{D42A27DB-BD31-4B8C-83A1-F6EECF244321}">
                <p14:modId xmlns:p14="http://schemas.microsoft.com/office/powerpoint/2010/main" val="847492411"/>
              </p:ext>
            </p:extLst>
          </p:nvPr>
        </p:nvGraphicFramePr>
        <p:xfrm>
          <a:off x="3472656" y="3750820"/>
          <a:ext cx="4408488" cy="1547813"/>
        </p:xfrm>
        <a:graphic>
          <a:graphicData uri="http://schemas.openxmlformats.org/presentationml/2006/ole">
            <mc:AlternateContent xmlns:mc="http://schemas.openxmlformats.org/markup-compatibility/2006">
              <mc:Choice xmlns:v="urn:schemas-microsoft-com:vml" Requires="v">
                <p:oleObj spid="_x0000_s330117" name="Document" r:id="rId4" imgW="5127445" imgH="1818376" progId="Word.Document.8">
                  <p:embed/>
                </p:oleObj>
              </mc:Choice>
              <mc:Fallback>
                <p:oleObj name="Document" r:id="rId4" imgW="5127445" imgH="1818376" progId="Word.Document.8">
                  <p:embed/>
                  <p:pic>
                    <p:nvPicPr>
                      <p:cNvPr id="0" name=""/>
                      <p:cNvPicPr>
                        <a:picLocks noChangeArrowheads="1"/>
                      </p:cNvPicPr>
                      <p:nvPr/>
                    </p:nvPicPr>
                    <p:blipFill>
                      <a:blip r:embed="rId5"/>
                      <a:srcRect/>
                      <a:stretch>
                        <a:fillRect/>
                      </a:stretch>
                    </p:blipFill>
                    <p:spPr bwMode="auto">
                      <a:xfrm>
                        <a:off x="3472656" y="3750820"/>
                        <a:ext cx="440848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4" name="Object 79"/>
          <p:cNvGraphicFramePr>
            <a:graphicFrameLocks/>
          </p:cNvGraphicFramePr>
          <p:nvPr>
            <p:extLst>
              <p:ext uri="{D42A27DB-BD31-4B8C-83A1-F6EECF244321}">
                <p14:modId xmlns:p14="http://schemas.microsoft.com/office/powerpoint/2010/main" val="3890677923"/>
              </p:ext>
            </p:extLst>
          </p:nvPr>
        </p:nvGraphicFramePr>
        <p:xfrm>
          <a:off x="-23813" y="3709988"/>
          <a:ext cx="4408488" cy="1547813"/>
        </p:xfrm>
        <a:graphic>
          <a:graphicData uri="http://schemas.openxmlformats.org/presentationml/2006/ole">
            <mc:AlternateContent xmlns:mc="http://schemas.openxmlformats.org/markup-compatibility/2006">
              <mc:Choice xmlns:v="urn:schemas-microsoft-com:vml" Requires="v">
                <p:oleObj spid="_x0000_s330118" name="Document" r:id="rId6" imgW="5127445" imgH="1818376" progId="Word.Document.8">
                  <p:embed/>
                </p:oleObj>
              </mc:Choice>
              <mc:Fallback>
                <p:oleObj name="Document" r:id="rId6" imgW="5127445" imgH="1818376" progId="Word.Document.8">
                  <p:embed/>
                  <p:pic>
                    <p:nvPicPr>
                      <p:cNvPr id="0" name=""/>
                      <p:cNvPicPr>
                        <a:picLocks noChangeArrowheads="1"/>
                      </p:cNvPicPr>
                      <p:nvPr/>
                    </p:nvPicPr>
                    <p:blipFill>
                      <a:blip r:embed="rId5"/>
                      <a:srcRect/>
                      <a:stretch>
                        <a:fillRect/>
                      </a:stretch>
                    </p:blipFill>
                    <p:spPr bwMode="auto">
                      <a:xfrm>
                        <a:off x="-23813" y="3709988"/>
                        <a:ext cx="440848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6" name="Rectangle 2"/>
          <p:cNvSpPr>
            <a:spLocks noGrp="1" noChangeArrowheads="1"/>
          </p:cNvSpPr>
          <p:nvPr>
            <p:ph type="title"/>
          </p:nvPr>
        </p:nvSpPr>
        <p:spPr>
          <a:xfrm>
            <a:off x="0" y="0"/>
            <a:ext cx="6858000" cy="1066800"/>
          </a:xfrm>
        </p:spPr>
        <p:txBody>
          <a:bodyPr/>
          <a:lstStyle/>
          <a:p>
            <a:r>
              <a:rPr lang="en-US" altLang="en-US" sz="2300" dirty="0">
                <a:solidFill>
                  <a:schemeClr val="tx1"/>
                </a:solidFill>
              </a:rPr>
              <a:t>How might confounding account for </a:t>
            </a:r>
            <a:r>
              <a:rPr lang="en-US" altLang="en-US" sz="2300" dirty="0" smtClean="0">
                <a:solidFill>
                  <a:schemeClr val="tx1"/>
                </a:solidFill>
              </a:rPr>
              <a:t>apparent </a:t>
            </a:r>
            <a:r>
              <a:rPr lang="en-US" altLang="en-US" sz="2300" dirty="0">
                <a:solidFill>
                  <a:schemeClr val="tx1"/>
                </a:solidFill>
              </a:rPr>
              <a:t>effect of the night light on childhood myopia?</a:t>
            </a:r>
            <a:endParaRPr lang="en-US" altLang="en-US" sz="2300" dirty="0" smtClean="0"/>
          </a:p>
        </p:txBody>
      </p:sp>
      <p:graphicFrame>
        <p:nvGraphicFramePr>
          <p:cNvPr id="6223" name="Object 79"/>
          <p:cNvGraphicFramePr>
            <a:graphicFrameLocks/>
          </p:cNvGraphicFramePr>
          <p:nvPr>
            <p:extLst>
              <p:ext uri="{D42A27DB-BD31-4B8C-83A1-F6EECF244321}">
                <p14:modId xmlns:p14="http://schemas.microsoft.com/office/powerpoint/2010/main" val="1960900499"/>
              </p:ext>
            </p:extLst>
          </p:nvPr>
        </p:nvGraphicFramePr>
        <p:xfrm>
          <a:off x="984250" y="1828802"/>
          <a:ext cx="4149725" cy="1687513"/>
        </p:xfrm>
        <a:graphic>
          <a:graphicData uri="http://schemas.openxmlformats.org/presentationml/2006/ole">
            <mc:AlternateContent xmlns:mc="http://schemas.openxmlformats.org/markup-compatibility/2006">
              <mc:Choice xmlns:v="urn:schemas-microsoft-com:vml" Requires="v">
                <p:oleObj spid="_x0000_s330119" name="Document" r:id="rId7" imgW="4569214" imgH="1851804" progId="Word.Document.8">
                  <p:embed/>
                </p:oleObj>
              </mc:Choice>
              <mc:Fallback>
                <p:oleObj name="Document" r:id="rId7" imgW="4569214" imgH="1851804" progId="Word.Document.8">
                  <p:embed/>
                  <p:pic>
                    <p:nvPicPr>
                      <p:cNvPr id="0" name=""/>
                      <p:cNvPicPr>
                        <a:picLocks noChangeArrowheads="1"/>
                      </p:cNvPicPr>
                      <p:nvPr/>
                    </p:nvPicPr>
                    <p:blipFill>
                      <a:blip r:embed="rId8"/>
                      <a:srcRect/>
                      <a:stretch>
                        <a:fillRect/>
                      </a:stretch>
                    </p:blipFill>
                    <p:spPr bwMode="auto">
                      <a:xfrm>
                        <a:off x="984250" y="1828802"/>
                        <a:ext cx="4149725" cy="1687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31" name="Text Box 14"/>
          <p:cNvSpPr txBox="1">
            <a:spLocks noChangeArrowheads="1"/>
          </p:cNvSpPr>
          <p:nvPr/>
        </p:nvSpPr>
        <p:spPr bwMode="auto">
          <a:xfrm>
            <a:off x="304800" y="1219201"/>
            <a:ext cx="17526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Crude (unadjusted)</a:t>
            </a:r>
            <a:endParaRPr lang="en-US" altLang="en-US" sz="1600" b="0" dirty="0">
              <a:solidFill>
                <a:schemeClr val="tx1"/>
              </a:solidFill>
              <a:latin typeface="Times New Roman" pitchFamily="18" charset="0"/>
            </a:endParaRPr>
          </a:p>
        </p:txBody>
      </p:sp>
      <p:sp>
        <p:nvSpPr>
          <p:cNvPr id="6234" name="Text Box 21"/>
          <p:cNvSpPr txBox="1">
            <a:spLocks noChangeArrowheads="1"/>
          </p:cNvSpPr>
          <p:nvPr/>
        </p:nvSpPr>
        <p:spPr bwMode="auto">
          <a:xfrm>
            <a:off x="4953000" y="2514602"/>
            <a:ext cx="1905000" cy="307777"/>
          </a:xfrm>
          <a:prstGeom prst="rect">
            <a:avLst/>
          </a:prstGeom>
          <a:noFill/>
          <a:ln w="9525">
            <a:noFill/>
            <a:miter lim="800000"/>
            <a:headEnd/>
            <a:tailEnd/>
          </a:ln>
        </p:spPr>
        <p:txBody>
          <a:bodyPr wrap="square">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400" baseline="-25000" dirty="0" smtClean="0">
                <a:solidFill>
                  <a:schemeClr val="tx1"/>
                </a:solidFill>
                <a:latin typeface="Times New Roman" pitchFamily="18" charset="0"/>
              </a:rPr>
              <a:t>crude </a:t>
            </a:r>
            <a:r>
              <a:rPr lang="en-US" altLang="en-US" sz="1400" dirty="0" smtClean="0">
                <a:solidFill>
                  <a:schemeClr val="tx1"/>
                </a:solidFill>
                <a:latin typeface="Times New Roman" pitchFamily="18" charset="0"/>
              </a:rPr>
              <a:t> = 3.4</a:t>
            </a:r>
            <a:endParaRPr lang="en-US" altLang="en-US" sz="1400" dirty="0">
              <a:solidFill>
                <a:schemeClr val="tx1"/>
              </a:solidFill>
              <a:latin typeface="Times New Roman" pitchFamily="18" charset="0"/>
            </a:endParaRPr>
          </a:p>
        </p:txBody>
      </p:sp>
      <p:sp>
        <p:nvSpPr>
          <p:cNvPr id="18" name="Text Box 1026"/>
          <p:cNvSpPr txBox="1">
            <a:spLocks noChangeArrowheads="1"/>
          </p:cNvSpPr>
          <p:nvPr/>
        </p:nvSpPr>
        <p:spPr bwMode="auto">
          <a:xfrm>
            <a:off x="4953000" y="7744363"/>
            <a:ext cx="1600200" cy="132343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Child’s Myopia</a:t>
            </a:r>
          </a:p>
          <a:p>
            <a:pPr algn="ctr" eaLnBrk="0" hangingPunct="0">
              <a:spcBef>
                <a:spcPct val="50000"/>
              </a:spcBef>
              <a:defRPr/>
            </a:pPr>
            <a:endParaRPr lang="en-US" sz="1600" b="0" dirty="0">
              <a:latin typeface="Arial" pitchFamily="34" charset="0"/>
            </a:endParaRPr>
          </a:p>
        </p:txBody>
      </p:sp>
      <p:sp>
        <p:nvSpPr>
          <p:cNvPr id="19" name="Text Box 1027"/>
          <p:cNvSpPr txBox="1">
            <a:spLocks noChangeArrowheads="1"/>
          </p:cNvSpPr>
          <p:nvPr/>
        </p:nvSpPr>
        <p:spPr bwMode="auto">
          <a:xfrm>
            <a:off x="1905000" y="7972961"/>
            <a:ext cx="1600200" cy="132343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Night Light</a:t>
            </a:r>
          </a:p>
          <a:p>
            <a:pPr algn="ctr" eaLnBrk="0" hangingPunct="0">
              <a:spcBef>
                <a:spcPct val="50000"/>
              </a:spcBef>
              <a:defRPr/>
            </a:pPr>
            <a:endParaRPr lang="en-US" sz="1600" b="0" dirty="0">
              <a:latin typeface="Arial" pitchFamily="34" charset="0"/>
            </a:endParaRPr>
          </a:p>
        </p:txBody>
      </p:sp>
      <p:sp>
        <p:nvSpPr>
          <p:cNvPr id="20" name="Line 1029"/>
          <p:cNvSpPr>
            <a:spLocks noChangeShapeType="1"/>
          </p:cNvSpPr>
          <p:nvPr/>
        </p:nvSpPr>
        <p:spPr bwMode="auto">
          <a:xfrm>
            <a:off x="2212041" y="7038947"/>
            <a:ext cx="304800" cy="962055"/>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 name="Freeform 1030"/>
          <p:cNvSpPr>
            <a:spLocks/>
          </p:cNvSpPr>
          <p:nvPr/>
        </p:nvSpPr>
        <p:spPr bwMode="auto">
          <a:xfrm rot="633186" flipV="1">
            <a:off x="2617769" y="7103023"/>
            <a:ext cx="2476500" cy="5232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35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2" name="Line 1031"/>
          <p:cNvSpPr>
            <a:spLocks noChangeShapeType="1"/>
          </p:cNvSpPr>
          <p:nvPr/>
        </p:nvSpPr>
        <p:spPr bwMode="auto">
          <a:xfrm>
            <a:off x="3303319" y="8229600"/>
            <a:ext cx="1382981"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3" name="Text Box 1032"/>
          <p:cNvSpPr txBox="1">
            <a:spLocks noChangeArrowheads="1"/>
          </p:cNvSpPr>
          <p:nvPr/>
        </p:nvSpPr>
        <p:spPr bwMode="auto">
          <a:xfrm>
            <a:off x="3505200" y="8178225"/>
            <a:ext cx="914400" cy="58477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latin typeface="Arial" pitchFamily="34" charset="0"/>
              </a:rPr>
              <a:t>?</a:t>
            </a:r>
          </a:p>
        </p:txBody>
      </p:sp>
      <p:sp>
        <p:nvSpPr>
          <p:cNvPr id="25" name="Text Box 8"/>
          <p:cNvSpPr txBox="1">
            <a:spLocks noChangeArrowheads="1"/>
          </p:cNvSpPr>
          <p:nvPr/>
        </p:nvSpPr>
        <p:spPr bwMode="auto">
          <a:xfrm>
            <a:off x="1526241" y="6096002"/>
            <a:ext cx="1676400" cy="1200329"/>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Parental Myopia</a:t>
            </a:r>
          </a:p>
          <a:p>
            <a:pPr algn="ctr" eaLnBrk="0" hangingPunct="0">
              <a:spcBef>
                <a:spcPct val="50000"/>
              </a:spcBef>
              <a:defRPr/>
            </a:pPr>
            <a:endParaRPr lang="en-US" sz="1600" b="0" dirty="0">
              <a:latin typeface="Arial" pitchFamily="34" charset="0"/>
            </a:endParaRPr>
          </a:p>
        </p:txBody>
      </p:sp>
      <p:grpSp>
        <p:nvGrpSpPr>
          <p:cNvPr id="3" name="Group 2"/>
          <p:cNvGrpSpPr/>
          <p:nvPr/>
        </p:nvGrpSpPr>
        <p:grpSpPr>
          <a:xfrm>
            <a:off x="304800" y="2862595"/>
            <a:ext cx="5334000" cy="740897"/>
            <a:chOff x="304800" y="2862590"/>
            <a:chExt cx="5334000" cy="740895"/>
          </a:xfrm>
        </p:grpSpPr>
        <p:sp>
          <p:nvSpPr>
            <p:cNvPr id="6227" name="Line 9"/>
            <p:cNvSpPr>
              <a:spLocks noChangeShapeType="1"/>
            </p:cNvSpPr>
            <p:nvPr/>
          </p:nvSpPr>
          <p:spPr bwMode="auto">
            <a:xfrm flipH="1">
              <a:off x="3219007" y="286259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6228" name="Line 10"/>
            <p:cNvSpPr>
              <a:spLocks noChangeShapeType="1"/>
            </p:cNvSpPr>
            <p:nvPr/>
          </p:nvSpPr>
          <p:spPr bwMode="auto">
            <a:xfrm>
              <a:off x="3699164" y="286259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6229" name="Text Box 12"/>
            <p:cNvSpPr txBox="1">
              <a:spLocks noChangeArrowheads="1"/>
            </p:cNvSpPr>
            <p:nvPr/>
          </p:nvSpPr>
          <p:spPr bwMode="auto">
            <a:xfrm>
              <a:off x="304800" y="2895601"/>
              <a:ext cx="1752600" cy="707884"/>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600" b="0" dirty="0">
                <a:solidFill>
                  <a:schemeClr val="tx1"/>
                </a:solidFill>
                <a:latin typeface="Times New Roman" pitchFamily="18" charset="0"/>
              </a:endParaRPr>
            </a:p>
          </p:txBody>
        </p:sp>
        <p:sp>
          <p:nvSpPr>
            <p:cNvPr id="6233" name="Text Box 16"/>
            <p:cNvSpPr txBox="1">
              <a:spLocks noChangeArrowheads="1"/>
            </p:cNvSpPr>
            <p:nvPr/>
          </p:nvSpPr>
          <p:spPr bwMode="auto">
            <a:xfrm>
              <a:off x="1828800" y="2984827"/>
              <a:ext cx="1295400" cy="523219"/>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Parenteral myopia </a:t>
              </a:r>
              <a:r>
                <a:rPr lang="en-US" altLang="en-US" sz="1400" b="0" dirty="0">
                  <a:solidFill>
                    <a:schemeClr val="tx1"/>
                  </a:solidFill>
                  <a:latin typeface="Times New Roman" pitchFamily="18" charset="0"/>
                </a:rPr>
                <a:t>p</a:t>
              </a:r>
              <a:r>
                <a:rPr lang="en-US" altLang="en-US" sz="1400" b="0" dirty="0" smtClean="0">
                  <a:solidFill>
                    <a:schemeClr val="tx1"/>
                  </a:solidFill>
                  <a:latin typeface="Times New Roman" pitchFamily="18" charset="0"/>
                </a:rPr>
                <a:t>resent</a:t>
              </a:r>
              <a:endParaRPr lang="en-US" altLang="en-US" sz="1400" b="0" dirty="0">
                <a:solidFill>
                  <a:schemeClr val="tx1"/>
                </a:solidFill>
                <a:latin typeface="Times New Roman" pitchFamily="18" charset="0"/>
              </a:endParaRPr>
            </a:p>
          </p:txBody>
        </p:sp>
        <p:sp>
          <p:nvSpPr>
            <p:cNvPr id="26" name="Text Box 16"/>
            <p:cNvSpPr txBox="1">
              <a:spLocks noChangeArrowheads="1"/>
            </p:cNvSpPr>
            <p:nvPr/>
          </p:nvSpPr>
          <p:spPr bwMode="auto">
            <a:xfrm>
              <a:off x="4343400" y="2989841"/>
              <a:ext cx="1295400" cy="523219"/>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Parenteral myopia absent</a:t>
              </a:r>
              <a:endParaRPr lang="en-US" altLang="en-US" sz="1400" b="0" dirty="0">
                <a:solidFill>
                  <a:schemeClr val="tx1"/>
                </a:solidFill>
                <a:latin typeface="Times New Roman" pitchFamily="18" charset="0"/>
              </a:endParaRPr>
            </a:p>
          </p:txBody>
        </p:sp>
      </p:grpSp>
      <p:sp>
        <p:nvSpPr>
          <p:cNvPr id="28" name="Text Box 27"/>
          <p:cNvSpPr txBox="1">
            <a:spLocks noChangeArrowheads="1"/>
          </p:cNvSpPr>
          <p:nvPr/>
        </p:nvSpPr>
        <p:spPr bwMode="auto">
          <a:xfrm>
            <a:off x="514792" y="5314889"/>
            <a:ext cx="5124008" cy="400110"/>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Positive or negative confounding?</a:t>
            </a:r>
          </a:p>
        </p:txBody>
      </p:sp>
      <p:sp>
        <p:nvSpPr>
          <p:cNvPr id="29" name="Text Box 28"/>
          <p:cNvSpPr txBox="1">
            <a:spLocks noChangeArrowheads="1"/>
          </p:cNvSpPr>
          <p:nvPr/>
        </p:nvSpPr>
        <p:spPr bwMode="auto">
          <a:xfrm>
            <a:off x="4446494" y="5335488"/>
            <a:ext cx="2743200" cy="4001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Positive</a:t>
            </a:r>
          </a:p>
        </p:txBody>
      </p:sp>
      <p:sp>
        <p:nvSpPr>
          <p:cNvPr id="30" name="Text Box 21"/>
          <p:cNvSpPr txBox="1">
            <a:spLocks noChangeArrowheads="1"/>
          </p:cNvSpPr>
          <p:nvPr/>
        </p:nvSpPr>
        <p:spPr bwMode="auto">
          <a:xfrm>
            <a:off x="914402" y="4800602"/>
            <a:ext cx="2388919" cy="307777"/>
          </a:xfrm>
          <a:prstGeom prst="rect">
            <a:avLst/>
          </a:prstGeom>
          <a:noFill/>
          <a:ln w="9525">
            <a:noFill/>
            <a:miter lim="800000"/>
            <a:headEnd/>
            <a:tailEnd/>
          </a:ln>
        </p:spPr>
        <p:txBody>
          <a:bodyPr wrap="square">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400" baseline="-25000" dirty="0" smtClean="0">
                <a:solidFill>
                  <a:schemeClr val="tx1"/>
                </a:solidFill>
                <a:latin typeface="Times New Roman" pitchFamily="18" charset="0"/>
              </a:rPr>
              <a:t>parenteral myopia present </a:t>
            </a:r>
            <a:r>
              <a:rPr lang="en-US" altLang="en-US" sz="1400" dirty="0" smtClean="0">
                <a:solidFill>
                  <a:schemeClr val="tx1"/>
                </a:solidFill>
                <a:latin typeface="Times New Roman" pitchFamily="18" charset="0"/>
              </a:rPr>
              <a:t>= 1.0</a:t>
            </a:r>
            <a:endParaRPr lang="en-US" altLang="en-US" sz="1400" dirty="0">
              <a:solidFill>
                <a:schemeClr val="tx1"/>
              </a:solidFill>
              <a:latin typeface="Times New Roman" pitchFamily="18" charset="0"/>
            </a:endParaRPr>
          </a:p>
        </p:txBody>
      </p:sp>
      <p:sp>
        <p:nvSpPr>
          <p:cNvPr id="33" name="Text Box 21"/>
          <p:cNvSpPr txBox="1">
            <a:spLocks noChangeArrowheads="1"/>
          </p:cNvSpPr>
          <p:nvPr/>
        </p:nvSpPr>
        <p:spPr bwMode="auto">
          <a:xfrm>
            <a:off x="4495802" y="4873826"/>
            <a:ext cx="2388919" cy="307777"/>
          </a:xfrm>
          <a:prstGeom prst="rect">
            <a:avLst/>
          </a:prstGeom>
          <a:noFill/>
          <a:ln w="9525">
            <a:noFill/>
            <a:miter lim="800000"/>
            <a:headEnd/>
            <a:tailEnd/>
          </a:ln>
        </p:spPr>
        <p:txBody>
          <a:bodyPr wrap="square">
            <a:spAutoFit/>
          </a:bodyPr>
          <a:lstStyle/>
          <a:p>
            <a:pPr algn="ctr" eaLnBrk="0" hangingPunct="0">
              <a:spcBef>
                <a:spcPct val="50000"/>
              </a:spcBef>
            </a:pPr>
            <a:r>
              <a:rPr lang="en-US" altLang="en-US" sz="1400" dirty="0">
                <a:solidFill>
                  <a:schemeClr val="tx1"/>
                </a:solidFill>
                <a:latin typeface="Times New Roman" pitchFamily="18" charset="0"/>
              </a:rPr>
              <a:t>P</a:t>
            </a:r>
            <a:r>
              <a:rPr lang="en-US" altLang="en-US" sz="1400" dirty="0" smtClean="0">
                <a:solidFill>
                  <a:schemeClr val="tx1"/>
                </a:solidFill>
                <a:latin typeface="Times New Roman" pitchFamily="18" charset="0"/>
              </a:rPr>
              <a:t>R </a:t>
            </a:r>
            <a:r>
              <a:rPr lang="en-US" altLang="en-US" sz="1400" baseline="-25000" dirty="0" smtClean="0">
                <a:solidFill>
                  <a:schemeClr val="tx1"/>
                </a:solidFill>
                <a:latin typeface="Times New Roman" pitchFamily="18" charset="0"/>
              </a:rPr>
              <a:t>parenteral myopia absent  </a:t>
            </a:r>
            <a:r>
              <a:rPr lang="en-US" altLang="en-US" sz="1400" dirty="0" smtClean="0">
                <a:solidFill>
                  <a:schemeClr val="tx1"/>
                </a:solidFill>
                <a:latin typeface="Times New Roman" pitchFamily="18" charset="0"/>
              </a:rPr>
              <a:t>= 1.0</a:t>
            </a:r>
            <a:endParaRPr lang="en-US" altLang="en-US" sz="1400" dirty="0">
              <a:solidFill>
                <a:schemeClr val="tx1"/>
              </a:solidFill>
              <a:latin typeface="Times New Roman" pitchFamily="18" charset="0"/>
            </a:endParaRPr>
          </a:p>
        </p:txBody>
      </p:sp>
      <p:sp>
        <p:nvSpPr>
          <p:cNvPr id="31" name="Text Box 27"/>
          <p:cNvSpPr txBox="1">
            <a:spLocks noChangeArrowheads="1"/>
          </p:cNvSpPr>
          <p:nvPr/>
        </p:nvSpPr>
        <p:spPr bwMode="auto">
          <a:xfrm>
            <a:off x="123137" y="5851514"/>
            <a:ext cx="1403104" cy="3140086"/>
          </a:xfrm>
          <a:prstGeom prst="rect">
            <a:avLst/>
          </a:prstGeom>
          <a:noFill/>
          <a:ln w="76200">
            <a:noFill/>
            <a:miter lim="800000"/>
            <a:headEnd/>
            <a:tailEnd/>
          </a:ln>
          <a:effectLst>
            <a:outerShdw dist="107763" dir="2700000" algn="ctr" rotWithShape="0">
              <a:schemeClr val="bg2"/>
            </a:outerShdw>
          </a:effectLst>
        </p:spPr>
        <p:txBody>
          <a:bodyPr wrap="square" lIns="61719" tIns="30859" rIns="61719" bIns="30859">
            <a:spAutoFit/>
          </a:bodyPr>
          <a:lstStyle/>
          <a:p>
            <a:pPr>
              <a:spcBef>
                <a:spcPct val="50000"/>
              </a:spcBef>
              <a:defRPr/>
            </a:pPr>
            <a:r>
              <a:rPr lang="en-US" sz="2000" b="1" dirty="0" smtClean="0">
                <a:solidFill>
                  <a:srgbClr val="FF0000"/>
                </a:solidFill>
                <a:latin typeface="Arial" pitchFamily="34" charset="0"/>
              </a:rPr>
              <a:t>Myopia in parents </a:t>
            </a:r>
            <a:r>
              <a:rPr lang="en-US" sz="2000" b="1" u="sng" dirty="0" smtClean="0">
                <a:solidFill>
                  <a:srgbClr val="FF0000"/>
                </a:solidFill>
                <a:latin typeface="Arial" pitchFamily="34" charset="0"/>
              </a:rPr>
              <a:t>causes</a:t>
            </a:r>
            <a:r>
              <a:rPr lang="en-US" sz="2000" b="1" dirty="0" smtClean="0">
                <a:solidFill>
                  <a:srgbClr val="FF0000"/>
                </a:solidFill>
                <a:latin typeface="Arial" pitchFamily="34" charset="0"/>
              </a:rPr>
              <a:t> them to use night lights more than parents without myopia</a:t>
            </a:r>
          </a:p>
        </p:txBody>
      </p:sp>
      <p:sp>
        <p:nvSpPr>
          <p:cNvPr id="32" name="Text Box 27"/>
          <p:cNvSpPr txBox="1">
            <a:spLocks noChangeArrowheads="1"/>
          </p:cNvSpPr>
          <p:nvPr/>
        </p:nvSpPr>
        <p:spPr bwMode="auto">
          <a:xfrm>
            <a:off x="3124200" y="6297286"/>
            <a:ext cx="3491929" cy="1191089"/>
          </a:xfrm>
          <a:prstGeom prst="rect">
            <a:avLst/>
          </a:prstGeom>
          <a:noFill/>
          <a:ln w="76200">
            <a:noFill/>
            <a:miter lim="800000"/>
            <a:headEnd/>
            <a:tailEnd/>
          </a:ln>
          <a:effectLst>
            <a:outerShdw dist="107763" dir="2700000" algn="ctr" rotWithShape="0">
              <a:schemeClr val="bg2"/>
            </a:outerShdw>
          </a:effectLst>
        </p:spPr>
        <p:txBody>
          <a:bodyPr wrap="square" lIns="61719" tIns="30859" rIns="61719" bIns="30859">
            <a:spAutoFit/>
          </a:bodyPr>
          <a:lstStyle/>
          <a:p>
            <a:pPr algn="r">
              <a:spcBef>
                <a:spcPct val="50000"/>
              </a:spcBef>
              <a:defRPr/>
            </a:pPr>
            <a:r>
              <a:rPr lang="en-US" sz="1800" b="1" dirty="0" smtClean="0">
                <a:solidFill>
                  <a:srgbClr val="00B050"/>
                </a:solidFill>
                <a:latin typeface="Arial" pitchFamily="34" charset="0"/>
              </a:rPr>
              <a:t>Myopia in parents </a:t>
            </a:r>
            <a:r>
              <a:rPr lang="en-US" sz="1800" b="1" u="sng" dirty="0" smtClean="0">
                <a:solidFill>
                  <a:srgbClr val="00B050"/>
                </a:solidFill>
                <a:latin typeface="Arial" pitchFamily="34" charset="0"/>
              </a:rPr>
              <a:t>causes</a:t>
            </a:r>
            <a:r>
              <a:rPr lang="en-US" sz="1800" b="1" dirty="0" smtClean="0">
                <a:solidFill>
                  <a:srgbClr val="00B050"/>
                </a:solidFill>
                <a:latin typeface="Arial" pitchFamily="34" charset="0"/>
              </a:rPr>
              <a:t> myopia to be passed to child more often than in parents without </a:t>
            </a:r>
            <a:r>
              <a:rPr lang="en-US" sz="1800" b="1" dirty="0">
                <a:solidFill>
                  <a:srgbClr val="00B050"/>
                </a:solidFill>
                <a:latin typeface="Arial" pitchFamily="34" charset="0"/>
              </a:rPr>
              <a:t>myopia </a:t>
            </a:r>
          </a:p>
        </p:txBody>
      </p:sp>
      <p:sp>
        <p:nvSpPr>
          <p:cNvPr id="34" name="Oval 33"/>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64513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3"/>
          <p:cNvSpPr>
            <a:spLocks noGrp="1" noChangeArrowheads="1"/>
          </p:cNvSpPr>
          <p:nvPr>
            <p:ph type="body" idx="1"/>
          </p:nvPr>
        </p:nvSpPr>
        <p:spPr/>
        <p:txBody>
          <a:bodyPr/>
          <a:lstStyle/>
          <a:p>
            <a:r>
              <a:rPr lang="en-US" altLang="en-US" dirty="0" smtClean="0"/>
              <a:t>Insert picture with nightlight on again</a:t>
            </a:r>
          </a:p>
        </p:txBody>
      </p:sp>
      <p:pic>
        <p:nvPicPr>
          <p:cNvPr id="212995" name="Picture 4" descr="DSC00005"/>
          <p:cNvPicPr>
            <a:picLocks noChangeAspect="1" noChangeArrowheads="1"/>
          </p:cNvPicPr>
          <p:nvPr/>
        </p:nvPicPr>
        <p:blipFill>
          <a:blip r:embed="rId3">
            <a:lum bright="20000"/>
          </a:blip>
          <a:srcRect l="20000" t="23334" r="22501" b="18889"/>
          <a:stretch>
            <a:fillRect/>
          </a:stretch>
        </p:blipFill>
        <p:spPr bwMode="auto">
          <a:xfrm>
            <a:off x="0" y="1524000"/>
            <a:ext cx="6858000" cy="5638800"/>
          </a:xfrm>
          <a:prstGeom prst="rect">
            <a:avLst/>
          </a:prstGeom>
          <a:noFill/>
          <a:ln w="9525">
            <a:noFill/>
            <a:miter lim="800000"/>
            <a:headEnd/>
            <a:tailEnd/>
          </a:ln>
        </p:spPr>
      </p:pic>
      <p:sp>
        <p:nvSpPr>
          <p:cNvPr id="949253" name="Text Box 5"/>
          <p:cNvSpPr txBox="1">
            <a:spLocks noChangeArrowheads="1"/>
          </p:cNvSpPr>
          <p:nvPr/>
        </p:nvSpPr>
        <p:spPr bwMode="auto">
          <a:xfrm>
            <a:off x="304800" y="7543804"/>
            <a:ext cx="6096000" cy="1169551"/>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Let there be light (again</a:t>
            </a:r>
            <a:r>
              <a:rPr lang="en-US" dirty="0" smtClean="0">
                <a:latin typeface="Arial" pitchFamily="34" charset="0"/>
              </a:rPr>
              <a:t>)!</a:t>
            </a:r>
          </a:p>
          <a:p>
            <a:pPr algn="ctr" eaLnBrk="0" hangingPunct="0">
              <a:spcBef>
                <a:spcPct val="50000"/>
              </a:spcBef>
              <a:defRPr/>
            </a:pPr>
            <a:r>
              <a:rPr lang="en-US" dirty="0" smtClean="0">
                <a:latin typeface="Arial" pitchFamily="34" charset="0"/>
              </a:rPr>
              <a:t>(and she is </a:t>
            </a:r>
            <a:r>
              <a:rPr lang="en-US" u="sng" dirty="0" smtClean="0">
                <a:latin typeface="Arial" pitchFamily="34" charset="0"/>
              </a:rPr>
              <a:t>still</a:t>
            </a:r>
            <a:r>
              <a:rPr lang="en-US" dirty="0" smtClean="0">
                <a:latin typeface="Arial" pitchFamily="34" charset="0"/>
              </a:rPr>
              <a:t> not myopic)</a:t>
            </a:r>
            <a:endParaRPr lang="en-US" dirty="0">
              <a:latin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3" name="Rectangle 2"/>
          <p:cNvSpPr>
            <a:spLocks noGrp="1" noChangeArrowheads="1"/>
          </p:cNvSpPr>
          <p:nvPr>
            <p:ph type="title"/>
          </p:nvPr>
        </p:nvSpPr>
        <p:spPr/>
        <p:txBody>
          <a:bodyPr/>
          <a:lstStyle/>
          <a:p>
            <a:r>
              <a:rPr lang="en-US" altLang="en-US" dirty="0" smtClean="0"/>
              <a:t>AZT to Prevent HIV After Needlesticks</a:t>
            </a:r>
          </a:p>
        </p:txBody>
      </p:sp>
      <p:sp>
        <p:nvSpPr>
          <p:cNvPr id="10264" name="Rectangle 3"/>
          <p:cNvSpPr>
            <a:spLocks noGrp="1" noChangeArrowheads="1"/>
          </p:cNvSpPr>
          <p:nvPr>
            <p:ph type="body" idx="1"/>
          </p:nvPr>
        </p:nvSpPr>
        <p:spPr>
          <a:xfrm>
            <a:off x="0" y="1676400"/>
            <a:ext cx="6858000" cy="6781800"/>
          </a:xfrm>
        </p:spPr>
        <p:txBody>
          <a:bodyPr/>
          <a:lstStyle/>
          <a:p>
            <a:pPr marL="342900" indent="-342900" defTabSz="914400">
              <a:tabLst>
                <a:tab pos="1379538" algn="l"/>
              </a:tabLst>
            </a:pPr>
            <a:r>
              <a:rPr lang="en-US" altLang="en-US" dirty="0" smtClean="0"/>
              <a:t>Case-control study of whether post-exposure AZT use can prevent HIV acquisition after a needlestick involving  a patient infected with HIV    (</a:t>
            </a:r>
            <a:r>
              <a:rPr lang="en-US" altLang="en-US" i="1" dirty="0" smtClean="0"/>
              <a:t>NEJM</a:t>
            </a:r>
            <a:r>
              <a:rPr lang="en-US" altLang="en-US" dirty="0" smtClean="0"/>
              <a:t> 1997) </a:t>
            </a:r>
          </a:p>
          <a:p>
            <a:pPr marL="342900" indent="-342900" defTabSz="914400">
              <a:buFont typeface="Symbol" pitchFamily="18" charset="2"/>
              <a:buNone/>
              <a:tabLst>
                <a:tab pos="1379538" algn="l"/>
              </a:tabLst>
            </a:pPr>
            <a:endParaRPr lang="en-US" altLang="en-US" dirty="0" smtClean="0"/>
          </a:p>
          <a:p>
            <a:pPr marL="342900" indent="-342900" defTabSz="914400">
              <a:tabLst>
                <a:tab pos="1379538" algn="l"/>
              </a:tabLst>
            </a:pPr>
            <a:endParaRPr lang="en-US" altLang="en-US" dirty="0" smtClean="0"/>
          </a:p>
          <a:p>
            <a:pPr marL="342900" indent="-342900" defTabSz="914400">
              <a:tabLst>
                <a:tab pos="1379538" algn="l"/>
              </a:tabLst>
            </a:pPr>
            <a:endParaRPr lang="en-US" altLang="en-US" dirty="0" smtClean="0"/>
          </a:p>
        </p:txBody>
      </p:sp>
      <p:sp>
        <p:nvSpPr>
          <p:cNvPr id="10265" name="Text Box 4"/>
          <p:cNvSpPr txBox="1">
            <a:spLocks noChangeArrowheads="1"/>
          </p:cNvSpPr>
          <p:nvPr/>
        </p:nvSpPr>
        <p:spPr bwMode="auto">
          <a:xfrm>
            <a:off x="381000" y="2498724"/>
            <a:ext cx="1219200" cy="861774"/>
          </a:xfrm>
          <a:prstGeom prst="rect">
            <a:avLst/>
          </a:prstGeom>
          <a:noFill/>
          <a:ln w="9525">
            <a:noFill/>
            <a:miter lim="800000"/>
            <a:headEnd/>
            <a:tailEnd/>
          </a:ln>
        </p:spPr>
        <p:txBody>
          <a:bodyPr>
            <a:spAutoFit/>
          </a:bodyPr>
          <a:lstStyle/>
          <a:p>
            <a:pPr eaLnBrk="0" hangingPunct="0">
              <a:spcBef>
                <a:spcPct val="50000"/>
              </a:spcBef>
            </a:pPr>
            <a:endParaRPr lang="en-US" altLang="en-US" sz="2000" dirty="0">
              <a:solidFill>
                <a:schemeClr val="tx1"/>
              </a:solidFill>
            </a:endParaRPr>
          </a:p>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graphicFrame>
        <p:nvGraphicFramePr>
          <p:cNvPr id="10262" name="Object 22"/>
          <p:cNvGraphicFramePr>
            <a:graphicFrameLocks/>
          </p:cNvGraphicFramePr>
          <p:nvPr/>
        </p:nvGraphicFramePr>
        <p:xfrm>
          <a:off x="1412875" y="3113088"/>
          <a:ext cx="4891088" cy="1306512"/>
        </p:xfrm>
        <a:graphic>
          <a:graphicData uri="http://schemas.openxmlformats.org/presentationml/2006/ole">
            <mc:AlternateContent xmlns:mc="http://schemas.openxmlformats.org/markup-compatibility/2006">
              <mc:Choice xmlns:v="urn:schemas-microsoft-com:vml" Requires="v">
                <p:oleObj spid="_x0000_s10416" name="Document" r:id="rId4" imgW="6332899" imgH="1625097" progId="Word.Document.8">
                  <p:embed/>
                </p:oleObj>
              </mc:Choice>
              <mc:Fallback>
                <p:oleObj name="Document" r:id="rId4" imgW="6332899" imgH="1625097" progId="Word.Document.8">
                  <p:embed/>
                  <p:pic>
                    <p:nvPicPr>
                      <p:cNvPr id="0" name="Picture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2875" y="3113088"/>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66" name="Text Box 6"/>
          <p:cNvSpPr txBox="1">
            <a:spLocks noChangeArrowheads="1"/>
          </p:cNvSpPr>
          <p:nvPr/>
        </p:nvSpPr>
        <p:spPr bwMode="auto">
          <a:xfrm>
            <a:off x="1828800" y="4414215"/>
            <a:ext cx="3276600" cy="1015663"/>
          </a:xfrm>
          <a:prstGeom prst="rect">
            <a:avLst/>
          </a:prstGeom>
          <a:solidFill>
            <a:schemeClr val="bg1"/>
          </a:solidFill>
          <a:ln w="9525">
            <a:noFill/>
            <a:miter lim="800000"/>
            <a:headEnd/>
            <a:tailEnd/>
          </a:ln>
        </p:spPr>
        <p:txBody>
          <a:bodyPr anchor="ctr">
            <a:spAutoFit/>
          </a:bodyPr>
          <a:lstStyle/>
          <a:p>
            <a:pPr algn="ctr" eaLnBrk="0" hangingPunct="0">
              <a:spcBef>
                <a:spcPct val="50000"/>
              </a:spcBef>
            </a:pPr>
            <a:r>
              <a:rPr lang="en-US" altLang="en-US" sz="2400" dirty="0">
                <a:solidFill>
                  <a:schemeClr val="tx1"/>
                </a:solidFill>
                <a:latin typeface="Times New Roman" pitchFamily="18" charset="0"/>
              </a:rPr>
              <a:t>OR</a:t>
            </a:r>
            <a:r>
              <a:rPr lang="en-US" altLang="en-US" sz="2400" baseline="-25000" dirty="0">
                <a:solidFill>
                  <a:schemeClr val="tx1"/>
                </a:solidFill>
                <a:latin typeface="Times New Roman" pitchFamily="18" charset="0"/>
              </a:rPr>
              <a:t>crude</a:t>
            </a:r>
            <a:r>
              <a:rPr lang="en-US" altLang="en-US" sz="2400" dirty="0">
                <a:solidFill>
                  <a:schemeClr val="tx1"/>
                </a:solidFill>
                <a:latin typeface="Times New Roman" pitchFamily="18" charset="0"/>
              </a:rPr>
              <a:t> = 0.61</a:t>
            </a:r>
          </a:p>
          <a:p>
            <a:pPr algn="ctr" eaLnBrk="0" hangingPunct="0">
              <a:spcBef>
                <a:spcPct val="50000"/>
              </a:spcBef>
            </a:pPr>
            <a:r>
              <a:rPr lang="en-US" altLang="en-US" sz="2400" dirty="0">
                <a:solidFill>
                  <a:schemeClr val="tx1"/>
                </a:solidFill>
                <a:latin typeface="Times New Roman" pitchFamily="18" charset="0"/>
              </a:rPr>
              <a:t>(95% CI:  0.26 </a:t>
            </a:r>
            <a:r>
              <a:rPr lang="en-US" altLang="en-US" sz="2400" dirty="0" smtClean="0">
                <a:solidFill>
                  <a:schemeClr val="tx1"/>
                </a:solidFill>
                <a:latin typeface="Times New Roman" pitchFamily="18" charset="0"/>
              </a:rPr>
              <a:t> to </a:t>
            </a:r>
            <a:r>
              <a:rPr lang="en-US" altLang="en-US" sz="2400" dirty="0">
                <a:solidFill>
                  <a:schemeClr val="tx1"/>
                </a:solidFill>
                <a:latin typeface="Times New Roman" pitchFamily="18" charset="0"/>
              </a:rPr>
              <a:t>1.4</a:t>
            </a:r>
            <a:r>
              <a:rPr lang="en-US" altLang="en-US" sz="2400" b="0" dirty="0">
                <a:solidFill>
                  <a:schemeClr val="tx1"/>
                </a:solidFill>
                <a:latin typeface="Times New Roman" pitchFamily="18" charset="0"/>
              </a:rPr>
              <a:t>)</a:t>
            </a:r>
            <a:endParaRPr lang="en-US" altLang="en-US" sz="1600" b="0" dirty="0">
              <a:solidFill>
                <a:schemeClr val="tx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5257800" y="1194139"/>
            <a:ext cx="1828512"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solidFill>
                  <a:schemeClr val="tx1"/>
                </a:solidFill>
              </a:rPr>
              <a:t>HIV acquisition</a:t>
            </a:r>
          </a:p>
          <a:p>
            <a:pPr algn="ctr" eaLnBrk="0" hangingPunct="0">
              <a:spcBef>
                <a:spcPct val="50000"/>
              </a:spcBef>
              <a:defRPr/>
            </a:pPr>
            <a:endParaRPr lang="en-US" altLang="en-US" sz="1600" b="0" dirty="0"/>
          </a:p>
        </p:txBody>
      </p:sp>
      <p:sp>
        <p:nvSpPr>
          <p:cNvPr id="1172483" name="Text Box 1027"/>
          <p:cNvSpPr txBox="1">
            <a:spLocks noChangeArrowheads="1"/>
          </p:cNvSpPr>
          <p:nvPr/>
        </p:nvSpPr>
        <p:spPr bwMode="auto">
          <a:xfrm>
            <a:off x="3810000" y="1258669"/>
            <a:ext cx="1104898" cy="6463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solidFill>
                  <a:schemeClr val="tx1"/>
                </a:solidFill>
                <a:latin typeface="Arial" pitchFamily="34" charset="0"/>
              </a:rPr>
              <a:t>AZT </a:t>
            </a:r>
            <a:r>
              <a:rPr lang="en-US" sz="1800" dirty="0" smtClean="0">
                <a:solidFill>
                  <a:schemeClr val="tx1"/>
                </a:solidFill>
                <a:latin typeface="Arial" pitchFamily="34" charset="0"/>
              </a:rPr>
              <a:t>Use</a:t>
            </a:r>
            <a:endParaRPr lang="en-US" sz="1600" b="0" dirty="0">
              <a:latin typeface="Arial" pitchFamily="34" charset="0"/>
            </a:endParaRPr>
          </a:p>
        </p:txBody>
      </p:sp>
      <p:sp>
        <p:nvSpPr>
          <p:cNvPr id="1172484" name="Text Box 1028"/>
          <p:cNvSpPr txBox="1">
            <a:spLocks noChangeArrowheads="1"/>
          </p:cNvSpPr>
          <p:nvPr/>
        </p:nvSpPr>
        <p:spPr bwMode="auto">
          <a:xfrm>
            <a:off x="228600" y="3346559"/>
            <a:ext cx="19812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5" name="Line 1029"/>
          <p:cNvSpPr>
            <a:spLocks noChangeShapeType="1"/>
          </p:cNvSpPr>
          <p:nvPr/>
        </p:nvSpPr>
        <p:spPr bwMode="auto">
          <a:xfrm>
            <a:off x="4038601" y="537120"/>
            <a:ext cx="323848" cy="682080"/>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86" name="Freeform 1030"/>
          <p:cNvSpPr>
            <a:spLocks/>
          </p:cNvSpPr>
          <p:nvPr/>
        </p:nvSpPr>
        <p:spPr bwMode="auto">
          <a:xfrm flipV="1">
            <a:off x="4255639" y="571469"/>
            <a:ext cx="1649863" cy="5232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87" name="Line 1031"/>
          <p:cNvSpPr>
            <a:spLocks noChangeShapeType="1"/>
          </p:cNvSpPr>
          <p:nvPr/>
        </p:nvSpPr>
        <p:spPr bwMode="auto">
          <a:xfrm>
            <a:off x="4726426" y="1447800"/>
            <a:ext cx="838773"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90" name="Text Box 1034"/>
          <p:cNvSpPr txBox="1">
            <a:spLocks noChangeArrowheads="1"/>
          </p:cNvSpPr>
          <p:nvPr/>
        </p:nvSpPr>
        <p:spPr bwMode="auto">
          <a:xfrm>
            <a:off x="3352800" y="76202"/>
            <a:ext cx="1295400" cy="769441"/>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solidFill>
                  <a:schemeClr val="tx1"/>
                </a:solidFill>
                <a:latin typeface="Arial" pitchFamily="34" charset="0"/>
              </a:rPr>
              <a:t>?</a:t>
            </a:r>
          </a:p>
          <a:p>
            <a:pPr algn="ctr" eaLnBrk="0" hangingPunct="0">
              <a:spcBef>
                <a:spcPct val="50000"/>
              </a:spcBef>
              <a:defRPr/>
            </a:pPr>
            <a:endParaRPr lang="en-US" sz="1600" b="0" dirty="0">
              <a:latin typeface="Arial" pitchFamily="34" charset="0"/>
            </a:endParaRPr>
          </a:p>
        </p:txBody>
      </p:sp>
      <p:sp>
        <p:nvSpPr>
          <p:cNvPr id="218120" name="Rectangle 1046"/>
          <p:cNvSpPr>
            <a:spLocks noChangeArrowheads="1"/>
          </p:cNvSpPr>
          <p:nvPr/>
        </p:nvSpPr>
        <p:spPr bwMode="auto">
          <a:xfrm>
            <a:off x="381144" y="5334000"/>
            <a:ext cx="6324456"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dirty="0" smtClean="0">
                <a:solidFill>
                  <a:schemeClr val="tx1"/>
                </a:solidFill>
              </a:rPr>
              <a:t>What </a:t>
            </a:r>
            <a:r>
              <a:rPr lang="en-US" altLang="en-US" sz="2000" dirty="0">
                <a:solidFill>
                  <a:schemeClr val="tx1"/>
                </a:solidFill>
              </a:rPr>
              <a:t>is the most important confounder at play </a:t>
            </a:r>
            <a:r>
              <a:rPr lang="en-US" altLang="en-US" sz="2000" dirty="0" smtClean="0">
                <a:solidFill>
                  <a:schemeClr val="tx1"/>
                </a:solidFill>
              </a:rPr>
              <a:t>here that we need to be sure to control for? </a:t>
            </a: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218121" name="Group 17"/>
          <p:cNvGrpSpPr>
            <a:grpSpLocks/>
          </p:cNvGrpSpPr>
          <p:nvPr/>
        </p:nvGrpSpPr>
        <p:grpSpPr bwMode="auto">
          <a:xfrm>
            <a:off x="-712788" y="7478706"/>
            <a:ext cx="8051801" cy="666750"/>
            <a:chOff x="-449" y="4711"/>
            <a:chExt cx="5072" cy="420"/>
          </a:xfrm>
        </p:grpSpPr>
        <p:sp>
          <p:nvSpPr>
            <p:cNvPr id="218122" name="Text Box 5"/>
            <p:cNvSpPr txBox="1">
              <a:spLocks noChangeArrowheads="1"/>
            </p:cNvSpPr>
            <p:nvPr/>
          </p:nvSpPr>
          <p:spPr bwMode="auto">
            <a:xfrm rot="18904130">
              <a:off x="-449" y="4798"/>
              <a:ext cx="2270" cy="213"/>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Age of provider - A</a:t>
              </a:r>
            </a:p>
          </p:txBody>
        </p:sp>
        <p:sp>
          <p:nvSpPr>
            <p:cNvPr id="218123" name="Text Box 7"/>
            <p:cNvSpPr txBox="1">
              <a:spLocks noChangeArrowheads="1"/>
            </p:cNvSpPr>
            <p:nvPr/>
          </p:nvSpPr>
          <p:spPr bwMode="auto">
            <a:xfrm rot="18904130">
              <a:off x="2083" y="4898"/>
              <a:ext cx="2540" cy="233"/>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Time of exposure - E</a:t>
              </a:r>
            </a:p>
          </p:txBody>
        </p:sp>
        <p:sp>
          <p:nvSpPr>
            <p:cNvPr id="218124" name="Text Box 9"/>
            <p:cNvSpPr txBox="1">
              <a:spLocks noChangeArrowheads="1"/>
            </p:cNvSpPr>
            <p:nvPr/>
          </p:nvSpPr>
          <p:spPr bwMode="auto">
            <a:xfrm rot="18904130">
              <a:off x="726" y="4876"/>
              <a:ext cx="2483" cy="233"/>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Age of patient</a:t>
              </a:r>
              <a:r>
                <a:rPr lang="en-US" altLang="en-US" sz="1800" b="0" dirty="0">
                  <a:solidFill>
                    <a:schemeClr val="tx1"/>
                  </a:solidFill>
                </a:rPr>
                <a:t> - C</a:t>
              </a:r>
            </a:p>
          </p:txBody>
        </p:sp>
        <p:sp>
          <p:nvSpPr>
            <p:cNvPr id="218125" name="Text Box 10"/>
            <p:cNvSpPr txBox="1">
              <a:spLocks noChangeArrowheads="1"/>
            </p:cNvSpPr>
            <p:nvPr/>
          </p:nvSpPr>
          <p:spPr bwMode="auto">
            <a:xfrm rot="18904130">
              <a:off x="460" y="4711"/>
              <a:ext cx="2008" cy="233"/>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Sex of provider - B</a:t>
              </a:r>
              <a:endParaRPr lang="en-US" altLang="en-US" sz="1800" dirty="0">
                <a:solidFill>
                  <a:schemeClr val="tx1"/>
                </a:solidFill>
              </a:endParaRPr>
            </a:p>
          </p:txBody>
        </p:sp>
        <p:sp>
          <p:nvSpPr>
            <p:cNvPr id="218126" name="Text Box 7"/>
            <p:cNvSpPr txBox="1">
              <a:spLocks noChangeArrowheads="1"/>
            </p:cNvSpPr>
            <p:nvPr/>
          </p:nvSpPr>
          <p:spPr bwMode="auto">
            <a:xfrm rot="18904130">
              <a:off x="1852" y="4711"/>
              <a:ext cx="2008" cy="233"/>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Severity of exposure - D</a:t>
              </a:r>
            </a:p>
          </p:txBody>
        </p:sp>
      </p:grpSp>
      <p:graphicFrame>
        <p:nvGraphicFramePr>
          <p:cNvPr id="2" name="Object 1"/>
          <p:cNvGraphicFramePr>
            <a:graphicFrameLocks/>
          </p:cNvGraphicFramePr>
          <p:nvPr>
            <p:extLst>
              <p:ext uri="{D42A27DB-BD31-4B8C-83A1-F6EECF244321}">
                <p14:modId xmlns:p14="http://schemas.microsoft.com/office/powerpoint/2010/main" val="1483431211"/>
              </p:ext>
            </p:extLst>
          </p:nvPr>
        </p:nvGraphicFramePr>
        <p:xfrm>
          <a:off x="304800" y="1631383"/>
          <a:ext cx="4891088" cy="1306512"/>
        </p:xfrm>
        <a:graphic>
          <a:graphicData uri="http://schemas.openxmlformats.org/presentationml/2006/ole">
            <mc:AlternateContent xmlns:mc="http://schemas.openxmlformats.org/markup-compatibility/2006">
              <mc:Choice xmlns:v="urn:schemas-microsoft-com:vml" Requires="v">
                <p:oleObj spid="_x0000_s331123" name="Document" r:id="rId4" imgW="6332899" imgH="1625097" progId="Word.Document.8">
                  <p:embed/>
                </p:oleObj>
              </mc:Choice>
              <mc:Fallback>
                <p:oleObj name="Document" r:id="rId4" imgW="6332899" imgH="1625097" progId="Word.Document.8">
                  <p:embed/>
                  <p:pic>
                    <p:nvPicPr>
                      <p:cNvPr id="0" name="Object 2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31383"/>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1034"/>
          <p:cNvSpPr txBox="1">
            <a:spLocks noChangeArrowheads="1"/>
          </p:cNvSpPr>
          <p:nvPr/>
        </p:nvSpPr>
        <p:spPr bwMode="auto">
          <a:xfrm>
            <a:off x="4495800" y="1447802"/>
            <a:ext cx="1295400" cy="4001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smtClean="0">
                <a:solidFill>
                  <a:schemeClr val="tx1"/>
                </a:solidFill>
                <a:latin typeface="Arial" pitchFamily="34" charset="0"/>
              </a:rPr>
              <a:t>?</a:t>
            </a:r>
            <a:endParaRPr lang="en-US" sz="1600"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3656730008"/>
              </p:ext>
            </p:extLst>
          </p:nvPr>
        </p:nvGraphicFramePr>
        <p:xfrm>
          <a:off x="220662" y="3759200"/>
          <a:ext cx="4808538" cy="1346200"/>
        </p:xfrm>
        <a:graphic>
          <a:graphicData uri="http://schemas.openxmlformats.org/presentationml/2006/ole">
            <mc:AlternateContent xmlns:mc="http://schemas.openxmlformats.org/markup-compatibility/2006">
              <mc:Choice xmlns:v="urn:schemas-microsoft-com:vml" Requires="v">
                <p:oleObj spid="_x0000_s331124"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220662" y="3759200"/>
                        <a:ext cx="4808538" cy="134620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962786114"/>
              </p:ext>
            </p:extLst>
          </p:nvPr>
        </p:nvGraphicFramePr>
        <p:xfrm>
          <a:off x="3589856" y="3810000"/>
          <a:ext cx="4808538" cy="1346200"/>
        </p:xfrm>
        <a:graphic>
          <a:graphicData uri="http://schemas.openxmlformats.org/presentationml/2006/ole">
            <mc:AlternateContent xmlns:mc="http://schemas.openxmlformats.org/markup-compatibility/2006">
              <mc:Choice xmlns:v="urn:schemas-microsoft-com:vml" Requires="v">
                <p:oleObj spid="_x0000_s331125"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589856" y="3810000"/>
                        <a:ext cx="4808538" cy="1346200"/>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3219007" y="2862591"/>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2" name="Line 10"/>
          <p:cNvSpPr>
            <a:spLocks noChangeShapeType="1"/>
          </p:cNvSpPr>
          <p:nvPr/>
        </p:nvSpPr>
        <p:spPr bwMode="auto">
          <a:xfrm>
            <a:off x="3699164" y="2862591"/>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3" name="Text Box 12"/>
          <p:cNvSpPr txBox="1">
            <a:spLocks noChangeArrowheads="1"/>
          </p:cNvSpPr>
          <p:nvPr/>
        </p:nvSpPr>
        <p:spPr bwMode="auto">
          <a:xfrm>
            <a:off x="304800" y="2801117"/>
            <a:ext cx="17526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600" b="0" dirty="0">
              <a:solidFill>
                <a:schemeClr val="tx1"/>
              </a:solidFill>
              <a:latin typeface="Times New Roman" pitchFamily="18" charset="0"/>
            </a:endParaRPr>
          </a:p>
        </p:txBody>
      </p:sp>
      <p:sp>
        <p:nvSpPr>
          <p:cNvPr id="24" name="Text Box 16"/>
          <p:cNvSpPr txBox="1">
            <a:spLocks noChangeArrowheads="1"/>
          </p:cNvSpPr>
          <p:nvPr/>
        </p:nvSpPr>
        <p:spPr bwMode="auto">
          <a:xfrm>
            <a:off x="1828800" y="2984829"/>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present</a:t>
            </a:r>
            <a:endParaRPr lang="en-US" altLang="en-US" sz="1400" b="0" dirty="0">
              <a:solidFill>
                <a:schemeClr val="tx1"/>
              </a:solidFill>
              <a:latin typeface="Times New Roman" pitchFamily="18" charset="0"/>
            </a:endParaRPr>
          </a:p>
        </p:txBody>
      </p:sp>
      <p:sp>
        <p:nvSpPr>
          <p:cNvPr id="25" name="Text Box 16"/>
          <p:cNvSpPr txBox="1">
            <a:spLocks noChangeArrowheads="1"/>
          </p:cNvSpPr>
          <p:nvPr/>
        </p:nvSpPr>
        <p:spPr bwMode="auto">
          <a:xfrm>
            <a:off x="4343400" y="2989844"/>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absent</a:t>
            </a:r>
            <a:endParaRPr lang="en-US" altLang="en-US" sz="1400" b="0" dirty="0">
              <a:solidFill>
                <a:schemeClr val="tx1"/>
              </a:solidFill>
              <a:latin typeface="Times New Roman" pitchFamily="18" charset="0"/>
            </a:endParaRPr>
          </a:p>
        </p:txBody>
      </p:sp>
      <p:sp>
        <p:nvSpPr>
          <p:cNvPr id="26" name="Text Box 4"/>
          <p:cNvSpPr txBox="1">
            <a:spLocks noChangeArrowheads="1"/>
          </p:cNvSpPr>
          <p:nvPr/>
        </p:nvSpPr>
        <p:spPr bwMode="auto">
          <a:xfrm>
            <a:off x="381000" y="762001"/>
            <a:ext cx="1219200" cy="861774"/>
          </a:xfrm>
          <a:prstGeom prst="rect">
            <a:avLst/>
          </a:prstGeom>
          <a:noFill/>
          <a:ln w="9525">
            <a:noFill/>
            <a:miter lim="800000"/>
            <a:headEnd/>
            <a:tailEnd/>
          </a:ln>
        </p:spPr>
        <p:txBody>
          <a:bodyPr>
            <a:spAutoFit/>
          </a:bodyPr>
          <a:lstStyle/>
          <a:p>
            <a:pPr eaLnBrk="0" hangingPunct="0">
              <a:spcBef>
                <a:spcPct val="50000"/>
              </a:spcBef>
            </a:pPr>
            <a:endParaRPr lang="en-US" altLang="en-US" sz="2000" dirty="0">
              <a:solidFill>
                <a:schemeClr val="tx1"/>
              </a:solidFill>
            </a:endParaRPr>
          </a:p>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27" name="Text Box 6"/>
          <p:cNvSpPr txBox="1">
            <a:spLocks noChangeArrowheads="1"/>
          </p:cNvSpPr>
          <p:nvPr/>
        </p:nvSpPr>
        <p:spPr bwMode="auto">
          <a:xfrm>
            <a:off x="3352802" y="2398935"/>
            <a:ext cx="1793010" cy="369332"/>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1800" dirty="0">
                <a:solidFill>
                  <a:schemeClr val="tx1"/>
                </a:solidFill>
                <a:latin typeface="Times New Roman" pitchFamily="18" charset="0"/>
              </a:rPr>
              <a:t>OR</a:t>
            </a:r>
            <a:r>
              <a:rPr lang="en-US" altLang="en-US" sz="1800" baseline="-25000" dirty="0">
                <a:solidFill>
                  <a:schemeClr val="tx1"/>
                </a:solidFill>
                <a:latin typeface="Times New Roman" pitchFamily="18" charset="0"/>
              </a:rPr>
              <a:t>crude</a:t>
            </a:r>
            <a:r>
              <a:rPr lang="en-US" altLang="en-US" sz="1800" dirty="0">
                <a:solidFill>
                  <a:schemeClr val="tx1"/>
                </a:solidFill>
                <a:latin typeface="Times New Roman" pitchFamily="18" charset="0"/>
              </a:rPr>
              <a:t> = </a:t>
            </a:r>
            <a:r>
              <a:rPr lang="en-US" altLang="en-US" sz="1800" dirty="0" smtClean="0">
                <a:solidFill>
                  <a:schemeClr val="tx1"/>
                </a:solidFill>
                <a:latin typeface="Times New Roman" pitchFamily="18" charset="0"/>
              </a:rPr>
              <a:t>0.61</a:t>
            </a:r>
            <a:endParaRPr lang="en-US" altLang="en-US" sz="1800" b="0" dirty="0">
              <a:solidFill>
                <a:schemeClr val="tx1"/>
              </a:solidFill>
              <a:latin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5257800" y="1194139"/>
            <a:ext cx="1828512"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solidFill>
                  <a:schemeClr val="tx1"/>
                </a:solidFill>
              </a:rPr>
              <a:t>HIV acquisition</a:t>
            </a:r>
          </a:p>
          <a:p>
            <a:pPr algn="ctr" eaLnBrk="0" hangingPunct="0">
              <a:spcBef>
                <a:spcPct val="50000"/>
              </a:spcBef>
              <a:defRPr/>
            </a:pPr>
            <a:endParaRPr lang="en-US" altLang="en-US" sz="1600" b="0" dirty="0"/>
          </a:p>
        </p:txBody>
      </p:sp>
      <p:sp>
        <p:nvSpPr>
          <p:cNvPr id="1172483" name="Text Box 1027"/>
          <p:cNvSpPr txBox="1">
            <a:spLocks noChangeArrowheads="1"/>
          </p:cNvSpPr>
          <p:nvPr/>
        </p:nvSpPr>
        <p:spPr bwMode="auto">
          <a:xfrm>
            <a:off x="3810000" y="1258669"/>
            <a:ext cx="1104898" cy="6463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solidFill>
                  <a:schemeClr val="tx1"/>
                </a:solidFill>
                <a:latin typeface="Arial" pitchFamily="34" charset="0"/>
              </a:rPr>
              <a:t>AZT </a:t>
            </a:r>
            <a:r>
              <a:rPr lang="en-US" sz="1800" dirty="0" smtClean="0">
                <a:solidFill>
                  <a:schemeClr val="tx1"/>
                </a:solidFill>
                <a:latin typeface="Arial" pitchFamily="34" charset="0"/>
              </a:rPr>
              <a:t>Use</a:t>
            </a:r>
            <a:endParaRPr lang="en-US" sz="1600" b="0" dirty="0">
              <a:latin typeface="Arial" pitchFamily="34" charset="0"/>
            </a:endParaRPr>
          </a:p>
        </p:txBody>
      </p:sp>
      <p:sp>
        <p:nvSpPr>
          <p:cNvPr id="1172484" name="Text Box 1028"/>
          <p:cNvSpPr txBox="1">
            <a:spLocks noChangeArrowheads="1"/>
          </p:cNvSpPr>
          <p:nvPr/>
        </p:nvSpPr>
        <p:spPr bwMode="auto">
          <a:xfrm>
            <a:off x="228600" y="3346559"/>
            <a:ext cx="19812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5" name="Line 1029"/>
          <p:cNvSpPr>
            <a:spLocks noChangeShapeType="1"/>
          </p:cNvSpPr>
          <p:nvPr/>
        </p:nvSpPr>
        <p:spPr bwMode="auto">
          <a:xfrm>
            <a:off x="4200525" y="762000"/>
            <a:ext cx="161924" cy="457200"/>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86" name="Freeform 1030"/>
          <p:cNvSpPr>
            <a:spLocks/>
          </p:cNvSpPr>
          <p:nvPr/>
        </p:nvSpPr>
        <p:spPr bwMode="auto">
          <a:xfrm flipV="1">
            <a:off x="4648203" y="708020"/>
            <a:ext cx="1257299" cy="5232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90" name="Text Box 1034"/>
          <p:cNvSpPr txBox="1">
            <a:spLocks noChangeArrowheads="1"/>
          </p:cNvSpPr>
          <p:nvPr/>
        </p:nvSpPr>
        <p:spPr bwMode="auto">
          <a:xfrm>
            <a:off x="2857498" y="142599"/>
            <a:ext cx="2057400"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smtClean="0">
                <a:solidFill>
                  <a:schemeClr val="tx1"/>
                </a:solidFill>
                <a:latin typeface="Arial" pitchFamily="34" charset="0"/>
              </a:rPr>
              <a:t>Severity of exposure</a:t>
            </a:r>
            <a:endParaRPr lang="en-US" sz="1800"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7" name="Line 1031"/>
          <p:cNvSpPr>
            <a:spLocks noChangeShapeType="1"/>
          </p:cNvSpPr>
          <p:nvPr/>
        </p:nvSpPr>
        <p:spPr bwMode="auto">
          <a:xfrm>
            <a:off x="4726426" y="1447800"/>
            <a:ext cx="838773"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8120" name="Rectangle 1046"/>
          <p:cNvSpPr>
            <a:spLocks noChangeArrowheads="1"/>
          </p:cNvSpPr>
          <p:nvPr/>
        </p:nvSpPr>
        <p:spPr bwMode="auto">
          <a:xfrm>
            <a:off x="381144" y="5334000"/>
            <a:ext cx="6324456"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dirty="0" smtClean="0">
                <a:solidFill>
                  <a:schemeClr val="tx1"/>
                </a:solidFill>
              </a:rPr>
              <a:t>What </a:t>
            </a:r>
            <a:r>
              <a:rPr lang="en-US" altLang="en-US" sz="2000" dirty="0">
                <a:solidFill>
                  <a:schemeClr val="tx1"/>
                </a:solidFill>
              </a:rPr>
              <a:t>is the most important confounder at play </a:t>
            </a:r>
            <a:r>
              <a:rPr lang="en-US" altLang="en-US" sz="2000" dirty="0" smtClean="0">
                <a:solidFill>
                  <a:schemeClr val="tx1"/>
                </a:solidFill>
              </a:rPr>
              <a:t>here that we need to be sure to control for? </a:t>
            </a: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218121" name="Group 17"/>
          <p:cNvGrpSpPr>
            <a:grpSpLocks/>
          </p:cNvGrpSpPr>
          <p:nvPr/>
        </p:nvGrpSpPr>
        <p:grpSpPr bwMode="auto">
          <a:xfrm>
            <a:off x="-712788" y="7478706"/>
            <a:ext cx="8051801" cy="666750"/>
            <a:chOff x="-449" y="4711"/>
            <a:chExt cx="5072" cy="420"/>
          </a:xfrm>
        </p:grpSpPr>
        <p:sp>
          <p:nvSpPr>
            <p:cNvPr id="218122" name="Text Box 5"/>
            <p:cNvSpPr txBox="1">
              <a:spLocks noChangeArrowheads="1"/>
            </p:cNvSpPr>
            <p:nvPr/>
          </p:nvSpPr>
          <p:spPr bwMode="auto">
            <a:xfrm rot="18904130">
              <a:off x="-449" y="4798"/>
              <a:ext cx="2270" cy="213"/>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Age of provider - A</a:t>
              </a:r>
            </a:p>
          </p:txBody>
        </p:sp>
        <p:sp>
          <p:nvSpPr>
            <p:cNvPr id="218123" name="Text Box 7"/>
            <p:cNvSpPr txBox="1">
              <a:spLocks noChangeArrowheads="1"/>
            </p:cNvSpPr>
            <p:nvPr/>
          </p:nvSpPr>
          <p:spPr bwMode="auto">
            <a:xfrm rot="18904130">
              <a:off x="2083" y="4898"/>
              <a:ext cx="2540" cy="233"/>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Time of exposure - E</a:t>
              </a:r>
            </a:p>
          </p:txBody>
        </p:sp>
        <p:sp>
          <p:nvSpPr>
            <p:cNvPr id="218124" name="Text Box 9"/>
            <p:cNvSpPr txBox="1">
              <a:spLocks noChangeArrowheads="1"/>
            </p:cNvSpPr>
            <p:nvPr/>
          </p:nvSpPr>
          <p:spPr bwMode="auto">
            <a:xfrm rot="18904130">
              <a:off x="726" y="4876"/>
              <a:ext cx="2483" cy="233"/>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Age of patient</a:t>
              </a:r>
              <a:r>
                <a:rPr lang="en-US" altLang="en-US" sz="1800" b="0" dirty="0">
                  <a:solidFill>
                    <a:schemeClr val="tx1"/>
                  </a:solidFill>
                </a:rPr>
                <a:t> - C</a:t>
              </a:r>
            </a:p>
          </p:txBody>
        </p:sp>
        <p:sp>
          <p:nvSpPr>
            <p:cNvPr id="218125" name="Text Box 10"/>
            <p:cNvSpPr txBox="1">
              <a:spLocks noChangeArrowheads="1"/>
            </p:cNvSpPr>
            <p:nvPr/>
          </p:nvSpPr>
          <p:spPr bwMode="auto">
            <a:xfrm rot="18904130">
              <a:off x="460" y="4711"/>
              <a:ext cx="2008" cy="233"/>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Sex of provider - B</a:t>
              </a:r>
              <a:endParaRPr lang="en-US" altLang="en-US" sz="1800" dirty="0">
                <a:solidFill>
                  <a:schemeClr val="tx1"/>
                </a:solidFill>
              </a:endParaRPr>
            </a:p>
          </p:txBody>
        </p:sp>
        <p:sp>
          <p:nvSpPr>
            <p:cNvPr id="218126" name="Text Box 7"/>
            <p:cNvSpPr txBox="1">
              <a:spLocks noChangeArrowheads="1"/>
            </p:cNvSpPr>
            <p:nvPr/>
          </p:nvSpPr>
          <p:spPr bwMode="auto">
            <a:xfrm rot="18904130">
              <a:off x="1852" y="4711"/>
              <a:ext cx="2008" cy="233"/>
            </a:xfrm>
            <a:prstGeom prst="rect">
              <a:avLst/>
            </a:prstGeom>
            <a:noFill/>
            <a:ln w="31750">
              <a:solidFill>
                <a:srgbClr val="FF0000"/>
              </a:solidFill>
              <a:miter lim="800000"/>
              <a:headEnd/>
              <a:tailEnd/>
            </a:ln>
          </p:spPr>
          <p:txBody>
            <a:bodyPr>
              <a:spAutoFit/>
            </a:bodyPr>
            <a:lstStyle/>
            <a:p>
              <a:pPr algn="r" eaLnBrk="0" hangingPunct="0">
                <a:spcBef>
                  <a:spcPct val="50000"/>
                </a:spcBef>
              </a:pPr>
              <a:r>
                <a:rPr lang="en-US" altLang="en-US" sz="1800" b="0" dirty="0">
                  <a:solidFill>
                    <a:schemeClr val="tx1"/>
                  </a:solidFill>
                </a:rPr>
                <a:t>Severity of exposure - D</a:t>
              </a:r>
            </a:p>
          </p:txBody>
        </p:sp>
      </p:grpSp>
      <p:graphicFrame>
        <p:nvGraphicFramePr>
          <p:cNvPr id="2" name="Object 1"/>
          <p:cNvGraphicFramePr>
            <a:graphicFrameLocks/>
          </p:cNvGraphicFramePr>
          <p:nvPr>
            <p:extLst>
              <p:ext uri="{D42A27DB-BD31-4B8C-83A1-F6EECF244321}">
                <p14:modId xmlns:p14="http://schemas.microsoft.com/office/powerpoint/2010/main" val="2797803104"/>
              </p:ext>
            </p:extLst>
          </p:nvPr>
        </p:nvGraphicFramePr>
        <p:xfrm>
          <a:off x="304800" y="1631383"/>
          <a:ext cx="4891088" cy="1306512"/>
        </p:xfrm>
        <a:graphic>
          <a:graphicData uri="http://schemas.openxmlformats.org/presentationml/2006/ole">
            <mc:AlternateContent xmlns:mc="http://schemas.openxmlformats.org/markup-compatibility/2006">
              <mc:Choice xmlns:v="urn:schemas-microsoft-com:vml" Requires="v">
                <p:oleObj spid="_x0000_s332147" name="Document" r:id="rId4" imgW="6332899" imgH="1625097" progId="Word.Document.8">
                  <p:embed/>
                </p:oleObj>
              </mc:Choice>
              <mc:Fallback>
                <p:oleObj name="Document" r:id="rId4" imgW="6332899" imgH="1625097"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31383"/>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1034"/>
          <p:cNvSpPr txBox="1">
            <a:spLocks noChangeArrowheads="1"/>
          </p:cNvSpPr>
          <p:nvPr/>
        </p:nvSpPr>
        <p:spPr bwMode="auto">
          <a:xfrm>
            <a:off x="4495800" y="1447802"/>
            <a:ext cx="1295400" cy="4001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smtClean="0">
                <a:solidFill>
                  <a:schemeClr val="tx1"/>
                </a:solidFill>
                <a:latin typeface="Arial" pitchFamily="34" charset="0"/>
              </a:rPr>
              <a:t>?</a:t>
            </a:r>
            <a:endParaRPr lang="en-US" sz="1600"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2585705717"/>
              </p:ext>
            </p:extLst>
          </p:nvPr>
        </p:nvGraphicFramePr>
        <p:xfrm>
          <a:off x="220662" y="3759200"/>
          <a:ext cx="4808538" cy="1346200"/>
        </p:xfrm>
        <a:graphic>
          <a:graphicData uri="http://schemas.openxmlformats.org/presentationml/2006/ole">
            <mc:AlternateContent xmlns:mc="http://schemas.openxmlformats.org/markup-compatibility/2006">
              <mc:Choice xmlns:v="urn:schemas-microsoft-com:vml" Requires="v">
                <p:oleObj spid="_x0000_s332148"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220662" y="3759200"/>
                        <a:ext cx="4808538" cy="134620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137286504"/>
              </p:ext>
            </p:extLst>
          </p:nvPr>
        </p:nvGraphicFramePr>
        <p:xfrm>
          <a:off x="3589856" y="3810000"/>
          <a:ext cx="4808538" cy="1346200"/>
        </p:xfrm>
        <a:graphic>
          <a:graphicData uri="http://schemas.openxmlformats.org/presentationml/2006/ole">
            <mc:AlternateContent xmlns:mc="http://schemas.openxmlformats.org/markup-compatibility/2006">
              <mc:Choice xmlns:v="urn:schemas-microsoft-com:vml" Requires="v">
                <p:oleObj spid="_x0000_s332149"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589856" y="3810000"/>
                        <a:ext cx="4808538" cy="1346200"/>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3219007" y="2862591"/>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2" name="Line 10"/>
          <p:cNvSpPr>
            <a:spLocks noChangeShapeType="1"/>
          </p:cNvSpPr>
          <p:nvPr/>
        </p:nvSpPr>
        <p:spPr bwMode="auto">
          <a:xfrm>
            <a:off x="3699164" y="2862591"/>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3" name="Text Box 12"/>
          <p:cNvSpPr txBox="1">
            <a:spLocks noChangeArrowheads="1"/>
          </p:cNvSpPr>
          <p:nvPr/>
        </p:nvSpPr>
        <p:spPr bwMode="auto">
          <a:xfrm>
            <a:off x="304800" y="2801117"/>
            <a:ext cx="17526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600" b="0" dirty="0">
              <a:solidFill>
                <a:schemeClr val="tx1"/>
              </a:solidFill>
              <a:latin typeface="Times New Roman" pitchFamily="18" charset="0"/>
            </a:endParaRPr>
          </a:p>
        </p:txBody>
      </p:sp>
      <p:sp>
        <p:nvSpPr>
          <p:cNvPr id="24" name="Text Box 16"/>
          <p:cNvSpPr txBox="1">
            <a:spLocks noChangeArrowheads="1"/>
          </p:cNvSpPr>
          <p:nvPr/>
        </p:nvSpPr>
        <p:spPr bwMode="auto">
          <a:xfrm>
            <a:off x="1828800" y="2984830"/>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Minor severity</a:t>
            </a:r>
            <a:endParaRPr lang="en-US" altLang="en-US" sz="1400" b="0" dirty="0">
              <a:solidFill>
                <a:schemeClr val="tx1"/>
              </a:solidFill>
              <a:latin typeface="Times New Roman" pitchFamily="18" charset="0"/>
            </a:endParaRPr>
          </a:p>
        </p:txBody>
      </p:sp>
      <p:sp>
        <p:nvSpPr>
          <p:cNvPr id="25" name="Text Box 16"/>
          <p:cNvSpPr txBox="1">
            <a:spLocks noChangeArrowheads="1"/>
          </p:cNvSpPr>
          <p:nvPr/>
        </p:nvSpPr>
        <p:spPr bwMode="auto">
          <a:xfrm>
            <a:off x="4343400" y="2989844"/>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Major severity</a:t>
            </a:r>
            <a:endParaRPr lang="en-US" altLang="en-US" sz="1400" b="0" dirty="0">
              <a:solidFill>
                <a:schemeClr val="tx1"/>
              </a:solidFill>
              <a:latin typeface="Times New Roman" pitchFamily="18" charset="0"/>
            </a:endParaRPr>
          </a:p>
        </p:txBody>
      </p:sp>
      <p:sp>
        <p:nvSpPr>
          <p:cNvPr id="26" name="Text Box 4"/>
          <p:cNvSpPr txBox="1">
            <a:spLocks noChangeArrowheads="1"/>
          </p:cNvSpPr>
          <p:nvPr/>
        </p:nvSpPr>
        <p:spPr bwMode="auto">
          <a:xfrm>
            <a:off x="381000" y="762001"/>
            <a:ext cx="1219200" cy="861774"/>
          </a:xfrm>
          <a:prstGeom prst="rect">
            <a:avLst/>
          </a:prstGeom>
          <a:noFill/>
          <a:ln w="9525">
            <a:noFill/>
            <a:miter lim="800000"/>
            <a:headEnd/>
            <a:tailEnd/>
          </a:ln>
        </p:spPr>
        <p:txBody>
          <a:bodyPr>
            <a:spAutoFit/>
          </a:bodyPr>
          <a:lstStyle/>
          <a:p>
            <a:pPr eaLnBrk="0" hangingPunct="0">
              <a:spcBef>
                <a:spcPct val="50000"/>
              </a:spcBef>
            </a:pPr>
            <a:endParaRPr lang="en-US" altLang="en-US" sz="2000" dirty="0">
              <a:solidFill>
                <a:schemeClr val="tx1"/>
              </a:solidFill>
            </a:endParaRPr>
          </a:p>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27" name="Text Box 6"/>
          <p:cNvSpPr txBox="1">
            <a:spLocks noChangeArrowheads="1"/>
          </p:cNvSpPr>
          <p:nvPr/>
        </p:nvSpPr>
        <p:spPr bwMode="auto">
          <a:xfrm>
            <a:off x="3352802" y="2398935"/>
            <a:ext cx="1793010" cy="369332"/>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1800" dirty="0">
                <a:solidFill>
                  <a:schemeClr val="tx1"/>
                </a:solidFill>
                <a:latin typeface="Times New Roman" pitchFamily="18" charset="0"/>
              </a:rPr>
              <a:t>OR</a:t>
            </a:r>
            <a:r>
              <a:rPr lang="en-US" altLang="en-US" sz="1800" baseline="-25000" dirty="0">
                <a:solidFill>
                  <a:schemeClr val="tx1"/>
                </a:solidFill>
                <a:latin typeface="Times New Roman" pitchFamily="18" charset="0"/>
              </a:rPr>
              <a:t>crude</a:t>
            </a:r>
            <a:r>
              <a:rPr lang="en-US" altLang="en-US" sz="1800" dirty="0">
                <a:solidFill>
                  <a:schemeClr val="tx1"/>
                </a:solidFill>
                <a:latin typeface="Times New Roman" pitchFamily="18" charset="0"/>
              </a:rPr>
              <a:t> = </a:t>
            </a:r>
            <a:r>
              <a:rPr lang="en-US" altLang="en-US" sz="1800" dirty="0" smtClean="0">
                <a:solidFill>
                  <a:schemeClr val="tx1"/>
                </a:solidFill>
                <a:latin typeface="Times New Roman" pitchFamily="18" charset="0"/>
              </a:rPr>
              <a:t>0.61</a:t>
            </a:r>
            <a:endParaRPr lang="en-US" altLang="en-US" sz="1800" b="0" dirty="0">
              <a:solidFill>
                <a:schemeClr val="tx1"/>
              </a:solidFill>
              <a:latin typeface="Times New Roman" pitchFamily="18" charset="0"/>
            </a:endParaRPr>
          </a:p>
        </p:txBody>
      </p:sp>
      <p:sp>
        <p:nvSpPr>
          <p:cNvPr id="3" name="TextBox 2"/>
          <p:cNvSpPr txBox="1"/>
          <p:nvPr/>
        </p:nvSpPr>
        <p:spPr>
          <a:xfrm>
            <a:off x="1066800" y="8160606"/>
            <a:ext cx="3886200" cy="830997"/>
          </a:xfrm>
          <a:prstGeom prst="rect">
            <a:avLst/>
          </a:prstGeom>
          <a:noFill/>
        </p:spPr>
        <p:txBody>
          <a:bodyPr wrap="square" rtlCol="0">
            <a:spAutoFit/>
          </a:bodyPr>
          <a:lstStyle/>
          <a:p>
            <a:pPr marL="228600" indent="-228600">
              <a:buFont typeface="Arial" panose="020B0604020202020204" pitchFamily="34" charset="0"/>
              <a:buChar char="•"/>
            </a:pPr>
            <a:r>
              <a:rPr lang="en-US" sz="1600" dirty="0"/>
              <a:t>s</a:t>
            </a:r>
            <a:r>
              <a:rPr lang="en-US" sz="1600" dirty="0" smtClean="0"/>
              <a:t>ize of the needle</a:t>
            </a:r>
          </a:p>
          <a:p>
            <a:pPr marL="228600" indent="-228600">
              <a:buFont typeface="Arial" panose="020B0604020202020204" pitchFamily="34" charset="0"/>
              <a:buChar char="•"/>
            </a:pPr>
            <a:r>
              <a:rPr lang="en-US" sz="1600" dirty="0" smtClean="0"/>
              <a:t>depth of the stick</a:t>
            </a:r>
          </a:p>
          <a:p>
            <a:pPr marL="228600" indent="-228600">
              <a:buFont typeface="Arial" panose="020B0604020202020204" pitchFamily="34" charset="0"/>
              <a:buChar char="•"/>
            </a:pPr>
            <a:r>
              <a:rPr lang="en-US" sz="1600" dirty="0" smtClean="0"/>
              <a:t>hollow needle</a:t>
            </a:r>
            <a:endParaRPr lang="en-US" sz="1600" dirty="0"/>
          </a:p>
        </p:txBody>
      </p:sp>
    </p:spTree>
    <p:extLst>
      <p:ext uri="{BB962C8B-B14F-4D97-AF65-F5344CB8AC3E}">
        <p14:creationId xmlns:p14="http://schemas.microsoft.com/office/powerpoint/2010/main" val="13881769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dirty="0" smtClean="0"/>
              <a:t>Confounding and Interaction I</a:t>
            </a:r>
          </a:p>
        </p:txBody>
      </p:sp>
      <p:sp>
        <p:nvSpPr>
          <p:cNvPr id="21506" name="Rectangle 3"/>
          <p:cNvSpPr>
            <a:spLocks noGrp="1" noChangeArrowheads="1"/>
          </p:cNvSpPr>
          <p:nvPr>
            <p:ph type="body" idx="1"/>
          </p:nvPr>
        </p:nvSpPr>
        <p:spPr>
          <a:xfrm>
            <a:off x="152400" y="8382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 theory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a:t>
            </a:r>
          </a:p>
          <a:p>
            <a:pPr lvl="2"/>
            <a:r>
              <a:rPr lang="en-US" altLang="en-US" dirty="0"/>
              <a:t>“Common causes”: root source of confounding </a:t>
            </a:r>
          </a:p>
          <a:p>
            <a:pPr lvl="2"/>
            <a:endParaRPr lang="en-US" altLang="en-US" sz="800" dirty="0" smtClean="0"/>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 to prevent confounding</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marL="1314450" lvl="3" indent="-171450"/>
            <a:r>
              <a:rPr lang="en-US" altLang="en-US" dirty="0" smtClean="0"/>
              <a:t>Confounding:</a:t>
            </a:r>
            <a:r>
              <a:rPr lang="en-US" altLang="en-US" sz="300" dirty="0" smtClean="0"/>
              <a:t> </a:t>
            </a:r>
            <a:r>
              <a:rPr lang="en-US" altLang="en-US" dirty="0" smtClean="0"/>
              <a:t>substantive, </a:t>
            </a:r>
            <a:r>
              <a:rPr lang="en-US" altLang="en-US" sz="400" dirty="0" smtClean="0"/>
              <a:t> </a:t>
            </a:r>
            <a:r>
              <a:rPr lang="en-US" altLang="en-US" dirty="0"/>
              <a:t>not</a:t>
            </a:r>
            <a:r>
              <a:rPr lang="en-US" altLang="en-US" sz="800" dirty="0"/>
              <a:t> </a:t>
            </a:r>
            <a:r>
              <a:rPr lang="en-US" altLang="en-US" sz="800" dirty="0" smtClean="0"/>
              <a:t> </a:t>
            </a:r>
            <a:r>
              <a:rPr lang="en-US" altLang="en-US" dirty="0" smtClean="0"/>
              <a:t>statistical issue</a:t>
            </a:r>
          </a:p>
          <a:p>
            <a:pPr lvl="3"/>
            <a:endParaRPr lang="en-US" altLang="en-US" sz="800" dirty="0"/>
          </a:p>
          <a:p>
            <a:pPr lvl="1"/>
            <a:r>
              <a:rPr lang="en-US" altLang="en-US" dirty="0"/>
              <a:t>H</a:t>
            </a:r>
            <a:r>
              <a:rPr lang="en-US" altLang="en-US" dirty="0" smtClean="0"/>
              <a:t>andle multiple causal pathways: mediation</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482" name="Text Box 1026"/>
          <p:cNvSpPr txBox="1">
            <a:spLocks noChangeArrowheads="1"/>
          </p:cNvSpPr>
          <p:nvPr/>
        </p:nvSpPr>
        <p:spPr bwMode="auto">
          <a:xfrm>
            <a:off x="5257800" y="1194139"/>
            <a:ext cx="1828512"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solidFill>
                  <a:schemeClr val="tx1"/>
                </a:solidFill>
              </a:rPr>
              <a:t>HIV acquisition</a:t>
            </a:r>
          </a:p>
          <a:p>
            <a:pPr algn="ctr" eaLnBrk="0" hangingPunct="0">
              <a:spcBef>
                <a:spcPct val="50000"/>
              </a:spcBef>
              <a:defRPr/>
            </a:pPr>
            <a:endParaRPr lang="en-US" altLang="en-US" sz="1600" b="0" dirty="0"/>
          </a:p>
        </p:txBody>
      </p:sp>
      <p:sp>
        <p:nvSpPr>
          <p:cNvPr id="1172483" name="Text Box 1027"/>
          <p:cNvSpPr txBox="1">
            <a:spLocks noChangeArrowheads="1"/>
          </p:cNvSpPr>
          <p:nvPr/>
        </p:nvSpPr>
        <p:spPr bwMode="auto">
          <a:xfrm>
            <a:off x="3810000" y="1258669"/>
            <a:ext cx="1104898" cy="64633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a:solidFill>
                  <a:schemeClr val="tx1"/>
                </a:solidFill>
                <a:latin typeface="Arial" pitchFamily="34" charset="0"/>
              </a:rPr>
              <a:t>AZT </a:t>
            </a:r>
            <a:r>
              <a:rPr lang="en-US" sz="1800" dirty="0" smtClean="0">
                <a:solidFill>
                  <a:schemeClr val="tx1"/>
                </a:solidFill>
                <a:latin typeface="Arial" pitchFamily="34" charset="0"/>
              </a:rPr>
              <a:t>Use</a:t>
            </a:r>
            <a:endParaRPr lang="en-US" sz="1600" b="0" dirty="0">
              <a:latin typeface="Arial" pitchFamily="34" charset="0"/>
            </a:endParaRPr>
          </a:p>
        </p:txBody>
      </p:sp>
      <p:sp>
        <p:nvSpPr>
          <p:cNvPr id="1172484" name="Text Box 1028"/>
          <p:cNvSpPr txBox="1">
            <a:spLocks noChangeArrowheads="1"/>
          </p:cNvSpPr>
          <p:nvPr/>
        </p:nvSpPr>
        <p:spPr bwMode="auto">
          <a:xfrm>
            <a:off x="228600" y="3346559"/>
            <a:ext cx="1981200" cy="1815882"/>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5" name="Line 1029"/>
          <p:cNvSpPr>
            <a:spLocks noChangeShapeType="1"/>
          </p:cNvSpPr>
          <p:nvPr/>
        </p:nvSpPr>
        <p:spPr bwMode="auto">
          <a:xfrm>
            <a:off x="4200525" y="762000"/>
            <a:ext cx="161924" cy="457200"/>
          </a:xfrm>
          <a:prstGeom prst="line">
            <a:avLst/>
          </a:prstGeom>
          <a:noFill/>
          <a:ln w="38100">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86" name="Freeform 1030"/>
          <p:cNvSpPr>
            <a:spLocks/>
          </p:cNvSpPr>
          <p:nvPr/>
        </p:nvSpPr>
        <p:spPr bwMode="auto">
          <a:xfrm flipV="1">
            <a:off x="4648203" y="708020"/>
            <a:ext cx="1257299" cy="5232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381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72490" name="Text Box 1034"/>
          <p:cNvSpPr txBox="1">
            <a:spLocks noChangeArrowheads="1"/>
          </p:cNvSpPr>
          <p:nvPr/>
        </p:nvSpPr>
        <p:spPr bwMode="auto">
          <a:xfrm>
            <a:off x="2857498" y="142599"/>
            <a:ext cx="2057400"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p>
            <a:pPr algn="ctr" eaLnBrk="0" hangingPunct="0">
              <a:spcBef>
                <a:spcPct val="50000"/>
              </a:spcBef>
              <a:defRPr/>
            </a:pPr>
            <a:r>
              <a:rPr lang="en-US" sz="1800" dirty="0" smtClean="0">
                <a:solidFill>
                  <a:schemeClr val="tx1"/>
                </a:solidFill>
                <a:latin typeface="Arial" pitchFamily="34" charset="0"/>
              </a:rPr>
              <a:t>Severity of exposure</a:t>
            </a:r>
            <a:endParaRPr lang="en-US" sz="1800"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sp>
        <p:nvSpPr>
          <p:cNvPr id="1172487" name="Line 1031"/>
          <p:cNvSpPr>
            <a:spLocks noChangeShapeType="1"/>
          </p:cNvSpPr>
          <p:nvPr/>
        </p:nvSpPr>
        <p:spPr bwMode="auto">
          <a:xfrm>
            <a:off x="4726426" y="1447800"/>
            <a:ext cx="838773" cy="0"/>
          </a:xfrm>
          <a:prstGeom prst="line">
            <a:avLst/>
          </a:prstGeom>
          <a:noFill/>
          <a:ln w="47625">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8120" name="Rectangle 1046"/>
          <p:cNvSpPr>
            <a:spLocks noChangeArrowheads="1"/>
          </p:cNvSpPr>
          <p:nvPr/>
        </p:nvSpPr>
        <p:spPr bwMode="auto">
          <a:xfrm>
            <a:off x="228600" y="5410200"/>
            <a:ext cx="6324456"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dirty="0" smtClean="0">
                <a:solidFill>
                  <a:schemeClr val="tx1"/>
                </a:solidFill>
              </a:rPr>
              <a:t>Is this negative or positive confounding? </a:t>
            </a: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aphicFrame>
        <p:nvGraphicFramePr>
          <p:cNvPr id="2" name="Object 1"/>
          <p:cNvGraphicFramePr>
            <a:graphicFrameLocks/>
          </p:cNvGraphicFramePr>
          <p:nvPr>
            <p:extLst>
              <p:ext uri="{D42A27DB-BD31-4B8C-83A1-F6EECF244321}">
                <p14:modId xmlns:p14="http://schemas.microsoft.com/office/powerpoint/2010/main" val="138525475"/>
              </p:ext>
            </p:extLst>
          </p:nvPr>
        </p:nvGraphicFramePr>
        <p:xfrm>
          <a:off x="304800" y="1631383"/>
          <a:ext cx="4891088" cy="1306512"/>
        </p:xfrm>
        <a:graphic>
          <a:graphicData uri="http://schemas.openxmlformats.org/presentationml/2006/ole">
            <mc:AlternateContent xmlns:mc="http://schemas.openxmlformats.org/markup-compatibility/2006">
              <mc:Choice xmlns:v="urn:schemas-microsoft-com:vml" Requires="v">
                <p:oleObj spid="_x0000_s333168" name="Document" r:id="rId4" imgW="6332899" imgH="1625097" progId="Word.Document.8">
                  <p:embed/>
                </p:oleObj>
              </mc:Choice>
              <mc:Fallback>
                <p:oleObj name="Document" r:id="rId4" imgW="6332899" imgH="1625097"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631383"/>
                        <a:ext cx="4891088" cy="1306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ext Box 1034"/>
          <p:cNvSpPr txBox="1">
            <a:spLocks noChangeArrowheads="1"/>
          </p:cNvSpPr>
          <p:nvPr/>
        </p:nvSpPr>
        <p:spPr bwMode="auto">
          <a:xfrm>
            <a:off x="4495800" y="1447802"/>
            <a:ext cx="1295400" cy="40011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smtClean="0">
                <a:solidFill>
                  <a:schemeClr val="tx1"/>
                </a:solidFill>
                <a:latin typeface="Arial" pitchFamily="34" charset="0"/>
              </a:rPr>
              <a:t>?</a:t>
            </a:r>
            <a:endParaRPr lang="en-US" sz="1600" b="0" dirty="0">
              <a:latin typeface="Arial" pitchFamily="34" charset="0"/>
            </a:endParaRPr>
          </a:p>
        </p:txBody>
      </p:sp>
      <p:graphicFrame>
        <p:nvGraphicFramePr>
          <p:cNvPr id="18" name="Object 17"/>
          <p:cNvGraphicFramePr>
            <a:graphicFrameLocks/>
          </p:cNvGraphicFramePr>
          <p:nvPr>
            <p:extLst>
              <p:ext uri="{D42A27DB-BD31-4B8C-83A1-F6EECF244321}">
                <p14:modId xmlns:p14="http://schemas.microsoft.com/office/powerpoint/2010/main" val="679364292"/>
              </p:ext>
            </p:extLst>
          </p:nvPr>
        </p:nvGraphicFramePr>
        <p:xfrm>
          <a:off x="220662" y="3759200"/>
          <a:ext cx="4808538" cy="1346200"/>
        </p:xfrm>
        <a:graphic>
          <a:graphicData uri="http://schemas.openxmlformats.org/presentationml/2006/ole">
            <mc:AlternateContent xmlns:mc="http://schemas.openxmlformats.org/markup-compatibility/2006">
              <mc:Choice xmlns:v="urn:schemas-microsoft-com:vml" Requires="v">
                <p:oleObj spid="_x0000_s333169" name="Document" r:id="rId6" imgW="6330343" imgH="1623563" progId="Word.Document.8">
                  <p:embed/>
                </p:oleObj>
              </mc:Choice>
              <mc:Fallback>
                <p:oleObj name="Document" r:id="rId6" imgW="6330343" imgH="1623563" progId="Word.Document.8">
                  <p:embed/>
                  <p:pic>
                    <p:nvPicPr>
                      <p:cNvPr id="0" name=""/>
                      <p:cNvPicPr>
                        <a:picLocks noChangeArrowheads="1"/>
                      </p:cNvPicPr>
                      <p:nvPr/>
                    </p:nvPicPr>
                    <p:blipFill>
                      <a:blip r:embed="rId7"/>
                      <a:srcRect/>
                      <a:stretch>
                        <a:fillRect/>
                      </a:stretch>
                    </p:blipFill>
                    <p:spPr bwMode="auto">
                      <a:xfrm>
                        <a:off x="220662" y="3759200"/>
                        <a:ext cx="4808538" cy="1346200"/>
                      </a:xfrm>
                      <a:prstGeom prst="rect">
                        <a:avLst/>
                      </a:prstGeom>
                      <a:noFill/>
                      <a:ln>
                        <a:noFill/>
                      </a:ln>
                      <a:effectLst/>
                    </p:spPr>
                  </p:pic>
                </p:oleObj>
              </mc:Fallback>
            </mc:AlternateContent>
          </a:graphicData>
        </a:graphic>
      </p:graphicFrame>
      <p:graphicFrame>
        <p:nvGraphicFramePr>
          <p:cNvPr id="20" name="Object 19"/>
          <p:cNvGraphicFramePr>
            <a:graphicFrameLocks/>
          </p:cNvGraphicFramePr>
          <p:nvPr>
            <p:extLst>
              <p:ext uri="{D42A27DB-BD31-4B8C-83A1-F6EECF244321}">
                <p14:modId xmlns:p14="http://schemas.microsoft.com/office/powerpoint/2010/main" val="2425229192"/>
              </p:ext>
            </p:extLst>
          </p:nvPr>
        </p:nvGraphicFramePr>
        <p:xfrm>
          <a:off x="3589856" y="3733800"/>
          <a:ext cx="4808538" cy="1346200"/>
        </p:xfrm>
        <a:graphic>
          <a:graphicData uri="http://schemas.openxmlformats.org/presentationml/2006/ole">
            <mc:AlternateContent xmlns:mc="http://schemas.openxmlformats.org/markup-compatibility/2006">
              <mc:Choice xmlns:v="urn:schemas-microsoft-com:vml" Requires="v">
                <p:oleObj spid="_x0000_s333170" name="Document" r:id="rId8" imgW="6330343" imgH="1623563" progId="Word.Document.8">
                  <p:embed/>
                </p:oleObj>
              </mc:Choice>
              <mc:Fallback>
                <p:oleObj name="Document" r:id="rId8" imgW="6330343" imgH="1623563" progId="Word.Document.8">
                  <p:embed/>
                  <p:pic>
                    <p:nvPicPr>
                      <p:cNvPr id="0" name=""/>
                      <p:cNvPicPr>
                        <a:picLocks noChangeArrowheads="1"/>
                      </p:cNvPicPr>
                      <p:nvPr/>
                    </p:nvPicPr>
                    <p:blipFill>
                      <a:blip r:embed="rId7"/>
                      <a:srcRect/>
                      <a:stretch>
                        <a:fillRect/>
                      </a:stretch>
                    </p:blipFill>
                    <p:spPr bwMode="auto">
                      <a:xfrm>
                        <a:off x="3589856" y="3733800"/>
                        <a:ext cx="4808538" cy="1346200"/>
                      </a:xfrm>
                      <a:prstGeom prst="rect">
                        <a:avLst/>
                      </a:prstGeom>
                      <a:noFill/>
                      <a:ln>
                        <a:noFill/>
                      </a:ln>
                      <a:effectLst/>
                    </p:spPr>
                  </p:pic>
                </p:oleObj>
              </mc:Fallback>
            </mc:AlternateContent>
          </a:graphicData>
        </a:graphic>
      </p:graphicFrame>
      <p:sp>
        <p:nvSpPr>
          <p:cNvPr id="21" name="Line 9"/>
          <p:cNvSpPr>
            <a:spLocks noChangeShapeType="1"/>
          </p:cNvSpPr>
          <p:nvPr/>
        </p:nvSpPr>
        <p:spPr bwMode="auto">
          <a:xfrm flipH="1">
            <a:off x="3219007" y="2862591"/>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2" name="Line 10"/>
          <p:cNvSpPr>
            <a:spLocks noChangeShapeType="1"/>
          </p:cNvSpPr>
          <p:nvPr/>
        </p:nvSpPr>
        <p:spPr bwMode="auto">
          <a:xfrm>
            <a:off x="3699164" y="2862591"/>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23" name="Text Box 12"/>
          <p:cNvSpPr txBox="1">
            <a:spLocks noChangeArrowheads="1"/>
          </p:cNvSpPr>
          <p:nvPr/>
        </p:nvSpPr>
        <p:spPr bwMode="auto">
          <a:xfrm>
            <a:off x="304800" y="2801117"/>
            <a:ext cx="1752600" cy="707886"/>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(adjusted)</a:t>
            </a:r>
            <a:endParaRPr lang="en-US" altLang="en-US" sz="1600" b="0" dirty="0">
              <a:solidFill>
                <a:schemeClr val="tx1"/>
              </a:solidFill>
              <a:latin typeface="Times New Roman" pitchFamily="18" charset="0"/>
            </a:endParaRPr>
          </a:p>
        </p:txBody>
      </p:sp>
      <p:sp>
        <p:nvSpPr>
          <p:cNvPr id="24" name="Text Box 16"/>
          <p:cNvSpPr txBox="1">
            <a:spLocks noChangeArrowheads="1"/>
          </p:cNvSpPr>
          <p:nvPr/>
        </p:nvSpPr>
        <p:spPr bwMode="auto">
          <a:xfrm>
            <a:off x="1828800" y="2984830"/>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Minor severity</a:t>
            </a:r>
            <a:endParaRPr lang="en-US" altLang="en-US" sz="1400" b="0" dirty="0">
              <a:solidFill>
                <a:schemeClr val="tx1"/>
              </a:solidFill>
              <a:latin typeface="Times New Roman" pitchFamily="18" charset="0"/>
            </a:endParaRPr>
          </a:p>
        </p:txBody>
      </p:sp>
      <p:sp>
        <p:nvSpPr>
          <p:cNvPr id="25" name="Text Box 16"/>
          <p:cNvSpPr txBox="1">
            <a:spLocks noChangeArrowheads="1"/>
          </p:cNvSpPr>
          <p:nvPr/>
        </p:nvSpPr>
        <p:spPr bwMode="auto">
          <a:xfrm>
            <a:off x="4343400" y="2989844"/>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Major severity</a:t>
            </a:r>
            <a:endParaRPr lang="en-US" altLang="en-US" sz="1400" b="0" dirty="0">
              <a:solidFill>
                <a:schemeClr val="tx1"/>
              </a:solidFill>
              <a:latin typeface="Times New Roman" pitchFamily="18" charset="0"/>
            </a:endParaRPr>
          </a:p>
        </p:txBody>
      </p:sp>
      <p:sp>
        <p:nvSpPr>
          <p:cNvPr id="26" name="Text Box 4"/>
          <p:cNvSpPr txBox="1">
            <a:spLocks noChangeArrowheads="1"/>
          </p:cNvSpPr>
          <p:nvPr/>
        </p:nvSpPr>
        <p:spPr bwMode="auto">
          <a:xfrm>
            <a:off x="381000" y="762001"/>
            <a:ext cx="1219200" cy="861774"/>
          </a:xfrm>
          <a:prstGeom prst="rect">
            <a:avLst/>
          </a:prstGeom>
          <a:noFill/>
          <a:ln w="9525">
            <a:noFill/>
            <a:miter lim="800000"/>
            <a:headEnd/>
            <a:tailEnd/>
          </a:ln>
        </p:spPr>
        <p:txBody>
          <a:bodyPr>
            <a:spAutoFit/>
          </a:bodyPr>
          <a:lstStyle/>
          <a:p>
            <a:pPr eaLnBrk="0" hangingPunct="0">
              <a:spcBef>
                <a:spcPct val="50000"/>
              </a:spcBef>
            </a:pPr>
            <a:endParaRPr lang="en-US" altLang="en-US" sz="2000" dirty="0">
              <a:solidFill>
                <a:schemeClr val="tx1"/>
              </a:solidFill>
            </a:endParaRPr>
          </a:p>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27" name="Text Box 6"/>
          <p:cNvSpPr txBox="1">
            <a:spLocks noChangeArrowheads="1"/>
          </p:cNvSpPr>
          <p:nvPr/>
        </p:nvSpPr>
        <p:spPr bwMode="auto">
          <a:xfrm>
            <a:off x="3352802" y="2398935"/>
            <a:ext cx="1793010" cy="369332"/>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1800" dirty="0">
                <a:solidFill>
                  <a:schemeClr val="tx1"/>
                </a:solidFill>
                <a:latin typeface="Times New Roman" pitchFamily="18" charset="0"/>
              </a:rPr>
              <a:t>OR</a:t>
            </a:r>
            <a:r>
              <a:rPr lang="en-US" altLang="en-US" sz="1800" baseline="-25000" dirty="0">
                <a:solidFill>
                  <a:schemeClr val="tx1"/>
                </a:solidFill>
                <a:latin typeface="Times New Roman" pitchFamily="18" charset="0"/>
              </a:rPr>
              <a:t>crude</a:t>
            </a:r>
            <a:r>
              <a:rPr lang="en-US" altLang="en-US" sz="1800" dirty="0">
                <a:solidFill>
                  <a:schemeClr val="tx1"/>
                </a:solidFill>
                <a:latin typeface="Times New Roman" pitchFamily="18" charset="0"/>
              </a:rPr>
              <a:t> = </a:t>
            </a:r>
            <a:r>
              <a:rPr lang="en-US" altLang="en-US" sz="1800" dirty="0" smtClean="0">
                <a:solidFill>
                  <a:schemeClr val="tx1"/>
                </a:solidFill>
                <a:latin typeface="Times New Roman" pitchFamily="18" charset="0"/>
              </a:rPr>
              <a:t>0.61</a:t>
            </a:r>
            <a:endParaRPr lang="en-US" altLang="en-US" sz="1800" b="0" dirty="0">
              <a:solidFill>
                <a:schemeClr val="tx1"/>
              </a:solidFill>
              <a:latin typeface="Times New Roman" pitchFamily="18" charset="0"/>
            </a:endParaRPr>
          </a:p>
        </p:txBody>
      </p:sp>
      <p:sp>
        <p:nvSpPr>
          <p:cNvPr id="28" name="Rectangle 1046"/>
          <p:cNvSpPr>
            <a:spLocks noChangeArrowheads="1"/>
          </p:cNvSpPr>
          <p:nvPr/>
        </p:nvSpPr>
        <p:spPr bwMode="auto">
          <a:xfrm>
            <a:off x="2216698" y="5981700"/>
            <a:ext cx="4134222" cy="1295400"/>
          </a:xfrm>
          <a:prstGeom prst="rect">
            <a:avLst/>
          </a:prstGeom>
          <a:noFill/>
          <a:ln w="9525">
            <a:noFill/>
            <a:miter lim="800000"/>
            <a:headEnd/>
            <a:tailEnd/>
          </a:ln>
        </p:spPr>
        <p:txBody>
          <a:bodyPr lIns="87312" tIns="42862" rIns="87312" bIns="42862"/>
          <a:lstStyle/>
          <a:p>
            <a:pPr defTabSz="803275" eaLnBrk="0" hangingPunct="0">
              <a:spcBef>
                <a:spcPct val="20000"/>
              </a:spcBef>
              <a:spcAft>
                <a:spcPct val="50000"/>
              </a:spcAft>
              <a:buClr>
                <a:schemeClr val="accent2"/>
              </a:buClr>
              <a:buSzPct val="75000"/>
              <a:buFont typeface="Symbol" pitchFamily="18" charset="2"/>
              <a:buNone/>
            </a:pPr>
            <a:r>
              <a:rPr lang="en-US" altLang="en-US" sz="2000" dirty="0" smtClean="0">
                <a:solidFill>
                  <a:schemeClr val="tx1"/>
                </a:solidFill>
              </a:rPr>
              <a:t>Answer:  negative confounding </a:t>
            </a:r>
            <a:endParaRPr lang="en-US" altLang="en-US" sz="200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9" name="Oval 28"/>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91783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 name="Rectangle 2"/>
          <p:cNvSpPr>
            <a:spLocks noGrp="1" noChangeArrowheads="1"/>
          </p:cNvSpPr>
          <p:nvPr>
            <p:ph type="title"/>
          </p:nvPr>
        </p:nvSpPr>
        <p:spPr>
          <a:xfrm>
            <a:off x="609600" y="152400"/>
            <a:ext cx="5830888" cy="533400"/>
          </a:xfrm>
        </p:spPr>
        <p:txBody>
          <a:bodyPr/>
          <a:lstStyle/>
          <a:p>
            <a:r>
              <a:rPr lang="en-US" altLang="en-US" sz="2800" dirty="0" smtClean="0"/>
              <a:t>Adjustment for Confounder</a:t>
            </a:r>
            <a:endParaRPr lang="en-US" altLang="en-US" dirty="0" smtClean="0"/>
          </a:p>
        </p:txBody>
      </p:sp>
      <p:sp>
        <p:nvSpPr>
          <p:cNvPr id="12350" name="Rectangle 3"/>
          <p:cNvSpPr>
            <a:spLocks noGrp="1" noChangeArrowheads="1"/>
          </p:cNvSpPr>
          <p:nvPr>
            <p:ph type="body" idx="1"/>
          </p:nvPr>
        </p:nvSpPr>
        <p:spPr>
          <a:xfrm>
            <a:off x="228600" y="762000"/>
            <a:ext cx="5830888" cy="6781800"/>
          </a:xfrm>
        </p:spPr>
        <p:txBody>
          <a:bodyPr/>
          <a:lstStyle/>
          <a:p>
            <a:pPr marL="342900" indent="-342900" defTabSz="914400">
              <a:tabLst>
                <a:tab pos="1379538" algn="l"/>
              </a:tabLst>
            </a:pPr>
            <a:r>
              <a:rPr lang="en-US" altLang="en-US" dirty="0" smtClean="0"/>
              <a:t>Confounder: severity of exposure</a:t>
            </a:r>
          </a:p>
          <a:p>
            <a:pPr marL="342900" indent="-342900" defTabSz="914400">
              <a:buFont typeface="Symbol" pitchFamily="18" charset="2"/>
              <a:buNone/>
              <a:tabLst>
                <a:tab pos="1379538" algn="l"/>
              </a:tabLst>
            </a:pPr>
            <a:endParaRPr lang="en-US" altLang="en-US" dirty="0" smtClean="0"/>
          </a:p>
          <a:p>
            <a:pPr marL="342900" indent="-342900" defTabSz="914400">
              <a:tabLst>
                <a:tab pos="1379538" algn="l"/>
              </a:tabLst>
            </a:pPr>
            <a:endParaRPr lang="en-US" altLang="en-US" dirty="0" smtClean="0"/>
          </a:p>
          <a:p>
            <a:pPr marL="342900" indent="-342900" defTabSz="914400">
              <a:tabLst>
                <a:tab pos="1379538" algn="l"/>
              </a:tabLst>
            </a:pPr>
            <a:endParaRPr lang="en-US" altLang="en-US" dirty="0" smtClean="0"/>
          </a:p>
        </p:txBody>
      </p:sp>
      <p:sp>
        <p:nvSpPr>
          <p:cNvPr id="12351" name="Text Box 4"/>
          <p:cNvSpPr txBox="1">
            <a:spLocks noChangeArrowheads="1"/>
          </p:cNvSpPr>
          <p:nvPr/>
        </p:nvSpPr>
        <p:spPr bwMode="auto">
          <a:xfrm>
            <a:off x="1676400" y="3276601"/>
            <a:ext cx="1295400" cy="646331"/>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1"/>
                </a:solidFill>
                <a:latin typeface="Times New Roman" pitchFamily="18" charset="0"/>
              </a:rPr>
              <a:t>Minor Severity</a:t>
            </a:r>
            <a:endParaRPr lang="en-US" altLang="en-US" sz="1800" b="0" dirty="0">
              <a:solidFill>
                <a:schemeClr val="tx1"/>
              </a:solidFill>
              <a:latin typeface="Times New Roman" pitchFamily="18" charset="0"/>
            </a:endParaRPr>
          </a:p>
        </p:txBody>
      </p:sp>
      <p:sp>
        <p:nvSpPr>
          <p:cNvPr id="12352" name="Text Box 5"/>
          <p:cNvSpPr txBox="1">
            <a:spLocks noChangeArrowheads="1"/>
          </p:cNvSpPr>
          <p:nvPr/>
        </p:nvSpPr>
        <p:spPr bwMode="auto">
          <a:xfrm>
            <a:off x="3886200" y="3352802"/>
            <a:ext cx="1066800" cy="646331"/>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1"/>
                </a:solidFill>
                <a:latin typeface="Times New Roman" pitchFamily="18" charset="0"/>
              </a:rPr>
              <a:t>Major Severity</a:t>
            </a:r>
          </a:p>
        </p:txBody>
      </p:sp>
      <p:sp>
        <p:nvSpPr>
          <p:cNvPr id="12353" name="Line 6"/>
          <p:cNvSpPr>
            <a:spLocks noChangeShapeType="1"/>
          </p:cNvSpPr>
          <p:nvPr/>
        </p:nvSpPr>
        <p:spPr bwMode="auto">
          <a:xfrm flipH="1">
            <a:off x="2743200" y="3581400"/>
            <a:ext cx="457200" cy="455613"/>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2354" name="Line 7"/>
          <p:cNvSpPr>
            <a:spLocks noChangeShapeType="1"/>
          </p:cNvSpPr>
          <p:nvPr/>
        </p:nvSpPr>
        <p:spPr bwMode="auto">
          <a:xfrm>
            <a:off x="3276600" y="3581400"/>
            <a:ext cx="457200" cy="455613"/>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12355" name="Text Box 8"/>
          <p:cNvSpPr txBox="1">
            <a:spLocks noChangeArrowheads="1"/>
          </p:cNvSpPr>
          <p:nvPr/>
        </p:nvSpPr>
        <p:spPr bwMode="auto">
          <a:xfrm>
            <a:off x="228600" y="1295400"/>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12356" name="Text Box 9"/>
          <p:cNvSpPr txBox="1">
            <a:spLocks noChangeArrowheads="1"/>
          </p:cNvSpPr>
          <p:nvPr/>
        </p:nvSpPr>
        <p:spPr bwMode="auto">
          <a:xfrm>
            <a:off x="228600" y="2971801"/>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a:t>
            </a:r>
            <a:endParaRPr lang="en-US" altLang="en-US" sz="1600" b="0" dirty="0">
              <a:solidFill>
                <a:schemeClr val="tx1"/>
              </a:solidFill>
              <a:latin typeface="Times New Roman" pitchFamily="18" charset="0"/>
            </a:endParaRPr>
          </a:p>
        </p:txBody>
      </p:sp>
      <p:graphicFrame>
        <p:nvGraphicFramePr>
          <p:cNvPr id="12346" name="Object 58"/>
          <p:cNvGraphicFramePr>
            <a:graphicFrameLocks/>
          </p:cNvGraphicFramePr>
          <p:nvPr>
            <p:extLst>
              <p:ext uri="{D42A27DB-BD31-4B8C-83A1-F6EECF244321}">
                <p14:modId xmlns:p14="http://schemas.microsoft.com/office/powerpoint/2010/main" val="2805612732"/>
              </p:ext>
            </p:extLst>
          </p:nvPr>
        </p:nvGraphicFramePr>
        <p:xfrm>
          <a:off x="1106490" y="1295402"/>
          <a:ext cx="4892675" cy="1306513"/>
        </p:xfrm>
        <a:graphic>
          <a:graphicData uri="http://schemas.openxmlformats.org/presentationml/2006/ole">
            <mc:AlternateContent xmlns:mc="http://schemas.openxmlformats.org/markup-compatibility/2006">
              <mc:Choice xmlns:v="urn:schemas-microsoft-com:vml" Requires="v">
                <p:oleObj spid="_x0000_s12802" name="Document" r:id="rId4" imgW="6332899" imgH="1625097" progId="Word.Document.8">
                  <p:embed/>
                </p:oleObj>
              </mc:Choice>
              <mc:Fallback>
                <p:oleObj name="Document" r:id="rId4" imgW="6332899" imgH="1625097" progId="Word.Document.8">
                  <p:embed/>
                  <p:pic>
                    <p:nvPicPr>
                      <p:cNvPr id="0" name="Picture 5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6490" y="1295402"/>
                        <a:ext cx="4892675" cy="130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347" name="Object 59"/>
          <p:cNvGraphicFramePr>
            <a:graphicFrameLocks/>
          </p:cNvGraphicFramePr>
          <p:nvPr/>
        </p:nvGraphicFramePr>
        <p:xfrm>
          <a:off x="0" y="4114803"/>
          <a:ext cx="4248150" cy="1577975"/>
        </p:xfrm>
        <a:graphic>
          <a:graphicData uri="http://schemas.openxmlformats.org/presentationml/2006/ole">
            <mc:AlternateContent xmlns:mc="http://schemas.openxmlformats.org/markup-compatibility/2006">
              <mc:Choice xmlns:v="urn:schemas-microsoft-com:vml" Requires="v">
                <p:oleObj spid="_x0000_s12803" name="Document" r:id="rId6" imgW="4282289" imgH="1616044" progId="Word.Document.8">
                  <p:embed/>
                </p:oleObj>
              </mc:Choice>
              <mc:Fallback>
                <p:oleObj name="Document" r:id="rId6" imgW="4282289" imgH="1616044" progId="Word.Document.8">
                  <p:embed/>
                  <p:pic>
                    <p:nvPicPr>
                      <p:cNvPr id="0" name="Picture 5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114803"/>
                        <a:ext cx="4248150" cy="157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57" name="Text Box 12"/>
          <p:cNvSpPr txBox="1">
            <a:spLocks noChangeArrowheads="1"/>
          </p:cNvSpPr>
          <p:nvPr/>
        </p:nvSpPr>
        <p:spPr bwMode="auto">
          <a:xfrm>
            <a:off x="4267200" y="2286005"/>
            <a:ext cx="2590800" cy="877163"/>
          </a:xfrm>
          <a:prstGeom prst="rect">
            <a:avLst/>
          </a:prstGeom>
          <a:solidFill>
            <a:schemeClr val="bg1"/>
          </a:solidFill>
          <a:ln w="9525">
            <a:noFill/>
            <a:miter lim="800000"/>
            <a:headEnd/>
            <a:tailEnd/>
          </a:ln>
        </p:spPr>
        <p:txBody>
          <a:bodyPr wrap="square" anchor="ctr">
            <a:spAutoFit/>
          </a:bodyPr>
          <a:lstStyle/>
          <a:p>
            <a:pPr algn="ctr" eaLnBrk="0" hangingPunct="0">
              <a:spcBef>
                <a:spcPct val="50000"/>
              </a:spcBef>
            </a:pPr>
            <a:r>
              <a:rPr lang="en-US" altLang="en-US" sz="2400" dirty="0">
                <a:solidFill>
                  <a:schemeClr val="tx1"/>
                </a:solidFill>
              </a:rPr>
              <a:t>OR</a:t>
            </a:r>
            <a:r>
              <a:rPr lang="en-US" altLang="en-US" sz="2400" baseline="-25000" dirty="0">
                <a:solidFill>
                  <a:schemeClr val="tx1"/>
                </a:solidFill>
              </a:rPr>
              <a:t>crude</a:t>
            </a:r>
            <a:r>
              <a:rPr lang="en-US" altLang="en-US" sz="2400" dirty="0">
                <a:solidFill>
                  <a:schemeClr val="tx1"/>
                </a:solidFill>
              </a:rPr>
              <a:t> = </a:t>
            </a:r>
            <a:r>
              <a:rPr lang="en-US" altLang="en-US" sz="2400" dirty="0" smtClean="0">
                <a:solidFill>
                  <a:schemeClr val="tx1"/>
                </a:solidFill>
              </a:rPr>
              <a:t>0.61 </a:t>
            </a:r>
          </a:p>
          <a:p>
            <a:pPr algn="ctr" eaLnBrk="0" hangingPunct="0">
              <a:spcBef>
                <a:spcPct val="50000"/>
              </a:spcBef>
            </a:pPr>
            <a:r>
              <a:rPr lang="en-US" altLang="en-US" sz="1800" b="0" dirty="0" smtClean="0">
                <a:solidFill>
                  <a:schemeClr val="tx1"/>
                </a:solidFill>
                <a:latin typeface="+mn-lt"/>
              </a:rPr>
              <a:t>(</a:t>
            </a:r>
            <a:r>
              <a:rPr lang="en-US" altLang="en-US" sz="1800" b="0" dirty="0">
                <a:solidFill>
                  <a:schemeClr val="tx1"/>
                </a:solidFill>
                <a:latin typeface="+mn-lt"/>
              </a:rPr>
              <a:t>95% CI:  0.26  to </a:t>
            </a:r>
            <a:r>
              <a:rPr lang="en-US" altLang="en-US" sz="1800" b="0" dirty="0" smtClean="0">
                <a:solidFill>
                  <a:schemeClr val="tx1"/>
                </a:solidFill>
                <a:latin typeface="+mn-lt"/>
              </a:rPr>
              <a:t>1.4)</a:t>
            </a:r>
            <a:endParaRPr lang="en-US" altLang="en-US" sz="1800" b="0" dirty="0">
              <a:solidFill>
                <a:schemeClr val="tx1"/>
              </a:solidFill>
              <a:latin typeface="+mn-lt"/>
            </a:endParaRPr>
          </a:p>
        </p:txBody>
      </p:sp>
      <p:graphicFrame>
        <p:nvGraphicFramePr>
          <p:cNvPr id="12348" name="Object 60"/>
          <p:cNvGraphicFramePr>
            <a:graphicFrameLocks/>
          </p:cNvGraphicFramePr>
          <p:nvPr/>
        </p:nvGraphicFramePr>
        <p:xfrm>
          <a:off x="3352800" y="4114801"/>
          <a:ext cx="4248150" cy="1579563"/>
        </p:xfrm>
        <a:graphic>
          <a:graphicData uri="http://schemas.openxmlformats.org/presentationml/2006/ole">
            <mc:AlternateContent xmlns:mc="http://schemas.openxmlformats.org/markup-compatibility/2006">
              <mc:Choice xmlns:v="urn:schemas-microsoft-com:vml" Requires="v">
                <p:oleObj spid="_x0000_s12804" name="Document" r:id="rId8" imgW="4282289" imgH="1616044" progId="Word.Document.8">
                  <p:embed/>
                </p:oleObj>
              </mc:Choice>
              <mc:Fallback>
                <p:oleObj name="Document" r:id="rId8" imgW="4282289" imgH="1616044" progId="Word.Document.8">
                  <p:embed/>
                  <p:pic>
                    <p:nvPicPr>
                      <p:cNvPr id="0" name="Picture 6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4114801"/>
                        <a:ext cx="4248150"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358" name="Text Box 16"/>
          <p:cNvSpPr txBox="1">
            <a:spLocks noChangeArrowheads="1"/>
          </p:cNvSpPr>
          <p:nvPr/>
        </p:nvSpPr>
        <p:spPr bwMode="auto">
          <a:xfrm>
            <a:off x="1447800" y="5660440"/>
            <a:ext cx="4572000" cy="2123658"/>
          </a:xfrm>
          <a:prstGeom prst="rect">
            <a:avLst/>
          </a:prstGeom>
          <a:solidFill>
            <a:schemeClr val="bg1"/>
          </a:solidFill>
          <a:ln w="9525">
            <a:noFill/>
            <a:miter lim="800000"/>
            <a:headEnd/>
            <a:tailEnd/>
          </a:ln>
        </p:spPr>
        <p:txBody>
          <a:bodyPr anchor="ctr">
            <a:spAutoFit/>
          </a:bodyPr>
          <a:lstStyle/>
          <a:p>
            <a:pPr algn="ctr" eaLnBrk="0" hangingPunct="0">
              <a:spcBef>
                <a:spcPct val="50000"/>
              </a:spcBef>
            </a:pPr>
            <a:r>
              <a:rPr lang="en-US" altLang="en-US" sz="2400" dirty="0">
                <a:solidFill>
                  <a:schemeClr val="tx1"/>
                </a:solidFill>
              </a:rPr>
              <a:t>OR</a:t>
            </a:r>
            <a:r>
              <a:rPr lang="en-US" altLang="en-US" sz="2400" baseline="-25000" dirty="0">
                <a:solidFill>
                  <a:schemeClr val="tx1"/>
                </a:solidFill>
              </a:rPr>
              <a:t>adjusted</a:t>
            </a:r>
            <a:r>
              <a:rPr lang="en-US" altLang="en-US" sz="2400" dirty="0">
                <a:solidFill>
                  <a:schemeClr val="tx1"/>
                </a:solidFill>
              </a:rPr>
              <a:t> = 0.30</a:t>
            </a:r>
          </a:p>
          <a:p>
            <a:pPr algn="ctr" eaLnBrk="0" hangingPunct="0">
              <a:spcBef>
                <a:spcPct val="50000"/>
              </a:spcBef>
            </a:pPr>
            <a:r>
              <a:rPr lang="en-US" altLang="en-US" sz="2400" dirty="0">
                <a:solidFill>
                  <a:schemeClr val="tx1"/>
                </a:solidFill>
              </a:rPr>
              <a:t>(95% CI:  0.12 </a:t>
            </a:r>
            <a:r>
              <a:rPr lang="en-US" altLang="en-US" sz="2400" dirty="0" smtClean="0">
                <a:solidFill>
                  <a:schemeClr val="tx1"/>
                </a:solidFill>
              </a:rPr>
              <a:t>to </a:t>
            </a:r>
            <a:r>
              <a:rPr lang="en-US" altLang="en-US" sz="2400" dirty="0">
                <a:solidFill>
                  <a:schemeClr val="tx1"/>
                </a:solidFill>
              </a:rPr>
              <a:t>0.79</a:t>
            </a:r>
            <a:r>
              <a:rPr lang="en-US" altLang="en-US" sz="2400" b="0" dirty="0">
                <a:solidFill>
                  <a:schemeClr val="tx1"/>
                </a:solidFill>
              </a:rPr>
              <a:t>)</a:t>
            </a:r>
          </a:p>
          <a:p>
            <a:pPr algn="ctr" eaLnBrk="0" hangingPunct="0">
              <a:spcBef>
                <a:spcPct val="50000"/>
              </a:spcBef>
            </a:pPr>
            <a:r>
              <a:rPr lang="en-US" altLang="en-US" sz="2400" dirty="0">
                <a:solidFill>
                  <a:schemeClr val="tx1"/>
                </a:solidFill>
              </a:rPr>
              <a:t>Negative Confounding</a:t>
            </a:r>
          </a:p>
          <a:p>
            <a:pPr algn="ctr" eaLnBrk="0" hangingPunct="0">
              <a:spcBef>
                <a:spcPct val="50000"/>
              </a:spcBef>
            </a:pPr>
            <a:r>
              <a:rPr lang="en-US" altLang="en-US" sz="2400" dirty="0">
                <a:solidFill>
                  <a:schemeClr val="tx1"/>
                </a:solidFill>
              </a:rPr>
              <a:t>“Confounding by Indication”</a:t>
            </a:r>
            <a:endParaRPr lang="en-US" altLang="en-US" sz="1600" dirty="0">
              <a:solidFill>
                <a:schemeClr val="tx1"/>
              </a:solidFill>
            </a:endParaRPr>
          </a:p>
        </p:txBody>
      </p:sp>
      <p:grpSp>
        <p:nvGrpSpPr>
          <p:cNvPr id="3" name="Group 2"/>
          <p:cNvGrpSpPr/>
          <p:nvPr/>
        </p:nvGrpSpPr>
        <p:grpSpPr>
          <a:xfrm>
            <a:off x="1333500" y="2724580"/>
            <a:ext cx="4838700" cy="6075151"/>
            <a:chOff x="1333500" y="2724580"/>
            <a:chExt cx="4838700" cy="6075151"/>
          </a:xfrm>
        </p:grpSpPr>
        <p:sp>
          <p:nvSpPr>
            <p:cNvPr id="15" name="Line 6"/>
            <p:cNvSpPr>
              <a:spLocks noChangeShapeType="1"/>
            </p:cNvSpPr>
            <p:nvPr/>
          </p:nvSpPr>
          <p:spPr bwMode="auto">
            <a:xfrm flipV="1">
              <a:off x="1333500" y="2724580"/>
              <a:ext cx="4838700" cy="5191729"/>
            </a:xfrm>
            <a:prstGeom prst="line">
              <a:avLst/>
            </a:prstGeom>
            <a:noFill/>
            <a:ln w="25400">
              <a:solidFill>
                <a:srgbClr val="FF0000"/>
              </a:solidFill>
              <a:round/>
              <a:headEnd type="none" w="sm" len="sm"/>
              <a:tailEnd type="arrow" w="sm" len="sm"/>
            </a:ln>
          </p:spPr>
          <p:txBody>
            <a:bodyPr wrap="none" anchor="ctr"/>
            <a:lstStyle/>
            <a:p>
              <a:endParaRPr lang="en-US" dirty="0"/>
            </a:p>
          </p:txBody>
        </p:sp>
        <p:sp>
          <p:nvSpPr>
            <p:cNvPr id="17" name="Line 6"/>
            <p:cNvSpPr>
              <a:spLocks noChangeShapeType="1"/>
            </p:cNvSpPr>
            <p:nvPr/>
          </p:nvSpPr>
          <p:spPr bwMode="auto">
            <a:xfrm flipV="1">
              <a:off x="2286000" y="6095999"/>
              <a:ext cx="1981200" cy="1820310"/>
            </a:xfrm>
            <a:prstGeom prst="line">
              <a:avLst/>
            </a:prstGeom>
            <a:noFill/>
            <a:ln w="25400">
              <a:solidFill>
                <a:srgbClr val="FF0000"/>
              </a:solidFill>
              <a:round/>
              <a:headEnd type="none" w="sm" len="sm"/>
              <a:tailEnd type="arrow" w="sm" len="sm"/>
            </a:ln>
          </p:spPr>
          <p:txBody>
            <a:bodyPr wrap="none" anchor="ctr"/>
            <a:lstStyle/>
            <a:p>
              <a:endParaRPr lang="en-US" dirty="0"/>
            </a:p>
          </p:txBody>
        </p:sp>
        <p:sp>
          <p:nvSpPr>
            <p:cNvPr id="2" name="Left Brace 1"/>
            <p:cNvSpPr/>
            <p:nvPr/>
          </p:nvSpPr>
          <p:spPr bwMode="auto">
            <a:xfrm rot="16200000">
              <a:off x="1627091" y="7852343"/>
              <a:ext cx="327217" cy="538401"/>
            </a:xfrm>
            <a:prstGeom prst="leftBrace">
              <a:avLst/>
            </a:prstGeom>
            <a:noFill/>
            <a:ln w="38100" cap="flat" cmpd="sng" algn="ctr">
              <a:solidFill>
                <a:srgbClr val="FF0000"/>
              </a:solid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Arial" pitchFamily="34" charset="0"/>
              </a:endParaRPr>
            </a:p>
          </p:txBody>
        </p:sp>
        <p:sp>
          <p:nvSpPr>
            <p:cNvPr id="19" name="Text Box 4"/>
            <p:cNvSpPr txBox="1">
              <a:spLocks noChangeArrowheads="1"/>
            </p:cNvSpPr>
            <p:nvPr/>
          </p:nvSpPr>
          <p:spPr bwMode="auto">
            <a:xfrm>
              <a:off x="1970690" y="8153400"/>
              <a:ext cx="4114800" cy="646331"/>
            </a:xfrm>
            <a:prstGeom prst="rect">
              <a:avLst/>
            </a:prstGeom>
            <a:noFill/>
            <a:ln w="9525">
              <a:noFill/>
              <a:miter lim="800000"/>
              <a:headEnd/>
              <a:tailEnd/>
            </a:ln>
          </p:spPr>
          <p:txBody>
            <a:bodyPr wrap="square">
              <a:spAutoFit/>
            </a:bodyPr>
            <a:lstStyle/>
            <a:p>
              <a:pPr eaLnBrk="0" hangingPunct="0">
                <a:spcBef>
                  <a:spcPct val="50000"/>
                </a:spcBef>
              </a:pPr>
              <a:r>
                <a:rPr lang="en-US" altLang="en-US" sz="1800" dirty="0" smtClean="0">
                  <a:solidFill>
                    <a:srgbClr val="FF0000"/>
                  </a:solidFill>
                  <a:latin typeface="+mn-lt"/>
                </a:rPr>
                <a:t>Difference is “confounding bias” or, more simply, “confounding”</a:t>
              </a:r>
              <a:endParaRPr lang="en-US" altLang="en-US" sz="1800" b="0" dirty="0">
                <a:solidFill>
                  <a:srgbClr val="FF0000"/>
                </a:solidFill>
                <a:latin typeface="+mn-lt"/>
              </a:endParaRPr>
            </a:p>
          </p:txBody>
        </p:sp>
      </p:grpSp>
      <p:sp>
        <p:nvSpPr>
          <p:cNvPr id="20" name="Oval 19"/>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dirty="0" smtClean="0"/>
              <a:t>Confounding and Interaction I</a:t>
            </a:r>
          </a:p>
        </p:txBody>
      </p:sp>
      <p:sp>
        <p:nvSpPr>
          <p:cNvPr id="21506" name="Rectangle 3"/>
          <p:cNvSpPr>
            <a:spLocks noGrp="1" noChangeArrowheads="1"/>
          </p:cNvSpPr>
          <p:nvPr>
            <p:ph type="body" idx="1"/>
          </p:nvPr>
        </p:nvSpPr>
        <p:spPr>
          <a:xfrm>
            <a:off x="152400" y="8382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 theory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p>
          <a:p>
            <a:pPr marL="1171575" lvl="2" indent="-228600">
              <a:buFont typeface="Monotype Sorts"/>
              <a:buNone/>
            </a:pPr>
            <a:r>
              <a:rPr lang="en-US" altLang="en-US" dirty="0" smtClean="0"/>
              <a:t>- “Common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lvl="3"/>
            <a:r>
              <a:rPr lang="en-US" altLang="en-US" dirty="0" smtClean="0"/>
              <a:t>Confounding:</a:t>
            </a:r>
            <a:r>
              <a:rPr lang="en-US" altLang="en-US" sz="300" dirty="0" smtClean="0"/>
              <a:t> </a:t>
            </a:r>
            <a:r>
              <a:rPr lang="en-US" altLang="en-US" dirty="0" smtClean="0"/>
              <a:t>substantive</a:t>
            </a:r>
            <a:r>
              <a:rPr lang="en-US" altLang="en-US" dirty="0"/>
              <a:t>,</a:t>
            </a:r>
            <a:r>
              <a:rPr lang="en-US" altLang="en-US" sz="400" dirty="0"/>
              <a:t> </a:t>
            </a:r>
            <a:r>
              <a:rPr lang="en-US" altLang="en-US" dirty="0"/>
              <a:t>not</a:t>
            </a:r>
            <a:r>
              <a:rPr lang="en-US" altLang="en-US" sz="800" dirty="0"/>
              <a:t> </a:t>
            </a:r>
            <a:r>
              <a:rPr lang="en-US" altLang="en-US" dirty="0"/>
              <a:t>statistical </a:t>
            </a:r>
            <a:r>
              <a:rPr lang="en-US" altLang="en-US" dirty="0" smtClean="0"/>
              <a:t>issue</a:t>
            </a:r>
          </a:p>
          <a:p>
            <a:pPr lvl="3"/>
            <a:endParaRPr lang="en-US" altLang="en-US" sz="800" dirty="0"/>
          </a:p>
          <a:p>
            <a:pPr lvl="1"/>
            <a:r>
              <a:rPr lang="en-US" altLang="en-US" dirty="0"/>
              <a:t>H</a:t>
            </a:r>
            <a:r>
              <a:rPr lang="en-US" altLang="en-US" dirty="0" smtClean="0"/>
              <a:t>andle multiple causal pathways: mediation</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2971800"/>
            <a:ext cx="5334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4661472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a:xfrm>
            <a:off x="228600" y="304800"/>
            <a:ext cx="6400800" cy="533400"/>
          </a:xfrm>
        </p:spPr>
        <p:txBody>
          <a:bodyPr/>
          <a:lstStyle/>
          <a:p>
            <a:r>
              <a:rPr lang="en-US" altLang="en-US" dirty="0" smtClean="0"/>
              <a:t>Counterfactuals: </a:t>
            </a:r>
            <a:br>
              <a:rPr lang="en-US" altLang="en-US" dirty="0" smtClean="0"/>
            </a:br>
            <a:r>
              <a:rPr lang="en-US" altLang="en-US" dirty="0" smtClean="0"/>
              <a:t>Conceptualizing </a:t>
            </a:r>
            <a:r>
              <a:rPr lang="en-US" altLang="en-US" u="sng" dirty="0" smtClean="0"/>
              <a:t>Why</a:t>
            </a:r>
            <a:r>
              <a:rPr lang="en-US" altLang="en-US" dirty="0" smtClean="0"/>
              <a:t> Confounding Occurs</a:t>
            </a:r>
          </a:p>
        </p:txBody>
      </p:sp>
      <p:sp>
        <p:nvSpPr>
          <p:cNvPr id="36867" name="Rectangle 3"/>
          <p:cNvSpPr>
            <a:spLocks noGrp="1" noChangeArrowheads="1"/>
          </p:cNvSpPr>
          <p:nvPr>
            <p:ph type="body" idx="1"/>
          </p:nvPr>
        </p:nvSpPr>
        <p:spPr>
          <a:xfrm>
            <a:off x="152400" y="914400"/>
            <a:ext cx="6629400" cy="8229600"/>
          </a:xfrm>
        </p:spPr>
        <p:txBody>
          <a:bodyPr/>
          <a:lstStyle/>
          <a:p>
            <a:pPr>
              <a:buFont typeface="Symbol" pitchFamily="18" charset="2"/>
              <a:buNone/>
            </a:pPr>
            <a:r>
              <a:rPr lang="en-US" altLang="en-US" u="sng" dirty="0" smtClean="0"/>
              <a:t>Night lights and myopia</a:t>
            </a:r>
          </a:p>
          <a:p>
            <a:pPr marL="179388" indent="-179388"/>
            <a:r>
              <a:rPr lang="en-US" altLang="en-US" dirty="0" smtClean="0"/>
              <a:t>Ideal study:  evaluate all children exposed to night lights for several years and directly compare them to the SAME children not exposed to night lights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r>
              <a:rPr lang="en-US" altLang="en-US" dirty="0" smtClean="0"/>
              <a:t>Result (e.g., risk ratio) summarized in “causal effect measure” of night lights compared to no lights</a:t>
            </a:r>
          </a:p>
          <a:p>
            <a:pPr lvl="1"/>
            <a:r>
              <a:rPr lang="en-US" altLang="en-US" dirty="0" smtClean="0"/>
              <a:t>Assuming no measurement or sampling error, the “causal effect measure” must be true.  </a:t>
            </a:r>
          </a:p>
          <a:p>
            <a:pPr marL="179388" indent="-179388"/>
            <a:r>
              <a:rPr lang="en-US" altLang="en-US" dirty="0" smtClean="0"/>
              <a:t>Reality check: since time has passed/children are older, it is impossible to assess them without night lights</a:t>
            </a:r>
          </a:p>
          <a:p>
            <a:pPr marL="179388" indent="-179388"/>
            <a:r>
              <a:rPr lang="en-US" altLang="en-US" dirty="0" smtClean="0"/>
              <a:t>Hence, the ideal study (same kids both exposed and unexposed) is “</a:t>
            </a:r>
            <a:r>
              <a:rPr lang="en-US" altLang="en-US" u="sng" dirty="0" smtClean="0"/>
              <a:t>counterfactual</a:t>
            </a:r>
            <a:r>
              <a:rPr lang="en-US" altLang="en-US" dirty="0" smtClean="0"/>
              <a:t>” – contrary to the fact. </a:t>
            </a:r>
          </a:p>
          <a:p>
            <a:pPr lvl="1"/>
            <a:r>
              <a:rPr lang="en-US" altLang="en-US" dirty="0" smtClean="0"/>
              <a:t>It would need to have observations that are indeed unobservable/counterfactual. </a:t>
            </a:r>
            <a:r>
              <a:rPr lang="en-US" altLang="en-US" sz="800" dirty="0" smtClean="0"/>
              <a:t> </a:t>
            </a:r>
            <a:r>
              <a:rPr lang="en-US" altLang="en-US" dirty="0" smtClean="0"/>
              <a:t>They cannot happen. </a:t>
            </a:r>
          </a:p>
        </p:txBody>
      </p:sp>
      <p:grpSp>
        <p:nvGrpSpPr>
          <p:cNvPr id="36885" name="Group 21"/>
          <p:cNvGrpSpPr>
            <a:grpSpLocks/>
          </p:cNvGrpSpPr>
          <p:nvPr/>
        </p:nvGrpSpPr>
        <p:grpSpPr bwMode="auto">
          <a:xfrm>
            <a:off x="609600" y="2574925"/>
            <a:ext cx="6781800" cy="2381251"/>
            <a:chOff x="384" y="1584"/>
            <a:chExt cx="4272" cy="1500"/>
          </a:xfrm>
        </p:grpSpPr>
        <p:sp>
          <p:nvSpPr>
            <p:cNvPr id="1195017" name="Line 9"/>
            <p:cNvSpPr>
              <a:spLocks noChangeShapeType="1"/>
            </p:cNvSpPr>
            <p:nvPr/>
          </p:nvSpPr>
          <p:spPr bwMode="auto">
            <a:xfrm>
              <a:off x="1632" y="2506"/>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15" name="Line 7"/>
            <p:cNvSpPr>
              <a:spLocks noChangeShapeType="1"/>
            </p:cNvSpPr>
            <p:nvPr/>
          </p:nvSpPr>
          <p:spPr bwMode="auto">
            <a:xfrm>
              <a:off x="1632" y="1882"/>
              <a:ext cx="2016"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16" name="Line 8"/>
            <p:cNvSpPr>
              <a:spLocks noChangeShapeType="1"/>
            </p:cNvSpPr>
            <p:nvPr/>
          </p:nvSpPr>
          <p:spPr bwMode="auto">
            <a:xfrm flipH="1">
              <a:off x="384" y="2880"/>
              <a:ext cx="3648"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18" name="Text Box 10"/>
            <p:cNvSpPr txBox="1">
              <a:spLocks noChangeArrowheads="1"/>
            </p:cNvSpPr>
            <p:nvPr/>
          </p:nvSpPr>
          <p:spPr bwMode="auto">
            <a:xfrm>
              <a:off x="432" y="1584"/>
              <a:ext cx="1296" cy="54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Exposed to </a:t>
              </a:r>
            </a:p>
            <a:p>
              <a:pPr algn="ctr" eaLnBrk="0" hangingPunct="0">
                <a:spcBef>
                  <a:spcPct val="50000"/>
                </a:spcBef>
                <a:defRPr/>
              </a:pPr>
              <a:r>
                <a:rPr lang="en-US" sz="2000" dirty="0">
                  <a:latin typeface="Arial" pitchFamily="34" charset="0"/>
                </a:rPr>
                <a:t>night lights</a:t>
              </a:r>
            </a:p>
          </p:txBody>
        </p:sp>
        <p:sp>
          <p:nvSpPr>
            <p:cNvPr id="1195019" name="Text Box 11"/>
            <p:cNvSpPr txBox="1">
              <a:spLocks noChangeArrowheads="1"/>
            </p:cNvSpPr>
            <p:nvPr/>
          </p:nvSpPr>
          <p:spPr bwMode="auto">
            <a:xfrm>
              <a:off x="432" y="2256"/>
              <a:ext cx="1296" cy="54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Unexposed to </a:t>
              </a:r>
            </a:p>
            <a:p>
              <a:pPr algn="ctr" eaLnBrk="0" hangingPunct="0">
                <a:spcBef>
                  <a:spcPct val="50000"/>
                </a:spcBef>
                <a:defRPr/>
              </a:pPr>
              <a:r>
                <a:rPr lang="en-US" sz="2000" dirty="0">
                  <a:latin typeface="Arial" pitchFamily="34" charset="0"/>
                </a:rPr>
                <a:t>night lights</a:t>
              </a:r>
            </a:p>
          </p:txBody>
        </p:sp>
        <p:sp>
          <p:nvSpPr>
            <p:cNvPr id="1195020" name="Line 12"/>
            <p:cNvSpPr>
              <a:spLocks noChangeShapeType="1"/>
            </p:cNvSpPr>
            <p:nvPr/>
          </p:nvSpPr>
          <p:spPr bwMode="auto">
            <a:xfrm flipH="1">
              <a:off x="1680" y="2016"/>
              <a:ext cx="1824" cy="384"/>
            </a:xfrm>
            <a:prstGeom prst="line">
              <a:avLst/>
            </a:prstGeom>
            <a:noFill/>
            <a:ln w="76200" cap="rnd">
              <a:solidFill>
                <a:schemeClr val="tx1"/>
              </a:solidFill>
              <a:prstDash val="sysDot"/>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5021" name="Text Box 13"/>
            <p:cNvSpPr txBox="1">
              <a:spLocks noChangeArrowheads="1"/>
            </p:cNvSpPr>
            <p:nvPr/>
          </p:nvSpPr>
          <p:spPr bwMode="auto">
            <a:xfrm>
              <a:off x="1344" y="2832"/>
              <a:ext cx="1296" cy="25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1195024" name="Text Box 16"/>
            <p:cNvSpPr txBox="1">
              <a:spLocks noChangeArrowheads="1"/>
            </p:cNvSpPr>
            <p:nvPr/>
          </p:nvSpPr>
          <p:spPr bwMode="auto">
            <a:xfrm>
              <a:off x="2256" y="2112"/>
              <a:ext cx="2400" cy="252"/>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Go back in time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8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67">
                                            <p:txEl>
                                              <p:pRg st="9" end="9"/>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867">
                                            <p:txEl>
                                              <p:pRg st="10" end="10"/>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867">
                                            <p:txEl>
                                              <p:pRg st="11" end="11"/>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867">
                                            <p:txEl>
                                              <p:pRg st="12" end="1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867">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Rectangle 2"/>
          <p:cNvSpPr>
            <a:spLocks noGrp="1" noChangeArrowheads="1"/>
          </p:cNvSpPr>
          <p:nvPr>
            <p:ph type="title"/>
          </p:nvPr>
        </p:nvSpPr>
        <p:spPr>
          <a:xfrm>
            <a:off x="0" y="-228600"/>
            <a:ext cx="6858000" cy="1066800"/>
          </a:xfrm>
        </p:spPr>
        <p:txBody>
          <a:bodyPr/>
          <a:lstStyle/>
          <a:p>
            <a:r>
              <a:rPr lang="en-US" altLang="en-US" dirty="0" smtClean="0"/>
              <a:t>Counterfactuals: </a:t>
            </a:r>
            <a:br>
              <a:rPr lang="en-US" altLang="en-US" dirty="0" smtClean="0"/>
            </a:br>
            <a:r>
              <a:rPr lang="en-US" altLang="en-US" dirty="0" smtClean="0"/>
              <a:t>Conceptualizing Why Confounding Occurs</a:t>
            </a:r>
          </a:p>
        </p:txBody>
      </p:sp>
      <p:sp>
        <p:nvSpPr>
          <p:cNvPr id="233474" name="Rectangle 3"/>
          <p:cNvSpPr>
            <a:spLocks noGrp="1" noChangeArrowheads="1"/>
          </p:cNvSpPr>
          <p:nvPr>
            <p:ph type="body" idx="1"/>
          </p:nvPr>
        </p:nvSpPr>
        <p:spPr>
          <a:xfrm>
            <a:off x="152400" y="762000"/>
            <a:ext cx="6705600" cy="4800600"/>
          </a:xfrm>
        </p:spPr>
        <p:txBody>
          <a:bodyPr/>
          <a:lstStyle/>
          <a:p>
            <a:pPr>
              <a:spcAft>
                <a:spcPts val="0"/>
              </a:spcAft>
              <a:buFont typeface="Symbol" pitchFamily="18" charset="2"/>
              <a:buNone/>
            </a:pPr>
            <a:endParaRPr lang="en-US" altLang="en-US" u="sng" dirty="0" smtClean="0"/>
          </a:p>
          <a:p>
            <a:pPr>
              <a:spcAft>
                <a:spcPts val="0"/>
              </a:spcAft>
              <a:buFont typeface="Symbol" pitchFamily="18" charset="2"/>
              <a:buNone/>
            </a:pPr>
            <a:r>
              <a:rPr lang="en-US" altLang="en-US" u="sng" dirty="0" smtClean="0"/>
              <a:t>Nights and Myopia</a:t>
            </a:r>
          </a:p>
          <a:p>
            <a:r>
              <a:rPr lang="en-US" altLang="en-US" dirty="0" smtClean="0"/>
              <a:t>Because we cannot perform the counterfactual ideal (SAME population studied under 2 conditions), we must evaluate TWO distinct populations (exposed to night lights and unexposed) to study the problem</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endParaRPr lang="en-US" altLang="en-US" u="sng" dirty="0" smtClean="0"/>
          </a:p>
        </p:txBody>
      </p:sp>
      <p:sp>
        <p:nvSpPr>
          <p:cNvPr id="1196044" name="Line 12"/>
          <p:cNvSpPr>
            <a:spLocks noChangeShapeType="1"/>
          </p:cNvSpPr>
          <p:nvPr/>
        </p:nvSpPr>
        <p:spPr bwMode="auto">
          <a:xfrm>
            <a:off x="1828800" y="4343400"/>
            <a:ext cx="31242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96047" name="Line 15"/>
          <p:cNvSpPr>
            <a:spLocks noChangeShapeType="1"/>
          </p:cNvSpPr>
          <p:nvPr/>
        </p:nvSpPr>
        <p:spPr bwMode="auto">
          <a:xfrm>
            <a:off x="4267200" y="3260725"/>
            <a:ext cx="1828800"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96048" name="Line 16"/>
          <p:cNvSpPr>
            <a:spLocks noChangeShapeType="1"/>
          </p:cNvSpPr>
          <p:nvPr/>
        </p:nvSpPr>
        <p:spPr bwMode="auto">
          <a:xfrm flipH="1">
            <a:off x="1600200" y="4860925"/>
            <a:ext cx="4495800"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96049" name="Text Box 17"/>
          <p:cNvSpPr txBox="1">
            <a:spLocks noChangeArrowheads="1"/>
          </p:cNvSpPr>
          <p:nvPr/>
        </p:nvSpPr>
        <p:spPr bwMode="auto">
          <a:xfrm>
            <a:off x="457200" y="3028889"/>
            <a:ext cx="4572000" cy="400110"/>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Exposed </a:t>
            </a:r>
            <a:r>
              <a:rPr lang="en-US" sz="2000" dirty="0" smtClean="0">
                <a:latin typeface="Arial" pitchFamily="34" charset="0"/>
              </a:rPr>
              <a:t>to night </a:t>
            </a:r>
            <a:r>
              <a:rPr lang="en-US" sz="2000" dirty="0">
                <a:latin typeface="Arial" pitchFamily="34" charset="0"/>
              </a:rPr>
              <a:t>lights</a:t>
            </a:r>
          </a:p>
        </p:txBody>
      </p:sp>
      <p:sp>
        <p:nvSpPr>
          <p:cNvPr id="1196050" name="Text Box 18"/>
          <p:cNvSpPr txBox="1">
            <a:spLocks noChangeArrowheads="1"/>
          </p:cNvSpPr>
          <p:nvPr/>
        </p:nvSpPr>
        <p:spPr bwMode="auto">
          <a:xfrm>
            <a:off x="838200" y="3962400"/>
            <a:ext cx="3505200" cy="400110"/>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Unexposed </a:t>
            </a:r>
            <a:r>
              <a:rPr lang="en-US" sz="2000" dirty="0" smtClean="0">
                <a:latin typeface="Arial" pitchFamily="34" charset="0"/>
              </a:rPr>
              <a:t>to night </a:t>
            </a:r>
            <a:r>
              <a:rPr lang="en-US" sz="2000" dirty="0">
                <a:latin typeface="Arial" pitchFamily="34" charset="0"/>
              </a:rPr>
              <a:t>lights</a:t>
            </a:r>
          </a:p>
        </p:txBody>
      </p:sp>
      <p:sp>
        <p:nvSpPr>
          <p:cNvPr id="1196052" name="Text Box 20"/>
          <p:cNvSpPr txBox="1">
            <a:spLocks noChangeArrowheads="1"/>
          </p:cNvSpPr>
          <p:nvPr/>
        </p:nvSpPr>
        <p:spPr bwMode="auto">
          <a:xfrm>
            <a:off x="1981200" y="4784725"/>
            <a:ext cx="2057400" cy="40011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time</a:t>
            </a:r>
          </a:p>
        </p:txBody>
      </p:sp>
      <p:sp>
        <p:nvSpPr>
          <p:cNvPr id="1196053" name="Line 21"/>
          <p:cNvSpPr>
            <a:spLocks noChangeShapeType="1"/>
          </p:cNvSpPr>
          <p:nvPr/>
        </p:nvSpPr>
        <p:spPr bwMode="auto">
          <a:xfrm>
            <a:off x="4343400" y="4191000"/>
            <a:ext cx="1828800" cy="0"/>
          </a:xfrm>
          <a:prstGeom prst="line">
            <a:avLst/>
          </a:prstGeom>
          <a:noFill/>
          <a:ln w="98425">
            <a:pattFill prst="wdUpDiag">
              <a:fgClr>
                <a:schemeClr val="tx1"/>
              </a:fgClr>
              <a:bgClr>
                <a:srgbClr val="EAEAEA"/>
              </a:bgClr>
            </a:patt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96055" name="Text Box 23"/>
          <p:cNvSpPr txBox="1">
            <a:spLocks noChangeArrowheads="1"/>
          </p:cNvSpPr>
          <p:nvPr/>
        </p:nvSpPr>
        <p:spPr bwMode="auto">
          <a:xfrm>
            <a:off x="-228600" y="3632540"/>
            <a:ext cx="2209800" cy="1015663"/>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solidFill>
                  <a:srgbClr val="FF0000"/>
                </a:solidFill>
                <a:latin typeface="Arial" pitchFamily="34" charset="0"/>
              </a:rPr>
              <a:t>Other</a:t>
            </a:r>
          </a:p>
          <a:p>
            <a:pPr algn="ctr" eaLnBrk="0" hangingPunct="0">
              <a:spcBef>
                <a:spcPct val="50000"/>
              </a:spcBef>
              <a:defRPr/>
            </a:pPr>
            <a:r>
              <a:rPr lang="en-US" sz="2400" dirty="0">
                <a:solidFill>
                  <a:srgbClr val="FF0000"/>
                </a:solidFill>
                <a:latin typeface="Arial" pitchFamily="34" charset="0"/>
              </a:rPr>
              <a:t> influences</a:t>
            </a:r>
          </a:p>
        </p:txBody>
      </p:sp>
      <p:sp>
        <p:nvSpPr>
          <p:cNvPr id="2" name="Line 15"/>
          <p:cNvSpPr>
            <a:spLocks noChangeShapeType="1"/>
          </p:cNvSpPr>
          <p:nvPr/>
        </p:nvSpPr>
        <p:spPr bwMode="auto">
          <a:xfrm>
            <a:off x="4267200" y="4191002"/>
            <a:ext cx="1828800" cy="15479"/>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8926" name="Rectangle 3"/>
          <p:cNvSpPr>
            <a:spLocks noChangeArrowheads="1"/>
          </p:cNvSpPr>
          <p:nvPr/>
        </p:nvSpPr>
        <p:spPr bwMode="auto">
          <a:xfrm>
            <a:off x="152400" y="5257800"/>
            <a:ext cx="6705600" cy="37338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chemeClr val="tx1"/>
              </a:buClr>
              <a:buSzPct val="100000"/>
              <a:buFontTx/>
              <a:buChar char="–"/>
            </a:pPr>
            <a:r>
              <a:rPr lang="en-US" altLang="en-US" sz="2000" b="0" dirty="0">
                <a:solidFill>
                  <a:schemeClr val="tx1"/>
                </a:solidFill>
              </a:rPr>
              <a:t>Result (e.g. risk ratio): a “measure of association”</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The TWO distinct populations may be subject to </a:t>
            </a:r>
            <a:r>
              <a:rPr lang="en-US" altLang="en-US" sz="2000" b="0" dirty="0" smtClean="0">
                <a:solidFill>
                  <a:srgbClr val="FF0000"/>
                </a:solidFill>
              </a:rPr>
              <a:t>OTHER </a:t>
            </a:r>
            <a:r>
              <a:rPr lang="en-US" altLang="en-US" sz="2000" b="0" dirty="0" smtClean="0">
                <a:solidFill>
                  <a:srgbClr val="FF0000"/>
                </a:solidFill>
              </a:rPr>
              <a:t>INFLUENCES</a:t>
            </a:r>
            <a:r>
              <a:rPr lang="en-US" altLang="en-US" sz="2000" b="0" i="1" dirty="0" smtClean="0">
                <a:solidFill>
                  <a:schemeClr val="tx1"/>
                </a:solidFill>
              </a:rPr>
              <a:t>, </a:t>
            </a:r>
            <a:r>
              <a:rPr lang="en-US" altLang="en-US" sz="2000" b="0" dirty="0" smtClean="0">
                <a:solidFill>
                  <a:schemeClr val="tx1"/>
                </a:solidFill>
              </a:rPr>
              <a:t>more than </a:t>
            </a:r>
            <a:r>
              <a:rPr lang="en-US" altLang="en-US" sz="2000" b="0" dirty="0">
                <a:solidFill>
                  <a:schemeClr val="tx1"/>
                </a:solidFill>
              </a:rPr>
              <a:t>just the night light</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If these </a:t>
            </a:r>
            <a:r>
              <a:rPr lang="en-US" altLang="en-US" sz="2000" b="0" i="1" dirty="0">
                <a:solidFill>
                  <a:srgbClr val="FF0000"/>
                </a:solidFill>
              </a:rPr>
              <a:t>other</a:t>
            </a:r>
            <a:r>
              <a:rPr lang="en-US" altLang="en-US" sz="2000" b="0" dirty="0">
                <a:solidFill>
                  <a:srgbClr val="FF0000"/>
                </a:solidFill>
              </a:rPr>
              <a:t> </a:t>
            </a:r>
            <a:r>
              <a:rPr lang="en-US" altLang="en-US" sz="2000" b="0" i="1" dirty="0">
                <a:solidFill>
                  <a:srgbClr val="FF0000"/>
                </a:solidFill>
              </a:rPr>
              <a:t>influences</a:t>
            </a:r>
            <a:r>
              <a:rPr lang="en-US" altLang="en-US" sz="2000" b="0" dirty="0">
                <a:solidFill>
                  <a:srgbClr val="FF0000"/>
                </a:solidFill>
              </a:rPr>
              <a:t> </a:t>
            </a:r>
            <a:r>
              <a:rPr lang="en-US" altLang="en-US" sz="2000" b="0" dirty="0">
                <a:solidFill>
                  <a:schemeClr val="tx1"/>
                </a:solidFill>
              </a:rPr>
              <a:t>cause the disease under study, any difference in the risk ratio between the SAME population study </a:t>
            </a:r>
            <a:r>
              <a:rPr lang="en-US" altLang="en-US" sz="2000" b="0" dirty="0" smtClean="0">
                <a:solidFill>
                  <a:schemeClr val="tx1"/>
                </a:solidFill>
              </a:rPr>
              <a:t>(causal effect </a:t>
            </a:r>
            <a:r>
              <a:rPr lang="en-US" altLang="en-US" sz="2000" b="0" dirty="0">
                <a:solidFill>
                  <a:schemeClr val="tx1"/>
                </a:solidFill>
              </a:rPr>
              <a:t>measure) and the TWO population study (measure of association) is what is known as </a:t>
            </a:r>
            <a:r>
              <a:rPr lang="en-US" altLang="en-US" sz="2000" b="0" u="sng" dirty="0" smtClean="0">
                <a:solidFill>
                  <a:schemeClr val="tx1"/>
                </a:solidFill>
              </a:rPr>
              <a:t>confounding</a:t>
            </a:r>
          </a:p>
          <a:p>
            <a:pPr marL="627062" lvl="1" indent="-342900" defTabSz="803275" eaLnBrk="0" hangingPunct="0">
              <a:spcBef>
                <a:spcPct val="20000"/>
              </a:spcBef>
              <a:spcAft>
                <a:spcPct val="50000"/>
              </a:spcAft>
              <a:buClr>
                <a:schemeClr val="accent2"/>
              </a:buClr>
              <a:buSzPct val="75000"/>
              <a:buFont typeface="Courier New" panose="02070309020205020404" pitchFamily="49" charset="0"/>
              <a:buChar char="o"/>
            </a:pPr>
            <a:r>
              <a:rPr lang="en-US" altLang="en-US" sz="1900" b="0" dirty="0" smtClean="0">
                <a:solidFill>
                  <a:srgbClr val="FF0000"/>
                </a:solidFill>
              </a:rPr>
              <a:t>“other influences” </a:t>
            </a:r>
            <a:r>
              <a:rPr lang="en-US" altLang="en-US" sz="1900" b="0" dirty="0" smtClean="0">
                <a:solidFill>
                  <a:schemeClr val="tx1"/>
                </a:solidFill>
              </a:rPr>
              <a:t>are the source of the confounding </a:t>
            </a:r>
          </a:p>
          <a:p>
            <a:pPr marL="779463" lvl="1" indent="-322263" defTabSz="803275" eaLnBrk="0" hangingPunct="0">
              <a:spcBef>
                <a:spcPct val="20000"/>
              </a:spcBef>
              <a:spcAft>
                <a:spcPct val="50000"/>
              </a:spcAft>
              <a:buClr>
                <a:schemeClr val="accent2"/>
              </a:buClr>
              <a:buSzPct val="75000"/>
              <a:buFont typeface="Symbol" pitchFamily="18" charset="2"/>
              <a:buChar char="·"/>
            </a:pPr>
            <a:endParaRPr lang="en-US" altLang="en-US" sz="2000" b="0" u="sng"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2" presetClass="entr" presetSubtype="4" fill="hold" grpId="0" nodeType="withEffect">
                                  <p:stCondLst>
                                    <p:cond delay="0"/>
                                  </p:stCondLst>
                                  <p:childTnLst>
                                    <p:set>
                                      <p:cBhvr>
                                        <p:cTn id="12" dur="1" fill="hold">
                                          <p:stCondLst>
                                            <p:cond delay="0"/>
                                          </p:stCondLst>
                                        </p:cTn>
                                        <p:tgtEl>
                                          <p:spTgt spid="1196055"/>
                                        </p:tgtEl>
                                        <p:attrNameLst>
                                          <p:attrName>style.visibility</p:attrName>
                                        </p:attrNameLst>
                                      </p:cBhvr>
                                      <p:to>
                                        <p:strVal val="visible"/>
                                      </p:to>
                                    </p:set>
                                    <p:anim calcmode="lin" valueType="num">
                                      <p:cBhvr additive="base">
                                        <p:cTn id="13" dur="500" fill="hold"/>
                                        <p:tgtEl>
                                          <p:spTgt spid="1196055"/>
                                        </p:tgtEl>
                                        <p:attrNameLst>
                                          <p:attrName>ppt_x</p:attrName>
                                        </p:attrNameLst>
                                      </p:cBhvr>
                                      <p:tavLst>
                                        <p:tav tm="0">
                                          <p:val>
                                            <p:strVal val="#ppt_x"/>
                                          </p:val>
                                        </p:tav>
                                        <p:tav tm="100000">
                                          <p:val>
                                            <p:strVal val="#ppt_x"/>
                                          </p:val>
                                        </p:tav>
                                      </p:tavLst>
                                    </p:anim>
                                    <p:anim calcmode="lin" valueType="num">
                                      <p:cBhvr additive="base">
                                        <p:cTn id="14" dur="500" fill="hold"/>
                                        <p:tgtEl>
                                          <p:spTgt spid="1196055"/>
                                        </p:tgtEl>
                                        <p:attrNameLst>
                                          <p:attrName>ppt_y</p:attrName>
                                        </p:attrNameLst>
                                      </p:cBhvr>
                                      <p:tavLst>
                                        <p:tav tm="0">
                                          <p:val>
                                            <p:strVal val="1+#ppt_h/2"/>
                                          </p:val>
                                        </p:tav>
                                        <p:tav tm="100000">
                                          <p:val>
                                            <p:strVal val="#ppt_y"/>
                                          </p:val>
                                        </p:tav>
                                      </p:tavLst>
                                    </p:anim>
                                  </p:childTnLst>
                                </p:cTn>
                              </p:par>
                              <p:par>
                                <p:cTn id="15" presetID="1" presetClass="entr" presetSubtype="0" fill="hold" nodeType="withEffect">
                                  <p:stCondLst>
                                    <p:cond delay="0"/>
                                  </p:stCondLst>
                                  <p:childTnLst>
                                    <p:set>
                                      <p:cBhvr>
                                        <p:cTn id="16" dur="1" fill="hold">
                                          <p:stCondLst>
                                            <p:cond delay="0"/>
                                          </p:stCondLst>
                                        </p:cTn>
                                        <p:tgtEl>
                                          <p:spTgt spid="119605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926">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26">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892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6055" grpId="0"/>
      <p:bldP spid="38926"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Rectangle 2"/>
          <p:cNvSpPr>
            <a:spLocks noGrp="1" noChangeArrowheads="1"/>
          </p:cNvSpPr>
          <p:nvPr>
            <p:ph type="title"/>
          </p:nvPr>
        </p:nvSpPr>
        <p:spPr>
          <a:xfrm>
            <a:off x="0" y="-25400"/>
            <a:ext cx="6858000" cy="863600"/>
          </a:xfrm>
        </p:spPr>
        <p:txBody>
          <a:bodyPr/>
          <a:lstStyle/>
          <a:p>
            <a:r>
              <a:rPr lang="en-US" altLang="en-US" sz="2400" dirty="0"/>
              <a:t>Counterfactuals: </a:t>
            </a:r>
            <a:br>
              <a:rPr lang="en-US" altLang="en-US" sz="2400" dirty="0"/>
            </a:br>
            <a:r>
              <a:rPr lang="en-US" altLang="en-US" sz="2400" dirty="0"/>
              <a:t>Conceptualizing Why Confounding Occurs</a:t>
            </a:r>
          </a:p>
        </p:txBody>
      </p:sp>
      <p:sp>
        <p:nvSpPr>
          <p:cNvPr id="36867" name="Rectangle 3"/>
          <p:cNvSpPr>
            <a:spLocks noGrp="1" noChangeArrowheads="1"/>
          </p:cNvSpPr>
          <p:nvPr>
            <p:ph type="body" idx="1"/>
          </p:nvPr>
        </p:nvSpPr>
        <p:spPr>
          <a:xfrm>
            <a:off x="166096" y="1066800"/>
            <a:ext cx="6525815" cy="8229600"/>
          </a:xfrm>
        </p:spPr>
        <p:txBody>
          <a:bodyPr/>
          <a:lstStyle/>
          <a:p>
            <a:pPr>
              <a:spcBef>
                <a:spcPts val="0"/>
              </a:spcBef>
              <a:spcAft>
                <a:spcPts val="0"/>
              </a:spcAft>
              <a:buFont typeface="Symbol" pitchFamily="18" charset="2"/>
              <a:buNone/>
            </a:pPr>
            <a:r>
              <a:rPr lang="en-US" altLang="en-US" sz="2200" u="sng" dirty="0" smtClean="0"/>
              <a:t>Counterfactual ideal study:</a:t>
            </a:r>
            <a:r>
              <a:rPr lang="en-US" altLang="en-US" sz="2200" dirty="0" smtClean="0"/>
              <a:t>  </a:t>
            </a:r>
          </a:p>
          <a:p>
            <a:pPr>
              <a:spcBef>
                <a:spcPts val="0"/>
              </a:spcBef>
              <a:spcAft>
                <a:spcPts val="0"/>
              </a:spcAft>
              <a:buFont typeface="Symbol" pitchFamily="18" charset="2"/>
              <a:buNone/>
            </a:pPr>
            <a:r>
              <a:rPr lang="en-US" altLang="en-US" sz="2200" dirty="0" smtClean="0"/>
              <a:t>Use your imagination</a:t>
            </a:r>
          </a:p>
          <a:p>
            <a:pPr>
              <a:buFont typeface="Symbol" pitchFamily="18" charset="2"/>
              <a:buNone/>
            </a:pPr>
            <a:endParaRPr lang="en-US" altLang="en-US" sz="2400" u="sng" dirty="0"/>
          </a:p>
          <a:p>
            <a:pPr>
              <a:buFont typeface="Symbol" pitchFamily="18" charset="2"/>
              <a:buNone/>
            </a:pPr>
            <a:endParaRPr lang="en-US" altLang="en-US" sz="2400" u="sng" dirty="0" smtClean="0"/>
          </a:p>
          <a:p>
            <a:pPr>
              <a:buFont typeface="Symbol" pitchFamily="18" charset="2"/>
              <a:buNone/>
            </a:pPr>
            <a:endParaRPr lang="en-US" altLang="en-US" sz="2400" u="sng" dirty="0" smtClean="0"/>
          </a:p>
          <a:p>
            <a:pPr>
              <a:buFont typeface="Symbol" pitchFamily="18" charset="2"/>
              <a:buNone/>
            </a:pPr>
            <a:endParaRPr lang="en-US" altLang="en-US" sz="800" u="sng" dirty="0"/>
          </a:p>
          <a:p>
            <a:pPr>
              <a:buFont typeface="Symbol" pitchFamily="18" charset="2"/>
              <a:buNone/>
            </a:pPr>
            <a:endParaRPr lang="en-US" altLang="en-US" sz="2400" u="sng" dirty="0" smtClean="0"/>
          </a:p>
          <a:p>
            <a:pPr>
              <a:buFont typeface="Symbol" pitchFamily="18" charset="2"/>
              <a:buNone/>
            </a:pPr>
            <a:endParaRPr lang="en-US" altLang="en-US" sz="800" u="sng" dirty="0" smtClean="0"/>
          </a:p>
          <a:p>
            <a:pPr>
              <a:spcBef>
                <a:spcPts val="0"/>
              </a:spcBef>
              <a:spcAft>
                <a:spcPts val="0"/>
              </a:spcAft>
              <a:buFont typeface="Symbol" pitchFamily="18" charset="2"/>
              <a:buNone/>
            </a:pPr>
            <a:r>
              <a:rPr lang="en-US" altLang="en-US" sz="2400" u="sng" dirty="0" smtClean="0"/>
              <a:t>Real-world study:</a:t>
            </a:r>
            <a:r>
              <a:rPr lang="en-US" altLang="en-US" sz="2400" dirty="0" smtClean="0"/>
              <a:t> </a:t>
            </a:r>
          </a:p>
          <a:p>
            <a:pPr>
              <a:spcBef>
                <a:spcPts val="0"/>
              </a:spcBef>
              <a:spcAft>
                <a:spcPts val="0"/>
              </a:spcAft>
              <a:buFont typeface="Symbol" pitchFamily="18" charset="2"/>
              <a:buNone/>
            </a:pPr>
            <a:r>
              <a:rPr lang="en-US" altLang="en-US" sz="2400" dirty="0" smtClean="0"/>
              <a:t>Must use two distinct populations</a:t>
            </a:r>
            <a:endParaRPr lang="en-US" altLang="en-US" sz="2400" u="sng" dirty="0" smtClean="0"/>
          </a:p>
          <a:p>
            <a:pPr>
              <a:buFont typeface="Symbol" pitchFamily="18" charset="2"/>
              <a:buNone/>
            </a:pPr>
            <a:endParaRPr lang="en-US" altLang="en-US" sz="2400" u="sng" dirty="0"/>
          </a:p>
          <a:p>
            <a:pPr lvl="1"/>
            <a:endParaRPr lang="en-US" altLang="en-US" sz="1600" dirty="0"/>
          </a:p>
          <a:p>
            <a:pPr lvl="1"/>
            <a:endParaRPr lang="en-US" altLang="en-US" sz="1600" dirty="0"/>
          </a:p>
          <a:p>
            <a:pPr lvl="1"/>
            <a:endParaRPr lang="en-US" altLang="en-US" sz="1600" dirty="0"/>
          </a:p>
          <a:p>
            <a:pPr lvl="1"/>
            <a:endParaRPr lang="en-US" altLang="en-US" sz="1600" dirty="0"/>
          </a:p>
          <a:p>
            <a:pPr lvl="1"/>
            <a:endParaRPr lang="en-US" altLang="en-US" sz="1600" dirty="0"/>
          </a:p>
          <a:p>
            <a:pPr lvl="1"/>
            <a:endParaRPr lang="en-US" altLang="en-US" sz="1600" dirty="0" smtClean="0"/>
          </a:p>
          <a:p>
            <a:pPr lvl="1"/>
            <a:endParaRPr lang="en-US" altLang="en-US" sz="1600" dirty="0"/>
          </a:p>
          <a:p>
            <a:pPr lvl="1"/>
            <a:endParaRPr lang="en-US" altLang="en-US" sz="1600" dirty="0"/>
          </a:p>
          <a:p>
            <a:pPr lvl="1"/>
            <a:endParaRPr lang="en-US" altLang="en-US" sz="1600" dirty="0"/>
          </a:p>
        </p:txBody>
      </p:sp>
      <p:grpSp>
        <p:nvGrpSpPr>
          <p:cNvPr id="36885" name="Group 21"/>
          <p:cNvGrpSpPr>
            <a:grpSpLocks/>
          </p:cNvGrpSpPr>
          <p:nvPr/>
        </p:nvGrpSpPr>
        <p:grpSpPr bwMode="auto">
          <a:xfrm>
            <a:off x="76200" y="1895844"/>
            <a:ext cx="3806871" cy="2447556"/>
            <a:chOff x="-115" y="1584"/>
            <a:chExt cx="3202" cy="1046"/>
          </a:xfrm>
        </p:grpSpPr>
        <p:sp>
          <p:nvSpPr>
            <p:cNvPr id="1195017" name="Line 9"/>
            <p:cNvSpPr>
              <a:spLocks noChangeShapeType="1"/>
            </p:cNvSpPr>
            <p:nvPr/>
          </p:nvSpPr>
          <p:spPr bwMode="auto">
            <a:xfrm>
              <a:off x="1749" y="2254"/>
              <a:ext cx="1023"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1900" dirty="0">
                <a:latin typeface="Arial" pitchFamily="34" charset="0"/>
              </a:endParaRPr>
            </a:p>
          </p:txBody>
        </p:sp>
        <p:sp>
          <p:nvSpPr>
            <p:cNvPr id="1195015" name="Line 7"/>
            <p:cNvSpPr>
              <a:spLocks noChangeShapeType="1"/>
            </p:cNvSpPr>
            <p:nvPr/>
          </p:nvSpPr>
          <p:spPr bwMode="auto">
            <a:xfrm flipV="1">
              <a:off x="1749" y="1686"/>
              <a:ext cx="1023"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1900" dirty="0">
                <a:latin typeface="Arial" pitchFamily="34" charset="0"/>
              </a:endParaRPr>
            </a:p>
          </p:txBody>
        </p:sp>
        <p:sp>
          <p:nvSpPr>
            <p:cNvPr id="1195016" name="Line 8"/>
            <p:cNvSpPr>
              <a:spLocks noChangeShapeType="1"/>
            </p:cNvSpPr>
            <p:nvPr/>
          </p:nvSpPr>
          <p:spPr bwMode="auto">
            <a:xfrm flipH="1">
              <a:off x="1632" y="2471"/>
              <a:ext cx="1447" cy="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1900" dirty="0">
                <a:latin typeface="Arial" pitchFamily="34" charset="0"/>
              </a:endParaRPr>
            </a:p>
          </p:txBody>
        </p:sp>
        <p:sp>
          <p:nvSpPr>
            <p:cNvPr id="1195018" name="Text Box 10"/>
            <p:cNvSpPr txBox="1">
              <a:spLocks noChangeArrowheads="1"/>
            </p:cNvSpPr>
            <p:nvPr/>
          </p:nvSpPr>
          <p:spPr bwMode="auto">
            <a:xfrm>
              <a:off x="73" y="1584"/>
              <a:ext cx="1547" cy="276"/>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Exposed </a:t>
              </a:r>
              <a:r>
                <a:rPr lang="en-US" sz="1800" dirty="0" smtClean="0">
                  <a:latin typeface="Arial" pitchFamily="34" charset="0"/>
                </a:rPr>
                <a:t>to night </a:t>
              </a:r>
              <a:r>
                <a:rPr lang="en-US" sz="1800" dirty="0">
                  <a:latin typeface="Arial" pitchFamily="34" charset="0"/>
                </a:rPr>
                <a:t>lights</a:t>
              </a:r>
            </a:p>
          </p:txBody>
        </p:sp>
        <p:sp>
          <p:nvSpPr>
            <p:cNvPr id="1195019" name="Text Box 11"/>
            <p:cNvSpPr txBox="1">
              <a:spLocks noChangeArrowheads="1"/>
            </p:cNvSpPr>
            <p:nvPr/>
          </p:nvSpPr>
          <p:spPr bwMode="auto">
            <a:xfrm>
              <a:off x="-115" y="2134"/>
              <a:ext cx="1864" cy="276"/>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a:latin typeface="Arial" pitchFamily="34" charset="0"/>
                </a:rPr>
                <a:t>Unexposed </a:t>
              </a:r>
              <a:r>
                <a:rPr lang="en-US" sz="1800" dirty="0" smtClean="0">
                  <a:latin typeface="Arial" pitchFamily="34" charset="0"/>
                </a:rPr>
                <a:t>to night </a:t>
              </a:r>
              <a:r>
                <a:rPr lang="en-US" sz="1800" dirty="0">
                  <a:latin typeface="Arial" pitchFamily="34" charset="0"/>
                </a:rPr>
                <a:t>lights</a:t>
              </a:r>
            </a:p>
          </p:txBody>
        </p:sp>
        <p:sp>
          <p:nvSpPr>
            <p:cNvPr id="1195020" name="Line 12"/>
            <p:cNvSpPr>
              <a:spLocks noChangeShapeType="1"/>
            </p:cNvSpPr>
            <p:nvPr/>
          </p:nvSpPr>
          <p:spPr bwMode="auto">
            <a:xfrm flipH="1">
              <a:off x="1684" y="1722"/>
              <a:ext cx="994" cy="432"/>
            </a:xfrm>
            <a:prstGeom prst="line">
              <a:avLst/>
            </a:prstGeom>
            <a:noFill/>
            <a:ln w="76200" cap="rnd">
              <a:solidFill>
                <a:schemeClr val="tx1"/>
              </a:solidFill>
              <a:prstDash val="sysDot"/>
              <a:round/>
              <a:headEnd/>
              <a:tailEnd type="triangle"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sz="1900" dirty="0">
                <a:latin typeface="Arial" pitchFamily="34" charset="0"/>
              </a:endParaRPr>
            </a:p>
          </p:txBody>
        </p:sp>
        <p:sp>
          <p:nvSpPr>
            <p:cNvPr id="1195021" name="Text Box 13"/>
            <p:cNvSpPr txBox="1">
              <a:spLocks noChangeArrowheads="1"/>
            </p:cNvSpPr>
            <p:nvPr/>
          </p:nvSpPr>
          <p:spPr bwMode="auto">
            <a:xfrm>
              <a:off x="1687" y="2492"/>
              <a:ext cx="1296" cy="13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500" dirty="0">
                  <a:latin typeface="Arial" pitchFamily="34" charset="0"/>
                </a:rPr>
                <a:t>time</a:t>
              </a:r>
            </a:p>
          </p:txBody>
        </p:sp>
        <p:sp>
          <p:nvSpPr>
            <p:cNvPr id="1195024" name="Text Box 16"/>
            <p:cNvSpPr txBox="1">
              <a:spLocks noChangeArrowheads="1"/>
            </p:cNvSpPr>
            <p:nvPr/>
          </p:nvSpPr>
          <p:spPr bwMode="auto">
            <a:xfrm>
              <a:off x="2128" y="1914"/>
              <a:ext cx="959" cy="250"/>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600" dirty="0">
                  <a:latin typeface="Arial" pitchFamily="34" charset="0"/>
                </a:rPr>
                <a:t>Go back in time</a:t>
              </a:r>
            </a:p>
          </p:txBody>
        </p:sp>
      </p:grpSp>
      <p:grpSp>
        <p:nvGrpSpPr>
          <p:cNvPr id="4" name="Group 3"/>
          <p:cNvGrpSpPr/>
          <p:nvPr/>
        </p:nvGrpSpPr>
        <p:grpSpPr>
          <a:xfrm>
            <a:off x="3733799" y="2096053"/>
            <a:ext cx="2027117" cy="1276532"/>
            <a:chOff x="6248400" y="2152652"/>
            <a:chExt cx="3040676" cy="957400"/>
          </a:xfrm>
        </p:grpSpPr>
        <p:sp>
          <p:nvSpPr>
            <p:cNvPr id="2" name="Right Brace 1"/>
            <p:cNvSpPr/>
            <p:nvPr/>
          </p:nvSpPr>
          <p:spPr bwMode="auto">
            <a:xfrm>
              <a:off x="6248400" y="2152652"/>
              <a:ext cx="800102" cy="946873"/>
            </a:xfrm>
            <a:prstGeom prst="rightBrace">
              <a:avLst>
                <a:gd name="adj1" fmla="val 8333"/>
                <a:gd name="adj2" fmla="val 46814"/>
              </a:avLst>
            </a:prstGeom>
            <a:solidFill>
              <a:schemeClr val="bg1"/>
            </a:solidFill>
            <a:ln w="50800" cap="flat" cmpd="sng" algn="ctr">
              <a:solidFill>
                <a:schemeClr val="tx1"/>
              </a:solid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US" dirty="0" smtClean="0">
                <a:latin typeface="Arial" pitchFamily="34" charset="0"/>
              </a:endParaRPr>
            </a:p>
          </p:txBody>
        </p:sp>
        <p:sp>
          <p:nvSpPr>
            <p:cNvPr id="3" name="TextBox 2"/>
            <p:cNvSpPr txBox="1"/>
            <p:nvPr/>
          </p:nvSpPr>
          <p:spPr>
            <a:xfrm>
              <a:off x="6743702" y="2209804"/>
              <a:ext cx="2545374" cy="900248"/>
            </a:xfrm>
            <a:prstGeom prst="rect">
              <a:avLst/>
            </a:prstGeom>
            <a:noFill/>
          </p:spPr>
          <p:txBody>
            <a:bodyPr wrap="square" rtlCol="0">
              <a:spAutoFit/>
            </a:bodyPr>
            <a:lstStyle/>
            <a:p>
              <a:pPr algn="ctr" eaLnBrk="0" hangingPunct="0"/>
              <a:r>
                <a:rPr lang="en-US" sz="2400" b="0" dirty="0" smtClean="0">
                  <a:latin typeface="Arial" panose="020B0604020202020204" pitchFamily="34" charset="0"/>
                  <a:cs typeface="Arial" panose="020B0604020202020204" pitchFamily="34" charset="0"/>
                </a:rPr>
                <a:t>Risk ratio (causal effect)</a:t>
              </a:r>
              <a:endParaRPr lang="en-US" sz="2400" b="0" dirty="0">
                <a:latin typeface="Arial" panose="020B0604020202020204" pitchFamily="34" charset="0"/>
                <a:cs typeface="Arial" panose="020B0604020202020204" pitchFamily="34" charset="0"/>
              </a:endParaRPr>
            </a:p>
          </p:txBody>
        </p:sp>
      </p:grpSp>
      <p:grpSp>
        <p:nvGrpSpPr>
          <p:cNvPr id="6" name="Group 5"/>
          <p:cNvGrpSpPr/>
          <p:nvPr/>
        </p:nvGrpSpPr>
        <p:grpSpPr>
          <a:xfrm>
            <a:off x="1" y="5638800"/>
            <a:ext cx="4267199" cy="2362201"/>
            <a:chOff x="1" y="5638800"/>
            <a:chExt cx="4267199" cy="2362201"/>
          </a:xfrm>
        </p:grpSpPr>
        <p:grpSp>
          <p:nvGrpSpPr>
            <p:cNvPr id="13" name="Group 12"/>
            <p:cNvGrpSpPr/>
            <p:nvPr/>
          </p:nvGrpSpPr>
          <p:grpSpPr>
            <a:xfrm>
              <a:off x="1" y="5638800"/>
              <a:ext cx="3508040" cy="2362201"/>
              <a:chOff x="-398856" y="2182655"/>
              <a:chExt cx="5262061" cy="1771651"/>
            </a:xfrm>
          </p:grpSpPr>
          <p:sp>
            <p:nvSpPr>
              <p:cNvPr id="14" name="Line 15"/>
              <p:cNvSpPr>
                <a:spLocks noChangeShapeType="1"/>
              </p:cNvSpPr>
              <p:nvPr/>
            </p:nvSpPr>
            <p:spPr bwMode="auto">
              <a:xfrm>
                <a:off x="3258743" y="2355041"/>
                <a:ext cx="1604462" cy="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wrap="square" lIns="61719" tIns="30859" rIns="61719" bIns="30859" anchor="ctr">
                <a:spAutoFit/>
              </a:bodyPr>
              <a:lstStyle/>
              <a:p>
                <a:pPr algn="ctr" eaLnBrk="0" hangingPunct="0">
                  <a:spcBef>
                    <a:spcPct val="50000"/>
                  </a:spcBef>
                  <a:defRPr/>
                </a:pPr>
                <a:endParaRPr lang="en-US" sz="1900" dirty="0">
                  <a:latin typeface="Arial" pitchFamily="34" charset="0"/>
                </a:endParaRPr>
              </a:p>
            </p:txBody>
          </p:sp>
          <p:sp>
            <p:nvSpPr>
              <p:cNvPr id="15" name="Text Box 17"/>
              <p:cNvSpPr txBox="1">
                <a:spLocks noChangeArrowheads="1"/>
              </p:cNvSpPr>
              <p:nvPr/>
            </p:nvSpPr>
            <p:spPr bwMode="auto">
              <a:xfrm>
                <a:off x="401243" y="2182655"/>
                <a:ext cx="2857500" cy="462239"/>
              </a:xfrm>
              <a:prstGeom prst="rect">
                <a:avLst/>
              </a:prstGeom>
              <a:noFill/>
              <a:ln w="76200">
                <a:noFill/>
                <a:miter lim="800000"/>
                <a:headEnd/>
                <a:tailEnd/>
              </a:ln>
              <a:effectLst>
                <a:outerShdw dist="107763" dir="2700000" algn="ctr" rotWithShape="0">
                  <a:schemeClr val="bg2"/>
                </a:outerShdw>
              </a:effectLst>
            </p:spPr>
            <p:txBody>
              <a:bodyPr wrap="square" lIns="61719" tIns="30859" rIns="61719" bIns="30859">
                <a:spAutoFit/>
              </a:bodyPr>
              <a:lstStyle/>
              <a:p>
                <a:pPr algn="ctr" eaLnBrk="0" hangingPunct="0">
                  <a:spcBef>
                    <a:spcPct val="50000"/>
                  </a:spcBef>
                  <a:defRPr/>
                </a:pPr>
                <a:r>
                  <a:rPr lang="en-US" sz="1800" dirty="0">
                    <a:latin typeface="Arial" pitchFamily="34" charset="0"/>
                  </a:rPr>
                  <a:t>Exposed </a:t>
                </a:r>
                <a:r>
                  <a:rPr lang="en-US" sz="1800" dirty="0" smtClean="0">
                    <a:latin typeface="Arial" pitchFamily="34" charset="0"/>
                  </a:rPr>
                  <a:t>to night </a:t>
                </a:r>
                <a:r>
                  <a:rPr lang="en-US" sz="1800" dirty="0">
                    <a:latin typeface="Arial" pitchFamily="34" charset="0"/>
                  </a:rPr>
                  <a:t>lights</a:t>
                </a:r>
              </a:p>
            </p:txBody>
          </p:sp>
          <p:sp>
            <p:nvSpPr>
              <p:cNvPr id="16" name="Text Box 18"/>
              <p:cNvSpPr txBox="1">
                <a:spLocks noChangeArrowheads="1"/>
              </p:cNvSpPr>
              <p:nvPr/>
            </p:nvSpPr>
            <p:spPr bwMode="auto">
              <a:xfrm>
                <a:off x="515543" y="2925606"/>
                <a:ext cx="2646855" cy="462239"/>
              </a:xfrm>
              <a:prstGeom prst="rect">
                <a:avLst/>
              </a:prstGeom>
              <a:noFill/>
              <a:ln w="76200">
                <a:noFill/>
                <a:miter lim="800000"/>
                <a:headEnd/>
                <a:tailEnd/>
              </a:ln>
              <a:effectLst>
                <a:outerShdw dist="107763" dir="2700000" algn="ctr" rotWithShape="0">
                  <a:schemeClr val="bg2"/>
                </a:outerShdw>
              </a:effectLst>
            </p:spPr>
            <p:txBody>
              <a:bodyPr wrap="square" lIns="61719" tIns="30859" rIns="61719" bIns="30859">
                <a:spAutoFit/>
              </a:bodyPr>
              <a:lstStyle/>
              <a:p>
                <a:pPr algn="ctr" eaLnBrk="0" hangingPunct="0">
                  <a:spcBef>
                    <a:spcPct val="50000"/>
                  </a:spcBef>
                  <a:defRPr/>
                </a:pPr>
                <a:r>
                  <a:rPr lang="en-US" sz="1800" dirty="0">
                    <a:latin typeface="Arial" pitchFamily="34" charset="0"/>
                  </a:rPr>
                  <a:t>Unexposed </a:t>
                </a:r>
                <a:r>
                  <a:rPr lang="en-US" sz="1800" dirty="0" smtClean="0">
                    <a:latin typeface="Arial" pitchFamily="34" charset="0"/>
                  </a:rPr>
                  <a:t>to night </a:t>
                </a:r>
                <a:r>
                  <a:rPr lang="en-US" sz="1800" dirty="0">
                    <a:latin typeface="Arial" pitchFamily="34" charset="0"/>
                  </a:rPr>
                  <a:t>lights</a:t>
                </a:r>
              </a:p>
            </p:txBody>
          </p:sp>
          <p:grpSp>
            <p:nvGrpSpPr>
              <p:cNvPr id="17" name="Group 16"/>
              <p:cNvGrpSpPr/>
              <p:nvPr/>
            </p:nvGrpSpPr>
            <p:grpSpPr>
              <a:xfrm>
                <a:off x="3076983" y="3614607"/>
                <a:ext cx="1786221" cy="339699"/>
                <a:chOff x="3076981" y="4757606"/>
                <a:chExt cx="1786221" cy="339699"/>
              </a:xfrm>
            </p:grpSpPr>
            <p:sp>
              <p:nvSpPr>
                <p:cNvPr id="20" name="Line 16"/>
                <p:cNvSpPr>
                  <a:spLocks noChangeShapeType="1"/>
                </p:cNvSpPr>
                <p:nvPr/>
              </p:nvSpPr>
              <p:spPr bwMode="auto">
                <a:xfrm flipH="1" flipV="1">
                  <a:off x="3076981" y="4757606"/>
                  <a:ext cx="1786221" cy="530"/>
                </a:xfrm>
                <a:prstGeom prst="line">
                  <a:avLst/>
                </a:prstGeom>
                <a:noFill/>
                <a:ln w="31750">
                  <a:solidFill>
                    <a:schemeClr val="tx1"/>
                  </a:solidFill>
                  <a:round/>
                  <a:headEnd type="triangle" w="med" len="med"/>
                  <a:tailEnd/>
                </a:ln>
                <a:effectLst>
                  <a:outerShdw dist="107763" dir="2700000" algn="ctr" rotWithShape="0">
                    <a:schemeClr val="bg2"/>
                  </a:outerShdw>
                </a:effectLst>
              </p:spPr>
              <p:txBody>
                <a:bodyPr wrap="square" lIns="61719" tIns="30859" rIns="61719" bIns="30859" anchor="ctr">
                  <a:spAutoFit/>
                </a:bodyPr>
                <a:lstStyle/>
                <a:p>
                  <a:pPr algn="ctr" eaLnBrk="0" hangingPunct="0">
                    <a:spcBef>
                      <a:spcPct val="50000"/>
                    </a:spcBef>
                    <a:defRPr/>
                  </a:pPr>
                  <a:endParaRPr lang="en-US" sz="1900" dirty="0">
                    <a:latin typeface="Arial" pitchFamily="34" charset="0"/>
                  </a:endParaRPr>
                </a:p>
              </p:txBody>
            </p:sp>
            <p:sp>
              <p:nvSpPr>
                <p:cNvPr id="21" name="Text Box 20"/>
                <p:cNvSpPr txBox="1">
                  <a:spLocks noChangeArrowheads="1"/>
                </p:cNvSpPr>
                <p:nvPr/>
              </p:nvSpPr>
              <p:spPr bwMode="auto">
                <a:xfrm>
                  <a:off x="3164092" y="4865898"/>
                  <a:ext cx="1611998" cy="231407"/>
                </a:xfrm>
                <a:prstGeom prst="rect">
                  <a:avLst/>
                </a:prstGeom>
                <a:noFill/>
                <a:ln w="76200">
                  <a:noFill/>
                  <a:miter lim="800000"/>
                  <a:headEnd/>
                  <a:tailEnd/>
                </a:ln>
                <a:effectLst>
                  <a:outerShdw dist="107763" dir="2700000" algn="ctr" rotWithShape="0">
                    <a:schemeClr val="bg2"/>
                  </a:outerShdw>
                </a:effectLst>
              </p:spPr>
              <p:txBody>
                <a:bodyPr wrap="square" lIns="61719" tIns="30859" rIns="61719" bIns="30859">
                  <a:spAutoFit/>
                </a:bodyPr>
                <a:lstStyle/>
                <a:p>
                  <a:pPr algn="ctr" eaLnBrk="0" hangingPunct="0">
                    <a:spcBef>
                      <a:spcPct val="50000"/>
                    </a:spcBef>
                    <a:defRPr/>
                  </a:pPr>
                  <a:r>
                    <a:rPr lang="en-US" sz="1600" dirty="0">
                      <a:latin typeface="Arial" pitchFamily="34" charset="0"/>
                    </a:rPr>
                    <a:t>time</a:t>
                  </a:r>
                </a:p>
              </p:txBody>
            </p:sp>
          </p:grpSp>
          <p:sp>
            <p:nvSpPr>
              <p:cNvPr id="18" name="Text Box 23"/>
              <p:cNvSpPr txBox="1">
                <a:spLocks noChangeArrowheads="1"/>
              </p:cNvSpPr>
              <p:nvPr/>
            </p:nvSpPr>
            <p:spPr bwMode="auto">
              <a:xfrm>
                <a:off x="-398856" y="2697005"/>
                <a:ext cx="2171700" cy="918133"/>
              </a:xfrm>
              <a:prstGeom prst="rect">
                <a:avLst/>
              </a:prstGeom>
              <a:noFill/>
              <a:ln w="76200">
                <a:noFill/>
                <a:miter lim="800000"/>
                <a:headEnd/>
                <a:tailEnd/>
              </a:ln>
              <a:effectLst>
                <a:outerShdw dist="107763" dir="2700000" algn="ctr" rotWithShape="0">
                  <a:schemeClr val="bg2"/>
                </a:outerShdw>
              </a:effectLst>
            </p:spPr>
            <p:txBody>
              <a:bodyPr wrap="square" lIns="61719" tIns="30859" rIns="61719" bIns="30859">
                <a:spAutoFit/>
              </a:bodyPr>
              <a:lstStyle/>
              <a:p>
                <a:pPr algn="ctr" eaLnBrk="0" hangingPunct="0">
                  <a:spcBef>
                    <a:spcPct val="50000"/>
                  </a:spcBef>
                  <a:defRPr/>
                </a:pPr>
                <a:r>
                  <a:rPr lang="en-US" sz="2000" dirty="0" smtClean="0">
                    <a:solidFill>
                      <a:srgbClr val="FF3300"/>
                    </a:solidFill>
                    <a:latin typeface="Arial" pitchFamily="34" charset="0"/>
                  </a:rPr>
                  <a:t>Other</a:t>
                </a:r>
              </a:p>
              <a:p>
                <a:pPr algn="ctr" eaLnBrk="0" hangingPunct="0">
                  <a:spcBef>
                    <a:spcPct val="50000"/>
                  </a:spcBef>
                  <a:defRPr/>
                </a:pPr>
                <a:endParaRPr lang="en-US" sz="1200" dirty="0" smtClean="0">
                  <a:solidFill>
                    <a:srgbClr val="FF3300"/>
                  </a:solidFill>
                  <a:latin typeface="Arial" pitchFamily="34" charset="0"/>
                </a:endParaRPr>
              </a:p>
              <a:p>
                <a:pPr algn="ctr" eaLnBrk="0" hangingPunct="0">
                  <a:spcBef>
                    <a:spcPct val="50000"/>
                  </a:spcBef>
                  <a:defRPr/>
                </a:pPr>
                <a:endParaRPr lang="en-US" sz="500" dirty="0">
                  <a:solidFill>
                    <a:srgbClr val="FF3300"/>
                  </a:solidFill>
                  <a:latin typeface="Arial" pitchFamily="34" charset="0"/>
                </a:endParaRPr>
              </a:p>
              <a:p>
                <a:pPr algn="ctr" eaLnBrk="0" hangingPunct="0">
                  <a:spcBef>
                    <a:spcPct val="50000"/>
                  </a:spcBef>
                  <a:defRPr/>
                </a:pPr>
                <a:r>
                  <a:rPr lang="en-US" sz="1800" dirty="0">
                    <a:solidFill>
                      <a:srgbClr val="FF3300"/>
                    </a:solidFill>
                    <a:latin typeface="Arial" pitchFamily="34" charset="0"/>
                  </a:rPr>
                  <a:t> </a:t>
                </a:r>
                <a:r>
                  <a:rPr lang="en-US" sz="2000" dirty="0">
                    <a:solidFill>
                      <a:srgbClr val="FF3300"/>
                    </a:solidFill>
                    <a:latin typeface="Arial" pitchFamily="34" charset="0"/>
                  </a:rPr>
                  <a:t>influences</a:t>
                </a:r>
              </a:p>
            </p:txBody>
          </p:sp>
        </p:grpSp>
        <p:sp>
          <p:nvSpPr>
            <p:cNvPr id="24" name="Line 21"/>
            <p:cNvSpPr>
              <a:spLocks noChangeShapeType="1"/>
            </p:cNvSpPr>
            <p:nvPr/>
          </p:nvSpPr>
          <p:spPr bwMode="auto">
            <a:xfrm flipV="1">
              <a:off x="2362200" y="6932951"/>
              <a:ext cx="1145841" cy="14931"/>
            </a:xfrm>
            <a:prstGeom prst="line">
              <a:avLst/>
            </a:prstGeom>
            <a:noFill/>
            <a:ln w="98425">
              <a:pattFill prst="wdUpDiag">
                <a:fgClr>
                  <a:schemeClr val="tx1"/>
                </a:fgClr>
                <a:bgClr>
                  <a:srgbClr val="EAEAEA"/>
                </a:bgClr>
              </a:pattFill>
              <a:round/>
              <a:headEnd/>
              <a:tailEnd type="triangle" w="med" len="med"/>
            </a:ln>
            <a:effectLst>
              <a:outerShdw dist="107763" dir="2700000" algn="ctr" rotWithShape="0">
                <a:schemeClr val="bg2"/>
              </a:outerShdw>
            </a:effectLst>
          </p:spPr>
          <p:txBody>
            <a:bodyPr wrap="square" lIns="61719" tIns="30859" rIns="61719" bIns="30859" anchor="ctr">
              <a:spAutoFit/>
            </a:bodyPr>
            <a:lstStyle/>
            <a:p>
              <a:pPr algn="ctr" eaLnBrk="0" hangingPunct="0">
                <a:spcBef>
                  <a:spcPct val="50000"/>
                </a:spcBef>
                <a:defRPr/>
              </a:pPr>
              <a:endParaRPr lang="en-US" sz="1900" dirty="0">
                <a:latin typeface="Arial" pitchFamily="34" charset="0"/>
              </a:endParaRPr>
            </a:p>
          </p:txBody>
        </p:sp>
        <p:sp>
          <p:nvSpPr>
            <p:cNvPr id="27" name="Right Brace 26"/>
            <p:cNvSpPr/>
            <p:nvPr/>
          </p:nvSpPr>
          <p:spPr bwMode="auto">
            <a:xfrm>
              <a:off x="3645057" y="5791200"/>
              <a:ext cx="622143" cy="1141752"/>
            </a:xfrm>
            <a:prstGeom prst="rightBrace">
              <a:avLst>
                <a:gd name="adj1" fmla="val 8333"/>
                <a:gd name="adj2" fmla="val 46814"/>
              </a:avLst>
            </a:prstGeom>
            <a:solidFill>
              <a:schemeClr val="bg1"/>
            </a:solidFill>
            <a:ln w="50800" cap="flat" cmpd="sng" algn="ctr">
              <a:solidFill>
                <a:schemeClr val="tx1"/>
              </a:solid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US" dirty="0" smtClean="0">
                <a:latin typeface="Arial" pitchFamily="34" charset="0"/>
              </a:endParaRPr>
            </a:p>
          </p:txBody>
        </p:sp>
      </p:grpSp>
      <p:sp>
        <p:nvSpPr>
          <p:cNvPr id="28" name="TextBox 27"/>
          <p:cNvSpPr txBox="1"/>
          <p:nvPr/>
        </p:nvSpPr>
        <p:spPr>
          <a:xfrm>
            <a:off x="3962400" y="5410200"/>
            <a:ext cx="1752600" cy="1554272"/>
          </a:xfrm>
          <a:prstGeom prst="rect">
            <a:avLst/>
          </a:prstGeom>
          <a:noFill/>
        </p:spPr>
        <p:txBody>
          <a:bodyPr wrap="square" rtlCol="0">
            <a:spAutoFit/>
          </a:bodyPr>
          <a:lstStyle/>
          <a:p>
            <a:pPr algn="ctr" eaLnBrk="0" hangingPunct="0"/>
            <a:r>
              <a:rPr lang="en-US" sz="2400" b="0" dirty="0" smtClean="0">
                <a:latin typeface="Arial" panose="020B0604020202020204" pitchFamily="34" charset="0"/>
                <a:cs typeface="Arial" panose="020B0604020202020204" pitchFamily="34" charset="0"/>
              </a:rPr>
              <a:t>Risk ratio (measure </a:t>
            </a:r>
          </a:p>
          <a:p>
            <a:pPr algn="ctr" eaLnBrk="0" hangingPunct="0"/>
            <a:r>
              <a:rPr lang="en-US" sz="2400" b="0" dirty="0" smtClean="0">
                <a:latin typeface="Arial" panose="020B0604020202020204" pitchFamily="34" charset="0"/>
                <a:cs typeface="Arial" panose="020B0604020202020204" pitchFamily="34" charset="0"/>
              </a:rPr>
              <a:t>of </a:t>
            </a:r>
            <a:r>
              <a:rPr lang="en-US" sz="2300" b="0" dirty="0" smtClean="0">
                <a:latin typeface="Arial" panose="020B0604020202020204" pitchFamily="34" charset="0"/>
                <a:cs typeface="Arial" panose="020B0604020202020204" pitchFamily="34" charset="0"/>
              </a:rPr>
              <a:t>association)</a:t>
            </a:r>
            <a:endParaRPr lang="en-US" sz="2300" b="0" dirty="0">
              <a:latin typeface="Arial" panose="020B0604020202020204" pitchFamily="34" charset="0"/>
              <a:cs typeface="Arial" panose="020B0604020202020204" pitchFamily="34" charset="0"/>
            </a:endParaRPr>
          </a:p>
        </p:txBody>
      </p:sp>
      <p:sp>
        <p:nvSpPr>
          <p:cNvPr id="29" name="Right Brace 28"/>
          <p:cNvSpPr/>
          <p:nvPr/>
        </p:nvSpPr>
        <p:spPr bwMode="auto">
          <a:xfrm>
            <a:off x="5562600" y="2820878"/>
            <a:ext cx="518269" cy="3427522"/>
          </a:xfrm>
          <a:prstGeom prst="rightBrace">
            <a:avLst>
              <a:gd name="adj1" fmla="val 8333"/>
              <a:gd name="adj2" fmla="val 46814"/>
            </a:avLst>
          </a:prstGeom>
          <a:solidFill>
            <a:schemeClr val="bg1"/>
          </a:solidFill>
          <a:ln w="50800" cap="flat" cmpd="sng" algn="ctr">
            <a:solidFill>
              <a:schemeClr val="tx1"/>
            </a:solid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US" dirty="0" smtClean="0">
              <a:latin typeface="Arial" pitchFamily="34" charset="0"/>
            </a:endParaRPr>
          </a:p>
        </p:txBody>
      </p:sp>
      <p:sp>
        <p:nvSpPr>
          <p:cNvPr id="5" name="TextBox 4"/>
          <p:cNvSpPr txBox="1"/>
          <p:nvPr/>
        </p:nvSpPr>
        <p:spPr>
          <a:xfrm>
            <a:off x="4800600" y="3657600"/>
            <a:ext cx="1920632" cy="1569660"/>
          </a:xfrm>
          <a:prstGeom prst="rect">
            <a:avLst/>
          </a:prstGeom>
          <a:solidFill>
            <a:schemeClr val="bg1"/>
          </a:solidFill>
          <a:ln>
            <a:solidFill>
              <a:schemeClr val="tx1"/>
            </a:solidFill>
          </a:ln>
        </p:spPr>
        <p:txBody>
          <a:bodyPr wrap="square" rtlCol="0">
            <a:spAutoFit/>
          </a:bodyPr>
          <a:lstStyle/>
          <a:p>
            <a:pPr algn="ctr" eaLnBrk="0" hangingPunct="0"/>
            <a:r>
              <a:rPr lang="en-US" sz="2400" b="0" dirty="0" smtClean="0">
                <a:solidFill>
                  <a:srgbClr val="FF0000"/>
                </a:solidFill>
                <a:latin typeface="Arial" panose="020B0604020202020204" pitchFamily="34" charset="0"/>
                <a:cs typeface="Arial" panose="020B0604020202020204" pitchFamily="34" charset="0"/>
              </a:rPr>
              <a:t>Any difference is due to </a:t>
            </a:r>
            <a:r>
              <a:rPr lang="en-US" sz="2400" b="0" dirty="0">
                <a:solidFill>
                  <a:srgbClr val="FF0000"/>
                </a:solidFill>
                <a:latin typeface="Arial" panose="020B0604020202020204" pitchFamily="34" charset="0"/>
                <a:cs typeface="Arial" panose="020B0604020202020204" pitchFamily="34" charset="0"/>
              </a:rPr>
              <a:t>c</a:t>
            </a:r>
            <a:r>
              <a:rPr lang="en-US" sz="2400" b="0" dirty="0" smtClean="0">
                <a:solidFill>
                  <a:srgbClr val="FF0000"/>
                </a:solidFill>
                <a:latin typeface="Arial" panose="020B0604020202020204" pitchFamily="34" charset="0"/>
                <a:cs typeface="Arial" panose="020B0604020202020204" pitchFamily="34" charset="0"/>
              </a:rPr>
              <a:t>onfounding</a:t>
            </a:r>
            <a:endParaRPr lang="en-US" sz="2400" b="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3260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animBg="1"/>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Rectangle 2"/>
          <p:cNvSpPr>
            <a:spLocks noGrp="1" noChangeArrowheads="1"/>
          </p:cNvSpPr>
          <p:nvPr>
            <p:ph type="title"/>
          </p:nvPr>
        </p:nvSpPr>
        <p:spPr>
          <a:xfrm>
            <a:off x="0" y="-533400"/>
            <a:ext cx="6858000" cy="1066800"/>
          </a:xfrm>
        </p:spPr>
        <p:txBody>
          <a:bodyPr/>
          <a:lstStyle/>
          <a:p>
            <a:r>
              <a:rPr lang="en-US" altLang="en-US" dirty="0" smtClean="0"/>
              <a:t>Striving for the Counterfactual</a:t>
            </a:r>
          </a:p>
        </p:txBody>
      </p:sp>
      <p:sp>
        <p:nvSpPr>
          <p:cNvPr id="235522" name="Rectangle 3"/>
          <p:cNvSpPr>
            <a:spLocks noGrp="1" noChangeArrowheads="1"/>
          </p:cNvSpPr>
          <p:nvPr>
            <p:ph type="body" idx="1"/>
          </p:nvPr>
        </p:nvSpPr>
        <p:spPr>
          <a:xfrm>
            <a:off x="152400" y="609600"/>
            <a:ext cx="6705600" cy="7162800"/>
          </a:xfrm>
        </p:spPr>
        <p:txBody>
          <a:bodyPr/>
          <a:lstStyle/>
          <a:p>
            <a:pPr>
              <a:buFont typeface="Symbol" pitchFamily="18" charset="2"/>
              <a:buNone/>
            </a:pPr>
            <a:r>
              <a:rPr lang="en-US" altLang="en-US" sz="2400" u="sng" dirty="0" smtClean="0"/>
              <a:t>In the real (observable) world</a:t>
            </a:r>
          </a:p>
          <a:p>
            <a:r>
              <a:rPr lang="en-US" altLang="en-US" sz="2400" dirty="0" smtClean="0"/>
              <a:t>All of our strategies in analytic studies to eliminate confounding </a:t>
            </a:r>
            <a:r>
              <a:rPr lang="en-US" altLang="en-US" sz="2400" dirty="0" smtClean="0"/>
              <a:t>in observational research strive </a:t>
            </a:r>
            <a:r>
              <a:rPr lang="en-US" altLang="en-US" sz="2400" dirty="0" smtClean="0"/>
              <a:t>to simulate the counterfactual</a:t>
            </a:r>
          </a:p>
          <a:p>
            <a:r>
              <a:rPr lang="en-US" altLang="en-US" sz="2400" dirty="0" smtClean="0"/>
              <a:t>We strive for our TWO distinct populations (exposed &amp; unexposed) to be “exchangeable”</a:t>
            </a:r>
          </a:p>
          <a:p>
            <a:pPr lvl="1"/>
            <a:r>
              <a:rPr lang="en-US" altLang="en-US" dirty="0" smtClean="0"/>
              <a:t>i.e., identical in the “other influences” upon them</a:t>
            </a:r>
          </a:p>
          <a:p>
            <a:pPr lvl="1"/>
            <a:endParaRPr lang="en-US" altLang="en-US" dirty="0" smtClean="0"/>
          </a:p>
          <a:p>
            <a:r>
              <a:rPr lang="en-US" altLang="en-US" sz="2400" dirty="0" smtClean="0"/>
              <a:t>Whenever the TWO distinct populations are “non-exchangeable”, confounding will occur</a:t>
            </a:r>
          </a:p>
          <a:p>
            <a:endParaRPr lang="en-US" altLang="en-US" sz="500" dirty="0" smtClean="0"/>
          </a:p>
          <a:p>
            <a:r>
              <a:rPr lang="en-US" altLang="en-US" sz="2400" dirty="0" smtClean="0"/>
              <a:t>Our strategies to manage confounding are attempts to make populations exchangeable</a:t>
            </a:r>
          </a:p>
          <a:p>
            <a:pPr lvl="1"/>
            <a:r>
              <a:rPr lang="en-US" altLang="en-US" dirty="0" smtClean="0"/>
              <a:t>Exchangeable populations are, in theory, achievable</a:t>
            </a:r>
          </a:p>
          <a:p>
            <a:pPr lvl="1"/>
            <a:r>
              <a:rPr lang="en-US" altLang="en-US" dirty="0" smtClean="0"/>
              <a:t>In practice, however, we cannot prove that we have achieved exchangeability</a:t>
            </a:r>
            <a:endParaRPr lang="en-US" altLang="en-US" dirty="0"/>
          </a:p>
          <a:p>
            <a:pPr lvl="1"/>
            <a:r>
              <a:rPr lang="en-US" altLang="en-US" dirty="0" smtClean="0"/>
              <a:t>For our work to move forward, we nonetheless have to assume that we have achieved exchangeability</a:t>
            </a:r>
            <a:endParaRPr lang="en-US" altLang="en-US" sz="2400" dirty="0" smtClean="0"/>
          </a:p>
        </p:txBody>
      </p:sp>
      <p:sp>
        <p:nvSpPr>
          <p:cNvPr id="1201156" name="Line 4"/>
          <p:cNvSpPr>
            <a:spLocks noChangeShapeType="1"/>
          </p:cNvSpPr>
          <p:nvPr/>
        </p:nvSpPr>
        <p:spPr bwMode="auto">
          <a:xfrm>
            <a:off x="1828800" y="4343400"/>
            <a:ext cx="3124200" cy="0"/>
          </a:xfrm>
          <a:prstGeom prst="line">
            <a:avLst/>
          </a:prstGeom>
          <a:noFill/>
          <a:ln w="76200">
            <a:no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Rectangle 2"/>
          <p:cNvSpPr>
            <a:spLocks noGrp="1" noChangeArrowheads="1"/>
          </p:cNvSpPr>
          <p:nvPr>
            <p:ph type="title"/>
          </p:nvPr>
        </p:nvSpPr>
        <p:spPr>
          <a:xfrm>
            <a:off x="-457200" y="457200"/>
            <a:ext cx="7467600" cy="685800"/>
          </a:xfrm>
        </p:spPr>
        <p:txBody>
          <a:bodyPr/>
          <a:lstStyle/>
          <a:p>
            <a:r>
              <a:rPr lang="en-US" altLang="en-US" sz="2800" dirty="0" smtClean="0"/>
              <a:t>Why Strive for the Counterfactual?</a:t>
            </a:r>
            <a:br>
              <a:rPr lang="en-US" altLang="en-US" sz="2800" dirty="0" smtClean="0"/>
            </a:br>
            <a:r>
              <a:rPr lang="en-US" altLang="en-US" sz="2800" dirty="0" smtClean="0"/>
              <a:t>Causal Inference</a:t>
            </a:r>
          </a:p>
        </p:txBody>
      </p:sp>
      <p:sp>
        <p:nvSpPr>
          <p:cNvPr id="237570" name="Rectangle 3"/>
          <p:cNvSpPr>
            <a:spLocks noGrp="1" noChangeArrowheads="1"/>
          </p:cNvSpPr>
          <p:nvPr>
            <p:ph type="body" idx="1"/>
          </p:nvPr>
        </p:nvSpPr>
        <p:spPr>
          <a:xfrm>
            <a:off x="76200" y="1295400"/>
            <a:ext cx="6477000" cy="6781800"/>
          </a:xfrm>
        </p:spPr>
        <p:txBody>
          <a:bodyPr/>
          <a:lstStyle/>
          <a:p>
            <a:r>
              <a:rPr lang="en-US" altLang="en-US" sz="2200" dirty="0" smtClean="0"/>
              <a:t>Achieving counterfactual ideal would allow certainty in knowing whether a numerical/statistical association between an exposure and outcome is </a:t>
            </a:r>
            <a:r>
              <a:rPr lang="en-US" altLang="en-US" sz="2200" i="1" dirty="0" smtClean="0"/>
              <a:t>causal</a:t>
            </a:r>
          </a:p>
          <a:p>
            <a:endParaRPr lang="en-US" altLang="en-US" sz="1100" i="1" dirty="0" smtClean="0"/>
          </a:p>
          <a:p>
            <a:r>
              <a:rPr lang="en-US" altLang="en-US" sz="2200" dirty="0" smtClean="0"/>
              <a:t>Knowing whether a relationship is causal is the “holy grail” in human subjects research</a:t>
            </a:r>
          </a:p>
          <a:p>
            <a:endParaRPr lang="en-US" altLang="en-US" sz="1100" dirty="0" smtClean="0"/>
          </a:p>
          <a:p>
            <a:r>
              <a:rPr lang="en-US" altLang="en-US" sz="2200" u="sng" dirty="0" smtClean="0"/>
              <a:t>If a relationship is causal and the exposure is well-defined, </a:t>
            </a:r>
            <a:r>
              <a:rPr lang="en-US" altLang="en-US" sz="2200" u="sng" dirty="0" smtClean="0"/>
              <a:t>then </a:t>
            </a:r>
            <a:r>
              <a:rPr lang="en-US" altLang="en-US" sz="2200" u="sng" dirty="0" smtClean="0"/>
              <a:t>changing </a:t>
            </a:r>
            <a:r>
              <a:rPr lang="en-US" altLang="en-US" sz="2200" u="sng" dirty="0" smtClean="0"/>
              <a:t>the exposure will change the outcome</a:t>
            </a:r>
          </a:p>
          <a:p>
            <a:pPr lvl="1"/>
            <a:r>
              <a:rPr lang="en-US" altLang="en-US" sz="2200" dirty="0" smtClean="0"/>
              <a:t>Changing health outcomes is the reason research exists</a:t>
            </a:r>
          </a:p>
          <a:p>
            <a:endParaRPr lang="en-US" altLang="en-US" sz="1100" dirty="0" smtClean="0"/>
          </a:p>
          <a:p>
            <a:r>
              <a:rPr lang="en-US" altLang="en-US" sz="2200" dirty="0" smtClean="0"/>
              <a:t>Altering exposures which are not causal will have no effect on outcome</a:t>
            </a:r>
          </a:p>
          <a:p>
            <a:endParaRPr lang="en-US" altLang="en-US" sz="1100" dirty="0" smtClean="0"/>
          </a:p>
          <a:p>
            <a:r>
              <a:rPr lang="en-US" altLang="en-US" sz="2200" dirty="0" smtClean="0"/>
              <a:t>The process of determining causal effects is the field of </a:t>
            </a:r>
            <a:r>
              <a:rPr lang="en-US" altLang="en-US" sz="2200" u="sng" dirty="0" smtClean="0">
                <a:solidFill>
                  <a:srgbClr val="FF0000"/>
                </a:solidFill>
              </a:rPr>
              <a:t>causal inference</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1324" y="787400"/>
            <a:ext cx="6879325" cy="6604000"/>
          </a:xfrm>
        </p:spPr>
        <p:txBody>
          <a:bodyPr/>
          <a:lstStyle/>
          <a:p>
            <a:pPr lvl="1"/>
            <a:endParaRPr lang="en-US" sz="1000" dirty="0"/>
          </a:p>
          <a:p>
            <a:pPr>
              <a:spcBef>
                <a:spcPts val="0"/>
              </a:spcBef>
              <a:spcAft>
                <a:spcPts val="0"/>
              </a:spcAft>
            </a:pPr>
            <a:r>
              <a:rPr lang="en-US" sz="2200" b="1" dirty="0" smtClean="0"/>
              <a:t>Description</a:t>
            </a:r>
            <a:r>
              <a:rPr lang="en-US" sz="2600" dirty="0" smtClean="0"/>
              <a:t> </a:t>
            </a:r>
          </a:p>
          <a:p>
            <a:pPr lvl="1">
              <a:spcBef>
                <a:spcPts val="0"/>
              </a:spcBef>
              <a:spcAft>
                <a:spcPts val="0"/>
              </a:spcAft>
            </a:pPr>
            <a:r>
              <a:rPr lang="en-US" sz="2000" dirty="0"/>
              <a:t>How frequent/common are risk </a:t>
            </a:r>
            <a:r>
              <a:rPr lang="en-US" sz="2000" dirty="0" smtClean="0"/>
              <a:t>factors/exposures/conditions/diseases?</a:t>
            </a:r>
          </a:p>
          <a:p>
            <a:pPr lvl="1">
              <a:spcBef>
                <a:spcPts val="0"/>
              </a:spcBef>
              <a:spcAft>
                <a:spcPts val="0"/>
              </a:spcAft>
            </a:pPr>
            <a:endParaRPr lang="en-US" sz="2000" dirty="0" smtClean="0"/>
          </a:p>
          <a:p>
            <a:pPr lvl="1"/>
            <a:endParaRPr lang="en-US" sz="500" dirty="0" smtClean="0"/>
          </a:p>
          <a:p>
            <a:pPr>
              <a:spcBef>
                <a:spcPts val="0"/>
              </a:spcBef>
              <a:spcAft>
                <a:spcPts val="0"/>
              </a:spcAft>
            </a:pPr>
            <a:r>
              <a:rPr lang="en-US" sz="2200" b="1" dirty="0" smtClean="0"/>
              <a:t>Causation</a:t>
            </a:r>
          </a:p>
          <a:p>
            <a:pPr lvl="1">
              <a:spcBef>
                <a:spcPts val="0"/>
              </a:spcBef>
              <a:spcAft>
                <a:spcPts val="0"/>
              </a:spcAft>
            </a:pPr>
            <a:r>
              <a:rPr lang="en-US" sz="2000" dirty="0" smtClean="0"/>
              <a:t>The </a:t>
            </a:r>
            <a:r>
              <a:rPr lang="en-US" sz="2000" dirty="0"/>
              <a:t>science of establishing causal relationships among biological, behavioral, environmental (etc.) factors among </a:t>
            </a:r>
            <a:r>
              <a:rPr lang="en-US" sz="2000" dirty="0" smtClean="0"/>
              <a:t>humans, including effects of interventions</a:t>
            </a:r>
          </a:p>
          <a:p>
            <a:pPr lvl="1"/>
            <a:r>
              <a:rPr lang="en-US" sz="2000" dirty="0" smtClean="0"/>
              <a:t>Does </a:t>
            </a:r>
            <a:r>
              <a:rPr lang="en-US" sz="2000" dirty="0"/>
              <a:t>X </a:t>
            </a:r>
            <a:r>
              <a:rPr lang="en-US" sz="2000" dirty="0" smtClean="0"/>
              <a:t>cause (or prevent) </a:t>
            </a:r>
            <a:r>
              <a:rPr lang="en-US" sz="2000" dirty="0"/>
              <a:t>Y</a:t>
            </a:r>
            <a:r>
              <a:rPr lang="en-US" sz="2000" dirty="0" smtClean="0"/>
              <a:t>?  Will intervening upon X change occurrence of Y?</a:t>
            </a:r>
          </a:p>
          <a:p>
            <a:pPr lvl="1"/>
            <a:endParaRPr lang="en-US" sz="400" dirty="0" smtClean="0"/>
          </a:p>
          <a:p>
            <a:pPr>
              <a:spcBef>
                <a:spcPts val="0"/>
              </a:spcBef>
              <a:spcAft>
                <a:spcPts val="0"/>
              </a:spcAft>
            </a:pPr>
            <a:r>
              <a:rPr lang="en-US" sz="2200" b="1" dirty="0" smtClean="0"/>
              <a:t>Attribution</a:t>
            </a:r>
          </a:p>
          <a:p>
            <a:pPr lvl="1">
              <a:spcBef>
                <a:spcPts val="0"/>
              </a:spcBef>
              <a:spcAft>
                <a:spcPts val="0"/>
              </a:spcAft>
            </a:pPr>
            <a:r>
              <a:rPr lang="en-US" sz="2000" dirty="0" smtClean="0"/>
              <a:t>What fraction of disease Y can be eliminated if causal exposure X is eliminated?</a:t>
            </a:r>
          </a:p>
          <a:p>
            <a:pPr lvl="1">
              <a:spcBef>
                <a:spcPts val="0"/>
              </a:spcBef>
              <a:spcAft>
                <a:spcPts val="0"/>
              </a:spcAft>
            </a:pPr>
            <a:endParaRPr lang="en-US" sz="1000" dirty="0" smtClean="0"/>
          </a:p>
          <a:p>
            <a:pPr lvl="1"/>
            <a:endParaRPr lang="en-US" sz="500" dirty="0" smtClean="0"/>
          </a:p>
          <a:p>
            <a:pPr>
              <a:spcBef>
                <a:spcPts val="0"/>
              </a:spcBef>
              <a:spcAft>
                <a:spcPts val="0"/>
              </a:spcAft>
            </a:pPr>
            <a:r>
              <a:rPr lang="en-US" sz="2200" b="1" dirty="0" smtClean="0"/>
              <a:t>Mediation</a:t>
            </a:r>
            <a:endParaRPr lang="en-US" sz="2200" b="1" dirty="0"/>
          </a:p>
          <a:p>
            <a:pPr lvl="1">
              <a:spcBef>
                <a:spcPts val="0"/>
              </a:spcBef>
              <a:spcAft>
                <a:spcPts val="0"/>
              </a:spcAft>
            </a:pPr>
            <a:r>
              <a:rPr lang="en-US" sz="2000" dirty="0" smtClean="0"/>
              <a:t>Understanding the mechanisms of causation</a:t>
            </a:r>
          </a:p>
          <a:p>
            <a:pPr lvl="1">
              <a:spcBef>
                <a:spcPts val="0"/>
              </a:spcBef>
              <a:spcAft>
                <a:spcPts val="0"/>
              </a:spcAft>
            </a:pPr>
            <a:r>
              <a:rPr lang="en-US" sz="2000" dirty="0" smtClean="0"/>
              <a:t>How does X cause Y?</a:t>
            </a:r>
          </a:p>
          <a:p>
            <a:pPr lvl="1">
              <a:spcBef>
                <a:spcPts val="0"/>
              </a:spcBef>
              <a:spcAft>
                <a:spcPts val="0"/>
              </a:spcAft>
            </a:pPr>
            <a:endParaRPr lang="en-US" sz="1000" dirty="0" smtClean="0"/>
          </a:p>
          <a:p>
            <a:pPr lvl="1"/>
            <a:endParaRPr lang="en-US" sz="500" dirty="0" smtClean="0"/>
          </a:p>
          <a:p>
            <a:pPr>
              <a:spcBef>
                <a:spcPts val="0"/>
              </a:spcBef>
              <a:spcAft>
                <a:spcPts val="0"/>
              </a:spcAft>
            </a:pPr>
            <a:r>
              <a:rPr lang="en-US" sz="2200" b="1" dirty="0" smtClean="0"/>
              <a:t>Interaction</a:t>
            </a:r>
          </a:p>
          <a:p>
            <a:pPr lvl="1">
              <a:spcBef>
                <a:spcPts val="0"/>
              </a:spcBef>
              <a:spcAft>
                <a:spcPts val="0"/>
              </a:spcAft>
            </a:pPr>
            <a:r>
              <a:rPr lang="en-US" sz="2000" dirty="0" smtClean="0"/>
              <a:t>When and for whom does X cause Y?</a:t>
            </a:r>
          </a:p>
          <a:p>
            <a:pPr lvl="1">
              <a:spcBef>
                <a:spcPts val="0"/>
              </a:spcBef>
              <a:spcAft>
                <a:spcPts val="0"/>
              </a:spcAft>
            </a:pPr>
            <a:endParaRPr lang="en-US" sz="1000" dirty="0" smtClean="0"/>
          </a:p>
          <a:p>
            <a:pPr lvl="1"/>
            <a:endParaRPr lang="en-US" sz="500" dirty="0" smtClean="0"/>
          </a:p>
          <a:p>
            <a:pPr>
              <a:spcBef>
                <a:spcPts val="0"/>
              </a:spcBef>
              <a:spcAft>
                <a:spcPts val="0"/>
              </a:spcAft>
            </a:pPr>
            <a:r>
              <a:rPr lang="en-US" sz="2200" b="1" dirty="0" smtClean="0"/>
              <a:t>Prediction </a:t>
            </a:r>
          </a:p>
          <a:p>
            <a:pPr lvl="1">
              <a:spcBef>
                <a:spcPts val="0"/>
              </a:spcBef>
              <a:spcAft>
                <a:spcPts val="0"/>
              </a:spcAft>
            </a:pPr>
            <a:r>
              <a:rPr lang="en-US" sz="2000" dirty="0" smtClean="0"/>
              <a:t>Do A, B, and C predict presence/occurrence of Y? (e.g., </a:t>
            </a:r>
            <a:r>
              <a:rPr lang="en-US" sz="2000" dirty="0"/>
              <a:t>d</a:t>
            </a:r>
            <a:r>
              <a:rPr lang="en-US" sz="2000" dirty="0" smtClean="0"/>
              <a:t>iagnosis or prognosis)</a:t>
            </a:r>
          </a:p>
          <a:p>
            <a:pPr lvl="1"/>
            <a:endParaRPr lang="en-US" sz="2200" dirty="0"/>
          </a:p>
          <a:p>
            <a:pPr lvl="3"/>
            <a:endParaRPr lang="en-US" sz="1000" dirty="0"/>
          </a:p>
          <a:p>
            <a:pPr lvl="1"/>
            <a:endParaRPr lang="en-US" dirty="0"/>
          </a:p>
        </p:txBody>
      </p:sp>
      <p:sp>
        <p:nvSpPr>
          <p:cNvPr id="2" name="TextBox 1"/>
          <p:cNvSpPr txBox="1"/>
          <p:nvPr/>
        </p:nvSpPr>
        <p:spPr>
          <a:xfrm>
            <a:off x="3429000" y="2038289"/>
            <a:ext cx="3038396" cy="400110"/>
          </a:xfrm>
          <a:prstGeom prst="rect">
            <a:avLst/>
          </a:prstGeom>
          <a:noFill/>
        </p:spPr>
        <p:txBody>
          <a:bodyPr wrap="none" rtlCol="0">
            <a:spAutoFit/>
          </a:bodyPr>
          <a:lstStyle/>
          <a:p>
            <a:r>
              <a:rPr lang="en-US" sz="2000" b="0" dirty="0" smtClean="0">
                <a:solidFill>
                  <a:srgbClr val="000000"/>
                </a:solidFill>
                <a:latin typeface="+mn-lt"/>
              </a:rPr>
              <a:t>How often does Y occur?</a:t>
            </a:r>
            <a:endParaRPr lang="en-US" sz="2000" b="0" dirty="0">
              <a:solidFill>
                <a:srgbClr val="000000"/>
              </a:solidFill>
              <a:latin typeface="+mn-lt"/>
            </a:endParaRPr>
          </a:p>
        </p:txBody>
      </p:sp>
      <p:sp>
        <p:nvSpPr>
          <p:cNvPr id="3" name="Oval 2"/>
          <p:cNvSpPr/>
          <p:nvPr/>
        </p:nvSpPr>
        <p:spPr bwMode="auto">
          <a:xfrm>
            <a:off x="57150" y="2292309"/>
            <a:ext cx="2228850" cy="831891"/>
          </a:xfrm>
          <a:prstGeom prst="ellipse">
            <a:avLst/>
          </a:prstGeom>
          <a:noFill/>
          <a:ln w="698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800" dirty="0" smtClean="0">
              <a:solidFill>
                <a:srgbClr val="000000"/>
              </a:solidFill>
            </a:endParaRPr>
          </a:p>
        </p:txBody>
      </p:sp>
      <p:sp>
        <p:nvSpPr>
          <p:cNvPr id="18434" name="Rectangle 2"/>
          <p:cNvSpPr>
            <a:spLocks noGrp="1" noChangeArrowheads="1"/>
          </p:cNvSpPr>
          <p:nvPr>
            <p:ph type="title"/>
          </p:nvPr>
        </p:nvSpPr>
        <p:spPr>
          <a:xfrm>
            <a:off x="57150" y="203200"/>
            <a:ext cx="6705600" cy="711200"/>
          </a:xfrm>
        </p:spPr>
        <p:txBody>
          <a:bodyPr/>
          <a:lstStyle/>
          <a:p>
            <a:r>
              <a:rPr lang="en-US" b="1" dirty="0" smtClean="0"/>
              <a:t>What Kinds of Questions </a:t>
            </a:r>
            <a:br>
              <a:rPr lang="en-US" b="1" dirty="0" smtClean="0"/>
            </a:br>
            <a:r>
              <a:rPr lang="en-US" b="1" dirty="0" smtClean="0"/>
              <a:t>Does Epidemiology Answer?</a:t>
            </a:r>
            <a:endParaRPr lang="en-US" b="1" dirty="0"/>
          </a:p>
        </p:txBody>
      </p:sp>
    </p:spTree>
    <p:extLst>
      <p:ext uri="{BB962C8B-B14F-4D97-AF65-F5344CB8AC3E}">
        <p14:creationId xmlns:p14="http://schemas.microsoft.com/office/powerpoint/2010/main" val="27553961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514350" y="152400"/>
            <a:ext cx="5829300" cy="711200"/>
          </a:xfrm>
        </p:spPr>
        <p:txBody>
          <a:bodyPr/>
          <a:lstStyle/>
          <a:p>
            <a:r>
              <a:rPr lang="en-US" dirty="0" smtClean="0"/>
              <a:t>Causal Inference</a:t>
            </a:r>
          </a:p>
        </p:txBody>
      </p:sp>
      <p:sp>
        <p:nvSpPr>
          <p:cNvPr id="95235" name="Rectangle 3"/>
          <p:cNvSpPr>
            <a:spLocks noGrp="1" noChangeArrowheads="1"/>
          </p:cNvSpPr>
          <p:nvPr>
            <p:ph type="body" idx="1"/>
          </p:nvPr>
        </p:nvSpPr>
        <p:spPr>
          <a:xfrm>
            <a:off x="152400" y="1143000"/>
            <a:ext cx="6705600" cy="6908800"/>
          </a:xfrm>
        </p:spPr>
        <p:txBody>
          <a:bodyPr/>
          <a:lstStyle/>
          <a:p>
            <a:pPr marL="400050" indent="-400050"/>
            <a:r>
              <a:rPr lang="en-US" sz="2400" dirty="0"/>
              <a:t>P</a:t>
            </a:r>
            <a:r>
              <a:rPr lang="en-US" sz="2400" dirty="0" smtClean="0"/>
              <a:t>rocess whose goal</a:t>
            </a:r>
            <a:r>
              <a:rPr lang="en-US" sz="2400" dirty="0"/>
              <a:t> </a:t>
            </a:r>
            <a:r>
              <a:rPr lang="en-US" sz="2400" dirty="0" smtClean="0"/>
              <a:t>is to </a:t>
            </a:r>
            <a:r>
              <a:rPr lang="en-US" sz="2400" dirty="0"/>
              <a:t>i</a:t>
            </a:r>
            <a:r>
              <a:rPr lang="en-US" sz="2400" dirty="0" smtClean="0"/>
              <a:t>dentify causal relationships between exposures and outcomes</a:t>
            </a:r>
          </a:p>
          <a:p>
            <a:pPr marL="609600" indent="-609600"/>
            <a:endParaRPr lang="en-US" sz="500" dirty="0" smtClean="0"/>
          </a:p>
          <a:p>
            <a:pPr marL="400050" indent="-400050"/>
            <a:r>
              <a:rPr lang="en-US" sz="2400" dirty="0" smtClean="0"/>
              <a:t>6 ways a statistical association can occur</a:t>
            </a:r>
          </a:p>
          <a:p>
            <a:pPr marL="990600" lvl="1" indent="-15875">
              <a:buFontTx/>
              <a:buAutoNum type="arabicPeriod"/>
            </a:pPr>
            <a:r>
              <a:rPr lang="en-US" sz="2400" dirty="0" smtClean="0"/>
              <a:t>  Chance</a:t>
            </a:r>
          </a:p>
          <a:p>
            <a:pPr marL="990600" lvl="1" indent="-15875">
              <a:buFontTx/>
              <a:buAutoNum type="arabicPeriod"/>
            </a:pPr>
            <a:r>
              <a:rPr lang="en-US" sz="2400" dirty="0" smtClean="0"/>
              <a:t>  Selection bias</a:t>
            </a:r>
          </a:p>
          <a:p>
            <a:pPr marL="990600" lvl="1" indent="-15875">
              <a:buFontTx/>
              <a:buAutoNum type="arabicPeriod"/>
            </a:pPr>
            <a:r>
              <a:rPr lang="en-US" sz="2400" dirty="0" smtClean="0"/>
              <a:t>  Measurement bias</a:t>
            </a:r>
          </a:p>
          <a:p>
            <a:pPr marL="990600" lvl="1" indent="-15875">
              <a:buFontTx/>
              <a:buAutoNum type="arabicPeriod"/>
            </a:pPr>
            <a:r>
              <a:rPr lang="en-US" sz="2400" dirty="0" smtClean="0"/>
              <a:t>  Confounding</a:t>
            </a:r>
          </a:p>
          <a:p>
            <a:pPr marL="990600" lvl="1" indent="-15875">
              <a:buFontTx/>
              <a:buAutoNum type="arabicPeriod"/>
            </a:pPr>
            <a:r>
              <a:rPr lang="en-US" sz="2400" dirty="0" smtClean="0"/>
              <a:t>  Reverse causation</a:t>
            </a:r>
          </a:p>
          <a:p>
            <a:pPr marL="990600" lvl="1" indent="-15875">
              <a:buFontTx/>
              <a:buAutoNum type="arabicPeriod"/>
            </a:pPr>
            <a:r>
              <a:rPr lang="en-US" sz="2400" dirty="0" smtClean="0"/>
              <a:t>  True causal relationship</a:t>
            </a:r>
          </a:p>
          <a:p>
            <a:pPr marL="990600" lvl="1" indent="-533400">
              <a:buFontTx/>
              <a:buAutoNum type="arabicPeriod"/>
            </a:pPr>
            <a:endParaRPr lang="en-US" sz="2400" dirty="0" smtClean="0"/>
          </a:p>
          <a:p>
            <a:pPr marL="400050" indent="-400050"/>
            <a:r>
              <a:rPr lang="en-US" sz="2400" dirty="0" smtClean="0"/>
              <a:t>Process of causal inference:  </a:t>
            </a:r>
          </a:p>
          <a:p>
            <a:pPr marL="754062" lvl="1" indent="-400050"/>
            <a:r>
              <a:rPr lang="en-US" sz="2400" dirty="0"/>
              <a:t>R</a:t>
            </a:r>
            <a:r>
              <a:rPr lang="en-US" sz="2400" dirty="0" smtClean="0"/>
              <a:t>ule out (refute) the first 5 possibilities</a:t>
            </a:r>
          </a:p>
        </p:txBody>
      </p:sp>
    </p:spTree>
    <p:extLst>
      <p:ext uri="{BB962C8B-B14F-4D97-AF65-F5344CB8AC3E}">
        <p14:creationId xmlns:p14="http://schemas.microsoft.com/office/powerpoint/2010/main" val="10757225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7" name="Rectangle 2"/>
          <p:cNvSpPr>
            <a:spLocks noGrp="1" noChangeArrowheads="1"/>
          </p:cNvSpPr>
          <p:nvPr>
            <p:ph type="title"/>
          </p:nvPr>
        </p:nvSpPr>
        <p:spPr>
          <a:xfrm>
            <a:off x="609600" y="0"/>
            <a:ext cx="5830888" cy="685800"/>
          </a:xfrm>
        </p:spPr>
        <p:txBody>
          <a:bodyPr/>
          <a:lstStyle/>
          <a:p>
            <a:r>
              <a:rPr lang="en-US" altLang="en-US" dirty="0" smtClean="0"/>
              <a:t>Matches and Lung Cancer</a:t>
            </a:r>
          </a:p>
        </p:txBody>
      </p:sp>
      <p:sp>
        <p:nvSpPr>
          <p:cNvPr id="2068" name="Rectangle 3"/>
          <p:cNvSpPr>
            <a:spLocks noGrp="1" noChangeArrowheads="1"/>
          </p:cNvSpPr>
          <p:nvPr>
            <p:ph type="body" sz="half" idx="1"/>
          </p:nvPr>
        </p:nvSpPr>
        <p:spPr>
          <a:xfrm>
            <a:off x="76200" y="1143000"/>
            <a:ext cx="6705600" cy="6781800"/>
          </a:xfrm>
        </p:spPr>
        <p:txBody>
          <a:bodyPr/>
          <a:lstStyle/>
          <a:p>
            <a:r>
              <a:rPr lang="en-US" altLang="en-US" sz="2200" dirty="0" smtClean="0"/>
              <a:t>A tobacco company researcher believes that exposure to matches is a cause of lung cancer   </a:t>
            </a:r>
          </a:p>
          <a:p>
            <a:endParaRPr lang="en-US" altLang="en-US" sz="1000" dirty="0" smtClean="0"/>
          </a:p>
          <a:p>
            <a:r>
              <a:rPr lang="en-US" altLang="en-US" sz="2200" dirty="0" smtClean="0"/>
              <a:t>He conducts a large case-control study to test this hypothesis</a:t>
            </a:r>
          </a:p>
          <a:p>
            <a:endParaRPr lang="en-US" altLang="en-US" dirty="0" smtClean="0"/>
          </a:p>
          <a:p>
            <a:endParaRPr lang="en-US" altLang="en-US" sz="1800" dirty="0" smtClean="0"/>
          </a:p>
          <a:p>
            <a:endParaRPr lang="en-US" altLang="en-US" sz="1800" dirty="0" smtClean="0"/>
          </a:p>
          <a:p>
            <a:r>
              <a:rPr lang="en-US" altLang="en-US" sz="2200" dirty="0" smtClean="0"/>
              <a:t>Exposure odds ratio = (820/180) / (340/660) = disease odds ratio</a:t>
            </a:r>
          </a:p>
          <a:p>
            <a:endParaRPr lang="en-US" altLang="en-US" sz="1000" dirty="0" smtClean="0"/>
          </a:p>
          <a:p>
            <a:r>
              <a:rPr lang="en-US" altLang="en-US" sz="2200" dirty="0" smtClean="0"/>
              <a:t>OR = 8.8  (95% CI: 7.2 to 10.9)</a:t>
            </a:r>
          </a:p>
          <a:p>
            <a:endParaRPr lang="en-US" altLang="en-US" sz="1000" dirty="0" smtClean="0"/>
          </a:p>
          <a:p>
            <a:r>
              <a:rPr lang="en-US" altLang="en-US" sz="2200" dirty="0" smtClean="0"/>
              <a:t>Should we remove matches from the environment as a means of preventing lung cancer?</a:t>
            </a:r>
          </a:p>
          <a:p>
            <a:endParaRPr lang="en-US" altLang="en-US" dirty="0" smtClean="0"/>
          </a:p>
          <a:p>
            <a:endParaRPr lang="en-US" altLang="en-US" sz="1800" dirty="0" smtClean="0"/>
          </a:p>
          <a:p>
            <a:endParaRPr lang="en-US" altLang="en-US" sz="1800" dirty="0" smtClean="0"/>
          </a:p>
          <a:p>
            <a:endParaRPr lang="en-US" altLang="en-US" sz="1800" dirty="0" smtClean="0"/>
          </a:p>
          <a:p>
            <a:pPr>
              <a:buFont typeface="Symbol" pitchFamily="18" charset="2"/>
              <a:buNone/>
            </a:pPr>
            <a:endParaRPr lang="en-US" altLang="en-US" sz="1800" dirty="0" smtClean="0"/>
          </a:p>
          <a:p>
            <a:pPr>
              <a:buFont typeface="Symbol" pitchFamily="18" charset="2"/>
              <a:buNone/>
            </a:pPr>
            <a:endParaRPr lang="en-US" altLang="en-US" sz="1800" dirty="0" smtClean="0"/>
          </a:p>
        </p:txBody>
      </p:sp>
      <p:graphicFrame>
        <p:nvGraphicFramePr>
          <p:cNvPr id="2066" name="Object 18"/>
          <p:cNvGraphicFramePr>
            <a:graphicFrameLocks noGrp="1"/>
          </p:cNvGraphicFramePr>
          <p:nvPr>
            <p:ph sz="half" idx="2"/>
            <p:extLst>
              <p:ext uri="{D42A27DB-BD31-4B8C-83A1-F6EECF244321}">
                <p14:modId xmlns:p14="http://schemas.microsoft.com/office/powerpoint/2010/main" val="4193082807"/>
              </p:ext>
            </p:extLst>
          </p:nvPr>
        </p:nvGraphicFramePr>
        <p:xfrm>
          <a:off x="2133600" y="3048000"/>
          <a:ext cx="4267200" cy="1524000"/>
        </p:xfrm>
        <a:graphic>
          <a:graphicData uri="http://schemas.openxmlformats.org/presentationml/2006/ole">
            <mc:AlternateContent xmlns:mc="http://schemas.openxmlformats.org/markup-compatibility/2006">
              <mc:Choice xmlns:v="urn:schemas-microsoft-com:vml" Requires="v">
                <p:oleObj spid="_x0000_s2217" name="Document" r:id="rId4" imgW="4604470" imgH="1435513" progId="Word.Document.8">
                  <p:embed/>
                </p:oleObj>
              </mc:Choice>
              <mc:Fallback>
                <p:oleObj name="Document" r:id="rId4" imgW="4604470" imgH="1435513" progId="Word.Document.8">
                  <p:embed/>
                  <p:pic>
                    <p:nvPicPr>
                      <p:cNvPr id="0" name="Picture 18"/>
                      <p:cNvPicPr>
                        <a:picLocks noChangeArrowheads="1"/>
                      </p:cNvPicPr>
                      <p:nvPr/>
                    </p:nvPicPr>
                    <p:blipFill>
                      <a:blip r:embed="rId5"/>
                      <a:srcRect/>
                      <a:stretch>
                        <a:fillRect/>
                      </a:stretch>
                    </p:blipFill>
                    <p:spPr bwMode="auto">
                      <a:xfrm>
                        <a:off x="2133600" y="3048000"/>
                        <a:ext cx="4267200" cy="1524000"/>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Rectangle 2"/>
          <p:cNvSpPr>
            <a:spLocks noGrp="1" noChangeArrowheads="1"/>
          </p:cNvSpPr>
          <p:nvPr>
            <p:ph type="title"/>
          </p:nvPr>
        </p:nvSpPr>
        <p:spPr>
          <a:xfrm>
            <a:off x="457200" y="76200"/>
            <a:ext cx="5830888" cy="457200"/>
          </a:xfrm>
        </p:spPr>
        <p:txBody>
          <a:bodyPr/>
          <a:lstStyle/>
          <a:p>
            <a:r>
              <a:rPr lang="en-US" altLang="en-US" dirty="0" smtClean="0"/>
              <a:t>“Counterfactuals”</a:t>
            </a:r>
          </a:p>
        </p:txBody>
      </p:sp>
      <p:sp>
        <p:nvSpPr>
          <p:cNvPr id="239618" name="Rectangle 3"/>
          <p:cNvSpPr>
            <a:spLocks noGrp="1" noChangeArrowheads="1"/>
          </p:cNvSpPr>
          <p:nvPr>
            <p:ph type="body" idx="1"/>
          </p:nvPr>
        </p:nvSpPr>
        <p:spPr>
          <a:xfrm>
            <a:off x="76200" y="533400"/>
            <a:ext cx="6858000" cy="6781800"/>
          </a:xfrm>
        </p:spPr>
        <p:txBody>
          <a:bodyPr/>
          <a:lstStyle/>
          <a:p>
            <a:r>
              <a:rPr lang="en-US" altLang="en-US" sz="2400" dirty="0" smtClean="0"/>
              <a:t>Also known as “potential outcomes”</a:t>
            </a:r>
          </a:p>
          <a:p>
            <a:pPr lvl="1"/>
            <a:r>
              <a:rPr lang="en-US" altLang="en-US" dirty="0" smtClean="0"/>
              <a:t>“Potential” refers to something that </a:t>
            </a:r>
            <a:r>
              <a:rPr lang="en-US" altLang="en-US" i="1" dirty="0" smtClean="0"/>
              <a:t>could</a:t>
            </a:r>
            <a:r>
              <a:rPr lang="en-US" altLang="en-US" dirty="0" smtClean="0"/>
              <a:t> happen, although actually does not</a:t>
            </a:r>
          </a:p>
          <a:p>
            <a:pPr lvl="1"/>
            <a:endParaRPr lang="en-US" altLang="en-US" sz="800" dirty="0" smtClean="0"/>
          </a:p>
          <a:p>
            <a:r>
              <a:rPr lang="en-US" altLang="en-US" sz="2400" dirty="0" smtClean="0"/>
              <a:t>Useful concept for understanding:</a:t>
            </a:r>
          </a:p>
          <a:p>
            <a:pPr lvl="1"/>
            <a:r>
              <a:rPr lang="en-US" altLang="en-US" dirty="0"/>
              <a:t>Origins of confounding</a:t>
            </a:r>
          </a:p>
          <a:p>
            <a:pPr lvl="1"/>
            <a:r>
              <a:rPr lang="en-US" altLang="en-US" dirty="0"/>
              <a:t>D</a:t>
            </a:r>
            <a:r>
              <a:rPr lang="en-US" altLang="en-US" dirty="0" smtClean="0"/>
              <a:t>efinition </a:t>
            </a:r>
            <a:r>
              <a:rPr lang="en-US" altLang="en-US" dirty="0" smtClean="0"/>
              <a:t>of a </a:t>
            </a:r>
            <a:r>
              <a:rPr lang="en-US" altLang="en-US" dirty="0" smtClean="0"/>
              <a:t>cause (a bit later)</a:t>
            </a:r>
            <a:endParaRPr lang="en-US" altLang="en-US" dirty="0" smtClean="0"/>
          </a:p>
          <a:p>
            <a:pPr lvl="1">
              <a:spcAft>
                <a:spcPts val="300"/>
              </a:spcAft>
            </a:pPr>
            <a:r>
              <a:rPr lang="en-US" altLang="en-US" dirty="0" smtClean="0"/>
              <a:t>Interaction </a:t>
            </a:r>
            <a:r>
              <a:rPr lang="en-US" altLang="en-US" dirty="0" smtClean="0"/>
              <a:t>(next week)</a:t>
            </a:r>
          </a:p>
          <a:p>
            <a:pPr lvl="1">
              <a:spcAft>
                <a:spcPts val="300"/>
              </a:spcAft>
            </a:pPr>
            <a:r>
              <a:rPr lang="en-US" altLang="en-US" dirty="0" smtClean="0"/>
              <a:t>Mediation</a:t>
            </a:r>
          </a:p>
          <a:p>
            <a:pPr lvl="1">
              <a:spcAft>
                <a:spcPts val="300"/>
              </a:spcAft>
            </a:pPr>
            <a:r>
              <a:rPr lang="en-US" altLang="en-US" dirty="0" smtClean="0"/>
              <a:t>Advanced approaches to managing confounding </a:t>
            </a:r>
          </a:p>
          <a:p>
            <a:pPr lvl="2"/>
            <a:r>
              <a:rPr lang="en-US" altLang="en-US" sz="1800" dirty="0" smtClean="0"/>
              <a:t>See BIOSTAT 215</a:t>
            </a:r>
          </a:p>
          <a:p>
            <a:pPr lvl="2"/>
            <a:endParaRPr lang="en-US" altLang="en-US" sz="800" dirty="0" smtClean="0"/>
          </a:p>
          <a:p>
            <a:pPr>
              <a:spcBef>
                <a:spcPts val="0"/>
              </a:spcBef>
              <a:spcAft>
                <a:spcPts val="0"/>
              </a:spcAft>
            </a:pPr>
            <a:r>
              <a:rPr lang="en-US" altLang="en-US" sz="2300" dirty="0"/>
              <a:t>D</a:t>
            </a:r>
            <a:r>
              <a:rPr lang="en-US" altLang="en-US" sz="2300" dirty="0" smtClean="0"/>
              <a:t>ominant theoretical paradigm in epidemiology</a:t>
            </a:r>
          </a:p>
          <a:p>
            <a:pPr lvl="1">
              <a:spcBef>
                <a:spcPts val="0"/>
              </a:spcBef>
              <a:spcAft>
                <a:spcPts val="0"/>
              </a:spcAft>
            </a:pPr>
            <a:r>
              <a:rPr lang="en-US" altLang="en-US" dirty="0" smtClean="0"/>
              <a:t>But not </a:t>
            </a:r>
            <a:r>
              <a:rPr lang="en-US" altLang="en-US" dirty="0" smtClean="0"/>
              <a:t>just for “epidemiologists”</a:t>
            </a:r>
          </a:p>
          <a:p>
            <a:pPr lvl="1">
              <a:spcBef>
                <a:spcPts val="600"/>
              </a:spcBef>
            </a:pPr>
            <a:r>
              <a:rPr lang="en-US" altLang="en-US" dirty="0"/>
              <a:t>C</a:t>
            </a:r>
            <a:r>
              <a:rPr lang="en-US" altLang="en-US" dirty="0" smtClean="0"/>
              <a:t>linical </a:t>
            </a:r>
            <a:r>
              <a:rPr lang="en-US" altLang="en-US" dirty="0" smtClean="0"/>
              <a:t>researchers and laypersons </a:t>
            </a:r>
            <a:r>
              <a:rPr lang="en-US" altLang="en-US" dirty="0" smtClean="0"/>
              <a:t>now incorporating </a:t>
            </a:r>
            <a:r>
              <a:rPr lang="en-US" altLang="en-US" dirty="0" smtClean="0"/>
              <a:t>“counterfactual” </a:t>
            </a:r>
            <a:r>
              <a:rPr lang="en-US" altLang="en-US" dirty="0" smtClean="0"/>
              <a:t>into their vocabulary</a:t>
            </a:r>
          </a:p>
        </p:txBody>
      </p:sp>
      <p:graphicFrame>
        <p:nvGraphicFramePr>
          <p:cNvPr id="4" name="Chart 3"/>
          <p:cNvGraphicFramePr>
            <a:graphicFrameLocks/>
          </p:cNvGraphicFramePr>
          <p:nvPr>
            <p:extLst>
              <p:ext uri="{D42A27DB-BD31-4B8C-83A1-F6EECF244321}">
                <p14:modId xmlns:p14="http://schemas.microsoft.com/office/powerpoint/2010/main" val="1249733214"/>
              </p:ext>
            </p:extLst>
          </p:nvPr>
        </p:nvGraphicFramePr>
        <p:xfrm>
          <a:off x="0" y="6494880"/>
          <a:ext cx="3124200" cy="20574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17" r="82061" b="85930"/>
          <a:stretch/>
        </p:blipFill>
        <p:spPr bwMode="auto">
          <a:xfrm>
            <a:off x="3429000" y="6397831"/>
            <a:ext cx="643247" cy="231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38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6686550"/>
            <a:ext cx="3452813" cy="192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dirty="0" smtClean="0"/>
              <a:t>Confounding and Interaction I</a:t>
            </a:r>
          </a:p>
        </p:txBody>
      </p:sp>
      <p:sp>
        <p:nvSpPr>
          <p:cNvPr id="21506" name="Rectangle 3"/>
          <p:cNvSpPr>
            <a:spLocks noGrp="1" noChangeArrowheads="1"/>
          </p:cNvSpPr>
          <p:nvPr>
            <p:ph type="body" idx="1"/>
          </p:nvPr>
        </p:nvSpPr>
        <p:spPr>
          <a:xfrm>
            <a:off x="152400" y="8382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 theory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p>
          <a:p>
            <a:pPr lvl="2"/>
            <a:r>
              <a:rPr lang="en-US" altLang="en-US" dirty="0" smtClean="0"/>
              <a:t>“Common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marL="1314450" lvl="3" indent="-171450"/>
            <a:r>
              <a:rPr lang="en-US" altLang="en-US" dirty="0" smtClean="0"/>
              <a:t>Confounding:</a:t>
            </a:r>
            <a:r>
              <a:rPr lang="en-US" altLang="en-US" sz="300" dirty="0" smtClean="0"/>
              <a:t> </a:t>
            </a:r>
            <a:r>
              <a:rPr lang="en-US" altLang="en-US" dirty="0" smtClean="0"/>
              <a:t>substantive</a:t>
            </a:r>
            <a:r>
              <a:rPr lang="en-US" altLang="en-US" dirty="0"/>
              <a:t>,</a:t>
            </a:r>
            <a:r>
              <a:rPr lang="en-US" altLang="en-US" sz="400" dirty="0"/>
              <a:t> </a:t>
            </a:r>
            <a:r>
              <a:rPr lang="en-US" altLang="en-US" sz="400" dirty="0" smtClean="0"/>
              <a:t> </a:t>
            </a:r>
            <a:r>
              <a:rPr lang="en-US" altLang="en-US" dirty="0" smtClean="0"/>
              <a:t>not</a:t>
            </a:r>
            <a:r>
              <a:rPr lang="en-US" altLang="en-US" sz="800" dirty="0" smtClean="0"/>
              <a:t> </a:t>
            </a:r>
            <a:r>
              <a:rPr lang="en-US" altLang="en-US" dirty="0"/>
              <a:t>statistical </a:t>
            </a:r>
            <a:r>
              <a:rPr lang="en-US" altLang="en-US" dirty="0" smtClean="0"/>
              <a:t> issue</a:t>
            </a:r>
          </a:p>
          <a:p>
            <a:pPr lvl="3"/>
            <a:endParaRPr lang="en-US" altLang="en-US" sz="800" dirty="0"/>
          </a:p>
          <a:p>
            <a:pPr lvl="1"/>
            <a:r>
              <a:rPr lang="en-US" altLang="en-US" dirty="0"/>
              <a:t>H</a:t>
            </a:r>
            <a:r>
              <a:rPr lang="en-US" altLang="en-US" dirty="0" smtClean="0"/>
              <a:t>andle multiple causal pathways: mediation</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3886200"/>
            <a:ext cx="5334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2274742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Rectangle 2"/>
          <p:cNvSpPr>
            <a:spLocks noGrp="1" noChangeArrowheads="1"/>
          </p:cNvSpPr>
          <p:nvPr>
            <p:ph type="title"/>
          </p:nvPr>
        </p:nvSpPr>
        <p:spPr>
          <a:xfrm>
            <a:off x="304800" y="685800"/>
            <a:ext cx="6248400" cy="381000"/>
          </a:xfrm>
        </p:spPr>
        <p:txBody>
          <a:bodyPr/>
          <a:lstStyle/>
          <a:p>
            <a:r>
              <a:rPr lang="en-US" altLang="en-US" dirty="0" smtClean="0"/>
              <a:t>Definition of/Criteria for a Confounder: </a:t>
            </a:r>
            <a:br>
              <a:rPr lang="en-US" altLang="en-US" dirty="0" smtClean="0"/>
            </a:br>
            <a:r>
              <a:rPr lang="en-US" altLang="en-US" dirty="0" smtClean="0"/>
              <a:t>A History </a:t>
            </a:r>
          </a:p>
        </p:txBody>
      </p:sp>
      <p:sp>
        <p:nvSpPr>
          <p:cNvPr id="243714" name="Rectangle 3"/>
          <p:cNvSpPr>
            <a:spLocks noGrp="1" noChangeArrowheads="1"/>
          </p:cNvSpPr>
          <p:nvPr>
            <p:ph type="body" idx="1"/>
          </p:nvPr>
        </p:nvSpPr>
        <p:spPr>
          <a:xfrm>
            <a:off x="0" y="1219200"/>
            <a:ext cx="6858000" cy="6934200"/>
          </a:xfrm>
        </p:spPr>
        <p:txBody>
          <a:bodyPr/>
          <a:lstStyle/>
          <a:p>
            <a:pPr>
              <a:lnSpc>
                <a:spcPct val="90000"/>
              </a:lnSpc>
              <a:buFont typeface="Symbol" pitchFamily="18" charset="2"/>
              <a:buNone/>
            </a:pPr>
            <a:r>
              <a:rPr lang="en-US" altLang="en-US" sz="2400" u="sng" dirty="0" smtClean="0"/>
              <a:t>The Narrative Era </a:t>
            </a:r>
            <a:r>
              <a:rPr lang="en-US" altLang="en-US" u="sng" dirty="0" smtClean="0"/>
              <a:t>(Describing </a:t>
            </a:r>
            <a:r>
              <a:rPr lang="en-US" altLang="en-US" u="sng" dirty="0" smtClean="0"/>
              <a:t>confounders in </a:t>
            </a:r>
            <a:r>
              <a:rPr lang="en-US" altLang="en-US" u="sng" dirty="0" smtClean="0"/>
              <a:t>words)</a:t>
            </a:r>
          </a:p>
          <a:p>
            <a:pPr>
              <a:lnSpc>
                <a:spcPct val="90000"/>
              </a:lnSpc>
            </a:pPr>
            <a:r>
              <a:rPr lang="en-US" altLang="en-US" u="sng" dirty="0"/>
              <a:t>Simplest </a:t>
            </a:r>
            <a:r>
              <a:rPr lang="en-US" altLang="en-US" u="sng" dirty="0" smtClean="0"/>
              <a:t>Definitions</a:t>
            </a:r>
            <a:endParaRPr lang="en-US" altLang="en-US" u="sng" dirty="0"/>
          </a:p>
          <a:p>
            <a:pPr marL="514350" lvl="1" indent="-228600">
              <a:lnSpc>
                <a:spcPct val="90000"/>
              </a:lnSpc>
            </a:pPr>
            <a:r>
              <a:rPr lang="en-US" altLang="en-US" dirty="0" smtClean="0"/>
              <a:t>Confounding </a:t>
            </a:r>
            <a:r>
              <a:rPr lang="en-US" altLang="en-US" dirty="0" smtClean="0"/>
              <a:t>occurs because of mixing between exposures of interest and unwanted extraneous </a:t>
            </a:r>
            <a:r>
              <a:rPr lang="en-US" altLang="en-US" dirty="0" smtClean="0"/>
              <a:t>factors.  </a:t>
            </a:r>
            <a:r>
              <a:rPr lang="en-US" altLang="en-US" dirty="0" smtClean="0"/>
              <a:t>E</a:t>
            </a:r>
            <a:r>
              <a:rPr lang="en-US" altLang="en-US" dirty="0" smtClean="0"/>
              <a:t>xtraneous </a:t>
            </a:r>
            <a:r>
              <a:rPr lang="en-US" altLang="en-US" dirty="0" smtClean="0"/>
              <a:t>factors are termed confounders.</a:t>
            </a:r>
          </a:p>
          <a:p>
            <a:pPr marL="514350" lvl="1" indent="-228600">
              <a:lnSpc>
                <a:spcPct val="90000"/>
              </a:lnSpc>
            </a:pPr>
            <a:r>
              <a:rPr lang="en-US" altLang="en-US" dirty="0" smtClean="0"/>
              <a:t>A </a:t>
            </a:r>
            <a:r>
              <a:rPr lang="en-US" altLang="en-US" dirty="0" smtClean="0"/>
              <a:t>confounder is a variable which is associated with both exposure and disease.</a:t>
            </a:r>
          </a:p>
          <a:p>
            <a:pPr>
              <a:lnSpc>
                <a:spcPct val="90000"/>
              </a:lnSpc>
            </a:pPr>
            <a:endParaRPr lang="en-US" altLang="en-US" sz="400" dirty="0" smtClean="0"/>
          </a:p>
          <a:p>
            <a:pPr>
              <a:lnSpc>
                <a:spcPct val="90000"/>
              </a:lnSpc>
            </a:pPr>
            <a:r>
              <a:rPr lang="en-US" altLang="en-US" u="sng" dirty="0" smtClean="0"/>
              <a:t>Traditional Definition</a:t>
            </a:r>
          </a:p>
          <a:p>
            <a:pPr>
              <a:lnSpc>
                <a:spcPct val="90000"/>
              </a:lnSpc>
              <a:buFont typeface="Symbol" pitchFamily="18" charset="2"/>
              <a:buNone/>
            </a:pPr>
            <a:r>
              <a:rPr lang="en-US" altLang="en-US" dirty="0" smtClean="0"/>
              <a:t>      A confounding factor must:</a:t>
            </a:r>
          </a:p>
          <a:p>
            <a:pPr>
              <a:lnSpc>
                <a:spcPct val="90000"/>
              </a:lnSpc>
              <a:buFont typeface="Symbol" pitchFamily="18" charset="2"/>
              <a:buNone/>
            </a:pPr>
            <a:r>
              <a:rPr lang="en-US" altLang="en-US" dirty="0" smtClean="0"/>
              <a:t>	1. Be associated with the exposure under study in the source population</a:t>
            </a:r>
          </a:p>
          <a:p>
            <a:pPr>
              <a:lnSpc>
                <a:spcPct val="90000"/>
              </a:lnSpc>
              <a:buFont typeface="Symbol" pitchFamily="18" charset="2"/>
              <a:buNone/>
            </a:pPr>
            <a:r>
              <a:rPr lang="en-US" altLang="en-US" dirty="0" smtClean="0"/>
              <a:t>	2. Be a risk factor for the outcome</a:t>
            </a:r>
          </a:p>
          <a:p>
            <a:pPr>
              <a:lnSpc>
                <a:spcPct val="90000"/>
              </a:lnSpc>
              <a:buFont typeface="Symbol" pitchFamily="18" charset="2"/>
              <a:buNone/>
            </a:pPr>
            <a:r>
              <a:rPr lang="en-US" altLang="en-US" dirty="0" smtClean="0"/>
              <a:t>	3. Not be affected by (caused by) the exposure or the outcome   </a:t>
            </a:r>
          </a:p>
          <a:p>
            <a:pPr>
              <a:lnSpc>
                <a:spcPct val="90000"/>
              </a:lnSpc>
            </a:pPr>
            <a:r>
              <a:rPr lang="en-US" altLang="en-US" u="sng" dirty="0" smtClean="0"/>
              <a:t>Refined Definition</a:t>
            </a:r>
          </a:p>
          <a:p>
            <a:pPr>
              <a:lnSpc>
                <a:spcPct val="90000"/>
              </a:lnSpc>
              <a:buFont typeface="Symbol" pitchFamily="18" charset="2"/>
              <a:buNone/>
            </a:pPr>
            <a:r>
              <a:rPr lang="en-US" altLang="en-US" dirty="0" smtClean="0"/>
              <a:t>	2.  Factor must affect the outcome</a:t>
            </a:r>
          </a:p>
        </p:txBody>
      </p:sp>
      <p:sp>
        <p:nvSpPr>
          <p:cNvPr id="1198085" name="Line 5"/>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98093" name="Text Box 13"/>
          <p:cNvSpPr txBox="1">
            <a:spLocks noChangeArrowheads="1"/>
          </p:cNvSpPr>
          <p:nvPr/>
        </p:nvSpPr>
        <p:spPr bwMode="auto">
          <a:xfrm>
            <a:off x="364836" y="6770688"/>
            <a:ext cx="184731" cy="523220"/>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lgn="ctr" eaLnBrk="0" hangingPunct="0">
              <a:spcBef>
                <a:spcPct val="50000"/>
              </a:spcBef>
              <a:defRPr/>
            </a:pPr>
            <a:endParaRPr lang="en-US" dirty="0">
              <a:latin typeface="Arial" pitchFamily="34" charset="0"/>
            </a:endParaRPr>
          </a:p>
        </p:txBody>
      </p:sp>
      <p:sp>
        <p:nvSpPr>
          <p:cNvPr id="41991" name="Text Box 7"/>
          <p:cNvSpPr txBox="1">
            <a:spLocks noChangeArrowheads="1"/>
          </p:cNvSpPr>
          <p:nvPr/>
        </p:nvSpPr>
        <p:spPr bwMode="auto">
          <a:xfrm>
            <a:off x="4191000" y="5349878"/>
            <a:ext cx="2514600" cy="830997"/>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a:solidFill>
                  <a:srgbClr val="FF0000"/>
                </a:solidFill>
              </a:rPr>
              <a:t>Sensitive but not fully specific</a:t>
            </a:r>
          </a:p>
        </p:txBody>
      </p:sp>
      <p:sp>
        <p:nvSpPr>
          <p:cNvPr id="41992" name="Text Box 8"/>
          <p:cNvSpPr txBox="1">
            <a:spLocks noChangeArrowheads="1"/>
          </p:cNvSpPr>
          <p:nvPr/>
        </p:nvSpPr>
        <p:spPr bwMode="auto">
          <a:xfrm>
            <a:off x="3657600" y="6781800"/>
            <a:ext cx="2514600" cy="830997"/>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a:solidFill>
                  <a:srgbClr val="FF0000"/>
                </a:solidFill>
              </a:rPr>
              <a:t>Also not fully specific</a:t>
            </a:r>
          </a:p>
        </p:txBody>
      </p:sp>
      <p:sp>
        <p:nvSpPr>
          <p:cNvPr id="8" name="Text Box 7"/>
          <p:cNvSpPr txBox="1">
            <a:spLocks noChangeArrowheads="1"/>
          </p:cNvSpPr>
          <p:nvPr/>
        </p:nvSpPr>
        <p:spPr bwMode="auto">
          <a:xfrm>
            <a:off x="4114800" y="3429000"/>
            <a:ext cx="2514600" cy="830997"/>
          </a:xfrm>
          <a:prstGeom prst="rect">
            <a:avLst/>
          </a:prstGeom>
          <a:noFill/>
          <a:ln w="9525">
            <a:noFill/>
            <a:miter lim="800000"/>
            <a:headEnd/>
            <a:tailEnd/>
          </a:ln>
        </p:spPr>
        <p:txBody>
          <a:bodyPr>
            <a:spAutoFit/>
          </a:bodyPr>
          <a:lstStyle/>
          <a:p>
            <a:pPr algn="ctr" eaLnBrk="0" hangingPunct="0">
              <a:spcBef>
                <a:spcPct val="50000"/>
              </a:spcBef>
            </a:pPr>
            <a:r>
              <a:rPr lang="en-US" altLang="en-US" sz="2400" b="0" dirty="0" smtClean="0">
                <a:solidFill>
                  <a:srgbClr val="FF0000"/>
                </a:solidFill>
              </a:rPr>
              <a:t>Too naïve and vague</a:t>
            </a:r>
            <a:endParaRPr lang="en-US" altLang="en-US" sz="2400" b="0" dirty="0">
              <a:solidFill>
                <a:srgbClr val="FF0000"/>
              </a:solidFill>
            </a:endParaRPr>
          </a:p>
        </p:txBody>
      </p:sp>
      <p:sp>
        <p:nvSpPr>
          <p:cNvPr id="9" name="Text Box 8"/>
          <p:cNvSpPr txBox="1">
            <a:spLocks noChangeArrowheads="1"/>
          </p:cNvSpPr>
          <p:nvPr/>
        </p:nvSpPr>
        <p:spPr bwMode="auto">
          <a:xfrm>
            <a:off x="-2" y="8084403"/>
            <a:ext cx="4495802" cy="830997"/>
          </a:xfrm>
          <a:prstGeom prst="rect">
            <a:avLst/>
          </a:prstGeom>
          <a:noFill/>
          <a:ln w="9525">
            <a:noFill/>
            <a:miter lim="800000"/>
            <a:headEnd/>
            <a:tailEnd/>
          </a:ln>
        </p:spPr>
        <p:txBody>
          <a:bodyPr wrap="square">
            <a:spAutoFit/>
          </a:bodyPr>
          <a:lstStyle/>
          <a:p>
            <a:pPr algn="ctr" eaLnBrk="0" hangingPunct="0">
              <a:spcBef>
                <a:spcPct val="50000"/>
              </a:spcBef>
            </a:pPr>
            <a:r>
              <a:rPr lang="en-US" altLang="en-US" sz="2400" b="0" dirty="0" smtClean="0">
                <a:solidFill>
                  <a:srgbClr val="FF0000"/>
                </a:solidFill>
              </a:rPr>
              <a:t>See </a:t>
            </a:r>
            <a:r>
              <a:rPr lang="en-US" altLang="en-US" sz="2400" b="0" dirty="0" smtClean="0">
                <a:solidFill>
                  <a:srgbClr val="FF0000"/>
                </a:solidFill>
              </a:rPr>
              <a:t>Additional Material Slides </a:t>
            </a:r>
            <a:r>
              <a:rPr lang="en-US" altLang="en-US" sz="2400" b="0" dirty="0" smtClean="0">
                <a:solidFill>
                  <a:srgbClr val="FF0000"/>
                </a:solidFill>
              </a:rPr>
              <a:t>for additional explanation</a:t>
            </a:r>
            <a:endParaRPr lang="en-US" altLang="en-US" sz="2400" b="0" dirty="0">
              <a:solidFill>
                <a:srgbClr val="FF0000"/>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5313" y="7543800"/>
            <a:ext cx="1227887"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9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p:bldP spid="41992" grpId="0"/>
      <p:bldP spid="8"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Rectangle 10"/>
          <p:cNvSpPr>
            <a:spLocks noChangeArrowheads="1"/>
          </p:cNvSpPr>
          <p:nvPr/>
        </p:nvSpPr>
        <p:spPr bwMode="auto">
          <a:xfrm>
            <a:off x="7620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1202189" name="Text Box 13"/>
          <p:cNvSpPr txBox="1">
            <a:spLocks noChangeArrowheads="1"/>
          </p:cNvSpPr>
          <p:nvPr/>
        </p:nvSpPr>
        <p:spPr bwMode="auto">
          <a:xfrm>
            <a:off x="152400" y="977900"/>
            <a:ext cx="6705600" cy="1938992"/>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400" u="sng" dirty="0"/>
              <a:t>The Modern Era:  Graphical</a:t>
            </a:r>
          </a:p>
          <a:p>
            <a:pPr eaLnBrk="0" hangingPunct="0">
              <a:spcBef>
                <a:spcPct val="50000"/>
              </a:spcBef>
              <a:defRPr/>
            </a:pPr>
            <a:r>
              <a:rPr lang="en-US" altLang="en-US" sz="2400" b="0" dirty="0"/>
              <a:t>Confounding occurs if there is a factor C that is a “Common Cause” of both E and D</a:t>
            </a:r>
          </a:p>
          <a:p>
            <a:pPr eaLnBrk="0" hangingPunct="0">
              <a:spcBef>
                <a:spcPct val="50000"/>
              </a:spcBef>
              <a:defRPr/>
            </a:pPr>
            <a:r>
              <a:rPr lang="en-US" altLang="en-US" sz="2400" b="0" dirty="0"/>
              <a:t>Depicted in a Directed Acyclic Graph (DAG)</a:t>
            </a:r>
          </a:p>
        </p:txBody>
      </p:sp>
      <p:sp>
        <p:nvSpPr>
          <p:cNvPr id="45068" name="Rectangle 14"/>
          <p:cNvSpPr>
            <a:spLocks noChangeArrowheads="1"/>
          </p:cNvSpPr>
          <p:nvPr/>
        </p:nvSpPr>
        <p:spPr bwMode="auto">
          <a:xfrm>
            <a:off x="1905000" y="2971800"/>
            <a:ext cx="4724400" cy="1447800"/>
          </a:xfrm>
          <a:prstGeom prst="rect">
            <a:avLst/>
          </a:prstGeom>
          <a:noFill/>
          <a:ln w="9525">
            <a:noFill/>
            <a:miter lim="800000"/>
            <a:headEnd/>
            <a:tailEnd/>
          </a:ln>
        </p:spPr>
        <p:txBody>
          <a:bodyPr lIns="87312" tIns="42862" rIns="87312" bIns="42862"/>
          <a:lstStyle/>
          <a:p>
            <a:pPr marL="322263" indent="-322263" algn="r" defTabSz="803275" eaLnBrk="0" hangingPunct="0">
              <a:spcBef>
                <a:spcPct val="20000"/>
              </a:spcBef>
              <a:spcAft>
                <a:spcPct val="50000"/>
              </a:spcAft>
              <a:buClr>
                <a:schemeClr val="accent2"/>
              </a:buClr>
              <a:buSzPct val="75000"/>
              <a:buFont typeface="Symbol" pitchFamily="18" charset="2"/>
              <a:buNone/>
            </a:pPr>
            <a:r>
              <a:rPr lang="en-US" altLang="en-US" sz="2000" b="0" dirty="0">
                <a:solidFill>
                  <a:srgbClr val="FF0000"/>
                </a:solidFill>
              </a:rPr>
              <a:t>    C part of a “non-causal” (aka “biasing”, “backdoor”, “confounding”) path from E to D.</a:t>
            </a:r>
            <a:r>
              <a:rPr lang="en-US" altLang="en-US" sz="2400" b="0" dirty="0">
                <a:solidFill>
                  <a:schemeClr val="tx1"/>
                </a:solidFill>
              </a:rPr>
              <a:t>  </a:t>
            </a:r>
          </a:p>
        </p:txBody>
      </p:sp>
      <p:sp>
        <p:nvSpPr>
          <p:cNvPr id="1154052" name="Text Box 1028"/>
          <p:cNvSpPr txBox="1">
            <a:spLocks noChangeArrowheads="1"/>
          </p:cNvSpPr>
          <p:nvPr/>
        </p:nvSpPr>
        <p:spPr bwMode="auto">
          <a:xfrm>
            <a:off x="533400" y="3859711"/>
            <a:ext cx="1676400" cy="1538883"/>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dirty="0">
              <a:solidFill>
                <a:schemeClr val="tx1"/>
              </a:solidFill>
              <a:latin typeface="Arial" pitchFamily="34" charset="0"/>
            </a:endParaRPr>
          </a:p>
          <a:p>
            <a:pPr algn="ctr" eaLnBrk="0" hangingPunct="0">
              <a:spcBef>
                <a:spcPct val="50000"/>
              </a:spcBef>
              <a:defRPr/>
            </a:pPr>
            <a:endParaRPr lang="en-US" sz="1600" b="0" dirty="0">
              <a:latin typeface="Arial" pitchFamily="34" charset="0"/>
            </a:endParaRPr>
          </a:p>
        </p:txBody>
      </p:sp>
      <p:grpSp>
        <p:nvGrpSpPr>
          <p:cNvPr id="22" name="Group 21"/>
          <p:cNvGrpSpPr/>
          <p:nvPr/>
        </p:nvGrpSpPr>
        <p:grpSpPr>
          <a:xfrm>
            <a:off x="0" y="3198349"/>
            <a:ext cx="5791200" cy="3510974"/>
            <a:chOff x="304800" y="3045947"/>
            <a:chExt cx="5791200" cy="3510974"/>
          </a:xfrm>
        </p:grpSpPr>
        <p:sp>
          <p:nvSpPr>
            <p:cNvPr id="1154050" name="Text Box 1026"/>
            <p:cNvSpPr txBox="1">
              <a:spLocks noChangeArrowheads="1"/>
            </p:cNvSpPr>
            <p:nvPr/>
          </p:nvSpPr>
          <p:spPr bwMode="auto">
            <a:xfrm>
              <a:off x="4495800" y="5559930"/>
              <a:ext cx="16002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D</a:t>
              </a:r>
              <a:endParaRPr lang="en-US" altLang="en-US" sz="1600" b="0" dirty="0"/>
            </a:p>
          </p:txBody>
        </p:sp>
        <p:sp>
          <p:nvSpPr>
            <p:cNvPr id="1154051" name="Text Box 1027"/>
            <p:cNvSpPr txBox="1">
              <a:spLocks noChangeArrowheads="1"/>
            </p:cNvSpPr>
            <p:nvPr/>
          </p:nvSpPr>
          <p:spPr bwMode="auto">
            <a:xfrm>
              <a:off x="1066800" y="5559930"/>
              <a:ext cx="1600200" cy="5847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solidFill>
                    <a:schemeClr val="tx1"/>
                  </a:solidFill>
                </a:rPr>
                <a:t>E</a:t>
              </a:r>
              <a:endParaRPr lang="en-US" altLang="en-US" sz="1600" b="0" dirty="0"/>
            </a:p>
          </p:txBody>
        </p:sp>
        <p:sp>
          <p:nvSpPr>
            <p:cNvPr id="1154053" name="Line 1029"/>
            <p:cNvSpPr>
              <a:spLocks noChangeShapeType="1"/>
            </p:cNvSpPr>
            <p:nvPr/>
          </p:nvSpPr>
          <p:spPr bwMode="auto">
            <a:xfrm>
              <a:off x="1219200" y="3657600"/>
              <a:ext cx="609600" cy="1882775"/>
            </a:xfrm>
            <a:prstGeom prst="line">
              <a:avLst/>
            </a:prstGeom>
            <a:noFill/>
            <a:ln w="76200">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54054" name="Freeform 1030"/>
            <p:cNvSpPr>
              <a:spLocks/>
            </p:cNvSpPr>
            <p:nvPr/>
          </p:nvSpPr>
          <p:spPr bwMode="auto">
            <a:xfrm rot="1343320" flipV="1">
              <a:off x="1478238" y="4236521"/>
              <a:ext cx="3699112" cy="72513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54055" name="Line 1031"/>
            <p:cNvSpPr>
              <a:spLocks noChangeShapeType="1"/>
            </p:cNvSpPr>
            <p:nvPr/>
          </p:nvSpPr>
          <p:spPr bwMode="auto">
            <a:xfrm>
              <a:off x="2590800" y="5867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6" name="Text Box 1032"/>
            <p:cNvSpPr txBox="1">
              <a:spLocks noChangeArrowheads="1"/>
            </p:cNvSpPr>
            <p:nvPr/>
          </p:nvSpPr>
          <p:spPr bwMode="auto">
            <a:xfrm>
              <a:off x="2895600" y="5787480"/>
              <a:ext cx="914400" cy="76944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4400" dirty="0">
                  <a:latin typeface="Arial" pitchFamily="34" charset="0"/>
                </a:rPr>
                <a:t>?</a:t>
              </a:r>
            </a:p>
          </p:txBody>
        </p:sp>
        <p:sp>
          <p:nvSpPr>
            <p:cNvPr id="948232" name="Text Box 8"/>
            <p:cNvSpPr txBox="1">
              <a:spLocks noChangeArrowheads="1"/>
            </p:cNvSpPr>
            <p:nvPr/>
          </p:nvSpPr>
          <p:spPr bwMode="auto">
            <a:xfrm>
              <a:off x="304800" y="3045947"/>
              <a:ext cx="16764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grpSp>
      <p:sp>
        <p:nvSpPr>
          <p:cNvPr id="245772" name="Rectangle 2"/>
          <p:cNvSpPr>
            <a:spLocks noChangeArrowheads="1"/>
          </p:cNvSpPr>
          <p:nvPr/>
        </p:nvSpPr>
        <p:spPr bwMode="auto">
          <a:xfrm>
            <a:off x="228600" y="533400"/>
            <a:ext cx="6248400" cy="3810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dirty="0">
                <a:solidFill>
                  <a:schemeClr val="tx2"/>
                </a:solidFill>
              </a:rPr>
              <a:t>Definition of/Criteria for </a:t>
            </a:r>
            <a:r>
              <a:rPr lang="en-US" altLang="en-US" sz="2400" i="1" dirty="0" smtClean="0">
                <a:solidFill>
                  <a:srgbClr val="FF0000"/>
                </a:solidFill>
              </a:rPr>
              <a:t>Confounding </a:t>
            </a:r>
            <a:r>
              <a:rPr lang="en-US" altLang="en-US" sz="2400" dirty="0" smtClean="0">
                <a:solidFill>
                  <a:schemeClr val="tx2"/>
                </a:solidFill>
              </a:rPr>
              <a:t>(</a:t>
            </a:r>
            <a:r>
              <a:rPr lang="en-US" altLang="en-US" sz="2400" dirty="0">
                <a:solidFill>
                  <a:schemeClr val="tx2"/>
                </a:solidFill>
              </a:rPr>
              <a:t>Rather than a Confounder</a:t>
            </a:r>
            <a:r>
              <a:rPr lang="en-US" altLang="en-US" sz="2400" dirty="0" smtClean="0">
                <a:solidFill>
                  <a:schemeClr val="tx2"/>
                </a:solidFill>
              </a:rPr>
              <a:t>):  A History</a:t>
            </a:r>
            <a:endParaRPr lang="en-US" altLang="en-US" sz="2400" dirty="0">
              <a:solidFill>
                <a:schemeClr val="tx2"/>
              </a:solidFill>
            </a:endParaRPr>
          </a:p>
        </p:txBody>
      </p:sp>
      <p:sp>
        <p:nvSpPr>
          <p:cNvPr id="38" name="Rectangle 14"/>
          <p:cNvSpPr>
            <a:spLocks noChangeArrowheads="1"/>
          </p:cNvSpPr>
          <p:nvPr/>
        </p:nvSpPr>
        <p:spPr bwMode="auto">
          <a:xfrm>
            <a:off x="4068940" y="6477000"/>
            <a:ext cx="2636660" cy="2666999"/>
          </a:xfrm>
          <a:prstGeom prst="rect">
            <a:avLst/>
          </a:prstGeom>
          <a:noFill/>
          <a:ln w="9525">
            <a:noFill/>
            <a:miter lim="800000"/>
            <a:headEnd/>
            <a:tailEnd/>
          </a:ln>
        </p:spPr>
        <p:txBody>
          <a:bodyPr lIns="87312" tIns="42862" rIns="87312" bIns="42862"/>
          <a:lstStyle/>
          <a:p>
            <a:pPr marL="322263" indent="-322263" algn="r" defTabSz="803275" eaLnBrk="0" hangingPunct="0">
              <a:spcBef>
                <a:spcPct val="20000"/>
              </a:spcBef>
              <a:spcAft>
                <a:spcPct val="50000"/>
              </a:spcAft>
              <a:buClr>
                <a:schemeClr val="accent2"/>
              </a:buClr>
              <a:buSzPct val="75000"/>
              <a:buFont typeface="Symbol" pitchFamily="18" charset="2"/>
              <a:buNone/>
            </a:pPr>
            <a:r>
              <a:rPr lang="en-US" altLang="en-US" sz="2000" b="0" dirty="0">
                <a:solidFill>
                  <a:srgbClr val="FF0000"/>
                </a:solidFill>
              </a:rPr>
              <a:t>    C </a:t>
            </a:r>
            <a:r>
              <a:rPr lang="en-US" altLang="en-US" sz="2000" b="0" dirty="0" smtClean="0">
                <a:solidFill>
                  <a:srgbClr val="FF0000"/>
                </a:solidFill>
              </a:rPr>
              <a:t>depicts the “other influences” we described in counterfactual definition of  confounding.</a:t>
            </a:r>
            <a:r>
              <a:rPr lang="en-US" altLang="en-US" sz="2400" b="0" dirty="0" smtClean="0">
                <a:solidFill>
                  <a:schemeClr val="tx1"/>
                </a:solidFill>
              </a:rPr>
              <a:t>  </a:t>
            </a:r>
            <a:endParaRPr lang="en-US" altLang="en-US" sz="2400" b="0" dirty="0">
              <a:solidFill>
                <a:schemeClr val="tx1"/>
              </a:solidFill>
            </a:endParaRPr>
          </a:p>
        </p:txBody>
      </p:sp>
      <p:pic>
        <p:nvPicPr>
          <p:cNvPr id="334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6934200"/>
            <a:ext cx="4442637"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14"/>
          <p:cNvSpPr>
            <a:spLocks noChangeArrowheads="1"/>
          </p:cNvSpPr>
          <p:nvPr/>
        </p:nvSpPr>
        <p:spPr bwMode="auto">
          <a:xfrm>
            <a:off x="4991100" y="4343400"/>
            <a:ext cx="1714500" cy="1447800"/>
          </a:xfrm>
          <a:prstGeom prst="rect">
            <a:avLst/>
          </a:prstGeom>
          <a:noFill/>
          <a:ln w="9525">
            <a:noFill/>
            <a:miter lim="800000"/>
            <a:headEnd/>
            <a:tailEnd/>
          </a:ln>
        </p:spPr>
        <p:txBody>
          <a:bodyPr lIns="87312" tIns="42862" rIns="87312" bIns="42862"/>
          <a:lstStyle/>
          <a:p>
            <a:pPr defTabSz="803275" eaLnBrk="0" hangingPunct="0">
              <a:spcBef>
                <a:spcPts val="0"/>
              </a:spcBef>
              <a:spcAft>
                <a:spcPts val="0"/>
              </a:spcAft>
              <a:buClr>
                <a:schemeClr val="accent2"/>
              </a:buClr>
              <a:buSzPct val="75000"/>
              <a:buFont typeface="Symbol" pitchFamily="18" charset="2"/>
              <a:buNone/>
            </a:pPr>
            <a:r>
              <a:rPr lang="en-US" altLang="en-US" sz="2000" b="0" dirty="0" smtClean="0">
                <a:solidFill>
                  <a:srgbClr val="FF0000"/>
                </a:solidFill>
              </a:rPr>
              <a:t>E = exposure</a:t>
            </a:r>
          </a:p>
          <a:p>
            <a:pPr defTabSz="803275" eaLnBrk="0" hangingPunct="0">
              <a:spcBef>
                <a:spcPts val="0"/>
              </a:spcBef>
              <a:spcAft>
                <a:spcPts val="0"/>
              </a:spcAft>
              <a:buClr>
                <a:schemeClr val="accent2"/>
              </a:buClr>
              <a:buSzPct val="75000"/>
              <a:buFont typeface="Symbol" pitchFamily="18" charset="2"/>
              <a:buNone/>
            </a:pPr>
            <a:r>
              <a:rPr lang="en-US" altLang="en-US" sz="2000" b="0" dirty="0" smtClean="0">
                <a:solidFill>
                  <a:srgbClr val="FF0000"/>
                </a:solidFill>
              </a:rPr>
              <a:t>D = disease (i.e. any outcome)</a:t>
            </a:r>
            <a:r>
              <a:rPr lang="en-US" altLang="en-US" sz="2400" b="0" dirty="0" smtClean="0">
                <a:solidFill>
                  <a:schemeClr val="tx1"/>
                </a:solidFill>
              </a:rPr>
              <a:t>  </a:t>
            </a:r>
            <a:endParaRPr lang="en-US" altLang="en-US" sz="2400" b="0" dirty="0">
              <a:solidFill>
                <a:schemeClr val="tx1"/>
              </a:solidFill>
            </a:endParaRPr>
          </a:p>
        </p:txBody>
      </p:sp>
      <p:sp>
        <p:nvSpPr>
          <p:cNvPr id="19" name="Oval 18"/>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8" grpId="0"/>
      <p:bldP spid="38" grpId="0"/>
      <p:bldP spid="1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9432"/>
            <a:ext cx="5486400" cy="80021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Directed Acyclic Graph (DAG)</a:t>
            </a:r>
            <a:endParaRPr lang="en-US" altLang="en-US" sz="1600" b="0" dirty="0"/>
          </a:p>
        </p:txBody>
      </p:sp>
      <p:sp>
        <p:nvSpPr>
          <p:cNvPr id="247816" name="Rectangle 10"/>
          <p:cNvSpPr>
            <a:spLocks noChangeArrowheads="1"/>
          </p:cNvSpPr>
          <p:nvPr/>
        </p:nvSpPr>
        <p:spPr bwMode="auto">
          <a:xfrm>
            <a:off x="76200" y="762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History</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Humans have been drawing diagrams to depict relationships since they learned how to write. </a:t>
            </a:r>
            <a:endParaRPr lang="en-US" altLang="en-US" sz="2000" b="0" dirty="0" smtClean="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Formal rules for </a:t>
            </a:r>
            <a:r>
              <a:rPr lang="en-US" altLang="en-US" sz="2000" b="0" dirty="0" smtClean="0">
                <a:solidFill>
                  <a:schemeClr val="tx1"/>
                </a:solidFill>
              </a:rPr>
              <a:t>such relationship graphs </a:t>
            </a:r>
            <a:r>
              <a:rPr lang="en-US" altLang="en-US" sz="2000" b="0" dirty="0">
                <a:solidFill>
                  <a:schemeClr val="tx1"/>
                </a:solidFill>
              </a:rPr>
              <a:t>started in the fields of engineering, computer science, </a:t>
            </a:r>
            <a:r>
              <a:rPr lang="en-US" altLang="en-US" sz="2000" b="0" dirty="0" smtClean="0">
                <a:solidFill>
                  <a:schemeClr val="tx1"/>
                </a:solidFill>
              </a:rPr>
              <a:t>philosophy, &amp; </a:t>
            </a:r>
            <a:r>
              <a:rPr lang="en-US" altLang="en-US" sz="2000" b="0" dirty="0">
                <a:solidFill>
                  <a:schemeClr val="tx1"/>
                </a:solidFill>
              </a:rPr>
              <a:t>artificial </a:t>
            </a:r>
            <a:r>
              <a:rPr lang="en-US" altLang="en-US" sz="2000" b="0" dirty="0" smtClean="0">
                <a:solidFill>
                  <a:schemeClr val="tx1"/>
                </a:solidFill>
              </a:rPr>
              <a:t>intelligence</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Adapted for epidemiology in </a:t>
            </a:r>
            <a:r>
              <a:rPr lang="en-US" altLang="en-US" sz="2000" b="0" dirty="0" smtClean="0">
                <a:solidFill>
                  <a:schemeClr val="tx1"/>
                </a:solidFill>
              </a:rPr>
              <a:t>mid-1990’s </a:t>
            </a:r>
            <a:r>
              <a:rPr lang="en-US" altLang="en-US" sz="2000" b="0" dirty="0">
                <a:solidFill>
                  <a:schemeClr val="tx1"/>
                </a:solidFill>
              </a:rPr>
              <a:t>by computer scientist Judea Pearl (father of journalist Daniel Pearl</a:t>
            </a:r>
            <a:r>
              <a:rPr lang="en-US" altLang="en-US" sz="2000" b="0" dirty="0" smtClean="0">
                <a:solidFill>
                  <a:schemeClr val="tx1"/>
                </a:solidFill>
              </a:rPr>
              <a: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smtClean="0">
                <a:solidFill>
                  <a:schemeClr val="tx1"/>
                </a:solidFill>
              </a:rPr>
              <a:t>Popularized for the masses by Greenland, Pearl, and Robins in 1999</a:t>
            </a:r>
            <a:endParaRPr lang="en-US" altLang="en-US" sz="2000" b="0" dirty="0">
              <a:solidFill>
                <a:schemeClr val="tx1"/>
              </a:solidFill>
            </a:endParaRPr>
          </a:p>
        </p:txBody>
      </p:sp>
      <p:grpSp>
        <p:nvGrpSpPr>
          <p:cNvPr id="2" name="Group 1"/>
          <p:cNvGrpSpPr/>
          <p:nvPr/>
        </p:nvGrpSpPr>
        <p:grpSpPr>
          <a:xfrm>
            <a:off x="609600" y="6324600"/>
            <a:ext cx="5334000" cy="2212289"/>
            <a:chOff x="609600" y="3384552"/>
            <a:chExt cx="5334000" cy="2212287"/>
          </a:xfrm>
        </p:grpSpPr>
        <p:sp>
          <p:nvSpPr>
            <p:cNvPr id="1260546" name="Text Box 2"/>
            <p:cNvSpPr txBox="1">
              <a:spLocks noChangeArrowheads="1"/>
            </p:cNvSpPr>
            <p:nvPr/>
          </p:nvSpPr>
          <p:spPr bwMode="auto">
            <a:xfrm flipH="1">
              <a:off x="4267200" y="3384552"/>
              <a:ext cx="1143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1260547" name="Freeform 3"/>
            <p:cNvSpPr>
              <a:spLocks/>
            </p:cNvSpPr>
            <p:nvPr/>
          </p:nvSpPr>
          <p:spPr bwMode="auto">
            <a:xfrm rot="8217341" flipV="1">
              <a:off x="3140489" y="3808242"/>
              <a:ext cx="1447800" cy="5232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48"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048000" y="4950509"/>
              <a:ext cx="685800" cy="64633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1219200" y="4722347"/>
              <a:ext cx="1143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800600" y="4722347"/>
              <a:ext cx="1143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59" name="Text Box 15"/>
            <p:cNvSpPr txBox="1">
              <a:spLocks noChangeArrowheads="1"/>
            </p:cNvSpPr>
            <p:nvPr/>
          </p:nvSpPr>
          <p:spPr bwMode="auto">
            <a:xfrm flipH="1">
              <a:off x="2362200" y="4070351"/>
              <a:ext cx="1143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1260564" name="Text Box 20"/>
            <p:cNvSpPr txBox="1">
              <a:spLocks noChangeArrowheads="1"/>
            </p:cNvSpPr>
            <p:nvPr/>
          </p:nvSpPr>
          <p:spPr bwMode="auto">
            <a:xfrm flipH="1">
              <a:off x="609600" y="3460752"/>
              <a:ext cx="1143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1260565" name="Freeform 21"/>
            <p:cNvSpPr>
              <a:spLocks/>
            </p:cNvSpPr>
            <p:nvPr/>
          </p:nvSpPr>
          <p:spPr bwMode="auto">
            <a:xfrm rot="4920854">
              <a:off x="1728222" y="3627512"/>
              <a:ext cx="610730" cy="103965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8223978">
              <a:off x="4880823" y="4035502"/>
              <a:ext cx="281501" cy="61579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1119807" y="4065713"/>
              <a:ext cx="663002" cy="60356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grpSp>
      <p:sp>
        <p:nvSpPr>
          <p:cNvPr id="3" name="TextBox 2"/>
          <p:cNvSpPr txBox="1"/>
          <p:nvPr/>
        </p:nvSpPr>
        <p:spPr>
          <a:xfrm>
            <a:off x="3429000" y="8468380"/>
            <a:ext cx="3352800" cy="523220"/>
          </a:xfrm>
          <a:prstGeom prst="rect">
            <a:avLst/>
          </a:prstGeom>
          <a:noFill/>
        </p:spPr>
        <p:txBody>
          <a:bodyPr wrap="square" rtlCol="0">
            <a:spAutoFit/>
          </a:bodyPr>
          <a:lstStyle/>
          <a:p>
            <a:r>
              <a:rPr lang="en-US" dirty="0" smtClean="0"/>
              <a:t>(e.g., An “M” DAG)</a:t>
            </a:r>
            <a:endParaRPr lang="en-US" dirty="0"/>
          </a:p>
        </p:txBody>
      </p:sp>
    </p:spTree>
    <p:extLst>
      <p:ext uri="{BB962C8B-B14F-4D97-AF65-F5344CB8AC3E}">
        <p14:creationId xmlns:p14="http://schemas.microsoft.com/office/powerpoint/2010/main" val="28583149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708" name="Rectangle 10"/>
          <p:cNvSpPr>
            <a:spLocks noChangeArrowheads="1"/>
          </p:cNvSpPr>
          <p:nvPr/>
        </p:nvSpPr>
        <p:spPr bwMode="auto">
          <a:xfrm>
            <a:off x="76200" y="2676597"/>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None/>
            </a:pPr>
            <a:r>
              <a:rPr lang="en-US" altLang="en-US" sz="2000" b="0" u="sng" dirty="0" smtClean="0"/>
              <a:t>Structure</a:t>
            </a:r>
            <a:r>
              <a:rPr lang="en-US" altLang="en-US" sz="2000" b="0" dirty="0"/>
              <a:t> </a:t>
            </a:r>
            <a:r>
              <a:rPr lang="en-US" altLang="en-US" sz="2000" b="0" dirty="0" smtClean="0"/>
              <a:t>-- DAGs consist of:</a:t>
            </a:r>
            <a:endParaRPr lang="en-US" altLang="en-US" sz="2000" b="0" dirty="0"/>
          </a:p>
          <a:p>
            <a:pPr marL="285750" indent="-285750" defTabSz="803275" eaLnBrk="0" hangingPunct="0">
              <a:spcBef>
                <a:spcPts val="0"/>
              </a:spcBef>
              <a:spcAft>
                <a:spcPts val="0"/>
              </a:spcAft>
              <a:buClr>
                <a:srgbClr val="969696"/>
              </a:buClr>
              <a:buSzPct val="75000"/>
              <a:buFont typeface="Arial" panose="020B0604020202020204" pitchFamily="34" charset="0"/>
              <a:buChar char="•"/>
            </a:pPr>
            <a:r>
              <a:rPr lang="en-US" altLang="en-US" sz="2000" b="0" u="sng" dirty="0" smtClean="0"/>
              <a:t>nodes</a:t>
            </a:r>
            <a:r>
              <a:rPr lang="en-US" altLang="en-US" sz="2000" b="0" dirty="0" smtClean="0"/>
              <a:t> </a:t>
            </a:r>
            <a:r>
              <a:rPr lang="en-US" altLang="en-US" sz="2000" b="0" dirty="0"/>
              <a:t>or </a:t>
            </a:r>
            <a:r>
              <a:rPr lang="en-US" altLang="en-US" sz="2000" b="0" dirty="0" smtClean="0"/>
              <a:t>vertices:  </a:t>
            </a:r>
            <a:r>
              <a:rPr lang="en-US" altLang="en-US" sz="2000" b="0" dirty="0" smtClean="0"/>
              <a:t>variables </a:t>
            </a:r>
            <a:r>
              <a:rPr lang="en-US" altLang="en-US" sz="2000" b="0" dirty="0" smtClean="0"/>
              <a:t>(i.e., </a:t>
            </a:r>
            <a:r>
              <a:rPr lang="en-US" altLang="en-US" sz="2000" b="0" dirty="0" smtClean="0"/>
              <a:t>entities/constructs for </a:t>
            </a:r>
            <a:r>
              <a:rPr lang="en-US" altLang="en-US" sz="2000" b="0" dirty="0" smtClean="0"/>
              <a:t>which there is variability in the study population)</a:t>
            </a:r>
          </a:p>
          <a:p>
            <a:pPr marL="800100" lvl="1" indent="-342900" defTabSz="803275" eaLnBrk="0" hangingPunct="0">
              <a:spcBef>
                <a:spcPts val="0"/>
              </a:spcBef>
              <a:spcAft>
                <a:spcPts val="0"/>
              </a:spcAft>
              <a:buClr>
                <a:srgbClr val="969696"/>
              </a:buClr>
              <a:buSzPct val="75000"/>
              <a:buFont typeface="Arial" panose="020B0604020202020204" pitchFamily="34" charset="0"/>
              <a:buChar char="–"/>
            </a:pPr>
            <a:r>
              <a:rPr lang="en-US" altLang="en-US" sz="1800" b="0" dirty="0" smtClean="0"/>
              <a:t>Exposures, outcomes, confounders, etc.</a:t>
            </a:r>
          </a:p>
        </p:txBody>
      </p:sp>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p>
          <a:p>
            <a:pPr algn="ctr" eaLnBrk="0" hangingPunct="0">
              <a:spcBef>
                <a:spcPct val="50000"/>
              </a:spcBef>
              <a:defRPr/>
            </a:pPr>
            <a:r>
              <a:rPr lang="en-US" altLang="en-US" dirty="0"/>
              <a:t>Directed Acyclic Graph (DAG)</a:t>
            </a:r>
            <a:endParaRPr lang="en-US" altLang="en-US" sz="1600" b="0" dirty="0"/>
          </a:p>
        </p:txBody>
      </p:sp>
      <p:sp>
        <p:nvSpPr>
          <p:cNvPr id="247816" name="Rectangle 10"/>
          <p:cNvSpPr>
            <a:spLocks noChangeArrowheads="1"/>
          </p:cNvSpPr>
          <p:nvPr/>
        </p:nvSpPr>
        <p:spPr bwMode="auto">
          <a:xfrm>
            <a:off x="76200" y="762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None/>
            </a:pPr>
            <a:endParaRPr lang="en-US" altLang="en-US" sz="2000" b="0" dirty="0"/>
          </a:p>
        </p:txBody>
      </p:sp>
      <p:sp>
        <p:nvSpPr>
          <p:cNvPr id="242706" name="Rectangle 26"/>
          <p:cNvSpPr>
            <a:spLocks noChangeArrowheads="1"/>
          </p:cNvSpPr>
          <p:nvPr/>
        </p:nvSpPr>
        <p:spPr bwMode="auto">
          <a:xfrm>
            <a:off x="76200" y="84582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53000"/>
              <a:buFont typeface="Symbol" pitchFamily="18" charset="2"/>
              <a:buChar char="·"/>
            </a:pPr>
            <a:r>
              <a:rPr lang="en-US" altLang="en-US" sz="2000" b="0" dirty="0"/>
              <a:t>Hashed edge with ? sometimes used to depict relationship under study </a:t>
            </a:r>
            <a:r>
              <a:rPr lang="en-US" altLang="en-US" sz="2000" b="0" dirty="0" smtClean="0"/>
              <a:t>(the purpose </a:t>
            </a:r>
            <a:r>
              <a:rPr lang="en-US" altLang="en-US" sz="2000" b="0" dirty="0"/>
              <a:t>of the study</a:t>
            </a:r>
            <a:r>
              <a:rPr lang="en-US" altLang="en-US" sz="2000" b="0" dirty="0" smtClean="0"/>
              <a:t>)</a:t>
            </a:r>
            <a:endParaRPr lang="en-US" altLang="en-US" sz="2000" b="0" dirty="0"/>
          </a:p>
        </p:txBody>
      </p:sp>
      <p:grpSp>
        <p:nvGrpSpPr>
          <p:cNvPr id="17" name="Group 16"/>
          <p:cNvGrpSpPr/>
          <p:nvPr/>
        </p:nvGrpSpPr>
        <p:grpSpPr>
          <a:xfrm>
            <a:off x="712074" y="699022"/>
            <a:ext cx="5334000" cy="1999307"/>
            <a:chOff x="609600" y="3505200"/>
            <a:chExt cx="5334000" cy="1999307"/>
          </a:xfrm>
        </p:grpSpPr>
        <p:sp>
          <p:nvSpPr>
            <p:cNvPr id="18" name="Text Box 2"/>
            <p:cNvSpPr txBox="1">
              <a:spLocks noChangeArrowheads="1"/>
            </p:cNvSpPr>
            <p:nvPr/>
          </p:nvSpPr>
          <p:spPr bwMode="auto">
            <a:xfrm flipH="1">
              <a:off x="4343400" y="35052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Y</a:t>
              </a:r>
              <a:endParaRPr lang="en-US" altLang="en-US" sz="1600" b="0" dirty="0"/>
            </a:p>
          </p:txBody>
        </p:sp>
        <p:sp>
          <p:nvSpPr>
            <p:cNvPr id="19" name="Freeform 3"/>
            <p:cNvSpPr>
              <a:spLocks/>
            </p:cNvSpPr>
            <p:nvPr/>
          </p:nvSpPr>
          <p:spPr bwMode="auto">
            <a:xfrm rot="8217341" flipV="1">
              <a:off x="3155950" y="3657600"/>
              <a:ext cx="1447800" cy="685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0"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21" name="Text Box 6"/>
            <p:cNvSpPr txBox="1">
              <a:spLocks noChangeArrowheads="1"/>
            </p:cNvSpPr>
            <p:nvPr/>
          </p:nvSpPr>
          <p:spPr bwMode="auto">
            <a:xfrm>
              <a:off x="3048000" y="5042842"/>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22" name="Text Box 7"/>
            <p:cNvSpPr txBox="1">
              <a:spLocks noChangeArrowheads="1"/>
            </p:cNvSpPr>
            <p:nvPr/>
          </p:nvSpPr>
          <p:spPr bwMode="auto">
            <a:xfrm flipH="1">
              <a:off x="12192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23" name="Text Box 8"/>
            <p:cNvSpPr txBox="1">
              <a:spLocks noChangeArrowheads="1"/>
            </p:cNvSpPr>
            <p:nvPr/>
          </p:nvSpPr>
          <p:spPr bwMode="auto">
            <a:xfrm flipH="1">
              <a:off x="4800600" y="4724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24" name="Text Box 15"/>
            <p:cNvSpPr txBox="1">
              <a:spLocks noChangeArrowheads="1"/>
            </p:cNvSpPr>
            <p:nvPr/>
          </p:nvSpPr>
          <p:spPr bwMode="auto">
            <a:xfrm flipH="1">
              <a:off x="2209800" y="4038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X</a:t>
              </a:r>
              <a:endParaRPr lang="en-US" altLang="en-US" sz="1600" b="0" dirty="0"/>
            </a:p>
          </p:txBody>
        </p:sp>
        <p:sp>
          <p:nvSpPr>
            <p:cNvPr id="25" name="Text Box 20"/>
            <p:cNvSpPr txBox="1">
              <a:spLocks noChangeArrowheads="1"/>
            </p:cNvSpPr>
            <p:nvPr/>
          </p:nvSpPr>
          <p:spPr bwMode="auto">
            <a:xfrm flipH="1">
              <a:off x="6096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W</a:t>
              </a:r>
              <a:endParaRPr lang="en-US" altLang="en-US" sz="1600" b="0" dirty="0"/>
            </a:p>
          </p:txBody>
        </p:sp>
        <p:sp>
          <p:nvSpPr>
            <p:cNvPr id="26" name="Freeform 21"/>
            <p:cNvSpPr>
              <a:spLocks/>
            </p:cNvSpPr>
            <p:nvPr/>
          </p:nvSpPr>
          <p:spPr bwMode="auto">
            <a:xfrm rot="4920854">
              <a:off x="1752600" y="3657600"/>
              <a:ext cx="4572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7" name="Freeform 22"/>
            <p:cNvSpPr>
              <a:spLocks/>
            </p:cNvSpPr>
            <p:nvPr/>
          </p:nvSpPr>
          <p:spPr bwMode="auto">
            <a:xfrm rot="8223978">
              <a:off x="4899025" y="3962400"/>
              <a:ext cx="381000" cy="762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8" name="Freeform 24"/>
            <p:cNvSpPr>
              <a:spLocks/>
            </p:cNvSpPr>
            <p:nvPr/>
          </p:nvSpPr>
          <p:spPr bwMode="auto">
            <a:xfrm rot="6067833">
              <a:off x="1219200" y="4095750"/>
              <a:ext cx="514350"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29" name="Rectangle 10"/>
          <p:cNvSpPr>
            <a:spLocks noChangeArrowheads="1"/>
          </p:cNvSpPr>
          <p:nvPr/>
        </p:nvSpPr>
        <p:spPr bwMode="auto">
          <a:xfrm>
            <a:off x="76200" y="4114800"/>
            <a:ext cx="6781800" cy="1828800"/>
          </a:xfrm>
          <a:prstGeom prst="rect">
            <a:avLst/>
          </a:prstGeom>
          <a:noFill/>
          <a:ln w="9525">
            <a:noFill/>
            <a:miter lim="800000"/>
            <a:headEnd/>
            <a:tailEnd/>
          </a:ln>
        </p:spPr>
        <p:txBody>
          <a:bodyPr lIns="87312" tIns="42862" rIns="87312" bIns="42862"/>
          <a:lstStyle/>
          <a:p>
            <a:pPr marL="285750" indent="-285750" defTabSz="803275" eaLnBrk="0" hangingPunct="0">
              <a:spcBef>
                <a:spcPct val="20000"/>
              </a:spcBef>
              <a:spcAft>
                <a:spcPts val="600"/>
              </a:spcAft>
              <a:buClr>
                <a:srgbClr val="969696"/>
              </a:buClr>
              <a:buSzPct val="75000"/>
              <a:buFont typeface="Arial" panose="020B0604020202020204" pitchFamily="34" charset="0"/>
              <a:buChar char="•"/>
            </a:pPr>
            <a:r>
              <a:rPr lang="en-US" altLang="en-US" sz="2000" b="0" u="sng" dirty="0" smtClean="0"/>
              <a:t>edges</a:t>
            </a:r>
            <a:r>
              <a:rPr lang="en-US" altLang="en-US" sz="2000" b="0" dirty="0" smtClean="0"/>
              <a:t> </a:t>
            </a:r>
            <a:r>
              <a:rPr lang="en-US" altLang="en-US" sz="2000" b="0" dirty="0"/>
              <a:t>(lines with arrowheads</a:t>
            </a:r>
            <a:r>
              <a:rPr lang="en-US" altLang="en-US" sz="2000" b="0" dirty="0" smtClean="0"/>
              <a:t>): depict causal relationships between two constructs. What is a cause? </a:t>
            </a:r>
          </a:p>
          <a:p>
            <a:pPr marL="800100" lvl="1" indent="-342900" defTabSz="803275" eaLnBrk="0" hangingPunct="0">
              <a:spcBef>
                <a:spcPct val="20000"/>
              </a:spcBef>
              <a:spcAft>
                <a:spcPct val="50000"/>
              </a:spcAft>
              <a:buClr>
                <a:srgbClr val="969696"/>
              </a:buClr>
              <a:buSzPct val="75000"/>
              <a:buFont typeface="Arial" panose="020B0604020202020204" pitchFamily="34" charset="0"/>
              <a:buChar char="–"/>
            </a:pPr>
            <a:r>
              <a:rPr lang="en-US" altLang="en-US" sz="1800" b="0" dirty="0" smtClean="0"/>
              <a:t>Counterfactual sense: If there is at least one person whom if he/she was exposed would develop the outcome but would not develop it without the exposure</a:t>
            </a:r>
          </a:p>
          <a:p>
            <a:pPr marL="800100" lvl="1" indent="-342900" defTabSz="803275" eaLnBrk="0" hangingPunct="0">
              <a:spcBef>
                <a:spcPct val="20000"/>
              </a:spcBef>
              <a:spcAft>
                <a:spcPct val="50000"/>
              </a:spcAft>
              <a:buClr>
                <a:srgbClr val="969696"/>
              </a:buClr>
              <a:buSzPct val="75000"/>
              <a:buFont typeface="Arial" panose="020B0604020202020204" pitchFamily="34" charset="0"/>
              <a:buChar char="–"/>
            </a:pPr>
            <a:r>
              <a:rPr lang="en-US" altLang="en-US" sz="1800" b="0" dirty="0" smtClean="0"/>
              <a:t>Sufficient-component cause model :  If exposure is part of least one sufficient cause (at least one causal pie</a:t>
            </a:r>
            <a:r>
              <a:rPr lang="en-US" altLang="en-US" sz="1800" b="0" dirty="0" smtClean="0"/>
              <a:t>)</a:t>
            </a:r>
            <a:endParaRPr lang="en-US" altLang="en-US" sz="1800" b="0" dirty="0" smtClean="0"/>
          </a:p>
          <a:p>
            <a:pPr marL="800100" lvl="1" indent="-342900" defTabSz="803275" eaLnBrk="0" hangingPunct="0">
              <a:spcBef>
                <a:spcPct val="20000"/>
              </a:spcBef>
              <a:spcAft>
                <a:spcPct val="50000"/>
              </a:spcAft>
              <a:buClr>
                <a:srgbClr val="969696"/>
              </a:buClr>
              <a:buSzPct val="75000"/>
              <a:buFont typeface="Arial" panose="020B0604020202020204" pitchFamily="34" charset="0"/>
              <a:buChar char="–"/>
            </a:pPr>
            <a:endParaRPr lang="en-US" altLang="en-US" sz="1800" b="0" dirty="0"/>
          </a:p>
        </p:txBody>
      </p:sp>
      <p:sp>
        <p:nvSpPr>
          <p:cNvPr id="30" name="Rectangle 10"/>
          <p:cNvSpPr>
            <a:spLocks noChangeArrowheads="1"/>
          </p:cNvSpPr>
          <p:nvPr/>
        </p:nvSpPr>
        <p:spPr bwMode="auto">
          <a:xfrm>
            <a:off x="76200" y="70866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53000"/>
              <a:buFont typeface="Symbol" pitchFamily="18" charset="2"/>
              <a:buChar char="·"/>
            </a:pPr>
            <a:r>
              <a:rPr lang="en-US" altLang="en-US" sz="2000" b="0" dirty="0" smtClean="0"/>
              <a:t>“Directed</a:t>
            </a:r>
            <a:r>
              <a:rPr lang="en-US" altLang="en-US" sz="2000" b="0" dirty="0"/>
              <a:t>”: all edges have one-way direction </a:t>
            </a:r>
            <a:endParaRPr lang="en-US" altLang="en-US" sz="2000" b="0" dirty="0" smtClean="0"/>
          </a:p>
          <a:p>
            <a:pPr marL="322263" indent="-322263" defTabSz="803275" eaLnBrk="0" hangingPunct="0">
              <a:spcBef>
                <a:spcPct val="20000"/>
              </a:spcBef>
              <a:spcAft>
                <a:spcPct val="50000"/>
              </a:spcAft>
              <a:buClr>
                <a:srgbClr val="969696"/>
              </a:buClr>
              <a:buSzPct val="53000"/>
              <a:buFont typeface="Symbol" pitchFamily="18" charset="2"/>
              <a:buChar char="·"/>
            </a:pPr>
            <a:r>
              <a:rPr lang="en-US" altLang="en-US" sz="2000" b="0" dirty="0" smtClean="0"/>
              <a:t>“</a:t>
            </a:r>
            <a:r>
              <a:rPr lang="en-US" altLang="en-US" sz="2000" b="0" dirty="0"/>
              <a:t>Acyclic”: there is never a complete circle around any node (i.e. no factor can cause itself)</a:t>
            </a:r>
          </a:p>
        </p:txBody>
      </p:sp>
      <p:cxnSp>
        <p:nvCxnSpPr>
          <p:cNvPr id="7" name="Straight Arrow Connector 6"/>
          <p:cNvCxnSpPr/>
          <p:nvPr/>
        </p:nvCxnSpPr>
        <p:spPr bwMode="auto">
          <a:xfrm flipV="1">
            <a:off x="762000" y="2236664"/>
            <a:ext cx="1000125" cy="887538"/>
          </a:xfrm>
          <a:prstGeom prst="straightConnector1">
            <a:avLst/>
          </a:prstGeom>
          <a:noFill/>
          <a:ln w="60325" cap="flat" cmpd="sng" algn="ctr">
            <a:solidFill>
              <a:srgbClr val="FF0000"/>
            </a:solidFill>
            <a:prstDash val="solid"/>
            <a:round/>
            <a:headEnd type="none" w="med" len="med"/>
            <a:tailEnd type="triangle"/>
          </a:ln>
          <a:effectLst/>
        </p:spPr>
      </p:cxnSp>
      <p:sp>
        <p:nvSpPr>
          <p:cNvPr id="10" name="Freeform 9"/>
          <p:cNvSpPr/>
          <p:nvPr/>
        </p:nvSpPr>
        <p:spPr bwMode="auto">
          <a:xfrm>
            <a:off x="200774" y="1671145"/>
            <a:ext cx="1202357" cy="2522483"/>
          </a:xfrm>
          <a:custGeom>
            <a:avLst/>
            <a:gdLst>
              <a:gd name="connsiteX0" fmla="*/ 414081 w 1202357"/>
              <a:gd name="connsiteY0" fmla="*/ 2522483 h 2522483"/>
              <a:gd name="connsiteX1" fmla="*/ 35709 w 1202357"/>
              <a:gd name="connsiteY1" fmla="*/ 788276 h 2522483"/>
              <a:gd name="connsiteX2" fmla="*/ 1202357 w 1202357"/>
              <a:gd name="connsiteY2" fmla="*/ 0 h 2522483"/>
              <a:gd name="connsiteX3" fmla="*/ 1202357 w 1202357"/>
              <a:gd name="connsiteY3" fmla="*/ 0 h 2522483"/>
            </a:gdLst>
            <a:ahLst/>
            <a:cxnLst>
              <a:cxn ang="0">
                <a:pos x="connsiteX0" y="connsiteY0"/>
              </a:cxn>
              <a:cxn ang="0">
                <a:pos x="connsiteX1" y="connsiteY1"/>
              </a:cxn>
              <a:cxn ang="0">
                <a:pos x="connsiteX2" y="connsiteY2"/>
              </a:cxn>
              <a:cxn ang="0">
                <a:pos x="connsiteX3" y="connsiteY3"/>
              </a:cxn>
            </a:cxnLst>
            <a:rect l="l" t="t" r="r" b="b"/>
            <a:pathLst>
              <a:path w="1202357" h="2522483">
                <a:moveTo>
                  <a:pt x="414081" y="2522483"/>
                </a:moveTo>
                <a:cubicBezTo>
                  <a:pt x="159205" y="1865586"/>
                  <a:pt x="-95670" y="1208690"/>
                  <a:pt x="35709" y="788276"/>
                </a:cubicBezTo>
                <a:cubicBezTo>
                  <a:pt x="167088" y="367862"/>
                  <a:pt x="1202357" y="0"/>
                  <a:pt x="1202357" y="0"/>
                </a:cubicBezTo>
                <a:lnTo>
                  <a:pt x="1202357" y="0"/>
                </a:lnTo>
              </a:path>
            </a:pathLst>
          </a:custGeom>
          <a:noFill/>
          <a:ln w="53975" cap="flat" cmpd="sng" algn="ctr">
            <a:solidFill>
              <a:srgbClr val="FF0000"/>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US" dirty="0" smtClean="0">
              <a:latin typeface="Arial" pitchFamily="34" charset="0"/>
            </a:endParaRPr>
          </a:p>
        </p:txBody>
      </p:sp>
      <p:cxnSp>
        <p:nvCxnSpPr>
          <p:cNvPr id="40" name="Straight Arrow Connector 39"/>
          <p:cNvCxnSpPr/>
          <p:nvPr/>
        </p:nvCxnSpPr>
        <p:spPr bwMode="auto">
          <a:xfrm flipV="1">
            <a:off x="931147" y="2236664"/>
            <a:ext cx="2288080" cy="6221537"/>
          </a:xfrm>
          <a:prstGeom prst="straightConnector1">
            <a:avLst/>
          </a:prstGeom>
          <a:noFill/>
          <a:ln w="60325" cap="flat" cmpd="sng" algn="ctr">
            <a:solidFill>
              <a:srgbClr val="FF0000"/>
            </a:solidFill>
            <a:prstDash val="solid"/>
            <a:round/>
            <a:headEnd type="none" w="med" len="med"/>
            <a:tailEnd type="triangle"/>
          </a:ln>
          <a:effectLst/>
        </p:spPr>
      </p:cxnSp>
      <p:sp>
        <p:nvSpPr>
          <p:cNvPr id="31" name="Rectangle 10"/>
          <p:cNvSpPr>
            <a:spLocks noChangeArrowheads="1"/>
          </p:cNvSpPr>
          <p:nvPr/>
        </p:nvSpPr>
        <p:spPr bwMode="auto">
          <a:xfrm>
            <a:off x="76200" y="6649192"/>
            <a:ext cx="6781800" cy="457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53000"/>
              <a:buFont typeface="Symbol" pitchFamily="18" charset="2"/>
              <a:buChar char="·"/>
            </a:pPr>
            <a:r>
              <a:rPr lang="en-US" altLang="en-US" sz="2000" b="0" dirty="0"/>
              <a:t>Edges included according to prior causal </a:t>
            </a:r>
            <a:r>
              <a:rPr lang="en-US" altLang="en-US" sz="2000" b="0" dirty="0" smtClean="0"/>
              <a:t>knowledge</a:t>
            </a:r>
            <a:endParaRPr lang="en-US" altLang="en-US" sz="2000" b="0" dirty="0"/>
          </a:p>
        </p:txBody>
      </p:sp>
      <p:sp>
        <p:nvSpPr>
          <p:cNvPr id="2" name="Oval 1"/>
          <p:cNvSpPr/>
          <p:nvPr/>
        </p:nvSpPr>
        <p:spPr bwMode="auto">
          <a:xfrm>
            <a:off x="-304800" y="4600698"/>
            <a:ext cx="7924800" cy="2057400"/>
          </a:xfrm>
          <a:prstGeom prst="ellipse">
            <a:avLst/>
          </a:prstGeom>
          <a:noFill/>
          <a:ln w="76200" cap="flat" cmpd="sng" algn="ctr">
            <a:solidFill>
              <a:srgbClr val="727FFA"/>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Arial" pitchFamily="34" charset="0"/>
            </a:endParaRPr>
          </a:p>
        </p:txBody>
      </p:sp>
    </p:spTree>
    <p:extLst>
      <p:ext uri="{BB962C8B-B14F-4D97-AF65-F5344CB8AC3E}">
        <p14:creationId xmlns:p14="http://schemas.microsoft.com/office/powerpoint/2010/main" val="19029280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70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270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8" grpId="0"/>
      <p:bldP spid="242706" grpId="0"/>
      <p:bldP spid="29" grpId="0"/>
      <p:bldP spid="30" grpId="0"/>
      <p:bldP spid="10" grpId="0" animBg="1"/>
      <p:bldP spid="31" grpId="0"/>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609600" y="-79432"/>
            <a:ext cx="5486400" cy="800219"/>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rgbClr val="FF0000"/>
                </a:solidFill>
              </a:rPr>
              <a:t>WARNING</a:t>
            </a:r>
            <a:endParaRPr lang="en-US" altLang="en-US" dirty="0">
              <a:solidFill>
                <a:schemeClr val="tx1"/>
              </a:solidFill>
            </a:endParaRPr>
          </a:p>
        </p:txBody>
      </p:sp>
      <p:sp>
        <p:nvSpPr>
          <p:cNvPr id="249858" name="Rectangle 13"/>
          <p:cNvSpPr>
            <a:spLocks noChangeArrowheads="1"/>
          </p:cNvSpPr>
          <p:nvPr/>
        </p:nvSpPr>
        <p:spPr bwMode="auto">
          <a:xfrm>
            <a:off x="0" y="9906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dirty="0">
                <a:solidFill>
                  <a:srgbClr val="FF0000"/>
                </a:solidFill>
              </a:rPr>
              <a:t>S + N text does not follow contemporary rules of DAG depiction (requirement of uni-directional edges, etc.), but we will follow these rules in lecture and in problem sets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400" dirty="0">
                <a:solidFill>
                  <a:srgbClr val="FF0000"/>
                </a:solidFill>
              </a:rPr>
              <a:t>We don’t </a:t>
            </a:r>
            <a:r>
              <a:rPr lang="en-US" altLang="en-US" sz="2400" dirty="0" smtClean="0">
                <a:solidFill>
                  <a:srgbClr val="FF0000"/>
                </a:solidFill>
              </a:rPr>
              <a:t>wish to </a:t>
            </a:r>
            <a:r>
              <a:rPr lang="en-US" altLang="en-US" sz="2400" dirty="0">
                <a:solidFill>
                  <a:srgbClr val="FF0000"/>
                </a:solidFill>
              </a:rPr>
              <a:t>see any two-headed edges (connections) in your problem sets</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dirty="0">
              <a:solidFill>
                <a:srgbClr val="FF0000"/>
              </a:solidFill>
            </a:endParaRP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49859" name="Rectangle 15"/>
          <p:cNvSpPr>
            <a:spLocks noChangeArrowheads="1"/>
          </p:cNvSpPr>
          <p:nvPr/>
        </p:nvSpPr>
        <p:spPr bwMode="auto">
          <a:xfrm>
            <a:off x="76200" y="4876800"/>
            <a:ext cx="20574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49860" name="Rectangle 17"/>
          <p:cNvSpPr>
            <a:spLocks noChangeArrowheads="1"/>
          </p:cNvSpPr>
          <p:nvPr/>
        </p:nvSpPr>
        <p:spPr bwMode="auto">
          <a:xfrm>
            <a:off x="76200" y="5943600"/>
            <a:ext cx="24384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Text Box 2"/>
          <p:cNvSpPr txBox="1">
            <a:spLocks noChangeArrowheads="1"/>
          </p:cNvSpPr>
          <p:nvPr/>
        </p:nvSpPr>
        <p:spPr bwMode="auto">
          <a:xfrm flipH="1">
            <a:off x="3429000" y="3657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H</a:t>
            </a:r>
            <a:endParaRPr lang="en-US" altLang="en-US" sz="1600" b="0" dirty="0"/>
          </a:p>
        </p:txBody>
      </p:sp>
      <p:sp>
        <p:nvSpPr>
          <p:cNvPr id="1260548" name="Line 4"/>
          <p:cNvSpPr>
            <a:spLocks noChangeShapeType="1"/>
          </p:cNvSpPr>
          <p:nvPr/>
        </p:nvSpPr>
        <p:spPr bwMode="auto">
          <a:xfrm>
            <a:off x="1295400" y="6324600"/>
            <a:ext cx="4114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819400" y="6338888"/>
            <a:ext cx="6858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1260551" name="Text Box 7"/>
          <p:cNvSpPr txBox="1">
            <a:spLocks noChangeArrowheads="1"/>
          </p:cNvSpPr>
          <p:nvPr/>
        </p:nvSpPr>
        <p:spPr bwMode="auto">
          <a:xfrm flipH="1">
            <a:off x="533400" y="60960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1260552" name="Text Box 8"/>
          <p:cNvSpPr txBox="1">
            <a:spLocks noChangeArrowheads="1"/>
          </p:cNvSpPr>
          <p:nvPr/>
        </p:nvSpPr>
        <p:spPr bwMode="auto">
          <a:xfrm flipH="1">
            <a:off x="5334000" y="6019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p>
          <a:p>
            <a:pPr algn="ctr" eaLnBrk="0" hangingPunct="0">
              <a:spcBef>
                <a:spcPct val="50000"/>
              </a:spcBef>
              <a:defRPr/>
            </a:pPr>
            <a:r>
              <a:rPr lang="en-US" altLang="en-US" dirty="0"/>
              <a:t>Directed Acyclic Graph (DAG)</a:t>
            </a:r>
            <a:endParaRPr lang="en-US" altLang="en-US" sz="1600" b="0" dirty="0"/>
          </a:p>
        </p:txBody>
      </p:sp>
      <p:sp>
        <p:nvSpPr>
          <p:cNvPr id="251911" name="Rectangle 10"/>
          <p:cNvSpPr>
            <a:spLocks noChangeArrowheads="1"/>
          </p:cNvSpPr>
          <p:nvPr/>
        </p:nvSpPr>
        <p:spPr bwMode="auto">
          <a:xfrm>
            <a:off x="76200" y="762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None/>
            </a:pPr>
            <a:r>
              <a:rPr lang="en-US" altLang="en-US" sz="2400" b="0" u="sng" dirty="0"/>
              <a:t>Some more terminology</a:t>
            </a:r>
          </a:p>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000" b="0" dirty="0"/>
              <a:t>All nodes immediately caused by another node are called “child” node; the proximal node is called the “parent”</a:t>
            </a:r>
          </a:p>
        </p:txBody>
      </p:sp>
      <p:sp>
        <p:nvSpPr>
          <p:cNvPr id="1260559" name="Text Box 15"/>
          <p:cNvSpPr txBox="1">
            <a:spLocks noChangeArrowheads="1"/>
          </p:cNvSpPr>
          <p:nvPr/>
        </p:nvSpPr>
        <p:spPr bwMode="auto">
          <a:xfrm flipH="1">
            <a:off x="2514600" y="29860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K</a:t>
            </a:r>
            <a:endParaRPr lang="en-US" altLang="en-US" sz="1600" b="0" dirty="0"/>
          </a:p>
        </p:txBody>
      </p:sp>
      <p:sp>
        <p:nvSpPr>
          <p:cNvPr id="1260564" name="Text Box 20"/>
          <p:cNvSpPr txBox="1">
            <a:spLocks noChangeArrowheads="1"/>
          </p:cNvSpPr>
          <p:nvPr/>
        </p:nvSpPr>
        <p:spPr bwMode="auto">
          <a:xfrm flipH="1">
            <a:off x="457200" y="24384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J</a:t>
            </a:r>
            <a:endParaRPr lang="en-US" altLang="en-US" sz="1600" b="0" dirty="0"/>
          </a:p>
        </p:txBody>
      </p:sp>
      <p:sp>
        <p:nvSpPr>
          <p:cNvPr id="1260565" name="Freeform 21"/>
          <p:cNvSpPr>
            <a:spLocks/>
          </p:cNvSpPr>
          <p:nvPr/>
        </p:nvSpPr>
        <p:spPr bwMode="auto">
          <a:xfrm rot="4920854">
            <a:off x="1755775" y="2305050"/>
            <a:ext cx="587375" cy="13874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2966082">
            <a:off x="4920457" y="3842544"/>
            <a:ext cx="114300" cy="223043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688975" y="4351338"/>
            <a:ext cx="3133725" cy="4222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49199" name="Rectangle 26"/>
          <p:cNvSpPr>
            <a:spLocks noChangeArrowheads="1"/>
          </p:cNvSpPr>
          <p:nvPr/>
        </p:nvSpPr>
        <p:spPr bwMode="auto">
          <a:xfrm>
            <a:off x="152400" y="80772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Char char="·"/>
            </a:pPr>
            <a:endParaRPr lang="en-US" altLang="en-US" sz="2000" b="0" dirty="0"/>
          </a:p>
        </p:txBody>
      </p:sp>
      <p:sp>
        <p:nvSpPr>
          <p:cNvPr id="349200" name="Rectangle 10"/>
          <p:cNvSpPr>
            <a:spLocks noChangeArrowheads="1"/>
          </p:cNvSpPr>
          <p:nvPr/>
        </p:nvSpPr>
        <p:spPr bwMode="auto">
          <a:xfrm>
            <a:off x="0" y="7391400"/>
            <a:ext cx="6781800" cy="9906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000" b="0" dirty="0"/>
              <a:t>All nodes along a path with edges in same direction are “descendants”; all proximal nodes are “ancestors”</a:t>
            </a:r>
          </a:p>
          <a:p>
            <a:pPr marL="322263" indent="-322263" defTabSz="803275" eaLnBrk="0" hangingPunct="0">
              <a:lnSpc>
                <a:spcPct val="70000"/>
              </a:lnSpc>
              <a:spcBef>
                <a:spcPct val="20000"/>
              </a:spcBef>
              <a:spcAft>
                <a:spcPct val="50000"/>
              </a:spcAft>
              <a:buClr>
                <a:srgbClr val="969696"/>
              </a:buClr>
              <a:buSzPct val="75000"/>
              <a:buFont typeface="Symbol" pitchFamily="18" charset="2"/>
              <a:buNone/>
            </a:pPr>
            <a:endParaRPr lang="en-US" altLang="en-US" sz="2000" b="0" dirty="0"/>
          </a:p>
        </p:txBody>
      </p:sp>
      <p:sp>
        <p:nvSpPr>
          <p:cNvPr id="251919" name="Line 19"/>
          <p:cNvSpPr>
            <a:spLocks noChangeShapeType="1"/>
          </p:cNvSpPr>
          <p:nvPr/>
        </p:nvSpPr>
        <p:spPr bwMode="auto">
          <a:xfrm flipV="1">
            <a:off x="838200" y="2362200"/>
            <a:ext cx="838200" cy="381000"/>
          </a:xfrm>
          <a:prstGeom prst="line">
            <a:avLst/>
          </a:prstGeom>
          <a:noFill/>
          <a:ln w="9525">
            <a:noFill/>
            <a:round/>
            <a:headEnd/>
            <a:tailEnd/>
          </a:ln>
          <a:effectLst>
            <a:prstShdw prst="shdw17" dist="17961" dir="2700000">
              <a:srgbClr val="999999"/>
            </a:prstShdw>
          </a:effectLst>
        </p:spPr>
        <p:txBody>
          <a:bodyPr anchor="ctr">
            <a:spAutoFit/>
          </a:bodyPr>
          <a:lstStyle/>
          <a:p>
            <a:endParaRPr lang="en-US" dirty="0"/>
          </a:p>
        </p:txBody>
      </p:sp>
      <p:sp>
        <p:nvSpPr>
          <p:cNvPr id="349204" name="Line 20"/>
          <p:cNvSpPr>
            <a:spLocks noChangeShapeType="1"/>
          </p:cNvSpPr>
          <p:nvPr/>
        </p:nvSpPr>
        <p:spPr bwMode="auto">
          <a:xfrm flipH="1">
            <a:off x="1219200" y="2286000"/>
            <a:ext cx="533400" cy="381000"/>
          </a:xfrm>
          <a:prstGeom prst="line">
            <a:avLst/>
          </a:prstGeom>
          <a:noFill/>
          <a:ln w="76200">
            <a:solidFill>
              <a:srgbClr val="FF0000"/>
            </a:solidFill>
            <a:round/>
            <a:headEnd/>
            <a:tailEnd type="triangle" w="med" len="med"/>
          </a:ln>
          <a:effectLst>
            <a:prstShdw prst="shdw17" dist="17961" dir="2700000">
              <a:srgbClr val="990000"/>
            </a:prstShdw>
          </a:effectLst>
        </p:spPr>
        <p:txBody>
          <a:bodyPr anchor="ctr">
            <a:spAutoFit/>
          </a:bodyPr>
          <a:lstStyle/>
          <a:p>
            <a:endParaRPr lang="en-US" dirty="0"/>
          </a:p>
        </p:txBody>
      </p:sp>
      <p:sp>
        <p:nvSpPr>
          <p:cNvPr id="349205" name="Text Box 21"/>
          <p:cNvSpPr txBox="1">
            <a:spLocks noChangeArrowheads="1"/>
          </p:cNvSpPr>
          <p:nvPr/>
        </p:nvSpPr>
        <p:spPr bwMode="auto">
          <a:xfrm>
            <a:off x="1295400" y="2209800"/>
            <a:ext cx="3429000" cy="457200"/>
          </a:xfrm>
          <a:prstGeom prst="rect">
            <a:avLst/>
          </a:prstGeom>
          <a:noFill/>
          <a:ln w="9525">
            <a:noFill/>
            <a:miter lim="800000"/>
            <a:headEnd/>
            <a:tailEnd/>
          </a:ln>
        </p:spPr>
        <p:txBody>
          <a:bodyPr>
            <a:spAutoFit/>
          </a:bodyPr>
          <a:lstStyle/>
          <a:p>
            <a:pPr algn="ctr" eaLnBrk="0" hangingPunct="0">
              <a:spcBef>
                <a:spcPct val="50000"/>
              </a:spcBef>
            </a:pPr>
            <a:r>
              <a:rPr lang="en-US" altLang="en-US" sz="2400" dirty="0">
                <a:solidFill>
                  <a:srgbClr val="FF0000"/>
                </a:solidFill>
              </a:rPr>
              <a:t>Parent of K and E</a:t>
            </a:r>
          </a:p>
        </p:txBody>
      </p:sp>
      <p:sp>
        <p:nvSpPr>
          <p:cNvPr id="349206" name="Text Box 22"/>
          <p:cNvSpPr txBox="1">
            <a:spLocks noChangeArrowheads="1"/>
          </p:cNvSpPr>
          <p:nvPr/>
        </p:nvSpPr>
        <p:spPr bwMode="auto">
          <a:xfrm>
            <a:off x="3352800" y="6629400"/>
            <a:ext cx="3429000" cy="457200"/>
          </a:xfrm>
          <a:prstGeom prst="rect">
            <a:avLst/>
          </a:prstGeom>
          <a:noFill/>
          <a:ln w="9525">
            <a:noFill/>
            <a:miter lim="800000"/>
            <a:headEnd/>
            <a:tailEnd/>
          </a:ln>
        </p:spPr>
        <p:txBody>
          <a:bodyPr>
            <a:spAutoFit/>
          </a:bodyPr>
          <a:lstStyle/>
          <a:p>
            <a:pPr algn="ctr" eaLnBrk="0" hangingPunct="0">
              <a:spcBef>
                <a:spcPct val="50000"/>
              </a:spcBef>
            </a:pPr>
            <a:r>
              <a:rPr lang="en-US" altLang="en-US" sz="2400" dirty="0">
                <a:solidFill>
                  <a:srgbClr val="FF0000"/>
                </a:solidFill>
              </a:rPr>
              <a:t>Descendants of E</a:t>
            </a:r>
          </a:p>
        </p:txBody>
      </p:sp>
      <p:sp>
        <p:nvSpPr>
          <p:cNvPr id="349207" name="Line 23"/>
          <p:cNvSpPr>
            <a:spLocks noChangeShapeType="1"/>
          </p:cNvSpPr>
          <p:nvPr/>
        </p:nvSpPr>
        <p:spPr bwMode="auto">
          <a:xfrm flipH="1" flipV="1">
            <a:off x="2362200" y="5715000"/>
            <a:ext cx="1600200" cy="838200"/>
          </a:xfrm>
          <a:prstGeom prst="line">
            <a:avLst/>
          </a:prstGeom>
          <a:noFill/>
          <a:ln w="76200">
            <a:solidFill>
              <a:srgbClr val="FF0000"/>
            </a:solidFill>
            <a:round/>
            <a:headEnd/>
            <a:tailEnd type="triangle" w="med" len="med"/>
          </a:ln>
          <a:effectLst>
            <a:prstShdw prst="shdw17" dist="17961" dir="2700000">
              <a:srgbClr val="990000"/>
            </a:prstShdw>
          </a:effectLst>
        </p:spPr>
        <p:txBody>
          <a:bodyPr anchor="ctr">
            <a:spAutoFit/>
          </a:bodyPr>
          <a:lstStyle/>
          <a:p>
            <a:endParaRPr lang="en-US" dirty="0"/>
          </a:p>
        </p:txBody>
      </p:sp>
      <p:sp>
        <p:nvSpPr>
          <p:cNvPr id="349208" name="Line 24"/>
          <p:cNvSpPr>
            <a:spLocks noChangeShapeType="1"/>
          </p:cNvSpPr>
          <p:nvPr/>
        </p:nvSpPr>
        <p:spPr bwMode="auto">
          <a:xfrm flipH="1" flipV="1">
            <a:off x="3962400" y="5715000"/>
            <a:ext cx="76200" cy="914400"/>
          </a:xfrm>
          <a:prstGeom prst="line">
            <a:avLst/>
          </a:prstGeom>
          <a:noFill/>
          <a:ln w="76200">
            <a:solidFill>
              <a:srgbClr val="FF0000"/>
            </a:solidFill>
            <a:round/>
            <a:headEnd/>
            <a:tailEnd type="triangle" w="med" len="med"/>
          </a:ln>
          <a:effectLst>
            <a:prstShdw prst="shdw17" dist="17961" dir="2700000">
              <a:srgbClr val="990000"/>
            </a:prstShdw>
          </a:effectLst>
        </p:spPr>
        <p:txBody>
          <a:bodyPr anchor="ctr">
            <a:spAutoFit/>
          </a:bodyPr>
          <a:lstStyle/>
          <a:p>
            <a:endParaRPr lang="en-US" dirty="0"/>
          </a:p>
        </p:txBody>
      </p:sp>
      <p:sp>
        <p:nvSpPr>
          <p:cNvPr id="2" name="Freeform 21"/>
          <p:cNvSpPr>
            <a:spLocks/>
          </p:cNvSpPr>
          <p:nvPr/>
        </p:nvSpPr>
        <p:spPr bwMode="auto">
          <a:xfrm rot="4920854" flipH="1">
            <a:off x="1500982" y="5539581"/>
            <a:ext cx="303212" cy="657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 name="Text Box 15"/>
          <p:cNvSpPr txBox="1">
            <a:spLocks noChangeArrowheads="1"/>
          </p:cNvSpPr>
          <p:nvPr/>
        </p:nvSpPr>
        <p:spPr bwMode="auto">
          <a:xfrm flipH="1">
            <a:off x="1676400" y="5257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a:t>
            </a:r>
            <a:endParaRPr lang="en-US" altLang="en-US" sz="1600" b="0" dirty="0"/>
          </a:p>
        </p:txBody>
      </p:sp>
      <p:sp>
        <p:nvSpPr>
          <p:cNvPr id="4" name="Text Box 15"/>
          <p:cNvSpPr txBox="1">
            <a:spLocks noChangeArrowheads="1"/>
          </p:cNvSpPr>
          <p:nvPr/>
        </p:nvSpPr>
        <p:spPr bwMode="auto">
          <a:xfrm flipH="1">
            <a:off x="3505200" y="5257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B</a:t>
            </a:r>
            <a:endParaRPr lang="en-US" altLang="en-US" sz="1600" b="0" dirty="0"/>
          </a:p>
        </p:txBody>
      </p:sp>
      <p:sp>
        <p:nvSpPr>
          <p:cNvPr id="5" name="Freeform 21"/>
          <p:cNvSpPr>
            <a:spLocks/>
          </p:cNvSpPr>
          <p:nvPr/>
        </p:nvSpPr>
        <p:spPr bwMode="auto">
          <a:xfrm rot="4920854">
            <a:off x="3053557" y="4806156"/>
            <a:ext cx="188912" cy="1419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1"/>
          <p:cNvSpPr>
            <a:spLocks/>
          </p:cNvSpPr>
          <p:nvPr/>
        </p:nvSpPr>
        <p:spPr bwMode="auto">
          <a:xfrm rot="4920854">
            <a:off x="4530725" y="5257800"/>
            <a:ext cx="685800" cy="1143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Text Box 15"/>
          <p:cNvSpPr txBox="1">
            <a:spLocks noChangeArrowheads="1"/>
          </p:cNvSpPr>
          <p:nvPr/>
        </p:nvSpPr>
        <p:spPr bwMode="auto">
          <a:xfrm flipH="1">
            <a:off x="1371600" y="4495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C</a:t>
            </a:r>
            <a:endParaRPr lang="en-US" altLang="en-US" sz="1600" b="0" dirty="0"/>
          </a:p>
        </p:txBody>
      </p:sp>
      <p:sp>
        <p:nvSpPr>
          <p:cNvPr id="8" name="Text Box 15"/>
          <p:cNvSpPr txBox="1">
            <a:spLocks noChangeArrowheads="1"/>
          </p:cNvSpPr>
          <p:nvPr/>
        </p:nvSpPr>
        <p:spPr bwMode="auto">
          <a:xfrm flipH="1">
            <a:off x="3276600" y="4495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F</a:t>
            </a:r>
            <a:endParaRPr lang="en-US" altLang="en-US" sz="1600" b="0" dirty="0"/>
          </a:p>
        </p:txBody>
      </p:sp>
      <p:sp>
        <p:nvSpPr>
          <p:cNvPr id="9" name="Freeform 24"/>
          <p:cNvSpPr>
            <a:spLocks/>
          </p:cNvSpPr>
          <p:nvPr/>
        </p:nvSpPr>
        <p:spPr bwMode="auto">
          <a:xfrm rot="16056669" flipH="1">
            <a:off x="896938" y="5165725"/>
            <a:ext cx="1073150" cy="79057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0" name="Freeform 21"/>
          <p:cNvSpPr>
            <a:spLocks/>
          </p:cNvSpPr>
          <p:nvPr/>
        </p:nvSpPr>
        <p:spPr bwMode="auto">
          <a:xfrm rot="4920854">
            <a:off x="2844007" y="4110831"/>
            <a:ext cx="203200" cy="12938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 name="Freeform 21"/>
          <p:cNvSpPr>
            <a:spLocks/>
          </p:cNvSpPr>
          <p:nvPr/>
        </p:nvSpPr>
        <p:spPr bwMode="auto">
          <a:xfrm rot="4920854">
            <a:off x="4154488" y="4751387"/>
            <a:ext cx="1417638" cy="134461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 name="Freeform 21"/>
          <p:cNvSpPr>
            <a:spLocks/>
          </p:cNvSpPr>
          <p:nvPr/>
        </p:nvSpPr>
        <p:spPr bwMode="auto">
          <a:xfrm rot="15027246" flipV="1">
            <a:off x="707232" y="4333081"/>
            <a:ext cx="1244600" cy="128428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3" name="Text Box 15"/>
          <p:cNvSpPr txBox="1">
            <a:spLocks noChangeArrowheads="1"/>
          </p:cNvSpPr>
          <p:nvPr/>
        </p:nvSpPr>
        <p:spPr bwMode="auto">
          <a:xfrm flipH="1">
            <a:off x="1371600" y="36718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G</a:t>
            </a:r>
            <a:endParaRPr lang="en-US" altLang="en-US" sz="1600" b="0" dirty="0"/>
          </a:p>
        </p:txBody>
      </p:sp>
      <p:sp>
        <p:nvSpPr>
          <p:cNvPr id="14" name="Text Box 2"/>
          <p:cNvSpPr txBox="1">
            <a:spLocks noChangeArrowheads="1"/>
          </p:cNvSpPr>
          <p:nvPr/>
        </p:nvSpPr>
        <p:spPr bwMode="auto">
          <a:xfrm flipH="1">
            <a:off x="4572000" y="2209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L</a:t>
            </a:r>
            <a:endParaRPr lang="en-US" altLang="en-US" sz="1600" b="0" dirty="0"/>
          </a:p>
        </p:txBody>
      </p:sp>
      <p:sp>
        <p:nvSpPr>
          <p:cNvPr id="15" name="Freeform 21"/>
          <p:cNvSpPr>
            <a:spLocks/>
          </p:cNvSpPr>
          <p:nvPr/>
        </p:nvSpPr>
        <p:spPr bwMode="auto">
          <a:xfrm rot="4920854" flipV="1">
            <a:off x="3832225" y="2087563"/>
            <a:ext cx="487363" cy="145573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6" name="Freeform 22"/>
          <p:cNvSpPr>
            <a:spLocks/>
          </p:cNvSpPr>
          <p:nvPr/>
        </p:nvSpPr>
        <p:spPr bwMode="auto">
          <a:xfrm rot="8223978">
            <a:off x="4881563" y="2927350"/>
            <a:ext cx="1350962" cy="23510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7" name="Freeform 21"/>
          <p:cNvSpPr>
            <a:spLocks/>
          </p:cNvSpPr>
          <p:nvPr/>
        </p:nvSpPr>
        <p:spPr bwMode="auto">
          <a:xfrm rot="4920854" flipH="1" flipV="1">
            <a:off x="2874963" y="3254375"/>
            <a:ext cx="228600" cy="14065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8" name="Oval 37"/>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13886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92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920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4920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920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92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9208"/>
                                        </p:tgtEl>
                                        <p:attrNameLst>
                                          <p:attrName>style.visibility</p:attrName>
                                        </p:attrNameLst>
                                      </p:cBhvr>
                                      <p:to>
                                        <p:strVal val="visible"/>
                                      </p:to>
                                    </p:set>
                                  </p:childTnLst>
                                </p:cTn>
                              </p:par>
                              <p:par>
                                <p:cTn id="19" presetID="1" presetClass="entr" presetSubtype="0" fill="hold" grpId="0" nodeType="withEffect" nodePh="1">
                                  <p:stCondLst>
                                    <p:cond delay="0"/>
                                  </p:stCondLst>
                                  <p:endCondLst>
                                    <p:cond evt="begin" delay="0">
                                      <p:tn val="19"/>
                                    </p:cond>
                                  </p:endCondLst>
                                  <p:childTnLst>
                                    <p:set>
                                      <p:cBhvr>
                                        <p:cTn id="20" dur="1" fill="hold">
                                          <p:stCondLst>
                                            <p:cond delay="0"/>
                                          </p:stCondLst>
                                        </p:cTn>
                                        <p:tgtEl>
                                          <p:spTgt spid="3491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99" grpId="0"/>
      <p:bldP spid="349200" grpId="0"/>
      <p:bldP spid="349204" grpId="0" animBg="1"/>
      <p:bldP spid="349205" grpId="0"/>
      <p:bldP spid="349206" grpId="0"/>
      <p:bldP spid="349207" grpId="0" animBg="1"/>
      <p:bldP spid="34920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 y="-190619"/>
            <a:ext cx="6781800"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p>
          <a:p>
            <a:pPr algn="ctr" eaLnBrk="0" hangingPunct="0">
              <a:spcBef>
                <a:spcPct val="50000"/>
              </a:spcBef>
              <a:defRPr/>
            </a:pPr>
            <a:r>
              <a:rPr lang="en-US" altLang="en-US" dirty="0" smtClean="0"/>
              <a:t>Path = Connection </a:t>
            </a:r>
            <a:r>
              <a:rPr lang="en-US" altLang="en-US" dirty="0"/>
              <a:t>Between Variables</a:t>
            </a:r>
            <a:endParaRPr lang="en-US" altLang="en-US" sz="1600" b="0" dirty="0"/>
          </a:p>
        </p:txBody>
      </p:sp>
      <p:sp>
        <p:nvSpPr>
          <p:cNvPr id="253954" name="Rectangle 10"/>
          <p:cNvSpPr>
            <a:spLocks noChangeArrowheads="1"/>
          </p:cNvSpPr>
          <p:nvPr/>
        </p:nvSpPr>
        <p:spPr bwMode="auto">
          <a:xfrm>
            <a:off x="76200" y="609600"/>
            <a:ext cx="6781800" cy="7620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000" b="0" dirty="0"/>
              <a:t>Path – any series of edges, regardless of direction, between two nodes (e.g., between E and D)</a:t>
            </a:r>
          </a:p>
          <a:p>
            <a:pPr marL="322263" indent="-322263" defTabSz="803275" eaLnBrk="0" hangingPunct="0">
              <a:spcBef>
                <a:spcPct val="20000"/>
              </a:spcBef>
              <a:spcAft>
                <a:spcPct val="50000"/>
              </a:spcAft>
              <a:buClr>
                <a:srgbClr val="969696"/>
              </a:buClr>
              <a:buSzPct val="75000"/>
              <a:buFont typeface="Symbol" pitchFamily="18" charset="2"/>
              <a:buChar char="·"/>
            </a:pPr>
            <a:endParaRPr lang="en-US" altLang="en-US" sz="2000" b="0" dirty="0"/>
          </a:p>
        </p:txBody>
      </p:sp>
      <p:sp>
        <p:nvSpPr>
          <p:cNvPr id="246800" name="Rectangle 10"/>
          <p:cNvSpPr>
            <a:spLocks noChangeArrowheads="1"/>
          </p:cNvSpPr>
          <p:nvPr/>
        </p:nvSpPr>
        <p:spPr bwMode="auto">
          <a:xfrm>
            <a:off x="152400" y="1371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None/>
            </a:pPr>
            <a:r>
              <a:rPr lang="en-US" altLang="en-US" sz="2000" b="0" u="sng" dirty="0" smtClean="0"/>
              <a:t>Two Types </a:t>
            </a:r>
            <a:r>
              <a:rPr lang="en-US" altLang="en-US" sz="2000" b="0" u="sng" dirty="0"/>
              <a:t>of Paths</a:t>
            </a:r>
          </a:p>
          <a:p>
            <a:pPr marL="322263" indent="-322263" defTabSz="803275" eaLnBrk="0" hangingPunct="0">
              <a:lnSpc>
                <a:spcPct val="70000"/>
              </a:lnSpc>
              <a:spcBef>
                <a:spcPct val="20000"/>
              </a:spcBef>
              <a:spcAft>
                <a:spcPts val="0"/>
              </a:spcAft>
              <a:buClr>
                <a:srgbClr val="969696"/>
              </a:buClr>
              <a:buSzPct val="75000"/>
              <a:buFont typeface="Symbol" pitchFamily="18" charset="2"/>
              <a:buChar char="·"/>
            </a:pPr>
            <a:r>
              <a:rPr lang="en-US" altLang="en-US" sz="2400" dirty="0"/>
              <a:t>Directed path</a:t>
            </a:r>
            <a:r>
              <a:rPr lang="en-US" altLang="en-US" sz="2400" b="0" dirty="0"/>
              <a:t> – aka “causal” path</a:t>
            </a:r>
          </a:p>
          <a:p>
            <a:pPr marL="800100" lvl="1" indent="-342900" defTabSz="803275" eaLnBrk="0" hangingPunct="0">
              <a:lnSpc>
                <a:spcPct val="70000"/>
              </a:lnSpc>
              <a:spcBef>
                <a:spcPts val="600"/>
              </a:spcBef>
              <a:spcAft>
                <a:spcPts val="300"/>
              </a:spcAft>
              <a:buClr>
                <a:srgbClr val="969696"/>
              </a:buClr>
              <a:buSzPct val="75000"/>
              <a:buFont typeface="Arial" panose="020B0604020202020204" pitchFamily="34" charset="0"/>
              <a:buChar char="–"/>
            </a:pPr>
            <a:r>
              <a:rPr lang="en-US" altLang="en-US" sz="2000" b="0" dirty="0"/>
              <a:t>Series of edges are all going in the same direction</a:t>
            </a:r>
          </a:p>
          <a:p>
            <a:pPr marL="800100" lvl="1" indent="-342900" defTabSz="803275" eaLnBrk="0" hangingPunct="0">
              <a:lnSpc>
                <a:spcPct val="70000"/>
              </a:lnSpc>
              <a:spcBef>
                <a:spcPts val="600"/>
              </a:spcBef>
              <a:spcAft>
                <a:spcPts val="300"/>
              </a:spcAft>
              <a:buClr>
                <a:srgbClr val="969696"/>
              </a:buClr>
              <a:buSzPct val="75000"/>
              <a:buFont typeface="Arial" panose="020B0604020202020204" pitchFamily="34" charset="0"/>
              <a:buChar char="–"/>
            </a:pPr>
            <a:r>
              <a:rPr lang="en-US" altLang="en-US" sz="2000" b="0" dirty="0"/>
              <a:t>All edges have a head-to-tail sequence</a:t>
            </a:r>
          </a:p>
          <a:p>
            <a:pPr marL="800100" lvl="1" indent="-342900" defTabSz="803275" eaLnBrk="0" hangingPunct="0">
              <a:lnSpc>
                <a:spcPct val="70000"/>
              </a:lnSpc>
              <a:spcBef>
                <a:spcPts val="600"/>
              </a:spcBef>
              <a:spcAft>
                <a:spcPts val="300"/>
              </a:spcAft>
              <a:buClr>
                <a:srgbClr val="969696"/>
              </a:buClr>
              <a:buSzPct val="75000"/>
              <a:buFont typeface="Arial" panose="020B0604020202020204" pitchFamily="34" charset="0"/>
              <a:buChar char="–"/>
            </a:pPr>
            <a:r>
              <a:rPr lang="en-US" altLang="en-US" sz="2000" b="0" dirty="0"/>
              <a:t>“one way street</a:t>
            </a:r>
            <a:r>
              <a:rPr lang="en-US" altLang="en-US" sz="2000" b="0" dirty="0" smtClean="0"/>
              <a:t>”:  Depicts </a:t>
            </a:r>
            <a:r>
              <a:rPr lang="en-US" altLang="en-US" sz="2000" b="0" dirty="0"/>
              <a:t>a causal relationship</a:t>
            </a:r>
          </a:p>
          <a:p>
            <a:pPr marL="322263" indent="-322263" defTabSz="803275" eaLnBrk="0" hangingPunct="0">
              <a:spcBef>
                <a:spcPct val="20000"/>
              </a:spcBef>
              <a:spcAft>
                <a:spcPct val="50000"/>
              </a:spcAft>
              <a:buClr>
                <a:srgbClr val="969696"/>
              </a:buClr>
              <a:buSzPct val="75000"/>
              <a:buFont typeface="Symbol" pitchFamily="18" charset="2"/>
              <a:buChar char="·"/>
            </a:pPr>
            <a:endParaRPr lang="en-US" altLang="en-US" sz="500" b="0" dirty="0" smtClean="0"/>
          </a:p>
        </p:txBody>
      </p:sp>
      <p:grpSp>
        <p:nvGrpSpPr>
          <p:cNvPr id="30" name="Group 29"/>
          <p:cNvGrpSpPr/>
          <p:nvPr/>
        </p:nvGrpSpPr>
        <p:grpSpPr>
          <a:xfrm>
            <a:off x="228600" y="5786696"/>
            <a:ext cx="5410200" cy="1071304"/>
            <a:chOff x="76200" y="2133600"/>
            <a:chExt cx="5410200" cy="1071304"/>
          </a:xfrm>
        </p:grpSpPr>
        <p:sp>
          <p:nvSpPr>
            <p:cNvPr id="1260546" name="Text Box 2"/>
            <p:cNvSpPr txBox="1">
              <a:spLocks noChangeArrowheads="1"/>
            </p:cNvSpPr>
            <p:nvPr/>
          </p:nvSpPr>
          <p:spPr bwMode="auto">
            <a:xfrm flipH="1">
              <a:off x="1905000" y="238132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F</a:t>
              </a:r>
              <a:endParaRPr lang="en-US" altLang="en-US" sz="1600" b="0" dirty="0"/>
            </a:p>
          </p:txBody>
        </p:sp>
        <p:sp>
          <p:nvSpPr>
            <p:cNvPr id="1260559" name="Text Box 15"/>
            <p:cNvSpPr txBox="1">
              <a:spLocks noChangeArrowheads="1"/>
            </p:cNvSpPr>
            <p:nvPr/>
          </p:nvSpPr>
          <p:spPr bwMode="auto">
            <a:xfrm flipH="1">
              <a:off x="1066800" y="2685792"/>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1260564" name="Text Box 20"/>
            <p:cNvSpPr txBox="1">
              <a:spLocks noChangeArrowheads="1"/>
            </p:cNvSpPr>
            <p:nvPr/>
          </p:nvSpPr>
          <p:spPr bwMode="auto">
            <a:xfrm flipH="1">
              <a:off x="76200" y="21336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C</a:t>
              </a:r>
              <a:endParaRPr lang="en-US" altLang="en-US" sz="1600" b="0" dirty="0"/>
            </a:p>
          </p:txBody>
        </p:sp>
        <p:sp>
          <p:nvSpPr>
            <p:cNvPr id="1260565" name="Freeform 21"/>
            <p:cNvSpPr>
              <a:spLocks/>
            </p:cNvSpPr>
            <p:nvPr/>
          </p:nvSpPr>
          <p:spPr bwMode="auto">
            <a:xfrm rot="19870852" flipV="1">
              <a:off x="962151" y="2367173"/>
              <a:ext cx="375196" cy="71274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 name="Text Box 2"/>
            <p:cNvSpPr txBox="1">
              <a:spLocks noChangeArrowheads="1"/>
            </p:cNvSpPr>
            <p:nvPr/>
          </p:nvSpPr>
          <p:spPr bwMode="auto">
            <a:xfrm flipH="1">
              <a:off x="4343400" y="26670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3" name="Freeform 21"/>
            <p:cNvSpPr>
              <a:spLocks/>
            </p:cNvSpPr>
            <p:nvPr/>
          </p:nvSpPr>
          <p:spPr bwMode="auto">
            <a:xfrm rot="4920854">
              <a:off x="1413329" y="1862725"/>
              <a:ext cx="396791" cy="121042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4" name="Freeform 21"/>
            <p:cNvSpPr>
              <a:spLocks/>
            </p:cNvSpPr>
            <p:nvPr/>
          </p:nvSpPr>
          <p:spPr bwMode="auto">
            <a:xfrm rot="4920854">
              <a:off x="3313182" y="1842971"/>
              <a:ext cx="576603" cy="190251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grpSp>
      <p:grpSp>
        <p:nvGrpSpPr>
          <p:cNvPr id="253964" name="Group 21"/>
          <p:cNvGrpSpPr>
            <a:grpSpLocks/>
          </p:cNvGrpSpPr>
          <p:nvPr/>
        </p:nvGrpSpPr>
        <p:grpSpPr bwMode="auto">
          <a:xfrm>
            <a:off x="500796" y="3276600"/>
            <a:ext cx="5943600" cy="533400"/>
            <a:chOff x="192" y="1296"/>
            <a:chExt cx="3744" cy="336"/>
          </a:xfrm>
        </p:grpSpPr>
        <p:sp>
          <p:nvSpPr>
            <p:cNvPr id="5" name="Text Box 2"/>
            <p:cNvSpPr txBox="1">
              <a:spLocks noChangeArrowheads="1"/>
            </p:cNvSpPr>
            <p:nvPr/>
          </p:nvSpPr>
          <p:spPr bwMode="auto">
            <a:xfrm flipH="1">
              <a:off x="2304"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B</a:t>
              </a:r>
              <a:endParaRPr lang="en-US" altLang="en-US" sz="1600" b="0" dirty="0"/>
            </a:p>
          </p:txBody>
        </p:sp>
        <p:sp>
          <p:nvSpPr>
            <p:cNvPr id="6" name="Text Box 15"/>
            <p:cNvSpPr txBox="1">
              <a:spLocks noChangeArrowheads="1"/>
            </p:cNvSpPr>
            <p:nvPr/>
          </p:nvSpPr>
          <p:spPr bwMode="auto">
            <a:xfrm flipH="1">
              <a:off x="192" y="1305"/>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7" name="Text Box 20"/>
            <p:cNvSpPr txBox="1">
              <a:spLocks noChangeArrowheads="1"/>
            </p:cNvSpPr>
            <p:nvPr/>
          </p:nvSpPr>
          <p:spPr bwMode="auto">
            <a:xfrm flipH="1">
              <a:off x="1221"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a:t>
              </a:r>
              <a:endParaRPr lang="en-US" altLang="en-US" sz="1600" b="0" dirty="0"/>
            </a:p>
          </p:txBody>
        </p:sp>
        <p:sp>
          <p:nvSpPr>
            <p:cNvPr id="8" name="Freeform 21"/>
            <p:cNvSpPr>
              <a:spLocks/>
            </p:cNvSpPr>
            <p:nvPr/>
          </p:nvSpPr>
          <p:spPr bwMode="auto">
            <a:xfrm rot="4920854">
              <a:off x="984" y="1134"/>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9" name="Text Box 2"/>
            <p:cNvSpPr txBox="1">
              <a:spLocks noChangeArrowheads="1"/>
            </p:cNvSpPr>
            <p:nvPr/>
          </p:nvSpPr>
          <p:spPr bwMode="auto">
            <a:xfrm flipH="1">
              <a:off x="3216" y="129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0" name="Freeform 21"/>
            <p:cNvSpPr>
              <a:spLocks/>
            </p:cNvSpPr>
            <p:nvPr/>
          </p:nvSpPr>
          <p:spPr bwMode="auto">
            <a:xfrm rot="4920854">
              <a:off x="2088" y="1128"/>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 name="Freeform 21"/>
            <p:cNvSpPr>
              <a:spLocks/>
            </p:cNvSpPr>
            <p:nvPr/>
          </p:nvSpPr>
          <p:spPr bwMode="auto">
            <a:xfrm rot="4920854">
              <a:off x="3048" y="1128"/>
              <a:ext cx="96" cy="62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246832" name="Arc 48"/>
          <p:cNvSpPr>
            <a:spLocks/>
          </p:cNvSpPr>
          <p:nvPr/>
        </p:nvSpPr>
        <p:spPr bwMode="auto">
          <a:xfrm rot="17653581">
            <a:off x="556109" y="5486262"/>
            <a:ext cx="661438" cy="97076"/>
          </a:xfrm>
          <a:custGeom>
            <a:avLst/>
            <a:gdLst>
              <a:gd name="T0" fmla="*/ 0 w 41948"/>
              <a:gd name="T1" fmla="*/ 1279564 h 21600"/>
              <a:gd name="T2" fmla="*/ 5578475 w 41948"/>
              <a:gd name="T3" fmla="*/ 978060 h 21600"/>
              <a:gd name="T4" fmla="*/ 2855597 w 41948"/>
              <a:gd name="T5" fmla="*/ 1435100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28575">
            <a:solidFill>
              <a:srgbClr val="FF0000"/>
            </a:solidFill>
            <a:round/>
            <a:headEnd type="triangle" w="med" len="med"/>
            <a:tailEnd/>
          </a:ln>
        </p:spPr>
        <p:txBody>
          <a:bodyPr wrap="none" anchor="ctr"/>
          <a:lstStyle/>
          <a:p>
            <a:endParaRPr lang="en-US" dirty="0"/>
          </a:p>
        </p:txBody>
      </p:sp>
      <p:sp>
        <p:nvSpPr>
          <p:cNvPr id="246843" name="Arc 59"/>
          <p:cNvSpPr>
            <a:spLocks/>
          </p:cNvSpPr>
          <p:nvPr/>
        </p:nvSpPr>
        <p:spPr bwMode="auto">
          <a:xfrm rot="16873871">
            <a:off x="-1199399" y="6462050"/>
            <a:ext cx="3589974" cy="867985"/>
          </a:xfrm>
          <a:custGeom>
            <a:avLst/>
            <a:gdLst>
              <a:gd name="T0" fmla="*/ 0 w 41948"/>
              <a:gd name="T1" fmla="*/ 747356 h 21600"/>
              <a:gd name="T2" fmla="*/ 4419600 w 41948"/>
              <a:gd name="T3" fmla="*/ 571257 h 21600"/>
              <a:gd name="T4" fmla="*/ 2262374 w 41948"/>
              <a:gd name="T5" fmla="*/ 838200 h 21600"/>
              <a:gd name="T6" fmla="*/ 0 60000 65536"/>
              <a:gd name="T7" fmla="*/ 0 60000 65536"/>
              <a:gd name="T8" fmla="*/ 0 60000 65536"/>
              <a:gd name="T9" fmla="*/ 0 w 41948"/>
              <a:gd name="T10" fmla="*/ 0 h 21600"/>
              <a:gd name="T11" fmla="*/ 41948 w 41948"/>
              <a:gd name="T12" fmla="*/ 21600 h 21600"/>
            </a:gdLst>
            <a:ahLst/>
            <a:cxnLst>
              <a:cxn ang="T6">
                <a:pos x="T0" y="T1"/>
              </a:cxn>
              <a:cxn ang="T7">
                <a:pos x="T2" y="T3"/>
              </a:cxn>
              <a:cxn ang="T8">
                <a:pos x="T4" y="T5"/>
              </a:cxn>
            </a:cxnLst>
            <a:rect l="T9" t="T10" r="T11" b="T12"/>
            <a:pathLst>
              <a:path w="41948" h="21600" fill="none" extrusionOk="0">
                <a:moveTo>
                  <a:pt x="0" y="19259"/>
                </a:moveTo>
                <a:cubicBezTo>
                  <a:pt x="1194" y="8300"/>
                  <a:pt x="10449" y="-1"/>
                  <a:pt x="21473" y="0"/>
                </a:cubicBezTo>
                <a:cubicBezTo>
                  <a:pt x="30751" y="0"/>
                  <a:pt x="38993" y="5925"/>
                  <a:pt x="41948" y="14720"/>
                </a:cubicBezTo>
              </a:path>
              <a:path w="41948" h="21600" stroke="0" extrusionOk="0">
                <a:moveTo>
                  <a:pt x="0" y="19259"/>
                </a:moveTo>
                <a:cubicBezTo>
                  <a:pt x="1194" y="8300"/>
                  <a:pt x="10449" y="-1"/>
                  <a:pt x="21473" y="0"/>
                </a:cubicBezTo>
                <a:cubicBezTo>
                  <a:pt x="30751" y="0"/>
                  <a:pt x="38993" y="5925"/>
                  <a:pt x="41948" y="14720"/>
                </a:cubicBezTo>
                <a:lnTo>
                  <a:pt x="21473" y="21600"/>
                </a:lnTo>
                <a:close/>
              </a:path>
            </a:pathLst>
          </a:custGeom>
          <a:noFill/>
          <a:ln w="28575">
            <a:solidFill>
              <a:srgbClr val="FF0000"/>
            </a:solidFill>
            <a:round/>
            <a:headEnd type="triangle" w="med" len="med"/>
            <a:tailEnd/>
          </a:ln>
        </p:spPr>
        <p:txBody>
          <a:bodyPr wrap="none" anchor="ctr"/>
          <a:lstStyle/>
          <a:p>
            <a:endParaRPr lang="en-US" dirty="0"/>
          </a:p>
        </p:txBody>
      </p:sp>
      <p:sp>
        <p:nvSpPr>
          <p:cNvPr id="48" name="Rectangle 10"/>
          <p:cNvSpPr>
            <a:spLocks noChangeArrowheads="1"/>
          </p:cNvSpPr>
          <p:nvPr/>
        </p:nvSpPr>
        <p:spPr bwMode="auto">
          <a:xfrm>
            <a:off x="152400" y="416898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ts val="600"/>
              </a:spcBef>
              <a:spcAft>
                <a:spcPts val="0"/>
              </a:spcAft>
              <a:buClr>
                <a:srgbClr val="969696"/>
              </a:buClr>
              <a:buSzPct val="75000"/>
              <a:buFont typeface="Symbol" pitchFamily="18" charset="2"/>
              <a:buChar char="·"/>
            </a:pPr>
            <a:r>
              <a:rPr lang="en-US" altLang="en-US" sz="2400" dirty="0" smtClean="0"/>
              <a:t>Undirected </a:t>
            </a:r>
            <a:r>
              <a:rPr lang="en-US" altLang="en-US" sz="2400" dirty="0"/>
              <a:t>path</a:t>
            </a:r>
            <a:r>
              <a:rPr lang="en-US" altLang="en-US" sz="2400" b="0" dirty="0"/>
              <a:t> – aka “non-causal” path</a:t>
            </a:r>
          </a:p>
          <a:p>
            <a:pPr marL="800100" lvl="1" indent="-342900" defTabSz="803275" eaLnBrk="0" hangingPunct="0">
              <a:spcBef>
                <a:spcPts val="0"/>
              </a:spcBef>
              <a:spcAft>
                <a:spcPts val="300"/>
              </a:spcAft>
              <a:buClr>
                <a:srgbClr val="969696"/>
              </a:buClr>
              <a:buSzPct val="75000"/>
              <a:buFont typeface="Arial" panose="020B0604020202020204" pitchFamily="34" charset="0"/>
              <a:buChar char="–"/>
            </a:pPr>
            <a:r>
              <a:rPr lang="en-US" altLang="en-US" sz="2000" b="0" dirty="0"/>
              <a:t>Any other series of edges between 2 nodes </a:t>
            </a:r>
          </a:p>
          <a:p>
            <a:pPr marL="800100" lvl="1" indent="-342900" defTabSz="803275" eaLnBrk="0" hangingPunct="0">
              <a:spcBef>
                <a:spcPts val="600"/>
              </a:spcBef>
              <a:spcAft>
                <a:spcPts val="300"/>
              </a:spcAft>
              <a:buClr>
                <a:srgbClr val="969696"/>
              </a:buClr>
              <a:buSzPct val="75000"/>
              <a:buFont typeface="Arial" panose="020B0604020202020204" pitchFamily="34" charset="0"/>
              <a:buChar char="–"/>
            </a:pPr>
            <a:r>
              <a:rPr lang="en-US" altLang="en-US" sz="2000" b="0" dirty="0"/>
              <a:t>“Backdoor path” –  an undirected path where the initial edge points towards the initial node</a:t>
            </a:r>
          </a:p>
        </p:txBody>
      </p:sp>
      <p:sp>
        <p:nvSpPr>
          <p:cNvPr id="31" name="TextBox 30"/>
          <p:cNvSpPr txBox="1"/>
          <p:nvPr/>
        </p:nvSpPr>
        <p:spPr>
          <a:xfrm>
            <a:off x="1828800" y="3200400"/>
            <a:ext cx="3199262" cy="646331"/>
          </a:xfrm>
          <a:prstGeom prst="rect">
            <a:avLst/>
          </a:prstGeom>
          <a:solidFill>
            <a:schemeClr val="bg1"/>
          </a:solidFill>
        </p:spPr>
        <p:txBody>
          <a:bodyPr wrap="square" rtlCol="0">
            <a:spAutoFit/>
          </a:bodyPr>
          <a:lstStyle/>
          <a:p>
            <a:r>
              <a:rPr lang="en-US" sz="1800" dirty="0" smtClean="0">
                <a:solidFill>
                  <a:srgbClr val="00B050"/>
                </a:solidFill>
              </a:rPr>
              <a:t>If open → causal</a:t>
            </a:r>
          </a:p>
          <a:p>
            <a:r>
              <a:rPr lang="en-US" sz="1800" dirty="0" smtClean="0">
                <a:solidFill>
                  <a:srgbClr val="00B050"/>
                </a:solidFill>
              </a:rPr>
              <a:t>If closed </a:t>
            </a:r>
            <a:r>
              <a:rPr lang="en-US" sz="1800" dirty="0">
                <a:solidFill>
                  <a:srgbClr val="00B050"/>
                </a:solidFill>
              </a:rPr>
              <a:t>→</a:t>
            </a:r>
            <a:r>
              <a:rPr lang="en-US" sz="1800" dirty="0" smtClean="0">
                <a:solidFill>
                  <a:srgbClr val="00B050"/>
                </a:solidFill>
              </a:rPr>
              <a:t> no association</a:t>
            </a:r>
            <a:endParaRPr lang="en-US" sz="1800" dirty="0">
              <a:solidFill>
                <a:srgbClr val="00B050"/>
              </a:solidFill>
            </a:endParaRPr>
          </a:p>
        </p:txBody>
      </p:sp>
      <p:grpSp>
        <p:nvGrpSpPr>
          <p:cNvPr id="29" name="Group 28"/>
          <p:cNvGrpSpPr/>
          <p:nvPr/>
        </p:nvGrpSpPr>
        <p:grpSpPr>
          <a:xfrm>
            <a:off x="848710" y="6781800"/>
            <a:ext cx="5651697" cy="1054858"/>
            <a:chOff x="304800" y="2450342"/>
            <a:chExt cx="5651697" cy="1054858"/>
          </a:xfrm>
        </p:grpSpPr>
        <p:sp>
          <p:nvSpPr>
            <p:cNvPr id="12" name="Text Box 2"/>
            <p:cNvSpPr txBox="1">
              <a:spLocks noChangeArrowheads="1"/>
            </p:cNvSpPr>
            <p:nvPr/>
          </p:nvSpPr>
          <p:spPr bwMode="auto">
            <a:xfrm flipH="1">
              <a:off x="3365697" y="2909887"/>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H</a:t>
              </a:r>
              <a:endParaRPr lang="en-US" altLang="en-US" sz="1600" b="0" dirty="0"/>
            </a:p>
          </p:txBody>
        </p:sp>
        <p:sp>
          <p:nvSpPr>
            <p:cNvPr id="13" name="Text Box 15"/>
            <p:cNvSpPr txBox="1">
              <a:spLocks noChangeArrowheads="1"/>
            </p:cNvSpPr>
            <p:nvPr/>
          </p:nvSpPr>
          <p:spPr bwMode="auto">
            <a:xfrm flipH="1">
              <a:off x="304800" y="29860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14" name="Text Box 20"/>
            <p:cNvSpPr txBox="1">
              <a:spLocks noChangeArrowheads="1"/>
            </p:cNvSpPr>
            <p:nvPr/>
          </p:nvSpPr>
          <p:spPr bwMode="auto">
            <a:xfrm flipH="1">
              <a:off x="1908629" y="2450342"/>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G</a:t>
              </a:r>
              <a:endParaRPr lang="en-US" altLang="en-US" sz="1600" b="0" dirty="0"/>
            </a:p>
          </p:txBody>
        </p:sp>
        <p:sp>
          <p:nvSpPr>
            <p:cNvPr id="15" name="Freeform 21"/>
            <p:cNvSpPr>
              <a:spLocks/>
            </p:cNvSpPr>
            <p:nvPr/>
          </p:nvSpPr>
          <p:spPr bwMode="auto">
            <a:xfrm rot="4920854" flipH="1">
              <a:off x="1460214" y="2349851"/>
              <a:ext cx="425672" cy="11377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6" name="Text Box 2"/>
            <p:cNvSpPr txBox="1">
              <a:spLocks noChangeArrowheads="1"/>
            </p:cNvSpPr>
            <p:nvPr/>
          </p:nvSpPr>
          <p:spPr bwMode="auto">
            <a:xfrm flipH="1">
              <a:off x="4813497" y="29718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7" name="Freeform 21"/>
            <p:cNvSpPr>
              <a:spLocks/>
            </p:cNvSpPr>
            <p:nvPr/>
          </p:nvSpPr>
          <p:spPr bwMode="auto">
            <a:xfrm rot="16200000">
              <a:off x="2908497" y="2528886"/>
              <a:ext cx="533400" cy="838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8" name="Freeform 21"/>
            <p:cNvSpPr>
              <a:spLocks/>
            </p:cNvSpPr>
            <p:nvPr/>
          </p:nvSpPr>
          <p:spPr bwMode="auto">
            <a:xfrm rot="4920854" flipH="1" flipV="1">
              <a:off x="4591050" y="2743200"/>
              <a:ext cx="152400"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253972" name="Line 39"/>
          <p:cNvSpPr>
            <a:spLocks noChangeShapeType="1"/>
          </p:cNvSpPr>
          <p:nvPr/>
        </p:nvSpPr>
        <p:spPr bwMode="auto">
          <a:xfrm flipH="1" flipV="1">
            <a:off x="404407" y="5943600"/>
            <a:ext cx="152400" cy="2667000"/>
          </a:xfrm>
          <a:prstGeom prst="line">
            <a:avLst/>
          </a:prstGeom>
          <a:noFill/>
          <a:ln w="9525">
            <a:noFill/>
            <a:round/>
            <a:headEnd/>
            <a:tailEnd/>
          </a:ln>
          <a:effectLst>
            <a:prstShdw prst="shdw17" dist="17961" dir="2700000">
              <a:srgbClr val="999999"/>
            </a:prstShdw>
          </a:effectLst>
        </p:spPr>
        <p:txBody>
          <a:bodyPr anchor="ctr">
            <a:spAutoFit/>
          </a:bodyPr>
          <a:lstStyle/>
          <a:p>
            <a:endParaRPr lang="en-US" dirty="0"/>
          </a:p>
        </p:txBody>
      </p:sp>
      <p:grpSp>
        <p:nvGrpSpPr>
          <p:cNvPr id="28" name="Group 27"/>
          <p:cNvGrpSpPr/>
          <p:nvPr/>
        </p:nvGrpSpPr>
        <p:grpSpPr>
          <a:xfrm>
            <a:off x="175807" y="7864065"/>
            <a:ext cx="6377393" cy="1279935"/>
            <a:chOff x="304800" y="2834865"/>
            <a:chExt cx="6377393" cy="1279935"/>
          </a:xfrm>
        </p:grpSpPr>
        <p:sp>
          <p:nvSpPr>
            <p:cNvPr id="19" name="Text Box 15"/>
            <p:cNvSpPr txBox="1">
              <a:spLocks noChangeArrowheads="1"/>
            </p:cNvSpPr>
            <p:nvPr/>
          </p:nvSpPr>
          <p:spPr bwMode="auto">
            <a:xfrm flipH="1">
              <a:off x="304800" y="359568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20" name="Freeform 21"/>
            <p:cNvSpPr>
              <a:spLocks/>
            </p:cNvSpPr>
            <p:nvPr/>
          </p:nvSpPr>
          <p:spPr bwMode="auto">
            <a:xfrm rot="17791782" flipH="1">
              <a:off x="1009899" y="3272862"/>
              <a:ext cx="685800" cy="381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1" name="Text Box 20"/>
            <p:cNvSpPr txBox="1">
              <a:spLocks noChangeArrowheads="1"/>
            </p:cNvSpPr>
            <p:nvPr/>
          </p:nvSpPr>
          <p:spPr bwMode="auto">
            <a:xfrm flipH="1">
              <a:off x="1379436" y="2834865"/>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J</a:t>
              </a:r>
              <a:endParaRPr lang="en-US" altLang="en-US" sz="1600" b="0" dirty="0"/>
            </a:p>
          </p:txBody>
        </p:sp>
        <p:sp>
          <p:nvSpPr>
            <p:cNvPr id="22" name="Freeform 21"/>
            <p:cNvSpPr>
              <a:spLocks/>
            </p:cNvSpPr>
            <p:nvPr/>
          </p:nvSpPr>
          <p:spPr bwMode="auto">
            <a:xfrm rot="4920854">
              <a:off x="2293014" y="2898860"/>
              <a:ext cx="597222" cy="84900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3" name="Text Box 2"/>
            <p:cNvSpPr txBox="1">
              <a:spLocks noChangeArrowheads="1"/>
            </p:cNvSpPr>
            <p:nvPr/>
          </p:nvSpPr>
          <p:spPr bwMode="auto">
            <a:xfrm flipH="1">
              <a:off x="2749705" y="3300548"/>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K</a:t>
              </a:r>
              <a:endParaRPr lang="en-US" altLang="en-US" sz="1600" b="0" dirty="0"/>
            </a:p>
          </p:txBody>
        </p:sp>
        <p:sp>
          <p:nvSpPr>
            <p:cNvPr id="24" name="Freeform 21"/>
            <p:cNvSpPr>
              <a:spLocks/>
            </p:cNvSpPr>
            <p:nvPr/>
          </p:nvSpPr>
          <p:spPr bwMode="auto">
            <a:xfrm rot="11860179">
              <a:off x="3618968" y="3050538"/>
              <a:ext cx="667863" cy="66499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5" name="Text Box 2"/>
            <p:cNvSpPr txBox="1">
              <a:spLocks noChangeArrowheads="1"/>
            </p:cNvSpPr>
            <p:nvPr/>
          </p:nvSpPr>
          <p:spPr bwMode="auto">
            <a:xfrm flipH="1">
              <a:off x="4025991" y="2912626"/>
              <a:ext cx="1143000" cy="51911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L</a:t>
              </a:r>
              <a:endParaRPr lang="en-US" altLang="en-US" sz="1600" b="0" dirty="0"/>
            </a:p>
          </p:txBody>
        </p:sp>
        <p:sp>
          <p:nvSpPr>
            <p:cNvPr id="26" name="Freeform 21"/>
            <p:cNvSpPr>
              <a:spLocks/>
            </p:cNvSpPr>
            <p:nvPr/>
          </p:nvSpPr>
          <p:spPr bwMode="auto">
            <a:xfrm rot="4920854">
              <a:off x="5001100" y="2991071"/>
              <a:ext cx="702027" cy="99414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7" name="Text Box 2"/>
            <p:cNvSpPr txBox="1">
              <a:spLocks noChangeArrowheads="1"/>
            </p:cNvSpPr>
            <p:nvPr/>
          </p:nvSpPr>
          <p:spPr bwMode="auto">
            <a:xfrm flipH="1">
              <a:off x="5539193" y="3569712"/>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grpSp>
      <p:sp>
        <p:nvSpPr>
          <p:cNvPr id="50" name="TextBox 49"/>
          <p:cNvSpPr txBox="1"/>
          <p:nvPr/>
        </p:nvSpPr>
        <p:spPr>
          <a:xfrm>
            <a:off x="2971800" y="5678269"/>
            <a:ext cx="3821544" cy="646331"/>
          </a:xfrm>
          <a:prstGeom prst="rect">
            <a:avLst/>
          </a:prstGeom>
          <a:solidFill>
            <a:schemeClr val="bg1"/>
          </a:solidFill>
        </p:spPr>
        <p:txBody>
          <a:bodyPr wrap="square" rtlCol="0">
            <a:spAutoFit/>
          </a:bodyPr>
          <a:lstStyle/>
          <a:p>
            <a:r>
              <a:rPr lang="en-US" sz="1800" dirty="0" smtClean="0">
                <a:solidFill>
                  <a:srgbClr val="FB9B31"/>
                </a:solidFill>
              </a:rPr>
              <a:t>If open </a:t>
            </a:r>
            <a:r>
              <a:rPr lang="en-US" sz="1800" dirty="0">
                <a:solidFill>
                  <a:srgbClr val="FB9B31"/>
                </a:solidFill>
              </a:rPr>
              <a:t>→</a:t>
            </a:r>
            <a:r>
              <a:rPr lang="en-US" sz="1800" dirty="0" smtClean="0">
                <a:solidFill>
                  <a:srgbClr val="FB9B31"/>
                </a:solidFill>
              </a:rPr>
              <a:t> non-causal association</a:t>
            </a:r>
          </a:p>
          <a:p>
            <a:r>
              <a:rPr lang="en-US" sz="1800" dirty="0" smtClean="0">
                <a:solidFill>
                  <a:srgbClr val="FB9B31"/>
                </a:solidFill>
              </a:rPr>
              <a:t>If closed </a:t>
            </a:r>
            <a:r>
              <a:rPr lang="en-US" sz="1800" dirty="0">
                <a:solidFill>
                  <a:srgbClr val="FB9B31"/>
                </a:solidFill>
              </a:rPr>
              <a:t>→</a:t>
            </a:r>
            <a:r>
              <a:rPr lang="en-US" sz="1800" dirty="0" smtClean="0">
                <a:solidFill>
                  <a:srgbClr val="FB9B31"/>
                </a:solidFill>
              </a:rPr>
              <a:t> no association</a:t>
            </a:r>
            <a:endParaRPr lang="en-US" sz="1800" dirty="0">
              <a:solidFill>
                <a:srgbClr val="FB9B31"/>
              </a:solidFill>
            </a:endParaRPr>
          </a:p>
        </p:txBody>
      </p:sp>
      <p:sp>
        <p:nvSpPr>
          <p:cNvPr id="55" name="TextBox 54"/>
          <p:cNvSpPr txBox="1"/>
          <p:nvPr/>
        </p:nvSpPr>
        <p:spPr>
          <a:xfrm>
            <a:off x="3417456" y="1219200"/>
            <a:ext cx="3821544" cy="646331"/>
          </a:xfrm>
          <a:prstGeom prst="rect">
            <a:avLst/>
          </a:prstGeom>
          <a:solidFill>
            <a:schemeClr val="bg1"/>
          </a:solidFill>
        </p:spPr>
        <p:txBody>
          <a:bodyPr wrap="square" rtlCol="0">
            <a:spAutoFit/>
          </a:bodyPr>
          <a:lstStyle/>
          <a:p>
            <a:r>
              <a:rPr lang="en-US" sz="1800" dirty="0" smtClean="0">
                <a:solidFill>
                  <a:srgbClr val="4477E8"/>
                </a:solidFill>
              </a:rPr>
              <a:t>Two types of path flow: </a:t>
            </a:r>
          </a:p>
          <a:p>
            <a:r>
              <a:rPr lang="en-US" sz="1800" dirty="0" smtClean="0">
                <a:solidFill>
                  <a:srgbClr val="4477E8"/>
                </a:solidFill>
              </a:rPr>
              <a:t>Open vs Closed Path</a:t>
            </a:r>
            <a:endParaRPr lang="en-US" sz="1800" dirty="0">
              <a:solidFill>
                <a:srgbClr val="4477E8"/>
              </a:solidFill>
            </a:endParaRPr>
          </a:p>
        </p:txBody>
      </p:sp>
      <p:sp>
        <p:nvSpPr>
          <p:cNvPr id="56" name="Oval 55"/>
          <p:cNvSpPr/>
          <p:nvPr/>
        </p:nvSpPr>
        <p:spPr bwMode="auto">
          <a:xfrm>
            <a:off x="6553200" y="762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589804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680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396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684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683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00" grpId="0"/>
      <p:bldP spid="246832" grpId="0" animBg="1"/>
      <p:bldP spid="246843" grpId="0" animBg="1"/>
      <p:bldP spid="48" grpId="0"/>
      <p:bldP spid="31" grpId="0" animBg="1"/>
      <p:bldP spid="50" grpId="0" animBg="1"/>
      <p:bldP spid="5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Rectangle 2"/>
          <p:cNvSpPr>
            <a:spLocks noGrp="1" noChangeArrowheads="1"/>
          </p:cNvSpPr>
          <p:nvPr>
            <p:ph type="title"/>
          </p:nvPr>
        </p:nvSpPr>
        <p:spPr>
          <a:xfrm>
            <a:off x="457200" y="-228600"/>
            <a:ext cx="5830888" cy="1066800"/>
          </a:xfrm>
        </p:spPr>
        <p:txBody>
          <a:bodyPr/>
          <a:lstStyle/>
          <a:p>
            <a:r>
              <a:rPr lang="en-US" altLang="en-US" sz="2800" dirty="0" smtClean="0"/>
              <a:t>Informal Conventions on DAGs</a:t>
            </a:r>
          </a:p>
        </p:txBody>
      </p:sp>
      <p:sp>
        <p:nvSpPr>
          <p:cNvPr id="354307" name="Rectangle 3"/>
          <p:cNvSpPr>
            <a:spLocks noGrp="1" noChangeArrowheads="1"/>
          </p:cNvSpPr>
          <p:nvPr>
            <p:ph type="body" idx="1"/>
          </p:nvPr>
        </p:nvSpPr>
        <p:spPr>
          <a:xfrm>
            <a:off x="152400" y="914400"/>
            <a:ext cx="6629400" cy="6781800"/>
          </a:xfrm>
        </p:spPr>
        <p:txBody>
          <a:bodyPr/>
          <a:lstStyle/>
          <a:p>
            <a:pPr>
              <a:defRPr/>
            </a:pPr>
            <a:r>
              <a:rPr lang="en-US" altLang="en-US" sz="2400" dirty="0" smtClean="0"/>
              <a:t>Because DAGS are a new field in epidemiology/clinical research, there are evolving conventions.</a:t>
            </a:r>
          </a:p>
          <a:p>
            <a:pPr>
              <a:defRPr/>
            </a:pPr>
            <a:r>
              <a:rPr lang="en-US" altLang="en-US" sz="2400" dirty="0" smtClean="0"/>
              <a:t>We will use the following:</a:t>
            </a:r>
          </a:p>
          <a:p>
            <a:pPr marL="509588" lvl="1" indent="-233363">
              <a:defRPr/>
            </a:pPr>
            <a:r>
              <a:rPr lang="en-US" altLang="en-US" sz="2200" dirty="0" smtClean="0"/>
              <a:t>DAGs are </a:t>
            </a:r>
            <a:r>
              <a:rPr lang="en-US" altLang="en-US" sz="2200" dirty="0" smtClean="0"/>
              <a:t>read/written loosely </a:t>
            </a:r>
            <a:r>
              <a:rPr lang="en-US" altLang="en-US" sz="2200" dirty="0" smtClean="0"/>
              <a:t>from left to right.</a:t>
            </a:r>
            <a:r>
              <a:rPr lang="en-US" altLang="en-US" sz="2400" dirty="0" smtClean="0"/>
              <a:t> </a:t>
            </a:r>
          </a:p>
          <a:p>
            <a:pPr lvl="2">
              <a:defRPr/>
            </a:pPr>
            <a:r>
              <a:rPr lang="en-US" altLang="en-US" sz="2400" dirty="0"/>
              <a:t>e</a:t>
            </a:r>
            <a:r>
              <a:rPr lang="en-US" altLang="en-US" sz="2400" dirty="0" smtClean="0"/>
              <a:t>arlier occurring events in time are generally shown on the left. </a:t>
            </a:r>
          </a:p>
          <a:p>
            <a:pPr lvl="1">
              <a:defRPr/>
            </a:pPr>
            <a:endParaRPr lang="en-US" altLang="en-US" sz="2400" dirty="0" smtClean="0"/>
          </a:p>
          <a:p>
            <a:pPr lvl="1">
              <a:defRPr/>
            </a:pPr>
            <a:endParaRPr lang="en-US" altLang="en-US" sz="2400" dirty="0" smtClean="0"/>
          </a:p>
          <a:p>
            <a:pPr lvl="1">
              <a:defRPr/>
            </a:pPr>
            <a:endParaRPr lang="en-US" altLang="en-US" sz="2400" dirty="0" smtClean="0"/>
          </a:p>
          <a:p>
            <a:pPr lvl="1">
              <a:defRPr/>
            </a:pPr>
            <a:endParaRPr lang="en-US" altLang="en-US" sz="2400" dirty="0" smtClean="0"/>
          </a:p>
          <a:p>
            <a:pPr lvl="1">
              <a:defRPr/>
            </a:pPr>
            <a:endParaRPr lang="en-US" altLang="en-US" sz="1200" dirty="0" smtClean="0"/>
          </a:p>
          <a:p>
            <a:pPr lvl="1">
              <a:spcBef>
                <a:spcPts val="0"/>
              </a:spcBef>
              <a:spcAft>
                <a:spcPts val="0"/>
              </a:spcAft>
              <a:defRPr/>
            </a:pPr>
            <a:endParaRPr lang="en-US" altLang="en-US" sz="2400" dirty="0" smtClean="0"/>
          </a:p>
          <a:p>
            <a:pPr lvl="1">
              <a:spcBef>
                <a:spcPts val="0"/>
              </a:spcBef>
              <a:spcAft>
                <a:spcPts val="0"/>
              </a:spcAft>
              <a:defRPr/>
            </a:pPr>
            <a:r>
              <a:rPr lang="en-US" altLang="en-US" sz="2400" dirty="0" smtClean="0"/>
              <a:t>Box around a  node signifies                                              </a:t>
            </a:r>
          </a:p>
          <a:p>
            <a:pPr marL="693738" indent="0">
              <a:spcBef>
                <a:spcPts val="0"/>
              </a:spcBef>
              <a:spcAft>
                <a:spcPts val="0"/>
              </a:spcAft>
              <a:buFont typeface="Symbol" pitchFamily="18" charset="2"/>
              <a:buNone/>
              <a:tabLst>
                <a:tab pos="336550" algn="l"/>
              </a:tabLst>
              <a:defRPr/>
            </a:pPr>
            <a:r>
              <a:rPr lang="en-US" altLang="en-US" sz="2400" dirty="0" smtClean="0"/>
              <a:t>	“conditioning” on the variable, which means to hold it constant</a:t>
            </a:r>
          </a:p>
          <a:p>
            <a:pPr marL="693738" indent="0">
              <a:spcBef>
                <a:spcPts val="0"/>
              </a:spcBef>
              <a:spcAft>
                <a:spcPts val="0"/>
              </a:spcAft>
              <a:buFont typeface="Symbol" pitchFamily="18" charset="2"/>
              <a:buNone/>
              <a:tabLst>
                <a:tab pos="336550" algn="l"/>
              </a:tabLst>
              <a:defRPr/>
            </a:pPr>
            <a:endParaRPr lang="en-US" altLang="en-US" sz="800" dirty="0" smtClean="0"/>
          </a:p>
          <a:p>
            <a:pPr lvl="2">
              <a:defRPr/>
            </a:pPr>
            <a:r>
              <a:rPr lang="en-US" altLang="en-US" sz="2400" dirty="0"/>
              <a:t>e</a:t>
            </a:r>
            <a:r>
              <a:rPr lang="en-US" altLang="en-US" sz="2400" dirty="0" smtClean="0"/>
              <a:t>ither through restriction, stratification, or mathematical regression</a:t>
            </a:r>
          </a:p>
        </p:txBody>
      </p:sp>
      <p:sp>
        <p:nvSpPr>
          <p:cNvPr id="4" name="Text Box 11"/>
          <p:cNvSpPr txBox="1">
            <a:spLocks noChangeArrowheads="1"/>
          </p:cNvSpPr>
          <p:nvPr/>
        </p:nvSpPr>
        <p:spPr bwMode="auto">
          <a:xfrm>
            <a:off x="2743202" y="4855457"/>
            <a:ext cx="864083" cy="63094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400" dirty="0"/>
          </a:p>
          <a:p>
            <a:pPr algn="ctr" eaLnBrk="0" hangingPunct="0">
              <a:spcBef>
                <a:spcPct val="50000"/>
              </a:spcBef>
              <a:defRPr/>
            </a:pPr>
            <a:endParaRPr lang="en-US" altLang="en-US" sz="1400" dirty="0"/>
          </a:p>
        </p:txBody>
      </p:sp>
      <p:grpSp>
        <p:nvGrpSpPr>
          <p:cNvPr id="5" name="Group 4"/>
          <p:cNvGrpSpPr/>
          <p:nvPr/>
        </p:nvGrpSpPr>
        <p:grpSpPr>
          <a:xfrm>
            <a:off x="1752600" y="4453935"/>
            <a:ext cx="3449727" cy="2062867"/>
            <a:chOff x="609600" y="3691180"/>
            <a:chExt cx="5334002" cy="1781888"/>
          </a:xfrm>
        </p:grpSpPr>
        <p:sp>
          <p:nvSpPr>
            <p:cNvPr id="6" name="Text Box 2"/>
            <p:cNvSpPr txBox="1">
              <a:spLocks noChangeArrowheads="1"/>
            </p:cNvSpPr>
            <p:nvPr/>
          </p:nvSpPr>
          <p:spPr bwMode="auto">
            <a:xfrm flipH="1">
              <a:off x="4093673" y="3736241"/>
              <a:ext cx="1143002" cy="45195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7" name="Freeform 3"/>
            <p:cNvSpPr>
              <a:spLocks/>
            </p:cNvSpPr>
            <p:nvPr/>
          </p:nvSpPr>
          <p:spPr bwMode="auto">
            <a:xfrm rot="8217341" flipV="1">
              <a:off x="3035288" y="3919084"/>
              <a:ext cx="1320822" cy="45195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8" name="Line 4"/>
            <p:cNvSpPr>
              <a:spLocks noChangeShapeType="1"/>
            </p:cNvSpPr>
            <p:nvPr/>
          </p:nvSpPr>
          <p:spPr bwMode="auto">
            <a:xfrm>
              <a:off x="2057400" y="49530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 name="Text Box 6"/>
            <p:cNvSpPr txBox="1">
              <a:spLocks noChangeArrowheads="1"/>
            </p:cNvSpPr>
            <p:nvPr/>
          </p:nvSpPr>
          <p:spPr bwMode="auto">
            <a:xfrm>
              <a:off x="3047999" y="5074285"/>
              <a:ext cx="685800" cy="39878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0" name="Text Box 7"/>
            <p:cNvSpPr txBox="1">
              <a:spLocks noChangeArrowheads="1"/>
            </p:cNvSpPr>
            <p:nvPr/>
          </p:nvSpPr>
          <p:spPr bwMode="auto">
            <a:xfrm flipH="1">
              <a:off x="1219199" y="4757980"/>
              <a:ext cx="1143002" cy="45195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1" name="Text Box 8"/>
            <p:cNvSpPr txBox="1">
              <a:spLocks noChangeArrowheads="1"/>
            </p:cNvSpPr>
            <p:nvPr/>
          </p:nvSpPr>
          <p:spPr bwMode="auto">
            <a:xfrm flipH="1">
              <a:off x="4800600" y="4757980"/>
              <a:ext cx="1143002" cy="45195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 name="Text Box 15"/>
            <p:cNvSpPr txBox="1">
              <a:spLocks noChangeArrowheads="1"/>
            </p:cNvSpPr>
            <p:nvPr/>
          </p:nvSpPr>
          <p:spPr bwMode="auto">
            <a:xfrm flipH="1">
              <a:off x="2209800" y="4072182"/>
              <a:ext cx="1143002" cy="45195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13" name="Text Box 20"/>
            <p:cNvSpPr txBox="1">
              <a:spLocks noChangeArrowheads="1"/>
            </p:cNvSpPr>
            <p:nvPr/>
          </p:nvSpPr>
          <p:spPr bwMode="auto">
            <a:xfrm flipH="1">
              <a:off x="609600" y="3691180"/>
              <a:ext cx="1143002" cy="45195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14" name="Freeform 21"/>
            <p:cNvSpPr>
              <a:spLocks/>
            </p:cNvSpPr>
            <p:nvPr/>
          </p:nvSpPr>
          <p:spPr bwMode="auto">
            <a:xfrm rot="4920854">
              <a:off x="1752600" y="3710296"/>
              <a:ext cx="457200" cy="80900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5" name="Freeform 22"/>
            <p:cNvSpPr>
              <a:spLocks/>
            </p:cNvSpPr>
            <p:nvPr/>
          </p:nvSpPr>
          <p:spPr bwMode="auto">
            <a:xfrm rot="8223978">
              <a:off x="5004985" y="4200355"/>
              <a:ext cx="205227" cy="45195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6" name="Freeform 24"/>
            <p:cNvSpPr>
              <a:spLocks/>
            </p:cNvSpPr>
            <p:nvPr/>
          </p:nvSpPr>
          <p:spPr bwMode="auto">
            <a:xfrm rot="6067833">
              <a:off x="1219199" y="4043671"/>
              <a:ext cx="514350" cy="80900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17" name="Text Box 11"/>
          <p:cNvSpPr txBox="1">
            <a:spLocks noChangeArrowheads="1"/>
          </p:cNvSpPr>
          <p:nvPr/>
        </p:nvSpPr>
        <p:spPr bwMode="auto">
          <a:xfrm>
            <a:off x="762002" y="6553200"/>
            <a:ext cx="864083" cy="630942"/>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400" dirty="0"/>
          </a:p>
          <a:p>
            <a:pPr algn="ctr" eaLnBrk="0" hangingPunct="0">
              <a:spcBef>
                <a:spcPct val="50000"/>
              </a:spcBef>
              <a:defRPr/>
            </a:pPr>
            <a:endParaRPr lang="en-US" altLang="en-US" sz="1400" dirty="0"/>
          </a:p>
        </p:txBody>
      </p:sp>
      <p:sp>
        <p:nvSpPr>
          <p:cNvPr id="18" name="Oval 17"/>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5" name="Rectangle 2"/>
          <p:cNvSpPr>
            <a:spLocks noGrp="1" noChangeArrowheads="1"/>
          </p:cNvSpPr>
          <p:nvPr>
            <p:ph type="title"/>
          </p:nvPr>
        </p:nvSpPr>
        <p:spPr>
          <a:xfrm>
            <a:off x="533400" y="152400"/>
            <a:ext cx="5830888" cy="533400"/>
          </a:xfrm>
        </p:spPr>
        <p:txBody>
          <a:bodyPr/>
          <a:lstStyle/>
          <a:p>
            <a:r>
              <a:rPr lang="en-US" altLang="en-US" dirty="0" smtClean="0"/>
              <a:t>But What About Influence of Smoking?</a:t>
            </a:r>
          </a:p>
        </p:txBody>
      </p:sp>
      <p:graphicFrame>
        <p:nvGraphicFramePr>
          <p:cNvPr id="3132" name="Object 60"/>
          <p:cNvGraphicFramePr>
            <a:graphicFrameLocks/>
          </p:cNvGraphicFramePr>
          <p:nvPr/>
        </p:nvGraphicFramePr>
        <p:xfrm>
          <a:off x="685800" y="1068390"/>
          <a:ext cx="4378325" cy="1751012"/>
        </p:xfrm>
        <a:graphic>
          <a:graphicData uri="http://schemas.openxmlformats.org/presentationml/2006/ole">
            <mc:AlternateContent xmlns:mc="http://schemas.openxmlformats.org/markup-compatibility/2006">
              <mc:Choice xmlns:v="urn:schemas-microsoft-com:vml" Requires="v">
                <p:oleObj spid="_x0000_s3588" name="Document" r:id="rId4" imgW="4462272" imgH="1781556" progId="Word.Document.8">
                  <p:embed/>
                </p:oleObj>
              </mc:Choice>
              <mc:Fallback>
                <p:oleObj name="Document" r:id="rId4" imgW="4462272" imgH="1781556" progId="Word.Document.8">
                  <p:embed/>
                  <p:pic>
                    <p:nvPicPr>
                      <p:cNvPr id="0" name="Picture 60"/>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068390"/>
                        <a:ext cx="4378325" cy="175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33" name="Object 61"/>
          <p:cNvGraphicFramePr>
            <a:graphicFrameLocks/>
          </p:cNvGraphicFramePr>
          <p:nvPr/>
        </p:nvGraphicFramePr>
        <p:xfrm>
          <a:off x="0" y="2895603"/>
          <a:ext cx="3717925" cy="1196975"/>
        </p:xfrm>
        <a:graphic>
          <a:graphicData uri="http://schemas.openxmlformats.org/presentationml/2006/ole">
            <mc:AlternateContent xmlns:mc="http://schemas.openxmlformats.org/markup-compatibility/2006">
              <mc:Choice xmlns:v="urn:schemas-microsoft-com:vml" Requires="v">
                <p:oleObj spid="_x0000_s3589" name="Document" r:id="rId6" imgW="4194048" imgH="1356360" progId="Word.Document.8">
                  <p:embed/>
                </p:oleObj>
              </mc:Choice>
              <mc:Fallback>
                <p:oleObj name="Document" r:id="rId6" imgW="4194048" imgH="1356360" progId="Word.Document.8">
                  <p:embed/>
                  <p:pic>
                    <p:nvPicPr>
                      <p:cNvPr id="0" name="Picture 61"/>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895603"/>
                        <a:ext cx="3717925"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36" name="Line 6"/>
          <p:cNvSpPr>
            <a:spLocks noChangeShapeType="1"/>
          </p:cNvSpPr>
          <p:nvPr/>
        </p:nvSpPr>
        <p:spPr bwMode="auto">
          <a:xfrm flipH="1">
            <a:off x="3048000" y="22098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3137" name="Line 7"/>
          <p:cNvSpPr>
            <a:spLocks noChangeShapeType="1"/>
          </p:cNvSpPr>
          <p:nvPr/>
        </p:nvSpPr>
        <p:spPr bwMode="auto">
          <a:xfrm>
            <a:off x="3505200" y="22098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3138" name="Text Box 9"/>
          <p:cNvSpPr txBox="1">
            <a:spLocks noChangeArrowheads="1"/>
          </p:cNvSpPr>
          <p:nvPr/>
        </p:nvSpPr>
        <p:spPr bwMode="auto">
          <a:xfrm>
            <a:off x="304800" y="2209801"/>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a:t>
            </a:r>
            <a:endParaRPr lang="en-US" altLang="en-US" sz="1600" b="0" dirty="0">
              <a:solidFill>
                <a:schemeClr val="tx1"/>
              </a:solidFill>
              <a:latin typeface="Times New Roman" pitchFamily="18" charset="0"/>
            </a:endParaRPr>
          </a:p>
        </p:txBody>
      </p:sp>
      <p:sp>
        <p:nvSpPr>
          <p:cNvPr id="3139" name="Text Box 10"/>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3140" name="Text Box 11"/>
          <p:cNvSpPr txBox="1">
            <a:spLocks noChangeArrowheads="1"/>
          </p:cNvSpPr>
          <p:nvPr/>
        </p:nvSpPr>
        <p:spPr bwMode="auto">
          <a:xfrm>
            <a:off x="304800" y="914401"/>
            <a:ext cx="1752600" cy="400110"/>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3141" name="Text Box 12"/>
          <p:cNvSpPr txBox="1">
            <a:spLocks noChangeArrowheads="1"/>
          </p:cNvSpPr>
          <p:nvPr/>
        </p:nvSpPr>
        <p:spPr bwMode="auto">
          <a:xfrm>
            <a:off x="4114800" y="2286002"/>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a:solidFill>
                  <a:schemeClr val="tx1"/>
                </a:solidFill>
                <a:latin typeface="Times New Roman" pitchFamily="18" charset="0"/>
              </a:rPr>
              <a:t>Non-Smokers</a:t>
            </a:r>
          </a:p>
        </p:txBody>
      </p:sp>
      <p:sp>
        <p:nvSpPr>
          <p:cNvPr id="3142" name="Text Box 13"/>
          <p:cNvSpPr txBox="1">
            <a:spLocks noChangeArrowheads="1"/>
          </p:cNvSpPr>
          <p:nvPr/>
        </p:nvSpPr>
        <p:spPr bwMode="auto">
          <a:xfrm>
            <a:off x="1752600" y="2286002"/>
            <a:ext cx="12954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a:solidFill>
                  <a:schemeClr val="tx1"/>
                </a:solidFill>
                <a:latin typeface="Times New Roman" pitchFamily="18" charset="0"/>
              </a:rPr>
              <a:t>Smokers</a:t>
            </a:r>
          </a:p>
        </p:txBody>
      </p:sp>
      <p:sp>
        <p:nvSpPr>
          <p:cNvPr id="3143" name="Text Box 14"/>
          <p:cNvSpPr txBox="1">
            <a:spLocks noChangeArrowheads="1"/>
          </p:cNvSpPr>
          <p:nvPr/>
        </p:nvSpPr>
        <p:spPr bwMode="auto">
          <a:xfrm>
            <a:off x="5181600" y="1752602"/>
            <a:ext cx="9906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dirty="0" smtClean="0">
                <a:solidFill>
                  <a:schemeClr val="tx1"/>
                </a:solidFill>
                <a:latin typeface="Times New Roman" pitchFamily="18" charset="0"/>
              </a:rPr>
              <a:t>OR</a:t>
            </a:r>
            <a:r>
              <a:rPr lang="en-US" altLang="en-US" sz="2000" baseline="-25000" dirty="0" smtClean="0">
                <a:solidFill>
                  <a:schemeClr val="tx1"/>
                </a:solidFill>
                <a:latin typeface="Times New Roman" pitchFamily="18" charset="0"/>
              </a:rPr>
              <a:t>crude</a:t>
            </a:r>
            <a:endParaRPr lang="en-US" altLang="en-US" sz="2000" baseline="-25000" dirty="0">
              <a:solidFill>
                <a:schemeClr val="tx1"/>
              </a:solidFill>
              <a:latin typeface="Times New Roman" pitchFamily="18" charset="0"/>
            </a:endParaRPr>
          </a:p>
        </p:txBody>
      </p:sp>
      <p:sp>
        <p:nvSpPr>
          <p:cNvPr id="3144" name="Text Box 21"/>
          <p:cNvSpPr txBox="1">
            <a:spLocks noChangeArrowheads="1"/>
          </p:cNvSpPr>
          <p:nvPr/>
        </p:nvSpPr>
        <p:spPr bwMode="auto">
          <a:xfrm>
            <a:off x="1143000" y="4038601"/>
            <a:ext cx="2286000" cy="400110"/>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r>
              <a:rPr lang="en-US" altLang="en-US" sz="1400" dirty="0">
                <a:solidFill>
                  <a:schemeClr val="tx1"/>
                </a:solidFill>
                <a:latin typeface="Times New Roman" pitchFamily="18" charset="0"/>
              </a:rPr>
              <a:t> = OR</a:t>
            </a:r>
            <a:r>
              <a:rPr lang="en-US" altLang="en-US" sz="2000" baseline="-25000" dirty="0">
                <a:solidFill>
                  <a:schemeClr val="tx1"/>
                </a:solidFill>
                <a:latin typeface="Times New Roman" pitchFamily="18" charset="0"/>
              </a:rPr>
              <a:t>smokers</a:t>
            </a:r>
            <a:endParaRPr lang="en-US" altLang="en-US" sz="1400" dirty="0">
              <a:solidFill>
                <a:schemeClr val="tx1"/>
              </a:solidFill>
              <a:latin typeface="Times New Roman" pitchFamily="18" charset="0"/>
            </a:endParaRPr>
          </a:p>
        </p:txBody>
      </p:sp>
      <p:sp>
        <p:nvSpPr>
          <p:cNvPr id="3145" name="Text Box 23"/>
          <p:cNvSpPr txBox="1">
            <a:spLocks noChangeArrowheads="1"/>
          </p:cNvSpPr>
          <p:nvPr/>
        </p:nvSpPr>
        <p:spPr bwMode="auto">
          <a:xfrm>
            <a:off x="4191000" y="4114801"/>
            <a:ext cx="2286000" cy="400110"/>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r>
              <a:rPr lang="en-US" altLang="en-US" sz="1400" dirty="0">
                <a:solidFill>
                  <a:schemeClr val="tx1"/>
                </a:solidFill>
                <a:latin typeface="Times New Roman" pitchFamily="18" charset="0"/>
              </a:rPr>
              <a:t> = OR</a:t>
            </a:r>
            <a:r>
              <a:rPr lang="en-US" altLang="en-US" sz="2000" baseline="-25000" dirty="0">
                <a:solidFill>
                  <a:schemeClr val="tx1"/>
                </a:solidFill>
                <a:latin typeface="Times New Roman" pitchFamily="18" charset="0"/>
              </a:rPr>
              <a:t>non</a:t>
            </a:r>
            <a:r>
              <a:rPr lang="en-US" altLang="en-US" sz="1400" baseline="-25000" dirty="0">
                <a:solidFill>
                  <a:schemeClr val="tx1"/>
                </a:solidFill>
                <a:latin typeface="Times New Roman" pitchFamily="18" charset="0"/>
              </a:rPr>
              <a:t>-</a:t>
            </a:r>
            <a:r>
              <a:rPr lang="en-US" altLang="en-US" sz="2000" baseline="-25000" dirty="0">
                <a:solidFill>
                  <a:schemeClr val="tx1"/>
                </a:solidFill>
                <a:latin typeface="Times New Roman" pitchFamily="18" charset="0"/>
              </a:rPr>
              <a:t>smokers</a:t>
            </a:r>
            <a:endParaRPr lang="en-US" altLang="en-US" sz="1400" dirty="0">
              <a:solidFill>
                <a:schemeClr val="tx1"/>
              </a:solidFill>
              <a:latin typeface="Times New Roman" pitchFamily="18" charset="0"/>
            </a:endParaRPr>
          </a:p>
        </p:txBody>
      </p:sp>
      <p:sp>
        <p:nvSpPr>
          <p:cNvPr id="3146" name="Rectangle 24"/>
          <p:cNvSpPr>
            <a:spLocks noChangeArrowheads="1"/>
          </p:cNvSpPr>
          <p:nvPr/>
        </p:nvSpPr>
        <p:spPr bwMode="auto">
          <a:xfrm>
            <a:off x="381000" y="4572000"/>
            <a:ext cx="6248400" cy="1676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i="1" dirty="0">
                <a:solidFill>
                  <a:schemeClr val="tx1"/>
                </a:solidFill>
              </a:rPr>
              <a:t>Stratification</a:t>
            </a:r>
            <a:r>
              <a:rPr lang="en-US" altLang="en-US" sz="2200" b="0" dirty="0">
                <a:solidFill>
                  <a:schemeClr val="tx1"/>
                </a:solidFill>
              </a:rPr>
              <a:t> produces two 2-by-2 tables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smtClean="0">
                <a:solidFill>
                  <a:schemeClr val="tx1"/>
                </a:solidFill>
              </a:rPr>
              <a:t>In each stratum, all participants are homogeneous with respect to smoking status</a:t>
            </a:r>
            <a:endParaRPr lang="en-US" altLang="en-US" sz="22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We have </a:t>
            </a:r>
            <a:r>
              <a:rPr lang="en-US" altLang="en-US" sz="2200" dirty="0">
                <a:solidFill>
                  <a:schemeClr val="tx1"/>
                </a:solidFill>
              </a:rPr>
              <a:t>stratified</a:t>
            </a:r>
            <a:r>
              <a:rPr lang="en-US" altLang="en-US" sz="2200" b="0" dirty="0">
                <a:solidFill>
                  <a:schemeClr val="tx1"/>
                </a:solidFill>
              </a:rPr>
              <a:t>, </a:t>
            </a:r>
            <a:r>
              <a:rPr lang="en-US" altLang="en-US" sz="2200" dirty="0">
                <a:solidFill>
                  <a:schemeClr val="tx1"/>
                </a:solidFill>
              </a:rPr>
              <a:t>adjusted,</a:t>
            </a:r>
            <a:r>
              <a:rPr lang="en-US" altLang="en-US" sz="2200" b="0" dirty="0">
                <a:solidFill>
                  <a:schemeClr val="tx1"/>
                </a:solidFill>
              </a:rPr>
              <a:t> </a:t>
            </a:r>
            <a:r>
              <a:rPr lang="en-US" altLang="en-US" sz="2200" dirty="0">
                <a:solidFill>
                  <a:schemeClr val="tx1"/>
                </a:solidFill>
              </a:rPr>
              <a:t>controlled</a:t>
            </a:r>
            <a:r>
              <a:rPr lang="en-US" altLang="en-US" sz="2200" b="0" dirty="0">
                <a:solidFill>
                  <a:schemeClr val="tx1"/>
                </a:solidFill>
              </a:rPr>
              <a:t>, or </a:t>
            </a:r>
            <a:r>
              <a:rPr lang="en-US" altLang="en-US" sz="2200" dirty="0">
                <a:solidFill>
                  <a:schemeClr val="tx1"/>
                </a:solidFill>
              </a:rPr>
              <a:t>conditioned</a:t>
            </a:r>
            <a:r>
              <a:rPr lang="en-US" altLang="en-US" sz="2200" b="0" dirty="0">
                <a:solidFill>
                  <a:schemeClr val="tx1"/>
                </a:solidFill>
              </a:rPr>
              <a:t> </a:t>
            </a:r>
            <a:r>
              <a:rPr lang="en-US" altLang="en-US" sz="2200" b="0" dirty="0" smtClean="0">
                <a:solidFill>
                  <a:schemeClr val="tx1"/>
                </a:solidFill>
              </a:rPr>
              <a:t>for/upon </a:t>
            </a:r>
            <a:r>
              <a:rPr lang="en-US" altLang="en-US" sz="2200" b="0" dirty="0">
                <a:solidFill>
                  <a:schemeClr val="tx1"/>
                </a:solidFill>
              </a:rPr>
              <a:t>smoking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OR</a:t>
            </a:r>
            <a:r>
              <a:rPr lang="en-US" altLang="en-US" sz="2000" b="0" baseline="-25000" dirty="0">
                <a:solidFill>
                  <a:schemeClr val="tx1"/>
                </a:solidFill>
              </a:rPr>
              <a:t>crude</a:t>
            </a:r>
            <a:r>
              <a:rPr lang="en-US" altLang="en-US" sz="2000" b="0" dirty="0">
                <a:solidFill>
                  <a:schemeClr val="tx1"/>
                </a:solidFill>
              </a:rPr>
              <a:t> 	= 8.8 (</a:t>
            </a:r>
            <a:r>
              <a:rPr lang="en-US" altLang="en-US" sz="2000" b="0" dirty="0" smtClean="0">
                <a:solidFill>
                  <a:schemeClr val="tx1"/>
                </a:solidFill>
              </a:rPr>
              <a:t>7.2 to </a:t>
            </a:r>
            <a:r>
              <a:rPr lang="en-US" altLang="en-US" sz="2000" b="0" dirty="0">
                <a:solidFill>
                  <a:schemeClr val="tx1"/>
                </a:solidFill>
              </a:rPr>
              <a:t>10.9)</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OR</a:t>
            </a:r>
            <a:r>
              <a:rPr lang="en-US" altLang="en-US" sz="2000" b="0" baseline="-25000" dirty="0">
                <a:solidFill>
                  <a:schemeClr val="tx1"/>
                </a:solidFill>
              </a:rPr>
              <a:t>smokers</a:t>
            </a:r>
            <a:r>
              <a:rPr lang="en-US" altLang="en-US" sz="2000" b="0" dirty="0">
                <a:solidFill>
                  <a:schemeClr val="tx1"/>
                </a:solidFill>
              </a:rPr>
              <a:t> 	= 1.0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OR</a:t>
            </a:r>
            <a:r>
              <a:rPr lang="en-US" altLang="en-US" sz="2000" b="0" baseline="-25000" dirty="0">
                <a:solidFill>
                  <a:schemeClr val="tx1"/>
                </a:solidFill>
              </a:rPr>
              <a:t>non-smoker	</a:t>
            </a:r>
            <a:r>
              <a:rPr lang="en-US" altLang="en-US" sz="2000" b="0" dirty="0">
                <a:solidFill>
                  <a:schemeClr val="tx1"/>
                </a:solidFill>
              </a:rPr>
              <a:t>= 1.0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OR</a:t>
            </a:r>
            <a:r>
              <a:rPr lang="en-US" altLang="en-US" sz="2000" b="0" baseline="-25000" dirty="0">
                <a:solidFill>
                  <a:schemeClr val="tx1"/>
                </a:solidFill>
              </a:rPr>
              <a:t>adjusted      </a:t>
            </a:r>
            <a:r>
              <a:rPr lang="en-US" altLang="en-US" sz="2000" b="0" dirty="0">
                <a:solidFill>
                  <a:schemeClr val="tx1"/>
                </a:solidFill>
              </a:rPr>
              <a:t>= 1.0 (</a:t>
            </a:r>
            <a:r>
              <a:rPr lang="en-US" altLang="en-US" sz="2000" b="0" dirty="0" smtClean="0">
                <a:solidFill>
                  <a:schemeClr val="tx1"/>
                </a:solidFill>
              </a:rPr>
              <a:t>0.5 to 2.0</a:t>
            </a:r>
            <a:r>
              <a:rPr lang="en-US" altLang="en-US" sz="2000" b="0" dirty="0">
                <a:solidFill>
                  <a:schemeClr val="tx1"/>
                </a:solidFill>
              </a:rPr>
              <a: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aphicFrame>
        <p:nvGraphicFramePr>
          <p:cNvPr id="3134" name="Object 62"/>
          <p:cNvGraphicFramePr>
            <a:graphicFrameLocks/>
          </p:cNvGraphicFramePr>
          <p:nvPr/>
        </p:nvGraphicFramePr>
        <p:xfrm>
          <a:off x="3352800" y="2895603"/>
          <a:ext cx="3505200" cy="1196975"/>
        </p:xfrm>
        <a:graphic>
          <a:graphicData uri="http://schemas.openxmlformats.org/presentationml/2006/ole">
            <mc:AlternateContent xmlns:mc="http://schemas.openxmlformats.org/markup-compatibility/2006">
              <mc:Choice xmlns:v="urn:schemas-microsoft-com:vml" Requires="v">
                <p:oleObj spid="_x0000_s3590" name="Document" r:id="rId8" imgW="4194048" imgH="1356360" progId="Word.Document.8">
                  <p:embed/>
                </p:oleObj>
              </mc:Choice>
              <mc:Fallback>
                <p:oleObj name="Document" r:id="rId8" imgW="4194048" imgH="1356360" progId="Word.Document.8">
                  <p:embed/>
                  <p:pic>
                    <p:nvPicPr>
                      <p:cNvPr id="0" name="Picture 62"/>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52800" y="2895603"/>
                        <a:ext cx="3505200" cy="11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TextBox 1"/>
          <p:cNvSpPr txBox="1"/>
          <p:nvPr/>
        </p:nvSpPr>
        <p:spPr>
          <a:xfrm>
            <a:off x="4267200" y="7131786"/>
            <a:ext cx="2514600" cy="1631216"/>
          </a:xfrm>
          <a:prstGeom prst="rect">
            <a:avLst/>
          </a:prstGeom>
          <a:noFill/>
        </p:spPr>
        <p:txBody>
          <a:bodyPr wrap="square" rtlCol="0">
            <a:spAutoFit/>
          </a:bodyPr>
          <a:lstStyle/>
          <a:p>
            <a:r>
              <a:rPr lang="en-US" sz="2000" dirty="0" smtClean="0"/>
              <a:t>After stratification, we no longer see an association between matches and lung cancer</a:t>
            </a:r>
            <a:endParaRPr lang="en-US" sz="2000" dirty="0"/>
          </a:p>
        </p:txBody>
      </p:sp>
      <p:sp>
        <p:nvSpPr>
          <p:cNvPr id="18" name="Oval 17"/>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p>
          <a:p>
            <a:pPr algn="ctr" eaLnBrk="0" hangingPunct="0">
              <a:spcBef>
                <a:spcPct val="50000"/>
              </a:spcBef>
              <a:defRPr/>
            </a:pPr>
            <a:r>
              <a:rPr lang="en-US" altLang="en-US" dirty="0"/>
              <a:t>How do we use DAGs?</a:t>
            </a:r>
            <a:endParaRPr lang="en-US" altLang="en-US" sz="1600" b="0" dirty="0"/>
          </a:p>
        </p:txBody>
      </p:sp>
      <p:sp>
        <p:nvSpPr>
          <p:cNvPr id="256002" name="Rectangle 10"/>
          <p:cNvSpPr>
            <a:spLocks noChangeArrowheads="1"/>
          </p:cNvSpPr>
          <p:nvPr/>
        </p:nvSpPr>
        <p:spPr bwMode="auto">
          <a:xfrm>
            <a:off x="76200" y="762000"/>
            <a:ext cx="6781800" cy="12192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None/>
            </a:pPr>
            <a:r>
              <a:rPr lang="en-US" altLang="en-US" sz="2000" b="0" u="sng" dirty="0"/>
              <a:t>Major Use</a:t>
            </a:r>
          </a:p>
          <a:p>
            <a:pPr marL="322263" indent="-322263" defTabSz="803275" eaLnBrk="0" hangingPunct="0">
              <a:spcBef>
                <a:spcPts val="0"/>
              </a:spcBef>
              <a:spcAft>
                <a:spcPts val="0"/>
              </a:spcAft>
              <a:buClr>
                <a:srgbClr val="969696"/>
              </a:buClr>
              <a:buSzPct val="75000"/>
              <a:buFont typeface="Symbol" pitchFamily="18" charset="2"/>
              <a:buChar char="·"/>
            </a:pPr>
            <a:r>
              <a:rPr lang="en-US" altLang="en-US" sz="2000" b="0" dirty="0"/>
              <a:t>Causal/etiologic research/inference:  Does E cause D</a:t>
            </a:r>
            <a:r>
              <a:rPr lang="en-US" altLang="en-US" sz="2000" b="0" dirty="0" smtClean="0"/>
              <a:t>? (also useful for interaction and mediation)</a:t>
            </a:r>
          </a:p>
          <a:p>
            <a:pPr marL="322263" indent="-322263" defTabSz="803275" eaLnBrk="0" hangingPunct="0">
              <a:spcBef>
                <a:spcPts val="0"/>
              </a:spcBef>
              <a:spcAft>
                <a:spcPts val="0"/>
              </a:spcAft>
              <a:buClr>
                <a:srgbClr val="969696"/>
              </a:buClr>
              <a:buSzPct val="75000"/>
              <a:buFont typeface="Symbol" pitchFamily="18" charset="2"/>
              <a:buChar char="·"/>
            </a:pPr>
            <a:endParaRPr lang="en-US" altLang="en-US" sz="800" b="0" dirty="0"/>
          </a:p>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000" b="0" dirty="0" smtClean="0"/>
              <a:t>To decide factors </a:t>
            </a:r>
            <a:r>
              <a:rPr lang="en-US" altLang="en-US" sz="2000" b="0" dirty="0"/>
              <a:t>to contend with in order to manage (i.e., eliminate or </a:t>
            </a:r>
            <a:r>
              <a:rPr lang="en-US" altLang="en-US" sz="2000" b="0" dirty="0" smtClean="0"/>
              <a:t>reduce) confounding (or selection bias) </a:t>
            </a:r>
            <a:r>
              <a:rPr lang="en-US" altLang="en-US" sz="2000" b="0" dirty="0"/>
              <a:t>when </a:t>
            </a:r>
            <a:r>
              <a:rPr lang="en-US" altLang="en-US" sz="2000" b="0" dirty="0" smtClean="0"/>
              <a:t>studying causal </a:t>
            </a:r>
            <a:r>
              <a:rPr lang="en-US" altLang="en-US" sz="2000" b="0" dirty="0"/>
              <a:t>relationship between E </a:t>
            </a:r>
            <a:r>
              <a:rPr lang="en-US" altLang="en-US" sz="2000" b="0" dirty="0" smtClean="0"/>
              <a:t>&amp; D</a:t>
            </a:r>
            <a:endParaRPr lang="en-US" altLang="en-US" sz="2000" b="0" dirty="0"/>
          </a:p>
        </p:txBody>
      </p:sp>
      <p:sp>
        <p:nvSpPr>
          <p:cNvPr id="1260565" name="Freeform 21"/>
          <p:cNvSpPr>
            <a:spLocks/>
          </p:cNvSpPr>
          <p:nvPr/>
        </p:nvSpPr>
        <p:spPr bwMode="auto">
          <a:xfrm rot="4920854">
            <a:off x="4056356" y="3846759"/>
            <a:ext cx="1336085" cy="42813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48847"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Char char="·"/>
            </a:pPr>
            <a:endParaRPr lang="en-US" altLang="en-US" sz="2000" b="0" dirty="0"/>
          </a:p>
        </p:txBody>
      </p:sp>
      <p:sp>
        <p:nvSpPr>
          <p:cNvPr id="248848" name="Rectangle 10"/>
          <p:cNvSpPr>
            <a:spLocks noChangeArrowheads="1"/>
          </p:cNvSpPr>
          <p:nvPr/>
        </p:nvSpPr>
        <p:spPr bwMode="auto">
          <a:xfrm>
            <a:off x="76200" y="51054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None/>
            </a:pPr>
            <a:r>
              <a:rPr lang="en-US" altLang="en-US" sz="2000" b="0" u="sng" dirty="0"/>
              <a:t>Process</a:t>
            </a:r>
          </a:p>
          <a:p>
            <a:pPr marL="322263" indent="-322263" defTabSz="803275" eaLnBrk="0" hangingPunct="0">
              <a:lnSpc>
                <a:spcPct val="70000"/>
              </a:lnSpc>
              <a:spcBef>
                <a:spcPct val="20000"/>
              </a:spcBef>
              <a:spcAft>
                <a:spcPts val="900"/>
              </a:spcAft>
              <a:buClr>
                <a:srgbClr val="969696"/>
              </a:buClr>
              <a:buSzPct val="75000"/>
              <a:buFont typeface="Symbol" pitchFamily="18" charset="2"/>
              <a:buChar char="·"/>
            </a:pPr>
            <a:r>
              <a:rPr lang="en-US" altLang="en-US" sz="2000" b="0" dirty="0"/>
              <a:t>Establish exposure (E) and outcome (D)</a:t>
            </a:r>
          </a:p>
          <a:p>
            <a:pPr marL="322263" indent="-322263" defTabSz="803275" eaLnBrk="0" hangingPunct="0">
              <a:spcBef>
                <a:spcPct val="20000"/>
              </a:spcBef>
              <a:spcAft>
                <a:spcPts val="900"/>
              </a:spcAft>
              <a:buClr>
                <a:srgbClr val="969696"/>
              </a:buClr>
              <a:buSzPct val="75000"/>
              <a:buFont typeface="Symbol" pitchFamily="18" charset="2"/>
              <a:buChar char="·"/>
            </a:pPr>
            <a:r>
              <a:rPr lang="en-US" altLang="en-US" sz="2000" b="0" dirty="0" smtClean="0"/>
              <a:t>Using our prior knowledge about the system, draw </a:t>
            </a:r>
            <a:r>
              <a:rPr lang="en-US" altLang="en-US" sz="2000" b="0" dirty="0"/>
              <a:t>all non-causal paths between exposure and outcome</a:t>
            </a:r>
          </a:p>
          <a:p>
            <a:pPr marL="322263" indent="-322263" defTabSz="803275" eaLnBrk="0" hangingPunct="0">
              <a:spcBef>
                <a:spcPct val="20000"/>
              </a:spcBef>
              <a:spcAft>
                <a:spcPts val="900"/>
              </a:spcAft>
              <a:buClr>
                <a:srgbClr val="969696"/>
              </a:buClr>
              <a:buSzPct val="75000"/>
              <a:buFont typeface="Symbol" pitchFamily="18" charset="2"/>
              <a:buChar char="·"/>
            </a:pPr>
            <a:r>
              <a:rPr lang="en-US" altLang="en-US" sz="2000" b="0" dirty="0"/>
              <a:t>Via either study design and/or analysis, develop a plan that closes (“blocks”) all the non-causal </a:t>
            </a:r>
            <a:r>
              <a:rPr lang="en-US" altLang="en-US" sz="2000" b="0" dirty="0" smtClean="0"/>
              <a:t>paths and makes causal association </a:t>
            </a:r>
            <a:r>
              <a:rPr lang="en-US" altLang="en-US" sz="2000" b="0" u="sng" dirty="0" smtClean="0">
                <a:solidFill>
                  <a:srgbClr val="FF0000"/>
                </a:solidFill>
              </a:rPr>
              <a:t>identifiable </a:t>
            </a:r>
            <a:r>
              <a:rPr lang="en-US" altLang="en-US" sz="1600" b="0" u="sng" dirty="0" smtClean="0">
                <a:solidFill>
                  <a:srgbClr val="FF0000"/>
                </a:solidFill>
              </a:rPr>
              <a:t>(not always possible)</a:t>
            </a:r>
            <a:endParaRPr lang="en-US" altLang="en-US" sz="1600" b="0" u="sng" dirty="0">
              <a:solidFill>
                <a:srgbClr val="FF0000"/>
              </a:solidFill>
            </a:endParaRPr>
          </a:p>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000" b="0" dirty="0" smtClean="0"/>
              <a:t>Perform the </a:t>
            </a:r>
            <a:r>
              <a:rPr lang="en-US" altLang="en-US" sz="2000" b="0" dirty="0" smtClean="0"/>
              <a:t>study and the analysis: </a:t>
            </a:r>
            <a:r>
              <a:rPr lang="en-US" altLang="en-US" sz="2000" b="0" dirty="0" smtClean="0"/>
              <a:t>If </a:t>
            </a:r>
            <a:r>
              <a:rPr lang="en-US" altLang="en-US" sz="2000" b="0" dirty="0"/>
              <a:t>there remains an association between E and D in your data, this suggests a causal relationship (although measurement error and chance are still possible explanations)</a:t>
            </a:r>
          </a:p>
        </p:txBody>
      </p:sp>
      <p:grpSp>
        <p:nvGrpSpPr>
          <p:cNvPr id="248860" name="Group 28"/>
          <p:cNvGrpSpPr>
            <a:grpSpLocks/>
          </p:cNvGrpSpPr>
          <p:nvPr/>
        </p:nvGrpSpPr>
        <p:grpSpPr bwMode="auto">
          <a:xfrm>
            <a:off x="1066800" y="4616450"/>
            <a:ext cx="4800600" cy="869950"/>
            <a:chOff x="720" y="2688"/>
            <a:chExt cx="3024" cy="548"/>
          </a:xfrm>
        </p:grpSpPr>
        <p:grpSp>
          <p:nvGrpSpPr>
            <p:cNvPr id="256011" name="Group 23"/>
            <p:cNvGrpSpPr>
              <a:grpSpLocks/>
            </p:cNvGrpSpPr>
            <p:nvPr/>
          </p:nvGrpSpPr>
          <p:grpSpPr bwMode="auto">
            <a:xfrm>
              <a:off x="720" y="2736"/>
              <a:ext cx="2448" cy="500"/>
              <a:chOff x="720" y="2736"/>
              <a:chExt cx="2448" cy="500"/>
            </a:xfrm>
          </p:grpSpPr>
          <p:sp>
            <p:nvSpPr>
              <p:cNvPr id="1260548" name="Line 4"/>
              <p:cNvSpPr>
                <a:spLocks noChangeShapeType="1"/>
              </p:cNvSpPr>
              <p:nvPr/>
            </p:nvSpPr>
            <p:spPr bwMode="auto">
              <a:xfrm>
                <a:off x="1248" y="2880"/>
                <a:ext cx="192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1920" y="2832"/>
                <a:ext cx="432" cy="404"/>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720" y="2736"/>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grpSp>
        <p:sp>
          <p:nvSpPr>
            <p:cNvPr id="1260552" name="Text Box 8"/>
            <p:cNvSpPr txBox="1">
              <a:spLocks noChangeArrowheads="1"/>
            </p:cNvSpPr>
            <p:nvPr/>
          </p:nvSpPr>
          <p:spPr bwMode="auto">
            <a:xfrm flipH="1">
              <a:off x="3024" y="2688"/>
              <a:ext cx="720" cy="32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grpSp>
      <p:sp>
        <p:nvSpPr>
          <p:cNvPr id="1260564" name="Text Box 20"/>
          <p:cNvSpPr txBox="1">
            <a:spLocks noChangeArrowheads="1"/>
          </p:cNvSpPr>
          <p:nvPr/>
        </p:nvSpPr>
        <p:spPr bwMode="auto">
          <a:xfrm flipH="1">
            <a:off x="914400" y="3429000"/>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C</a:t>
            </a:r>
            <a:endParaRPr lang="en-US" altLang="en-US" sz="1600" b="0" dirty="0"/>
          </a:p>
        </p:txBody>
      </p:sp>
      <p:sp>
        <p:nvSpPr>
          <p:cNvPr id="2" name="Freeform 21"/>
          <p:cNvSpPr>
            <a:spLocks/>
          </p:cNvSpPr>
          <p:nvPr/>
        </p:nvSpPr>
        <p:spPr bwMode="auto">
          <a:xfrm rot="4920854">
            <a:off x="2548875" y="2815173"/>
            <a:ext cx="1397173" cy="294068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1245902" y="4215752"/>
            <a:ext cx="743750" cy="24100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7" name="Freeform 24"/>
          <p:cNvSpPr>
            <a:spLocks/>
          </p:cNvSpPr>
          <p:nvPr/>
        </p:nvSpPr>
        <p:spPr bwMode="auto">
          <a:xfrm rot="6067833">
            <a:off x="517612" y="3773757"/>
            <a:ext cx="1300254" cy="72653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8" name="Text Box 20"/>
          <p:cNvSpPr txBox="1">
            <a:spLocks noChangeArrowheads="1"/>
          </p:cNvSpPr>
          <p:nvPr/>
        </p:nvSpPr>
        <p:spPr bwMode="auto">
          <a:xfrm flipH="1">
            <a:off x="2362200" y="3350674"/>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t>S</a:t>
            </a:r>
            <a:endParaRPr lang="en-US" altLang="en-US" sz="1600" b="0" dirty="0"/>
          </a:p>
        </p:txBody>
      </p:sp>
      <p:sp>
        <p:nvSpPr>
          <p:cNvPr id="19" name="Text Box 20"/>
          <p:cNvSpPr txBox="1">
            <a:spLocks noChangeArrowheads="1"/>
          </p:cNvSpPr>
          <p:nvPr/>
        </p:nvSpPr>
        <p:spPr bwMode="auto">
          <a:xfrm flipH="1">
            <a:off x="3804920" y="2958495"/>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t>Y</a:t>
            </a:r>
            <a:endParaRPr lang="en-US" altLang="en-US" sz="1600" b="0" dirty="0"/>
          </a:p>
        </p:txBody>
      </p:sp>
      <p:sp>
        <p:nvSpPr>
          <p:cNvPr id="20" name="Text Box 20"/>
          <p:cNvSpPr txBox="1">
            <a:spLocks noChangeArrowheads="1"/>
          </p:cNvSpPr>
          <p:nvPr/>
        </p:nvSpPr>
        <p:spPr bwMode="auto">
          <a:xfrm flipH="1">
            <a:off x="304800" y="2909887"/>
            <a:ext cx="1143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t>X</a:t>
            </a:r>
            <a:endParaRPr lang="en-US" altLang="en-US" sz="1600" b="0" dirty="0"/>
          </a:p>
        </p:txBody>
      </p:sp>
      <p:sp>
        <p:nvSpPr>
          <p:cNvPr id="21" name="Freeform 21"/>
          <p:cNvSpPr>
            <a:spLocks/>
          </p:cNvSpPr>
          <p:nvPr/>
        </p:nvSpPr>
        <p:spPr bwMode="auto">
          <a:xfrm rot="4920854">
            <a:off x="1583006" y="2601435"/>
            <a:ext cx="720186" cy="151483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2" name="Freeform 21"/>
          <p:cNvSpPr>
            <a:spLocks/>
          </p:cNvSpPr>
          <p:nvPr/>
        </p:nvSpPr>
        <p:spPr bwMode="auto">
          <a:xfrm rot="4920854" flipV="1">
            <a:off x="3549785" y="2916600"/>
            <a:ext cx="177530" cy="106367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37675" name="Text Box 11"/>
          <p:cNvSpPr txBox="1">
            <a:spLocks noChangeArrowheads="1"/>
          </p:cNvSpPr>
          <p:nvPr/>
        </p:nvSpPr>
        <p:spPr bwMode="auto">
          <a:xfrm>
            <a:off x="1174827" y="3453754"/>
            <a:ext cx="640065" cy="477054"/>
          </a:xfrm>
          <a:prstGeom prst="rect">
            <a:avLst/>
          </a:prstGeom>
          <a:noFill/>
          <a:ln w="76200">
            <a:solidFill>
              <a:srgbClr val="FF0000"/>
            </a:solidFill>
            <a:miter lim="800000"/>
            <a:headEnd/>
            <a:tailEnd/>
          </a:ln>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000" dirty="0"/>
          </a:p>
          <a:p>
            <a:pPr algn="ctr" eaLnBrk="0" hangingPunct="0">
              <a:spcBef>
                <a:spcPct val="50000"/>
              </a:spcBef>
              <a:defRPr/>
            </a:pPr>
            <a:endParaRPr lang="en-US" altLang="en-US" sz="1000" dirty="0"/>
          </a:p>
        </p:txBody>
      </p:sp>
      <p:sp>
        <p:nvSpPr>
          <p:cNvPr id="23" name="Oval 22"/>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809252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8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8848">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88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884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60568"/>
                                        </p:tgtEl>
                                        <p:attrNameLst>
                                          <p:attrName>style.visibility</p:attrName>
                                        </p:attrNameLst>
                                      </p:cBhvr>
                                      <p:to>
                                        <p:strVal val="visible"/>
                                      </p:to>
                                    </p:set>
                                  </p:childTnLst>
                                </p:cTn>
                              </p:par>
                              <p:par>
                                <p:cTn id="17" presetID="3" presetClass="entr" presetSubtype="10" fill="hold" grpId="0" nodeType="withEffect">
                                  <p:stCondLst>
                                    <p:cond delay="0"/>
                                  </p:stCondLst>
                                  <p:childTnLst>
                                    <p:set>
                                      <p:cBhvr>
                                        <p:cTn id="18" dur="1" fill="hold">
                                          <p:stCondLst>
                                            <p:cond delay="0"/>
                                          </p:stCondLst>
                                        </p:cTn>
                                        <p:tgtEl>
                                          <p:spTgt spid="1260564"/>
                                        </p:tgtEl>
                                        <p:attrNameLst>
                                          <p:attrName>style.visibility</p:attrName>
                                        </p:attrNameLst>
                                      </p:cBhvr>
                                      <p:to>
                                        <p:strVal val="visible"/>
                                      </p:to>
                                    </p:set>
                                    <p:animEffect transition="in" filter="blinds(horizontal)">
                                      <p:cBhvr>
                                        <p:cTn id="19" dur="500"/>
                                        <p:tgtEl>
                                          <p:spTgt spid="1260564"/>
                                        </p:tgtEl>
                                      </p:cBhvr>
                                    </p:animEffect>
                                  </p:childTnLst>
                                </p:cTn>
                              </p:par>
                              <p:par>
                                <p:cTn id="20" presetID="1"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childTnLst>
                                </p:cTn>
                              </p:par>
                              <p:par>
                                <p:cTn id="28" presetID="3" presetClass="entr" presetSubtype="1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linds(horizontal)">
                                      <p:cBhvr>
                                        <p:cTn id="30" dur="500"/>
                                        <p:tgtEl>
                                          <p:spTgt spid="20"/>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linds(horizontal)">
                                      <p:cBhvr>
                                        <p:cTn id="33" dur="500"/>
                                        <p:tgtEl>
                                          <p:spTgt spid="19"/>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blinds(horizontal)">
                                      <p:cBhvr>
                                        <p:cTn id="36" dur="500"/>
                                        <p:tgtEl>
                                          <p:spTgt spid="18"/>
                                        </p:tgtEl>
                                      </p:cBhvr>
                                    </p:animEffect>
                                  </p:childTnLst>
                                </p:cTn>
                              </p:par>
                              <p:par>
                                <p:cTn id="37" presetID="1" presetClass="entr" presetSubtype="0" fill="hold" nodeType="withEffect">
                                  <p:stCondLst>
                                    <p:cond delay="0"/>
                                  </p:stCondLst>
                                  <p:childTnLst>
                                    <p:set>
                                      <p:cBhvr>
                                        <p:cTn id="38" dur="1" fill="hold">
                                          <p:stCondLst>
                                            <p:cond delay="0"/>
                                          </p:stCondLst>
                                        </p:cTn>
                                        <p:tgtEl>
                                          <p:spTgt spid="126056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8848">
                                            <p:txEl>
                                              <p:pRg st="3" end="3"/>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13767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488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0564" grpId="0"/>
      <p:bldP spid="18" grpId="0"/>
      <p:bldP spid="19" grpId="0"/>
      <p:bldP spid="20" grpId="0"/>
      <p:bldP spid="113767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p>
          <a:p>
            <a:pPr algn="ctr" eaLnBrk="0" hangingPunct="0">
              <a:spcBef>
                <a:spcPct val="50000"/>
              </a:spcBef>
              <a:defRPr/>
            </a:pPr>
            <a:r>
              <a:rPr lang="en-US" altLang="en-US" dirty="0"/>
              <a:t>How do we use DAGs?</a:t>
            </a:r>
            <a:endParaRPr lang="en-US" altLang="en-US" sz="1600" b="0" dirty="0"/>
          </a:p>
        </p:txBody>
      </p:sp>
      <p:sp>
        <p:nvSpPr>
          <p:cNvPr id="259074" name="Rectangle 10"/>
          <p:cNvSpPr>
            <a:spLocks noChangeArrowheads="1"/>
          </p:cNvSpPr>
          <p:nvPr/>
        </p:nvSpPr>
        <p:spPr bwMode="auto">
          <a:xfrm>
            <a:off x="76200" y="990600"/>
            <a:ext cx="67818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300" b="0" dirty="0"/>
              <a:t>For causal/etiologic research:  Does E cause D?</a:t>
            </a:r>
          </a:p>
          <a:p>
            <a:pPr marL="322263" indent="-322263" defTabSz="803275" eaLnBrk="0" hangingPunct="0">
              <a:spcBef>
                <a:spcPct val="20000"/>
              </a:spcBef>
              <a:spcAft>
                <a:spcPct val="50000"/>
              </a:spcAft>
              <a:buClr>
                <a:srgbClr val="969696"/>
              </a:buClr>
              <a:buSzPct val="75000"/>
              <a:buFont typeface="Symbol" pitchFamily="18" charset="2"/>
              <a:buChar char="·"/>
            </a:pPr>
            <a:endParaRPr lang="en-US" altLang="en-US" sz="2300" b="0" dirty="0"/>
          </a:p>
        </p:txBody>
      </p:sp>
      <p:sp>
        <p:nvSpPr>
          <p:cNvPr id="252933"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Char char="·"/>
            </a:pPr>
            <a:endParaRPr lang="en-US" altLang="en-US" sz="2000" b="0" dirty="0"/>
          </a:p>
        </p:txBody>
      </p:sp>
      <p:sp>
        <p:nvSpPr>
          <p:cNvPr id="252934" name="Rectangle 10"/>
          <p:cNvSpPr>
            <a:spLocks noChangeArrowheads="1"/>
          </p:cNvSpPr>
          <p:nvPr/>
        </p:nvSpPr>
        <p:spPr bwMode="auto">
          <a:xfrm>
            <a:off x="76200" y="46482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Char char="·"/>
            </a:pPr>
            <a:r>
              <a:rPr lang="en-US" altLang="en-US" sz="2400" b="0" dirty="0"/>
              <a:t>Smoking is a “common cause” of matches &amp; lung cancer</a:t>
            </a:r>
          </a:p>
          <a:p>
            <a:pPr marL="322263" indent="-322263" defTabSz="803275" eaLnBrk="0" hangingPunct="0">
              <a:spcBef>
                <a:spcPct val="20000"/>
              </a:spcBef>
              <a:spcAft>
                <a:spcPts val="400"/>
              </a:spcAft>
              <a:buClr>
                <a:srgbClr val="969696"/>
              </a:buClr>
              <a:buSzPct val="75000"/>
              <a:buFont typeface="Symbol" pitchFamily="18" charset="2"/>
              <a:buChar char="·"/>
            </a:pPr>
            <a:r>
              <a:rPr lang="en-US" altLang="en-US" sz="2400" b="0" dirty="0"/>
              <a:t>Controlling for smoking blocks the non-causal (backdoor) </a:t>
            </a:r>
            <a:r>
              <a:rPr lang="en-US" altLang="en-US" sz="2400" b="0" dirty="0" smtClean="0"/>
              <a:t>path; “</a:t>
            </a:r>
            <a:r>
              <a:rPr lang="en-US" altLang="en-US" sz="2400" b="0" dirty="0" smtClean="0"/>
              <a:t>unconfounds</a:t>
            </a:r>
            <a:r>
              <a:rPr lang="en-US" altLang="en-US" sz="2400" b="0" dirty="0" smtClean="0"/>
              <a:t>” relationship; and “identifies” the causal effect</a:t>
            </a:r>
            <a:endParaRPr lang="en-US" altLang="en-US" sz="2400" b="0" dirty="0" smtClean="0"/>
          </a:p>
          <a:p>
            <a:pPr marL="342900" indent="-342900" defTabSz="803275" eaLnBrk="0" hangingPunct="0">
              <a:spcBef>
                <a:spcPct val="20000"/>
              </a:spcBef>
              <a:spcAft>
                <a:spcPts val="300"/>
              </a:spcAft>
              <a:buClr>
                <a:srgbClr val="969696"/>
              </a:buClr>
              <a:buSzPct val="75000"/>
              <a:buFont typeface="Arial" panose="020B0604020202020204" pitchFamily="34" charset="0"/>
              <a:buChar char="•"/>
            </a:pPr>
            <a:r>
              <a:rPr lang="en-US" altLang="en-US" sz="2400" b="0" dirty="0" smtClean="0"/>
              <a:t>Therefore, after stratification by smoking:</a:t>
            </a:r>
          </a:p>
          <a:p>
            <a:pPr marL="800100" lvl="1" indent="-342900" defTabSz="803275" eaLnBrk="0" hangingPunct="0">
              <a:spcBef>
                <a:spcPct val="20000"/>
              </a:spcBef>
              <a:spcAft>
                <a:spcPct val="50000"/>
              </a:spcAft>
              <a:buClr>
                <a:srgbClr val="969696"/>
              </a:buClr>
              <a:buSzPct val="75000"/>
              <a:buFont typeface="Arial" panose="020B0604020202020204" pitchFamily="34" charset="0"/>
              <a:buChar char="–"/>
            </a:pPr>
            <a:r>
              <a:rPr lang="en-US" altLang="en-US" sz="2000" b="0" dirty="0" smtClean="0"/>
              <a:t>If </a:t>
            </a:r>
            <a:r>
              <a:rPr lang="en-US" altLang="en-US" sz="2000" b="0" dirty="0" smtClean="0"/>
              <a:t>we see an association between matches and lung cancer in our data, it suggests it is causal</a:t>
            </a:r>
          </a:p>
          <a:p>
            <a:pPr marL="800100" lvl="1" indent="-342900" defTabSz="803275" eaLnBrk="0" hangingPunct="0">
              <a:spcBef>
                <a:spcPct val="20000"/>
              </a:spcBef>
              <a:spcAft>
                <a:spcPct val="50000"/>
              </a:spcAft>
              <a:buClr>
                <a:srgbClr val="969696"/>
              </a:buClr>
              <a:buSzPct val="75000"/>
              <a:buFont typeface="Arial" panose="020B0604020202020204" pitchFamily="34" charset="0"/>
              <a:buChar char="–"/>
            </a:pPr>
            <a:r>
              <a:rPr lang="en-US" altLang="en-US" sz="2000" b="0" dirty="0" smtClean="0"/>
              <a:t>In our example, we did </a:t>
            </a:r>
            <a:r>
              <a:rPr lang="en-US" altLang="en-US" sz="2000" b="0" u="sng" dirty="0" smtClean="0"/>
              <a:t>not</a:t>
            </a:r>
            <a:r>
              <a:rPr lang="en-US" altLang="en-US" sz="2000" b="0" dirty="0" smtClean="0"/>
              <a:t> see an association after controlling for smoking.  Conclude: no relationship</a:t>
            </a:r>
            <a:endParaRPr lang="en-US" altLang="en-US" sz="2400" b="0" dirty="0"/>
          </a:p>
        </p:txBody>
      </p:sp>
      <p:sp>
        <p:nvSpPr>
          <p:cNvPr id="1260548" name="Line 4"/>
          <p:cNvSpPr>
            <a:spLocks noChangeShapeType="1"/>
          </p:cNvSpPr>
          <p:nvPr/>
        </p:nvSpPr>
        <p:spPr bwMode="auto">
          <a:xfrm>
            <a:off x="2117725" y="3930650"/>
            <a:ext cx="2819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55925" y="3854450"/>
            <a:ext cx="76676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457200" y="370205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Matches</a:t>
            </a:r>
            <a:endParaRPr lang="en-US" altLang="en-US" sz="1600" b="0" dirty="0"/>
          </a:p>
        </p:txBody>
      </p:sp>
      <p:sp>
        <p:nvSpPr>
          <p:cNvPr id="1260552" name="Text Box 8"/>
          <p:cNvSpPr txBox="1">
            <a:spLocks noChangeArrowheads="1"/>
          </p:cNvSpPr>
          <p:nvPr/>
        </p:nvSpPr>
        <p:spPr bwMode="auto">
          <a:xfrm flipH="1">
            <a:off x="4864100" y="3413125"/>
            <a:ext cx="1598613"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Lung Cancer</a:t>
            </a:r>
            <a:endParaRPr lang="en-US" altLang="en-US" sz="1600" b="0" dirty="0"/>
          </a:p>
        </p:txBody>
      </p:sp>
      <p:grpSp>
        <p:nvGrpSpPr>
          <p:cNvPr id="3" name="Group 2"/>
          <p:cNvGrpSpPr/>
          <p:nvPr/>
        </p:nvGrpSpPr>
        <p:grpSpPr>
          <a:xfrm>
            <a:off x="381000" y="1905000"/>
            <a:ext cx="4343400" cy="1905000"/>
            <a:chOff x="304800" y="2667000"/>
            <a:chExt cx="4343400" cy="1905000"/>
          </a:xfrm>
        </p:grpSpPr>
        <p:sp>
          <p:nvSpPr>
            <p:cNvPr id="1260564" name="Text Box 20"/>
            <p:cNvSpPr txBox="1">
              <a:spLocks noChangeArrowheads="1"/>
            </p:cNvSpPr>
            <p:nvPr/>
          </p:nvSpPr>
          <p:spPr bwMode="auto">
            <a:xfrm flipH="1">
              <a:off x="304800" y="2667000"/>
              <a:ext cx="18288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Smoking</a:t>
              </a:r>
              <a:endParaRPr lang="en-US" altLang="en-US" sz="1600" b="0" dirty="0"/>
            </a:p>
          </p:txBody>
        </p:sp>
        <p:sp>
          <p:nvSpPr>
            <p:cNvPr id="2" name="Freeform 21"/>
            <p:cNvSpPr>
              <a:spLocks/>
            </p:cNvSpPr>
            <p:nvPr/>
          </p:nvSpPr>
          <p:spPr bwMode="auto">
            <a:xfrm rot="4920854">
              <a:off x="2324100" y="2247900"/>
              <a:ext cx="1600200" cy="3048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543720" y="3513931"/>
              <a:ext cx="1071562" cy="65722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1137675" name="Text Box 11"/>
          <p:cNvSpPr txBox="1">
            <a:spLocks noChangeArrowheads="1"/>
          </p:cNvSpPr>
          <p:nvPr/>
        </p:nvSpPr>
        <p:spPr bwMode="auto">
          <a:xfrm>
            <a:off x="336331" y="1828800"/>
            <a:ext cx="1828800" cy="962025"/>
          </a:xfrm>
          <a:prstGeom prst="rect">
            <a:avLst/>
          </a:prstGeom>
          <a:noFill/>
          <a:ln w="76200">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1600" dirty="0"/>
          </a:p>
        </p:txBody>
      </p:sp>
    </p:spTree>
    <p:extLst>
      <p:ext uri="{BB962C8B-B14F-4D97-AF65-F5344CB8AC3E}">
        <p14:creationId xmlns:p14="http://schemas.microsoft.com/office/powerpoint/2010/main" val="11137673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29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293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2934"/>
                                        </p:tgtEl>
                                        <p:attrNameLst>
                                          <p:attrName>style.visibility</p:attrName>
                                        </p:attrNameLst>
                                      </p:cBhvr>
                                      <p:to>
                                        <p:strVal val="visible"/>
                                      </p:to>
                                    </p:set>
                                  </p:childTnLst>
                                </p:cTn>
                              </p:par>
                              <p:par>
                                <p:cTn id="17" presetID="1" presetClass="entr" presetSubtype="0" fill="hold" grpId="0" nodeType="withEffect" nodePh="1">
                                  <p:stCondLst>
                                    <p:cond delay="0"/>
                                  </p:stCondLst>
                                  <p:endCondLst>
                                    <p:cond evt="begin" delay="0">
                                      <p:tn val="17"/>
                                    </p:cond>
                                  </p:endCondLst>
                                  <p:childTnLst>
                                    <p:set>
                                      <p:cBhvr>
                                        <p:cTn id="18" dur="1" fill="hold">
                                          <p:stCondLst>
                                            <p:cond delay="0"/>
                                          </p:stCondLst>
                                        </p:cTn>
                                        <p:tgtEl>
                                          <p:spTgt spid="2529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293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293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529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3" grpId="0"/>
      <p:bldP spid="252934" grpId="0"/>
      <p:bldP spid="113767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p>
          <a:p>
            <a:pPr algn="ctr" eaLnBrk="0" hangingPunct="0">
              <a:spcBef>
                <a:spcPct val="50000"/>
              </a:spcBef>
              <a:defRPr/>
            </a:pPr>
            <a:r>
              <a:rPr lang="en-US" altLang="en-US" dirty="0"/>
              <a:t>How do we use DAGs?</a:t>
            </a:r>
            <a:endParaRPr lang="en-US" altLang="en-US" sz="1600" b="0" dirty="0"/>
          </a:p>
        </p:txBody>
      </p:sp>
      <p:sp>
        <p:nvSpPr>
          <p:cNvPr id="263170" name="Rectangle 10"/>
          <p:cNvSpPr>
            <a:spLocks noChangeArrowheads="1"/>
          </p:cNvSpPr>
          <p:nvPr/>
        </p:nvSpPr>
        <p:spPr bwMode="auto">
          <a:xfrm>
            <a:off x="76200" y="762000"/>
            <a:ext cx="67818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300" b="0" dirty="0"/>
              <a:t>For causal/etiologic research:  Does E cause D?</a:t>
            </a:r>
          </a:p>
          <a:p>
            <a:pPr marL="322263" indent="-322263" defTabSz="803275" eaLnBrk="0" hangingPunct="0">
              <a:spcBef>
                <a:spcPct val="20000"/>
              </a:spcBef>
              <a:spcAft>
                <a:spcPct val="50000"/>
              </a:spcAft>
              <a:buClr>
                <a:srgbClr val="969696"/>
              </a:buClr>
              <a:buSzPct val="75000"/>
              <a:buFont typeface="Symbol" pitchFamily="18" charset="2"/>
              <a:buChar char="·"/>
            </a:pPr>
            <a:endParaRPr lang="en-US" altLang="en-US" sz="2300" b="0" dirty="0"/>
          </a:p>
        </p:txBody>
      </p:sp>
      <p:sp>
        <p:nvSpPr>
          <p:cNvPr id="276484"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Char char="·"/>
            </a:pPr>
            <a:endParaRPr lang="en-US" altLang="en-US" sz="2000" b="0" dirty="0"/>
          </a:p>
        </p:txBody>
      </p:sp>
      <p:sp>
        <p:nvSpPr>
          <p:cNvPr id="276485" name="Rectangle 10"/>
          <p:cNvSpPr>
            <a:spLocks noChangeArrowheads="1"/>
          </p:cNvSpPr>
          <p:nvPr/>
        </p:nvSpPr>
        <p:spPr bwMode="auto">
          <a:xfrm>
            <a:off x="76200" y="70104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Char char="·"/>
            </a:pPr>
            <a:endParaRPr lang="en-US" altLang="en-US" sz="2400" b="0" dirty="0" smtClean="0"/>
          </a:p>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400" b="0" dirty="0" smtClean="0"/>
              <a:t>Controlling </a:t>
            </a:r>
            <a:r>
              <a:rPr lang="en-US" altLang="en-US" sz="2400" b="0" dirty="0"/>
              <a:t>for self-reported general health blocks the non-causal (backdoor) path and unconfounds relationship</a:t>
            </a:r>
          </a:p>
        </p:txBody>
      </p:sp>
      <p:sp>
        <p:nvSpPr>
          <p:cNvPr id="1137675" name="Text Box 11"/>
          <p:cNvSpPr txBox="1">
            <a:spLocks noChangeArrowheads="1"/>
          </p:cNvSpPr>
          <p:nvPr/>
        </p:nvSpPr>
        <p:spPr bwMode="auto">
          <a:xfrm>
            <a:off x="258763" y="2939296"/>
            <a:ext cx="2713037" cy="1785104"/>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000" dirty="0"/>
          </a:p>
          <a:p>
            <a:pPr algn="ctr" eaLnBrk="0" hangingPunct="0">
              <a:spcBef>
                <a:spcPct val="50000"/>
              </a:spcBef>
            </a:pPr>
            <a:endParaRPr lang="en-US" altLang="en-US" sz="2000" dirty="0"/>
          </a:p>
          <a:p>
            <a:pPr algn="ctr" eaLnBrk="0" hangingPunct="0">
              <a:spcBef>
                <a:spcPct val="50000"/>
              </a:spcBef>
            </a:pPr>
            <a:endParaRPr lang="en-US" altLang="en-US" sz="2000" dirty="0"/>
          </a:p>
          <a:p>
            <a:pPr algn="ctr" eaLnBrk="0" hangingPunct="0">
              <a:spcBef>
                <a:spcPct val="50000"/>
              </a:spcBef>
            </a:pPr>
            <a:endParaRPr lang="en-US" altLang="en-US" sz="2000" dirty="0"/>
          </a:p>
        </p:txBody>
      </p:sp>
      <p:sp>
        <p:nvSpPr>
          <p:cNvPr id="17" name="Line 4"/>
          <p:cNvSpPr>
            <a:spLocks noChangeShapeType="1"/>
          </p:cNvSpPr>
          <p:nvPr/>
        </p:nvSpPr>
        <p:spPr bwMode="auto">
          <a:xfrm>
            <a:off x="3352800" y="5562600"/>
            <a:ext cx="151606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8" name="Text Box 6"/>
          <p:cNvSpPr txBox="1">
            <a:spLocks noChangeArrowheads="1"/>
          </p:cNvSpPr>
          <p:nvPr/>
        </p:nvSpPr>
        <p:spPr bwMode="auto">
          <a:xfrm>
            <a:off x="3657600" y="5530850"/>
            <a:ext cx="87471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9" name="Text Box 7"/>
          <p:cNvSpPr txBox="1">
            <a:spLocks noChangeArrowheads="1"/>
          </p:cNvSpPr>
          <p:nvPr/>
        </p:nvSpPr>
        <p:spPr bwMode="auto">
          <a:xfrm flipH="1">
            <a:off x="1295400" y="5141912"/>
            <a:ext cx="2514600" cy="95408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t>Sexual activity</a:t>
            </a:r>
            <a:endParaRPr lang="en-US" altLang="en-US" sz="1600" b="0" dirty="0"/>
          </a:p>
        </p:txBody>
      </p:sp>
      <p:sp>
        <p:nvSpPr>
          <p:cNvPr id="20" name="Text Box 8"/>
          <p:cNvSpPr txBox="1">
            <a:spLocks noChangeArrowheads="1"/>
          </p:cNvSpPr>
          <p:nvPr/>
        </p:nvSpPr>
        <p:spPr bwMode="auto">
          <a:xfrm flipH="1">
            <a:off x="4881563" y="5343525"/>
            <a:ext cx="1824037" cy="523875"/>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t>Mortality</a:t>
            </a:r>
            <a:endParaRPr lang="en-US" altLang="en-US" sz="1600" b="0" dirty="0"/>
          </a:p>
        </p:txBody>
      </p:sp>
      <p:sp>
        <p:nvSpPr>
          <p:cNvPr id="263178" name="Freeform 24"/>
          <p:cNvSpPr>
            <a:spLocks/>
          </p:cNvSpPr>
          <p:nvPr/>
        </p:nvSpPr>
        <p:spPr bwMode="auto">
          <a:xfrm rot="10021378">
            <a:off x="1311275" y="2425224"/>
            <a:ext cx="52388" cy="547687"/>
          </a:xfrm>
          <a:custGeom>
            <a:avLst/>
            <a:gdLst>
              <a:gd name="T0" fmla="*/ 0 w 1747"/>
              <a:gd name="T1" fmla="*/ 546898 h 1220"/>
              <a:gd name="T2" fmla="*/ 5216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dirty="0"/>
          </a:p>
        </p:txBody>
      </p:sp>
      <p:sp>
        <p:nvSpPr>
          <p:cNvPr id="22" name="Freeform 21"/>
          <p:cNvSpPr>
            <a:spLocks/>
          </p:cNvSpPr>
          <p:nvPr/>
        </p:nvSpPr>
        <p:spPr bwMode="auto">
          <a:xfrm rot="1907457" flipV="1">
            <a:off x="1680576" y="4761134"/>
            <a:ext cx="392113" cy="342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63180" name="Text Box 4"/>
          <p:cNvSpPr txBox="1">
            <a:spLocks noChangeArrowheads="1"/>
          </p:cNvSpPr>
          <p:nvPr/>
        </p:nvSpPr>
        <p:spPr bwMode="auto">
          <a:xfrm>
            <a:off x="179387" y="2908518"/>
            <a:ext cx="2868613" cy="1815882"/>
          </a:xfrm>
          <a:prstGeom prst="rect">
            <a:avLst/>
          </a:prstGeom>
          <a:noFill/>
          <a:ln w="12700">
            <a:noFill/>
            <a:miter lim="800000"/>
            <a:headEnd/>
            <a:tailEnd/>
          </a:ln>
        </p:spPr>
        <p:txBody>
          <a:bodyPr anchor="ctr">
            <a:spAutoFit/>
          </a:bodyPr>
          <a:lstStyle/>
          <a:p>
            <a:pPr algn="ctr" eaLnBrk="0" hangingPunct="0">
              <a:spcBef>
                <a:spcPct val="50000"/>
              </a:spcBef>
            </a:pPr>
            <a:r>
              <a:rPr lang="en-US" altLang="en-US" dirty="0"/>
              <a:t>General health (</a:t>
            </a:r>
            <a:r>
              <a:rPr lang="en-US" altLang="en-US" dirty="0" smtClean="0"/>
              <a:t>self-reported sense of well-being)</a:t>
            </a:r>
            <a:endParaRPr lang="en-US" altLang="en-US" sz="1600" b="0" dirty="0"/>
          </a:p>
        </p:txBody>
      </p:sp>
      <p:sp>
        <p:nvSpPr>
          <p:cNvPr id="263181" name="Text Box 11"/>
          <p:cNvSpPr txBox="1">
            <a:spLocks noChangeArrowheads="1"/>
          </p:cNvSpPr>
          <p:nvPr/>
        </p:nvSpPr>
        <p:spPr bwMode="auto">
          <a:xfrm>
            <a:off x="152400" y="1408093"/>
            <a:ext cx="3200400" cy="954107"/>
          </a:xfrm>
          <a:prstGeom prst="rect">
            <a:avLst/>
          </a:prstGeom>
          <a:noFill/>
          <a:ln w="12700">
            <a:noFill/>
            <a:miter lim="800000"/>
            <a:headEnd/>
            <a:tailEnd/>
          </a:ln>
        </p:spPr>
        <p:txBody>
          <a:bodyPr anchor="ctr">
            <a:spAutoFit/>
          </a:bodyPr>
          <a:lstStyle/>
          <a:p>
            <a:pPr algn="ctr" eaLnBrk="0" hangingPunct="0">
              <a:spcBef>
                <a:spcPct val="50000"/>
              </a:spcBef>
            </a:pPr>
            <a:r>
              <a:rPr lang="en-US" altLang="en-US" dirty="0">
                <a:solidFill>
                  <a:srgbClr val="969696"/>
                </a:solidFill>
              </a:rPr>
              <a:t>Biologic </a:t>
            </a:r>
            <a:r>
              <a:rPr lang="en-US" altLang="en-US" dirty="0" smtClean="0">
                <a:solidFill>
                  <a:srgbClr val="969696"/>
                </a:solidFill>
              </a:rPr>
              <a:t>Factors (</a:t>
            </a:r>
            <a:r>
              <a:rPr lang="en-US" altLang="en-US" dirty="0">
                <a:solidFill>
                  <a:srgbClr val="969696"/>
                </a:solidFill>
              </a:rPr>
              <a:t>not measured)</a:t>
            </a:r>
            <a:endParaRPr lang="en-US" altLang="en-US" sz="1600" b="0" dirty="0"/>
          </a:p>
        </p:txBody>
      </p:sp>
      <p:sp>
        <p:nvSpPr>
          <p:cNvPr id="25" name="Freeform 24"/>
          <p:cNvSpPr>
            <a:spLocks/>
          </p:cNvSpPr>
          <p:nvPr/>
        </p:nvSpPr>
        <p:spPr bwMode="auto">
          <a:xfrm rot="6067833">
            <a:off x="3014476" y="2453906"/>
            <a:ext cx="2276846" cy="2700123"/>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1" name="Rectangle 10"/>
          <p:cNvSpPr>
            <a:spLocks noChangeArrowheads="1"/>
          </p:cNvSpPr>
          <p:nvPr/>
        </p:nvSpPr>
        <p:spPr bwMode="auto">
          <a:xfrm>
            <a:off x="76200" y="59436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Char char="·"/>
            </a:pPr>
            <a:endParaRPr lang="en-US" altLang="en-US" sz="2400" b="0" dirty="0" smtClean="0"/>
          </a:p>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400" b="0" dirty="0" smtClean="0"/>
              <a:t>An </a:t>
            </a:r>
            <a:r>
              <a:rPr lang="en-US" altLang="en-US" sz="2400" b="0" dirty="0"/>
              <a:t>unmeasured biologic factor is </a:t>
            </a:r>
            <a:r>
              <a:rPr lang="en-US" altLang="en-US" sz="2400" b="0" dirty="0" smtClean="0"/>
              <a:t>a “common </a:t>
            </a:r>
            <a:r>
              <a:rPr lang="en-US" altLang="en-US" sz="2400" b="0" dirty="0"/>
              <a:t>cause” of sexual activity &amp; </a:t>
            </a:r>
            <a:r>
              <a:rPr lang="en-US" altLang="en-US" sz="2400" b="0" dirty="0" smtClean="0"/>
              <a:t>mortality</a:t>
            </a:r>
            <a:endParaRPr lang="en-US" altLang="en-US" sz="2400" b="0" dirty="0"/>
          </a:p>
        </p:txBody>
      </p:sp>
      <p:sp>
        <p:nvSpPr>
          <p:cNvPr id="2" name="TextBox 1"/>
          <p:cNvSpPr txBox="1"/>
          <p:nvPr/>
        </p:nvSpPr>
        <p:spPr>
          <a:xfrm>
            <a:off x="3124200" y="1337608"/>
            <a:ext cx="3621087" cy="1938992"/>
          </a:xfrm>
          <a:prstGeom prst="rect">
            <a:avLst/>
          </a:prstGeom>
          <a:noFill/>
        </p:spPr>
        <p:txBody>
          <a:bodyPr wrap="square" rtlCol="0">
            <a:spAutoFit/>
          </a:bodyPr>
          <a:lstStyle/>
          <a:p>
            <a:pPr algn="r"/>
            <a:r>
              <a:rPr lang="en-US" sz="2000" dirty="0" smtClean="0">
                <a:solidFill>
                  <a:srgbClr val="FF0000"/>
                </a:solidFill>
              </a:rPr>
              <a:t>The common cause does not necessarily have to be controlled for to block the path.  Controlling for any variable on the path will block the path.</a:t>
            </a:r>
            <a:endParaRPr lang="en-US" sz="2000" dirty="0">
              <a:solidFill>
                <a:srgbClr val="FF0000"/>
              </a:solidFill>
            </a:endParaRPr>
          </a:p>
        </p:txBody>
      </p:sp>
      <p:sp>
        <p:nvSpPr>
          <p:cNvPr id="23" name="Oval 22"/>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150428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764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31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31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318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3767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648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4" grpId="0"/>
      <p:bldP spid="276485" grpId="0"/>
      <p:bldP spid="1137675" grpId="0" animBg="1"/>
      <p:bldP spid="263178" grpId="0" animBg="1"/>
      <p:bldP spid="22" grpId="0" animBg="1"/>
      <p:bldP spid="263180" grpId="0"/>
      <p:bldP spid="263181" grpId="0"/>
      <p:bldP spid="25" grpId="0" animBg="1"/>
      <p:bldP spid="21" grpId="0"/>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685800" y="-159148"/>
            <a:ext cx="5486400" cy="1231106"/>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Confounding is root source of one type of a non-causal path</a:t>
            </a:r>
            <a:endParaRPr lang="en-US" altLang="en-US" sz="1600" b="0" dirty="0"/>
          </a:p>
        </p:txBody>
      </p:sp>
      <p:sp>
        <p:nvSpPr>
          <p:cNvPr id="265218" name="Rectangle 10"/>
          <p:cNvSpPr>
            <a:spLocks noChangeArrowheads="1"/>
          </p:cNvSpPr>
          <p:nvPr/>
        </p:nvSpPr>
        <p:spPr bwMode="auto">
          <a:xfrm>
            <a:off x="152400" y="1143000"/>
            <a:ext cx="6781800" cy="12192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None/>
            </a:pPr>
            <a:r>
              <a:rPr lang="en-US" altLang="en-US" sz="2000" b="0" u="sng" dirty="0">
                <a:solidFill>
                  <a:schemeClr val="tx1"/>
                </a:solidFill>
              </a:rPr>
              <a:t>A Note on Terminology</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C is the common cause, but A, B, X, and Z, in addition to C, are known as “</a:t>
            </a:r>
            <a:r>
              <a:rPr lang="en-US" altLang="en-US" sz="2000" dirty="0">
                <a:solidFill>
                  <a:schemeClr val="tx1"/>
                </a:solidFill>
              </a:rPr>
              <a:t>confounders</a:t>
            </a:r>
            <a:r>
              <a:rPr lang="en-US" altLang="en-US" sz="2000" b="0" dirty="0">
                <a:solidFill>
                  <a:schemeClr val="tx1"/>
                </a:solidFill>
              </a:rPr>
              <a:t>”</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65219"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65220" name="Rectangle 10"/>
          <p:cNvSpPr>
            <a:spLocks noChangeArrowheads="1"/>
          </p:cNvSpPr>
          <p:nvPr/>
        </p:nvSpPr>
        <p:spPr bwMode="auto">
          <a:xfrm>
            <a:off x="76200" y="57912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Adjusting (e.g., stratifying) for A, B, X, or Z (or C) will block this non-causal path and eliminate confounding</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DAGs focus on the </a:t>
            </a:r>
            <a:r>
              <a:rPr lang="en-US" altLang="en-US" sz="2000" b="0" u="sng" dirty="0">
                <a:solidFill>
                  <a:schemeClr val="tx1"/>
                </a:solidFill>
              </a:rPr>
              <a:t>process</a:t>
            </a:r>
            <a:r>
              <a:rPr lang="en-US" altLang="en-US" sz="2000" b="0" dirty="0">
                <a:solidFill>
                  <a:schemeClr val="tx1"/>
                </a:solidFill>
              </a:rPr>
              <a:t> of confounding (and how to eliminate) rather than on confounders per se</a:t>
            </a:r>
          </a:p>
        </p:txBody>
      </p:sp>
      <p:grpSp>
        <p:nvGrpSpPr>
          <p:cNvPr id="265221" name="Group 7"/>
          <p:cNvGrpSpPr>
            <a:grpSpLocks/>
          </p:cNvGrpSpPr>
          <p:nvPr/>
        </p:nvGrpSpPr>
        <p:grpSpPr bwMode="auto">
          <a:xfrm>
            <a:off x="838200" y="4919662"/>
            <a:ext cx="4800600" cy="874713"/>
            <a:chOff x="720" y="2687"/>
            <a:chExt cx="3024" cy="551"/>
          </a:xfrm>
        </p:grpSpPr>
        <p:grpSp>
          <p:nvGrpSpPr>
            <p:cNvPr id="265238" name="Group 8"/>
            <p:cNvGrpSpPr>
              <a:grpSpLocks/>
            </p:cNvGrpSpPr>
            <p:nvPr/>
          </p:nvGrpSpPr>
          <p:grpSpPr bwMode="auto">
            <a:xfrm>
              <a:off x="720" y="2735"/>
              <a:ext cx="2448" cy="503"/>
              <a:chOff x="720" y="2735"/>
              <a:chExt cx="2448" cy="503"/>
            </a:xfrm>
          </p:grpSpPr>
          <p:sp>
            <p:nvSpPr>
              <p:cNvPr id="1260548" name="Line 4"/>
              <p:cNvSpPr>
                <a:spLocks noChangeShapeType="1"/>
              </p:cNvSpPr>
              <p:nvPr/>
            </p:nvSpPr>
            <p:spPr bwMode="auto">
              <a:xfrm>
                <a:off x="1248" y="2880"/>
                <a:ext cx="192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1920" y="2831"/>
                <a:ext cx="432" cy="407"/>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720" y="2735"/>
                <a:ext cx="720"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grpSp>
        <p:sp>
          <p:nvSpPr>
            <p:cNvPr id="1260552" name="Text Box 8"/>
            <p:cNvSpPr txBox="1">
              <a:spLocks noChangeArrowheads="1"/>
            </p:cNvSpPr>
            <p:nvPr/>
          </p:nvSpPr>
          <p:spPr bwMode="auto">
            <a:xfrm flipH="1">
              <a:off x="3024" y="2687"/>
              <a:ext cx="720" cy="33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grpSp>
      <p:sp>
        <p:nvSpPr>
          <p:cNvPr id="1260564" name="Text Box 20"/>
          <p:cNvSpPr txBox="1">
            <a:spLocks noChangeArrowheads="1"/>
          </p:cNvSpPr>
          <p:nvPr/>
        </p:nvSpPr>
        <p:spPr bwMode="auto">
          <a:xfrm flipH="1">
            <a:off x="0" y="2360147"/>
            <a:ext cx="1143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C</a:t>
            </a:r>
            <a:endParaRPr lang="en-US" altLang="en-US" sz="1600" b="0" dirty="0"/>
          </a:p>
        </p:txBody>
      </p:sp>
      <p:sp>
        <p:nvSpPr>
          <p:cNvPr id="1260565" name="Freeform 21"/>
          <p:cNvSpPr>
            <a:spLocks/>
          </p:cNvSpPr>
          <p:nvPr/>
        </p:nvSpPr>
        <p:spPr bwMode="auto">
          <a:xfrm rot="4920854">
            <a:off x="1104900" y="2672092"/>
            <a:ext cx="533400" cy="5232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395855" y="3059156"/>
            <a:ext cx="656088" cy="36206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137675" name="Text Box 11"/>
          <p:cNvSpPr txBox="1">
            <a:spLocks noChangeArrowheads="1"/>
          </p:cNvSpPr>
          <p:nvPr/>
        </p:nvSpPr>
        <p:spPr bwMode="auto">
          <a:xfrm>
            <a:off x="228600" y="2362201"/>
            <a:ext cx="685800" cy="400110"/>
          </a:xfrm>
          <a:prstGeom prst="rect">
            <a:avLst/>
          </a:prstGeom>
          <a:noFill/>
          <a:ln w="76200">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2" name="Text Box 20"/>
          <p:cNvSpPr txBox="1">
            <a:spLocks noChangeArrowheads="1"/>
          </p:cNvSpPr>
          <p:nvPr/>
        </p:nvSpPr>
        <p:spPr bwMode="auto">
          <a:xfrm flipH="1">
            <a:off x="381000" y="3655547"/>
            <a:ext cx="1143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A</a:t>
            </a:r>
            <a:endParaRPr lang="en-US" altLang="en-US" sz="1600" b="0" dirty="0"/>
          </a:p>
        </p:txBody>
      </p:sp>
      <p:sp>
        <p:nvSpPr>
          <p:cNvPr id="3" name="Text Box 20"/>
          <p:cNvSpPr txBox="1">
            <a:spLocks noChangeArrowheads="1"/>
          </p:cNvSpPr>
          <p:nvPr/>
        </p:nvSpPr>
        <p:spPr bwMode="auto">
          <a:xfrm flipH="1">
            <a:off x="1371600" y="2969747"/>
            <a:ext cx="1143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B</a:t>
            </a:r>
            <a:endParaRPr lang="en-US" altLang="en-US" sz="1600" b="0" dirty="0"/>
          </a:p>
        </p:txBody>
      </p:sp>
      <p:sp>
        <p:nvSpPr>
          <p:cNvPr id="4" name="Text Box 20"/>
          <p:cNvSpPr txBox="1">
            <a:spLocks noChangeArrowheads="1"/>
          </p:cNvSpPr>
          <p:nvPr/>
        </p:nvSpPr>
        <p:spPr bwMode="auto">
          <a:xfrm flipH="1">
            <a:off x="3352800" y="4355635"/>
            <a:ext cx="1143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Z</a:t>
            </a:r>
            <a:endParaRPr lang="en-US" altLang="en-US" sz="1600" b="0" dirty="0"/>
          </a:p>
        </p:txBody>
      </p:sp>
      <p:sp>
        <p:nvSpPr>
          <p:cNvPr id="5" name="Freeform 24"/>
          <p:cNvSpPr>
            <a:spLocks/>
          </p:cNvSpPr>
          <p:nvPr/>
        </p:nvSpPr>
        <p:spPr bwMode="auto">
          <a:xfrm rot="6067833">
            <a:off x="826295" y="4365160"/>
            <a:ext cx="731839" cy="5232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Text Box 20"/>
          <p:cNvSpPr txBox="1">
            <a:spLocks noChangeArrowheads="1"/>
          </p:cNvSpPr>
          <p:nvPr/>
        </p:nvSpPr>
        <p:spPr bwMode="auto">
          <a:xfrm flipH="1">
            <a:off x="2362200" y="3655547"/>
            <a:ext cx="1143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7" name="Freeform 24"/>
          <p:cNvSpPr>
            <a:spLocks/>
          </p:cNvSpPr>
          <p:nvPr/>
        </p:nvSpPr>
        <p:spPr bwMode="auto">
          <a:xfrm rot="6067833">
            <a:off x="2308227" y="3290424"/>
            <a:ext cx="246063" cy="5232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8" name="Freeform 24"/>
          <p:cNvSpPr>
            <a:spLocks/>
          </p:cNvSpPr>
          <p:nvPr/>
        </p:nvSpPr>
        <p:spPr bwMode="auto">
          <a:xfrm rot="6067833">
            <a:off x="3298827" y="4034960"/>
            <a:ext cx="246063" cy="5232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9" name="Freeform 24"/>
          <p:cNvSpPr>
            <a:spLocks/>
          </p:cNvSpPr>
          <p:nvPr/>
        </p:nvSpPr>
        <p:spPr bwMode="auto">
          <a:xfrm rot="6067833">
            <a:off x="4303714" y="4585824"/>
            <a:ext cx="246063" cy="5232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0" name="Text Box 11"/>
          <p:cNvSpPr txBox="1">
            <a:spLocks noChangeArrowheads="1"/>
          </p:cNvSpPr>
          <p:nvPr/>
        </p:nvSpPr>
        <p:spPr bwMode="auto">
          <a:xfrm>
            <a:off x="609600" y="3657601"/>
            <a:ext cx="685800" cy="400110"/>
          </a:xfrm>
          <a:prstGeom prst="rect">
            <a:avLst/>
          </a:prstGeom>
          <a:noFill/>
          <a:ln w="76200">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11" name="Text Box 11"/>
          <p:cNvSpPr txBox="1">
            <a:spLocks noChangeArrowheads="1"/>
          </p:cNvSpPr>
          <p:nvPr/>
        </p:nvSpPr>
        <p:spPr bwMode="auto">
          <a:xfrm>
            <a:off x="1600200" y="2971801"/>
            <a:ext cx="685800" cy="400110"/>
          </a:xfrm>
          <a:prstGeom prst="rect">
            <a:avLst/>
          </a:prstGeom>
          <a:noFill/>
          <a:ln w="76200">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12" name="Text Box 11"/>
          <p:cNvSpPr txBox="1">
            <a:spLocks noChangeArrowheads="1"/>
          </p:cNvSpPr>
          <p:nvPr/>
        </p:nvSpPr>
        <p:spPr bwMode="auto">
          <a:xfrm>
            <a:off x="2590800" y="3714690"/>
            <a:ext cx="685800" cy="400110"/>
          </a:xfrm>
          <a:prstGeom prst="rect">
            <a:avLst/>
          </a:prstGeom>
          <a:noFill/>
          <a:ln w="76200">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13" name="Text Box 11"/>
          <p:cNvSpPr txBox="1">
            <a:spLocks noChangeArrowheads="1"/>
          </p:cNvSpPr>
          <p:nvPr/>
        </p:nvSpPr>
        <p:spPr bwMode="auto">
          <a:xfrm>
            <a:off x="3581400" y="4400490"/>
            <a:ext cx="685800" cy="400110"/>
          </a:xfrm>
          <a:prstGeom prst="rect">
            <a:avLst/>
          </a:prstGeom>
          <a:noFill/>
          <a:ln w="76200">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2000" dirty="0"/>
          </a:p>
        </p:txBody>
      </p:sp>
      <p:sp>
        <p:nvSpPr>
          <p:cNvPr id="28" name="Oval 27"/>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3767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3767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7675" grpId="0" animBg="1"/>
      <p:bldP spid="1137675" grpId="1" animBg="1"/>
      <p:bldP spid="10" grpId="0" animBg="1"/>
      <p:bldP spid="10" grpId="1" animBg="1"/>
      <p:bldP spid="11" grpId="0" animBg="1"/>
      <p:bldP spid="11" grpId="1" animBg="1"/>
      <p:bldP spid="12" grpId="0" animBg="1"/>
      <p:bldP spid="12" grpId="1" animBg="1"/>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5" name="Rectangle 2"/>
          <p:cNvSpPr>
            <a:spLocks noGrp="1" noChangeArrowheads="1"/>
          </p:cNvSpPr>
          <p:nvPr>
            <p:ph type="title"/>
          </p:nvPr>
        </p:nvSpPr>
        <p:spPr>
          <a:xfrm>
            <a:off x="609600" y="533400"/>
            <a:ext cx="5830888" cy="381000"/>
          </a:xfrm>
        </p:spPr>
        <p:txBody>
          <a:bodyPr/>
          <a:lstStyle/>
          <a:p>
            <a:r>
              <a:rPr lang="en-US" altLang="en-US" dirty="0" smtClean="0"/>
              <a:t>Attraction of DAGs for </a:t>
            </a:r>
            <a:br>
              <a:rPr lang="en-US" altLang="en-US" dirty="0" smtClean="0"/>
            </a:br>
            <a:r>
              <a:rPr lang="en-US" altLang="en-US" dirty="0" smtClean="0"/>
              <a:t>Management of Confounding</a:t>
            </a:r>
          </a:p>
        </p:txBody>
      </p:sp>
      <p:sp>
        <p:nvSpPr>
          <p:cNvPr id="267266" name="Rectangle 3"/>
          <p:cNvSpPr>
            <a:spLocks noGrp="1" noChangeArrowheads="1"/>
          </p:cNvSpPr>
          <p:nvPr>
            <p:ph type="body" idx="1"/>
          </p:nvPr>
        </p:nvSpPr>
        <p:spPr>
          <a:xfrm>
            <a:off x="76200" y="990600"/>
            <a:ext cx="6553200" cy="6858000"/>
          </a:xfrm>
        </p:spPr>
        <p:txBody>
          <a:bodyPr/>
          <a:lstStyle/>
          <a:p>
            <a:pPr>
              <a:spcAft>
                <a:spcPts val="300"/>
              </a:spcAft>
            </a:pPr>
            <a:r>
              <a:rPr lang="en-US" altLang="en-US" dirty="0" smtClean="0"/>
              <a:t>Abstract: The Traditional Criteria for </a:t>
            </a:r>
            <a:r>
              <a:rPr lang="en-US" altLang="en-US" dirty="0" smtClean="0"/>
              <a:t>Confounders</a:t>
            </a:r>
            <a:endParaRPr lang="en-US" altLang="en-US" dirty="0" smtClean="0"/>
          </a:p>
          <a:p>
            <a:pPr marL="571500" lvl="1" indent="-285750">
              <a:buFont typeface="+mj-lt"/>
              <a:buAutoNum type="arabicPeriod"/>
            </a:pPr>
            <a:r>
              <a:rPr lang="en-US" altLang="en-US" dirty="0" smtClean="0"/>
              <a:t>Be associated with the exposure under study in the source population</a:t>
            </a:r>
          </a:p>
          <a:p>
            <a:pPr marL="571500" lvl="1" indent="-285750">
              <a:buFont typeface="+mj-lt"/>
              <a:buAutoNum type="arabicPeriod"/>
            </a:pPr>
            <a:r>
              <a:rPr lang="en-US" altLang="en-US" dirty="0" smtClean="0"/>
              <a:t>Be a risk factor for the outcome</a:t>
            </a:r>
          </a:p>
          <a:p>
            <a:pPr marL="571500" lvl="1" indent="-285750">
              <a:buFont typeface="+mj-lt"/>
              <a:buAutoNum type="arabicPeriod"/>
            </a:pPr>
            <a:r>
              <a:rPr lang="en-US" altLang="en-US" dirty="0" smtClean="0"/>
              <a:t>Not be affected by (caused by) the exposure or the outcome    </a:t>
            </a:r>
          </a:p>
          <a:p>
            <a:pPr marL="571500" lvl="1" indent="-285750">
              <a:buFont typeface="+mj-lt"/>
              <a:buAutoNum type="arabicPeriod"/>
            </a:pPr>
            <a:r>
              <a:rPr lang="en-US" altLang="en-US" dirty="0" smtClean="0"/>
              <a:t>Find factors that fit these criteria &amp; control for them.</a:t>
            </a:r>
          </a:p>
          <a:p>
            <a:pPr marL="285750" lvl="1" indent="0">
              <a:buNone/>
            </a:pPr>
            <a:r>
              <a:rPr lang="en-US" altLang="en-US" sz="800" dirty="0" smtClean="0"/>
              <a:t> </a:t>
            </a:r>
          </a:p>
          <a:p>
            <a:endParaRPr lang="en-US" altLang="en-US" dirty="0" smtClean="0"/>
          </a:p>
          <a:p>
            <a:pPr>
              <a:spcAft>
                <a:spcPts val="300"/>
              </a:spcAft>
            </a:pPr>
            <a:r>
              <a:rPr lang="en-US" altLang="en-US" dirty="0" smtClean="0"/>
              <a:t>More </a:t>
            </a:r>
            <a:r>
              <a:rPr lang="en-US" altLang="en-US" dirty="0" smtClean="0"/>
              <a:t>tangible:  </a:t>
            </a:r>
            <a:r>
              <a:rPr lang="en-US" altLang="en-US" dirty="0" smtClean="0"/>
              <a:t>DAG Criteria for Confounding</a:t>
            </a:r>
            <a:endParaRPr lang="en-US" altLang="en-US" dirty="0" smtClean="0"/>
          </a:p>
          <a:p>
            <a:pPr marL="685800" lvl="1" indent="-400050">
              <a:spcAft>
                <a:spcPts val="300"/>
              </a:spcAft>
              <a:buFont typeface="+mj-lt"/>
              <a:buAutoNum type="arabicPeriod"/>
            </a:pPr>
            <a:r>
              <a:rPr lang="en-US" altLang="en-US" dirty="0" smtClean="0"/>
              <a:t>Depict all “common </a:t>
            </a:r>
            <a:r>
              <a:rPr lang="en-US" altLang="en-US" dirty="0"/>
              <a:t>causes” of exposure and disease, and their attendant non-causal paths</a:t>
            </a:r>
          </a:p>
          <a:p>
            <a:pPr marL="685800" lvl="1" indent="-400050">
              <a:spcAft>
                <a:spcPts val="300"/>
              </a:spcAft>
              <a:buFont typeface="+mj-lt"/>
              <a:buAutoNum type="arabicPeriod"/>
            </a:pPr>
            <a:r>
              <a:rPr lang="en-US" altLang="en-US" dirty="0" smtClean="0"/>
              <a:t>Draw any other non-causal paths between E and D (</a:t>
            </a:r>
            <a:r>
              <a:rPr lang="en-US" altLang="en-US" dirty="0" smtClean="0"/>
              <a:t>including all common causes of any two nodes on the </a:t>
            </a:r>
            <a:r>
              <a:rPr lang="en-US" altLang="en-US" dirty="0" smtClean="0"/>
              <a:t>graph; doing so makes a  </a:t>
            </a:r>
            <a:r>
              <a:rPr lang="en-US" altLang="en-US" dirty="0" smtClean="0"/>
              <a:t>“causal DAG”)</a:t>
            </a:r>
          </a:p>
          <a:p>
            <a:pPr marL="685800" lvl="1" indent="-400050">
              <a:spcAft>
                <a:spcPts val="300"/>
              </a:spcAft>
              <a:buFont typeface="+mj-lt"/>
              <a:buAutoNum type="arabicPeriod"/>
            </a:pPr>
            <a:r>
              <a:rPr lang="en-US" altLang="en-US" dirty="0" smtClean="0"/>
              <a:t>Devise a plan to block all non-causal paths</a:t>
            </a:r>
            <a:endParaRPr lang="en-US" altLang="en-US" dirty="0" smtClean="0"/>
          </a:p>
        </p:txBody>
      </p:sp>
      <p:sp>
        <p:nvSpPr>
          <p:cNvPr id="1210372"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210376" name="Text Box 8"/>
          <p:cNvSpPr txBox="1">
            <a:spLocks noChangeArrowheads="1"/>
          </p:cNvSpPr>
          <p:nvPr/>
        </p:nvSpPr>
        <p:spPr bwMode="auto">
          <a:xfrm>
            <a:off x="365125" y="6770688"/>
            <a:ext cx="184150" cy="519112"/>
          </a:xfrm>
          <a:prstGeom prst="rect">
            <a:avLst/>
          </a:prstGeom>
          <a:noFill/>
          <a:ln w="76200">
            <a:noFill/>
            <a:miter lim="800000"/>
            <a:headEnd/>
            <a:tailEnd/>
          </a:ln>
          <a:effectLst>
            <a:outerShdw dist="107763" dir="2700000" algn="ctr" rotWithShape="0">
              <a:schemeClr val="bg2"/>
            </a:outerShdw>
          </a:effectLst>
        </p:spPr>
        <p:txBody>
          <a:bodyPr wrap="none">
            <a:spAutoFit/>
          </a:bodyPr>
          <a:lstStyle/>
          <a:p>
            <a:pPr algn="ctr" eaLnBrk="0" hangingPunct="0">
              <a:spcBef>
                <a:spcPct val="50000"/>
              </a:spcBef>
              <a:defRPr/>
            </a:pPr>
            <a:endParaRPr lang="en-US" dirty="0">
              <a:latin typeface="Arial" pitchFamily="34" charset="0"/>
            </a:endParaRPr>
          </a:p>
        </p:txBody>
      </p:sp>
      <p:grpSp>
        <p:nvGrpSpPr>
          <p:cNvPr id="267269" name="Group 15"/>
          <p:cNvGrpSpPr>
            <a:grpSpLocks/>
          </p:cNvGrpSpPr>
          <p:nvPr/>
        </p:nvGrpSpPr>
        <p:grpSpPr bwMode="auto">
          <a:xfrm>
            <a:off x="304800" y="6705600"/>
            <a:ext cx="6403975" cy="2290465"/>
            <a:chOff x="-76200" y="2174172"/>
            <a:chExt cx="6861176" cy="2638440"/>
          </a:xfrm>
        </p:grpSpPr>
        <p:sp>
          <p:nvSpPr>
            <p:cNvPr id="17" name="Line 4"/>
            <p:cNvSpPr>
              <a:spLocks noChangeShapeType="1"/>
            </p:cNvSpPr>
            <p:nvPr/>
          </p:nvSpPr>
          <p:spPr bwMode="auto">
            <a:xfrm>
              <a:off x="3810001" y="4280809"/>
              <a:ext cx="1295400" cy="4445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8" name="Text Box 6"/>
            <p:cNvSpPr txBox="1">
              <a:spLocks noChangeArrowheads="1"/>
            </p:cNvSpPr>
            <p:nvPr/>
          </p:nvSpPr>
          <p:spPr bwMode="auto">
            <a:xfrm>
              <a:off x="4055447" y="4280809"/>
              <a:ext cx="766763" cy="53180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9" name="Text Box 7"/>
            <p:cNvSpPr txBox="1">
              <a:spLocks noChangeArrowheads="1"/>
            </p:cNvSpPr>
            <p:nvPr/>
          </p:nvSpPr>
          <p:spPr bwMode="auto">
            <a:xfrm flipH="1">
              <a:off x="1246288" y="4017479"/>
              <a:ext cx="2514600" cy="53180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smtClean="0"/>
                <a:t>Sexual activity</a:t>
              </a:r>
              <a:endParaRPr lang="en-US" altLang="en-US" sz="2400" b="0" dirty="0"/>
            </a:p>
          </p:txBody>
        </p:sp>
        <p:sp>
          <p:nvSpPr>
            <p:cNvPr id="20" name="Text Box 8"/>
            <p:cNvSpPr txBox="1">
              <a:spLocks noChangeArrowheads="1"/>
            </p:cNvSpPr>
            <p:nvPr/>
          </p:nvSpPr>
          <p:spPr bwMode="auto">
            <a:xfrm flipH="1">
              <a:off x="5105401" y="4100113"/>
              <a:ext cx="1679575" cy="53180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smtClean="0"/>
                <a:t>Mortality</a:t>
              </a:r>
              <a:endParaRPr lang="en-US" altLang="en-US" sz="2400" b="0" dirty="0"/>
            </a:p>
          </p:txBody>
        </p:sp>
        <p:sp>
          <p:nvSpPr>
            <p:cNvPr id="267275" name="Freeform 24"/>
            <p:cNvSpPr>
              <a:spLocks/>
            </p:cNvSpPr>
            <p:nvPr/>
          </p:nvSpPr>
          <p:spPr bwMode="auto">
            <a:xfrm rot="10021378">
              <a:off x="1598958" y="2576750"/>
              <a:ext cx="65695" cy="384388"/>
            </a:xfrm>
            <a:custGeom>
              <a:avLst/>
              <a:gdLst>
                <a:gd name="T0" fmla="*/ 0 w 1747"/>
                <a:gd name="T1" fmla="*/ 546898 h 1220"/>
                <a:gd name="T2" fmla="*/ 45719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wrap="square" anchor="ctr">
              <a:spAutoFit/>
            </a:bodyPr>
            <a:lstStyle/>
            <a:p>
              <a:endParaRPr lang="en-US" dirty="0"/>
            </a:p>
          </p:txBody>
        </p:sp>
        <p:sp>
          <p:nvSpPr>
            <p:cNvPr id="22" name="Freeform 21"/>
            <p:cNvSpPr>
              <a:spLocks/>
            </p:cNvSpPr>
            <p:nvPr/>
          </p:nvSpPr>
          <p:spPr bwMode="auto">
            <a:xfrm rot="1907457" flipV="1">
              <a:off x="1762125" y="3738214"/>
              <a:ext cx="344488" cy="342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3" name="Text Box 4"/>
            <p:cNvSpPr txBox="1">
              <a:spLocks noChangeArrowheads="1"/>
            </p:cNvSpPr>
            <p:nvPr/>
          </p:nvSpPr>
          <p:spPr bwMode="auto">
            <a:xfrm>
              <a:off x="247546" y="2938719"/>
              <a:ext cx="2533660" cy="815431"/>
            </a:xfrm>
            <a:prstGeom prst="rect">
              <a:avLst/>
            </a:prstGeom>
            <a:noFill/>
            <a:ln w="12700">
              <a:noFill/>
              <a:miter lim="800000"/>
              <a:headEnd/>
              <a:tailEnd/>
            </a:ln>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ts val="0"/>
                </a:spcBef>
                <a:defRPr/>
              </a:pPr>
              <a:r>
                <a:rPr lang="en-US" altLang="en-US" sz="2000" dirty="0" smtClean="0"/>
                <a:t>General health (self-reported)</a:t>
              </a:r>
              <a:endParaRPr lang="en-US" altLang="en-US" sz="2000" b="0" dirty="0"/>
            </a:p>
          </p:txBody>
        </p:sp>
        <p:sp>
          <p:nvSpPr>
            <p:cNvPr id="24" name="Text Box 11"/>
            <p:cNvSpPr txBox="1">
              <a:spLocks noChangeArrowheads="1"/>
            </p:cNvSpPr>
            <p:nvPr/>
          </p:nvSpPr>
          <p:spPr bwMode="auto">
            <a:xfrm>
              <a:off x="-76200" y="2174172"/>
              <a:ext cx="5469891" cy="46089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solidFill>
                    <a:srgbClr val="969696"/>
                  </a:solidFill>
                </a:rPr>
                <a:t>Biologic factors (not </a:t>
              </a:r>
              <a:r>
                <a:rPr lang="en-US" altLang="en-US" sz="2000" dirty="0">
                  <a:solidFill>
                    <a:srgbClr val="969696"/>
                  </a:solidFill>
                </a:rPr>
                <a:t>measured)</a:t>
              </a:r>
              <a:endParaRPr lang="en-US" altLang="en-US" sz="2000" b="0" dirty="0"/>
            </a:p>
          </p:txBody>
        </p:sp>
        <p:sp>
          <p:nvSpPr>
            <p:cNvPr id="25" name="Freeform 24"/>
            <p:cNvSpPr>
              <a:spLocks/>
            </p:cNvSpPr>
            <p:nvPr/>
          </p:nvSpPr>
          <p:spPr bwMode="auto">
            <a:xfrm rot="6067833">
              <a:off x="3742559" y="1605765"/>
              <a:ext cx="761201" cy="3540297"/>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grpSp>
      <p:sp>
        <p:nvSpPr>
          <p:cNvPr id="27" name="Text Box 11"/>
          <p:cNvSpPr txBox="1">
            <a:spLocks noChangeArrowheads="1"/>
          </p:cNvSpPr>
          <p:nvPr/>
        </p:nvSpPr>
        <p:spPr bwMode="auto">
          <a:xfrm>
            <a:off x="722586" y="7423174"/>
            <a:ext cx="2133600" cy="600164"/>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600" dirty="0"/>
          </a:p>
          <a:p>
            <a:pPr algn="ctr" eaLnBrk="0" hangingPunct="0">
              <a:spcBef>
                <a:spcPct val="50000"/>
              </a:spcBef>
            </a:pPr>
            <a:endParaRPr lang="en-US" altLang="en-US" sz="600" dirty="0"/>
          </a:p>
          <a:p>
            <a:pPr algn="ctr" eaLnBrk="0" hangingPunct="0">
              <a:spcBef>
                <a:spcPct val="50000"/>
              </a:spcBef>
            </a:pPr>
            <a:endParaRPr lang="en-US" altLang="en-US" sz="600" dirty="0"/>
          </a:p>
          <a:p>
            <a:pPr algn="ctr" eaLnBrk="0" hangingPunct="0">
              <a:spcBef>
                <a:spcPct val="50000"/>
              </a:spcBef>
            </a:pPr>
            <a:endParaRPr lang="en-US" altLang="en-US" sz="600" dirty="0"/>
          </a:p>
        </p:txBody>
      </p:sp>
      <p:sp>
        <p:nvSpPr>
          <p:cNvPr id="2" name="TextBox 1"/>
          <p:cNvSpPr txBox="1"/>
          <p:nvPr/>
        </p:nvSpPr>
        <p:spPr>
          <a:xfrm>
            <a:off x="762000" y="3406914"/>
            <a:ext cx="6400054" cy="707886"/>
          </a:xfrm>
          <a:prstGeom prst="rect">
            <a:avLst/>
          </a:prstGeom>
          <a:noFill/>
        </p:spPr>
        <p:txBody>
          <a:bodyPr wrap="square" rtlCol="0">
            <a:spAutoFit/>
          </a:bodyPr>
          <a:lstStyle/>
          <a:p>
            <a:r>
              <a:rPr lang="en-US" sz="2000" dirty="0" smtClean="0">
                <a:solidFill>
                  <a:srgbClr val="FF0000"/>
                </a:solidFill>
              </a:rPr>
              <a:t>Problem: Control for some may be redundant; </a:t>
            </a:r>
          </a:p>
          <a:p>
            <a:r>
              <a:rPr lang="en-US" sz="2000" dirty="0">
                <a:solidFill>
                  <a:srgbClr val="FF0000"/>
                </a:solidFill>
              </a:rPr>
              <a:t>C</a:t>
            </a:r>
            <a:r>
              <a:rPr lang="en-US" sz="2000" dirty="0" smtClean="0">
                <a:solidFill>
                  <a:srgbClr val="FF0000"/>
                </a:solidFill>
              </a:rPr>
              <a:t>ontrol for some others may actually be harmful</a:t>
            </a:r>
            <a:endParaRPr lang="en-US" sz="2000" dirty="0">
              <a:solidFill>
                <a:srgbClr val="FF0000"/>
              </a:solidFill>
            </a:endParaRPr>
          </a:p>
        </p:txBody>
      </p:sp>
      <p:sp>
        <p:nvSpPr>
          <p:cNvPr id="21" name="Oval 20"/>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14119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7266">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67266">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7266">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7266">
                                            <p:txEl>
                                              <p:pRg st="10" end="1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7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Rectangle 2"/>
          <p:cNvSpPr>
            <a:spLocks noGrp="1" noChangeArrowheads="1"/>
          </p:cNvSpPr>
          <p:nvPr>
            <p:ph type="title" idx="4294967295"/>
          </p:nvPr>
        </p:nvSpPr>
        <p:spPr>
          <a:xfrm>
            <a:off x="533400" y="-457200"/>
            <a:ext cx="5830888" cy="1066800"/>
          </a:xfrm>
        </p:spPr>
        <p:txBody>
          <a:bodyPr/>
          <a:lstStyle/>
          <a:p>
            <a:r>
              <a:rPr lang="en-US" altLang="en-US" dirty="0" smtClean="0"/>
              <a:t>The Central Challenge in Confounding</a:t>
            </a:r>
          </a:p>
        </p:txBody>
      </p:sp>
      <p:sp>
        <p:nvSpPr>
          <p:cNvPr id="269314" name="Rectangle 3"/>
          <p:cNvSpPr>
            <a:spLocks noGrp="1" noChangeArrowheads="1"/>
          </p:cNvSpPr>
          <p:nvPr>
            <p:ph type="body" idx="4294967295"/>
          </p:nvPr>
        </p:nvSpPr>
        <p:spPr>
          <a:xfrm>
            <a:off x="0" y="2743200"/>
            <a:ext cx="6858000" cy="6781800"/>
          </a:xfrm>
        </p:spPr>
        <p:txBody>
          <a:bodyPr/>
          <a:lstStyle/>
          <a:p>
            <a:r>
              <a:rPr lang="en-US" altLang="en-US" sz="2300" dirty="0" smtClean="0"/>
              <a:t>To </a:t>
            </a:r>
            <a:r>
              <a:rPr lang="en-US" altLang="en-US" sz="2300" dirty="0" smtClean="0"/>
              <a:t>avoid confounding, you need to be a subject matter expert to draw the DAG</a:t>
            </a:r>
          </a:p>
          <a:p>
            <a:pPr marL="563563" lvl="1" indent="-212725"/>
            <a:r>
              <a:rPr lang="en-US" altLang="en-US" sz="2200" dirty="0"/>
              <a:t>E</a:t>
            </a:r>
            <a:r>
              <a:rPr lang="en-US" altLang="en-US" sz="2200" dirty="0" smtClean="0"/>
              <a:t>rred on questions on night lights &amp; </a:t>
            </a:r>
            <a:r>
              <a:rPr lang="en-US" altLang="en-US" sz="2200" dirty="0" err="1" smtClean="0"/>
              <a:t>needlesticks</a:t>
            </a:r>
            <a:r>
              <a:rPr lang="en-US" altLang="en-US" sz="2200" dirty="0"/>
              <a:t>?</a:t>
            </a:r>
            <a:r>
              <a:rPr lang="en-US" altLang="en-US" sz="2200" dirty="0" smtClean="0"/>
              <a:t> Probably subjec</a:t>
            </a:r>
            <a:r>
              <a:rPr lang="en-US" altLang="en-US" sz="2200" dirty="0" smtClean="0"/>
              <a:t>t matter ignorance</a:t>
            </a:r>
          </a:p>
          <a:p>
            <a:pPr marL="563563" lvl="1" indent="-212725"/>
            <a:r>
              <a:rPr lang="en-US" altLang="en-US" sz="2200" dirty="0" smtClean="0"/>
              <a:t>(in </a:t>
            </a:r>
            <a:r>
              <a:rPr lang="en-US" altLang="en-US" sz="2200" dirty="0" smtClean="0"/>
              <a:t>addition to being a methodologic expert)</a:t>
            </a:r>
          </a:p>
          <a:p>
            <a:pPr marL="742950" lvl="1" indent="-285750"/>
            <a:endParaRPr lang="en-US" altLang="en-US" sz="800" dirty="0" smtClean="0"/>
          </a:p>
          <a:p>
            <a:pPr>
              <a:spcBef>
                <a:spcPts val="600"/>
              </a:spcBef>
              <a:spcAft>
                <a:spcPts val="0"/>
              </a:spcAft>
            </a:pPr>
            <a:r>
              <a:rPr lang="en-US" altLang="en-US" sz="2300" dirty="0" smtClean="0"/>
              <a:t>Confounding is mainly a </a:t>
            </a:r>
            <a:r>
              <a:rPr lang="en-US" altLang="en-US" sz="2300" u="sng" dirty="0" smtClean="0"/>
              <a:t>substantive</a:t>
            </a:r>
            <a:r>
              <a:rPr lang="en-US" altLang="en-US" sz="2300" dirty="0" smtClean="0"/>
              <a:t> rather than statistical issue</a:t>
            </a:r>
          </a:p>
          <a:p>
            <a:pPr marL="563563" lvl="1" indent="-212725">
              <a:spcBef>
                <a:spcPts val="600"/>
              </a:spcBef>
              <a:spcAft>
                <a:spcPts val="0"/>
              </a:spcAft>
            </a:pPr>
            <a:r>
              <a:rPr lang="en-US" altLang="en-US" sz="2200" dirty="0" smtClean="0"/>
              <a:t>(Although you do need to be a methodologic expert to manage confounding once identified)</a:t>
            </a:r>
          </a:p>
          <a:p>
            <a:pPr lvl="1"/>
            <a:endParaRPr lang="en-US" altLang="en-US" sz="500" dirty="0" smtClean="0"/>
          </a:p>
          <a:p>
            <a:pPr lvl="1"/>
            <a:endParaRPr lang="en-US" altLang="en-US" sz="500" dirty="0" smtClean="0"/>
          </a:p>
          <a:p>
            <a:pPr>
              <a:spcAft>
                <a:spcPts val="400"/>
              </a:spcAft>
            </a:pPr>
            <a:r>
              <a:rPr lang="en-US" altLang="en-US" sz="2300" dirty="0" smtClean="0"/>
              <a:t>Advice: </a:t>
            </a:r>
            <a:r>
              <a:rPr lang="en-US" altLang="en-US" sz="2300" dirty="0" smtClean="0"/>
              <a:t>before </a:t>
            </a:r>
            <a:r>
              <a:rPr lang="en-US" altLang="en-US" sz="2300" dirty="0" smtClean="0"/>
              <a:t>planning a study, spend several weeks in the </a:t>
            </a:r>
            <a:r>
              <a:rPr lang="en-US" altLang="en-US" sz="2300" dirty="0" smtClean="0"/>
              <a:t>library (PubMed) </a:t>
            </a:r>
            <a:r>
              <a:rPr lang="en-US" altLang="en-US" sz="2300" dirty="0" smtClean="0"/>
              <a:t>to understand the relevant biologic/behavioral system</a:t>
            </a:r>
            <a:r>
              <a:rPr lang="en-US" altLang="en-US" sz="2400" dirty="0" smtClean="0"/>
              <a:t>.</a:t>
            </a:r>
          </a:p>
          <a:p>
            <a:pPr marL="563563" lvl="1" indent="-212725"/>
            <a:r>
              <a:rPr lang="en-US" altLang="en-US" sz="2200" dirty="0" smtClean="0"/>
              <a:t>(but, of course, to decipher the biomedical literature to understand your system, you will need to be a methodologic expert)</a:t>
            </a:r>
          </a:p>
          <a:p>
            <a:endParaRPr lang="en-US" altLang="en-US" sz="2400" dirty="0" smtClean="0"/>
          </a:p>
        </p:txBody>
      </p:sp>
      <p:sp>
        <p:nvSpPr>
          <p:cNvPr id="13" name="Rectangle 14"/>
          <p:cNvSpPr>
            <a:spLocks noChangeArrowheads="1"/>
          </p:cNvSpPr>
          <p:nvPr/>
        </p:nvSpPr>
        <p:spPr bwMode="auto">
          <a:xfrm>
            <a:off x="4021035" y="813760"/>
            <a:ext cx="2303565" cy="1396040"/>
          </a:xfrm>
          <a:prstGeom prst="rect">
            <a:avLst/>
          </a:prstGeom>
          <a:noFill/>
          <a:ln w="9525">
            <a:noFill/>
            <a:miter lim="800000"/>
            <a:headEnd/>
            <a:tailEnd/>
          </a:ln>
        </p:spPr>
        <p:txBody>
          <a:bodyPr lIns="58933" tIns="28931" rIns="58933" bIns="28931"/>
          <a:lstStyle/>
          <a:p>
            <a:pPr marL="217516" indent="-217516" algn="l" defTabSz="542181">
              <a:spcBef>
                <a:spcPct val="20000"/>
              </a:spcBef>
              <a:spcAft>
                <a:spcPct val="50000"/>
              </a:spcAft>
              <a:buClr>
                <a:srgbClr val="969696"/>
              </a:buClr>
              <a:buSzPct val="75000"/>
            </a:pPr>
            <a:r>
              <a:rPr lang="en-US" altLang="en-US" sz="2200" b="1" u="sng" dirty="0" smtClean="0">
                <a:solidFill>
                  <a:srgbClr val="FF0000"/>
                </a:solidFill>
                <a:latin typeface="Arial" charset="0"/>
              </a:rPr>
              <a:t>Thinking of it</a:t>
            </a:r>
          </a:p>
          <a:p>
            <a:pPr marL="217516" indent="-217516" algn="l" defTabSz="542181">
              <a:spcBef>
                <a:spcPct val="20000"/>
              </a:spcBef>
              <a:spcAft>
                <a:spcPct val="50000"/>
              </a:spcAft>
              <a:buClr>
                <a:srgbClr val="969696"/>
              </a:buClr>
              <a:buSzPct val="75000"/>
            </a:pPr>
            <a:r>
              <a:rPr lang="en-US" altLang="en-US" sz="2200" b="1" dirty="0" smtClean="0">
                <a:solidFill>
                  <a:srgbClr val="FF0000"/>
                </a:solidFill>
                <a:latin typeface="Arial" charset="0"/>
              </a:rPr>
              <a:t>Is </a:t>
            </a:r>
            <a:r>
              <a:rPr lang="en-US" altLang="en-US" sz="2200" b="1" dirty="0" smtClean="0">
                <a:solidFill>
                  <a:srgbClr val="FF0000"/>
                </a:solidFill>
                <a:latin typeface="Arial" charset="0"/>
              </a:rPr>
              <a:t>there a C?</a:t>
            </a:r>
          </a:p>
          <a:p>
            <a:pPr marL="217516" indent="-217516" algn="l" defTabSz="542181">
              <a:spcBef>
                <a:spcPct val="20000"/>
              </a:spcBef>
              <a:spcAft>
                <a:spcPct val="50000"/>
              </a:spcAft>
              <a:buClr>
                <a:srgbClr val="969696"/>
              </a:buClr>
              <a:buSzPct val="75000"/>
            </a:pPr>
            <a:r>
              <a:rPr lang="en-US" altLang="en-US" sz="2200" b="1" dirty="0" smtClean="0">
                <a:solidFill>
                  <a:srgbClr val="FF0000"/>
                </a:solidFill>
                <a:latin typeface="Arial" charset="0"/>
              </a:rPr>
              <a:t>What is it?</a:t>
            </a:r>
            <a:endParaRPr lang="en-US" altLang="en-US" sz="2200" b="1" dirty="0">
              <a:solidFill>
                <a:srgbClr val="000000"/>
              </a:solidFill>
              <a:latin typeface="Arial" charset="0"/>
            </a:endParaRPr>
          </a:p>
        </p:txBody>
      </p:sp>
      <p:grpSp>
        <p:nvGrpSpPr>
          <p:cNvPr id="14" name="Group 13"/>
          <p:cNvGrpSpPr/>
          <p:nvPr/>
        </p:nvGrpSpPr>
        <p:grpSpPr>
          <a:xfrm>
            <a:off x="1143000" y="685800"/>
            <a:ext cx="4241480" cy="1981389"/>
            <a:chOff x="-42600" y="3051018"/>
            <a:chExt cx="5363921" cy="2261603"/>
          </a:xfrm>
        </p:grpSpPr>
        <p:sp>
          <p:nvSpPr>
            <p:cNvPr id="15" name="Text Box 1026"/>
            <p:cNvSpPr txBox="1">
              <a:spLocks noChangeArrowheads="1"/>
            </p:cNvSpPr>
            <p:nvPr/>
          </p:nvSpPr>
          <p:spPr bwMode="auto">
            <a:xfrm>
              <a:off x="2804406" y="4576584"/>
              <a:ext cx="2516915" cy="56208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spcBef>
                  <a:spcPct val="50000"/>
                </a:spcBef>
                <a:defRPr/>
              </a:pPr>
              <a:r>
                <a:rPr lang="en-US" altLang="en-US" sz="2600" dirty="0" smtClean="0"/>
                <a:t>D</a:t>
              </a:r>
              <a:endParaRPr lang="en-US" altLang="en-US" sz="2600" b="0" dirty="0"/>
            </a:p>
          </p:txBody>
        </p:sp>
        <p:sp>
          <p:nvSpPr>
            <p:cNvPr id="16" name="Text Box 1027"/>
            <p:cNvSpPr txBox="1">
              <a:spLocks noChangeArrowheads="1"/>
            </p:cNvSpPr>
            <p:nvPr/>
          </p:nvSpPr>
          <p:spPr bwMode="auto">
            <a:xfrm>
              <a:off x="597290" y="4576582"/>
              <a:ext cx="2207117" cy="56208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spcBef>
                  <a:spcPct val="50000"/>
                </a:spcBef>
                <a:defRPr/>
              </a:pPr>
              <a:r>
                <a:rPr lang="en-US" altLang="en-US" sz="2600" dirty="0" smtClean="0"/>
                <a:t>E</a:t>
              </a:r>
              <a:endParaRPr lang="en-US" altLang="en-US" sz="2600" dirty="0" smtClean="0"/>
            </a:p>
          </p:txBody>
        </p:sp>
        <p:sp>
          <p:nvSpPr>
            <p:cNvPr id="17" name="Line 1029"/>
            <p:cNvSpPr>
              <a:spLocks noChangeShapeType="1"/>
            </p:cNvSpPr>
            <p:nvPr/>
          </p:nvSpPr>
          <p:spPr bwMode="auto">
            <a:xfrm>
              <a:off x="143294" y="3613105"/>
              <a:ext cx="722831" cy="963636"/>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spcBef>
                  <a:spcPct val="50000"/>
                </a:spcBef>
                <a:defRPr/>
              </a:pPr>
              <a:endParaRPr lang="en-US" sz="1900" b="1" dirty="0">
                <a:solidFill>
                  <a:srgbClr val="000000"/>
                </a:solidFill>
                <a:latin typeface="Arial" pitchFamily="34" charset="0"/>
              </a:endParaRPr>
            </a:p>
          </p:txBody>
        </p:sp>
        <p:sp>
          <p:nvSpPr>
            <p:cNvPr id="18" name="Freeform 1030"/>
            <p:cNvSpPr>
              <a:spLocks/>
            </p:cNvSpPr>
            <p:nvPr/>
          </p:nvSpPr>
          <p:spPr bwMode="auto">
            <a:xfrm rot="1936015">
              <a:off x="384104" y="4028813"/>
              <a:ext cx="2438350" cy="13205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66675"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spcBef>
                  <a:spcPct val="50000"/>
                </a:spcBef>
                <a:defRPr/>
              </a:pPr>
              <a:endParaRPr lang="en-US" sz="1900" b="1" dirty="0">
                <a:solidFill>
                  <a:srgbClr val="000000"/>
                </a:solidFill>
                <a:latin typeface="Arial" pitchFamily="34" charset="0"/>
              </a:endParaRPr>
            </a:p>
          </p:txBody>
        </p:sp>
        <p:sp>
          <p:nvSpPr>
            <p:cNvPr id="19" name="Line 1031"/>
            <p:cNvSpPr>
              <a:spLocks noChangeShapeType="1"/>
            </p:cNvSpPr>
            <p:nvPr/>
          </p:nvSpPr>
          <p:spPr bwMode="auto">
            <a:xfrm>
              <a:off x="1181337" y="4834879"/>
              <a:ext cx="1520514"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wrap="square" anchor="ctr">
              <a:spAutoFit/>
            </a:bodyPr>
            <a:lstStyle/>
            <a:p>
              <a:pPr>
                <a:spcBef>
                  <a:spcPct val="50000"/>
                </a:spcBef>
                <a:defRPr/>
              </a:pPr>
              <a:endParaRPr lang="en-US" sz="1900" b="1" dirty="0">
                <a:solidFill>
                  <a:srgbClr val="000000"/>
                </a:solidFill>
                <a:latin typeface="Arial" pitchFamily="34" charset="0"/>
              </a:endParaRPr>
            </a:p>
          </p:txBody>
        </p:sp>
        <p:sp>
          <p:nvSpPr>
            <p:cNvPr id="20" name="Text Box 1032"/>
            <p:cNvSpPr txBox="1">
              <a:spLocks noChangeArrowheads="1"/>
            </p:cNvSpPr>
            <p:nvPr/>
          </p:nvSpPr>
          <p:spPr bwMode="auto">
            <a:xfrm>
              <a:off x="1504545" y="4785666"/>
              <a:ext cx="914401" cy="52695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spcBef>
                  <a:spcPct val="50000"/>
                </a:spcBef>
                <a:defRPr/>
              </a:pPr>
              <a:r>
                <a:rPr lang="en-US" sz="2400" b="1" dirty="0">
                  <a:solidFill>
                    <a:srgbClr val="000000"/>
                  </a:solidFill>
                  <a:latin typeface="Arial" pitchFamily="34" charset="0"/>
                </a:rPr>
                <a:t>?</a:t>
              </a:r>
            </a:p>
          </p:txBody>
        </p:sp>
        <p:sp>
          <p:nvSpPr>
            <p:cNvPr id="21" name="Text Box 8"/>
            <p:cNvSpPr txBox="1">
              <a:spLocks noChangeArrowheads="1"/>
            </p:cNvSpPr>
            <p:nvPr/>
          </p:nvSpPr>
          <p:spPr bwMode="auto">
            <a:xfrm>
              <a:off x="-42600" y="3051018"/>
              <a:ext cx="2076084" cy="56208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spcBef>
                  <a:spcPct val="50000"/>
                </a:spcBef>
                <a:defRPr/>
              </a:pPr>
              <a:r>
                <a:rPr lang="en-US" altLang="en-US" sz="2600" dirty="0" smtClean="0"/>
                <a:t>C</a:t>
              </a:r>
              <a:endParaRPr lang="en-US" altLang="en-US" sz="2600" b="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9314">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9314">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693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9314">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931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931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931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uiExpand="1" build="p"/>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dirty="0" smtClean="0"/>
              <a:t>Confounding and Interaction I</a:t>
            </a:r>
          </a:p>
        </p:txBody>
      </p:sp>
      <p:sp>
        <p:nvSpPr>
          <p:cNvPr id="21506" name="Rectangle 3"/>
          <p:cNvSpPr>
            <a:spLocks noGrp="1" noChangeArrowheads="1"/>
          </p:cNvSpPr>
          <p:nvPr>
            <p:ph type="body" idx="1"/>
          </p:nvPr>
        </p:nvSpPr>
        <p:spPr>
          <a:xfrm>
            <a:off x="152400" y="8382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 theory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endParaRPr lang="en-US" altLang="en-US" dirty="0"/>
          </a:p>
          <a:p>
            <a:pPr lvl="2"/>
            <a:r>
              <a:rPr lang="en-US" altLang="en-US" dirty="0" smtClean="0"/>
              <a:t>“Common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marL="1257300" lvl="3" indent="-171450"/>
            <a:r>
              <a:rPr lang="en-US" altLang="en-US" dirty="0" smtClean="0"/>
              <a:t>Confounding:</a:t>
            </a:r>
            <a:r>
              <a:rPr lang="en-US" altLang="en-US" sz="300" dirty="0" smtClean="0"/>
              <a:t> </a:t>
            </a:r>
            <a:r>
              <a:rPr lang="en-US" altLang="en-US" dirty="0" smtClean="0"/>
              <a:t>substantive</a:t>
            </a:r>
            <a:r>
              <a:rPr lang="en-US" altLang="en-US" dirty="0"/>
              <a:t>,</a:t>
            </a:r>
            <a:r>
              <a:rPr lang="en-US" altLang="en-US" sz="400" dirty="0"/>
              <a:t> </a:t>
            </a:r>
            <a:r>
              <a:rPr lang="en-US" altLang="en-US" sz="400" dirty="0" smtClean="0"/>
              <a:t> </a:t>
            </a:r>
            <a:r>
              <a:rPr lang="en-US" altLang="en-US" dirty="0" smtClean="0"/>
              <a:t>not</a:t>
            </a:r>
            <a:r>
              <a:rPr lang="en-US" altLang="en-US" sz="800" dirty="0" smtClean="0"/>
              <a:t>  </a:t>
            </a:r>
            <a:r>
              <a:rPr lang="en-US" altLang="en-US" dirty="0" smtClean="0"/>
              <a:t>statistical  issue</a:t>
            </a:r>
          </a:p>
          <a:p>
            <a:pPr lvl="3"/>
            <a:endParaRPr lang="en-US" altLang="en-US" sz="800" dirty="0"/>
          </a:p>
          <a:p>
            <a:pPr lvl="1"/>
            <a:r>
              <a:rPr lang="en-US" altLang="en-US" dirty="0"/>
              <a:t>H</a:t>
            </a:r>
            <a:r>
              <a:rPr lang="en-US" altLang="en-US" dirty="0" smtClean="0"/>
              <a:t>andle multiple causal pathways: mediation</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5791200"/>
            <a:ext cx="3810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20810819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55" name="Text Box 11"/>
          <p:cNvSpPr txBox="1">
            <a:spLocks noChangeArrowheads="1"/>
          </p:cNvSpPr>
          <p:nvPr/>
        </p:nvSpPr>
        <p:spPr bwMode="auto">
          <a:xfrm flipH="1">
            <a:off x="0" y="205304"/>
            <a:ext cx="6629400" cy="2092881"/>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a:solidFill>
                  <a:schemeClr val="tx1"/>
                </a:solidFill>
              </a:rPr>
              <a:t>Confounding Paths are</a:t>
            </a:r>
          </a:p>
          <a:p>
            <a:pPr algn="ctr" eaLnBrk="0" hangingPunct="0">
              <a:spcBef>
                <a:spcPct val="50000"/>
              </a:spcBef>
              <a:defRPr/>
            </a:pPr>
            <a:r>
              <a:rPr lang="en-US" altLang="en-US" dirty="0">
                <a:solidFill>
                  <a:schemeClr val="tx1"/>
                </a:solidFill>
              </a:rPr>
              <a:t> Not </a:t>
            </a:r>
          </a:p>
          <a:p>
            <a:pPr algn="ctr" eaLnBrk="0" hangingPunct="0">
              <a:spcBef>
                <a:spcPct val="50000"/>
              </a:spcBef>
              <a:defRPr/>
            </a:pPr>
            <a:r>
              <a:rPr lang="en-US" altLang="en-US" dirty="0">
                <a:solidFill>
                  <a:schemeClr val="tx1"/>
                </a:solidFill>
              </a:rPr>
              <a:t>the Only Type of Non-Causal Paths</a:t>
            </a:r>
            <a:endParaRPr lang="en-US" altLang="en-US" sz="1600" b="0" dirty="0"/>
          </a:p>
        </p:txBody>
      </p:sp>
      <p:sp>
        <p:nvSpPr>
          <p:cNvPr id="273410" name="Rectangle 13"/>
          <p:cNvSpPr>
            <a:spLocks noChangeArrowheads="1"/>
          </p:cNvSpPr>
          <p:nvPr/>
        </p:nvSpPr>
        <p:spPr bwMode="auto">
          <a:xfrm>
            <a:off x="76200" y="24384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400" dirty="0">
              <a:solidFill>
                <a:srgbClr val="FF0000"/>
              </a:solidFill>
            </a:endParaRPr>
          </a:p>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73411" name="Rectangle 15"/>
          <p:cNvSpPr>
            <a:spLocks noChangeArrowheads="1"/>
          </p:cNvSpPr>
          <p:nvPr/>
        </p:nvSpPr>
        <p:spPr bwMode="auto">
          <a:xfrm>
            <a:off x="76200" y="4876800"/>
            <a:ext cx="2057400" cy="533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73412" name="Rectangle 17"/>
          <p:cNvSpPr>
            <a:spLocks noChangeArrowheads="1"/>
          </p:cNvSpPr>
          <p:nvPr/>
        </p:nvSpPr>
        <p:spPr bwMode="auto">
          <a:xfrm>
            <a:off x="76200" y="5943600"/>
            <a:ext cx="24384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73413" name="Text Box 6"/>
          <p:cNvSpPr txBox="1">
            <a:spLocks noChangeArrowheads="1"/>
          </p:cNvSpPr>
          <p:nvPr/>
        </p:nvSpPr>
        <p:spPr bwMode="auto">
          <a:xfrm>
            <a:off x="257013" y="2743202"/>
            <a:ext cx="6402715" cy="461665"/>
          </a:xfrm>
          <a:prstGeom prst="rect">
            <a:avLst/>
          </a:prstGeom>
          <a:noFill/>
          <a:ln w="9525">
            <a:noFill/>
            <a:miter lim="800000"/>
            <a:headEnd/>
            <a:tailEnd/>
          </a:ln>
        </p:spPr>
        <p:txBody>
          <a:bodyPr wrap="none">
            <a:spAutoFit/>
          </a:bodyPr>
          <a:lstStyle/>
          <a:p>
            <a:pPr algn="ctr" eaLnBrk="0" hangingPunct="0">
              <a:spcBef>
                <a:spcPct val="50000"/>
              </a:spcBef>
            </a:pPr>
            <a:r>
              <a:rPr lang="en-US" altLang="en-US" sz="2400" dirty="0"/>
              <a:t>i.e., DAGs can tell us a lot more about bias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4818" name="Text Box 2"/>
          <p:cNvSpPr txBox="1">
            <a:spLocks noChangeArrowheads="1"/>
          </p:cNvSpPr>
          <p:nvPr/>
        </p:nvSpPr>
        <p:spPr bwMode="auto">
          <a:xfrm>
            <a:off x="4419600" y="1366391"/>
            <a:ext cx="1981200" cy="107721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Birth Defects</a:t>
            </a:r>
            <a:endParaRPr lang="en-US" sz="1600" b="0" dirty="0">
              <a:latin typeface="Arial" pitchFamily="34" charset="0"/>
            </a:endParaRPr>
          </a:p>
        </p:txBody>
      </p:sp>
      <p:sp>
        <p:nvSpPr>
          <p:cNvPr id="1314819" name="Text Box 3"/>
          <p:cNvSpPr txBox="1">
            <a:spLocks noChangeArrowheads="1"/>
          </p:cNvSpPr>
          <p:nvPr/>
        </p:nvSpPr>
        <p:spPr bwMode="auto">
          <a:xfrm>
            <a:off x="381000" y="1367625"/>
            <a:ext cx="1524000" cy="95410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Folate Intake</a:t>
            </a:r>
            <a:endParaRPr lang="en-US" sz="1600" b="0" dirty="0">
              <a:latin typeface="Arial" pitchFamily="34" charset="0"/>
            </a:endParaRPr>
          </a:p>
        </p:txBody>
      </p:sp>
      <p:sp>
        <p:nvSpPr>
          <p:cNvPr id="1314820" name="Line 4"/>
          <p:cNvSpPr>
            <a:spLocks noChangeShapeType="1"/>
          </p:cNvSpPr>
          <p:nvPr/>
        </p:nvSpPr>
        <p:spPr bwMode="auto">
          <a:xfrm>
            <a:off x="1981200" y="1828800"/>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314821" name="Text Box 5"/>
          <p:cNvSpPr txBox="1">
            <a:spLocks noChangeArrowheads="1"/>
          </p:cNvSpPr>
          <p:nvPr/>
        </p:nvSpPr>
        <p:spPr bwMode="auto">
          <a:xfrm>
            <a:off x="2819400" y="1826313"/>
            <a:ext cx="685800" cy="64633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314822" name="Text Box 6"/>
          <p:cNvSpPr txBox="1">
            <a:spLocks noChangeArrowheads="1"/>
          </p:cNvSpPr>
          <p:nvPr/>
        </p:nvSpPr>
        <p:spPr bwMode="auto">
          <a:xfrm>
            <a:off x="304800" y="2590802"/>
            <a:ext cx="6172200" cy="830997"/>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Should we control for (e.g., stratify) stillbirths (spontaneous abortions)? </a:t>
            </a:r>
          </a:p>
        </p:txBody>
      </p:sp>
      <p:sp>
        <p:nvSpPr>
          <p:cNvPr id="1314823" name="Text Box 7"/>
          <p:cNvSpPr txBox="1">
            <a:spLocks noChangeArrowheads="1"/>
          </p:cNvSpPr>
          <p:nvPr/>
        </p:nvSpPr>
        <p:spPr bwMode="auto">
          <a:xfrm>
            <a:off x="228600" y="381002"/>
            <a:ext cx="6858000" cy="461665"/>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5463" name="Rectangle 8"/>
          <p:cNvSpPr>
            <a:spLocks noChangeArrowheads="1"/>
          </p:cNvSpPr>
          <p:nvPr/>
        </p:nvSpPr>
        <p:spPr bwMode="auto">
          <a:xfrm>
            <a:off x="76200" y="44196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Stillbirths are associated with folate intake, even among newborns without birth defects: OR = 0.50  (folate intake is protective against stillbirths)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Stillbirths are associated with birth detects: OR = 15.2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Stillbirths are not on the causal pathway between folate and birth defects</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a:solidFill>
                  <a:schemeClr val="tx1"/>
                </a:solidFill>
              </a:rPr>
              <a:t>In the past, other investigators have commonly adjusted for stillbirths in </a:t>
            </a:r>
            <a:r>
              <a:rPr lang="en-US" altLang="en-US" sz="2200" b="0" dirty="0" smtClean="0">
                <a:solidFill>
                  <a:schemeClr val="tx1"/>
                </a:solidFill>
              </a:rPr>
              <a:t>analyses of this topic.</a:t>
            </a:r>
            <a:endParaRPr lang="en-US" altLang="en-US" sz="2200" b="0" dirty="0">
              <a:solidFill>
                <a:schemeClr val="tx1"/>
              </a:solidFill>
            </a:endParaRPr>
          </a:p>
        </p:txBody>
      </p:sp>
      <p:sp>
        <p:nvSpPr>
          <p:cNvPr id="275464" name="Text Box 9"/>
          <p:cNvSpPr txBox="1">
            <a:spLocks noChangeArrowheads="1"/>
          </p:cNvSpPr>
          <p:nvPr/>
        </p:nvSpPr>
        <p:spPr bwMode="auto">
          <a:xfrm>
            <a:off x="76200" y="3808385"/>
            <a:ext cx="6096000" cy="400110"/>
          </a:xfrm>
          <a:prstGeom prst="rect">
            <a:avLst/>
          </a:prstGeom>
          <a:noFill/>
          <a:ln w="9525">
            <a:noFill/>
            <a:miter lim="800000"/>
            <a:headEnd/>
            <a:tailEnd/>
          </a:ln>
        </p:spPr>
        <p:txBody>
          <a:bodyPr anchor="ctr">
            <a:spAutoFit/>
          </a:bodyPr>
          <a:lstStyle/>
          <a:p>
            <a:pPr algn="ctr" eaLnBrk="0" hangingPunct="0">
              <a:spcBef>
                <a:spcPct val="50000"/>
              </a:spcBef>
            </a:pPr>
            <a:r>
              <a:rPr lang="en-US" altLang="en-US" sz="2000" u="sng" dirty="0">
                <a:solidFill>
                  <a:schemeClr val="tx1"/>
                </a:solidFill>
              </a:rPr>
              <a:t>Slone Epidemiology Unit Birth Defects Study</a:t>
            </a:r>
          </a:p>
        </p:txBody>
      </p:sp>
      <p:sp>
        <p:nvSpPr>
          <p:cNvPr id="1314826" name="Text Box 10"/>
          <p:cNvSpPr txBox="1">
            <a:spLocks noChangeArrowheads="1"/>
          </p:cNvSpPr>
          <p:nvPr/>
        </p:nvSpPr>
        <p:spPr bwMode="auto">
          <a:xfrm>
            <a:off x="3200400" y="8686802"/>
            <a:ext cx="3429000" cy="307777"/>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a:t>
            </a:r>
            <a:r>
              <a:rPr lang="en-US" sz="1400" dirty="0" smtClean="0">
                <a:latin typeface="Arial" pitchFamily="34" charset="0"/>
              </a:rPr>
              <a:t> 2002</a:t>
            </a:r>
            <a:endParaRPr lang="en-US" sz="1400" dirty="0">
              <a:latin typeface="Arial"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533400" y="3958060"/>
            <a:ext cx="5867400" cy="846872"/>
            <a:chOff x="304800" y="3729462"/>
            <a:chExt cx="5867400" cy="846873"/>
          </a:xfrm>
        </p:grpSpPr>
        <p:sp>
          <p:nvSpPr>
            <p:cNvPr id="1212418" name="Text Box 2"/>
            <p:cNvSpPr txBox="1">
              <a:spLocks noChangeArrowheads="1"/>
            </p:cNvSpPr>
            <p:nvPr/>
          </p:nvSpPr>
          <p:spPr bwMode="auto">
            <a:xfrm>
              <a:off x="4191000" y="3745337"/>
              <a:ext cx="1981200" cy="83099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Birth Defects</a:t>
              </a:r>
              <a:endParaRPr lang="en-US" sz="2400" b="0" dirty="0">
                <a:latin typeface="Arial" pitchFamily="34" charset="0"/>
              </a:endParaRPr>
            </a:p>
          </p:txBody>
        </p:sp>
        <p:sp>
          <p:nvSpPr>
            <p:cNvPr id="1212419" name="Text Box 3"/>
            <p:cNvSpPr txBox="1">
              <a:spLocks noChangeArrowheads="1"/>
            </p:cNvSpPr>
            <p:nvPr/>
          </p:nvSpPr>
          <p:spPr bwMode="auto">
            <a:xfrm>
              <a:off x="304800" y="3729462"/>
              <a:ext cx="1524000" cy="83099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Folate Intake</a:t>
              </a:r>
              <a:endParaRPr lang="en-US" sz="2400" dirty="0">
                <a:latin typeface="Arial" pitchFamily="34" charset="0"/>
              </a:endParaRPr>
            </a:p>
          </p:txBody>
        </p:sp>
        <p:sp>
          <p:nvSpPr>
            <p:cNvPr id="1212422" name="Line 6"/>
            <p:cNvSpPr>
              <a:spLocks noChangeShapeType="1"/>
            </p:cNvSpPr>
            <p:nvPr/>
          </p:nvSpPr>
          <p:spPr bwMode="auto">
            <a:xfrm>
              <a:off x="1981200" y="40386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2424" name="Text Box 8"/>
            <p:cNvSpPr txBox="1">
              <a:spLocks noChangeArrowheads="1"/>
            </p:cNvSpPr>
            <p:nvPr/>
          </p:nvSpPr>
          <p:spPr bwMode="auto">
            <a:xfrm>
              <a:off x="2819400" y="4036368"/>
              <a:ext cx="685800" cy="461666"/>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grpSp>
      <p:sp>
        <p:nvSpPr>
          <p:cNvPr id="1212426" name="Text Box 10"/>
          <p:cNvSpPr txBox="1">
            <a:spLocks noChangeArrowheads="1"/>
          </p:cNvSpPr>
          <p:nvPr/>
        </p:nvSpPr>
        <p:spPr bwMode="auto">
          <a:xfrm>
            <a:off x="152400" y="228602"/>
            <a:ext cx="6858000" cy="461665"/>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7510" name="Rectangle 13"/>
          <p:cNvSpPr>
            <a:spLocks noChangeArrowheads="1"/>
          </p:cNvSpPr>
          <p:nvPr/>
        </p:nvSpPr>
        <p:spPr bwMode="auto">
          <a:xfrm>
            <a:off x="76200" y="838200"/>
            <a:ext cx="6553200" cy="17526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associated with folate intake, even among infants without birth defects: OR = 0.50  (folate intake is protective)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associated with birth detects: OR = 15.2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not on the causal pathway between folate and birth defects</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77511" name="Text Box 14"/>
          <p:cNvSpPr txBox="1">
            <a:spLocks noChangeArrowheads="1"/>
          </p:cNvSpPr>
          <p:nvPr/>
        </p:nvSpPr>
        <p:spPr bwMode="auto">
          <a:xfrm rot="10800000" flipV="1">
            <a:off x="-1588" y="5200867"/>
            <a:ext cx="6861176" cy="415498"/>
          </a:xfrm>
          <a:prstGeom prst="rect">
            <a:avLst/>
          </a:prstGeom>
          <a:noFill/>
          <a:ln w="9525">
            <a:noFill/>
            <a:miter lim="800000"/>
            <a:headEnd/>
            <a:tailEnd/>
          </a:ln>
        </p:spPr>
        <p:txBody>
          <a:bodyPr anchor="ctr">
            <a:spAutoFit/>
          </a:bodyPr>
          <a:lstStyle/>
          <a:p>
            <a:pPr algn="ctr" eaLnBrk="0" hangingPunct="0">
              <a:spcBef>
                <a:spcPct val="50000"/>
              </a:spcBef>
            </a:pPr>
            <a:r>
              <a:rPr lang="en-US" altLang="en-US" sz="2100" dirty="0">
                <a:solidFill>
                  <a:schemeClr val="tx1"/>
                </a:solidFill>
              </a:rPr>
              <a:t>Should we adjust for (e.g., stratify) </a:t>
            </a:r>
            <a:r>
              <a:rPr lang="en-US" altLang="en-US" sz="2100" dirty="0" smtClean="0">
                <a:solidFill>
                  <a:schemeClr val="tx1"/>
                </a:solidFill>
              </a:rPr>
              <a:t>stillbirth status?</a:t>
            </a:r>
            <a:endParaRPr lang="en-US" altLang="en-US" sz="2100" dirty="0">
              <a:solidFill>
                <a:schemeClr val="tx1"/>
              </a:solidFill>
            </a:endParaRPr>
          </a:p>
        </p:txBody>
      </p:sp>
      <p:sp>
        <p:nvSpPr>
          <p:cNvPr id="1212431" name="Text Box 15"/>
          <p:cNvSpPr txBox="1">
            <a:spLocks noChangeArrowheads="1"/>
          </p:cNvSpPr>
          <p:nvPr/>
        </p:nvSpPr>
        <p:spPr bwMode="auto">
          <a:xfrm>
            <a:off x="-1600200" y="8686802"/>
            <a:ext cx="3429000" cy="307777"/>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grpSp>
        <p:nvGrpSpPr>
          <p:cNvPr id="277513" name="Group 10"/>
          <p:cNvGrpSpPr>
            <a:grpSpLocks/>
          </p:cNvGrpSpPr>
          <p:nvPr/>
        </p:nvGrpSpPr>
        <p:grpSpPr bwMode="auto">
          <a:xfrm>
            <a:off x="-712788" y="7478693"/>
            <a:ext cx="5807076" cy="631825"/>
            <a:chOff x="-449" y="4711"/>
            <a:chExt cx="3658" cy="398"/>
          </a:xfrm>
        </p:grpSpPr>
        <p:sp>
          <p:nvSpPr>
            <p:cNvPr id="277514" name="Text Box 5"/>
            <p:cNvSpPr txBox="1">
              <a:spLocks noChangeArrowheads="1"/>
            </p:cNvSpPr>
            <p:nvPr/>
          </p:nvSpPr>
          <p:spPr bwMode="auto">
            <a:xfrm rot="18904130">
              <a:off x="-449" y="4798"/>
              <a:ext cx="2270" cy="213"/>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Yes - A</a:t>
              </a:r>
            </a:p>
          </p:txBody>
        </p:sp>
        <p:sp>
          <p:nvSpPr>
            <p:cNvPr id="277515" name="Text Box 9"/>
            <p:cNvSpPr txBox="1">
              <a:spLocks noChangeArrowheads="1"/>
            </p:cNvSpPr>
            <p:nvPr/>
          </p:nvSpPr>
          <p:spPr bwMode="auto">
            <a:xfrm rot="18904130">
              <a:off x="726" y="4876"/>
              <a:ext cx="2483" cy="233"/>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Need more information</a:t>
              </a:r>
              <a:r>
                <a:rPr lang="en-US" altLang="en-US" sz="1800" b="0" dirty="0">
                  <a:solidFill>
                    <a:schemeClr val="tx1"/>
                  </a:solidFill>
                </a:rPr>
                <a:t> - C</a:t>
              </a:r>
            </a:p>
          </p:txBody>
        </p:sp>
        <p:sp>
          <p:nvSpPr>
            <p:cNvPr id="277516" name="Text Box 10"/>
            <p:cNvSpPr txBox="1">
              <a:spLocks noChangeArrowheads="1"/>
            </p:cNvSpPr>
            <p:nvPr/>
          </p:nvSpPr>
          <p:spPr bwMode="auto">
            <a:xfrm rot="18904130">
              <a:off x="460" y="4711"/>
              <a:ext cx="2008" cy="233"/>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No - B</a:t>
              </a:r>
              <a:endParaRPr lang="en-US" altLang="en-US" sz="1800" dirty="0">
                <a:solidFill>
                  <a:schemeClr val="tx1"/>
                </a:solidFill>
              </a:endParaRPr>
            </a:p>
          </p:txBody>
        </p:sp>
      </p:grpSp>
      <p:sp>
        <p:nvSpPr>
          <p:cNvPr id="2" name="TextBox 1"/>
          <p:cNvSpPr txBox="1"/>
          <p:nvPr/>
        </p:nvSpPr>
        <p:spPr>
          <a:xfrm>
            <a:off x="381000" y="3288268"/>
            <a:ext cx="6096000" cy="369332"/>
          </a:xfrm>
          <a:prstGeom prst="rect">
            <a:avLst/>
          </a:prstGeom>
          <a:noFill/>
        </p:spPr>
        <p:txBody>
          <a:bodyPr wrap="square" rtlCol="0">
            <a:spAutoFit/>
          </a:bodyPr>
          <a:lstStyle/>
          <a:p>
            <a:r>
              <a:rPr lang="en-US" sz="1800" dirty="0" smtClean="0">
                <a:solidFill>
                  <a:srgbClr val="FF0000"/>
                </a:solidFill>
              </a:rPr>
              <a:t>Most of the traditional criteria for confounding are met</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026"/>
          <p:cNvSpPr>
            <a:spLocks noGrp="1" noChangeArrowheads="1"/>
          </p:cNvSpPr>
          <p:nvPr>
            <p:ph type="title"/>
          </p:nvPr>
        </p:nvSpPr>
        <p:spPr>
          <a:xfrm>
            <a:off x="533400" y="152400"/>
            <a:ext cx="5830888" cy="1066800"/>
          </a:xfrm>
        </p:spPr>
        <p:txBody>
          <a:bodyPr/>
          <a:lstStyle/>
          <a:p>
            <a:r>
              <a:rPr lang="en-US" altLang="en-US" dirty="0" smtClean="0"/>
              <a:t>Confounding:  </a:t>
            </a:r>
            <a:br>
              <a:rPr lang="en-US" altLang="en-US" dirty="0" smtClean="0"/>
            </a:br>
            <a:r>
              <a:rPr lang="en-US" altLang="en-US" dirty="0" smtClean="0"/>
              <a:t>Smoking,  Matches, and Lung Cancer</a:t>
            </a:r>
          </a:p>
        </p:txBody>
      </p:sp>
      <p:sp>
        <p:nvSpPr>
          <p:cNvPr id="29698" name="Rectangle 1027"/>
          <p:cNvSpPr>
            <a:spLocks noGrp="1" noChangeArrowheads="1"/>
          </p:cNvSpPr>
          <p:nvPr>
            <p:ph type="body" idx="1"/>
          </p:nvPr>
        </p:nvSpPr>
        <p:spPr>
          <a:xfrm>
            <a:off x="76200" y="1600200"/>
            <a:ext cx="6781800" cy="6781800"/>
          </a:xfrm>
        </p:spPr>
        <p:txBody>
          <a:bodyPr/>
          <a:lstStyle/>
          <a:p>
            <a:r>
              <a:rPr lang="en-US" altLang="en-US" sz="2200" dirty="0" smtClean="0"/>
              <a:t>Shows how confounding can create apparent/ spurious effect (bias) even when no true effect </a:t>
            </a:r>
          </a:p>
          <a:p>
            <a:pPr lvl="1"/>
            <a:r>
              <a:rPr lang="en-US" altLang="en-US" sz="2200" dirty="0" smtClean="0"/>
              <a:t>Opposite can also occur: confounding can mask an effect when one is truly present</a:t>
            </a:r>
          </a:p>
          <a:p>
            <a:endParaRPr lang="en-US" altLang="en-US" sz="800" dirty="0" smtClean="0"/>
          </a:p>
          <a:p>
            <a:r>
              <a:rPr lang="en-US" altLang="en-US" sz="2200" dirty="0" smtClean="0"/>
              <a:t>Proper terminology</a:t>
            </a:r>
          </a:p>
          <a:p>
            <a:pPr lvl="1"/>
            <a:r>
              <a:rPr lang="en-US" altLang="en-US" sz="2200" dirty="0" smtClean="0"/>
              <a:t>In the relationship between matches and lung cancer, smoking is a </a:t>
            </a:r>
            <a:r>
              <a:rPr lang="en-US" altLang="en-US" sz="2200" i="1" dirty="0" smtClean="0"/>
              <a:t>confounding</a:t>
            </a:r>
            <a:r>
              <a:rPr lang="en-US" altLang="en-US" sz="2200" dirty="0" smtClean="0"/>
              <a:t> factor or a </a:t>
            </a:r>
            <a:r>
              <a:rPr lang="en-US" altLang="en-US" sz="2200" i="1" dirty="0" smtClean="0"/>
              <a:t>confounder </a:t>
            </a:r>
            <a:r>
              <a:rPr lang="en-US" altLang="en-US" sz="2200" dirty="0" smtClean="0"/>
              <a:t>(accent on 2</a:t>
            </a:r>
            <a:r>
              <a:rPr lang="en-US" altLang="en-US" sz="2200" baseline="30000" dirty="0" smtClean="0"/>
              <a:t>nd</a:t>
            </a:r>
            <a:r>
              <a:rPr lang="en-US" altLang="en-US" sz="2200" dirty="0" smtClean="0"/>
              <a:t> syllable)</a:t>
            </a:r>
          </a:p>
          <a:p>
            <a:pPr lvl="1"/>
            <a:endParaRPr lang="en-US" altLang="en-US" sz="800" dirty="0" smtClean="0"/>
          </a:p>
          <a:p>
            <a:pPr lvl="1"/>
            <a:r>
              <a:rPr lang="en-US" altLang="en-US" sz="2200" dirty="0" smtClean="0"/>
              <a:t>Smoking </a:t>
            </a:r>
            <a:r>
              <a:rPr lang="en-US" altLang="en-US" sz="2200" i="1" dirty="0" smtClean="0"/>
              <a:t>confounds</a:t>
            </a:r>
            <a:r>
              <a:rPr lang="en-US" altLang="en-US" sz="2200" dirty="0" smtClean="0"/>
              <a:t> the relationship between matches and lung cancer</a:t>
            </a:r>
          </a:p>
          <a:p>
            <a:pPr lvl="1"/>
            <a:endParaRPr lang="en-US" altLang="en-US" dirty="0" smtClean="0"/>
          </a:p>
          <a:p>
            <a:r>
              <a:rPr lang="en-US" altLang="en-US" sz="2200" dirty="0" smtClean="0"/>
              <a:t>In clinical/epidemiologic research, confounding has very specific meaning</a:t>
            </a:r>
          </a:p>
          <a:p>
            <a:endParaRPr lang="en-US" altLang="en-US" dirty="0" smtClean="0"/>
          </a:p>
          <a:p>
            <a:endParaRPr lang="en-US" alt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3958060"/>
            <a:ext cx="5867400" cy="846872"/>
            <a:chOff x="304800" y="3729462"/>
            <a:chExt cx="5867400" cy="846873"/>
          </a:xfrm>
        </p:grpSpPr>
        <p:sp>
          <p:nvSpPr>
            <p:cNvPr id="1212418" name="Text Box 2"/>
            <p:cNvSpPr txBox="1">
              <a:spLocks noChangeArrowheads="1"/>
            </p:cNvSpPr>
            <p:nvPr/>
          </p:nvSpPr>
          <p:spPr bwMode="auto">
            <a:xfrm>
              <a:off x="4191000" y="3745337"/>
              <a:ext cx="1981200" cy="83099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Birth Defects</a:t>
              </a:r>
              <a:endParaRPr lang="en-US" sz="2400" b="0" dirty="0">
                <a:latin typeface="Arial" pitchFamily="34" charset="0"/>
              </a:endParaRPr>
            </a:p>
          </p:txBody>
        </p:sp>
        <p:sp>
          <p:nvSpPr>
            <p:cNvPr id="1212419" name="Text Box 3"/>
            <p:cNvSpPr txBox="1">
              <a:spLocks noChangeArrowheads="1"/>
            </p:cNvSpPr>
            <p:nvPr/>
          </p:nvSpPr>
          <p:spPr bwMode="auto">
            <a:xfrm>
              <a:off x="304800" y="3729462"/>
              <a:ext cx="1524000" cy="83099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solidFill>
                    <a:schemeClr val="tx1"/>
                  </a:solidFill>
                  <a:latin typeface="Arial" pitchFamily="34" charset="0"/>
                </a:rPr>
                <a:t>Folate Intake</a:t>
              </a:r>
              <a:endParaRPr lang="en-US" sz="2400" dirty="0">
                <a:latin typeface="Arial" pitchFamily="34" charset="0"/>
              </a:endParaRPr>
            </a:p>
          </p:txBody>
        </p:sp>
        <p:sp>
          <p:nvSpPr>
            <p:cNvPr id="1212422" name="Line 6"/>
            <p:cNvSpPr>
              <a:spLocks noChangeShapeType="1"/>
            </p:cNvSpPr>
            <p:nvPr/>
          </p:nvSpPr>
          <p:spPr bwMode="auto">
            <a:xfrm>
              <a:off x="1981200" y="40386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2424" name="Text Box 8"/>
            <p:cNvSpPr txBox="1">
              <a:spLocks noChangeArrowheads="1"/>
            </p:cNvSpPr>
            <p:nvPr/>
          </p:nvSpPr>
          <p:spPr bwMode="auto">
            <a:xfrm>
              <a:off x="2819400" y="4036368"/>
              <a:ext cx="685800" cy="461666"/>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grpSp>
      <p:sp>
        <p:nvSpPr>
          <p:cNvPr id="1212426" name="Text Box 10"/>
          <p:cNvSpPr txBox="1">
            <a:spLocks noChangeArrowheads="1"/>
          </p:cNvSpPr>
          <p:nvPr/>
        </p:nvSpPr>
        <p:spPr bwMode="auto">
          <a:xfrm>
            <a:off x="152400" y="228602"/>
            <a:ext cx="6858000" cy="461665"/>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cause birth defects?</a:t>
            </a:r>
          </a:p>
        </p:txBody>
      </p:sp>
      <p:sp>
        <p:nvSpPr>
          <p:cNvPr id="279558" name="Rectangle 13"/>
          <p:cNvSpPr>
            <a:spLocks noChangeArrowheads="1"/>
          </p:cNvSpPr>
          <p:nvPr/>
        </p:nvSpPr>
        <p:spPr bwMode="auto">
          <a:xfrm>
            <a:off x="76200" y="838200"/>
            <a:ext cx="6553200" cy="17526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associated with folate intake, even among infants without birth defects: OR = 0.50  (folate intake is protective)</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associated with birth detects: OR = 15.2 </a:t>
            </a:r>
          </a:p>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000" b="0" dirty="0">
                <a:solidFill>
                  <a:schemeClr val="tx1"/>
                </a:solidFill>
              </a:rPr>
              <a:t>Stillbirths are not on the causal pathway between folate and birth defects</a:t>
            </a:r>
          </a:p>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79559" name="Text Box 14"/>
          <p:cNvSpPr txBox="1">
            <a:spLocks noChangeArrowheads="1"/>
          </p:cNvSpPr>
          <p:nvPr/>
        </p:nvSpPr>
        <p:spPr bwMode="auto">
          <a:xfrm rot="10800000" flipV="1">
            <a:off x="-1588" y="5177784"/>
            <a:ext cx="6861176" cy="461665"/>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dirty="0">
                <a:solidFill>
                  <a:schemeClr val="tx1"/>
                </a:solidFill>
              </a:rPr>
              <a:t>Should we adjust for (e.g., stratify) stillbirths?</a:t>
            </a:r>
          </a:p>
        </p:txBody>
      </p:sp>
      <p:sp>
        <p:nvSpPr>
          <p:cNvPr id="1212431" name="Text Box 15"/>
          <p:cNvSpPr txBox="1">
            <a:spLocks noChangeArrowheads="1"/>
          </p:cNvSpPr>
          <p:nvPr/>
        </p:nvSpPr>
        <p:spPr bwMode="auto">
          <a:xfrm>
            <a:off x="-1600200" y="8686802"/>
            <a:ext cx="3429000" cy="307777"/>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279561" name="Text Box 5"/>
          <p:cNvSpPr txBox="1">
            <a:spLocks noChangeArrowheads="1"/>
          </p:cNvSpPr>
          <p:nvPr/>
        </p:nvSpPr>
        <p:spPr bwMode="auto">
          <a:xfrm rot="-2695870">
            <a:off x="-685800" y="7606299"/>
            <a:ext cx="3603625" cy="338554"/>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Yes - A</a:t>
            </a:r>
          </a:p>
        </p:txBody>
      </p:sp>
      <p:sp>
        <p:nvSpPr>
          <p:cNvPr id="279562" name="Text Box 9"/>
          <p:cNvSpPr txBox="1">
            <a:spLocks noChangeArrowheads="1"/>
          </p:cNvSpPr>
          <p:nvPr/>
        </p:nvSpPr>
        <p:spPr bwMode="auto">
          <a:xfrm rot="-2695870">
            <a:off x="1179513" y="7728228"/>
            <a:ext cx="3941762" cy="369332"/>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Need more information</a:t>
            </a:r>
            <a:r>
              <a:rPr lang="en-US" altLang="en-US" sz="1800" b="0" dirty="0">
                <a:solidFill>
                  <a:schemeClr val="tx1"/>
                </a:solidFill>
              </a:rPr>
              <a:t> - C</a:t>
            </a:r>
          </a:p>
        </p:txBody>
      </p:sp>
      <p:sp>
        <p:nvSpPr>
          <p:cNvPr id="279563" name="Text Box 10"/>
          <p:cNvSpPr txBox="1">
            <a:spLocks noChangeArrowheads="1"/>
          </p:cNvSpPr>
          <p:nvPr/>
        </p:nvSpPr>
        <p:spPr bwMode="auto">
          <a:xfrm rot="-2695870">
            <a:off x="2455865" y="6778903"/>
            <a:ext cx="1209675" cy="369332"/>
          </a:xfrm>
          <a:prstGeom prst="rect">
            <a:avLst/>
          </a:prstGeom>
          <a:noFill/>
          <a:ln w="38100" algn="ctr">
            <a:solidFill>
              <a:srgbClr val="FF0000"/>
            </a:solidFill>
            <a:miter lim="800000"/>
            <a:headEnd/>
            <a:tailEnd/>
          </a:ln>
        </p:spPr>
        <p:txBody>
          <a:bodyPr>
            <a:spAutoFit/>
          </a:bodyPr>
          <a:lstStyle/>
          <a:p>
            <a:pPr algn="r" eaLnBrk="0" hangingPunct="0">
              <a:spcBef>
                <a:spcPct val="50000"/>
              </a:spcBef>
            </a:pPr>
            <a:r>
              <a:rPr lang="en-US" altLang="en-US" sz="1800" b="0" dirty="0">
                <a:solidFill>
                  <a:schemeClr val="tx1"/>
                </a:solidFill>
              </a:rPr>
              <a:t>No - B</a:t>
            </a:r>
            <a:endParaRPr lang="en-US" altLang="en-US" sz="1800" dirty="0">
              <a:solidFill>
                <a:schemeClr val="tx1"/>
              </a:solidFill>
            </a:endParaRPr>
          </a:p>
        </p:txBody>
      </p:sp>
      <p:sp>
        <p:nvSpPr>
          <p:cNvPr id="13" name="TextBox 12"/>
          <p:cNvSpPr txBox="1"/>
          <p:nvPr/>
        </p:nvSpPr>
        <p:spPr>
          <a:xfrm>
            <a:off x="381000" y="3288268"/>
            <a:ext cx="6096000" cy="369332"/>
          </a:xfrm>
          <a:prstGeom prst="rect">
            <a:avLst/>
          </a:prstGeom>
          <a:noFill/>
        </p:spPr>
        <p:txBody>
          <a:bodyPr wrap="square" rtlCol="0">
            <a:spAutoFit/>
          </a:bodyPr>
          <a:lstStyle/>
          <a:p>
            <a:r>
              <a:rPr lang="en-US" sz="1800" dirty="0" smtClean="0">
                <a:solidFill>
                  <a:srgbClr val="FF0000"/>
                </a:solidFill>
              </a:rPr>
              <a:t>Most of the traditional criteria for confounding are met</a:t>
            </a:r>
            <a:endParaRPr lang="en-US" sz="1800" dirty="0">
              <a:solidFill>
                <a:srgbClr val="FF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401" name="Rectangle 2"/>
          <p:cNvSpPr>
            <a:spLocks noGrp="1" noChangeArrowheads="1"/>
          </p:cNvSpPr>
          <p:nvPr>
            <p:ph type="title" idx="4294967295"/>
          </p:nvPr>
        </p:nvSpPr>
        <p:spPr>
          <a:xfrm>
            <a:off x="609600" y="304800"/>
            <a:ext cx="5830888" cy="533400"/>
          </a:xfrm>
        </p:spPr>
        <p:txBody>
          <a:bodyPr/>
          <a:lstStyle/>
          <a:p>
            <a:r>
              <a:rPr lang="en-US" altLang="en-US" sz="2800" dirty="0" smtClean="0"/>
              <a:t>Adjustment for Stillbirths</a:t>
            </a:r>
            <a:endParaRPr lang="en-US" altLang="en-US" dirty="0" smtClean="0"/>
          </a:p>
        </p:txBody>
      </p:sp>
      <p:sp>
        <p:nvSpPr>
          <p:cNvPr id="270402" name="Rectangle 3"/>
          <p:cNvSpPr>
            <a:spLocks noGrp="1" noChangeArrowheads="1"/>
          </p:cNvSpPr>
          <p:nvPr>
            <p:ph type="body" idx="4294967295"/>
          </p:nvPr>
        </p:nvSpPr>
        <p:spPr>
          <a:xfrm>
            <a:off x="609600" y="990600"/>
            <a:ext cx="5830888" cy="6781800"/>
          </a:xfrm>
        </p:spPr>
        <p:txBody>
          <a:bodyPr/>
          <a:lstStyle/>
          <a:p>
            <a:pPr marL="342900" indent="-342900" defTabSz="914400">
              <a:tabLst>
                <a:tab pos="1379538" algn="l"/>
              </a:tabLst>
            </a:pPr>
            <a:endParaRPr lang="en-US" altLang="en-US" dirty="0" smtClean="0"/>
          </a:p>
          <a:p>
            <a:pPr marL="342900" indent="-342900" defTabSz="914400">
              <a:buFont typeface="Symbol" pitchFamily="18" charset="2"/>
              <a:buNone/>
              <a:tabLst>
                <a:tab pos="1379538" algn="l"/>
              </a:tabLst>
            </a:pPr>
            <a:endParaRPr lang="en-US" altLang="en-US" dirty="0" smtClean="0"/>
          </a:p>
          <a:p>
            <a:pPr marL="342900" indent="-342900" defTabSz="914400">
              <a:tabLst>
                <a:tab pos="1379538" algn="l"/>
              </a:tabLst>
            </a:pPr>
            <a:endParaRPr lang="en-US" altLang="en-US" dirty="0" smtClean="0"/>
          </a:p>
          <a:p>
            <a:pPr marL="342900" indent="-342900" defTabSz="914400">
              <a:tabLst>
                <a:tab pos="1379538" algn="l"/>
              </a:tabLst>
            </a:pPr>
            <a:endParaRPr lang="en-US" altLang="en-US" dirty="0" smtClean="0"/>
          </a:p>
        </p:txBody>
      </p:sp>
      <p:sp>
        <p:nvSpPr>
          <p:cNvPr id="270403" name="Text Box 4"/>
          <p:cNvSpPr txBox="1">
            <a:spLocks noChangeArrowheads="1"/>
          </p:cNvSpPr>
          <p:nvPr/>
        </p:nvSpPr>
        <p:spPr bwMode="auto">
          <a:xfrm>
            <a:off x="838200" y="4114800"/>
            <a:ext cx="1295400" cy="369332"/>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1"/>
                </a:solidFill>
                <a:latin typeface="Times New Roman" pitchFamily="18" charset="0"/>
              </a:rPr>
              <a:t>Stillbirth</a:t>
            </a:r>
            <a:endParaRPr lang="en-US" altLang="en-US" sz="1800" b="0" dirty="0">
              <a:solidFill>
                <a:schemeClr val="tx1"/>
              </a:solidFill>
              <a:latin typeface="Times New Roman" pitchFamily="18" charset="0"/>
            </a:endParaRPr>
          </a:p>
        </p:txBody>
      </p:sp>
      <p:sp>
        <p:nvSpPr>
          <p:cNvPr id="270404" name="Text Box 5"/>
          <p:cNvSpPr txBox="1">
            <a:spLocks noChangeArrowheads="1"/>
          </p:cNvSpPr>
          <p:nvPr/>
        </p:nvSpPr>
        <p:spPr bwMode="auto">
          <a:xfrm>
            <a:off x="4038600" y="4038600"/>
            <a:ext cx="1524000" cy="369332"/>
          </a:xfrm>
          <a:prstGeom prst="rect">
            <a:avLst/>
          </a:prstGeom>
          <a:noFill/>
          <a:ln w="9525">
            <a:noFill/>
            <a:miter lim="800000"/>
            <a:headEnd/>
            <a:tailEnd/>
          </a:ln>
        </p:spPr>
        <p:txBody>
          <a:bodyPr>
            <a:spAutoFit/>
          </a:bodyPr>
          <a:lstStyle/>
          <a:p>
            <a:pPr eaLnBrk="0" hangingPunct="0">
              <a:spcBef>
                <a:spcPct val="50000"/>
              </a:spcBef>
            </a:pPr>
            <a:r>
              <a:rPr lang="en-US" altLang="en-US" sz="1800" dirty="0">
                <a:solidFill>
                  <a:schemeClr val="tx1"/>
                </a:solidFill>
                <a:latin typeface="Times New Roman" pitchFamily="18" charset="0"/>
              </a:rPr>
              <a:t>No stillbirth</a:t>
            </a:r>
          </a:p>
        </p:txBody>
      </p:sp>
      <p:sp>
        <p:nvSpPr>
          <p:cNvPr id="270405" name="Line 6"/>
          <p:cNvSpPr>
            <a:spLocks noChangeShapeType="1"/>
          </p:cNvSpPr>
          <p:nvPr/>
        </p:nvSpPr>
        <p:spPr bwMode="auto">
          <a:xfrm flipH="1">
            <a:off x="2133600" y="3048000"/>
            <a:ext cx="609600" cy="1447800"/>
          </a:xfrm>
          <a:prstGeom prst="line">
            <a:avLst/>
          </a:prstGeom>
          <a:noFill/>
          <a:ln w="38100">
            <a:solidFill>
              <a:schemeClr val="tx1"/>
            </a:solidFill>
            <a:round/>
            <a:headEnd type="none" w="sm" len="sm"/>
            <a:tailEnd type="triangle" w="sm" len="sm"/>
          </a:ln>
        </p:spPr>
        <p:txBody>
          <a:bodyPr wrap="none" anchor="ctr"/>
          <a:lstStyle/>
          <a:p>
            <a:endParaRPr lang="en-US" dirty="0"/>
          </a:p>
        </p:txBody>
      </p:sp>
      <p:sp>
        <p:nvSpPr>
          <p:cNvPr id="270406" name="Line 7"/>
          <p:cNvSpPr>
            <a:spLocks noChangeShapeType="1"/>
          </p:cNvSpPr>
          <p:nvPr/>
        </p:nvSpPr>
        <p:spPr bwMode="auto">
          <a:xfrm>
            <a:off x="3276600" y="3048000"/>
            <a:ext cx="609600" cy="1524000"/>
          </a:xfrm>
          <a:prstGeom prst="line">
            <a:avLst/>
          </a:prstGeom>
          <a:noFill/>
          <a:ln w="38100">
            <a:solidFill>
              <a:schemeClr val="tx1"/>
            </a:solidFill>
            <a:round/>
            <a:headEnd type="none" w="sm" len="sm"/>
            <a:tailEnd type="triangle" w="sm" len="sm"/>
          </a:ln>
        </p:spPr>
        <p:txBody>
          <a:bodyPr wrap="none" anchor="ctr"/>
          <a:lstStyle/>
          <a:p>
            <a:endParaRPr lang="en-US" dirty="0"/>
          </a:p>
        </p:txBody>
      </p:sp>
      <p:sp>
        <p:nvSpPr>
          <p:cNvPr id="270407" name="Text Box 8"/>
          <p:cNvSpPr txBox="1">
            <a:spLocks noChangeArrowheads="1"/>
          </p:cNvSpPr>
          <p:nvPr/>
        </p:nvSpPr>
        <p:spPr bwMode="auto">
          <a:xfrm>
            <a:off x="228600" y="1447801"/>
            <a:ext cx="1219200" cy="400110"/>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Crude</a:t>
            </a:r>
            <a:endParaRPr lang="en-US" altLang="en-US" sz="1600" b="0" dirty="0">
              <a:solidFill>
                <a:schemeClr val="tx1"/>
              </a:solidFill>
              <a:latin typeface="Times New Roman" pitchFamily="18" charset="0"/>
            </a:endParaRPr>
          </a:p>
        </p:txBody>
      </p:sp>
      <p:sp>
        <p:nvSpPr>
          <p:cNvPr id="270408" name="Text Box 9"/>
          <p:cNvSpPr txBox="1">
            <a:spLocks noChangeArrowheads="1"/>
          </p:cNvSpPr>
          <p:nvPr/>
        </p:nvSpPr>
        <p:spPr bwMode="auto">
          <a:xfrm>
            <a:off x="228600" y="3429001"/>
            <a:ext cx="1295400" cy="400110"/>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a:t>
            </a:r>
            <a:endParaRPr lang="en-US" altLang="en-US" sz="1600" b="0" dirty="0">
              <a:solidFill>
                <a:schemeClr val="tx1"/>
              </a:solidFill>
              <a:latin typeface="Times New Roman" pitchFamily="18" charset="0"/>
            </a:endParaRPr>
          </a:p>
        </p:txBody>
      </p:sp>
      <p:graphicFrame>
        <p:nvGraphicFramePr>
          <p:cNvPr id="270398" name="Object 62"/>
          <p:cNvGraphicFramePr>
            <a:graphicFrameLocks/>
          </p:cNvGraphicFramePr>
          <p:nvPr/>
        </p:nvGraphicFramePr>
        <p:xfrm>
          <a:off x="685800" y="1600200"/>
          <a:ext cx="5334000" cy="1447800"/>
        </p:xfrm>
        <a:graphic>
          <a:graphicData uri="http://schemas.openxmlformats.org/presentationml/2006/ole">
            <mc:AlternateContent xmlns:mc="http://schemas.openxmlformats.org/markup-compatibility/2006">
              <mc:Choice xmlns:v="urn:schemas-microsoft-com:vml" Requires="v">
                <p:oleObj spid="_x0000_s270863" name="Document" r:id="rId4" imgW="6241849" imgH="1665685" progId="Word.Document.8">
                  <p:embed/>
                </p:oleObj>
              </mc:Choice>
              <mc:Fallback>
                <p:oleObj name="Document" r:id="rId4" imgW="6241849" imgH="1665685" progId="Word.Document.8">
                  <p:embed/>
                  <p:pic>
                    <p:nvPicPr>
                      <p:cNvPr id="0" name="Picture 6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600200"/>
                        <a:ext cx="5334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0409" name="Text Box 12"/>
          <p:cNvSpPr txBox="1">
            <a:spLocks noChangeArrowheads="1"/>
          </p:cNvSpPr>
          <p:nvPr/>
        </p:nvSpPr>
        <p:spPr bwMode="auto">
          <a:xfrm>
            <a:off x="3657600" y="2799727"/>
            <a:ext cx="3124200" cy="1015663"/>
          </a:xfrm>
          <a:prstGeom prst="rect">
            <a:avLst/>
          </a:prstGeom>
          <a:solidFill>
            <a:schemeClr val="bg1"/>
          </a:solidFill>
          <a:ln w="9525">
            <a:solidFill>
              <a:schemeClr val="tx1"/>
            </a:solidFill>
            <a:miter lim="800000"/>
            <a:headEnd type="none" w="sm" len="sm"/>
            <a:tailEnd type="none" w="sm" len="sm"/>
          </a:ln>
        </p:spPr>
        <p:txBody>
          <a:bodyPr wrap="square" anchor="ctr">
            <a:spAutoFit/>
          </a:bodyPr>
          <a:lstStyle/>
          <a:p>
            <a:pPr algn="ctr" eaLnBrk="0" hangingPunct="0">
              <a:spcBef>
                <a:spcPct val="50000"/>
              </a:spcBef>
            </a:pPr>
            <a:r>
              <a:rPr lang="en-US" altLang="en-US" sz="2400" b="0" dirty="0">
                <a:solidFill>
                  <a:schemeClr val="tx1"/>
                </a:solidFill>
              </a:rPr>
              <a:t>OR</a:t>
            </a:r>
            <a:r>
              <a:rPr lang="en-US" altLang="en-US" sz="2400" b="0" baseline="-25000" dirty="0">
                <a:solidFill>
                  <a:schemeClr val="tx1"/>
                </a:solidFill>
              </a:rPr>
              <a:t>crude</a:t>
            </a:r>
            <a:r>
              <a:rPr lang="en-US" altLang="en-US" sz="2400" b="0" dirty="0">
                <a:solidFill>
                  <a:schemeClr val="tx1"/>
                </a:solidFill>
              </a:rPr>
              <a:t> = 0.65</a:t>
            </a:r>
          </a:p>
          <a:p>
            <a:pPr algn="ctr" eaLnBrk="0" hangingPunct="0">
              <a:spcBef>
                <a:spcPct val="50000"/>
              </a:spcBef>
            </a:pPr>
            <a:r>
              <a:rPr lang="en-US" altLang="en-US" sz="2400" b="0" dirty="0">
                <a:solidFill>
                  <a:schemeClr val="tx1"/>
                </a:solidFill>
              </a:rPr>
              <a:t> (95% CI </a:t>
            </a:r>
            <a:r>
              <a:rPr lang="en-US" altLang="en-US" sz="2400" b="0" dirty="0" smtClean="0">
                <a:solidFill>
                  <a:schemeClr val="tx1"/>
                </a:solidFill>
              </a:rPr>
              <a:t>0.45 </a:t>
            </a:r>
            <a:r>
              <a:rPr lang="en-US" altLang="en-US" sz="1200" b="0" dirty="0" smtClean="0">
                <a:solidFill>
                  <a:schemeClr val="tx1"/>
                </a:solidFill>
              </a:rPr>
              <a:t> </a:t>
            </a:r>
            <a:r>
              <a:rPr lang="en-US" altLang="en-US" sz="2000" b="0" dirty="0" smtClean="0">
                <a:solidFill>
                  <a:schemeClr val="tx1"/>
                </a:solidFill>
              </a:rPr>
              <a:t>to</a:t>
            </a:r>
            <a:r>
              <a:rPr lang="en-US" altLang="en-US" sz="1200" b="0" dirty="0" smtClean="0">
                <a:solidFill>
                  <a:schemeClr val="tx1"/>
                </a:solidFill>
              </a:rPr>
              <a:t> </a:t>
            </a:r>
            <a:r>
              <a:rPr lang="en-US" altLang="en-US" sz="2400" b="0" dirty="0">
                <a:solidFill>
                  <a:schemeClr val="tx1"/>
                </a:solidFill>
              </a:rPr>
              <a:t>0.95)</a:t>
            </a:r>
          </a:p>
        </p:txBody>
      </p:sp>
      <p:sp>
        <p:nvSpPr>
          <p:cNvPr id="270410" name="Text Box 14"/>
          <p:cNvSpPr txBox="1">
            <a:spLocks noChangeArrowheads="1"/>
          </p:cNvSpPr>
          <p:nvPr/>
        </p:nvSpPr>
        <p:spPr bwMode="auto">
          <a:xfrm>
            <a:off x="-38100" y="6172200"/>
            <a:ext cx="6896100" cy="2492990"/>
          </a:xfrm>
          <a:prstGeom prst="rect">
            <a:avLst/>
          </a:prstGeom>
          <a:solidFill>
            <a:schemeClr val="bg1"/>
          </a:solidFill>
          <a:ln w="12700">
            <a:solidFill>
              <a:schemeClr val="tx1"/>
            </a:solidFill>
            <a:miter lim="800000"/>
            <a:headEnd type="none" w="sm" len="sm"/>
            <a:tailEnd type="none" w="sm" len="sm"/>
          </a:ln>
        </p:spPr>
        <p:txBody>
          <a:bodyPr wrap="square" anchor="ctr">
            <a:spAutoFit/>
          </a:bodyPr>
          <a:lstStyle/>
          <a:p>
            <a:pPr algn="ctr" eaLnBrk="0" hangingPunct="0">
              <a:spcBef>
                <a:spcPct val="50000"/>
              </a:spcBef>
            </a:pPr>
            <a:r>
              <a:rPr lang="en-US" altLang="en-US" sz="2400" b="0" dirty="0">
                <a:solidFill>
                  <a:schemeClr val="tx1"/>
                </a:solidFill>
              </a:rPr>
              <a:t>OR</a:t>
            </a:r>
            <a:r>
              <a:rPr lang="en-US" altLang="en-US" sz="2400" b="0" baseline="-25000" dirty="0">
                <a:solidFill>
                  <a:schemeClr val="tx1"/>
                </a:solidFill>
              </a:rPr>
              <a:t>adjusted</a:t>
            </a:r>
            <a:r>
              <a:rPr lang="en-US" altLang="en-US" sz="2400" b="0" dirty="0">
                <a:solidFill>
                  <a:schemeClr val="tx1"/>
                </a:solidFill>
              </a:rPr>
              <a:t> = </a:t>
            </a:r>
            <a:r>
              <a:rPr lang="en-US" altLang="en-US" sz="2400" b="0" dirty="0" smtClean="0">
                <a:solidFill>
                  <a:schemeClr val="tx1"/>
                </a:solidFill>
              </a:rPr>
              <a:t>0.80  (</a:t>
            </a:r>
            <a:r>
              <a:rPr lang="en-US" altLang="en-US" sz="2400" b="0" dirty="0">
                <a:solidFill>
                  <a:schemeClr val="tx1"/>
                </a:solidFill>
              </a:rPr>
              <a:t>95% CI:  0.53 </a:t>
            </a:r>
            <a:r>
              <a:rPr lang="en-US" altLang="en-US" sz="2400" b="0" dirty="0" smtClean="0">
                <a:solidFill>
                  <a:schemeClr val="tx1"/>
                </a:solidFill>
              </a:rPr>
              <a:t>to </a:t>
            </a:r>
            <a:r>
              <a:rPr lang="en-US" altLang="en-US" sz="2400" b="0" dirty="0">
                <a:solidFill>
                  <a:schemeClr val="tx1"/>
                </a:solidFill>
              </a:rPr>
              <a:t>1.2)</a:t>
            </a:r>
          </a:p>
          <a:p>
            <a:pPr algn="ctr" eaLnBrk="0" hangingPunct="0">
              <a:spcBef>
                <a:spcPct val="50000"/>
              </a:spcBef>
            </a:pPr>
            <a:r>
              <a:rPr lang="en-US" altLang="en-US" sz="2400" b="0" dirty="0">
                <a:solidFill>
                  <a:schemeClr val="tx1"/>
                </a:solidFill>
              </a:rPr>
              <a:t>Apparent positive confounding</a:t>
            </a:r>
          </a:p>
          <a:p>
            <a:pPr algn="ctr" eaLnBrk="0" hangingPunct="0">
              <a:spcBef>
                <a:spcPct val="50000"/>
              </a:spcBef>
            </a:pPr>
            <a:r>
              <a:rPr lang="en-US" altLang="en-US" sz="2400" b="0" dirty="0">
                <a:solidFill>
                  <a:schemeClr val="tx1"/>
                </a:solidFill>
              </a:rPr>
              <a:t>Public health implication: No reason </a:t>
            </a:r>
            <a:r>
              <a:rPr lang="en-US" altLang="en-US" sz="2400" b="0" dirty="0" smtClean="0">
                <a:solidFill>
                  <a:schemeClr val="tx1"/>
                </a:solidFill>
              </a:rPr>
              <a:t>to supple-ment </a:t>
            </a:r>
            <a:r>
              <a:rPr lang="en-US" altLang="en-US" sz="2400" b="0" dirty="0">
                <a:solidFill>
                  <a:schemeClr val="tx1"/>
                </a:solidFill>
              </a:rPr>
              <a:t>diet with folate </a:t>
            </a:r>
            <a:r>
              <a:rPr lang="en-US" altLang="en-US" sz="2400" b="0" dirty="0" smtClean="0">
                <a:solidFill>
                  <a:schemeClr val="tx1"/>
                </a:solidFill>
              </a:rPr>
              <a:t>to </a:t>
            </a:r>
            <a:r>
              <a:rPr lang="en-US" altLang="en-US" sz="2400" b="0" dirty="0">
                <a:solidFill>
                  <a:schemeClr val="tx1"/>
                </a:solidFill>
              </a:rPr>
              <a:t>prevent birth </a:t>
            </a:r>
            <a:r>
              <a:rPr lang="en-US" altLang="en-US" sz="2400" b="0" dirty="0" smtClean="0">
                <a:solidFill>
                  <a:schemeClr val="tx1"/>
                </a:solidFill>
              </a:rPr>
              <a:t>defects</a:t>
            </a:r>
          </a:p>
          <a:p>
            <a:pPr algn="ctr" eaLnBrk="0" hangingPunct="0">
              <a:spcBef>
                <a:spcPct val="50000"/>
              </a:spcBef>
            </a:pPr>
            <a:r>
              <a:rPr lang="en-US" altLang="en-US" sz="2400" b="0" dirty="0" smtClean="0">
                <a:solidFill>
                  <a:srgbClr val="FF0000"/>
                </a:solidFill>
              </a:rPr>
              <a:t>Later RCTs tell us this inference is wrong: Why?</a:t>
            </a:r>
            <a:endParaRPr lang="en-US" altLang="en-US" sz="1600" b="0" dirty="0">
              <a:solidFill>
                <a:srgbClr val="FF0000"/>
              </a:solidFill>
            </a:endParaRPr>
          </a:p>
        </p:txBody>
      </p:sp>
      <p:graphicFrame>
        <p:nvGraphicFramePr>
          <p:cNvPr id="270399" name="Object 63"/>
          <p:cNvGraphicFramePr>
            <a:graphicFrameLocks/>
          </p:cNvGraphicFramePr>
          <p:nvPr/>
        </p:nvGraphicFramePr>
        <p:xfrm>
          <a:off x="-76200" y="4648200"/>
          <a:ext cx="4800600" cy="1524000"/>
        </p:xfrm>
        <a:graphic>
          <a:graphicData uri="http://schemas.openxmlformats.org/presentationml/2006/ole">
            <mc:AlternateContent xmlns:mc="http://schemas.openxmlformats.org/markup-compatibility/2006">
              <mc:Choice xmlns:v="urn:schemas-microsoft-com:vml" Requires="v">
                <p:oleObj spid="_x0000_s270864" name="Document" r:id="rId6" imgW="6241849" imgH="1861902" progId="Word.Document.8">
                  <p:embed/>
                </p:oleObj>
              </mc:Choice>
              <mc:Fallback>
                <p:oleObj name="Document" r:id="rId6" imgW="6241849" imgH="1861902" progId="Word.Document.8">
                  <p:embed/>
                  <p:pic>
                    <p:nvPicPr>
                      <p:cNvPr id="0" name="Picture 6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4648200"/>
                        <a:ext cx="4800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0400" name="Object 64"/>
          <p:cNvGraphicFramePr>
            <a:graphicFrameLocks/>
          </p:cNvGraphicFramePr>
          <p:nvPr/>
        </p:nvGraphicFramePr>
        <p:xfrm>
          <a:off x="3276600" y="4648200"/>
          <a:ext cx="5105400" cy="1600200"/>
        </p:xfrm>
        <a:graphic>
          <a:graphicData uri="http://schemas.openxmlformats.org/presentationml/2006/ole">
            <mc:AlternateContent xmlns:mc="http://schemas.openxmlformats.org/markup-compatibility/2006">
              <mc:Choice xmlns:v="urn:schemas-microsoft-com:vml" Requires="v">
                <p:oleObj spid="_x0000_s270865" name="Document" r:id="rId8" imgW="6427799" imgH="1861902" progId="Word.Document.8">
                  <p:embed/>
                </p:oleObj>
              </mc:Choice>
              <mc:Fallback>
                <p:oleObj name="Document" r:id="rId8" imgW="6427799" imgH="1861902" progId="Word.Document.8">
                  <p:embed/>
                  <p:pic>
                    <p:nvPicPr>
                      <p:cNvPr id="0" name="Picture 64"/>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76600" y="4648200"/>
                        <a:ext cx="510540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0411" name="Text Box 19"/>
          <p:cNvSpPr txBox="1">
            <a:spLocks noChangeArrowheads="1"/>
          </p:cNvSpPr>
          <p:nvPr/>
        </p:nvSpPr>
        <p:spPr bwMode="auto">
          <a:xfrm>
            <a:off x="1828800" y="995643"/>
            <a:ext cx="5257800" cy="369332"/>
          </a:xfrm>
          <a:prstGeom prst="rect">
            <a:avLst/>
          </a:prstGeom>
          <a:noFill/>
          <a:ln w="9525">
            <a:noFill/>
            <a:miter lim="800000"/>
            <a:headEnd/>
            <a:tailEnd/>
          </a:ln>
        </p:spPr>
        <p:txBody>
          <a:bodyPr anchor="ctr">
            <a:spAutoFit/>
          </a:bodyPr>
          <a:lstStyle/>
          <a:p>
            <a:pPr algn="ctr" eaLnBrk="0" hangingPunct="0">
              <a:spcBef>
                <a:spcPct val="50000"/>
              </a:spcBef>
            </a:pPr>
            <a:r>
              <a:rPr lang="en-US" altLang="en-US" sz="1800" dirty="0">
                <a:solidFill>
                  <a:schemeClr val="tx1"/>
                </a:solidFill>
                <a:latin typeface="Times New Roman" pitchFamily="18" charset="0"/>
              </a:rPr>
              <a:t>Slone Epidemiology Unit Birth Defects Study</a:t>
            </a:r>
          </a:p>
        </p:txBody>
      </p:sp>
      <p:sp>
        <p:nvSpPr>
          <p:cNvPr id="1234964" name="Text Box 20"/>
          <p:cNvSpPr txBox="1">
            <a:spLocks noChangeArrowheads="1"/>
          </p:cNvSpPr>
          <p:nvPr/>
        </p:nvSpPr>
        <p:spPr bwMode="auto">
          <a:xfrm>
            <a:off x="-38100" y="8763002"/>
            <a:ext cx="1714500" cy="307777"/>
          </a:xfrm>
          <a:prstGeom prst="rect">
            <a:avLst/>
          </a:prstGeom>
          <a:solidFill>
            <a:schemeClr val="bg1"/>
          </a:solid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2002</a:t>
            </a:r>
          </a:p>
        </p:txBody>
      </p:sp>
      <p:sp>
        <p:nvSpPr>
          <p:cNvPr id="17" name="Oval 16"/>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04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Text Box 2"/>
          <p:cNvSpPr txBox="1">
            <a:spLocks noChangeArrowheads="1"/>
          </p:cNvSpPr>
          <p:nvPr/>
        </p:nvSpPr>
        <p:spPr bwMode="auto">
          <a:xfrm>
            <a:off x="4724400" y="4338191"/>
            <a:ext cx="1981200" cy="1077218"/>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200" dirty="0">
                <a:solidFill>
                  <a:schemeClr val="tx1"/>
                </a:solidFill>
                <a:latin typeface="Arial" pitchFamily="34" charset="0"/>
              </a:rPr>
              <a:t>Birth Defects</a:t>
            </a:r>
            <a:endParaRPr lang="en-US" sz="1600" b="0" dirty="0">
              <a:latin typeface="Arial" pitchFamily="34" charset="0"/>
            </a:endParaRPr>
          </a:p>
        </p:txBody>
      </p:sp>
      <p:sp>
        <p:nvSpPr>
          <p:cNvPr id="1216515" name="Text Box 3"/>
          <p:cNvSpPr txBox="1">
            <a:spLocks noChangeArrowheads="1"/>
          </p:cNvSpPr>
          <p:nvPr/>
        </p:nvSpPr>
        <p:spPr bwMode="auto">
          <a:xfrm>
            <a:off x="304800" y="4339425"/>
            <a:ext cx="1524000" cy="954107"/>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Folate Intake</a:t>
            </a:r>
            <a:endParaRPr lang="en-US" sz="1600" b="0" dirty="0">
              <a:latin typeface="Arial" pitchFamily="34" charset="0"/>
            </a:endParaRPr>
          </a:p>
        </p:txBody>
      </p:sp>
      <p:sp>
        <p:nvSpPr>
          <p:cNvPr id="1216516" name="Text Box 4"/>
          <p:cNvSpPr txBox="1">
            <a:spLocks noChangeArrowheads="1"/>
          </p:cNvSpPr>
          <p:nvPr/>
        </p:nvSpPr>
        <p:spPr bwMode="auto">
          <a:xfrm>
            <a:off x="2438400" y="2829580"/>
            <a:ext cx="19812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dirty="0">
                <a:solidFill>
                  <a:schemeClr val="tx1"/>
                </a:solidFill>
                <a:latin typeface="Arial" pitchFamily="34" charset="0"/>
              </a:rPr>
              <a:t>Stillbirths</a:t>
            </a:r>
            <a:endParaRPr lang="en-US" sz="1600" b="0" dirty="0">
              <a:latin typeface="Arial" pitchFamily="34" charset="0"/>
            </a:endParaRPr>
          </a:p>
        </p:txBody>
      </p:sp>
      <p:sp>
        <p:nvSpPr>
          <p:cNvPr id="1216517" name="Freeform 5"/>
          <p:cNvSpPr>
            <a:spLocks/>
          </p:cNvSpPr>
          <p:nvPr/>
        </p:nvSpPr>
        <p:spPr bwMode="auto">
          <a:xfrm flipH="1" flipV="1">
            <a:off x="1447800" y="3548391"/>
            <a:ext cx="1066800" cy="523220"/>
          </a:xfrm>
          <a:custGeom>
            <a:avLst/>
            <a:gdLst>
              <a:gd name="T0" fmla="*/ 0 w 1747"/>
              <a:gd name="T1" fmla="*/ 1219200 h 1220"/>
              <a:gd name="T2" fmla="*/ 1066800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p:spPr>
        <p:txBody>
          <a:bodyPr anchor="ctr">
            <a:spAutoFit/>
          </a:bodyPr>
          <a:lstStyle/>
          <a:p>
            <a:endParaRPr lang="en-US" dirty="0"/>
          </a:p>
        </p:txBody>
      </p:sp>
      <p:sp>
        <p:nvSpPr>
          <p:cNvPr id="1216518" name="Line 6"/>
          <p:cNvSpPr>
            <a:spLocks noChangeShapeType="1"/>
          </p:cNvSpPr>
          <p:nvPr/>
        </p:nvSpPr>
        <p:spPr bwMode="auto">
          <a:xfrm>
            <a:off x="1752600" y="4876800"/>
            <a:ext cx="3200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6519" name="Freeform 7"/>
          <p:cNvSpPr>
            <a:spLocks/>
          </p:cNvSpPr>
          <p:nvPr/>
        </p:nvSpPr>
        <p:spPr bwMode="auto">
          <a:xfrm rot="10800000" flipH="1">
            <a:off x="4343400" y="3510291"/>
            <a:ext cx="838200" cy="5232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6520" name="Text Box 8"/>
          <p:cNvSpPr txBox="1">
            <a:spLocks noChangeArrowheads="1"/>
          </p:cNvSpPr>
          <p:nvPr/>
        </p:nvSpPr>
        <p:spPr bwMode="auto">
          <a:xfrm>
            <a:off x="3048000" y="4874313"/>
            <a:ext cx="685800" cy="64633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16522" name="Text Box 10"/>
          <p:cNvSpPr txBox="1">
            <a:spLocks noChangeArrowheads="1"/>
          </p:cNvSpPr>
          <p:nvPr/>
        </p:nvSpPr>
        <p:spPr bwMode="auto">
          <a:xfrm>
            <a:off x="304800" y="990602"/>
            <a:ext cx="6019800" cy="830997"/>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lack of folate intake cause birth defects?</a:t>
            </a:r>
          </a:p>
        </p:txBody>
      </p:sp>
      <p:sp>
        <p:nvSpPr>
          <p:cNvPr id="284681" name="Rectangle 11"/>
          <p:cNvSpPr>
            <a:spLocks noChangeArrowheads="1"/>
          </p:cNvSpPr>
          <p:nvPr/>
        </p:nvSpPr>
        <p:spPr bwMode="auto">
          <a:xfrm>
            <a:off x="0" y="228600"/>
            <a:ext cx="6858000" cy="5334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dirty="0">
                <a:solidFill>
                  <a:schemeClr val="tx2"/>
                </a:solidFill>
              </a:rPr>
              <a:t>DAGs Identify What </a:t>
            </a:r>
            <a:r>
              <a:rPr lang="en-US" altLang="en-US" sz="2400" u="sng" dirty="0">
                <a:solidFill>
                  <a:schemeClr val="tx2"/>
                </a:solidFill>
              </a:rPr>
              <a:t>Not</a:t>
            </a:r>
            <a:r>
              <a:rPr lang="en-US" altLang="en-US" sz="2400" dirty="0">
                <a:solidFill>
                  <a:schemeClr val="tx2"/>
                </a:solidFill>
              </a:rPr>
              <a:t> to Control For </a:t>
            </a:r>
          </a:p>
        </p:txBody>
      </p:sp>
      <p:sp>
        <p:nvSpPr>
          <p:cNvPr id="1216524" name="Text Box 12"/>
          <p:cNvSpPr txBox="1">
            <a:spLocks noChangeArrowheads="1"/>
          </p:cNvSpPr>
          <p:nvPr/>
        </p:nvSpPr>
        <p:spPr bwMode="auto">
          <a:xfrm>
            <a:off x="152400" y="5943600"/>
            <a:ext cx="6705600" cy="2714589"/>
          </a:xfrm>
          <a:prstGeom prst="rect">
            <a:avLst/>
          </a:prstGeom>
          <a:noFill/>
          <a:ln w="19050">
            <a:no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lnSpc>
                <a:spcPct val="80000"/>
              </a:lnSpc>
              <a:spcBef>
                <a:spcPct val="50000"/>
              </a:spcBef>
              <a:defRPr/>
            </a:pPr>
            <a:r>
              <a:rPr lang="en-US" altLang="en-US" sz="2400" dirty="0"/>
              <a:t>Stillbirths are a “common effect” of both exposure &amp; disease – not a common cause</a:t>
            </a:r>
            <a:r>
              <a:rPr lang="en-US" altLang="en-US" sz="2400" dirty="0" smtClean="0"/>
              <a:t>.</a:t>
            </a:r>
          </a:p>
          <a:p>
            <a:pPr eaLnBrk="0" hangingPunct="0">
              <a:lnSpc>
                <a:spcPct val="80000"/>
              </a:lnSpc>
              <a:spcBef>
                <a:spcPct val="50000"/>
              </a:spcBef>
              <a:defRPr/>
            </a:pPr>
            <a:r>
              <a:rPr lang="en-US" altLang="en-US" sz="1200" dirty="0" smtClean="0"/>
              <a:t>  </a:t>
            </a:r>
            <a:endParaRPr lang="en-US" altLang="en-US" sz="1200" dirty="0"/>
          </a:p>
          <a:p>
            <a:pPr eaLnBrk="0" hangingPunct="0">
              <a:lnSpc>
                <a:spcPct val="80000"/>
              </a:lnSpc>
              <a:spcBef>
                <a:spcPct val="50000"/>
              </a:spcBef>
              <a:defRPr/>
            </a:pPr>
            <a:r>
              <a:rPr lang="en-US" altLang="en-US" sz="2400" dirty="0"/>
              <a:t>Common effects are called “colliders</a:t>
            </a:r>
            <a:r>
              <a:rPr lang="en-US" altLang="en-US" sz="2400" dirty="0" smtClean="0"/>
              <a:t>”</a:t>
            </a:r>
          </a:p>
          <a:p>
            <a:pPr eaLnBrk="0" hangingPunct="0">
              <a:lnSpc>
                <a:spcPct val="80000"/>
              </a:lnSpc>
              <a:spcBef>
                <a:spcPct val="50000"/>
              </a:spcBef>
              <a:defRPr/>
            </a:pPr>
            <a:endParaRPr lang="en-US" altLang="en-US" sz="1200" dirty="0"/>
          </a:p>
          <a:p>
            <a:pPr eaLnBrk="0" hangingPunct="0">
              <a:lnSpc>
                <a:spcPct val="80000"/>
              </a:lnSpc>
              <a:spcBef>
                <a:spcPct val="50000"/>
              </a:spcBef>
              <a:defRPr/>
            </a:pPr>
            <a:r>
              <a:rPr lang="en-US" altLang="en-US" sz="2400" dirty="0"/>
              <a:t>Adjusting for colliders OPENS </a:t>
            </a:r>
            <a:r>
              <a:rPr lang="en-US" altLang="en-US" sz="2400" dirty="0" smtClean="0"/>
              <a:t>non-causal paths</a:t>
            </a:r>
            <a:r>
              <a:rPr lang="en-US" altLang="en-US" sz="2400" dirty="0"/>
              <a:t>. Will actually result in bias.  </a:t>
            </a:r>
            <a:r>
              <a:rPr lang="en-US" altLang="en-US" sz="2400" dirty="0" smtClean="0"/>
              <a:t>It is harmful to our causal research goals.  </a:t>
            </a:r>
            <a:endParaRPr lang="en-US" altLang="en-US" sz="2400" dirty="0"/>
          </a:p>
        </p:txBody>
      </p:sp>
      <p:sp>
        <p:nvSpPr>
          <p:cNvPr id="1216525" name="Text Box 13"/>
          <p:cNvSpPr txBox="1">
            <a:spLocks noChangeArrowheads="1"/>
          </p:cNvSpPr>
          <p:nvPr/>
        </p:nvSpPr>
        <p:spPr bwMode="auto">
          <a:xfrm>
            <a:off x="2209800" y="2719424"/>
            <a:ext cx="2362200" cy="1107996"/>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dirty="0"/>
          </a:p>
          <a:p>
            <a:pPr algn="ctr" eaLnBrk="0" hangingPunct="0">
              <a:spcBef>
                <a:spcPct val="50000"/>
              </a:spcBef>
            </a:pPr>
            <a:endParaRPr lang="en-US" altLang="en-US" dirty="0"/>
          </a:p>
        </p:txBody>
      </p:sp>
      <p:sp>
        <p:nvSpPr>
          <p:cNvPr id="1216528" name="Freeform 16"/>
          <p:cNvSpPr>
            <a:spLocks/>
          </p:cNvSpPr>
          <p:nvPr/>
        </p:nvSpPr>
        <p:spPr bwMode="auto">
          <a:xfrm flipH="1">
            <a:off x="4191000" y="3624591"/>
            <a:ext cx="914400" cy="5232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p:spPr>
        <p:txBody>
          <a:bodyPr anchor="ctr">
            <a:spAutoFit/>
          </a:bodyPr>
          <a:lstStyle/>
          <a:p>
            <a:endParaRPr lang="en-US" dirty="0"/>
          </a:p>
        </p:txBody>
      </p:sp>
      <p:sp>
        <p:nvSpPr>
          <p:cNvPr id="1216529" name="Freeform 17"/>
          <p:cNvSpPr>
            <a:spLocks/>
          </p:cNvSpPr>
          <p:nvPr/>
        </p:nvSpPr>
        <p:spPr bwMode="auto">
          <a:xfrm>
            <a:off x="1600200" y="3662689"/>
            <a:ext cx="990600" cy="52322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p:spPr>
        <p:txBody>
          <a:bodyPr anchor="ctr">
            <a:spAutoFit/>
          </a:bodyPr>
          <a:lstStyle/>
          <a:p>
            <a:endParaRPr lang="en-US" dirty="0"/>
          </a:p>
        </p:txBody>
      </p:sp>
      <p:sp>
        <p:nvSpPr>
          <p:cNvPr id="1216530" name="Text Box 18"/>
          <p:cNvSpPr txBox="1">
            <a:spLocks noChangeArrowheads="1"/>
          </p:cNvSpPr>
          <p:nvPr/>
        </p:nvSpPr>
        <p:spPr bwMode="auto">
          <a:xfrm>
            <a:off x="3200400" y="8686802"/>
            <a:ext cx="3429000" cy="307777"/>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Hernan </a:t>
            </a:r>
            <a:r>
              <a:rPr lang="en-US" sz="1400" i="1" dirty="0">
                <a:latin typeface="Arial" pitchFamily="34" charset="0"/>
              </a:rPr>
              <a:t>AJE</a:t>
            </a:r>
            <a:r>
              <a:rPr lang="en-US" sz="1400" dirty="0">
                <a:latin typeface="Arial" pitchFamily="34" charset="0"/>
              </a:rPr>
              <a:t> </a:t>
            </a:r>
            <a:r>
              <a:rPr lang="en-US" sz="1400" dirty="0" smtClean="0">
                <a:latin typeface="Arial" pitchFamily="34" charset="0"/>
              </a:rPr>
              <a:t> 2002</a:t>
            </a:r>
            <a:endParaRPr lang="en-US" sz="1400" dirty="0">
              <a:latin typeface="Arial" pitchFamily="34" charset="0"/>
            </a:endParaRPr>
          </a:p>
        </p:txBody>
      </p:sp>
      <p:sp>
        <p:nvSpPr>
          <p:cNvPr id="1216531" name="Text Box 19"/>
          <p:cNvSpPr txBox="1">
            <a:spLocks noChangeArrowheads="1"/>
          </p:cNvSpPr>
          <p:nvPr/>
        </p:nvSpPr>
        <p:spPr bwMode="auto">
          <a:xfrm>
            <a:off x="3200400" y="1447801"/>
            <a:ext cx="3581400" cy="101566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solidFill>
                  <a:srgbClr val="FF0000"/>
                </a:solidFill>
              </a:rPr>
              <a:t>Undirected edge (interpret as going either </a:t>
            </a:r>
            <a:r>
              <a:rPr lang="en-US" altLang="en-US" sz="2000" dirty="0" smtClean="0">
                <a:solidFill>
                  <a:srgbClr val="FF0000"/>
                </a:solidFill>
              </a:rPr>
              <a:t>direction – a numerical association)</a:t>
            </a:r>
            <a:endParaRPr lang="en-US" altLang="en-US" sz="2000" b="0" dirty="0">
              <a:solidFill>
                <a:srgbClr val="FF0000"/>
              </a:solidFill>
            </a:endParaRPr>
          </a:p>
        </p:txBody>
      </p:sp>
      <p:sp>
        <p:nvSpPr>
          <p:cNvPr id="1216532" name="Line 20"/>
          <p:cNvSpPr>
            <a:spLocks noChangeShapeType="1"/>
          </p:cNvSpPr>
          <p:nvPr/>
        </p:nvSpPr>
        <p:spPr bwMode="auto">
          <a:xfrm flipH="1">
            <a:off x="4648200" y="2590800"/>
            <a:ext cx="990600" cy="990600"/>
          </a:xfrm>
          <a:prstGeom prst="line">
            <a:avLst/>
          </a:prstGeom>
          <a:noFill/>
          <a:ln w="12700">
            <a:solidFill>
              <a:srgbClr val="FF0000"/>
            </a:solidFill>
            <a:round/>
            <a:headEnd/>
            <a:tailEnd type="triangl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 name="Line 20"/>
          <p:cNvSpPr>
            <a:spLocks noChangeShapeType="1"/>
          </p:cNvSpPr>
          <p:nvPr/>
        </p:nvSpPr>
        <p:spPr bwMode="auto">
          <a:xfrm flipH="1">
            <a:off x="1752600" y="2514600"/>
            <a:ext cx="3505200" cy="1828800"/>
          </a:xfrm>
          <a:prstGeom prst="line">
            <a:avLst/>
          </a:prstGeom>
          <a:noFill/>
          <a:ln w="12700">
            <a:solidFill>
              <a:srgbClr val="FF0000"/>
            </a:solidFill>
            <a:round/>
            <a:headEnd/>
            <a:tailEnd type="triangle" w="med" len="med"/>
          </a:ln>
        </p:spPr>
        <p:txBody>
          <a:bodyPr anchor="ctr">
            <a:spAutoFit/>
          </a:bodyPr>
          <a:lstStyle/>
          <a:p>
            <a:endParaRPr lang="en-US" dirty="0"/>
          </a:p>
        </p:txBody>
      </p:sp>
      <p:sp>
        <p:nvSpPr>
          <p:cNvPr id="19" name="Oval 18"/>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xit" presetSubtype="4" fill="hold" nodeType="clickEffect">
                                  <p:stCondLst>
                                    <p:cond delay="0"/>
                                  </p:stCondLst>
                                  <p:childTnLst>
                                    <p:anim calcmode="lin" valueType="num">
                                      <p:cBhvr additive="base">
                                        <p:cTn id="6" dur="500"/>
                                        <p:tgtEl>
                                          <p:spTgt spid="1216519"/>
                                        </p:tgtEl>
                                        <p:attrNameLst>
                                          <p:attrName>ppt_x</p:attrName>
                                        </p:attrNameLst>
                                      </p:cBhvr>
                                      <p:tavLst>
                                        <p:tav tm="0">
                                          <p:val>
                                            <p:strVal val="ppt_x"/>
                                          </p:val>
                                        </p:tav>
                                        <p:tav tm="100000">
                                          <p:val>
                                            <p:strVal val="ppt_x"/>
                                          </p:val>
                                        </p:tav>
                                      </p:tavLst>
                                    </p:anim>
                                    <p:anim calcmode="lin" valueType="num">
                                      <p:cBhvr additive="base">
                                        <p:cTn id="7" dur="500"/>
                                        <p:tgtEl>
                                          <p:spTgt spid="1216519"/>
                                        </p:tgtEl>
                                        <p:attrNameLst>
                                          <p:attrName>ppt_y</p:attrName>
                                        </p:attrNameLst>
                                      </p:cBhvr>
                                      <p:tavLst>
                                        <p:tav tm="0">
                                          <p:val>
                                            <p:strVal val="ppt_y"/>
                                          </p:val>
                                        </p:tav>
                                        <p:tav tm="100000">
                                          <p:val>
                                            <p:strVal val="1+ppt_h/2"/>
                                          </p:val>
                                        </p:tav>
                                      </p:tavLst>
                                    </p:anim>
                                    <p:set>
                                      <p:cBhvr>
                                        <p:cTn id="8" dur="1" fill="hold">
                                          <p:stCondLst>
                                            <p:cond delay="499"/>
                                          </p:stCondLst>
                                        </p:cTn>
                                        <p:tgtEl>
                                          <p:spTgt spid="1216519"/>
                                        </p:tgtEl>
                                        <p:attrNameLst>
                                          <p:attrName>style.visibility</p:attrName>
                                        </p:attrNameLst>
                                      </p:cBhvr>
                                      <p:to>
                                        <p:strVal val="hidden"/>
                                      </p:to>
                                    </p:set>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216525"/>
                                        </p:tgtEl>
                                        <p:attrNameLst>
                                          <p:attrName>style.visibility</p:attrName>
                                        </p:attrNameLst>
                                      </p:cBhvr>
                                      <p:to>
                                        <p:strVal val="visible"/>
                                      </p:to>
                                    </p:set>
                                    <p:anim calcmode="lin" valueType="num">
                                      <p:cBhvr additive="base">
                                        <p:cTn id="12" dur="500" fill="hold"/>
                                        <p:tgtEl>
                                          <p:spTgt spid="1216525"/>
                                        </p:tgtEl>
                                        <p:attrNameLst>
                                          <p:attrName>ppt_x</p:attrName>
                                        </p:attrNameLst>
                                      </p:cBhvr>
                                      <p:tavLst>
                                        <p:tav tm="0">
                                          <p:val>
                                            <p:strVal val="#ppt_x"/>
                                          </p:val>
                                        </p:tav>
                                        <p:tav tm="100000">
                                          <p:val>
                                            <p:strVal val="#ppt_x"/>
                                          </p:val>
                                        </p:tav>
                                      </p:tavLst>
                                    </p:anim>
                                    <p:anim calcmode="lin" valueType="num">
                                      <p:cBhvr additive="base">
                                        <p:cTn id="13" dur="500" fill="hold"/>
                                        <p:tgtEl>
                                          <p:spTgt spid="121652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216528"/>
                                        </p:tgtEl>
                                        <p:attrNameLst>
                                          <p:attrName>style.visibility</p:attrName>
                                        </p:attrNameLst>
                                      </p:cBhvr>
                                      <p:to>
                                        <p:strVal val="visible"/>
                                      </p:to>
                                    </p:set>
                                    <p:anim calcmode="lin" valueType="num">
                                      <p:cBhvr additive="base">
                                        <p:cTn id="17" dur="500" fill="hold"/>
                                        <p:tgtEl>
                                          <p:spTgt spid="1216528"/>
                                        </p:tgtEl>
                                        <p:attrNameLst>
                                          <p:attrName>ppt_x</p:attrName>
                                        </p:attrNameLst>
                                      </p:cBhvr>
                                      <p:tavLst>
                                        <p:tav tm="0">
                                          <p:val>
                                            <p:strVal val="#ppt_x"/>
                                          </p:val>
                                        </p:tav>
                                        <p:tav tm="100000">
                                          <p:val>
                                            <p:strVal val="#ppt_x"/>
                                          </p:val>
                                        </p:tav>
                                      </p:tavLst>
                                    </p:anim>
                                    <p:anim calcmode="lin" valueType="num">
                                      <p:cBhvr additive="base">
                                        <p:cTn id="18" dur="500" fill="hold"/>
                                        <p:tgtEl>
                                          <p:spTgt spid="1216528"/>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1216529"/>
                                        </p:tgtEl>
                                        <p:attrNameLst>
                                          <p:attrName>style.visibility</p:attrName>
                                        </p:attrNameLst>
                                      </p:cBhvr>
                                      <p:to>
                                        <p:strVal val="visible"/>
                                      </p:to>
                                    </p:set>
                                    <p:anim calcmode="lin" valueType="num">
                                      <p:cBhvr additive="base">
                                        <p:cTn id="22" dur="500" fill="hold"/>
                                        <p:tgtEl>
                                          <p:spTgt spid="1216529"/>
                                        </p:tgtEl>
                                        <p:attrNameLst>
                                          <p:attrName>ppt_x</p:attrName>
                                        </p:attrNameLst>
                                      </p:cBhvr>
                                      <p:tavLst>
                                        <p:tav tm="0">
                                          <p:val>
                                            <p:strVal val="#ppt_x"/>
                                          </p:val>
                                        </p:tav>
                                        <p:tav tm="100000">
                                          <p:val>
                                            <p:strVal val="#ppt_x"/>
                                          </p:val>
                                        </p:tav>
                                      </p:tavLst>
                                    </p:anim>
                                    <p:anim calcmode="lin" valueType="num">
                                      <p:cBhvr additive="base">
                                        <p:cTn id="23" dur="500" fill="hold"/>
                                        <p:tgtEl>
                                          <p:spTgt spid="1216529"/>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xit" presetSubtype="4" fill="hold" grpId="0" nodeType="afterEffect">
                                  <p:stCondLst>
                                    <p:cond delay="0"/>
                                  </p:stCondLst>
                                  <p:childTnLst>
                                    <p:anim calcmode="lin" valueType="num">
                                      <p:cBhvr additive="base">
                                        <p:cTn id="26" dur="500"/>
                                        <p:tgtEl>
                                          <p:spTgt spid="1216517"/>
                                        </p:tgtEl>
                                        <p:attrNameLst>
                                          <p:attrName>ppt_x</p:attrName>
                                        </p:attrNameLst>
                                      </p:cBhvr>
                                      <p:tavLst>
                                        <p:tav tm="0">
                                          <p:val>
                                            <p:strVal val="ppt_x"/>
                                          </p:val>
                                        </p:tav>
                                        <p:tav tm="100000">
                                          <p:val>
                                            <p:strVal val="ppt_x"/>
                                          </p:val>
                                        </p:tav>
                                      </p:tavLst>
                                    </p:anim>
                                    <p:anim calcmode="lin" valueType="num">
                                      <p:cBhvr additive="base">
                                        <p:cTn id="27" dur="500"/>
                                        <p:tgtEl>
                                          <p:spTgt spid="1216517"/>
                                        </p:tgtEl>
                                        <p:attrNameLst>
                                          <p:attrName>ppt_y</p:attrName>
                                        </p:attrNameLst>
                                      </p:cBhvr>
                                      <p:tavLst>
                                        <p:tav tm="0">
                                          <p:val>
                                            <p:strVal val="ppt_y"/>
                                          </p:val>
                                        </p:tav>
                                        <p:tav tm="100000">
                                          <p:val>
                                            <p:strVal val="1+ppt_h/2"/>
                                          </p:val>
                                        </p:tav>
                                      </p:tavLst>
                                    </p:anim>
                                    <p:set>
                                      <p:cBhvr>
                                        <p:cTn id="28" dur="1" fill="hold">
                                          <p:stCondLst>
                                            <p:cond delay="499"/>
                                          </p:stCondLst>
                                        </p:cTn>
                                        <p:tgtEl>
                                          <p:spTgt spid="1216517"/>
                                        </p:tgtEl>
                                        <p:attrNameLst>
                                          <p:attrName>style.visibility</p:attrName>
                                        </p:attrNameLst>
                                      </p:cBhvr>
                                      <p:to>
                                        <p:strVal val="hidden"/>
                                      </p:to>
                                    </p:se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1216531"/>
                                        </p:tgtEl>
                                        <p:attrNameLst>
                                          <p:attrName>style.visibility</p:attrName>
                                        </p:attrNameLst>
                                      </p:cBhvr>
                                      <p:to>
                                        <p:strVal val="visible"/>
                                      </p:to>
                                    </p:set>
                                  </p:childTnLst>
                                </p:cTn>
                              </p:par>
                            </p:childTnLst>
                          </p:cTn>
                        </p:par>
                        <p:par>
                          <p:cTn id="32" fill="hold" nodeType="afterGroup">
                            <p:stCondLst>
                              <p:cond delay="2500"/>
                            </p:stCondLst>
                            <p:childTnLst>
                              <p:par>
                                <p:cTn id="33" presetID="1" presetClass="entr" presetSubtype="0" fill="hold" nodeType="afterEffect">
                                  <p:stCondLst>
                                    <p:cond delay="0"/>
                                  </p:stCondLst>
                                  <p:childTnLst>
                                    <p:set>
                                      <p:cBhvr>
                                        <p:cTn id="34" dur="1" fill="hold">
                                          <p:stCondLst>
                                            <p:cond delay="0"/>
                                          </p:stCondLst>
                                        </p:cTn>
                                        <p:tgtEl>
                                          <p:spTgt spid="1216532"/>
                                        </p:tgtEl>
                                        <p:attrNameLst>
                                          <p:attrName>style.visibility</p:attrName>
                                        </p:attrNameLst>
                                      </p:cBhvr>
                                      <p:to>
                                        <p:strVal val="visible"/>
                                      </p:to>
                                    </p:set>
                                  </p:childTnLst>
                                </p:cTn>
                              </p:par>
                            </p:childTnLst>
                          </p:cTn>
                        </p:par>
                        <p:par>
                          <p:cTn id="35" fill="hold" nodeType="afterGroup">
                            <p:stCondLst>
                              <p:cond delay="2500"/>
                            </p:stCondLst>
                            <p:childTnLst>
                              <p:par>
                                <p:cTn id="36" presetID="1"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ntr" presetSubtype="0" fill="hold" grpId="1"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6517" grpId="0" animBg="1"/>
      <p:bldP spid="1216525" grpId="0" animBg="1"/>
      <p:bldP spid="1216528" grpId="0" animBg="1"/>
      <p:bldP spid="1216529" grpId="0" animBg="1"/>
      <p:bldP spid="1216531" grpId="0"/>
      <p:bldP spid="2" grpId="0" animBg="1"/>
      <p:bldP spid="2" grpId="1"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1" name="Rectangle 10"/>
          <p:cNvSpPr>
            <a:spLocks noChangeArrowheads="1"/>
          </p:cNvSpPr>
          <p:nvPr/>
        </p:nvSpPr>
        <p:spPr bwMode="auto">
          <a:xfrm>
            <a:off x="76200" y="685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Char char="·"/>
            </a:pPr>
            <a:endParaRPr lang="en-US" altLang="en-US" sz="2000" b="0" dirty="0"/>
          </a:p>
        </p:txBody>
      </p:sp>
      <p:sp>
        <p:nvSpPr>
          <p:cNvPr id="1202189" name="Text Box 13"/>
          <p:cNvSpPr txBox="1">
            <a:spLocks noChangeArrowheads="1"/>
          </p:cNvSpPr>
          <p:nvPr/>
        </p:nvSpPr>
        <p:spPr bwMode="auto">
          <a:xfrm>
            <a:off x="152400" y="990600"/>
            <a:ext cx="6705600" cy="969496"/>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100" b="0" dirty="0" smtClean="0"/>
              <a:t>Colliders contribute to two non-causal path structures</a:t>
            </a:r>
            <a:endParaRPr lang="en-US" altLang="en-US" sz="2100" b="0" dirty="0"/>
          </a:p>
          <a:p>
            <a:pPr eaLnBrk="0" hangingPunct="0">
              <a:spcBef>
                <a:spcPct val="50000"/>
              </a:spcBef>
              <a:defRPr/>
            </a:pPr>
            <a:endParaRPr lang="en-US" altLang="en-US" sz="2400" b="0" dirty="0"/>
          </a:p>
        </p:txBody>
      </p:sp>
      <p:sp>
        <p:nvSpPr>
          <p:cNvPr id="280580" name="Rectangle 14"/>
          <p:cNvSpPr>
            <a:spLocks noChangeArrowheads="1"/>
          </p:cNvSpPr>
          <p:nvPr/>
        </p:nvSpPr>
        <p:spPr bwMode="auto">
          <a:xfrm>
            <a:off x="4267200" y="1981200"/>
            <a:ext cx="2514600" cy="1447800"/>
          </a:xfrm>
          <a:prstGeom prst="rect">
            <a:avLst/>
          </a:prstGeom>
          <a:noFill/>
          <a:ln w="9525">
            <a:noFill/>
            <a:miter lim="800000"/>
            <a:headEnd/>
            <a:tailEnd/>
          </a:ln>
        </p:spPr>
        <p:txBody>
          <a:bodyPr lIns="87312" tIns="42862" rIns="87312" bIns="42862"/>
          <a:lstStyle/>
          <a:p>
            <a:pPr marL="322263" indent="-322263" algn="ctr" defTabSz="803275" eaLnBrk="0" hangingPunct="0">
              <a:spcBef>
                <a:spcPct val="50000"/>
              </a:spcBef>
            </a:pPr>
            <a:r>
              <a:rPr lang="en-US" altLang="en-US" sz="1800" dirty="0">
                <a:solidFill>
                  <a:srgbClr val="FF0000"/>
                </a:solidFill>
              </a:rPr>
              <a:t>Undirected edge (interpret as going either direction)</a:t>
            </a:r>
            <a:r>
              <a:rPr lang="en-US" altLang="en-US" sz="1800" b="0" dirty="0">
                <a:solidFill>
                  <a:srgbClr val="FF0000"/>
                </a:solidFill>
              </a:rPr>
              <a:t>.  </a:t>
            </a:r>
          </a:p>
        </p:txBody>
      </p:sp>
      <p:sp>
        <p:nvSpPr>
          <p:cNvPr id="1154050" name="Text Box 1026"/>
          <p:cNvSpPr txBox="1">
            <a:spLocks noChangeArrowheads="1"/>
          </p:cNvSpPr>
          <p:nvPr/>
        </p:nvSpPr>
        <p:spPr bwMode="auto">
          <a:xfrm>
            <a:off x="4038600" y="4068763"/>
            <a:ext cx="1600200" cy="579437"/>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D</a:t>
            </a:r>
            <a:endParaRPr lang="en-US" altLang="en-US" sz="1600" b="0" dirty="0"/>
          </a:p>
        </p:txBody>
      </p:sp>
      <p:sp>
        <p:nvSpPr>
          <p:cNvPr id="1154051" name="Text Box 1027"/>
          <p:cNvSpPr txBox="1">
            <a:spLocks noChangeArrowheads="1"/>
          </p:cNvSpPr>
          <p:nvPr/>
        </p:nvSpPr>
        <p:spPr bwMode="auto">
          <a:xfrm>
            <a:off x="1219200" y="40386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E</a:t>
            </a:r>
            <a:endParaRPr lang="en-US" altLang="en-US" sz="1600" b="0" dirty="0"/>
          </a:p>
        </p:txBody>
      </p:sp>
      <p:sp>
        <p:nvSpPr>
          <p:cNvPr id="1154052" name="Text Box 1028"/>
          <p:cNvSpPr txBox="1">
            <a:spLocks noChangeArrowheads="1"/>
          </p:cNvSpPr>
          <p:nvPr/>
        </p:nvSpPr>
        <p:spPr bwMode="auto">
          <a:xfrm>
            <a:off x="533400" y="3865563"/>
            <a:ext cx="1676400" cy="1527175"/>
          </a:xfrm>
          <a:prstGeom prst="rect">
            <a:avLst/>
          </a:prstGeom>
          <a:noFill/>
          <a:ln w="127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54053" name="Line 1029"/>
          <p:cNvSpPr>
            <a:spLocks noChangeShapeType="1"/>
          </p:cNvSpPr>
          <p:nvPr/>
        </p:nvSpPr>
        <p:spPr bwMode="auto">
          <a:xfrm flipV="1">
            <a:off x="1981200" y="2514600"/>
            <a:ext cx="914400" cy="1524000"/>
          </a:xfrm>
          <a:prstGeom prst="line">
            <a:avLst/>
          </a:prstGeom>
          <a:noFill/>
          <a:ln w="666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4" name="Freeform 1030"/>
          <p:cNvSpPr>
            <a:spLocks/>
          </p:cNvSpPr>
          <p:nvPr/>
        </p:nvSpPr>
        <p:spPr bwMode="auto">
          <a:xfrm flipH="1">
            <a:off x="3352800" y="2438400"/>
            <a:ext cx="1143000" cy="16002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5" name="Line 1031"/>
          <p:cNvSpPr>
            <a:spLocks noChangeShapeType="1"/>
          </p:cNvSpPr>
          <p:nvPr/>
        </p:nvSpPr>
        <p:spPr bwMode="auto">
          <a:xfrm>
            <a:off x="2438400" y="4343400"/>
            <a:ext cx="1981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54056" name="Text Box 1032"/>
          <p:cNvSpPr txBox="1">
            <a:spLocks noChangeArrowheads="1"/>
          </p:cNvSpPr>
          <p:nvPr/>
        </p:nvSpPr>
        <p:spPr bwMode="auto">
          <a:xfrm>
            <a:off x="2743200" y="4281488"/>
            <a:ext cx="9144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948232" name="Text Box 8"/>
          <p:cNvSpPr txBox="1">
            <a:spLocks noChangeArrowheads="1"/>
          </p:cNvSpPr>
          <p:nvPr/>
        </p:nvSpPr>
        <p:spPr bwMode="auto">
          <a:xfrm>
            <a:off x="2286000" y="20574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endParaRPr lang="en-US" altLang="en-US" sz="1600" b="0" dirty="0"/>
          </a:p>
        </p:txBody>
      </p:sp>
      <p:sp>
        <p:nvSpPr>
          <p:cNvPr id="286732" name="Rectangle 2"/>
          <p:cNvSpPr>
            <a:spLocks noChangeArrowheads="1"/>
          </p:cNvSpPr>
          <p:nvPr/>
        </p:nvSpPr>
        <p:spPr bwMode="auto">
          <a:xfrm>
            <a:off x="381000" y="533400"/>
            <a:ext cx="6248400" cy="3810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dirty="0"/>
              <a:t>Colliders are the Basis of the </a:t>
            </a:r>
            <a:endParaRPr lang="en-US" altLang="en-US" sz="2400" dirty="0" smtClean="0"/>
          </a:p>
          <a:p>
            <a:pPr algn="ctr" defTabSz="803275" eaLnBrk="0" hangingPunct="0"/>
            <a:r>
              <a:rPr lang="en-US" altLang="en-US" sz="2400" dirty="0" smtClean="0"/>
              <a:t>Other </a:t>
            </a:r>
            <a:r>
              <a:rPr lang="en-US" altLang="en-US" sz="2400" dirty="0"/>
              <a:t>Type of Non-Causal Path</a:t>
            </a:r>
          </a:p>
        </p:txBody>
      </p:sp>
      <p:sp>
        <p:nvSpPr>
          <p:cNvPr id="2" name="Text Box 13"/>
          <p:cNvSpPr txBox="1">
            <a:spLocks noChangeArrowheads="1"/>
          </p:cNvSpPr>
          <p:nvPr/>
        </p:nvSpPr>
        <p:spPr bwMode="auto">
          <a:xfrm>
            <a:off x="152400" y="5715000"/>
            <a:ext cx="6705600" cy="457200"/>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300" b="0" u="sng" dirty="0"/>
              <a:t>A</a:t>
            </a:r>
            <a:r>
              <a:rPr lang="en-US" altLang="en-US" sz="2300" b="0" u="sng" dirty="0" smtClean="0"/>
              <a:t>s </a:t>
            </a:r>
            <a:r>
              <a:rPr lang="en-US" altLang="en-US" sz="2300" b="0" u="sng" dirty="0"/>
              <a:t>part of a backdoor path</a:t>
            </a:r>
          </a:p>
        </p:txBody>
      </p:sp>
      <p:sp>
        <p:nvSpPr>
          <p:cNvPr id="3" name="Text Box 8"/>
          <p:cNvSpPr txBox="1">
            <a:spLocks noChangeArrowheads="1"/>
          </p:cNvSpPr>
          <p:nvPr/>
        </p:nvSpPr>
        <p:spPr bwMode="auto">
          <a:xfrm>
            <a:off x="685800" y="65532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a:t>
            </a:r>
            <a:endParaRPr lang="en-US" altLang="en-US" baseline="-25000" dirty="0"/>
          </a:p>
        </p:txBody>
      </p:sp>
      <p:sp>
        <p:nvSpPr>
          <p:cNvPr id="4" name="Text Box 8"/>
          <p:cNvSpPr txBox="1">
            <a:spLocks noChangeArrowheads="1"/>
          </p:cNvSpPr>
          <p:nvPr/>
        </p:nvSpPr>
        <p:spPr bwMode="auto">
          <a:xfrm>
            <a:off x="3657600" y="6376987"/>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B</a:t>
            </a:r>
            <a:endParaRPr lang="en-US" altLang="en-US" baseline="-25000" dirty="0"/>
          </a:p>
        </p:txBody>
      </p:sp>
      <p:sp>
        <p:nvSpPr>
          <p:cNvPr id="5" name="Line 1029"/>
          <p:cNvSpPr>
            <a:spLocks noChangeShapeType="1"/>
          </p:cNvSpPr>
          <p:nvPr/>
        </p:nvSpPr>
        <p:spPr bwMode="auto">
          <a:xfrm>
            <a:off x="1524000" y="7086600"/>
            <a:ext cx="381000" cy="914400"/>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6" name="Text Box 1032"/>
          <p:cNvSpPr txBox="1">
            <a:spLocks noChangeArrowheads="1"/>
          </p:cNvSpPr>
          <p:nvPr/>
        </p:nvSpPr>
        <p:spPr bwMode="auto">
          <a:xfrm>
            <a:off x="3048000" y="8320088"/>
            <a:ext cx="914400" cy="51911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a:t>
            </a:r>
          </a:p>
        </p:txBody>
      </p:sp>
      <p:sp>
        <p:nvSpPr>
          <p:cNvPr id="7" name="Line 1031"/>
          <p:cNvSpPr>
            <a:spLocks noChangeShapeType="1"/>
          </p:cNvSpPr>
          <p:nvPr/>
        </p:nvSpPr>
        <p:spPr bwMode="auto">
          <a:xfrm flipV="1">
            <a:off x="2286000" y="8305800"/>
            <a:ext cx="2286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8" name="Text Box 1026"/>
          <p:cNvSpPr txBox="1">
            <a:spLocks noChangeArrowheads="1"/>
          </p:cNvSpPr>
          <p:nvPr/>
        </p:nvSpPr>
        <p:spPr bwMode="auto">
          <a:xfrm>
            <a:off x="4495800" y="8001000"/>
            <a:ext cx="7620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D</a:t>
            </a:r>
            <a:endParaRPr lang="en-US" altLang="en-US" sz="1600" b="0" dirty="0"/>
          </a:p>
        </p:txBody>
      </p:sp>
      <p:sp>
        <p:nvSpPr>
          <p:cNvPr id="9" name="Freeform 1030"/>
          <p:cNvSpPr>
            <a:spLocks/>
          </p:cNvSpPr>
          <p:nvPr/>
        </p:nvSpPr>
        <p:spPr bwMode="auto">
          <a:xfrm flipH="1" flipV="1">
            <a:off x="3619500" y="6812756"/>
            <a:ext cx="723900" cy="61674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0" name="Line 1029"/>
          <p:cNvSpPr>
            <a:spLocks noChangeShapeType="1"/>
          </p:cNvSpPr>
          <p:nvPr/>
        </p:nvSpPr>
        <p:spPr bwMode="auto">
          <a:xfrm>
            <a:off x="1905000" y="6705600"/>
            <a:ext cx="1066800" cy="700088"/>
          </a:xfrm>
          <a:prstGeom prst="line">
            <a:avLst/>
          </a:prstGeom>
          <a:noFill/>
          <a:ln w="666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 name="Text Box 1027"/>
          <p:cNvSpPr txBox="1">
            <a:spLocks noChangeArrowheads="1"/>
          </p:cNvSpPr>
          <p:nvPr/>
        </p:nvSpPr>
        <p:spPr bwMode="auto">
          <a:xfrm>
            <a:off x="1143000" y="8077200"/>
            <a:ext cx="1600200" cy="57943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3200" dirty="0"/>
              <a:t>E</a:t>
            </a:r>
            <a:endParaRPr lang="en-US" altLang="en-US" sz="1600" b="0" dirty="0"/>
          </a:p>
        </p:txBody>
      </p:sp>
      <p:sp>
        <p:nvSpPr>
          <p:cNvPr id="12" name="Text Box 8"/>
          <p:cNvSpPr txBox="1">
            <a:spLocks noChangeArrowheads="1"/>
          </p:cNvSpPr>
          <p:nvPr/>
        </p:nvSpPr>
        <p:spPr bwMode="auto">
          <a:xfrm>
            <a:off x="2438400" y="7239000"/>
            <a:ext cx="16764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endParaRPr lang="en-US" altLang="en-US" baseline="-25000" dirty="0"/>
          </a:p>
        </p:txBody>
      </p:sp>
      <p:sp>
        <p:nvSpPr>
          <p:cNvPr id="13" name="Line 1029"/>
          <p:cNvSpPr>
            <a:spLocks noChangeShapeType="1"/>
          </p:cNvSpPr>
          <p:nvPr/>
        </p:nvSpPr>
        <p:spPr bwMode="auto">
          <a:xfrm>
            <a:off x="4495800" y="6812756"/>
            <a:ext cx="304800" cy="1188244"/>
          </a:xfrm>
          <a:prstGeom prst="line">
            <a:avLst/>
          </a:prstGeom>
          <a:noFill/>
          <a:ln w="66675">
            <a:solidFill>
              <a:schemeClr val="tx1"/>
            </a:solidFill>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16529" name="Freeform 17"/>
          <p:cNvSpPr>
            <a:spLocks/>
          </p:cNvSpPr>
          <p:nvPr/>
        </p:nvSpPr>
        <p:spPr bwMode="auto">
          <a:xfrm>
            <a:off x="2133600" y="2743200"/>
            <a:ext cx="838200" cy="1295400"/>
          </a:xfrm>
          <a:custGeom>
            <a:avLst/>
            <a:gdLst/>
            <a:ahLst/>
            <a:cxnLst>
              <a:cxn ang="0">
                <a:pos x="0" y="1220"/>
              </a:cxn>
              <a:cxn ang="0">
                <a:pos x="1747" y="0"/>
              </a:cxn>
            </a:cxnLst>
            <a:rect l="0" t="0" r="r" b="b"/>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4" name="Freeform 17"/>
          <p:cNvSpPr>
            <a:spLocks/>
          </p:cNvSpPr>
          <p:nvPr/>
        </p:nvSpPr>
        <p:spPr bwMode="auto">
          <a:xfrm flipH="1">
            <a:off x="3200400" y="2743200"/>
            <a:ext cx="1143000" cy="1371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5" name="Freeform 17"/>
          <p:cNvSpPr>
            <a:spLocks/>
          </p:cNvSpPr>
          <p:nvPr/>
        </p:nvSpPr>
        <p:spPr bwMode="auto">
          <a:xfrm flipV="1">
            <a:off x="1828800" y="6858000"/>
            <a:ext cx="990600" cy="609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6" name="Freeform 17"/>
          <p:cNvSpPr>
            <a:spLocks/>
          </p:cNvSpPr>
          <p:nvPr/>
        </p:nvSpPr>
        <p:spPr bwMode="auto">
          <a:xfrm flipH="1" flipV="1">
            <a:off x="3657600" y="6858000"/>
            <a:ext cx="762000" cy="685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none"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16525" name="Text Box 13"/>
          <p:cNvSpPr txBox="1">
            <a:spLocks noChangeArrowheads="1"/>
          </p:cNvSpPr>
          <p:nvPr/>
        </p:nvSpPr>
        <p:spPr bwMode="auto">
          <a:xfrm>
            <a:off x="2590800" y="1905000"/>
            <a:ext cx="1143000" cy="90011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dirty="0"/>
          </a:p>
          <a:p>
            <a:pPr algn="ctr" eaLnBrk="0" hangingPunct="0">
              <a:spcBef>
                <a:spcPct val="50000"/>
              </a:spcBef>
            </a:pPr>
            <a:endParaRPr lang="en-US" altLang="en-US" sz="1600" dirty="0"/>
          </a:p>
        </p:txBody>
      </p:sp>
      <p:sp>
        <p:nvSpPr>
          <p:cNvPr id="17" name="Text Box 13"/>
          <p:cNvSpPr txBox="1">
            <a:spLocks noChangeArrowheads="1"/>
          </p:cNvSpPr>
          <p:nvPr/>
        </p:nvSpPr>
        <p:spPr bwMode="auto">
          <a:xfrm>
            <a:off x="2743200" y="7086600"/>
            <a:ext cx="1143000" cy="900113"/>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dirty="0"/>
          </a:p>
          <a:p>
            <a:pPr algn="ctr" eaLnBrk="0" hangingPunct="0">
              <a:spcBef>
                <a:spcPct val="50000"/>
              </a:spcBef>
            </a:pPr>
            <a:endParaRPr lang="en-US" altLang="en-US" sz="1600" dirty="0"/>
          </a:p>
        </p:txBody>
      </p:sp>
      <p:sp>
        <p:nvSpPr>
          <p:cNvPr id="1216532" name="Line 20"/>
          <p:cNvSpPr>
            <a:spLocks noChangeShapeType="1"/>
          </p:cNvSpPr>
          <p:nvPr/>
        </p:nvSpPr>
        <p:spPr bwMode="auto">
          <a:xfrm flipH="1">
            <a:off x="4114800" y="2895600"/>
            <a:ext cx="990600" cy="990600"/>
          </a:xfrm>
          <a:prstGeom prst="line">
            <a:avLst/>
          </a:prstGeom>
          <a:noFill/>
          <a:ln w="12700">
            <a:solidFill>
              <a:srgbClr val="FF0000"/>
            </a:solidFill>
            <a:round/>
            <a:headEnd/>
            <a:tailEnd type="triangle" w="med" len="med"/>
          </a:ln>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80645" name="Text Box 69"/>
          <p:cNvSpPr txBox="1">
            <a:spLocks noChangeArrowheads="1"/>
          </p:cNvSpPr>
          <p:nvPr/>
        </p:nvSpPr>
        <p:spPr bwMode="auto">
          <a:xfrm>
            <a:off x="609600" y="4800600"/>
            <a:ext cx="6019800" cy="762000"/>
          </a:xfrm>
          <a:prstGeom prst="rect">
            <a:avLst/>
          </a:prstGeom>
          <a:noFill/>
          <a:ln w="9525">
            <a:noFill/>
            <a:miter lim="800000"/>
            <a:headEnd/>
            <a:tailEnd/>
          </a:ln>
        </p:spPr>
        <p:txBody>
          <a:bodyPr>
            <a:spAutoFit/>
          </a:bodyPr>
          <a:lstStyle/>
          <a:p>
            <a:pPr algn="r" eaLnBrk="0" hangingPunct="0">
              <a:spcBef>
                <a:spcPct val="50000"/>
              </a:spcBef>
            </a:pPr>
            <a:r>
              <a:rPr lang="en-US" altLang="en-US" sz="2200" dirty="0">
                <a:solidFill>
                  <a:srgbClr val="FF0000"/>
                </a:solidFill>
              </a:rPr>
              <a:t>Controlling for a collider induces a numerical relationship between the parents</a:t>
            </a:r>
          </a:p>
        </p:txBody>
      </p:sp>
      <p:sp>
        <p:nvSpPr>
          <p:cNvPr id="34" name="Text Box 69"/>
          <p:cNvSpPr txBox="1">
            <a:spLocks noChangeArrowheads="1"/>
          </p:cNvSpPr>
          <p:nvPr/>
        </p:nvSpPr>
        <p:spPr bwMode="auto">
          <a:xfrm>
            <a:off x="223345" y="2057400"/>
            <a:ext cx="2095500" cy="430887"/>
          </a:xfrm>
          <a:prstGeom prst="rect">
            <a:avLst/>
          </a:prstGeom>
          <a:noFill/>
          <a:ln w="9525">
            <a:noFill/>
            <a:miter lim="800000"/>
            <a:headEnd/>
            <a:tailEnd/>
          </a:ln>
        </p:spPr>
        <p:txBody>
          <a:bodyPr wrap="square">
            <a:spAutoFit/>
          </a:bodyPr>
          <a:lstStyle/>
          <a:p>
            <a:pPr algn="r" eaLnBrk="0" hangingPunct="0">
              <a:spcBef>
                <a:spcPct val="50000"/>
              </a:spcBef>
            </a:pPr>
            <a:r>
              <a:rPr lang="en-US" altLang="en-US" sz="2200" dirty="0" smtClean="0">
                <a:solidFill>
                  <a:srgbClr val="FF0000"/>
                </a:solidFill>
              </a:rPr>
              <a:t>M is a collider</a:t>
            </a:r>
            <a:endParaRPr lang="en-US" altLang="en-US" sz="2200" dirty="0">
              <a:solidFill>
                <a:srgbClr val="FF0000"/>
              </a:solidFill>
            </a:endParaRPr>
          </a:p>
        </p:txBody>
      </p:sp>
      <p:sp>
        <p:nvSpPr>
          <p:cNvPr id="35" name="Text Box 13"/>
          <p:cNvSpPr txBox="1">
            <a:spLocks noChangeArrowheads="1"/>
          </p:cNvSpPr>
          <p:nvPr/>
        </p:nvSpPr>
        <p:spPr bwMode="auto">
          <a:xfrm>
            <a:off x="168349" y="1431851"/>
            <a:ext cx="6705600" cy="457200"/>
          </a:xfrm>
          <a:prstGeom prst="rect">
            <a:avLst/>
          </a:prstGeom>
          <a:noFill/>
          <a:ln w="1905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300" b="0" u="sng" dirty="0"/>
              <a:t>A</a:t>
            </a:r>
            <a:r>
              <a:rPr lang="en-US" altLang="en-US" sz="2300" b="0" u="sng" dirty="0" smtClean="0"/>
              <a:t>s </a:t>
            </a:r>
            <a:r>
              <a:rPr lang="en-US" altLang="en-US" sz="2300" b="0" u="sng" dirty="0"/>
              <a:t>part of a </a:t>
            </a:r>
            <a:r>
              <a:rPr lang="en-US" altLang="en-US" sz="2300" b="0" u="sng" dirty="0" smtClean="0"/>
              <a:t>simple collider structure</a:t>
            </a:r>
            <a:endParaRPr lang="en-US" altLang="en-US" sz="2300" b="0" u="sng" dirty="0"/>
          </a:p>
        </p:txBody>
      </p:sp>
      <p:sp>
        <p:nvSpPr>
          <p:cNvPr id="36" name="Oval 35"/>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36195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216529"/>
                                        </p:tgtEl>
                                        <p:attrNameLst>
                                          <p:attrName>style.visibility</p:attrName>
                                        </p:attrNameLst>
                                      </p:cBhvr>
                                      <p:to>
                                        <p:strVal val="visible"/>
                                      </p:to>
                                    </p:set>
                                    <p:anim calcmode="lin" valueType="num">
                                      <p:cBhvr additive="base">
                                        <p:cTn id="7" dur="500" fill="hold"/>
                                        <p:tgtEl>
                                          <p:spTgt spid="1216529"/>
                                        </p:tgtEl>
                                        <p:attrNameLst>
                                          <p:attrName>ppt_x</p:attrName>
                                        </p:attrNameLst>
                                      </p:cBhvr>
                                      <p:tavLst>
                                        <p:tav tm="0">
                                          <p:val>
                                            <p:strVal val="#ppt_x"/>
                                          </p:val>
                                        </p:tav>
                                        <p:tav tm="100000">
                                          <p:val>
                                            <p:strVal val="#ppt_x"/>
                                          </p:val>
                                        </p:tav>
                                      </p:tavLst>
                                    </p:anim>
                                    <p:anim calcmode="lin" valueType="num">
                                      <p:cBhvr additive="base">
                                        <p:cTn id="8" dur="500" fill="hold"/>
                                        <p:tgtEl>
                                          <p:spTgt spid="121652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16525"/>
                                        </p:tgtEl>
                                        <p:attrNameLst>
                                          <p:attrName>style.visibility</p:attrName>
                                        </p:attrNameLst>
                                      </p:cBhvr>
                                      <p:to>
                                        <p:strVal val="visible"/>
                                      </p:to>
                                    </p:set>
                                    <p:anim calcmode="lin" valueType="num">
                                      <p:cBhvr additive="base">
                                        <p:cTn id="23" dur="500" fill="hold"/>
                                        <p:tgtEl>
                                          <p:spTgt spid="1216525"/>
                                        </p:tgtEl>
                                        <p:attrNameLst>
                                          <p:attrName>ppt_x</p:attrName>
                                        </p:attrNameLst>
                                      </p:cBhvr>
                                      <p:tavLst>
                                        <p:tav tm="0">
                                          <p:val>
                                            <p:strVal val="#ppt_x"/>
                                          </p:val>
                                        </p:tav>
                                        <p:tav tm="100000">
                                          <p:val>
                                            <p:strVal val="#ppt_x"/>
                                          </p:val>
                                        </p:tav>
                                      </p:tavLst>
                                    </p:anim>
                                    <p:anim calcmode="lin" valueType="num">
                                      <p:cBhvr additive="base">
                                        <p:cTn id="24" dur="500" fill="hold"/>
                                        <p:tgtEl>
                                          <p:spTgt spid="121652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1" presetClass="exit" presetSubtype="0" fill="hold" nodeType="withEffect">
                                  <p:stCondLst>
                                    <p:cond delay="0"/>
                                  </p:stCondLst>
                                  <p:childTnLst>
                                    <p:set>
                                      <p:cBhvr>
                                        <p:cTn id="30" dur="1" fill="hold">
                                          <p:stCondLst>
                                            <p:cond delay="0"/>
                                          </p:stCondLst>
                                        </p:cTn>
                                        <p:tgtEl>
                                          <p:spTgt spid="115405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154054"/>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805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0645"/>
                                        </p:tgtEl>
                                        <p:attrNameLst>
                                          <p:attrName>style.visibility</p:attrName>
                                        </p:attrNameLst>
                                      </p:cBhvr>
                                      <p:to>
                                        <p:strVal val="visible"/>
                                      </p:to>
                                    </p:set>
                                  </p:childTnLst>
                                </p:cTn>
                              </p:par>
                            </p:childTnLst>
                          </p:cTn>
                        </p:par>
                        <p:par>
                          <p:cTn id="41" fill="hold" nodeType="afterGroup">
                            <p:stCondLst>
                              <p:cond delay="500"/>
                            </p:stCondLst>
                            <p:childTnLst>
                              <p:par>
                                <p:cTn id="42" presetID="1" presetClass="entr" presetSubtype="0" fill="hold" nodeType="afterEffect">
                                  <p:stCondLst>
                                    <p:cond delay="0"/>
                                  </p:stCondLst>
                                  <p:childTnLst>
                                    <p:set>
                                      <p:cBhvr>
                                        <p:cTn id="43" dur="1" fill="hold">
                                          <p:stCondLst>
                                            <p:cond delay="0"/>
                                          </p:stCondLst>
                                        </p:cTn>
                                        <p:tgtEl>
                                          <p:spTgt spid="121653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80" grpId="0"/>
      <p:bldP spid="1216525" grpId="0" animBg="1"/>
      <p:bldP spid="17" grpId="0" animBg="1"/>
      <p:bldP spid="280645" grpId="0"/>
      <p:bldP spid="3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69" name="Rectangle 2"/>
          <p:cNvSpPr>
            <a:spLocks noGrp="1" noChangeArrowheads="1"/>
          </p:cNvSpPr>
          <p:nvPr>
            <p:ph type="title" idx="4294967295"/>
          </p:nvPr>
        </p:nvSpPr>
        <p:spPr>
          <a:xfrm>
            <a:off x="188913" y="152400"/>
            <a:ext cx="6440487" cy="593725"/>
          </a:xfrm>
        </p:spPr>
        <p:txBody>
          <a:bodyPr/>
          <a:lstStyle/>
          <a:p>
            <a:r>
              <a:rPr lang="en-US" altLang="en-US" dirty="0" smtClean="0">
                <a:solidFill>
                  <a:srgbClr val="000000"/>
                </a:solidFill>
              </a:rPr>
              <a:t>Stratifying (Conditioning) </a:t>
            </a:r>
            <a:r>
              <a:rPr lang="en-US" altLang="en-US" dirty="0" smtClean="0">
                <a:solidFill>
                  <a:srgbClr val="000000"/>
                </a:solidFill>
              </a:rPr>
              <a:t>upon a Collider</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288770" name="Rectangle 3"/>
          <p:cNvSpPr>
            <a:spLocks noGrp="1" noChangeArrowheads="1"/>
          </p:cNvSpPr>
          <p:nvPr>
            <p:ph type="body" idx="4294967295"/>
          </p:nvPr>
        </p:nvSpPr>
        <p:spPr>
          <a:xfrm>
            <a:off x="152400" y="609600"/>
            <a:ext cx="6705600" cy="7358063"/>
          </a:xfrm>
        </p:spPr>
        <p:txBody>
          <a:bodyPr/>
          <a:lstStyle/>
          <a:p>
            <a:pPr>
              <a:lnSpc>
                <a:spcPct val="50000"/>
              </a:lnSpc>
            </a:pPr>
            <a:r>
              <a:rPr lang="en-US" altLang="en-US" sz="2200" dirty="0" smtClean="0"/>
              <a:t>A pair of dice (die A and die B)</a:t>
            </a:r>
          </a:p>
          <a:p>
            <a:pPr>
              <a:lnSpc>
                <a:spcPct val="50000"/>
              </a:lnSpc>
              <a:spcAft>
                <a:spcPts val="600"/>
              </a:spcAft>
            </a:pPr>
            <a:r>
              <a:rPr lang="en-US" altLang="en-US" sz="2200" dirty="0" smtClean="0"/>
              <a:t>We know they are independent in their rolls</a:t>
            </a:r>
          </a:p>
          <a:p>
            <a:pPr>
              <a:lnSpc>
                <a:spcPct val="90000"/>
              </a:lnSpc>
            </a:pPr>
            <a:r>
              <a:rPr lang="en-US" altLang="en-US" sz="2200" dirty="0" smtClean="0"/>
              <a:t>What if we </a:t>
            </a:r>
            <a:r>
              <a:rPr lang="en-US" altLang="en-US" sz="2200" dirty="0" smtClean="0"/>
              <a:t>stratify (“condition”) </a:t>
            </a:r>
            <a:r>
              <a:rPr lang="en-US" altLang="en-US" sz="2200" dirty="0" smtClean="0"/>
              <a:t>upon the sum of the </a:t>
            </a:r>
            <a:r>
              <a:rPr lang="en-US" altLang="en-US" sz="2200" dirty="0" smtClean="0"/>
              <a:t>dice to study  relationship between the die?</a:t>
            </a:r>
            <a:endParaRPr lang="en-US" altLang="en-US" sz="2200" dirty="0" smtClean="0"/>
          </a:p>
          <a:p>
            <a:pPr>
              <a:lnSpc>
                <a:spcPct val="50000"/>
              </a:lnSpc>
            </a:pPr>
            <a:r>
              <a:rPr lang="en-US" altLang="en-US" sz="2200" dirty="0" smtClean="0"/>
              <a:t>This is </a:t>
            </a:r>
            <a:r>
              <a:rPr lang="en-US" altLang="en-US" sz="2200" dirty="0" smtClean="0"/>
              <a:t>akin to stratifying </a:t>
            </a:r>
            <a:r>
              <a:rPr lang="en-US" altLang="en-US" sz="2200" dirty="0" smtClean="0"/>
              <a:t>upon a collider</a:t>
            </a:r>
          </a:p>
          <a:p>
            <a:pPr lvl="1"/>
            <a:endParaRPr lang="en-US" altLang="en-US" sz="2200" dirty="0" smtClean="0"/>
          </a:p>
          <a:p>
            <a:pPr lvl="1"/>
            <a:endParaRPr lang="en-US" altLang="en-US" dirty="0" smtClean="0"/>
          </a:p>
          <a:p>
            <a:pPr>
              <a:buFont typeface="Symbol" pitchFamily="18" charset="2"/>
              <a:buNone/>
            </a:pPr>
            <a:r>
              <a:rPr lang="en-US" altLang="en-US" dirty="0" smtClean="0"/>
              <a:t>	</a:t>
            </a:r>
          </a:p>
          <a:p>
            <a:pPr>
              <a:spcAft>
                <a:spcPts val="0"/>
              </a:spcAft>
              <a:buFont typeface="Symbol" pitchFamily="18" charset="2"/>
              <a:buNone/>
            </a:pPr>
            <a:r>
              <a:rPr lang="en-US" altLang="en-US" dirty="0" smtClean="0"/>
              <a:t>	</a:t>
            </a:r>
            <a:endParaRPr lang="en-US" altLang="en-US" dirty="0" smtClean="0"/>
          </a:p>
          <a:p>
            <a:pPr lvl="1"/>
            <a:r>
              <a:rPr lang="en-US" altLang="en-US" dirty="0" smtClean="0"/>
              <a:t>e.g., in stratum where sum = 7</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endParaRPr lang="en-US" altLang="en-US" dirty="0" smtClean="0"/>
          </a:p>
          <a:p>
            <a:pPr>
              <a:spcAft>
                <a:spcPts val="400"/>
              </a:spcAft>
            </a:pPr>
            <a:r>
              <a:rPr lang="en-US" altLang="en-US" dirty="0" smtClean="0"/>
              <a:t>Now, if you know A, you know B</a:t>
            </a:r>
          </a:p>
          <a:p>
            <a:pPr>
              <a:spcAft>
                <a:spcPts val="400"/>
              </a:spcAft>
            </a:pPr>
            <a:r>
              <a:rPr lang="en-US" altLang="en-US" dirty="0" smtClean="0"/>
              <a:t>Stratifying has induced a relationship between A and B that otherwise does not exist </a:t>
            </a:r>
          </a:p>
          <a:p>
            <a:pPr>
              <a:spcAft>
                <a:spcPts val="400"/>
              </a:spcAft>
            </a:pPr>
            <a:r>
              <a:rPr lang="en-US" altLang="en-US" dirty="0" smtClean="0"/>
              <a:t>Recall the intelligence/wealth study done at Harvard</a:t>
            </a:r>
          </a:p>
        </p:txBody>
      </p:sp>
      <p:sp>
        <p:nvSpPr>
          <p:cNvPr id="1276932" name="Text Box 4"/>
          <p:cNvSpPr txBox="1">
            <a:spLocks noChangeArrowheads="1"/>
          </p:cNvSpPr>
          <p:nvPr/>
        </p:nvSpPr>
        <p:spPr bwMode="auto">
          <a:xfrm>
            <a:off x="1143000" y="3581400"/>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Die A</a:t>
            </a:r>
          </a:p>
        </p:txBody>
      </p:sp>
      <p:sp>
        <p:nvSpPr>
          <p:cNvPr id="1276933" name="Text Box 5"/>
          <p:cNvSpPr txBox="1">
            <a:spLocks noChangeArrowheads="1"/>
          </p:cNvSpPr>
          <p:nvPr/>
        </p:nvSpPr>
        <p:spPr bwMode="auto">
          <a:xfrm>
            <a:off x="4724400" y="3657600"/>
            <a:ext cx="16002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Die B</a:t>
            </a:r>
          </a:p>
        </p:txBody>
      </p:sp>
      <p:sp>
        <p:nvSpPr>
          <p:cNvPr id="1276934" name="Text Box 6"/>
          <p:cNvSpPr txBox="1">
            <a:spLocks noChangeArrowheads="1"/>
          </p:cNvSpPr>
          <p:nvPr/>
        </p:nvSpPr>
        <p:spPr bwMode="auto">
          <a:xfrm>
            <a:off x="2133600" y="2667000"/>
            <a:ext cx="25146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Sum of A and B</a:t>
            </a:r>
          </a:p>
        </p:txBody>
      </p:sp>
      <p:sp>
        <p:nvSpPr>
          <p:cNvPr id="1276935" name="Line 7"/>
          <p:cNvSpPr>
            <a:spLocks noChangeShapeType="1"/>
          </p:cNvSpPr>
          <p:nvPr/>
        </p:nvSpPr>
        <p:spPr bwMode="auto">
          <a:xfrm>
            <a:off x="2286000" y="3810000"/>
            <a:ext cx="2514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76936" name="Text Box 8"/>
          <p:cNvSpPr txBox="1">
            <a:spLocks noChangeArrowheads="1"/>
          </p:cNvSpPr>
          <p:nvPr/>
        </p:nvSpPr>
        <p:spPr bwMode="auto">
          <a:xfrm>
            <a:off x="3276600" y="3802063"/>
            <a:ext cx="685800" cy="36671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288776" name="Line 9"/>
          <p:cNvSpPr>
            <a:spLocks noChangeShapeType="1"/>
          </p:cNvSpPr>
          <p:nvPr/>
        </p:nvSpPr>
        <p:spPr bwMode="auto">
          <a:xfrm flipV="1">
            <a:off x="1676400" y="3019425"/>
            <a:ext cx="838200" cy="609600"/>
          </a:xfrm>
          <a:prstGeom prst="line">
            <a:avLst/>
          </a:prstGeom>
          <a:noFill/>
          <a:ln w="38100">
            <a:solidFill>
              <a:schemeClr val="tx1"/>
            </a:solidFill>
            <a:round/>
            <a:headEnd/>
            <a:tailEnd type="triangle" w="med" len="med"/>
          </a:ln>
        </p:spPr>
        <p:txBody>
          <a:bodyPr anchor="ctr">
            <a:spAutoFit/>
          </a:bodyPr>
          <a:lstStyle/>
          <a:p>
            <a:endParaRPr lang="en-US" dirty="0"/>
          </a:p>
        </p:txBody>
      </p:sp>
      <p:sp>
        <p:nvSpPr>
          <p:cNvPr id="1276938" name="Line 10"/>
          <p:cNvSpPr>
            <a:spLocks noChangeShapeType="1"/>
          </p:cNvSpPr>
          <p:nvPr/>
        </p:nvSpPr>
        <p:spPr bwMode="auto">
          <a:xfrm>
            <a:off x="4267200" y="2971800"/>
            <a:ext cx="762000" cy="685800"/>
          </a:xfrm>
          <a:prstGeom prst="line">
            <a:avLst/>
          </a:prstGeom>
          <a:noFill/>
          <a:ln w="38100">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288778" name="Text Box 11"/>
          <p:cNvSpPr txBox="1">
            <a:spLocks noChangeArrowheads="1"/>
          </p:cNvSpPr>
          <p:nvPr/>
        </p:nvSpPr>
        <p:spPr bwMode="auto">
          <a:xfrm>
            <a:off x="2133600" y="2514600"/>
            <a:ext cx="2362200" cy="80962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1800" dirty="0"/>
          </a:p>
          <a:p>
            <a:pPr algn="ctr" eaLnBrk="0" hangingPunct="0">
              <a:spcBef>
                <a:spcPct val="50000"/>
              </a:spcBef>
            </a:pPr>
            <a:endParaRPr lang="en-US" altLang="en-US" sz="1600" dirty="0"/>
          </a:p>
        </p:txBody>
      </p:sp>
      <p:graphicFrame>
        <p:nvGraphicFramePr>
          <p:cNvPr id="1276940" name="Group 12"/>
          <p:cNvGraphicFramePr>
            <a:graphicFrameLocks noGrp="1"/>
          </p:cNvGraphicFramePr>
          <p:nvPr>
            <p:extLst>
              <p:ext uri="{D42A27DB-BD31-4B8C-83A1-F6EECF244321}">
                <p14:modId xmlns:p14="http://schemas.microsoft.com/office/powerpoint/2010/main" val="2082600559"/>
              </p:ext>
            </p:extLst>
          </p:nvPr>
        </p:nvGraphicFramePr>
        <p:xfrm>
          <a:off x="1143000" y="4648200"/>
          <a:ext cx="4572000" cy="2749552"/>
        </p:xfrm>
        <a:graphic>
          <a:graphicData uri="http://schemas.openxmlformats.org/drawingml/2006/table">
            <a:tbl>
              <a:tblPr/>
              <a:tblGrid>
                <a:gridCol w="1524000"/>
                <a:gridCol w="1524000"/>
                <a:gridCol w="1524000"/>
              </a:tblGrid>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Sum of 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1" i="0" u="none" strike="noStrike" cap="none" normalizeH="0" baseline="0" dirty="0" smtClean="0">
                          <a:ln>
                            <a:noFill/>
                          </a:ln>
                          <a:solidFill>
                            <a:schemeClr val="tx1"/>
                          </a:solidFill>
                          <a:effectLst/>
                          <a:latin typeface="Arial" pitchFamily="34" charset="0"/>
                        </a:rPr>
                        <a:t>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3700">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2113">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50000"/>
                        </a:spcAft>
                        <a:buClr>
                          <a:schemeClr val="accent2"/>
                        </a:buClr>
                        <a:buSzPct val="75000"/>
                        <a:buFont typeface="Symbol" pitchFamily="18" charset="2"/>
                        <a:buNone/>
                        <a:tabLst/>
                      </a:pPr>
                      <a:r>
                        <a:rPr kumimoji="0" lang="en-US" sz="1800" b="0" i="0" u="none" strike="noStrike" cap="none" normalizeH="0" baseline="0" dirty="0" smtClean="0">
                          <a:ln>
                            <a:noFill/>
                          </a:ln>
                          <a:solidFill>
                            <a:schemeClr val="tx1"/>
                          </a:solidFill>
                          <a:effectLst/>
                          <a:latin typeface="Arial" pitchFamily="34"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6713401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Text Box 2"/>
          <p:cNvSpPr txBox="1">
            <a:spLocks noChangeArrowheads="1"/>
          </p:cNvSpPr>
          <p:nvPr/>
        </p:nvSpPr>
        <p:spPr bwMode="auto">
          <a:xfrm flipH="1">
            <a:off x="1752600" y="432424"/>
            <a:ext cx="2971800" cy="1446550"/>
          </a:xfrm>
          <a:prstGeom prst="rect">
            <a:avLst/>
          </a:prstGeom>
          <a:noFill/>
          <a:ln w="57150">
            <a:solidFill>
              <a:srgbClr val="FF0000"/>
            </a:solidFill>
            <a:miter lim="800000"/>
            <a:headEnd/>
            <a:tailEnd/>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2200" dirty="0" smtClean="0">
                <a:latin typeface="Arial" pitchFamily="34" charset="0"/>
              </a:rPr>
              <a:t>A person’s decision </a:t>
            </a:r>
            <a:r>
              <a:rPr lang="en-US" altLang="en-US" sz="2200" dirty="0" smtClean="0">
                <a:latin typeface="Arial" pitchFamily="34" charset="0"/>
              </a:rPr>
              <a:t>to </a:t>
            </a:r>
            <a:r>
              <a:rPr lang="en-US" altLang="en-US" sz="2200" dirty="0">
                <a:latin typeface="Arial" pitchFamily="34" charset="0"/>
              </a:rPr>
              <a:t>participate </a:t>
            </a:r>
            <a:r>
              <a:rPr lang="en-US" altLang="en-US" sz="2200" dirty="0" smtClean="0">
                <a:latin typeface="Arial" pitchFamily="34" charset="0"/>
              </a:rPr>
              <a:t>or be retained in </a:t>
            </a:r>
            <a:r>
              <a:rPr lang="en-US" altLang="en-US" sz="2200" dirty="0">
                <a:latin typeface="Arial" pitchFamily="34" charset="0"/>
              </a:rPr>
              <a:t>the research study</a:t>
            </a:r>
            <a:endParaRPr lang="en-US" altLang="en-US" sz="2200" b="0" dirty="0">
              <a:latin typeface="Arial" pitchFamily="34" charset="0"/>
            </a:endParaRPr>
          </a:p>
        </p:txBody>
      </p:sp>
      <p:sp>
        <p:nvSpPr>
          <p:cNvPr id="332803" name="Freeform 3"/>
          <p:cNvSpPr>
            <a:spLocks/>
          </p:cNvSpPr>
          <p:nvPr/>
        </p:nvSpPr>
        <p:spPr bwMode="auto">
          <a:xfrm flipH="1" flipV="1">
            <a:off x="533400" y="1905000"/>
            <a:ext cx="1219200" cy="9906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2804" name="Line 4"/>
          <p:cNvSpPr>
            <a:spLocks noChangeShapeType="1"/>
          </p:cNvSpPr>
          <p:nvPr/>
        </p:nvSpPr>
        <p:spPr bwMode="auto">
          <a:xfrm>
            <a:off x="2743200" y="3276600"/>
            <a:ext cx="1752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2805" name="Freeform 5"/>
          <p:cNvSpPr>
            <a:spLocks/>
          </p:cNvSpPr>
          <p:nvPr/>
        </p:nvSpPr>
        <p:spPr bwMode="auto">
          <a:xfrm flipV="1">
            <a:off x="4495800" y="1828800"/>
            <a:ext cx="1143000" cy="10668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2806" name="Text Box 6"/>
          <p:cNvSpPr txBox="1">
            <a:spLocks noChangeArrowheads="1"/>
          </p:cNvSpPr>
          <p:nvPr/>
        </p:nvSpPr>
        <p:spPr bwMode="auto">
          <a:xfrm>
            <a:off x="3200400" y="3352800"/>
            <a:ext cx="685800" cy="641350"/>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3600" dirty="0">
                <a:latin typeface="Arial" pitchFamily="34" charset="0"/>
              </a:rPr>
              <a:t>?</a:t>
            </a:r>
            <a:endParaRPr lang="en-US" altLang="en-US" sz="900" dirty="0">
              <a:latin typeface="Arial" pitchFamily="34" charset="0"/>
            </a:endParaRPr>
          </a:p>
        </p:txBody>
      </p:sp>
      <p:sp>
        <p:nvSpPr>
          <p:cNvPr id="332807" name="Text Box 7"/>
          <p:cNvSpPr txBox="1">
            <a:spLocks noChangeArrowheads="1"/>
          </p:cNvSpPr>
          <p:nvPr/>
        </p:nvSpPr>
        <p:spPr bwMode="auto">
          <a:xfrm flipH="1">
            <a:off x="304800" y="2543175"/>
            <a:ext cx="2438400" cy="18002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latin typeface="Arial" pitchFamily="34" charset="0"/>
            </a:endParaRPr>
          </a:p>
          <a:p>
            <a:pPr algn="ctr" eaLnBrk="0" hangingPunct="0">
              <a:spcBef>
                <a:spcPct val="50000"/>
              </a:spcBef>
              <a:defRPr/>
            </a:pPr>
            <a:r>
              <a:rPr lang="en-US" altLang="en-US" sz="3600" dirty="0">
                <a:latin typeface="Arial" pitchFamily="34" charset="0"/>
              </a:rPr>
              <a:t>Exposure</a:t>
            </a:r>
          </a:p>
          <a:p>
            <a:pPr algn="ctr" eaLnBrk="0" hangingPunct="0">
              <a:spcBef>
                <a:spcPct val="50000"/>
              </a:spcBef>
              <a:defRPr/>
            </a:pPr>
            <a:endParaRPr lang="en-US" altLang="en-US" sz="3600" b="0" dirty="0">
              <a:latin typeface="Arial" pitchFamily="34" charset="0"/>
            </a:endParaRPr>
          </a:p>
        </p:txBody>
      </p:sp>
      <p:sp>
        <p:nvSpPr>
          <p:cNvPr id="332808" name="Text Box 8"/>
          <p:cNvSpPr txBox="1">
            <a:spLocks noChangeArrowheads="1"/>
          </p:cNvSpPr>
          <p:nvPr/>
        </p:nvSpPr>
        <p:spPr bwMode="auto">
          <a:xfrm flipH="1">
            <a:off x="4267200" y="2590800"/>
            <a:ext cx="2667000" cy="13430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latin typeface="Arial" pitchFamily="34" charset="0"/>
            </a:endParaRPr>
          </a:p>
          <a:p>
            <a:pPr algn="ctr" eaLnBrk="0" hangingPunct="0">
              <a:spcBef>
                <a:spcPct val="50000"/>
              </a:spcBef>
              <a:defRPr/>
            </a:pPr>
            <a:r>
              <a:rPr lang="en-US" altLang="en-US" sz="3600" dirty="0">
                <a:latin typeface="Arial" pitchFamily="34" charset="0"/>
              </a:rPr>
              <a:t>Disease</a:t>
            </a:r>
          </a:p>
          <a:p>
            <a:pPr algn="ctr" eaLnBrk="0" hangingPunct="0">
              <a:spcBef>
                <a:spcPct val="50000"/>
              </a:spcBef>
              <a:defRPr/>
            </a:pPr>
            <a:endParaRPr lang="en-US" altLang="en-US" sz="1600" b="0" dirty="0">
              <a:latin typeface="Arial" pitchFamily="34" charset="0"/>
            </a:endParaRPr>
          </a:p>
        </p:txBody>
      </p:sp>
      <p:sp useBgFill="1">
        <p:nvSpPr>
          <p:cNvPr id="332809" name="Text Box 9"/>
          <p:cNvSpPr txBox="1">
            <a:spLocks noChangeArrowheads="1"/>
          </p:cNvSpPr>
          <p:nvPr/>
        </p:nvSpPr>
        <p:spPr bwMode="auto">
          <a:xfrm flipH="1">
            <a:off x="762000" y="-168275"/>
            <a:ext cx="5486400" cy="336550"/>
          </a:xfrm>
          <a:prstGeom prst="rect">
            <a:avLst/>
          </a:prstGeom>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1600" b="0" dirty="0">
              <a:latin typeface="Arial" pitchFamily="34" charset="0"/>
            </a:endParaRPr>
          </a:p>
        </p:txBody>
      </p:sp>
      <p:sp>
        <p:nvSpPr>
          <p:cNvPr id="290825" name="Rectangle 10"/>
          <p:cNvSpPr>
            <a:spLocks noChangeArrowheads="1"/>
          </p:cNvSpPr>
          <p:nvPr/>
        </p:nvSpPr>
        <p:spPr bwMode="auto">
          <a:xfrm>
            <a:off x="0" y="-1828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Char char="·"/>
            </a:pPr>
            <a:endParaRPr lang="en-US" altLang="en-US" sz="2000" b="0" dirty="0"/>
          </a:p>
        </p:txBody>
      </p:sp>
      <p:sp>
        <p:nvSpPr>
          <p:cNvPr id="332811" name="Text Box 11"/>
          <p:cNvSpPr txBox="1">
            <a:spLocks noChangeArrowheads="1"/>
          </p:cNvSpPr>
          <p:nvPr/>
        </p:nvSpPr>
        <p:spPr bwMode="auto">
          <a:xfrm>
            <a:off x="457200" y="5638800"/>
            <a:ext cx="5181600" cy="457200"/>
          </a:xfrm>
          <a:prstGeom prst="rect">
            <a:avLst/>
          </a:prstGeom>
          <a:noFill/>
          <a:ln>
            <a:noFill/>
          </a:ln>
          <a:effectLst>
            <a:outerShdw dist="107763" dir="2700000" algn="ctr" rotWithShape="0">
              <a:schemeClr val="bg2"/>
            </a:outerShdw>
          </a:effectLst>
          <a:extLst/>
        </p:spPr>
        <p:txBody>
          <a:bodyPr>
            <a:spAutoFit/>
          </a:bodyPr>
          <a:lstStyle/>
          <a:p>
            <a:pPr eaLnBrk="0" hangingPunct="0">
              <a:spcBef>
                <a:spcPct val="50000"/>
              </a:spcBef>
              <a:defRPr/>
            </a:pPr>
            <a:r>
              <a:rPr lang="en-US" altLang="en-US" sz="2400" dirty="0">
                <a:latin typeface="Arial" pitchFamily="34" charset="0"/>
              </a:rPr>
              <a:t>What does this DAG depict?</a:t>
            </a:r>
          </a:p>
        </p:txBody>
      </p:sp>
      <p:grpSp>
        <p:nvGrpSpPr>
          <p:cNvPr id="290827" name="Group 12"/>
          <p:cNvGrpSpPr>
            <a:grpSpLocks/>
          </p:cNvGrpSpPr>
          <p:nvPr/>
        </p:nvGrpSpPr>
        <p:grpSpPr bwMode="auto">
          <a:xfrm>
            <a:off x="-703263" y="7480300"/>
            <a:ext cx="8042276" cy="663575"/>
            <a:chOff x="-443" y="4712"/>
            <a:chExt cx="5066" cy="418"/>
          </a:xfrm>
        </p:grpSpPr>
        <p:sp>
          <p:nvSpPr>
            <p:cNvPr id="290828" name="Text Box 5"/>
            <p:cNvSpPr txBox="1">
              <a:spLocks noChangeArrowheads="1"/>
            </p:cNvSpPr>
            <p:nvPr/>
          </p:nvSpPr>
          <p:spPr bwMode="auto">
            <a:xfrm rot="-2695870">
              <a:off x="-443" y="4797"/>
              <a:ext cx="227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t>Nuisance causal pathway</a:t>
              </a:r>
              <a:r>
                <a:rPr lang="en-US" altLang="en-US" sz="1600" b="0" dirty="0"/>
                <a:t> - A</a:t>
              </a:r>
            </a:p>
          </p:txBody>
        </p:sp>
        <p:sp>
          <p:nvSpPr>
            <p:cNvPr id="290829" name="Text Box 7"/>
            <p:cNvSpPr txBox="1">
              <a:spLocks noChangeArrowheads="1"/>
            </p:cNvSpPr>
            <p:nvPr/>
          </p:nvSpPr>
          <p:spPr bwMode="auto">
            <a:xfrm rot="-2695870">
              <a:off x="2083" y="4899"/>
              <a:ext cx="2540"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t>Some other answer - E</a:t>
              </a:r>
            </a:p>
          </p:txBody>
        </p:sp>
        <p:sp>
          <p:nvSpPr>
            <p:cNvPr id="290830" name="Text Box 9"/>
            <p:cNvSpPr txBox="1">
              <a:spLocks noChangeArrowheads="1"/>
            </p:cNvSpPr>
            <p:nvPr/>
          </p:nvSpPr>
          <p:spPr bwMode="auto">
            <a:xfrm rot="-2695870">
              <a:off x="726" y="4877"/>
              <a:ext cx="2483"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t>Selection Bias - C</a:t>
              </a:r>
            </a:p>
          </p:txBody>
        </p:sp>
        <p:sp>
          <p:nvSpPr>
            <p:cNvPr id="290831" name="Text Box 10"/>
            <p:cNvSpPr txBox="1">
              <a:spLocks noChangeArrowheads="1"/>
            </p:cNvSpPr>
            <p:nvPr/>
          </p:nvSpPr>
          <p:spPr bwMode="auto">
            <a:xfrm rot="-2695870">
              <a:off x="460"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t>Confounding - B</a:t>
              </a:r>
              <a:endParaRPr lang="en-US" altLang="en-US" sz="1800" dirty="0"/>
            </a:p>
          </p:txBody>
        </p:sp>
        <p:sp>
          <p:nvSpPr>
            <p:cNvPr id="290832" name="Text Box 7"/>
            <p:cNvSpPr txBox="1">
              <a:spLocks noChangeArrowheads="1"/>
            </p:cNvSpPr>
            <p:nvPr/>
          </p:nvSpPr>
          <p:spPr bwMode="auto">
            <a:xfrm rot="-2695870">
              <a:off x="1852" y="4712"/>
              <a:ext cx="2008" cy="231"/>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t>Mediator variable - D</a:t>
              </a:r>
            </a:p>
          </p:txBody>
        </p:sp>
      </p:grpSp>
    </p:spTree>
    <p:extLst>
      <p:ext uri="{BB962C8B-B14F-4D97-AF65-F5344CB8AC3E}">
        <p14:creationId xmlns:p14="http://schemas.microsoft.com/office/powerpoint/2010/main" val="29434575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Text Box 2"/>
          <p:cNvSpPr txBox="1">
            <a:spLocks noChangeArrowheads="1"/>
          </p:cNvSpPr>
          <p:nvPr/>
        </p:nvSpPr>
        <p:spPr bwMode="auto">
          <a:xfrm flipH="1">
            <a:off x="1524000" y="432425"/>
            <a:ext cx="3314700" cy="1446550"/>
          </a:xfrm>
          <a:prstGeom prst="rect">
            <a:avLst/>
          </a:prstGeom>
          <a:noFill/>
          <a:ln w="57150">
            <a:solidFill>
              <a:srgbClr val="FF0000"/>
            </a:solidFill>
            <a:miter lim="800000"/>
            <a:headEnd/>
            <a:tailEnd/>
          </a:ln>
          <a:effectLst>
            <a:outerShdw dist="107763" dir="2700000" algn="ctr" rotWithShape="0">
              <a:schemeClr val="bg2"/>
            </a:outerShdw>
          </a:effectLst>
          <a:extLst/>
        </p:spPr>
        <p:txBody>
          <a:bodyPr wrap="square" anchor="ctr">
            <a:spAutoFit/>
          </a:bodyPr>
          <a:lstStyle/>
          <a:p>
            <a:pPr algn="ctr" eaLnBrk="0" hangingPunct="0">
              <a:spcBef>
                <a:spcPct val="50000"/>
              </a:spcBef>
              <a:defRPr/>
            </a:pPr>
            <a:r>
              <a:rPr lang="en-US" altLang="en-US" sz="2200" dirty="0">
                <a:latin typeface="Arial" pitchFamily="34" charset="0"/>
              </a:rPr>
              <a:t>A person’s decision to participate or be retained in the research study</a:t>
            </a:r>
            <a:endParaRPr lang="en-US" altLang="en-US" sz="2200" b="0" dirty="0">
              <a:latin typeface="Arial" pitchFamily="34" charset="0"/>
            </a:endParaRPr>
          </a:p>
        </p:txBody>
      </p:sp>
      <p:sp>
        <p:nvSpPr>
          <p:cNvPr id="334851" name="Freeform 3"/>
          <p:cNvSpPr>
            <a:spLocks/>
          </p:cNvSpPr>
          <p:nvPr/>
        </p:nvSpPr>
        <p:spPr bwMode="auto">
          <a:xfrm flipH="1" flipV="1">
            <a:off x="533400" y="1905000"/>
            <a:ext cx="1219200" cy="9906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4852" name="Line 4"/>
          <p:cNvSpPr>
            <a:spLocks noChangeShapeType="1"/>
          </p:cNvSpPr>
          <p:nvPr/>
        </p:nvSpPr>
        <p:spPr bwMode="auto">
          <a:xfrm>
            <a:off x="2743200" y="3276600"/>
            <a:ext cx="1752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4853" name="Freeform 5"/>
          <p:cNvSpPr>
            <a:spLocks/>
          </p:cNvSpPr>
          <p:nvPr/>
        </p:nvSpPr>
        <p:spPr bwMode="auto">
          <a:xfrm flipV="1">
            <a:off x="4495800" y="1828800"/>
            <a:ext cx="1143000" cy="1066800"/>
          </a:xfrm>
          <a:custGeom>
            <a:avLst/>
            <a:gdLst>
              <a:gd name="T0" fmla="*/ 0 w 1747"/>
              <a:gd name="T1" fmla="*/ 1220 h 1220"/>
              <a:gd name="T2" fmla="*/ 1747 w 1747"/>
              <a:gd name="T3" fmla="*/ 0 h 1220"/>
            </a:gdLst>
            <a:ahLst/>
            <a:cxnLst>
              <a:cxn ang="0">
                <a:pos x="T0" y="T1"/>
              </a:cxn>
              <a:cxn ang="0">
                <a:pos x="T2" y="T3"/>
              </a:cxn>
            </a:cxnLst>
            <a:rect l="0" t="0" r="r" b="b"/>
            <a:pathLst>
              <a:path w="1747" h="1220">
                <a:moveTo>
                  <a:pt x="0" y="1220"/>
                </a:moveTo>
                <a:lnTo>
                  <a:pt x="1747" y="0"/>
                </a:lnTo>
              </a:path>
            </a:pathLst>
          </a:custGeom>
          <a:noFill/>
          <a:ln w="76200" cap="flat" cmpd="sng">
            <a:solidFill>
              <a:schemeClr val="tx1"/>
            </a:solidFill>
            <a:prstDash val="solid"/>
            <a:round/>
            <a:headEnd type="triangle" w="med" len="med"/>
            <a:tailEnd type="non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4854" name="Text Box 6"/>
          <p:cNvSpPr txBox="1">
            <a:spLocks noChangeArrowheads="1"/>
          </p:cNvSpPr>
          <p:nvPr/>
        </p:nvSpPr>
        <p:spPr bwMode="auto">
          <a:xfrm>
            <a:off x="3200400" y="3352800"/>
            <a:ext cx="685800" cy="641350"/>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r>
              <a:rPr lang="en-US" altLang="en-US" sz="3600" dirty="0">
                <a:latin typeface="Arial" pitchFamily="34" charset="0"/>
              </a:rPr>
              <a:t>?</a:t>
            </a:r>
            <a:endParaRPr lang="en-US" altLang="en-US" sz="900" dirty="0">
              <a:latin typeface="Arial" pitchFamily="34" charset="0"/>
            </a:endParaRPr>
          </a:p>
        </p:txBody>
      </p:sp>
      <p:sp>
        <p:nvSpPr>
          <p:cNvPr id="334855" name="Text Box 7"/>
          <p:cNvSpPr txBox="1">
            <a:spLocks noChangeArrowheads="1"/>
          </p:cNvSpPr>
          <p:nvPr/>
        </p:nvSpPr>
        <p:spPr bwMode="auto">
          <a:xfrm flipH="1">
            <a:off x="304800" y="2543175"/>
            <a:ext cx="2438400" cy="18002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latin typeface="Arial" pitchFamily="34" charset="0"/>
            </a:endParaRPr>
          </a:p>
          <a:p>
            <a:pPr algn="ctr" eaLnBrk="0" hangingPunct="0">
              <a:spcBef>
                <a:spcPct val="50000"/>
              </a:spcBef>
              <a:defRPr/>
            </a:pPr>
            <a:r>
              <a:rPr lang="en-US" altLang="en-US" sz="3600" dirty="0">
                <a:latin typeface="Arial" pitchFamily="34" charset="0"/>
              </a:rPr>
              <a:t>Exposure</a:t>
            </a:r>
          </a:p>
          <a:p>
            <a:pPr algn="ctr" eaLnBrk="0" hangingPunct="0">
              <a:spcBef>
                <a:spcPct val="50000"/>
              </a:spcBef>
              <a:defRPr/>
            </a:pPr>
            <a:endParaRPr lang="en-US" altLang="en-US" sz="3600" b="0" dirty="0">
              <a:latin typeface="Arial" pitchFamily="34" charset="0"/>
            </a:endParaRPr>
          </a:p>
        </p:txBody>
      </p:sp>
      <p:sp>
        <p:nvSpPr>
          <p:cNvPr id="334856" name="Text Box 8"/>
          <p:cNvSpPr txBox="1">
            <a:spLocks noChangeArrowheads="1"/>
          </p:cNvSpPr>
          <p:nvPr/>
        </p:nvSpPr>
        <p:spPr bwMode="auto">
          <a:xfrm flipH="1">
            <a:off x="4267200" y="2590800"/>
            <a:ext cx="2667000" cy="1343025"/>
          </a:xfrm>
          <a:prstGeom prst="rect">
            <a:avLst/>
          </a:prstGeom>
          <a:noFill/>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400" dirty="0">
              <a:latin typeface="Arial" pitchFamily="34" charset="0"/>
            </a:endParaRPr>
          </a:p>
          <a:p>
            <a:pPr algn="ctr" eaLnBrk="0" hangingPunct="0">
              <a:spcBef>
                <a:spcPct val="50000"/>
              </a:spcBef>
              <a:defRPr/>
            </a:pPr>
            <a:r>
              <a:rPr lang="en-US" altLang="en-US" sz="3600" dirty="0">
                <a:latin typeface="Arial" pitchFamily="34" charset="0"/>
              </a:rPr>
              <a:t>Disease</a:t>
            </a:r>
          </a:p>
          <a:p>
            <a:pPr algn="ctr" eaLnBrk="0" hangingPunct="0">
              <a:spcBef>
                <a:spcPct val="50000"/>
              </a:spcBef>
              <a:defRPr/>
            </a:pPr>
            <a:endParaRPr lang="en-US" altLang="en-US" sz="1600" b="0" dirty="0">
              <a:latin typeface="Arial" pitchFamily="34" charset="0"/>
            </a:endParaRPr>
          </a:p>
        </p:txBody>
      </p:sp>
      <p:sp useBgFill="1">
        <p:nvSpPr>
          <p:cNvPr id="334857" name="Text Box 9"/>
          <p:cNvSpPr txBox="1">
            <a:spLocks noChangeArrowheads="1"/>
          </p:cNvSpPr>
          <p:nvPr/>
        </p:nvSpPr>
        <p:spPr bwMode="auto">
          <a:xfrm flipH="1">
            <a:off x="762000" y="-168275"/>
            <a:ext cx="5486400" cy="336550"/>
          </a:xfrm>
          <a:prstGeom prst="rect">
            <a:avLst/>
          </a:prstGeom>
          <a:ln>
            <a:noFill/>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altLang="en-US" sz="1600" b="0" dirty="0">
              <a:latin typeface="Arial" pitchFamily="34" charset="0"/>
            </a:endParaRPr>
          </a:p>
        </p:txBody>
      </p:sp>
      <p:sp>
        <p:nvSpPr>
          <p:cNvPr id="292873" name="Rectangle 10"/>
          <p:cNvSpPr>
            <a:spLocks noChangeArrowheads="1"/>
          </p:cNvSpPr>
          <p:nvPr/>
        </p:nvSpPr>
        <p:spPr bwMode="auto">
          <a:xfrm>
            <a:off x="0" y="-1828800"/>
            <a:ext cx="61722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Char char="·"/>
            </a:pPr>
            <a:endParaRPr lang="en-US" altLang="en-US" sz="2000" b="0" dirty="0"/>
          </a:p>
        </p:txBody>
      </p:sp>
      <p:sp>
        <p:nvSpPr>
          <p:cNvPr id="334859" name="Text Box 11"/>
          <p:cNvSpPr txBox="1">
            <a:spLocks noChangeArrowheads="1"/>
          </p:cNvSpPr>
          <p:nvPr/>
        </p:nvSpPr>
        <p:spPr bwMode="auto">
          <a:xfrm>
            <a:off x="457200" y="5638800"/>
            <a:ext cx="5181600" cy="457200"/>
          </a:xfrm>
          <a:prstGeom prst="rect">
            <a:avLst/>
          </a:prstGeom>
          <a:noFill/>
          <a:ln>
            <a:noFill/>
          </a:ln>
          <a:effectLst>
            <a:outerShdw dist="107763" dir="2700000" algn="ctr" rotWithShape="0">
              <a:schemeClr val="bg2"/>
            </a:outerShdw>
          </a:effectLst>
          <a:extLst/>
        </p:spPr>
        <p:txBody>
          <a:bodyPr>
            <a:spAutoFit/>
          </a:bodyPr>
          <a:lstStyle/>
          <a:p>
            <a:pPr eaLnBrk="0" hangingPunct="0">
              <a:spcBef>
                <a:spcPct val="50000"/>
              </a:spcBef>
              <a:defRPr/>
            </a:pPr>
            <a:r>
              <a:rPr lang="en-US" altLang="en-US" sz="2400" dirty="0">
                <a:latin typeface="Arial" pitchFamily="34" charset="0"/>
              </a:rPr>
              <a:t>What does this DAG depict?</a:t>
            </a:r>
          </a:p>
        </p:txBody>
      </p:sp>
      <p:sp>
        <p:nvSpPr>
          <p:cNvPr id="292875" name="Text Box 5"/>
          <p:cNvSpPr txBox="1">
            <a:spLocks noChangeArrowheads="1"/>
          </p:cNvSpPr>
          <p:nvPr/>
        </p:nvSpPr>
        <p:spPr bwMode="auto">
          <a:xfrm rot="-2695870">
            <a:off x="-703263" y="7615238"/>
            <a:ext cx="3603626" cy="366712"/>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t>Nuisance causal pathway</a:t>
            </a:r>
            <a:r>
              <a:rPr lang="en-US" altLang="en-US" sz="1600" b="0" dirty="0"/>
              <a:t> - A</a:t>
            </a:r>
          </a:p>
        </p:txBody>
      </p:sp>
      <p:sp>
        <p:nvSpPr>
          <p:cNvPr id="292876" name="Text Box 7"/>
          <p:cNvSpPr txBox="1">
            <a:spLocks noChangeArrowheads="1"/>
          </p:cNvSpPr>
          <p:nvPr/>
        </p:nvSpPr>
        <p:spPr bwMode="auto">
          <a:xfrm rot="-2695870">
            <a:off x="3306763" y="7777163"/>
            <a:ext cx="4032250" cy="366712"/>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t>Some other answer - E</a:t>
            </a:r>
          </a:p>
        </p:txBody>
      </p:sp>
      <p:sp>
        <p:nvSpPr>
          <p:cNvPr id="292877" name="Text Box 9"/>
          <p:cNvSpPr txBox="1">
            <a:spLocks noChangeArrowheads="1"/>
          </p:cNvSpPr>
          <p:nvPr/>
        </p:nvSpPr>
        <p:spPr bwMode="auto">
          <a:xfrm rot="-2695870">
            <a:off x="2649538" y="7121525"/>
            <a:ext cx="2198687" cy="395288"/>
          </a:xfrm>
          <a:prstGeom prst="rect">
            <a:avLst/>
          </a:prstGeom>
          <a:noFill/>
          <a:ln w="28575" algn="ctr">
            <a:solidFill>
              <a:srgbClr val="FF0000"/>
            </a:solidFill>
            <a:miter lim="800000"/>
            <a:headEnd/>
            <a:tailEnd/>
          </a:ln>
        </p:spPr>
        <p:txBody>
          <a:bodyPr>
            <a:spAutoFit/>
          </a:bodyPr>
          <a:lstStyle/>
          <a:p>
            <a:pPr algn="r" eaLnBrk="0" hangingPunct="0">
              <a:spcBef>
                <a:spcPct val="50000"/>
              </a:spcBef>
            </a:pPr>
            <a:r>
              <a:rPr lang="en-US" altLang="en-US" sz="1800" b="0" dirty="0"/>
              <a:t>Selection Bias - C</a:t>
            </a:r>
          </a:p>
        </p:txBody>
      </p:sp>
      <p:sp>
        <p:nvSpPr>
          <p:cNvPr id="292878" name="Text Box 10"/>
          <p:cNvSpPr txBox="1">
            <a:spLocks noChangeArrowheads="1"/>
          </p:cNvSpPr>
          <p:nvPr/>
        </p:nvSpPr>
        <p:spPr bwMode="auto">
          <a:xfrm rot="-2695870">
            <a:off x="730250" y="7480300"/>
            <a:ext cx="3187700" cy="366713"/>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t>Confounding - B</a:t>
            </a:r>
            <a:endParaRPr lang="en-US" altLang="en-US" sz="1800" dirty="0"/>
          </a:p>
        </p:txBody>
      </p:sp>
      <p:sp>
        <p:nvSpPr>
          <p:cNvPr id="292879" name="Text Box 7"/>
          <p:cNvSpPr txBox="1">
            <a:spLocks noChangeArrowheads="1"/>
          </p:cNvSpPr>
          <p:nvPr/>
        </p:nvSpPr>
        <p:spPr bwMode="auto">
          <a:xfrm rot="-2695870">
            <a:off x="2940050" y="7480300"/>
            <a:ext cx="3187700" cy="366713"/>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t>Mediator variable - D</a:t>
            </a:r>
          </a:p>
        </p:txBody>
      </p:sp>
    </p:spTree>
    <p:extLst>
      <p:ext uri="{BB962C8B-B14F-4D97-AF65-F5344CB8AC3E}">
        <p14:creationId xmlns:p14="http://schemas.microsoft.com/office/powerpoint/2010/main" val="7094463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2"/>
          <p:cNvSpPr>
            <a:spLocks noGrp="1" noChangeArrowheads="1"/>
          </p:cNvSpPr>
          <p:nvPr>
            <p:ph type="title"/>
          </p:nvPr>
        </p:nvSpPr>
        <p:spPr>
          <a:xfrm>
            <a:off x="514350" y="355600"/>
            <a:ext cx="5829300" cy="711200"/>
          </a:xfrm>
        </p:spPr>
        <p:txBody>
          <a:bodyPr/>
          <a:lstStyle/>
          <a:p>
            <a:r>
              <a:rPr lang="en-US" sz="2800" dirty="0" smtClean="0"/>
              <a:t>For Selection Bias to Occur</a:t>
            </a:r>
          </a:p>
        </p:txBody>
      </p:sp>
      <p:sp>
        <p:nvSpPr>
          <p:cNvPr id="294914" name="Rectangle 3"/>
          <p:cNvSpPr>
            <a:spLocks noGrp="1" noChangeArrowheads="1"/>
          </p:cNvSpPr>
          <p:nvPr>
            <p:ph type="body" idx="1"/>
          </p:nvPr>
        </p:nvSpPr>
        <p:spPr>
          <a:xfrm>
            <a:off x="76200" y="1092200"/>
            <a:ext cx="6781800" cy="6908800"/>
          </a:xfrm>
        </p:spPr>
        <p:txBody>
          <a:bodyPr/>
          <a:lstStyle/>
          <a:p>
            <a:pPr marL="0" indent="0">
              <a:buFont typeface="Symbol" pitchFamily="18" charset="2"/>
              <a:buNone/>
            </a:pPr>
            <a:r>
              <a:rPr lang="en-US" dirty="0" smtClean="0"/>
              <a:t>“Under the null”: A person’s selection/retention must be influenced by/associated with BOTH his/her exposure and outcome</a:t>
            </a:r>
          </a:p>
        </p:txBody>
      </p:sp>
      <p:grpSp>
        <p:nvGrpSpPr>
          <p:cNvPr id="2" name="Group 9"/>
          <p:cNvGrpSpPr>
            <a:grpSpLocks/>
          </p:cNvGrpSpPr>
          <p:nvPr/>
        </p:nvGrpSpPr>
        <p:grpSpPr bwMode="auto">
          <a:xfrm>
            <a:off x="254000" y="1865313"/>
            <a:ext cx="6375400" cy="1639886"/>
            <a:chOff x="456" y="1161"/>
            <a:chExt cx="6024" cy="775"/>
          </a:xfrm>
        </p:grpSpPr>
        <p:sp>
          <p:nvSpPr>
            <p:cNvPr id="294947" name="Line 4"/>
            <p:cNvSpPr>
              <a:spLocks noChangeShapeType="1"/>
            </p:cNvSpPr>
            <p:nvPr/>
          </p:nvSpPr>
          <p:spPr bwMode="auto">
            <a:xfrm flipV="1">
              <a:off x="1608" y="1449"/>
              <a:ext cx="816"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294948" name="Line 5"/>
            <p:cNvSpPr>
              <a:spLocks noChangeShapeType="1"/>
            </p:cNvSpPr>
            <p:nvPr/>
          </p:nvSpPr>
          <p:spPr bwMode="auto">
            <a:xfrm flipH="1" flipV="1">
              <a:off x="4296" y="1449"/>
              <a:ext cx="912" cy="240"/>
            </a:xfrm>
            <a:prstGeom prst="line">
              <a:avLst/>
            </a:prstGeom>
            <a:noFill/>
            <a:ln w="28575">
              <a:solidFill>
                <a:schemeClr val="tx1"/>
              </a:solidFill>
              <a:round/>
              <a:headEnd/>
              <a:tailEnd type="triangle" w="med" len="med"/>
            </a:ln>
          </p:spPr>
          <p:txBody>
            <a:bodyPr wrap="none" anchor="ctr"/>
            <a:lstStyle/>
            <a:p>
              <a:endParaRPr lang="en-US" dirty="0"/>
            </a:p>
          </p:txBody>
        </p:sp>
        <p:sp>
          <p:nvSpPr>
            <p:cNvPr id="294949" name="Text Box 6"/>
            <p:cNvSpPr txBox="1">
              <a:spLocks noChangeArrowheads="1"/>
            </p:cNvSpPr>
            <p:nvPr/>
          </p:nvSpPr>
          <p:spPr bwMode="auto">
            <a:xfrm>
              <a:off x="2232" y="1161"/>
              <a:ext cx="2256" cy="451"/>
            </a:xfrm>
            <a:prstGeom prst="rect">
              <a:avLst/>
            </a:prstGeom>
            <a:noFill/>
            <a:ln w="9525" algn="ctr">
              <a:noFill/>
              <a:miter lim="800000"/>
              <a:headEnd/>
              <a:tailEnd/>
            </a:ln>
          </p:spPr>
          <p:txBody>
            <a:bodyPr>
              <a:spAutoFit/>
            </a:bodyPr>
            <a:lstStyle/>
            <a:p>
              <a:pPr algn="ctr" eaLnBrk="0" hangingPunct="0">
                <a:spcBef>
                  <a:spcPct val="50000"/>
                </a:spcBef>
              </a:pPr>
              <a:r>
                <a:rPr lang="en-US" dirty="0"/>
                <a:t>Selection/ retention</a:t>
              </a:r>
            </a:p>
          </p:txBody>
        </p:sp>
        <p:sp>
          <p:nvSpPr>
            <p:cNvPr id="294950" name="Text Box 7"/>
            <p:cNvSpPr txBox="1">
              <a:spLocks noChangeArrowheads="1"/>
            </p:cNvSpPr>
            <p:nvPr/>
          </p:nvSpPr>
          <p:spPr bwMode="auto">
            <a:xfrm>
              <a:off x="456" y="1641"/>
              <a:ext cx="2256" cy="247"/>
            </a:xfrm>
            <a:prstGeom prst="rect">
              <a:avLst/>
            </a:prstGeom>
            <a:noFill/>
            <a:ln w="9525" algn="ctr">
              <a:noFill/>
              <a:miter lim="800000"/>
              <a:headEnd/>
              <a:tailEnd/>
            </a:ln>
          </p:spPr>
          <p:txBody>
            <a:bodyPr>
              <a:spAutoFit/>
            </a:bodyPr>
            <a:lstStyle/>
            <a:p>
              <a:pPr algn="ctr" eaLnBrk="0" hangingPunct="0">
                <a:spcBef>
                  <a:spcPct val="50000"/>
                </a:spcBef>
              </a:pPr>
              <a:r>
                <a:rPr lang="en-US" dirty="0"/>
                <a:t>Exposure</a:t>
              </a:r>
            </a:p>
          </p:txBody>
        </p:sp>
        <p:sp>
          <p:nvSpPr>
            <p:cNvPr id="294951" name="Text Box 8"/>
            <p:cNvSpPr txBox="1">
              <a:spLocks noChangeArrowheads="1"/>
            </p:cNvSpPr>
            <p:nvPr/>
          </p:nvSpPr>
          <p:spPr bwMode="auto">
            <a:xfrm>
              <a:off x="4224" y="1689"/>
              <a:ext cx="2256" cy="247"/>
            </a:xfrm>
            <a:prstGeom prst="rect">
              <a:avLst/>
            </a:prstGeom>
            <a:noFill/>
            <a:ln w="9525" algn="ctr">
              <a:noFill/>
              <a:miter lim="800000"/>
              <a:headEnd/>
              <a:tailEnd/>
            </a:ln>
          </p:spPr>
          <p:txBody>
            <a:bodyPr>
              <a:spAutoFit/>
            </a:bodyPr>
            <a:lstStyle/>
            <a:p>
              <a:pPr algn="ctr" eaLnBrk="0" hangingPunct="0">
                <a:spcBef>
                  <a:spcPct val="50000"/>
                </a:spcBef>
              </a:pPr>
              <a:r>
                <a:rPr lang="en-US" dirty="0"/>
                <a:t>Disease</a:t>
              </a:r>
            </a:p>
          </p:txBody>
        </p:sp>
      </p:grpSp>
      <p:grpSp>
        <p:nvGrpSpPr>
          <p:cNvPr id="3" name="Group 41"/>
          <p:cNvGrpSpPr>
            <a:grpSpLocks/>
          </p:cNvGrpSpPr>
          <p:nvPr/>
        </p:nvGrpSpPr>
        <p:grpSpPr bwMode="auto">
          <a:xfrm>
            <a:off x="-50800" y="4322766"/>
            <a:ext cx="3632200" cy="1925639"/>
            <a:chOff x="-48" y="2158"/>
            <a:chExt cx="3432" cy="910"/>
          </a:xfrm>
        </p:grpSpPr>
        <p:sp>
          <p:nvSpPr>
            <p:cNvPr id="294940" name="Line 11"/>
            <p:cNvSpPr>
              <a:spLocks noChangeShapeType="1"/>
            </p:cNvSpPr>
            <p:nvPr/>
          </p:nvSpPr>
          <p:spPr bwMode="auto">
            <a:xfrm>
              <a:off x="624" y="2492"/>
              <a:ext cx="120" cy="408"/>
            </a:xfrm>
            <a:prstGeom prst="line">
              <a:avLst/>
            </a:prstGeom>
            <a:noFill/>
            <a:ln w="28575">
              <a:solidFill>
                <a:schemeClr val="tx1"/>
              </a:solidFill>
              <a:round/>
              <a:headEnd/>
              <a:tailEnd type="triangle" w="med" len="med"/>
            </a:ln>
          </p:spPr>
          <p:txBody>
            <a:bodyPr wrap="none" anchor="ctr"/>
            <a:lstStyle/>
            <a:p>
              <a:endParaRPr lang="en-US" dirty="0"/>
            </a:p>
          </p:txBody>
        </p:sp>
        <p:sp>
          <p:nvSpPr>
            <p:cNvPr id="294941" name="Text Box 13"/>
            <p:cNvSpPr txBox="1">
              <a:spLocks noChangeArrowheads="1"/>
            </p:cNvSpPr>
            <p:nvPr/>
          </p:nvSpPr>
          <p:spPr bwMode="auto">
            <a:xfrm>
              <a:off x="1392" y="2194"/>
              <a:ext cx="1344" cy="335"/>
            </a:xfrm>
            <a:prstGeom prst="rect">
              <a:avLst/>
            </a:prstGeom>
            <a:noFill/>
            <a:ln w="9525" algn="ctr">
              <a:noFill/>
              <a:miter lim="800000"/>
              <a:headEnd/>
              <a:tailEnd/>
            </a:ln>
          </p:spPr>
          <p:txBody>
            <a:bodyPr>
              <a:spAutoFit/>
            </a:bodyPr>
            <a:lstStyle/>
            <a:p>
              <a:pPr algn="ctr" eaLnBrk="0" hangingPunct="0">
                <a:spcBef>
                  <a:spcPct val="50000"/>
                </a:spcBef>
              </a:pPr>
              <a:r>
                <a:rPr lang="en-US" sz="2000" dirty="0"/>
                <a:t>Selection/ retention</a:t>
              </a:r>
            </a:p>
          </p:txBody>
        </p:sp>
        <p:sp>
          <p:nvSpPr>
            <p:cNvPr id="294942" name="Text Box 14"/>
            <p:cNvSpPr txBox="1">
              <a:spLocks noChangeArrowheads="1"/>
            </p:cNvSpPr>
            <p:nvPr/>
          </p:nvSpPr>
          <p:spPr bwMode="auto">
            <a:xfrm>
              <a:off x="432" y="2879"/>
              <a:ext cx="1512" cy="189"/>
            </a:xfrm>
            <a:prstGeom prst="rect">
              <a:avLst/>
            </a:prstGeom>
            <a:noFill/>
            <a:ln w="9525" algn="ctr">
              <a:noFill/>
              <a:miter lim="800000"/>
              <a:headEnd/>
              <a:tailEnd/>
            </a:ln>
          </p:spPr>
          <p:txBody>
            <a:bodyPr>
              <a:spAutoFit/>
            </a:bodyPr>
            <a:lstStyle/>
            <a:p>
              <a:pPr algn="ctr" eaLnBrk="0" hangingPunct="0">
                <a:spcBef>
                  <a:spcPct val="50000"/>
                </a:spcBef>
              </a:pPr>
              <a:r>
                <a:rPr lang="en-US" sz="2000" dirty="0"/>
                <a:t>Exposure</a:t>
              </a:r>
            </a:p>
          </p:txBody>
        </p:sp>
        <p:sp>
          <p:nvSpPr>
            <p:cNvPr id="294943" name="Text Box 15"/>
            <p:cNvSpPr txBox="1">
              <a:spLocks noChangeArrowheads="1"/>
            </p:cNvSpPr>
            <p:nvPr/>
          </p:nvSpPr>
          <p:spPr bwMode="auto">
            <a:xfrm>
              <a:off x="2208" y="2879"/>
              <a:ext cx="1176" cy="189"/>
            </a:xfrm>
            <a:prstGeom prst="rect">
              <a:avLst/>
            </a:prstGeom>
            <a:noFill/>
            <a:ln w="9525" algn="ctr">
              <a:noFill/>
              <a:miter lim="800000"/>
              <a:headEnd/>
              <a:tailEnd/>
            </a:ln>
          </p:spPr>
          <p:txBody>
            <a:bodyPr>
              <a:spAutoFit/>
            </a:bodyPr>
            <a:lstStyle/>
            <a:p>
              <a:pPr algn="ctr" eaLnBrk="0" hangingPunct="0">
                <a:spcBef>
                  <a:spcPct val="50000"/>
                </a:spcBef>
              </a:pPr>
              <a:r>
                <a:rPr lang="en-US" sz="2000" dirty="0"/>
                <a:t>Disease</a:t>
              </a:r>
            </a:p>
          </p:txBody>
        </p:sp>
        <p:sp>
          <p:nvSpPr>
            <p:cNvPr id="294944" name="Text Box 22"/>
            <p:cNvSpPr txBox="1">
              <a:spLocks noChangeArrowheads="1"/>
            </p:cNvSpPr>
            <p:nvPr/>
          </p:nvSpPr>
          <p:spPr bwMode="auto">
            <a:xfrm>
              <a:off x="-48" y="2158"/>
              <a:ext cx="1344" cy="335"/>
            </a:xfrm>
            <a:prstGeom prst="rect">
              <a:avLst/>
            </a:prstGeom>
            <a:noFill/>
            <a:ln w="9525" algn="ctr">
              <a:noFill/>
              <a:miter lim="800000"/>
              <a:headEnd/>
              <a:tailEnd/>
            </a:ln>
          </p:spPr>
          <p:txBody>
            <a:bodyPr>
              <a:spAutoFit/>
            </a:bodyPr>
            <a:lstStyle/>
            <a:p>
              <a:pPr algn="ctr" eaLnBrk="0" hangingPunct="0">
                <a:spcBef>
                  <a:spcPct val="50000"/>
                </a:spcBef>
              </a:pPr>
              <a:r>
                <a:rPr lang="en-US" sz="2000" dirty="0"/>
                <a:t>Other factors</a:t>
              </a:r>
            </a:p>
          </p:txBody>
        </p:sp>
        <p:sp>
          <p:nvSpPr>
            <p:cNvPr id="294945" name="Line 23"/>
            <p:cNvSpPr>
              <a:spLocks noChangeShapeType="1"/>
            </p:cNvSpPr>
            <p:nvPr/>
          </p:nvSpPr>
          <p:spPr bwMode="auto">
            <a:xfrm>
              <a:off x="1008" y="2300"/>
              <a:ext cx="432" cy="48"/>
            </a:xfrm>
            <a:prstGeom prst="line">
              <a:avLst/>
            </a:prstGeom>
            <a:noFill/>
            <a:ln w="28575">
              <a:solidFill>
                <a:schemeClr val="tx1"/>
              </a:solidFill>
              <a:round/>
              <a:headEnd/>
              <a:tailEnd type="triangle" w="med" len="med"/>
            </a:ln>
          </p:spPr>
          <p:txBody>
            <a:bodyPr wrap="none" anchor="ctr"/>
            <a:lstStyle/>
            <a:p>
              <a:endParaRPr lang="en-US" dirty="0"/>
            </a:p>
          </p:txBody>
        </p:sp>
        <p:sp>
          <p:nvSpPr>
            <p:cNvPr id="294946" name="Line 24"/>
            <p:cNvSpPr>
              <a:spLocks noChangeShapeType="1"/>
            </p:cNvSpPr>
            <p:nvPr/>
          </p:nvSpPr>
          <p:spPr bwMode="auto">
            <a:xfrm flipH="1" flipV="1">
              <a:off x="2328" y="2516"/>
              <a:ext cx="528" cy="336"/>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4" name="Group 42"/>
          <p:cNvGrpSpPr>
            <a:grpSpLocks/>
          </p:cNvGrpSpPr>
          <p:nvPr/>
        </p:nvGrpSpPr>
        <p:grpSpPr bwMode="auto">
          <a:xfrm>
            <a:off x="3479800" y="4038605"/>
            <a:ext cx="3378200" cy="2228851"/>
            <a:chOff x="3432" y="1968"/>
            <a:chExt cx="3192" cy="1053"/>
          </a:xfrm>
        </p:grpSpPr>
        <p:sp>
          <p:nvSpPr>
            <p:cNvPr id="294933" name="Text Box 21"/>
            <p:cNvSpPr txBox="1">
              <a:spLocks noChangeArrowheads="1"/>
            </p:cNvSpPr>
            <p:nvPr/>
          </p:nvSpPr>
          <p:spPr bwMode="auto">
            <a:xfrm>
              <a:off x="5400" y="2832"/>
              <a:ext cx="1224" cy="189"/>
            </a:xfrm>
            <a:prstGeom prst="rect">
              <a:avLst/>
            </a:prstGeom>
            <a:noFill/>
            <a:ln w="9525" algn="ctr">
              <a:noFill/>
              <a:miter lim="800000"/>
              <a:headEnd/>
              <a:tailEnd/>
            </a:ln>
          </p:spPr>
          <p:txBody>
            <a:bodyPr>
              <a:spAutoFit/>
            </a:bodyPr>
            <a:lstStyle/>
            <a:p>
              <a:pPr algn="ctr" eaLnBrk="0" hangingPunct="0">
                <a:spcBef>
                  <a:spcPct val="50000"/>
                </a:spcBef>
              </a:pPr>
              <a:r>
                <a:rPr lang="en-US" sz="2000" dirty="0"/>
                <a:t>Disease</a:t>
              </a:r>
            </a:p>
          </p:txBody>
        </p:sp>
        <p:sp>
          <p:nvSpPr>
            <p:cNvPr id="294934" name="Text Box 25"/>
            <p:cNvSpPr txBox="1">
              <a:spLocks noChangeArrowheads="1"/>
            </p:cNvSpPr>
            <p:nvPr/>
          </p:nvSpPr>
          <p:spPr bwMode="auto">
            <a:xfrm>
              <a:off x="3432" y="2832"/>
              <a:ext cx="1680" cy="189"/>
            </a:xfrm>
            <a:prstGeom prst="rect">
              <a:avLst/>
            </a:prstGeom>
            <a:noFill/>
            <a:ln w="9525" algn="ctr">
              <a:noFill/>
              <a:miter lim="800000"/>
              <a:headEnd/>
              <a:tailEnd/>
            </a:ln>
          </p:spPr>
          <p:txBody>
            <a:bodyPr>
              <a:spAutoFit/>
            </a:bodyPr>
            <a:lstStyle/>
            <a:p>
              <a:pPr algn="ctr" eaLnBrk="0" hangingPunct="0">
                <a:spcBef>
                  <a:spcPct val="50000"/>
                </a:spcBef>
              </a:pPr>
              <a:r>
                <a:rPr lang="en-US" sz="2000" dirty="0"/>
                <a:t>Exposure</a:t>
              </a:r>
            </a:p>
          </p:txBody>
        </p:sp>
        <p:sp>
          <p:nvSpPr>
            <p:cNvPr id="294935" name="Line 26"/>
            <p:cNvSpPr>
              <a:spLocks noChangeShapeType="1"/>
            </p:cNvSpPr>
            <p:nvPr/>
          </p:nvSpPr>
          <p:spPr bwMode="auto">
            <a:xfrm flipV="1">
              <a:off x="3924" y="2535"/>
              <a:ext cx="192" cy="288"/>
            </a:xfrm>
            <a:prstGeom prst="line">
              <a:avLst/>
            </a:prstGeom>
            <a:noFill/>
            <a:ln w="28575">
              <a:solidFill>
                <a:schemeClr val="tx1"/>
              </a:solidFill>
              <a:round/>
              <a:headEnd/>
              <a:tailEnd type="triangle" w="med" len="med"/>
            </a:ln>
          </p:spPr>
          <p:txBody>
            <a:bodyPr wrap="none" anchor="ctr"/>
            <a:lstStyle/>
            <a:p>
              <a:endParaRPr lang="en-US" dirty="0"/>
            </a:p>
          </p:txBody>
        </p:sp>
        <p:sp>
          <p:nvSpPr>
            <p:cNvPr id="294936" name="Text Box 27"/>
            <p:cNvSpPr txBox="1">
              <a:spLocks noChangeArrowheads="1"/>
            </p:cNvSpPr>
            <p:nvPr/>
          </p:nvSpPr>
          <p:spPr bwMode="auto">
            <a:xfrm>
              <a:off x="3600" y="2210"/>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dirty="0"/>
                <a:t>Selection/ retention</a:t>
              </a:r>
            </a:p>
          </p:txBody>
        </p:sp>
        <p:sp>
          <p:nvSpPr>
            <p:cNvPr id="294937" name="Text Box 28"/>
            <p:cNvSpPr txBox="1">
              <a:spLocks noChangeArrowheads="1"/>
            </p:cNvSpPr>
            <p:nvPr/>
          </p:nvSpPr>
          <p:spPr bwMode="auto">
            <a:xfrm>
              <a:off x="5064" y="1968"/>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dirty="0"/>
                <a:t>Other factors</a:t>
              </a:r>
            </a:p>
          </p:txBody>
        </p:sp>
        <p:sp>
          <p:nvSpPr>
            <p:cNvPr id="294938" name="Line 29"/>
            <p:cNvSpPr>
              <a:spLocks noChangeShapeType="1"/>
            </p:cNvSpPr>
            <p:nvPr/>
          </p:nvSpPr>
          <p:spPr bwMode="auto">
            <a:xfrm>
              <a:off x="5832" y="2328"/>
              <a:ext cx="240" cy="504"/>
            </a:xfrm>
            <a:prstGeom prst="line">
              <a:avLst/>
            </a:prstGeom>
            <a:noFill/>
            <a:ln w="28575">
              <a:solidFill>
                <a:schemeClr val="tx1"/>
              </a:solidFill>
              <a:round/>
              <a:headEnd/>
              <a:tailEnd type="triangle" w="med" len="med"/>
            </a:ln>
          </p:spPr>
          <p:txBody>
            <a:bodyPr wrap="none" anchor="ctr"/>
            <a:lstStyle/>
            <a:p>
              <a:endParaRPr lang="en-US" dirty="0"/>
            </a:p>
          </p:txBody>
        </p:sp>
        <p:sp>
          <p:nvSpPr>
            <p:cNvPr id="294939" name="Line 39"/>
            <p:cNvSpPr>
              <a:spLocks noChangeShapeType="1"/>
            </p:cNvSpPr>
            <p:nvPr/>
          </p:nvSpPr>
          <p:spPr bwMode="auto">
            <a:xfrm flipH="1">
              <a:off x="4896" y="2280"/>
              <a:ext cx="288" cy="48"/>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5" name="Group 60"/>
          <p:cNvGrpSpPr>
            <a:grpSpLocks/>
          </p:cNvGrpSpPr>
          <p:nvPr/>
        </p:nvGrpSpPr>
        <p:grpSpPr bwMode="auto">
          <a:xfrm>
            <a:off x="-25400" y="6629407"/>
            <a:ext cx="6756400" cy="1706564"/>
            <a:chOff x="-24" y="3289"/>
            <a:chExt cx="6384" cy="806"/>
          </a:xfrm>
        </p:grpSpPr>
        <p:sp>
          <p:nvSpPr>
            <p:cNvPr id="294924" name="Text Box 51"/>
            <p:cNvSpPr txBox="1">
              <a:spLocks noChangeArrowheads="1"/>
            </p:cNvSpPr>
            <p:nvPr/>
          </p:nvSpPr>
          <p:spPr bwMode="auto">
            <a:xfrm>
              <a:off x="4992" y="3897"/>
              <a:ext cx="1368" cy="189"/>
            </a:xfrm>
            <a:prstGeom prst="rect">
              <a:avLst/>
            </a:prstGeom>
            <a:noFill/>
            <a:ln w="9525" algn="ctr">
              <a:noFill/>
              <a:miter lim="800000"/>
              <a:headEnd/>
              <a:tailEnd/>
            </a:ln>
          </p:spPr>
          <p:txBody>
            <a:bodyPr>
              <a:spAutoFit/>
            </a:bodyPr>
            <a:lstStyle/>
            <a:p>
              <a:pPr algn="ctr" eaLnBrk="0" hangingPunct="0">
                <a:spcBef>
                  <a:spcPct val="50000"/>
                </a:spcBef>
              </a:pPr>
              <a:r>
                <a:rPr lang="en-US" sz="2000" dirty="0"/>
                <a:t>Disease</a:t>
              </a:r>
            </a:p>
          </p:txBody>
        </p:sp>
        <p:sp>
          <p:nvSpPr>
            <p:cNvPr id="294925" name="Line 52"/>
            <p:cNvSpPr>
              <a:spLocks noChangeShapeType="1"/>
            </p:cNvSpPr>
            <p:nvPr/>
          </p:nvSpPr>
          <p:spPr bwMode="auto">
            <a:xfrm flipV="1">
              <a:off x="1200" y="3469"/>
              <a:ext cx="1248" cy="144"/>
            </a:xfrm>
            <a:prstGeom prst="line">
              <a:avLst/>
            </a:prstGeom>
            <a:noFill/>
            <a:ln w="28575">
              <a:solidFill>
                <a:schemeClr val="tx1"/>
              </a:solidFill>
              <a:round/>
              <a:headEnd/>
              <a:tailEnd type="triangle" w="med" len="med"/>
            </a:ln>
          </p:spPr>
          <p:txBody>
            <a:bodyPr wrap="none" anchor="ctr"/>
            <a:lstStyle/>
            <a:p>
              <a:endParaRPr lang="en-US" dirty="0"/>
            </a:p>
          </p:txBody>
        </p:sp>
        <p:sp>
          <p:nvSpPr>
            <p:cNvPr id="294926" name="Text Box 53"/>
            <p:cNvSpPr txBox="1">
              <a:spLocks noChangeArrowheads="1"/>
            </p:cNvSpPr>
            <p:nvPr/>
          </p:nvSpPr>
          <p:spPr bwMode="auto">
            <a:xfrm>
              <a:off x="2184" y="3289"/>
              <a:ext cx="2256" cy="334"/>
            </a:xfrm>
            <a:prstGeom prst="rect">
              <a:avLst/>
            </a:prstGeom>
            <a:noFill/>
            <a:ln w="9525" algn="ctr">
              <a:noFill/>
              <a:miter lim="800000"/>
              <a:headEnd/>
              <a:tailEnd/>
            </a:ln>
          </p:spPr>
          <p:txBody>
            <a:bodyPr>
              <a:spAutoFit/>
            </a:bodyPr>
            <a:lstStyle/>
            <a:p>
              <a:pPr algn="ctr" eaLnBrk="0" hangingPunct="0">
                <a:spcBef>
                  <a:spcPct val="50000"/>
                </a:spcBef>
              </a:pPr>
              <a:r>
                <a:rPr lang="en-US" sz="2000" dirty="0"/>
                <a:t>Selection/ retention</a:t>
              </a:r>
            </a:p>
          </p:txBody>
        </p:sp>
        <p:sp>
          <p:nvSpPr>
            <p:cNvPr id="294927" name="Line 54"/>
            <p:cNvSpPr>
              <a:spLocks noChangeShapeType="1"/>
            </p:cNvSpPr>
            <p:nvPr/>
          </p:nvSpPr>
          <p:spPr bwMode="auto">
            <a:xfrm flipH="1" flipV="1">
              <a:off x="4080" y="3465"/>
              <a:ext cx="912" cy="76"/>
            </a:xfrm>
            <a:prstGeom prst="line">
              <a:avLst/>
            </a:prstGeom>
            <a:noFill/>
            <a:ln w="28575">
              <a:solidFill>
                <a:schemeClr val="tx1"/>
              </a:solidFill>
              <a:round/>
              <a:headEnd/>
              <a:tailEnd type="triangle" w="med" len="med"/>
            </a:ln>
          </p:spPr>
          <p:txBody>
            <a:bodyPr wrap="none" anchor="ctr"/>
            <a:lstStyle/>
            <a:p>
              <a:endParaRPr lang="en-US" dirty="0"/>
            </a:p>
          </p:txBody>
        </p:sp>
        <p:sp>
          <p:nvSpPr>
            <p:cNvPr id="294928" name="Text Box 55"/>
            <p:cNvSpPr txBox="1">
              <a:spLocks noChangeArrowheads="1"/>
            </p:cNvSpPr>
            <p:nvPr/>
          </p:nvSpPr>
          <p:spPr bwMode="auto">
            <a:xfrm>
              <a:off x="-24" y="3321"/>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dirty="0"/>
                <a:t>Other factors</a:t>
              </a:r>
            </a:p>
          </p:txBody>
        </p:sp>
        <p:sp>
          <p:nvSpPr>
            <p:cNvPr id="294929" name="Text Box 56"/>
            <p:cNvSpPr txBox="1">
              <a:spLocks noChangeArrowheads="1"/>
            </p:cNvSpPr>
            <p:nvPr/>
          </p:nvSpPr>
          <p:spPr bwMode="auto">
            <a:xfrm>
              <a:off x="4824" y="3351"/>
              <a:ext cx="1344" cy="334"/>
            </a:xfrm>
            <a:prstGeom prst="rect">
              <a:avLst/>
            </a:prstGeom>
            <a:noFill/>
            <a:ln w="9525" algn="ctr">
              <a:noFill/>
              <a:miter lim="800000"/>
              <a:headEnd/>
              <a:tailEnd/>
            </a:ln>
          </p:spPr>
          <p:txBody>
            <a:bodyPr>
              <a:spAutoFit/>
            </a:bodyPr>
            <a:lstStyle/>
            <a:p>
              <a:pPr algn="ctr" eaLnBrk="0" hangingPunct="0">
                <a:spcBef>
                  <a:spcPct val="50000"/>
                </a:spcBef>
              </a:pPr>
              <a:r>
                <a:rPr lang="en-US" sz="2000" dirty="0"/>
                <a:t>Other factors</a:t>
              </a:r>
            </a:p>
          </p:txBody>
        </p:sp>
        <p:sp>
          <p:nvSpPr>
            <p:cNvPr id="294930" name="Text Box 57"/>
            <p:cNvSpPr txBox="1">
              <a:spLocks noChangeArrowheads="1"/>
            </p:cNvSpPr>
            <p:nvPr/>
          </p:nvSpPr>
          <p:spPr bwMode="auto">
            <a:xfrm>
              <a:off x="1128" y="3906"/>
              <a:ext cx="1464" cy="189"/>
            </a:xfrm>
            <a:prstGeom prst="rect">
              <a:avLst/>
            </a:prstGeom>
            <a:noFill/>
            <a:ln w="9525" algn="ctr">
              <a:noFill/>
              <a:miter lim="800000"/>
              <a:headEnd/>
              <a:tailEnd/>
            </a:ln>
          </p:spPr>
          <p:txBody>
            <a:bodyPr>
              <a:spAutoFit/>
            </a:bodyPr>
            <a:lstStyle/>
            <a:p>
              <a:pPr algn="ctr" eaLnBrk="0" hangingPunct="0">
                <a:spcBef>
                  <a:spcPct val="50000"/>
                </a:spcBef>
              </a:pPr>
              <a:r>
                <a:rPr lang="en-US" sz="2000" dirty="0"/>
                <a:t>Exposure</a:t>
              </a:r>
            </a:p>
          </p:txBody>
        </p:sp>
        <p:sp>
          <p:nvSpPr>
            <p:cNvPr id="294931" name="Line 58"/>
            <p:cNvSpPr>
              <a:spLocks noChangeShapeType="1"/>
            </p:cNvSpPr>
            <p:nvPr/>
          </p:nvSpPr>
          <p:spPr bwMode="auto">
            <a:xfrm>
              <a:off x="838" y="3729"/>
              <a:ext cx="350" cy="263"/>
            </a:xfrm>
            <a:prstGeom prst="line">
              <a:avLst/>
            </a:prstGeom>
            <a:noFill/>
            <a:ln w="28575">
              <a:solidFill>
                <a:schemeClr val="tx1"/>
              </a:solidFill>
              <a:round/>
              <a:headEnd/>
              <a:tailEnd type="triangle" w="med" len="med"/>
            </a:ln>
          </p:spPr>
          <p:txBody>
            <a:bodyPr wrap="none" anchor="ctr"/>
            <a:lstStyle/>
            <a:p>
              <a:endParaRPr lang="en-US" dirty="0"/>
            </a:p>
          </p:txBody>
        </p:sp>
        <p:sp>
          <p:nvSpPr>
            <p:cNvPr id="294932" name="Line 59"/>
            <p:cNvSpPr>
              <a:spLocks noChangeShapeType="1"/>
            </p:cNvSpPr>
            <p:nvPr/>
          </p:nvSpPr>
          <p:spPr bwMode="auto">
            <a:xfrm>
              <a:off x="5880" y="3721"/>
              <a:ext cx="96" cy="192"/>
            </a:xfrm>
            <a:prstGeom prst="line">
              <a:avLst/>
            </a:prstGeom>
            <a:noFill/>
            <a:ln w="28575">
              <a:solidFill>
                <a:schemeClr val="tx1"/>
              </a:solidFill>
              <a:round/>
              <a:headEnd/>
              <a:tailEnd type="triangle" w="med" len="med"/>
            </a:ln>
          </p:spPr>
          <p:txBody>
            <a:bodyPr wrap="none" anchor="ctr"/>
            <a:lstStyle/>
            <a:p>
              <a:endParaRPr lang="en-US" dirty="0"/>
            </a:p>
          </p:txBody>
        </p:sp>
      </p:grpSp>
      <p:grpSp>
        <p:nvGrpSpPr>
          <p:cNvPr id="6" name="Group 65"/>
          <p:cNvGrpSpPr>
            <a:grpSpLocks/>
          </p:cNvGrpSpPr>
          <p:nvPr/>
        </p:nvGrpSpPr>
        <p:grpSpPr bwMode="auto">
          <a:xfrm>
            <a:off x="0" y="3835400"/>
            <a:ext cx="6883400" cy="2641600"/>
            <a:chOff x="0" y="2016"/>
            <a:chExt cx="6504" cy="1248"/>
          </a:xfrm>
        </p:grpSpPr>
        <p:sp>
          <p:nvSpPr>
            <p:cNvPr id="294921" name="Line 62"/>
            <p:cNvSpPr>
              <a:spLocks noChangeShapeType="1"/>
            </p:cNvSpPr>
            <p:nvPr/>
          </p:nvSpPr>
          <p:spPr bwMode="auto">
            <a:xfrm flipV="1">
              <a:off x="0" y="3264"/>
              <a:ext cx="6504" cy="0"/>
            </a:xfrm>
            <a:prstGeom prst="line">
              <a:avLst/>
            </a:prstGeom>
            <a:noFill/>
            <a:ln w="9525">
              <a:solidFill>
                <a:schemeClr val="tx1"/>
              </a:solidFill>
              <a:round/>
              <a:headEnd/>
              <a:tailEnd/>
            </a:ln>
          </p:spPr>
          <p:txBody>
            <a:bodyPr wrap="none" anchor="ctr"/>
            <a:lstStyle/>
            <a:p>
              <a:endParaRPr lang="en-US" dirty="0"/>
            </a:p>
          </p:txBody>
        </p:sp>
        <p:sp>
          <p:nvSpPr>
            <p:cNvPr id="294922" name="Line 63"/>
            <p:cNvSpPr>
              <a:spLocks noChangeShapeType="1"/>
            </p:cNvSpPr>
            <p:nvPr/>
          </p:nvSpPr>
          <p:spPr bwMode="auto">
            <a:xfrm flipV="1">
              <a:off x="0" y="2016"/>
              <a:ext cx="6480" cy="0"/>
            </a:xfrm>
            <a:prstGeom prst="line">
              <a:avLst/>
            </a:prstGeom>
            <a:noFill/>
            <a:ln w="9525">
              <a:solidFill>
                <a:schemeClr val="tx1"/>
              </a:solidFill>
              <a:round/>
              <a:headEnd/>
              <a:tailEnd/>
            </a:ln>
          </p:spPr>
          <p:txBody>
            <a:bodyPr wrap="none" anchor="ctr"/>
            <a:lstStyle/>
            <a:p>
              <a:endParaRPr lang="en-US" dirty="0"/>
            </a:p>
          </p:txBody>
        </p:sp>
        <p:sp>
          <p:nvSpPr>
            <p:cNvPr id="294923" name="Line 64"/>
            <p:cNvSpPr>
              <a:spLocks noChangeShapeType="1"/>
            </p:cNvSpPr>
            <p:nvPr/>
          </p:nvSpPr>
          <p:spPr bwMode="auto">
            <a:xfrm>
              <a:off x="3336" y="2016"/>
              <a:ext cx="0" cy="1248"/>
            </a:xfrm>
            <a:prstGeom prst="line">
              <a:avLst/>
            </a:prstGeom>
            <a:noFill/>
            <a:ln w="9525">
              <a:solidFill>
                <a:schemeClr val="tx1"/>
              </a:solidFill>
              <a:round/>
              <a:headEnd/>
              <a:tailEnd/>
            </a:ln>
          </p:spPr>
          <p:txBody>
            <a:bodyPr wrap="none" anchor="ctr"/>
            <a:lstStyle/>
            <a:p>
              <a:endParaRPr lang="en-US" dirty="0"/>
            </a:p>
          </p:txBody>
        </p:sp>
      </p:grpSp>
      <p:sp>
        <p:nvSpPr>
          <p:cNvPr id="294920" name="Text Box 40"/>
          <p:cNvSpPr txBox="1">
            <a:spLocks noChangeArrowheads="1"/>
          </p:cNvSpPr>
          <p:nvPr/>
        </p:nvSpPr>
        <p:spPr bwMode="auto">
          <a:xfrm>
            <a:off x="0" y="90488"/>
            <a:ext cx="5486400" cy="523220"/>
          </a:xfrm>
          <a:prstGeom prst="rect">
            <a:avLst/>
          </a:prstGeom>
          <a:noFill/>
          <a:ln w="9525">
            <a:noFill/>
            <a:miter lim="800000"/>
            <a:headEnd/>
            <a:tailEnd/>
          </a:ln>
        </p:spPr>
        <p:txBody>
          <a:bodyPr>
            <a:spAutoFit/>
          </a:bodyPr>
          <a:lstStyle/>
          <a:p>
            <a:pPr algn="ctr" eaLnBrk="0" hangingPunct="0">
              <a:spcBef>
                <a:spcPct val="50000"/>
              </a:spcBef>
            </a:pPr>
            <a:r>
              <a:rPr lang="en-US" altLang="en-US" dirty="0">
                <a:solidFill>
                  <a:srgbClr val="FF0000"/>
                </a:solidFill>
              </a:rPr>
              <a:t>From Selection Bias Lecture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Rectangle 2"/>
          <p:cNvSpPr>
            <a:spLocks noGrp="1" noChangeArrowheads="1"/>
          </p:cNvSpPr>
          <p:nvPr>
            <p:ph type="title"/>
          </p:nvPr>
        </p:nvSpPr>
        <p:spPr>
          <a:xfrm>
            <a:off x="76200" y="279400"/>
            <a:ext cx="6654800" cy="711200"/>
          </a:xfrm>
        </p:spPr>
        <p:txBody>
          <a:bodyPr/>
          <a:lstStyle/>
          <a:p>
            <a:r>
              <a:rPr lang="en-US" altLang="en-US" sz="2200" dirty="0"/>
              <a:t>S</a:t>
            </a:r>
            <a:r>
              <a:rPr lang="en-US" altLang="en-US" sz="2200" dirty="0" smtClean="0"/>
              <a:t>election Bias from Conditioning on a Collider</a:t>
            </a:r>
            <a:endParaRPr lang="en-US" altLang="en-US" sz="2200" dirty="0" smtClean="0"/>
          </a:p>
        </p:txBody>
      </p:sp>
      <p:sp>
        <p:nvSpPr>
          <p:cNvPr id="296962" name="Rectangle 3"/>
          <p:cNvSpPr>
            <a:spLocks noGrp="1" noChangeArrowheads="1"/>
          </p:cNvSpPr>
          <p:nvPr>
            <p:ph type="body" idx="1"/>
          </p:nvPr>
        </p:nvSpPr>
        <p:spPr>
          <a:xfrm>
            <a:off x="0" y="1016000"/>
            <a:ext cx="6858000" cy="965200"/>
          </a:xfrm>
        </p:spPr>
        <p:txBody>
          <a:bodyPr/>
          <a:lstStyle/>
          <a:p>
            <a:r>
              <a:rPr lang="en-US" altLang="en-US" sz="2200" dirty="0" smtClean="0"/>
              <a:t>How do we equate conditioning </a:t>
            </a:r>
            <a:r>
              <a:rPr lang="en-US" altLang="en-US" sz="2200" dirty="0"/>
              <a:t>on a collider </a:t>
            </a:r>
            <a:r>
              <a:rPr lang="en-US" altLang="en-US" sz="2200" dirty="0" smtClean="0"/>
              <a:t>with selection </a:t>
            </a:r>
            <a:r>
              <a:rPr lang="en-US" altLang="en-US" sz="2200" dirty="0"/>
              <a:t>bias?</a:t>
            </a:r>
            <a:endParaRPr lang="en-US" altLang="en-US" sz="2200" dirty="0" smtClean="0"/>
          </a:p>
        </p:txBody>
      </p:sp>
      <p:sp>
        <p:nvSpPr>
          <p:cNvPr id="296963" name="Line 4"/>
          <p:cNvSpPr>
            <a:spLocks noChangeShapeType="1"/>
          </p:cNvSpPr>
          <p:nvPr/>
        </p:nvSpPr>
        <p:spPr bwMode="auto">
          <a:xfrm flipV="1">
            <a:off x="2057400" y="1963697"/>
            <a:ext cx="838200" cy="488951"/>
          </a:xfrm>
          <a:prstGeom prst="line">
            <a:avLst/>
          </a:prstGeom>
          <a:noFill/>
          <a:ln w="28575">
            <a:solidFill>
              <a:schemeClr val="tx1"/>
            </a:solidFill>
            <a:round/>
            <a:headEnd/>
            <a:tailEnd type="triangle" w="med" len="med"/>
          </a:ln>
        </p:spPr>
        <p:txBody>
          <a:bodyPr wrap="none" anchor="ctr"/>
          <a:lstStyle/>
          <a:p>
            <a:endParaRPr lang="en-US" dirty="0"/>
          </a:p>
        </p:txBody>
      </p:sp>
      <p:sp>
        <p:nvSpPr>
          <p:cNvPr id="339973" name="Line 5"/>
          <p:cNvSpPr>
            <a:spLocks noChangeShapeType="1"/>
          </p:cNvSpPr>
          <p:nvPr/>
        </p:nvSpPr>
        <p:spPr bwMode="auto">
          <a:xfrm flipH="1" flipV="1">
            <a:off x="4191000" y="1963697"/>
            <a:ext cx="838200" cy="467379"/>
          </a:xfrm>
          <a:prstGeom prst="line">
            <a:avLst/>
          </a:prstGeom>
          <a:noFill/>
          <a:ln w="28575">
            <a:solidFill>
              <a:schemeClr val="tx1"/>
            </a:solidFill>
            <a:round/>
            <a:headEnd/>
            <a:tailEnd type="triangle" w="med" len="med"/>
          </a:ln>
          <a:effectLst>
            <a:outerShdw dist="35921" dir="2700000" algn="ctr" rotWithShape="0">
              <a:schemeClr val="bg2"/>
            </a:outerShdw>
          </a:effectLst>
          <a:extLst/>
        </p:spPr>
        <p:txBody>
          <a:bodyPr wrap="none" anchor="ctr"/>
          <a:lstStyle/>
          <a:p>
            <a:pPr algn="ctr" eaLnBrk="0" hangingPunct="0">
              <a:spcBef>
                <a:spcPct val="50000"/>
              </a:spcBef>
              <a:defRPr/>
            </a:pPr>
            <a:endParaRPr lang="en-US" dirty="0">
              <a:latin typeface="Arial" pitchFamily="34" charset="0"/>
            </a:endParaRPr>
          </a:p>
        </p:txBody>
      </p:sp>
      <p:sp>
        <p:nvSpPr>
          <p:cNvPr id="296965" name="Text Box 6"/>
          <p:cNvSpPr txBox="1">
            <a:spLocks noChangeArrowheads="1"/>
          </p:cNvSpPr>
          <p:nvPr/>
        </p:nvSpPr>
        <p:spPr bwMode="auto">
          <a:xfrm>
            <a:off x="2540000" y="1447800"/>
            <a:ext cx="1955800" cy="954107"/>
          </a:xfrm>
          <a:prstGeom prst="rect">
            <a:avLst/>
          </a:prstGeom>
          <a:noFill/>
          <a:ln w="9525">
            <a:noFill/>
            <a:miter lim="800000"/>
            <a:headEnd/>
            <a:tailEnd/>
          </a:ln>
        </p:spPr>
        <p:txBody>
          <a:bodyPr wrap="square">
            <a:spAutoFit/>
          </a:bodyPr>
          <a:lstStyle/>
          <a:p>
            <a:pPr algn="ctr" eaLnBrk="0" hangingPunct="0">
              <a:spcBef>
                <a:spcPct val="50000"/>
              </a:spcBef>
            </a:pPr>
            <a:r>
              <a:rPr lang="en-US" altLang="en-US" b="0" dirty="0" smtClean="0">
                <a:solidFill>
                  <a:schemeClr val="tx1"/>
                </a:solidFill>
              </a:rPr>
              <a:t>Available to us</a:t>
            </a:r>
            <a:endParaRPr lang="en-US" altLang="en-US" b="0" dirty="0">
              <a:solidFill>
                <a:schemeClr val="tx1"/>
              </a:solidFill>
            </a:endParaRPr>
          </a:p>
        </p:txBody>
      </p:sp>
      <p:sp>
        <p:nvSpPr>
          <p:cNvPr id="296966" name="Text Box 7"/>
          <p:cNvSpPr txBox="1">
            <a:spLocks noChangeArrowheads="1"/>
          </p:cNvSpPr>
          <p:nvPr/>
        </p:nvSpPr>
        <p:spPr bwMode="auto">
          <a:xfrm>
            <a:off x="230188" y="2362200"/>
            <a:ext cx="2387600" cy="523220"/>
          </a:xfrm>
          <a:prstGeom prst="rect">
            <a:avLst/>
          </a:prstGeom>
          <a:noFill/>
          <a:ln w="9525">
            <a:noFill/>
            <a:miter lim="800000"/>
            <a:headEnd/>
            <a:tailEnd/>
          </a:ln>
        </p:spPr>
        <p:txBody>
          <a:bodyPr>
            <a:spAutoFit/>
          </a:bodyPr>
          <a:lstStyle/>
          <a:p>
            <a:pPr algn="ctr" eaLnBrk="0" hangingPunct="0">
              <a:spcBef>
                <a:spcPct val="50000"/>
              </a:spcBef>
            </a:pPr>
            <a:r>
              <a:rPr lang="en-US" altLang="en-US" b="0" dirty="0">
                <a:solidFill>
                  <a:schemeClr val="tx1"/>
                </a:solidFill>
              </a:rPr>
              <a:t>Exposure</a:t>
            </a:r>
          </a:p>
        </p:txBody>
      </p:sp>
      <p:sp>
        <p:nvSpPr>
          <p:cNvPr id="296967" name="Text Box 8"/>
          <p:cNvSpPr txBox="1">
            <a:spLocks noChangeArrowheads="1"/>
          </p:cNvSpPr>
          <p:nvPr/>
        </p:nvSpPr>
        <p:spPr bwMode="auto">
          <a:xfrm>
            <a:off x="4343400" y="2362200"/>
            <a:ext cx="2387600" cy="523220"/>
          </a:xfrm>
          <a:prstGeom prst="rect">
            <a:avLst/>
          </a:prstGeom>
          <a:noFill/>
          <a:ln w="9525">
            <a:noFill/>
            <a:miter lim="800000"/>
            <a:headEnd/>
            <a:tailEnd/>
          </a:ln>
        </p:spPr>
        <p:txBody>
          <a:bodyPr>
            <a:spAutoFit/>
          </a:bodyPr>
          <a:lstStyle/>
          <a:p>
            <a:pPr algn="ctr" eaLnBrk="0" hangingPunct="0">
              <a:spcBef>
                <a:spcPct val="50000"/>
              </a:spcBef>
            </a:pPr>
            <a:r>
              <a:rPr lang="en-US" altLang="en-US" b="0" dirty="0">
                <a:solidFill>
                  <a:schemeClr val="tx1"/>
                </a:solidFill>
              </a:rPr>
              <a:t>Disease</a:t>
            </a:r>
          </a:p>
        </p:txBody>
      </p:sp>
      <p:sp>
        <p:nvSpPr>
          <p:cNvPr id="296968" name="Text Box 36"/>
          <p:cNvSpPr txBox="1">
            <a:spLocks noChangeArrowheads="1"/>
          </p:cNvSpPr>
          <p:nvPr/>
        </p:nvSpPr>
        <p:spPr bwMode="auto">
          <a:xfrm>
            <a:off x="0" y="90488"/>
            <a:ext cx="5486400" cy="523220"/>
          </a:xfrm>
          <a:prstGeom prst="rect">
            <a:avLst/>
          </a:prstGeom>
          <a:noFill/>
          <a:ln w="9525">
            <a:noFill/>
            <a:miter lim="800000"/>
            <a:headEnd/>
            <a:tailEnd/>
          </a:ln>
        </p:spPr>
        <p:txBody>
          <a:bodyPr>
            <a:spAutoFit/>
          </a:bodyPr>
          <a:lstStyle/>
          <a:p>
            <a:pPr algn="ctr" eaLnBrk="0" hangingPunct="0">
              <a:spcBef>
                <a:spcPct val="50000"/>
              </a:spcBef>
            </a:pPr>
            <a:r>
              <a:rPr lang="en-US" altLang="en-US" dirty="0">
                <a:solidFill>
                  <a:srgbClr val="FF0000"/>
                </a:solidFill>
              </a:rPr>
              <a:t>From Selection Bias Lecture</a:t>
            </a:r>
          </a:p>
        </p:txBody>
      </p:sp>
      <p:sp>
        <p:nvSpPr>
          <p:cNvPr id="296969" name="Rectangle 37"/>
          <p:cNvSpPr>
            <a:spLocks noChangeArrowheads="1"/>
          </p:cNvSpPr>
          <p:nvPr/>
        </p:nvSpPr>
        <p:spPr bwMode="auto">
          <a:xfrm>
            <a:off x="76200" y="3429000"/>
            <a:ext cx="6654800" cy="464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ts val="600"/>
              </a:spcAft>
              <a:buClr>
                <a:schemeClr val="accent2"/>
              </a:buClr>
              <a:buSzPct val="75000"/>
              <a:buFont typeface="Symbol" pitchFamily="18" charset="2"/>
              <a:buChar char="·"/>
            </a:pPr>
            <a:r>
              <a:rPr lang="en-US" altLang="en-US" sz="2200" b="0" dirty="0" smtClean="0">
                <a:solidFill>
                  <a:schemeClr val="tx1"/>
                </a:solidFill>
              </a:rPr>
              <a:t>Unless we are using a random sample of the general population, whenever we analyze data from only persons who are available to us, this is </a:t>
            </a:r>
            <a:r>
              <a:rPr lang="en-US" altLang="en-US" sz="2200" b="0" u="sng" dirty="0" smtClean="0">
                <a:solidFill>
                  <a:schemeClr val="tx1"/>
                </a:solidFill>
              </a:rPr>
              <a:t>equivalent to conditioning</a:t>
            </a:r>
            <a:r>
              <a:rPr lang="en-US" altLang="en-US" sz="2200" b="0" dirty="0" smtClean="0">
                <a:solidFill>
                  <a:schemeClr val="tx1"/>
                </a:solidFill>
              </a:rPr>
              <a:t> upon their being available to us to study</a:t>
            </a:r>
            <a:endParaRPr lang="en-US" altLang="en-US" sz="2200" b="0" dirty="0" smtClean="0">
              <a:solidFill>
                <a:schemeClr val="tx1"/>
              </a:solidFill>
            </a:endParaRPr>
          </a:p>
          <a:p>
            <a:pPr marL="563563" lvl="1" indent="-271463" defTabSz="803275" eaLnBrk="0" hangingPunct="0">
              <a:spcBef>
                <a:spcPts val="0"/>
              </a:spcBef>
              <a:spcAft>
                <a:spcPts val="0"/>
              </a:spcAft>
              <a:buClr>
                <a:schemeClr val="accent2"/>
              </a:buClr>
              <a:buSzPct val="75000"/>
              <a:buFont typeface="Arial" panose="020B0604020202020204" pitchFamily="34" charset="0"/>
              <a:buChar char="–"/>
            </a:pPr>
            <a:r>
              <a:rPr lang="en-US" altLang="en-US" sz="2000" b="0" dirty="0" smtClean="0">
                <a:solidFill>
                  <a:schemeClr val="tx1"/>
                </a:solidFill>
              </a:rPr>
              <a:t>Consider “available to </a:t>
            </a:r>
            <a:r>
              <a:rPr lang="en-US" altLang="en-US" sz="2000" b="0" dirty="0" smtClean="0">
                <a:solidFill>
                  <a:schemeClr val="tx1"/>
                </a:solidFill>
              </a:rPr>
              <a:t>study</a:t>
            </a:r>
            <a:r>
              <a:rPr lang="en-US" altLang="en-US" sz="2000" b="0" dirty="0" smtClean="0">
                <a:solidFill>
                  <a:schemeClr val="tx1"/>
                </a:solidFill>
              </a:rPr>
              <a:t>” </a:t>
            </a:r>
            <a:r>
              <a:rPr lang="en-US" altLang="en-US" sz="2000" b="0" dirty="0" smtClean="0">
                <a:solidFill>
                  <a:schemeClr val="tx1"/>
                </a:solidFill>
              </a:rPr>
              <a:t>as coded as 0 or 1</a:t>
            </a:r>
          </a:p>
          <a:p>
            <a:pPr marL="563563" lvl="1" indent="-271463" defTabSz="803275" eaLnBrk="0" hangingPunct="0">
              <a:spcBef>
                <a:spcPts val="0"/>
              </a:spcBef>
              <a:spcAft>
                <a:spcPts val="0"/>
              </a:spcAft>
              <a:buClr>
                <a:schemeClr val="accent2"/>
              </a:buClr>
              <a:buSzPct val="75000"/>
              <a:buFont typeface="Arial" panose="020B0604020202020204" pitchFamily="34" charset="0"/>
              <a:buChar char="–"/>
            </a:pPr>
            <a:r>
              <a:rPr lang="en-US" altLang="en-US" sz="2000" b="0" dirty="0" smtClean="0">
                <a:solidFill>
                  <a:schemeClr val="tx1"/>
                </a:solidFill>
              </a:rPr>
              <a:t>In our studies, we condition on available = 1 </a:t>
            </a: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endParaRPr lang="en-US" altLang="en-US" sz="900" b="0" dirty="0" smtClean="0">
              <a:solidFill>
                <a:schemeClr val="tx1"/>
              </a:solidFill>
            </a:endParaRPr>
          </a:p>
          <a:p>
            <a:pPr marL="322263" indent="-322263" defTabSz="803275" eaLnBrk="0" hangingPunct="0">
              <a:spcBef>
                <a:spcPct val="20000"/>
              </a:spcBef>
              <a:spcAft>
                <a:spcPts val="600"/>
              </a:spcAft>
              <a:buClr>
                <a:schemeClr val="accent2"/>
              </a:buClr>
              <a:buSzPct val="75000"/>
              <a:buFont typeface="Symbol" pitchFamily="18" charset="2"/>
              <a:buChar char="·"/>
            </a:pPr>
            <a:r>
              <a:rPr lang="en-US" altLang="en-US" sz="2200" b="0" dirty="0">
                <a:solidFill>
                  <a:schemeClr val="tx1"/>
                </a:solidFill>
              </a:rPr>
              <a:t>U</a:t>
            </a:r>
            <a:r>
              <a:rPr lang="en-US" altLang="en-US" sz="2200" b="0" dirty="0" smtClean="0">
                <a:solidFill>
                  <a:schemeClr val="tx1"/>
                </a:solidFill>
              </a:rPr>
              <a:t>nless we have no drop </a:t>
            </a:r>
            <a:r>
              <a:rPr lang="en-US" altLang="en-US" sz="2200" b="0" dirty="0">
                <a:solidFill>
                  <a:schemeClr val="tx1"/>
                </a:solidFill>
              </a:rPr>
              <a:t> </a:t>
            </a:r>
            <a:r>
              <a:rPr lang="en-US" altLang="en-US" sz="2200" b="0" dirty="0" smtClean="0">
                <a:solidFill>
                  <a:schemeClr val="tx1"/>
                </a:solidFill>
              </a:rPr>
              <a:t>out or competing events, this </a:t>
            </a:r>
            <a:r>
              <a:rPr lang="en-US" altLang="en-US" sz="2200" b="0" dirty="0">
                <a:solidFill>
                  <a:schemeClr val="tx1"/>
                </a:solidFill>
              </a:rPr>
              <a:t>is </a:t>
            </a:r>
            <a:r>
              <a:rPr lang="en-US" altLang="en-US" sz="2200" b="0" u="sng" dirty="0">
                <a:solidFill>
                  <a:schemeClr val="tx1"/>
                </a:solidFill>
              </a:rPr>
              <a:t>equivalent to conditioning</a:t>
            </a:r>
            <a:r>
              <a:rPr lang="en-US" altLang="en-US" sz="2200" b="0" dirty="0">
                <a:solidFill>
                  <a:schemeClr val="tx1"/>
                </a:solidFill>
              </a:rPr>
              <a:t> upon </a:t>
            </a:r>
            <a:r>
              <a:rPr lang="en-US" altLang="en-US" sz="2200" b="0" dirty="0" smtClean="0">
                <a:solidFill>
                  <a:schemeClr val="tx1"/>
                </a:solidFill>
              </a:rPr>
              <a:t>not dropped out or no competing event</a:t>
            </a:r>
            <a:endParaRPr lang="en-US" altLang="en-US" sz="2200" b="0" dirty="0">
              <a:solidFill>
                <a:schemeClr val="tx1"/>
              </a:solidFill>
            </a:endParaRPr>
          </a:p>
          <a:p>
            <a:pPr marL="506413" lvl="1" indent="-214313" defTabSz="563563" eaLnBrk="0" hangingPunct="0">
              <a:spcBef>
                <a:spcPts val="0"/>
              </a:spcBef>
              <a:spcAft>
                <a:spcPts val="0"/>
              </a:spcAft>
              <a:buClr>
                <a:schemeClr val="accent2"/>
              </a:buClr>
              <a:buSzPct val="75000"/>
              <a:buFont typeface="Arial" panose="020B0604020202020204" pitchFamily="34" charset="0"/>
              <a:buChar char="–"/>
            </a:pPr>
            <a:r>
              <a:rPr lang="en-US" altLang="en-US" sz="2000" b="0" dirty="0">
                <a:solidFill>
                  <a:schemeClr val="tx1"/>
                </a:solidFill>
              </a:rPr>
              <a:t>Consider </a:t>
            </a:r>
            <a:r>
              <a:rPr lang="en-US" altLang="en-US" sz="2000" b="0" dirty="0" smtClean="0">
                <a:solidFill>
                  <a:schemeClr val="tx1"/>
                </a:solidFill>
              </a:rPr>
              <a:t>“drop out/competing event” </a:t>
            </a:r>
            <a:r>
              <a:rPr lang="en-US" altLang="en-US" sz="2000" b="0" dirty="0">
                <a:solidFill>
                  <a:schemeClr val="tx1"/>
                </a:solidFill>
              </a:rPr>
              <a:t>coded as 0 or 1</a:t>
            </a:r>
          </a:p>
          <a:p>
            <a:pPr marL="506413" lvl="1" indent="-214313" defTabSz="563563" eaLnBrk="0" hangingPunct="0">
              <a:spcBef>
                <a:spcPts val="0"/>
              </a:spcBef>
              <a:spcAft>
                <a:spcPts val="0"/>
              </a:spcAft>
              <a:buClr>
                <a:schemeClr val="accent2"/>
              </a:buClr>
              <a:buSzPct val="75000"/>
              <a:buFont typeface="Arial" panose="020B0604020202020204" pitchFamily="34" charset="0"/>
              <a:buChar char="–"/>
            </a:pPr>
            <a:r>
              <a:rPr lang="en-US" altLang="en-US" sz="2000" b="0" dirty="0">
                <a:solidFill>
                  <a:schemeClr val="tx1"/>
                </a:solidFill>
              </a:rPr>
              <a:t>In our studies, we condition on </a:t>
            </a:r>
            <a:r>
              <a:rPr lang="en-US" altLang="en-US" sz="2000" b="0" dirty="0" smtClean="0">
                <a:solidFill>
                  <a:schemeClr val="tx1"/>
                </a:solidFill>
              </a:rPr>
              <a:t>drop out/CE </a:t>
            </a:r>
            <a:r>
              <a:rPr lang="en-US" altLang="en-US" sz="2000" b="0" dirty="0">
                <a:solidFill>
                  <a:schemeClr val="tx1"/>
                </a:solidFill>
              </a:rPr>
              <a:t>= 0</a:t>
            </a:r>
            <a:endParaRPr lang="en-US" altLang="en-US" sz="2000" b="0" dirty="0" smtClean="0">
              <a:solidFill>
                <a:schemeClr val="tx1"/>
              </a:solidFill>
            </a:endParaRP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endParaRPr lang="en-US" altLang="en-US" sz="1050" b="0" dirty="0" smtClean="0">
              <a:solidFill>
                <a:schemeClr val="tx1"/>
              </a:solidFill>
            </a:endParaRPr>
          </a:p>
          <a:p>
            <a:pPr marL="342900" indent="-342900" defTabSz="803275" eaLnBrk="0" hangingPunct="0">
              <a:spcBef>
                <a:spcPts val="0"/>
              </a:spcBef>
              <a:spcAft>
                <a:spcPts val="0"/>
              </a:spcAft>
              <a:buClr>
                <a:schemeClr val="accent2"/>
              </a:buClr>
              <a:buSzPct val="110000"/>
              <a:buFont typeface="Arial" panose="020B0604020202020204" pitchFamily="34" charset="0"/>
              <a:buChar char="•"/>
            </a:pPr>
            <a:r>
              <a:rPr lang="en-US" altLang="en-US" sz="2200" b="0" dirty="0" smtClean="0">
                <a:solidFill>
                  <a:schemeClr val="tx1"/>
                </a:solidFill>
              </a:rPr>
              <a:t>Under the null, when </a:t>
            </a:r>
            <a:r>
              <a:rPr lang="en-US" altLang="en-US" sz="2200" b="0" dirty="0" smtClean="0">
                <a:solidFill>
                  <a:schemeClr val="tx1"/>
                </a:solidFill>
              </a:rPr>
              <a:t>selection or </a:t>
            </a:r>
            <a:r>
              <a:rPr lang="en-US" altLang="en-US" sz="2200" b="0" dirty="0" smtClean="0">
                <a:solidFill>
                  <a:schemeClr val="tx1"/>
                </a:solidFill>
              </a:rPr>
              <a:t>retention </a:t>
            </a:r>
            <a:r>
              <a:rPr lang="en-US" altLang="en-US" sz="2200" b="0" dirty="0" smtClean="0">
                <a:solidFill>
                  <a:schemeClr val="tx1"/>
                </a:solidFill>
              </a:rPr>
              <a:t>are influenced by BOTH exposure &amp; outcome, selection/retention is a </a:t>
            </a:r>
            <a:r>
              <a:rPr lang="en-US" altLang="en-US" sz="2200" b="0" dirty="0" smtClean="0">
                <a:solidFill>
                  <a:schemeClr val="tx1"/>
                </a:solidFill>
              </a:rPr>
              <a:t>conditioned upon collider</a:t>
            </a:r>
            <a:endParaRPr lang="en-US" altLang="en-US" sz="2200" b="0" dirty="0" smtClean="0">
              <a:solidFill>
                <a:schemeClr val="tx1"/>
              </a:solidFill>
            </a:endParaRPr>
          </a:p>
        </p:txBody>
      </p:sp>
      <p:sp>
        <p:nvSpPr>
          <p:cNvPr id="296970" name="Rectangle 38"/>
          <p:cNvSpPr>
            <a:spLocks noChangeArrowheads="1"/>
          </p:cNvSpPr>
          <p:nvPr/>
        </p:nvSpPr>
        <p:spPr bwMode="auto">
          <a:xfrm>
            <a:off x="0" y="2743200"/>
            <a:ext cx="6858000" cy="609600"/>
          </a:xfrm>
          <a:prstGeom prst="rect">
            <a:avLst/>
          </a:prstGeom>
          <a:noFill/>
          <a:ln w="9525">
            <a:noFill/>
            <a:miter lim="800000"/>
            <a:headEnd/>
            <a:tailEnd/>
          </a:ln>
        </p:spPr>
        <p:txBody>
          <a:bodyPr lIns="87312" tIns="42862" rIns="87312" bIns="42862" anchor="b"/>
          <a:lstStyle/>
          <a:p>
            <a:pPr algn="ctr" defTabSz="803275" eaLnBrk="0" hangingPunct="0"/>
            <a:r>
              <a:rPr lang="en-US" altLang="en-US" sz="2400" dirty="0">
                <a:solidFill>
                  <a:schemeClr val="tx2"/>
                </a:solidFill>
              </a:rPr>
              <a:t>Conditioning on a Collider =  Selection Bias</a:t>
            </a:r>
          </a:p>
        </p:txBody>
      </p:sp>
      <p:sp>
        <p:nvSpPr>
          <p:cNvPr id="340007" name="Text Box 39"/>
          <p:cNvSpPr txBox="1">
            <a:spLocks noChangeArrowheads="1"/>
          </p:cNvSpPr>
          <p:nvPr/>
        </p:nvSpPr>
        <p:spPr bwMode="auto">
          <a:xfrm flipH="1">
            <a:off x="2743200" y="1494711"/>
            <a:ext cx="1600200" cy="861774"/>
          </a:xfrm>
          <a:prstGeom prst="rect">
            <a:avLst/>
          </a:prstGeom>
          <a:noFill/>
          <a:ln w="57150">
            <a:solidFill>
              <a:srgbClr val="FF0000"/>
            </a:solidFill>
            <a:miter lim="800000"/>
            <a:headEnd/>
            <a:tailEnd/>
          </a:ln>
        </p:spPr>
        <p:txBody>
          <a:bodyPr wrap="square" anchor="ctr">
            <a:spAutoFit/>
          </a:bodyPr>
          <a:lstStyle/>
          <a:p>
            <a:pPr algn="ctr" eaLnBrk="0" hangingPunct="0">
              <a:spcBef>
                <a:spcPct val="50000"/>
              </a:spcBef>
            </a:pPr>
            <a:endParaRPr lang="en-US" altLang="en-US" sz="2000" b="0" dirty="0"/>
          </a:p>
          <a:p>
            <a:pPr algn="ctr" eaLnBrk="0" hangingPunct="0">
              <a:spcBef>
                <a:spcPct val="50000"/>
              </a:spcBef>
            </a:pPr>
            <a:endParaRPr lang="en-US" altLang="en-US" sz="2000" b="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00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00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Rectangle 2"/>
          <p:cNvSpPr>
            <a:spLocks noGrp="1" noChangeArrowheads="1"/>
          </p:cNvSpPr>
          <p:nvPr>
            <p:ph type="title"/>
          </p:nvPr>
        </p:nvSpPr>
        <p:spPr>
          <a:xfrm>
            <a:off x="76200" y="0"/>
            <a:ext cx="6858000" cy="609600"/>
          </a:xfrm>
        </p:spPr>
        <p:txBody>
          <a:bodyPr/>
          <a:lstStyle/>
          <a:p>
            <a:r>
              <a:rPr lang="en-US" altLang="en-US" dirty="0" smtClean="0"/>
              <a:t>Conditioning on a Collider</a:t>
            </a:r>
          </a:p>
        </p:txBody>
      </p:sp>
      <p:sp>
        <p:nvSpPr>
          <p:cNvPr id="299010" name="Rectangle 3"/>
          <p:cNvSpPr>
            <a:spLocks noGrp="1" noChangeArrowheads="1"/>
          </p:cNvSpPr>
          <p:nvPr>
            <p:ph type="body" idx="1"/>
          </p:nvPr>
        </p:nvSpPr>
        <p:spPr>
          <a:xfrm>
            <a:off x="152400" y="685800"/>
            <a:ext cx="6858000" cy="6781800"/>
          </a:xfrm>
        </p:spPr>
        <p:txBody>
          <a:bodyPr/>
          <a:lstStyle/>
          <a:p>
            <a:pPr>
              <a:spcAft>
                <a:spcPts val="0"/>
              </a:spcAft>
              <a:buFont typeface="Symbol" pitchFamily="18" charset="2"/>
              <a:buNone/>
            </a:pPr>
            <a:r>
              <a:rPr lang="en-US" altLang="en-US" sz="2400" u="sng" dirty="0" smtClean="0"/>
              <a:t>Scenarios where we condition on a collider</a:t>
            </a:r>
          </a:p>
          <a:p>
            <a:pPr marL="168275" indent="-168275">
              <a:spcAft>
                <a:spcPts val="300"/>
              </a:spcAft>
            </a:pPr>
            <a:r>
              <a:rPr lang="en-US" altLang="en-US" sz="2400" dirty="0" smtClean="0"/>
              <a:t>Study design-dictated (we </a:t>
            </a:r>
            <a:r>
              <a:rPr lang="en-US" altLang="en-US" sz="2400" dirty="0" smtClean="0"/>
              <a:t>choose subjects) or </a:t>
            </a:r>
            <a:r>
              <a:rPr lang="en-US" altLang="en-US" sz="2400" dirty="0" smtClean="0"/>
              <a:t>human behavior-derived activities </a:t>
            </a:r>
            <a:r>
              <a:rPr lang="en-US" altLang="en-US" sz="2400" dirty="0" smtClean="0"/>
              <a:t>(subjects drop out) related to which participants are selected for initially or are retained in a study (e.g. Harvard study on wealth and intelligence)</a:t>
            </a:r>
          </a:p>
          <a:p>
            <a:pPr lvl="1">
              <a:spcBef>
                <a:spcPts val="600"/>
              </a:spcBef>
              <a:spcAft>
                <a:spcPts val="300"/>
              </a:spcAft>
            </a:pPr>
            <a:r>
              <a:rPr lang="en-US" altLang="en-US" sz="2200" dirty="0" smtClean="0"/>
              <a:t> “classic selection bias”</a:t>
            </a:r>
          </a:p>
          <a:p>
            <a:pPr>
              <a:spcAft>
                <a:spcPts val="0"/>
              </a:spcAft>
              <a:buFont typeface="Symbol" pitchFamily="18" charset="2"/>
              <a:buNone/>
            </a:pPr>
            <a:r>
              <a:rPr lang="en-US" altLang="en-US" sz="1800" dirty="0" smtClean="0"/>
              <a:t>or</a:t>
            </a:r>
          </a:p>
          <a:p>
            <a:pPr marL="168275" indent="-168275">
              <a:spcBef>
                <a:spcPts val="0"/>
              </a:spcBef>
              <a:spcAft>
                <a:spcPts val="0"/>
              </a:spcAft>
            </a:pPr>
            <a:r>
              <a:rPr lang="en-US" altLang="en-US" sz="2400" dirty="0" smtClean="0"/>
              <a:t>Unwise conditioning (via </a:t>
            </a:r>
            <a:r>
              <a:rPr lang="en-US" altLang="en-US" sz="2400" dirty="0" smtClean="0"/>
              <a:t>matching,   stratification or regression) </a:t>
            </a:r>
            <a:r>
              <a:rPr lang="en-US" altLang="en-US" sz="2400" dirty="0" smtClean="0"/>
              <a:t>on a collider by investigator during </a:t>
            </a:r>
            <a:r>
              <a:rPr lang="en-US" altLang="en-US" sz="2400" dirty="0" smtClean="0"/>
              <a:t>design or analysis </a:t>
            </a:r>
            <a:r>
              <a:rPr lang="en-US" altLang="en-US" sz="2400" dirty="0" smtClean="0"/>
              <a:t>phase of a study (e.g., stillbirth adjustment)</a:t>
            </a:r>
          </a:p>
          <a:p>
            <a:pPr lvl="1"/>
            <a:r>
              <a:rPr lang="en-US" altLang="en-US" sz="2200" dirty="0" smtClean="0"/>
              <a:t>inappropriate “management” of confounding</a:t>
            </a:r>
          </a:p>
          <a:p>
            <a:pPr>
              <a:spcAft>
                <a:spcPts val="0"/>
              </a:spcAft>
              <a:buFont typeface="Symbol" pitchFamily="18" charset="2"/>
              <a:buNone/>
            </a:pPr>
            <a:r>
              <a:rPr lang="en-US" altLang="en-US" sz="1800" dirty="0" smtClean="0"/>
              <a:t>or</a:t>
            </a:r>
          </a:p>
          <a:p>
            <a:pPr marL="168275" indent="-168275">
              <a:spcBef>
                <a:spcPts val="0"/>
              </a:spcBef>
              <a:spcAft>
                <a:spcPts val="0"/>
              </a:spcAft>
            </a:pPr>
            <a:r>
              <a:rPr lang="en-US" altLang="en-US" sz="2400" dirty="0" smtClean="0"/>
              <a:t>A few other scenarios (e.g., missing data</a:t>
            </a:r>
            <a:r>
              <a:rPr lang="en-US" altLang="en-US" sz="2400" dirty="0" smtClean="0"/>
              <a:t>)</a:t>
            </a:r>
          </a:p>
          <a:p>
            <a:pPr marL="522287" lvl="1" indent="-168275">
              <a:spcAft>
                <a:spcPts val="0"/>
              </a:spcAft>
            </a:pPr>
            <a:r>
              <a:rPr lang="en-US" altLang="en-US" sz="2400" dirty="0"/>
              <a:t> </a:t>
            </a:r>
            <a:r>
              <a:rPr lang="en-US" altLang="en-US" sz="2400" dirty="0" smtClean="0"/>
              <a:t>we condition on non-missing data</a:t>
            </a:r>
            <a:endParaRPr lang="en-US" altLang="en-US" sz="2400" dirty="0" smtClean="0"/>
          </a:p>
          <a:p>
            <a:pPr marL="336550" indent="0">
              <a:spcAft>
                <a:spcPts val="0"/>
              </a:spcAft>
              <a:buNone/>
            </a:pPr>
            <a:r>
              <a:rPr lang="en-US" altLang="en-US" sz="2400" dirty="0" smtClean="0">
                <a:solidFill>
                  <a:srgbClr val="FF0000"/>
                </a:solidFill>
              </a:rPr>
              <a:t>Some researchers call anything that involves conditioning on a collider “selection bias</a:t>
            </a:r>
            <a:r>
              <a:rPr lang="en-US" altLang="en-US" sz="2400" dirty="0" smtClean="0">
                <a:solidFill>
                  <a:srgbClr val="FF0000"/>
                </a:solidFill>
              </a:rPr>
              <a:t>”</a:t>
            </a:r>
          </a:p>
          <a:p>
            <a:pPr marL="336550" indent="0">
              <a:buNone/>
            </a:pPr>
            <a:r>
              <a:rPr lang="en-US" altLang="en-US" sz="2400" dirty="0" smtClean="0">
                <a:solidFill>
                  <a:srgbClr val="FF0000"/>
                </a:solidFill>
              </a:rPr>
              <a:t>-- but not all selection derives from conditioning on a collider</a:t>
            </a:r>
            <a:endParaRPr lang="en-US" altLang="en-US" sz="2400" dirty="0" smtClean="0">
              <a:solidFill>
                <a:srgbClr val="FF0000"/>
              </a:solidFill>
            </a:endParaRPr>
          </a:p>
          <a:p>
            <a:pPr marL="436562" lvl="1" indent="0">
              <a:buClr>
                <a:srgbClr val="FF0000"/>
              </a:buClr>
              <a:buNone/>
            </a:pPr>
            <a:r>
              <a:rPr lang="en-US" altLang="en-US" sz="1800" dirty="0" smtClean="0">
                <a:solidFill>
                  <a:srgbClr val="FF0000"/>
                </a:solidFill>
              </a:rPr>
              <a:t>Hernan et al. </a:t>
            </a:r>
            <a:r>
              <a:rPr lang="en-US" altLang="en-US" sz="1800" i="1" dirty="0" smtClean="0">
                <a:solidFill>
                  <a:srgbClr val="FF0000"/>
                </a:solidFill>
              </a:rPr>
              <a:t>Epidemiology</a:t>
            </a:r>
            <a:r>
              <a:rPr lang="en-US" altLang="en-US" sz="1800" dirty="0" smtClean="0">
                <a:solidFill>
                  <a:srgbClr val="FF0000"/>
                </a:solidFill>
              </a:rPr>
              <a:t> </a:t>
            </a:r>
            <a:r>
              <a:rPr lang="en-US" altLang="en-US" sz="1800" dirty="0" smtClean="0">
                <a:solidFill>
                  <a:srgbClr val="FF0000"/>
                </a:solidFill>
              </a:rPr>
              <a:t> 2004 </a:t>
            </a:r>
            <a:r>
              <a:rPr lang="en-US" altLang="en-US" sz="1800" dirty="0" smtClean="0">
                <a:solidFill>
                  <a:srgbClr val="FF0000"/>
                </a:solidFill>
              </a:rPr>
              <a:t>(Optional Reading) </a:t>
            </a:r>
          </a:p>
        </p:txBody>
      </p:sp>
      <p:sp>
        <p:nvSpPr>
          <p:cNvPr id="4" name="Oval 3"/>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9010">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9010">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901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2" name="Rectangle 2"/>
          <p:cNvSpPr>
            <a:spLocks noGrp="1" noChangeArrowheads="1"/>
          </p:cNvSpPr>
          <p:nvPr>
            <p:ph type="title"/>
          </p:nvPr>
        </p:nvSpPr>
        <p:spPr/>
        <p:txBody>
          <a:bodyPr/>
          <a:lstStyle/>
          <a:p>
            <a:endParaRPr lang="en-US" altLang="en-US" dirty="0" smtClean="0"/>
          </a:p>
        </p:txBody>
      </p:sp>
      <p:sp>
        <p:nvSpPr>
          <p:cNvPr id="4133" name="Rectangle 3"/>
          <p:cNvSpPr>
            <a:spLocks noGrp="1" noChangeArrowheads="1"/>
          </p:cNvSpPr>
          <p:nvPr>
            <p:ph type="body" idx="1"/>
          </p:nvPr>
        </p:nvSpPr>
        <p:spPr>
          <a:xfrm>
            <a:off x="228600" y="1371600"/>
            <a:ext cx="6629400" cy="6781800"/>
          </a:xfrm>
        </p:spPr>
        <p:txBody>
          <a:bodyPr/>
          <a:lstStyle/>
          <a:p>
            <a:pPr>
              <a:lnSpc>
                <a:spcPct val="90000"/>
              </a:lnSpc>
              <a:spcBef>
                <a:spcPts val="500"/>
              </a:spcBef>
              <a:spcAft>
                <a:spcPts val="500"/>
              </a:spcAft>
              <a:buFont typeface="Symbol" pitchFamily="18" charset="2"/>
              <a:buNone/>
            </a:pPr>
            <a:r>
              <a:rPr lang="en-US" altLang="en-US" sz="2400" b="1" dirty="0" smtClean="0"/>
              <a:t>Estes continues to be confounding puzzle </a:t>
            </a:r>
            <a:br>
              <a:rPr lang="en-US" altLang="en-US" sz="2400" b="1" dirty="0" smtClean="0"/>
            </a:br>
            <a:r>
              <a:rPr lang="en-US" altLang="en-US" dirty="0" smtClean="0">
                <a:solidFill>
                  <a:srgbClr val="0000FF"/>
                </a:solidFill>
                <a:latin typeface="geneva"/>
                <a:hlinkClick r:id="rId4"/>
              </a:rPr>
              <a:t>Ray RATTO</a:t>
            </a:r>
            <a:r>
              <a:rPr lang="en-US" altLang="en-US" u="sng" dirty="0" smtClean="0">
                <a:latin typeface="geneva"/>
              </a:rPr>
              <a:t/>
            </a:r>
            <a:br>
              <a:rPr lang="en-US" altLang="en-US" u="sng" dirty="0" smtClean="0">
                <a:latin typeface="geneva"/>
              </a:rPr>
            </a:br>
            <a:endParaRPr lang="en-US" altLang="en-US" sz="800" dirty="0" smtClean="0"/>
          </a:p>
          <a:p>
            <a:pPr>
              <a:lnSpc>
                <a:spcPct val="90000"/>
              </a:lnSpc>
              <a:spcBef>
                <a:spcPts val="500"/>
              </a:spcBef>
              <a:spcAft>
                <a:spcPts val="500"/>
              </a:spcAft>
              <a:buFont typeface="Symbol" pitchFamily="18" charset="2"/>
              <a:buNone/>
            </a:pPr>
            <a:r>
              <a:rPr lang="en-US" altLang="en-US" dirty="0" smtClean="0"/>
              <a:t>SHAWN ESTES seemed loath to analyze his own performance last night, for fear that people would see the first three innings and use them to obscure the last four. </a:t>
            </a:r>
          </a:p>
          <a:p>
            <a:pPr>
              <a:lnSpc>
                <a:spcPct val="90000"/>
              </a:lnSpc>
              <a:spcBef>
                <a:spcPts val="500"/>
              </a:spcBef>
              <a:spcAft>
                <a:spcPts val="500"/>
              </a:spcAft>
              <a:buFont typeface="Symbol" pitchFamily="18" charset="2"/>
              <a:buNone/>
            </a:pPr>
            <a:r>
              <a:rPr lang="en-US" altLang="en-US" dirty="0" smtClean="0"/>
              <a:t>But that's what made his outing so perfectly Estes-like -- an ongoing argument with himself that he eventually won. </a:t>
            </a:r>
          </a:p>
          <a:p>
            <a:pPr>
              <a:lnSpc>
                <a:spcPct val="90000"/>
              </a:lnSpc>
              <a:spcBef>
                <a:spcPts val="500"/>
              </a:spcBef>
              <a:spcAft>
                <a:spcPts val="500"/>
              </a:spcAft>
              <a:buFont typeface="Symbol" pitchFamily="18" charset="2"/>
              <a:buNone/>
            </a:pPr>
            <a:r>
              <a:rPr lang="en-US" altLang="en-US" dirty="0" smtClean="0"/>
              <a:t>Well, an argument in which he held his own and his teammates won for him in the bottom of the ninth. </a:t>
            </a:r>
          </a:p>
          <a:p>
            <a:pPr>
              <a:lnSpc>
                <a:spcPct val="90000"/>
              </a:lnSpc>
              <a:spcBef>
                <a:spcPts val="500"/>
              </a:spcBef>
              <a:spcAft>
                <a:spcPts val="500"/>
              </a:spcAft>
              <a:buFont typeface="Symbol" pitchFamily="18" charset="2"/>
              <a:buNone/>
            </a:pPr>
            <a:r>
              <a:rPr lang="en-US" altLang="en-US" dirty="0" smtClean="0"/>
              <a:t>Ramon Martinez lined a game-tying single with two outs, and Jeff Kent followed two batters later with a bases-loaded walk off Juan Acevedo to give the Giants a 2-1 victory against Colorado and move them to within 4 1/2 games of division leader Arizona. It was in many ways an eye-opening victory for a team that hadn't had one of this type for a while. </a:t>
            </a:r>
          </a:p>
        </p:txBody>
      </p:sp>
      <p:graphicFrame>
        <p:nvGraphicFramePr>
          <p:cNvPr id="4130" name="Object 34"/>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4427" name="Hypertext" r:id="rId5" imgW="4572000" imgH="3048000" progId="">
                  <p:embed/>
                </p:oleObj>
              </mc:Choice>
              <mc:Fallback>
                <p:oleObj name="Hypertext" r:id="rId5" imgW="4572000" imgH="3048000" progId="">
                  <p:embed/>
                  <p:pic>
                    <p:nvPicPr>
                      <p:cNvPr id="0" name="Picture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31" name="Object 35"/>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4428" name="Hypertext" r:id="rId7" imgW="4572000" imgH="3048000" progId="">
                  <p:embed/>
                </p:oleObj>
              </mc:Choice>
              <mc:Fallback>
                <p:oleObj name="Hypertext" r:id="rId7" imgW="4572000" imgH="3048000" progId="">
                  <p:embed/>
                  <p:pic>
                    <p:nvPicPr>
                      <p:cNvPr id="0" name="Picture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34" name="Picture 8" descr="chronbanner"/>
          <p:cNvPicPr>
            <a:picLocks noChangeAspect="1" noChangeArrowheads="1"/>
          </p:cNvPicPr>
          <p:nvPr/>
        </p:nvPicPr>
        <p:blipFill>
          <a:blip r:embed="rId8"/>
          <a:srcRect/>
          <a:stretch>
            <a:fillRect/>
          </a:stretch>
        </p:blipFill>
        <p:spPr bwMode="auto">
          <a:xfrm>
            <a:off x="0" y="457200"/>
            <a:ext cx="6858000" cy="836613"/>
          </a:xfrm>
          <a:prstGeom prst="rect">
            <a:avLst/>
          </a:prstGeom>
          <a:noFill/>
          <a:ln w="9525">
            <a:noFill/>
            <a:miter lim="800000"/>
            <a:headEnd/>
            <a:tailEnd/>
          </a:ln>
        </p:spPr>
      </p:pic>
      <p:pic>
        <p:nvPicPr>
          <p:cNvPr id="2" name="Picture 1"/>
          <p:cNvPicPr>
            <a:picLocks noChangeAspect="1"/>
          </p:cNvPicPr>
          <p:nvPr/>
        </p:nvPicPr>
        <p:blipFill rotWithShape="1">
          <a:blip r:embed="rId9"/>
          <a:srcRect r="2941"/>
          <a:stretch/>
        </p:blipFill>
        <p:spPr>
          <a:xfrm rot="20705281">
            <a:off x="514795" y="3228159"/>
            <a:ext cx="6658037" cy="3973887"/>
          </a:xfrm>
          <a:prstGeom prst="rect">
            <a:avLst/>
          </a:prstGeom>
        </p:spPr>
      </p:pic>
      <p:pic>
        <p:nvPicPr>
          <p:cNvPr id="3" name="Picture 2"/>
          <p:cNvPicPr>
            <a:picLocks noChangeAspect="1"/>
          </p:cNvPicPr>
          <p:nvPr/>
        </p:nvPicPr>
        <p:blipFill rotWithShape="1">
          <a:blip r:embed="rId10"/>
          <a:srcRect l="1777" r="7804"/>
          <a:stretch/>
        </p:blipFill>
        <p:spPr>
          <a:xfrm rot="1530461">
            <a:off x="-178319" y="6208711"/>
            <a:ext cx="6614374" cy="3456799"/>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Rectangle 2"/>
          <p:cNvSpPr>
            <a:spLocks noGrp="1" noChangeArrowheads="1"/>
          </p:cNvSpPr>
          <p:nvPr>
            <p:ph type="title"/>
          </p:nvPr>
        </p:nvSpPr>
        <p:spPr>
          <a:xfrm>
            <a:off x="76200" y="152400"/>
            <a:ext cx="6858000" cy="609600"/>
          </a:xfrm>
        </p:spPr>
        <p:txBody>
          <a:bodyPr/>
          <a:lstStyle/>
          <a:p>
            <a:r>
              <a:rPr lang="en-US" altLang="en-US" dirty="0" smtClean="0"/>
              <a:t>To prevent confounding and selection bias</a:t>
            </a:r>
          </a:p>
        </p:txBody>
      </p:sp>
      <p:sp>
        <p:nvSpPr>
          <p:cNvPr id="301058" name="Rectangle 3"/>
          <p:cNvSpPr>
            <a:spLocks noGrp="1" noChangeArrowheads="1"/>
          </p:cNvSpPr>
          <p:nvPr>
            <p:ph type="body" idx="1"/>
          </p:nvPr>
        </p:nvSpPr>
        <p:spPr>
          <a:xfrm>
            <a:off x="76200" y="1295400"/>
            <a:ext cx="6858000" cy="6781800"/>
          </a:xfrm>
        </p:spPr>
        <p:txBody>
          <a:bodyPr/>
          <a:lstStyle/>
          <a:p>
            <a:pPr marL="0" indent="0">
              <a:buFont typeface="Symbol" pitchFamily="18" charset="2"/>
              <a:buNone/>
              <a:tabLst>
                <a:tab pos="168275" algn="l"/>
              </a:tabLst>
            </a:pPr>
            <a:r>
              <a:rPr lang="en-US" altLang="en-US" sz="2200" b="1" dirty="0" smtClean="0"/>
              <a:t>Because DAGS encode both confounding and selection bias, </a:t>
            </a:r>
            <a:r>
              <a:rPr lang="en-US" altLang="en-US" sz="2200" b="1" dirty="0" smtClean="0"/>
              <a:t>to identify causal effects, we must:</a:t>
            </a:r>
            <a:endParaRPr lang="en-US" altLang="en-US" sz="2200" b="1" dirty="0" smtClean="0"/>
          </a:p>
          <a:p>
            <a:r>
              <a:rPr lang="en-US" altLang="en-US" sz="2400" dirty="0"/>
              <a:t>Close (i.e., block) the non-causal paths</a:t>
            </a:r>
          </a:p>
          <a:p>
            <a:r>
              <a:rPr lang="en-US" altLang="en-US" sz="2400" dirty="0" smtClean="0"/>
              <a:t>Keep the causal paths open (unblocked)</a:t>
            </a:r>
          </a:p>
          <a:p>
            <a:r>
              <a:rPr lang="en-US" altLang="en-US" sz="2400" dirty="0" smtClean="0"/>
              <a:t>If you do, all that will remain in your data are causal relationships (measurement error and chance notwithstanding)</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3"/>
          <p:cNvSpPr>
            <a:spLocks noGrp="1" noChangeArrowheads="1"/>
          </p:cNvSpPr>
          <p:nvPr>
            <p:ph type="body" idx="1"/>
          </p:nvPr>
        </p:nvSpPr>
        <p:spPr>
          <a:xfrm>
            <a:off x="152400" y="882621"/>
            <a:ext cx="6705600" cy="1098579"/>
          </a:xfrm>
        </p:spPr>
        <p:txBody>
          <a:bodyPr/>
          <a:lstStyle/>
          <a:p>
            <a:r>
              <a:rPr lang="en-US" altLang="en-US" dirty="0" smtClean="0"/>
              <a:t>A path between E and D is </a:t>
            </a:r>
            <a:r>
              <a:rPr lang="en-US" altLang="en-US" u="sng" dirty="0" smtClean="0"/>
              <a:t>closed</a:t>
            </a:r>
            <a:r>
              <a:rPr lang="en-US" altLang="en-US" dirty="0" smtClean="0"/>
              <a:t> (blocked) if</a:t>
            </a:r>
          </a:p>
          <a:p>
            <a:pPr marL="568325" lvl="1" indent="-222250"/>
            <a:r>
              <a:rPr lang="en-US" altLang="en-US" dirty="0" smtClean="0"/>
              <a:t>a collider (“common effect”) is present, which has </a:t>
            </a:r>
            <a:r>
              <a:rPr lang="en-US" altLang="en-US" u="sng" dirty="0" smtClean="0"/>
              <a:t>not</a:t>
            </a:r>
            <a:r>
              <a:rPr lang="en-US" altLang="en-US" dirty="0" smtClean="0"/>
              <a:t> been </a:t>
            </a:r>
            <a:r>
              <a:rPr lang="en-US" altLang="en-US" dirty="0" smtClean="0"/>
              <a:t>conditioned upon.  </a:t>
            </a:r>
            <a:r>
              <a:rPr lang="en-US" altLang="en-US" dirty="0" smtClean="0"/>
              <a:t>This is a dead end.</a:t>
            </a:r>
          </a:p>
          <a:p>
            <a:pPr lvl="1"/>
            <a:endParaRPr lang="en-US" altLang="en-US" dirty="0" smtClean="0"/>
          </a:p>
          <a:p>
            <a:pPr lvl="1"/>
            <a:endParaRPr lang="en-US" altLang="en-US" dirty="0" smtClean="0"/>
          </a:p>
          <a:p>
            <a:pPr>
              <a:buFont typeface="Symbol" pitchFamily="18" charset="2"/>
              <a:buNone/>
            </a:pPr>
            <a:r>
              <a:rPr lang="en-US" altLang="en-US" dirty="0" smtClean="0"/>
              <a:t>Or </a:t>
            </a:r>
            <a:endParaRPr lang="en-US" altLang="en-US" dirty="0" smtClean="0"/>
          </a:p>
          <a:p>
            <a:pPr marL="568325" lvl="1" indent="-222250"/>
            <a:r>
              <a:rPr lang="en-US" altLang="en-US" sz="1900" dirty="0" smtClean="0"/>
              <a:t>a </a:t>
            </a:r>
            <a:r>
              <a:rPr lang="en-US" altLang="en-US" sz="1900" dirty="0" smtClean="0"/>
              <a:t>non-collider, which is part of a backdoor confounding path, </a:t>
            </a:r>
            <a:r>
              <a:rPr lang="en-US" altLang="en-US" sz="1900" u="sng" dirty="0" smtClean="0"/>
              <a:t>is</a:t>
            </a:r>
            <a:r>
              <a:rPr lang="en-US" altLang="en-US" sz="1900" dirty="0" smtClean="0"/>
              <a:t> conditioned upon (</a:t>
            </a:r>
            <a:r>
              <a:rPr lang="en-US" altLang="en-US" sz="1900" dirty="0" smtClean="0"/>
              <a:t>e.g., by stratification)</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marL="1192213" lvl="2" indent="-217488"/>
            <a:r>
              <a:rPr lang="en-US" altLang="en-US" dirty="0" smtClean="0"/>
              <a:t>To </a:t>
            </a:r>
            <a:r>
              <a:rPr lang="en-US" altLang="en-US" dirty="0"/>
              <a:t>prevent confounding, block all non-causal paths that are generated from common causes</a:t>
            </a:r>
          </a:p>
          <a:p>
            <a:pPr marL="0" lvl="1" indent="0">
              <a:spcAft>
                <a:spcPts val="0"/>
              </a:spcAft>
              <a:buNone/>
            </a:pPr>
            <a:r>
              <a:rPr lang="en-US" altLang="en-US" dirty="0" smtClean="0"/>
              <a:t>Or</a:t>
            </a:r>
          </a:p>
          <a:p>
            <a:pPr marL="568325" lvl="1" indent="-222250"/>
            <a:r>
              <a:rPr lang="en-US" altLang="en-US" dirty="0" smtClean="0"/>
              <a:t>a </a:t>
            </a:r>
            <a:r>
              <a:rPr lang="en-US" altLang="en-US" dirty="0"/>
              <a:t>non-collider, which is </a:t>
            </a:r>
            <a:r>
              <a:rPr lang="en-US" altLang="en-US" dirty="0" smtClean="0"/>
              <a:t>part of a directed path, </a:t>
            </a:r>
            <a:r>
              <a:rPr lang="en-US" altLang="en-US" u="sng" dirty="0" smtClean="0"/>
              <a:t>is</a:t>
            </a:r>
            <a:r>
              <a:rPr lang="en-US" altLang="en-US" dirty="0" smtClean="0"/>
              <a:t> conditioned upon </a:t>
            </a:r>
            <a:r>
              <a:rPr lang="en-US" altLang="en-US" dirty="0"/>
              <a:t>(e.g., by stratification</a:t>
            </a:r>
            <a:r>
              <a:rPr lang="en-US" altLang="en-US" dirty="0" smtClean="0"/>
              <a:t>)</a:t>
            </a:r>
          </a:p>
          <a:p>
            <a:pPr marL="568325" lvl="1" indent="-222250"/>
            <a:endParaRPr lang="en-US" altLang="en-US" dirty="0"/>
          </a:p>
          <a:p>
            <a:pPr marL="568325" lvl="1" indent="-222250"/>
            <a:endParaRPr lang="en-US" altLang="en-US" dirty="0" smtClean="0"/>
          </a:p>
          <a:p>
            <a:pPr marL="1192213" lvl="2" indent="-217488"/>
            <a:r>
              <a:rPr lang="en-US" altLang="en-US" dirty="0" smtClean="0"/>
              <a:t>Basis for adage:  do not control for factors on the causal pathway</a:t>
            </a:r>
            <a:endParaRPr lang="en-US" altLang="en-US" dirty="0"/>
          </a:p>
          <a:p>
            <a:pPr lvl="1"/>
            <a:endParaRPr lang="en-US" altLang="en-US" dirty="0" smtClean="0"/>
          </a:p>
          <a:p>
            <a:pPr lvl="1"/>
            <a:endParaRPr lang="en-US" altLang="en-US" dirty="0" smtClean="0"/>
          </a:p>
          <a:p>
            <a:pPr lvl="2"/>
            <a:endParaRPr lang="en-US" altLang="en-US" dirty="0" smtClean="0"/>
          </a:p>
          <a:p>
            <a:pPr lvl="1"/>
            <a:endParaRPr lang="en-US" altLang="en-US" dirty="0" smtClean="0"/>
          </a:p>
          <a:p>
            <a:endParaRPr lang="en-US" altLang="en-US" dirty="0" smtClean="0"/>
          </a:p>
          <a:p>
            <a:pPr lvl="1"/>
            <a:endParaRPr lang="en-US" altLang="en-US" dirty="0" smtClean="0"/>
          </a:p>
        </p:txBody>
      </p:sp>
      <p:grpSp>
        <p:nvGrpSpPr>
          <p:cNvPr id="4" name="Group 3"/>
          <p:cNvGrpSpPr/>
          <p:nvPr/>
        </p:nvGrpSpPr>
        <p:grpSpPr>
          <a:xfrm>
            <a:off x="532086" y="4038600"/>
            <a:ext cx="6249714" cy="1343802"/>
            <a:chOff x="532086" y="4038600"/>
            <a:chExt cx="6249714" cy="1343802"/>
          </a:xfrm>
        </p:grpSpPr>
        <p:sp>
          <p:nvSpPr>
            <p:cNvPr id="1218571" name="Text Box 11"/>
            <p:cNvSpPr txBox="1">
              <a:spLocks noChangeArrowheads="1"/>
            </p:cNvSpPr>
            <p:nvPr/>
          </p:nvSpPr>
          <p:spPr bwMode="auto">
            <a:xfrm>
              <a:off x="1600200" y="4921968"/>
              <a:ext cx="16764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a:t>
              </a:r>
            </a:p>
          </p:txBody>
        </p:sp>
        <p:sp>
          <p:nvSpPr>
            <p:cNvPr id="1218572" name="Text Box 12"/>
            <p:cNvSpPr txBox="1">
              <a:spLocks noChangeArrowheads="1"/>
            </p:cNvSpPr>
            <p:nvPr/>
          </p:nvSpPr>
          <p:spPr bwMode="auto">
            <a:xfrm>
              <a:off x="4267200" y="4982292"/>
              <a:ext cx="25146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Child’s Myopia</a:t>
              </a:r>
            </a:p>
          </p:txBody>
        </p:sp>
        <p:sp>
          <p:nvSpPr>
            <p:cNvPr id="1218573" name="Text Box 13"/>
            <p:cNvSpPr txBox="1">
              <a:spLocks noChangeArrowheads="1"/>
            </p:cNvSpPr>
            <p:nvPr/>
          </p:nvSpPr>
          <p:spPr bwMode="auto">
            <a:xfrm>
              <a:off x="532086" y="4159969"/>
              <a:ext cx="32766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a:latin typeface="Arial" pitchFamily="34" charset="0"/>
                </a:rPr>
                <a:t>Parental Myopia</a:t>
              </a:r>
            </a:p>
          </p:txBody>
        </p:sp>
        <p:sp>
          <p:nvSpPr>
            <p:cNvPr id="1218575" name="Text Box 15"/>
            <p:cNvSpPr txBox="1">
              <a:spLocks noChangeArrowheads="1"/>
            </p:cNvSpPr>
            <p:nvPr/>
          </p:nvSpPr>
          <p:spPr bwMode="auto">
            <a:xfrm>
              <a:off x="1028700" y="4038600"/>
              <a:ext cx="2247900" cy="730969"/>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1218578" name="Line 18"/>
            <p:cNvSpPr>
              <a:spLocks noChangeShapeType="1"/>
            </p:cNvSpPr>
            <p:nvPr/>
          </p:nvSpPr>
          <p:spPr bwMode="auto">
            <a:xfrm>
              <a:off x="3276600" y="5150567"/>
              <a:ext cx="1143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18580" name="Line 20"/>
            <p:cNvSpPr>
              <a:spLocks noChangeShapeType="1"/>
            </p:cNvSpPr>
            <p:nvPr/>
          </p:nvSpPr>
          <p:spPr bwMode="auto">
            <a:xfrm>
              <a:off x="2781300" y="4579067"/>
              <a:ext cx="2095500" cy="419100"/>
            </a:xfrm>
            <a:prstGeom prst="line">
              <a:avLst/>
            </a:prstGeom>
            <a:noFill/>
            <a:ln w="28575">
              <a:solidFill>
                <a:schemeClr val="tx1"/>
              </a:solidFill>
              <a:round/>
              <a:headEnd/>
              <a:tailEnd type="stealth" w="med" len="med"/>
            </a:ln>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18581" name="Line 21"/>
            <p:cNvSpPr>
              <a:spLocks noChangeShapeType="1"/>
            </p:cNvSpPr>
            <p:nvPr/>
          </p:nvSpPr>
          <p:spPr bwMode="auto">
            <a:xfrm>
              <a:off x="1866900" y="4579067"/>
              <a:ext cx="266700" cy="342900"/>
            </a:xfrm>
            <a:prstGeom prst="line">
              <a:avLst/>
            </a:prstGeom>
            <a:noFill/>
            <a:ln w="28575">
              <a:solidFill>
                <a:schemeClr val="tx1"/>
              </a:solidFill>
              <a:round/>
              <a:headEnd/>
              <a:tailEnd type="stealth" w="med" len="med"/>
            </a:ln>
            <a:effectLst/>
            <a:extLst/>
          </p:spPr>
          <p:txBody>
            <a:bodyPr wrap="square" anchor="ctr">
              <a:spAutoFit/>
            </a:bodyPr>
            <a:lstStyle/>
            <a:p>
              <a:pPr algn="ctr" eaLnBrk="0" hangingPunct="0">
                <a:spcBef>
                  <a:spcPct val="50000"/>
                </a:spcBef>
                <a:defRPr/>
              </a:pPr>
              <a:endParaRPr lang="en-US" dirty="0">
                <a:latin typeface="Arial" pitchFamily="34" charset="0"/>
              </a:endParaRPr>
            </a:p>
          </p:txBody>
        </p:sp>
      </p:grpSp>
      <p:sp>
        <p:nvSpPr>
          <p:cNvPr id="29" name="Text Box 15"/>
          <p:cNvSpPr txBox="1">
            <a:spLocks noChangeArrowheads="1"/>
          </p:cNvSpPr>
          <p:nvPr/>
        </p:nvSpPr>
        <p:spPr bwMode="auto">
          <a:xfrm>
            <a:off x="2065098" y="7248165"/>
            <a:ext cx="2687477" cy="730969"/>
          </a:xfrm>
          <a:prstGeom prst="rect">
            <a:avLst/>
          </a:prstGeom>
          <a:noFill/>
          <a:ln w="76200">
            <a:solidFill>
              <a:srgbClr val="FF0000"/>
            </a:solidFill>
            <a:miter lim="800000"/>
            <a:headEnd/>
            <a:tailEnd/>
          </a:ln>
          <a:effectLst>
            <a:outerShdw dist="107763" dir="2700000" algn="ctr" rotWithShape="0">
              <a:schemeClr val="bg2"/>
            </a:outerShdw>
          </a:effectLst>
        </p:spPr>
        <p:txBody>
          <a:bodyPr wrap="square">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305153" name="Rectangle 2"/>
          <p:cNvSpPr>
            <a:spLocks noGrp="1" noChangeArrowheads="1"/>
          </p:cNvSpPr>
          <p:nvPr>
            <p:ph type="title"/>
          </p:nvPr>
        </p:nvSpPr>
        <p:spPr>
          <a:xfrm>
            <a:off x="533400" y="76200"/>
            <a:ext cx="5830888" cy="1066800"/>
          </a:xfrm>
        </p:spPr>
        <p:txBody>
          <a:bodyPr/>
          <a:lstStyle/>
          <a:p>
            <a:r>
              <a:rPr lang="en-US" altLang="en-US" dirty="0" smtClean="0">
                <a:solidFill>
                  <a:srgbClr val="000000"/>
                </a:solidFill>
              </a:rPr>
              <a:t>Keeping the Right Paths Open:</a:t>
            </a:r>
            <a:br>
              <a:rPr lang="en-US" altLang="en-US" dirty="0" smtClean="0">
                <a:solidFill>
                  <a:srgbClr val="000000"/>
                </a:solidFill>
              </a:rPr>
            </a:br>
            <a:r>
              <a:rPr lang="en-US" altLang="en-US" dirty="0" smtClean="0">
                <a:solidFill>
                  <a:srgbClr val="000000"/>
                </a:solidFill>
              </a:rPr>
              <a:t>Summarizing Rules for Reading DAGs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1218566" name="Text Box 6"/>
          <p:cNvSpPr txBox="1">
            <a:spLocks noChangeArrowheads="1"/>
          </p:cNvSpPr>
          <p:nvPr/>
        </p:nvSpPr>
        <p:spPr bwMode="auto">
          <a:xfrm>
            <a:off x="2743200" y="2133600"/>
            <a:ext cx="16764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Stillbirths</a:t>
            </a:r>
          </a:p>
        </p:txBody>
      </p:sp>
      <p:grpSp>
        <p:nvGrpSpPr>
          <p:cNvPr id="3" name="Group 2"/>
          <p:cNvGrpSpPr/>
          <p:nvPr/>
        </p:nvGrpSpPr>
        <p:grpSpPr>
          <a:xfrm>
            <a:off x="1447800" y="2667000"/>
            <a:ext cx="5257800" cy="536634"/>
            <a:chOff x="1371600" y="2971801"/>
            <a:chExt cx="5257800" cy="536634"/>
          </a:xfrm>
        </p:grpSpPr>
        <p:sp>
          <p:nvSpPr>
            <p:cNvPr id="1218564" name="Text Box 4"/>
            <p:cNvSpPr txBox="1">
              <a:spLocks noChangeArrowheads="1"/>
            </p:cNvSpPr>
            <p:nvPr/>
          </p:nvSpPr>
          <p:spPr bwMode="auto">
            <a:xfrm>
              <a:off x="1371600" y="2971801"/>
              <a:ext cx="10668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Folate</a:t>
              </a:r>
            </a:p>
          </p:txBody>
        </p:sp>
        <p:sp>
          <p:nvSpPr>
            <p:cNvPr id="1218565" name="Text Box 5"/>
            <p:cNvSpPr txBox="1">
              <a:spLocks noChangeArrowheads="1"/>
            </p:cNvSpPr>
            <p:nvPr/>
          </p:nvSpPr>
          <p:spPr bwMode="auto">
            <a:xfrm>
              <a:off x="4495800" y="3108325"/>
              <a:ext cx="21336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Birth defects</a:t>
              </a:r>
            </a:p>
          </p:txBody>
        </p:sp>
        <p:sp>
          <p:nvSpPr>
            <p:cNvPr id="1218567" name="Line 7"/>
            <p:cNvSpPr>
              <a:spLocks noChangeShapeType="1"/>
            </p:cNvSpPr>
            <p:nvPr/>
          </p:nvSpPr>
          <p:spPr bwMode="auto">
            <a:xfrm>
              <a:off x="2667000" y="3276600"/>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pSp>
      <p:sp>
        <p:nvSpPr>
          <p:cNvPr id="1218568" name="Text Box 8"/>
          <p:cNvSpPr txBox="1">
            <a:spLocks noChangeArrowheads="1"/>
          </p:cNvSpPr>
          <p:nvPr/>
        </p:nvSpPr>
        <p:spPr bwMode="auto">
          <a:xfrm>
            <a:off x="3276600" y="2971800"/>
            <a:ext cx="6858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18569" name="Line 9"/>
          <p:cNvSpPr>
            <a:spLocks noChangeShapeType="1"/>
          </p:cNvSpPr>
          <p:nvPr/>
        </p:nvSpPr>
        <p:spPr bwMode="auto">
          <a:xfrm flipH="1" flipV="1">
            <a:off x="4267200" y="2514600"/>
            <a:ext cx="457799" cy="2286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18570" name="Line 10"/>
          <p:cNvSpPr>
            <a:spLocks noChangeShapeType="1"/>
          </p:cNvSpPr>
          <p:nvPr/>
        </p:nvSpPr>
        <p:spPr bwMode="auto">
          <a:xfrm flipV="1">
            <a:off x="2667000" y="2514600"/>
            <a:ext cx="304800" cy="2286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18579" name="Text Box 19"/>
          <p:cNvSpPr txBox="1">
            <a:spLocks noChangeArrowheads="1"/>
          </p:cNvSpPr>
          <p:nvPr/>
        </p:nvSpPr>
        <p:spPr bwMode="auto">
          <a:xfrm>
            <a:off x="3408836" y="5102772"/>
            <a:ext cx="6858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grpSp>
        <p:nvGrpSpPr>
          <p:cNvPr id="20" name="Group 21"/>
          <p:cNvGrpSpPr>
            <a:grpSpLocks/>
          </p:cNvGrpSpPr>
          <p:nvPr/>
        </p:nvGrpSpPr>
        <p:grpSpPr bwMode="auto">
          <a:xfrm>
            <a:off x="266850" y="7315200"/>
            <a:ext cx="6687224" cy="708025"/>
            <a:chOff x="918" y="658"/>
            <a:chExt cx="3267" cy="446"/>
          </a:xfrm>
        </p:grpSpPr>
        <p:sp>
          <p:nvSpPr>
            <p:cNvPr id="21" name="Text Box 2"/>
            <p:cNvSpPr txBox="1">
              <a:spLocks noChangeArrowheads="1"/>
            </p:cNvSpPr>
            <p:nvPr/>
          </p:nvSpPr>
          <p:spPr bwMode="auto">
            <a:xfrm flipH="1">
              <a:off x="1734" y="720"/>
              <a:ext cx="1473" cy="252"/>
            </a:xfrm>
            <a:prstGeom prst="rect">
              <a:avLst/>
            </a:prstGeom>
            <a:noFill/>
            <a:ln w="12700">
              <a:noFill/>
              <a:miter lim="800000"/>
              <a:headEnd/>
              <a:tailEnd/>
            </a:ln>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Immunosuppression</a:t>
              </a:r>
              <a:endParaRPr lang="en-US" altLang="en-US" sz="2000" b="0" dirty="0"/>
            </a:p>
          </p:txBody>
        </p:sp>
        <p:sp>
          <p:nvSpPr>
            <p:cNvPr id="22" name="Text Box 15"/>
            <p:cNvSpPr txBox="1">
              <a:spLocks noChangeArrowheads="1"/>
            </p:cNvSpPr>
            <p:nvPr/>
          </p:nvSpPr>
          <p:spPr bwMode="auto">
            <a:xfrm flipH="1">
              <a:off x="918" y="658"/>
              <a:ext cx="689" cy="44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HIV infection</a:t>
              </a:r>
              <a:endParaRPr lang="en-US" altLang="en-US" sz="2000" b="0" dirty="0"/>
            </a:p>
          </p:txBody>
        </p:sp>
        <p:sp>
          <p:nvSpPr>
            <p:cNvPr id="24" name="Freeform 21"/>
            <p:cNvSpPr>
              <a:spLocks/>
            </p:cNvSpPr>
            <p:nvPr/>
          </p:nvSpPr>
          <p:spPr bwMode="auto">
            <a:xfrm rot="4920854">
              <a:off x="3322" y="602"/>
              <a:ext cx="83" cy="504"/>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5" name="Text Box 2"/>
            <p:cNvSpPr txBox="1">
              <a:spLocks noChangeArrowheads="1"/>
            </p:cNvSpPr>
            <p:nvPr/>
          </p:nvSpPr>
          <p:spPr bwMode="auto">
            <a:xfrm flipH="1">
              <a:off x="3465" y="755"/>
              <a:ext cx="720" cy="252"/>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AIDS</a:t>
              </a:r>
              <a:endParaRPr lang="en-US" altLang="en-US" sz="2000" b="0" dirty="0"/>
            </a:p>
          </p:txBody>
        </p:sp>
        <p:sp>
          <p:nvSpPr>
            <p:cNvPr id="26" name="Freeform 21"/>
            <p:cNvSpPr>
              <a:spLocks/>
            </p:cNvSpPr>
            <p:nvPr/>
          </p:nvSpPr>
          <p:spPr bwMode="auto">
            <a:xfrm rot="4920854">
              <a:off x="1557" y="657"/>
              <a:ext cx="53" cy="34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extLst/>
          </p:spPr>
          <p:txBody>
            <a:bodyPr wrap="square" anchor="ctr">
              <a:spAutoFit/>
            </a:bodyPr>
            <a:lstStyle/>
            <a:p>
              <a:pPr algn="ctr" eaLnBrk="0" hangingPunct="0">
                <a:spcBef>
                  <a:spcPct val="50000"/>
                </a:spcBef>
                <a:defRPr/>
              </a:pPr>
              <a:endParaRPr lang="en-US" dirty="0">
                <a:latin typeface="Arial" pitchFamily="34" charset="0"/>
              </a:endParaRPr>
            </a:p>
          </p:txBody>
        </p:sp>
      </p:grpSp>
      <p:sp>
        <p:nvSpPr>
          <p:cNvPr id="31" name="Oval 30"/>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5154">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5154">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5154">
                                            <p:txEl>
                                              <p:pRg st="10" end="1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185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5154">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5154">
                                            <p:txEl>
                                              <p:pRg st="15" end="1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5154">
                                            <p:txEl>
                                              <p:pRg st="12" end="1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218579"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646112" y="-228600"/>
            <a:ext cx="5830888" cy="1066800"/>
          </a:xfrm>
        </p:spPr>
        <p:txBody>
          <a:bodyPr/>
          <a:lstStyle/>
          <a:p>
            <a:r>
              <a:rPr lang="en-US" altLang="en-US" dirty="0" smtClean="0">
                <a:solidFill>
                  <a:srgbClr val="000000"/>
                </a:solidFill>
              </a:rPr>
              <a:t>Rules for Reading DAGs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03106" name="Rectangle 3"/>
          <p:cNvSpPr>
            <a:spLocks noGrp="1" noChangeArrowheads="1"/>
          </p:cNvSpPr>
          <p:nvPr>
            <p:ph type="body" idx="1"/>
          </p:nvPr>
        </p:nvSpPr>
        <p:spPr>
          <a:xfrm>
            <a:off x="76200" y="609600"/>
            <a:ext cx="6781800" cy="6781800"/>
          </a:xfrm>
        </p:spPr>
        <p:txBody>
          <a:bodyPr/>
          <a:lstStyle/>
          <a:p>
            <a:r>
              <a:rPr lang="en-US" altLang="en-US" dirty="0" smtClean="0"/>
              <a:t>A path between E and D is </a:t>
            </a:r>
            <a:r>
              <a:rPr lang="en-US" altLang="en-US" u="sng" dirty="0" smtClean="0"/>
              <a:t>open</a:t>
            </a:r>
            <a:r>
              <a:rPr lang="en-US" altLang="en-US" dirty="0" smtClean="0"/>
              <a:t> (unblocked) </a:t>
            </a:r>
            <a:r>
              <a:rPr lang="en-US" altLang="en-US" dirty="0" smtClean="0"/>
              <a:t>if there are no blockages, meaning:</a:t>
            </a:r>
            <a:endParaRPr lang="en-US" altLang="en-US" dirty="0" smtClean="0"/>
          </a:p>
          <a:p>
            <a:pPr marL="514350" lvl="1" indent="-228600"/>
            <a:r>
              <a:rPr lang="en-US" altLang="en-US" dirty="0" smtClean="0"/>
              <a:t>There is no collider </a:t>
            </a:r>
            <a:r>
              <a:rPr lang="en-US" altLang="en-US" dirty="0"/>
              <a:t>(“common effect”) </a:t>
            </a:r>
            <a:r>
              <a:rPr lang="en-US" altLang="en-US" i="1" u="sng" dirty="0" smtClean="0"/>
              <a:t>or</a:t>
            </a:r>
            <a:r>
              <a:rPr lang="en-US" altLang="en-US" i="1" dirty="0" smtClean="0"/>
              <a:t> </a:t>
            </a:r>
            <a:r>
              <a:rPr lang="en-US" altLang="en-US" dirty="0" smtClean="0"/>
              <a:t>any collider </a:t>
            </a:r>
            <a:r>
              <a:rPr lang="en-US" altLang="en-US" dirty="0" smtClean="0"/>
              <a:t>that </a:t>
            </a:r>
            <a:r>
              <a:rPr lang="en-US" altLang="en-US" dirty="0" smtClean="0"/>
              <a:t>is present </a:t>
            </a:r>
            <a:r>
              <a:rPr lang="en-US" altLang="en-US" u="sng" dirty="0" smtClean="0"/>
              <a:t>is</a:t>
            </a:r>
            <a:r>
              <a:rPr lang="en-US" altLang="en-US" dirty="0" smtClean="0"/>
              <a:t> adjusted for (or a descendant of a collider is </a:t>
            </a:r>
            <a:r>
              <a:rPr lang="en-US" altLang="en-US" dirty="0" smtClean="0"/>
              <a:t>conditioned upon).  “</a:t>
            </a:r>
            <a:r>
              <a:rPr lang="en-US" altLang="en-US" dirty="0" smtClean="0"/>
              <a:t>Conditioned “</a:t>
            </a:r>
            <a:r>
              <a:rPr lang="en-US" altLang="en-US" dirty="0" smtClean="0"/>
              <a:t> </a:t>
            </a:r>
            <a:r>
              <a:rPr lang="en-US" altLang="en-US" dirty="0" smtClean="0"/>
              <a:t>refers to restriction, stratification, regression/other techniques.</a:t>
            </a:r>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r>
              <a:rPr lang="en-US" altLang="en-US" dirty="0" smtClean="0"/>
              <a:t>and </a:t>
            </a:r>
          </a:p>
          <a:p>
            <a:pPr lvl="1"/>
            <a:r>
              <a:rPr lang="en-US" altLang="en-US" dirty="0" smtClean="0"/>
              <a:t>all </a:t>
            </a:r>
            <a:r>
              <a:rPr lang="en-US" altLang="en-US" dirty="0" smtClean="0"/>
              <a:t>non-colliders are </a:t>
            </a:r>
            <a:r>
              <a:rPr lang="en-US" altLang="en-US" u="sng" dirty="0" smtClean="0"/>
              <a:t>not</a:t>
            </a:r>
            <a:r>
              <a:rPr lang="en-US" altLang="en-US" dirty="0" smtClean="0"/>
              <a:t> adjusted for (i.e., left alone)</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endParaRPr lang="en-US" altLang="en-US" b="1" u="sng" dirty="0" smtClean="0"/>
          </a:p>
          <a:p>
            <a:r>
              <a:rPr lang="en-US" altLang="en-US" b="1" u="sng" dirty="0" smtClean="0"/>
              <a:t>Open</a:t>
            </a:r>
            <a:r>
              <a:rPr lang="en-US" altLang="en-US" b="1" dirty="0" smtClean="0"/>
              <a:t> </a:t>
            </a:r>
            <a:r>
              <a:rPr lang="en-US" altLang="en-US" b="1" dirty="0" smtClean="0"/>
              <a:t>paths mean a numerical association between E and D will be present in the observed data</a:t>
            </a:r>
          </a:p>
          <a:p>
            <a:pPr lvl="1"/>
            <a:r>
              <a:rPr lang="en-US" altLang="en-US" dirty="0" smtClean="0"/>
              <a:t>Open causal (directed) paths = true causation</a:t>
            </a:r>
          </a:p>
          <a:p>
            <a:pPr lvl="1"/>
            <a:r>
              <a:rPr lang="en-US" altLang="en-US" dirty="0" smtClean="0"/>
              <a:t>Open non-causal (undirected) paths = bias</a:t>
            </a:r>
          </a:p>
        </p:txBody>
      </p:sp>
      <p:sp>
        <p:nvSpPr>
          <p:cNvPr id="1238022" name="Text Box 6"/>
          <p:cNvSpPr txBox="1">
            <a:spLocks noChangeArrowheads="1"/>
          </p:cNvSpPr>
          <p:nvPr/>
        </p:nvSpPr>
        <p:spPr bwMode="auto">
          <a:xfrm>
            <a:off x="2514600" y="2876490"/>
            <a:ext cx="16764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Stillbirths</a:t>
            </a:r>
          </a:p>
        </p:txBody>
      </p:sp>
      <p:grpSp>
        <p:nvGrpSpPr>
          <p:cNvPr id="2" name="Group 1"/>
          <p:cNvGrpSpPr/>
          <p:nvPr/>
        </p:nvGrpSpPr>
        <p:grpSpPr>
          <a:xfrm>
            <a:off x="1219200" y="3060977"/>
            <a:ext cx="4724400" cy="1282423"/>
            <a:chOff x="1219200" y="2895600"/>
            <a:chExt cx="4724400" cy="1282423"/>
          </a:xfrm>
        </p:grpSpPr>
        <p:sp>
          <p:nvSpPr>
            <p:cNvPr id="1238020" name="Text Box 4"/>
            <p:cNvSpPr txBox="1">
              <a:spLocks noChangeArrowheads="1"/>
            </p:cNvSpPr>
            <p:nvPr/>
          </p:nvSpPr>
          <p:spPr bwMode="auto">
            <a:xfrm>
              <a:off x="1219200" y="3505201"/>
              <a:ext cx="10668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Folate</a:t>
              </a:r>
            </a:p>
          </p:txBody>
        </p:sp>
        <p:sp>
          <p:nvSpPr>
            <p:cNvPr id="1238021" name="Text Box 5"/>
            <p:cNvSpPr txBox="1">
              <a:spLocks noChangeArrowheads="1"/>
            </p:cNvSpPr>
            <p:nvPr/>
          </p:nvSpPr>
          <p:spPr bwMode="auto">
            <a:xfrm>
              <a:off x="4343400" y="3352801"/>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Birth defects</a:t>
              </a:r>
            </a:p>
          </p:txBody>
        </p:sp>
        <p:sp>
          <p:nvSpPr>
            <p:cNvPr id="1238023" name="Line 7"/>
            <p:cNvSpPr>
              <a:spLocks noChangeShapeType="1"/>
            </p:cNvSpPr>
            <p:nvPr/>
          </p:nvSpPr>
          <p:spPr bwMode="auto">
            <a:xfrm flipV="1">
              <a:off x="2514600" y="3733800"/>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8024" name="Text Box 8"/>
            <p:cNvSpPr txBox="1">
              <a:spLocks noChangeArrowheads="1"/>
            </p:cNvSpPr>
            <p:nvPr/>
          </p:nvSpPr>
          <p:spPr bwMode="auto">
            <a:xfrm>
              <a:off x="3200400" y="3808691"/>
              <a:ext cx="6858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25" name="Line 9"/>
            <p:cNvSpPr>
              <a:spLocks noChangeShapeType="1"/>
            </p:cNvSpPr>
            <p:nvPr/>
          </p:nvSpPr>
          <p:spPr bwMode="auto">
            <a:xfrm flipH="1">
              <a:off x="2209800" y="2895600"/>
              <a:ext cx="457200" cy="609600"/>
            </a:xfrm>
            <a:prstGeom prst="line">
              <a:avLst/>
            </a:prstGeom>
            <a:noFill/>
            <a:ln w="381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26" name="Line 10"/>
            <p:cNvSpPr>
              <a:spLocks noChangeShapeType="1"/>
            </p:cNvSpPr>
            <p:nvPr/>
          </p:nvSpPr>
          <p:spPr bwMode="auto">
            <a:xfrm>
              <a:off x="4038600" y="2895600"/>
              <a:ext cx="685800" cy="685800"/>
            </a:xfrm>
            <a:prstGeom prst="line">
              <a:avLst/>
            </a:prstGeom>
            <a:noFill/>
            <a:ln w="381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pSp>
      <p:sp>
        <p:nvSpPr>
          <p:cNvPr id="1238027" name="Text Box 11"/>
          <p:cNvSpPr txBox="1">
            <a:spLocks noChangeArrowheads="1"/>
          </p:cNvSpPr>
          <p:nvPr/>
        </p:nvSpPr>
        <p:spPr bwMode="auto">
          <a:xfrm>
            <a:off x="1371600" y="6477001"/>
            <a:ext cx="16764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a:t>
            </a:r>
          </a:p>
        </p:txBody>
      </p:sp>
      <p:sp>
        <p:nvSpPr>
          <p:cNvPr id="1238028" name="Text Box 12"/>
          <p:cNvSpPr txBox="1">
            <a:spLocks noChangeArrowheads="1"/>
          </p:cNvSpPr>
          <p:nvPr/>
        </p:nvSpPr>
        <p:spPr bwMode="auto">
          <a:xfrm>
            <a:off x="4191000" y="6308725"/>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Child’s Myopia</a:t>
            </a:r>
          </a:p>
        </p:txBody>
      </p:sp>
      <p:sp>
        <p:nvSpPr>
          <p:cNvPr id="1238029" name="Text Box 13"/>
          <p:cNvSpPr txBox="1">
            <a:spLocks noChangeArrowheads="1"/>
          </p:cNvSpPr>
          <p:nvPr/>
        </p:nvSpPr>
        <p:spPr bwMode="auto">
          <a:xfrm>
            <a:off x="304800" y="5029201"/>
            <a:ext cx="16764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Parental Myopia</a:t>
            </a:r>
          </a:p>
        </p:txBody>
      </p:sp>
      <p:sp>
        <p:nvSpPr>
          <p:cNvPr id="1238031" name="Line 15"/>
          <p:cNvSpPr>
            <a:spLocks noChangeShapeType="1"/>
          </p:cNvSpPr>
          <p:nvPr/>
        </p:nvSpPr>
        <p:spPr bwMode="auto">
          <a:xfrm>
            <a:off x="3048000" y="6659565"/>
            <a:ext cx="1333500" cy="158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32" name="Text Box 16"/>
          <p:cNvSpPr txBox="1">
            <a:spLocks noChangeArrowheads="1"/>
          </p:cNvSpPr>
          <p:nvPr/>
        </p:nvSpPr>
        <p:spPr bwMode="auto">
          <a:xfrm>
            <a:off x="3276600" y="6780491"/>
            <a:ext cx="6858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33" name="Line 17"/>
          <p:cNvSpPr>
            <a:spLocks noChangeShapeType="1"/>
          </p:cNvSpPr>
          <p:nvPr/>
        </p:nvSpPr>
        <p:spPr bwMode="auto">
          <a:xfrm>
            <a:off x="1219200" y="5730876"/>
            <a:ext cx="914400" cy="6699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34" name="Line 18"/>
          <p:cNvSpPr>
            <a:spLocks noChangeShapeType="1"/>
          </p:cNvSpPr>
          <p:nvPr/>
        </p:nvSpPr>
        <p:spPr bwMode="auto">
          <a:xfrm>
            <a:off x="1752600" y="5638800"/>
            <a:ext cx="2971800" cy="685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03121" name="Text Box 19"/>
          <p:cNvSpPr txBox="1">
            <a:spLocks noChangeArrowheads="1"/>
          </p:cNvSpPr>
          <p:nvPr/>
        </p:nvSpPr>
        <p:spPr bwMode="auto">
          <a:xfrm>
            <a:off x="2400300" y="2695991"/>
            <a:ext cx="1905000" cy="707886"/>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1600" dirty="0"/>
          </a:p>
          <a:p>
            <a:pPr algn="ctr" eaLnBrk="0" hangingPunct="0">
              <a:spcBef>
                <a:spcPct val="50000"/>
              </a:spcBef>
            </a:pPr>
            <a:endParaRPr lang="en-US" altLang="en-US" sz="1600" dirty="0"/>
          </a:p>
        </p:txBody>
      </p:sp>
      <p:sp>
        <p:nvSpPr>
          <p:cNvPr id="20" name="Oval 19"/>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106">
                                            <p:txEl>
                                              <p:pRg st="13" end="1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3106">
                                            <p:txEl>
                                              <p:pRg st="14" end="1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3106">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609600" y="-533400"/>
            <a:ext cx="5830888" cy="1066800"/>
          </a:xfrm>
        </p:spPr>
        <p:txBody>
          <a:bodyPr/>
          <a:lstStyle/>
          <a:p>
            <a:r>
              <a:rPr lang="en-US" altLang="en-US" dirty="0" smtClean="0">
                <a:solidFill>
                  <a:srgbClr val="000000"/>
                </a:solidFill>
              </a:rPr>
              <a:t>Rules for Reading </a:t>
            </a:r>
            <a:r>
              <a:rPr lang="en-US" altLang="en-US" dirty="0" smtClean="0">
                <a:solidFill>
                  <a:srgbClr val="000000"/>
                </a:solidFill>
              </a:rPr>
              <a:t>DAGs</a:t>
            </a:r>
            <a:endParaRPr lang="en-US" altLang="en-US" sz="1600" dirty="0" smtClean="0">
              <a:solidFill>
                <a:srgbClr val="000000"/>
              </a:solidFill>
            </a:endParaRPr>
          </a:p>
        </p:txBody>
      </p:sp>
      <p:sp>
        <p:nvSpPr>
          <p:cNvPr id="303106" name="Rectangle 3"/>
          <p:cNvSpPr>
            <a:spLocks noGrp="1" noChangeArrowheads="1"/>
          </p:cNvSpPr>
          <p:nvPr>
            <p:ph type="body" idx="1"/>
          </p:nvPr>
        </p:nvSpPr>
        <p:spPr>
          <a:xfrm>
            <a:off x="76200" y="685800"/>
            <a:ext cx="6781800" cy="6781800"/>
          </a:xfrm>
        </p:spPr>
        <p:txBody>
          <a:bodyPr/>
          <a:lstStyle/>
          <a:p>
            <a:r>
              <a:rPr lang="en-US" altLang="en-US" sz="2400" dirty="0" smtClean="0"/>
              <a:t>Formally, the previously described rules are known as “d</a:t>
            </a:r>
            <a:r>
              <a:rPr lang="en-US" altLang="en-US" sz="2400" dirty="0" smtClean="0"/>
              <a:t>-separation rules”</a:t>
            </a:r>
            <a:endParaRPr lang="en-US" altLang="en-US" sz="2400" dirty="0" smtClean="0"/>
          </a:p>
          <a:p>
            <a:pPr marL="519113" lvl="1" indent="-290513"/>
            <a:r>
              <a:rPr lang="en-US" altLang="en-US" dirty="0" smtClean="0"/>
              <a:t>“d” stands for directional</a:t>
            </a:r>
          </a:p>
          <a:p>
            <a:pPr marL="519113" lvl="1" indent="-290513"/>
            <a:r>
              <a:rPr lang="en-US" altLang="en-US" dirty="0" smtClean="0"/>
              <a:t>“separation” stands for “not connected” or having no numerical/statistical association</a:t>
            </a:r>
            <a:endParaRPr lang="en-US" altLang="en-US" dirty="0" smtClean="0"/>
          </a:p>
          <a:p>
            <a:pPr lvl="1"/>
            <a:endParaRPr lang="en-US" altLang="en-US" dirty="0" smtClean="0"/>
          </a:p>
          <a:p>
            <a:r>
              <a:rPr lang="en-US" altLang="en-US" sz="2400" dirty="0" smtClean="0"/>
              <a:t>Rules help us to:</a:t>
            </a:r>
          </a:p>
          <a:p>
            <a:pPr marL="519113" lvl="1" indent="-290513"/>
            <a:r>
              <a:rPr lang="en-US" altLang="en-US" sz="2200" dirty="0" smtClean="0"/>
              <a:t>Decide </a:t>
            </a:r>
            <a:r>
              <a:rPr lang="en-US" altLang="en-US" sz="2200" dirty="0"/>
              <a:t>factors to contend with in order to manage (i.e., eliminate or reduce) confounding </a:t>
            </a:r>
            <a:r>
              <a:rPr lang="en-US" altLang="en-US" sz="2200" dirty="0" smtClean="0"/>
              <a:t>and </a:t>
            </a:r>
            <a:r>
              <a:rPr lang="en-US" altLang="en-US" sz="2200" dirty="0"/>
              <a:t>selection </a:t>
            </a:r>
            <a:r>
              <a:rPr lang="en-US" altLang="en-US" sz="2200" dirty="0" smtClean="0"/>
              <a:t>bias </a:t>
            </a:r>
            <a:r>
              <a:rPr lang="en-US" altLang="en-US" sz="2200" dirty="0"/>
              <a:t>when studying </a:t>
            </a:r>
            <a:r>
              <a:rPr lang="en-US" altLang="en-US" sz="2200" dirty="0" smtClean="0"/>
              <a:t>the causal </a:t>
            </a:r>
            <a:r>
              <a:rPr lang="en-US" altLang="en-US" sz="2200" dirty="0"/>
              <a:t>relationship between E &amp; </a:t>
            </a:r>
            <a:r>
              <a:rPr lang="en-US" altLang="en-US" sz="2200" dirty="0" smtClean="0"/>
              <a:t>D (we have discussed)</a:t>
            </a:r>
          </a:p>
          <a:p>
            <a:pPr lvl="1"/>
            <a:endParaRPr lang="en-US" altLang="en-US" sz="2400" dirty="0"/>
          </a:p>
          <a:p>
            <a:pPr marL="519113" lvl="1" indent="-290513"/>
            <a:r>
              <a:rPr lang="en-US" altLang="en-US" sz="2200" dirty="0"/>
              <a:t>U</a:t>
            </a:r>
            <a:r>
              <a:rPr lang="en-US" altLang="en-US" sz="2200" dirty="0" smtClean="0"/>
              <a:t>nderstand whether the DAG we construct is correct</a:t>
            </a:r>
          </a:p>
          <a:p>
            <a:pPr lvl="2"/>
            <a:r>
              <a:rPr lang="en-US" altLang="en-US" sz="2200" dirty="0" smtClean="0"/>
              <a:t>Rules tell us which pair(s) of two nodes on any DAG are expected to </a:t>
            </a:r>
            <a:r>
              <a:rPr lang="en-US" altLang="en-US" sz="2200" dirty="0" smtClean="0"/>
              <a:t>be “separated” (have no association)</a:t>
            </a:r>
          </a:p>
          <a:p>
            <a:pPr lvl="3"/>
            <a:r>
              <a:rPr lang="en-US" altLang="en-US" sz="2200" dirty="0" smtClean="0"/>
              <a:t>If they are associated in our data, something is likely wrong with the DAG</a:t>
            </a:r>
            <a:endParaRPr lang="en-US" altLang="en-US" sz="2200" dirty="0" smtClean="0"/>
          </a:p>
        </p:txBody>
      </p:sp>
      <p:sp>
        <p:nvSpPr>
          <p:cNvPr id="28" name="Oval 27"/>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8584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310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3106">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3106">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310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310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304800" y="-11908"/>
            <a:ext cx="6248400" cy="1231106"/>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smtClean="0">
                <a:solidFill>
                  <a:schemeClr val="tx1"/>
                </a:solidFill>
              </a:rPr>
              <a:t>Is the Association Between E and D Biased or Unbiased?</a:t>
            </a:r>
          </a:p>
        </p:txBody>
      </p:sp>
      <p:sp>
        <p:nvSpPr>
          <p:cNvPr id="242697" name="Rectangle 10"/>
          <p:cNvSpPr>
            <a:spLocks noChangeArrowheads="1"/>
          </p:cNvSpPr>
          <p:nvPr/>
        </p:nvSpPr>
        <p:spPr bwMode="auto">
          <a:xfrm>
            <a:off x="76200" y="1676400"/>
            <a:ext cx="6781800" cy="1828800"/>
          </a:xfrm>
          <a:prstGeom prst="rect">
            <a:avLst/>
          </a:prstGeom>
          <a:noFill/>
          <a:ln>
            <a:noFill/>
          </a:ln>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chemeClr val="accent2"/>
              </a:buClr>
              <a:buSzPct val="75000"/>
              <a:buFont typeface="Symbol" pitchFamily="18" charset="2"/>
              <a:buNone/>
              <a:defRPr/>
            </a:pPr>
            <a:endParaRPr lang="en-US" altLang="en-US" sz="2000" b="0" u="sng" dirty="0">
              <a:solidFill>
                <a:schemeClr val="tx1"/>
              </a:solidFill>
            </a:endParaRPr>
          </a:p>
        </p:txBody>
      </p:sp>
      <p:grpSp>
        <p:nvGrpSpPr>
          <p:cNvPr id="2" name="Group 1"/>
          <p:cNvGrpSpPr/>
          <p:nvPr/>
        </p:nvGrpSpPr>
        <p:grpSpPr>
          <a:xfrm>
            <a:off x="623568" y="2203736"/>
            <a:ext cx="5396232" cy="2203193"/>
            <a:chOff x="13968" y="2902237"/>
            <a:chExt cx="5396232" cy="2203193"/>
          </a:xfrm>
        </p:grpSpPr>
        <p:sp>
          <p:nvSpPr>
            <p:cNvPr id="1260548" name="Line 4"/>
            <p:cNvSpPr>
              <a:spLocks noChangeShapeType="1"/>
            </p:cNvSpPr>
            <p:nvPr/>
          </p:nvSpPr>
          <p:spPr bwMode="auto">
            <a:xfrm>
              <a:off x="1524000" y="46482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pSp>
          <p:nvGrpSpPr>
            <p:cNvPr id="347140" name="Group 1"/>
            <p:cNvGrpSpPr>
              <a:grpSpLocks/>
            </p:cNvGrpSpPr>
            <p:nvPr/>
          </p:nvGrpSpPr>
          <p:grpSpPr bwMode="auto">
            <a:xfrm>
              <a:off x="13968" y="2902237"/>
              <a:ext cx="5396232" cy="2203193"/>
              <a:chOff x="547368" y="3270534"/>
              <a:chExt cx="5396232" cy="2203227"/>
            </a:xfrm>
          </p:grpSpPr>
          <p:sp>
            <p:nvSpPr>
              <p:cNvPr id="1260546" name="Text Box 2"/>
              <p:cNvSpPr txBox="1">
                <a:spLocks noChangeArrowheads="1"/>
              </p:cNvSpPr>
              <p:nvPr/>
            </p:nvSpPr>
            <p:spPr bwMode="auto">
              <a:xfrm flipH="1">
                <a:off x="4343400" y="3503147"/>
                <a:ext cx="1143000" cy="52322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Y</a:t>
                </a:r>
                <a:endParaRPr lang="en-US" altLang="en-US" sz="1600" b="0" dirty="0"/>
              </a:p>
            </p:txBody>
          </p:sp>
          <p:sp>
            <p:nvSpPr>
              <p:cNvPr id="1260547" name="Freeform 3"/>
              <p:cNvSpPr>
                <a:spLocks/>
              </p:cNvSpPr>
              <p:nvPr/>
            </p:nvSpPr>
            <p:spPr bwMode="auto">
              <a:xfrm rot="8217341" flipV="1">
                <a:off x="3155950" y="3738896"/>
                <a:ext cx="1447800" cy="52322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048000" y="5073645"/>
                <a:ext cx="685800" cy="40011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1260551" name="Text Box 7"/>
              <p:cNvSpPr txBox="1">
                <a:spLocks noChangeArrowheads="1"/>
              </p:cNvSpPr>
              <p:nvPr/>
            </p:nvSpPr>
            <p:spPr bwMode="auto">
              <a:xfrm flipH="1">
                <a:off x="1219200" y="4722366"/>
                <a:ext cx="1143000" cy="52322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E</a:t>
                </a:r>
                <a:endParaRPr lang="en-US" altLang="en-US" sz="1600" b="0" dirty="0"/>
              </a:p>
            </p:txBody>
          </p:sp>
          <p:sp>
            <p:nvSpPr>
              <p:cNvPr id="1260552" name="Text Box 8"/>
              <p:cNvSpPr txBox="1">
                <a:spLocks noChangeArrowheads="1"/>
              </p:cNvSpPr>
              <p:nvPr/>
            </p:nvSpPr>
            <p:spPr bwMode="auto">
              <a:xfrm flipH="1">
                <a:off x="4800600" y="4722366"/>
                <a:ext cx="1143000" cy="52322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D</a:t>
                </a:r>
                <a:endParaRPr lang="en-US" altLang="en-US" sz="1600" b="0" dirty="0"/>
              </a:p>
            </p:txBody>
          </p:sp>
          <p:sp>
            <p:nvSpPr>
              <p:cNvPr id="1260559" name="Text Box 15"/>
              <p:cNvSpPr txBox="1">
                <a:spLocks noChangeArrowheads="1"/>
              </p:cNvSpPr>
              <p:nvPr/>
            </p:nvSpPr>
            <p:spPr bwMode="auto">
              <a:xfrm flipH="1">
                <a:off x="2209800" y="4036555"/>
                <a:ext cx="1143000" cy="52322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X</a:t>
                </a:r>
                <a:endParaRPr lang="en-US" altLang="en-US" sz="1600" b="0" dirty="0"/>
              </a:p>
            </p:txBody>
          </p:sp>
          <p:sp>
            <p:nvSpPr>
              <p:cNvPr id="1260564" name="Text Box 20"/>
              <p:cNvSpPr txBox="1">
                <a:spLocks noChangeArrowheads="1"/>
              </p:cNvSpPr>
              <p:nvPr/>
            </p:nvSpPr>
            <p:spPr bwMode="auto">
              <a:xfrm flipH="1">
                <a:off x="547368" y="3270534"/>
                <a:ext cx="1143000" cy="523228"/>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chemeClr val="tx1"/>
                    </a:solidFill>
                  </a:rPr>
                  <a:t>W</a:t>
                </a:r>
                <a:endParaRPr lang="en-US" altLang="en-US" sz="1600" b="0" dirty="0"/>
              </a:p>
            </p:txBody>
          </p:sp>
          <p:sp>
            <p:nvSpPr>
              <p:cNvPr id="1260565" name="Freeform 21"/>
              <p:cNvSpPr>
                <a:spLocks/>
              </p:cNvSpPr>
              <p:nvPr/>
            </p:nvSpPr>
            <p:spPr bwMode="auto">
              <a:xfrm rot="4920854">
                <a:off x="1539063" y="3556677"/>
                <a:ext cx="735380" cy="81664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8223978">
                <a:off x="4899025" y="4081799"/>
                <a:ext cx="381000" cy="523228"/>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1026484" y="3952257"/>
                <a:ext cx="849648" cy="64027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grpSp>
      </p:grpSp>
      <p:sp>
        <p:nvSpPr>
          <p:cNvPr id="242706" name="Rectangle 26"/>
          <p:cNvSpPr>
            <a:spLocks noChangeArrowheads="1"/>
          </p:cNvSpPr>
          <p:nvPr/>
        </p:nvSpPr>
        <p:spPr bwMode="auto">
          <a:xfrm>
            <a:off x="76200" y="8001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34" name="Text Box 13"/>
          <p:cNvSpPr txBox="1">
            <a:spLocks noChangeArrowheads="1"/>
          </p:cNvSpPr>
          <p:nvPr/>
        </p:nvSpPr>
        <p:spPr bwMode="auto">
          <a:xfrm>
            <a:off x="2286000" y="2743202"/>
            <a:ext cx="1143000" cy="830997"/>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dirty="0"/>
          </a:p>
          <a:p>
            <a:pPr algn="ctr" eaLnBrk="0" hangingPunct="0">
              <a:spcBef>
                <a:spcPct val="50000"/>
              </a:spcBef>
            </a:pPr>
            <a:endParaRPr lang="en-US" altLang="en-US" sz="1600" dirty="0"/>
          </a:p>
        </p:txBody>
      </p:sp>
      <p:sp>
        <p:nvSpPr>
          <p:cNvPr id="35" name="Text Box 13"/>
          <p:cNvSpPr txBox="1">
            <a:spLocks noChangeArrowheads="1"/>
          </p:cNvSpPr>
          <p:nvPr/>
        </p:nvSpPr>
        <p:spPr bwMode="auto">
          <a:xfrm>
            <a:off x="4375150" y="2209802"/>
            <a:ext cx="1143000" cy="830997"/>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sz="2400" dirty="0"/>
          </a:p>
          <a:p>
            <a:pPr algn="ctr" eaLnBrk="0" hangingPunct="0">
              <a:spcBef>
                <a:spcPct val="50000"/>
              </a:spcBef>
            </a:pPr>
            <a:endParaRPr lang="en-US" altLang="en-US" sz="1600" dirty="0"/>
          </a:p>
        </p:txBody>
      </p:sp>
      <p:sp>
        <p:nvSpPr>
          <p:cNvPr id="20" name="Text Box 9"/>
          <p:cNvSpPr txBox="1">
            <a:spLocks noChangeArrowheads="1"/>
          </p:cNvSpPr>
          <p:nvPr/>
        </p:nvSpPr>
        <p:spPr bwMode="auto">
          <a:xfrm flipH="1">
            <a:off x="228600" y="4648200"/>
            <a:ext cx="6248400" cy="166199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smtClean="0">
              <a:solidFill>
                <a:schemeClr val="tx1"/>
              </a:solidFill>
            </a:endParaRPr>
          </a:p>
          <a:p>
            <a:pPr algn="ctr" eaLnBrk="0" hangingPunct="0">
              <a:spcBef>
                <a:spcPct val="50000"/>
              </a:spcBef>
              <a:defRPr/>
            </a:pPr>
            <a:r>
              <a:rPr lang="en-US" altLang="en-US" dirty="0" smtClean="0">
                <a:solidFill>
                  <a:schemeClr val="tx1"/>
                </a:solidFill>
              </a:rPr>
              <a:t>Do we expect an association between W and Y, after conditioning on X?</a:t>
            </a:r>
            <a:endParaRPr lang="en-US" altLang="en-US" dirty="0" smtClean="0">
              <a:solidFill>
                <a:schemeClr val="tx1"/>
              </a:solidFill>
            </a:endParaRPr>
          </a:p>
        </p:txBody>
      </p:sp>
      <p:sp>
        <p:nvSpPr>
          <p:cNvPr id="21" name="Oval 20"/>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22" name="Text Box 9"/>
          <p:cNvSpPr txBox="1">
            <a:spLocks noChangeArrowheads="1"/>
          </p:cNvSpPr>
          <p:nvPr/>
        </p:nvSpPr>
        <p:spPr bwMode="auto">
          <a:xfrm flipH="1">
            <a:off x="304800" y="6629400"/>
            <a:ext cx="6248400" cy="1661993"/>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smtClean="0">
              <a:solidFill>
                <a:schemeClr val="tx1"/>
              </a:solidFill>
            </a:endParaRPr>
          </a:p>
          <a:p>
            <a:pPr algn="ctr" eaLnBrk="0" hangingPunct="0">
              <a:spcBef>
                <a:spcPct val="50000"/>
              </a:spcBef>
              <a:defRPr/>
            </a:pPr>
            <a:r>
              <a:rPr lang="en-US" altLang="en-US" dirty="0" smtClean="0">
                <a:solidFill>
                  <a:schemeClr val="tx1"/>
                </a:solidFill>
              </a:rPr>
              <a:t>Is there bias in the relationship between E and D after conditioning on X and Y?</a:t>
            </a:r>
            <a:endParaRPr lang="en-US" altLang="en-US" dirty="0" smtClean="0">
              <a:solidFill>
                <a:schemeClr val="tx1"/>
              </a:solidFill>
            </a:endParaRPr>
          </a:p>
        </p:txBody>
      </p:sp>
    </p:spTree>
    <p:extLst>
      <p:ext uri="{BB962C8B-B14F-4D97-AF65-F5344CB8AC3E}">
        <p14:creationId xmlns:p14="http://schemas.microsoft.com/office/powerpoint/2010/main" val="3623534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427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p:bldP spid="34" grpId="0" animBg="1"/>
      <p:bldP spid="35" grpId="0" animBg="1"/>
      <p:bldP spid="20" grpId="0"/>
      <p:bldP spid="2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609600" y="-228600"/>
            <a:ext cx="5830888" cy="1066800"/>
          </a:xfrm>
        </p:spPr>
        <p:txBody>
          <a:bodyPr/>
          <a:lstStyle/>
          <a:p>
            <a:r>
              <a:rPr lang="en-US" altLang="en-US" dirty="0" smtClean="0">
                <a:solidFill>
                  <a:srgbClr val="000000"/>
                </a:solidFill>
              </a:rPr>
              <a:t>DAGs Show Us Our Limitations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03106" name="Rectangle 3"/>
          <p:cNvSpPr>
            <a:spLocks noGrp="1" noChangeArrowheads="1"/>
          </p:cNvSpPr>
          <p:nvPr>
            <p:ph type="body" idx="1"/>
          </p:nvPr>
        </p:nvSpPr>
        <p:spPr>
          <a:xfrm>
            <a:off x="76200" y="762000"/>
            <a:ext cx="6781800" cy="6781800"/>
          </a:xfrm>
        </p:spPr>
        <p:txBody>
          <a:bodyPr/>
          <a:lstStyle/>
          <a:p>
            <a:r>
              <a:rPr lang="en-US" altLang="en-US" sz="2400" dirty="0" smtClean="0"/>
              <a:t>Unmeasured confounders</a:t>
            </a:r>
          </a:p>
          <a:p>
            <a:pPr lvl="1"/>
            <a:r>
              <a:rPr lang="en-US" altLang="en-US" dirty="0" smtClean="0"/>
              <a:t>You know (or strongly suspect) they exist but you have no </a:t>
            </a:r>
            <a:r>
              <a:rPr lang="en-US" altLang="en-US" dirty="0" smtClean="0"/>
              <a:t>measurements</a:t>
            </a:r>
          </a:p>
          <a:p>
            <a:pPr lvl="2"/>
            <a:r>
              <a:rPr lang="en-US" altLang="en-US" dirty="0" smtClean="0"/>
              <a:t>Biologic</a:t>
            </a:r>
          </a:p>
          <a:p>
            <a:pPr lvl="2"/>
            <a:endParaRPr lang="en-US" altLang="en-US" dirty="0" smtClean="0"/>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a:p>
            <a:pPr lvl="1"/>
            <a:endParaRPr lang="en-US" altLang="en-US" dirty="0" smtClean="0"/>
          </a:p>
          <a:p>
            <a:pPr lvl="2"/>
            <a:r>
              <a:rPr lang="en-US" altLang="en-US" dirty="0" smtClean="0"/>
              <a:t>Behavioral</a:t>
            </a:r>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smtClean="0"/>
          </a:p>
          <a:p>
            <a:endParaRPr lang="en-US" altLang="en-US" sz="2400" dirty="0" smtClean="0"/>
          </a:p>
          <a:p>
            <a:r>
              <a:rPr lang="en-US" altLang="en-US" sz="2200" dirty="0" smtClean="0"/>
              <a:t>Sometimes </a:t>
            </a:r>
            <a:r>
              <a:rPr lang="en-US" altLang="en-US" sz="2200" dirty="0"/>
              <a:t>we cannot get rid of all open non-causal </a:t>
            </a:r>
            <a:r>
              <a:rPr lang="en-US" altLang="en-US" sz="2200" dirty="0" smtClean="0"/>
              <a:t>confounding paths</a:t>
            </a:r>
            <a:r>
              <a:rPr lang="en-US" altLang="en-US" sz="2400" dirty="0" smtClean="0"/>
              <a:t> </a:t>
            </a:r>
            <a:r>
              <a:rPr lang="en-US" altLang="en-US" sz="2200" dirty="0" smtClean="0"/>
              <a:t>= “residual confounding</a:t>
            </a:r>
            <a:r>
              <a:rPr lang="en-US" altLang="en-US" sz="2400" dirty="0" smtClean="0"/>
              <a:t>”</a:t>
            </a:r>
            <a:r>
              <a:rPr lang="en-US" altLang="en-US" dirty="0" smtClean="0"/>
              <a:t> </a:t>
            </a:r>
          </a:p>
        </p:txBody>
      </p:sp>
      <p:grpSp>
        <p:nvGrpSpPr>
          <p:cNvPr id="2" name="Group 1"/>
          <p:cNvGrpSpPr/>
          <p:nvPr/>
        </p:nvGrpSpPr>
        <p:grpSpPr>
          <a:xfrm>
            <a:off x="408214" y="2514600"/>
            <a:ext cx="6144986" cy="2169611"/>
            <a:chOff x="-353786" y="4980214"/>
            <a:chExt cx="6144986" cy="2169610"/>
          </a:xfrm>
        </p:grpSpPr>
        <p:sp>
          <p:nvSpPr>
            <p:cNvPr id="1238027" name="Text Box 11"/>
            <p:cNvSpPr txBox="1">
              <a:spLocks noChangeArrowheads="1"/>
            </p:cNvSpPr>
            <p:nvPr/>
          </p:nvSpPr>
          <p:spPr bwMode="auto">
            <a:xfrm>
              <a:off x="609600" y="6643657"/>
              <a:ext cx="24384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Candidate Gene X</a:t>
              </a:r>
              <a:endParaRPr lang="en-US" sz="2000" dirty="0">
                <a:latin typeface="Arial" pitchFamily="34" charset="0"/>
              </a:endParaRPr>
            </a:p>
          </p:txBody>
        </p:sp>
        <p:sp>
          <p:nvSpPr>
            <p:cNvPr id="1238028" name="Text Box 12"/>
            <p:cNvSpPr txBox="1">
              <a:spLocks noChangeArrowheads="1"/>
            </p:cNvSpPr>
            <p:nvPr/>
          </p:nvSpPr>
          <p:spPr bwMode="auto">
            <a:xfrm>
              <a:off x="4191000" y="6643657"/>
              <a:ext cx="1600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Cancer</a:t>
              </a:r>
              <a:endParaRPr lang="en-US" sz="2000" dirty="0">
                <a:latin typeface="Arial" pitchFamily="34" charset="0"/>
              </a:endParaRPr>
            </a:p>
          </p:txBody>
        </p:sp>
        <p:sp>
          <p:nvSpPr>
            <p:cNvPr id="1238029" name="Text Box 13"/>
            <p:cNvSpPr txBox="1">
              <a:spLocks noChangeArrowheads="1"/>
            </p:cNvSpPr>
            <p:nvPr/>
          </p:nvSpPr>
          <p:spPr bwMode="auto">
            <a:xfrm>
              <a:off x="-353786" y="4980214"/>
              <a:ext cx="2286000" cy="707886"/>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Genetic </a:t>
              </a:r>
              <a:r>
                <a:rPr lang="en-US" sz="2000" dirty="0" smtClean="0">
                  <a:latin typeface="Arial" pitchFamily="34" charset="0"/>
                </a:rPr>
                <a:t>ancestry (unmeasured)</a:t>
              </a:r>
              <a:endParaRPr lang="en-US" sz="2000" dirty="0">
                <a:latin typeface="Arial" pitchFamily="34" charset="0"/>
              </a:endParaRPr>
            </a:p>
          </p:txBody>
        </p:sp>
        <p:sp>
          <p:nvSpPr>
            <p:cNvPr id="1238031" name="Line 15"/>
            <p:cNvSpPr>
              <a:spLocks noChangeShapeType="1"/>
            </p:cNvSpPr>
            <p:nvPr/>
          </p:nvSpPr>
          <p:spPr bwMode="auto">
            <a:xfrm>
              <a:off x="3012621" y="6800196"/>
              <a:ext cx="1333500" cy="158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8032" name="Text Box 16"/>
            <p:cNvSpPr txBox="1">
              <a:spLocks noChangeArrowheads="1"/>
            </p:cNvSpPr>
            <p:nvPr/>
          </p:nvSpPr>
          <p:spPr bwMode="auto">
            <a:xfrm>
              <a:off x="3276600" y="6780492"/>
              <a:ext cx="6858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33" name="Line 17"/>
            <p:cNvSpPr>
              <a:spLocks noChangeShapeType="1"/>
            </p:cNvSpPr>
            <p:nvPr/>
          </p:nvSpPr>
          <p:spPr bwMode="auto">
            <a:xfrm>
              <a:off x="402771" y="5599800"/>
              <a:ext cx="283029" cy="1043858"/>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38034" name="Line 18"/>
            <p:cNvSpPr>
              <a:spLocks noChangeShapeType="1"/>
            </p:cNvSpPr>
            <p:nvPr/>
          </p:nvSpPr>
          <p:spPr bwMode="auto">
            <a:xfrm>
              <a:off x="495300" y="5606695"/>
              <a:ext cx="2457450" cy="329077"/>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8" name="Line 17"/>
            <p:cNvSpPr>
              <a:spLocks noChangeShapeType="1"/>
            </p:cNvSpPr>
            <p:nvPr/>
          </p:nvSpPr>
          <p:spPr bwMode="auto">
            <a:xfrm>
              <a:off x="402771" y="5606695"/>
              <a:ext cx="587829" cy="415007"/>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1" name="Line 18"/>
            <p:cNvSpPr>
              <a:spLocks noChangeShapeType="1"/>
            </p:cNvSpPr>
            <p:nvPr/>
          </p:nvSpPr>
          <p:spPr bwMode="auto">
            <a:xfrm>
              <a:off x="4125686" y="6174241"/>
              <a:ext cx="751114" cy="499691"/>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2" name="Text Box 12"/>
            <p:cNvSpPr txBox="1">
              <a:spLocks noChangeArrowheads="1"/>
            </p:cNvSpPr>
            <p:nvPr/>
          </p:nvSpPr>
          <p:spPr bwMode="auto">
            <a:xfrm>
              <a:off x="609600" y="5935772"/>
              <a:ext cx="1752600" cy="646331"/>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smtClean="0">
                  <a:latin typeface="Arial" pitchFamily="34" charset="0"/>
                </a:rPr>
                <a:t>True culprit gene</a:t>
              </a:r>
              <a:endParaRPr lang="en-US" sz="1800" dirty="0">
                <a:latin typeface="Arial" pitchFamily="34" charset="0"/>
              </a:endParaRPr>
            </a:p>
          </p:txBody>
        </p:sp>
        <p:sp>
          <p:nvSpPr>
            <p:cNvPr id="33" name="Text Box 12"/>
            <p:cNvSpPr txBox="1">
              <a:spLocks noChangeArrowheads="1"/>
            </p:cNvSpPr>
            <p:nvPr/>
          </p:nvSpPr>
          <p:spPr bwMode="auto">
            <a:xfrm>
              <a:off x="2057400" y="5540511"/>
              <a:ext cx="3009900" cy="646331"/>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1800" dirty="0" smtClean="0">
                  <a:latin typeface="Arial" pitchFamily="34" charset="0"/>
                </a:rPr>
                <a:t>Behavioral/lifestyle factors</a:t>
              </a:r>
              <a:endParaRPr lang="en-US" sz="1800" dirty="0">
                <a:latin typeface="Arial" pitchFamily="34" charset="0"/>
              </a:endParaRPr>
            </a:p>
          </p:txBody>
        </p:sp>
        <p:sp>
          <p:nvSpPr>
            <p:cNvPr id="35" name="Line 18"/>
            <p:cNvSpPr>
              <a:spLocks noChangeShapeType="1"/>
            </p:cNvSpPr>
            <p:nvPr/>
          </p:nvSpPr>
          <p:spPr bwMode="auto">
            <a:xfrm>
              <a:off x="1932213" y="6331032"/>
              <a:ext cx="2413907" cy="3429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grpSp>
      <p:grpSp>
        <p:nvGrpSpPr>
          <p:cNvPr id="20" name="Group 19"/>
          <p:cNvGrpSpPr/>
          <p:nvPr/>
        </p:nvGrpSpPr>
        <p:grpSpPr>
          <a:xfrm>
            <a:off x="533400" y="5486400"/>
            <a:ext cx="5943600" cy="2211111"/>
            <a:chOff x="38100" y="4938712"/>
            <a:chExt cx="5943600" cy="2211112"/>
          </a:xfrm>
        </p:grpSpPr>
        <p:sp>
          <p:nvSpPr>
            <p:cNvPr id="21" name="Text Box 11"/>
            <p:cNvSpPr txBox="1">
              <a:spLocks noChangeArrowheads="1"/>
            </p:cNvSpPr>
            <p:nvPr/>
          </p:nvSpPr>
          <p:spPr bwMode="auto">
            <a:xfrm>
              <a:off x="1371600" y="6477000"/>
              <a:ext cx="16764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Alcohol use</a:t>
              </a:r>
              <a:endParaRPr lang="en-US" sz="2000" dirty="0">
                <a:latin typeface="Arial" pitchFamily="34" charset="0"/>
              </a:endParaRPr>
            </a:p>
          </p:txBody>
        </p:sp>
        <p:sp>
          <p:nvSpPr>
            <p:cNvPr id="22" name="Text Box 12"/>
            <p:cNvSpPr txBox="1">
              <a:spLocks noChangeArrowheads="1"/>
            </p:cNvSpPr>
            <p:nvPr/>
          </p:nvSpPr>
          <p:spPr bwMode="auto">
            <a:xfrm>
              <a:off x="4381500" y="6308726"/>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Medication adherence</a:t>
              </a:r>
              <a:endParaRPr lang="en-US" sz="2000" dirty="0">
                <a:latin typeface="Arial" pitchFamily="34" charset="0"/>
              </a:endParaRPr>
            </a:p>
          </p:txBody>
        </p:sp>
        <p:sp>
          <p:nvSpPr>
            <p:cNvPr id="23" name="Text Box 13"/>
            <p:cNvSpPr txBox="1">
              <a:spLocks noChangeArrowheads="1"/>
            </p:cNvSpPr>
            <p:nvPr/>
          </p:nvSpPr>
          <p:spPr bwMode="auto">
            <a:xfrm>
              <a:off x="38100" y="4938712"/>
              <a:ext cx="2743200" cy="707886"/>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Personality </a:t>
              </a:r>
              <a:r>
                <a:rPr lang="en-US" sz="2000" dirty="0" smtClean="0">
                  <a:latin typeface="Arial" pitchFamily="34" charset="0"/>
                </a:rPr>
                <a:t>type (unmeasured)</a:t>
              </a:r>
              <a:endParaRPr lang="en-US" sz="2000" dirty="0">
                <a:latin typeface="Arial" pitchFamily="34" charset="0"/>
              </a:endParaRPr>
            </a:p>
          </p:txBody>
        </p:sp>
        <p:sp>
          <p:nvSpPr>
            <p:cNvPr id="24" name="Line 15"/>
            <p:cNvSpPr>
              <a:spLocks noChangeShapeType="1"/>
            </p:cNvSpPr>
            <p:nvPr/>
          </p:nvSpPr>
          <p:spPr bwMode="auto">
            <a:xfrm>
              <a:off x="3048000" y="6659563"/>
              <a:ext cx="1333500" cy="15875"/>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25" name="Text Box 16"/>
            <p:cNvSpPr txBox="1">
              <a:spLocks noChangeArrowheads="1"/>
            </p:cNvSpPr>
            <p:nvPr/>
          </p:nvSpPr>
          <p:spPr bwMode="auto">
            <a:xfrm>
              <a:off x="3276600" y="6780492"/>
              <a:ext cx="6858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26" name="Line 17"/>
            <p:cNvSpPr>
              <a:spLocks noChangeShapeType="1"/>
            </p:cNvSpPr>
            <p:nvPr/>
          </p:nvSpPr>
          <p:spPr bwMode="auto">
            <a:xfrm>
              <a:off x="1219200" y="5730875"/>
              <a:ext cx="914400" cy="6699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27" name="Line 18"/>
            <p:cNvSpPr>
              <a:spLocks noChangeShapeType="1"/>
            </p:cNvSpPr>
            <p:nvPr/>
          </p:nvSpPr>
          <p:spPr bwMode="auto">
            <a:xfrm>
              <a:off x="1752600" y="5638800"/>
              <a:ext cx="2971800" cy="6858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pSp>
    </p:spTree>
    <p:extLst>
      <p:ext uri="{BB962C8B-B14F-4D97-AF65-F5344CB8AC3E}">
        <p14:creationId xmlns:p14="http://schemas.microsoft.com/office/powerpoint/2010/main" val="256116791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2"/>
          <p:cNvSpPr>
            <a:spLocks noGrp="1" noChangeArrowheads="1"/>
          </p:cNvSpPr>
          <p:nvPr>
            <p:ph type="title"/>
          </p:nvPr>
        </p:nvSpPr>
        <p:spPr>
          <a:xfrm>
            <a:off x="609600" y="-76200"/>
            <a:ext cx="5830888" cy="1066800"/>
          </a:xfrm>
        </p:spPr>
        <p:txBody>
          <a:bodyPr/>
          <a:lstStyle/>
          <a:p>
            <a:r>
              <a:rPr lang="en-US" altLang="en-US" dirty="0" smtClean="0"/>
              <a:t>DAGs Force Investigators to First Conceptualize the System</a:t>
            </a:r>
          </a:p>
        </p:txBody>
      </p:sp>
      <p:sp>
        <p:nvSpPr>
          <p:cNvPr id="308226" name="Rectangle 3"/>
          <p:cNvSpPr>
            <a:spLocks noGrp="1" noChangeArrowheads="1"/>
          </p:cNvSpPr>
          <p:nvPr>
            <p:ph type="body" idx="1"/>
          </p:nvPr>
        </p:nvSpPr>
        <p:spPr>
          <a:xfrm>
            <a:off x="228600" y="1066800"/>
            <a:ext cx="6629400" cy="5562600"/>
          </a:xfrm>
        </p:spPr>
        <p:txBody>
          <a:bodyPr/>
          <a:lstStyle/>
          <a:p>
            <a:pPr>
              <a:buFont typeface="Symbol" pitchFamily="18" charset="2"/>
              <a:buNone/>
            </a:pPr>
            <a:r>
              <a:rPr lang="en-US" altLang="en-US" u="sng" dirty="0" smtClean="0"/>
              <a:t>Sunlight exposure &amp; melanoma</a:t>
            </a:r>
          </a:p>
          <a:p>
            <a:r>
              <a:rPr lang="en-US" altLang="en-US" dirty="0" smtClean="0"/>
              <a:t>A college intern is given a </a:t>
            </a:r>
            <a:r>
              <a:rPr lang="en-US" altLang="en-US" dirty="0" smtClean="0"/>
              <a:t>cohort study dataset </a:t>
            </a:r>
            <a:r>
              <a:rPr lang="en-US" altLang="en-US" dirty="0" smtClean="0"/>
              <a:t>and asked to estimate the causal relationship between sunlight exposure and melanoma</a:t>
            </a:r>
          </a:p>
          <a:p>
            <a:r>
              <a:rPr lang="en-US" altLang="en-US" dirty="0" smtClean="0"/>
              <a:t>He is told to make sure to adjust for everything he can to exclude the possibility of confounding</a:t>
            </a:r>
          </a:p>
          <a:p>
            <a:r>
              <a:rPr lang="en-US" altLang="en-US" dirty="0" smtClean="0"/>
              <a:t>He analyzes the data and finds that gum chewing is significantly associated with melanoma and significantly associated with sunlight exposure</a:t>
            </a:r>
          </a:p>
          <a:p>
            <a:r>
              <a:rPr lang="en-US" altLang="en-US" dirty="0" smtClean="0"/>
              <a:t>After adjusting for gum chewing there is an appreciable difference between the crude and </a:t>
            </a:r>
            <a:r>
              <a:rPr lang="en-US" altLang="en-US" dirty="0" smtClean="0"/>
              <a:t>adjusted (stratified) </a:t>
            </a:r>
            <a:r>
              <a:rPr lang="en-US" altLang="en-US" dirty="0" smtClean="0"/>
              <a:t>measure of association between sunlight exposure and melanoma</a:t>
            </a:r>
          </a:p>
          <a:p>
            <a:endParaRPr lang="en-US" altLang="en-US" dirty="0" smtClean="0"/>
          </a:p>
          <a:p>
            <a:endParaRPr lang="en-US" altLang="en-US" sz="1800" dirty="0" smtClean="0"/>
          </a:p>
        </p:txBody>
      </p:sp>
      <p:sp>
        <p:nvSpPr>
          <p:cNvPr id="308227" name="Rectangle 4"/>
          <p:cNvSpPr>
            <a:spLocks noChangeArrowheads="1"/>
          </p:cNvSpPr>
          <p:nvPr/>
        </p:nvSpPr>
        <p:spPr bwMode="auto">
          <a:xfrm>
            <a:off x="228600" y="5105400"/>
            <a:ext cx="6629400" cy="6781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grpSp>
        <p:nvGrpSpPr>
          <p:cNvPr id="2" name="Group 1"/>
          <p:cNvGrpSpPr/>
          <p:nvPr/>
        </p:nvGrpSpPr>
        <p:grpSpPr>
          <a:xfrm>
            <a:off x="685800" y="6477000"/>
            <a:ext cx="5562600" cy="908355"/>
            <a:chOff x="838200" y="6172200"/>
            <a:chExt cx="5562600" cy="908356"/>
          </a:xfrm>
        </p:grpSpPr>
        <p:sp>
          <p:nvSpPr>
            <p:cNvPr id="308228" name="Text Box 5"/>
            <p:cNvSpPr txBox="1">
              <a:spLocks noChangeArrowheads="1"/>
            </p:cNvSpPr>
            <p:nvPr/>
          </p:nvSpPr>
          <p:spPr bwMode="auto">
            <a:xfrm>
              <a:off x="838200" y="6172200"/>
              <a:ext cx="1771650" cy="830998"/>
            </a:xfrm>
            <a:prstGeom prst="rect">
              <a:avLst/>
            </a:prstGeom>
            <a:noFill/>
            <a:ln w="9525">
              <a:noFill/>
              <a:miter lim="800000"/>
              <a:headEnd/>
              <a:tailEnd/>
            </a:ln>
          </p:spPr>
          <p:txBody>
            <a:bodyPr>
              <a:spAutoFit/>
            </a:bodyPr>
            <a:lstStyle/>
            <a:p>
              <a:pPr algn="ctr">
                <a:spcBef>
                  <a:spcPts val="0"/>
                </a:spcBef>
              </a:pPr>
              <a:r>
                <a:rPr lang="en-US" altLang="en-US" sz="2400" dirty="0">
                  <a:solidFill>
                    <a:schemeClr val="tx1"/>
                  </a:solidFill>
                </a:rPr>
                <a:t>Sunlight</a:t>
              </a:r>
            </a:p>
            <a:p>
              <a:pPr algn="ctr">
                <a:spcBef>
                  <a:spcPts val="0"/>
                </a:spcBef>
              </a:pPr>
              <a:r>
                <a:rPr lang="en-US" altLang="en-US" sz="2400" dirty="0">
                  <a:solidFill>
                    <a:schemeClr val="tx1"/>
                  </a:solidFill>
                </a:rPr>
                <a:t>Exposure</a:t>
              </a:r>
            </a:p>
          </p:txBody>
        </p:sp>
        <p:sp>
          <p:nvSpPr>
            <p:cNvPr id="308229" name="Text Box 6"/>
            <p:cNvSpPr txBox="1">
              <a:spLocks noChangeArrowheads="1"/>
            </p:cNvSpPr>
            <p:nvPr/>
          </p:nvSpPr>
          <p:spPr bwMode="auto">
            <a:xfrm>
              <a:off x="4495800" y="6324600"/>
              <a:ext cx="1905000" cy="461665"/>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308230" name="Line 7"/>
            <p:cNvSpPr>
              <a:spLocks noChangeShapeType="1"/>
            </p:cNvSpPr>
            <p:nvPr/>
          </p:nvSpPr>
          <p:spPr bwMode="auto">
            <a:xfrm>
              <a:off x="2743200" y="6553200"/>
              <a:ext cx="1600200" cy="0"/>
            </a:xfrm>
            <a:prstGeom prst="line">
              <a:avLst/>
            </a:prstGeom>
            <a:noFill/>
            <a:ln w="38100">
              <a:solidFill>
                <a:schemeClr val="tx1"/>
              </a:solidFill>
              <a:prstDash val="sysDot"/>
              <a:round/>
              <a:headEnd/>
              <a:tailEnd type="triangle" w="med" len="med"/>
            </a:ln>
          </p:spPr>
          <p:txBody>
            <a:bodyPr/>
            <a:lstStyle/>
            <a:p>
              <a:endParaRPr lang="en-US" dirty="0"/>
            </a:p>
          </p:txBody>
        </p:sp>
        <p:sp>
          <p:nvSpPr>
            <p:cNvPr id="308231" name="Text Box 8"/>
            <p:cNvSpPr txBox="1">
              <a:spLocks noChangeArrowheads="1"/>
            </p:cNvSpPr>
            <p:nvPr/>
          </p:nvSpPr>
          <p:spPr bwMode="auto">
            <a:xfrm>
              <a:off x="3400425" y="6618891"/>
              <a:ext cx="285750" cy="461665"/>
            </a:xfrm>
            <a:prstGeom prst="rect">
              <a:avLst/>
            </a:prstGeom>
            <a:noFill/>
            <a:ln w="9525">
              <a:noFill/>
              <a:miter lim="800000"/>
              <a:headEnd/>
              <a:tailEnd/>
            </a:ln>
          </p:spPr>
          <p:txBody>
            <a:bodyPr>
              <a:spAutoFit/>
            </a:bodyPr>
            <a:lstStyle/>
            <a:p>
              <a:pPr>
                <a:spcBef>
                  <a:spcPct val="50000"/>
                </a:spcBef>
              </a:pPr>
              <a:r>
                <a:rPr lang="en-US" altLang="en-US" sz="2400" dirty="0">
                  <a:solidFill>
                    <a:schemeClr val="tx1"/>
                  </a:solidFill>
                  <a:latin typeface="Times New Roman" pitchFamily="18" charset="0"/>
                </a:rPr>
                <a:t>?</a:t>
              </a:r>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1" name="Rectangle 2"/>
          <p:cNvSpPr>
            <a:spLocks noGrp="1" noChangeArrowheads="1"/>
          </p:cNvSpPr>
          <p:nvPr>
            <p:ph type="title"/>
          </p:nvPr>
        </p:nvSpPr>
        <p:spPr>
          <a:xfrm>
            <a:off x="609600" y="-76200"/>
            <a:ext cx="5830888" cy="1066800"/>
          </a:xfrm>
        </p:spPr>
        <p:txBody>
          <a:bodyPr/>
          <a:lstStyle/>
          <a:p>
            <a:r>
              <a:rPr lang="en-US" altLang="en-US" dirty="0" smtClean="0"/>
              <a:t>DAGs Force Investigators to First Conceptualize the System</a:t>
            </a:r>
          </a:p>
        </p:txBody>
      </p:sp>
      <p:sp>
        <p:nvSpPr>
          <p:cNvPr id="312322" name="Rectangle 3"/>
          <p:cNvSpPr>
            <a:spLocks noGrp="1" noChangeArrowheads="1"/>
          </p:cNvSpPr>
          <p:nvPr>
            <p:ph type="body" idx="1"/>
          </p:nvPr>
        </p:nvSpPr>
        <p:spPr>
          <a:xfrm>
            <a:off x="228600" y="1066800"/>
            <a:ext cx="6629400" cy="2971800"/>
          </a:xfrm>
        </p:spPr>
        <p:txBody>
          <a:bodyPr/>
          <a:lstStyle/>
          <a:p>
            <a:pPr>
              <a:lnSpc>
                <a:spcPct val="90000"/>
              </a:lnSpc>
              <a:buFont typeface="Symbol" pitchFamily="18" charset="2"/>
              <a:buNone/>
            </a:pPr>
            <a:r>
              <a:rPr lang="en-US" altLang="en-US" u="sng" dirty="0" smtClean="0"/>
              <a:t>Sunlight exposure &amp; melanoma</a:t>
            </a:r>
          </a:p>
          <a:p>
            <a:pPr>
              <a:lnSpc>
                <a:spcPct val="90000"/>
              </a:lnSpc>
            </a:pPr>
            <a:r>
              <a:rPr lang="en-US" altLang="en-US" dirty="0" smtClean="0"/>
              <a:t>He analyzes the data and finds that gum chewing is significantly associated with melanoma and significantly associated with sunlight exposure</a:t>
            </a:r>
          </a:p>
          <a:p>
            <a:pPr>
              <a:lnSpc>
                <a:spcPct val="90000"/>
              </a:lnSpc>
            </a:pPr>
            <a:r>
              <a:rPr lang="en-US" altLang="en-US" dirty="0" smtClean="0"/>
              <a:t>After adjusting for gum chewing there is an appreciable difference between the crude and adjusted measure of association between sunlight exposure and melanoma</a:t>
            </a:r>
          </a:p>
          <a:p>
            <a:pPr>
              <a:lnSpc>
                <a:spcPct val="90000"/>
              </a:lnSpc>
            </a:pPr>
            <a:endParaRPr lang="en-US" altLang="en-US" dirty="0" smtClean="0"/>
          </a:p>
          <a:p>
            <a:pPr>
              <a:lnSpc>
                <a:spcPct val="90000"/>
              </a:lnSpc>
            </a:pPr>
            <a:endParaRPr lang="en-US" altLang="en-US" dirty="0" smtClean="0"/>
          </a:p>
          <a:p>
            <a:pPr>
              <a:lnSpc>
                <a:spcPct val="90000"/>
              </a:lnSpc>
            </a:pPr>
            <a:endParaRPr lang="en-US" altLang="en-US" sz="1800" dirty="0" smtClean="0"/>
          </a:p>
        </p:txBody>
      </p:sp>
      <p:sp>
        <p:nvSpPr>
          <p:cNvPr id="312323" name="Rectangle 4"/>
          <p:cNvSpPr>
            <a:spLocks noChangeArrowheads="1"/>
          </p:cNvSpPr>
          <p:nvPr/>
        </p:nvSpPr>
        <p:spPr bwMode="auto">
          <a:xfrm>
            <a:off x="228600" y="5105400"/>
            <a:ext cx="6629400" cy="6781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312324" name="Text Box 5"/>
          <p:cNvSpPr txBox="1">
            <a:spLocks noChangeArrowheads="1"/>
          </p:cNvSpPr>
          <p:nvPr/>
        </p:nvSpPr>
        <p:spPr bwMode="auto">
          <a:xfrm>
            <a:off x="228600" y="4267202"/>
            <a:ext cx="2895600" cy="461665"/>
          </a:xfrm>
          <a:prstGeom prst="rect">
            <a:avLst/>
          </a:prstGeom>
          <a:noFill/>
          <a:ln w="9525">
            <a:noFill/>
            <a:miter lim="800000"/>
            <a:headEnd/>
            <a:tailEnd/>
          </a:ln>
        </p:spPr>
        <p:txBody>
          <a:bodyPr>
            <a:spAutoFit/>
          </a:bodyPr>
          <a:lstStyle/>
          <a:p>
            <a:pPr algn="ctr">
              <a:spcBef>
                <a:spcPct val="50000"/>
              </a:spcBef>
            </a:pPr>
            <a:r>
              <a:rPr lang="en-US" altLang="en-US" sz="2400" dirty="0">
                <a:solidFill>
                  <a:schemeClr val="tx1"/>
                </a:solidFill>
              </a:rPr>
              <a:t>Sunlight Exposure</a:t>
            </a:r>
          </a:p>
        </p:txBody>
      </p:sp>
      <p:sp>
        <p:nvSpPr>
          <p:cNvPr id="312325" name="Text Box 6"/>
          <p:cNvSpPr txBox="1">
            <a:spLocks noChangeArrowheads="1"/>
          </p:cNvSpPr>
          <p:nvPr/>
        </p:nvSpPr>
        <p:spPr bwMode="auto">
          <a:xfrm>
            <a:off x="4572000" y="4267202"/>
            <a:ext cx="1905000" cy="461665"/>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312326" name="Line 7"/>
          <p:cNvSpPr>
            <a:spLocks noChangeShapeType="1"/>
          </p:cNvSpPr>
          <p:nvPr/>
        </p:nvSpPr>
        <p:spPr bwMode="auto">
          <a:xfrm>
            <a:off x="3276600" y="4495800"/>
            <a:ext cx="1295400" cy="0"/>
          </a:xfrm>
          <a:prstGeom prst="line">
            <a:avLst/>
          </a:prstGeom>
          <a:noFill/>
          <a:ln w="38100">
            <a:solidFill>
              <a:schemeClr val="tx1"/>
            </a:solidFill>
            <a:prstDash val="sysDot"/>
            <a:round/>
            <a:headEnd/>
            <a:tailEnd type="triangle" w="med" len="med"/>
          </a:ln>
        </p:spPr>
        <p:txBody>
          <a:bodyPr/>
          <a:lstStyle/>
          <a:p>
            <a:endParaRPr lang="en-US" dirty="0"/>
          </a:p>
        </p:txBody>
      </p:sp>
      <p:sp>
        <p:nvSpPr>
          <p:cNvPr id="312327" name="Text Box 8"/>
          <p:cNvSpPr txBox="1">
            <a:spLocks noChangeArrowheads="1"/>
          </p:cNvSpPr>
          <p:nvPr/>
        </p:nvSpPr>
        <p:spPr bwMode="auto">
          <a:xfrm>
            <a:off x="3733800" y="4572002"/>
            <a:ext cx="285750" cy="461665"/>
          </a:xfrm>
          <a:prstGeom prst="rect">
            <a:avLst/>
          </a:prstGeom>
          <a:noFill/>
          <a:ln w="9525">
            <a:noFill/>
            <a:miter lim="800000"/>
            <a:headEnd/>
            <a:tailEnd/>
          </a:ln>
        </p:spPr>
        <p:txBody>
          <a:bodyPr>
            <a:spAutoFit/>
          </a:bodyPr>
          <a:lstStyle/>
          <a:p>
            <a:pPr>
              <a:spcBef>
                <a:spcPct val="50000"/>
              </a:spcBef>
            </a:pPr>
            <a:r>
              <a:rPr lang="en-US" altLang="en-US" sz="2400" dirty="0">
                <a:solidFill>
                  <a:schemeClr val="tx1"/>
                </a:solidFill>
                <a:latin typeface="Times New Roman" pitchFamily="18" charset="0"/>
              </a:rPr>
              <a:t>?</a:t>
            </a:r>
          </a:p>
        </p:txBody>
      </p:sp>
      <p:sp>
        <p:nvSpPr>
          <p:cNvPr id="312328" name="Text Box 13"/>
          <p:cNvSpPr txBox="1">
            <a:spLocks noChangeArrowheads="1"/>
          </p:cNvSpPr>
          <p:nvPr/>
        </p:nvSpPr>
        <p:spPr bwMode="auto">
          <a:xfrm rot="10800000" flipV="1">
            <a:off x="150814" y="5147104"/>
            <a:ext cx="6173787" cy="830997"/>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dirty="0">
                <a:solidFill>
                  <a:schemeClr val="tx1"/>
                </a:solidFill>
              </a:rPr>
              <a:t>Should we adjust for gum chewing when deriving our final inference?</a:t>
            </a:r>
          </a:p>
        </p:txBody>
      </p:sp>
      <p:grpSp>
        <p:nvGrpSpPr>
          <p:cNvPr id="312329" name="Group 15"/>
          <p:cNvGrpSpPr>
            <a:grpSpLocks/>
          </p:cNvGrpSpPr>
          <p:nvPr/>
        </p:nvGrpSpPr>
        <p:grpSpPr bwMode="auto">
          <a:xfrm>
            <a:off x="-712788" y="7478693"/>
            <a:ext cx="5807076" cy="631825"/>
            <a:chOff x="-449" y="4711"/>
            <a:chExt cx="3658" cy="398"/>
          </a:xfrm>
        </p:grpSpPr>
        <p:sp>
          <p:nvSpPr>
            <p:cNvPr id="312330" name="Text Box 5"/>
            <p:cNvSpPr txBox="1">
              <a:spLocks noChangeArrowheads="1"/>
            </p:cNvSpPr>
            <p:nvPr/>
          </p:nvSpPr>
          <p:spPr bwMode="auto">
            <a:xfrm rot="18904130">
              <a:off x="-449" y="4798"/>
              <a:ext cx="2270" cy="213"/>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Yes - A</a:t>
              </a:r>
            </a:p>
          </p:txBody>
        </p:sp>
        <p:sp>
          <p:nvSpPr>
            <p:cNvPr id="312331" name="Text Box 9"/>
            <p:cNvSpPr txBox="1">
              <a:spLocks noChangeArrowheads="1"/>
            </p:cNvSpPr>
            <p:nvPr/>
          </p:nvSpPr>
          <p:spPr bwMode="auto">
            <a:xfrm rot="18904130">
              <a:off x="726" y="4876"/>
              <a:ext cx="2483" cy="233"/>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Need more information</a:t>
              </a:r>
              <a:r>
                <a:rPr lang="en-US" altLang="en-US" sz="1800" b="0" dirty="0">
                  <a:solidFill>
                    <a:schemeClr val="tx1"/>
                  </a:solidFill>
                </a:rPr>
                <a:t> - C</a:t>
              </a:r>
            </a:p>
          </p:txBody>
        </p:sp>
        <p:sp>
          <p:nvSpPr>
            <p:cNvPr id="312332" name="Text Box 10"/>
            <p:cNvSpPr txBox="1">
              <a:spLocks noChangeArrowheads="1"/>
            </p:cNvSpPr>
            <p:nvPr/>
          </p:nvSpPr>
          <p:spPr bwMode="auto">
            <a:xfrm rot="18904130">
              <a:off x="460" y="4711"/>
              <a:ext cx="2008" cy="233"/>
            </a:xfrm>
            <a:prstGeom prst="rect">
              <a:avLst/>
            </a:prstGeom>
            <a:noFill/>
            <a:ln w="9525">
              <a:noFill/>
              <a:miter lim="800000"/>
              <a:headEnd/>
              <a:tailEnd/>
            </a:ln>
          </p:spPr>
          <p:txBody>
            <a:bodyPr>
              <a:spAutoFit/>
            </a:bodyPr>
            <a:lstStyle/>
            <a:p>
              <a:pPr algn="r" eaLnBrk="0" hangingPunct="0">
                <a:spcBef>
                  <a:spcPct val="50000"/>
                </a:spcBef>
              </a:pPr>
              <a:r>
                <a:rPr lang="en-US" altLang="en-US" sz="1800" b="0" dirty="0">
                  <a:solidFill>
                    <a:schemeClr val="tx1"/>
                  </a:solidFill>
                </a:rPr>
                <a:t>No - B</a:t>
              </a:r>
              <a:endParaRPr lang="en-US" altLang="en-US" sz="1800" dirty="0">
                <a:solidFill>
                  <a:schemeClr val="tx1"/>
                </a:solidFill>
              </a:endParaRPr>
            </a:p>
          </p:txBody>
        </p:sp>
      </p:gr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69" name="Rectangle 2"/>
          <p:cNvSpPr>
            <a:spLocks noGrp="1" noChangeArrowheads="1"/>
          </p:cNvSpPr>
          <p:nvPr>
            <p:ph type="title" idx="4294967295"/>
          </p:nvPr>
        </p:nvSpPr>
        <p:spPr>
          <a:xfrm>
            <a:off x="609600" y="-76200"/>
            <a:ext cx="5830888" cy="1066800"/>
          </a:xfrm>
        </p:spPr>
        <p:txBody>
          <a:bodyPr/>
          <a:lstStyle/>
          <a:p>
            <a:r>
              <a:rPr lang="en-US" altLang="en-US" dirty="0" smtClean="0"/>
              <a:t>DAGs Force Investigators to First Conceptualize the System</a:t>
            </a:r>
          </a:p>
        </p:txBody>
      </p:sp>
      <p:sp>
        <p:nvSpPr>
          <p:cNvPr id="314370" name="Rectangle 3"/>
          <p:cNvSpPr>
            <a:spLocks noGrp="1" noChangeArrowheads="1"/>
          </p:cNvSpPr>
          <p:nvPr>
            <p:ph type="body" idx="4294967295"/>
          </p:nvPr>
        </p:nvSpPr>
        <p:spPr>
          <a:xfrm>
            <a:off x="0" y="2057400"/>
            <a:ext cx="6781800" cy="3276600"/>
          </a:xfrm>
        </p:spPr>
        <p:txBody>
          <a:bodyPr/>
          <a:lstStyle/>
          <a:p>
            <a:r>
              <a:rPr lang="en-US" altLang="en-US" sz="2200" dirty="0" smtClean="0"/>
              <a:t>No.    </a:t>
            </a:r>
          </a:p>
          <a:p>
            <a:r>
              <a:rPr lang="en-US" altLang="en-US" sz="2200" dirty="0" smtClean="0"/>
              <a:t>Based on our </a:t>
            </a:r>
            <a:r>
              <a:rPr lang="en-US" altLang="en-US" sz="2200" i="1" dirty="0" smtClean="0"/>
              <a:t>a priori</a:t>
            </a:r>
            <a:r>
              <a:rPr lang="en-US" altLang="en-US" sz="2200" dirty="0" smtClean="0"/>
              <a:t> understanding of the role of gum chewing (in melanoma), it is more likely that chance — as opposed to truth — is causing appearance of confounding </a:t>
            </a:r>
          </a:p>
          <a:p>
            <a:r>
              <a:rPr lang="en-US" altLang="en-US" sz="2200" dirty="0" smtClean="0"/>
              <a:t>Controlling for a variable should only be done if there is a relevant </a:t>
            </a:r>
            <a:r>
              <a:rPr lang="en-US" altLang="en-US" sz="2200" i="1" dirty="0" smtClean="0"/>
              <a:t>a priori</a:t>
            </a:r>
            <a:r>
              <a:rPr lang="en-US" altLang="en-US" sz="2200" dirty="0" smtClean="0"/>
              <a:t> subject matter evidence.</a:t>
            </a:r>
          </a:p>
          <a:p>
            <a:r>
              <a:rPr lang="en-US" altLang="en-US" sz="2200" b="1" dirty="0" smtClean="0"/>
              <a:t>i.e.,  If not a consideration in your DAG, don’t control for it.</a:t>
            </a:r>
          </a:p>
        </p:txBody>
      </p:sp>
      <p:sp>
        <p:nvSpPr>
          <p:cNvPr id="314371" name="Rectangle 4"/>
          <p:cNvSpPr>
            <a:spLocks noChangeArrowheads="1"/>
          </p:cNvSpPr>
          <p:nvPr/>
        </p:nvSpPr>
        <p:spPr bwMode="auto">
          <a:xfrm>
            <a:off x="228600" y="5105400"/>
            <a:ext cx="6629400" cy="6781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314372" name="Text Box 13"/>
          <p:cNvSpPr txBox="1">
            <a:spLocks noChangeArrowheads="1"/>
          </p:cNvSpPr>
          <p:nvPr/>
        </p:nvSpPr>
        <p:spPr bwMode="auto">
          <a:xfrm rot="10800000" flipV="1">
            <a:off x="303215" y="1078340"/>
            <a:ext cx="6173787" cy="830997"/>
          </a:xfrm>
          <a:prstGeom prst="rect">
            <a:avLst/>
          </a:prstGeom>
          <a:noFill/>
          <a:ln w="9525">
            <a:noFill/>
            <a:miter lim="800000"/>
            <a:headEnd/>
            <a:tailEnd/>
          </a:ln>
        </p:spPr>
        <p:txBody>
          <a:bodyPr anchor="ctr">
            <a:spAutoFit/>
          </a:bodyPr>
          <a:lstStyle/>
          <a:p>
            <a:pPr algn="ctr" eaLnBrk="0" hangingPunct="0">
              <a:spcBef>
                <a:spcPct val="50000"/>
              </a:spcBef>
            </a:pPr>
            <a:r>
              <a:rPr lang="en-US" altLang="en-US" sz="2400" dirty="0">
                <a:solidFill>
                  <a:schemeClr val="tx1"/>
                </a:solidFill>
              </a:rPr>
              <a:t>Should we adjust for gum chewing in our final inference?</a:t>
            </a:r>
          </a:p>
        </p:txBody>
      </p:sp>
      <p:sp>
        <p:nvSpPr>
          <p:cNvPr id="314373" name="Text Box 5"/>
          <p:cNvSpPr txBox="1">
            <a:spLocks noChangeArrowheads="1"/>
          </p:cNvSpPr>
          <p:nvPr/>
        </p:nvSpPr>
        <p:spPr bwMode="auto">
          <a:xfrm rot="-2695870">
            <a:off x="-712788" y="7618999"/>
            <a:ext cx="3603626" cy="338554"/>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Yes - A</a:t>
            </a:r>
          </a:p>
        </p:txBody>
      </p:sp>
      <p:sp>
        <p:nvSpPr>
          <p:cNvPr id="314374" name="Text Box 9"/>
          <p:cNvSpPr txBox="1">
            <a:spLocks noChangeArrowheads="1"/>
          </p:cNvSpPr>
          <p:nvPr/>
        </p:nvSpPr>
        <p:spPr bwMode="auto">
          <a:xfrm rot="-2695870">
            <a:off x="1152527" y="7740928"/>
            <a:ext cx="3941763" cy="369332"/>
          </a:xfrm>
          <a:prstGeom prst="rect">
            <a:avLst/>
          </a:prstGeom>
          <a:noFill/>
          <a:ln w="9525">
            <a:noFill/>
            <a:miter lim="800000"/>
            <a:headEnd/>
            <a:tailEnd/>
          </a:ln>
        </p:spPr>
        <p:txBody>
          <a:bodyPr>
            <a:spAutoFit/>
          </a:bodyPr>
          <a:lstStyle/>
          <a:p>
            <a:pPr algn="r" eaLnBrk="0" hangingPunct="0">
              <a:spcBef>
                <a:spcPct val="50000"/>
              </a:spcBef>
            </a:pPr>
            <a:r>
              <a:rPr lang="en-US" altLang="en-US" sz="1600" b="0" dirty="0">
                <a:solidFill>
                  <a:schemeClr val="tx1"/>
                </a:solidFill>
              </a:rPr>
              <a:t>Need more information</a:t>
            </a:r>
            <a:r>
              <a:rPr lang="en-US" altLang="en-US" sz="1800" b="0" dirty="0">
                <a:solidFill>
                  <a:schemeClr val="tx1"/>
                </a:solidFill>
              </a:rPr>
              <a:t> - C</a:t>
            </a:r>
          </a:p>
        </p:txBody>
      </p:sp>
      <p:sp>
        <p:nvSpPr>
          <p:cNvPr id="314375" name="Text Box 10"/>
          <p:cNvSpPr txBox="1">
            <a:spLocks noChangeArrowheads="1"/>
          </p:cNvSpPr>
          <p:nvPr/>
        </p:nvSpPr>
        <p:spPr bwMode="auto">
          <a:xfrm rot="-2695870">
            <a:off x="2395538" y="6799543"/>
            <a:ext cx="1244600" cy="369332"/>
          </a:xfrm>
          <a:prstGeom prst="rect">
            <a:avLst/>
          </a:prstGeom>
          <a:noFill/>
          <a:ln w="28575" algn="ctr">
            <a:solidFill>
              <a:srgbClr val="FF0000"/>
            </a:solidFill>
            <a:miter lim="800000"/>
            <a:headEnd/>
            <a:tailEnd/>
          </a:ln>
        </p:spPr>
        <p:txBody>
          <a:bodyPr>
            <a:spAutoFit/>
          </a:bodyPr>
          <a:lstStyle/>
          <a:p>
            <a:pPr algn="r" eaLnBrk="0" hangingPunct="0">
              <a:spcBef>
                <a:spcPct val="50000"/>
              </a:spcBef>
            </a:pPr>
            <a:r>
              <a:rPr lang="en-US" altLang="en-US" sz="1800" b="0" dirty="0">
                <a:solidFill>
                  <a:schemeClr val="tx1"/>
                </a:solidFill>
              </a:rPr>
              <a:t>No - B</a:t>
            </a:r>
            <a:endParaRPr lang="en-US" altLang="en-US" sz="1800" dirty="0">
              <a:solidFill>
                <a:schemeClr val="tx1"/>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7" name="Text Box 2"/>
          <p:cNvSpPr txBox="1">
            <a:spLocks noChangeArrowheads="1"/>
          </p:cNvSpPr>
          <p:nvPr/>
        </p:nvSpPr>
        <p:spPr bwMode="auto">
          <a:xfrm>
            <a:off x="533400" y="3810001"/>
            <a:ext cx="1314450" cy="1569660"/>
          </a:xfrm>
          <a:prstGeom prst="rect">
            <a:avLst/>
          </a:prstGeom>
          <a:noFill/>
          <a:ln w="9525">
            <a:noFill/>
            <a:miter lim="800000"/>
            <a:headEnd/>
            <a:tailEnd/>
          </a:ln>
        </p:spPr>
        <p:txBody>
          <a:bodyPr>
            <a:spAutoFit/>
          </a:bodyPr>
          <a:lstStyle/>
          <a:p>
            <a:pPr algn="ctr">
              <a:spcBef>
                <a:spcPct val="50000"/>
              </a:spcBef>
            </a:pPr>
            <a:endParaRPr lang="en-US" altLang="en-US" sz="2400" dirty="0">
              <a:solidFill>
                <a:schemeClr val="tx1"/>
              </a:solidFill>
            </a:endParaRPr>
          </a:p>
          <a:p>
            <a:pPr algn="ctr">
              <a:spcBef>
                <a:spcPct val="50000"/>
              </a:spcBef>
            </a:pPr>
            <a:endParaRPr lang="en-US" altLang="en-US" sz="2400" dirty="0">
              <a:solidFill>
                <a:schemeClr val="tx1"/>
              </a:solidFill>
            </a:endParaRPr>
          </a:p>
          <a:p>
            <a:pPr algn="ctr">
              <a:spcBef>
                <a:spcPct val="50000"/>
              </a:spcBef>
            </a:pPr>
            <a:endParaRPr lang="en-US" altLang="en-US" sz="2400" dirty="0">
              <a:solidFill>
                <a:schemeClr val="tx1"/>
              </a:solidFill>
            </a:endParaRPr>
          </a:p>
        </p:txBody>
      </p:sp>
      <p:sp>
        <p:nvSpPr>
          <p:cNvPr id="316418" name="Text Box 3"/>
          <p:cNvSpPr txBox="1">
            <a:spLocks noChangeArrowheads="1"/>
          </p:cNvSpPr>
          <p:nvPr/>
        </p:nvSpPr>
        <p:spPr bwMode="auto">
          <a:xfrm>
            <a:off x="1123950" y="4267202"/>
            <a:ext cx="1771650" cy="1015663"/>
          </a:xfrm>
          <a:prstGeom prst="rect">
            <a:avLst/>
          </a:prstGeom>
          <a:noFill/>
          <a:ln w="9525">
            <a:noFill/>
            <a:miter lim="800000"/>
            <a:headEnd/>
            <a:tailEnd/>
          </a:ln>
        </p:spPr>
        <p:txBody>
          <a:bodyPr>
            <a:spAutoFit/>
          </a:bodyPr>
          <a:lstStyle/>
          <a:p>
            <a:pPr algn="ctr">
              <a:spcBef>
                <a:spcPct val="50000"/>
              </a:spcBef>
            </a:pPr>
            <a:r>
              <a:rPr lang="en-US" altLang="en-US" sz="2400" dirty="0">
                <a:solidFill>
                  <a:schemeClr val="tx1"/>
                </a:solidFill>
              </a:rPr>
              <a:t>Sunlight</a:t>
            </a:r>
          </a:p>
          <a:p>
            <a:pPr algn="ctr">
              <a:spcBef>
                <a:spcPct val="50000"/>
              </a:spcBef>
            </a:pPr>
            <a:r>
              <a:rPr lang="en-US" altLang="en-US" sz="2400" dirty="0">
                <a:solidFill>
                  <a:schemeClr val="tx1"/>
                </a:solidFill>
              </a:rPr>
              <a:t>Exposure</a:t>
            </a:r>
          </a:p>
        </p:txBody>
      </p:sp>
      <p:sp>
        <p:nvSpPr>
          <p:cNvPr id="316419" name="Text Box 4"/>
          <p:cNvSpPr txBox="1">
            <a:spLocks noChangeArrowheads="1"/>
          </p:cNvSpPr>
          <p:nvPr/>
        </p:nvSpPr>
        <p:spPr bwMode="auto">
          <a:xfrm>
            <a:off x="4724400" y="4419602"/>
            <a:ext cx="1905000" cy="461665"/>
          </a:xfrm>
          <a:prstGeom prst="rect">
            <a:avLst/>
          </a:prstGeom>
          <a:noFill/>
          <a:ln w="9525">
            <a:noFill/>
            <a:miter lim="800000"/>
            <a:headEnd/>
            <a:tailEnd/>
          </a:ln>
        </p:spPr>
        <p:txBody>
          <a:bodyPr>
            <a:spAutoFit/>
          </a:bodyPr>
          <a:lstStyle/>
          <a:p>
            <a:pPr algn="ctr"/>
            <a:r>
              <a:rPr lang="en-US" altLang="en-US" sz="2400" dirty="0">
                <a:solidFill>
                  <a:schemeClr val="tx1"/>
                </a:solidFill>
              </a:rPr>
              <a:t>Melanoma</a:t>
            </a:r>
            <a:endParaRPr lang="en-US" altLang="en-US" sz="2400" b="0" dirty="0">
              <a:solidFill>
                <a:schemeClr val="tx1"/>
              </a:solidFill>
              <a:latin typeface="Times New Roman" pitchFamily="18" charset="0"/>
            </a:endParaRPr>
          </a:p>
        </p:txBody>
      </p:sp>
      <p:sp>
        <p:nvSpPr>
          <p:cNvPr id="316420" name="Text Box 5"/>
          <p:cNvSpPr txBox="1">
            <a:spLocks noChangeArrowheads="1"/>
          </p:cNvSpPr>
          <p:nvPr/>
        </p:nvSpPr>
        <p:spPr bwMode="auto">
          <a:xfrm>
            <a:off x="4972050" y="6502401"/>
            <a:ext cx="1085850" cy="461665"/>
          </a:xfrm>
          <a:prstGeom prst="rect">
            <a:avLst/>
          </a:prstGeom>
          <a:noFill/>
          <a:ln w="9525">
            <a:noFill/>
            <a:miter lim="800000"/>
            <a:headEnd/>
            <a:tailEnd/>
          </a:ln>
        </p:spPr>
        <p:txBody>
          <a:bodyPr>
            <a:spAutoFit/>
          </a:bodyPr>
          <a:lstStyle/>
          <a:p>
            <a:pPr>
              <a:spcBef>
                <a:spcPct val="50000"/>
              </a:spcBef>
            </a:pPr>
            <a:endParaRPr lang="en-US" altLang="en-US" sz="2400" b="0" dirty="0">
              <a:solidFill>
                <a:schemeClr val="tx1"/>
              </a:solidFill>
              <a:latin typeface="Times New Roman" pitchFamily="18" charset="0"/>
            </a:endParaRPr>
          </a:p>
        </p:txBody>
      </p:sp>
      <p:sp>
        <p:nvSpPr>
          <p:cNvPr id="1278982" name="Freeform 6"/>
          <p:cNvSpPr>
            <a:spLocks/>
          </p:cNvSpPr>
          <p:nvPr/>
        </p:nvSpPr>
        <p:spPr bwMode="auto">
          <a:xfrm flipV="1">
            <a:off x="1752600" y="2209800"/>
            <a:ext cx="1066800" cy="228600"/>
          </a:xfrm>
          <a:custGeom>
            <a:avLst/>
            <a:gdLst>
              <a:gd name="T0" fmla="*/ 0 w 2025"/>
              <a:gd name="T1" fmla="*/ 228600 h 243"/>
              <a:gd name="T2" fmla="*/ 1066800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p:spPr>
        <p:txBody>
          <a:bodyPr/>
          <a:lstStyle/>
          <a:p>
            <a:endParaRPr lang="en-US" dirty="0"/>
          </a:p>
        </p:txBody>
      </p:sp>
      <p:sp>
        <p:nvSpPr>
          <p:cNvPr id="316422" name="Text Box 8"/>
          <p:cNvSpPr txBox="1">
            <a:spLocks noChangeArrowheads="1"/>
          </p:cNvSpPr>
          <p:nvPr/>
        </p:nvSpPr>
        <p:spPr bwMode="auto">
          <a:xfrm>
            <a:off x="3505200" y="4800602"/>
            <a:ext cx="285750" cy="461665"/>
          </a:xfrm>
          <a:prstGeom prst="rect">
            <a:avLst/>
          </a:prstGeom>
          <a:noFill/>
          <a:ln w="9525">
            <a:noFill/>
            <a:miter lim="800000"/>
            <a:headEnd/>
            <a:tailEnd/>
          </a:ln>
        </p:spPr>
        <p:txBody>
          <a:bodyPr>
            <a:spAutoFit/>
          </a:bodyPr>
          <a:lstStyle/>
          <a:p>
            <a:pPr>
              <a:spcBef>
                <a:spcPct val="50000"/>
              </a:spcBef>
            </a:pPr>
            <a:r>
              <a:rPr lang="en-US" altLang="en-US" sz="2400" dirty="0">
                <a:solidFill>
                  <a:schemeClr val="tx1"/>
                </a:solidFill>
                <a:latin typeface="Times New Roman" pitchFamily="18" charset="0"/>
              </a:rPr>
              <a:t>?</a:t>
            </a:r>
          </a:p>
        </p:txBody>
      </p:sp>
      <p:sp>
        <p:nvSpPr>
          <p:cNvPr id="316423" name="Line 9"/>
          <p:cNvSpPr>
            <a:spLocks noChangeShapeType="1"/>
          </p:cNvSpPr>
          <p:nvPr/>
        </p:nvSpPr>
        <p:spPr bwMode="auto">
          <a:xfrm flipV="1">
            <a:off x="2819400" y="4648200"/>
            <a:ext cx="1752600" cy="0"/>
          </a:xfrm>
          <a:prstGeom prst="line">
            <a:avLst/>
          </a:prstGeom>
          <a:noFill/>
          <a:ln w="38100">
            <a:solidFill>
              <a:schemeClr val="tx1"/>
            </a:solidFill>
            <a:prstDash val="sysDot"/>
            <a:round/>
            <a:headEnd/>
            <a:tailEnd type="triangle" w="med" len="med"/>
          </a:ln>
        </p:spPr>
        <p:txBody>
          <a:bodyPr/>
          <a:lstStyle/>
          <a:p>
            <a:endParaRPr lang="en-US" dirty="0"/>
          </a:p>
        </p:txBody>
      </p:sp>
      <p:sp>
        <p:nvSpPr>
          <p:cNvPr id="1278986" name="Text Box 10"/>
          <p:cNvSpPr txBox="1">
            <a:spLocks noChangeArrowheads="1"/>
          </p:cNvSpPr>
          <p:nvPr/>
        </p:nvSpPr>
        <p:spPr bwMode="auto">
          <a:xfrm>
            <a:off x="-76200" y="533402"/>
            <a:ext cx="6019800" cy="461665"/>
          </a:xfrm>
          <a:prstGeom prst="rect">
            <a:avLst/>
          </a:prstGeom>
          <a:noFill/>
          <a:ln w="1905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Should we adjust for gum chewing?</a:t>
            </a:r>
          </a:p>
        </p:txBody>
      </p:sp>
      <p:sp>
        <p:nvSpPr>
          <p:cNvPr id="316425" name="Text Box 11"/>
          <p:cNvSpPr txBox="1">
            <a:spLocks noChangeArrowheads="1"/>
          </p:cNvSpPr>
          <p:nvPr/>
        </p:nvSpPr>
        <p:spPr bwMode="auto">
          <a:xfrm>
            <a:off x="2362200" y="2209802"/>
            <a:ext cx="1905000" cy="830997"/>
          </a:xfrm>
          <a:prstGeom prst="rect">
            <a:avLst/>
          </a:prstGeom>
          <a:noFill/>
          <a:ln w="9525">
            <a:noFill/>
            <a:miter lim="800000"/>
            <a:headEnd/>
            <a:tailEnd/>
          </a:ln>
        </p:spPr>
        <p:txBody>
          <a:bodyPr>
            <a:spAutoFit/>
          </a:bodyPr>
          <a:lstStyle/>
          <a:p>
            <a:pPr algn="ctr"/>
            <a:r>
              <a:rPr lang="en-US" altLang="en-US" sz="2400" dirty="0">
                <a:solidFill>
                  <a:schemeClr val="tx1"/>
                </a:solidFill>
              </a:rPr>
              <a:t>Gum chewing</a:t>
            </a:r>
            <a:endParaRPr lang="en-US" altLang="en-US" sz="2400" b="0" dirty="0">
              <a:solidFill>
                <a:schemeClr val="tx1"/>
              </a:solidFill>
              <a:latin typeface="Times New Roman" pitchFamily="18" charset="0"/>
            </a:endParaRPr>
          </a:p>
        </p:txBody>
      </p:sp>
      <p:sp>
        <p:nvSpPr>
          <p:cNvPr id="1278988" name="Text Box 12"/>
          <p:cNvSpPr txBox="1">
            <a:spLocks noChangeArrowheads="1"/>
          </p:cNvSpPr>
          <p:nvPr/>
        </p:nvSpPr>
        <p:spPr bwMode="auto">
          <a:xfrm>
            <a:off x="0" y="1676402"/>
            <a:ext cx="1905000" cy="1200329"/>
          </a:xfrm>
          <a:prstGeom prst="rect">
            <a:avLst/>
          </a:prstGeom>
          <a:noFill/>
          <a:ln w="9525">
            <a:noFill/>
            <a:miter lim="800000"/>
            <a:headEnd/>
            <a:tailEnd/>
          </a:ln>
        </p:spPr>
        <p:txBody>
          <a:bodyPr>
            <a:spAutoFit/>
          </a:bodyPr>
          <a:lstStyle/>
          <a:p>
            <a:pPr algn="ctr"/>
            <a:r>
              <a:rPr lang="en-US" altLang="en-US" sz="2400" dirty="0">
                <a:solidFill>
                  <a:schemeClr val="tx1"/>
                </a:solidFill>
              </a:rPr>
              <a:t>“Active” Personality Type</a:t>
            </a:r>
            <a:endParaRPr lang="en-US" altLang="en-US" sz="2400" b="0" dirty="0">
              <a:solidFill>
                <a:schemeClr val="tx1"/>
              </a:solidFill>
              <a:latin typeface="Times New Roman" pitchFamily="18" charset="0"/>
            </a:endParaRPr>
          </a:p>
        </p:txBody>
      </p:sp>
      <p:sp>
        <p:nvSpPr>
          <p:cNvPr id="1278989" name="Freeform 13"/>
          <p:cNvSpPr>
            <a:spLocks/>
          </p:cNvSpPr>
          <p:nvPr/>
        </p:nvSpPr>
        <p:spPr bwMode="auto">
          <a:xfrm flipV="1">
            <a:off x="1295400" y="2971800"/>
            <a:ext cx="609600" cy="1219200"/>
          </a:xfrm>
          <a:custGeom>
            <a:avLst/>
            <a:gdLst>
              <a:gd name="T0" fmla="*/ 0 w 2025"/>
              <a:gd name="T1" fmla="*/ 1219200 h 243"/>
              <a:gd name="T2" fmla="*/ 609600 w 2025"/>
              <a:gd name="T3" fmla="*/ 0 h 243"/>
              <a:gd name="T4" fmla="*/ 0 60000 65536"/>
              <a:gd name="T5" fmla="*/ 0 60000 65536"/>
              <a:gd name="T6" fmla="*/ 0 w 2025"/>
              <a:gd name="T7" fmla="*/ 0 h 243"/>
              <a:gd name="T8" fmla="*/ 2025 w 2025"/>
              <a:gd name="T9" fmla="*/ 243 h 243"/>
            </a:gdLst>
            <a:ahLst/>
            <a:cxnLst>
              <a:cxn ang="T4">
                <a:pos x="T0" y="T1"/>
              </a:cxn>
              <a:cxn ang="T5">
                <a:pos x="T2" y="T3"/>
              </a:cxn>
            </a:cxnLst>
            <a:rect l="T6" t="T7" r="T8" b="T9"/>
            <a:pathLst>
              <a:path w="2025" h="243">
                <a:moveTo>
                  <a:pt x="0" y="243"/>
                </a:moveTo>
                <a:lnTo>
                  <a:pt x="2025" y="0"/>
                </a:lnTo>
              </a:path>
            </a:pathLst>
          </a:custGeom>
          <a:noFill/>
          <a:ln w="34925">
            <a:solidFill>
              <a:schemeClr val="tx1"/>
            </a:solidFill>
            <a:round/>
            <a:headEnd type="none" w="med" len="med"/>
            <a:tailEnd type="triangle" w="med" len="med"/>
          </a:ln>
        </p:spPr>
        <p:txBody>
          <a:bodyPr/>
          <a:lstStyle/>
          <a:p>
            <a:endParaRPr lang="en-US" dirty="0"/>
          </a:p>
        </p:txBody>
      </p:sp>
      <p:sp>
        <p:nvSpPr>
          <p:cNvPr id="1278990" name="Oval 14"/>
          <p:cNvSpPr>
            <a:spLocks noChangeArrowheads="1"/>
          </p:cNvSpPr>
          <p:nvPr/>
        </p:nvSpPr>
        <p:spPr bwMode="auto">
          <a:xfrm rot="-19479355">
            <a:off x="3810000" y="3370691"/>
            <a:ext cx="1620838" cy="735747"/>
          </a:xfrm>
          <a:prstGeom prst="ellipse">
            <a:avLst/>
          </a:prstGeom>
          <a:noFill/>
          <a:ln w="76200">
            <a:solidFill>
              <a:srgbClr val="FF0000"/>
            </a:solidFill>
            <a:round/>
            <a:headEnd/>
            <a:tailEn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78991" name="Text Box 15"/>
          <p:cNvSpPr txBox="1">
            <a:spLocks noChangeArrowheads="1"/>
          </p:cNvSpPr>
          <p:nvPr/>
        </p:nvSpPr>
        <p:spPr bwMode="auto">
          <a:xfrm>
            <a:off x="304800" y="6324602"/>
            <a:ext cx="6172200" cy="2123658"/>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DAG’s make the philosophy of adjusting for “everything” or for “everything that is statistically significant” </a:t>
            </a:r>
            <a:r>
              <a:rPr lang="en-US" sz="2400" dirty="0" smtClean="0">
                <a:latin typeface="Arial" pitchFamily="34" charset="0"/>
              </a:rPr>
              <a:t>illogical</a:t>
            </a:r>
          </a:p>
          <a:p>
            <a:pPr algn="ctr" eaLnBrk="0" hangingPunct="0">
              <a:spcBef>
                <a:spcPct val="50000"/>
              </a:spcBef>
              <a:defRPr/>
            </a:pPr>
            <a:r>
              <a:rPr lang="en-US" sz="2400" dirty="0" smtClean="0">
                <a:latin typeface="Arial" pitchFamily="34" charset="0"/>
              </a:rPr>
              <a:t>Confounding is a substantive issue, not a statistical issue</a:t>
            </a:r>
            <a:endParaRPr lang="en-US" sz="2400" dirty="0">
              <a:latin typeface="Arial" pitchFamily="34" charset="0"/>
            </a:endParaRPr>
          </a:p>
        </p:txBody>
      </p:sp>
      <p:sp>
        <p:nvSpPr>
          <p:cNvPr id="15" name="Oval 14"/>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7898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7898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7898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7899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78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8982" grpId="0" animBg="1"/>
      <p:bldP spid="1278988" grpId="0"/>
      <p:bldP spid="1278989" grpId="0" animBg="1"/>
      <p:bldP spid="1278990" grpId="0" animBg="1"/>
      <p:bldP spid="127899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6" name="Rectangle 2"/>
          <p:cNvSpPr>
            <a:spLocks noGrp="1" noChangeArrowheads="1"/>
          </p:cNvSpPr>
          <p:nvPr>
            <p:ph type="title"/>
          </p:nvPr>
        </p:nvSpPr>
        <p:spPr>
          <a:xfrm>
            <a:off x="533400" y="-152400"/>
            <a:ext cx="5830888" cy="1066800"/>
          </a:xfrm>
        </p:spPr>
        <p:txBody>
          <a:bodyPr/>
          <a:lstStyle/>
          <a:p>
            <a:r>
              <a:rPr lang="en-US" altLang="en-US" dirty="0" smtClean="0"/>
              <a:t>Confounding:  </a:t>
            </a:r>
            <a:br>
              <a:rPr lang="en-US" altLang="en-US" dirty="0" smtClean="0"/>
            </a:br>
            <a:r>
              <a:rPr lang="en-US" altLang="en-US" dirty="0" smtClean="0"/>
              <a:t>Examples of Magnitude and Direction</a:t>
            </a:r>
          </a:p>
        </p:txBody>
      </p:sp>
      <p:graphicFrame>
        <p:nvGraphicFramePr>
          <p:cNvPr id="6222" name="Object 78"/>
          <p:cNvGraphicFramePr>
            <a:graphicFrameLocks/>
          </p:cNvGraphicFramePr>
          <p:nvPr/>
        </p:nvGraphicFramePr>
        <p:xfrm>
          <a:off x="381000" y="5334000"/>
          <a:ext cx="6057900" cy="2971800"/>
        </p:xfrm>
        <a:graphic>
          <a:graphicData uri="http://schemas.openxmlformats.org/presentationml/2006/ole">
            <mc:AlternateContent xmlns:mc="http://schemas.openxmlformats.org/markup-compatibility/2006">
              <mc:Choice xmlns:v="urn:schemas-microsoft-com:vml" Requires="v">
                <p:oleObj spid="_x0000_s6829" name="Document" r:id="rId4" imgW="6592824" imgH="3328416" progId="Word.Document.8">
                  <p:embed/>
                </p:oleObj>
              </mc:Choice>
              <mc:Fallback>
                <p:oleObj name="Document" r:id="rId4" imgW="6592824" imgH="3328416" progId="Word.Document.8">
                  <p:embed/>
                  <p:pic>
                    <p:nvPicPr>
                      <p:cNvPr id="0" name="Picture 7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5334000"/>
                        <a:ext cx="60579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23" name="Object 79"/>
          <p:cNvGraphicFramePr>
            <a:graphicFrameLocks/>
          </p:cNvGraphicFramePr>
          <p:nvPr/>
        </p:nvGraphicFramePr>
        <p:xfrm>
          <a:off x="990600" y="1828802"/>
          <a:ext cx="3752850" cy="1866900"/>
        </p:xfrm>
        <a:graphic>
          <a:graphicData uri="http://schemas.openxmlformats.org/presentationml/2006/ole">
            <mc:AlternateContent xmlns:mc="http://schemas.openxmlformats.org/markup-compatibility/2006">
              <mc:Choice xmlns:v="urn:schemas-microsoft-com:vml" Requires="v">
                <p:oleObj spid="_x0000_s6830" name="Document" r:id="rId6" imgW="3898710" imgH="1819701" progId="Word.Document.8">
                  <p:embed/>
                </p:oleObj>
              </mc:Choice>
              <mc:Fallback>
                <p:oleObj name="Document" r:id="rId6" imgW="3898710" imgH="1819701" progId="Word.Document.8">
                  <p:embed/>
                  <p:pic>
                    <p:nvPicPr>
                      <p:cNvPr id="0" name="Picture 79"/>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1828802"/>
                        <a:ext cx="3752850"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224" name="Object 80"/>
          <p:cNvGraphicFramePr>
            <a:graphicFrameLocks/>
          </p:cNvGraphicFramePr>
          <p:nvPr/>
        </p:nvGraphicFramePr>
        <p:xfrm>
          <a:off x="304800" y="3733801"/>
          <a:ext cx="2933700" cy="1238251"/>
        </p:xfrm>
        <a:graphic>
          <a:graphicData uri="http://schemas.openxmlformats.org/presentationml/2006/ole">
            <mc:AlternateContent xmlns:mc="http://schemas.openxmlformats.org/markup-compatibility/2006">
              <mc:Choice xmlns:v="urn:schemas-microsoft-com:vml" Requires="v">
                <p:oleObj spid="_x0000_s6831" name="Document" r:id="rId8" imgW="3621386" imgH="1199584" progId="Word.Document.8">
                  <p:embed/>
                </p:oleObj>
              </mc:Choice>
              <mc:Fallback>
                <p:oleObj name="Document" r:id="rId8" imgW="3621386" imgH="1199584" progId="Word.Document.8">
                  <p:embed/>
                  <p:pic>
                    <p:nvPicPr>
                      <p:cNvPr id="0" name="Picture 80"/>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800" y="3733801"/>
                        <a:ext cx="2933700"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7" name="Line 9"/>
          <p:cNvSpPr>
            <a:spLocks noChangeShapeType="1"/>
          </p:cNvSpPr>
          <p:nvPr/>
        </p:nvSpPr>
        <p:spPr bwMode="auto">
          <a:xfrm flipH="1">
            <a:off x="3048000" y="2971800"/>
            <a:ext cx="4572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sp>
        <p:nvSpPr>
          <p:cNvPr id="6228" name="Line 10"/>
          <p:cNvSpPr>
            <a:spLocks noChangeShapeType="1"/>
          </p:cNvSpPr>
          <p:nvPr/>
        </p:nvSpPr>
        <p:spPr bwMode="auto">
          <a:xfrm>
            <a:off x="3505200" y="2971800"/>
            <a:ext cx="533400" cy="457200"/>
          </a:xfrm>
          <a:prstGeom prst="line">
            <a:avLst/>
          </a:prstGeom>
          <a:noFill/>
          <a:ln w="12700">
            <a:solidFill>
              <a:schemeClr val="tx1"/>
            </a:solidFill>
            <a:round/>
            <a:headEnd type="none" w="sm" len="sm"/>
            <a:tailEnd type="triangle" w="sm" len="sm"/>
          </a:ln>
        </p:spPr>
        <p:txBody>
          <a:bodyPr wrap="none" anchor="ctr"/>
          <a:lstStyle/>
          <a:p>
            <a:endParaRPr lang="en-US" dirty="0"/>
          </a:p>
        </p:txBody>
      </p:sp>
      <p:graphicFrame>
        <p:nvGraphicFramePr>
          <p:cNvPr id="6225" name="Object 81"/>
          <p:cNvGraphicFramePr>
            <a:graphicFrameLocks/>
          </p:cNvGraphicFramePr>
          <p:nvPr/>
        </p:nvGraphicFramePr>
        <p:xfrm>
          <a:off x="3505200" y="3733801"/>
          <a:ext cx="2933700" cy="1238251"/>
        </p:xfrm>
        <a:graphic>
          <a:graphicData uri="http://schemas.openxmlformats.org/presentationml/2006/ole">
            <mc:AlternateContent xmlns:mc="http://schemas.openxmlformats.org/markup-compatibility/2006">
              <mc:Choice xmlns:v="urn:schemas-microsoft-com:vml" Requires="v">
                <p:oleObj spid="_x0000_s6832" name="Document" r:id="rId10" imgW="3621386" imgH="1199584" progId="Word.Document.8">
                  <p:embed/>
                </p:oleObj>
              </mc:Choice>
              <mc:Fallback>
                <p:oleObj name="Document" r:id="rId10" imgW="3621386" imgH="1199584" progId="Word.Document.8">
                  <p:embed/>
                  <p:pic>
                    <p:nvPicPr>
                      <p:cNvPr id="0" name="Picture 81"/>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05200" y="3733801"/>
                        <a:ext cx="2933700" cy="1238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29" name="Text Box 12"/>
          <p:cNvSpPr txBox="1">
            <a:spLocks noChangeArrowheads="1"/>
          </p:cNvSpPr>
          <p:nvPr/>
        </p:nvSpPr>
        <p:spPr bwMode="auto">
          <a:xfrm>
            <a:off x="152400" y="2743201"/>
            <a:ext cx="1752600" cy="1015663"/>
          </a:xfrm>
          <a:prstGeom prst="rect">
            <a:avLst/>
          </a:prstGeom>
          <a:noFill/>
          <a:ln w="9525">
            <a:noFill/>
            <a:miter lim="800000"/>
            <a:headEnd/>
            <a:tailEnd/>
          </a:ln>
        </p:spPr>
        <p:txBody>
          <a:bodyPr>
            <a:spAutoFit/>
          </a:bodyPr>
          <a:lstStyle/>
          <a:p>
            <a:pPr eaLnBrk="0" hangingPunct="0">
              <a:spcBef>
                <a:spcPct val="50000"/>
              </a:spcBef>
            </a:pPr>
            <a:r>
              <a:rPr lang="en-US" altLang="en-US" sz="2000" dirty="0">
                <a:solidFill>
                  <a:schemeClr val="tx1"/>
                </a:solidFill>
              </a:rPr>
              <a:t>Stratified (</a:t>
            </a:r>
            <a:r>
              <a:rPr lang="en-US" altLang="en-US" sz="2000" dirty="0" smtClean="0">
                <a:solidFill>
                  <a:schemeClr val="tx1"/>
                </a:solidFill>
              </a:rPr>
              <a:t>adjusted or conditional)</a:t>
            </a:r>
            <a:endParaRPr lang="en-US" altLang="en-US" sz="1600" b="0" dirty="0">
              <a:solidFill>
                <a:schemeClr val="tx1"/>
              </a:solidFill>
              <a:latin typeface="Times New Roman" pitchFamily="18" charset="0"/>
            </a:endParaRPr>
          </a:p>
        </p:txBody>
      </p:sp>
      <p:sp>
        <p:nvSpPr>
          <p:cNvPr id="6230" name="Text Box 13"/>
          <p:cNvSpPr>
            <a:spLocks noGrp="1" noChangeArrowheads="1"/>
          </p:cNvSpPr>
          <p:nvPr>
            <p:ph type="body" idx="1"/>
          </p:nvPr>
        </p:nvSpPr>
        <p:spPr>
          <a:xfrm>
            <a:off x="533400" y="1600200"/>
            <a:ext cx="5830888" cy="6781800"/>
          </a:xfrm>
        </p:spPr>
        <p:txBody>
          <a:bodyPr/>
          <a:lstStyle/>
          <a:p>
            <a:pPr>
              <a:spcBef>
                <a:spcPct val="50000"/>
              </a:spcBef>
              <a:buFont typeface="Symbol" pitchFamily="18" charset="2"/>
              <a:buNone/>
            </a:pPr>
            <a:r>
              <a:rPr lang="en-US" altLang="en-US" sz="1800" dirty="0" smtClean="0"/>
              <a:t> </a:t>
            </a:r>
            <a:endParaRPr lang="en-US" altLang="en-US" sz="1400" dirty="0" smtClean="0"/>
          </a:p>
        </p:txBody>
      </p:sp>
      <p:sp>
        <p:nvSpPr>
          <p:cNvPr id="6231" name="Text Box 14"/>
          <p:cNvSpPr txBox="1">
            <a:spLocks noChangeArrowheads="1"/>
          </p:cNvSpPr>
          <p:nvPr/>
        </p:nvSpPr>
        <p:spPr bwMode="auto">
          <a:xfrm>
            <a:off x="152402" y="1044712"/>
            <a:ext cx="4432891" cy="707886"/>
          </a:xfrm>
          <a:prstGeom prst="rect">
            <a:avLst/>
          </a:prstGeom>
          <a:noFill/>
          <a:ln w="9525">
            <a:noFill/>
            <a:miter lim="800000"/>
            <a:headEnd/>
            <a:tailEnd/>
          </a:ln>
        </p:spPr>
        <p:txBody>
          <a:bodyPr wrap="square">
            <a:spAutoFit/>
          </a:bodyPr>
          <a:lstStyle/>
          <a:p>
            <a:pPr eaLnBrk="0" hangingPunct="0">
              <a:spcBef>
                <a:spcPct val="50000"/>
              </a:spcBef>
            </a:pPr>
            <a:r>
              <a:rPr lang="en-US" altLang="en-US" sz="2000" dirty="0">
                <a:solidFill>
                  <a:schemeClr val="tx1"/>
                </a:solidFill>
              </a:rPr>
              <a:t>Crude </a:t>
            </a:r>
            <a:endParaRPr lang="en-US" altLang="en-US" sz="2000" dirty="0" smtClean="0">
              <a:solidFill>
                <a:schemeClr val="tx1"/>
              </a:solidFill>
            </a:endParaRPr>
          </a:p>
          <a:p>
            <a:pPr eaLnBrk="0" hangingPunct="0">
              <a:spcBef>
                <a:spcPts val="0"/>
              </a:spcBef>
            </a:pPr>
            <a:r>
              <a:rPr lang="en-US" altLang="en-US" sz="2000" dirty="0" smtClean="0">
                <a:solidFill>
                  <a:schemeClr val="tx1"/>
                </a:solidFill>
              </a:rPr>
              <a:t>(unadjusted or marginal)</a:t>
            </a:r>
            <a:endParaRPr lang="en-US" altLang="en-US" sz="1600" b="0" dirty="0">
              <a:solidFill>
                <a:schemeClr val="tx1"/>
              </a:solidFill>
              <a:latin typeface="Times New Roman" pitchFamily="18" charset="0"/>
            </a:endParaRPr>
          </a:p>
        </p:txBody>
      </p:sp>
      <p:sp>
        <p:nvSpPr>
          <p:cNvPr id="6232" name="Text Box 15"/>
          <p:cNvSpPr txBox="1">
            <a:spLocks noChangeArrowheads="1"/>
          </p:cNvSpPr>
          <p:nvPr/>
        </p:nvSpPr>
        <p:spPr bwMode="auto">
          <a:xfrm>
            <a:off x="4013791" y="3058182"/>
            <a:ext cx="14478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t>
            </a:r>
            <a:r>
              <a:rPr lang="en-US" altLang="en-US" sz="1400" b="0" dirty="0">
                <a:solidFill>
                  <a:schemeClr val="tx1"/>
                </a:solidFill>
                <a:latin typeface="Times New Roman" pitchFamily="18" charset="0"/>
              </a:rPr>
              <a:t>Absent</a:t>
            </a:r>
          </a:p>
        </p:txBody>
      </p:sp>
      <p:sp>
        <p:nvSpPr>
          <p:cNvPr id="6233" name="Text Box 16"/>
          <p:cNvSpPr txBox="1">
            <a:spLocks noChangeArrowheads="1"/>
          </p:cNvSpPr>
          <p:nvPr/>
        </p:nvSpPr>
        <p:spPr bwMode="auto">
          <a:xfrm>
            <a:off x="1752600" y="3058182"/>
            <a:ext cx="1295400" cy="523220"/>
          </a:xfrm>
          <a:prstGeom prst="rect">
            <a:avLst/>
          </a:prstGeom>
          <a:noFill/>
          <a:ln w="9525">
            <a:noFill/>
            <a:miter lim="800000"/>
            <a:headEnd/>
            <a:tailEnd/>
          </a:ln>
        </p:spPr>
        <p:txBody>
          <a:bodyPr>
            <a:spAutoFit/>
          </a:bodyPr>
          <a:lstStyle/>
          <a:p>
            <a:pPr algn="ctr" eaLnBrk="0" hangingPunct="0">
              <a:spcBef>
                <a:spcPct val="50000"/>
              </a:spcBef>
            </a:pPr>
            <a:r>
              <a:rPr lang="en-US" altLang="en-US" sz="1400" b="0" dirty="0" smtClean="0">
                <a:solidFill>
                  <a:schemeClr val="tx1"/>
                </a:solidFill>
                <a:latin typeface="Times New Roman" pitchFamily="18" charset="0"/>
              </a:rPr>
              <a:t>Confounder </a:t>
            </a:r>
            <a:r>
              <a:rPr lang="en-US" altLang="en-US" sz="1400" b="0" dirty="0">
                <a:solidFill>
                  <a:schemeClr val="tx1"/>
                </a:solidFill>
                <a:latin typeface="Times New Roman" pitchFamily="18" charset="0"/>
              </a:rPr>
              <a:t>Present</a:t>
            </a:r>
          </a:p>
        </p:txBody>
      </p:sp>
      <p:sp>
        <p:nvSpPr>
          <p:cNvPr id="6234" name="Text Box 21"/>
          <p:cNvSpPr txBox="1">
            <a:spLocks noChangeArrowheads="1"/>
          </p:cNvSpPr>
          <p:nvPr/>
        </p:nvSpPr>
        <p:spPr bwMode="auto">
          <a:xfrm>
            <a:off x="5029200" y="2514600"/>
            <a:ext cx="990600" cy="369332"/>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OR </a:t>
            </a:r>
            <a:r>
              <a:rPr lang="en-US" altLang="en-US" sz="1800" baseline="-25000" dirty="0">
                <a:solidFill>
                  <a:schemeClr val="tx1"/>
                </a:solidFill>
                <a:latin typeface="Times New Roman" pitchFamily="18" charset="0"/>
              </a:rPr>
              <a:t>crude</a:t>
            </a:r>
            <a:endParaRPr lang="en-US" altLang="en-US" sz="1400" dirty="0">
              <a:solidFill>
                <a:schemeClr val="tx1"/>
              </a:solidFill>
              <a:latin typeface="Times New Roman" pitchFamily="18" charset="0"/>
            </a:endParaRPr>
          </a:p>
        </p:txBody>
      </p:sp>
      <p:sp>
        <p:nvSpPr>
          <p:cNvPr id="6235" name="Text Box 22"/>
          <p:cNvSpPr txBox="1">
            <a:spLocks noChangeArrowheads="1"/>
          </p:cNvSpPr>
          <p:nvPr/>
        </p:nvSpPr>
        <p:spPr bwMode="auto">
          <a:xfrm>
            <a:off x="2667000" y="4572002"/>
            <a:ext cx="9906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p>
        </p:txBody>
      </p:sp>
      <p:sp>
        <p:nvSpPr>
          <p:cNvPr id="6236" name="Text Box 23"/>
          <p:cNvSpPr txBox="1">
            <a:spLocks noChangeArrowheads="1"/>
          </p:cNvSpPr>
          <p:nvPr/>
        </p:nvSpPr>
        <p:spPr bwMode="auto">
          <a:xfrm>
            <a:off x="5638800" y="4572002"/>
            <a:ext cx="990600" cy="307777"/>
          </a:xfrm>
          <a:prstGeom prst="rect">
            <a:avLst/>
          </a:prstGeom>
          <a:noFill/>
          <a:ln w="9525">
            <a:noFill/>
            <a:miter lim="800000"/>
            <a:headEnd/>
            <a:tailEnd/>
          </a:ln>
        </p:spPr>
        <p:txBody>
          <a:bodyPr>
            <a:spAutoFit/>
          </a:bodyPr>
          <a:lstStyle/>
          <a:p>
            <a:pPr algn="ctr" eaLnBrk="0" hangingPunct="0">
              <a:spcBef>
                <a:spcPct val="50000"/>
              </a:spcBef>
            </a:pPr>
            <a:r>
              <a:rPr lang="en-US" altLang="en-US" sz="1400" dirty="0">
                <a:solidFill>
                  <a:schemeClr val="tx1"/>
                </a:solidFill>
                <a:latin typeface="Times New Roman" pitchFamily="18" charset="0"/>
              </a:rPr>
              <a:t>OR </a:t>
            </a:r>
            <a:r>
              <a:rPr lang="en-US" altLang="en-US" sz="1800" baseline="-25000" dirty="0">
                <a:solidFill>
                  <a:schemeClr val="tx1"/>
                </a:solidFill>
                <a:latin typeface="Times New Roman" pitchFamily="18" charset="0"/>
              </a:rPr>
              <a:t>CF-</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609600" y="-457200"/>
            <a:ext cx="5830888" cy="1066800"/>
          </a:xfrm>
        </p:spPr>
        <p:txBody>
          <a:bodyPr/>
          <a:lstStyle/>
          <a:p>
            <a:r>
              <a:rPr lang="en-US" altLang="en-US" dirty="0" smtClean="0"/>
              <a:t>Confounding and Interaction I</a:t>
            </a:r>
          </a:p>
        </p:txBody>
      </p:sp>
      <p:sp>
        <p:nvSpPr>
          <p:cNvPr id="21506" name="Rectangle 3"/>
          <p:cNvSpPr>
            <a:spLocks noGrp="1" noChangeArrowheads="1"/>
          </p:cNvSpPr>
          <p:nvPr>
            <p:ph type="body" idx="1"/>
          </p:nvPr>
        </p:nvSpPr>
        <p:spPr>
          <a:xfrm>
            <a:off x="152400" y="838200"/>
            <a:ext cx="6858000" cy="6781800"/>
          </a:xfrm>
        </p:spPr>
        <p:txBody>
          <a:bodyPr/>
          <a:lstStyle/>
          <a:p>
            <a:pPr marL="0" indent="0">
              <a:spcBef>
                <a:spcPts val="0"/>
              </a:spcBef>
              <a:spcAft>
                <a:spcPts val="0"/>
              </a:spcAft>
              <a:buNone/>
            </a:pPr>
            <a:r>
              <a:rPr lang="en-US" altLang="en-US" sz="2400" dirty="0" smtClean="0"/>
              <a:t>Confounding: </a:t>
            </a:r>
            <a:r>
              <a:rPr lang="en-US" altLang="en-US" sz="2400" b="1" i="1" dirty="0" smtClean="0"/>
              <a:t>one of the central problems in observational human subjects research</a:t>
            </a:r>
          </a:p>
          <a:p>
            <a:pPr marL="0" indent="0">
              <a:spcBef>
                <a:spcPts val="0"/>
              </a:spcBef>
              <a:spcAft>
                <a:spcPts val="0"/>
              </a:spcAft>
              <a:buNone/>
            </a:pPr>
            <a:endParaRPr lang="en-US" altLang="en-US" sz="600" b="1" i="1" dirty="0" smtClean="0"/>
          </a:p>
          <a:p>
            <a:r>
              <a:rPr lang="en-US" altLang="en-US" sz="2400" dirty="0" smtClean="0"/>
              <a:t>What is it?  What does it do?  </a:t>
            </a:r>
          </a:p>
          <a:p>
            <a:pPr lvl="1"/>
            <a:r>
              <a:rPr lang="en-US" altLang="en-US" dirty="0" smtClean="0"/>
              <a:t>Positive and negative confounding</a:t>
            </a:r>
          </a:p>
          <a:p>
            <a:pPr lvl="1">
              <a:buFontTx/>
              <a:buNone/>
            </a:pPr>
            <a:endParaRPr lang="en-US" altLang="en-US" sz="600" dirty="0" smtClean="0"/>
          </a:p>
          <a:p>
            <a:pPr>
              <a:spcBef>
                <a:spcPts val="0"/>
              </a:spcBef>
              <a:spcAft>
                <a:spcPts val="0"/>
              </a:spcAft>
            </a:pPr>
            <a:r>
              <a:rPr lang="en-US" altLang="en-US" sz="2400" dirty="0" smtClean="0"/>
              <a:t>Use of counterfactual theory to conceptualize  origins of confounding</a:t>
            </a:r>
            <a:endParaRPr lang="en-US" altLang="en-US" sz="1200" dirty="0" smtClean="0"/>
          </a:p>
          <a:p>
            <a:pPr lvl="1"/>
            <a:endParaRPr lang="en-US" altLang="en-US" sz="600" dirty="0" smtClean="0"/>
          </a:p>
          <a:p>
            <a:r>
              <a:rPr lang="en-US" altLang="en-US" sz="2400" dirty="0" smtClean="0"/>
              <a:t>Definition of/criteria for a “confounder”</a:t>
            </a:r>
          </a:p>
          <a:p>
            <a:pPr lvl="1"/>
            <a:r>
              <a:rPr lang="en-US" altLang="en-US" dirty="0" smtClean="0"/>
              <a:t>Historical -- narrative definitions</a:t>
            </a:r>
          </a:p>
          <a:p>
            <a:pPr lvl="1"/>
            <a:r>
              <a:rPr lang="en-US" altLang="en-US" dirty="0" smtClean="0"/>
              <a:t>Modern -- directed acyclic graphs (DAGs) </a:t>
            </a:r>
          </a:p>
          <a:p>
            <a:pPr lvl="2"/>
            <a:r>
              <a:rPr lang="en-US" altLang="en-US" dirty="0" smtClean="0"/>
              <a:t> “Common causes”: root source of confounding</a:t>
            </a:r>
          </a:p>
          <a:p>
            <a:pPr lvl="2"/>
            <a:endParaRPr lang="en-US" altLang="en-US" sz="500" dirty="0" smtClean="0"/>
          </a:p>
          <a:p>
            <a:pPr>
              <a:spcBef>
                <a:spcPts val="0"/>
              </a:spcBef>
              <a:spcAft>
                <a:spcPts val="0"/>
              </a:spcAft>
            </a:pPr>
            <a:r>
              <a:rPr lang="en-US" altLang="en-US" sz="2400" dirty="0" smtClean="0"/>
              <a:t>Use of DAGs to:</a:t>
            </a:r>
          </a:p>
          <a:p>
            <a:pPr>
              <a:spcBef>
                <a:spcPts val="0"/>
              </a:spcBef>
              <a:spcAft>
                <a:spcPts val="0"/>
              </a:spcAft>
            </a:pPr>
            <a:endParaRPr lang="en-US" altLang="en-US" sz="400" dirty="0" smtClean="0"/>
          </a:p>
          <a:p>
            <a:pPr lvl="1"/>
            <a:r>
              <a:rPr lang="en-US" altLang="en-US" dirty="0" smtClean="0"/>
              <a:t>Identify what to adjust for</a:t>
            </a:r>
          </a:p>
          <a:p>
            <a:pPr lvl="1"/>
            <a:r>
              <a:rPr lang="en-US" altLang="en-US" dirty="0" smtClean="0"/>
              <a:t>Know what </a:t>
            </a:r>
            <a:r>
              <a:rPr lang="en-US" altLang="en-US" u="sng" dirty="0" smtClean="0"/>
              <a:t>not</a:t>
            </a:r>
            <a:r>
              <a:rPr lang="en-US" altLang="en-US" dirty="0" smtClean="0"/>
              <a:t> to adjust for </a:t>
            </a:r>
          </a:p>
          <a:p>
            <a:pPr lvl="2"/>
            <a:r>
              <a:rPr lang="en-US" altLang="en-US" dirty="0" smtClean="0"/>
              <a:t>“colliders” </a:t>
            </a:r>
          </a:p>
          <a:p>
            <a:pPr lvl="2"/>
            <a:r>
              <a:rPr lang="en-US" altLang="en-US" dirty="0" smtClean="0"/>
              <a:t>non-causal factors</a:t>
            </a:r>
          </a:p>
          <a:p>
            <a:pPr marL="1257300" lvl="3" indent="-171450"/>
            <a:r>
              <a:rPr lang="en-US" altLang="en-US" dirty="0" smtClean="0"/>
              <a:t>Confounding:</a:t>
            </a:r>
            <a:r>
              <a:rPr lang="en-US" altLang="en-US" sz="300" dirty="0" smtClean="0"/>
              <a:t> </a:t>
            </a:r>
            <a:r>
              <a:rPr lang="en-US" altLang="en-US" dirty="0" smtClean="0"/>
              <a:t>substantive</a:t>
            </a:r>
            <a:r>
              <a:rPr lang="en-US" altLang="en-US" dirty="0"/>
              <a:t>,</a:t>
            </a:r>
            <a:r>
              <a:rPr lang="en-US" altLang="en-US" sz="400" dirty="0"/>
              <a:t> </a:t>
            </a:r>
            <a:r>
              <a:rPr lang="en-US" altLang="en-US" sz="400" dirty="0" smtClean="0"/>
              <a:t> </a:t>
            </a:r>
            <a:r>
              <a:rPr lang="en-US" altLang="en-US" dirty="0" smtClean="0"/>
              <a:t>not</a:t>
            </a:r>
            <a:r>
              <a:rPr lang="en-US" altLang="en-US" sz="800" dirty="0" smtClean="0"/>
              <a:t>  </a:t>
            </a:r>
            <a:r>
              <a:rPr lang="en-US" altLang="en-US" dirty="0" smtClean="0"/>
              <a:t>statistical  issue</a:t>
            </a:r>
          </a:p>
          <a:p>
            <a:pPr lvl="3"/>
            <a:endParaRPr lang="en-US" altLang="en-US" sz="800" dirty="0"/>
          </a:p>
          <a:p>
            <a:pPr lvl="1"/>
            <a:r>
              <a:rPr lang="en-US" altLang="en-US" dirty="0"/>
              <a:t>H</a:t>
            </a:r>
            <a:r>
              <a:rPr lang="en-US" altLang="en-US" dirty="0" smtClean="0"/>
              <a:t>andle multiple causal pathways: mediation</a:t>
            </a:r>
          </a:p>
          <a:p>
            <a:pPr lvl="2"/>
            <a:endParaRPr lang="en-US" altLang="en-US" sz="1000"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dirty="0" smtClean="0"/>
          </a:p>
          <a:p>
            <a:endParaRPr lang="en-US" altLang="en-US" dirty="0" smtClean="0"/>
          </a:p>
          <a:p>
            <a:endParaRPr lang="en-US" altLang="en-US" dirty="0" smtClean="0"/>
          </a:p>
        </p:txBody>
      </p:sp>
      <p:cxnSp>
        <p:nvCxnSpPr>
          <p:cNvPr id="4" name="Straight Arrow Connector 3"/>
          <p:cNvCxnSpPr/>
          <p:nvPr/>
        </p:nvCxnSpPr>
        <p:spPr bwMode="auto">
          <a:xfrm>
            <a:off x="0" y="8382000"/>
            <a:ext cx="609600" cy="0"/>
          </a:xfrm>
          <a:prstGeom prst="straightConnector1">
            <a:avLst/>
          </a:prstGeom>
          <a:noFill/>
          <a:ln w="66675" cap="flat" cmpd="sng" algn="ctr">
            <a:solidFill>
              <a:srgbClr val="FF0000"/>
            </a:solidFill>
            <a:prstDash val="solid"/>
            <a:round/>
            <a:headEnd type="none" w="med" len="med"/>
            <a:tailEnd type="arrow"/>
          </a:ln>
          <a:effectLst>
            <a:outerShdw dist="107763" dir="2700000" algn="ctr" rotWithShape="0">
              <a:schemeClr val="bg2"/>
            </a:outerShdw>
          </a:effectLst>
        </p:spPr>
      </p:cxnSp>
    </p:spTree>
    <p:extLst>
      <p:ext uri="{BB962C8B-B14F-4D97-AF65-F5344CB8AC3E}">
        <p14:creationId xmlns:p14="http://schemas.microsoft.com/office/powerpoint/2010/main" val="137885119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3"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Char char="·"/>
            </a:pPr>
            <a:endParaRPr lang="en-US" altLang="en-US" sz="2300" b="0" dirty="0"/>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03108"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Char char="·"/>
            </a:pPr>
            <a:endParaRPr lang="en-US" altLang="en-US" sz="2000" b="0" dirty="0"/>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260564" name="Text Box 20"/>
          <p:cNvSpPr txBox="1">
            <a:spLocks noChangeArrowheads="1"/>
          </p:cNvSpPr>
          <p:nvPr/>
        </p:nvSpPr>
        <p:spPr bwMode="auto">
          <a:xfrm flipH="1">
            <a:off x="2971800" y="28956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t>M</a:t>
            </a:r>
            <a:r>
              <a:rPr lang="en-US" altLang="en-US" baseline="-25000" dirty="0" smtClean="0"/>
              <a:t>3</a:t>
            </a:r>
            <a:endParaRPr lang="en-US" altLang="en-US" baseline="-25000" dirty="0"/>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0523" name="Rectangle 12"/>
          <p:cNvSpPr>
            <a:spLocks noChangeArrowheads="1"/>
          </p:cNvSpPr>
          <p:nvPr/>
        </p:nvSpPr>
        <p:spPr bwMode="auto">
          <a:xfrm>
            <a:off x="-76200" y="-2286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dirty="0"/>
              <a:t>What if there are many causal (directed) </a:t>
            </a:r>
            <a:r>
              <a:rPr lang="en-US" altLang="en-US" sz="2200" dirty="0" smtClean="0"/>
              <a:t>paths between E and D?</a:t>
            </a:r>
            <a:endParaRPr lang="en-US" altLang="en-US" sz="2200" dirty="0"/>
          </a:p>
        </p:txBody>
      </p:sp>
      <p:sp>
        <p:nvSpPr>
          <p:cNvPr id="320524" name="Rectangle 13"/>
          <p:cNvSpPr>
            <a:spLocks noChangeArrowheads="1"/>
          </p:cNvSpPr>
          <p:nvPr/>
        </p:nvSpPr>
        <p:spPr bwMode="auto">
          <a:xfrm>
            <a:off x="0" y="4343400"/>
            <a:ext cx="7010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None/>
            </a:pPr>
            <a:r>
              <a:rPr lang="en-US" altLang="en-US" sz="2200" u="sng" dirty="0"/>
              <a:t>Many </a:t>
            </a:r>
            <a:r>
              <a:rPr lang="en-US" altLang="en-US" sz="2200" u="sng" dirty="0" smtClean="0"/>
              <a:t>research </a:t>
            </a:r>
            <a:r>
              <a:rPr lang="en-US" altLang="en-US" sz="2200" u="sng" dirty="0"/>
              <a:t>questions</a:t>
            </a:r>
            <a:r>
              <a:rPr lang="en-US" altLang="en-US" sz="2200" u="sng" dirty="0" smtClean="0"/>
              <a:t>:  “Mediation analysis”</a:t>
            </a:r>
            <a:endParaRPr lang="en-US" altLang="en-US" sz="2200" u="sng" dirty="0"/>
          </a:p>
          <a:p>
            <a:pPr marL="322263" indent="-322263" defTabSz="803275" eaLnBrk="0" hangingPunct="0">
              <a:spcBef>
                <a:spcPct val="20000"/>
              </a:spcBef>
              <a:spcAft>
                <a:spcPts val="0"/>
              </a:spcAft>
              <a:buClr>
                <a:srgbClr val="969696"/>
              </a:buClr>
              <a:buSzPct val="75000"/>
              <a:buFont typeface="Symbol" pitchFamily="18" charset="2"/>
              <a:buChar char="·"/>
            </a:pPr>
            <a:r>
              <a:rPr lang="en-US" altLang="en-US" sz="2400" b="0" dirty="0"/>
              <a:t>What is the TOTAL effect of E on D?</a:t>
            </a:r>
          </a:p>
          <a:p>
            <a:pPr marL="676275" lvl="1" indent="-239713" defTabSz="803275" eaLnBrk="0" hangingPunct="0">
              <a:spcAft>
                <a:spcPct val="25000"/>
              </a:spcAft>
              <a:buClr>
                <a:srgbClr val="000000"/>
              </a:buClr>
              <a:buSzPct val="100000"/>
              <a:buFontTx/>
              <a:buChar char="–"/>
            </a:pPr>
            <a:r>
              <a:rPr lang="en-US" altLang="en-US" sz="2400" b="0" dirty="0"/>
              <a:t>through all causal </a:t>
            </a:r>
            <a:r>
              <a:rPr lang="en-US" altLang="en-US" sz="2400" b="0" dirty="0" smtClean="0"/>
              <a:t>paths (M</a:t>
            </a:r>
            <a:r>
              <a:rPr lang="en-US" altLang="en-US" sz="2400" b="0" baseline="-25000" dirty="0" smtClean="0"/>
              <a:t>1</a:t>
            </a:r>
            <a:r>
              <a:rPr lang="en-US" altLang="en-US" sz="2400" b="0" dirty="0" smtClean="0"/>
              <a:t>, M</a:t>
            </a:r>
            <a:r>
              <a:rPr lang="en-US" altLang="en-US" sz="2400" b="0" baseline="-25000" dirty="0" smtClean="0"/>
              <a:t>2</a:t>
            </a:r>
            <a:r>
              <a:rPr lang="en-US" altLang="en-US" sz="2400" b="0" dirty="0" smtClean="0"/>
              <a:t>, M</a:t>
            </a:r>
            <a:r>
              <a:rPr lang="en-US" altLang="en-US" sz="2400" b="0" baseline="-25000" dirty="0" smtClean="0"/>
              <a:t>3</a:t>
            </a:r>
            <a:r>
              <a:rPr lang="en-US" altLang="en-US" sz="2400" b="0" dirty="0" smtClean="0"/>
              <a:t> + ?)</a:t>
            </a:r>
            <a:endParaRPr lang="en-US" altLang="en-US" sz="2400" b="0" dirty="0"/>
          </a:p>
          <a:p>
            <a:pPr marL="676275" lvl="1" indent="-239713" defTabSz="803275" eaLnBrk="0" hangingPunct="0">
              <a:spcAft>
                <a:spcPct val="25000"/>
              </a:spcAft>
              <a:buClr>
                <a:srgbClr val="000000"/>
              </a:buClr>
              <a:buSzPct val="100000"/>
              <a:buFontTx/>
              <a:buChar char="–"/>
            </a:pPr>
            <a:endParaRPr lang="en-US" altLang="en-US" sz="400" b="0" dirty="0" smtClean="0"/>
          </a:p>
          <a:p>
            <a:pPr marL="676275" lvl="1" indent="-239713" defTabSz="803275" eaLnBrk="0" hangingPunct="0">
              <a:spcAft>
                <a:spcPct val="25000"/>
              </a:spcAft>
              <a:buClr>
                <a:srgbClr val="000000"/>
              </a:buClr>
              <a:buSzPct val="100000"/>
              <a:buFontTx/>
              <a:buChar char="–"/>
            </a:pPr>
            <a:endParaRPr lang="en-US" altLang="en-US" sz="400" b="0" dirty="0"/>
          </a:p>
          <a:p>
            <a:pPr marL="676275" lvl="1" indent="-239713" defTabSz="803275" eaLnBrk="0" hangingPunct="0">
              <a:spcAft>
                <a:spcPct val="25000"/>
              </a:spcAft>
              <a:buClr>
                <a:srgbClr val="000000"/>
              </a:buClr>
              <a:buSzPct val="100000"/>
              <a:buFontTx/>
              <a:buChar char="–"/>
            </a:pPr>
            <a:endParaRPr lang="en-US" altLang="en-US" sz="400" b="0" dirty="0"/>
          </a:p>
          <a:p>
            <a:pPr marL="322263" indent="-322263" defTabSz="803275" eaLnBrk="0" hangingPunct="0">
              <a:spcBef>
                <a:spcPct val="20000"/>
              </a:spcBef>
              <a:spcAft>
                <a:spcPts val="0"/>
              </a:spcAft>
              <a:buClr>
                <a:srgbClr val="969696"/>
              </a:buClr>
              <a:buSzPct val="75000"/>
              <a:buFont typeface="Symbol" pitchFamily="18" charset="2"/>
              <a:buChar char="·"/>
            </a:pPr>
            <a:r>
              <a:rPr lang="en-US" altLang="en-US" sz="2400" b="0" dirty="0"/>
              <a:t>What is the DIRECT effect of E on D apart from its effect via </a:t>
            </a:r>
            <a:r>
              <a:rPr lang="en-US" altLang="en-US" sz="2400" b="0" dirty="0" smtClean="0"/>
              <a:t>M</a:t>
            </a:r>
            <a:r>
              <a:rPr lang="en-US" altLang="en-US" sz="2400" b="0" baseline="-25000" dirty="0" smtClean="0"/>
              <a:t>1</a:t>
            </a:r>
            <a:r>
              <a:rPr lang="en-US" altLang="en-US" sz="2400" b="0" dirty="0"/>
              <a:t>, </a:t>
            </a:r>
            <a:r>
              <a:rPr lang="en-US" altLang="en-US" sz="2400" b="0" dirty="0" smtClean="0"/>
              <a:t>M</a:t>
            </a:r>
            <a:r>
              <a:rPr lang="en-US" altLang="en-US" sz="2400" b="0" baseline="-25000" dirty="0" smtClean="0"/>
              <a:t>2</a:t>
            </a:r>
            <a:r>
              <a:rPr lang="en-US" altLang="en-US" sz="2400" b="0" dirty="0"/>
              <a:t>, and </a:t>
            </a:r>
            <a:r>
              <a:rPr lang="en-US" altLang="en-US" sz="2400" b="0" dirty="0" smtClean="0"/>
              <a:t>M</a:t>
            </a:r>
            <a:r>
              <a:rPr lang="en-US" altLang="en-US" sz="2400" b="0" baseline="-25000" dirty="0" smtClean="0"/>
              <a:t>3</a:t>
            </a:r>
            <a:r>
              <a:rPr lang="en-US" altLang="en-US" sz="2400" b="0" dirty="0"/>
              <a:t>?</a:t>
            </a:r>
          </a:p>
          <a:p>
            <a:pPr marL="676275" lvl="1" indent="-239713" defTabSz="803275" eaLnBrk="0" hangingPunct="0">
              <a:spcAft>
                <a:spcPct val="25000"/>
              </a:spcAft>
              <a:buClr>
                <a:srgbClr val="000000"/>
              </a:buClr>
              <a:buSzPct val="100000"/>
              <a:buFontTx/>
              <a:buChar char="–"/>
            </a:pPr>
            <a:r>
              <a:rPr lang="en-US" altLang="en-US" sz="2400" b="0" dirty="0"/>
              <a:t>discovery of new </a:t>
            </a:r>
            <a:r>
              <a:rPr lang="en-US" altLang="en-US" sz="2400" b="0" dirty="0" smtClean="0"/>
              <a:t>mechanisms of causation</a:t>
            </a:r>
            <a:endParaRPr lang="en-US" altLang="en-US" sz="2400" b="0" dirty="0"/>
          </a:p>
          <a:p>
            <a:pPr marL="676275" lvl="1" indent="-239713" defTabSz="803275" eaLnBrk="0" hangingPunct="0">
              <a:spcAft>
                <a:spcPct val="25000"/>
              </a:spcAft>
              <a:buClr>
                <a:srgbClr val="000000"/>
              </a:buClr>
              <a:buSzPct val="100000"/>
              <a:buFontTx/>
              <a:buChar char="–"/>
            </a:pPr>
            <a:endParaRPr lang="en-US" altLang="en-US" sz="500" b="0" dirty="0" smtClean="0"/>
          </a:p>
          <a:p>
            <a:pPr marL="676275" lvl="1" indent="-239713" defTabSz="803275" eaLnBrk="0" hangingPunct="0">
              <a:spcAft>
                <a:spcPct val="25000"/>
              </a:spcAft>
              <a:buClr>
                <a:srgbClr val="000000"/>
              </a:buClr>
              <a:buSzPct val="100000"/>
              <a:buFontTx/>
              <a:buChar char="–"/>
            </a:pPr>
            <a:endParaRPr lang="en-US" altLang="en-US" sz="500" b="0" dirty="0"/>
          </a:p>
          <a:p>
            <a:pPr marL="322263" indent="-322263" defTabSz="803275" eaLnBrk="0" hangingPunct="0">
              <a:spcBef>
                <a:spcPct val="20000"/>
              </a:spcBef>
              <a:spcAft>
                <a:spcPts val="0"/>
              </a:spcAft>
              <a:buClr>
                <a:srgbClr val="969696"/>
              </a:buClr>
              <a:buSzPct val="75000"/>
              <a:buFont typeface="Symbol" pitchFamily="18" charset="2"/>
              <a:buChar char="·"/>
            </a:pPr>
            <a:r>
              <a:rPr lang="en-US" altLang="en-US" sz="2400" b="0" dirty="0"/>
              <a:t>How </a:t>
            </a:r>
            <a:r>
              <a:rPr lang="en-US" altLang="en-US" sz="2400" b="0" dirty="0" smtClean="0"/>
              <a:t>much (what %) </a:t>
            </a:r>
            <a:r>
              <a:rPr lang="en-US" altLang="en-US" sz="2400" b="0" dirty="0"/>
              <a:t>of the effect of E on D is mediated by </a:t>
            </a:r>
            <a:r>
              <a:rPr lang="en-US" altLang="en-US" sz="2400" b="0" dirty="0" smtClean="0"/>
              <a:t>M</a:t>
            </a:r>
            <a:r>
              <a:rPr lang="en-US" altLang="en-US" sz="2400" b="0" baseline="-25000" dirty="0" smtClean="0"/>
              <a:t>1 </a:t>
            </a:r>
            <a:r>
              <a:rPr lang="en-US" altLang="en-US" sz="2400" b="0" dirty="0" smtClean="0"/>
              <a:t>, M</a:t>
            </a:r>
            <a:r>
              <a:rPr lang="en-US" altLang="en-US" sz="2400" b="0" baseline="-25000" dirty="0" smtClean="0"/>
              <a:t>2</a:t>
            </a:r>
            <a:r>
              <a:rPr lang="en-US" altLang="en-US" sz="2400" b="0" dirty="0"/>
              <a:t> </a:t>
            </a:r>
            <a:r>
              <a:rPr lang="en-US" altLang="en-US" sz="2400" b="0" dirty="0" smtClean="0"/>
              <a:t>, and M</a:t>
            </a:r>
            <a:r>
              <a:rPr lang="en-US" altLang="en-US" sz="2400" b="0" baseline="-25000" dirty="0" smtClean="0"/>
              <a:t>3</a:t>
            </a:r>
            <a:r>
              <a:rPr lang="en-US" altLang="en-US" sz="2400" b="0" dirty="0" smtClean="0"/>
              <a:t>?  </a:t>
            </a:r>
            <a:endParaRPr lang="en-US" altLang="en-US" sz="2400" b="0" dirty="0"/>
          </a:p>
          <a:p>
            <a:pPr marL="676275" lvl="1" indent="-239713" defTabSz="803275" eaLnBrk="0" hangingPunct="0">
              <a:spcAft>
                <a:spcPct val="25000"/>
              </a:spcAft>
              <a:buClr>
                <a:srgbClr val="000000"/>
              </a:buClr>
              <a:buSzPct val="100000"/>
              <a:buFontTx/>
              <a:buChar char="–"/>
            </a:pPr>
            <a:r>
              <a:rPr lang="en-US" altLang="en-US" sz="2400" b="0" dirty="0" smtClean="0"/>
              <a:t>INDIRECT effect of E on D via M</a:t>
            </a:r>
            <a:r>
              <a:rPr lang="en-US" altLang="en-US" sz="2400" b="0" baseline="-25000" dirty="0" smtClean="0"/>
              <a:t>1</a:t>
            </a:r>
            <a:r>
              <a:rPr lang="en-US" altLang="en-US" sz="2400" b="0" dirty="0" smtClean="0"/>
              <a:t>, M</a:t>
            </a:r>
            <a:r>
              <a:rPr lang="en-US" altLang="en-US" sz="2400" b="0" baseline="-25000" dirty="0" smtClean="0"/>
              <a:t>2</a:t>
            </a:r>
            <a:r>
              <a:rPr lang="en-US" altLang="en-US" sz="2400" b="0" dirty="0" smtClean="0"/>
              <a:t>, &amp; M</a:t>
            </a:r>
            <a:r>
              <a:rPr lang="en-US" altLang="en-US" sz="2400" b="0" baseline="-25000" dirty="0" smtClean="0"/>
              <a:t>3</a:t>
            </a:r>
            <a:endParaRPr lang="en-US" altLang="en-US" sz="2400" b="0" baseline="-25000" dirty="0"/>
          </a:p>
        </p:txBody>
      </p:sp>
      <p:sp>
        <p:nvSpPr>
          <p:cNvPr id="3" name="Text Box 20"/>
          <p:cNvSpPr txBox="1">
            <a:spLocks noChangeArrowheads="1"/>
          </p:cNvSpPr>
          <p:nvPr/>
        </p:nvSpPr>
        <p:spPr bwMode="auto">
          <a:xfrm flipH="1">
            <a:off x="2971800" y="1905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t>M</a:t>
            </a:r>
            <a:r>
              <a:rPr lang="en-US" altLang="en-US" baseline="-25000" dirty="0" smtClean="0"/>
              <a:t>2</a:t>
            </a:r>
            <a:endParaRPr lang="en-US" altLang="en-US" baseline="-25000" dirty="0"/>
          </a:p>
        </p:txBody>
      </p:sp>
      <p:sp>
        <p:nvSpPr>
          <p:cNvPr id="4" name="Text Box 20"/>
          <p:cNvSpPr txBox="1">
            <a:spLocks noChangeArrowheads="1"/>
          </p:cNvSpPr>
          <p:nvPr/>
        </p:nvSpPr>
        <p:spPr bwMode="auto">
          <a:xfrm flipH="1">
            <a:off x="2971800" y="9144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smtClean="0"/>
              <a:t>M</a:t>
            </a:r>
            <a:r>
              <a:rPr lang="en-US" altLang="en-US" baseline="-25000" dirty="0" smtClean="0"/>
              <a:t>1</a:t>
            </a:r>
            <a:endParaRPr lang="en-US" altLang="en-US" baseline="-25000" dirty="0"/>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71934" y="2495796"/>
            <a:ext cx="1393357" cy="1031805"/>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959503" name="Text Box 1039"/>
          <p:cNvSpPr txBox="1">
            <a:spLocks noChangeArrowheads="1"/>
          </p:cNvSpPr>
          <p:nvPr/>
        </p:nvSpPr>
        <p:spPr bwMode="auto">
          <a:xfrm>
            <a:off x="76200" y="829658"/>
            <a:ext cx="2286000" cy="156966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smtClean="0">
                <a:solidFill>
                  <a:srgbClr val="FF0000"/>
                </a:solidFill>
              </a:rPr>
              <a:t>M </a:t>
            </a:r>
            <a:r>
              <a:rPr lang="en-US" altLang="en-US" sz="2400" dirty="0">
                <a:solidFill>
                  <a:srgbClr val="FF0000"/>
                </a:solidFill>
              </a:rPr>
              <a:t>is a </a:t>
            </a:r>
            <a:r>
              <a:rPr lang="en-US" altLang="en-US" sz="2400" u="sng" dirty="0">
                <a:solidFill>
                  <a:srgbClr val="FF0000"/>
                </a:solidFill>
              </a:rPr>
              <a:t>mediator (or</a:t>
            </a:r>
            <a:r>
              <a:rPr lang="en-US" altLang="en-US" sz="2400" dirty="0">
                <a:solidFill>
                  <a:srgbClr val="FF0000"/>
                </a:solidFill>
              </a:rPr>
              <a:t> </a:t>
            </a:r>
            <a:r>
              <a:rPr lang="en-US" altLang="en-US" sz="2400" u="sng" dirty="0">
                <a:solidFill>
                  <a:srgbClr val="FF0000"/>
                </a:solidFill>
              </a:rPr>
              <a:t>intermediary) </a:t>
            </a:r>
            <a:r>
              <a:rPr lang="en-US" altLang="en-US" sz="2400" dirty="0">
                <a:solidFill>
                  <a:srgbClr val="FF0000"/>
                </a:solidFill>
              </a:rPr>
              <a:t>variable</a:t>
            </a:r>
            <a:endParaRPr lang="en-US" altLang="en-US" sz="1600" b="0" dirty="0">
              <a:solidFill>
                <a:srgbClr val="FF0000"/>
              </a:solidFill>
            </a:endParaRPr>
          </a:p>
        </p:txBody>
      </p:sp>
    </p:spTree>
    <p:extLst>
      <p:ext uri="{BB962C8B-B14F-4D97-AF65-F5344CB8AC3E}">
        <p14:creationId xmlns:p14="http://schemas.microsoft.com/office/powerpoint/2010/main" val="1301658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031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108"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1"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Char char="·"/>
            </a:pPr>
            <a:endParaRPr lang="en-US" altLang="en-US" sz="2300" b="0" dirty="0"/>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94917"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Char char="·"/>
            </a:pPr>
            <a:endParaRPr lang="en-US" altLang="en-US" sz="2000" b="0" dirty="0"/>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260564" name="Text Box 20"/>
          <p:cNvSpPr txBox="1">
            <a:spLocks noChangeArrowheads="1"/>
          </p:cNvSpPr>
          <p:nvPr/>
        </p:nvSpPr>
        <p:spPr bwMode="auto">
          <a:xfrm flipH="1">
            <a:off x="2971800" y="28935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smtClean="0"/>
              <a:t>3</a:t>
            </a:r>
            <a:endParaRPr lang="en-US" altLang="en-US" baseline="-25000" dirty="0"/>
          </a:p>
        </p:txBody>
      </p:sp>
      <p:sp>
        <p:nvSpPr>
          <p:cNvPr id="2" name="Freeform 21"/>
          <p:cNvSpPr>
            <a:spLocks/>
          </p:cNvSpPr>
          <p:nvPr/>
        </p:nvSpPr>
        <p:spPr bwMode="auto">
          <a:xfrm rot="4920854">
            <a:off x="4095026" y="2677036"/>
            <a:ext cx="946125" cy="1662259"/>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2571" name="Rectangle 15"/>
          <p:cNvSpPr>
            <a:spLocks noChangeArrowheads="1"/>
          </p:cNvSpPr>
          <p:nvPr/>
        </p:nvSpPr>
        <p:spPr bwMode="auto">
          <a:xfrm>
            <a:off x="76200" y="-3810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dirty="0"/>
              <a:t>What if there are many causal (directed) paths?</a:t>
            </a:r>
          </a:p>
        </p:txBody>
      </p:sp>
      <p:sp>
        <p:nvSpPr>
          <p:cNvPr id="322572" name="Rectangle 16"/>
          <p:cNvSpPr>
            <a:spLocks noChangeArrowheads="1"/>
          </p:cNvSpPr>
          <p:nvPr/>
        </p:nvSpPr>
        <p:spPr bwMode="auto">
          <a:xfrm>
            <a:off x="152400" y="4343400"/>
            <a:ext cx="6629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None/>
            </a:pPr>
            <a:r>
              <a:rPr lang="en-US" altLang="en-US" sz="2400" u="sng" dirty="0"/>
              <a:t>Many different research questions:</a:t>
            </a:r>
          </a:p>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400" b="0" dirty="0"/>
              <a:t>What is the TOTAL effect of E on D?</a:t>
            </a:r>
          </a:p>
          <a:p>
            <a:pPr marL="676275" lvl="1" indent="-239713" defTabSz="803275" eaLnBrk="0" hangingPunct="0">
              <a:spcAft>
                <a:spcPct val="25000"/>
              </a:spcAft>
              <a:buClr>
                <a:srgbClr val="000000"/>
              </a:buClr>
              <a:buSzPct val="100000"/>
              <a:buFontTx/>
              <a:buChar char="–"/>
            </a:pPr>
            <a:r>
              <a:rPr lang="en-US" altLang="en-US" sz="2400" b="0" dirty="0"/>
              <a:t>through all causal paths </a:t>
            </a:r>
            <a:r>
              <a:rPr lang="en-US" altLang="en-US" sz="2400" b="0" dirty="0" smtClean="0"/>
              <a:t>(M</a:t>
            </a:r>
            <a:r>
              <a:rPr lang="en-US" altLang="en-US" sz="2400" b="0" baseline="-25000" dirty="0" smtClean="0"/>
              <a:t>1</a:t>
            </a:r>
            <a:r>
              <a:rPr lang="en-US" altLang="en-US" sz="2400" b="0" dirty="0"/>
              <a:t>, </a:t>
            </a:r>
            <a:r>
              <a:rPr lang="en-US" altLang="en-US" sz="2400" b="0" dirty="0" smtClean="0"/>
              <a:t>M</a:t>
            </a:r>
            <a:r>
              <a:rPr lang="en-US" altLang="en-US" sz="2400" b="0" baseline="-25000" dirty="0" smtClean="0"/>
              <a:t>2</a:t>
            </a:r>
            <a:r>
              <a:rPr lang="en-US" altLang="en-US" sz="2400" b="0" dirty="0"/>
              <a:t>, </a:t>
            </a:r>
            <a:r>
              <a:rPr lang="en-US" altLang="en-US" sz="2400" b="0" dirty="0" smtClean="0"/>
              <a:t>M</a:t>
            </a:r>
            <a:r>
              <a:rPr lang="en-US" altLang="en-US" sz="2400" b="0" baseline="-25000" dirty="0" smtClean="0"/>
              <a:t>3</a:t>
            </a:r>
            <a:r>
              <a:rPr lang="en-US" altLang="en-US" sz="2400" b="0" dirty="0" smtClean="0"/>
              <a:t> </a:t>
            </a:r>
            <a:r>
              <a:rPr lang="en-US" altLang="en-US" sz="2400" b="0" dirty="0"/>
              <a:t>+ ?)</a:t>
            </a:r>
          </a:p>
          <a:p>
            <a:pPr marL="436562" lvl="1" defTabSz="803275" eaLnBrk="0" hangingPunct="0">
              <a:spcAft>
                <a:spcPct val="25000"/>
              </a:spcAft>
              <a:buClr>
                <a:srgbClr val="000000"/>
              </a:buClr>
              <a:buSzPct val="100000"/>
            </a:pPr>
            <a:endParaRPr lang="en-US" altLang="en-US" sz="2400" b="0" dirty="0"/>
          </a:p>
          <a:p>
            <a:pPr marL="676275" lvl="1" indent="-239713" defTabSz="803275" eaLnBrk="0" hangingPunct="0">
              <a:spcAft>
                <a:spcPct val="25000"/>
              </a:spcAft>
              <a:buClr>
                <a:srgbClr val="000000"/>
              </a:buClr>
              <a:buSzPct val="100000"/>
              <a:buFontTx/>
              <a:buChar char="–"/>
            </a:pPr>
            <a:endParaRPr lang="en-US" altLang="en-US" sz="400" b="0" dirty="0"/>
          </a:p>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400" b="0" dirty="0"/>
              <a:t>Solution:  Leave all above </a:t>
            </a:r>
            <a:r>
              <a:rPr lang="en-US" altLang="en-US" sz="2400" b="0" dirty="0" smtClean="0"/>
              <a:t>causal paths </a:t>
            </a:r>
            <a:r>
              <a:rPr lang="en-US" altLang="en-US" sz="2400" b="0" dirty="0"/>
              <a:t>open and analyze association between E and D</a:t>
            </a:r>
          </a:p>
        </p:txBody>
      </p:sp>
      <p:sp>
        <p:nvSpPr>
          <p:cNvPr id="3" name="Text Box 20"/>
          <p:cNvSpPr txBox="1">
            <a:spLocks noChangeArrowheads="1"/>
          </p:cNvSpPr>
          <p:nvPr/>
        </p:nvSpPr>
        <p:spPr bwMode="auto">
          <a:xfrm flipH="1">
            <a:off x="2971800" y="19029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smtClean="0"/>
              <a:t>2</a:t>
            </a:r>
            <a:endParaRPr lang="en-US" altLang="en-US" baseline="-25000" dirty="0"/>
          </a:p>
        </p:txBody>
      </p:sp>
      <p:sp>
        <p:nvSpPr>
          <p:cNvPr id="4" name="Text Box 20"/>
          <p:cNvSpPr txBox="1">
            <a:spLocks noChangeArrowheads="1"/>
          </p:cNvSpPr>
          <p:nvPr/>
        </p:nvSpPr>
        <p:spPr bwMode="auto">
          <a:xfrm flipH="1">
            <a:off x="2971800" y="9123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smtClean="0"/>
              <a:t>1</a:t>
            </a:r>
            <a:endParaRPr lang="en-US" altLang="en-US" baseline="-25000" dirty="0"/>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38199" y="2561822"/>
            <a:ext cx="1350416" cy="926601"/>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wrap="square" anchor="ctr">
            <a:spAutoFit/>
          </a:bodyPr>
          <a:lstStyle/>
          <a:p>
            <a:pPr algn="ctr" eaLnBrk="0" hangingPunct="0">
              <a:spcBef>
                <a:spcPct val="50000"/>
              </a:spcBef>
              <a:defRPr/>
            </a:pPr>
            <a:endParaRPr lang="en-US" dirty="0">
              <a:latin typeface="Arial" pitchFamily="34" charset="0"/>
            </a:endParaRPr>
          </a:p>
        </p:txBody>
      </p:sp>
    </p:spTree>
    <p:extLst>
      <p:ext uri="{BB962C8B-B14F-4D97-AF65-F5344CB8AC3E}">
        <p14:creationId xmlns:p14="http://schemas.microsoft.com/office/powerpoint/2010/main" val="38013480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2949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09"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Char char="·"/>
            </a:pPr>
            <a:endParaRPr lang="en-US" altLang="en-US" sz="2300" b="0" dirty="0"/>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4611"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Char char="·"/>
            </a:pPr>
            <a:endParaRPr lang="en-US" altLang="en-US" sz="2000" b="0" dirty="0"/>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260564" name="Text Box 20"/>
          <p:cNvSpPr txBox="1">
            <a:spLocks noChangeArrowheads="1"/>
          </p:cNvSpPr>
          <p:nvPr/>
        </p:nvSpPr>
        <p:spPr bwMode="auto">
          <a:xfrm flipH="1">
            <a:off x="2971800" y="28935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smtClean="0"/>
              <a:t>3</a:t>
            </a:r>
            <a:endParaRPr lang="en-US" altLang="en-US" baseline="-25000" dirty="0"/>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24619" name="Rectangle 12"/>
          <p:cNvSpPr>
            <a:spLocks noChangeArrowheads="1"/>
          </p:cNvSpPr>
          <p:nvPr/>
        </p:nvSpPr>
        <p:spPr bwMode="auto">
          <a:xfrm>
            <a:off x="76200" y="-3048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dirty="0"/>
              <a:t>What if there are many causal (directed) paths?</a:t>
            </a:r>
          </a:p>
        </p:txBody>
      </p:sp>
      <p:sp>
        <p:nvSpPr>
          <p:cNvPr id="324620" name="Rectangle 13"/>
          <p:cNvSpPr>
            <a:spLocks noChangeArrowheads="1"/>
          </p:cNvSpPr>
          <p:nvPr/>
        </p:nvSpPr>
        <p:spPr bwMode="auto">
          <a:xfrm>
            <a:off x="228600" y="4343400"/>
            <a:ext cx="6629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None/>
            </a:pPr>
            <a:r>
              <a:rPr lang="en-US" altLang="en-US" sz="2400" u="sng" dirty="0"/>
              <a:t>Many different research questions:</a:t>
            </a:r>
            <a:endParaRPr lang="en-US" altLang="en-US" sz="2400" b="0" dirty="0"/>
          </a:p>
          <a:p>
            <a:pPr marL="676275" lvl="1" indent="-239713" defTabSz="803275" eaLnBrk="0" hangingPunct="0">
              <a:spcAft>
                <a:spcPct val="25000"/>
              </a:spcAft>
              <a:buClr>
                <a:srgbClr val="000000"/>
              </a:buClr>
              <a:buSzPct val="100000"/>
              <a:buFontTx/>
              <a:buChar char="–"/>
            </a:pPr>
            <a:endParaRPr lang="en-US" altLang="en-US" sz="400" b="0" dirty="0"/>
          </a:p>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400" b="0" dirty="0"/>
              <a:t>What is the DIRECT effect of E on D apart from its effect via </a:t>
            </a:r>
            <a:r>
              <a:rPr lang="en-US" altLang="en-US" sz="2400" b="0" dirty="0" smtClean="0"/>
              <a:t>M</a:t>
            </a:r>
            <a:r>
              <a:rPr lang="en-US" altLang="en-US" sz="2400" b="0" baseline="-25000" dirty="0" smtClean="0"/>
              <a:t>1</a:t>
            </a:r>
            <a:r>
              <a:rPr lang="en-US" altLang="en-US" sz="2400" b="0" dirty="0"/>
              <a:t>, </a:t>
            </a:r>
            <a:r>
              <a:rPr lang="en-US" altLang="en-US" sz="2400" b="0" dirty="0" smtClean="0"/>
              <a:t>M</a:t>
            </a:r>
            <a:r>
              <a:rPr lang="en-US" altLang="en-US" sz="2400" b="0" baseline="-25000" dirty="0" smtClean="0"/>
              <a:t>2</a:t>
            </a:r>
            <a:r>
              <a:rPr lang="en-US" altLang="en-US" sz="2400" b="0" dirty="0"/>
              <a:t>, and </a:t>
            </a:r>
            <a:r>
              <a:rPr lang="en-US" altLang="en-US" sz="2400" b="0" dirty="0" smtClean="0"/>
              <a:t>M</a:t>
            </a:r>
            <a:r>
              <a:rPr lang="en-US" altLang="en-US" sz="2400" b="0" baseline="-25000" dirty="0" smtClean="0"/>
              <a:t>3</a:t>
            </a:r>
            <a:r>
              <a:rPr lang="en-US" altLang="en-US" sz="2400" b="0" dirty="0"/>
              <a:t>?</a:t>
            </a:r>
          </a:p>
          <a:p>
            <a:pPr marL="676275" lvl="1" indent="-239713" defTabSz="803275" eaLnBrk="0" hangingPunct="0">
              <a:spcAft>
                <a:spcPct val="25000"/>
              </a:spcAft>
              <a:buClr>
                <a:srgbClr val="000000"/>
              </a:buClr>
              <a:buSzPct val="100000"/>
              <a:buFontTx/>
              <a:buChar char="–"/>
            </a:pPr>
            <a:r>
              <a:rPr lang="en-US" altLang="en-US" sz="2400" b="0" dirty="0"/>
              <a:t>discovery of new mechanisms</a:t>
            </a:r>
          </a:p>
          <a:p>
            <a:pPr marL="676275" lvl="1" indent="-239713" defTabSz="803275" eaLnBrk="0" hangingPunct="0">
              <a:spcAft>
                <a:spcPct val="25000"/>
              </a:spcAft>
              <a:buClr>
                <a:srgbClr val="000000"/>
              </a:buClr>
              <a:buSzPct val="100000"/>
              <a:buFontTx/>
              <a:buChar char="–"/>
            </a:pPr>
            <a:endParaRPr lang="en-US" altLang="en-US" sz="500" b="0" dirty="0"/>
          </a:p>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400" b="0" dirty="0"/>
              <a:t>Solution:  Adjust for </a:t>
            </a:r>
            <a:r>
              <a:rPr lang="en-US" altLang="en-US" sz="2400" b="0" dirty="0" smtClean="0"/>
              <a:t>M</a:t>
            </a:r>
            <a:r>
              <a:rPr lang="en-US" altLang="en-US" sz="2400" b="0" baseline="-25000" dirty="0" smtClean="0"/>
              <a:t>1</a:t>
            </a:r>
            <a:r>
              <a:rPr lang="en-US" altLang="en-US" sz="2400" b="0" dirty="0"/>
              <a:t>, </a:t>
            </a:r>
            <a:r>
              <a:rPr lang="en-US" altLang="en-US" sz="2400" b="0" dirty="0" smtClean="0"/>
              <a:t>M</a:t>
            </a:r>
            <a:r>
              <a:rPr lang="en-US" altLang="en-US" sz="2400" b="0" baseline="-25000" dirty="0" smtClean="0"/>
              <a:t>2</a:t>
            </a:r>
            <a:r>
              <a:rPr lang="en-US" altLang="en-US" sz="2400" b="0" dirty="0"/>
              <a:t>, and </a:t>
            </a:r>
            <a:r>
              <a:rPr lang="en-US" altLang="en-US" sz="2400" b="0" dirty="0" smtClean="0"/>
              <a:t>M</a:t>
            </a:r>
            <a:r>
              <a:rPr lang="en-US" altLang="en-US" sz="2400" b="0" baseline="-25000" dirty="0" smtClean="0"/>
              <a:t>3</a:t>
            </a:r>
            <a:r>
              <a:rPr lang="en-US" altLang="en-US" sz="2400" b="0" dirty="0"/>
              <a:t>. </a:t>
            </a:r>
          </a:p>
          <a:p>
            <a:pPr marL="676275" lvl="1" indent="-239713" defTabSz="803275" eaLnBrk="0" hangingPunct="0">
              <a:spcAft>
                <a:spcPct val="25000"/>
              </a:spcAft>
              <a:buClr>
                <a:srgbClr val="000000"/>
              </a:buClr>
              <a:buSzPct val="100000"/>
              <a:buFontTx/>
              <a:buChar char="–"/>
            </a:pPr>
            <a:r>
              <a:rPr lang="en-US" altLang="en-US" sz="2400" b="0" dirty="0"/>
              <a:t>whatever association is leftover can be attributed to direct effect of E on D.  </a:t>
            </a:r>
            <a:endParaRPr lang="en-US" altLang="en-US" sz="2400" b="0" dirty="0" smtClean="0"/>
          </a:p>
          <a:p>
            <a:pPr marL="1236662" lvl="2" indent="-342900" defTabSz="803275" eaLnBrk="0" hangingPunct="0">
              <a:spcAft>
                <a:spcPct val="25000"/>
              </a:spcAft>
              <a:buClr>
                <a:srgbClr val="000000"/>
              </a:buClr>
              <a:buSzPct val="100000"/>
              <a:buFont typeface="Courier New" panose="02070309020205020404" pitchFamily="49" charset="0"/>
              <a:buChar char="o"/>
            </a:pPr>
            <a:r>
              <a:rPr lang="en-US" altLang="en-US" sz="2000" b="0" dirty="0" smtClean="0"/>
              <a:t>Advanced topic: adjustment needs to respect common causes of M &amp; D and  interaction between M</a:t>
            </a:r>
            <a:r>
              <a:rPr lang="en-US" altLang="en-US" sz="2000" b="0" baseline="-25000" dirty="0" smtClean="0"/>
              <a:t>1</a:t>
            </a:r>
            <a:r>
              <a:rPr lang="en-US" altLang="en-US" sz="2000" b="0" dirty="0" smtClean="0"/>
              <a:t>, M</a:t>
            </a:r>
            <a:r>
              <a:rPr lang="en-US" altLang="en-US" sz="2000" b="0" baseline="-25000" dirty="0" smtClean="0"/>
              <a:t>2</a:t>
            </a:r>
            <a:r>
              <a:rPr lang="en-US" altLang="en-US" sz="2000" b="0" dirty="0" smtClean="0"/>
              <a:t>, M</a:t>
            </a:r>
            <a:r>
              <a:rPr lang="en-US" altLang="en-US" sz="2000" b="0" baseline="-25000" dirty="0" smtClean="0"/>
              <a:t>3</a:t>
            </a:r>
            <a:r>
              <a:rPr lang="en-US" altLang="en-US" sz="2000" b="0" dirty="0" smtClean="0"/>
              <a:t> and E</a:t>
            </a:r>
            <a:endParaRPr lang="en-US" altLang="en-US" sz="2000" b="0" dirty="0"/>
          </a:p>
        </p:txBody>
      </p:sp>
      <p:sp>
        <p:nvSpPr>
          <p:cNvPr id="3" name="Text Box 20"/>
          <p:cNvSpPr txBox="1">
            <a:spLocks noChangeArrowheads="1"/>
          </p:cNvSpPr>
          <p:nvPr/>
        </p:nvSpPr>
        <p:spPr bwMode="auto">
          <a:xfrm flipH="1">
            <a:off x="2971800" y="19029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smtClean="0"/>
              <a:t>2</a:t>
            </a:r>
            <a:endParaRPr lang="en-US" altLang="en-US" baseline="-25000" dirty="0"/>
          </a:p>
        </p:txBody>
      </p:sp>
      <p:sp>
        <p:nvSpPr>
          <p:cNvPr id="4" name="Text Box 20"/>
          <p:cNvSpPr txBox="1">
            <a:spLocks noChangeArrowheads="1"/>
          </p:cNvSpPr>
          <p:nvPr/>
        </p:nvSpPr>
        <p:spPr bwMode="auto">
          <a:xfrm flipH="1">
            <a:off x="2971800" y="9123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smtClean="0"/>
              <a:t>1</a:t>
            </a:r>
            <a:endParaRPr lang="en-US" altLang="en-US" baseline="-25000" dirty="0"/>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5" name="Text Box 15"/>
          <p:cNvSpPr txBox="1">
            <a:spLocks noChangeArrowheads="1"/>
          </p:cNvSpPr>
          <p:nvPr/>
        </p:nvSpPr>
        <p:spPr bwMode="auto">
          <a:xfrm>
            <a:off x="2971800" y="8382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8" name="Text Box 15"/>
          <p:cNvSpPr txBox="1">
            <a:spLocks noChangeArrowheads="1"/>
          </p:cNvSpPr>
          <p:nvPr/>
        </p:nvSpPr>
        <p:spPr bwMode="auto">
          <a:xfrm>
            <a:off x="2971800" y="1828800"/>
            <a:ext cx="914400" cy="800100"/>
          </a:xfrm>
          <a:prstGeom prst="rect">
            <a:avLst/>
          </a:prstGeom>
          <a:noFill/>
          <a:ln w="76200">
            <a:solidFill>
              <a:srgbClr val="FF0000"/>
            </a:solidFill>
            <a:miter lim="800000"/>
            <a:headEnd/>
            <a:tailEnd/>
          </a:ln>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9" name="Text Box 15"/>
          <p:cNvSpPr txBox="1">
            <a:spLocks noChangeArrowheads="1"/>
          </p:cNvSpPr>
          <p:nvPr/>
        </p:nvSpPr>
        <p:spPr bwMode="auto">
          <a:xfrm>
            <a:off x="2971800" y="28194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22" name="Oval 21"/>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5634204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P spid="8"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3"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Char char="·"/>
            </a:pPr>
            <a:endParaRPr lang="en-US" altLang="en-US" sz="2300" b="0" dirty="0"/>
          </a:p>
        </p:txBody>
      </p:sp>
      <p:sp>
        <p:nvSpPr>
          <p:cNvPr id="1260565" name="Freeform 21"/>
          <p:cNvSpPr>
            <a:spLocks/>
          </p:cNvSpPr>
          <p:nvPr/>
        </p:nvSpPr>
        <p:spPr bwMode="auto">
          <a:xfrm rot="4920854">
            <a:off x="3890963" y="2171700"/>
            <a:ext cx="1524000" cy="17526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56355"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Char char="·"/>
            </a:pPr>
            <a:endParaRPr lang="en-US" altLang="en-US" sz="2000" b="0" dirty="0"/>
          </a:p>
        </p:txBody>
      </p:sp>
      <p:sp>
        <p:nvSpPr>
          <p:cNvPr id="1260548" name="Line 4"/>
          <p:cNvSpPr>
            <a:spLocks noChangeShapeType="1"/>
          </p:cNvSpPr>
          <p:nvPr/>
        </p:nvSpPr>
        <p:spPr bwMode="auto">
          <a:xfrm>
            <a:off x="1849438" y="3962400"/>
            <a:ext cx="3408362"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2967038" y="4038600"/>
            <a:ext cx="766762"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5814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1260552" name="Text Box 8"/>
          <p:cNvSpPr txBox="1">
            <a:spLocks noChangeArrowheads="1"/>
          </p:cNvSpPr>
          <p:nvPr/>
        </p:nvSpPr>
        <p:spPr bwMode="auto">
          <a:xfrm flipH="1">
            <a:off x="5029200" y="35814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260564" name="Text Box 20"/>
          <p:cNvSpPr txBox="1">
            <a:spLocks noChangeArrowheads="1"/>
          </p:cNvSpPr>
          <p:nvPr/>
        </p:nvSpPr>
        <p:spPr bwMode="auto">
          <a:xfrm flipH="1">
            <a:off x="2971800" y="28935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smtClean="0"/>
              <a:t>3</a:t>
            </a:r>
            <a:endParaRPr lang="en-US" altLang="en-US" baseline="-25000" dirty="0"/>
          </a:p>
        </p:txBody>
      </p:sp>
      <p:sp>
        <p:nvSpPr>
          <p:cNvPr id="2" name="Freeform 21"/>
          <p:cNvSpPr>
            <a:spLocks/>
          </p:cNvSpPr>
          <p:nvPr/>
        </p:nvSpPr>
        <p:spPr bwMode="auto">
          <a:xfrm rot="4920854">
            <a:off x="4104481" y="2685257"/>
            <a:ext cx="862013" cy="1739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16712184" flipV="1">
            <a:off x="1298575" y="1931988"/>
            <a:ext cx="21875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56363" name="Rectangle 12"/>
          <p:cNvSpPr>
            <a:spLocks noChangeArrowheads="1"/>
          </p:cNvSpPr>
          <p:nvPr/>
        </p:nvSpPr>
        <p:spPr bwMode="auto">
          <a:xfrm>
            <a:off x="76200" y="-3048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sz="2200" dirty="0"/>
              <a:t>What if there are many causal (directed) paths?</a:t>
            </a:r>
          </a:p>
        </p:txBody>
      </p:sp>
      <p:sp>
        <p:nvSpPr>
          <p:cNvPr id="356364" name="Rectangle 13"/>
          <p:cNvSpPr>
            <a:spLocks noChangeArrowheads="1"/>
          </p:cNvSpPr>
          <p:nvPr/>
        </p:nvSpPr>
        <p:spPr bwMode="auto">
          <a:xfrm>
            <a:off x="76200" y="4343400"/>
            <a:ext cx="6629400" cy="32004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None/>
            </a:pPr>
            <a:r>
              <a:rPr lang="en-US" altLang="en-US" sz="2400" u="sng" dirty="0"/>
              <a:t>Many different research questions:</a:t>
            </a:r>
          </a:p>
          <a:p>
            <a:pPr marL="676275" lvl="1" indent="-239713" defTabSz="803275" eaLnBrk="0" hangingPunct="0">
              <a:spcAft>
                <a:spcPct val="25000"/>
              </a:spcAft>
              <a:buClr>
                <a:srgbClr val="000000"/>
              </a:buClr>
              <a:buSzPct val="100000"/>
              <a:buFontTx/>
              <a:buChar char="–"/>
            </a:pPr>
            <a:endParaRPr lang="en-US" altLang="en-US" sz="500" b="0" dirty="0"/>
          </a:p>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400" b="0" dirty="0"/>
              <a:t>How much of the effect of E on D is mediated by </a:t>
            </a:r>
            <a:r>
              <a:rPr lang="en-US" altLang="en-US" sz="2400" b="0" dirty="0" smtClean="0"/>
              <a:t>M</a:t>
            </a:r>
            <a:r>
              <a:rPr lang="en-US" altLang="en-US" sz="2400" b="0" baseline="-25000" dirty="0" smtClean="0"/>
              <a:t>1,</a:t>
            </a:r>
            <a:r>
              <a:rPr lang="en-US" altLang="en-US" sz="2400" b="0" dirty="0" smtClean="0"/>
              <a:t> M</a:t>
            </a:r>
            <a:r>
              <a:rPr lang="en-US" altLang="en-US" sz="2400" b="0" baseline="-25000" dirty="0" smtClean="0"/>
              <a:t>2</a:t>
            </a:r>
            <a:r>
              <a:rPr lang="en-US" altLang="en-US" sz="2400" b="0" dirty="0" smtClean="0"/>
              <a:t> and M</a:t>
            </a:r>
            <a:r>
              <a:rPr lang="en-US" altLang="en-US" sz="2400" b="0" baseline="-25000" dirty="0" smtClean="0"/>
              <a:t>3</a:t>
            </a:r>
            <a:r>
              <a:rPr lang="en-US" altLang="en-US" sz="2400" b="0" dirty="0" smtClean="0"/>
              <a:t>?  (the INDIRECT effect of E on D)</a:t>
            </a:r>
            <a:endParaRPr lang="en-US" altLang="en-US" sz="2400" b="0" dirty="0"/>
          </a:p>
          <a:p>
            <a:pPr marL="676275" lvl="1" indent="-239713" defTabSz="803275" eaLnBrk="0" hangingPunct="0">
              <a:spcAft>
                <a:spcPct val="25000"/>
              </a:spcAft>
              <a:buClr>
                <a:srgbClr val="000000"/>
              </a:buClr>
              <a:buSzPct val="100000"/>
              <a:buFontTx/>
              <a:buChar char="–"/>
            </a:pPr>
            <a:r>
              <a:rPr lang="en-US" altLang="en-US" sz="2400" b="0" dirty="0" smtClean="0"/>
              <a:t>Solution</a:t>
            </a:r>
            <a:r>
              <a:rPr lang="en-US" altLang="en-US" sz="2400" b="0" dirty="0"/>
              <a:t>:  Compare total effect (adjust for none of the </a:t>
            </a:r>
            <a:r>
              <a:rPr lang="en-US" altLang="en-US" sz="2400" b="0" dirty="0" smtClean="0"/>
              <a:t>mediators) </a:t>
            </a:r>
            <a:r>
              <a:rPr lang="en-US" altLang="en-US" sz="2400" b="0" dirty="0"/>
              <a:t>with effect when adjusting </a:t>
            </a:r>
            <a:r>
              <a:rPr lang="en-US" altLang="en-US" sz="2400" b="0" dirty="0" smtClean="0"/>
              <a:t>for </a:t>
            </a:r>
            <a:r>
              <a:rPr lang="en-US" altLang="en-US" sz="2400" b="0" dirty="0"/>
              <a:t>M</a:t>
            </a:r>
            <a:r>
              <a:rPr lang="en-US" altLang="en-US" sz="2400" b="0" baseline="-25000" dirty="0"/>
              <a:t>1,</a:t>
            </a:r>
            <a:r>
              <a:rPr lang="en-US" altLang="en-US" sz="2400" b="0" dirty="0"/>
              <a:t> M</a:t>
            </a:r>
            <a:r>
              <a:rPr lang="en-US" altLang="en-US" sz="2400" b="0" baseline="-25000" dirty="0"/>
              <a:t>2</a:t>
            </a:r>
            <a:r>
              <a:rPr lang="en-US" altLang="en-US" sz="2400" b="0" dirty="0"/>
              <a:t> and M</a:t>
            </a:r>
            <a:r>
              <a:rPr lang="en-US" altLang="en-US" sz="2400" b="0" baseline="-25000" dirty="0"/>
              <a:t>3 </a:t>
            </a:r>
            <a:endParaRPr lang="en-US" altLang="en-US" sz="2400" b="0" baseline="-25000" dirty="0" smtClean="0"/>
          </a:p>
          <a:p>
            <a:pPr marL="1236662" lvl="2" indent="-342900" defTabSz="803275" eaLnBrk="0" hangingPunct="0">
              <a:spcAft>
                <a:spcPct val="25000"/>
              </a:spcAft>
              <a:buClr>
                <a:srgbClr val="000000"/>
              </a:buClr>
              <a:buSzPct val="100000"/>
              <a:buFont typeface="Courier New" panose="02070309020205020404" pitchFamily="49" charset="0"/>
              <a:buChar char="o"/>
            </a:pPr>
            <a:r>
              <a:rPr lang="en-US" altLang="en-US" sz="2000" b="0" dirty="0"/>
              <a:t>Advanced topic: adjustment needs to respect common causes of M &amp; D and  interaction between M</a:t>
            </a:r>
            <a:r>
              <a:rPr lang="en-US" altLang="en-US" sz="2000" b="0" baseline="-25000" dirty="0"/>
              <a:t>1</a:t>
            </a:r>
            <a:r>
              <a:rPr lang="en-US" altLang="en-US" sz="2000" b="0" dirty="0"/>
              <a:t>, M</a:t>
            </a:r>
            <a:r>
              <a:rPr lang="en-US" altLang="en-US" sz="2000" b="0" baseline="-25000" dirty="0"/>
              <a:t>2</a:t>
            </a:r>
            <a:r>
              <a:rPr lang="en-US" altLang="en-US" sz="2000" b="0" dirty="0"/>
              <a:t>, M</a:t>
            </a:r>
            <a:r>
              <a:rPr lang="en-US" altLang="en-US" sz="2000" b="0" baseline="-25000" dirty="0"/>
              <a:t>3</a:t>
            </a:r>
            <a:r>
              <a:rPr lang="en-US" altLang="en-US" sz="2000" b="0" dirty="0"/>
              <a:t> and E</a:t>
            </a:r>
          </a:p>
        </p:txBody>
      </p:sp>
      <p:sp>
        <p:nvSpPr>
          <p:cNvPr id="3" name="Text Box 20"/>
          <p:cNvSpPr txBox="1">
            <a:spLocks noChangeArrowheads="1"/>
          </p:cNvSpPr>
          <p:nvPr/>
        </p:nvSpPr>
        <p:spPr bwMode="auto">
          <a:xfrm flipH="1">
            <a:off x="2971800" y="19029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smtClean="0"/>
              <a:t>2</a:t>
            </a:r>
            <a:endParaRPr lang="en-US" altLang="en-US" baseline="-25000" dirty="0"/>
          </a:p>
        </p:txBody>
      </p:sp>
      <p:sp>
        <p:nvSpPr>
          <p:cNvPr id="4" name="Text Box 20"/>
          <p:cNvSpPr txBox="1">
            <a:spLocks noChangeArrowheads="1"/>
          </p:cNvSpPr>
          <p:nvPr/>
        </p:nvSpPr>
        <p:spPr bwMode="auto">
          <a:xfrm flipH="1">
            <a:off x="2971800" y="912347"/>
            <a:ext cx="762000" cy="52322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a:t>
            </a:r>
            <a:r>
              <a:rPr lang="en-US" altLang="en-US" baseline="-25000" dirty="0" smtClean="0"/>
              <a:t>1</a:t>
            </a:r>
            <a:endParaRPr lang="en-US" altLang="en-US" baseline="-25000" dirty="0"/>
          </a:p>
        </p:txBody>
      </p:sp>
      <p:sp>
        <p:nvSpPr>
          <p:cNvPr id="5" name="Freeform 21"/>
          <p:cNvSpPr>
            <a:spLocks/>
          </p:cNvSpPr>
          <p:nvPr/>
        </p:nvSpPr>
        <p:spPr bwMode="auto">
          <a:xfrm rot="4920854">
            <a:off x="3525838" y="1676400"/>
            <a:ext cx="2286000" cy="15240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6" name="Freeform 24"/>
          <p:cNvSpPr>
            <a:spLocks/>
          </p:cNvSpPr>
          <p:nvPr/>
        </p:nvSpPr>
        <p:spPr bwMode="auto">
          <a:xfrm rot="16712184" flipV="1">
            <a:off x="2027237" y="3078163"/>
            <a:ext cx="739775" cy="9842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7" name="Freeform 24"/>
          <p:cNvSpPr>
            <a:spLocks/>
          </p:cNvSpPr>
          <p:nvPr/>
        </p:nvSpPr>
        <p:spPr bwMode="auto">
          <a:xfrm rot="16712184" flipV="1">
            <a:off x="1743075" y="2427288"/>
            <a:ext cx="1501775" cy="10668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5" name="Text Box 15"/>
          <p:cNvSpPr txBox="1">
            <a:spLocks noChangeArrowheads="1"/>
          </p:cNvSpPr>
          <p:nvPr/>
        </p:nvSpPr>
        <p:spPr bwMode="auto">
          <a:xfrm>
            <a:off x="2895600" y="838200"/>
            <a:ext cx="914400" cy="800100"/>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dirty="0"/>
          </a:p>
          <a:p>
            <a:pPr algn="ctr" eaLnBrk="0" hangingPunct="0">
              <a:spcBef>
                <a:spcPct val="50000"/>
              </a:spcBef>
            </a:pPr>
            <a:endParaRPr lang="en-US" altLang="en-US" sz="900" dirty="0"/>
          </a:p>
        </p:txBody>
      </p:sp>
      <p:sp>
        <p:nvSpPr>
          <p:cNvPr id="20" name="Text Box 15"/>
          <p:cNvSpPr txBox="1">
            <a:spLocks noChangeArrowheads="1"/>
          </p:cNvSpPr>
          <p:nvPr/>
        </p:nvSpPr>
        <p:spPr bwMode="auto">
          <a:xfrm>
            <a:off x="2917298" y="1771597"/>
            <a:ext cx="914400" cy="800100"/>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dirty="0"/>
          </a:p>
          <a:p>
            <a:pPr algn="ctr" eaLnBrk="0" hangingPunct="0">
              <a:spcBef>
                <a:spcPct val="50000"/>
              </a:spcBef>
            </a:pPr>
            <a:endParaRPr lang="en-US" altLang="en-US" sz="900" dirty="0"/>
          </a:p>
        </p:txBody>
      </p:sp>
      <p:sp>
        <p:nvSpPr>
          <p:cNvPr id="21" name="Text Box 15"/>
          <p:cNvSpPr txBox="1">
            <a:spLocks noChangeArrowheads="1"/>
          </p:cNvSpPr>
          <p:nvPr/>
        </p:nvSpPr>
        <p:spPr bwMode="auto">
          <a:xfrm>
            <a:off x="2893219" y="2736004"/>
            <a:ext cx="914400" cy="800100"/>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dirty="0"/>
          </a:p>
          <a:p>
            <a:pPr algn="ctr" eaLnBrk="0" hangingPunct="0">
              <a:spcBef>
                <a:spcPct val="50000"/>
              </a:spcBef>
            </a:pPr>
            <a:endParaRPr lang="en-US" altLang="en-US" sz="900" dirty="0"/>
          </a:p>
        </p:txBody>
      </p:sp>
    </p:spTree>
    <p:extLst>
      <p:ext uri="{BB962C8B-B14F-4D97-AF65-F5344CB8AC3E}">
        <p14:creationId xmlns:p14="http://schemas.microsoft.com/office/powerpoint/2010/main" val="2646922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P spid="20" grpId="0" animBg="1"/>
      <p:bldP spid="21"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5" name="Text Box 3"/>
          <p:cNvSpPr txBox="1">
            <a:spLocks noChangeArrowheads="1"/>
          </p:cNvSpPr>
          <p:nvPr/>
        </p:nvSpPr>
        <p:spPr bwMode="auto">
          <a:xfrm>
            <a:off x="342900" y="3048000"/>
            <a:ext cx="1371600" cy="609600"/>
          </a:xfrm>
          <a:prstGeom prst="rect">
            <a:avLst/>
          </a:prstGeom>
          <a:noFill/>
          <a:ln w="9525">
            <a:noFill/>
            <a:miter lim="800000"/>
            <a:headEnd/>
            <a:tailEnd/>
          </a:ln>
        </p:spPr>
        <p:txBody>
          <a:bodyPr>
            <a:spAutoFit/>
          </a:bodyPr>
          <a:lstStyle/>
          <a:p>
            <a:pPr>
              <a:spcBef>
                <a:spcPct val="50000"/>
              </a:spcBef>
            </a:pPr>
            <a:endParaRPr lang="en-US" altLang="en-US" sz="2400" b="0" dirty="0">
              <a:latin typeface="Times New Roman" pitchFamily="18" charset="0"/>
            </a:endParaRPr>
          </a:p>
        </p:txBody>
      </p:sp>
      <p:sp>
        <p:nvSpPr>
          <p:cNvPr id="328706" name="Text Box 4"/>
          <p:cNvSpPr txBox="1">
            <a:spLocks noChangeArrowheads="1"/>
          </p:cNvSpPr>
          <p:nvPr/>
        </p:nvSpPr>
        <p:spPr bwMode="auto">
          <a:xfrm>
            <a:off x="571500" y="2438400"/>
            <a:ext cx="342900" cy="609600"/>
          </a:xfrm>
          <a:prstGeom prst="rect">
            <a:avLst/>
          </a:prstGeom>
          <a:noFill/>
          <a:ln w="9525">
            <a:noFill/>
            <a:miter lim="800000"/>
            <a:headEnd/>
            <a:tailEnd/>
          </a:ln>
        </p:spPr>
        <p:txBody>
          <a:bodyPr>
            <a:spAutoFit/>
          </a:bodyPr>
          <a:lstStyle/>
          <a:p>
            <a:endParaRPr lang="en-US" altLang="en-US" sz="2400" b="0" dirty="0">
              <a:latin typeface="Times New Roman" pitchFamily="18" charset="0"/>
            </a:endParaRPr>
          </a:p>
        </p:txBody>
      </p:sp>
      <p:sp>
        <p:nvSpPr>
          <p:cNvPr id="328707" name="Text Box 5"/>
          <p:cNvSpPr txBox="1">
            <a:spLocks noChangeArrowheads="1"/>
          </p:cNvSpPr>
          <p:nvPr/>
        </p:nvSpPr>
        <p:spPr bwMode="auto">
          <a:xfrm>
            <a:off x="2667000" y="2813050"/>
            <a:ext cx="1600200" cy="1200150"/>
          </a:xfrm>
          <a:prstGeom prst="rect">
            <a:avLst/>
          </a:prstGeom>
          <a:noFill/>
          <a:ln w="9525">
            <a:noFill/>
            <a:miter lim="800000"/>
            <a:headEnd/>
            <a:tailEnd/>
          </a:ln>
        </p:spPr>
        <p:txBody>
          <a:bodyPr lIns="0" rIns="0" anchor="ctr" anchorCtr="1">
            <a:spAutoFit/>
          </a:bodyPr>
          <a:lstStyle/>
          <a:p>
            <a:pPr algn="ctr">
              <a:spcBef>
                <a:spcPct val="50000"/>
              </a:spcBef>
            </a:pPr>
            <a:r>
              <a:rPr lang="en-US" altLang="en-US" sz="2400" dirty="0"/>
              <a:t>Hep</a:t>
            </a:r>
            <a:r>
              <a:rPr lang="en-US" altLang="en-US" sz="2400" dirty="0"/>
              <a:t> B and C virus infection</a:t>
            </a:r>
            <a:r>
              <a:rPr lang="en-US" altLang="en-US" sz="2400" b="0" dirty="0">
                <a:latin typeface="Times New Roman" pitchFamily="18" charset="0"/>
              </a:rPr>
              <a:t> </a:t>
            </a:r>
          </a:p>
        </p:txBody>
      </p:sp>
      <p:sp>
        <p:nvSpPr>
          <p:cNvPr id="296966" name="Text Box 6"/>
          <p:cNvSpPr txBox="1">
            <a:spLocks noChangeArrowheads="1"/>
          </p:cNvSpPr>
          <p:nvPr/>
        </p:nvSpPr>
        <p:spPr bwMode="auto">
          <a:xfrm>
            <a:off x="76200" y="5105400"/>
            <a:ext cx="6629400" cy="4493538"/>
          </a:xfrm>
          <a:prstGeom prst="rect">
            <a:avLst/>
          </a:prstGeom>
          <a:noFill/>
          <a:ln w="9525">
            <a:noFill/>
            <a:miter lim="800000"/>
            <a:headEnd/>
            <a:tailEnd/>
          </a:ln>
        </p:spPr>
        <p:txBody>
          <a:bodyPr>
            <a:spAutoFit/>
          </a:bodyPr>
          <a:lstStyle/>
          <a:p>
            <a:pPr marL="342900" indent="-342900">
              <a:buFont typeface="Arial" panose="020B0604020202020204" pitchFamily="34" charset="0"/>
              <a:buChar char="•"/>
            </a:pPr>
            <a:r>
              <a:rPr lang="en-US" altLang="en-US" sz="2200" b="0" dirty="0" smtClean="0"/>
              <a:t>Hepatitis B/C virus are </a:t>
            </a:r>
            <a:r>
              <a:rPr lang="en-US" altLang="en-US" sz="2200" b="0" dirty="0"/>
              <a:t>not “common causes” but they do mediate a </a:t>
            </a:r>
            <a:r>
              <a:rPr lang="en-US" altLang="en-US" sz="2200" b="0" dirty="0" smtClean="0"/>
              <a:t>causal </a:t>
            </a:r>
            <a:r>
              <a:rPr lang="en-US" altLang="en-US" sz="2200" b="0" dirty="0"/>
              <a:t>path from IDU to </a:t>
            </a:r>
            <a:r>
              <a:rPr lang="en-US" altLang="en-US" sz="2200" b="0" dirty="0" smtClean="0"/>
              <a:t>mortality that is a nuisance to our interests</a:t>
            </a:r>
            <a:endParaRPr lang="en-US" altLang="en-US" sz="2200" b="0" dirty="0"/>
          </a:p>
          <a:p>
            <a:pPr marL="342900" indent="-342900">
              <a:buFont typeface="Arial" panose="020B0604020202020204" pitchFamily="34" charset="0"/>
              <a:buChar char="•"/>
            </a:pPr>
            <a:endParaRPr lang="en-US" altLang="en-US" sz="2200" dirty="0"/>
          </a:p>
          <a:p>
            <a:pPr marL="342900" indent="-342900">
              <a:buFont typeface="Arial" panose="020B0604020202020204" pitchFamily="34" charset="0"/>
              <a:buChar char="•"/>
            </a:pPr>
            <a:r>
              <a:rPr lang="en-US" altLang="en-US" sz="2200" b="0" dirty="0"/>
              <a:t>Adjusting for </a:t>
            </a:r>
            <a:r>
              <a:rPr lang="en-US" altLang="en-US" sz="2200" b="0" dirty="0" smtClean="0"/>
              <a:t>hepatitis </a:t>
            </a:r>
            <a:r>
              <a:rPr lang="en-US" altLang="en-US" sz="2200" b="0" dirty="0"/>
              <a:t>B/C </a:t>
            </a:r>
            <a:r>
              <a:rPr lang="en-US" altLang="en-US" sz="2200" b="0" dirty="0" smtClean="0"/>
              <a:t>virus status blocks the indirect </a:t>
            </a:r>
            <a:r>
              <a:rPr lang="en-US" altLang="en-US" sz="2200" b="0" dirty="0"/>
              <a:t>nuisance </a:t>
            </a:r>
            <a:r>
              <a:rPr lang="en-US" altLang="en-US" sz="2200" b="0" dirty="0" smtClean="0"/>
              <a:t>path</a:t>
            </a:r>
          </a:p>
          <a:p>
            <a:pPr marL="342900" indent="-342900">
              <a:buFont typeface="Arial" panose="020B0604020202020204" pitchFamily="34" charset="0"/>
              <a:buChar char="•"/>
            </a:pPr>
            <a:endParaRPr lang="en-US" altLang="en-US" sz="2200" dirty="0"/>
          </a:p>
          <a:p>
            <a:pPr marL="342900" indent="-342900">
              <a:buFont typeface="Arial" panose="020B0604020202020204" pitchFamily="34" charset="0"/>
              <a:buChar char="•"/>
            </a:pPr>
            <a:r>
              <a:rPr lang="en-US" altLang="en-US" sz="2200" b="0" dirty="0" smtClean="0"/>
              <a:t>Simple adjustment successful only if:</a:t>
            </a:r>
          </a:p>
          <a:p>
            <a:pPr marL="800100" lvl="1" indent="-342900">
              <a:buFont typeface="Arial" panose="020B0604020202020204" pitchFamily="34" charset="0"/>
              <a:buChar char="–"/>
            </a:pPr>
            <a:r>
              <a:rPr lang="en-US" altLang="en-US" sz="2200" b="0" dirty="0" smtClean="0"/>
              <a:t>no common causes of hep B/C &amp; mortality (See </a:t>
            </a:r>
            <a:r>
              <a:rPr lang="en-US" altLang="en-US" sz="2200" b="0" dirty="0" smtClean="0">
                <a:solidFill>
                  <a:srgbClr val="FF0000"/>
                </a:solidFill>
              </a:rPr>
              <a:t>Additional Material Slides</a:t>
            </a:r>
            <a:r>
              <a:rPr lang="en-US" altLang="en-US" sz="2200" b="0" dirty="0" smtClean="0"/>
              <a:t>)</a:t>
            </a:r>
          </a:p>
          <a:p>
            <a:pPr marL="800100" lvl="1" indent="-342900">
              <a:buFont typeface="Arial" panose="020B0604020202020204" pitchFamily="34" charset="0"/>
              <a:buChar char="–"/>
            </a:pPr>
            <a:r>
              <a:rPr lang="en-US" altLang="en-US" sz="2200" b="0" dirty="0" smtClean="0"/>
              <a:t>no interaction between hep B/C and IDU</a:t>
            </a:r>
          </a:p>
          <a:p>
            <a:pPr marL="342900" indent="-342900">
              <a:buFont typeface="Arial" panose="020B0604020202020204" pitchFamily="34" charset="0"/>
              <a:buChar char="•"/>
            </a:pPr>
            <a:endParaRPr lang="en-US" altLang="en-US" sz="2200" dirty="0"/>
          </a:p>
          <a:p>
            <a:pPr marL="342900" indent="-342900">
              <a:buFont typeface="Arial" panose="020B0604020202020204" pitchFamily="34" charset="0"/>
              <a:buChar char="•"/>
            </a:pPr>
            <a:endParaRPr lang="en-US" altLang="en-US" sz="2200" dirty="0"/>
          </a:p>
        </p:txBody>
      </p:sp>
      <p:sp>
        <p:nvSpPr>
          <p:cNvPr id="328709" name="Text Box 7"/>
          <p:cNvSpPr txBox="1">
            <a:spLocks noChangeArrowheads="1"/>
          </p:cNvSpPr>
          <p:nvPr/>
        </p:nvSpPr>
        <p:spPr bwMode="auto">
          <a:xfrm>
            <a:off x="304800" y="4633913"/>
            <a:ext cx="933450" cy="1004887"/>
          </a:xfrm>
          <a:prstGeom prst="rect">
            <a:avLst/>
          </a:prstGeom>
          <a:noFill/>
          <a:ln w="9525">
            <a:noFill/>
            <a:miter lim="800000"/>
            <a:headEnd/>
            <a:tailEnd/>
          </a:ln>
        </p:spPr>
        <p:txBody>
          <a:bodyPr anchor="ctr" anchorCtr="1">
            <a:spAutoFit/>
          </a:bodyPr>
          <a:lstStyle/>
          <a:p>
            <a:pPr>
              <a:spcBef>
                <a:spcPct val="50000"/>
              </a:spcBef>
            </a:pPr>
            <a:r>
              <a:rPr lang="en-US" altLang="en-US" sz="2400" dirty="0"/>
              <a:t>IDU</a:t>
            </a:r>
          </a:p>
          <a:p>
            <a:pPr>
              <a:spcBef>
                <a:spcPct val="50000"/>
              </a:spcBef>
            </a:pPr>
            <a:endParaRPr lang="en-US" altLang="en-US" sz="2400" dirty="0">
              <a:latin typeface="Times New Roman" pitchFamily="18" charset="0"/>
            </a:endParaRPr>
          </a:p>
        </p:txBody>
      </p:sp>
      <p:sp>
        <p:nvSpPr>
          <p:cNvPr id="328710" name="Text Box 8"/>
          <p:cNvSpPr txBox="1">
            <a:spLocks noChangeArrowheads="1"/>
          </p:cNvSpPr>
          <p:nvPr/>
        </p:nvSpPr>
        <p:spPr bwMode="auto">
          <a:xfrm>
            <a:off x="4800600" y="4572000"/>
            <a:ext cx="1828800" cy="457200"/>
          </a:xfrm>
          <a:prstGeom prst="rect">
            <a:avLst/>
          </a:prstGeom>
          <a:noFill/>
          <a:ln w="9525">
            <a:noFill/>
            <a:miter lim="800000"/>
            <a:headEnd/>
            <a:tailEnd/>
          </a:ln>
        </p:spPr>
        <p:txBody>
          <a:bodyPr>
            <a:spAutoFit/>
          </a:bodyPr>
          <a:lstStyle/>
          <a:p>
            <a:pPr algn="ctr">
              <a:spcBef>
                <a:spcPct val="50000"/>
              </a:spcBef>
            </a:pPr>
            <a:r>
              <a:rPr lang="en-US" altLang="en-US" sz="2400" dirty="0"/>
              <a:t> Mortality</a:t>
            </a:r>
          </a:p>
        </p:txBody>
      </p:sp>
      <p:sp>
        <p:nvSpPr>
          <p:cNvPr id="328711" name="Line 9"/>
          <p:cNvSpPr>
            <a:spLocks noChangeShapeType="1"/>
          </p:cNvSpPr>
          <p:nvPr/>
        </p:nvSpPr>
        <p:spPr bwMode="auto">
          <a:xfrm>
            <a:off x="4152900" y="3505200"/>
            <a:ext cx="1181100" cy="990600"/>
          </a:xfrm>
          <a:prstGeom prst="line">
            <a:avLst/>
          </a:prstGeom>
          <a:noFill/>
          <a:ln w="34925">
            <a:solidFill>
              <a:schemeClr val="tx1"/>
            </a:solidFill>
            <a:round/>
            <a:headEnd/>
            <a:tailEnd type="triangle" w="med" len="med"/>
          </a:ln>
        </p:spPr>
        <p:txBody>
          <a:bodyPr/>
          <a:lstStyle/>
          <a:p>
            <a:endParaRPr lang="en-US" dirty="0"/>
          </a:p>
        </p:txBody>
      </p:sp>
      <p:sp>
        <p:nvSpPr>
          <p:cNvPr id="328712" name="Freeform 10"/>
          <p:cNvSpPr>
            <a:spLocks/>
          </p:cNvSpPr>
          <p:nvPr/>
        </p:nvSpPr>
        <p:spPr bwMode="auto">
          <a:xfrm flipV="1">
            <a:off x="1524000" y="3505200"/>
            <a:ext cx="914400" cy="1066800"/>
          </a:xfrm>
          <a:custGeom>
            <a:avLst/>
            <a:gdLst>
              <a:gd name="T0" fmla="*/ 0 w 2088"/>
              <a:gd name="T1" fmla="*/ 0 h 1664"/>
              <a:gd name="T2" fmla="*/ 850024 w 2088"/>
              <a:gd name="T3" fmla="*/ 967429 h 1664"/>
              <a:gd name="T4" fmla="*/ 914400 w 2088"/>
              <a:gd name="T5" fmla="*/ 1066800 h 1664"/>
              <a:gd name="T6" fmla="*/ 0 60000 65536"/>
              <a:gd name="T7" fmla="*/ 0 60000 65536"/>
              <a:gd name="T8" fmla="*/ 0 60000 65536"/>
              <a:gd name="T9" fmla="*/ 0 w 2088"/>
              <a:gd name="T10" fmla="*/ 0 h 1664"/>
              <a:gd name="T11" fmla="*/ 2088 w 2088"/>
              <a:gd name="T12" fmla="*/ 1664 h 1664"/>
            </a:gdLst>
            <a:ahLst/>
            <a:cxnLst>
              <a:cxn ang="T6">
                <a:pos x="T0" y="T1"/>
              </a:cxn>
              <a:cxn ang="T7">
                <a:pos x="T2" y="T3"/>
              </a:cxn>
              <a:cxn ang="T8">
                <a:pos x="T4" y="T5"/>
              </a:cxn>
            </a:cxnLst>
            <a:rect l="T9" t="T10" r="T11" b="T12"/>
            <a:pathLst>
              <a:path w="2088" h="1664">
                <a:moveTo>
                  <a:pt x="0" y="0"/>
                </a:moveTo>
                <a:lnTo>
                  <a:pt x="1941" y="1509"/>
                </a:lnTo>
                <a:lnTo>
                  <a:pt x="2088" y="1664"/>
                </a:lnTo>
              </a:path>
            </a:pathLst>
          </a:custGeom>
          <a:noFill/>
          <a:ln w="38100">
            <a:solidFill>
              <a:schemeClr val="tx1"/>
            </a:solidFill>
            <a:round/>
            <a:headEnd/>
            <a:tailEnd type="triangle" w="med" len="med"/>
          </a:ln>
        </p:spPr>
        <p:txBody>
          <a:bodyPr/>
          <a:lstStyle/>
          <a:p>
            <a:endParaRPr lang="en-US" dirty="0"/>
          </a:p>
        </p:txBody>
      </p:sp>
      <p:sp>
        <p:nvSpPr>
          <p:cNvPr id="328713" name="Text Box 11"/>
          <p:cNvSpPr txBox="1">
            <a:spLocks noChangeArrowheads="1"/>
          </p:cNvSpPr>
          <p:nvPr/>
        </p:nvSpPr>
        <p:spPr bwMode="auto">
          <a:xfrm>
            <a:off x="2667000" y="4800600"/>
            <a:ext cx="1638300" cy="461665"/>
          </a:xfrm>
          <a:prstGeom prst="rect">
            <a:avLst/>
          </a:prstGeom>
          <a:noFill/>
          <a:ln w="9525">
            <a:noFill/>
            <a:miter lim="800000"/>
            <a:headEnd/>
            <a:tailEnd/>
          </a:ln>
        </p:spPr>
        <p:txBody>
          <a:bodyPr anchor="ctr" anchorCtr="1">
            <a:spAutoFit/>
          </a:bodyPr>
          <a:lstStyle/>
          <a:p>
            <a:pPr>
              <a:spcBef>
                <a:spcPct val="50000"/>
              </a:spcBef>
            </a:pPr>
            <a:r>
              <a:rPr lang="en-US" altLang="en-US" sz="2400" dirty="0">
                <a:latin typeface="Times New Roman" pitchFamily="18" charset="0"/>
              </a:rPr>
              <a:t>? </a:t>
            </a:r>
          </a:p>
        </p:txBody>
      </p:sp>
      <p:sp>
        <p:nvSpPr>
          <p:cNvPr id="1123340" name="Text Box 12"/>
          <p:cNvSpPr txBox="1">
            <a:spLocks noChangeArrowheads="1"/>
          </p:cNvSpPr>
          <p:nvPr/>
        </p:nvSpPr>
        <p:spPr bwMode="auto">
          <a:xfrm>
            <a:off x="76200" y="152400"/>
            <a:ext cx="6324600" cy="1200329"/>
          </a:xfrm>
          <a:prstGeom prst="rect">
            <a:avLst/>
          </a:prstGeom>
          <a:noFill/>
          <a:ln w="19050">
            <a:noFill/>
            <a:miter lim="800000"/>
            <a:headEnd/>
            <a:tailEnd/>
          </a:ln>
          <a:effectLst>
            <a:outerShdw dist="107763" dir="2700000" algn="ctr" rotWithShape="0">
              <a:schemeClr val="bg2"/>
            </a:outerShdw>
          </a:effectLst>
        </p:spPr>
        <p:txBody>
          <a:bodyPr>
            <a:spAutoFit/>
          </a:bodyPr>
          <a:lstStyle/>
          <a:p>
            <a:pPr eaLnBrk="0" hangingPunct="0">
              <a:spcBef>
                <a:spcPct val="50000"/>
              </a:spcBef>
              <a:defRPr/>
            </a:pPr>
            <a:r>
              <a:rPr lang="en-US" sz="2400" dirty="0">
                <a:latin typeface="Arial" pitchFamily="34" charset="0"/>
              </a:rPr>
              <a:t>RQ: Does injection drug use (IDU) cause earlier mortality </a:t>
            </a:r>
            <a:r>
              <a:rPr lang="en-US" sz="2400" dirty="0" smtClean="0">
                <a:latin typeface="Arial" pitchFamily="34" charset="0"/>
              </a:rPr>
              <a:t>apart from its </a:t>
            </a:r>
            <a:r>
              <a:rPr lang="en-US" sz="2400" dirty="0">
                <a:latin typeface="Arial" pitchFamily="34" charset="0"/>
              </a:rPr>
              <a:t>effect </a:t>
            </a:r>
            <a:r>
              <a:rPr lang="en-US" sz="2400" dirty="0" smtClean="0">
                <a:latin typeface="Arial" pitchFamily="34" charset="0"/>
              </a:rPr>
              <a:t> on </a:t>
            </a:r>
            <a:r>
              <a:rPr lang="en-US" sz="2400" dirty="0">
                <a:latin typeface="Arial" pitchFamily="34" charset="0"/>
              </a:rPr>
              <a:t>hepatitis infections?</a:t>
            </a:r>
          </a:p>
        </p:txBody>
      </p:sp>
      <p:sp>
        <p:nvSpPr>
          <p:cNvPr id="1123341" name="Text Box 13"/>
          <p:cNvSpPr txBox="1">
            <a:spLocks noChangeArrowheads="1"/>
          </p:cNvSpPr>
          <p:nvPr/>
        </p:nvSpPr>
        <p:spPr bwMode="auto">
          <a:xfrm>
            <a:off x="2590800" y="2667000"/>
            <a:ext cx="1752600" cy="146526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328716" name="Text Box 14"/>
          <p:cNvSpPr txBox="1">
            <a:spLocks noChangeArrowheads="1"/>
          </p:cNvSpPr>
          <p:nvPr/>
        </p:nvSpPr>
        <p:spPr bwMode="auto">
          <a:xfrm>
            <a:off x="0" y="1585913"/>
            <a:ext cx="6858000" cy="1309687"/>
          </a:xfrm>
          <a:prstGeom prst="rect">
            <a:avLst/>
          </a:prstGeom>
          <a:noFill/>
          <a:ln w="9525">
            <a:noFill/>
            <a:miter lim="800000"/>
            <a:headEnd/>
            <a:tailEnd/>
          </a:ln>
        </p:spPr>
        <p:txBody>
          <a:bodyPr anchor="ctr" anchorCtr="1">
            <a:spAutoFit/>
          </a:bodyPr>
          <a:lstStyle/>
          <a:p>
            <a:pPr>
              <a:spcBef>
                <a:spcPct val="50000"/>
              </a:spcBef>
            </a:pPr>
            <a:r>
              <a:rPr lang="en-US" altLang="en-US" sz="2200" dirty="0"/>
              <a:t>Estimating the “direct effect” of IDU,  apart from its effect on hepatitis virus infections</a:t>
            </a:r>
          </a:p>
          <a:p>
            <a:pPr>
              <a:spcBef>
                <a:spcPct val="50000"/>
              </a:spcBef>
            </a:pPr>
            <a:endParaRPr lang="en-US" altLang="en-US" sz="2400" dirty="0">
              <a:latin typeface="Times New Roman" pitchFamily="18" charset="0"/>
            </a:endParaRPr>
          </a:p>
        </p:txBody>
      </p:sp>
      <p:sp>
        <p:nvSpPr>
          <p:cNvPr id="328717" name="Line 15"/>
          <p:cNvSpPr>
            <a:spLocks noChangeShapeType="1"/>
          </p:cNvSpPr>
          <p:nvPr/>
        </p:nvSpPr>
        <p:spPr bwMode="auto">
          <a:xfrm flipV="1">
            <a:off x="1295400" y="4876800"/>
            <a:ext cx="3657600" cy="0"/>
          </a:xfrm>
          <a:prstGeom prst="line">
            <a:avLst/>
          </a:prstGeom>
          <a:noFill/>
          <a:ln w="38100">
            <a:solidFill>
              <a:schemeClr val="tx1"/>
            </a:solidFill>
            <a:prstDash val="sysDot"/>
            <a:round/>
            <a:headEnd/>
            <a:tailEnd type="triangle" w="med" len="med"/>
          </a:ln>
        </p:spPr>
        <p:txBody>
          <a:bodyPr/>
          <a:lstStyle/>
          <a:p>
            <a:endParaRPr lang="en-US" dirty="0"/>
          </a:p>
        </p:txBody>
      </p:sp>
      <p:sp>
        <p:nvSpPr>
          <p:cNvPr id="15" name="Text Box 1039"/>
          <p:cNvSpPr txBox="1">
            <a:spLocks noChangeArrowheads="1"/>
          </p:cNvSpPr>
          <p:nvPr/>
        </p:nvSpPr>
        <p:spPr bwMode="auto">
          <a:xfrm>
            <a:off x="0" y="2438400"/>
            <a:ext cx="2286000" cy="144655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200" dirty="0" smtClean="0">
                <a:solidFill>
                  <a:srgbClr val="FF0000"/>
                </a:solidFill>
              </a:rPr>
              <a:t>Important to distinguish from confounding</a:t>
            </a:r>
            <a:endParaRPr lang="en-US" altLang="en-US" sz="2200" b="0" dirty="0">
              <a:solidFill>
                <a:srgbClr val="FF0000"/>
              </a:solidFill>
            </a:endParaRPr>
          </a:p>
        </p:txBody>
      </p:sp>
      <p:sp>
        <p:nvSpPr>
          <p:cNvPr id="16" name="Oval 15"/>
          <p:cNvSpPr/>
          <p:nvPr/>
        </p:nvSpPr>
        <p:spPr bwMode="auto">
          <a:xfrm>
            <a:off x="6553200" y="152400"/>
            <a:ext cx="152400" cy="152400"/>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265496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66"/>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1123341"/>
                                        </p:tgtEl>
                                        <p:attrNameLst>
                                          <p:attrName>style.visibility</p:attrName>
                                        </p:attrNameLst>
                                      </p:cBhvr>
                                      <p:to>
                                        <p:strVal val="visible"/>
                                      </p:to>
                                    </p:set>
                                    <p:anim calcmode="lin" valueType="num">
                                      <p:cBhvr additive="base">
                                        <p:cTn id="9" dur="500" fill="hold"/>
                                        <p:tgtEl>
                                          <p:spTgt spid="1123341"/>
                                        </p:tgtEl>
                                        <p:attrNameLst>
                                          <p:attrName>ppt_x</p:attrName>
                                        </p:attrNameLst>
                                      </p:cBhvr>
                                      <p:tavLst>
                                        <p:tav tm="0">
                                          <p:val>
                                            <p:strVal val="#ppt_x"/>
                                          </p:val>
                                        </p:tav>
                                        <p:tav tm="100000">
                                          <p:val>
                                            <p:strVal val="#ppt_x"/>
                                          </p:val>
                                        </p:tav>
                                      </p:tavLst>
                                    </p:anim>
                                    <p:anim calcmode="lin" valueType="num">
                                      <p:cBhvr additive="base">
                                        <p:cTn id="10" dur="500" fill="hold"/>
                                        <p:tgtEl>
                                          <p:spTgt spid="1123341"/>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6" grpId="0"/>
      <p:bldP spid="1123341" grpId="0" animBg="1"/>
      <p:bldP spid="15"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3" name="Rectangle 10"/>
          <p:cNvSpPr>
            <a:spLocks noChangeArrowheads="1"/>
          </p:cNvSpPr>
          <p:nvPr/>
        </p:nvSpPr>
        <p:spPr bwMode="auto">
          <a:xfrm>
            <a:off x="76200" y="990600"/>
            <a:ext cx="6781800" cy="304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Char char="·"/>
            </a:pPr>
            <a:endParaRPr lang="en-US" altLang="en-US" sz="2300" b="0" dirty="0"/>
          </a:p>
        </p:txBody>
      </p:sp>
      <p:sp>
        <p:nvSpPr>
          <p:cNvPr id="330754"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Char char="·"/>
            </a:pPr>
            <a:endParaRPr lang="en-US" altLang="en-US" sz="2000" b="0" dirty="0"/>
          </a:p>
        </p:txBody>
      </p:sp>
      <p:sp>
        <p:nvSpPr>
          <p:cNvPr id="1260548" name="Line 4"/>
          <p:cNvSpPr>
            <a:spLocks noChangeShapeType="1"/>
          </p:cNvSpPr>
          <p:nvPr/>
        </p:nvSpPr>
        <p:spPr bwMode="auto">
          <a:xfrm>
            <a:off x="1676400" y="3581400"/>
            <a:ext cx="119856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962400" y="3886200"/>
            <a:ext cx="766763"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260551" name="Text Box 7"/>
          <p:cNvSpPr txBox="1">
            <a:spLocks noChangeArrowheads="1"/>
          </p:cNvSpPr>
          <p:nvPr/>
        </p:nvSpPr>
        <p:spPr bwMode="auto">
          <a:xfrm flipH="1">
            <a:off x="533400" y="3276600"/>
            <a:ext cx="1736725"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1260552" name="Text Box 8"/>
          <p:cNvSpPr txBox="1">
            <a:spLocks noChangeArrowheads="1"/>
          </p:cNvSpPr>
          <p:nvPr/>
        </p:nvSpPr>
        <p:spPr bwMode="auto">
          <a:xfrm flipH="1">
            <a:off x="4953000" y="3124200"/>
            <a:ext cx="1598613"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260564" name="Text Box 20"/>
          <p:cNvSpPr txBox="1">
            <a:spLocks noChangeArrowheads="1"/>
          </p:cNvSpPr>
          <p:nvPr/>
        </p:nvSpPr>
        <p:spPr bwMode="auto">
          <a:xfrm flipH="1">
            <a:off x="2971800" y="33528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I</a:t>
            </a:r>
            <a:endParaRPr lang="en-US" altLang="en-US" baseline="-25000" dirty="0"/>
          </a:p>
        </p:txBody>
      </p:sp>
      <p:sp>
        <p:nvSpPr>
          <p:cNvPr id="1260565" name="Freeform 21"/>
          <p:cNvSpPr>
            <a:spLocks/>
          </p:cNvSpPr>
          <p:nvPr/>
        </p:nvSpPr>
        <p:spPr bwMode="auto">
          <a:xfrm rot="4920854">
            <a:off x="2229643" y="361157"/>
            <a:ext cx="2081213" cy="37973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330761" name="Rectangle 12"/>
          <p:cNvSpPr>
            <a:spLocks noChangeArrowheads="1"/>
          </p:cNvSpPr>
          <p:nvPr/>
        </p:nvSpPr>
        <p:spPr bwMode="auto">
          <a:xfrm>
            <a:off x="76200" y="-304800"/>
            <a:ext cx="6858000" cy="1066800"/>
          </a:xfrm>
          <a:prstGeom prst="rect">
            <a:avLst/>
          </a:prstGeom>
          <a:noFill/>
          <a:ln w="9525">
            <a:noFill/>
            <a:miter lim="800000"/>
            <a:headEnd/>
            <a:tailEnd/>
          </a:ln>
        </p:spPr>
        <p:txBody>
          <a:bodyPr lIns="87312" tIns="42862" rIns="87312" bIns="42862" anchor="b"/>
          <a:lstStyle/>
          <a:p>
            <a:pPr algn="ctr" defTabSz="803275" eaLnBrk="0" hangingPunct="0"/>
            <a:r>
              <a:rPr lang="en-US" altLang="en-US" dirty="0"/>
              <a:t>What if we adjusted for I?</a:t>
            </a:r>
          </a:p>
        </p:txBody>
      </p:sp>
      <p:sp>
        <p:nvSpPr>
          <p:cNvPr id="330762" name="Rectangle 13"/>
          <p:cNvSpPr>
            <a:spLocks noChangeArrowheads="1"/>
          </p:cNvSpPr>
          <p:nvPr/>
        </p:nvSpPr>
        <p:spPr bwMode="auto">
          <a:xfrm>
            <a:off x="152400" y="4495800"/>
            <a:ext cx="6629400" cy="3200400"/>
          </a:xfrm>
          <a:prstGeom prst="rect">
            <a:avLst/>
          </a:prstGeom>
          <a:noFill/>
          <a:ln w="9525">
            <a:noFill/>
            <a:miter lim="800000"/>
            <a:headEnd/>
            <a:tailEnd/>
          </a:ln>
        </p:spPr>
        <p:txBody>
          <a:bodyPr lIns="87312" tIns="42862" rIns="87312" bIns="42862"/>
          <a:lstStyle/>
          <a:p>
            <a:pPr marL="676275" lvl="1" indent="-239713" defTabSz="803275" eaLnBrk="0" hangingPunct="0">
              <a:spcAft>
                <a:spcPct val="25000"/>
              </a:spcAft>
              <a:buClr>
                <a:srgbClr val="000000"/>
              </a:buClr>
              <a:buSzPct val="100000"/>
              <a:buFontTx/>
              <a:buChar char="–"/>
            </a:pPr>
            <a:endParaRPr lang="en-US" altLang="en-US" sz="500" b="0" dirty="0"/>
          </a:p>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400" b="0" dirty="0"/>
              <a:t>RQ:  We are interested in estimating causal effect of E on D, as mediated by I.</a:t>
            </a:r>
          </a:p>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400" b="0" dirty="0" smtClean="0"/>
              <a:t>What if we adjusted for I?</a:t>
            </a:r>
          </a:p>
          <a:p>
            <a:pPr lvl="1" defTabSz="803275" eaLnBrk="0" hangingPunct="0">
              <a:spcBef>
                <a:spcPct val="20000"/>
              </a:spcBef>
              <a:spcAft>
                <a:spcPct val="50000"/>
              </a:spcAft>
              <a:buClr>
                <a:srgbClr val="969696"/>
              </a:buClr>
              <a:buSzPct val="75000"/>
            </a:pPr>
            <a:r>
              <a:rPr lang="en-US" altLang="en-US" sz="2400" b="0" dirty="0" smtClean="0"/>
              <a:t>- Adjustment </a:t>
            </a:r>
            <a:r>
              <a:rPr lang="en-US" altLang="en-US" sz="2400" b="0" dirty="0"/>
              <a:t>for </a:t>
            </a:r>
            <a:r>
              <a:rPr lang="en-US" altLang="en-US" sz="2400" b="0" dirty="0" smtClean="0"/>
              <a:t>mediators/intermediaries </a:t>
            </a:r>
            <a:r>
              <a:rPr lang="en-US" altLang="en-US" sz="2400" b="0" dirty="0"/>
              <a:t>on the causal path of interest will abolish the causal association</a:t>
            </a:r>
          </a:p>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400" b="0" dirty="0"/>
              <a:t>Basis for well known advice to not adjust for anything on the causal pathway</a:t>
            </a:r>
            <a:endParaRPr lang="en-US" altLang="en-US" sz="2400" b="0" baseline="-25000" dirty="0"/>
          </a:p>
        </p:txBody>
      </p:sp>
      <p:sp>
        <p:nvSpPr>
          <p:cNvPr id="2" name="Text Box 20"/>
          <p:cNvSpPr txBox="1">
            <a:spLocks noChangeArrowheads="1"/>
          </p:cNvSpPr>
          <p:nvPr/>
        </p:nvSpPr>
        <p:spPr bwMode="auto">
          <a:xfrm flipH="1">
            <a:off x="609600" y="1143000"/>
            <a:ext cx="762000" cy="5191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C</a:t>
            </a:r>
            <a:endParaRPr lang="en-US" altLang="en-US" baseline="-25000" dirty="0"/>
          </a:p>
        </p:txBody>
      </p:sp>
      <p:sp>
        <p:nvSpPr>
          <p:cNvPr id="1260568" name="Freeform 24"/>
          <p:cNvSpPr>
            <a:spLocks/>
          </p:cNvSpPr>
          <p:nvPr/>
        </p:nvSpPr>
        <p:spPr bwMode="auto">
          <a:xfrm rot="-4887816" flipH="1" flipV="1">
            <a:off x="292894" y="2248694"/>
            <a:ext cx="1524000" cy="58896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18575" name="Text Box 15"/>
          <p:cNvSpPr txBox="1">
            <a:spLocks noChangeArrowheads="1"/>
          </p:cNvSpPr>
          <p:nvPr/>
        </p:nvSpPr>
        <p:spPr bwMode="auto">
          <a:xfrm>
            <a:off x="2971800" y="3276600"/>
            <a:ext cx="914400" cy="800100"/>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dirty="0"/>
          </a:p>
          <a:p>
            <a:pPr algn="ctr" eaLnBrk="0" hangingPunct="0">
              <a:spcBef>
                <a:spcPct val="50000"/>
              </a:spcBef>
              <a:defRPr/>
            </a:pPr>
            <a:endParaRPr lang="en-US" altLang="en-US" sz="900" dirty="0"/>
          </a:p>
        </p:txBody>
      </p:sp>
      <p:sp>
        <p:nvSpPr>
          <p:cNvPr id="3" name="Line 4"/>
          <p:cNvSpPr>
            <a:spLocks noChangeShapeType="1"/>
          </p:cNvSpPr>
          <p:nvPr/>
        </p:nvSpPr>
        <p:spPr bwMode="auto">
          <a:xfrm>
            <a:off x="3810000" y="3581400"/>
            <a:ext cx="1198563"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4" name="Text Box 6"/>
          <p:cNvSpPr txBox="1">
            <a:spLocks noChangeArrowheads="1"/>
          </p:cNvSpPr>
          <p:nvPr/>
        </p:nvSpPr>
        <p:spPr bwMode="auto">
          <a:xfrm>
            <a:off x="2057400" y="3886200"/>
            <a:ext cx="766763"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Tree>
    <p:extLst>
      <p:ext uri="{BB962C8B-B14F-4D97-AF65-F5344CB8AC3E}">
        <p14:creationId xmlns:p14="http://schemas.microsoft.com/office/powerpoint/2010/main" val="16278976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75"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609600" y="76200"/>
            <a:ext cx="5830888" cy="533400"/>
          </a:xfrm>
        </p:spPr>
        <p:txBody>
          <a:bodyPr/>
          <a:lstStyle/>
          <a:p>
            <a:r>
              <a:rPr lang="en-US" dirty="0"/>
              <a:t>DAGs as a means of communication</a:t>
            </a:r>
            <a:endParaRPr lang="en-US" altLang="en-US" dirty="0" smtClean="0">
              <a:solidFill>
                <a:srgbClr val="FF0000"/>
              </a:solidFill>
            </a:endParaRPr>
          </a:p>
        </p:txBody>
      </p:sp>
      <p:sp>
        <p:nvSpPr>
          <p:cNvPr id="332802" name="Rectangle 3"/>
          <p:cNvSpPr>
            <a:spLocks noGrp="1" noChangeArrowheads="1"/>
          </p:cNvSpPr>
          <p:nvPr>
            <p:ph type="body" idx="1"/>
          </p:nvPr>
        </p:nvSpPr>
        <p:spPr>
          <a:xfrm>
            <a:off x="0" y="685800"/>
            <a:ext cx="6858000" cy="6781800"/>
          </a:xfrm>
        </p:spPr>
        <p:txBody>
          <a:bodyPr/>
          <a:lstStyle/>
          <a:p>
            <a:r>
              <a:rPr lang="en-US" altLang="en-US" sz="2400" dirty="0" smtClean="0"/>
              <a:t>Precise way for scientists to talk to each other regarding: </a:t>
            </a:r>
          </a:p>
          <a:p>
            <a:pPr lvl="1"/>
            <a:r>
              <a:rPr lang="en-US" altLang="en-US" dirty="0" smtClean="0"/>
              <a:t>What is the research question (RQ)?</a:t>
            </a:r>
          </a:p>
          <a:p>
            <a:pPr lvl="1"/>
            <a:r>
              <a:rPr lang="en-US" altLang="en-US" dirty="0" smtClean="0"/>
              <a:t>What do we need to know about the surrounding system to answer the RQ?</a:t>
            </a:r>
          </a:p>
          <a:p>
            <a:pPr lvl="1"/>
            <a:r>
              <a:rPr lang="en-US" altLang="en-US" dirty="0" smtClean="0"/>
              <a:t>What do we need to control for?</a:t>
            </a:r>
          </a:p>
          <a:p>
            <a:endParaRPr lang="en-US" altLang="en-US" sz="400" dirty="0" smtClean="0"/>
          </a:p>
          <a:p>
            <a:r>
              <a:rPr lang="en-US" sz="2400" dirty="0" smtClean="0"/>
              <a:t>Use a DAG </a:t>
            </a:r>
            <a:r>
              <a:rPr lang="en-US" sz="2400" dirty="0"/>
              <a:t>as </a:t>
            </a:r>
            <a:r>
              <a:rPr lang="en-US" sz="2400" dirty="0" smtClean="0"/>
              <a:t>Figure 1 in grants and papers</a:t>
            </a:r>
            <a:endParaRPr lang="en-US" sz="2400" dirty="0"/>
          </a:p>
          <a:p>
            <a:pPr lvl="1"/>
            <a:endParaRPr lang="en-US" altLang="en-US" sz="2400" dirty="0"/>
          </a:p>
          <a:p>
            <a:endParaRPr lang="en-US" altLang="en-US" sz="1800" dirty="0" smtClean="0"/>
          </a:p>
        </p:txBody>
      </p:sp>
      <p:pic>
        <p:nvPicPr>
          <p:cNvPr id="3348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733801"/>
            <a:ext cx="6591300" cy="5068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1" name="Rectangle 2"/>
          <p:cNvSpPr>
            <a:spLocks noGrp="1" noChangeArrowheads="1"/>
          </p:cNvSpPr>
          <p:nvPr>
            <p:ph type="title"/>
          </p:nvPr>
        </p:nvSpPr>
        <p:spPr>
          <a:xfrm>
            <a:off x="457200" y="76200"/>
            <a:ext cx="5830888" cy="533400"/>
          </a:xfrm>
        </p:spPr>
        <p:txBody>
          <a:bodyPr/>
          <a:lstStyle/>
          <a:p>
            <a:r>
              <a:rPr lang="en-US" altLang="en-US" dirty="0" smtClean="0">
                <a:solidFill>
                  <a:srgbClr val="FF0000"/>
                </a:solidFill>
              </a:rPr>
              <a:t>See Extra Slides for Other Topics</a:t>
            </a:r>
          </a:p>
        </p:txBody>
      </p:sp>
      <p:sp>
        <p:nvSpPr>
          <p:cNvPr id="332802" name="Rectangle 3"/>
          <p:cNvSpPr>
            <a:spLocks noGrp="1" noChangeArrowheads="1"/>
          </p:cNvSpPr>
          <p:nvPr>
            <p:ph type="body" idx="1"/>
          </p:nvPr>
        </p:nvSpPr>
        <p:spPr>
          <a:xfrm>
            <a:off x="0" y="1143000"/>
            <a:ext cx="6858000" cy="6781800"/>
          </a:xfrm>
        </p:spPr>
        <p:txBody>
          <a:bodyPr/>
          <a:lstStyle/>
          <a:p>
            <a:r>
              <a:rPr lang="en-US" altLang="en-US" sz="2400" dirty="0" smtClean="0"/>
              <a:t>Example of how </a:t>
            </a:r>
            <a:r>
              <a:rPr lang="en-US" altLang="en-US" sz="2400" dirty="0" smtClean="0">
                <a:solidFill>
                  <a:srgbClr val="FF0000"/>
                </a:solidFill>
              </a:rPr>
              <a:t>research question </a:t>
            </a:r>
            <a:r>
              <a:rPr lang="en-US" altLang="en-US" sz="2400" dirty="0" smtClean="0"/>
              <a:t>influences which causal paths to block</a:t>
            </a:r>
          </a:p>
          <a:p>
            <a:pPr lvl="1"/>
            <a:r>
              <a:rPr lang="en-US" altLang="en-US" sz="2400" dirty="0" smtClean="0"/>
              <a:t>CCR5 and AIDS</a:t>
            </a:r>
          </a:p>
          <a:p>
            <a:endParaRPr lang="en-US" altLang="en-US" sz="2400" dirty="0" smtClean="0"/>
          </a:p>
          <a:p>
            <a:r>
              <a:rPr lang="en-US" altLang="en-US" sz="2400" dirty="0" smtClean="0"/>
              <a:t>Example of how DAGs highlight problems that can occur when estimating DIRECT effects in </a:t>
            </a:r>
            <a:r>
              <a:rPr lang="en-US" altLang="en-US" sz="2400" dirty="0" smtClean="0">
                <a:solidFill>
                  <a:srgbClr val="FF0000"/>
                </a:solidFill>
              </a:rPr>
              <a:t>mediation analyses</a:t>
            </a:r>
          </a:p>
          <a:p>
            <a:pPr lvl="1"/>
            <a:r>
              <a:rPr lang="en-US" altLang="en-US" sz="2400" dirty="0" smtClean="0"/>
              <a:t>Aspirin and heart disease</a:t>
            </a:r>
          </a:p>
          <a:p>
            <a:pPr lvl="1"/>
            <a:endParaRPr lang="en-US" altLang="en-US" sz="2400" dirty="0"/>
          </a:p>
          <a:p>
            <a:r>
              <a:rPr lang="en-US" altLang="en-US" sz="2400" dirty="0" smtClean="0"/>
              <a:t>Summary of reasons why we adjust for variables, </a:t>
            </a:r>
            <a:r>
              <a:rPr lang="en-US" altLang="en-US" sz="2400" dirty="0" smtClean="0">
                <a:solidFill>
                  <a:srgbClr val="FF0000"/>
                </a:solidFill>
              </a:rPr>
              <a:t>including those that are strong determinants</a:t>
            </a:r>
          </a:p>
          <a:p>
            <a:endParaRPr lang="en-US" altLang="en-US" sz="1800" dirty="0" smtClean="0"/>
          </a:p>
        </p:txBody>
      </p:sp>
    </p:spTree>
    <p:extLst>
      <p:ext uri="{BB962C8B-B14F-4D97-AF65-F5344CB8AC3E}">
        <p14:creationId xmlns:p14="http://schemas.microsoft.com/office/powerpoint/2010/main" val="157585363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7" name="Rectangle 2"/>
          <p:cNvSpPr>
            <a:spLocks noGrp="1" noChangeArrowheads="1"/>
          </p:cNvSpPr>
          <p:nvPr>
            <p:ph type="title"/>
          </p:nvPr>
        </p:nvSpPr>
        <p:spPr>
          <a:xfrm>
            <a:off x="2" y="152400"/>
            <a:ext cx="6857999" cy="1066800"/>
          </a:xfrm>
        </p:spPr>
        <p:txBody>
          <a:bodyPr/>
          <a:lstStyle/>
          <a:p>
            <a:r>
              <a:rPr lang="en-US" altLang="en-US" dirty="0" smtClean="0"/>
              <a:t>Practical Implications for Research:  </a:t>
            </a:r>
            <a:br>
              <a:rPr lang="en-US" altLang="en-US" dirty="0" smtClean="0"/>
            </a:br>
            <a:r>
              <a:rPr lang="en-US" altLang="en-US" dirty="0" smtClean="0"/>
              <a:t>When Designing a Study, </a:t>
            </a:r>
            <a:br>
              <a:rPr lang="en-US" altLang="en-US" dirty="0" smtClean="0"/>
            </a:br>
            <a:r>
              <a:rPr lang="en-US" altLang="en-US" dirty="0" smtClean="0"/>
              <a:t>What  Factors Do You Need to Measure?</a:t>
            </a:r>
          </a:p>
        </p:txBody>
      </p:sp>
      <p:sp>
        <p:nvSpPr>
          <p:cNvPr id="342018" name="Rectangle 3"/>
          <p:cNvSpPr>
            <a:spLocks noGrp="1" noChangeArrowheads="1"/>
          </p:cNvSpPr>
          <p:nvPr>
            <p:ph type="body" idx="1"/>
          </p:nvPr>
        </p:nvSpPr>
        <p:spPr>
          <a:xfrm>
            <a:off x="57150" y="1295400"/>
            <a:ext cx="6629400" cy="6781800"/>
          </a:xfrm>
        </p:spPr>
        <p:txBody>
          <a:bodyPr/>
          <a:lstStyle/>
          <a:p>
            <a:pPr>
              <a:lnSpc>
                <a:spcPct val="90000"/>
              </a:lnSpc>
            </a:pPr>
            <a:r>
              <a:rPr lang="en-US" altLang="en-US" sz="3200" b="1" dirty="0" smtClean="0">
                <a:solidFill>
                  <a:srgbClr val="FF0000"/>
                </a:solidFill>
              </a:rPr>
              <a:t>Draw the DAG for the system</a:t>
            </a:r>
          </a:p>
          <a:p>
            <a:pPr lvl="1">
              <a:lnSpc>
                <a:spcPct val="90000"/>
              </a:lnSpc>
            </a:pPr>
            <a:endParaRPr lang="en-US" altLang="en-US" sz="2400" b="1" dirty="0" smtClean="0"/>
          </a:p>
          <a:p>
            <a:pPr>
              <a:lnSpc>
                <a:spcPct val="90000"/>
              </a:lnSpc>
            </a:pPr>
            <a:endParaRPr lang="en-US" altLang="en-US" sz="2400" dirty="0" smtClean="0"/>
          </a:p>
          <a:p>
            <a:pPr>
              <a:lnSpc>
                <a:spcPct val="90000"/>
              </a:lnSpc>
            </a:pPr>
            <a:endParaRPr lang="en-US" altLang="en-US" sz="2400" dirty="0"/>
          </a:p>
          <a:p>
            <a:pPr>
              <a:lnSpc>
                <a:spcPct val="90000"/>
              </a:lnSpc>
            </a:pPr>
            <a:endParaRPr lang="en-US" altLang="en-US" sz="2400" dirty="0" smtClean="0"/>
          </a:p>
          <a:p>
            <a:pPr>
              <a:lnSpc>
                <a:spcPct val="90000"/>
              </a:lnSpc>
            </a:pPr>
            <a:endParaRPr lang="en-US" altLang="en-US" sz="1800" dirty="0"/>
          </a:p>
          <a:p>
            <a:pPr>
              <a:lnSpc>
                <a:spcPct val="90000"/>
              </a:lnSpc>
            </a:pPr>
            <a:r>
              <a:rPr lang="en-US" altLang="en-US" sz="2400" dirty="0" smtClean="0"/>
              <a:t>You should measure/contend with:</a:t>
            </a:r>
          </a:p>
          <a:p>
            <a:pPr lvl="1">
              <a:lnSpc>
                <a:spcPct val="90000"/>
              </a:lnSpc>
            </a:pPr>
            <a:r>
              <a:rPr lang="en-US" altLang="en-US" sz="2200" dirty="0" smtClean="0"/>
              <a:t>a sufficient number of factors that will enable to block all non-causal paths generated by confounding and selection bias  </a:t>
            </a:r>
          </a:p>
          <a:p>
            <a:pPr>
              <a:lnSpc>
                <a:spcPct val="90000"/>
              </a:lnSpc>
              <a:buFont typeface="Symbol" pitchFamily="18" charset="2"/>
              <a:buNone/>
            </a:pPr>
            <a:r>
              <a:rPr lang="en-US" altLang="en-US" sz="400" dirty="0" smtClean="0"/>
              <a:t>    </a:t>
            </a:r>
            <a:r>
              <a:rPr lang="en-US" altLang="en-US" sz="400" i="1" dirty="0" smtClean="0"/>
              <a:t> </a:t>
            </a:r>
          </a:p>
          <a:p>
            <a:pPr lvl="1">
              <a:lnSpc>
                <a:spcPct val="90000"/>
              </a:lnSpc>
            </a:pPr>
            <a:r>
              <a:rPr lang="en-US" altLang="en-US" sz="2200" dirty="0" smtClean="0"/>
              <a:t>a sufficient number of factors that will enable to block all nuisance indirect causal paths</a:t>
            </a:r>
          </a:p>
          <a:p>
            <a:pPr>
              <a:lnSpc>
                <a:spcPct val="90000"/>
              </a:lnSpc>
              <a:buFont typeface="Symbol" pitchFamily="18" charset="2"/>
              <a:buNone/>
            </a:pPr>
            <a:endParaRPr lang="en-US" altLang="en-US" sz="400" dirty="0" smtClean="0"/>
          </a:p>
          <a:p>
            <a:pPr lvl="1">
              <a:lnSpc>
                <a:spcPct val="90000"/>
              </a:lnSpc>
            </a:pPr>
            <a:r>
              <a:rPr lang="en-US" altLang="en-US" sz="2200" dirty="0" smtClean="0"/>
              <a:t>all known strong determinants of the outcome</a:t>
            </a:r>
          </a:p>
          <a:p>
            <a:pPr lvl="1">
              <a:lnSpc>
                <a:spcPct val="90000"/>
              </a:lnSpc>
            </a:pPr>
            <a:endParaRPr lang="en-US" altLang="en-US" sz="500" dirty="0" smtClean="0"/>
          </a:p>
          <a:p>
            <a:pPr>
              <a:lnSpc>
                <a:spcPct val="90000"/>
              </a:lnSpc>
              <a:spcBef>
                <a:spcPts val="0"/>
              </a:spcBef>
              <a:spcAft>
                <a:spcPts val="0"/>
              </a:spcAft>
            </a:pPr>
            <a:r>
              <a:rPr lang="en-US" altLang="en-US" sz="2200" dirty="0" smtClean="0"/>
              <a:t>If you don’t, you may regret it later</a:t>
            </a:r>
            <a:endParaRPr lang="en-US" altLang="en-US" sz="1000" dirty="0" smtClean="0"/>
          </a:p>
          <a:p>
            <a:pPr lvl="1">
              <a:lnSpc>
                <a:spcPct val="90000"/>
              </a:lnSpc>
            </a:pPr>
            <a:endParaRPr lang="en-US" altLang="en-US" sz="400" dirty="0" smtClean="0"/>
          </a:p>
          <a:p>
            <a:pPr lvl="1">
              <a:lnSpc>
                <a:spcPct val="90000"/>
              </a:lnSpc>
            </a:pPr>
            <a:endParaRPr lang="en-US" altLang="en-US" sz="400" dirty="0" smtClean="0"/>
          </a:p>
          <a:p>
            <a:pPr>
              <a:lnSpc>
                <a:spcPct val="90000"/>
              </a:lnSpc>
              <a:spcBef>
                <a:spcPts val="0"/>
              </a:spcBef>
              <a:spcAft>
                <a:spcPts val="0"/>
              </a:spcAft>
            </a:pPr>
            <a:r>
              <a:rPr lang="en-US" altLang="en-US" sz="2200" dirty="0" smtClean="0"/>
              <a:t>Confounding (and sometimes selection bias) remediable in </a:t>
            </a:r>
            <a:r>
              <a:rPr lang="en-US" altLang="en-US" sz="2200" dirty="0" smtClean="0"/>
              <a:t>analysis phase </a:t>
            </a:r>
            <a:r>
              <a:rPr lang="en-US" altLang="en-US" sz="2200" dirty="0" smtClean="0"/>
              <a:t>but </a:t>
            </a:r>
            <a:r>
              <a:rPr lang="en-US" altLang="en-US" sz="2200" dirty="0" smtClean="0"/>
              <a:t>NOT if </a:t>
            </a:r>
            <a:r>
              <a:rPr lang="en-US" altLang="en-US" sz="2200" dirty="0" smtClean="0"/>
              <a:t>relevant factor(s) not </a:t>
            </a:r>
            <a:r>
              <a:rPr lang="en-US" altLang="en-US" sz="2200" dirty="0" smtClean="0"/>
              <a:t>measured</a:t>
            </a:r>
          </a:p>
          <a:p>
            <a:pPr>
              <a:lnSpc>
                <a:spcPct val="90000"/>
              </a:lnSpc>
              <a:buFont typeface="Symbol" pitchFamily="18" charset="2"/>
              <a:buNone/>
            </a:pPr>
            <a:endParaRPr lang="en-US" altLang="en-US" dirty="0" smtClean="0"/>
          </a:p>
          <a:p>
            <a:pPr lvl="1">
              <a:lnSpc>
                <a:spcPct val="90000"/>
              </a:lnSpc>
            </a:pPr>
            <a:endParaRPr lang="en-US" altLang="en-US" dirty="0" smtClean="0"/>
          </a:p>
          <a:p>
            <a:pPr lvl="1">
              <a:lnSpc>
                <a:spcPct val="90000"/>
              </a:lnSpc>
            </a:pPr>
            <a:endParaRPr lang="en-US" altLang="en-US" dirty="0" smtClean="0"/>
          </a:p>
          <a:p>
            <a:pPr>
              <a:lnSpc>
                <a:spcPct val="90000"/>
              </a:lnSpc>
            </a:pPr>
            <a:endParaRPr lang="en-US" altLang="en-US" dirty="0" smtClean="0"/>
          </a:p>
          <a:p>
            <a:pPr>
              <a:lnSpc>
                <a:spcPct val="90000"/>
              </a:lnSpc>
            </a:pPr>
            <a:endParaRPr lang="en-US" altLang="en-US" dirty="0" smtClean="0"/>
          </a:p>
          <a:p>
            <a:pPr>
              <a:lnSpc>
                <a:spcPct val="90000"/>
              </a:lnSpc>
            </a:pPr>
            <a:endParaRPr lang="en-US" altLang="en-US" dirty="0" smtClean="0"/>
          </a:p>
        </p:txBody>
      </p:sp>
      <p:pic>
        <p:nvPicPr>
          <p:cNvPr id="333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1941552"/>
            <a:ext cx="4419600" cy="26190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2331184"/>
            <a:ext cx="2133600" cy="1682512"/>
          </a:xfrm>
          <a:prstGeom prst="rect">
            <a:avLst/>
          </a:prstGeom>
          <a:noFill/>
        </p:spPr>
        <p:txBody>
          <a:bodyPr wrap="square" rtlCol="0">
            <a:spAutoFit/>
          </a:bodyPr>
          <a:lstStyle/>
          <a:p>
            <a:pPr marL="0" lvl="1"/>
            <a:r>
              <a:rPr lang="en-US" altLang="en-US" sz="2400" dirty="0"/>
              <a:t>dagitty.net useful software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altLang="en-US" dirty="0" smtClean="0"/>
              <a:t>Nightlights</a:t>
            </a:r>
          </a:p>
        </p:txBody>
      </p:sp>
      <p:sp>
        <p:nvSpPr>
          <p:cNvPr id="37890" name="Rectangle 3"/>
          <p:cNvSpPr>
            <a:spLocks noGrp="1" noChangeArrowheads="1"/>
          </p:cNvSpPr>
          <p:nvPr>
            <p:ph type="body" idx="1"/>
          </p:nvPr>
        </p:nvSpPr>
        <p:spPr/>
        <p:txBody>
          <a:bodyPr/>
          <a:lstStyle/>
          <a:p>
            <a:endParaRPr lang="en-US" altLang="en-US" dirty="0" smtClean="0"/>
          </a:p>
        </p:txBody>
      </p:sp>
      <p:pic>
        <p:nvPicPr>
          <p:cNvPr id="37891" name="Picture 4" descr="DSC00006"/>
          <p:cNvPicPr>
            <a:picLocks noChangeAspect="1" noChangeArrowheads="1"/>
          </p:cNvPicPr>
          <p:nvPr/>
        </p:nvPicPr>
        <p:blipFill>
          <a:blip r:embed="rId3">
            <a:lum bright="20000" contrast="22000"/>
          </a:blip>
          <a:srcRect l="21666" t="20000" r="22501" b="2222"/>
          <a:stretch>
            <a:fillRect/>
          </a:stretch>
        </p:blipFill>
        <p:spPr bwMode="auto">
          <a:xfrm>
            <a:off x="381000" y="762002"/>
            <a:ext cx="6019800" cy="6605588"/>
          </a:xfrm>
          <a:prstGeom prst="rect">
            <a:avLst/>
          </a:prstGeom>
          <a:noFill/>
          <a:ln w="9525">
            <a:noFill/>
            <a:miter lim="800000"/>
            <a:headEnd/>
            <a:tailEnd/>
          </a:ln>
        </p:spPr>
      </p:pic>
      <p:sp>
        <p:nvSpPr>
          <p:cNvPr id="940037" name="Text Box 5"/>
          <p:cNvSpPr txBox="1">
            <a:spLocks noChangeArrowheads="1"/>
          </p:cNvSpPr>
          <p:nvPr/>
        </p:nvSpPr>
        <p:spPr bwMode="auto">
          <a:xfrm>
            <a:off x="304800" y="7543800"/>
            <a:ext cx="6096000" cy="52322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Let there be light!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5" name="Rectangle 2"/>
          <p:cNvSpPr>
            <a:spLocks noGrp="1" noChangeArrowheads="1"/>
          </p:cNvSpPr>
          <p:nvPr>
            <p:ph type="title"/>
          </p:nvPr>
        </p:nvSpPr>
        <p:spPr>
          <a:xfrm>
            <a:off x="457200" y="76200"/>
            <a:ext cx="5830888" cy="533400"/>
          </a:xfrm>
        </p:spPr>
        <p:txBody>
          <a:bodyPr/>
          <a:lstStyle/>
          <a:p>
            <a:r>
              <a:rPr lang="en-US" altLang="en-US" dirty="0" smtClean="0"/>
              <a:t>Summary</a:t>
            </a:r>
          </a:p>
        </p:txBody>
      </p:sp>
      <p:sp>
        <p:nvSpPr>
          <p:cNvPr id="344066" name="Rectangle 3"/>
          <p:cNvSpPr>
            <a:spLocks noGrp="1" noChangeArrowheads="1"/>
          </p:cNvSpPr>
          <p:nvPr>
            <p:ph type="body" idx="1"/>
          </p:nvPr>
        </p:nvSpPr>
        <p:spPr>
          <a:xfrm>
            <a:off x="76200" y="685800"/>
            <a:ext cx="6629400" cy="6781800"/>
          </a:xfrm>
        </p:spPr>
        <p:txBody>
          <a:bodyPr/>
          <a:lstStyle/>
          <a:p>
            <a:r>
              <a:rPr lang="en-US" altLang="en-US" sz="2300" dirty="0" smtClean="0"/>
              <a:t>Confounding occurs because we cannot study the counterfactual ideal</a:t>
            </a:r>
          </a:p>
          <a:p>
            <a:r>
              <a:rPr lang="en-US" altLang="en-US" sz="2300" dirty="0" smtClean="0"/>
              <a:t>Confounding is the result of “common causes” </a:t>
            </a:r>
            <a:r>
              <a:rPr lang="en-US" altLang="en-US" sz="2300" dirty="0" smtClean="0"/>
              <a:t>of (“</a:t>
            </a:r>
            <a:r>
              <a:rPr lang="en-US" altLang="en-US" sz="2300" dirty="0" smtClean="0"/>
              <a:t>other influences” on) exposure </a:t>
            </a:r>
            <a:r>
              <a:rPr lang="en-US" altLang="en-US" sz="2300" dirty="0" smtClean="0"/>
              <a:t>and disease</a:t>
            </a:r>
          </a:p>
          <a:p>
            <a:endParaRPr lang="en-US" altLang="en-US" sz="800" dirty="0" smtClean="0"/>
          </a:p>
          <a:p>
            <a:pPr>
              <a:spcBef>
                <a:spcPts val="0"/>
              </a:spcBef>
              <a:spcAft>
                <a:spcPts val="0"/>
              </a:spcAft>
            </a:pPr>
            <a:r>
              <a:rPr lang="en-US" altLang="en-US" sz="2400" dirty="0" smtClean="0"/>
              <a:t>DAGs:</a:t>
            </a:r>
          </a:p>
          <a:p>
            <a:pPr lvl="1">
              <a:spcBef>
                <a:spcPts val="0"/>
              </a:spcBef>
              <a:spcAft>
                <a:spcPts val="0"/>
              </a:spcAft>
            </a:pPr>
            <a:r>
              <a:rPr lang="en-US" altLang="en-US" dirty="0" smtClean="0"/>
              <a:t>best way to visualize/define confounding</a:t>
            </a:r>
          </a:p>
          <a:p>
            <a:pPr lvl="1"/>
            <a:r>
              <a:rPr lang="en-US" altLang="en-US" dirty="0" smtClean="0"/>
              <a:t>also show selection bias</a:t>
            </a:r>
          </a:p>
          <a:p>
            <a:pPr lvl="1"/>
            <a:r>
              <a:rPr lang="en-US" altLang="en-US" dirty="0" smtClean="0"/>
              <a:t>guide us what to control for</a:t>
            </a:r>
          </a:p>
          <a:p>
            <a:pPr lvl="1"/>
            <a:r>
              <a:rPr lang="en-US" altLang="en-US" dirty="0" smtClean="0"/>
              <a:t>and what </a:t>
            </a:r>
            <a:r>
              <a:rPr lang="en-US" altLang="en-US" u="sng" dirty="0" smtClean="0"/>
              <a:t>not</a:t>
            </a:r>
            <a:r>
              <a:rPr lang="en-US" altLang="en-US" dirty="0" smtClean="0"/>
              <a:t> to control for </a:t>
            </a:r>
          </a:p>
          <a:p>
            <a:pPr lvl="2"/>
            <a:r>
              <a:rPr lang="en-US" altLang="en-US" sz="1800" dirty="0" smtClean="0"/>
              <a:t>colliders (if we can)</a:t>
            </a:r>
          </a:p>
          <a:p>
            <a:pPr lvl="2"/>
            <a:r>
              <a:rPr lang="en-US" altLang="en-US" sz="1800" dirty="0"/>
              <a:t>m</a:t>
            </a:r>
            <a:r>
              <a:rPr lang="en-US" altLang="en-US" sz="1800" dirty="0" smtClean="0"/>
              <a:t>ediators of causal paths of interest</a:t>
            </a:r>
          </a:p>
          <a:p>
            <a:pPr lvl="2"/>
            <a:r>
              <a:rPr lang="en-US" altLang="en-US" sz="1800" dirty="0" smtClean="0"/>
              <a:t>variables not on the DAG</a:t>
            </a:r>
            <a:r>
              <a:rPr lang="en-US" altLang="en-US" dirty="0" smtClean="0"/>
              <a:t>!</a:t>
            </a:r>
          </a:p>
          <a:p>
            <a:pPr lvl="1"/>
            <a:r>
              <a:rPr lang="en-US" altLang="en-US" dirty="0" smtClean="0"/>
              <a:t>guide how to handle multiple causal paths</a:t>
            </a:r>
          </a:p>
          <a:p>
            <a:pPr lvl="1"/>
            <a:r>
              <a:rPr lang="en-US" altLang="en-US" dirty="0" smtClean="0"/>
              <a:t>identify potential effect modifiers (next week)</a:t>
            </a:r>
          </a:p>
          <a:p>
            <a:pPr lvl="1"/>
            <a:r>
              <a:rPr lang="en-US" altLang="en-US" b="1" dirty="0" smtClean="0"/>
              <a:t>a concrete mechanism by which scientists can communicate about a problem</a:t>
            </a:r>
          </a:p>
          <a:p>
            <a:pPr lvl="1"/>
            <a:endParaRPr lang="en-US" altLang="en-US" sz="800" dirty="0" smtClean="0"/>
          </a:p>
          <a:p>
            <a:r>
              <a:rPr lang="en-US" altLang="en-US" sz="2400" dirty="0" smtClean="0"/>
              <a:t>Challenge of DAGs is whether we know system well enough to draw the right DAG</a:t>
            </a:r>
          </a:p>
          <a:p>
            <a:pPr lvl="1"/>
            <a:r>
              <a:rPr lang="en-US" altLang="en-US" sz="1800" dirty="0" smtClean="0"/>
              <a:t>Before starting work, spend a few weeks in the library</a:t>
            </a:r>
          </a:p>
          <a:p>
            <a:endParaRPr lang="en-US" altLang="en-US" sz="1800"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3" name="Rectangle 2"/>
          <p:cNvSpPr>
            <a:spLocks noGrp="1" noChangeArrowheads="1"/>
          </p:cNvSpPr>
          <p:nvPr>
            <p:ph type="title"/>
          </p:nvPr>
        </p:nvSpPr>
        <p:spPr>
          <a:xfrm>
            <a:off x="457200" y="228600"/>
            <a:ext cx="5830888" cy="1066800"/>
          </a:xfrm>
        </p:spPr>
        <p:txBody>
          <a:bodyPr/>
          <a:lstStyle/>
          <a:p>
            <a:r>
              <a:rPr lang="en-US" altLang="en-US" dirty="0" smtClean="0"/>
              <a:t>Additional Material </a:t>
            </a:r>
            <a:r>
              <a:rPr lang="en-US" altLang="en-US" dirty="0" smtClean="0"/>
              <a:t>Slides Referred to in Lecture</a:t>
            </a:r>
          </a:p>
        </p:txBody>
      </p:sp>
      <p:sp>
        <p:nvSpPr>
          <p:cNvPr id="346114" name="Rectangle 3"/>
          <p:cNvSpPr>
            <a:spLocks noGrp="1" noChangeArrowheads="1"/>
          </p:cNvSpPr>
          <p:nvPr>
            <p:ph type="body" idx="1"/>
          </p:nvPr>
        </p:nvSpPr>
        <p:spPr/>
        <p:txBody>
          <a:bodyPr/>
          <a:lstStyle/>
          <a:p>
            <a:r>
              <a:rPr lang="en-US" altLang="en-US" dirty="0" smtClean="0"/>
              <a:t>Be sure to view the slides in Slide Show mode in order to see the moving animation</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8" name="Line 4"/>
          <p:cNvSpPr>
            <a:spLocks noChangeShapeType="1"/>
          </p:cNvSpPr>
          <p:nvPr/>
        </p:nvSpPr>
        <p:spPr bwMode="auto">
          <a:xfrm>
            <a:off x="1524000" y="464820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3" name="Text Box 9"/>
          <p:cNvSpPr txBox="1">
            <a:spLocks noChangeArrowheads="1"/>
          </p:cNvSpPr>
          <p:nvPr/>
        </p:nvSpPr>
        <p:spPr bwMode="auto">
          <a:xfrm flipH="1">
            <a:off x="762000" y="-228600"/>
            <a:ext cx="5486400" cy="1230313"/>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p>
          <a:p>
            <a:pPr algn="ctr" eaLnBrk="0" hangingPunct="0">
              <a:spcBef>
                <a:spcPct val="50000"/>
              </a:spcBef>
              <a:defRPr/>
            </a:pPr>
            <a:r>
              <a:rPr lang="en-US" altLang="en-US" dirty="0" smtClean="0"/>
              <a:t>How the Narrative Criteria for Confounding Fail</a:t>
            </a:r>
            <a:endParaRPr lang="en-US" altLang="en-US" sz="1600" b="0" dirty="0"/>
          </a:p>
        </p:txBody>
      </p:sp>
      <p:sp>
        <p:nvSpPr>
          <p:cNvPr id="242697" name="Rectangle 10"/>
          <p:cNvSpPr>
            <a:spLocks noChangeArrowheads="1"/>
          </p:cNvSpPr>
          <p:nvPr/>
        </p:nvSpPr>
        <p:spPr bwMode="auto">
          <a:xfrm>
            <a:off x="76200" y="1066800"/>
            <a:ext cx="6781800" cy="1828800"/>
          </a:xfrm>
          <a:prstGeom prst="rect">
            <a:avLst/>
          </a:prstGeom>
          <a:noFill/>
          <a:ln>
            <a:noFill/>
          </a:ln>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rgbClr val="969696"/>
              </a:buClr>
              <a:buSzPct val="75000"/>
              <a:buFont typeface="Symbol" pitchFamily="18" charset="2"/>
              <a:buNone/>
              <a:defRPr/>
            </a:pPr>
            <a:r>
              <a:rPr lang="en-US" altLang="en-US" sz="2000" b="0" u="sng" dirty="0" smtClean="0"/>
              <a:t>Traditional Narrative Criteria: </a:t>
            </a:r>
            <a:r>
              <a:rPr lang="en-US" altLang="en-US" sz="2000" b="0" dirty="0" smtClean="0"/>
              <a:t>“A confounder must…</a:t>
            </a:r>
            <a:endParaRPr lang="en-US" altLang="en-US" sz="2000" b="0" u="sng" dirty="0"/>
          </a:p>
          <a:p>
            <a:pPr marL="457200" indent="-457200" eaLnBrk="0" hangingPunct="0">
              <a:lnSpc>
                <a:spcPct val="90000"/>
              </a:lnSpc>
              <a:spcBef>
                <a:spcPct val="50000"/>
              </a:spcBef>
              <a:buFont typeface="+mj-lt"/>
              <a:buAutoNum type="arabicPeriod"/>
              <a:defRPr/>
            </a:pPr>
            <a:r>
              <a:rPr lang="en-US" altLang="en-US" sz="2000" b="0" dirty="0" smtClean="0"/>
              <a:t>Be associated with the exposure under study in the source population</a:t>
            </a:r>
          </a:p>
          <a:p>
            <a:pPr marL="457200" indent="-457200" eaLnBrk="0" hangingPunct="0">
              <a:lnSpc>
                <a:spcPct val="90000"/>
              </a:lnSpc>
              <a:spcBef>
                <a:spcPct val="50000"/>
              </a:spcBef>
              <a:buFont typeface="+mj-lt"/>
              <a:buAutoNum type="arabicPeriod"/>
              <a:defRPr/>
            </a:pPr>
            <a:r>
              <a:rPr lang="en-US" altLang="en-US" sz="2000" b="0" dirty="0" smtClean="0"/>
              <a:t>Be a risk factor for the outcome</a:t>
            </a:r>
          </a:p>
          <a:p>
            <a:pPr marL="457200" indent="-457200" eaLnBrk="0" hangingPunct="0">
              <a:lnSpc>
                <a:spcPct val="90000"/>
              </a:lnSpc>
              <a:spcBef>
                <a:spcPct val="50000"/>
              </a:spcBef>
              <a:buFont typeface="+mj-lt"/>
              <a:buAutoNum type="arabicPeriod"/>
              <a:defRPr/>
            </a:pPr>
            <a:r>
              <a:rPr lang="en-US" altLang="en-US" sz="2000" b="0" dirty="0" smtClean="0"/>
              <a:t>Not be affected by (caused by) the exposure or the  outcome   </a:t>
            </a:r>
          </a:p>
        </p:txBody>
      </p:sp>
      <p:grpSp>
        <p:nvGrpSpPr>
          <p:cNvPr id="347140" name="Group 1"/>
          <p:cNvGrpSpPr>
            <a:grpSpLocks/>
          </p:cNvGrpSpPr>
          <p:nvPr/>
        </p:nvGrpSpPr>
        <p:grpSpPr bwMode="auto">
          <a:xfrm>
            <a:off x="152400" y="3168650"/>
            <a:ext cx="5334000" cy="1968500"/>
            <a:chOff x="609600" y="3505200"/>
            <a:chExt cx="5334000" cy="1968530"/>
          </a:xfrm>
        </p:grpSpPr>
        <p:sp>
          <p:nvSpPr>
            <p:cNvPr id="1260546" name="Text Box 2"/>
            <p:cNvSpPr txBox="1">
              <a:spLocks noChangeArrowheads="1"/>
            </p:cNvSpPr>
            <p:nvPr/>
          </p:nvSpPr>
          <p:spPr bwMode="auto">
            <a:xfrm flipH="1">
              <a:off x="4343400" y="3505200"/>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Y</a:t>
              </a:r>
              <a:endParaRPr lang="en-US" altLang="en-US" sz="1600" b="0" dirty="0"/>
            </a:p>
          </p:txBody>
        </p:sp>
        <p:sp>
          <p:nvSpPr>
            <p:cNvPr id="1260547" name="Freeform 3"/>
            <p:cNvSpPr>
              <a:spLocks/>
            </p:cNvSpPr>
            <p:nvPr/>
          </p:nvSpPr>
          <p:spPr bwMode="auto">
            <a:xfrm rot="8217341" flipV="1">
              <a:off x="3155950" y="3657602"/>
              <a:ext cx="1447800" cy="68581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048000" y="5073674"/>
              <a:ext cx="685800" cy="4000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1260551" name="Text Box 7"/>
            <p:cNvSpPr txBox="1">
              <a:spLocks noChangeArrowheads="1"/>
            </p:cNvSpPr>
            <p:nvPr/>
          </p:nvSpPr>
          <p:spPr bwMode="auto">
            <a:xfrm flipH="1">
              <a:off x="12192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1260552" name="Text Box 8"/>
            <p:cNvSpPr txBox="1">
              <a:spLocks noChangeArrowheads="1"/>
            </p:cNvSpPr>
            <p:nvPr/>
          </p:nvSpPr>
          <p:spPr bwMode="auto">
            <a:xfrm flipH="1">
              <a:off x="48006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1260559" name="Text Box 15"/>
            <p:cNvSpPr txBox="1">
              <a:spLocks noChangeArrowheads="1"/>
            </p:cNvSpPr>
            <p:nvPr/>
          </p:nvSpPr>
          <p:spPr bwMode="auto">
            <a:xfrm flipH="1">
              <a:off x="2209800" y="4038608"/>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X</a:t>
              </a:r>
              <a:endParaRPr lang="en-US" altLang="en-US" sz="1600" b="0" dirty="0"/>
            </a:p>
          </p:txBody>
        </p:sp>
        <p:sp>
          <p:nvSpPr>
            <p:cNvPr id="1260564" name="Text Box 20"/>
            <p:cNvSpPr txBox="1">
              <a:spLocks noChangeArrowheads="1"/>
            </p:cNvSpPr>
            <p:nvPr/>
          </p:nvSpPr>
          <p:spPr bwMode="auto">
            <a:xfrm flipH="1">
              <a:off x="609600" y="3657602"/>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W</a:t>
              </a:r>
              <a:endParaRPr lang="en-US" altLang="en-US" sz="1600" b="0" dirty="0"/>
            </a:p>
          </p:txBody>
        </p:sp>
        <p:sp>
          <p:nvSpPr>
            <p:cNvPr id="1260565" name="Freeform 21"/>
            <p:cNvSpPr>
              <a:spLocks/>
            </p:cNvSpPr>
            <p:nvPr/>
          </p:nvSpPr>
          <p:spPr bwMode="auto">
            <a:xfrm rot="4920854">
              <a:off x="1752597" y="3657609"/>
              <a:ext cx="457207"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6" name="Freeform 22"/>
            <p:cNvSpPr>
              <a:spLocks/>
            </p:cNvSpPr>
            <p:nvPr/>
          </p:nvSpPr>
          <p:spPr bwMode="auto">
            <a:xfrm rot="8223978">
              <a:off x="4899025" y="3962407"/>
              <a:ext cx="381000" cy="76201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0568" name="Freeform 24"/>
            <p:cNvSpPr>
              <a:spLocks/>
            </p:cNvSpPr>
            <p:nvPr/>
          </p:nvSpPr>
          <p:spPr bwMode="auto">
            <a:xfrm rot="6067833">
              <a:off x="1219196" y="4095764"/>
              <a:ext cx="514358"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242706" name="Rectangle 26"/>
          <p:cNvSpPr>
            <a:spLocks noChangeArrowheads="1"/>
          </p:cNvSpPr>
          <p:nvPr/>
        </p:nvSpPr>
        <p:spPr bwMode="auto">
          <a:xfrm>
            <a:off x="76200" y="80010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Char char="·"/>
            </a:pPr>
            <a:endParaRPr lang="en-US" altLang="en-US" sz="2000" b="0" dirty="0"/>
          </a:p>
        </p:txBody>
      </p:sp>
      <p:sp>
        <p:nvSpPr>
          <p:cNvPr id="242708" name="Rectangle 10"/>
          <p:cNvSpPr>
            <a:spLocks noChangeArrowheads="1"/>
          </p:cNvSpPr>
          <p:nvPr/>
        </p:nvSpPr>
        <p:spPr bwMode="auto">
          <a:xfrm>
            <a:off x="152400" y="5257800"/>
            <a:ext cx="6781800" cy="1828800"/>
          </a:xfrm>
          <a:prstGeom prst="rect">
            <a:avLst/>
          </a:prstGeom>
          <a:noFill/>
          <a:ln>
            <a:noFill/>
          </a:ln>
          <a:extLst/>
        </p:spPr>
        <p:txBody>
          <a:bodyPr lIns="87312" tIns="42862" rIns="87312" bIns="42862"/>
          <a:lstStyle>
            <a:lvl1pPr marL="322263" indent="-322263" defTabSz="803275">
              <a:defRPr sz="2800" b="1">
                <a:solidFill>
                  <a:srgbClr val="000000"/>
                </a:solidFill>
                <a:latin typeface="Arial" pitchFamily="34" charset="0"/>
              </a:defRPr>
            </a:lvl1pPr>
            <a:lvl2pPr marL="742950" indent="-285750" defTabSz="803275">
              <a:defRPr sz="2800" b="1">
                <a:solidFill>
                  <a:srgbClr val="000000"/>
                </a:solidFill>
                <a:latin typeface="Arial" pitchFamily="34" charset="0"/>
              </a:defRPr>
            </a:lvl2pPr>
            <a:lvl3pPr marL="1143000" indent="-228600" defTabSz="803275">
              <a:defRPr sz="2800" b="1">
                <a:solidFill>
                  <a:srgbClr val="000000"/>
                </a:solidFill>
                <a:latin typeface="Arial" pitchFamily="34" charset="0"/>
              </a:defRPr>
            </a:lvl3pPr>
            <a:lvl4pPr marL="1600200" indent="-228600" defTabSz="803275">
              <a:defRPr sz="2800" b="1">
                <a:solidFill>
                  <a:srgbClr val="000000"/>
                </a:solidFill>
                <a:latin typeface="Arial" pitchFamily="34" charset="0"/>
              </a:defRPr>
            </a:lvl4pPr>
            <a:lvl5pPr marL="2057400" indent="-228600" defTabSz="803275">
              <a:defRPr sz="2800" b="1">
                <a:solidFill>
                  <a:srgbClr val="000000"/>
                </a:solidFill>
                <a:latin typeface="Arial" pitchFamily="34" charset="0"/>
              </a:defRPr>
            </a:lvl5pPr>
            <a:lvl6pPr marL="2514600" indent="-228600" algn="ctr" defTabSz="803275" eaLnBrk="0" fontAlgn="base" hangingPunct="0">
              <a:spcBef>
                <a:spcPct val="50000"/>
              </a:spcBef>
              <a:spcAft>
                <a:spcPct val="0"/>
              </a:spcAft>
              <a:defRPr sz="2800" b="1">
                <a:solidFill>
                  <a:srgbClr val="000000"/>
                </a:solidFill>
                <a:latin typeface="Arial" pitchFamily="34" charset="0"/>
              </a:defRPr>
            </a:lvl6pPr>
            <a:lvl7pPr marL="2971800" indent="-228600" algn="ctr" defTabSz="803275" eaLnBrk="0" fontAlgn="base" hangingPunct="0">
              <a:spcBef>
                <a:spcPct val="50000"/>
              </a:spcBef>
              <a:spcAft>
                <a:spcPct val="0"/>
              </a:spcAft>
              <a:defRPr sz="2800" b="1">
                <a:solidFill>
                  <a:srgbClr val="000000"/>
                </a:solidFill>
                <a:latin typeface="Arial" pitchFamily="34" charset="0"/>
              </a:defRPr>
            </a:lvl7pPr>
            <a:lvl8pPr marL="3429000" indent="-228600" algn="ctr" defTabSz="803275" eaLnBrk="0" fontAlgn="base" hangingPunct="0">
              <a:spcBef>
                <a:spcPct val="50000"/>
              </a:spcBef>
              <a:spcAft>
                <a:spcPct val="0"/>
              </a:spcAft>
              <a:defRPr sz="2800" b="1">
                <a:solidFill>
                  <a:srgbClr val="000000"/>
                </a:solidFill>
                <a:latin typeface="Arial" pitchFamily="34" charset="0"/>
              </a:defRPr>
            </a:lvl8pPr>
            <a:lvl9pPr marL="3886200" indent="-228600" algn="ctr" defTabSz="803275" eaLnBrk="0" fontAlgn="base" hangingPunct="0">
              <a:spcBef>
                <a:spcPct val="50000"/>
              </a:spcBef>
              <a:spcAft>
                <a:spcPct val="0"/>
              </a:spcAft>
              <a:defRPr sz="2800" b="1">
                <a:solidFill>
                  <a:srgbClr val="000000"/>
                </a:solidFill>
                <a:latin typeface="Arial" pitchFamily="34" charset="0"/>
              </a:defRPr>
            </a:lvl9pPr>
          </a:lstStyle>
          <a:p>
            <a:pPr eaLnBrk="0" hangingPunct="0">
              <a:lnSpc>
                <a:spcPct val="70000"/>
              </a:lnSpc>
              <a:spcBef>
                <a:spcPct val="20000"/>
              </a:spcBef>
              <a:spcAft>
                <a:spcPct val="50000"/>
              </a:spcAft>
              <a:buClr>
                <a:srgbClr val="969696"/>
              </a:buClr>
              <a:buSzPct val="75000"/>
              <a:buFont typeface="Symbol" pitchFamily="18" charset="2"/>
              <a:buNone/>
              <a:defRPr/>
            </a:pPr>
            <a:r>
              <a:rPr lang="en-US" altLang="en-US" sz="2000" b="0" u="sng" dirty="0" smtClean="0"/>
              <a:t>Revised Narrative Criteria</a:t>
            </a:r>
            <a:endParaRPr lang="en-US" altLang="en-US" sz="2000" b="0" u="sng" dirty="0"/>
          </a:p>
          <a:p>
            <a:pPr marL="0" indent="0" eaLnBrk="0" hangingPunct="0">
              <a:spcBef>
                <a:spcPct val="20000"/>
              </a:spcBef>
              <a:spcAft>
                <a:spcPct val="50000"/>
              </a:spcAft>
              <a:buClr>
                <a:srgbClr val="969696"/>
              </a:buClr>
              <a:buSzPct val="75000"/>
              <a:defRPr/>
            </a:pPr>
            <a:r>
              <a:rPr lang="en-US" altLang="en-US" sz="2000" b="0" dirty="0" smtClean="0"/>
              <a:t>2.  Must cause the outcome </a:t>
            </a:r>
            <a:endParaRPr lang="en-US" altLang="en-US" sz="2000" b="0" dirty="0"/>
          </a:p>
        </p:txBody>
      </p:sp>
      <p:sp>
        <p:nvSpPr>
          <p:cNvPr id="347143" name="TextBox 2"/>
          <p:cNvSpPr txBox="1">
            <a:spLocks noChangeArrowheads="1"/>
          </p:cNvSpPr>
          <p:nvPr/>
        </p:nvSpPr>
        <p:spPr bwMode="auto">
          <a:xfrm>
            <a:off x="5029200" y="3243263"/>
            <a:ext cx="1790700" cy="1938337"/>
          </a:xfrm>
          <a:prstGeom prst="rect">
            <a:avLst/>
          </a:prstGeom>
          <a:noFill/>
          <a:ln w="9525">
            <a:noFill/>
            <a:miter lim="800000"/>
            <a:headEnd/>
            <a:tailEnd/>
          </a:ln>
        </p:spPr>
        <p:txBody>
          <a:bodyPr>
            <a:spAutoFit/>
          </a:bodyPr>
          <a:lstStyle/>
          <a:p>
            <a:pPr algn="ctr" eaLnBrk="0" hangingPunct="0">
              <a:spcBef>
                <a:spcPct val="50000"/>
              </a:spcBef>
            </a:pPr>
            <a:r>
              <a:rPr lang="en-US" sz="2000" dirty="0">
                <a:solidFill>
                  <a:srgbClr val="FF0000"/>
                </a:solidFill>
              </a:rPr>
              <a:t>X meets the narrative criteria but DAG shows it is not a confounder</a:t>
            </a:r>
          </a:p>
        </p:txBody>
      </p:sp>
      <p:grpSp>
        <p:nvGrpSpPr>
          <p:cNvPr id="347144" name="Group 18"/>
          <p:cNvGrpSpPr>
            <a:grpSpLocks/>
          </p:cNvGrpSpPr>
          <p:nvPr/>
        </p:nvGrpSpPr>
        <p:grpSpPr bwMode="auto">
          <a:xfrm>
            <a:off x="152400" y="5911850"/>
            <a:ext cx="5334000" cy="1968500"/>
            <a:chOff x="609600" y="3505200"/>
            <a:chExt cx="5334000" cy="1968530"/>
          </a:xfrm>
        </p:grpSpPr>
        <p:sp>
          <p:nvSpPr>
            <p:cNvPr id="20" name="Text Box 2"/>
            <p:cNvSpPr txBox="1">
              <a:spLocks noChangeArrowheads="1"/>
            </p:cNvSpPr>
            <p:nvPr/>
          </p:nvSpPr>
          <p:spPr bwMode="auto">
            <a:xfrm flipH="1">
              <a:off x="4343400" y="3505200"/>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Y</a:t>
              </a:r>
              <a:endParaRPr lang="en-US" altLang="en-US" sz="1600" b="0" dirty="0"/>
            </a:p>
          </p:txBody>
        </p:sp>
        <p:sp>
          <p:nvSpPr>
            <p:cNvPr id="21" name="Freeform 3"/>
            <p:cNvSpPr>
              <a:spLocks/>
            </p:cNvSpPr>
            <p:nvPr/>
          </p:nvSpPr>
          <p:spPr bwMode="auto">
            <a:xfrm rot="8217341" flipV="1">
              <a:off x="3155950" y="3657602"/>
              <a:ext cx="1447800" cy="68581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2" name="Text Box 6"/>
            <p:cNvSpPr txBox="1">
              <a:spLocks noChangeArrowheads="1"/>
            </p:cNvSpPr>
            <p:nvPr/>
          </p:nvSpPr>
          <p:spPr bwMode="auto">
            <a:xfrm>
              <a:off x="3048000" y="5073674"/>
              <a:ext cx="685800" cy="400056"/>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000" dirty="0">
                  <a:latin typeface="Arial" pitchFamily="34" charset="0"/>
                </a:rPr>
                <a:t>?</a:t>
              </a:r>
            </a:p>
          </p:txBody>
        </p:sp>
        <p:sp>
          <p:nvSpPr>
            <p:cNvPr id="23" name="Text Box 7"/>
            <p:cNvSpPr txBox="1">
              <a:spLocks noChangeArrowheads="1"/>
            </p:cNvSpPr>
            <p:nvPr/>
          </p:nvSpPr>
          <p:spPr bwMode="auto">
            <a:xfrm flipH="1">
              <a:off x="12192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E</a:t>
              </a:r>
              <a:endParaRPr lang="en-US" altLang="en-US" sz="1600" b="0" dirty="0"/>
            </a:p>
          </p:txBody>
        </p:sp>
        <p:sp>
          <p:nvSpPr>
            <p:cNvPr id="24" name="Text Box 8"/>
            <p:cNvSpPr txBox="1">
              <a:spLocks noChangeArrowheads="1"/>
            </p:cNvSpPr>
            <p:nvPr/>
          </p:nvSpPr>
          <p:spPr bwMode="auto">
            <a:xfrm flipH="1">
              <a:off x="4800600" y="4724419"/>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a:t>
              </a:r>
              <a:endParaRPr lang="en-US" altLang="en-US" sz="1600" b="0" dirty="0"/>
            </a:p>
          </p:txBody>
        </p:sp>
        <p:sp>
          <p:nvSpPr>
            <p:cNvPr id="25" name="Text Box 15"/>
            <p:cNvSpPr txBox="1">
              <a:spLocks noChangeArrowheads="1"/>
            </p:cNvSpPr>
            <p:nvPr/>
          </p:nvSpPr>
          <p:spPr bwMode="auto">
            <a:xfrm flipH="1">
              <a:off x="2209800" y="4038608"/>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X</a:t>
              </a:r>
              <a:endParaRPr lang="en-US" altLang="en-US" sz="1600" b="0" dirty="0"/>
            </a:p>
          </p:txBody>
        </p:sp>
        <p:sp>
          <p:nvSpPr>
            <p:cNvPr id="26" name="Text Box 20"/>
            <p:cNvSpPr txBox="1">
              <a:spLocks noChangeArrowheads="1"/>
            </p:cNvSpPr>
            <p:nvPr/>
          </p:nvSpPr>
          <p:spPr bwMode="auto">
            <a:xfrm flipH="1">
              <a:off x="609600" y="3657602"/>
              <a:ext cx="1143000" cy="519121"/>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W</a:t>
              </a:r>
              <a:endParaRPr lang="en-US" altLang="en-US" sz="1600" b="0" dirty="0"/>
            </a:p>
          </p:txBody>
        </p:sp>
        <p:sp>
          <p:nvSpPr>
            <p:cNvPr id="27" name="Freeform 21"/>
            <p:cNvSpPr>
              <a:spLocks/>
            </p:cNvSpPr>
            <p:nvPr/>
          </p:nvSpPr>
          <p:spPr bwMode="auto">
            <a:xfrm rot="4920854">
              <a:off x="1752597" y="3657609"/>
              <a:ext cx="457207" cy="9144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8" name="Freeform 22"/>
            <p:cNvSpPr>
              <a:spLocks/>
            </p:cNvSpPr>
            <p:nvPr/>
          </p:nvSpPr>
          <p:spPr bwMode="auto">
            <a:xfrm rot="8223978">
              <a:off x="4899025" y="3962407"/>
              <a:ext cx="381000" cy="762012"/>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9" name="Freeform 24"/>
            <p:cNvSpPr>
              <a:spLocks/>
            </p:cNvSpPr>
            <p:nvPr/>
          </p:nvSpPr>
          <p:spPr bwMode="auto">
            <a:xfrm rot="6067833">
              <a:off x="1219196" y="4095764"/>
              <a:ext cx="514358" cy="70485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
        <p:nvSpPr>
          <p:cNvPr id="30" name="Line 4"/>
          <p:cNvSpPr>
            <a:spLocks noChangeShapeType="1"/>
          </p:cNvSpPr>
          <p:nvPr/>
        </p:nvSpPr>
        <p:spPr bwMode="auto">
          <a:xfrm>
            <a:off x="1584325" y="7359650"/>
            <a:ext cx="3048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1" name="Line 4"/>
          <p:cNvSpPr>
            <a:spLocks noChangeShapeType="1"/>
          </p:cNvSpPr>
          <p:nvPr/>
        </p:nvSpPr>
        <p:spPr bwMode="auto">
          <a:xfrm>
            <a:off x="2663825" y="6837363"/>
            <a:ext cx="1793875" cy="338137"/>
          </a:xfrm>
          <a:prstGeom prst="line">
            <a:avLst/>
          </a:prstGeom>
          <a:noFill/>
          <a:ln w="76200">
            <a:solidFill>
              <a:schemeClr val="tx1"/>
            </a:solidFill>
            <a:prstDash val="solid"/>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47147" name="TextBox 31"/>
          <p:cNvSpPr txBox="1">
            <a:spLocks noChangeArrowheads="1"/>
          </p:cNvSpPr>
          <p:nvPr/>
        </p:nvSpPr>
        <p:spPr bwMode="auto">
          <a:xfrm>
            <a:off x="4953000" y="5867400"/>
            <a:ext cx="1790700" cy="2862263"/>
          </a:xfrm>
          <a:prstGeom prst="rect">
            <a:avLst/>
          </a:prstGeom>
          <a:noFill/>
          <a:ln w="9525">
            <a:noFill/>
            <a:miter lim="800000"/>
            <a:headEnd/>
            <a:tailEnd/>
          </a:ln>
        </p:spPr>
        <p:txBody>
          <a:bodyPr>
            <a:spAutoFit/>
          </a:bodyPr>
          <a:lstStyle/>
          <a:p>
            <a:pPr algn="ctr" eaLnBrk="0" hangingPunct="0">
              <a:spcBef>
                <a:spcPct val="50000"/>
              </a:spcBef>
            </a:pPr>
            <a:r>
              <a:rPr lang="en-US" sz="2000" dirty="0">
                <a:solidFill>
                  <a:srgbClr val="FF0000"/>
                </a:solidFill>
              </a:rPr>
              <a:t>X meets the narrative criteria but DAG shows how conditioning on it would result in collider bias</a:t>
            </a:r>
          </a:p>
        </p:txBody>
      </p:sp>
    </p:spTree>
    <p:extLst>
      <p:ext uri="{BB962C8B-B14F-4D97-AF65-F5344CB8AC3E}">
        <p14:creationId xmlns:p14="http://schemas.microsoft.com/office/powerpoint/2010/main" val="1100909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7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42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706" grpId="0"/>
      <p:bldP spid="242708"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0" y="-76200"/>
            <a:ext cx="5486400" cy="7937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p>
          <a:p>
            <a:pPr algn="ctr" eaLnBrk="0" hangingPunct="0">
              <a:spcBef>
                <a:spcPct val="50000"/>
              </a:spcBef>
              <a:defRPr/>
            </a:pPr>
            <a:r>
              <a:rPr lang="en-US" altLang="en-US" dirty="0"/>
              <a:t>How do we use DAGs?</a:t>
            </a:r>
            <a:endParaRPr lang="en-US" altLang="en-US" sz="1600" b="0" dirty="0"/>
          </a:p>
        </p:txBody>
      </p:sp>
      <p:sp>
        <p:nvSpPr>
          <p:cNvPr id="261122" name="Rectangle 10"/>
          <p:cNvSpPr>
            <a:spLocks noChangeArrowheads="1"/>
          </p:cNvSpPr>
          <p:nvPr/>
        </p:nvSpPr>
        <p:spPr bwMode="auto">
          <a:xfrm>
            <a:off x="76200" y="990600"/>
            <a:ext cx="67818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300" b="0" dirty="0"/>
              <a:t>For causal/etiologic research:  Does E cause D?</a:t>
            </a:r>
          </a:p>
          <a:p>
            <a:pPr marL="322263" indent="-322263" defTabSz="803275" eaLnBrk="0" hangingPunct="0">
              <a:spcBef>
                <a:spcPct val="20000"/>
              </a:spcBef>
              <a:spcAft>
                <a:spcPct val="50000"/>
              </a:spcAft>
              <a:buClr>
                <a:srgbClr val="969696"/>
              </a:buClr>
              <a:buSzPct val="75000"/>
              <a:buFont typeface="Symbol" pitchFamily="18" charset="2"/>
              <a:buChar char="·"/>
            </a:pPr>
            <a:endParaRPr lang="en-US" altLang="en-US" sz="2300" b="0" dirty="0"/>
          </a:p>
        </p:txBody>
      </p:sp>
      <p:sp>
        <p:nvSpPr>
          <p:cNvPr id="254981"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Char char="·"/>
            </a:pPr>
            <a:endParaRPr lang="en-US" altLang="en-US" sz="2000" b="0" dirty="0"/>
          </a:p>
        </p:txBody>
      </p:sp>
      <p:sp>
        <p:nvSpPr>
          <p:cNvPr id="254982" name="Rectangle 10"/>
          <p:cNvSpPr>
            <a:spLocks noChangeArrowheads="1"/>
          </p:cNvSpPr>
          <p:nvPr/>
        </p:nvSpPr>
        <p:spPr bwMode="auto">
          <a:xfrm>
            <a:off x="76200" y="5638800"/>
            <a:ext cx="67818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400" b="0" dirty="0"/>
              <a:t>A genetic factor is a “common cause” of multivitamins use &amp; birth defects</a:t>
            </a:r>
          </a:p>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400" b="0" dirty="0"/>
              <a:t>Controlling for history of birth defects blocks the non-causal (backdoor) path and </a:t>
            </a:r>
            <a:r>
              <a:rPr lang="en-US" altLang="en-US" sz="2400" b="0" dirty="0"/>
              <a:t>unconfounds</a:t>
            </a:r>
            <a:r>
              <a:rPr lang="en-US" altLang="en-US" sz="2400" b="0" dirty="0"/>
              <a:t> relationship</a:t>
            </a:r>
          </a:p>
        </p:txBody>
      </p:sp>
      <p:sp>
        <p:nvSpPr>
          <p:cNvPr id="1137675" name="Text Box 11"/>
          <p:cNvSpPr txBox="1">
            <a:spLocks noChangeArrowheads="1"/>
          </p:cNvSpPr>
          <p:nvPr/>
        </p:nvSpPr>
        <p:spPr bwMode="auto">
          <a:xfrm>
            <a:off x="488950" y="2933700"/>
            <a:ext cx="2366963" cy="892175"/>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altLang="en-US" dirty="0"/>
          </a:p>
          <a:p>
            <a:pPr algn="ctr" eaLnBrk="0" hangingPunct="0">
              <a:spcBef>
                <a:spcPct val="50000"/>
              </a:spcBef>
            </a:pPr>
            <a:endParaRPr lang="en-US" altLang="en-US" sz="1600" dirty="0"/>
          </a:p>
        </p:txBody>
      </p:sp>
      <p:grpSp>
        <p:nvGrpSpPr>
          <p:cNvPr id="261126" name="Group 2"/>
          <p:cNvGrpSpPr>
            <a:grpSpLocks/>
          </p:cNvGrpSpPr>
          <p:nvPr/>
        </p:nvGrpSpPr>
        <p:grpSpPr bwMode="auto">
          <a:xfrm>
            <a:off x="-76200" y="1600200"/>
            <a:ext cx="6861175" cy="3613150"/>
            <a:chOff x="-76200" y="1600200"/>
            <a:chExt cx="6861176" cy="3613150"/>
          </a:xfrm>
        </p:grpSpPr>
        <p:sp>
          <p:nvSpPr>
            <p:cNvPr id="1260548" name="Line 4"/>
            <p:cNvSpPr>
              <a:spLocks noChangeShapeType="1"/>
            </p:cNvSpPr>
            <p:nvPr/>
          </p:nvSpPr>
          <p:spPr bwMode="auto">
            <a:xfrm>
              <a:off x="3810001" y="4603750"/>
              <a:ext cx="1295400" cy="4445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0550" name="Text Box 6"/>
            <p:cNvSpPr txBox="1">
              <a:spLocks noChangeArrowheads="1"/>
            </p:cNvSpPr>
            <p:nvPr/>
          </p:nvSpPr>
          <p:spPr bwMode="auto">
            <a:xfrm>
              <a:off x="3962401" y="4572000"/>
              <a:ext cx="766763" cy="641350"/>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sz="900" dirty="0">
                <a:latin typeface="Arial" pitchFamily="34" charset="0"/>
              </a:endParaRPr>
            </a:p>
          </p:txBody>
        </p:sp>
        <p:sp>
          <p:nvSpPr>
            <p:cNvPr id="1260551" name="Text Box 7"/>
            <p:cNvSpPr txBox="1">
              <a:spLocks noChangeArrowheads="1"/>
            </p:cNvSpPr>
            <p:nvPr/>
          </p:nvSpPr>
          <p:spPr bwMode="auto">
            <a:xfrm flipH="1">
              <a:off x="1447800" y="4206875"/>
              <a:ext cx="25146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Multivitamin Use</a:t>
              </a:r>
              <a:endParaRPr lang="en-US" altLang="en-US" sz="1600" b="0" dirty="0"/>
            </a:p>
          </p:txBody>
        </p:sp>
        <p:sp>
          <p:nvSpPr>
            <p:cNvPr id="1260552" name="Text Box 8"/>
            <p:cNvSpPr txBox="1">
              <a:spLocks noChangeArrowheads="1"/>
            </p:cNvSpPr>
            <p:nvPr/>
          </p:nvSpPr>
          <p:spPr bwMode="auto">
            <a:xfrm flipH="1">
              <a:off x="5186364" y="4130675"/>
              <a:ext cx="1598612"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Birth Defects</a:t>
              </a:r>
              <a:endParaRPr lang="en-US" altLang="en-US" sz="1600" b="0" dirty="0"/>
            </a:p>
          </p:txBody>
        </p:sp>
        <p:sp>
          <p:nvSpPr>
            <p:cNvPr id="261131" name="Freeform 24"/>
            <p:cNvSpPr>
              <a:spLocks/>
            </p:cNvSpPr>
            <p:nvPr/>
          </p:nvSpPr>
          <p:spPr bwMode="auto">
            <a:xfrm rot="10021378">
              <a:off x="1616184" y="2475913"/>
              <a:ext cx="45719" cy="546898"/>
            </a:xfrm>
            <a:custGeom>
              <a:avLst/>
              <a:gdLst>
                <a:gd name="T0" fmla="*/ 0 w 1747"/>
                <a:gd name="T1" fmla="*/ 546898 h 1220"/>
                <a:gd name="T2" fmla="*/ 45719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p:spPr>
          <p:txBody>
            <a:bodyPr anchor="ctr">
              <a:spAutoFit/>
            </a:bodyPr>
            <a:lstStyle/>
            <a:p>
              <a:endParaRPr lang="en-US" dirty="0"/>
            </a:p>
          </p:txBody>
        </p:sp>
        <p:sp>
          <p:nvSpPr>
            <p:cNvPr id="1260565" name="Freeform 21"/>
            <p:cNvSpPr>
              <a:spLocks/>
            </p:cNvSpPr>
            <p:nvPr/>
          </p:nvSpPr>
          <p:spPr bwMode="auto">
            <a:xfrm rot="1907457" flipV="1">
              <a:off x="1762125" y="3859213"/>
              <a:ext cx="344488" cy="3429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04228" name="Text Box 4"/>
            <p:cNvSpPr txBox="1">
              <a:spLocks noChangeArrowheads="1"/>
            </p:cNvSpPr>
            <p:nvPr/>
          </p:nvSpPr>
          <p:spPr bwMode="auto">
            <a:xfrm>
              <a:off x="381000" y="2895600"/>
              <a:ext cx="25146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History of birth defects</a:t>
              </a:r>
              <a:endParaRPr lang="en-US" altLang="en-US" sz="1600" b="0" dirty="0"/>
            </a:p>
          </p:txBody>
        </p:sp>
        <p:sp>
          <p:nvSpPr>
            <p:cNvPr id="1204235" name="Text Box 11"/>
            <p:cNvSpPr txBox="1">
              <a:spLocks noChangeArrowheads="1"/>
            </p:cNvSpPr>
            <p:nvPr/>
          </p:nvSpPr>
          <p:spPr bwMode="auto">
            <a:xfrm>
              <a:off x="-76200" y="1600200"/>
              <a:ext cx="3352800" cy="946150"/>
            </a:xfrm>
            <a:prstGeom prst="rect">
              <a:avLst/>
            </a:prstGeom>
            <a:noFill/>
            <a:ln w="127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solidFill>
                    <a:srgbClr val="969696"/>
                  </a:solidFill>
                </a:rPr>
                <a:t>Genetic Factor (not measured)</a:t>
              </a:r>
              <a:endParaRPr lang="en-US" altLang="en-US" sz="1600" b="0" dirty="0"/>
            </a:p>
          </p:txBody>
        </p:sp>
        <p:sp>
          <p:nvSpPr>
            <p:cNvPr id="2" name="Freeform 24"/>
            <p:cNvSpPr>
              <a:spLocks/>
            </p:cNvSpPr>
            <p:nvPr/>
          </p:nvSpPr>
          <p:spPr bwMode="auto">
            <a:xfrm rot="6067833">
              <a:off x="3921126" y="1828800"/>
              <a:ext cx="990600" cy="2984500"/>
            </a:xfrm>
            <a:custGeom>
              <a:avLst/>
              <a:gdLst>
                <a:gd name="T0" fmla="*/ 0 w 1747"/>
                <a:gd name="T1" fmla="*/ 1220 h 1220"/>
                <a:gd name="T2" fmla="*/ 1747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76200" cap="flat" cmpd="sng">
              <a:solidFill>
                <a:schemeClr val="tx1"/>
              </a:solidFill>
              <a:prstDash val="solid"/>
              <a:round/>
              <a:headEnd type="none" w="med" len="me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spTree>
    <p:extLst>
      <p:ext uri="{BB962C8B-B14F-4D97-AF65-F5344CB8AC3E}">
        <p14:creationId xmlns:p14="http://schemas.microsoft.com/office/powerpoint/2010/main" val="1646645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P spid="1137675"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5" name="Rectangle 2"/>
          <p:cNvSpPr>
            <a:spLocks noGrp="1" noChangeArrowheads="1"/>
          </p:cNvSpPr>
          <p:nvPr>
            <p:ph type="title"/>
          </p:nvPr>
        </p:nvSpPr>
        <p:spPr>
          <a:xfrm>
            <a:off x="76200" y="-152400"/>
            <a:ext cx="6858000" cy="1066800"/>
          </a:xfrm>
        </p:spPr>
        <p:txBody>
          <a:bodyPr/>
          <a:lstStyle/>
          <a:p>
            <a:r>
              <a:rPr lang="en-US" altLang="en-US" sz="2300" dirty="0" smtClean="0"/>
              <a:t>DAGs point out special issue when estimating direct effects in mediation analysis</a:t>
            </a:r>
          </a:p>
        </p:txBody>
      </p:sp>
      <p:sp>
        <p:nvSpPr>
          <p:cNvPr id="349186" name="Rectangle 3"/>
          <p:cNvSpPr>
            <a:spLocks noGrp="1" noChangeArrowheads="1"/>
          </p:cNvSpPr>
          <p:nvPr>
            <p:ph type="body" idx="1"/>
          </p:nvPr>
        </p:nvSpPr>
        <p:spPr>
          <a:xfrm>
            <a:off x="-76200" y="914400"/>
            <a:ext cx="6858000" cy="6781800"/>
          </a:xfrm>
        </p:spPr>
        <p:txBody>
          <a:bodyPr/>
          <a:lstStyle/>
          <a:p>
            <a:r>
              <a:rPr lang="en-US" altLang="en-US" dirty="0" smtClean="0"/>
              <a:t>RQ: Does aspirin prevent CHD </a:t>
            </a:r>
            <a:r>
              <a:rPr lang="en-US" altLang="en-US" dirty="0" smtClean="0"/>
              <a:t>via a </a:t>
            </a:r>
            <a:r>
              <a:rPr lang="en-US" altLang="en-US" dirty="0" smtClean="0"/>
              <a:t>pathway other than through platelet aggregation? (Direct effect of aspirin?)</a:t>
            </a:r>
          </a:p>
          <a:p>
            <a:pPr lvl="1"/>
            <a:r>
              <a:rPr lang="en-US" altLang="en-US" dirty="0" smtClean="0"/>
              <a:t>Assumes no common cause of platelet agg. &amp; CHD</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buFontTx/>
              <a:buNone/>
            </a:pPr>
            <a:endParaRPr lang="en-US" altLang="en-US" b="1" dirty="0" smtClean="0"/>
          </a:p>
          <a:p>
            <a:pPr lvl="1">
              <a:buFontTx/>
              <a:buNone/>
            </a:pPr>
            <a:endParaRPr lang="en-US" altLang="en-US" sz="600" dirty="0" smtClean="0"/>
          </a:p>
          <a:p>
            <a:pPr lvl="1">
              <a:buFontTx/>
              <a:buNone/>
            </a:pPr>
            <a:r>
              <a:rPr lang="en-US" altLang="en-US" dirty="0" smtClean="0"/>
              <a:t>But if</a:t>
            </a:r>
          </a:p>
          <a:p>
            <a:pPr lvl="1"/>
            <a:r>
              <a:rPr lang="en-US" altLang="en-US" dirty="0" smtClean="0"/>
              <a:t>Assume common cause (e.g., genetic component)</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dirty="0" smtClean="0"/>
          </a:p>
          <a:p>
            <a:pPr lvl="1"/>
            <a:endParaRPr lang="en-US" altLang="en-US" sz="800" dirty="0" smtClean="0"/>
          </a:p>
          <a:p>
            <a:pPr lvl="1"/>
            <a:endParaRPr lang="en-US" altLang="en-US" sz="800" dirty="0" smtClean="0"/>
          </a:p>
          <a:p>
            <a:pPr lvl="1"/>
            <a:r>
              <a:rPr lang="en-US" altLang="en-US" dirty="0" smtClean="0"/>
              <a:t>Would be incorrect to stratify on platelet aggregation because it is a collider.  If cannot adjust for genetic factor, then only solution is to stratify on platelet agg. and perform quantitative bias analysis</a:t>
            </a:r>
          </a:p>
        </p:txBody>
      </p:sp>
      <p:sp>
        <p:nvSpPr>
          <p:cNvPr id="1239044" name="Text Box 4"/>
          <p:cNvSpPr txBox="1">
            <a:spLocks noChangeArrowheads="1"/>
          </p:cNvSpPr>
          <p:nvPr/>
        </p:nvSpPr>
        <p:spPr bwMode="auto">
          <a:xfrm>
            <a:off x="990600" y="3200401"/>
            <a:ext cx="12954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Aspirin</a:t>
            </a:r>
          </a:p>
        </p:txBody>
      </p:sp>
      <p:sp>
        <p:nvSpPr>
          <p:cNvPr id="1239045" name="Text Box 5"/>
          <p:cNvSpPr txBox="1">
            <a:spLocks noChangeArrowheads="1"/>
          </p:cNvSpPr>
          <p:nvPr/>
        </p:nvSpPr>
        <p:spPr bwMode="auto">
          <a:xfrm>
            <a:off x="4876800" y="3048001"/>
            <a:ext cx="1905000" cy="1015663"/>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Coronary Heart Disease (CHD)</a:t>
            </a:r>
          </a:p>
        </p:txBody>
      </p:sp>
      <p:sp>
        <p:nvSpPr>
          <p:cNvPr id="1239046" name="Text Box 6"/>
          <p:cNvSpPr txBox="1">
            <a:spLocks noChangeArrowheads="1"/>
          </p:cNvSpPr>
          <p:nvPr/>
        </p:nvSpPr>
        <p:spPr bwMode="auto">
          <a:xfrm>
            <a:off x="2590800" y="2133600"/>
            <a:ext cx="19812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Platelet Aggregation</a:t>
            </a:r>
          </a:p>
        </p:txBody>
      </p:sp>
      <p:sp>
        <p:nvSpPr>
          <p:cNvPr id="1239047" name="Line 7"/>
          <p:cNvSpPr>
            <a:spLocks noChangeShapeType="1"/>
          </p:cNvSpPr>
          <p:nvPr/>
        </p:nvSpPr>
        <p:spPr bwMode="auto">
          <a:xfrm>
            <a:off x="2362200" y="3352800"/>
            <a:ext cx="2362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9048" name="Text Box 8"/>
          <p:cNvSpPr txBox="1">
            <a:spLocks noChangeArrowheads="1"/>
          </p:cNvSpPr>
          <p:nvPr/>
        </p:nvSpPr>
        <p:spPr bwMode="auto">
          <a:xfrm>
            <a:off x="3124200" y="3503891"/>
            <a:ext cx="6858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9049" name="Line 9"/>
          <p:cNvSpPr>
            <a:spLocks noChangeShapeType="1"/>
          </p:cNvSpPr>
          <p:nvPr/>
        </p:nvSpPr>
        <p:spPr bwMode="auto">
          <a:xfrm>
            <a:off x="4419600" y="2667000"/>
            <a:ext cx="685800" cy="533400"/>
          </a:xfrm>
          <a:prstGeom prst="line">
            <a:avLst/>
          </a:prstGeom>
          <a:noFill/>
          <a:ln w="38100">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9050" name="Line 10"/>
          <p:cNvSpPr>
            <a:spLocks noChangeShapeType="1"/>
          </p:cNvSpPr>
          <p:nvPr/>
        </p:nvSpPr>
        <p:spPr bwMode="auto">
          <a:xfrm flipV="1">
            <a:off x="2057400" y="2743200"/>
            <a:ext cx="609600" cy="381000"/>
          </a:xfrm>
          <a:prstGeom prst="line">
            <a:avLst/>
          </a:prstGeom>
          <a:noFill/>
          <a:ln w="38100">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nvGrpSpPr>
          <p:cNvPr id="4" name="Group 3"/>
          <p:cNvGrpSpPr/>
          <p:nvPr/>
        </p:nvGrpSpPr>
        <p:grpSpPr>
          <a:xfrm>
            <a:off x="381000" y="4891091"/>
            <a:ext cx="6172200" cy="2577825"/>
            <a:chOff x="381000" y="5105400"/>
            <a:chExt cx="6172200" cy="2577824"/>
          </a:xfrm>
        </p:grpSpPr>
        <p:sp>
          <p:nvSpPr>
            <p:cNvPr id="1239056" name="Line 16"/>
            <p:cNvSpPr>
              <a:spLocks noChangeShapeType="1"/>
            </p:cNvSpPr>
            <p:nvPr/>
          </p:nvSpPr>
          <p:spPr bwMode="auto">
            <a:xfrm flipV="1">
              <a:off x="1225550" y="6188075"/>
              <a:ext cx="1136650" cy="746125"/>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pSp>
          <p:nvGrpSpPr>
            <p:cNvPr id="3" name="Group 2"/>
            <p:cNvGrpSpPr/>
            <p:nvPr/>
          </p:nvGrpSpPr>
          <p:grpSpPr>
            <a:xfrm>
              <a:off x="381000" y="5105400"/>
              <a:ext cx="6172200" cy="2577824"/>
              <a:chOff x="381000" y="5105400"/>
              <a:chExt cx="6172200" cy="2577824"/>
            </a:xfrm>
          </p:grpSpPr>
          <p:sp>
            <p:nvSpPr>
              <p:cNvPr id="1239051" name="Text Box 11"/>
              <p:cNvSpPr txBox="1">
                <a:spLocks noChangeArrowheads="1"/>
              </p:cNvSpPr>
              <p:nvPr/>
            </p:nvSpPr>
            <p:spPr bwMode="auto">
              <a:xfrm>
                <a:off x="381000" y="6934201"/>
                <a:ext cx="16764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Aspirin</a:t>
                </a:r>
              </a:p>
            </p:txBody>
          </p:sp>
          <p:sp>
            <p:nvSpPr>
              <p:cNvPr id="1239052" name="Text Box 12"/>
              <p:cNvSpPr txBox="1">
                <a:spLocks noChangeArrowheads="1"/>
              </p:cNvSpPr>
              <p:nvPr/>
            </p:nvSpPr>
            <p:spPr bwMode="auto">
              <a:xfrm>
                <a:off x="4572000" y="6705599"/>
                <a:ext cx="19812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Coronary Heart Disease</a:t>
                </a:r>
              </a:p>
            </p:txBody>
          </p:sp>
          <p:sp>
            <p:nvSpPr>
              <p:cNvPr id="1239053" name="Text Box 13"/>
              <p:cNvSpPr txBox="1">
                <a:spLocks noChangeArrowheads="1"/>
              </p:cNvSpPr>
              <p:nvPr/>
            </p:nvSpPr>
            <p:spPr bwMode="auto">
              <a:xfrm>
                <a:off x="2286000" y="5486400"/>
                <a:ext cx="2133600" cy="707886"/>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Platelet Aggregation</a:t>
                </a:r>
              </a:p>
            </p:txBody>
          </p:sp>
          <p:sp>
            <p:nvSpPr>
              <p:cNvPr id="1239054" name="Line 14"/>
              <p:cNvSpPr>
                <a:spLocks noChangeShapeType="1"/>
              </p:cNvSpPr>
              <p:nvPr/>
            </p:nvSpPr>
            <p:spPr bwMode="auto">
              <a:xfrm>
                <a:off x="2057400" y="7162800"/>
                <a:ext cx="2362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9055" name="Text Box 15"/>
              <p:cNvSpPr txBox="1">
                <a:spLocks noChangeArrowheads="1"/>
              </p:cNvSpPr>
              <p:nvPr/>
            </p:nvSpPr>
            <p:spPr bwMode="auto">
              <a:xfrm>
                <a:off x="2971800" y="7313892"/>
                <a:ext cx="6858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9057" name="Line 17"/>
              <p:cNvSpPr>
                <a:spLocks noChangeShapeType="1"/>
              </p:cNvSpPr>
              <p:nvPr/>
            </p:nvSpPr>
            <p:spPr bwMode="auto">
              <a:xfrm>
                <a:off x="3581400" y="6248400"/>
                <a:ext cx="914400" cy="4572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39059" name="Text Box 19"/>
              <p:cNvSpPr txBox="1">
                <a:spLocks noChangeArrowheads="1"/>
              </p:cNvSpPr>
              <p:nvPr/>
            </p:nvSpPr>
            <p:spPr bwMode="auto">
              <a:xfrm>
                <a:off x="4648200" y="5105400"/>
                <a:ext cx="1828800" cy="1015663"/>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solidFill>
                      <a:schemeClr val="accent2"/>
                    </a:solidFill>
                    <a:latin typeface="Arial" pitchFamily="34" charset="0"/>
                  </a:rPr>
                  <a:t>Genetic factors (not measured)</a:t>
                </a:r>
              </a:p>
            </p:txBody>
          </p:sp>
          <p:sp>
            <p:nvSpPr>
              <p:cNvPr id="1239060" name="Line 20"/>
              <p:cNvSpPr>
                <a:spLocks noChangeShapeType="1"/>
              </p:cNvSpPr>
              <p:nvPr/>
            </p:nvSpPr>
            <p:spPr bwMode="auto">
              <a:xfrm flipH="1" flipV="1">
                <a:off x="4114800" y="5638800"/>
                <a:ext cx="533400" cy="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9061" name="Line 21"/>
              <p:cNvSpPr>
                <a:spLocks noChangeShapeType="1"/>
              </p:cNvSpPr>
              <p:nvPr/>
            </p:nvSpPr>
            <p:spPr bwMode="auto">
              <a:xfrm>
                <a:off x="5562600" y="6172200"/>
                <a:ext cx="0" cy="304800"/>
              </a:xfrm>
              <a:prstGeom prst="line">
                <a:avLst/>
              </a:prstGeom>
              <a:noFill/>
              <a:ln w="28575">
                <a:solidFill>
                  <a:schemeClr val="tx1"/>
                </a:solidFill>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grpSp>
      </p:grpSp>
      <p:sp>
        <p:nvSpPr>
          <p:cNvPr id="1239063" name="Text Box 23"/>
          <p:cNvSpPr txBox="1">
            <a:spLocks noChangeArrowheads="1"/>
          </p:cNvSpPr>
          <p:nvPr/>
        </p:nvSpPr>
        <p:spPr bwMode="auto">
          <a:xfrm>
            <a:off x="2667000" y="2057400"/>
            <a:ext cx="1676400" cy="800219"/>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1000" dirty="0"/>
          </a:p>
          <a:p>
            <a:pPr algn="ctr" eaLnBrk="0" hangingPunct="0">
              <a:spcBef>
                <a:spcPct val="50000"/>
              </a:spcBef>
              <a:defRPr/>
            </a:pPr>
            <a:endParaRPr lang="en-US" altLang="en-US" sz="1200" dirty="0"/>
          </a:p>
          <a:p>
            <a:pPr algn="ctr" eaLnBrk="0" hangingPunct="0">
              <a:spcBef>
                <a:spcPct val="50000"/>
              </a:spcBef>
              <a:defRPr/>
            </a:pPr>
            <a:endParaRPr lang="en-US" altLang="en-US" sz="1200" dirty="0"/>
          </a:p>
        </p:txBody>
      </p:sp>
      <p:sp>
        <p:nvSpPr>
          <p:cNvPr id="1239064" name="Text Box 24"/>
          <p:cNvSpPr txBox="1">
            <a:spLocks noChangeArrowheads="1"/>
          </p:cNvSpPr>
          <p:nvPr/>
        </p:nvSpPr>
        <p:spPr bwMode="auto">
          <a:xfrm>
            <a:off x="3200400" y="8763002"/>
            <a:ext cx="3429000" cy="307777"/>
          </a:xfrm>
          <a:prstGeom prst="rect">
            <a:avLst/>
          </a:prstGeom>
          <a:noFill/>
          <a:ln w="76200">
            <a:noFill/>
            <a:miter lim="800000"/>
            <a:headEnd/>
            <a:tailEnd/>
          </a:ln>
          <a:effectLst>
            <a:outerShdw dist="107763" dir="2700000" algn="ctr" rotWithShape="0">
              <a:schemeClr val="bg2"/>
            </a:outerShdw>
          </a:effectLst>
        </p:spPr>
        <p:txBody>
          <a:bodyPr>
            <a:spAutoFit/>
          </a:bodyPr>
          <a:lstStyle/>
          <a:p>
            <a:pPr algn="r" eaLnBrk="0" hangingPunct="0">
              <a:spcBef>
                <a:spcPct val="50000"/>
              </a:spcBef>
              <a:defRPr/>
            </a:pPr>
            <a:r>
              <a:rPr lang="en-US" sz="1400" dirty="0">
                <a:latin typeface="Arial" pitchFamily="34" charset="0"/>
              </a:rPr>
              <a:t>Cole and Hernan </a:t>
            </a:r>
            <a:r>
              <a:rPr lang="en-US" sz="1400" i="1" dirty="0">
                <a:latin typeface="Arial" pitchFamily="34" charset="0"/>
              </a:rPr>
              <a:t>IJE</a:t>
            </a:r>
            <a:r>
              <a:rPr lang="en-US" sz="1400" dirty="0">
                <a:latin typeface="Arial" pitchFamily="34" charset="0"/>
              </a:rPr>
              <a:t> 2002</a:t>
            </a:r>
          </a:p>
        </p:txBody>
      </p:sp>
      <p:sp>
        <p:nvSpPr>
          <p:cNvPr id="2" name="Text Box 4"/>
          <p:cNvSpPr txBox="1">
            <a:spLocks noChangeArrowheads="1"/>
          </p:cNvSpPr>
          <p:nvPr/>
        </p:nvSpPr>
        <p:spPr bwMode="auto">
          <a:xfrm>
            <a:off x="152400" y="2209801"/>
            <a:ext cx="21336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eaLnBrk="0" hangingPunct="0">
              <a:spcBef>
                <a:spcPct val="50000"/>
              </a:spcBef>
              <a:defRPr/>
            </a:pPr>
            <a:r>
              <a:rPr lang="en-US" altLang="en-US" sz="2000" dirty="0"/>
              <a:t>Ok to stratify for platelet agg.</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 y="-152398"/>
            <a:ext cx="6781800"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solidFill>
                <a:schemeClr val="tx1"/>
              </a:solidFill>
            </a:endParaRPr>
          </a:p>
          <a:p>
            <a:pPr algn="ctr" eaLnBrk="0" hangingPunct="0">
              <a:spcBef>
                <a:spcPct val="50000"/>
              </a:spcBef>
              <a:defRPr/>
            </a:pPr>
            <a:r>
              <a:rPr lang="en-US" altLang="en-US" dirty="0" smtClean="0">
                <a:solidFill>
                  <a:schemeClr val="tx1"/>
                </a:solidFill>
              </a:rPr>
              <a:t>Special Issues in Mediation Analysis</a:t>
            </a:r>
            <a:endParaRPr lang="en-US" altLang="en-US" sz="1600" b="0" dirty="0"/>
          </a:p>
        </p:txBody>
      </p:sp>
      <p:sp>
        <p:nvSpPr>
          <p:cNvPr id="261122" name="Rectangle 10"/>
          <p:cNvSpPr>
            <a:spLocks noChangeArrowheads="1"/>
          </p:cNvSpPr>
          <p:nvPr/>
        </p:nvSpPr>
        <p:spPr bwMode="auto">
          <a:xfrm>
            <a:off x="0" y="762000"/>
            <a:ext cx="68580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chemeClr val="accent2"/>
              </a:buClr>
              <a:buSzPct val="75000"/>
              <a:buFont typeface="Symbol" pitchFamily="18" charset="2"/>
              <a:buChar char="·"/>
            </a:pPr>
            <a:r>
              <a:rPr lang="en-US" altLang="en-US" sz="2200" b="0" dirty="0" smtClean="0">
                <a:solidFill>
                  <a:schemeClr val="tx1"/>
                </a:solidFill>
              </a:rPr>
              <a:t>Prior slide illustrates importance of awareness of mediator-outcome confounding </a:t>
            </a:r>
          </a:p>
          <a:p>
            <a:pPr defTabSz="803275" eaLnBrk="0" hangingPunct="0">
              <a:spcBef>
                <a:spcPts val="0"/>
              </a:spcBef>
              <a:spcAft>
                <a:spcPts val="0"/>
              </a:spcAft>
              <a:buClr>
                <a:schemeClr val="accent2"/>
              </a:buClr>
              <a:buSzPct val="75000"/>
            </a:pPr>
            <a:r>
              <a:rPr lang="en-US" altLang="en-US" sz="2300" b="0" u="sng" dirty="0" smtClean="0">
                <a:solidFill>
                  <a:schemeClr val="tx1"/>
                </a:solidFill>
              </a:rPr>
              <a:t>But there are other issues:</a:t>
            </a:r>
          </a:p>
        </p:txBody>
      </p:sp>
      <p:sp>
        <p:nvSpPr>
          <p:cNvPr id="254981"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chemeClr val="accent2"/>
              </a:buClr>
              <a:buSzPct val="75000"/>
              <a:buFont typeface="Symbol" pitchFamily="18" charset="2"/>
              <a:buChar char="·"/>
            </a:pPr>
            <a:endParaRPr lang="en-US" altLang="en-US" sz="2000" b="0" dirty="0">
              <a:solidFill>
                <a:schemeClr val="tx1"/>
              </a:solidFill>
            </a:endParaRPr>
          </a:p>
        </p:txBody>
      </p:sp>
      <p:sp>
        <p:nvSpPr>
          <p:cNvPr id="254982" name="Rectangle 10"/>
          <p:cNvSpPr>
            <a:spLocks noChangeArrowheads="1"/>
          </p:cNvSpPr>
          <p:nvPr/>
        </p:nvSpPr>
        <p:spPr bwMode="auto">
          <a:xfrm>
            <a:off x="0" y="2057400"/>
            <a:ext cx="6858000" cy="1828800"/>
          </a:xfrm>
          <a:prstGeom prst="rect">
            <a:avLst/>
          </a:prstGeom>
          <a:noFill/>
          <a:ln w="9525">
            <a:noFill/>
            <a:miter lim="800000"/>
            <a:headEnd/>
            <a:tailEnd/>
          </a:ln>
        </p:spPr>
        <p:txBody>
          <a:bodyPr lIns="87312" tIns="42862" rIns="87312" bIns="42862"/>
          <a:lstStyle/>
          <a:p>
            <a:pPr marL="322263" indent="-322263" defTabSz="803275" eaLnBrk="0" hangingPunct="0">
              <a:spcBef>
                <a:spcPts val="0"/>
              </a:spcBef>
              <a:spcAft>
                <a:spcPts val="600"/>
              </a:spcAft>
              <a:buClr>
                <a:schemeClr val="accent2"/>
              </a:buClr>
              <a:buSzPct val="75000"/>
              <a:buFont typeface="Symbol" pitchFamily="18" charset="2"/>
              <a:buChar char="·"/>
            </a:pPr>
            <a:r>
              <a:rPr lang="en-US" altLang="en-US" sz="2200" b="0" dirty="0" smtClean="0">
                <a:solidFill>
                  <a:schemeClr val="tx1"/>
                </a:solidFill>
              </a:rPr>
              <a:t>Clarity is needed regarding exactly what is the research question &amp; what is desired parameter</a:t>
            </a:r>
          </a:p>
          <a:p>
            <a:pPr marL="800100" lvl="1" indent="-342900" defTabSz="803275" eaLnBrk="0" hangingPunct="0">
              <a:spcBef>
                <a:spcPts val="0"/>
              </a:spcBef>
              <a:spcAft>
                <a:spcPts val="900"/>
              </a:spcAft>
              <a:buClr>
                <a:schemeClr val="accent2"/>
              </a:buClr>
              <a:buSzPct val="75000"/>
              <a:buFont typeface="Arial" panose="020B0604020202020204" pitchFamily="34" charset="0"/>
              <a:buChar char="–"/>
            </a:pPr>
            <a:r>
              <a:rPr lang="en-US" altLang="en-US" sz="2200" b="0" dirty="0" smtClean="0">
                <a:solidFill>
                  <a:schemeClr val="tx1"/>
                </a:solidFill>
              </a:rPr>
              <a:t>“natural direct effect” (NDE); “natural indirect effect” (NIE); or “controlled direct effect” (CDE)”</a:t>
            </a:r>
          </a:p>
          <a:p>
            <a:pPr marL="800100" lvl="1" indent="-342900" defTabSz="803275" eaLnBrk="0" hangingPunct="0">
              <a:spcBef>
                <a:spcPts val="0"/>
              </a:spcBef>
              <a:spcAft>
                <a:spcPts val="900"/>
              </a:spcAft>
              <a:buClr>
                <a:schemeClr val="accent2"/>
              </a:buClr>
              <a:buSzPct val="75000"/>
              <a:buFont typeface="Arial" panose="020B0604020202020204" pitchFamily="34" charset="0"/>
              <a:buChar char="–"/>
            </a:pPr>
            <a:r>
              <a:rPr lang="en-US" altLang="en-US" sz="2200" b="0" dirty="0" smtClean="0">
                <a:solidFill>
                  <a:schemeClr val="tx1"/>
                </a:solidFill>
              </a:rPr>
              <a:t>Definitions grounded in counterfactual theory</a:t>
            </a:r>
          </a:p>
          <a:p>
            <a:pPr marL="800100" lvl="1" indent="-342900" defTabSz="803275" eaLnBrk="0" hangingPunct="0">
              <a:spcBef>
                <a:spcPts val="0"/>
              </a:spcBef>
              <a:spcAft>
                <a:spcPts val="0"/>
              </a:spcAft>
              <a:buClr>
                <a:schemeClr val="accent2"/>
              </a:buClr>
              <a:buSzPct val="75000"/>
              <a:buFont typeface="Arial" panose="020B0604020202020204" pitchFamily="34" charset="0"/>
              <a:buChar char="–"/>
            </a:pPr>
            <a:r>
              <a:rPr lang="en-US" altLang="en-US" sz="2200" b="0" dirty="0" smtClean="0">
                <a:solidFill>
                  <a:schemeClr val="tx1"/>
                </a:solidFill>
              </a:rPr>
              <a:t>Boils down to whether it is plausible to consider that level of M can be set by the investigator (or practitioner) (which is implied in CDE)</a:t>
            </a:r>
          </a:p>
          <a:p>
            <a:pPr marL="1257300" lvl="2" indent="-342900" defTabSz="803275" eaLnBrk="0" hangingPunct="0">
              <a:spcBef>
                <a:spcPts val="0"/>
              </a:spcBef>
              <a:spcAft>
                <a:spcPts val="0"/>
              </a:spcAft>
              <a:buClr>
                <a:schemeClr val="accent2"/>
              </a:buClr>
              <a:buSzPct val="75000"/>
              <a:buFont typeface="Courier New" panose="02070309020205020404" pitchFamily="49" charset="0"/>
              <a:buChar char="o"/>
            </a:pPr>
            <a:r>
              <a:rPr lang="en-US" altLang="en-US" sz="2200" b="0" dirty="0" smtClean="0">
                <a:solidFill>
                  <a:schemeClr val="tx1"/>
                </a:solidFill>
              </a:rPr>
              <a:t>or if we want to study effect of E at the level of M that occurs in nature (NDE and NIE)</a:t>
            </a:r>
          </a:p>
          <a:p>
            <a:pPr marL="1257300" lvl="2" indent="-342900" defTabSz="803275" eaLnBrk="0" hangingPunct="0">
              <a:spcBef>
                <a:spcPts val="0"/>
              </a:spcBef>
              <a:spcAft>
                <a:spcPts val="0"/>
              </a:spcAft>
              <a:buClr>
                <a:schemeClr val="accent2"/>
              </a:buClr>
              <a:buSzPct val="75000"/>
              <a:buFont typeface="Arial" panose="020B0604020202020204" pitchFamily="34" charset="0"/>
              <a:buChar char="–"/>
            </a:pPr>
            <a:endParaRPr lang="en-US" altLang="en-US" sz="2200" b="0" dirty="0" smtClean="0">
              <a:solidFill>
                <a:schemeClr val="tx1"/>
              </a:solidFill>
            </a:endParaRPr>
          </a:p>
          <a:p>
            <a:pPr marL="322263" indent="-322263" defTabSz="803275" eaLnBrk="0" hangingPunct="0">
              <a:spcBef>
                <a:spcPts val="0"/>
              </a:spcBef>
              <a:spcAft>
                <a:spcPts val="600"/>
              </a:spcAft>
              <a:buClr>
                <a:schemeClr val="accent2"/>
              </a:buClr>
              <a:buSzPct val="75000"/>
              <a:buFont typeface="Symbol" pitchFamily="18" charset="2"/>
              <a:buChar char="·"/>
            </a:pPr>
            <a:r>
              <a:rPr lang="en-US" altLang="en-US" sz="2200" b="0" dirty="0"/>
              <a:t>Whether there is interaction between E &amp; M (on D effect) affects which mediation methods are </a:t>
            </a:r>
            <a:r>
              <a:rPr lang="en-US" altLang="en-US" sz="2200" b="0" dirty="0" smtClean="0"/>
              <a:t>used</a:t>
            </a:r>
          </a:p>
          <a:p>
            <a:pPr marL="800100" lvl="1" indent="-342900" defTabSz="803275" eaLnBrk="0" hangingPunct="0">
              <a:spcBef>
                <a:spcPts val="0"/>
              </a:spcBef>
              <a:spcAft>
                <a:spcPts val="900"/>
              </a:spcAft>
              <a:buClr>
                <a:schemeClr val="accent2"/>
              </a:buClr>
              <a:buSzPct val="75000"/>
              <a:buFont typeface="Arial" panose="020B0604020202020204" pitchFamily="34" charset="0"/>
              <a:buChar char="–"/>
            </a:pPr>
            <a:r>
              <a:rPr lang="en-US" altLang="en-US" sz="2200" b="0" dirty="0" smtClean="0"/>
              <a:t>Thus, interaction must always be assessed</a:t>
            </a:r>
          </a:p>
          <a:p>
            <a:pPr marL="800100" lvl="1" indent="-342900" defTabSz="803275" eaLnBrk="0" hangingPunct="0">
              <a:spcBef>
                <a:spcPts val="0"/>
              </a:spcBef>
              <a:spcAft>
                <a:spcPts val="900"/>
              </a:spcAft>
              <a:buClr>
                <a:schemeClr val="accent2"/>
              </a:buClr>
              <a:buSzPct val="75000"/>
              <a:buFont typeface="Arial" panose="020B0604020202020204" pitchFamily="34" charset="0"/>
              <a:buChar char="–"/>
            </a:pPr>
            <a:r>
              <a:rPr lang="en-US" altLang="en-US" sz="2200" b="0" dirty="0" smtClean="0"/>
              <a:t>If no interaction present, CDE = NDE, and simpler regression-based techniques may work</a:t>
            </a:r>
          </a:p>
          <a:p>
            <a:pPr marL="800100" lvl="1" indent="-342900" defTabSz="803275" eaLnBrk="0" hangingPunct="0">
              <a:spcBef>
                <a:spcPts val="0"/>
              </a:spcBef>
              <a:spcAft>
                <a:spcPts val="900"/>
              </a:spcAft>
              <a:buClr>
                <a:schemeClr val="accent2"/>
              </a:buClr>
              <a:buSzPct val="75000"/>
              <a:buFont typeface="Arial" panose="020B0604020202020204" pitchFamily="34" charset="0"/>
              <a:buChar char="–"/>
            </a:pPr>
            <a:r>
              <a:rPr lang="en-US" altLang="en-US" sz="2200" b="0" dirty="0" smtClean="0"/>
              <a:t>If interaction is present, there is not one CDE and more sophisticated techniques needed</a:t>
            </a:r>
            <a:endParaRPr lang="en-US" altLang="en-US" sz="2200" b="0" dirty="0"/>
          </a:p>
        </p:txBody>
      </p:sp>
      <p:sp>
        <p:nvSpPr>
          <p:cNvPr id="5" name="Freeform 4"/>
          <p:cNvSpPr/>
          <p:nvPr/>
        </p:nvSpPr>
        <p:spPr bwMode="auto">
          <a:xfrm>
            <a:off x="1066800" y="3618000"/>
            <a:ext cx="1973974" cy="523220"/>
          </a:xfrm>
          <a:custGeom>
            <a:avLst/>
            <a:gdLst>
              <a:gd name="connsiteX0" fmla="*/ 0 w 1973974"/>
              <a:gd name="connsiteY0" fmla="*/ 1299720 h 1299720"/>
              <a:gd name="connsiteX1" fmla="*/ 552893 w 1973974"/>
              <a:gd name="connsiteY1" fmla="*/ 45078 h 1299720"/>
              <a:gd name="connsiteX2" fmla="*/ 1881963 w 1973974"/>
              <a:gd name="connsiteY2" fmla="*/ 278994 h 1299720"/>
              <a:gd name="connsiteX3" fmla="*/ 1860697 w 1973974"/>
              <a:gd name="connsiteY3" fmla="*/ 289627 h 1299720"/>
              <a:gd name="connsiteX4" fmla="*/ 1871330 w 1973974"/>
              <a:gd name="connsiteY4" fmla="*/ 289627 h 129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974" h="1299720">
                <a:moveTo>
                  <a:pt x="0" y="1299720"/>
                </a:moveTo>
                <a:cubicBezTo>
                  <a:pt x="119616" y="757459"/>
                  <a:pt x="239233" y="215199"/>
                  <a:pt x="552893" y="45078"/>
                </a:cubicBezTo>
                <a:cubicBezTo>
                  <a:pt x="866554" y="-125043"/>
                  <a:pt x="1663996" y="238236"/>
                  <a:pt x="1881963" y="278994"/>
                </a:cubicBezTo>
                <a:cubicBezTo>
                  <a:pt x="2099930" y="319752"/>
                  <a:pt x="1862469" y="287855"/>
                  <a:pt x="1860697" y="289627"/>
                </a:cubicBezTo>
                <a:cubicBezTo>
                  <a:pt x="1858925" y="291399"/>
                  <a:pt x="1865127" y="290513"/>
                  <a:pt x="1871330" y="289627"/>
                </a:cubicBezTo>
              </a:path>
            </a:pathLst>
          </a:custGeom>
          <a:noFill/>
          <a:ln w="76200" cap="flat" cmpd="sng" algn="ctr">
            <a:no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Arial" pitchFamily="34" charset="0"/>
            </a:endParaRPr>
          </a:p>
        </p:txBody>
      </p:sp>
      <p:sp>
        <p:nvSpPr>
          <p:cNvPr id="7" name="Freeform 6"/>
          <p:cNvSpPr/>
          <p:nvPr/>
        </p:nvSpPr>
        <p:spPr bwMode="auto">
          <a:xfrm>
            <a:off x="304802" y="3742275"/>
            <a:ext cx="1811547" cy="523220"/>
          </a:xfrm>
          <a:custGeom>
            <a:avLst/>
            <a:gdLst>
              <a:gd name="connsiteX0" fmla="*/ 0 w 1811547"/>
              <a:gd name="connsiteY0" fmla="*/ 1170738 h 1170738"/>
              <a:gd name="connsiteX1" fmla="*/ 431321 w 1811547"/>
              <a:gd name="connsiteY1" fmla="*/ 92436 h 1170738"/>
              <a:gd name="connsiteX2" fmla="*/ 1811547 w 1811547"/>
              <a:gd name="connsiteY2" fmla="*/ 57930 h 1170738"/>
              <a:gd name="connsiteX3" fmla="*/ 1811547 w 1811547"/>
              <a:gd name="connsiteY3" fmla="*/ 57930 h 1170738"/>
            </a:gdLst>
            <a:ahLst/>
            <a:cxnLst>
              <a:cxn ang="0">
                <a:pos x="connsiteX0" y="connsiteY0"/>
              </a:cxn>
              <a:cxn ang="0">
                <a:pos x="connsiteX1" y="connsiteY1"/>
              </a:cxn>
              <a:cxn ang="0">
                <a:pos x="connsiteX2" y="connsiteY2"/>
              </a:cxn>
              <a:cxn ang="0">
                <a:pos x="connsiteX3" y="connsiteY3"/>
              </a:cxn>
            </a:cxnLst>
            <a:rect l="l" t="t" r="r" b="b"/>
            <a:pathLst>
              <a:path w="1811547" h="1170738">
                <a:moveTo>
                  <a:pt x="0" y="1170738"/>
                </a:moveTo>
                <a:cubicBezTo>
                  <a:pt x="64698" y="724321"/>
                  <a:pt x="129397" y="277904"/>
                  <a:pt x="431321" y="92436"/>
                </a:cubicBezTo>
                <a:cubicBezTo>
                  <a:pt x="733245" y="-93032"/>
                  <a:pt x="1811547" y="57930"/>
                  <a:pt x="1811547" y="57930"/>
                </a:cubicBezTo>
                <a:lnTo>
                  <a:pt x="1811547" y="57930"/>
                </a:lnTo>
              </a:path>
            </a:pathLst>
          </a:cu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800" b="1" i="0" u="none" strike="noStrike" cap="none" normalizeH="0" baseline="0" dirty="0" smtClean="0">
              <a:ln>
                <a:noFill/>
              </a:ln>
              <a:solidFill>
                <a:srgbClr val="000000"/>
              </a:solidFill>
              <a:effectLst/>
              <a:latin typeface="Arial" pitchFamily="34" charset="0"/>
            </a:endParaRPr>
          </a:p>
        </p:txBody>
      </p:sp>
    </p:spTree>
    <p:extLst>
      <p:ext uri="{BB962C8B-B14F-4D97-AF65-F5344CB8AC3E}">
        <p14:creationId xmlns:p14="http://schemas.microsoft.com/office/powerpoint/2010/main" val="33666761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53" name="Text Box 9"/>
          <p:cNvSpPr txBox="1">
            <a:spLocks noChangeArrowheads="1"/>
          </p:cNvSpPr>
          <p:nvPr/>
        </p:nvSpPr>
        <p:spPr bwMode="auto">
          <a:xfrm flipH="1">
            <a:off x="76200" y="-152400"/>
            <a:ext cx="6781800" cy="800219"/>
          </a:xfrm>
          <a:prstGeom prst="rect">
            <a:avLst/>
          </a:prstGeom>
          <a:noFill/>
          <a:ln w="12700">
            <a:noFill/>
            <a:miter lim="800000"/>
            <a:headEnd/>
            <a:tailEnd/>
          </a:ln>
          <a:effectLst>
            <a:outerShdw dist="107763" dir="2700000" algn="ctr" rotWithShape="0">
              <a:schemeClr val="bg2"/>
            </a:outerShdw>
          </a:effectLst>
        </p:spPr>
        <p:txBody>
          <a:bodyPr wrap="square"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endParaRPr lang="en-US" altLang="en-US" sz="400" dirty="0"/>
          </a:p>
          <a:p>
            <a:pPr algn="ctr" eaLnBrk="0" hangingPunct="0">
              <a:spcBef>
                <a:spcPct val="50000"/>
              </a:spcBef>
              <a:defRPr/>
            </a:pPr>
            <a:r>
              <a:rPr lang="en-US" altLang="en-US" dirty="0" smtClean="0"/>
              <a:t>Special Issues in Mediation – cont’d</a:t>
            </a:r>
            <a:endParaRPr lang="en-US" altLang="en-US" sz="1600" b="0" dirty="0"/>
          </a:p>
        </p:txBody>
      </p:sp>
      <p:sp>
        <p:nvSpPr>
          <p:cNvPr id="261122" name="Rectangle 10"/>
          <p:cNvSpPr>
            <a:spLocks noChangeArrowheads="1"/>
          </p:cNvSpPr>
          <p:nvPr/>
        </p:nvSpPr>
        <p:spPr bwMode="auto">
          <a:xfrm>
            <a:off x="0" y="762000"/>
            <a:ext cx="6858000" cy="8382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200" b="0" dirty="0" smtClean="0"/>
              <a:t>If mediator-outcome confounder (C) is caused by E, then conventional adjusting for C will block part of effect apart from M</a:t>
            </a:r>
          </a:p>
          <a:p>
            <a:pPr marL="322263" indent="-322263" defTabSz="803275" eaLnBrk="0" hangingPunct="0">
              <a:spcBef>
                <a:spcPct val="20000"/>
              </a:spcBef>
              <a:spcAft>
                <a:spcPct val="50000"/>
              </a:spcAft>
              <a:buClr>
                <a:srgbClr val="969696"/>
              </a:buClr>
              <a:buSzPct val="75000"/>
              <a:buFont typeface="Symbol" pitchFamily="18" charset="2"/>
              <a:buChar char="·"/>
            </a:pPr>
            <a:endParaRPr lang="en-US" altLang="en-US" sz="2200" b="0" dirty="0"/>
          </a:p>
          <a:p>
            <a:pPr marL="322263" indent="-322263" defTabSz="803275" eaLnBrk="0" hangingPunct="0">
              <a:spcBef>
                <a:spcPct val="20000"/>
              </a:spcBef>
              <a:spcAft>
                <a:spcPct val="50000"/>
              </a:spcAft>
              <a:buClr>
                <a:srgbClr val="969696"/>
              </a:buClr>
              <a:buSzPct val="75000"/>
              <a:buFont typeface="Symbol" pitchFamily="18" charset="2"/>
              <a:buChar char="·"/>
            </a:pPr>
            <a:endParaRPr lang="en-US" altLang="en-US" sz="2200" b="0" dirty="0" smtClean="0"/>
          </a:p>
          <a:p>
            <a:pPr marL="322263" indent="-322263" defTabSz="803275" eaLnBrk="0" hangingPunct="0">
              <a:spcBef>
                <a:spcPct val="20000"/>
              </a:spcBef>
              <a:spcAft>
                <a:spcPct val="50000"/>
              </a:spcAft>
              <a:buClr>
                <a:srgbClr val="969696"/>
              </a:buClr>
              <a:buSzPct val="75000"/>
              <a:buFont typeface="Symbol" pitchFamily="18" charset="2"/>
              <a:buChar char="·"/>
            </a:pPr>
            <a:endParaRPr lang="en-US" altLang="en-US" sz="2200" b="0" dirty="0"/>
          </a:p>
        </p:txBody>
      </p:sp>
      <p:sp>
        <p:nvSpPr>
          <p:cNvPr id="254981" name="Rectangle 26"/>
          <p:cNvSpPr>
            <a:spLocks noChangeArrowheads="1"/>
          </p:cNvSpPr>
          <p:nvPr/>
        </p:nvSpPr>
        <p:spPr bwMode="auto">
          <a:xfrm>
            <a:off x="76200" y="7848600"/>
            <a:ext cx="6781800" cy="1828800"/>
          </a:xfrm>
          <a:prstGeom prst="rect">
            <a:avLst/>
          </a:prstGeom>
          <a:noFill/>
          <a:ln w="9525">
            <a:noFill/>
            <a:miter lim="800000"/>
            <a:headEnd/>
            <a:tailEnd/>
          </a:ln>
        </p:spPr>
        <p:txBody>
          <a:bodyPr lIns="87312" tIns="42862" rIns="87312" bIns="42862"/>
          <a:lstStyle/>
          <a:p>
            <a:pPr marL="322263" indent="-322263" defTabSz="803275" eaLnBrk="0" hangingPunct="0">
              <a:lnSpc>
                <a:spcPct val="70000"/>
              </a:lnSpc>
              <a:spcBef>
                <a:spcPct val="20000"/>
              </a:spcBef>
              <a:spcAft>
                <a:spcPct val="50000"/>
              </a:spcAft>
              <a:buClr>
                <a:srgbClr val="969696"/>
              </a:buClr>
              <a:buSzPct val="75000"/>
              <a:buFont typeface="Symbol" pitchFamily="18" charset="2"/>
              <a:buChar char="·"/>
            </a:pPr>
            <a:endParaRPr lang="en-US" altLang="en-US" sz="2000" b="0" dirty="0"/>
          </a:p>
        </p:txBody>
      </p:sp>
      <p:sp>
        <p:nvSpPr>
          <p:cNvPr id="254982" name="Rectangle 10"/>
          <p:cNvSpPr>
            <a:spLocks noChangeArrowheads="1"/>
          </p:cNvSpPr>
          <p:nvPr/>
        </p:nvSpPr>
        <p:spPr bwMode="auto">
          <a:xfrm>
            <a:off x="0" y="5562600"/>
            <a:ext cx="6858000" cy="1828800"/>
          </a:xfrm>
          <a:prstGeom prst="rect">
            <a:avLst/>
          </a:prstGeom>
          <a:noFill/>
          <a:ln w="9525">
            <a:noFill/>
            <a:miter lim="800000"/>
            <a:headEnd/>
            <a:tailEnd/>
          </a:ln>
        </p:spPr>
        <p:txBody>
          <a:bodyPr lIns="87312" tIns="42862" rIns="87312" bIns="42862"/>
          <a:lstStyle/>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200" b="0" dirty="0" smtClean="0"/>
              <a:t>Measurement error in M greatly affects validity of inferences</a:t>
            </a:r>
          </a:p>
          <a:p>
            <a:pPr marL="322263" indent="-322263" defTabSz="803275" eaLnBrk="0" hangingPunct="0">
              <a:spcBef>
                <a:spcPts val="0"/>
              </a:spcBef>
              <a:spcAft>
                <a:spcPts val="400"/>
              </a:spcAft>
              <a:buClr>
                <a:srgbClr val="969696"/>
              </a:buClr>
              <a:buSzPct val="75000"/>
              <a:buFont typeface="Symbol" pitchFamily="18" charset="2"/>
              <a:buChar char="·"/>
            </a:pPr>
            <a:r>
              <a:rPr lang="en-US" altLang="en-US" sz="2200" b="0" dirty="0" smtClean="0"/>
              <a:t>At the end of the day, statistical precision of the parameter of interest (NDE, NIE, CDE and/or percentage of effect explained) needs to be considered in addition to point estimate</a:t>
            </a:r>
          </a:p>
          <a:p>
            <a:pPr marL="800100" lvl="1" indent="-342900" defTabSz="803275" eaLnBrk="0" hangingPunct="0">
              <a:spcBef>
                <a:spcPts val="0"/>
              </a:spcBef>
              <a:spcAft>
                <a:spcPts val="400"/>
              </a:spcAft>
              <a:buClr>
                <a:srgbClr val="969696"/>
              </a:buClr>
              <a:buSzPct val="75000"/>
              <a:buFont typeface="Arial" panose="020B0604020202020204" pitchFamily="34" charset="0"/>
              <a:buChar char="–"/>
            </a:pPr>
            <a:r>
              <a:rPr lang="en-US" altLang="en-US" sz="2200" b="0" dirty="0" smtClean="0"/>
              <a:t>Sufficient sample size is needed to obtain sufficient statistical precision</a:t>
            </a:r>
          </a:p>
          <a:p>
            <a:pPr marL="1257300" lvl="2" indent="-342900" defTabSz="803275" eaLnBrk="0" hangingPunct="0">
              <a:spcBef>
                <a:spcPct val="20000"/>
              </a:spcBef>
              <a:spcAft>
                <a:spcPct val="50000"/>
              </a:spcAft>
              <a:buClr>
                <a:srgbClr val="969696"/>
              </a:buClr>
              <a:buSzPct val="75000"/>
              <a:buFont typeface="Courier New" panose="02070309020205020404" pitchFamily="49" charset="0"/>
              <a:buChar char="o"/>
            </a:pPr>
            <a:r>
              <a:rPr lang="en-US" altLang="en-US" sz="2200" b="0" dirty="0" smtClean="0"/>
              <a:t>Typically ignored in sample size planning</a:t>
            </a:r>
            <a:endParaRPr lang="en-US" altLang="en-US" sz="2200" b="0" dirty="0"/>
          </a:p>
          <a:p>
            <a:pPr marL="322263" indent="-322263" defTabSz="803275" eaLnBrk="0" hangingPunct="0">
              <a:spcBef>
                <a:spcPct val="20000"/>
              </a:spcBef>
              <a:spcAft>
                <a:spcPct val="50000"/>
              </a:spcAft>
              <a:buClr>
                <a:srgbClr val="969696"/>
              </a:buClr>
              <a:buSzPct val="75000"/>
              <a:buFont typeface="Symbol" pitchFamily="18" charset="2"/>
              <a:buChar char="·"/>
            </a:pPr>
            <a:endParaRPr lang="en-US" altLang="en-US" sz="2400" b="0" dirty="0"/>
          </a:p>
        </p:txBody>
      </p:sp>
      <p:sp>
        <p:nvSpPr>
          <p:cNvPr id="1137675" name="Text Box 11"/>
          <p:cNvSpPr txBox="1">
            <a:spLocks noChangeArrowheads="1"/>
          </p:cNvSpPr>
          <p:nvPr/>
        </p:nvSpPr>
        <p:spPr bwMode="auto">
          <a:xfrm>
            <a:off x="4992687" y="1732746"/>
            <a:ext cx="493713" cy="477054"/>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000" dirty="0"/>
          </a:p>
          <a:p>
            <a:pPr algn="ctr" eaLnBrk="0" hangingPunct="0">
              <a:spcBef>
                <a:spcPct val="50000"/>
              </a:spcBef>
            </a:pPr>
            <a:endParaRPr lang="en-US" altLang="en-US" sz="1000" dirty="0"/>
          </a:p>
        </p:txBody>
      </p:sp>
      <p:grpSp>
        <p:nvGrpSpPr>
          <p:cNvPr id="3" name="Group 2"/>
          <p:cNvGrpSpPr/>
          <p:nvPr/>
        </p:nvGrpSpPr>
        <p:grpSpPr>
          <a:xfrm>
            <a:off x="3038271" y="1752600"/>
            <a:ext cx="3286329" cy="1808682"/>
            <a:chOff x="3038271" y="1752600"/>
            <a:chExt cx="3286329" cy="1808682"/>
          </a:xfrm>
        </p:grpSpPr>
        <p:sp>
          <p:nvSpPr>
            <p:cNvPr id="41" name="Line 17"/>
            <p:cNvSpPr>
              <a:spLocks noChangeShapeType="1"/>
            </p:cNvSpPr>
            <p:nvPr/>
          </p:nvSpPr>
          <p:spPr bwMode="auto">
            <a:xfrm>
              <a:off x="5334000" y="2133600"/>
              <a:ext cx="152400" cy="833662"/>
            </a:xfrm>
            <a:prstGeom prst="line">
              <a:avLst/>
            </a:prstGeom>
            <a:noFill/>
            <a:ln w="28575">
              <a:solidFill>
                <a:schemeClr val="tx1"/>
              </a:solidFill>
              <a:round/>
              <a:headEnd/>
              <a:tailEnd type="stealth" w="med" len="med"/>
            </a:ln>
            <a:effectLst/>
          </p:spPr>
          <p:txBody>
            <a:bodyPr wrap="square" anchor="ctr">
              <a:spAutoFit/>
            </a:bodyPr>
            <a:lstStyle/>
            <a:p>
              <a:pPr algn="ctr" eaLnBrk="0" hangingPunct="0">
                <a:spcBef>
                  <a:spcPct val="50000"/>
                </a:spcBef>
                <a:defRPr/>
              </a:pPr>
              <a:endParaRPr lang="en-US" dirty="0">
                <a:latin typeface="Arial" pitchFamily="34" charset="0"/>
              </a:endParaRPr>
            </a:p>
          </p:txBody>
        </p:sp>
        <p:grpSp>
          <p:nvGrpSpPr>
            <p:cNvPr id="10" name="Group 9"/>
            <p:cNvGrpSpPr/>
            <p:nvPr/>
          </p:nvGrpSpPr>
          <p:grpSpPr>
            <a:xfrm>
              <a:off x="3038271" y="1752600"/>
              <a:ext cx="3286329" cy="1808682"/>
              <a:chOff x="3038271" y="3352800"/>
              <a:chExt cx="3286329" cy="1808682"/>
            </a:xfrm>
          </p:grpSpPr>
          <p:sp>
            <p:nvSpPr>
              <p:cNvPr id="36" name="Text Box 15"/>
              <p:cNvSpPr txBox="1">
                <a:spLocks noChangeArrowheads="1"/>
              </p:cNvSpPr>
              <p:nvPr/>
            </p:nvSpPr>
            <p:spPr bwMode="auto">
              <a:xfrm>
                <a:off x="3981044" y="4794769"/>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grpSp>
            <p:nvGrpSpPr>
              <p:cNvPr id="9" name="Group 8"/>
              <p:cNvGrpSpPr/>
              <p:nvPr/>
            </p:nvGrpSpPr>
            <p:grpSpPr>
              <a:xfrm>
                <a:off x="3038271" y="3352800"/>
                <a:ext cx="3286329" cy="1655792"/>
                <a:chOff x="3038271" y="3290887"/>
                <a:chExt cx="3286329" cy="1655792"/>
              </a:xfrm>
            </p:grpSpPr>
            <p:sp>
              <p:nvSpPr>
                <p:cNvPr id="30" name="Line 16"/>
                <p:cNvSpPr>
                  <a:spLocks noChangeShapeType="1"/>
                </p:cNvSpPr>
                <p:nvPr/>
              </p:nvSpPr>
              <p:spPr bwMode="auto">
                <a:xfrm flipV="1">
                  <a:off x="3467099" y="4044440"/>
                  <a:ext cx="513945" cy="480219"/>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2" name="Text Box 11"/>
                <p:cNvSpPr txBox="1">
                  <a:spLocks noChangeArrowheads="1"/>
                </p:cNvSpPr>
                <p:nvPr/>
              </p:nvSpPr>
              <p:spPr bwMode="auto">
                <a:xfrm>
                  <a:off x="3038271" y="4546569"/>
                  <a:ext cx="6858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E</a:t>
                  </a:r>
                  <a:endParaRPr lang="en-US" sz="2000" dirty="0">
                    <a:latin typeface="Arial" pitchFamily="34" charset="0"/>
                  </a:endParaRPr>
                </a:p>
              </p:txBody>
            </p:sp>
            <p:sp>
              <p:nvSpPr>
                <p:cNvPr id="33" name="Text Box 12"/>
                <p:cNvSpPr txBox="1">
                  <a:spLocks noChangeArrowheads="1"/>
                </p:cNvSpPr>
                <p:nvPr/>
              </p:nvSpPr>
              <p:spPr bwMode="auto">
                <a:xfrm>
                  <a:off x="4876800" y="4539779"/>
                  <a:ext cx="14478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D</a:t>
                  </a:r>
                  <a:endParaRPr lang="en-US" sz="2000" dirty="0">
                    <a:latin typeface="Arial" pitchFamily="34" charset="0"/>
                  </a:endParaRPr>
                </a:p>
              </p:txBody>
            </p:sp>
            <p:sp>
              <p:nvSpPr>
                <p:cNvPr id="34" name="Text Box 13"/>
                <p:cNvSpPr txBox="1">
                  <a:spLocks noChangeArrowheads="1"/>
                </p:cNvSpPr>
                <p:nvPr/>
              </p:nvSpPr>
              <p:spPr bwMode="auto">
                <a:xfrm>
                  <a:off x="3810000" y="3671887"/>
                  <a:ext cx="6096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M</a:t>
                  </a:r>
                  <a:endParaRPr lang="en-US" sz="2000" dirty="0">
                    <a:latin typeface="Arial" pitchFamily="34" charset="0"/>
                  </a:endParaRPr>
                </a:p>
              </p:txBody>
            </p:sp>
            <p:sp>
              <p:nvSpPr>
                <p:cNvPr id="35" name="Line 14"/>
                <p:cNvSpPr>
                  <a:spLocks noChangeShapeType="1"/>
                </p:cNvSpPr>
                <p:nvPr/>
              </p:nvSpPr>
              <p:spPr bwMode="auto">
                <a:xfrm>
                  <a:off x="3657599" y="4746624"/>
                  <a:ext cx="1692613" cy="0"/>
                </a:xfrm>
                <a:prstGeom prst="line">
                  <a:avLst/>
                </a:prstGeom>
                <a:noFill/>
                <a:ln w="76200">
                  <a:solidFill>
                    <a:schemeClr val="tx1"/>
                  </a:solidFill>
                  <a:prstDash val="sysDot"/>
                  <a:round/>
                  <a:headEnd/>
                  <a:tailEnd type="stealth" w="med" len="med"/>
                </a:ln>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7" name="Line 17"/>
                <p:cNvSpPr>
                  <a:spLocks noChangeShapeType="1"/>
                </p:cNvSpPr>
                <p:nvPr/>
              </p:nvSpPr>
              <p:spPr bwMode="auto">
                <a:xfrm>
                  <a:off x="4343400" y="4062442"/>
                  <a:ext cx="762000" cy="477337"/>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8" name="Text Box 19"/>
                <p:cNvSpPr txBox="1">
                  <a:spLocks noChangeArrowheads="1"/>
                </p:cNvSpPr>
                <p:nvPr/>
              </p:nvSpPr>
              <p:spPr bwMode="auto">
                <a:xfrm>
                  <a:off x="4992687" y="3290887"/>
                  <a:ext cx="493714"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C</a:t>
                  </a:r>
                  <a:endParaRPr lang="en-US" sz="2000" dirty="0">
                    <a:latin typeface="Arial" pitchFamily="34" charset="0"/>
                  </a:endParaRPr>
                </a:p>
              </p:txBody>
            </p:sp>
            <p:sp>
              <p:nvSpPr>
                <p:cNvPr id="39" name="Line 20"/>
                <p:cNvSpPr>
                  <a:spLocks noChangeShapeType="1"/>
                </p:cNvSpPr>
                <p:nvPr/>
              </p:nvSpPr>
              <p:spPr bwMode="auto">
                <a:xfrm flipH="1">
                  <a:off x="4419600" y="3671887"/>
                  <a:ext cx="685800" cy="152400"/>
                </a:xfrm>
                <a:prstGeom prst="line">
                  <a:avLst/>
                </a:prstGeom>
                <a:noFill/>
                <a:ln w="28575">
                  <a:solidFill>
                    <a:schemeClr val="tx1"/>
                  </a:solidFill>
                  <a:round/>
                  <a:headEnd/>
                  <a:tailEnd type="stealth" w="med" len="med"/>
                </a:ln>
                <a:effectLst/>
                <a:ex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4" name="Freeform 3"/>
                <p:cNvSpPr/>
                <p:nvPr/>
              </p:nvSpPr>
              <p:spPr bwMode="auto">
                <a:xfrm>
                  <a:off x="3405613" y="3366744"/>
                  <a:ext cx="1699787" cy="1179825"/>
                </a:xfrm>
                <a:custGeom>
                  <a:avLst/>
                  <a:gdLst>
                    <a:gd name="connsiteX0" fmla="*/ 0 w 1881963"/>
                    <a:gd name="connsiteY0" fmla="*/ 1157915 h 1157915"/>
                    <a:gd name="connsiteX1" fmla="*/ 520995 w 1881963"/>
                    <a:gd name="connsiteY1" fmla="*/ 62762 h 1157915"/>
                    <a:gd name="connsiteX2" fmla="*/ 1881963 w 1881963"/>
                    <a:gd name="connsiteY2" fmla="*/ 126557 h 1157915"/>
                    <a:gd name="connsiteX3" fmla="*/ 1881963 w 1881963"/>
                    <a:gd name="connsiteY3" fmla="*/ 126557 h 1157915"/>
                  </a:gdLst>
                  <a:ahLst/>
                  <a:cxnLst>
                    <a:cxn ang="0">
                      <a:pos x="connsiteX0" y="connsiteY0"/>
                    </a:cxn>
                    <a:cxn ang="0">
                      <a:pos x="connsiteX1" y="connsiteY1"/>
                    </a:cxn>
                    <a:cxn ang="0">
                      <a:pos x="connsiteX2" y="connsiteY2"/>
                    </a:cxn>
                    <a:cxn ang="0">
                      <a:pos x="connsiteX3" y="connsiteY3"/>
                    </a:cxn>
                  </a:cxnLst>
                  <a:rect l="l" t="t" r="r" b="b"/>
                  <a:pathLst>
                    <a:path w="1881963" h="1157915">
                      <a:moveTo>
                        <a:pt x="0" y="1157915"/>
                      </a:moveTo>
                      <a:cubicBezTo>
                        <a:pt x="103667" y="696285"/>
                        <a:pt x="207335" y="234655"/>
                        <a:pt x="520995" y="62762"/>
                      </a:cubicBezTo>
                      <a:cubicBezTo>
                        <a:pt x="834655" y="-109131"/>
                        <a:pt x="1881963" y="126557"/>
                        <a:pt x="1881963" y="126557"/>
                      </a:cubicBezTo>
                      <a:lnTo>
                        <a:pt x="1881963" y="126557"/>
                      </a:lnTo>
                    </a:path>
                  </a:pathLst>
                </a:custGeom>
                <a:noFill/>
                <a:ln w="38100" cap="flat" cmpd="sng" algn="ctr">
                  <a:solidFill>
                    <a:schemeClr val="tx1"/>
                  </a:solidFill>
                  <a:prstDash val="solid"/>
                  <a:round/>
                  <a:headEnd type="none" w="med" len="med"/>
                  <a:tailEnd type="stealth" w="med" len="med"/>
                </a:ln>
                <a:effectLst/>
              </p:spPr>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US" dirty="0" smtClean="0">
                    <a:latin typeface="Arial" pitchFamily="34" charset="0"/>
                  </a:endParaRPr>
                </a:p>
              </p:txBody>
            </p:sp>
          </p:grpSp>
        </p:grpSp>
      </p:grpSp>
      <p:sp>
        <p:nvSpPr>
          <p:cNvPr id="5" name="Freeform 4"/>
          <p:cNvSpPr/>
          <p:nvPr/>
        </p:nvSpPr>
        <p:spPr bwMode="auto">
          <a:xfrm>
            <a:off x="1066800" y="3229750"/>
            <a:ext cx="1973974" cy="1299720"/>
          </a:xfrm>
          <a:custGeom>
            <a:avLst/>
            <a:gdLst>
              <a:gd name="connsiteX0" fmla="*/ 0 w 1973974"/>
              <a:gd name="connsiteY0" fmla="*/ 1299720 h 1299720"/>
              <a:gd name="connsiteX1" fmla="*/ 552893 w 1973974"/>
              <a:gd name="connsiteY1" fmla="*/ 45078 h 1299720"/>
              <a:gd name="connsiteX2" fmla="*/ 1881963 w 1973974"/>
              <a:gd name="connsiteY2" fmla="*/ 278994 h 1299720"/>
              <a:gd name="connsiteX3" fmla="*/ 1860697 w 1973974"/>
              <a:gd name="connsiteY3" fmla="*/ 289627 h 1299720"/>
              <a:gd name="connsiteX4" fmla="*/ 1871330 w 1973974"/>
              <a:gd name="connsiteY4" fmla="*/ 289627 h 12997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3974" h="1299720">
                <a:moveTo>
                  <a:pt x="0" y="1299720"/>
                </a:moveTo>
                <a:cubicBezTo>
                  <a:pt x="119616" y="757459"/>
                  <a:pt x="239233" y="215199"/>
                  <a:pt x="552893" y="45078"/>
                </a:cubicBezTo>
                <a:cubicBezTo>
                  <a:pt x="866554" y="-125043"/>
                  <a:pt x="1663996" y="238236"/>
                  <a:pt x="1881963" y="278994"/>
                </a:cubicBezTo>
                <a:cubicBezTo>
                  <a:pt x="2099930" y="319752"/>
                  <a:pt x="1862469" y="287855"/>
                  <a:pt x="1860697" y="289627"/>
                </a:cubicBezTo>
                <a:cubicBezTo>
                  <a:pt x="1858925" y="291399"/>
                  <a:pt x="1865127" y="290513"/>
                  <a:pt x="1871330" y="289627"/>
                </a:cubicBezTo>
              </a:path>
            </a:pathLst>
          </a:custGeom>
          <a:noFill/>
          <a:ln w="76200" cap="flat" cmpd="sng" algn="ctr">
            <a:noFill/>
            <a:prstDash val="solid"/>
            <a:round/>
            <a:headEnd type="none" w="med" len="med"/>
            <a:tailEnd type="none" w="med" len="med"/>
          </a:ln>
          <a:effectLst>
            <a:outerShdw dist="107763" dir="2700000" algn="ctr" rotWithShape="0">
              <a:schemeClr val="bg2"/>
            </a:outerShdw>
          </a:effectLst>
        </p:spPr>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US" dirty="0" smtClean="0">
              <a:latin typeface="Arial" pitchFamily="34" charset="0"/>
            </a:endParaRPr>
          </a:p>
        </p:txBody>
      </p:sp>
      <p:sp>
        <p:nvSpPr>
          <p:cNvPr id="7" name="Freeform 6"/>
          <p:cNvSpPr/>
          <p:nvPr/>
        </p:nvSpPr>
        <p:spPr bwMode="auto">
          <a:xfrm>
            <a:off x="304800" y="3418515"/>
            <a:ext cx="1811547" cy="1170738"/>
          </a:xfrm>
          <a:custGeom>
            <a:avLst/>
            <a:gdLst>
              <a:gd name="connsiteX0" fmla="*/ 0 w 1811547"/>
              <a:gd name="connsiteY0" fmla="*/ 1170738 h 1170738"/>
              <a:gd name="connsiteX1" fmla="*/ 431321 w 1811547"/>
              <a:gd name="connsiteY1" fmla="*/ 92436 h 1170738"/>
              <a:gd name="connsiteX2" fmla="*/ 1811547 w 1811547"/>
              <a:gd name="connsiteY2" fmla="*/ 57930 h 1170738"/>
              <a:gd name="connsiteX3" fmla="*/ 1811547 w 1811547"/>
              <a:gd name="connsiteY3" fmla="*/ 57930 h 1170738"/>
            </a:gdLst>
            <a:ahLst/>
            <a:cxnLst>
              <a:cxn ang="0">
                <a:pos x="connsiteX0" y="connsiteY0"/>
              </a:cxn>
              <a:cxn ang="0">
                <a:pos x="connsiteX1" y="connsiteY1"/>
              </a:cxn>
              <a:cxn ang="0">
                <a:pos x="connsiteX2" y="connsiteY2"/>
              </a:cxn>
              <a:cxn ang="0">
                <a:pos x="connsiteX3" y="connsiteY3"/>
              </a:cxn>
            </a:cxnLst>
            <a:rect l="l" t="t" r="r" b="b"/>
            <a:pathLst>
              <a:path w="1811547" h="1170738">
                <a:moveTo>
                  <a:pt x="0" y="1170738"/>
                </a:moveTo>
                <a:cubicBezTo>
                  <a:pt x="64698" y="724321"/>
                  <a:pt x="129397" y="277904"/>
                  <a:pt x="431321" y="92436"/>
                </a:cubicBezTo>
                <a:cubicBezTo>
                  <a:pt x="733245" y="-93032"/>
                  <a:pt x="1811547" y="57930"/>
                  <a:pt x="1811547" y="57930"/>
                </a:cubicBezTo>
                <a:lnTo>
                  <a:pt x="1811547" y="57930"/>
                </a:lnTo>
              </a:path>
            </a:pathLst>
          </a:custGeom>
          <a:noFill/>
          <a:ln w="762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algn="ctr" eaLnBrk="0" hangingPunct="0">
              <a:spcBef>
                <a:spcPct val="50000"/>
              </a:spcBef>
            </a:pPr>
            <a:endParaRPr lang="en-US" dirty="0" smtClean="0">
              <a:latin typeface="Arial" pitchFamily="34" charset="0"/>
            </a:endParaRPr>
          </a:p>
        </p:txBody>
      </p:sp>
      <p:sp>
        <p:nvSpPr>
          <p:cNvPr id="2" name="TextBox 1"/>
          <p:cNvSpPr txBox="1"/>
          <p:nvPr/>
        </p:nvSpPr>
        <p:spPr>
          <a:xfrm>
            <a:off x="296916" y="2032337"/>
            <a:ext cx="2903484" cy="1015663"/>
          </a:xfrm>
          <a:prstGeom prst="rect">
            <a:avLst/>
          </a:prstGeom>
          <a:noFill/>
        </p:spPr>
        <p:txBody>
          <a:bodyPr wrap="square" rtlCol="0">
            <a:spAutoFit/>
          </a:bodyPr>
          <a:lstStyle/>
          <a:p>
            <a:pPr algn="ctr"/>
            <a:r>
              <a:rPr lang="en-US" sz="2000" dirty="0" smtClean="0"/>
              <a:t>Advanced techniques are therefore needed to adjust for C</a:t>
            </a:r>
            <a:endParaRPr lang="en-US" sz="2000" dirty="0"/>
          </a:p>
        </p:txBody>
      </p:sp>
      <p:sp>
        <p:nvSpPr>
          <p:cNvPr id="25" name="Line 17"/>
          <p:cNvSpPr>
            <a:spLocks noChangeShapeType="1"/>
          </p:cNvSpPr>
          <p:nvPr/>
        </p:nvSpPr>
        <p:spPr bwMode="auto">
          <a:xfrm>
            <a:off x="4114800" y="4038600"/>
            <a:ext cx="152400" cy="833662"/>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7" name="Text Box 15"/>
          <p:cNvSpPr txBox="1">
            <a:spLocks noChangeArrowheads="1"/>
          </p:cNvSpPr>
          <p:nvPr/>
        </p:nvSpPr>
        <p:spPr bwMode="auto">
          <a:xfrm>
            <a:off x="4953000" y="51054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grpSp>
        <p:nvGrpSpPr>
          <p:cNvPr id="28" name="Group 27"/>
          <p:cNvGrpSpPr/>
          <p:nvPr/>
        </p:nvGrpSpPr>
        <p:grpSpPr>
          <a:xfrm>
            <a:off x="3882922" y="3657600"/>
            <a:ext cx="3279878" cy="1619709"/>
            <a:chOff x="2968522" y="3326970"/>
            <a:chExt cx="3279878" cy="1619709"/>
          </a:xfrm>
        </p:grpSpPr>
        <p:sp>
          <p:nvSpPr>
            <p:cNvPr id="29" name="Line 16"/>
            <p:cNvSpPr>
              <a:spLocks noChangeShapeType="1"/>
            </p:cNvSpPr>
            <p:nvPr/>
          </p:nvSpPr>
          <p:spPr bwMode="auto">
            <a:xfrm flipV="1">
              <a:off x="3467099" y="4044440"/>
              <a:ext cx="513945" cy="480219"/>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1" name="Text Box 11"/>
            <p:cNvSpPr txBox="1">
              <a:spLocks noChangeArrowheads="1"/>
            </p:cNvSpPr>
            <p:nvPr/>
          </p:nvSpPr>
          <p:spPr bwMode="auto">
            <a:xfrm>
              <a:off x="3038271" y="4546569"/>
              <a:ext cx="6858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E</a:t>
              </a:r>
              <a:endParaRPr lang="en-US" sz="2000" dirty="0">
                <a:latin typeface="Arial" pitchFamily="34" charset="0"/>
              </a:endParaRPr>
            </a:p>
          </p:txBody>
        </p:sp>
        <p:sp>
          <p:nvSpPr>
            <p:cNvPr id="40" name="Text Box 12"/>
            <p:cNvSpPr txBox="1">
              <a:spLocks noChangeArrowheads="1"/>
            </p:cNvSpPr>
            <p:nvPr/>
          </p:nvSpPr>
          <p:spPr bwMode="auto">
            <a:xfrm>
              <a:off x="4800600" y="4527060"/>
              <a:ext cx="14478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D</a:t>
              </a:r>
              <a:endParaRPr lang="en-US" sz="2000" dirty="0">
                <a:latin typeface="Arial" pitchFamily="34" charset="0"/>
              </a:endParaRPr>
            </a:p>
          </p:txBody>
        </p:sp>
        <p:sp>
          <p:nvSpPr>
            <p:cNvPr id="42" name="Text Box 13"/>
            <p:cNvSpPr txBox="1">
              <a:spLocks noChangeArrowheads="1"/>
            </p:cNvSpPr>
            <p:nvPr/>
          </p:nvSpPr>
          <p:spPr bwMode="auto">
            <a:xfrm>
              <a:off x="3810000" y="3671887"/>
              <a:ext cx="609600"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M</a:t>
              </a:r>
              <a:endParaRPr lang="en-US" sz="2000" dirty="0">
                <a:latin typeface="Arial" pitchFamily="34" charset="0"/>
              </a:endParaRPr>
            </a:p>
          </p:txBody>
        </p:sp>
        <p:sp>
          <p:nvSpPr>
            <p:cNvPr id="43" name="Line 14"/>
            <p:cNvSpPr>
              <a:spLocks noChangeShapeType="1"/>
            </p:cNvSpPr>
            <p:nvPr/>
          </p:nvSpPr>
          <p:spPr bwMode="auto">
            <a:xfrm>
              <a:off x="3657599" y="4746624"/>
              <a:ext cx="1692613" cy="0"/>
            </a:xfrm>
            <a:prstGeom prst="line">
              <a:avLst/>
            </a:prstGeom>
            <a:noFill/>
            <a:ln w="76200">
              <a:solidFill>
                <a:schemeClr val="tx1"/>
              </a:solidFill>
              <a:prstDash val="sysDot"/>
              <a:round/>
              <a:headEnd/>
              <a:tailEnd type="stealth" w="med" len="med"/>
            </a:ln>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44" name="Line 17"/>
            <p:cNvSpPr>
              <a:spLocks noChangeShapeType="1"/>
            </p:cNvSpPr>
            <p:nvPr/>
          </p:nvSpPr>
          <p:spPr bwMode="auto">
            <a:xfrm>
              <a:off x="4343400" y="4062442"/>
              <a:ext cx="762000" cy="477337"/>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45" name="Text Box 19"/>
            <p:cNvSpPr txBox="1">
              <a:spLocks noChangeArrowheads="1"/>
            </p:cNvSpPr>
            <p:nvPr/>
          </p:nvSpPr>
          <p:spPr bwMode="auto">
            <a:xfrm>
              <a:off x="2968522" y="3326970"/>
              <a:ext cx="493714" cy="400110"/>
            </a:xfrm>
            <a:prstGeom prst="rect">
              <a:avLst/>
            </a:prstGeom>
            <a:noFill/>
            <a:ln w="12700">
              <a:noFill/>
              <a:miter lim="800000"/>
              <a:headEnd/>
              <a:tailEnd/>
            </a:ln>
            <a:effectLst>
              <a:outerShdw dist="107763" dir="2700000" algn="ctr" rotWithShape="0">
                <a:schemeClr val="bg2"/>
              </a:outerShdw>
            </a:effectLst>
          </p:spPr>
          <p:txBody>
            <a:bodyPr wrap="square">
              <a:spAutoFit/>
            </a:bodyPr>
            <a:lstStyle/>
            <a:p>
              <a:pPr algn="ctr" eaLnBrk="0" hangingPunct="0">
                <a:spcBef>
                  <a:spcPct val="50000"/>
                </a:spcBef>
                <a:defRPr/>
              </a:pPr>
              <a:r>
                <a:rPr lang="en-US" sz="2000" dirty="0" smtClean="0">
                  <a:latin typeface="Arial" pitchFamily="34" charset="0"/>
                </a:rPr>
                <a:t>C</a:t>
              </a:r>
              <a:endParaRPr lang="en-US" sz="2000" dirty="0">
                <a:latin typeface="Arial" pitchFamily="34" charset="0"/>
              </a:endParaRPr>
            </a:p>
          </p:txBody>
        </p:sp>
        <p:sp>
          <p:nvSpPr>
            <p:cNvPr id="46" name="Line 20"/>
            <p:cNvSpPr>
              <a:spLocks noChangeShapeType="1"/>
            </p:cNvSpPr>
            <p:nvPr/>
          </p:nvSpPr>
          <p:spPr bwMode="auto">
            <a:xfrm>
              <a:off x="3381171" y="3648695"/>
              <a:ext cx="538265" cy="156771"/>
            </a:xfrm>
            <a:prstGeom prst="line">
              <a:avLst/>
            </a:prstGeom>
            <a:noFill/>
            <a:ln w="28575">
              <a:solidFill>
                <a:schemeClr val="tx1"/>
              </a:solidFill>
              <a:round/>
              <a:headEnd/>
              <a:tailEnd type="stealth" w="med" len="med"/>
            </a:ln>
            <a:effectLst/>
            <a:extLst/>
          </p:spPr>
          <p:txBody>
            <a:bodyPr wrap="square" anchor="ctr">
              <a:spAutoFit/>
            </a:bodyPr>
            <a:lstStyle/>
            <a:p>
              <a:pPr algn="ctr" eaLnBrk="0" hangingPunct="0">
                <a:spcBef>
                  <a:spcPct val="50000"/>
                </a:spcBef>
                <a:defRPr/>
              </a:pPr>
              <a:endParaRPr lang="en-US" dirty="0">
                <a:latin typeface="Arial" pitchFamily="34" charset="0"/>
              </a:endParaRPr>
            </a:p>
          </p:txBody>
        </p:sp>
      </p:grpSp>
      <p:sp>
        <p:nvSpPr>
          <p:cNvPr id="48" name="TextBox 47"/>
          <p:cNvSpPr txBox="1"/>
          <p:nvPr/>
        </p:nvSpPr>
        <p:spPr>
          <a:xfrm>
            <a:off x="76200" y="3582650"/>
            <a:ext cx="3833508" cy="1446550"/>
          </a:xfrm>
          <a:prstGeom prst="rect">
            <a:avLst/>
          </a:prstGeom>
          <a:noFill/>
        </p:spPr>
        <p:txBody>
          <a:bodyPr wrap="square" rtlCol="0">
            <a:spAutoFit/>
          </a:bodyPr>
          <a:lstStyle/>
          <a:p>
            <a:pPr marL="322263" indent="-322263" defTabSz="803275" eaLnBrk="0" hangingPunct="0">
              <a:spcBef>
                <a:spcPct val="20000"/>
              </a:spcBef>
              <a:spcAft>
                <a:spcPct val="50000"/>
              </a:spcAft>
              <a:buClr>
                <a:srgbClr val="969696"/>
              </a:buClr>
              <a:buSzPct val="75000"/>
              <a:buFont typeface="Symbol" pitchFamily="18" charset="2"/>
              <a:buChar char="·"/>
            </a:pPr>
            <a:r>
              <a:rPr lang="en-US" altLang="en-US" sz="2200" b="0" dirty="0"/>
              <a:t>When estimating NDE and NIE, must </a:t>
            </a:r>
            <a:r>
              <a:rPr lang="en-US" altLang="en-US" sz="2200" b="0" dirty="0" smtClean="0"/>
              <a:t>assume </a:t>
            </a:r>
            <a:r>
              <a:rPr lang="en-US" altLang="en-US" sz="2200" b="0" u="sng" dirty="0" smtClean="0"/>
              <a:t>no</a:t>
            </a:r>
            <a:r>
              <a:rPr lang="en-US" altLang="en-US" sz="2200" b="0" dirty="0" smtClean="0"/>
              <a:t> exposure-mediator confounding</a:t>
            </a:r>
            <a:endParaRPr lang="en-US" altLang="en-US" sz="2200" b="0" dirty="0"/>
          </a:p>
        </p:txBody>
      </p:sp>
    </p:spTree>
    <p:extLst>
      <p:ext uri="{BB962C8B-B14F-4D97-AF65-F5344CB8AC3E}">
        <p14:creationId xmlns:p14="http://schemas.microsoft.com/office/powerpoint/2010/main" val="2153213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498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5498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376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p:bldP spid="254982" grpId="0"/>
      <p:bldP spid="1137675"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5" name="Rectangle 2"/>
          <p:cNvSpPr>
            <a:spLocks noGrp="1" noChangeArrowheads="1"/>
          </p:cNvSpPr>
          <p:nvPr>
            <p:ph type="title"/>
          </p:nvPr>
        </p:nvSpPr>
        <p:spPr>
          <a:xfrm>
            <a:off x="0" y="-228600"/>
            <a:ext cx="6858000" cy="1066800"/>
          </a:xfrm>
        </p:spPr>
        <p:txBody>
          <a:bodyPr/>
          <a:lstStyle/>
          <a:p>
            <a:r>
              <a:rPr lang="en-US" altLang="en-US" dirty="0" smtClean="0">
                <a:solidFill>
                  <a:srgbClr val="000000"/>
                </a:solidFill>
              </a:rPr>
              <a:t>More Rules for Reading DAGs: Colliders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03106" name="Rectangle 3"/>
          <p:cNvSpPr>
            <a:spLocks noGrp="1" noChangeArrowheads="1"/>
          </p:cNvSpPr>
          <p:nvPr>
            <p:ph type="body" idx="1"/>
          </p:nvPr>
        </p:nvSpPr>
        <p:spPr>
          <a:xfrm>
            <a:off x="76200" y="662781"/>
            <a:ext cx="6781800" cy="1699419"/>
          </a:xfrm>
        </p:spPr>
        <p:txBody>
          <a:bodyPr/>
          <a:lstStyle/>
          <a:p>
            <a:r>
              <a:rPr lang="en-US" altLang="en-US" dirty="0" smtClean="0"/>
              <a:t>A path between E and D is also </a:t>
            </a:r>
            <a:r>
              <a:rPr lang="en-US" altLang="en-US" u="sng" dirty="0" smtClean="0"/>
              <a:t>open</a:t>
            </a:r>
            <a:r>
              <a:rPr lang="en-US" altLang="en-US" dirty="0" smtClean="0"/>
              <a:t> (unblocked) if a descendent of a collider is adjusted for </a:t>
            </a:r>
          </a:p>
          <a:p>
            <a:pPr lvl="1"/>
            <a:r>
              <a:rPr lang="en-US" altLang="en-US" dirty="0" smtClean="0"/>
              <a:t>“Adjusted for” refers to stratification, regression or other techniques.</a:t>
            </a:r>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r>
              <a:rPr lang="en-US" altLang="en-US" dirty="0" smtClean="0"/>
              <a:t>Visualize as:</a:t>
            </a:r>
          </a:p>
          <a:p>
            <a:pPr lvl="1"/>
            <a:endParaRPr lang="en-US" altLang="en-US" dirty="0" smtClean="0"/>
          </a:p>
          <a:p>
            <a:pPr lvl="1"/>
            <a:endParaRPr lang="en-US" altLang="en-US" dirty="0" smtClean="0"/>
          </a:p>
          <a:p>
            <a:pPr lvl="1"/>
            <a:endParaRPr lang="en-US" altLang="en-US" dirty="0" smtClean="0"/>
          </a:p>
          <a:p>
            <a:pPr>
              <a:buFont typeface="Symbol" pitchFamily="18" charset="2"/>
              <a:buNone/>
            </a:pPr>
            <a:r>
              <a:rPr lang="en-US" altLang="en-US" dirty="0" smtClean="0"/>
              <a:t>	</a:t>
            </a:r>
          </a:p>
        </p:txBody>
      </p:sp>
      <p:sp>
        <p:nvSpPr>
          <p:cNvPr id="1238020" name="Text Box 4"/>
          <p:cNvSpPr txBox="1">
            <a:spLocks noChangeArrowheads="1"/>
          </p:cNvSpPr>
          <p:nvPr/>
        </p:nvSpPr>
        <p:spPr bwMode="auto">
          <a:xfrm>
            <a:off x="1752600" y="4559231"/>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E</a:t>
            </a:r>
            <a:endParaRPr lang="en-US" sz="2000" dirty="0">
              <a:latin typeface="Arial" pitchFamily="34" charset="0"/>
            </a:endParaRPr>
          </a:p>
        </p:txBody>
      </p:sp>
      <p:sp>
        <p:nvSpPr>
          <p:cNvPr id="1238021" name="Text Box 5"/>
          <p:cNvSpPr txBox="1">
            <a:spLocks noChangeArrowheads="1"/>
          </p:cNvSpPr>
          <p:nvPr/>
        </p:nvSpPr>
        <p:spPr bwMode="auto">
          <a:xfrm>
            <a:off x="4038600" y="4575106"/>
            <a:ext cx="1600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D</a:t>
            </a:r>
            <a:endParaRPr lang="en-US" sz="2000" dirty="0">
              <a:latin typeface="Arial" pitchFamily="34" charset="0"/>
            </a:endParaRPr>
          </a:p>
        </p:txBody>
      </p:sp>
      <p:sp>
        <p:nvSpPr>
          <p:cNvPr id="1238022" name="Text Box 6"/>
          <p:cNvSpPr txBox="1">
            <a:spLocks noChangeArrowheads="1"/>
          </p:cNvSpPr>
          <p:nvPr/>
        </p:nvSpPr>
        <p:spPr bwMode="auto">
          <a:xfrm>
            <a:off x="2647950" y="3644831"/>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Y</a:t>
            </a:r>
            <a:endParaRPr lang="en-US" sz="2000" dirty="0">
              <a:latin typeface="Arial" pitchFamily="34" charset="0"/>
            </a:endParaRPr>
          </a:p>
        </p:txBody>
      </p:sp>
      <p:sp>
        <p:nvSpPr>
          <p:cNvPr id="1238023" name="Line 7"/>
          <p:cNvSpPr>
            <a:spLocks noChangeShapeType="1"/>
          </p:cNvSpPr>
          <p:nvPr/>
        </p:nvSpPr>
        <p:spPr bwMode="auto">
          <a:xfrm flipV="1">
            <a:off x="2667000" y="4803706"/>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38024" name="Text Box 8"/>
          <p:cNvSpPr txBox="1">
            <a:spLocks noChangeArrowheads="1"/>
          </p:cNvSpPr>
          <p:nvPr/>
        </p:nvSpPr>
        <p:spPr bwMode="auto">
          <a:xfrm>
            <a:off x="3200400" y="4879906"/>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38025" name="Line 9"/>
          <p:cNvSpPr>
            <a:spLocks noChangeShapeType="1"/>
          </p:cNvSpPr>
          <p:nvPr/>
        </p:nvSpPr>
        <p:spPr bwMode="auto">
          <a:xfrm flipV="1">
            <a:off x="2514600" y="3843267"/>
            <a:ext cx="685800" cy="793749"/>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1238027" name="Text Box 11"/>
          <p:cNvSpPr txBox="1">
            <a:spLocks noChangeArrowheads="1"/>
          </p:cNvSpPr>
          <p:nvPr/>
        </p:nvSpPr>
        <p:spPr bwMode="auto">
          <a:xfrm>
            <a:off x="2667000" y="2441506"/>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X</a:t>
            </a:r>
            <a:endParaRPr lang="en-US" sz="2000" dirty="0">
              <a:latin typeface="Arial" pitchFamily="34" charset="0"/>
            </a:endParaRPr>
          </a:p>
        </p:txBody>
      </p:sp>
      <p:sp>
        <p:nvSpPr>
          <p:cNvPr id="1238033" name="Line 17"/>
          <p:cNvSpPr>
            <a:spLocks noChangeShapeType="1"/>
          </p:cNvSpPr>
          <p:nvPr/>
        </p:nvSpPr>
        <p:spPr bwMode="auto">
          <a:xfrm flipH="1" flipV="1">
            <a:off x="3486150" y="2838381"/>
            <a:ext cx="18272" cy="762939"/>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03121" name="Text Box 19"/>
          <p:cNvSpPr txBox="1">
            <a:spLocks noChangeArrowheads="1"/>
          </p:cNvSpPr>
          <p:nvPr/>
        </p:nvSpPr>
        <p:spPr bwMode="auto">
          <a:xfrm>
            <a:off x="3086100" y="2286000"/>
            <a:ext cx="800100" cy="70788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600" dirty="0"/>
          </a:p>
          <a:p>
            <a:pPr algn="ctr" eaLnBrk="0" hangingPunct="0">
              <a:spcBef>
                <a:spcPct val="50000"/>
              </a:spcBef>
            </a:pPr>
            <a:endParaRPr lang="en-US" altLang="en-US" sz="1600" dirty="0"/>
          </a:p>
        </p:txBody>
      </p:sp>
      <p:sp>
        <p:nvSpPr>
          <p:cNvPr id="19" name="Line 9"/>
          <p:cNvSpPr>
            <a:spLocks noChangeShapeType="1"/>
          </p:cNvSpPr>
          <p:nvPr/>
        </p:nvSpPr>
        <p:spPr bwMode="auto">
          <a:xfrm flipH="1" flipV="1">
            <a:off x="3791338" y="3845651"/>
            <a:ext cx="856861" cy="805655"/>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0" name="Text Box 4"/>
          <p:cNvSpPr txBox="1">
            <a:spLocks noChangeArrowheads="1"/>
          </p:cNvSpPr>
          <p:nvPr/>
        </p:nvSpPr>
        <p:spPr bwMode="auto">
          <a:xfrm>
            <a:off x="1828800" y="8064431"/>
            <a:ext cx="10668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E</a:t>
            </a:r>
            <a:endParaRPr lang="en-US" sz="2000" dirty="0">
              <a:latin typeface="Arial" pitchFamily="34" charset="0"/>
            </a:endParaRPr>
          </a:p>
        </p:txBody>
      </p:sp>
      <p:sp>
        <p:nvSpPr>
          <p:cNvPr id="21" name="Text Box 5"/>
          <p:cNvSpPr txBox="1">
            <a:spLocks noChangeArrowheads="1"/>
          </p:cNvSpPr>
          <p:nvPr/>
        </p:nvSpPr>
        <p:spPr bwMode="auto">
          <a:xfrm>
            <a:off x="4114800" y="8080306"/>
            <a:ext cx="1600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D</a:t>
            </a:r>
            <a:endParaRPr lang="en-US" sz="2000" dirty="0">
              <a:latin typeface="Arial" pitchFamily="34" charset="0"/>
            </a:endParaRPr>
          </a:p>
        </p:txBody>
      </p:sp>
      <p:sp>
        <p:nvSpPr>
          <p:cNvPr id="22" name="Text Box 6"/>
          <p:cNvSpPr txBox="1">
            <a:spLocks noChangeArrowheads="1"/>
          </p:cNvSpPr>
          <p:nvPr/>
        </p:nvSpPr>
        <p:spPr bwMode="auto">
          <a:xfrm>
            <a:off x="2286000" y="6951593"/>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Y</a:t>
            </a:r>
            <a:endParaRPr lang="en-US" sz="2000" dirty="0">
              <a:latin typeface="Arial" pitchFamily="34" charset="0"/>
            </a:endParaRPr>
          </a:p>
        </p:txBody>
      </p:sp>
      <p:sp>
        <p:nvSpPr>
          <p:cNvPr id="23" name="Line 7"/>
          <p:cNvSpPr>
            <a:spLocks noChangeShapeType="1"/>
          </p:cNvSpPr>
          <p:nvPr/>
        </p:nvSpPr>
        <p:spPr bwMode="auto">
          <a:xfrm flipV="1">
            <a:off x="2743200" y="8308906"/>
            <a:ext cx="1828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24" name="Text Box 8"/>
          <p:cNvSpPr txBox="1">
            <a:spLocks noChangeArrowheads="1"/>
          </p:cNvSpPr>
          <p:nvPr/>
        </p:nvSpPr>
        <p:spPr bwMode="auto">
          <a:xfrm>
            <a:off x="3276600" y="8385106"/>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25" name="Line 9"/>
          <p:cNvSpPr>
            <a:spLocks noChangeShapeType="1"/>
          </p:cNvSpPr>
          <p:nvPr/>
        </p:nvSpPr>
        <p:spPr bwMode="auto">
          <a:xfrm flipV="1">
            <a:off x="2590800" y="7350850"/>
            <a:ext cx="495300" cy="791363"/>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6" name="Text Box 11"/>
          <p:cNvSpPr txBox="1">
            <a:spLocks noChangeArrowheads="1"/>
          </p:cNvSpPr>
          <p:nvPr/>
        </p:nvSpPr>
        <p:spPr bwMode="auto">
          <a:xfrm>
            <a:off x="2743200" y="5946706"/>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X</a:t>
            </a:r>
            <a:endParaRPr lang="en-US" sz="2000" dirty="0">
              <a:latin typeface="Arial" pitchFamily="34" charset="0"/>
            </a:endParaRPr>
          </a:p>
        </p:txBody>
      </p:sp>
      <p:sp>
        <p:nvSpPr>
          <p:cNvPr id="27" name="Line 17"/>
          <p:cNvSpPr>
            <a:spLocks noChangeShapeType="1"/>
          </p:cNvSpPr>
          <p:nvPr/>
        </p:nvSpPr>
        <p:spPr bwMode="auto">
          <a:xfrm flipH="1" flipV="1">
            <a:off x="3791338" y="6232056"/>
            <a:ext cx="341734" cy="778344"/>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28" name="Text Box 19"/>
          <p:cNvSpPr txBox="1">
            <a:spLocks noChangeArrowheads="1"/>
          </p:cNvSpPr>
          <p:nvPr/>
        </p:nvSpPr>
        <p:spPr bwMode="auto">
          <a:xfrm>
            <a:off x="3162300" y="5791200"/>
            <a:ext cx="800100" cy="707886"/>
          </a:xfrm>
          <a:prstGeom prst="rect">
            <a:avLst/>
          </a:prstGeom>
          <a:noFill/>
          <a:ln w="76200">
            <a:solidFill>
              <a:srgbClr val="FF0000"/>
            </a:solidFill>
            <a:miter lim="800000"/>
            <a:headEnd/>
            <a:tailEnd/>
          </a:ln>
        </p:spPr>
        <p:txBody>
          <a:bodyPr wrap="square">
            <a:spAutoFit/>
          </a:bodyPr>
          <a:lstStyle/>
          <a:p>
            <a:pPr algn="ctr" eaLnBrk="0" hangingPunct="0">
              <a:spcBef>
                <a:spcPct val="50000"/>
              </a:spcBef>
            </a:pPr>
            <a:endParaRPr lang="en-US" altLang="en-US" sz="1600" dirty="0"/>
          </a:p>
          <a:p>
            <a:pPr algn="ctr" eaLnBrk="0" hangingPunct="0">
              <a:spcBef>
                <a:spcPct val="50000"/>
              </a:spcBef>
            </a:pPr>
            <a:endParaRPr lang="en-US" altLang="en-US" sz="1600" dirty="0"/>
          </a:p>
        </p:txBody>
      </p:sp>
      <p:sp>
        <p:nvSpPr>
          <p:cNvPr id="29" name="Line 9"/>
          <p:cNvSpPr>
            <a:spLocks noChangeShapeType="1"/>
          </p:cNvSpPr>
          <p:nvPr/>
        </p:nvSpPr>
        <p:spPr bwMode="auto">
          <a:xfrm flipH="1" flipV="1">
            <a:off x="4372169" y="7315200"/>
            <a:ext cx="504631" cy="808038"/>
          </a:xfrm>
          <a:prstGeom prst="line">
            <a:avLst/>
          </a:prstGeom>
          <a:noFill/>
          <a:ln w="38100">
            <a:solidFill>
              <a:schemeClr val="tx1"/>
            </a:solidFill>
            <a:round/>
            <a:headEnd/>
            <a:tailEnd type="arrow"/>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
        <p:nvSpPr>
          <p:cNvPr id="30" name="Text Box 6"/>
          <p:cNvSpPr txBox="1">
            <a:spLocks noChangeArrowheads="1"/>
          </p:cNvSpPr>
          <p:nvPr/>
        </p:nvSpPr>
        <p:spPr bwMode="auto">
          <a:xfrm>
            <a:off x="3455048" y="6994525"/>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smtClean="0">
                <a:latin typeface="Arial" pitchFamily="34" charset="0"/>
              </a:rPr>
              <a:t>Y</a:t>
            </a:r>
            <a:endParaRPr lang="en-US" sz="2000" dirty="0">
              <a:latin typeface="Arial" pitchFamily="34" charset="0"/>
            </a:endParaRPr>
          </a:p>
        </p:txBody>
      </p:sp>
      <p:sp>
        <p:nvSpPr>
          <p:cNvPr id="31" name="Line 17"/>
          <p:cNvSpPr>
            <a:spLocks noChangeShapeType="1"/>
          </p:cNvSpPr>
          <p:nvPr/>
        </p:nvSpPr>
        <p:spPr bwMode="auto">
          <a:xfrm flipV="1">
            <a:off x="3200400" y="6294607"/>
            <a:ext cx="276614" cy="62888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wrap="square" anchor="ctr">
            <a:spAutoFit/>
          </a:bodyPr>
          <a:lstStyle/>
          <a:p>
            <a:pPr algn="ctr" eaLnBrk="0" hangingPunct="0">
              <a:spcBef>
                <a:spcPct val="50000"/>
              </a:spcBef>
              <a:defRPr/>
            </a:pPr>
            <a:endParaRPr lang="en-US" dirty="0">
              <a:latin typeface="Arial" pitchFamily="34" charset="0"/>
            </a:endParaRPr>
          </a:p>
        </p:txBody>
      </p:sp>
    </p:spTree>
    <p:extLst>
      <p:ext uri="{BB962C8B-B14F-4D97-AF65-F5344CB8AC3E}">
        <p14:creationId xmlns:p14="http://schemas.microsoft.com/office/powerpoint/2010/main" val="19723045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3" name="Rectangle 2"/>
          <p:cNvSpPr>
            <a:spLocks noGrp="1" noChangeArrowheads="1"/>
          </p:cNvSpPr>
          <p:nvPr>
            <p:ph type="title" idx="4294967295"/>
          </p:nvPr>
        </p:nvSpPr>
        <p:spPr>
          <a:xfrm>
            <a:off x="609600" y="0"/>
            <a:ext cx="5830888" cy="762000"/>
          </a:xfrm>
        </p:spPr>
        <p:txBody>
          <a:bodyPr/>
          <a:lstStyle/>
          <a:p>
            <a:r>
              <a:rPr lang="en-US" altLang="en-US" dirty="0" smtClean="0"/>
              <a:t>CCR5 and HIV Disease Progression</a:t>
            </a:r>
          </a:p>
        </p:txBody>
      </p:sp>
      <p:sp>
        <p:nvSpPr>
          <p:cNvPr id="351234" name="Rectangle 3"/>
          <p:cNvSpPr>
            <a:spLocks noGrp="1" noChangeArrowheads="1"/>
          </p:cNvSpPr>
          <p:nvPr>
            <p:ph type="body" idx="4294967295"/>
          </p:nvPr>
        </p:nvSpPr>
        <p:spPr/>
        <p:txBody>
          <a:bodyPr/>
          <a:lstStyle/>
          <a:p>
            <a:endParaRPr lang="en-US" altLang="en-US" dirty="0" smtClean="0"/>
          </a:p>
          <a:p>
            <a:endParaRPr lang="en-US" altLang="en-US" dirty="0" smtClean="0"/>
          </a:p>
          <a:p>
            <a:endParaRPr lang="en-US" altLang="en-US" dirty="0" smtClean="0"/>
          </a:p>
          <a:p>
            <a:endParaRPr lang="en-US" altLang="en-US" dirty="0" smtClean="0"/>
          </a:p>
          <a:p>
            <a:pPr algn="ctr">
              <a:buFont typeface="Symbol" pitchFamily="18" charset="2"/>
              <a:buNone/>
            </a:pPr>
            <a:endParaRPr lang="en-US" altLang="en-US" dirty="0" smtClean="0"/>
          </a:p>
        </p:txBody>
      </p:sp>
      <p:sp>
        <p:nvSpPr>
          <p:cNvPr id="1176580"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76581" name="Text Box 5"/>
          <p:cNvSpPr txBox="1">
            <a:spLocks noChangeArrowheads="1"/>
          </p:cNvSpPr>
          <p:nvPr/>
        </p:nvSpPr>
        <p:spPr bwMode="auto">
          <a:xfrm>
            <a:off x="457200" y="3591910"/>
            <a:ext cx="4191000" cy="403187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1176582" name="Text Box 6"/>
          <p:cNvSpPr txBox="1">
            <a:spLocks noChangeArrowheads="1"/>
          </p:cNvSpPr>
          <p:nvPr/>
        </p:nvSpPr>
        <p:spPr bwMode="auto">
          <a:xfrm>
            <a:off x="228600" y="6165763"/>
            <a:ext cx="1905000" cy="1200329"/>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(receptor) defect</a:t>
            </a:r>
            <a:endParaRPr lang="en-US" sz="1200" dirty="0">
              <a:latin typeface="Arial" pitchFamily="34" charset="0"/>
            </a:endParaRPr>
          </a:p>
        </p:txBody>
      </p:sp>
      <p:sp>
        <p:nvSpPr>
          <p:cNvPr id="1176583" name="Text Box 7"/>
          <p:cNvSpPr txBox="1">
            <a:spLocks noChangeArrowheads="1"/>
          </p:cNvSpPr>
          <p:nvPr/>
        </p:nvSpPr>
        <p:spPr bwMode="auto">
          <a:xfrm>
            <a:off x="4724400" y="6090791"/>
            <a:ext cx="1676400" cy="1077218"/>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000" dirty="0">
              <a:latin typeface="Arial" pitchFamily="34" charset="0"/>
            </a:endParaRPr>
          </a:p>
          <a:p>
            <a:pPr algn="ctr" eaLnBrk="0" hangingPunct="0">
              <a:spcBef>
                <a:spcPct val="50000"/>
              </a:spcBef>
              <a:defRPr/>
            </a:pPr>
            <a:r>
              <a:rPr lang="en-US" sz="2400" dirty="0">
                <a:latin typeface="Arial" pitchFamily="34" charset="0"/>
              </a:rPr>
              <a:t>AIDS</a:t>
            </a:r>
            <a:endParaRPr lang="en-US" sz="1200" dirty="0">
              <a:latin typeface="Arial" pitchFamily="34" charset="0"/>
            </a:endParaRPr>
          </a:p>
          <a:p>
            <a:pPr algn="ctr" eaLnBrk="0" hangingPunct="0">
              <a:spcBef>
                <a:spcPct val="50000"/>
              </a:spcBef>
              <a:defRPr/>
            </a:pPr>
            <a:endParaRPr lang="en-US" sz="1200" dirty="0">
              <a:latin typeface="Arial" pitchFamily="34" charset="0"/>
            </a:endParaRPr>
          </a:p>
        </p:txBody>
      </p:sp>
      <p:sp>
        <p:nvSpPr>
          <p:cNvPr id="1176584" name="Line 8"/>
          <p:cNvSpPr>
            <a:spLocks noChangeShapeType="1"/>
          </p:cNvSpPr>
          <p:nvPr/>
        </p:nvSpPr>
        <p:spPr bwMode="auto">
          <a:xfrm>
            <a:off x="2133600" y="67056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6585" name="Text Box 9"/>
          <p:cNvSpPr txBox="1">
            <a:spLocks noChangeArrowheads="1"/>
          </p:cNvSpPr>
          <p:nvPr/>
        </p:nvSpPr>
        <p:spPr bwMode="auto">
          <a:xfrm>
            <a:off x="1050927" y="827088"/>
            <a:ext cx="2987675" cy="52322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176588" name="Text Box 12"/>
          <p:cNvSpPr txBox="1">
            <a:spLocks noChangeArrowheads="1"/>
          </p:cNvSpPr>
          <p:nvPr/>
        </p:nvSpPr>
        <p:spPr bwMode="auto">
          <a:xfrm>
            <a:off x="228600" y="914402"/>
            <a:ext cx="6324600" cy="461665"/>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Char char="·"/>
              <a:defRPr/>
            </a:pPr>
            <a:endParaRPr lang="en-US" sz="2400" dirty="0">
              <a:latin typeface="Arial" pitchFamily="34" charset="0"/>
            </a:endParaRPr>
          </a:p>
        </p:txBody>
      </p:sp>
      <p:sp>
        <p:nvSpPr>
          <p:cNvPr id="1176590" name="Text Box 14"/>
          <p:cNvSpPr txBox="1">
            <a:spLocks noChangeArrowheads="1"/>
          </p:cNvSpPr>
          <p:nvPr/>
        </p:nvSpPr>
        <p:spPr bwMode="auto">
          <a:xfrm>
            <a:off x="2514600" y="6477002"/>
            <a:ext cx="1981200" cy="461665"/>
          </a:xfrm>
          <a:prstGeom prst="rect">
            <a:avLst/>
          </a:prstGeom>
          <a:noFill/>
          <a:ln w="28575">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1176591" name="Line 15"/>
          <p:cNvSpPr>
            <a:spLocks noChangeShapeType="1"/>
          </p:cNvSpPr>
          <p:nvPr/>
        </p:nvSpPr>
        <p:spPr bwMode="auto">
          <a:xfrm>
            <a:off x="4343400" y="66294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76597" name="Text Box 21"/>
          <p:cNvSpPr txBox="1">
            <a:spLocks noChangeArrowheads="1"/>
          </p:cNvSpPr>
          <p:nvPr/>
        </p:nvSpPr>
        <p:spPr bwMode="auto">
          <a:xfrm>
            <a:off x="76200" y="4146553"/>
            <a:ext cx="6477000" cy="1600439"/>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How should CD4 count be handled in assessing the association between CCR5 defect status and progression in HIV disease to AIDS? </a:t>
            </a:r>
            <a:endParaRPr lang="en-US" sz="2400" dirty="0">
              <a:latin typeface="Arial" pitchFamily="34" charset="0"/>
            </a:endParaRPr>
          </a:p>
        </p:txBody>
      </p:sp>
      <p:sp>
        <p:nvSpPr>
          <p:cNvPr id="1176598" name="Text Box 22"/>
          <p:cNvSpPr txBox="1">
            <a:spLocks noChangeArrowheads="1"/>
          </p:cNvSpPr>
          <p:nvPr/>
        </p:nvSpPr>
        <p:spPr bwMode="auto">
          <a:xfrm>
            <a:off x="76200" y="914402"/>
            <a:ext cx="6781800" cy="3083921"/>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CCR5: the human cellular receptor for HIV –found on CD4 cells</a:t>
            </a:r>
          </a:p>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Genetic defects in CCR5 </a:t>
            </a:r>
            <a:r>
              <a:rPr lang="en-US" sz="2400" b="0" dirty="0" smtClean="0">
                <a:solidFill>
                  <a:schemeClr val="tx1"/>
                </a:solidFill>
                <a:latin typeface="Arial" pitchFamily="34" charset="0"/>
              </a:rPr>
              <a:t>are now </a:t>
            </a:r>
            <a:r>
              <a:rPr lang="en-US" sz="2400" b="0" dirty="0">
                <a:solidFill>
                  <a:schemeClr val="tx1"/>
                </a:solidFill>
                <a:latin typeface="Arial" pitchFamily="34" charset="0"/>
              </a:rPr>
              <a:t>described</a:t>
            </a:r>
          </a:p>
          <a:p>
            <a:pPr lvl="1" eaLnBrk="0" hangingPunct="0">
              <a:spcBef>
                <a:spcPct val="20000"/>
              </a:spcBef>
              <a:spcAft>
                <a:spcPct val="50000"/>
              </a:spcAft>
              <a:buClr>
                <a:schemeClr val="accent2"/>
              </a:buClr>
              <a:buSzPct val="75000"/>
              <a:buFont typeface="Symbol" pitchFamily="18" charset="2"/>
              <a:buNone/>
              <a:defRPr/>
            </a:pPr>
            <a:r>
              <a:rPr lang="en-US" sz="2400" b="0" dirty="0">
                <a:solidFill>
                  <a:schemeClr val="tx1"/>
                </a:solidFill>
                <a:latin typeface="Arial" pitchFamily="34" charset="0"/>
              </a:rPr>
              <a:t>- </a:t>
            </a:r>
            <a:r>
              <a:rPr lang="en-US" sz="2400" b="0" dirty="0" smtClean="0">
                <a:solidFill>
                  <a:schemeClr val="tx1"/>
                </a:solidFill>
                <a:latin typeface="Arial" pitchFamily="34" charset="0"/>
              </a:rPr>
              <a:t>RQ:  Are </a:t>
            </a:r>
            <a:r>
              <a:rPr lang="en-US" sz="2400" b="0" dirty="0">
                <a:solidFill>
                  <a:schemeClr val="tx1"/>
                </a:solidFill>
                <a:latin typeface="Arial" pitchFamily="34" charset="0"/>
              </a:rPr>
              <a:t>genetic defects in CCR5 associated with slower progression to AIDS?</a:t>
            </a:r>
          </a:p>
          <a:p>
            <a:pPr marL="171450" indent="-171450" eaLnBrk="0" hangingPunct="0">
              <a:spcBef>
                <a:spcPct val="20000"/>
              </a:spcBef>
              <a:spcAft>
                <a:spcPct val="50000"/>
              </a:spcAft>
              <a:buClr>
                <a:schemeClr val="accent2"/>
              </a:buClr>
              <a:buSzPct val="75000"/>
              <a:buFont typeface="Symbol" pitchFamily="18" charset="2"/>
              <a:buChar char="·"/>
              <a:defRPr/>
            </a:pPr>
            <a:r>
              <a:rPr lang="en-US" sz="2400" b="0" dirty="0">
                <a:solidFill>
                  <a:schemeClr val="tx1"/>
                </a:solidFill>
                <a:latin typeface="Arial" pitchFamily="34" charset="0"/>
              </a:rPr>
              <a:t>CD4 count potent predictor of time-to-AIDS</a:t>
            </a:r>
            <a:endParaRPr lang="en-US" sz="2400" dirty="0">
              <a:latin typeface="Arial" pitchFamily="34" charset="0"/>
            </a:endParaRPr>
          </a:p>
        </p:txBody>
      </p:sp>
      <p:sp>
        <p:nvSpPr>
          <p:cNvPr id="1176599" name="Line 23"/>
          <p:cNvSpPr>
            <a:spLocks noChangeShapeType="1"/>
          </p:cNvSpPr>
          <p:nvPr/>
        </p:nvSpPr>
        <p:spPr bwMode="auto">
          <a:xfrm>
            <a:off x="2286000" y="6705600"/>
            <a:ext cx="2590800" cy="0"/>
          </a:xfrm>
          <a:prstGeom prst="line">
            <a:avLst/>
          </a:prstGeom>
          <a:noFill/>
          <a:ln w="76200">
            <a:solidFill>
              <a:schemeClr val="tx1"/>
            </a:solidFill>
            <a:prstDash val="sysDot"/>
            <a:round/>
            <a:headEnd/>
            <a:tailEnd type="triangle"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76600" name="Text Box 24"/>
          <p:cNvSpPr txBox="1">
            <a:spLocks noChangeArrowheads="1"/>
          </p:cNvSpPr>
          <p:nvPr/>
        </p:nvSpPr>
        <p:spPr bwMode="auto">
          <a:xfrm>
            <a:off x="3200400" y="693197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1176599"/>
                                        </p:tgtEl>
                                      </p:cBhvr>
                                    </p:animEffect>
                                    <p:set>
                                      <p:cBhvr>
                                        <p:cTn id="7" dur="1" fill="hold">
                                          <p:stCondLst>
                                            <p:cond delay="499"/>
                                          </p:stCondLst>
                                        </p:cTn>
                                        <p:tgtEl>
                                          <p:spTgt spid="1176599"/>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176584"/>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1176591"/>
                                        </p:tgtEl>
                                        <p:attrNameLst>
                                          <p:attrName>style.visibility</p:attrName>
                                        </p:attrNameLst>
                                      </p:cBhvr>
                                      <p:to>
                                        <p:strVal val="visible"/>
                                      </p:to>
                                    </p:set>
                                  </p:childTnLst>
                                </p:cTn>
                              </p:par>
                            </p:childTnLst>
                          </p:cTn>
                        </p:par>
                        <p:par>
                          <p:cTn id="12" fill="hold" nodeType="afterGroup">
                            <p:stCondLst>
                              <p:cond delay="500"/>
                            </p:stCondLst>
                            <p:childTnLst>
                              <p:par>
                                <p:cTn id="13" presetID="2" presetClass="entr" presetSubtype="2" fill="hold" grpId="0" nodeType="afterEffect">
                                  <p:stCondLst>
                                    <p:cond delay="0"/>
                                  </p:stCondLst>
                                  <p:childTnLst>
                                    <p:set>
                                      <p:cBhvr>
                                        <p:cTn id="14" dur="1" fill="hold">
                                          <p:stCondLst>
                                            <p:cond delay="0"/>
                                          </p:stCondLst>
                                        </p:cTn>
                                        <p:tgtEl>
                                          <p:spTgt spid="1176590"/>
                                        </p:tgtEl>
                                        <p:attrNameLst>
                                          <p:attrName>style.visibility</p:attrName>
                                        </p:attrNameLst>
                                      </p:cBhvr>
                                      <p:to>
                                        <p:strVal val="visible"/>
                                      </p:to>
                                    </p:set>
                                    <p:anim calcmode="lin" valueType="num">
                                      <p:cBhvr additive="base">
                                        <p:cTn id="15" dur="500" fill="hold"/>
                                        <p:tgtEl>
                                          <p:spTgt spid="1176590"/>
                                        </p:tgtEl>
                                        <p:attrNameLst>
                                          <p:attrName>ppt_x</p:attrName>
                                        </p:attrNameLst>
                                      </p:cBhvr>
                                      <p:tavLst>
                                        <p:tav tm="0">
                                          <p:val>
                                            <p:strVal val="1+#ppt_w/2"/>
                                          </p:val>
                                        </p:tav>
                                        <p:tav tm="100000">
                                          <p:val>
                                            <p:strVal val="#ppt_x"/>
                                          </p:val>
                                        </p:tav>
                                      </p:tavLst>
                                    </p:anim>
                                    <p:anim calcmode="lin" valueType="num">
                                      <p:cBhvr additive="base">
                                        <p:cTn id="16" dur="500" fill="hold"/>
                                        <p:tgtEl>
                                          <p:spTgt spid="11765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6590"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1" name="Rectangle 2"/>
          <p:cNvSpPr>
            <a:spLocks noGrp="1" noChangeArrowheads="1"/>
          </p:cNvSpPr>
          <p:nvPr>
            <p:ph type="title" idx="4294967295"/>
          </p:nvPr>
        </p:nvSpPr>
        <p:spPr>
          <a:xfrm>
            <a:off x="609600" y="0"/>
            <a:ext cx="5830888" cy="762000"/>
          </a:xfrm>
        </p:spPr>
        <p:txBody>
          <a:bodyPr/>
          <a:lstStyle/>
          <a:p>
            <a:r>
              <a:rPr lang="en-US" altLang="en-US" dirty="0" smtClean="0"/>
              <a:t>CCR5 and HIV Disease Progression</a:t>
            </a:r>
          </a:p>
        </p:txBody>
      </p:sp>
      <p:sp>
        <p:nvSpPr>
          <p:cNvPr id="353282" name="Rectangle 3"/>
          <p:cNvSpPr>
            <a:spLocks noGrp="1" noChangeArrowheads="1"/>
          </p:cNvSpPr>
          <p:nvPr>
            <p:ph type="body" idx="4294967295"/>
          </p:nvPr>
        </p:nvSpPr>
        <p:spPr/>
        <p:txBody>
          <a:bodyPr/>
          <a:lstStyle/>
          <a:p>
            <a:endParaRPr lang="en-US" altLang="en-US" dirty="0" smtClean="0"/>
          </a:p>
          <a:p>
            <a:endParaRPr lang="en-US" altLang="en-US" dirty="0" smtClean="0"/>
          </a:p>
          <a:p>
            <a:endParaRPr lang="en-US" altLang="en-US" dirty="0" smtClean="0"/>
          </a:p>
          <a:p>
            <a:endParaRPr lang="en-US" altLang="en-US" dirty="0" smtClean="0"/>
          </a:p>
          <a:p>
            <a:pPr algn="ctr">
              <a:buFont typeface="Symbol" pitchFamily="18" charset="2"/>
              <a:buNone/>
            </a:pPr>
            <a:endParaRPr lang="en-US" altLang="en-US" dirty="0" smtClean="0"/>
          </a:p>
        </p:txBody>
      </p:sp>
      <p:sp>
        <p:nvSpPr>
          <p:cNvPr id="961540"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961541" name="Text Box 5"/>
          <p:cNvSpPr txBox="1">
            <a:spLocks noChangeArrowheads="1"/>
          </p:cNvSpPr>
          <p:nvPr/>
        </p:nvSpPr>
        <p:spPr bwMode="auto">
          <a:xfrm>
            <a:off x="457200" y="3591910"/>
            <a:ext cx="4191000" cy="403187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a:p>
            <a:pPr algn="ctr" eaLnBrk="0" hangingPunct="0">
              <a:spcBef>
                <a:spcPct val="50000"/>
              </a:spcBef>
              <a:defRPr/>
            </a:pPr>
            <a:endParaRPr lang="en-US" sz="1600" b="0" dirty="0">
              <a:latin typeface="Arial" pitchFamily="34" charset="0"/>
            </a:endParaRPr>
          </a:p>
        </p:txBody>
      </p:sp>
      <p:sp>
        <p:nvSpPr>
          <p:cNvPr id="961542" name="Text Box 6"/>
          <p:cNvSpPr txBox="1">
            <a:spLocks noChangeArrowheads="1"/>
          </p:cNvSpPr>
          <p:nvPr/>
        </p:nvSpPr>
        <p:spPr bwMode="auto">
          <a:xfrm>
            <a:off x="228600" y="6699163"/>
            <a:ext cx="1905000" cy="1200329"/>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(receptor) defect</a:t>
            </a:r>
            <a:endParaRPr lang="en-US" sz="1200" dirty="0">
              <a:latin typeface="Arial" pitchFamily="34" charset="0"/>
            </a:endParaRPr>
          </a:p>
        </p:txBody>
      </p:sp>
      <p:sp>
        <p:nvSpPr>
          <p:cNvPr id="961543" name="Text Box 7"/>
          <p:cNvSpPr txBox="1">
            <a:spLocks noChangeArrowheads="1"/>
          </p:cNvSpPr>
          <p:nvPr/>
        </p:nvSpPr>
        <p:spPr bwMode="auto">
          <a:xfrm>
            <a:off x="4419600" y="6624191"/>
            <a:ext cx="1676400" cy="1077218"/>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sz="1000" dirty="0">
              <a:latin typeface="Arial" pitchFamily="34" charset="0"/>
            </a:endParaRPr>
          </a:p>
          <a:p>
            <a:pPr algn="ctr" eaLnBrk="0" hangingPunct="0">
              <a:spcBef>
                <a:spcPct val="50000"/>
              </a:spcBef>
              <a:defRPr/>
            </a:pPr>
            <a:r>
              <a:rPr lang="en-US" sz="2400" dirty="0">
                <a:latin typeface="Arial" pitchFamily="34" charset="0"/>
              </a:rPr>
              <a:t>AIDS</a:t>
            </a:r>
            <a:endParaRPr lang="en-US" sz="1200" dirty="0">
              <a:latin typeface="Arial" pitchFamily="34" charset="0"/>
            </a:endParaRPr>
          </a:p>
          <a:p>
            <a:pPr algn="ctr" eaLnBrk="0" hangingPunct="0">
              <a:spcBef>
                <a:spcPct val="50000"/>
              </a:spcBef>
              <a:defRPr/>
            </a:pPr>
            <a:endParaRPr lang="en-US" sz="1200" dirty="0">
              <a:latin typeface="Arial" pitchFamily="34" charset="0"/>
            </a:endParaRPr>
          </a:p>
        </p:txBody>
      </p:sp>
      <p:sp>
        <p:nvSpPr>
          <p:cNvPr id="961546" name="Line 10"/>
          <p:cNvSpPr>
            <a:spLocks noChangeShapeType="1"/>
          </p:cNvSpPr>
          <p:nvPr/>
        </p:nvSpPr>
        <p:spPr bwMode="auto">
          <a:xfrm>
            <a:off x="2133600" y="7239000"/>
            <a:ext cx="2438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61548" name="Text Box 12"/>
          <p:cNvSpPr txBox="1">
            <a:spLocks noChangeArrowheads="1"/>
          </p:cNvSpPr>
          <p:nvPr/>
        </p:nvSpPr>
        <p:spPr bwMode="auto">
          <a:xfrm>
            <a:off x="1050927" y="827088"/>
            <a:ext cx="2987675" cy="52322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961549" name="Text Box 13"/>
          <p:cNvSpPr txBox="1">
            <a:spLocks noChangeArrowheads="1"/>
          </p:cNvSpPr>
          <p:nvPr/>
        </p:nvSpPr>
        <p:spPr bwMode="auto">
          <a:xfrm>
            <a:off x="76200" y="4038602"/>
            <a:ext cx="6477000" cy="1138773"/>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Char char="·"/>
              <a:defRPr/>
            </a:pPr>
            <a:r>
              <a:rPr lang="en-US" sz="2200" b="0" dirty="0">
                <a:solidFill>
                  <a:schemeClr val="tx1"/>
                </a:solidFill>
                <a:latin typeface="Arial" pitchFamily="34" charset="0"/>
              </a:rPr>
              <a:t>How should CD4 count be handled in assessing the association between CCR5 defect status and progression in HIV disease to AIDS?</a:t>
            </a:r>
            <a:r>
              <a:rPr lang="en-US" sz="2400" b="0" dirty="0">
                <a:solidFill>
                  <a:schemeClr val="tx1"/>
                </a:solidFill>
                <a:latin typeface="Arial" pitchFamily="34" charset="0"/>
              </a:rPr>
              <a:t> </a:t>
            </a:r>
            <a:endParaRPr lang="en-US" sz="2400" dirty="0">
              <a:latin typeface="Arial" pitchFamily="34" charset="0"/>
            </a:endParaRPr>
          </a:p>
        </p:txBody>
      </p:sp>
      <p:sp>
        <p:nvSpPr>
          <p:cNvPr id="961550" name="Text Box 14"/>
          <p:cNvSpPr txBox="1">
            <a:spLocks noChangeArrowheads="1"/>
          </p:cNvSpPr>
          <p:nvPr/>
        </p:nvSpPr>
        <p:spPr bwMode="auto">
          <a:xfrm>
            <a:off x="2895600" y="7388913"/>
            <a:ext cx="914400" cy="646331"/>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3600" dirty="0">
                <a:latin typeface="Arial" pitchFamily="34" charset="0"/>
              </a:rPr>
              <a:t>?</a:t>
            </a:r>
            <a:endParaRPr lang="en-US" dirty="0">
              <a:latin typeface="Arial" pitchFamily="34" charset="0"/>
            </a:endParaRPr>
          </a:p>
        </p:txBody>
      </p:sp>
      <p:sp>
        <p:nvSpPr>
          <p:cNvPr id="961552" name="Text Box 16"/>
          <p:cNvSpPr txBox="1">
            <a:spLocks noChangeArrowheads="1"/>
          </p:cNvSpPr>
          <p:nvPr/>
        </p:nvSpPr>
        <p:spPr bwMode="auto">
          <a:xfrm>
            <a:off x="2362200" y="5334002"/>
            <a:ext cx="1524000" cy="830997"/>
          </a:xfrm>
          <a:prstGeom prst="rect">
            <a:avLst/>
          </a:prstGeom>
          <a:noFill/>
          <a:ln w="28575">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961556" name="Line 20"/>
          <p:cNvSpPr>
            <a:spLocks noChangeShapeType="1"/>
          </p:cNvSpPr>
          <p:nvPr/>
        </p:nvSpPr>
        <p:spPr bwMode="auto">
          <a:xfrm>
            <a:off x="3962400" y="5715000"/>
            <a:ext cx="1219200" cy="11430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61555" name="Line 19"/>
          <p:cNvSpPr>
            <a:spLocks noChangeShapeType="1"/>
          </p:cNvSpPr>
          <p:nvPr/>
        </p:nvSpPr>
        <p:spPr bwMode="auto">
          <a:xfrm flipV="1">
            <a:off x="1752600" y="5715000"/>
            <a:ext cx="914400" cy="990600"/>
          </a:xfrm>
          <a:prstGeom prst="line">
            <a:avLst/>
          </a:prstGeom>
          <a:noFill/>
          <a:ln w="381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61557" name="Text Box 21"/>
          <p:cNvSpPr txBox="1">
            <a:spLocks noChangeArrowheads="1"/>
          </p:cNvSpPr>
          <p:nvPr/>
        </p:nvSpPr>
        <p:spPr bwMode="auto">
          <a:xfrm>
            <a:off x="2514600" y="5257800"/>
            <a:ext cx="1295400" cy="861774"/>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sz="2000" dirty="0"/>
          </a:p>
          <a:p>
            <a:pPr algn="ctr" eaLnBrk="0" hangingPunct="0">
              <a:spcBef>
                <a:spcPct val="50000"/>
              </a:spcBef>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61552"/>
                                        </p:tgtEl>
                                        <p:attrNameLst>
                                          <p:attrName>style.visibility</p:attrName>
                                        </p:attrNameLst>
                                      </p:cBhvr>
                                      <p:to>
                                        <p:strVal val="visible"/>
                                      </p:to>
                                    </p:set>
                                    <p:anim calcmode="lin" valueType="num">
                                      <p:cBhvr additive="base">
                                        <p:cTn id="7" dur="500" fill="hold"/>
                                        <p:tgtEl>
                                          <p:spTgt spid="961552"/>
                                        </p:tgtEl>
                                        <p:attrNameLst>
                                          <p:attrName>ppt_x</p:attrName>
                                        </p:attrNameLst>
                                      </p:cBhvr>
                                      <p:tavLst>
                                        <p:tav tm="0">
                                          <p:val>
                                            <p:strVal val="#ppt_x"/>
                                          </p:val>
                                        </p:tav>
                                        <p:tav tm="100000">
                                          <p:val>
                                            <p:strVal val="#ppt_x"/>
                                          </p:val>
                                        </p:tav>
                                      </p:tavLst>
                                    </p:anim>
                                    <p:anim calcmode="lin" valueType="num">
                                      <p:cBhvr additive="base">
                                        <p:cTn id="8" dur="500" fill="hold"/>
                                        <p:tgtEl>
                                          <p:spTgt spid="96155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8" fill="hold" nodeType="afterEffect">
                                  <p:stCondLst>
                                    <p:cond delay="0"/>
                                  </p:stCondLst>
                                  <p:childTnLst>
                                    <p:set>
                                      <p:cBhvr>
                                        <p:cTn id="11" dur="1" fill="hold">
                                          <p:stCondLst>
                                            <p:cond delay="0"/>
                                          </p:stCondLst>
                                        </p:cTn>
                                        <p:tgtEl>
                                          <p:spTgt spid="961555"/>
                                        </p:tgtEl>
                                        <p:attrNameLst>
                                          <p:attrName>style.visibility</p:attrName>
                                        </p:attrNameLst>
                                      </p:cBhvr>
                                      <p:to>
                                        <p:strVal val="visible"/>
                                      </p:to>
                                    </p:set>
                                    <p:anim calcmode="lin" valueType="num">
                                      <p:cBhvr additive="base">
                                        <p:cTn id="12" dur="500" fill="hold"/>
                                        <p:tgtEl>
                                          <p:spTgt spid="961555"/>
                                        </p:tgtEl>
                                        <p:attrNameLst>
                                          <p:attrName>ppt_x</p:attrName>
                                        </p:attrNameLst>
                                      </p:cBhvr>
                                      <p:tavLst>
                                        <p:tav tm="0">
                                          <p:val>
                                            <p:strVal val="0-#ppt_w/2"/>
                                          </p:val>
                                        </p:tav>
                                        <p:tav tm="100000">
                                          <p:val>
                                            <p:strVal val="#ppt_x"/>
                                          </p:val>
                                        </p:tav>
                                      </p:tavLst>
                                    </p:anim>
                                    <p:anim calcmode="lin" valueType="num">
                                      <p:cBhvr additive="base">
                                        <p:cTn id="13" dur="500" fill="hold"/>
                                        <p:tgtEl>
                                          <p:spTgt spid="96155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8" fill="hold" nodeType="afterEffect">
                                  <p:stCondLst>
                                    <p:cond delay="0"/>
                                  </p:stCondLst>
                                  <p:childTnLst>
                                    <p:set>
                                      <p:cBhvr>
                                        <p:cTn id="16" dur="1" fill="hold">
                                          <p:stCondLst>
                                            <p:cond delay="0"/>
                                          </p:stCondLst>
                                        </p:cTn>
                                        <p:tgtEl>
                                          <p:spTgt spid="961556"/>
                                        </p:tgtEl>
                                        <p:attrNameLst>
                                          <p:attrName>style.visibility</p:attrName>
                                        </p:attrNameLst>
                                      </p:cBhvr>
                                      <p:to>
                                        <p:strVal val="visible"/>
                                      </p:to>
                                    </p:set>
                                    <p:anim calcmode="lin" valueType="num">
                                      <p:cBhvr additive="base">
                                        <p:cTn id="17" dur="500" fill="hold"/>
                                        <p:tgtEl>
                                          <p:spTgt spid="961556"/>
                                        </p:tgtEl>
                                        <p:attrNameLst>
                                          <p:attrName>ppt_x</p:attrName>
                                        </p:attrNameLst>
                                      </p:cBhvr>
                                      <p:tavLst>
                                        <p:tav tm="0">
                                          <p:val>
                                            <p:strVal val="0-#ppt_w/2"/>
                                          </p:val>
                                        </p:tav>
                                        <p:tav tm="100000">
                                          <p:val>
                                            <p:strVal val="#ppt_x"/>
                                          </p:val>
                                        </p:tav>
                                      </p:tavLst>
                                    </p:anim>
                                    <p:anim calcmode="lin" valueType="num">
                                      <p:cBhvr additive="base">
                                        <p:cTn id="18" dur="500" fill="hold"/>
                                        <p:tgtEl>
                                          <p:spTgt spid="961556"/>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61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52" grpId="0"/>
      <p:bldP spid="9615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5" name="Rectangle 1026"/>
          <p:cNvSpPr>
            <a:spLocks noGrp="1" noChangeArrowheads="1"/>
          </p:cNvSpPr>
          <p:nvPr>
            <p:ph type="title"/>
          </p:nvPr>
        </p:nvSpPr>
        <p:spPr>
          <a:xfrm>
            <a:off x="76200" y="304800"/>
            <a:ext cx="6705600" cy="1066800"/>
          </a:xfrm>
        </p:spPr>
        <p:txBody>
          <a:bodyPr/>
          <a:lstStyle/>
          <a:p>
            <a:r>
              <a:rPr lang="en-US" altLang="en-US" dirty="0" smtClean="0"/>
              <a:t>Nightlight Use in Children and Development  of Myopia (Nearsightedness)</a:t>
            </a:r>
          </a:p>
        </p:txBody>
      </p:sp>
      <p:sp>
        <p:nvSpPr>
          <p:cNvPr id="7206" name="Rectangle 1027"/>
          <p:cNvSpPr>
            <a:spLocks noGrp="1" noChangeArrowheads="1"/>
          </p:cNvSpPr>
          <p:nvPr>
            <p:ph type="body" idx="1"/>
          </p:nvPr>
        </p:nvSpPr>
        <p:spPr/>
        <p:txBody>
          <a:bodyPr/>
          <a:lstStyle/>
          <a:p>
            <a:r>
              <a:rPr lang="en-US" altLang="en-US" dirty="0" smtClean="0"/>
              <a:t>Quinn et al.  </a:t>
            </a:r>
            <a:r>
              <a:rPr lang="en-US" altLang="en-US" i="1" dirty="0" smtClean="0"/>
              <a:t>Nature </a:t>
            </a:r>
            <a:r>
              <a:rPr lang="en-US" altLang="en-US" dirty="0" smtClean="0"/>
              <a:t>1999</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r>
              <a:rPr lang="en-US" altLang="en-US" dirty="0" smtClean="0"/>
              <a:t>Prevalence Ratio = </a:t>
            </a:r>
          </a:p>
          <a:p>
            <a:endParaRPr lang="en-US" altLang="en-US" dirty="0" smtClean="0"/>
          </a:p>
          <a:p>
            <a:endParaRPr lang="en-US" altLang="en-US" dirty="0" smtClean="0"/>
          </a:p>
          <a:p>
            <a:endParaRPr lang="en-US" altLang="en-US" dirty="0" smtClean="0"/>
          </a:p>
        </p:txBody>
      </p:sp>
      <p:graphicFrame>
        <p:nvGraphicFramePr>
          <p:cNvPr id="7203" name="Object 35"/>
          <p:cNvGraphicFramePr>
            <a:graphicFrameLocks/>
          </p:cNvGraphicFramePr>
          <p:nvPr/>
        </p:nvGraphicFramePr>
        <p:xfrm>
          <a:off x="304802" y="2514600"/>
          <a:ext cx="5668963" cy="1766888"/>
        </p:xfrm>
        <a:graphic>
          <a:graphicData uri="http://schemas.openxmlformats.org/presentationml/2006/ole">
            <mc:AlternateContent xmlns:mc="http://schemas.openxmlformats.org/markup-compatibility/2006">
              <mc:Choice xmlns:v="urn:schemas-microsoft-com:vml" Requires="v">
                <p:oleObj spid="_x0000_s7499" name="Document" r:id="rId4" imgW="5625084" imgH="1766316" progId="Word.Document.8">
                  <p:embed/>
                </p:oleObj>
              </mc:Choice>
              <mc:Fallback>
                <p:oleObj name="Document" r:id="rId4" imgW="5625084" imgH="1766316" progId="Word.Document.8">
                  <p:embed/>
                  <p:pic>
                    <p:nvPicPr>
                      <p:cNvPr id="0" name="Picture 3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2" y="2514600"/>
                        <a:ext cx="5668963" cy="176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204" name="Object 36"/>
          <p:cNvGraphicFramePr>
            <a:graphicFrameLocks noChangeAspect="1"/>
          </p:cNvGraphicFramePr>
          <p:nvPr>
            <p:extLst>
              <p:ext uri="{D42A27DB-BD31-4B8C-83A1-F6EECF244321}">
                <p14:modId xmlns:p14="http://schemas.microsoft.com/office/powerpoint/2010/main" val="72687251"/>
              </p:ext>
            </p:extLst>
          </p:nvPr>
        </p:nvGraphicFramePr>
        <p:xfrm>
          <a:off x="1219200" y="5334000"/>
          <a:ext cx="4876800" cy="1752600"/>
        </p:xfrm>
        <a:graphic>
          <a:graphicData uri="http://schemas.openxmlformats.org/presentationml/2006/ole">
            <mc:AlternateContent xmlns:mc="http://schemas.openxmlformats.org/markup-compatibility/2006">
              <mc:Choice xmlns:v="urn:schemas-microsoft-com:vml" Requires="v">
                <p:oleObj spid="_x0000_s7500" name="Equation" r:id="rId6" imgW="1955520" imgH="761760" progId="Equation.3">
                  <p:embed/>
                </p:oleObj>
              </mc:Choice>
              <mc:Fallback>
                <p:oleObj name="Equation" r:id="rId6" imgW="1955520" imgH="761760" progId="Equation.3">
                  <p:embed/>
                  <p:pic>
                    <p:nvPicPr>
                      <p:cNvPr id="0" name="Picture 36"/>
                      <p:cNvPicPr>
                        <a:picLocks noChangeAspect="1" noChangeArrowheads="1"/>
                      </p:cNvPicPr>
                      <p:nvPr/>
                    </p:nvPicPr>
                    <p:blipFill>
                      <a:blip r:embed="rId7"/>
                      <a:srcRect/>
                      <a:stretch>
                        <a:fillRect/>
                      </a:stretch>
                    </p:blipFill>
                    <p:spPr bwMode="auto">
                      <a:xfrm>
                        <a:off x="1219200" y="5334000"/>
                        <a:ext cx="4876800" cy="175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732" name="Rectangle 2"/>
          <p:cNvSpPr>
            <a:spLocks noGrp="1" noChangeArrowheads="1"/>
          </p:cNvSpPr>
          <p:nvPr>
            <p:ph type="title" idx="4294967295"/>
          </p:nvPr>
        </p:nvSpPr>
        <p:spPr>
          <a:xfrm>
            <a:off x="0" y="76200"/>
            <a:ext cx="6858000" cy="457200"/>
          </a:xfrm>
        </p:spPr>
        <p:txBody>
          <a:bodyPr/>
          <a:lstStyle/>
          <a:p>
            <a:r>
              <a:rPr lang="en-US" altLang="en-US" dirty="0" smtClean="0"/>
              <a:t>Forces us to specify the research question</a:t>
            </a:r>
          </a:p>
        </p:txBody>
      </p:sp>
      <p:sp>
        <p:nvSpPr>
          <p:cNvPr id="326733" name="Rectangle 3"/>
          <p:cNvSpPr>
            <a:spLocks noGrp="1" noChangeArrowheads="1"/>
          </p:cNvSpPr>
          <p:nvPr>
            <p:ph type="body" sz="half" idx="4294967295"/>
          </p:nvPr>
        </p:nvSpPr>
        <p:spPr>
          <a:xfrm>
            <a:off x="609600" y="1676400"/>
            <a:ext cx="2838450" cy="6781800"/>
          </a:xfrm>
        </p:spPr>
        <p:txBody>
          <a:bodyPr/>
          <a:lstStyle/>
          <a:p>
            <a:endParaRPr lang="en-US" altLang="en-US" sz="1800" dirty="0" smtClean="0"/>
          </a:p>
          <a:p>
            <a:endParaRPr lang="en-US" altLang="en-US" sz="1800" dirty="0" smtClean="0"/>
          </a:p>
          <a:p>
            <a:endParaRPr lang="en-US" altLang="en-US" sz="1800" dirty="0" smtClean="0"/>
          </a:p>
          <a:p>
            <a:endParaRPr lang="en-US" altLang="en-US" sz="1800" dirty="0" smtClean="0"/>
          </a:p>
          <a:p>
            <a:pPr algn="ctr">
              <a:buFont typeface="Symbol" pitchFamily="18" charset="2"/>
              <a:buNone/>
            </a:pPr>
            <a:endParaRPr lang="en-US" altLang="en-US" sz="1800" dirty="0" smtClean="0"/>
          </a:p>
        </p:txBody>
      </p:sp>
      <p:sp>
        <p:nvSpPr>
          <p:cNvPr id="1116164"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16166" name="Text Box 6"/>
          <p:cNvSpPr txBox="1">
            <a:spLocks noChangeArrowheads="1"/>
          </p:cNvSpPr>
          <p:nvPr/>
        </p:nvSpPr>
        <p:spPr bwMode="auto">
          <a:xfrm>
            <a:off x="228600" y="2131370"/>
            <a:ext cx="2133600" cy="46166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6167" name="Text Box 7"/>
          <p:cNvSpPr txBox="1">
            <a:spLocks noChangeArrowheads="1"/>
          </p:cNvSpPr>
          <p:nvPr/>
        </p:nvSpPr>
        <p:spPr bwMode="auto">
          <a:xfrm>
            <a:off x="2362200" y="5863064"/>
            <a:ext cx="2209800" cy="830997"/>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 Other mechanisms</a:t>
            </a:r>
          </a:p>
        </p:txBody>
      </p:sp>
      <p:sp>
        <p:nvSpPr>
          <p:cNvPr id="1116168" name="Line 8"/>
          <p:cNvSpPr>
            <a:spLocks noChangeShapeType="1"/>
          </p:cNvSpPr>
          <p:nvPr/>
        </p:nvSpPr>
        <p:spPr bwMode="auto">
          <a:xfrm>
            <a:off x="2286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69" name="Text Box 9"/>
          <p:cNvSpPr txBox="1">
            <a:spLocks noChangeArrowheads="1"/>
          </p:cNvSpPr>
          <p:nvPr/>
        </p:nvSpPr>
        <p:spPr bwMode="auto">
          <a:xfrm>
            <a:off x="1050927" y="827088"/>
            <a:ext cx="2987675" cy="52322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116172" name="Text Box 12"/>
          <p:cNvSpPr txBox="1">
            <a:spLocks noChangeArrowheads="1"/>
          </p:cNvSpPr>
          <p:nvPr/>
        </p:nvSpPr>
        <p:spPr bwMode="auto">
          <a:xfrm>
            <a:off x="2362200" y="2041527"/>
            <a:ext cx="2895600" cy="769441"/>
          </a:xfrm>
          <a:prstGeom prst="rect">
            <a:avLst/>
          </a:prstGeom>
          <a:noFill/>
          <a:ln w="254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200" dirty="0"/>
              <a:t>CD4 count +      Other mechanisms</a:t>
            </a:r>
          </a:p>
        </p:txBody>
      </p:sp>
      <p:sp>
        <p:nvSpPr>
          <p:cNvPr id="1116175" name="Line 15"/>
          <p:cNvSpPr>
            <a:spLocks noChangeShapeType="1"/>
          </p:cNvSpPr>
          <p:nvPr/>
        </p:nvSpPr>
        <p:spPr bwMode="auto">
          <a:xfrm>
            <a:off x="4724400" y="2286000"/>
            <a:ext cx="685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76" name="Text Box 16"/>
          <p:cNvSpPr txBox="1">
            <a:spLocks noChangeArrowheads="1"/>
          </p:cNvSpPr>
          <p:nvPr/>
        </p:nvSpPr>
        <p:spPr bwMode="auto">
          <a:xfrm>
            <a:off x="4800600" y="2131370"/>
            <a:ext cx="2133600" cy="46166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6177" name="Line 17"/>
          <p:cNvSpPr>
            <a:spLocks noChangeShapeType="1"/>
          </p:cNvSpPr>
          <p:nvPr/>
        </p:nvSpPr>
        <p:spPr bwMode="auto">
          <a:xfrm>
            <a:off x="0" y="3581400"/>
            <a:ext cx="6858000" cy="0"/>
          </a:xfrm>
          <a:prstGeom prst="line">
            <a:avLst/>
          </a:prstGeom>
          <a:noFill/>
          <a:ln w="762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78" name="Text Box 18"/>
          <p:cNvSpPr txBox="1">
            <a:spLocks noChangeArrowheads="1"/>
          </p:cNvSpPr>
          <p:nvPr/>
        </p:nvSpPr>
        <p:spPr bwMode="auto">
          <a:xfrm>
            <a:off x="152400" y="685802"/>
            <a:ext cx="3657600" cy="923330"/>
          </a:xfrm>
          <a:prstGeom prst="rect">
            <a:avLst/>
          </a:prstGeom>
          <a:noFill/>
          <a:ln w="12700">
            <a:solidFill>
              <a:schemeClr val="tx1"/>
            </a:solid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1800" dirty="0">
                <a:solidFill>
                  <a:schemeClr val="tx1"/>
                </a:solidFill>
                <a:latin typeface="Arial" pitchFamily="34" charset="0"/>
              </a:rPr>
              <a:t>#1: Do CCR5 defects reduce  progression to AIDS, irrespective of mechanism?</a:t>
            </a:r>
            <a:endParaRPr lang="en-US" sz="1800" dirty="0">
              <a:latin typeface="Arial" pitchFamily="34" charset="0"/>
            </a:endParaRPr>
          </a:p>
        </p:txBody>
      </p:sp>
      <p:sp>
        <p:nvSpPr>
          <p:cNvPr id="1116179" name="Text Box 19"/>
          <p:cNvSpPr txBox="1">
            <a:spLocks noChangeArrowheads="1"/>
          </p:cNvSpPr>
          <p:nvPr/>
        </p:nvSpPr>
        <p:spPr bwMode="auto">
          <a:xfrm>
            <a:off x="304800" y="5941370"/>
            <a:ext cx="2133600" cy="46166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6181" name="Text Box 21"/>
          <p:cNvSpPr txBox="1">
            <a:spLocks noChangeArrowheads="1"/>
          </p:cNvSpPr>
          <p:nvPr/>
        </p:nvSpPr>
        <p:spPr bwMode="auto">
          <a:xfrm>
            <a:off x="0" y="7848602"/>
            <a:ext cx="2514600" cy="307777"/>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400" dirty="0">
                <a:latin typeface="Arial" pitchFamily="34" charset="0"/>
              </a:rPr>
              <a:t>Low CD4 count</a:t>
            </a:r>
          </a:p>
        </p:txBody>
      </p:sp>
      <p:sp>
        <p:nvSpPr>
          <p:cNvPr id="1116182" name="Text Box 22"/>
          <p:cNvSpPr txBox="1">
            <a:spLocks noChangeArrowheads="1"/>
          </p:cNvSpPr>
          <p:nvPr/>
        </p:nvSpPr>
        <p:spPr bwMode="auto">
          <a:xfrm>
            <a:off x="4343400" y="5865170"/>
            <a:ext cx="2133600" cy="46166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6183" name="Line 23"/>
          <p:cNvSpPr>
            <a:spLocks noChangeShapeType="1"/>
          </p:cNvSpPr>
          <p:nvPr/>
        </p:nvSpPr>
        <p:spPr bwMode="auto">
          <a:xfrm>
            <a:off x="2438400" y="6172200"/>
            <a:ext cx="4572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86" name="Line 26"/>
          <p:cNvSpPr>
            <a:spLocks noChangeShapeType="1"/>
          </p:cNvSpPr>
          <p:nvPr/>
        </p:nvSpPr>
        <p:spPr bwMode="auto">
          <a:xfrm>
            <a:off x="4343400" y="6172200"/>
            <a:ext cx="3810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87" name="Text Box 27"/>
          <p:cNvSpPr txBox="1">
            <a:spLocks noChangeArrowheads="1"/>
          </p:cNvSpPr>
          <p:nvPr/>
        </p:nvSpPr>
        <p:spPr bwMode="auto">
          <a:xfrm>
            <a:off x="3733800" y="609602"/>
            <a:ext cx="3048000" cy="954107"/>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Do not adjust for CD4 count !</a:t>
            </a:r>
          </a:p>
        </p:txBody>
      </p:sp>
      <p:sp>
        <p:nvSpPr>
          <p:cNvPr id="1116188" name="Line 28"/>
          <p:cNvSpPr>
            <a:spLocks noChangeShapeType="1"/>
          </p:cNvSpPr>
          <p:nvPr/>
        </p:nvSpPr>
        <p:spPr bwMode="auto">
          <a:xfrm flipV="1">
            <a:off x="1524000" y="5265739"/>
            <a:ext cx="1219200" cy="677863"/>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189" name="Line 29"/>
          <p:cNvSpPr>
            <a:spLocks noChangeShapeType="1"/>
          </p:cNvSpPr>
          <p:nvPr/>
        </p:nvSpPr>
        <p:spPr bwMode="auto">
          <a:xfrm>
            <a:off x="4495800" y="5334000"/>
            <a:ext cx="762000" cy="53340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graphicFrame>
        <p:nvGraphicFramePr>
          <p:cNvPr id="326729" name="Object 73"/>
          <p:cNvGraphicFramePr>
            <a:graphicFrameLocks noGrp="1"/>
          </p:cNvGraphicFramePr>
          <p:nvPr>
            <p:ph sz="half" idx="4294967295"/>
          </p:nvPr>
        </p:nvGraphicFramePr>
        <p:xfrm>
          <a:off x="2133600" y="7086600"/>
          <a:ext cx="2438400" cy="1182688"/>
        </p:xfrm>
        <a:graphic>
          <a:graphicData uri="http://schemas.openxmlformats.org/presentationml/2006/ole">
            <mc:AlternateContent xmlns:mc="http://schemas.openxmlformats.org/markup-compatibility/2006">
              <mc:Choice xmlns:v="urn:schemas-microsoft-com:vml" Requires="v">
                <p:oleObj spid="_x0000_s327170" name="Document" r:id="rId4" imgW="3851145" imgH="1867731" progId="Word.Document.8">
                  <p:embed/>
                </p:oleObj>
              </mc:Choice>
              <mc:Fallback>
                <p:oleObj name="Document" r:id="rId4" imgW="3851145" imgH="1867731" progId="Word.Document.8">
                  <p:embed/>
                  <p:pic>
                    <p:nvPicPr>
                      <p:cNvPr id="0" name="Picture 7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7086600"/>
                        <a:ext cx="2438400"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730" name="Object 74"/>
          <p:cNvGraphicFramePr>
            <a:graphicFrameLocks/>
          </p:cNvGraphicFramePr>
          <p:nvPr/>
        </p:nvGraphicFramePr>
        <p:xfrm>
          <a:off x="838200" y="8189915"/>
          <a:ext cx="2438400" cy="1182687"/>
        </p:xfrm>
        <a:graphic>
          <a:graphicData uri="http://schemas.openxmlformats.org/presentationml/2006/ole">
            <mc:AlternateContent xmlns:mc="http://schemas.openxmlformats.org/markup-compatibility/2006">
              <mc:Choice xmlns:v="urn:schemas-microsoft-com:vml" Requires="v">
                <p:oleObj spid="_x0000_s327171" name="Document" r:id="rId6" imgW="3851145" imgH="1867731" progId="Word.Document.8">
                  <p:embed/>
                </p:oleObj>
              </mc:Choice>
              <mc:Fallback>
                <p:oleObj name="Document" r:id="rId6" imgW="3851145" imgH="1867731" progId="Word.Document.8">
                  <p:embed/>
                  <p:pic>
                    <p:nvPicPr>
                      <p:cNvPr id="0" name="Picture 7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8189915"/>
                        <a:ext cx="2438400"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731" name="Object 75"/>
          <p:cNvGraphicFramePr>
            <a:graphicFrameLocks/>
          </p:cNvGraphicFramePr>
          <p:nvPr/>
        </p:nvGraphicFramePr>
        <p:xfrm>
          <a:off x="4114800" y="8153400"/>
          <a:ext cx="2438400" cy="1182688"/>
        </p:xfrm>
        <a:graphic>
          <a:graphicData uri="http://schemas.openxmlformats.org/presentationml/2006/ole">
            <mc:AlternateContent xmlns:mc="http://schemas.openxmlformats.org/markup-compatibility/2006">
              <mc:Choice xmlns:v="urn:schemas-microsoft-com:vml" Requires="v">
                <p:oleObj spid="_x0000_s327172" name="Document" r:id="rId8" imgW="3851145" imgH="1867731" progId="Word.Document.8">
                  <p:embed/>
                </p:oleObj>
              </mc:Choice>
              <mc:Fallback>
                <p:oleObj name="Document" r:id="rId8" imgW="3851145" imgH="1867731" progId="Word.Document.8">
                  <p:embed/>
                  <p:pic>
                    <p:nvPicPr>
                      <p:cNvPr id="0" name="Picture 7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4800" y="8153400"/>
                        <a:ext cx="2438400" cy="118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16201" name="Line 41"/>
          <p:cNvSpPr>
            <a:spLocks noChangeShapeType="1"/>
          </p:cNvSpPr>
          <p:nvPr/>
        </p:nvSpPr>
        <p:spPr bwMode="auto">
          <a:xfrm flipH="1">
            <a:off x="2286000" y="7772400"/>
            <a:ext cx="457200" cy="304800"/>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202" name="Line 42"/>
          <p:cNvSpPr>
            <a:spLocks noChangeShapeType="1"/>
          </p:cNvSpPr>
          <p:nvPr/>
        </p:nvSpPr>
        <p:spPr bwMode="auto">
          <a:xfrm>
            <a:off x="4114800" y="7772400"/>
            <a:ext cx="609600" cy="381000"/>
          </a:xfrm>
          <a:prstGeom prst="line">
            <a:avLst/>
          </a:prstGeom>
          <a:noFill/>
          <a:ln w="254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6203" name="Text Box 43"/>
          <p:cNvSpPr txBox="1">
            <a:spLocks noChangeArrowheads="1"/>
          </p:cNvSpPr>
          <p:nvPr/>
        </p:nvSpPr>
        <p:spPr bwMode="auto">
          <a:xfrm>
            <a:off x="4191000" y="7772402"/>
            <a:ext cx="2514600" cy="307777"/>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1400" dirty="0">
                <a:latin typeface="Arial" pitchFamily="34" charset="0"/>
              </a:rPr>
              <a:t>High CD4 count</a:t>
            </a:r>
          </a:p>
        </p:txBody>
      </p:sp>
      <p:sp>
        <p:nvSpPr>
          <p:cNvPr id="1116204" name="Text Box 44"/>
          <p:cNvSpPr txBox="1">
            <a:spLocks noChangeArrowheads="1"/>
          </p:cNvSpPr>
          <p:nvPr/>
        </p:nvSpPr>
        <p:spPr bwMode="auto">
          <a:xfrm>
            <a:off x="2362200" y="4953002"/>
            <a:ext cx="2438400" cy="461665"/>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400" dirty="0">
                <a:latin typeface="Arial" pitchFamily="34" charset="0"/>
              </a:rPr>
              <a:t>CD4 count</a:t>
            </a:r>
          </a:p>
        </p:txBody>
      </p:sp>
      <p:sp>
        <p:nvSpPr>
          <p:cNvPr id="1116205" name="Text Box 45"/>
          <p:cNvSpPr txBox="1">
            <a:spLocks noChangeArrowheads="1"/>
          </p:cNvSpPr>
          <p:nvPr/>
        </p:nvSpPr>
        <p:spPr bwMode="auto">
          <a:xfrm>
            <a:off x="4343400" y="3976688"/>
            <a:ext cx="2362200" cy="523220"/>
          </a:xfrm>
          <a:prstGeom prst="rect">
            <a:avLst/>
          </a:prstGeom>
          <a:noFill/>
          <a:ln w="762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dirty="0"/>
              <a:t>Do adjust ! </a:t>
            </a:r>
          </a:p>
        </p:txBody>
      </p:sp>
      <p:sp>
        <p:nvSpPr>
          <p:cNvPr id="1116206" name="Text Box 46"/>
          <p:cNvSpPr txBox="1">
            <a:spLocks noChangeArrowheads="1"/>
          </p:cNvSpPr>
          <p:nvPr/>
        </p:nvSpPr>
        <p:spPr bwMode="auto">
          <a:xfrm>
            <a:off x="76200" y="3962402"/>
            <a:ext cx="4114800" cy="923330"/>
          </a:xfrm>
          <a:prstGeom prst="rect">
            <a:avLst/>
          </a:prstGeom>
          <a:noFill/>
          <a:ln w="12700">
            <a:solidFill>
              <a:schemeClr val="tx1"/>
            </a:solid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1800" dirty="0">
                <a:solidFill>
                  <a:schemeClr val="tx1"/>
                </a:solidFill>
                <a:latin typeface="Arial" pitchFamily="34" charset="0"/>
              </a:rPr>
              <a:t>#2: Do CCR5 defects reduce progression to AIDS, </a:t>
            </a:r>
            <a:r>
              <a:rPr lang="en-US" sz="1800" dirty="0" smtClean="0">
                <a:solidFill>
                  <a:schemeClr val="tx1"/>
                </a:solidFill>
                <a:latin typeface="Arial" pitchFamily="34" charset="0"/>
              </a:rPr>
              <a:t>apart from </a:t>
            </a:r>
            <a:r>
              <a:rPr lang="en-US" sz="1800" dirty="0">
                <a:solidFill>
                  <a:schemeClr val="tx1"/>
                </a:solidFill>
                <a:latin typeface="Arial" pitchFamily="34" charset="0"/>
              </a:rPr>
              <a:t>their effect on CD4 count?</a:t>
            </a:r>
            <a:endParaRPr lang="en-US" sz="1800" dirty="0">
              <a:latin typeface="Arial" pitchFamily="34" charset="0"/>
            </a:endParaRPr>
          </a:p>
        </p:txBody>
      </p:sp>
      <p:sp>
        <p:nvSpPr>
          <p:cNvPr id="1116208" name="Text Box 48"/>
          <p:cNvSpPr txBox="1">
            <a:spLocks noChangeArrowheads="1"/>
          </p:cNvSpPr>
          <p:nvPr/>
        </p:nvSpPr>
        <p:spPr bwMode="auto">
          <a:xfrm>
            <a:off x="3429000" y="2740970"/>
            <a:ext cx="9144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400" dirty="0"/>
              <a:t>?</a:t>
            </a:r>
          </a:p>
        </p:txBody>
      </p:sp>
      <p:sp>
        <p:nvSpPr>
          <p:cNvPr id="1116209" name="Text Box 49"/>
          <p:cNvSpPr txBox="1">
            <a:spLocks noChangeArrowheads="1"/>
          </p:cNvSpPr>
          <p:nvPr/>
        </p:nvSpPr>
        <p:spPr bwMode="auto">
          <a:xfrm>
            <a:off x="2971800" y="6551891"/>
            <a:ext cx="9144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326760" name="Text Box 31"/>
          <p:cNvSpPr txBox="1">
            <a:spLocks noChangeArrowheads="1"/>
          </p:cNvSpPr>
          <p:nvPr/>
        </p:nvSpPr>
        <p:spPr bwMode="auto">
          <a:xfrm>
            <a:off x="2362200" y="4876800"/>
            <a:ext cx="2438400" cy="523220"/>
          </a:xfrm>
          <a:prstGeom prst="rect">
            <a:avLst/>
          </a:prstGeom>
          <a:noFill/>
          <a:ln w="66675">
            <a:solidFill>
              <a:srgbClr val="FF0000"/>
            </a:solidFill>
            <a:miter lim="800000"/>
            <a:headEnd/>
            <a:tailEnd/>
          </a:ln>
        </p:spPr>
        <p:txBody>
          <a:bodyPr>
            <a:spAutoFit/>
          </a:bodyPr>
          <a:lstStyle/>
          <a:p>
            <a:pPr algn="ctr" eaLnBrk="0" hangingPunct="0">
              <a:spcBef>
                <a:spcPct val="50000"/>
              </a:spcBef>
            </a:pPr>
            <a:endParaRPr lang="en-US" alt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2"/>
          <p:cNvSpPr>
            <a:spLocks noGrp="1" noChangeArrowheads="1"/>
          </p:cNvSpPr>
          <p:nvPr>
            <p:ph type="title" idx="4294967295"/>
          </p:nvPr>
        </p:nvSpPr>
        <p:spPr>
          <a:xfrm>
            <a:off x="0" y="304800"/>
            <a:ext cx="6858000" cy="457200"/>
          </a:xfrm>
        </p:spPr>
        <p:txBody>
          <a:bodyPr/>
          <a:lstStyle/>
          <a:p>
            <a:r>
              <a:rPr lang="en-US" altLang="en-US" sz="2200" dirty="0" smtClean="0"/>
              <a:t>Taylor et al. </a:t>
            </a:r>
            <a:r>
              <a:rPr lang="en-US" altLang="en-US" sz="2200" i="1" dirty="0" smtClean="0"/>
              <a:t>JAIDS</a:t>
            </a:r>
            <a:r>
              <a:rPr lang="en-US" altLang="en-US" sz="2200" dirty="0" smtClean="0"/>
              <a:t> 2003</a:t>
            </a:r>
          </a:p>
        </p:txBody>
      </p:sp>
      <p:sp>
        <p:nvSpPr>
          <p:cNvPr id="358402" name="Rectangle 3"/>
          <p:cNvSpPr>
            <a:spLocks noGrp="1" noChangeArrowheads="1"/>
          </p:cNvSpPr>
          <p:nvPr>
            <p:ph type="body" sz="half" idx="4294967295"/>
          </p:nvPr>
        </p:nvSpPr>
        <p:spPr>
          <a:xfrm>
            <a:off x="609600" y="1676400"/>
            <a:ext cx="2838450" cy="6781800"/>
          </a:xfrm>
        </p:spPr>
        <p:txBody>
          <a:bodyPr/>
          <a:lstStyle/>
          <a:p>
            <a:endParaRPr lang="en-US" altLang="en-US" sz="1800" dirty="0" smtClean="0"/>
          </a:p>
          <a:p>
            <a:endParaRPr lang="en-US" altLang="en-US" sz="1800" dirty="0" smtClean="0"/>
          </a:p>
          <a:p>
            <a:endParaRPr lang="en-US" altLang="en-US" sz="1800" dirty="0" smtClean="0"/>
          </a:p>
          <a:p>
            <a:endParaRPr lang="en-US" altLang="en-US" sz="1800" dirty="0" smtClean="0"/>
          </a:p>
          <a:p>
            <a:pPr algn="ctr">
              <a:buFont typeface="Symbol" pitchFamily="18" charset="2"/>
              <a:buNone/>
            </a:pPr>
            <a:endParaRPr lang="en-US" altLang="en-US" sz="1800" dirty="0" smtClean="0"/>
          </a:p>
        </p:txBody>
      </p:sp>
      <p:sp>
        <p:nvSpPr>
          <p:cNvPr id="1119236" name="Line 4"/>
          <p:cNvSpPr>
            <a:spLocks noChangeShapeType="1"/>
          </p:cNvSpPr>
          <p:nvPr/>
        </p:nvSpPr>
        <p:spPr bwMode="auto">
          <a:xfrm>
            <a:off x="2209800" y="4191000"/>
            <a:ext cx="914400" cy="1371600"/>
          </a:xfrm>
          <a:prstGeom prst="line">
            <a:avLst/>
          </a:prstGeom>
          <a:noFill/>
          <a:ln w="12700">
            <a:noFill/>
            <a:round/>
            <a:headEnd/>
            <a:tailEnd type="triangle" w="med" len="med"/>
          </a:ln>
          <a:effectLst>
            <a:outerShdw dist="107763" dir="2700000" algn="ctr" rotWithShape="0">
              <a:schemeClr val="bg2"/>
            </a:outerShdw>
          </a:effectLst>
        </p:spPr>
        <p:txBody>
          <a:bodyPr wrap="none" anchor="ctr">
            <a:spAutoFit/>
          </a:bodyPr>
          <a:lstStyle/>
          <a:p>
            <a:pPr algn="ctr" eaLnBrk="0" hangingPunct="0">
              <a:spcBef>
                <a:spcPct val="50000"/>
              </a:spcBef>
              <a:defRPr/>
            </a:pPr>
            <a:endParaRPr lang="en-US" dirty="0">
              <a:latin typeface="Arial" pitchFamily="34" charset="0"/>
            </a:endParaRPr>
          </a:p>
        </p:txBody>
      </p:sp>
      <p:sp>
        <p:nvSpPr>
          <p:cNvPr id="1119237" name="Text Box 5"/>
          <p:cNvSpPr txBox="1">
            <a:spLocks noChangeArrowheads="1"/>
          </p:cNvSpPr>
          <p:nvPr/>
        </p:nvSpPr>
        <p:spPr bwMode="auto">
          <a:xfrm>
            <a:off x="228600" y="2131370"/>
            <a:ext cx="2133600" cy="46166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9238" name="Text Box 6"/>
          <p:cNvSpPr txBox="1">
            <a:spLocks noChangeArrowheads="1"/>
          </p:cNvSpPr>
          <p:nvPr/>
        </p:nvSpPr>
        <p:spPr bwMode="auto">
          <a:xfrm>
            <a:off x="2590800" y="6244064"/>
            <a:ext cx="2209800" cy="830997"/>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Other mechanism</a:t>
            </a:r>
          </a:p>
        </p:txBody>
      </p:sp>
      <p:sp>
        <p:nvSpPr>
          <p:cNvPr id="1119239" name="Line 7"/>
          <p:cNvSpPr>
            <a:spLocks noChangeShapeType="1"/>
          </p:cNvSpPr>
          <p:nvPr/>
        </p:nvSpPr>
        <p:spPr bwMode="auto">
          <a:xfrm>
            <a:off x="2286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40" name="Text Box 8"/>
          <p:cNvSpPr txBox="1">
            <a:spLocks noChangeArrowheads="1"/>
          </p:cNvSpPr>
          <p:nvPr/>
        </p:nvSpPr>
        <p:spPr bwMode="auto">
          <a:xfrm>
            <a:off x="1050927" y="827088"/>
            <a:ext cx="2987675" cy="52322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p:txBody>
      </p:sp>
      <p:sp>
        <p:nvSpPr>
          <p:cNvPr id="1119241" name="Text Box 9"/>
          <p:cNvSpPr txBox="1">
            <a:spLocks noChangeArrowheads="1"/>
          </p:cNvSpPr>
          <p:nvPr/>
        </p:nvSpPr>
        <p:spPr bwMode="auto">
          <a:xfrm>
            <a:off x="0" y="4876802"/>
            <a:ext cx="914400" cy="461665"/>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2400" b="0" dirty="0">
                <a:solidFill>
                  <a:schemeClr val="tx1"/>
                </a:solidFill>
                <a:latin typeface="Arial" pitchFamily="34" charset="0"/>
              </a:rPr>
              <a:t>#2 </a:t>
            </a:r>
            <a:endParaRPr lang="en-US" sz="2400" dirty="0">
              <a:latin typeface="Arial" pitchFamily="34" charset="0"/>
            </a:endParaRPr>
          </a:p>
        </p:txBody>
      </p:sp>
      <p:sp>
        <p:nvSpPr>
          <p:cNvPr id="1119242" name="Text Box 10"/>
          <p:cNvSpPr txBox="1">
            <a:spLocks noChangeArrowheads="1"/>
          </p:cNvSpPr>
          <p:nvPr/>
        </p:nvSpPr>
        <p:spPr bwMode="auto">
          <a:xfrm>
            <a:off x="3276600" y="6932891"/>
            <a:ext cx="9144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1800" dirty="0"/>
              <a:t>?</a:t>
            </a:r>
          </a:p>
        </p:txBody>
      </p:sp>
      <p:sp>
        <p:nvSpPr>
          <p:cNvPr id="1119243" name="Text Box 11"/>
          <p:cNvSpPr txBox="1">
            <a:spLocks noChangeArrowheads="1"/>
          </p:cNvSpPr>
          <p:nvPr/>
        </p:nvSpPr>
        <p:spPr bwMode="auto">
          <a:xfrm>
            <a:off x="2667000" y="2071688"/>
            <a:ext cx="2514600" cy="523220"/>
          </a:xfrm>
          <a:prstGeom prst="rect">
            <a:avLst/>
          </a:prstGeom>
          <a:noFill/>
          <a:ln w="254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CD4 count</a:t>
            </a:r>
          </a:p>
        </p:txBody>
      </p:sp>
      <p:sp>
        <p:nvSpPr>
          <p:cNvPr id="1119244" name="Line 12"/>
          <p:cNvSpPr>
            <a:spLocks noChangeShapeType="1"/>
          </p:cNvSpPr>
          <p:nvPr/>
        </p:nvSpPr>
        <p:spPr bwMode="auto">
          <a:xfrm>
            <a:off x="4953000" y="23622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45" name="Text Box 13"/>
          <p:cNvSpPr txBox="1">
            <a:spLocks noChangeArrowheads="1"/>
          </p:cNvSpPr>
          <p:nvPr/>
        </p:nvSpPr>
        <p:spPr bwMode="auto">
          <a:xfrm>
            <a:off x="4953000" y="2131370"/>
            <a:ext cx="2133600" cy="46166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9246" name="Line 14"/>
          <p:cNvSpPr>
            <a:spLocks noChangeShapeType="1"/>
          </p:cNvSpPr>
          <p:nvPr/>
        </p:nvSpPr>
        <p:spPr bwMode="auto">
          <a:xfrm>
            <a:off x="0" y="4495800"/>
            <a:ext cx="6858000" cy="0"/>
          </a:xfrm>
          <a:prstGeom prst="line">
            <a:avLst/>
          </a:prstGeom>
          <a:noFill/>
          <a:ln w="76200">
            <a:solidFill>
              <a:schemeClr val="tx1"/>
            </a:solidFill>
            <a:round/>
            <a:headEn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47" name="Text Box 15"/>
          <p:cNvSpPr txBox="1">
            <a:spLocks noChangeArrowheads="1"/>
          </p:cNvSpPr>
          <p:nvPr/>
        </p:nvSpPr>
        <p:spPr bwMode="auto">
          <a:xfrm>
            <a:off x="228600" y="990602"/>
            <a:ext cx="914400" cy="461665"/>
          </a:xfrm>
          <a:prstGeom prst="rect">
            <a:avLst/>
          </a:prstGeom>
          <a:noFill/>
          <a:ln w="76200">
            <a:noFill/>
            <a:miter lim="800000"/>
            <a:headEnd/>
            <a:tailEnd/>
          </a:ln>
          <a:effectLst>
            <a:outerShdw dist="107763" dir="2700000" algn="ctr" rotWithShape="0">
              <a:schemeClr val="bg2"/>
            </a:outerShdw>
          </a:effectLst>
        </p:spPr>
        <p:txBody>
          <a:bodyPr>
            <a:spAutoFit/>
          </a:bodyPr>
          <a:lstStyle/>
          <a:p>
            <a:pPr marL="171450" indent="-171450" eaLnBrk="0" hangingPunct="0">
              <a:spcBef>
                <a:spcPct val="20000"/>
              </a:spcBef>
              <a:spcAft>
                <a:spcPct val="50000"/>
              </a:spcAft>
              <a:buClr>
                <a:schemeClr val="accent2"/>
              </a:buClr>
              <a:buSzPct val="75000"/>
              <a:buFont typeface="Symbol" pitchFamily="18" charset="2"/>
              <a:buNone/>
              <a:defRPr/>
            </a:pPr>
            <a:r>
              <a:rPr lang="en-US" sz="2400" b="0" dirty="0">
                <a:solidFill>
                  <a:schemeClr val="tx1"/>
                </a:solidFill>
                <a:latin typeface="Arial" pitchFamily="34" charset="0"/>
              </a:rPr>
              <a:t>#1</a:t>
            </a:r>
            <a:endParaRPr lang="en-US" sz="2400" dirty="0">
              <a:latin typeface="Arial" pitchFamily="34" charset="0"/>
            </a:endParaRPr>
          </a:p>
        </p:txBody>
      </p:sp>
      <p:sp>
        <p:nvSpPr>
          <p:cNvPr id="1119248" name="Text Box 16"/>
          <p:cNvSpPr txBox="1">
            <a:spLocks noChangeArrowheads="1"/>
          </p:cNvSpPr>
          <p:nvPr/>
        </p:nvSpPr>
        <p:spPr bwMode="auto">
          <a:xfrm>
            <a:off x="304800" y="6398570"/>
            <a:ext cx="2133600" cy="46166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CCR5 defect</a:t>
            </a:r>
            <a:endParaRPr lang="en-US" sz="1200" dirty="0">
              <a:latin typeface="Arial" pitchFamily="34" charset="0"/>
            </a:endParaRPr>
          </a:p>
        </p:txBody>
      </p:sp>
      <p:sp>
        <p:nvSpPr>
          <p:cNvPr id="1119249" name="Text Box 17"/>
          <p:cNvSpPr txBox="1">
            <a:spLocks noChangeArrowheads="1"/>
          </p:cNvSpPr>
          <p:nvPr/>
        </p:nvSpPr>
        <p:spPr bwMode="auto">
          <a:xfrm>
            <a:off x="3429000" y="2573309"/>
            <a:ext cx="914400" cy="400110"/>
          </a:xfrm>
          <a:prstGeom prst="rect">
            <a:avLst/>
          </a:prstGeom>
          <a:noFill/>
          <a:ln w="76200">
            <a:noFill/>
            <a:miter lim="800000"/>
            <a:headEnd/>
            <a:tailEnd/>
          </a:ln>
          <a:effectLst>
            <a:outerShdw dist="107763" dir="2700000" algn="ctr" rotWithShape="0">
              <a:schemeClr val="bg2"/>
            </a:outerShdw>
          </a:effectLst>
        </p:spPr>
        <p:txBody>
          <a:bodyPr anchor="ct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a:t>
            </a:r>
          </a:p>
        </p:txBody>
      </p:sp>
      <p:sp>
        <p:nvSpPr>
          <p:cNvPr id="1119251" name="Text Box 19"/>
          <p:cNvSpPr txBox="1">
            <a:spLocks noChangeArrowheads="1"/>
          </p:cNvSpPr>
          <p:nvPr/>
        </p:nvSpPr>
        <p:spPr bwMode="auto">
          <a:xfrm>
            <a:off x="4876800" y="6398570"/>
            <a:ext cx="2133600" cy="461665"/>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AIDS</a:t>
            </a:r>
            <a:endParaRPr lang="en-US" sz="1200" dirty="0">
              <a:latin typeface="Arial" pitchFamily="34" charset="0"/>
            </a:endParaRPr>
          </a:p>
        </p:txBody>
      </p:sp>
      <p:sp>
        <p:nvSpPr>
          <p:cNvPr id="1119252" name="Line 20"/>
          <p:cNvSpPr>
            <a:spLocks noChangeShapeType="1"/>
          </p:cNvSpPr>
          <p:nvPr/>
        </p:nvSpPr>
        <p:spPr bwMode="auto">
          <a:xfrm>
            <a:off x="2438400" y="66294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53" name="Line 21"/>
          <p:cNvSpPr>
            <a:spLocks noChangeShapeType="1"/>
          </p:cNvSpPr>
          <p:nvPr/>
        </p:nvSpPr>
        <p:spPr bwMode="auto">
          <a:xfrm>
            <a:off x="4648200" y="6629400"/>
            <a:ext cx="6096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54" name="Text Box 22"/>
          <p:cNvSpPr txBox="1">
            <a:spLocks noChangeArrowheads="1"/>
          </p:cNvSpPr>
          <p:nvPr/>
        </p:nvSpPr>
        <p:spPr bwMode="auto">
          <a:xfrm>
            <a:off x="152400" y="914400"/>
            <a:ext cx="5029200" cy="52322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CD4 not adjusted for</a:t>
            </a:r>
          </a:p>
        </p:txBody>
      </p:sp>
      <p:sp>
        <p:nvSpPr>
          <p:cNvPr id="1119256" name="Line 24"/>
          <p:cNvSpPr>
            <a:spLocks noChangeShapeType="1"/>
          </p:cNvSpPr>
          <p:nvPr/>
        </p:nvSpPr>
        <p:spPr bwMode="auto">
          <a:xfrm>
            <a:off x="4343400" y="5867400"/>
            <a:ext cx="1219200" cy="533400"/>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358422" name="Text Box 31"/>
          <p:cNvSpPr txBox="1">
            <a:spLocks noChangeArrowheads="1"/>
          </p:cNvSpPr>
          <p:nvPr/>
        </p:nvSpPr>
        <p:spPr bwMode="auto">
          <a:xfrm>
            <a:off x="2438400" y="5357813"/>
            <a:ext cx="2133600" cy="523220"/>
          </a:xfrm>
          <a:prstGeom prst="rect">
            <a:avLst/>
          </a:prstGeom>
          <a:noFill/>
          <a:ln w="66675">
            <a:solidFill>
              <a:srgbClr val="FF0000"/>
            </a:solidFill>
            <a:miter lim="800000"/>
            <a:headEnd/>
            <a:tailEnd/>
          </a:ln>
        </p:spPr>
        <p:txBody>
          <a:bodyPr>
            <a:spAutoFit/>
          </a:bodyPr>
          <a:lstStyle/>
          <a:p>
            <a:pPr algn="ctr" eaLnBrk="0" hangingPunct="0">
              <a:spcBef>
                <a:spcPct val="50000"/>
              </a:spcBef>
            </a:pPr>
            <a:r>
              <a:rPr lang="en-US" dirty="0"/>
              <a:t>CD4 count</a:t>
            </a:r>
          </a:p>
        </p:txBody>
      </p:sp>
      <p:sp>
        <p:nvSpPr>
          <p:cNvPr id="1119255" name="Line 23"/>
          <p:cNvSpPr>
            <a:spLocks noChangeShapeType="1"/>
          </p:cNvSpPr>
          <p:nvPr/>
        </p:nvSpPr>
        <p:spPr bwMode="auto">
          <a:xfrm flipV="1">
            <a:off x="1543050" y="5846764"/>
            <a:ext cx="1047750" cy="554037"/>
          </a:xfrm>
          <a:prstGeom prst="line">
            <a:avLst/>
          </a:prstGeom>
          <a:noFill/>
          <a:ln w="76200">
            <a:solidFill>
              <a:schemeClr val="tx1"/>
            </a:solidFill>
            <a:round/>
            <a:headEnd/>
            <a:tailEnd type="triangle"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119264" name="Text Box 32"/>
          <p:cNvSpPr txBox="1">
            <a:spLocks noChangeArrowheads="1"/>
          </p:cNvSpPr>
          <p:nvPr/>
        </p:nvSpPr>
        <p:spPr bwMode="auto">
          <a:xfrm>
            <a:off x="0" y="4800600"/>
            <a:ext cx="4343400" cy="523220"/>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CD4 adjusted for </a:t>
            </a:r>
          </a:p>
        </p:txBody>
      </p:sp>
      <p:sp>
        <p:nvSpPr>
          <p:cNvPr id="1119266" name="Text Box 34"/>
          <p:cNvSpPr txBox="1">
            <a:spLocks noChangeArrowheads="1"/>
          </p:cNvSpPr>
          <p:nvPr/>
        </p:nvSpPr>
        <p:spPr bwMode="auto">
          <a:xfrm>
            <a:off x="304800" y="3437853"/>
            <a:ext cx="6172200" cy="861774"/>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eaLnBrk="0" hangingPunct="0">
              <a:spcBef>
                <a:spcPct val="50000"/>
              </a:spcBef>
              <a:defRPr/>
            </a:pPr>
            <a:r>
              <a:rPr lang="en-US" sz="2000" b="0" dirty="0">
                <a:latin typeface="Arial" pitchFamily="34" charset="0"/>
              </a:rPr>
              <a:t>Crude (unadjusted) association:</a:t>
            </a:r>
          </a:p>
          <a:p>
            <a:pPr eaLnBrk="0" hangingPunct="0">
              <a:spcBef>
                <a:spcPct val="50000"/>
              </a:spcBef>
              <a:defRPr/>
            </a:pPr>
            <a:r>
              <a:rPr lang="en-US" sz="2000" b="0" dirty="0">
                <a:latin typeface="Arial" pitchFamily="34" charset="0"/>
              </a:rPr>
              <a:t> - rate ratio: 0.71 </a:t>
            </a:r>
          </a:p>
        </p:txBody>
      </p:sp>
      <p:sp>
        <p:nvSpPr>
          <p:cNvPr id="1119267" name="Text Box 35"/>
          <p:cNvSpPr txBox="1">
            <a:spLocks noChangeArrowheads="1"/>
          </p:cNvSpPr>
          <p:nvPr/>
        </p:nvSpPr>
        <p:spPr bwMode="auto">
          <a:xfrm>
            <a:off x="152400" y="7461522"/>
            <a:ext cx="6400800" cy="1323439"/>
          </a:xfrm>
          <a:prstGeom prst="rect">
            <a:avLst/>
          </a:prstGeom>
          <a:noFill/>
          <a:ln w="25400">
            <a:noFill/>
            <a:miter lim="800000"/>
            <a:headEnd/>
            <a:tailEnd/>
          </a:ln>
          <a:effectLst>
            <a:outerShdw dist="107763" dir="2700000" algn="ctr" rotWithShape="0">
              <a:schemeClr val="bg2"/>
            </a:outerShdw>
          </a:effectLst>
        </p:spPr>
        <p:txBody>
          <a:bodyPr anchor="ctr">
            <a:spAutoFit/>
          </a:bodyPr>
          <a:lstStyle/>
          <a:p>
            <a:pPr eaLnBrk="0" hangingPunct="0">
              <a:spcBef>
                <a:spcPct val="50000"/>
              </a:spcBef>
              <a:defRPr/>
            </a:pPr>
            <a:r>
              <a:rPr lang="en-US" sz="2000" b="0" dirty="0">
                <a:solidFill>
                  <a:schemeClr val="tx1"/>
                </a:solidFill>
                <a:latin typeface="Arial" pitchFamily="34" charset="0"/>
              </a:rPr>
              <a:t>Stratified (adjusted) by CD4 count</a:t>
            </a:r>
          </a:p>
          <a:p>
            <a:pPr lvl="2" eaLnBrk="0" hangingPunct="0">
              <a:spcBef>
                <a:spcPct val="50000"/>
              </a:spcBef>
              <a:buFontTx/>
              <a:buChar char="-"/>
              <a:defRPr/>
            </a:pPr>
            <a:r>
              <a:rPr lang="en-US" sz="2000" b="0" dirty="0">
                <a:solidFill>
                  <a:schemeClr val="tx1"/>
                </a:solidFill>
                <a:latin typeface="Arial" pitchFamily="34" charset="0"/>
              </a:rPr>
              <a:t>rate ratio: 0.93; </a:t>
            </a:r>
          </a:p>
          <a:p>
            <a:pPr lvl="2" eaLnBrk="0" hangingPunct="0">
              <a:spcBef>
                <a:spcPct val="50000"/>
              </a:spcBef>
              <a:buFontTx/>
              <a:buChar char="-"/>
              <a:defRPr/>
            </a:pPr>
            <a:r>
              <a:rPr lang="en-US" sz="2000" b="0" dirty="0">
                <a:solidFill>
                  <a:schemeClr val="tx1"/>
                </a:solidFill>
                <a:latin typeface="Arial" pitchFamily="34" charset="0"/>
              </a:rPr>
              <a:t>Conclude: no mechanism other than via CD4</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49" name="Rectangle 2"/>
          <p:cNvSpPr>
            <a:spLocks noGrp="1" noChangeArrowheads="1"/>
          </p:cNvSpPr>
          <p:nvPr>
            <p:ph type="title"/>
          </p:nvPr>
        </p:nvSpPr>
        <p:spPr>
          <a:xfrm>
            <a:off x="265113" y="-228600"/>
            <a:ext cx="6440487" cy="1066800"/>
          </a:xfrm>
        </p:spPr>
        <p:txBody>
          <a:bodyPr/>
          <a:lstStyle/>
          <a:p>
            <a:r>
              <a:rPr lang="en-US" altLang="en-US" dirty="0" smtClean="0">
                <a:solidFill>
                  <a:srgbClr val="000000"/>
                </a:solidFill>
              </a:rPr>
              <a:t>Reasons to Adjust: </a:t>
            </a:r>
            <a:r>
              <a:rPr lang="en-US" altLang="en-US" dirty="0">
                <a:solidFill>
                  <a:srgbClr val="000000"/>
                </a:solidFill>
              </a:rPr>
              <a:t>T</a:t>
            </a:r>
            <a:r>
              <a:rPr lang="en-US" altLang="en-US" dirty="0" smtClean="0">
                <a:solidFill>
                  <a:srgbClr val="000000"/>
                </a:solidFill>
              </a:rPr>
              <a:t>o Minimize Bias</a:t>
            </a:r>
            <a:endParaRPr lang="en-US" altLang="en-US" sz="1600" dirty="0" smtClean="0">
              <a:solidFill>
                <a:srgbClr val="000000"/>
              </a:solidFill>
            </a:endParaRPr>
          </a:p>
        </p:txBody>
      </p:sp>
      <p:sp>
        <p:nvSpPr>
          <p:cNvPr id="334850" name="Rectangle 3"/>
          <p:cNvSpPr>
            <a:spLocks noGrp="1" noChangeArrowheads="1"/>
          </p:cNvSpPr>
          <p:nvPr>
            <p:ph type="body" idx="1"/>
          </p:nvPr>
        </p:nvSpPr>
        <p:spPr>
          <a:xfrm>
            <a:off x="152400" y="914400"/>
            <a:ext cx="6705600" cy="6781800"/>
          </a:xfrm>
        </p:spPr>
        <p:txBody>
          <a:bodyPr/>
          <a:lstStyle/>
          <a:p>
            <a:pPr marL="381000" indent="-381000">
              <a:buFont typeface="Symbol" pitchFamily="18" charset="2"/>
              <a:buNone/>
            </a:pPr>
            <a:r>
              <a:rPr lang="en-US" altLang="en-US" dirty="0" smtClean="0"/>
              <a:t>1.  </a:t>
            </a:r>
            <a:r>
              <a:rPr lang="en-US" altLang="en-US" sz="2400" dirty="0" smtClean="0"/>
              <a:t>Close a non-causal path generated by a non-collider (confounding)</a:t>
            </a:r>
          </a:p>
          <a:p>
            <a:pPr marL="381000" indent="-381000">
              <a:buFont typeface="Symbol" pitchFamily="18" charset="2"/>
              <a:buAutoNum type="arabicPeriod"/>
            </a:pPr>
            <a:endParaRPr lang="en-US" altLang="en-US" sz="2400" dirty="0" smtClean="0"/>
          </a:p>
          <a:p>
            <a:pPr marL="381000" indent="-381000">
              <a:buFont typeface="Symbol" pitchFamily="18" charset="2"/>
              <a:buAutoNum type="arabicPeriod"/>
            </a:pPr>
            <a:endParaRPr lang="en-US" altLang="en-US" dirty="0" smtClean="0"/>
          </a:p>
          <a:p>
            <a:pPr marL="381000" indent="-381000">
              <a:buFont typeface="Symbol" pitchFamily="18" charset="2"/>
              <a:buAutoNum type="arabicPeriod"/>
            </a:pPr>
            <a:endParaRPr lang="en-US" altLang="en-US" dirty="0" smtClean="0"/>
          </a:p>
          <a:p>
            <a:pPr marL="381000" indent="-381000">
              <a:buFont typeface="Symbol" pitchFamily="18" charset="2"/>
              <a:buNone/>
            </a:pPr>
            <a:endParaRPr lang="en-US" altLang="en-US" dirty="0" smtClean="0"/>
          </a:p>
          <a:p>
            <a:pPr marL="817563" lvl="1" indent="-381000"/>
            <a:endParaRPr lang="en-US" altLang="en-US" dirty="0" smtClean="0"/>
          </a:p>
          <a:p>
            <a:pPr marL="381000" indent="-381000">
              <a:buFont typeface="Symbol" pitchFamily="18" charset="2"/>
              <a:buNone/>
            </a:pPr>
            <a:r>
              <a:rPr lang="en-US" altLang="en-US" dirty="0" smtClean="0"/>
              <a:t>	</a:t>
            </a:r>
          </a:p>
          <a:p>
            <a:pPr marL="381000" indent="-381000">
              <a:buFont typeface="Symbol" pitchFamily="18" charset="2"/>
              <a:buNone/>
            </a:pPr>
            <a:r>
              <a:rPr lang="en-US" altLang="en-US" dirty="0" smtClean="0"/>
              <a:t>	</a:t>
            </a:r>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381000" indent="-381000">
              <a:buFont typeface="Symbol" pitchFamily="18" charset="2"/>
              <a:buAutoNum type="arabicPeriod"/>
            </a:pPr>
            <a:endParaRPr lang="en-US" altLang="en-US" dirty="0" smtClean="0"/>
          </a:p>
          <a:p>
            <a:pPr marL="817563" lvl="1" indent="-381000"/>
            <a:endParaRPr lang="en-US" altLang="en-US" dirty="0" smtClean="0"/>
          </a:p>
          <a:p>
            <a:pPr marL="381000" indent="-381000"/>
            <a:endParaRPr lang="en-US" altLang="en-US" dirty="0" smtClean="0"/>
          </a:p>
          <a:p>
            <a:pPr marL="817563" lvl="1" indent="-381000"/>
            <a:endParaRPr lang="en-US" altLang="en-US" dirty="0" smtClean="0"/>
          </a:p>
        </p:txBody>
      </p:sp>
      <p:sp>
        <p:nvSpPr>
          <p:cNvPr id="1263620" name="Text Box 4"/>
          <p:cNvSpPr txBox="1">
            <a:spLocks noChangeArrowheads="1"/>
          </p:cNvSpPr>
          <p:nvPr/>
        </p:nvSpPr>
        <p:spPr bwMode="auto">
          <a:xfrm>
            <a:off x="457200" y="3276600"/>
            <a:ext cx="1676400" cy="3968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Nightlights </a:t>
            </a:r>
          </a:p>
        </p:txBody>
      </p:sp>
      <p:sp>
        <p:nvSpPr>
          <p:cNvPr id="1263621" name="Text Box 5"/>
          <p:cNvSpPr txBox="1">
            <a:spLocks noChangeArrowheads="1"/>
          </p:cNvSpPr>
          <p:nvPr/>
        </p:nvSpPr>
        <p:spPr bwMode="auto">
          <a:xfrm>
            <a:off x="2286000" y="3260725"/>
            <a:ext cx="16002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Child’s myopia</a:t>
            </a:r>
          </a:p>
        </p:txBody>
      </p:sp>
      <p:sp>
        <p:nvSpPr>
          <p:cNvPr id="1263622" name="Text Box 6"/>
          <p:cNvSpPr txBox="1">
            <a:spLocks noChangeArrowheads="1"/>
          </p:cNvSpPr>
          <p:nvPr/>
        </p:nvSpPr>
        <p:spPr bwMode="auto">
          <a:xfrm>
            <a:off x="228600" y="2057400"/>
            <a:ext cx="1676400" cy="7016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Parental myopia</a:t>
            </a:r>
          </a:p>
        </p:txBody>
      </p:sp>
      <p:sp>
        <p:nvSpPr>
          <p:cNvPr id="1263623" name="Line 7"/>
          <p:cNvSpPr>
            <a:spLocks noChangeShapeType="1"/>
          </p:cNvSpPr>
          <p:nvPr/>
        </p:nvSpPr>
        <p:spPr bwMode="auto">
          <a:xfrm flipV="1">
            <a:off x="2057400" y="35052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3624" name="Text Box 8"/>
          <p:cNvSpPr txBox="1">
            <a:spLocks noChangeArrowheads="1"/>
          </p:cNvSpPr>
          <p:nvPr/>
        </p:nvSpPr>
        <p:spPr bwMode="auto">
          <a:xfrm>
            <a:off x="1905000" y="3519488"/>
            <a:ext cx="685800" cy="36671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63625" name="Line 9"/>
          <p:cNvSpPr>
            <a:spLocks noChangeShapeType="1"/>
          </p:cNvSpPr>
          <p:nvPr/>
        </p:nvSpPr>
        <p:spPr bwMode="auto">
          <a:xfrm flipH="1" flipV="1">
            <a:off x="1524000" y="2667000"/>
            <a:ext cx="1143000" cy="533400"/>
          </a:xfrm>
          <a:prstGeom prst="line">
            <a:avLst/>
          </a:prstGeom>
          <a:noFill/>
          <a:ln w="28575">
            <a:solidFill>
              <a:schemeClr val="tx1"/>
            </a:solidFill>
            <a:round/>
            <a:headEnd type="triangle" w="med" len="med"/>
            <a:tailEn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263626" name="Line 10"/>
          <p:cNvSpPr>
            <a:spLocks noChangeShapeType="1"/>
          </p:cNvSpPr>
          <p:nvPr/>
        </p:nvSpPr>
        <p:spPr bwMode="auto">
          <a:xfrm flipH="1" flipV="1">
            <a:off x="838200" y="2743200"/>
            <a:ext cx="152400" cy="5334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0" name="Text Box 14"/>
          <p:cNvSpPr txBox="1">
            <a:spLocks noChangeArrowheads="1"/>
          </p:cNvSpPr>
          <p:nvPr/>
        </p:nvSpPr>
        <p:spPr bwMode="auto">
          <a:xfrm>
            <a:off x="304800" y="1981200"/>
            <a:ext cx="16764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2" name="Text Box 5"/>
          <p:cNvSpPr txBox="1">
            <a:spLocks noChangeArrowheads="1"/>
          </p:cNvSpPr>
          <p:nvPr/>
        </p:nvSpPr>
        <p:spPr bwMode="auto">
          <a:xfrm>
            <a:off x="3581400" y="3581400"/>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Sleep duration</a:t>
            </a:r>
            <a:endParaRPr lang="en-US" altLang="en-US" sz="2000" dirty="0"/>
          </a:p>
        </p:txBody>
      </p:sp>
      <p:sp>
        <p:nvSpPr>
          <p:cNvPr id="3" name="Text Box 5"/>
          <p:cNvSpPr txBox="1">
            <a:spLocks noChangeArrowheads="1"/>
          </p:cNvSpPr>
          <p:nvPr/>
        </p:nvSpPr>
        <p:spPr bwMode="auto">
          <a:xfrm>
            <a:off x="5257800" y="3581400"/>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Heart disease</a:t>
            </a:r>
            <a:endParaRPr lang="en-US" altLang="en-US" sz="2000" dirty="0"/>
          </a:p>
        </p:txBody>
      </p:sp>
      <p:sp>
        <p:nvSpPr>
          <p:cNvPr id="4" name="Line 10"/>
          <p:cNvSpPr>
            <a:spLocks noChangeShapeType="1"/>
          </p:cNvSpPr>
          <p:nvPr/>
        </p:nvSpPr>
        <p:spPr bwMode="auto">
          <a:xfrm flipH="1" flipV="1">
            <a:off x="3886200" y="2514600"/>
            <a:ext cx="304800" cy="1066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5" name="Text Box 5"/>
          <p:cNvSpPr txBox="1">
            <a:spLocks noChangeArrowheads="1"/>
          </p:cNvSpPr>
          <p:nvPr/>
        </p:nvSpPr>
        <p:spPr bwMode="auto">
          <a:xfrm>
            <a:off x="5181600" y="1371600"/>
            <a:ext cx="1600200" cy="1015663"/>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Family hx of heart disease</a:t>
            </a:r>
            <a:endParaRPr lang="en-US" altLang="en-US" sz="2000" dirty="0"/>
          </a:p>
        </p:txBody>
      </p:sp>
      <p:sp>
        <p:nvSpPr>
          <p:cNvPr id="6" name="Text Box 5"/>
          <p:cNvSpPr txBox="1">
            <a:spLocks noChangeArrowheads="1"/>
          </p:cNvSpPr>
          <p:nvPr/>
        </p:nvSpPr>
        <p:spPr bwMode="auto">
          <a:xfrm>
            <a:off x="4114800" y="2574925"/>
            <a:ext cx="1828800" cy="701675"/>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a:t>Participation in study</a:t>
            </a:r>
          </a:p>
        </p:txBody>
      </p:sp>
      <p:sp>
        <p:nvSpPr>
          <p:cNvPr id="7" name="Text Box 5"/>
          <p:cNvSpPr txBox="1">
            <a:spLocks noChangeArrowheads="1"/>
          </p:cNvSpPr>
          <p:nvPr/>
        </p:nvSpPr>
        <p:spPr bwMode="auto">
          <a:xfrm>
            <a:off x="2743200" y="1752600"/>
            <a:ext cx="1600200" cy="707886"/>
          </a:xfrm>
          <a:prstGeom prst="rect">
            <a:avLst/>
          </a:prstGeom>
          <a:noFill/>
          <a:ln w="12700">
            <a:noFill/>
            <a:miter lim="800000"/>
            <a:headEnd/>
            <a:tailEnd/>
          </a:ln>
          <a:effectLst>
            <a:outerShdw dist="107763" dir="2700000" algn="ctr" rotWithShape="0">
              <a:schemeClr val="bg2"/>
            </a:outerShdw>
          </a:effectLst>
        </p:spPr>
        <p:txBody>
          <a:bodyPr>
            <a:spAutoFit/>
          </a:bodyPr>
          <a:lstStyle>
            <a:lvl1pPr>
              <a:defRPr sz="2800" b="1">
                <a:solidFill>
                  <a:srgbClr val="000000"/>
                </a:solidFill>
                <a:latin typeface="Arial" pitchFamily="34" charset="0"/>
              </a:defRPr>
            </a:lvl1pPr>
            <a:lvl2pPr marL="742950" indent="-285750">
              <a:defRPr sz="2800" b="1">
                <a:solidFill>
                  <a:srgbClr val="000000"/>
                </a:solidFill>
                <a:latin typeface="Arial" pitchFamily="34" charset="0"/>
              </a:defRPr>
            </a:lvl2pPr>
            <a:lvl3pPr marL="1143000" indent="-228600">
              <a:defRPr sz="2800" b="1">
                <a:solidFill>
                  <a:srgbClr val="000000"/>
                </a:solidFill>
                <a:latin typeface="Arial" pitchFamily="34" charset="0"/>
              </a:defRPr>
            </a:lvl3pPr>
            <a:lvl4pPr marL="1600200" indent="-228600">
              <a:defRPr sz="2800" b="1">
                <a:solidFill>
                  <a:srgbClr val="000000"/>
                </a:solidFill>
                <a:latin typeface="Arial" pitchFamily="34" charset="0"/>
              </a:defRPr>
            </a:lvl4pPr>
            <a:lvl5pPr marL="2057400" indent="-228600">
              <a:defRPr sz="2800" b="1">
                <a:solidFill>
                  <a:srgbClr val="000000"/>
                </a:solidFill>
                <a:latin typeface="Arial" pitchFamily="34" charset="0"/>
              </a:defRPr>
            </a:lvl5pPr>
            <a:lvl6pPr marL="2514600" indent="-228600" algn="ctr" eaLnBrk="0" fontAlgn="base" hangingPunct="0">
              <a:spcBef>
                <a:spcPct val="50000"/>
              </a:spcBef>
              <a:spcAft>
                <a:spcPct val="0"/>
              </a:spcAft>
              <a:defRPr sz="2800" b="1">
                <a:solidFill>
                  <a:srgbClr val="000000"/>
                </a:solidFill>
                <a:latin typeface="Arial" pitchFamily="34" charset="0"/>
              </a:defRPr>
            </a:lvl6pPr>
            <a:lvl7pPr marL="2971800" indent="-228600" algn="ctr" eaLnBrk="0" fontAlgn="base" hangingPunct="0">
              <a:spcBef>
                <a:spcPct val="50000"/>
              </a:spcBef>
              <a:spcAft>
                <a:spcPct val="0"/>
              </a:spcAft>
              <a:defRPr sz="2800" b="1">
                <a:solidFill>
                  <a:srgbClr val="000000"/>
                </a:solidFill>
                <a:latin typeface="Arial" pitchFamily="34" charset="0"/>
              </a:defRPr>
            </a:lvl7pPr>
            <a:lvl8pPr marL="3429000" indent="-228600" algn="ctr" eaLnBrk="0" fontAlgn="base" hangingPunct="0">
              <a:spcBef>
                <a:spcPct val="50000"/>
              </a:spcBef>
              <a:spcAft>
                <a:spcPct val="0"/>
              </a:spcAft>
              <a:defRPr sz="2800" b="1">
                <a:solidFill>
                  <a:srgbClr val="000000"/>
                </a:solidFill>
                <a:latin typeface="Arial" pitchFamily="34" charset="0"/>
              </a:defRPr>
            </a:lvl8pPr>
            <a:lvl9pPr marL="3886200" indent="-228600" algn="ctr" eaLnBrk="0" fontAlgn="base" hangingPunct="0">
              <a:spcBef>
                <a:spcPct val="50000"/>
              </a:spcBef>
              <a:spcAft>
                <a:spcPct val="0"/>
              </a:spcAft>
              <a:defRPr sz="2800" b="1">
                <a:solidFill>
                  <a:srgbClr val="000000"/>
                </a:solidFill>
                <a:latin typeface="Arial" pitchFamily="34" charset="0"/>
              </a:defRPr>
            </a:lvl9pPr>
          </a:lstStyle>
          <a:p>
            <a:pPr algn="ctr" eaLnBrk="0" hangingPunct="0">
              <a:spcBef>
                <a:spcPct val="50000"/>
              </a:spcBef>
              <a:defRPr/>
            </a:pPr>
            <a:r>
              <a:rPr lang="en-US" altLang="en-US" sz="2000" dirty="0" smtClean="0"/>
              <a:t>Organized lifestyle</a:t>
            </a:r>
            <a:endParaRPr lang="en-US" altLang="en-US" sz="2000" dirty="0"/>
          </a:p>
        </p:txBody>
      </p:sp>
      <p:sp>
        <p:nvSpPr>
          <p:cNvPr id="8" name="Line 10"/>
          <p:cNvSpPr>
            <a:spLocks noChangeShapeType="1"/>
          </p:cNvSpPr>
          <p:nvPr/>
        </p:nvSpPr>
        <p:spPr bwMode="auto">
          <a:xfrm flipH="1" flipV="1">
            <a:off x="4267200" y="2286000"/>
            <a:ext cx="152400" cy="304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9" name="Line 10"/>
          <p:cNvSpPr>
            <a:spLocks noChangeShapeType="1"/>
          </p:cNvSpPr>
          <p:nvPr/>
        </p:nvSpPr>
        <p:spPr bwMode="auto">
          <a:xfrm flipH="1" flipV="1">
            <a:off x="6096000" y="2362200"/>
            <a:ext cx="152400" cy="12192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0" name="Line 10"/>
          <p:cNvSpPr>
            <a:spLocks noChangeShapeType="1"/>
          </p:cNvSpPr>
          <p:nvPr/>
        </p:nvSpPr>
        <p:spPr bwMode="auto">
          <a:xfrm flipV="1">
            <a:off x="5181600" y="2209800"/>
            <a:ext cx="228600" cy="381000"/>
          </a:xfrm>
          <a:prstGeom prst="line">
            <a:avLst/>
          </a:prstGeom>
          <a:noFill/>
          <a:ln w="28575">
            <a:solidFill>
              <a:schemeClr val="tx1"/>
            </a:solidFill>
            <a:round/>
            <a:headEnd type="triangle" w="med" len="med"/>
            <a:tailEn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1" name="Text Box 8"/>
          <p:cNvSpPr txBox="1">
            <a:spLocks noChangeArrowheads="1"/>
          </p:cNvSpPr>
          <p:nvPr/>
        </p:nvSpPr>
        <p:spPr bwMode="auto">
          <a:xfrm>
            <a:off x="4800600" y="3810000"/>
            <a:ext cx="685800" cy="366713"/>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 name="Line 7"/>
          <p:cNvSpPr>
            <a:spLocks noChangeShapeType="1"/>
          </p:cNvSpPr>
          <p:nvPr/>
        </p:nvSpPr>
        <p:spPr bwMode="auto">
          <a:xfrm flipV="1">
            <a:off x="4953000" y="3733800"/>
            <a:ext cx="533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a:extLst/>
        </p:spPr>
        <p:txBody>
          <a:bodyPr anchor="ctr">
            <a:spAutoFit/>
          </a:bodyPr>
          <a:lstStyle/>
          <a:p>
            <a:pPr algn="ctr" eaLnBrk="0" hangingPunct="0">
              <a:spcBef>
                <a:spcPct val="50000"/>
              </a:spcBef>
              <a:defRPr/>
            </a:pPr>
            <a:endParaRPr lang="en-US" dirty="0">
              <a:latin typeface="Arial" pitchFamily="34" charset="0"/>
            </a:endParaRPr>
          </a:p>
        </p:txBody>
      </p:sp>
      <p:sp>
        <p:nvSpPr>
          <p:cNvPr id="13" name="Text Box 14"/>
          <p:cNvSpPr txBox="1">
            <a:spLocks noChangeArrowheads="1"/>
          </p:cNvSpPr>
          <p:nvPr/>
        </p:nvSpPr>
        <p:spPr bwMode="auto">
          <a:xfrm>
            <a:off x="4114800" y="2514600"/>
            <a:ext cx="1828800" cy="82391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14" name="Text Box 14"/>
          <p:cNvSpPr txBox="1">
            <a:spLocks noChangeArrowheads="1"/>
          </p:cNvSpPr>
          <p:nvPr/>
        </p:nvSpPr>
        <p:spPr bwMode="auto">
          <a:xfrm>
            <a:off x="5043973" y="1361945"/>
            <a:ext cx="1676400" cy="984885"/>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smtClean="0">
              <a:latin typeface="Arial" pitchFamily="34" charset="0"/>
            </a:endParaRPr>
          </a:p>
          <a:p>
            <a:pPr algn="ctr" eaLnBrk="0" hangingPunct="0">
              <a:spcBef>
                <a:spcPct val="50000"/>
              </a:spcBef>
              <a:defRPr/>
            </a:pPr>
            <a:endParaRPr lang="en-US" sz="1000" dirty="0">
              <a:latin typeface="Arial" pitchFamily="34" charset="0"/>
            </a:endParaRPr>
          </a:p>
          <a:p>
            <a:pPr algn="ctr" eaLnBrk="0" hangingPunct="0">
              <a:spcBef>
                <a:spcPct val="50000"/>
              </a:spcBef>
              <a:defRPr/>
            </a:pPr>
            <a:endParaRPr lang="en-US" sz="1000" dirty="0">
              <a:latin typeface="Arial" pitchFamily="34" charset="0"/>
            </a:endParaRPr>
          </a:p>
        </p:txBody>
      </p:sp>
      <p:sp>
        <p:nvSpPr>
          <p:cNvPr id="75814" name="Text Box 38"/>
          <p:cNvSpPr txBox="1">
            <a:spLocks noChangeArrowheads="1"/>
          </p:cNvSpPr>
          <p:nvPr/>
        </p:nvSpPr>
        <p:spPr bwMode="auto">
          <a:xfrm>
            <a:off x="838200" y="4724400"/>
            <a:ext cx="5867400" cy="1552575"/>
          </a:xfrm>
          <a:prstGeom prst="rect">
            <a:avLst/>
          </a:prstGeom>
          <a:noFill/>
          <a:ln w="9525">
            <a:noFill/>
            <a:miter lim="800000"/>
            <a:headEnd/>
            <a:tailEnd/>
          </a:ln>
        </p:spPr>
        <p:txBody>
          <a:bodyPr>
            <a:spAutoFit/>
          </a:bodyPr>
          <a:lstStyle/>
          <a:p>
            <a:pPr algn="r" eaLnBrk="0" hangingPunct="0">
              <a:spcBef>
                <a:spcPct val="20000"/>
              </a:spcBef>
              <a:spcAft>
                <a:spcPct val="50000"/>
              </a:spcAft>
              <a:buClr>
                <a:srgbClr val="969696"/>
              </a:buClr>
              <a:buSzPct val="75000"/>
              <a:buFont typeface="Symbol" pitchFamily="18" charset="2"/>
              <a:buNone/>
            </a:pPr>
            <a:r>
              <a:rPr lang="en-US" altLang="en-US" sz="2400" b="0" dirty="0"/>
              <a:t>or by a conditioned-upon collider (selection bias)</a:t>
            </a:r>
          </a:p>
          <a:p>
            <a:pPr algn="r" eaLnBrk="0" hangingPunct="0">
              <a:spcBef>
                <a:spcPct val="50000"/>
              </a:spcBef>
            </a:pPr>
            <a:endParaRPr lang="en-US" altLang="en-US" sz="2400" dirty="0"/>
          </a:p>
        </p:txBody>
      </p:sp>
    </p:spTree>
    <p:extLst>
      <p:ext uri="{BB962C8B-B14F-4D97-AF65-F5344CB8AC3E}">
        <p14:creationId xmlns:p14="http://schemas.microsoft.com/office/powerpoint/2010/main" val="35601962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36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63630"/>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1263622"/>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6362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26362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263620"/>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1263624"/>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126362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263623"/>
                                        </p:tgtEl>
                                        <p:attrNameLst>
                                          <p:attrName>style.visibility</p:attrName>
                                        </p:attrNameLst>
                                      </p:cBhvr>
                                      <p:to>
                                        <p:strVal val="hidden"/>
                                      </p:to>
                                    </p:set>
                                  </p:childTnLst>
                                </p:cTn>
                              </p:par>
                              <p:par>
                                <p:cTn id="25" presetID="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5814"/>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0" grpId="0"/>
      <p:bldP spid="1263621" grpId="0"/>
      <p:bldP spid="1263622" grpId="0"/>
      <p:bldP spid="1263624" grpId="0"/>
      <p:bldP spid="1263630" grpId="0" animBg="1"/>
      <p:bldP spid="1263630" grpId="1" animBg="1"/>
      <p:bldP spid="2" grpId="0"/>
      <p:bldP spid="3" grpId="0"/>
      <p:bldP spid="5" grpId="0"/>
      <p:bldP spid="6" grpId="0"/>
      <p:bldP spid="7" grpId="0"/>
      <p:bldP spid="11" grpId="0"/>
      <p:bldP spid="13" grpId="0" animBg="1"/>
      <p:bldP spid="14" grpId="0" animBg="1"/>
      <p:bldP spid="75814"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1" name="Rectangle 2"/>
          <p:cNvSpPr>
            <a:spLocks noGrp="1" noChangeArrowheads="1"/>
          </p:cNvSpPr>
          <p:nvPr>
            <p:ph type="title" idx="4294967295"/>
          </p:nvPr>
        </p:nvSpPr>
        <p:spPr>
          <a:xfrm>
            <a:off x="265115" y="-76200"/>
            <a:ext cx="6440487" cy="1066800"/>
          </a:xfrm>
        </p:spPr>
        <p:txBody>
          <a:bodyPr/>
          <a:lstStyle/>
          <a:p>
            <a:r>
              <a:rPr lang="en-US" altLang="en-US" dirty="0" smtClean="0">
                <a:solidFill>
                  <a:srgbClr val="000000"/>
                </a:solidFill>
              </a:rPr>
              <a:t>Two Reasons to Adjust to Minimize Bias</a:t>
            </a:r>
            <a:r>
              <a:rPr lang="en-US" altLang="en-US" sz="1600" dirty="0" smtClean="0">
                <a:solidFill>
                  <a:srgbClr val="000000"/>
                </a:solidFill>
              </a:rPr>
              <a:t/>
            </a:r>
            <a:br>
              <a:rPr lang="en-US" altLang="en-US" sz="1600" dirty="0" smtClean="0">
                <a:solidFill>
                  <a:srgbClr val="000000"/>
                </a:solidFill>
              </a:rPr>
            </a:br>
            <a:endParaRPr lang="en-US" altLang="en-US" sz="1600" dirty="0" smtClean="0">
              <a:solidFill>
                <a:srgbClr val="000000"/>
              </a:solidFill>
            </a:endParaRPr>
          </a:p>
        </p:txBody>
      </p:sp>
      <p:sp>
        <p:nvSpPr>
          <p:cNvPr id="337922" name="Rectangle 3"/>
          <p:cNvSpPr>
            <a:spLocks noGrp="1" noChangeArrowheads="1"/>
          </p:cNvSpPr>
          <p:nvPr>
            <p:ph type="body" idx="4294967295"/>
          </p:nvPr>
        </p:nvSpPr>
        <p:spPr>
          <a:xfrm>
            <a:off x="152400" y="914400"/>
            <a:ext cx="6705600" cy="6781800"/>
          </a:xfrm>
        </p:spPr>
        <p:txBody>
          <a:bodyPr/>
          <a:lstStyle/>
          <a:p>
            <a:pPr marL="381000" indent="-381000">
              <a:buFont typeface="Symbol" pitchFamily="18" charset="2"/>
              <a:buNone/>
            </a:pPr>
            <a:r>
              <a:rPr lang="en-US" altLang="en-US" dirty="0" smtClean="0"/>
              <a:t>1.  Close a non-causal path generated by a non-collider (confounding) or by a conditioned upon collider (selection bias)</a:t>
            </a:r>
          </a:p>
          <a:p>
            <a:pPr marL="381000" indent="-381000">
              <a:buFont typeface="Symbol" pitchFamily="18" charset="2"/>
              <a:buAutoNum type="arabicPeriod"/>
            </a:pPr>
            <a:endParaRPr lang="en-US" altLang="en-US" dirty="0" smtClean="0"/>
          </a:p>
          <a:p>
            <a:pPr marL="381000" indent="-381000">
              <a:buFont typeface="Symbol" pitchFamily="18" charset="2"/>
              <a:buAutoNum type="arabicPeriod"/>
            </a:pPr>
            <a:endParaRPr lang="en-US" altLang="en-US" dirty="0" smtClean="0"/>
          </a:p>
          <a:p>
            <a:pPr marL="381000" indent="-381000">
              <a:buFont typeface="Symbol" pitchFamily="18" charset="2"/>
              <a:buNone/>
            </a:pPr>
            <a:endParaRPr lang="en-US" altLang="en-US" dirty="0" smtClean="0"/>
          </a:p>
          <a:p>
            <a:pPr marL="381000" indent="-381000">
              <a:buFont typeface="Symbol" pitchFamily="18" charset="2"/>
              <a:buAutoNum type="arabicPeriod"/>
            </a:pPr>
            <a:endParaRPr lang="en-US" altLang="en-US" dirty="0" smtClean="0"/>
          </a:p>
          <a:p>
            <a:pPr marL="381000" indent="-381000">
              <a:buFont typeface="Symbol" pitchFamily="18" charset="2"/>
              <a:buNone/>
            </a:pPr>
            <a:endParaRPr lang="en-US" altLang="en-US" dirty="0" smtClean="0"/>
          </a:p>
          <a:p>
            <a:pPr marL="817563" lvl="1" indent="-381000"/>
            <a:endParaRPr lang="en-US" altLang="en-US" dirty="0" smtClean="0"/>
          </a:p>
          <a:p>
            <a:pPr marL="381000" indent="-381000">
              <a:buFont typeface="Symbol" pitchFamily="18" charset="2"/>
              <a:buNone/>
            </a:pPr>
            <a:r>
              <a:rPr lang="en-US" altLang="en-US" dirty="0" smtClean="0"/>
              <a:t>	</a:t>
            </a:r>
          </a:p>
          <a:p>
            <a:pPr marL="381000" indent="-381000">
              <a:buFont typeface="Symbol" pitchFamily="18" charset="2"/>
              <a:buNone/>
            </a:pPr>
            <a:r>
              <a:rPr lang="en-US" altLang="en-US" dirty="0" smtClean="0"/>
              <a:t>	</a:t>
            </a:r>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381000" indent="-381000">
              <a:buFont typeface="Symbol" pitchFamily="18" charset="2"/>
              <a:buAutoNum type="arabicPeriod"/>
            </a:pPr>
            <a:endParaRPr lang="en-US" altLang="en-US" dirty="0" smtClean="0"/>
          </a:p>
          <a:p>
            <a:pPr marL="817563" lvl="1" indent="-381000"/>
            <a:endParaRPr lang="en-US" altLang="en-US" dirty="0" smtClean="0"/>
          </a:p>
          <a:p>
            <a:pPr marL="381000" indent="-381000"/>
            <a:endParaRPr lang="en-US" altLang="en-US" dirty="0" smtClean="0"/>
          </a:p>
          <a:p>
            <a:pPr marL="817563" lvl="1" indent="-381000"/>
            <a:endParaRPr lang="en-US" altLang="en-US" dirty="0" smtClean="0"/>
          </a:p>
        </p:txBody>
      </p:sp>
      <p:sp>
        <p:nvSpPr>
          <p:cNvPr id="1263627" name="Text Box 11"/>
          <p:cNvSpPr txBox="1">
            <a:spLocks noChangeArrowheads="1"/>
          </p:cNvSpPr>
          <p:nvPr/>
        </p:nvSpPr>
        <p:spPr bwMode="auto">
          <a:xfrm>
            <a:off x="914400" y="6858001"/>
            <a:ext cx="16764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Poverty</a:t>
            </a:r>
          </a:p>
        </p:txBody>
      </p:sp>
      <p:sp>
        <p:nvSpPr>
          <p:cNvPr id="1263628" name="Text Box 12"/>
          <p:cNvSpPr txBox="1">
            <a:spLocks noChangeArrowheads="1"/>
          </p:cNvSpPr>
          <p:nvPr/>
        </p:nvSpPr>
        <p:spPr bwMode="auto">
          <a:xfrm>
            <a:off x="4648200" y="6858001"/>
            <a:ext cx="16002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Mortality</a:t>
            </a:r>
          </a:p>
        </p:txBody>
      </p:sp>
      <p:sp>
        <p:nvSpPr>
          <p:cNvPr id="1263629" name="Text Box 13"/>
          <p:cNvSpPr txBox="1">
            <a:spLocks noChangeArrowheads="1"/>
          </p:cNvSpPr>
          <p:nvPr/>
        </p:nvSpPr>
        <p:spPr bwMode="auto">
          <a:xfrm>
            <a:off x="2743200" y="6019801"/>
            <a:ext cx="1676400" cy="400110"/>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2000" dirty="0">
                <a:latin typeface="Arial" pitchFamily="34" charset="0"/>
              </a:rPr>
              <a:t>Poor Diet</a:t>
            </a:r>
          </a:p>
        </p:txBody>
      </p:sp>
      <p:sp>
        <p:nvSpPr>
          <p:cNvPr id="1263631" name="Line 15"/>
          <p:cNvSpPr>
            <a:spLocks noChangeShapeType="1"/>
          </p:cNvSpPr>
          <p:nvPr/>
        </p:nvSpPr>
        <p:spPr bwMode="auto">
          <a:xfrm>
            <a:off x="2590800" y="7086600"/>
            <a:ext cx="20574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2" name="Text Box 16"/>
          <p:cNvSpPr txBox="1">
            <a:spLocks noChangeArrowheads="1"/>
          </p:cNvSpPr>
          <p:nvPr/>
        </p:nvSpPr>
        <p:spPr bwMode="auto">
          <a:xfrm>
            <a:off x="3276600" y="7237691"/>
            <a:ext cx="685800" cy="369332"/>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1800" dirty="0">
                <a:latin typeface="Arial" pitchFamily="34" charset="0"/>
              </a:rPr>
              <a:t>?</a:t>
            </a:r>
          </a:p>
        </p:txBody>
      </p:sp>
      <p:sp>
        <p:nvSpPr>
          <p:cNvPr id="1263633" name="Line 17"/>
          <p:cNvSpPr>
            <a:spLocks noChangeShapeType="1"/>
          </p:cNvSpPr>
          <p:nvPr/>
        </p:nvSpPr>
        <p:spPr bwMode="auto">
          <a:xfrm flipH="1">
            <a:off x="2209800" y="6400802"/>
            <a:ext cx="685800" cy="4191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4" name="Line 18"/>
          <p:cNvSpPr>
            <a:spLocks noChangeShapeType="1"/>
          </p:cNvSpPr>
          <p:nvPr/>
        </p:nvSpPr>
        <p:spPr bwMode="auto">
          <a:xfrm>
            <a:off x="4191000" y="6400800"/>
            <a:ext cx="685800" cy="381000"/>
          </a:xfrm>
          <a:prstGeom prst="line">
            <a:avLst/>
          </a:prstGeom>
          <a:noFill/>
          <a:ln w="28575">
            <a:solidFill>
              <a:schemeClr val="tx1"/>
            </a:solidFill>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63636" name="Text Box 20"/>
          <p:cNvSpPr txBox="1">
            <a:spLocks noChangeArrowheads="1"/>
          </p:cNvSpPr>
          <p:nvPr/>
        </p:nvSpPr>
        <p:spPr bwMode="auto">
          <a:xfrm>
            <a:off x="2895600" y="5867400"/>
            <a:ext cx="1447800" cy="707886"/>
          </a:xfrm>
          <a:prstGeom prst="rect">
            <a:avLst/>
          </a:prstGeom>
          <a:noFill/>
          <a:ln w="76200">
            <a:solidFill>
              <a:srgbClr val="FF0000"/>
            </a:solidFill>
            <a:miter lim="800000"/>
            <a:headEnd/>
            <a:tailEnd/>
          </a:ln>
        </p:spPr>
        <p:txBody>
          <a:bodyPr>
            <a:spAutoFit/>
          </a:bodyPr>
          <a:lstStyle/>
          <a:p>
            <a:pPr algn="ctr" eaLnBrk="0" hangingPunct="0">
              <a:spcBef>
                <a:spcPct val="50000"/>
              </a:spcBef>
            </a:pPr>
            <a:endParaRPr lang="en-US" sz="1600" dirty="0"/>
          </a:p>
          <a:p>
            <a:pPr algn="ctr" eaLnBrk="0" hangingPunct="0">
              <a:spcBef>
                <a:spcPct val="50000"/>
              </a:spcBef>
            </a:pPr>
            <a:endParaRPr lang="en-US" sz="1600" dirty="0"/>
          </a:p>
        </p:txBody>
      </p:sp>
      <p:sp>
        <p:nvSpPr>
          <p:cNvPr id="337931" name="Rectangle 3"/>
          <p:cNvSpPr>
            <a:spLocks noChangeArrowheads="1"/>
          </p:cNvSpPr>
          <p:nvPr/>
        </p:nvSpPr>
        <p:spPr bwMode="auto">
          <a:xfrm>
            <a:off x="152400" y="4724400"/>
            <a:ext cx="6705600" cy="1143000"/>
          </a:xfrm>
          <a:prstGeom prst="rect">
            <a:avLst/>
          </a:prstGeom>
          <a:noFill/>
          <a:ln w="9525">
            <a:noFill/>
            <a:miter lim="800000"/>
            <a:headEnd/>
            <a:tailEnd/>
          </a:ln>
        </p:spPr>
        <p:txBody>
          <a:bodyPr lIns="87312" tIns="42862" rIns="87312" bIns="42862"/>
          <a:lstStyle/>
          <a:p>
            <a:pPr marL="381000" indent="-381000" defTabSz="803275" eaLnBrk="0" hangingPunct="0">
              <a:spcBef>
                <a:spcPct val="20000"/>
              </a:spcBef>
              <a:spcAft>
                <a:spcPct val="50000"/>
              </a:spcAft>
              <a:buClr>
                <a:schemeClr val="accent2"/>
              </a:buClr>
              <a:buSzPct val="75000"/>
              <a:buFont typeface="Symbol" pitchFamily="18" charset="2"/>
              <a:buNone/>
            </a:pPr>
            <a:r>
              <a:rPr lang="en-US" altLang="en-US" sz="2000" b="0" dirty="0">
                <a:solidFill>
                  <a:schemeClr val="tx1"/>
                </a:solidFill>
              </a:rPr>
              <a:t>2.  Close a </a:t>
            </a:r>
            <a:r>
              <a:rPr lang="en-US" altLang="en-US" sz="2000" b="0" dirty="0" smtClean="0">
                <a:solidFill>
                  <a:schemeClr val="tx1"/>
                </a:solidFill>
              </a:rPr>
              <a:t>causal path </a:t>
            </a:r>
            <a:r>
              <a:rPr lang="en-US" altLang="en-US" sz="2000" b="0" dirty="0">
                <a:solidFill>
                  <a:schemeClr val="tx1"/>
                </a:solidFill>
              </a:rPr>
              <a:t>which is a </a:t>
            </a:r>
            <a:r>
              <a:rPr lang="en-US" altLang="en-US" sz="2000" b="0" dirty="0" smtClean="0">
                <a:solidFill>
                  <a:schemeClr val="tx1"/>
                </a:solidFill>
              </a:rPr>
              <a:t>nuisance indirect path</a:t>
            </a:r>
            <a:endParaRPr lang="en-US" altLang="en-US" sz="2000" b="0" dirty="0">
              <a:solidFill>
                <a:schemeClr val="tx1"/>
              </a:solidFill>
            </a:endParaRPr>
          </a:p>
          <a:p>
            <a:pPr marL="817563" lvl="1" indent="-381000" defTabSz="803275" eaLnBrk="0" hangingPunct="0">
              <a:spcAft>
                <a:spcPct val="25000"/>
              </a:spcAft>
              <a:buClr>
                <a:schemeClr val="tx1"/>
              </a:buClr>
              <a:buSzPct val="100000"/>
              <a:buFontTx/>
              <a:buChar char="–"/>
            </a:pPr>
            <a:r>
              <a:rPr lang="en-US" altLang="en-US" sz="2000" b="0" dirty="0">
                <a:solidFill>
                  <a:schemeClr val="tx1"/>
                </a:solidFill>
              </a:rPr>
              <a:t>estimating “direct effect”  of E on D, apart from its effect on 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26363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636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636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636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636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636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636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3627" grpId="0"/>
      <p:bldP spid="1263628" grpId="0"/>
      <p:bldP spid="1263632" grpId="0"/>
      <p:bldP spid="1263636"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69" name="Rectangle 2"/>
          <p:cNvSpPr>
            <a:spLocks noGrp="1" noChangeArrowheads="1"/>
          </p:cNvSpPr>
          <p:nvPr>
            <p:ph type="title"/>
          </p:nvPr>
        </p:nvSpPr>
        <p:spPr>
          <a:xfrm>
            <a:off x="609600" y="304800"/>
            <a:ext cx="5830888" cy="762000"/>
          </a:xfrm>
        </p:spPr>
        <p:txBody>
          <a:bodyPr/>
          <a:lstStyle/>
          <a:p>
            <a:r>
              <a:rPr lang="en-US" altLang="en-US" dirty="0" smtClean="0">
                <a:solidFill>
                  <a:srgbClr val="000000"/>
                </a:solidFill>
              </a:rPr>
              <a:t>Third Reason to Adjust: For Precision</a:t>
            </a:r>
            <a:br>
              <a:rPr lang="en-US" altLang="en-US" dirty="0" smtClean="0">
                <a:solidFill>
                  <a:srgbClr val="000000"/>
                </a:solidFill>
              </a:rPr>
            </a:br>
            <a:endParaRPr lang="en-US" altLang="en-US" dirty="0" smtClean="0">
              <a:solidFill>
                <a:srgbClr val="000000"/>
              </a:solidFill>
            </a:endParaRPr>
          </a:p>
        </p:txBody>
      </p:sp>
      <p:sp>
        <p:nvSpPr>
          <p:cNvPr id="339970" name="Rectangle 3"/>
          <p:cNvSpPr>
            <a:spLocks noGrp="1" noChangeArrowheads="1"/>
          </p:cNvSpPr>
          <p:nvPr>
            <p:ph type="body" idx="1"/>
          </p:nvPr>
        </p:nvSpPr>
        <p:spPr>
          <a:xfrm>
            <a:off x="609600" y="990600"/>
            <a:ext cx="5830888" cy="6781800"/>
          </a:xfrm>
        </p:spPr>
        <p:txBody>
          <a:bodyPr/>
          <a:lstStyle/>
          <a:p>
            <a:pPr marL="0" indent="0">
              <a:buFont typeface="Symbol" pitchFamily="18" charset="2"/>
              <a:buNone/>
            </a:pPr>
            <a:r>
              <a:rPr lang="en-US" altLang="en-US" sz="2600" b="1" dirty="0" smtClean="0"/>
              <a:t>To enhance statistical precision, but only when X is a strong determinant of D</a:t>
            </a:r>
          </a:p>
          <a:p>
            <a:pPr marL="0" indent="0">
              <a:buFont typeface="Symbol" pitchFamily="18" charset="2"/>
              <a:buAutoNum type="arabicPeriod"/>
            </a:pPr>
            <a:endParaRPr lang="en-US" altLang="en-US" sz="2800" b="1"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AutoNum type="arabicPeriod"/>
            </a:pPr>
            <a:endParaRPr lang="en-US" altLang="en-US" dirty="0" smtClean="0"/>
          </a:p>
          <a:p>
            <a:pPr marL="0" indent="0">
              <a:buFont typeface="Symbol" pitchFamily="18" charset="2"/>
              <a:buNone/>
            </a:pPr>
            <a:r>
              <a:rPr lang="en-US" altLang="en-US" dirty="0" smtClean="0"/>
              <a:t>	</a:t>
            </a:r>
          </a:p>
          <a:p>
            <a:pPr marL="0" indent="0">
              <a:buFont typeface="Symbol" pitchFamily="18" charset="2"/>
              <a:buNone/>
            </a:pPr>
            <a:r>
              <a:rPr lang="en-US" altLang="en-US" dirty="0" smtClean="0"/>
              <a:t>	</a:t>
            </a:r>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817563" lvl="1" indent="-381000"/>
            <a:endParaRPr lang="en-US" altLang="en-US" dirty="0" smtClean="0"/>
          </a:p>
          <a:p>
            <a:pPr marL="0" indent="0">
              <a:buFont typeface="Symbol" pitchFamily="18" charset="2"/>
              <a:buAutoNum type="arabicPeriod"/>
            </a:pPr>
            <a:endParaRPr lang="en-US" altLang="en-US" dirty="0" smtClean="0"/>
          </a:p>
          <a:p>
            <a:pPr marL="817563" lvl="1" indent="-381000"/>
            <a:endParaRPr lang="en-US" altLang="en-US" dirty="0" smtClean="0"/>
          </a:p>
          <a:p>
            <a:pPr marL="0" indent="0"/>
            <a:endParaRPr lang="en-US" altLang="en-US" dirty="0" smtClean="0"/>
          </a:p>
          <a:p>
            <a:pPr marL="817563" lvl="1" indent="-381000"/>
            <a:endParaRPr lang="en-US" altLang="en-US" dirty="0" smtClean="0"/>
          </a:p>
        </p:txBody>
      </p:sp>
      <p:sp>
        <p:nvSpPr>
          <p:cNvPr id="1285124" name="Text Box 4"/>
          <p:cNvSpPr txBox="1">
            <a:spLocks noChangeArrowheads="1"/>
          </p:cNvSpPr>
          <p:nvPr/>
        </p:nvSpPr>
        <p:spPr bwMode="auto">
          <a:xfrm>
            <a:off x="685800" y="5181602"/>
            <a:ext cx="1676400" cy="5847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E </a:t>
            </a:r>
          </a:p>
        </p:txBody>
      </p:sp>
      <p:sp>
        <p:nvSpPr>
          <p:cNvPr id="1285125" name="Text Box 5"/>
          <p:cNvSpPr txBox="1">
            <a:spLocks noChangeArrowheads="1"/>
          </p:cNvSpPr>
          <p:nvPr/>
        </p:nvSpPr>
        <p:spPr bwMode="auto">
          <a:xfrm>
            <a:off x="3962400" y="5135566"/>
            <a:ext cx="1600200" cy="5847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D</a:t>
            </a:r>
          </a:p>
        </p:txBody>
      </p:sp>
      <p:sp>
        <p:nvSpPr>
          <p:cNvPr id="1285126" name="Text Box 6"/>
          <p:cNvSpPr txBox="1">
            <a:spLocks noChangeArrowheads="1"/>
          </p:cNvSpPr>
          <p:nvPr/>
        </p:nvSpPr>
        <p:spPr bwMode="auto">
          <a:xfrm>
            <a:off x="3962400" y="2971802"/>
            <a:ext cx="1676400" cy="584775"/>
          </a:xfrm>
          <a:prstGeom prst="rect">
            <a:avLst/>
          </a:prstGeom>
          <a:noFill/>
          <a:ln w="127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sz="3200" dirty="0">
                <a:latin typeface="Arial" pitchFamily="34" charset="0"/>
              </a:rPr>
              <a:t>X</a:t>
            </a:r>
          </a:p>
        </p:txBody>
      </p:sp>
      <p:sp>
        <p:nvSpPr>
          <p:cNvPr id="1285127" name="Line 7"/>
          <p:cNvSpPr>
            <a:spLocks noChangeShapeType="1"/>
          </p:cNvSpPr>
          <p:nvPr/>
        </p:nvSpPr>
        <p:spPr bwMode="auto">
          <a:xfrm>
            <a:off x="1828800" y="5486400"/>
            <a:ext cx="2590800" cy="0"/>
          </a:xfrm>
          <a:prstGeom prst="line">
            <a:avLst/>
          </a:prstGeom>
          <a:noFill/>
          <a:ln w="76200">
            <a:solidFill>
              <a:schemeClr val="tx1"/>
            </a:solidFill>
            <a:prstDash val="sysDot"/>
            <a:round/>
            <a:headEnd/>
            <a:tailEnd type="stealth" w="med" len="me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85128" name="Text Box 8"/>
          <p:cNvSpPr txBox="1">
            <a:spLocks noChangeArrowheads="1"/>
          </p:cNvSpPr>
          <p:nvPr/>
        </p:nvSpPr>
        <p:spPr bwMode="auto">
          <a:xfrm>
            <a:off x="2819400" y="5636570"/>
            <a:ext cx="685800" cy="461665"/>
          </a:xfrm>
          <a:prstGeom prst="rect">
            <a:avLst/>
          </a:prstGeom>
          <a:noFill/>
          <a:ln w="76200">
            <a:noFill/>
            <a:miter lim="800000"/>
            <a:headEnd/>
            <a:tailEnd/>
          </a:ln>
          <a:effectLst>
            <a:outerShdw dist="107763" dir="2700000" algn="ctr" rotWithShape="0">
              <a:schemeClr val="bg2"/>
            </a:outerShdw>
          </a:effectLst>
        </p:spPr>
        <p:txBody>
          <a:bodyPr anchor="ctr">
            <a:spAutoFit/>
          </a:bodyPr>
          <a:lstStyle/>
          <a:p>
            <a:pPr algn="ctr" eaLnBrk="0" hangingPunct="0">
              <a:spcBef>
                <a:spcPct val="50000"/>
              </a:spcBef>
              <a:defRPr/>
            </a:pPr>
            <a:r>
              <a:rPr lang="en-US" sz="2400" dirty="0">
                <a:latin typeface="Arial" pitchFamily="34" charset="0"/>
              </a:rPr>
              <a:t>?</a:t>
            </a:r>
          </a:p>
        </p:txBody>
      </p:sp>
      <p:sp>
        <p:nvSpPr>
          <p:cNvPr id="1285130" name="Line 10"/>
          <p:cNvSpPr>
            <a:spLocks noChangeShapeType="1"/>
          </p:cNvSpPr>
          <p:nvPr/>
        </p:nvSpPr>
        <p:spPr bwMode="auto">
          <a:xfrm flipH="1" flipV="1">
            <a:off x="4724400" y="3886200"/>
            <a:ext cx="0" cy="1066800"/>
          </a:xfrm>
          <a:prstGeom prst="line">
            <a:avLst/>
          </a:prstGeom>
          <a:noFill/>
          <a:ln w="28575">
            <a:solidFill>
              <a:schemeClr val="tx1"/>
            </a:solidFill>
            <a:round/>
            <a:headEnd type="triangle" w="med" len="med"/>
            <a:tailEnd/>
          </a:ln>
          <a:effectLst>
            <a:outerShdw dist="107763" dir="2700000" algn="ctr" rotWithShape="0">
              <a:schemeClr val="bg2"/>
            </a:outerShdw>
          </a:effectLst>
        </p:spPr>
        <p:txBody>
          <a:bodyPr anchor="ctr">
            <a:spAutoFit/>
          </a:bodyPr>
          <a:lstStyle/>
          <a:p>
            <a:pPr algn="ctr" eaLnBrk="0" hangingPunct="0">
              <a:spcBef>
                <a:spcPct val="50000"/>
              </a:spcBef>
              <a:defRPr/>
            </a:pPr>
            <a:endParaRPr lang="en-US" dirty="0">
              <a:latin typeface="Arial" pitchFamily="34" charset="0"/>
            </a:endParaRPr>
          </a:p>
        </p:txBody>
      </p:sp>
      <p:sp>
        <p:nvSpPr>
          <p:cNvPr id="1285134" name="Text Box 14"/>
          <p:cNvSpPr txBox="1">
            <a:spLocks noChangeArrowheads="1"/>
          </p:cNvSpPr>
          <p:nvPr/>
        </p:nvSpPr>
        <p:spPr bwMode="auto">
          <a:xfrm>
            <a:off x="4114800" y="2819402"/>
            <a:ext cx="1295400" cy="754053"/>
          </a:xfrm>
          <a:prstGeom prst="rect">
            <a:avLst/>
          </a:prstGeom>
          <a:noFill/>
          <a:ln w="76200">
            <a:solidFill>
              <a:srgbClr val="FF0000"/>
            </a:solid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endParaRPr lang="en-US" dirty="0">
              <a:latin typeface="Arial" pitchFamily="34" charset="0"/>
            </a:endParaRPr>
          </a:p>
          <a:p>
            <a:pPr algn="ctr" eaLnBrk="0" hangingPunct="0">
              <a:spcBef>
                <a:spcPct val="50000"/>
              </a:spcBef>
              <a:defRPr/>
            </a:pPr>
            <a:endParaRPr lang="en-US" sz="1000" dirty="0">
              <a:latin typeface="Arial" pitchFamily="34" charset="0"/>
            </a:endParaRPr>
          </a:p>
        </p:txBody>
      </p:sp>
      <p:sp>
        <p:nvSpPr>
          <p:cNvPr id="1285140" name="Text Box 20"/>
          <p:cNvSpPr txBox="1">
            <a:spLocks noChangeArrowheads="1"/>
          </p:cNvSpPr>
          <p:nvPr/>
        </p:nvSpPr>
        <p:spPr bwMode="auto">
          <a:xfrm>
            <a:off x="457200" y="6781802"/>
            <a:ext cx="5791200" cy="1384995"/>
          </a:xfrm>
          <a:prstGeom prst="rect">
            <a:avLst/>
          </a:prstGeom>
          <a:noFill/>
          <a:ln w="76200">
            <a:noFill/>
            <a:miter lim="800000"/>
            <a:headEnd/>
            <a:tailEnd/>
          </a:ln>
          <a:effectLst>
            <a:outerShdw dist="107763" dir="2700000" algn="ctr" rotWithShape="0">
              <a:schemeClr val="bg2"/>
            </a:outerShdw>
          </a:effectLst>
        </p:spPr>
        <p:txBody>
          <a:bodyPr>
            <a:spAutoFit/>
          </a:bodyPr>
          <a:lstStyle/>
          <a:p>
            <a:pPr algn="ctr" eaLnBrk="0" hangingPunct="0">
              <a:spcBef>
                <a:spcPct val="50000"/>
              </a:spcBef>
              <a:defRPr/>
            </a:pPr>
            <a:r>
              <a:rPr lang="en-US" dirty="0">
                <a:latin typeface="Arial" pitchFamily="34" charset="0"/>
              </a:rPr>
              <a:t>Whether to adjust depends upon the adjustment technique (e.g., regression model)</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8" name="Rectangle 2"/>
          <p:cNvSpPr>
            <a:spLocks noGrp="1" noChangeArrowheads="1"/>
          </p:cNvSpPr>
          <p:nvPr>
            <p:ph type="title"/>
          </p:nvPr>
        </p:nvSpPr>
        <p:spPr/>
        <p:txBody>
          <a:bodyPr/>
          <a:lstStyle/>
          <a:p>
            <a:endParaRPr lang="en-US" altLang="en-US" dirty="0" smtClean="0"/>
          </a:p>
        </p:txBody>
      </p:sp>
      <p:sp>
        <p:nvSpPr>
          <p:cNvPr id="16419" name="Rectangle 3"/>
          <p:cNvSpPr>
            <a:spLocks noGrp="1" noChangeArrowheads="1"/>
          </p:cNvSpPr>
          <p:nvPr>
            <p:ph type="body" idx="1"/>
          </p:nvPr>
        </p:nvSpPr>
        <p:spPr>
          <a:xfrm>
            <a:off x="228600" y="1371600"/>
            <a:ext cx="6629400" cy="6781800"/>
          </a:xfrm>
        </p:spPr>
        <p:txBody>
          <a:bodyPr/>
          <a:lstStyle/>
          <a:p>
            <a:pPr marL="0" indent="0">
              <a:spcBef>
                <a:spcPts val="500"/>
              </a:spcBef>
              <a:spcAft>
                <a:spcPts val="500"/>
              </a:spcAft>
              <a:buFont typeface="Symbol" pitchFamily="18" charset="2"/>
              <a:buNone/>
            </a:pPr>
            <a:r>
              <a:rPr lang="en-US" altLang="en-US" sz="2400" b="1" dirty="0" smtClean="0">
                <a:latin typeface="Helvetica" pitchFamily="34" charset="0"/>
              </a:rPr>
              <a:t>Seeking cause of high Marin cancer rates </a:t>
            </a:r>
            <a:br>
              <a:rPr lang="en-US" altLang="en-US" sz="2400" b="1" dirty="0" smtClean="0">
                <a:latin typeface="Helvetica" pitchFamily="34" charset="0"/>
              </a:rPr>
            </a:br>
            <a:r>
              <a:rPr lang="en-US" altLang="en-US" sz="2400" b="1" dirty="0" smtClean="0">
                <a:latin typeface="Helvetica" pitchFamily="34" charset="0"/>
              </a:rPr>
              <a:t>activists canvass residents to search for trends</a:t>
            </a:r>
            <a:r>
              <a:rPr lang="en-US" altLang="en-US" sz="2400" b="1" dirty="0" smtClean="0"/>
              <a:t/>
            </a:r>
            <a:br>
              <a:rPr lang="en-US" altLang="en-US" sz="2400" b="1" dirty="0" smtClean="0"/>
            </a:br>
            <a:endParaRPr lang="en-US" altLang="en-US" dirty="0" smtClean="0"/>
          </a:p>
          <a:p>
            <a:pPr marL="0" indent="0">
              <a:spcBef>
                <a:spcPts val="500"/>
              </a:spcBef>
              <a:spcAft>
                <a:spcPts val="500"/>
              </a:spcAft>
              <a:buFont typeface="Symbol" pitchFamily="18" charset="2"/>
              <a:buNone/>
            </a:pPr>
            <a:r>
              <a:rPr lang="en-US" altLang="en-US" dirty="0" smtClean="0">
                <a:latin typeface="geneva"/>
              </a:rPr>
              <a:t>Thousands of volunteers scattered across Marin County under baleful skies Saturday in an unprecedented grassroots campaign against the region's soaring cancer rate. </a:t>
            </a:r>
          </a:p>
          <a:p>
            <a:pPr marL="0" indent="0">
              <a:spcBef>
                <a:spcPts val="500"/>
              </a:spcBef>
              <a:spcAft>
                <a:spcPts val="500"/>
              </a:spcAft>
              <a:buFont typeface="Symbol" pitchFamily="18" charset="2"/>
              <a:buNone/>
            </a:pPr>
            <a:r>
              <a:rPr lang="en-US" altLang="en-US" dirty="0" smtClean="0">
                <a:latin typeface="geneva"/>
              </a:rPr>
              <a:t>Armed with surveys, some 2,000 volunteers went door to door in every neighborhood in the county . . . . </a:t>
            </a:r>
            <a:r>
              <a:rPr lang="en-US" altLang="en-US" b="1" i="1" dirty="0" smtClean="0">
                <a:latin typeface="geneva"/>
              </a:rPr>
              <a:t>The volunteers hope to collect enough money to hire an epidemiologist  . . .</a:t>
            </a:r>
          </a:p>
        </p:txBody>
      </p:sp>
      <p:graphicFrame>
        <p:nvGraphicFramePr>
          <p:cNvPr id="16416" name="Object 32"/>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16709" name="Hypertext" r:id="rId4" imgW="4572000" imgH="3048000" progId="">
                  <p:embed/>
                </p:oleObj>
              </mc:Choice>
              <mc:Fallback>
                <p:oleObj name="Hypertext" r:id="rId4" imgW="4572000" imgH="3048000" progId="">
                  <p:embed/>
                  <p:pic>
                    <p:nvPicPr>
                      <p:cNvPr id="0"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17" name="Object 33"/>
          <p:cNvGraphicFramePr>
            <a:graphicFrameLocks noChangeAspect="1"/>
          </p:cNvGraphicFramePr>
          <p:nvPr/>
        </p:nvGraphicFramePr>
        <p:xfrm>
          <a:off x="1143000" y="3048000"/>
          <a:ext cx="4572000" cy="3048000"/>
        </p:xfrm>
        <a:graphic>
          <a:graphicData uri="http://schemas.openxmlformats.org/presentationml/2006/ole">
            <mc:AlternateContent xmlns:mc="http://schemas.openxmlformats.org/markup-compatibility/2006">
              <mc:Choice xmlns:v="urn:schemas-microsoft-com:vml" Requires="v">
                <p:oleObj spid="_x0000_s16710" name="Hypertext" r:id="rId6" imgW="2524125" imgH="2524125" progId="">
                  <p:embed/>
                </p:oleObj>
              </mc:Choice>
              <mc:Fallback>
                <p:oleObj name="Hypertext" r:id="rId6" imgW="2524125" imgH="2524125" progId="">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3048000"/>
                        <a:ext cx="4572000" cy="304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420" name="Picture 6" descr="chronbanner"/>
          <p:cNvPicPr>
            <a:picLocks noChangeAspect="1" noChangeArrowheads="1"/>
          </p:cNvPicPr>
          <p:nvPr/>
        </p:nvPicPr>
        <p:blipFill>
          <a:blip r:embed="rId7"/>
          <a:srcRect/>
          <a:stretch>
            <a:fillRect/>
          </a:stretch>
        </p:blipFill>
        <p:spPr bwMode="auto">
          <a:xfrm>
            <a:off x="0" y="457200"/>
            <a:ext cx="6858000" cy="83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0"/>
          <p:cNvSpPr>
            <a:spLocks noChangeArrowheads="1"/>
          </p:cNvSpPr>
          <p:nvPr/>
        </p:nvSpPr>
        <p:spPr bwMode="auto">
          <a:xfrm>
            <a:off x="76200" y="685800"/>
            <a:ext cx="6172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312" tIns="42862" rIns="87312" bIns="42862"/>
          <a:lstStyle>
            <a:lvl1pPr marL="322263" indent="-322263" defTabSz="803275">
              <a:spcBef>
                <a:spcPct val="20000"/>
              </a:spcBef>
              <a:spcAft>
                <a:spcPct val="50000"/>
              </a:spcAft>
              <a:buClr>
                <a:schemeClr val="accent2"/>
              </a:buClr>
              <a:buSzPct val="75000"/>
              <a:buFont typeface="Symbol" panose="05050102010706020507" pitchFamily="18" charset="2"/>
              <a:buChar char="·"/>
              <a:defRPr sz="2000">
                <a:solidFill>
                  <a:schemeClr val="tx1"/>
                </a:solidFill>
                <a:latin typeface="Arial" panose="020B0604020202020204" pitchFamily="34" charset="0"/>
              </a:defRPr>
            </a:lvl1pPr>
            <a:lvl2pPr marL="742950" indent="-285750" defTabSz="803275">
              <a:spcAft>
                <a:spcPct val="25000"/>
              </a:spcAft>
              <a:buClr>
                <a:schemeClr val="tx1"/>
              </a:buClr>
              <a:buSzPct val="100000"/>
              <a:buChar char="–"/>
              <a:defRPr sz="2000">
                <a:solidFill>
                  <a:schemeClr val="tx1"/>
                </a:solidFill>
                <a:latin typeface="Arial" panose="020B0604020202020204" pitchFamily="34" charset="0"/>
              </a:defRPr>
            </a:lvl2pPr>
            <a:lvl3pPr marL="1143000" indent="-228600" defTabSz="803275">
              <a:spcBef>
                <a:spcPct val="20000"/>
              </a:spcBef>
              <a:spcAft>
                <a:spcPct val="25000"/>
              </a:spcAft>
              <a:buClr>
                <a:schemeClr val="tx1"/>
              </a:buClr>
              <a:buSzPct val="100000"/>
              <a:buChar char="»"/>
              <a:defRPr sz="2000">
                <a:solidFill>
                  <a:schemeClr val="tx1"/>
                </a:solidFill>
                <a:latin typeface="Arial" panose="020B0604020202020204" pitchFamily="34" charset="0"/>
              </a:defRPr>
            </a:lvl3pPr>
            <a:lvl4pPr marL="1600200" indent="-228600" defTabSz="803275">
              <a:spcBef>
                <a:spcPct val="20000"/>
              </a:spcBef>
              <a:buClr>
                <a:schemeClr val="accent2"/>
              </a:buClr>
              <a:buSzPct val="65000"/>
              <a:buFont typeface="Monotype Sorts" pitchFamily="2" charset="2"/>
              <a:buChar char="•"/>
              <a:defRPr sz="2000">
                <a:solidFill>
                  <a:schemeClr val="tx1"/>
                </a:solidFill>
                <a:latin typeface="Arial" panose="020B0604020202020204" pitchFamily="34" charset="0"/>
              </a:defRPr>
            </a:lvl4pPr>
            <a:lvl5pPr marL="2057400" indent="-228600" defTabSz="803275">
              <a:spcBef>
                <a:spcPct val="20000"/>
              </a:spcBef>
              <a:buClr>
                <a:schemeClr val="tx1"/>
              </a:buClr>
              <a:buSzPct val="100000"/>
              <a:buChar char="–"/>
              <a:defRPr sz="2000">
                <a:solidFill>
                  <a:schemeClr val="tx1"/>
                </a:solidFill>
                <a:latin typeface="Arial" panose="020B0604020202020204" pitchFamily="34" charset="0"/>
              </a:defRPr>
            </a:lvl5pPr>
            <a:lvl6pPr marL="25146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6pPr>
            <a:lvl7pPr marL="29718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7pPr>
            <a:lvl8pPr marL="34290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8pPr>
            <a:lvl9pPr marL="3886200" indent="-228600" defTabSz="803275" eaLnBrk="0" fontAlgn="base" hangingPunct="0">
              <a:spcBef>
                <a:spcPct val="20000"/>
              </a:spcBef>
              <a:spcAft>
                <a:spcPct val="0"/>
              </a:spcAft>
              <a:buClr>
                <a:schemeClr val="tx1"/>
              </a:buClr>
              <a:buSzPct val="100000"/>
              <a:buChar char="–"/>
              <a:defRPr sz="2000">
                <a:solidFill>
                  <a:schemeClr val="tx1"/>
                </a:solidFill>
                <a:latin typeface="Arial" panose="020B0604020202020204" pitchFamily="34" charset="0"/>
              </a:defRPr>
            </a:lvl9pPr>
          </a:lstStyle>
          <a:p>
            <a:pPr>
              <a:lnSpc>
                <a:spcPct val="70000"/>
              </a:lnSpc>
              <a:buClr>
                <a:srgbClr val="969696"/>
              </a:buClr>
            </a:pPr>
            <a:endParaRPr lang="en-US" altLang="en-US" b="0" dirty="0">
              <a:solidFill>
                <a:srgbClr val="000000"/>
              </a:solidFill>
            </a:endParaRPr>
          </a:p>
        </p:txBody>
      </p:sp>
      <p:sp>
        <p:nvSpPr>
          <p:cNvPr id="4101" name="Text Box 1028"/>
          <p:cNvSpPr txBox="1">
            <a:spLocks noChangeArrowheads="1"/>
          </p:cNvSpPr>
          <p:nvPr/>
        </p:nvSpPr>
        <p:spPr bwMode="auto">
          <a:xfrm>
            <a:off x="533400" y="3865563"/>
            <a:ext cx="1676400" cy="1527175"/>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endParaRPr lang="en-US" altLang="en-US" dirty="0"/>
          </a:p>
          <a:p>
            <a:pPr algn="ctr">
              <a:spcBef>
                <a:spcPct val="50000"/>
              </a:spcBef>
            </a:pPr>
            <a:endParaRPr lang="en-US" altLang="en-US" dirty="0"/>
          </a:p>
          <a:p>
            <a:pPr algn="ctr">
              <a:spcBef>
                <a:spcPct val="50000"/>
              </a:spcBef>
            </a:pPr>
            <a:endParaRPr lang="en-US" altLang="en-US" sz="1600" b="0" dirty="0"/>
          </a:p>
        </p:txBody>
      </p:sp>
      <p:grpSp>
        <p:nvGrpSpPr>
          <p:cNvPr id="3" name="Group 2"/>
          <p:cNvGrpSpPr/>
          <p:nvPr/>
        </p:nvGrpSpPr>
        <p:grpSpPr>
          <a:xfrm>
            <a:off x="76200" y="457200"/>
            <a:ext cx="5791200" cy="3508375"/>
            <a:chOff x="304800" y="3121025"/>
            <a:chExt cx="5791200" cy="3508375"/>
          </a:xfrm>
        </p:grpSpPr>
        <p:sp>
          <p:nvSpPr>
            <p:cNvPr id="4108" name="Text Box 8"/>
            <p:cNvSpPr txBox="1">
              <a:spLocks noChangeArrowheads="1"/>
            </p:cNvSpPr>
            <p:nvPr/>
          </p:nvSpPr>
          <p:spPr bwMode="auto">
            <a:xfrm>
              <a:off x="2381250" y="4224338"/>
              <a:ext cx="1676400" cy="646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dirty="0"/>
                <a:t>B</a:t>
              </a:r>
              <a:endParaRPr lang="en-US" altLang="en-US" sz="3600" b="0" dirty="0"/>
            </a:p>
          </p:txBody>
        </p:sp>
        <p:grpSp>
          <p:nvGrpSpPr>
            <p:cNvPr id="2" name="Group 1"/>
            <p:cNvGrpSpPr/>
            <p:nvPr/>
          </p:nvGrpSpPr>
          <p:grpSpPr>
            <a:xfrm>
              <a:off x="304800" y="3121025"/>
              <a:ext cx="5791200" cy="3508375"/>
              <a:chOff x="304800" y="2984500"/>
              <a:chExt cx="5791200" cy="3508375"/>
            </a:xfrm>
          </p:grpSpPr>
          <p:sp>
            <p:nvSpPr>
              <p:cNvPr id="4099" name="Text Box 1026"/>
              <p:cNvSpPr txBox="1">
                <a:spLocks noChangeArrowheads="1"/>
              </p:cNvSpPr>
              <p:nvPr/>
            </p:nvSpPr>
            <p:spPr bwMode="auto">
              <a:xfrm>
                <a:off x="4495800" y="5529263"/>
                <a:ext cx="1600200" cy="646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dirty="0"/>
                  <a:t>D</a:t>
                </a:r>
                <a:endParaRPr lang="en-US" altLang="en-US" sz="3600" b="0" dirty="0"/>
              </a:p>
            </p:txBody>
          </p:sp>
          <p:sp>
            <p:nvSpPr>
              <p:cNvPr id="4100" name="Text Box 1027"/>
              <p:cNvSpPr txBox="1">
                <a:spLocks noChangeArrowheads="1"/>
              </p:cNvSpPr>
              <p:nvPr/>
            </p:nvSpPr>
            <p:spPr bwMode="auto">
              <a:xfrm>
                <a:off x="1066800" y="5529263"/>
                <a:ext cx="1600200" cy="646112"/>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dirty="0"/>
                  <a:t>E</a:t>
                </a:r>
                <a:endParaRPr lang="en-US" altLang="en-US" sz="3600" b="0" dirty="0"/>
              </a:p>
            </p:txBody>
          </p:sp>
          <p:sp>
            <p:nvSpPr>
              <p:cNvPr id="4102" name="Line 1029"/>
              <p:cNvSpPr>
                <a:spLocks noChangeShapeType="1"/>
              </p:cNvSpPr>
              <p:nvPr/>
            </p:nvSpPr>
            <p:spPr bwMode="auto">
              <a:xfrm>
                <a:off x="1219200" y="3657600"/>
                <a:ext cx="609600" cy="1882775"/>
              </a:xfrm>
              <a:prstGeom prst="line">
                <a:avLst/>
              </a:prstGeom>
              <a:noFill/>
              <a:ln w="88900">
                <a:solidFill>
                  <a:schemeClr val="tx1"/>
                </a:solidFill>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4103" name="Freeform 1030"/>
              <p:cNvSpPr>
                <a:spLocks/>
              </p:cNvSpPr>
              <p:nvPr/>
            </p:nvSpPr>
            <p:spPr bwMode="auto">
              <a:xfrm flipV="1">
                <a:off x="1431925" y="3640138"/>
                <a:ext cx="1539875" cy="627062"/>
              </a:xfrm>
              <a:custGeom>
                <a:avLst/>
                <a:gdLst>
                  <a:gd name="T0" fmla="*/ 0 w 1747"/>
                  <a:gd name="T1" fmla="*/ 98956211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4104" name="Line 1031"/>
              <p:cNvSpPr>
                <a:spLocks noChangeShapeType="1"/>
              </p:cNvSpPr>
              <p:nvPr/>
            </p:nvSpPr>
            <p:spPr bwMode="auto">
              <a:xfrm>
                <a:off x="2209800" y="5867400"/>
                <a:ext cx="2667000" cy="0"/>
              </a:xfrm>
              <a:prstGeom prst="line">
                <a:avLst/>
              </a:prstGeom>
              <a:noFill/>
              <a:ln w="88900">
                <a:solidFill>
                  <a:schemeClr val="tx1"/>
                </a:solidFill>
                <a:prstDash val="sysDot"/>
                <a:round/>
                <a:headEnd/>
                <a:tailEnd type="stealth" w="med" len="med"/>
              </a:ln>
              <a:effectLst>
                <a:outerShdw dist="107763" dir="2700000" algn="ctr" rotWithShape="0">
                  <a:schemeClr val="bg2"/>
                </a:outerShdw>
              </a:effectLst>
              <a:extLst>
                <a:ext uri="{909E8E84-426E-40DD-AFC4-6F175D3DCCD1}">
                  <a14:hiddenFill xmlns:a14="http://schemas.microsoft.com/office/drawing/2010/main">
                    <a:noFill/>
                  </a14:hiddenFill>
                </a:ext>
              </a:extLst>
            </p:spPr>
            <p:txBody>
              <a:bodyPr anchor="ctr">
                <a:spAutoFit/>
              </a:bodyPr>
              <a:lstStyle/>
              <a:p>
                <a:endParaRPr lang="en-US" dirty="0"/>
              </a:p>
            </p:txBody>
          </p:sp>
          <p:sp>
            <p:nvSpPr>
              <p:cNvPr id="4105" name="Text Box 1032"/>
              <p:cNvSpPr txBox="1">
                <a:spLocks noChangeArrowheads="1"/>
              </p:cNvSpPr>
              <p:nvPr/>
            </p:nvSpPr>
            <p:spPr bwMode="auto">
              <a:xfrm>
                <a:off x="2971800" y="5851525"/>
                <a:ext cx="914400" cy="641350"/>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dirty="0"/>
                  <a:t>?</a:t>
                </a:r>
              </a:p>
            </p:txBody>
          </p:sp>
          <p:sp>
            <p:nvSpPr>
              <p:cNvPr id="4106" name="Text Box 8"/>
              <p:cNvSpPr txBox="1">
                <a:spLocks noChangeArrowheads="1"/>
              </p:cNvSpPr>
              <p:nvPr/>
            </p:nvSpPr>
            <p:spPr bwMode="auto">
              <a:xfrm>
                <a:off x="304800" y="2984500"/>
                <a:ext cx="1676400" cy="646113"/>
              </a:xfrm>
              <a:prstGeom prst="rect">
                <a:avLst/>
              </a:prstGeom>
              <a:noFill/>
              <a:ln>
                <a:noFill/>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pPr algn="ctr">
                  <a:spcBef>
                    <a:spcPct val="50000"/>
                  </a:spcBef>
                </a:pPr>
                <a:r>
                  <a:rPr lang="en-US" altLang="en-US" sz="3600" dirty="0"/>
                  <a:t>C</a:t>
                </a:r>
                <a:endParaRPr lang="en-US" altLang="en-US" sz="3600" b="0" dirty="0"/>
              </a:p>
            </p:txBody>
          </p:sp>
          <p:sp>
            <p:nvSpPr>
              <p:cNvPr id="4107" name="Freeform 1030"/>
              <p:cNvSpPr>
                <a:spLocks/>
              </p:cNvSpPr>
              <p:nvPr/>
            </p:nvSpPr>
            <p:spPr bwMode="auto">
              <a:xfrm flipH="1">
                <a:off x="3543300" y="4598988"/>
                <a:ext cx="1592263" cy="985837"/>
              </a:xfrm>
              <a:custGeom>
                <a:avLst/>
                <a:gdLst>
                  <a:gd name="T0" fmla="*/ 0 w 1747"/>
                  <a:gd name="T1" fmla="*/ 1558322541 h 1220"/>
                  <a:gd name="T2" fmla="*/ 2147483646 w 1747"/>
                  <a:gd name="T3" fmla="*/ 0 h 1220"/>
                  <a:gd name="T4" fmla="*/ 0 60000 65536"/>
                  <a:gd name="T5" fmla="*/ 0 60000 65536"/>
                  <a:gd name="T6" fmla="*/ 0 w 1747"/>
                  <a:gd name="T7" fmla="*/ 0 h 1220"/>
                  <a:gd name="T8" fmla="*/ 1747 w 1747"/>
                  <a:gd name="T9" fmla="*/ 1220 h 1220"/>
                </a:gdLst>
                <a:ahLst/>
                <a:cxnLst>
                  <a:cxn ang="T4">
                    <a:pos x="T0" y="T1"/>
                  </a:cxn>
                  <a:cxn ang="T5">
                    <a:pos x="T2" y="T3"/>
                  </a:cxn>
                </a:cxnLst>
                <a:rect l="T6" t="T7" r="T8" b="T9"/>
                <a:pathLst>
                  <a:path w="1747" h="1220">
                    <a:moveTo>
                      <a:pt x="0" y="1220"/>
                    </a:moveTo>
                    <a:lnTo>
                      <a:pt x="1747" y="0"/>
                    </a:lnTo>
                  </a:path>
                </a:pathLst>
              </a:custGeom>
              <a:noFill/>
              <a:ln w="88900" cap="flat" cmpd="sng">
                <a:solidFill>
                  <a:schemeClr val="tx1"/>
                </a:solidFill>
                <a:prstDash val="solid"/>
                <a:round/>
                <a:headEnd type="none" w="med" len="med"/>
                <a:tailEnd type="stealth" w="med" len="med"/>
              </a:ln>
              <a:effectLst>
                <a:outerShdw dist="107763"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anchor="ctr">
                <a:spAutoFit/>
              </a:bodyPr>
              <a:lstStyle/>
              <a:p>
                <a:endParaRPr lang="en-US" dirty="0"/>
              </a:p>
            </p:txBody>
          </p:sp>
          <p:sp>
            <p:nvSpPr>
              <p:cNvPr id="4109" name="TextBox 1"/>
              <p:cNvSpPr txBox="1">
                <a:spLocks noChangeArrowheads="1"/>
              </p:cNvSpPr>
              <p:nvPr/>
            </p:nvSpPr>
            <p:spPr bwMode="auto">
              <a:xfrm>
                <a:off x="2362200" y="4008438"/>
                <a:ext cx="1736725" cy="804862"/>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grpSp>
      <p:sp>
        <p:nvSpPr>
          <p:cNvPr id="14" name="Rectangle 2"/>
          <p:cNvSpPr txBox="1">
            <a:spLocks noChangeArrowheads="1"/>
          </p:cNvSpPr>
          <p:nvPr/>
        </p:nvSpPr>
        <p:spPr>
          <a:xfrm>
            <a:off x="609600" y="152400"/>
            <a:ext cx="5830888" cy="1066800"/>
          </a:xfrm>
          <a:prstGeom prst="rect">
            <a:avLst/>
          </a:prstGeom>
        </p:spPr>
        <p:txBody>
          <a:bodyPr/>
          <a:lstStyle>
            <a:lvl1pPr algn="ctr" defTabSz="803275" rtl="0" eaLnBrk="0" fontAlgn="base" hangingPunct="0">
              <a:spcBef>
                <a:spcPct val="0"/>
              </a:spcBef>
              <a:spcAft>
                <a:spcPct val="0"/>
              </a:spcAft>
              <a:defRPr sz="2400" b="1">
                <a:solidFill>
                  <a:schemeClr val="tx2"/>
                </a:solidFill>
                <a:latin typeface="+mj-lt"/>
                <a:ea typeface="+mj-ea"/>
                <a:cs typeface="+mj-cs"/>
              </a:defRPr>
            </a:lvl1pPr>
            <a:lvl2pPr algn="ctr" defTabSz="803275" rtl="0" eaLnBrk="0" fontAlgn="base" hangingPunct="0">
              <a:spcBef>
                <a:spcPct val="0"/>
              </a:spcBef>
              <a:spcAft>
                <a:spcPct val="0"/>
              </a:spcAft>
              <a:defRPr sz="2400" b="1">
                <a:solidFill>
                  <a:schemeClr val="tx2"/>
                </a:solidFill>
                <a:latin typeface="Arial" pitchFamily="34" charset="0"/>
              </a:defRPr>
            </a:lvl2pPr>
            <a:lvl3pPr algn="ctr" defTabSz="803275" rtl="0" eaLnBrk="0" fontAlgn="base" hangingPunct="0">
              <a:spcBef>
                <a:spcPct val="0"/>
              </a:spcBef>
              <a:spcAft>
                <a:spcPct val="0"/>
              </a:spcAft>
              <a:defRPr sz="2400" b="1">
                <a:solidFill>
                  <a:schemeClr val="tx2"/>
                </a:solidFill>
                <a:latin typeface="Arial" pitchFamily="34" charset="0"/>
              </a:defRPr>
            </a:lvl3pPr>
            <a:lvl4pPr algn="ctr" defTabSz="803275" rtl="0" eaLnBrk="0" fontAlgn="base" hangingPunct="0">
              <a:spcBef>
                <a:spcPct val="0"/>
              </a:spcBef>
              <a:spcAft>
                <a:spcPct val="0"/>
              </a:spcAft>
              <a:defRPr sz="2400" b="1">
                <a:solidFill>
                  <a:schemeClr val="tx2"/>
                </a:solidFill>
                <a:latin typeface="Arial" pitchFamily="34" charset="0"/>
              </a:defRPr>
            </a:lvl4pPr>
            <a:lvl5pPr algn="ctr" defTabSz="803275" rtl="0" eaLnBrk="0" fontAlgn="base" hangingPunct="0">
              <a:spcBef>
                <a:spcPct val="0"/>
              </a:spcBef>
              <a:spcAft>
                <a:spcPct val="0"/>
              </a:spcAft>
              <a:defRPr sz="2400" b="1">
                <a:solidFill>
                  <a:schemeClr val="tx2"/>
                </a:solidFill>
                <a:latin typeface="Arial" pitchFamily="34" charset="0"/>
              </a:defRPr>
            </a:lvl5pPr>
            <a:lvl6pPr marL="457200" algn="ctr" defTabSz="803275" rtl="0" eaLnBrk="0" fontAlgn="base" hangingPunct="0">
              <a:spcBef>
                <a:spcPct val="0"/>
              </a:spcBef>
              <a:spcAft>
                <a:spcPct val="0"/>
              </a:spcAft>
              <a:defRPr sz="2400" b="1">
                <a:solidFill>
                  <a:schemeClr val="tx2"/>
                </a:solidFill>
                <a:latin typeface="Arial" pitchFamily="34" charset="0"/>
              </a:defRPr>
            </a:lvl6pPr>
            <a:lvl7pPr marL="914400" algn="ctr" defTabSz="803275" rtl="0" eaLnBrk="0" fontAlgn="base" hangingPunct="0">
              <a:spcBef>
                <a:spcPct val="0"/>
              </a:spcBef>
              <a:spcAft>
                <a:spcPct val="0"/>
              </a:spcAft>
              <a:defRPr sz="2400" b="1">
                <a:solidFill>
                  <a:schemeClr val="tx2"/>
                </a:solidFill>
                <a:latin typeface="Arial" pitchFamily="34" charset="0"/>
              </a:defRPr>
            </a:lvl7pPr>
            <a:lvl8pPr marL="1371600" algn="ctr" defTabSz="803275" rtl="0" eaLnBrk="0" fontAlgn="base" hangingPunct="0">
              <a:spcBef>
                <a:spcPct val="0"/>
              </a:spcBef>
              <a:spcAft>
                <a:spcPct val="0"/>
              </a:spcAft>
              <a:defRPr sz="2400" b="1">
                <a:solidFill>
                  <a:schemeClr val="tx2"/>
                </a:solidFill>
                <a:latin typeface="Arial" pitchFamily="34" charset="0"/>
              </a:defRPr>
            </a:lvl8pPr>
            <a:lvl9pPr marL="1828800" algn="ctr" defTabSz="803275" rtl="0" eaLnBrk="0" fontAlgn="base" hangingPunct="0">
              <a:spcBef>
                <a:spcPct val="0"/>
              </a:spcBef>
              <a:spcAft>
                <a:spcPct val="0"/>
              </a:spcAft>
              <a:defRPr sz="2400" b="1">
                <a:solidFill>
                  <a:schemeClr val="tx2"/>
                </a:solidFill>
                <a:latin typeface="Arial" pitchFamily="34" charset="0"/>
              </a:defRPr>
            </a:lvl9pPr>
          </a:lstStyle>
          <a:p>
            <a:r>
              <a:rPr lang="en-US" altLang="en-US" kern="0" dirty="0" smtClean="0">
                <a:solidFill>
                  <a:srgbClr val="000000"/>
                </a:solidFill>
              </a:rPr>
              <a:t>What is a confounder?</a:t>
            </a:r>
          </a:p>
        </p:txBody>
      </p:sp>
      <p:sp>
        <p:nvSpPr>
          <p:cNvPr id="15" name="Text Box 22"/>
          <p:cNvSpPr txBox="1">
            <a:spLocks noChangeArrowheads="1"/>
          </p:cNvSpPr>
          <p:nvPr/>
        </p:nvSpPr>
        <p:spPr bwMode="auto">
          <a:xfrm>
            <a:off x="228600" y="3962400"/>
            <a:ext cx="6591300" cy="4918269"/>
          </a:xfrm>
          <a:prstGeom prst="rect">
            <a:avLst/>
          </a:prstGeom>
          <a:noFill/>
          <a:ln w="76200">
            <a:noFill/>
            <a:miter lim="800000"/>
            <a:headEnd/>
            <a:tailEnd/>
          </a:ln>
          <a:effectLst>
            <a:outerShdw dist="107763" dir="2700000" algn="ctr" rotWithShape="0">
              <a:schemeClr val="bg2"/>
            </a:outerShdw>
          </a:effectLst>
        </p:spPr>
        <p:txBody>
          <a:bodyPr wrap="square">
            <a:spAutoFit/>
          </a:bodyPr>
          <a:lstStyle/>
          <a:p>
            <a:pPr marL="171450" indent="-171450" eaLnBrk="0" hangingPunct="0">
              <a:spcBef>
                <a:spcPct val="20000"/>
              </a:spcBef>
              <a:spcAft>
                <a:spcPct val="50000"/>
              </a:spcAft>
              <a:buClr>
                <a:srgbClr val="969696"/>
              </a:buClr>
              <a:buSzPct val="75000"/>
              <a:buFont typeface="Symbol" pitchFamily="18" charset="2"/>
              <a:buChar char="·"/>
              <a:defRPr/>
            </a:pPr>
            <a:r>
              <a:rPr lang="en-US" sz="2400" b="0" dirty="0">
                <a:latin typeface="Arial" pitchFamily="34" charset="0"/>
              </a:rPr>
              <a:t> </a:t>
            </a:r>
            <a:r>
              <a:rPr lang="en-US" sz="2400" b="0" dirty="0" smtClean="0">
                <a:latin typeface="Arial" pitchFamily="34" charset="0"/>
              </a:rPr>
              <a:t>Assume that we have conditioned on B, which is a collider.</a:t>
            </a:r>
          </a:p>
          <a:p>
            <a:pPr marL="171450" lvl="1" indent="-171450" eaLnBrk="0" hangingPunct="0">
              <a:spcBef>
                <a:spcPct val="20000"/>
              </a:spcBef>
              <a:spcAft>
                <a:spcPct val="50000"/>
              </a:spcAft>
              <a:buClr>
                <a:srgbClr val="969696"/>
              </a:buClr>
              <a:buSzPct val="75000"/>
              <a:buFont typeface="Symbol" pitchFamily="18" charset="2"/>
              <a:buChar char="·"/>
              <a:defRPr/>
            </a:pPr>
            <a:r>
              <a:rPr lang="en-US" sz="2400" b="0" dirty="0" smtClean="0">
                <a:latin typeface="Arial" pitchFamily="34" charset="0"/>
              </a:rPr>
              <a:t>Is C a confounder? </a:t>
            </a:r>
            <a:r>
              <a:rPr lang="en-US" sz="2400" b="0" dirty="0">
                <a:latin typeface="Arial" pitchFamily="34" charset="0"/>
              </a:rPr>
              <a:t>Opinions will vary</a:t>
            </a:r>
          </a:p>
          <a:p>
            <a:pPr marL="800100" lvl="1" indent="-342900" eaLnBrk="0" hangingPunct="0">
              <a:spcBef>
                <a:spcPct val="20000"/>
              </a:spcBef>
              <a:spcAft>
                <a:spcPct val="50000"/>
              </a:spcAft>
              <a:buClr>
                <a:srgbClr val="969696"/>
              </a:buClr>
              <a:buSzPct val="75000"/>
              <a:buFont typeface="Arial" panose="020B0604020202020204" pitchFamily="34" charset="0"/>
              <a:buChar char="–"/>
              <a:defRPr/>
            </a:pPr>
            <a:r>
              <a:rPr lang="en-US" sz="2000" b="0" dirty="0">
                <a:latin typeface="Arial" pitchFamily="34" charset="0"/>
              </a:rPr>
              <a:t>Yes, because it has been effectively turned into a common cause and controlling for it will block this non-causal </a:t>
            </a:r>
            <a:r>
              <a:rPr lang="en-US" sz="2000" b="0" dirty="0" smtClean="0">
                <a:latin typeface="Arial" pitchFamily="34" charset="0"/>
              </a:rPr>
              <a:t>pathway</a:t>
            </a:r>
          </a:p>
          <a:p>
            <a:pPr marL="800100" lvl="1" indent="-342900" eaLnBrk="0" hangingPunct="0">
              <a:spcBef>
                <a:spcPct val="20000"/>
              </a:spcBef>
              <a:spcAft>
                <a:spcPct val="50000"/>
              </a:spcAft>
              <a:buClr>
                <a:srgbClr val="969696"/>
              </a:buClr>
              <a:buSzPct val="75000"/>
              <a:buFont typeface="Arial" panose="020B0604020202020204" pitchFamily="34" charset="0"/>
              <a:buChar char="–"/>
              <a:defRPr/>
            </a:pPr>
            <a:r>
              <a:rPr lang="en-US" sz="2000" b="0" dirty="0" smtClean="0">
                <a:latin typeface="Arial" pitchFamily="34" charset="0"/>
              </a:rPr>
              <a:t>No, because there are no true common causes</a:t>
            </a:r>
          </a:p>
          <a:p>
            <a:pPr marL="342900" indent="-342900" eaLnBrk="0" hangingPunct="0">
              <a:spcBef>
                <a:spcPct val="20000"/>
              </a:spcBef>
              <a:spcAft>
                <a:spcPct val="50000"/>
              </a:spcAft>
              <a:buClr>
                <a:srgbClr val="969696"/>
              </a:buClr>
              <a:buSzPct val="75000"/>
              <a:buFont typeface="Arial" panose="020B0604020202020204" pitchFamily="34" charset="0"/>
              <a:buChar char="•"/>
              <a:defRPr/>
            </a:pPr>
            <a:r>
              <a:rPr lang="en-US" sz="2400" b="0" dirty="0" smtClean="0">
                <a:latin typeface="Arial" pitchFamily="34" charset="0"/>
              </a:rPr>
              <a:t>In practice, it does not matter</a:t>
            </a:r>
          </a:p>
          <a:p>
            <a:pPr marL="800100" lvl="1" indent="-342900" eaLnBrk="0" hangingPunct="0">
              <a:spcBef>
                <a:spcPct val="20000"/>
              </a:spcBef>
              <a:spcAft>
                <a:spcPct val="50000"/>
              </a:spcAft>
              <a:buClr>
                <a:srgbClr val="969696"/>
              </a:buClr>
              <a:buSzPct val="75000"/>
              <a:buFont typeface="Arial" panose="020B0604020202020204" pitchFamily="34" charset="0"/>
              <a:buChar char="–"/>
              <a:defRPr/>
            </a:pPr>
            <a:r>
              <a:rPr lang="en-US" sz="2000" b="0" dirty="0" smtClean="0">
                <a:latin typeface="Arial" pitchFamily="34" charset="0"/>
              </a:rPr>
              <a:t>Better to focus on what we need to do to close non-causal paths as opposed to naming individual variables.</a:t>
            </a:r>
            <a:endParaRPr lang="en-US" sz="2000" dirty="0">
              <a:latin typeface="Arial" pitchFamily="34" charset="0"/>
            </a:endParaRPr>
          </a:p>
        </p:txBody>
      </p:sp>
    </p:spTree>
    <p:extLst>
      <p:ext uri="{BB962C8B-B14F-4D97-AF65-F5344CB8AC3E}">
        <p14:creationId xmlns:p14="http://schemas.microsoft.com/office/powerpoint/2010/main" val="163708402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490024" cy="533400"/>
          </a:xfrm>
        </p:spPr>
        <p:txBody>
          <a:bodyPr/>
          <a:lstStyle/>
          <a:p>
            <a:r>
              <a:rPr lang="en-US" dirty="0" smtClean="0"/>
              <a:t>For Selection Bias to Occur:</a:t>
            </a:r>
            <a:endParaRPr lang="en-US" dirty="0"/>
          </a:p>
        </p:txBody>
      </p:sp>
      <p:sp>
        <p:nvSpPr>
          <p:cNvPr id="3" name="Content Placeholder 2"/>
          <p:cNvSpPr>
            <a:spLocks noGrp="1"/>
          </p:cNvSpPr>
          <p:nvPr>
            <p:ph idx="1"/>
          </p:nvPr>
        </p:nvSpPr>
        <p:spPr>
          <a:xfrm>
            <a:off x="228600" y="609600"/>
            <a:ext cx="6553200" cy="6781800"/>
          </a:xfrm>
        </p:spPr>
        <p:txBody>
          <a:bodyPr/>
          <a:lstStyle/>
          <a:p>
            <a:pPr marL="0" indent="0">
              <a:spcAft>
                <a:spcPts val="0"/>
              </a:spcAft>
              <a:buNone/>
            </a:pPr>
            <a:r>
              <a:rPr lang="en-US" u="sng" dirty="0"/>
              <a:t>“Under the null” (i.e., truly NO association between exposure &amp; </a:t>
            </a:r>
            <a:r>
              <a:rPr lang="en-US" u="sng" dirty="0" smtClean="0"/>
              <a:t>outcome)</a:t>
            </a:r>
          </a:p>
          <a:p>
            <a:pPr marL="0" indent="0">
              <a:spcAft>
                <a:spcPts val="0"/>
              </a:spcAft>
              <a:buNone/>
            </a:pPr>
            <a:r>
              <a:rPr lang="en-US" dirty="0" smtClean="0"/>
              <a:t>If you condition on a collider via any of these scenarios:</a:t>
            </a:r>
          </a:p>
          <a:p>
            <a:pPr marL="893762" lvl="1" indent="-457200">
              <a:spcAft>
                <a:spcPts val="0"/>
              </a:spcAft>
              <a:buFont typeface="+mj-lt"/>
              <a:buAutoNum type="arabicPeriod"/>
            </a:pPr>
            <a:r>
              <a:rPr lang="en-US" dirty="0" smtClean="0"/>
              <a:t>Selection into a study </a:t>
            </a:r>
          </a:p>
          <a:p>
            <a:pPr marL="893762" lvl="1" indent="-457200">
              <a:spcAft>
                <a:spcPts val="0"/>
              </a:spcAft>
              <a:buFont typeface="+mj-lt"/>
              <a:buAutoNum type="arabicPeriod"/>
            </a:pPr>
            <a:r>
              <a:rPr lang="en-US" dirty="0" smtClean="0"/>
              <a:t>Retention after study has started</a:t>
            </a:r>
          </a:p>
          <a:p>
            <a:pPr marL="893762" lvl="1" indent="-457200">
              <a:spcAft>
                <a:spcPts val="0"/>
              </a:spcAft>
              <a:buFont typeface="+mj-lt"/>
              <a:buAutoNum type="arabicPeriod"/>
            </a:pPr>
            <a:r>
              <a:rPr lang="en-US" dirty="0" smtClean="0"/>
              <a:t>Unwise </a:t>
            </a:r>
            <a:r>
              <a:rPr lang="en-US" dirty="0" smtClean="0"/>
              <a:t>conditioning in data analysis</a:t>
            </a:r>
            <a:endParaRPr lang="en-US" dirty="0" smtClean="0"/>
          </a:p>
          <a:p>
            <a:pPr marL="893762" lvl="1" indent="-457200">
              <a:spcAft>
                <a:spcPts val="0"/>
              </a:spcAft>
              <a:buFont typeface="+mj-lt"/>
              <a:buAutoNum type="arabicPeriod"/>
            </a:pPr>
            <a:r>
              <a:rPr lang="en-US" dirty="0" smtClean="0"/>
              <a:t>Other scenarios (e.g., missing data) </a:t>
            </a:r>
          </a:p>
          <a:p>
            <a:pPr marL="893762" lvl="1" indent="-457200">
              <a:spcAft>
                <a:spcPts val="0"/>
              </a:spcAft>
              <a:buFont typeface="+mj-lt"/>
              <a:buAutoNum type="arabicPeriod"/>
            </a:pPr>
            <a:endParaRPr lang="en-US" dirty="0" smtClean="0"/>
          </a:p>
          <a:p>
            <a:pPr marL="0" lvl="1" indent="0">
              <a:spcBef>
                <a:spcPct val="20000"/>
              </a:spcBef>
              <a:spcAft>
                <a:spcPct val="50000"/>
              </a:spcAft>
              <a:buClr>
                <a:schemeClr val="accent2"/>
              </a:buClr>
              <a:buSzPct val="75000"/>
              <a:buNone/>
            </a:pPr>
            <a:r>
              <a:rPr lang="en-US" dirty="0" smtClean="0"/>
              <a:t>Selection </a:t>
            </a:r>
            <a:r>
              <a:rPr lang="en-US" dirty="0" smtClean="0"/>
              <a:t>bias (on additive and/or multiplicative scale) will ensue</a:t>
            </a:r>
            <a:endParaRPr lang="en-US" dirty="0"/>
          </a:p>
          <a:p>
            <a:pPr marL="0" indent="0">
              <a:spcBef>
                <a:spcPts val="0"/>
              </a:spcBef>
              <a:buNone/>
            </a:pPr>
            <a:endParaRPr lang="en-US" sz="1000" u="sng" dirty="0"/>
          </a:p>
          <a:p>
            <a:pPr marL="0" indent="0">
              <a:buNone/>
            </a:pPr>
            <a:endParaRPr lang="en-US" u="sng" dirty="0"/>
          </a:p>
          <a:p>
            <a:pPr marL="0" indent="0">
              <a:buNone/>
            </a:pPr>
            <a:endParaRPr lang="en-US" dirty="0"/>
          </a:p>
        </p:txBody>
      </p:sp>
      <p:grpSp>
        <p:nvGrpSpPr>
          <p:cNvPr id="14" name="Group 13"/>
          <p:cNvGrpSpPr/>
          <p:nvPr/>
        </p:nvGrpSpPr>
        <p:grpSpPr>
          <a:xfrm>
            <a:off x="383118" y="4191000"/>
            <a:ext cx="2512483" cy="1071276"/>
            <a:chOff x="457200" y="3957921"/>
            <a:chExt cx="2512483" cy="1071274"/>
          </a:xfrm>
        </p:grpSpPr>
        <p:grpSp>
          <p:nvGrpSpPr>
            <p:cNvPr id="4" name="Group 60"/>
            <p:cNvGrpSpPr>
              <a:grpSpLocks/>
            </p:cNvGrpSpPr>
            <p:nvPr/>
          </p:nvGrpSpPr>
          <p:grpSpPr bwMode="auto">
            <a:xfrm>
              <a:off x="457200" y="4001555"/>
              <a:ext cx="2512483" cy="1027640"/>
              <a:chOff x="743" y="3383"/>
              <a:chExt cx="2374" cy="971"/>
            </a:xfrm>
          </p:grpSpPr>
          <p:sp>
            <p:nvSpPr>
              <p:cNvPr id="5" name="Text Box 51"/>
              <p:cNvSpPr txBox="1">
                <a:spLocks noChangeArrowheads="1"/>
              </p:cNvSpPr>
              <p:nvPr/>
            </p:nvSpPr>
            <p:spPr bwMode="auto">
              <a:xfrm>
                <a:off x="1965" y="4000"/>
                <a:ext cx="1152" cy="32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6" name="Line 52"/>
              <p:cNvSpPr>
                <a:spLocks noChangeShapeType="1"/>
              </p:cNvSpPr>
              <p:nvPr/>
            </p:nvSpPr>
            <p:spPr bwMode="auto">
              <a:xfrm flipV="1">
                <a:off x="1367" y="3751"/>
                <a:ext cx="366" cy="318"/>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7" name="Text Box 53"/>
              <p:cNvSpPr txBox="1">
                <a:spLocks noChangeArrowheads="1"/>
              </p:cNvSpPr>
              <p:nvPr/>
            </p:nvSpPr>
            <p:spPr bwMode="auto">
              <a:xfrm>
                <a:off x="808" y="3383"/>
                <a:ext cx="1624" cy="320"/>
              </a:xfrm>
              <a:prstGeom prst="rect">
                <a:avLst/>
              </a:prstGeom>
              <a:noFill/>
              <a:ln w="9525" algn="ctr">
                <a:noFill/>
                <a:miter lim="800000"/>
                <a:headEnd/>
                <a:tailEnd/>
              </a:ln>
            </p:spPr>
            <p:txBody>
              <a:bodyPr wrap="square">
                <a:spAutoFit/>
              </a:bodyPr>
              <a:lstStyle/>
              <a:p>
                <a:pPr>
                  <a:spcBef>
                    <a:spcPct val="50000"/>
                  </a:spcBef>
                </a:pPr>
                <a:r>
                  <a:rPr lang="en-US" sz="1600" dirty="0" smtClean="0"/>
                  <a:t>          Collider</a:t>
                </a:r>
                <a:endParaRPr lang="en-US" sz="1600" dirty="0"/>
              </a:p>
            </p:txBody>
          </p:sp>
          <p:sp>
            <p:nvSpPr>
              <p:cNvPr id="11" name="Text Box 57"/>
              <p:cNvSpPr txBox="1">
                <a:spLocks noChangeArrowheads="1"/>
              </p:cNvSpPr>
              <p:nvPr/>
            </p:nvSpPr>
            <p:spPr bwMode="auto">
              <a:xfrm>
                <a:off x="743" y="4034"/>
                <a:ext cx="1248" cy="32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18" name="Line 52"/>
              <p:cNvSpPr>
                <a:spLocks noChangeShapeType="1"/>
              </p:cNvSpPr>
              <p:nvPr/>
            </p:nvSpPr>
            <p:spPr bwMode="auto">
              <a:xfrm flipH="1" flipV="1">
                <a:off x="1954" y="3721"/>
                <a:ext cx="400" cy="331"/>
              </a:xfrm>
              <a:prstGeom prst="line">
                <a:avLst/>
              </a:prstGeom>
              <a:noFill/>
              <a:ln w="28575">
                <a:solidFill>
                  <a:schemeClr val="tx1"/>
                </a:solidFill>
                <a:round/>
                <a:headEnd/>
                <a:tailEnd type="triangle" w="med" len="med"/>
              </a:ln>
            </p:spPr>
            <p:txBody>
              <a:bodyPr wrap="none" anchor="ctr"/>
              <a:lstStyle/>
              <a:p>
                <a:endParaRPr lang="en-US" sz="1867" dirty="0"/>
              </a:p>
            </p:txBody>
          </p:sp>
        </p:grpSp>
        <p:sp>
          <p:nvSpPr>
            <p:cNvPr id="15" name="TextBox 14"/>
            <p:cNvSpPr txBox="1">
              <a:spLocks noChangeArrowheads="1"/>
            </p:cNvSpPr>
            <p:nvPr/>
          </p:nvSpPr>
          <p:spPr bwMode="auto">
            <a:xfrm>
              <a:off x="1046956" y="3957921"/>
              <a:ext cx="1102254" cy="523219"/>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grpSp>
        <p:nvGrpSpPr>
          <p:cNvPr id="59" name="Group 58"/>
          <p:cNvGrpSpPr/>
          <p:nvPr/>
        </p:nvGrpSpPr>
        <p:grpSpPr>
          <a:xfrm>
            <a:off x="304801" y="5562600"/>
            <a:ext cx="2790825" cy="1138767"/>
            <a:chOff x="304800" y="5257796"/>
            <a:chExt cx="2790825" cy="1138765"/>
          </a:xfrm>
        </p:grpSpPr>
        <p:grpSp>
          <p:nvGrpSpPr>
            <p:cNvPr id="31" name="Group 60"/>
            <p:cNvGrpSpPr>
              <a:grpSpLocks/>
            </p:cNvGrpSpPr>
            <p:nvPr/>
          </p:nvGrpSpPr>
          <p:grpSpPr bwMode="auto">
            <a:xfrm>
              <a:off x="304800" y="5257796"/>
              <a:ext cx="2790825" cy="1138765"/>
              <a:chOff x="743" y="3278"/>
              <a:chExt cx="2637" cy="1076"/>
            </a:xfrm>
          </p:grpSpPr>
          <p:sp>
            <p:nvSpPr>
              <p:cNvPr id="32" name="Text Box 51"/>
              <p:cNvSpPr txBox="1">
                <a:spLocks noChangeArrowheads="1"/>
              </p:cNvSpPr>
              <p:nvPr/>
            </p:nvSpPr>
            <p:spPr bwMode="auto">
              <a:xfrm>
                <a:off x="1965" y="4000"/>
                <a:ext cx="1152" cy="32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33" name="Line 52"/>
              <p:cNvSpPr>
                <a:spLocks noChangeShapeType="1"/>
              </p:cNvSpPr>
              <p:nvPr/>
            </p:nvSpPr>
            <p:spPr bwMode="auto">
              <a:xfrm flipV="1">
                <a:off x="1367" y="3751"/>
                <a:ext cx="366" cy="318"/>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34" name="Text Box 53"/>
              <p:cNvSpPr txBox="1">
                <a:spLocks noChangeArrowheads="1"/>
              </p:cNvSpPr>
              <p:nvPr/>
            </p:nvSpPr>
            <p:spPr bwMode="auto">
              <a:xfrm>
                <a:off x="808" y="3383"/>
                <a:ext cx="1624" cy="320"/>
              </a:xfrm>
              <a:prstGeom prst="rect">
                <a:avLst/>
              </a:prstGeom>
              <a:noFill/>
              <a:ln w="9525" algn="ctr">
                <a:noFill/>
                <a:miter lim="800000"/>
                <a:headEnd/>
                <a:tailEnd/>
              </a:ln>
            </p:spPr>
            <p:txBody>
              <a:bodyPr wrap="square">
                <a:spAutoFit/>
              </a:bodyPr>
              <a:lstStyle/>
              <a:p>
                <a:pPr>
                  <a:spcBef>
                    <a:spcPct val="50000"/>
                  </a:spcBef>
                </a:pPr>
                <a:r>
                  <a:rPr lang="en-US" sz="1600" dirty="0" smtClean="0"/>
                  <a:t>          Collider</a:t>
                </a:r>
                <a:endParaRPr lang="en-US" sz="1600" dirty="0"/>
              </a:p>
            </p:txBody>
          </p:sp>
          <p:sp>
            <p:nvSpPr>
              <p:cNvPr id="35" name="Line 54"/>
              <p:cNvSpPr>
                <a:spLocks noChangeShapeType="1"/>
              </p:cNvSpPr>
              <p:nvPr/>
            </p:nvSpPr>
            <p:spPr bwMode="auto">
              <a:xfrm flipH="1">
                <a:off x="2159" y="3543"/>
                <a:ext cx="283" cy="23"/>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37" name="Text Box 56"/>
              <p:cNvSpPr txBox="1">
                <a:spLocks noChangeArrowheads="1"/>
              </p:cNvSpPr>
              <p:nvPr/>
            </p:nvSpPr>
            <p:spPr bwMode="auto">
              <a:xfrm>
                <a:off x="2324" y="3278"/>
                <a:ext cx="1056" cy="553"/>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38" name="Text Box 57"/>
              <p:cNvSpPr txBox="1">
                <a:spLocks noChangeArrowheads="1"/>
              </p:cNvSpPr>
              <p:nvPr/>
            </p:nvSpPr>
            <p:spPr bwMode="auto">
              <a:xfrm>
                <a:off x="743" y="4034"/>
                <a:ext cx="1248" cy="32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40" name="Line 59"/>
              <p:cNvSpPr>
                <a:spLocks noChangeShapeType="1"/>
              </p:cNvSpPr>
              <p:nvPr/>
            </p:nvSpPr>
            <p:spPr bwMode="auto">
              <a:xfrm>
                <a:off x="2756" y="3822"/>
                <a:ext cx="0" cy="247"/>
              </a:xfrm>
              <a:prstGeom prst="line">
                <a:avLst/>
              </a:prstGeom>
              <a:noFill/>
              <a:ln w="28575">
                <a:solidFill>
                  <a:schemeClr val="tx1"/>
                </a:solidFill>
                <a:round/>
                <a:headEnd/>
                <a:tailEnd type="triangle" w="med" len="med"/>
              </a:ln>
            </p:spPr>
            <p:txBody>
              <a:bodyPr wrap="none" anchor="ctr"/>
              <a:lstStyle/>
              <a:p>
                <a:endParaRPr lang="en-US" sz="1867" dirty="0"/>
              </a:p>
            </p:txBody>
          </p:sp>
        </p:grpSp>
        <p:sp>
          <p:nvSpPr>
            <p:cNvPr id="55" name="TextBox 54"/>
            <p:cNvSpPr txBox="1">
              <a:spLocks noChangeArrowheads="1"/>
            </p:cNvSpPr>
            <p:nvPr/>
          </p:nvSpPr>
          <p:spPr bwMode="auto">
            <a:xfrm>
              <a:off x="862384" y="5275266"/>
              <a:ext cx="1102254" cy="523219"/>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grpSp>
        <p:nvGrpSpPr>
          <p:cNvPr id="58" name="Group 57"/>
          <p:cNvGrpSpPr/>
          <p:nvPr/>
        </p:nvGrpSpPr>
        <p:grpSpPr>
          <a:xfrm>
            <a:off x="3200400" y="4149200"/>
            <a:ext cx="3289300" cy="1032400"/>
            <a:chOff x="3200400" y="3996797"/>
            <a:chExt cx="3289300" cy="1032398"/>
          </a:xfrm>
        </p:grpSpPr>
        <p:grpSp>
          <p:nvGrpSpPr>
            <p:cNvPr id="19" name="Group 60"/>
            <p:cNvGrpSpPr>
              <a:grpSpLocks/>
            </p:cNvGrpSpPr>
            <p:nvPr/>
          </p:nvGrpSpPr>
          <p:grpSpPr bwMode="auto">
            <a:xfrm>
              <a:off x="3200400" y="4001555"/>
              <a:ext cx="3289300" cy="1027640"/>
              <a:chOff x="9" y="3383"/>
              <a:chExt cx="3108" cy="971"/>
            </a:xfrm>
          </p:grpSpPr>
          <p:sp>
            <p:nvSpPr>
              <p:cNvPr id="20" name="Text Box 51"/>
              <p:cNvSpPr txBox="1">
                <a:spLocks noChangeArrowheads="1"/>
              </p:cNvSpPr>
              <p:nvPr/>
            </p:nvSpPr>
            <p:spPr bwMode="auto">
              <a:xfrm>
                <a:off x="1965" y="4000"/>
                <a:ext cx="1152" cy="32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22" name="Text Box 53"/>
              <p:cNvSpPr txBox="1">
                <a:spLocks noChangeArrowheads="1"/>
              </p:cNvSpPr>
              <p:nvPr/>
            </p:nvSpPr>
            <p:spPr bwMode="auto">
              <a:xfrm>
                <a:off x="808" y="3383"/>
                <a:ext cx="1624" cy="320"/>
              </a:xfrm>
              <a:prstGeom prst="rect">
                <a:avLst/>
              </a:prstGeom>
              <a:noFill/>
              <a:ln w="9525" algn="ctr">
                <a:noFill/>
                <a:miter lim="800000"/>
                <a:headEnd/>
                <a:tailEnd/>
              </a:ln>
            </p:spPr>
            <p:txBody>
              <a:bodyPr wrap="square">
                <a:spAutoFit/>
              </a:bodyPr>
              <a:lstStyle/>
              <a:p>
                <a:pPr>
                  <a:spcBef>
                    <a:spcPct val="50000"/>
                  </a:spcBef>
                </a:pPr>
                <a:r>
                  <a:rPr lang="en-US" sz="1600" dirty="0" smtClean="0"/>
                  <a:t>          Collider</a:t>
                </a:r>
                <a:endParaRPr lang="en-US" sz="1600" dirty="0"/>
              </a:p>
            </p:txBody>
          </p:sp>
          <p:sp>
            <p:nvSpPr>
              <p:cNvPr id="24" name="Text Box 55"/>
              <p:cNvSpPr txBox="1">
                <a:spLocks noChangeArrowheads="1"/>
              </p:cNvSpPr>
              <p:nvPr/>
            </p:nvSpPr>
            <p:spPr bwMode="auto">
              <a:xfrm>
                <a:off x="9" y="3458"/>
                <a:ext cx="1128" cy="553"/>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26" name="Text Box 57"/>
              <p:cNvSpPr txBox="1">
                <a:spLocks noChangeArrowheads="1"/>
              </p:cNvSpPr>
              <p:nvPr/>
            </p:nvSpPr>
            <p:spPr bwMode="auto">
              <a:xfrm>
                <a:off x="743" y="4034"/>
                <a:ext cx="1248" cy="32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27" name="Line 58"/>
              <p:cNvSpPr>
                <a:spLocks noChangeShapeType="1"/>
              </p:cNvSpPr>
              <p:nvPr/>
            </p:nvSpPr>
            <p:spPr bwMode="auto">
              <a:xfrm>
                <a:off x="792" y="3856"/>
                <a:ext cx="336" cy="144"/>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29" name="Line 58"/>
              <p:cNvSpPr>
                <a:spLocks noChangeShapeType="1"/>
              </p:cNvSpPr>
              <p:nvPr/>
            </p:nvSpPr>
            <p:spPr bwMode="auto">
              <a:xfrm flipV="1">
                <a:off x="765" y="3543"/>
                <a:ext cx="602" cy="113"/>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30" name="Line 52"/>
              <p:cNvSpPr>
                <a:spLocks noChangeShapeType="1"/>
              </p:cNvSpPr>
              <p:nvPr/>
            </p:nvSpPr>
            <p:spPr bwMode="auto">
              <a:xfrm flipH="1" flipV="1">
                <a:off x="1954" y="3721"/>
                <a:ext cx="400" cy="331"/>
              </a:xfrm>
              <a:prstGeom prst="line">
                <a:avLst/>
              </a:prstGeom>
              <a:noFill/>
              <a:ln w="28575">
                <a:solidFill>
                  <a:schemeClr val="tx1"/>
                </a:solidFill>
                <a:round/>
                <a:headEnd/>
                <a:tailEnd type="triangle" w="med" len="med"/>
              </a:ln>
            </p:spPr>
            <p:txBody>
              <a:bodyPr wrap="none" anchor="ctr"/>
              <a:lstStyle/>
              <a:p>
                <a:endParaRPr lang="en-US" sz="1867" dirty="0"/>
              </a:p>
            </p:txBody>
          </p:sp>
        </p:grpSp>
        <p:sp>
          <p:nvSpPr>
            <p:cNvPr id="56" name="TextBox 55"/>
            <p:cNvSpPr txBox="1">
              <a:spLocks noChangeArrowheads="1"/>
            </p:cNvSpPr>
            <p:nvPr/>
          </p:nvSpPr>
          <p:spPr bwMode="auto">
            <a:xfrm>
              <a:off x="4495800" y="3996797"/>
              <a:ext cx="1102254" cy="523219"/>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grpSp>
        <p:nvGrpSpPr>
          <p:cNvPr id="93" name="Group 92"/>
          <p:cNvGrpSpPr/>
          <p:nvPr/>
        </p:nvGrpSpPr>
        <p:grpSpPr>
          <a:xfrm>
            <a:off x="3378622" y="5486400"/>
            <a:ext cx="3377142" cy="1121835"/>
            <a:chOff x="3633258" y="5164140"/>
            <a:chExt cx="3377142" cy="1121833"/>
          </a:xfrm>
        </p:grpSpPr>
        <p:grpSp>
          <p:nvGrpSpPr>
            <p:cNvPr id="94" name="Group 60"/>
            <p:cNvGrpSpPr>
              <a:grpSpLocks/>
            </p:cNvGrpSpPr>
            <p:nvPr/>
          </p:nvGrpSpPr>
          <p:grpSpPr bwMode="auto">
            <a:xfrm>
              <a:off x="3633258" y="5164140"/>
              <a:ext cx="3377142" cy="1121833"/>
              <a:chOff x="189" y="3271"/>
              <a:chExt cx="3191" cy="1060"/>
            </a:xfrm>
          </p:grpSpPr>
          <p:sp>
            <p:nvSpPr>
              <p:cNvPr id="96" name="Text Box 51"/>
              <p:cNvSpPr txBox="1">
                <a:spLocks noChangeArrowheads="1"/>
              </p:cNvSpPr>
              <p:nvPr/>
            </p:nvSpPr>
            <p:spPr bwMode="auto">
              <a:xfrm>
                <a:off x="2084" y="3982"/>
                <a:ext cx="1152" cy="32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97" name="Text Box 53"/>
              <p:cNvSpPr txBox="1">
                <a:spLocks noChangeArrowheads="1"/>
              </p:cNvSpPr>
              <p:nvPr/>
            </p:nvSpPr>
            <p:spPr bwMode="auto">
              <a:xfrm>
                <a:off x="669" y="3593"/>
                <a:ext cx="1625" cy="320"/>
              </a:xfrm>
              <a:prstGeom prst="rect">
                <a:avLst/>
              </a:prstGeom>
              <a:noFill/>
              <a:ln w="9525" algn="ctr">
                <a:noFill/>
                <a:miter lim="800000"/>
                <a:headEnd/>
                <a:tailEnd/>
              </a:ln>
            </p:spPr>
            <p:txBody>
              <a:bodyPr wrap="square">
                <a:spAutoFit/>
              </a:bodyPr>
              <a:lstStyle/>
              <a:p>
                <a:pPr>
                  <a:spcBef>
                    <a:spcPct val="50000"/>
                  </a:spcBef>
                </a:pPr>
                <a:r>
                  <a:rPr lang="en-US" sz="1600" dirty="0" smtClean="0"/>
                  <a:t>          Collider</a:t>
                </a:r>
                <a:endParaRPr lang="en-US" sz="1600" dirty="0"/>
              </a:p>
            </p:txBody>
          </p:sp>
          <p:sp>
            <p:nvSpPr>
              <p:cNvPr id="98" name="Line 54"/>
              <p:cNvSpPr>
                <a:spLocks noChangeShapeType="1"/>
              </p:cNvSpPr>
              <p:nvPr/>
            </p:nvSpPr>
            <p:spPr bwMode="auto">
              <a:xfrm flipH="1">
                <a:off x="2047" y="3568"/>
                <a:ext cx="319" cy="198"/>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99" name="Text Box 56"/>
              <p:cNvSpPr txBox="1">
                <a:spLocks noChangeArrowheads="1"/>
              </p:cNvSpPr>
              <p:nvPr/>
            </p:nvSpPr>
            <p:spPr bwMode="auto">
              <a:xfrm>
                <a:off x="2324" y="3334"/>
                <a:ext cx="1056" cy="553"/>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100" name="Text Box 57"/>
              <p:cNvSpPr txBox="1">
                <a:spLocks noChangeArrowheads="1"/>
              </p:cNvSpPr>
              <p:nvPr/>
            </p:nvSpPr>
            <p:spPr bwMode="auto">
              <a:xfrm>
                <a:off x="284" y="4011"/>
                <a:ext cx="1248" cy="32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102" name="Line 59"/>
              <p:cNvSpPr>
                <a:spLocks noChangeShapeType="1"/>
              </p:cNvSpPr>
              <p:nvPr/>
            </p:nvSpPr>
            <p:spPr bwMode="auto">
              <a:xfrm>
                <a:off x="2557" y="3819"/>
                <a:ext cx="0" cy="208"/>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103" name="Text Box 56"/>
              <p:cNvSpPr txBox="1">
                <a:spLocks noChangeArrowheads="1"/>
              </p:cNvSpPr>
              <p:nvPr/>
            </p:nvSpPr>
            <p:spPr bwMode="auto">
              <a:xfrm>
                <a:off x="189" y="3271"/>
                <a:ext cx="1056" cy="553"/>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104" name="Line 54"/>
              <p:cNvSpPr>
                <a:spLocks noChangeShapeType="1"/>
              </p:cNvSpPr>
              <p:nvPr/>
            </p:nvSpPr>
            <p:spPr bwMode="auto">
              <a:xfrm>
                <a:off x="885" y="3568"/>
                <a:ext cx="260" cy="198"/>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105" name="Line 59"/>
              <p:cNvSpPr>
                <a:spLocks noChangeShapeType="1"/>
              </p:cNvSpPr>
              <p:nvPr/>
            </p:nvSpPr>
            <p:spPr bwMode="auto">
              <a:xfrm>
                <a:off x="649" y="3833"/>
                <a:ext cx="0" cy="208"/>
              </a:xfrm>
              <a:prstGeom prst="line">
                <a:avLst/>
              </a:prstGeom>
              <a:noFill/>
              <a:ln w="28575">
                <a:solidFill>
                  <a:schemeClr val="tx1"/>
                </a:solidFill>
                <a:round/>
                <a:headEnd/>
                <a:tailEnd type="triangle" w="med" len="med"/>
              </a:ln>
            </p:spPr>
            <p:txBody>
              <a:bodyPr wrap="none" anchor="ctr"/>
              <a:lstStyle/>
              <a:p>
                <a:endParaRPr lang="en-US" sz="1867" dirty="0"/>
              </a:p>
            </p:txBody>
          </p:sp>
        </p:grpSp>
        <p:sp>
          <p:nvSpPr>
            <p:cNvPr id="95" name="TextBox 94"/>
            <p:cNvSpPr txBox="1">
              <a:spLocks noChangeArrowheads="1"/>
            </p:cNvSpPr>
            <p:nvPr/>
          </p:nvSpPr>
          <p:spPr bwMode="auto">
            <a:xfrm>
              <a:off x="4665988" y="5462651"/>
              <a:ext cx="998849" cy="523219"/>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sp>
        <p:nvSpPr>
          <p:cNvPr id="8" name="TextBox 7"/>
          <p:cNvSpPr txBox="1"/>
          <p:nvPr/>
        </p:nvSpPr>
        <p:spPr>
          <a:xfrm>
            <a:off x="0" y="7010400"/>
            <a:ext cx="6755764" cy="2062103"/>
          </a:xfrm>
          <a:prstGeom prst="rect">
            <a:avLst/>
          </a:prstGeom>
          <a:noFill/>
        </p:spPr>
        <p:txBody>
          <a:bodyPr wrap="square" rtlCol="0">
            <a:spAutoFit/>
          </a:bodyPr>
          <a:lstStyle/>
          <a:p>
            <a:pPr marL="342900" indent="-342900">
              <a:buFont typeface="Arial" panose="020B0604020202020204" pitchFamily="34" charset="0"/>
              <a:buChar char="•"/>
            </a:pPr>
            <a:r>
              <a:rPr lang="en-US" sz="2000" b="0" dirty="0" smtClean="0">
                <a:solidFill>
                  <a:schemeClr val="tx1"/>
                </a:solidFill>
              </a:rPr>
              <a:t>In </a:t>
            </a:r>
            <a:r>
              <a:rPr lang="en-US" sz="2000" b="0" dirty="0" smtClean="0">
                <a:solidFill>
                  <a:schemeClr val="tx1"/>
                </a:solidFill>
              </a:rPr>
              <a:t>situation where imperfect retention is source of collider, selection </a:t>
            </a:r>
            <a:r>
              <a:rPr lang="en-US" sz="2000" b="0" dirty="0" smtClean="0">
                <a:solidFill>
                  <a:schemeClr val="tx1"/>
                </a:solidFill>
              </a:rPr>
              <a:t>bias occurs </a:t>
            </a:r>
            <a:r>
              <a:rPr lang="en-US" sz="2000" b="0" dirty="0" smtClean="0">
                <a:solidFill>
                  <a:schemeClr val="tx1"/>
                </a:solidFill>
              </a:rPr>
              <a:t>only if </a:t>
            </a:r>
            <a:r>
              <a:rPr lang="en-US" sz="2000" b="0" dirty="0" smtClean="0">
                <a:solidFill>
                  <a:schemeClr val="tx1"/>
                </a:solidFill>
              </a:rPr>
              <a:t>multiplicative </a:t>
            </a:r>
            <a:r>
              <a:rPr lang="en-US" sz="2000" b="0" dirty="0" smtClean="0">
                <a:solidFill>
                  <a:schemeClr val="tx1"/>
                </a:solidFill>
              </a:rPr>
              <a:t>interaction between exposure &amp; outcome on </a:t>
            </a:r>
            <a:r>
              <a:rPr lang="en-US" sz="2000" b="0" dirty="0" smtClean="0">
                <a:solidFill>
                  <a:schemeClr val="tx1"/>
                </a:solidFill>
              </a:rPr>
              <a:t>occurrence of collider</a:t>
            </a:r>
            <a:endParaRPr lang="en-US" sz="2000" b="0" dirty="0" smtClean="0">
              <a:solidFill>
                <a:schemeClr val="tx1"/>
              </a:solidFill>
            </a:endParaRPr>
          </a:p>
          <a:p>
            <a:pPr marL="342900" indent="-342900">
              <a:buFont typeface="Arial" panose="020B0604020202020204" pitchFamily="34" charset="0"/>
              <a:buChar char="•"/>
            </a:pPr>
            <a:endParaRPr lang="en-US" sz="800" b="0" dirty="0" smtClean="0">
              <a:solidFill>
                <a:schemeClr val="tx1"/>
              </a:solidFill>
            </a:endParaRPr>
          </a:p>
          <a:p>
            <a:pPr marL="342900" indent="-342900">
              <a:buFont typeface="Arial" panose="020B0604020202020204" pitchFamily="34" charset="0"/>
              <a:buChar char="•"/>
            </a:pPr>
            <a:r>
              <a:rPr lang="en-US" sz="2000" b="0" dirty="0" smtClean="0">
                <a:solidFill>
                  <a:schemeClr val="tx1"/>
                </a:solidFill>
              </a:rPr>
              <a:t>Under the null, selection bias is synonymous with  </a:t>
            </a:r>
            <a:r>
              <a:rPr lang="en-US" sz="2000" b="0" dirty="0" smtClean="0">
                <a:solidFill>
                  <a:schemeClr val="tx1"/>
                </a:solidFill>
              </a:rPr>
              <a:t>“collider-stratification bias” or “collider bias”</a:t>
            </a:r>
            <a:endParaRPr lang="en-US" sz="2000" b="0" dirty="0">
              <a:solidFill>
                <a:schemeClr val="tx1"/>
              </a:solidFill>
            </a:endParaRPr>
          </a:p>
        </p:txBody>
      </p:sp>
    </p:spTree>
    <p:extLst>
      <p:ext uri="{BB962C8B-B14F-4D97-AF65-F5344CB8AC3E}">
        <p14:creationId xmlns:p14="http://schemas.microsoft.com/office/powerpoint/2010/main" val="56669913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490024" cy="533400"/>
          </a:xfrm>
        </p:spPr>
        <p:txBody>
          <a:bodyPr/>
          <a:lstStyle/>
          <a:p>
            <a:r>
              <a:rPr lang="en-US" dirty="0" smtClean="0"/>
              <a:t>For Selection Bias to Occur:</a:t>
            </a:r>
            <a:endParaRPr lang="en-US" dirty="0"/>
          </a:p>
        </p:txBody>
      </p:sp>
      <p:sp>
        <p:nvSpPr>
          <p:cNvPr id="16" name="Rectangle 15"/>
          <p:cNvSpPr/>
          <p:nvPr/>
        </p:nvSpPr>
        <p:spPr>
          <a:xfrm>
            <a:off x="152400" y="685802"/>
            <a:ext cx="6659451" cy="1708160"/>
          </a:xfrm>
          <a:prstGeom prst="rect">
            <a:avLst/>
          </a:prstGeom>
        </p:spPr>
        <p:txBody>
          <a:bodyPr wrap="square">
            <a:spAutoFit/>
          </a:bodyPr>
          <a:lstStyle/>
          <a:p>
            <a:r>
              <a:rPr lang="en-US" sz="2000" b="0" u="sng" dirty="0"/>
              <a:t>“Under non-null</a:t>
            </a:r>
            <a:r>
              <a:rPr lang="en-US" sz="2000" b="0" u="sng" dirty="0" smtClean="0"/>
              <a:t>” (i.e., there </a:t>
            </a:r>
            <a:r>
              <a:rPr lang="en-US" sz="2000" u="sng" dirty="0" smtClean="0"/>
              <a:t>is</a:t>
            </a:r>
            <a:r>
              <a:rPr lang="en-US" sz="2000" b="0" u="sng" dirty="0" smtClean="0"/>
              <a:t> truly an association between exposure and outcome), any of these scenarios:</a:t>
            </a:r>
          </a:p>
          <a:p>
            <a:endParaRPr lang="en-US" sz="500" u="sng" dirty="0"/>
          </a:p>
          <a:p>
            <a:pPr marL="342900" indent="-342900">
              <a:buFont typeface="Arial" charset="0"/>
              <a:buChar char="•"/>
            </a:pPr>
            <a:r>
              <a:rPr lang="en-US" sz="2000" b="0" dirty="0" smtClean="0"/>
              <a:t>The “null” scenario conditions on prior slide</a:t>
            </a:r>
          </a:p>
          <a:p>
            <a:pPr marL="685800" lvl="1" indent="-400050">
              <a:buFont typeface="Arial" panose="020B0604020202020204" pitchFamily="34" charset="0"/>
              <a:buChar char="‒"/>
            </a:pPr>
            <a:r>
              <a:rPr lang="en-US" sz="2000" b="0" dirty="0" smtClean="0"/>
              <a:t>Will result in bias in additive and/or multiplicative measure of association</a:t>
            </a:r>
          </a:p>
        </p:txBody>
      </p:sp>
      <p:grpSp>
        <p:nvGrpSpPr>
          <p:cNvPr id="61" name="Group 60"/>
          <p:cNvGrpSpPr/>
          <p:nvPr/>
        </p:nvGrpSpPr>
        <p:grpSpPr>
          <a:xfrm>
            <a:off x="2892305" y="3429009"/>
            <a:ext cx="3276600" cy="1055159"/>
            <a:chOff x="3733800" y="5230815"/>
            <a:chExt cx="3276600" cy="1055158"/>
          </a:xfrm>
        </p:grpSpPr>
        <p:grpSp>
          <p:nvGrpSpPr>
            <p:cNvPr id="43" name="Group 60"/>
            <p:cNvGrpSpPr>
              <a:grpSpLocks/>
            </p:cNvGrpSpPr>
            <p:nvPr/>
          </p:nvGrpSpPr>
          <p:grpSpPr bwMode="auto">
            <a:xfrm>
              <a:off x="3733800" y="5230815"/>
              <a:ext cx="3276600" cy="1055158"/>
              <a:chOff x="284" y="3334"/>
              <a:chExt cx="3096" cy="997"/>
            </a:xfrm>
          </p:grpSpPr>
          <p:sp>
            <p:nvSpPr>
              <p:cNvPr id="44" name="Text Box 51"/>
              <p:cNvSpPr txBox="1">
                <a:spLocks noChangeArrowheads="1"/>
              </p:cNvSpPr>
              <p:nvPr/>
            </p:nvSpPr>
            <p:spPr bwMode="auto">
              <a:xfrm>
                <a:off x="2084" y="3982"/>
                <a:ext cx="1152" cy="32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46" name="Text Box 53"/>
              <p:cNvSpPr txBox="1">
                <a:spLocks noChangeArrowheads="1"/>
              </p:cNvSpPr>
              <p:nvPr/>
            </p:nvSpPr>
            <p:spPr bwMode="auto">
              <a:xfrm>
                <a:off x="500" y="3593"/>
                <a:ext cx="1625" cy="320"/>
              </a:xfrm>
              <a:prstGeom prst="rect">
                <a:avLst/>
              </a:prstGeom>
              <a:noFill/>
              <a:ln w="9525" algn="ctr">
                <a:noFill/>
                <a:miter lim="800000"/>
                <a:headEnd/>
                <a:tailEnd/>
              </a:ln>
            </p:spPr>
            <p:txBody>
              <a:bodyPr wrap="square">
                <a:spAutoFit/>
              </a:bodyPr>
              <a:lstStyle/>
              <a:p>
                <a:pPr>
                  <a:spcBef>
                    <a:spcPct val="50000"/>
                  </a:spcBef>
                </a:pPr>
                <a:r>
                  <a:rPr lang="en-US" sz="1600" dirty="0" smtClean="0"/>
                  <a:t>          Retention</a:t>
                </a:r>
                <a:endParaRPr lang="en-US" sz="1600" dirty="0"/>
              </a:p>
            </p:txBody>
          </p:sp>
          <p:sp>
            <p:nvSpPr>
              <p:cNvPr id="47" name="Line 54"/>
              <p:cNvSpPr>
                <a:spLocks noChangeShapeType="1"/>
              </p:cNvSpPr>
              <p:nvPr/>
            </p:nvSpPr>
            <p:spPr bwMode="auto">
              <a:xfrm flipH="1">
                <a:off x="2047" y="3675"/>
                <a:ext cx="277" cy="91"/>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49" name="Text Box 56"/>
              <p:cNvSpPr txBox="1">
                <a:spLocks noChangeArrowheads="1"/>
              </p:cNvSpPr>
              <p:nvPr/>
            </p:nvSpPr>
            <p:spPr bwMode="auto">
              <a:xfrm>
                <a:off x="2324" y="3334"/>
                <a:ext cx="1056" cy="553"/>
              </a:xfrm>
              <a:prstGeom prst="rect">
                <a:avLst/>
              </a:prstGeom>
              <a:noFill/>
              <a:ln w="9525" algn="ctr">
                <a:noFill/>
                <a:miter lim="800000"/>
                <a:headEnd/>
                <a:tailEnd/>
              </a:ln>
            </p:spPr>
            <p:txBody>
              <a:bodyPr wrap="square">
                <a:spAutoFit/>
              </a:bodyPr>
              <a:lstStyle/>
              <a:p>
                <a:pPr>
                  <a:spcBef>
                    <a:spcPct val="50000"/>
                  </a:spcBef>
                </a:pPr>
                <a:r>
                  <a:rPr lang="en-US" sz="1600" dirty="0"/>
                  <a:t>Other factors</a:t>
                </a:r>
              </a:p>
            </p:txBody>
          </p:sp>
          <p:sp>
            <p:nvSpPr>
              <p:cNvPr id="50" name="Text Box 57"/>
              <p:cNvSpPr txBox="1">
                <a:spLocks noChangeArrowheads="1"/>
              </p:cNvSpPr>
              <p:nvPr/>
            </p:nvSpPr>
            <p:spPr bwMode="auto">
              <a:xfrm>
                <a:off x="284" y="4011"/>
                <a:ext cx="1248" cy="32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51" name="Line 58"/>
              <p:cNvSpPr>
                <a:spLocks noChangeShapeType="1"/>
              </p:cNvSpPr>
              <p:nvPr/>
            </p:nvSpPr>
            <p:spPr bwMode="auto">
              <a:xfrm>
                <a:off x="1328" y="4163"/>
                <a:ext cx="754" cy="8"/>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52" name="Line 59"/>
              <p:cNvSpPr>
                <a:spLocks noChangeShapeType="1"/>
              </p:cNvSpPr>
              <p:nvPr/>
            </p:nvSpPr>
            <p:spPr bwMode="auto">
              <a:xfrm>
                <a:off x="2557" y="3819"/>
                <a:ext cx="0" cy="208"/>
              </a:xfrm>
              <a:prstGeom prst="line">
                <a:avLst/>
              </a:prstGeom>
              <a:noFill/>
              <a:ln w="28575">
                <a:solidFill>
                  <a:schemeClr val="tx1"/>
                </a:solidFill>
                <a:round/>
                <a:headEnd/>
                <a:tailEnd type="triangle" w="med" len="med"/>
              </a:ln>
            </p:spPr>
            <p:txBody>
              <a:bodyPr wrap="none" anchor="ctr"/>
              <a:lstStyle/>
              <a:p>
                <a:endParaRPr lang="en-US" sz="1867" dirty="0"/>
              </a:p>
            </p:txBody>
          </p:sp>
        </p:grpSp>
        <p:sp>
          <p:nvSpPr>
            <p:cNvPr id="57" name="TextBox 56"/>
            <p:cNvSpPr txBox="1">
              <a:spLocks noChangeArrowheads="1"/>
            </p:cNvSpPr>
            <p:nvPr/>
          </p:nvSpPr>
          <p:spPr bwMode="auto">
            <a:xfrm>
              <a:off x="4572000" y="5464177"/>
              <a:ext cx="998849" cy="523220"/>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grpSp>
        <p:nvGrpSpPr>
          <p:cNvPr id="70" name="Group 69"/>
          <p:cNvGrpSpPr/>
          <p:nvPr/>
        </p:nvGrpSpPr>
        <p:grpSpPr>
          <a:xfrm>
            <a:off x="1066802" y="8000994"/>
            <a:ext cx="4857361" cy="825498"/>
            <a:chOff x="3733800" y="5875336"/>
            <a:chExt cx="4552950" cy="825499"/>
          </a:xfrm>
        </p:grpSpPr>
        <p:grpSp>
          <p:nvGrpSpPr>
            <p:cNvPr id="71" name="Group 60"/>
            <p:cNvGrpSpPr>
              <a:grpSpLocks/>
            </p:cNvGrpSpPr>
            <p:nvPr/>
          </p:nvGrpSpPr>
          <p:grpSpPr bwMode="auto">
            <a:xfrm>
              <a:off x="3733800" y="5875336"/>
              <a:ext cx="4552950" cy="825499"/>
              <a:chOff x="284" y="3943"/>
              <a:chExt cx="4302" cy="780"/>
            </a:xfrm>
          </p:grpSpPr>
          <p:sp>
            <p:nvSpPr>
              <p:cNvPr id="73" name="Text Box 51"/>
              <p:cNvSpPr txBox="1">
                <a:spLocks noChangeArrowheads="1"/>
              </p:cNvSpPr>
              <p:nvPr/>
            </p:nvSpPr>
            <p:spPr bwMode="auto">
              <a:xfrm>
                <a:off x="1763" y="4016"/>
                <a:ext cx="1152" cy="320"/>
              </a:xfrm>
              <a:prstGeom prst="rect">
                <a:avLst/>
              </a:prstGeom>
              <a:noFill/>
              <a:ln w="9525" algn="ctr">
                <a:noFill/>
                <a:miter lim="800000"/>
                <a:headEnd/>
                <a:tailEnd/>
              </a:ln>
            </p:spPr>
            <p:txBody>
              <a:bodyPr wrap="square">
                <a:spAutoFit/>
              </a:bodyPr>
              <a:lstStyle/>
              <a:p>
                <a:pPr>
                  <a:spcBef>
                    <a:spcPct val="50000"/>
                  </a:spcBef>
                </a:pPr>
                <a:r>
                  <a:rPr lang="en-US" sz="1600" dirty="0"/>
                  <a:t>Outcome</a:t>
                </a:r>
              </a:p>
            </p:txBody>
          </p:sp>
          <p:sp>
            <p:nvSpPr>
              <p:cNvPr id="76" name="Text Box 56"/>
              <p:cNvSpPr txBox="1">
                <a:spLocks noChangeArrowheads="1"/>
              </p:cNvSpPr>
              <p:nvPr/>
            </p:nvSpPr>
            <p:spPr bwMode="auto">
              <a:xfrm>
                <a:off x="3194" y="3943"/>
                <a:ext cx="1392" cy="553"/>
              </a:xfrm>
              <a:prstGeom prst="rect">
                <a:avLst/>
              </a:prstGeom>
              <a:noFill/>
              <a:ln w="9525" algn="ctr">
                <a:noFill/>
                <a:miter lim="800000"/>
                <a:headEnd/>
                <a:tailEnd/>
              </a:ln>
            </p:spPr>
            <p:txBody>
              <a:bodyPr wrap="square">
                <a:spAutoFit/>
              </a:bodyPr>
              <a:lstStyle/>
              <a:p>
                <a:pPr>
                  <a:spcBef>
                    <a:spcPct val="50000"/>
                  </a:spcBef>
                </a:pPr>
                <a:r>
                  <a:rPr lang="en-US" sz="1600" dirty="0" smtClean="0"/>
                  <a:t>Descendant of outcome</a:t>
                </a:r>
                <a:endParaRPr lang="en-US" sz="1600" dirty="0"/>
              </a:p>
            </p:txBody>
          </p:sp>
          <p:sp>
            <p:nvSpPr>
              <p:cNvPr id="77" name="Text Box 57"/>
              <p:cNvSpPr txBox="1">
                <a:spLocks noChangeArrowheads="1"/>
              </p:cNvSpPr>
              <p:nvPr/>
            </p:nvSpPr>
            <p:spPr bwMode="auto">
              <a:xfrm>
                <a:off x="284" y="4011"/>
                <a:ext cx="1248" cy="320"/>
              </a:xfrm>
              <a:prstGeom prst="rect">
                <a:avLst/>
              </a:prstGeom>
              <a:noFill/>
              <a:ln w="9525" algn="ctr">
                <a:noFill/>
                <a:miter lim="800000"/>
                <a:headEnd/>
                <a:tailEnd/>
              </a:ln>
            </p:spPr>
            <p:txBody>
              <a:bodyPr>
                <a:spAutoFit/>
              </a:bodyPr>
              <a:lstStyle/>
              <a:p>
                <a:pPr>
                  <a:spcBef>
                    <a:spcPct val="50000"/>
                  </a:spcBef>
                </a:pPr>
                <a:r>
                  <a:rPr lang="en-US" sz="1600" dirty="0"/>
                  <a:t>Exposure</a:t>
                </a:r>
              </a:p>
            </p:txBody>
          </p:sp>
          <p:sp>
            <p:nvSpPr>
              <p:cNvPr id="78" name="Line 58"/>
              <p:cNvSpPr>
                <a:spLocks noChangeShapeType="1"/>
              </p:cNvSpPr>
              <p:nvPr/>
            </p:nvSpPr>
            <p:spPr bwMode="auto">
              <a:xfrm>
                <a:off x="1272" y="4177"/>
                <a:ext cx="491" cy="4"/>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79" name="Line 59"/>
              <p:cNvSpPr>
                <a:spLocks noChangeShapeType="1"/>
              </p:cNvSpPr>
              <p:nvPr/>
            </p:nvSpPr>
            <p:spPr bwMode="auto">
              <a:xfrm flipV="1">
                <a:off x="2686" y="4171"/>
                <a:ext cx="528" cy="0"/>
              </a:xfrm>
              <a:prstGeom prst="line">
                <a:avLst/>
              </a:prstGeom>
              <a:noFill/>
              <a:ln w="28575">
                <a:solidFill>
                  <a:schemeClr val="tx1"/>
                </a:solidFill>
                <a:round/>
                <a:headEnd/>
                <a:tailEnd type="triangle" w="med" len="med"/>
              </a:ln>
            </p:spPr>
            <p:txBody>
              <a:bodyPr wrap="none" anchor="ctr"/>
              <a:lstStyle/>
              <a:p>
                <a:endParaRPr lang="en-US" sz="1867" dirty="0"/>
              </a:p>
            </p:txBody>
          </p:sp>
          <p:sp>
            <p:nvSpPr>
              <p:cNvPr id="24" name="Text Box 51"/>
              <p:cNvSpPr txBox="1">
                <a:spLocks noChangeArrowheads="1"/>
              </p:cNvSpPr>
              <p:nvPr/>
            </p:nvSpPr>
            <p:spPr bwMode="auto">
              <a:xfrm>
                <a:off x="838" y="4403"/>
                <a:ext cx="1152" cy="320"/>
              </a:xfrm>
              <a:prstGeom prst="rect">
                <a:avLst/>
              </a:prstGeom>
              <a:noFill/>
              <a:ln w="9525" algn="ctr">
                <a:noFill/>
                <a:miter lim="800000"/>
                <a:headEnd/>
                <a:tailEnd/>
              </a:ln>
            </p:spPr>
            <p:txBody>
              <a:bodyPr wrap="square">
                <a:spAutoFit/>
              </a:bodyPr>
              <a:lstStyle/>
              <a:p>
                <a:pPr>
                  <a:spcBef>
                    <a:spcPct val="50000"/>
                  </a:spcBef>
                </a:pPr>
                <a:r>
                  <a:rPr lang="en-US" sz="1600" dirty="0" smtClean="0"/>
                  <a:t>Any factor</a:t>
                </a:r>
                <a:endParaRPr lang="en-US" sz="1600" dirty="0"/>
              </a:p>
            </p:txBody>
          </p:sp>
          <p:sp>
            <p:nvSpPr>
              <p:cNvPr id="25" name="Line 58"/>
              <p:cNvSpPr>
                <a:spLocks noChangeShapeType="1"/>
              </p:cNvSpPr>
              <p:nvPr/>
            </p:nvSpPr>
            <p:spPr bwMode="auto">
              <a:xfrm flipV="1">
                <a:off x="1811" y="4333"/>
                <a:ext cx="405" cy="151"/>
              </a:xfrm>
              <a:prstGeom prst="line">
                <a:avLst/>
              </a:prstGeom>
              <a:noFill/>
              <a:ln w="28575">
                <a:solidFill>
                  <a:schemeClr val="tx1"/>
                </a:solidFill>
                <a:round/>
                <a:headEnd/>
                <a:tailEnd type="triangle" w="med" len="med"/>
              </a:ln>
            </p:spPr>
            <p:txBody>
              <a:bodyPr wrap="none" anchor="ctr"/>
              <a:lstStyle/>
              <a:p>
                <a:endParaRPr lang="en-US" sz="1867" dirty="0"/>
              </a:p>
            </p:txBody>
          </p:sp>
        </p:grpSp>
        <p:sp>
          <p:nvSpPr>
            <p:cNvPr id="72" name="TextBox 71"/>
            <p:cNvSpPr txBox="1">
              <a:spLocks noChangeArrowheads="1"/>
            </p:cNvSpPr>
            <p:nvPr/>
          </p:nvSpPr>
          <p:spPr bwMode="auto">
            <a:xfrm>
              <a:off x="6834715" y="5924303"/>
              <a:ext cx="1241101" cy="523221"/>
            </a:xfrm>
            <a:prstGeom prst="rect">
              <a:avLst/>
            </a:prstGeom>
            <a:noFill/>
            <a:ln w="317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800" b="1">
                  <a:solidFill>
                    <a:srgbClr val="000000"/>
                  </a:solidFill>
                  <a:latin typeface="Arial" panose="020B0604020202020204" pitchFamily="34" charset="0"/>
                </a:defRPr>
              </a:lvl1pPr>
              <a:lvl2pPr marL="742950" indent="-285750">
                <a:defRPr sz="2800" b="1">
                  <a:solidFill>
                    <a:srgbClr val="000000"/>
                  </a:solidFill>
                  <a:latin typeface="Arial" panose="020B0604020202020204" pitchFamily="34" charset="0"/>
                </a:defRPr>
              </a:lvl2pPr>
              <a:lvl3pPr marL="1143000" indent="-228600">
                <a:defRPr sz="2800" b="1">
                  <a:solidFill>
                    <a:srgbClr val="000000"/>
                  </a:solidFill>
                  <a:latin typeface="Arial" panose="020B0604020202020204" pitchFamily="34" charset="0"/>
                </a:defRPr>
              </a:lvl3pPr>
              <a:lvl4pPr marL="1600200" indent="-228600">
                <a:defRPr sz="2800" b="1">
                  <a:solidFill>
                    <a:srgbClr val="000000"/>
                  </a:solidFill>
                  <a:latin typeface="Arial" panose="020B0604020202020204" pitchFamily="34" charset="0"/>
                </a:defRPr>
              </a:lvl4pPr>
              <a:lvl5pPr marL="2057400" indent="-228600">
                <a:defRPr sz="2800" b="1">
                  <a:solidFill>
                    <a:srgbClr val="000000"/>
                  </a:solidFill>
                  <a:latin typeface="Arial" panose="020B0604020202020204" pitchFamily="34" charset="0"/>
                </a:defRPr>
              </a:lvl5pPr>
              <a:lvl6pPr marL="2514600" indent="-228600" eaLnBrk="0" fontAlgn="base" hangingPunct="0">
                <a:spcBef>
                  <a:spcPct val="0"/>
                </a:spcBef>
                <a:spcAft>
                  <a:spcPct val="0"/>
                </a:spcAft>
                <a:defRPr sz="2800" b="1">
                  <a:solidFill>
                    <a:srgbClr val="000000"/>
                  </a:solidFill>
                  <a:latin typeface="Arial" panose="020B0604020202020204" pitchFamily="34" charset="0"/>
                </a:defRPr>
              </a:lvl6pPr>
              <a:lvl7pPr marL="2971800" indent="-228600" eaLnBrk="0" fontAlgn="base" hangingPunct="0">
                <a:spcBef>
                  <a:spcPct val="0"/>
                </a:spcBef>
                <a:spcAft>
                  <a:spcPct val="0"/>
                </a:spcAft>
                <a:defRPr sz="2800" b="1">
                  <a:solidFill>
                    <a:srgbClr val="000000"/>
                  </a:solidFill>
                  <a:latin typeface="Arial" panose="020B0604020202020204" pitchFamily="34" charset="0"/>
                </a:defRPr>
              </a:lvl7pPr>
              <a:lvl8pPr marL="3429000" indent="-228600" eaLnBrk="0" fontAlgn="base" hangingPunct="0">
                <a:spcBef>
                  <a:spcPct val="0"/>
                </a:spcBef>
                <a:spcAft>
                  <a:spcPct val="0"/>
                </a:spcAft>
                <a:defRPr sz="2800" b="1">
                  <a:solidFill>
                    <a:srgbClr val="000000"/>
                  </a:solidFill>
                  <a:latin typeface="Arial" panose="020B0604020202020204" pitchFamily="34" charset="0"/>
                </a:defRPr>
              </a:lvl8pPr>
              <a:lvl9pPr marL="3886200" indent="-228600" eaLnBrk="0" fontAlgn="base" hangingPunct="0">
                <a:spcBef>
                  <a:spcPct val="0"/>
                </a:spcBef>
                <a:spcAft>
                  <a:spcPct val="0"/>
                </a:spcAft>
                <a:defRPr sz="2800" b="1">
                  <a:solidFill>
                    <a:srgbClr val="000000"/>
                  </a:solidFill>
                  <a:latin typeface="Arial" panose="020B0604020202020204" pitchFamily="34" charset="0"/>
                </a:defRPr>
              </a:lvl9pPr>
            </a:lstStyle>
            <a:p>
              <a:endParaRPr lang="en-US" altLang="en-US" dirty="0"/>
            </a:p>
          </p:txBody>
        </p:sp>
      </p:grpSp>
      <p:sp>
        <p:nvSpPr>
          <p:cNvPr id="80" name="Rectangle 79"/>
          <p:cNvSpPr/>
          <p:nvPr/>
        </p:nvSpPr>
        <p:spPr>
          <a:xfrm>
            <a:off x="76200" y="2438400"/>
            <a:ext cx="6705600" cy="4785926"/>
          </a:xfrm>
          <a:prstGeom prst="rect">
            <a:avLst/>
          </a:prstGeom>
        </p:spPr>
        <p:txBody>
          <a:bodyPr wrap="square">
            <a:spAutoFit/>
          </a:bodyPr>
          <a:lstStyle/>
          <a:p>
            <a:endParaRPr lang="en-US" sz="500" u="sng" dirty="0"/>
          </a:p>
          <a:p>
            <a:pPr marL="342900" indent="-342900">
              <a:buFont typeface="Arial" charset="0"/>
              <a:buChar char="•"/>
            </a:pPr>
            <a:r>
              <a:rPr lang="en-US" sz="2000" b="0" dirty="0" smtClean="0"/>
              <a:t>Limiting </a:t>
            </a:r>
            <a:r>
              <a:rPr lang="en-US" sz="2000" b="0" dirty="0"/>
              <a:t>analysis to retained </a:t>
            </a:r>
            <a:r>
              <a:rPr lang="en-US" sz="2000" b="0" dirty="0" smtClean="0"/>
              <a:t>persons if:</a:t>
            </a:r>
          </a:p>
          <a:p>
            <a:pPr marL="685800" lvl="1" indent="-400050">
              <a:buFont typeface="Arial" panose="020B0604020202020204" pitchFamily="34" charset="0"/>
              <a:buChar char="‒"/>
            </a:pPr>
            <a:r>
              <a:rPr lang="en-US" sz="2000" b="0" dirty="0"/>
              <a:t>R</a:t>
            </a:r>
            <a:r>
              <a:rPr lang="en-US" sz="2000" b="0" dirty="0" smtClean="0"/>
              <a:t>etention is associated with outcome; and</a:t>
            </a:r>
          </a:p>
          <a:p>
            <a:pPr marL="685800" lvl="1" indent="-400050">
              <a:buFont typeface="Arial" panose="020B0604020202020204" pitchFamily="34" charset="0"/>
              <a:buChar char="‒"/>
            </a:pPr>
            <a:endParaRPr lang="en-US" sz="2000" b="0" dirty="0"/>
          </a:p>
          <a:p>
            <a:pPr marL="685800" lvl="1" indent="-400050">
              <a:buFont typeface="Arial" panose="020B0604020202020204" pitchFamily="34" charset="0"/>
              <a:buChar char="‒"/>
            </a:pPr>
            <a:endParaRPr lang="en-US" sz="2000" b="0" dirty="0" smtClean="0"/>
          </a:p>
          <a:p>
            <a:pPr marL="685800" lvl="1" indent="-400050">
              <a:buFont typeface="Arial" panose="020B0604020202020204" pitchFamily="34" charset="0"/>
              <a:buChar char="‒"/>
            </a:pPr>
            <a:endParaRPr lang="en-US" sz="2000" b="0" dirty="0"/>
          </a:p>
          <a:p>
            <a:pPr marL="685800" lvl="1" indent="-400050">
              <a:buFont typeface="Arial" panose="020B0604020202020204" pitchFamily="34" charset="0"/>
              <a:buChar char="‒"/>
            </a:pPr>
            <a:endParaRPr lang="en-US" sz="2000" b="0" dirty="0" smtClean="0"/>
          </a:p>
          <a:p>
            <a:pPr marL="685800" lvl="1" indent="-400050">
              <a:buFont typeface="Arial" panose="020B0604020202020204" pitchFamily="34" charset="0"/>
              <a:buChar char="‒"/>
            </a:pPr>
            <a:endParaRPr lang="en-US" sz="2000" b="0" dirty="0" smtClean="0"/>
          </a:p>
          <a:p>
            <a:pPr marL="685800" lvl="1" indent="-400050">
              <a:buFont typeface="Arial" panose="020B0604020202020204" pitchFamily="34" charset="0"/>
              <a:buChar char="‒"/>
            </a:pPr>
            <a:r>
              <a:rPr lang="en-US" sz="2000" b="0" dirty="0"/>
              <a:t>T</a:t>
            </a:r>
            <a:r>
              <a:rPr lang="en-US" sz="2000" b="0" dirty="0" smtClean="0"/>
              <a:t>here is interaction between exposure &amp; retention on occurrence of outcome</a:t>
            </a:r>
          </a:p>
          <a:p>
            <a:pPr marL="685800" lvl="1" indent="-400050">
              <a:buFont typeface="Arial" panose="020B0604020202020204" pitchFamily="34" charset="0"/>
              <a:buChar char="‒"/>
            </a:pPr>
            <a:r>
              <a:rPr lang="en-US" sz="2000" b="0" dirty="0" smtClean="0"/>
              <a:t>If the interaction is present on additive scale, then selection bias will be present on additive scale</a:t>
            </a:r>
          </a:p>
          <a:p>
            <a:pPr marL="685800" lvl="1" indent="-400050">
              <a:buFont typeface="Arial" panose="020B0604020202020204" pitchFamily="34" charset="0"/>
              <a:buChar char="‒"/>
            </a:pPr>
            <a:r>
              <a:rPr lang="en-US" sz="2000" b="0" dirty="0" smtClean="0"/>
              <a:t>If interaction is present on multiplicative scale, then selection bias will occur on multiplicative scale</a:t>
            </a:r>
          </a:p>
          <a:p>
            <a:pPr marL="685800" lvl="1" indent="-400050">
              <a:buFont typeface="Arial" panose="020B0604020202020204" pitchFamily="34" charset="0"/>
              <a:buChar char="‒"/>
            </a:pPr>
            <a:r>
              <a:rPr lang="en-US" sz="2000" b="0" dirty="0" smtClean="0"/>
              <a:t>i.e., the issue of selection bias can recast as an issue of interaction</a:t>
            </a:r>
          </a:p>
        </p:txBody>
      </p:sp>
      <p:sp>
        <p:nvSpPr>
          <p:cNvPr id="81" name="Rectangle 80"/>
          <p:cNvSpPr/>
          <p:nvPr/>
        </p:nvSpPr>
        <p:spPr>
          <a:xfrm>
            <a:off x="152400" y="7315200"/>
            <a:ext cx="6659451" cy="707886"/>
          </a:xfrm>
          <a:prstGeom prst="rect">
            <a:avLst/>
          </a:prstGeom>
        </p:spPr>
        <p:txBody>
          <a:bodyPr wrap="square">
            <a:spAutoFit/>
          </a:bodyPr>
          <a:lstStyle/>
          <a:p>
            <a:pPr marL="342900" indent="-342900">
              <a:buFont typeface="Arial" charset="0"/>
              <a:buChar char="•"/>
            </a:pPr>
            <a:r>
              <a:rPr lang="en-US" sz="2000" b="0" dirty="0" smtClean="0"/>
              <a:t>Conditioning </a:t>
            </a:r>
            <a:r>
              <a:rPr lang="en-US" sz="2000" b="0" dirty="0"/>
              <a:t>on </a:t>
            </a:r>
            <a:r>
              <a:rPr lang="en-US" sz="2000" b="0" dirty="0" smtClean="0"/>
              <a:t>descendent </a:t>
            </a:r>
            <a:r>
              <a:rPr lang="en-US" sz="2000" b="0" dirty="0"/>
              <a:t>of the </a:t>
            </a:r>
            <a:r>
              <a:rPr lang="en-US" sz="2000" b="0" dirty="0" smtClean="0"/>
              <a:t>outcome if measure of association is probability ratio or difference</a:t>
            </a:r>
            <a:endParaRPr lang="en-US" sz="2000" b="0" dirty="0"/>
          </a:p>
        </p:txBody>
      </p:sp>
    </p:spTree>
    <p:extLst>
      <p:ext uri="{BB962C8B-B14F-4D97-AF65-F5344CB8AC3E}">
        <p14:creationId xmlns:p14="http://schemas.microsoft.com/office/powerpoint/2010/main" val="11696234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Blank Presentation">
  <a:themeElements>
    <a:clrScheme name="">
      <a:dk1>
        <a:srgbClr val="000000"/>
      </a:dk1>
      <a:lt1>
        <a:srgbClr val="FFFFFF"/>
      </a:lt1>
      <a:dk2>
        <a:srgbClr val="000000"/>
      </a:dk2>
      <a:lt2>
        <a:srgbClr val="FFFFFF"/>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spDef>
    <a:lnDef>
      <a:spPr bwMode="auto">
        <a:xfrm>
          <a:off x="0" y="0"/>
          <a:ext cx="1" cy="1"/>
        </a:xfrm>
        <a:custGeom>
          <a:avLst/>
          <a:gdLst/>
          <a:ahLst/>
          <a:cxnLst/>
          <a:rect l="0" t="0" r="0" b="0"/>
          <a:pathLst/>
        </a:custGeom>
        <a:noFill/>
        <a:ln w="76200" cap="flat" cmpd="sng" algn="ctr">
          <a:noFill/>
          <a:prstDash val="solid"/>
          <a:round/>
          <a:headEnd type="none" w="med" len="med"/>
          <a:tailEnd type="none" w="med" len="med"/>
        </a:ln>
        <a:effectLst>
          <a:outerShdw dist="107763" dir="2700000" algn="ctr" rotWithShape="0">
            <a:schemeClr val="bg2"/>
          </a:outerShdw>
        </a:effectLst>
      </a:spPr>
      <a:bodyPr vert="horz" wrap="square" lIns="91440" tIns="4572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800" b="1" i="0" u="none" strike="noStrike" cap="none" normalizeH="0" baseline="0" smtClean="0">
            <a:ln>
              <a:noFill/>
            </a:ln>
            <a:solidFill>
              <a:srgbClr val="000000"/>
            </a:solidFill>
            <a:effectLst/>
            <a:latin typeface="Arial" pitchFamily="34" charset="0"/>
          </a:defRPr>
        </a:defPPr>
      </a:lstStyle>
    </a:lnDef>
  </a:objectDefaults>
  <a:extraClrSchemeLst>
    <a:extraClrScheme>
      <a:clrScheme name="Blank Presentation 1">
        <a:dk1>
          <a:srgbClr val="000000"/>
        </a:dk1>
        <a:lt1>
          <a:srgbClr val="FFFFFF"/>
        </a:lt1>
        <a:dk2>
          <a:srgbClr val="000000"/>
        </a:dk2>
        <a:lt2>
          <a:srgbClr val="DDDDDD"/>
        </a:lt2>
        <a:accent1>
          <a:srgbClr val="CBCBCB"/>
        </a:accent1>
        <a:accent2>
          <a:srgbClr val="969696"/>
        </a:accent2>
        <a:accent3>
          <a:srgbClr val="FFFFFF"/>
        </a:accent3>
        <a:accent4>
          <a:srgbClr val="000000"/>
        </a:accent4>
        <a:accent5>
          <a:srgbClr val="E2E2E2"/>
        </a:accent5>
        <a:accent6>
          <a:srgbClr val="878787"/>
        </a:accent6>
        <a:hlink>
          <a:srgbClr val="5F5F5F"/>
        </a:hlink>
        <a:folHlink>
          <a:srgbClr val="EAEAEA"/>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Blank Presentation 4">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Blank Presentation 8">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C:\MSOffice\Templates\Blank Presentation.pot</Template>
  <TotalTime>90679692</TotalTime>
  <Pages>46</Pages>
  <Words>27693</Words>
  <Application>Microsoft Office PowerPoint</Application>
  <PresentationFormat>Letter Paper (8.5x11 in)</PresentationFormat>
  <Paragraphs>2084</Paragraphs>
  <Slides>98</Slides>
  <Notes>97</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98</vt:i4>
      </vt:variant>
    </vt:vector>
  </HeadingPairs>
  <TitlesOfParts>
    <vt:vector size="103" baseType="lpstr">
      <vt:lpstr>Blank Presentation</vt:lpstr>
      <vt:lpstr>1_Blank Presentation</vt:lpstr>
      <vt:lpstr>Document</vt:lpstr>
      <vt:lpstr>Equation</vt:lpstr>
      <vt:lpstr>Hypertext</vt:lpstr>
      <vt:lpstr>PowerPoint Presentation</vt:lpstr>
      <vt:lpstr>Confounding and Interaction I</vt:lpstr>
      <vt:lpstr>Matches and Lung Cancer</vt:lpstr>
      <vt:lpstr>But What About Influence of Smoking?</vt:lpstr>
      <vt:lpstr>Confounding:   Smoking,  Matches, and Lung Cancer</vt:lpstr>
      <vt:lpstr>PowerPoint Presentation</vt:lpstr>
      <vt:lpstr>Confounding:   Examples of Magnitude and Direction</vt:lpstr>
      <vt:lpstr>Nightlights</vt:lpstr>
      <vt:lpstr>Nightlight Use in Children and Development  of Myopia (Nearsightedness)</vt:lpstr>
      <vt:lpstr>PowerPoint Presentation</vt:lpstr>
      <vt:lpstr>PowerPoint Presentation</vt:lpstr>
      <vt:lpstr>PowerPoint Presentation</vt:lpstr>
      <vt:lpstr>Nightlights and Myopia  </vt:lpstr>
      <vt:lpstr>How might confounding account for apparent effect of the night light on childhood myopia?</vt:lpstr>
      <vt:lpstr>How might confounding account for apparent effect of the night light on childhood myopia?</vt:lpstr>
      <vt:lpstr>PowerPoint Presentation</vt:lpstr>
      <vt:lpstr>AZT to Prevent HIV After Needlesticks</vt:lpstr>
      <vt:lpstr>PowerPoint Presentation</vt:lpstr>
      <vt:lpstr>PowerPoint Presentation</vt:lpstr>
      <vt:lpstr>PowerPoint Presentation</vt:lpstr>
      <vt:lpstr>Adjustment for Confounder</vt:lpstr>
      <vt:lpstr>Confounding and Interaction I</vt:lpstr>
      <vt:lpstr>Counterfactuals:  Conceptualizing Why Confounding Occurs</vt:lpstr>
      <vt:lpstr>Counterfactuals:  Conceptualizing Why Confounding Occurs</vt:lpstr>
      <vt:lpstr>Counterfactuals:  Conceptualizing Why Confounding Occurs</vt:lpstr>
      <vt:lpstr>Striving for the Counterfactual</vt:lpstr>
      <vt:lpstr>Why Strive for the Counterfactual? Causal Inference</vt:lpstr>
      <vt:lpstr>What Kinds of Questions  Does Epidemiology Answer?</vt:lpstr>
      <vt:lpstr>Causal Inference</vt:lpstr>
      <vt:lpstr>“Counterfactuals”</vt:lpstr>
      <vt:lpstr>Confounding and Interaction I</vt:lpstr>
      <vt:lpstr>Definition of/Criteria for a Confounder:  A History </vt:lpstr>
      <vt:lpstr>PowerPoint Presentation</vt:lpstr>
      <vt:lpstr>PowerPoint Presentation</vt:lpstr>
      <vt:lpstr>PowerPoint Presentation</vt:lpstr>
      <vt:lpstr>PowerPoint Presentation</vt:lpstr>
      <vt:lpstr>PowerPoint Presentation</vt:lpstr>
      <vt:lpstr>PowerPoint Presentation</vt:lpstr>
      <vt:lpstr>Informal Conventions on DAGs</vt:lpstr>
      <vt:lpstr>PowerPoint Presentation</vt:lpstr>
      <vt:lpstr>PowerPoint Presentation</vt:lpstr>
      <vt:lpstr>PowerPoint Presentation</vt:lpstr>
      <vt:lpstr>PowerPoint Presentation</vt:lpstr>
      <vt:lpstr>Attraction of DAGs for  Management of Confounding</vt:lpstr>
      <vt:lpstr>The Central Challenge in Confounding</vt:lpstr>
      <vt:lpstr>Confounding and Interaction I</vt:lpstr>
      <vt:lpstr>PowerPoint Presentation</vt:lpstr>
      <vt:lpstr>PowerPoint Presentation</vt:lpstr>
      <vt:lpstr>PowerPoint Presentation</vt:lpstr>
      <vt:lpstr>PowerPoint Presentation</vt:lpstr>
      <vt:lpstr>Adjustment for Stillbirths</vt:lpstr>
      <vt:lpstr>PowerPoint Presentation</vt:lpstr>
      <vt:lpstr>PowerPoint Presentation</vt:lpstr>
      <vt:lpstr>Stratifying (Conditioning) upon a Collider </vt:lpstr>
      <vt:lpstr>PowerPoint Presentation</vt:lpstr>
      <vt:lpstr>PowerPoint Presentation</vt:lpstr>
      <vt:lpstr>For Selection Bias to Occur</vt:lpstr>
      <vt:lpstr>Selection Bias from Conditioning on a Collider</vt:lpstr>
      <vt:lpstr>Conditioning on a Collider</vt:lpstr>
      <vt:lpstr>To prevent confounding and selection bias</vt:lpstr>
      <vt:lpstr>Keeping the Right Paths Open: Summarizing Rules for Reading DAGs </vt:lpstr>
      <vt:lpstr>Rules for Reading DAGs </vt:lpstr>
      <vt:lpstr>Rules for Reading DAGs</vt:lpstr>
      <vt:lpstr>PowerPoint Presentation</vt:lpstr>
      <vt:lpstr>DAGs Show Us Our Limitations </vt:lpstr>
      <vt:lpstr>DAGs Force Investigators to First Conceptualize the System</vt:lpstr>
      <vt:lpstr>DAGs Force Investigators to First Conceptualize the System</vt:lpstr>
      <vt:lpstr>DAGs Force Investigators to First Conceptualize the System</vt:lpstr>
      <vt:lpstr>PowerPoint Presentation</vt:lpstr>
      <vt:lpstr>Confounding and Interaction I</vt:lpstr>
      <vt:lpstr>PowerPoint Presentation</vt:lpstr>
      <vt:lpstr>PowerPoint Presentation</vt:lpstr>
      <vt:lpstr>PowerPoint Presentation</vt:lpstr>
      <vt:lpstr>PowerPoint Presentation</vt:lpstr>
      <vt:lpstr>PowerPoint Presentation</vt:lpstr>
      <vt:lpstr>PowerPoint Presentation</vt:lpstr>
      <vt:lpstr>DAGs as a means of communication</vt:lpstr>
      <vt:lpstr>See Extra Slides for Other Topics</vt:lpstr>
      <vt:lpstr>Practical Implications for Research:   When Designing a Study,  What  Factors Do You Need to Measure?</vt:lpstr>
      <vt:lpstr>Summary</vt:lpstr>
      <vt:lpstr>Additional Material Slides Referred to in Lecture</vt:lpstr>
      <vt:lpstr>PowerPoint Presentation</vt:lpstr>
      <vt:lpstr>PowerPoint Presentation</vt:lpstr>
      <vt:lpstr>DAGs point out special issue when estimating direct effects in mediation analysis</vt:lpstr>
      <vt:lpstr>PowerPoint Presentation</vt:lpstr>
      <vt:lpstr>PowerPoint Presentation</vt:lpstr>
      <vt:lpstr>More Rules for Reading DAGs: Colliders </vt:lpstr>
      <vt:lpstr>CCR5 and HIV Disease Progression</vt:lpstr>
      <vt:lpstr>CCR5 and HIV Disease Progression</vt:lpstr>
      <vt:lpstr>Forces us to specify the research question</vt:lpstr>
      <vt:lpstr>Taylor et al. JAIDS 2003</vt:lpstr>
      <vt:lpstr>Reasons to Adjust: To Minimize Bias</vt:lpstr>
      <vt:lpstr>Two Reasons to Adjust to Minimize Bias </vt:lpstr>
      <vt:lpstr>Third Reason to Adjust: For Precision </vt:lpstr>
      <vt:lpstr>PowerPoint Presentation</vt:lpstr>
      <vt:lpstr>PowerPoint Presentation</vt:lpstr>
      <vt:lpstr>For Selection Bias to Occur:</vt:lpstr>
      <vt:lpstr>For Selection Bias to Occur: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John M. Colford, Jr.</dc:creator>
  <cp:lastModifiedBy>Jeff Martin</cp:lastModifiedBy>
  <cp:revision>866</cp:revision>
  <cp:lastPrinted>2000-11-14T00:00:15Z</cp:lastPrinted>
  <dcterms:created xsi:type="dcterms:W3CDTF">1995-06-17T23:31:02Z</dcterms:created>
  <dcterms:modified xsi:type="dcterms:W3CDTF">2018-11-13T09:07:30Z</dcterms:modified>
</cp:coreProperties>
</file>