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8"/>
  </p:notesMasterIdLst>
  <p:handoutMasterIdLst>
    <p:handoutMasterId r:id="rId19"/>
  </p:handoutMasterIdLst>
  <p:sldIdLst>
    <p:sldId id="370" r:id="rId2"/>
    <p:sldId id="375" r:id="rId3"/>
    <p:sldId id="361" r:id="rId4"/>
    <p:sldId id="371" r:id="rId5"/>
    <p:sldId id="372" r:id="rId6"/>
    <p:sldId id="373" r:id="rId7"/>
    <p:sldId id="344" r:id="rId8"/>
    <p:sldId id="363" r:id="rId9"/>
    <p:sldId id="364" r:id="rId10"/>
    <p:sldId id="365" r:id="rId11"/>
    <p:sldId id="362" r:id="rId12"/>
    <p:sldId id="376" r:id="rId13"/>
    <p:sldId id="345" r:id="rId14"/>
    <p:sldId id="374" r:id="rId15"/>
    <p:sldId id="368" r:id="rId16"/>
    <p:sldId id="369" r:id="rId17"/>
  </p:sldIdLst>
  <p:sldSz cx="10287000" cy="6858000" type="35mm"/>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 uri="{2D200454-40CA-4A62-9FC3-DE9A4176ACB9}">
      <p15:notesGuideLst xmlns:p15="http://schemas.microsoft.com/office/powerpoint/2012/main">
        <p15:guide id="1" orient="horz" pos="2927">
          <p15:clr>
            <a:srgbClr val="A4A3A4"/>
          </p15:clr>
        </p15:guide>
        <p15:guide id="2" pos="220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 Martin" initials="J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41" autoAdjust="0"/>
    <p:restoredTop sz="87841" autoAdjust="0"/>
  </p:normalViewPr>
  <p:slideViewPr>
    <p:cSldViewPr>
      <p:cViewPr varScale="1">
        <p:scale>
          <a:sx n="98" d="100"/>
          <a:sy n="98" d="100"/>
        </p:scale>
        <p:origin x="1362" y="39"/>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4062"/>
    </p:cViewPr>
  </p:sorterViewPr>
  <p:notesViewPr>
    <p:cSldViewPr>
      <p:cViewPr>
        <p:scale>
          <a:sx n="76" d="100"/>
          <a:sy n="76" d="100"/>
        </p:scale>
        <p:origin x="-1890" y="-72"/>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59092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r>
              <a:rPr lang="en-US"/>
              <a:t>Measurements:  Reproducibility and Validity  </a:t>
            </a:r>
            <a:fld id="{8DD11E6B-55F8-4242-A87E-8CE775DECF19}" type="slidenum">
              <a:rPr lang="en-US"/>
              <a:pPr/>
              <a:t>‹#›</a:t>
            </a:fld>
            <a:endParaRPr lang="en-US"/>
          </a:p>
        </p:txBody>
      </p:sp>
      <p:sp>
        <p:nvSpPr>
          <p:cNvPr id="409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fld id="{E1F629EF-9BD6-4EF5-8CC2-4E4E5B1FFE87}" type="slidenum">
              <a:rPr lang="en-US"/>
              <a:pPr/>
              <a:t>‹#›</a:t>
            </a:fld>
            <a:endParaRPr lang="en-US"/>
          </a:p>
        </p:txBody>
      </p:sp>
      <p:sp>
        <p:nvSpPr>
          <p:cNvPr id="410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a:p>
        </p:txBody>
      </p:sp>
      <p:sp>
        <p:nvSpPr>
          <p:cNvPr id="410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DFA8BB07-5E7D-4414-814A-CD21060A2AB5}" type="slidenum">
              <a:rPr lang="en-US"/>
              <a:pPr/>
              <a:t>‹#›</a:t>
            </a:fld>
            <a:endParaRPr lang="en-US"/>
          </a:p>
        </p:txBody>
      </p:sp>
    </p:spTree>
    <p:extLst>
      <p:ext uri="{BB962C8B-B14F-4D97-AF65-F5344CB8AC3E}">
        <p14:creationId xmlns:p14="http://schemas.microsoft.com/office/powerpoint/2010/main" val="26674673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endParaRPr lang="en-US"/>
          </a:p>
        </p:txBody>
      </p:sp>
      <p:sp>
        <p:nvSpPr>
          <p:cNvPr id="1945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endParaRPr lang="en-US"/>
          </a:p>
        </p:txBody>
      </p:sp>
      <p:sp>
        <p:nvSpPr>
          <p:cNvPr id="19460" name="Rectangle 4"/>
          <p:cNvSpPr>
            <a:spLocks noGrp="1" noRot="1" noChangeAspect="1" noChangeArrowheads="1" noTextEdit="1"/>
          </p:cNvSpPr>
          <p:nvPr>
            <p:ph type="sldImg" idx="2"/>
          </p:nvPr>
        </p:nvSpPr>
        <p:spPr bwMode="auto">
          <a:xfrm>
            <a:off x="889000" y="696913"/>
            <a:ext cx="5229225" cy="348615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933450" y="4414838"/>
            <a:ext cx="5143500" cy="4184650"/>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a:p>
        </p:txBody>
      </p:sp>
      <p:sp>
        <p:nvSpPr>
          <p:cNvPr id="1946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42BA15DA-146C-4609-AC83-C187E814EA9B}" type="slidenum">
              <a:rPr lang="en-US"/>
              <a:pPr/>
              <a:t>‹#›</a:t>
            </a:fld>
            <a:endParaRPr lang="en-US"/>
          </a:p>
        </p:txBody>
      </p:sp>
    </p:spTree>
    <p:extLst>
      <p:ext uri="{BB962C8B-B14F-4D97-AF65-F5344CB8AC3E}">
        <p14:creationId xmlns:p14="http://schemas.microsoft.com/office/powerpoint/2010/main" val="23854974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p:spPr>
        <p:txBody>
          <a:bodyPr/>
          <a:lstStyle>
            <a:lvl1pPr>
              <a:defRPr>
                <a:solidFill>
                  <a:schemeClr val="tx1"/>
                </a:solidFill>
                <a:latin typeface="Arial" charset="0"/>
                <a:cs typeface="Arial" charset="0"/>
              </a:defRPr>
            </a:lvl1pPr>
            <a:lvl2pPr marL="757066" indent="-291179">
              <a:defRPr>
                <a:solidFill>
                  <a:schemeClr val="tx1"/>
                </a:solidFill>
                <a:latin typeface="Arial" charset="0"/>
                <a:cs typeface="Arial" charset="0"/>
              </a:defRPr>
            </a:lvl2pPr>
            <a:lvl3pPr marL="1164717" indent="-232943">
              <a:defRPr>
                <a:solidFill>
                  <a:schemeClr val="tx1"/>
                </a:solidFill>
                <a:latin typeface="Arial" charset="0"/>
                <a:cs typeface="Arial" charset="0"/>
              </a:defRPr>
            </a:lvl3pPr>
            <a:lvl4pPr marL="1630604" indent="-232943">
              <a:defRPr>
                <a:solidFill>
                  <a:schemeClr val="tx1"/>
                </a:solidFill>
                <a:latin typeface="Arial" charset="0"/>
                <a:cs typeface="Arial" charset="0"/>
              </a:defRPr>
            </a:lvl4pPr>
            <a:lvl5pPr marL="2096491" indent="-232943">
              <a:defRPr>
                <a:solidFill>
                  <a:schemeClr val="tx1"/>
                </a:solidFill>
                <a:latin typeface="Arial" charset="0"/>
                <a:cs typeface="Arial" charset="0"/>
              </a:defRPr>
            </a:lvl5pPr>
            <a:lvl6pPr marL="2562377" indent="-232943" eaLnBrk="0" fontAlgn="base" hangingPunct="0">
              <a:spcBef>
                <a:spcPct val="50000"/>
              </a:spcBef>
              <a:spcAft>
                <a:spcPct val="0"/>
              </a:spcAft>
              <a:defRPr>
                <a:solidFill>
                  <a:schemeClr val="tx1"/>
                </a:solidFill>
                <a:latin typeface="Arial" charset="0"/>
                <a:cs typeface="Arial" charset="0"/>
              </a:defRPr>
            </a:lvl6pPr>
            <a:lvl7pPr marL="3028264" indent="-232943" eaLnBrk="0" fontAlgn="base" hangingPunct="0">
              <a:spcBef>
                <a:spcPct val="50000"/>
              </a:spcBef>
              <a:spcAft>
                <a:spcPct val="0"/>
              </a:spcAft>
              <a:defRPr>
                <a:solidFill>
                  <a:schemeClr val="tx1"/>
                </a:solidFill>
                <a:latin typeface="Arial" charset="0"/>
                <a:cs typeface="Arial" charset="0"/>
              </a:defRPr>
            </a:lvl7pPr>
            <a:lvl8pPr marL="3494151" indent="-232943" eaLnBrk="0" fontAlgn="base" hangingPunct="0">
              <a:spcBef>
                <a:spcPct val="50000"/>
              </a:spcBef>
              <a:spcAft>
                <a:spcPct val="0"/>
              </a:spcAft>
              <a:defRPr>
                <a:solidFill>
                  <a:schemeClr val="tx1"/>
                </a:solidFill>
                <a:latin typeface="Arial" charset="0"/>
                <a:cs typeface="Arial" charset="0"/>
              </a:defRPr>
            </a:lvl8pPr>
            <a:lvl9pPr marL="3960038" indent="-232943" eaLnBrk="0" fontAlgn="base" hangingPunct="0">
              <a:spcBef>
                <a:spcPct val="50000"/>
              </a:spcBef>
              <a:spcAft>
                <a:spcPct val="0"/>
              </a:spcAft>
              <a:defRPr>
                <a:solidFill>
                  <a:schemeClr val="tx1"/>
                </a:solidFill>
                <a:latin typeface="Arial" charset="0"/>
                <a:cs typeface="Arial" charset="0"/>
              </a:defRPr>
            </a:lvl9pPr>
          </a:lstStyle>
          <a:p>
            <a:fld id="{F8D38853-0FED-4E0A-A19D-7FA3FEEF8034}" type="slidenum">
              <a:rPr lang="en-US" altLang="en-US" smtClean="0"/>
              <a:pPr/>
              <a:t>5</a:t>
            </a:fld>
            <a:endParaRPr lang="en-US" altLang="en-US" smtClean="0"/>
          </a:p>
        </p:txBody>
      </p:sp>
      <p:sp>
        <p:nvSpPr>
          <p:cNvPr id="141315" name="Rectangle 2"/>
          <p:cNvSpPr>
            <a:spLocks noGrp="1" noRot="1" noChangeAspect="1" noChangeArrowheads="1" noTextEdit="1"/>
          </p:cNvSpPr>
          <p:nvPr>
            <p:ph type="sldImg"/>
          </p:nvPr>
        </p:nvSpPr>
        <p:spPr>
          <a:xfrm>
            <a:off x="890588" y="696913"/>
            <a:ext cx="5230812" cy="3487737"/>
          </a:xfrm>
          <a:ln/>
        </p:spPr>
      </p:sp>
      <p:sp>
        <p:nvSpPr>
          <p:cNvPr id="141316" name="Rectangle 3"/>
          <p:cNvSpPr>
            <a:spLocks noGrp="1" noChangeArrowheads="1"/>
          </p:cNvSpPr>
          <p:nvPr>
            <p:ph type="body" idx="1"/>
          </p:nvPr>
        </p:nvSpPr>
        <p:spPr>
          <a:xfrm>
            <a:off x="934720" y="4415790"/>
            <a:ext cx="5140960" cy="4183380"/>
          </a:xfrm>
          <a:noFill/>
        </p:spPr>
        <p:txBody>
          <a:bodyPr/>
          <a:lstStyle/>
          <a:p>
            <a:pPr marL="232943" indent="-232943" eaLnBrk="1" hangingPunct="1"/>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brings us to a</a:t>
            </a:r>
            <a:r>
              <a:rPr lang="en-US" baseline="0" dirty="0" smtClean="0"/>
              <a:t> statement regarding our philosophy of teaching:  </a:t>
            </a:r>
            <a:r>
              <a:rPr lang="en-US" dirty="0" smtClean="0"/>
              <a:t>what we do and why we do it? </a:t>
            </a:r>
          </a:p>
          <a:p>
            <a:endParaRPr lang="en-US" dirty="0" smtClean="0"/>
          </a:p>
          <a:p>
            <a:endParaRPr lang="en-US" dirty="0" smtClean="0"/>
          </a:p>
          <a:p>
            <a:r>
              <a:rPr lang="en-US" dirty="0" smtClean="0"/>
              <a:t>This</a:t>
            </a:r>
            <a:r>
              <a:rPr lang="en-US" baseline="0" dirty="0" smtClean="0"/>
              <a:t> is why while you might think you fully understand the problem sets by working through them on your own, it is likely you can learn even the material more deeply if you attend the Small Groups and Journal Clubs and listen to your classmates and discuss the material.  </a:t>
            </a:r>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14</a:t>
            </a:fld>
            <a:endParaRPr lang="en-US"/>
          </a:p>
        </p:txBody>
      </p:sp>
    </p:spTree>
    <p:extLst>
      <p:ext uri="{BB962C8B-B14F-4D97-AF65-F5344CB8AC3E}">
        <p14:creationId xmlns:p14="http://schemas.microsoft.com/office/powerpoint/2010/main" val="2158094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p:spPr>
        <p:txBody>
          <a:bodyPr/>
          <a:lstStyle>
            <a:lvl1pPr>
              <a:defRPr>
                <a:solidFill>
                  <a:schemeClr val="tx1"/>
                </a:solidFill>
                <a:latin typeface="Arial" charset="0"/>
                <a:cs typeface="Arial" charset="0"/>
              </a:defRPr>
            </a:lvl1pPr>
            <a:lvl2pPr marL="757066" indent="-291179">
              <a:defRPr>
                <a:solidFill>
                  <a:schemeClr val="tx1"/>
                </a:solidFill>
                <a:latin typeface="Arial" charset="0"/>
                <a:cs typeface="Arial" charset="0"/>
              </a:defRPr>
            </a:lvl2pPr>
            <a:lvl3pPr marL="1164717" indent="-232943">
              <a:defRPr>
                <a:solidFill>
                  <a:schemeClr val="tx1"/>
                </a:solidFill>
                <a:latin typeface="Arial" charset="0"/>
                <a:cs typeface="Arial" charset="0"/>
              </a:defRPr>
            </a:lvl3pPr>
            <a:lvl4pPr marL="1630604" indent="-232943">
              <a:defRPr>
                <a:solidFill>
                  <a:schemeClr val="tx1"/>
                </a:solidFill>
                <a:latin typeface="Arial" charset="0"/>
                <a:cs typeface="Arial" charset="0"/>
              </a:defRPr>
            </a:lvl4pPr>
            <a:lvl5pPr marL="2096491" indent="-232943">
              <a:defRPr>
                <a:solidFill>
                  <a:schemeClr val="tx1"/>
                </a:solidFill>
                <a:latin typeface="Arial" charset="0"/>
                <a:cs typeface="Arial" charset="0"/>
              </a:defRPr>
            </a:lvl5pPr>
            <a:lvl6pPr marL="2562377" indent="-232943" eaLnBrk="0" fontAlgn="base" hangingPunct="0">
              <a:spcBef>
                <a:spcPct val="50000"/>
              </a:spcBef>
              <a:spcAft>
                <a:spcPct val="0"/>
              </a:spcAft>
              <a:defRPr>
                <a:solidFill>
                  <a:schemeClr val="tx1"/>
                </a:solidFill>
                <a:latin typeface="Arial" charset="0"/>
                <a:cs typeface="Arial" charset="0"/>
              </a:defRPr>
            </a:lvl6pPr>
            <a:lvl7pPr marL="3028264" indent="-232943" eaLnBrk="0" fontAlgn="base" hangingPunct="0">
              <a:spcBef>
                <a:spcPct val="50000"/>
              </a:spcBef>
              <a:spcAft>
                <a:spcPct val="0"/>
              </a:spcAft>
              <a:defRPr>
                <a:solidFill>
                  <a:schemeClr val="tx1"/>
                </a:solidFill>
                <a:latin typeface="Arial" charset="0"/>
                <a:cs typeface="Arial" charset="0"/>
              </a:defRPr>
            </a:lvl7pPr>
            <a:lvl8pPr marL="3494151" indent="-232943" eaLnBrk="0" fontAlgn="base" hangingPunct="0">
              <a:spcBef>
                <a:spcPct val="50000"/>
              </a:spcBef>
              <a:spcAft>
                <a:spcPct val="0"/>
              </a:spcAft>
              <a:defRPr>
                <a:solidFill>
                  <a:schemeClr val="tx1"/>
                </a:solidFill>
                <a:latin typeface="Arial" charset="0"/>
                <a:cs typeface="Arial" charset="0"/>
              </a:defRPr>
            </a:lvl8pPr>
            <a:lvl9pPr marL="3960038" indent="-232943" eaLnBrk="0" fontAlgn="base" hangingPunct="0">
              <a:spcBef>
                <a:spcPct val="50000"/>
              </a:spcBef>
              <a:spcAft>
                <a:spcPct val="0"/>
              </a:spcAft>
              <a:defRPr>
                <a:solidFill>
                  <a:schemeClr val="tx1"/>
                </a:solidFill>
                <a:latin typeface="Arial" charset="0"/>
                <a:cs typeface="Arial" charset="0"/>
              </a:defRPr>
            </a:lvl9pPr>
          </a:lstStyle>
          <a:p>
            <a:fld id="{EF55C63C-DA6E-469D-B666-8C375F3BEC67}" type="slidenum">
              <a:rPr lang="en-US" altLang="en-US" smtClean="0"/>
              <a:pPr/>
              <a:t>6</a:t>
            </a:fld>
            <a:endParaRPr lang="en-US" altLang="en-US" smtClean="0"/>
          </a:p>
        </p:txBody>
      </p:sp>
      <p:sp>
        <p:nvSpPr>
          <p:cNvPr id="140291" name="Rectangle 2"/>
          <p:cNvSpPr>
            <a:spLocks noGrp="1" noRot="1" noChangeAspect="1" noChangeArrowheads="1" noTextEdit="1"/>
          </p:cNvSpPr>
          <p:nvPr>
            <p:ph type="sldImg"/>
          </p:nvPr>
        </p:nvSpPr>
        <p:spPr>
          <a:xfrm>
            <a:off x="890588" y="696913"/>
            <a:ext cx="5230812" cy="3487737"/>
          </a:xfrm>
          <a:ln/>
        </p:spPr>
      </p:sp>
      <p:sp>
        <p:nvSpPr>
          <p:cNvPr id="140292" name="Rectangle 3"/>
          <p:cNvSpPr>
            <a:spLocks noGrp="1" noChangeArrowheads="1"/>
          </p:cNvSpPr>
          <p:nvPr>
            <p:ph type="body" idx="1"/>
          </p:nvPr>
        </p:nvSpPr>
        <p:spPr>
          <a:xfrm>
            <a:off x="934720" y="4415790"/>
            <a:ext cx="5140960" cy="4183380"/>
          </a:xfrm>
          <a:noFill/>
        </p:spPr>
        <p:txBody>
          <a:bodyPr/>
          <a:lstStyle/>
          <a:p>
            <a:pPr eaLnBrk="1" hangingPunct="1"/>
            <a:endParaRPr lang="en-US"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7</a:t>
            </a:fld>
            <a:endParaRPr lang="en-US"/>
          </a:p>
        </p:txBody>
      </p:sp>
      <p:sp>
        <p:nvSpPr>
          <p:cNvPr id="194562" name="Rectangle 1026"/>
          <p:cNvSpPr>
            <a:spLocks noGrp="1" noRot="1" noChangeAspect="1" noChangeArrowheads="1" noTextEdit="1"/>
          </p:cNvSpPr>
          <p:nvPr>
            <p:ph type="sldImg"/>
          </p:nvPr>
        </p:nvSpPr>
        <p:spPr>
          <a:ln/>
        </p:spPr>
      </p:sp>
      <p:sp>
        <p:nvSpPr>
          <p:cNvPr id="194563" name="Rectangle 1027"/>
          <p:cNvSpPr>
            <a:spLocks noGrp="1" noChangeArrowheads="1"/>
          </p:cNvSpPr>
          <p:nvPr>
            <p:ph type="body" idx="1"/>
          </p:nvPr>
        </p:nvSpPr>
        <p:spPr>
          <a:xfrm>
            <a:off x="381000" y="4414838"/>
            <a:ext cx="6477000" cy="4184650"/>
          </a:xfrm>
        </p:spPr>
        <p:txBody>
          <a:bodyPr/>
          <a:lstStyle/>
          <a:p>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 will draw upon one main textbook.  It is Epidemiology: Beyond the Basics by </a:t>
            </a:r>
            <a:r>
              <a:rPr lang="en-US" dirty="0" err="1"/>
              <a:t>Szklo</a:t>
            </a:r>
            <a:r>
              <a:rPr lang="en-US" dirty="0"/>
              <a:t> and Nieto (show</a:t>
            </a:r>
            <a:r>
              <a:rPr lang="en-US" dirty="0" smtClean="0"/>
              <a:t>), now in its 3</a:t>
            </a:r>
            <a:r>
              <a:rPr lang="en-US" baseline="30000" dirty="0" smtClean="0"/>
              <a:t>rd</a:t>
            </a:r>
            <a:r>
              <a:rPr lang="en-US" dirty="0" smtClean="0"/>
              <a:t> edition.  It is available</a:t>
            </a:r>
            <a:r>
              <a:rPr lang="en-US" baseline="0" dirty="0" smtClean="0"/>
              <a:t> from the publisher and the usual 3</a:t>
            </a:r>
            <a:r>
              <a:rPr lang="en-US" baseline="30000" dirty="0" smtClean="0"/>
              <a:t>rd</a:t>
            </a:r>
            <a:r>
              <a:rPr lang="en-US" baseline="0" dirty="0" smtClean="0"/>
              <a:t> party commercial vendors (e.g., Amazon.com).   </a:t>
            </a:r>
            <a:r>
              <a:rPr lang="en-US" dirty="0" smtClean="0"/>
              <a:t>In general, doing the reading before the lecture will really help you get the most out of lecture.</a:t>
            </a:r>
          </a:p>
          <a:p>
            <a:r>
              <a:rPr lang="en-US" baseline="0" dirty="0" smtClean="0"/>
              <a:t> </a:t>
            </a:r>
          </a:p>
          <a:p>
            <a:r>
              <a:rPr lang="en-US" baseline="0" dirty="0" smtClean="0"/>
              <a:t>The book is a fine resource but it becomes less and less relevant as the course progresses.  Instead, the single most important resource is our slide sets and their accompanying notes; these can be found and downloaded from the course syllabus website.   I will note that whenever there is a difference between our lectures and the text (or some other reading), our lectures trump everything else.</a:t>
            </a:r>
            <a:r>
              <a:rPr lang="en-US" dirty="0" smtClean="0"/>
              <a:t>  For example, there is a lot of confusion</a:t>
            </a:r>
            <a:r>
              <a:rPr lang="en-US" baseline="0" dirty="0" smtClean="0"/>
              <a:t> and non-reproducibility in terminology and language in epidemiology.  What we use in class trumps other terminology.  </a:t>
            </a:r>
            <a:r>
              <a:rPr lang="en-US" dirty="0" smtClean="0"/>
              <a:t>In </a:t>
            </a:r>
            <a:r>
              <a:rPr lang="en-US" dirty="0"/>
              <a:t>addition, we have selected several other </a:t>
            </a:r>
            <a:r>
              <a:rPr lang="en-US" dirty="0" smtClean="0"/>
              <a:t>recommended and </a:t>
            </a:r>
            <a:r>
              <a:rPr lang="en-US" dirty="0"/>
              <a:t>optional passages, which are </a:t>
            </a:r>
            <a:r>
              <a:rPr lang="en-US" dirty="0" smtClean="0"/>
              <a:t> also posted </a:t>
            </a:r>
            <a:r>
              <a:rPr lang="en-US" dirty="0"/>
              <a:t>on the website</a:t>
            </a:r>
            <a:r>
              <a:rPr lang="en-US" dirty="0" smtClean="0"/>
              <a:t>.</a:t>
            </a:r>
          </a:p>
          <a:p>
            <a:endParaRPr lang="en-US" dirty="0"/>
          </a:p>
          <a:p>
            <a:r>
              <a:rPr lang="en-US" dirty="0"/>
              <a:t>We will also be using statistical software, specifically Stata</a:t>
            </a:r>
            <a:r>
              <a:rPr lang="en-US" dirty="0" smtClean="0"/>
              <a:t>.  Version 13</a:t>
            </a:r>
            <a:r>
              <a:rPr lang="en-US" baseline="0" dirty="0" smtClean="0"/>
              <a:t> or higher will work.  We expect that you understand the basics of working in Stata, namely how to load a dataset and basic command syntax.  Completing our BIOSTAT 212 course easily suffices for this background.  </a:t>
            </a:r>
            <a:endParaRPr lang="en-US" dirty="0"/>
          </a:p>
          <a:p>
            <a:endParaRPr lang="en-US" dirty="0"/>
          </a:p>
          <a:p>
            <a:r>
              <a:rPr lang="en-US" dirty="0"/>
              <a:t>Finally, later in the course, we will be using a web-based free software called dagitty.net, which is used to create and solve DAGs.</a:t>
            </a:r>
          </a:p>
        </p:txBody>
      </p:sp>
    </p:spTree>
    <p:extLst>
      <p:ext uri="{BB962C8B-B14F-4D97-AF65-F5344CB8AC3E}">
        <p14:creationId xmlns:p14="http://schemas.microsoft.com/office/powerpoint/2010/main" val="3458677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8</a:t>
            </a:fld>
            <a:endParaRPr lang="en-US"/>
          </a:p>
        </p:txBody>
      </p:sp>
      <p:sp>
        <p:nvSpPr>
          <p:cNvPr id="194562" name="Rectangle 1026"/>
          <p:cNvSpPr>
            <a:spLocks noGrp="1" noRot="1" noChangeAspect="1" noChangeArrowheads="1" noTextEdit="1"/>
          </p:cNvSpPr>
          <p:nvPr>
            <p:ph type="sldImg"/>
          </p:nvPr>
        </p:nvSpPr>
        <p:spPr>
          <a:ln/>
        </p:spPr>
      </p:sp>
      <p:sp>
        <p:nvSpPr>
          <p:cNvPr id="194563" name="Rectangle 1027"/>
          <p:cNvSpPr>
            <a:spLocks noGrp="1" noChangeArrowheads="1"/>
          </p:cNvSpPr>
          <p:nvPr>
            <p:ph type="body" idx="1"/>
          </p:nvPr>
        </p:nvSpPr>
        <p:spPr>
          <a:xfrm>
            <a:off x="381000" y="4414838"/>
            <a:ext cx="6477000" cy="4184650"/>
          </a:xfrm>
        </p:spPr>
        <p:txBody>
          <a:bodyPr/>
          <a:lstStyle/>
          <a:p>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 will draw upon one main textbook.  It is Epidemiology: Beyond the Basics by </a:t>
            </a:r>
            <a:r>
              <a:rPr lang="en-US" dirty="0" err="1"/>
              <a:t>Szklo</a:t>
            </a:r>
            <a:r>
              <a:rPr lang="en-US" dirty="0"/>
              <a:t> and Nieto (show</a:t>
            </a:r>
            <a:r>
              <a:rPr lang="en-US" dirty="0" smtClean="0"/>
              <a:t>), now in its 3</a:t>
            </a:r>
            <a:r>
              <a:rPr lang="en-US" baseline="30000" dirty="0" smtClean="0"/>
              <a:t>rd</a:t>
            </a:r>
            <a:r>
              <a:rPr lang="en-US" dirty="0" smtClean="0"/>
              <a:t> edition.  It is available</a:t>
            </a:r>
            <a:r>
              <a:rPr lang="en-US" baseline="0" dirty="0" smtClean="0"/>
              <a:t> from the publisher and the usual 3</a:t>
            </a:r>
            <a:r>
              <a:rPr lang="en-US" baseline="30000" dirty="0" smtClean="0"/>
              <a:t>rd</a:t>
            </a:r>
            <a:r>
              <a:rPr lang="en-US" baseline="0" dirty="0" smtClean="0"/>
              <a:t> party commercial vendors (e.g., Amazon.com).   </a:t>
            </a:r>
            <a:r>
              <a:rPr lang="en-US" dirty="0" smtClean="0"/>
              <a:t>In general, doing the reading before the lecture will really help you get the most out of lecture.</a:t>
            </a:r>
          </a:p>
          <a:p>
            <a:r>
              <a:rPr lang="en-US" baseline="0" dirty="0" smtClean="0"/>
              <a:t> </a:t>
            </a:r>
          </a:p>
          <a:p>
            <a:r>
              <a:rPr lang="en-US" baseline="0" dirty="0" smtClean="0"/>
              <a:t>The book is a fine resource but it becomes less and less relevant as the course progresses.  Instead, the single most important resource is our slide sets and their accompanying notes; these can be found and downloaded from the course syllabus website.   I will note that whenever there is a difference between our lectures and the text (or some other reading), our lectures trump everything else.</a:t>
            </a:r>
            <a:r>
              <a:rPr lang="en-US" dirty="0" smtClean="0"/>
              <a:t>  For example, there is a lot of confusion</a:t>
            </a:r>
            <a:r>
              <a:rPr lang="en-US" baseline="0" dirty="0" smtClean="0"/>
              <a:t> and non-reproducibility in terminology and language in epidemiology.  What we use in class trumps other terminology.  </a:t>
            </a:r>
            <a:r>
              <a:rPr lang="en-US" dirty="0" smtClean="0"/>
              <a:t>In </a:t>
            </a:r>
            <a:r>
              <a:rPr lang="en-US" dirty="0"/>
              <a:t>addition, we have selected several other </a:t>
            </a:r>
            <a:r>
              <a:rPr lang="en-US" dirty="0" smtClean="0"/>
              <a:t>recommended and </a:t>
            </a:r>
            <a:r>
              <a:rPr lang="en-US" dirty="0"/>
              <a:t>optional passages, which are </a:t>
            </a:r>
            <a:r>
              <a:rPr lang="en-US" dirty="0" smtClean="0"/>
              <a:t> also posted </a:t>
            </a:r>
            <a:r>
              <a:rPr lang="en-US" dirty="0"/>
              <a:t>on the website</a:t>
            </a:r>
            <a:r>
              <a:rPr lang="en-US" dirty="0" smtClean="0"/>
              <a:t>.</a:t>
            </a:r>
          </a:p>
          <a:p>
            <a:endParaRPr lang="en-US" dirty="0"/>
          </a:p>
          <a:p>
            <a:r>
              <a:rPr lang="en-US" dirty="0"/>
              <a:t>We will also be using statistical software, specifically Stata</a:t>
            </a:r>
            <a:r>
              <a:rPr lang="en-US" dirty="0" smtClean="0"/>
              <a:t>.  Version 13</a:t>
            </a:r>
            <a:r>
              <a:rPr lang="en-US" baseline="0" dirty="0" smtClean="0"/>
              <a:t> or higher will work.  We expect that you understand the basics of working in Stata, namely how to load a dataset and basic command syntax.  Completing our BIOSTAT 212 course easily suffices for this background.  </a:t>
            </a:r>
            <a:endParaRPr lang="en-US" dirty="0"/>
          </a:p>
          <a:p>
            <a:endParaRPr lang="en-US" dirty="0"/>
          </a:p>
          <a:p>
            <a:r>
              <a:rPr lang="en-US" dirty="0"/>
              <a:t>Finally, later in the course, we will be using a web-based free software called dagitty.net, which is used to create and solve DAGs.</a:t>
            </a:r>
          </a:p>
        </p:txBody>
      </p:sp>
    </p:spTree>
    <p:extLst>
      <p:ext uri="{BB962C8B-B14F-4D97-AF65-F5344CB8AC3E}">
        <p14:creationId xmlns:p14="http://schemas.microsoft.com/office/powerpoint/2010/main" val="34586775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9</a:t>
            </a:fld>
            <a:endParaRPr lang="en-US"/>
          </a:p>
        </p:txBody>
      </p:sp>
      <p:sp>
        <p:nvSpPr>
          <p:cNvPr id="194562" name="Rectangle 1026"/>
          <p:cNvSpPr>
            <a:spLocks noGrp="1" noRot="1" noChangeAspect="1" noChangeArrowheads="1" noTextEdit="1"/>
          </p:cNvSpPr>
          <p:nvPr>
            <p:ph type="sldImg"/>
          </p:nvPr>
        </p:nvSpPr>
        <p:spPr>
          <a:ln/>
        </p:spPr>
      </p:sp>
      <p:sp>
        <p:nvSpPr>
          <p:cNvPr id="194563" name="Rectangle 1027"/>
          <p:cNvSpPr>
            <a:spLocks noGrp="1" noChangeArrowheads="1"/>
          </p:cNvSpPr>
          <p:nvPr>
            <p:ph type="body" idx="1"/>
          </p:nvPr>
        </p:nvSpPr>
        <p:spPr>
          <a:xfrm>
            <a:off x="381000" y="4414838"/>
            <a:ext cx="6477000" cy="4184650"/>
          </a:xfrm>
        </p:spPr>
        <p:txBody>
          <a:bodyPr/>
          <a:lstStyle/>
          <a:p>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 will draw upon one main textbook.  It is Epidemiology: Beyond the Basics by </a:t>
            </a:r>
            <a:r>
              <a:rPr lang="en-US" dirty="0" err="1"/>
              <a:t>Szklo</a:t>
            </a:r>
            <a:r>
              <a:rPr lang="en-US" dirty="0"/>
              <a:t> and Nieto (show</a:t>
            </a:r>
            <a:r>
              <a:rPr lang="en-US" dirty="0" smtClean="0"/>
              <a:t>), now in its 3</a:t>
            </a:r>
            <a:r>
              <a:rPr lang="en-US" baseline="30000" dirty="0" smtClean="0"/>
              <a:t>rd</a:t>
            </a:r>
            <a:r>
              <a:rPr lang="en-US" dirty="0" smtClean="0"/>
              <a:t> edition.  It is available</a:t>
            </a:r>
            <a:r>
              <a:rPr lang="en-US" baseline="0" dirty="0" smtClean="0"/>
              <a:t> from the publisher and the usual 3</a:t>
            </a:r>
            <a:r>
              <a:rPr lang="en-US" baseline="30000" dirty="0" smtClean="0"/>
              <a:t>rd</a:t>
            </a:r>
            <a:r>
              <a:rPr lang="en-US" baseline="0" dirty="0" smtClean="0"/>
              <a:t> party commercial vendors (e.g., Amazon.com).   </a:t>
            </a:r>
            <a:r>
              <a:rPr lang="en-US" dirty="0" smtClean="0"/>
              <a:t>In general, doing the reading before the lecture will really help you get the most out of lecture.</a:t>
            </a:r>
          </a:p>
          <a:p>
            <a:r>
              <a:rPr lang="en-US" baseline="0" dirty="0" smtClean="0"/>
              <a:t> </a:t>
            </a:r>
          </a:p>
          <a:p>
            <a:r>
              <a:rPr lang="en-US" baseline="0" dirty="0" smtClean="0"/>
              <a:t>The book is a fine resource but it becomes less and less relevant as the course progresses.  Instead, the single most important resource is our slide sets and their accompanying notes; these can be found and downloaded from the course syllabus website.   I will note that whenever there is a difference between our lectures and the text (or some other reading), our lectures trump everything else.</a:t>
            </a:r>
            <a:r>
              <a:rPr lang="en-US" dirty="0" smtClean="0"/>
              <a:t>  For example, there is a lot of confusion</a:t>
            </a:r>
            <a:r>
              <a:rPr lang="en-US" baseline="0" dirty="0" smtClean="0"/>
              <a:t> and non-reproducibility in terminology and language in epidemiology.  What we use in class trumps other terminology.  </a:t>
            </a:r>
            <a:r>
              <a:rPr lang="en-US" dirty="0" smtClean="0"/>
              <a:t>In </a:t>
            </a:r>
            <a:r>
              <a:rPr lang="en-US" dirty="0"/>
              <a:t>addition, we have selected several other </a:t>
            </a:r>
            <a:r>
              <a:rPr lang="en-US" dirty="0" smtClean="0"/>
              <a:t>recommended and </a:t>
            </a:r>
            <a:r>
              <a:rPr lang="en-US" dirty="0"/>
              <a:t>optional passages, which are </a:t>
            </a:r>
            <a:r>
              <a:rPr lang="en-US" dirty="0" smtClean="0"/>
              <a:t> also posted </a:t>
            </a:r>
            <a:r>
              <a:rPr lang="en-US" dirty="0"/>
              <a:t>on the website</a:t>
            </a:r>
            <a:r>
              <a:rPr lang="en-US" dirty="0" smtClean="0"/>
              <a:t>.</a:t>
            </a:r>
          </a:p>
          <a:p>
            <a:endParaRPr lang="en-US" dirty="0"/>
          </a:p>
          <a:p>
            <a:r>
              <a:rPr lang="en-US" dirty="0"/>
              <a:t>We will also be using statistical software, specifically Stata</a:t>
            </a:r>
            <a:r>
              <a:rPr lang="en-US" dirty="0" smtClean="0"/>
              <a:t>.  Version 13</a:t>
            </a:r>
            <a:r>
              <a:rPr lang="en-US" baseline="0" dirty="0" smtClean="0"/>
              <a:t> or higher will work.  We expect that you understand the basics of working in Stata, namely how to load a dataset and basic command syntax.  Completing our BIOSTAT 212 course easily suffices for this background.  </a:t>
            </a:r>
            <a:endParaRPr lang="en-US" dirty="0"/>
          </a:p>
          <a:p>
            <a:endParaRPr lang="en-US" dirty="0"/>
          </a:p>
          <a:p>
            <a:r>
              <a:rPr lang="en-US" dirty="0"/>
              <a:t>Finally, later in the course, we will be using a web-based free software called dagitty.net, which is used to create and solve DAGs.</a:t>
            </a:r>
          </a:p>
        </p:txBody>
      </p:sp>
    </p:spTree>
    <p:extLst>
      <p:ext uri="{BB962C8B-B14F-4D97-AF65-F5344CB8AC3E}">
        <p14:creationId xmlns:p14="http://schemas.microsoft.com/office/powerpoint/2010/main" val="34586775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p:spPr>
        <p:txBody>
          <a:bodyPr/>
          <a:lstStyle>
            <a:lvl1pPr>
              <a:defRPr>
                <a:solidFill>
                  <a:schemeClr val="tx1"/>
                </a:solidFill>
                <a:latin typeface="Arial" charset="0"/>
                <a:cs typeface="Arial" charset="0"/>
              </a:defRPr>
            </a:lvl1pPr>
            <a:lvl2pPr marL="757066" indent="-291179">
              <a:defRPr>
                <a:solidFill>
                  <a:schemeClr val="tx1"/>
                </a:solidFill>
                <a:latin typeface="Arial" charset="0"/>
                <a:cs typeface="Arial" charset="0"/>
              </a:defRPr>
            </a:lvl2pPr>
            <a:lvl3pPr marL="1164717" indent="-232943">
              <a:defRPr>
                <a:solidFill>
                  <a:schemeClr val="tx1"/>
                </a:solidFill>
                <a:latin typeface="Arial" charset="0"/>
                <a:cs typeface="Arial" charset="0"/>
              </a:defRPr>
            </a:lvl3pPr>
            <a:lvl4pPr marL="1630604" indent="-232943">
              <a:defRPr>
                <a:solidFill>
                  <a:schemeClr val="tx1"/>
                </a:solidFill>
                <a:latin typeface="Arial" charset="0"/>
                <a:cs typeface="Arial" charset="0"/>
              </a:defRPr>
            </a:lvl4pPr>
            <a:lvl5pPr marL="2096491" indent="-232943">
              <a:defRPr>
                <a:solidFill>
                  <a:schemeClr val="tx1"/>
                </a:solidFill>
                <a:latin typeface="Arial" charset="0"/>
                <a:cs typeface="Arial" charset="0"/>
              </a:defRPr>
            </a:lvl5pPr>
            <a:lvl6pPr marL="2562377" indent="-232943" eaLnBrk="0" fontAlgn="base" hangingPunct="0">
              <a:spcBef>
                <a:spcPct val="50000"/>
              </a:spcBef>
              <a:spcAft>
                <a:spcPct val="0"/>
              </a:spcAft>
              <a:defRPr>
                <a:solidFill>
                  <a:schemeClr val="tx1"/>
                </a:solidFill>
                <a:latin typeface="Arial" charset="0"/>
                <a:cs typeface="Arial" charset="0"/>
              </a:defRPr>
            </a:lvl6pPr>
            <a:lvl7pPr marL="3028264" indent="-232943" eaLnBrk="0" fontAlgn="base" hangingPunct="0">
              <a:spcBef>
                <a:spcPct val="50000"/>
              </a:spcBef>
              <a:spcAft>
                <a:spcPct val="0"/>
              </a:spcAft>
              <a:defRPr>
                <a:solidFill>
                  <a:schemeClr val="tx1"/>
                </a:solidFill>
                <a:latin typeface="Arial" charset="0"/>
                <a:cs typeface="Arial" charset="0"/>
              </a:defRPr>
            </a:lvl7pPr>
            <a:lvl8pPr marL="3494151" indent="-232943" eaLnBrk="0" fontAlgn="base" hangingPunct="0">
              <a:spcBef>
                <a:spcPct val="50000"/>
              </a:spcBef>
              <a:spcAft>
                <a:spcPct val="0"/>
              </a:spcAft>
              <a:defRPr>
                <a:solidFill>
                  <a:schemeClr val="tx1"/>
                </a:solidFill>
                <a:latin typeface="Arial" charset="0"/>
                <a:cs typeface="Arial" charset="0"/>
              </a:defRPr>
            </a:lvl8pPr>
            <a:lvl9pPr marL="3960038" indent="-232943" eaLnBrk="0" fontAlgn="base" hangingPunct="0">
              <a:spcBef>
                <a:spcPct val="50000"/>
              </a:spcBef>
              <a:spcAft>
                <a:spcPct val="0"/>
              </a:spcAft>
              <a:defRPr>
                <a:solidFill>
                  <a:schemeClr val="tx1"/>
                </a:solidFill>
                <a:latin typeface="Arial" charset="0"/>
                <a:cs typeface="Arial" charset="0"/>
              </a:defRPr>
            </a:lvl9pPr>
          </a:lstStyle>
          <a:p>
            <a:fld id="{CE9D628E-60E8-4753-A3B0-492E74ECE533}" type="slidenum">
              <a:rPr lang="en-US" altLang="en-US" smtClean="0"/>
              <a:pPr/>
              <a:t>10</a:t>
            </a:fld>
            <a:endParaRPr lang="en-US" altLang="en-US" smtClean="0"/>
          </a:p>
        </p:txBody>
      </p:sp>
      <p:sp>
        <p:nvSpPr>
          <p:cNvPr id="142339" name="Rectangle 2"/>
          <p:cNvSpPr>
            <a:spLocks noGrp="1" noRot="1" noChangeAspect="1" noChangeArrowheads="1" noTextEdit="1"/>
          </p:cNvSpPr>
          <p:nvPr>
            <p:ph type="sldImg"/>
          </p:nvPr>
        </p:nvSpPr>
        <p:spPr>
          <a:xfrm>
            <a:off x="890588" y="696913"/>
            <a:ext cx="5230812" cy="3487737"/>
          </a:xfrm>
          <a:ln/>
        </p:spPr>
      </p:sp>
      <p:sp>
        <p:nvSpPr>
          <p:cNvPr id="142340" name="Rectangle 3"/>
          <p:cNvSpPr>
            <a:spLocks noGrp="1" noChangeArrowheads="1"/>
          </p:cNvSpPr>
          <p:nvPr>
            <p:ph type="body" idx="1"/>
          </p:nvPr>
        </p:nvSpPr>
        <p:spPr>
          <a:xfrm>
            <a:off x="934720" y="4415790"/>
            <a:ext cx="5140960" cy="4183380"/>
          </a:xfrm>
          <a:noFill/>
        </p:spPr>
        <p:txBody>
          <a:bodyPr/>
          <a:lstStyle/>
          <a:p>
            <a:pPr marL="232943" indent="-232943" eaLnBrk="1" hangingPunct="1"/>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11</a:t>
            </a:fld>
            <a:endParaRPr lang="en-US"/>
          </a:p>
        </p:txBody>
      </p:sp>
      <p:sp>
        <p:nvSpPr>
          <p:cNvPr id="194562" name="Rectangle 1026"/>
          <p:cNvSpPr>
            <a:spLocks noGrp="1" noRot="1" noChangeAspect="1" noChangeArrowheads="1" noTextEdit="1"/>
          </p:cNvSpPr>
          <p:nvPr>
            <p:ph type="sldImg"/>
          </p:nvPr>
        </p:nvSpPr>
        <p:spPr>
          <a:ln/>
        </p:spPr>
      </p:sp>
      <p:sp>
        <p:nvSpPr>
          <p:cNvPr id="194563" name="Rectangle 1027"/>
          <p:cNvSpPr>
            <a:spLocks noGrp="1" noChangeArrowheads="1"/>
          </p:cNvSpPr>
          <p:nvPr>
            <p:ph type="body" idx="1"/>
          </p:nvPr>
        </p:nvSpPr>
        <p:spPr>
          <a:xfrm>
            <a:off x="381000" y="4414838"/>
            <a:ext cx="6477000" cy="4184650"/>
          </a:xfrm>
        </p:spPr>
        <p:txBody>
          <a:bodyPr/>
          <a:lstStyle/>
          <a:p>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 will draw upon one main textbook.  It is Epidemiology: Beyond the Basics by </a:t>
            </a:r>
            <a:r>
              <a:rPr lang="en-US" dirty="0" err="1"/>
              <a:t>Szklo</a:t>
            </a:r>
            <a:r>
              <a:rPr lang="en-US" dirty="0"/>
              <a:t> and Nieto (show</a:t>
            </a:r>
            <a:r>
              <a:rPr lang="en-US" dirty="0" smtClean="0"/>
              <a:t>), now in its 3</a:t>
            </a:r>
            <a:r>
              <a:rPr lang="en-US" baseline="30000" dirty="0" smtClean="0"/>
              <a:t>rd</a:t>
            </a:r>
            <a:r>
              <a:rPr lang="en-US" dirty="0" smtClean="0"/>
              <a:t> edition.  It is available</a:t>
            </a:r>
            <a:r>
              <a:rPr lang="en-US" baseline="0" dirty="0" smtClean="0"/>
              <a:t> from the publisher and the usual 3</a:t>
            </a:r>
            <a:r>
              <a:rPr lang="en-US" baseline="30000" dirty="0" smtClean="0"/>
              <a:t>rd</a:t>
            </a:r>
            <a:r>
              <a:rPr lang="en-US" baseline="0" dirty="0" smtClean="0"/>
              <a:t> party commercial vendors (e.g., Amazon.com).   </a:t>
            </a:r>
            <a:r>
              <a:rPr lang="en-US" dirty="0" smtClean="0"/>
              <a:t>In general, doing the reading before the lecture will really help you get the most out of lecture.</a:t>
            </a:r>
          </a:p>
          <a:p>
            <a:r>
              <a:rPr lang="en-US" baseline="0" dirty="0" smtClean="0"/>
              <a:t> </a:t>
            </a:r>
          </a:p>
          <a:p>
            <a:r>
              <a:rPr lang="en-US" baseline="0" dirty="0" smtClean="0"/>
              <a:t>The book is a fine resource but it becomes less and less relevant as the course progresses.  Instead, the single most important resource is our slide sets and their accompanying notes; these can be found and downloaded from the course syllabus website.   I will note that whenever there is a difference between our lectures and the text (or some other reading), our lectures trump everything else.</a:t>
            </a:r>
            <a:r>
              <a:rPr lang="en-US" dirty="0" smtClean="0"/>
              <a:t>  For example, there is a lot of confusion</a:t>
            </a:r>
            <a:r>
              <a:rPr lang="en-US" baseline="0" dirty="0" smtClean="0"/>
              <a:t> and non-reproducibility in terminology and language in epidemiology.  What we use in class trumps other terminology.  </a:t>
            </a:r>
            <a:r>
              <a:rPr lang="en-US" dirty="0" smtClean="0"/>
              <a:t>In </a:t>
            </a:r>
            <a:r>
              <a:rPr lang="en-US" dirty="0"/>
              <a:t>addition, we have selected several other </a:t>
            </a:r>
            <a:r>
              <a:rPr lang="en-US" dirty="0" smtClean="0"/>
              <a:t>recommended and </a:t>
            </a:r>
            <a:r>
              <a:rPr lang="en-US" dirty="0"/>
              <a:t>optional passages, which are </a:t>
            </a:r>
            <a:r>
              <a:rPr lang="en-US" dirty="0" smtClean="0"/>
              <a:t> also posted </a:t>
            </a:r>
            <a:r>
              <a:rPr lang="en-US" dirty="0"/>
              <a:t>on the website</a:t>
            </a:r>
            <a:r>
              <a:rPr lang="en-US" dirty="0" smtClean="0"/>
              <a:t>.</a:t>
            </a:r>
          </a:p>
          <a:p>
            <a:endParaRPr lang="en-US" dirty="0"/>
          </a:p>
          <a:p>
            <a:r>
              <a:rPr lang="en-US" dirty="0"/>
              <a:t>We will also be using statistical software, specifically Stata</a:t>
            </a:r>
            <a:r>
              <a:rPr lang="en-US" dirty="0" smtClean="0"/>
              <a:t>.  Version 13</a:t>
            </a:r>
            <a:r>
              <a:rPr lang="en-US" baseline="0" dirty="0" smtClean="0"/>
              <a:t> or higher will work.  We expect that you understand the basics of working in Stata, namely how to load a dataset and basic command syntax.  Completing our BIOSTAT 212 course easily suffices for this background.  </a:t>
            </a:r>
            <a:endParaRPr lang="en-US" dirty="0"/>
          </a:p>
          <a:p>
            <a:endParaRPr lang="en-US" dirty="0"/>
          </a:p>
          <a:p>
            <a:r>
              <a:rPr lang="en-US" dirty="0"/>
              <a:t>Finally, later in the course, we will be using a web-based free software called dagitty.net, which is used to create and solve DAGs.</a:t>
            </a:r>
          </a:p>
        </p:txBody>
      </p:sp>
    </p:spTree>
    <p:extLst>
      <p:ext uri="{BB962C8B-B14F-4D97-AF65-F5344CB8AC3E}">
        <p14:creationId xmlns:p14="http://schemas.microsoft.com/office/powerpoint/2010/main" val="3458677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12</a:t>
            </a:fld>
            <a:endParaRPr lang="en-US"/>
          </a:p>
        </p:txBody>
      </p:sp>
      <p:sp>
        <p:nvSpPr>
          <p:cNvPr id="194562" name="Rectangle 1026"/>
          <p:cNvSpPr>
            <a:spLocks noGrp="1" noRot="1" noChangeAspect="1" noChangeArrowheads="1" noTextEdit="1"/>
          </p:cNvSpPr>
          <p:nvPr>
            <p:ph type="sldImg"/>
          </p:nvPr>
        </p:nvSpPr>
        <p:spPr>
          <a:ln/>
        </p:spPr>
      </p:sp>
      <p:sp>
        <p:nvSpPr>
          <p:cNvPr id="194563" name="Rectangle 1027"/>
          <p:cNvSpPr>
            <a:spLocks noGrp="1" noChangeArrowheads="1"/>
          </p:cNvSpPr>
          <p:nvPr>
            <p:ph type="body" idx="1"/>
          </p:nvPr>
        </p:nvSpPr>
        <p:spPr>
          <a:xfrm>
            <a:off x="381000" y="4414838"/>
            <a:ext cx="6477000" cy="4184650"/>
          </a:xfrm>
        </p:spPr>
        <p:txBody>
          <a:bodyPr/>
          <a:lstStyle/>
          <a:p>
            <a:r>
              <a:rPr lang="en-US" dirty="0"/>
              <a:t>A few housekeeping details, all of which are listed on the course </a:t>
            </a:r>
            <a:r>
              <a:rPr lang="en-US" dirty="0" smtClean="0"/>
              <a:t>website.</a:t>
            </a:r>
          </a:p>
          <a:p>
            <a:endParaRPr lang="en-US" dirty="0"/>
          </a:p>
          <a:p>
            <a:r>
              <a:rPr lang="en-US" dirty="0"/>
              <a:t>All lectures will be here on Tuesdays at 8:45 am and will last 90 minutes.    Note that we have a lot to cover and will start on time.  Lectures will also be available online, usually within about 60 minutes of the completion of the lecture.  </a:t>
            </a:r>
            <a:endParaRPr lang="en-US" dirty="0" smtClean="0"/>
          </a:p>
          <a:p>
            <a:endParaRPr lang="en-US" dirty="0"/>
          </a:p>
          <a:p>
            <a:r>
              <a:rPr lang="en-US" dirty="0"/>
              <a:t>Each Tuesday afternoon at 1:30 pm we will have our small group </a:t>
            </a:r>
            <a:r>
              <a:rPr lang="en-US" dirty="0" smtClean="0"/>
              <a:t>sections</a:t>
            </a:r>
            <a:r>
              <a:rPr lang="en-US" baseline="0" dirty="0" smtClean="0"/>
              <a:t>, led by </a:t>
            </a:r>
            <a:r>
              <a:rPr lang="en-US" dirty="0" smtClean="0"/>
              <a:t>Kristen Aiemjoy, Stephen Asiimwe, Luis Rodriguez, Michelle Roh, and James Salazar </a:t>
            </a:r>
            <a:r>
              <a:rPr lang="en-US" baseline="0" dirty="0" smtClean="0"/>
              <a:t>here in the U.S. in our in-person sessions, and Aggrey Semeere in Uganda and Vivian Avelino-Silva in Brazil leading small group sessions.</a:t>
            </a:r>
            <a:r>
              <a:rPr lang="en-US" dirty="0" smtClean="0"/>
              <a:t>  Hence,</a:t>
            </a:r>
            <a:r>
              <a:rPr lang="en-US" baseline="0" dirty="0" smtClean="0"/>
              <a:t> this is truly an international course.  </a:t>
            </a:r>
            <a:r>
              <a:rPr lang="en-US" dirty="0" smtClean="0"/>
              <a:t>Our section </a:t>
            </a:r>
            <a:r>
              <a:rPr lang="en-US" dirty="0"/>
              <a:t>leaders are scholars who took the course </a:t>
            </a:r>
            <a:r>
              <a:rPr lang="en-US" dirty="0" smtClean="0"/>
              <a:t>in</a:t>
            </a:r>
            <a:r>
              <a:rPr lang="en-US" baseline="0" dirty="0" smtClean="0"/>
              <a:t> the past</a:t>
            </a:r>
            <a:r>
              <a:rPr lang="en-US" dirty="0" smtClean="0"/>
              <a:t> </a:t>
            </a:r>
            <a:r>
              <a:rPr lang="en-US" dirty="0"/>
              <a:t>and who because of their exemplary performance were asked to help us teach the course this year.  As has been our tradition, we always look to those who excel in understanding our material to </a:t>
            </a:r>
            <a:r>
              <a:rPr lang="en-US" dirty="0" smtClean="0"/>
              <a:t>help us </a:t>
            </a:r>
            <a:r>
              <a:rPr lang="en-US" dirty="0"/>
              <a:t>in teaching the following year.  These teaching </a:t>
            </a:r>
            <a:r>
              <a:rPr lang="en-US" dirty="0" smtClean="0"/>
              <a:t>assistants here in the U.S. </a:t>
            </a:r>
            <a:r>
              <a:rPr lang="en-US" dirty="0"/>
              <a:t>will be joined by one of the members of </a:t>
            </a:r>
            <a:r>
              <a:rPr lang="en-US" dirty="0" smtClean="0"/>
              <a:t>our faculty small group overseers, </a:t>
            </a:r>
            <a:r>
              <a:rPr lang="en-US" dirty="0"/>
              <a:t>either </a:t>
            </a:r>
            <a:r>
              <a:rPr lang="en-US" baseline="0" dirty="0" smtClean="0"/>
              <a:t>Trisha Hue, Megha Mehrotra</a:t>
            </a:r>
            <a:r>
              <a:rPr lang="en-US" dirty="0" smtClean="0"/>
              <a:t>, Ann Schwartz,</a:t>
            </a:r>
            <a:r>
              <a:rPr lang="en-US" baseline="0" dirty="0" smtClean="0"/>
              <a:t>, or Kristen Aiemjoy.  </a:t>
            </a:r>
            <a:r>
              <a:rPr lang="en-US" dirty="0" smtClean="0"/>
              <a:t>The </a:t>
            </a:r>
            <a:r>
              <a:rPr lang="en-US" dirty="0"/>
              <a:t>content of the small group sections will be to review the prior week’s </a:t>
            </a:r>
            <a:r>
              <a:rPr lang="en-US" dirty="0" smtClean="0"/>
              <a:t>lecture,</a:t>
            </a:r>
            <a:r>
              <a:rPr lang="en-US" baseline="0" dirty="0" smtClean="0"/>
              <a:t> review</a:t>
            </a:r>
            <a:r>
              <a:rPr lang="en-US" dirty="0" smtClean="0"/>
              <a:t> </a:t>
            </a:r>
            <a:r>
              <a:rPr lang="en-US" dirty="0"/>
              <a:t>the weekly problem </a:t>
            </a:r>
            <a:r>
              <a:rPr lang="en-US" dirty="0" smtClean="0"/>
              <a:t>set, and have a dialogue about</a:t>
            </a:r>
            <a:r>
              <a:rPr lang="en-US" baseline="0" dirty="0" smtClean="0"/>
              <a:t> the material. </a:t>
            </a:r>
            <a:r>
              <a:rPr lang="en-US" dirty="0" smtClean="0"/>
              <a:t> </a:t>
            </a:r>
            <a:r>
              <a:rPr lang="en-US" dirty="0"/>
              <a:t>You have each been assigned to one of the </a:t>
            </a:r>
            <a:r>
              <a:rPr lang="en-US" dirty="0" smtClean="0"/>
              <a:t>sections.  </a:t>
            </a:r>
            <a:r>
              <a:rPr lang="en-US" dirty="0"/>
              <a:t>Please see your group assignment on the course website</a:t>
            </a:r>
            <a:r>
              <a:rPr lang="en-US" dirty="0" smtClean="0"/>
              <a:t>.  Traditionally,</a:t>
            </a:r>
            <a:r>
              <a:rPr lang="en-US" baseline="0" dirty="0" smtClean="0"/>
              <a:t> the small groups sections are where a lot of questions are clarified and a lot learning takes place.  We are not taking attendance but given that you took the time to enroll in the course, we would  very much expect that you will attend.</a:t>
            </a:r>
            <a:endParaRPr lang="en-US" dirty="0" smtClean="0"/>
          </a:p>
          <a:p>
            <a:endParaRPr lang="en-US" dirty="0"/>
          </a:p>
          <a:p>
            <a:r>
              <a:rPr lang="en-US" dirty="0"/>
              <a:t>We will also have at </a:t>
            </a:r>
            <a:r>
              <a:rPr lang="en-US" dirty="0" smtClean="0"/>
              <a:t>6 </a:t>
            </a:r>
            <a:r>
              <a:rPr lang="en-US" dirty="0"/>
              <a:t>journal clubs throughout the course.  They will be from 3:15 to 4:15 in the same room as your small group sections, beginning </a:t>
            </a:r>
            <a:r>
              <a:rPr lang="en-US" dirty="0" smtClean="0"/>
              <a:t>in week</a:t>
            </a:r>
            <a:r>
              <a:rPr lang="en-US" baseline="0" dirty="0" smtClean="0"/>
              <a:t> 3 of the course</a:t>
            </a:r>
            <a:r>
              <a:rPr lang="en-US" dirty="0" smtClean="0"/>
              <a:t>.  </a:t>
            </a:r>
            <a:r>
              <a:rPr lang="en-US" dirty="0"/>
              <a:t>As mentioned, the purpose of these sessions is to apply the concepts learned in class to understanding and critiquing the contemporary biomedical literature.   This is a big part of the course because if you cannot apply what we have learned here to actual scientific practice, we have not achieved much.  Hence, we are going to practice this A LOT.</a:t>
            </a:r>
          </a:p>
          <a:p>
            <a:endParaRPr lang="en-US" dirty="0"/>
          </a:p>
        </p:txBody>
      </p:sp>
    </p:spTree>
    <p:extLst>
      <p:ext uri="{BB962C8B-B14F-4D97-AF65-F5344CB8AC3E}">
        <p14:creationId xmlns:p14="http://schemas.microsoft.com/office/powerpoint/2010/main" val="6510076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801F2A-3A41-4018-A427-390F727838EC}" type="slidenum">
              <a:rPr lang="en-US"/>
              <a:pPr/>
              <a:t>13</a:t>
            </a:fld>
            <a:endParaRPr lang="en-US"/>
          </a:p>
        </p:txBody>
      </p:sp>
      <p:sp>
        <p:nvSpPr>
          <p:cNvPr id="305154" name="Rectangle 2"/>
          <p:cNvSpPr>
            <a:spLocks noGrp="1" noRot="1" noChangeAspect="1" noChangeArrowheads="1" noTextEdit="1"/>
          </p:cNvSpPr>
          <p:nvPr>
            <p:ph type="sldImg"/>
          </p:nvPr>
        </p:nvSpPr>
        <p:spPr>
          <a:ln/>
        </p:spPr>
      </p:sp>
      <p:sp>
        <p:nvSpPr>
          <p:cNvPr id="305155" name="Rectangle 3"/>
          <p:cNvSpPr>
            <a:spLocks noGrp="1" noChangeArrowheads="1"/>
          </p:cNvSpPr>
          <p:nvPr>
            <p:ph type="body" idx="1"/>
          </p:nvPr>
        </p:nvSpPr>
        <p:spPr/>
        <p:txBody>
          <a:bodyPr/>
          <a:lstStyle/>
          <a:p>
            <a:r>
              <a:rPr lang="en-US" dirty="0"/>
              <a:t>Grades are based on homework and the final exam.  </a:t>
            </a:r>
            <a:r>
              <a:rPr lang="en-US" dirty="0" smtClean="0"/>
              <a:t>They</a:t>
            </a:r>
            <a:r>
              <a:rPr lang="en-US" baseline="0" dirty="0" smtClean="0"/>
              <a:t> are based approximately 75% on homework, after we allow you to drop your lowest weekly score, and 25% on the final.  </a:t>
            </a:r>
            <a:r>
              <a:rPr lang="en-US" dirty="0" smtClean="0"/>
              <a:t>We </a:t>
            </a:r>
            <a:r>
              <a:rPr lang="en-US" dirty="0"/>
              <a:t>have problem sets every week and they are due at the beginning of section the following week.  For example, the problem sets that will be posted on the website after </a:t>
            </a:r>
            <a:r>
              <a:rPr lang="en-US" dirty="0" smtClean="0"/>
              <a:t>the first</a:t>
            </a:r>
            <a:r>
              <a:rPr lang="en-US" baseline="0" dirty="0" smtClean="0"/>
              <a:t> lecture </a:t>
            </a:r>
            <a:r>
              <a:rPr lang="en-US" dirty="0" smtClean="0"/>
              <a:t>will </a:t>
            </a:r>
            <a:r>
              <a:rPr lang="en-US" dirty="0"/>
              <a:t>be due at 1:30  </a:t>
            </a:r>
            <a:r>
              <a:rPr lang="en-US" dirty="0" smtClean="0"/>
              <a:t>pm on the following </a:t>
            </a:r>
            <a:r>
              <a:rPr lang="en-US" dirty="0"/>
              <a:t>Tuesday at the beginning of small group section.  We </a:t>
            </a:r>
            <a:r>
              <a:rPr lang="en-US" dirty="0" smtClean="0"/>
              <a:t>do not accept late </a:t>
            </a:r>
            <a:r>
              <a:rPr lang="en-US" dirty="0"/>
              <a:t>assignments, but because we have plenty of points in this </a:t>
            </a:r>
            <a:r>
              <a:rPr lang="en-US" dirty="0" smtClean="0"/>
              <a:t>course and we</a:t>
            </a:r>
            <a:r>
              <a:rPr lang="en-US" baseline="0" dirty="0" smtClean="0"/>
              <a:t> drop your lowest score</a:t>
            </a:r>
            <a:r>
              <a:rPr lang="en-US" dirty="0" smtClean="0"/>
              <a:t>, </a:t>
            </a:r>
            <a:r>
              <a:rPr lang="en-US" dirty="0"/>
              <a:t>missing one or two homework assignments, won’t jeopardize your passing the course, assuming satisfactory performance on the rest of the material.  If you </a:t>
            </a:r>
            <a:r>
              <a:rPr lang="en-US" dirty="0" smtClean="0"/>
              <a:t>going</a:t>
            </a:r>
            <a:r>
              <a:rPr lang="en-US" baseline="0" dirty="0" smtClean="0"/>
              <a:t> to be </a:t>
            </a:r>
            <a:r>
              <a:rPr lang="en-US" dirty="0" smtClean="0"/>
              <a:t>absent from the small</a:t>
            </a:r>
            <a:r>
              <a:rPr lang="en-US" baseline="0" dirty="0" smtClean="0"/>
              <a:t> group section</a:t>
            </a:r>
            <a:r>
              <a:rPr lang="en-US" dirty="0" smtClean="0"/>
              <a:t>, </a:t>
            </a:r>
            <a:r>
              <a:rPr lang="en-US" dirty="0"/>
              <a:t>then we expect you to email your assignment to your section leader by 1:30 pm.</a:t>
            </a:r>
          </a:p>
          <a:p>
            <a:endParaRPr lang="en-US" dirty="0"/>
          </a:p>
          <a:p>
            <a:r>
              <a:rPr lang="en-US" dirty="0" smtClean="0"/>
              <a:t>Regarding</a:t>
            </a:r>
            <a:r>
              <a:rPr lang="en-US" baseline="0" dirty="0" smtClean="0"/>
              <a:t> attendance, we don’t formally require that you attend any of the sessions.  Lectures in particular are a personal choice in terms of whether you want to attend in person or watch the video or both.  The Small Groups and Journal Club, on the other hand, although not required, are highly recommended.  This is because it is at these sessions where we will actively discuss the material, and this is where most people really learn the material.</a:t>
            </a:r>
            <a:endParaRPr lang="en-US" dirty="0"/>
          </a:p>
        </p:txBody>
      </p:sp>
    </p:spTree>
    <p:extLst>
      <p:ext uri="{BB962C8B-B14F-4D97-AF65-F5344CB8AC3E}">
        <p14:creationId xmlns:p14="http://schemas.microsoft.com/office/powerpoint/2010/main" val="4232090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25"/>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7"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771525" y="1295400"/>
            <a:ext cx="8743950" cy="5181600"/>
          </a:xfrm>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00"/>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525"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3050"/>
            <a:ext cx="338455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2725" y="27305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0" y="1435100"/>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Program%20Files/TurningPoint/2003/Questions.html" TargetMode="External"/><Relationship Id="rId7"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hyperlink" Target="http://search.barnesandnoble.com/Modern-Epidemiology/Kenneth-J-Rothman/e/9780781755641/?itm=1"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6314" y="2514600"/>
            <a:ext cx="9296400" cy="1824923"/>
          </a:xfrm>
          <a:prstGeom prst="rect">
            <a:avLst/>
          </a:prstGeom>
          <a:noFill/>
        </p:spPr>
        <p:txBody>
          <a:bodyPr wrap="square" rtlCol="0">
            <a:spAutoFit/>
          </a:bodyPr>
          <a:lstStyle/>
          <a:p>
            <a:pPr algn="ctr">
              <a:lnSpc>
                <a:spcPct val="150000"/>
              </a:lnSpc>
            </a:pPr>
            <a:r>
              <a:rPr lang="en-US" sz="4000" b="1" dirty="0" smtClean="0">
                <a:latin typeface="+mj-lt"/>
              </a:rPr>
              <a:t>WELCOME TO EPI 207 EPIDEMIOLOGIC METHODS II</a:t>
            </a:r>
            <a:endParaRPr lang="en-US" sz="4000" b="1" dirty="0">
              <a:latin typeface="+mj-lt"/>
            </a:endParaRPr>
          </a:p>
        </p:txBody>
      </p:sp>
    </p:spTree>
    <p:extLst>
      <p:ext uri="{BB962C8B-B14F-4D97-AF65-F5344CB8AC3E}">
        <p14:creationId xmlns:p14="http://schemas.microsoft.com/office/powerpoint/2010/main" val="2870318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57250" y="457200"/>
            <a:ext cx="8743950" cy="533400"/>
          </a:xfrm>
        </p:spPr>
        <p:txBody>
          <a:bodyPr/>
          <a:lstStyle/>
          <a:p>
            <a:r>
              <a:rPr lang="en-US" altLang="en-US" sz="4000" dirty="0" smtClean="0"/>
              <a:t>Hierarchy of textbook resources</a:t>
            </a:r>
          </a:p>
        </p:txBody>
      </p:sp>
      <p:sp>
        <p:nvSpPr>
          <p:cNvPr id="7174" name="FlagCount" hidden="1">
            <a:hlinkClick r:id="rId3" action="ppaction://hlinkfile"/>
          </p:cNvPr>
          <p:cNvSpPr>
            <a:spLocks noChangeArrowheads="1"/>
          </p:cNvSpPr>
          <p:nvPr/>
        </p:nvSpPr>
        <p:spPr bwMode="auto">
          <a:xfrm>
            <a:off x="9344052" y="243979"/>
            <a:ext cx="314270" cy="337542"/>
          </a:xfrm>
          <a:prstGeom prst="wedgeRoundRectCallout">
            <a:avLst>
              <a:gd name="adj1" fmla="val -43750"/>
              <a:gd name="adj2" fmla="val 70000"/>
              <a:gd name="adj3" fmla="val 16667"/>
            </a:avLst>
          </a:prstGeom>
          <a:solidFill>
            <a:srgbClr val="000066">
              <a:alpha val="25098"/>
            </a:srgbClr>
          </a:solidFill>
          <a:ln w="1905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1"/>
              </a:buClr>
              <a:buSzPct val="75000"/>
              <a:buFont typeface="Wingdings" pitchFamily="2" charset="2"/>
              <a:buChar char="l"/>
              <a:defRPr sz="2400" b="1">
                <a:solidFill>
                  <a:schemeClr val="tx1"/>
                </a:solidFill>
                <a:latin typeface="Arial" charset="0"/>
                <a:cs typeface="Arial" charset="0"/>
              </a:defRPr>
            </a:lvl1pPr>
            <a:lvl2pPr marL="742950" indent="-285750">
              <a:spcBef>
                <a:spcPct val="20000"/>
              </a:spcBef>
              <a:buClr>
                <a:schemeClr val="tx1"/>
              </a:buClr>
              <a:buSzPct val="75000"/>
              <a:buChar char="–"/>
              <a:defRPr sz="2000">
                <a:solidFill>
                  <a:schemeClr val="tx1"/>
                </a:solidFill>
                <a:latin typeface="Arial" charset="0"/>
                <a:cs typeface="Arial" charset="0"/>
              </a:defRPr>
            </a:lvl2pPr>
            <a:lvl3pPr marL="1143000" indent="-228600">
              <a:spcBef>
                <a:spcPct val="20000"/>
              </a:spcBef>
              <a:buClr>
                <a:schemeClr val="tx1"/>
              </a:buClr>
              <a:buSzPct val="75000"/>
              <a:buFont typeface="Wingdings" pitchFamily="2" charset="2"/>
              <a:buChar char="l"/>
              <a:defRPr>
                <a:solidFill>
                  <a:schemeClr val="tx1"/>
                </a:solidFill>
                <a:latin typeface="Arial" charset="0"/>
                <a:cs typeface="Arial" charset="0"/>
              </a:defRPr>
            </a:lvl3pPr>
            <a:lvl4pPr marL="1600200" indent="-228600">
              <a:spcBef>
                <a:spcPct val="20000"/>
              </a:spcBef>
              <a:buClr>
                <a:schemeClr val="tx1"/>
              </a:buClr>
              <a:buSzPct val="80000"/>
              <a:buChar char="–"/>
              <a:defRPr sz="1600">
                <a:solidFill>
                  <a:schemeClr val="tx1"/>
                </a:solidFill>
                <a:latin typeface="Arial" charset="0"/>
                <a:cs typeface="Arial" charset="0"/>
              </a:defRPr>
            </a:lvl4pPr>
            <a:lvl5pPr marL="2057400" indent="-228600">
              <a:spcBef>
                <a:spcPct val="20000"/>
              </a:spcBef>
              <a:buClr>
                <a:schemeClr val="tx1"/>
              </a:buClr>
              <a:buSzPct val="65000"/>
              <a:buFont typeface="Wingdings" pitchFamily="2" charset="2"/>
              <a:buChar char="l"/>
              <a:defRPr sz="16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65000"/>
              <a:buFont typeface="Wingdings" pitchFamily="2" charset="2"/>
              <a:buChar char="l"/>
              <a:defRPr sz="16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65000"/>
              <a:buFont typeface="Wingdings" pitchFamily="2" charset="2"/>
              <a:buChar char="l"/>
              <a:defRPr sz="16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65000"/>
              <a:buFont typeface="Wingdings" pitchFamily="2" charset="2"/>
              <a:buChar char="l"/>
              <a:defRPr sz="16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65000"/>
              <a:buFont typeface="Wingdings" pitchFamily="2" charset="2"/>
              <a:buChar char="l"/>
              <a:defRPr sz="1600">
                <a:solidFill>
                  <a:schemeClr val="tx1"/>
                </a:solidFill>
                <a:latin typeface="Arial" charset="0"/>
                <a:cs typeface="Arial" charset="0"/>
              </a:defRPr>
            </a:lvl9pPr>
          </a:lstStyle>
          <a:p>
            <a:pPr algn="ctr">
              <a:spcBef>
                <a:spcPct val="0"/>
              </a:spcBef>
              <a:buClrTx/>
              <a:buSzTx/>
              <a:buFontTx/>
              <a:buNone/>
            </a:pPr>
            <a:r>
              <a:rPr lang="en-US" altLang="en-US" sz="1400">
                <a:solidFill>
                  <a:schemeClr val="bg1"/>
                </a:solidFill>
                <a:latin typeface="Arial Unicode MS" pitchFamily="34" charset="-128"/>
              </a:rPr>
              <a:t>0</a:t>
            </a:r>
          </a:p>
        </p:txBody>
      </p:sp>
      <p:pic>
        <p:nvPicPr>
          <p:cNvPr id="7175" name="Picture 5" descr="Cover Image">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57250" y="3570289"/>
            <a:ext cx="2166343" cy="275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10" descr="http://t0.gstatic.com/images?q=tbn:ANd9GcS-v8__68OSBsWNwEMnq2UA4oh8P3uwIFAbkkEYZ3v2TG4PfM84qQ"/>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77809" y="3557589"/>
            <a:ext cx="2109192" cy="277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7" name="Picture 10" descr="http://ecx.images-amazon.com/images/I/41Ow9Bi8nML._SX329_BO1,204,203,200_.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43275" y="3567114"/>
            <a:ext cx="2057400" cy="275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8" name="TextBox 1"/>
          <p:cNvSpPr txBox="1">
            <a:spLocks noChangeArrowheads="1"/>
          </p:cNvSpPr>
          <p:nvPr/>
        </p:nvSpPr>
        <p:spPr bwMode="auto">
          <a:xfrm>
            <a:off x="803672" y="3189288"/>
            <a:ext cx="948332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400" b="1">
                <a:solidFill>
                  <a:schemeClr val="tx1"/>
                </a:solidFill>
                <a:latin typeface="Arial" charset="0"/>
                <a:cs typeface="Arial" charset="0"/>
              </a:defRPr>
            </a:lvl1pPr>
            <a:lvl2pPr marL="742950" indent="-285750">
              <a:spcBef>
                <a:spcPct val="20000"/>
              </a:spcBef>
              <a:buClr>
                <a:schemeClr val="tx1"/>
              </a:buClr>
              <a:buSzPct val="75000"/>
              <a:buChar char="–"/>
              <a:defRPr sz="2000">
                <a:solidFill>
                  <a:schemeClr val="tx1"/>
                </a:solidFill>
                <a:latin typeface="Arial" charset="0"/>
                <a:cs typeface="Arial" charset="0"/>
              </a:defRPr>
            </a:lvl2pPr>
            <a:lvl3pPr marL="1143000" indent="-228600">
              <a:spcBef>
                <a:spcPct val="20000"/>
              </a:spcBef>
              <a:buClr>
                <a:schemeClr val="tx1"/>
              </a:buClr>
              <a:buSzPct val="75000"/>
              <a:buFont typeface="Wingdings" pitchFamily="2" charset="2"/>
              <a:buChar char="l"/>
              <a:defRPr>
                <a:solidFill>
                  <a:schemeClr val="tx1"/>
                </a:solidFill>
                <a:latin typeface="Arial" charset="0"/>
                <a:cs typeface="Arial" charset="0"/>
              </a:defRPr>
            </a:lvl3pPr>
            <a:lvl4pPr marL="1600200" indent="-228600">
              <a:spcBef>
                <a:spcPct val="20000"/>
              </a:spcBef>
              <a:buClr>
                <a:schemeClr val="tx1"/>
              </a:buClr>
              <a:buSzPct val="80000"/>
              <a:buChar char="–"/>
              <a:defRPr sz="1600">
                <a:solidFill>
                  <a:schemeClr val="tx1"/>
                </a:solidFill>
                <a:latin typeface="Arial" charset="0"/>
                <a:cs typeface="Arial" charset="0"/>
              </a:defRPr>
            </a:lvl4pPr>
            <a:lvl5pPr marL="2057400" indent="-228600">
              <a:spcBef>
                <a:spcPct val="20000"/>
              </a:spcBef>
              <a:buClr>
                <a:schemeClr val="tx1"/>
              </a:buClr>
              <a:buSzPct val="65000"/>
              <a:buFont typeface="Wingdings" pitchFamily="2" charset="2"/>
              <a:buChar char="l"/>
              <a:defRPr sz="16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65000"/>
              <a:buFont typeface="Wingdings" pitchFamily="2" charset="2"/>
              <a:buChar char="l"/>
              <a:defRPr sz="16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65000"/>
              <a:buFont typeface="Wingdings" pitchFamily="2" charset="2"/>
              <a:buChar char="l"/>
              <a:defRPr sz="16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65000"/>
              <a:buFont typeface="Wingdings" pitchFamily="2" charset="2"/>
              <a:buChar char="l"/>
              <a:defRPr sz="16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65000"/>
              <a:buFont typeface="Wingdings" pitchFamily="2" charset="2"/>
              <a:buChar char="l"/>
              <a:defRPr sz="1600">
                <a:solidFill>
                  <a:schemeClr val="tx1"/>
                </a:solidFill>
                <a:latin typeface="Arial" charset="0"/>
                <a:cs typeface="Arial" charset="0"/>
              </a:defRPr>
            </a:lvl9pPr>
          </a:lstStyle>
          <a:p>
            <a:pPr>
              <a:spcBef>
                <a:spcPct val="50000"/>
              </a:spcBef>
              <a:buClrTx/>
              <a:buSzTx/>
              <a:buFontTx/>
              <a:buNone/>
            </a:pPr>
            <a:r>
              <a:rPr lang="en-US" altLang="en-US" sz="1800" dirty="0"/>
              <a:t>Theory	                     </a:t>
            </a:r>
            <a:r>
              <a:rPr lang="en-US" altLang="en-US" sz="1800" dirty="0" smtClean="0"/>
              <a:t>   Theory </a:t>
            </a:r>
            <a:r>
              <a:rPr lang="en-US" altLang="en-US" sz="1800" dirty="0"/>
              <a:t>+ Practice       </a:t>
            </a:r>
            <a:r>
              <a:rPr lang="en-US" altLang="en-US" sz="1800" dirty="0" smtClean="0"/>
              <a:t> Field </a:t>
            </a:r>
            <a:r>
              <a:rPr lang="en-US" altLang="en-US" sz="1800" dirty="0"/>
              <a:t>Methods             </a:t>
            </a:r>
            <a:r>
              <a:rPr lang="en-US" altLang="en-US" sz="1800" dirty="0" smtClean="0"/>
              <a:t> Overall </a:t>
            </a:r>
            <a:r>
              <a:rPr lang="en-US" altLang="en-US" sz="1800" dirty="0"/>
              <a:t>Primer</a:t>
            </a:r>
          </a:p>
        </p:txBody>
      </p:sp>
      <p:pic>
        <p:nvPicPr>
          <p:cNvPr id="7179"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43575" y="3557588"/>
            <a:ext cx="2057400" cy="2765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folHlink"/>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304800"/>
            <a:ext cx="8743950" cy="533400"/>
          </a:xfrm>
        </p:spPr>
        <p:txBody>
          <a:bodyPr/>
          <a:lstStyle/>
          <a:p>
            <a:r>
              <a:rPr lang="en-US" sz="4000" dirty="0" smtClean="0"/>
              <a:t>Resources</a:t>
            </a:r>
            <a:endParaRPr lang="en-US" sz="4000" dirty="0"/>
          </a:p>
        </p:txBody>
      </p:sp>
      <p:sp>
        <p:nvSpPr>
          <p:cNvPr id="193539" name="Rectangle 3"/>
          <p:cNvSpPr>
            <a:spLocks noGrp="1" noChangeArrowheads="1"/>
          </p:cNvSpPr>
          <p:nvPr>
            <p:ph type="body" idx="1"/>
          </p:nvPr>
        </p:nvSpPr>
        <p:spPr>
          <a:xfrm>
            <a:off x="0" y="609600"/>
            <a:ext cx="10287000" cy="5562600"/>
          </a:xfrm>
        </p:spPr>
        <p:txBody>
          <a:bodyPr/>
          <a:lstStyle/>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457200" lvl="1" indent="0">
              <a:lnSpc>
                <a:spcPct val="80000"/>
              </a:lnSpc>
              <a:buNone/>
            </a:pPr>
            <a:endParaRPr lang="en-US" sz="2400" dirty="0" smtClean="0"/>
          </a:p>
          <a:p>
            <a:pPr marL="514350" indent="-457200">
              <a:lnSpc>
                <a:spcPct val="80000"/>
              </a:lnSpc>
            </a:pPr>
            <a:r>
              <a:rPr lang="en-US" sz="2600" b="1" dirty="0" smtClean="0"/>
              <a:t>Other Reading Materials</a:t>
            </a:r>
            <a:endParaRPr lang="en-US" sz="2600" b="1" dirty="0"/>
          </a:p>
          <a:p>
            <a:pPr marL="914400" lvl="1" indent="-457200">
              <a:lnSpc>
                <a:spcPct val="80000"/>
              </a:lnSpc>
            </a:pPr>
            <a:r>
              <a:rPr lang="en-US" sz="2400" b="1" dirty="0"/>
              <a:t>Slide </a:t>
            </a:r>
            <a:r>
              <a:rPr lang="en-US" sz="2400" b="1" dirty="0" smtClean="0"/>
              <a:t>sets (and narrative notes) </a:t>
            </a:r>
            <a:r>
              <a:rPr lang="en-US" sz="2400" dirty="0" smtClean="0"/>
              <a:t>from </a:t>
            </a:r>
            <a:r>
              <a:rPr lang="en-US" sz="2400" dirty="0"/>
              <a:t>each lecture (website)</a:t>
            </a:r>
          </a:p>
          <a:p>
            <a:pPr marL="1295400" lvl="2" indent="-381000">
              <a:lnSpc>
                <a:spcPct val="80000"/>
              </a:lnSpc>
            </a:pPr>
            <a:r>
              <a:rPr lang="en-US" sz="2000" u="sng" dirty="0" smtClean="0"/>
              <a:t>Single</a:t>
            </a:r>
            <a:r>
              <a:rPr lang="en-US" sz="2000" dirty="0" smtClean="0"/>
              <a:t> most important resource</a:t>
            </a:r>
          </a:p>
          <a:p>
            <a:pPr marL="1295400" lvl="2" indent="-381000">
              <a:lnSpc>
                <a:spcPct val="80000"/>
              </a:lnSpc>
            </a:pPr>
            <a:r>
              <a:rPr lang="en-US" sz="2000" dirty="0" smtClean="0"/>
              <a:t>In </a:t>
            </a:r>
            <a:r>
              <a:rPr lang="en-US" sz="2000" dirty="0"/>
              <a:t>view of the </a:t>
            </a:r>
            <a:r>
              <a:rPr lang="en-US" sz="2000" dirty="0" smtClean="0"/>
              <a:t>non-reproducibility in </a:t>
            </a:r>
            <a:r>
              <a:rPr lang="en-US" sz="2000" dirty="0"/>
              <a:t>language, our lectures trump </a:t>
            </a:r>
            <a:r>
              <a:rPr lang="en-US" sz="2000" dirty="0" smtClean="0"/>
              <a:t>all else</a:t>
            </a:r>
          </a:p>
          <a:p>
            <a:pPr marL="1295400" lvl="2" indent="-381000">
              <a:lnSpc>
                <a:spcPct val="80000"/>
              </a:lnSpc>
            </a:pPr>
            <a:r>
              <a:rPr lang="en-US" sz="2000" dirty="0" smtClean="0"/>
              <a:t>SLIDES MIGHT BE BUSY – we want you to have a complete record of what was said in lectures</a:t>
            </a:r>
          </a:p>
          <a:p>
            <a:pPr marL="1295400" lvl="2" indent="-381000">
              <a:lnSpc>
                <a:spcPct val="80000"/>
              </a:lnSpc>
            </a:pPr>
            <a:endParaRPr lang="en-US" sz="800" dirty="0"/>
          </a:p>
          <a:p>
            <a:pPr marL="914400" lvl="1" indent="-457200">
              <a:lnSpc>
                <a:spcPct val="80000"/>
              </a:lnSpc>
            </a:pPr>
            <a:r>
              <a:rPr lang="en-US" sz="2400" dirty="0" smtClean="0"/>
              <a:t>Selected </a:t>
            </a:r>
            <a:r>
              <a:rPr lang="en-US" sz="2400" dirty="0"/>
              <a:t>other </a:t>
            </a:r>
            <a:r>
              <a:rPr lang="en-US" sz="2400" b="1" dirty="0" smtClean="0"/>
              <a:t>recommended</a:t>
            </a:r>
            <a:r>
              <a:rPr lang="en-US" sz="2400" dirty="0" smtClean="0"/>
              <a:t> and </a:t>
            </a:r>
            <a:r>
              <a:rPr lang="en-US" sz="2400" b="1" dirty="0"/>
              <a:t>optional</a:t>
            </a:r>
            <a:r>
              <a:rPr lang="en-US" sz="2400" dirty="0"/>
              <a:t> </a:t>
            </a:r>
            <a:r>
              <a:rPr lang="en-US" sz="2400" dirty="0" smtClean="0"/>
              <a:t>articles</a:t>
            </a:r>
            <a:r>
              <a:rPr lang="en-US" sz="2400" b="1" dirty="0" smtClean="0"/>
              <a:t> </a:t>
            </a:r>
            <a:r>
              <a:rPr lang="en-US" sz="2400" dirty="0" smtClean="0"/>
              <a:t>(website)</a:t>
            </a:r>
          </a:p>
          <a:p>
            <a:pPr marL="1314450" lvl="2" indent="-457200">
              <a:lnSpc>
                <a:spcPct val="80000"/>
              </a:lnSpc>
            </a:pPr>
            <a:r>
              <a:rPr lang="en-US" sz="2000" dirty="0" smtClean="0"/>
              <a:t>Theoretical and Conceptual Framework selections of articles</a:t>
            </a:r>
          </a:p>
          <a:p>
            <a:pPr marL="1295400" lvl="2" indent="-381000">
              <a:lnSpc>
                <a:spcPct val="80000"/>
              </a:lnSpc>
            </a:pPr>
            <a:r>
              <a:rPr lang="en-US" sz="2000" dirty="0" smtClean="0"/>
              <a:t>Examples of methods in current epidemiological literature</a:t>
            </a:r>
          </a:p>
          <a:p>
            <a:pPr marL="514350" indent="-457200">
              <a:lnSpc>
                <a:spcPct val="80000"/>
              </a:lnSpc>
            </a:pPr>
            <a:r>
              <a:rPr lang="en-US" sz="2600" b="1" dirty="0" smtClean="0"/>
              <a:t>Software</a:t>
            </a:r>
          </a:p>
          <a:p>
            <a:pPr marL="914400" lvl="1" indent="-457200">
              <a:lnSpc>
                <a:spcPct val="80000"/>
              </a:lnSpc>
            </a:pPr>
            <a:r>
              <a:rPr lang="en-US" sz="2400" b="1" dirty="0" smtClean="0"/>
              <a:t>Statistical </a:t>
            </a:r>
            <a:r>
              <a:rPr lang="en-US" sz="2400" b="1" dirty="0"/>
              <a:t>software</a:t>
            </a:r>
            <a:r>
              <a:rPr lang="en-US" sz="2400" dirty="0"/>
              <a:t>: Stata version </a:t>
            </a:r>
            <a:r>
              <a:rPr lang="en-US" sz="2400" dirty="0" smtClean="0"/>
              <a:t>13 or higher</a:t>
            </a:r>
          </a:p>
          <a:p>
            <a:pPr marL="1314450" lvl="2" indent="-457200">
              <a:lnSpc>
                <a:spcPct val="80000"/>
              </a:lnSpc>
            </a:pPr>
            <a:r>
              <a:rPr lang="en-US" sz="2000" dirty="0" smtClean="0"/>
              <a:t>Beginning Week 1</a:t>
            </a:r>
          </a:p>
          <a:p>
            <a:pPr marL="1314450" lvl="2" indent="-457200">
              <a:lnSpc>
                <a:spcPct val="80000"/>
              </a:lnSpc>
            </a:pPr>
            <a:r>
              <a:rPr lang="en-US" sz="2000" dirty="0" smtClean="0"/>
              <a:t>We expect that you know how to load datasets and basic command syntax</a:t>
            </a:r>
          </a:p>
          <a:p>
            <a:pPr marL="1314450" lvl="2" indent="-457200">
              <a:lnSpc>
                <a:spcPct val="80000"/>
              </a:lnSpc>
            </a:pPr>
            <a:endParaRPr lang="en-US" sz="600" dirty="0"/>
          </a:p>
          <a:p>
            <a:pPr marL="914400" lvl="1" indent="-457200">
              <a:lnSpc>
                <a:spcPct val="80000"/>
              </a:lnSpc>
            </a:pPr>
            <a:r>
              <a:rPr lang="en-US" sz="2400" b="1" dirty="0" smtClean="0"/>
              <a:t>dagitty.net</a:t>
            </a:r>
            <a:r>
              <a:rPr lang="en-US" sz="2400" dirty="0" smtClean="0"/>
              <a:t> </a:t>
            </a:r>
            <a:r>
              <a:rPr lang="en-US" sz="2400" dirty="0"/>
              <a:t>– free web-based software for </a:t>
            </a:r>
            <a:r>
              <a:rPr lang="en-US" sz="2400" dirty="0" smtClean="0"/>
              <a:t>DAGs</a:t>
            </a:r>
          </a:p>
          <a:p>
            <a:pPr marL="914400" lvl="1" indent="-457200">
              <a:lnSpc>
                <a:spcPct val="80000"/>
              </a:lnSpc>
            </a:pPr>
            <a:r>
              <a:rPr lang="en-US" sz="2400" b="1" dirty="0" smtClean="0"/>
              <a:t>MS Office Excel: </a:t>
            </a:r>
            <a:r>
              <a:rPr lang="en-US" sz="2000" dirty="0" smtClean="0"/>
              <a:t>for macros to estimate some measures of association</a:t>
            </a:r>
            <a:endParaRPr lang="en-US" sz="2000" dirty="0"/>
          </a:p>
          <a:p>
            <a:pPr marL="914400" lvl="1" indent="-457200">
              <a:lnSpc>
                <a:spcPct val="80000"/>
              </a:lnSpc>
              <a:buFontTx/>
              <a:buNone/>
            </a:pPr>
            <a:endParaRPr lang="en-US" sz="2400" dirty="0"/>
          </a:p>
          <a:p>
            <a:pPr marL="914400" lvl="1" indent="-457200">
              <a:lnSpc>
                <a:spcPct val="80000"/>
              </a:lnSpc>
            </a:pPr>
            <a:endParaRPr lang="en-US" sz="800" dirty="0"/>
          </a:p>
        </p:txBody>
      </p:sp>
    </p:spTree>
    <p:extLst>
      <p:ext uri="{BB962C8B-B14F-4D97-AF65-F5344CB8AC3E}">
        <p14:creationId xmlns:p14="http://schemas.microsoft.com/office/powerpoint/2010/main" val="5710113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304800"/>
            <a:ext cx="8743950" cy="533400"/>
          </a:xfrm>
          <a:noFill/>
          <a:ln w="9525">
            <a:noFill/>
            <a:miter lim="800000"/>
            <a:headEnd/>
            <a:tailEnd/>
          </a:ln>
          <a:effectLst/>
        </p:spPr>
        <p:txBody>
          <a:bodyPr vert="horz" wrap="square" lIns="91440" tIns="45720" rIns="91440" bIns="45720" numCol="1" anchor="ctr" anchorCtr="0" compatLnSpc="1">
            <a:prstTxWarp prst="textNoShape">
              <a:avLst/>
            </a:prstTxWarp>
          </a:bodyPr>
          <a:lstStyle/>
          <a:p>
            <a:r>
              <a:rPr lang="en-US" sz="4000" dirty="0"/>
              <a:t>Course Administration</a:t>
            </a:r>
          </a:p>
        </p:txBody>
      </p:sp>
      <p:sp>
        <p:nvSpPr>
          <p:cNvPr id="193539" name="Rectangle 3"/>
          <p:cNvSpPr>
            <a:spLocks noGrp="1" noChangeArrowheads="1"/>
          </p:cNvSpPr>
          <p:nvPr>
            <p:ph type="body" idx="1"/>
          </p:nvPr>
        </p:nvSpPr>
        <p:spPr>
          <a:xfrm>
            <a:off x="571500" y="1143000"/>
            <a:ext cx="9448800" cy="5181600"/>
          </a:xfrm>
        </p:spPr>
        <p:txBody>
          <a:bodyPr/>
          <a:lstStyle/>
          <a:p>
            <a:pPr marL="533400" indent="-533400">
              <a:lnSpc>
                <a:spcPct val="80000"/>
              </a:lnSpc>
            </a:pPr>
            <a:r>
              <a:rPr lang="en-US" sz="2400" b="1" dirty="0"/>
              <a:t>Format</a:t>
            </a:r>
          </a:p>
          <a:p>
            <a:pPr marL="914400" lvl="1" indent="-457200">
              <a:lnSpc>
                <a:spcPct val="80000"/>
              </a:lnSpc>
            </a:pPr>
            <a:r>
              <a:rPr lang="en-US" sz="2400" b="1" dirty="0">
                <a:cs typeface="Times New Roman" pitchFamily="18" charset="0"/>
              </a:rPr>
              <a:t>Lectures: </a:t>
            </a:r>
            <a:r>
              <a:rPr lang="en-US" sz="2400" b="1" dirty="0" smtClean="0">
                <a:cs typeface="Times New Roman" pitchFamily="18" charset="0"/>
              </a:rPr>
              <a:t>ONLINE</a:t>
            </a:r>
            <a:r>
              <a:rPr lang="en-US" sz="2400" dirty="0" smtClean="0">
                <a:cs typeface="Times New Roman" pitchFamily="18" charset="0"/>
              </a:rPr>
              <a:t>, recordings and PowerPoint slides posted on Fridays on the course website.</a:t>
            </a:r>
          </a:p>
          <a:p>
            <a:pPr marL="914400" lvl="1" indent="-457200">
              <a:lnSpc>
                <a:spcPct val="80000"/>
              </a:lnSpc>
            </a:pPr>
            <a:endParaRPr lang="en-US" sz="800" b="1" dirty="0">
              <a:cs typeface="Times New Roman" pitchFamily="18" charset="0"/>
            </a:endParaRPr>
          </a:p>
          <a:p>
            <a:pPr marL="914400" lvl="1" indent="-457200">
              <a:lnSpc>
                <a:spcPct val="80000"/>
              </a:lnSpc>
            </a:pPr>
            <a:r>
              <a:rPr lang="en-US" sz="2400" b="1" dirty="0">
                <a:cs typeface="Times New Roman" pitchFamily="18" charset="0"/>
              </a:rPr>
              <a:t>Small Group Sections: </a:t>
            </a:r>
            <a:r>
              <a:rPr lang="en-US" sz="2400" b="1" dirty="0" smtClean="0">
                <a:cs typeface="Times New Roman" pitchFamily="18" charset="0"/>
              </a:rPr>
              <a:t>IN-PERSON</a:t>
            </a:r>
            <a:r>
              <a:rPr lang="en-US" sz="2400" dirty="0" smtClean="0">
                <a:cs typeface="Times New Roman" pitchFamily="18" charset="0"/>
              </a:rPr>
              <a:t>, Fridays </a:t>
            </a:r>
            <a:r>
              <a:rPr lang="en-US" sz="2400" dirty="0">
                <a:cs typeface="Times New Roman" pitchFamily="18" charset="0"/>
              </a:rPr>
              <a:t>1:30 pm. Begin W</a:t>
            </a:r>
            <a:r>
              <a:rPr lang="en-US" sz="2400" dirty="0" smtClean="0">
                <a:cs typeface="Times New Roman" pitchFamily="18" charset="0"/>
              </a:rPr>
              <a:t>eek 1.</a:t>
            </a:r>
            <a:endParaRPr lang="en-US" sz="2400" dirty="0">
              <a:cs typeface="Times New Roman" pitchFamily="18" charset="0"/>
            </a:endParaRPr>
          </a:p>
          <a:p>
            <a:pPr marL="1295400" lvl="2" indent="-381000">
              <a:lnSpc>
                <a:spcPct val="80000"/>
              </a:lnSpc>
            </a:pPr>
            <a:r>
              <a:rPr lang="en-US" dirty="0">
                <a:cs typeface="Times New Roman" pitchFamily="18" charset="0"/>
              </a:rPr>
              <a:t>Overview of lectures, review of </a:t>
            </a:r>
            <a:r>
              <a:rPr lang="en-US" dirty="0" smtClean="0">
                <a:cs typeface="Times New Roman" pitchFamily="18" charset="0"/>
              </a:rPr>
              <a:t>assignments </a:t>
            </a:r>
          </a:p>
          <a:p>
            <a:pPr marL="1295400" lvl="2" indent="-381000">
              <a:lnSpc>
                <a:spcPct val="80000"/>
              </a:lnSpc>
            </a:pPr>
            <a:r>
              <a:rPr lang="en-US" dirty="0" smtClean="0">
                <a:cs typeface="Times New Roman" pitchFamily="18" charset="0"/>
              </a:rPr>
              <a:t>5 Journal </a:t>
            </a:r>
            <a:r>
              <a:rPr lang="en-US" dirty="0">
                <a:cs typeface="Times New Roman" pitchFamily="18" charset="0"/>
              </a:rPr>
              <a:t>Clubs </a:t>
            </a:r>
            <a:r>
              <a:rPr lang="en-US" dirty="0" smtClean="0">
                <a:cs typeface="Times New Roman" pitchFamily="18" charset="0"/>
              </a:rPr>
              <a:t>– questions on application </a:t>
            </a:r>
            <a:r>
              <a:rPr lang="en-US" dirty="0">
                <a:cs typeface="Times New Roman" pitchFamily="18" charset="0"/>
              </a:rPr>
              <a:t>of lecture concepts to contemporary </a:t>
            </a:r>
            <a:r>
              <a:rPr lang="en-US" dirty="0" smtClean="0">
                <a:cs typeface="Times New Roman" pitchFamily="18" charset="0"/>
              </a:rPr>
              <a:t>literature</a:t>
            </a:r>
            <a:endParaRPr lang="en-US" sz="800" dirty="0">
              <a:cs typeface="Times New Roman" pitchFamily="18" charset="0"/>
            </a:endParaRPr>
          </a:p>
          <a:p>
            <a:pPr marL="1295400" lvl="2" indent="-381000">
              <a:lnSpc>
                <a:spcPct val="80000"/>
              </a:lnSpc>
            </a:pPr>
            <a:r>
              <a:rPr lang="en-US" dirty="0" smtClean="0">
                <a:cs typeface="Times New Roman" pitchFamily="18" charset="0"/>
              </a:rPr>
              <a:t>5 Computer Labs  - application of statistical methods from lectures to real-life datasets</a:t>
            </a:r>
            <a:endParaRPr lang="en-US" dirty="0">
              <a:cs typeface="Times New Roman" pitchFamily="18" charset="0"/>
            </a:endParaRPr>
          </a:p>
          <a:p>
            <a:pPr marL="1295400" lvl="2" indent="-381000">
              <a:lnSpc>
                <a:spcPct val="80000"/>
              </a:lnSpc>
            </a:pPr>
            <a:r>
              <a:rPr lang="en-US" dirty="0" smtClean="0">
                <a:cs typeface="Times New Roman" pitchFamily="18" charset="0"/>
              </a:rPr>
              <a:t>Location: MH 1407 </a:t>
            </a:r>
            <a:endParaRPr lang="en-US" sz="2400" dirty="0">
              <a:cs typeface="Times New Roman" pitchFamily="18" charset="0"/>
            </a:endParaRPr>
          </a:p>
          <a:p>
            <a:pPr marL="1295400" lvl="2" indent="-381000">
              <a:lnSpc>
                <a:spcPct val="80000"/>
              </a:lnSpc>
            </a:pPr>
            <a:endParaRPr lang="en-US" sz="800" dirty="0">
              <a:cs typeface="Times New Roman" pitchFamily="18" charset="0"/>
            </a:endParaRPr>
          </a:p>
          <a:p>
            <a:pPr marL="533400" indent="-533400">
              <a:lnSpc>
                <a:spcPct val="80000"/>
              </a:lnSpc>
            </a:pPr>
            <a:r>
              <a:rPr lang="en-US" sz="2400" b="1" dirty="0" smtClean="0"/>
              <a:t>Instructors</a:t>
            </a:r>
          </a:p>
          <a:p>
            <a:pPr marL="933450" lvl="1" indent="-533400">
              <a:lnSpc>
                <a:spcPct val="80000"/>
              </a:lnSpc>
            </a:pPr>
            <a:r>
              <a:rPr lang="en-US" sz="2000" b="1" dirty="0" smtClean="0"/>
              <a:t>Course Directors: Lydia B. </a:t>
            </a:r>
            <a:r>
              <a:rPr lang="en-US" sz="2000" b="1" dirty="0" err="1" smtClean="0"/>
              <a:t>Zablotska</a:t>
            </a:r>
            <a:r>
              <a:rPr lang="en-US" sz="2000" b="1" dirty="0" smtClean="0"/>
              <a:t> and Cindy Leung</a:t>
            </a:r>
          </a:p>
          <a:p>
            <a:pPr marL="933450" lvl="1" indent="-533400">
              <a:lnSpc>
                <a:spcPct val="80000"/>
              </a:lnSpc>
            </a:pPr>
            <a:r>
              <a:rPr lang="en-US" sz="2000" b="1" dirty="0" smtClean="0"/>
              <a:t>Course Teaching Assistant: Stephen </a:t>
            </a:r>
            <a:r>
              <a:rPr lang="en-US" sz="2000" b="1" dirty="0" err="1" smtClean="0"/>
              <a:t>Asiimwe</a:t>
            </a:r>
            <a:endParaRPr lang="en-US" sz="2000" b="1" dirty="0"/>
          </a:p>
        </p:txBody>
      </p:sp>
    </p:spTree>
    <p:extLst>
      <p:ext uri="{BB962C8B-B14F-4D97-AF65-F5344CB8AC3E}">
        <p14:creationId xmlns:p14="http://schemas.microsoft.com/office/powerpoint/2010/main" val="8997119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1026"/>
          <p:cNvSpPr>
            <a:spLocks noGrp="1" noChangeArrowheads="1"/>
          </p:cNvSpPr>
          <p:nvPr>
            <p:ph type="title"/>
          </p:nvPr>
        </p:nvSpPr>
        <p:spPr>
          <a:xfrm>
            <a:off x="800100" y="381000"/>
            <a:ext cx="8743950" cy="533400"/>
          </a:xfrm>
        </p:spPr>
        <p:txBody>
          <a:bodyPr/>
          <a:lstStyle/>
          <a:p>
            <a:r>
              <a:rPr lang="en-US" sz="4000" dirty="0" smtClean="0"/>
              <a:t>Grading</a:t>
            </a:r>
            <a:endParaRPr lang="en-US" sz="4000" dirty="0"/>
          </a:p>
        </p:txBody>
      </p:sp>
      <p:sp>
        <p:nvSpPr>
          <p:cNvPr id="300035" name="Rectangle 1027"/>
          <p:cNvSpPr>
            <a:spLocks noGrp="1" noChangeArrowheads="1"/>
          </p:cNvSpPr>
          <p:nvPr>
            <p:ph type="body" idx="1"/>
          </p:nvPr>
        </p:nvSpPr>
        <p:spPr>
          <a:xfrm>
            <a:off x="38100" y="990600"/>
            <a:ext cx="10248900" cy="5105400"/>
          </a:xfrm>
        </p:spPr>
        <p:txBody>
          <a:bodyPr/>
          <a:lstStyle/>
          <a:p>
            <a:pPr lvl="1"/>
            <a:r>
              <a:rPr lang="en-US" sz="2400" dirty="0" smtClean="0">
                <a:cs typeface="Times New Roman" pitchFamily="18" charset="0"/>
              </a:rPr>
              <a:t>40%     8 </a:t>
            </a:r>
            <a:r>
              <a:rPr lang="en-US" sz="2400" dirty="0">
                <a:cs typeface="Times New Roman" pitchFamily="18" charset="0"/>
              </a:rPr>
              <a:t>Homework assignments, each worth 5 %</a:t>
            </a:r>
          </a:p>
          <a:p>
            <a:pPr lvl="1"/>
            <a:r>
              <a:rPr lang="en-US" sz="2400" dirty="0" smtClean="0">
                <a:cs typeface="Times New Roman" pitchFamily="18" charset="0"/>
              </a:rPr>
              <a:t>20</a:t>
            </a:r>
            <a:r>
              <a:rPr lang="en-US" sz="2400" dirty="0" smtClean="0">
                <a:cs typeface="Times New Roman" pitchFamily="18" charset="0"/>
              </a:rPr>
              <a:t>%     </a:t>
            </a:r>
            <a:r>
              <a:rPr lang="en-US" sz="2400" dirty="0">
                <a:cs typeface="Times New Roman" pitchFamily="18" charset="0"/>
              </a:rPr>
              <a:t>Mid-Term </a:t>
            </a:r>
            <a:r>
              <a:rPr lang="en-US" sz="2400" dirty="0" smtClean="0">
                <a:cs typeface="Times New Roman" pitchFamily="18" charset="0"/>
              </a:rPr>
              <a:t>Quiz </a:t>
            </a:r>
            <a:r>
              <a:rPr lang="en-US" sz="2400" dirty="0" smtClean="0">
                <a:cs typeface="Times New Roman" pitchFamily="18" charset="0"/>
              </a:rPr>
              <a:t>(20 </a:t>
            </a:r>
            <a:r>
              <a:rPr lang="en-US" sz="2400" dirty="0" smtClean="0">
                <a:cs typeface="Times New Roman" pitchFamily="18" charset="0"/>
              </a:rPr>
              <a:t>questions, </a:t>
            </a:r>
            <a:r>
              <a:rPr lang="en-US" sz="2400" dirty="0" smtClean="0">
                <a:cs typeface="Times New Roman" pitchFamily="18" charset="0"/>
              </a:rPr>
              <a:t>35 </a:t>
            </a:r>
            <a:r>
              <a:rPr lang="en-US" sz="2400" dirty="0" smtClean="0">
                <a:cs typeface="Times New Roman" pitchFamily="18" charset="0"/>
              </a:rPr>
              <a:t>min, Week </a:t>
            </a:r>
            <a:r>
              <a:rPr lang="en-US" sz="2400" dirty="0" smtClean="0">
                <a:cs typeface="Times New Roman" pitchFamily="18" charset="0"/>
              </a:rPr>
              <a:t>#7)</a:t>
            </a:r>
            <a:endParaRPr lang="en-US" sz="2400" dirty="0">
              <a:cs typeface="Times New Roman" pitchFamily="18" charset="0"/>
            </a:endParaRPr>
          </a:p>
          <a:p>
            <a:pPr lvl="1"/>
            <a:r>
              <a:rPr lang="en-US" sz="2400" dirty="0" smtClean="0">
                <a:cs typeface="Times New Roman" pitchFamily="18" charset="0"/>
              </a:rPr>
              <a:t>40</a:t>
            </a:r>
            <a:r>
              <a:rPr lang="en-US" sz="2400" dirty="0">
                <a:cs typeface="Times New Roman" pitchFamily="18" charset="0"/>
              </a:rPr>
              <a:t>%     Final Exam </a:t>
            </a:r>
            <a:r>
              <a:rPr lang="en-US" sz="2400" dirty="0" smtClean="0">
                <a:cs typeface="Times New Roman" pitchFamily="18" charset="0"/>
              </a:rPr>
              <a:t>(data analysis with a writing assignment)</a:t>
            </a:r>
          </a:p>
          <a:p>
            <a:pPr lvl="1"/>
            <a:r>
              <a:rPr lang="en-US" sz="2400" dirty="0" smtClean="0">
                <a:cs typeface="Times New Roman" pitchFamily="18" charset="0"/>
              </a:rPr>
              <a:t>5</a:t>
            </a:r>
            <a:r>
              <a:rPr lang="en-US" sz="2400" dirty="0" smtClean="0">
                <a:cs typeface="Times New Roman" pitchFamily="18" charset="0"/>
              </a:rPr>
              <a:t>% extra points – Student presentation of work-in-progress (with prior approval from the class instructor)</a:t>
            </a:r>
            <a:endParaRPr lang="en-US" sz="2400" dirty="0">
              <a:cs typeface="Times New Roman" pitchFamily="18" charset="0"/>
            </a:endParaRPr>
          </a:p>
          <a:p>
            <a:pPr marL="457200" lvl="1" indent="0">
              <a:buNone/>
            </a:pPr>
            <a:r>
              <a:rPr lang="en-US" sz="2400" b="1" dirty="0">
                <a:solidFill>
                  <a:srgbClr val="339933"/>
                </a:solidFill>
                <a:cs typeface="Times New Roman" pitchFamily="18" charset="0"/>
              </a:rPr>
              <a:t>	</a:t>
            </a:r>
            <a:r>
              <a:rPr lang="en-US" sz="2400" b="1" dirty="0" err="1" smtClean="0">
                <a:solidFill>
                  <a:srgbClr val="339933"/>
                </a:solidFill>
                <a:cs typeface="Times New Roman" pitchFamily="18" charset="0"/>
              </a:rPr>
              <a:t>Homeworks</a:t>
            </a:r>
            <a:endParaRPr lang="en-US" sz="2400" b="1" dirty="0" smtClean="0">
              <a:solidFill>
                <a:srgbClr val="339933"/>
              </a:solidFill>
              <a:cs typeface="Times New Roman" pitchFamily="18" charset="0"/>
            </a:endParaRPr>
          </a:p>
          <a:p>
            <a:pPr lvl="1"/>
            <a:r>
              <a:rPr lang="en-US" sz="1800" b="1" dirty="0" smtClean="0">
                <a:solidFill>
                  <a:srgbClr val="339933"/>
                </a:solidFill>
                <a:cs typeface="Times New Roman" pitchFamily="18" charset="0"/>
              </a:rPr>
              <a:t>Late </a:t>
            </a:r>
            <a:r>
              <a:rPr lang="en-US" sz="1800" b="1" dirty="0">
                <a:solidFill>
                  <a:srgbClr val="339933"/>
                </a:solidFill>
                <a:cs typeface="Times New Roman" pitchFamily="18" charset="0"/>
              </a:rPr>
              <a:t>assignments are not accepted </a:t>
            </a:r>
            <a:r>
              <a:rPr lang="en-US" sz="1800" dirty="0">
                <a:cs typeface="Times New Roman" pitchFamily="18" charset="0"/>
              </a:rPr>
              <a:t>(but plenty of </a:t>
            </a:r>
            <a:r>
              <a:rPr lang="en-US" sz="1800" dirty="0" smtClean="0">
                <a:cs typeface="Times New Roman" pitchFamily="18" charset="0"/>
              </a:rPr>
              <a:t>pts)</a:t>
            </a:r>
            <a:endParaRPr lang="en-US" sz="1800" dirty="0">
              <a:cs typeface="Times New Roman" pitchFamily="18" charset="0"/>
            </a:endParaRPr>
          </a:p>
          <a:p>
            <a:pPr lvl="1"/>
            <a:r>
              <a:rPr lang="en-US" sz="1800" dirty="0">
                <a:cs typeface="Times New Roman" pitchFamily="18" charset="0"/>
              </a:rPr>
              <a:t>Weekly Problem Sets: </a:t>
            </a:r>
          </a:p>
          <a:p>
            <a:pPr lvl="2">
              <a:spcBef>
                <a:spcPts val="0"/>
              </a:spcBef>
            </a:pPr>
            <a:r>
              <a:rPr lang="en-US" sz="1600" dirty="0">
                <a:solidFill>
                  <a:srgbClr val="FF0000"/>
                </a:solidFill>
                <a:cs typeface="Times New Roman" pitchFamily="18" charset="0"/>
              </a:rPr>
              <a:t>files should be pulled from website</a:t>
            </a:r>
          </a:p>
          <a:p>
            <a:pPr lvl="2">
              <a:spcBef>
                <a:spcPts val="0"/>
              </a:spcBef>
            </a:pPr>
            <a:r>
              <a:rPr lang="en-US" sz="1600" dirty="0">
                <a:cs typeface="Times New Roman" pitchFamily="18" charset="0"/>
              </a:rPr>
              <a:t>word process your </a:t>
            </a:r>
            <a:r>
              <a:rPr lang="en-US" sz="1600" dirty="0" smtClean="0">
                <a:cs typeface="Times New Roman" pitchFamily="18" charset="0"/>
              </a:rPr>
              <a:t>responses (OK to handwrite some equations)</a:t>
            </a:r>
            <a:endParaRPr lang="en-US" sz="1600" dirty="0">
              <a:cs typeface="Times New Roman" pitchFamily="18" charset="0"/>
            </a:endParaRPr>
          </a:p>
          <a:p>
            <a:pPr lvl="2">
              <a:spcBef>
                <a:spcPts val="0"/>
              </a:spcBef>
            </a:pPr>
            <a:r>
              <a:rPr lang="en-US" sz="1600" dirty="0">
                <a:cs typeface="Times New Roman" pitchFamily="18" charset="0"/>
              </a:rPr>
              <a:t>documents are all-inclusive; no need to lookup articles</a:t>
            </a:r>
          </a:p>
          <a:p>
            <a:pPr lvl="2">
              <a:spcBef>
                <a:spcPts val="0"/>
              </a:spcBef>
            </a:pPr>
            <a:r>
              <a:rPr lang="en-US" sz="1600" dirty="0">
                <a:cs typeface="Times New Roman" pitchFamily="18" charset="0"/>
              </a:rPr>
              <a:t>due at </a:t>
            </a:r>
            <a:r>
              <a:rPr lang="en-US" sz="1600" dirty="0" smtClean="0">
                <a:cs typeface="Times New Roman" pitchFamily="18" charset="0"/>
              </a:rPr>
              <a:t>1 pm, on the day of the Small Group Section</a:t>
            </a:r>
            <a:endParaRPr lang="en-US" sz="1600" dirty="0">
              <a:cs typeface="Times New Roman" pitchFamily="18" charset="0"/>
            </a:endParaRPr>
          </a:p>
          <a:p>
            <a:pPr lvl="2">
              <a:spcBef>
                <a:spcPts val="0"/>
              </a:spcBef>
            </a:pPr>
            <a:r>
              <a:rPr lang="en-US" sz="1600" dirty="0">
                <a:cs typeface="Times New Roman" pitchFamily="18" charset="0"/>
              </a:rPr>
              <a:t>If absent, e-mail to section leader by </a:t>
            </a:r>
            <a:r>
              <a:rPr lang="en-US" sz="1600" dirty="0" smtClean="0">
                <a:cs typeface="Times New Roman" pitchFamily="18" charset="0"/>
              </a:rPr>
              <a:t>start of session (eg,1:30 pm)</a:t>
            </a:r>
            <a:endParaRPr lang="en-US" sz="1000" dirty="0"/>
          </a:p>
          <a:p>
            <a:pPr marL="0" indent="0">
              <a:buNone/>
            </a:pPr>
            <a:r>
              <a:rPr lang="en-US" sz="2000" b="1" dirty="0" smtClean="0">
                <a:solidFill>
                  <a:srgbClr val="339933"/>
                </a:solidFill>
              </a:rPr>
              <a:t>	</a:t>
            </a:r>
            <a:r>
              <a:rPr lang="en-US" sz="2400" b="1" dirty="0" smtClean="0">
                <a:solidFill>
                  <a:srgbClr val="339933"/>
                </a:solidFill>
              </a:rPr>
              <a:t>Attendance</a:t>
            </a:r>
            <a:endParaRPr lang="en-US" sz="2400" b="1" dirty="0">
              <a:solidFill>
                <a:srgbClr val="339933"/>
              </a:solidFill>
            </a:endParaRPr>
          </a:p>
          <a:p>
            <a:pPr lvl="1"/>
            <a:r>
              <a:rPr lang="en-US" sz="1600" dirty="0" smtClean="0"/>
              <a:t>Lectures: Prerecorded and videos posted on the course website.</a:t>
            </a:r>
          </a:p>
          <a:p>
            <a:pPr lvl="1"/>
            <a:r>
              <a:rPr lang="en-US" sz="1600" dirty="0" smtClean="0"/>
              <a:t>Small Group Sections (Journal Clubs or Computer Labs): Not required, but highly recommended. </a:t>
            </a:r>
          </a:p>
          <a:p>
            <a:pPr lvl="1"/>
            <a:r>
              <a:rPr lang="en-US" sz="1600" dirty="0" smtClean="0"/>
              <a:t>Midterm: Required IN-PERSON </a:t>
            </a:r>
            <a:endParaRPr lang="en-US"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0100" y="381000"/>
            <a:ext cx="8743950" cy="533400"/>
          </a:xfrm>
        </p:spPr>
        <p:txBody>
          <a:bodyPr/>
          <a:lstStyle/>
          <a:p>
            <a:r>
              <a:rPr lang="en-US" sz="4000" dirty="0" smtClean="0"/>
              <a:t>Teaching Philosophy</a:t>
            </a:r>
            <a:endParaRPr lang="en-US" sz="4000" dirty="0"/>
          </a:p>
        </p:txBody>
      </p:sp>
      <p:sp>
        <p:nvSpPr>
          <p:cNvPr id="3" name="Content Placeholder 2"/>
          <p:cNvSpPr>
            <a:spLocks noGrp="1"/>
          </p:cNvSpPr>
          <p:nvPr>
            <p:ph idx="1"/>
          </p:nvPr>
        </p:nvSpPr>
        <p:spPr>
          <a:xfrm>
            <a:off x="110836" y="1524000"/>
            <a:ext cx="10172700" cy="5029200"/>
          </a:xfrm>
        </p:spPr>
        <p:txBody>
          <a:bodyPr/>
          <a:lstStyle/>
          <a:p>
            <a:pPr lvl="1"/>
            <a:r>
              <a:rPr lang="en-US" sz="2400" dirty="0" smtClean="0"/>
              <a:t>A </a:t>
            </a:r>
            <a:r>
              <a:rPr lang="en-US" sz="2400" dirty="0"/>
              <a:t>cornerstone of our teaching philosophy and personal teaching goals is to help students develop their </a:t>
            </a:r>
            <a:r>
              <a:rPr lang="en-US" sz="2400" b="1" dirty="0"/>
              <a:t>critical thinking </a:t>
            </a:r>
            <a:r>
              <a:rPr lang="en-US" sz="2400" b="1" dirty="0" smtClean="0"/>
              <a:t>skills</a:t>
            </a:r>
          </a:p>
          <a:p>
            <a:pPr lvl="2"/>
            <a:r>
              <a:rPr lang="en-US" sz="1600" b="1" dirty="0" smtClean="0"/>
              <a:t>Frequent examples in course lectures meant </a:t>
            </a:r>
            <a:r>
              <a:rPr lang="en-US" sz="1600" b="1" dirty="0"/>
              <a:t>to generate an open discussion and to help students master various concepts of critical thinking, including generating hypotheses, thinking of ways to test them, thinking about alternative explanations and, in general, “thinking outside the box</a:t>
            </a:r>
            <a:r>
              <a:rPr lang="en-US" sz="1600" b="1" dirty="0" smtClean="0"/>
              <a:t>”</a:t>
            </a:r>
          </a:p>
          <a:p>
            <a:pPr lvl="3"/>
            <a:r>
              <a:rPr lang="en-US" sz="1600" dirty="0"/>
              <a:t>“for intellectually curious”. </a:t>
            </a:r>
            <a:endParaRPr lang="en-US" sz="1600" dirty="0" smtClean="0"/>
          </a:p>
          <a:p>
            <a:pPr lvl="3"/>
            <a:r>
              <a:rPr lang="en-US" sz="1600" dirty="0" smtClean="0"/>
              <a:t>Student presentations of research-in-progress</a:t>
            </a:r>
          </a:p>
          <a:p>
            <a:pPr lvl="2"/>
            <a:r>
              <a:rPr lang="en-US" sz="1600" dirty="0"/>
              <a:t>a positive learning environment </a:t>
            </a:r>
            <a:r>
              <a:rPr lang="en-US" sz="1600" dirty="0" smtClean="0"/>
              <a:t>to respect and promote </a:t>
            </a:r>
            <a:r>
              <a:rPr lang="en-US" sz="1600" dirty="0"/>
              <a:t>a diversity of </a:t>
            </a:r>
            <a:r>
              <a:rPr lang="en-US" sz="1600" dirty="0" smtClean="0"/>
              <a:t>views</a:t>
            </a:r>
          </a:p>
          <a:p>
            <a:pPr lvl="2"/>
            <a:r>
              <a:rPr lang="en-US" sz="1600" dirty="0"/>
              <a:t>specific and clear standards from the very first day of the class and adhere to them throughout the remainder of the </a:t>
            </a:r>
            <a:r>
              <a:rPr lang="en-US" sz="1600" dirty="0" smtClean="0"/>
              <a:t>quarter</a:t>
            </a:r>
          </a:p>
          <a:p>
            <a:pPr lvl="2"/>
            <a:r>
              <a:rPr lang="en-US" sz="1600" dirty="0"/>
              <a:t>a detailed and clearly stated </a:t>
            </a:r>
            <a:r>
              <a:rPr lang="en-US" sz="1600" dirty="0" smtClean="0"/>
              <a:t>syllabus</a:t>
            </a:r>
          </a:p>
          <a:p>
            <a:pPr lvl="2"/>
            <a:r>
              <a:rPr lang="en-US" sz="1600" b="1" dirty="0" smtClean="0"/>
              <a:t>Encourage inter-disciplinary collaboration</a:t>
            </a:r>
          </a:p>
        </p:txBody>
      </p:sp>
    </p:spTree>
    <p:extLst>
      <p:ext uri="{BB962C8B-B14F-4D97-AF65-F5344CB8AC3E}">
        <p14:creationId xmlns:p14="http://schemas.microsoft.com/office/powerpoint/2010/main" val="6131639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10125075" cy="533400"/>
          </a:xfrm>
        </p:spPr>
        <p:txBody>
          <a:bodyPr/>
          <a:lstStyle/>
          <a:p>
            <a:r>
              <a:rPr lang="en-US" sz="4000" dirty="0"/>
              <a:t>What is the best way to learn in this </a:t>
            </a:r>
            <a:r>
              <a:rPr lang="en-US" sz="4000" dirty="0" smtClean="0"/>
              <a:t>course? </a:t>
            </a:r>
            <a:endParaRPr lang="en-US" sz="4000" dirty="0"/>
          </a:p>
        </p:txBody>
      </p:sp>
      <p:sp>
        <p:nvSpPr>
          <p:cNvPr id="3" name="Content Placeholder 2"/>
          <p:cNvSpPr>
            <a:spLocks noGrp="1"/>
          </p:cNvSpPr>
          <p:nvPr>
            <p:ph idx="1"/>
          </p:nvPr>
        </p:nvSpPr>
        <p:spPr>
          <a:xfrm>
            <a:off x="771525" y="1905000"/>
            <a:ext cx="8743950" cy="4572000"/>
          </a:xfrm>
        </p:spPr>
        <p:txBody>
          <a:bodyPr/>
          <a:lstStyle/>
          <a:p>
            <a:pPr marL="682625" lvl="2" indent="-566738">
              <a:spcBef>
                <a:spcPts val="1200"/>
              </a:spcBef>
              <a:spcAft>
                <a:spcPts val="600"/>
              </a:spcAft>
              <a:buFont typeface="Wingdings" panose="05000000000000000000" pitchFamily="2" charset="2"/>
              <a:buChar char="Ø"/>
            </a:pPr>
            <a:r>
              <a:rPr lang="en-US" dirty="0"/>
              <a:t>1. Start with doing the required and recommended textbook readings</a:t>
            </a:r>
          </a:p>
          <a:p>
            <a:pPr marL="682625" lvl="2" indent="-566738">
              <a:spcBef>
                <a:spcPts val="1200"/>
              </a:spcBef>
              <a:spcAft>
                <a:spcPts val="600"/>
              </a:spcAft>
              <a:buFont typeface="Wingdings" panose="05000000000000000000" pitchFamily="2" charset="2"/>
              <a:buChar char="Ø"/>
            </a:pPr>
            <a:r>
              <a:rPr lang="en-US" b="1" dirty="0"/>
              <a:t>2. Listen to the lecture recording and look at the slides (</a:t>
            </a:r>
            <a:r>
              <a:rPr lang="en-US" dirty="0"/>
              <a:t>if something sounds totally unfamiliar, go back to your textbook readings and write down the remaining questions to ask in class during the small group section</a:t>
            </a:r>
          </a:p>
          <a:p>
            <a:pPr marL="682625" lvl="2" indent="-566738">
              <a:spcBef>
                <a:spcPts val="1200"/>
              </a:spcBef>
              <a:spcAft>
                <a:spcPts val="600"/>
              </a:spcAft>
              <a:buFont typeface="Wingdings" panose="05000000000000000000" pitchFamily="2" charset="2"/>
              <a:buChar char="Ø"/>
            </a:pPr>
            <a:r>
              <a:rPr lang="en-US" dirty="0"/>
              <a:t>3. After completing these readings, proceed to your homework</a:t>
            </a:r>
          </a:p>
          <a:p>
            <a:pPr marL="682625" lvl="2" indent="-566738">
              <a:spcBef>
                <a:spcPts val="1200"/>
              </a:spcBef>
              <a:spcAft>
                <a:spcPts val="600"/>
              </a:spcAft>
              <a:buFont typeface="Wingdings" panose="05000000000000000000" pitchFamily="2" charset="2"/>
              <a:buChar char="Ø"/>
            </a:pPr>
            <a:r>
              <a:rPr lang="en-US" b="1" dirty="0"/>
              <a:t>4. Form a study group</a:t>
            </a:r>
          </a:p>
          <a:p>
            <a:endParaRPr lang="en-US" sz="4400" dirty="0"/>
          </a:p>
        </p:txBody>
      </p:sp>
    </p:spTree>
    <p:extLst>
      <p:ext uri="{BB962C8B-B14F-4D97-AF65-F5344CB8AC3E}">
        <p14:creationId xmlns:p14="http://schemas.microsoft.com/office/powerpoint/2010/main" val="14766014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6700" y="2590800"/>
            <a:ext cx="10020300" cy="1362075"/>
          </a:xfrm>
        </p:spPr>
        <p:txBody>
          <a:bodyPr/>
          <a:lstStyle/>
          <a:p>
            <a:pPr algn="ctr"/>
            <a:r>
              <a:rPr lang="en-US" dirty="0" smtClean="0"/>
              <a:t>See you in class on January 13</a:t>
            </a:r>
            <a:r>
              <a:rPr lang="en-US" baseline="30000" dirty="0" smtClean="0"/>
              <a:t>th</a:t>
            </a:r>
            <a:r>
              <a:rPr lang="en-US" dirty="0" smtClean="0"/>
              <a:t>!</a:t>
            </a:r>
            <a:endParaRPr lang="en-US" dirty="0"/>
          </a:p>
        </p:txBody>
      </p:sp>
    </p:spTree>
    <p:extLst>
      <p:ext uri="{BB962C8B-B14F-4D97-AF65-F5344CB8AC3E}">
        <p14:creationId xmlns:p14="http://schemas.microsoft.com/office/powerpoint/2010/main" val="7406382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Outline</a:t>
            </a:r>
            <a:endParaRPr lang="en-US" sz="4000" dirty="0"/>
          </a:p>
        </p:txBody>
      </p:sp>
      <p:sp>
        <p:nvSpPr>
          <p:cNvPr id="3" name="Content Placeholder 2"/>
          <p:cNvSpPr>
            <a:spLocks noGrp="1"/>
          </p:cNvSpPr>
          <p:nvPr>
            <p:ph idx="1"/>
          </p:nvPr>
        </p:nvSpPr>
        <p:spPr/>
        <p:txBody>
          <a:bodyPr/>
          <a:lstStyle/>
          <a:p>
            <a:r>
              <a:rPr lang="en-US" dirty="0" smtClean="0"/>
              <a:t>Schedule</a:t>
            </a:r>
          </a:p>
          <a:p>
            <a:r>
              <a:rPr lang="en-US" dirty="0" smtClean="0"/>
              <a:t>How does this course build upon Epi 203?</a:t>
            </a:r>
          </a:p>
          <a:p>
            <a:r>
              <a:rPr lang="en-US" dirty="0" smtClean="0"/>
              <a:t>Course Learning Objectives</a:t>
            </a:r>
          </a:p>
          <a:p>
            <a:r>
              <a:rPr lang="en-US" dirty="0" smtClean="0"/>
              <a:t>Resources</a:t>
            </a:r>
          </a:p>
          <a:p>
            <a:r>
              <a:rPr lang="en-US" dirty="0" smtClean="0"/>
              <a:t>Course administration</a:t>
            </a:r>
          </a:p>
          <a:p>
            <a:r>
              <a:rPr lang="en-US" dirty="0"/>
              <a:t>Grading </a:t>
            </a:r>
            <a:r>
              <a:rPr lang="en-US" dirty="0" smtClean="0"/>
              <a:t>policies</a:t>
            </a:r>
          </a:p>
          <a:p>
            <a:r>
              <a:rPr lang="en-US" dirty="0" smtClean="0"/>
              <a:t>Teaching philosophy</a:t>
            </a:r>
          </a:p>
          <a:p>
            <a:r>
              <a:rPr lang="en-US" dirty="0" smtClean="0"/>
              <a:t>What is the best way to learn in this course?</a:t>
            </a:r>
          </a:p>
          <a:p>
            <a:endParaRPr lang="en-US" dirty="0"/>
          </a:p>
        </p:txBody>
      </p:sp>
    </p:spTree>
    <p:extLst>
      <p:ext uri="{BB962C8B-B14F-4D97-AF65-F5344CB8AC3E}">
        <p14:creationId xmlns:p14="http://schemas.microsoft.com/office/powerpoint/2010/main" val="344368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0100" y="304800"/>
            <a:ext cx="8743950" cy="533400"/>
          </a:xfrm>
        </p:spPr>
        <p:txBody>
          <a:bodyPr/>
          <a:lstStyle/>
          <a:p>
            <a:r>
              <a:rPr lang="en-US" sz="4000" dirty="0"/>
              <a:t>Epidemiologic Methods II (EPI 207)</a:t>
            </a:r>
          </a:p>
        </p:txBody>
      </p:sp>
      <p:graphicFrame>
        <p:nvGraphicFramePr>
          <p:cNvPr id="4" name="Table Placeholder 3"/>
          <p:cNvGraphicFramePr>
            <a:graphicFrameLocks noGrp="1"/>
          </p:cNvGraphicFramePr>
          <p:nvPr>
            <p:ph type="tbl" idx="1"/>
            <p:extLst>
              <p:ext uri="{D42A27DB-BD31-4B8C-83A1-F6EECF244321}">
                <p14:modId xmlns:p14="http://schemas.microsoft.com/office/powerpoint/2010/main" val="3572303925"/>
              </p:ext>
            </p:extLst>
          </p:nvPr>
        </p:nvGraphicFramePr>
        <p:xfrm>
          <a:off x="800100" y="990600"/>
          <a:ext cx="9248775" cy="5613400"/>
        </p:xfrm>
        <a:graphic>
          <a:graphicData uri="http://schemas.openxmlformats.org/drawingml/2006/table">
            <a:tbl>
              <a:tblPr firstRow="1" bandRow="1">
                <a:tableStyleId>{5C22544A-7EE6-4342-B048-85BDC9FD1C3A}</a:tableStyleId>
              </a:tblPr>
              <a:tblGrid>
                <a:gridCol w="942975">
                  <a:extLst>
                    <a:ext uri="{9D8B030D-6E8A-4147-A177-3AD203B41FA5}">
                      <a16:colId xmlns:a16="http://schemas.microsoft.com/office/drawing/2014/main" val="20000"/>
                    </a:ext>
                  </a:extLst>
                </a:gridCol>
                <a:gridCol w="8305800">
                  <a:extLst>
                    <a:ext uri="{9D8B030D-6E8A-4147-A177-3AD203B41FA5}">
                      <a16:colId xmlns:a16="http://schemas.microsoft.com/office/drawing/2014/main" val="20001"/>
                    </a:ext>
                  </a:extLst>
                </a:gridCol>
              </a:tblGrid>
              <a:tr h="370840">
                <a:tc>
                  <a:txBody>
                    <a:bodyPr/>
                    <a:lstStyle/>
                    <a:p>
                      <a:pPr marL="0" marR="0" algn="ctr">
                        <a:spcBef>
                          <a:spcPts val="0"/>
                        </a:spcBef>
                        <a:spcAft>
                          <a:spcPts val="0"/>
                        </a:spcAft>
                      </a:pPr>
                      <a:r>
                        <a:rPr lang="en-US" sz="2000" b="1" u="sng" dirty="0">
                          <a:effectLst/>
                          <a:latin typeface="+mn-lt"/>
                          <a:cs typeface="Times New Roman"/>
                        </a:rPr>
                        <a:t>Week</a:t>
                      </a:r>
                    </a:p>
                  </a:txBody>
                  <a:tcPr marL="68580" marR="68580" marT="0" marB="0"/>
                </a:tc>
                <a:tc>
                  <a:txBody>
                    <a:bodyPr/>
                    <a:lstStyle/>
                    <a:p>
                      <a:pPr marL="0" marR="0" indent="1417320">
                        <a:spcBef>
                          <a:spcPts val="0"/>
                        </a:spcBef>
                        <a:spcAft>
                          <a:spcPts val="0"/>
                        </a:spcAft>
                      </a:pPr>
                      <a:r>
                        <a:rPr lang="en-US" sz="2000" b="1" u="sng" dirty="0">
                          <a:effectLst/>
                          <a:latin typeface="+mn-lt"/>
                          <a:cs typeface="Times New Roman"/>
                        </a:rPr>
                        <a:t>Title</a:t>
                      </a:r>
                      <a:endParaRPr lang="en-US" sz="2000" b="1" dirty="0">
                        <a:effectLst/>
                        <a:latin typeface="+mn-lt"/>
                        <a:cs typeface="Times New Roman"/>
                      </a:endParaRPr>
                    </a:p>
                  </a:txBody>
                  <a:tcPr marL="68580" marR="68580" marT="0" marB="0"/>
                </a:tc>
                <a:extLst>
                  <a:ext uri="{0D108BD9-81ED-4DB2-BD59-A6C34878D82A}">
                    <a16:rowId xmlns:a16="http://schemas.microsoft.com/office/drawing/2014/main" val="10000"/>
                  </a:ext>
                </a:extLst>
              </a:tr>
              <a:tr h="370840">
                <a:tc>
                  <a:txBody>
                    <a:bodyPr/>
                    <a:lstStyle/>
                    <a:p>
                      <a:pPr marL="0" marR="0" algn="ctr">
                        <a:spcBef>
                          <a:spcPts val="0"/>
                        </a:spcBef>
                        <a:spcAft>
                          <a:spcPts val="0"/>
                        </a:spcAft>
                      </a:pPr>
                      <a:r>
                        <a:rPr lang="en-US" sz="1400" b="1">
                          <a:effectLst/>
                          <a:latin typeface="+mn-lt"/>
                          <a:ea typeface="Times New Roman"/>
                          <a:cs typeface="Times New Roman"/>
                        </a:rPr>
                        <a:t>1</a:t>
                      </a:r>
                      <a:endParaRPr lang="en-US" sz="1400">
                        <a:effectLst/>
                        <a:latin typeface="+mn-lt"/>
                        <a:ea typeface="Times New Roman"/>
                      </a:endParaRPr>
                    </a:p>
                  </a:txBody>
                  <a:tcPr marL="68580" marR="68580" marT="0" marB="0"/>
                </a:tc>
                <a:tc>
                  <a:txBody>
                    <a:bodyPr/>
                    <a:lstStyle/>
                    <a:p>
                      <a:pPr marL="0" marR="0">
                        <a:spcBef>
                          <a:spcPts val="300"/>
                        </a:spcBef>
                        <a:spcAft>
                          <a:spcPts val="300"/>
                        </a:spcAft>
                      </a:pPr>
                      <a:r>
                        <a:rPr lang="en-US" sz="1400" b="1" kern="0">
                          <a:effectLst/>
                          <a:latin typeface="+mn-lt"/>
                          <a:cs typeface="Times New Roman"/>
                        </a:rPr>
                        <a:t>Causal theories and interrelationships between measures of disease occurrence – ONLINE</a:t>
                      </a:r>
                    </a:p>
                    <a:p>
                      <a:pPr marL="0" marR="0">
                        <a:spcBef>
                          <a:spcPts val="300"/>
                        </a:spcBef>
                        <a:spcAft>
                          <a:spcPts val="300"/>
                        </a:spcAft>
                      </a:pPr>
                      <a:r>
                        <a:rPr lang="en-US" sz="1400" b="1">
                          <a:effectLst/>
                          <a:latin typeface="+mn-lt"/>
                          <a:ea typeface="Times New Roman"/>
                          <a:cs typeface="Times New Roman"/>
                        </a:rPr>
                        <a:t>    </a:t>
                      </a:r>
                      <a:r>
                        <a:rPr lang="en-US" sz="1400" b="1">
                          <a:solidFill>
                            <a:srgbClr val="008A3E"/>
                          </a:solidFill>
                          <a:effectLst/>
                          <a:latin typeface="+mn-lt"/>
                          <a:ea typeface="Times New Roman"/>
                          <a:cs typeface="Times New Roman"/>
                        </a:rPr>
                        <a:t>Small Group</a:t>
                      </a:r>
                      <a:r>
                        <a:rPr lang="en-US" sz="1400" b="1">
                          <a:effectLst/>
                          <a:latin typeface="+mn-lt"/>
                          <a:ea typeface="Times New Roman"/>
                          <a:cs typeface="Times New Roman"/>
                        </a:rPr>
                        <a:t>  </a:t>
                      </a:r>
                      <a:r>
                        <a:rPr lang="en-US" sz="1400" b="1">
                          <a:solidFill>
                            <a:srgbClr val="008A3E"/>
                          </a:solidFill>
                          <a:effectLst/>
                          <a:latin typeface="+mn-lt"/>
                          <a:ea typeface="Times New Roman"/>
                          <a:cs typeface="Times New Roman"/>
                        </a:rPr>
                        <a:t>- Intro to CAP dataset – IN-PERSON, MH-1407</a:t>
                      </a:r>
                      <a:endParaRPr lang="en-US" sz="1400">
                        <a:effectLst/>
                        <a:latin typeface="+mn-lt"/>
                        <a:ea typeface="Times New Roman"/>
                      </a:endParaRPr>
                    </a:p>
                  </a:txBody>
                  <a:tcPr marL="68580" marR="68580" marT="0" marB="0"/>
                </a:tc>
                <a:extLst>
                  <a:ext uri="{0D108BD9-81ED-4DB2-BD59-A6C34878D82A}">
                    <a16:rowId xmlns:a16="http://schemas.microsoft.com/office/drawing/2014/main" val="10001"/>
                  </a:ext>
                </a:extLst>
              </a:tr>
              <a:tr h="370840">
                <a:tc>
                  <a:txBody>
                    <a:bodyPr/>
                    <a:lstStyle/>
                    <a:p>
                      <a:pPr marL="0" marR="0" algn="ctr">
                        <a:spcBef>
                          <a:spcPts val="0"/>
                        </a:spcBef>
                        <a:spcAft>
                          <a:spcPts val="0"/>
                        </a:spcAft>
                      </a:pPr>
                      <a:r>
                        <a:rPr lang="en-US" sz="1400" b="1">
                          <a:effectLst/>
                          <a:latin typeface="+mn-lt"/>
                          <a:ea typeface="Times New Roman"/>
                          <a:cs typeface="Times New Roman"/>
                        </a:rPr>
                        <a:t>2</a:t>
                      </a:r>
                      <a:endParaRPr lang="en-US" sz="1400">
                        <a:effectLst/>
                        <a:latin typeface="+mn-lt"/>
                        <a:ea typeface="Times New Roman"/>
                      </a:endParaRPr>
                    </a:p>
                  </a:txBody>
                  <a:tcPr marL="68580" marR="68580" marT="0" marB="0"/>
                </a:tc>
                <a:tc>
                  <a:txBody>
                    <a:bodyPr/>
                    <a:lstStyle/>
                    <a:p>
                      <a:pPr marL="0" marR="0">
                        <a:spcBef>
                          <a:spcPts val="300"/>
                        </a:spcBef>
                        <a:spcAft>
                          <a:spcPts val="300"/>
                        </a:spcAft>
                      </a:pPr>
                      <a:r>
                        <a:rPr lang="en-US" sz="1400" b="1">
                          <a:effectLst/>
                          <a:latin typeface="+mn-lt"/>
                          <a:ea typeface="Times New Roman"/>
                          <a:cs typeface="Times New Roman"/>
                        </a:rPr>
                        <a:t>Directed Acylic Graphs (DAGs) and causal structures of different types of biases – ONLINE</a:t>
                      </a:r>
                      <a:endParaRPr lang="en-US" sz="1400">
                        <a:effectLst/>
                        <a:latin typeface="+mn-lt"/>
                        <a:ea typeface="Times New Roman"/>
                      </a:endParaRPr>
                    </a:p>
                    <a:p>
                      <a:pPr marL="0" marR="0">
                        <a:spcBef>
                          <a:spcPts val="300"/>
                        </a:spcBef>
                        <a:spcAft>
                          <a:spcPts val="300"/>
                        </a:spcAft>
                      </a:pPr>
                      <a:r>
                        <a:rPr lang="en-US" sz="1400" b="1">
                          <a:effectLst/>
                          <a:latin typeface="+mn-lt"/>
                          <a:ea typeface="Times New Roman"/>
                          <a:cs typeface="Times New Roman"/>
                        </a:rPr>
                        <a:t>    </a:t>
                      </a:r>
                      <a:r>
                        <a:rPr lang="en-US" sz="1400" b="1">
                          <a:solidFill>
                            <a:srgbClr val="008A3E"/>
                          </a:solidFill>
                          <a:effectLst/>
                          <a:latin typeface="+mn-lt"/>
                          <a:ea typeface="Times New Roman"/>
                          <a:cs typeface="Times New Roman"/>
                        </a:rPr>
                        <a:t>Small Group – Journal Club on Causal Inference – IN-PERSON, MH-1407</a:t>
                      </a:r>
                      <a:endParaRPr lang="en-US" sz="1400">
                        <a:effectLst/>
                        <a:latin typeface="+mn-lt"/>
                        <a:ea typeface="Times New Roman"/>
                      </a:endParaRPr>
                    </a:p>
                  </a:txBody>
                  <a:tcPr marL="68580" marR="68580" marT="0" marB="0"/>
                </a:tc>
                <a:extLst>
                  <a:ext uri="{0D108BD9-81ED-4DB2-BD59-A6C34878D82A}">
                    <a16:rowId xmlns:a16="http://schemas.microsoft.com/office/drawing/2014/main" val="10002"/>
                  </a:ext>
                </a:extLst>
              </a:tr>
              <a:tr h="370840">
                <a:tc>
                  <a:txBody>
                    <a:bodyPr/>
                    <a:lstStyle/>
                    <a:p>
                      <a:pPr marL="0" marR="0" algn="ctr">
                        <a:spcBef>
                          <a:spcPts val="0"/>
                        </a:spcBef>
                        <a:spcAft>
                          <a:spcPts val="0"/>
                        </a:spcAft>
                      </a:pPr>
                      <a:r>
                        <a:rPr lang="en-US" sz="1400" b="1">
                          <a:effectLst/>
                          <a:latin typeface="+mn-lt"/>
                          <a:ea typeface="Times New Roman"/>
                          <a:cs typeface="Times New Roman"/>
                        </a:rPr>
                        <a:t>3</a:t>
                      </a:r>
                      <a:endParaRPr lang="en-US" sz="1400">
                        <a:effectLst/>
                        <a:latin typeface="+mn-lt"/>
                        <a:ea typeface="Times New Roman"/>
                      </a:endParaRPr>
                    </a:p>
                  </a:txBody>
                  <a:tcPr marL="68580" marR="68580" marT="0" marB="0"/>
                </a:tc>
                <a:tc>
                  <a:txBody>
                    <a:bodyPr/>
                    <a:lstStyle/>
                    <a:p>
                      <a:pPr marL="0" marR="0">
                        <a:spcBef>
                          <a:spcPts val="300"/>
                        </a:spcBef>
                        <a:spcAft>
                          <a:spcPts val="300"/>
                        </a:spcAft>
                      </a:pPr>
                      <a:r>
                        <a:rPr lang="en-US" sz="1400" b="1" dirty="0">
                          <a:effectLst/>
                          <a:latin typeface="+mn-lt"/>
                          <a:ea typeface="Times New Roman"/>
                          <a:cs typeface="Times New Roman"/>
                        </a:rPr>
                        <a:t>Observational study designs I – ONLINE</a:t>
                      </a:r>
                      <a:endParaRPr lang="en-US" sz="1400" dirty="0">
                        <a:effectLst/>
                        <a:latin typeface="+mn-lt"/>
                        <a:ea typeface="Times New Roman"/>
                      </a:endParaRPr>
                    </a:p>
                    <a:p>
                      <a:pPr marL="0" marR="0">
                        <a:spcBef>
                          <a:spcPts val="300"/>
                        </a:spcBef>
                        <a:spcAft>
                          <a:spcPts val="300"/>
                        </a:spcAft>
                      </a:pPr>
                      <a:r>
                        <a:rPr lang="en-US" sz="1400" b="1" dirty="0">
                          <a:effectLst/>
                          <a:latin typeface="+mn-lt"/>
                          <a:ea typeface="Times New Roman"/>
                          <a:cs typeface="Times New Roman"/>
                        </a:rPr>
                        <a:t>    </a:t>
                      </a:r>
                      <a:r>
                        <a:rPr lang="en-US" sz="1400" b="1" dirty="0">
                          <a:solidFill>
                            <a:srgbClr val="008A3E"/>
                          </a:solidFill>
                          <a:effectLst/>
                          <a:latin typeface="+mn-lt"/>
                          <a:ea typeface="Times New Roman"/>
                          <a:cs typeface="Times New Roman"/>
                        </a:rPr>
                        <a:t>Small Group – Journal Club on DAGs – IN-PERSON, MH-1407</a:t>
                      </a:r>
                      <a:endParaRPr lang="en-US" sz="1400" dirty="0">
                        <a:effectLst/>
                        <a:latin typeface="+mn-lt"/>
                        <a:ea typeface="Times New Roman"/>
                      </a:endParaRPr>
                    </a:p>
                  </a:txBody>
                  <a:tcPr marL="68580" marR="68580" marT="0" marB="0"/>
                </a:tc>
                <a:extLst>
                  <a:ext uri="{0D108BD9-81ED-4DB2-BD59-A6C34878D82A}">
                    <a16:rowId xmlns:a16="http://schemas.microsoft.com/office/drawing/2014/main" val="10003"/>
                  </a:ext>
                </a:extLst>
              </a:tr>
              <a:tr h="370840">
                <a:tc>
                  <a:txBody>
                    <a:bodyPr/>
                    <a:lstStyle/>
                    <a:p>
                      <a:pPr marL="0" marR="0" algn="ctr">
                        <a:spcBef>
                          <a:spcPts val="0"/>
                        </a:spcBef>
                        <a:spcAft>
                          <a:spcPts val="0"/>
                        </a:spcAft>
                      </a:pPr>
                      <a:r>
                        <a:rPr lang="en-US" sz="1400" b="1">
                          <a:effectLst/>
                          <a:latin typeface="+mn-lt"/>
                          <a:ea typeface="Times New Roman"/>
                          <a:cs typeface="Times New Roman"/>
                        </a:rPr>
                        <a:t>4</a:t>
                      </a:r>
                      <a:endParaRPr lang="en-US" sz="1400">
                        <a:effectLst/>
                        <a:latin typeface="+mn-lt"/>
                        <a:ea typeface="Times New Roman"/>
                      </a:endParaRPr>
                    </a:p>
                  </a:txBody>
                  <a:tcPr marL="68580" marR="68580" marT="0" marB="0"/>
                </a:tc>
                <a:tc>
                  <a:txBody>
                    <a:bodyPr/>
                    <a:lstStyle/>
                    <a:p>
                      <a:pPr marL="0" marR="0">
                        <a:spcBef>
                          <a:spcPts val="300"/>
                        </a:spcBef>
                        <a:spcAft>
                          <a:spcPts val="300"/>
                        </a:spcAft>
                      </a:pPr>
                      <a:r>
                        <a:rPr lang="en-US" sz="1400" b="1" kern="0">
                          <a:effectLst/>
                          <a:latin typeface="+mn-lt"/>
                          <a:cs typeface="Times New Roman"/>
                        </a:rPr>
                        <a:t>Observational study designs II – ONLINE</a:t>
                      </a:r>
                    </a:p>
                    <a:p>
                      <a:pPr marL="0" marR="0">
                        <a:spcBef>
                          <a:spcPts val="300"/>
                        </a:spcBef>
                        <a:spcAft>
                          <a:spcPts val="300"/>
                        </a:spcAft>
                      </a:pPr>
                      <a:r>
                        <a:rPr lang="en-US" sz="1400">
                          <a:effectLst/>
                          <a:latin typeface="+mn-lt"/>
                          <a:ea typeface="Times New Roman"/>
                        </a:rPr>
                        <a:t>    </a:t>
                      </a:r>
                      <a:r>
                        <a:rPr lang="en-US" sz="1400" b="1">
                          <a:solidFill>
                            <a:srgbClr val="008A3E"/>
                          </a:solidFill>
                          <a:effectLst/>
                          <a:latin typeface="+mn-lt"/>
                          <a:ea typeface="Times New Roman"/>
                          <a:cs typeface="Times New Roman"/>
                        </a:rPr>
                        <a:t>Small Group – Journal Club on Observational study designs I – IN-PERSON, MH-1407</a:t>
                      </a:r>
                      <a:endParaRPr lang="en-US" sz="1400">
                        <a:effectLst/>
                        <a:latin typeface="+mn-lt"/>
                        <a:ea typeface="Times New Roman"/>
                      </a:endParaRPr>
                    </a:p>
                  </a:txBody>
                  <a:tcPr marL="68580" marR="68580" marT="0" marB="0"/>
                </a:tc>
                <a:extLst>
                  <a:ext uri="{0D108BD9-81ED-4DB2-BD59-A6C34878D82A}">
                    <a16:rowId xmlns:a16="http://schemas.microsoft.com/office/drawing/2014/main" val="10004"/>
                  </a:ext>
                </a:extLst>
              </a:tr>
              <a:tr h="370840">
                <a:tc>
                  <a:txBody>
                    <a:bodyPr/>
                    <a:lstStyle/>
                    <a:p>
                      <a:pPr marL="0" marR="0" algn="ctr">
                        <a:spcBef>
                          <a:spcPts val="0"/>
                        </a:spcBef>
                        <a:spcAft>
                          <a:spcPts val="0"/>
                        </a:spcAft>
                      </a:pPr>
                      <a:r>
                        <a:rPr lang="en-US" sz="1400" b="1">
                          <a:effectLst/>
                          <a:latin typeface="+mn-lt"/>
                          <a:ea typeface="Times New Roman"/>
                          <a:cs typeface="Times New Roman"/>
                        </a:rPr>
                        <a:t>5</a:t>
                      </a:r>
                      <a:endParaRPr lang="en-US" sz="1400">
                        <a:effectLst/>
                        <a:latin typeface="+mn-lt"/>
                        <a:ea typeface="Times New Roman"/>
                      </a:endParaRPr>
                    </a:p>
                  </a:txBody>
                  <a:tcPr marL="68580" marR="68580" marT="0" marB="0"/>
                </a:tc>
                <a:tc>
                  <a:txBody>
                    <a:bodyPr/>
                    <a:lstStyle/>
                    <a:p>
                      <a:pPr marL="0" marR="0">
                        <a:spcBef>
                          <a:spcPts val="300"/>
                        </a:spcBef>
                        <a:spcAft>
                          <a:spcPts val="300"/>
                        </a:spcAft>
                      </a:pPr>
                      <a:r>
                        <a:rPr lang="en-US" sz="1400" b="1" kern="0" dirty="0">
                          <a:effectLst/>
                          <a:latin typeface="+mn-lt"/>
                          <a:cs typeface="Times New Roman"/>
                        </a:rPr>
                        <a:t>Observational study designs III – ONLINE</a:t>
                      </a:r>
                    </a:p>
                    <a:p>
                      <a:pPr marL="0" marR="0">
                        <a:spcBef>
                          <a:spcPts val="300"/>
                        </a:spcBef>
                        <a:spcAft>
                          <a:spcPts val="300"/>
                        </a:spcAft>
                      </a:pPr>
                      <a:r>
                        <a:rPr lang="en-US" sz="1400" b="1" dirty="0">
                          <a:effectLst/>
                          <a:latin typeface="+mn-lt"/>
                          <a:ea typeface="Times New Roman"/>
                          <a:cs typeface="Times New Roman"/>
                        </a:rPr>
                        <a:t>    </a:t>
                      </a:r>
                      <a:r>
                        <a:rPr lang="en-US" sz="1400" b="1" dirty="0">
                          <a:solidFill>
                            <a:srgbClr val="008A3E"/>
                          </a:solidFill>
                          <a:effectLst/>
                          <a:latin typeface="+mn-lt"/>
                          <a:ea typeface="Times New Roman"/>
                          <a:cs typeface="Times New Roman"/>
                        </a:rPr>
                        <a:t>Small Group – Computer Lab based on CAP dataset – IN-PERSON, MH-1407</a:t>
                      </a:r>
                      <a:endParaRPr lang="en-US" sz="1400" dirty="0">
                        <a:effectLst/>
                        <a:latin typeface="+mn-lt"/>
                        <a:ea typeface="Times New Roman"/>
                      </a:endParaRPr>
                    </a:p>
                  </a:txBody>
                  <a:tcPr marL="68580" marR="68580" marT="0" marB="0"/>
                </a:tc>
                <a:extLst>
                  <a:ext uri="{0D108BD9-81ED-4DB2-BD59-A6C34878D82A}">
                    <a16:rowId xmlns:a16="http://schemas.microsoft.com/office/drawing/2014/main" val="10005"/>
                  </a:ext>
                </a:extLst>
              </a:tr>
              <a:tr h="370840">
                <a:tc>
                  <a:txBody>
                    <a:bodyPr/>
                    <a:lstStyle/>
                    <a:p>
                      <a:pPr marL="0" marR="0" algn="ctr">
                        <a:spcBef>
                          <a:spcPts val="0"/>
                        </a:spcBef>
                        <a:spcAft>
                          <a:spcPts val="0"/>
                        </a:spcAft>
                      </a:pPr>
                      <a:r>
                        <a:rPr lang="en-US" sz="1400" b="1">
                          <a:effectLst/>
                          <a:latin typeface="+mn-lt"/>
                          <a:ea typeface="Times New Roman"/>
                          <a:cs typeface="Times New Roman"/>
                        </a:rPr>
                        <a:t>6</a:t>
                      </a:r>
                      <a:endParaRPr lang="en-US" sz="1400">
                        <a:effectLst/>
                        <a:latin typeface="+mn-lt"/>
                        <a:ea typeface="Times New Roman"/>
                      </a:endParaRPr>
                    </a:p>
                  </a:txBody>
                  <a:tcPr marL="68580" marR="68580" marT="0" marB="0"/>
                </a:tc>
                <a:tc>
                  <a:txBody>
                    <a:bodyPr/>
                    <a:lstStyle/>
                    <a:p>
                      <a:pPr marL="0" marR="0">
                        <a:spcBef>
                          <a:spcPts val="300"/>
                        </a:spcBef>
                        <a:spcAft>
                          <a:spcPts val="300"/>
                        </a:spcAft>
                      </a:pPr>
                      <a:r>
                        <a:rPr lang="en-US" sz="1400" b="1">
                          <a:effectLst/>
                          <a:latin typeface="+mn-lt"/>
                          <a:cs typeface="Arial"/>
                        </a:rPr>
                        <a:t>Measurement theory and practice I – ONLINE</a:t>
                      </a:r>
                      <a:endParaRPr lang="en-US" sz="1400" b="1">
                        <a:effectLst/>
                        <a:latin typeface="+mn-lt"/>
                        <a:cs typeface="Times New Roman"/>
                      </a:endParaRPr>
                    </a:p>
                    <a:p>
                      <a:pPr marL="0" marR="0">
                        <a:spcBef>
                          <a:spcPts val="300"/>
                        </a:spcBef>
                        <a:spcAft>
                          <a:spcPts val="300"/>
                        </a:spcAft>
                      </a:pPr>
                      <a:r>
                        <a:rPr lang="en-US" sz="1400" b="1">
                          <a:effectLst/>
                          <a:latin typeface="+mn-lt"/>
                          <a:cs typeface="Times New Roman"/>
                        </a:rPr>
                        <a:t>    </a:t>
                      </a:r>
                      <a:r>
                        <a:rPr lang="en-US" sz="1400" b="1">
                          <a:solidFill>
                            <a:srgbClr val="008A3E"/>
                          </a:solidFill>
                          <a:effectLst/>
                          <a:latin typeface="+mn-lt"/>
                          <a:cs typeface="Times New Roman"/>
                        </a:rPr>
                        <a:t>Small Group – Journal Club on Observational study designs III</a:t>
                      </a:r>
                      <a:r>
                        <a:rPr lang="en-US" sz="1400" b="0">
                          <a:solidFill>
                            <a:srgbClr val="008A3E"/>
                          </a:solidFill>
                          <a:effectLst/>
                          <a:latin typeface="+mn-lt"/>
                          <a:cs typeface="Times New Roman"/>
                        </a:rPr>
                        <a:t> </a:t>
                      </a:r>
                      <a:r>
                        <a:rPr lang="en-US" sz="1400" b="1">
                          <a:solidFill>
                            <a:srgbClr val="008A3E"/>
                          </a:solidFill>
                          <a:effectLst/>
                          <a:latin typeface="+mn-lt"/>
                          <a:cs typeface="Times New Roman"/>
                        </a:rPr>
                        <a:t>– IN-PERSON, MH-1407</a:t>
                      </a:r>
                      <a:endParaRPr lang="en-US" sz="1400" b="1">
                        <a:effectLst/>
                        <a:latin typeface="+mn-lt"/>
                        <a:cs typeface="Times New Roman"/>
                      </a:endParaRPr>
                    </a:p>
                  </a:txBody>
                  <a:tcPr marL="68580" marR="68580" marT="0" marB="0"/>
                </a:tc>
                <a:extLst>
                  <a:ext uri="{0D108BD9-81ED-4DB2-BD59-A6C34878D82A}">
                    <a16:rowId xmlns:a16="http://schemas.microsoft.com/office/drawing/2014/main" val="10006"/>
                  </a:ext>
                </a:extLst>
              </a:tr>
              <a:tr h="370840">
                <a:tc>
                  <a:txBody>
                    <a:bodyPr/>
                    <a:lstStyle/>
                    <a:p>
                      <a:pPr marL="0" marR="0" algn="ctr">
                        <a:spcBef>
                          <a:spcPts val="0"/>
                        </a:spcBef>
                        <a:spcAft>
                          <a:spcPts val="0"/>
                        </a:spcAft>
                      </a:pPr>
                      <a:r>
                        <a:rPr lang="en-US" sz="1400" b="1">
                          <a:effectLst/>
                          <a:latin typeface="+mn-lt"/>
                          <a:ea typeface="Times New Roman"/>
                          <a:cs typeface="Times New Roman"/>
                        </a:rPr>
                        <a:t>7</a:t>
                      </a:r>
                      <a:endParaRPr lang="en-US" sz="1400">
                        <a:effectLst/>
                        <a:latin typeface="+mn-lt"/>
                        <a:ea typeface="Times New Roman"/>
                      </a:endParaRPr>
                    </a:p>
                  </a:txBody>
                  <a:tcPr marL="68580" marR="68580" marT="0" marB="0"/>
                </a:tc>
                <a:tc>
                  <a:txBody>
                    <a:bodyPr/>
                    <a:lstStyle/>
                    <a:p>
                      <a:pPr marL="0" marR="0">
                        <a:spcBef>
                          <a:spcPts val="300"/>
                        </a:spcBef>
                        <a:spcAft>
                          <a:spcPts val="300"/>
                        </a:spcAft>
                      </a:pPr>
                      <a:r>
                        <a:rPr lang="en-US" sz="1400" b="1" dirty="0">
                          <a:effectLst/>
                          <a:latin typeface="+mn-lt"/>
                          <a:cs typeface="Arial"/>
                        </a:rPr>
                        <a:t>Measurement theory and practice II – ONLINE</a:t>
                      </a:r>
                      <a:endParaRPr lang="en-US" sz="1400" b="1" dirty="0">
                        <a:effectLst/>
                        <a:latin typeface="+mn-lt"/>
                        <a:cs typeface="Times New Roman"/>
                      </a:endParaRPr>
                    </a:p>
                    <a:p>
                      <a:pPr marL="0" marR="0">
                        <a:spcBef>
                          <a:spcPts val="300"/>
                        </a:spcBef>
                        <a:spcAft>
                          <a:spcPts val="300"/>
                        </a:spcAft>
                      </a:pPr>
                      <a:r>
                        <a:rPr lang="en-US" sz="1400" b="1" dirty="0">
                          <a:effectLst/>
                          <a:latin typeface="+mn-lt"/>
                          <a:ea typeface="Times New Roman"/>
                        </a:rPr>
                        <a:t>    </a:t>
                      </a:r>
                      <a:r>
                        <a:rPr lang="en-US" sz="1400" b="1" dirty="0">
                          <a:solidFill>
                            <a:srgbClr val="008A3E"/>
                          </a:solidFill>
                          <a:effectLst/>
                          <a:latin typeface="+mn-lt"/>
                          <a:ea typeface="Times New Roman"/>
                          <a:cs typeface="Times New Roman"/>
                        </a:rPr>
                        <a:t>Small Group – Computer Lab on indices of reliability – IN-PERSON, MH-1407</a:t>
                      </a:r>
                      <a:endParaRPr lang="en-US" sz="1400" dirty="0">
                        <a:effectLst/>
                        <a:latin typeface="+mn-lt"/>
                        <a:ea typeface="Times New Roman"/>
                      </a:endParaRPr>
                    </a:p>
                  </a:txBody>
                  <a:tcPr marL="68580" marR="68580" marT="0" marB="0"/>
                </a:tc>
                <a:extLst>
                  <a:ext uri="{0D108BD9-81ED-4DB2-BD59-A6C34878D82A}">
                    <a16:rowId xmlns:a16="http://schemas.microsoft.com/office/drawing/2014/main" val="10007"/>
                  </a:ext>
                </a:extLst>
              </a:tr>
              <a:tr h="370840">
                <a:tc>
                  <a:txBody>
                    <a:bodyPr/>
                    <a:lstStyle/>
                    <a:p>
                      <a:pPr marL="0" marR="0" algn="ctr">
                        <a:spcBef>
                          <a:spcPts val="0"/>
                        </a:spcBef>
                        <a:spcAft>
                          <a:spcPts val="0"/>
                        </a:spcAft>
                      </a:pPr>
                      <a:r>
                        <a:rPr lang="en-US" sz="1400" b="1">
                          <a:effectLst/>
                          <a:latin typeface="+mn-lt"/>
                          <a:ea typeface="Times New Roman"/>
                          <a:cs typeface="Times New Roman"/>
                        </a:rPr>
                        <a:t>8</a:t>
                      </a:r>
                      <a:endParaRPr lang="en-US" sz="1400">
                        <a:effectLst/>
                        <a:latin typeface="+mn-lt"/>
                        <a:ea typeface="Times New Roman"/>
                      </a:endParaRPr>
                    </a:p>
                  </a:txBody>
                  <a:tcPr marL="68580" marR="68580" marT="0" marB="0"/>
                </a:tc>
                <a:tc>
                  <a:txBody>
                    <a:bodyPr/>
                    <a:lstStyle/>
                    <a:p>
                      <a:pPr marL="0" marR="0">
                        <a:spcBef>
                          <a:spcPts val="300"/>
                        </a:spcBef>
                        <a:spcAft>
                          <a:spcPts val="300"/>
                        </a:spcAft>
                      </a:pPr>
                      <a:r>
                        <a:rPr lang="en-US" sz="1400" b="1" dirty="0">
                          <a:effectLst/>
                          <a:latin typeface="+mn-lt"/>
                          <a:ea typeface="Times New Roman"/>
                          <a:cs typeface="Times New Roman"/>
                        </a:rPr>
                        <a:t>Confounding – ONLINE</a:t>
                      </a:r>
                      <a:endParaRPr lang="en-US" sz="1400" dirty="0">
                        <a:effectLst/>
                        <a:latin typeface="+mn-lt"/>
                        <a:ea typeface="Times New Roman"/>
                      </a:endParaRPr>
                    </a:p>
                    <a:p>
                      <a:pPr marL="0" marR="0">
                        <a:spcBef>
                          <a:spcPts val="300"/>
                        </a:spcBef>
                        <a:spcAft>
                          <a:spcPts val="300"/>
                        </a:spcAft>
                      </a:pPr>
                      <a:r>
                        <a:rPr lang="en-US" sz="1400" b="1" dirty="0">
                          <a:effectLst/>
                          <a:latin typeface="+mn-lt"/>
                          <a:ea typeface="Times New Roman"/>
                          <a:cs typeface="Times New Roman"/>
                        </a:rPr>
                        <a:t>    </a:t>
                      </a:r>
                      <a:r>
                        <a:rPr lang="en-US" sz="1400" b="1" dirty="0">
                          <a:solidFill>
                            <a:srgbClr val="008A3E"/>
                          </a:solidFill>
                          <a:effectLst/>
                          <a:latin typeface="+mn-lt"/>
                          <a:ea typeface="Times New Roman"/>
                          <a:cs typeface="Times New Roman"/>
                        </a:rPr>
                        <a:t>Small Group – Computer Lab on Factor and Principle </a:t>
                      </a:r>
                      <a:r>
                        <a:rPr lang="en-US" sz="1400" b="1" dirty="0" smtClean="0">
                          <a:solidFill>
                            <a:srgbClr val="008A3E"/>
                          </a:solidFill>
                          <a:effectLst/>
                          <a:latin typeface="+mn-lt"/>
                          <a:ea typeface="Times New Roman"/>
                          <a:cs typeface="Times New Roman"/>
                        </a:rPr>
                        <a:t>Component Analysis – IN-PERSON, MH-1407 </a:t>
                      </a:r>
                      <a:endParaRPr lang="en-US" sz="1400" dirty="0">
                        <a:effectLst/>
                        <a:latin typeface="+mn-lt"/>
                        <a:ea typeface="Times New Roman"/>
                      </a:endParaRPr>
                    </a:p>
                  </a:txBody>
                  <a:tcPr marL="68580" marR="68580" marT="0" marB="0"/>
                </a:tc>
                <a:extLst>
                  <a:ext uri="{0D108BD9-81ED-4DB2-BD59-A6C34878D82A}">
                    <a16:rowId xmlns:a16="http://schemas.microsoft.com/office/drawing/2014/main" val="10008"/>
                  </a:ext>
                </a:extLst>
              </a:tr>
              <a:tr h="370840">
                <a:tc>
                  <a:txBody>
                    <a:bodyPr/>
                    <a:lstStyle/>
                    <a:p>
                      <a:pPr marL="0" marR="0" algn="ctr">
                        <a:spcBef>
                          <a:spcPts val="0"/>
                        </a:spcBef>
                        <a:spcAft>
                          <a:spcPts val="0"/>
                        </a:spcAft>
                      </a:pPr>
                      <a:r>
                        <a:rPr lang="en-US" sz="1400" b="1">
                          <a:effectLst/>
                          <a:latin typeface="+mn-lt"/>
                          <a:ea typeface="Times New Roman"/>
                          <a:cs typeface="Times New Roman"/>
                        </a:rPr>
                        <a:t>9</a:t>
                      </a:r>
                      <a:endParaRPr lang="en-US" sz="1400">
                        <a:effectLst/>
                        <a:latin typeface="+mn-lt"/>
                        <a:ea typeface="Times New Roman"/>
                      </a:endParaRPr>
                    </a:p>
                  </a:txBody>
                  <a:tcPr marL="68580" marR="68580" marT="0" marB="0"/>
                </a:tc>
                <a:tc>
                  <a:txBody>
                    <a:bodyPr/>
                    <a:lstStyle/>
                    <a:p>
                      <a:pPr marL="0" marR="0">
                        <a:spcBef>
                          <a:spcPts val="300"/>
                        </a:spcBef>
                        <a:spcAft>
                          <a:spcPts val="300"/>
                        </a:spcAft>
                      </a:pPr>
                      <a:r>
                        <a:rPr lang="en-US" sz="1400" b="1" dirty="0">
                          <a:effectLst/>
                          <a:latin typeface="+mn-lt"/>
                          <a:ea typeface="Times New Roman"/>
                          <a:cs typeface="Times New Roman"/>
                        </a:rPr>
                        <a:t>Interaction and effect-measure modification I – ONLINE</a:t>
                      </a:r>
                      <a:endParaRPr lang="en-US" sz="1400" dirty="0">
                        <a:effectLst/>
                        <a:latin typeface="+mn-lt"/>
                        <a:ea typeface="Times New Roman"/>
                      </a:endParaRPr>
                    </a:p>
                    <a:p>
                      <a:pPr marL="0" marR="0">
                        <a:spcBef>
                          <a:spcPts val="300"/>
                        </a:spcBef>
                        <a:spcAft>
                          <a:spcPts val="300"/>
                        </a:spcAft>
                      </a:pPr>
                      <a:r>
                        <a:rPr lang="en-US" sz="1400" b="1" dirty="0">
                          <a:effectLst/>
                          <a:latin typeface="+mn-lt"/>
                          <a:ea typeface="Times New Roman"/>
                        </a:rPr>
                        <a:t>   </a:t>
                      </a:r>
                      <a:r>
                        <a:rPr lang="en-US" sz="1400" b="1" dirty="0">
                          <a:solidFill>
                            <a:srgbClr val="008A3E"/>
                          </a:solidFill>
                          <a:effectLst/>
                          <a:latin typeface="+mn-lt"/>
                          <a:ea typeface="Times New Roman"/>
                          <a:cs typeface="Times New Roman"/>
                        </a:rPr>
                        <a:t>Small Group – Computer Lab on propensity scores – IN-PERSON, MH-1407</a:t>
                      </a:r>
                      <a:endParaRPr lang="en-US" sz="1400" dirty="0">
                        <a:effectLst/>
                        <a:latin typeface="+mn-lt"/>
                        <a:ea typeface="Times New Roman"/>
                      </a:endParaRPr>
                    </a:p>
                  </a:txBody>
                  <a:tcPr marL="68580" marR="68580" marT="0" marB="0"/>
                </a:tc>
                <a:extLst>
                  <a:ext uri="{0D108BD9-81ED-4DB2-BD59-A6C34878D82A}">
                    <a16:rowId xmlns:a16="http://schemas.microsoft.com/office/drawing/2014/main" val="10009"/>
                  </a:ext>
                </a:extLst>
              </a:tr>
              <a:tr h="370840">
                <a:tc>
                  <a:txBody>
                    <a:bodyPr/>
                    <a:lstStyle/>
                    <a:p>
                      <a:pPr marL="0" marR="0" algn="ctr">
                        <a:spcBef>
                          <a:spcPts val="0"/>
                        </a:spcBef>
                        <a:spcAft>
                          <a:spcPts val="0"/>
                        </a:spcAft>
                      </a:pPr>
                      <a:r>
                        <a:rPr lang="en-US" sz="1400" b="1">
                          <a:effectLst/>
                          <a:latin typeface="+mn-lt"/>
                          <a:ea typeface="Times New Roman"/>
                          <a:cs typeface="Times New Roman"/>
                        </a:rPr>
                        <a:t>10</a:t>
                      </a:r>
                      <a:endParaRPr lang="en-US" sz="1400">
                        <a:effectLst/>
                        <a:latin typeface="+mn-lt"/>
                        <a:ea typeface="Times New Roman"/>
                      </a:endParaRPr>
                    </a:p>
                  </a:txBody>
                  <a:tcPr marL="68580" marR="68580" marT="0" marB="0"/>
                </a:tc>
                <a:tc>
                  <a:txBody>
                    <a:bodyPr/>
                    <a:lstStyle/>
                    <a:p>
                      <a:pPr marL="0" marR="0">
                        <a:spcBef>
                          <a:spcPts val="300"/>
                        </a:spcBef>
                        <a:spcAft>
                          <a:spcPts val="300"/>
                        </a:spcAft>
                      </a:pPr>
                      <a:r>
                        <a:rPr lang="en-US" sz="1400" b="1" dirty="0">
                          <a:effectLst/>
                          <a:latin typeface="+mn-lt"/>
                          <a:ea typeface="Times New Roman"/>
                          <a:cs typeface="Times New Roman"/>
                        </a:rPr>
                        <a:t>Interaction and effect-measure modification II – ONLINE</a:t>
                      </a:r>
                      <a:endParaRPr lang="en-US" sz="1400" dirty="0">
                        <a:effectLst/>
                        <a:latin typeface="+mn-lt"/>
                        <a:ea typeface="Times New Roman"/>
                      </a:endParaRPr>
                    </a:p>
                    <a:p>
                      <a:pPr marL="0" marR="0">
                        <a:spcBef>
                          <a:spcPts val="300"/>
                        </a:spcBef>
                        <a:spcAft>
                          <a:spcPts val="300"/>
                        </a:spcAft>
                      </a:pPr>
                      <a:r>
                        <a:rPr lang="en-US" sz="1400" b="1" dirty="0">
                          <a:effectLst/>
                          <a:latin typeface="+mn-lt"/>
                          <a:ea typeface="Times New Roman"/>
                          <a:cs typeface="Times New Roman"/>
                        </a:rPr>
                        <a:t>    </a:t>
                      </a:r>
                      <a:r>
                        <a:rPr lang="en-US" sz="1400" b="1" dirty="0">
                          <a:solidFill>
                            <a:srgbClr val="008A3E"/>
                          </a:solidFill>
                          <a:effectLst/>
                          <a:latin typeface="+mn-lt"/>
                          <a:ea typeface="Times New Roman"/>
                          <a:cs typeface="Times New Roman"/>
                        </a:rPr>
                        <a:t>Small Group – Journal Club on Interaction</a:t>
                      </a:r>
                      <a:endParaRPr lang="en-US" sz="1400" dirty="0">
                        <a:effectLst/>
                        <a:latin typeface="+mn-lt"/>
                        <a:ea typeface="Times New Roman"/>
                      </a:endParaRPr>
                    </a:p>
                  </a:txBody>
                  <a:tcPr marL="68580" marR="68580" marT="0" marB="0"/>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0664904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0100" y="3048000"/>
            <a:ext cx="8743950" cy="1362075"/>
          </a:xfrm>
        </p:spPr>
        <p:txBody>
          <a:bodyPr/>
          <a:lstStyle/>
          <a:p>
            <a:r>
              <a:rPr lang="en-US" sz="4000" dirty="0" smtClean="0"/>
              <a:t>How does this course build upon Epi 203?</a:t>
            </a:r>
            <a:endParaRPr lang="en-US" sz="4000" dirty="0"/>
          </a:p>
        </p:txBody>
      </p:sp>
    </p:spTree>
    <p:extLst>
      <p:ext uri="{BB962C8B-B14F-4D97-AF65-F5344CB8AC3E}">
        <p14:creationId xmlns:p14="http://schemas.microsoft.com/office/powerpoint/2010/main" val="24873219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ltLang="en-US" sz="4000" dirty="0" smtClean="0"/>
              <a:t>Organization of the course</a:t>
            </a:r>
          </a:p>
        </p:txBody>
      </p:sp>
      <p:sp>
        <p:nvSpPr>
          <p:cNvPr id="3" name="Content Placeholder 2"/>
          <p:cNvSpPr>
            <a:spLocks noGrp="1"/>
          </p:cNvSpPr>
          <p:nvPr>
            <p:ph idx="1"/>
          </p:nvPr>
        </p:nvSpPr>
        <p:spPr>
          <a:xfrm>
            <a:off x="571500" y="1828800"/>
            <a:ext cx="9086850" cy="3724275"/>
          </a:xfrm>
        </p:spPr>
        <p:txBody>
          <a:bodyPr/>
          <a:lstStyle/>
          <a:p>
            <a:pPr marL="0" indent="0">
              <a:buFont typeface="Wingdings" pitchFamily="2" charset="2"/>
              <a:buNone/>
              <a:defRPr/>
            </a:pPr>
            <a:r>
              <a:rPr lang="en-US" sz="2000" dirty="0" smtClean="0"/>
              <a:t>This course is designed to:</a:t>
            </a:r>
          </a:p>
          <a:p>
            <a:pPr>
              <a:buFont typeface="Wingdings" pitchFamily="2" charset="2"/>
              <a:buChar char="Ø"/>
              <a:defRPr/>
            </a:pPr>
            <a:r>
              <a:rPr lang="en-US" sz="2000" dirty="0" smtClean="0"/>
              <a:t>Build upon concepts introduced in Epi 203 and Epi 204 by highlighting their application in health research studies</a:t>
            </a:r>
          </a:p>
          <a:p>
            <a:pPr>
              <a:buFont typeface="Wingdings" pitchFamily="2" charset="2"/>
              <a:buChar char="Ø"/>
              <a:defRPr/>
            </a:pPr>
            <a:r>
              <a:rPr lang="en-US" sz="2000" dirty="0" smtClean="0"/>
              <a:t>Examine in-depth advanced epidemiologic concepts such as measurement, confounding and interaction</a:t>
            </a:r>
          </a:p>
          <a:p>
            <a:pPr>
              <a:buFont typeface="Wingdings" pitchFamily="2" charset="2"/>
              <a:buChar char="Ø"/>
              <a:defRPr/>
            </a:pPr>
            <a:r>
              <a:rPr lang="en-US" sz="2000" dirty="0" smtClean="0"/>
              <a:t>Provide students with practical knowledge of research methods (“field epidemiology” and research administration)</a:t>
            </a:r>
          </a:p>
          <a:p>
            <a:pPr>
              <a:buFont typeface="Wingdings" pitchFamily="2" charset="2"/>
              <a:buChar char="Ø"/>
              <a:defRPr/>
            </a:pPr>
            <a:r>
              <a:rPr lang="en-US" sz="2000" dirty="0" smtClean="0"/>
              <a:t>Additional advanced epidemiologic methods, e.g. bias and mediation analyses, will be surveyed in the third course of the epi sequence, Epidemiologic Methods III (Epi 265)</a:t>
            </a:r>
          </a:p>
          <a:p>
            <a:pPr marL="0" indent="0">
              <a:buFont typeface="Wingdings" pitchFamily="2" charset="2"/>
              <a:buNone/>
              <a:defRPr/>
            </a:pPr>
            <a:endParaRPr lang="en-US" sz="2000" dirty="0"/>
          </a:p>
        </p:txBody>
      </p:sp>
      <p:sp>
        <p:nvSpPr>
          <p:cNvPr id="6150" name="FlagCount" hidden="1">
            <a:hlinkClick r:id="rId3" action="ppaction://hlinkfile"/>
          </p:cNvPr>
          <p:cNvSpPr>
            <a:spLocks noChangeArrowheads="1"/>
          </p:cNvSpPr>
          <p:nvPr/>
        </p:nvSpPr>
        <p:spPr bwMode="auto">
          <a:xfrm>
            <a:off x="9344052" y="243979"/>
            <a:ext cx="314270" cy="337542"/>
          </a:xfrm>
          <a:prstGeom prst="wedgeRoundRectCallout">
            <a:avLst>
              <a:gd name="adj1" fmla="val -43750"/>
              <a:gd name="adj2" fmla="val 70000"/>
              <a:gd name="adj3" fmla="val 16667"/>
            </a:avLst>
          </a:prstGeom>
          <a:solidFill>
            <a:srgbClr val="000066">
              <a:alpha val="25098"/>
            </a:srgbClr>
          </a:solidFill>
          <a:ln w="1905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1"/>
              </a:buClr>
              <a:buSzPct val="75000"/>
              <a:buFont typeface="Wingdings" pitchFamily="2" charset="2"/>
              <a:buChar char="l"/>
              <a:defRPr sz="2400" b="1">
                <a:solidFill>
                  <a:schemeClr val="tx1"/>
                </a:solidFill>
                <a:latin typeface="Arial" charset="0"/>
                <a:cs typeface="Arial" charset="0"/>
              </a:defRPr>
            </a:lvl1pPr>
            <a:lvl2pPr marL="742950" indent="-285750">
              <a:spcBef>
                <a:spcPct val="20000"/>
              </a:spcBef>
              <a:buClr>
                <a:schemeClr val="tx1"/>
              </a:buClr>
              <a:buSzPct val="75000"/>
              <a:buChar char="–"/>
              <a:defRPr sz="2000">
                <a:solidFill>
                  <a:schemeClr val="tx1"/>
                </a:solidFill>
                <a:latin typeface="Arial" charset="0"/>
                <a:cs typeface="Arial" charset="0"/>
              </a:defRPr>
            </a:lvl2pPr>
            <a:lvl3pPr marL="1143000" indent="-228600">
              <a:spcBef>
                <a:spcPct val="20000"/>
              </a:spcBef>
              <a:buClr>
                <a:schemeClr val="tx1"/>
              </a:buClr>
              <a:buSzPct val="75000"/>
              <a:buFont typeface="Wingdings" pitchFamily="2" charset="2"/>
              <a:buChar char="l"/>
              <a:defRPr>
                <a:solidFill>
                  <a:schemeClr val="tx1"/>
                </a:solidFill>
                <a:latin typeface="Arial" charset="0"/>
                <a:cs typeface="Arial" charset="0"/>
              </a:defRPr>
            </a:lvl3pPr>
            <a:lvl4pPr marL="1600200" indent="-228600">
              <a:spcBef>
                <a:spcPct val="20000"/>
              </a:spcBef>
              <a:buClr>
                <a:schemeClr val="tx1"/>
              </a:buClr>
              <a:buSzPct val="80000"/>
              <a:buChar char="–"/>
              <a:defRPr sz="1600">
                <a:solidFill>
                  <a:schemeClr val="tx1"/>
                </a:solidFill>
                <a:latin typeface="Arial" charset="0"/>
                <a:cs typeface="Arial" charset="0"/>
              </a:defRPr>
            </a:lvl4pPr>
            <a:lvl5pPr marL="2057400" indent="-228600">
              <a:spcBef>
                <a:spcPct val="20000"/>
              </a:spcBef>
              <a:buClr>
                <a:schemeClr val="tx1"/>
              </a:buClr>
              <a:buSzPct val="65000"/>
              <a:buFont typeface="Wingdings" pitchFamily="2" charset="2"/>
              <a:buChar char="l"/>
              <a:defRPr sz="16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65000"/>
              <a:buFont typeface="Wingdings" pitchFamily="2" charset="2"/>
              <a:buChar char="l"/>
              <a:defRPr sz="16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65000"/>
              <a:buFont typeface="Wingdings" pitchFamily="2" charset="2"/>
              <a:buChar char="l"/>
              <a:defRPr sz="16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65000"/>
              <a:buFont typeface="Wingdings" pitchFamily="2" charset="2"/>
              <a:buChar char="l"/>
              <a:defRPr sz="16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65000"/>
              <a:buFont typeface="Wingdings" pitchFamily="2" charset="2"/>
              <a:buChar char="l"/>
              <a:defRPr sz="1600">
                <a:solidFill>
                  <a:schemeClr val="tx1"/>
                </a:solidFill>
                <a:latin typeface="Arial" charset="0"/>
                <a:cs typeface="Arial" charset="0"/>
              </a:defRPr>
            </a:lvl9pPr>
          </a:lstStyle>
          <a:p>
            <a:pPr algn="ctr">
              <a:spcBef>
                <a:spcPct val="0"/>
              </a:spcBef>
              <a:buClrTx/>
              <a:buSzTx/>
              <a:buFontTx/>
              <a:buNone/>
            </a:pPr>
            <a:r>
              <a:rPr lang="en-US" altLang="en-US" sz="1400">
                <a:solidFill>
                  <a:schemeClr val="bg1"/>
                </a:solidFill>
                <a:latin typeface="Arial Unicode MS" pitchFamily="34" charset="-128"/>
              </a:rPr>
              <a:t>0</a:t>
            </a:r>
          </a:p>
        </p:txBody>
      </p:sp>
    </p:spTree>
    <p:extLst>
      <p:ext uri="{BB962C8B-B14F-4D97-AF65-F5344CB8AC3E}">
        <p14:creationId xmlns:p14="http://schemas.microsoft.com/office/powerpoint/2010/main" val="1911161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AutoShape 2"/>
          <p:cNvSpPr>
            <a:spLocks noGrp="1" noChangeArrowheads="1"/>
          </p:cNvSpPr>
          <p:nvPr>
            <p:ph type="title"/>
          </p:nvPr>
        </p:nvSpPr>
        <p:spPr>
          <a:xfrm>
            <a:off x="342900" y="152400"/>
            <a:ext cx="9172575" cy="1143000"/>
          </a:xfrm>
        </p:spPr>
        <p:txBody>
          <a:bodyPr/>
          <a:lstStyle/>
          <a:p>
            <a:pPr eaLnBrk="1" hangingPunct="1"/>
            <a:r>
              <a:rPr lang="en-US" altLang="en-US" sz="4000" dirty="0" smtClean="0"/>
              <a:t>Learning Objectives</a:t>
            </a:r>
          </a:p>
        </p:txBody>
      </p:sp>
      <p:sp>
        <p:nvSpPr>
          <p:cNvPr id="5125" name="Rectangle 7"/>
          <p:cNvSpPr>
            <a:spLocks noGrp="1" noChangeArrowheads="1"/>
          </p:cNvSpPr>
          <p:nvPr>
            <p:ph type="body" idx="1"/>
          </p:nvPr>
        </p:nvSpPr>
        <p:spPr>
          <a:xfrm>
            <a:off x="647700" y="1676400"/>
            <a:ext cx="8991600" cy="4114800"/>
          </a:xfrm>
        </p:spPr>
        <p:txBody>
          <a:bodyPr/>
          <a:lstStyle/>
          <a:p>
            <a:pPr marL="0" indent="0" eaLnBrk="1" hangingPunct="1">
              <a:lnSpc>
                <a:spcPct val="80000"/>
              </a:lnSpc>
              <a:spcAft>
                <a:spcPct val="20000"/>
              </a:spcAft>
              <a:buSzPct val="130000"/>
              <a:buNone/>
            </a:pPr>
            <a:r>
              <a:rPr lang="en-US" altLang="en-US" sz="2000" b="1" dirty="0"/>
              <a:t>The main objective </a:t>
            </a:r>
            <a:r>
              <a:rPr lang="en-US" altLang="en-US" sz="1800" dirty="0"/>
              <a:t>of the course is to enhance a student’s ability to design and conduct unbiased and efficient health research studies.  </a:t>
            </a:r>
            <a:endParaRPr lang="en-US" altLang="en-US" sz="1800" dirty="0" smtClean="0"/>
          </a:p>
          <a:p>
            <a:pPr marL="0" indent="0" eaLnBrk="1" hangingPunct="1">
              <a:lnSpc>
                <a:spcPct val="80000"/>
              </a:lnSpc>
              <a:spcAft>
                <a:spcPct val="20000"/>
              </a:spcAft>
              <a:buSzPct val="130000"/>
              <a:buNone/>
            </a:pPr>
            <a:endParaRPr lang="en-US" altLang="en-US" sz="1800" dirty="0"/>
          </a:p>
          <a:p>
            <a:pPr marL="0" indent="0" eaLnBrk="1" hangingPunct="1">
              <a:lnSpc>
                <a:spcPct val="80000"/>
              </a:lnSpc>
              <a:spcAft>
                <a:spcPct val="20000"/>
              </a:spcAft>
              <a:buSzPct val="130000"/>
              <a:buNone/>
            </a:pPr>
            <a:r>
              <a:rPr lang="en-US" altLang="en-US" sz="2000" b="1" dirty="0" smtClean="0"/>
              <a:t>The </a:t>
            </a:r>
            <a:r>
              <a:rPr lang="en-US" altLang="en-US" sz="2000" b="1" dirty="0"/>
              <a:t>specific objectives are to:</a:t>
            </a:r>
          </a:p>
          <a:p>
            <a:pPr marL="457200" indent="-457200" eaLnBrk="1" hangingPunct="1">
              <a:lnSpc>
                <a:spcPct val="80000"/>
              </a:lnSpc>
              <a:spcAft>
                <a:spcPct val="20000"/>
              </a:spcAft>
              <a:buSzPct val="130000"/>
              <a:buFont typeface="Wingdings" pitchFamily="2" charset="2"/>
              <a:buChar char="§"/>
            </a:pPr>
            <a:r>
              <a:rPr lang="en-US" altLang="en-US" sz="1800" dirty="0"/>
              <a:t>•	Expand student’s understanding of causal inference, confounding and interaction concepts and the methods of statistical data analysis and interpretation of results from previous </a:t>
            </a:r>
            <a:r>
              <a:rPr lang="en-US" altLang="en-US" sz="1800" dirty="0" err="1"/>
              <a:t>Biostat</a:t>
            </a:r>
            <a:r>
              <a:rPr lang="en-US" altLang="en-US" sz="1800" dirty="0"/>
              <a:t> courses. </a:t>
            </a:r>
          </a:p>
          <a:p>
            <a:pPr marL="457200" indent="-457200" eaLnBrk="1" hangingPunct="1">
              <a:lnSpc>
                <a:spcPct val="80000"/>
              </a:lnSpc>
              <a:spcAft>
                <a:spcPct val="20000"/>
              </a:spcAft>
              <a:buSzPct val="130000"/>
              <a:buFont typeface="Wingdings" pitchFamily="2" charset="2"/>
              <a:buChar char="§"/>
            </a:pPr>
            <a:r>
              <a:rPr lang="en-US" altLang="en-US" sz="1800" dirty="0"/>
              <a:t>•	Critically evaluate the utility and appropriateness of data collection methods/instruments for various study designs and diverse populations. </a:t>
            </a:r>
          </a:p>
          <a:p>
            <a:pPr marL="457200" indent="-457200" eaLnBrk="1" hangingPunct="1">
              <a:lnSpc>
                <a:spcPct val="80000"/>
              </a:lnSpc>
              <a:spcAft>
                <a:spcPct val="20000"/>
              </a:spcAft>
              <a:buSzPct val="130000"/>
              <a:buFont typeface="Wingdings" pitchFamily="2" charset="2"/>
              <a:buChar char="§"/>
            </a:pPr>
            <a:r>
              <a:rPr lang="en-US" altLang="en-US" sz="1800" dirty="0"/>
              <a:t>•	Identify and understand the foundations for constructing, validating, and using data collection instruments and methods.</a:t>
            </a:r>
          </a:p>
          <a:p>
            <a:pPr marL="457200" indent="-457200" eaLnBrk="1" hangingPunct="1">
              <a:lnSpc>
                <a:spcPct val="80000"/>
              </a:lnSpc>
              <a:spcAft>
                <a:spcPct val="20000"/>
              </a:spcAft>
              <a:buSzPct val="130000"/>
              <a:buFont typeface="Wingdings" pitchFamily="2" charset="2"/>
              <a:buChar char="§"/>
            </a:pPr>
            <a:r>
              <a:rPr lang="en-US" altLang="en-US" sz="1800" dirty="0"/>
              <a:t>•	Create a forum for discussion of methodological and theoretical issues of epidemiologic methodology and to put them into the perspective of the current knowledge of these issues.</a:t>
            </a:r>
          </a:p>
        </p:txBody>
      </p:sp>
    </p:spTree>
    <p:extLst>
      <p:ext uri="{BB962C8B-B14F-4D97-AF65-F5344CB8AC3E}">
        <p14:creationId xmlns:p14="http://schemas.microsoft.com/office/powerpoint/2010/main" val="34965968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304800"/>
            <a:ext cx="8743950" cy="533400"/>
          </a:xfrm>
        </p:spPr>
        <p:txBody>
          <a:bodyPr/>
          <a:lstStyle/>
          <a:p>
            <a:r>
              <a:rPr lang="en-US" sz="4000" dirty="0" smtClean="0"/>
              <a:t>Resources</a:t>
            </a:r>
            <a:endParaRPr lang="en-US" sz="4000" dirty="0"/>
          </a:p>
        </p:txBody>
      </p:sp>
      <p:sp>
        <p:nvSpPr>
          <p:cNvPr id="193539" name="Rectangle 3"/>
          <p:cNvSpPr>
            <a:spLocks noGrp="1" noChangeArrowheads="1"/>
          </p:cNvSpPr>
          <p:nvPr>
            <p:ph type="body" idx="1"/>
          </p:nvPr>
        </p:nvSpPr>
        <p:spPr>
          <a:xfrm>
            <a:off x="723900" y="1066800"/>
            <a:ext cx="9296400" cy="5105400"/>
          </a:xfrm>
        </p:spPr>
        <p:txBody>
          <a:bodyPr/>
          <a:lstStyle/>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533400" indent="-533400">
              <a:lnSpc>
                <a:spcPct val="80000"/>
              </a:lnSpc>
            </a:pPr>
            <a:r>
              <a:rPr lang="en-US" sz="2600" b="1" dirty="0" smtClean="0"/>
              <a:t>REQUIRED Textbooks</a:t>
            </a:r>
          </a:p>
          <a:p>
            <a:pPr marL="857250" lvl="1" indent="-457200">
              <a:buAutoNum type="arabicPeriod"/>
            </a:pPr>
            <a:r>
              <a:rPr lang="en-US" sz="2400" b="1" dirty="0" smtClean="0">
                <a:cs typeface="Times New Roman" pitchFamily="18" charset="0"/>
              </a:rPr>
              <a:t>Rothman </a:t>
            </a:r>
            <a:r>
              <a:rPr lang="en-US" sz="2400" b="1" dirty="0">
                <a:cs typeface="Times New Roman" pitchFamily="18" charset="0"/>
              </a:rPr>
              <a:t>K, Greenland S, Lash T(2008), Modern Epidemiology (3rd edition). Philadelphia: Lippincott-Raven.  </a:t>
            </a:r>
            <a:endParaRPr lang="en-US" sz="2400" b="1" dirty="0" smtClean="0">
              <a:cs typeface="Times New Roman" pitchFamily="18" charset="0"/>
            </a:endParaRPr>
          </a:p>
          <a:p>
            <a:pPr marL="1257300" lvl="2" indent="-457200">
              <a:buFont typeface="Wingdings" panose="05000000000000000000" pitchFamily="2" charset="2"/>
              <a:buChar char="Ø"/>
            </a:pPr>
            <a:r>
              <a:rPr lang="en-US" sz="2000" b="1" dirty="0" smtClean="0">
                <a:solidFill>
                  <a:srgbClr val="339933"/>
                </a:solidFill>
                <a:cs typeface="Times New Roman" pitchFamily="18" charset="0"/>
              </a:rPr>
              <a:t>UCSF </a:t>
            </a:r>
            <a:r>
              <a:rPr lang="en-US" sz="2000" b="1" dirty="0">
                <a:solidFill>
                  <a:srgbClr val="339933"/>
                </a:solidFill>
                <a:cs typeface="Times New Roman" pitchFamily="18" charset="0"/>
              </a:rPr>
              <a:t>users can access an electronic version of the book online at the UCSF library through </a:t>
            </a:r>
            <a:r>
              <a:rPr lang="en-US" sz="2000" b="1" dirty="0" err="1">
                <a:solidFill>
                  <a:srgbClr val="339933"/>
                </a:solidFill>
                <a:cs typeface="Times New Roman" pitchFamily="18" charset="0"/>
              </a:rPr>
              <a:t>OvidSP</a:t>
            </a:r>
            <a:endParaRPr lang="en-US" sz="2000" b="1" dirty="0">
              <a:solidFill>
                <a:srgbClr val="339933"/>
              </a:solidFill>
              <a:cs typeface="Times New Roman" pitchFamily="18" charset="0"/>
            </a:endParaRPr>
          </a:p>
          <a:p>
            <a:pPr marL="400050" lvl="1" indent="0">
              <a:buNone/>
            </a:pPr>
            <a:r>
              <a:rPr lang="en-US" sz="2400" b="1" dirty="0">
                <a:cs typeface="Times New Roman" pitchFamily="18" charset="0"/>
              </a:rPr>
              <a:t>2.	</a:t>
            </a:r>
            <a:r>
              <a:rPr lang="en-US" sz="2400" b="1" dirty="0" err="1">
                <a:cs typeface="Times New Roman" pitchFamily="18" charset="0"/>
              </a:rPr>
              <a:t>Hernán</a:t>
            </a:r>
            <a:r>
              <a:rPr lang="en-US" sz="2400" b="1" dirty="0">
                <a:cs typeface="Times New Roman" pitchFamily="18" charset="0"/>
              </a:rPr>
              <a:t> M A, James M. Robins J A (2016), Causal Inference. Draft textbook prepared for Chapman &amp; </a:t>
            </a:r>
            <a:r>
              <a:rPr lang="en-US" sz="2400" b="1" dirty="0" smtClean="0">
                <a:cs typeface="Times New Roman" pitchFamily="18" charset="0"/>
              </a:rPr>
              <a:t>Hall/CRC.</a:t>
            </a:r>
          </a:p>
          <a:p>
            <a:pPr marL="1333500" lvl="2" indent="-533400">
              <a:buFont typeface="Wingdings" panose="05000000000000000000" pitchFamily="2" charset="2"/>
              <a:buChar char="Ø"/>
            </a:pPr>
            <a:r>
              <a:rPr lang="en-US" sz="2000" b="1" dirty="0" smtClean="0">
                <a:solidFill>
                  <a:srgbClr val="339933"/>
                </a:solidFill>
                <a:cs typeface="Times New Roman" pitchFamily="18" charset="0"/>
              </a:rPr>
              <a:t>PDF </a:t>
            </a:r>
            <a:r>
              <a:rPr lang="en-US" sz="2000" b="1" dirty="0">
                <a:solidFill>
                  <a:srgbClr val="339933"/>
                </a:solidFill>
                <a:cs typeface="Times New Roman" pitchFamily="18" charset="0"/>
              </a:rPr>
              <a:t>of the book could be accessed here: http://www.hsph.harvard.edu/miguel-hernan/causal-inference-book</a:t>
            </a:r>
            <a:r>
              <a:rPr lang="en-US" sz="2000" b="1" dirty="0">
                <a:cs typeface="Times New Roman" pitchFamily="18" charset="0"/>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304800"/>
            <a:ext cx="8743950" cy="533400"/>
          </a:xfrm>
        </p:spPr>
        <p:txBody>
          <a:bodyPr/>
          <a:lstStyle/>
          <a:p>
            <a:r>
              <a:rPr lang="en-US" sz="4000" dirty="0" smtClean="0"/>
              <a:t>Resources</a:t>
            </a:r>
            <a:endParaRPr lang="en-US" sz="4000" dirty="0"/>
          </a:p>
        </p:txBody>
      </p:sp>
      <p:sp>
        <p:nvSpPr>
          <p:cNvPr id="193539" name="Rectangle 3"/>
          <p:cNvSpPr>
            <a:spLocks noGrp="1" noChangeArrowheads="1"/>
          </p:cNvSpPr>
          <p:nvPr>
            <p:ph type="body" idx="1"/>
          </p:nvPr>
        </p:nvSpPr>
        <p:spPr>
          <a:xfrm>
            <a:off x="723900" y="1066800"/>
            <a:ext cx="9296400" cy="5105400"/>
          </a:xfrm>
        </p:spPr>
        <p:txBody>
          <a:bodyPr/>
          <a:lstStyle/>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533400" indent="-533400">
              <a:lnSpc>
                <a:spcPct val="80000"/>
              </a:lnSpc>
            </a:pPr>
            <a:r>
              <a:rPr lang="en-US" sz="2600" b="1" dirty="0" smtClean="0"/>
              <a:t>RECOMMENDED Textbooks</a:t>
            </a:r>
            <a:endParaRPr lang="en-US" sz="2600" b="1" dirty="0"/>
          </a:p>
          <a:p>
            <a:pPr marL="0" indent="0">
              <a:lnSpc>
                <a:spcPct val="80000"/>
              </a:lnSpc>
              <a:buNone/>
            </a:pPr>
            <a:r>
              <a:rPr lang="en-US" sz="2600" b="1" dirty="0" smtClean="0">
                <a:cs typeface="Times New Roman" pitchFamily="18" charset="0"/>
              </a:rPr>
              <a:t>(</a:t>
            </a:r>
            <a:r>
              <a:rPr lang="en-US" sz="2400" b="1" dirty="0" smtClean="0">
                <a:cs typeface="Times New Roman" pitchFamily="18" charset="0"/>
              </a:rPr>
              <a:t>we </a:t>
            </a:r>
            <a:r>
              <a:rPr lang="en-US" sz="2400" b="1" dirty="0">
                <a:cs typeface="Times New Roman" pitchFamily="18" charset="0"/>
              </a:rPr>
              <a:t>will be using chapters from the following books </a:t>
            </a:r>
            <a:r>
              <a:rPr lang="en-US" sz="2400" b="1" dirty="0" smtClean="0">
                <a:cs typeface="Times New Roman" pitchFamily="18" charset="0"/>
              </a:rPr>
              <a:t>and PDFs </a:t>
            </a:r>
            <a:r>
              <a:rPr lang="en-US" sz="2400" b="1" dirty="0">
                <a:cs typeface="Times New Roman" pitchFamily="18" charset="0"/>
              </a:rPr>
              <a:t>of the chapters will be provided on the course website):</a:t>
            </a:r>
          </a:p>
          <a:p>
            <a:pPr marL="857250" lvl="1" indent="-457200">
              <a:buAutoNum type="arabicPeriod"/>
            </a:pPr>
            <a:r>
              <a:rPr lang="en-US" sz="2400" b="1" dirty="0" err="1" smtClean="0">
                <a:cs typeface="Times New Roman" pitchFamily="18" charset="0"/>
              </a:rPr>
              <a:t>Streiner</a:t>
            </a:r>
            <a:r>
              <a:rPr lang="en-US" sz="2400" b="1" dirty="0" smtClean="0">
                <a:cs typeface="Times New Roman" pitchFamily="18" charset="0"/>
              </a:rPr>
              <a:t> </a:t>
            </a:r>
            <a:r>
              <a:rPr lang="en-US" sz="2400" b="1" dirty="0">
                <a:cs typeface="Times New Roman" pitchFamily="18" charset="0"/>
              </a:rPr>
              <a:t>DL, Norman GR and </a:t>
            </a:r>
            <a:r>
              <a:rPr lang="en-US" sz="2400" b="1" dirty="0" err="1">
                <a:cs typeface="Times New Roman" pitchFamily="18" charset="0"/>
              </a:rPr>
              <a:t>Cairney</a:t>
            </a:r>
            <a:r>
              <a:rPr lang="en-US" sz="2400" b="1" dirty="0">
                <a:cs typeface="Times New Roman" pitchFamily="18" charset="0"/>
              </a:rPr>
              <a:t> J (2015), Health Measurement Scales: A practical guide to their development and use. 5th ed. Oxford, U.K.: Oxford University </a:t>
            </a:r>
            <a:r>
              <a:rPr lang="en-US" sz="2400" b="1" dirty="0" smtClean="0">
                <a:cs typeface="Times New Roman" pitchFamily="18" charset="0"/>
              </a:rPr>
              <a:t>Press.</a:t>
            </a:r>
          </a:p>
          <a:p>
            <a:pPr marL="1257300" lvl="2" indent="-457200">
              <a:buFont typeface="Wingdings" panose="05000000000000000000" pitchFamily="2" charset="2"/>
              <a:buChar char="Ø"/>
            </a:pPr>
            <a:r>
              <a:rPr lang="en-US" sz="2000" b="1" dirty="0" smtClean="0">
                <a:solidFill>
                  <a:srgbClr val="339933"/>
                </a:solidFill>
                <a:cs typeface="Times New Roman" pitchFamily="18" charset="0"/>
              </a:rPr>
              <a:t>Chapter </a:t>
            </a:r>
            <a:r>
              <a:rPr lang="en-US" sz="2000" b="1" dirty="0">
                <a:solidFill>
                  <a:srgbClr val="339933"/>
                </a:solidFill>
                <a:cs typeface="Times New Roman" pitchFamily="18" charset="0"/>
              </a:rPr>
              <a:t>PDFs will be provided on the course website</a:t>
            </a:r>
          </a:p>
          <a:p>
            <a:pPr marL="857250" lvl="1" indent="-457200">
              <a:buAutoNum type="arabicPeriod"/>
            </a:pPr>
            <a:r>
              <a:rPr lang="en-US" sz="2400" b="1" dirty="0" err="1" smtClean="0">
                <a:cs typeface="Times New Roman" pitchFamily="18" charset="0"/>
              </a:rPr>
              <a:t>VanderWeele</a:t>
            </a:r>
            <a:r>
              <a:rPr lang="en-US" sz="2400" b="1" dirty="0" smtClean="0">
                <a:cs typeface="Times New Roman" pitchFamily="18" charset="0"/>
              </a:rPr>
              <a:t> </a:t>
            </a:r>
            <a:r>
              <a:rPr lang="en-US" sz="2400" b="1" dirty="0">
                <a:cs typeface="Times New Roman" pitchFamily="18" charset="0"/>
              </a:rPr>
              <a:t>TJ (2015), Explanation in Causal Inference: Methods for Mediation and Interaction.  Oxford, U.K.: Oxford University </a:t>
            </a:r>
            <a:r>
              <a:rPr lang="en-US" sz="2400" b="1" dirty="0" smtClean="0">
                <a:cs typeface="Times New Roman" pitchFamily="18" charset="0"/>
              </a:rPr>
              <a:t>Press.</a:t>
            </a:r>
          </a:p>
          <a:p>
            <a:pPr marL="1257300" lvl="2" indent="-457200">
              <a:buFont typeface="Wingdings" panose="05000000000000000000" pitchFamily="2" charset="2"/>
              <a:buChar char="Ø"/>
            </a:pPr>
            <a:r>
              <a:rPr lang="en-US" sz="2000" b="1" dirty="0" smtClean="0">
                <a:solidFill>
                  <a:srgbClr val="339933"/>
                </a:solidFill>
                <a:cs typeface="Times New Roman" pitchFamily="18" charset="0"/>
              </a:rPr>
              <a:t>Chapter </a:t>
            </a:r>
            <a:r>
              <a:rPr lang="en-US" sz="2000" b="1" dirty="0">
                <a:solidFill>
                  <a:srgbClr val="339933"/>
                </a:solidFill>
                <a:cs typeface="Times New Roman" pitchFamily="18" charset="0"/>
              </a:rPr>
              <a:t>PDFs will be provided on the course website</a:t>
            </a:r>
          </a:p>
        </p:txBody>
      </p:sp>
    </p:spTree>
    <p:extLst>
      <p:ext uri="{BB962C8B-B14F-4D97-AF65-F5344CB8AC3E}">
        <p14:creationId xmlns:p14="http://schemas.microsoft.com/office/powerpoint/2010/main" val="31834076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304800"/>
            <a:ext cx="8743950" cy="533400"/>
          </a:xfrm>
        </p:spPr>
        <p:txBody>
          <a:bodyPr/>
          <a:lstStyle/>
          <a:p>
            <a:r>
              <a:rPr lang="en-US" sz="4000" dirty="0" smtClean="0"/>
              <a:t>Resources</a:t>
            </a:r>
            <a:endParaRPr lang="en-US" sz="4000" dirty="0"/>
          </a:p>
        </p:txBody>
      </p:sp>
      <p:sp>
        <p:nvSpPr>
          <p:cNvPr id="193539" name="Rectangle 3"/>
          <p:cNvSpPr>
            <a:spLocks noGrp="1" noChangeArrowheads="1"/>
          </p:cNvSpPr>
          <p:nvPr>
            <p:ph type="body" idx="1"/>
          </p:nvPr>
        </p:nvSpPr>
        <p:spPr>
          <a:xfrm>
            <a:off x="723900" y="1066800"/>
            <a:ext cx="9296400" cy="5105400"/>
          </a:xfrm>
        </p:spPr>
        <p:txBody>
          <a:bodyPr/>
          <a:lstStyle/>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533400" indent="-533400">
              <a:lnSpc>
                <a:spcPct val="80000"/>
              </a:lnSpc>
            </a:pPr>
            <a:r>
              <a:rPr lang="en-US" sz="2600" b="1" dirty="0" smtClean="0"/>
              <a:t>SUGGESTED Textbook</a:t>
            </a:r>
            <a:endParaRPr lang="en-US" sz="2600" b="1" dirty="0"/>
          </a:p>
          <a:p>
            <a:pPr marL="0" indent="0">
              <a:lnSpc>
                <a:spcPct val="80000"/>
              </a:lnSpc>
              <a:buNone/>
            </a:pPr>
            <a:r>
              <a:rPr lang="en-US" sz="2600" b="1" dirty="0" smtClean="0">
                <a:cs typeface="Times New Roman" pitchFamily="18" charset="0"/>
              </a:rPr>
              <a:t>(</a:t>
            </a:r>
            <a:r>
              <a:rPr lang="en-US" sz="2400" b="1" dirty="0" smtClean="0">
                <a:cs typeface="Times New Roman" pitchFamily="18" charset="0"/>
              </a:rPr>
              <a:t>for theoretical </a:t>
            </a:r>
            <a:r>
              <a:rPr lang="en-US" sz="2400" b="1" dirty="0">
                <a:cs typeface="Times New Roman" pitchFamily="18" charset="0"/>
              </a:rPr>
              <a:t>aspects of epidemiologic research and data analytic </a:t>
            </a:r>
            <a:r>
              <a:rPr lang="en-US" sz="2400" b="1" dirty="0" smtClean="0">
                <a:cs typeface="Times New Roman" pitchFamily="18" charset="0"/>
              </a:rPr>
              <a:t>methods we suggest the following textbook):</a:t>
            </a:r>
            <a:endParaRPr lang="en-US" sz="2400" b="1" dirty="0">
              <a:cs typeface="Times New Roman" pitchFamily="18" charset="0"/>
            </a:endParaRPr>
          </a:p>
          <a:p>
            <a:pPr marL="400050" lvl="1" indent="0">
              <a:buNone/>
            </a:pPr>
            <a:r>
              <a:rPr lang="en-US" sz="2400" b="1" dirty="0">
                <a:cs typeface="Times New Roman" pitchFamily="18" charset="0"/>
              </a:rPr>
              <a:t>Rothman K (2012), Epidemiology: An Introduction (2nd edition).  New York: Oxford University Press.</a:t>
            </a:r>
          </a:p>
          <a:p>
            <a:pPr lvl="2" indent="-342900">
              <a:buFont typeface="Wingdings" panose="05000000000000000000" pitchFamily="2" charset="2"/>
              <a:buChar char="Ø"/>
            </a:pPr>
            <a:r>
              <a:rPr lang="en-US" sz="2000" b="1" dirty="0" smtClean="0">
                <a:solidFill>
                  <a:srgbClr val="339933"/>
                </a:solidFill>
                <a:cs typeface="Times New Roman" pitchFamily="18" charset="0"/>
              </a:rPr>
              <a:t>This </a:t>
            </a:r>
            <a:r>
              <a:rPr lang="en-US" sz="2000" b="1" dirty="0">
                <a:solidFill>
                  <a:srgbClr val="339933"/>
                </a:solidFill>
                <a:cs typeface="Times New Roman" pitchFamily="18" charset="0"/>
              </a:rPr>
              <a:t>textbook as well </a:t>
            </a:r>
            <a:r>
              <a:rPr lang="en-US" sz="2000" b="1" dirty="0" smtClean="0">
                <a:solidFill>
                  <a:srgbClr val="339933"/>
                </a:solidFill>
                <a:cs typeface="Times New Roman" pitchFamily="18" charset="0"/>
              </a:rPr>
              <a:t>RECOMMENDED TEXTBOOKS above are </a:t>
            </a:r>
            <a:r>
              <a:rPr lang="en-US" sz="2000" b="1" dirty="0">
                <a:solidFill>
                  <a:srgbClr val="339933"/>
                </a:solidFill>
                <a:cs typeface="Times New Roman" pitchFamily="18" charset="0"/>
              </a:rPr>
              <a:t>available in the Course Reserves section of the Mission Bay library. Check availability here: http://ucsfcat.library.ucsf.edu/search/?searchtype=r&amp;searcharg=Epi+207</a:t>
            </a:r>
            <a:endParaRPr lang="en-US" sz="2000" b="1" dirty="0" smtClean="0">
              <a:solidFill>
                <a:srgbClr val="339933"/>
              </a:solidFill>
              <a:cs typeface="Times New Roman" pitchFamily="18" charset="0"/>
            </a:endParaRPr>
          </a:p>
        </p:txBody>
      </p:sp>
    </p:spTree>
    <p:extLst>
      <p:ext uri="{BB962C8B-B14F-4D97-AF65-F5344CB8AC3E}">
        <p14:creationId xmlns:p14="http://schemas.microsoft.com/office/powerpoint/2010/main" val="284112832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14638</TotalTime>
  <Words>2912</Words>
  <Application>Microsoft Office PowerPoint</Application>
  <PresentationFormat>35mm Slides</PresentationFormat>
  <Paragraphs>207</Paragraphs>
  <Slides>16</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 Unicode MS</vt:lpstr>
      <vt:lpstr>Arial</vt:lpstr>
      <vt:lpstr>Times New Roman</vt:lpstr>
      <vt:lpstr>Wingdings</vt:lpstr>
      <vt:lpstr>Default Design</vt:lpstr>
      <vt:lpstr>PowerPoint Presentation</vt:lpstr>
      <vt:lpstr>Outline</vt:lpstr>
      <vt:lpstr>Epidemiologic Methods II (EPI 207)</vt:lpstr>
      <vt:lpstr>How does this course build upon Epi 203?</vt:lpstr>
      <vt:lpstr>Organization of the course</vt:lpstr>
      <vt:lpstr>Learning Objectives</vt:lpstr>
      <vt:lpstr>Resources</vt:lpstr>
      <vt:lpstr>Resources</vt:lpstr>
      <vt:lpstr>Resources</vt:lpstr>
      <vt:lpstr>Hierarchy of textbook resources</vt:lpstr>
      <vt:lpstr>Resources</vt:lpstr>
      <vt:lpstr>Course Administration</vt:lpstr>
      <vt:lpstr>Grading</vt:lpstr>
      <vt:lpstr>Teaching Philosophy</vt:lpstr>
      <vt:lpstr>What is the best way to learn in this course? </vt:lpstr>
      <vt:lpstr>See you in class on January 13th!</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Epidemiologic Methods</dc:title>
  <dc:creator>Jeff Martin</dc:creator>
  <cp:lastModifiedBy>Lydia Zablotska</cp:lastModifiedBy>
  <cp:revision>167</cp:revision>
  <cp:lastPrinted>2001-09-24T19:01:03Z</cp:lastPrinted>
  <dcterms:created xsi:type="dcterms:W3CDTF">1999-10-19T18:58:44Z</dcterms:created>
  <dcterms:modified xsi:type="dcterms:W3CDTF">2017-01-09T23:58:45Z</dcterms:modified>
</cp:coreProperties>
</file>