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256" r:id="rId2"/>
    <p:sldId id="359" r:id="rId3"/>
    <p:sldId id="355" r:id="rId4"/>
    <p:sldId id="357" r:id="rId5"/>
    <p:sldId id="354" r:id="rId6"/>
    <p:sldId id="266" r:id="rId7"/>
    <p:sldId id="317" r:id="rId8"/>
    <p:sldId id="361" r:id="rId9"/>
    <p:sldId id="360" r:id="rId10"/>
    <p:sldId id="397" r:id="rId11"/>
    <p:sldId id="398" r:id="rId12"/>
    <p:sldId id="666" r:id="rId13"/>
    <p:sldId id="362" r:id="rId14"/>
    <p:sldId id="672" r:id="rId15"/>
    <p:sldId id="675" r:id="rId16"/>
    <p:sldId id="668" r:id="rId17"/>
    <p:sldId id="669" r:id="rId18"/>
    <p:sldId id="670" r:id="rId19"/>
    <p:sldId id="671" r:id="rId20"/>
    <p:sldId id="667" r:id="rId21"/>
    <p:sldId id="674" r:id="rId22"/>
    <p:sldId id="676" r:id="rId23"/>
    <p:sldId id="67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Mcculloch" initials="CM"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1AE"/>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72"/>
    <p:restoredTop sz="87255"/>
  </p:normalViewPr>
  <p:slideViewPr>
    <p:cSldViewPr snapToGrid="0" snapToObjects="1">
      <p:cViewPr varScale="1">
        <p:scale>
          <a:sx n="91" d="100"/>
          <a:sy n="91" d="100"/>
        </p:scale>
        <p:origin x="336" y="184"/>
      </p:cViewPr>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21B72-B727-D040-93E2-6A9577277028}"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8F25676-6245-4E43-BE65-168A0216D611}">
      <dgm:prSet phldrT="[Text]"/>
      <dgm:spPr/>
      <dgm:t>
        <a:bodyPr/>
        <a:lstStyle/>
        <a:p>
          <a:r>
            <a:rPr lang="en-US" dirty="0"/>
            <a:t>Machine Learning</a:t>
          </a:r>
        </a:p>
      </dgm:t>
    </dgm:pt>
    <dgm:pt modelId="{9A8FD819-0976-EF4B-B47E-052D1F8D7B10}" type="parTrans" cxnId="{C976A6EC-F55B-0447-8A10-678E24423D6C}">
      <dgm:prSet/>
      <dgm:spPr/>
      <dgm:t>
        <a:bodyPr/>
        <a:lstStyle/>
        <a:p>
          <a:endParaRPr lang="en-US"/>
        </a:p>
      </dgm:t>
    </dgm:pt>
    <dgm:pt modelId="{E02D2AFF-6B60-1940-9258-B1EA77DBFE0F}" type="sibTrans" cxnId="{C976A6EC-F55B-0447-8A10-678E24423D6C}">
      <dgm:prSet/>
      <dgm:spPr/>
      <dgm:t>
        <a:bodyPr/>
        <a:lstStyle/>
        <a:p>
          <a:endParaRPr lang="en-US"/>
        </a:p>
      </dgm:t>
    </dgm:pt>
    <dgm:pt modelId="{15ABBBB6-DDEF-0E4D-B34D-713B175B3CD6}">
      <dgm:prSet phldrT="[Text]"/>
      <dgm:spPr/>
      <dgm:t>
        <a:bodyPr/>
        <a:lstStyle/>
        <a:p>
          <a:r>
            <a:rPr lang="en-US" dirty="0"/>
            <a:t>Supervised</a:t>
          </a:r>
        </a:p>
      </dgm:t>
    </dgm:pt>
    <dgm:pt modelId="{47AD3EE7-6A27-1746-A0D4-526D1EDEAB18}" type="parTrans" cxnId="{13F418FA-8A31-6F4D-972B-DE0982EF5F27}">
      <dgm:prSet/>
      <dgm:spPr/>
      <dgm:t>
        <a:bodyPr/>
        <a:lstStyle/>
        <a:p>
          <a:endParaRPr lang="en-US"/>
        </a:p>
      </dgm:t>
    </dgm:pt>
    <dgm:pt modelId="{F2A6B9A5-9F80-784C-88BF-F8924D285F32}" type="sibTrans" cxnId="{13F418FA-8A31-6F4D-972B-DE0982EF5F27}">
      <dgm:prSet/>
      <dgm:spPr/>
      <dgm:t>
        <a:bodyPr/>
        <a:lstStyle/>
        <a:p>
          <a:endParaRPr lang="en-US"/>
        </a:p>
      </dgm:t>
    </dgm:pt>
    <dgm:pt modelId="{C5AA36D3-5ECD-4846-AB92-3385708B3C63}">
      <dgm:prSet phldrT="[Text]"/>
      <dgm:spPr/>
      <dgm:t>
        <a:bodyPr/>
        <a:lstStyle/>
        <a:p>
          <a:r>
            <a:rPr lang="en-US" dirty="0"/>
            <a:t>Regression (continuous outcome)</a:t>
          </a:r>
        </a:p>
      </dgm:t>
    </dgm:pt>
    <dgm:pt modelId="{28366F0D-D2AF-D74E-8BE8-288C03287E07}" type="parTrans" cxnId="{C23B0FE8-8504-2A4A-BA33-D647B9FBC337}">
      <dgm:prSet/>
      <dgm:spPr/>
      <dgm:t>
        <a:bodyPr/>
        <a:lstStyle/>
        <a:p>
          <a:endParaRPr lang="en-US"/>
        </a:p>
      </dgm:t>
    </dgm:pt>
    <dgm:pt modelId="{8C9FCFC5-A418-6245-9521-3003D8122C9B}" type="sibTrans" cxnId="{C23B0FE8-8504-2A4A-BA33-D647B9FBC337}">
      <dgm:prSet/>
      <dgm:spPr/>
      <dgm:t>
        <a:bodyPr/>
        <a:lstStyle/>
        <a:p>
          <a:endParaRPr lang="en-US"/>
        </a:p>
      </dgm:t>
    </dgm:pt>
    <dgm:pt modelId="{AA4FC516-6BDB-8942-B414-0EB21E0167E5}">
      <dgm:prSet phldrT="[Text]"/>
      <dgm:spPr/>
      <dgm:t>
        <a:bodyPr/>
        <a:lstStyle/>
        <a:p>
          <a:r>
            <a:rPr lang="en-US" dirty="0"/>
            <a:t>Classification (categorical outcome)</a:t>
          </a:r>
        </a:p>
      </dgm:t>
    </dgm:pt>
    <dgm:pt modelId="{8970E40B-FD06-4942-8A16-9316EE75AB86}" type="parTrans" cxnId="{BF8BCFC7-D000-7847-8281-A5F1B615BC11}">
      <dgm:prSet/>
      <dgm:spPr/>
      <dgm:t>
        <a:bodyPr/>
        <a:lstStyle/>
        <a:p>
          <a:endParaRPr lang="en-US"/>
        </a:p>
      </dgm:t>
    </dgm:pt>
    <dgm:pt modelId="{7F581D4F-066C-9E42-9127-C4626E786314}" type="sibTrans" cxnId="{BF8BCFC7-D000-7847-8281-A5F1B615BC11}">
      <dgm:prSet/>
      <dgm:spPr/>
      <dgm:t>
        <a:bodyPr/>
        <a:lstStyle/>
        <a:p>
          <a:endParaRPr lang="en-US"/>
        </a:p>
      </dgm:t>
    </dgm:pt>
    <dgm:pt modelId="{17851DCB-920D-124B-A8F6-2C9E5A2DBD91}">
      <dgm:prSet phldrT="[Text]"/>
      <dgm:spPr/>
      <dgm:t>
        <a:bodyPr/>
        <a:lstStyle/>
        <a:p>
          <a:r>
            <a:rPr lang="en-US" dirty="0"/>
            <a:t>Unsupervised</a:t>
          </a:r>
        </a:p>
      </dgm:t>
    </dgm:pt>
    <dgm:pt modelId="{2A2EA2AC-2563-3445-8B5A-4BCA573AE0B2}" type="parTrans" cxnId="{EB7A36F9-7396-F046-8362-1F058C44E490}">
      <dgm:prSet/>
      <dgm:spPr/>
      <dgm:t>
        <a:bodyPr/>
        <a:lstStyle/>
        <a:p>
          <a:endParaRPr lang="en-US"/>
        </a:p>
      </dgm:t>
    </dgm:pt>
    <dgm:pt modelId="{50CFBBB1-25F7-AF4B-AD91-CBB9EF252915}" type="sibTrans" cxnId="{EB7A36F9-7396-F046-8362-1F058C44E490}">
      <dgm:prSet/>
      <dgm:spPr/>
      <dgm:t>
        <a:bodyPr/>
        <a:lstStyle/>
        <a:p>
          <a:endParaRPr lang="en-US"/>
        </a:p>
      </dgm:t>
    </dgm:pt>
    <dgm:pt modelId="{4F2D8C22-2011-EC4F-B463-3C71BBBBF6A0}">
      <dgm:prSet phldrT="[Text]"/>
      <dgm:spPr/>
      <dgm:t>
        <a:bodyPr/>
        <a:lstStyle/>
        <a:p>
          <a:r>
            <a:rPr lang="en-US" dirty="0"/>
            <a:t>Clustering</a:t>
          </a:r>
        </a:p>
        <a:p>
          <a:r>
            <a:rPr lang="en-US" dirty="0"/>
            <a:t>(grouping</a:t>
          </a:r>
          <a:r>
            <a:rPr lang="en-US" baseline="0" dirty="0"/>
            <a:t> observations)</a:t>
          </a:r>
          <a:endParaRPr lang="en-US" dirty="0"/>
        </a:p>
      </dgm:t>
    </dgm:pt>
    <dgm:pt modelId="{9E19C0E4-EC2F-0E41-B169-CF8EE019932B}" type="parTrans" cxnId="{8DDBCD8D-B4D3-9B4A-9905-4830CD6C4702}">
      <dgm:prSet/>
      <dgm:spPr/>
      <dgm:t>
        <a:bodyPr/>
        <a:lstStyle/>
        <a:p>
          <a:endParaRPr lang="en-US"/>
        </a:p>
      </dgm:t>
    </dgm:pt>
    <dgm:pt modelId="{CA551CE2-C976-FE42-B6B4-8065D80D1721}" type="sibTrans" cxnId="{8DDBCD8D-B4D3-9B4A-9905-4830CD6C4702}">
      <dgm:prSet/>
      <dgm:spPr/>
      <dgm:t>
        <a:bodyPr/>
        <a:lstStyle/>
        <a:p>
          <a:endParaRPr lang="en-US"/>
        </a:p>
      </dgm:t>
    </dgm:pt>
    <dgm:pt modelId="{63D78C57-F9FD-1E48-8DD8-B055A554B3DA}">
      <dgm:prSet phldrT="[Text]"/>
      <dgm:spPr/>
      <dgm:t>
        <a:bodyPr/>
        <a:lstStyle/>
        <a:p>
          <a:r>
            <a:rPr lang="en-US" dirty="0"/>
            <a:t>Data Reduction (transforming variables)</a:t>
          </a:r>
        </a:p>
      </dgm:t>
    </dgm:pt>
    <dgm:pt modelId="{7792C44E-3540-3D4E-96EF-0E2593B51438}" type="parTrans" cxnId="{41A9E60F-4488-3A45-BE1F-A3E9196332D2}">
      <dgm:prSet/>
      <dgm:spPr/>
      <dgm:t>
        <a:bodyPr/>
        <a:lstStyle/>
        <a:p>
          <a:endParaRPr lang="en-US"/>
        </a:p>
      </dgm:t>
    </dgm:pt>
    <dgm:pt modelId="{F3D91973-5D74-044D-83E0-CBAFA9D30E0E}" type="sibTrans" cxnId="{41A9E60F-4488-3A45-BE1F-A3E9196332D2}">
      <dgm:prSet/>
      <dgm:spPr/>
      <dgm:t>
        <a:bodyPr/>
        <a:lstStyle/>
        <a:p>
          <a:endParaRPr lang="en-US"/>
        </a:p>
      </dgm:t>
    </dgm:pt>
    <dgm:pt modelId="{5B3E855A-067A-A94D-8ECF-E0762410E186}" type="pres">
      <dgm:prSet presAssocID="{4C021B72-B727-D040-93E2-6A9577277028}" presName="hierChild1" presStyleCnt="0">
        <dgm:presLayoutVars>
          <dgm:chPref val="1"/>
          <dgm:dir/>
          <dgm:animOne val="branch"/>
          <dgm:animLvl val="lvl"/>
          <dgm:resizeHandles/>
        </dgm:presLayoutVars>
      </dgm:prSet>
      <dgm:spPr/>
    </dgm:pt>
    <dgm:pt modelId="{2A19FC5D-3B86-E441-BA4D-6611533F1127}" type="pres">
      <dgm:prSet presAssocID="{F8F25676-6245-4E43-BE65-168A0216D611}" presName="hierRoot1" presStyleCnt="0"/>
      <dgm:spPr/>
    </dgm:pt>
    <dgm:pt modelId="{951FA09B-C2CC-9E4E-8447-F774CA2FFA6A}" type="pres">
      <dgm:prSet presAssocID="{F8F25676-6245-4E43-BE65-168A0216D611}" presName="composite" presStyleCnt="0"/>
      <dgm:spPr/>
    </dgm:pt>
    <dgm:pt modelId="{09E2A66F-0B9C-B14D-95E8-CABFB5F4927C}" type="pres">
      <dgm:prSet presAssocID="{F8F25676-6245-4E43-BE65-168A0216D611}" presName="background" presStyleLbl="node0" presStyleIdx="0" presStyleCnt="1"/>
      <dgm:spPr/>
    </dgm:pt>
    <dgm:pt modelId="{4B020118-7230-B641-9821-7CA20C46FB1B}" type="pres">
      <dgm:prSet presAssocID="{F8F25676-6245-4E43-BE65-168A0216D611}" presName="text" presStyleLbl="fgAcc0" presStyleIdx="0" presStyleCnt="1">
        <dgm:presLayoutVars>
          <dgm:chPref val="3"/>
        </dgm:presLayoutVars>
      </dgm:prSet>
      <dgm:spPr/>
    </dgm:pt>
    <dgm:pt modelId="{A0118F71-FBAE-B34B-A296-27BFFFC2CC37}" type="pres">
      <dgm:prSet presAssocID="{F8F25676-6245-4E43-BE65-168A0216D611}" presName="hierChild2" presStyleCnt="0"/>
      <dgm:spPr/>
    </dgm:pt>
    <dgm:pt modelId="{2D54A27B-5ADD-8248-A27E-E3C72183DD52}" type="pres">
      <dgm:prSet presAssocID="{47AD3EE7-6A27-1746-A0D4-526D1EDEAB18}" presName="Name10" presStyleLbl="parChTrans1D2" presStyleIdx="0" presStyleCnt="2"/>
      <dgm:spPr/>
    </dgm:pt>
    <dgm:pt modelId="{98F6457E-D588-5C43-B325-8CC034379310}" type="pres">
      <dgm:prSet presAssocID="{15ABBBB6-DDEF-0E4D-B34D-713B175B3CD6}" presName="hierRoot2" presStyleCnt="0"/>
      <dgm:spPr/>
    </dgm:pt>
    <dgm:pt modelId="{88EFBCBB-F2E2-0E42-9867-590E691B7DEB}" type="pres">
      <dgm:prSet presAssocID="{15ABBBB6-DDEF-0E4D-B34D-713B175B3CD6}" presName="composite2" presStyleCnt="0"/>
      <dgm:spPr/>
    </dgm:pt>
    <dgm:pt modelId="{3D53A4DC-0D22-A441-95B9-E1369A686A5D}" type="pres">
      <dgm:prSet presAssocID="{15ABBBB6-DDEF-0E4D-B34D-713B175B3CD6}" presName="background2" presStyleLbl="node2" presStyleIdx="0" presStyleCnt="2"/>
      <dgm:spPr/>
    </dgm:pt>
    <dgm:pt modelId="{294D1391-05F7-AF43-83BF-AAA011E784DA}" type="pres">
      <dgm:prSet presAssocID="{15ABBBB6-DDEF-0E4D-B34D-713B175B3CD6}" presName="text2" presStyleLbl="fgAcc2" presStyleIdx="0" presStyleCnt="2">
        <dgm:presLayoutVars>
          <dgm:chPref val="3"/>
        </dgm:presLayoutVars>
      </dgm:prSet>
      <dgm:spPr/>
    </dgm:pt>
    <dgm:pt modelId="{6AA55791-CB05-A346-B20F-F7BD40F1ED4E}" type="pres">
      <dgm:prSet presAssocID="{15ABBBB6-DDEF-0E4D-B34D-713B175B3CD6}" presName="hierChild3" presStyleCnt="0"/>
      <dgm:spPr/>
    </dgm:pt>
    <dgm:pt modelId="{0E2761CF-084F-2141-8826-22A6586B1DF1}" type="pres">
      <dgm:prSet presAssocID="{28366F0D-D2AF-D74E-8BE8-288C03287E07}" presName="Name17" presStyleLbl="parChTrans1D3" presStyleIdx="0" presStyleCnt="4"/>
      <dgm:spPr/>
    </dgm:pt>
    <dgm:pt modelId="{85770F87-CC58-7140-8E40-306309A38617}" type="pres">
      <dgm:prSet presAssocID="{C5AA36D3-5ECD-4846-AB92-3385708B3C63}" presName="hierRoot3" presStyleCnt="0"/>
      <dgm:spPr/>
    </dgm:pt>
    <dgm:pt modelId="{C7F8CF50-EBDE-5C4F-BDD3-929B896C3716}" type="pres">
      <dgm:prSet presAssocID="{C5AA36D3-5ECD-4846-AB92-3385708B3C63}" presName="composite3" presStyleCnt="0"/>
      <dgm:spPr/>
    </dgm:pt>
    <dgm:pt modelId="{8EECA2F0-3637-CA41-ACBD-7DC57F888C3C}" type="pres">
      <dgm:prSet presAssocID="{C5AA36D3-5ECD-4846-AB92-3385708B3C63}" presName="background3" presStyleLbl="node3" presStyleIdx="0" presStyleCnt="4"/>
      <dgm:spPr/>
    </dgm:pt>
    <dgm:pt modelId="{DE331C8C-4ABF-124F-9757-C8F82F4C98F7}" type="pres">
      <dgm:prSet presAssocID="{C5AA36D3-5ECD-4846-AB92-3385708B3C63}" presName="text3" presStyleLbl="fgAcc3" presStyleIdx="0" presStyleCnt="4">
        <dgm:presLayoutVars>
          <dgm:chPref val="3"/>
        </dgm:presLayoutVars>
      </dgm:prSet>
      <dgm:spPr/>
    </dgm:pt>
    <dgm:pt modelId="{36BF3877-9E82-E24C-83DC-1CBA32F3EB8C}" type="pres">
      <dgm:prSet presAssocID="{C5AA36D3-5ECD-4846-AB92-3385708B3C63}" presName="hierChild4" presStyleCnt="0"/>
      <dgm:spPr/>
    </dgm:pt>
    <dgm:pt modelId="{947E30E2-924B-0749-8444-722075DE4A6F}" type="pres">
      <dgm:prSet presAssocID="{8970E40B-FD06-4942-8A16-9316EE75AB86}" presName="Name17" presStyleLbl="parChTrans1D3" presStyleIdx="1" presStyleCnt="4"/>
      <dgm:spPr/>
    </dgm:pt>
    <dgm:pt modelId="{AFF2174E-232C-B84F-B91C-264C41EE18BC}" type="pres">
      <dgm:prSet presAssocID="{AA4FC516-6BDB-8942-B414-0EB21E0167E5}" presName="hierRoot3" presStyleCnt="0"/>
      <dgm:spPr/>
    </dgm:pt>
    <dgm:pt modelId="{486E4CB4-6C2E-1B48-8326-55E06C1D39CE}" type="pres">
      <dgm:prSet presAssocID="{AA4FC516-6BDB-8942-B414-0EB21E0167E5}" presName="composite3" presStyleCnt="0"/>
      <dgm:spPr/>
    </dgm:pt>
    <dgm:pt modelId="{7C3CD6CA-7D24-3F47-B318-FE7EDCE0570B}" type="pres">
      <dgm:prSet presAssocID="{AA4FC516-6BDB-8942-B414-0EB21E0167E5}" presName="background3" presStyleLbl="node3" presStyleIdx="1" presStyleCnt="4"/>
      <dgm:spPr/>
    </dgm:pt>
    <dgm:pt modelId="{DD9416C5-70DE-6E43-80D9-C82E078F5EFB}" type="pres">
      <dgm:prSet presAssocID="{AA4FC516-6BDB-8942-B414-0EB21E0167E5}" presName="text3" presStyleLbl="fgAcc3" presStyleIdx="1" presStyleCnt="4">
        <dgm:presLayoutVars>
          <dgm:chPref val="3"/>
        </dgm:presLayoutVars>
      </dgm:prSet>
      <dgm:spPr/>
    </dgm:pt>
    <dgm:pt modelId="{322F8926-ABCE-9B45-A7FB-95CB894BCAF8}" type="pres">
      <dgm:prSet presAssocID="{AA4FC516-6BDB-8942-B414-0EB21E0167E5}" presName="hierChild4" presStyleCnt="0"/>
      <dgm:spPr/>
    </dgm:pt>
    <dgm:pt modelId="{E870DFCC-5C74-E940-8FE2-D2B5CFF8FD32}" type="pres">
      <dgm:prSet presAssocID="{2A2EA2AC-2563-3445-8B5A-4BCA573AE0B2}" presName="Name10" presStyleLbl="parChTrans1D2" presStyleIdx="1" presStyleCnt="2"/>
      <dgm:spPr/>
    </dgm:pt>
    <dgm:pt modelId="{14DF78B0-2BFF-8A4E-9199-612412AA9CAD}" type="pres">
      <dgm:prSet presAssocID="{17851DCB-920D-124B-A8F6-2C9E5A2DBD91}" presName="hierRoot2" presStyleCnt="0"/>
      <dgm:spPr/>
    </dgm:pt>
    <dgm:pt modelId="{659F55F1-ED99-5142-95D8-0FC7F84102FF}" type="pres">
      <dgm:prSet presAssocID="{17851DCB-920D-124B-A8F6-2C9E5A2DBD91}" presName="composite2" presStyleCnt="0"/>
      <dgm:spPr/>
    </dgm:pt>
    <dgm:pt modelId="{A162C1CF-94CA-844C-9544-3DEDC88C5EE5}" type="pres">
      <dgm:prSet presAssocID="{17851DCB-920D-124B-A8F6-2C9E5A2DBD91}" presName="background2" presStyleLbl="node2" presStyleIdx="1" presStyleCnt="2"/>
      <dgm:spPr/>
    </dgm:pt>
    <dgm:pt modelId="{1230B3F1-D63E-5E48-B652-E8B068F32AE5}" type="pres">
      <dgm:prSet presAssocID="{17851DCB-920D-124B-A8F6-2C9E5A2DBD91}" presName="text2" presStyleLbl="fgAcc2" presStyleIdx="1" presStyleCnt="2">
        <dgm:presLayoutVars>
          <dgm:chPref val="3"/>
        </dgm:presLayoutVars>
      </dgm:prSet>
      <dgm:spPr/>
    </dgm:pt>
    <dgm:pt modelId="{AE710114-766D-C14C-8018-FB74136A752B}" type="pres">
      <dgm:prSet presAssocID="{17851DCB-920D-124B-A8F6-2C9E5A2DBD91}" presName="hierChild3" presStyleCnt="0"/>
      <dgm:spPr/>
    </dgm:pt>
    <dgm:pt modelId="{9C764079-CD67-EB44-81AB-8BFE98DB8A89}" type="pres">
      <dgm:prSet presAssocID="{9E19C0E4-EC2F-0E41-B169-CF8EE019932B}" presName="Name17" presStyleLbl="parChTrans1D3" presStyleIdx="2" presStyleCnt="4"/>
      <dgm:spPr/>
    </dgm:pt>
    <dgm:pt modelId="{08405A34-0D49-D143-AF7E-65F2A20E3576}" type="pres">
      <dgm:prSet presAssocID="{4F2D8C22-2011-EC4F-B463-3C71BBBBF6A0}" presName="hierRoot3" presStyleCnt="0"/>
      <dgm:spPr/>
    </dgm:pt>
    <dgm:pt modelId="{88877E42-977F-CE48-BD32-1443F2D7CD1F}" type="pres">
      <dgm:prSet presAssocID="{4F2D8C22-2011-EC4F-B463-3C71BBBBF6A0}" presName="composite3" presStyleCnt="0"/>
      <dgm:spPr/>
    </dgm:pt>
    <dgm:pt modelId="{7F9DE28B-690C-EA46-A37B-40AB80DADD6D}" type="pres">
      <dgm:prSet presAssocID="{4F2D8C22-2011-EC4F-B463-3C71BBBBF6A0}" presName="background3" presStyleLbl="node3" presStyleIdx="2" presStyleCnt="4"/>
      <dgm:spPr/>
    </dgm:pt>
    <dgm:pt modelId="{C4E910C1-BF12-7245-838A-FE21100D274A}" type="pres">
      <dgm:prSet presAssocID="{4F2D8C22-2011-EC4F-B463-3C71BBBBF6A0}" presName="text3" presStyleLbl="fgAcc3" presStyleIdx="2" presStyleCnt="4">
        <dgm:presLayoutVars>
          <dgm:chPref val="3"/>
        </dgm:presLayoutVars>
      </dgm:prSet>
      <dgm:spPr/>
    </dgm:pt>
    <dgm:pt modelId="{7399D448-3844-E14F-8C59-A9E2FA84C999}" type="pres">
      <dgm:prSet presAssocID="{4F2D8C22-2011-EC4F-B463-3C71BBBBF6A0}" presName="hierChild4" presStyleCnt="0"/>
      <dgm:spPr/>
    </dgm:pt>
    <dgm:pt modelId="{62A47CAE-BE9D-1147-BE5F-721F981DBB6D}" type="pres">
      <dgm:prSet presAssocID="{7792C44E-3540-3D4E-96EF-0E2593B51438}" presName="Name17" presStyleLbl="parChTrans1D3" presStyleIdx="3" presStyleCnt="4"/>
      <dgm:spPr/>
    </dgm:pt>
    <dgm:pt modelId="{ECF8D7A3-CB0D-5543-8C7A-43B77D026AE2}" type="pres">
      <dgm:prSet presAssocID="{63D78C57-F9FD-1E48-8DD8-B055A554B3DA}" presName="hierRoot3" presStyleCnt="0"/>
      <dgm:spPr/>
    </dgm:pt>
    <dgm:pt modelId="{1A763D16-9E77-154E-A77F-AA4997CA6910}" type="pres">
      <dgm:prSet presAssocID="{63D78C57-F9FD-1E48-8DD8-B055A554B3DA}" presName="composite3" presStyleCnt="0"/>
      <dgm:spPr/>
    </dgm:pt>
    <dgm:pt modelId="{B5F9CF80-8B19-A246-9283-1380B3481A1E}" type="pres">
      <dgm:prSet presAssocID="{63D78C57-F9FD-1E48-8DD8-B055A554B3DA}" presName="background3" presStyleLbl="node3" presStyleIdx="3" presStyleCnt="4"/>
      <dgm:spPr/>
    </dgm:pt>
    <dgm:pt modelId="{5BA3B5D3-2617-8A43-B93A-307F9B2298AA}" type="pres">
      <dgm:prSet presAssocID="{63D78C57-F9FD-1E48-8DD8-B055A554B3DA}" presName="text3" presStyleLbl="fgAcc3" presStyleIdx="3" presStyleCnt="4">
        <dgm:presLayoutVars>
          <dgm:chPref val="3"/>
        </dgm:presLayoutVars>
      </dgm:prSet>
      <dgm:spPr/>
    </dgm:pt>
    <dgm:pt modelId="{42429139-941F-B642-98E0-C6C1D834BB31}" type="pres">
      <dgm:prSet presAssocID="{63D78C57-F9FD-1E48-8DD8-B055A554B3DA}" presName="hierChild4" presStyleCnt="0"/>
      <dgm:spPr/>
    </dgm:pt>
  </dgm:ptLst>
  <dgm:cxnLst>
    <dgm:cxn modelId="{6D10AB07-F193-E94F-9D24-842069860011}" type="presOf" srcId="{17851DCB-920D-124B-A8F6-2C9E5A2DBD91}" destId="{1230B3F1-D63E-5E48-B652-E8B068F32AE5}" srcOrd="0" destOrd="0" presId="urn:microsoft.com/office/officeart/2005/8/layout/hierarchy1"/>
    <dgm:cxn modelId="{41A9E60F-4488-3A45-BE1F-A3E9196332D2}" srcId="{17851DCB-920D-124B-A8F6-2C9E5A2DBD91}" destId="{63D78C57-F9FD-1E48-8DD8-B055A554B3DA}" srcOrd="1" destOrd="0" parTransId="{7792C44E-3540-3D4E-96EF-0E2593B51438}" sibTransId="{F3D91973-5D74-044D-83E0-CBAFA9D30E0E}"/>
    <dgm:cxn modelId="{75914D25-A90C-6A45-A5E6-6CC6F7A506C2}" type="presOf" srcId="{63D78C57-F9FD-1E48-8DD8-B055A554B3DA}" destId="{5BA3B5D3-2617-8A43-B93A-307F9B2298AA}" srcOrd="0" destOrd="0" presId="urn:microsoft.com/office/officeart/2005/8/layout/hierarchy1"/>
    <dgm:cxn modelId="{91782928-1FDD-0F48-8252-F1BDAB12C420}" type="presOf" srcId="{7792C44E-3540-3D4E-96EF-0E2593B51438}" destId="{62A47CAE-BE9D-1147-BE5F-721F981DBB6D}" srcOrd="0" destOrd="0" presId="urn:microsoft.com/office/officeart/2005/8/layout/hierarchy1"/>
    <dgm:cxn modelId="{B0A7DC30-441E-5140-858E-E557F0FF5CD3}" type="presOf" srcId="{C5AA36D3-5ECD-4846-AB92-3385708B3C63}" destId="{DE331C8C-4ABF-124F-9757-C8F82F4C98F7}" srcOrd="0" destOrd="0" presId="urn:microsoft.com/office/officeart/2005/8/layout/hierarchy1"/>
    <dgm:cxn modelId="{04949149-7BBC-E44F-88E2-316A86F6C79C}" type="presOf" srcId="{47AD3EE7-6A27-1746-A0D4-526D1EDEAB18}" destId="{2D54A27B-5ADD-8248-A27E-E3C72183DD52}" srcOrd="0" destOrd="0" presId="urn:microsoft.com/office/officeart/2005/8/layout/hierarchy1"/>
    <dgm:cxn modelId="{C61ED356-2385-1E45-BA04-477F97B6E022}" type="presOf" srcId="{AA4FC516-6BDB-8942-B414-0EB21E0167E5}" destId="{DD9416C5-70DE-6E43-80D9-C82E078F5EFB}" srcOrd="0" destOrd="0" presId="urn:microsoft.com/office/officeart/2005/8/layout/hierarchy1"/>
    <dgm:cxn modelId="{6B3FD159-972A-DC4D-96A3-8D132887881B}" type="presOf" srcId="{15ABBBB6-DDEF-0E4D-B34D-713B175B3CD6}" destId="{294D1391-05F7-AF43-83BF-AAA011E784DA}" srcOrd="0" destOrd="0" presId="urn:microsoft.com/office/officeart/2005/8/layout/hierarchy1"/>
    <dgm:cxn modelId="{10BF5C65-D46B-9948-829D-30A021A9D3F0}" type="presOf" srcId="{9E19C0E4-EC2F-0E41-B169-CF8EE019932B}" destId="{9C764079-CD67-EB44-81AB-8BFE98DB8A89}" srcOrd="0" destOrd="0" presId="urn:microsoft.com/office/officeart/2005/8/layout/hierarchy1"/>
    <dgm:cxn modelId="{45F41A70-9F4A-4B4D-AAD6-99EFF978EF58}" type="presOf" srcId="{F8F25676-6245-4E43-BE65-168A0216D611}" destId="{4B020118-7230-B641-9821-7CA20C46FB1B}" srcOrd="0" destOrd="0" presId="urn:microsoft.com/office/officeart/2005/8/layout/hierarchy1"/>
    <dgm:cxn modelId="{2204DE79-DCA4-3647-B675-5D1C0C887511}" type="presOf" srcId="{4F2D8C22-2011-EC4F-B463-3C71BBBBF6A0}" destId="{C4E910C1-BF12-7245-838A-FE21100D274A}" srcOrd="0" destOrd="0" presId="urn:microsoft.com/office/officeart/2005/8/layout/hierarchy1"/>
    <dgm:cxn modelId="{6AC92C7E-30C7-C844-B861-8973967BBDCB}" type="presOf" srcId="{28366F0D-D2AF-D74E-8BE8-288C03287E07}" destId="{0E2761CF-084F-2141-8826-22A6586B1DF1}" srcOrd="0" destOrd="0" presId="urn:microsoft.com/office/officeart/2005/8/layout/hierarchy1"/>
    <dgm:cxn modelId="{8DDBCD8D-B4D3-9B4A-9905-4830CD6C4702}" srcId="{17851DCB-920D-124B-A8F6-2C9E5A2DBD91}" destId="{4F2D8C22-2011-EC4F-B463-3C71BBBBF6A0}" srcOrd="0" destOrd="0" parTransId="{9E19C0E4-EC2F-0E41-B169-CF8EE019932B}" sibTransId="{CA551CE2-C976-FE42-B6B4-8065D80D1721}"/>
    <dgm:cxn modelId="{2B3391A2-3994-3947-B666-791B10C7F0C2}" type="presOf" srcId="{2A2EA2AC-2563-3445-8B5A-4BCA573AE0B2}" destId="{E870DFCC-5C74-E940-8FE2-D2B5CFF8FD32}" srcOrd="0" destOrd="0" presId="urn:microsoft.com/office/officeart/2005/8/layout/hierarchy1"/>
    <dgm:cxn modelId="{F72770C2-32F2-D345-9CAF-3DE3B2D8BC8E}" type="presOf" srcId="{4C021B72-B727-D040-93E2-6A9577277028}" destId="{5B3E855A-067A-A94D-8ECF-E0762410E186}" srcOrd="0" destOrd="0" presId="urn:microsoft.com/office/officeart/2005/8/layout/hierarchy1"/>
    <dgm:cxn modelId="{BF8BCFC7-D000-7847-8281-A5F1B615BC11}" srcId="{15ABBBB6-DDEF-0E4D-B34D-713B175B3CD6}" destId="{AA4FC516-6BDB-8942-B414-0EB21E0167E5}" srcOrd="1" destOrd="0" parTransId="{8970E40B-FD06-4942-8A16-9316EE75AB86}" sibTransId="{7F581D4F-066C-9E42-9127-C4626E786314}"/>
    <dgm:cxn modelId="{C23B0FE8-8504-2A4A-BA33-D647B9FBC337}" srcId="{15ABBBB6-DDEF-0E4D-B34D-713B175B3CD6}" destId="{C5AA36D3-5ECD-4846-AB92-3385708B3C63}" srcOrd="0" destOrd="0" parTransId="{28366F0D-D2AF-D74E-8BE8-288C03287E07}" sibTransId="{8C9FCFC5-A418-6245-9521-3003D8122C9B}"/>
    <dgm:cxn modelId="{C976A6EC-F55B-0447-8A10-678E24423D6C}" srcId="{4C021B72-B727-D040-93E2-6A9577277028}" destId="{F8F25676-6245-4E43-BE65-168A0216D611}" srcOrd="0" destOrd="0" parTransId="{9A8FD819-0976-EF4B-B47E-052D1F8D7B10}" sibTransId="{E02D2AFF-6B60-1940-9258-B1EA77DBFE0F}"/>
    <dgm:cxn modelId="{E87C05F9-4343-A148-9F2E-ADC37826912F}" type="presOf" srcId="{8970E40B-FD06-4942-8A16-9316EE75AB86}" destId="{947E30E2-924B-0749-8444-722075DE4A6F}" srcOrd="0" destOrd="0" presId="urn:microsoft.com/office/officeart/2005/8/layout/hierarchy1"/>
    <dgm:cxn modelId="{EB7A36F9-7396-F046-8362-1F058C44E490}" srcId="{F8F25676-6245-4E43-BE65-168A0216D611}" destId="{17851DCB-920D-124B-A8F6-2C9E5A2DBD91}" srcOrd="1" destOrd="0" parTransId="{2A2EA2AC-2563-3445-8B5A-4BCA573AE0B2}" sibTransId="{50CFBBB1-25F7-AF4B-AD91-CBB9EF252915}"/>
    <dgm:cxn modelId="{13F418FA-8A31-6F4D-972B-DE0982EF5F27}" srcId="{F8F25676-6245-4E43-BE65-168A0216D611}" destId="{15ABBBB6-DDEF-0E4D-B34D-713B175B3CD6}" srcOrd="0" destOrd="0" parTransId="{47AD3EE7-6A27-1746-A0D4-526D1EDEAB18}" sibTransId="{F2A6B9A5-9F80-784C-88BF-F8924D285F32}"/>
    <dgm:cxn modelId="{3DC5BF76-3CB3-C04F-BD36-4E2354F5BCB8}" type="presParOf" srcId="{5B3E855A-067A-A94D-8ECF-E0762410E186}" destId="{2A19FC5D-3B86-E441-BA4D-6611533F1127}" srcOrd="0" destOrd="0" presId="urn:microsoft.com/office/officeart/2005/8/layout/hierarchy1"/>
    <dgm:cxn modelId="{40725533-CB34-C94D-91BC-9EA21005FAAE}" type="presParOf" srcId="{2A19FC5D-3B86-E441-BA4D-6611533F1127}" destId="{951FA09B-C2CC-9E4E-8447-F774CA2FFA6A}" srcOrd="0" destOrd="0" presId="urn:microsoft.com/office/officeart/2005/8/layout/hierarchy1"/>
    <dgm:cxn modelId="{2C9E303D-BA85-7240-B671-36FD8B043AE9}" type="presParOf" srcId="{951FA09B-C2CC-9E4E-8447-F774CA2FFA6A}" destId="{09E2A66F-0B9C-B14D-95E8-CABFB5F4927C}" srcOrd="0" destOrd="0" presId="urn:microsoft.com/office/officeart/2005/8/layout/hierarchy1"/>
    <dgm:cxn modelId="{3A771FF4-97CC-0243-A861-27A92E7B6E86}" type="presParOf" srcId="{951FA09B-C2CC-9E4E-8447-F774CA2FFA6A}" destId="{4B020118-7230-B641-9821-7CA20C46FB1B}" srcOrd="1" destOrd="0" presId="urn:microsoft.com/office/officeart/2005/8/layout/hierarchy1"/>
    <dgm:cxn modelId="{60692723-9809-1844-B191-AD10731F8CAA}" type="presParOf" srcId="{2A19FC5D-3B86-E441-BA4D-6611533F1127}" destId="{A0118F71-FBAE-B34B-A296-27BFFFC2CC37}" srcOrd="1" destOrd="0" presId="urn:microsoft.com/office/officeart/2005/8/layout/hierarchy1"/>
    <dgm:cxn modelId="{106847B9-933E-564F-8011-C5A2A1482DEE}" type="presParOf" srcId="{A0118F71-FBAE-B34B-A296-27BFFFC2CC37}" destId="{2D54A27B-5ADD-8248-A27E-E3C72183DD52}" srcOrd="0" destOrd="0" presId="urn:microsoft.com/office/officeart/2005/8/layout/hierarchy1"/>
    <dgm:cxn modelId="{BEB3037A-4EB9-3C4E-A1CA-9214CE3BB635}" type="presParOf" srcId="{A0118F71-FBAE-B34B-A296-27BFFFC2CC37}" destId="{98F6457E-D588-5C43-B325-8CC034379310}" srcOrd="1" destOrd="0" presId="urn:microsoft.com/office/officeart/2005/8/layout/hierarchy1"/>
    <dgm:cxn modelId="{FC66D2F7-CEB6-7047-93A6-E2C7132C2AE3}" type="presParOf" srcId="{98F6457E-D588-5C43-B325-8CC034379310}" destId="{88EFBCBB-F2E2-0E42-9867-590E691B7DEB}" srcOrd="0" destOrd="0" presId="urn:microsoft.com/office/officeart/2005/8/layout/hierarchy1"/>
    <dgm:cxn modelId="{A9264F24-AC14-9946-87E9-5D9BD4B5B5E0}" type="presParOf" srcId="{88EFBCBB-F2E2-0E42-9867-590E691B7DEB}" destId="{3D53A4DC-0D22-A441-95B9-E1369A686A5D}" srcOrd="0" destOrd="0" presId="urn:microsoft.com/office/officeart/2005/8/layout/hierarchy1"/>
    <dgm:cxn modelId="{BD025DC5-F13E-584C-ACA9-1651DA6F13F4}" type="presParOf" srcId="{88EFBCBB-F2E2-0E42-9867-590E691B7DEB}" destId="{294D1391-05F7-AF43-83BF-AAA011E784DA}" srcOrd="1" destOrd="0" presId="urn:microsoft.com/office/officeart/2005/8/layout/hierarchy1"/>
    <dgm:cxn modelId="{BBD6E6C7-E622-B64F-AAB7-EB87D7E4E044}" type="presParOf" srcId="{98F6457E-D588-5C43-B325-8CC034379310}" destId="{6AA55791-CB05-A346-B20F-F7BD40F1ED4E}" srcOrd="1" destOrd="0" presId="urn:microsoft.com/office/officeart/2005/8/layout/hierarchy1"/>
    <dgm:cxn modelId="{2770FCAE-8140-4C43-A4C3-CB28F12670ED}" type="presParOf" srcId="{6AA55791-CB05-A346-B20F-F7BD40F1ED4E}" destId="{0E2761CF-084F-2141-8826-22A6586B1DF1}" srcOrd="0" destOrd="0" presId="urn:microsoft.com/office/officeart/2005/8/layout/hierarchy1"/>
    <dgm:cxn modelId="{14E32F0D-B566-9F43-A6FC-D71A48A897E4}" type="presParOf" srcId="{6AA55791-CB05-A346-B20F-F7BD40F1ED4E}" destId="{85770F87-CC58-7140-8E40-306309A38617}" srcOrd="1" destOrd="0" presId="urn:microsoft.com/office/officeart/2005/8/layout/hierarchy1"/>
    <dgm:cxn modelId="{E33681B9-DFA5-0645-AC43-7B02C643B07D}" type="presParOf" srcId="{85770F87-CC58-7140-8E40-306309A38617}" destId="{C7F8CF50-EBDE-5C4F-BDD3-929B896C3716}" srcOrd="0" destOrd="0" presId="urn:microsoft.com/office/officeart/2005/8/layout/hierarchy1"/>
    <dgm:cxn modelId="{05ED932D-08F9-5543-A012-7FAE7E43634D}" type="presParOf" srcId="{C7F8CF50-EBDE-5C4F-BDD3-929B896C3716}" destId="{8EECA2F0-3637-CA41-ACBD-7DC57F888C3C}" srcOrd="0" destOrd="0" presId="urn:microsoft.com/office/officeart/2005/8/layout/hierarchy1"/>
    <dgm:cxn modelId="{8D456D4F-A937-BF44-8755-163ECCCE02D2}" type="presParOf" srcId="{C7F8CF50-EBDE-5C4F-BDD3-929B896C3716}" destId="{DE331C8C-4ABF-124F-9757-C8F82F4C98F7}" srcOrd="1" destOrd="0" presId="urn:microsoft.com/office/officeart/2005/8/layout/hierarchy1"/>
    <dgm:cxn modelId="{48F0ABC6-ECD3-0F46-86FE-5DF5DFDB0306}" type="presParOf" srcId="{85770F87-CC58-7140-8E40-306309A38617}" destId="{36BF3877-9E82-E24C-83DC-1CBA32F3EB8C}" srcOrd="1" destOrd="0" presId="urn:microsoft.com/office/officeart/2005/8/layout/hierarchy1"/>
    <dgm:cxn modelId="{1867530A-2B7B-BA44-992B-7708AD175228}" type="presParOf" srcId="{6AA55791-CB05-A346-B20F-F7BD40F1ED4E}" destId="{947E30E2-924B-0749-8444-722075DE4A6F}" srcOrd="2" destOrd="0" presId="urn:microsoft.com/office/officeart/2005/8/layout/hierarchy1"/>
    <dgm:cxn modelId="{F7E537B8-2006-444A-A3B4-AE9C2FDB19F7}" type="presParOf" srcId="{6AA55791-CB05-A346-B20F-F7BD40F1ED4E}" destId="{AFF2174E-232C-B84F-B91C-264C41EE18BC}" srcOrd="3" destOrd="0" presId="urn:microsoft.com/office/officeart/2005/8/layout/hierarchy1"/>
    <dgm:cxn modelId="{E0AD8311-DCF7-694F-B648-19394BBF50B8}" type="presParOf" srcId="{AFF2174E-232C-B84F-B91C-264C41EE18BC}" destId="{486E4CB4-6C2E-1B48-8326-55E06C1D39CE}" srcOrd="0" destOrd="0" presId="urn:microsoft.com/office/officeart/2005/8/layout/hierarchy1"/>
    <dgm:cxn modelId="{3910FC7E-78D0-414F-8E11-77747279331F}" type="presParOf" srcId="{486E4CB4-6C2E-1B48-8326-55E06C1D39CE}" destId="{7C3CD6CA-7D24-3F47-B318-FE7EDCE0570B}" srcOrd="0" destOrd="0" presId="urn:microsoft.com/office/officeart/2005/8/layout/hierarchy1"/>
    <dgm:cxn modelId="{BB183C9E-8FFC-2845-B50F-CE03F50EB794}" type="presParOf" srcId="{486E4CB4-6C2E-1B48-8326-55E06C1D39CE}" destId="{DD9416C5-70DE-6E43-80D9-C82E078F5EFB}" srcOrd="1" destOrd="0" presId="urn:microsoft.com/office/officeart/2005/8/layout/hierarchy1"/>
    <dgm:cxn modelId="{64D83916-FBE0-7A4E-BDE7-B7A8FC08F408}" type="presParOf" srcId="{AFF2174E-232C-B84F-B91C-264C41EE18BC}" destId="{322F8926-ABCE-9B45-A7FB-95CB894BCAF8}" srcOrd="1" destOrd="0" presId="urn:microsoft.com/office/officeart/2005/8/layout/hierarchy1"/>
    <dgm:cxn modelId="{EF2864C2-CBFE-A849-9428-44B130A30906}" type="presParOf" srcId="{A0118F71-FBAE-B34B-A296-27BFFFC2CC37}" destId="{E870DFCC-5C74-E940-8FE2-D2B5CFF8FD32}" srcOrd="2" destOrd="0" presId="urn:microsoft.com/office/officeart/2005/8/layout/hierarchy1"/>
    <dgm:cxn modelId="{9755CC18-6B31-FF41-A5A4-1351366314BD}" type="presParOf" srcId="{A0118F71-FBAE-B34B-A296-27BFFFC2CC37}" destId="{14DF78B0-2BFF-8A4E-9199-612412AA9CAD}" srcOrd="3" destOrd="0" presId="urn:microsoft.com/office/officeart/2005/8/layout/hierarchy1"/>
    <dgm:cxn modelId="{CCA5CC13-6722-6240-AE57-F787A550B485}" type="presParOf" srcId="{14DF78B0-2BFF-8A4E-9199-612412AA9CAD}" destId="{659F55F1-ED99-5142-95D8-0FC7F84102FF}" srcOrd="0" destOrd="0" presId="urn:microsoft.com/office/officeart/2005/8/layout/hierarchy1"/>
    <dgm:cxn modelId="{88A4B5E3-803B-9949-926A-95335338A796}" type="presParOf" srcId="{659F55F1-ED99-5142-95D8-0FC7F84102FF}" destId="{A162C1CF-94CA-844C-9544-3DEDC88C5EE5}" srcOrd="0" destOrd="0" presId="urn:microsoft.com/office/officeart/2005/8/layout/hierarchy1"/>
    <dgm:cxn modelId="{A3543E8B-2758-EE4C-8ED9-53D6A9DF8C95}" type="presParOf" srcId="{659F55F1-ED99-5142-95D8-0FC7F84102FF}" destId="{1230B3F1-D63E-5E48-B652-E8B068F32AE5}" srcOrd="1" destOrd="0" presId="urn:microsoft.com/office/officeart/2005/8/layout/hierarchy1"/>
    <dgm:cxn modelId="{5EA7E342-C9A3-D744-B6D1-75CBBC6FDB18}" type="presParOf" srcId="{14DF78B0-2BFF-8A4E-9199-612412AA9CAD}" destId="{AE710114-766D-C14C-8018-FB74136A752B}" srcOrd="1" destOrd="0" presId="urn:microsoft.com/office/officeart/2005/8/layout/hierarchy1"/>
    <dgm:cxn modelId="{06377C87-2D87-9D45-9DA3-906C9E18C30C}" type="presParOf" srcId="{AE710114-766D-C14C-8018-FB74136A752B}" destId="{9C764079-CD67-EB44-81AB-8BFE98DB8A89}" srcOrd="0" destOrd="0" presId="urn:microsoft.com/office/officeart/2005/8/layout/hierarchy1"/>
    <dgm:cxn modelId="{DDAAF13D-5024-414F-BA56-E19B4CD44C62}" type="presParOf" srcId="{AE710114-766D-C14C-8018-FB74136A752B}" destId="{08405A34-0D49-D143-AF7E-65F2A20E3576}" srcOrd="1" destOrd="0" presId="urn:microsoft.com/office/officeart/2005/8/layout/hierarchy1"/>
    <dgm:cxn modelId="{E5716F2A-5330-D544-B920-0FCCD33C6131}" type="presParOf" srcId="{08405A34-0D49-D143-AF7E-65F2A20E3576}" destId="{88877E42-977F-CE48-BD32-1443F2D7CD1F}" srcOrd="0" destOrd="0" presId="urn:microsoft.com/office/officeart/2005/8/layout/hierarchy1"/>
    <dgm:cxn modelId="{21744D45-4837-3646-AC25-F4AA6CF765F2}" type="presParOf" srcId="{88877E42-977F-CE48-BD32-1443F2D7CD1F}" destId="{7F9DE28B-690C-EA46-A37B-40AB80DADD6D}" srcOrd="0" destOrd="0" presId="urn:microsoft.com/office/officeart/2005/8/layout/hierarchy1"/>
    <dgm:cxn modelId="{BEAB9A78-B18A-2045-8A07-91DF5BB4BE04}" type="presParOf" srcId="{88877E42-977F-CE48-BD32-1443F2D7CD1F}" destId="{C4E910C1-BF12-7245-838A-FE21100D274A}" srcOrd="1" destOrd="0" presId="urn:microsoft.com/office/officeart/2005/8/layout/hierarchy1"/>
    <dgm:cxn modelId="{844D2B8A-DE9E-D949-882E-C8D22A51F773}" type="presParOf" srcId="{08405A34-0D49-D143-AF7E-65F2A20E3576}" destId="{7399D448-3844-E14F-8C59-A9E2FA84C999}" srcOrd="1" destOrd="0" presId="urn:microsoft.com/office/officeart/2005/8/layout/hierarchy1"/>
    <dgm:cxn modelId="{10F8F44C-DABB-0643-B11C-C010D85692E7}" type="presParOf" srcId="{AE710114-766D-C14C-8018-FB74136A752B}" destId="{62A47CAE-BE9D-1147-BE5F-721F981DBB6D}" srcOrd="2" destOrd="0" presId="urn:microsoft.com/office/officeart/2005/8/layout/hierarchy1"/>
    <dgm:cxn modelId="{3B35051D-3F5A-BC4B-B317-2EB230A08078}" type="presParOf" srcId="{AE710114-766D-C14C-8018-FB74136A752B}" destId="{ECF8D7A3-CB0D-5543-8C7A-43B77D026AE2}" srcOrd="3" destOrd="0" presId="urn:microsoft.com/office/officeart/2005/8/layout/hierarchy1"/>
    <dgm:cxn modelId="{0634ED71-80C1-334F-824F-304E13C911D8}" type="presParOf" srcId="{ECF8D7A3-CB0D-5543-8C7A-43B77D026AE2}" destId="{1A763D16-9E77-154E-A77F-AA4997CA6910}" srcOrd="0" destOrd="0" presId="urn:microsoft.com/office/officeart/2005/8/layout/hierarchy1"/>
    <dgm:cxn modelId="{5670E661-E305-AB4A-BEFB-80FAEC96EB43}" type="presParOf" srcId="{1A763D16-9E77-154E-A77F-AA4997CA6910}" destId="{B5F9CF80-8B19-A246-9283-1380B3481A1E}" srcOrd="0" destOrd="0" presId="urn:microsoft.com/office/officeart/2005/8/layout/hierarchy1"/>
    <dgm:cxn modelId="{9F15A3E9-12A0-574C-8C8D-E44179C42934}" type="presParOf" srcId="{1A763D16-9E77-154E-A77F-AA4997CA6910}" destId="{5BA3B5D3-2617-8A43-B93A-307F9B2298AA}" srcOrd="1" destOrd="0" presId="urn:microsoft.com/office/officeart/2005/8/layout/hierarchy1"/>
    <dgm:cxn modelId="{D9C23F79-9D0A-CD4C-ADCD-4FFE92542F7C}" type="presParOf" srcId="{ECF8D7A3-CB0D-5543-8C7A-43B77D026AE2}" destId="{42429139-941F-B642-98E0-C6C1D834BB3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47CAE-BE9D-1147-BE5F-721F981DBB6D}">
      <dsp:nvSpPr>
        <dsp:cNvPr id="0" name=""/>
        <dsp:cNvSpPr/>
      </dsp:nvSpPr>
      <dsp:spPr>
        <a:xfrm>
          <a:off x="4535685"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764079-CD67-EB44-81AB-8BFE98DB8A89}">
      <dsp:nvSpPr>
        <dsp:cNvPr id="0" name=""/>
        <dsp:cNvSpPr/>
      </dsp:nvSpPr>
      <dsp:spPr>
        <a:xfrm>
          <a:off x="3756421"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0DFCC-5C74-E940-8FE2-D2B5CFF8FD32}">
      <dsp:nvSpPr>
        <dsp:cNvPr id="0" name=""/>
        <dsp:cNvSpPr/>
      </dsp:nvSpPr>
      <dsp:spPr>
        <a:xfrm>
          <a:off x="2977157" y="1188977"/>
          <a:ext cx="1558528" cy="370858"/>
        </a:xfrm>
        <a:custGeom>
          <a:avLst/>
          <a:gdLst/>
          <a:ahLst/>
          <a:cxnLst/>
          <a:rect l="0" t="0" r="0" b="0"/>
          <a:pathLst>
            <a:path>
              <a:moveTo>
                <a:pt x="0" y="0"/>
              </a:moveTo>
              <a:lnTo>
                <a:pt x="0" y="252729"/>
              </a:lnTo>
              <a:lnTo>
                <a:pt x="1558528" y="252729"/>
              </a:lnTo>
              <a:lnTo>
                <a:pt x="1558528"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47E30E2-924B-0749-8444-722075DE4A6F}">
      <dsp:nvSpPr>
        <dsp:cNvPr id="0" name=""/>
        <dsp:cNvSpPr/>
      </dsp:nvSpPr>
      <dsp:spPr>
        <a:xfrm>
          <a:off x="1418629"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2761CF-084F-2141-8826-22A6586B1DF1}">
      <dsp:nvSpPr>
        <dsp:cNvPr id="0" name=""/>
        <dsp:cNvSpPr/>
      </dsp:nvSpPr>
      <dsp:spPr>
        <a:xfrm>
          <a:off x="639365"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54A27B-5ADD-8248-A27E-E3C72183DD52}">
      <dsp:nvSpPr>
        <dsp:cNvPr id="0" name=""/>
        <dsp:cNvSpPr/>
      </dsp:nvSpPr>
      <dsp:spPr>
        <a:xfrm>
          <a:off x="1418629" y="1188977"/>
          <a:ext cx="1558528" cy="370858"/>
        </a:xfrm>
        <a:custGeom>
          <a:avLst/>
          <a:gdLst/>
          <a:ahLst/>
          <a:cxnLst/>
          <a:rect l="0" t="0" r="0" b="0"/>
          <a:pathLst>
            <a:path>
              <a:moveTo>
                <a:pt x="1558528" y="0"/>
              </a:moveTo>
              <a:lnTo>
                <a:pt x="1558528" y="252729"/>
              </a:lnTo>
              <a:lnTo>
                <a:pt x="0" y="252729"/>
              </a:lnTo>
              <a:lnTo>
                <a:pt x="0"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E2A66F-0B9C-B14D-95E8-CABFB5F4927C}">
      <dsp:nvSpPr>
        <dsp:cNvPr id="0" name=""/>
        <dsp:cNvSpPr/>
      </dsp:nvSpPr>
      <dsp:spPr>
        <a:xfrm>
          <a:off x="2339578" y="37925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B020118-7230-B641-9821-7CA20C46FB1B}">
      <dsp:nvSpPr>
        <dsp:cNvPr id="0" name=""/>
        <dsp:cNvSpPr/>
      </dsp:nvSpPr>
      <dsp:spPr>
        <a:xfrm>
          <a:off x="2481262" y="513851"/>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Machine Learning</a:t>
          </a:r>
        </a:p>
      </dsp:txBody>
      <dsp:txXfrm>
        <a:off x="2504978" y="537567"/>
        <a:ext cx="1227727" cy="762294"/>
      </dsp:txXfrm>
    </dsp:sp>
    <dsp:sp modelId="{3D53A4DC-0D22-A441-95B9-E1369A686A5D}">
      <dsp:nvSpPr>
        <dsp:cNvPr id="0" name=""/>
        <dsp:cNvSpPr/>
      </dsp:nvSpPr>
      <dsp:spPr>
        <a:xfrm>
          <a:off x="781050"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4D1391-05F7-AF43-83BF-AAA011E784DA}">
      <dsp:nvSpPr>
        <dsp:cNvPr id="0" name=""/>
        <dsp:cNvSpPr/>
      </dsp:nvSpPr>
      <dsp:spPr>
        <a:xfrm>
          <a:off x="922734"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Supervised</a:t>
          </a:r>
        </a:p>
      </dsp:txBody>
      <dsp:txXfrm>
        <a:off x="946450" y="1718152"/>
        <a:ext cx="1227727" cy="762294"/>
      </dsp:txXfrm>
    </dsp:sp>
    <dsp:sp modelId="{8EECA2F0-3637-CA41-ACBD-7DC57F888C3C}">
      <dsp:nvSpPr>
        <dsp:cNvPr id="0" name=""/>
        <dsp:cNvSpPr/>
      </dsp:nvSpPr>
      <dsp:spPr>
        <a:xfrm>
          <a:off x="1785"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331C8C-4ABF-124F-9757-C8F82F4C98F7}">
      <dsp:nvSpPr>
        <dsp:cNvPr id="0" name=""/>
        <dsp:cNvSpPr/>
      </dsp:nvSpPr>
      <dsp:spPr>
        <a:xfrm>
          <a:off x="143470"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Regression (continuous outcome)</a:t>
          </a:r>
        </a:p>
      </dsp:txBody>
      <dsp:txXfrm>
        <a:off x="167186" y="2898738"/>
        <a:ext cx="1227727" cy="762294"/>
      </dsp:txXfrm>
    </dsp:sp>
    <dsp:sp modelId="{7C3CD6CA-7D24-3F47-B318-FE7EDCE0570B}">
      <dsp:nvSpPr>
        <dsp:cNvPr id="0" name=""/>
        <dsp:cNvSpPr/>
      </dsp:nvSpPr>
      <dsp:spPr>
        <a:xfrm>
          <a:off x="1560314"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9416C5-70DE-6E43-80D9-C82E078F5EFB}">
      <dsp:nvSpPr>
        <dsp:cNvPr id="0" name=""/>
        <dsp:cNvSpPr/>
      </dsp:nvSpPr>
      <dsp:spPr>
        <a:xfrm>
          <a:off x="1701998"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Classification (categorical outcome)</a:t>
          </a:r>
        </a:p>
      </dsp:txBody>
      <dsp:txXfrm>
        <a:off x="1725714" y="2898738"/>
        <a:ext cx="1227727" cy="762294"/>
      </dsp:txXfrm>
    </dsp:sp>
    <dsp:sp modelId="{A162C1CF-94CA-844C-9544-3DEDC88C5EE5}">
      <dsp:nvSpPr>
        <dsp:cNvPr id="0" name=""/>
        <dsp:cNvSpPr/>
      </dsp:nvSpPr>
      <dsp:spPr>
        <a:xfrm>
          <a:off x="3898106"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30B3F1-D63E-5E48-B652-E8B068F32AE5}">
      <dsp:nvSpPr>
        <dsp:cNvPr id="0" name=""/>
        <dsp:cNvSpPr/>
      </dsp:nvSpPr>
      <dsp:spPr>
        <a:xfrm>
          <a:off x="4039790"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Unsupervised</a:t>
          </a:r>
        </a:p>
      </dsp:txBody>
      <dsp:txXfrm>
        <a:off x="4063506" y="1718152"/>
        <a:ext cx="1227727" cy="762294"/>
      </dsp:txXfrm>
    </dsp:sp>
    <dsp:sp modelId="{7F9DE28B-690C-EA46-A37B-40AB80DADD6D}">
      <dsp:nvSpPr>
        <dsp:cNvPr id="0" name=""/>
        <dsp:cNvSpPr/>
      </dsp:nvSpPr>
      <dsp:spPr>
        <a:xfrm>
          <a:off x="3118842"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E910C1-BF12-7245-838A-FE21100D274A}">
      <dsp:nvSpPr>
        <dsp:cNvPr id="0" name=""/>
        <dsp:cNvSpPr/>
      </dsp:nvSpPr>
      <dsp:spPr>
        <a:xfrm>
          <a:off x="3260526"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Clustering</a:t>
          </a:r>
        </a:p>
        <a:p>
          <a:pPr marL="0" lvl="0" indent="0" algn="ctr" defTabSz="577850">
            <a:lnSpc>
              <a:spcPct val="90000"/>
            </a:lnSpc>
            <a:spcBef>
              <a:spcPct val="0"/>
            </a:spcBef>
            <a:spcAft>
              <a:spcPct val="35000"/>
            </a:spcAft>
            <a:buNone/>
          </a:pPr>
          <a:r>
            <a:rPr lang="en-US" sz="1300" kern="1200" dirty="0"/>
            <a:t>(grouping</a:t>
          </a:r>
          <a:r>
            <a:rPr lang="en-US" sz="1300" kern="1200" baseline="0" dirty="0"/>
            <a:t> observations)</a:t>
          </a:r>
          <a:endParaRPr lang="en-US" sz="1300" kern="1200" dirty="0"/>
        </a:p>
      </dsp:txBody>
      <dsp:txXfrm>
        <a:off x="3284242" y="2898738"/>
        <a:ext cx="1227727" cy="762294"/>
      </dsp:txXfrm>
    </dsp:sp>
    <dsp:sp modelId="{B5F9CF80-8B19-A246-9283-1380B3481A1E}">
      <dsp:nvSpPr>
        <dsp:cNvPr id="0" name=""/>
        <dsp:cNvSpPr/>
      </dsp:nvSpPr>
      <dsp:spPr>
        <a:xfrm>
          <a:off x="4677370"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A3B5D3-2617-8A43-B93A-307F9B2298AA}">
      <dsp:nvSpPr>
        <dsp:cNvPr id="0" name=""/>
        <dsp:cNvSpPr/>
      </dsp:nvSpPr>
      <dsp:spPr>
        <a:xfrm>
          <a:off x="4819054"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Reduction (transforming variables)</a:t>
          </a:r>
        </a:p>
      </dsp:txBody>
      <dsp:txXfrm>
        <a:off x="4842770" y="2898738"/>
        <a:ext cx="1227727" cy="7622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4C6226F-F6D1-B445-A338-267713684F86}" type="datetimeFigureOut">
              <a:rPr lang="en-US" smtClean="0"/>
              <a:t>9/3/20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FC0D58-8378-B641-AAD1-A8A65AE4B0BD}" type="slidenum">
              <a:rPr lang="en-US" smtClean="0"/>
              <a:t>‹#›</a:t>
            </a:fld>
            <a:endParaRPr lang="en-US"/>
          </a:p>
        </p:txBody>
      </p:sp>
    </p:spTree>
    <p:extLst>
      <p:ext uri="{BB962C8B-B14F-4D97-AF65-F5344CB8AC3E}">
        <p14:creationId xmlns:p14="http://schemas.microsoft.com/office/powerpoint/2010/main" val="159885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BF1AB55-C745-5844-A3FF-A8CC5F29D863}" type="datetimeFigureOut">
              <a:rPr lang="en-US" smtClean="0"/>
              <a:t>9/3/20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623B1-1C86-914A-8D33-A626BF6F6D0E}" type="slidenum">
              <a:rPr lang="en-US" smtClean="0"/>
              <a:t>‹#›</a:t>
            </a:fld>
            <a:endParaRPr lang="en-US"/>
          </a:p>
        </p:txBody>
      </p:sp>
    </p:spTree>
    <p:extLst>
      <p:ext uri="{BB962C8B-B14F-4D97-AF65-F5344CB8AC3E}">
        <p14:creationId xmlns:p14="http://schemas.microsoft.com/office/powerpoint/2010/main" val="160061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pibiostat.ucsf.edu/events/epi-tools-workshop-sherri-ros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a:t>
            </a:fld>
            <a:endParaRPr lang="en-US"/>
          </a:p>
        </p:txBody>
      </p:sp>
    </p:spTree>
    <p:extLst>
      <p:ext uri="{BB962C8B-B14F-4D97-AF65-F5344CB8AC3E}">
        <p14:creationId xmlns:p14="http://schemas.microsoft.com/office/powerpoint/2010/main" val="79784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Chuck at work!</a:t>
            </a:r>
          </a:p>
        </p:txBody>
      </p:sp>
      <p:sp>
        <p:nvSpPr>
          <p:cNvPr id="4" name="Slide Number Placeholder 3"/>
          <p:cNvSpPr>
            <a:spLocks noGrp="1"/>
          </p:cNvSpPr>
          <p:nvPr>
            <p:ph type="sldNum" sz="quarter" idx="5"/>
          </p:nvPr>
        </p:nvSpPr>
        <p:spPr/>
        <p:txBody>
          <a:bodyPr/>
          <a:lstStyle/>
          <a:p>
            <a:fld id="{56F623B1-1C86-914A-8D33-A626BF6F6D0E}" type="slidenum">
              <a:rPr lang="en-US" smtClean="0"/>
              <a:t>17</a:t>
            </a:fld>
            <a:endParaRPr lang="en-US"/>
          </a:p>
        </p:txBody>
      </p:sp>
    </p:spTree>
    <p:extLst>
      <p:ext uri="{BB962C8B-B14F-4D97-AF65-F5344CB8AC3E}">
        <p14:creationId xmlns:p14="http://schemas.microsoft.com/office/powerpoint/2010/main" val="275515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Chuck at work!</a:t>
            </a:r>
          </a:p>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18</a:t>
            </a:fld>
            <a:endParaRPr lang="en-US"/>
          </a:p>
        </p:txBody>
      </p:sp>
    </p:spTree>
    <p:extLst>
      <p:ext uri="{BB962C8B-B14F-4D97-AF65-F5344CB8AC3E}">
        <p14:creationId xmlns:p14="http://schemas.microsoft.com/office/powerpoint/2010/main" val="3483964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Marina Sirota will give our last guest lecture! Those who attend get an extension on the final project!</a:t>
            </a:r>
          </a:p>
        </p:txBody>
      </p:sp>
      <p:sp>
        <p:nvSpPr>
          <p:cNvPr id="4" name="Slide Number Placeholder 3"/>
          <p:cNvSpPr>
            <a:spLocks noGrp="1"/>
          </p:cNvSpPr>
          <p:nvPr>
            <p:ph type="sldNum" sz="quarter" idx="5"/>
          </p:nvPr>
        </p:nvSpPr>
        <p:spPr/>
        <p:txBody>
          <a:bodyPr/>
          <a:lstStyle/>
          <a:p>
            <a:fld id="{56F623B1-1C86-914A-8D33-A626BF6F6D0E}" type="slidenum">
              <a:rPr lang="en-US" smtClean="0"/>
              <a:t>19</a:t>
            </a:fld>
            <a:endParaRPr lang="en-US"/>
          </a:p>
        </p:txBody>
      </p:sp>
    </p:spTree>
    <p:extLst>
      <p:ext uri="{BB962C8B-B14F-4D97-AF65-F5344CB8AC3E}">
        <p14:creationId xmlns:p14="http://schemas.microsoft.com/office/powerpoint/2010/main" val="284985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21</a:t>
            </a:fld>
            <a:endParaRPr lang="en-US"/>
          </a:p>
        </p:txBody>
      </p:sp>
    </p:spTree>
    <p:extLst>
      <p:ext uri="{BB962C8B-B14F-4D97-AF65-F5344CB8AC3E}">
        <p14:creationId xmlns:p14="http://schemas.microsoft.com/office/powerpoint/2010/main" val="196343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22</a:t>
            </a:fld>
            <a:endParaRPr lang="en-US"/>
          </a:p>
        </p:txBody>
      </p:sp>
    </p:spTree>
    <p:extLst>
      <p:ext uri="{BB962C8B-B14F-4D97-AF65-F5344CB8AC3E}">
        <p14:creationId xmlns:p14="http://schemas.microsoft.com/office/powerpoint/2010/main" val="3952708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23</a:t>
            </a:fld>
            <a:endParaRPr lang="en-US"/>
          </a:p>
        </p:txBody>
      </p:sp>
    </p:spTree>
    <p:extLst>
      <p:ext uri="{BB962C8B-B14F-4D97-AF65-F5344CB8AC3E}">
        <p14:creationId xmlns:p14="http://schemas.microsoft.com/office/powerpoint/2010/main" val="117648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a:t>
            </a:fld>
            <a:endParaRPr lang="en-US"/>
          </a:p>
        </p:txBody>
      </p:sp>
    </p:spTree>
    <p:extLst>
      <p:ext uri="{BB962C8B-B14F-4D97-AF65-F5344CB8AC3E}">
        <p14:creationId xmlns:p14="http://schemas.microsoft.com/office/powerpoint/2010/main" val="2757527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a:t>
            </a:fld>
            <a:endParaRPr lang="en-US"/>
          </a:p>
        </p:txBody>
      </p:sp>
    </p:spTree>
    <p:extLst>
      <p:ext uri="{BB962C8B-B14F-4D97-AF65-F5344CB8AC3E}">
        <p14:creationId xmlns:p14="http://schemas.microsoft.com/office/powerpoint/2010/main" val="282731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5</a:t>
            </a:fld>
            <a:endParaRPr lang="en-US"/>
          </a:p>
        </p:txBody>
      </p:sp>
    </p:spTree>
    <p:extLst>
      <p:ext uri="{BB962C8B-B14F-4D97-AF65-F5344CB8AC3E}">
        <p14:creationId xmlns:p14="http://schemas.microsoft.com/office/powerpoint/2010/main" val="87301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6</a:t>
            </a:fld>
            <a:endParaRPr lang="en-US"/>
          </a:p>
        </p:txBody>
      </p:sp>
    </p:spTree>
    <p:extLst>
      <p:ext uri="{BB962C8B-B14F-4D97-AF65-F5344CB8AC3E}">
        <p14:creationId xmlns:p14="http://schemas.microsoft.com/office/powerpoint/2010/main" val="34712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9425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14</a:t>
            </a:fld>
            <a:endParaRPr lang="en-US"/>
          </a:p>
        </p:txBody>
      </p:sp>
    </p:spTree>
    <p:extLst>
      <p:ext uri="{BB962C8B-B14F-4D97-AF65-F5344CB8AC3E}">
        <p14:creationId xmlns:p14="http://schemas.microsoft.com/office/powerpoint/2010/main" val="1868412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15</a:t>
            </a:fld>
            <a:endParaRPr lang="en-US"/>
          </a:p>
        </p:txBody>
      </p:sp>
    </p:spTree>
    <p:extLst>
      <p:ext uri="{BB962C8B-B14F-4D97-AF65-F5344CB8AC3E}">
        <p14:creationId xmlns:p14="http://schemas.microsoft.com/office/powerpoint/2010/main" val="2523204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Sherri Rose coming to UCSF 9.20.2019: </a:t>
            </a:r>
            <a:r>
              <a:rPr lang="en-US" dirty="0">
                <a:hlinkClick r:id="rId3"/>
              </a:rPr>
              <a:t>https://epibiostat.ucsf.edu/events/epi-tools-workshop-sherri-rose</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16</a:t>
            </a:fld>
            <a:endParaRPr lang="en-US"/>
          </a:p>
        </p:txBody>
      </p:sp>
    </p:spTree>
    <p:extLst>
      <p:ext uri="{BB962C8B-B14F-4D97-AF65-F5344CB8AC3E}">
        <p14:creationId xmlns:p14="http://schemas.microsoft.com/office/powerpoint/2010/main" val="233446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73934F1-7236-CF4F-B0F4-CBD8C544232B}"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71170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5914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790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3934F1-7236-CF4F-B0F4-CBD8C544232B}"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820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934F1-7236-CF4F-B0F4-CBD8C544232B}" type="datetimeFigureOut">
              <a:rPr lang="en-US" smtClean="0"/>
              <a:t>9/3/20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7777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3934F1-7236-CF4F-B0F4-CBD8C544232B}" type="datetimeFigureOut">
              <a:rPr lang="en-US" smtClean="0"/>
              <a:t>9/3/20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50242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934F1-7236-CF4F-B0F4-CBD8C544232B}" type="datetimeFigureOut">
              <a:rPr lang="en-US" smtClean="0"/>
              <a:t>9/3/20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3314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934F1-7236-CF4F-B0F4-CBD8C544232B}" type="datetimeFigureOut">
              <a:rPr lang="en-US" smtClean="0"/>
              <a:t>9/3/20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9937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934F1-7236-CF4F-B0F4-CBD8C544232B}" type="datetimeFigureOut">
              <a:rPr lang="en-US" smtClean="0"/>
              <a:t>9/3/20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19693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9/3/20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3237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9/3/20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7860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34F1-7236-CF4F-B0F4-CBD8C544232B}" type="datetimeFigureOut">
              <a:rPr lang="en-US" smtClean="0"/>
              <a:t>9/3/20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9B790-9DF7-524C-BAA8-08F4EA147746}" type="slidenum">
              <a:rPr lang="en-US" smtClean="0"/>
              <a:t>‹#›</a:t>
            </a:fld>
            <a:endParaRPr lang="en-US"/>
          </a:p>
        </p:txBody>
      </p:sp>
    </p:spTree>
    <p:extLst>
      <p:ext uri="{BB962C8B-B14F-4D97-AF65-F5344CB8AC3E}">
        <p14:creationId xmlns:p14="http://schemas.microsoft.com/office/powerpoint/2010/main" val="91866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494" y="2104914"/>
            <a:ext cx="8633012" cy="1862884"/>
          </a:xfrm>
        </p:spPr>
        <p:txBody>
          <a:bodyPr>
            <a:noAutofit/>
          </a:bodyPr>
          <a:lstStyle/>
          <a:p>
            <a:r>
              <a:rPr lang="en-US" sz="5200" b="1" dirty="0" err="1"/>
              <a:t>Biostat</a:t>
            </a:r>
            <a:r>
              <a:rPr lang="en-US" sz="5200" b="1" dirty="0"/>
              <a:t> 202: Opportunities and Challenges of “Big Data”:</a:t>
            </a:r>
            <a:br>
              <a:rPr lang="en-US" sz="5200" b="1" dirty="0"/>
            </a:br>
            <a:r>
              <a:rPr lang="en-US" sz="5200" dirty="0">
                <a:solidFill>
                  <a:schemeClr val="accent5"/>
                </a:solidFill>
              </a:rPr>
              <a:t>Review and Case Studies</a:t>
            </a:r>
            <a:br>
              <a:rPr lang="en-US" sz="5200" dirty="0">
                <a:solidFill>
                  <a:schemeClr val="accent5"/>
                </a:solidFill>
              </a:rPr>
            </a:br>
            <a:endParaRPr lang="en-US" sz="5200" b="1" dirty="0">
              <a:solidFill>
                <a:srgbClr val="00B050"/>
              </a:solidFill>
            </a:endParaRPr>
          </a:p>
        </p:txBody>
      </p:sp>
      <p:sp>
        <p:nvSpPr>
          <p:cNvPr id="3" name="Subtitle 2"/>
          <p:cNvSpPr>
            <a:spLocks noGrp="1"/>
          </p:cNvSpPr>
          <p:nvPr>
            <p:ph type="subTitle" idx="1"/>
          </p:nvPr>
        </p:nvSpPr>
        <p:spPr>
          <a:xfrm>
            <a:off x="1075764" y="4193708"/>
            <a:ext cx="6858000" cy="1655762"/>
          </a:xfrm>
        </p:spPr>
        <p:txBody>
          <a:bodyPr>
            <a:normAutofit lnSpcReduction="10000"/>
          </a:bodyPr>
          <a:lstStyle/>
          <a:p>
            <a:r>
              <a:rPr lang="en-US" b="1" dirty="0"/>
              <a:t>Aaron Wolfe Scheffler</a:t>
            </a:r>
          </a:p>
          <a:p>
            <a:r>
              <a:rPr lang="en-US" b="1" dirty="0"/>
              <a:t>Division of Biostatistics</a:t>
            </a:r>
          </a:p>
          <a:p>
            <a:r>
              <a:rPr lang="en-US" b="1" dirty="0"/>
              <a:t>Department of Epidemiology and Biostatistics</a:t>
            </a:r>
          </a:p>
          <a:p>
            <a:r>
              <a:rPr lang="en-US" b="1" dirty="0"/>
              <a:t>9/9/2019</a:t>
            </a:r>
          </a:p>
        </p:txBody>
      </p:sp>
    </p:spTree>
    <p:extLst>
      <p:ext uri="{BB962C8B-B14F-4D97-AF65-F5344CB8AC3E}">
        <p14:creationId xmlns:p14="http://schemas.microsoft.com/office/powerpoint/2010/main" val="51728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Ensemble methods</a:t>
            </a:r>
          </a:p>
        </p:txBody>
      </p:sp>
      <p:sp>
        <p:nvSpPr>
          <p:cNvPr id="3" name="Content Placeholder 2"/>
          <p:cNvSpPr>
            <a:spLocks noGrp="1"/>
          </p:cNvSpPr>
          <p:nvPr>
            <p:ph idx="1"/>
          </p:nvPr>
        </p:nvSpPr>
        <p:spPr>
          <a:xfrm>
            <a:off x="628650" y="1547719"/>
            <a:ext cx="7886700" cy="4351338"/>
          </a:xfrm>
        </p:spPr>
        <p:txBody>
          <a:bodyPr/>
          <a:lstStyle/>
          <a:p>
            <a:r>
              <a:rPr lang="en-US" dirty="0"/>
              <a:t>Train a bunch of predictive models and pool them to form a final prediction.</a:t>
            </a:r>
          </a:p>
          <a:p>
            <a:r>
              <a:rPr lang="en-US" b="1" dirty="0"/>
              <a:t>Advantage:</a:t>
            </a:r>
            <a:r>
              <a:rPr lang="en-US" dirty="0"/>
              <a:t> </a:t>
            </a:r>
          </a:p>
          <a:p>
            <a:pPr lvl="1"/>
            <a:r>
              <a:rPr lang="en-US" dirty="0"/>
              <a:t>improvement in predictive accuracy</a:t>
            </a:r>
          </a:p>
          <a:p>
            <a:r>
              <a:rPr lang="en-US" b="1" dirty="0"/>
              <a:t>Disadvantages:</a:t>
            </a:r>
            <a:r>
              <a:rPr lang="en-US" dirty="0"/>
              <a:t> </a:t>
            </a:r>
          </a:p>
          <a:p>
            <a:pPr lvl="1"/>
            <a:r>
              <a:rPr lang="en-US" dirty="0"/>
              <a:t>more computation</a:t>
            </a:r>
          </a:p>
          <a:p>
            <a:pPr lvl="1"/>
            <a:r>
              <a:rPr lang="en-US" dirty="0"/>
              <a:t>it is difficult to understand an ensemble of classifiers</a:t>
            </a:r>
          </a:p>
          <a:p>
            <a:r>
              <a:rPr lang="en-US" dirty="0"/>
              <a:t>Examples: bagging, boosting, and stacking</a:t>
            </a:r>
          </a:p>
          <a:p>
            <a:endParaRPr lang="en-US" dirty="0"/>
          </a:p>
        </p:txBody>
      </p:sp>
    </p:spTree>
    <p:extLst>
      <p:ext uri="{BB962C8B-B14F-4D97-AF65-F5344CB8AC3E}">
        <p14:creationId xmlns:p14="http://schemas.microsoft.com/office/powerpoint/2010/main" val="853549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C744-0127-3D4F-BE38-9ACF6104448D}"/>
              </a:ext>
            </a:extLst>
          </p:cNvPr>
          <p:cNvSpPr>
            <a:spLocks noGrp="1"/>
          </p:cNvSpPr>
          <p:nvPr>
            <p:ph type="title"/>
          </p:nvPr>
        </p:nvSpPr>
        <p:spPr/>
        <p:txBody>
          <a:bodyPr/>
          <a:lstStyle/>
          <a:p>
            <a:r>
              <a:rPr lang="en-US" dirty="0"/>
              <a:t>Causal Inference</a:t>
            </a:r>
          </a:p>
        </p:txBody>
      </p:sp>
      <p:sp>
        <p:nvSpPr>
          <p:cNvPr id="3" name="Content Placeholder 2">
            <a:extLst>
              <a:ext uri="{FF2B5EF4-FFF2-40B4-BE49-F238E27FC236}">
                <a16:creationId xmlns:a16="http://schemas.microsoft.com/office/drawing/2014/main" id="{5485FE3E-9B1F-1B41-B84F-555FB4EF069E}"/>
              </a:ext>
            </a:extLst>
          </p:cNvPr>
          <p:cNvSpPr>
            <a:spLocks noGrp="1"/>
          </p:cNvSpPr>
          <p:nvPr>
            <p:ph idx="1"/>
          </p:nvPr>
        </p:nvSpPr>
        <p:spPr>
          <a:xfrm>
            <a:off x="361621" y="1690689"/>
            <a:ext cx="8420757" cy="4848444"/>
          </a:xfrm>
        </p:spPr>
        <p:txBody>
          <a:bodyPr>
            <a:normAutofit/>
          </a:bodyPr>
          <a:lstStyle/>
          <a:p>
            <a:r>
              <a:rPr lang="en-US" dirty="0"/>
              <a:t>Prediction vs causation</a:t>
            </a:r>
          </a:p>
          <a:p>
            <a:pPr lvl="1"/>
            <a:r>
              <a:rPr lang="en-US" dirty="0"/>
              <a:t>estimate, predict, associate = prediction</a:t>
            </a:r>
          </a:p>
          <a:p>
            <a:pPr lvl="1"/>
            <a:r>
              <a:rPr lang="en-US" dirty="0"/>
              <a:t>effect, intervention = causal</a:t>
            </a:r>
          </a:p>
          <a:p>
            <a:r>
              <a:rPr lang="en-US" dirty="0"/>
              <a:t>Threats to causal inference in observational data</a:t>
            </a:r>
          </a:p>
          <a:p>
            <a:pPr lvl="1"/>
            <a:r>
              <a:rPr lang="en-US" dirty="0"/>
              <a:t>Selection bias</a:t>
            </a:r>
          </a:p>
          <a:p>
            <a:r>
              <a:rPr lang="en-US" dirty="0"/>
              <a:t>Some uses of big data and machine learning in causal inference</a:t>
            </a:r>
          </a:p>
          <a:p>
            <a:pPr lvl="1"/>
            <a:r>
              <a:rPr lang="en-US" dirty="0"/>
              <a:t>Propensity scores (induce balance, attempt to replicate randomization)</a:t>
            </a:r>
          </a:p>
          <a:p>
            <a:pPr lvl="1"/>
            <a:r>
              <a:rPr lang="en-US" dirty="0"/>
              <a:t>Potential outcomes (estimate average causal effect [ACE])</a:t>
            </a:r>
          </a:p>
        </p:txBody>
      </p:sp>
    </p:spTree>
    <p:extLst>
      <p:ext uri="{BB962C8B-B14F-4D97-AF65-F5344CB8AC3E}">
        <p14:creationId xmlns:p14="http://schemas.microsoft.com/office/powerpoint/2010/main" val="2143249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12</a:t>
            </a:fld>
            <a:endParaRPr lang="en-US" altLang="en-US"/>
          </a:p>
        </p:txBody>
      </p:sp>
      <p:sp>
        <p:nvSpPr>
          <p:cNvPr id="728066" name="Rectangle 1026"/>
          <p:cNvSpPr>
            <a:spLocks noGrp="1" noChangeArrowheads="1"/>
          </p:cNvSpPr>
          <p:nvPr>
            <p:ph type="title"/>
          </p:nvPr>
        </p:nvSpPr>
        <p:spPr>
          <a:xfrm>
            <a:off x="386316" y="-110170"/>
            <a:ext cx="7543800" cy="1036638"/>
          </a:xfrm>
        </p:spPr>
        <p:txBody>
          <a:bodyPr/>
          <a:lstStyle/>
          <a:p>
            <a:r>
              <a:rPr lang="en-US" dirty="0"/>
              <a:t>Thoughts on Big Data</a:t>
            </a:r>
          </a:p>
        </p:txBody>
      </p:sp>
      <p:sp>
        <p:nvSpPr>
          <p:cNvPr id="728067" name="Rectangle 1027"/>
          <p:cNvSpPr>
            <a:spLocks noGrp="1" noChangeArrowheads="1"/>
          </p:cNvSpPr>
          <p:nvPr>
            <p:ph type="body" idx="1"/>
          </p:nvPr>
        </p:nvSpPr>
        <p:spPr>
          <a:xfrm>
            <a:off x="416169" y="1021813"/>
            <a:ext cx="8512342" cy="4411662"/>
          </a:xfrm>
          <a:solidFill>
            <a:schemeClr val="lt1"/>
          </a:solidFill>
        </p:spPr>
        <p:txBody>
          <a:bodyPr>
            <a:noAutofit/>
          </a:bodyPr>
          <a:lstStyle/>
          <a:p>
            <a:pPr marL="514350" indent="-514350">
              <a:buClrTx/>
              <a:buSzPct val="100000"/>
              <a:buFont typeface="+mj-lt"/>
              <a:buAutoNum type="arabicPeriod"/>
            </a:pPr>
            <a:r>
              <a:rPr lang="en-US" dirty="0"/>
              <a:t>Data mining can be used for good and evil.</a:t>
            </a:r>
          </a:p>
          <a:p>
            <a:pPr marL="514350" lvl="0" indent="-514350">
              <a:buClrTx/>
              <a:buSzPct val="100000"/>
              <a:buFont typeface="+mj-lt"/>
              <a:buAutoNum type="arabicPeriod"/>
            </a:pPr>
            <a:r>
              <a:rPr lang="en-US" dirty="0"/>
              <a:t>Big data isn’t the same as big information.</a:t>
            </a:r>
          </a:p>
          <a:p>
            <a:pPr marL="514350" lvl="0" indent="-514350">
              <a:buClrTx/>
              <a:buSzPct val="100000"/>
              <a:buFont typeface="+mj-lt"/>
              <a:buAutoNum type="arabicPeriod"/>
            </a:pPr>
            <a:r>
              <a:rPr lang="en-US" dirty="0"/>
              <a:t>Modern machine learning methods can search for associations quickly and flexibly. </a:t>
            </a:r>
          </a:p>
          <a:p>
            <a:pPr marL="514350" lvl="0" indent="-514350">
              <a:buClrTx/>
              <a:buSzPct val="100000"/>
              <a:buFont typeface="+mj-lt"/>
              <a:buAutoNum type="arabicPeriod"/>
            </a:pPr>
            <a:r>
              <a:rPr lang="en-US" dirty="0"/>
              <a:t>Having big data doesn’t solve selection bias.</a:t>
            </a:r>
          </a:p>
          <a:p>
            <a:pPr marL="514350" lvl="0" indent="-514350">
              <a:buClrTx/>
              <a:buSzPct val="100000"/>
              <a:buFont typeface="+mj-lt"/>
              <a:buAutoNum type="arabicPeriod"/>
            </a:pPr>
            <a:r>
              <a:rPr lang="en-US" dirty="0"/>
              <a:t>Distinguish prediction problems from causal investigation. </a:t>
            </a:r>
          </a:p>
          <a:p>
            <a:pPr marL="514350" lvl="0" indent="-514350">
              <a:buClrTx/>
              <a:buSzPct val="100000"/>
              <a:buFont typeface="+mj-lt"/>
              <a:buAutoNum type="arabicPeriod"/>
            </a:pPr>
            <a:r>
              <a:rPr lang="en-US" dirty="0"/>
              <a:t>Data mining methods are good at finding spurious associations and hard to use reproducibly.  Need to wary of over-fitting.</a:t>
            </a:r>
          </a:p>
          <a:p>
            <a:pPr marL="514350" lvl="0" indent="-514350">
              <a:buClrTx/>
              <a:buSzPct val="100000"/>
              <a:buFont typeface="+mj-lt"/>
              <a:buAutoNum type="arabicPeriod"/>
            </a:pPr>
            <a:r>
              <a:rPr lang="en-US" dirty="0"/>
              <a:t>Randomization can be used with big data.</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4217575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9848B5-A8C8-F84D-BB4E-9B122541AD67}"/>
              </a:ext>
            </a:extLst>
          </p:cNvPr>
          <p:cNvSpPr>
            <a:spLocks noGrp="1"/>
          </p:cNvSpPr>
          <p:nvPr>
            <p:ph type="ctrTitle"/>
          </p:nvPr>
        </p:nvSpPr>
        <p:spPr/>
        <p:txBody>
          <a:bodyPr/>
          <a:lstStyle/>
          <a:p>
            <a:r>
              <a:rPr lang="en-US" dirty="0"/>
              <a:t>Case Studies</a:t>
            </a:r>
          </a:p>
        </p:txBody>
      </p:sp>
      <p:sp>
        <p:nvSpPr>
          <p:cNvPr id="5" name="Subtitle 4">
            <a:extLst>
              <a:ext uri="{FF2B5EF4-FFF2-40B4-BE49-F238E27FC236}">
                <a16:creationId xmlns:a16="http://schemas.microsoft.com/office/drawing/2014/main" id="{1B5B8B04-5391-3F4D-B022-E03EF9FAC6A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93276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3314700" y="-441347"/>
            <a:ext cx="7886700" cy="1325563"/>
          </a:xfrm>
        </p:spPr>
        <p:txBody>
          <a:bodyPr>
            <a:normAutofit/>
          </a:bodyPr>
          <a:lstStyle/>
          <a:p>
            <a:r>
              <a:rPr lang="en-US" sz="2400" dirty="0"/>
              <a:t>Example</a:t>
            </a:r>
          </a:p>
        </p:txBody>
      </p:sp>
      <p:pic>
        <p:nvPicPr>
          <p:cNvPr id="7" name="Picture 6">
            <a:extLst>
              <a:ext uri="{FF2B5EF4-FFF2-40B4-BE49-F238E27FC236}">
                <a16:creationId xmlns:a16="http://schemas.microsoft.com/office/drawing/2014/main" id="{DE5C8E7A-92B2-5A44-9978-564BF23909F0}"/>
              </a:ext>
            </a:extLst>
          </p:cNvPr>
          <p:cNvPicPr>
            <a:picLocks noChangeAspect="1"/>
          </p:cNvPicPr>
          <p:nvPr/>
        </p:nvPicPr>
        <p:blipFill>
          <a:blip r:embed="rId3"/>
          <a:stretch>
            <a:fillRect/>
          </a:stretch>
        </p:blipFill>
        <p:spPr>
          <a:xfrm>
            <a:off x="0" y="392001"/>
            <a:ext cx="9144000" cy="1551424"/>
          </a:xfrm>
          <a:prstGeom prst="rect">
            <a:avLst/>
          </a:prstGeom>
        </p:spPr>
      </p:pic>
      <p:sp>
        <p:nvSpPr>
          <p:cNvPr id="8" name="TextBox 7">
            <a:extLst>
              <a:ext uri="{FF2B5EF4-FFF2-40B4-BE49-F238E27FC236}">
                <a16:creationId xmlns:a16="http://schemas.microsoft.com/office/drawing/2014/main" id="{3DE7D5CE-B301-1143-959C-F3C8AB45B6A6}"/>
              </a:ext>
            </a:extLst>
          </p:cNvPr>
          <p:cNvSpPr txBox="1"/>
          <p:nvPr/>
        </p:nvSpPr>
        <p:spPr>
          <a:xfrm>
            <a:off x="0" y="1943425"/>
            <a:ext cx="9144000" cy="4524315"/>
          </a:xfrm>
          <a:prstGeom prst="rect">
            <a:avLst/>
          </a:prstGeom>
          <a:noFill/>
        </p:spPr>
        <p:txBody>
          <a:bodyPr wrap="square" rtlCol="0">
            <a:spAutoFit/>
          </a:bodyPr>
          <a:lstStyle/>
          <a:p>
            <a:r>
              <a:rPr lang="en-US" b="1" dirty="0"/>
              <a:t>BACKGROUND: </a:t>
            </a:r>
            <a:r>
              <a:rPr lang="en-US" dirty="0"/>
              <a:t>Guidelines recommend avoidance of several psychoactive medications such as hypnotics in older adults due to their adverse effects. Older patients on hemodialysis may be particularly vulnerable to complications related to use of these agents, but only limited data are available about the risks in this population.</a:t>
            </a:r>
          </a:p>
          <a:p>
            <a:endParaRPr lang="en-US" dirty="0"/>
          </a:p>
          <a:p>
            <a:r>
              <a:rPr lang="en-US" b="1" dirty="0"/>
              <a:t>OBJECTIVES: </a:t>
            </a:r>
            <a:r>
              <a:rPr lang="en-US" dirty="0"/>
              <a:t>To evaluate the association between the use of psychoactive medications and time to first emergency department visit or hospitalization for altered mental status, fall, and fracture among older patients receiving hemodialysis.</a:t>
            </a:r>
          </a:p>
          <a:p>
            <a:endParaRPr lang="en-US" dirty="0"/>
          </a:p>
          <a:p>
            <a:r>
              <a:rPr lang="en-US" b="1" dirty="0"/>
              <a:t>PARTICIPANTS: </a:t>
            </a:r>
            <a:r>
              <a:rPr lang="en-US" dirty="0"/>
              <a:t>A total of 60 007 adults 65 years or older receiving hemodialysis with Medicare Part D coverage in 2011.</a:t>
            </a:r>
          </a:p>
          <a:p>
            <a:endParaRPr lang="en-US" dirty="0"/>
          </a:p>
          <a:p>
            <a:r>
              <a:rPr lang="en-US" b="1" dirty="0"/>
              <a:t>MEASUREMENTS: </a:t>
            </a:r>
            <a:r>
              <a:rPr lang="en-US" dirty="0"/>
              <a:t>The predictors were use of sedative-hypnotics and anticholinergic antidepressants (modeled as separate time-varying exposures). The outcomes were time to first emergency department visit or hospitalization for altered mental status, fall, and fracture (modeled separately).</a:t>
            </a:r>
          </a:p>
        </p:txBody>
      </p:sp>
    </p:spTree>
    <p:extLst>
      <p:ext uri="{BB962C8B-B14F-4D97-AF65-F5344CB8AC3E}">
        <p14:creationId xmlns:p14="http://schemas.microsoft.com/office/powerpoint/2010/main" val="3109066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3314700" y="-441347"/>
            <a:ext cx="7886700" cy="1325563"/>
          </a:xfrm>
        </p:spPr>
        <p:txBody>
          <a:bodyPr>
            <a:normAutofit/>
          </a:bodyPr>
          <a:lstStyle/>
          <a:p>
            <a:r>
              <a:rPr lang="en-US" sz="2400" dirty="0"/>
              <a:t>Example</a:t>
            </a:r>
          </a:p>
        </p:txBody>
      </p:sp>
      <p:pic>
        <p:nvPicPr>
          <p:cNvPr id="7" name="Picture 6">
            <a:extLst>
              <a:ext uri="{FF2B5EF4-FFF2-40B4-BE49-F238E27FC236}">
                <a16:creationId xmlns:a16="http://schemas.microsoft.com/office/drawing/2014/main" id="{DE5C8E7A-92B2-5A44-9978-564BF23909F0}"/>
              </a:ext>
            </a:extLst>
          </p:cNvPr>
          <p:cNvPicPr>
            <a:picLocks noChangeAspect="1"/>
          </p:cNvPicPr>
          <p:nvPr/>
        </p:nvPicPr>
        <p:blipFill>
          <a:blip r:embed="rId3"/>
          <a:stretch>
            <a:fillRect/>
          </a:stretch>
        </p:blipFill>
        <p:spPr>
          <a:xfrm>
            <a:off x="0" y="392001"/>
            <a:ext cx="9144000" cy="1551424"/>
          </a:xfrm>
          <a:prstGeom prst="rect">
            <a:avLst/>
          </a:prstGeom>
        </p:spPr>
      </p:pic>
      <p:sp>
        <p:nvSpPr>
          <p:cNvPr id="8" name="TextBox 7">
            <a:extLst>
              <a:ext uri="{FF2B5EF4-FFF2-40B4-BE49-F238E27FC236}">
                <a16:creationId xmlns:a16="http://schemas.microsoft.com/office/drawing/2014/main" id="{3DE7D5CE-B301-1143-959C-F3C8AB45B6A6}"/>
              </a:ext>
            </a:extLst>
          </p:cNvPr>
          <p:cNvSpPr txBox="1"/>
          <p:nvPr/>
        </p:nvSpPr>
        <p:spPr>
          <a:xfrm>
            <a:off x="0" y="1943425"/>
            <a:ext cx="9144000" cy="4893647"/>
          </a:xfrm>
          <a:prstGeom prst="rect">
            <a:avLst/>
          </a:prstGeom>
          <a:noFill/>
        </p:spPr>
        <p:txBody>
          <a:bodyPr wrap="square" rtlCol="0">
            <a:spAutoFit/>
          </a:bodyPr>
          <a:lstStyle/>
          <a:p>
            <a:pPr marL="285750" indent="-285750">
              <a:buFont typeface="Wingdings" pitchFamily="2" charset="2"/>
              <a:buChar char="Ø"/>
            </a:pPr>
            <a:r>
              <a:rPr lang="en-US" sz="2600" b="1" dirty="0"/>
              <a:t>Goal: </a:t>
            </a:r>
            <a:r>
              <a:rPr lang="en-US" sz="2600" dirty="0"/>
              <a:t>predict time to first emergency department (ED) visit or hospitalization due to altered mental status etc...</a:t>
            </a:r>
          </a:p>
          <a:p>
            <a:pPr marL="742950" lvl="1" indent="-285750">
              <a:buFont typeface="Wingdings" pitchFamily="2" charset="2"/>
              <a:buChar char="Ø"/>
            </a:pPr>
            <a:r>
              <a:rPr lang="en-US" sz="2600" dirty="0"/>
              <a:t>Supervised learning, prediction</a:t>
            </a:r>
          </a:p>
          <a:p>
            <a:pPr marL="742950" lvl="1" indent="-285750">
              <a:buFont typeface="Wingdings" pitchFamily="2" charset="2"/>
              <a:buChar char="Ø"/>
            </a:pPr>
            <a:endParaRPr lang="en-US" sz="2600" dirty="0"/>
          </a:p>
          <a:p>
            <a:pPr marL="285750" indent="-285750">
              <a:buFont typeface="Wingdings" pitchFamily="2" charset="2"/>
              <a:buChar char="Ø"/>
            </a:pPr>
            <a:r>
              <a:rPr lang="en-US" sz="2600" b="1" dirty="0"/>
              <a:t>Target: </a:t>
            </a:r>
            <a:r>
              <a:rPr lang="en-US" sz="2600" dirty="0"/>
              <a:t>time to first ED visit or hospitalization (continuous)</a:t>
            </a:r>
          </a:p>
          <a:p>
            <a:pPr marL="285750" indent="-285750">
              <a:buFont typeface="Wingdings" pitchFamily="2" charset="2"/>
              <a:buChar char="Ø"/>
            </a:pPr>
            <a:endParaRPr lang="en-US" sz="2600" dirty="0"/>
          </a:p>
          <a:p>
            <a:pPr marL="285750" indent="-285750">
              <a:buFont typeface="Wingdings" pitchFamily="2" charset="2"/>
              <a:buChar char="Ø"/>
            </a:pPr>
            <a:r>
              <a:rPr lang="en-US" sz="2600" b="1" dirty="0"/>
              <a:t>Predictors: </a:t>
            </a:r>
            <a:r>
              <a:rPr lang="en-US" sz="2600" dirty="0"/>
              <a:t>psychoactive medication, demographics, </a:t>
            </a:r>
            <a:r>
              <a:rPr lang="en-US" sz="2600" dirty="0" err="1"/>
              <a:t>etc</a:t>
            </a:r>
            <a:r>
              <a:rPr lang="en-US" sz="2600" dirty="0"/>
              <a:t>…</a:t>
            </a:r>
          </a:p>
          <a:p>
            <a:pPr marL="285750" indent="-285750">
              <a:buFont typeface="Wingdings" pitchFamily="2" charset="2"/>
              <a:buChar char="Ø"/>
            </a:pPr>
            <a:endParaRPr lang="en-US" sz="2600" dirty="0"/>
          </a:p>
          <a:p>
            <a:pPr marL="285750" indent="-285750">
              <a:buFont typeface="Wingdings" pitchFamily="2" charset="2"/>
              <a:buChar char="Ø"/>
            </a:pPr>
            <a:r>
              <a:rPr lang="en-US" sz="2600" b="1" dirty="0"/>
              <a:t>Techniques: </a:t>
            </a:r>
            <a:r>
              <a:rPr lang="en-US" sz="2600" dirty="0"/>
              <a:t>regression</a:t>
            </a:r>
          </a:p>
          <a:p>
            <a:pPr marL="285750" indent="-285750">
              <a:buFont typeface="Wingdings" pitchFamily="2" charset="2"/>
              <a:buChar char="Ø"/>
            </a:pPr>
            <a:endParaRPr lang="en-US" sz="2600" dirty="0"/>
          </a:p>
          <a:p>
            <a:pPr marL="285750" indent="-285750">
              <a:buFont typeface="Wingdings" pitchFamily="2" charset="2"/>
              <a:buChar char="Ø"/>
            </a:pPr>
            <a:r>
              <a:rPr lang="en-US" sz="2600" b="1" dirty="0"/>
              <a:t>Validation</a:t>
            </a:r>
            <a:r>
              <a:rPr lang="en-US" sz="2600" dirty="0"/>
              <a:t>: form validation data set (separate EHR system?), assess correlation and mean squared error</a:t>
            </a:r>
            <a:endParaRPr lang="en-US" sz="2600" b="1" dirty="0"/>
          </a:p>
        </p:txBody>
      </p:sp>
      <p:sp>
        <p:nvSpPr>
          <p:cNvPr id="5" name="Rectangle 4">
            <a:extLst>
              <a:ext uri="{FF2B5EF4-FFF2-40B4-BE49-F238E27FC236}">
                <a16:creationId xmlns:a16="http://schemas.microsoft.com/office/drawing/2014/main" id="{34223E76-2B52-F84E-B3C8-E9180A0A4E99}"/>
              </a:ext>
            </a:extLst>
          </p:cNvPr>
          <p:cNvSpPr/>
          <p:nvPr/>
        </p:nvSpPr>
        <p:spPr>
          <a:xfrm>
            <a:off x="2746809" y="1296431"/>
            <a:ext cx="2554655" cy="275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8424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2942452" y="-413350"/>
            <a:ext cx="7886700" cy="1325563"/>
          </a:xfrm>
        </p:spPr>
        <p:txBody>
          <a:bodyPr>
            <a:normAutofit/>
          </a:bodyPr>
          <a:lstStyle/>
          <a:p>
            <a:r>
              <a:rPr lang="en-US" sz="2400" dirty="0"/>
              <a:t>Case Study # 1</a:t>
            </a:r>
          </a:p>
        </p:txBody>
      </p:sp>
      <p:pic>
        <p:nvPicPr>
          <p:cNvPr id="5" name="Picture 4">
            <a:extLst>
              <a:ext uri="{FF2B5EF4-FFF2-40B4-BE49-F238E27FC236}">
                <a16:creationId xmlns:a16="http://schemas.microsoft.com/office/drawing/2014/main" id="{D35AABC2-E7BA-F440-B874-42368F7792F0}"/>
              </a:ext>
            </a:extLst>
          </p:cNvPr>
          <p:cNvPicPr>
            <a:picLocks noChangeAspect="1"/>
          </p:cNvPicPr>
          <p:nvPr/>
        </p:nvPicPr>
        <p:blipFill>
          <a:blip r:embed="rId3"/>
          <a:stretch>
            <a:fillRect/>
          </a:stretch>
        </p:blipFill>
        <p:spPr>
          <a:xfrm>
            <a:off x="0" y="483594"/>
            <a:ext cx="9144000" cy="1114860"/>
          </a:xfrm>
          <a:prstGeom prst="rect">
            <a:avLst/>
          </a:prstGeom>
        </p:spPr>
      </p:pic>
      <p:sp>
        <p:nvSpPr>
          <p:cNvPr id="6" name="TextBox 5">
            <a:extLst>
              <a:ext uri="{FF2B5EF4-FFF2-40B4-BE49-F238E27FC236}">
                <a16:creationId xmlns:a16="http://schemas.microsoft.com/office/drawing/2014/main" id="{31169FFD-22EA-AD42-BA85-D15E9F3C1062}"/>
              </a:ext>
            </a:extLst>
          </p:cNvPr>
          <p:cNvSpPr txBox="1"/>
          <p:nvPr/>
        </p:nvSpPr>
        <p:spPr>
          <a:xfrm>
            <a:off x="123567" y="1776519"/>
            <a:ext cx="8896865" cy="4524315"/>
          </a:xfrm>
          <a:prstGeom prst="rect">
            <a:avLst/>
          </a:prstGeom>
          <a:noFill/>
        </p:spPr>
        <p:txBody>
          <a:bodyPr wrap="square" rtlCol="0">
            <a:spAutoFit/>
          </a:bodyPr>
          <a:lstStyle/>
          <a:p>
            <a:r>
              <a:rPr lang="en-US" dirty="0"/>
              <a:t>“Earthquakes are a common and deadly natural disaster, with roughly one-quarter of survivors subsequently developing posttraumatic stress disorder (PTSD). Despite progress identifying risk factors, limited research has examined how to combine variables into an optimized post-earthquake PTSD prediction tool that could be used to triage survivors to mental health services. The current study developed a post-earthquake PTSD risk score using machine learning methods designed to optimize prediction. The data were from a two-wave survey of Chileans exposed to the 8.8 magnitude earthquake that occurred in February 2010. Respondents (n=23,907) were interviewed roughly three months prior to and again three months after the earthquake. Probable post-earthquake PTSD was assessed using the Davidson Trauma Scale (DTS; Davidson et al.,1997)…[where a] DTS total score &gt; 40 indicates a probable PTSD diagnosis… Pre-earthquake [independent] variables included (</a:t>
            </a:r>
            <a:r>
              <a:rPr lang="en-US" dirty="0" err="1"/>
              <a:t>i</a:t>
            </a:r>
            <a:r>
              <a:rPr lang="en-US" dirty="0"/>
              <a:t>) dichotomous indicators of sex, marital status, and living situation, (ii) several dichotomous and categorical employment and education-specific variables (e.g., employment status; years of school), (iii) categorical variables representing the condition of the walls and roof of the home (rated by the interviewer), and (iv) health variables, including a categorical overall health rating and several dichotomous variables representing 30-day health and long-term health problems.”</a:t>
            </a:r>
          </a:p>
        </p:txBody>
      </p:sp>
      <p:sp>
        <p:nvSpPr>
          <p:cNvPr id="7" name="Rectangle 6">
            <a:extLst>
              <a:ext uri="{FF2B5EF4-FFF2-40B4-BE49-F238E27FC236}">
                <a16:creationId xmlns:a16="http://schemas.microsoft.com/office/drawing/2014/main" id="{06CCEFFE-E04E-1942-84F7-18A9F5253F2D}"/>
              </a:ext>
            </a:extLst>
          </p:cNvPr>
          <p:cNvSpPr/>
          <p:nvPr/>
        </p:nvSpPr>
        <p:spPr>
          <a:xfrm>
            <a:off x="2187146" y="1309816"/>
            <a:ext cx="1334530" cy="28863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273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2942452" y="-413350"/>
            <a:ext cx="7886700" cy="1325563"/>
          </a:xfrm>
        </p:spPr>
        <p:txBody>
          <a:bodyPr>
            <a:normAutofit/>
          </a:bodyPr>
          <a:lstStyle/>
          <a:p>
            <a:r>
              <a:rPr lang="en-US" sz="2400" dirty="0"/>
              <a:t>Case Study # 2</a:t>
            </a:r>
          </a:p>
        </p:txBody>
      </p:sp>
      <p:pic>
        <p:nvPicPr>
          <p:cNvPr id="5" name="Picture 4">
            <a:extLst>
              <a:ext uri="{FF2B5EF4-FFF2-40B4-BE49-F238E27FC236}">
                <a16:creationId xmlns:a16="http://schemas.microsoft.com/office/drawing/2014/main" id="{6E68ACEF-4DB4-7340-BF10-0D9922C28C41}"/>
              </a:ext>
            </a:extLst>
          </p:cNvPr>
          <p:cNvPicPr>
            <a:picLocks noChangeAspect="1"/>
          </p:cNvPicPr>
          <p:nvPr/>
        </p:nvPicPr>
        <p:blipFill>
          <a:blip r:embed="rId3"/>
          <a:stretch>
            <a:fillRect/>
          </a:stretch>
        </p:blipFill>
        <p:spPr>
          <a:xfrm>
            <a:off x="0" y="453425"/>
            <a:ext cx="7006281" cy="1258565"/>
          </a:xfrm>
          <a:prstGeom prst="rect">
            <a:avLst/>
          </a:prstGeom>
        </p:spPr>
      </p:pic>
      <p:pic>
        <p:nvPicPr>
          <p:cNvPr id="7" name="Picture 6">
            <a:extLst>
              <a:ext uri="{FF2B5EF4-FFF2-40B4-BE49-F238E27FC236}">
                <a16:creationId xmlns:a16="http://schemas.microsoft.com/office/drawing/2014/main" id="{47D3BE59-7FFF-5B49-8F0E-E7B4A498DD66}"/>
              </a:ext>
            </a:extLst>
          </p:cNvPr>
          <p:cNvPicPr>
            <a:picLocks noChangeAspect="1"/>
          </p:cNvPicPr>
          <p:nvPr/>
        </p:nvPicPr>
        <p:blipFill>
          <a:blip r:embed="rId4"/>
          <a:stretch>
            <a:fillRect/>
          </a:stretch>
        </p:blipFill>
        <p:spPr>
          <a:xfrm>
            <a:off x="7006281" y="439076"/>
            <a:ext cx="2137719" cy="1272914"/>
          </a:xfrm>
          <a:prstGeom prst="rect">
            <a:avLst/>
          </a:prstGeom>
        </p:spPr>
      </p:pic>
      <p:sp>
        <p:nvSpPr>
          <p:cNvPr id="8" name="TextBox 7">
            <a:extLst>
              <a:ext uri="{FF2B5EF4-FFF2-40B4-BE49-F238E27FC236}">
                <a16:creationId xmlns:a16="http://schemas.microsoft.com/office/drawing/2014/main" id="{349EC280-B842-4948-8945-8399C8252C99}"/>
              </a:ext>
            </a:extLst>
          </p:cNvPr>
          <p:cNvSpPr txBox="1"/>
          <p:nvPr/>
        </p:nvSpPr>
        <p:spPr>
          <a:xfrm>
            <a:off x="0" y="2157258"/>
            <a:ext cx="9144000" cy="4247317"/>
          </a:xfrm>
          <a:prstGeom prst="rect">
            <a:avLst/>
          </a:prstGeom>
          <a:noFill/>
        </p:spPr>
        <p:txBody>
          <a:bodyPr wrap="square" rtlCol="0">
            <a:spAutoFit/>
          </a:bodyPr>
          <a:lstStyle/>
          <a:p>
            <a:r>
              <a:rPr lang="en-US" dirty="0"/>
              <a:t>“Limited data exist on the effectiveness of ceftriaxone plus doxycycline in the treatment of patients hospitalized with community-acquired pneumonia (CAP). We performed a retrospective cohort study of all adults hospitalized for pneumonia between January 1999 and July 2001 at an academic medical center. Outcomes were compared for patients with CAP treated with ceftriaxone plus doxycycline versus other appropriate initial empiric antibiotic therapies. A total of 216 patients were treated with ceftriaxone plus doxycycline and 125 received other appropriate initial empiric antibiotic therapies. Medical record review by trained research assistants blinded to the research question was used to gather demographic data, comorbid illnesses, physical examination findings on initial presentation, and laboratory or radiographic results on initial presentation. Data from the hospital administrative database were used to identify the initial empiric antibiotic regimen. All antibiotics prescribed within the first 48 hours of hospitalization were considered initial empiric therapy with few exceptions. [Medical records were also] used to identify length of stay, death during the index hospitalization, and return to the emergency department or readmission within 30 days of discharge. The National Death Index was used to identify all deaths that occurred after hospital discharge.” </a:t>
            </a:r>
          </a:p>
        </p:txBody>
      </p:sp>
      <p:sp>
        <p:nvSpPr>
          <p:cNvPr id="9" name="Rectangle 8">
            <a:extLst>
              <a:ext uri="{FF2B5EF4-FFF2-40B4-BE49-F238E27FC236}">
                <a16:creationId xmlns:a16="http://schemas.microsoft.com/office/drawing/2014/main" id="{76255488-1551-5647-9767-08FD4D2FCE39}"/>
              </a:ext>
            </a:extLst>
          </p:cNvPr>
          <p:cNvSpPr/>
          <p:nvPr/>
        </p:nvSpPr>
        <p:spPr>
          <a:xfrm>
            <a:off x="7092778" y="1198605"/>
            <a:ext cx="1975536" cy="2347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5198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2942452" y="-413350"/>
            <a:ext cx="7886700" cy="1325563"/>
          </a:xfrm>
        </p:spPr>
        <p:txBody>
          <a:bodyPr>
            <a:normAutofit/>
          </a:bodyPr>
          <a:lstStyle/>
          <a:p>
            <a:r>
              <a:rPr lang="en-US" sz="2400" dirty="0"/>
              <a:t>Case Study # 3</a:t>
            </a:r>
          </a:p>
        </p:txBody>
      </p:sp>
      <p:pic>
        <p:nvPicPr>
          <p:cNvPr id="4" name="Picture 3">
            <a:extLst>
              <a:ext uri="{FF2B5EF4-FFF2-40B4-BE49-F238E27FC236}">
                <a16:creationId xmlns:a16="http://schemas.microsoft.com/office/drawing/2014/main" id="{9055896C-59AE-8C48-A1ED-1CE62E9660AA}"/>
              </a:ext>
            </a:extLst>
          </p:cNvPr>
          <p:cNvPicPr>
            <a:picLocks noChangeAspect="1"/>
          </p:cNvPicPr>
          <p:nvPr/>
        </p:nvPicPr>
        <p:blipFill>
          <a:blip r:embed="rId3"/>
          <a:stretch>
            <a:fillRect/>
          </a:stretch>
        </p:blipFill>
        <p:spPr>
          <a:xfrm>
            <a:off x="0" y="431968"/>
            <a:ext cx="9144000" cy="1545631"/>
          </a:xfrm>
          <a:prstGeom prst="rect">
            <a:avLst/>
          </a:prstGeom>
        </p:spPr>
      </p:pic>
      <p:sp>
        <p:nvSpPr>
          <p:cNvPr id="5" name="TextBox 4">
            <a:extLst>
              <a:ext uri="{FF2B5EF4-FFF2-40B4-BE49-F238E27FC236}">
                <a16:creationId xmlns:a16="http://schemas.microsoft.com/office/drawing/2014/main" id="{A8767482-5C02-DD42-A918-A20905FA8162}"/>
              </a:ext>
            </a:extLst>
          </p:cNvPr>
          <p:cNvSpPr txBox="1"/>
          <p:nvPr/>
        </p:nvSpPr>
        <p:spPr>
          <a:xfrm>
            <a:off x="0" y="1977599"/>
            <a:ext cx="9144000" cy="4801314"/>
          </a:xfrm>
          <a:prstGeom prst="rect">
            <a:avLst/>
          </a:prstGeom>
          <a:noFill/>
        </p:spPr>
        <p:txBody>
          <a:bodyPr wrap="square" rtlCol="0">
            <a:spAutoFit/>
          </a:bodyPr>
          <a:lstStyle/>
          <a:p>
            <a:r>
              <a:rPr lang="en-US" dirty="0"/>
              <a:t>“After dialysis-requiring acute kidney injury (AKI-D), recovery of sufficient kidney function to discontinue dialysis is an important clinical and patient-oriented outcome. Predicting the probability of recovery in individual patients is a common dilemma. This cohort study examined all adult members of Kaiser Permanente Northern California (KPNC) who experienced AKI-D between January 2009 and September 2015 and had predicted inpatient mortality of &lt;20%. The primary outcome was recovery of native kidney function after AKI-D, defined as renal replacement therapy (RRT) independence within 90 days after RRT initiation and survival for &gt; 4 weeks after RRT discontinuation. Candidate predictors included demographic characteristics, comorbidities, laboratory values, and medication use. For this analysis, we classified patients as having AKI-D if they underwent RRT (acute intermittent hemodialysis and/or continuous RRT) during hospitalization in the absence of any preadmission chronic RRT and had peak in patient serum creatinine concentration &gt; 50% of preadmission baseline…We excluded patients who had baseline eGFR values &lt;15ml/min per 1.73 m2 (because it is difficult in this eGFR range to distinguish true AKI-D from progression of severe CKD) or predicted probability of in patient mortality &gt; 20% using a KPNC-validated risk score (because the issue of renal recovery is clinically relevant only among those patients with AKI-D who are likely to survive the acute hospitalization).”</a:t>
            </a:r>
          </a:p>
        </p:txBody>
      </p:sp>
      <p:sp>
        <p:nvSpPr>
          <p:cNvPr id="7" name="Rectangle 6">
            <a:extLst>
              <a:ext uri="{FF2B5EF4-FFF2-40B4-BE49-F238E27FC236}">
                <a16:creationId xmlns:a16="http://schemas.microsoft.com/office/drawing/2014/main" id="{6686B762-6F3A-B245-9996-BF385ABB59A7}"/>
              </a:ext>
            </a:extLst>
          </p:cNvPr>
          <p:cNvSpPr/>
          <p:nvPr/>
        </p:nvSpPr>
        <p:spPr>
          <a:xfrm>
            <a:off x="4944247" y="1421028"/>
            <a:ext cx="2160887" cy="2347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1824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2942452" y="-413350"/>
            <a:ext cx="7886700" cy="1325563"/>
          </a:xfrm>
        </p:spPr>
        <p:txBody>
          <a:bodyPr>
            <a:normAutofit/>
          </a:bodyPr>
          <a:lstStyle/>
          <a:p>
            <a:r>
              <a:rPr lang="en-US" sz="2400" dirty="0"/>
              <a:t>Case Study # 4</a:t>
            </a:r>
          </a:p>
        </p:txBody>
      </p:sp>
      <p:pic>
        <p:nvPicPr>
          <p:cNvPr id="4" name="Picture 3">
            <a:extLst>
              <a:ext uri="{FF2B5EF4-FFF2-40B4-BE49-F238E27FC236}">
                <a16:creationId xmlns:a16="http://schemas.microsoft.com/office/drawing/2014/main" id="{32FF3450-F24D-3849-9E25-4CF257B16DB1}"/>
              </a:ext>
            </a:extLst>
          </p:cNvPr>
          <p:cNvPicPr>
            <a:picLocks noChangeAspect="1"/>
          </p:cNvPicPr>
          <p:nvPr/>
        </p:nvPicPr>
        <p:blipFill>
          <a:blip r:embed="rId3"/>
          <a:stretch>
            <a:fillRect/>
          </a:stretch>
        </p:blipFill>
        <p:spPr>
          <a:xfrm>
            <a:off x="0" y="505348"/>
            <a:ext cx="4661758" cy="1412453"/>
          </a:xfrm>
          <a:prstGeom prst="rect">
            <a:avLst/>
          </a:prstGeom>
        </p:spPr>
      </p:pic>
      <p:pic>
        <p:nvPicPr>
          <p:cNvPr id="6" name="Picture 5">
            <a:extLst>
              <a:ext uri="{FF2B5EF4-FFF2-40B4-BE49-F238E27FC236}">
                <a16:creationId xmlns:a16="http://schemas.microsoft.com/office/drawing/2014/main" id="{21FA5BE4-8CAA-8B47-868C-CB2BDF9BDBF8}"/>
              </a:ext>
            </a:extLst>
          </p:cNvPr>
          <p:cNvPicPr>
            <a:picLocks noChangeAspect="1"/>
          </p:cNvPicPr>
          <p:nvPr/>
        </p:nvPicPr>
        <p:blipFill>
          <a:blip r:embed="rId4"/>
          <a:stretch>
            <a:fillRect/>
          </a:stretch>
        </p:blipFill>
        <p:spPr>
          <a:xfrm>
            <a:off x="4661758" y="505347"/>
            <a:ext cx="5547802" cy="1412453"/>
          </a:xfrm>
          <a:prstGeom prst="rect">
            <a:avLst/>
          </a:prstGeom>
        </p:spPr>
      </p:pic>
      <p:sp>
        <p:nvSpPr>
          <p:cNvPr id="7" name="Rectangle 6">
            <a:extLst>
              <a:ext uri="{FF2B5EF4-FFF2-40B4-BE49-F238E27FC236}">
                <a16:creationId xmlns:a16="http://schemas.microsoft.com/office/drawing/2014/main" id="{36B61CE5-611E-284C-B920-721604328B2C}"/>
              </a:ext>
            </a:extLst>
          </p:cNvPr>
          <p:cNvSpPr/>
          <p:nvPr/>
        </p:nvSpPr>
        <p:spPr>
          <a:xfrm>
            <a:off x="7168464" y="1705232"/>
            <a:ext cx="863428" cy="21256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43C5BAD-03C1-ED49-AC80-CD4793A69225}"/>
              </a:ext>
            </a:extLst>
          </p:cNvPr>
          <p:cNvSpPr txBox="1"/>
          <p:nvPr/>
        </p:nvSpPr>
        <p:spPr>
          <a:xfrm>
            <a:off x="0" y="1917800"/>
            <a:ext cx="9144000" cy="4247317"/>
          </a:xfrm>
          <a:prstGeom prst="rect">
            <a:avLst/>
          </a:prstGeom>
          <a:noFill/>
        </p:spPr>
        <p:txBody>
          <a:bodyPr wrap="square" rtlCol="0">
            <a:spAutoFit/>
          </a:bodyPr>
          <a:lstStyle/>
          <a:p>
            <a:r>
              <a:rPr lang="en-US" dirty="0"/>
              <a:t>“Preterm birth (PTB), or the delivery prior to 37 weeks of gestation, is a significant cause of infant morbidity and mortality. Although twin studies estimate that maternal genetic contributions account for approximately 30% of the incidence of PTB, and other studies reported fetal gene polymorphism association, to date no consistent associations have been identified. In this study, we performed the largest reported genome-wide association study analysis on 1,349 cases of PTB and 12,595 ancestry-matched controls from the focusing on genomic fetal signals. We tested 2,015,750 SNPs for their association to the spontaneous PTB phenotype…with sex and the first ten principal components of genetic ancestry as covariates in the model. The ancestry-matched control population was obtained from the Health and Retirement Study, the vast majority of whom are older than 55 years of age at the time of recruitment, which started in 1992. In the early 1990s, major advances in neonatal care, led by the introduction of surfactant therapy, greatly increased the likelihood of survival for infants born before 30 weeks. Since all of the controls were retirees born well before 1990, we assumed that they were very unlikely to have been born extremely preterm (before 30 weeks), and, therefore, can serve as an appropriate control population for our genome analyses.”</a:t>
            </a:r>
          </a:p>
        </p:txBody>
      </p:sp>
    </p:spTree>
    <p:extLst>
      <p:ext uri="{BB962C8B-B14F-4D97-AF65-F5344CB8AC3E}">
        <p14:creationId xmlns:p14="http://schemas.microsoft.com/office/powerpoint/2010/main" val="323649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9C77-35A9-AF48-B61F-6C3EFDF68D0A}"/>
              </a:ext>
            </a:extLst>
          </p:cNvPr>
          <p:cNvSpPr>
            <a:spLocks noGrp="1"/>
          </p:cNvSpPr>
          <p:nvPr>
            <p:ph type="title"/>
          </p:nvPr>
        </p:nvSpPr>
        <p:spPr/>
        <p:txBody>
          <a:bodyPr/>
          <a:lstStyle/>
          <a:p>
            <a:r>
              <a:rPr lang="en-US" dirty="0"/>
              <a:t>“Big Data”</a:t>
            </a:r>
          </a:p>
        </p:txBody>
      </p:sp>
      <p:pic>
        <p:nvPicPr>
          <p:cNvPr id="4" name="Content Placeholder 3">
            <a:extLst>
              <a:ext uri="{FF2B5EF4-FFF2-40B4-BE49-F238E27FC236}">
                <a16:creationId xmlns:a16="http://schemas.microsoft.com/office/drawing/2014/main" id="{94496FFE-A219-B148-9231-01772BA15A5D}"/>
              </a:ext>
            </a:extLst>
          </p:cNvPr>
          <p:cNvPicPr>
            <a:picLocks noGrp="1" noChangeAspect="1"/>
          </p:cNvPicPr>
          <p:nvPr>
            <p:ph idx="1"/>
          </p:nvPr>
        </p:nvPicPr>
        <p:blipFill>
          <a:blip r:embed="rId3"/>
          <a:stretch>
            <a:fillRect/>
          </a:stretch>
        </p:blipFill>
        <p:spPr>
          <a:xfrm>
            <a:off x="1347476" y="1493609"/>
            <a:ext cx="6496545" cy="3180020"/>
          </a:xfrm>
          <a:prstGeom prst="rect">
            <a:avLst/>
          </a:prstGeom>
        </p:spPr>
      </p:pic>
      <p:sp>
        <p:nvSpPr>
          <p:cNvPr id="5" name="Rectangle 4">
            <a:extLst>
              <a:ext uri="{FF2B5EF4-FFF2-40B4-BE49-F238E27FC236}">
                <a16:creationId xmlns:a16="http://schemas.microsoft.com/office/drawing/2014/main" id="{4D66DE65-F4DC-E54A-A286-C1523D68235E}"/>
              </a:ext>
            </a:extLst>
          </p:cNvPr>
          <p:cNvSpPr/>
          <p:nvPr/>
        </p:nvSpPr>
        <p:spPr>
          <a:xfrm>
            <a:off x="1299979" y="4476549"/>
            <a:ext cx="7149689" cy="215444"/>
          </a:xfrm>
          <a:prstGeom prst="rect">
            <a:avLst/>
          </a:prstGeom>
        </p:spPr>
        <p:txBody>
          <a:bodyPr wrap="square">
            <a:spAutoFit/>
          </a:bodyPr>
          <a:lstStyle/>
          <a:p>
            <a:r>
              <a:rPr lang="en-US" sz="800" dirty="0"/>
              <a:t>https://hac.nursing.umich.edu/2018/02/26/big-data-finding-its-mark/</a:t>
            </a:r>
          </a:p>
        </p:txBody>
      </p:sp>
      <p:sp>
        <p:nvSpPr>
          <p:cNvPr id="6" name="Left Brace 5">
            <a:extLst>
              <a:ext uri="{FF2B5EF4-FFF2-40B4-BE49-F238E27FC236}">
                <a16:creationId xmlns:a16="http://schemas.microsoft.com/office/drawing/2014/main" id="{F01127AF-D719-6545-A12F-087C46022C5E}"/>
              </a:ext>
            </a:extLst>
          </p:cNvPr>
          <p:cNvSpPr/>
          <p:nvPr/>
        </p:nvSpPr>
        <p:spPr>
          <a:xfrm rot="16200000">
            <a:off x="2926982" y="3309960"/>
            <a:ext cx="480971" cy="3414713"/>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FFA518E6-C0D7-4442-B961-A876B60CDD99}"/>
              </a:ext>
            </a:extLst>
          </p:cNvPr>
          <p:cNvSpPr/>
          <p:nvPr/>
        </p:nvSpPr>
        <p:spPr>
          <a:xfrm rot="16200000">
            <a:off x="6266079" y="3839990"/>
            <a:ext cx="480971" cy="2354649"/>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E076D79E-9CB4-764B-84C2-3232949301B1}"/>
              </a:ext>
            </a:extLst>
          </p:cNvPr>
          <p:cNvSpPr/>
          <p:nvPr/>
        </p:nvSpPr>
        <p:spPr>
          <a:xfrm>
            <a:off x="2559896" y="5571279"/>
            <a:ext cx="1215141" cy="461665"/>
          </a:xfrm>
          <a:prstGeom prst="rect">
            <a:avLst/>
          </a:prstGeom>
        </p:spPr>
        <p:txBody>
          <a:bodyPr wrap="none">
            <a:spAutoFit/>
          </a:bodyPr>
          <a:lstStyle/>
          <a:p>
            <a:r>
              <a:rPr lang="en-US" sz="2400" dirty="0"/>
              <a:t>Big Data</a:t>
            </a:r>
          </a:p>
        </p:txBody>
      </p:sp>
      <p:sp>
        <p:nvSpPr>
          <p:cNvPr id="10" name="Rectangle 9">
            <a:extLst>
              <a:ext uri="{FF2B5EF4-FFF2-40B4-BE49-F238E27FC236}">
                <a16:creationId xmlns:a16="http://schemas.microsoft.com/office/drawing/2014/main" id="{3002BC1B-73C1-9646-B22E-5E446E285212}"/>
              </a:ext>
            </a:extLst>
          </p:cNvPr>
          <p:cNvSpPr/>
          <p:nvPr/>
        </p:nvSpPr>
        <p:spPr>
          <a:xfrm>
            <a:off x="6010318" y="5571278"/>
            <a:ext cx="1152623" cy="461665"/>
          </a:xfrm>
          <a:prstGeom prst="rect">
            <a:avLst/>
          </a:prstGeom>
        </p:spPr>
        <p:txBody>
          <a:bodyPr wrap="none">
            <a:spAutoFit/>
          </a:bodyPr>
          <a:lstStyle/>
          <a:p>
            <a:r>
              <a:rPr lang="en-US" sz="2400" dirty="0"/>
              <a:t>All Data</a:t>
            </a:r>
          </a:p>
        </p:txBody>
      </p:sp>
    </p:spTree>
    <p:extLst>
      <p:ext uri="{BB962C8B-B14F-4D97-AF65-F5344CB8AC3E}">
        <p14:creationId xmlns:p14="http://schemas.microsoft.com/office/powerpoint/2010/main" val="180543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BA8A-664A-544B-B97D-322468175376}"/>
              </a:ext>
            </a:extLst>
          </p:cNvPr>
          <p:cNvSpPr>
            <a:spLocks noGrp="1"/>
          </p:cNvSpPr>
          <p:nvPr>
            <p:ph type="title"/>
          </p:nvPr>
        </p:nvSpPr>
        <p:spPr>
          <a:xfrm>
            <a:off x="190757" y="18255"/>
            <a:ext cx="8762485" cy="1325563"/>
          </a:xfrm>
        </p:spPr>
        <p:txBody>
          <a:bodyPr/>
          <a:lstStyle/>
          <a:p>
            <a:r>
              <a:rPr lang="en-US" dirty="0"/>
              <a:t>Consider the following (suggestions):</a:t>
            </a:r>
          </a:p>
        </p:txBody>
      </p:sp>
      <p:sp>
        <p:nvSpPr>
          <p:cNvPr id="4" name="Content Placeholder 3">
            <a:extLst>
              <a:ext uri="{FF2B5EF4-FFF2-40B4-BE49-F238E27FC236}">
                <a16:creationId xmlns:a16="http://schemas.microsoft.com/office/drawing/2014/main" id="{6C2998A2-A49A-1F48-924F-3AD854CA6A57}"/>
              </a:ext>
            </a:extLst>
          </p:cNvPr>
          <p:cNvSpPr>
            <a:spLocks noGrp="1"/>
          </p:cNvSpPr>
          <p:nvPr>
            <p:ph idx="1"/>
          </p:nvPr>
        </p:nvSpPr>
        <p:spPr>
          <a:xfrm>
            <a:off x="628649" y="1343818"/>
            <a:ext cx="7886700" cy="4351338"/>
          </a:xfrm>
        </p:spPr>
        <p:txBody>
          <a:bodyPr>
            <a:noAutofit/>
          </a:bodyPr>
          <a:lstStyle/>
          <a:p>
            <a:pPr marL="514350" indent="-514350">
              <a:buFont typeface="+mj-lt"/>
              <a:buAutoNum type="arabicPeriod"/>
            </a:pPr>
            <a:r>
              <a:rPr lang="en-US" sz="3200" dirty="0"/>
              <a:t>What type of data? Is there an outcome, if so continuous or categorical?</a:t>
            </a:r>
          </a:p>
          <a:p>
            <a:pPr marL="514350" indent="-514350">
              <a:buFont typeface="+mj-lt"/>
              <a:buAutoNum type="arabicPeriod"/>
            </a:pPr>
            <a:r>
              <a:rPr lang="en-US" sz="3200" dirty="0"/>
              <a:t>What is the research question (predictive, causal)?</a:t>
            </a:r>
          </a:p>
          <a:p>
            <a:pPr marL="514350" indent="-514350">
              <a:buFont typeface="+mj-lt"/>
              <a:buAutoNum type="arabicPeriod"/>
            </a:pPr>
            <a:r>
              <a:rPr lang="en-US" sz="3200" dirty="0"/>
              <a:t>What model should you use to investigate the research question?</a:t>
            </a:r>
          </a:p>
          <a:p>
            <a:pPr marL="514350" indent="-514350">
              <a:buFont typeface="+mj-lt"/>
              <a:buAutoNum type="arabicPeriod"/>
            </a:pPr>
            <a:r>
              <a:rPr lang="en-US" sz="3200" dirty="0"/>
              <a:t>How would you assess model validity/performance?</a:t>
            </a:r>
          </a:p>
          <a:p>
            <a:pPr marL="514350" indent="-514350">
              <a:buFont typeface="+mj-lt"/>
              <a:buAutoNum type="arabicPeriod"/>
            </a:pPr>
            <a:r>
              <a:rPr lang="en-US" sz="3200" dirty="0"/>
              <a:t>How would you interpret model output to address the research question?</a:t>
            </a:r>
          </a:p>
        </p:txBody>
      </p:sp>
    </p:spTree>
    <p:extLst>
      <p:ext uri="{BB962C8B-B14F-4D97-AF65-F5344CB8AC3E}">
        <p14:creationId xmlns:p14="http://schemas.microsoft.com/office/powerpoint/2010/main" val="2018839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E1732ED-E19E-7748-ADCE-5B7B9FAA178C}"/>
              </a:ext>
            </a:extLst>
          </p:cNvPr>
          <p:cNvGraphicFramePr>
            <a:graphicFrameLocks noGrp="1"/>
          </p:cNvGraphicFramePr>
          <p:nvPr>
            <p:extLst>
              <p:ext uri="{D42A27DB-BD31-4B8C-83A1-F6EECF244321}">
                <p14:modId xmlns:p14="http://schemas.microsoft.com/office/powerpoint/2010/main" val="2114980382"/>
              </p:ext>
            </p:extLst>
          </p:nvPr>
        </p:nvGraphicFramePr>
        <p:xfrm>
          <a:off x="287289" y="227184"/>
          <a:ext cx="8617560" cy="6429504"/>
        </p:xfrm>
        <a:graphic>
          <a:graphicData uri="http://schemas.openxmlformats.org/drawingml/2006/table">
            <a:tbl>
              <a:tblPr>
                <a:tableStyleId>{5C22544A-7EE6-4342-B048-85BDC9FD1C3A}</a:tableStyleId>
              </a:tblPr>
              <a:tblGrid>
                <a:gridCol w="2964815">
                  <a:extLst>
                    <a:ext uri="{9D8B030D-6E8A-4147-A177-3AD203B41FA5}">
                      <a16:colId xmlns:a16="http://schemas.microsoft.com/office/drawing/2014/main" val="3031755093"/>
                    </a:ext>
                  </a:extLst>
                </a:gridCol>
                <a:gridCol w="4051063">
                  <a:extLst>
                    <a:ext uri="{9D8B030D-6E8A-4147-A177-3AD203B41FA5}">
                      <a16:colId xmlns:a16="http://schemas.microsoft.com/office/drawing/2014/main" val="333048761"/>
                    </a:ext>
                  </a:extLst>
                </a:gridCol>
                <a:gridCol w="1601682">
                  <a:extLst>
                    <a:ext uri="{9D8B030D-6E8A-4147-A177-3AD203B41FA5}">
                      <a16:colId xmlns:a16="http://schemas.microsoft.com/office/drawing/2014/main" val="2766530102"/>
                    </a:ext>
                  </a:extLst>
                </a:gridCol>
              </a:tblGrid>
              <a:tr h="259760">
                <a:tc gridSpan="2">
                  <a:txBody>
                    <a:bodyPr/>
                    <a:lstStyle/>
                    <a:p>
                      <a:pPr algn="l" fontAlgn="b"/>
                      <a:r>
                        <a:rPr lang="en-US" sz="1600" b="1" u="none" strike="noStrike" dirty="0">
                          <a:effectLst/>
                        </a:rPr>
                        <a:t>Biostatistics 202: Machine Learning Guide</a:t>
                      </a:r>
                      <a:endParaRPr lang="en-US" sz="1600" b="1" i="0" u="none" strike="noStrike" dirty="0">
                        <a:solidFill>
                          <a:srgbClr val="000000"/>
                        </a:solidFill>
                        <a:effectLst/>
                        <a:latin typeface="Calibri" panose="020F0502020204030204" pitchFamily="34" charset="0"/>
                      </a:endParaRPr>
                    </a:p>
                  </a:txBody>
                  <a:tcPr marL="6988" marR="6988" marT="6988"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lnL w="12700" cmpd="sng">
                      <a:noFill/>
                    </a:lnL>
                    <a:noFill/>
                  </a:tcPr>
                </a:tc>
                <a:extLst>
                  <a:ext uri="{0D108BD9-81ED-4DB2-BD59-A6C34878D82A}">
                    <a16:rowId xmlns:a16="http://schemas.microsoft.com/office/drawing/2014/main" val="2856545277"/>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lnT w="12700" cmpd="sng">
                      <a:noFill/>
                    </a:lnT>
                    <a:noFill/>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988" marR="6988" marT="6988" marB="0" anchor="b">
                    <a:lnT w="12700" cmpd="sng">
                      <a:noFill/>
                    </a:lnT>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212627270"/>
                  </a:ext>
                </a:extLst>
              </a:tr>
              <a:tr h="218745">
                <a:tc gridSpan="2">
                  <a:txBody>
                    <a:bodyPr/>
                    <a:lstStyle/>
                    <a:p>
                      <a:pPr algn="l" fontAlgn="b"/>
                      <a:r>
                        <a:rPr lang="en-US" sz="1400" u="sng" strike="noStrike" dirty="0">
                          <a:effectLst/>
                        </a:rPr>
                        <a:t>Supervised learning - prediction of a target</a:t>
                      </a:r>
                      <a:endParaRPr lang="en-US" sz="1400" b="1" i="0" u="sng" strike="noStrike" dirty="0">
                        <a:solidFill>
                          <a:srgbClr val="000000"/>
                        </a:solidFill>
                        <a:effectLst/>
                        <a:latin typeface="Calibri" panose="020F0502020204030204" pitchFamily="34" charset="0"/>
                      </a:endParaRPr>
                    </a:p>
                  </a:txBody>
                  <a:tcPr marL="6988" marR="6988" marT="6988" marB="0" anchor="b">
                    <a:noFill/>
                  </a:tcPr>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3246708417"/>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Model</a:t>
                      </a:r>
                      <a:endParaRPr lang="en-US" sz="1400" b="0" i="1"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Interpretability?</a:t>
                      </a:r>
                      <a:endParaRPr lang="en-US" sz="1400" b="0" i="1"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1540256073"/>
                  </a:ext>
                </a:extLst>
              </a:tr>
              <a:tr h="218745">
                <a:tc>
                  <a:txBody>
                    <a:bodyPr/>
                    <a:lstStyle/>
                    <a:p>
                      <a:pPr algn="l" fontAlgn="b"/>
                      <a:r>
                        <a:rPr lang="en-US" sz="1400" u="none" strike="noStrike">
                          <a:effectLst/>
                        </a:rPr>
                        <a:t>Regression - continuous target</a:t>
                      </a:r>
                      <a:endParaRPr lang="en-US" sz="1400" b="0" i="1"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1"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1"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2839537846"/>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Linear regression</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High</a:t>
                      </a:r>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398004434"/>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3719811119"/>
                  </a:ext>
                </a:extLst>
              </a:tr>
              <a:tr h="218745">
                <a:tc>
                  <a:txBody>
                    <a:bodyPr/>
                    <a:lstStyle/>
                    <a:p>
                      <a:pPr algn="l" fontAlgn="b"/>
                      <a:r>
                        <a:rPr lang="en-US" sz="1400" u="none" strike="noStrike">
                          <a:effectLst/>
                        </a:rPr>
                        <a:t>Classification - categorical target</a:t>
                      </a:r>
                      <a:endParaRPr lang="en-US" sz="1400" b="0" i="1"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1"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1"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1551508812"/>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Logistic regression</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High</a:t>
                      </a:r>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569485646"/>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Classification trees (decision trees)</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High</a:t>
                      </a:r>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2343673089"/>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K-nearest neighbors</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Low</a:t>
                      </a:r>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3170592936"/>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Support vector machines</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Low</a:t>
                      </a:r>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3217074773"/>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Artificial neural networks</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Low</a:t>
                      </a:r>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3406802619"/>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3991884465"/>
                  </a:ext>
                </a:extLst>
              </a:tr>
              <a:tr h="218745">
                <a:tc>
                  <a:txBody>
                    <a:bodyPr/>
                    <a:lstStyle/>
                    <a:p>
                      <a:pPr algn="l" fontAlgn="b"/>
                      <a:r>
                        <a:rPr lang="en-US" sz="1400" u="none" strike="noStrike">
                          <a:effectLst/>
                        </a:rPr>
                        <a:t>Ensemble methods</a:t>
                      </a:r>
                      <a:endParaRPr lang="en-US" sz="1400" b="0" i="1"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Random forests (bagging)</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Medium</a:t>
                      </a:r>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765096358"/>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Adaptive boosted trees (boosting)</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Medium</a:t>
                      </a:r>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4074891264"/>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Stacking</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Low</a:t>
                      </a:r>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4163628701"/>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2627720713"/>
                  </a:ext>
                </a:extLst>
              </a:tr>
              <a:tr h="218745">
                <a:tc gridSpan="3">
                  <a:txBody>
                    <a:bodyPr/>
                    <a:lstStyle/>
                    <a:p>
                      <a:pPr algn="l" fontAlgn="b"/>
                      <a:r>
                        <a:rPr lang="en-US" sz="1400" u="none" strike="noStrike">
                          <a:effectLst/>
                        </a:rPr>
                        <a:t>*Note: all classification methods may be adjusted to allow for prediction of continuous targets.</a:t>
                      </a:r>
                      <a:endParaRPr lang="en-US" sz="1400" b="0" i="0" u="none" strike="noStrike">
                        <a:solidFill>
                          <a:srgbClr val="000000"/>
                        </a:solidFill>
                        <a:effectLst/>
                        <a:latin typeface="Calibri" panose="020F0502020204030204" pitchFamily="34" charset="0"/>
                      </a:endParaRPr>
                    </a:p>
                  </a:txBody>
                  <a:tcPr marL="6988" marR="6988" marT="6988" marB="0" anchor="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8036339"/>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1516385935"/>
                  </a:ext>
                </a:extLst>
              </a:tr>
              <a:tr h="218745">
                <a:tc gridSpan="2">
                  <a:txBody>
                    <a:bodyPr/>
                    <a:lstStyle/>
                    <a:p>
                      <a:pPr algn="l" fontAlgn="b"/>
                      <a:r>
                        <a:rPr lang="en-US" sz="1400" u="sng" strike="noStrike">
                          <a:effectLst/>
                        </a:rPr>
                        <a:t>Unsupervised learning - clustering and/or data reduction</a:t>
                      </a:r>
                      <a:endParaRPr lang="en-US" sz="1400" b="1" i="0" u="sng" strike="noStrike">
                        <a:solidFill>
                          <a:srgbClr val="000000"/>
                        </a:solidFill>
                        <a:effectLst/>
                        <a:latin typeface="Calibri" panose="020F0502020204030204" pitchFamily="34" charset="0"/>
                      </a:endParaRPr>
                    </a:p>
                  </a:txBody>
                  <a:tcPr marL="6988" marR="6988" marT="6988" marB="0" anchor="b">
                    <a:noFill/>
                  </a:tcPr>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485916080"/>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285916026"/>
                  </a:ext>
                </a:extLst>
              </a:tr>
              <a:tr h="218745">
                <a:tc>
                  <a:txBody>
                    <a:bodyPr/>
                    <a:lstStyle/>
                    <a:p>
                      <a:pPr algn="l" fontAlgn="b"/>
                      <a:r>
                        <a:rPr lang="en-US" sz="1400" u="none" strike="noStrike">
                          <a:effectLst/>
                        </a:rPr>
                        <a:t>Clustering</a:t>
                      </a:r>
                      <a:endParaRPr lang="en-US" sz="1400" b="0" i="1"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4197859536"/>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k-Means</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3863350278"/>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Heirarchical clustering</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1192858270"/>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838163474"/>
                  </a:ext>
                </a:extLst>
              </a:tr>
              <a:tr h="218745">
                <a:tc>
                  <a:txBody>
                    <a:bodyPr/>
                    <a:lstStyle/>
                    <a:p>
                      <a:pPr algn="l" fontAlgn="b"/>
                      <a:r>
                        <a:rPr lang="en-US" sz="1400" u="none" strike="noStrike">
                          <a:effectLst/>
                        </a:rPr>
                        <a:t>Data Reduction</a:t>
                      </a:r>
                      <a:endParaRPr lang="en-US" sz="1400" b="0" i="1"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466620865"/>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Principal component analysis</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1110836780"/>
                  </a:ext>
                </a:extLst>
              </a:tr>
              <a:tr h="218745">
                <a:tc>
                  <a:txBody>
                    <a:bodyPr/>
                    <a:lstStyle/>
                    <a:p>
                      <a:pPr algn="l" fontAlgn="b"/>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r>
                        <a:rPr lang="en-US" sz="1400" u="none" strike="noStrike">
                          <a:effectLst/>
                        </a:rPr>
                        <a:t>t-distributed stochastic neighbor embedding</a:t>
                      </a:r>
                      <a:endParaRPr lang="en-US" sz="1400" b="0" i="0" u="none" strike="noStrike">
                        <a:solidFill>
                          <a:srgbClr val="000000"/>
                        </a:solidFill>
                        <a:effectLst/>
                        <a:latin typeface="Calibri" panose="020F0502020204030204" pitchFamily="34" charset="0"/>
                      </a:endParaRPr>
                    </a:p>
                  </a:txBody>
                  <a:tcPr marL="6988" marR="6988" marT="6988" marB="0" anchor="b">
                    <a:noFill/>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988" marR="6988" marT="6988" marB="0" anchor="b">
                    <a:noFill/>
                  </a:tcPr>
                </a:tc>
                <a:extLst>
                  <a:ext uri="{0D108BD9-81ED-4DB2-BD59-A6C34878D82A}">
                    <a16:rowId xmlns:a16="http://schemas.microsoft.com/office/drawing/2014/main" val="104854643"/>
                  </a:ext>
                </a:extLst>
              </a:tr>
            </a:tbl>
          </a:graphicData>
        </a:graphic>
      </p:graphicFrame>
    </p:spTree>
    <p:extLst>
      <p:ext uri="{BB962C8B-B14F-4D97-AF65-F5344CB8AC3E}">
        <p14:creationId xmlns:p14="http://schemas.microsoft.com/office/powerpoint/2010/main" val="127709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427306" y="107293"/>
            <a:ext cx="7886700" cy="1325563"/>
          </a:xfrm>
        </p:spPr>
        <p:txBody>
          <a:bodyPr>
            <a:normAutofit/>
          </a:bodyPr>
          <a:lstStyle/>
          <a:p>
            <a:r>
              <a:rPr lang="en-US" sz="3600" dirty="0"/>
              <a:t>FILL IN WITH YOUR GROUP</a:t>
            </a:r>
          </a:p>
        </p:txBody>
      </p:sp>
      <p:sp>
        <p:nvSpPr>
          <p:cNvPr id="8" name="TextBox 7">
            <a:extLst>
              <a:ext uri="{FF2B5EF4-FFF2-40B4-BE49-F238E27FC236}">
                <a16:creationId xmlns:a16="http://schemas.microsoft.com/office/drawing/2014/main" id="{3DE7D5CE-B301-1143-959C-F3C8AB45B6A6}"/>
              </a:ext>
            </a:extLst>
          </p:cNvPr>
          <p:cNvSpPr txBox="1"/>
          <p:nvPr/>
        </p:nvSpPr>
        <p:spPr>
          <a:xfrm>
            <a:off x="0" y="1943425"/>
            <a:ext cx="9144000" cy="2092881"/>
          </a:xfrm>
          <a:prstGeom prst="rect">
            <a:avLst/>
          </a:prstGeom>
          <a:noFill/>
        </p:spPr>
        <p:txBody>
          <a:bodyPr wrap="square" rtlCol="0">
            <a:spAutoFit/>
          </a:bodyPr>
          <a:lstStyle/>
          <a:p>
            <a:pPr marL="285750" indent="-285750">
              <a:buFont typeface="Wingdings" pitchFamily="2" charset="2"/>
              <a:buChar char="Ø"/>
            </a:pPr>
            <a:r>
              <a:rPr lang="en-US" sz="2600" b="1" dirty="0"/>
              <a:t>Goal:</a:t>
            </a:r>
            <a:endParaRPr lang="en-US" sz="2600" dirty="0"/>
          </a:p>
          <a:p>
            <a:pPr marL="285750" indent="-285750">
              <a:buFont typeface="Wingdings" pitchFamily="2" charset="2"/>
              <a:buChar char="Ø"/>
            </a:pPr>
            <a:r>
              <a:rPr lang="en-US" sz="2600" b="1" dirty="0"/>
              <a:t>Target:</a:t>
            </a:r>
            <a:endParaRPr lang="en-US" sz="2600" dirty="0"/>
          </a:p>
          <a:p>
            <a:pPr marL="285750" indent="-285750">
              <a:buFont typeface="Wingdings" pitchFamily="2" charset="2"/>
              <a:buChar char="Ø"/>
            </a:pPr>
            <a:r>
              <a:rPr lang="en-US" sz="2600" b="1" dirty="0"/>
              <a:t>Predictors:</a:t>
            </a:r>
            <a:endParaRPr lang="en-US" sz="2600" dirty="0"/>
          </a:p>
          <a:p>
            <a:pPr marL="285750" indent="-285750">
              <a:buFont typeface="Wingdings" pitchFamily="2" charset="2"/>
              <a:buChar char="Ø"/>
            </a:pPr>
            <a:r>
              <a:rPr lang="en-US" sz="2600" b="1" dirty="0"/>
              <a:t>Techniques:</a:t>
            </a:r>
            <a:endParaRPr lang="en-US" sz="2600" dirty="0"/>
          </a:p>
          <a:p>
            <a:pPr marL="285750" indent="-285750">
              <a:buFont typeface="Wingdings" pitchFamily="2" charset="2"/>
              <a:buChar char="Ø"/>
            </a:pPr>
            <a:r>
              <a:rPr lang="en-US" sz="2600" b="1" dirty="0"/>
              <a:t>Validation</a:t>
            </a:r>
            <a:r>
              <a:rPr lang="en-US" sz="2600" dirty="0"/>
              <a:t>:</a:t>
            </a:r>
            <a:endParaRPr lang="en-US" sz="2600" b="1" dirty="0"/>
          </a:p>
        </p:txBody>
      </p:sp>
    </p:spTree>
    <p:extLst>
      <p:ext uri="{BB962C8B-B14F-4D97-AF65-F5344CB8AC3E}">
        <p14:creationId xmlns:p14="http://schemas.microsoft.com/office/powerpoint/2010/main" val="2649479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7E3C4A-9809-6149-AFE9-83DFFDFAFA73}"/>
              </a:ext>
            </a:extLst>
          </p:cNvPr>
          <p:cNvSpPr>
            <a:spLocks noGrp="1"/>
          </p:cNvSpPr>
          <p:nvPr>
            <p:ph type="ctrTitle"/>
          </p:nvPr>
        </p:nvSpPr>
        <p:spPr>
          <a:xfrm>
            <a:off x="0" y="1122363"/>
            <a:ext cx="9144000" cy="2387600"/>
          </a:xfrm>
        </p:spPr>
        <p:txBody>
          <a:bodyPr/>
          <a:lstStyle/>
          <a:p>
            <a:r>
              <a:rPr lang="en-US" dirty="0"/>
              <a:t>Next: visualization lab</a:t>
            </a:r>
          </a:p>
        </p:txBody>
      </p:sp>
    </p:spTree>
    <p:extLst>
      <p:ext uri="{BB962C8B-B14F-4D97-AF65-F5344CB8AC3E}">
        <p14:creationId xmlns:p14="http://schemas.microsoft.com/office/powerpoint/2010/main" val="1130187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43A5-4513-9A4A-B4A5-F6319203F5DD}"/>
              </a:ext>
            </a:extLst>
          </p:cNvPr>
          <p:cNvSpPr>
            <a:spLocks noGrp="1"/>
          </p:cNvSpPr>
          <p:nvPr>
            <p:ph type="title"/>
          </p:nvPr>
        </p:nvSpPr>
        <p:spPr>
          <a:xfrm>
            <a:off x="733153" y="0"/>
            <a:ext cx="7886700" cy="1325563"/>
          </a:xfrm>
        </p:spPr>
        <p:txBody>
          <a:bodyPr/>
          <a:lstStyle/>
          <a:p>
            <a:r>
              <a:rPr lang="en-US" dirty="0"/>
              <a:t>Structured vs unstructured data</a:t>
            </a:r>
          </a:p>
        </p:txBody>
      </p:sp>
      <p:pic>
        <p:nvPicPr>
          <p:cNvPr id="17410" name="Picture 2" descr="https://lh6.googleusercontent.com/sst2llXhRo11lECkqRw-TP8Id3KVZqgydYwx6dR0RxmfV3XTb86yeQVCXEJzXKiGGNiLsHxS75CjXODkxV7nbgiyRO-pyRvS_02FGZIyP5PIuWhwht9j1RX9fL5ac3z6b1buDAxT">
            <a:extLst>
              <a:ext uri="{FF2B5EF4-FFF2-40B4-BE49-F238E27FC236}">
                <a16:creationId xmlns:a16="http://schemas.microsoft.com/office/drawing/2014/main" id="{2F88ED2C-6340-B64D-8926-E24BFD751A6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3578"/>
          <a:stretch/>
        </p:blipFill>
        <p:spPr bwMode="auto">
          <a:xfrm>
            <a:off x="899651" y="1117010"/>
            <a:ext cx="7553702" cy="449469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BCC51921-7964-3B4C-82C9-1872FF750F49}"/>
              </a:ext>
            </a:extLst>
          </p:cNvPr>
          <p:cNvSpPr txBox="1">
            <a:spLocks/>
          </p:cNvSpPr>
          <p:nvPr/>
        </p:nvSpPr>
        <p:spPr>
          <a:xfrm>
            <a:off x="733152" y="1010427"/>
            <a:ext cx="7886700" cy="31823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5" name="Rectangle 4">
            <a:extLst>
              <a:ext uri="{FF2B5EF4-FFF2-40B4-BE49-F238E27FC236}">
                <a16:creationId xmlns:a16="http://schemas.microsoft.com/office/drawing/2014/main" id="{053D6791-2909-A84B-9FF8-E0FA79930A85}"/>
              </a:ext>
            </a:extLst>
          </p:cNvPr>
          <p:cNvSpPr/>
          <p:nvPr/>
        </p:nvSpPr>
        <p:spPr>
          <a:xfrm>
            <a:off x="899651" y="5396262"/>
            <a:ext cx="1417376" cy="215444"/>
          </a:xfrm>
          <a:prstGeom prst="rect">
            <a:avLst/>
          </a:prstGeom>
        </p:spPr>
        <p:txBody>
          <a:bodyPr wrap="none">
            <a:spAutoFit/>
          </a:bodyPr>
          <a:lstStyle/>
          <a:p>
            <a:r>
              <a:rPr lang="en-US" sz="800" dirty="0"/>
              <a:t>https://</a:t>
            </a:r>
            <a:r>
              <a:rPr lang="en-US" sz="800" dirty="0" err="1"/>
              <a:t>tinyurl.com</a:t>
            </a:r>
            <a:r>
              <a:rPr lang="en-US" sz="800" dirty="0"/>
              <a:t>/yxhz3568</a:t>
            </a:r>
          </a:p>
        </p:txBody>
      </p:sp>
      <p:sp>
        <p:nvSpPr>
          <p:cNvPr id="12" name="Left Brace 11">
            <a:extLst>
              <a:ext uri="{FF2B5EF4-FFF2-40B4-BE49-F238E27FC236}">
                <a16:creationId xmlns:a16="http://schemas.microsoft.com/office/drawing/2014/main" id="{99E0E5FE-549D-E541-9686-D655863202F3}"/>
              </a:ext>
            </a:extLst>
          </p:cNvPr>
          <p:cNvSpPr/>
          <p:nvPr/>
        </p:nvSpPr>
        <p:spPr>
          <a:xfrm rot="16200000">
            <a:off x="2512645" y="4251418"/>
            <a:ext cx="480971" cy="3414713"/>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30858F57-0EEE-B54D-B775-D2E4803E4D10}"/>
              </a:ext>
            </a:extLst>
          </p:cNvPr>
          <p:cNvSpPr/>
          <p:nvPr/>
        </p:nvSpPr>
        <p:spPr>
          <a:xfrm>
            <a:off x="2145560" y="6197745"/>
            <a:ext cx="1388457" cy="461665"/>
          </a:xfrm>
          <a:prstGeom prst="rect">
            <a:avLst/>
          </a:prstGeom>
        </p:spPr>
        <p:txBody>
          <a:bodyPr wrap="none">
            <a:spAutoFit/>
          </a:bodyPr>
          <a:lstStyle/>
          <a:p>
            <a:r>
              <a:rPr lang="en-US" sz="2400" dirty="0"/>
              <a:t>Our focus</a:t>
            </a:r>
          </a:p>
        </p:txBody>
      </p:sp>
    </p:spTree>
    <p:extLst>
      <p:ext uri="{BB962C8B-B14F-4D97-AF65-F5344CB8AC3E}">
        <p14:creationId xmlns:p14="http://schemas.microsoft.com/office/powerpoint/2010/main" val="10727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6AD85B-1BA6-C14D-B685-890DE583C6B1}"/>
              </a:ext>
            </a:extLst>
          </p:cNvPr>
          <p:cNvSpPr txBox="1"/>
          <p:nvPr/>
        </p:nvSpPr>
        <p:spPr>
          <a:xfrm>
            <a:off x="291636" y="2952717"/>
            <a:ext cx="2207623" cy="461665"/>
          </a:xfrm>
          <a:prstGeom prst="rect">
            <a:avLst/>
          </a:prstGeom>
          <a:noFill/>
        </p:spPr>
        <p:txBody>
          <a:bodyPr wrap="square" rtlCol="0">
            <a:spAutoFit/>
          </a:bodyPr>
          <a:lstStyle/>
          <a:p>
            <a:r>
              <a:rPr lang="en-US" sz="2400" dirty="0"/>
              <a:t>1. Data</a:t>
            </a:r>
          </a:p>
        </p:txBody>
      </p:sp>
      <p:pic>
        <p:nvPicPr>
          <p:cNvPr id="8" name="Picture 7">
            <a:extLst>
              <a:ext uri="{FF2B5EF4-FFF2-40B4-BE49-F238E27FC236}">
                <a16:creationId xmlns:a16="http://schemas.microsoft.com/office/drawing/2014/main" id="{434A2943-42DD-2348-B82B-F67DB17CA738}"/>
              </a:ext>
            </a:extLst>
          </p:cNvPr>
          <p:cNvPicPr>
            <a:picLocks noChangeAspect="1"/>
          </p:cNvPicPr>
          <p:nvPr/>
        </p:nvPicPr>
        <p:blipFill>
          <a:blip r:embed="rId3"/>
          <a:stretch>
            <a:fillRect/>
          </a:stretch>
        </p:blipFill>
        <p:spPr>
          <a:xfrm>
            <a:off x="68469" y="3766879"/>
            <a:ext cx="1908362" cy="1325563"/>
          </a:xfrm>
          <a:prstGeom prst="rect">
            <a:avLst/>
          </a:prstGeom>
        </p:spPr>
      </p:pic>
      <p:sp>
        <p:nvSpPr>
          <p:cNvPr id="9" name="Right Arrow 8">
            <a:extLst>
              <a:ext uri="{FF2B5EF4-FFF2-40B4-BE49-F238E27FC236}">
                <a16:creationId xmlns:a16="http://schemas.microsoft.com/office/drawing/2014/main" id="{AA0BB236-864A-744A-88AC-603108051424}"/>
              </a:ext>
            </a:extLst>
          </p:cNvPr>
          <p:cNvSpPr/>
          <p:nvPr/>
        </p:nvSpPr>
        <p:spPr>
          <a:xfrm>
            <a:off x="2322606" y="3984970"/>
            <a:ext cx="1824301" cy="792898"/>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19844B-4EA1-2547-B625-F042F3E137EF}"/>
              </a:ext>
            </a:extLst>
          </p:cNvPr>
          <p:cNvSpPr txBox="1"/>
          <p:nvPr/>
        </p:nvSpPr>
        <p:spPr>
          <a:xfrm>
            <a:off x="2030654" y="2970654"/>
            <a:ext cx="2399924" cy="461665"/>
          </a:xfrm>
          <a:prstGeom prst="rect">
            <a:avLst/>
          </a:prstGeom>
          <a:noFill/>
        </p:spPr>
        <p:txBody>
          <a:bodyPr wrap="square" rtlCol="0">
            <a:spAutoFit/>
          </a:bodyPr>
          <a:lstStyle/>
          <a:p>
            <a:r>
              <a:rPr lang="en-US" sz="2400" dirty="0"/>
              <a:t>2. Train/fit  model</a:t>
            </a:r>
          </a:p>
        </p:txBody>
      </p:sp>
      <p:sp>
        <p:nvSpPr>
          <p:cNvPr id="11" name="TextBox 10">
            <a:extLst>
              <a:ext uri="{FF2B5EF4-FFF2-40B4-BE49-F238E27FC236}">
                <a16:creationId xmlns:a16="http://schemas.microsoft.com/office/drawing/2014/main" id="{14E7ED34-BE50-5F49-8CAB-F68261A08963}"/>
              </a:ext>
            </a:extLst>
          </p:cNvPr>
          <p:cNvSpPr txBox="1"/>
          <p:nvPr/>
        </p:nvSpPr>
        <p:spPr>
          <a:xfrm>
            <a:off x="6546262" y="4119809"/>
            <a:ext cx="3106477" cy="492443"/>
          </a:xfrm>
          <a:prstGeom prst="rect">
            <a:avLst/>
          </a:prstGeom>
          <a:noFill/>
        </p:spPr>
        <p:txBody>
          <a:bodyPr wrap="square" rtlCol="0">
            <a:spAutoFit/>
          </a:bodyPr>
          <a:lstStyle/>
          <a:p>
            <a:r>
              <a:rPr lang="en-US" sz="2600" dirty="0"/>
              <a:t> = INFORMATION?</a:t>
            </a:r>
          </a:p>
        </p:txBody>
      </p:sp>
      <p:sp>
        <p:nvSpPr>
          <p:cNvPr id="13" name="TextBox 12">
            <a:extLst>
              <a:ext uri="{FF2B5EF4-FFF2-40B4-BE49-F238E27FC236}">
                <a16:creationId xmlns:a16="http://schemas.microsoft.com/office/drawing/2014/main" id="{0106D842-FAEF-8742-AFEB-0F6BB8C1A4D7}"/>
              </a:ext>
            </a:extLst>
          </p:cNvPr>
          <p:cNvSpPr txBox="1"/>
          <p:nvPr/>
        </p:nvSpPr>
        <p:spPr>
          <a:xfrm>
            <a:off x="4617863" y="3719700"/>
            <a:ext cx="1878015"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Prediction</a:t>
            </a:r>
          </a:p>
          <a:p>
            <a:pPr marL="342900" indent="-342900">
              <a:buFont typeface="Arial" panose="020B0604020202020204" pitchFamily="34" charset="0"/>
              <a:buChar char="•"/>
            </a:pPr>
            <a:r>
              <a:rPr lang="en-US" sz="2000" dirty="0"/>
              <a:t>Dimension Reduction</a:t>
            </a:r>
          </a:p>
          <a:p>
            <a:pPr marL="342900" indent="-342900">
              <a:buFont typeface="Arial" panose="020B0604020202020204" pitchFamily="34" charset="0"/>
              <a:buChar char="•"/>
            </a:pPr>
            <a:r>
              <a:rPr lang="en-US" sz="2000" dirty="0"/>
              <a:t>Clustering</a:t>
            </a:r>
          </a:p>
        </p:txBody>
      </p:sp>
      <p:sp>
        <p:nvSpPr>
          <p:cNvPr id="7" name="Rectangle 6">
            <a:extLst>
              <a:ext uri="{FF2B5EF4-FFF2-40B4-BE49-F238E27FC236}">
                <a16:creationId xmlns:a16="http://schemas.microsoft.com/office/drawing/2014/main" id="{70FFB3C3-8B2A-9C48-9DE1-92ABE3949F51}"/>
              </a:ext>
            </a:extLst>
          </p:cNvPr>
          <p:cNvSpPr/>
          <p:nvPr/>
        </p:nvSpPr>
        <p:spPr>
          <a:xfrm>
            <a:off x="4543068" y="3585645"/>
            <a:ext cx="1928399" cy="15915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7B3058-EFB1-7B4B-ABDC-15486D0D3B47}"/>
              </a:ext>
            </a:extLst>
          </p:cNvPr>
          <p:cNvSpPr/>
          <p:nvPr/>
        </p:nvSpPr>
        <p:spPr>
          <a:xfrm>
            <a:off x="4713424" y="2960175"/>
            <a:ext cx="2206142" cy="461665"/>
          </a:xfrm>
          <a:prstGeom prst="rect">
            <a:avLst/>
          </a:prstGeom>
        </p:spPr>
        <p:txBody>
          <a:bodyPr wrap="square">
            <a:spAutoFit/>
          </a:bodyPr>
          <a:lstStyle/>
          <a:p>
            <a:r>
              <a:rPr lang="en-US" sz="2400" dirty="0"/>
              <a:t>3. Output</a:t>
            </a:r>
          </a:p>
        </p:txBody>
      </p:sp>
      <p:sp>
        <p:nvSpPr>
          <p:cNvPr id="18" name="Rectangle 17">
            <a:extLst>
              <a:ext uri="{FF2B5EF4-FFF2-40B4-BE49-F238E27FC236}">
                <a16:creationId xmlns:a16="http://schemas.microsoft.com/office/drawing/2014/main" id="{BC742AC2-644A-F643-B309-242132D3B45D}"/>
              </a:ext>
            </a:extLst>
          </p:cNvPr>
          <p:cNvSpPr/>
          <p:nvPr/>
        </p:nvSpPr>
        <p:spPr>
          <a:xfrm>
            <a:off x="6896681" y="2960175"/>
            <a:ext cx="2206142" cy="461665"/>
          </a:xfrm>
          <a:prstGeom prst="rect">
            <a:avLst/>
          </a:prstGeom>
        </p:spPr>
        <p:txBody>
          <a:bodyPr wrap="square">
            <a:spAutoFit/>
          </a:bodyPr>
          <a:lstStyle/>
          <a:p>
            <a:r>
              <a:rPr lang="en-US" sz="2400" dirty="0"/>
              <a:t>4. Interpret</a:t>
            </a:r>
          </a:p>
        </p:txBody>
      </p:sp>
      <p:sp>
        <p:nvSpPr>
          <p:cNvPr id="14" name="TextBox 13">
            <a:extLst>
              <a:ext uri="{FF2B5EF4-FFF2-40B4-BE49-F238E27FC236}">
                <a16:creationId xmlns:a16="http://schemas.microsoft.com/office/drawing/2014/main" id="{93929CAD-28EF-0C44-9B6E-1380D606FE43}"/>
              </a:ext>
            </a:extLst>
          </p:cNvPr>
          <p:cNvSpPr txBox="1"/>
          <p:nvPr/>
        </p:nvSpPr>
        <p:spPr>
          <a:xfrm>
            <a:off x="2474714" y="4155486"/>
            <a:ext cx="2206143" cy="400110"/>
          </a:xfrm>
          <a:prstGeom prst="rect">
            <a:avLst/>
          </a:prstGeom>
          <a:noFill/>
        </p:spPr>
        <p:txBody>
          <a:bodyPr wrap="square" rtlCol="0">
            <a:spAutoFit/>
          </a:bodyPr>
          <a:lstStyle/>
          <a:p>
            <a:r>
              <a:rPr lang="en-US" sz="2000" dirty="0"/>
              <a:t>Algorithm(s)</a:t>
            </a:r>
          </a:p>
        </p:txBody>
      </p:sp>
      <p:sp>
        <p:nvSpPr>
          <p:cNvPr id="20" name="TextBox 19">
            <a:extLst>
              <a:ext uri="{FF2B5EF4-FFF2-40B4-BE49-F238E27FC236}">
                <a16:creationId xmlns:a16="http://schemas.microsoft.com/office/drawing/2014/main" id="{EB45347D-A4FB-7D47-84BA-C443E902A2FC}"/>
              </a:ext>
            </a:extLst>
          </p:cNvPr>
          <p:cNvSpPr txBox="1"/>
          <p:nvPr/>
        </p:nvSpPr>
        <p:spPr>
          <a:xfrm>
            <a:off x="68470" y="490604"/>
            <a:ext cx="9034354" cy="2062103"/>
          </a:xfrm>
          <a:prstGeom prst="rect">
            <a:avLst/>
          </a:prstGeom>
          <a:noFill/>
        </p:spPr>
        <p:txBody>
          <a:bodyPr wrap="square" rtlCol="0">
            <a:spAutoFit/>
          </a:bodyPr>
          <a:lstStyle/>
          <a:p>
            <a:r>
              <a:rPr lang="en-US" sz="3200" b="1" dirty="0"/>
              <a:t>Goal</a:t>
            </a:r>
            <a:r>
              <a:rPr lang="en-US" sz="3200" dirty="0"/>
              <a:t>: Use machine learning algorithms for the purpose of </a:t>
            </a:r>
            <a:r>
              <a:rPr lang="en-US" sz="3200" i="1" dirty="0"/>
              <a:t>prediction </a:t>
            </a:r>
            <a:r>
              <a:rPr lang="en-US" sz="3200" dirty="0"/>
              <a:t>or </a:t>
            </a:r>
            <a:r>
              <a:rPr lang="en-US" sz="3200" i="1" dirty="0"/>
              <a:t>identifying patterns </a:t>
            </a:r>
            <a:r>
              <a:rPr lang="en-US" sz="3200" dirty="0"/>
              <a:t>in data</a:t>
            </a:r>
          </a:p>
          <a:p>
            <a:br>
              <a:rPr lang="en-US" sz="3200" dirty="0"/>
            </a:br>
            <a:endParaRPr lang="en-US" sz="3200" dirty="0"/>
          </a:p>
        </p:txBody>
      </p:sp>
    </p:spTree>
    <p:extLst>
      <p:ext uri="{BB962C8B-B14F-4D97-AF65-F5344CB8AC3E}">
        <p14:creationId xmlns:p14="http://schemas.microsoft.com/office/powerpoint/2010/main" val="3238496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F4779-9F60-1346-B8A0-F53A413833FF}"/>
              </a:ext>
            </a:extLst>
          </p:cNvPr>
          <p:cNvSpPr>
            <a:spLocks noGrp="1"/>
          </p:cNvSpPr>
          <p:nvPr>
            <p:ph type="title"/>
          </p:nvPr>
        </p:nvSpPr>
        <p:spPr/>
        <p:txBody>
          <a:bodyPr/>
          <a:lstStyle/>
          <a:p>
            <a:r>
              <a:rPr lang="en-US" dirty="0"/>
              <a:t>A historical view</a:t>
            </a:r>
          </a:p>
        </p:txBody>
      </p:sp>
      <p:pic>
        <p:nvPicPr>
          <p:cNvPr id="4" name="Content Placeholder 3">
            <a:extLst>
              <a:ext uri="{FF2B5EF4-FFF2-40B4-BE49-F238E27FC236}">
                <a16:creationId xmlns:a16="http://schemas.microsoft.com/office/drawing/2014/main" id="{5D13C1DC-9FA1-B342-84B0-7BF0A293B50A}"/>
              </a:ext>
            </a:extLst>
          </p:cNvPr>
          <p:cNvPicPr>
            <a:picLocks noGrp="1" noChangeAspect="1"/>
          </p:cNvPicPr>
          <p:nvPr>
            <p:ph idx="1"/>
          </p:nvPr>
        </p:nvPicPr>
        <p:blipFill>
          <a:blip r:embed="rId3"/>
          <a:stretch>
            <a:fillRect/>
          </a:stretch>
        </p:blipFill>
        <p:spPr>
          <a:xfrm>
            <a:off x="760807" y="1536700"/>
            <a:ext cx="8128505" cy="4640263"/>
          </a:xfrm>
          <a:prstGeom prst="rect">
            <a:avLst/>
          </a:prstGeom>
        </p:spPr>
      </p:pic>
      <p:sp>
        <p:nvSpPr>
          <p:cNvPr id="5" name="Rectangle 4">
            <a:extLst>
              <a:ext uri="{FF2B5EF4-FFF2-40B4-BE49-F238E27FC236}">
                <a16:creationId xmlns:a16="http://schemas.microsoft.com/office/drawing/2014/main" id="{99D250F2-4026-CB4B-8233-9786E6F0C96A}"/>
              </a:ext>
            </a:extLst>
          </p:cNvPr>
          <p:cNvSpPr/>
          <p:nvPr/>
        </p:nvSpPr>
        <p:spPr>
          <a:xfrm>
            <a:off x="628650" y="6176963"/>
            <a:ext cx="1388522" cy="215444"/>
          </a:xfrm>
          <a:prstGeom prst="rect">
            <a:avLst/>
          </a:prstGeom>
        </p:spPr>
        <p:txBody>
          <a:bodyPr wrap="none">
            <a:spAutoFit/>
          </a:bodyPr>
          <a:lstStyle/>
          <a:p>
            <a:r>
              <a:rPr lang="en-US" sz="800" dirty="0"/>
              <a:t>https://</a:t>
            </a:r>
            <a:r>
              <a:rPr lang="en-US" sz="800" dirty="0" err="1"/>
              <a:t>tinyurl.com</a:t>
            </a:r>
            <a:r>
              <a:rPr lang="en-US" sz="800" dirty="0"/>
              <a:t>/y37tgvt6</a:t>
            </a:r>
          </a:p>
        </p:txBody>
      </p:sp>
    </p:spTree>
    <p:extLst>
      <p:ext uri="{BB962C8B-B14F-4D97-AF65-F5344CB8AC3E}">
        <p14:creationId xmlns:p14="http://schemas.microsoft.com/office/powerpoint/2010/main" val="355165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2875"/>
            <a:ext cx="7886700" cy="1325563"/>
          </a:xfrm>
        </p:spPr>
        <p:txBody>
          <a:bodyPr/>
          <a:lstStyle/>
          <a:p>
            <a:r>
              <a:rPr lang="en-US" dirty="0"/>
              <a:t>Supervised vs unsupervised</a:t>
            </a:r>
          </a:p>
        </p:txBody>
      </p:sp>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0514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Supervised vs unsupervised</a:t>
            </a:r>
          </a:p>
        </p:txBody>
      </p:sp>
      <p:sp>
        <p:nvSpPr>
          <p:cNvPr id="4" name="Content Placeholder 3"/>
          <p:cNvSpPr>
            <a:spLocks noGrp="1"/>
          </p:cNvSpPr>
          <p:nvPr>
            <p:ph sz="half" idx="1"/>
          </p:nvPr>
        </p:nvSpPr>
        <p:spPr/>
        <p:txBody>
          <a:bodyPr>
            <a:normAutofit lnSpcReduction="10000"/>
          </a:bodyPr>
          <a:lstStyle/>
          <a:p>
            <a:r>
              <a:rPr lang="en-US" b="1" dirty="0">
                <a:solidFill>
                  <a:srgbClr val="0070C0"/>
                </a:solidFill>
              </a:rPr>
              <a:t>Supervised Learning</a:t>
            </a:r>
          </a:p>
          <a:p>
            <a:r>
              <a:rPr lang="en-US" dirty="0"/>
              <a:t>Have data where you know outcome in order to </a:t>
            </a:r>
            <a:r>
              <a:rPr lang="en-US" i="1" dirty="0"/>
              <a:t>train</a:t>
            </a:r>
            <a:r>
              <a:rPr lang="en-US" dirty="0"/>
              <a:t> the model </a:t>
            </a:r>
          </a:p>
          <a:p>
            <a:r>
              <a:rPr lang="en-US" dirty="0"/>
              <a:t>Train the model to predict future outcomes from sets of predictors</a:t>
            </a:r>
          </a:p>
        </p:txBody>
      </p:sp>
      <p:sp>
        <p:nvSpPr>
          <p:cNvPr id="5" name="Content Placeholder 4"/>
          <p:cNvSpPr>
            <a:spLocks noGrp="1"/>
          </p:cNvSpPr>
          <p:nvPr>
            <p:ph sz="half" idx="2"/>
          </p:nvPr>
        </p:nvSpPr>
        <p:spPr/>
        <p:txBody>
          <a:bodyPr>
            <a:normAutofit lnSpcReduction="10000"/>
          </a:bodyPr>
          <a:lstStyle/>
          <a:p>
            <a:r>
              <a:rPr lang="en-US" b="1" dirty="0">
                <a:solidFill>
                  <a:srgbClr val="7030A0"/>
                </a:solidFill>
              </a:rPr>
              <a:t>Unsupervised Learning</a:t>
            </a:r>
          </a:p>
          <a:p>
            <a:r>
              <a:rPr lang="en-US" dirty="0">
                <a:solidFill>
                  <a:schemeClr val="tx1"/>
                </a:solidFill>
              </a:rPr>
              <a:t>No desired outcomes</a:t>
            </a:r>
          </a:p>
          <a:p>
            <a:r>
              <a:rPr lang="en-US" dirty="0">
                <a:solidFill>
                  <a:schemeClr val="tx1"/>
                </a:solidFill>
              </a:rPr>
              <a:t>Separate data points into groups with “similar” properties (clustering)</a:t>
            </a:r>
          </a:p>
          <a:p>
            <a:r>
              <a:rPr lang="en-US" dirty="0"/>
              <a:t>Or reduce data to fewer variables in some way that still captures important structure of the data</a:t>
            </a:r>
            <a:endParaRPr lang="en-US" dirty="0">
              <a:solidFill>
                <a:schemeClr val="tx1"/>
              </a:solidFill>
            </a:endParaRPr>
          </a:p>
          <a:p>
            <a:endParaRPr lang="en-US" dirty="0">
              <a:solidFill>
                <a:schemeClr val="tx1"/>
              </a:solidFill>
            </a:endParaRPr>
          </a:p>
        </p:txBody>
      </p:sp>
      <p:sp>
        <p:nvSpPr>
          <p:cNvPr id="2" name="TextBox 1"/>
          <p:cNvSpPr txBox="1"/>
          <p:nvPr/>
        </p:nvSpPr>
        <p:spPr>
          <a:xfrm>
            <a:off x="94133" y="4965807"/>
            <a:ext cx="4240636" cy="1815882"/>
          </a:xfrm>
          <a:prstGeom prst="rect">
            <a:avLst/>
          </a:prstGeom>
          <a:noFill/>
        </p:spPr>
        <p:txBody>
          <a:bodyPr wrap="square" rtlCol="0">
            <a:spAutoFit/>
          </a:bodyPr>
          <a:lstStyle/>
          <a:p>
            <a:r>
              <a:rPr lang="en-US" sz="2800" b="1" dirty="0">
                <a:solidFill>
                  <a:srgbClr val="0070C0"/>
                </a:solidFill>
              </a:rPr>
              <a:t>Prediction: Regression (continuous outcomes) and classification (categorical outcomes)</a:t>
            </a:r>
          </a:p>
        </p:txBody>
      </p:sp>
      <p:sp>
        <p:nvSpPr>
          <p:cNvPr id="6" name="TextBox 5"/>
          <p:cNvSpPr txBox="1"/>
          <p:nvPr/>
        </p:nvSpPr>
        <p:spPr>
          <a:xfrm>
            <a:off x="4391919" y="6176963"/>
            <a:ext cx="4588692" cy="523220"/>
          </a:xfrm>
          <a:prstGeom prst="rect">
            <a:avLst/>
          </a:prstGeom>
          <a:noFill/>
        </p:spPr>
        <p:txBody>
          <a:bodyPr wrap="none" rtlCol="0">
            <a:spAutoFit/>
          </a:bodyPr>
          <a:lstStyle/>
          <a:p>
            <a:r>
              <a:rPr lang="en-US" sz="2800" b="1" dirty="0">
                <a:solidFill>
                  <a:srgbClr val="7030A0"/>
                </a:solidFill>
              </a:rPr>
              <a:t>Clustering and data reduction</a:t>
            </a:r>
          </a:p>
        </p:txBody>
      </p:sp>
    </p:spTree>
    <p:extLst>
      <p:ext uri="{BB962C8B-B14F-4D97-AF65-F5344CB8AC3E}">
        <p14:creationId xmlns:p14="http://schemas.microsoft.com/office/powerpoint/2010/main" val="1928768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0411-9C69-224B-9156-83A7300BCDAD}"/>
              </a:ext>
            </a:extLst>
          </p:cNvPr>
          <p:cNvSpPr>
            <a:spLocks noGrp="1"/>
          </p:cNvSpPr>
          <p:nvPr>
            <p:ph type="title"/>
          </p:nvPr>
        </p:nvSpPr>
        <p:spPr/>
        <p:txBody>
          <a:bodyPr/>
          <a:lstStyle/>
          <a:p>
            <a:r>
              <a:rPr lang="en-US" dirty="0"/>
              <a:t>Model Validation</a:t>
            </a:r>
          </a:p>
        </p:txBody>
      </p:sp>
      <p:sp>
        <p:nvSpPr>
          <p:cNvPr id="3" name="Content Placeholder 2">
            <a:extLst>
              <a:ext uri="{FF2B5EF4-FFF2-40B4-BE49-F238E27FC236}">
                <a16:creationId xmlns:a16="http://schemas.microsoft.com/office/drawing/2014/main" id="{293946A1-B5DD-D045-A6FB-F603C58C5CC5}"/>
              </a:ext>
            </a:extLst>
          </p:cNvPr>
          <p:cNvSpPr>
            <a:spLocks noGrp="1"/>
          </p:cNvSpPr>
          <p:nvPr>
            <p:ph idx="1"/>
          </p:nvPr>
        </p:nvSpPr>
        <p:spPr/>
        <p:txBody>
          <a:bodyPr/>
          <a:lstStyle/>
          <a:p>
            <a:r>
              <a:rPr lang="en-US" dirty="0"/>
              <a:t>Train-test</a:t>
            </a:r>
          </a:p>
          <a:p>
            <a:pPr lvl="1"/>
            <a:r>
              <a:rPr lang="en-US" dirty="0"/>
              <a:t>Assess performance of one model</a:t>
            </a:r>
          </a:p>
          <a:p>
            <a:r>
              <a:rPr lang="en-US" dirty="0"/>
              <a:t>Train-validate-test</a:t>
            </a:r>
          </a:p>
          <a:p>
            <a:pPr lvl="1"/>
            <a:r>
              <a:rPr lang="en-US" dirty="0"/>
              <a:t>Assess performance of multiple models (e.g. parameter tuning)</a:t>
            </a:r>
          </a:p>
          <a:p>
            <a:r>
              <a:rPr lang="en-US" dirty="0"/>
              <a:t>Cross-validation</a:t>
            </a:r>
          </a:p>
          <a:p>
            <a:pPr lvl="1"/>
            <a:r>
              <a:rPr lang="en-US" dirty="0"/>
              <a:t>Use training data as a validation set iteratively when you have small data</a:t>
            </a:r>
          </a:p>
          <a:p>
            <a:pPr lvl="1"/>
            <a:endParaRPr lang="en-US" dirty="0"/>
          </a:p>
        </p:txBody>
      </p:sp>
    </p:spTree>
    <p:extLst>
      <p:ext uri="{BB962C8B-B14F-4D97-AF65-F5344CB8AC3E}">
        <p14:creationId xmlns:p14="http://schemas.microsoft.com/office/powerpoint/2010/main" val="1420328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0411-9C69-224B-9156-83A7300BCDAD}"/>
              </a:ext>
            </a:extLst>
          </p:cNvPr>
          <p:cNvSpPr>
            <a:spLocks noGrp="1"/>
          </p:cNvSpPr>
          <p:nvPr>
            <p:ph type="title"/>
          </p:nvPr>
        </p:nvSpPr>
        <p:spPr/>
        <p:txBody>
          <a:bodyPr/>
          <a:lstStyle/>
          <a:p>
            <a:r>
              <a:rPr lang="en-US" dirty="0"/>
              <a:t>Evaluation Metrics</a:t>
            </a:r>
          </a:p>
        </p:txBody>
      </p:sp>
      <p:sp>
        <p:nvSpPr>
          <p:cNvPr id="3" name="Content Placeholder 2">
            <a:extLst>
              <a:ext uri="{FF2B5EF4-FFF2-40B4-BE49-F238E27FC236}">
                <a16:creationId xmlns:a16="http://schemas.microsoft.com/office/drawing/2014/main" id="{D11C98DC-933E-9D41-B83A-1F4D8E3011A1}"/>
              </a:ext>
            </a:extLst>
          </p:cNvPr>
          <p:cNvSpPr>
            <a:spLocks noGrp="1"/>
          </p:cNvSpPr>
          <p:nvPr>
            <p:ph idx="1"/>
          </p:nvPr>
        </p:nvSpPr>
        <p:spPr/>
        <p:txBody>
          <a:bodyPr>
            <a:normAutofit lnSpcReduction="10000"/>
          </a:bodyPr>
          <a:lstStyle/>
          <a:p>
            <a:r>
              <a:rPr lang="en-US" dirty="0"/>
              <a:t>Continuous targets</a:t>
            </a:r>
          </a:p>
          <a:p>
            <a:pPr lvl="1"/>
            <a:r>
              <a:rPr lang="en-US" dirty="0"/>
              <a:t>Correlation</a:t>
            </a:r>
          </a:p>
          <a:p>
            <a:pPr lvl="1"/>
            <a:r>
              <a:rPr lang="en-US" dirty="0"/>
              <a:t>Mean squared error</a:t>
            </a:r>
          </a:p>
          <a:p>
            <a:r>
              <a:rPr lang="en-US" dirty="0"/>
              <a:t>Categorical targets</a:t>
            </a:r>
          </a:p>
          <a:p>
            <a:pPr lvl="1"/>
            <a:r>
              <a:rPr lang="en-US" dirty="0"/>
              <a:t>Accuracy</a:t>
            </a:r>
          </a:p>
          <a:p>
            <a:pPr lvl="1"/>
            <a:r>
              <a:rPr lang="en-US" dirty="0"/>
              <a:t>Sensitivity</a:t>
            </a:r>
          </a:p>
          <a:p>
            <a:pPr lvl="1"/>
            <a:r>
              <a:rPr lang="en-US" dirty="0"/>
              <a:t>Specificity</a:t>
            </a:r>
          </a:p>
          <a:p>
            <a:pPr lvl="1"/>
            <a:r>
              <a:rPr lang="en-US" dirty="0"/>
              <a:t>Area under the ROC curve (AUROC)</a:t>
            </a:r>
          </a:p>
          <a:p>
            <a:r>
              <a:rPr lang="en-US" dirty="0"/>
              <a:t>Clustering</a:t>
            </a:r>
          </a:p>
          <a:p>
            <a:pPr lvl="1"/>
            <a:r>
              <a:rPr lang="en-US" dirty="0"/>
              <a:t>Silhouette measure</a:t>
            </a:r>
          </a:p>
        </p:txBody>
      </p:sp>
    </p:spTree>
    <p:extLst>
      <p:ext uri="{BB962C8B-B14F-4D97-AF65-F5344CB8AC3E}">
        <p14:creationId xmlns:p14="http://schemas.microsoft.com/office/powerpoint/2010/main" val="1007964963"/>
      </p:ext>
    </p:extLst>
  </p:cSld>
  <p:clrMapOvr>
    <a:masterClrMapping/>
  </p:clrMapOvr>
</p:sld>
</file>

<file path=ppt/theme/theme1.xml><?xml version="1.0" encoding="utf-8"?>
<a:theme xmlns:a="http://schemas.openxmlformats.org/drawingml/2006/main" name="Office Theme">
  <a:themeElements>
    <a:clrScheme name="Biostat202">
      <a:dk1>
        <a:srgbClr val="000000"/>
      </a:dk1>
      <a:lt1>
        <a:srgbClr val="FFE1A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96F264-0114-7B4F-B46D-B8A4265656A2}" vid="{B90AB17B-02C1-A046-9BFA-5EFDF31620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Kornak1</Template>
  <TotalTime>35003</TotalTime>
  <Words>1886</Words>
  <Application>Microsoft Macintosh PowerPoint</Application>
  <PresentationFormat>On-screen Show (4:3)</PresentationFormat>
  <Paragraphs>181</Paragraphs>
  <Slides>23</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Book Antiqua</vt:lpstr>
      <vt:lpstr>Calibri</vt:lpstr>
      <vt:lpstr>Wingdings</vt:lpstr>
      <vt:lpstr>Office Theme</vt:lpstr>
      <vt:lpstr>Biostat 202: Opportunities and Challenges of “Big Data”: Review and Case Studies </vt:lpstr>
      <vt:lpstr>“Big Data”</vt:lpstr>
      <vt:lpstr>Structured vs unstructured data</vt:lpstr>
      <vt:lpstr>PowerPoint Presentation</vt:lpstr>
      <vt:lpstr>A historical view</vt:lpstr>
      <vt:lpstr>Supervised vs unsupervised</vt:lpstr>
      <vt:lpstr>Supervised vs unsupervised</vt:lpstr>
      <vt:lpstr>Model Validation</vt:lpstr>
      <vt:lpstr>Evaluation Metrics</vt:lpstr>
      <vt:lpstr>Ensemble methods</vt:lpstr>
      <vt:lpstr>Causal Inference</vt:lpstr>
      <vt:lpstr>Thoughts on Big Data</vt:lpstr>
      <vt:lpstr>Case Studies</vt:lpstr>
      <vt:lpstr>Example</vt:lpstr>
      <vt:lpstr>Example</vt:lpstr>
      <vt:lpstr>Case Study # 1</vt:lpstr>
      <vt:lpstr>Case Study # 2</vt:lpstr>
      <vt:lpstr>Case Study # 3</vt:lpstr>
      <vt:lpstr>Case Study # 4</vt:lpstr>
      <vt:lpstr>Consider the following (suggestions):</vt:lpstr>
      <vt:lpstr>PowerPoint Presentation</vt:lpstr>
      <vt:lpstr>FILL IN WITH YOUR GROUP</vt:lpstr>
      <vt:lpstr>Next: visualization lab</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John Kornak</dc:creator>
  <cp:keywords/>
  <dc:description/>
  <cp:lastModifiedBy>Scheffler, Aaron</cp:lastModifiedBy>
  <cp:revision>340</cp:revision>
  <cp:lastPrinted>2019-09-09T17:02:07Z</cp:lastPrinted>
  <dcterms:created xsi:type="dcterms:W3CDTF">2016-07-20T10:16:15Z</dcterms:created>
  <dcterms:modified xsi:type="dcterms:W3CDTF">2020-09-03T16:33:13Z</dcterms:modified>
  <cp:category/>
</cp:coreProperties>
</file>