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8"/>
  </p:notesMasterIdLst>
  <p:handoutMasterIdLst>
    <p:handoutMasterId r:id="rId39"/>
  </p:handoutMasterIdLst>
  <p:sldIdLst>
    <p:sldId id="406" r:id="rId2"/>
    <p:sldId id="407" r:id="rId3"/>
    <p:sldId id="565" r:id="rId4"/>
    <p:sldId id="564" r:id="rId5"/>
    <p:sldId id="561" r:id="rId6"/>
    <p:sldId id="562" r:id="rId7"/>
    <p:sldId id="563" r:id="rId8"/>
    <p:sldId id="555" r:id="rId9"/>
    <p:sldId id="556" r:id="rId10"/>
    <p:sldId id="535" r:id="rId11"/>
    <p:sldId id="536" r:id="rId12"/>
    <p:sldId id="537" r:id="rId13"/>
    <p:sldId id="538" r:id="rId14"/>
    <p:sldId id="513" r:id="rId15"/>
    <p:sldId id="542" r:id="rId16"/>
    <p:sldId id="540" r:id="rId17"/>
    <p:sldId id="541" r:id="rId18"/>
    <p:sldId id="543" r:id="rId19"/>
    <p:sldId id="544" r:id="rId20"/>
    <p:sldId id="545" r:id="rId21"/>
    <p:sldId id="532" r:id="rId22"/>
    <p:sldId id="533" r:id="rId23"/>
    <p:sldId id="546" r:id="rId24"/>
    <p:sldId id="557" r:id="rId25"/>
    <p:sldId id="558" r:id="rId26"/>
    <p:sldId id="534" r:id="rId27"/>
    <p:sldId id="547" r:id="rId28"/>
    <p:sldId id="559" r:id="rId29"/>
    <p:sldId id="548" r:id="rId30"/>
    <p:sldId id="553" r:id="rId31"/>
    <p:sldId id="560" r:id="rId32"/>
    <p:sldId id="550" r:id="rId33"/>
    <p:sldId id="551" r:id="rId34"/>
    <p:sldId id="554" r:id="rId35"/>
    <p:sldId id="552" r:id="rId36"/>
    <p:sldId id="440" r:id="rId37"/>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210" autoAdjust="0"/>
    <p:restoredTop sz="77409" autoAdjust="0"/>
  </p:normalViewPr>
  <p:slideViewPr>
    <p:cSldViewPr>
      <p:cViewPr varScale="1">
        <p:scale>
          <a:sx n="52" d="100"/>
          <a:sy n="52" d="100"/>
        </p:scale>
        <p:origin x="12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12</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smtClean="0"/>
              <a:t>The menu</a:t>
            </a:r>
            <a:r>
              <a:rPr lang="en-US" baseline="0" dirty="0" smtClean="0"/>
              <a:t> interface for </a:t>
            </a:r>
            <a:r>
              <a:rPr lang="en-US" baseline="0" dirty="0" err="1" smtClean="0"/>
              <a:t>xtgee</a:t>
            </a:r>
            <a:r>
              <a:rPr lang="en-US" baseline="0" dirty="0" smtClean="0"/>
              <a:t> in Stata.</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13</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14</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15</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16</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17</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18</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19</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20</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dirty="0" smtClean="0"/>
              <a:t>mixed </a:t>
            </a:r>
            <a:r>
              <a:rPr lang="en-US" dirty="0"/>
              <a:t>gives additional information.  But it does assume that the correlation structure is exchangeable.  So gives almost the same answers as </a:t>
            </a:r>
            <a:r>
              <a:rPr lang="en-US" dirty="0" err="1"/>
              <a:t>xtgee</a:t>
            </a:r>
            <a:r>
              <a:rPr lang="en-US" dirty="0"/>
              <a:t> with </a:t>
            </a:r>
            <a:r>
              <a:rPr lang="en-US" dirty="0" err="1"/>
              <a:t>exch</a:t>
            </a:r>
            <a:r>
              <a:rPr lang="en-US" dirty="0"/>
              <a:t> and robust turned off.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21</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a:t>
            </a:r>
            <a:r>
              <a:rPr lang="en-US" baseline="0" dirty="0" smtClean="0"/>
              <a:t> less statistically significant.  Reflects the loss of information in making a numeric outcome binary.  Original data exchangeable, so probably OK here.  Can check by comparing to </a:t>
            </a:r>
            <a:r>
              <a:rPr lang="en-US" baseline="0" dirty="0" err="1" smtClean="0"/>
              <a:t>xtgee</a:t>
            </a:r>
            <a:r>
              <a:rPr lang="en-US" baseline="0" dirty="0" smtClean="0"/>
              <a:t> with robust.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22</a:t>
            </a:fld>
            <a:endParaRPr lang="en-US"/>
          </a:p>
        </p:txBody>
      </p:sp>
    </p:spTree>
    <p:extLst>
      <p:ext uri="{BB962C8B-B14F-4D97-AF65-F5344CB8AC3E}">
        <p14:creationId xmlns:p14="http://schemas.microsoft.com/office/powerpoint/2010/main" val="617037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usually like odds ratios, which are available with the </a:t>
            </a:r>
            <a:r>
              <a:rPr lang="en-US" dirty="0" err="1" smtClean="0"/>
              <a:t>ef</a:t>
            </a:r>
            <a:r>
              <a:rPr lang="en-US" dirty="0" smtClean="0"/>
              <a:t> (exponential form) option.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24</a:t>
            </a:fld>
            <a:endParaRPr lang="en-US"/>
          </a:p>
        </p:txBody>
      </p:sp>
    </p:spTree>
    <p:extLst>
      <p:ext uri="{BB962C8B-B14F-4D97-AF65-F5344CB8AC3E}">
        <p14:creationId xmlns:p14="http://schemas.microsoft.com/office/powerpoint/2010/main" val="27869406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compare the use</a:t>
            </a:r>
            <a:r>
              <a:rPr lang="en-US" baseline="0" dirty="0" smtClean="0"/>
              <a:t> of a mixed model.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25</a:t>
            </a:fld>
            <a:endParaRPr lang="en-US"/>
          </a:p>
        </p:txBody>
      </p:sp>
    </p:spTree>
    <p:extLst>
      <p:ext uri="{BB962C8B-B14F-4D97-AF65-F5344CB8AC3E}">
        <p14:creationId xmlns:p14="http://schemas.microsoft.com/office/powerpoint/2010/main" val="35628530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27</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a:t>So this model is useful if we know we want to describe the effects of predictors in terms of relative change.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interpretation of the</a:t>
            </a:r>
            <a:r>
              <a:rPr lang="en-US" baseline="0" dirty="0" smtClean="0"/>
              <a:t> age coefficient?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28</a:t>
            </a:fld>
            <a:endParaRPr lang="en-US"/>
          </a:p>
        </p:txBody>
      </p:sp>
    </p:spTree>
    <p:extLst>
      <p:ext uri="{BB962C8B-B14F-4D97-AF65-F5344CB8AC3E}">
        <p14:creationId xmlns:p14="http://schemas.microsoft.com/office/powerpoint/2010/main" val="7733142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29</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30</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interpretation of the</a:t>
            </a:r>
            <a:r>
              <a:rPr lang="en-US" baseline="0" dirty="0" smtClean="0"/>
              <a:t> </a:t>
            </a:r>
            <a:r>
              <a:rPr lang="en-US" baseline="0" dirty="0" err="1" smtClean="0"/>
              <a:t>birthord</a:t>
            </a:r>
            <a:r>
              <a:rPr lang="en-US" baseline="0" dirty="0" smtClean="0"/>
              <a:t> coefficient?  </a:t>
            </a:r>
          </a:p>
          <a:p>
            <a:r>
              <a:rPr lang="en-US" baseline="0" dirty="0" smtClean="0"/>
              <a:t>With each increase in birth order by 1, the risk of a low birthweight baby decreases by about 5%.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31</a:t>
            </a:fld>
            <a:endParaRPr lang="en-US"/>
          </a:p>
        </p:txBody>
      </p:sp>
    </p:spTree>
    <p:extLst>
      <p:ext uri="{BB962C8B-B14F-4D97-AF65-F5344CB8AC3E}">
        <p14:creationId xmlns:p14="http://schemas.microsoft.com/office/powerpoint/2010/main" val="29975351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32</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33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13F67-043F-41CD-B4FF-1B2EE1EECEF1}" type="slidenum">
              <a:rPr lang="en-US"/>
              <a:pPr/>
              <a:t>4</a:t>
            </a:fld>
            <a:endParaRPr lang="en-US"/>
          </a:p>
        </p:txBody>
      </p:sp>
      <p:sp>
        <p:nvSpPr>
          <p:cNvPr id="1007618" name="Rectangle 2"/>
          <p:cNvSpPr>
            <a:spLocks noGrp="1" noRot="1" noChangeAspect="1" noChangeArrowheads="1" noTextEdit="1"/>
          </p:cNvSpPr>
          <p:nvPr>
            <p:ph type="sldImg"/>
          </p:nvPr>
        </p:nvSpPr>
        <p:spPr>
          <a:ln/>
        </p:spPr>
      </p:sp>
      <p:sp>
        <p:nvSpPr>
          <p:cNvPr id="1007619" name="Rectangle 3"/>
          <p:cNvSpPr>
            <a:spLocks noGrp="1" noChangeArrowheads="1"/>
          </p:cNvSpPr>
          <p:nvPr>
            <p:ph type="body" idx="1"/>
          </p:nvPr>
        </p:nvSpPr>
        <p:spPr/>
        <p:txBody>
          <a:bodyPr/>
          <a:lstStyle/>
          <a:p>
            <a:r>
              <a:rPr lang="en-US" dirty="0"/>
              <a:t>Subject specific intercepts allow each person to have their own level.  </a:t>
            </a:r>
          </a:p>
          <a:p>
            <a:endParaRPr lang="en-US" dirty="0"/>
          </a:p>
          <a:p>
            <a:r>
              <a:rPr lang="en-US" dirty="0"/>
              <a:t>In a study of cognitive functioning, what might the individual data look like?  E.g., MMSE score </a:t>
            </a:r>
            <a:r>
              <a:rPr lang="en-US" dirty="0" smtClean="0"/>
              <a:t>from a</a:t>
            </a:r>
            <a:r>
              <a:rPr lang="en-US" baseline="0" dirty="0" smtClean="0"/>
              <a:t> study of cognitive decline. </a:t>
            </a:r>
            <a:r>
              <a:rPr lang="en-US" dirty="0" smtClean="0"/>
              <a:t>  </a:t>
            </a:r>
            <a:endParaRPr lang="en-US" dirty="0"/>
          </a:p>
          <a:p>
            <a:endParaRPr lang="en-US" dirty="0"/>
          </a:p>
          <a:p>
            <a:r>
              <a:rPr lang="en-US" dirty="0" smtClean="0"/>
              <a:t>Not </a:t>
            </a:r>
            <a:r>
              <a:rPr lang="en-US" dirty="0"/>
              <a:t>only would each person have their own level of cognitive ability, but they might also decline at different rates.  So their slope with time would also be random. </a:t>
            </a:r>
          </a:p>
        </p:txBody>
      </p:sp>
    </p:spTree>
    <p:extLst>
      <p:ext uri="{BB962C8B-B14F-4D97-AF65-F5344CB8AC3E}">
        <p14:creationId xmlns:p14="http://schemas.microsoft.com/office/powerpoint/2010/main" val="40838859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differences in slopes over time.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5</a:t>
            </a:fld>
            <a:endParaRPr lang="en-US"/>
          </a:p>
        </p:txBody>
      </p:sp>
    </p:spTree>
    <p:extLst>
      <p:ext uri="{BB962C8B-B14F-4D97-AF65-F5344CB8AC3E}">
        <p14:creationId xmlns:p14="http://schemas.microsoft.com/office/powerpoint/2010/main" val="1271489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17FEE-2410-4AA9-A8D5-0D9D6B49B916}" type="slidenum">
              <a:rPr lang="en-US"/>
              <a:pPr/>
              <a:t>6</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a:t>Why is there an interaction in the model</a:t>
            </a:r>
            <a:r>
              <a:rPr lang="en-US" dirty="0" smtClean="0"/>
              <a:t>? (time</a:t>
            </a:r>
            <a:r>
              <a:rPr lang="en-US" baseline="0" dirty="0" smtClean="0"/>
              <a:t> invariant predictor of treatment group). </a:t>
            </a:r>
            <a:endParaRPr lang="en-US" dirty="0"/>
          </a:p>
          <a:p>
            <a:endParaRPr lang="en-US" dirty="0"/>
          </a:p>
          <a:p>
            <a:r>
              <a:rPr lang="en-US" dirty="0"/>
              <a:t>What would the new syntax be?</a:t>
            </a:r>
          </a:p>
        </p:txBody>
      </p:sp>
    </p:spTree>
    <p:extLst>
      <p:ext uri="{BB962C8B-B14F-4D97-AF65-F5344CB8AC3E}">
        <p14:creationId xmlns:p14="http://schemas.microsoft.com/office/powerpoint/2010/main" val="2362400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5BC5B6-4D43-4B53-9E93-66D26421F065}" type="slidenum">
              <a:rPr lang="en-US" smtClean="0"/>
              <a:pPr/>
              <a:t>8</a:t>
            </a:fld>
            <a:endParaRPr lang="en-US"/>
          </a:p>
        </p:txBody>
      </p:sp>
    </p:spTree>
    <p:extLst>
      <p:ext uri="{BB962C8B-B14F-4D97-AF65-F5344CB8AC3E}">
        <p14:creationId xmlns:p14="http://schemas.microsoft.com/office/powerpoint/2010/main" val="4169340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5BC5B6-4D43-4B53-9E93-66D26421F065}" type="slidenum">
              <a:rPr lang="en-US" smtClean="0"/>
              <a:pPr/>
              <a:t>9</a:t>
            </a:fld>
            <a:endParaRPr lang="en-US"/>
          </a:p>
        </p:txBody>
      </p:sp>
    </p:spTree>
    <p:extLst>
      <p:ext uri="{BB962C8B-B14F-4D97-AF65-F5344CB8AC3E}">
        <p14:creationId xmlns:p14="http://schemas.microsoft.com/office/powerpoint/2010/main" val="2995816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10</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smtClean="0"/>
              <a:t>Examples:  binomial</a:t>
            </a:r>
            <a:r>
              <a:rPr lang="en-US" baseline="0" dirty="0" smtClean="0"/>
              <a:t> – readmission within 30 days, Gaussian – BMI, gamma – cost,  Poisson, negative binomial – number of hospital days</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11</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3</a:t>
            </a:r>
            <a:br>
              <a:rPr lang="en-US" sz="3800"/>
            </a:br>
            <a:endParaRPr lang="en-US" sz="380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10</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11</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12</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13</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14</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15</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16</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17</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18</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19</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smtClean="0">
                <a:latin typeface="Courier New" panose="02070309020205020404" pitchFamily="49" charset="0"/>
                <a:cs typeface="Courier New" panose="02070309020205020404" pitchFamily="49" charset="0"/>
              </a:rPr>
              <a:t>mixed </a:t>
            </a:r>
            <a:r>
              <a:rPr lang="en-US" dirty="0" smtClean="0">
                <a:latin typeface="Courier New" panose="02070309020205020404" pitchFamily="49" charset="0"/>
                <a:cs typeface="Courier New" panose="02070309020205020404" pitchFamily="49" charset="0"/>
              </a:rPr>
              <a:t>and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errors</a:t>
            </a:r>
          </a:p>
          <a:p>
            <a:pPr marL="571500" indent="-571500">
              <a:lnSpc>
                <a:spcPct val="90000"/>
              </a:lnSpc>
              <a:buSzTx/>
              <a:buFont typeface="Monotype Sorts" pitchFamily="2" charset="2"/>
              <a:buAutoNum type="arabicPeriod"/>
            </a:pPr>
            <a:r>
              <a:rPr lang="en-US" dirty="0"/>
              <a:t>Binary outcomes</a:t>
            </a:r>
          </a:p>
          <a:p>
            <a:pPr marL="571500" indent="-571500">
              <a:lnSpc>
                <a:spcPct val="90000"/>
              </a:lnSpc>
              <a:buSzTx/>
              <a:buFont typeface="Monotype Sorts" pitchFamily="2" charset="2"/>
              <a:buAutoNum type="arabicPeriod"/>
            </a:pPr>
            <a:r>
              <a:rPr lang="en-US" dirty="0"/>
              <a:t>Changing the link function</a:t>
            </a:r>
          </a:p>
          <a:p>
            <a:pPr marL="571500" indent="-571500">
              <a:lnSpc>
                <a:spcPct val="90000"/>
              </a:lnSpc>
              <a:buSzTx/>
              <a:buFont typeface="Monotype Sorts" pitchFamily="2" charset="2"/>
              <a:buAutoNum type="arabicPeriod"/>
            </a:pPr>
            <a:r>
              <a:rPr lang="en-US" dirty="0"/>
              <a:t>Modeling practice</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20</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smtClean="0">
                <a:latin typeface="Courier New" pitchFamily="49" charset="0"/>
              </a:rPr>
              <a:t>:, </a:t>
            </a:r>
            <a:r>
              <a:rPr lang="en-US" sz="1400" dirty="0" err="1" smtClean="0">
                <a:latin typeface="Courier New" pitchFamily="49" charset="0"/>
              </a:rPr>
              <a:t>reml</a:t>
            </a: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21</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a:t>Now let’s take a look at the use of xtgee for clustered logistic regression.  I took the Georgia babies data set and artificially dichotomized it as to whether birthweight was above or below 3000 grams.</a:t>
            </a:r>
          </a:p>
          <a:p>
            <a:pPr>
              <a:lnSpc>
                <a:spcPct val="80000"/>
              </a:lnSpc>
            </a:pPr>
            <a:endParaRPr lang="en-US" sz="2600"/>
          </a:p>
          <a:p>
            <a:pPr>
              <a:lnSpc>
                <a:spcPct val="80000"/>
              </a:lnSpc>
            </a:pPr>
            <a:r>
              <a:rPr lang="en-US" sz="2600"/>
              <a:t>What options do we use now?</a:t>
            </a:r>
          </a:p>
          <a:p>
            <a:pPr>
              <a:lnSpc>
                <a:spcPct val="80000"/>
              </a:lnSpc>
              <a:buFont typeface="Wingdings" pitchFamily="2" charset="2"/>
              <a:buNone/>
            </a:pPr>
            <a:endParaRPr lang="en-US" sz="2600"/>
          </a:p>
          <a:p>
            <a:pPr lvl="2">
              <a:lnSpc>
                <a:spcPct val="80000"/>
              </a:lnSpc>
              <a:buFont typeface="Wingdings" pitchFamily="2" charset="2"/>
              <a:buNone/>
            </a:pPr>
            <a:r>
              <a:rPr lang="en-US" sz="2600"/>
              <a:t>family = </a:t>
            </a:r>
          </a:p>
          <a:p>
            <a:pPr lvl="2">
              <a:lnSpc>
                <a:spcPct val="80000"/>
              </a:lnSpc>
              <a:buFont typeface="Wingdings" pitchFamily="2" charset="2"/>
              <a:buNone/>
            </a:pPr>
            <a:r>
              <a:rPr lang="en-US" sz="2600"/>
              <a:t>link = </a:t>
            </a:r>
          </a:p>
          <a:p>
            <a:pPr lvl="2">
              <a:lnSpc>
                <a:spcPct val="80000"/>
              </a:lnSpc>
              <a:buFont typeface="Wingdings" pitchFamily="2" charset="2"/>
              <a:buNone/>
            </a:pPr>
            <a:r>
              <a:rPr lang="en-US" sz="2600"/>
              <a:t>corr = </a:t>
            </a:r>
          </a:p>
          <a:p>
            <a:pPr lvl="2">
              <a:lnSpc>
                <a:spcPct val="80000"/>
              </a:lnSpc>
            </a:pPr>
            <a:endParaRPr lang="en-US" sz="26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22</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23</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24</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initage</a:t>
            </a:r>
            <a:r>
              <a:rPr lang="en-US" sz="1400" dirty="0" smtClean="0">
                <a:latin typeface="Courier New" pitchFamily="49" charset="0"/>
              </a:rPr>
              <a:t> </a:t>
            </a:r>
            <a:r>
              <a:rPr lang="en-US" sz="1400" dirty="0">
                <a:latin typeface="Courier New" pitchFamily="49" charset="0"/>
              </a:rPr>
              <a:t>|   .9148199   .0312663    -2.60   0.009     .8555464    .</a:t>
            </a:r>
            <a:r>
              <a:rPr lang="en-US" sz="1400" dirty="0" smtClean="0">
                <a:latin typeface="Courier New" pitchFamily="49" charset="0"/>
              </a:rPr>
              <a:t>9781999</a:t>
            </a:r>
          </a:p>
          <a:p>
            <a:pPr marL="0" indent="0">
              <a:lnSpc>
                <a:spcPct val="80000"/>
              </a:lnSpc>
              <a:buNone/>
            </a:pPr>
            <a:r>
              <a:rPr lang="en-US" sz="1400" dirty="0">
                <a:latin typeface="Courier New" pitchFamily="49" charset="0"/>
              </a:rPr>
              <a:t> </a:t>
            </a:r>
            <a:r>
              <a:rPr lang="en-US" sz="1400" dirty="0" smtClean="0">
                <a:latin typeface="Courier New" pitchFamily="49" charset="0"/>
              </a:rPr>
              <a:t>   </a:t>
            </a:r>
            <a:r>
              <a:rPr lang="en-US" sz="1400" dirty="0" err="1" smtClean="0">
                <a:latin typeface="Courier New" pitchFamily="49" charset="0"/>
              </a:rPr>
              <a:t>birthord</a:t>
            </a:r>
            <a:r>
              <a:rPr lang="en-US" sz="1400" dirty="0" smtClean="0">
                <a:latin typeface="Courier New" pitchFamily="49" charset="0"/>
              </a:rPr>
              <a:t> </a:t>
            </a:r>
            <a:r>
              <a:rPr lang="en-US" sz="1400" dirty="0">
                <a:latin typeface="Courier New" pitchFamily="49" charset="0"/>
              </a:rPr>
              <a:t>|   .9204098     .03542    -2.16   0.031     .8535413    .9925168</a:t>
            </a:r>
          </a:p>
          <a:p>
            <a:pPr marL="0" indent="0">
              <a:lnSpc>
                <a:spcPct val="80000"/>
              </a:lnSpc>
              <a:buNone/>
            </a:pPr>
            <a:r>
              <a:rPr lang="en-US" sz="1400" dirty="0" smtClean="0">
                <a:latin typeface="Courier New" pitchFamily="49" charset="0"/>
              </a:rPr>
              <a:t>       </a:t>
            </a:r>
            <a:r>
              <a:rPr lang="en-US" sz="1400" dirty="0">
                <a:latin typeface="Courier New" pitchFamily="49" charset="0"/>
              </a:rPr>
              <a:t>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25</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26</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dirty="0">
                <a:latin typeface="Arial Unicode MS" pitchFamily="34" charset="-128"/>
              </a:rPr>
              <a:t>What kind of model would this command fit?</a:t>
            </a:r>
          </a:p>
          <a:p>
            <a:pPr marL="0" indent="0">
              <a:lnSpc>
                <a:spcPct val="80000"/>
              </a:lnSpc>
              <a:buFont typeface="Wingdings" pitchFamily="2" charset="2"/>
              <a:buNone/>
            </a:pPr>
            <a:endParaRPr lang="en-US" sz="1200" dirty="0">
              <a:latin typeface="Arial Unicode MS" pitchFamily="34" charset="-128"/>
            </a:endParaRPr>
          </a:p>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link(log)</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Gaussian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30.56</a:t>
            </a:r>
          </a:p>
          <a:p>
            <a:pPr marL="0" indent="0">
              <a:lnSpc>
                <a:spcPct val="80000"/>
              </a:lnSpc>
              <a:buFont typeface="Wingdings" pitchFamily="2" charset="2"/>
              <a:buNone/>
            </a:pPr>
            <a:r>
              <a:rPr lang="en-US" sz="1400" dirty="0">
                <a:latin typeface="Courier New" pitchFamily="49" charset="0"/>
              </a:rPr>
              <a:t>Scale parameter:                  324595.5      </a:t>
            </a:r>
            <a:r>
              <a:rPr lang="en-US" sz="1400" dirty="0" err="1">
                <a:latin typeface="Courier New" pitchFamily="49" charset="0"/>
              </a:rPr>
              <a:t>Prob</a:t>
            </a:r>
            <a:r>
              <a:rPr lang="en-US" sz="1400" dirty="0">
                <a:latin typeface="Courier New" pitchFamily="49" charset="0"/>
              </a:rPr>
              <a:t> &gt; chi2        =    0.0000</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.0147553   .0031742      4.648   0.000       .0085339    .0209767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.008179   .0027336      2.992   0.003       .0028212    .0135368</a:t>
            </a:r>
          </a:p>
          <a:p>
            <a:pPr marL="0" indent="0">
              <a:lnSpc>
                <a:spcPct val="80000"/>
              </a:lnSpc>
              <a:buFont typeface="Wingdings" pitchFamily="2" charset="2"/>
              <a:buNone/>
            </a:pPr>
            <a:r>
              <a:rPr lang="en-US" sz="1400" dirty="0">
                <a:latin typeface="Courier New" pitchFamily="49" charset="0"/>
              </a:rPr>
              <a:t>   _cons |   7.862211   .0503139    156.263   0.000       7.763598    7.960825</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2400" dirty="0">
                <a:latin typeface="Arial Unicode MS" pitchFamily="34" charset="-128"/>
              </a:rPr>
              <a:t>Interpretations:</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27</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nvPr>
        </p:nvGraphicFramePr>
        <p:xfrm>
          <a:off x="457200" y="1524000"/>
          <a:ext cx="8001000" cy="4862513"/>
        </p:xfrm>
        <a:graphic>
          <a:graphicData uri="http://schemas.openxmlformats.org/presentationml/2006/ole">
            <mc:AlternateContent xmlns:mc="http://schemas.openxmlformats.org/markup-compatibility/2006">
              <mc:Choice xmlns:v="urn:schemas-microsoft-com:vml" Requires="v">
                <p:oleObj spid="_x0000_s1031191" name="Document" r:id="rId4" imgW="8216932" imgH="4992602" progId="Word.Document.8">
                  <p:embed/>
                </p:oleObj>
              </mc:Choice>
              <mc:Fallback>
                <p:oleObj name="Document" r:id="rId4" imgW="8216932" imgH="4992602"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524000"/>
                        <a:ext cx="8001000" cy="486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28</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dirty="0" smtClean="0">
                <a:latin typeface="Arial Unicode MS" pitchFamily="34" charset="-128"/>
              </a:rPr>
              <a:t>You can ask Stata to </a:t>
            </a:r>
            <a:r>
              <a:rPr lang="en-US" sz="2400" dirty="0" err="1" smtClean="0">
                <a:latin typeface="Arial Unicode MS" pitchFamily="34" charset="-128"/>
              </a:rPr>
              <a:t>exponentiate</a:t>
            </a:r>
            <a:r>
              <a:rPr lang="en-US" sz="2400" dirty="0" smtClean="0">
                <a:latin typeface="Arial Unicode MS" pitchFamily="34" charset="-128"/>
              </a:rPr>
              <a:t> for you using the </a:t>
            </a:r>
            <a:r>
              <a:rPr lang="en-US" sz="2400" dirty="0" err="1" smtClean="0">
                <a:latin typeface="Arial Unicode MS" pitchFamily="34" charset="-128"/>
              </a:rPr>
              <a:t>eform</a:t>
            </a:r>
            <a:r>
              <a:rPr lang="en-US" sz="2400" dirty="0" smtClean="0">
                <a:latin typeface="Arial Unicode MS" pitchFamily="34" charset="-128"/>
              </a:rPr>
              <a:t> option:</a:t>
            </a:r>
            <a:endParaRPr lang="en-US" sz="2400" dirty="0">
              <a:latin typeface="Arial Unicode MS" pitchFamily="34" charset="-128"/>
            </a:endParaRPr>
          </a:p>
          <a:p>
            <a:pPr marL="0" indent="0">
              <a:lnSpc>
                <a:spcPct val="80000"/>
              </a:lnSpc>
              <a:buFont typeface="Wingdings" pitchFamily="2" charset="2"/>
              <a:buNone/>
            </a:pPr>
            <a:endParaRPr lang="en-US" sz="1200" dirty="0">
              <a:latin typeface="Arial Unicode MS" pitchFamily="34" charset="-128"/>
            </a:endParaRPr>
          </a:p>
          <a:p>
            <a:pPr marL="0" indent="0">
              <a:lnSpc>
                <a:spcPct val="80000"/>
              </a:lnSpc>
              <a:buNone/>
            </a:pPr>
            <a:r>
              <a:rPr lang="en-US" sz="1400" dirty="0" err="1" smtClean="0">
                <a:latin typeface="Courier New" pitchFamily="49" charset="0"/>
              </a:rPr>
              <a:t>xtgee</a:t>
            </a:r>
            <a:r>
              <a:rPr lang="en-US" sz="1400" dirty="0" smtClean="0">
                <a:latin typeface="Courier New" pitchFamily="49" charset="0"/>
              </a:rPr>
              <a:t>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link(log) </a:t>
            </a:r>
            <a:r>
              <a:rPr lang="en-US" sz="1400" dirty="0" err="1">
                <a:solidFill>
                  <a:srgbClr val="FF0000"/>
                </a:solidFill>
                <a:latin typeface="Courier New" pitchFamily="49" charset="0"/>
              </a:rPr>
              <a:t>eform</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5</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r>
              <a:rPr lang="en-US" sz="1400" dirty="0">
                <a:latin typeface="Courier New" pitchFamily="49" charset="0"/>
              </a:rPr>
              <a:t>                                                Wald chi2(2)      =      30.56</a:t>
            </a:r>
          </a:p>
          <a:p>
            <a:pPr marL="0" indent="0">
              <a:lnSpc>
                <a:spcPct val="80000"/>
              </a:lnSpc>
              <a:buNone/>
            </a:pPr>
            <a:r>
              <a:rPr lang="en-US" sz="1400" dirty="0">
                <a:latin typeface="Courier New" pitchFamily="49" charset="0"/>
              </a:rPr>
              <a:t>Scale parameter:                  324595.5      </a:t>
            </a:r>
            <a:r>
              <a:rPr lang="en-US" sz="1400" dirty="0" err="1">
                <a:latin typeface="Courier New" pitchFamily="49" charset="0"/>
              </a:rPr>
              <a:t>Prob</a:t>
            </a:r>
            <a:r>
              <a:rPr lang="en-US" sz="1400" dirty="0">
                <a:latin typeface="Courier New" pitchFamily="49" charset="0"/>
              </a:rPr>
              <a:t> &gt; chi2       =     0.0000</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exp</a:t>
            </a:r>
            <a:r>
              <a:rPr lang="en-US" sz="1400" dirty="0">
                <a:latin typeface="Courier New" pitchFamily="49" charset="0"/>
              </a:rPr>
              <a:t>(b)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1.014865   .0032214     4.65   0.000      1.00857    1.021198</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1.008213   .0027561     2.99   0.003     1.002825    1.013629</a:t>
            </a:r>
          </a:p>
          <a:p>
            <a:pPr marL="0" indent="0">
              <a:lnSpc>
                <a:spcPct val="80000"/>
              </a:lnSpc>
              <a:buNone/>
            </a:pPr>
            <a:r>
              <a:rPr lang="en-US" sz="1400" dirty="0">
                <a:latin typeface="Courier New" pitchFamily="49" charset="0"/>
              </a:rPr>
              <a:t>       _cons |   2597.258   130.6783   156.26   0.000     2353.357    2866.437</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39775243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29</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What kind of model would this command fit?</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bino</a:t>
            </a:r>
            <a:r>
              <a:rPr lang="en-US" sz="2600" dirty="0">
                <a:latin typeface="Courier New" pitchFamily="49" charset="0"/>
              </a:rPr>
              <a:t>) link(log)</a:t>
            </a:r>
          </a:p>
          <a:p>
            <a:pPr marL="0" indent="0">
              <a:buNone/>
            </a:pPr>
            <a:endParaRPr lang="en-US" sz="2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B95BC2-21DD-427E-AF0F-6C15D607FAE3}" type="slidenum">
              <a:rPr lang="en-US" altLang="en-US"/>
              <a:pPr/>
              <a:t>3</a:t>
            </a:fld>
            <a:endParaRPr lang="en-US" altLang="en-US"/>
          </a:p>
        </p:txBody>
      </p:sp>
      <p:sp>
        <p:nvSpPr>
          <p:cNvPr id="984066"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4067" name="Rectangle 3"/>
          <p:cNvSpPr>
            <a:spLocks noGrp="1" noChangeArrowheads="1"/>
          </p:cNvSpPr>
          <p:nvPr>
            <p:ph type="body" idx="1"/>
          </p:nvPr>
        </p:nvSpPr>
        <p:spPr/>
        <p:txBody>
          <a:bodyPr/>
          <a:lstStyle/>
          <a:p>
            <a:pPr>
              <a:lnSpc>
                <a:spcPct val="80000"/>
              </a:lnSpc>
              <a:buFont typeface="Wingdings" pitchFamily="2" charset="2"/>
              <a:buNone/>
            </a:pPr>
            <a:r>
              <a:rPr lang="en-US" sz="2600" dirty="0"/>
              <a:t>There can be multiple random effects specified by adding additional ||’s and random effects at the end. </a:t>
            </a:r>
          </a:p>
          <a:p>
            <a:pPr>
              <a:lnSpc>
                <a:spcPct val="80000"/>
              </a:lnSpc>
              <a:buFont typeface="Wingdings" pitchFamily="2" charset="2"/>
              <a:buNone/>
            </a:pPr>
            <a:r>
              <a:rPr lang="en-US" sz="2600" dirty="0"/>
              <a:t>In this way you can handle multiple hierarchies or levels of clustering.  Order is from highest to lowest level of clustering. </a:t>
            </a:r>
          </a:p>
          <a:p>
            <a:pPr>
              <a:lnSpc>
                <a:spcPct val="80000"/>
              </a:lnSpc>
              <a:buFont typeface="Wingdings" pitchFamily="2" charset="2"/>
              <a:buNone/>
            </a:pPr>
            <a:r>
              <a:rPr lang="en-US" sz="2600" dirty="0"/>
              <a:t> </a:t>
            </a:r>
          </a:p>
          <a:p>
            <a:pPr>
              <a:lnSpc>
                <a:spcPct val="80000"/>
              </a:lnSpc>
              <a:buFont typeface="Wingdings" pitchFamily="2" charset="2"/>
              <a:buNone/>
            </a:pPr>
            <a:r>
              <a:rPr lang="en-US" sz="2600" u="sng" dirty="0"/>
              <a:t>Example</a:t>
            </a:r>
            <a:r>
              <a:rPr lang="en-US" sz="2600" dirty="0"/>
              <a:t>: </a:t>
            </a:r>
            <a:r>
              <a:rPr lang="en-US" sz="2600" dirty="0" err="1"/>
              <a:t>backpain</a:t>
            </a:r>
            <a:r>
              <a:rPr lang="en-US" sz="2600" dirty="0"/>
              <a:t> data</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logcost</a:t>
            </a:r>
            <a:r>
              <a:rPr lang="en-US" sz="2600" dirty="0">
                <a:latin typeface="Courier New" pitchFamily="49" charset="0"/>
              </a:rPr>
              <a:t> </a:t>
            </a:r>
            <a:r>
              <a:rPr lang="en-US" sz="2600" dirty="0" err="1">
                <a:latin typeface="Courier New" pitchFamily="49" charset="0"/>
              </a:rPr>
              <a:t>i.pracstyl</a:t>
            </a:r>
            <a:r>
              <a:rPr lang="en-US" sz="2600" dirty="0">
                <a:latin typeface="Courier New" pitchFamily="49" charset="0"/>
              </a:rPr>
              <a:t> </a:t>
            </a:r>
            <a:r>
              <a:rPr lang="en-US" sz="2600" dirty="0" err="1">
                <a:latin typeface="Courier New" pitchFamily="49" charset="0"/>
              </a:rPr>
              <a:t>i.educ</a:t>
            </a:r>
            <a:r>
              <a:rPr lang="en-US" sz="2600" dirty="0">
                <a:latin typeface="Courier New" pitchFamily="49" charset="0"/>
              </a:rPr>
              <a:t> || doctor: || patient</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p:txBody>
      </p:sp>
    </p:spTree>
    <p:extLst>
      <p:ext uri="{BB962C8B-B14F-4D97-AF65-F5344CB8AC3E}">
        <p14:creationId xmlns:p14="http://schemas.microsoft.com/office/powerpoint/2010/main" val="37313580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30</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To fit a relative risk model for binary data </a:t>
            </a:r>
            <a:r>
              <a:rPr lang="en-US" sz="2600" i="1" dirty="0">
                <a:latin typeface="Arial Unicode MS" pitchFamily="34" charset="-128"/>
              </a:rPr>
              <a:t>with or without clustering </a:t>
            </a:r>
            <a:r>
              <a:rPr lang="en-US" sz="2600" dirty="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poisson</a:t>
            </a:r>
            <a:r>
              <a:rPr lang="en-US" sz="2600" dirty="0">
                <a:latin typeface="Courier New" pitchFamily="49" charset="0"/>
              </a:rPr>
              <a:t>) robust</a:t>
            </a:r>
          </a:p>
          <a:p>
            <a:endParaRPr lang="en-US" sz="2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31</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228600" y="1368972"/>
            <a:ext cx="8610600" cy="4495800"/>
          </a:xfrm>
        </p:spPr>
        <p:txBody>
          <a:bodyPr/>
          <a:lstStyle/>
          <a:p>
            <a:pPr marL="0" indent="0">
              <a:lnSpc>
                <a:spcPct val="80000"/>
              </a:lnSpc>
              <a:buFont typeface="Wingdings" pitchFamily="2" charset="2"/>
              <a:buNone/>
            </a:pPr>
            <a:r>
              <a:rPr lang="en-US" sz="2400" dirty="0" smtClean="0">
                <a:latin typeface="Arial Unicode MS" pitchFamily="34" charset="-128"/>
              </a:rPr>
              <a:t>Output for binary outcome, log link:</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None/>
            </a:pPr>
            <a:r>
              <a:rPr lang="en-US" sz="1400" dirty="0" err="1" smtClean="0">
                <a:latin typeface="Courier New" pitchFamily="49" charset="0"/>
              </a:rPr>
              <a:t>xtgee</a:t>
            </a:r>
            <a:r>
              <a:rPr lang="en-US" sz="1400" dirty="0" smtClean="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a:t>
            </a:r>
            <a:r>
              <a:rPr lang="en-US" sz="1400" dirty="0">
                <a:solidFill>
                  <a:srgbClr val="FF0000"/>
                </a:solidFill>
                <a:latin typeface="Courier New" pitchFamily="49" charset="0"/>
              </a:rPr>
              <a:t>family(</a:t>
            </a:r>
            <a:r>
              <a:rPr lang="en-US" sz="1400" dirty="0" err="1">
                <a:solidFill>
                  <a:srgbClr val="FF0000"/>
                </a:solidFill>
                <a:latin typeface="Courier New" pitchFamily="49" charset="0"/>
              </a:rPr>
              <a:t>poisson</a:t>
            </a:r>
            <a:r>
              <a:rPr lang="en-US" sz="1400" dirty="0">
                <a:solidFill>
                  <a:srgbClr val="FF0000"/>
                </a:solidFill>
                <a:latin typeface="Courier New" pitchFamily="49" charset="0"/>
              </a:rPr>
              <a:t>) robust </a:t>
            </a:r>
            <a:r>
              <a:rPr lang="en-US" sz="1400" dirty="0" err="1">
                <a:latin typeface="Courier New" pitchFamily="49" charset="0"/>
              </a:rPr>
              <a:t>eform</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log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Poisson                    min =          5</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r>
              <a:rPr lang="en-US" sz="1400" dirty="0">
                <a:latin typeface="Courier New" pitchFamily="49" charset="0"/>
              </a:rPr>
              <a:t>                                                Wald chi2(2)      =      10.44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0.0054</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IRR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.9500198   .0227377    -2.14   0.032     .9064839    .9956465</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.9426217   .0219578    -2.54   0.011      .900553    .9866557</a:t>
            </a:r>
          </a:p>
          <a:p>
            <a:pPr marL="0" indent="0">
              <a:lnSpc>
                <a:spcPct val="80000"/>
              </a:lnSpc>
              <a:buNone/>
            </a:pPr>
            <a:r>
              <a:rPr lang="en-US" sz="1400" dirty="0">
                <a:latin typeface="Courier New" pitchFamily="49" charset="0"/>
              </a:rPr>
              <a:t>       _cons |   1.197149   .4797687     0.45   0.653     .5457846    2.625882</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4264350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32</a:t>
            </a:fld>
            <a:endParaRPr lang="en-US" altLang="en-US"/>
          </a:p>
        </p:txBody>
      </p:sp>
      <p:sp>
        <p:nvSpPr>
          <p:cNvPr id="1035266" name="Rectangle 2"/>
          <p:cNvSpPr>
            <a:spLocks noGrp="1" noChangeArrowheads="1"/>
          </p:cNvSpPr>
          <p:nvPr>
            <p:ph type="title"/>
          </p:nvPr>
        </p:nvSpPr>
        <p:spPr/>
        <p:txBody>
          <a:bodyPr/>
          <a:lstStyle/>
          <a:p>
            <a:r>
              <a:rPr lang="en-US"/>
              <a:t>Modeling practice 1</a:t>
            </a:r>
          </a:p>
        </p:txBody>
      </p:sp>
      <p:sp>
        <p:nvSpPr>
          <p:cNvPr id="1035267"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Epileptics were randomly allocated to a placebo or an anti-seizure drug (Progabide) group.  The number of seizures was recorded during a baseline period and for four periods after beginning treatment.  </a:t>
            </a:r>
            <a:endParaRPr lang="en-US" sz="2600" b="1" i="1"/>
          </a:p>
          <a:p>
            <a:pPr marL="0" indent="0">
              <a:buFont typeface="Wingdings" pitchFamily="2" charset="2"/>
              <a:buNone/>
            </a:pPr>
            <a:r>
              <a:rPr lang="en-US" sz="2600"/>
              <a:t>Is the drug effective at reducing the number of seizures?</a:t>
            </a:r>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33</a:t>
            </a:fld>
            <a:endParaRPr lang="en-US" altLang="en-US"/>
          </a:p>
        </p:txBody>
      </p:sp>
      <p:sp>
        <p:nvSpPr>
          <p:cNvPr id="1036290" name="Rectangle 2"/>
          <p:cNvSpPr>
            <a:spLocks noGrp="1" noChangeArrowheads="1"/>
          </p:cNvSpPr>
          <p:nvPr>
            <p:ph type="title"/>
          </p:nvPr>
        </p:nvSpPr>
        <p:spPr/>
        <p:txBody>
          <a:bodyPr/>
          <a:lstStyle/>
          <a:p>
            <a:r>
              <a:rPr lang="en-US"/>
              <a:t>Modeling practice 2</a:t>
            </a:r>
          </a:p>
        </p:txBody>
      </p:sp>
      <p:sp>
        <p:nvSpPr>
          <p:cNvPr id="1036291"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A quality improvement program was designed to reduce prescription of antibiotics for antibiotic resistant infections in emergency departments. 16 hospitals were randomized to the program or control group.  Is the program effective?</a:t>
            </a:r>
          </a:p>
          <a:p>
            <a:pPr marL="0" indent="0">
              <a:buFont typeface="Wingdings" pitchFamily="2" charset="2"/>
              <a:buNone/>
            </a:pP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34</a:t>
            </a:fld>
            <a:endParaRPr lang="en-US" altLang="en-US"/>
          </a:p>
        </p:txBody>
      </p:sp>
      <p:sp>
        <p:nvSpPr>
          <p:cNvPr id="1044482" name="Rectangle 2"/>
          <p:cNvSpPr>
            <a:spLocks noGrp="1" noChangeArrowheads="1"/>
          </p:cNvSpPr>
          <p:nvPr>
            <p:ph type="title"/>
          </p:nvPr>
        </p:nvSpPr>
        <p:spPr/>
        <p:txBody>
          <a:bodyPr/>
          <a:lstStyle/>
          <a:p>
            <a:r>
              <a:rPr lang="en-US"/>
              <a:t>Modeling practice 3</a:t>
            </a:r>
          </a:p>
        </p:txBody>
      </p:sp>
      <p:sp>
        <p:nvSpPr>
          <p:cNvPr id="1044483"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dirty="0"/>
              <a:t>The OAI is a longitudinal cohort study of osteoarthritis.  ~5000 participants were studied yearly for 5 years.  Is  gender,  presence of a lesion on the MRI, or race associated with the change in pain over time?  Pain is assessed using a numerical scale called the WOMAC.  </a:t>
            </a:r>
            <a:endParaRPr lang="en-US" sz="3100" dirty="0"/>
          </a:p>
          <a:p>
            <a:pPr marL="1154113" lvl="2">
              <a:buFont typeface="Wingdings" pitchFamily="2" charset="2"/>
              <a:buNone/>
            </a:pPr>
            <a:r>
              <a:rPr lang="en-US" sz="2600" dirty="0"/>
              <a:t>family = </a:t>
            </a:r>
          </a:p>
          <a:p>
            <a:pPr marL="1154113" lvl="2">
              <a:buFont typeface="Wingdings" pitchFamily="2" charset="2"/>
              <a:buNone/>
            </a:pPr>
            <a:r>
              <a:rPr lang="en-US" sz="2600" dirty="0"/>
              <a:t>link = </a:t>
            </a:r>
          </a:p>
          <a:p>
            <a:pPr marL="1154113" lvl="2">
              <a:buFont typeface="Wingdings" pitchFamily="2" charset="2"/>
              <a:buNone/>
            </a:pPr>
            <a:r>
              <a:rPr lang="en-US" sz="2600" dirty="0" err="1"/>
              <a:t>corr</a:t>
            </a:r>
            <a:r>
              <a:rPr lang="en-US" sz="2600" dirty="0"/>
              <a:t> = </a:t>
            </a:r>
          </a:p>
          <a:p>
            <a:pPr marL="1154113" lvl="2">
              <a:buFont typeface="Wingdings" pitchFamily="2" charset="2"/>
              <a:buNone/>
            </a:pPr>
            <a:r>
              <a:rPr lang="en-US" sz="2600" dirty="0"/>
              <a:t>predictors = </a:t>
            </a:r>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38B71D-B3EC-458E-B4C2-9E02FC3C0396}" type="slidenum">
              <a:rPr lang="en-US" altLang="en-US"/>
              <a:pPr/>
              <a:t>35</a:t>
            </a:fld>
            <a:endParaRPr lang="en-US" altLang="en-US"/>
          </a:p>
        </p:txBody>
      </p:sp>
      <p:sp>
        <p:nvSpPr>
          <p:cNvPr id="1037314" name="Rectangle 2"/>
          <p:cNvSpPr>
            <a:spLocks noGrp="1" noChangeArrowheads="1"/>
          </p:cNvSpPr>
          <p:nvPr>
            <p:ph type="title"/>
          </p:nvPr>
        </p:nvSpPr>
        <p:spPr>
          <a:xfrm>
            <a:off x="457200" y="-304800"/>
            <a:ext cx="7543800" cy="1295400"/>
          </a:xfrm>
        </p:spPr>
        <p:txBody>
          <a:bodyPr/>
          <a:lstStyle/>
          <a:p>
            <a:r>
              <a:rPr lang="en-US"/>
              <a:t>Notes on </a:t>
            </a:r>
            <a:r>
              <a:rPr lang="en-US">
                <a:latin typeface="Courier New" pitchFamily="49" charset="0"/>
              </a:rPr>
              <a:t>xtgee</a:t>
            </a:r>
            <a:endParaRPr lang="en-US"/>
          </a:p>
        </p:txBody>
      </p:sp>
      <p:sp>
        <p:nvSpPr>
          <p:cNvPr id="1037315" name="Rectangle 3"/>
          <p:cNvSpPr>
            <a:spLocks noGrp="1" noChangeArrowheads="1"/>
          </p:cNvSpPr>
          <p:nvPr>
            <p:ph type="body" idx="1"/>
          </p:nvPr>
        </p:nvSpPr>
        <p:spPr>
          <a:xfrm>
            <a:off x="457200" y="1143000"/>
            <a:ext cx="7924800" cy="5029200"/>
          </a:xfrm>
        </p:spPr>
        <p:txBody>
          <a:bodyPr/>
          <a:lstStyle/>
          <a:p>
            <a:pPr>
              <a:lnSpc>
                <a:spcPct val="90000"/>
              </a:lnSpc>
            </a:pPr>
            <a:r>
              <a:rPr lang="en-US">
                <a:latin typeface="Courier New" pitchFamily="49" charset="0"/>
              </a:rPr>
              <a:t>xtgee</a:t>
            </a:r>
            <a:r>
              <a:rPr lang="en-US"/>
              <a:t> is a flexible regression command</a:t>
            </a:r>
          </a:p>
          <a:p>
            <a:pPr>
              <a:lnSpc>
                <a:spcPct val="90000"/>
              </a:lnSpc>
            </a:pPr>
            <a:r>
              <a:rPr lang="en-US"/>
              <a:t>Handles a single level of clustering</a:t>
            </a:r>
          </a:p>
          <a:p>
            <a:pPr>
              <a:lnSpc>
                <a:spcPct val="90000"/>
              </a:lnSpc>
            </a:pPr>
            <a:r>
              <a:rPr lang="en-US"/>
              <a:t>Handles a wide variety of distributions, links and correlation structures</a:t>
            </a:r>
          </a:p>
          <a:p>
            <a:pPr>
              <a:lnSpc>
                <a:spcPct val="90000"/>
              </a:lnSpc>
            </a:pPr>
            <a:r>
              <a:rPr lang="en-US"/>
              <a:t>Five questions:  distribution, predictors, link, correlation structure, cluster variable</a:t>
            </a:r>
          </a:p>
          <a:p>
            <a:pPr>
              <a:lnSpc>
                <a:spcPct val="90000"/>
              </a:lnSpc>
            </a:pPr>
            <a:r>
              <a:rPr lang="en-US"/>
              <a:t>Not designed for inferences about the correlation structure</a:t>
            </a:r>
          </a:p>
          <a:p>
            <a:pPr>
              <a:lnSpc>
                <a:spcPct val="90000"/>
              </a:lnSpc>
            </a:pPr>
            <a:r>
              <a:rPr lang="en-US"/>
              <a:t>Doesn’t give predicted values for each cluster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36</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A8E433-E871-447C-8F3A-7E54A437DE43}" type="slidenum">
              <a:rPr lang="en-US" altLang="en-US"/>
              <a:pPr/>
              <a:t>4</a:t>
            </a:fld>
            <a:endParaRPr lang="en-US" altLang="en-US"/>
          </a:p>
        </p:txBody>
      </p:sp>
      <p:sp>
        <p:nvSpPr>
          <p:cNvPr id="985090"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5091" name="Rectangle 3"/>
          <p:cNvSpPr>
            <a:spLocks noGrp="1" noChangeArrowheads="1"/>
          </p:cNvSpPr>
          <p:nvPr>
            <p:ph type="body" idx="1"/>
          </p:nvPr>
        </p:nvSpPr>
        <p:spPr/>
        <p:txBody>
          <a:bodyPr/>
          <a:lstStyle/>
          <a:p>
            <a:pPr marL="0" indent="0">
              <a:lnSpc>
                <a:spcPct val="80000"/>
              </a:lnSpc>
              <a:buFont typeface="Wingdings" pitchFamily="2" charset="2"/>
              <a:buNone/>
            </a:pPr>
            <a:r>
              <a:rPr lang="en-US" sz="2600" dirty="0"/>
              <a:t>Specifying a random factor with a colon tells </a:t>
            </a:r>
            <a:r>
              <a:rPr lang="en-US" sz="2600" dirty="0" smtClean="0"/>
              <a:t>MIXED </a:t>
            </a:r>
            <a:r>
              <a:rPr lang="en-US" sz="2600" dirty="0"/>
              <a:t>to allow different intercepts for each level of the factor, e.g., different intercepts for each patient.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This is often sufficient, but there are cases in which more features of the model need to be included, for example, patient, animal or physician specific terms.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If so, these are added after the colon. </a:t>
            </a:r>
            <a:endParaRPr lang="en-US" sz="2600" dirty="0">
              <a:latin typeface="Courier New" pitchFamily="49" charset="0"/>
            </a:endParaRPr>
          </a:p>
        </p:txBody>
      </p:sp>
    </p:spTree>
    <p:extLst>
      <p:ext uri="{BB962C8B-B14F-4D97-AF65-F5344CB8AC3E}">
        <p14:creationId xmlns:p14="http://schemas.microsoft.com/office/powerpoint/2010/main" val="2806771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5B7BB84F-7E38-42BE-A207-F4DBBADEC2C3}" type="slidenum">
              <a:rPr lang="en-US" altLang="en-US"/>
              <a:pPr/>
              <a:t>5</a:t>
            </a:fld>
            <a:endParaRPr lang="en-US" altLang="en-US"/>
          </a:p>
        </p:txBody>
      </p:sp>
      <p:sp>
        <p:nvSpPr>
          <p:cNvPr id="986114" name="Rectangle 2"/>
          <p:cNvSpPr>
            <a:spLocks noGrp="1" noChangeArrowheads="1"/>
          </p:cNvSpPr>
          <p:nvPr>
            <p:ph type="title"/>
          </p:nvPr>
        </p:nvSpPr>
        <p:spPr>
          <a:xfrm>
            <a:off x="457200" y="0"/>
            <a:ext cx="7543800" cy="1295400"/>
          </a:xfrm>
        </p:spPr>
        <p:txBody>
          <a:bodyPr/>
          <a:lstStyle/>
          <a:p>
            <a:r>
              <a:rPr lang="en-US"/>
              <a:t>Mouse tumor/weight data</a:t>
            </a:r>
          </a:p>
        </p:txBody>
      </p:sp>
      <p:graphicFrame>
        <p:nvGraphicFramePr>
          <p:cNvPr id="986115" name="Object 3"/>
          <p:cNvGraphicFramePr>
            <a:graphicFrameLocks noGrp="1" noChangeAspect="1"/>
          </p:cNvGraphicFramePr>
          <p:nvPr>
            <p:ph idx="1"/>
          </p:nvPr>
        </p:nvGraphicFramePr>
        <p:xfrm>
          <a:off x="0" y="1295400"/>
          <a:ext cx="9144000" cy="5562600"/>
        </p:xfrm>
        <a:graphic>
          <a:graphicData uri="http://schemas.openxmlformats.org/presentationml/2006/ole">
            <mc:AlternateContent xmlns:mc="http://schemas.openxmlformats.org/markup-compatibility/2006">
              <mc:Choice xmlns:v="urn:schemas-microsoft-com:vml" Requires="v">
                <p:oleObj spid="_x0000_s1032195" name="Document" r:id="rId4" imgW="7775594" imgH="4813190" progId="Word.Document.8">
                  <p:embed/>
                </p:oleObj>
              </mc:Choice>
              <mc:Fallback>
                <p:oleObj name="Document" r:id="rId4" imgW="7775594" imgH="4813190" progId="Word.Document.8">
                  <p:embed/>
                  <p:pic>
                    <p:nvPicPr>
                      <p:cNvPr id="98611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86125" name="Group 13"/>
          <p:cNvGrpSpPr>
            <a:grpSpLocks/>
          </p:cNvGrpSpPr>
          <p:nvPr/>
        </p:nvGrpSpPr>
        <p:grpSpPr bwMode="auto">
          <a:xfrm>
            <a:off x="2895600" y="2362200"/>
            <a:ext cx="5943600" cy="3948113"/>
            <a:chOff x="1824" y="1488"/>
            <a:chExt cx="3744" cy="2487"/>
          </a:xfrm>
        </p:grpSpPr>
        <p:sp>
          <p:nvSpPr>
            <p:cNvPr id="986122" name="Line 10"/>
            <p:cNvSpPr>
              <a:spLocks noChangeShapeType="1"/>
            </p:cNvSpPr>
            <p:nvPr/>
          </p:nvSpPr>
          <p:spPr bwMode="auto">
            <a:xfrm flipH="1" flipV="1">
              <a:off x="2976" y="1872"/>
              <a:ext cx="2016" cy="1872"/>
            </a:xfrm>
            <a:prstGeom prst="line">
              <a:avLst/>
            </a:prstGeom>
            <a:noFill/>
            <a:ln w="9525">
              <a:solidFill>
                <a:schemeClr val="tx1"/>
              </a:solidFill>
              <a:round/>
              <a:headEnd/>
              <a:tailEnd type="triangle" w="med" len="med"/>
            </a:ln>
            <a:effectLst/>
          </p:spPr>
          <p:txBody>
            <a:bodyPr wrap="none" anchor="ctr"/>
            <a:lstStyle/>
            <a:p>
              <a:endParaRPr lang="en-US"/>
            </a:p>
          </p:txBody>
        </p:sp>
        <p:grpSp>
          <p:nvGrpSpPr>
            <p:cNvPr id="986124" name="Group 12"/>
            <p:cNvGrpSpPr>
              <a:grpSpLocks/>
            </p:cNvGrpSpPr>
            <p:nvPr/>
          </p:nvGrpSpPr>
          <p:grpSpPr bwMode="auto">
            <a:xfrm>
              <a:off x="1824" y="1488"/>
              <a:ext cx="3744" cy="2487"/>
              <a:chOff x="1824" y="1488"/>
              <a:chExt cx="3744" cy="2487"/>
            </a:xfrm>
          </p:grpSpPr>
          <p:grpSp>
            <p:nvGrpSpPr>
              <p:cNvPr id="986120" name="Group 8"/>
              <p:cNvGrpSpPr>
                <a:grpSpLocks/>
              </p:cNvGrpSpPr>
              <p:nvPr/>
            </p:nvGrpSpPr>
            <p:grpSpPr bwMode="auto">
              <a:xfrm>
                <a:off x="1824" y="1488"/>
                <a:ext cx="2448" cy="2256"/>
                <a:chOff x="1824" y="1488"/>
                <a:chExt cx="2448" cy="2256"/>
              </a:xfrm>
            </p:grpSpPr>
            <p:sp>
              <p:nvSpPr>
                <p:cNvPr id="986117" name="Oval 5"/>
                <p:cNvSpPr>
                  <a:spLocks noChangeArrowheads="1"/>
                </p:cNvSpPr>
                <p:nvPr/>
              </p:nvSpPr>
              <p:spPr bwMode="auto">
                <a:xfrm>
                  <a:off x="1824" y="1488"/>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6119" name="Oval 7"/>
                <p:cNvSpPr>
                  <a:spLocks noChangeArrowheads="1"/>
                </p:cNvSpPr>
                <p:nvPr/>
              </p:nvSpPr>
              <p:spPr bwMode="auto">
                <a:xfrm>
                  <a:off x="3024" y="3216"/>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grpSp>
          <p:sp>
            <p:nvSpPr>
              <p:cNvPr id="986121" name="Text Box 9"/>
              <p:cNvSpPr txBox="1">
                <a:spLocks noChangeArrowheads="1"/>
              </p:cNvSpPr>
              <p:nvPr/>
            </p:nvSpPr>
            <p:spPr bwMode="auto">
              <a:xfrm>
                <a:off x="3696" y="3744"/>
                <a:ext cx="1872" cy="231"/>
              </a:xfrm>
              <a:prstGeom prst="rect">
                <a:avLst/>
              </a:prstGeom>
              <a:noFill/>
              <a:ln w="9525" algn="ctr">
                <a:noFill/>
                <a:miter lim="800000"/>
                <a:headEnd/>
                <a:tailEnd/>
              </a:ln>
              <a:effectLst/>
            </p:spPr>
            <p:txBody>
              <a:bodyPr>
                <a:spAutoFit/>
              </a:bodyPr>
              <a:lstStyle/>
              <a:p>
                <a:r>
                  <a:rPr lang="en-US">
                    <a:solidFill>
                      <a:srgbClr val="CC0000"/>
                    </a:solidFill>
                  </a:rPr>
                  <a:t>How do these compare?</a:t>
                </a:r>
              </a:p>
            </p:txBody>
          </p:sp>
          <p:sp>
            <p:nvSpPr>
              <p:cNvPr id="986123" name="Line 11"/>
              <p:cNvSpPr>
                <a:spLocks noChangeShapeType="1"/>
              </p:cNvSpPr>
              <p:nvPr/>
            </p:nvSpPr>
            <p:spPr bwMode="auto">
              <a:xfrm flipH="1" flipV="1">
                <a:off x="4224" y="360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grpSp>
    </p:spTree>
    <p:extLst>
      <p:ext uri="{BB962C8B-B14F-4D97-AF65-F5344CB8AC3E}">
        <p14:creationId xmlns:p14="http://schemas.microsoft.com/office/powerpoint/2010/main" val="119038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91600F05-7277-472A-8BE7-C5595DCD4ABE}" type="slidenum">
              <a:rPr lang="en-US" altLang="en-US"/>
              <a:pPr/>
              <a:t>6</a:t>
            </a:fld>
            <a:endParaRPr lang="en-US" altLang="en-US"/>
          </a:p>
        </p:txBody>
      </p:sp>
      <p:grpSp>
        <p:nvGrpSpPr>
          <p:cNvPr id="988168" name="Group 8"/>
          <p:cNvGrpSpPr>
            <a:grpSpLocks/>
          </p:cNvGrpSpPr>
          <p:nvPr/>
        </p:nvGrpSpPr>
        <p:grpSpPr bwMode="auto">
          <a:xfrm>
            <a:off x="304800" y="3810000"/>
            <a:ext cx="7947025" cy="1668463"/>
            <a:chOff x="192" y="2400"/>
            <a:chExt cx="5006" cy="1051"/>
          </a:xfrm>
        </p:grpSpPr>
        <p:sp>
          <p:nvSpPr>
            <p:cNvPr id="988165" name="Oval 5"/>
            <p:cNvSpPr>
              <a:spLocks noChangeArrowheads="1"/>
            </p:cNvSpPr>
            <p:nvPr/>
          </p:nvSpPr>
          <p:spPr bwMode="auto">
            <a:xfrm>
              <a:off x="192" y="2400"/>
              <a:ext cx="2352"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66" name="Text Box 6"/>
            <p:cNvSpPr txBox="1">
              <a:spLocks noChangeArrowheads="1"/>
            </p:cNvSpPr>
            <p:nvPr/>
          </p:nvSpPr>
          <p:spPr bwMode="auto">
            <a:xfrm>
              <a:off x="1810" y="3047"/>
              <a:ext cx="3388" cy="404"/>
            </a:xfrm>
            <a:prstGeom prst="rect">
              <a:avLst/>
            </a:prstGeom>
            <a:noFill/>
            <a:ln w="9525" algn="ctr">
              <a:noFill/>
              <a:miter lim="800000"/>
              <a:headEnd/>
              <a:tailEnd/>
            </a:ln>
            <a:effectLst/>
          </p:spPr>
          <p:txBody>
            <a:bodyPr wrap="none">
              <a:spAutoFit/>
            </a:bodyPr>
            <a:lstStyle/>
            <a:p>
              <a:pPr algn="l"/>
              <a:r>
                <a:rPr lang="en-US">
                  <a:solidFill>
                    <a:srgbClr val="CC0000"/>
                  </a:solidFill>
                </a:rPr>
                <a:t>Including baseline by time interactions to test </a:t>
              </a:r>
            </a:p>
            <a:p>
              <a:pPr algn="l"/>
              <a:r>
                <a:rPr lang="en-US">
                  <a:solidFill>
                    <a:srgbClr val="CC0000"/>
                  </a:solidFill>
                </a:rPr>
                <a:t>for differences between groups in change over time</a:t>
              </a:r>
            </a:p>
          </p:txBody>
        </p:sp>
        <p:sp>
          <p:nvSpPr>
            <p:cNvPr id="988167" name="Line 7"/>
            <p:cNvSpPr>
              <a:spLocks noChangeShapeType="1"/>
            </p:cNvSpPr>
            <p:nvPr/>
          </p:nvSpPr>
          <p:spPr bwMode="auto">
            <a:xfrm flipH="1" flipV="1">
              <a:off x="1968" y="288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88162" name="Rectangle 2"/>
          <p:cNvSpPr>
            <a:spLocks noGrp="1" noChangeArrowheads="1"/>
          </p:cNvSpPr>
          <p:nvPr>
            <p:ph type="title"/>
          </p:nvPr>
        </p:nvSpPr>
        <p:spPr>
          <a:xfrm>
            <a:off x="457200" y="0"/>
            <a:ext cx="7543800" cy="1295400"/>
          </a:xfrm>
        </p:spPr>
        <p:txBody>
          <a:bodyPr/>
          <a:lstStyle/>
          <a:p>
            <a:r>
              <a:rPr lang="en-US"/>
              <a:t>Mouse tumor/weight data</a:t>
            </a:r>
          </a:p>
        </p:txBody>
      </p:sp>
      <p:sp>
        <p:nvSpPr>
          <p:cNvPr id="988164" name="Rectangle 4"/>
          <p:cNvSpPr>
            <a:spLocks noGrp="1" noChangeArrowheads="1"/>
          </p:cNvSpPr>
          <p:nvPr>
            <p:ph idx="1"/>
          </p:nvPr>
        </p:nvSpPr>
        <p:spPr>
          <a:xfrm>
            <a:off x="304800" y="1371600"/>
            <a:ext cx="8610600" cy="4411663"/>
          </a:xfrm>
          <a:solidFill>
            <a:schemeClr val="bg1"/>
          </a:solidFill>
        </p:spPr>
        <p:txBody>
          <a:bodyPr/>
          <a:lstStyle/>
          <a:p>
            <a:r>
              <a:rPr lang="en-US" dirty="0"/>
              <a:t>So - an adequate model would need animal specific slopes and intercepts.  </a:t>
            </a:r>
          </a:p>
          <a:p>
            <a:pPr>
              <a:buFont typeface="Wingdings" pitchFamily="2" charset="2"/>
              <a:buNone/>
            </a:pPr>
            <a:endParaRPr lang="en-US" dirty="0"/>
          </a:p>
          <a:p>
            <a:pPr>
              <a:buFont typeface="Wingdings" pitchFamily="2" charset="2"/>
              <a:buNone/>
            </a:pPr>
            <a:r>
              <a:rPr lang="en-US" dirty="0" err="1"/>
              <a:t>Stata</a:t>
            </a:r>
            <a:r>
              <a:rPr lang="en-US" dirty="0"/>
              <a:t> code </a:t>
            </a:r>
          </a:p>
          <a:p>
            <a:r>
              <a:rPr lang="en-US" dirty="0">
                <a:latin typeface="Courier New" pitchFamily="49" charset="0"/>
              </a:rPr>
              <a:t>mixed </a:t>
            </a:r>
            <a:r>
              <a:rPr lang="en-US" dirty="0" err="1" smtClean="0">
                <a:latin typeface="Courier New" pitchFamily="49" charset="0"/>
              </a:rPr>
              <a:t>logw</a:t>
            </a:r>
            <a:r>
              <a:rPr lang="en-US" dirty="0" smtClean="0">
                <a:latin typeface="Courier New" pitchFamily="49" charset="0"/>
              </a:rPr>
              <a:t> </a:t>
            </a:r>
            <a:r>
              <a:rPr lang="en-US" dirty="0" err="1" smtClean="0">
                <a:latin typeface="Courier New" pitchFamily="49" charset="0"/>
              </a:rPr>
              <a:t>i.group</a:t>
            </a:r>
            <a:r>
              <a:rPr lang="en-US" dirty="0" smtClean="0">
                <a:latin typeface="Courier New" pitchFamily="49" charset="0"/>
              </a:rPr>
              <a:t> day </a:t>
            </a:r>
            <a:r>
              <a:rPr lang="en-US" dirty="0" err="1" smtClean="0">
                <a:latin typeface="Courier New" pitchFamily="49" charset="0"/>
              </a:rPr>
              <a:t>group#c.day</a:t>
            </a:r>
            <a:r>
              <a:rPr lang="en-US" dirty="0" smtClean="0">
                <a:latin typeface="Courier New" pitchFamily="49" charset="0"/>
              </a:rPr>
              <a:t> </a:t>
            </a:r>
            <a:r>
              <a:rPr lang="en-US" dirty="0">
                <a:latin typeface="Courier New" pitchFamily="49" charset="0"/>
              </a:rPr>
              <a:t>|| </a:t>
            </a:r>
            <a:r>
              <a:rPr lang="en-US" dirty="0" err="1">
                <a:latin typeface="Courier New" pitchFamily="49" charset="0"/>
              </a:rPr>
              <a:t>mouseid</a:t>
            </a:r>
            <a:r>
              <a:rPr lang="en-US" dirty="0">
                <a:latin typeface="Courier New" pitchFamily="49" charset="0"/>
              </a:rPr>
              <a:t>: day, </a:t>
            </a:r>
            <a:r>
              <a:rPr lang="en-US" dirty="0" err="1">
                <a:latin typeface="Courier New" pitchFamily="49" charset="0"/>
              </a:rPr>
              <a:t>cov</a:t>
            </a:r>
            <a:r>
              <a:rPr lang="en-US" dirty="0">
                <a:latin typeface="Courier New" pitchFamily="49" charset="0"/>
              </a:rPr>
              <a:t>(</a:t>
            </a:r>
            <a:r>
              <a:rPr lang="en-US" dirty="0" err="1">
                <a:latin typeface="Courier New" pitchFamily="49" charset="0"/>
              </a:rPr>
              <a:t>uns</a:t>
            </a:r>
            <a:r>
              <a:rPr lang="en-US" dirty="0">
                <a:latin typeface="Courier New" pitchFamily="49" charset="0"/>
              </a:rPr>
              <a:t>) </a:t>
            </a:r>
            <a:r>
              <a:rPr lang="en-US" dirty="0" err="1">
                <a:latin typeface="Courier New" pitchFamily="49" charset="0"/>
              </a:rPr>
              <a:t>reml</a:t>
            </a:r>
            <a:endParaRPr lang="en-US" dirty="0">
              <a:latin typeface="Courier New" pitchFamily="49" charset="0"/>
            </a:endParaRPr>
          </a:p>
        </p:txBody>
      </p:sp>
      <p:grpSp>
        <p:nvGrpSpPr>
          <p:cNvPr id="988185" name="Group 25"/>
          <p:cNvGrpSpPr>
            <a:grpSpLocks/>
          </p:cNvGrpSpPr>
          <p:nvPr/>
        </p:nvGrpSpPr>
        <p:grpSpPr bwMode="auto">
          <a:xfrm>
            <a:off x="990600" y="3909391"/>
            <a:ext cx="2987675" cy="1936750"/>
            <a:chOff x="2544" y="2448"/>
            <a:chExt cx="1392" cy="1220"/>
          </a:xfrm>
        </p:grpSpPr>
        <p:sp>
          <p:nvSpPr>
            <p:cNvPr id="988169" name="Oval 9"/>
            <p:cNvSpPr>
              <a:spLocks noChangeArrowheads="1"/>
            </p:cNvSpPr>
            <p:nvPr/>
          </p:nvSpPr>
          <p:spPr bwMode="auto">
            <a:xfrm>
              <a:off x="2544"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1" name="Text Box 21"/>
            <p:cNvSpPr txBox="1">
              <a:spLocks noChangeArrowheads="1"/>
            </p:cNvSpPr>
            <p:nvPr/>
          </p:nvSpPr>
          <p:spPr bwMode="auto">
            <a:xfrm>
              <a:off x="2736" y="3264"/>
              <a:ext cx="1200"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Mouse specific intercepts</a:t>
              </a:r>
            </a:p>
          </p:txBody>
        </p:sp>
        <p:sp>
          <p:nvSpPr>
            <p:cNvPr id="988183" name="Line 23"/>
            <p:cNvSpPr>
              <a:spLocks noChangeShapeType="1"/>
            </p:cNvSpPr>
            <p:nvPr/>
          </p:nvSpPr>
          <p:spPr bwMode="auto">
            <a:xfrm flipH="1" flipV="1">
              <a:off x="3216" y="2880"/>
              <a:ext cx="24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88186" name="Group 26"/>
          <p:cNvGrpSpPr>
            <a:grpSpLocks/>
          </p:cNvGrpSpPr>
          <p:nvPr/>
        </p:nvGrpSpPr>
        <p:grpSpPr bwMode="auto">
          <a:xfrm>
            <a:off x="3124200" y="3879850"/>
            <a:ext cx="3657600" cy="1914525"/>
            <a:chOff x="3216" y="2448"/>
            <a:chExt cx="2304" cy="1206"/>
          </a:xfrm>
        </p:grpSpPr>
        <p:sp>
          <p:nvSpPr>
            <p:cNvPr id="988170" name="Oval 10"/>
            <p:cNvSpPr>
              <a:spLocks noChangeArrowheads="1"/>
            </p:cNvSpPr>
            <p:nvPr/>
          </p:nvSpPr>
          <p:spPr bwMode="auto">
            <a:xfrm>
              <a:off x="3216" y="2448"/>
              <a:ext cx="912"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2" name="Text Box 22"/>
            <p:cNvSpPr txBox="1">
              <a:spLocks noChangeArrowheads="1"/>
            </p:cNvSpPr>
            <p:nvPr/>
          </p:nvSpPr>
          <p:spPr bwMode="auto">
            <a:xfrm>
              <a:off x="4128" y="3072"/>
              <a:ext cx="1392" cy="582"/>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Mouse specific day coefficients (slopes with day</a:t>
              </a:r>
              <a:r>
                <a:rPr lang="en-US" dirty="0" smtClean="0">
                  <a:solidFill>
                    <a:srgbClr val="CC0000"/>
                  </a:solidFill>
                </a:rPr>
                <a:t>).  </a:t>
              </a:r>
              <a:endParaRPr lang="en-US" dirty="0">
                <a:solidFill>
                  <a:srgbClr val="CC0000"/>
                </a:solidFill>
              </a:endParaRPr>
            </a:p>
          </p:txBody>
        </p:sp>
        <p:sp>
          <p:nvSpPr>
            <p:cNvPr id="988184" name="Line 24"/>
            <p:cNvSpPr>
              <a:spLocks noChangeShapeType="1"/>
            </p:cNvSpPr>
            <p:nvPr/>
          </p:nvSpPr>
          <p:spPr bwMode="auto">
            <a:xfrm flipH="1" flipV="1">
              <a:off x="4224" y="2784"/>
              <a:ext cx="48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17" name="Group 26"/>
          <p:cNvGrpSpPr>
            <a:grpSpLocks/>
          </p:cNvGrpSpPr>
          <p:nvPr/>
        </p:nvGrpSpPr>
        <p:grpSpPr bwMode="auto">
          <a:xfrm>
            <a:off x="5562601" y="3430864"/>
            <a:ext cx="3192307" cy="1914526"/>
            <a:chOff x="3216" y="2448"/>
            <a:chExt cx="1393" cy="1206"/>
          </a:xfrm>
        </p:grpSpPr>
        <p:sp>
          <p:nvSpPr>
            <p:cNvPr id="18" name="Oval 10"/>
            <p:cNvSpPr>
              <a:spLocks noChangeArrowheads="1"/>
            </p:cNvSpPr>
            <p:nvPr/>
          </p:nvSpPr>
          <p:spPr bwMode="auto">
            <a:xfrm>
              <a:off x="3216" y="2448"/>
              <a:ext cx="1350"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9" name="Text Box 22"/>
            <p:cNvSpPr txBox="1">
              <a:spLocks noChangeArrowheads="1"/>
            </p:cNvSpPr>
            <p:nvPr/>
          </p:nvSpPr>
          <p:spPr bwMode="auto">
            <a:xfrm>
              <a:off x="3217" y="3072"/>
              <a:ext cx="1392" cy="582"/>
            </a:xfrm>
            <a:prstGeom prst="rect">
              <a:avLst/>
            </a:prstGeom>
            <a:noFill/>
            <a:ln w="9525" algn="ctr">
              <a:noFill/>
              <a:miter lim="800000"/>
              <a:headEnd/>
              <a:tailEnd/>
            </a:ln>
            <a:effectLst/>
          </p:spPr>
          <p:txBody>
            <a:bodyPr>
              <a:spAutoFit/>
            </a:bodyPr>
            <a:lstStyle/>
            <a:p>
              <a:pPr algn="l">
                <a:spcBef>
                  <a:spcPct val="50000"/>
                </a:spcBef>
              </a:pPr>
              <a:r>
                <a:rPr lang="en-US" dirty="0" smtClean="0">
                  <a:solidFill>
                    <a:srgbClr val="CC0000"/>
                  </a:solidFill>
                </a:rPr>
                <a:t>Do the treatment groups change differently over time (assuming linearity)?</a:t>
              </a:r>
              <a:endParaRPr lang="en-US" dirty="0">
                <a:solidFill>
                  <a:srgbClr val="CC0000"/>
                </a:solidFill>
              </a:endParaRPr>
            </a:p>
          </p:txBody>
        </p:sp>
        <p:sp>
          <p:nvSpPr>
            <p:cNvPr id="20" name="Line 24"/>
            <p:cNvSpPr>
              <a:spLocks noChangeShapeType="1"/>
            </p:cNvSpPr>
            <p:nvPr/>
          </p:nvSpPr>
          <p:spPr bwMode="auto">
            <a:xfrm flipV="1">
              <a:off x="3986" y="2880"/>
              <a:ext cx="194" cy="192"/>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882019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88185"/>
                                        </p:tgtEl>
                                        <p:attrNameLst>
                                          <p:attrName>style.visibility</p:attrName>
                                        </p:attrNameLst>
                                      </p:cBhvr>
                                      <p:to>
                                        <p:strVal val="visible"/>
                                      </p:to>
                                    </p:set>
                                    <p:animEffect transition="in" filter="fade">
                                      <p:cBhvr>
                                        <p:cTn id="15" dur="1000"/>
                                        <p:tgtEl>
                                          <p:spTgt spid="98818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988185"/>
                                        </p:tgtEl>
                                      </p:cBhvr>
                                    </p:animEffect>
                                    <p:set>
                                      <p:cBhvr>
                                        <p:cTn id="20" dur="1" fill="hold">
                                          <p:stCondLst>
                                            <p:cond delay="499"/>
                                          </p:stCondLst>
                                        </p:cTn>
                                        <p:tgtEl>
                                          <p:spTgt spid="988185"/>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988186"/>
                                        </p:tgtEl>
                                        <p:attrNameLst>
                                          <p:attrName>style.visibility</p:attrName>
                                        </p:attrNameLst>
                                      </p:cBhvr>
                                      <p:to>
                                        <p:strVal val="visible"/>
                                      </p:to>
                                    </p:set>
                                    <p:animEffect transition="in" filter="fade">
                                      <p:cBhvr>
                                        <p:cTn id="23" dur="1000"/>
                                        <p:tgtEl>
                                          <p:spTgt spid="988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EB755-C14E-4623-8E51-6B5FE1B43742}" type="slidenum">
              <a:rPr lang="en-US" altLang="en-US"/>
              <a:pPr/>
              <a:t>7</a:t>
            </a:fld>
            <a:endParaRPr lang="en-US" altLang="en-US"/>
          </a:p>
        </p:txBody>
      </p:sp>
      <p:sp>
        <p:nvSpPr>
          <p:cNvPr id="989186" name="Rectangle 2"/>
          <p:cNvSpPr>
            <a:spLocks noGrp="1" noChangeArrowheads="1"/>
          </p:cNvSpPr>
          <p:nvPr>
            <p:ph type="title"/>
          </p:nvPr>
        </p:nvSpPr>
        <p:spPr>
          <a:xfrm>
            <a:off x="152400" y="-228600"/>
            <a:ext cx="7543800" cy="1295400"/>
          </a:xfrm>
        </p:spPr>
        <p:txBody>
          <a:bodyPr/>
          <a:lstStyle/>
          <a:p>
            <a:r>
              <a:rPr lang="en-US" dirty="0"/>
              <a:t>Mouse tumor/weight data</a:t>
            </a:r>
          </a:p>
        </p:txBody>
      </p:sp>
      <p:sp>
        <p:nvSpPr>
          <p:cNvPr id="989187" name="Rectangle 3"/>
          <p:cNvSpPr>
            <a:spLocks noGrp="1" noChangeArrowheads="1"/>
          </p:cNvSpPr>
          <p:nvPr>
            <p:ph idx="1"/>
          </p:nvPr>
        </p:nvSpPr>
        <p:spPr>
          <a:xfrm>
            <a:off x="228600" y="1066800"/>
            <a:ext cx="8763000" cy="4648200"/>
          </a:xfrm>
          <a:solidFill>
            <a:schemeClr val="bg1"/>
          </a:solidFill>
        </p:spPr>
        <p:txBody>
          <a:bodyPr/>
          <a:lstStyle/>
          <a:p>
            <a:pPr marL="0" indent="0">
              <a:buNone/>
            </a:pPr>
            <a:r>
              <a:rPr lang="en-US" dirty="0"/>
              <a:t>More details in lab, but the “|| mouse:” portion specifies that mouse is a random effect (i.e., allows a mouse specific intercept or constant term) and the “day” term specifies that the slopes over days that are associated with a mouse are also random </a:t>
            </a:r>
            <a:r>
              <a:rPr lang="en-US" dirty="0" smtClean="0"/>
              <a:t>effects. </a:t>
            </a:r>
            <a:r>
              <a:rPr lang="en-US" kern="1200" dirty="0" smtClean="0"/>
              <a:t>That is, it allows each mouse to have its own growth trend</a:t>
            </a:r>
            <a:r>
              <a:rPr lang="en-US" dirty="0" smtClean="0"/>
              <a:t>.  </a:t>
            </a:r>
            <a:endParaRPr lang="en-US" dirty="0"/>
          </a:p>
          <a:p>
            <a:pPr marL="0" indent="0">
              <a:buFont typeface="Wingdings" pitchFamily="2" charset="2"/>
              <a:buNone/>
            </a:pPr>
            <a:r>
              <a:rPr lang="en-US" dirty="0"/>
              <a:t>The “</a:t>
            </a:r>
            <a:r>
              <a:rPr lang="en-US" dirty="0" err="1"/>
              <a:t>cov</a:t>
            </a:r>
            <a:r>
              <a:rPr lang="en-US" dirty="0"/>
              <a:t>(un)” specifies that the variance and </a:t>
            </a:r>
            <a:r>
              <a:rPr lang="en-US" dirty="0" err="1"/>
              <a:t>covariances</a:t>
            </a:r>
            <a:r>
              <a:rPr lang="en-US" dirty="0"/>
              <a:t> of the random intercepts and slopes are unstructured.  That is, the variances of the random intercepts and slopes are not assumed the same and they may be correlated. </a:t>
            </a:r>
          </a:p>
        </p:txBody>
      </p:sp>
    </p:spTree>
    <p:extLst>
      <p:ext uri="{BB962C8B-B14F-4D97-AF65-F5344CB8AC3E}">
        <p14:creationId xmlns:p14="http://schemas.microsoft.com/office/powerpoint/2010/main" val="3443424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89187">
                                            <p:txEl>
                                              <p:pRg st="1" end="1"/>
                                            </p:txEl>
                                          </p:spTgt>
                                        </p:tgtEl>
                                        <p:attrNameLst>
                                          <p:attrName>style.visibility</p:attrName>
                                        </p:attrNameLst>
                                      </p:cBhvr>
                                      <p:to>
                                        <p:strVal val="visible"/>
                                      </p:to>
                                    </p:set>
                                    <p:anim calcmode="lin" valueType="num">
                                      <p:cBhvr additive="base">
                                        <p:cTn id="7" dur="500" fill="hold"/>
                                        <p:tgtEl>
                                          <p:spTgt spid="98918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891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8</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9</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2296</TotalTime>
  <Words>3399</Words>
  <Application>Microsoft Office PowerPoint</Application>
  <PresentationFormat>On-screen Show (4:3)</PresentationFormat>
  <Paragraphs>519</Paragraphs>
  <Slides>36</Slides>
  <Notes>30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5" baseType="lpstr">
      <vt:lpstr>Arial Unicode MS</vt:lpstr>
      <vt:lpstr>Arial</vt:lpstr>
      <vt:lpstr>Book Antiqua</vt:lpstr>
      <vt:lpstr>Courier New</vt:lpstr>
      <vt:lpstr>Monotype Sorts</vt:lpstr>
      <vt:lpstr>Times New Roman</vt:lpstr>
      <vt:lpstr>Wingdings</vt:lpstr>
      <vt:lpstr>cem chi2</vt:lpstr>
      <vt:lpstr>Document</vt:lpstr>
      <vt:lpstr>Repeated Measures, Part 3 </vt:lpstr>
      <vt:lpstr>Outline</vt:lpstr>
      <vt:lpstr>MIXED for continuous outcomes</vt:lpstr>
      <vt:lpstr>MIXED for continuous outcomes</vt:lpstr>
      <vt:lpstr>Mouse tumor/weight data</vt:lpstr>
      <vt:lpstr>Mouse tumor/weight data</vt:lpstr>
      <vt:lpstr>Mouse tumor/weight data</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vt:lpstr>
      <vt:lpstr>Changing the link function (cont.)</vt:lpstr>
      <vt:lpstr>Changing the link function</vt:lpstr>
      <vt:lpstr>Modeling practice 1</vt:lpstr>
      <vt:lpstr>Modeling practice 2</vt:lpstr>
      <vt:lpstr>Modeling practice 3</vt:lpstr>
      <vt:lpstr>Notes on xtgee</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177</cp:revision>
  <dcterms:created xsi:type="dcterms:W3CDTF">2007-11-26T22:52:26Z</dcterms:created>
  <dcterms:modified xsi:type="dcterms:W3CDTF">2019-04-20T22:04:34Z</dcterms:modified>
</cp:coreProperties>
</file>