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8"/>
  </p:notesMasterIdLst>
  <p:sldIdLst>
    <p:sldId id="257" r:id="rId2"/>
    <p:sldId id="337" r:id="rId3"/>
    <p:sldId id="309" r:id="rId4"/>
    <p:sldId id="276" r:id="rId5"/>
    <p:sldId id="310" r:id="rId6"/>
    <p:sldId id="338" r:id="rId7"/>
    <p:sldId id="292" r:id="rId8"/>
    <p:sldId id="322" r:id="rId9"/>
    <p:sldId id="315" r:id="rId10"/>
    <p:sldId id="269" r:id="rId11"/>
    <p:sldId id="311" r:id="rId12"/>
    <p:sldId id="316" r:id="rId13"/>
    <p:sldId id="270" r:id="rId14"/>
    <p:sldId id="293" r:id="rId15"/>
    <p:sldId id="277" r:id="rId16"/>
    <p:sldId id="271" r:id="rId17"/>
    <p:sldId id="272" r:id="rId18"/>
    <p:sldId id="339" r:id="rId19"/>
    <p:sldId id="273" r:id="rId20"/>
    <p:sldId id="291" r:id="rId21"/>
    <p:sldId id="274" r:id="rId22"/>
    <p:sldId id="275" r:id="rId23"/>
    <p:sldId id="312" r:id="rId24"/>
    <p:sldId id="306" r:id="rId25"/>
    <p:sldId id="308" r:id="rId26"/>
    <p:sldId id="307" r:id="rId27"/>
    <p:sldId id="279" r:id="rId28"/>
    <p:sldId id="318" r:id="rId29"/>
    <p:sldId id="317" r:id="rId30"/>
    <p:sldId id="281" r:id="rId31"/>
    <p:sldId id="325" r:id="rId32"/>
    <p:sldId id="294" r:id="rId33"/>
    <p:sldId id="285" r:id="rId34"/>
    <p:sldId id="313" r:id="rId35"/>
    <p:sldId id="319" r:id="rId36"/>
    <p:sldId id="259" r:id="rId37"/>
    <p:sldId id="320" r:id="rId38"/>
    <p:sldId id="282" r:id="rId39"/>
    <p:sldId id="295" r:id="rId40"/>
    <p:sldId id="296" r:id="rId41"/>
    <p:sldId id="261" r:id="rId42"/>
    <p:sldId id="263" r:id="rId43"/>
    <p:sldId id="299" r:id="rId44"/>
    <p:sldId id="300" r:id="rId45"/>
    <p:sldId id="326" r:id="rId46"/>
    <p:sldId id="287" r:id="rId47"/>
    <p:sldId id="286" r:id="rId48"/>
    <p:sldId id="304" r:id="rId49"/>
    <p:sldId id="288" r:id="rId50"/>
    <p:sldId id="340" r:id="rId51"/>
    <p:sldId id="264" r:id="rId52"/>
    <p:sldId id="305" r:id="rId53"/>
    <p:sldId id="341" r:id="rId54"/>
    <p:sldId id="289" r:id="rId55"/>
    <p:sldId id="324" r:id="rId56"/>
    <p:sldId id="290" r:id="rId5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0" autoAdjust="0"/>
    <p:restoredTop sz="82288" autoAdjust="0"/>
  </p:normalViewPr>
  <p:slideViewPr>
    <p:cSldViewPr>
      <p:cViewPr varScale="1">
        <p:scale>
          <a:sx n="60" d="100"/>
          <a:sy n="60" d="100"/>
        </p:scale>
        <p:origin x="-162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4" Type="http://schemas.openxmlformats.org/officeDocument/2006/relationships/image" Target="../media/image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0.wmf"/><Relationship Id="rId1" Type="http://schemas.openxmlformats.org/officeDocument/2006/relationships/image" Target="../media/image17.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5.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0E253090-AC2F-4F6B-81A6-654B55FC3DE0}" type="datetimeFigureOut">
              <a:rPr lang="en-US"/>
              <a:pPr>
                <a:defRPr/>
              </a:pPr>
              <a:t>10/26/2015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A1AE7CE6-76A6-42EA-9F14-F94121733F8B}" type="slidenum">
              <a:rPr lang="en-US"/>
              <a:pPr>
                <a:defRPr/>
              </a:pPr>
              <a:t>‹#›</a:t>
            </a:fld>
            <a:endParaRPr lang="en-US"/>
          </a:p>
        </p:txBody>
      </p:sp>
    </p:spTree>
    <p:extLst>
      <p:ext uri="{BB962C8B-B14F-4D97-AF65-F5344CB8AC3E}">
        <p14:creationId xmlns:p14="http://schemas.microsoft.com/office/powerpoint/2010/main" val="10064822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*Can be written =</a:t>
            </a:r>
          </a:p>
          <a:p>
            <a:endParaRPr lang="en-US" altLang="en-US" dirty="0" smtClean="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D1BE81F-A66B-4D7B-880D-226FE7C0B30F}" type="slidenum">
              <a:rPr lang="en-US" altLang="en-US" smtClean="0">
                <a:latin typeface="Arial" charset="0"/>
              </a:rPr>
              <a:pPr eaLnBrk="1" hangingPunct="1">
                <a:spcBef>
                  <a:spcPct val="0"/>
                </a:spcBef>
              </a:pPr>
              <a:t>8</a:t>
            </a:fld>
            <a:endParaRPr lang="en-US" alt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D96F08D-0384-46C1-9262-96B39F577F68}" type="slidenum">
              <a:rPr lang="en-US" altLang="en-US" smtClean="0">
                <a:latin typeface="Arial" charset="0"/>
              </a:rPr>
              <a:pPr eaLnBrk="1" hangingPunct="1">
                <a:spcBef>
                  <a:spcPct val="0"/>
                </a:spcBef>
              </a:pPr>
              <a:t>28</a:t>
            </a:fld>
            <a:endParaRPr lang="en-US" alt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E288480-E560-4075-979F-536C408DD44B}" type="slidenum">
              <a:rPr lang="en-US" altLang="en-US" smtClean="0">
                <a:latin typeface="Arial" charset="0"/>
              </a:rPr>
              <a:pPr eaLnBrk="1" hangingPunct="1">
                <a:spcBef>
                  <a:spcPct val="0"/>
                </a:spcBef>
              </a:pPr>
              <a:t>29</a:t>
            </a:fld>
            <a:endParaRPr lang="en-US" alt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You could run:   ttest cd4count if lastalc_3 != 0, by(lastalc_3)   to get the ttest for only that one comparison.  The p-value for that is 0.065.  It is not the same because when you do the Bonferroni t-test, the SD estimate and the degrees of freedom differ from the t-test.  </a:t>
            </a:r>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9DE1682-946F-4ED4-99AA-C38922ED5749}" type="slidenum">
              <a:rPr lang="en-US" altLang="en-US" smtClean="0">
                <a:latin typeface="Arial" charset="0"/>
              </a:rPr>
              <a:pPr eaLnBrk="1" hangingPunct="1">
                <a:spcBef>
                  <a:spcPct val="0"/>
                </a:spcBef>
              </a:pPr>
              <a:t>30</a:t>
            </a:fld>
            <a:endParaRPr lang="en-US" alt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*Can be written ==</a:t>
            </a:r>
          </a:p>
          <a:p>
            <a:endParaRPr lang="en-US" altLang="en-US"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35C2E7D-B11A-427D-8855-C81079406B4A}" type="slidenum">
              <a:rPr lang="en-US" altLang="en-US" smtClean="0">
                <a:latin typeface="Arial" charset="0"/>
              </a:rPr>
              <a:pPr eaLnBrk="1" hangingPunct="1">
                <a:spcBef>
                  <a:spcPct val="0"/>
                </a:spcBef>
              </a:pPr>
              <a:t>31</a:t>
            </a:fld>
            <a:endParaRPr lang="en-US" altLang="en-US"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D491876-B11B-40B4-A8E0-4BA4D47D8C9C}" type="slidenum">
              <a:rPr lang="en-US" altLang="en-US" smtClean="0">
                <a:latin typeface="Arial" charset="0"/>
              </a:rPr>
              <a:pPr eaLnBrk="1" hangingPunct="1">
                <a:spcBef>
                  <a:spcPct val="0"/>
                </a:spcBef>
              </a:pPr>
              <a:t>34</a:t>
            </a:fld>
            <a:endParaRPr lang="en-US" altLang="en-US"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Font typeface="Arial" charset="0"/>
              <a:buNone/>
              <a:defRPr/>
            </a:pPr>
            <a:endParaRPr lang="en-US" dirty="0" smtClean="0">
              <a:latin typeface="Courier New" pitchFamily="49" charset="0"/>
              <a:cs typeface="Courier New" pitchFamily="49" charset="0"/>
            </a:endParaRPr>
          </a:p>
        </p:txBody>
      </p:sp>
      <p:sp>
        <p:nvSpPr>
          <p:cNvPr id="737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4FE1AF0-EE65-43CC-A75E-A83F0AEF34F3}" type="slidenum">
              <a:rPr lang="en-US" altLang="en-US" smtClean="0">
                <a:latin typeface="Arial" charset="0"/>
              </a:rPr>
              <a:pPr eaLnBrk="1" hangingPunct="1">
                <a:spcBef>
                  <a:spcPct val="0"/>
                </a:spcBef>
              </a:pPr>
              <a:t>40</a:t>
            </a:fld>
            <a:endParaRPr lang="en-US" altLang="en-US"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smtClean="0"/>
              <a:t>Peth3_log10 and peth0_log10 are the 3 month and 0 month log</a:t>
            </a:r>
            <a:r>
              <a:rPr lang="en-US" altLang="en-US" baseline="0" dirty="0" smtClean="0"/>
              <a:t>(</a:t>
            </a:r>
            <a:r>
              <a:rPr lang="en-US" altLang="en-US" baseline="0" dirty="0" err="1" smtClean="0"/>
              <a:t>peth</a:t>
            </a:r>
            <a:r>
              <a:rPr lang="en-US" altLang="en-US" baseline="0" dirty="0" smtClean="0"/>
              <a:t>) values. You do not need to make a variable to represent the differences.</a:t>
            </a:r>
            <a:endParaRPr lang="en-US" altLang="en-US" dirty="0" smtClean="0"/>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83DB8F0-ADA2-46CB-BA59-AF8329419F98}" type="slidenum">
              <a:rPr lang="en-US" altLang="en-US" smtClean="0">
                <a:latin typeface="Arial" charset="0"/>
              </a:rPr>
              <a:pPr eaLnBrk="1" hangingPunct="1">
                <a:spcBef>
                  <a:spcPct val="0"/>
                </a:spcBef>
              </a:pPr>
              <a:t>41</a:t>
            </a:fld>
            <a:endParaRPr lang="en-US" altLang="en-US"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1AE7CE6-76A6-42EA-9F14-F94121733F8B}" type="slidenum">
              <a:rPr lang="en-US" smtClean="0"/>
              <a:pPr>
                <a:defRPr/>
              </a:pPr>
              <a:t>42</a:t>
            </a:fld>
            <a:endParaRPr lang="en-US"/>
          </a:p>
        </p:txBody>
      </p:sp>
    </p:spTree>
    <p:extLst>
      <p:ext uri="{BB962C8B-B14F-4D97-AF65-F5344CB8AC3E}">
        <p14:creationId xmlns:p14="http://schemas.microsoft.com/office/powerpoint/2010/main" val="20367936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1B6029BB-291C-4661-8A98-0A6262960B3E}" type="slidenum">
              <a:rPr lang="en-US" altLang="en-US" smtClean="0">
                <a:latin typeface="Arial" charset="0"/>
              </a:rPr>
              <a:pPr eaLnBrk="1" hangingPunct="1">
                <a:spcBef>
                  <a:spcPct val="0"/>
                </a:spcBef>
              </a:pPr>
              <a:t>46</a:t>
            </a:fld>
            <a:endParaRPr lang="en-US" altLang="en-US"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Remember, the last 2 tests (the sign test and the signed rank test or Wilcoxon</a:t>
            </a:r>
            <a:r>
              <a:rPr lang="en-US" baseline="0" dirty="0" smtClean="0"/>
              <a:t> test) were for PAIRED data. Now we will look at further tests for independent samples.</a:t>
            </a:r>
            <a:endParaRPr lang="en-US" dirty="0"/>
          </a:p>
        </p:txBody>
      </p:sp>
      <p:sp>
        <p:nvSpPr>
          <p:cNvPr id="4" name="Slide Number Placeholder 3"/>
          <p:cNvSpPr>
            <a:spLocks noGrp="1"/>
          </p:cNvSpPr>
          <p:nvPr>
            <p:ph type="sldNum" sz="quarter" idx="10"/>
          </p:nvPr>
        </p:nvSpPr>
        <p:spPr/>
        <p:txBody>
          <a:bodyPr/>
          <a:lstStyle/>
          <a:p>
            <a:pPr>
              <a:defRPr/>
            </a:pPr>
            <a:fld id="{A1AE7CE6-76A6-42EA-9F14-F94121733F8B}" type="slidenum">
              <a:rPr lang="en-US" smtClean="0"/>
              <a:pPr>
                <a:defRPr/>
              </a:pPr>
              <a:t>47</a:t>
            </a:fld>
            <a:endParaRPr lang="en-US"/>
          </a:p>
        </p:txBody>
      </p:sp>
    </p:spTree>
    <p:extLst>
      <p:ext uri="{BB962C8B-B14F-4D97-AF65-F5344CB8AC3E}">
        <p14:creationId xmlns:p14="http://schemas.microsoft.com/office/powerpoint/2010/main" val="2819501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92CC9F0-B8E9-43F6-BC94-7312205CD750}" type="slidenum">
              <a:rPr lang="en-US" altLang="en-US" smtClean="0">
                <a:latin typeface="Arial" charset="0"/>
              </a:rPr>
              <a:pPr eaLnBrk="1" hangingPunct="1">
                <a:spcBef>
                  <a:spcPct val="0"/>
                </a:spcBef>
              </a:pPr>
              <a:t>11</a:t>
            </a:fld>
            <a:endParaRPr lang="en-US" altLang="en-US" smtClean="0">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How does this compare to the t-test we ran last week?</a:t>
            </a:r>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622AEFDA-9E81-4C4E-ACD9-CF089AE2F083}" type="slidenum">
              <a:rPr lang="en-US" altLang="en-US" smtClean="0">
                <a:latin typeface="Arial" charset="0"/>
              </a:rPr>
              <a:pPr eaLnBrk="1" hangingPunct="1">
                <a:spcBef>
                  <a:spcPct val="0"/>
                </a:spcBef>
              </a:pPr>
              <a:t>49</a:t>
            </a:fld>
            <a:endParaRPr lang="en-US" altLang="en-US" smtClean="0">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*Can be written ==</a:t>
            </a:r>
          </a:p>
          <a:p>
            <a:endParaRPr lang="en-US" altLang="en-US" smtClean="0"/>
          </a:p>
        </p:txBody>
      </p:sp>
      <p:sp>
        <p:nvSpPr>
          <p:cNvPr id="778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EFE4FE39-407E-498A-A010-94D70EFC6C21}" type="slidenum">
              <a:rPr lang="en-US" altLang="en-US" smtClean="0">
                <a:latin typeface="Arial" charset="0"/>
              </a:rPr>
              <a:pPr eaLnBrk="1" hangingPunct="1">
                <a:spcBef>
                  <a:spcPct val="0"/>
                </a:spcBef>
              </a:pPr>
              <a:t>55</a:t>
            </a:fld>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So we do not do multiple tests because the probability of incorrectly rejecting the quickly becomes high. </a:t>
            </a:r>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2AD2A94-8414-4524-AD21-5D49648E970F}" type="slidenum">
              <a:rPr lang="en-US" altLang="en-US" smtClean="0">
                <a:latin typeface="Arial" charset="0"/>
              </a:rPr>
              <a:pPr eaLnBrk="1" hangingPunct="1">
                <a:spcBef>
                  <a:spcPct val="0"/>
                </a:spcBef>
              </a:pPr>
              <a:t>12</a:t>
            </a:fld>
            <a:endParaRPr lang="en-US"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Note</a:t>
            </a:r>
            <a:r>
              <a:rPr lang="en-US" altLang="en-US" baseline="0" dirty="0" smtClean="0"/>
              <a:t> that the distribution becomes more symmetric as the numerator degrees of freedom increases – i.e. as the number of groups increases.</a:t>
            </a:r>
            <a:endParaRPr lang="en-US" altLang="en-US" dirty="0"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F6F42C2-282E-462A-947E-92B6E7C346F6}" type="slidenum">
              <a:rPr lang="en-US" altLang="en-US" smtClean="0">
                <a:latin typeface="Arial" charset="0"/>
              </a:rPr>
              <a:pPr eaLnBrk="1" hangingPunct="1">
                <a:spcBef>
                  <a:spcPct val="0"/>
                </a:spcBef>
              </a:pPr>
              <a:t>17</a:t>
            </a:fld>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9DD6354-A8CD-45DF-94C4-BEE8646BB265}" type="slidenum">
              <a:rPr lang="en-US" altLang="en-US" smtClean="0">
                <a:latin typeface="Arial" charset="0"/>
              </a:rPr>
              <a:pPr eaLnBrk="1" hangingPunct="1">
                <a:spcBef>
                  <a:spcPct val="0"/>
                </a:spcBef>
              </a:pPr>
              <a:t>20</a:t>
            </a:fld>
            <a:endParaRPr lang="en-US"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SS stands for sum of squares</a:t>
            </a:r>
          </a:p>
          <a:p>
            <a:r>
              <a:rPr lang="en-US" altLang="en-US" dirty="0" smtClean="0"/>
              <a:t>MS stands for mean squares</a:t>
            </a:r>
          </a:p>
          <a:p>
            <a:r>
              <a:rPr lang="en-US" altLang="en-US" dirty="0" smtClean="0"/>
              <a:t>Bartlett’s test tests for non-equal</a:t>
            </a:r>
            <a:r>
              <a:rPr lang="en-US" altLang="en-US" baseline="0" dirty="0" smtClean="0"/>
              <a:t> variances and also departure from normality</a:t>
            </a:r>
            <a:endParaRPr lang="en-US" altLang="en-US" dirty="0"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B82E949F-7F8C-4E01-9BC3-762ADEAD52DC}" type="slidenum">
              <a:rPr lang="en-US" altLang="en-US" smtClean="0">
                <a:latin typeface="Arial" charset="0"/>
              </a:rPr>
              <a:pPr eaLnBrk="1" hangingPunct="1">
                <a:spcBef>
                  <a:spcPct val="0"/>
                </a:spcBef>
              </a:pPr>
              <a:t>22</a:t>
            </a:fld>
            <a:endParaRPr lang="en-US"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6EE96C1-27BB-4E0A-8BEB-454D217861B6}" type="slidenum">
              <a:rPr lang="en-US" altLang="en-US" smtClean="0">
                <a:latin typeface="Arial" charset="0"/>
              </a:rPr>
              <a:pPr eaLnBrk="1" hangingPunct="1">
                <a:spcBef>
                  <a:spcPct val="0"/>
                </a:spcBef>
              </a:pPr>
              <a:t>23</a:t>
            </a:fld>
            <a:endParaRPr lang="en-US"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97BA454E-FC76-42D9-B5D6-5C0F373EF8C4}" type="slidenum">
              <a:rPr lang="en-US" altLang="en-US" smtClean="0">
                <a:latin typeface="Arial" charset="0"/>
              </a:rPr>
              <a:pPr eaLnBrk="1" hangingPunct="1">
                <a:spcBef>
                  <a:spcPct val="0"/>
                </a:spcBef>
              </a:pPr>
              <a:t>25</a:t>
            </a:fld>
            <a:endParaRPr lang="en-US" alt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8DEC58C-79D5-4C0E-A436-ECE152AC3BA4}" type="slidenum">
              <a:rPr lang="en-US" altLang="en-US" smtClean="0">
                <a:latin typeface="Arial" charset="0"/>
              </a:rPr>
              <a:pPr eaLnBrk="1" hangingPunct="1">
                <a:spcBef>
                  <a:spcPct val="0"/>
                </a:spcBef>
              </a:pPr>
              <a:t>27</a:t>
            </a:fld>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8C9DB1A-6D84-44BA-A43F-3CAAD20D4996}" type="datetime1">
              <a:rPr lang="en-US"/>
              <a:pPr>
                <a:defRPr/>
              </a:pPr>
              <a:t>10/26/2015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5CB3200-192E-45C4-B2CD-96C433B3D4F0}" type="slidenum">
              <a:rPr lang="en-US"/>
              <a:pPr>
                <a:defRPr/>
              </a:pPr>
              <a:t>‹#›</a:t>
            </a:fld>
            <a:endParaRPr lang="en-US"/>
          </a:p>
        </p:txBody>
      </p:sp>
    </p:spTree>
    <p:extLst>
      <p:ext uri="{BB962C8B-B14F-4D97-AF65-F5344CB8AC3E}">
        <p14:creationId xmlns:p14="http://schemas.microsoft.com/office/powerpoint/2010/main" val="339752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090CC50-D8B8-4878-9943-D8EEBF3BA068}" type="datetime1">
              <a:rPr lang="en-US"/>
              <a:pPr>
                <a:defRPr/>
              </a:pPr>
              <a:t>10/26/2015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58CDFB-0382-4BBA-B132-3B788BA6C9A3}" type="slidenum">
              <a:rPr lang="en-US"/>
              <a:pPr>
                <a:defRPr/>
              </a:pPr>
              <a:t>‹#›</a:t>
            </a:fld>
            <a:endParaRPr lang="en-US"/>
          </a:p>
        </p:txBody>
      </p:sp>
    </p:spTree>
    <p:extLst>
      <p:ext uri="{BB962C8B-B14F-4D97-AF65-F5344CB8AC3E}">
        <p14:creationId xmlns:p14="http://schemas.microsoft.com/office/powerpoint/2010/main" val="1448972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BE82798-EFD7-44B6-AE56-5C77B46B96B1}" type="datetime1">
              <a:rPr lang="en-US"/>
              <a:pPr>
                <a:defRPr/>
              </a:pPr>
              <a:t>10/26/2015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18F85A9-DBF6-42AE-9294-6573ADD2BCCE}" type="slidenum">
              <a:rPr lang="en-US"/>
              <a:pPr>
                <a:defRPr/>
              </a:pPr>
              <a:t>‹#›</a:t>
            </a:fld>
            <a:endParaRPr lang="en-US"/>
          </a:p>
        </p:txBody>
      </p:sp>
    </p:spTree>
    <p:extLst>
      <p:ext uri="{BB962C8B-B14F-4D97-AF65-F5344CB8AC3E}">
        <p14:creationId xmlns:p14="http://schemas.microsoft.com/office/powerpoint/2010/main" val="734177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2042B4E-C4A5-4789-8021-AA03C32598C9}" type="datetime1">
              <a:rPr lang="en-US"/>
              <a:pPr>
                <a:defRPr/>
              </a:pPr>
              <a:t>10/26/2015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8975538-1510-40BB-BC7B-C0D0AC941C50}" type="slidenum">
              <a:rPr lang="en-US"/>
              <a:pPr>
                <a:defRPr/>
              </a:pPr>
              <a:t>‹#›</a:t>
            </a:fld>
            <a:endParaRPr lang="en-US"/>
          </a:p>
        </p:txBody>
      </p:sp>
    </p:spTree>
    <p:extLst>
      <p:ext uri="{BB962C8B-B14F-4D97-AF65-F5344CB8AC3E}">
        <p14:creationId xmlns:p14="http://schemas.microsoft.com/office/powerpoint/2010/main" val="3610051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38454B-27C2-43C2-A587-2A39681CF602}" type="datetime1">
              <a:rPr lang="en-US"/>
              <a:pPr>
                <a:defRPr/>
              </a:pPr>
              <a:t>10/26/2015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DEAEE4B-9467-4A26-B934-19F7AB177E22}" type="slidenum">
              <a:rPr lang="en-US"/>
              <a:pPr>
                <a:defRPr/>
              </a:pPr>
              <a:t>‹#›</a:t>
            </a:fld>
            <a:endParaRPr lang="en-US"/>
          </a:p>
        </p:txBody>
      </p:sp>
    </p:spTree>
    <p:extLst>
      <p:ext uri="{BB962C8B-B14F-4D97-AF65-F5344CB8AC3E}">
        <p14:creationId xmlns:p14="http://schemas.microsoft.com/office/powerpoint/2010/main" val="3562453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71F75AF-1F98-44D4-8C5A-D69649437688}" type="datetime1">
              <a:rPr lang="en-US"/>
              <a:pPr>
                <a:defRPr/>
              </a:pPr>
              <a:t>10/26/2015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974B0B6-0F00-4CD4-AD92-AEFC0FA73568}" type="slidenum">
              <a:rPr lang="en-US"/>
              <a:pPr>
                <a:defRPr/>
              </a:pPr>
              <a:t>‹#›</a:t>
            </a:fld>
            <a:endParaRPr lang="en-US"/>
          </a:p>
        </p:txBody>
      </p:sp>
    </p:spTree>
    <p:extLst>
      <p:ext uri="{BB962C8B-B14F-4D97-AF65-F5344CB8AC3E}">
        <p14:creationId xmlns:p14="http://schemas.microsoft.com/office/powerpoint/2010/main" val="3944457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0D59A54-FF36-48F1-9541-39644DBA79BF}" type="datetime1">
              <a:rPr lang="en-US"/>
              <a:pPr>
                <a:defRPr/>
              </a:pPr>
              <a:t>10/26/2015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2E24FE9-06BA-440A-8E89-580FEE8F196E}" type="slidenum">
              <a:rPr lang="en-US"/>
              <a:pPr>
                <a:defRPr/>
              </a:pPr>
              <a:t>‹#›</a:t>
            </a:fld>
            <a:endParaRPr lang="en-US"/>
          </a:p>
        </p:txBody>
      </p:sp>
    </p:spTree>
    <p:extLst>
      <p:ext uri="{BB962C8B-B14F-4D97-AF65-F5344CB8AC3E}">
        <p14:creationId xmlns:p14="http://schemas.microsoft.com/office/powerpoint/2010/main" val="1264299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B39AB7C-A72F-4C41-A077-5F9026E5DA74}" type="datetime1">
              <a:rPr lang="en-US"/>
              <a:pPr>
                <a:defRPr/>
              </a:pPr>
              <a:t>10/26/2015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7FE7C70-165F-43F6-9588-FE18C0C75904}" type="slidenum">
              <a:rPr lang="en-US"/>
              <a:pPr>
                <a:defRPr/>
              </a:pPr>
              <a:t>‹#›</a:t>
            </a:fld>
            <a:endParaRPr lang="en-US"/>
          </a:p>
        </p:txBody>
      </p:sp>
    </p:spTree>
    <p:extLst>
      <p:ext uri="{BB962C8B-B14F-4D97-AF65-F5344CB8AC3E}">
        <p14:creationId xmlns:p14="http://schemas.microsoft.com/office/powerpoint/2010/main" val="1285041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3DC4423-1B15-4046-AA5A-C36CB2254F64}" type="datetime1">
              <a:rPr lang="en-US"/>
              <a:pPr>
                <a:defRPr/>
              </a:pPr>
              <a:t>10/26/2015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1802B05-AD04-487A-9DC6-628424228450}" type="slidenum">
              <a:rPr lang="en-US"/>
              <a:pPr>
                <a:defRPr/>
              </a:pPr>
              <a:t>‹#›</a:t>
            </a:fld>
            <a:endParaRPr lang="en-US"/>
          </a:p>
        </p:txBody>
      </p:sp>
    </p:spTree>
    <p:extLst>
      <p:ext uri="{BB962C8B-B14F-4D97-AF65-F5344CB8AC3E}">
        <p14:creationId xmlns:p14="http://schemas.microsoft.com/office/powerpoint/2010/main" val="2612200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E4EB05-B2D7-4F28-A2C2-3AB900B7DF44}" type="datetime1">
              <a:rPr lang="en-US"/>
              <a:pPr>
                <a:defRPr/>
              </a:pPr>
              <a:t>10/26/2015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C82B0B6-6DEA-459D-80E4-30262416EFBE}" type="slidenum">
              <a:rPr lang="en-US"/>
              <a:pPr>
                <a:defRPr/>
              </a:pPr>
              <a:t>‹#›</a:t>
            </a:fld>
            <a:endParaRPr lang="en-US"/>
          </a:p>
        </p:txBody>
      </p:sp>
    </p:spTree>
    <p:extLst>
      <p:ext uri="{BB962C8B-B14F-4D97-AF65-F5344CB8AC3E}">
        <p14:creationId xmlns:p14="http://schemas.microsoft.com/office/powerpoint/2010/main" val="4017157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2F8D6C-A8F2-4F97-BEC1-46D490EA4550}" type="datetime1">
              <a:rPr lang="en-US"/>
              <a:pPr>
                <a:defRPr/>
              </a:pPr>
              <a:t>10/26/2015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27605AD-8C13-4D0C-B372-8CCB154465B5}" type="slidenum">
              <a:rPr lang="en-US"/>
              <a:pPr>
                <a:defRPr/>
              </a:pPr>
              <a:t>‹#›</a:t>
            </a:fld>
            <a:endParaRPr lang="en-US"/>
          </a:p>
        </p:txBody>
      </p:sp>
    </p:spTree>
    <p:extLst>
      <p:ext uri="{BB962C8B-B14F-4D97-AF65-F5344CB8AC3E}">
        <p14:creationId xmlns:p14="http://schemas.microsoft.com/office/powerpoint/2010/main" val="2224960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175B97B-2777-45FB-BE45-E6ABB929D3B8}" type="datetime1">
              <a:rPr lang="en-US"/>
              <a:pPr>
                <a:defRPr/>
              </a:pPr>
              <a:t>10/26/2015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F5FBB11-439D-4D42-A19B-9947A71343E0}" type="slidenum">
              <a:rPr lang="en-US"/>
              <a:pPr>
                <a:defRPr/>
              </a:pPr>
              <a:t>‹#›</a:t>
            </a:fld>
            <a:endParaRPr lang="en-US"/>
          </a:p>
        </p:txBody>
      </p:sp>
    </p:spTree>
    <p:extLst>
      <p:ext uri="{BB962C8B-B14F-4D97-AF65-F5344CB8AC3E}">
        <p14:creationId xmlns:p14="http://schemas.microsoft.com/office/powerpoint/2010/main" val="3619458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1D4D74FE-D65F-4720-8481-2050A121A7A3}" type="datetime1">
              <a:rPr lang="en-US"/>
              <a:pPr>
                <a:defRPr/>
              </a:pPr>
              <a:t>10/26/2015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50CCF5C0-046A-4906-B1B7-9CC967EDE3E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image" Target="../media/image5.wmf"/><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image" Target="../media/image5.wmf"/><Relationship Id="rId4" Type="http://schemas.openxmlformats.org/officeDocument/2006/relationships/oleObject" Target="../embeddings/oleObject7.bin"/></Relationships>
</file>

<file path=ppt/slides/_rels/slide13.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12.xml"/><Relationship Id="rId1" Type="http://schemas.openxmlformats.org/officeDocument/2006/relationships/vmlDrawing" Target="../drawings/vmlDrawing7.vml"/><Relationship Id="rId6" Type="http://schemas.openxmlformats.org/officeDocument/2006/relationships/image" Target="../media/image6.wmf"/><Relationship Id="rId5" Type="http://schemas.openxmlformats.org/officeDocument/2006/relationships/oleObject" Target="../embeddings/oleObject9.bin"/><Relationship Id="rId4" Type="http://schemas.openxmlformats.org/officeDocument/2006/relationships/image" Target="../media/image5.wmf"/></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8.wmf"/><Relationship Id="rId2" Type="http://schemas.openxmlformats.org/officeDocument/2006/relationships/slideLayout" Target="../slideLayouts/slideLayout12.xml"/><Relationship Id="rId1" Type="http://schemas.openxmlformats.org/officeDocument/2006/relationships/vmlDrawing" Target="../drawings/vmlDrawing8.vml"/><Relationship Id="rId6" Type="http://schemas.openxmlformats.org/officeDocument/2006/relationships/oleObject" Target="../embeddings/oleObject12.bin"/><Relationship Id="rId5" Type="http://schemas.openxmlformats.org/officeDocument/2006/relationships/image" Target="../media/image5.wmf"/><Relationship Id="rId4" Type="http://schemas.openxmlformats.org/officeDocument/2006/relationships/oleObject" Target="../embeddings/oleObject11.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2.xml"/><Relationship Id="rId1" Type="http://schemas.openxmlformats.org/officeDocument/2006/relationships/vmlDrawing" Target="../drawings/vmlDrawing9.vml"/><Relationship Id="rId6" Type="http://schemas.openxmlformats.org/officeDocument/2006/relationships/image" Target="../media/image10.wmf"/><Relationship Id="rId5" Type="http://schemas.openxmlformats.org/officeDocument/2006/relationships/oleObject" Target="../embeddings/oleObject14.bin"/><Relationship Id="rId4" Type="http://schemas.openxmlformats.org/officeDocument/2006/relationships/image" Target="../media/image5.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12.xml"/><Relationship Id="rId1" Type="http://schemas.openxmlformats.org/officeDocument/2006/relationships/vmlDrawing" Target="../drawings/vmlDrawing10.vml"/><Relationship Id="rId4" Type="http://schemas.openxmlformats.org/officeDocument/2006/relationships/image" Target="../media/image7.wmf"/></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notesSlide" Target="../notesSlides/notesSlide6.xml"/><Relationship Id="rId7"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17.bin"/><Relationship Id="rId11" Type="http://schemas.openxmlformats.org/officeDocument/2006/relationships/image" Target="../media/image7.wmf"/><Relationship Id="rId5" Type="http://schemas.openxmlformats.org/officeDocument/2006/relationships/image" Target="../media/image14.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16.wmf"/></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notesSlide" Target="../notesSlides/notesSlide7.xml"/><Relationship Id="rId7"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21.bin"/><Relationship Id="rId5" Type="http://schemas.openxmlformats.org/officeDocument/2006/relationships/image" Target="../media/image17.wmf"/><Relationship Id="rId4" Type="http://schemas.openxmlformats.org/officeDocument/2006/relationships/oleObject" Target="../embeddings/oleObject20.bin"/><Relationship Id="rId9" Type="http://schemas.openxmlformats.org/officeDocument/2006/relationships/image" Target="../media/image18.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19.wmf"/><Relationship Id="rId4" Type="http://schemas.openxmlformats.org/officeDocument/2006/relationships/oleObject" Target="../embeddings/oleObject23.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image" Target="../media/image20.wmf"/><Relationship Id="rId4" Type="http://schemas.openxmlformats.org/officeDocument/2006/relationships/oleObject" Target="../embeddings/oleObject24.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22.wmf"/></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en-US" smtClean="0"/>
              <a:t>Biostat 200</a:t>
            </a:r>
            <a:br>
              <a:rPr lang="en-US" altLang="en-US" smtClean="0"/>
            </a:br>
            <a:r>
              <a:rPr lang="en-US" altLang="en-US" smtClean="0"/>
              <a:t>Lecture 7</a:t>
            </a:r>
          </a:p>
        </p:txBody>
      </p:sp>
      <p:sp>
        <p:nvSpPr>
          <p:cNvPr id="2051" name="Rectangle 3"/>
          <p:cNvSpPr>
            <a:spLocks noGrp="1" noChangeArrowheads="1"/>
          </p:cNvSpPr>
          <p:nvPr>
            <p:ph idx="1"/>
          </p:nvPr>
        </p:nvSpPr>
        <p:spPr/>
        <p:txBody>
          <a:bodyPr/>
          <a:lstStyle/>
          <a:p>
            <a:pPr eaLnBrk="1" hangingPunct="1">
              <a:buFont typeface="Wingdings" pitchFamily="2" charset="2"/>
              <a:buNone/>
            </a:pPr>
            <a:endParaRPr lang="en-US" altLang="en-US" smtClean="0"/>
          </a:p>
        </p:txBody>
      </p:sp>
      <p:sp>
        <p:nvSpPr>
          <p:cNvPr id="4" name="Slide Number Placeholder 3"/>
          <p:cNvSpPr>
            <a:spLocks noGrp="1"/>
          </p:cNvSpPr>
          <p:nvPr>
            <p:ph type="sldNum" sz="quarter" idx="12"/>
          </p:nvPr>
        </p:nvSpPr>
        <p:spPr/>
        <p:txBody>
          <a:bodyPr/>
          <a:lstStyle/>
          <a:p>
            <a:pPr>
              <a:defRPr/>
            </a:pPr>
            <a:fld id="{0F7110E6-5EA0-46E9-BDCD-3E770AE76060}"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sz="4000" smtClean="0"/>
              <a:t>Analysis of variance</a:t>
            </a:r>
          </a:p>
        </p:txBody>
      </p:sp>
      <p:sp>
        <p:nvSpPr>
          <p:cNvPr id="12291" name="Rectangle 3"/>
          <p:cNvSpPr>
            <a:spLocks noGrp="1" noChangeArrowheads="1"/>
          </p:cNvSpPr>
          <p:nvPr>
            <p:ph type="body" sz="half" idx="1"/>
          </p:nvPr>
        </p:nvSpPr>
        <p:spPr>
          <a:xfrm>
            <a:off x="457200" y="1600200"/>
            <a:ext cx="8382000" cy="5029200"/>
          </a:xfrm>
        </p:spPr>
        <p:txBody>
          <a:bodyPr/>
          <a:lstStyle/>
          <a:p>
            <a:pPr eaLnBrk="1" hangingPunct="1">
              <a:buFont typeface="Arial" charset="0"/>
              <a:buNone/>
            </a:pPr>
            <a:r>
              <a:rPr lang="en-US" altLang="en-US" smtClean="0">
                <a:cs typeface="Arial" charset="0"/>
              </a:rPr>
              <a:t>	The null hypothesis is:</a:t>
            </a:r>
          </a:p>
          <a:p>
            <a:pPr lvl="1" eaLnBrk="1" hangingPunct="1">
              <a:lnSpc>
                <a:spcPct val="80000"/>
              </a:lnSpc>
              <a:buFont typeface="Arial" charset="0"/>
              <a:buNone/>
            </a:pPr>
            <a:endParaRPr lang="en-US" altLang="en-US" sz="3200" smtClean="0"/>
          </a:p>
          <a:p>
            <a:pPr lvl="1" eaLnBrk="1" hangingPunct="1">
              <a:lnSpc>
                <a:spcPct val="80000"/>
              </a:lnSpc>
              <a:buFont typeface="Arial" charset="0"/>
              <a:buNone/>
            </a:pPr>
            <a:r>
              <a:rPr lang="en-US" altLang="en-US" sz="3200" smtClean="0"/>
              <a:t>	  H</a:t>
            </a:r>
            <a:r>
              <a:rPr lang="en-US" altLang="en-US" sz="3200" baseline="-25000" smtClean="0"/>
              <a:t>0</a:t>
            </a:r>
            <a:r>
              <a:rPr lang="en-US" altLang="en-US" sz="3200" smtClean="0"/>
              <a:t>: all equal means </a:t>
            </a:r>
            <a:r>
              <a:rPr lang="el-GR" altLang="en-US" sz="3200" smtClean="0">
                <a:cs typeface="Arial" charset="0"/>
              </a:rPr>
              <a:t>μ</a:t>
            </a:r>
            <a:r>
              <a:rPr lang="en-US" altLang="en-US" sz="3200" baseline="-25000" smtClean="0">
                <a:cs typeface="Arial" charset="0"/>
              </a:rPr>
              <a:t>1</a:t>
            </a:r>
            <a:r>
              <a:rPr lang="en-US" altLang="en-US" sz="3200" smtClean="0">
                <a:cs typeface="Arial" charset="0"/>
              </a:rPr>
              <a:t>=</a:t>
            </a:r>
            <a:r>
              <a:rPr lang="el-GR" altLang="en-US" sz="3200" smtClean="0">
                <a:cs typeface="Arial" charset="0"/>
              </a:rPr>
              <a:t>μ</a:t>
            </a:r>
            <a:r>
              <a:rPr lang="en-US" altLang="en-US" sz="3200" baseline="-25000" smtClean="0">
                <a:cs typeface="Arial" charset="0"/>
              </a:rPr>
              <a:t>2</a:t>
            </a:r>
            <a:r>
              <a:rPr lang="en-US" altLang="en-US" sz="3200" smtClean="0">
                <a:cs typeface="Arial" charset="0"/>
              </a:rPr>
              <a:t>=</a:t>
            </a:r>
            <a:r>
              <a:rPr lang="el-GR" altLang="en-US" sz="3200" smtClean="0">
                <a:cs typeface="Arial" charset="0"/>
              </a:rPr>
              <a:t>μ</a:t>
            </a:r>
            <a:r>
              <a:rPr lang="en-US" altLang="en-US" sz="3200" baseline="-25000" smtClean="0">
                <a:cs typeface="Arial" charset="0"/>
              </a:rPr>
              <a:t>3</a:t>
            </a:r>
            <a:r>
              <a:rPr lang="en-US" altLang="en-US" sz="3200" smtClean="0">
                <a:cs typeface="Arial" charset="0"/>
              </a:rPr>
              <a:t>=…</a:t>
            </a:r>
          </a:p>
          <a:p>
            <a:pPr lvl="1" eaLnBrk="1" hangingPunct="1">
              <a:lnSpc>
                <a:spcPct val="80000"/>
              </a:lnSpc>
              <a:buFont typeface="Arial" charset="0"/>
              <a:buNone/>
            </a:pPr>
            <a:r>
              <a:rPr lang="en-US" altLang="en-US" sz="3200" smtClean="0">
                <a:cs typeface="Arial" charset="0"/>
              </a:rPr>
              <a:t>    </a:t>
            </a:r>
          </a:p>
          <a:p>
            <a:pPr lvl="1" eaLnBrk="1" hangingPunct="1">
              <a:lnSpc>
                <a:spcPct val="80000"/>
              </a:lnSpc>
              <a:buFont typeface="Arial" charset="0"/>
              <a:buNone/>
            </a:pPr>
            <a:r>
              <a:rPr lang="en-US" altLang="en-US" sz="3200" smtClean="0">
                <a:cs typeface="Arial" charset="0"/>
              </a:rPr>
              <a:t>The alternative H</a:t>
            </a:r>
            <a:r>
              <a:rPr lang="en-US" altLang="en-US" sz="3200" baseline="-25000" smtClean="0">
                <a:cs typeface="Arial" charset="0"/>
              </a:rPr>
              <a:t>A</a:t>
            </a:r>
            <a:r>
              <a:rPr lang="en-US" altLang="en-US" sz="3200" smtClean="0">
                <a:cs typeface="Arial" charset="0"/>
              </a:rPr>
              <a:t> is that at least one of the means differs from the others</a:t>
            </a:r>
            <a:r>
              <a:rPr lang="en-US" altLang="en-US" sz="3200" baseline="-25000" smtClean="0">
                <a:cs typeface="Arial" charset="0"/>
              </a:rPr>
              <a:t> </a:t>
            </a:r>
          </a:p>
          <a:p>
            <a:pPr lvl="1" eaLnBrk="1" hangingPunct="1"/>
            <a:endParaRPr lang="en-US" altLang="en-US" sz="3200" smtClean="0">
              <a:cs typeface="Arial" charset="0"/>
            </a:endParaRPr>
          </a:p>
          <a:p>
            <a:pPr eaLnBrk="1" hangingPunct="1">
              <a:buFont typeface="Arial" charset="0"/>
              <a:buNone/>
            </a:pPr>
            <a:endParaRPr lang="en-US" altLang="en-US" sz="2800" smtClean="0">
              <a:cs typeface="Arial" charset="0"/>
            </a:endParaRPr>
          </a:p>
          <a:p>
            <a:pPr eaLnBrk="1" hangingPunct="1">
              <a:buFont typeface="Arial" charset="0"/>
              <a:buNone/>
            </a:pPr>
            <a:endParaRPr lang="en-US" altLang="en-US" sz="2800" smtClean="0">
              <a:cs typeface="Arial" charset="0"/>
            </a:endParaRPr>
          </a:p>
          <a:p>
            <a:pPr lvl="2" eaLnBrk="1" hangingPunct="1">
              <a:buFontTx/>
              <a:buNone/>
            </a:pPr>
            <a:endParaRPr lang="en-US" altLang="en-US" sz="2000" smtClean="0">
              <a:cs typeface="Arial" charset="0"/>
            </a:endParaRPr>
          </a:p>
        </p:txBody>
      </p:sp>
      <p:graphicFrame>
        <p:nvGraphicFramePr>
          <p:cNvPr id="12292" name="Object 7"/>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2306" name="Equation" r:id="rId3" imgW="114151" imgH="215619" progId="Equation.3">
                  <p:embed/>
                </p:oleObj>
              </mc:Choice>
              <mc:Fallback>
                <p:oleObj name="Equation" r:id="rId3" imgW="114151" imgH="215619"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C701E6DC-32C5-4DA5-B756-854E16EE8047}"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sz="4000" smtClean="0"/>
              <a:t>Analysis of variance</a:t>
            </a:r>
          </a:p>
        </p:txBody>
      </p:sp>
      <p:sp>
        <p:nvSpPr>
          <p:cNvPr id="13315" name="Rectangle 3"/>
          <p:cNvSpPr>
            <a:spLocks noGrp="1" noChangeArrowheads="1"/>
          </p:cNvSpPr>
          <p:nvPr>
            <p:ph type="body" sz="half" idx="1"/>
          </p:nvPr>
        </p:nvSpPr>
        <p:spPr>
          <a:xfrm>
            <a:off x="228600" y="1371600"/>
            <a:ext cx="8610600" cy="5257800"/>
          </a:xfrm>
        </p:spPr>
        <p:txBody>
          <a:bodyPr/>
          <a:lstStyle/>
          <a:p>
            <a:pPr eaLnBrk="1" hangingPunct="1"/>
            <a:r>
              <a:rPr lang="en-US" altLang="en-US" smtClean="0">
                <a:cs typeface="Arial" charset="0"/>
              </a:rPr>
              <a:t>Why can’t we just do t-tests on the pairs of means?</a:t>
            </a:r>
          </a:p>
          <a:p>
            <a:pPr lvl="1" eaLnBrk="1" hangingPunct="1"/>
            <a:r>
              <a:rPr lang="en-US" altLang="en-US" smtClean="0">
                <a:cs typeface="Arial" charset="0"/>
              </a:rPr>
              <a:t>Multiple comparison problem</a:t>
            </a:r>
          </a:p>
          <a:p>
            <a:pPr lvl="1" eaLnBrk="1" hangingPunct="1"/>
            <a:r>
              <a:rPr lang="en-US" altLang="en-US" smtClean="0">
                <a:cs typeface="Arial" charset="0"/>
              </a:rPr>
              <a:t>What is the probability that you will incorrectly reject H</a:t>
            </a:r>
            <a:r>
              <a:rPr lang="en-US" altLang="en-US" baseline="-25000" smtClean="0">
                <a:cs typeface="Arial" charset="0"/>
              </a:rPr>
              <a:t>0  </a:t>
            </a:r>
            <a:r>
              <a:rPr lang="en-US" altLang="en-US" u="sng" smtClean="0">
                <a:cs typeface="Arial" charset="0"/>
              </a:rPr>
              <a:t>at least once </a:t>
            </a:r>
            <a:r>
              <a:rPr lang="en-US" altLang="en-US" i="1" smtClean="0">
                <a:cs typeface="Arial" charset="0"/>
              </a:rPr>
              <a:t>when you run n independent tests </a:t>
            </a:r>
            <a:r>
              <a:rPr lang="en-US" altLang="en-US" smtClean="0">
                <a:cs typeface="Arial" charset="0"/>
              </a:rPr>
              <a:t>(H</a:t>
            </a:r>
            <a:r>
              <a:rPr lang="en-US" altLang="en-US" baseline="-25000" smtClean="0">
                <a:cs typeface="Arial" charset="0"/>
              </a:rPr>
              <a:t>0  </a:t>
            </a:r>
            <a:r>
              <a:rPr lang="en-US" altLang="en-US" smtClean="0">
                <a:cs typeface="Arial" charset="0"/>
              </a:rPr>
              <a:t>is true), when the probability of incorrectly rejecting the null </a:t>
            </a:r>
            <a:r>
              <a:rPr lang="en-US" altLang="en-US" u="sng" smtClean="0">
                <a:cs typeface="Arial" charset="0"/>
              </a:rPr>
              <a:t>on each test </a:t>
            </a:r>
            <a:r>
              <a:rPr lang="en-US" altLang="en-US" smtClean="0">
                <a:cs typeface="Arial" charset="0"/>
              </a:rPr>
              <a:t>is 0.05?   </a:t>
            </a:r>
          </a:p>
          <a:p>
            <a:pPr eaLnBrk="1" hangingPunct="1">
              <a:buFont typeface="Arial" charset="0"/>
              <a:buNone/>
            </a:pPr>
            <a:endParaRPr lang="en-US" altLang="en-US" sz="2800" smtClean="0">
              <a:cs typeface="Arial" charset="0"/>
            </a:endParaRPr>
          </a:p>
          <a:p>
            <a:pPr lvl="2" eaLnBrk="1" hangingPunct="1">
              <a:buFontTx/>
              <a:buNone/>
            </a:pPr>
            <a:endParaRPr lang="en-US" altLang="en-US" sz="2000" smtClean="0">
              <a:cs typeface="Arial" charset="0"/>
            </a:endParaRPr>
          </a:p>
        </p:txBody>
      </p:sp>
      <p:graphicFrame>
        <p:nvGraphicFramePr>
          <p:cNvPr id="13316" name="Object 7"/>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3330" name="Equation" r:id="rId4" imgW="114151" imgH="215619" progId="Equation.3">
                  <p:embed/>
                </p:oleObj>
              </mc:Choice>
              <mc:Fallback>
                <p:oleObj name="Equation" r:id="rId4" imgW="114151" imgH="215619"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C37038BB-C438-4930-ABB3-5EE473212DE5}"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sz="4000" smtClean="0"/>
              <a:t>Analysis of variance</a:t>
            </a:r>
          </a:p>
        </p:txBody>
      </p:sp>
      <p:sp>
        <p:nvSpPr>
          <p:cNvPr id="1028" name="Rectangle 3"/>
          <p:cNvSpPr>
            <a:spLocks noGrp="1" noChangeArrowheads="1"/>
          </p:cNvSpPr>
          <p:nvPr>
            <p:ph type="body" sz="half" idx="1"/>
          </p:nvPr>
        </p:nvSpPr>
        <p:spPr>
          <a:xfrm>
            <a:off x="228600" y="1371600"/>
            <a:ext cx="8610600" cy="5257800"/>
          </a:xfrm>
        </p:spPr>
        <p:txBody>
          <a:bodyPr>
            <a:normAutofit fontScale="92500" lnSpcReduction="20000"/>
          </a:bodyPr>
          <a:lstStyle/>
          <a:p>
            <a:pPr eaLnBrk="1" hangingPunct="1">
              <a:defRPr/>
            </a:pPr>
            <a:r>
              <a:rPr lang="en-US" dirty="0" smtClean="0">
                <a:cs typeface="Arial" charset="0"/>
              </a:rPr>
              <a:t>This is P(X≥1) with p=0.05, n=number of tests </a:t>
            </a:r>
          </a:p>
          <a:p>
            <a:pPr eaLnBrk="1" hangingPunct="1">
              <a:defRPr/>
            </a:pPr>
            <a:r>
              <a:rPr lang="en-US" dirty="0" smtClean="0">
                <a:cs typeface="Arial" charset="0"/>
              </a:rPr>
              <a:t>X=the number of times the null is incorrectly rejected</a:t>
            </a:r>
            <a:endParaRPr lang="en-US" dirty="0">
              <a:cs typeface="Arial" charset="0"/>
            </a:endParaRPr>
          </a:p>
          <a:p>
            <a:pPr eaLnBrk="1" hangingPunct="1">
              <a:defRPr/>
            </a:pPr>
            <a:r>
              <a:rPr lang="en-US" dirty="0">
                <a:cs typeface="Arial" charset="0"/>
              </a:rPr>
              <a:t>P(X≥1) </a:t>
            </a:r>
            <a:r>
              <a:rPr lang="en-US" dirty="0" smtClean="0">
                <a:cs typeface="Arial" charset="0"/>
              </a:rPr>
              <a:t>= 1-P(X=0) </a:t>
            </a:r>
          </a:p>
          <a:p>
            <a:pPr eaLnBrk="1" hangingPunct="1">
              <a:defRPr/>
            </a:pPr>
            <a:r>
              <a:rPr lang="en-US" dirty="0" smtClean="0">
                <a:cs typeface="Arial" charset="0"/>
              </a:rPr>
              <a:t>P(X=0)= (n choose 0) </a:t>
            </a:r>
            <a:r>
              <a:rPr lang="en-US" dirty="0">
                <a:cs typeface="Arial" charset="0"/>
              </a:rPr>
              <a:t>(.05)</a:t>
            </a:r>
            <a:r>
              <a:rPr lang="en-US" baseline="30000" dirty="0">
                <a:cs typeface="Arial" charset="0"/>
              </a:rPr>
              <a:t>0</a:t>
            </a:r>
            <a:r>
              <a:rPr lang="en-US" dirty="0" smtClean="0">
                <a:cs typeface="Arial" charset="0"/>
              </a:rPr>
              <a:t>(1-.05)</a:t>
            </a:r>
            <a:r>
              <a:rPr lang="en-US" baseline="30000" dirty="0" smtClean="0">
                <a:cs typeface="Arial" charset="0"/>
              </a:rPr>
              <a:t>n-0 </a:t>
            </a:r>
          </a:p>
          <a:p>
            <a:pPr eaLnBrk="1" hangingPunct="1">
              <a:buFont typeface="Arial" charset="0"/>
              <a:buNone/>
              <a:defRPr/>
            </a:pPr>
            <a:endParaRPr lang="en-US" baseline="30000" dirty="0" smtClean="0">
              <a:cs typeface="Arial" charset="0"/>
            </a:endParaRPr>
          </a:p>
          <a:p>
            <a:pPr eaLnBrk="1" hangingPunct="1">
              <a:defRPr/>
            </a:pPr>
            <a:r>
              <a:rPr lang="en-US" dirty="0" smtClean="0">
                <a:cs typeface="Arial" charset="0"/>
              </a:rPr>
              <a:t>For n=4 </a:t>
            </a:r>
          </a:p>
          <a:p>
            <a:pPr lvl="1" eaLnBrk="1" hangingPunct="1">
              <a:buFont typeface="Arial" charset="0"/>
              <a:buNone/>
              <a:defRPr/>
            </a:pPr>
            <a:r>
              <a:rPr lang="it-IT" dirty="0" smtClean="0">
                <a:latin typeface="Courier New" pitchFamily="49" charset="0"/>
                <a:cs typeface="Courier New" pitchFamily="49" charset="0"/>
              </a:rPr>
              <a:t> di 1-(1-.05)^4</a:t>
            </a:r>
          </a:p>
          <a:p>
            <a:pPr lvl="1" eaLnBrk="1" hangingPunct="1">
              <a:buFont typeface="Arial" charset="0"/>
              <a:buNone/>
              <a:defRPr/>
            </a:pPr>
            <a:r>
              <a:rPr lang="it-IT" dirty="0" smtClean="0">
                <a:latin typeface="Courier New" pitchFamily="49" charset="0"/>
                <a:cs typeface="Courier New" pitchFamily="49" charset="0"/>
              </a:rPr>
              <a:t>.18549375</a:t>
            </a:r>
          </a:p>
          <a:p>
            <a:pPr eaLnBrk="1" hangingPunct="1">
              <a:defRPr/>
            </a:pPr>
            <a:r>
              <a:rPr lang="en-US" dirty="0" smtClean="0">
                <a:cs typeface="Arial" charset="0"/>
              </a:rPr>
              <a:t>Using the binomial</a:t>
            </a:r>
          </a:p>
          <a:p>
            <a:pPr lvl="1" eaLnBrk="1" hangingPunct="1">
              <a:buFont typeface="Arial" charset="0"/>
              <a:buNone/>
              <a:defRPr/>
            </a:pP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di</a:t>
            </a: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binomialtail</a:t>
            </a:r>
            <a:r>
              <a:rPr lang="en-US" dirty="0" smtClean="0">
                <a:latin typeface="Courier New" pitchFamily="49" charset="0"/>
                <a:cs typeface="Courier New" pitchFamily="49" charset="0"/>
              </a:rPr>
              <a:t>(4,1,.05)</a:t>
            </a:r>
          </a:p>
          <a:p>
            <a:pPr lvl="1" eaLnBrk="1" hangingPunct="1">
              <a:buFont typeface="Arial" charset="0"/>
              <a:buNone/>
              <a:defRPr/>
            </a:pPr>
            <a:r>
              <a:rPr lang="en-US" dirty="0" smtClean="0">
                <a:latin typeface="Courier New" pitchFamily="49" charset="0"/>
                <a:cs typeface="Courier New" pitchFamily="49" charset="0"/>
              </a:rPr>
              <a:t> .18549375</a:t>
            </a:r>
          </a:p>
          <a:p>
            <a:pPr eaLnBrk="1" hangingPunct="1">
              <a:buFont typeface="Arial" charset="0"/>
              <a:buNone/>
              <a:defRPr/>
            </a:pPr>
            <a:endParaRPr lang="en-US" sz="2800" dirty="0" smtClean="0">
              <a:cs typeface="Arial" charset="0"/>
            </a:endParaRPr>
          </a:p>
          <a:p>
            <a:pPr lvl="2" eaLnBrk="1" hangingPunct="1">
              <a:buFontTx/>
              <a:buNone/>
              <a:defRPr/>
            </a:pPr>
            <a:endParaRPr lang="en-US" sz="2000" dirty="0" smtClean="0">
              <a:cs typeface="Arial" charset="0"/>
            </a:endParaRPr>
          </a:p>
        </p:txBody>
      </p:sp>
      <p:graphicFrame>
        <p:nvGraphicFramePr>
          <p:cNvPr id="14340" name="Object 7"/>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4354" name="Equation" r:id="rId4" imgW="114151" imgH="215619" progId="Equation.3">
                  <p:embed/>
                </p:oleObj>
              </mc:Choice>
              <mc:Fallback>
                <p:oleObj name="Equation" r:id="rId4" imgW="114151" imgH="215619"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08B32DDF-7CB7-492F-A484-E238D9B6C3BE}"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several means: analysis of variance</a:t>
            </a:r>
          </a:p>
        </p:txBody>
      </p:sp>
      <p:sp>
        <p:nvSpPr>
          <p:cNvPr id="15363" name="Rectangle 3"/>
          <p:cNvSpPr>
            <a:spLocks noGrp="1" noChangeArrowheads="1"/>
          </p:cNvSpPr>
          <p:nvPr>
            <p:ph type="body" sz="half" idx="1"/>
          </p:nvPr>
        </p:nvSpPr>
        <p:spPr>
          <a:xfrm>
            <a:off x="228600" y="1676400"/>
            <a:ext cx="8382000" cy="5029200"/>
          </a:xfrm>
        </p:spPr>
        <p:txBody>
          <a:bodyPr/>
          <a:lstStyle/>
          <a:p>
            <a:pPr eaLnBrk="1" hangingPunct="1"/>
            <a:r>
              <a:rPr lang="en-US" altLang="en-US" sz="2800" dirty="0" smtClean="0">
                <a:cs typeface="Arial" charset="0"/>
              </a:rPr>
              <a:t>We calculate the ratio of:</a:t>
            </a:r>
          </a:p>
          <a:p>
            <a:pPr lvl="1" eaLnBrk="1" hangingPunct="1"/>
            <a:r>
              <a:rPr lang="en-US" altLang="en-US" sz="2400" dirty="0" smtClean="0">
                <a:cs typeface="Arial" charset="0"/>
              </a:rPr>
              <a:t>The </a:t>
            </a:r>
            <a:r>
              <a:rPr lang="en-US" altLang="en-US" sz="2400" u="sng" dirty="0" smtClean="0">
                <a:cs typeface="Arial" charset="0"/>
              </a:rPr>
              <a:t>between group variability</a:t>
            </a:r>
          </a:p>
          <a:p>
            <a:pPr lvl="2" eaLnBrk="1" hangingPunct="1"/>
            <a:r>
              <a:rPr lang="en-US" altLang="en-US" dirty="0" smtClean="0">
                <a:cs typeface="Arial" charset="0"/>
              </a:rPr>
              <a:t>The variability of the sample means around the overall (or grand) mean </a:t>
            </a:r>
          </a:p>
          <a:p>
            <a:pPr lvl="2" eaLnBrk="1" hangingPunct="1">
              <a:buFontTx/>
              <a:buNone/>
            </a:pPr>
            <a:endParaRPr lang="en-US" altLang="en-US" sz="2000" dirty="0" smtClean="0">
              <a:cs typeface="Arial" charset="0"/>
            </a:endParaRPr>
          </a:p>
          <a:p>
            <a:pPr lvl="1" eaLnBrk="1" hangingPunct="1"/>
            <a:r>
              <a:rPr lang="en-US" altLang="en-US" sz="2400" dirty="0" smtClean="0">
                <a:cs typeface="Arial" charset="0"/>
              </a:rPr>
              <a:t>to the </a:t>
            </a:r>
            <a:r>
              <a:rPr lang="en-US" altLang="en-US" sz="2400" u="sng" dirty="0" smtClean="0">
                <a:cs typeface="Arial" charset="0"/>
              </a:rPr>
              <a:t>overall within group variability </a:t>
            </a:r>
          </a:p>
          <a:p>
            <a:pPr lvl="2" eaLnBrk="1" hangingPunct="1">
              <a:buFontTx/>
              <a:buNone/>
            </a:pPr>
            <a:endParaRPr lang="en-US" altLang="en-US" sz="2000" dirty="0" smtClean="0">
              <a:cs typeface="Arial" charset="0"/>
            </a:endParaRPr>
          </a:p>
          <a:p>
            <a:pPr lvl="2" eaLnBrk="1" hangingPunct="1">
              <a:buFontTx/>
              <a:buNone/>
            </a:pPr>
            <a:endParaRPr lang="en-US" altLang="en-US" sz="2000" dirty="0" smtClean="0">
              <a:cs typeface="Arial" charset="0"/>
            </a:endParaRPr>
          </a:p>
        </p:txBody>
      </p:sp>
      <p:graphicFrame>
        <p:nvGraphicFramePr>
          <p:cNvPr id="15364" name="Object 5"/>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5404" name="Equation" r:id="rId3" imgW="114151" imgH="215619" progId="Equation.3">
                  <p:embed/>
                </p:oleObj>
              </mc:Choice>
              <mc:Fallback>
                <p:oleObj name="Equation" r:id="rId3" imgW="114151" imgH="215619"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65" name="Object 8"/>
          <p:cNvGraphicFramePr>
            <a:graphicFrameLocks noChangeAspect="1"/>
          </p:cNvGraphicFramePr>
          <p:nvPr>
            <p:extLst>
              <p:ext uri="{D42A27DB-BD31-4B8C-83A1-F6EECF244321}">
                <p14:modId xmlns:p14="http://schemas.microsoft.com/office/powerpoint/2010/main" val="3990463759"/>
              </p:ext>
            </p:extLst>
          </p:nvPr>
        </p:nvGraphicFramePr>
        <p:xfrm>
          <a:off x="3505200" y="2895600"/>
          <a:ext cx="451157" cy="533400"/>
        </p:xfrm>
        <a:graphic>
          <a:graphicData uri="http://schemas.openxmlformats.org/presentationml/2006/ole">
            <mc:AlternateContent xmlns:mc="http://schemas.openxmlformats.org/markup-compatibility/2006">
              <mc:Choice xmlns:v="urn:schemas-microsoft-com:vml" Requires="v">
                <p:oleObj spid="_x0000_s15405" name="Equation" r:id="rId5" imgW="139579" imgH="164957" progId="Equation.3">
                  <p:embed/>
                </p:oleObj>
              </mc:Choice>
              <mc:Fallback>
                <p:oleObj name="Equation" r:id="rId5" imgW="139579" imgH="164957"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2895600"/>
                        <a:ext cx="451157" cy="533400"/>
                      </a:xfrm>
                      <a:prstGeom prst="rect">
                        <a:avLst/>
                      </a:prstGeom>
                      <a:noFill/>
                      <a:ln>
                        <a:noFill/>
                      </a:ln>
                      <a:effectLst/>
                      <a:extLst/>
                    </p:spPr>
                  </p:pic>
                </p:oleObj>
              </mc:Fallback>
            </mc:AlternateContent>
          </a:graphicData>
        </a:graphic>
      </p:graphicFrame>
      <p:sp>
        <p:nvSpPr>
          <p:cNvPr id="7" name="Slide Number Placeholder 6"/>
          <p:cNvSpPr>
            <a:spLocks noGrp="1"/>
          </p:cNvSpPr>
          <p:nvPr>
            <p:ph type="sldNum" sz="quarter" idx="12"/>
          </p:nvPr>
        </p:nvSpPr>
        <p:spPr/>
        <p:txBody>
          <a:bodyPr/>
          <a:lstStyle/>
          <a:p>
            <a:pPr>
              <a:defRPr/>
            </a:pPr>
            <a:fld id="{4E1D3B49-BDF2-44F8-BE4C-6E7BF88D42F4}" type="slidenum">
              <a:rPr lang="en-US" smtClean="0"/>
              <a:pPr>
                <a:defRPr/>
              </a:pPr>
              <a:t>13</a:t>
            </a:fld>
            <a:endParaRPr lang="en-US"/>
          </a:p>
        </p:txBody>
      </p:sp>
      <p:graphicFrame>
        <p:nvGraphicFramePr>
          <p:cNvPr id="15367" name="Object 8"/>
          <p:cNvGraphicFramePr>
            <a:graphicFrameLocks noChangeAspect="1"/>
          </p:cNvGraphicFramePr>
          <p:nvPr/>
        </p:nvGraphicFramePr>
        <p:xfrm>
          <a:off x="990600" y="4495800"/>
          <a:ext cx="1295400" cy="1195388"/>
        </p:xfrm>
        <a:graphic>
          <a:graphicData uri="http://schemas.openxmlformats.org/presentationml/2006/ole">
            <mc:AlternateContent xmlns:mc="http://schemas.openxmlformats.org/markup-compatibility/2006">
              <mc:Choice xmlns:v="urn:schemas-microsoft-com:vml" Requires="v">
                <p:oleObj spid="_x0000_s15406" name="Equation" r:id="rId7" imgW="495085" imgH="457002" progId="Equation.3">
                  <p:embed/>
                </p:oleObj>
              </mc:Choice>
              <mc:Fallback>
                <p:oleObj name="Equation" r:id="rId7" imgW="495085" imgH="457002"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4495800"/>
                        <a:ext cx="1295400" cy="119538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z="4000" smtClean="0"/>
              <a:t>Between group variability</a:t>
            </a:r>
          </a:p>
        </p:txBody>
      </p:sp>
      <p:sp>
        <p:nvSpPr>
          <p:cNvPr id="7173" name="Rectangle 3"/>
          <p:cNvSpPr>
            <a:spLocks noGrp="1" noRot="1" noChangeAspect="1" noMove="1" noResize="1" noEditPoints="1" noAdjustHandles="1" noChangeArrowheads="1" noChangeShapeType="1" noTextEdit="1"/>
          </p:cNvSpPr>
          <p:nvPr>
            <p:ph type="body" sz="half" idx="1"/>
          </p:nvPr>
        </p:nvSpPr>
        <p:spPr>
          <a:xfrm>
            <a:off x="228600" y="1600200"/>
            <a:ext cx="8382000" cy="5029200"/>
          </a:xfrm>
          <a:blipFill rotWithShape="1">
            <a:blip r:embed="rId3" cstate="print"/>
            <a:stretch>
              <a:fillRect t="-970"/>
            </a:stretch>
          </a:blipFill>
          <a:ln>
            <a:miter lim="800000"/>
            <a:headEnd/>
            <a:tailEnd/>
          </a:ln>
          <a:extLst/>
        </p:spPr>
        <p:txBody>
          <a:bodyPr/>
          <a:lstStyle/>
          <a:p>
            <a:pPr>
              <a:defRPr/>
            </a:pPr>
            <a:r>
              <a:rPr lang="en-US">
                <a:noFill/>
              </a:rPr>
              <a:t> </a:t>
            </a:r>
          </a:p>
        </p:txBody>
      </p:sp>
      <p:graphicFrame>
        <p:nvGraphicFramePr>
          <p:cNvPr id="16388" name="Object 5"/>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6415" name="Equation" r:id="rId4" imgW="114151" imgH="215619" progId="Equation.3">
                  <p:embed/>
                </p:oleObj>
              </mc:Choice>
              <mc:Fallback>
                <p:oleObj name="Equation" r:id="rId4" imgW="114151" imgH="215619"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6389" name="Object 6"/>
          <p:cNvGraphicFramePr>
            <a:graphicFrameLocks noChangeAspect="1"/>
          </p:cNvGraphicFramePr>
          <p:nvPr/>
        </p:nvGraphicFramePr>
        <p:xfrm>
          <a:off x="1531938" y="2776538"/>
          <a:ext cx="6184900" cy="895350"/>
        </p:xfrm>
        <a:graphic>
          <a:graphicData uri="http://schemas.openxmlformats.org/presentationml/2006/ole">
            <mc:AlternateContent xmlns:mc="http://schemas.openxmlformats.org/markup-compatibility/2006">
              <mc:Choice xmlns:v="urn:schemas-microsoft-com:vml" Requires="v">
                <p:oleObj spid="_x0000_s16416" name="Equation" r:id="rId6" imgW="2984500" imgH="431800" progId="Equation.3">
                  <p:embed/>
                </p:oleObj>
              </mc:Choice>
              <mc:Fallback>
                <p:oleObj name="Equation" r:id="rId6" imgW="2984500" imgH="431800"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31938" y="2776538"/>
                        <a:ext cx="6184900" cy="89535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 name="Slide Number Placeholder 8"/>
          <p:cNvSpPr>
            <a:spLocks noGrp="1"/>
          </p:cNvSpPr>
          <p:nvPr>
            <p:ph type="sldNum" sz="quarter" idx="12"/>
          </p:nvPr>
        </p:nvSpPr>
        <p:spPr/>
        <p:txBody>
          <a:bodyPr/>
          <a:lstStyle/>
          <a:p>
            <a:pPr>
              <a:defRPr/>
            </a:pPr>
            <a:fld id="{1DB67DB9-1683-4AFC-B52D-27CBDA5C8C00}"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sz="4000" smtClean="0"/>
              <a:t>Within group variability</a:t>
            </a:r>
          </a:p>
        </p:txBody>
      </p:sp>
      <p:sp>
        <p:nvSpPr>
          <p:cNvPr id="17411" name="Rectangle 3"/>
          <p:cNvSpPr>
            <a:spLocks noGrp="1" noChangeArrowheads="1"/>
          </p:cNvSpPr>
          <p:nvPr>
            <p:ph type="body" sz="half" idx="1"/>
          </p:nvPr>
        </p:nvSpPr>
        <p:spPr>
          <a:xfrm>
            <a:off x="228600" y="1600200"/>
            <a:ext cx="8382000" cy="5029200"/>
          </a:xfrm>
        </p:spPr>
        <p:txBody>
          <a:bodyPr/>
          <a:lstStyle/>
          <a:p>
            <a:pPr eaLnBrk="1" hangingPunct="1">
              <a:buFont typeface="Arial" charset="0"/>
              <a:buNone/>
            </a:pPr>
            <a:r>
              <a:rPr lang="en-US" altLang="en-US" sz="2800" smtClean="0">
                <a:cs typeface="Arial" charset="0"/>
              </a:rPr>
              <a:t>The </a:t>
            </a:r>
            <a:r>
              <a:rPr lang="en-US" altLang="en-US" sz="2800" u="sng" smtClean="0">
                <a:cs typeface="Arial" charset="0"/>
              </a:rPr>
              <a:t>within group variability </a:t>
            </a:r>
            <a:r>
              <a:rPr lang="en-US" altLang="en-US" sz="2800" smtClean="0">
                <a:cs typeface="Arial" charset="0"/>
              </a:rPr>
              <a:t>is a</a:t>
            </a:r>
            <a:r>
              <a:rPr lang="en-US" altLang="en-US" sz="1800" smtClean="0">
                <a:cs typeface="Arial" charset="0"/>
              </a:rPr>
              <a:t> </a:t>
            </a:r>
            <a:r>
              <a:rPr lang="en-US" altLang="en-US" sz="2800" smtClean="0">
                <a:cs typeface="Arial" charset="0"/>
              </a:rPr>
              <a:t>weighted average of the sample variances within each group</a:t>
            </a:r>
            <a:endParaRPr lang="en-US" altLang="en-US" sz="1800" smtClean="0">
              <a:cs typeface="Arial" charset="0"/>
            </a:endParaRPr>
          </a:p>
          <a:p>
            <a:pPr lvl="2" eaLnBrk="1" hangingPunct="1">
              <a:buFontTx/>
              <a:buNone/>
            </a:pPr>
            <a:endParaRPr lang="en-US" altLang="en-US" sz="2000" smtClean="0">
              <a:cs typeface="Arial" charset="0"/>
            </a:endParaRPr>
          </a:p>
          <a:p>
            <a:pPr lvl="2" eaLnBrk="1" hangingPunct="1">
              <a:buFontTx/>
              <a:buNone/>
            </a:pPr>
            <a:endParaRPr lang="en-US" altLang="en-US" sz="2000" smtClean="0">
              <a:cs typeface="Arial" charset="0"/>
            </a:endParaRPr>
          </a:p>
          <a:p>
            <a:pPr lvl="2" eaLnBrk="1" hangingPunct="1">
              <a:buFontTx/>
              <a:buNone/>
            </a:pPr>
            <a:endParaRPr lang="en-US" altLang="en-US" sz="2000" smtClean="0">
              <a:cs typeface="Arial" charset="0"/>
            </a:endParaRPr>
          </a:p>
          <a:p>
            <a:pPr lvl="2" eaLnBrk="1" hangingPunct="1">
              <a:buFontTx/>
              <a:buNone/>
            </a:pPr>
            <a:endParaRPr lang="en-US" altLang="en-US" sz="2000" smtClean="0">
              <a:cs typeface="Arial" charset="0"/>
            </a:endParaRPr>
          </a:p>
          <a:p>
            <a:pPr lvl="1" eaLnBrk="1" hangingPunct="1">
              <a:buFont typeface="Wingdings" pitchFamily="2" charset="2"/>
              <a:buNone/>
            </a:pPr>
            <a:r>
              <a:rPr lang="en-US" altLang="en-US" sz="2400" smtClean="0">
                <a:cs typeface="Arial" charset="0"/>
              </a:rPr>
              <a:t>k= the number of groups being compared</a:t>
            </a:r>
          </a:p>
          <a:p>
            <a:pPr lvl="1" eaLnBrk="1" hangingPunct="1">
              <a:buFont typeface="Wingdings" pitchFamily="2" charset="2"/>
              <a:buNone/>
            </a:pPr>
            <a:r>
              <a:rPr lang="en-US" altLang="en-US" sz="2400" smtClean="0">
                <a:cs typeface="Arial" charset="0"/>
              </a:rPr>
              <a:t>n</a:t>
            </a:r>
            <a:r>
              <a:rPr lang="en-US" altLang="en-US" sz="2400" baseline="-25000" smtClean="0">
                <a:cs typeface="Arial" charset="0"/>
              </a:rPr>
              <a:t>1</a:t>
            </a:r>
            <a:r>
              <a:rPr lang="en-US" altLang="en-US" sz="2400" smtClean="0">
                <a:cs typeface="Arial" charset="0"/>
              </a:rPr>
              <a:t>, n</a:t>
            </a:r>
            <a:r>
              <a:rPr lang="en-US" altLang="en-US" sz="2400" baseline="-25000" smtClean="0">
                <a:cs typeface="Arial" charset="0"/>
              </a:rPr>
              <a:t>2</a:t>
            </a:r>
            <a:r>
              <a:rPr lang="en-US" altLang="en-US" sz="2400" smtClean="0">
                <a:cs typeface="Arial" charset="0"/>
              </a:rPr>
              <a:t>, n</a:t>
            </a:r>
            <a:r>
              <a:rPr lang="en-US" altLang="en-US" sz="2400" baseline="-25000" smtClean="0">
                <a:cs typeface="Arial" charset="0"/>
              </a:rPr>
              <a:t>k </a:t>
            </a:r>
            <a:r>
              <a:rPr lang="en-US" altLang="en-US" sz="2400" smtClean="0">
                <a:cs typeface="Arial" charset="0"/>
              </a:rPr>
              <a:t>= the number of observations in each group</a:t>
            </a:r>
          </a:p>
          <a:p>
            <a:pPr lvl="1" eaLnBrk="1" hangingPunct="1">
              <a:buFont typeface="Arial" charset="0"/>
              <a:buNone/>
            </a:pPr>
            <a:r>
              <a:rPr lang="en-US" altLang="en-US" sz="2400" i="1" smtClean="0">
                <a:cs typeface="Arial" charset="0"/>
              </a:rPr>
              <a:t>s</a:t>
            </a:r>
            <a:r>
              <a:rPr lang="en-US" altLang="en-US" sz="2400" i="1" baseline="-25000" smtClean="0">
                <a:cs typeface="Arial" charset="0"/>
              </a:rPr>
              <a:t>1</a:t>
            </a:r>
            <a:r>
              <a:rPr lang="en-US" altLang="en-US" sz="2400" i="1" baseline="30000" smtClean="0">
                <a:cs typeface="Arial" charset="0"/>
              </a:rPr>
              <a:t>2 </a:t>
            </a:r>
            <a:r>
              <a:rPr lang="en-US" altLang="en-US" sz="2400" i="1" smtClean="0">
                <a:cs typeface="Arial" charset="0"/>
              </a:rPr>
              <a:t> , s</a:t>
            </a:r>
            <a:r>
              <a:rPr lang="en-US" altLang="en-US" sz="2400" i="1" baseline="-25000" smtClean="0">
                <a:cs typeface="Arial" charset="0"/>
              </a:rPr>
              <a:t>2</a:t>
            </a:r>
            <a:r>
              <a:rPr lang="en-US" altLang="en-US" sz="2400" i="1" baseline="30000" smtClean="0">
                <a:cs typeface="Arial" charset="0"/>
              </a:rPr>
              <a:t>2 </a:t>
            </a:r>
            <a:r>
              <a:rPr lang="en-US" altLang="en-US" sz="2400" i="1" smtClean="0">
                <a:cs typeface="Arial" charset="0"/>
              </a:rPr>
              <a:t> , …, s</a:t>
            </a:r>
            <a:r>
              <a:rPr lang="en-US" altLang="en-US" sz="2400" i="1" baseline="-25000" smtClean="0">
                <a:cs typeface="Arial" charset="0"/>
              </a:rPr>
              <a:t>k</a:t>
            </a:r>
            <a:r>
              <a:rPr lang="en-US" altLang="en-US" sz="2400" i="1" baseline="30000" smtClean="0">
                <a:cs typeface="Arial" charset="0"/>
              </a:rPr>
              <a:t>2 </a:t>
            </a:r>
            <a:r>
              <a:rPr lang="en-US" altLang="en-US" sz="2400" i="1" smtClean="0">
                <a:cs typeface="Arial" charset="0"/>
              </a:rPr>
              <a:t>  </a:t>
            </a:r>
            <a:r>
              <a:rPr lang="en-US" altLang="en-US" sz="2400" smtClean="0">
                <a:cs typeface="Arial" charset="0"/>
              </a:rPr>
              <a:t>are the sample variances in each group</a:t>
            </a:r>
          </a:p>
          <a:p>
            <a:pPr lvl="1" eaLnBrk="1" hangingPunct="1">
              <a:buFont typeface="Arial" charset="0"/>
              <a:buNone/>
            </a:pPr>
            <a:endParaRPr lang="en-US" altLang="en-US" sz="2400" smtClean="0">
              <a:cs typeface="Arial" charset="0"/>
            </a:endParaRPr>
          </a:p>
          <a:p>
            <a:pPr lvl="1" eaLnBrk="1" hangingPunct="1">
              <a:buFont typeface="Wingdings" pitchFamily="2" charset="2"/>
              <a:buNone/>
            </a:pPr>
            <a:endParaRPr lang="en-US" altLang="en-US" sz="2400" smtClean="0">
              <a:cs typeface="Arial" charset="0"/>
            </a:endParaRPr>
          </a:p>
          <a:p>
            <a:pPr lvl="2" eaLnBrk="1" hangingPunct="1">
              <a:buFontTx/>
              <a:buNone/>
            </a:pPr>
            <a:endParaRPr lang="en-US" altLang="en-US" sz="2000" smtClean="0">
              <a:cs typeface="Arial" charset="0"/>
            </a:endParaRPr>
          </a:p>
        </p:txBody>
      </p:sp>
      <p:graphicFrame>
        <p:nvGraphicFramePr>
          <p:cNvPr id="17412" name="Object 5"/>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7439" name="Equation" r:id="rId3" imgW="114151" imgH="215619" progId="Equation.3">
                  <p:embed/>
                </p:oleObj>
              </mc:Choice>
              <mc:Fallback>
                <p:oleObj name="Equation" r:id="rId3" imgW="114151" imgH="215619"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413" name="Object 7"/>
          <p:cNvGraphicFramePr>
            <a:graphicFrameLocks noChangeAspect="1"/>
          </p:cNvGraphicFramePr>
          <p:nvPr/>
        </p:nvGraphicFramePr>
        <p:xfrm>
          <a:off x="1676400" y="2667000"/>
          <a:ext cx="5029200" cy="900113"/>
        </p:xfrm>
        <a:graphic>
          <a:graphicData uri="http://schemas.openxmlformats.org/presentationml/2006/ole">
            <mc:AlternateContent xmlns:mc="http://schemas.openxmlformats.org/markup-compatibility/2006">
              <mc:Choice xmlns:v="urn:schemas-microsoft-com:vml" Requires="v">
                <p:oleObj spid="_x0000_s17440" name="Equation" r:id="rId5" imgW="2552700" imgH="457200" progId="Equation.3">
                  <p:embed/>
                </p:oleObj>
              </mc:Choice>
              <mc:Fallback>
                <p:oleObj name="Equation" r:id="rId5" imgW="2552700" imgH="457200"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667000"/>
                        <a:ext cx="5029200" cy="900113"/>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 name="Slide Number Placeholder 8"/>
          <p:cNvSpPr>
            <a:spLocks noGrp="1"/>
          </p:cNvSpPr>
          <p:nvPr>
            <p:ph type="sldNum" sz="quarter" idx="12"/>
          </p:nvPr>
        </p:nvSpPr>
        <p:spPr/>
        <p:txBody>
          <a:bodyPr/>
          <a:lstStyle/>
          <a:p>
            <a:pPr>
              <a:defRPr/>
            </a:pPr>
            <a:fld id="{43771FB8-693C-4E3E-83CD-E2D5F162837D}"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Comparison of several means: analysis of variance</a:t>
            </a:r>
          </a:p>
        </p:txBody>
      </p:sp>
      <p:sp>
        <p:nvSpPr>
          <p:cNvPr id="18435" name="Rectangle 3"/>
          <p:cNvSpPr>
            <a:spLocks noGrp="1" noChangeArrowheads="1"/>
          </p:cNvSpPr>
          <p:nvPr>
            <p:ph type="body" sz="half" idx="1"/>
          </p:nvPr>
        </p:nvSpPr>
        <p:spPr>
          <a:xfrm>
            <a:off x="457200" y="1600200"/>
            <a:ext cx="7239000" cy="4525963"/>
          </a:xfrm>
        </p:spPr>
        <p:txBody>
          <a:bodyPr/>
          <a:lstStyle/>
          <a:p>
            <a:pPr eaLnBrk="1" hangingPunct="1"/>
            <a:r>
              <a:rPr lang="en-US" altLang="en-US" sz="2800" smtClean="0">
                <a:cs typeface="Arial" charset="0"/>
              </a:rPr>
              <a:t>The test statistic is </a:t>
            </a:r>
          </a:p>
          <a:p>
            <a:pPr lvl="2" eaLnBrk="1" hangingPunct="1"/>
            <a:endParaRPr lang="en-US" altLang="en-US" sz="2000" smtClean="0">
              <a:cs typeface="Arial" charset="0"/>
            </a:endParaRPr>
          </a:p>
          <a:p>
            <a:pPr eaLnBrk="1" hangingPunct="1"/>
            <a:endParaRPr lang="en-US" altLang="en-US" sz="2800" smtClean="0">
              <a:cs typeface="Arial" charset="0"/>
            </a:endParaRPr>
          </a:p>
          <a:p>
            <a:pPr eaLnBrk="1" hangingPunct="1"/>
            <a:r>
              <a:rPr lang="en-US" altLang="en-US" sz="2800" smtClean="0">
                <a:cs typeface="Arial" charset="0"/>
              </a:rPr>
              <a:t>We compare the F statistic to the F-distribution, with k-1 and n-k degrees of freedom</a:t>
            </a:r>
          </a:p>
          <a:p>
            <a:pPr lvl="1" eaLnBrk="1" hangingPunct="1"/>
            <a:r>
              <a:rPr lang="en-US" altLang="en-US" sz="2400" smtClean="0">
                <a:cs typeface="Arial" charset="0"/>
              </a:rPr>
              <a:t>k=the number of groups being compared</a:t>
            </a:r>
          </a:p>
          <a:p>
            <a:pPr lvl="1" eaLnBrk="1" hangingPunct="1"/>
            <a:r>
              <a:rPr lang="en-US" altLang="en-US" sz="2400" smtClean="0">
                <a:cs typeface="Arial" charset="0"/>
              </a:rPr>
              <a:t>n=the </a:t>
            </a:r>
            <a:r>
              <a:rPr lang="en-US" altLang="en-US" sz="2400" u="sng" smtClean="0">
                <a:cs typeface="Arial" charset="0"/>
              </a:rPr>
              <a:t>total number </a:t>
            </a:r>
            <a:r>
              <a:rPr lang="en-US" altLang="en-US" sz="2400" smtClean="0">
                <a:cs typeface="Arial" charset="0"/>
              </a:rPr>
              <a:t>of observations</a:t>
            </a:r>
          </a:p>
          <a:p>
            <a:pPr lvl="2" eaLnBrk="1" hangingPunct="1">
              <a:buFontTx/>
              <a:buNone/>
            </a:pPr>
            <a:endParaRPr lang="en-US" altLang="en-US" sz="2000" smtClean="0">
              <a:cs typeface="Arial" charset="0"/>
            </a:endParaRPr>
          </a:p>
          <a:p>
            <a:pPr lvl="2" eaLnBrk="1" hangingPunct="1"/>
            <a:endParaRPr lang="en-US" altLang="en-US" sz="2000" smtClean="0">
              <a:cs typeface="Arial" charset="0"/>
            </a:endParaRPr>
          </a:p>
        </p:txBody>
      </p:sp>
      <p:graphicFrame>
        <p:nvGraphicFramePr>
          <p:cNvPr id="18436" name="Object 8"/>
          <p:cNvGraphicFramePr>
            <a:graphicFrameLocks noGrp="1" noChangeAspect="1"/>
          </p:cNvGraphicFramePr>
          <p:nvPr>
            <p:ph sz="half" idx="2"/>
          </p:nvPr>
        </p:nvGraphicFramePr>
        <p:xfrm>
          <a:off x="3733800" y="1508125"/>
          <a:ext cx="1295400" cy="1195388"/>
        </p:xfrm>
        <a:graphic>
          <a:graphicData uri="http://schemas.openxmlformats.org/presentationml/2006/ole">
            <mc:AlternateContent xmlns:mc="http://schemas.openxmlformats.org/markup-compatibility/2006">
              <mc:Choice xmlns:v="urn:schemas-microsoft-com:vml" Requires="v">
                <p:oleObj spid="_x0000_s18450" name="Equation" r:id="rId3" imgW="495085" imgH="457002" progId="Equation.3">
                  <p:embed/>
                </p:oleObj>
              </mc:Choice>
              <mc:Fallback>
                <p:oleObj name="Equation" r:id="rId3" imgW="495085" imgH="457002"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1508125"/>
                        <a:ext cx="1295400" cy="1195388"/>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4C2B8ACF-E779-4AFF-AFD2-DB3E525BA190}"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mtClean="0"/>
              <a:t>F-distribution</a:t>
            </a:r>
          </a:p>
        </p:txBody>
      </p:sp>
      <p:sp>
        <p:nvSpPr>
          <p:cNvPr id="5" name="Slide Number Placeholder 4"/>
          <p:cNvSpPr>
            <a:spLocks noGrp="1"/>
          </p:cNvSpPr>
          <p:nvPr>
            <p:ph type="sldNum" sz="quarter" idx="12"/>
          </p:nvPr>
        </p:nvSpPr>
        <p:spPr/>
        <p:txBody>
          <a:bodyPr/>
          <a:lstStyle/>
          <a:p>
            <a:pPr>
              <a:defRPr/>
            </a:pPr>
            <a:fld id="{E31A5E06-EF5F-465D-A7D1-1AF08CD51152}" type="slidenum">
              <a:rPr lang="en-US" smtClean="0"/>
              <a:pPr>
                <a:defRPr/>
              </a:pPr>
              <a:t>17</a:t>
            </a:fld>
            <a:endParaRPr lang="en-US"/>
          </a:p>
        </p:txBody>
      </p:sp>
      <p:pic>
        <p:nvPicPr>
          <p:cNvPr id="1946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600200"/>
            <a:ext cx="7083425" cy="369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ANOVA assumptions</a:t>
            </a:r>
            <a:endParaRPr lang="en-US" dirty="0"/>
          </a:p>
        </p:txBody>
      </p:sp>
      <p:sp>
        <p:nvSpPr>
          <p:cNvPr id="7" name="Content Placeholder 6"/>
          <p:cNvSpPr>
            <a:spLocks noGrp="1"/>
          </p:cNvSpPr>
          <p:nvPr>
            <p:ph idx="1"/>
          </p:nvPr>
        </p:nvSpPr>
        <p:spPr/>
        <p:txBody>
          <a:bodyPr/>
          <a:lstStyle/>
          <a:p>
            <a:r>
              <a:rPr lang="en-US" dirty="0" smtClean="0"/>
              <a:t>The underlying data came from normally distributed populations</a:t>
            </a:r>
          </a:p>
          <a:p>
            <a:r>
              <a:rPr lang="en-US" dirty="0" smtClean="0"/>
              <a:t>The observations are independent</a:t>
            </a:r>
          </a:p>
          <a:p>
            <a:r>
              <a:rPr lang="en-US" dirty="0" smtClean="0"/>
              <a:t>The variance within each group over all groups (homoscedasticity)</a:t>
            </a:r>
            <a:endParaRPr lang="en-US" dirty="0"/>
          </a:p>
        </p:txBody>
      </p:sp>
      <p:sp>
        <p:nvSpPr>
          <p:cNvPr id="5" name="Slide Number Placeholder 4"/>
          <p:cNvSpPr>
            <a:spLocks noGrp="1"/>
          </p:cNvSpPr>
          <p:nvPr>
            <p:ph type="sldNum" sz="quarter" idx="12"/>
          </p:nvPr>
        </p:nvSpPr>
        <p:spPr/>
        <p:txBody>
          <a:bodyPr/>
          <a:lstStyle/>
          <a:p>
            <a:pPr>
              <a:defRPr/>
            </a:pPr>
            <a:fld id="{88975538-1510-40BB-BC7B-C0D0AC941C50}" type="slidenum">
              <a:rPr lang="en-US" smtClean="0"/>
              <a:pPr>
                <a:defRPr/>
              </a:pPr>
              <a:t>18</a:t>
            </a:fld>
            <a:endParaRPr lang="en-US"/>
          </a:p>
        </p:txBody>
      </p:sp>
    </p:spTree>
    <p:extLst>
      <p:ext uri="{BB962C8B-B14F-4D97-AF65-F5344CB8AC3E}">
        <p14:creationId xmlns:p14="http://schemas.microsoft.com/office/powerpoint/2010/main" val="39084338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76200"/>
            <a:ext cx="8229600" cy="1143000"/>
          </a:xfrm>
        </p:spPr>
        <p:txBody>
          <a:bodyPr/>
          <a:lstStyle/>
          <a:p>
            <a:pPr eaLnBrk="1" hangingPunct="1"/>
            <a:r>
              <a:rPr lang="en-US" altLang="en-US" smtClean="0"/>
              <a:t>ANOVA example</a:t>
            </a:r>
          </a:p>
        </p:txBody>
      </p:sp>
      <p:sp>
        <p:nvSpPr>
          <p:cNvPr id="20483" name="Rectangle 3"/>
          <p:cNvSpPr>
            <a:spLocks noGrp="1" noChangeArrowheads="1"/>
          </p:cNvSpPr>
          <p:nvPr>
            <p:ph idx="1"/>
          </p:nvPr>
        </p:nvSpPr>
        <p:spPr>
          <a:xfrm>
            <a:off x="457200" y="838200"/>
            <a:ext cx="8229600" cy="4525963"/>
          </a:xfrm>
        </p:spPr>
        <p:txBody>
          <a:bodyPr/>
          <a:lstStyle/>
          <a:p>
            <a:pPr eaLnBrk="1" hangingPunct="1"/>
            <a:r>
              <a:rPr lang="en-US" altLang="en-US" smtClean="0"/>
              <a:t>Does CD4 count at time of testing differ by drinking category?</a:t>
            </a:r>
          </a:p>
        </p:txBody>
      </p:sp>
      <p:sp>
        <p:nvSpPr>
          <p:cNvPr id="6" name="Slide Number Placeholder 5"/>
          <p:cNvSpPr>
            <a:spLocks noGrp="1"/>
          </p:cNvSpPr>
          <p:nvPr>
            <p:ph type="sldNum" sz="quarter" idx="12"/>
          </p:nvPr>
        </p:nvSpPr>
        <p:spPr/>
        <p:txBody>
          <a:bodyPr/>
          <a:lstStyle/>
          <a:p>
            <a:pPr>
              <a:defRPr/>
            </a:pPr>
            <a:fld id="{C0F69F94-8071-4C10-A468-15442737739D}" type="slidenum">
              <a:rPr lang="en-US" smtClean="0"/>
              <a:pPr>
                <a:defRPr/>
              </a:pPr>
              <a:t>19</a:t>
            </a:fld>
            <a:endParaRPr lang="en-US"/>
          </a:p>
        </p:txBody>
      </p:sp>
      <p:sp>
        <p:nvSpPr>
          <p:cNvPr id="20485" name="Rectangle 6"/>
          <p:cNvSpPr>
            <a:spLocks noChangeArrowheads="1"/>
          </p:cNvSpPr>
          <p:nvPr/>
        </p:nvSpPr>
        <p:spPr bwMode="auto">
          <a:xfrm>
            <a:off x="152400" y="6211888"/>
            <a:ext cx="7924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a:latin typeface="Courier New" pitchFamily="49" charset="0"/>
                <a:cs typeface="Courier New" pitchFamily="49" charset="0"/>
              </a:rPr>
              <a:t>*Using vct_baseline_biostat200_v1.dta  **</a:t>
            </a:r>
          </a:p>
          <a:p>
            <a:pPr eaLnBrk="1" hangingPunct="1">
              <a:spcBef>
                <a:spcPct val="0"/>
              </a:spcBef>
              <a:buFontTx/>
              <a:buNone/>
            </a:pPr>
            <a:r>
              <a:rPr lang="en-US" altLang="en-US" sz="1600">
                <a:latin typeface="Courier New" pitchFamily="49" charset="0"/>
                <a:cs typeface="Courier New" pitchFamily="49" charset="0"/>
              </a:rPr>
              <a:t>hist cd4count, by(lastalc_3) percent fcolor(blue)</a:t>
            </a:r>
          </a:p>
        </p:txBody>
      </p:sp>
      <p:pic>
        <p:nvPicPr>
          <p:cNvPr id="20486"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81138" y="1752600"/>
            <a:ext cx="6062662" cy="443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smtClean="0"/>
              <a:t>Outline for today</a:t>
            </a:r>
          </a:p>
        </p:txBody>
      </p:sp>
      <p:sp>
        <p:nvSpPr>
          <p:cNvPr id="3075" name="Content Placeholder 2"/>
          <p:cNvSpPr>
            <a:spLocks noGrp="1"/>
          </p:cNvSpPr>
          <p:nvPr>
            <p:ph idx="1"/>
          </p:nvPr>
        </p:nvSpPr>
        <p:spPr/>
        <p:txBody>
          <a:bodyPr/>
          <a:lstStyle/>
          <a:p>
            <a:r>
              <a:rPr lang="en-US" altLang="en-US" smtClean="0"/>
              <a:t>Hypothesis tests so far</a:t>
            </a:r>
          </a:p>
          <a:p>
            <a:pPr lvl="1"/>
            <a:r>
              <a:rPr lang="en-US" altLang="en-US" smtClean="0"/>
              <a:t>One mean, one proportion, 2 means, 2 proportions</a:t>
            </a:r>
          </a:p>
          <a:p>
            <a:r>
              <a:rPr lang="en-US" altLang="en-US" smtClean="0"/>
              <a:t>Comparison of means of multiple independent samples (ANOVA)</a:t>
            </a:r>
          </a:p>
          <a:p>
            <a:r>
              <a:rPr lang="en-US" altLang="en-US" smtClean="0"/>
              <a:t>Non parametric tests</a:t>
            </a:r>
          </a:p>
          <a:p>
            <a:pPr lvl="1"/>
            <a:r>
              <a:rPr lang="en-US" altLang="en-US" smtClean="0"/>
              <a:t>For paired data</a:t>
            </a:r>
          </a:p>
          <a:p>
            <a:pPr lvl="1"/>
            <a:r>
              <a:rPr lang="en-US" altLang="en-US" smtClean="0"/>
              <a:t>For 2 independent samples</a:t>
            </a:r>
          </a:p>
          <a:p>
            <a:pPr lvl="1"/>
            <a:r>
              <a:rPr lang="en-US" altLang="en-US" smtClean="0"/>
              <a:t>For multiple independent samples</a:t>
            </a:r>
          </a:p>
        </p:txBody>
      </p:sp>
      <p:sp>
        <p:nvSpPr>
          <p:cNvPr id="4" name="Slide Number Placeholder 3"/>
          <p:cNvSpPr>
            <a:spLocks noGrp="1"/>
          </p:cNvSpPr>
          <p:nvPr>
            <p:ph type="sldNum" sz="quarter" idx="12"/>
          </p:nvPr>
        </p:nvSpPr>
        <p:spPr/>
        <p:txBody>
          <a:bodyPr/>
          <a:lstStyle/>
          <a:p>
            <a:pPr>
              <a:defRPr/>
            </a:pPr>
            <a:fld id="{39E9FB78-0325-4D0E-91DC-E80230DE24BF}"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endParaRPr lang="en-US" altLang="en-US" smtClean="0"/>
          </a:p>
        </p:txBody>
      </p:sp>
      <p:sp>
        <p:nvSpPr>
          <p:cNvPr id="3" name="Slide Number Placeholder 2"/>
          <p:cNvSpPr>
            <a:spLocks noGrp="1"/>
          </p:cNvSpPr>
          <p:nvPr>
            <p:ph type="sldNum" sz="quarter" idx="12"/>
          </p:nvPr>
        </p:nvSpPr>
        <p:spPr/>
        <p:txBody>
          <a:bodyPr/>
          <a:lstStyle/>
          <a:p>
            <a:pPr>
              <a:defRPr/>
            </a:pPr>
            <a:fld id="{17A70DC7-CCE5-4D29-B066-D7CF60861963}" type="slidenum">
              <a:rPr lang="en-US" smtClean="0"/>
              <a:pPr>
                <a:defRPr/>
              </a:pPr>
              <a:t>20</a:t>
            </a:fld>
            <a:endParaRPr lang="en-US"/>
          </a:p>
        </p:txBody>
      </p:sp>
      <p:sp>
        <p:nvSpPr>
          <p:cNvPr id="21508" name="Rectangle 4"/>
          <p:cNvSpPr>
            <a:spLocks noChangeArrowheads="1"/>
          </p:cNvSpPr>
          <p:nvPr/>
        </p:nvSpPr>
        <p:spPr bwMode="auto">
          <a:xfrm>
            <a:off x="609600" y="6096000"/>
            <a:ext cx="5010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Courier New" pitchFamily="49" charset="0"/>
                <a:cs typeface="Courier New" pitchFamily="49" charset="0"/>
              </a:rPr>
              <a:t>graph box cd4count, over(lastalc_3)</a:t>
            </a:r>
          </a:p>
        </p:txBody>
      </p:sp>
      <p:pic>
        <p:nvPicPr>
          <p:cNvPr id="21509"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0950" y="609600"/>
            <a:ext cx="7183438"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smtClean="0"/>
              <a:t>ANOVA example</a:t>
            </a:r>
          </a:p>
        </p:txBody>
      </p:sp>
      <p:sp>
        <p:nvSpPr>
          <p:cNvPr id="40963" name="Rectangle 3"/>
          <p:cNvSpPr>
            <a:spLocks noGrp="1" noChangeArrowheads="1"/>
          </p:cNvSpPr>
          <p:nvPr>
            <p:ph idx="1"/>
          </p:nvPr>
        </p:nvSpPr>
        <p:spPr>
          <a:xfrm>
            <a:off x="304800" y="1600200"/>
            <a:ext cx="8534400" cy="4525963"/>
          </a:xfrm>
        </p:spPr>
        <p:txBody>
          <a:bodyPr/>
          <a:lstStyle/>
          <a:p>
            <a:pPr eaLnBrk="1" hangingPunct="1">
              <a:lnSpc>
                <a:spcPct val="80000"/>
              </a:lnSpc>
              <a:buFont typeface="Wingdings" pitchFamily="2" charset="2"/>
              <a:buNone/>
              <a:defRPr/>
            </a:pPr>
            <a:r>
              <a:rPr lang="en-US" sz="1800" dirty="0" smtClean="0"/>
              <a:t> </a:t>
            </a:r>
          </a:p>
          <a:p>
            <a:pPr marL="0" indent="0" eaLnBrk="1" hangingPunct="1">
              <a:spcBef>
                <a:spcPts val="0"/>
              </a:spcBef>
              <a:buFont typeface="Wingdings" pitchFamily="2" charset="2"/>
              <a:buNone/>
              <a:defRPr/>
            </a:pPr>
            <a:r>
              <a:rPr lang="en-US" sz="1300" dirty="0" smtClean="0">
                <a:latin typeface="Courier New" pitchFamily="49" charset="0"/>
                <a:cs typeface="Courier New" pitchFamily="49" charset="0"/>
              </a:rPr>
              <a:t> </a:t>
            </a:r>
            <a:r>
              <a:rPr lang="en-US" sz="1400" dirty="0" err="1" smtClean="0">
                <a:latin typeface="Courier New" pitchFamily="49" charset="0"/>
                <a:cs typeface="Courier New" pitchFamily="49" charset="0"/>
              </a:rPr>
              <a:t>tabstat</a:t>
            </a:r>
            <a:r>
              <a:rPr lang="en-US" sz="1400" dirty="0" smtClean="0">
                <a:latin typeface="Courier New" pitchFamily="49" charset="0"/>
                <a:cs typeface="Courier New" pitchFamily="49" charset="0"/>
              </a:rPr>
              <a:t> cd4count, by(lastalc_3) s(n mean </a:t>
            </a:r>
            <a:r>
              <a:rPr lang="en-US" sz="1400" dirty="0" err="1" smtClean="0">
                <a:latin typeface="Courier New" pitchFamily="49" charset="0"/>
                <a:cs typeface="Courier New" pitchFamily="49" charset="0"/>
              </a:rPr>
              <a:t>sd</a:t>
            </a:r>
            <a:r>
              <a:rPr lang="en-US" sz="1400" dirty="0" smtClean="0">
                <a:latin typeface="Courier New" pitchFamily="49" charset="0"/>
                <a:cs typeface="Courier New" pitchFamily="49" charset="0"/>
              </a:rPr>
              <a:t> min median max)</a:t>
            </a:r>
          </a:p>
          <a:p>
            <a:pPr marL="0" indent="0" eaLnBrk="1" hangingPunct="1">
              <a:spcBef>
                <a:spcPts val="0"/>
              </a:spcBef>
              <a:buFont typeface="Wingdings" pitchFamily="2" charset="2"/>
              <a:buNone/>
              <a:defRPr/>
            </a:pPr>
            <a:endParaRPr lang="en-US" sz="1400" dirty="0" smtClean="0">
              <a:latin typeface="Courier New" pitchFamily="49" charset="0"/>
              <a:cs typeface="Courier New" pitchFamily="49" charset="0"/>
            </a:endParaRPr>
          </a:p>
          <a:p>
            <a:pPr marL="0" indent="0" eaLnBrk="1" hangingPunct="1">
              <a:spcBef>
                <a:spcPts val="0"/>
              </a:spcBef>
              <a:buFont typeface="Wingdings" pitchFamily="2" charset="2"/>
              <a:buNone/>
              <a:defRPr/>
            </a:pPr>
            <a:endParaRPr lang="en-US" sz="1400" dirty="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Summary for variables: cd4count</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by categories of: lastalc_3 (RECODE of </a:t>
            </a:r>
            <a:r>
              <a:rPr lang="en-US" sz="1400" dirty="0" err="1">
                <a:latin typeface="Courier New" pitchFamily="49" charset="0"/>
                <a:cs typeface="Courier New" pitchFamily="49" charset="0"/>
              </a:rPr>
              <a:t>lastalc</a:t>
            </a:r>
            <a:r>
              <a:rPr lang="en-US" sz="1400" dirty="0">
                <a:latin typeface="Courier New" pitchFamily="49" charset="0"/>
                <a:cs typeface="Courier New" pitchFamily="49" charset="0"/>
              </a:rPr>
              <a:t> (E1. Last time took alcohol))</a:t>
            </a:r>
          </a:p>
          <a:p>
            <a:pPr marL="0" indent="0" eaLnBrk="1" hangingPunct="1">
              <a:spcBef>
                <a:spcPts val="0"/>
              </a:spcBef>
              <a:buFont typeface="Wingdings" pitchFamily="2" charset="2"/>
              <a:buNone/>
              <a:defRPr/>
            </a:pPr>
            <a:endParaRPr lang="en-US" sz="1400" dirty="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lastalc_3 |         N      mean        </a:t>
            </a:r>
            <a:r>
              <a:rPr lang="en-US" sz="1400" dirty="0" err="1">
                <a:latin typeface="Courier New" pitchFamily="49" charset="0"/>
                <a:cs typeface="Courier New" pitchFamily="49" charset="0"/>
              </a:rPr>
              <a:t>sd</a:t>
            </a:r>
            <a:r>
              <a:rPr lang="en-US" sz="1400" dirty="0">
                <a:latin typeface="Courier New" pitchFamily="49" charset="0"/>
                <a:cs typeface="Courier New" pitchFamily="49" charset="0"/>
              </a:rPr>
              <a:t>       min       p50       max</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Never |       373  317.1475  253.4013         1       283      1601</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&gt;1 year ago |       180  305.3778  266.9453         2     248.5      1461</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Within the past </a:t>
            </a:r>
            <a:r>
              <a:rPr lang="en-US" sz="1400" dirty="0" smtClean="0">
                <a:latin typeface="Courier New" pitchFamily="49" charset="0"/>
                <a:cs typeface="Courier New" pitchFamily="49" charset="0"/>
              </a:rPr>
              <a:t> </a:t>
            </a:r>
            <a:r>
              <a:rPr lang="en-US" sz="1400" dirty="0">
                <a:latin typeface="Courier New" pitchFamily="49" charset="0"/>
                <a:cs typeface="Courier New" pitchFamily="49" charset="0"/>
              </a:rPr>
              <a:t>|       441  349.8662  273.9364         3       308      1932</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           year  |</a:t>
            </a:r>
          </a:p>
          <a:p>
            <a:pPr marL="0" indent="0" eaLnBrk="1" hangingPunct="1">
              <a:spcBef>
                <a:spcPts val="0"/>
              </a:spcBef>
              <a:buFont typeface="Wingdings" pitchFamily="2" charset="2"/>
              <a:buNone/>
              <a:defRPr/>
            </a:pPr>
            <a:r>
              <a:rPr lang="en-US" sz="1400" dirty="0" smtClean="0">
                <a:latin typeface="Courier New" pitchFamily="49" charset="0"/>
                <a:cs typeface="Courier New" pitchFamily="49" charset="0"/>
              </a:rPr>
              <a:t>-----------------+------------------------------------------------------------</a:t>
            </a:r>
            <a:endParaRPr lang="en-US" sz="1400" dirty="0">
              <a:latin typeface="Courier New" pitchFamily="49" charset="0"/>
              <a:cs typeface="Courier New" pitchFamily="49" charset="0"/>
            </a:endParaRP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           Total |       994  329.5322  265.5157         1       285      1932</a:t>
            </a:r>
          </a:p>
          <a:p>
            <a:pPr marL="0" indent="0" eaLnBrk="1" hangingPunct="1">
              <a:spcBef>
                <a:spcPts val="0"/>
              </a:spcBef>
              <a:buFont typeface="Wingdings" pitchFamily="2" charset="2"/>
              <a:buNone/>
              <a:defRPr/>
            </a:pPr>
            <a:r>
              <a:rPr lang="en-US" sz="1400" dirty="0">
                <a:latin typeface="Courier New" pitchFamily="49" charset="0"/>
                <a:cs typeface="Courier New" pitchFamily="49" charset="0"/>
              </a:rPr>
              <a:t>------------------------------------------------------------------------------</a:t>
            </a:r>
            <a:endParaRPr lang="en-US" sz="1400" dirty="0" smtClean="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pPr>
              <a:defRPr/>
            </a:pPr>
            <a:fld id="{7F7C599E-894A-4D53-9DD6-10ECB2439CC2}" type="slidenum">
              <a:rPr lang="en-US"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mtClean="0"/>
              <a:t>ANOVA example</a:t>
            </a:r>
          </a:p>
        </p:txBody>
      </p:sp>
      <p:sp>
        <p:nvSpPr>
          <p:cNvPr id="23555" name="Rectangle 3"/>
          <p:cNvSpPr>
            <a:spLocks noGrp="1" noChangeArrowheads="1"/>
          </p:cNvSpPr>
          <p:nvPr>
            <p:ph idx="1"/>
          </p:nvPr>
        </p:nvSpPr>
        <p:spPr>
          <a:xfrm>
            <a:off x="457200" y="1524000"/>
            <a:ext cx="8229600" cy="4525963"/>
          </a:xfrm>
        </p:spPr>
        <p:txBody>
          <a:bodyPr/>
          <a:lstStyle/>
          <a:p>
            <a:pPr eaLnBrk="1" hangingPunct="1">
              <a:lnSpc>
                <a:spcPct val="80000"/>
              </a:lnSpc>
            </a:pPr>
            <a:r>
              <a:rPr lang="en-US" altLang="en-US" sz="1800" smtClean="0"/>
              <a:t>CD4 count, by alcohol consumption category</a:t>
            </a:r>
          </a:p>
          <a:p>
            <a:pPr eaLnBrk="1" hangingPunct="1">
              <a:lnSpc>
                <a:spcPct val="80000"/>
              </a:lnSpc>
              <a:buFont typeface="Wingdings" pitchFamily="2" charset="2"/>
              <a:buNone/>
            </a:pPr>
            <a:r>
              <a:rPr lang="en-US" altLang="en-US" sz="1800" smtClean="0"/>
              <a:t> </a:t>
            </a:r>
          </a:p>
          <a:p>
            <a:pPr eaLnBrk="1" hangingPunct="1">
              <a:lnSpc>
                <a:spcPct val="80000"/>
              </a:lnSpc>
              <a:buFont typeface="Wingdings" pitchFamily="2" charset="2"/>
              <a:buNone/>
            </a:pPr>
            <a:r>
              <a:rPr lang="en-US" altLang="en-US" sz="2000" smtClean="0"/>
              <a:t>oneway  var        groupvar</a:t>
            </a: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 oneway cd4count lastalc_3</a:t>
            </a: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                        Analysis of Variance</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Source              SS         df      MS            F     Prob &gt; F</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Between groups      344571.162      2   172285.581      2.45     0.0867</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Within groups      69660550.3    991    70293.189</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Total           70005121.5    993   70498.6118</a:t>
            </a: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Bartlett's test for equal variances:  chi2(2) =   2.4514  Prob&gt;chi2 = 0.294</a:t>
            </a:r>
          </a:p>
          <a:p>
            <a:pPr eaLnBrk="1" hangingPunct="1">
              <a:lnSpc>
                <a:spcPct val="80000"/>
              </a:lnSpc>
              <a:buFont typeface="Wingdings" pitchFamily="2" charset="2"/>
              <a:buNone/>
            </a:pPr>
            <a:endParaRPr lang="en-US" altLang="en-US" sz="2400" smtClean="0"/>
          </a:p>
          <a:p>
            <a:pPr eaLnBrk="1" hangingPunct="1">
              <a:lnSpc>
                <a:spcPct val="80000"/>
              </a:lnSpc>
              <a:buFont typeface="Wingdings" pitchFamily="2" charset="2"/>
              <a:buNone/>
            </a:pPr>
            <a:endParaRPr lang="en-US" altLang="en-US" sz="1600" smtClean="0"/>
          </a:p>
          <a:p>
            <a:pPr eaLnBrk="1" hangingPunct="1">
              <a:lnSpc>
                <a:spcPct val="80000"/>
              </a:lnSpc>
              <a:buFont typeface="Wingdings" pitchFamily="2" charset="2"/>
              <a:buNone/>
            </a:pPr>
            <a:endParaRPr lang="en-US" altLang="en-US" sz="1800" smtClean="0"/>
          </a:p>
          <a:p>
            <a:pPr eaLnBrk="1" hangingPunct="1">
              <a:lnSpc>
                <a:spcPct val="80000"/>
              </a:lnSpc>
              <a:buFont typeface="Wingdings" pitchFamily="2" charset="2"/>
              <a:buNone/>
            </a:pPr>
            <a:endParaRPr lang="en-US" altLang="en-US" sz="1800" smtClean="0"/>
          </a:p>
          <a:p>
            <a:pPr eaLnBrk="1" hangingPunct="1">
              <a:lnSpc>
                <a:spcPct val="80000"/>
              </a:lnSpc>
              <a:buFont typeface="Wingdings" pitchFamily="2" charset="2"/>
              <a:buNone/>
            </a:pPr>
            <a:endParaRPr lang="en-US" altLang="en-US" sz="1800" smtClean="0"/>
          </a:p>
        </p:txBody>
      </p:sp>
      <p:graphicFrame>
        <p:nvGraphicFramePr>
          <p:cNvPr id="23556" name="Object 2"/>
          <p:cNvGraphicFramePr>
            <a:graphicFrameLocks noChangeAspect="1"/>
          </p:cNvGraphicFramePr>
          <p:nvPr/>
        </p:nvGraphicFramePr>
        <p:xfrm>
          <a:off x="6223000" y="3294063"/>
          <a:ext cx="254000" cy="327025"/>
        </p:xfrm>
        <a:graphic>
          <a:graphicData uri="http://schemas.openxmlformats.org/presentationml/2006/ole">
            <mc:AlternateContent xmlns:mc="http://schemas.openxmlformats.org/markup-compatibility/2006">
              <mc:Choice xmlns:v="urn:schemas-microsoft-com:vml" Requires="v">
                <p:oleObj spid="_x0000_s23614" name="Equation" r:id="rId4" imgW="177646" imgH="228402" progId="Equation.3">
                  <p:embed/>
                </p:oleObj>
              </mc:Choice>
              <mc:Fallback>
                <p:oleObj name="Equation" r:id="rId4" imgW="177646" imgH="228402"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23000" y="3294063"/>
                        <a:ext cx="254000" cy="327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9" name="Straight Arrow Connector 8"/>
          <p:cNvCxnSpPr/>
          <p:nvPr/>
        </p:nvCxnSpPr>
        <p:spPr>
          <a:xfrm rot="5400000">
            <a:off x="5867400" y="3522663"/>
            <a:ext cx="38100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3558" name="Object 3"/>
          <p:cNvGraphicFramePr>
            <a:graphicFrameLocks noChangeAspect="1"/>
          </p:cNvGraphicFramePr>
          <p:nvPr/>
        </p:nvGraphicFramePr>
        <p:xfrm>
          <a:off x="6400800" y="4343400"/>
          <a:ext cx="273050" cy="344488"/>
        </p:xfrm>
        <a:graphic>
          <a:graphicData uri="http://schemas.openxmlformats.org/presentationml/2006/ole">
            <mc:AlternateContent xmlns:mc="http://schemas.openxmlformats.org/markup-compatibility/2006">
              <mc:Choice xmlns:v="urn:schemas-microsoft-com:vml" Requires="v">
                <p:oleObj spid="_x0000_s23615" name="Equation" r:id="rId6" imgW="190417" imgH="241195" progId="Equation.3">
                  <p:embed/>
                </p:oleObj>
              </mc:Choice>
              <mc:Fallback>
                <p:oleObj name="Equation" r:id="rId6" imgW="190417" imgH="241195"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4343400"/>
                        <a:ext cx="273050" cy="344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2" name="Straight Arrow Connector 11"/>
          <p:cNvCxnSpPr/>
          <p:nvPr/>
        </p:nvCxnSpPr>
        <p:spPr>
          <a:xfrm rot="10800000">
            <a:off x="5867400" y="4191000"/>
            <a:ext cx="533400" cy="3048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3560" name="Object 4"/>
          <p:cNvGraphicFramePr>
            <a:graphicFrameLocks noChangeAspect="1"/>
          </p:cNvGraphicFramePr>
          <p:nvPr/>
        </p:nvGraphicFramePr>
        <p:xfrm>
          <a:off x="6088063" y="5351463"/>
          <a:ext cx="236537" cy="363537"/>
        </p:xfrm>
        <a:graphic>
          <a:graphicData uri="http://schemas.openxmlformats.org/presentationml/2006/ole">
            <mc:AlternateContent xmlns:mc="http://schemas.openxmlformats.org/markup-compatibility/2006">
              <mc:Choice xmlns:v="urn:schemas-microsoft-com:vml" Requires="v">
                <p:oleObj spid="_x0000_s23616" name="Equation" r:id="rId8" imgW="164957" imgH="253780" progId="Equation.3">
                  <p:embed/>
                </p:oleObj>
              </mc:Choice>
              <mc:Fallback>
                <p:oleObj name="Equation" r:id="rId8" imgW="164957" imgH="25378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88063" y="5351463"/>
                        <a:ext cx="236537" cy="3635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14" name="Straight Arrow Connector 13"/>
          <p:cNvCxnSpPr/>
          <p:nvPr/>
        </p:nvCxnSpPr>
        <p:spPr>
          <a:xfrm rot="16200000" flipV="1">
            <a:off x="5486400" y="4894263"/>
            <a:ext cx="762000" cy="457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pPr>
              <a:defRPr/>
            </a:pPr>
            <a:fld id="{2EC453D5-E610-4E80-B35E-C9D97C68D789}" type="slidenum">
              <a:rPr lang="en-US" smtClean="0"/>
              <a:pPr>
                <a:defRPr/>
              </a:pPr>
              <a:t>22</a:t>
            </a:fld>
            <a:endParaRPr lang="en-US" dirty="0"/>
          </a:p>
        </p:txBody>
      </p:sp>
      <p:sp>
        <p:nvSpPr>
          <p:cNvPr id="23563" name="TextBox 14"/>
          <p:cNvSpPr txBox="1">
            <a:spLocks noChangeArrowheads="1"/>
          </p:cNvSpPr>
          <p:nvPr/>
        </p:nvSpPr>
        <p:spPr bwMode="auto">
          <a:xfrm>
            <a:off x="381000" y="5715000"/>
            <a:ext cx="56769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dirty="0">
                <a:latin typeface="Arial" charset="0"/>
              </a:rPr>
              <a:t>k=3 groups,  n=994 total observations. n-k=991                    </a:t>
            </a:r>
          </a:p>
          <a:p>
            <a:pPr eaLnBrk="1" hangingPunct="1">
              <a:spcBef>
                <a:spcPct val="0"/>
              </a:spcBef>
              <a:buFontTx/>
              <a:buNone/>
            </a:pPr>
            <a:r>
              <a:rPr lang="en-US" altLang="en-US" sz="1600" dirty="0">
                <a:latin typeface="Courier New" pitchFamily="49" charset="0"/>
                <a:cs typeface="Courier New" pitchFamily="49" charset="0"/>
              </a:rPr>
              <a:t>. di </a:t>
            </a:r>
            <a:r>
              <a:rPr lang="en-US" altLang="en-US" sz="1600" dirty="0" err="1">
                <a:latin typeface="Courier New" pitchFamily="49" charset="0"/>
                <a:cs typeface="Courier New" pitchFamily="49" charset="0"/>
              </a:rPr>
              <a:t>Ftail</a:t>
            </a:r>
            <a:r>
              <a:rPr lang="en-US" altLang="en-US" sz="1600" dirty="0">
                <a:latin typeface="Courier New" pitchFamily="49" charset="0"/>
                <a:cs typeface="Courier New" pitchFamily="49" charset="0"/>
              </a:rPr>
              <a:t>(2,991,2.45)</a:t>
            </a:r>
          </a:p>
          <a:p>
            <a:pPr eaLnBrk="1" hangingPunct="1">
              <a:spcBef>
                <a:spcPct val="0"/>
              </a:spcBef>
              <a:buFontTx/>
              <a:buNone/>
            </a:pPr>
            <a:r>
              <a:rPr lang="en-US" altLang="en-US" sz="1600" dirty="0">
                <a:latin typeface="Courier New" pitchFamily="49" charset="0"/>
                <a:cs typeface="Courier New" pitchFamily="49" charset="0"/>
              </a:rPr>
              <a:t>.08681613</a:t>
            </a:r>
          </a:p>
        </p:txBody>
      </p:sp>
      <p:graphicFrame>
        <p:nvGraphicFramePr>
          <p:cNvPr id="23564" name="Object 8"/>
          <p:cNvGraphicFramePr>
            <a:graphicFrameLocks noChangeAspect="1"/>
          </p:cNvGraphicFramePr>
          <p:nvPr/>
        </p:nvGraphicFramePr>
        <p:xfrm>
          <a:off x="6019800" y="2057400"/>
          <a:ext cx="1030288" cy="950913"/>
        </p:xfrm>
        <a:graphic>
          <a:graphicData uri="http://schemas.openxmlformats.org/presentationml/2006/ole">
            <mc:AlternateContent xmlns:mc="http://schemas.openxmlformats.org/markup-compatibility/2006">
              <mc:Choice xmlns:v="urn:schemas-microsoft-com:vml" Requires="v">
                <p:oleObj spid="_x0000_s23617" name="Equation" r:id="rId10" imgW="495085" imgH="457002" progId="Equation.3">
                  <p:embed/>
                </p:oleObj>
              </mc:Choice>
              <mc:Fallback>
                <p:oleObj name="Equation" r:id="rId10" imgW="495085" imgH="457002" progId="Equation.3">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19800" y="2057400"/>
                        <a:ext cx="1030288" cy="9509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3565" name="Oval 5"/>
          <p:cNvSpPr>
            <a:spLocks noChangeArrowheads="1"/>
          </p:cNvSpPr>
          <p:nvPr/>
        </p:nvSpPr>
        <p:spPr bwMode="auto">
          <a:xfrm>
            <a:off x="6400800" y="3394075"/>
            <a:ext cx="838200" cy="796925"/>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t>ANOVA example</a:t>
            </a:r>
          </a:p>
        </p:txBody>
      </p:sp>
      <p:sp>
        <p:nvSpPr>
          <p:cNvPr id="24579" name="Rectangle 3"/>
          <p:cNvSpPr>
            <a:spLocks noGrp="1" noChangeArrowheads="1"/>
          </p:cNvSpPr>
          <p:nvPr>
            <p:ph idx="1"/>
          </p:nvPr>
        </p:nvSpPr>
        <p:spPr>
          <a:xfrm>
            <a:off x="457200" y="1524000"/>
            <a:ext cx="8229600" cy="4525963"/>
          </a:xfrm>
        </p:spPr>
        <p:txBody>
          <a:bodyPr/>
          <a:lstStyle/>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 oneway cd4count lastalc_3</a:t>
            </a: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                        Analysis of Variance</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Source              SS         df      MS            F     Prob &gt; F</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Between groups      344571.162      2   172285.581      2.45     0.0867</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Within groups      69660550.3    991    70293.189</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400" smtClean="0">
                <a:latin typeface="Courier New" pitchFamily="49" charset="0"/>
                <a:cs typeface="Courier New" pitchFamily="49" charset="0"/>
              </a:rPr>
              <a:t>    Total           70005121.5    993   70498.6118</a:t>
            </a:r>
          </a:p>
          <a:p>
            <a:pPr eaLnBrk="1" hangingPunct="1">
              <a:lnSpc>
                <a:spcPct val="80000"/>
              </a:lnSpc>
              <a:buFont typeface="Wingdings" pitchFamily="2" charset="2"/>
              <a:buNone/>
            </a:pPr>
            <a:endParaRPr lang="en-US" altLang="en-US" sz="1400" smtClean="0">
              <a:latin typeface="Courier New" pitchFamily="49" charset="0"/>
              <a:cs typeface="Courier New" pitchFamily="49" charset="0"/>
            </a:endParaRPr>
          </a:p>
          <a:p>
            <a:pPr eaLnBrk="1" hangingPunct="1">
              <a:lnSpc>
                <a:spcPct val="80000"/>
              </a:lnSpc>
              <a:buFont typeface="Wingdings" pitchFamily="2" charset="2"/>
              <a:buNone/>
            </a:pPr>
            <a:r>
              <a:rPr lang="en-US" altLang="en-US" sz="1400" smtClean="0">
                <a:latin typeface="Courier New" pitchFamily="49" charset="0"/>
                <a:cs typeface="Courier New" pitchFamily="49" charset="0"/>
              </a:rPr>
              <a:t>Bartlett's test for equal variances:  chi2(2) =   2.4514  Prob&gt;chi2 = 0.294</a:t>
            </a:r>
          </a:p>
          <a:p>
            <a:pPr eaLnBrk="1" hangingPunct="1">
              <a:lnSpc>
                <a:spcPct val="80000"/>
              </a:lnSpc>
              <a:buFont typeface="Wingdings" pitchFamily="2" charset="2"/>
              <a:buNone/>
            </a:pPr>
            <a:endParaRPr lang="en-US" altLang="en-US" sz="2400" smtClean="0"/>
          </a:p>
          <a:p>
            <a:pPr eaLnBrk="1" hangingPunct="1">
              <a:lnSpc>
                <a:spcPct val="80000"/>
              </a:lnSpc>
              <a:buFont typeface="Wingdings" pitchFamily="2" charset="2"/>
              <a:buNone/>
            </a:pPr>
            <a:endParaRPr lang="en-US" altLang="en-US" sz="1600" smtClean="0"/>
          </a:p>
          <a:p>
            <a:pPr eaLnBrk="1" hangingPunct="1">
              <a:lnSpc>
                <a:spcPct val="80000"/>
              </a:lnSpc>
              <a:buFont typeface="Wingdings" pitchFamily="2" charset="2"/>
              <a:buNone/>
            </a:pPr>
            <a:endParaRPr lang="en-US" altLang="en-US" sz="1800" smtClean="0"/>
          </a:p>
          <a:p>
            <a:pPr eaLnBrk="1" hangingPunct="1">
              <a:lnSpc>
                <a:spcPct val="80000"/>
              </a:lnSpc>
              <a:buFont typeface="Wingdings" pitchFamily="2" charset="2"/>
              <a:buNone/>
            </a:pPr>
            <a:endParaRPr lang="en-US" altLang="en-US" sz="1800" smtClean="0"/>
          </a:p>
          <a:p>
            <a:pPr eaLnBrk="1" hangingPunct="1">
              <a:lnSpc>
                <a:spcPct val="80000"/>
              </a:lnSpc>
              <a:buFont typeface="Wingdings" pitchFamily="2" charset="2"/>
              <a:buNone/>
            </a:pPr>
            <a:endParaRPr lang="en-US" altLang="en-US" sz="1800" smtClean="0"/>
          </a:p>
        </p:txBody>
      </p:sp>
      <p:cxnSp>
        <p:nvCxnSpPr>
          <p:cNvPr id="9" name="Straight Arrow Connector 8"/>
          <p:cNvCxnSpPr/>
          <p:nvPr/>
        </p:nvCxnSpPr>
        <p:spPr>
          <a:xfrm flipH="1">
            <a:off x="5410200" y="2362200"/>
            <a:ext cx="457200" cy="10668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5791200" y="3886200"/>
            <a:ext cx="914400" cy="990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3733800" y="4267200"/>
            <a:ext cx="1524000" cy="838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pPr>
              <a:defRPr/>
            </a:pPr>
            <a:fld id="{6F189404-F5A2-4B06-9A50-7D324CE2277E}" type="slidenum">
              <a:rPr lang="en-US" smtClean="0"/>
              <a:pPr>
                <a:defRPr/>
              </a:pPr>
              <a:t>23</a:t>
            </a:fld>
            <a:endParaRPr lang="en-US"/>
          </a:p>
        </p:txBody>
      </p:sp>
      <p:graphicFrame>
        <p:nvGraphicFramePr>
          <p:cNvPr id="24584" name="Object 6"/>
          <p:cNvGraphicFramePr>
            <a:graphicFrameLocks noChangeAspect="1"/>
          </p:cNvGraphicFramePr>
          <p:nvPr/>
        </p:nvGraphicFramePr>
        <p:xfrm>
          <a:off x="5181600" y="1828800"/>
          <a:ext cx="3621088" cy="533400"/>
        </p:xfrm>
        <a:graphic>
          <a:graphicData uri="http://schemas.openxmlformats.org/presentationml/2006/ole">
            <mc:AlternateContent xmlns:mc="http://schemas.openxmlformats.org/markup-compatibility/2006">
              <mc:Choice xmlns:v="urn:schemas-microsoft-com:vml" Requires="v">
                <p:oleObj spid="_x0000_s24625" name="Equation" r:id="rId4" imgW="2844800" imgH="419100" progId="Equation.3">
                  <p:embed/>
                </p:oleObj>
              </mc:Choice>
              <mc:Fallback>
                <p:oleObj name="Equation" r:id="rId4" imgW="2844800" imgH="41910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1828800"/>
                        <a:ext cx="3621088" cy="533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585" name="Object 7"/>
          <p:cNvGraphicFramePr>
            <a:graphicFrameLocks noChangeAspect="1"/>
          </p:cNvGraphicFramePr>
          <p:nvPr/>
        </p:nvGraphicFramePr>
        <p:xfrm>
          <a:off x="5257800" y="4953000"/>
          <a:ext cx="3581400" cy="641350"/>
        </p:xfrm>
        <a:graphic>
          <a:graphicData uri="http://schemas.openxmlformats.org/presentationml/2006/ole">
            <mc:AlternateContent xmlns:mc="http://schemas.openxmlformats.org/markup-compatibility/2006">
              <mc:Choice xmlns:v="urn:schemas-microsoft-com:vml" Requires="v">
                <p:oleObj spid="_x0000_s24626" name="Equation" r:id="rId6" imgW="2552700" imgH="457200" progId="Equation.3">
                  <p:embed/>
                </p:oleObj>
              </mc:Choice>
              <mc:Fallback>
                <p:oleObj name="Equation" r:id="rId6" imgW="2552700" imgH="45720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57800" y="4953000"/>
                        <a:ext cx="3581400" cy="6413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4586" name="Object 4"/>
          <p:cNvGraphicFramePr>
            <a:graphicFrameLocks noChangeAspect="1"/>
          </p:cNvGraphicFramePr>
          <p:nvPr/>
        </p:nvGraphicFramePr>
        <p:xfrm>
          <a:off x="3048000" y="5181600"/>
          <a:ext cx="1447800" cy="771525"/>
        </p:xfrm>
        <a:graphic>
          <a:graphicData uri="http://schemas.openxmlformats.org/presentationml/2006/ole">
            <mc:AlternateContent xmlns:mc="http://schemas.openxmlformats.org/markup-compatibility/2006">
              <mc:Choice xmlns:v="urn:schemas-microsoft-com:vml" Requires="v">
                <p:oleObj spid="_x0000_s24627" name="Equation" r:id="rId8" imgW="1143000" imgH="609600" progId="Equation.3">
                  <p:embed/>
                </p:oleObj>
              </mc:Choice>
              <mc:Fallback>
                <p:oleObj name="Equation" r:id="rId8" imgW="1143000" imgH="609600" progId="Equation.3">
                  <p:embed/>
                  <p:pic>
                    <p:nvPicPr>
                      <p:cNvPr id="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8000" y="5181600"/>
                        <a:ext cx="1447800" cy="771525"/>
                      </a:xfrm>
                      <a:prstGeom prst="rect">
                        <a:avLst/>
                      </a:prstGeom>
                      <a:solidFill>
                        <a:schemeClr val="bg1"/>
                      </a:solidFill>
                      <a:ln w="9525">
                        <a:solidFill>
                          <a:schemeClr val="tx1"/>
                        </a:solidFill>
                        <a:miter lim="800000"/>
                        <a:headEnd/>
                        <a:tailEnd/>
                      </a:ln>
                    </p:spPr>
                  </p:pic>
                </p:oleObj>
              </mc:Fallback>
            </mc:AlternateContent>
          </a:graphicData>
        </a:graphic>
      </p:graphicFrame>
      <p:sp>
        <p:nvSpPr>
          <p:cNvPr id="24587" name="TextBox 1"/>
          <p:cNvSpPr txBox="1">
            <a:spLocks noChangeArrowheads="1"/>
          </p:cNvSpPr>
          <p:nvPr/>
        </p:nvSpPr>
        <p:spPr bwMode="auto">
          <a:xfrm>
            <a:off x="1752600" y="6237288"/>
            <a:ext cx="6662738"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a:latin typeface="Arial" charset="0"/>
              </a:rPr>
              <a:t>This is the sample variance if you lumped all the CD4 counts together</a:t>
            </a:r>
          </a:p>
        </p:txBody>
      </p:sp>
      <p:cxnSp>
        <p:nvCxnSpPr>
          <p:cNvPr id="4" name="Straight Arrow Connector 3"/>
          <p:cNvCxnSpPr/>
          <p:nvPr/>
        </p:nvCxnSpPr>
        <p:spPr>
          <a:xfrm>
            <a:off x="3733800" y="5943600"/>
            <a:ext cx="228600" cy="2936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ANOVA</a:t>
            </a:r>
          </a:p>
        </p:txBody>
      </p:sp>
      <p:sp>
        <p:nvSpPr>
          <p:cNvPr id="25603" name="Content Placeholder 2"/>
          <p:cNvSpPr>
            <a:spLocks noGrp="1"/>
          </p:cNvSpPr>
          <p:nvPr>
            <p:ph idx="1"/>
          </p:nvPr>
        </p:nvSpPr>
        <p:spPr/>
        <p:txBody>
          <a:bodyPr/>
          <a:lstStyle/>
          <a:p>
            <a:r>
              <a:rPr lang="en-US" altLang="en-US" smtClean="0"/>
              <a:t>Note that if you only have two groups, you will reach the same conclusion running an ANOVA as you would with a t-test</a:t>
            </a:r>
          </a:p>
          <a:p>
            <a:r>
              <a:rPr lang="en-US" altLang="en-US" smtClean="0"/>
              <a:t>The test statistic F</a:t>
            </a:r>
            <a:r>
              <a:rPr lang="en-US" altLang="en-US" baseline="-25000" smtClean="0"/>
              <a:t>stat</a:t>
            </a:r>
            <a:r>
              <a:rPr lang="en-US" altLang="en-US" smtClean="0"/>
              <a:t> will equal (t</a:t>
            </a:r>
            <a:r>
              <a:rPr lang="en-US" altLang="en-US" baseline="-25000" smtClean="0"/>
              <a:t>stat</a:t>
            </a:r>
            <a:r>
              <a:rPr lang="en-US" altLang="en-US" smtClean="0"/>
              <a:t>)</a:t>
            </a:r>
            <a:r>
              <a:rPr lang="en-US" altLang="en-US" baseline="30000" smtClean="0"/>
              <a:t>2</a:t>
            </a:r>
            <a:endParaRPr lang="en-US" altLang="en-US" smtClean="0"/>
          </a:p>
        </p:txBody>
      </p:sp>
      <p:sp>
        <p:nvSpPr>
          <p:cNvPr id="4" name="Slide Number Placeholder 3"/>
          <p:cNvSpPr>
            <a:spLocks noGrp="1"/>
          </p:cNvSpPr>
          <p:nvPr>
            <p:ph type="sldNum" sz="quarter" idx="12"/>
          </p:nvPr>
        </p:nvSpPr>
        <p:spPr/>
        <p:txBody>
          <a:bodyPr/>
          <a:lstStyle/>
          <a:p>
            <a:pPr>
              <a:defRPr/>
            </a:pPr>
            <a:fld id="{B12AC8B3-010F-43D8-846A-6BAAEE02A328}"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T-test vs. F test (ANOVA) example</a:t>
            </a:r>
          </a:p>
        </p:txBody>
      </p:sp>
      <p:sp>
        <p:nvSpPr>
          <p:cNvPr id="26627" name="Content Placeholder 2"/>
          <p:cNvSpPr>
            <a:spLocks noGrp="1"/>
          </p:cNvSpPr>
          <p:nvPr>
            <p:ph idx="1"/>
          </p:nvPr>
        </p:nvSpPr>
        <p:spPr/>
        <p:txBody>
          <a:bodyPr/>
          <a:lstStyle/>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r>
              <a:rPr lang="en-US" altLang="en-US" sz="1400" smtClean="0">
                <a:latin typeface="Courier New" pitchFamily="49" charset="0"/>
                <a:cs typeface="Courier New" pitchFamily="49" charset="0"/>
              </a:rPr>
              <a:t>.  oneway cd4count sex</a:t>
            </a:r>
          </a:p>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r>
              <a:rPr lang="en-US" altLang="en-US" sz="1400" smtClean="0">
                <a:latin typeface="Courier New" pitchFamily="49" charset="0"/>
                <a:cs typeface="Courier New" pitchFamily="49" charset="0"/>
              </a:rPr>
              <a:t>                        Analysis of Variance</a:t>
            </a:r>
          </a:p>
          <a:p>
            <a:pPr marL="0" indent="0">
              <a:buFont typeface="Arial" charset="0"/>
              <a:buNone/>
            </a:pPr>
            <a:r>
              <a:rPr lang="en-US" altLang="en-US" sz="1400" smtClean="0">
                <a:latin typeface="Courier New" pitchFamily="49" charset="0"/>
                <a:cs typeface="Courier New" pitchFamily="49" charset="0"/>
              </a:rPr>
              <a:t>    Source              SS         df      MS            F     Prob &gt; F</a:t>
            </a:r>
          </a:p>
          <a:p>
            <a:pPr marL="0" indent="0">
              <a:buFont typeface="Arial" charset="0"/>
              <a:buNone/>
            </a:pPr>
            <a:r>
              <a:rPr lang="en-US" altLang="en-US" sz="1400" smtClean="0">
                <a:latin typeface="Courier New" pitchFamily="49" charset="0"/>
                <a:cs typeface="Courier New" pitchFamily="49" charset="0"/>
              </a:rPr>
              <a:t>------------------------------------------------------------------------</a:t>
            </a:r>
          </a:p>
          <a:p>
            <a:pPr marL="0" indent="0">
              <a:buFont typeface="Arial" charset="0"/>
              <a:buNone/>
            </a:pPr>
            <a:r>
              <a:rPr lang="en-US" altLang="en-US" sz="1400" smtClean="0">
                <a:latin typeface="Courier New" pitchFamily="49" charset="0"/>
                <a:cs typeface="Courier New" pitchFamily="49" charset="0"/>
              </a:rPr>
              <a:t>Between groups      521674.035      1   521674.035      7.41     0.0066</a:t>
            </a:r>
          </a:p>
          <a:p>
            <a:pPr marL="0" indent="0">
              <a:buFont typeface="Arial" charset="0"/>
              <a:buNone/>
            </a:pPr>
            <a:r>
              <a:rPr lang="en-US" altLang="en-US" sz="1400" smtClean="0">
                <a:latin typeface="Courier New" pitchFamily="49" charset="0"/>
                <a:cs typeface="Courier New" pitchFamily="49" charset="0"/>
              </a:rPr>
              <a:t> Within groups      70155332.6    997   70366.4319</a:t>
            </a:r>
          </a:p>
          <a:p>
            <a:pPr marL="0" indent="0">
              <a:buFont typeface="Arial" charset="0"/>
              <a:buNone/>
            </a:pPr>
            <a:r>
              <a:rPr lang="en-US" altLang="en-US" sz="1400" smtClean="0">
                <a:latin typeface="Courier New" pitchFamily="49" charset="0"/>
                <a:cs typeface="Courier New" pitchFamily="49" charset="0"/>
              </a:rPr>
              <a:t>------------------------------------------------------------------------</a:t>
            </a:r>
          </a:p>
          <a:p>
            <a:pPr marL="0" indent="0">
              <a:buFont typeface="Arial" charset="0"/>
              <a:buNone/>
            </a:pPr>
            <a:r>
              <a:rPr lang="en-US" altLang="en-US" sz="1400" smtClean="0">
                <a:latin typeface="Courier New" pitchFamily="49" charset="0"/>
                <a:cs typeface="Courier New" pitchFamily="49" charset="0"/>
              </a:rPr>
              <a:t>    Total           70677006.7    998   70818.6439</a:t>
            </a:r>
          </a:p>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r>
              <a:rPr lang="en-US" altLang="en-US" sz="1400" smtClean="0">
                <a:latin typeface="Courier New" pitchFamily="49" charset="0"/>
                <a:cs typeface="Courier New" pitchFamily="49" charset="0"/>
              </a:rPr>
              <a:t>Bartlett's test for equal variances:  chi2(1) =   0.0472  Prob&gt;chi2 = 0.828</a:t>
            </a:r>
          </a:p>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endParaRPr lang="en-US" altLang="en-US" sz="1400" smtClean="0">
              <a:latin typeface="Courier New" pitchFamily="49" charset="0"/>
              <a:cs typeface="Courier New" pitchFamily="49" charset="0"/>
            </a:endParaRPr>
          </a:p>
          <a:p>
            <a:pPr marL="0" indent="0">
              <a:buFont typeface="Arial" charset="0"/>
              <a:buNone/>
            </a:pPr>
            <a:endParaRPr lang="en-US" altLang="en-US" sz="140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7C45911F-80B4-484B-BFD4-9463BEFB6F53}" type="slidenum">
              <a:rPr lang="en-US" smtClean="0"/>
              <a:pPr>
                <a:defRPr/>
              </a:pPr>
              <a:t>25</a:t>
            </a:fld>
            <a:endParaRPr lang="en-US"/>
          </a:p>
        </p:txBody>
      </p:sp>
      <p:sp>
        <p:nvSpPr>
          <p:cNvPr id="26629" name="Oval 5"/>
          <p:cNvSpPr>
            <a:spLocks noChangeArrowheads="1"/>
          </p:cNvSpPr>
          <p:nvPr/>
        </p:nvSpPr>
        <p:spPr bwMode="auto">
          <a:xfrm>
            <a:off x="6248400" y="2514600"/>
            <a:ext cx="2286000" cy="1143000"/>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T-test vs. F test (ANOVA) example</a:t>
            </a:r>
          </a:p>
        </p:txBody>
      </p:sp>
      <p:sp>
        <p:nvSpPr>
          <p:cNvPr id="27651" name="Content Placeholder 2"/>
          <p:cNvSpPr>
            <a:spLocks noGrp="1"/>
          </p:cNvSpPr>
          <p:nvPr>
            <p:ph idx="1"/>
          </p:nvPr>
        </p:nvSpPr>
        <p:spPr>
          <a:xfrm>
            <a:off x="457200" y="1600200"/>
            <a:ext cx="8229600" cy="4953000"/>
          </a:xfrm>
        </p:spPr>
        <p:txBody>
          <a:bodyPr/>
          <a:lstStyle/>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r>
              <a:rPr lang="en-US" altLang="en-US" sz="1200" smtClean="0">
                <a:latin typeface="Courier New" pitchFamily="49" charset="0"/>
                <a:cs typeface="Courier New" pitchFamily="49" charset="0"/>
              </a:rPr>
              <a:t>. ttest cd4count, by(sex)</a:t>
            </a:r>
          </a:p>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r>
              <a:rPr lang="en-US" altLang="en-US" sz="1200" smtClean="0">
                <a:latin typeface="Courier New" pitchFamily="49" charset="0"/>
                <a:cs typeface="Courier New" pitchFamily="49" charset="0"/>
              </a:rPr>
              <a:t>Two-sample t test with equal variances</a:t>
            </a:r>
          </a:p>
          <a:p>
            <a:pPr marL="0" indent="0">
              <a:buFont typeface="Arial" charset="0"/>
              <a:buNone/>
            </a:pPr>
            <a:r>
              <a:rPr lang="en-US" altLang="en-US" sz="1200" smtClean="0">
                <a:latin typeface="Courier New" pitchFamily="49" charset="0"/>
                <a:cs typeface="Courier New" pitchFamily="49" charset="0"/>
              </a:rPr>
              <a:t>------------------------------------------------------------------------------</a:t>
            </a:r>
          </a:p>
          <a:p>
            <a:pPr marL="0" indent="0">
              <a:buFont typeface="Arial" charset="0"/>
              <a:buNone/>
            </a:pPr>
            <a:r>
              <a:rPr lang="en-US" altLang="en-US" sz="1200" smtClean="0">
                <a:latin typeface="Courier New" pitchFamily="49" charset="0"/>
                <a:cs typeface="Courier New" pitchFamily="49" charset="0"/>
              </a:rPr>
              <a:t>   Group |     Obs        Mean    Std. Err.   Std. Dev.   [95% Conf. Interval]</a:t>
            </a:r>
          </a:p>
          <a:p>
            <a:pPr marL="0" indent="0">
              <a:buFont typeface="Arial" charset="0"/>
              <a:buNone/>
            </a:pPr>
            <a:r>
              <a:rPr lang="en-US" altLang="en-US" sz="1200" smtClean="0">
                <a:latin typeface="Courier New" pitchFamily="49" charset="0"/>
                <a:cs typeface="Courier New" pitchFamily="49" charset="0"/>
              </a:rPr>
              <a:t>---------+--------------------------------------------------------------------</a:t>
            </a:r>
          </a:p>
          <a:p>
            <a:pPr marL="0" indent="0">
              <a:buFont typeface="Arial" charset="0"/>
              <a:buNone/>
            </a:pPr>
            <a:r>
              <a:rPr lang="en-US" altLang="en-US" sz="1200" smtClean="0">
                <a:latin typeface="Courier New" pitchFamily="49" charset="0"/>
                <a:cs typeface="Courier New" pitchFamily="49" charset="0"/>
              </a:rPr>
              <a:t>       1 |     374    299.6925     13.6301    263.5935     272.891     326.494</a:t>
            </a:r>
          </a:p>
          <a:p>
            <a:pPr marL="0" indent="0">
              <a:buFont typeface="Arial" charset="0"/>
              <a:buNone/>
            </a:pPr>
            <a:r>
              <a:rPr lang="en-US" altLang="en-US" sz="1200" smtClean="0">
                <a:latin typeface="Courier New" pitchFamily="49" charset="0"/>
                <a:cs typeface="Courier New" pitchFamily="49" charset="0"/>
              </a:rPr>
              <a:t>       2 |     625    346.9104    10.65047    266.2618    325.9953    367.8255</a:t>
            </a:r>
          </a:p>
          <a:p>
            <a:pPr marL="0" indent="0">
              <a:buFont typeface="Arial" charset="0"/>
              <a:buNone/>
            </a:pPr>
            <a:r>
              <a:rPr lang="en-US" altLang="en-US" sz="1200" smtClean="0">
                <a:latin typeface="Courier New" pitchFamily="49" charset="0"/>
                <a:cs typeface="Courier New" pitchFamily="49" charset="0"/>
              </a:rPr>
              <a:t>---------+--------------------------------------------------------------------</a:t>
            </a:r>
          </a:p>
          <a:p>
            <a:pPr marL="0" indent="0">
              <a:buFont typeface="Arial" charset="0"/>
              <a:buNone/>
            </a:pPr>
            <a:r>
              <a:rPr lang="en-US" altLang="en-US" sz="1200" smtClean="0">
                <a:latin typeface="Courier New" pitchFamily="49" charset="0"/>
                <a:cs typeface="Courier New" pitchFamily="49" charset="0"/>
              </a:rPr>
              <a:t>combined |     999    329.2332    8.419592    266.1177    312.7111    345.7554</a:t>
            </a:r>
          </a:p>
          <a:p>
            <a:pPr marL="0" indent="0">
              <a:buFont typeface="Arial" charset="0"/>
              <a:buNone/>
            </a:pPr>
            <a:r>
              <a:rPr lang="en-US" altLang="en-US" sz="1200" smtClean="0">
                <a:latin typeface="Courier New" pitchFamily="49" charset="0"/>
                <a:cs typeface="Courier New" pitchFamily="49" charset="0"/>
              </a:rPr>
              <a:t>---------+--------------------------------------------------------------------</a:t>
            </a:r>
          </a:p>
          <a:p>
            <a:pPr marL="0" indent="0">
              <a:buFont typeface="Arial" charset="0"/>
              <a:buNone/>
            </a:pPr>
            <a:r>
              <a:rPr lang="en-US" altLang="en-US" sz="1200" smtClean="0">
                <a:latin typeface="Courier New" pitchFamily="49" charset="0"/>
                <a:cs typeface="Courier New" pitchFamily="49" charset="0"/>
              </a:rPr>
              <a:t>    diff |           -47.21789    17.34162               -81.24815   -13.18762</a:t>
            </a:r>
          </a:p>
          <a:p>
            <a:pPr marL="0" indent="0">
              <a:buFont typeface="Arial" charset="0"/>
              <a:buNone/>
            </a:pPr>
            <a:r>
              <a:rPr lang="en-US" altLang="en-US" sz="1200" smtClean="0">
                <a:latin typeface="Courier New" pitchFamily="49" charset="0"/>
                <a:cs typeface="Courier New" pitchFamily="49" charset="0"/>
              </a:rPr>
              <a:t>------------------------------------------------------------------------------</a:t>
            </a:r>
          </a:p>
          <a:p>
            <a:pPr marL="0" indent="0">
              <a:buFont typeface="Arial" charset="0"/>
              <a:buNone/>
            </a:pPr>
            <a:r>
              <a:rPr lang="en-US" altLang="en-US" sz="1200" smtClean="0">
                <a:latin typeface="Courier New" pitchFamily="49" charset="0"/>
                <a:cs typeface="Courier New" pitchFamily="49" charset="0"/>
              </a:rPr>
              <a:t>    diff = mean(1) - mean(2)                                      t =  -2.7228</a:t>
            </a:r>
          </a:p>
          <a:p>
            <a:pPr marL="0" indent="0">
              <a:buFont typeface="Arial" charset="0"/>
              <a:buNone/>
            </a:pPr>
            <a:r>
              <a:rPr lang="en-US" altLang="en-US" sz="1200" smtClean="0">
                <a:latin typeface="Courier New" pitchFamily="49" charset="0"/>
                <a:cs typeface="Courier New" pitchFamily="49" charset="0"/>
              </a:rPr>
              <a:t>Ho: diff = 0                                     degrees of freedom =      997</a:t>
            </a:r>
          </a:p>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r>
              <a:rPr lang="en-US" altLang="en-US" sz="1200" smtClean="0">
                <a:latin typeface="Courier New" pitchFamily="49" charset="0"/>
                <a:cs typeface="Courier New" pitchFamily="49" charset="0"/>
              </a:rPr>
              <a:t>    Ha: diff &lt; 0                 Ha: diff != 0                 Ha: diff &gt; 0</a:t>
            </a:r>
          </a:p>
          <a:p>
            <a:pPr marL="0" indent="0">
              <a:buFont typeface="Arial" charset="0"/>
              <a:buNone/>
            </a:pPr>
            <a:r>
              <a:rPr lang="en-US" altLang="en-US" sz="1200" smtClean="0">
                <a:latin typeface="Courier New" pitchFamily="49" charset="0"/>
                <a:cs typeface="Courier New" pitchFamily="49" charset="0"/>
              </a:rPr>
              <a:t> Pr(T &lt; t) = 0.0033         Pr(|T| &gt; |t|) = 0.0066          Pr(T &gt; t) = 0.9967</a:t>
            </a:r>
          </a:p>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r>
              <a:rPr lang="en-US" altLang="en-US" sz="1200" smtClean="0">
                <a:latin typeface="Courier New" pitchFamily="49" charset="0"/>
                <a:cs typeface="Courier New" pitchFamily="49" charset="0"/>
              </a:rPr>
              <a:t>. di 2.7228^2</a:t>
            </a:r>
          </a:p>
          <a:p>
            <a:pPr marL="0" indent="0">
              <a:buFont typeface="Arial" charset="0"/>
              <a:buNone/>
            </a:pPr>
            <a:r>
              <a:rPr lang="en-US" altLang="en-US" sz="1200" smtClean="0">
                <a:latin typeface="Courier New" pitchFamily="49" charset="0"/>
                <a:cs typeface="Courier New" pitchFamily="49" charset="0"/>
              </a:rPr>
              <a:t>7.4136398</a:t>
            </a:r>
          </a:p>
          <a:p>
            <a:pPr marL="0" indent="0">
              <a:buFont typeface="Arial" charset="0"/>
              <a:buNone/>
            </a:pPr>
            <a:endParaRPr lang="en-US" altLang="en-US" sz="1200" smtClean="0">
              <a:latin typeface="Courier New" pitchFamily="49" charset="0"/>
              <a:cs typeface="Courier New" pitchFamily="49" charset="0"/>
            </a:endParaRPr>
          </a:p>
          <a:p>
            <a:pPr marL="0" indent="0">
              <a:buFont typeface="Arial" charset="0"/>
              <a:buNone/>
            </a:pPr>
            <a:endParaRPr lang="en-US" altLang="en-US" sz="120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EEFDD1A3-637D-463C-9A7A-D01D5DACF08A}" type="slidenum">
              <a:rPr lang="en-US" smtClean="0"/>
              <a:pPr>
                <a:defRPr/>
              </a:pPr>
              <a:t>26</a:t>
            </a:fld>
            <a:endParaRPr lang="en-US"/>
          </a:p>
        </p:txBody>
      </p:sp>
      <p:sp>
        <p:nvSpPr>
          <p:cNvPr id="27653" name="Oval 5"/>
          <p:cNvSpPr>
            <a:spLocks noChangeArrowheads="1"/>
          </p:cNvSpPr>
          <p:nvPr/>
        </p:nvSpPr>
        <p:spPr bwMode="auto">
          <a:xfrm>
            <a:off x="6324600" y="4648200"/>
            <a:ext cx="2133600" cy="533400"/>
          </a:xfrm>
          <a:prstGeom prst="ellipse">
            <a:avLst/>
          </a:prstGeom>
          <a:noFill/>
          <a:ln w="25400">
            <a:solidFill>
              <a:srgbClr val="FF9933"/>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ltLang="en-US" smtClean="0"/>
              <a:t>Multiple comparisons</a:t>
            </a:r>
          </a:p>
        </p:txBody>
      </p:sp>
      <p:sp>
        <p:nvSpPr>
          <p:cNvPr id="28675" name="Content Placeholder 2"/>
          <p:cNvSpPr>
            <a:spLocks noGrp="1"/>
          </p:cNvSpPr>
          <p:nvPr>
            <p:ph idx="1"/>
          </p:nvPr>
        </p:nvSpPr>
        <p:spPr>
          <a:xfrm>
            <a:off x="457200" y="1447800"/>
            <a:ext cx="8229600" cy="4525963"/>
          </a:xfrm>
        </p:spPr>
        <p:txBody>
          <a:bodyPr/>
          <a:lstStyle/>
          <a:p>
            <a:pPr eaLnBrk="1" hangingPunct="1"/>
            <a:r>
              <a:rPr lang="en-US" altLang="en-US" smtClean="0"/>
              <a:t>If we reject H</a:t>
            </a:r>
            <a:r>
              <a:rPr lang="en-US" altLang="en-US" baseline="-25000" smtClean="0"/>
              <a:t>0</a:t>
            </a:r>
            <a:r>
              <a:rPr lang="en-US" altLang="en-US" smtClean="0"/>
              <a:t> , we might want to know which means differed from each other</a:t>
            </a:r>
          </a:p>
          <a:p>
            <a:pPr eaLnBrk="1" hangingPunct="1"/>
            <a:r>
              <a:rPr lang="en-US" altLang="en-US" smtClean="0"/>
              <a:t>But as noted before, if you test all combinations, you increase your chance of rejecting the null incorrectly</a:t>
            </a:r>
          </a:p>
          <a:p>
            <a:pPr eaLnBrk="1" hangingPunct="1"/>
            <a:r>
              <a:rPr lang="en-US" altLang="en-US" smtClean="0"/>
              <a:t>To be conservative, we reduce the level of </a:t>
            </a:r>
            <a:r>
              <a:rPr lang="en-US" altLang="en-US" smtClean="0">
                <a:sym typeface="Symbol" pitchFamily="18" charset="2"/>
              </a:rPr>
              <a:t>, that is we will reject the p-value at a level smaller than the original </a:t>
            </a:r>
          </a:p>
        </p:txBody>
      </p:sp>
      <p:sp>
        <p:nvSpPr>
          <p:cNvPr id="5" name="Slide Number Placeholder 4"/>
          <p:cNvSpPr>
            <a:spLocks noGrp="1"/>
          </p:cNvSpPr>
          <p:nvPr>
            <p:ph type="sldNum" sz="quarter" idx="12"/>
          </p:nvPr>
        </p:nvSpPr>
        <p:spPr/>
        <p:txBody>
          <a:bodyPr/>
          <a:lstStyle/>
          <a:p>
            <a:pPr>
              <a:defRPr/>
            </a:pPr>
            <a:fld id="{527FB731-E001-48F0-85B4-1BD0BA0EB93F}" type="slidenum">
              <a:rPr lang="en-US" smtClean="0"/>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smtClean="0"/>
              <a:t>Bonferroni method for multiple comparisons</a:t>
            </a:r>
          </a:p>
        </p:txBody>
      </p:sp>
      <p:sp>
        <p:nvSpPr>
          <p:cNvPr id="3" name="Content Placeholder 2"/>
          <p:cNvSpPr>
            <a:spLocks noGrp="1"/>
          </p:cNvSpPr>
          <p:nvPr>
            <p:ph idx="1"/>
          </p:nvPr>
        </p:nvSpPr>
        <p:spPr/>
        <p:txBody>
          <a:bodyPr>
            <a:normAutofit/>
          </a:bodyPr>
          <a:lstStyle/>
          <a:p>
            <a:pPr eaLnBrk="1" hangingPunct="1">
              <a:defRPr/>
            </a:pPr>
            <a:r>
              <a:rPr lang="en-US" dirty="0" smtClean="0">
                <a:sym typeface="Symbol"/>
              </a:rPr>
              <a:t>The </a:t>
            </a:r>
            <a:r>
              <a:rPr lang="en-US" dirty="0" err="1" smtClean="0">
                <a:sym typeface="Symbol"/>
              </a:rPr>
              <a:t>Bonferroni</a:t>
            </a:r>
            <a:r>
              <a:rPr lang="en-US" dirty="0" smtClean="0">
                <a:sym typeface="Symbol"/>
              </a:rPr>
              <a:t> methods divides  by the number of possible pairs of tests</a:t>
            </a:r>
          </a:p>
          <a:p>
            <a:pPr eaLnBrk="1" hangingPunct="1">
              <a:defRPr/>
            </a:pPr>
            <a:endParaRPr lang="en-US" dirty="0">
              <a:sym typeface="Symbol"/>
            </a:endParaRPr>
          </a:p>
          <a:p>
            <a:pPr eaLnBrk="1" hangingPunct="1">
              <a:defRPr/>
            </a:pPr>
            <a:endParaRPr lang="en-US" dirty="0" smtClean="0">
              <a:sym typeface="Symbol"/>
            </a:endParaRPr>
          </a:p>
          <a:p>
            <a:pPr eaLnBrk="1" hangingPunct="1">
              <a:defRPr/>
            </a:pPr>
            <a:r>
              <a:rPr lang="en-US" dirty="0" smtClean="0">
                <a:sym typeface="Symbol"/>
              </a:rPr>
              <a:t>Example: if you have 3 groups and you started with =0.05 then * = 0.05 / (3 choose 2) </a:t>
            </a:r>
          </a:p>
          <a:p>
            <a:pPr marL="0" indent="0" eaLnBrk="1" hangingPunct="1">
              <a:buFont typeface="Arial" charset="0"/>
              <a:buNone/>
              <a:defRPr/>
            </a:pPr>
            <a:r>
              <a:rPr lang="en-US" dirty="0" smtClean="0">
                <a:sym typeface="Symbol"/>
              </a:rPr>
              <a:t>= 0.05 / 3 = 0.01677</a:t>
            </a:r>
          </a:p>
          <a:p>
            <a:pPr eaLnBrk="1" hangingPunct="1">
              <a:defRPr/>
            </a:pPr>
            <a:r>
              <a:rPr lang="en-US" dirty="0" smtClean="0">
                <a:sym typeface="Symbol"/>
              </a:rPr>
              <a:t>This means that you will only reject if p&lt;0.017</a:t>
            </a:r>
            <a:endParaRPr lang="en-US" dirty="0"/>
          </a:p>
        </p:txBody>
      </p:sp>
      <p:graphicFrame>
        <p:nvGraphicFramePr>
          <p:cNvPr id="29700" name="Object 4"/>
          <p:cNvGraphicFramePr>
            <a:graphicFrameLocks noChangeAspect="1"/>
          </p:cNvGraphicFramePr>
          <p:nvPr/>
        </p:nvGraphicFramePr>
        <p:xfrm>
          <a:off x="3505200" y="2743200"/>
          <a:ext cx="1143000" cy="1238250"/>
        </p:xfrm>
        <a:graphic>
          <a:graphicData uri="http://schemas.openxmlformats.org/presentationml/2006/ole">
            <mc:AlternateContent xmlns:mc="http://schemas.openxmlformats.org/markup-compatibility/2006">
              <mc:Choice xmlns:v="urn:schemas-microsoft-com:vml" Requires="v">
                <p:oleObj spid="_x0000_s29714" name="Equation" r:id="rId4" imgW="609336" imgH="660113" progId="Equation.3">
                  <p:embed/>
                </p:oleObj>
              </mc:Choice>
              <mc:Fallback>
                <p:oleObj name="Equation" r:id="rId4" imgW="609336" imgH="660113"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2743200"/>
                        <a:ext cx="1143000"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Slide Number Placeholder 4"/>
          <p:cNvSpPr>
            <a:spLocks noGrp="1"/>
          </p:cNvSpPr>
          <p:nvPr>
            <p:ph type="sldNum" sz="quarter" idx="12"/>
          </p:nvPr>
        </p:nvSpPr>
        <p:spPr/>
        <p:txBody>
          <a:bodyPr/>
          <a:lstStyle/>
          <a:p>
            <a:pPr>
              <a:defRPr/>
            </a:pPr>
            <a:fld id="{F7B2DC3A-5201-4BF3-BDBD-75EA2EAAB0A1}" type="slidenum">
              <a:rPr lang="en-US" smtClean="0"/>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76200"/>
            <a:ext cx="8229600" cy="1143000"/>
          </a:xfrm>
        </p:spPr>
        <p:txBody>
          <a:bodyPr/>
          <a:lstStyle/>
          <a:p>
            <a:pPr eaLnBrk="1" hangingPunct="1"/>
            <a:r>
              <a:rPr lang="en-US" altLang="en-US" smtClean="0"/>
              <a:t>Multiple comparisons with ANOVA</a:t>
            </a:r>
          </a:p>
        </p:txBody>
      </p:sp>
      <p:sp>
        <p:nvSpPr>
          <p:cNvPr id="3" name="Content Placeholder 2"/>
          <p:cNvSpPr>
            <a:spLocks noGrp="1"/>
          </p:cNvSpPr>
          <p:nvPr>
            <p:ph idx="1"/>
          </p:nvPr>
        </p:nvSpPr>
        <p:spPr>
          <a:xfrm>
            <a:off x="457200" y="1295400"/>
            <a:ext cx="8229600" cy="5562600"/>
          </a:xfrm>
        </p:spPr>
        <p:txBody>
          <a:bodyPr>
            <a:normAutofit fontScale="92500" lnSpcReduction="10000"/>
          </a:bodyPr>
          <a:lstStyle/>
          <a:p>
            <a:pPr eaLnBrk="1" hangingPunct="1">
              <a:defRPr/>
            </a:pPr>
            <a:r>
              <a:rPr lang="en-US" dirty="0" smtClean="0"/>
              <a:t>Use a t-test, but use </a:t>
            </a:r>
            <a:r>
              <a:rPr lang="en-US" u="sng" dirty="0" smtClean="0"/>
              <a:t>the within group variance </a:t>
            </a:r>
            <a:r>
              <a:rPr lang="en-US" i="1" u="sng" dirty="0" smtClean="0"/>
              <a:t>s</a:t>
            </a:r>
            <a:r>
              <a:rPr lang="en-US" i="1" baseline="-25000" dirty="0" smtClean="0"/>
              <a:t>w</a:t>
            </a:r>
            <a:r>
              <a:rPr lang="en-US" i="1" baseline="30000" dirty="0" smtClean="0"/>
              <a:t>2</a:t>
            </a:r>
            <a:r>
              <a:rPr lang="en-US" i="1" u="sng" dirty="0" smtClean="0"/>
              <a:t> </a:t>
            </a:r>
            <a:r>
              <a:rPr lang="en-US" u="sng" dirty="0" smtClean="0"/>
              <a:t> that weights over all the groups </a:t>
            </a:r>
            <a:r>
              <a:rPr lang="en-US" dirty="0" smtClean="0"/>
              <a:t>(not just the 2 being examined) </a:t>
            </a:r>
          </a:p>
          <a:p>
            <a:pPr eaLnBrk="1" hangingPunct="1">
              <a:defRPr/>
            </a:pPr>
            <a:r>
              <a:rPr lang="en-US" dirty="0" smtClean="0"/>
              <a:t>The test statistic for each pair of means is:</a:t>
            </a:r>
          </a:p>
          <a:p>
            <a:pPr eaLnBrk="1" hangingPunct="1">
              <a:defRPr/>
            </a:pPr>
            <a:endParaRPr lang="en-US" dirty="0" smtClean="0"/>
          </a:p>
          <a:p>
            <a:pPr lvl="1" eaLnBrk="1" hangingPunct="1">
              <a:buFont typeface="Arial" charset="0"/>
              <a:buNone/>
              <a:defRPr/>
            </a:pPr>
            <a:endParaRPr lang="en-US" dirty="0" smtClean="0"/>
          </a:p>
          <a:p>
            <a:pPr lvl="1" eaLnBrk="1" hangingPunct="1">
              <a:buFont typeface="Arial" charset="0"/>
              <a:buNone/>
              <a:defRPr/>
            </a:pPr>
            <a:r>
              <a:rPr lang="en-US" dirty="0" smtClean="0"/>
              <a:t>and the degrees of freedom are n-k where n is the total number of observations and k is the total number of groups (note difference from regular t-test)</a:t>
            </a:r>
          </a:p>
          <a:p>
            <a:pPr eaLnBrk="1" hangingPunct="1">
              <a:defRPr/>
            </a:pPr>
            <a:r>
              <a:rPr lang="en-US" dirty="0" smtClean="0"/>
              <a:t>Reject if the p-value is &lt;</a:t>
            </a:r>
            <a:r>
              <a:rPr lang="en-US" dirty="0" smtClean="0">
                <a:sym typeface="Symbol"/>
              </a:rPr>
              <a:t>*</a:t>
            </a:r>
          </a:p>
          <a:p>
            <a:pPr lvl="1" eaLnBrk="1" hangingPunct="1">
              <a:defRPr/>
            </a:pPr>
            <a:r>
              <a:rPr lang="en-US" dirty="0" smtClean="0">
                <a:sym typeface="Symbol"/>
              </a:rPr>
              <a:t>(Note:  This is if you are doing the test by hand; if you use </a:t>
            </a:r>
            <a:r>
              <a:rPr lang="en-US" dirty="0" err="1" smtClean="0">
                <a:sym typeface="Symbol"/>
              </a:rPr>
              <a:t>Stata</a:t>
            </a:r>
            <a:r>
              <a:rPr lang="en-US" dirty="0" smtClean="0">
                <a:sym typeface="Symbol"/>
              </a:rPr>
              <a:t> option </a:t>
            </a:r>
            <a:r>
              <a:rPr lang="en-US" dirty="0" err="1" smtClean="0">
                <a:sym typeface="Symbol"/>
              </a:rPr>
              <a:t>Bonferroni</a:t>
            </a:r>
            <a:r>
              <a:rPr lang="en-US" dirty="0" smtClean="0">
                <a:sym typeface="Symbol"/>
              </a:rPr>
              <a:t> reject if p&lt; )</a:t>
            </a:r>
            <a:endParaRPr lang="en-US" dirty="0" smtClean="0"/>
          </a:p>
        </p:txBody>
      </p:sp>
      <p:graphicFrame>
        <p:nvGraphicFramePr>
          <p:cNvPr id="30724" name="Object 5"/>
          <p:cNvGraphicFramePr>
            <a:graphicFrameLocks noChangeAspect="1"/>
          </p:cNvGraphicFramePr>
          <p:nvPr/>
        </p:nvGraphicFramePr>
        <p:xfrm>
          <a:off x="2667000" y="3124200"/>
          <a:ext cx="2667000" cy="958850"/>
        </p:xfrm>
        <a:graphic>
          <a:graphicData uri="http://schemas.openxmlformats.org/presentationml/2006/ole">
            <mc:AlternateContent xmlns:mc="http://schemas.openxmlformats.org/markup-compatibility/2006">
              <mc:Choice xmlns:v="urn:schemas-microsoft-com:vml" Requires="v">
                <p:oleObj spid="_x0000_s30738" name="Equation" r:id="rId4" imgW="1447800" imgH="520700" progId="Equation.3">
                  <p:embed/>
                </p:oleObj>
              </mc:Choice>
              <mc:Fallback>
                <p:oleObj name="Equation" r:id="rId4" imgW="1447800" imgH="52070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3124200"/>
                        <a:ext cx="2667000"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Slide Number Placeholder 4"/>
          <p:cNvSpPr>
            <a:spLocks noGrp="1"/>
          </p:cNvSpPr>
          <p:nvPr>
            <p:ph type="sldNum" sz="quarter" idx="12"/>
          </p:nvPr>
        </p:nvSpPr>
        <p:spPr/>
        <p:txBody>
          <a:bodyPr/>
          <a:lstStyle/>
          <a:p>
            <a:pPr>
              <a:defRPr/>
            </a:pPr>
            <a:fld id="{929F6D8D-064A-4E88-9919-11BE86E77B8E}" type="slidenum">
              <a:rPr lang="en-US" smtClean="0"/>
              <a:pPr>
                <a:defRPr/>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304800"/>
            <a:ext cx="8229600" cy="1143000"/>
          </a:xfrm>
        </p:spPr>
        <p:txBody>
          <a:bodyPr/>
          <a:lstStyle/>
          <a:p>
            <a:pPr eaLnBrk="1" hangingPunct="1"/>
            <a:r>
              <a:rPr lang="en-US" altLang="en-US" smtClean="0"/>
              <a:t>Hypothesis tests so far</a:t>
            </a:r>
            <a:br>
              <a:rPr lang="en-US" altLang="en-US" smtClean="0"/>
            </a:br>
            <a:r>
              <a:rPr lang="en-US" altLang="en-US" smtClean="0"/>
              <a:t>Dichotomous data</a:t>
            </a:r>
          </a:p>
        </p:txBody>
      </p:sp>
      <p:sp>
        <p:nvSpPr>
          <p:cNvPr id="4099" name="Content Placeholder 2"/>
          <p:cNvSpPr>
            <a:spLocks noGrp="1"/>
          </p:cNvSpPr>
          <p:nvPr>
            <p:ph idx="1"/>
          </p:nvPr>
        </p:nvSpPr>
        <p:spPr>
          <a:xfrm>
            <a:off x="457200" y="1646238"/>
            <a:ext cx="8458200" cy="4525962"/>
          </a:xfrm>
        </p:spPr>
        <p:txBody>
          <a:bodyPr/>
          <a:lstStyle/>
          <a:p>
            <a:pPr eaLnBrk="1" hangingPunct="1"/>
            <a:r>
              <a:rPr lang="en-US" altLang="en-US" smtClean="0"/>
              <a:t>Test of one proportion:  </a:t>
            </a:r>
          </a:p>
          <a:p>
            <a:pPr lvl="1" eaLnBrk="1" hangingPunct="1">
              <a:buFont typeface="Arial" charset="0"/>
              <a:buNone/>
            </a:pPr>
            <a:r>
              <a:rPr lang="en-US" altLang="en-US" smtClean="0"/>
              <a:t>	Null hypothesis p=p</a:t>
            </a:r>
            <a:r>
              <a:rPr lang="en-US" altLang="en-US" baseline="-25000" smtClean="0"/>
              <a:t>0 </a:t>
            </a:r>
            <a:r>
              <a:rPr lang="en-US" altLang="en-US" smtClean="0"/>
              <a:t>(two-sided)</a:t>
            </a:r>
            <a:endParaRPr lang="en-US" altLang="en-US" baseline="-25000" smtClean="0"/>
          </a:p>
          <a:p>
            <a:pPr lvl="1" eaLnBrk="1" hangingPunct="1">
              <a:buFont typeface="Arial" charset="0"/>
              <a:buNone/>
            </a:pPr>
            <a:r>
              <a:rPr lang="en-US" altLang="en-US" smtClean="0"/>
              <a:t>  	Test statistic     z = </a:t>
            </a:r>
            <a:r>
              <a:rPr lang="en-US" altLang="en-US" baseline="-25000" smtClean="0"/>
              <a:t>	</a:t>
            </a:r>
            <a:r>
              <a:rPr lang="en-US" altLang="en-US" smtClean="0"/>
              <a:t>(p̂ - p</a:t>
            </a:r>
            <a:r>
              <a:rPr lang="en-US" altLang="en-US" baseline="-25000" smtClean="0"/>
              <a:t>0</a:t>
            </a:r>
            <a:r>
              <a:rPr lang="en-US" altLang="en-US" smtClean="0"/>
              <a:t>) / </a:t>
            </a:r>
            <a:r>
              <a:rPr lang="en-US" altLang="en-US" smtClean="0">
                <a:sym typeface="Symbol" pitchFamily="18" charset="2"/>
              </a:rPr>
              <a:t>(</a:t>
            </a:r>
            <a:r>
              <a:rPr lang="en-US" altLang="en-US" smtClean="0"/>
              <a:t>p</a:t>
            </a:r>
            <a:r>
              <a:rPr lang="en-US" altLang="en-US" baseline="-25000" smtClean="0"/>
              <a:t>0</a:t>
            </a:r>
            <a:r>
              <a:rPr lang="en-US" altLang="en-US" smtClean="0"/>
              <a:t>(1- p</a:t>
            </a:r>
            <a:r>
              <a:rPr lang="en-US" altLang="en-US" baseline="-25000" smtClean="0"/>
              <a:t>0</a:t>
            </a:r>
            <a:r>
              <a:rPr lang="en-US" altLang="en-US" smtClean="0"/>
              <a:t>)/n)</a:t>
            </a:r>
            <a:endParaRPr lang="en-US" altLang="en-US" baseline="-25000" smtClean="0"/>
          </a:p>
          <a:p>
            <a:pPr eaLnBrk="1" hangingPunct="1"/>
            <a:r>
              <a:rPr lang="en-US" altLang="en-US" smtClean="0"/>
              <a:t>Proportion test for two independent samples</a:t>
            </a:r>
          </a:p>
          <a:p>
            <a:pPr lvl="1" eaLnBrk="1" hangingPunct="1">
              <a:buFont typeface="Arial" charset="0"/>
              <a:buNone/>
            </a:pPr>
            <a:r>
              <a:rPr lang="en-US" altLang="en-US" smtClean="0"/>
              <a:t>		Null hypothesis p</a:t>
            </a:r>
            <a:r>
              <a:rPr lang="en-US" altLang="en-US" baseline="-25000" smtClean="0"/>
              <a:t>1</a:t>
            </a:r>
            <a:r>
              <a:rPr lang="en-US" altLang="en-US" smtClean="0"/>
              <a:t>=p</a:t>
            </a:r>
            <a:r>
              <a:rPr lang="en-US" altLang="en-US" baseline="-25000" smtClean="0"/>
              <a:t>2  </a:t>
            </a:r>
            <a:r>
              <a:rPr lang="en-US" altLang="en-US" smtClean="0"/>
              <a:t>(two-sided)</a:t>
            </a:r>
            <a:endParaRPr lang="en-US" altLang="en-US" baseline="-25000" smtClean="0"/>
          </a:p>
          <a:p>
            <a:pPr lvl="1" eaLnBrk="1" hangingPunct="1">
              <a:buFont typeface="Arial" charset="0"/>
              <a:buNone/>
            </a:pPr>
            <a:r>
              <a:rPr lang="en-US" altLang="en-US" baseline="-25000" smtClean="0"/>
              <a:t>	</a:t>
            </a:r>
            <a:r>
              <a:rPr lang="en-US" altLang="en-US" smtClean="0"/>
              <a:t>	Test statistic  </a:t>
            </a:r>
          </a:p>
          <a:p>
            <a:pPr eaLnBrk="1" hangingPunct="1">
              <a:buFont typeface="Arial" charset="0"/>
              <a:buNone/>
            </a:pPr>
            <a:endParaRPr lang="en-US" altLang="en-US" smtClean="0"/>
          </a:p>
        </p:txBody>
      </p:sp>
      <p:sp>
        <p:nvSpPr>
          <p:cNvPr id="4" name="Slide Number Placeholder 3"/>
          <p:cNvSpPr>
            <a:spLocks noGrp="1"/>
          </p:cNvSpPr>
          <p:nvPr>
            <p:ph type="sldNum" sz="quarter" idx="12"/>
          </p:nvPr>
        </p:nvSpPr>
        <p:spPr/>
        <p:txBody>
          <a:bodyPr/>
          <a:lstStyle/>
          <a:p>
            <a:pPr>
              <a:defRPr/>
            </a:pPr>
            <a:fld id="{6E51B410-603E-4EB8-991E-D768883A98EB}" type="slidenum">
              <a:rPr lang="en-US" smtClean="0"/>
              <a:pPr>
                <a:defRPr/>
              </a:pPr>
              <a:t>3</a:t>
            </a:fld>
            <a:endParaRPr lang="en-US"/>
          </a:p>
        </p:txBody>
      </p:sp>
      <p:graphicFrame>
        <p:nvGraphicFramePr>
          <p:cNvPr id="4101" name="Object 5"/>
          <p:cNvGraphicFramePr>
            <a:graphicFrameLocks noChangeAspect="1"/>
          </p:cNvGraphicFramePr>
          <p:nvPr/>
        </p:nvGraphicFramePr>
        <p:xfrm>
          <a:off x="2209800" y="4953000"/>
          <a:ext cx="4332288" cy="1752600"/>
        </p:xfrm>
        <a:graphic>
          <a:graphicData uri="http://schemas.openxmlformats.org/presentationml/2006/ole">
            <mc:AlternateContent xmlns:mc="http://schemas.openxmlformats.org/markup-compatibility/2006">
              <mc:Choice xmlns:v="urn:schemas-microsoft-com:vml" Requires="v">
                <p:oleObj spid="_x0000_s4114" name="Equation" r:id="rId3" imgW="2260600" imgH="914400" progId="Equation.3">
                  <p:embed/>
                </p:oleObj>
              </mc:Choice>
              <mc:Fallback>
                <p:oleObj name="Equation" r:id="rId3" imgW="2260600" imgH="9144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4953000"/>
                        <a:ext cx="4332288" cy="1752600"/>
                      </a:xfrm>
                      <a:prstGeom prst="rect">
                        <a:avLst/>
                      </a:prstGeom>
                      <a:solidFill>
                        <a:schemeClr val="bg1"/>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altLang="en-US" smtClean="0"/>
              <a:t>Multiple comparisons</a:t>
            </a:r>
          </a:p>
        </p:txBody>
      </p:sp>
      <p:sp>
        <p:nvSpPr>
          <p:cNvPr id="31747" name="Content Placeholder 2"/>
          <p:cNvSpPr>
            <a:spLocks noGrp="1"/>
          </p:cNvSpPr>
          <p:nvPr>
            <p:ph idx="1"/>
          </p:nvPr>
        </p:nvSpPr>
        <p:spPr/>
        <p:txBody>
          <a:bodyPr/>
          <a:lstStyle/>
          <a:p>
            <a:pPr marL="0" indent="0" eaLnBrk="1" hangingPunct="1">
              <a:spcBef>
                <a:spcPct val="0"/>
              </a:spcBef>
              <a:buFont typeface="Arial" charset="0"/>
              <a:buNone/>
            </a:pPr>
            <a:r>
              <a:rPr lang="en-US" altLang="en-US" sz="1300" smtClean="0">
                <a:latin typeface="Courier New" pitchFamily="49" charset="0"/>
                <a:cs typeface="Courier New" pitchFamily="49" charset="0"/>
              </a:rPr>
              <a:t>.  oneway cd4count lastalc_3, </a:t>
            </a:r>
            <a:r>
              <a:rPr lang="en-US" altLang="en-US" sz="1300" smtClean="0">
                <a:solidFill>
                  <a:srgbClr val="FF0000"/>
                </a:solidFill>
                <a:latin typeface="Courier New" pitchFamily="49" charset="0"/>
                <a:cs typeface="Courier New" pitchFamily="49" charset="0"/>
              </a:rPr>
              <a:t>bonferroni</a:t>
            </a:r>
          </a:p>
          <a:p>
            <a:pPr marL="0" indent="0" eaLnBrk="1" hangingPunct="1">
              <a:spcBef>
                <a:spcPct val="0"/>
              </a:spcBef>
              <a:buFont typeface="Arial" charset="0"/>
              <a:buNone/>
            </a:pPr>
            <a:endParaRPr lang="en-US" altLang="en-US" sz="1300" smtClean="0">
              <a:latin typeface="Courier New" pitchFamily="49" charset="0"/>
              <a:cs typeface="Courier New" pitchFamily="49" charset="0"/>
            </a:endParaRPr>
          </a:p>
          <a:p>
            <a:pPr marL="0" indent="0" eaLnBrk="1" hangingPunct="1">
              <a:spcBef>
                <a:spcPct val="0"/>
              </a:spcBef>
              <a:buFont typeface="Arial" charset="0"/>
              <a:buNone/>
            </a:pPr>
            <a:r>
              <a:rPr lang="en-US" altLang="en-US" sz="1300" smtClean="0">
                <a:latin typeface="Courier New" pitchFamily="49" charset="0"/>
                <a:cs typeface="Courier New" pitchFamily="49" charset="0"/>
              </a:rPr>
              <a:t>                        Analysis of Variance</a:t>
            </a:r>
          </a:p>
          <a:p>
            <a:pPr marL="0" indent="0" eaLnBrk="1" hangingPunct="1">
              <a:spcBef>
                <a:spcPct val="0"/>
              </a:spcBef>
              <a:buFont typeface="Arial" charset="0"/>
              <a:buNone/>
            </a:pPr>
            <a:r>
              <a:rPr lang="en-US" altLang="en-US" sz="1300" smtClean="0">
                <a:latin typeface="Courier New" pitchFamily="49" charset="0"/>
                <a:cs typeface="Courier New" pitchFamily="49" charset="0"/>
              </a:rPr>
              <a:t>    Source              SS         df      MS            F     Prob &gt; F</a:t>
            </a:r>
          </a:p>
          <a:p>
            <a:pPr marL="0" indent="0" eaLnBrk="1" hangingPunct="1">
              <a:spcBef>
                <a:spcPct val="0"/>
              </a:spcBef>
              <a:buFont typeface="Arial" charset="0"/>
              <a:buNone/>
            </a:pPr>
            <a:r>
              <a:rPr lang="en-US" altLang="en-US" sz="1300" smtClean="0">
                <a:latin typeface="Courier New" pitchFamily="49" charset="0"/>
                <a:cs typeface="Courier New" pitchFamily="49" charset="0"/>
              </a:rPr>
              <a:t>------------------------------------------------------------------------</a:t>
            </a:r>
          </a:p>
          <a:p>
            <a:pPr marL="0" indent="0" eaLnBrk="1" hangingPunct="1">
              <a:spcBef>
                <a:spcPct val="0"/>
              </a:spcBef>
              <a:buFont typeface="Arial" charset="0"/>
              <a:buNone/>
            </a:pPr>
            <a:r>
              <a:rPr lang="en-US" altLang="en-US" sz="1300" smtClean="0">
                <a:latin typeface="Courier New" pitchFamily="49" charset="0"/>
                <a:cs typeface="Courier New" pitchFamily="49" charset="0"/>
              </a:rPr>
              <a:t>Between groups      344571.162      2   172285.581      2.45     0.0867</a:t>
            </a:r>
          </a:p>
          <a:p>
            <a:pPr marL="0" indent="0" eaLnBrk="1" hangingPunct="1">
              <a:spcBef>
                <a:spcPct val="0"/>
              </a:spcBef>
              <a:buFont typeface="Arial" charset="0"/>
              <a:buNone/>
            </a:pPr>
            <a:r>
              <a:rPr lang="en-US" altLang="en-US" sz="1300" smtClean="0">
                <a:latin typeface="Courier New" pitchFamily="49" charset="0"/>
                <a:cs typeface="Courier New" pitchFamily="49" charset="0"/>
              </a:rPr>
              <a:t> Within groups      69660550.3    991    70293.189</a:t>
            </a:r>
          </a:p>
          <a:p>
            <a:pPr marL="0" indent="0" eaLnBrk="1" hangingPunct="1">
              <a:spcBef>
                <a:spcPct val="0"/>
              </a:spcBef>
              <a:buFont typeface="Arial" charset="0"/>
              <a:buNone/>
            </a:pPr>
            <a:r>
              <a:rPr lang="en-US" altLang="en-US" sz="1300" smtClean="0">
                <a:latin typeface="Courier New" pitchFamily="49" charset="0"/>
                <a:cs typeface="Courier New" pitchFamily="49" charset="0"/>
              </a:rPr>
              <a:t>------------------------------------------------------------------------</a:t>
            </a:r>
          </a:p>
          <a:p>
            <a:pPr marL="0" indent="0" eaLnBrk="1" hangingPunct="1">
              <a:spcBef>
                <a:spcPct val="0"/>
              </a:spcBef>
              <a:buFont typeface="Arial" charset="0"/>
              <a:buNone/>
            </a:pPr>
            <a:r>
              <a:rPr lang="en-US" altLang="en-US" sz="1300" smtClean="0">
                <a:latin typeface="Courier New" pitchFamily="49" charset="0"/>
                <a:cs typeface="Courier New" pitchFamily="49" charset="0"/>
              </a:rPr>
              <a:t>    Total           70005121.5    993   70498.6118</a:t>
            </a:r>
          </a:p>
          <a:p>
            <a:pPr marL="0" indent="0" eaLnBrk="1" hangingPunct="1">
              <a:spcBef>
                <a:spcPct val="0"/>
              </a:spcBef>
              <a:buFont typeface="Arial" charset="0"/>
              <a:buNone/>
            </a:pPr>
            <a:endParaRPr lang="en-US" altLang="en-US" sz="1300" smtClean="0">
              <a:latin typeface="Courier New" pitchFamily="49" charset="0"/>
              <a:cs typeface="Courier New" pitchFamily="49" charset="0"/>
            </a:endParaRPr>
          </a:p>
          <a:p>
            <a:pPr marL="0" indent="0" eaLnBrk="1" hangingPunct="1">
              <a:spcBef>
                <a:spcPct val="0"/>
              </a:spcBef>
              <a:buFont typeface="Arial" charset="0"/>
              <a:buNone/>
            </a:pPr>
            <a:r>
              <a:rPr lang="en-US" altLang="en-US" sz="1300" smtClean="0">
                <a:latin typeface="Courier New" pitchFamily="49" charset="0"/>
                <a:cs typeface="Courier New" pitchFamily="49" charset="0"/>
              </a:rPr>
              <a:t>Bartlett's test for equal variances:  chi2(2) =   2.4514  Prob&gt;chi2 = 0.294</a:t>
            </a:r>
          </a:p>
          <a:p>
            <a:pPr marL="0" indent="0" eaLnBrk="1" hangingPunct="1">
              <a:spcBef>
                <a:spcPct val="0"/>
              </a:spcBef>
              <a:buFont typeface="Arial" charset="0"/>
              <a:buNone/>
            </a:pPr>
            <a:endParaRPr lang="en-US" altLang="en-US" sz="1300" smtClean="0">
              <a:latin typeface="Courier New" pitchFamily="49" charset="0"/>
              <a:cs typeface="Courier New" pitchFamily="49" charset="0"/>
            </a:endParaRPr>
          </a:p>
          <a:p>
            <a:pPr marL="0" indent="0" eaLnBrk="1" hangingPunct="1">
              <a:spcBef>
                <a:spcPct val="0"/>
              </a:spcBef>
              <a:buFont typeface="Arial" charset="0"/>
              <a:buNone/>
            </a:pPr>
            <a:r>
              <a:rPr lang="en-US" altLang="en-US" sz="1300" smtClean="0">
                <a:latin typeface="Courier New" pitchFamily="49" charset="0"/>
                <a:cs typeface="Courier New" pitchFamily="49" charset="0"/>
              </a:rPr>
              <a:t>   Comparison of CD4Count by RECODE of lastalc (E1. Last time took alcohol)</a:t>
            </a:r>
          </a:p>
          <a:p>
            <a:pPr marL="0" indent="0" eaLnBrk="1" hangingPunct="1">
              <a:spcBef>
                <a:spcPct val="0"/>
              </a:spcBef>
              <a:buFont typeface="Arial" charset="0"/>
              <a:buNone/>
            </a:pPr>
            <a:r>
              <a:rPr lang="en-US" altLang="en-US" sz="1300" smtClean="0">
                <a:latin typeface="Courier New" pitchFamily="49" charset="0"/>
                <a:cs typeface="Courier New" pitchFamily="49" charset="0"/>
              </a:rPr>
              <a:t>                                (Bonferroni)</a:t>
            </a:r>
          </a:p>
          <a:p>
            <a:pPr marL="0" indent="0" eaLnBrk="1" hangingPunct="1">
              <a:spcBef>
                <a:spcPct val="0"/>
              </a:spcBef>
              <a:buFont typeface="Arial" charset="0"/>
              <a:buNone/>
            </a:pPr>
            <a:r>
              <a:rPr lang="en-US" altLang="en-US" sz="1300" smtClean="0">
                <a:latin typeface="Courier New" pitchFamily="49" charset="0"/>
                <a:cs typeface="Courier New" pitchFamily="49" charset="0"/>
              </a:rPr>
              <a:t>Row Mean-|</a:t>
            </a:r>
          </a:p>
          <a:p>
            <a:pPr marL="0" indent="0" eaLnBrk="1" hangingPunct="1">
              <a:spcBef>
                <a:spcPct val="0"/>
              </a:spcBef>
              <a:buFont typeface="Arial" charset="0"/>
              <a:buNone/>
            </a:pPr>
            <a:r>
              <a:rPr lang="en-US" altLang="en-US" sz="1300" smtClean="0">
                <a:latin typeface="Courier New" pitchFamily="49" charset="0"/>
                <a:cs typeface="Courier New" pitchFamily="49" charset="0"/>
              </a:rPr>
              <a:t>Col Mean |      Never   &gt;1 year </a:t>
            </a:r>
          </a:p>
          <a:p>
            <a:pPr marL="0" indent="0" eaLnBrk="1" hangingPunct="1">
              <a:spcBef>
                <a:spcPct val="0"/>
              </a:spcBef>
              <a:buFont typeface="Arial" charset="0"/>
              <a:buNone/>
            </a:pPr>
            <a:r>
              <a:rPr lang="en-US" altLang="en-US" sz="1300" smtClean="0">
                <a:latin typeface="Courier New" pitchFamily="49" charset="0"/>
                <a:cs typeface="Courier New" pitchFamily="49" charset="0"/>
              </a:rPr>
              <a:t>---------+----------------------</a:t>
            </a:r>
          </a:p>
          <a:p>
            <a:pPr marL="0" indent="0" eaLnBrk="1" hangingPunct="1">
              <a:spcBef>
                <a:spcPct val="0"/>
              </a:spcBef>
              <a:buFont typeface="Arial" charset="0"/>
              <a:buNone/>
            </a:pPr>
            <a:r>
              <a:rPr lang="en-US" altLang="en-US" sz="1300" smtClean="0">
                <a:latin typeface="Courier New" pitchFamily="49" charset="0"/>
                <a:cs typeface="Courier New" pitchFamily="49" charset="0"/>
              </a:rPr>
              <a:t>&gt;1 year  |   -11.7697</a:t>
            </a:r>
          </a:p>
          <a:p>
            <a:pPr marL="0" indent="0" eaLnBrk="1" hangingPunct="1">
              <a:spcBef>
                <a:spcPct val="0"/>
              </a:spcBef>
              <a:buFont typeface="Arial" charset="0"/>
              <a:buNone/>
            </a:pPr>
            <a:r>
              <a:rPr lang="en-US" altLang="en-US" sz="1300" smtClean="0">
                <a:latin typeface="Courier New" pitchFamily="49" charset="0"/>
                <a:cs typeface="Courier New" pitchFamily="49" charset="0"/>
              </a:rPr>
              <a:t>         |      1.000</a:t>
            </a:r>
          </a:p>
          <a:p>
            <a:pPr marL="0" indent="0" eaLnBrk="1" hangingPunct="1">
              <a:spcBef>
                <a:spcPct val="0"/>
              </a:spcBef>
              <a:buFont typeface="Arial" charset="0"/>
              <a:buNone/>
            </a:pPr>
            <a:r>
              <a:rPr lang="en-US" altLang="en-US" sz="1300" smtClean="0">
                <a:latin typeface="Courier New" pitchFamily="49" charset="0"/>
                <a:cs typeface="Courier New" pitchFamily="49" charset="0"/>
              </a:rPr>
              <a:t>         |</a:t>
            </a:r>
          </a:p>
          <a:p>
            <a:pPr marL="0" indent="0" eaLnBrk="1" hangingPunct="1">
              <a:spcBef>
                <a:spcPct val="0"/>
              </a:spcBef>
              <a:buFont typeface="Arial" charset="0"/>
              <a:buNone/>
            </a:pPr>
            <a:r>
              <a:rPr lang="en-US" altLang="en-US" sz="1300" smtClean="0">
                <a:latin typeface="Courier New" pitchFamily="49" charset="0"/>
                <a:cs typeface="Courier New" pitchFamily="49" charset="0"/>
              </a:rPr>
              <a:t>Within t |    32.7188    44.4884</a:t>
            </a:r>
          </a:p>
          <a:p>
            <a:pPr marL="0" indent="0" eaLnBrk="1" hangingPunct="1">
              <a:spcBef>
                <a:spcPct val="0"/>
              </a:spcBef>
              <a:buFont typeface="Arial" charset="0"/>
              <a:buNone/>
            </a:pPr>
            <a:r>
              <a:rPr lang="en-US" altLang="en-US" sz="1300" smtClean="0">
                <a:latin typeface="Courier New" pitchFamily="49" charset="0"/>
                <a:cs typeface="Courier New" pitchFamily="49" charset="0"/>
              </a:rPr>
              <a:t>         |      0.239      0.174</a:t>
            </a:r>
          </a:p>
          <a:p>
            <a:pPr marL="0" indent="0" eaLnBrk="1" hangingPunct="1">
              <a:spcBef>
                <a:spcPct val="0"/>
              </a:spcBef>
              <a:buFont typeface="Arial" charset="0"/>
              <a:buNone/>
            </a:pPr>
            <a:endParaRPr lang="en-US" altLang="en-US" sz="1300" smtClean="0">
              <a:latin typeface="Courier New" pitchFamily="49" charset="0"/>
              <a:cs typeface="Courier New" pitchFamily="49" charset="0"/>
            </a:endParaRPr>
          </a:p>
          <a:p>
            <a:pPr marL="0" indent="0" eaLnBrk="1" hangingPunct="1">
              <a:spcBef>
                <a:spcPct val="0"/>
              </a:spcBef>
              <a:buFont typeface="Arial" charset="0"/>
              <a:buNone/>
            </a:pPr>
            <a:endParaRPr lang="en-US" altLang="en-US" sz="1300" smtClean="0">
              <a:latin typeface="Courier New" pitchFamily="49" charset="0"/>
              <a:cs typeface="Courier New" pitchFamily="49" charset="0"/>
            </a:endParaRPr>
          </a:p>
        </p:txBody>
      </p:sp>
      <p:sp>
        <p:nvSpPr>
          <p:cNvPr id="31748" name="TextBox 4"/>
          <p:cNvSpPr txBox="1">
            <a:spLocks noChangeArrowheads="1"/>
          </p:cNvSpPr>
          <p:nvPr/>
        </p:nvSpPr>
        <p:spPr bwMode="auto">
          <a:xfrm>
            <a:off x="3962400" y="5116513"/>
            <a:ext cx="27574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Arial" charset="0"/>
              </a:rPr>
              <a:t>Difference between the 2 means</a:t>
            </a:r>
          </a:p>
        </p:txBody>
      </p:sp>
      <p:sp>
        <p:nvSpPr>
          <p:cNvPr id="31749" name="TextBox 5"/>
          <p:cNvSpPr txBox="1">
            <a:spLocks noChangeArrowheads="1"/>
          </p:cNvSpPr>
          <p:nvPr/>
        </p:nvSpPr>
        <p:spPr bwMode="auto">
          <a:xfrm>
            <a:off x="4114800" y="5943600"/>
            <a:ext cx="37338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dirty="0">
                <a:latin typeface="Arial" charset="0"/>
              </a:rPr>
              <a:t>p-value for the difference, already </a:t>
            </a:r>
            <a:r>
              <a:rPr lang="en-US" altLang="en-US" sz="1400" u="sng" dirty="0">
                <a:latin typeface="Arial" charset="0"/>
              </a:rPr>
              <a:t>adjusted</a:t>
            </a:r>
            <a:r>
              <a:rPr lang="en-US" altLang="en-US" sz="1400" dirty="0">
                <a:latin typeface="Arial" charset="0"/>
              </a:rPr>
              <a:t> for the fact that you are doing multiple comparisons (so reject if p&lt;</a:t>
            </a:r>
            <a:r>
              <a:rPr lang="en-US" altLang="en-US" sz="1400" dirty="0">
                <a:latin typeface="Arial" charset="0"/>
                <a:sym typeface="Symbol" pitchFamily="18" charset="2"/>
              </a:rPr>
              <a:t>)</a:t>
            </a:r>
            <a:endParaRPr lang="en-US" altLang="en-US" sz="1400" dirty="0">
              <a:latin typeface="Arial" charset="0"/>
            </a:endParaRPr>
          </a:p>
        </p:txBody>
      </p:sp>
      <p:cxnSp>
        <p:nvCxnSpPr>
          <p:cNvPr id="8" name="Straight Arrow Connector 7"/>
          <p:cNvCxnSpPr>
            <a:stCxn id="31748" idx="1"/>
          </p:cNvCxnSpPr>
          <p:nvPr/>
        </p:nvCxnSpPr>
        <p:spPr>
          <a:xfrm rot="10800000" flipV="1">
            <a:off x="3429000" y="5270500"/>
            <a:ext cx="533400" cy="2921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31749" idx="1"/>
          </p:cNvCxnSpPr>
          <p:nvPr/>
        </p:nvCxnSpPr>
        <p:spPr>
          <a:xfrm flipH="1" flipV="1">
            <a:off x="3657600" y="5943600"/>
            <a:ext cx="457200" cy="3698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pPr>
              <a:defRPr/>
            </a:pPr>
            <a:fld id="{6E001A96-E233-4466-82B0-D10FE75143BB}" type="slidenum">
              <a:rPr lang="en-US" smtClean="0"/>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28600"/>
            <a:ext cx="8229600" cy="1139825"/>
          </a:xfrm>
        </p:spPr>
        <p:txBody>
          <a:bodyPr/>
          <a:lstStyle/>
          <a:p>
            <a:pPr eaLnBrk="1" hangingPunct="1"/>
            <a:r>
              <a:rPr lang="en-US" altLang="en-US" smtClean="0"/>
              <a:t>Statistical hypothesis tests</a:t>
            </a:r>
          </a:p>
        </p:txBody>
      </p:sp>
      <p:graphicFrame>
        <p:nvGraphicFramePr>
          <p:cNvPr id="472147" name="Group 83"/>
          <p:cNvGraphicFramePr>
            <a:graphicFrameLocks noGrp="1"/>
          </p:cNvGraphicFramePr>
          <p:nvPr/>
        </p:nvGraphicFramePr>
        <p:xfrm>
          <a:off x="152400" y="627063"/>
          <a:ext cx="8382000" cy="5575300"/>
        </p:xfrm>
        <a:graphic>
          <a:graphicData uri="http://schemas.openxmlformats.org/drawingml/2006/table">
            <a:tbl>
              <a:tblPr/>
              <a:tblGrid>
                <a:gridCol w="2448674"/>
                <a:gridCol w="3390472"/>
                <a:gridCol w="2542854"/>
              </a:tblGrid>
              <a:tr h="820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cs typeface="Arial" charset="0"/>
                        </a:rPr>
                        <a:t>Data and comparison type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Alternative hypotheses</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Test  and </a:t>
                      </a: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8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One mean</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 </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45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a:t>
                      </a:r>
                      <a:r>
                        <a:rPr kumimoji="0" lang="en-US" sz="1200" b="0" i="0" u="sng" strike="noStrike" cap="none" normalizeH="0" baseline="0" dirty="0" smtClean="0">
                          <a:ln>
                            <a:noFill/>
                          </a:ln>
                          <a:solidFill>
                            <a:schemeClr val="tx1"/>
                          </a:solidFill>
                          <a:effectLst/>
                          <a:latin typeface="Arial" charset="0"/>
                        </a:rPr>
                        <a:t>paired data</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var1=var2*</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9949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independent data</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sz="1200" b="0" i="0" u="none" strike="noStrike" cap="none" normalizeH="0" baseline="0" dirty="0" smtClean="0">
                          <a:ln>
                            <a:noFill/>
                          </a:ln>
                          <a:solidFill>
                            <a:schemeClr val="tx1"/>
                          </a:solidFill>
                          <a:effectLst/>
                          <a:latin typeface="Arial" charset="0"/>
                        </a:rPr>
                        <a:t>T-test (equal or unequal variance)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unequal</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232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or more means, independent data</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etc.</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ANOVA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oneway</a:t>
                      </a:r>
                      <a:r>
                        <a:rPr kumimoji="0" lang="en-US" sz="1200" b="0" i="0" u="none" strike="noStrike" cap="none" normalizeH="0" baseline="0" dirty="0" smtClean="0">
                          <a:ln>
                            <a:noFill/>
                          </a:ln>
                          <a:solidFill>
                            <a:schemeClr val="tx1"/>
                          </a:solidFill>
                          <a:effectLst/>
                          <a:latin typeface="Arial" charset="0"/>
                        </a:rPr>
                        <a:t> var1 </a:t>
                      </a:r>
                      <a:r>
                        <a:rPr kumimoji="0" lang="en-US" sz="1200" b="0" i="0" u="none" strike="noStrike" cap="none" normalizeH="0" baseline="0" dirty="0" err="1" smtClean="0">
                          <a:ln>
                            <a:noFill/>
                          </a:ln>
                          <a:solidFill>
                            <a:schemeClr val="tx1"/>
                          </a:solidFill>
                          <a:effectLst/>
                          <a:latin typeface="Arial" charset="0"/>
                        </a:rPr>
                        <a:t>byvar</a:t>
                      </a: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4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330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One proportion</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 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p&gt;p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p&lt;p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 (one-sided)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bitest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232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two proportions</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33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Categorical by categorical (</a:t>
                      </a:r>
                      <a:r>
                        <a:rPr kumimoji="0" lang="en-US" sz="1200" b="0" i="0" u="none" strike="noStrike" cap="none" normalizeH="0" baseline="0" dirty="0" err="1" smtClean="0">
                          <a:ln>
                            <a:noFill/>
                          </a:ln>
                          <a:solidFill>
                            <a:schemeClr val="tx1"/>
                          </a:solidFill>
                          <a:effectLst/>
                          <a:latin typeface="Arial" charset="0"/>
                        </a:rPr>
                        <a:t>nxk</a:t>
                      </a:r>
                      <a:r>
                        <a:rPr kumimoji="0" lang="en-US" sz="1200" b="0" i="0" u="none" strike="noStrike" cap="none" normalizeH="0" baseline="0" dirty="0" smtClean="0">
                          <a:ln>
                            <a:noFill/>
                          </a:ln>
                          <a:solidFill>
                            <a:schemeClr val="tx1"/>
                          </a:solidFill>
                          <a:effectLst/>
                          <a:latin typeface="Arial" charset="0"/>
                        </a:rPr>
                        <a:t>)</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endParaRPr kumimoji="0" lang="en-US" sz="1200" b="0" i="0" u="none" strike="noStrike" cap="none" normalizeH="0" baseline="0" dirty="0" smtClean="0">
                        <a:ln>
                          <a:noFill/>
                        </a:ln>
                        <a:solidFill>
                          <a:schemeClr val="tx1"/>
                        </a:solidFill>
                        <a:effectLst/>
                        <a:latin typeface="Arial" charset="0"/>
                        <a:cs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p:txBody>
          <a:bodyPr/>
          <a:lstStyle/>
          <a:p>
            <a:pPr>
              <a:defRPr/>
            </a:pPr>
            <a:fld id="{81436D1D-F97A-4F71-A56B-D2914C59F701}" type="slidenum">
              <a:rPr lang="en-US" smtClean="0"/>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smtClean="0"/>
              <a:t>Parametric hypothesis test assumptions</a:t>
            </a:r>
          </a:p>
        </p:txBody>
      </p:sp>
      <p:sp>
        <p:nvSpPr>
          <p:cNvPr id="33795" name="Rectangle 3"/>
          <p:cNvSpPr>
            <a:spLocks noGrp="1" noChangeArrowheads="1"/>
          </p:cNvSpPr>
          <p:nvPr>
            <p:ph idx="1"/>
          </p:nvPr>
        </p:nvSpPr>
        <p:spPr>
          <a:xfrm>
            <a:off x="457200" y="1600200"/>
            <a:ext cx="8229600" cy="5105400"/>
          </a:xfrm>
        </p:spPr>
        <p:txBody>
          <a:bodyPr/>
          <a:lstStyle/>
          <a:p>
            <a:pPr eaLnBrk="1" hangingPunct="1">
              <a:lnSpc>
                <a:spcPct val="90000"/>
              </a:lnSpc>
            </a:pPr>
            <a:r>
              <a:rPr lang="en-US" altLang="en-US" sz="2800" smtClean="0"/>
              <a:t>The hypothesis tests that use the z-statistic (i.e. when </a:t>
            </a:r>
            <a:r>
              <a:rPr lang="el-GR" altLang="en-US" sz="2800" smtClean="0"/>
              <a:t>σ</a:t>
            </a:r>
            <a:r>
              <a:rPr lang="en-US" altLang="en-US" sz="2800" smtClean="0"/>
              <a:t> is known) assume that the underlying distribution of the </a:t>
            </a:r>
            <a:r>
              <a:rPr lang="en-US" altLang="en-US" sz="2800" u="sng" smtClean="0"/>
              <a:t>parameter</a:t>
            </a:r>
            <a:r>
              <a:rPr lang="en-US" altLang="en-US" sz="2800" smtClean="0"/>
              <a:t> we are estimating (sample mean, sample proportion) is approximately normal.  </a:t>
            </a:r>
          </a:p>
          <a:p>
            <a:pPr lvl="1" eaLnBrk="1" hangingPunct="1">
              <a:lnSpc>
                <a:spcPct val="90000"/>
              </a:lnSpc>
            </a:pPr>
            <a:r>
              <a:rPr lang="en-US" altLang="en-US" sz="2400" smtClean="0"/>
              <a:t>True under the CLT if n is large enough.</a:t>
            </a:r>
            <a:endParaRPr lang="en-US" altLang="en-US" smtClean="0"/>
          </a:p>
          <a:p>
            <a:pPr eaLnBrk="1" hangingPunct="1">
              <a:lnSpc>
                <a:spcPct val="90000"/>
              </a:lnSpc>
            </a:pPr>
            <a:r>
              <a:rPr lang="en-US" altLang="en-US" sz="2800" smtClean="0"/>
              <a:t>However, we usually do not know </a:t>
            </a:r>
            <a:r>
              <a:rPr lang="el-GR" altLang="en-US" sz="2800" smtClean="0"/>
              <a:t>σ</a:t>
            </a:r>
            <a:r>
              <a:rPr lang="en-US" altLang="en-US" sz="2800" smtClean="0"/>
              <a:t>, and we use s</a:t>
            </a:r>
            <a:r>
              <a:rPr lang="en-US" altLang="en-US" sz="2800" baseline="30000" smtClean="0"/>
              <a:t>2</a:t>
            </a:r>
            <a:r>
              <a:rPr lang="en-US" altLang="en-US" sz="2800" smtClean="0"/>
              <a:t> and compare our test statistic to the t-distribution. In theory, for this to work, the underlying distribution of the </a:t>
            </a:r>
            <a:r>
              <a:rPr lang="en-US" altLang="en-US" sz="2800" u="sng" smtClean="0"/>
              <a:t>data</a:t>
            </a:r>
            <a:r>
              <a:rPr lang="en-US" altLang="en-US" sz="2800" smtClean="0"/>
              <a:t> must be normal, but in practicality, if n is fairly large and there are no extreme outliers, the t-test is valid.</a:t>
            </a:r>
          </a:p>
          <a:p>
            <a:pPr eaLnBrk="1" hangingPunct="1">
              <a:lnSpc>
                <a:spcPct val="90000"/>
              </a:lnSpc>
              <a:buFont typeface="Arial" charset="0"/>
              <a:buNone/>
            </a:pPr>
            <a:endParaRPr lang="en-US" altLang="en-US" sz="2800" smtClean="0"/>
          </a:p>
          <a:p>
            <a:pPr eaLnBrk="1" hangingPunct="1">
              <a:lnSpc>
                <a:spcPct val="90000"/>
              </a:lnSpc>
              <a:buFont typeface="Arial" charset="0"/>
              <a:buNone/>
            </a:pPr>
            <a:endParaRPr lang="en-US" altLang="en-US" sz="2800" smtClean="0"/>
          </a:p>
          <a:p>
            <a:pPr eaLnBrk="1" hangingPunct="1">
              <a:lnSpc>
                <a:spcPct val="90000"/>
              </a:lnSpc>
              <a:buFont typeface="Wingdings" pitchFamily="2" charset="2"/>
              <a:buNone/>
            </a:pPr>
            <a:endParaRPr lang="en-US" altLang="en-US" sz="2800" smtClean="0"/>
          </a:p>
        </p:txBody>
      </p:sp>
      <p:sp>
        <p:nvSpPr>
          <p:cNvPr id="5" name="Slide Number Placeholder 4"/>
          <p:cNvSpPr>
            <a:spLocks noGrp="1"/>
          </p:cNvSpPr>
          <p:nvPr>
            <p:ph type="sldNum" sz="quarter" idx="12"/>
          </p:nvPr>
        </p:nvSpPr>
        <p:spPr/>
        <p:txBody>
          <a:bodyPr/>
          <a:lstStyle/>
          <a:p>
            <a:pPr>
              <a:defRPr/>
            </a:pPr>
            <a:fld id="{4E14904C-AA63-43EC-A410-57041E7A2E10}" type="slidenum">
              <a:rPr lang="en-US" smtClean="0"/>
              <a:pPr>
                <a:defRPr/>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mtClean="0"/>
              <a:t>Test assumptions</a:t>
            </a:r>
          </a:p>
        </p:txBody>
      </p:sp>
      <p:sp>
        <p:nvSpPr>
          <p:cNvPr id="3075" name="Rectangle 3"/>
          <p:cNvSpPr>
            <a:spLocks noGrp="1" noChangeArrowheads="1"/>
          </p:cNvSpPr>
          <p:nvPr>
            <p:ph idx="1"/>
          </p:nvPr>
        </p:nvSpPr>
        <p:spPr>
          <a:xfrm>
            <a:off x="457200" y="1447800"/>
            <a:ext cx="8229600" cy="5105400"/>
          </a:xfrm>
        </p:spPr>
        <p:txBody>
          <a:bodyPr>
            <a:normAutofit fontScale="92500" lnSpcReduction="20000"/>
          </a:bodyPr>
          <a:lstStyle/>
          <a:p>
            <a:pPr eaLnBrk="1" hangingPunct="1">
              <a:lnSpc>
                <a:spcPct val="90000"/>
              </a:lnSpc>
              <a:defRPr/>
            </a:pPr>
            <a:r>
              <a:rPr lang="en-US" sz="2800" dirty="0" smtClean="0"/>
              <a:t>However, </a:t>
            </a:r>
            <a:r>
              <a:rPr lang="en-US" sz="2800" dirty="0"/>
              <a:t>i</a:t>
            </a:r>
            <a:r>
              <a:rPr lang="en-US" sz="2800" dirty="0" smtClean="0"/>
              <a:t>f the data are not normally distributed, the t-test is not the most powerful test to use.  (Note: less powerful does not mean invalid)</a:t>
            </a:r>
          </a:p>
          <a:p>
            <a:pPr lvl="1" eaLnBrk="1" hangingPunct="1">
              <a:lnSpc>
                <a:spcPct val="90000"/>
              </a:lnSpc>
              <a:defRPr/>
            </a:pPr>
            <a:r>
              <a:rPr lang="en-US" sz="2400" dirty="0" smtClean="0"/>
              <a:t>E.g. outliers will inflate the sample variance, decreasing the test statistic, thereby decreasing the chances of rejecting the null when it is false.</a:t>
            </a:r>
          </a:p>
          <a:p>
            <a:pPr lvl="1" eaLnBrk="1" hangingPunct="1">
              <a:lnSpc>
                <a:spcPct val="90000"/>
              </a:lnSpc>
              <a:buFont typeface="Arial" charset="0"/>
              <a:buNone/>
              <a:defRPr/>
            </a:pPr>
            <a:endParaRPr lang="en-US" sz="2400" dirty="0" smtClean="0"/>
          </a:p>
          <a:p>
            <a:pPr eaLnBrk="1" hangingPunct="1">
              <a:lnSpc>
                <a:spcPct val="90000"/>
              </a:lnSpc>
              <a:defRPr/>
            </a:pPr>
            <a:r>
              <a:rPr lang="en-US" sz="2800" dirty="0" smtClean="0"/>
              <a:t>Non-parametric tests do not rely on assuming a distribution for the underlying data and therefore can help with this.</a:t>
            </a:r>
          </a:p>
          <a:p>
            <a:pPr eaLnBrk="1" hangingPunct="1">
              <a:lnSpc>
                <a:spcPct val="90000"/>
              </a:lnSpc>
              <a:buFont typeface="Arial" charset="0"/>
              <a:buNone/>
              <a:defRPr/>
            </a:pPr>
            <a:endParaRPr lang="en-US" sz="2800" dirty="0" smtClean="0"/>
          </a:p>
          <a:p>
            <a:pPr eaLnBrk="1" hangingPunct="1">
              <a:lnSpc>
                <a:spcPct val="90000"/>
              </a:lnSpc>
              <a:defRPr/>
            </a:pPr>
            <a:r>
              <a:rPr lang="en-US" sz="2800" dirty="0" smtClean="0"/>
              <a:t>Note that the independence of your observations is more critical than normality.</a:t>
            </a:r>
          </a:p>
          <a:p>
            <a:pPr lvl="1" eaLnBrk="1" hangingPunct="1">
              <a:lnSpc>
                <a:spcPct val="90000"/>
              </a:lnSpc>
              <a:defRPr/>
            </a:pPr>
            <a:r>
              <a:rPr lang="en-US" sz="2400" dirty="0" smtClean="0"/>
              <a:t>If your data points are not independent and you treat them as if they are, you will be acting like you have more data than you actually do (making you more likely to reject the null)</a:t>
            </a:r>
          </a:p>
          <a:p>
            <a:pPr eaLnBrk="1" hangingPunct="1">
              <a:lnSpc>
                <a:spcPct val="90000"/>
              </a:lnSpc>
              <a:defRPr/>
            </a:pPr>
            <a:endParaRPr lang="en-US" sz="2800" dirty="0" smtClean="0"/>
          </a:p>
          <a:p>
            <a:pPr eaLnBrk="1" hangingPunct="1">
              <a:lnSpc>
                <a:spcPct val="90000"/>
              </a:lnSpc>
              <a:buFont typeface="Arial" charset="0"/>
              <a:buNone/>
              <a:defRPr/>
            </a:pPr>
            <a:endParaRPr lang="en-US" sz="2800" dirty="0" smtClean="0"/>
          </a:p>
          <a:p>
            <a:pPr eaLnBrk="1" hangingPunct="1">
              <a:lnSpc>
                <a:spcPct val="90000"/>
              </a:lnSpc>
              <a:buFont typeface="Wingdings" pitchFamily="2" charset="2"/>
              <a:buNone/>
              <a:defRPr/>
            </a:pPr>
            <a:endParaRPr lang="en-US" sz="2800" dirty="0" smtClean="0"/>
          </a:p>
        </p:txBody>
      </p:sp>
      <p:sp>
        <p:nvSpPr>
          <p:cNvPr id="5" name="Slide Number Placeholder 4"/>
          <p:cNvSpPr>
            <a:spLocks noGrp="1"/>
          </p:cNvSpPr>
          <p:nvPr>
            <p:ph type="sldNum" sz="quarter" idx="12"/>
          </p:nvPr>
        </p:nvSpPr>
        <p:spPr/>
        <p:txBody>
          <a:bodyPr/>
          <a:lstStyle/>
          <a:p>
            <a:pPr>
              <a:defRPr/>
            </a:pPr>
            <a:fld id="{122F8591-5909-452B-9B44-45EE83DD784D}" type="slidenum">
              <a:rPr lang="en-US" smtClean="0"/>
              <a:pPr>
                <a:defRPr/>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smtClean="0"/>
              <a:t>Differences log PEth (from 0-3 months)</a:t>
            </a:r>
          </a:p>
        </p:txBody>
      </p:sp>
      <p:sp>
        <p:nvSpPr>
          <p:cNvPr id="4" name="Slide Number Placeholder 3"/>
          <p:cNvSpPr>
            <a:spLocks noGrp="1"/>
          </p:cNvSpPr>
          <p:nvPr>
            <p:ph type="sldNum" sz="quarter" idx="12"/>
          </p:nvPr>
        </p:nvSpPr>
        <p:spPr/>
        <p:txBody>
          <a:bodyPr/>
          <a:lstStyle/>
          <a:p>
            <a:pPr>
              <a:defRPr/>
            </a:pPr>
            <a:fld id="{58C8D1B9-95A1-460C-AD7F-1C0EC4B7F172}" type="slidenum">
              <a:rPr lang="en-US" smtClean="0"/>
              <a:pPr>
                <a:defRPr/>
              </a:pPr>
              <a:t>34</a:t>
            </a:fld>
            <a:endParaRPr lang="en-US"/>
          </a:p>
        </p:txBody>
      </p:sp>
      <p:sp>
        <p:nvSpPr>
          <p:cNvPr id="35844" name="Rectangle 5"/>
          <p:cNvSpPr>
            <a:spLocks noChangeArrowheads="1"/>
          </p:cNvSpPr>
          <p:nvPr/>
        </p:nvSpPr>
        <p:spPr bwMode="auto">
          <a:xfrm>
            <a:off x="533400" y="5638800"/>
            <a:ext cx="63881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latin typeface="Courier New" pitchFamily="49" charset="0"/>
                <a:cs typeface="Courier New" pitchFamily="49" charset="0"/>
              </a:rPr>
              <a:t>* Using BREATH wide </a:t>
            </a:r>
            <a:r>
              <a:rPr lang="en-US" altLang="en-US" sz="1800" dirty="0" err="1">
                <a:latin typeface="Courier New" pitchFamily="49" charset="0"/>
                <a:cs typeface="Courier New" pitchFamily="49" charset="0"/>
              </a:rPr>
              <a:t>data.dta</a:t>
            </a:r>
            <a:r>
              <a:rPr lang="en-US" altLang="en-US" sz="1800" dirty="0">
                <a:latin typeface="Courier New" pitchFamily="49" charset="0"/>
                <a:cs typeface="Courier New" pitchFamily="49" charset="0"/>
              </a:rPr>
              <a:t> from Lecture 6 *</a:t>
            </a:r>
          </a:p>
          <a:p>
            <a:pPr eaLnBrk="1" hangingPunct="1">
              <a:spcBef>
                <a:spcPct val="0"/>
              </a:spcBef>
              <a:buFontTx/>
              <a:buNone/>
            </a:pPr>
            <a:r>
              <a:rPr lang="en-US" altLang="en-US" sz="1800" dirty="0" err="1">
                <a:latin typeface="Courier New" pitchFamily="49" charset="0"/>
                <a:cs typeface="Courier New" pitchFamily="49" charset="0"/>
              </a:rPr>
              <a:t>hist</a:t>
            </a:r>
            <a:r>
              <a:rPr lang="en-US" altLang="en-US" sz="1800" dirty="0">
                <a:latin typeface="Courier New" pitchFamily="49" charset="0"/>
                <a:cs typeface="Courier New" pitchFamily="49" charset="0"/>
              </a:rPr>
              <a:t> </a:t>
            </a:r>
            <a:r>
              <a:rPr lang="en-US" altLang="en-US" sz="1800" dirty="0" err="1">
                <a:latin typeface="Courier New" pitchFamily="49" charset="0"/>
                <a:cs typeface="Courier New" pitchFamily="49" charset="0"/>
              </a:rPr>
              <a:t>peth_diff</a:t>
            </a:r>
            <a:r>
              <a:rPr lang="en-US" altLang="en-US" sz="1800" dirty="0">
                <a:latin typeface="Courier New" pitchFamily="49" charset="0"/>
                <a:cs typeface="Courier New" pitchFamily="49" charset="0"/>
              </a:rPr>
              <a:t>, </a:t>
            </a:r>
            <a:r>
              <a:rPr lang="en-US" altLang="en-US" sz="1800" dirty="0" err="1">
                <a:latin typeface="Courier New" pitchFamily="49" charset="0"/>
                <a:cs typeface="Courier New" pitchFamily="49" charset="0"/>
              </a:rPr>
              <a:t>fcolor</a:t>
            </a:r>
            <a:r>
              <a:rPr lang="en-US" altLang="en-US" sz="1800" dirty="0">
                <a:latin typeface="Courier New" pitchFamily="49" charset="0"/>
                <a:cs typeface="Courier New" pitchFamily="49" charset="0"/>
              </a:rPr>
              <a:t>(blue) normal percent</a:t>
            </a:r>
          </a:p>
        </p:txBody>
      </p:sp>
      <p:pic>
        <p:nvPicPr>
          <p:cNvPr id="35845"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1557338"/>
            <a:ext cx="5453063" cy="399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paired observations</a:t>
            </a:r>
          </a:p>
        </p:txBody>
      </p:sp>
      <p:sp>
        <p:nvSpPr>
          <p:cNvPr id="36867" name="Rectangle 3"/>
          <p:cNvSpPr>
            <a:spLocks noGrp="1" noChangeArrowheads="1"/>
          </p:cNvSpPr>
          <p:nvPr>
            <p:ph idx="1"/>
          </p:nvPr>
        </p:nvSpPr>
        <p:spPr>
          <a:xfrm>
            <a:off x="457200" y="1600200"/>
            <a:ext cx="8229600" cy="4953000"/>
          </a:xfrm>
        </p:spPr>
        <p:txBody>
          <a:bodyPr/>
          <a:lstStyle/>
          <a:p>
            <a:pPr eaLnBrk="1" hangingPunct="1"/>
            <a:r>
              <a:rPr lang="en-US" altLang="en-US" sz="3600" u="sng" smtClean="0"/>
              <a:t>The Sign test</a:t>
            </a:r>
          </a:p>
          <a:p>
            <a:pPr lvl="1" eaLnBrk="1" hangingPunct="1">
              <a:buFont typeface="Wingdings" pitchFamily="2" charset="2"/>
              <a:buChar char="§"/>
            </a:pPr>
            <a:r>
              <a:rPr lang="en-US" altLang="en-US" sz="3200" smtClean="0"/>
              <a:t>For </a:t>
            </a:r>
            <a:r>
              <a:rPr lang="en-US" altLang="en-US" sz="3200" u="sng" smtClean="0"/>
              <a:t>paired or matched </a:t>
            </a:r>
            <a:r>
              <a:rPr lang="en-US" altLang="en-US" sz="3200" smtClean="0"/>
              <a:t>observations</a:t>
            </a:r>
            <a:r>
              <a:rPr lang="en-US" altLang="en-US" sz="3200" u="sng" smtClean="0"/>
              <a:t> </a:t>
            </a:r>
            <a:r>
              <a:rPr lang="en-US" altLang="en-US" sz="3200" smtClean="0"/>
              <a:t>(analogous to the paired t-test)</a:t>
            </a:r>
          </a:p>
          <a:p>
            <a:pPr lvl="1" eaLnBrk="1" hangingPunct="1">
              <a:buFont typeface="Wingdings" pitchFamily="2" charset="2"/>
              <a:buChar char="§"/>
            </a:pPr>
            <a:r>
              <a:rPr lang="en-US" altLang="en-US" sz="3200" smtClean="0"/>
              <a:t>H</a:t>
            </a:r>
            <a:r>
              <a:rPr lang="en-US" altLang="en-US" sz="3200" baseline="-25000" smtClean="0"/>
              <a:t>0 </a:t>
            </a:r>
            <a:r>
              <a:rPr lang="en-US" altLang="en-US" sz="3200" smtClean="0"/>
              <a:t>: median</a:t>
            </a:r>
            <a:r>
              <a:rPr lang="en-US" altLang="en-US" sz="3200" baseline="-25000" smtClean="0"/>
              <a:t>1 </a:t>
            </a:r>
            <a:r>
              <a:rPr lang="en-US" altLang="en-US" sz="3200" smtClean="0"/>
              <a:t>= median</a:t>
            </a:r>
            <a:r>
              <a:rPr lang="en-US" altLang="en-US" sz="3200" baseline="-25000" smtClean="0"/>
              <a:t>2 </a:t>
            </a:r>
            <a:endParaRPr lang="en-US" altLang="en-US" sz="3200" smtClean="0"/>
          </a:p>
          <a:p>
            <a:pPr lvl="1" eaLnBrk="1" hangingPunct="1">
              <a:buFont typeface="Wingdings" pitchFamily="2" charset="2"/>
              <a:buChar char="§"/>
            </a:pPr>
            <a:r>
              <a:rPr lang="en-US" altLang="en-US" sz="3200" smtClean="0"/>
              <a:t>Most useful when</a:t>
            </a:r>
          </a:p>
          <a:p>
            <a:pPr lvl="2" eaLnBrk="1" hangingPunct="1">
              <a:buFont typeface="Wingdings" pitchFamily="2" charset="2"/>
              <a:buChar char="§"/>
            </a:pPr>
            <a:r>
              <a:rPr lang="en-US" altLang="en-US" sz="2800" smtClean="0"/>
              <a:t>the sample size is small </a:t>
            </a:r>
          </a:p>
          <a:p>
            <a:pPr lvl="2" eaLnBrk="1" hangingPunct="1">
              <a:buFont typeface="Wingdings" pitchFamily="2" charset="2"/>
              <a:buChar char="§"/>
            </a:pPr>
            <a:r>
              <a:rPr lang="en-US" altLang="en-US" sz="2800" smtClean="0"/>
              <a:t>OR the distribution of differences is very skewed</a:t>
            </a:r>
          </a:p>
        </p:txBody>
      </p:sp>
      <p:sp>
        <p:nvSpPr>
          <p:cNvPr id="5" name="Slide Number Placeholder 4"/>
          <p:cNvSpPr>
            <a:spLocks noGrp="1"/>
          </p:cNvSpPr>
          <p:nvPr>
            <p:ph type="sldNum" sz="quarter" idx="12"/>
          </p:nvPr>
        </p:nvSpPr>
        <p:spPr/>
        <p:txBody>
          <a:bodyPr/>
          <a:lstStyle/>
          <a:p>
            <a:pPr>
              <a:defRPr/>
            </a:pPr>
            <a:fld id="{449D18BF-C22E-4C66-B8E4-0DD5CB6246C5}" type="slidenum">
              <a:rPr lang="en-US" smtClean="0"/>
              <a:pPr>
                <a:defRPr/>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paired observations</a:t>
            </a:r>
          </a:p>
        </p:txBody>
      </p:sp>
      <p:sp>
        <p:nvSpPr>
          <p:cNvPr id="37891" name="Rectangle 3"/>
          <p:cNvSpPr>
            <a:spLocks noGrp="1" noChangeArrowheads="1"/>
          </p:cNvSpPr>
          <p:nvPr>
            <p:ph idx="1"/>
          </p:nvPr>
        </p:nvSpPr>
        <p:spPr>
          <a:xfrm>
            <a:off x="457200" y="1600200"/>
            <a:ext cx="8229600" cy="4953000"/>
          </a:xfrm>
        </p:spPr>
        <p:txBody>
          <a:bodyPr/>
          <a:lstStyle/>
          <a:p>
            <a:pPr eaLnBrk="1" hangingPunct="1"/>
            <a:r>
              <a:rPr lang="en-US" altLang="en-US" u="sng" dirty="0" smtClean="0"/>
              <a:t>The Sign test</a:t>
            </a:r>
          </a:p>
          <a:p>
            <a:pPr lvl="1" eaLnBrk="1" hangingPunct="1">
              <a:buFont typeface="Wingdings" pitchFamily="2" charset="2"/>
              <a:buChar char="§"/>
            </a:pPr>
            <a:r>
              <a:rPr lang="en-US" altLang="en-US" dirty="0" smtClean="0"/>
              <a:t>The differences between the pairs are given a sign: </a:t>
            </a:r>
          </a:p>
          <a:p>
            <a:pPr lvl="2" eaLnBrk="1" hangingPunct="1">
              <a:buFont typeface="Arial" charset="0"/>
              <a:buNone/>
            </a:pPr>
            <a:r>
              <a:rPr lang="en-US" altLang="en-US" dirty="0" smtClean="0"/>
              <a:t>	+ if a positive difference </a:t>
            </a:r>
          </a:p>
          <a:p>
            <a:pPr lvl="2" eaLnBrk="1" hangingPunct="1">
              <a:buFont typeface="Arial" charset="0"/>
              <a:buNone/>
            </a:pPr>
            <a:r>
              <a:rPr lang="en-US" altLang="en-US" dirty="0" smtClean="0"/>
              <a:t>     – if a negative difference</a:t>
            </a:r>
          </a:p>
          <a:p>
            <a:pPr lvl="2" eaLnBrk="1" hangingPunct="1">
              <a:buFont typeface="Arial" charset="0"/>
              <a:buNone/>
            </a:pPr>
            <a:r>
              <a:rPr lang="en-US" altLang="en-US" dirty="0" smtClean="0"/>
              <a:t>    nothing if the difference=0 </a:t>
            </a:r>
          </a:p>
          <a:p>
            <a:pPr lvl="1" eaLnBrk="1" hangingPunct="1">
              <a:buFont typeface="Wingdings" pitchFamily="2" charset="2"/>
              <a:buChar char="§"/>
            </a:pPr>
            <a:r>
              <a:rPr lang="en-US" altLang="en-US" dirty="0" smtClean="0"/>
              <a:t>Count the number of +s , denoted by D</a:t>
            </a:r>
          </a:p>
        </p:txBody>
      </p:sp>
      <p:sp>
        <p:nvSpPr>
          <p:cNvPr id="5" name="Slide Number Placeholder 4"/>
          <p:cNvSpPr>
            <a:spLocks noGrp="1"/>
          </p:cNvSpPr>
          <p:nvPr>
            <p:ph type="sldNum" sz="quarter" idx="12"/>
          </p:nvPr>
        </p:nvSpPr>
        <p:spPr/>
        <p:txBody>
          <a:bodyPr/>
          <a:lstStyle/>
          <a:p>
            <a:pPr>
              <a:defRPr/>
            </a:pPr>
            <a:fld id="{0B95B4C3-1088-4A02-817A-CBF6FF7C3681}" type="slidenum">
              <a:rPr lang="en-US" smtClean="0"/>
              <a:pPr>
                <a:defRPr/>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paired observations</a:t>
            </a:r>
          </a:p>
        </p:txBody>
      </p:sp>
      <p:sp>
        <p:nvSpPr>
          <p:cNvPr id="38915" name="Rectangle 3"/>
          <p:cNvSpPr>
            <a:spLocks noGrp="1" noChangeArrowheads="1"/>
          </p:cNvSpPr>
          <p:nvPr>
            <p:ph idx="1"/>
          </p:nvPr>
        </p:nvSpPr>
        <p:spPr/>
        <p:txBody>
          <a:bodyPr/>
          <a:lstStyle/>
          <a:p>
            <a:pPr eaLnBrk="1" hangingPunct="1"/>
            <a:r>
              <a:rPr lang="en-US" altLang="en-US" dirty="0" smtClean="0"/>
              <a:t>Under H</a:t>
            </a:r>
            <a:r>
              <a:rPr lang="en-US" altLang="en-US" baseline="-25000" dirty="0" smtClean="0"/>
              <a:t>0</a:t>
            </a:r>
            <a:r>
              <a:rPr lang="en-US" altLang="en-US" dirty="0" smtClean="0"/>
              <a:t>, ½ the differences will be +s and ½ will be –s</a:t>
            </a:r>
          </a:p>
          <a:p>
            <a:pPr lvl="1" eaLnBrk="1" hangingPunct="1"/>
            <a:r>
              <a:rPr lang="en-US" altLang="en-US" dirty="0" smtClean="0"/>
              <a:t>That is, D/n= .5</a:t>
            </a:r>
          </a:p>
          <a:p>
            <a:pPr eaLnBrk="1" hangingPunct="1"/>
            <a:r>
              <a:rPr lang="en-US" altLang="en-US" dirty="0" smtClean="0"/>
              <a:t>This is equivalent to saying that the each difference is a Bernoulli random variable, that is, each is + or – with probability p=.5</a:t>
            </a:r>
          </a:p>
          <a:p>
            <a:pPr eaLnBrk="1" hangingPunct="1"/>
            <a:r>
              <a:rPr lang="en-US" altLang="en-US" dirty="0" smtClean="0"/>
              <a:t>Then the total number of +s (D) is a binomial random variable with p=0.5 and with n trials</a:t>
            </a:r>
          </a:p>
          <a:p>
            <a:pPr lvl="1" eaLnBrk="1" hangingPunct="1">
              <a:buFont typeface="Arial" charset="0"/>
              <a:buNone/>
            </a:pPr>
            <a:endParaRPr lang="en-US" altLang="en-US" sz="2400" dirty="0" smtClean="0"/>
          </a:p>
        </p:txBody>
      </p:sp>
      <p:sp>
        <p:nvSpPr>
          <p:cNvPr id="5" name="Slide Number Placeholder 4"/>
          <p:cNvSpPr>
            <a:spLocks noGrp="1"/>
          </p:cNvSpPr>
          <p:nvPr>
            <p:ph type="sldNum" sz="quarter" idx="12"/>
          </p:nvPr>
        </p:nvSpPr>
        <p:spPr/>
        <p:txBody>
          <a:bodyPr/>
          <a:lstStyle/>
          <a:p>
            <a:pPr>
              <a:defRPr/>
            </a:pPr>
            <a:fld id="{08CA5760-0575-4287-8F46-FB4193FB614E}" type="slidenum">
              <a:rPr lang="en-US" smtClean="0"/>
              <a:pPr>
                <a:defRPr/>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paired observations</a:t>
            </a:r>
          </a:p>
        </p:txBody>
      </p:sp>
      <p:sp>
        <p:nvSpPr>
          <p:cNvPr id="25603" name="Rectangle 3"/>
          <p:cNvSpPr>
            <a:spLocks noGrp="1" noChangeArrowheads="1"/>
          </p:cNvSpPr>
          <p:nvPr>
            <p:ph idx="1"/>
          </p:nvPr>
        </p:nvSpPr>
        <p:spPr/>
        <p:txBody>
          <a:bodyPr>
            <a:normAutofit fontScale="92500" lnSpcReduction="20000"/>
          </a:bodyPr>
          <a:lstStyle/>
          <a:p>
            <a:pPr eaLnBrk="1" hangingPunct="1">
              <a:defRPr/>
            </a:pPr>
            <a:r>
              <a:rPr lang="en-US" dirty="0" smtClean="0"/>
              <a:t>So then the p-value for the hypothesis test is the probability of observing D + differences if the true distribution is binomial with parameters n and p=0.5</a:t>
            </a:r>
          </a:p>
          <a:p>
            <a:pPr eaLnBrk="1" hangingPunct="1">
              <a:defRPr/>
            </a:pPr>
            <a:r>
              <a:rPr lang="en-US" dirty="0" smtClean="0"/>
              <a:t>P(X=D) with n trials and p=0.5</a:t>
            </a:r>
          </a:p>
          <a:p>
            <a:pPr eaLnBrk="1" hangingPunct="1">
              <a:defRPr/>
            </a:pPr>
            <a:r>
              <a:rPr lang="en-US" dirty="0" smtClean="0"/>
              <a:t>You could use the </a:t>
            </a:r>
            <a:r>
              <a:rPr lang="en-US" dirty="0" err="1" smtClean="0"/>
              <a:t>binomialtail</a:t>
            </a:r>
            <a:r>
              <a:rPr lang="en-US" dirty="0" smtClean="0"/>
              <a:t> function</a:t>
            </a:r>
          </a:p>
          <a:p>
            <a:pPr eaLnBrk="1" hangingPunct="1">
              <a:defRPr/>
            </a:pPr>
            <a:r>
              <a:rPr lang="en-US" dirty="0" smtClean="0"/>
              <a:t> </a:t>
            </a:r>
            <a:r>
              <a:rPr lang="en-US" dirty="0"/>
              <a:t>F</a:t>
            </a:r>
            <a:r>
              <a:rPr lang="en-US" dirty="0" smtClean="0"/>
              <a:t>or a one-sided hypothesis:</a:t>
            </a:r>
          </a:p>
          <a:p>
            <a:pPr lvl="2" eaLnBrk="1" hangingPunct="1">
              <a:defRPr/>
            </a:pPr>
            <a:r>
              <a:rPr lang="en-US" b="1" dirty="0" err="1" smtClean="0">
                <a:latin typeface="Courier New" pitchFamily="49" charset="0"/>
                <a:cs typeface="Courier New" pitchFamily="49" charset="0"/>
              </a:rPr>
              <a:t>di</a:t>
            </a:r>
            <a:r>
              <a:rPr lang="en-US" b="1" dirty="0" smtClean="0">
                <a:latin typeface="Courier New" pitchFamily="49" charset="0"/>
                <a:cs typeface="Courier New" pitchFamily="49" charset="0"/>
              </a:rPr>
              <a:t> </a:t>
            </a:r>
            <a:r>
              <a:rPr lang="en-US" b="1" dirty="0" err="1" smtClean="0">
                <a:latin typeface="Courier New" pitchFamily="49" charset="0"/>
                <a:cs typeface="Courier New" pitchFamily="49" charset="0"/>
              </a:rPr>
              <a:t>binomialtail</a:t>
            </a:r>
            <a:r>
              <a:rPr lang="en-US" b="1" dirty="0" smtClean="0">
                <a:latin typeface="Courier New" pitchFamily="49" charset="0"/>
                <a:cs typeface="Courier New" pitchFamily="49" charset="0"/>
              </a:rPr>
              <a:t>(n,D,.5) </a:t>
            </a:r>
          </a:p>
          <a:p>
            <a:pPr lvl="1" eaLnBrk="1" hangingPunct="1">
              <a:buFont typeface="Arial" charset="0"/>
              <a:buNone/>
              <a:defRPr/>
            </a:pPr>
            <a:endParaRPr lang="en-US" sz="2400" dirty="0" smtClean="0"/>
          </a:p>
          <a:p>
            <a:pPr eaLnBrk="1" hangingPunct="1">
              <a:defRPr/>
            </a:pPr>
            <a:r>
              <a:rPr lang="en-US" dirty="0"/>
              <a:t>For a </a:t>
            </a:r>
            <a:r>
              <a:rPr lang="en-US" dirty="0" smtClean="0"/>
              <a:t>two-sided hypothesis:</a:t>
            </a:r>
            <a:endParaRPr lang="en-US" dirty="0"/>
          </a:p>
          <a:p>
            <a:pPr lvl="2" eaLnBrk="1" hangingPunct="1">
              <a:defRPr/>
            </a:pPr>
            <a:r>
              <a:rPr lang="en-US" b="1" dirty="0">
                <a:latin typeface="Courier New" pitchFamily="49" charset="0"/>
                <a:cs typeface="Courier New" pitchFamily="49" charset="0"/>
              </a:rPr>
              <a:t>di </a:t>
            </a:r>
            <a:r>
              <a:rPr lang="en-US" b="1" dirty="0" smtClean="0">
                <a:latin typeface="Courier New" pitchFamily="49" charset="0"/>
                <a:cs typeface="Courier New" pitchFamily="49" charset="0"/>
              </a:rPr>
              <a:t>2*</a:t>
            </a:r>
            <a:r>
              <a:rPr lang="en-US" b="1" dirty="0" err="1" smtClean="0">
                <a:latin typeface="Courier New" pitchFamily="49" charset="0"/>
                <a:cs typeface="Courier New" pitchFamily="49" charset="0"/>
              </a:rPr>
              <a:t>binomialtail</a:t>
            </a:r>
            <a:r>
              <a:rPr lang="en-US" b="1" dirty="0" smtClean="0">
                <a:latin typeface="Courier New" pitchFamily="49" charset="0"/>
                <a:cs typeface="Courier New" pitchFamily="49" charset="0"/>
              </a:rPr>
              <a:t>(n,D</a:t>
            </a:r>
            <a:r>
              <a:rPr lang="en-US" b="1" dirty="0">
                <a:latin typeface="Courier New" pitchFamily="49" charset="0"/>
                <a:cs typeface="Courier New" pitchFamily="49" charset="0"/>
              </a:rPr>
              <a:t>,.5) </a:t>
            </a:r>
          </a:p>
          <a:p>
            <a:pPr lvl="1" eaLnBrk="1" hangingPunct="1">
              <a:buFont typeface="Arial" charset="0"/>
              <a:buNone/>
              <a:defRPr/>
            </a:pPr>
            <a:endParaRPr lang="en-US" sz="2400" dirty="0" smtClean="0"/>
          </a:p>
        </p:txBody>
      </p:sp>
      <p:sp>
        <p:nvSpPr>
          <p:cNvPr id="5" name="Slide Number Placeholder 4"/>
          <p:cNvSpPr>
            <a:spLocks noGrp="1"/>
          </p:cNvSpPr>
          <p:nvPr>
            <p:ph type="sldNum" sz="quarter" idx="12"/>
          </p:nvPr>
        </p:nvSpPr>
        <p:spPr/>
        <p:txBody>
          <a:bodyPr/>
          <a:lstStyle/>
          <a:p>
            <a:pPr>
              <a:defRPr/>
            </a:pPr>
            <a:fld id="{68A46E2C-A89D-4C17-A514-B75DB4C5697C}" type="slidenum">
              <a:rPr lang="en-US" smtClean="0"/>
              <a:pPr>
                <a:defRPr/>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57200" y="-152400"/>
            <a:ext cx="8229600" cy="1143000"/>
          </a:xfrm>
        </p:spPr>
        <p:txBody>
          <a:bodyPr/>
          <a:lstStyle/>
          <a:p>
            <a:r>
              <a:rPr lang="en-US" altLang="en-US" smtClean="0"/>
              <a:t>PEth results on 2 interviews</a:t>
            </a:r>
          </a:p>
        </p:txBody>
      </p:sp>
      <p:sp>
        <p:nvSpPr>
          <p:cNvPr id="4" name="Slide Number Placeholder 3"/>
          <p:cNvSpPr>
            <a:spLocks noGrp="1"/>
          </p:cNvSpPr>
          <p:nvPr>
            <p:ph type="sldNum" sz="quarter" idx="12"/>
          </p:nvPr>
        </p:nvSpPr>
        <p:spPr/>
        <p:txBody>
          <a:bodyPr/>
          <a:lstStyle/>
          <a:p>
            <a:pPr>
              <a:defRPr/>
            </a:pPr>
            <a:fld id="{B86D9283-CEFA-477A-8F6F-49B036108F83}" type="slidenum">
              <a:rPr lang="en-US" smtClean="0"/>
              <a:pPr>
                <a:defRPr/>
              </a:pPr>
              <a:t>39</a:t>
            </a:fld>
            <a:endParaRPr lang="en-US" dirty="0"/>
          </a:p>
        </p:txBody>
      </p:sp>
      <p:sp>
        <p:nvSpPr>
          <p:cNvPr id="40964" name="Rectangle 2"/>
          <p:cNvSpPr>
            <a:spLocks noChangeArrowheads="1"/>
          </p:cNvSpPr>
          <p:nvPr/>
        </p:nvSpPr>
        <p:spPr bwMode="auto">
          <a:xfrm>
            <a:off x="304800" y="1316038"/>
            <a:ext cx="8610600" cy="535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dirty="0">
                <a:latin typeface="Courier New" pitchFamily="49" charset="0"/>
                <a:cs typeface="Courier New" pitchFamily="49" charset="0"/>
              </a:rPr>
              <a:t>list </a:t>
            </a:r>
            <a:r>
              <a:rPr lang="en-US" altLang="en-US" sz="1800" dirty="0" err="1">
                <a:latin typeface="Courier New" pitchFamily="49" charset="0"/>
                <a:cs typeface="Courier New" pitchFamily="49" charset="0"/>
              </a:rPr>
              <a:t>studyid</a:t>
            </a:r>
            <a:r>
              <a:rPr lang="en-US" altLang="en-US" sz="1800" dirty="0">
                <a:latin typeface="Courier New" pitchFamily="49" charset="0"/>
                <a:cs typeface="Courier New" pitchFamily="49" charset="0"/>
              </a:rPr>
              <a:t> peth0_log10 peth3_log10 </a:t>
            </a:r>
            <a:r>
              <a:rPr lang="en-US" altLang="en-US" sz="1800" dirty="0" err="1">
                <a:latin typeface="Courier New" pitchFamily="49" charset="0"/>
                <a:cs typeface="Courier New" pitchFamily="49" charset="0"/>
              </a:rPr>
              <a:t>peth_diff</a:t>
            </a:r>
            <a:r>
              <a:rPr lang="en-US" altLang="en-US" sz="1800" dirty="0">
                <a:latin typeface="Courier New" pitchFamily="49" charset="0"/>
                <a:cs typeface="Courier New" pitchFamily="49" charset="0"/>
              </a:rPr>
              <a:t> in 1/10</a:t>
            </a:r>
          </a:p>
          <a:p>
            <a:pPr eaLnBrk="1" hangingPunct="1">
              <a:spcBef>
                <a:spcPct val="0"/>
              </a:spcBef>
              <a:buFontTx/>
              <a:buNone/>
            </a:pPr>
            <a:r>
              <a:rPr lang="en-US" altLang="en-US" sz="1800" dirty="0">
                <a:latin typeface="Courier New" pitchFamily="49" charset="0"/>
                <a:cs typeface="Courier New" pitchFamily="49" charset="0"/>
              </a:rPr>
              <a:t>     +-------------------------------------------+</a:t>
            </a:r>
          </a:p>
          <a:p>
            <a:pPr eaLnBrk="1" hangingPunct="1">
              <a:spcBef>
                <a:spcPct val="0"/>
              </a:spcBef>
              <a:buFontTx/>
              <a:buNone/>
            </a:pPr>
            <a:r>
              <a:rPr lang="en-US" altLang="en-US" sz="1800" dirty="0">
                <a:latin typeface="Courier New" pitchFamily="49" charset="0"/>
                <a:cs typeface="Courier New" pitchFamily="49" charset="0"/>
              </a:rPr>
              <a:t>     | </a:t>
            </a:r>
            <a:r>
              <a:rPr lang="en-US" altLang="en-US" sz="1800" dirty="0" err="1">
                <a:latin typeface="Courier New" pitchFamily="49" charset="0"/>
                <a:cs typeface="Courier New" pitchFamily="49" charset="0"/>
              </a:rPr>
              <a:t>studyid</a:t>
            </a:r>
            <a:r>
              <a:rPr lang="en-US" altLang="en-US" sz="1800" dirty="0">
                <a:latin typeface="Courier New" pitchFamily="49" charset="0"/>
                <a:cs typeface="Courier New" pitchFamily="49" charset="0"/>
              </a:rPr>
              <a:t>   peth0~10   peth3~10   </a:t>
            </a:r>
            <a:r>
              <a:rPr lang="en-US" altLang="en-US" sz="1800" dirty="0" err="1">
                <a:latin typeface="Courier New" pitchFamily="49" charset="0"/>
                <a:cs typeface="Courier New" pitchFamily="49" charset="0"/>
              </a:rPr>
              <a:t>peth_diff</a:t>
            </a:r>
            <a:r>
              <a:rPr lang="en-US" altLang="en-US" sz="1800" dirty="0">
                <a:latin typeface="Courier New" pitchFamily="49" charset="0"/>
                <a:cs typeface="Courier New" pitchFamily="49" charset="0"/>
              </a:rPr>
              <a:t> | </a:t>
            </a:r>
            <a:r>
              <a:rPr lang="en-US" altLang="en-US" sz="1800" dirty="0">
                <a:solidFill>
                  <a:srgbClr val="FF0000"/>
                </a:solidFill>
                <a:latin typeface="Courier New" pitchFamily="49" charset="0"/>
                <a:cs typeface="Courier New" pitchFamily="49" charset="0"/>
              </a:rPr>
              <a:t>sign</a:t>
            </a:r>
            <a:endParaRPr lang="en-US" altLang="en-US" sz="1800" dirty="0">
              <a:latin typeface="Courier New" pitchFamily="49" charset="0"/>
              <a:cs typeface="Courier New" pitchFamily="49" charset="0"/>
            </a:endParaRPr>
          </a:p>
          <a:p>
            <a:pPr eaLnBrk="1" hangingPunct="1">
              <a:spcBef>
                <a:spcPct val="0"/>
              </a:spcBef>
              <a:buFontTx/>
              <a:buNone/>
            </a:pPr>
            <a:r>
              <a:rPr lang="en-US" altLang="en-US" sz="1800" dirty="0">
                <a:latin typeface="Courier New" pitchFamily="49" charset="0"/>
                <a:cs typeface="Courier New" pitchFamily="49" charset="0"/>
              </a:rPr>
              <a:t>     |-------------------------------------------|</a:t>
            </a:r>
          </a:p>
          <a:p>
            <a:pPr eaLnBrk="1" hangingPunct="1">
              <a:spcBef>
                <a:spcPct val="0"/>
              </a:spcBef>
              <a:buFontTx/>
              <a:buNone/>
            </a:pPr>
            <a:r>
              <a:rPr lang="en-US" altLang="en-US" sz="1800" dirty="0">
                <a:latin typeface="Courier New" pitchFamily="49" charset="0"/>
                <a:cs typeface="Courier New" pitchFamily="49" charset="0"/>
              </a:rPr>
              <a:t>  1. | MBB2001   2.054766   1.950681    -.104085 | -</a:t>
            </a:r>
          </a:p>
          <a:p>
            <a:pPr eaLnBrk="1" hangingPunct="1">
              <a:spcBef>
                <a:spcPct val="0"/>
              </a:spcBef>
              <a:buFontTx/>
              <a:buNone/>
            </a:pPr>
            <a:r>
              <a:rPr lang="en-US" altLang="en-US" sz="1800" dirty="0">
                <a:latin typeface="Courier New" pitchFamily="49" charset="0"/>
                <a:cs typeface="Courier New" pitchFamily="49" charset="0"/>
              </a:rPr>
              <a:t>  2. | MBB2002     .30103     .30103           0 | .</a:t>
            </a:r>
          </a:p>
          <a:p>
            <a:pPr eaLnBrk="1" hangingPunct="1">
              <a:spcBef>
                <a:spcPct val="0"/>
              </a:spcBef>
              <a:buFontTx/>
              <a:buNone/>
            </a:pPr>
            <a:r>
              <a:rPr lang="en-US" altLang="en-US" sz="1800" dirty="0">
                <a:latin typeface="Courier New" pitchFamily="49" charset="0"/>
                <a:cs typeface="Courier New" pitchFamily="49" charset="0"/>
              </a:rPr>
              <a:t>  3. | MBB2006     .30103     .30103           0 | .</a:t>
            </a:r>
          </a:p>
          <a:p>
            <a:pPr eaLnBrk="1" hangingPunct="1">
              <a:spcBef>
                <a:spcPct val="0"/>
              </a:spcBef>
              <a:buFontTx/>
              <a:buNone/>
            </a:pPr>
            <a:r>
              <a:rPr lang="en-US" altLang="en-US" sz="1800" dirty="0">
                <a:latin typeface="Courier New" pitchFamily="49" charset="0"/>
                <a:cs typeface="Courier New" pitchFamily="49" charset="0"/>
              </a:rPr>
              <a:t>  4. | MBB2007     .30103     .30103           0 | .</a:t>
            </a:r>
          </a:p>
          <a:p>
            <a:pPr eaLnBrk="1" hangingPunct="1">
              <a:spcBef>
                <a:spcPct val="0"/>
              </a:spcBef>
              <a:buFontTx/>
              <a:buNone/>
            </a:pPr>
            <a:r>
              <a:rPr lang="en-US" altLang="en-US" sz="1800" dirty="0">
                <a:latin typeface="Courier New" pitchFamily="49" charset="0"/>
                <a:cs typeface="Courier New" pitchFamily="49" charset="0"/>
              </a:rPr>
              <a:t>  5. | MBB2008   1.388012   1.575477    .1874642 | +</a:t>
            </a:r>
          </a:p>
          <a:p>
            <a:pPr eaLnBrk="1" hangingPunct="1">
              <a:spcBef>
                <a:spcPct val="0"/>
              </a:spcBef>
              <a:buFontTx/>
              <a:buNone/>
            </a:pPr>
            <a:r>
              <a:rPr lang="en-US" altLang="en-US" sz="1800" dirty="0">
                <a:latin typeface="Courier New" pitchFamily="49" charset="0"/>
                <a:cs typeface="Courier New" pitchFamily="49" charset="0"/>
              </a:rPr>
              <a:t>     |-------------------------------------------|</a:t>
            </a:r>
          </a:p>
          <a:p>
            <a:pPr eaLnBrk="1" hangingPunct="1">
              <a:spcBef>
                <a:spcPct val="0"/>
              </a:spcBef>
              <a:buFontTx/>
              <a:buNone/>
            </a:pPr>
            <a:r>
              <a:rPr lang="en-US" altLang="en-US" sz="1800" dirty="0">
                <a:latin typeface="Courier New" pitchFamily="49" charset="0"/>
                <a:cs typeface="Courier New" pitchFamily="49" charset="0"/>
              </a:rPr>
              <a:t>  6. | MBB2011     .30103     .30103           0 | .</a:t>
            </a:r>
          </a:p>
          <a:p>
            <a:pPr eaLnBrk="1" hangingPunct="1">
              <a:spcBef>
                <a:spcPct val="0"/>
              </a:spcBef>
              <a:buFontTx/>
              <a:buNone/>
            </a:pPr>
            <a:r>
              <a:rPr lang="en-US" altLang="en-US" sz="1800" dirty="0">
                <a:latin typeface="Courier New" pitchFamily="49" charset="0"/>
                <a:cs typeface="Courier New" pitchFamily="49" charset="0"/>
              </a:rPr>
              <a:t>  7. | MBB2013     .30103     .30103           0 | .</a:t>
            </a:r>
          </a:p>
          <a:p>
            <a:pPr eaLnBrk="1" hangingPunct="1">
              <a:spcBef>
                <a:spcPct val="0"/>
              </a:spcBef>
              <a:buFontTx/>
              <a:buNone/>
            </a:pPr>
            <a:r>
              <a:rPr lang="en-US" altLang="en-US" sz="1800" dirty="0">
                <a:latin typeface="Courier New" pitchFamily="49" charset="0"/>
                <a:cs typeface="Courier New" pitchFamily="49" charset="0"/>
              </a:rPr>
              <a:t>  8. | MBB2016   2.122216     .30103   -1.821186 | -</a:t>
            </a:r>
          </a:p>
          <a:p>
            <a:pPr eaLnBrk="1" hangingPunct="1">
              <a:spcBef>
                <a:spcPct val="0"/>
              </a:spcBef>
              <a:buFontTx/>
              <a:buNone/>
            </a:pPr>
            <a:r>
              <a:rPr lang="en-US" altLang="en-US" sz="1800" dirty="0">
                <a:latin typeface="Courier New" pitchFamily="49" charset="0"/>
                <a:cs typeface="Courier New" pitchFamily="49" charset="0"/>
              </a:rPr>
              <a:t>  9. | MBB2021   1.341533   1.348207    .0066741 | +</a:t>
            </a:r>
          </a:p>
          <a:p>
            <a:pPr eaLnBrk="1" hangingPunct="1">
              <a:spcBef>
                <a:spcPct val="0"/>
              </a:spcBef>
              <a:buFontTx/>
              <a:buNone/>
            </a:pPr>
            <a:r>
              <a:rPr lang="en-US" altLang="en-US" sz="1800" dirty="0">
                <a:latin typeface="Courier New" pitchFamily="49" charset="0"/>
                <a:cs typeface="Courier New" pitchFamily="49" charset="0"/>
              </a:rPr>
              <a:t> 10. | MBB2022     .30103   1.111766    .8107364 | +</a:t>
            </a:r>
          </a:p>
          <a:p>
            <a:pPr eaLnBrk="1" hangingPunct="1">
              <a:spcBef>
                <a:spcPct val="0"/>
              </a:spcBef>
              <a:buFontTx/>
              <a:buNone/>
            </a:pPr>
            <a:r>
              <a:rPr lang="en-US" altLang="en-US" sz="1800" dirty="0">
                <a:latin typeface="Courier New" pitchFamily="49" charset="0"/>
                <a:cs typeface="Courier New" pitchFamily="49" charset="0"/>
              </a:rPr>
              <a:t>     +-------------------------------------------+</a:t>
            </a:r>
          </a:p>
          <a:p>
            <a:pPr eaLnBrk="1" hangingPunct="1">
              <a:spcBef>
                <a:spcPct val="0"/>
              </a:spcBef>
              <a:buFontTx/>
              <a:buNone/>
            </a:pPr>
            <a:r>
              <a:rPr lang="en-US" altLang="en-US" sz="1800" dirty="0">
                <a:latin typeface="Courier New" pitchFamily="49" charset="0"/>
                <a:cs typeface="Courier New" pitchFamily="49" charset="0"/>
              </a:rPr>
              <a:t>** Using BREATH wide </a:t>
            </a:r>
            <a:r>
              <a:rPr lang="en-US" altLang="en-US" sz="1800" dirty="0" err="1">
                <a:latin typeface="Courier New" pitchFamily="49" charset="0"/>
                <a:cs typeface="Courier New" pitchFamily="49" charset="0"/>
              </a:rPr>
              <a:t>data.dta</a:t>
            </a:r>
            <a:r>
              <a:rPr lang="en-US" altLang="en-US" sz="1800" dirty="0">
                <a:latin typeface="Courier New" pitchFamily="49" charset="0"/>
                <a:cs typeface="Courier New" pitchFamily="49" charset="0"/>
              </a:rPr>
              <a:t> </a:t>
            </a:r>
          </a:p>
          <a:p>
            <a:pPr eaLnBrk="1" hangingPunct="1">
              <a:spcBef>
                <a:spcPct val="0"/>
              </a:spcBef>
              <a:buFontTx/>
              <a:buNone/>
            </a:pPr>
            <a:r>
              <a:rPr lang="en-US" altLang="en-US" sz="1800" dirty="0">
                <a:latin typeface="Courier New" pitchFamily="49" charset="0"/>
                <a:cs typeface="Courier New" pitchFamily="49" charset="0"/>
              </a:rPr>
              <a:t>** 1st 10 observations *</a:t>
            </a:r>
          </a:p>
          <a:p>
            <a:pPr eaLnBrk="1" hangingPunct="1">
              <a:spcBef>
                <a:spcPct val="0"/>
              </a:spcBef>
              <a:buFontTx/>
              <a:buNone/>
            </a:pPr>
            <a:endParaRPr lang="en-US" altLang="en-US" sz="1800" dirty="0">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smtClean="0"/>
              <a:t>Hypothesis tests so far</a:t>
            </a:r>
            <a:br>
              <a:rPr lang="en-US" altLang="en-US" smtClean="0"/>
            </a:br>
            <a:r>
              <a:rPr lang="en-US" altLang="en-US" smtClean="0"/>
              <a:t>Numerical data</a:t>
            </a:r>
          </a:p>
        </p:txBody>
      </p:sp>
      <p:sp>
        <p:nvSpPr>
          <p:cNvPr id="20483" name="Content Placeholder 2"/>
          <p:cNvSpPr>
            <a:spLocks noGrp="1" noRot="1" noChangeAspect="1" noMove="1" noResize="1" noEditPoints="1" noAdjustHandles="1" noChangeArrowheads="1" noChangeShapeType="1" noTextEdit="1"/>
          </p:cNvSpPr>
          <p:nvPr>
            <p:ph idx="1"/>
          </p:nvPr>
        </p:nvSpPr>
        <p:spPr>
          <a:blipFill rotWithShape="1">
            <a:blip r:embed="rId2" cstate="print"/>
            <a:stretch>
              <a:fillRect l="-1630" t="-1752" b="-13208"/>
            </a:stretch>
          </a:blipFill>
          <a:ln>
            <a:miter lim="800000"/>
            <a:headEnd/>
            <a:tailEnd/>
          </a:ln>
          <a:extLst/>
        </p:spPr>
        <p:txBody>
          <a:bodyPr/>
          <a:lstStyle/>
          <a:p>
            <a:pPr>
              <a:defRPr/>
            </a:pPr>
            <a:r>
              <a:rPr lang="en-US">
                <a:noFill/>
              </a:rPr>
              <a:t> </a:t>
            </a:r>
          </a:p>
        </p:txBody>
      </p:sp>
      <p:sp>
        <p:nvSpPr>
          <p:cNvPr id="4" name="Slide Number Placeholder 3"/>
          <p:cNvSpPr>
            <a:spLocks noGrp="1"/>
          </p:cNvSpPr>
          <p:nvPr>
            <p:ph type="sldNum" sz="quarter" idx="12"/>
          </p:nvPr>
        </p:nvSpPr>
        <p:spPr/>
        <p:txBody>
          <a:bodyPr/>
          <a:lstStyle/>
          <a:p>
            <a:pPr>
              <a:defRPr/>
            </a:pPr>
            <a:fld id="{12B581B0-E1CA-441F-8BE1-5D12EF6FBFA1}"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altLang="en-US" smtClean="0"/>
              <a:t>Sign test</a:t>
            </a:r>
          </a:p>
        </p:txBody>
      </p:sp>
      <p:sp>
        <p:nvSpPr>
          <p:cNvPr id="24579" name="Content Placeholder 2"/>
          <p:cNvSpPr>
            <a:spLocks noGrp="1"/>
          </p:cNvSpPr>
          <p:nvPr>
            <p:ph idx="1"/>
          </p:nvPr>
        </p:nvSpPr>
        <p:spPr>
          <a:xfrm>
            <a:off x="457200" y="1295400"/>
            <a:ext cx="8229600" cy="5562600"/>
          </a:xfrm>
        </p:spPr>
        <p:txBody>
          <a:bodyPr>
            <a:normAutofit fontScale="55000" lnSpcReduction="20000"/>
          </a:bodyPr>
          <a:lstStyle/>
          <a:p>
            <a:pPr marL="0" indent="0">
              <a:buFont typeface="Arial" charset="0"/>
              <a:buNone/>
              <a:defRPr/>
            </a:pPr>
            <a:r>
              <a:rPr lang="en-US" dirty="0"/>
              <a:t> </a:t>
            </a:r>
            <a:endParaRPr lang="en-US" dirty="0" smtClean="0">
              <a:latin typeface="Courier New" pitchFamily="49" charset="0"/>
              <a:cs typeface="Courier New" pitchFamily="49" charset="0"/>
            </a:endParaRPr>
          </a:p>
          <a:p>
            <a:pPr marL="0" indent="0">
              <a:buFont typeface="Arial" charset="0"/>
              <a:buNone/>
              <a:defRPr/>
            </a:pPr>
            <a:r>
              <a:rPr lang="en-US" dirty="0" smtClean="0">
                <a:latin typeface="Courier New" pitchFamily="49" charset="0"/>
                <a:cs typeface="Courier New" pitchFamily="49" charset="0"/>
              </a:rPr>
              <a:t>. </a:t>
            </a:r>
            <a:r>
              <a:rPr lang="en-US" b="1" dirty="0" smtClean="0">
                <a:solidFill>
                  <a:srgbClr val="FF0000"/>
                </a:solidFill>
                <a:latin typeface="Courier New" pitchFamily="49" charset="0"/>
                <a:cs typeface="Courier New" pitchFamily="49" charset="0"/>
              </a:rPr>
              <a:t>gen </a:t>
            </a:r>
            <a:r>
              <a:rPr lang="en-US" b="1" dirty="0" err="1" smtClean="0">
                <a:solidFill>
                  <a:srgbClr val="FF0000"/>
                </a:solidFill>
                <a:latin typeface="Courier New" pitchFamily="49" charset="0"/>
                <a:cs typeface="Courier New" pitchFamily="49" charset="0"/>
              </a:rPr>
              <a:t>spd</a:t>
            </a:r>
            <a:r>
              <a:rPr lang="en-US" b="1" dirty="0" smtClean="0">
                <a:solidFill>
                  <a:srgbClr val="FF0000"/>
                </a:solidFill>
                <a:latin typeface="Courier New" pitchFamily="49" charset="0"/>
                <a:cs typeface="Courier New" pitchFamily="49" charset="0"/>
              </a:rPr>
              <a:t>=sign(</a:t>
            </a:r>
            <a:r>
              <a:rPr lang="en-US" b="1" dirty="0" err="1" smtClean="0">
                <a:solidFill>
                  <a:srgbClr val="FF0000"/>
                </a:solidFill>
                <a:latin typeface="Courier New" pitchFamily="49" charset="0"/>
                <a:cs typeface="Courier New" pitchFamily="49" charset="0"/>
              </a:rPr>
              <a:t>peth_diff</a:t>
            </a:r>
            <a:r>
              <a:rPr lang="en-US" b="1" dirty="0" smtClean="0">
                <a:solidFill>
                  <a:srgbClr val="FF0000"/>
                </a:solidFill>
                <a:latin typeface="Courier New" pitchFamily="49" charset="0"/>
                <a:cs typeface="Courier New" pitchFamily="49" charset="0"/>
              </a:rPr>
              <a:t>)</a:t>
            </a:r>
          </a:p>
          <a:p>
            <a:pPr marL="0" indent="0">
              <a:buFont typeface="Arial" charset="0"/>
              <a:buNone/>
              <a:defRPr/>
            </a:pPr>
            <a:r>
              <a:rPr lang="en-US" dirty="0" smtClean="0">
                <a:latin typeface="Courier New" pitchFamily="49" charset="0"/>
                <a:cs typeface="Courier New" pitchFamily="49" charset="0"/>
              </a:rPr>
              <a:t>. tab </a:t>
            </a:r>
            <a:r>
              <a:rPr lang="en-US" dirty="0" err="1" smtClean="0">
                <a:latin typeface="Courier New" pitchFamily="49" charset="0"/>
                <a:cs typeface="Courier New" pitchFamily="49" charset="0"/>
              </a:rPr>
              <a:t>spd</a:t>
            </a:r>
            <a:endParaRPr lang="en-US" dirty="0" smtClean="0">
              <a:latin typeface="Courier New" pitchFamily="49" charset="0"/>
              <a:cs typeface="Courier New" pitchFamily="49" charset="0"/>
            </a:endParaRPr>
          </a:p>
          <a:p>
            <a:pPr marL="0" indent="0">
              <a:buFont typeface="Arial" charset="0"/>
              <a:buNone/>
              <a:defRPr/>
            </a:pPr>
            <a:endParaRPr lang="en-US" dirty="0" smtClean="0">
              <a:latin typeface="Courier New" pitchFamily="49" charset="0"/>
              <a:cs typeface="Courier New" pitchFamily="49" charset="0"/>
            </a:endParaRPr>
          </a:p>
          <a:p>
            <a:pPr marL="0" indent="0">
              <a:buFont typeface="Arial" charset="0"/>
              <a:buNone/>
              <a:defRPr/>
            </a:pP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spd</a:t>
            </a:r>
            <a:r>
              <a:rPr lang="en-US" dirty="0" smtClean="0">
                <a:latin typeface="Courier New" pitchFamily="49" charset="0"/>
                <a:cs typeface="Courier New" pitchFamily="49" charset="0"/>
              </a:rPr>
              <a:t> |      Freq.     Percent        Cum.</a:t>
            </a:r>
          </a:p>
          <a:p>
            <a:pPr marL="0" indent="0">
              <a:buFont typeface="Arial" charset="0"/>
              <a:buNone/>
              <a:defRPr/>
            </a:pPr>
            <a:r>
              <a:rPr lang="en-US" dirty="0" smtClean="0">
                <a:latin typeface="Courier New" pitchFamily="49" charset="0"/>
                <a:cs typeface="Courier New" pitchFamily="49" charset="0"/>
              </a:rPr>
              <a:t>------------+-----------------------------------</a:t>
            </a:r>
          </a:p>
          <a:p>
            <a:pPr marL="0" indent="0">
              <a:buFont typeface="Arial" charset="0"/>
              <a:buNone/>
              <a:defRPr/>
            </a:pPr>
            <a:r>
              <a:rPr lang="en-US" dirty="0" smtClean="0">
                <a:latin typeface="Courier New" pitchFamily="49" charset="0"/>
                <a:cs typeface="Courier New" pitchFamily="49" charset="0"/>
              </a:rPr>
              <a:t>         -1 |         76       42.94       42.94</a:t>
            </a:r>
          </a:p>
          <a:p>
            <a:pPr marL="0" indent="0">
              <a:buFont typeface="Arial" charset="0"/>
              <a:buNone/>
              <a:defRPr/>
            </a:pPr>
            <a:r>
              <a:rPr lang="en-US" dirty="0" smtClean="0">
                <a:latin typeface="Courier New" pitchFamily="49" charset="0"/>
                <a:cs typeface="Courier New" pitchFamily="49" charset="0"/>
              </a:rPr>
              <a:t>          0 |         45       25.42       68.36</a:t>
            </a:r>
          </a:p>
          <a:p>
            <a:pPr marL="0" indent="0">
              <a:buFont typeface="Arial" charset="0"/>
              <a:buNone/>
              <a:defRPr/>
            </a:pPr>
            <a:r>
              <a:rPr lang="en-US" dirty="0" smtClean="0">
                <a:latin typeface="Courier New" pitchFamily="49" charset="0"/>
                <a:cs typeface="Courier New" pitchFamily="49" charset="0"/>
              </a:rPr>
              <a:t>          1 |         56       31.64      100.00</a:t>
            </a:r>
          </a:p>
          <a:p>
            <a:pPr marL="0" indent="0">
              <a:buFont typeface="Arial" charset="0"/>
              <a:buNone/>
              <a:defRPr/>
            </a:pPr>
            <a:r>
              <a:rPr lang="en-US" dirty="0" smtClean="0">
                <a:latin typeface="Courier New" pitchFamily="49" charset="0"/>
                <a:cs typeface="Courier New" pitchFamily="49" charset="0"/>
              </a:rPr>
              <a:t>------------+-----------------------------------</a:t>
            </a:r>
          </a:p>
          <a:p>
            <a:pPr marL="0" indent="0">
              <a:buFont typeface="Arial" charset="0"/>
              <a:buNone/>
              <a:defRPr/>
            </a:pPr>
            <a:r>
              <a:rPr lang="en-US" dirty="0" smtClean="0">
                <a:latin typeface="Courier New" pitchFamily="49" charset="0"/>
                <a:cs typeface="Courier New" pitchFamily="49" charset="0"/>
              </a:rPr>
              <a:t>      Total |        177      100.00</a:t>
            </a:r>
          </a:p>
          <a:p>
            <a:pPr marL="0" indent="0">
              <a:buFont typeface="Arial" charset="0"/>
              <a:buNone/>
              <a:defRPr/>
            </a:pPr>
            <a:endParaRPr lang="en-US" dirty="0"/>
          </a:p>
          <a:p>
            <a:pPr>
              <a:defRPr/>
            </a:pPr>
            <a:r>
              <a:rPr lang="en-US" sz="4500" dirty="0" smtClean="0"/>
              <a:t>D=76 negative differences</a:t>
            </a:r>
          </a:p>
          <a:p>
            <a:pPr>
              <a:defRPr/>
            </a:pPr>
            <a:r>
              <a:rPr lang="en-US" sz="4500" dirty="0" smtClean="0"/>
              <a:t>N=177-45=132 (don’t count the 45 ties)</a:t>
            </a:r>
          </a:p>
          <a:p>
            <a:pPr>
              <a:defRPr/>
            </a:pPr>
            <a:r>
              <a:rPr lang="en-US" sz="4500" dirty="0" smtClean="0"/>
              <a:t>Using binomial distribution</a:t>
            </a:r>
          </a:p>
          <a:p>
            <a:pPr marL="457200" lvl="1" indent="0">
              <a:buFont typeface="Arial" charset="0"/>
              <a:buNone/>
              <a:defRPr/>
            </a:pPr>
            <a:r>
              <a:rPr lang="en-US" sz="3200" dirty="0" smtClean="0">
                <a:latin typeface="Courier New" pitchFamily="49" charset="0"/>
                <a:cs typeface="Courier New" pitchFamily="49" charset="0"/>
              </a:rPr>
              <a:t>. . </a:t>
            </a:r>
            <a:r>
              <a:rPr lang="en-US" sz="3200" dirty="0" err="1" smtClean="0">
                <a:latin typeface="Courier New" pitchFamily="49" charset="0"/>
                <a:cs typeface="Courier New" pitchFamily="49" charset="0"/>
              </a:rPr>
              <a:t>di</a:t>
            </a:r>
            <a:r>
              <a:rPr lang="en-US" sz="3200" dirty="0" smtClean="0">
                <a:latin typeface="Courier New" pitchFamily="49" charset="0"/>
                <a:cs typeface="Courier New" pitchFamily="49" charset="0"/>
              </a:rPr>
              <a:t> 2*</a:t>
            </a:r>
            <a:r>
              <a:rPr lang="en-US" sz="3200" dirty="0" err="1" smtClean="0">
                <a:latin typeface="Courier New" pitchFamily="49" charset="0"/>
                <a:cs typeface="Courier New" pitchFamily="49" charset="0"/>
              </a:rPr>
              <a:t>binomialtail</a:t>
            </a:r>
            <a:r>
              <a:rPr lang="en-US" sz="3200" dirty="0" smtClean="0">
                <a:latin typeface="Courier New" pitchFamily="49" charset="0"/>
                <a:cs typeface="Courier New" pitchFamily="49" charset="0"/>
              </a:rPr>
              <a:t>(132,76,.5)</a:t>
            </a:r>
          </a:p>
          <a:p>
            <a:pPr marL="457200" lvl="1" indent="0">
              <a:buFont typeface="Arial" charset="0"/>
              <a:buNone/>
              <a:defRPr/>
            </a:pPr>
            <a:r>
              <a:rPr lang="en-US" sz="3200" dirty="0" smtClean="0">
                <a:latin typeface="Courier New" pitchFamily="49" charset="0"/>
                <a:cs typeface="Courier New" pitchFamily="49" charset="0"/>
              </a:rPr>
              <a:t>.09781221</a:t>
            </a:r>
          </a:p>
          <a:p>
            <a:pPr>
              <a:buFont typeface="Arial" charset="0"/>
              <a:buNone/>
              <a:defRPr/>
            </a:pPr>
            <a:endParaRPr lang="en-US" dirty="0" smtClean="0"/>
          </a:p>
        </p:txBody>
      </p:sp>
      <p:sp>
        <p:nvSpPr>
          <p:cNvPr id="4" name="Slide Number Placeholder 3"/>
          <p:cNvSpPr>
            <a:spLocks noGrp="1"/>
          </p:cNvSpPr>
          <p:nvPr>
            <p:ph type="sldNum" sz="quarter" idx="12"/>
          </p:nvPr>
        </p:nvSpPr>
        <p:spPr/>
        <p:txBody>
          <a:bodyPr/>
          <a:lstStyle/>
          <a:p>
            <a:pPr>
              <a:defRPr/>
            </a:pPr>
            <a:fld id="{28F78E81-02FD-42AF-8DFC-A427458D8FA8}" type="slidenum">
              <a:rPr lang="en-US" smtClean="0"/>
              <a:pPr>
                <a:defRPr/>
              </a:pPr>
              <a:t>40</a:t>
            </a:fld>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idx="1"/>
          </p:nvPr>
        </p:nvSpPr>
        <p:spPr>
          <a:xfrm>
            <a:off x="228600" y="381000"/>
            <a:ext cx="8229600" cy="5410200"/>
          </a:xfrm>
        </p:spPr>
        <p:txBody>
          <a:bodyPr/>
          <a:lstStyle/>
          <a:p>
            <a:pPr eaLnBrk="1" hangingPunct="1">
              <a:lnSpc>
                <a:spcPct val="80000"/>
              </a:lnSpc>
              <a:buFont typeface="Wingdings" pitchFamily="2" charset="2"/>
              <a:buNone/>
            </a:pPr>
            <a:r>
              <a:rPr lang="en-US" altLang="en-US" sz="2800" dirty="0" smtClean="0">
                <a:latin typeface="Arial" charset="0"/>
                <a:cs typeface="Arial" charset="0"/>
              </a:rPr>
              <a:t>In Stata</a:t>
            </a:r>
          </a:p>
          <a:p>
            <a:pPr eaLnBrk="1" hangingPunct="1">
              <a:lnSpc>
                <a:spcPct val="80000"/>
              </a:lnSpc>
              <a:buFont typeface="Wingdings" pitchFamily="2" charset="2"/>
              <a:buNone/>
            </a:pPr>
            <a:endParaRPr lang="en-US" altLang="en-US" sz="1600" dirty="0" smtClean="0">
              <a:latin typeface="Arial" charset="0"/>
              <a:cs typeface="Arial" charset="0"/>
            </a:endParaRPr>
          </a:p>
          <a:p>
            <a:pPr eaLnBrk="1" hangingPunct="1">
              <a:lnSpc>
                <a:spcPct val="80000"/>
              </a:lnSpc>
              <a:buFont typeface="Wingdings" pitchFamily="2" charset="2"/>
              <a:buNone/>
            </a:pPr>
            <a:r>
              <a:rPr lang="en-US" altLang="en-US" sz="1600" dirty="0" err="1" smtClean="0">
                <a:latin typeface="Arial" charset="0"/>
                <a:cs typeface="Arial" charset="0"/>
              </a:rPr>
              <a:t>signtest</a:t>
            </a:r>
            <a:r>
              <a:rPr lang="en-US" altLang="en-US" sz="1600" dirty="0" smtClean="0">
                <a:latin typeface="Arial" charset="0"/>
                <a:cs typeface="Arial" charset="0"/>
              </a:rPr>
              <a:t>    var1=var2</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signtest</a:t>
            </a:r>
            <a:r>
              <a:rPr lang="en-US" altLang="en-US" sz="1200" dirty="0" smtClean="0">
                <a:latin typeface="Courier New" pitchFamily="49" charset="0"/>
                <a:cs typeface="Courier New" pitchFamily="49" charset="0"/>
              </a:rPr>
              <a:t> peth3_log10=peth0_log10</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Sign test</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sign |    observed    expected</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positive |          56          66</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negative |          76          66</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zero |          45          45</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all |         177         177</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One-sided tests:</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Ho: median of peth3_l~10 - peth0_log10 = 0 vs.</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Ha: median of peth3_l~10 - peth0_log10 &gt; 0</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Pr</a:t>
            </a:r>
            <a:r>
              <a:rPr lang="en-US" altLang="en-US" sz="1200" dirty="0" smtClean="0">
                <a:latin typeface="Courier New" pitchFamily="49" charset="0"/>
                <a:cs typeface="Courier New" pitchFamily="49" charset="0"/>
              </a:rPr>
              <a:t>(#positive &gt;= 56) =</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Binomial(n = 132, x &gt;= 56, p = 0.5) =  0.9664</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Ho: median of peth3_l~10 - peth0_log10 = 0 vs.</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Ha: median of peth3_l~10 - peth0_log10 &lt; 0</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Pr</a:t>
            </a:r>
            <a:r>
              <a:rPr lang="en-US" altLang="en-US" sz="1200" dirty="0" smtClean="0">
                <a:latin typeface="Courier New" pitchFamily="49" charset="0"/>
                <a:cs typeface="Courier New" pitchFamily="49" charset="0"/>
              </a:rPr>
              <a:t>(#negative &gt;= 76) =</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Binomial(n = 132, x &gt;= 76, p = 0.5) =  0.0489</a:t>
            </a:r>
          </a:p>
          <a:p>
            <a:pPr eaLnBrk="1" hangingPunct="1">
              <a:lnSpc>
                <a:spcPct val="80000"/>
              </a:lnSpc>
              <a:buFont typeface="Wingdings" pitchFamily="2" charset="2"/>
              <a:buNone/>
            </a:pPr>
            <a:endParaRPr lang="en-US" altLang="en-US" sz="12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Two-sided test:</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Ho: median of peth3_l~10 - peth0_log10 = 0 vs.</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Ha: median of peth3_l~10 - peth0_log10 != 0</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Pr</a:t>
            </a:r>
            <a:r>
              <a:rPr lang="en-US" altLang="en-US" sz="1200" dirty="0" smtClean="0">
                <a:latin typeface="Courier New" pitchFamily="49" charset="0"/>
                <a:cs typeface="Courier New" pitchFamily="49" charset="0"/>
              </a:rPr>
              <a:t>(#positive &gt;= 76 or #negative &gt;= 76) =</a:t>
            </a:r>
          </a:p>
          <a:p>
            <a:pPr eaLnBrk="1" hangingPunct="1">
              <a:lnSpc>
                <a:spcPct val="80000"/>
              </a:lnSpc>
              <a:buFont typeface="Wingdings" pitchFamily="2" charset="2"/>
              <a:buNone/>
            </a:pPr>
            <a:r>
              <a:rPr lang="en-US" altLang="en-US" sz="1200" dirty="0" smtClean="0">
                <a:latin typeface="Courier New" pitchFamily="49" charset="0"/>
                <a:cs typeface="Courier New" pitchFamily="49" charset="0"/>
              </a:rPr>
              <a:t>         min(1, 2*Binomial(n = 132, x &gt;= 76, p = 0.5)) =  0.0978</a:t>
            </a:r>
          </a:p>
        </p:txBody>
      </p:sp>
      <p:sp>
        <p:nvSpPr>
          <p:cNvPr id="43011" name="TextBox 3"/>
          <p:cNvSpPr txBox="1">
            <a:spLocks noChangeArrowheads="1"/>
          </p:cNvSpPr>
          <p:nvPr/>
        </p:nvSpPr>
        <p:spPr bwMode="auto">
          <a:xfrm>
            <a:off x="5791200" y="5334000"/>
            <a:ext cx="2819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Uses the larger of the number of positive or negative signed pairs</a:t>
            </a:r>
          </a:p>
        </p:txBody>
      </p:sp>
      <p:cxnSp>
        <p:nvCxnSpPr>
          <p:cNvPr id="6" name="Straight Arrow Connector 5"/>
          <p:cNvCxnSpPr>
            <a:stCxn id="43011" idx="1"/>
          </p:cNvCxnSpPr>
          <p:nvPr/>
        </p:nvCxnSpPr>
        <p:spPr>
          <a:xfrm rot="10800000" flipV="1">
            <a:off x="4800600" y="5795963"/>
            <a:ext cx="990600" cy="38576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Slide Number Placeholder 6"/>
          <p:cNvSpPr>
            <a:spLocks noGrp="1"/>
          </p:cNvSpPr>
          <p:nvPr>
            <p:ph type="sldNum" sz="quarter" idx="12"/>
          </p:nvPr>
        </p:nvSpPr>
        <p:spPr/>
        <p:txBody>
          <a:bodyPr/>
          <a:lstStyle/>
          <a:p>
            <a:pPr>
              <a:defRPr/>
            </a:pPr>
            <a:fld id="{1BE45740-0473-445C-B1DF-AFC37C78BD99}" type="slidenum">
              <a:rPr lang="en-US" smtClean="0"/>
              <a:pPr>
                <a:defRPr/>
              </a:pPr>
              <a:t>41</a:t>
            </a:fld>
            <a:endParaRPr lang="en-US"/>
          </a:p>
        </p:txBody>
      </p:sp>
      <p:sp>
        <p:nvSpPr>
          <p:cNvPr id="43014" name="TextBox 1"/>
          <p:cNvSpPr txBox="1">
            <a:spLocks noChangeArrowheads="1"/>
          </p:cNvSpPr>
          <p:nvPr/>
        </p:nvSpPr>
        <p:spPr bwMode="auto">
          <a:xfrm>
            <a:off x="3276600" y="620713"/>
            <a:ext cx="47434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NOTE that there is only 1 = in the command!</a:t>
            </a:r>
          </a:p>
        </p:txBody>
      </p:sp>
      <p:cxnSp>
        <p:nvCxnSpPr>
          <p:cNvPr id="4" name="Straight Arrow Connector 3"/>
          <p:cNvCxnSpPr/>
          <p:nvPr/>
        </p:nvCxnSpPr>
        <p:spPr>
          <a:xfrm flipH="1">
            <a:off x="2286000" y="785813"/>
            <a:ext cx="990600" cy="357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a:t>
            </a:r>
            <a:r>
              <a:rPr lang="en-US" sz="4000" u="sng" dirty="0" smtClean="0"/>
              <a:t>paired</a:t>
            </a:r>
            <a:r>
              <a:rPr lang="en-US" sz="4000" dirty="0" smtClean="0"/>
              <a:t> observations</a:t>
            </a:r>
          </a:p>
        </p:txBody>
      </p:sp>
      <p:sp>
        <p:nvSpPr>
          <p:cNvPr id="44035" name="Rectangle 3"/>
          <p:cNvSpPr>
            <a:spLocks noGrp="1" noChangeArrowheads="1"/>
          </p:cNvSpPr>
          <p:nvPr>
            <p:ph idx="1"/>
          </p:nvPr>
        </p:nvSpPr>
        <p:spPr>
          <a:xfrm>
            <a:off x="457200" y="1600200"/>
            <a:ext cx="8229600" cy="4800600"/>
          </a:xfrm>
        </p:spPr>
        <p:txBody>
          <a:bodyPr/>
          <a:lstStyle/>
          <a:p>
            <a:pPr eaLnBrk="1" hangingPunct="1"/>
            <a:r>
              <a:rPr lang="en-US" altLang="en-US" smtClean="0"/>
              <a:t>Note that the Sign test can be used for </a:t>
            </a:r>
            <a:r>
              <a:rPr lang="en-US" altLang="en-US" u="sng" smtClean="0"/>
              <a:t>ordinal data</a:t>
            </a:r>
          </a:p>
          <a:p>
            <a:pPr eaLnBrk="1" hangingPunct="1"/>
            <a:r>
              <a:rPr lang="en-US" altLang="en-US" smtClean="0"/>
              <a:t>The sign test does not account for the magnitude of the difference in the outcome variable</a:t>
            </a:r>
          </a:p>
          <a:p>
            <a:pPr eaLnBrk="1" hangingPunct="1"/>
            <a:r>
              <a:rPr lang="en-US" altLang="en-US" smtClean="0"/>
              <a:t>Another test, the </a:t>
            </a:r>
            <a:r>
              <a:rPr lang="en-US" altLang="en-US" u="sng" smtClean="0"/>
              <a:t>Wilcoxon Signed-Rank Test, </a:t>
            </a:r>
            <a:r>
              <a:rPr lang="en-US" altLang="en-US" smtClean="0"/>
              <a:t>ranks the differences in the pairs</a:t>
            </a:r>
          </a:p>
          <a:p>
            <a:pPr marL="457200" lvl="1" indent="0" eaLnBrk="1" hangingPunct="1">
              <a:buFont typeface="Arial" charset="0"/>
              <a:buNone/>
            </a:pPr>
            <a:endParaRPr lang="en-US" altLang="en-US" smtClean="0"/>
          </a:p>
        </p:txBody>
      </p:sp>
      <p:sp>
        <p:nvSpPr>
          <p:cNvPr id="6" name="Slide Number Placeholder 5"/>
          <p:cNvSpPr>
            <a:spLocks noGrp="1"/>
          </p:cNvSpPr>
          <p:nvPr>
            <p:ph type="sldNum" sz="quarter" idx="12"/>
          </p:nvPr>
        </p:nvSpPr>
        <p:spPr/>
        <p:txBody>
          <a:bodyPr/>
          <a:lstStyle/>
          <a:p>
            <a:pPr>
              <a:defRPr/>
            </a:pPr>
            <a:fld id="{C516B959-A8BF-4B67-A5B1-FA91E3F46AAC}" type="slidenum">
              <a:rPr lang="en-US" smtClean="0"/>
              <a:pPr>
                <a:defRPr/>
              </a:pPr>
              <a:t>42</a:t>
            </a:fld>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a:t>
            </a:r>
            <a:r>
              <a:rPr lang="en-US" sz="4000" u="sng" dirty="0" smtClean="0"/>
              <a:t>paired</a:t>
            </a:r>
            <a:r>
              <a:rPr lang="en-US" sz="4000" dirty="0" smtClean="0"/>
              <a:t> observations: </a:t>
            </a:r>
            <a:r>
              <a:rPr lang="en-US" altLang="en-US" sz="3600" u="sng" dirty="0"/>
              <a:t>Wilcoxon Signed-Rank Test</a:t>
            </a:r>
            <a:endParaRPr lang="en-US" sz="4000" dirty="0" smtClean="0"/>
          </a:p>
        </p:txBody>
      </p:sp>
      <p:sp>
        <p:nvSpPr>
          <p:cNvPr id="45059" name="Rectangle 3"/>
          <p:cNvSpPr>
            <a:spLocks noGrp="1" noChangeArrowheads="1"/>
          </p:cNvSpPr>
          <p:nvPr>
            <p:ph idx="1"/>
          </p:nvPr>
        </p:nvSpPr>
        <p:spPr>
          <a:xfrm>
            <a:off x="457200" y="1600200"/>
            <a:ext cx="8229600" cy="4800600"/>
          </a:xfrm>
        </p:spPr>
        <p:txBody>
          <a:bodyPr/>
          <a:lstStyle/>
          <a:p>
            <a:pPr eaLnBrk="1" hangingPunct="1"/>
            <a:r>
              <a:rPr lang="en-US" altLang="en-US" smtClean="0"/>
              <a:t>Null hypothesis :</a:t>
            </a:r>
          </a:p>
          <a:p>
            <a:pPr marL="457200" lvl="1" indent="0" eaLnBrk="1" hangingPunct="1">
              <a:buFont typeface="Arial" charset="0"/>
              <a:buNone/>
            </a:pPr>
            <a:r>
              <a:rPr lang="en-US" altLang="en-US" smtClean="0"/>
              <a:t>	median</a:t>
            </a:r>
            <a:r>
              <a:rPr lang="en-US" altLang="en-US" baseline="-25000" smtClean="0"/>
              <a:t>1</a:t>
            </a:r>
            <a:r>
              <a:rPr lang="en-US" altLang="en-US" smtClean="0"/>
              <a:t> = median</a:t>
            </a:r>
            <a:r>
              <a:rPr lang="en-US" altLang="en-US" baseline="-25000" smtClean="0"/>
              <a:t>2</a:t>
            </a:r>
            <a:endParaRPr lang="en-US" altLang="en-US" smtClean="0"/>
          </a:p>
          <a:p>
            <a:pPr eaLnBrk="1" hangingPunct="1"/>
            <a:r>
              <a:rPr lang="en-US" altLang="en-US" sz="2800" smtClean="0"/>
              <a:t>The differences in the pairs are </a:t>
            </a:r>
            <a:r>
              <a:rPr lang="en-US" altLang="en-US" sz="2800" u="sng" smtClean="0"/>
              <a:t>ranked</a:t>
            </a:r>
          </a:p>
          <a:p>
            <a:pPr eaLnBrk="1" hangingPunct="1"/>
            <a:r>
              <a:rPr lang="en-US" altLang="en-US" sz="2800" smtClean="0"/>
              <a:t>Ties are given the average rank of the tied observations</a:t>
            </a:r>
          </a:p>
          <a:p>
            <a:pPr eaLnBrk="1" hangingPunct="1"/>
            <a:r>
              <a:rPr lang="en-US" altLang="en-US" sz="2800" smtClean="0"/>
              <a:t>Each rank is assigned a sign (+/-) depending on whether the difference is positive or negative </a:t>
            </a:r>
          </a:p>
          <a:p>
            <a:pPr eaLnBrk="1" hangingPunct="1"/>
            <a:r>
              <a:rPr lang="en-US" altLang="en-US" sz="2800" smtClean="0"/>
              <a:t>The ranks for the positives and the negatives are added up separately;  the absolute value of the smaller sum of the ranks is called T</a:t>
            </a:r>
          </a:p>
        </p:txBody>
      </p:sp>
      <p:sp>
        <p:nvSpPr>
          <p:cNvPr id="6" name="Slide Number Placeholder 5"/>
          <p:cNvSpPr>
            <a:spLocks noGrp="1"/>
          </p:cNvSpPr>
          <p:nvPr>
            <p:ph type="sldNum" sz="quarter" idx="12"/>
          </p:nvPr>
        </p:nvSpPr>
        <p:spPr/>
        <p:txBody>
          <a:bodyPr/>
          <a:lstStyle/>
          <a:p>
            <a:pPr>
              <a:defRPr/>
            </a:pPr>
            <a:fld id="{5DB34A41-AEAB-4310-80B4-D0681751399A}" type="slidenum">
              <a:rPr lang="en-US" smtClean="0"/>
              <a:pPr>
                <a:defRPr/>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a:t>
            </a:r>
            <a:r>
              <a:rPr lang="en-US" sz="4000" u="sng" dirty="0" smtClean="0"/>
              <a:t>paired</a:t>
            </a:r>
            <a:r>
              <a:rPr lang="en-US" sz="4000" dirty="0" smtClean="0"/>
              <a:t> observations</a:t>
            </a:r>
          </a:p>
        </p:txBody>
      </p:sp>
      <p:sp>
        <p:nvSpPr>
          <p:cNvPr id="46083" name="Rectangle 3"/>
          <p:cNvSpPr>
            <a:spLocks noGrp="1" noChangeArrowheads="1"/>
          </p:cNvSpPr>
          <p:nvPr>
            <p:ph idx="1"/>
          </p:nvPr>
        </p:nvSpPr>
        <p:spPr>
          <a:xfrm>
            <a:off x="457200" y="1600200"/>
            <a:ext cx="8458200" cy="4800600"/>
          </a:xfrm>
        </p:spPr>
        <p:txBody>
          <a:bodyPr/>
          <a:lstStyle/>
          <a:p>
            <a:pPr lvl="1" eaLnBrk="1" hangingPunct="1"/>
            <a:r>
              <a:rPr lang="en-US" altLang="en-US" dirty="0" smtClean="0"/>
              <a:t>T follows a normal distribution with mean </a:t>
            </a:r>
            <a:r>
              <a:rPr lang="en-US" altLang="en-US" dirty="0" err="1" smtClean="0"/>
              <a:t>m</a:t>
            </a:r>
            <a:r>
              <a:rPr lang="en-US" altLang="en-US" baseline="-25000" dirty="0" err="1" smtClean="0"/>
              <a:t>T</a:t>
            </a:r>
            <a:r>
              <a:rPr lang="en-US" altLang="en-US" baseline="-25000" dirty="0" smtClean="0"/>
              <a:t> </a:t>
            </a:r>
            <a:r>
              <a:rPr lang="en-US" altLang="en-US" dirty="0" smtClean="0"/>
              <a:t>and standard deviation </a:t>
            </a:r>
            <a:r>
              <a:rPr lang="el-GR" altLang="en-US" dirty="0" smtClean="0"/>
              <a:t>σ</a:t>
            </a:r>
            <a:r>
              <a:rPr lang="en-US" altLang="en-US" baseline="-25000" dirty="0" smtClean="0"/>
              <a:t>T</a:t>
            </a:r>
            <a:endParaRPr lang="en-US" altLang="en-US" dirty="0" smtClean="0"/>
          </a:p>
          <a:p>
            <a:pPr marL="914400" lvl="2" indent="0" eaLnBrk="1" hangingPunct="1">
              <a:buFont typeface="Arial" charset="0"/>
              <a:buNone/>
            </a:pPr>
            <a:r>
              <a:rPr lang="en-US" altLang="en-US" dirty="0" smtClean="0"/>
              <a:t> </a:t>
            </a:r>
          </a:p>
          <a:p>
            <a:pPr marL="914400" lvl="2" indent="0" eaLnBrk="1" hangingPunct="1">
              <a:buFont typeface="Arial" charset="0"/>
              <a:buNone/>
            </a:pPr>
            <a:r>
              <a:rPr lang="en-US" altLang="en-US" dirty="0" err="1" smtClean="0">
                <a:latin typeface="Arial Symbol" pitchFamily="34" charset="0"/>
              </a:rPr>
              <a:t>m</a:t>
            </a:r>
            <a:r>
              <a:rPr lang="en-US" altLang="en-US" baseline="-25000" dirty="0" err="1" smtClean="0"/>
              <a:t>T</a:t>
            </a:r>
            <a:r>
              <a:rPr lang="en-US" altLang="en-US" dirty="0" smtClean="0"/>
              <a:t> = n*(n+1)/4  (the rank sum if both medians were equal)</a:t>
            </a:r>
          </a:p>
          <a:p>
            <a:pPr marL="914400" lvl="2" indent="0" eaLnBrk="1" hangingPunct="1">
              <a:buFont typeface="Arial" charset="0"/>
              <a:buNone/>
            </a:pPr>
            <a:endParaRPr lang="en-US" altLang="en-US" dirty="0" smtClean="0"/>
          </a:p>
          <a:p>
            <a:pPr lvl="1" eaLnBrk="1" hangingPunct="1">
              <a:buFont typeface="Arial" charset="0"/>
              <a:buNone/>
            </a:pPr>
            <a:endParaRPr lang="en-US" altLang="en-US" dirty="0" smtClean="0"/>
          </a:p>
          <a:p>
            <a:pPr lvl="1" eaLnBrk="1" hangingPunct="1">
              <a:buFont typeface="Arial" charset="0"/>
              <a:buNone/>
            </a:pPr>
            <a:endParaRPr lang="en-US" altLang="en-US" dirty="0" smtClean="0"/>
          </a:p>
          <a:p>
            <a:pPr lvl="1" eaLnBrk="1" hangingPunct="1">
              <a:buFont typeface="Arial" charset="0"/>
              <a:buNone/>
            </a:pPr>
            <a:r>
              <a:rPr lang="en-US" altLang="en-US" dirty="0" smtClean="0"/>
              <a:t>The test statistic      </a:t>
            </a:r>
            <a:r>
              <a:rPr lang="en-US" altLang="en-US" dirty="0" err="1" smtClean="0"/>
              <a:t>z</a:t>
            </a:r>
            <a:r>
              <a:rPr lang="en-US" altLang="en-US" baseline="-25000" dirty="0" err="1" smtClean="0"/>
              <a:t>T</a:t>
            </a:r>
            <a:r>
              <a:rPr lang="en-US" altLang="en-US" dirty="0" smtClean="0"/>
              <a:t> =  ( T- </a:t>
            </a:r>
            <a:r>
              <a:rPr lang="en-US" altLang="en-US" dirty="0" err="1" smtClean="0">
                <a:latin typeface="Arial Symbol" pitchFamily="34" charset="0"/>
              </a:rPr>
              <a:t>m</a:t>
            </a:r>
            <a:r>
              <a:rPr lang="en-US" altLang="en-US" baseline="-25000" dirty="0" err="1" smtClean="0"/>
              <a:t>T</a:t>
            </a:r>
            <a:r>
              <a:rPr lang="en-US" altLang="en-US" dirty="0" smtClean="0"/>
              <a:t> )/ </a:t>
            </a:r>
            <a:r>
              <a:rPr lang="en-US" altLang="en-US" dirty="0" err="1" smtClean="0">
                <a:latin typeface="Arial Symbol" pitchFamily="34" charset="0"/>
              </a:rPr>
              <a:t>σ</a:t>
            </a:r>
            <a:r>
              <a:rPr lang="en-US" altLang="en-US" baseline="-25000" dirty="0" err="1" smtClean="0"/>
              <a:t>T</a:t>
            </a:r>
            <a:endParaRPr lang="en-US" altLang="en-US" dirty="0" smtClean="0"/>
          </a:p>
          <a:p>
            <a:pPr lvl="1" eaLnBrk="1" hangingPunct="1">
              <a:buFont typeface="Arial" charset="0"/>
              <a:buNone/>
            </a:pPr>
            <a:r>
              <a:rPr lang="en-US" altLang="en-US" dirty="0" smtClean="0"/>
              <a:t>Compare to the standard normal distribution</a:t>
            </a:r>
          </a:p>
          <a:p>
            <a:pPr lvl="1" eaLnBrk="1" hangingPunct="1">
              <a:buFont typeface="Arial" charset="0"/>
              <a:buNone/>
            </a:pPr>
            <a:r>
              <a:rPr lang="en-US" altLang="en-US" dirty="0" smtClean="0"/>
              <a:t>	For n&lt;12, use the exact distribution, table A.6</a:t>
            </a:r>
          </a:p>
        </p:txBody>
      </p:sp>
      <p:graphicFrame>
        <p:nvGraphicFramePr>
          <p:cNvPr id="46084" name="Object 5"/>
          <p:cNvGraphicFramePr>
            <a:graphicFrameLocks noChangeAspect="1"/>
          </p:cNvGraphicFramePr>
          <p:nvPr/>
        </p:nvGraphicFramePr>
        <p:xfrm>
          <a:off x="1447800" y="3421063"/>
          <a:ext cx="2438400" cy="769937"/>
        </p:xfrm>
        <a:graphic>
          <a:graphicData uri="http://schemas.openxmlformats.org/presentationml/2006/ole">
            <mc:AlternateContent xmlns:mc="http://schemas.openxmlformats.org/markup-compatibility/2006">
              <mc:Choice xmlns:v="urn:schemas-microsoft-com:vml" Requires="v">
                <p:oleObj spid="_x0000_s46098" name="Equation" r:id="rId3" imgW="1409088" imgH="444307" progId="Equation.3">
                  <p:embed/>
                </p:oleObj>
              </mc:Choice>
              <mc:Fallback>
                <p:oleObj name="Equation" r:id="rId3" imgW="1409088" imgH="444307"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3421063"/>
                        <a:ext cx="243840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D5C41BE0-B1F6-4570-B507-1F70130125FD}" type="slidenum">
              <a:rPr lang="en-US" smtClean="0"/>
              <a:pPr>
                <a:defRPr/>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514299E-88AB-450B-883B-8F111BA8012D}" type="slidenum">
              <a:rPr lang="en-US" smtClean="0"/>
              <a:pPr>
                <a:defRPr/>
              </a:pPr>
              <a:t>45</a:t>
            </a:fld>
            <a:endParaRPr lang="en-US"/>
          </a:p>
        </p:txBody>
      </p:sp>
      <p:sp>
        <p:nvSpPr>
          <p:cNvPr id="47107" name="Rectangle 4"/>
          <p:cNvSpPr>
            <a:spLocks noChangeArrowheads="1"/>
          </p:cNvSpPr>
          <p:nvPr/>
        </p:nvSpPr>
        <p:spPr bwMode="auto">
          <a:xfrm>
            <a:off x="2286000" y="-7419975"/>
            <a:ext cx="4572000" cy="604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 +------------------------------------------------------+</a:t>
            </a:r>
          </a:p>
          <a:p>
            <a:pPr eaLnBrk="1" hangingPunct="1">
              <a:spcBef>
                <a:spcPct val="0"/>
              </a:spcBef>
              <a:buFontTx/>
              <a:buNone/>
            </a:pPr>
            <a:r>
              <a:rPr lang="en-US" altLang="en-US" sz="1800">
                <a:latin typeface="Arial" charset="0"/>
              </a:rPr>
              <a:t>     </a:t>
            </a:r>
            <a:r>
              <a:rPr lang="en-US" altLang="en-US" sz="900">
                <a:latin typeface="Courier New" pitchFamily="49" charset="0"/>
                <a:cs typeface="Courier New" pitchFamily="49" charset="0"/>
              </a:rPr>
              <a:t>| uarto_id   auditc~2   auditc~1   auditc~f   rankdiff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1. |  MBA1007          0          0          0         10 |</a:t>
            </a:r>
          </a:p>
          <a:p>
            <a:pPr eaLnBrk="1" hangingPunct="1">
              <a:spcBef>
                <a:spcPct val="0"/>
              </a:spcBef>
              <a:buFontTx/>
              <a:buNone/>
            </a:pPr>
            <a:r>
              <a:rPr lang="en-US" altLang="en-US" sz="900">
                <a:latin typeface="Courier New" pitchFamily="49" charset="0"/>
                <a:cs typeface="Courier New" pitchFamily="49" charset="0"/>
              </a:rPr>
              <a:t>  2. |  MBA1017          0          0          0         10 |</a:t>
            </a:r>
          </a:p>
          <a:p>
            <a:pPr eaLnBrk="1" hangingPunct="1">
              <a:spcBef>
                <a:spcPct val="0"/>
              </a:spcBef>
              <a:buFontTx/>
              <a:buNone/>
            </a:pPr>
            <a:r>
              <a:rPr lang="en-US" altLang="en-US" sz="900">
                <a:latin typeface="Courier New" pitchFamily="49" charset="0"/>
                <a:cs typeface="Courier New" pitchFamily="49" charset="0"/>
              </a:rPr>
              <a:t>  3. |  MBA1041          2          0          2       25.5 |</a:t>
            </a:r>
          </a:p>
          <a:p>
            <a:pPr eaLnBrk="1" hangingPunct="1">
              <a:spcBef>
                <a:spcPct val="0"/>
              </a:spcBef>
              <a:buFontTx/>
              <a:buNone/>
            </a:pPr>
            <a:r>
              <a:rPr lang="en-US" altLang="en-US" sz="900">
                <a:latin typeface="Courier New" pitchFamily="49" charset="0"/>
                <a:cs typeface="Courier New" pitchFamily="49" charset="0"/>
              </a:rPr>
              <a:t>  4. |  MBA1045          0          0          0         10 |</a:t>
            </a:r>
          </a:p>
          <a:p>
            <a:pPr eaLnBrk="1" hangingPunct="1">
              <a:spcBef>
                <a:spcPct val="0"/>
              </a:spcBef>
              <a:buFontTx/>
              <a:buNone/>
            </a:pPr>
            <a:r>
              <a:rPr lang="en-US" altLang="en-US" sz="900">
                <a:latin typeface="Courier New" pitchFamily="49" charset="0"/>
                <a:cs typeface="Courier New" pitchFamily="49" charset="0"/>
              </a:rPr>
              <a:t>  5. |  MBA1053          0          0          0         10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6. |  MBA1079          0          0          0         10 |</a:t>
            </a:r>
          </a:p>
          <a:p>
            <a:pPr eaLnBrk="1" hangingPunct="1">
              <a:spcBef>
                <a:spcPct val="0"/>
              </a:spcBef>
              <a:buFontTx/>
              <a:buNone/>
            </a:pPr>
            <a:r>
              <a:rPr lang="en-US" altLang="en-US" sz="900">
                <a:latin typeface="Courier New" pitchFamily="49" charset="0"/>
                <a:cs typeface="Courier New" pitchFamily="49" charset="0"/>
              </a:rPr>
              <a:t>  7. |  MBA1121          1          0          1       21.5 |</a:t>
            </a:r>
          </a:p>
          <a:p>
            <a:pPr eaLnBrk="1" hangingPunct="1">
              <a:spcBef>
                <a:spcPct val="0"/>
              </a:spcBef>
              <a:buFontTx/>
              <a:buNone/>
            </a:pPr>
            <a:r>
              <a:rPr lang="en-US" altLang="en-US" sz="900">
                <a:latin typeface="Courier New" pitchFamily="49" charset="0"/>
                <a:cs typeface="Courier New" pitchFamily="49" charset="0"/>
              </a:rPr>
              <a:t>  8. |  MBA1125          0          0          0         10 |</a:t>
            </a:r>
          </a:p>
          <a:p>
            <a:pPr eaLnBrk="1" hangingPunct="1">
              <a:spcBef>
                <a:spcPct val="0"/>
              </a:spcBef>
              <a:buFontTx/>
              <a:buNone/>
            </a:pPr>
            <a:r>
              <a:rPr lang="en-US" altLang="en-US" sz="900">
                <a:latin typeface="Courier New" pitchFamily="49" charset="0"/>
                <a:cs typeface="Courier New" pitchFamily="49" charset="0"/>
              </a:rPr>
              <a:t>  9. |  MBA1135          0          0          0         10 |</a:t>
            </a:r>
          </a:p>
          <a:p>
            <a:pPr eaLnBrk="1" hangingPunct="1">
              <a:spcBef>
                <a:spcPct val="0"/>
              </a:spcBef>
              <a:buFontTx/>
              <a:buNone/>
            </a:pPr>
            <a:r>
              <a:rPr lang="en-US" altLang="en-US" sz="900">
                <a:latin typeface="Courier New" pitchFamily="49" charset="0"/>
                <a:cs typeface="Courier New" pitchFamily="49" charset="0"/>
              </a:rPr>
              <a:t> 10. |  MBA1206          7          5          2       25.5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11. |  MBA1233          0          0          0         10 |</a:t>
            </a:r>
          </a:p>
          <a:p>
            <a:pPr eaLnBrk="1" hangingPunct="1">
              <a:spcBef>
                <a:spcPct val="0"/>
              </a:spcBef>
              <a:buFontTx/>
              <a:buNone/>
            </a:pPr>
            <a:r>
              <a:rPr lang="en-US" altLang="en-US" sz="900">
                <a:latin typeface="Courier New" pitchFamily="49" charset="0"/>
                <a:cs typeface="Courier New" pitchFamily="49" charset="0"/>
              </a:rPr>
              <a:t> 12. |  MBA1237          0          0          0         10 |</a:t>
            </a:r>
          </a:p>
          <a:p>
            <a:pPr eaLnBrk="1" hangingPunct="1">
              <a:spcBef>
                <a:spcPct val="0"/>
              </a:spcBef>
              <a:buFontTx/>
              <a:buNone/>
            </a:pPr>
            <a:r>
              <a:rPr lang="en-US" altLang="en-US" sz="900">
                <a:latin typeface="Courier New" pitchFamily="49" charset="0"/>
                <a:cs typeface="Courier New" pitchFamily="49" charset="0"/>
              </a:rPr>
              <a:t> 13. |  MBA1256          0          0          0         10 |</a:t>
            </a:r>
          </a:p>
          <a:p>
            <a:pPr eaLnBrk="1" hangingPunct="1">
              <a:spcBef>
                <a:spcPct val="0"/>
              </a:spcBef>
              <a:buFontTx/>
              <a:buNone/>
            </a:pPr>
            <a:r>
              <a:rPr lang="en-US" altLang="en-US" sz="900">
                <a:latin typeface="Courier New" pitchFamily="49" charset="0"/>
                <a:cs typeface="Courier New" pitchFamily="49" charset="0"/>
              </a:rPr>
              <a:t> 14. |  MBA1257          2          0          2       25.5 |</a:t>
            </a:r>
          </a:p>
          <a:p>
            <a:pPr eaLnBrk="1" hangingPunct="1">
              <a:spcBef>
                <a:spcPct val="0"/>
              </a:spcBef>
              <a:buFontTx/>
              <a:buNone/>
            </a:pPr>
            <a:r>
              <a:rPr lang="en-US" altLang="en-US" sz="900">
                <a:latin typeface="Courier New" pitchFamily="49" charset="0"/>
                <a:cs typeface="Courier New" pitchFamily="49" charset="0"/>
              </a:rPr>
              <a:t> 15. |  MBA1317          0          0          0         10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16. |  MBA1323          0          0          0         10 |</a:t>
            </a:r>
          </a:p>
          <a:p>
            <a:pPr eaLnBrk="1" hangingPunct="1">
              <a:spcBef>
                <a:spcPct val="0"/>
              </a:spcBef>
              <a:buFontTx/>
              <a:buNone/>
            </a:pPr>
            <a:r>
              <a:rPr lang="en-US" altLang="en-US" sz="900">
                <a:latin typeface="Courier New" pitchFamily="49" charset="0"/>
                <a:cs typeface="Courier New" pitchFamily="49" charset="0"/>
              </a:rPr>
              <a:t> 17. |  MBA1429          0          0          0         10 |</a:t>
            </a:r>
          </a:p>
          <a:p>
            <a:pPr eaLnBrk="1" hangingPunct="1">
              <a:spcBef>
                <a:spcPct val="0"/>
              </a:spcBef>
              <a:buFontTx/>
              <a:buNone/>
            </a:pPr>
            <a:r>
              <a:rPr lang="en-US" altLang="en-US" sz="900">
                <a:latin typeface="Courier New" pitchFamily="49" charset="0"/>
                <a:cs typeface="Courier New" pitchFamily="49" charset="0"/>
              </a:rPr>
              <a:t> 18. |  MBA1446          0          0          0         10 |</a:t>
            </a:r>
          </a:p>
          <a:p>
            <a:pPr eaLnBrk="1" hangingPunct="1">
              <a:spcBef>
                <a:spcPct val="0"/>
              </a:spcBef>
              <a:buFontTx/>
              <a:buNone/>
            </a:pPr>
            <a:r>
              <a:rPr lang="en-US" altLang="en-US" sz="900">
                <a:latin typeface="Courier New" pitchFamily="49" charset="0"/>
                <a:cs typeface="Courier New" pitchFamily="49" charset="0"/>
              </a:rPr>
              <a:t> 19. |  MBA1494          0          0          0         10 |</a:t>
            </a:r>
          </a:p>
          <a:p>
            <a:pPr eaLnBrk="1" hangingPunct="1">
              <a:spcBef>
                <a:spcPct val="0"/>
              </a:spcBef>
              <a:buFontTx/>
              <a:buNone/>
            </a:pPr>
            <a:r>
              <a:rPr lang="en-US" altLang="en-US" sz="900">
                <a:latin typeface="Courier New" pitchFamily="49" charset="0"/>
                <a:cs typeface="Courier New" pitchFamily="49" charset="0"/>
              </a:rPr>
              <a:t> 20. |  MBA1362          1          0          1       21.5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21. |  MBA1128          1          0          1       21.5 |</a:t>
            </a:r>
          </a:p>
          <a:p>
            <a:pPr eaLnBrk="1" hangingPunct="1">
              <a:spcBef>
                <a:spcPct val="0"/>
              </a:spcBef>
              <a:buFontTx/>
              <a:buNone/>
            </a:pPr>
            <a:r>
              <a:rPr lang="en-US" altLang="en-US" sz="900">
                <a:latin typeface="Courier New" pitchFamily="49" charset="0"/>
                <a:cs typeface="Courier New" pitchFamily="49" charset="0"/>
              </a:rPr>
              <a:t> 22. |  MBA1243          1          0          1       21.5 |</a:t>
            </a:r>
          </a:p>
          <a:p>
            <a:pPr eaLnBrk="1" hangingPunct="1">
              <a:spcBef>
                <a:spcPct val="0"/>
              </a:spcBef>
              <a:buFontTx/>
              <a:buNone/>
            </a:pPr>
            <a:r>
              <a:rPr lang="en-US" altLang="en-US" sz="900">
                <a:latin typeface="Courier New" pitchFamily="49" charset="0"/>
                <a:cs typeface="Courier New" pitchFamily="49" charset="0"/>
              </a:rPr>
              <a:t> 23. |  MBA1312          1          .          .          . |</a:t>
            </a:r>
          </a:p>
          <a:p>
            <a:pPr eaLnBrk="1" hangingPunct="1">
              <a:spcBef>
                <a:spcPct val="0"/>
              </a:spcBef>
              <a:buFontTx/>
              <a:buNone/>
            </a:pPr>
            <a:r>
              <a:rPr lang="en-US" altLang="en-US" sz="900">
                <a:latin typeface="Courier New" pitchFamily="49" charset="0"/>
                <a:cs typeface="Courier New" pitchFamily="49" charset="0"/>
              </a:rPr>
              <a:t> 24. |  MBA1280          3          3          0         10 |</a:t>
            </a:r>
          </a:p>
          <a:p>
            <a:pPr eaLnBrk="1" hangingPunct="1">
              <a:spcBef>
                <a:spcPct val="0"/>
              </a:spcBef>
              <a:buFontTx/>
              <a:buNone/>
            </a:pPr>
            <a:r>
              <a:rPr lang="en-US" altLang="en-US" sz="900">
                <a:latin typeface="Courier New" pitchFamily="49" charset="0"/>
                <a:cs typeface="Courier New" pitchFamily="49" charset="0"/>
              </a:rPr>
              <a:t> 25. |  MBA1139          0          0          0         10 |</a:t>
            </a:r>
          </a:p>
          <a:p>
            <a:pPr eaLnBrk="1" hangingPunct="1">
              <a:spcBef>
                <a:spcPct val="0"/>
              </a:spcBef>
              <a:buFontTx/>
              <a:buNone/>
            </a:pPr>
            <a:r>
              <a:rPr lang="en-US" altLang="en-US" sz="900">
                <a:latin typeface="Courier New" pitchFamily="49" charset="0"/>
                <a:cs typeface="Courier New" pitchFamily="49" charset="0"/>
              </a:rPr>
              <a:t>     |------------------------------------------------------|</a:t>
            </a:r>
          </a:p>
          <a:p>
            <a:pPr eaLnBrk="1" hangingPunct="1">
              <a:spcBef>
                <a:spcPct val="0"/>
              </a:spcBef>
              <a:buFontTx/>
              <a:buNone/>
            </a:pPr>
            <a:r>
              <a:rPr lang="en-US" altLang="en-US" sz="900">
                <a:latin typeface="Courier New" pitchFamily="49" charset="0"/>
                <a:cs typeface="Courier New" pitchFamily="49" charset="0"/>
              </a:rPr>
              <a:t> 26. |  MBA1303          3          .          .          . |</a:t>
            </a:r>
          </a:p>
          <a:p>
            <a:pPr eaLnBrk="1" hangingPunct="1">
              <a:spcBef>
                <a:spcPct val="0"/>
              </a:spcBef>
              <a:buFontTx/>
              <a:buNone/>
            </a:pPr>
            <a:r>
              <a:rPr lang="en-US" altLang="en-US" sz="900">
                <a:latin typeface="Courier New" pitchFamily="49" charset="0"/>
                <a:cs typeface="Courier New" pitchFamily="49" charset="0"/>
              </a:rPr>
              <a:t> 27. |  MBA1339          4          4          0         10 |</a:t>
            </a:r>
          </a:p>
          <a:p>
            <a:pPr eaLnBrk="1" hangingPunct="1">
              <a:spcBef>
                <a:spcPct val="0"/>
              </a:spcBef>
              <a:buFontTx/>
              <a:buNone/>
            </a:pPr>
            <a:r>
              <a:rPr lang="en-US" altLang="en-US" sz="900">
                <a:latin typeface="Courier New" pitchFamily="49" charset="0"/>
                <a:cs typeface="Courier New" pitchFamily="49" charset="0"/>
              </a:rPr>
              <a:t> 28. |  MBA1346          3          1          2       25.5 |</a:t>
            </a:r>
          </a:p>
          <a:p>
            <a:pPr eaLnBrk="1" hangingPunct="1">
              <a:spcBef>
                <a:spcPct val="0"/>
              </a:spcBef>
              <a:buFontTx/>
              <a:buNone/>
            </a:pPr>
            <a:r>
              <a:rPr lang="en-US" altLang="en-US" sz="900">
                <a:latin typeface="Courier New" pitchFamily="49" charset="0"/>
                <a:cs typeface="Courier New" pitchFamily="49" charset="0"/>
              </a:rPr>
              <a:t> 29. |  MBA1217          0          0          0         10 |</a:t>
            </a:r>
          </a:p>
          <a:p>
            <a:pPr eaLnBrk="1" hangingPunct="1">
              <a:spcBef>
                <a:spcPct val="0"/>
              </a:spcBef>
              <a:buFontTx/>
              <a:buNone/>
            </a:pPr>
            <a:r>
              <a:rPr lang="en-US" altLang="en-US" sz="900">
                <a:latin typeface="Courier New" pitchFamily="49" charset="0"/>
                <a:cs typeface="Courier New" pitchFamily="49" charset="0"/>
              </a:rPr>
              <a:t> 30. |  MBA1498          3          0          3         28 |</a:t>
            </a:r>
          </a:p>
          <a:p>
            <a:pPr eaLnBrk="1" hangingPunct="1">
              <a:spcBef>
                <a:spcPct val="0"/>
              </a:spcBef>
              <a:buFontTx/>
              <a:buNone/>
            </a:pPr>
            <a:r>
              <a:rPr lang="en-US" altLang="en-US" sz="900">
                <a:latin typeface="Courier New" pitchFamily="49" charset="0"/>
                <a:cs typeface="Courier New" pitchFamily="49" charset="0"/>
              </a:rPr>
              <a:t>     +------------------------------------------------------+</a:t>
            </a:r>
          </a:p>
        </p:txBody>
      </p:sp>
      <p:sp>
        <p:nvSpPr>
          <p:cNvPr id="47108" name="Rectangle 5"/>
          <p:cNvSpPr>
            <a:spLocks noChangeArrowheads="1"/>
          </p:cNvSpPr>
          <p:nvPr/>
        </p:nvSpPr>
        <p:spPr bwMode="auto">
          <a:xfrm>
            <a:off x="1066800" y="457200"/>
            <a:ext cx="6553200" cy="630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b="1" dirty="0" err="1">
                <a:solidFill>
                  <a:srgbClr val="FF0000"/>
                </a:solidFill>
                <a:latin typeface="Courier New" pitchFamily="49" charset="0"/>
                <a:cs typeface="Courier New" pitchFamily="49" charset="0"/>
              </a:rPr>
              <a:t>egen</a:t>
            </a:r>
            <a:r>
              <a:rPr lang="en-US" altLang="en-US" sz="1400" b="1" dirty="0">
                <a:solidFill>
                  <a:srgbClr val="FF0000"/>
                </a:solidFill>
                <a:latin typeface="Courier New" pitchFamily="49" charset="0"/>
                <a:cs typeface="Courier New" pitchFamily="49" charset="0"/>
              </a:rPr>
              <a:t> </a:t>
            </a:r>
            <a:r>
              <a:rPr lang="en-US" altLang="en-US" sz="1400" b="1" dirty="0" err="1">
                <a:solidFill>
                  <a:srgbClr val="FF0000"/>
                </a:solidFill>
                <a:latin typeface="Courier New" pitchFamily="49" charset="0"/>
                <a:cs typeface="Courier New" pitchFamily="49" charset="0"/>
              </a:rPr>
              <a:t>pethrank_diff</a:t>
            </a:r>
            <a:r>
              <a:rPr lang="en-US" altLang="en-US" sz="1400" b="1" dirty="0">
                <a:solidFill>
                  <a:srgbClr val="FF0000"/>
                </a:solidFill>
                <a:latin typeface="Courier New" pitchFamily="49" charset="0"/>
                <a:cs typeface="Courier New" pitchFamily="49" charset="0"/>
              </a:rPr>
              <a:t>=rank(</a:t>
            </a:r>
            <a:r>
              <a:rPr lang="en-US" altLang="en-US" sz="1400" b="1" dirty="0" err="1">
                <a:solidFill>
                  <a:srgbClr val="FF0000"/>
                </a:solidFill>
                <a:latin typeface="Courier New" pitchFamily="49" charset="0"/>
                <a:cs typeface="Courier New" pitchFamily="49" charset="0"/>
              </a:rPr>
              <a:t>peth_diff</a:t>
            </a:r>
            <a:r>
              <a:rPr lang="en-US" altLang="en-US" sz="1400" b="1" dirty="0">
                <a:solidFill>
                  <a:srgbClr val="FF0000"/>
                </a:solidFill>
                <a:latin typeface="Courier New" pitchFamily="49" charset="0"/>
                <a:cs typeface="Courier New" pitchFamily="49" charset="0"/>
              </a:rPr>
              <a:t>)</a:t>
            </a:r>
          </a:p>
          <a:p>
            <a:pPr eaLnBrk="1" hangingPunct="1">
              <a:spcBef>
                <a:spcPct val="0"/>
              </a:spcBef>
              <a:buFontTx/>
              <a:buNone/>
            </a:pPr>
            <a:endParaRPr lang="en-US" altLang="en-US" sz="1200" dirty="0">
              <a:solidFill>
                <a:srgbClr val="000000"/>
              </a:solidFill>
              <a:latin typeface="Courier New" pitchFamily="49" charset="0"/>
              <a:cs typeface="Courier New" pitchFamily="49" charset="0"/>
            </a:endParaRPr>
          </a:p>
          <a:p>
            <a:pPr eaLnBrk="1" hangingPunct="1">
              <a:spcBef>
                <a:spcPct val="0"/>
              </a:spcBef>
              <a:buFontTx/>
              <a:buNone/>
            </a:pPr>
            <a:r>
              <a:rPr lang="en-US" altLang="en-US" sz="1200" dirty="0">
                <a:solidFill>
                  <a:srgbClr val="000000"/>
                </a:solidFill>
                <a:latin typeface="Courier New" pitchFamily="49" charset="0"/>
                <a:cs typeface="Courier New" pitchFamily="49" charset="0"/>
              </a:rPr>
              <a:t>. list </a:t>
            </a:r>
            <a:r>
              <a:rPr lang="en-US" altLang="en-US" sz="1200" dirty="0" err="1">
                <a:solidFill>
                  <a:srgbClr val="000000"/>
                </a:solidFill>
                <a:latin typeface="Courier New" pitchFamily="49" charset="0"/>
                <a:cs typeface="Courier New" pitchFamily="49" charset="0"/>
              </a:rPr>
              <a:t>studyid</a:t>
            </a:r>
            <a:r>
              <a:rPr lang="en-US" altLang="en-US" sz="1200" dirty="0">
                <a:solidFill>
                  <a:srgbClr val="000000"/>
                </a:solidFill>
                <a:latin typeface="Courier New" pitchFamily="49" charset="0"/>
                <a:cs typeface="Courier New" pitchFamily="49" charset="0"/>
              </a:rPr>
              <a:t> peth3_log10 peth0_log10 </a:t>
            </a:r>
            <a:r>
              <a:rPr lang="en-US" altLang="en-US" sz="1200" dirty="0" err="1">
                <a:solidFill>
                  <a:srgbClr val="000000"/>
                </a:solidFill>
                <a:latin typeface="Courier New" pitchFamily="49" charset="0"/>
                <a:cs typeface="Courier New" pitchFamily="49" charset="0"/>
              </a:rPr>
              <a:t>peth_diff</a:t>
            </a:r>
            <a:r>
              <a:rPr lang="en-US" altLang="en-US" sz="1200" dirty="0">
                <a:solidFill>
                  <a:srgbClr val="000000"/>
                </a:solidFill>
                <a:latin typeface="Courier New" pitchFamily="49" charset="0"/>
                <a:cs typeface="Courier New" pitchFamily="49" charset="0"/>
              </a:rPr>
              <a:t> </a:t>
            </a:r>
            <a:r>
              <a:rPr lang="en-US" altLang="en-US" sz="1200" dirty="0" err="1">
                <a:solidFill>
                  <a:srgbClr val="000000"/>
                </a:solidFill>
                <a:latin typeface="Courier New" pitchFamily="49" charset="0"/>
                <a:cs typeface="Courier New" pitchFamily="49" charset="0"/>
              </a:rPr>
              <a:t>pethrank_diff</a:t>
            </a:r>
            <a:r>
              <a:rPr lang="en-US" altLang="en-US" sz="1200" dirty="0">
                <a:solidFill>
                  <a:srgbClr val="000000"/>
                </a:solidFill>
                <a:latin typeface="Courier New" pitchFamily="49" charset="0"/>
                <a:cs typeface="Courier New" pitchFamily="49" charset="0"/>
              </a:rPr>
              <a:t> in 1/20</a:t>
            </a:r>
          </a:p>
          <a:p>
            <a:pPr eaLnBrk="1" hangingPunct="1">
              <a:spcBef>
                <a:spcPct val="0"/>
              </a:spcBef>
              <a:buFontTx/>
              <a:buNone/>
            </a:pPr>
            <a:endParaRPr lang="en-US" altLang="en-US" sz="1200" dirty="0">
              <a:solidFill>
                <a:srgbClr val="000000"/>
              </a:solidFill>
              <a:latin typeface="Courier New" pitchFamily="49" charset="0"/>
              <a:cs typeface="Courier New" pitchFamily="49" charset="0"/>
            </a:endParaRP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 </a:t>
            </a:r>
            <a:r>
              <a:rPr lang="en-US" altLang="en-US" sz="1200" dirty="0" err="1">
                <a:solidFill>
                  <a:srgbClr val="000000"/>
                </a:solidFill>
                <a:latin typeface="Courier New" pitchFamily="49" charset="0"/>
                <a:cs typeface="Courier New" pitchFamily="49" charset="0"/>
              </a:rPr>
              <a:t>studyid</a:t>
            </a:r>
            <a:r>
              <a:rPr lang="en-US" altLang="en-US" sz="1200" dirty="0">
                <a:solidFill>
                  <a:srgbClr val="000000"/>
                </a:solidFill>
                <a:latin typeface="Courier New" pitchFamily="49" charset="0"/>
                <a:cs typeface="Courier New" pitchFamily="49" charset="0"/>
              </a:rPr>
              <a:t>   peth3~10   peth0~10   </a:t>
            </a:r>
            <a:r>
              <a:rPr lang="en-US" altLang="en-US" sz="1200" dirty="0" err="1">
                <a:solidFill>
                  <a:srgbClr val="000000"/>
                </a:solidFill>
                <a:latin typeface="Courier New" pitchFamily="49" charset="0"/>
                <a:cs typeface="Courier New" pitchFamily="49" charset="0"/>
              </a:rPr>
              <a:t>peth_diff</a:t>
            </a:r>
            <a:r>
              <a:rPr lang="en-US" altLang="en-US" sz="1200" dirty="0">
                <a:solidFill>
                  <a:srgbClr val="000000"/>
                </a:solidFill>
                <a:latin typeface="Courier New" pitchFamily="49" charset="0"/>
                <a:cs typeface="Courier New" pitchFamily="49" charset="0"/>
              </a:rPr>
              <a:t>   </a:t>
            </a:r>
            <a:r>
              <a:rPr lang="en-US" altLang="en-US" sz="1200" dirty="0" err="1">
                <a:solidFill>
                  <a:srgbClr val="000000"/>
                </a:solidFill>
                <a:latin typeface="Courier New" pitchFamily="49" charset="0"/>
                <a:cs typeface="Courier New" pitchFamily="49" charset="0"/>
              </a:rPr>
              <a:t>pethra~f</a:t>
            </a: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 | MBB2001   1.950681   2.054766    -.104085         65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2. | MBB2002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3. | MBB2006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4. | MBB2007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5. | MBB2008   1.575477   1.388012    .1874642        139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6. | MBB2011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7. | MBB2013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8. | MBB2016     .30103   2.122216   -1.821186          3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9. | MBB2021   1.348207   1.341533    .0066741        124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10. | MBB2022   1.111766     .30103    .8107364        170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11. | MBB2025   1.026124   2.054287   -1.028163         11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12. | MBB2026   1.717338   2.329398   -.6120603         26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13. | MBB2027   1.659488     .30103    1.358458        174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14. | MBB2029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15. | MBB2030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16. | MBB2032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17. | MBB2035     .30103   1.245883   -.9448526         16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18. | MBB2036     .30103     .30103           0         99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19. | MBB2040   1.650939   2.472025    -.821086         20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20. | MBB2041   2.856124   2.512551    .3435733        152 |</a:t>
            </a:r>
          </a:p>
          <a:p>
            <a:pPr eaLnBrk="1" hangingPunct="1">
              <a:spcBef>
                <a:spcPct val="0"/>
              </a:spcBef>
              <a:buFontTx/>
              <a:buNone/>
            </a:pPr>
            <a:r>
              <a:rPr lang="en-US" altLang="en-US" sz="1200" dirty="0">
                <a:solidFill>
                  <a:srgbClr val="000000"/>
                </a:solidFill>
                <a:latin typeface="Courier New" pitchFamily="49" charset="0"/>
                <a:cs typeface="Courier New" pitchFamily="49" charset="0"/>
              </a:rPr>
              <a:t>     +------------------------------------------------------+</a:t>
            </a:r>
          </a:p>
          <a:p>
            <a:pPr eaLnBrk="1" hangingPunct="1">
              <a:spcBef>
                <a:spcPct val="0"/>
              </a:spcBef>
              <a:buFontTx/>
              <a:buNone/>
            </a:pPr>
            <a:endParaRPr lang="en-US" altLang="en-US" sz="1000" dirty="0">
              <a:solidFill>
                <a:srgbClr val="000000"/>
              </a:solidFill>
              <a:latin typeface="Courier New" pitchFamily="49" charset="0"/>
              <a:cs typeface="Courier New" pitchFamily="49" charset="0"/>
            </a:endParaRPr>
          </a:p>
          <a:p>
            <a:pPr eaLnBrk="1" hangingPunct="1">
              <a:spcBef>
                <a:spcPct val="0"/>
              </a:spcBef>
              <a:buFontTx/>
              <a:buNone/>
            </a:pPr>
            <a:r>
              <a:rPr lang="en-US" altLang="en-US" sz="1000" dirty="0">
                <a:solidFill>
                  <a:srgbClr val="000000"/>
                </a:solidFill>
                <a:latin typeface="Courier New" pitchFamily="49" charset="0"/>
                <a:cs typeface="Courier New" pitchFamily="49" charset="0"/>
              </a:rPr>
              <a:t>.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p:cNvSpPr>
            <a:spLocks noGrp="1"/>
          </p:cNvSpPr>
          <p:nvPr>
            <p:ph idx="1"/>
          </p:nvPr>
        </p:nvSpPr>
        <p:spPr>
          <a:xfrm>
            <a:off x="304800" y="381000"/>
            <a:ext cx="8229600" cy="6096000"/>
          </a:xfrm>
        </p:spPr>
        <p:txBody>
          <a:bodyPr/>
          <a:lstStyle/>
          <a:p>
            <a:pPr>
              <a:buFont typeface="Arial" charset="0"/>
              <a:buNone/>
            </a:pPr>
            <a:r>
              <a:rPr lang="en-US" altLang="en-US" sz="1800" dirty="0" err="1" smtClean="0">
                <a:latin typeface="Arial" charset="0"/>
                <a:cs typeface="Arial" charset="0"/>
              </a:rPr>
              <a:t>signrank</a:t>
            </a:r>
            <a:r>
              <a:rPr lang="en-US" altLang="en-US" sz="1800" dirty="0" smtClean="0">
                <a:latin typeface="Arial" charset="0"/>
                <a:cs typeface="Arial" charset="0"/>
              </a:rPr>
              <a:t>  var1 = var2</a:t>
            </a:r>
          </a:p>
          <a:p>
            <a:pPr>
              <a:buFont typeface="Arial" charset="0"/>
              <a:buNone/>
            </a:pPr>
            <a:endParaRPr lang="en-US" altLang="en-US" sz="1400" dirty="0" smtClean="0">
              <a:latin typeface="Arial" charset="0"/>
              <a:cs typeface="Arial" charset="0"/>
            </a:endParaRPr>
          </a:p>
          <a:p>
            <a:pPr>
              <a:buFont typeface="Arial" charset="0"/>
              <a:buNone/>
            </a:pPr>
            <a:r>
              <a:rPr lang="en-US" altLang="en-US" sz="1400" dirty="0" smtClean="0">
                <a:latin typeface="Courier New" pitchFamily="49" charset="0"/>
                <a:cs typeface="Courier New" pitchFamily="49" charset="0"/>
              </a:rPr>
              <a:t>. </a:t>
            </a:r>
            <a:r>
              <a:rPr lang="en-US" altLang="en-US" sz="1600" b="1" dirty="0" err="1" smtClean="0">
                <a:solidFill>
                  <a:srgbClr val="FF0000"/>
                </a:solidFill>
                <a:latin typeface="Courier New" pitchFamily="49" charset="0"/>
                <a:cs typeface="Courier New" pitchFamily="49" charset="0"/>
              </a:rPr>
              <a:t>signrank</a:t>
            </a:r>
            <a:r>
              <a:rPr lang="en-US" altLang="en-US" sz="1600" b="1" dirty="0" smtClean="0">
                <a:solidFill>
                  <a:srgbClr val="FF0000"/>
                </a:solidFill>
                <a:latin typeface="Courier New" pitchFamily="49" charset="0"/>
                <a:cs typeface="Courier New" pitchFamily="49" charset="0"/>
              </a:rPr>
              <a:t> peth3_log10=peth0_log10</a:t>
            </a:r>
          </a:p>
          <a:p>
            <a:pPr>
              <a:buFont typeface="Arial" charset="0"/>
              <a:buNone/>
            </a:pPr>
            <a:endParaRPr lang="en-US" altLang="en-US" sz="1600" b="1" dirty="0" smtClean="0">
              <a:solidFill>
                <a:srgbClr val="FF0000"/>
              </a:solidFill>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Wilcoxon signed-rank test</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        sign |      </a:t>
            </a:r>
            <a:r>
              <a:rPr lang="en-US" altLang="en-US" sz="1400" dirty="0" err="1" smtClean="0">
                <a:latin typeface="Courier New" pitchFamily="49" charset="0"/>
                <a:cs typeface="Courier New" pitchFamily="49" charset="0"/>
              </a:rPr>
              <a:t>obs</a:t>
            </a:r>
            <a:r>
              <a:rPr lang="en-US" altLang="en-US" sz="1400" dirty="0" smtClean="0">
                <a:latin typeface="Courier New" pitchFamily="49" charset="0"/>
                <a:cs typeface="Courier New" pitchFamily="49" charset="0"/>
              </a:rPr>
              <a:t>   sum ranks    expected</a:t>
            </a:r>
          </a:p>
          <a:p>
            <a:pPr>
              <a:buFont typeface="Arial" charset="0"/>
              <a:buNone/>
            </a:pPr>
            <a:r>
              <a:rPr lang="en-US" altLang="en-US" sz="1400" dirty="0" smtClean="0">
                <a:latin typeface="Courier New" pitchFamily="49" charset="0"/>
                <a:cs typeface="Courier New" pitchFamily="49" charset="0"/>
              </a:rPr>
              <a:t>-------------+---------------------------------</a:t>
            </a:r>
          </a:p>
          <a:p>
            <a:pPr>
              <a:buFont typeface="Arial" charset="0"/>
              <a:buNone/>
            </a:pPr>
            <a:r>
              <a:rPr lang="en-US" altLang="en-US" sz="1400" dirty="0" smtClean="0">
                <a:latin typeface="Courier New" pitchFamily="49" charset="0"/>
                <a:cs typeface="Courier New" pitchFamily="49" charset="0"/>
              </a:rPr>
              <a:t>    positive |       56        5882        7359</a:t>
            </a:r>
          </a:p>
          <a:p>
            <a:pPr>
              <a:buFont typeface="Arial" charset="0"/>
              <a:buNone/>
            </a:pPr>
            <a:r>
              <a:rPr lang="en-US" altLang="en-US" sz="1400" dirty="0" smtClean="0">
                <a:latin typeface="Courier New" pitchFamily="49" charset="0"/>
                <a:cs typeface="Courier New" pitchFamily="49" charset="0"/>
              </a:rPr>
              <a:t>    negative |       76        8836        7359</a:t>
            </a:r>
          </a:p>
          <a:p>
            <a:pPr>
              <a:buFont typeface="Arial" charset="0"/>
              <a:buNone/>
            </a:pPr>
            <a:r>
              <a:rPr lang="en-US" altLang="en-US" sz="1400" dirty="0" smtClean="0">
                <a:latin typeface="Courier New" pitchFamily="49" charset="0"/>
                <a:cs typeface="Courier New" pitchFamily="49" charset="0"/>
              </a:rPr>
              <a:t>        zero |       45        1035        1035</a:t>
            </a:r>
          </a:p>
          <a:p>
            <a:pPr>
              <a:buFont typeface="Arial" charset="0"/>
              <a:buNone/>
            </a:pPr>
            <a:r>
              <a:rPr lang="en-US" altLang="en-US" sz="1400" dirty="0" smtClean="0">
                <a:latin typeface="Courier New" pitchFamily="49" charset="0"/>
                <a:cs typeface="Courier New" pitchFamily="49" charset="0"/>
              </a:rPr>
              <a:t>-------------+---------------------------------</a:t>
            </a:r>
          </a:p>
          <a:p>
            <a:pPr>
              <a:buFont typeface="Arial" charset="0"/>
              <a:buNone/>
            </a:pPr>
            <a:r>
              <a:rPr lang="en-US" altLang="en-US" sz="1400" dirty="0" smtClean="0">
                <a:latin typeface="Courier New" pitchFamily="49" charset="0"/>
                <a:cs typeface="Courier New" pitchFamily="49" charset="0"/>
              </a:rPr>
              <a:t>         all |      177       15753       15753</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unadjusted variance   466026.25</a:t>
            </a:r>
          </a:p>
          <a:p>
            <a:pPr>
              <a:buFont typeface="Arial" charset="0"/>
              <a:buNone/>
            </a:pPr>
            <a:r>
              <a:rPr lang="en-US" altLang="en-US" sz="1400" dirty="0" smtClean="0">
                <a:latin typeface="Courier New" pitchFamily="49" charset="0"/>
                <a:cs typeface="Courier New" pitchFamily="49" charset="0"/>
              </a:rPr>
              <a:t>adjustment for ties       -0.13</a:t>
            </a:r>
          </a:p>
          <a:p>
            <a:pPr>
              <a:buFont typeface="Arial" charset="0"/>
              <a:buNone/>
            </a:pPr>
            <a:r>
              <a:rPr lang="en-US" altLang="en-US" sz="1400" dirty="0" smtClean="0">
                <a:latin typeface="Courier New" pitchFamily="49" charset="0"/>
                <a:cs typeface="Courier New" pitchFamily="49" charset="0"/>
              </a:rPr>
              <a:t>adjustment for zeros   -7848.75</a:t>
            </a:r>
          </a:p>
          <a:p>
            <a:pPr>
              <a:buFont typeface="Arial" charset="0"/>
              <a:buNone/>
            </a:pPr>
            <a:r>
              <a:rPr lang="en-US" altLang="en-US" sz="1400" dirty="0" smtClean="0">
                <a:latin typeface="Courier New" pitchFamily="49" charset="0"/>
                <a:cs typeface="Courier New" pitchFamily="49" charset="0"/>
              </a:rPr>
              <a:t>                     ----------</a:t>
            </a:r>
          </a:p>
          <a:p>
            <a:pPr>
              <a:buFont typeface="Arial" charset="0"/>
              <a:buNone/>
            </a:pPr>
            <a:r>
              <a:rPr lang="en-US" altLang="en-US" sz="1400" dirty="0" smtClean="0">
                <a:latin typeface="Courier New" pitchFamily="49" charset="0"/>
                <a:cs typeface="Courier New" pitchFamily="49" charset="0"/>
              </a:rPr>
              <a:t>adjusted variance     458177.38</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Ho: peth3_log10 = peth0_log10</a:t>
            </a:r>
          </a:p>
          <a:p>
            <a:pPr>
              <a:buFont typeface="Arial" charset="0"/>
              <a:buNone/>
            </a:pPr>
            <a:r>
              <a:rPr lang="en-US" altLang="en-US" sz="1400" dirty="0" smtClean="0">
                <a:latin typeface="Courier New" pitchFamily="49" charset="0"/>
                <a:cs typeface="Courier New" pitchFamily="49" charset="0"/>
              </a:rPr>
              <a:t>             z =  -2.182</a:t>
            </a:r>
          </a:p>
          <a:p>
            <a:pPr>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Prob</a:t>
            </a:r>
            <a:r>
              <a:rPr lang="en-US" altLang="en-US" sz="1400" dirty="0" smtClean="0">
                <a:latin typeface="Courier New" pitchFamily="49" charset="0"/>
                <a:cs typeface="Courier New" pitchFamily="49" charset="0"/>
              </a:rPr>
              <a:t> &gt; |z| =   0.0291</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endParaRPr lang="en-US" altLang="en-US" sz="1400" dirty="0" smtClean="0">
              <a:latin typeface="Courier New" pitchFamily="49" charset="0"/>
              <a:cs typeface="Courier New" pitchFamily="49" charset="0"/>
            </a:endParaRPr>
          </a:p>
          <a:p>
            <a:pPr>
              <a:buFont typeface="Arial" charset="0"/>
              <a:buNone/>
            </a:pPr>
            <a:endParaRPr lang="en-US" altLang="en-US" sz="1400" dirty="0" smtClean="0">
              <a:latin typeface="Courier New" pitchFamily="49" charset="0"/>
              <a:cs typeface="Courier New" pitchFamily="49" charset="0"/>
            </a:endParaRPr>
          </a:p>
          <a:p>
            <a:pPr>
              <a:buFont typeface="Arial" charset="0"/>
              <a:buNone/>
            </a:pPr>
            <a:endParaRPr lang="en-US" altLang="en-US" sz="1400" dirty="0" smtClean="0">
              <a:latin typeface="Courier New" pitchFamily="49" charset="0"/>
              <a:cs typeface="Courier New" pitchFamily="49" charset="0"/>
            </a:endParaRPr>
          </a:p>
          <a:p>
            <a:pPr>
              <a:buFont typeface="Arial" charset="0"/>
              <a:buNone/>
            </a:pPr>
            <a:endParaRPr lang="en-US" altLang="en-US" sz="1300" dirty="0" smtClean="0">
              <a:latin typeface="Courier New" pitchFamily="49" charset="0"/>
              <a:cs typeface="Courier New" pitchFamily="49" charset="0"/>
            </a:endParaRPr>
          </a:p>
          <a:p>
            <a:pPr>
              <a:buFont typeface="Arial" charset="0"/>
              <a:buNone/>
            </a:pPr>
            <a:endParaRPr lang="en-US" altLang="en-US" sz="1300" dirty="0" smtClean="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pPr>
              <a:defRPr/>
            </a:pPr>
            <a:fld id="{57C0785A-D820-4663-81D9-A833E1771A49}" type="slidenum">
              <a:rPr lang="en-US" smtClean="0"/>
              <a:pPr>
                <a:defRPr/>
              </a:pPr>
              <a:t>46</a:t>
            </a:fld>
            <a:endParaRPr lang="en-US"/>
          </a:p>
        </p:txBody>
      </p:sp>
      <p:sp>
        <p:nvSpPr>
          <p:cNvPr id="48132" name="TextBox 5"/>
          <p:cNvSpPr txBox="1">
            <a:spLocks noChangeArrowheads="1"/>
          </p:cNvSpPr>
          <p:nvPr/>
        </p:nvSpPr>
        <p:spPr bwMode="auto">
          <a:xfrm>
            <a:off x="4876800" y="4267200"/>
            <a:ext cx="3886200" cy="24622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a:latin typeface="Courier New" pitchFamily="49" charset="0"/>
                <a:cs typeface="Courier New" pitchFamily="49" charset="0"/>
              </a:rPr>
              <a:t>This is a two-sided p-value arrived at using</a:t>
            </a:r>
          </a:p>
          <a:p>
            <a:pPr eaLnBrk="1" hangingPunct="1">
              <a:spcBef>
                <a:spcPct val="0"/>
              </a:spcBef>
              <a:buFontTx/>
              <a:buNone/>
            </a:pPr>
            <a:r>
              <a:rPr lang="en-US" altLang="en-US" sz="1600">
                <a:latin typeface="Courier New" pitchFamily="49" charset="0"/>
                <a:cs typeface="Courier New" pitchFamily="49" charset="0"/>
              </a:rPr>
              <a:t>   </a:t>
            </a:r>
            <a:r>
              <a:rPr lang="it-IT" altLang="en-US" sz="1600">
                <a:latin typeface="Courier New" pitchFamily="49" charset="0"/>
                <a:cs typeface="Courier New" pitchFamily="49" charset="0"/>
              </a:rPr>
              <a:t>di 2*(normal(-2.182))</a:t>
            </a:r>
          </a:p>
          <a:p>
            <a:pPr eaLnBrk="1" hangingPunct="1">
              <a:spcBef>
                <a:spcPct val="0"/>
              </a:spcBef>
              <a:buFontTx/>
              <a:buNone/>
            </a:pPr>
            <a:r>
              <a:rPr lang="it-IT" altLang="en-US" sz="1600">
                <a:latin typeface="Courier New" pitchFamily="49" charset="0"/>
                <a:cs typeface="Courier New" pitchFamily="49" charset="0"/>
              </a:rPr>
              <a:t>    .02910953</a:t>
            </a:r>
          </a:p>
          <a:p>
            <a:pPr eaLnBrk="1" hangingPunct="1">
              <a:spcBef>
                <a:spcPct val="0"/>
              </a:spcBef>
              <a:buFontTx/>
              <a:buNone/>
            </a:pPr>
            <a:r>
              <a:rPr lang="en-US" altLang="en-US" sz="1800">
                <a:latin typeface="Courier New" pitchFamily="49" charset="0"/>
                <a:cs typeface="Courier New" pitchFamily="49" charset="0"/>
              </a:rPr>
              <a:t>If you wanted a one-sided test, use </a:t>
            </a:r>
          </a:p>
          <a:p>
            <a:pPr eaLnBrk="1" hangingPunct="1">
              <a:spcBef>
                <a:spcPct val="0"/>
              </a:spcBef>
              <a:buFontTx/>
              <a:buNone/>
            </a:pPr>
            <a:r>
              <a:rPr lang="en-US" altLang="en-US" sz="1800">
                <a:latin typeface="Courier New" pitchFamily="49" charset="0"/>
                <a:cs typeface="Courier New" pitchFamily="49" charset="0"/>
              </a:rPr>
              <a:t>    . di normal(-2.182)</a:t>
            </a:r>
          </a:p>
          <a:p>
            <a:pPr eaLnBrk="1" hangingPunct="1">
              <a:spcBef>
                <a:spcPct val="0"/>
              </a:spcBef>
              <a:buFontTx/>
              <a:buNone/>
            </a:pPr>
            <a:r>
              <a:rPr lang="en-US" altLang="en-US" sz="1800">
                <a:latin typeface="Courier New" pitchFamily="49" charset="0"/>
                <a:cs typeface="Courier New" pitchFamily="49" charset="0"/>
              </a:rPr>
              <a:t>   .01455477</a:t>
            </a:r>
          </a:p>
          <a:p>
            <a:pPr eaLnBrk="1" hangingPunct="1">
              <a:spcBef>
                <a:spcPct val="0"/>
              </a:spcBef>
              <a:buFontTx/>
              <a:buNone/>
            </a:pPr>
            <a:endParaRPr lang="en-US" altLang="en-US" sz="1800">
              <a:latin typeface="Arial" charset="0"/>
            </a:endParaRPr>
          </a:p>
        </p:txBody>
      </p:sp>
      <p:cxnSp>
        <p:nvCxnSpPr>
          <p:cNvPr id="8" name="Straight Arrow Connector 7"/>
          <p:cNvCxnSpPr/>
          <p:nvPr/>
        </p:nvCxnSpPr>
        <p:spPr>
          <a:xfrm flipH="1">
            <a:off x="3124200" y="5334000"/>
            <a:ext cx="17526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two </a:t>
            </a:r>
            <a:r>
              <a:rPr lang="en-US" sz="4000" u="sng" dirty="0" smtClean="0"/>
              <a:t>independent</a:t>
            </a:r>
            <a:r>
              <a:rPr lang="en-US" sz="4000" dirty="0" smtClean="0"/>
              <a:t> samples (e.g. 2 arms of the study)</a:t>
            </a:r>
          </a:p>
        </p:txBody>
      </p:sp>
      <p:sp>
        <p:nvSpPr>
          <p:cNvPr id="25603" name="Rectangle 3"/>
          <p:cNvSpPr>
            <a:spLocks noGrp="1" noChangeArrowheads="1"/>
          </p:cNvSpPr>
          <p:nvPr>
            <p:ph idx="1"/>
          </p:nvPr>
        </p:nvSpPr>
        <p:spPr>
          <a:xfrm>
            <a:off x="457200" y="1600200"/>
            <a:ext cx="8229600" cy="4800600"/>
          </a:xfrm>
        </p:spPr>
        <p:txBody>
          <a:bodyPr>
            <a:normAutofit/>
          </a:bodyPr>
          <a:lstStyle/>
          <a:p>
            <a:pPr eaLnBrk="1" hangingPunct="1">
              <a:defRPr/>
            </a:pPr>
            <a:r>
              <a:rPr lang="en-US" dirty="0" smtClean="0"/>
              <a:t>The </a:t>
            </a:r>
            <a:r>
              <a:rPr lang="en-US" u="sng" dirty="0" err="1" smtClean="0"/>
              <a:t>Wilcoxon</a:t>
            </a:r>
            <a:r>
              <a:rPr lang="en-US" u="sng" dirty="0" smtClean="0"/>
              <a:t> Rank Sum Test</a:t>
            </a:r>
            <a:endParaRPr lang="en-US" dirty="0" smtClean="0"/>
          </a:p>
          <a:p>
            <a:pPr lvl="1" eaLnBrk="1" hangingPunct="1">
              <a:defRPr/>
            </a:pPr>
            <a:r>
              <a:rPr lang="en-US" dirty="0" smtClean="0"/>
              <a:t>Also called the </a:t>
            </a:r>
            <a:r>
              <a:rPr lang="en-US" u="sng" dirty="0" smtClean="0"/>
              <a:t>Mann-Whitney U test</a:t>
            </a:r>
          </a:p>
          <a:p>
            <a:pPr eaLnBrk="1" hangingPunct="1">
              <a:defRPr/>
            </a:pPr>
            <a:r>
              <a:rPr lang="en-US" dirty="0"/>
              <a:t>Null hypothesis :</a:t>
            </a:r>
          </a:p>
          <a:p>
            <a:pPr marL="457200" lvl="1" indent="0" eaLnBrk="1" hangingPunct="1">
              <a:buFont typeface="Arial" charset="0"/>
              <a:buNone/>
              <a:defRPr/>
            </a:pPr>
            <a:r>
              <a:rPr lang="en-US" dirty="0"/>
              <a:t>	median</a:t>
            </a:r>
            <a:r>
              <a:rPr lang="en-US" baseline="-25000" dirty="0"/>
              <a:t>1</a:t>
            </a:r>
            <a:r>
              <a:rPr lang="en-US" dirty="0"/>
              <a:t> = median</a:t>
            </a:r>
            <a:r>
              <a:rPr lang="en-US" baseline="-25000" dirty="0"/>
              <a:t>2</a:t>
            </a:r>
            <a:endParaRPr lang="en-US" dirty="0"/>
          </a:p>
          <a:p>
            <a:pPr eaLnBrk="1" hangingPunct="1">
              <a:defRPr/>
            </a:pPr>
            <a:r>
              <a:rPr lang="en-US" dirty="0" smtClean="0"/>
              <a:t>Samples from independent populations – analogous to the t-test</a:t>
            </a:r>
          </a:p>
          <a:p>
            <a:pPr eaLnBrk="1" hangingPunct="1">
              <a:defRPr/>
            </a:pPr>
            <a:r>
              <a:rPr lang="en-US" dirty="0" smtClean="0"/>
              <a:t>Assumes that the distributions of the 2 groups have the same shape</a:t>
            </a:r>
          </a:p>
        </p:txBody>
      </p:sp>
      <p:sp>
        <p:nvSpPr>
          <p:cNvPr id="5" name="Slide Number Placeholder 4"/>
          <p:cNvSpPr>
            <a:spLocks noGrp="1"/>
          </p:cNvSpPr>
          <p:nvPr>
            <p:ph type="sldNum" sz="quarter" idx="12"/>
          </p:nvPr>
        </p:nvSpPr>
        <p:spPr/>
        <p:txBody>
          <a:bodyPr/>
          <a:lstStyle/>
          <a:p>
            <a:pPr>
              <a:defRPr/>
            </a:pPr>
            <a:fld id="{6FB13C41-7BE4-4828-9D70-E21243A20DEC}" type="slidenum">
              <a:rPr lang="en-US" smtClean="0"/>
              <a:pPr>
                <a:defRPr/>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two </a:t>
            </a:r>
            <a:r>
              <a:rPr lang="en-US" sz="4000" u="sng" dirty="0" smtClean="0"/>
              <a:t>independent</a:t>
            </a:r>
            <a:r>
              <a:rPr lang="en-US" sz="4000" dirty="0" smtClean="0"/>
              <a:t> samples</a:t>
            </a:r>
          </a:p>
        </p:txBody>
      </p:sp>
      <p:sp>
        <p:nvSpPr>
          <p:cNvPr id="25603" name="Rectangle 3"/>
          <p:cNvSpPr>
            <a:spLocks noGrp="1" noChangeArrowheads="1"/>
          </p:cNvSpPr>
          <p:nvPr>
            <p:ph idx="1"/>
          </p:nvPr>
        </p:nvSpPr>
        <p:spPr>
          <a:xfrm>
            <a:off x="457200" y="1600200"/>
            <a:ext cx="8534400" cy="4800600"/>
          </a:xfrm>
        </p:spPr>
        <p:txBody>
          <a:bodyPr>
            <a:normAutofit fontScale="92500" lnSpcReduction="10000"/>
          </a:bodyPr>
          <a:lstStyle/>
          <a:p>
            <a:pPr eaLnBrk="1" hangingPunct="1">
              <a:defRPr/>
            </a:pPr>
            <a:r>
              <a:rPr lang="en-US" dirty="0" smtClean="0"/>
              <a:t>The entire sample (including the members of both groups) is ranked</a:t>
            </a:r>
          </a:p>
          <a:p>
            <a:pPr eaLnBrk="1" hangingPunct="1">
              <a:defRPr/>
            </a:pPr>
            <a:r>
              <a:rPr lang="en-US" dirty="0" smtClean="0"/>
              <a:t>Average rank is given to ties</a:t>
            </a:r>
          </a:p>
          <a:p>
            <a:pPr eaLnBrk="1" hangingPunct="1">
              <a:defRPr/>
            </a:pPr>
            <a:r>
              <a:rPr lang="en-US" dirty="0" smtClean="0"/>
              <a:t>Add up the ranks for each of the 2 samples – smaller sum is W	</a:t>
            </a:r>
          </a:p>
          <a:p>
            <a:pPr eaLnBrk="1" hangingPunct="1">
              <a:defRPr/>
            </a:pPr>
            <a:r>
              <a:rPr lang="en-US" dirty="0" smtClean="0"/>
              <a:t>The test statistic </a:t>
            </a:r>
            <a:r>
              <a:rPr lang="en-US" dirty="0" err="1" smtClean="0"/>
              <a:t>z</a:t>
            </a:r>
            <a:r>
              <a:rPr lang="en-US" baseline="-25000" dirty="0" err="1"/>
              <a:t>W</a:t>
            </a:r>
            <a:r>
              <a:rPr lang="en-US" dirty="0" smtClean="0"/>
              <a:t> </a:t>
            </a:r>
            <a:r>
              <a:rPr lang="en-US" dirty="0"/>
              <a:t>=  ( </a:t>
            </a:r>
            <a:r>
              <a:rPr lang="en-US" dirty="0" smtClean="0"/>
              <a:t>W- </a:t>
            </a:r>
            <a:r>
              <a:rPr lang="en-US" dirty="0" err="1" smtClean="0">
                <a:latin typeface="Arial Symbol"/>
              </a:rPr>
              <a:t>m</a:t>
            </a:r>
            <a:r>
              <a:rPr lang="en-US" baseline="-25000" dirty="0" err="1" smtClean="0"/>
              <a:t>W</a:t>
            </a:r>
            <a:r>
              <a:rPr lang="en-US" dirty="0" smtClean="0"/>
              <a:t> </a:t>
            </a:r>
            <a:r>
              <a:rPr lang="en-US" dirty="0"/>
              <a:t>)/ </a:t>
            </a:r>
            <a:r>
              <a:rPr lang="en-US" dirty="0" err="1" smtClean="0">
                <a:latin typeface="Arial Symbol"/>
              </a:rPr>
              <a:t>σ</a:t>
            </a:r>
            <a:r>
              <a:rPr lang="en-US" baseline="-25000" dirty="0" err="1" smtClean="0"/>
              <a:t>W</a:t>
            </a:r>
            <a:r>
              <a:rPr lang="en-US" baseline="-25000" dirty="0" smtClean="0"/>
              <a:t>  </a:t>
            </a:r>
            <a:r>
              <a:rPr lang="en-US" dirty="0" smtClean="0"/>
              <a:t>is compared to the normal distribution (see P+G page 310 for the formula)</a:t>
            </a:r>
          </a:p>
          <a:p>
            <a:pPr eaLnBrk="1" hangingPunct="1">
              <a:defRPr/>
            </a:pPr>
            <a:r>
              <a:rPr lang="en-US" dirty="0" smtClean="0"/>
              <a:t>If the sample sizes are small (&lt;10), exact distributions are needed – Table A.7</a:t>
            </a:r>
          </a:p>
        </p:txBody>
      </p:sp>
      <p:sp>
        <p:nvSpPr>
          <p:cNvPr id="5" name="Slide Number Placeholder 4"/>
          <p:cNvSpPr>
            <a:spLocks noGrp="1"/>
          </p:cNvSpPr>
          <p:nvPr>
            <p:ph type="sldNum" sz="quarter" idx="12"/>
          </p:nvPr>
        </p:nvSpPr>
        <p:spPr/>
        <p:txBody>
          <a:bodyPr/>
          <a:lstStyle/>
          <a:p>
            <a:pPr>
              <a:defRPr/>
            </a:pPr>
            <a:fld id="{B1409960-1002-46F4-9C61-8F967457472C}" type="slidenum">
              <a:rPr lang="en-US" smtClean="0"/>
              <a:pPr>
                <a:defRPr/>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2"/>
          <p:cNvSpPr>
            <a:spLocks noGrp="1"/>
          </p:cNvSpPr>
          <p:nvPr>
            <p:ph idx="1"/>
          </p:nvPr>
        </p:nvSpPr>
        <p:spPr>
          <a:xfrm>
            <a:off x="457200" y="304800"/>
            <a:ext cx="8229600" cy="6324600"/>
          </a:xfrm>
        </p:spPr>
        <p:txBody>
          <a:bodyPr/>
          <a:lstStyle/>
          <a:p>
            <a:pPr>
              <a:buFont typeface="Arial" charset="0"/>
              <a:buNone/>
            </a:pPr>
            <a:r>
              <a:rPr lang="en-US" altLang="en-US" sz="1800" dirty="0" err="1" smtClean="0">
                <a:latin typeface="Arial" charset="0"/>
                <a:cs typeface="Arial" charset="0"/>
              </a:rPr>
              <a:t>ranksum</a:t>
            </a:r>
            <a:r>
              <a:rPr lang="en-US" altLang="en-US" sz="1800" dirty="0" smtClean="0">
                <a:latin typeface="Arial" charset="0"/>
                <a:cs typeface="Arial" charset="0"/>
              </a:rPr>
              <a:t>   </a:t>
            </a:r>
            <a:r>
              <a:rPr lang="en-US" altLang="en-US" sz="1800" dirty="0" err="1" smtClean="0">
                <a:latin typeface="Arial" charset="0"/>
                <a:cs typeface="Arial" charset="0"/>
              </a:rPr>
              <a:t>var</a:t>
            </a:r>
            <a:r>
              <a:rPr lang="en-US" altLang="en-US" sz="1800" dirty="0" smtClean="0">
                <a:latin typeface="Arial" charset="0"/>
                <a:cs typeface="Arial" charset="0"/>
              </a:rPr>
              <a:t>, by(</a:t>
            </a:r>
            <a:r>
              <a:rPr lang="en-US" altLang="en-US" sz="1800" dirty="0" err="1" smtClean="0">
                <a:latin typeface="Arial" charset="0"/>
                <a:cs typeface="Arial" charset="0"/>
              </a:rPr>
              <a:t>byvar</a:t>
            </a:r>
            <a:r>
              <a:rPr lang="en-US" altLang="en-US" sz="1800" dirty="0" smtClean="0">
                <a:latin typeface="Arial" charset="0"/>
                <a:cs typeface="Arial" charset="0"/>
              </a:rPr>
              <a:t>)</a:t>
            </a:r>
          </a:p>
          <a:p>
            <a:pPr>
              <a:buFont typeface="Arial" charset="0"/>
              <a:buNone/>
            </a:pPr>
            <a:endParaRPr lang="en-US" altLang="en-US" sz="1800" dirty="0" smtClean="0">
              <a:latin typeface="Arial" charset="0"/>
              <a:cs typeface="Arial" charset="0"/>
            </a:endParaRPr>
          </a:p>
          <a:p>
            <a:pPr>
              <a:buFont typeface="Arial" charset="0"/>
              <a:buNone/>
            </a:pPr>
            <a:r>
              <a:rPr lang="en-US" altLang="en-US" sz="1400" dirty="0" smtClean="0">
                <a:latin typeface="Courier New" pitchFamily="49" charset="0"/>
                <a:cs typeface="Courier New" pitchFamily="49" charset="0"/>
              </a:rPr>
              <a:t>. </a:t>
            </a:r>
            <a:r>
              <a:rPr lang="en-US" altLang="en-US" sz="1400" b="1" dirty="0" err="1" smtClean="0">
                <a:solidFill>
                  <a:srgbClr val="FF0000"/>
                </a:solidFill>
                <a:latin typeface="Courier New" pitchFamily="49" charset="0"/>
                <a:cs typeface="Courier New" pitchFamily="49" charset="0"/>
              </a:rPr>
              <a:t>ranksum</a:t>
            </a:r>
            <a:r>
              <a:rPr lang="en-US" altLang="en-US" sz="1400" b="1" dirty="0" smtClean="0">
                <a:solidFill>
                  <a:srgbClr val="FF0000"/>
                </a:solidFill>
                <a:latin typeface="Courier New" pitchFamily="49" charset="0"/>
                <a:cs typeface="Courier New" pitchFamily="49" charset="0"/>
              </a:rPr>
              <a:t> peth_log10, by(</a:t>
            </a:r>
            <a:r>
              <a:rPr lang="en-US" altLang="en-US" sz="1400" b="1" dirty="0" err="1" smtClean="0">
                <a:solidFill>
                  <a:srgbClr val="FF0000"/>
                </a:solidFill>
                <a:latin typeface="Courier New" pitchFamily="49" charset="0"/>
                <a:cs typeface="Courier New" pitchFamily="49" charset="0"/>
              </a:rPr>
              <a:t>studyarm</a:t>
            </a:r>
            <a:r>
              <a:rPr lang="en-US" altLang="en-US" sz="1400" b="1" dirty="0" smtClean="0">
                <a:solidFill>
                  <a:srgbClr val="FF0000"/>
                </a:solidFill>
                <a:latin typeface="Courier New" pitchFamily="49" charset="0"/>
                <a:cs typeface="Courier New" pitchFamily="49" charset="0"/>
              </a:rPr>
              <a:t>)</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Two-sample Wilcoxon rank-sum (Mann-Whitney) test</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studyarm</a:t>
            </a:r>
            <a:r>
              <a:rPr lang="en-US" altLang="en-US" sz="1400" dirty="0" smtClean="0">
                <a:latin typeface="Courier New" pitchFamily="49" charset="0"/>
                <a:cs typeface="Courier New" pitchFamily="49" charset="0"/>
              </a:rPr>
              <a:t> |      </a:t>
            </a:r>
            <a:r>
              <a:rPr lang="en-US" altLang="en-US" sz="1400" dirty="0" err="1" smtClean="0">
                <a:latin typeface="Courier New" pitchFamily="49" charset="0"/>
                <a:cs typeface="Courier New" pitchFamily="49" charset="0"/>
              </a:rPr>
              <a:t>obs</a:t>
            </a:r>
            <a:r>
              <a:rPr lang="en-US" altLang="en-US" sz="1400" dirty="0" smtClean="0">
                <a:latin typeface="Courier New" pitchFamily="49" charset="0"/>
                <a:cs typeface="Courier New" pitchFamily="49" charset="0"/>
              </a:rPr>
              <a:t>    rank sum    expected</a:t>
            </a:r>
          </a:p>
          <a:p>
            <a:pPr>
              <a:buFont typeface="Arial" charset="0"/>
              <a:buNone/>
            </a:pPr>
            <a:r>
              <a:rPr lang="en-US" altLang="en-US" sz="1400" dirty="0" smtClean="0">
                <a:latin typeface="Courier New" pitchFamily="49" charset="0"/>
                <a:cs typeface="Courier New" pitchFamily="49" charset="0"/>
              </a:rPr>
              <a:t>-------------+---------------------------------</a:t>
            </a:r>
          </a:p>
          <a:p>
            <a:pPr>
              <a:buFont typeface="Arial" charset="0"/>
              <a:buNone/>
            </a:pPr>
            <a:r>
              <a:rPr lang="en-US" altLang="en-US" sz="1400" dirty="0" smtClean="0">
                <a:latin typeface="Courier New" pitchFamily="49" charset="0"/>
                <a:cs typeface="Courier New" pitchFamily="49" charset="0"/>
              </a:rPr>
              <a:t>Cohort asses |      181     25643.5       26064</a:t>
            </a:r>
          </a:p>
          <a:p>
            <a:pPr>
              <a:buFont typeface="Arial" charset="0"/>
              <a:buNone/>
            </a:pPr>
            <a:r>
              <a:rPr lang="en-US" altLang="en-US" sz="1400" dirty="0" smtClean="0">
                <a:latin typeface="Courier New" pitchFamily="49" charset="0"/>
                <a:cs typeface="Courier New" pitchFamily="49" charset="0"/>
              </a:rPr>
              <a:t>Min assessed |      106     15684.5       15264</a:t>
            </a:r>
          </a:p>
          <a:p>
            <a:pPr>
              <a:buFont typeface="Arial" charset="0"/>
              <a:buNone/>
            </a:pPr>
            <a:r>
              <a:rPr lang="en-US" altLang="en-US" sz="1400" dirty="0" smtClean="0">
                <a:latin typeface="Courier New" pitchFamily="49" charset="0"/>
                <a:cs typeface="Courier New" pitchFamily="49" charset="0"/>
              </a:rPr>
              <a:t>-------------+---------------------------------</a:t>
            </a:r>
          </a:p>
          <a:p>
            <a:pPr>
              <a:buFont typeface="Arial" charset="0"/>
              <a:buNone/>
            </a:pPr>
            <a:r>
              <a:rPr lang="en-US" altLang="en-US" sz="1400" dirty="0" smtClean="0">
                <a:latin typeface="Courier New" pitchFamily="49" charset="0"/>
                <a:cs typeface="Courier New" pitchFamily="49" charset="0"/>
              </a:rPr>
              <a:t>    combined |      287       41328       41328</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unadjusted variance   460464.00</a:t>
            </a:r>
          </a:p>
          <a:p>
            <a:pPr>
              <a:buFont typeface="Arial" charset="0"/>
              <a:buNone/>
            </a:pPr>
            <a:r>
              <a:rPr lang="en-US" altLang="en-US" sz="1400" dirty="0" smtClean="0">
                <a:latin typeface="Courier New" pitchFamily="49" charset="0"/>
                <a:cs typeface="Courier New" pitchFamily="49" charset="0"/>
              </a:rPr>
              <a:t>adjustment for ties   -20670.38</a:t>
            </a:r>
          </a:p>
          <a:p>
            <a:pPr>
              <a:buFont typeface="Arial" charset="0"/>
              <a:buNone/>
            </a:pPr>
            <a:r>
              <a:rPr lang="en-US" altLang="en-US" sz="1400" dirty="0" smtClean="0">
                <a:latin typeface="Courier New" pitchFamily="49" charset="0"/>
                <a:cs typeface="Courier New" pitchFamily="49" charset="0"/>
              </a:rPr>
              <a:t>                     ----------</a:t>
            </a:r>
          </a:p>
          <a:p>
            <a:pPr>
              <a:buFont typeface="Arial" charset="0"/>
              <a:buNone/>
            </a:pPr>
            <a:r>
              <a:rPr lang="en-US" altLang="en-US" sz="1400" dirty="0" smtClean="0">
                <a:latin typeface="Courier New" pitchFamily="49" charset="0"/>
                <a:cs typeface="Courier New" pitchFamily="49" charset="0"/>
              </a:rPr>
              <a:t>adjusted variance     439793.62</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Ho: peth_~10(</a:t>
            </a:r>
            <a:r>
              <a:rPr lang="en-US" altLang="en-US" sz="1400" dirty="0" err="1" smtClean="0">
                <a:latin typeface="Courier New" pitchFamily="49" charset="0"/>
                <a:cs typeface="Courier New" pitchFamily="49" charset="0"/>
              </a:rPr>
              <a:t>studyarm</a:t>
            </a:r>
            <a:r>
              <a:rPr lang="en-US" altLang="en-US" sz="1400" dirty="0" smtClean="0">
                <a:latin typeface="Courier New" pitchFamily="49" charset="0"/>
                <a:cs typeface="Courier New" pitchFamily="49" charset="0"/>
              </a:rPr>
              <a:t>==Cohort assessed) = peth_~10(</a:t>
            </a:r>
            <a:r>
              <a:rPr lang="en-US" altLang="en-US" sz="1400" dirty="0" err="1" smtClean="0">
                <a:latin typeface="Courier New" pitchFamily="49" charset="0"/>
                <a:cs typeface="Courier New" pitchFamily="49" charset="0"/>
              </a:rPr>
              <a:t>studyarm</a:t>
            </a:r>
            <a:r>
              <a:rPr lang="en-US" altLang="en-US" sz="1400" dirty="0" smtClean="0">
                <a:latin typeface="Courier New" pitchFamily="49" charset="0"/>
                <a:cs typeface="Courier New" pitchFamily="49" charset="0"/>
              </a:rPr>
              <a:t>==Min assessed)</a:t>
            </a:r>
          </a:p>
          <a:p>
            <a:pPr>
              <a:buFont typeface="Arial" charset="0"/>
              <a:buNone/>
            </a:pPr>
            <a:r>
              <a:rPr lang="en-US" altLang="en-US" sz="1400" dirty="0" smtClean="0">
                <a:latin typeface="Courier New" pitchFamily="49" charset="0"/>
                <a:cs typeface="Courier New" pitchFamily="49" charset="0"/>
              </a:rPr>
              <a:t>             z =  -0.634</a:t>
            </a:r>
          </a:p>
          <a:p>
            <a:pPr>
              <a:buFont typeface="Arial" charset="0"/>
              <a:buNone/>
            </a:pPr>
            <a:r>
              <a:rPr lang="en-US" altLang="en-US" sz="1400" dirty="0" smtClean="0">
                <a:latin typeface="Courier New" pitchFamily="49" charset="0"/>
                <a:cs typeface="Courier New" pitchFamily="49" charset="0"/>
              </a:rPr>
              <a:t>    </a:t>
            </a:r>
            <a:r>
              <a:rPr lang="en-US" altLang="en-US" sz="1400" dirty="0" err="1" smtClean="0">
                <a:latin typeface="Courier New" pitchFamily="49" charset="0"/>
                <a:cs typeface="Courier New" pitchFamily="49" charset="0"/>
              </a:rPr>
              <a:t>Prob</a:t>
            </a:r>
            <a:r>
              <a:rPr lang="en-US" altLang="en-US" sz="1400" dirty="0" smtClean="0">
                <a:latin typeface="Courier New" pitchFamily="49" charset="0"/>
                <a:cs typeface="Courier New" pitchFamily="49" charset="0"/>
              </a:rPr>
              <a:t> &gt; |z| =   0.5260</a:t>
            </a:r>
          </a:p>
          <a:p>
            <a:pPr>
              <a:buFont typeface="Arial" charset="0"/>
              <a:buNone/>
            </a:pPr>
            <a:endParaRPr lang="en-US" altLang="en-US" sz="1400" dirty="0" smtClean="0">
              <a:latin typeface="Courier New" pitchFamily="49" charset="0"/>
              <a:cs typeface="Courier New" pitchFamily="49" charset="0"/>
            </a:endParaRPr>
          </a:p>
          <a:p>
            <a:pPr>
              <a:buFont typeface="Arial" charset="0"/>
              <a:buNone/>
            </a:pPr>
            <a:r>
              <a:rPr lang="en-US" altLang="en-US" sz="1400" dirty="0" smtClean="0">
                <a:latin typeface="Courier New" pitchFamily="49" charset="0"/>
                <a:cs typeface="Courier New" pitchFamily="49" charset="0"/>
              </a:rPr>
              <a:t>** Using BREATH cohort and comparisons_v2.dta  **</a:t>
            </a:r>
            <a:endParaRPr lang="en-US" altLang="en-US" sz="1300" dirty="0" smtClean="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pPr>
              <a:defRPr/>
            </a:pPr>
            <a:fld id="{39E95E94-78E7-46DF-B0B8-D40CE6DBAF9E}" type="slidenum">
              <a:rPr lang="en-US" smtClean="0"/>
              <a:pPr>
                <a:defRPr/>
              </a:pPr>
              <a:t>49</a:t>
            </a:fld>
            <a:endParaRPr lang="en-US"/>
          </a:p>
        </p:txBody>
      </p:sp>
      <p:sp>
        <p:nvSpPr>
          <p:cNvPr id="51204" name="TextBox 3"/>
          <p:cNvSpPr txBox="1">
            <a:spLocks noChangeArrowheads="1"/>
          </p:cNvSpPr>
          <p:nvPr/>
        </p:nvSpPr>
        <p:spPr bwMode="auto">
          <a:xfrm>
            <a:off x="5715000" y="2814638"/>
            <a:ext cx="3429000" cy="2062162"/>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dirty="0">
                <a:latin typeface="Courier New" pitchFamily="49" charset="0"/>
                <a:cs typeface="Courier New" pitchFamily="49" charset="0"/>
              </a:rPr>
              <a:t>This is a two-sided p-value arrived at using</a:t>
            </a:r>
          </a:p>
          <a:p>
            <a:pPr eaLnBrk="1" hangingPunct="1">
              <a:spcBef>
                <a:spcPct val="0"/>
              </a:spcBef>
              <a:buFontTx/>
              <a:buNone/>
            </a:pPr>
            <a:r>
              <a:rPr lang="en-US" altLang="en-US" sz="1600" dirty="0">
                <a:latin typeface="Courier New" pitchFamily="49" charset="0"/>
                <a:cs typeface="Courier New" pitchFamily="49" charset="0"/>
              </a:rPr>
              <a:t>	di 2*normal(-0.634)</a:t>
            </a:r>
          </a:p>
          <a:p>
            <a:pPr eaLnBrk="1" hangingPunct="1">
              <a:spcBef>
                <a:spcPct val="0"/>
              </a:spcBef>
              <a:buFontTx/>
              <a:buNone/>
            </a:pPr>
            <a:r>
              <a:rPr lang="en-US" altLang="en-US" sz="1600" dirty="0">
                <a:latin typeface="Courier New" pitchFamily="49" charset="0"/>
                <a:cs typeface="Courier New" pitchFamily="49" charset="0"/>
              </a:rPr>
              <a:t>	 .52608082</a:t>
            </a:r>
          </a:p>
          <a:p>
            <a:pPr eaLnBrk="1" hangingPunct="1">
              <a:spcBef>
                <a:spcPct val="0"/>
              </a:spcBef>
              <a:buFontTx/>
              <a:buNone/>
            </a:pPr>
            <a:r>
              <a:rPr lang="en-US" altLang="en-US" sz="1600" dirty="0">
                <a:latin typeface="Courier New" pitchFamily="49" charset="0"/>
                <a:cs typeface="Courier New" pitchFamily="49" charset="0"/>
              </a:rPr>
              <a:t>If you wanted a one-sided test, use </a:t>
            </a:r>
          </a:p>
          <a:p>
            <a:pPr eaLnBrk="1" hangingPunct="1">
              <a:spcBef>
                <a:spcPct val="0"/>
              </a:spcBef>
              <a:buFontTx/>
              <a:buNone/>
            </a:pPr>
            <a:r>
              <a:rPr lang="en-US" altLang="en-US" sz="1600" dirty="0">
                <a:latin typeface="Courier New" pitchFamily="49" charset="0"/>
                <a:cs typeface="Courier New" pitchFamily="49" charset="0"/>
              </a:rPr>
              <a:t>	.di normal(-0.634)</a:t>
            </a:r>
          </a:p>
          <a:p>
            <a:pPr eaLnBrk="1" hangingPunct="1">
              <a:spcBef>
                <a:spcPct val="0"/>
              </a:spcBef>
              <a:buFontTx/>
              <a:buNone/>
            </a:pPr>
            <a:r>
              <a:rPr lang="en-US" altLang="en-US" sz="1600" dirty="0">
                <a:latin typeface="Courier New" pitchFamily="49" charset="0"/>
                <a:cs typeface="Courier New" pitchFamily="49" charset="0"/>
              </a:rPr>
              <a:t>        .26304041</a:t>
            </a:r>
            <a:endParaRPr lang="en-US" altLang="en-US" sz="1800" dirty="0">
              <a:latin typeface="Arial" charset="0"/>
            </a:endParaRPr>
          </a:p>
        </p:txBody>
      </p:sp>
      <p:cxnSp>
        <p:nvCxnSpPr>
          <p:cNvPr id="3" name="Straight Arrow Connector 2"/>
          <p:cNvCxnSpPr/>
          <p:nvPr/>
        </p:nvCxnSpPr>
        <p:spPr>
          <a:xfrm flipH="1">
            <a:off x="3352800" y="3845719"/>
            <a:ext cx="2286000" cy="186928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Hypothesis tests so far</a:t>
            </a:r>
            <a:br>
              <a:rPr lang="en-US" altLang="en-US" smtClean="0"/>
            </a:br>
            <a:r>
              <a:rPr lang="en-US" altLang="en-US" smtClean="0"/>
              <a:t>Numerical data</a:t>
            </a:r>
          </a:p>
        </p:txBody>
      </p:sp>
      <p:sp>
        <p:nvSpPr>
          <p:cNvPr id="7171" name="Content Placeholder 2"/>
          <p:cNvSpPr>
            <a:spLocks noGrp="1"/>
          </p:cNvSpPr>
          <p:nvPr>
            <p:ph idx="1"/>
          </p:nvPr>
        </p:nvSpPr>
        <p:spPr>
          <a:xfrm>
            <a:off x="228600" y="1828800"/>
            <a:ext cx="8915400" cy="5257800"/>
          </a:xfrm>
        </p:spPr>
        <p:txBody>
          <a:bodyPr/>
          <a:lstStyle/>
          <a:p>
            <a:pPr eaLnBrk="1" hangingPunct="1"/>
            <a:r>
              <a:rPr lang="en-US" altLang="en-US" smtClean="0"/>
              <a:t>Independent samples t-test</a:t>
            </a:r>
          </a:p>
          <a:p>
            <a:pPr lvl="1" eaLnBrk="1" hangingPunct="1">
              <a:buFont typeface="Arial" charset="0"/>
              <a:buNone/>
            </a:pPr>
            <a:r>
              <a:rPr lang="en-US" altLang="en-US" smtClean="0"/>
              <a:t>		Null hypothesis µ</a:t>
            </a:r>
            <a:r>
              <a:rPr lang="en-US" altLang="en-US" baseline="-25000" smtClean="0"/>
              <a:t>1</a:t>
            </a:r>
            <a:r>
              <a:rPr lang="en-US" altLang="en-US" smtClean="0"/>
              <a:t>=µ</a:t>
            </a:r>
            <a:r>
              <a:rPr lang="en-US" altLang="en-US" baseline="-25000" smtClean="0"/>
              <a:t>2 </a:t>
            </a:r>
            <a:r>
              <a:rPr lang="en-US" altLang="en-US" smtClean="0"/>
              <a:t>(two-sided)</a:t>
            </a:r>
          </a:p>
          <a:p>
            <a:pPr lvl="1" eaLnBrk="1" hangingPunct="1">
              <a:buFont typeface="Arial" charset="0"/>
              <a:buNone/>
            </a:pPr>
            <a:r>
              <a:rPr lang="en-US" altLang="en-US" baseline="-25000" smtClean="0"/>
              <a:t>		</a:t>
            </a:r>
            <a:r>
              <a:rPr lang="en-US" altLang="en-US" smtClean="0"/>
              <a:t>Test statistic t = ( x̅</a:t>
            </a:r>
            <a:r>
              <a:rPr lang="en-US" altLang="en-US" baseline="-25000" smtClean="0"/>
              <a:t>1 </a:t>
            </a:r>
            <a:r>
              <a:rPr lang="en-US" altLang="en-US" smtClean="0"/>
              <a:t> - x̅</a:t>
            </a:r>
            <a:r>
              <a:rPr lang="en-US" altLang="en-US" baseline="-25000" smtClean="0"/>
              <a:t>2 </a:t>
            </a:r>
            <a:r>
              <a:rPr lang="en-US" altLang="en-US" smtClean="0"/>
              <a:t>) / SE(diff between means)</a:t>
            </a:r>
            <a:endParaRPr lang="en-US" altLang="en-US" baseline="-25000" smtClean="0"/>
          </a:p>
          <a:p>
            <a:pPr lvl="1" eaLnBrk="1" hangingPunct="1">
              <a:buFont typeface="Arial" charset="0"/>
              <a:buNone/>
            </a:pPr>
            <a:r>
              <a:rPr lang="en-US" altLang="en-US" smtClean="0"/>
              <a:t>	 	SE and degrees of freedom depend on assumption of equal or unequal variances</a:t>
            </a:r>
          </a:p>
          <a:p>
            <a:pPr eaLnBrk="1" hangingPunct="1">
              <a:buFont typeface="Arial" charset="0"/>
              <a:buNone/>
            </a:pPr>
            <a:endParaRPr lang="en-US" altLang="en-US" smtClean="0"/>
          </a:p>
        </p:txBody>
      </p:sp>
      <p:sp>
        <p:nvSpPr>
          <p:cNvPr id="4" name="Slide Number Placeholder 3"/>
          <p:cNvSpPr>
            <a:spLocks noGrp="1"/>
          </p:cNvSpPr>
          <p:nvPr>
            <p:ph type="sldNum" sz="quarter" idx="12"/>
          </p:nvPr>
        </p:nvSpPr>
        <p:spPr/>
        <p:txBody>
          <a:bodyPr/>
          <a:lstStyle/>
          <a:p>
            <a:pPr>
              <a:defRPr/>
            </a:pPr>
            <a:fld id="{FE259C4E-23F4-4A70-93D4-79066BF656A8}"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spcBef>
                <a:spcPts val="0"/>
              </a:spcBef>
              <a:buNone/>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ttest</a:t>
            </a:r>
            <a:r>
              <a:rPr lang="en-US" sz="1200" dirty="0">
                <a:latin typeface="Courier New" panose="02070309020205020404" pitchFamily="49" charset="0"/>
                <a:cs typeface="Courier New" panose="02070309020205020404" pitchFamily="49" charset="0"/>
              </a:rPr>
              <a:t> peth_log10, by(</a:t>
            </a:r>
            <a:r>
              <a:rPr lang="en-US" sz="1200" dirty="0" err="1">
                <a:latin typeface="Courier New" panose="02070309020205020404" pitchFamily="49" charset="0"/>
                <a:cs typeface="Courier New" panose="02070309020205020404" pitchFamily="49" charset="0"/>
              </a:rPr>
              <a:t>studyarm</a:t>
            </a:r>
            <a:r>
              <a:rPr lang="en-US" sz="1200" dirty="0">
                <a:latin typeface="Courier New" panose="02070309020205020404" pitchFamily="49" charset="0"/>
                <a:cs typeface="Courier New" panose="02070309020205020404" pitchFamily="49" charset="0"/>
              </a:rPr>
              <a:t>)</a:t>
            </a:r>
          </a:p>
          <a:p>
            <a:pPr marL="0" indent="0">
              <a:spcBef>
                <a:spcPts val="0"/>
              </a:spcBef>
              <a:buNone/>
            </a:pPr>
            <a:endParaRPr lang="en-US" sz="1200" dirty="0">
              <a:latin typeface="Courier New" panose="02070309020205020404" pitchFamily="49" charset="0"/>
              <a:cs typeface="Courier New" panose="02070309020205020404" pitchFamily="49" charset="0"/>
            </a:endParaRPr>
          </a:p>
          <a:p>
            <a:pPr marL="0" indent="0">
              <a:spcBef>
                <a:spcPts val="0"/>
              </a:spcBef>
              <a:buNone/>
            </a:pPr>
            <a:r>
              <a:rPr lang="en-US" sz="1200" dirty="0">
                <a:latin typeface="Courier New" panose="02070309020205020404" pitchFamily="49" charset="0"/>
                <a:cs typeface="Courier New" panose="02070309020205020404" pitchFamily="49" charset="0"/>
              </a:rPr>
              <a:t>Two-sample t test with equal variances</a:t>
            </a:r>
          </a:p>
          <a:p>
            <a:pPr marL="0" indent="0">
              <a:spcBef>
                <a:spcPts val="0"/>
              </a:spcBef>
              <a:buNone/>
            </a:pPr>
            <a:r>
              <a:rPr lang="en-US" sz="1200" dirty="0">
                <a:latin typeface="Courier New" panose="02070309020205020404" pitchFamily="49" charset="0"/>
                <a:cs typeface="Courier New" panose="02070309020205020404" pitchFamily="49" charset="0"/>
              </a:rPr>
              <a:t>------------------------------------------------------------------------------</a:t>
            </a:r>
          </a:p>
          <a:p>
            <a:pPr marL="0" indent="0">
              <a:spcBef>
                <a:spcPts val="0"/>
              </a:spcBef>
              <a:buNone/>
            </a:pPr>
            <a:r>
              <a:rPr lang="en-US" sz="1200" dirty="0">
                <a:latin typeface="Courier New" panose="02070309020205020404" pitchFamily="49" charset="0"/>
                <a:cs typeface="Courier New" panose="02070309020205020404" pitchFamily="49" charset="0"/>
              </a:rPr>
              <a:t>   Group |     </a:t>
            </a:r>
            <a:r>
              <a:rPr lang="en-US" sz="1200" dirty="0" err="1">
                <a:latin typeface="Courier New" panose="02070309020205020404" pitchFamily="49" charset="0"/>
                <a:cs typeface="Courier New" panose="02070309020205020404" pitchFamily="49" charset="0"/>
              </a:rPr>
              <a:t>Obs</a:t>
            </a:r>
            <a:r>
              <a:rPr lang="en-US" sz="1200" dirty="0">
                <a:latin typeface="Courier New" panose="02070309020205020404" pitchFamily="49" charset="0"/>
                <a:cs typeface="Courier New" panose="02070309020205020404" pitchFamily="49" charset="0"/>
              </a:rPr>
              <a:t>        Mean    Std. Err.   Std. Dev.   [95% Conf. Interval]</a:t>
            </a:r>
          </a:p>
          <a:p>
            <a:pPr marL="0" indent="0">
              <a:spcBef>
                <a:spcPts val="0"/>
              </a:spcBef>
              <a:buNone/>
            </a:pPr>
            <a:r>
              <a:rPr lang="en-US" sz="1200" dirty="0">
                <a:latin typeface="Courier New" panose="02070309020205020404" pitchFamily="49" charset="0"/>
                <a:cs typeface="Courier New" panose="02070309020205020404" pitchFamily="49" charset="0"/>
              </a:rPr>
              <a:t>---------+--------------------------------------------------------------------</a:t>
            </a:r>
          </a:p>
          <a:p>
            <a:pPr marL="0" indent="0">
              <a:spcBef>
                <a:spcPts val="0"/>
              </a:spcBef>
              <a:buNone/>
            </a:pPr>
            <a:r>
              <a:rPr lang="en-US" sz="1200" dirty="0">
                <a:latin typeface="Courier New" panose="02070309020205020404" pitchFamily="49" charset="0"/>
                <a:cs typeface="Courier New" panose="02070309020205020404" pitchFamily="49" charset="0"/>
              </a:rPr>
              <a:t>Cohort a |     181    1.406739    .0709392    .9543891     1.26676    1.546718</a:t>
            </a:r>
          </a:p>
          <a:p>
            <a:pPr marL="0" indent="0">
              <a:spcBef>
                <a:spcPts val="0"/>
              </a:spcBef>
              <a:buNone/>
            </a:pPr>
            <a:r>
              <a:rPr lang="en-US" sz="1200" dirty="0">
                <a:latin typeface="Courier New" panose="02070309020205020404" pitchFamily="49" charset="0"/>
                <a:cs typeface="Courier New" panose="02070309020205020404" pitchFamily="49" charset="0"/>
              </a:rPr>
              <a:t>Min </a:t>
            </a:r>
            <a:r>
              <a:rPr lang="en-US" sz="1200" dirty="0" err="1">
                <a:latin typeface="Courier New" panose="02070309020205020404" pitchFamily="49" charset="0"/>
                <a:cs typeface="Courier New" panose="02070309020205020404" pitchFamily="49" charset="0"/>
              </a:rPr>
              <a:t>asse</a:t>
            </a:r>
            <a:r>
              <a:rPr lang="en-US" sz="1200" dirty="0">
                <a:latin typeface="Courier New" panose="02070309020205020404" pitchFamily="49" charset="0"/>
                <a:cs typeface="Courier New" panose="02070309020205020404" pitchFamily="49" charset="0"/>
              </a:rPr>
              <a:t> |     106    1.490502    .0897145    .9236671    1.312615    1.668389</a:t>
            </a:r>
          </a:p>
          <a:p>
            <a:pPr marL="0" indent="0">
              <a:spcBef>
                <a:spcPts val="0"/>
              </a:spcBef>
              <a:buNone/>
            </a:pPr>
            <a:r>
              <a:rPr lang="en-US" sz="1200" dirty="0">
                <a:latin typeface="Courier New" panose="02070309020205020404" pitchFamily="49" charset="0"/>
                <a:cs typeface="Courier New" panose="02070309020205020404" pitchFamily="49" charset="0"/>
              </a:rPr>
              <a:t>---------+--------------------------------------------------------------------</a:t>
            </a:r>
          </a:p>
          <a:p>
            <a:pPr marL="0" indent="0">
              <a:spcBef>
                <a:spcPts val="0"/>
              </a:spcBef>
              <a:buNone/>
            </a:pPr>
            <a:r>
              <a:rPr lang="en-US" sz="1200" dirty="0">
                <a:latin typeface="Courier New" panose="02070309020205020404" pitchFamily="49" charset="0"/>
                <a:cs typeface="Courier New" panose="02070309020205020404" pitchFamily="49" charset="0"/>
              </a:rPr>
              <a:t>combined |     287    1.437676    .0556285     .942407    1.328183    1.547169</a:t>
            </a:r>
          </a:p>
          <a:p>
            <a:pPr marL="0" indent="0">
              <a:spcBef>
                <a:spcPts val="0"/>
              </a:spcBef>
              <a:buNone/>
            </a:pPr>
            <a:r>
              <a:rPr lang="en-US" sz="1200" dirty="0">
                <a:latin typeface="Courier New" panose="02070309020205020404" pitchFamily="49" charset="0"/>
                <a:cs typeface="Courier New" panose="02070309020205020404" pitchFamily="49" charset="0"/>
              </a:rPr>
              <a:t>---------+--------------------------------------------------------------------</a:t>
            </a:r>
          </a:p>
          <a:p>
            <a:pPr marL="0" indent="0">
              <a:spcBef>
                <a:spcPts val="0"/>
              </a:spcBef>
              <a:buNone/>
            </a:pPr>
            <a:r>
              <a:rPr lang="en-US" sz="1200" dirty="0">
                <a:latin typeface="Courier New" panose="02070309020205020404" pitchFamily="49" charset="0"/>
                <a:cs typeface="Courier New" panose="02070309020205020404" pitchFamily="49" charset="0"/>
              </a:rPr>
              <a:t>    diff |           -.0837633    .1153577               -.3108244    .1432978</a:t>
            </a:r>
          </a:p>
          <a:p>
            <a:pPr marL="0" indent="0">
              <a:spcBef>
                <a:spcPts val="0"/>
              </a:spcBef>
              <a:buNone/>
            </a:pPr>
            <a:r>
              <a:rPr lang="en-US" sz="1200" dirty="0">
                <a:latin typeface="Courier New" panose="02070309020205020404" pitchFamily="49" charset="0"/>
                <a:cs typeface="Courier New" panose="02070309020205020404" pitchFamily="49" charset="0"/>
              </a:rPr>
              <a:t>------------------------------------------------------------------------------</a:t>
            </a:r>
          </a:p>
          <a:p>
            <a:pPr marL="0" indent="0">
              <a:spcBef>
                <a:spcPts val="0"/>
              </a:spcBef>
              <a:buNone/>
            </a:pPr>
            <a:r>
              <a:rPr lang="en-US" sz="1200" dirty="0">
                <a:latin typeface="Courier New" panose="02070309020205020404" pitchFamily="49" charset="0"/>
                <a:cs typeface="Courier New" panose="02070309020205020404" pitchFamily="49" charset="0"/>
              </a:rPr>
              <a:t>    diff = mean(Cohort a) - mean(Min </a:t>
            </a:r>
            <a:r>
              <a:rPr lang="en-US" sz="1200" dirty="0" err="1">
                <a:latin typeface="Courier New" panose="02070309020205020404" pitchFamily="49" charset="0"/>
                <a:cs typeface="Courier New" panose="02070309020205020404" pitchFamily="49" charset="0"/>
              </a:rPr>
              <a:t>asse</a:t>
            </a:r>
            <a:r>
              <a:rPr lang="en-US" sz="1200" dirty="0">
                <a:latin typeface="Courier New" panose="02070309020205020404" pitchFamily="49" charset="0"/>
                <a:cs typeface="Courier New" panose="02070309020205020404" pitchFamily="49" charset="0"/>
              </a:rPr>
              <a:t>)                        t =  -0.7261</a:t>
            </a:r>
          </a:p>
          <a:p>
            <a:pPr marL="0" indent="0">
              <a:spcBef>
                <a:spcPts val="0"/>
              </a:spcBef>
              <a:buNone/>
            </a:pPr>
            <a:r>
              <a:rPr lang="en-US" sz="1200" dirty="0">
                <a:latin typeface="Courier New" panose="02070309020205020404" pitchFamily="49" charset="0"/>
                <a:cs typeface="Courier New" panose="02070309020205020404" pitchFamily="49" charset="0"/>
              </a:rPr>
              <a:t>Ho: diff = 0                                     degrees of freedom =      285</a:t>
            </a:r>
          </a:p>
          <a:p>
            <a:pPr marL="0" indent="0">
              <a:spcBef>
                <a:spcPts val="0"/>
              </a:spcBef>
              <a:buNone/>
            </a:pPr>
            <a:endParaRPr lang="en-US" sz="1200" dirty="0">
              <a:latin typeface="Courier New" panose="02070309020205020404" pitchFamily="49" charset="0"/>
              <a:cs typeface="Courier New" panose="02070309020205020404" pitchFamily="49" charset="0"/>
            </a:endParaRPr>
          </a:p>
          <a:p>
            <a:pPr marL="0" indent="0">
              <a:spcBef>
                <a:spcPts val="0"/>
              </a:spcBef>
              <a:buNone/>
            </a:pPr>
            <a:r>
              <a:rPr lang="en-US" sz="1200" dirty="0">
                <a:latin typeface="Courier New" panose="02070309020205020404" pitchFamily="49" charset="0"/>
                <a:cs typeface="Courier New" panose="02070309020205020404" pitchFamily="49" charset="0"/>
              </a:rPr>
              <a:t>    Ha: diff &lt; 0                 Ha: diff != 0                 Ha: diff &gt; 0</a:t>
            </a:r>
          </a:p>
          <a:p>
            <a:pPr marL="0" indent="0">
              <a:spcBef>
                <a:spcPts val="0"/>
              </a:spcBef>
              <a:buNone/>
            </a:pPr>
            <a:r>
              <a:rPr lang="en-US" sz="1200" dirty="0">
                <a:latin typeface="Courier New" panose="02070309020205020404" pitchFamily="49" charset="0"/>
                <a:cs typeface="Courier New" panose="02070309020205020404" pitchFamily="49" charset="0"/>
              </a:rPr>
              <a:t> </a:t>
            </a:r>
            <a:r>
              <a:rPr lang="en-US" sz="1200" dirty="0" err="1">
                <a:latin typeface="Courier New" panose="02070309020205020404" pitchFamily="49" charset="0"/>
                <a:cs typeface="Courier New" panose="02070309020205020404" pitchFamily="49" charset="0"/>
              </a:rPr>
              <a:t>Pr</a:t>
            </a:r>
            <a:r>
              <a:rPr lang="en-US" sz="1200" dirty="0">
                <a:latin typeface="Courier New" panose="02070309020205020404" pitchFamily="49" charset="0"/>
                <a:cs typeface="Courier New" panose="02070309020205020404" pitchFamily="49" charset="0"/>
              </a:rPr>
              <a:t>(T &lt; t) = 0.2342         </a:t>
            </a:r>
            <a:r>
              <a:rPr lang="en-US" sz="1200" dirty="0" err="1">
                <a:latin typeface="Courier New" panose="02070309020205020404" pitchFamily="49" charset="0"/>
                <a:cs typeface="Courier New" panose="02070309020205020404" pitchFamily="49" charset="0"/>
              </a:rPr>
              <a:t>Pr</a:t>
            </a:r>
            <a:r>
              <a:rPr lang="en-US" sz="1200" dirty="0">
                <a:latin typeface="Courier New" panose="02070309020205020404" pitchFamily="49" charset="0"/>
                <a:cs typeface="Courier New" panose="02070309020205020404" pitchFamily="49" charset="0"/>
              </a:rPr>
              <a:t>(|T| &gt; |t|) = 0.4684          </a:t>
            </a:r>
            <a:r>
              <a:rPr lang="en-US" sz="1200" dirty="0" err="1">
                <a:latin typeface="Courier New" panose="02070309020205020404" pitchFamily="49" charset="0"/>
                <a:cs typeface="Courier New" panose="02070309020205020404" pitchFamily="49" charset="0"/>
              </a:rPr>
              <a:t>Pr</a:t>
            </a:r>
            <a:r>
              <a:rPr lang="en-US" sz="1200" dirty="0">
                <a:latin typeface="Courier New" panose="02070309020205020404" pitchFamily="49" charset="0"/>
                <a:cs typeface="Courier New" panose="02070309020205020404" pitchFamily="49" charset="0"/>
              </a:rPr>
              <a:t>(T &gt; t) = 0.7658</a:t>
            </a:r>
          </a:p>
          <a:p>
            <a:pPr marL="0" indent="0">
              <a:spcBef>
                <a:spcPts val="0"/>
              </a:spcBef>
              <a:buNone/>
            </a:pPr>
            <a:endParaRPr lang="en-US" sz="1200" dirty="0">
              <a:latin typeface="Courier New" panose="02070309020205020404" pitchFamily="49" charset="0"/>
              <a:cs typeface="Courier New" panose="02070309020205020404" pitchFamily="49" charset="0"/>
            </a:endParaRPr>
          </a:p>
          <a:p>
            <a:pPr marL="0" indent="0">
              <a:spcBef>
                <a:spcPts val="0"/>
              </a:spcBef>
              <a:buNone/>
            </a:pPr>
            <a:endParaRPr lang="en-US" sz="1200" dirty="0">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50</a:t>
            </a:fld>
            <a:endParaRPr lang="en-US"/>
          </a:p>
        </p:txBody>
      </p:sp>
    </p:spTree>
    <p:extLst>
      <p:ext uri="{BB962C8B-B14F-4D97-AF65-F5344CB8AC3E}">
        <p14:creationId xmlns:p14="http://schemas.microsoft.com/office/powerpoint/2010/main" val="22179387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multiple independent samples</a:t>
            </a:r>
          </a:p>
        </p:txBody>
      </p:sp>
      <p:sp>
        <p:nvSpPr>
          <p:cNvPr id="31747" name="Rectangle 3"/>
          <p:cNvSpPr>
            <a:spLocks noGrp="1" noChangeArrowheads="1"/>
          </p:cNvSpPr>
          <p:nvPr>
            <p:ph idx="1"/>
          </p:nvPr>
        </p:nvSpPr>
        <p:spPr/>
        <p:txBody>
          <a:bodyPr/>
          <a:lstStyle/>
          <a:p>
            <a:pPr eaLnBrk="1" hangingPunct="1">
              <a:lnSpc>
                <a:spcPct val="80000"/>
              </a:lnSpc>
              <a:defRPr/>
            </a:pPr>
            <a:r>
              <a:rPr lang="en-US" sz="3600" dirty="0" smtClean="0">
                <a:cs typeface="Arial" charset="0"/>
              </a:rPr>
              <a:t>The </a:t>
            </a:r>
            <a:r>
              <a:rPr lang="en-US" sz="3600" dirty="0" err="1" smtClean="0">
                <a:cs typeface="Arial" charset="0"/>
              </a:rPr>
              <a:t>Kruskal</a:t>
            </a:r>
            <a:r>
              <a:rPr lang="en-US" sz="3600" dirty="0" smtClean="0">
                <a:cs typeface="Arial" charset="0"/>
              </a:rPr>
              <a:t>-Wallis test extends the Wilcoxon rank sum test to 2 or more independent samples</a:t>
            </a:r>
          </a:p>
          <a:p>
            <a:pPr lvl="1" eaLnBrk="1" hangingPunct="1">
              <a:lnSpc>
                <a:spcPct val="80000"/>
              </a:lnSpc>
              <a:defRPr/>
            </a:pPr>
            <a:r>
              <a:rPr lang="en-US" dirty="0" smtClean="0">
                <a:cs typeface="Arial" charset="0"/>
              </a:rPr>
              <a:t>You could use the </a:t>
            </a:r>
            <a:r>
              <a:rPr lang="en-US" dirty="0" err="1" smtClean="0">
                <a:cs typeface="Arial" charset="0"/>
              </a:rPr>
              <a:t>Kruskal</a:t>
            </a:r>
            <a:r>
              <a:rPr lang="en-US" dirty="0" smtClean="0">
                <a:cs typeface="Arial" charset="0"/>
              </a:rPr>
              <a:t>-Wallis with 2 independent samples and reach the same conclusion as if you had used the Wilcoxon</a:t>
            </a:r>
          </a:p>
          <a:p>
            <a:pPr marL="0" indent="0" eaLnBrk="1" hangingPunct="1">
              <a:lnSpc>
                <a:spcPct val="80000"/>
              </a:lnSpc>
              <a:buFont typeface="Arial" charset="0"/>
              <a:buNone/>
              <a:defRPr/>
            </a:pPr>
            <a:endParaRPr lang="en-US" sz="3600" dirty="0" smtClean="0">
              <a:cs typeface="Arial" charset="0"/>
            </a:endParaRPr>
          </a:p>
          <a:p>
            <a:pPr eaLnBrk="1" hangingPunct="1">
              <a:lnSpc>
                <a:spcPct val="80000"/>
              </a:lnSpc>
              <a:defRPr/>
            </a:pPr>
            <a:r>
              <a:rPr lang="en-US" sz="3600" dirty="0" smtClean="0">
                <a:cs typeface="Arial" charset="0"/>
              </a:rPr>
              <a:t>Analogous to one-way analysis of variance </a:t>
            </a:r>
            <a:endParaRPr lang="en-US" sz="3600" dirty="0" smtClean="0">
              <a:cs typeface="Courier New" pitchFamily="49" charset="0"/>
            </a:endParaRPr>
          </a:p>
          <a:p>
            <a:pPr marL="0" indent="0" eaLnBrk="1" hangingPunct="1">
              <a:lnSpc>
                <a:spcPct val="80000"/>
              </a:lnSpc>
              <a:buFont typeface="Arial" charset="0"/>
              <a:buNone/>
              <a:defRPr/>
            </a:pPr>
            <a:r>
              <a:rPr lang="en-US" sz="3600" dirty="0" smtClean="0">
                <a:cs typeface="Courier New" pitchFamily="49" charset="0"/>
              </a:rPr>
              <a:t> </a:t>
            </a:r>
          </a:p>
          <a:p>
            <a:pPr eaLnBrk="1" hangingPunct="1">
              <a:lnSpc>
                <a:spcPct val="80000"/>
              </a:lnSpc>
              <a:defRPr/>
            </a:pPr>
            <a:endParaRPr lang="en-US" dirty="0" smtClean="0">
              <a:cs typeface="Courier New" pitchFamily="49" charset="0"/>
            </a:endParaRPr>
          </a:p>
        </p:txBody>
      </p:sp>
      <p:sp>
        <p:nvSpPr>
          <p:cNvPr id="5" name="Slide Number Placeholder 4"/>
          <p:cNvSpPr>
            <a:spLocks noGrp="1"/>
          </p:cNvSpPr>
          <p:nvPr>
            <p:ph type="sldNum" sz="quarter" idx="12"/>
          </p:nvPr>
        </p:nvSpPr>
        <p:spPr/>
        <p:txBody>
          <a:bodyPr/>
          <a:lstStyle/>
          <a:p>
            <a:pPr>
              <a:defRPr/>
            </a:pPr>
            <a:fld id="{388E5007-79EA-4171-B592-D69FB830C8D4}" type="slidenum">
              <a:rPr lang="en-US" smtClean="0"/>
              <a:pPr>
                <a:defRPr/>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4000" dirty="0" smtClean="0"/>
              <a:t>Nonparametric tests for independent samples (</a:t>
            </a:r>
            <a:r>
              <a:rPr lang="en-US" sz="4000" dirty="0" err="1" smtClean="0"/>
              <a:t>Kruskal</a:t>
            </a:r>
            <a:r>
              <a:rPr lang="en-US" sz="4000" dirty="0" smtClean="0"/>
              <a:t> Wallis)</a:t>
            </a:r>
          </a:p>
        </p:txBody>
      </p:sp>
      <p:sp>
        <p:nvSpPr>
          <p:cNvPr id="53251" name="Rectangle 3"/>
          <p:cNvSpPr>
            <a:spLocks noGrp="1" noChangeArrowheads="1"/>
          </p:cNvSpPr>
          <p:nvPr>
            <p:ph idx="1"/>
          </p:nvPr>
        </p:nvSpPr>
        <p:spPr/>
        <p:txBody>
          <a:bodyPr/>
          <a:lstStyle/>
          <a:p>
            <a:pPr eaLnBrk="1" hangingPunct="1">
              <a:lnSpc>
                <a:spcPct val="80000"/>
              </a:lnSpc>
              <a:buFont typeface="Wingdings" pitchFamily="2" charset="2"/>
              <a:buNone/>
            </a:pPr>
            <a:r>
              <a:rPr lang="en-US" altLang="en-US" sz="1600" dirty="0" err="1" smtClean="0">
                <a:latin typeface="Arial" charset="0"/>
                <a:cs typeface="Arial" charset="0"/>
              </a:rPr>
              <a:t>kwallis</a:t>
            </a:r>
            <a:r>
              <a:rPr lang="en-US" altLang="en-US" sz="1600" dirty="0" smtClean="0">
                <a:latin typeface="Arial" charset="0"/>
                <a:cs typeface="Arial" charset="0"/>
              </a:rPr>
              <a:t>           </a:t>
            </a:r>
            <a:r>
              <a:rPr lang="en-US" altLang="en-US" sz="1600" dirty="0" err="1" smtClean="0">
                <a:latin typeface="Arial" charset="0"/>
                <a:cs typeface="Arial" charset="0"/>
              </a:rPr>
              <a:t>var</a:t>
            </a:r>
            <a:r>
              <a:rPr lang="en-US" altLang="en-US" sz="1600" dirty="0" smtClean="0">
                <a:latin typeface="Arial" charset="0"/>
                <a:cs typeface="Arial" charset="0"/>
              </a:rPr>
              <a:t>  , by(</a:t>
            </a:r>
            <a:r>
              <a:rPr lang="en-US" altLang="en-US" sz="1600" dirty="0" err="1" smtClean="0">
                <a:latin typeface="Arial" charset="0"/>
                <a:cs typeface="Arial" charset="0"/>
              </a:rPr>
              <a:t>byvar</a:t>
            </a:r>
            <a:r>
              <a:rPr lang="en-US" altLang="en-US" sz="1600" dirty="0" smtClean="0">
                <a:latin typeface="Arial" charset="0"/>
                <a:cs typeface="Arial" charset="0"/>
              </a:rPr>
              <a:t>)</a:t>
            </a:r>
          </a:p>
          <a:p>
            <a:pPr eaLnBrk="1" hangingPunct="1">
              <a:lnSpc>
                <a:spcPct val="80000"/>
              </a:lnSpc>
              <a:buFont typeface="Wingdings" pitchFamily="2" charset="2"/>
              <a:buNone/>
            </a:pPr>
            <a:endParaRPr lang="en-US" altLang="en-US" sz="1600" dirty="0" smtClean="0">
              <a:latin typeface="Arial" charset="0"/>
              <a:cs typeface="Arial" charset="0"/>
            </a:endParaRP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a:t>
            </a:r>
            <a:r>
              <a:rPr lang="en-US" altLang="en-US" sz="1600" dirty="0" err="1" smtClean="0">
                <a:latin typeface="Courier New" pitchFamily="49" charset="0"/>
                <a:cs typeface="Courier New" pitchFamily="49" charset="0"/>
              </a:rPr>
              <a:t>kwallis</a:t>
            </a:r>
            <a:r>
              <a:rPr lang="en-US" altLang="en-US" sz="1600" dirty="0" smtClean="0">
                <a:latin typeface="Courier New" pitchFamily="49" charset="0"/>
                <a:cs typeface="Courier New" pitchFamily="49" charset="0"/>
              </a:rPr>
              <a:t> cd4count, by(lastalc_3)</a:t>
            </a: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err="1" smtClean="0">
                <a:latin typeface="Courier New" pitchFamily="49" charset="0"/>
                <a:cs typeface="Courier New" pitchFamily="49" charset="0"/>
              </a:rPr>
              <a:t>Kruskal</a:t>
            </a:r>
            <a:r>
              <a:rPr lang="en-US" altLang="en-US" sz="1600" dirty="0" smtClean="0">
                <a:latin typeface="Courier New" pitchFamily="49" charset="0"/>
                <a:cs typeface="Courier New" pitchFamily="49" charset="0"/>
              </a:rPr>
              <a:t>-Wallis equality-of-populations rank test</a:t>
            </a: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            lastalc_3 | </a:t>
            </a:r>
            <a:r>
              <a:rPr lang="en-US" altLang="en-US" sz="1600" dirty="0" err="1" smtClean="0">
                <a:latin typeface="Courier New" pitchFamily="49" charset="0"/>
                <a:cs typeface="Courier New" pitchFamily="49" charset="0"/>
              </a:rPr>
              <a:t>Obs</a:t>
            </a:r>
            <a:r>
              <a:rPr lang="en-US" altLang="en-US" sz="1600" dirty="0" smtClean="0">
                <a:latin typeface="Courier New" pitchFamily="49" charset="0"/>
                <a:cs typeface="Courier New" pitchFamily="49" charset="0"/>
              </a:rPr>
              <a:t> |  Rank Sum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                Never | 373 | 181395.00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          &gt;1 year ago | 180 |  83338.00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 Within the past year | 441 | 229782.00 |</a:t>
            </a: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  +----------------------------------------+</a:t>
            </a: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chi-squared =     6.134 with 2 </a:t>
            </a:r>
            <a:r>
              <a:rPr lang="en-US" altLang="en-US" sz="1600" dirty="0" err="1" smtClean="0">
                <a:latin typeface="Courier New" pitchFamily="49" charset="0"/>
                <a:cs typeface="Courier New" pitchFamily="49" charset="0"/>
              </a:rPr>
              <a:t>d.f.</a:t>
            </a: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probability =     0.0466</a:t>
            </a: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chi-squared with ties =     6.134 with 2 </a:t>
            </a:r>
            <a:r>
              <a:rPr lang="en-US" altLang="en-US" sz="1600" dirty="0" err="1" smtClean="0">
                <a:latin typeface="Courier New" pitchFamily="49" charset="0"/>
                <a:cs typeface="Courier New" pitchFamily="49" charset="0"/>
              </a:rPr>
              <a:t>d.f.</a:t>
            </a: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r>
              <a:rPr lang="en-US" altLang="en-US" sz="1600" dirty="0" smtClean="0">
                <a:latin typeface="Courier New" pitchFamily="49" charset="0"/>
                <a:cs typeface="Courier New" pitchFamily="49" charset="0"/>
              </a:rPr>
              <a:t>probability =     0.0466</a:t>
            </a: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600" dirty="0" smtClean="0">
              <a:latin typeface="Courier New" pitchFamily="49" charset="0"/>
              <a:cs typeface="Courier New" pitchFamily="49" charset="0"/>
            </a:endParaRPr>
          </a:p>
          <a:p>
            <a:pPr eaLnBrk="1" hangingPunct="1">
              <a:lnSpc>
                <a:spcPct val="80000"/>
              </a:lnSpc>
              <a:buFont typeface="Wingdings" pitchFamily="2" charset="2"/>
              <a:buNone/>
            </a:pPr>
            <a:endParaRPr lang="en-US" altLang="en-US" sz="1400" dirty="0" smtClean="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pPr>
              <a:defRPr/>
            </a:pPr>
            <a:fld id="{298B07BE-EAEA-438D-A549-D95F3A72F32F}" type="slidenum">
              <a:rPr lang="en-US" smtClean="0"/>
              <a:pPr>
                <a:defRPr/>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oneway</a:t>
            </a:r>
            <a:r>
              <a:rPr lang="en-US" sz="1400" dirty="0">
                <a:latin typeface="Courier New" panose="02070309020205020404" pitchFamily="49" charset="0"/>
                <a:cs typeface="Courier New" panose="02070309020205020404" pitchFamily="49" charset="0"/>
              </a:rPr>
              <a:t> cd4count lastalc_3</a:t>
            </a:r>
          </a:p>
          <a:p>
            <a:pPr marL="0" indent="0">
              <a:buNone/>
            </a:pP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Analysis of Variance</a:t>
            </a:r>
          </a:p>
          <a:p>
            <a:pPr marL="0" indent="0">
              <a:buNone/>
            </a:pPr>
            <a:r>
              <a:rPr lang="en-US" sz="1400" dirty="0">
                <a:latin typeface="Courier New" panose="02070309020205020404" pitchFamily="49" charset="0"/>
                <a:cs typeface="Courier New" panose="02070309020205020404" pitchFamily="49" charset="0"/>
              </a:rPr>
              <a:t>    Source              SS         </a:t>
            </a:r>
            <a:r>
              <a:rPr lang="en-US" sz="1400" dirty="0" err="1">
                <a:latin typeface="Courier New" panose="02070309020205020404" pitchFamily="49" charset="0"/>
                <a:cs typeface="Courier New" panose="02070309020205020404" pitchFamily="49" charset="0"/>
              </a:rPr>
              <a:t>df</a:t>
            </a:r>
            <a:r>
              <a:rPr lang="en-US" sz="1400" dirty="0">
                <a:latin typeface="Courier New" panose="02070309020205020404" pitchFamily="49" charset="0"/>
                <a:cs typeface="Courier New" panose="02070309020205020404" pitchFamily="49" charset="0"/>
              </a:rPr>
              <a:t>      MS            F     </a:t>
            </a:r>
            <a:r>
              <a:rPr lang="en-US" sz="1400" dirty="0" err="1">
                <a:latin typeface="Courier New" panose="02070309020205020404" pitchFamily="49" charset="0"/>
                <a:cs typeface="Courier New" panose="02070309020205020404" pitchFamily="49" charset="0"/>
              </a:rPr>
              <a:t>Prob</a:t>
            </a:r>
            <a:r>
              <a:rPr lang="en-US" sz="1400" dirty="0">
                <a:latin typeface="Courier New" panose="02070309020205020404" pitchFamily="49" charset="0"/>
                <a:cs typeface="Courier New" panose="02070309020205020404" pitchFamily="49" charset="0"/>
              </a:rPr>
              <a:t> &gt; F</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Between groups      344571.162      2   172285.581      2.45     0.0867</a:t>
            </a:r>
          </a:p>
          <a:p>
            <a:pPr marL="0" indent="0">
              <a:buNone/>
            </a:pPr>
            <a:r>
              <a:rPr lang="en-US" sz="1400" dirty="0">
                <a:latin typeface="Courier New" panose="02070309020205020404" pitchFamily="49" charset="0"/>
                <a:cs typeface="Courier New" panose="02070309020205020404" pitchFamily="49" charset="0"/>
              </a:rPr>
              <a:t> Within groups      69660550.3    991    70293.189</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Total           70005121.5    993   70498.6118</a:t>
            </a:r>
          </a:p>
          <a:p>
            <a:pPr marL="0" indent="0">
              <a:buNone/>
            </a:pP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Bartlett's test for equal variances:  chi2(2) =   2.4514  </a:t>
            </a:r>
            <a:r>
              <a:rPr lang="en-US" sz="1400" dirty="0" err="1">
                <a:latin typeface="Courier New" panose="02070309020205020404" pitchFamily="49" charset="0"/>
                <a:cs typeface="Courier New" panose="02070309020205020404" pitchFamily="49" charset="0"/>
              </a:rPr>
              <a:t>Prob</a:t>
            </a:r>
            <a:r>
              <a:rPr lang="en-US" sz="1400" dirty="0">
                <a:latin typeface="Courier New" panose="02070309020205020404" pitchFamily="49" charset="0"/>
                <a:cs typeface="Courier New" panose="02070309020205020404" pitchFamily="49" charset="0"/>
              </a:rPr>
              <a:t>&gt;chi2 = 0.294</a:t>
            </a:r>
          </a:p>
          <a:p>
            <a:pPr marL="0" indent="0">
              <a:buNone/>
            </a:pPr>
            <a:endParaRPr lang="en-US" sz="1400" dirty="0">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2"/>
          </p:nvPr>
        </p:nvSpPr>
        <p:spPr/>
        <p:txBody>
          <a:bodyPr/>
          <a:lstStyle/>
          <a:p>
            <a:pPr>
              <a:defRPr/>
            </a:pPr>
            <a:fld id="{EDEAEE4B-9467-4A26-B934-19F7AB177E22}" type="slidenum">
              <a:rPr lang="en-US" smtClean="0"/>
              <a:pPr>
                <a:defRPr/>
              </a:pPr>
              <a:t>53</a:t>
            </a:fld>
            <a:endParaRPr lang="en-US"/>
          </a:p>
        </p:txBody>
      </p:sp>
    </p:spTree>
    <p:extLst>
      <p:ext uri="{BB962C8B-B14F-4D97-AF65-F5344CB8AC3E}">
        <p14:creationId xmlns:p14="http://schemas.microsoft.com/office/powerpoint/2010/main" val="36415037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r>
              <a:rPr lang="en-US" altLang="en-US" smtClean="0"/>
              <a:t>Parametric vs. non-parametric (distribution free) tests</a:t>
            </a:r>
          </a:p>
        </p:txBody>
      </p:sp>
      <p:sp>
        <p:nvSpPr>
          <p:cNvPr id="54275" name="Content Placeholder 2"/>
          <p:cNvSpPr>
            <a:spLocks noGrp="1"/>
          </p:cNvSpPr>
          <p:nvPr>
            <p:ph idx="1"/>
          </p:nvPr>
        </p:nvSpPr>
        <p:spPr/>
        <p:txBody>
          <a:bodyPr/>
          <a:lstStyle/>
          <a:p>
            <a:r>
              <a:rPr lang="en-US" altLang="en-US" smtClean="0"/>
              <a:t>Non parametric tests:</a:t>
            </a:r>
          </a:p>
          <a:p>
            <a:pPr lvl="1"/>
            <a:r>
              <a:rPr lang="en-US" altLang="en-US" smtClean="0"/>
              <a:t> No normality requirement</a:t>
            </a:r>
          </a:p>
          <a:p>
            <a:pPr lvl="1"/>
            <a:r>
              <a:rPr lang="en-US" altLang="en-US" smtClean="0"/>
              <a:t>Do require that the underlying distributions being compared have the same basic shape</a:t>
            </a:r>
          </a:p>
          <a:p>
            <a:pPr lvl="1"/>
            <a:r>
              <a:rPr lang="en-US" altLang="en-US" smtClean="0"/>
              <a:t>Ranks are less sensitive to outliers and to measurement error</a:t>
            </a:r>
          </a:p>
          <a:p>
            <a:r>
              <a:rPr lang="en-US" altLang="en-US" smtClean="0"/>
              <a:t>If the underlying distributions are approximately normal, then the parametric tests are more powerful</a:t>
            </a:r>
          </a:p>
          <a:p>
            <a:pPr>
              <a:buFont typeface="Arial" charset="0"/>
              <a:buNone/>
            </a:pPr>
            <a:endParaRPr lang="en-US" altLang="en-US" smtClean="0"/>
          </a:p>
        </p:txBody>
      </p:sp>
      <p:sp>
        <p:nvSpPr>
          <p:cNvPr id="4" name="Slide Number Placeholder 3"/>
          <p:cNvSpPr>
            <a:spLocks noGrp="1"/>
          </p:cNvSpPr>
          <p:nvPr>
            <p:ph type="sldNum" sz="quarter" idx="12"/>
          </p:nvPr>
        </p:nvSpPr>
        <p:spPr/>
        <p:txBody>
          <a:bodyPr/>
          <a:lstStyle/>
          <a:p>
            <a:pPr>
              <a:defRPr/>
            </a:pPr>
            <a:fld id="{E4584402-C1D8-4B36-8CBF-AA271EE5C6E8}" type="slidenum">
              <a:rPr lang="en-US" smtClean="0"/>
              <a:pPr>
                <a:defRPr/>
              </a:pPr>
              <a:t>54</a:t>
            </a:fld>
            <a:endParaRPr lang="en-US"/>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228600"/>
            <a:ext cx="8229600" cy="1139825"/>
          </a:xfrm>
        </p:spPr>
        <p:txBody>
          <a:bodyPr/>
          <a:lstStyle/>
          <a:p>
            <a:pPr eaLnBrk="1" hangingPunct="1"/>
            <a:r>
              <a:rPr lang="en-US" altLang="en-US" smtClean="0"/>
              <a:t>Statistical hypothesis tests</a:t>
            </a:r>
          </a:p>
        </p:txBody>
      </p:sp>
      <p:graphicFrame>
        <p:nvGraphicFramePr>
          <p:cNvPr id="472147" name="Group 83"/>
          <p:cNvGraphicFramePr>
            <a:graphicFrameLocks noGrp="1"/>
          </p:cNvGraphicFramePr>
          <p:nvPr>
            <p:extLst>
              <p:ext uri="{D42A27DB-BD31-4B8C-83A1-F6EECF244321}">
                <p14:modId xmlns:p14="http://schemas.microsoft.com/office/powerpoint/2010/main" val="1622468627"/>
              </p:ext>
            </p:extLst>
          </p:nvPr>
        </p:nvGraphicFramePr>
        <p:xfrm>
          <a:off x="152400" y="627063"/>
          <a:ext cx="8686800" cy="5669045"/>
        </p:xfrm>
        <a:graphic>
          <a:graphicData uri="http://schemas.openxmlformats.org/drawingml/2006/table">
            <a:tbl>
              <a:tblPr/>
              <a:tblGrid>
                <a:gridCol w="1981200"/>
                <a:gridCol w="2743200"/>
                <a:gridCol w="2057400"/>
                <a:gridCol w="1905000"/>
              </a:tblGrid>
              <a:tr h="87169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cs typeface="Arial" charset="0"/>
                        </a:rPr>
                        <a:t>Data and comparison type</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Alternative hypotheses</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Parametric test </a:t>
                      </a: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Non-parametric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05" marB="4570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4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One mean</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 </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607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a:t>
                      </a:r>
                      <a:r>
                        <a:rPr kumimoji="0" lang="en-US" sz="1200" b="0" i="0" u="sng" strike="noStrike" cap="none" normalizeH="0" baseline="0" dirty="0" smtClean="0">
                          <a:ln>
                            <a:noFill/>
                          </a:ln>
                          <a:solidFill>
                            <a:schemeClr val="tx1"/>
                          </a:solidFill>
                          <a:effectLst/>
                          <a:latin typeface="Arial" charset="0"/>
                        </a:rPr>
                        <a:t>paired data</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var1=var2*</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Sign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signtest</a:t>
                      </a:r>
                      <a:r>
                        <a:rPr kumimoji="0" lang="en-US" sz="1200" b="0" i="0" u="none" strike="noStrike" cap="none" normalizeH="0" baseline="0" dirty="0" smtClean="0">
                          <a:ln>
                            <a:noFill/>
                          </a:ln>
                          <a:solidFill>
                            <a:schemeClr val="tx1"/>
                          </a:solidFill>
                          <a:effectLst/>
                          <a:latin typeface="Arial" charset="0"/>
                        </a:rPr>
                        <a:t> var1=var2</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sz="1200" b="0" i="0" u="none" strike="noStrike" cap="none" normalizeH="0" baseline="0" dirty="0" smtClean="0">
                          <a:ln>
                            <a:noFill/>
                          </a:ln>
                          <a:solidFill>
                            <a:schemeClr val="tx1"/>
                          </a:solidFill>
                          <a:effectLst/>
                          <a:latin typeface="Arial" charset="0"/>
                        </a:rPr>
                        <a:t>Wilcoxon Signed-Rank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signrank</a:t>
                      </a:r>
                      <a:r>
                        <a:rPr kumimoji="0" lang="en-US" sz="1200" b="0" i="0" u="none" strike="noStrike" cap="none" normalizeH="0" baseline="0" dirty="0" smtClean="0">
                          <a:ln>
                            <a:noFill/>
                          </a:ln>
                          <a:solidFill>
                            <a:schemeClr val="tx1"/>
                          </a:solidFill>
                          <a:effectLst/>
                          <a:latin typeface="Arial" charset="0"/>
                        </a:rPr>
                        <a:t> var1=var2</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950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independent data</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T-test (equal or unequal variance)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unequal</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Wilcoxon rank-sum test or Mann-Whitney U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ranksum</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2051">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or more means, independent data</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etc.</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cs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ANOVA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oneway</a:t>
                      </a:r>
                      <a:r>
                        <a:rPr kumimoji="0" lang="en-US" sz="1200" b="0" i="0" u="none" strike="noStrike" cap="none" normalizeH="0" baseline="0" dirty="0" smtClean="0">
                          <a:ln>
                            <a:noFill/>
                          </a:ln>
                          <a:solidFill>
                            <a:schemeClr val="tx1"/>
                          </a:solidFill>
                          <a:effectLst/>
                          <a:latin typeface="Arial" charset="0"/>
                        </a:rPr>
                        <a:t> var1 </a:t>
                      </a:r>
                      <a:r>
                        <a:rPr kumimoji="0" lang="en-US" sz="1200" b="0" i="0" u="none" strike="noStrike" cap="none" normalizeH="0" baseline="0" dirty="0" err="1" smtClean="0">
                          <a:ln>
                            <a:noFill/>
                          </a:ln>
                          <a:solidFill>
                            <a:schemeClr val="tx1"/>
                          </a:solidFill>
                          <a:effectLst/>
                          <a:latin typeface="Arial" charset="0"/>
                        </a:rPr>
                        <a:t>byvar</a:t>
                      </a: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sz="1200" b="0" i="0" u="none" strike="noStrike" cap="none" normalizeH="0" baseline="0" dirty="0" err="1" smtClean="0">
                          <a:ln>
                            <a:noFill/>
                          </a:ln>
                          <a:solidFill>
                            <a:schemeClr val="tx1"/>
                          </a:solidFill>
                          <a:effectLst/>
                          <a:latin typeface="Arial" charset="0"/>
                        </a:rPr>
                        <a:t>Kruskal</a:t>
                      </a:r>
                      <a:r>
                        <a:rPr kumimoji="0" lang="en-US" sz="1200" b="0" i="0" u="none" strike="noStrike" cap="none" normalizeH="0" baseline="0" dirty="0" smtClean="0">
                          <a:ln>
                            <a:noFill/>
                          </a:ln>
                          <a:solidFill>
                            <a:schemeClr val="tx1"/>
                          </a:solidFill>
                          <a:effectLst/>
                          <a:latin typeface="Arial" charset="0"/>
                        </a:rPr>
                        <a:t> Wallis 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kwallis</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319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One proportion</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 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p&gt;p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p&lt;p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 (one-sided)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bitest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2066">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two proportions</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11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Categorical by categorical (</a:t>
                      </a:r>
                      <a:r>
                        <a:rPr kumimoji="0" lang="en-US" sz="1200" b="0" i="0" u="none" strike="noStrike" cap="none" normalizeH="0" baseline="0" dirty="0" err="1" smtClean="0">
                          <a:ln>
                            <a:noFill/>
                          </a:ln>
                          <a:solidFill>
                            <a:schemeClr val="tx1"/>
                          </a:solidFill>
                          <a:effectLst/>
                          <a:latin typeface="Arial" charset="0"/>
                        </a:rPr>
                        <a:t>nxk</a:t>
                      </a:r>
                      <a:r>
                        <a:rPr kumimoji="0" lang="en-US" sz="1200" b="0" i="0" u="none" strike="noStrike" cap="none" normalizeH="0" baseline="0" dirty="0" smtClean="0">
                          <a:ln>
                            <a:noFill/>
                          </a:ln>
                          <a:solidFill>
                            <a:schemeClr val="tx1"/>
                          </a:solidFill>
                          <a:effectLst/>
                          <a:latin typeface="Arial" charset="0"/>
                        </a:rPr>
                        <a:t>)</a:t>
                      </a:r>
                    </a:p>
                  </a:txBody>
                  <a:tcPr marT="45705" marB="4570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  </a:t>
                      </a:r>
                      <a:r>
                        <a:rPr kumimoji="0" lang="en-US" sz="1200" b="0" i="0" u="none" strike="noStrike" cap="none" normalizeH="0" baseline="0" dirty="0" smtClean="0">
                          <a:ln>
                            <a:noFill/>
                          </a:ln>
                          <a:solidFill>
                            <a:schemeClr val="tx1"/>
                          </a:solidFill>
                          <a:effectLst/>
                          <a:latin typeface="Arial" charset="0"/>
                        </a:rPr>
                        <a:t>: The </a:t>
                      </a:r>
                      <a:r>
                        <a:rPr kumimoji="0" lang="en-US" sz="1200" b="0" i="0" u="none" strike="noStrike" cap="none" normalizeH="0" baseline="0" dirty="0" smtClean="0">
                          <a:ln>
                            <a:noFill/>
                          </a:ln>
                          <a:solidFill>
                            <a:schemeClr val="tx1"/>
                          </a:solidFill>
                          <a:effectLst/>
                          <a:latin typeface="Arial" charset="0"/>
                          <a:cs typeface="Arial" charset="0"/>
                        </a:rPr>
                        <a:t>rows not independent of the columns</a:t>
                      </a: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05" marB="4570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p:txBody>
          <a:bodyPr/>
          <a:lstStyle/>
          <a:p>
            <a:pPr>
              <a:defRPr/>
            </a:pPr>
            <a:fld id="{5A27DF8B-38A8-41F8-945B-3797B1A3CC01}" type="slidenum">
              <a:rPr lang="en-US" smtClean="0"/>
              <a:pPr>
                <a:defRPr/>
              </a:pPr>
              <a:t>55</a:t>
            </a:fld>
            <a:endParaRPr lang="en-US"/>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ltLang="en-US" smtClean="0"/>
              <a:t>For next time</a:t>
            </a:r>
          </a:p>
        </p:txBody>
      </p:sp>
      <p:sp>
        <p:nvSpPr>
          <p:cNvPr id="56323" name="Rectangle 3"/>
          <p:cNvSpPr>
            <a:spLocks noGrp="1" noChangeArrowheads="1"/>
          </p:cNvSpPr>
          <p:nvPr>
            <p:ph idx="1"/>
          </p:nvPr>
        </p:nvSpPr>
        <p:spPr/>
        <p:txBody>
          <a:bodyPr/>
          <a:lstStyle/>
          <a:p>
            <a:pPr eaLnBrk="1" hangingPunct="1">
              <a:buFont typeface="Arial" charset="0"/>
              <a:buNone/>
            </a:pPr>
            <a:endParaRPr lang="en-US" altLang="en-US" smtClean="0"/>
          </a:p>
          <a:p>
            <a:pPr eaLnBrk="1" hangingPunct="1"/>
            <a:r>
              <a:rPr lang="en-US" altLang="en-US" smtClean="0"/>
              <a:t>Read Pagano and Gauvreau</a:t>
            </a:r>
          </a:p>
          <a:p>
            <a:pPr lvl="1" eaLnBrk="1" hangingPunct="1">
              <a:buFont typeface="Arial" charset="0"/>
              <a:buNone/>
            </a:pPr>
            <a:endParaRPr lang="en-US" altLang="en-US" smtClean="0"/>
          </a:p>
          <a:p>
            <a:pPr lvl="1" eaLnBrk="1" hangingPunct="1"/>
            <a:r>
              <a:rPr lang="en-US" altLang="en-US" smtClean="0"/>
              <a:t>Pagano and Gauvreau Chapters 12-13 (review)</a:t>
            </a:r>
          </a:p>
          <a:p>
            <a:pPr lvl="1" eaLnBrk="1" hangingPunct="1"/>
            <a:r>
              <a:rPr lang="en-US" altLang="en-US" smtClean="0"/>
              <a:t>Pagano and Gauvreau Chapter 15</a:t>
            </a:r>
          </a:p>
          <a:p>
            <a:pPr lvl="1" eaLnBrk="1" hangingPunct="1"/>
            <a:endParaRPr lang="en-US" alt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297BF8A6-7C28-47E7-BEFE-56EE580D3A26}" type="slidenum">
              <a:rPr lang="en-US" smtClean="0"/>
              <a:pPr>
                <a:defRPr/>
              </a:pPr>
              <a:t>6</a:t>
            </a:fld>
            <a:endParaRPr lang="en-US"/>
          </a:p>
        </p:txBody>
      </p:sp>
      <p:graphicFrame>
        <p:nvGraphicFramePr>
          <p:cNvPr id="8195" name="Object 4"/>
          <p:cNvGraphicFramePr>
            <a:graphicFrameLocks noChangeAspect="1"/>
          </p:cNvGraphicFramePr>
          <p:nvPr/>
        </p:nvGraphicFramePr>
        <p:xfrm>
          <a:off x="550863" y="793750"/>
          <a:ext cx="5392737" cy="3160713"/>
        </p:xfrm>
        <a:graphic>
          <a:graphicData uri="http://schemas.openxmlformats.org/presentationml/2006/ole">
            <mc:AlternateContent xmlns:mc="http://schemas.openxmlformats.org/markup-compatibility/2006">
              <mc:Choice xmlns:v="urn:schemas-microsoft-com:vml" Requires="v">
                <p:oleObj spid="_x0000_s8225" name="Equation" r:id="rId3" imgW="1993900" imgH="1168400" progId="Equation.3">
                  <p:embed/>
                </p:oleObj>
              </mc:Choice>
              <mc:Fallback>
                <p:oleObj name="Equation" r:id="rId3" imgW="1993900" imgH="1168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863" y="793750"/>
                        <a:ext cx="5392737" cy="3160713"/>
                      </a:xfrm>
                      <a:prstGeom prst="rect">
                        <a:avLst/>
                      </a:prstGeom>
                      <a:solidFill>
                        <a:schemeClr val="bg1"/>
                      </a:solidFill>
                      <a:ln w="9525">
                        <a:solidFill>
                          <a:schemeClr val="tx1"/>
                        </a:solidFill>
                        <a:miter lim="800000"/>
                        <a:headEnd/>
                        <a:tailEnd/>
                      </a:ln>
                    </p:spPr>
                  </p:pic>
                </p:oleObj>
              </mc:Fallback>
            </mc:AlternateContent>
          </a:graphicData>
        </a:graphic>
      </p:graphicFrame>
      <p:graphicFrame>
        <p:nvGraphicFramePr>
          <p:cNvPr id="8196" name="Object 5"/>
          <p:cNvGraphicFramePr>
            <a:graphicFrameLocks noChangeAspect="1"/>
          </p:cNvGraphicFramePr>
          <p:nvPr>
            <p:extLst>
              <p:ext uri="{D42A27DB-BD31-4B8C-83A1-F6EECF244321}">
                <p14:modId xmlns:p14="http://schemas.microsoft.com/office/powerpoint/2010/main" val="2333340994"/>
              </p:ext>
            </p:extLst>
          </p:nvPr>
        </p:nvGraphicFramePr>
        <p:xfrm>
          <a:off x="533400" y="4010132"/>
          <a:ext cx="5410200" cy="2543068"/>
        </p:xfrm>
        <a:graphic>
          <a:graphicData uri="http://schemas.openxmlformats.org/presentationml/2006/ole">
            <mc:AlternateContent xmlns:mc="http://schemas.openxmlformats.org/markup-compatibility/2006">
              <mc:Choice xmlns:v="urn:schemas-microsoft-com:vml" Requires="v">
                <p:oleObj spid="_x0000_s8226" name="Equation" r:id="rId5" imgW="2514600" imgH="1180800" progId="Equation.3">
                  <p:embed/>
                </p:oleObj>
              </mc:Choice>
              <mc:Fallback>
                <p:oleObj name="Equation" r:id="rId5" imgW="2514600" imgH="1180800" progId="Equation.3">
                  <p:embed/>
                  <p:pic>
                    <p:nvPicPr>
                      <p:cNvPr id="0" name="Object 5"/>
                      <p:cNvPicPr>
                        <a:picLocks noChangeAspect="1" noChangeArrowheads="1"/>
                      </p:cNvPicPr>
                      <p:nvPr/>
                    </p:nvPicPr>
                    <p:blipFill>
                      <a:blip r:embed="rId6"/>
                      <a:srcRect/>
                      <a:stretch>
                        <a:fillRect/>
                      </a:stretch>
                    </p:blipFill>
                    <p:spPr bwMode="auto">
                      <a:xfrm>
                        <a:off x="533400" y="4010132"/>
                        <a:ext cx="5410200" cy="2543068"/>
                      </a:xfrm>
                      <a:prstGeom prst="rect">
                        <a:avLst/>
                      </a:prstGeom>
                      <a:noFill/>
                      <a:ln w="9525">
                        <a:solidFill>
                          <a:schemeClr val="tx1"/>
                        </a:solidFill>
                        <a:miter lim="800000"/>
                        <a:headEnd/>
                        <a:tailEnd/>
                      </a:ln>
                      <a:extLst/>
                    </p:spPr>
                  </p:pic>
                </p:oleObj>
              </mc:Fallback>
            </mc:AlternateContent>
          </a:graphicData>
        </a:graphic>
      </p:graphicFrame>
      <p:sp>
        <p:nvSpPr>
          <p:cNvPr id="8197" name="TextBox 6"/>
          <p:cNvSpPr txBox="1">
            <a:spLocks noChangeArrowheads="1"/>
          </p:cNvSpPr>
          <p:nvPr/>
        </p:nvSpPr>
        <p:spPr bwMode="auto">
          <a:xfrm>
            <a:off x="1676400" y="0"/>
            <a:ext cx="558165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4400">
                <a:latin typeface="Arial" charset="0"/>
              </a:rPr>
              <a:t>Comparing the t-tests</a:t>
            </a:r>
          </a:p>
        </p:txBody>
      </p:sp>
      <p:sp>
        <p:nvSpPr>
          <p:cNvPr id="8198" name="TextBox 1"/>
          <p:cNvSpPr txBox="1">
            <a:spLocks noChangeArrowheads="1"/>
          </p:cNvSpPr>
          <p:nvPr/>
        </p:nvSpPr>
        <p:spPr bwMode="auto">
          <a:xfrm>
            <a:off x="6019800" y="2757488"/>
            <a:ext cx="2895600" cy="403187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dirty="0">
                <a:latin typeface="Arial" charset="0"/>
              </a:rPr>
              <a:t>Example:</a:t>
            </a:r>
          </a:p>
          <a:p>
            <a:pPr eaLnBrk="1" hangingPunct="1">
              <a:spcBef>
                <a:spcPct val="0"/>
              </a:spcBef>
              <a:buFontTx/>
              <a:buNone/>
            </a:pPr>
            <a:r>
              <a:rPr lang="en-US" altLang="en-US" sz="1600" dirty="0">
                <a:latin typeface="Arial" charset="0"/>
              </a:rPr>
              <a:t>N1=20 s1</a:t>
            </a:r>
            <a:r>
              <a:rPr lang="en-US" altLang="en-US" sz="1600" baseline="30000" dirty="0">
                <a:latin typeface="Arial" charset="0"/>
              </a:rPr>
              <a:t>2</a:t>
            </a:r>
            <a:r>
              <a:rPr lang="en-US" altLang="en-US" sz="1600" dirty="0">
                <a:latin typeface="Arial" charset="0"/>
              </a:rPr>
              <a:t>=3</a:t>
            </a:r>
          </a:p>
          <a:p>
            <a:pPr eaLnBrk="1" hangingPunct="1">
              <a:spcBef>
                <a:spcPct val="0"/>
              </a:spcBef>
              <a:buFontTx/>
              <a:buNone/>
            </a:pPr>
            <a:r>
              <a:rPr lang="en-US" altLang="en-US" sz="1600" dirty="0">
                <a:latin typeface="Arial" charset="0"/>
              </a:rPr>
              <a:t>N2=40 s2</a:t>
            </a:r>
            <a:r>
              <a:rPr lang="en-US" altLang="en-US" sz="1600" baseline="30000" dirty="0">
                <a:latin typeface="Arial" charset="0"/>
              </a:rPr>
              <a:t>2</a:t>
            </a:r>
            <a:r>
              <a:rPr lang="en-US" altLang="en-US" sz="1600" dirty="0">
                <a:latin typeface="Arial" charset="0"/>
              </a:rPr>
              <a:t>=5</a:t>
            </a:r>
          </a:p>
          <a:p>
            <a:pPr eaLnBrk="1" hangingPunct="1">
              <a:spcBef>
                <a:spcPct val="0"/>
              </a:spcBef>
              <a:buFontTx/>
              <a:buNone/>
            </a:pPr>
            <a:endParaRPr lang="en-US" altLang="en-US" sz="1600" dirty="0">
              <a:latin typeface="Arial" charset="0"/>
            </a:endParaRPr>
          </a:p>
          <a:p>
            <a:pPr eaLnBrk="1" hangingPunct="1">
              <a:spcBef>
                <a:spcPct val="0"/>
              </a:spcBef>
              <a:buFontTx/>
              <a:buNone/>
            </a:pPr>
            <a:r>
              <a:rPr lang="en-US" altLang="en-US" sz="1600" dirty="0">
                <a:latin typeface="Arial" charset="0"/>
              </a:rPr>
              <a:t>S</a:t>
            </a:r>
            <a:r>
              <a:rPr lang="en-US" altLang="en-US" sz="1600" baseline="-25000" dirty="0">
                <a:latin typeface="Arial" charset="0"/>
              </a:rPr>
              <a:t>p</a:t>
            </a:r>
            <a:r>
              <a:rPr lang="en-US" altLang="en-US" sz="1600" baseline="30000" dirty="0">
                <a:latin typeface="Arial" charset="0"/>
              </a:rPr>
              <a:t>2</a:t>
            </a:r>
            <a:r>
              <a:rPr lang="en-US" altLang="en-US" sz="1600" dirty="0">
                <a:latin typeface="Arial" charset="0"/>
              </a:rPr>
              <a:t>=(19*3+39*5)/</a:t>
            </a:r>
            <a:r>
              <a:rPr lang="en-US" altLang="en-US" sz="1600" dirty="0" smtClean="0">
                <a:latin typeface="Arial" charset="0"/>
              </a:rPr>
              <a:t>58=4.34</a:t>
            </a:r>
            <a:endParaRPr lang="en-US" altLang="en-US" sz="1600" dirty="0">
              <a:latin typeface="Arial" charset="0"/>
            </a:endParaRPr>
          </a:p>
          <a:p>
            <a:pPr eaLnBrk="1" hangingPunct="1">
              <a:spcBef>
                <a:spcPct val="0"/>
              </a:spcBef>
              <a:buFontTx/>
              <a:buNone/>
            </a:pPr>
            <a:r>
              <a:rPr lang="en-US" altLang="en-US" sz="1600" dirty="0" err="1">
                <a:latin typeface="Arial" charset="0"/>
              </a:rPr>
              <a:t>T</a:t>
            </a:r>
            <a:r>
              <a:rPr lang="en-US" altLang="en-US" sz="1600" baseline="-25000" dirty="0" err="1">
                <a:latin typeface="Arial" charset="0"/>
              </a:rPr>
              <a:t>stat</a:t>
            </a:r>
            <a:r>
              <a:rPr lang="en-US" altLang="en-US" sz="1600" baseline="-25000" dirty="0">
                <a:latin typeface="Arial" charset="0"/>
              </a:rPr>
              <a:t> denominator</a:t>
            </a:r>
            <a:r>
              <a:rPr lang="en-US" altLang="en-US" sz="1600" dirty="0">
                <a:latin typeface="Arial" charset="0"/>
              </a:rPr>
              <a:t> =</a:t>
            </a:r>
          </a:p>
          <a:p>
            <a:pPr eaLnBrk="1" hangingPunct="1">
              <a:spcBef>
                <a:spcPct val="0"/>
              </a:spcBef>
              <a:buFontTx/>
              <a:buNone/>
            </a:pPr>
            <a:r>
              <a:rPr lang="en-US" altLang="en-US" sz="1600" dirty="0">
                <a:latin typeface="Arial" charset="0"/>
              </a:rPr>
              <a:t>          </a:t>
            </a:r>
            <a:r>
              <a:rPr lang="en-US" altLang="en-US" sz="1600" dirty="0" err="1" smtClean="0">
                <a:latin typeface="Arial" charset="0"/>
              </a:rPr>
              <a:t>sqrt</a:t>
            </a:r>
            <a:r>
              <a:rPr lang="en-US" altLang="en-US" sz="1600" dirty="0" smtClean="0">
                <a:latin typeface="Arial" charset="0"/>
              </a:rPr>
              <a:t>(4.34/20+4.34/40</a:t>
            </a:r>
            <a:r>
              <a:rPr lang="en-US" altLang="en-US" sz="1600" dirty="0">
                <a:latin typeface="Arial" charset="0"/>
              </a:rPr>
              <a:t>)</a:t>
            </a:r>
          </a:p>
          <a:p>
            <a:pPr eaLnBrk="1" hangingPunct="1">
              <a:spcBef>
                <a:spcPct val="0"/>
              </a:spcBef>
              <a:buFontTx/>
              <a:buNone/>
            </a:pPr>
            <a:r>
              <a:rPr lang="en-US" altLang="en-US" sz="1600" dirty="0">
                <a:latin typeface="Arial" charset="0"/>
              </a:rPr>
              <a:t>	=</a:t>
            </a:r>
            <a:r>
              <a:rPr lang="en-US" altLang="en-US" sz="1600" dirty="0" smtClean="0">
                <a:latin typeface="Arial" charset="0"/>
              </a:rPr>
              <a:t>0.571</a:t>
            </a:r>
          </a:p>
          <a:p>
            <a:pPr eaLnBrk="1" hangingPunct="1">
              <a:spcBef>
                <a:spcPct val="0"/>
              </a:spcBef>
              <a:buFontTx/>
              <a:buNone/>
            </a:pPr>
            <a:r>
              <a:rPr lang="en-US" altLang="en-US" sz="1600" dirty="0" smtClean="0">
                <a:latin typeface="Arial" charset="0"/>
              </a:rPr>
              <a:t>Degrees of freedom = 58</a:t>
            </a:r>
            <a:endParaRPr lang="en-US" altLang="en-US" sz="1600" dirty="0">
              <a:latin typeface="Arial" charset="0"/>
            </a:endParaRPr>
          </a:p>
          <a:p>
            <a:pPr eaLnBrk="1" hangingPunct="1">
              <a:spcBef>
                <a:spcPct val="0"/>
              </a:spcBef>
              <a:buFontTx/>
              <a:buNone/>
            </a:pPr>
            <a:endParaRPr lang="en-US" altLang="en-US" sz="1600" dirty="0">
              <a:latin typeface="Arial" charset="0"/>
            </a:endParaRPr>
          </a:p>
          <a:p>
            <a:pPr eaLnBrk="1" hangingPunct="1">
              <a:spcBef>
                <a:spcPct val="0"/>
              </a:spcBef>
              <a:buFontTx/>
              <a:buNone/>
            </a:pPr>
            <a:r>
              <a:rPr lang="en-US" altLang="en-US" sz="1600" dirty="0" err="1">
                <a:latin typeface="Arial" charset="0"/>
              </a:rPr>
              <a:t>T</a:t>
            </a:r>
            <a:r>
              <a:rPr lang="en-US" altLang="en-US" sz="1600" baseline="-25000" dirty="0" err="1">
                <a:latin typeface="Arial" charset="0"/>
              </a:rPr>
              <a:t>stat</a:t>
            </a:r>
            <a:r>
              <a:rPr lang="en-US" altLang="en-US" sz="1600" baseline="-25000" dirty="0">
                <a:latin typeface="Arial" charset="0"/>
              </a:rPr>
              <a:t> </a:t>
            </a:r>
            <a:r>
              <a:rPr lang="en-US" altLang="en-US" sz="1600" baseline="-25000" dirty="0" err="1">
                <a:latin typeface="Arial" charset="0"/>
              </a:rPr>
              <a:t>denom</a:t>
            </a:r>
            <a:r>
              <a:rPr lang="en-US" altLang="en-US" sz="1600" baseline="-25000" dirty="0">
                <a:latin typeface="Arial" charset="0"/>
              </a:rPr>
              <a:t>, unequal 	=</a:t>
            </a:r>
            <a:r>
              <a:rPr lang="en-US" altLang="en-US" sz="1600" dirty="0" err="1">
                <a:latin typeface="Arial" charset="0"/>
              </a:rPr>
              <a:t>sqrt</a:t>
            </a:r>
            <a:r>
              <a:rPr lang="en-US" altLang="en-US" sz="1600" dirty="0">
                <a:latin typeface="Arial" charset="0"/>
              </a:rPr>
              <a:t>(3/20+5/40)</a:t>
            </a:r>
          </a:p>
          <a:p>
            <a:pPr eaLnBrk="1" hangingPunct="1">
              <a:spcBef>
                <a:spcPct val="0"/>
              </a:spcBef>
              <a:buFontTx/>
              <a:buNone/>
            </a:pPr>
            <a:r>
              <a:rPr lang="en-US" altLang="en-US" sz="1600" dirty="0">
                <a:latin typeface="Arial" charset="0"/>
              </a:rPr>
              <a:t>	=</a:t>
            </a:r>
            <a:r>
              <a:rPr lang="en-US" altLang="en-US" sz="1600" dirty="0" smtClean="0">
                <a:latin typeface="Arial" charset="0"/>
              </a:rPr>
              <a:t>0.524</a:t>
            </a:r>
          </a:p>
          <a:p>
            <a:pPr eaLnBrk="1" hangingPunct="1">
              <a:spcBef>
                <a:spcPct val="0"/>
              </a:spcBef>
              <a:buFontTx/>
              <a:buNone/>
            </a:pPr>
            <a:r>
              <a:rPr lang="en-US" altLang="en-US" sz="1600" dirty="0" smtClean="0">
                <a:latin typeface="Arial" charset="0"/>
              </a:rPr>
              <a:t>Degrees of freedom =47.7</a:t>
            </a:r>
            <a:endParaRPr lang="en-US" altLang="en-US" sz="1600" dirty="0">
              <a:latin typeface="Arial" charset="0"/>
            </a:endParaRPr>
          </a:p>
          <a:p>
            <a:pPr eaLnBrk="1" hangingPunct="1">
              <a:spcBef>
                <a:spcPct val="0"/>
              </a:spcBef>
              <a:buFontTx/>
              <a:buNone/>
            </a:pPr>
            <a:endParaRPr lang="en-US" altLang="en-US" sz="1600" dirty="0">
              <a:latin typeface="Arial" charset="0"/>
            </a:endParaRPr>
          </a:p>
          <a:p>
            <a:pPr eaLnBrk="1" hangingPunct="1">
              <a:spcBef>
                <a:spcPct val="0"/>
              </a:spcBef>
              <a:buFontTx/>
              <a:buNone/>
            </a:pPr>
            <a:endParaRPr lang="en-US" altLang="en-US" sz="1600" dirty="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mtClean="0"/>
              <a:t>T-test: equal or unequal variance?</a:t>
            </a:r>
          </a:p>
        </p:txBody>
      </p:sp>
      <p:sp>
        <p:nvSpPr>
          <p:cNvPr id="9219" name="Content Placeholder 2"/>
          <p:cNvSpPr>
            <a:spLocks noGrp="1"/>
          </p:cNvSpPr>
          <p:nvPr>
            <p:ph idx="1"/>
          </p:nvPr>
        </p:nvSpPr>
        <p:spPr>
          <a:xfrm>
            <a:off x="457200" y="1371600"/>
            <a:ext cx="8229600" cy="4525963"/>
          </a:xfrm>
        </p:spPr>
        <p:txBody>
          <a:bodyPr/>
          <a:lstStyle/>
          <a:p>
            <a:r>
              <a:rPr lang="en-US" altLang="en-US" dirty="0" smtClean="0"/>
              <a:t>Why can’t we just do a test to see if the variances in the groups are equal, to decide which t-test to use?</a:t>
            </a:r>
          </a:p>
          <a:p>
            <a:pPr lvl="1"/>
            <a:r>
              <a:rPr lang="en-US" altLang="en-US" dirty="0" smtClean="0"/>
              <a:t>“It is generally unwise to decide whether to perform one statistical test on the basis of the outcome of another”</a:t>
            </a:r>
          </a:p>
          <a:p>
            <a:pPr lvl="1"/>
            <a:r>
              <a:rPr lang="en-US" altLang="en-US" dirty="0" smtClean="0"/>
              <a:t>The reason has to do with Type I error (multiple comparisons, discussed later)</a:t>
            </a:r>
          </a:p>
          <a:p>
            <a:pPr lvl="1"/>
            <a:r>
              <a:rPr lang="en-US" altLang="en-US" dirty="0" smtClean="0"/>
              <a:t>You are better off always assuming unequal variance if your data are approximately normal</a:t>
            </a:r>
          </a:p>
          <a:p>
            <a:pPr lvl="1">
              <a:buFont typeface="Arial" charset="0"/>
              <a:buNone/>
            </a:pPr>
            <a:endParaRPr lang="en-US" altLang="en-US" dirty="0" smtClean="0"/>
          </a:p>
        </p:txBody>
      </p:sp>
      <p:sp>
        <p:nvSpPr>
          <p:cNvPr id="4" name="Slide Number Placeholder 3"/>
          <p:cNvSpPr>
            <a:spLocks noGrp="1"/>
          </p:cNvSpPr>
          <p:nvPr>
            <p:ph type="sldNum" sz="quarter" idx="12"/>
          </p:nvPr>
        </p:nvSpPr>
        <p:spPr/>
        <p:txBody>
          <a:bodyPr/>
          <a:lstStyle/>
          <a:p>
            <a:pPr>
              <a:defRPr/>
            </a:pPr>
            <a:fld id="{0E5330E8-7872-46CC-A3BC-31B3871EB352}" type="slidenum">
              <a:rPr lang="en-US" smtClean="0"/>
              <a:pPr>
                <a:defRPr/>
              </a:pPr>
              <a:t>7</a:t>
            </a:fld>
            <a:endParaRPr lang="en-US" dirty="0"/>
          </a:p>
        </p:txBody>
      </p:sp>
      <p:sp>
        <p:nvSpPr>
          <p:cNvPr id="9221" name="TextBox 4"/>
          <p:cNvSpPr txBox="1">
            <a:spLocks noChangeArrowheads="1"/>
          </p:cNvSpPr>
          <p:nvPr/>
        </p:nvSpPr>
        <p:spPr bwMode="auto">
          <a:xfrm>
            <a:off x="381000" y="6400800"/>
            <a:ext cx="31511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Arial" charset="0"/>
              </a:rPr>
              <a:t>Ruxton GD. </a:t>
            </a:r>
            <a:r>
              <a:rPr lang="en-US" altLang="en-US" sz="1400" i="1">
                <a:latin typeface="Arial" charset="0"/>
              </a:rPr>
              <a:t>Behavioral Ecology</a:t>
            </a:r>
            <a:r>
              <a:rPr lang="en-US" altLang="en-US" sz="1400">
                <a:latin typeface="Arial" charset="0"/>
              </a:rPr>
              <a:t> 2006</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28600"/>
            <a:ext cx="8229600" cy="1139825"/>
          </a:xfrm>
        </p:spPr>
        <p:txBody>
          <a:bodyPr/>
          <a:lstStyle/>
          <a:p>
            <a:pPr eaLnBrk="1" hangingPunct="1"/>
            <a:r>
              <a:rPr lang="en-US" altLang="en-US" smtClean="0"/>
              <a:t>Statistical hypothesis tests</a:t>
            </a:r>
          </a:p>
        </p:txBody>
      </p:sp>
      <p:graphicFrame>
        <p:nvGraphicFramePr>
          <p:cNvPr id="472147" name="Group 83"/>
          <p:cNvGraphicFramePr>
            <a:graphicFrameLocks noGrp="1"/>
          </p:cNvGraphicFramePr>
          <p:nvPr>
            <p:extLst>
              <p:ext uri="{D42A27DB-BD31-4B8C-83A1-F6EECF244321}">
                <p14:modId xmlns:p14="http://schemas.microsoft.com/office/powerpoint/2010/main" val="4163926263"/>
              </p:ext>
            </p:extLst>
          </p:nvPr>
        </p:nvGraphicFramePr>
        <p:xfrm>
          <a:off x="381000" y="1260475"/>
          <a:ext cx="8458200" cy="4986339"/>
        </p:xfrm>
        <a:graphic>
          <a:graphicData uri="http://schemas.openxmlformats.org/drawingml/2006/table">
            <a:tbl>
              <a:tblPr/>
              <a:tblGrid>
                <a:gridCol w="2470935"/>
                <a:gridCol w="3015465"/>
                <a:gridCol w="2971800"/>
              </a:tblGrid>
              <a:tr h="74762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cs typeface="Arial" charset="0"/>
                        </a:rPr>
                        <a:t>Data and comparison 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Alternative hypotheses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Test and </a:t>
                      </a: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9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One mean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 </a:t>
                      </a:r>
                      <a:r>
                        <a:rPr kumimoji="0" lang="en-US" sz="1200" b="0" i="0" u="none" strike="noStrike" cap="none" normalizeH="0" baseline="-25000" dirty="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435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a:t>
                      </a:r>
                      <a:r>
                        <a:rPr kumimoji="0" lang="en-US" sz="1200" b="0" i="0" u="sng" strike="noStrike" cap="none" normalizeH="0" baseline="0" dirty="0" smtClean="0">
                          <a:ln>
                            <a:noFill/>
                          </a:ln>
                          <a:solidFill>
                            <a:schemeClr val="tx1"/>
                          </a:solidFill>
                          <a:effectLst/>
                          <a:latin typeface="Arial" charset="0"/>
                        </a:rPr>
                        <a:t>paired data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var1==var2*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117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independent data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T-test (equal or unequal variance)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unequal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117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200" b="0" i="0" u="none" strike="noStrike" cap="none" normalizeH="0" baseline="0" dirty="0" smtClean="0">
                          <a:ln>
                            <a:noFill/>
                          </a:ln>
                          <a:solidFill>
                            <a:schemeClr val="tx1"/>
                          </a:solidFill>
                          <a:effectLst/>
                          <a:latin typeface="Arial" charset="0"/>
                        </a:rPr>
                        <a:t>Numerical; Two or more means, independent data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325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One proportion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 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p&gt;p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p&lt;p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 (one-sided)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bitest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826">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two proportions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9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200" b="0" i="0" u="none" strike="noStrike" cap="none" normalizeH="0" baseline="0" dirty="0" smtClean="0">
                          <a:ln>
                            <a:noFill/>
                          </a:ln>
                          <a:solidFill>
                            <a:schemeClr val="tx1"/>
                          </a:solidFill>
                          <a:effectLst/>
                          <a:latin typeface="Arial" charset="0"/>
                        </a:rPr>
                        <a:t>Categorical by categorical (</a:t>
                      </a:r>
                      <a:r>
                        <a:rPr kumimoji="0" lang="en-US" sz="1200" b="0" i="0" u="none" strike="noStrike" cap="none" normalizeH="0" baseline="0" dirty="0" err="1" smtClean="0">
                          <a:ln>
                            <a:noFill/>
                          </a:ln>
                          <a:solidFill>
                            <a:schemeClr val="tx1"/>
                          </a:solidFill>
                          <a:effectLst/>
                          <a:latin typeface="Arial" charset="0"/>
                        </a:rPr>
                        <a:t>nxk</a:t>
                      </a:r>
                      <a:r>
                        <a:rPr kumimoji="0" lang="en-US" sz="1200" b="0" i="0" u="none" strike="noStrike" cap="none" normalizeH="0" baseline="0" dirty="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endParaRPr kumimoji="0" lang="en-US" sz="1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p:txBody>
          <a:bodyPr/>
          <a:lstStyle/>
          <a:p>
            <a:pPr>
              <a:defRPr/>
            </a:pPr>
            <a:fld id="{2279F5E7-F3FB-4E4D-B012-09B8127BF43B}"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z="4000" smtClean="0"/>
              <a:t>Comparison of several means</a:t>
            </a:r>
          </a:p>
        </p:txBody>
      </p:sp>
      <p:sp>
        <p:nvSpPr>
          <p:cNvPr id="2052" name="Rectangle 3"/>
          <p:cNvSpPr>
            <a:spLocks noGrp="1" noChangeArrowheads="1"/>
          </p:cNvSpPr>
          <p:nvPr>
            <p:ph type="body" sz="half" idx="1"/>
          </p:nvPr>
        </p:nvSpPr>
        <p:spPr>
          <a:xfrm>
            <a:off x="457200" y="1600200"/>
            <a:ext cx="8382000" cy="5029200"/>
          </a:xfrm>
        </p:spPr>
        <p:txBody>
          <a:bodyPr>
            <a:normAutofit/>
          </a:bodyPr>
          <a:lstStyle/>
          <a:p>
            <a:pPr eaLnBrk="1" hangingPunct="1">
              <a:defRPr/>
            </a:pPr>
            <a:r>
              <a:rPr lang="en-US" dirty="0" smtClean="0">
                <a:cs typeface="Arial" charset="0"/>
              </a:rPr>
              <a:t>The extension of the t-test to several independent groups is called analysis of variance or ANOVA</a:t>
            </a:r>
          </a:p>
          <a:p>
            <a:pPr marL="0" indent="0" eaLnBrk="1" hangingPunct="1">
              <a:buFont typeface="Arial" charset="0"/>
              <a:buNone/>
              <a:defRPr/>
            </a:pPr>
            <a:endParaRPr lang="en-US" dirty="0" smtClean="0">
              <a:cs typeface="Arial" charset="0"/>
            </a:endParaRPr>
          </a:p>
          <a:p>
            <a:pPr eaLnBrk="1" hangingPunct="1">
              <a:defRPr/>
            </a:pPr>
            <a:r>
              <a:rPr lang="en-US" dirty="0" smtClean="0">
                <a:cs typeface="Arial" charset="0"/>
              </a:rPr>
              <a:t>Why is it called analysis of variance?</a:t>
            </a:r>
          </a:p>
          <a:p>
            <a:pPr lvl="1" eaLnBrk="1" hangingPunct="1">
              <a:defRPr/>
            </a:pPr>
            <a:r>
              <a:rPr lang="en-US" dirty="0" smtClean="0">
                <a:cs typeface="Arial" charset="0"/>
              </a:rPr>
              <a:t>Even though your hypothesis is about the means, the test actually compares the variability between groups to the variability within groups</a:t>
            </a:r>
            <a:endParaRPr lang="en-US" sz="2400" dirty="0" smtClean="0">
              <a:cs typeface="Arial" charset="0"/>
            </a:endParaRPr>
          </a:p>
          <a:p>
            <a:pPr eaLnBrk="1" hangingPunct="1">
              <a:buFont typeface="Arial" charset="0"/>
              <a:buNone/>
              <a:defRPr/>
            </a:pPr>
            <a:endParaRPr lang="en-US" sz="2800" dirty="0" smtClean="0">
              <a:cs typeface="Arial" charset="0"/>
            </a:endParaRPr>
          </a:p>
          <a:p>
            <a:pPr lvl="2" eaLnBrk="1" hangingPunct="1">
              <a:buFontTx/>
              <a:buNone/>
              <a:defRPr/>
            </a:pPr>
            <a:endParaRPr lang="en-US" sz="2000" dirty="0" smtClean="0">
              <a:cs typeface="Arial" charset="0"/>
            </a:endParaRPr>
          </a:p>
        </p:txBody>
      </p:sp>
      <p:graphicFrame>
        <p:nvGraphicFramePr>
          <p:cNvPr id="11268" name="Object 7"/>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11282" name="Equation" r:id="rId3" imgW="114151" imgH="215619" progId="Equation.3">
                  <p:embed/>
                </p:oleObj>
              </mc:Choice>
              <mc:Fallback>
                <p:oleObj name="Equation" r:id="rId3" imgW="114151" imgH="215619"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pPr>
              <a:defRPr/>
            </a:pPr>
            <a:fld id="{8033EBB7-321F-4D20-9996-0AAE1639468D}" type="slidenum">
              <a:rPr lang="en-US" smtClean="0"/>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24517</TotalTime>
  <Words>4676</Words>
  <Application>Microsoft Office PowerPoint</Application>
  <PresentationFormat>On-screen Show (4:3)</PresentationFormat>
  <Paragraphs>808</Paragraphs>
  <Slides>56</Slides>
  <Notes>21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56</vt:i4>
      </vt:variant>
    </vt:vector>
  </HeadingPairs>
  <TitlesOfParts>
    <vt:vector size="58" baseType="lpstr">
      <vt:lpstr>Office Theme</vt:lpstr>
      <vt:lpstr>Equation</vt:lpstr>
      <vt:lpstr>Biostat 200 Lecture 7</vt:lpstr>
      <vt:lpstr>Outline for today</vt:lpstr>
      <vt:lpstr>Hypothesis tests so far Dichotomous data</vt:lpstr>
      <vt:lpstr>Hypothesis tests so far Numerical data</vt:lpstr>
      <vt:lpstr>Hypothesis tests so far Numerical data</vt:lpstr>
      <vt:lpstr>PowerPoint Presentation</vt:lpstr>
      <vt:lpstr>T-test: equal or unequal variance?</vt:lpstr>
      <vt:lpstr>Statistical hypothesis tests</vt:lpstr>
      <vt:lpstr>Comparison of several means</vt:lpstr>
      <vt:lpstr>Analysis of variance</vt:lpstr>
      <vt:lpstr>Analysis of variance</vt:lpstr>
      <vt:lpstr>Analysis of variance</vt:lpstr>
      <vt:lpstr>Comparison of several means: analysis of variance</vt:lpstr>
      <vt:lpstr>Between group variability</vt:lpstr>
      <vt:lpstr>Within group variability</vt:lpstr>
      <vt:lpstr>Comparison of several means: analysis of variance</vt:lpstr>
      <vt:lpstr>F-distribution</vt:lpstr>
      <vt:lpstr>ANOVA assumptions</vt:lpstr>
      <vt:lpstr>ANOVA example</vt:lpstr>
      <vt:lpstr>PowerPoint Presentation</vt:lpstr>
      <vt:lpstr>ANOVA example</vt:lpstr>
      <vt:lpstr>ANOVA example</vt:lpstr>
      <vt:lpstr>ANOVA example</vt:lpstr>
      <vt:lpstr>ANOVA</vt:lpstr>
      <vt:lpstr>T-test vs. F test (ANOVA) example</vt:lpstr>
      <vt:lpstr>T-test vs. F test (ANOVA) example</vt:lpstr>
      <vt:lpstr>Multiple comparisons</vt:lpstr>
      <vt:lpstr>Bonferroni method for multiple comparisons</vt:lpstr>
      <vt:lpstr>Multiple comparisons with ANOVA</vt:lpstr>
      <vt:lpstr>Multiple comparisons</vt:lpstr>
      <vt:lpstr>Statistical hypothesis tests</vt:lpstr>
      <vt:lpstr>Parametric hypothesis test assumptions</vt:lpstr>
      <vt:lpstr>Test assumptions</vt:lpstr>
      <vt:lpstr>Differences log PEth (from 0-3 months)</vt:lpstr>
      <vt:lpstr>Nonparametric tests for paired observations</vt:lpstr>
      <vt:lpstr>Nonparametric tests for paired observations</vt:lpstr>
      <vt:lpstr>Nonparametric tests for paired observations</vt:lpstr>
      <vt:lpstr>Nonparametric tests for paired observations</vt:lpstr>
      <vt:lpstr>PEth results on 2 interviews</vt:lpstr>
      <vt:lpstr>Sign test</vt:lpstr>
      <vt:lpstr>PowerPoint Presentation</vt:lpstr>
      <vt:lpstr>Nonparametric tests for paired observations</vt:lpstr>
      <vt:lpstr>Nonparametric tests for paired observations: Wilcoxon Signed-Rank Test</vt:lpstr>
      <vt:lpstr>Nonparametric tests for paired observations</vt:lpstr>
      <vt:lpstr>PowerPoint Presentation</vt:lpstr>
      <vt:lpstr>PowerPoint Presentation</vt:lpstr>
      <vt:lpstr>Nonparametric tests for two independent samples (e.g. 2 arms of the study)</vt:lpstr>
      <vt:lpstr>Nonparametric tests for two independent samples</vt:lpstr>
      <vt:lpstr>PowerPoint Presentation</vt:lpstr>
      <vt:lpstr>PowerPoint Presentation</vt:lpstr>
      <vt:lpstr>Nonparametric tests for multiple independent samples</vt:lpstr>
      <vt:lpstr>Nonparametric tests for independent samples (Kruskal Wallis)</vt:lpstr>
      <vt:lpstr>PowerPoint Presentation</vt:lpstr>
      <vt:lpstr>Parametric vs. non-parametric (distribution free) tests</vt:lpstr>
      <vt:lpstr>Statistical hypothesis tests</vt:lpstr>
      <vt:lpstr>For next time</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7</dc:title>
  <dc:creator>Judy Hahn</dc:creator>
  <cp:lastModifiedBy>Hahn, Judy</cp:lastModifiedBy>
  <cp:revision>147</cp:revision>
  <dcterms:created xsi:type="dcterms:W3CDTF">2010-10-02T17:18:29Z</dcterms:created>
  <dcterms:modified xsi:type="dcterms:W3CDTF">2015-10-27T03:51:16Z</dcterms:modified>
</cp:coreProperties>
</file>