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75" r:id="rId2"/>
  </p:sldMasterIdLst>
  <p:notesMasterIdLst>
    <p:notesMasterId r:id="rId104"/>
  </p:notesMasterIdLst>
  <p:handoutMasterIdLst>
    <p:handoutMasterId r:id="rId105"/>
  </p:handoutMasterIdLst>
  <p:sldIdLst>
    <p:sldId id="273" r:id="rId3"/>
    <p:sldId id="542" r:id="rId4"/>
    <p:sldId id="543" r:id="rId5"/>
    <p:sldId id="379" r:id="rId6"/>
    <p:sldId id="370" r:id="rId7"/>
    <p:sldId id="371" r:id="rId8"/>
    <p:sldId id="374" r:id="rId9"/>
    <p:sldId id="375" r:id="rId10"/>
    <p:sldId id="376" r:id="rId11"/>
    <p:sldId id="377" r:id="rId12"/>
    <p:sldId id="444" r:id="rId13"/>
    <p:sldId id="381" r:id="rId14"/>
    <p:sldId id="382" r:id="rId15"/>
    <p:sldId id="383" r:id="rId16"/>
    <p:sldId id="488" r:id="rId17"/>
    <p:sldId id="475" r:id="rId18"/>
    <p:sldId id="476" r:id="rId19"/>
    <p:sldId id="446" r:id="rId20"/>
    <p:sldId id="409" r:id="rId21"/>
    <p:sldId id="450" r:id="rId22"/>
    <p:sldId id="451" r:id="rId23"/>
    <p:sldId id="452" r:id="rId24"/>
    <p:sldId id="453" r:id="rId25"/>
    <p:sldId id="384" r:id="rId26"/>
    <p:sldId id="385" r:id="rId27"/>
    <p:sldId id="386" r:id="rId28"/>
    <p:sldId id="387" r:id="rId29"/>
    <p:sldId id="388" r:id="rId30"/>
    <p:sldId id="486" r:id="rId31"/>
    <p:sldId id="487" r:id="rId32"/>
    <p:sldId id="389" r:id="rId33"/>
    <p:sldId id="390" r:id="rId34"/>
    <p:sldId id="489" r:id="rId35"/>
    <p:sldId id="447" r:id="rId36"/>
    <p:sldId id="492" r:id="rId37"/>
    <p:sldId id="491" r:id="rId38"/>
    <p:sldId id="393" r:id="rId39"/>
    <p:sldId id="394" r:id="rId40"/>
    <p:sldId id="493" r:id="rId41"/>
    <p:sldId id="494" r:id="rId42"/>
    <p:sldId id="395" r:id="rId43"/>
    <p:sldId id="397" r:id="rId44"/>
    <p:sldId id="398" r:id="rId45"/>
    <p:sldId id="495" r:id="rId46"/>
    <p:sldId id="496" r:id="rId47"/>
    <p:sldId id="399" r:id="rId48"/>
    <p:sldId id="400" r:id="rId49"/>
    <p:sldId id="497" r:id="rId50"/>
    <p:sldId id="403" r:id="rId51"/>
    <p:sldId id="404" r:id="rId52"/>
    <p:sldId id="405" r:id="rId53"/>
    <p:sldId id="498" r:id="rId54"/>
    <p:sldId id="474" r:id="rId55"/>
    <p:sldId id="407" r:id="rId56"/>
    <p:sldId id="526" r:id="rId57"/>
    <p:sldId id="454" r:id="rId58"/>
    <p:sldId id="499" r:id="rId59"/>
    <p:sldId id="527" r:id="rId60"/>
    <p:sldId id="500" r:id="rId61"/>
    <p:sldId id="513" r:id="rId62"/>
    <p:sldId id="501" r:id="rId63"/>
    <p:sldId id="413" r:id="rId64"/>
    <p:sldId id="414" r:id="rId65"/>
    <p:sldId id="417" r:id="rId66"/>
    <p:sldId id="528" r:id="rId67"/>
    <p:sldId id="529" r:id="rId68"/>
    <p:sldId id="418" r:id="rId69"/>
    <p:sldId id="530" r:id="rId70"/>
    <p:sldId id="531" r:id="rId71"/>
    <p:sldId id="419" r:id="rId72"/>
    <p:sldId id="524" r:id="rId73"/>
    <p:sldId id="420" r:id="rId74"/>
    <p:sldId id="422" r:id="rId75"/>
    <p:sldId id="518" r:id="rId76"/>
    <p:sldId id="519" r:id="rId77"/>
    <p:sldId id="520" r:id="rId78"/>
    <p:sldId id="521" r:id="rId79"/>
    <p:sldId id="523" r:id="rId80"/>
    <p:sldId id="425" r:id="rId81"/>
    <p:sldId id="426" r:id="rId82"/>
    <p:sldId id="532" r:id="rId83"/>
    <p:sldId id="428" r:id="rId84"/>
    <p:sldId id="429" r:id="rId85"/>
    <p:sldId id="430" r:id="rId86"/>
    <p:sldId id="431" r:id="rId87"/>
    <p:sldId id="432" r:id="rId88"/>
    <p:sldId id="512" r:id="rId89"/>
    <p:sldId id="511" r:id="rId90"/>
    <p:sldId id="510" r:id="rId91"/>
    <p:sldId id="502" r:id="rId92"/>
    <p:sldId id="503" r:id="rId93"/>
    <p:sldId id="536" r:id="rId94"/>
    <p:sldId id="537" r:id="rId95"/>
    <p:sldId id="538" r:id="rId96"/>
    <p:sldId id="539" r:id="rId97"/>
    <p:sldId id="540" r:id="rId98"/>
    <p:sldId id="541" r:id="rId99"/>
    <p:sldId id="435" r:id="rId100"/>
    <p:sldId id="436" r:id="rId101"/>
    <p:sldId id="443" r:id="rId102"/>
    <p:sldId id="449" r:id="rId10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9" autoAdjust="0"/>
    <p:restoredTop sz="84936" autoAdjust="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3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Order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0.62000000000000033</c:v>
                </c:pt>
                <c:pt idx="2">
                  <c:v>0.78</c:v>
                </c:pt>
                <c:pt idx="3">
                  <c:v>1.1000000000000001</c:v>
                </c:pt>
                <c:pt idx="4">
                  <c:v>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24864"/>
        <c:axId val="135202304"/>
      </c:barChart>
      <c:catAx>
        <c:axId val="13352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Birth Order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202304"/>
        <c:crosses val="autoZero"/>
        <c:auto val="1"/>
        <c:lblAlgn val="ctr"/>
        <c:lblOffset val="100"/>
        <c:noMultiLvlLbl val="0"/>
      </c:catAx>
      <c:valAx>
        <c:axId val="135202304"/>
        <c:scaling>
          <c:orientation val="minMax"/>
          <c:max val="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52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0.70000000000000062</c:v>
                </c:pt>
                <c:pt idx="4">
                  <c:v>2.2999999999999998</c:v>
                </c:pt>
                <c:pt idx="5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238784"/>
        <c:axId val="135240704"/>
      </c:barChart>
      <c:catAx>
        <c:axId val="13523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Mother’s 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240704"/>
        <c:crosses val="autoZero"/>
        <c:auto val="1"/>
        <c:lblAlgn val="ctr"/>
        <c:lblOffset val="100"/>
        <c:noMultiLvlLbl val="0"/>
      </c:catAx>
      <c:valAx>
        <c:axId val="13524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</a:t>
                </a:r>
                <a:r>
                  <a:rPr lang="en-US" baseline="0" dirty="0" smtClean="0"/>
                  <a:t>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23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287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648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287" y="8843648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fld id="{686B5FDE-BAFF-40F6-AF95-9C075D9F7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710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8500"/>
            <a:ext cx="464978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802" y="4421825"/>
            <a:ext cx="5563239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2054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710" y="8842054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8DC337-269A-4BB5-AAA9-186AF1BE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312" y="4422459"/>
            <a:ext cx="5100215" cy="4188778"/>
          </a:xfrm>
          <a:noFill/>
        </p:spPr>
        <p:txBody>
          <a:bodyPr lIns="91013" tIns="44708" rIns="91013" bIns="44708"/>
          <a:lstStyle/>
          <a:p>
            <a:endParaRPr lang="en-US" altLang="en-US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93750"/>
            <a:ext cx="4397375" cy="3298825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4F70C-E48E-48F4-8B82-85A29F92D56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1318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31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244"/>
            <a:ext cx="5100215" cy="4189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78" tIns="47138" rIns="94278" bIns="471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FCAC-178E-431F-9E8C-5F340014D826}" type="slidenum">
              <a:rPr lang="en-US"/>
              <a:pPr/>
              <a:t>19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098EB-E5FD-49F3-9353-B43E2C4A897A}" type="slidenum">
              <a:rPr lang="en-US"/>
              <a:pPr/>
              <a:t>23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BA1C-A645-419F-A904-19C9E3F0343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66D6-2792-47DE-AEC9-169CF6F77A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E9376-9CCA-4961-9C2D-724A8F39494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F1871-A110-4D14-AC16-548C595E481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945DD-641E-46D5-82D9-75162D6BACB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485"/>
            <a:ext cx="5100215" cy="464264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A598A-A17E-49DA-893A-FB4B7942596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5BA8E-D50F-4B1A-8412-B1C371A0DF4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B4CBE-2852-4B2A-87BB-E39CBE11CEA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03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70485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244"/>
            <a:ext cx="5100215" cy="4189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1E76-68AD-4B23-A37F-E40D6B0BDA0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95F2-927F-4ABD-8B1F-6C250D8650A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225D4-8059-4605-929C-18A60BA93EC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6913"/>
            <a:ext cx="4652962" cy="34909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4"/>
            <a:ext cx="5100215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BA685-C9F7-4CFA-A1FD-59C7E89F8FB3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B3328-292D-46B2-B50B-C1247A19511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EF147-B80A-4973-BDFE-E007C91E403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166B-E1F6-4EAF-8DF4-8732D2610E97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60325"/>
            <a:ext cx="5727700" cy="42973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7" y="4423441"/>
            <a:ext cx="6764868" cy="44202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5248-19FB-4DAE-8C8D-7B3A2B22A1C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08772-B1D3-44CA-B56E-6938D6AC47B2}" type="slidenum">
              <a:rPr lang="de-CH" smtClean="0">
                <a:solidFill>
                  <a:prstClr val="black"/>
                </a:solidFill>
              </a:rPr>
              <a:pPr/>
              <a:t>72</a:t>
            </a:fld>
            <a:endParaRPr lang="de-CH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B3B24-0DAA-480D-949E-FC44EDB3F7D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4649787" cy="34893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A4AF4-9084-4DFC-97EB-C36437A11F61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EC02-C49F-4DC9-81B8-76506D6CFCCA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12304-5B8B-45A3-A5DD-583DDC3FEDB4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73342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65" y="4425482"/>
            <a:ext cx="5162533" cy="41566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2B949-BD3B-4B75-A5C9-2EC1B22C6C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98FD0-9585-4C0E-9677-57A5A3D0AD7D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D722-63A6-4B9E-9ED1-821ADA7CE8E8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86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73342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65" y="4425482"/>
            <a:ext cx="5162533" cy="41566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547" indent="-23254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53D5C-4C74-4B27-B3FC-81B7D5B817C9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97180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 userDrawn="1"/>
        </p:nvSpPr>
        <p:spPr bwMode="auto">
          <a:xfrm>
            <a:off x="0" y="6400801"/>
            <a:ext cx="91440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5" y="2131178"/>
            <a:ext cx="7771113" cy="146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6759"/>
            <a:ext cx="6401086" cy="1752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7" y="4406558"/>
            <a:ext cx="7772543" cy="13632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7" y="2907525"/>
            <a:ext cx="7772543" cy="149903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32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053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6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4992"/>
            <a:ext cx="8228742" cy="11418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30" y="1535925"/>
            <a:ext cx="4040007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30" y="2174776"/>
            <a:ext cx="4040007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5925"/>
            <a:ext cx="4041436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776"/>
            <a:ext cx="4041436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2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1" y="273316"/>
            <a:ext cx="3007481" cy="11620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3314"/>
            <a:ext cx="5111144" cy="585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1" y="1435319"/>
            <a:ext cx="3007481" cy="4691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9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0602"/>
            <a:ext cx="5487258" cy="5667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023"/>
            <a:ext cx="54872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351"/>
            <a:ext cx="5487258" cy="804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33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474" y="610345"/>
            <a:ext cx="179047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1053" y="610345"/>
            <a:ext cx="523413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53" y="610345"/>
            <a:ext cx="7161894" cy="1141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1053" y="1981947"/>
            <a:ext cx="7161894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3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224"/>
            <a:ext cx="91440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 userDrawn="1"/>
        </p:nvSpPr>
        <p:spPr bwMode="auto">
          <a:xfrm>
            <a:off x="-92074" y="762001"/>
            <a:ext cx="923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8650859" y="6613526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fld id="{1FB1867C-3260-4668-AFDA-11FD68CB92BC}" type="slidenum">
              <a:rPr lang="en-US" sz="1000">
                <a:latin typeface="Arial" charset="0"/>
              </a:rPr>
              <a:pPr algn="ctr"/>
              <a:t>‹#›</a:t>
            </a:fld>
            <a:endParaRPr lang="en-US" sz="10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1053" y="610345"/>
            <a:ext cx="7161894" cy="11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1053" y="1981947"/>
            <a:ext cx="7161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08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news/health/diseasesconditionsandhealthtopics/diet/index.html?inline=nyt-classifier" TargetMode="External"/><Relationship Id="rId7" Type="http://schemas.openxmlformats.org/officeDocument/2006/relationships/image" Target="http://www.hindustantimes.com/on/img/0.gif" TargetMode="External"/><Relationship Id="rId2" Type="http://schemas.openxmlformats.org/officeDocument/2006/relationships/hyperlink" Target="http://query.nytimes.com/search/query?ppds=bylL&amp;v1=GINA%20KOLATA&amp;fdq=19960101&amp;td=sysdate&amp;sort=newest&amp;ac=GINA%20KOLATA&amp;inline=nyt-p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topics.nytimes.com/top/news/health/diseasesconditionsandhealthtopics/heartdisease/index.html?inline=nyt-classifier" TargetMode="External"/><Relationship Id="rId4" Type="http://schemas.openxmlformats.org/officeDocument/2006/relationships/hyperlink" Target="http://topics.nytimes.com/top/news/health/diseasesconditionsandhealthtopics/cancer/index.html?inline=nyt-classifier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%124121_EP006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%124121_EP010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%144121_EP006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%144121_EP010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Times New Roman" pitchFamily="18" charset="0"/>
              </a:rPr>
              <a:t>EPI 262: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Basic Epidemiologic Study Design and Analysis </a:t>
            </a:r>
            <a:br>
              <a:rPr lang="en-US" sz="32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229600" cy="24384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Course Director:  Michael A. Kelsh, MPH, PhD</a:t>
            </a: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Center for Observational Research, Amgen</a:t>
            </a:r>
            <a:r>
              <a:rPr lang="en-US" sz="2000" dirty="0">
                <a:cs typeface="Times New Roman" pitchFamily="18" charset="0"/>
              </a:rPr>
              <a:t>, Inc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Department of Epidemiology and Biostatistics, UCSF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eaLnBrk="1" hangingPunct="1"/>
            <a:r>
              <a:rPr lang="en-US" dirty="0" smtClean="0"/>
              <a:t>Search for causes</a:t>
            </a:r>
          </a:p>
          <a:p>
            <a:pPr lvl="1" eaLnBrk="1" hangingPunct="1"/>
            <a:r>
              <a:rPr lang="en-US" dirty="0" smtClean="0"/>
              <a:t>Factors that influence a population’s risk of disease</a:t>
            </a:r>
          </a:p>
          <a:p>
            <a:pPr lvl="1" eaLnBrk="1" hangingPunct="1"/>
            <a:r>
              <a:rPr lang="en-US" dirty="0" smtClean="0"/>
              <a:t>Analytical epidemiology 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00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sources of bias in PE studies can obscure the risks and benefits of therapies.</a:t>
            </a:r>
          </a:p>
          <a:p>
            <a:r>
              <a:rPr lang="en-US" dirty="0" smtClean="0"/>
              <a:t>Confounding by indication is one common source of bias in PE studies.  </a:t>
            </a:r>
          </a:p>
          <a:p>
            <a:r>
              <a:rPr lang="en-US" dirty="0" smtClean="0"/>
              <a:t>A number of approaches can be used to address this and other sources of bias although complex forms of bias persist.</a:t>
            </a:r>
          </a:p>
          <a:p>
            <a:r>
              <a:rPr lang="en-US" dirty="0" smtClean="0"/>
              <a:t>Given the need to use OR in this context, causal inference in PE is a very active area of study.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049492" cy="55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" y="48627"/>
            <a:ext cx="9061055" cy="67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79305" y="243134"/>
            <a:ext cx="206306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Health services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100000">
            <a:off x="-15085" y="3421622"/>
            <a:ext cx="33422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bg1"/>
                </a:solidFill>
              </a:rPr>
              <a:t>Clinical epidemiology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33706" y="1450410"/>
            <a:ext cx="152285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Health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21144" y="1691864"/>
            <a:ext cx="143629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Outcomes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50858" y="4299245"/>
            <a:ext cx="2197719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Pharmaco-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Epidemiology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7226" y="628792"/>
            <a:ext cx="25375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Epidemiology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24288" y="387335"/>
            <a:ext cx="209993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Economics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16971" y="6222504"/>
            <a:ext cx="51921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Conceptualization by Harry Guess</a:t>
            </a:r>
          </a:p>
        </p:txBody>
      </p:sp>
    </p:spTree>
    <p:extLst>
      <p:ext uri="{BB962C8B-B14F-4D97-AF65-F5344CB8AC3E}">
        <p14:creationId xmlns:p14="http://schemas.microsoft.com/office/powerpoint/2010/main" val="397179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How might a Pharmacoepidemiology (PE) study differ from “Standard” epidemiology?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78364"/>
          </a:xfrm>
        </p:spPr>
        <p:txBody>
          <a:bodyPr/>
          <a:lstStyle/>
          <a:p>
            <a:r>
              <a:rPr lang="en-US" sz="2600" dirty="0" smtClean="0"/>
              <a:t>Although utilizing a traditional </a:t>
            </a:r>
            <a:r>
              <a:rPr lang="en-US" sz="2600" dirty="0" err="1" smtClean="0"/>
              <a:t>epi</a:t>
            </a:r>
            <a:r>
              <a:rPr lang="en-US" sz="2600" dirty="0" smtClean="0"/>
              <a:t> framework, PE studies require specific considerations:</a:t>
            </a:r>
          </a:p>
          <a:p>
            <a:pPr lvl="1"/>
            <a:r>
              <a:rPr lang="en-US" sz="2200" dirty="0" smtClean="0"/>
              <a:t>Exposure assessment</a:t>
            </a:r>
          </a:p>
          <a:p>
            <a:pPr lvl="1"/>
            <a:r>
              <a:rPr lang="en-US" sz="2200" dirty="0" smtClean="0"/>
              <a:t>Outcome assessment</a:t>
            </a:r>
          </a:p>
          <a:p>
            <a:pPr lvl="1"/>
            <a:r>
              <a:rPr lang="en-US" sz="2200" dirty="0" smtClean="0"/>
              <a:t>Study Bias</a:t>
            </a:r>
          </a:p>
          <a:p>
            <a:r>
              <a:rPr lang="en-US" sz="2600" dirty="0" smtClean="0"/>
              <a:t>Understanding the disease area and sources of bias are important to design selection</a:t>
            </a:r>
          </a:p>
          <a:p>
            <a:r>
              <a:rPr lang="en-US" sz="2600" dirty="0" smtClean="0"/>
              <a:t>There are a number of sources of bias in PE studies and some confounding can be difficult to control</a:t>
            </a:r>
          </a:p>
          <a:p>
            <a:pPr lvl="1"/>
            <a:r>
              <a:rPr lang="en-US" sz="2200" dirty="0" smtClean="0"/>
              <a:t>Sometimes, less traditional designs and methods are needed to control for bias in these cases</a:t>
            </a:r>
          </a:p>
          <a:p>
            <a:pPr>
              <a:buFontTx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5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Specifying drug exposures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Exposures often vary over time (time dependent)</a:t>
            </a:r>
          </a:p>
          <a:p>
            <a:pPr eaLnBrk="1" hangingPunct="1"/>
            <a:r>
              <a:rPr lang="en-US" sz="2600" dirty="0" smtClean="0"/>
              <a:t>Orders and prescriptions may not reflect actual exposure (e.g. adherence)</a:t>
            </a:r>
          </a:p>
          <a:p>
            <a:pPr eaLnBrk="1" hangingPunct="1"/>
            <a:r>
              <a:rPr lang="en-US" sz="2600" dirty="0" smtClean="0"/>
              <a:t>Drug exposures have multiple dimensions including  duration, dose, and bioavailability</a:t>
            </a:r>
          </a:p>
          <a:p>
            <a:pPr lvl="1" eaLnBrk="1" hangingPunct="1"/>
            <a:r>
              <a:rPr lang="en-US" sz="2200" dirty="0" smtClean="0"/>
              <a:t>Exposure defined as “ever” is unsatisfactory</a:t>
            </a:r>
          </a:p>
          <a:p>
            <a:pPr eaLnBrk="1" hangingPunct="1"/>
            <a:r>
              <a:rPr lang="en-US" sz="2600" dirty="0" smtClean="0"/>
              <a:t>Drug exposure immediately or shortly before diagnosis more likely to be part of causal pathway</a:t>
            </a:r>
          </a:p>
          <a:p>
            <a:pPr eaLnBrk="1" hangingPunct="1"/>
            <a:r>
              <a:rPr lang="en-US" sz="2600" dirty="0" smtClean="0"/>
              <a:t>Common data sources (e.g. claims) are not designed to answer PE questions and may fail to completely capture exposure and diagnostic information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clinical outcome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400" dirty="0" smtClean="0"/>
              <a:t>Included cases should be adequately validated</a:t>
            </a:r>
          </a:p>
          <a:p>
            <a:r>
              <a:rPr lang="en-US" sz="2400" dirty="0" smtClean="0"/>
              <a:t>Timing of outcome must be well-defined</a:t>
            </a:r>
          </a:p>
          <a:p>
            <a:pPr lvl="1"/>
            <a:r>
              <a:rPr lang="en-US" dirty="0" smtClean="0"/>
              <a:t>Drug exposure must precede the onset</a:t>
            </a:r>
          </a:p>
          <a:p>
            <a:pPr lvl="1"/>
            <a:r>
              <a:rPr lang="en-US" dirty="0" smtClean="0"/>
              <a:t>Duration of exposure compatible with drug action (latency)</a:t>
            </a:r>
          </a:p>
          <a:p>
            <a:r>
              <a:rPr lang="en-US" sz="2400" dirty="0" smtClean="0"/>
              <a:t>Need to understand the clinical history and how that might affect the probability of: 1) being exposed to the drug, and 2) development of the outcome</a:t>
            </a:r>
          </a:p>
          <a:p>
            <a:r>
              <a:rPr lang="en-US" sz="2400" dirty="0" smtClean="0"/>
              <a:t>Need to understand/evaluate potential sources of bias arising from the data source and population</a:t>
            </a:r>
          </a:p>
          <a:p>
            <a:r>
              <a:rPr lang="en-US" sz="2400" dirty="0" smtClean="0"/>
              <a:t>Improving study design can help to minimize and control bias</a:t>
            </a:r>
          </a:p>
        </p:txBody>
      </p:sp>
    </p:spTree>
    <p:extLst>
      <p:ext uri="{BB962C8B-B14F-4D97-AF65-F5344CB8AC3E}">
        <p14:creationId xmlns:p14="http://schemas.microsoft.com/office/powerpoint/2010/main" val="1319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Epidemiologic Study Design and Effect Measures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Disease Rates</a:t>
            </a:r>
            <a:r>
              <a:rPr lang="en-US" altLang="en-US" dirty="0"/>
              <a:t>, Measures of Risk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Counts of events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Disease rate</a:t>
            </a:r>
            <a:r>
              <a:rPr lang="en-US" altLang="en-US" dirty="0"/>
              <a:t>:  Number of events per population at </a:t>
            </a:r>
            <a:r>
              <a:rPr lang="en-US" altLang="en-US" dirty="0" smtClean="0"/>
              <a:t>risk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Incidence vs. prevalence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Risk Difference/Attributable Risk – Comparing the difference of disease/event rates of “exposed group” versus “unexposed group”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Relative </a:t>
            </a:r>
            <a:r>
              <a:rPr lang="en-US" altLang="en-US" dirty="0"/>
              <a:t>risk:  Comparing </a:t>
            </a:r>
            <a:r>
              <a:rPr lang="en-US" altLang="en-US" dirty="0" smtClean="0"/>
              <a:t>the ratio of disease/event rates </a:t>
            </a:r>
            <a:r>
              <a:rPr lang="en-US" altLang="en-US" dirty="0"/>
              <a:t>of </a:t>
            </a:r>
            <a:r>
              <a:rPr lang="en-US" altLang="en-US" dirty="0" smtClean="0"/>
              <a:t>“exposed group”) </a:t>
            </a:r>
            <a:r>
              <a:rPr lang="en-US" altLang="en-US" dirty="0"/>
              <a:t>to </a:t>
            </a:r>
            <a:r>
              <a:rPr lang="en-US" altLang="en-US" dirty="0" smtClean="0"/>
              <a:t>disease injury </a:t>
            </a:r>
            <a:r>
              <a:rPr lang="en-US" altLang="en-US" dirty="0"/>
              <a:t>rate in </a:t>
            </a:r>
            <a:r>
              <a:rPr lang="en-US" altLang="en-US" dirty="0" smtClean="0"/>
              <a:t>“unexposed group”</a:t>
            </a:r>
            <a:endParaRPr lang="en-US" altLang="en-US" sz="2300" dirty="0"/>
          </a:p>
          <a:p>
            <a:pPr>
              <a:lnSpc>
                <a:spcPct val="90000"/>
              </a:lnSpc>
            </a:pPr>
            <a:r>
              <a:rPr lang="en-US" altLang="en-US" dirty="0"/>
              <a:t>95% confidence intervals to represent statistical variability</a:t>
            </a:r>
            <a:r>
              <a:rPr lang="en-US" altLang="en-US" sz="23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658597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Risk </a:t>
            </a:r>
            <a:r>
              <a:rPr lang="en-US" altLang="en-US" dirty="0"/>
              <a:t>Measures  </a:t>
            </a:r>
          </a:p>
        </p:txBody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observed events to expected events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disease rate in exposed  group compared to disease rate in unexposed group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Many names: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Odds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Rate ratio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Risk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SMR, SIR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PMR, PIR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Prevalence ratio, incidence ratio  </a:t>
            </a:r>
            <a:endParaRPr lang="en-US" altLang="en-US" sz="1800" dirty="0" smtClean="0"/>
          </a:p>
          <a:p>
            <a:pPr marL="233363" indent="-285750">
              <a:lnSpc>
                <a:spcPct val="90000"/>
              </a:lnSpc>
            </a:pPr>
            <a:r>
              <a:rPr lang="en-US" altLang="en-US" sz="2200" dirty="0" smtClean="0"/>
              <a:t>Difference measures: 	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Absolute risk 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Risk difference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Attributable risk 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977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16841"/>
              </p:ext>
            </p:extLst>
          </p:nvPr>
        </p:nvGraphicFramePr>
        <p:xfrm>
          <a:off x="521985" y="370569"/>
          <a:ext cx="8031389" cy="59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MS Org Chart" r:id="rId3" imgW="7168147" imgH="2478505" progId="OrgPlusWOPX.4">
                  <p:embed followColorScheme="full"/>
                </p:oleObj>
              </mc:Choice>
              <mc:Fallback>
                <p:oleObj name="MS Org Chart" r:id="rId3" imgW="7168147" imgH="2478505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85" y="370569"/>
                        <a:ext cx="8031389" cy="597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75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260632" y="260351"/>
            <a:ext cx="335566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Preclinical studies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200879" y="1306513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1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200879" y="2433639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2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270729" y="3559177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Phase 3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572268" y="4686301"/>
            <a:ext cx="27625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Drug approval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4000" y="5819777"/>
            <a:ext cx="2819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1"/>
              <a:t>Phase 4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008064" y="57705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939800" y="215900"/>
            <a:ext cx="4044950" cy="630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1008064" y="12620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008064" y="2389189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008064" y="351631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3048000" y="860425"/>
            <a:ext cx="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3048000" y="1906588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3048000" y="3033714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048000" y="4160839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3048000" y="5286375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Arc 19"/>
          <p:cNvSpPr>
            <a:spLocks/>
          </p:cNvSpPr>
          <p:nvPr/>
        </p:nvSpPr>
        <p:spPr bwMode="auto">
          <a:xfrm rot="2760000">
            <a:off x="4142581" y="1821657"/>
            <a:ext cx="2105025" cy="1817688"/>
          </a:xfrm>
          <a:custGeom>
            <a:avLst/>
            <a:gdLst>
              <a:gd name="G0" fmla="+- 17 0 0"/>
              <a:gd name="G1" fmla="+- 21600 0 0"/>
              <a:gd name="G2" fmla="+- 21600 0 0"/>
              <a:gd name="T0" fmla="*/ 0 w 21617"/>
              <a:gd name="T1" fmla="*/ 0 h 21600"/>
              <a:gd name="T2" fmla="*/ 21617 w 21617"/>
              <a:gd name="T3" fmla="*/ 21583 h 21600"/>
              <a:gd name="T4" fmla="*/ 17 w 216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Arc 21"/>
          <p:cNvSpPr>
            <a:spLocks/>
          </p:cNvSpPr>
          <p:nvPr/>
        </p:nvSpPr>
        <p:spPr bwMode="auto">
          <a:xfrm rot="3000000">
            <a:off x="5111751" y="5908675"/>
            <a:ext cx="500062" cy="344487"/>
          </a:xfrm>
          <a:custGeom>
            <a:avLst/>
            <a:gdLst>
              <a:gd name="G0" fmla="+- 73 0 0"/>
              <a:gd name="G1" fmla="+- 21600 0 0"/>
              <a:gd name="G2" fmla="+- 21600 0 0"/>
              <a:gd name="T0" fmla="*/ 0 w 21673"/>
              <a:gd name="T1" fmla="*/ 0 h 21600"/>
              <a:gd name="T2" fmla="*/ 21673 w 21673"/>
              <a:gd name="T3" fmla="*/ 21600 h 21600"/>
              <a:gd name="T4" fmla="*/ 73 w 216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3" h="21600" fill="none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</a:path>
              <a:path w="21673" h="21600" stroke="0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  <a:lnTo>
                  <a:pt x="7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43601" y="5857876"/>
            <a:ext cx="211628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Postmarketing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943601" y="2438401"/>
            <a:ext cx="2006511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Premarketing</a:t>
            </a:r>
          </a:p>
        </p:txBody>
      </p:sp>
    </p:spTree>
    <p:extLst>
      <p:ext uri="{BB962C8B-B14F-4D97-AF65-F5344CB8AC3E}">
        <p14:creationId xmlns:p14="http://schemas.microsoft.com/office/powerpoint/2010/main" val="330160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600" dirty="0" smtClean="0"/>
              <a:t>EPI 262 Course Schedule - 2017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222942"/>
              </p:ext>
            </p:extLst>
          </p:nvPr>
        </p:nvGraphicFramePr>
        <p:xfrm>
          <a:off x="76200" y="960120"/>
          <a:ext cx="9067800" cy="556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90"/>
                <a:gridCol w="1821110"/>
                <a:gridCol w="6248400"/>
              </a:tblGrid>
              <a:tr h="14099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 Kelsh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logistics, Intro, History of </a:t>
                      </a:r>
                      <a:r>
                        <a:rPr lang="en-US" baseline="0" dirty="0" err="1" smtClean="0"/>
                        <a:t>Pharmacoepidemiology</a:t>
                      </a:r>
                      <a:r>
                        <a:rPr lang="en-US" baseline="0" dirty="0" smtClean="0"/>
                        <a:t>, Public health impacts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M. Kelsh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 in Pharmacoepidemiology 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 Sprafka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Pharmacoepidemiology and Drug Safety 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02/02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V. Chia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Pharmacoepidemiology: Data sources 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02/09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F.</a:t>
                      </a:r>
                      <a:r>
                        <a:rPr lang="en-US" baseline="0" dirty="0" smtClean="0"/>
                        <a:t> Callaghan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Advanced Methods: Quantitative Bias Analyses, </a:t>
                      </a:r>
                      <a:r>
                        <a:rPr lang="en-US" dirty="0" err="1" smtClean="0"/>
                        <a:t>MetaAnalysis</a:t>
                      </a:r>
                      <a:r>
                        <a:rPr lang="en-US" dirty="0" smtClean="0"/>
                        <a:t>, FDA – a Brief</a:t>
                      </a:r>
                      <a:r>
                        <a:rPr lang="en-US" baseline="0" dirty="0" smtClean="0"/>
                        <a:t> Overview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02/16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F. Xue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Methods/Analytical Approaches </a:t>
                      </a:r>
                      <a:endParaRPr lang="en-US" dirty="0"/>
                    </a:p>
                  </a:txBody>
                  <a:tcPr/>
                </a:tc>
              </a:tr>
              <a:tr h="433401">
                <a:tc>
                  <a:txBody>
                    <a:bodyPr/>
                    <a:lstStyle/>
                    <a:p>
                      <a:r>
                        <a:rPr lang="en-US" dirty="0" smtClean="0"/>
                        <a:t>02/23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D. Cher 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Medical Devices, Study Design and Regulatory Considerations </a:t>
                      </a:r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03/02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M. Woolley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Health Economics I – Basic Principles 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03/09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dirty="0" err="1" smtClean="0"/>
                        <a:t>Beaubrum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A   Liede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Ethics in </a:t>
                      </a:r>
                      <a:r>
                        <a:rPr lang="en-US" baseline="0" dirty="0" err="1" smtClean="0"/>
                        <a:t>Pharmacoepidemiologic</a:t>
                      </a:r>
                      <a:r>
                        <a:rPr lang="en-US" baseline="0" dirty="0" smtClean="0"/>
                        <a:t> Research</a:t>
                      </a:r>
                    </a:p>
                    <a:p>
                      <a:r>
                        <a:rPr lang="en-US" baseline="0" dirty="0" smtClean="0"/>
                        <a:t>Case Studies 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mtClean="0"/>
                        <a:t>03/16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Liede</a:t>
                      </a:r>
                    </a:p>
                    <a:p>
                      <a:r>
                        <a:rPr lang="en-US" dirty="0" smtClean="0"/>
                        <a:t>M. Kelsh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Ethics/Genetic Research in pharma </a:t>
                      </a:r>
                    </a:p>
                    <a:p>
                      <a:r>
                        <a:rPr lang="en-US" baseline="0" smtClean="0"/>
                        <a:t>Class Summary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7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Phase 1 clinical studies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Subjects: </a:t>
            </a:r>
            <a:endParaRPr lang="en-US" sz="3200" dirty="0" smtClean="0"/>
          </a:p>
          <a:p>
            <a:pPr lvl="1"/>
            <a:r>
              <a:rPr lang="en-US" sz="2800" dirty="0" smtClean="0"/>
              <a:t>small numbers</a:t>
            </a:r>
          </a:p>
          <a:p>
            <a:pPr lvl="1"/>
            <a:r>
              <a:rPr lang="en-US" sz="2800" dirty="0" smtClean="0"/>
              <a:t>generally </a:t>
            </a:r>
            <a:r>
              <a:rPr lang="en-US" sz="2800" dirty="0"/>
              <a:t>healthy volunteers </a:t>
            </a:r>
          </a:p>
          <a:p>
            <a:r>
              <a:rPr lang="en-US" sz="3200" dirty="0"/>
              <a:t>Purpose: </a:t>
            </a:r>
          </a:p>
          <a:p>
            <a:pPr lvl="1"/>
            <a:r>
              <a:rPr lang="en-US" sz="2800" dirty="0" smtClean="0"/>
              <a:t>Pharmacokinetic parameters</a:t>
            </a:r>
            <a:endParaRPr lang="en-US" sz="2800" dirty="0"/>
          </a:p>
          <a:p>
            <a:pPr lvl="1"/>
            <a:r>
              <a:rPr lang="en-US" sz="2800" dirty="0" smtClean="0"/>
              <a:t>Common </a:t>
            </a:r>
            <a:r>
              <a:rPr lang="en-US" sz="2800" dirty="0"/>
              <a:t>toxic reactions</a:t>
            </a:r>
          </a:p>
          <a:p>
            <a:pPr lvl="1"/>
            <a:r>
              <a:rPr lang="en-US" sz="2800" dirty="0" smtClean="0"/>
              <a:t>Safe </a:t>
            </a:r>
            <a:r>
              <a:rPr lang="en-US" sz="2800" dirty="0"/>
              <a:t>dosage </a:t>
            </a:r>
            <a:r>
              <a:rPr lang="en-US" sz="2800" dirty="0" smtClean="0"/>
              <a:t>range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60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en-US" sz="3600" dirty="0"/>
              <a:t>Phase 2 clinical studies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911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sz="2400" dirty="0" smtClean="0"/>
              <a:t>Relatively small numbers</a:t>
            </a:r>
          </a:p>
          <a:p>
            <a:pPr lvl="1"/>
            <a:r>
              <a:rPr lang="en-US" sz="2400" dirty="0" smtClean="0"/>
              <a:t>Patients </a:t>
            </a:r>
            <a:r>
              <a:rPr lang="en-US" sz="2400" dirty="0"/>
              <a:t>with target </a:t>
            </a:r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Narrow eligibility criteria</a:t>
            </a:r>
          </a:p>
          <a:p>
            <a:pPr lvl="1"/>
            <a:r>
              <a:rPr lang="en-US" dirty="0" smtClean="0"/>
              <a:t>Can have “single” arm or comparator arm as well </a:t>
            </a:r>
            <a:endParaRPr lang="en-US" sz="2400" dirty="0"/>
          </a:p>
          <a:p>
            <a:r>
              <a:rPr lang="en-US" dirty="0"/>
              <a:t>Purpose:</a:t>
            </a:r>
          </a:p>
          <a:p>
            <a:pPr lvl="1"/>
            <a:r>
              <a:rPr lang="en-US" sz="2400" dirty="0" smtClean="0"/>
              <a:t>Dose ranging studies, optimal dose</a:t>
            </a:r>
            <a:endParaRPr lang="en-US" sz="2400" dirty="0"/>
          </a:p>
          <a:p>
            <a:pPr lvl="1"/>
            <a:r>
              <a:rPr lang="en-US" sz="2400" dirty="0" smtClean="0"/>
              <a:t>Pharmacokinetic </a:t>
            </a:r>
            <a:r>
              <a:rPr lang="en-US" sz="2400" dirty="0"/>
              <a:t>parameters in </a:t>
            </a:r>
            <a:r>
              <a:rPr lang="en-US" sz="2400" dirty="0" smtClean="0"/>
              <a:t>patients with target disease</a:t>
            </a:r>
            <a:endParaRPr lang="en-US" sz="2400" dirty="0"/>
          </a:p>
          <a:p>
            <a:pPr lvl="1"/>
            <a:r>
              <a:rPr lang="en-US" sz="2400" dirty="0" smtClean="0"/>
              <a:t>Common </a:t>
            </a:r>
            <a:r>
              <a:rPr lang="en-US" sz="2400" dirty="0"/>
              <a:t>adverse events in </a:t>
            </a:r>
            <a:r>
              <a:rPr lang="en-US" sz="2400" dirty="0" smtClean="0"/>
              <a:t>patients with disease</a:t>
            </a:r>
          </a:p>
          <a:p>
            <a:pPr lvl="1"/>
            <a:r>
              <a:rPr lang="en-US" sz="2400" dirty="0" smtClean="0"/>
              <a:t>Preliminary </a:t>
            </a:r>
            <a:r>
              <a:rPr lang="en-US" sz="2400" dirty="0"/>
              <a:t>evidence of efficacy</a:t>
            </a:r>
          </a:p>
        </p:txBody>
      </p:sp>
    </p:spTree>
    <p:extLst>
      <p:ext uri="{BB962C8B-B14F-4D97-AF65-F5344CB8AC3E}">
        <p14:creationId xmlns:p14="http://schemas.microsoft.com/office/powerpoint/2010/main" val="143449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"/>
            <a:ext cx="8229600" cy="944562"/>
          </a:xfrm>
          <a:noFill/>
          <a:ln/>
        </p:spPr>
        <p:txBody>
          <a:bodyPr/>
          <a:lstStyle/>
          <a:p>
            <a:r>
              <a:rPr lang="en-US" sz="3600" dirty="0"/>
              <a:t>Phase 3 clinical studies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dirty="0" smtClean="0"/>
              <a:t>Usually large studies (n=500-8,000)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target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Random allocation, may involve multiple study groups </a:t>
            </a:r>
            <a:endParaRPr lang="en-US" dirty="0"/>
          </a:p>
          <a:p>
            <a:r>
              <a:rPr lang="en-US" dirty="0"/>
              <a:t>Purpose:</a:t>
            </a:r>
          </a:p>
          <a:p>
            <a:pPr lvl="1"/>
            <a:r>
              <a:rPr lang="en-US" dirty="0" smtClean="0"/>
              <a:t>Efficacy</a:t>
            </a:r>
            <a:endParaRPr lang="en-US" dirty="0"/>
          </a:p>
          <a:p>
            <a:pPr lvl="1"/>
            <a:r>
              <a:rPr lang="en-US" dirty="0" smtClean="0"/>
              <a:t>Safety </a:t>
            </a:r>
          </a:p>
          <a:p>
            <a:r>
              <a:rPr lang="en-US" dirty="0" smtClean="0"/>
              <a:t>Pivotal studies</a:t>
            </a:r>
          </a:p>
          <a:p>
            <a:pPr lvl="1"/>
            <a:r>
              <a:rPr lang="en-US" dirty="0" smtClean="0"/>
              <a:t>Used for getting new drugs approved, expand label</a:t>
            </a:r>
          </a:p>
          <a:p>
            <a:pPr lvl="1"/>
            <a:r>
              <a:rPr lang="en-US" dirty="0" smtClean="0"/>
              <a:t>Extensive data collection</a:t>
            </a:r>
          </a:p>
          <a:p>
            <a:r>
              <a:rPr lang="en-US" dirty="0" smtClean="0"/>
              <a:t>Include control or comparator groups </a:t>
            </a:r>
          </a:p>
        </p:txBody>
      </p:sp>
    </p:spTree>
    <p:extLst>
      <p:ext uri="{BB962C8B-B14F-4D97-AF65-F5344CB8AC3E}">
        <p14:creationId xmlns:p14="http://schemas.microsoft.com/office/powerpoint/2010/main" val="419932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4 Studies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2800" dirty="0" smtClean="0"/>
              <a:t>Post-Market setting </a:t>
            </a:r>
          </a:p>
          <a:p>
            <a:r>
              <a:rPr lang="en-US" sz="2800" dirty="0" smtClean="0"/>
              <a:t>Subjects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dirty="0"/>
              <a:t>generally large study population</a:t>
            </a:r>
          </a:p>
          <a:p>
            <a:pPr lvl="1"/>
            <a:r>
              <a:rPr lang="en-US" sz="2400" dirty="0" smtClean="0"/>
              <a:t>those </a:t>
            </a:r>
            <a:r>
              <a:rPr lang="en-US" sz="2400" dirty="0"/>
              <a:t>taking the </a:t>
            </a:r>
            <a:r>
              <a:rPr lang="en-US" sz="2400" dirty="0" smtClean="0"/>
              <a:t>medication vs other/no medication</a:t>
            </a:r>
          </a:p>
          <a:p>
            <a:r>
              <a:rPr lang="en-US" dirty="0" smtClean="0"/>
              <a:t>Purpose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Effectiveness of the drug in “real world”, as prescribed</a:t>
            </a:r>
          </a:p>
          <a:p>
            <a:pPr lvl="1"/>
            <a:r>
              <a:rPr lang="en-US" sz="2400" dirty="0"/>
              <a:t>Additional safety information (e.g. rare events, drug interactions, specific subgroups)</a:t>
            </a:r>
          </a:p>
          <a:p>
            <a:pPr lvl="1"/>
            <a:r>
              <a:rPr lang="en-US" sz="2400" dirty="0"/>
              <a:t>Long-term safety/efficacy</a:t>
            </a:r>
          </a:p>
          <a:p>
            <a:r>
              <a:rPr lang="en-US" sz="2800" dirty="0"/>
              <a:t>Sometimes required by FDA</a:t>
            </a:r>
          </a:p>
          <a:p>
            <a:r>
              <a:rPr lang="en-US" sz="2800" dirty="0"/>
              <a:t>Often </a:t>
            </a:r>
            <a:r>
              <a:rPr lang="en-US" sz="2800" dirty="0" smtClean="0"/>
              <a:t>observational, although can include allocation component – making it interventional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A group of individuals</a:t>
            </a:r>
          </a:p>
          <a:p>
            <a:pPr lvl="1" eaLnBrk="1" hangingPunct="1"/>
            <a:r>
              <a:rPr lang="en-US" dirty="0" smtClean="0"/>
              <a:t>Application of probability to epidemiology: one can </a:t>
            </a:r>
            <a:r>
              <a:rPr lang="en-US" i="1" dirty="0" smtClean="0">
                <a:solidFill>
                  <a:srgbClr val="FF0000"/>
                </a:solidFill>
              </a:rPr>
              <a:t>rarely</a:t>
            </a:r>
            <a:r>
              <a:rPr lang="en-US" dirty="0" smtClean="0"/>
              <a:t> predict the specific persons who develop disease</a:t>
            </a:r>
          </a:p>
          <a:p>
            <a:pPr lvl="1" eaLnBrk="1" hangingPunct="1"/>
            <a:r>
              <a:rPr lang="en-US" dirty="0" smtClean="0"/>
              <a:t> But in groups, statistical methods can often predict the </a:t>
            </a:r>
            <a:r>
              <a:rPr lang="en-US" i="1" dirty="0" smtClean="0">
                <a:solidFill>
                  <a:srgbClr val="FF0000"/>
                </a:solidFill>
              </a:rPr>
              <a:t>percentage</a:t>
            </a:r>
            <a:r>
              <a:rPr lang="en-US" dirty="0" smtClean="0"/>
              <a:t> of individuals who will develop the disease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Why risk is a population-level concept!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1" y="4876801"/>
            <a:ext cx="853439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Statistics and its methods do not offer, nor do they aspire to provide, a scientific explanation for the development of disease or the occurrence of death for any particular person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1510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9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 dirty="0"/>
              <a:t>Source </a:t>
            </a:r>
            <a:r>
              <a:rPr lang="en-US" sz="1600" b="1" u="sng" dirty="0" smtClean="0"/>
              <a:t>population (or base population) </a:t>
            </a:r>
            <a:endParaRPr lang="en-US" sz="1600" b="1" u="sng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/>
              <a:t>the population from which contrast arises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2536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4495800" y="2667000"/>
            <a:ext cx="1143000" cy="1143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Source population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the population from which contrast arises</a:t>
            </a: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1219201" y="4267200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Sample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who is actually in our study</a:t>
            </a:r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flipV="1">
            <a:off x="2819400" y="3352800"/>
            <a:ext cx="236220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3"/>
          <p:cNvSpPr txBox="1">
            <a:spLocks noChangeArrowheads="1"/>
          </p:cNvSpPr>
          <p:nvPr/>
        </p:nvSpPr>
        <p:spPr bwMode="auto">
          <a:xfrm>
            <a:off x="517526" y="5835651"/>
            <a:ext cx="809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/>
            <a:r>
              <a:rPr lang="en-US" sz="2400" dirty="0" smtClean="0"/>
              <a:t>	Always </a:t>
            </a:r>
            <a:r>
              <a:rPr lang="en-US" sz="2400" dirty="0"/>
              <a:t>ask yourself whether your sample from the source population represents the target </a:t>
            </a:r>
            <a:r>
              <a:rPr lang="en-US" sz="2400" dirty="0" smtClean="0"/>
              <a:t>population</a:t>
            </a:r>
            <a:endParaRPr lang="en-US" sz="2400" dirty="0"/>
          </a:p>
        </p:txBody>
      </p:sp>
      <p:sp>
        <p:nvSpPr>
          <p:cNvPr id="2356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 smtClean="0"/>
              <a:t>Mimicking the counterfactual in </a:t>
            </a:r>
            <a:r>
              <a:rPr lang="en-US" dirty="0" err="1" smtClean="0"/>
              <a:t>pharmacoepidemiology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Ideally we would evaluate the causal effect of a drug on an outcome by:</a:t>
            </a:r>
          </a:p>
          <a:p>
            <a:r>
              <a:rPr lang="en-US" sz="2800" dirty="0" smtClean="0"/>
              <a:t>Administering the drug to a person and comparing this person’s experience with the counterfactual experience of what would have happened to the </a:t>
            </a:r>
            <a:r>
              <a:rPr lang="en-US" sz="2800" b="1" dirty="0" smtClean="0"/>
              <a:t>same person </a:t>
            </a:r>
            <a:r>
              <a:rPr lang="en-US" sz="2800" dirty="0" smtClean="0"/>
              <a:t>at the </a:t>
            </a:r>
            <a:r>
              <a:rPr lang="en-US" sz="2800" b="1" dirty="0" smtClean="0"/>
              <a:t>same time </a:t>
            </a:r>
            <a:r>
              <a:rPr lang="en-US" sz="2800" dirty="0" smtClean="0"/>
              <a:t>had the drug not been taken</a:t>
            </a:r>
          </a:p>
          <a:p>
            <a:r>
              <a:rPr lang="en-US" sz="2800" dirty="0" smtClean="0"/>
              <a:t>Study designs seek to mimic this causal experiment</a:t>
            </a:r>
            <a:endParaRPr lang="en-US" sz="2800" dirty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2403" name="Picture 1027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2406" name="AutoShape 1030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07" name="Text Box 1031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2408" name="AutoShape 1032"/>
          <p:cNvSpPr>
            <a:spLocks noChangeArrowheads="1"/>
          </p:cNvSpPr>
          <p:nvPr/>
        </p:nvSpPr>
        <p:spPr bwMode="auto">
          <a:xfrm flipV="1">
            <a:off x="1905000" y="4572000"/>
            <a:ext cx="5715000" cy="990600"/>
          </a:xfrm>
          <a:prstGeom prst="curvedDownArrow">
            <a:avLst>
              <a:gd name="adj1" fmla="val 115385"/>
              <a:gd name="adj2" fmla="val 23076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10" name="Text Box 1034"/>
          <p:cNvSpPr txBox="1">
            <a:spLocks noChangeArrowheads="1"/>
          </p:cNvSpPr>
          <p:nvPr/>
        </p:nvSpPr>
        <p:spPr bwMode="auto">
          <a:xfrm>
            <a:off x="5029200" y="33528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Hypothetical disease experience, if unexposed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6477001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Lash, Modern Epidemiology Lecture Notes, 2008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9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 autoUpdateAnimBg="0"/>
      <p:bldP spid="102408" grpId="0" animBg="1"/>
      <p:bldP spid="10241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Midterm/Final  </a:t>
            </a:r>
            <a:r>
              <a:rPr lang="en-US" dirty="0"/>
              <a:t>Schedule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Thursday February </a:t>
            </a:r>
            <a:r>
              <a:rPr lang="en-US" dirty="0" smtClean="0"/>
              <a:t>16</a:t>
            </a:r>
          </a:p>
          <a:p>
            <a:r>
              <a:rPr lang="en-US" dirty="0" smtClean="0"/>
              <a:t>Monday February 20 </a:t>
            </a:r>
          </a:p>
          <a:p>
            <a:r>
              <a:rPr lang="en-US" dirty="0" smtClean="0"/>
              <a:t>Thursday </a:t>
            </a:r>
            <a:r>
              <a:rPr lang="en-US" dirty="0"/>
              <a:t>March </a:t>
            </a:r>
            <a:r>
              <a:rPr lang="en-US" dirty="0" smtClean="0"/>
              <a:t>16</a:t>
            </a:r>
          </a:p>
          <a:p>
            <a:r>
              <a:rPr lang="en-US" smtClean="0"/>
              <a:t>Tuesday March 21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Midterm take-home </a:t>
            </a:r>
          </a:p>
          <a:p>
            <a:r>
              <a:rPr lang="en-US" dirty="0" smtClean="0"/>
              <a:t>Turn in Midterm</a:t>
            </a:r>
          </a:p>
          <a:p>
            <a:r>
              <a:rPr lang="en-US" dirty="0" smtClean="0"/>
              <a:t>Final take-home</a:t>
            </a:r>
          </a:p>
          <a:p>
            <a:r>
              <a:rPr lang="en-US" dirty="0" smtClean="0"/>
              <a:t>Turn in Final</a:t>
            </a:r>
          </a:p>
        </p:txBody>
      </p:sp>
    </p:spTree>
    <p:extLst>
      <p:ext uri="{BB962C8B-B14F-4D97-AF65-F5344CB8AC3E}">
        <p14:creationId xmlns:p14="http://schemas.microsoft.com/office/powerpoint/2010/main" val="2353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3427" name="Picture 2051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3428" name="AutoShape 2052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29" name="Text Box 2053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3431" name="Text Box 2055"/>
          <p:cNvSpPr txBox="1">
            <a:spLocks noChangeArrowheads="1"/>
          </p:cNvSpPr>
          <p:nvPr/>
        </p:nvSpPr>
        <p:spPr bwMode="auto">
          <a:xfrm>
            <a:off x="4953000" y="46482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Substitute disease experience of truly unexposed</a:t>
            </a:r>
          </a:p>
        </p:txBody>
      </p:sp>
      <p:pic>
        <p:nvPicPr>
          <p:cNvPr id="103434" name="Picture 2058" descr="j0092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648200"/>
            <a:ext cx="4672013" cy="1995488"/>
          </a:xfrm>
          <a:prstGeom prst="rect">
            <a:avLst/>
          </a:prstGeom>
          <a:noFill/>
        </p:spPr>
      </p:pic>
      <p:sp>
        <p:nvSpPr>
          <p:cNvPr id="103435" name="AutoShape 2059"/>
          <p:cNvSpPr>
            <a:spLocks noChangeArrowheads="1"/>
          </p:cNvSpPr>
          <p:nvPr/>
        </p:nvSpPr>
        <p:spPr bwMode="auto">
          <a:xfrm>
            <a:off x="1981200" y="38862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 autoUpdateAnimBg="0"/>
      <p:bldP spid="103431" grpId="0" animBg="1" autoUpdateAnimBg="0"/>
      <p:bldP spid="1034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Study Designs Used in Pharmacoepidemiology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reports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series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Cross-sectional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Ecologic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Nested 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Case-crossover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Cohort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Prospective vs. retrospective </a:t>
            </a:r>
          </a:p>
        </p:txBody>
      </p:sp>
    </p:spTree>
    <p:extLst>
      <p:ext uri="{BB962C8B-B14F-4D97-AF65-F5344CB8AC3E}">
        <p14:creationId xmlns:p14="http://schemas.microsoft.com/office/powerpoint/2010/main" val="31557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/>
              <a:t>Different comparisons are used to make inferences in PE study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Ecologic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frequency/rate of outcome and drug exposure across populations or time periods</a:t>
            </a:r>
          </a:p>
          <a:p>
            <a:pPr>
              <a:defRPr/>
            </a:pPr>
            <a:r>
              <a:rPr lang="en-US" sz="2400" dirty="0" smtClean="0"/>
              <a:t>Case-Control Study: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Compares odds of drug exposure between those who have the outcome and those who do not</a:t>
            </a:r>
          </a:p>
          <a:p>
            <a:pPr>
              <a:defRPr/>
            </a:pPr>
            <a:r>
              <a:rPr lang="en-US" sz="2400" dirty="0" smtClean="0"/>
              <a:t>Case-Crossover (case only)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odds of drug exposure before outcome to odds at a different time-point in same individual</a:t>
            </a:r>
            <a:endParaRPr lang="en-US" sz="2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smtClean="0"/>
              <a:t>Cohort Study:</a:t>
            </a:r>
          </a:p>
          <a:p>
            <a:pPr lvl="1">
              <a:defRPr/>
            </a:pPr>
            <a:r>
              <a:rPr lang="en-US" sz="2400" dirty="0" smtClean="0"/>
              <a:t>Estimates and/or compares rates/risks of outcomes between those </a:t>
            </a:r>
            <a:r>
              <a:rPr lang="en-US" sz="2400" dirty="0" smtClean="0">
                <a:ea typeface="+mn-ea"/>
                <a:cs typeface="+mn-cs"/>
              </a:rPr>
              <a:t>exposed and unexposed to a drug </a:t>
            </a:r>
          </a:p>
        </p:txBody>
      </p:sp>
    </p:spTree>
    <p:extLst>
      <p:ext uri="{BB962C8B-B14F-4D97-AF65-F5344CB8AC3E}">
        <p14:creationId xmlns:p14="http://schemas.microsoft.com/office/powerpoint/2010/main" val="886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Ecologic data suggest a clear association between the sale of DES and diagnosis of CCC 20 years later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From:  </a:t>
            </a:r>
            <a:r>
              <a:rPr lang="en-US" sz="2000" dirty="0" err="1" smtClean="0"/>
              <a:t>Melnick</a:t>
            </a:r>
            <a:r>
              <a:rPr lang="en-US" sz="2000" dirty="0" smtClean="0"/>
              <a:t> </a:t>
            </a:r>
            <a:r>
              <a:rPr lang="en-US" sz="2000" dirty="0"/>
              <a:t>et al, NEJM, </a:t>
            </a:r>
            <a:r>
              <a:rPr lang="en-US" sz="2000" dirty="0" smtClean="0"/>
              <a:t>1987</a:t>
            </a:r>
            <a:endParaRPr lang="en-US" sz="20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76401"/>
            <a:ext cx="7391400" cy="4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9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Ecologic Studies: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Breast Cancer Incidence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by National Fat Intake</a:t>
            </a:r>
          </a:p>
        </p:txBody>
      </p:sp>
      <p:graphicFrame>
        <p:nvGraphicFramePr>
          <p:cNvPr id="1843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132" y="1981946"/>
          <a:ext cx="8134356" cy="46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hart" r:id="rId3" imgW="7962979" imgH="3895657" progId="MSGraph.Chart.8">
                  <p:embed followColorScheme="full"/>
                </p:oleObj>
              </mc:Choice>
              <mc:Fallback>
                <p:oleObj name="Chart" r:id="rId3" imgW="7962979" imgH="38956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2" y="1981946"/>
                        <a:ext cx="8134356" cy="466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032160" y="5360643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Japan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894871" y="4314336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Romania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649958" y="4072881"/>
            <a:ext cx="1304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Yugoslavia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405047" y="4636277"/>
            <a:ext cx="1235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Hong Kong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267758" y="3268030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816913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Italy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503356" y="4716762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Hungary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954201" y="4394822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Poland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4228779" y="4153366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Spain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846578" y="334851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Sweden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915222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6425398" y="3268030"/>
            <a:ext cx="1499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FFFFFF"/>
                </a:solidFill>
              </a:rPr>
              <a:t>N Zealand 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6013533" y="3589971"/>
            <a:ext cx="1073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5258444" y="2624150"/>
            <a:ext cx="1510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Switzerland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6219465" y="2302209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0128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850900"/>
            <a:ext cx="419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cs typeface="Times New Roman" pitchFamily="18" charset="0"/>
              </a:rPr>
              <a:t>Low-fat study leaves little to chew on</a:t>
            </a:r>
          </a:p>
          <a:p>
            <a:pPr eaLnBrk="0" hangingPunct="0"/>
            <a:endParaRPr lang="en-US" altLang="en-US" sz="32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1981200"/>
            <a:ext cx="3984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>
                <a:cs typeface="Times New Roman" pitchFamily="18" charset="0"/>
              </a:rPr>
              <a:t>Study of older women shows little effect on disease rates </a:t>
            </a:r>
            <a:r>
              <a:rPr lang="en-US" altLang="en-US" sz="16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400"/>
              <a:t>CNN.com</a:t>
            </a:r>
          </a:p>
          <a:p>
            <a:pPr eaLnBrk="0" hangingPunct="0"/>
            <a:r>
              <a:rPr lang="en-US" altLang="en-US" sz="1400"/>
              <a:t>Associated Press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1676400"/>
            <a:ext cx="4114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259388" y="1606550"/>
            <a:ext cx="3014662" cy="5067300"/>
            <a:chOff x="2721" y="518"/>
            <a:chExt cx="1562" cy="2166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764" y="518"/>
              <a:ext cx="1476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721" y="518"/>
              <a:ext cx="1562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">
                  <a:solidFill>
                    <a:srgbClr val="A0A0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600200"/>
            <a:ext cx="8280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 rot="-23558">
            <a:off x="533400" y="3260725"/>
            <a:ext cx="396398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Arial" charset="0"/>
                <a:cs typeface="Arial" charset="0"/>
              </a:rPr>
              <a:t>Low-fat study unlikely to reduce offerings at grocery store</a:t>
            </a:r>
            <a:r>
              <a:rPr lang="en-US" altLang="en-US" sz="2800">
                <a:cs typeface="Times New Roman" pitchFamily="18" charset="0"/>
              </a:rPr>
              <a:t> </a:t>
            </a:r>
          </a:p>
          <a:p>
            <a:pPr eaLnBrk="0" hangingPunct="0"/>
            <a:endParaRPr lang="en-US" altLang="en-US" sz="1200"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By Bruce Horovitz, USA TODAY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Sorry, potato chip lovers. And ice cream worshipers. And cheeseburger chompers.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Low-fat foods are not on their death bed — despite an eight-year, federal study of 49,000 women announced Wednesday that determined there's no beneficial link between low-fat diets and lower incidence of cancer or heart disease.</a:t>
            </a:r>
          </a:p>
          <a:p>
            <a:pPr eaLnBrk="0" hangingPunct="0"/>
            <a:r>
              <a:rPr lang="en-US" alt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 sz="12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029200" y="965200"/>
            <a:ext cx="3276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b="1">
                <a:latin typeface="Arial" charset="0"/>
                <a:cs typeface="Times New Roman" pitchFamily="18" charset="0"/>
              </a:rPr>
              <a:t>Low-Fat Diet Does Not Cut Health Risks, Study Finds </a:t>
            </a:r>
          </a:p>
          <a:p>
            <a:pPr eaLnBrk="0" hangingPunct="0"/>
            <a:endParaRPr lang="en-US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953000" y="20193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tooltip="More Articles by Gina Kolata"/>
              </a:rPr>
              <a:t>GINA KOLATA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Published: February 8, 2006</a:t>
            </a:r>
          </a:p>
          <a:p>
            <a:pPr eaLnBrk="0" hangingPunct="0"/>
            <a:endParaRPr lang="en-US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953000" y="26035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largest study ever to ask whether a low-fat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Recent and archival health news about Diet and Nutrition."/>
              </a:rPr>
              <a:t>diet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reduces the risk of getting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 tooltip="Recent and archival health news about Cancer."/>
              </a:rPr>
              <a:t>cancer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tooltip="Recent and archival health news about Heart Disease."/>
              </a:rPr>
              <a:t>heart disease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found that the diet has no effect.</a:t>
            </a:r>
          </a:p>
          <a:p>
            <a:pPr eaLnBrk="0" hangingPunct="0"/>
            <a:endParaRPr lang="en-US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29200" y="3543300"/>
            <a:ext cx="342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Low fat diet's disease prevention benefits overstated</a:t>
            </a:r>
            <a: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>
              <a:latin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en-US" altLang="en-US"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/>
          </a:p>
        </p:txBody>
      </p:sp>
      <p:pic>
        <p:nvPicPr>
          <p:cNvPr id="2062" name="Picture 14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05400" y="45339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 b="1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Asian News International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/>
          </a:p>
        </p:txBody>
      </p:sp>
      <p:pic>
        <p:nvPicPr>
          <p:cNvPr id="2064" name="Picture 16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05400" y="4775200"/>
            <a:ext cx="3276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Washington,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February 9, 2006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6666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new study has revealed that merely switching on to a low fat diet does not reduce the risk of breast cancer, colorectal cancer or heart disease, in women, instead they should cut back on saturated and trans fats.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6407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2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Should we abandon low fat diets?  </a:t>
            </a:r>
          </a:p>
        </p:txBody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4" y="1143000"/>
            <a:ext cx="7889875" cy="4994275"/>
          </a:xfrm>
        </p:spPr>
        <p:txBody>
          <a:bodyPr/>
          <a:lstStyle/>
          <a:p>
            <a:pPr marL="233363" indent="-233363"/>
            <a:r>
              <a:rPr lang="en-US" altLang="en-US" dirty="0"/>
              <a:t>Only one study, although largest and is a clinical trial, need to consider all of the evidence</a:t>
            </a:r>
          </a:p>
          <a:p>
            <a:pPr marL="233363" indent="-233363"/>
            <a:r>
              <a:rPr lang="en-US" altLang="en-US" dirty="0"/>
              <a:t>In fact epidemiologic evidence has not been that strong in showing benefits of low fat diet</a:t>
            </a:r>
          </a:p>
          <a:p>
            <a:pPr marL="233363" indent="-233363"/>
            <a:r>
              <a:rPr lang="en-US" altLang="en-US" dirty="0"/>
              <a:t>Limited time of follow-up (8.1 years)</a:t>
            </a:r>
          </a:p>
          <a:p>
            <a:pPr marL="233363" indent="-233363"/>
            <a:r>
              <a:rPr lang="en-US" altLang="en-US" dirty="0"/>
              <a:t>Diet change at an older age (post menopausal women)</a:t>
            </a:r>
          </a:p>
          <a:p>
            <a:pPr marL="233363" indent="-233363"/>
            <a:r>
              <a:rPr lang="en-US" altLang="en-US" dirty="0"/>
              <a:t>Modest dietary differences </a:t>
            </a:r>
          </a:p>
          <a:p>
            <a:pPr marL="233363" indent="-233363"/>
            <a:r>
              <a:rPr lang="en-US" altLang="en-US" dirty="0"/>
              <a:t>Actually observed some modest effects</a:t>
            </a:r>
          </a:p>
          <a:p>
            <a:pPr marL="633413" lvl="1" indent="-285750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64436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 - Defining a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Cohort: “any designated group of individuals who are followed or traced over a period of time”</a:t>
            </a:r>
          </a:p>
          <a:p>
            <a:pPr lvl="1"/>
            <a:r>
              <a:rPr lang="en-US" sz="2400" dirty="0" smtClean="0"/>
              <a:t>Nurses Health Study, Framingham, ARIC, WHI</a:t>
            </a:r>
          </a:p>
          <a:p>
            <a:r>
              <a:rPr lang="en-US" sz="2800" dirty="0" smtClean="0"/>
              <a:t>Cohort study: “study based on random samples of populations with differing exposure characteristics:</a:t>
            </a:r>
          </a:p>
          <a:p>
            <a:r>
              <a:rPr lang="en-US" sz="2800" dirty="0" smtClean="0"/>
              <a:t>Closed vs. open cohorts</a:t>
            </a:r>
          </a:p>
          <a:p>
            <a:r>
              <a:rPr lang="en-US" sz="2800" dirty="0" smtClean="0"/>
              <a:t>Can estimate ratio and difference measures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8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study basic design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1" y="6324600"/>
            <a:ext cx="73914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5800" y="1371600"/>
            <a:ext cx="8046720" cy="1828800"/>
            <a:chOff x="685800" y="1828800"/>
            <a:chExt cx="8046720" cy="1828800"/>
          </a:xfrm>
        </p:grpSpPr>
        <p:sp>
          <p:nvSpPr>
            <p:cNvPr id="6" name="Oval 5"/>
            <p:cNvSpPr/>
            <p:nvPr/>
          </p:nvSpPr>
          <p:spPr>
            <a:xfrm>
              <a:off x="685800" y="2362200"/>
              <a:ext cx="2133600" cy="1066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182880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2200" y="2971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71800" y="2446020"/>
              <a:ext cx="3124200" cy="982980"/>
              <a:chOff x="3048000" y="2446020"/>
              <a:chExt cx="3124200" cy="9829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85800" y="4267200"/>
            <a:ext cx="8046720" cy="1828800"/>
            <a:chOff x="685800" y="4114800"/>
            <a:chExt cx="8046720" cy="1828800"/>
          </a:xfrm>
        </p:grpSpPr>
        <p:sp>
          <p:nvSpPr>
            <p:cNvPr id="7" name="Oval 6"/>
            <p:cNvSpPr/>
            <p:nvPr/>
          </p:nvSpPr>
          <p:spPr>
            <a:xfrm>
              <a:off x="685800" y="4343400"/>
              <a:ext cx="2133600" cy="1066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Unexposed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4114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93776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971800" y="4503420"/>
              <a:ext cx="3124200" cy="982980"/>
              <a:chOff x="3048000" y="2446020"/>
              <a:chExt cx="3124200" cy="9829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3352800" y="6248399"/>
            <a:ext cx="2133600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Time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0801" y="2438400"/>
            <a:ext cx="3291840" cy="2590800"/>
            <a:chOff x="2590800" y="2438400"/>
            <a:chExt cx="3291840" cy="2590800"/>
          </a:xfrm>
        </p:grpSpPr>
        <p:sp>
          <p:nvSpPr>
            <p:cNvPr id="28" name="Rectangle 27"/>
            <p:cNvSpPr/>
            <p:nvPr/>
          </p:nvSpPr>
          <p:spPr>
            <a:xfrm>
              <a:off x="2590800" y="3124200"/>
              <a:ext cx="3291840" cy="118872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Must account for differences in distributions of patient characteristics that could predict outcome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191000" y="24384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191000" y="44196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8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8434" name="Picture 2" descr="4121_EP006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1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1"/>
          </a:xfrm>
        </p:spPr>
        <p:txBody>
          <a:bodyPr/>
          <a:lstStyle/>
          <a:p>
            <a:r>
              <a:rPr lang="en-US" sz="2400" dirty="0" smtClean="0"/>
              <a:t>General </a:t>
            </a:r>
            <a:r>
              <a:rPr lang="en-US" sz="2400" dirty="0"/>
              <a:t>Course Website: </a:t>
            </a:r>
            <a:r>
              <a:rPr lang="en-US" sz="2200" u="sng" dirty="0" smtClean="0"/>
              <a:t>ticr.ucsf.edu/courses/schedule/pharmacoepi.html</a:t>
            </a:r>
          </a:p>
          <a:p>
            <a:endParaRPr lang="en-US" sz="2200" u="sng" dirty="0" smtClean="0"/>
          </a:p>
          <a:p>
            <a:r>
              <a:rPr lang="en-US" sz="2400" dirty="0" smtClean="0"/>
              <a:t>Website still needs to be updated with 2017 Schedule</a:t>
            </a:r>
          </a:p>
          <a:p>
            <a:endParaRPr lang="en-US" sz="2400" dirty="0"/>
          </a:p>
          <a:p>
            <a:pPr marL="342900" lvl="1" indent="-342900">
              <a:buFont typeface="Wingdings" pitchFamily="2" charset="2"/>
              <a:buChar char="l"/>
            </a:pPr>
            <a:r>
              <a:rPr lang="en-US" sz="2400" dirty="0" smtClean="0"/>
              <a:t>Dr. Kelsh on business trip Feb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There will still be class </a:t>
            </a:r>
            <a:r>
              <a:rPr lang="en-US" dirty="0" smtClean="0"/>
              <a:t>(</a:t>
            </a:r>
            <a:r>
              <a:rPr lang="en-US" dirty="0"/>
              <a:t>Dr. </a:t>
            </a:r>
            <a:r>
              <a:rPr lang="en-US" dirty="0" smtClean="0"/>
              <a:t>Callaghan)    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Overview of FDA</a:t>
            </a:r>
          </a:p>
          <a:p>
            <a:pPr lvl="1"/>
            <a:r>
              <a:rPr lang="en-US" dirty="0" smtClean="0"/>
              <a:t>Advanced Methods – Quantitative Bias Analysis, </a:t>
            </a:r>
            <a:r>
              <a:rPr lang="en-US" dirty="0" err="1" smtClean="0"/>
              <a:t>MetaAnalysis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82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9458" name="Picture 2" descr="4121_EP010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26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Cohort studies are used to answer various PE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disease states</a:t>
            </a:r>
          </a:p>
          <a:p>
            <a:pPr lvl="1"/>
            <a:r>
              <a:rPr lang="en-US" dirty="0" smtClean="0"/>
              <a:t>“Healthy” cohorts (e.g. Framingham, NHS)</a:t>
            </a:r>
          </a:p>
          <a:p>
            <a:pPr lvl="1"/>
            <a:r>
              <a:rPr lang="en-US" dirty="0" smtClean="0"/>
              <a:t>Patient registries and prospective/retrospective cohorts</a:t>
            </a:r>
          </a:p>
          <a:p>
            <a:r>
              <a:rPr lang="en-US" dirty="0" smtClean="0"/>
              <a:t>Safety and </a:t>
            </a:r>
            <a:r>
              <a:rPr lang="en-US" dirty="0" err="1" smtClean="0"/>
              <a:t>pharmacovigilence</a:t>
            </a:r>
            <a:endParaRPr lang="en-US" dirty="0" smtClean="0"/>
          </a:p>
          <a:p>
            <a:pPr lvl="1"/>
            <a:r>
              <a:rPr lang="en-US" dirty="0" smtClean="0"/>
              <a:t>Disease/Drug registries</a:t>
            </a:r>
          </a:p>
          <a:p>
            <a:pPr lvl="1"/>
            <a:r>
              <a:rPr lang="en-US" dirty="0" smtClean="0"/>
              <a:t>Prospective/Retrospective cohort studies</a:t>
            </a:r>
            <a:r>
              <a:rPr lang="en-US" sz="2800" dirty="0" smtClean="0"/>
              <a:t> </a:t>
            </a:r>
          </a:p>
          <a:p>
            <a:r>
              <a:rPr lang="en-US" dirty="0"/>
              <a:t>Drug effectiveness (comparative effectiveness)</a:t>
            </a:r>
          </a:p>
          <a:p>
            <a:pPr marL="742950" lvl="2" indent="-342900"/>
            <a:r>
              <a:rPr lang="en-US" sz="2800" dirty="0"/>
              <a:t>Prospective/Retrospective cohort studies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5410201"/>
            <a:ext cx="4953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useful when studying multiple outcomes from a single exposure (e.g. effects from a newly marketed drug)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Case-control study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334001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Studies that compare cases with a disease to controls without the disease, looking for differences in antecedent exposures</a:t>
            </a:r>
          </a:p>
          <a:p>
            <a:pPr eaLnBrk="1" hangingPunct="1"/>
            <a:r>
              <a:rPr lang="en-US" sz="2600" dirty="0" smtClean="0"/>
              <a:t>Yields estimates of ratio effect measures (i.e. odds ratio, OR)</a:t>
            </a:r>
          </a:p>
          <a:p>
            <a:pPr lvl="1" eaLnBrk="1" hangingPunct="1"/>
            <a:r>
              <a:rPr lang="en-US" sz="2200" dirty="0" smtClean="0"/>
              <a:t>When well-designed (cases/controls selected irrespective of exposure status; exposure distribution of controls represents source population), odds ratio estimates of the incidence rate ratio</a:t>
            </a:r>
          </a:p>
          <a:p>
            <a:r>
              <a:rPr lang="en-US" sz="2600" dirty="0" smtClean="0"/>
              <a:t>Most efficient for rare diseases, diseases with a long latency period</a:t>
            </a:r>
          </a:p>
          <a:p>
            <a:r>
              <a:rPr lang="en-US" sz="2600" dirty="0" smtClean="0"/>
              <a:t>Can evaluate multiple exposures with study design</a:t>
            </a:r>
          </a:p>
          <a:p>
            <a:r>
              <a:rPr lang="en-US" sz="2600" dirty="0" smtClean="0"/>
              <a:t>Outcome measure often more precise 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1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basic design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729223" y="243281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1" y="483286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33401" y="1854725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Exposed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3401" y="5283726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33401" y="2856012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33401" y="4191000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Exposed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52801" y="2133600"/>
            <a:ext cx="2376422" cy="1066800"/>
            <a:chOff x="3352800" y="2133600"/>
            <a:chExt cx="2376422" cy="1066800"/>
          </a:xfrm>
        </p:grpSpPr>
        <p:cxnSp>
          <p:nvCxnSpPr>
            <p:cNvPr id="16" name="Straight Connector 15"/>
            <p:cNvCxnSpPr>
              <a:stCxn id="6" idx="1"/>
            </p:cNvCxnSpPr>
            <p:nvPr/>
          </p:nvCxnSpPr>
          <p:spPr bwMode="auto">
            <a:xfrm flipH="1">
              <a:off x="4038601" y="2663651"/>
              <a:ext cx="1690621" cy="3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953000" y="137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begins by selecting subjects based on case status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373380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Then, match controls to cases in an n:1 ratio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6674521" y="18962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674521" y="42584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22860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67200" y="46482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52801" y="4495800"/>
            <a:ext cx="2376423" cy="1066800"/>
            <a:chOff x="3352800" y="2133600"/>
            <a:chExt cx="2376423" cy="106680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4038601" y="2663650"/>
              <a:ext cx="1690622" cy="33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520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4338" name="Picture 2" descr="4121_EP006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5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5362" name="Picture 2" descr="4121_EP010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03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A classic case: The DES story: long-term consequences of prenatal exposure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1971, </a:t>
            </a:r>
            <a:r>
              <a:rPr lang="en-US" sz="2600" dirty="0" err="1" smtClean="0"/>
              <a:t>Herbst</a:t>
            </a:r>
            <a:r>
              <a:rPr lang="en-US" sz="2600" dirty="0" smtClean="0"/>
              <a:t> et al published a report of a rare vaginal cancer (vaginal clear-cell </a:t>
            </a:r>
            <a:r>
              <a:rPr lang="en-US" sz="2600" dirty="0" err="1" smtClean="0"/>
              <a:t>adenocarcinoma</a:t>
            </a:r>
            <a:r>
              <a:rPr lang="en-US" sz="2600" dirty="0" smtClean="0"/>
              <a:t>, CCC) in 8 young women diagnosed in a Boston hospital</a:t>
            </a:r>
          </a:p>
          <a:p>
            <a:pPr lvl="1"/>
            <a:r>
              <a:rPr lang="en-US" sz="2400" dirty="0" smtClean="0"/>
              <a:t>Cancer had never before been seen in this age group in this hospital (generally diagnosed in women &gt;50 years)</a:t>
            </a:r>
          </a:p>
          <a:p>
            <a:r>
              <a:rPr lang="en-US" sz="2600" dirty="0" smtClean="0"/>
              <a:t>Findings linked CCC with prenatal exposure to synthetic </a:t>
            </a:r>
            <a:r>
              <a:rPr lang="en-US" sz="2600" dirty="0" err="1" smtClean="0"/>
              <a:t>oestrogen</a:t>
            </a:r>
            <a:r>
              <a:rPr lang="en-US" sz="2600" dirty="0" smtClean="0"/>
              <a:t> diethylstilboestrol (DES)</a:t>
            </a:r>
          </a:p>
          <a:p>
            <a:r>
              <a:rPr lang="en-US" sz="2600" dirty="0" smtClean="0"/>
              <a:t>DES had been prescribed since 1947 in the widespread belief that it prevented spontaneous abortion (miscarriage)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5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600" dirty="0" smtClean="0"/>
              <a:t>Matched case-control study very effective in showing association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719264"/>
            <a:ext cx="88265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Herbst et al, NEJM, 1971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1" y="1981199"/>
            <a:ext cx="1371600" cy="3429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737" y="5867401"/>
            <a:ext cx="667522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Study required only 8 cases and 32 matched controls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Case-control Example: </a:t>
            </a:r>
            <a:br>
              <a:rPr lang="en-US" sz="3200" dirty="0" smtClean="0"/>
            </a:br>
            <a:r>
              <a:rPr lang="en-US" sz="3200" dirty="0" smtClean="0"/>
              <a:t>Silicon Breast Implants and Chronic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57801"/>
          </a:xfrm>
        </p:spPr>
        <p:txBody>
          <a:bodyPr/>
          <a:lstStyle/>
          <a:p>
            <a:r>
              <a:rPr lang="en-US" sz="2400" dirty="0" smtClean="0"/>
              <a:t>Background: Concerns various disease outcomes </a:t>
            </a:r>
          </a:p>
          <a:p>
            <a:pPr lvl="1"/>
            <a:r>
              <a:rPr lang="en-US" sz="2000" dirty="0" smtClean="0"/>
              <a:t>Neurological disease </a:t>
            </a:r>
          </a:p>
          <a:p>
            <a:pPr lvl="1"/>
            <a:r>
              <a:rPr lang="en-US" sz="2000" dirty="0" smtClean="0"/>
              <a:t>Connective Tissue Disorders </a:t>
            </a:r>
          </a:p>
          <a:p>
            <a:pPr lvl="1"/>
            <a:r>
              <a:rPr lang="en-US" sz="2000" dirty="0" smtClean="0"/>
              <a:t>Cancer </a:t>
            </a:r>
          </a:p>
          <a:p>
            <a:r>
              <a:rPr lang="en-US" sz="2400" dirty="0" smtClean="0"/>
              <a:t>Two ongoing prospective cohort studies being conducted</a:t>
            </a:r>
          </a:p>
          <a:p>
            <a:pPr lvl="1"/>
            <a:r>
              <a:rPr lang="en-US" sz="2000" dirty="0" smtClean="0"/>
              <a:t>Large studies 10,000 + patients enrolled </a:t>
            </a:r>
          </a:p>
          <a:p>
            <a:pPr lvl="1"/>
            <a:r>
              <a:rPr lang="en-US" sz="2000" dirty="0" smtClean="0"/>
              <a:t>10 years+ follow-up required to observe disease events</a:t>
            </a:r>
          </a:p>
          <a:p>
            <a:pPr lvl="1"/>
            <a:r>
              <a:rPr lang="en-US" sz="2000" dirty="0" smtClean="0"/>
              <a:t>Expensive, challenges with loss to follow-up, burdensome</a:t>
            </a:r>
          </a:p>
          <a:p>
            <a:r>
              <a:rPr lang="en-US" sz="2400" dirty="0" smtClean="0"/>
              <a:t>Case-control studies in Brazil</a:t>
            </a:r>
          </a:p>
          <a:p>
            <a:pPr lvl="1"/>
            <a:r>
              <a:rPr lang="en-US" sz="2000" dirty="0" smtClean="0"/>
              <a:t>Prevalence of exposure – higher than most regions </a:t>
            </a:r>
          </a:p>
          <a:p>
            <a:pPr lvl="1"/>
            <a:r>
              <a:rPr lang="en-US" sz="2000" dirty="0" smtClean="0"/>
              <a:t>Can provide answers about risk in a more timely manner – i.e. more readily addresses long latency period  </a:t>
            </a:r>
          </a:p>
          <a:p>
            <a:pPr lvl="1"/>
            <a:r>
              <a:rPr lang="en-US" sz="2000" dirty="0" smtClean="0"/>
              <a:t>Cost efficiencies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Challenges in measuring exposure</a:t>
            </a:r>
          </a:p>
          <a:p>
            <a:pPr lvl="1"/>
            <a:endParaRPr lang="en-US" sz="22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4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 selection of controls can be challenging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controls are well selected, their exposure distribution represents the exposure distribution of the source population for the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i.e. controls should represent the source population, not the most fit, healthy, and productive members of society (unless the source population only contained such people)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Usually, the source population is an open cohort, so the controls are intended to represent the exposure distribution in the person-time at risk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/>
            <a:r>
              <a:rPr lang="en-US" dirty="0" smtClean="0"/>
              <a:t>Epidemiology and special considerations of </a:t>
            </a:r>
            <a:r>
              <a:rPr lang="en-US" dirty="0" err="1" smtClean="0"/>
              <a:t>pharmacoepidemiology</a:t>
            </a:r>
            <a:endParaRPr lang="en-US" dirty="0" smtClean="0"/>
          </a:p>
          <a:p>
            <a:pPr eaLnBrk="1"/>
            <a:r>
              <a:rPr lang="en-US" dirty="0" smtClean="0"/>
              <a:t>Selecting the appropriate study design</a:t>
            </a:r>
          </a:p>
          <a:p>
            <a:pPr eaLnBrk="1"/>
            <a:r>
              <a:rPr lang="en-US" dirty="0" smtClean="0"/>
              <a:t>Major sources of error in epidemiology and control of error in </a:t>
            </a:r>
            <a:r>
              <a:rPr lang="en-US" dirty="0" err="1" smtClean="0"/>
              <a:t>pharmacoepidemiology</a:t>
            </a:r>
            <a:r>
              <a:rPr lang="en-US" dirty="0" smtClean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202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990602" y="5562600"/>
            <a:ext cx="1639416" cy="838200"/>
            <a:chOff x="5664939" y="2133600"/>
            <a:chExt cx="1639416" cy="838200"/>
          </a:xfrm>
        </p:grpSpPr>
        <p:grpSp>
          <p:nvGrpSpPr>
            <p:cNvPr id="4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3" name="TextBox 62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3048002" y="3810000"/>
            <a:ext cx="1639416" cy="838200"/>
            <a:chOff x="5664939" y="2133600"/>
            <a:chExt cx="1639416" cy="838200"/>
          </a:xfrm>
        </p:grpSpPr>
        <p:grpSp>
          <p:nvGrpSpPr>
            <p:cNvPr id="7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800" dirty="0" smtClean="0"/>
              <a:t>Consider the case-crossover design in Pharmacoepidemiology</a:t>
            </a:r>
            <a:endParaRPr lang="en-US" sz="38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121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Study begins by selecting subjects based on case status</a:t>
            </a:r>
            <a:endParaRPr lang="en-US" sz="1600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8122320" y="17438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50"/>
          <p:cNvGrpSpPr/>
          <p:nvPr/>
        </p:nvGrpSpPr>
        <p:grpSpPr>
          <a:xfrm>
            <a:off x="6172202" y="2133600"/>
            <a:ext cx="1639416" cy="914400"/>
            <a:chOff x="5664939" y="2133600"/>
            <a:chExt cx="1639416" cy="914400"/>
          </a:xfrm>
        </p:grpSpPr>
        <p:grpSp>
          <p:nvGrpSpPr>
            <p:cNvPr id="9" name="Group 49"/>
            <p:cNvGrpSpPr/>
            <p:nvPr/>
          </p:nvGrpSpPr>
          <p:grpSpPr>
            <a:xfrm>
              <a:off x="5664939" y="2133600"/>
              <a:ext cx="1512083" cy="914400"/>
              <a:chOff x="5664939" y="2133600"/>
              <a:chExt cx="1512083" cy="914400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 flipH="1">
                <a:off x="6400800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5664939" y="2667000"/>
                <a:ext cx="735861" cy="381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5355118" y="1926045"/>
            <a:ext cx="755583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Exp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334000" y="2697809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4953000" y="4343400"/>
            <a:ext cx="3429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2819400" y="6096000"/>
            <a:ext cx="5562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495800" y="38862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8400" y="56388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8382000" y="2850548"/>
            <a:ext cx="0" cy="32454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400800" y="39624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months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572666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months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 bwMode="auto">
          <a:xfrm>
            <a:off x="2215139" y="36176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2209800" y="43589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96201" y="2248152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4109" y="52178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8772" y="59591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1706880"/>
            <a:ext cx="3291840" cy="118872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Uses a case as his/her own control by considering person-time before the case event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4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the case-crossover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using a patient as his/her own control all time-invariant factors are adjusted including those difficult to measure</a:t>
            </a:r>
          </a:p>
          <a:p>
            <a:pPr lvl="1"/>
            <a:r>
              <a:rPr lang="en-US" sz="2400" dirty="0" smtClean="0"/>
              <a:t>Genetic polymorphisms, lifestyle, and socioeconomic factors (given the time horizon is not too long)</a:t>
            </a:r>
          </a:p>
          <a:p>
            <a:r>
              <a:rPr lang="en-US" sz="2800" dirty="0" smtClean="0"/>
              <a:t>Reductions in effect measures are expected from a case-control to case-crossover</a:t>
            </a:r>
          </a:p>
          <a:p>
            <a:pPr lvl="1"/>
            <a:r>
              <a:rPr lang="en-US" sz="2400" dirty="0" smtClean="0"/>
              <a:t>Crossover design better controls for patient frailty</a:t>
            </a:r>
          </a:p>
          <a:p>
            <a:r>
              <a:rPr lang="en-US" sz="2800" dirty="0" smtClean="0"/>
              <a:t>Design works best when exposure varies with time and the outcome has an acute onset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Where Case-Crossover Might be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800" dirty="0" smtClean="0"/>
              <a:t>Mobile phone use and motor vehicle accident:</a:t>
            </a:r>
          </a:p>
          <a:p>
            <a:pPr lvl="1"/>
            <a:r>
              <a:rPr lang="en-US" sz="2400" dirty="0" smtClean="0"/>
              <a:t>Researchers were able to combine phone records and insurance claims data</a:t>
            </a:r>
          </a:p>
          <a:p>
            <a:r>
              <a:rPr lang="en-US" sz="2800" dirty="0" smtClean="0"/>
              <a:t>Viagra use and CV events </a:t>
            </a:r>
          </a:p>
          <a:p>
            <a:r>
              <a:rPr lang="en-US" sz="2800" dirty="0" smtClean="0"/>
              <a:t>Asthma inhaler use and XX event</a:t>
            </a:r>
          </a:p>
          <a:p>
            <a:r>
              <a:rPr lang="en-US" dirty="0" smtClean="0"/>
              <a:t>XX Medication/event and migraine headaches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Key to conducting an unbiased study will be the ability to precisely measure the time of exposure and time of outcome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7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Summary: Limitations of different study designs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observational cohorts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Often have low power and precision for rare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 have the potential for selection bias, with regard to unknown or unmeasured confounders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Outcome information is often inferior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case-control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Control-selection bias is often a major 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Exposure information is sometimes inferior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Matching limits analytic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 say we "generate hypotheses" with case-control studies and "test" them with cohort studies</a:t>
            </a:r>
            <a:endParaRPr lang="en-US" sz="2000" dirty="0" smtClean="0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Appropriate design depends on the question, exposure/outcome relationship, and logistics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76401"/>
            <a:ext cx="8915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dirty="0"/>
              <a:t>Proposed Hierarchy of Evidence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343400"/>
          </a:xfrm>
        </p:spPr>
        <p:txBody>
          <a:bodyPr/>
          <a:lstStyle/>
          <a:p>
            <a:r>
              <a:rPr lang="en-US" dirty="0"/>
              <a:t>Systematic reviews of randomized trials</a:t>
            </a:r>
          </a:p>
          <a:p>
            <a:r>
              <a:rPr lang="en-US" dirty="0"/>
              <a:t>Single randomized trial</a:t>
            </a:r>
          </a:p>
          <a:p>
            <a:r>
              <a:rPr lang="en-US" dirty="0"/>
              <a:t>Systematic review of observational studies</a:t>
            </a:r>
          </a:p>
          <a:p>
            <a:r>
              <a:rPr lang="en-US" dirty="0"/>
              <a:t>Single observational study</a:t>
            </a:r>
          </a:p>
          <a:p>
            <a:r>
              <a:rPr lang="en-US" dirty="0"/>
              <a:t>Physiologic studies</a:t>
            </a:r>
          </a:p>
          <a:p>
            <a:r>
              <a:rPr lang="en-US" dirty="0"/>
              <a:t>Unsystematic clinical observations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6096000"/>
            <a:ext cx="548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Guyatt</a:t>
            </a:r>
            <a:r>
              <a:rPr lang="en-US" dirty="0"/>
              <a:t> et al. JAMA 2000; 284:1290-1296</a:t>
            </a:r>
          </a:p>
        </p:txBody>
      </p:sp>
    </p:spTree>
    <p:extLst>
      <p:ext uri="{BB962C8B-B14F-4D97-AF65-F5344CB8AC3E}">
        <p14:creationId xmlns:p14="http://schemas.microsoft.com/office/powerpoint/2010/main" val="40783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Rothman – Six Research Misconceptions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Hierarchy of research study designs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Representative Sample of target population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Product terms in regression model and biological interactions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Continuous variables and percentile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 Comparison Adjustment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Significance testing data interpretation 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1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Remember, all designs have limitations.  Thoughtfully select the most appropriate design.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Carefully interpret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definition and measurement of drug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validity and relevance of the case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Carefully interpret the effect estimate along with its associated measure of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areas of residual bias that might impact the validity of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Avoid the pitfall of extending your conclusions past where the results meaningfully can take you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2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 and confounding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epidemiology?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Considered the core science of public health</a:t>
            </a:r>
          </a:p>
          <a:p>
            <a:pPr eaLnBrk="1" hangingPunct="1"/>
            <a:r>
              <a:rPr lang="en-US" sz="2800" dirty="0" smtClean="0"/>
              <a:t>A scientific discipline with roots in biology, logic, statistical methods and the philosophy of science</a:t>
            </a:r>
          </a:p>
          <a:p>
            <a:pPr eaLnBrk="1" hangingPunct="1"/>
            <a:r>
              <a:rPr lang="en-US" sz="2800" dirty="0" smtClean="0"/>
              <a:t>Definitions:</a:t>
            </a:r>
          </a:p>
          <a:p>
            <a:pPr lvl="1" eaLnBrk="1" hangingPunct="1"/>
            <a:r>
              <a:rPr lang="en-US" sz="2400" dirty="0" smtClean="0"/>
              <a:t>“The study of the distribution and determinants of disease frequency”</a:t>
            </a:r>
          </a:p>
          <a:p>
            <a:pPr lvl="1" eaLnBrk="1" hangingPunct="1"/>
            <a:r>
              <a:rPr lang="en-US" sz="2400" dirty="0" smtClean="0"/>
              <a:t>“The study of the occurrence of illness”</a:t>
            </a:r>
          </a:p>
          <a:p>
            <a:pPr lvl="1" eaLnBrk="1" hangingPunct="1"/>
            <a:r>
              <a:rPr lang="en-US" sz="2400" dirty="0" smtClean="0"/>
              <a:t>“The study of how often diseases occur in different groups of people and why”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1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r>
              <a:rPr lang="en-US" dirty="0" smtClean="0"/>
              <a:t>Multiple sources of systematic error (bias) 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599"/>
            <a:ext cx="3924300" cy="4953001"/>
          </a:xfrm>
        </p:spPr>
        <p:txBody>
          <a:bodyPr/>
          <a:lstStyle/>
          <a:p>
            <a:r>
              <a:rPr lang="en-US" sz="3200" u="sng" dirty="0" smtClean="0"/>
              <a:t>Selection Bias</a:t>
            </a:r>
          </a:p>
          <a:p>
            <a:pPr lvl="1"/>
            <a:r>
              <a:rPr lang="en-US" sz="3200" dirty="0" smtClean="0"/>
              <a:t>Referral Bias</a:t>
            </a:r>
          </a:p>
          <a:p>
            <a:pPr lvl="1"/>
            <a:r>
              <a:rPr lang="en-US" sz="3200" dirty="0" smtClean="0"/>
              <a:t>Self-Selection Bias</a:t>
            </a:r>
          </a:p>
          <a:p>
            <a:pPr lvl="1"/>
            <a:r>
              <a:rPr lang="en-US" sz="3200" dirty="0" smtClean="0"/>
              <a:t>Prevalence Bias</a:t>
            </a:r>
          </a:p>
          <a:p>
            <a:pPr lvl="1"/>
            <a:r>
              <a:rPr lang="en-US" sz="3200" dirty="0" err="1" smtClean="0"/>
              <a:t>Protopathic</a:t>
            </a:r>
            <a:r>
              <a:rPr lang="en-US" sz="3200" dirty="0" smtClean="0"/>
              <a:t> Bias</a:t>
            </a:r>
          </a:p>
          <a:p>
            <a:endParaRPr lang="en-US" sz="3200" dirty="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30763"/>
          </a:xfrm>
        </p:spPr>
        <p:txBody>
          <a:bodyPr/>
          <a:lstStyle/>
          <a:p>
            <a:r>
              <a:rPr lang="en-US" sz="3200" u="sng" dirty="0" smtClean="0"/>
              <a:t>Misclassification</a:t>
            </a:r>
          </a:p>
          <a:p>
            <a:pPr lvl="1"/>
            <a:r>
              <a:rPr lang="en-US" sz="3200" dirty="0" smtClean="0"/>
              <a:t>Recall bias</a:t>
            </a:r>
          </a:p>
          <a:p>
            <a:pPr lvl="1"/>
            <a:r>
              <a:rPr lang="en-US" sz="3200" dirty="0" smtClean="0"/>
              <a:t>Detection bias</a:t>
            </a:r>
          </a:p>
          <a:p>
            <a:pPr lvl="1"/>
            <a:r>
              <a:rPr lang="en-US" sz="3200" dirty="0" smtClean="0"/>
              <a:t>Immortal time bias</a:t>
            </a:r>
          </a:p>
          <a:p>
            <a:r>
              <a:rPr lang="en-US" sz="3200" u="sng" dirty="0" smtClean="0"/>
              <a:t>Confounding</a:t>
            </a:r>
          </a:p>
          <a:p>
            <a:pPr lvl="1"/>
            <a:r>
              <a:rPr lang="en-US" sz="3200" dirty="0" smtClean="0"/>
              <a:t>By indication</a:t>
            </a:r>
          </a:p>
          <a:p>
            <a:pPr lvl="1"/>
            <a:r>
              <a:rPr lang="en-US" sz="3200" dirty="0" smtClean="0"/>
              <a:t>By co-medication</a:t>
            </a:r>
          </a:p>
        </p:txBody>
      </p:sp>
    </p:spTree>
    <p:extLst>
      <p:ext uri="{BB962C8B-B14F-4D97-AF65-F5344CB8AC3E}">
        <p14:creationId xmlns:p14="http://schemas.microsoft.com/office/powerpoint/2010/main" val="847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epidemiology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error in an epidemiology study:</a:t>
            </a:r>
          </a:p>
          <a:p>
            <a:pPr lvl="1"/>
            <a:r>
              <a:rPr lang="en-US" dirty="0" smtClean="0"/>
              <a:t>Random error (measured by precision)</a:t>
            </a:r>
          </a:p>
          <a:p>
            <a:pPr lvl="1"/>
            <a:r>
              <a:rPr lang="en-US" dirty="0" smtClean="0"/>
              <a:t>Systematic error (bias)</a:t>
            </a:r>
          </a:p>
          <a:p>
            <a:r>
              <a:rPr lang="en-US" dirty="0" smtClean="0"/>
              <a:t>Random error approaches 0 as N increases</a:t>
            </a:r>
            <a:r>
              <a:rPr lang="en-US" dirty="0" smtClean="0">
                <a:sym typeface="Wingdings" pitchFamily="2" charset="2"/>
              </a:rPr>
              <a:t> Systematic error does not!</a:t>
            </a:r>
            <a:endParaRPr lang="en-US" dirty="0" smtClean="0"/>
          </a:p>
          <a:p>
            <a:r>
              <a:rPr lang="en-US" b="1" dirty="0" smtClean="0"/>
              <a:t>Systematic error </a:t>
            </a:r>
            <a:r>
              <a:rPr lang="en-US" dirty="0" smtClean="0"/>
              <a:t>typically minimized through study design and analytic approaches</a:t>
            </a:r>
          </a:p>
          <a:p>
            <a:r>
              <a:rPr lang="en-US" dirty="0" smtClean="0"/>
              <a:t>Unique challenges to consider 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is a mixing of effects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effect of the exposure is mixed together with the effect of another variable, leading to a bias.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Arises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the target population and a substitute population have different distributions of variables </a:t>
            </a: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Birth order &amp; Down’s syndrome: classic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477001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Rothman, Epidemiology: An Introduction, 2002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criteria of a confounder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3"/>
          </a:xfrm>
        </p:spPr>
        <p:txBody>
          <a:bodyPr/>
          <a:lstStyle/>
          <a:p>
            <a:r>
              <a:rPr lang="en-US" sz="2800" dirty="0" smtClean="0"/>
              <a:t>Must be a cause or a proxy for a cause of the disease</a:t>
            </a:r>
          </a:p>
          <a:p>
            <a:r>
              <a:rPr lang="en-US" sz="2800" dirty="0" smtClean="0"/>
              <a:t>Must be a cause of the exposure</a:t>
            </a:r>
          </a:p>
          <a:p>
            <a:r>
              <a:rPr lang="en-US" sz="2800" dirty="0" smtClean="0"/>
              <a:t>Must not be an intermediate in the causal pathway</a:t>
            </a:r>
          </a:p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85913" y="3332163"/>
            <a:ext cx="5505451" cy="3240088"/>
            <a:chOff x="1287" y="2147"/>
            <a:chExt cx="3468" cy="204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208" y="2520"/>
              <a:ext cx="720" cy="5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8" y="2675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C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44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888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99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12" y="360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880" y="2929"/>
              <a:ext cx="1056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564" y="3533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X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76" y="3488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Y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87" y="3897"/>
              <a:ext cx="8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Exposure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13" y="3897"/>
              <a:ext cx="8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Outcome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97" y="2147"/>
              <a:ext cx="112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Confounding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Factor(s)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872" y="2967"/>
              <a:ext cx="432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216025"/>
          </a:xfrm>
        </p:spPr>
        <p:txBody>
          <a:bodyPr/>
          <a:lstStyle/>
          <a:p>
            <a:r>
              <a:rPr lang="en-US" sz="3400" smtClean="0"/>
              <a:t>Example of confounding – Alcohol use and cardiovascular disease (CVD) risk </a:t>
            </a:r>
          </a:p>
        </p:txBody>
      </p:sp>
      <p:sp>
        <p:nvSpPr>
          <p:cNvPr id="29699" name="Rectangle 158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066800"/>
          </a:xfrm>
        </p:spPr>
        <p:txBody>
          <a:bodyPr/>
          <a:lstStyle/>
          <a:p>
            <a:r>
              <a:rPr lang="en-US" smtClean="0"/>
              <a:t>Does alcohol use increase the risk of CVD?</a:t>
            </a:r>
          </a:p>
        </p:txBody>
      </p:sp>
      <p:graphicFrame>
        <p:nvGraphicFramePr>
          <p:cNvPr id="415900" name="Group 156"/>
          <p:cNvGraphicFramePr>
            <a:graphicFrameLocks noGrp="1"/>
          </p:cNvGraphicFramePr>
          <p:nvPr>
            <p:ph idx="4294967295"/>
          </p:nvPr>
        </p:nvGraphicFramePr>
        <p:xfrm>
          <a:off x="762000" y="3048000"/>
          <a:ext cx="4081463" cy="2468880"/>
        </p:xfrm>
        <a:graphic>
          <a:graphicData uri="http://schemas.openxmlformats.org/drawingml/2006/table">
            <a:tbl>
              <a:tblPr/>
              <a:tblGrid>
                <a:gridCol w="1360488"/>
                <a:gridCol w="1360487"/>
                <a:gridCol w="13604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5715000" y="3600450"/>
            <a:ext cx="25479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Relative Risk (RR)</a:t>
            </a:r>
          </a:p>
          <a:p>
            <a:pPr algn="ctr"/>
            <a:endParaRPr lang="en-US"/>
          </a:p>
          <a:p>
            <a:pPr algn="ctr"/>
            <a:r>
              <a:rPr lang="en-US" u="sng"/>
              <a:t>Risk in Exposed</a:t>
            </a:r>
          </a:p>
          <a:p>
            <a:pPr algn="ctr"/>
            <a:r>
              <a:rPr lang="en-US"/>
              <a:t>Risk in Unexposed</a:t>
            </a:r>
          </a:p>
        </p:txBody>
      </p:sp>
    </p:spTree>
    <p:extLst>
      <p:ext uri="{BB962C8B-B14F-4D97-AF65-F5344CB8AC3E}">
        <p14:creationId xmlns:p14="http://schemas.microsoft.com/office/powerpoint/2010/main" val="41855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16025"/>
          </a:xfrm>
        </p:spPr>
        <p:txBody>
          <a:bodyPr/>
          <a:lstStyle/>
          <a:p>
            <a:r>
              <a:rPr lang="en-US" sz="3200" smtClean="0"/>
              <a:t>Removing the imbalance of smoking status reveals much lower risk related to exposure</a:t>
            </a:r>
          </a:p>
        </p:txBody>
      </p:sp>
      <p:graphicFrame>
        <p:nvGraphicFramePr>
          <p:cNvPr id="420006" name="Group 166"/>
          <p:cNvGraphicFramePr>
            <a:graphicFrameLocks noGrp="1"/>
          </p:cNvGraphicFramePr>
          <p:nvPr>
            <p:ph idx="1"/>
          </p:nvPr>
        </p:nvGraphicFramePr>
        <p:xfrm>
          <a:off x="304800" y="1873250"/>
          <a:ext cx="8458200" cy="3443288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1219200"/>
                <a:gridCol w="1143000"/>
                <a:gridCol w="1295400"/>
                <a:gridCol w="11430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MH RR^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7" name="Text Box 167"/>
          <p:cNvSpPr txBox="1">
            <a:spLocks noChangeArrowheads="1"/>
          </p:cNvSpPr>
          <p:nvPr/>
        </p:nvSpPr>
        <p:spPr bwMode="auto">
          <a:xfrm>
            <a:off x="508000" y="5518150"/>
            <a:ext cx="810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^Mantel Haenszel Relative Risk (MH RR) – summarizes across strata</a:t>
            </a:r>
          </a:p>
        </p:txBody>
      </p:sp>
    </p:spTree>
    <p:extLst>
      <p:ext uri="{BB962C8B-B14F-4D97-AF65-F5344CB8AC3E}">
        <p14:creationId xmlns:p14="http://schemas.microsoft.com/office/powerpoint/2010/main" val="58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Confounding-by-indication is a significant source of bias in pharmacoepidemiology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1"/>
          </a:xfrm>
        </p:spPr>
        <p:txBody>
          <a:bodyPr>
            <a:noAutofit/>
          </a:bodyPr>
          <a:lstStyle/>
          <a:p>
            <a:r>
              <a:rPr lang="en-US" sz="2400" dirty="0" smtClean="0"/>
              <a:t>Patients who take a drug generally differ from those who do not take the drug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1</a:t>
            </a:r>
            <a:r>
              <a:rPr lang="en-US" sz="2400" dirty="0" smtClean="0"/>
              <a:t>: A therapeutic, or higher dose of the drug, may be prescribed to sicker patients</a:t>
            </a:r>
          </a:p>
          <a:p>
            <a:pPr lvl="1"/>
            <a:r>
              <a:rPr lang="en-US" sz="2000" dirty="0" smtClean="0"/>
              <a:t>Drug can appear harmful because exposed patients are at a higher baseline risk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2</a:t>
            </a:r>
            <a:r>
              <a:rPr lang="en-US" sz="2400" dirty="0" smtClean="0"/>
              <a:t>: Conversely, a therapeutic may be prescribed to healthier patients</a:t>
            </a:r>
          </a:p>
          <a:p>
            <a:pPr lvl="1"/>
            <a:r>
              <a:rPr lang="en-US" sz="2000" dirty="0" smtClean="0"/>
              <a:t>Drug may appear more beneficial than it really is because exposed patients are at a lower baseline risk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9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Confounding by Indication is common in studies of real-world use of drugs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71600" y="1905000"/>
            <a:ext cx="6096000" cy="3962400"/>
            <a:chOff x="960" y="1152"/>
            <a:chExt cx="3840" cy="2496"/>
          </a:xfrm>
        </p:grpSpPr>
        <p:sp>
          <p:nvSpPr>
            <p:cNvPr id="32772" name="Oval 18"/>
            <p:cNvSpPr>
              <a:spLocks noChangeArrowheads="1"/>
            </p:cNvSpPr>
            <p:nvPr/>
          </p:nvSpPr>
          <p:spPr bwMode="auto">
            <a:xfrm>
              <a:off x="960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19"/>
            <p:cNvSpPr>
              <a:spLocks noChangeArrowheads="1"/>
            </p:cNvSpPr>
            <p:nvPr/>
          </p:nvSpPr>
          <p:spPr bwMode="auto">
            <a:xfrm>
              <a:off x="3456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20"/>
            <p:cNvSpPr>
              <a:spLocks noChangeArrowheads="1"/>
            </p:cNvSpPr>
            <p:nvPr/>
          </p:nvSpPr>
          <p:spPr bwMode="auto">
            <a:xfrm>
              <a:off x="2160" y="1152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775" name="AutoShape 21"/>
            <p:cNvCxnSpPr>
              <a:cxnSpLocks noChangeShapeType="1"/>
              <a:stCxn id="32774" idx="3"/>
              <a:endCxn id="32772" idx="0"/>
            </p:cNvCxnSpPr>
            <p:nvPr/>
          </p:nvCxnSpPr>
          <p:spPr bwMode="auto">
            <a:xfrm flipH="1">
              <a:off x="1512" y="2012"/>
              <a:ext cx="810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6" name="AutoShape 22"/>
            <p:cNvCxnSpPr>
              <a:cxnSpLocks noChangeShapeType="1"/>
              <a:stCxn id="32774" idx="5"/>
              <a:endCxn id="32773" idx="0"/>
            </p:cNvCxnSpPr>
            <p:nvPr/>
          </p:nvCxnSpPr>
          <p:spPr bwMode="auto">
            <a:xfrm>
              <a:off x="3102" y="2012"/>
              <a:ext cx="906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7" name="AutoShape 23"/>
            <p:cNvCxnSpPr>
              <a:cxnSpLocks noChangeShapeType="1"/>
              <a:stCxn id="32772" idx="6"/>
              <a:endCxn id="32773" idx="2"/>
            </p:cNvCxnSpPr>
            <p:nvPr/>
          </p:nvCxnSpPr>
          <p:spPr bwMode="auto">
            <a:xfrm>
              <a:off x="2064" y="3144"/>
              <a:ext cx="139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2778" name="Text Box 24"/>
            <p:cNvSpPr txBox="1">
              <a:spLocks noChangeArrowheads="1"/>
            </p:cNvSpPr>
            <p:nvPr/>
          </p:nvSpPr>
          <p:spPr bwMode="auto">
            <a:xfrm>
              <a:off x="2016" y="1392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Patient Level Prognostic Factors</a:t>
              </a:r>
            </a:p>
          </p:txBody>
        </p:sp>
        <p:sp>
          <p:nvSpPr>
            <p:cNvPr id="32779" name="Text Box 25"/>
            <p:cNvSpPr txBox="1">
              <a:spLocks noChangeArrowheads="1"/>
            </p:cNvSpPr>
            <p:nvPr/>
          </p:nvSpPr>
          <p:spPr bwMode="auto">
            <a:xfrm>
              <a:off x="1008" y="2928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Use/Dose of Drug X</a:t>
              </a:r>
            </a:p>
          </p:txBody>
        </p:sp>
        <p:sp>
          <p:nvSpPr>
            <p:cNvPr id="32780" name="Text Box 26"/>
            <p:cNvSpPr txBox="1">
              <a:spLocks noChangeArrowheads="1"/>
            </p:cNvSpPr>
            <p:nvPr/>
          </p:nvSpPr>
          <p:spPr bwMode="auto">
            <a:xfrm>
              <a:off x="3264" y="2976"/>
              <a:ext cx="1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Clinical/Economic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45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 by indication: A particular challenge for PE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857348"/>
            <a:ext cx="4937987" cy="385765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05521" y="6324601"/>
            <a:ext cx="596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Schneeweiss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Clin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Pharmacol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2007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2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lvl="1" eaLnBrk="1" hangingPunct="1"/>
            <a:r>
              <a:rPr lang="en-US" dirty="0" smtClean="0"/>
              <a:t>Setting policy, planning programs</a:t>
            </a:r>
          </a:p>
          <a:p>
            <a:pPr lvl="1" eaLnBrk="1" hangingPunct="1"/>
            <a:r>
              <a:rPr lang="en-US" dirty="0" smtClean="0"/>
              <a:t>Available, accessible, effective, efficient health services?</a:t>
            </a:r>
          </a:p>
          <a:p>
            <a:pPr lvl="1" eaLnBrk="1" hangingPunct="1"/>
            <a:r>
              <a:rPr lang="en-US" dirty="0" smtClean="0"/>
              <a:t>Who is the population at risk?</a:t>
            </a:r>
          </a:p>
          <a:p>
            <a:pPr lvl="1" eaLnBrk="1" hangingPunct="1"/>
            <a:r>
              <a:rPr lang="en-US" dirty="0" smtClean="0"/>
              <a:t>Unmet needs – estimating ”treatable” population</a:t>
            </a:r>
          </a:p>
          <a:p>
            <a:pPr lvl="1" eaLnBrk="1" hangingPunct="1"/>
            <a:r>
              <a:rPr lang="en-US" dirty="0" smtClean="0"/>
              <a:t>Mostly “descriptive epidemiology” – yet critical to public health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4641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Paradoxical relation of drugs with death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600201"/>
            <a:ext cx="7533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172201"/>
            <a:ext cx="6248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Glynn et al., Epidemiology, 2001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smtClean="0"/>
              <a:t>Retrospective cohort study evaluated comparative safety  of anti-depressents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341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8600" y="6400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Leonard et al, Pharmacoepidemiology &amp; Drug Safety, 2011</a:t>
            </a:r>
          </a:p>
        </p:txBody>
      </p:sp>
    </p:spTree>
    <p:extLst>
      <p:ext uri="{BB962C8B-B14F-4D97-AF65-F5344CB8AC3E}">
        <p14:creationId xmlns:p14="http://schemas.microsoft.com/office/powerpoint/2010/main" val="27161131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4000" u="sng" dirty="0" smtClean="0"/>
              <a:t>Example of CBI: Thiazolidinidiones (TZDs)</a:t>
            </a:r>
            <a:endParaRPr lang="de-CH" sz="4000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5103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TZDs are a class of oral hypoglycemic agents used to treat Type II diabetes; introduced to market in 2000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Includes </a:t>
            </a:r>
            <a:r>
              <a:rPr lang="en-US" sz="2600" dirty="0" err="1" smtClean="0"/>
              <a:t>rosiglitazone</a:t>
            </a:r>
            <a:r>
              <a:rPr lang="en-US" sz="2600" dirty="0" smtClean="0"/>
              <a:t> and </a:t>
            </a:r>
            <a:r>
              <a:rPr lang="en-US" sz="2600" dirty="0" err="1" smtClean="0"/>
              <a:t>pioglitazone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Has been shown to be more effective in reducing glucose levels than other drugs, but concerns about adverse events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Therefore, possibility of preferential prescription to patients with more severe diabetes</a:t>
            </a:r>
            <a:endParaRPr lang="de-CH" sz="2600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anchor="t"/>
          <a:lstStyle/>
          <a:p>
            <a:endParaRPr lang="de-CH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outcomes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Microvascular disease </a:t>
            </a:r>
            <a:r>
              <a:rPr lang="en-US" dirty="0" smtClean="0"/>
              <a:t>(retinopathy, nephropathy, neuropathy)</a:t>
            </a:r>
          </a:p>
          <a:p>
            <a:pPr lvl="1"/>
            <a:r>
              <a:rPr lang="en-US" dirty="0" smtClean="0"/>
              <a:t>Risk increases with increasing glucose levels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Myocardial infarction</a:t>
            </a:r>
          </a:p>
          <a:p>
            <a:pPr lvl="1"/>
            <a:r>
              <a:rPr lang="en-US" dirty="0" smtClean="0"/>
              <a:t>Relationship with glucose levels not as straightforward</a:t>
            </a:r>
          </a:p>
          <a:p>
            <a:pPr lvl="1"/>
            <a:r>
              <a:rPr lang="en-US" dirty="0" smtClean="0"/>
              <a:t>However, patients with more severe diabetes tend to have other risk factors for MI (i.e.,  overweight, high blood pressure, etc.)</a:t>
            </a:r>
          </a:p>
          <a:p>
            <a:r>
              <a:rPr lang="en-US" dirty="0" smtClean="0"/>
              <a:t>Confounding by indication is more likely in studies of </a:t>
            </a:r>
            <a:r>
              <a:rPr lang="en-US" b="1" dirty="0" smtClean="0">
                <a:solidFill>
                  <a:schemeClr val="tx2"/>
                </a:solidFill>
              </a:rPr>
              <a:t>intended</a:t>
            </a:r>
            <a:r>
              <a:rPr lang="en-US" dirty="0" smtClean="0"/>
              <a:t> vs. unintended effects</a:t>
            </a:r>
          </a:p>
          <a:p>
            <a:r>
              <a:rPr lang="en-US" dirty="0" err="1" smtClean="0"/>
              <a:t>Rosiglitazone</a:t>
            </a:r>
            <a:r>
              <a:rPr lang="en-US" dirty="0" smtClean="0"/>
              <a:t> was withdrawn from market in Europe; severely restricted use allowed in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CBI in NSAIDS and COX-2 inhibitors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NSAIDS are known to cause GI bleeding.</a:t>
            </a:r>
          </a:p>
          <a:p>
            <a:r>
              <a:rPr lang="en-US" smtClean="0"/>
              <a:t>Those with history of GI bleed/risk factors would therefore be more likely to receive COX-2 inhibitors.</a:t>
            </a:r>
          </a:p>
          <a:p>
            <a:r>
              <a:rPr lang="en-US" smtClean="0"/>
              <a:t>This leads to appearance of COX-2/GI bleed association due to confounding by indication.  </a:t>
            </a:r>
          </a:p>
        </p:txBody>
      </p:sp>
    </p:spTree>
    <p:extLst>
      <p:ext uri="{BB962C8B-B14F-4D97-AF65-F5344CB8AC3E}">
        <p14:creationId xmlns:p14="http://schemas.microsoft.com/office/powerpoint/2010/main" val="3580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pPr eaLnBrk="1" hangingPunct="1"/>
            <a:r>
              <a:rPr lang="en-US" sz="3200" smtClean="0"/>
              <a:t>Design and analytic approaches are used in to address confounding in PE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Design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Randomization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Analytic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Regression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Propensity scores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Marginal structural modeling (MSM)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Instrumental variable analysis (IV)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1143000"/>
          </a:xfrm>
        </p:spPr>
        <p:txBody>
          <a:bodyPr/>
          <a:lstStyle/>
          <a:p>
            <a:r>
              <a:rPr lang="en-US" sz="3200" dirty="0" smtClean="0"/>
              <a:t>Pattern of drug utilization can guide choice approach to control confounders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484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dirty="0" smtClean="0"/>
              <a:t>Restriction in study design can prevent confounding but limit ability to generalize findings.</a:t>
            </a:r>
            <a:r>
              <a:rPr lang="en-US" sz="3200" dirty="0" smtClean="0"/>
              <a:t>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599"/>
            <a:ext cx="8001000" cy="4953001"/>
          </a:xfrm>
        </p:spPr>
        <p:txBody>
          <a:bodyPr/>
          <a:lstStyle/>
          <a:p>
            <a:r>
              <a:rPr lang="en-US" sz="2800" dirty="0" smtClean="0"/>
              <a:t>Limiting the study to only certain levels of a confounder (e.g. age strata, gender, </a:t>
            </a:r>
            <a:r>
              <a:rPr lang="en-US" sz="2800" dirty="0" err="1" smtClean="0"/>
              <a:t>etc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“A variable cannot produce confounding if it is prohibited from varying.”</a:t>
            </a:r>
            <a:r>
              <a:rPr lang="en-US" sz="2800" baseline="30000" dirty="0" smtClean="0"/>
              <a:t>1</a:t>
            </a:r>
          </a:p>
          <a:p>
            <a:endParaRPr lang="en-US" sz="2800" baseline="300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4008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Rothman, Greenland, Lash, Modern Epidemiology 3</a:t>
            </a:r>
            <a:r>
              <a:rPr lang="en-US" sz="1800" baseline="30000" dirty="0"/>
              <a:t>rd</a:t>
            </a:r>
            <a:r>
              <a:rPr lang="en-US" sz="1800" dirty="0"/>
              <a:t> ed</a:t>
            </a:r>
            <a:r>
              <a:rPr lang="en-US" dirty="0"/>
              <a:t>.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4130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79388" y="542925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2466975" y="40243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0" name="Text Box 22"/>
          <p:cNvSpPr txBox="1">
            <a:spLocks noChangeArrowheads="1"/>
          </p:cNvSpPr>
          <p:nvPr/>
        </p:nvSpPr>
        <p:spPr bwMode="auto">
          <a:xfrm>
            <a:off x="6096000" y="6400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*</a:t>
            </a:r>
            <a:r>
              <a:rPr lang="en-US" sz="1800" dirty="0" err="1"/>
              <a:t>Jager</a:t>
            </a:r>
            <a:r>
              <a:rPr lang="en-US" sz="1800" dirty="0"/>
              <a:t>, KI, 2008</a:t>
            </a:r>
          </a:p>
        </p:txBody>
      </p:sp>
      <p:sp>
        <p:nvSpPr>
          <p:cNvPr id="38921" name="Oval 43"/>
          <p:cNvSpPr>
            <a:spLocks noChangeArrowheads="1"/>
          </p:cNvSpPr>
          <p:nvPr/>
        </p:nvSpPr>
        <p:spPr bwMode="auto">
          <a:xfrm>
            <a:off x="1295400" y="40830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2" name="AutoShape 44"/>
          <p:cNvCxnSpPr>
            <a:cxnSpLocks noChangeShapeType="1"/>
            <a:stCxn id="38921" idx="3"/>
            <a:endCxn id="38917" idx="7"/>
          </p:cNvCxnSpPr>
          <p:nvPr/>
        </p:nvCxnSpPr>
        <p:spPr bwMode="auto">
          <a:xfrm flipH="1">
            <a:off x="1217613" y="4994275"/>
            <a:ext cx="2444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3" name="Oval 45"/>
          <p:cNvSpPr>
            <a:spLocks noChangeArrowheads="1"/>
          </p:cNvSpPr>
          <p:nvPr/>
        </p:nvSpPr>
        <p:spPr bwMode="auto">
          <a:xfrm>
            <a:off x="243205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4" name="AutoShape 46"/>
          <p:cNvCxnSpPr>
            <a:cxnSpLocks noChangeShapeType="1"/>
            <a:stCxn id="38921" idx="5"/>
            <a:endCxn id="38923" idx="1"/>
          </p:cNvCxnSpPr>
          <p:nvPr/>
        </p:nvCxnSpPr>
        <p:spPr bwMode="auto">
          <a:xfrm>
            <a:off x="2271713" y="4994275"/>
            <a:ext cx="3270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5" name="Oval 47"/>
          <p:cNvSpPr>
            <a:spLocks noChangeArrowheads="1"/>
          </p:cNvSpPr>
          <p:nvPr/>
        </p:nvSpPr>
        <p:spPr bwMode="auto">
          <a:xfrm>
            <a:off x="49657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48"/>
          <p:cNvSpPr txBox="1">
            <a:spLocks noChangeArrowheads="1"/>
          </p:cNvSpPr>
          <p:nvPr/>
        </p:nvSpPr>
        <p:spPr bwMode="auto">
          <a:xfrm>
            <a:off x="7191375" y="40116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7" name="Oval 49"/>
          <p:cNvSpPr>
            <a:spLocks noChangeArrowheads="1"/>
          </p:cNvSpPr>
          <p:nvPr/>
        </p:nvSpPr>
        <p:spPr bwMode="auto">
          <a:xfrm>
            <a:off x="6019800" y="40703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51"/>
          <p:cNvSpPr>
            <a:spLocks noChangeArrowheads="1"/>
          </p:cNvSpPr>
          <p:nvPr/>
        </p:nvSpPr>
        <p:spPr bwMode="auto">
          <a:xfrm>
            <a:off x="71628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57785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 &gt; 65</a:t>
            </a:r>
          </a:p>
        </p:txBody>
      </p:sp>
      <p:cxnSp>
        <p:nvCxnSpPr>
          <p:cNvPr id="38930" name="AutoShape 53"/>
          <p:cNvCxnSpPr>
            <a:cxnSpLocks noChangeShapeType="1"/>
            <a:stCxn id="38925" idx="6"/>
            <a:endCxn id="38928" idx="2"/>
          </p:cNvCxnSpPr>
          <p:nvPr/>
        </p:nvCxnSpPr>
        <p:spPr bwMode="auto">
          <a:xfrm>
            <a:off x="6108700" y="5600700"/>
            <a:ext cx="1054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31" name="AutoShape 54"/>
          <p:cNvCxnSpPr>
            <a:cxnSpLocks noChangeShapeType="1"/>
            <a:stCxn id="38917" idx="6"/>
            <a:endCxn id="38923" idx="2"/>
          </p:cNvCxnSpPr>
          <p:nvPr/>
        </p:nvCxnSpPr>
        <p:spPr bwMode="auto">
          <a:xfrm>
            <a:off x="1384300" y="5613400"/>
            <a:ext cx="1047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32" name="Text Box 9"/>
          <p:cNvSpPr txBox="1">
            <a:spLocks noChangeArrowheads="1"/>
          </p:cNvSpPr>
          <p:nvPr/>
        </p:nvSpPr>
        <p:spPr bwMode="auto">
          <a:xfrm>
            <a:off x="2432050" y="5187950"/>
            <a:ext cx="1211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3" name="Text Box 55"/>
          <p:cNvSpPr txBox="1">
            <a:spLocks noChangeArrowheads="1"/>
          </p:cNvSpPr>
          <p:nvPr/>
        </p:nvSpPr>
        <p:spPr bwMode="auto">
          <a:xfrm>
            <a:off x="7094538" y="5149850"/>
            <a:ext cx="12112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11049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</a:t>
            </a:r>
          </a:p>
        </p:txBody>
      </p:sp>
      <p:sp>
        <p:nvSpPr>
          <p:cNvPr id="38935" name="Text Box 56"/>
          <p:cNvSpPr txBox="1">
            <a:spLocks noChangeArrowheads="1"/>
          </p:cNvSpPr>
          <p:nvPr/>
        </p:nvSpPr>
        <p:spPr bwMode="auto">
          <a:xfrm>
            <a:off x="4903788" y="539750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153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Regression analysis can more efficiently handle multiple confounders though “modeling” assumptions are required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654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060575" y="2220913"/>
            <a:ext cx="1984375" cy="1925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607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654175" y="5211763"/>
            <a:ext cx="120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07175" y="521176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Mortality</a:t>
            </a:r>
          </a:p>
        </p:txBody>
      </p:sp>
      <p:cxnSp>
        <p:nvCxnSpPr>
          <p:cNvPr id="40968" name="AutoShape 8"/>
          <p:cNvCxnSpPr>
            <a:cxnSpLocks noChangeShapeType="1"/>
            <a:stCxn id="40964" idx="3"/>
            <a:endCxn id="40963" idx="0"/>
          </p:cNvCxnSpPr>
          <p:nvPr/>
        </p:nvCxnSpPr>
        <p:spPr bwMode="auto">
          <a:xfrm flipH="1">
            <a:off x="2263775" y="3863975"/>
            <a:ext cx="87313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69" name="AutoShape 9"/>
          <p:cNvCxnSpPr>
            <a:cxnSpLocks noChangeShapeType="1"/>
            <a:stCxn id="40964" idx="5"/>
            <a:endCxn id="40965" idx="0"/>
          </p:cNvCxnSpPr>
          <p:nvPr/>
        </p:nvCxnSpPr>
        <p:spPr bwMode="auto">
          <a:xfrm>
            <a:off x="3754438" y="3863975"/>
            <a:ext cx="3462337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0" name="AutoShape 10"/>
          <p:cNvCxnSpPr>
            <a:cxnSpLocks noChangeShapeType="1"/>
            <a:stCxn id="40963" idx="6"/>
            <a:endCxn id="40965" idx="2"/>
          </p:cNvCxnSpPr>
          <p:nvPr/>
        </p:nvCxnSpPr>
        <p:spPr bwMode="auto">
          <a:xfrm>
            <a:off x="2873375" y="5395913"/>
            <a:ext cx="3733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981201" y="2587625"/>
            <a:ext cx="1976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Demographics Age</a:t>
            </a:r>
            <a:r>
              <a:rPr lang="en-US" dirty="0"/>
              <a:t>, Diabetes, Gender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692650" y="2360613"/>
            <a:ext cx="1781175" cy="166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92650" y="2587625"/>
            <a:ext cx="1914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Malnutrition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Inflammation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(MICS)</a:t>
            </a:r>
          </a:p>
        </p:txBody>
      </p:sp>
      <p:cxnSp>
        <p:nvCxnSpPr>
          <p:cNvPr id="40974" name="AutoShape 14"/>
          <p:cNvCxnSpPr>
            <a:cxnSpLocks noChangeShapeType="1"/>
            <a:stCxn id="40972" idx="3"/>
            <a:endCxn id="40963" idx="7"/>
          </p:cNvCxnSpPr>
          <p:nvPr/>
        </p:nvCxnSpPr>
        <p:spPr bwMode="auto">
          <a:xfrm flipH="1">
            <a:off x="2695575" y="3779838"/>
            <a:ext cx="2257425" cy="1211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5" name="AutoShape 15"/>
          <p:cNvCxnSpPr>
            <a:cxnSpLocks noChangeShapeType="1"/>
            <a:stCxn id="40972" idx="5"/>
            <a:endCxn id="40965" idx="0"/>
          </p:cNvCxnSpPr>
          <p:nvPr/>
        </p:nvCxnSpPr>
        <p:spPr bwMode="auto">
          <a:xfrm>
            <a:off x="6213475" y="3779838"/>
            <a:ext cx="1003300" cy="1044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6" name="AutoShape 16"/>
          <p:cNvCxnSpPr>
            <a:cxnSpLocks noChangeShapeType="1"/>
            <a:stCxn id="40964" idx="6"/>
            <a:endCxn id="40973" idx="1"/>
          </p:cNvCxnSpPr>
          <p:nvPr/>
        </p:nvCxnSpPr>
        <p:spPr bwMode="auto">
          <a:xfrm>
            <a:off x="4044950" y="3183732"/>
            <a:ext cx="647700" cy="1887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57150" y="649128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*From:  Shinaberger, et. al. 2006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654175" y="50752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Dietary Protein</a:t>
            </a:r>
          </a:p>
        </p:txBody>
      </p:sp>
    </p:spTree>
    <p:extLst>
      <p:ext uri="{BB962C8B-B14F-4D97-AF65-F5344CB8AC3E}">
        <p14:creationId xmlns:p14="http://schemas.microsoft.com/office/powerpoint/2010/main" val="991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lvl="1" eaLnBrk="1" hangingPunct="1"/>
            <a:r>
              <a:rPr lang="en-US" dirty="0" smtClean="0"/>
              <a:t>Influenced by epidemiologists’ assessment of risk (smoking, dietary fat)</a:t>
            </a:r>
          </a:p>
          <a:p>
            <a:pPr lvl="1" eaLnBrk="1" hangingPunct="1"/>
            <a:r>
              <a:rPr lang="en-US" dirty="0" smtClean="0"/>
              <a:t>Who might be at higher risk when taking a certain medication/treatment</a:t>
            </a:r>
          </a:p>
          <a:p>
            <a:pPr lvl="1" eaLnBrk="1" hangingPunct="1"/>
            <a:r>
              <a:rPr lang="en-US" dirty="0" smtClean="0"/>
              <a:t>Treatment decisions</a:t>
            </a:r>
          </a:p>
          <a:p>
            <a:pPr lvl="1" eaLnBrk="1" hangingPunct="1"/>
            <a:r>
              <a:rPr lang="en-US" dirty="0" smtClean="0"/>
              <a:t>More reliance on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757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24199"/>
            <a:ext cx="8001000" cy="3429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Arises when information collected about or from study subjects is erroneous:</a:t>
            </a:r>
            <a:endParaRPr lang="en-US" sz="3200" dirty="0" smtClean="0"/>
          </a:p>
          <a:p>
            <a:pPr lvl="1"/>
            <a:r>
              <a:rPr lang="en-US" sz="2800" dirty="0" smtClean="0"/>
              <a:t>Exposure </a:t>
            </a:r>
            <a:r>
              <a:rPr lang="en-US" sz="2800" dirty="0"/>
              <a:t>misclassification</a:t>
            </a:r>
          </a:p>
          <a:p>
            <a:pPr lvl="1"/>
            <a:r>
              <a:rPr lang="en-US" sz="2800" dirty="0"/>
              <a:t>Disease misclassification</a:t>
            </a:r>
          </a:p>
          <a:p>
            <a:pPr lvl="1"/>
            <a:r>
              <a:rPr lang="en-US" sz="2800" dirty="0" smtClean="0"/>
              <a:t>Misclassification </a:t>
            </a:r>
            <a:r>
              <a:rPr lang="en-US" sz="2800" dirty="0"/>
              <a:t>of </a:t>
            </a:r>
            <a:r>
              <a:rPr lang="en-US" sz="2800" dirty="0" smtClean="0"/>
              <a:t>covariates</a:t>
            </a:r>
          </a:p>
          <a:p>
            <a:pPr lvl="1">
              <a:buNone/>
            </a:pPr>
            <a:endParaRPr lang="en-US" sz="2800" dirty="0" smtClean="0"/>
          </a:p>
          <a:p>
            <a:pPr marL="0" lvl="1" indent="457200">
              <a:buFont typeface="Arial" pitchFamily="34" charset="0"/>
              <a:buChar char="•"/>
            </a:pPr>
            <a:r>
              <a:rPr lang="en-US" sz="3200" dirty="0" smtClean="0"/>
              <a:t>Common problem when using claims databases for pharmacoepidemiology studies</a:t>
            </a:r>
            <a:endParaRPr lang="en-US" sz="32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1" y="1466672"/>
            <a:ext cx="85344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Harlow Solid Italic" pitchFamily="82" charset="0"/>
              </a:rPr>
              <a:t>“Of equal or greater importance [as confounding] to validity are problems of measurement error, which in most cases (and contrary to popular lore) cannot be validly handled by simple approaches, such as stratification on indicators of ‘information quality.’” </a:t>
            </a:r>
            <a:r>
              <a:rPr lang="en-US" dirty="0">
                <a:solidFill>
                  <a:prstClr val="black"/>
                </a:solidFill>
                <a:latin typeface="Harlow Solid Italic" pitchFamily="82" charset="0"/>
              </a:rPr>
              <a:t>— Greenland, Pearl &amp; Robins, 1999</a:t>
            </a:r>
          </a:p>
        </p:txBody>
      </p:sp>
    </p:spTree>
    <p:extLst>
      <p:ext uri="{BB962C8B-B14F-4D97-AF65-F5344CB8AC3E}">
        <p14:creationId xmlns:p14="http://schemas.microsoft.com/office/powerpoint/2010/main" val="42163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Occurs in virtually every study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Hope that it is non-differential 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assess direction of bias and impact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Non-differential exposure misclassification: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generally biases towards null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larger impact when “true” relative risk is higher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more concern with negative studies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2333" y="0"/>
            <a:ext cx="9144000" cy="9144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Misclassification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48437579"/>
      </p:ext>
    </p:extLst>
  </p:cSld>
  <p:clrMapOvr>
    <a:masterClrMapping/>
  </p:clrMapOvr>
  <p:transition spd="med">
    <p:wipe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Sensitivity &amp; Specificity </a:t>
            </a:r>
            <a:r>
              <a:rPr lang="en-US" dirty="0"/>
              <a:t>(E=truth</a:t>
            </a:r>
            <a:r>
              <a:rPr lang="en-US" dirty="0" smtClean="0"/>
              <a:t>; T=test</a:t>
            </a:r>
            <a:r>
              <a:rPr lang="en-US" dirty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/>
              <a:t>Classification values (truth in the denominator)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Sensitivity</a:t>
            </a:r>
            <a:r>
              <a:rPr lang="en-US" dirty="0"/>
              <a:t> = the probability of being correctly classified as exposed. Pr(T+|E+)</a:t>
            </a:r>
          </a:p>
          <a:p>
            <a:pPr lvl="1"/>
            <a:r>
              <a:rPr lang="en-US" dirty="0"/>
              <a:t>False negative rate = the probability of being incorrectly classified as unexposed.  1-sensitivity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Specificity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 the probability of being correctly classified as unexposed Pr(T-|E-)</a:t>
            </a:r>
          </a:p>
          <a:p>
            <a:pPr lvl="1"/>
            <a:r>
              <a:rPr lang="en-US" dirty="0"/>
              <a:t>False positive rate = the probability of being incorrectly classified as exposed.  1-specificity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PPV &amp; 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values (truth in the numerator)</a:t>
            </a:r>
          </a:p>
          <a:p>
            <a:pPr lvl="1"/>
            <a:r>
              <a:rPr lang="en-US" dirty="0" smtClean="0"/>
              <a:t>Different than sensitivity &amp; specificity – relies on underlying prevalence in population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Positive predictive value</a:t>
            </a:r>
            <a:r>
              <a:rPr lang="en-US" dirty="0" smtClean="0"/>
              <a:t> = the probability of truly being exposed, given classification of exposure Pr(T+|E+)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Negative predictive value </a:t>
            </a:r>
            <a:r>
              <a:rPr lang="en-US" dirty="0" smtClean="0"/>
              <a:t>= the probability of truly being unexposed, given classification of non-exposed Pr(T-|E-)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Relation between predictive and classification measures</a:t>
            </a:r>
          </a:p>
        </p:txBody>
      </p:sp>
      <p:graphicFrame>
        <p:nvGraphicFramePr>
          <p:cNvPr id="9626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14400" y="2438401"/>
          <a:ext cx="66294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2019240" imgH="863280" progId="Equation.3">
                  <p:embed/>
                </p:oleObj>
              </mc:Choice>
              <mc:Fallback>
                <p:oleObj name="Equation" r:id="rId4" imgW="20192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1"/>
                        <a:ext cx="6629400" cy="283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misclassification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Exposure: Smoking during pregnancy</a:t>
            </a:r>
          </a:p>
          <a:p>
            <a:r>
              <a:rPr lang="en-US" dirty="0" smtClean="0"/>
              <a:t>Outcome: Breast cancer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 (95% CI 0.81 – 1.1)</a:t>
            </a:r>
          </a:p>
          <a:p>
            <a:r>
              <a:rPr lang="en-US" dirty="0" smtClean="0"/>
              <a:t>Smoking was collected based on self-report on child’s birth certificate, so concern about exposure misclassification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4320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Breast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1,449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breast</a:t>
                      </a:r>
                      <a:r>
                        <a:rPr lang="en-US" sz="1800" baseline="0" dirty="0" smtClean="0"/>
                        <a:t>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4,296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983069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 from: Lash TL, Fox MP, Fink AK. Applying Quantitative Bias Analysis to Epidemiologic Data. Springer. 2009.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77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misclassification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Assuming a sensitivity of 78% and specificity of 99% from a validation study: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adj</a:t>
            </a:r>
            <a:r>
              <a:rPr lang="en-US" dirty="0" smtClean="0"/>
              <a:t> = 0.949 vs. </a:t>
            </a:r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0.954 </a:t>
            </a:r>
            <a:r>
              <a:rPr lang="en-US" dirty="0" smtClean="0">
                <a:sym typeface="Wingdings" pitchFamily="2" charset="2"/>
              </a:rPr>
              <a:t> Misclassification not a strong bias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022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Nonsmokers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257.6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1406.4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803.1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4160.9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6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1" name="Object 3075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68008178"/>
              </p:ext>
            </p:extLst>
          </p:nvPr>
        </p:nvGraphicFramePr>
        <p:xfrm>
          <a:off x="392113" y="2120900"/>
          <a:ext cx="84629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Document" r:id="rId3" imgW="6193080" imgH="1917720" progId="Word.Document.8">
                  <p:embed/>
                </p:oleObj>
              </mc:Choice>
              <mc:Fallback>
                <p:oleObj name="Document" r:id="rId3" imgW="6193080" imgH="1917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120900"/>
                        <a:ext cx="8462962" cy="2667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</a:t>
            </a:r>
            <a:r>
              <a:rPr lang="en-US" altLang="en-US" dirty="0" smtClean="0"/>
              <a:t>Misclassification – General Example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166139772"/>
      </p:ext>
    </p:extLst>
  </p:cSld>
  <p:clrMapOvr>
    <a:masterClrMapping/>
  </p:clrMapOvr>
  <p:transition spd="med"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r>
              <a:rPr lang="en-US" altLang="en-US" dirty="0">
                <a:solidFill>
                  <a:schemeClr val="tx2"/>
                </a:solidFill>
              </a:rPr>
              <a:t>Exposure assessment – “the 600 pound” gorilla in epidemiology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Validity and uncertainty more important than correlation and p values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Better off to invest resources in smaller exposure assessment validation study </a:t>
            </a:r>
          </a:p>
          <a:p>
            <a:endParaRPr lang="en-US" alt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Validity Studies of Exposure Assessment Instrument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23962726"/>
      </p:ext>
    </p:extLst>
  </p:cSld>
  <p:clrMapOvr>
    <a:masterClrMapping/>
  </p:clrMapOvr>
  <p:transition spd="med">
    <p:wipe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Latency Analyses </a:t>
            </a:r>
          </a:p>
        </p:txBody>
      </p:sp>
      <p:sp>
        <p:nvSpPr>
          <p:cNvPr id="415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Definitions of latency period: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Time from first exposure to disease on set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Exposure windows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Methods for identifying appropriate exposure windows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Biological, epidemiologic rationale 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Statistical methods   </a:t>
            </a:r>
          </a:p>
        </p:txBody>
      </p:sp>
    </p:spTree>
    <p:extLst>
      <p:ext uri="{BB962C8B-B14F-4D97-AF65-F5344CB8AC3E}">
        <p14:creationId xmlns:p14="http://schemas.microsoft.com/office/powerpoint/2010/main" val="364021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lvl="1" eaLnBrk="1" hangingPunct="1"/>
            <a:r>
              <a:rPr lang="en-US" dirty="0" smtClean="0"/>
              <a:t>Contributions to understanding the natural history of disease</a:t>
            </a:r>
          </a:p>
          <a:p>
            <a:pPr lvl="1" eaLnBrk="1" hangingPunct="1"/>
            <a:r>
              <a:rPr lang="en-US" dirty="0" smtClean="0"/>
              <a:t>Understanding differential risk in subgroups</a:t>
            </a:r>
          </a:p>
          <a:p>
            <a:pPr lvl="1" eaLnBrk="1" hangingPunct="1"/>
            <a:r>
              <a:rPr lang="en-US" dirty="0" smtClean="0"/>
              <a:t>Both descriptive and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73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Strategies for addressing misclassification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Study Design </a:t>
            </a:r>
          </a:p>
          <a:p>
            <a:pPr lvl="1"/>
            <a:r>
              <a:rPr lang="en-US" dirty="0" smtClean="0"/>
              <a:t>Consideration of the quality of the data source (e.g. objective records vs. self-report)</a:t>
            </a:r>
          </a:p>
          <a:p>
            <a:pPr lvl="1"/>
            <a:r>
              <a:rPr lang="en-US" dirty="0" smtClean="0"/>
              <a:t>Prospective collection of exposure data (advantages of claims data sources; even in case control studies)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Quantitative bias analysis</a:t>
            </a:r>
          </a:p>
          <a:p>
            <a:pPr lvl="1"/>
            <a:r>
              <a:rPr lang="en-US" dirty="0" smtClean="0"/>
              <a:t>Need to define bias parameters from validation sub-studies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 Time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Important Bias in PE Studies:</a:t>
            </a:r>
            <a:br>
              <a:rPr lang="en-US" sz="3200" dirty="0" smtClean="0"/>
            </a:br>
            <a:r>
              <a:rPr lang="en-US" sz="3200" dirty="0" smtClean="0"/>
              <a:t>Immortal Person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“Span of cohort follow-up or observation time, which because of exposure definition, the study outcome or death cannot occur” – (</a:t>
            </a:r>
            <a:r>
              <a:rPr lang="en-US" dirty="0" err="1" smtClean="0"/>
              <a:t>Suissa</a:t>
            </a:r>
            <a:r>
              <a:rPr lang="en-US" dirty="0" smtClean="0"/>
              <a:t> 2008) </a:t>
            </a:r>
          </a:p>
          <a:p>
            <a:r>
              <a:rPr lang="en-US" dirty="0" smtClean="0"/>
              <a:t>“Immortal time” – a period of follow-up during which by design, death or study outcome cannot occur  (Levesque 2010)</a:t>
            </a:r>
          </a:p>
          <a:p>
            <a:r>
              <a:rPr lang="en-US" dirty="0" smtClean="0"/>
              <a:t>In pharmacoepidemiology – happens when individual’s treatment status involves a delay or wait period (e.g. waiting for prescription after discharge)</a:t>
            </a:r>
          </a:p>
          <a:p>
            <a:r>
              <a:rPr lang="en-US" dirty="0" smtClean="0"/>
              <a:t>Can be quite common in cohort studies of drug effects (</a:t>
            </a:r>
            <a:r>
              <a:rPr lang="en-US" dirty="0" err="1" smtClean="0"/>
              <a:t>Suissa</a:t>
            </a:r>
            <a:r>
              <a:rPr lang="en-US" dirty="0" smtClean="0"/>
              <a:t>, 2008)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2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4" y="180976"/>
            <a:ext cx="8524875" cy="64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Immortal Person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misclassification bias</a:t>
            </a:r>
            <a:r>
              <a:rPr lang="en-US" dirty="0" smtClean="0"/>
              <a:t> when classifying the immortal time as treatment follow-up time – inflates the denominator – biases risk estimate towards the null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selection bias </a:t>
            </a:r>
            <a:r>
              <a:rPr lang="en-US" dirty="0" smtClean="0"/>
              <a:t>when excluded immortal time leads to excluding individuals who do not receive treatment – bias could go in either direction </a:t>
            </a:r>
          </a:p>
          <a:p>
            <a:endParaRPr lang="en-US" dirty="0"/>
          </a:p>
          <a:p>
            <a:r>
              <a:rPr lang="en-US" dirty="0" smtClean="0"/>
              <a:t>The amount of bias on the effect measures (e.g. HR) – will be dependent on the amount of immortal time misclassified </a:t>
            </a:r>
          </a:p>
          <a:p>
            <a:pPr lvl="1"/>
            <a:r>
              <a:rPr lang="en-US" dirty="0" smtClean="0"/>
              <a:t>Less impact on acute events 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Immortal Time Bias (Levesque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Was treatment status determined after the start of follow-up, or defined using follow-up time?</a:t>
            </a:r>
          </a:p>
          <a:p>
            <a:r>
              <a:rPr lang="en-US" dirty="0" smtClean="0"/>
              <a:t>Was the start of follow-up different for treated and untreated (comparator) groups? </a:t>
            </a:r>
          </a:p>
          <a:p>
            <a:r>
              <a:rPr lang="en-US" dirty="0" smtClean="0"/>
              <a:t>Were treatment groups identified hierarchically (one group before the other)? </a:t>
            </a:r>
          </a:p>
          <a:p>
            <a:r>
              <a:rPr lang="en-US" dirty="0" smtClean="0"/>
              <a:t>Were subjects excluded on the bases of </a:t>
            </a:r>
            <a:r>
              <a:rPr lang="en-US" dirty="0" err="1" smtClean="0"/>
              <a:t>treatement</a:t>
            </a:r>
            <a:r>
              <a:rPr lang="en-US" dirty="0" smtClean="0"/>
              <a:t> identified during follow-up </a:t>
            </a:r>
          </a:p>
          <a:p>
            <a:r>
              <a:rPr lang="en-US" dirty="0" smtClean="0"/>
              <a:t>Was a fixed time analysis used?</a:t>
            </a:r>
          </a:p>
          <a:p>
            <a:pPr lvl="1"/>
            <a:r>
              <a:rPr lang="en-US" dirty="0" smtClean="0"/>
              <a:t>Fixed time refers to classifying exposed and unexposed time only in one group, cannot change over time 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1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Immortal Time Bias – Examples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Statin use and reduction of the risk of diabetes progression (Levesque, 2010)</a:t>
            </a:r>
          </a:p>
          <a:p>
            <a:pPr lvl="1"/>
            <a:r>
              <a:rPr lang="en-US" dirty="0" smtClean="0"/>
              <a:t>Looked at  time between statin use and initiation of insulin treatment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corticosteriods</a:t>
            </a:r>
            <a:r>
              <a:rPr lang="en-US" dirty="0" smtClean="0"/>
              <a:t> to prevent mortality due to  COPD compared with use of bronchodilators    </a:t>
            </a:r>
          </a:p>
          <a:p>
            <a:pPr lvl="1"/>
            <a:r>
              <a:rPr lang="en-US" dirty="0" smtClean="0"/>
              <a:t>More time between diagnosis of COPD and </a:t>
            </a:r>
            <a:r>
              <a:rPr lang="en-US" dirty="0" err="1" smtClean="0"/>
              <a:t>corticosteriod</a:t>
            </a:r>
            <a:r>
              <a:rPr lang="en-US" dirty="0" smtClean="0"/>
              <a:t> use than diagnosis of COPD and bronchodilator use.</a:t>
            </a:r>
          </a:p>
          <a:p>
            <a:pPr lvl="1"/>
            <a:r>
              <a:rPr lang="en-US" dirty="0" smtClean="0"/>
              <a:t>Also – hierarchal example - </a:t>
            </a:r>
            <a:r>
              <a:rPr lang="en-US" dirty="0" err="1" smtClean="0"/>
              <a:t>corticosteriod</a:t>
            </a:r>
            <a:r>
              <a:rPr lang="en-US" dirty="0" smtClean="0"/>
              <a:t> use often followed bronchodilator use, from time of diagnosis, there is immortal time for </a:t>
            </a:r>
            <a:r>
              <a:rPr lang="en-US" dirty="0" err="1" smtClean="0"/>
              <a:t>corticosteriod</a:t>
            </a:r>
            <a:r>
              <a:rPr lang="en-US" dirty="0" smtClean="0"/>
              <a:t> use </a:t>
            </a:r>
          </a:p>
          <a:p>
            <a:r>
              <a:rPr lang="en-US" dirty="0" smtClean="0"/>
              <a:t>Survival of heart transplant patients vs non-transplant patients</a:t>
            </a:r>
          </a:p>
          <a:p>
            <a:pPr lvl="1"/>
            <a:r>
              <a:rPr lang="en-US" dirty="0" smtClean="0"/>
              <a:t>similarly hematopoietic stem cell transplant patients</a:t>
            </a:r>
          </a:p>
        </p:txBody>
      </p:sp>
    </p:spTree>
    <p:extLst>
      <p:ext uri="{BB962C8B-B14F-4D97-AF65-F5344CB8AC3E}">
        <p14:creationId xmlns:p14="http://schemas.microsoft.com/office/powerpoint/2010/main" val="28138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0"/>
            <a:ext cx="9220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Analytical and Design Methods to Deal with Immortal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Time Dependent analyses: </a:t>
            </a:r>
          </a:p>
          <a:p>
            <a:pPr lvl="1"/>
            <a:r>
              <a:rPr lang="en-US" dirty="0" smtClean="0"/>
              <a:t>Classify treatment time accurately </a:t>
            </a:r>
          </a:p>
          <a:p>
            <a:pPr lvl="1"/>
            <a:r>
              <a:rPr lang="en-US" dirty="0" smtClean="0"/>
              <a:t>Cox regression</a:t>
            </a:r>
          </a:p>
          <a:p>
            <a:pPr lvl="1"/>
            <a:r>
              <a:rPr lang="en-US" dirty="0" smtClean="0"/>
              <a:t>Other statistical techniques – Mantel </a:t>
            </a:r>
            <a:r>
              <a:rPr lang="en-US" dirty="0" err="1" smtClean="0"/>
              <a:t>Byar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Time-matched nested case-control studies within a cohort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 </a:t>
            </a:r>
            <a:r>
              <a:rPr lang="en-US" dirty="0">
                <a:cs typeface="Arial" charset="0"/>
              </a:rPr>
              <a:t>— definition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Distortions of the estimate of effect arising from procedures used to select subjects and from factors that influence study participation</a:t>
            </a:r>
          </a:p>
          <a:p>
            <a:pPr>
              <a:lnSpc>
                <a:spcPct val="90000"/>
              </a:lnSpc>
            </a:pPr>
            <a:r>
              <a:rPr lang="en-US"/>
              <a:t>Common element is that the exposure-disease relation is different among participants than among those theoretically eligible</a:t>
            </a:r>
          </a:p>
          <a:p>
            <a:pPr>
              <a:lnSpc>
                <a:spcPct val="90000"/>
              </a:lnSpc>
            </a:pPr>
            <a:r>
              <a:rPr lang="en-US"/>
              <a:t>Observed estimate of effect reflects a mixture of forces affecting participation and forces affecting disease occurrence</a:t>
            </a:r>
          </a:p>
        </p:txBody>
      </p:sp>
    </p:spTree>
    <p:extLst>
      <p:ext uri="{BB962C8B-B14F-4D97-AF65-F5344CB8AC3E}">
        <p14:creationId xmlns:p14="http://schemas.microsoft.com/office/powerpoint/2010/main" val="17907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r1">
  <a:themeElements>
    <a:clrScheme name="">
      <a:dk1>
        <a:srgbClr val="676767"/>
      </a:dk1>
      <a:lt1>
        <a:srgbClr val="FFFFFF"/>
      </a:lt1>
      <a:dk2>
        <a:srgbClr val="000000"/>
      </a:dk2>
      <a:lt2>
        <a:srgbClr val="FFFFFF"/>
      </a:lt2>
      <a:accent1>
        <a:srgbClr val="FAFD00"/>
      </a:accent1>
      <a:accent2>
        <a:srgbClr val="FE9B03"/>
      </a:accent2>
      <a:accent3>
        <a:srgbClr val="AAAAAA"/>
      </a:accent3>
      <a:accent4>
        <a:srgbClr val="DADADA"/>
      </a:accent4>
      <a:accent5>
        <a:srgbClr val="FCFEAA"/>
      </a:accent5>
      <a:accent6>
        <a:srgbClr val="E68C02"/>
      </a:accent6>
      <a:hlink>
        <a:srgbClr val="FF5008"/>
      </a:hlink>
      <a:folHlink>
        <a:srgbClr val="232323"/>
      </a:folHlink>
    </a:clrScheme>
    <a:fontScheme name="ad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4463</TotalTime>
  <Words>4572</Words>
  <Application>Microsoft Office PowerPoint</Application>
  <PresentationFormat>On-screen Show (4:3)</PresentationFormat>
  <Paragraphs>820</Paragraphs>
  <Slides>101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Capsules</vt:lpstr>
      <vt:lpstr>adr1</vt:lpstr>
      <vt:lpstr>MS Org Chart</vt:lpstr>
      <vt:lpstr>Chart</vt:lpstr>
      <vt:lpstr>Equation</vt:lpstr>
      <vt:lpstr>Document</vt:lpstr>
      <vt:lpstr>EPI 262: Basic Epidemiologic Study Design and Analysis  </vt:lpstr>
      <vt:lpstr>EPI 262 Course Schedule - 2017</vt:lpstr>
      <vt:lpstr>Take Home Midterm/Final  Schedule </vt:lpstr>
      <vt:lpstr>Administrative Announcements </vt:lpstr>
      <vt:lpstr>Outline</vt:lpstr>
      <vt:lpstr>What is epidemiology?</vt:lpstr>
      <vt:lpstr>Uses of epidemiology</vt:lpstr>
      <vt:lpstr>Uses of epidemiology</vt:lpstr>
      <vt:lpstr>Uses of epidemiology</vt:lpstr>
      <vt:lpstr>Uses of epidemiology</vt:lpstr>
      <vt:lpstr>PowerPoint Presentation</vt:lpstr>
      <vt:lpstr>How might a Pharmacoepidemiology (PE) study differ from “Standard” epidemiology?</vt:lpstr>
      <vt:lpstr>Specifying drug exposures</vt:lpstr>
      <vt:lpstr>Identifying the clinical outcome </vt:lpstr>
      <vt:lpstr>Epidemiologic Study Design and Effect Measures</vt:lpstr>
      <vt:lpstr>Disease Rates, Measures of Risk</vt:lpstr>
      <vt:lpstr>Risk Measures  </vt:lpstr>
      <vt:lpstr>PowerPoint Presentation</vt:lpstr>
      <vt:lpstr>PowerPoint Presentation</vt:lpstr>
      <vt:lpstr>Phase 1 clinical studies</vt:lpstr>
      <vt:lpstr>Phase 2 clinical studies</vt:lpstr>
      <vt:lpstr>Phase 3 clinical studies</vt:lpstr>
      <vt:lpstr>Phase 4 Studies</vt:lpstr>
      <vt:lpstr>Population: definition</vt:lpstr>
      <vt:lpstr>Population: definition</vt:lpstr>
      <vt:lpstr>Population: definition</vt:lpstr>
      <vt:lpstr>Population: definition</vt:lpstr>
      <vt:lpstr>Mimicking the counterfactual in pharmacoepidemiology </vt:lpstr>
      <vt:lpstr>The counterfactual model: The counterfactual ideal</vt:lpstr>
      <vt:lpstr>The counterfactual model: The counterfactual ideal</vt:lpstr>
      <vt:lpstr>Study Designs Used in Pharmacoepidemiology</vt:lpstr>
      <vt:lpstr>Different comparisons are used to make inferences in PE study designs</vt:lpstr>
      <vt:lpstr>Ecologic data suggest a clear association between the sale of DES and diagnosis of CCC 20 years later</vt:lpstr>
      <vt:lpstr>Ecologic Studies:  Breast Cancer Incidence  by National Fat Intake</vt:lpstr>
      <vt:lpstr>PowerPoint Presentation</vt:lpstr>
      <vt:lpstr>Should we abandon low fat diets?  </vt:lpstr>
      <vt:lpstr>Cohort Studies - Defining a cohort</vt:lpstr>
      <vt:lpstr>Cohort study basic design</vt:lpstr>
      <vt:lpstr>PowerPoint Presentation</vt:lpstr>
      <vt:lpstr>PowerPoint Presentation</vt:lpstr>
      <vt:lpstr>Cohort studies are used to answer various PE questions</vt:lpstr>
      <vt:lpstr>Case-control study</vt:lpstr>
      <vt:lpstr>Case-control basic design</vt:lpstr>
      <vt:lpstr>PowerPoint Presentation</vt:lpstr>
      <vt:lpstr>PowerPoint Presentation</vt:lpstr>
      <vt:lpstr>A classic case: The DES story: long-term consequences of prenatal exposure</vt:lpstr>
      <vt:lpstr>Matched case-control study very effective in showing association</vt:lpstr>
      <vt:lpstr>Case-control Example:  Silicon Breast Implants and Chronic Disease</vt:lpstr>
      <vt:lpstr>Proper selection of controls can be challenging</vt:lpstr>
      <vt:lpstr>Consider the case-crossover design in Pharmacoepidemiology</vt:lpstr>
      <vt:lpstr>Strengths of the case-crossover design</vt:lpstr>
      <vt:lpstr>Examples Where Case-Crossover Might be used</vt:lpstr>
      <vt:lpstr>PowerPoint Presentation</vt:lpstr>
      <vt:lpstr>Summary: Limitations of different study designs</vt:lpstr>
      <vt:lpstr>Appropriate design depends on the question, exposure/outcome relationship, and logistics</vt:lpstr>
      <vt:lpstr>Proposed Hierarchy of Evidence</vt:lpstr>
      <vt:lpstr>Rothman – Six Research Misconceptions </vt:lpstr>
      <vt:lpstr>Final words</vt:lpstr>
      <vt:lpstr>Systematic Error and confounding</vt:lpstr>
      <vt:lpstr>Multiple sources of systematic error (bias) in pharmacoepi studies</vt:lpstr>
      <vt:lpstr>Error in epidemiology studies</vt:lpstr>
      <vt:lpstr>Confounding is a mixing of effects</vt:lpstr>
      <vt:lpstr>Birth order &amp; Down’s syndrome: classic example</vt:lpstr>
      <vt:lpstr>Three criteria of a confounder</vt:lpstr>
      <vt:lpstr>Example of confounding – Alcohol use and cardiovascular disease (CVD) risk </vt:lpstr>
      <vt:lpstr>Removing the imbalance of smoking status reveals much lower risk related to exposure</vt:lpstr>
      <vt:lpstr>Confounding-by-indication is a significant source of bias in pharmacoepidemiology</vt:lpstr>
      <vt:lpstr>Confounding by Indication is common in studies of real-world use of drugs</vt:lpstr>
      <vt:lpstr>Confounding by indication: A particular challenge for PE</vt:lpstr>
      <vt:lpstr>Paradoxical relation of drugs with death</vt:lpstr>
      <vt:lpstr>Retrospective cohort study evaluated comparative safety  of anti-depressents</vt:lpstr>
      <vt:lpstr>Example of CBI: Thiazolidinidiones (TZDs)</vt:lpstr>
      <vt:lpstr>Two outcomes of interest</vt:lpstr>
      <vt:lpstr>CBI in NSAIDS and COX-2 inhibitors</vt:lpstr>
      <vt:lpstr>Design and analytic approaches are used in to address confounding in PE studies</vt:lpstr>
      <vt:lpstr>Pattern of drug utilization can guide choice approach to control confounders</vt:lpstr>
      <vt:lpstr>Restriction in study design can prevent confounding but limit ability to generalize findings.  </vt:lpstr>
      <vt:lpstr>Regression analysis can more efficiently handle multiple confounders though “modeling” assumptions are required</vt:lpstr>
      <vt:lpstr>misclassification</vt:lpstr>
      <vt:lpstr>Misclassification</vt:lpstr>
      <vt:lpstr>PowerPoint Presentation</vt:lpstr>
      <vt:lpstr>Definitions: Sensitivity &amp; Specificity (E=truth; T=test)</vt:lpstr>
      <vt:lpstr>Definitions: PPV &amp; NPV</vt:lpstr>
      <vt:lpstr>Relation between predictive and classification measures</vt:lpstr>
      <vt:lpstr>Example of misclassification </vt:lpstr>
      <vt:lpstr>Example of misclassification (con’d)</vt:lpstr>
      <vt:lpstr>PowerPoint Presentation</vt:lpstr>
      <vt:lpstr>PowerPoint Presentation</vt:lpstr>
      <vt:lpstr>Latency Analyses </vt:lpstr>
      <vt:lpstr>Strategies for addressing misclassification</vt:lpstr>
      <vt:lpstr>Immortal Time Bias</vt:lpstr>
      <vt:lpstr>Important Bias in PE Studies: Immortal Person Time Bias</vt:lpstr>
      <vt:lpstr>PowerPoint Presentation</vt:lpstr>
      <vt:lpstr>Immortal Person Time Bias</vt:lpstr>
      <vt:lpstr>Identifying Immortal Time Bias (Levesque 2010)</vt:lpstr>
      <vt:lpstr>Immortal Time Bias – Examples </vt:lpstr>
      <vt:lpstr>Analytical and Design Methods to Deal with Immortal Time Bias</vt:lpstr>
      <vt:lpstr>Selection Bias</vt:lpstr>
      <vt:lpstr>Selection bias — definition</vt:lpstr>
      <vt:lpstr>Summary</vt:lpstr>
      <vt:lpstr>PowerPoint Presentation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Early Mortality</dc:title>
  <dc:creator>Administrator</dc:creator>
  <cp:lastModifiedBy>Kelsh, Mike</cp:lastModifiedBy>
  <cp:revision>224</cp:revision>
  <cp:lastPrinted>2016-01-14T00:44:35Z</cp:lastPrinted>
  <dcterms:created xsi:type="dcterms:W3CDTF">2005-08-17T16:35:31Z</dcterms:created>
  <dcterms:modified xsi:type="dcterms:W3CDTF">2017-01-19T22:35:46Z</dcterms:modified>
</cp:coreProperties>
</file>