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5"/>
  </p:notesMasterIdLst>
  <p:handoutMasterIdLst>
    <p:handoutMasterId r:id="rId96"/>
  </p:handoutMasterIdLst>
  <p:sldIdLst>
    <p:sldId id="610" r:id="rId2"/>
    <p:sldId id="611" r:id="rId3"/>
    <p:sldId id="612" r:id="rId4"/>
    <p:sldId id="613" r:id="rId5"/>
    <p:sldId id="614" r:id="rId6"/>
    <p:sldId id="615" r:id="rId7"/>
    <p:sldId id="260" r:id="rId8"/>
    <p:sldId id="580" r:id="rId9"/>
    <p:sldId id="488" r:id="rId10"/>
    <p:sldId id="507" r:id="rId11"/>
    <p:sldId id="512" r:id="rId12"/>
    <p:sldId id="526" r:id="rId13"/>
    <p:sldId id="527" r:id="rId14"/>
    <p:sldId id="528" r:id="rId15"/>
    <p:sldId id="602" r:id="rId16"/>
    <p:sldId id="581" r:id="rId17"/>
    <p:sldId id="529" r:id="rId18"/>
    <p:sldId id="530" r:id="rId19"/>
    <p:sldId id="533" r:id="rId20"/>
    <p:sldId id="534" r:id="rId21"/>
    <p:sldId id="535" r:id="rId22"/>
    <p:sldId id="584" r:id="rId23"/>
    <p:sldId id="585" r:id="rId24"/>
    <p:sldId id="586" r:id="rId25"/>
    <p:sldId id="587" r:id="rId26"/>
    <p:sldId id="588" r:id="rId27"/>
    <p:sldId id="589" r:id="rId28"/>
    <p:sldId id="590" r:id="rId29"/>
    <p:sldId id="591" r:id="rId30"/>
    <p:sldId id="592" r:id="rId31"/>
    <p:sldId id="593" r:id="rId32"/>
    <p:sldId id="594" r:id="rId33"/>
    <p:sldId id="595" r:id="rId34"/>
    <p:sldId id="596" r:id="rId35"/>
    <p:sldId id="597" r:id="rId36"/>
    <p:sldId id="598" r:id="rId37"/>
    <p:sldId id="582" r:id="rId38"/>
    <p:sldId id="583" r:id="rId39"/>
    <p:sldId id="536" r:id="rId40"/>
    <p:sldId id="599" r:id="rId41"/>
    <p:sldId id="563" r:id="rId42"/>
    <p:sldId id="564" r:id="rId43"/>
    <p:sldId id="565" r:id="rId44"/>
    <p:sldId id="568" r:id="rId45"/>
    <p:sldId id="569" r:id="rId46"/>
    <p:sldId id="570" r:id="rId47"/>
    <p:sldId id="571" r:id="rId48"/>
    <p:sldId id="572" r:id="rId49"/>
    <p:sldId id="573" r:id="rId50"/>
    <p:sldId id="600" r:id="rId51"/>
    <p:sldId id="514" r:id="rId52"/>
    <p:sldId id="515" r:id="rId53"/>
    <p:sldId id="516" r:id="rId54"/>
    <p:sldId id="517" r:id="rId55"/>
    <p:sldId id="518" r:id="rId56"/>
    <p:sldId id="519" r:id="rId57"/>
    <p:sldId id="520" r:id="rId58"/>
    <p:sldId id="521" r:id="rId59"/>
    <p:sldId id="522" r:id="rId60"/>
    <p:sldId id="523" r:id="rId61"/>
    <p:sldId id="524" r:id="rId62"/>
    <p:sldId id="525" r:id="rId63"/>
    <p:sldId id="545" r:id="rId64"/>
    <p:sldId id="547" r:id="rId65"/>
    <p:sldId id="601" r:id="rId66"/>
    <p:sldId id="544" r:id="rId67"/>
    <p:sldId id="555" r:id="rId68"/>
    <p:sldId id="556" r:id="rId69"/>
    <p:sldId id="557" r:id="rId70"/>
    <p:sldId id="558" r:id="rId71"/>
    <p:sldId id="559" r:id="rId72"/>
    <p:sldId id="552" r:id="rId73"/>
    <p:sldId id="560" r:id="rId74"/>
    <p:sldId id="561" r:id="rId75"/>
    <p:sldId id="562" r:id="rId76"/>
    <p:sldId id="603" r:id="rId77"/>
    <p:sldId id="500" r:id="rId78"/>
    <p:sldId id="578" r:id="rId79"/>
    <p:sldId id="579" r:id="rId80"/>
    <p:sldId id="609" r:id="rId81"/>
    <p:sldId id="537" r:id="rId82"/>
    <p:sldId id="604" r:id="rId83"/>
    <p:sldId id="605" r:id="rId84"/>
    <p:sldId id="606" r:id="rId85"/>
    <p:sldId id="607" r:id="rId86"/>
    <p:sldId id="608" r:id="rId87"/>
    <p:sldId id="510" r:id="rId88"/>
    <p:sldId id="538" r:id="rId89"/>
    <p:sldId id="539" r:id="rId90"/>
    <p:sldId id="540" r:id="rId91"/>
    <p:sldId id="541" r:id="rId92"/>
    <p:sldId id="542" r:id="rId93"/>
    <p:sldId id="543" r:id="rId94"/>
  </p:sldIdLst>
  <p:sldSz cx="9144000" cy="6858000" type="screen4x3"/>
  <p:notesSz cx="6842125" cy="92630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79830" autoAdjust="0"/>
  </p:normalViewPr>
  <p:slideViewPr>
    <p:cSldViewPr>
      <p:cViewPr varScale="1">
        <p:scale>
          <a:sx n="127" d="100"/>
          <a:sy n="127" d="100"/>
        </p:scale>
        <p:origin x="201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6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5541" cy="463470"/>
          </a:xfrm>
          <a:prstGeom prst="rect">
            <a:avLst/>
          </a:prstGeom>
        </p:spPr>
        <p:txBody>
          <a:bodyPr vert="horz" lIns="91300" tIns="45650" rIns="91300" bIns="4565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75036" y="0"/>
            <a:ext cx="2965541" cy="463470"/>
          </a:xfrm>
          <a:prstGeom prst="rect">
            <a:avLst/>
          </a:prstGeom>
        </p:spPr>
        <p:txBody>
          <a:bodyPr vert="horz" lIns="91300" tIns="45650" rIns="91300" bIns="45650" rtlCol="0"/>
          <a:lstStyle>
            <a:lvl1pPr algn="r">
              <a:defRPr sz="1200"/>
            </a:lvl1pPr>
          </a:lstStyle>
          <a:p>
            <a:pPr>
              <a:defRPr/>
            </a:pPr>
            <a:fld id="{2E7C127F-DC5E-41C6-8907-6CDC816771CD}" type="datetimeFigureOut">
              <a:rPr lang="en-US"/>
              <a:pPr>
                <a:defRPr/>
              </a:pPr>
              <a:t>5/8/2017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98012"/>
            <a:ext cx="2965541" cy="463470"/>
          </a:xfrm>
          <a:prstGeom prst="rect">
            <a:avLst/>
          </a:prstGeom>
        </p:spPr>
        <p:txBody>
          <a:bodyPr vert="horz" lIns="91300" tIns="45650" rIns="91300" bIns="4565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75036" y="8798012"/>
            <a:ext cx="2965541" cy="463470"/>
          </a:xfrm>
          <a:prstGeom prst="rect">
            <a:avLst/>
          </a:prstGeom>
        </p:spPr>
        <p:txBody>
          <a:bodyPr vert="horz" lIns="91300" tIns="45650" rIns="91300" bIns="45650" rtlCol="0" anchor="b"/>
          <a:lstStyle>
            <a:lvl1pPr algn="r">
              <a:defRPr sz="1200"/>
            </a:lvl1pPr>
          </a:lstStyle>
          <a:p>
            <a:pPr>
              <a:defRPr/>
            </a:pPr>
            <a:fld id="{9CC9E0DA-3DB6-442A-AF1D-87ADDBF86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99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5541" cy="46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00" tIns="45650" rIns="91300" bIns="4565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5036" y="0"/>
            <a:ext cx="2965541" cy="46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00" tIns="45650" rIns="91300" bIns="4565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3738"/>
            <a:ext cx="4630737" cy="3475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832" y="4400588"/>
            <a:ext cx="5474010" cy="416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00" tIns="45650" rIns="91300" bIns="4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98012"/>
            <a:ext cx="2965541" cy="46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00" tIns="45650" rIns="91300" bIns="4565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5036" y="8798012"/>
            <a:ext cx="2965541" cy="46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00" tIns="45650" rIns="91300" bIns="4565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B6C689-EA21-4E5C-A580-156D20035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16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EF2C850C-7483-4FE9-8E58-FD592BB97D10}" type="slidenum">
              <a:rPr lang="en-US" sz="1200">
                <a:latin typeface="Times New Roman" pitchFamily="18" charset="0"/>
              </a:rPr>
              <a:pPr algn="r" defTabSz="917172"/>
              <a:t>19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EF2C850C-7483-4FE9-8E58-FD592BB97D10}" type="slidenum">
              <a:rPr lang="en-US" sz="1200">
                <a:latin typeface="Times New Roman" pitchFamily="18" charset="0"/>
              </a:rPr>
              <a:pPr algn="r" defTabSz="917172"/>
              <a:t>20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EF2C850C-7483-4FE9-8E58-FD592BB97D10}" type="slidenum">
              <a:rPr lang="en-US" sz="1200">
                <a:latin typeface="Times New Roman" pitchFamily="18" charset="0"/>
              </a:rPr>
              <a:pPr algn="r" defTabSz="917172"/>
              <a:t>21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2BBA13D-D8E3-43D5-9EA6-9133951E38D0}" type="slidenum">
              <a:rPr lang="en-US" altLang="en-US" sz="1200" smtClean="0"/>
              <a:pPr eaLnBrk="1" hangingPunct="1"/>
              <a:t>25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38974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17135C0-EC1C-483A-94D9-09409EA546EF}" type="slidenum">
              <a:rPr lang="en-US" altLang="en-US" sz="1200" smtClean="0"/>
              <a:pPr eaLnBrk="1" hangingPunct="1"/>
              <a:t>26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882736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1F69FD-2A35-4B10-A408-3232D163ED9A}" type="slidenum">
              <a:rPr lang="en-US" altLang="en-US" sz="1200" smtClean="0"/>
              <a:pPr eaLnBrk="1" hangingPunct="1"/>
              <a:t>27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8362515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C52CDF8-7003-4C37-8EE4-157E391B096D}" type="slidenum">
              <a:rPr lang="en-US" altLang="en-US" sz="1200" smtClean="0"/>
              <a:pPr eaLnBrk="1" hangingPunct="1"/>
              <a:t>28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988647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5B820F3-85FC-4281-BDAB-D79533210386}" type="slidenum">
              <a:rPr lang="en-US" altLang="en-US" sz="1200" smtClean="0"/>
              <a:pPr eaLnBrk="1" hangingPunct="1"/>
              <a:t>29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868009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0F5CDA9-FA5E-4112-9248-49C5EBCCB404}" type="slidenum">
              <a:rPr lang="en-US" altLang="en-US" sz="1200" smtClean="0"/>
              <a:pPr eaLnBrk="1" hangingPunct="1"/>
              <a:t>30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9651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9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CDC6F99-DE98-4FF9-83F6-818C820F51E1}" type="slidenum">
              <a:rPr lang="en-US" altLang="en-US" sz="1200" smtClean="0"/>
              <a:pPr eaLnBrk="1" hangingPunct="1"/>
              <a:t>32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04887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9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E71BAC6-7935-480B-8718-E7C7FAA00DDB}" type="slidenum">
              <a:rPr lang="en-US" altLang="en-US" sz="1200" smtClean="0"/>
              <a:pPr eaLnBrk="1" hangingPunct="1"/>
              <a:t>33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0506066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6E1BAC3-1931-4D4E-A6C5-347F4DE891B2}" type="slidenum">
              <a:rPr lang="en-US" altLang="en-US" sz="1200" smtClean="0"/>
              <a:pPr eaLnBrk="1" hangingPunct="1"/>
              <a:t>34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0413906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0C7DFD0-E4A2-4559-8E73-0149D68540AA}" type="slidenum">
              <a:rPr lang="en-US" altLang="en-US" sz="1200" smtClean="0"/>
              <a:pPr eaLnBrk="1" hangingPunct="1"/>
              <a:t>35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956973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3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868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8688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929B90B-3E49-427D-A1F8-4DDDA9235DCA}" type="slidenum">
              <a:rPr lang="en-US" altLang="en-US" sz="1200" smtClean="0"/>
              <a:pPr eaLnBrk="1" hangingPunct="1"/>
              <a:t>36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923197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690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23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740"/>
            <a:fld id="{F18C577A-170C-45B8-A1AB-81CDD29730CD}" type="slidenum">
              <a:rPr lang="en-US"/>
              <a:pPr defTabSz="918740"/>
              <a:t>41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740"/>
            <a:fld id="{97C4FE09-F83C-45B2-8A0B-2ADD227195D1}" type="slidenum">
              <a:rPr lang="en-US"/>
              <a:pPr defTabSz="918740"/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740"/>
            <a:fld id="{8AFA283B-9D0B-4C23-83B0-BA54A747B2D0}" type="slidenum">
              <a:rPr lang="en-US"/>
              <a:pPr defTabSz="918740"/>
              <a:t>43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11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740"/>
            <a:fld id="{97C4FE09-F83C-45B2-8A0B-2ADD227195D1}" type="slidenum">
              <a:rPr lang="en-US"/>
              <a:pPr defTabSz="918740"/>
              <a:t>44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740"/>
            <a:fld id="{97C4FE09-F83C-45B2-8A0B-2ADD227195D1}" type="slidenum">
              <a:rPr lang="en-US"/>
              <a:pPr defTabSz="918740"/>
              <a:t>45</a:t>
            </a:fld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740"/>
            <a:fld id="{97C4FE09-F83C-45B2-8A0B-2ADD227195D1}" type="slidenum">
              <a:rPr lang="en-US"/>
              <a:pPr defTabSz="918740"/>
              <a:t>46</a:t>
            </a:fld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740"/>
            <a:fld id="{97C4FE09-F83C-45B2-8A0B-2ADD227195D1}" type="slidenum">
              <a:rPr lang="en-US"/>
              <a:pPr defTabSz="918740"/>
              <a:t>47</a:t>
            </a:fld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740"/>
            <a:fld id="{97C4FE09-F83C-45B2-8A0B-2ADD227195D1}" type="slidenum">
              <a:rPr lang="en-US"/>
              <a:pPr defTabSz="918740"/>
              <a:t>48</a:t>
            </a:fld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8740"/>
            <a:fld id="{97C4FE09-F83C-45B2-8A0B-2ADD227195D1}" type="slidenum">
              <a:rPr lang="en-US"/>
              <a:pPr defTabSz="918740"/>
              <a:t>49</a:t>
            </a:fld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6764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51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52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53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12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54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55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56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57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58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59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60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61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62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63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0D947452-C3D1-4E79-A1A4-A5B2F079D41A}" type="slidenum">
              <a:rPr lang="en-US" sz="1200">
                <a:latin typeface="Times New Roman" pitchFamily="18" charset="0"/>
              </a:rPr>
              <a:pPr algn="r" defTabSz="917172"/>
              <a:t>13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64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5558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66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67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68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69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70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71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72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73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06E1D322-1CB3-4BF8-9AD2-6D51A748C9A6}" type="slidenum">
              <a:rPr lang="en-US" sz="1200">
                <a:latin typeface="Times New Roman" pitchFamily="18" charset="0"/>
              </a:rPr>
              <a:pPr algn="r" defTabSz="917172"/>
              <a:t>14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74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75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D7A1C903-AB61-42D5-B344-E5EC032B0F75}" type="slidenum">
              <a:rPr lang="en-US" sz="1200">
                <a:latin typeface="Times New Roman" pitchFamily="18" charset="0"/>
              </a:rPr>
              <a:pPr algn="r" defTabSz="917172"/>
              <a:t>77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B6C689-EA21-4E5C-A580-156D20035F9E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07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B6C689-EA21-4E5C-A580-156D20035F9E}" type="slidenum">
              <a:rPr lang="en-US" smtClean="0"/>
              <a:pPr>
                <a:defRPr/>
              </a:pPr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7445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B6C689-EA21-4E5C-A580-156D20035F9E}" type="slidenum">
              <a:rPr lang="en-US" smtClean="0"/>
              <a:pPr>
                <a:defRPr/>
              </a:pPr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4495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B6C689-EA21-4E5C-A580-156D20035F9E}" type="slidenum">
              <a:rPr lang="en-US" smtClean="0"/>
              <a:pPr>
                <a:defRPr/>
              </a:pPr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262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B6C689-EA21-4E5C-A580-156D20035F9E}" type="slidenum">
              <a:rPr lang="en-US" smtClean="0"/>
              <a:pPr>
                <a:defRPr/>
              </a:pPr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9718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B6C689-EA21-4E5C-A580-156D20035F9E}" type="slidenum">
              <a:rPr lang="en-US" smtClean="0"/>
              <a:pPr>
                <a:defRPr/>
              </a:pPr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19003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87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5CF4C46C-A30F-4499-8000-A88ABFA191BD}" type="slidenum">
              <a:rPr lang="en-US" sz="1200">
                <a:latin typeface="Times New Roman" pitchFamily="18" charset="0"/>
              </a:rPr>
              <a:pPr algn="r" defTabSz="917172"/>
              <a:t>15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48369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EF2C850C-7483-4FE9-8E58-FD592BB97D10}" type="slidenum">
              <a:rPr lang="en-US" sz="1200">
                <a:latin typeface="Times New Roman" pitchFamily="18" charset="0"/>
              </a:rPr>
              <a:pPr algn="r" defTabSz="917172"/>
              <a:t>88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EF2C850C-7483-4FE9-8E58-FD592BB97D10}" type="slidenum">
              <a:rPr lang="en-US" sz="1200">
                <a:latin typeface="Times New Roman" pitchFamily="18" charset="0"/>
              </a:rPr>
              <a:pPr algn="r" defTabSz="917172"/>
              <a:t>89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EF2C850C-7483-4FE9-8E58-FD592BB97D10}" type="slidenum">
              <a:rPr lang="en-US" sz="1200">
                <a:latin typeface="Times New Roman" pitchFamily="18" charset="0"/>
              </a:rPr>
              <a:pPr algn="r" defTabSz="917172"/>
              <a:t>90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EF2C850C-7483-4FE9-8E58-FD592BB97D10}" type="slidenum">
              <a:rPr lang="en-US" sz="1200">
                <a:latin typeface="Times New Roman" pitchFamily="18" charset="0"/>
              </a:rPr>
              <a:pPr algn="r" defTabSz="917172"/>
              <a:t>91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EF2C850C-7483-4FE9-8E58-FD592BB97D10}" type="slidenum">
              <a:rPr lang="en-US" sz="1200">
                <a:latin typeface="Times New Roman" pitchFamily="18" charset="0"/>
              </a:rPr>
              <a:pPr algn="r" defTabSz="917172"/>
              <a:t>92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EF2C850C-7483-4FE9-8E58-FD592BB97D10}" type="slidenum">
              <a:rPr lang="en-US" sz="1200">
                <a:latin typeface="Times New Roman" pitchFamily="18" charset="0"/>
              </a:rPr>
              <a:pPr algn="r" defTabSz="917172"/>
              <a:t>93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B92F2946-FBAC-47E2-8FAC-2CFDF6DEDA1D}" type="slidenum">
              <a:rPr lang="en-US" sz="1200">
                <a:latin typeface="Times New Roman" pitchFamily="18" charset="0"/>
              </a:rPr>
              <a:pPr algn="r" defTabSz="917172"/>
              <a:t>17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 noChangeArrowheads="1"/>
          </p:cNvSpPr>
          <p:nvPr/>
        </p:nvSpPr>
        <p:spPr bwMode="auto">
          <a:xfrm>
            <a:off x="3876585" y="8799594"/>
            <a:ext cx="2965541" cy="46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97" tIns="45900" rIns="91797" bIns="45900" anchor="b"/>
          <a:lstStyle/>
          <a:p>
            <a:pPr algn="r" defTabSz="917172"/>
            <a:fld id="{EF2C850C-7483-4FE9-8E58-FD592BB97D10}" type="slidenum">
              <a:rPr lang="en-US" sz="1200">
                <a:latin typeface="Times New Roman" pitchFamily="18" charset="0"/>
              </a:rPr>
              <a:pPr algn="r" defTabSz="917172"/>
              <a:t>18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94" y="4400588"/>
            <a:ext cx="5016939" cy="4168062"/>
          </a:xfrm>
          <a:noFill/>
          <a:ln/>
        </p:spPr>
        <p:txBody>
          <a:bodyPr lIns="91797" tIns="45900" rIns="91797" bIns="4590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DEC4D-82E7-4E59-AB7F-BA00AE1A2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4E790-2BAC-45E4-A274-08A50A905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4FCC2-AFDB-443F-B4A5-D7BDF95F2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9444B-C978-47A6-9044-3A9890089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897F3-2DFF-4006-BC9E-419DAAC4F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8968-B4F0-44A9-941F-A6CE45A2C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DEFDB-E37E-41AD-8571-BC5F5A62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6A474-19AD-4B26-96D3-41C3F7EE6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F0E8-110D-4B45-82FD-2F135B26C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AA02D-A8BB-44B7-A596-1503A4804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4EB38-8F6B-47A9-BE84-EF526403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4E1BCC89-10EB-4DD9-86F0-3CFC2539A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3" r:id="rId5"/>
    <p:sldLayoutId id="2147483692" r:id="rId6"/>
    <p:sldLayoutId id="2147483698" r:id="rId7"/>
    <p:sldLayoutId id="2147483699" r:id="rId8"/>
    <p:sldLayoutId id="2147483691" r:id="rId9"/>
    <p:sldLayoutId id="2147483700" r:id="rId10"/>
    <p:sldLayoutId id="214748369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7.png"/></Relationships>
</file>

<file path=ppt/slides/_rels/slide8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65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11" Type="http://schemas.openxmlformats.org/officeDocument/2006/relationships/image" Target="../media/image18.w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17.png"/><Relationship Id="rId9" Type="http://schemas.openxmlformats.org/officeDocument/2006/relationships/oleObject" Target="../embeddings/oleObject5.bin"/></Relationships>
</file>

<file path=ppt/slides/_rels/slide8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66.xml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image" Target="../media/image18.wmf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17.png"/><Relationship Id="rId9" Type="http://schemas.openxmlformats.org/officeDocument/2006/relationships/oleObject" Target="../embeddings/oleObject10.bin"/></Relationships>
</file>

<file path=ppt/slides/_rels/slide8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67.xml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image" Target="../media/image18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image" Target="../media/image17.png"/><Relationship Id="rId9" Type="http://schemas.openxmlformats.org/officeDocument/2006/relationships/oleObject" Target="../embeddings/oleObject16.bin"/><Relationship Id="rId14" Type="http://schemas.openxmlformats.org/officeDocument/2006/relationships/oleObject" Target="../embeddings/oleObject19.bin"/></Relationships>
</file>

<file path=ppt/slides/_rels/slide8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68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image" Target="../media/image23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2.wmf"/><Relationship Id="rId4" Type="http://schemas.openxmlformats.org/officeDocument/2006/relationships/image" Target="../media/image17.png"/><Relationship Id="rId9" Type="http://schemas.openxmlformats.org/officeDocument/2006/relationships/image" Target="../media/image21.wmf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1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1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Censoring vs Truncation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Censoring: I don’t know the precise value but it is at least as high as some threshold. Information is partially known</a:t>
            </a:r>
          </a:p>
          <a:p>
            <a:r>
              <a:rPr lang="en-US" dirty="0"/>
              <a:t>Truncation: I throw out all observations above some threshold</a:t>
            </a:r>
          </a:p>
          <a:p>
            <a:r>
              <a:rPr lang="en-US" dirty="0"/>
              <a:t>Treatment of a disease typically causes censoring of the distribution of biomarkers of disease</a:t>
            </a:r>
          </a:p>
        </p:txBody>
      </p:sp>
    </p:spTree>
    <p:extLst>
      <p:ext uri="{BB962C8B-B14F-4D97-AF65-F5344CB8AC3E}">
        <p14:creationId xmlns:p14="http://schemas.microsoft.com/office/powerpoint/2010/main" val="4014599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5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9812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physical analogy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191000" y="1600200"/>
            <a:ext cx="4724400" cy="4855464"/>
          </a:xfrm>
        </p:spPr>
        <p:txBody>
          <a:bodyPr/>
          <a:lstStyle/>
          <a:p>
            <a:r>
              <a:rPr lang="en-US" sz="2400" dirty="0"/>
              <a:t>In a straight row of dominoes, tipping the first one hits the second, which topples the third and so on.  </a:t>
            </a:r>
          </a:p>
          <a:p>
            <a:r>
              <a:rPr lang="en-US" sz="2400" dirty="0"/>
              <a:t>Each domino mediates the effect of the prior domino on the subsequent domino</a:t>
            </a:r>
          </a:p>
          <a:p>
            <a:r>
              <a:rPr lang="en-US" sz="2400" dirty="0"/>
              <a:t>Removing, or holding upright, a middle domino will stop the sequence. </a:t>
            </a:r>
          </a:p>
          <a:p>
            <a:r>
              <a:rPr lang="en-US" sz="2400" dirty="0"/>
              <a:t>Tipping domino one has no effect on domino three, conditional on domino two in the sequence.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2"/>
          <p:cNvSpPr txBox="1">
            <a:spLocks noChangeArrowheads="1"/>
          </p:cNvSpPr>
          <p:nvPr/>
        </p:nvSpPr>
        <p:spPr bwMode="auto">
          <a:xfrm>
            <a:off x="990600" y="1752600"/>
            <a:ext cx="425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58370" name="Text Box 3"/>
          <p:cNvSpPr txBox="1">
            <a:spLocks noChangeArrowheads="1"/>
          </p:cNvSpPr>
          <p:nvPr/>
        </p:nvSpPr>
        <p:spPr bwMode="auto">
          <a:xfrm>
            <a:off x="1752600" y="17526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0" y="1752600"/>
            <a:ext cx="5286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58372" name="AutoShape 8"/>
          <p:cNvCxnSpPr>
            <a:cxnSpLocks noChangeShapeType="1"/>
            <a:stCxn id="58371" idx="3"/>
            <a:endCxn id="58369" idx="1"/>
          </p:cNvCxnSpPr>
          <p:nvPr/>
        </p:nvCxnSpPr>
        <p:spPr bwMode="auto">
          <a:xfrm>
            <a:off x="528637" y="1952655"/>
            <a:ext cx="461963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58373" name="AutoShape 9"/>
          <p:cNvCxnSpPr>
            <a:cxnSpLocks noChangeShapeType="1"/>
            <a:stCxn id="58369" idx="3"/>
            <a:endCxn id="58370" idx="1"/>
          </p:cNvCxnSpPr>
          <p:nvPr/>
        </p:nvCxnSpPr>
        <p:spPr bwMode="auto">
          <a:xfrm>
            <a:off x="1416050" y="1952655"/>
            <a:ext cx="33655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Direct </a:t>
            </a:r>
            <a:r>
              <a:rPr lang="en-US" dirty="0" err="1"/>
              <a:t>vs</a:t>
            </a:r>
            <a:r>
              <a:rPr lang="en-US" dirty="0"/>
              <a:t> Indirect Effects</a:t>
            </a:r>
          </a:p>
        </p:txBody>
      </p:sp>
      <p:sp>
        <p:nvSpPr>
          <p:cNvPr id="46" name="Content Placeholder 45"/>
          <p:cNvSpPr>
            <a:spLocks noGrp="1"/>
          </p:cNvSpPr>
          <p:nvPr>
            <p:ph sz="half" idx="2"/>
          </p:nvPr>
        </p:nvSpPr>
        <p:spPr>
          <a:xfrm>
            <a:off x="3886200" y="1447800"/>
            <a:ext cx="4876800" cy="127406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Education increases earnings, which are used to improve diet, which results in a lower BMI.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Content Placeholder 45"/>
          <p:cNvSpPr>
            <a:spLocks noGrp="1"/>
          </p:cNvSpPr>
          <p:nvPr>
            <p:ph sz="half" idx="2"/>
          </p:nvPr>
        </p:nvSpPr>
        <p:spPr>
          <a:xfrm>
            <a:off x="3886200" y="2667000"/>
            <a:ext cx="5029200" cy="127406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Education also increases nutritional knowledge, which results in improved diet and lower BMI.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 Box 2"/>
          <p:cNvSpPr txBox="1">
            <a:spLocks noChangeArrowheads="1"/>
          </p:cNvSpPr>
          <p:nvPr/>
        </p:nvSpPr>
        <p:spPr bwMode="auto">
          <a:xfrm>
            <a:off x="1219200" y="3352800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50" name="Text Box 3"/>
          <p:cNvSpPr txBox="1">
            <a:spLocks noChangeArrowheads="1"/>
          </p:cNvSpPr>
          <p:nvPr/>
        </p:nvSpPr>
        <p:spPr bwMode="auto">
          <a:xfrm>
            <a:off x="2057400" y="33528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0" y="33528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52" name="AutoShape 8"/>
          <p:cNvCxnSpPr>
            <a:cxnSpLocks noChangeShapeType="1"/>
            <a:stCxn id="51" idx="3"/>
            <a:endCxn id="49" idx="1"/>
          </p:cNvCxnSpPr>
          <p:nvPr/>
        </p:nvCxnSpPr>
        <p:spPr bwMode="auto">
          <a:xfrm>
            <a:off x="609600" y="3552855"/>
            <a:ext cx="6096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53" name="AutoShape 9"/>
          <p:cNvCxnSpPr>
            <a:cxnSpLocks noChangeShapeType="1"/>
            <a:stCxn id="49" idx="3"/>
            <a:endCxn id="50" idx="1"/>
          </p:cNvCxnSpPr>
          <p:nvPr/>
        </p:nvCxnSpPr>
        <p:spPr bwMode="auto">
          <a:xfrm>
            <a:off x="1752600" y="3552855"/>
            <a:ext cx="3048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54" name="AutoShape 9"/>
          <p:cNvCxnSpPr>
            <a:cxnSpLocks noChangeShapeType="1"/>
            <a:stCxn id="51" idx="3"/>
            <a:endCxn id="55" idx="1"/>
          </p:cNvCxnSpPr>
          <p:nvPr/>
        </p:nvCxnSpPr>
        <p:spPr bwMode="auto">
          <a:xfrm flipV="1">
            <a:off x="609600" y="2863487"/>
            <a:ext cx="762000" cy="68936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1371600" y="2663432"/>
            <a:ext cx="76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57" name="AutoShape 9"/>
          <p:cNvCxnSpPr>
            <a:cxnSpLocks noChangeShapeType="1"/>
            <a:stCxn id="55" idx="3"/>
            <a:endCxn id="50" idx="0"/>
          </p:cNvCxnSpPr>
          <p:nvPr/>
        </p:nvCxnSpPr>
        <p:spPr bwMode="auto">
          <a:xfrm>
            <a:off x="2133600" y="2863487"/>
            <a:ext cx="266700" cy="48931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2819400" y="17526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66" name="AutoShape 9"/>
          <p:cNvCxnSpPr>
            <a:cxnSpLocks noChangeShapeType="1"/>
            <a:stCxn id="58370" idx="3"/>
            <a:endCxn id="65" idx="1"/>
          </p:cNvCxnSpPr>
          <p:nvPr/>
        </p:nvCxnSpPr>
        <p:spPr bwMode="auto">
          <a:xfrm>
            <a:off x="2438400" y="1952655"/>
            <a:ext cx="3810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971800" y="33528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34" name="AutoShape 9"/>
          <p:cNvCxnSpPr>
            <a:cxnSpLocks noChangeShapeType="1"/>
            <a:stCxn id="50" idx="3"/>
            <a:endCxn id="31" idx="1"/>
          </p:cNvCxnSpPr>
          <p:nvPr/>
        </p:nvCxnSpPr>
        <p:spPr bwMode="auto">
          <a:xfrm>
            <a:off x="2743200" y="3552855"/>
            <a:ext cx="228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47" name="TextBox 146"/>
          <p:cNvSpPr txBox="1"/>
          <p:nvPr/>
        </p:nvSpPr>
        <p:spPr>
          <a:xfrm>
            <a:off x="152400" y="3962400"/>
            <a:ext cx="8686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dirty="0"/>
              <a:t>Very often, we wish to decompose a “total” effect into those mediated by a hypothesized mediator (indirect effects), and those that are not mediated by that mediator (direct effects).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dirty="0"/>
              <a:t>Even if the effect is not mediated by the specific mediator under consideration, they are probably mediated by </a:t>
            </a:r>
            <a:r>
              <a:rPr lang="en-US" sz="2000" i="1" dirty="0"/>
              <a:t>something </a:t>
            </a:r>
            <a:r>
              <a:rPr lang="en-US" sz="2000" dirty="0"/>
              <a:t>, so it is a bit of a misnomer that we call them “direct”.  It is just a convenience. 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dirty="0"/>
              <a:t>In DAGs, we mean “direct with respect to the other variables in the DAG”.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Why do we care about effect decomposition?</a:t>
            </a:r>
          </a:p>
        </p:txBody>
      </p:sp>
      <p:sp>
        <p:nvSpPr>
          <p:cNvPr id="49" name="Text Box 2"/>
          <p:cNvSpPr txBox="1">
            <a:spLocks noChangeArrowheads="1"/>
          </p:cNvSpPr>
          <p:nvPr/>
        </p:nvSpPr>
        <p:spPr bwMode="auto">
          <a:xfrm>
            <a:off x="1219200" y="2286000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50" name="Text Box 3"/>
          <p:cNvSpPr txBox="1">
            <a:spLocks noChangeArrowheads="1"/>
          </p:cNvSpPr>
          <p:nvPr/>
        </p:nvSpPr>
        <p:spPr bwMode="auto">
          <a:xfrm>
            <a:off x="2057400" y="2286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0" y="22860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52" name="AutoShape 8"/>
          <p:cNvCxnSpPr>
            <a:cxnSpLocks noChangeShapeType="1"/>
            <a:stCxn id="51" idx="3"/>
            <a:endCxn id="49" idx="1"/>
          </p:cNvCxnSpPr>
          <p:nvPr/>
        </p:nvCxnSpPr>
        <p:spPr bwMode="auto">
          <a:xfrm>
            <a:off x="609600" y="2486055"/>
            <a:ext cx="6096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53" name="AutoShape 9"/>
          <p:cNvCxnSpPr>
            <a:cxnSpLocks noChangeShapeType="1"/>
            <a:stCxn id="49" idx="3"/>
            <a:endCxn id="50" idx="1"/>
          </p:cNvCxnSpPr>
          <p:nvPr/>
        </p:nvCxnSpPr>
        <p:spPr bwMode="auto">
          <a:xfrm>
            <a:off x="1752600" y="2486055"/>
            <a:ext cx="3048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54" name="AutoShape 9"/>
          <p:cNvCxnSpPr>
            <a:cxnSpLocks noChangeShapeType="1"/>
            <a:stCxn id="51" idx="3"/>
            <a:endCxn id="55" idx="1"/>
          </p:cNvCxnSpPr>
          <p:nvPr/>
        </p:nvCxnSpPr>
        <p:spPr bwMode="auto">
          <a:xfrm flipV="1">
            <a:off x="609600" y="1796687"/>
            <a:ext cx="762000" cy="68936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1371600" y="1596632"/>
            <a:ext cx="76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57" name="AutoShape 9"/>
          <p:cNvCxnSpPr>
            <a:cxnSpLocks noChangeShapeType="1"/>
            <a:stCxn id="55" idx="3"/>
            <a:endCxn id="50" idx="0"/>
          </p:cNvCxnSpPr>
          <p:nvPr/>
        </p:nvCxnSpPr>
        <p:spPr bwMode="auto">
          <a:xfrm>
            <a:off x="2133600" y="1796687"/>
            <a:ext cx="266700" cy="48931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971800" y="2286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34" name="AutoShape 9"/>
          <p:cNvCxnSpPr>
            <a:cxnSpLocks noChangeShapeType="1"/>
            <a:stCxn id="50" idx="3"/>
            <a:endCxn id="31" idx="1"/>
          </p:cNvCxnSpPr>
          <p:nvPr/>
        </p:nvCxnSpPr>
        <p:spPr bwMode="auto">
          <a:xfrm>
            <a:off x="2743200" y="2486055"/>
            <a:ext cx="228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47" name="TextBox 146"/>
          <p:cNvSpPr txBox="1"/>
          <p:nvPr/>
        </p:nvSpPr>
        <p:spPr>
          <a:xfrm>
            <a:off x="152400" y="2895600"/>
            <a:ext cx="86868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400" dirty="0"/>
              <a:t>To understand etiology: what is the chain of events that leads to the disease?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400" dirty="0"/>
              <a:t>To identify and prioritize intervention opportunities: should I give people money or spend the money on an educational campaign?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400" dirty="0"/>
              <a:t>To assess injustice: are women paid less because their hormones make them weepy at work or because of discrimination?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Conventional Approach to Direct </a:t>
            </a:r>
            <a:r>
              <a:rPr lang="en-US" dirty="0" err="1"/>
              <a:t>vs</a:t>
            </a:r>
            <a:r>
              <a:rPr lang="en-US" dirty="0"/>
              <a:t> Indirect Effects Decomposition</a:t>
            </a:r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Diabetes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2469" name="AutoShape 8"/>
          <p:cNvCxnSpPr>
            <a:cxnSpLocks noChangeShapeType="1"/>
            <a:stCxn id="62468" idx="3"/>
            <a:endCxn id="62466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2470" name="AutoShape 9"/>
          <p:cNvCxnSpPr>
            <a:cxnSpLocks noChangeShapeType="1"/>
            <a:stCxn id="62466" idx="3"/>
            <a:endCxn id="62467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62471" name="TextBox 15"/>
          <p:cNvSpPr txBox="1">
            <a:spLocks noChangeArrowheads="1"/>
          </p:cNvSpPr>
          <p:nvPr/>
        </p:nvSpPr>
        <p:spPr bwMode="auto">
          <a:xfrm>
            <a:off x="550863" y="2667000"/>
            <a:ext cx="7391400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/>
              <a:t>Would mother’s education affect diabetes if you made everyone in the population complete college? 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Possible </a:t>
            </a:r>
            <a:r>
              <a:rPr lang="en-US" sz="2400" i="1" dirty="0"/>
              <a:t>direct </a:t>
            </a:r>
            <a:r>
              <a:rPr lang="en-US" sz="2400" dirty="0"/>
              <a:t>mechanisms: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dirty="0"/>
              <a:t>Mother’s education influences breastfeeding?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dirty="0"/>
              <a:t>Mother’s education influences diet in very early life, taste/preference formation?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Possible </a:t>
            </a:r>
            <a:r>
              <a:rPr lang="en-US" sz="2400" i="1" dirty="0"/>
              <a:t>indirect </a:t>
            </a:r>
            <a:r>
              <a:rPr lang="en-US" sz="2400" dirty="0"/>
              <a:t>mechanisms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dirty="0"/>
              <a:t>Own education influences earnings, which influences health relevant behaviors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dirty="0"/>
              <a:t>Own education influences knowledge of diabetes prevention.</a:t>
            </a:r>
          </a:p>
        </p:txBody>
      </p:sp>
      <p:cxnSp>
        <p:nvCxnSpPr>
          <p:cNvPr id="62472" name="AutoShape 9"/>
          <p:cNvCxnSpPr>
            <a:cxnSpLocks noChangeShapeType="1"/>
            <a:stCxn id="62468" idx="3"/>
            <a:endCxn id="62467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Direct </a:t>
            </a:r>
            <a:r>
              <a:rPr lang="en-US" dirty="0" err="1"/>
              <a:t>vs</a:t>
            </a:r>
            <a:r>
              <a:rPr lang="en-US" dirty="0"/>
              <a:t> Indirect Effects Decomposition</a:t>
            </a:r>
          </a:p>
        </p:txBody>
      </p:sp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Diabetes</a:t>
            </a: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4517" name="AutoShape 8"/>
          <p:cNvCxnSpPr>
            <a:cxnSpLocks noChangeShapeType="1"/>
            <a:stCxn id="64516" idx="3"/>
            <a:endCxn id="64514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4518" name="AutoShape 9"/>
          <p:cNvCxnSpPr>
            <a:cxnSpLocks noChangeShapeType="1"/>
            <a:stCxn id="64514" idx="3"/>
            <a:endCxn id="64515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6" name="TextBox 15"/>
          <p:cNvSpPr txBox="1"/>
          <p:nvPr/>
        </p:nvSpPr>
        <p:spPr>
          <a:xfrm>
            <a:off x="484188" y="3200400"/>
            <a:ext cx="73914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400" dirty="0"/>
              <a:t>Would mother’s education affect diabetes if you made everyone quit school at 5</a:t>
            </a:r>
            <a:r>
              <a:rPr lang="en-US" sz="2400" baseline="30000" dirty="0"/>
              <a:t>th</a:t>
            </a:r>
            <a:r>
              <a:rPr lang="en-US" sz="2400" dirty="0"/>
              <a:t> grade?  </a:t>
            </a:r>
          </a:p>
          <a:p>
            <a:pPr>
              <a:defRPr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400" dirty="0"/>
              <a:t>Would the direct effect of mother’s education </a:t>
            </a:r>
            <a:r>
              <a:rPr lang="en-US" sz="2400" i="1" dirty="0"/>
              <a:t>differ</a:t>
            </a:r>
            <a:r>
              <a:rPr lang="en-US" sz="2400" dirty="0"/>
              <a:t> if you made everyone quit school at 5</a:t>
            </a:r>
            <a:r>
              <a:rPr lang="en-US" sz="2400" baseline="30000" dirty="0"/>
              <a:t>th</a:t>
            </a:r>
            <a:r>
              <a:rPr lang="en-US" sz="2400" dirty="0"/>
              <a:t> grade vs if you made everyone finish college?</a:t>
            </a:r>
            <a:endParaRPr lang="en-US" sz="2000" dirty="0"/>
          </a:p>
        </p:txBody>
      </p:sp>
      <p:cxnSp>
        <p:nvCxnSpPr>
          <p:cNvPr id="64520" name="AutoShape 9"/>
          <p:cNvCxnSpPr>
            <a:cxnSpLocks noChangeShapeType="1"/>
            <a:stCxn id="64516" idx="3"/>
            <a:endCxn id="64515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2"/>
          <p:cNvSpPr txBox="1">
            <a:spLocks noChangeArrowheads="1"/>
          </p:cNvSpPr>
          <p:nvPr/>
        </p:nvSpPr>
        <p:spPr bwMode="auto">
          <a:xfrm>
            <a:off x="2112963" y="1981200"/>
            <a:ext cx="425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M</a:t>
            </a:r>
          </a:p>
        </p:txBody>
      </p:sp>
      <p:sp>
        <p:nvSpPr>
          <p:cNvPr id="58370" name="Text Box 3"/>
          <p:cNvSpPr txBox="1">
            <a:spLocks noChangeArrowheads="1"/>
          </p:cNvSpPr>
          <p:nvPr/>
        </p:nvSpPr>
        <p:spPr bwMode="auto">
          <a:xfrm>
            <a:off x="3757613" y="1981200"/>
            <a:ext cx="347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Y</a:t>
            </a:r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750888" y="1981200"/>
            <a:ext cx="452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X</a:t>
            </a:r>
          </a:p>
        </p:txBody>
      </p:sp>
      <p:cxnSp>
        <p:nvCxnSpPr>
          <p:cNvPr id="58372" name="AutoShape 8"/>
          <p:cNvCxnSpPr>
            <a:cxnSpLocks noChangeShapeType="1"/>
            <a:stCxn id="58371" idx="3"/>
            <a:endCxn id="58369" idx="1"/>
          </p:cNvCxnSpPr>
          <p:nvPr/>
        </p:nvCxnSpPr>
        <p:spPr bwMode="auto">
          <a:xfrm>
            <a:off x="1203325" y="2181255"/>
            <a:ext cx="909638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58373" name="AutoShape 9"/>
          <p:cNvCxnSpPr>
            <a:cxnSpLocks noChangeShapeType="1"/>
            <a:stCxn id="58369" idx="3"/>
            <a:endCxn id="58370" idx="1"/>
          </p:cNvCxnSpPr>
          <p:nvPr/>
        </p:nvCxnSpPr>
        <p:spPr bwMode="auto">
          <a:xfrm>
            <a:off x="2538413" y="2181255"/>
            <a:ext cx="12192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lots of possible structures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012950" y="3000345"/>
            <a:ext cx="425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M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657600" y="3000345"/>
            <a:ext cx="347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Y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50875" y="3000345"/>
            <a:ext cx="452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X</a:t>
            </a:r>
          </a:p>
        </p:txBody>
      </p:sp>
      <p:cxnSp>
        <p:nvCxnSpPr>
          <p:cNvPr id="12" name="AutoShape 8"/>
          <p:cNvCxnSpPr>
            <a:cxnSpLocks noChangeShapeType="1"/>
            <a:stCxn id="11" idx="3"/>
            <a:endCxn id="9" idx="1"/>
          </p:cNvCxnSpPr>
          <p:nvPr/>
        </p:nvCxnSpPr>
        <p:spPr bwMode="auto">
          <a:xfrm>
            <a:off x="1103312" y="3200400"/>
            <a:ext cx="909638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3" name="AutoShape 9"/>
          <p:cNvCxnSpPr>
            <a:cxnSpLocks noChangeShapeType="1"/>
            <a:stCxn id="9" idx="3"/>
            <a:endCxn id="10" idx="1"/>
          </p:cNvCxnSpPr>
          <p:nvPr/>
        </p:nvCxnSpPr>
        <p:spPr bwMode="auto">
          <a:xfrm>
            <a:off x="2438400" y="3200400"/>
            <a:ext cx="12192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4" name="AutoShape 9"/>
          <p:cNvCxnSpPr>
            <a:cxnSpLocks noChangeShapeType="1"/>
            <a:stCxn id="11" idx="3"/>
            <a:endCxn id="10" idx="0"/>
          </p:cNvCxnSpPr>
          <p:nvPr/>
        </p:nvCxnSpPr>
        <p:spPr bwMode="auto">
          <a:xfrm flipV="1">
            <a:off x="1103312" y="3000345"/>
            <a:ext cx="2728119" cy="200055"/>
          </a:xfrm>
          <a:prstGeom prst="curvedConnector4">
            <a:avLst>
              <a:gd name="adj1" fmla="val 20838"/>
              <a:gd name="adj2" fmla="val 21426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981200" y="5943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M</a:t>
            </a:r>
            <a:endParaRPr lang="en-US" sz="2000" i="1" baseline="-25000" dirty="0">
              <a:latin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886200" y="5943600"/>
            <a:ext cx="347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Y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461963" y="5943600"/>
            <a:ext cx="452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X</a:t>
            </a:r>
          </a:p>
        </p:txBody>
      </p:sp>
      <p:cxnSp>
        <p:nvCxnSpPr>
          <p:cNvPr id="18" name="AutoShape 8"/>
          <p:cNvCxnSpPr>
            <a:cxnSpLocks noChangeShapeType="1"/>
            <a:stCxn id="17" idx="3"/>
            <a:endCxn id="15" idx="1"/>
          </p:cNvCxnSpPr>
          <p:nvPr/>
        </p:nvCxnSpPr>
        <p:spPr bwMode="auto">
          <a:xfrm>
            <a:off x="914400" y="6143655"/>
            <a:ext cx="1066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9" name="AutoShape 9"/>
          <p:cNvCxnSpPr>
            <a:cxnSpLocks noChangeShapeType="1"/>
            <a:stCxn id="15" idx="3"/>
            <a:endCxn id="16" idx="1"/>
          </p:cNvCxnSpPr>
          <p:nvPr/>
        </p:nvCxnSpPr>
        <p:spPr bwMode="auto">
          <a:xfrm>
            <a:off x="2590800" y="6143655"/>
            <a:ext cx="1295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20" name="AutoShape 9"/>
          <p:cNvCxnSpPr>
            <a:cxnSpLocks noChangeShapeType="1"/>
            <a:stCxn id="17" idx="3"/>
            <a:endCxn id="21" idx="1"/>
          </p:cNvCxnSpPr>
          <p:nvPr/>
        </p:nvCxnSpPr>
        <p:spPr bwMode="auto">
          <a:xfrm flipV="1">
            <a:off x="914400" y="5457855"/>
            <a:ext cx="1676400" cy="6858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2590800" y="52578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Q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23" name="AutoShape 9"/>
          <p:cNvCxnSpPr>
            <a:cxnSpLocks noChangeShapeType="1"/>
            <a:stCxn id="15" idx="0"/>
            <a:endCxn id="21" idx="1"/>
          </p:cNvCxnSpPr>
          <p:nvPr/>
        </p:nvCxnSpPr>
        <p:spPr bwMode="auto">
          <a:xfrm rot="5400000" flipH="1" flipV="1">
            <a:off x="2195528" y="5548328"/>
            <a:ext cx="485745" cy="3048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27" name="AutoShape 9"/>
          <p:cNvCxnSpPr>
            <a:cxnSpLocks noChangeShapeType="1"/>
            <a:stCxn id="21" idx="3"/>
            <a:endCxn id="16" idx="0"/>
          </p:cNvCxnSpPr>
          <p:nvPr/>
        </p:nvCxnSpPr>
        <p:spPr bwMode="auto">
          <a:xfrm>
            <a:off x="3200400" y="5457855"/>
            <a:ext cx="859631" cy="48574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1936750" y="3990945"/>
            <a:ext cx="425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M</a:t>
            </a: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581400" y="3990945"/>
            <a:ext cx="347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Y</a:t>
            </a: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574675" y="3990945"/>
            <a:ext cx="452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X</a:t>
            </a:r>
          </a:p>
        </p:txBody>
      </p:sp>
      <p:cxnSp>
        <p:nvCxnSpPr>
          <p:cNvPr id="28" name="AutoShape 8"/>
          <p:cNvCxnSpPr>
            <a:cxnSpLocks noChangeShapeType="1"/>
            <a:stCxn id="26" idx="3"/>
            <a:endCxn id="24" idx="1"/>
          </p:cNvCxnSpPr>
          <p:nvPr/>
        </p:nvCxnSpPr>
        <p:spPr bwMode="auto">
          <a:xfrm>
            <a:off x="1027112" y="4191000"/>
            <a:ext cx="909638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29" name="AutoShape 9"/>
          <p:cNvCxnSpPr>
            <a:cxnSpLocks noChangeShapeType="1"/>
            <a:stCxn id="24" idx="3"/>
            <a:endCxn id="25" idx="1"/>
          </p:cNvCxnSpPr>
          <p:nvPr/>
        </p:nvCxnSpPr>
        <p:spPr bwMode="auto">
          <a:xfrm>
            <a:off x="2362200" y="4191000"/>
            <a:ext cx="12192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685800" y="4800600"/>
            <a:ext cx="452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C</a:t>
            </a:r>
          </a:p>
        </p:txBody>
      </p:sp>
      <p:cxnSp>
        <p:nvCxnSpPr>
          <p:cNvPr id="31" name="AutoShape 9"/>
          <p:cNvCxnSpPr>
            <a:cxnSpLocks noChangeShapeType="1"/>
            <a:stCxn id="30" idx="3"/>
            <a:endCxn id="24" idx="1"/>
          </p:cNvCxnSpPr>
          <p:nvPr/>
        </p:nvCxnSpPr>
        <p:spPr bwMode="auto">
          <a:xfrm flipV="1">
            <a:off x="1138237" y="4191000"/>
            <a:ext cx="798513" cy="80965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4" name="AutoShape 9"/>
          <p:cNvCxnSpPr>
            <a:cxnSpLocks noChangeShapeType="1"/>
            <a:stCxn id="30" idx="3"/>
            <a:endCxn id="25" idx="1"/>
          </p:cNvCxnSpPr>
          <p:nvPr/>
        </p:nvCxnSpPr>
        <p:spPr bwMode="auto">
          <a:xfrm flipV="1">
            <a:off x="1138237" y="4191000"/>
            <a:ext cx="2443163" cy="80965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4215678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Core idea and motivation</a:t>
            </a:r>
          </a:p>
          <a:p>
            <a:r>
              <a:rPr lang="en-US" dirty="0"/>
              <a:t>Conventional approach</a:t>
            </a:r>
          </a:p>
          <a:p>
            <a:r>
              <a:rPr lang="en-US" dirty="0"/>
              <a:t>Link with </a:t>
            </a:r>
            <a:r>
              <a:rPr lang="en-US" dirty="0" err="1"/>
              <a:t>lifecourse</a:t>
            </a:r>
            <a:r>
              <a:rPr lang="en-US" dirty="0"/>
              <a:t> models</a:t>
            </a:r>
          </a:p>
          <a:p>
            <a:r>
              <a:rPr lang="en-US" dirty="0"/>
              <a:t>When conventional approach fails</a:t>
            </a:r>
          </a:p>
          <a:p>
            <a:r>
              <a:rPr lang="en-US" dirty="0"/>
              <a:t>Counterfactual framework: CDE, NDE, and NIE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776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Approach</a:t>
            </a:r>
          </a:p>
        </p:txBody>
      </p:sp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Diabetes</a:t>
            </a: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6565" name="AutoShape 8"/>
          <p:cNvCxnSpPr>
            <a:cxnSpLocks noChangeShapeType="1"/>
            <a:stCxn id="66564" idx="3"/>
            <a:endCxn id="66562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6566" name="AutoShape 9"/>
          <p:cNvCxnSpPr>
            <a:cxnSpLocks noChangeShapeType="1"/>
            <a:stCxn id="66562" idx="3"/>
            <a:endCxn id="66563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66567" name="TextBox 15"/>
          <p:cNvSpPr txBox="1">
            <a:spLocks noChangeArrowheads="1"/>
          </p:cNvSpPr>
          <p:nvPr/>
        </p:nvSpPr>
        <p:spPr bwMode="auto">
          <a:xfrm>
            <a:off x="0" y="2819400"/>
            <a:ext cx="8991600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000" dirty="0"/>
              <a:t>Total effect= direct effect + indirect effect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000" dirty="0"/>
              <a:t>Indirect effect= total effect-direct effect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000" dirty="0"/>
              <a:t>Total effect= E(Db | </a:t>
            </a:r>
            <a:r>
              <a:rPr lang="en-US" sz="2000" dirty="0" err="1"/>
              <a:t>MomEd</a:t>
            </a:r>
            <a:r>
              <a:rPr lang="en-US" sz="2000" dirty="0"/>
              <a:t>=1)-E(</a:t>
            </a:r>
            <a:r>
              <a:rPr lang="en-US" sz="2000" dirty="0" err="1"/>
              <a:t>Db|MomEd</a:t>
            </a:r>
            <a:r>
              <a:rPr lang="en-US" sz="2000" dirty="0"/>
              <a:t>=0)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000" dirty="0"/>
              <a:t>Direct effect=E(</a:t>
            </a:r>
            <a:r>
              <a:rPr lang="en-US" sz="2000" dirty="0" err="1"/>
              <a:t>Db|MomEd</a:t>
            </a:r>
            <a:r>
              <a:rPr lang="en-US" sz="2000" dirty="0"/>
              <a:t>=1, </a:t>
            </a:r>
            <a:r>
              <a:rPr lang="en-US" sz="2000" dirty="0" err="1"/>
              <a:t>OwnEd</a:t>
            </a:r>
            <a:r>
              <a:rPr lang="en-US" sz="2000" dirty="0"/>
              <a:t>)-E(</a:t>
            </a:r>
            <a:r>
              <a:rPr lang="en-US" sz="2000" dirty="0" err="1"/>
              <a:t>Db|MomEd</a:t>
            </a:r>
            <a:r>
              <a:rPr lang="en-US" sz="2000" dirty="0"/>
              <a:t>=0, </a:t>
            </a:r>
            <a:r>
              <a:rPr lang="en-US" sz="2000" dirty="0" err="1"/>
              <a:t>OwnEd</a:t>
            </a:r>
            <a:r>
              <a:rPr lang="en-US" sz="2000" dirty="0"/>
              <a:t>)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en-US" sz="2000" dirty="0"/>
              <a:t>Sometimes called “Barron-Kenny” decomposition</a:t>
            </a:r>
          </a:p>
          <a:p>
            <a:pPr marL="342900" indent="-342900">
              <a:buFont typeface="Arial" charset="0"/>
              <a:buChar char="•"/>
            </a:pPr>
            <a:endParaRPr lang="en-US" sz="2000" dirty="0"/>
          </a:p>
        </p:txBody>
      </p:sp>
      <p:cxnSp>
        <p:nvCxnSpPr>
          <p:cNvPr id="66568" name="AutoShape 9"/>
          <p:cNvCxnSpPr>
            <a:cxnSpLocks noChangeShapeType="1"/>
            <a:stCxn id="66564" idx="3"/>
            <a:endCxn id="66563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Example</a:t>
            </a: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 dirty="0">
                <a:latin typeface="Times New Roman" pitchFamily="18" charset="0"/>
              </a:rPr>
              <a:t>BMI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8613" name="AutoShape 8"/>
          <p:cNvCxnSpPr>
            <a:cxnSpLocks noChangeShapeType="1"/>
            <a:stCxn id="68612" idx="3"/>
            <a:endCxn id="68610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4" name="AutoShape 9"/>
          <p:cNvCxnSpPr>
            <a:cxnSpLocks noChangeShapeType="1"/>
            <a:stCxn id="68610" idx="3"/>
            <a:endCxn id="68611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5" name="AutoShape 9"/>
          <p:cNvCxnSpPr>
            <a:cxnSpLocks noChangeShapeType="1"/>
            <a:stCxn id="68612" idx="3"/>
            <a:endCxn id="68611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533400" y="2895600"/>
            <a:ext cx="56797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E(Own Ed)=12+0.5*(Mom Ed-12)</a:t>
            </a:r>
          </a:p>
          <a:p>
            <a:r>
              <a:rPr lang="en-US" dirty="0"/>
              <a:t>E(BMI)=       25-0.5*(Own Ed-12) – 0.25*(Mom Ed-12)</a:t>
            </a:r>
          </a:p>
        </p:txBody>
      </p:sp>
      <p:pic>
        <p:nvPicPr>
          <p:cNvPr id="269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657600"/>
            <a:ext cx="511492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Example</a:t>
            </a: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 dirty="0">
                <a:latin typeface="Times New Roman" pitchFamily="18" charset="0"/>
              </a:rPr>
              <a:t>BMI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8613" name="AutoShape 8"/>
          <p:cNvCxnSpPr>
            <a:cxnSpLocks noChangeShapeType="1"/>
            <a:stCxn id="68612" idx="3"/>
            <a:endCxn id="68610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4" name="AutoShape 9"/>
          <p:cNvCxnSpPr>
            <a:cxnSpLocks noChangeShapeType="1"/>
            <a:stCxn id="68610" idx="3"/>
            <a:endCxn id="68611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5" name="AutoShape 9"/>
          <p:cNvCxnSpPr>
            <a:cxnSpLocks noChangeShapeType="1"/>
            <a:stCxn id="68612" idx="3"/>
            <a:endCxn id="68611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3048000" y="2667000"/>
            <a:ext cx="567976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E(Own Ed)=12+0.5*(Mom Ed-12)</a:t>
            </a:r>
          </a:p>
          <a:p>
            <a:r>
              <a:rPr lang="en-US" dirty="0"/>
              <a:t>E(BMI)=       25-0.5*(Own Ed-12) – 0.25*(Mom Ed-12)</a:t>
            </a:r>
          </a:p>
          <a:p>
            <a:endParaRPr lang="en-US" dirty="0"/>
          </a:p>
          <a:p>
            <a:r>
              <a:rPr lang="en-US" dirty="0"/>
              <a:t>What is the direct effect of Mom Ed on BMI?</a:t>
            </a:r>
          </a:p>
          <a:p>
            <a:r>
              <a:rPr lang="en-US" dirty="0"/>
              <a:t>	-0.25</a:t>
            </a:r>
          </a:p>
          <a:p>
            <a:endParaRPr lang="en-US" dirty="0"/>
          </a:p>
          <a:p>
            <a:r>
              <a:rPr lang="en-US" dirty="0"/>
              <a:t>What is the indirect effect of Mom Ed on BMI?</a:t>
            </a:r>
          </a:p>
          <a:p>
            <a:r>
              <a:rPr lang="en-US" dirty="0"/>
              <a:t>	0.5*-0.5=-0.25</a:t>
            </a:r>
          </a:p>
          <a:p>
            <a:endParaRPr lang="en-US" dirty="0"/>
          </a:p>
          <a:p>
            <a:r>
              <a:rPr lang="en-US" dirty="0"/>
              <a:t>What is the total effect of Mom Ed on BMI? </a:t>
            </a:r>
          </a:p>
          <a:p>
            <a:r>
              <a:rPr lang="en-US" dirty="0"/>
              <a:t>	-0.25 + 0.5*(-.5)=-0.5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Doll-Hill vs Causal Inference Consistency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Doll-Hill are about causal inferences from a set of studies, and they use consistency to refer to consistency across multiple studies</a:t>
            </a:r>
          </a:p>
          <a:p>
            <a:r>
              <a:rPr lang="en-US" dirty="0"/>
              <a:t>Consistency in modern causal inference terminology refers to meaningfulness of exposure assessment in a single study, </a:t>
            </a:r>
            <a:r>
              <a:rPr lang="en-US" dirty="0" err="1"/>
              <a:t>ie</a:t>
            </a:r>
            <a:r>
              <a:rPr lang="en-US" dirty="0"/>
              <a:t> BMI in a study of BMI effects on heart disease, although numerous studies may have the same consistency limitations</a:t>
            </a:r>
          </a:p>
        </p:txBody>
      </p:sp>
    </p:spTree>
    <p:extLst>
      <p:ext uri="{BB962C8B-B14F-4D97-AF65-F5344CB8AC3E}">
        <p14:creationId xmlns:p14="http://schemas.microsoft.com/office/powerpoint/2010/main" val="1561054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Example</a:t>
            </a: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 dirty="0">
                <a:latin typeface="Times New Roman" pitchFamily="18" charset="0"/>
              </a:rPr>
              <a:t>BMI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8613" name="AutoShape 8"/>
          <p:cNvCxnSpPr>
            <a:cxnSpLocks noChangeShapeType="1"/>
            <a:stCxn id="68612" idx="3"/>
            <a:endCxn id="68610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4" name="AutoShape 9"/>
          <p:cNvCxnSpPr>
            <a:cxnSpLocks noChangeShapeType="1"/>
            <a:stCxn id="68610" idx="3"/>
            <a:endCxn id="68611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5" name="AutoShape 9"/>
          <p:cNvCxnSpPr>
            <a:cxnSpLocks noChangeShapeType="1"/>
            <a:stCxn id="68612" idx="3"/>
            <a:endCxn id="68611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3048000" y="2667000"/>
            <a:ext cx="56797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E(Own Ed)=12+0.5*(Mom Ed-12)</a:t>
            </a:r>
          </a:p>
          <a:p>
            <a:r>
              <a:rPr lang="en-US" dirty="0"/>
              <a:t>E(BMI)=       25-0.5*(Own Ed-12) – 0.25*(Mom Ed-12)</a:t>
            </a:r>
          </a:p>
          <a:p>
            <a:endParaRPr lang="en-US" dirty="0"/>
          </a:p>
          <a:p>
            <a:r>
              <a:rPr lang="en-US" dirty="0"/>
              <a:t>What is the total effect of Mom Ed on BMI? </a:t>
            </a:r>
          </a:p>
          <a:p>
            <a:r>
              <a:rPr lang="en-US" dirty="0"/>
              <a:t>	-0.25 + 0.5*(-.5)=-0.5</a:t>
            </a:r>
          </a:p>
        </p:txBody>
      </p:sp>
      <p:pic>
        <p:nvPicPr>
          <p:cNvPr id="270338" name="Picture 2"/>
          <p:cNvPicPr>
            <a:picLocks noChangeAspect="1" noChangeArrowheads="1"/>
          </p:cNvPicPr>
          <p:nvPr/>
        </p:nvPicPr>
        <p:blipFill>
          <a:blip r:embed="rId3" cstate="print"/>
          <a:srcRect r="22005"/>
          <a:stretch>
            <a:fillRect/>
          </a:stretch>
        </p:blipFill>
        <p:spPr bwMode="auto">
          <a:xfrm>
            <a:off x="152400" y="4114800"/>
            <a:ext cx="8426752" cy="3139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Example</a:t>
            </a: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 dirty="0">
                <a:latin typeface="Times New Roman" pitchFamily="18" charset="0"/>
              </a:rPr>
              <a:t>BMI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8613" name="AutoShape 8"/>
          <p:cNvCxnSpPr>
            <a:cxnSpLocks noChangeShapeType="1"/>
            <a:stCxn id="68612" idx="3"/>
            <a:endCxn id="68610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4" name="AutoShape 9"/>
          <p:cNvCxnSpPr>
            <a:cxnSpLocks noChangeShapeType="1"/>
            <a:stCxn id="68610" idx="3"/>
            <a:endCxn id="68611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5" name="AutoShape 9"/>
          <p:cNvCxnSpPr>
            <a:cxnSpLocks noChangeShapeType="1"/>
            <a:stCxn id="68612" idx="3"/>
            <a:endCxn id="68611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3048000" y="2667000"/>
            <a:ext cx="56797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E(Own Ed)=12+0.5*(Mom Ed-12)</a:t>
            </a:r>
          </a:p>
          <a:p>
            <a:r>
              <a:rPr lang="en-US" dirty="0"/>
              <a:t>E(BMI)=       25-0.5*(Own Ed-12) – 0.25*(Mom Ed-12)</a:t>
            </a:r>
          </a:p>
          <a:p>
            <a:endParaRPr lang="en-US" dirty="0"/>
          </a:p>
          <a:p>
            <a:r>
              <a:rPr lang="en-US" dirty="0"/>
              <a:t>What is the direct effect of Mom Ed on BMI? </a:t>
            </a:r>
          </a:p>
          <a:p>
            <a:r>
              <a:rPr lang="en-US" dirty="0"/>
              <a:t>	-0.25</a:t>
            </a:r>
          </a:p>
        </p:txBody>
      </p:sp>
      <p:pic>
        <p:nvPicPr>
          <p:cNvPr id="271362" name="Picture 2"/>
          <p:cNvPicPr>
            <a:picLocks noChangeAspect="1" noChangeArrowheads="1"/>
          </p:cNvPicPr>
          <p:nvPr/>
        </p:nvPicPr>
        <p:blipFill>
          <a:blip r:embed="rId3" cstate="print"/>
          <a:srcRect r="22005"/>
          <a:stretch>
            <a:fillRect/>
          </a:stretch>
        </p:blipFill>
        <p:spPr bwMode="auto">
          <a:xfrm>
            <a:off x="76200" y="3886200"/>
            <a:ext cx="8426752" cy="3139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Core idea and motivation</a:t>
            </a:r>
          </a:p>
          <a:p>
            <a:r>
              <a:rPr lang="en-US" dirty="0"/>
              <a:t>Conventional approach</a:t>
            </a:r>
          </a:p>
          <a:p>
            <a:r>
              <a:rPr lang="en-US" dirty="0"/>
              <a:t>Link with </a:t>
            </a:r>
            <a:r>
              <a:rPr lang="en-US" dirty="0" err="1"/>
              <a:t>lifecourse</a:t>
            </a:r>
            <a:r>
              <a:rPr lang="en-US" dirty="0"/>
              <a:t> models</a:t>
            </a:r>
          </a:p>
          <a:p>
            <a:r>
              <a:rPr lang="en-US" dirty="0"/>
              <a:t>When conventional approach fails</a:t>
            </a:r>
          </a:p>
          <a:p>
            <a:r>
              <a:rPr lang="en-US" dirty="0"/>
              <a:t>Counterfactual framework: CDE, NDE, and NIE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776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Lifecourse</a:t>
            </a:r>
            <a:r>
              <a:rPr lang="en-US" dirty="0"/>
              <a:t> timing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err="1"/>
              <a:t>Lifecourse</a:t>
            </a:r>
            <a:r>
              <a:rPr lang="en-US" sz="2800" dirty="0"/>
              <a:t> models a good jumping off point for mediation, because alternative theories entail claims about mediation</a:t>
            </a:r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Alternative models can be represented as DAGs and tested against one another with divergent statistical claims implied by alternative the DAGs</a:t>
            </a:r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We will use the example of </a:t>
            </a:r>
            <a:r>
              <a:rPr lang="en-US" sz="2800" dirty="0" err="1"/>
              <a:t>lifecourse</a:t>
            </a:r>
            <a:r>
              <a:rPr lang="en-US" sz="2800" dirty="0"/>
              <a:t> SEP (childhood, early adulthood, midlife) and late life health, but you could apply this to any exposure sequence and outcome. </a:t>
            </a:r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944D1-9BFF-4167-85CC-2B9709FC95D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636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Etiologic Model: Immediate Risk</a:t>
            </a:r>
            <a:endParaRPr lang="en-US" dirty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After the exposure is removed, the risk starts to decline.</a:t>
            </a:r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4041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907AA3E-645E-43A2-9F34-315C85FE0C77}" type="slidenum">
              <a:rPr lang="en-US" altLang="en-US" smtClean="0"/>
              <a:pPr/>
              <a:t>24</a:t>
            </a:fld>
            <a:endParaRPr lang="en-US" alt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57200" y="3475038"/>
            <a:ext cx="1752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Childhood SEP (SEP</a:t>
            </a:r>
            <a:r>
              <a:rPr lang="en-US" altLang="en-US" sz="2400" baseline="-25000"/>
              <a:t>1</a:t>
            </a:r>
            <a:r>
              <a:rPr lang="en-US" altLang="en-US" sz="2400"/>
              <a:t>)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895600" y="3289300"/>
            <a:ext cx="152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Early Adult SEP (SEP</a:t>
            </a:r>
            <a:r>
              <a:rPr lang="en-US" altLang="en-US" sz="2400" baseline="-25000"/>
              <a:t>2</a:t>
            </a:r>
            <a:r>
              <a:rPr lang="en-US" altLang="en-US" sz="2400"/>
              <a:t>)</a:t>
            </a:r>
          </a:p>
        </p:txBody>
      </p:sp>
      <p:sp>
        <p:nvSpPr>
          <p:cNvPr id="44038" name="Text Box 8"/>
          <p:cNvSpPr txBox="1">
            <a:spLocks noChangeArrowheads="1"/>
          </p:cNvSpPr>
          <p:nvPr/>
        </p:nvSpPr>
        <p:spPr bwMode="auto">
          <a:xfrm>
            <a:off x="5029200" y="3216275"/>
            <a:ext cx="17526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Midlife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SEP 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(SEP</a:t>
            </a:r>
            <a:r>
              <a:rPr lang="en-US" altLang="en-US" sz="2400" baseline="-25000"/>
              <a:t>3</a:t>
            </a:r>
            <a:r>
              <a:rPr lang="en-US" altLang="en-US" sz="2400"/>
              <a:t>)</a:t>
            </a:r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7678738" y="3659188"/>
            <a:ext cx="1033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Health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781800" y="3889375"/>
            <a:ext cx="896938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1848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7DB50D49-E97C-41ED-A9D8-DC61B8F2FFFB}" type="slidenum">
              <a:rPr lang="en-US" altLang="en-US" sz="1400" b="1">
                <a:latin typeface="Calibri" pitchFamily="34" charset="0"/>
              </a:rPr>
              <a:pPr algn="r" eaLnBrk="1" hangingPunct="1"/>
              <a:t>25</a:t>
            </a:fld>
            <a:endParaRPr lang="en-US" altLang="en-US" sz="1400" b="1">
              <a:latin typeface="Calibri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Etiologic Models: Immediate Risk + Social Trajectory</a:t>
            </a:r>
            <a:endParaRPr lang="en-US" dirty="0"/>
          </a:p>
        </p:txBody>
      </p:sp>
      <p:sp>
        <p:nvSpPr>
          <p:cNvPr id="45060" name="Rectangle 3"/>
          <p:cNvSpPr>
            <a:spLocks noGrp="1" noChangeArrowheads="1"/>
          </p:cNvSpPr>
          <p:nvPr>
            <p:ph idx="1"/>
          </p:nvPr>
        </p:nvSpPr>
        <p:spPr>
          <a:xfrm>
            <a:off x="7398" y="1447800"/>
            <a:ext cx="8839200" cy="4625975"/>
          </a:xfrm>
        </p:spPr>
        <p:txBody>
          <a:bodyPr/>
          <a:lstStyle/>
          <a:p>
            <a:r>
              <a:rPr lang="en-US" altLang="en-US" sz="2800" dirty="0"/>
              <a:t>After the exposure is removed, the risk starts to decline.</a:t>
            </a:r>
          </a:p>
          <a:p>
            <a:r>
              <a:rPr lang="en-US" altLang="en-US" sz="2800" dirty="0"/>
              <a:t>Social conditions at each moment set the stage for the next period: the trajectory is sticky. The initial insult does not directly harm later health – but the first exposure leads to subsequent exposures that then directly affect health.</a:t>
            </a:r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r>
              <a:rPr lang="en-US" altLang="en-US" sz="2800" dirty="0"/>
              <a:t>Consistent with chain of risk model</a:t>
            </a:r>
          </a:p>
          <a:p>
            <a:r>
              <a:rPr lang="en-US" altLang="en-US" sz="2800" dirty="0"/>
              <a:t>Adult SEP mediates effects of childhood SEP on health</a:t>
            </a:r>
          </a:p>
        </p:txBody>
      </p:sp>
      <p:sp>
        <p:nvSpPr>
          <p:cNvPr id="45068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940FCFB-B522-40EC-9FB0-F86B16F01994}" type="slidenum">
              <a:rPr lang="en-US" altLang="en-US" smtClean="0"/>
              <a:pPr/>
              <a:t>25</a:t>
            </a:fld>
            <a:endParaRPr lang="en-US" altLang="en-US"/>
          </a:p>
        </p:txBody>
      </p:sp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533400" y="4602163"/>
            <a:ext cx="1752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Childhood SEP (SEP</a:t>
            </a:r>
            <a:r>
              <a:rPr lang="en-US" altLang="en-US" sz="2400" baseline="-25000"/>
              <a:t>1</a:t>
            </a:r>
            <a:r>
              <a:rPr lang="en-US" altLang="en-US" sz="2400"/>
              <a:t>)</a:t>
            </a: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3059113" y="4418013"/>
            <a:ext cx="152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Early Adult SEP (SEP</a:t>
            </a:r>
            <a:r>
              <a:rPr lang="en-US" altLang="en-US" sz="2400" baseline="-25000"/>
              <a:t>2</a:t>
            </a:r>
            <a:r>
              <a:rPr lang="en-US" altLang="en-US" sz="2400"/>
              <a:t>)</a:t>
            </a:r>
          </a:p>
        </p:txBody>
      </p:sp>
      <p:sp>
        <p:nvSpPr>
          <p:cNvPr id="45063" name="Text Box 8"/>
          <p:cNvSpPr txBox="1">
            <a:spLocks noChangeArrowheads="1"/>
          </p:cNvSpPr>
          <p:nvPr/>
        </p:nvSpPr>
        <p:spPr bwMode="auto">
          <a:xfrm>
            <a:off x="5105400" y="4343400"/>
            <a:ext cx="17526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Midlife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SEP 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(SEP</a:t>
            </a:r>
            <a:r>
              <a:rPr lang="en-US" altLang="en-US" sz="2400" baseline="-25000"/>
              <a:t>3</a:t>
            </a:r>
            <a:r>
              <a:rPr lang="en-US" altLang="en-US" sz="2400"/>
              <a:t>)</a:t>
            </a:r>
          </a:p>
        </p:txBody>
      </p:sp>
      <p:sp>
        <p:nvSpPr>
          <p:cNvPr id="45064" name="Text Box 6"/>
          <p:cNvSpPr txBox="1">
            <a:spLocks noChangeArrowheads="1"/>
          </p:cNvSpPr>
          <p:nvPr/>
        </p:nvSpPr>
        <p:spPr bwMode="auto">
          <a:xfrm>
            <a:off x="7754938" y="4786313"/>
            <a:ext cx="1033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Health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858000" y="5018088"/>
            <a:ext cx="896938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656138" y="5018088"/>
            <a:ext cx="898525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179638" y="5008563"/>
            <a:ext cx="896937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0666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759FE22D-558C-4163-92B2-72362E1846BE}" type="slidenum">
              <a:rPr lang="en-US" altLang="en-US" sz="1400" b="1">
                <a:latin typeface="Calibri" pitchFamily="34" charset="0"/>
              </a:rPr>
              <a:pPr algn="r" eaLnBrk="1" hangingPunct="1"/>
              <a:t>26</a:t>
            </a:fld>
            <a:endParaRPr lang="en-US" altLang="en-US" sz="1400" b="1">
              <a:latin typeface="Calibri" pitchFamily="34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Critical Period/Latency </a:t>
            </a:r>
            <a:br>
              <a:rPr lang="en-US"/>
            </a:br>
            <a:r>
              <a:rPr lang="en-US"/>
              <a:t>(+ Social Trajectory)</a:t>
            </a:r>
            <a:endParaRPr lang="en-US" dirty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8991600" cy="4629944"/>
          </a:xfrm>
        </p:spPr>
        <p:txBody>
          <a:bodyPr/>
          <a:lstStyle/>
          <a:p>
            <a:r>
              <a:rPr lang="en-US" sz="2800" dirty="0"/>
              <a:t>Exposure in one period makes all the difference: subsequent exposures do not influence health. 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Also called programming models</a:t>
            </a:r>
          </a:p>
          <a:p>
            <a:r>
              <a:rPr lang="en-US" sz="2800" dirty="0"/>
              <a:t>Example: fetal origins of disease</a:t>
            </a:r>
          </a:p>
          <a:p>
            <a:r>
              <a:rPr lang="en-US" sz="2800" dirty="0"/>
              <a:t>Critical periods may occur in adulthood/old age, may be social, rather than biological</a:t>
            </a:r>
          </a:p>
          <a:p>
            <a:r>
              <a:rPr lang="en-US" sz="2800" dirty="0"/>
              <a:t>Adult SEP does not mediate effect of child SEP on health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3400" y="3516313"/>
            <a:ext cx="1752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Childhood SEP (SEP</a:t>
            </a:r>
            <a:r>
              <a:rPr lang="en-US" altLang="en-US" sz="2400" baseline="-25000"/>
              <a:t>1</a:t>
            </a:r>
            <a:r>
              <a:rPr lang="en-US" altLang="en-US" sz="2400"/>
              <a:t>)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3059113" y="3330575"/>
            <a:ext cx="152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Early Adult SEP (SEP</a:t>
            </a:r>
            <a:r>
              <a:rPr lang="en-US" altLang="en-US" sz="2400" baseline="-25000"/>
              <a:t>2</a:t>
            </a:r>
            <a:r>
              <a:rPr lang="en-US" altLang="en-US" sz="2400"/>
              <a:t>)</a:t>
            </a:r>
          </a:p>
        </p:txBody>
      </p:sp>
      <p:sp>
        <p:nvSpPr>
          <p:cNvPr id="46087" name="Text Box 8"/>
          <p:cNvSpPr txBox="1">
            <a:spLocks noChangeArrowheads="1"/>
          </p:cNvSpPr>
          <p:nvPr/>
        </p:nvSpPr>
        <p:spPr bwMode="auto">
          <a:xfrm>
            <a:off x="5105400" y="3255963"/>
            <a:ext cx="17526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Midlife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SEP 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(SEP</a:t>
            </a:r>
            <a:r>
              <a:rPr lang="en-US" altLang="en-US" sz="2400" baseline="-25000"/>
              <a:t>3</a:t>
            </a:r>
            <a:r>
              <a:rPr lang="en-US" altLang="en-US" sz="2400"/>
              <a:t>)</a:t>
            </a:r>
          </a:p>
        </p:txBody>
      </p:sp>
      <p:sp>
        <p:nvSpPr>
          <p:cNvPr id="46088" name="Text Box 6"/>
          <p:cNvSpPr txBox="1">
            <a:spLocks noChangeArrowheads="1"/>
          </p:cNvSpPr>
          <p:nvPr/>
        </p:nvSpPr>
        <p:spPr bwMode="auto">
          <a:xfrm>
            <a:off x="7754938" y="3700463"/>
            <a:ext cx="1033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Health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656138" y="3930650"/>
            <a:ext cx="898525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179638" y="3922713"/>
            <a:ext cx="896937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6085" idx="0"/>
            <a:endCxn id="46088" idx="0"/>
          </p:cNvCxnSpPr>
          <p:nvPr/>
        </p:nvCxnSpPr>
        <p:spPr>
          <a:xfrm rot="16200000" flipH="1">
            <a:off x="4748213" y="177800"/>
            <a:ext cx="184150" cy="6861175"/>
          </a:xfrm>
          <a:prstGeom prst="curvedConnector3">
            <a:avLst>
              <a:gd name="adj1" fmla="val -344550"/>
            </a:avLst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2672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FB0B0B8B-E43C-46DA-A30D-4B11A25F2C0C}" type="slidenum">
              <a:rPr lang="en-US" altLang="en-US" sz="1400" b="1">
                <a:latin typeface="Calibri" pitchFamily="34" charset="0"/>
              </a:rPr>
              <a:pPr algn="r" eaLnBrk="1" hangingPunct="1"/>
              <a:t>27</a:t>
            </a:fld>
            <a:endParaRPr lang="en-US" altLang="en-US" sz="1400" b="1">
              <a:latin typeface="Calibri" pitchFamily="34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Etiologic Models: Cumulative Risk</a:t>
            </a:r>
            <a:endParaRPr lang="en-US" dirty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exposure period has an independent effect on risk.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Also consistent with chain of risk model</a:t>
            </a:r>
          </a:p>
          <a:p>
            <a:r>
              <a:rPr lang="en-US" dirty="0"/>
              <a:t>Example: </a:t>
            </a:r>
            <a:r>
              <a:rPr lang="en-US" dirty="0" err="1"/>
              <a:t>allostatic</a:t>
            </a:r>
            <a:r>
              <a:rPr lang="en-US" dirty="0"/>
              <a:t> load</a:t>
            </a:r>
          </a:p>
          <a:p>
            <a:r>
              <a:rPr lang="en-US" dirty="0"/>
              <a:t>Adult SEP partially mediates effects of child SEP on health</a:t>
            </a:r>
          </a:p>
          <a:p>
            <a:endParaRPr lang="en-US" dirty="0"/>
          </a:p>
        </p:txBody>
      </p:sp>
      <p:sp>
        <p:nvSpPr>
          <p:cNvPr id="4711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C61FE6E-BCEA-40C6-B618-2134B7E33A5A}" type="slidenum">
              <a:rPr lang="en-US" altLang="en-US" smtClean="0"/>
              <a:pPr/>
              <a:t>27</a:t>
            </a:fld>
            <a:endParaRPr lang="en-US" altLang="en-US"/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533400" y="3733800"/>
            <a:ext cx="1752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Childhood SEP (SEP</a:t>
            </a:r>
            <a:r>
              <a:rPr lang="en-US" altLang="en-US" sz="2400" baseline="-25000"/>
              <a:t>1</a:t>
            </a:r>
            <a:r>
              <a:rPr lang="en-US" altLang="en-US" sz="2400"/>
              <a:t>)</a:t>
            </a:r>
          </a:p>
        </p:txBody>
      </p:sp>
      <p:sp>
        <p:nvSpPr>
          <p:cNvPr id="47110" name="Text Box 5"/>
          <p:cNvSpPr txBox="1">
            <a:spLocks noChangeArrowheads="1"/>
          </p:cNvSpPr>
          <p:nvPr/>
        </p:nvSpPr>
        <p:spPr bwMode="auto">
          <a:xfrm>
            <a:off x="3059113" y="3548063"/>
            <a:ext cx="152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Early Adult SEP (SEP</a:t>
            </a:r>
            <a:r>
              <a:rPr lang="en-US" altLang="en-US" sz="2400" baseline="-25000"/>
              <a:t>2</a:t>
            </a:r>
            <a:r>
              <a:rPr lang="en-US" altLang="en-US" sz="2400"/>
              <a:t>)</a:t>
            </a:r>
          </a:p>
        </p:txBody>
      </p:sp>
      <p:sp>
        <p:nvSpPr>
          <p:cNvPr id="47111" name="Text Box 8"/>
          <p:cNvSpPr txBox="1">
            <a:spLocks noChangeArrowheads="1"/>
          </p:cNvSpPr>
          <p:nvPr/>
        </p:nvSpPr>
        <p:spPr bwMode="auto">
          <a:xfrm>
            <a:off x="5105400" y="3475038"/>
            <a:ext cx="1752600" cy="134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Midlife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SEP 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(SEP</a:t>
            </a:r>
            <a:r>
              <a:rPr lang="en-US" altLang="en-US" sz="2400" baseline="-25000"/>
              <a:t>3</a:t>
            </a:r>
            <a:r>
              <a:rPr lang="en-US" altLang="en-US" sz="2400"/>
              <a:t>)</a:t>
            </a:r>
          </a:p>
        </p:txBody>
      </p:sp>
      <p:sp>
        <p:nvSpPr>
          <p:cNvPr id="47112" name="Text Box 6"/>
          <p:cNvSpPr txBox="1">
            <a:spLocks noChangeArrowheads="1"/>
          </p:cNvSpPr>
          <p:nvPr/>
        </p:nvSpPr>
        <p:spPr bwMode="auto">
          <a:xfrm>
            <a:off x="7754938" y="3917950"/>
            <a:ext cx="1033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Health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56138" y="4148138"/>
            <a:ext cx="898525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79638" y="4140200"/>
            <a:ext cx="896937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8"/>
          <p:cNvCxnSpPr>
            <a:stCxn id="47109" idx="0"/>
            <a:endCxn id="47112" idx="0"/>
          </p:cNvCxnSpPr>
          <p:nvPr/>
        </p:nvCxnSpPr>
        <p:spPr>
          <a:xfrm rot="16200000" flipH="1">
            <a:off x="4748213" y="395287"/>
            <a:ext cx="184150" cy="6861175"/>
          </a:xfrm>
          <a:prstGeom prst="curvedConnector3">
            <a:avLst>
              <a:gd name="adj1" fmla="val -415428"/>
            </a:avLst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18"/>
          <p:cNvCxnSpPr>
            <a:stCxn id="47110" idx="0"/>
            <a:endCxn id="47112" idx="1"/>
          </p:cNvCxnSpPr>
          <p:nvPr/>
        </p:nvCxnSpPr>
        <p:spPr>
          <a:xfrm rot="16200000" flipH="1">
            <a:off x="5487988" y="1881188"/>
            <a:ext cx="600075" cy="3933825"/>
          </a:xfrm>
          <a:prstGeom prst="curvedConnector4">
            <a:avLst>
              <a:gd name="adj1" fmla="val -38095"/>
              <a:gd name="adj2" fmla="val 87355"/>
            </a:avLst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47112" idx="1"/>
          </p:cNvCxnSpPr>
          <p:nvPr/>
        </p:nvCxnSpPr>
        <p:spPr>
          <a:xfrm>
            <a:off x="6623050" y="4148138"/>
            <a:ext cx="1131888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70687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D23B7C8C-F6E6-4AA6-A711-88B86725458B}" type="slidenum">
              <a:rPr lang="en-US" altLang="en-US" sz="1400" b="1">
                <a:latin typeface="Calibri" pitchFamily="34" charset="0"/>
              </a:rPr>
              <a:pPr algn="r" eaLnBrk="1" hangingPunct="1"/>
              <a:t>28</a:t>
            </a:fld>
            <a:endParaRPr lang="en-US" altLang="en-US" sz="1400" b="1">
              <a:latin typeface="Calibri" pitchFamily="34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Physiological Effects of Trajectory/Change</a:t>
            </a:r>
            <a:endParaRPr lang="en-US" dirty="0"/>
          </a:p>
        </p:txBody>
      </p:sp>
      <p:sp>
        <p:nvSpPr>
          <p:cNvPr id="48132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524000"/>
            <a:ext cx="8915400" cy="4625975"/>
          </a:xfrm>
        </p:spPr>
        <p:txBody>
          <a:bodyPr/>
          <a:lstStyle/>
          <a:p>
            <a:r>
              <a:rPr lang="en-US" altLang="en-US" sz="2800" dirty="0"/>
              <a:t>Change itself, rather than level of SEP, influences health.</a:t>
            </a:r>
          </a:p>
        </p:txBody>
      </p:sp>
      <p:sp>
        <p:nvSpPr>
          <p:cNvPr id="4814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5F8F425-1ED5-44F4-9BD6-E01AF8E315C2}" type="slidenum">
              <a:rPr lang="en-US" altLang="en-US" smtClean="0"/>
              <a:pPr/>
              <a:t>28</a:t>
            </a:fld>
            <a:endParaRPr lang="en-US" altLang="en-US"/>
          </a:p>
        </p:txBody>
      </p:sp>
      <p:sp>
        <p:nvSpPr>
          <p:cNvPr id="48133" name="Text Box 10"/>
          <p:cNvSpPr txBox="1">
            <a:spLocks noChangeArrowheads="1"/>
          </p:cNvSpPr>
          <p:nvPr/>
        </p:nvSpPr>
        <p:spPr bwMode="auto">
          <a:xfrm>
            <a:off x="152400" y="2346325"/>
            <a:ext cx="2590800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SEP Change, Child to Early Adult 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(</a:t>
            </a:r>
            <a:r>
              <a:rPr lang="en-US" altLang="en-US" sz="2400">
                <a:latin typeface="Symbol" pitchFamily="18" charset="2"/>
              </a:rPr>
              <a:t>D</a:t>
            </a:r>
            <a:r>
              <a:rPr lang="en-US" altLang="en-US" sz="2400"/>
              <a:t> SES</a:t>
            </a:r>
            <a:r>
              <a:rPr lang="en-US" altLang="en-US" sz="2400" baseline="-25000"/>
              <a:t>1</a:t>
            </a:r>
            <a:r>
              <a:rPr lang="en-US" altLang="en-US" sz="2400"/>
              <a:t>)</a:t>
            </a:r>
          </a:p>
        </p:txBody>
      </p:sp>
      <p:sp>
        <p:nvSpPr>
          <p:cNvPr id="48134" name="Text Box 11"/>
          <p:cNvSpPr txBox="1">
            <a:spLocks noChangeArrowheads="1"/>
          </p:cNvSpPr>
          <p:nvPr/>
        </p:nvSpPr>
        <p:spPr bwMode="auto">
          <a:xfrm>
            <a:off x="2286000" y="5475288"/>
            <a:ext cx="2743200" cy="127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SEP Change, Early Adult to Midlife 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(</a:t>
            </a:r>
            <a:r>
              <a:rPr lang="en-US" altLang="en-US" sz="2400">
                <a:latin typeface="Symbol" pitchFamily="18" charset="2"/>
              </a:rPr>
              <a:t>D</a:t>
            </a:r>
            <a:r>
              <a:rPr lang="en-US" altLang="en-US" sz="2400"/>
              <a:t> SES</a:t>
            </a:r>
            <a:r>
              <a:rPr lang="en-US" altLang="en-US" sz="2400" baseline="-25000"/>
              <a:t>2</a:t>
            </a:r>
            <a:r>
              <a:rPr lang="en-US" altLang="en-US" sz="2400"/>
              <a:t>)</a:t>
            </a:r>
          </a:p>
        </p:txBody>
      </p:sp>
      <p:sp>
        <p:nvSpPr>
          <p:cNvPr id="48135" name="Text Box 4"/>
          <p:cNvSpPr txBox="1">
            <a:spLocks noChangeArrowheads="1"/>
          </p:cNvSpPr>
          <p:nvPr/>
        </p:nvSpPr>
        <p:spPr bwMode="auto">
          <a:xfrm>
            <a:off x="533400" y="4095750"/>
            <a:ext cx="1752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Childhood SEP (SEP</a:t>
            </a:r>
            <a:r>
              <a:rPr lang="en-US" altLang="en-US" sz="2400" baseline="-25000"/>
              <a:t>1</a:t>
            </a:r>
            <a:r>
              <a:rPr lang="en-US" altLang="en-US" sz="2400"/>
              <a:t>)</a:t>
            </a:r>
          </a:p>
        </p:txBody>
      </p:sp>
      <p:sp>
        <p:nvSpPr>
          <p:cNvPr id="48136" name="Text Box 5"/>
          <p:cNvSpPr txBox="1">
            <a:spLocks noChangeArrowheads="1"/>
          </p:cNvSpPr>
          <p:nvPr/>
        </p:nvSpPr>
        <p:spPr bwMode="auto">
          <a:xfrm>
            <a:off x="3059113" y="3911600"/>
            <a:ext cx="152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Early Adult SEP (SEP</a:t>
            </a:r>
            <a:r>
              <a:rPr lang="en-US" altLang="en-US" sz="2400" baseline="-25000"/>
              <a:t>2</a:t>
            </a:r>
            <a:r>
              <a:rPr lang="en-US" altLang="en-US" sz="2400"/>
              <a:t>)</a:t>
            </a:r>
          </a:p>
        </p:txBody>
      </p:sp>
      <p:sp>
        <p:nvSpPr>
          <p:cNvPr id="48137" name="Text Box 8"/>
          <p:cNvSpPr txBox="1">
            <a:spLocks noChangeArrowheads="1"/>
          </p:cNvSpPr>
          <p:nvPr/>
        </p:nvSpPr>
        <p:spPr bwMode="auto">
          <a:xfrm>
            <a:off x="5105400" y="3836988"/>
            <a:ext cx="1752600" cy="134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Midlife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SEP 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(SEP</a:t>
            </a:r>
            <a:r>
              <a:rPr lang="en-US" altLang="en-US" sz="2400" baseline="-25000"/>
              <a:t>3</a:t>
            </a:r>
            <a:r>
              <a:rPr lang="en-US" altLang="en-US" sz="2400"/>
              <a:t>)</a:t>
            </a:r>
          </a:p>
        </p:txBody>
      </p:sp>
      <p:sp>
        <p:nvSpPr>
          <p:cNvPr id="48138" name="Text Box 6"/>
          <p:cNvSpPr txBox="1">
            <a:spLocks noChangeArrowheads="1"/>
          </p:cNvSpPr>
          <p:nvPr/>
        </p:nvSpPr>
        <p:spPr bwMode="auto">
          <a:xfrm>
            <a:off x="7754938" y="4279900"/>
            <a:ext cx="1033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Health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656138" y="4511675"/>
            <a:ext cx="898525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179638" y="4502150"/>
            <a:ext cx="896937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18"/>
          <p:cNvCxnSpPr>
            <a:stCxn id="48133" idx="3"/>
            <a:endCxn id="48136" idx="0"/>
          </p:cNvCxnSpPr>
          <p:nvPr/>
        </p:nvCxnSpPr>
        <p:spPr>
          <a:xfrm>
            <a:off x="2743200" y="2982913"/>
            <a:ext cx="1077913" cy="928687"/>
          </a:xfrm>
          <a:prstGeom prst="curvedConnector2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18"/>
          <p:cNvCxnSpPr>
            <a:endCxn id="48138" idx="0"/>
          </p:cNvCxnSpPr>
          <p:nvPr/>
        </p:nvCxnSpPr>
        <p:spPr>
          <a:xfrm>
            <a:off x="2743200" y="2982913"/>
            <a:ext cx="5529263" cy="1296987"/>
          </a:xfrm>
          <a:prstGeom prst="curvedConnector2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18"/>
          <p:cNvCxnSpPr>
            <a:stCxn id="48134" idx="3"/>
            <a:endCxn id="48138" idx="2"/>
          </p:cNvCxnSpPr>
          <p:nvPr/>
        </p:nvCxnSpPr>
        <p:spPr>
          <a:xfrm flipV="1">
            <a:off x="5029200" y="4741863"/>
            <a:ext cx="3243263" cy="1370012"/>
          </a:xfrm>
          <a:prstGeom prst="curvedConnector2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18"/>
          <p:cNvCxnSpPr>
            <a:stCxn id="48134" idx="3"/>
            <a:endCxn id="48137" idx="2"/>
          </p:cNvCxnSpPr>
          <p:nvPr/>
        </p:nvCxnSpPr>
        <p:spPr>
          <a:xfrm flipV="1">
            <a:off x="5029200" y="5184775"/>
            <a:ext cx="952500" cy="927100"/>
          </a:xfrm>
          <a:prstGeom prst="curvedConnector2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>
            <a:off x="3820884" y="1255713"/>
            <a:ext cx="1770743" cy="0"/>
          </a:xfrm>
          <a:prstGeom prst="line">
            <a:avLst/>
          </a:prstGeom>
          <a:noFill/>
          <a:ln w="50800" cap="rnd" cmpd="sng" algn="ctr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  <a:effectLst>
            <a:innerShdw blurRad="63500" dist="1803400" dir="10800000">
              <a:prstClr val="black">
                <a:alpha val="66000"/>
              </a:prstClr>
            </a:innerShdw>
            <a:softEdge rad="12700"/>
          </a:effectLst>
        </p:spPr>
      </p:cxnSp>
    </p:spTree>
    <p:extLst>
      <p:ext uri="{BB962C8B-B14F-4D97-AF65-F5344CB8AC3E}">
        <p14:creationId xmlns:p14="http://schemas.microsoft.com/office/powerpoint/2010/main" val="5160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7F38E64A-CBBD-41CB-92C0-50C52F4F5B7B}" type="slidenum">
              <a:rPr lang="en-US" altLang="en-US" sz="1400" b="1">
                <a:latin typeface="Calibri" pitchFamily="34" charset="0"/>
              </a:rPr>
              <a:pPr algn="r" eaLnBrk="1" hangingPunct="1"/>
              <a:t>29</a:t>
            </a:fld>
            <a:endParaRPr lang="en-US" altLang="en-US" sz="1400" b="1">
              <a:latin typeface="Calibri" pitchFamily="34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Etiologic Models: All Confounding</a:t>
            </a:r>
            <a:endParaRPr lang="en-US" dirty="0"/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>
          <a:xfrm>
            <a:off x="319820" y="1447800"/>
            <a:ext cx="8519379" cy="4625975"/>
          </a:xfrm>
        </p:spPr>
        <p:txBody>
          <a:bodyPr/>
          <a:lstStyle/>
          <a:p>
            <a:r>
              <a:rPr lang="en-US" altLang="en-US" sz="2400" dirty="0"/>
              <a:t>Social conditions have no effect on adult health.</a:t>
            </a:r>
          </a:p>
          <a:p>
            <a:r>
              <a:rPr lang="en-US" altLang="en-US" sz="2400" dirty="0"/>
              <a:t>The association between social conditions and adult health is entirely attributable to confounding by unmeasured characteristics such as genetic background. </a:t>
            </a:r>
          </a:p>
        </p:txBody>
      </p:sp>
      <p:sp>
        <p:nvSpPr>
          <p:cNvPr id="4916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7E82C88-2420-4D5C-8B82-3E8E5455CEC0}" type="slidenum">
              <a:rPr lang="en-US" altLang="en-US" smtClean="0"/>
              <a:pPr/>
              <a:t>29</a:t>
            </a:fld>
            <a:endParaRPr lang="en-US" altLang="en-US"/>
          </a:p>
        </p:txBody>
      </p:sp>
      <p:sp>
        <p:nvSpPr>
          <p:cNvPr id="49157" name="Text Box 4"/>
          <p:cNvSpPr txBox="1">
            <a:spLocks noChangeArrowheads="1"/>
          </p:cNvSpPr>
          <p:nvPr/>
        </p:nvSpPr>
        <p:spPr bwMode="auto">
          <a:xfrm>
            <a:off x="315913" y="3173413"/>
            <a:ext cx="2209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Family Genetics</a:t>
            </a:r>
          </a:p>
        </p:txBody>
      </p:sp>
      <p:sp>
        <p:nvSpPr>
          <p:cNvPr id="49158" name="Text Box 4"/>
          <p:cNvSpPr txBox="1">
            <a:spLocks noChangeArrowheads="1"/>
          </p:cNvSpPr>
          <p:nvPr/>
        </p:nvSpPr>
        <p:spPr bwMode="auto">
          <a:xfrm>
            <a:off x="533400" y="4764088"/>
            <a:ext cx="1752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Childhood SEP (SEP</a:t>
            </a:r>
            <a:r>
              <a:rPr lang="en-US" altLang="en-US" sz="2400" baseline="-25000"/>
              <a:t>1</a:t>
            </a:r>
            <a:r>
              <a:rPr lang="en-US" altLang="en-US" sz="2400"/>
              <a:t>)</a:t>
            </a:r>
          </a:p>
        </p:txBody>
      </p:sp>
      <p:sp>
        <p:nvSpPr>
          <p:cNvPr id="49159" name="Text Box 5"/>
          <p:cNvSpPr txBox="1">
            <a:spLocks noChangeArrowheads="1"/>
          </p:cNvSpPr>
          <p:nvPr/>
        </p:nvSpPr>
        <p:spPr bwMode="auto">
          <a:xfrm>
            <a:off x="3059113" y="4578350"/>
            <a:ext cx="152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Early Adult SEP (SEP</a:t>
            </a:r>
            <a:r>
              <a:rPr lang="en-US" altLang="en-US" sz="2400" baseline="-25000"/>
              <a:t>2</a:t>
            </a:r>
            <a:r>
              <a:rPr lang="en-US" altLang="en-US" sz="2400"/>
              <a:t>)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105400" y="4505325"/>
            <a:ext cx="17526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Midlife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SEP 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(SEP</a:t>
            </a:r>
            <a:r>
              <a:rPr lang="en-US" altLang="en-US" sz="2400" baseline="-25000"/>
              <a:t>3</a:t>
            </a:r>
            <a:r>
              <a:rPr lang="en-US" altLang="en-US" sz="2400"/>
              <a:t>)</a:t>
            </a:r>
          </a:p>
        </p:txBody>
      </p:sp>
      <p:sp>
        <p:nvSpPr>
          <p:cNvPr id="49161" name="Text Box 6"/>
          <p:cNvSpPr txBox="1">
            <a:spLocks noChangeArrowheads="1"/>
          </p:cNvSpPr>
          <p:nvPr/>
        </p:nvSpPr>
        <p:spPr bwMode="auto">
          <a:xfrm>
            <a:off x="7754938" y="4948238"/>
            <a:ext cx="1033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Health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56138" y="5178425"/>
            <a:ext cx="898525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79638" y="5170488"/>
            <a:ext cx="896937" cy="0"/>
          </a:xfrm>
          <a:prstGeom prst="straightConnector1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8"/>
          <p:cNvCxnSpPr>
            <a:stCxn id="49157" idx="3"/>
            <a:endCxn id="49161" idx="0"/>
          </p:cNvCxnSpPr>
          <p:nvPr/>
        </p:nvCxnSpPr>
        <p:spPr>
          <a:xfrm>
            <a:off x="2525713" y="3405188"/>
            <a:ext cx="5746750" cy="1543050"/>
          </a:xfrm>
          <a:prstGeom prst="curvedConnector2">
            <a:avLst/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18"/>
          <p:cNvCxnSpPr>
            <a:stCxn id="49157" idx="2"/>
            <a:endCxn id="49158" idx="0"/>
          </p:cNvCxnSpPr>
          <p:nvPr/>
        </p:nvCxnSpPr>
        <p:spPr>
          <a:xfrm rot="5400000">
            <a:off x="850900" y="4194175"/>
            <a:ext cx="1128713" cy="11113"/>
          </a:xfrm>
          <a:prstGeom prst="curvedConnector3">
            <a:avLst>
              <a:gd name="adj1" fmla="val 50000"/>
            </a:avLst>
          </a:prstGeom>
          <a:ln w="317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 bwMode="auto">
          <a:xfrm>
            <a:off x="3771559" y="1047750"/>
            <a:ext cx="1770743" cy="0"/>
          </a:xfrm>
          <a:prstGeom prst="line">
            <a:avLst/>
          </a:prstGeom>
          <a:noFill/>
          <a:ln w="50800" cap="rnd" cmpd="sng" algn="ctr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  <a:effectLst>
            <a:innerShdw blurRad="63500" dist="1803400" dir="10800000">
              <a:prstClr val="black">
                <a:alpha val="66000"/>
              </a:prstClr>
            </a:innerShdw>
            <a:softEdge rad="12700"/>
          </a:effectLst>
        </p:spPr>
      </p:cxnSp>
    </p:spTree>
    <p:extLst>
      <p:ext uri="{BB962C8B-B14F-4D97-AF65-F5344CB8AC3E}">
        <p14:creationId xmlns:p14="http://schemas.microsoft.com/office/powerpoint/2010/main" val="2196407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Exchangeability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Exchangeability requires that units are exchangeable up to the moment of treatment – after that they will potentially diverge as a consequence of exposure</a:t>
            </a:r>
          </a:p>
          <a:p>
            <a:r>
              <a:rPr lang="en-US" dirty="0"/>
              <a:t>Exchangeability is only threatened by things that could have come before exposure, not things that occur after</a:t>
            </a:r>
          </a:p>
        </p:txBody>
      </p:sp>
    </p:spTree>
    <p:extLst>
      <p:ext uri="{BB962C8B-B14F-4D97-AF65-F5344CB8AC3E}">
        <p14:creationId xmlns:p14="http://schemas.microsoft.com/office/powerpoint/2010/main" val="24431981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Implications of Alternatives</a:t>
            </a:r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All confounding: no effect of SES on adult health.</a:t>
            </a:r>
          </a:p>
          <a:p>
            <a:r>
              <a:rPr lang="en-US" altLang="en-US" sz="2400" dirty="0"/>
              <a:t>Immediate risk: childhood SES does not affect adult health</a:t>
            </a:r>
          </a:p>
          <a:p>
            <a:r>
              <a:rPr lang="en-US" altLang="en-US" sz="2400" dirty="0"/>
              <a:t>Social trajectory: childhood SES has no direct effect on adult health other than that mediated by adult SES</a:t>
            </a:r>
          </a:p>
          <a:p>
            <a:r>
              <a:rPr lang="en-US" altLang="en-US" sz="2400" dirty="0"/>
              <a:t>Latency: adult SES has no effect on adult health, but the association between adult SES and adult health may be confounded by childhood SES</a:t>
            </a:r>
          </a:p>
          <a:p>
            <a:r>
              <a:rPr lang="en-US" altLang="en-US" sz="2400" dirty="0"/>
              <a:t>Cumulative: childhood SES indirectly affects adult health, via adult SES, and directly affects adult health, via pathways not mediated by adult SES.</a:t>
            </a:r>
          </a:p>
          <a:p>
            <a:endParaRPr lang="en-US" altLang="en-US" sz="2400" dirty="0"/>
          </a:p>
          <a:p>
            <a:endParaRPr lang="en-US" altLang="en-US" sz="2400" dirty="0"/>
          </a:p>
        </p:txBody>
      </p:sp>
      <p:sp>
        <p:nvSpPr>
          <p:cNvPr id="5018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F1E0C7C-47A4-4904-BF68-7E3FEF8E9041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07170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Lifecourse</a:t>
            </a:r>
            <a:r>
              <a:rPr lang="en-US" dirty="0"/>
              <a:t> Models Have Inconsistent Empirical Predictions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you can provide evidence on which is most plausible for each outcome</a:t>
            </a:r>
          </a:p>
          <a:p>
            <a:r>
              <a:rPr lang="en-US" dirty="0"/>
              <a:t>Mediation methods essential for evaluating</a:t>
            </a:r>
          </a:p>
          <a:p>
            <a:pPr marL="11906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0232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Conventional Approach: Total Effect of Child SES on Adult Health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886200" y="1774825"/>
            <a:ext cx="5181600" cy="4625975"/>
          </a:xfrm>
        </p:spPr>
        <p:txBody>
          <a:bodyPr/>
          <a:lstStyle/>
          <a:p>
            <a:pPr lvl="1"/>
            <a:r>
              <a:rPr lang="en-US" sz="2400" dirty="0"/>
              <a:t>To distinguish </a:t>
            </a:r>
            <a:r>
              <a:rPr lang="en-US" sz="2400" i="1" dirty="0"/>
              <a:t>latency, cumulative, or trajectory</a:t>
            </a:r>
            <a:r>
              <a:rPr lang="en-US" sz="2400" dirty="0"/>
              <a:t> from </a:t>
            </a:r>
            <a:r>
              <a:rPr lang="en-US" sz="2400" i="1" dirty="0"/>
              <a:t>immediate</a:t>
            </a:r>
            <a:r>
              <a:rPr lang="en-US" sz="2400" dirty="0"/>
              <a:t> risk:</a:t>
            </a:r>
          </a:p>
          <a:p>
            <a:pPr lvl="1"/>
            <a:r>
              <a:rPr lang="en-US" sz="2400" dirty="0"/>
              <a:t> E(health2)=b0+b1*SES1</a:t>
            </a:r>
          </a:p>
          <a:p>
            <a:pPr lvl="1"/>
            <a:r>
              <a:rPr lang="en-US" sz="2400" dirty="0"/>
              <a:t>If you have some measured confounders (common causes or factors on a common cause pathway):</a:t>
            </a:r>
          </a:p>
          <a:p>
            <a:pPr lvl="1"/>
            <a:r>
              <a:rPr lang="en-US" sz="2400" dirty="0"/>
              <a:t>E(health2)=b0+b1*SES1+b2*Age+b3*Birth </a:t>
            </a:r>
            <a:r>
              <a:rPr lang="en-US" sz="2400" dirty="0" err="1"/>
              <a:t>Regn</a:t>
            </a:r>
            <a:endParaRPr lang="en-US" sz="2400" dirty="0"/>
          </a:p>
          <a:p>
            <a:pPr lvl="1"/>
            <a:r>
              <a:rPr lang="en-US" sz="2400" dirty="0"/>
              <a:t>Under immediate risk, b1=0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5530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A8DB0D1-E8B5-476E-ABA8-09D92EB4223F}" type="slidenum">
              <a:rPr lang="en-US" altLang="en-US" smtClean="0"/>
              <a:pPr/>
              <a:t>32</a:t>
            </a:fld>
            <a:endParaRPr lang="en-US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407" y="1622280"/>
            <a:ext cx="3178466" cy="5501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7" y="5562600"/>
            <a:ext cx="3593406" cy="115655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419600"/>
            <a:ext cx="3478321" cy="8000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479" y="3348076"/>
            <a:ext cx="3478321" cy="74660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5726" y="2459228"/>
            <a:ext cx="3478321" cy="60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823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Conventional Approach: Total Effect of Child SES on Adult Health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E(health2)=b0+b1*SES1</a:t>
            </a:r>
          </a:p>
          <a:p>
            <a:pPr lvl="1"/>
            <a:r>
              <a:rPr lang="en-US" dirty="0"/>
              <a:t>E(health2)=b0+b1*SES1+b2*Age+b3*Birth </a:t>
            </a:r>
            <a:r>
              <a:rPr lang="en-US" dirty="0" err="1"/>
              <a:t>Regns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Important: to estimate the effect of an exposure on an outcome, do not adjust for things that are affected by the exposure! </a:t>
            </a:r>
          </a:p>
          <a:p>
            <a:pPr lvl="1"/>
            <a:r>
              <a:rPr lang="en-US" dirty="0"/>
              <a:t>Especially do not adjust for mediators on the pathway between the exposure and the outcome! </a:t>
            </a:r>
          </a:p>
          <a:p>
            <a:pPr lvl="1"/>
            <a:endParaRPr lang="en-US" dirty="0"/>
          </a:p>
        </p:txBody>
      </p:sp>
      <p:sp>
        <p:nvSpPr>
          <p:cNvPr id="5632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3C8DF20-AE20-4DC7-88B4-A0225DB864BA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81409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Conventional Approach: Direct Effect of Child SES on Adult Health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To additionally rule out trajectory model</a:t>
            </a:r>
          </a:p>
          <a:p>
            <a:pPr lvl="1"/>
            <a:r>
              <a:rPr lang="en-US" dirty="0"/>
              <a:t>E(health2)=a0+a1*SES1+a2*SES2</a:t>
            </a:r>
          </a:p>
          <a:p>
            <a:pPr lvl="1"/>
            <a:r>
              <a:rPr lang="en-US" dirty="0"/>
              <a:t>Under immediate risk or social trajectory model, a1=0 because effect of SES1 is fully mediated by SES2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Challenge: should not adjust for mediators of childhood SES but most measured variables are not temporally prior to early life SES</a:t>
            </a:r>
          </a:p>
          <a:p>
            <a:pPr lvl="1"/>
            <a:endParaRPr lang="en-US" dirty="0"/>
          </a:p>
        </p:txBody>
      </p:sp>
      <p:sp>
        <p:nvSpPr>
          <p:cNvPr id="57348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D223B7D-9410-43CA-9A13-D40DE65D0917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95586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Conventional Approach: Indirect Effect of Child SES on Adult Health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dirty="0"/>
              <a:t>Indirect Effect=Total Effect-Direct Effect</a:t>
            </a:r>
          </a:p>
          <a:p>
            <a:pPr lvl="2"/>
            <a:r>
              <a:rPr lang="en-US" altLang="en-US" dirty="0"/>
              <a:t>Indirect Effect=b1-a1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This decomposition assumes:</a:t>
            </a:r>
          </a:p>
          <a:p>
            <a:pPr lvl="2"/>
            <a:r>
              <a:rPr lang="en-US" altLang="en-US" dirty="0"/>
              <a:t>Indirect Effect % + Direct Effect % = 100%</a:t>
            </a:r>
          </a:p>
          <a:p>
            <a:pPr lvl="1"/>
            <a:endParaRPr lang="en-US" altLang="en-US" dirty="0"/>
          </a:p>
        </p:txBody>
      </p:sp>
      <p:sp>
        <p:nvSpPr>
          <p:cNvPr id="5837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2C42C4D-147F-4B9C-A108-529C765BF74B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5566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Conventional Approach: </a:t>
            </a:r>
            <a:br>
              <a:rPr lang="en-US"/>
            </a:br>
            <a:r>
              <a:rPr lang="en-US"/>
              <a:t>Cumulative vs Latency</a:t>
            </a:r>
            <a:endParaRPr 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3733800" y="1781697"/>
            <a:ext cx="5562600" cy="4625975"/>
          </a:xfrm>
        </p:spPr>
        <p:txBody>
          <a:bodyPr/>
          <a:lstStyle/>
          <a:p>
            <a:pPr marL="112713" lvl="1" indent="173038"/>
            <a:r>
              <a:rPr lang="en-US" sz="2400" dirty="0"/>
              <a:t>Does adult SES predict health conditional on child SES:</a:t>
            </a:r>
          </a:p>
          <a:p>
            <a:pPr marL="112713" lvl="2" indent="173038"/>
            <a:r>
              <a:rPr lang="en-US" sz="2000" dirty="0"/>
              <a:t>E(health2)=b0+b1*SES1+b2*Age</a:t>
            </a:r>
          </a:p>
          <a:p>
            <a:pPr marL="112713" lvl="2" indent="173038"/>
            <a:r>
              <a:rPr lang="en-US" sz="2000" dirty="0"/>
              <a:t>E(health2)=a0+a1*SES1+a2*Age+a3*SES2</a:t>
            </a:r>
          </a:p>
          <a:p>
            <a:pPr marL="112713" lvl="1" indent="173038"/>
            <a:r>
              <a:rPr lang="en-US" sz="2400" dirty="0"/>
              <a:t>Cumulative model implies b1&gt;a1</a:t>
            </a:r>
          </a:p>
          <a:p>
            <a:pPr marL="112713" lvl="1" indent="173038"/>
            <a:r>
              <a:rPr lang="en-US" sz="2400" dirty="0"/>
              <a:t>Latency model implies b1~=a1 because no mediation of SES1 effect by SES2</a:t>
            </a:r>
          </a:p>
          <a:p>
            <a:pPr marL="112713" lvl="1" indent="173038"/>
            <a:r>
              <a:rPr lang="en-US" sz="2400" dirty="0"/>
              <a:t>Latency model implies a3=0 because SES2 irrelevant once accounting for SES1</a:t>
            </a:r>
          </a:p>
          <a:p>
            <a:pPr marL="112713" lvl="1" indent="173038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5939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39B80FE-CF2D-48A3-B605-40F129B33727}" type="slidenum">
              <a:rPr lang="en-US" altLang="en-US" smtClean="0"/>
              <a:pPr/>
              <a:t>36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19600"/>
            <a:ext cx="3478321" cy="8000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479" y="3348076"/>
            <a:ext cx="3478321" cy="74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3014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Core idea and motivation</a:t>
            </a:r>
          </a:p>
          <a:p>
            <a:r>
              <a:rPr lang="en-US" dirty="0"/>
              <a:t>Conventional approach</a:t>
            </a:r>
          </a:p>
          <a:p>
            <a:r>
              <a:rPr lang="en-US" dirty="0"/>
              <a:t>Link with </a:t>
            </a:r>
            <a:r>
              <a:rPr lang="en-US" dirty="0" err="1"/>
              <a:t>lifecourse</a:t>
            </a:r>
            <a:r>
              <a:rPr lang="en-US" dirty="0"/>
              <a:t> models</a:t>
            </a:r>
          </a:p>
          <a:p>
            <a:r>
              <a:rPr lang="en-US" dirty="0"/>
              <a:t>When conventional approach fails</a:t>
            </a:r>
          </a:p>
          <a:p>
            <a:r>
              <a:rPr lang="en-US" dirty="0"/>
              <a:t>Counterfactual framework: CDE, NDE, and NIE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1750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Assumptions for classic approach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confounding of exposure-outcome</a:t>
            </a:r>
          </a:p>
          <a:p>
            <a:r>
              <a:rPr lang="en-US" dirty="0"/>
              <a:t>No confounding of exposure-mediator</a:t>
            </a:r>
          </a:p>
          <a:p>
            <a:r>
              <a:rPr lang="en-US" dirty="0"/>
              <a:t>No confounding of mediator-outcome</a:t>
            </a:r>
          </a:p>
          <a:p>
            <a:r>
              <a:rPr lang="en-US" dirty="0"/>
              <a:t>No interaction between mediator and the direct pathway </a:t>
            </a:r>
          </a:p>
          <a:p>
            <a:r>
              <a:rPr lang="en-US" dirty="0"/>
              <a:t>No measurement error of the mediator</a:t>
            </a:r>
          </a:p>
          <a:p>
            <a:r>
              <a:rPr lang="en-US" dirty="0"/>
              <a:t>Linear models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8896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Commonly Ignored Problems with Classic Decomposition Approach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Unmeasured confounding of the mediator and the outcome</a:t>
            </a:r>
          </a:p>
          <a:p>
            <a:r>
              <a:rPr lang="en-US" dirty="0"/>
              <a:t>Effect modification of the direct pathway by the mediator</a:t>
            </a:r>
          </a:p>
          <a:p>
            <a:r>
              <a:rPr lang="en-US" dirty="0"/>
              <a:t>Nonlinear models</a:t>
            </a:r>
          </a:p>
          <a:p>
            <a:r>
              <a:rPr lang="en-US" dirty="0"/>
              <a:t>Inadequate measurement of the exposure or the mediator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Combining information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" y="1447800"/>
            <a:ext cx="8610600" cy="4625975"/>
          </a:xfrm>
        </p:spPr>
        <p:txBody>
          <a:bodyPr/>
          <a:lstStyle/>
          <a:p>
            <a:r>
              <a:rPr lang="en-US" sz="2400" dirty="0"/>
              <a:t>In general, optimal weights to combine two sources of information are based on the inverse of the variance of the two estimates (inverse of the variance=information).</a:t>
            </a:r>
          </a:p>
          <a:p>
            <a:r>
              <a:rPr lang="en-US" sz="2400" dirty="0"/>
              <a:t>Weight by % of information in each study out of total information in both studies</a:t>
            </a:r>
          </a:p>
          <a:p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3354126"/>
            <a:ext cx="5443579" cy="354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" y="3747617"/>
            <a:ext cx="33194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In the context of using mixed models to predict outcomes in specific places: </a:t>
            </a:r>
          </a:p>
          <a:p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73412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Commonly Ignored Problems with Classic Decomposition Approach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Unmeasured confounding of the mediator and the outcome</a:t>
            </a:r>
          </a:p>
          <a:p>
            <a:r>
              <a:rPr lang="en-US" dirty="0"/>
              <a:t>Effect modification of the direct pathway by the mediator</a:t>
            </a:r>
          </a:p>
          <a:p>
            <a:r>
              <a:rPr lang="en-US" dirty="0"/>
              <a:t>Nonlinear models</a:t>
            </a:r>
          </a:p>
          <a:p>
            <a:r>
              <a:rPr lang="en-US" dirty="0"/>
              <a:t>Inadequate measurement of the exposure or the </a:t>
            </a:r>
            <a:r>
              <a:rPr lang="en-US" sz="3600" b="1" dirty="0">
                <a:solidFill>
                  <a:srgbClr val="FF0000"/>
                </a:solidFill>
              </a:rPr>
              <a:t>mediator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0353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FFE8852-D8F6-41E2-B819-95BEB5FF1A3D}" type="slidenum">
              <a:rPr lang="en-US" sz="1400" b="1"/>
              <a:pPr algn="r"/>
              <a:t>41</a:t>
            </a:fld>
            <a:endParaRPr lang="en-US" sz="1400" b="1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FFC000"/>
                </a:solidFill>
              </a:rPr>
              <a:t>Distinguishing Etiologic Models: Testing for Latency or Cumulative </a:t>
            </a:r>
            <a:r>
              <a:rPr lang="en-US" sz="3200" dirty="0" err="1">
                <a:solidFill>
                  <a:srgbClr val="FFC000"/>
                </a:solidFill>
              </a:rPr>
              <a:t>vs</a:t>
            </a:r>
            <a:r>
              <a:rPr lang="en-US" sz="3200" dirty="0">
                <a:solidFill>
                  <a:srgbClr val="FFC000"/>
                </a:solidFill>
              </a:rPr>
              <a:t> Immediate Risk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1371600" y="1828800"/>
            <a:ext cx="152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</a:rPr>
              <a:t>Early Adult SEP (SEP</a:t>
            </a:r>
            <a:r>
              <a:rPr lang="en-US" sz="2400" baseline="-25000" dirty="0">
                <a:latin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</a:rPr>
              <a:t>)</a:t>
            </a:r>
          </a:p>
        </p:txBody>
      </p:sp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6053138" y="2193925"/>
            <a:ext cx="1033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Health</a:t>
            </a:r>
          </a:p>
        </p:txBody>
      </p:sp>
      <p:cxnSp>
        <p:nvCxnSpPr>
          <p:cNvPr id="41990" name="AutoShape 8"/>
          <p:cNvCxnSpPr>
            <a:cxnSpLocks noChangeShapeType="1"/>
            <a:stCxn id="41988" idx="3"/>
            <a:endCxn id="41992" idx="1"/>
          </p:cNvCxnSpPr>
          <p:nvPr/>
        </p:nvCxnSpPr>
        <p:spPr bwMode="auto">
          <a:xfrm>
            <a:off x="2895600" y="2422525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1991" name="AutoShape 9"/>
          <p:cNvCxnSpPr>
            <a:cxnSpLocks noChangeShapeType="1"/>
            <a:stCxn id="41988" idx="0"/>
            <a:endCxn id="41989" idx="0"/>
          </p:cNvCxnSpPr>
          <p:nvPr/>
        </p:nvCxnSpPr>
        <p:spPr bwMode="auto">
          <a:xfrm rot="5400000" flipV="1">
            <a:off x="4169569" y="-207169"/>
            <a:ext cx="365125" cy="4437063"/>
          </a:xfrm>
          <a:prstGeom prst="curvedConnector3">
            <a:avLst>
              <a:gd name="adj1" fmla="val -62606"/>
            </a:avLst>
          </a:prstGeom>
          <a:noFill/>
          <a:ln w="25400">
            <a:solidFill>
              <a:srgbClr val="993300"/>
            </a:solidFill>
            <a:round/>
            <a:headEnd/>
            <a:tailEnd type="triangle" w="med" len="med"/>
          </a:ln>
        </p:spPr>
      </p:cxnSp>
      <p:sp>
        <p:nvSpPr>
          <p:cNvPr id="41992" name="Text Box 10"/>
          <p:cNvSpPr txBox="1">
            <a:spLocks noChangeArrowheads="1"/>
          </p:cNvSpPr>
          <p:nvPr/>
        </p:nvSpPr>
        <p:spPr bwMode="auto">
          <a:xfrm>
            <a:off x="3505200" y="2011363"/>
            <a:ext cx="1752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Midlife</a:t>
            </a:r>
          </a:p>
          <a:p>
            <a:pPr algn="ctr"/>
            <a:r>
              <a:rPr lang="en-US" sz="2400">
                <a:latin typeface="Times New Roman" pitchFamily="18" charset="0"/>
              </a:rPr>
              <a:t> SEP (SEP</a:t>
            </a:r>
            <a:r>
              <a:rPr lang="en-US" sz="2400" baseline="-25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)</a:t>
            </a:r>
          </a:p>
        </p:txBody>
      </p:sp>
      <p:cxnSp>
        <p:nvCxnSpPr>
          <p:cNvPr id="41993" name="AutoShape 12"/>
          <p:cNvCxnSpPr>
            <a:cxnSpLocks noChangeShapeType="1"/>
            <a:stCxn id="41992" idx="3"/>
            <a:endCxn id="41989" idx="1"/>
          </p:cNvCxnSpPr>
          <p:nvPr/>
        </p:nvCxnSpPr>
        <p:spPr bwMode="auto">
          <a:xfrm>
            <a:off x="5257800" y="2422525"/>
            <a:ext cx="795338" cy="0"/>
          </a:xfrm>
          <a:prstGeom prst="straightConnector1">
            <a:avLst/>
          </a:prstGeom>
          <a:noFill/>
          <a:ln w="25400">
            <a:solidFill>
              <a:srgbClr val="993300"/>
            </a:solidFill>
            <a:round/>
            <a:headEnd/>
            <a:tailEnd type="triangle" w="med" len="med"/>
          </a:ln>
        </p:spPr>
      </p:cxnSp>
      <p:sp>
        <p:nvSpPr>
          <p:cNvPr id="64528" name="Text Box 4"/>
          <p:cNvSpPr txBox="1">
            <a:spLocks noChangeArrowheads="1"/>
          </p:cNvSpPr>
          <p:nvPr/>
        </p:nvSpPr>
        <p:spPr bwMode="auto">
          <a:xfrm>
            <a:off x="1143000" y="3505200"/>
            <a:ext cx="1752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Own Educational Attainment</a:t>
            </a:r>
          </a:p>
        </p:txBody>
      </p:sp>
      <p:cxnSp>
        <p:nvCxnSpPr>
          <p:cNvPr id="64529" name="AutoShape 7"/>
          <p:cNvCxnSpPr>
            <a:cxnSpLocks noChangeShapeType="1"/>
            <a:endCxn id="64528" idx="0"/>
          </p:cNvCxnSpPr>
          <p:nvPr/>
        </p:nvCxnSpPr>
        <p:spPr bwMode="auto">
          <a:xfrm>
            <a:off x="2019300" y="2970213"/>
            <a:ext cx="0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530" name="Text Box 4"/>
          <p:cNvSpPr txBox="1">
            <a:spLocks noChangeArrowheads="1"/>
          </p:cNvSpPr>
          <p:nvPr/>
        </p:nvSpPr>
        <p:spPr bwMode="auto">
          <a:xfrm>
            <a:off x="3505200" y="3581400"/>
            <a:ext cx="190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Occupational Class</a:t>
            </a:r>
          </a:p>
        </p:txBody>
      </p:sp>
      <p:cxnSp>
        <p:nvCxnSpPr>
          <p:cNvPr id="64531" name="AutoShape 7"/>
          <p:cNvCxnSpPr>
            <a:cxnSpLocks noChangeShapeType="1"/>
            <a:endCxn id="64530" idx="0"/>
          </p:cNvCxnSpPr>
          <p:nvPr/>
        </p:nvCxnSpPr>
        <p:spPr bwMode="auto">
          <a:xfrm>
            <a:off x="4457700" y="3046413"/>
            <a:ext cx="0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1998" name="Text Box 18"/>
          <p:cNvSpPr txBox="1">
            <a:spLocks noChangeArrowheads="1"/>
          </p:cNvSpPr>
          <p:nvPr/>
        </p:nvSpPr>
        <p:spPr bwMode="auto">
          <a:xfrm>
            <a:off x="365125" y="5141913"/>
            <a:ext cx="7940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To test for a direct effect of SEP</a:t>
            </a:r>
            <a:r>
              <a:rPr lang="en-US" sz="2400" baseline="-25000"/>
              <a:t>1</a:t>
            </a:r>
            <a:r>
              <a:rPr lang="en-US" sz="2400"/>
              <a:t> on Health, we would compare the regression of Health on Education with and without adjustment for occupational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8" grpId="0"/>
      <p:bldP spid="6453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2DFE49D-65D8-4BD7-9560-3C982790A832}" type="slidenum">
              <a:rPr lang="en-US" sz="1400" b="1"/>
              <a:pPr algn="r"/>
              <a:t>42</a:t>
            </a:fld>
            <a:endParaRPr lang="en-US" sz="1400" b="1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FFC000"/>
                </a:solidFill>
              </a:rPr>
              <a:t>Distinguishing Etiologic Models: Testing for Latency or Cumulative </a:t>
            </a:r>
            <a:r>
              <a:rPr lang="en-US" sz="3200" dirty="0" err="1">
                <a:solidFill>
                  <a:srgbClr val="FFC000"/>
                </a:solidFill>
              </a:rPr>
              <a:t>vs</a:t>
            </a:r>
            <a:r>
              <a:rPr lang="en-US" sz="3200" dirty="0">
                <a:solidFill>
                  <a:srgbClr val="FFC000"/>
                </a:solidFill>
              </a:rPr>
              <a:t> Immediate Risk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1371600" y="1828800"/>
            <a:ext cx="152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Early Adult SEP (SEP</a:t>
            </a:r>
            <a:r>
              <a:rPr lang="en-US" sz="2400" baseline="-25000">
                <a:latin typeface="Times New Roman" pitchFamily="18" charset="0"/>
              </a:rPr>
              <a:t>1</a:t>
            </a:r>
            <a:r>
              <a:rPr lang="en-US" sz="2400">
                <a:latin typeface="Times New Roman" pitchFamily="18" charset="0"/>
              </a:rPr>
              <a:t>)</a:t>
            </a:r>
          </a:p>
        </p:txBody>
      </p:sp>
      <p:sp>
        <p:nvSpPr>
          <p:cNvPr id="43013" name="Text Box 6"/>
          <p:cNvSpPr txBox="1">
            <a:spLocks noChangeArrowheads="1"/>
          </p:cNvSpPr>
          <p:nvPr/>
        </p:nvSpPr>
        <p:spPr bwMode="auto">
          <a:xfrm>
            <a:off x="6053138" y="2193925"/>
            <a:ext cx="1033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Health</a:t>
            </a:r>
          </a:p>
        </p:txBody>
      </p:sp>
      <p:cxnSp>
        <p:nvCxnSpPr>
          <p:cNvPr id="43014" name="AutoShape 8"/>
          <p:cNvCxnSpPr>
            <a:cxnSpLocks noChangeShapeType="1"/>
            <a:stCxn id="43012" idx="3"/>
            <a:endCxn id="43015" idx="1"/>
          </p:cNvCxnSpPr>
          <p:nvPr/>
        </p:nvCxnSpPr>
        <p:spPr bwMode="auto">
          <a:xfrm>
            <a:off x="2895600" y="2422525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15" name="Text Box 10"/>
          <p:cNvSpPr txBox="1">
            <a:spLocks noChangeArrowheads="1"/>
          </p:cNvSpPr>
          <p:nvPr/>
        </p:nvSpPr>
        <p:spPr bwMode="auto">
          <a:xfrm>
            <a:off x="3505200" y="2011363"/>
            <a:ext cx="1752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Midlife</a:t>
            </a:r>
          </a:p>
          <a:p>
            <a:pPr algn="ctr"/>
            <a:r>
              <a:rPr lang="en-US" sz="2400">
                <a:latin typeface="Times New Roman" pitchFamily="18" charset="0"/>
              </a:rPr>
              <a:t> SEP (SEP</a:t>
            </a:r>
            <a:r>
              <a:rPr lang="en-US" sz="2400" baseline="-25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)</a:t>
            </a:r>
          </a:p>
        </p:txBody>
      </p:sp>
      <p:cxnSp>
        <p:nvCxnSpPr>
          <p:cNvPr id="43016" name="AutoShape 12"/>
          <p:cNvCxnSpPr>
            <a:cxnSpLocks noChangeShapeType="1"/>
            <a:stCxn id="43015" idx="3"/>
            <a:endCxn id="43013" idx="1"/>
          </p:cNvCxnSpPr>
          <p:nvPr/>
        </p:nvCxnSpPr>
        <p:spPr bwMode="auto">
          <a:xfrm>
            <a:off x="5257800" y="2422525"/>
            <a:ext cx="795338" cy="0"/>
          </a:xfrm>
          <a:prstGeom prst="straightConnector1">
            <a:avLst/>
          </a:prstGeom>
          <a:noFill/>
          <a:ln w="25400">
            <a:solidFill>
              <a:srgbClr val="993300"/>
            </a:solidFill>
            <a:round/>
            <a:headEnd/>
            <a:tailEnd type="triangle" w="med" len="med"/>
          </a:ln>
        </p:spPr>
      </p:cxnSp>
      <p:sp>
        <p:nvSpPr>
          <p:cNvPr id="64528" name="Text Box 4"/>
          <p:cNvSpPr txBox="1">
            <a:spLocks noChangeArrowheads="1"/>
          </p:cNvSpPr>
          <p:nvPr/>
        </p:nvSpPr>
        <p:spPr bwMode="auto">
          <a:xfrm>
            <a:off x="1143000" y="3505200"/>
            <a:ext cx="1752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Own Educational Attainment</a:t>
            </a:r>
          </a:p>
        </p:txBody>
      </p:sp>
      <p:cxnSp>
        <p:nvCxnSpPr>
          <p:cNvPr id="64529" name="AutoShape 7"/>
          <p:cNvCxnSpPr>
            <a:cxnSpLocks noChangeShapeType="1"/>
            <a:endCxn id="64528" idx="0"/>
          </p:cNvCxnSpPr>
          <p:nvPr/>
        </p:nvCxnSpPr>
        <p:spPr bwMode="auto">
          <a:xfrm>
            <a:off x="2019300" y="2970213"/>
            <a:ext cx="0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530" name="Text Box 4"/>
          <p:cNvSpPr txBox="1">
            <a:spLocks noChangeArrowheads="1"/>
          </p:cNvSpPr>
          <p:nvPr/>
        </p:nvSpPr>
        <p:spPr bwMode="auto">
          <a:xfrm>
            <a:off x="3505200" y="3581400"/>
            <a:ext cx="190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Occupational Class</a:t>
            </a:r>
          </a:p>
        </p:txBody>
      </p:sp>
      <p:cxnSp>
        <p:nvCxnSpPr>
          <p:cNvPr id="64531" name="AutoShape 7"/>
          <p:cNvCxnSpPr>
            <a:cxnSpLocks noChangeShapeType="1"/>
            <a:endCxn id="64530" idx="0"/>
          </p:cNvCxnSpPr>
          <p:nvPr/>
        </p:nvCxnSpPr>
        <p:spPr bwMode="auto">
          <a:xfrm>
            <a:off x="4457700" y="3046413"/>
            <a:ext cx="0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21" name="Text Box 14"/>
          <p:cNvSpPr txBox="1">
            <a:spLocks noChangeArrowheads="1"/>
          </p:cNvSpPr>
          <p:nvPr/>
        </p:nvSpPr>
        <p:spPr bwMode="auto">
          <a:xfrm>
            <a:off x="365125" y="5141913"/>
            <a:ext cx="79406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Even if there were no direct effect of SEP</a:t>
            </a:r>
            <a:r>
              <a:rPr lang="en-US" sz="2400" baseline="-25000"/>
              <a:t>1</a:t>
            </a:r>
            <a:r>
              <a:rPr lang="en-US" sz="2400"/>
              <a:t> on health, educational attainment would predict health independently of adult occupational class, due to measurement error.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8" grpId="0"/>
      <p:bldP spid="6453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97DE1C0-6079-4A68-944A-37FBB0FE2E35}" type="slidenum">
              <a:rPr lang="en-US" sz="1400" b="1"/>
              <a:pPr algn="r"/>
              <a:t>43</a:t>
            </a:fld>
            <a:endParaRPr lang="en-US" sz="1400" b="1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dirty="0">
                <a:solidFill>
                  <a:srgbClr val="FFC000"/>
                </a:solidFill>
              </a:rPr>
              <a:t>Distinguishing Etiologic Models: Testing for Latency </a:t>
            </a:r>
            <a:r>
              <a:rPr lang="en-US" sz="3600" dirty="0" err="1">
                <a:solidFill>
                  <a:srgbClr val="FFC000"/>
                </a:solidFill>
              </a:rPr>
              <a:t>vs</a:t>
            </a:r>
            <a:r>
              <a:rPr lang="en-US" sz="3600" dirty="0">
                <a:solidFill>
                  <a:srgbClr val="FFC000"/>
                </a:solidFill>
              </a:rPr>
              <a:t> Cumulative Risk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4036" name="Text Box 5"/>
          <p:cNvSpPr txBox="1">
            <a:spLocks noChangeArrowheads="1"/>
          </p:cNvSpPr>
          <p:nvPr/>
        </p:nvSpPr>
        <p:spPr bwMode="auto">
          <a:xfrm>
            <a:off x="1371600" y="1828800"/>
            <a:ext cx="152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Early Adult SEP (SEP</a:t>
            </a:r>
            <a:r>
              <a:rPr lang="en-US" sz="2400" baseline="-25000">
                <a:latin typeface="Times New Roman" pitchFamily="18" charset="0"/>
              </a:rPr>
              <a:t>1</a:t>
            </a:r>
            <a:r>
              <a:rPr lang="en-US" sz="2400">
                <a:latin typeface="Times New Roman" pitchFamily="18" charset="0"/>
              </a:rPr>
              <a:t>)</a:t>
            </a:r>
          </a:p>
        </p:txBody>
      </p:sp>
      <p:sp>
        <p:nvSpPr>
          <p:cNvPr id="44037" name="Text Box 6"/>
          <p:cNvSpPr txBox="1">
            <a:spLocks noChangeArrowheads="1"/>
          </p:cNvSpPr>
          <p:nvPr/>
        </p:nvSpPr>
        <p:spPr bwMode="auto">
          <a:xfrm>
            <a:off x="6053138" y="2193925"/>
            <a:ext cx="1033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Health</a:t>
            </a:r>
          </a:p>
        </p:txBody>
      </p:sp>
      <p:cxnSp>
        <p:nvCxnSpPr>
          <p:cNvPr id="44038" name="AutoShape 8"/>
          <p:cNvCxnSpPr>
            <a:cxnSpLocks noChangeShapeType="1"/>
            <a:stCxn id="44036" idx="3"/>
            <a:endCxn id="44040" idx="1"/>
          </p:cNvCxnSpPr>
          <p:nvPr/>
        </p:nvCxnSpPr>
        <p:spPr bwMode="auto">
          <a:xfrm>
            <a:off x="2895600" y="2422525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39" name="AutoShape 9"/>
          <p:cNvCxnSpPr>
            <a:cxnSpLocks noChangeShapeType="1"/>
            <a:stCxn id="44036" idx="0"/>
            <a:endCxn id="44037" idx="0"/>
          </p:cNvCxnSpPr>
          <p:nvPr/>
        </p:nvCxnSpPr>
        <p:spPr bwMode="auto">
          <a:xfrm rot="5400000" flipV="1">
            <a:off x="4169569" y="-207169"/>
            <a:ext cx="365125" cy="4437063"/>
          </a:xfrm>
          <a:prstGeom prst="curvedConnector3">
            <a:avLst>
              <a:gd name="adj1" fmla="val -62606"/>
            </a:avLst>
          </a:prstGeom>
          <a:noFill/>
          <a:ln w="25400">
            <a:solidFill>
              <a:srgbClr val="993300"/>
            </a:solidFill>
            <a:round/>
            <a:headEnd/>
            <a:tailEnd type="triangle" w="med" len="med"/>
          </a:ln>
        </p:spPr>
      </p:cxnSp>
      <p:sp>
        <p:nvSpPr>
          <p:cNvPr id="44040" name="Text Box 10"/>
          <p:cNvSpPr txBox="1">
            <a:spLocks noChangeArrowheads="1"/>
          </p:cNvSpPr>
          <p:nvPr/>
        </p:nvSpPr>
        <p:spPr bwMode="auto">
          <a:xfrm>
            <a:off x="3505200" y="2011363"/>
            <a:ext cx="1752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Midlife</a:t>
            </a:r>
          </a:p>
          <a:p>
            <a:pPr algn="ctr"/>
            <a:r>
              <a:rPr lang="en-US" sz="2400">
                <a:latin typeface="Times New Roman" pitchFamily="18" charset="0"/>
              </a:rPr>
              <a:t> SEP (SEP</a:t>
            </a:r>
            <a:r>
              <a:rPr lang="en-US" sz="2400" baseline="-25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)</a:t>
            </a:r>
          </a:p>
        </p:txBody>
      </p:sp>
      <p:sp>
        <p:nvSpPr>
          <p:cNvPr id="64528" name="Text Box 4"/>
          <p:cNvSpPr txBox="1">
            <a:spLocks noChangeArrowheads="1"/>
          </p:cNvSpPr>
          <p:nvPr/>
        </p:nvSpPr>
        <p:spPr bwMode="auto">
          <a:xfrm>
            <a:off x="1143000" y="3505200"/>
            <a:ext cx="1752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Own Educational Attainment</a:t>
            </a:r>
          </a:p>
        </p:txBody>
      </p:sp>
      <p:cxnSp>
        <p:nvCxnSpPr>
          <p:cNvPr id="64529" name="AutoShape 7"/>
          <p:cNvCxnSpPr>
            <a:cxnSpLocks noChangeShapeType="1"/>
            <a:endCxn id="64528" idx="0"/>
          </p:cNvCxnSpPr>
          <p:nvPr/>
        </p:nvCxnSpPr>
        <p:spPr bwMode="auto">
          <a:xfrm>
            <a:off x="2019300" y="2970213"/>
            <a:ext cx="0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530" name="Text Box 4"/>
          <p:cNvSpPr txBox="1">
            <a:spLocks noChangeArrowheads="1"/>
          </p:cNvSpPr>
          <p:nvPr/>
        </p:nvSpPr>
        <p:spPr bwMode="auto">
          <a:xfrm>
            <a:off x="3505200" y="3581400"/>
            <a:ext cx="190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</a:rPr>
              <a:t>Occupational Class</a:t>
            </a:r>
          </a:p>
        </p:txBody>
      </p:sp>
      <p:cxnSp>
        <p:nvCxnSpPr>
          <p:cNvPr id="64531" name="AutoShape 7"/>
          <p:cNvCxnSpPr>
            <a:cxnSpLocks noChangeShapeType="1"/>
            <a:endCxn id="64530" idx="0"/>
          </p:cNvCxnSpPr>
          <p:nvPr/>
        </p:nvCxnSpPr>
        <p:spPr bwMode="auto">
          <a:xfrm>
            <a:off x="4457700" y="3046413"/>
            <a:ext cx="0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45" name="Text Box 14"/>
          <p:cNvSpPr txBox="1">
            <a:spLocks noChangeArrowheads="1"/>
          </p:cNvSpPr>
          <p:nvPr/>
        </p:nvSpPr>
        <p:spPr bwMode="auto">
          <a:xfrm>
            <a:off x="304800" y="4775427"/>
            <a:ext cx="79406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/>
              <a:t>Even if there were no effect of SEP</a:t>
            </a:r>
            <a:r>
              <a:rPr lang="en-US" sz="2400" baseline="-25000" dirty="0"/>
              <a:t>2</a:t>
            </a:r>
            <a:r>
              <a:rPr lang="en-US" sz="2400" dirty="0"/>
              <a:t> on health, occupational class would predict health independently of education, because occupational class is a correlate of the latent variable, SEP</a:t>
            </a:r>
            <a:r>
              <a:rPr lang="en-US" sz="2400" baseline="-25000" dirty="0"/>
              <a:t>1</a:t>
            </a:r>
            <a:r>
              <a:rPr lang="en-US" sz="2400" dirty="0"/>
              <a:t>. In this DAG, SEP1 is a confounder of SEP2-health association.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8" grpId="0"/>
      <p:bldP spid="6453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2DFE49D-65D8-4BD7-9560-3C982790A832}" type="slidenum">
              <a:rPr lang="en-US" sz="1200" b="1"/>
              <a:pPr algn="r"/>
              <a:t>44</a:t>
            </a:fld>
            <a:endParaRPr lang="en-US" sz="1200" b="1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FFC000"/>
                </a:solidFill>
              </a:rPr>
              <a:t>Empirical Example: spurious evidence for latent effects of SEP1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114300" y="1622901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Early Adult SEP (SEP</a:t>
            </a:r>
            <a:r>
              <a:rPr lang="en-US" sz="2000" baseline="-25000" dirty="0">
                <a:latin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43013" name="Text Box 6"/>
          <p:cNvSpPr txBox="1">
            <a:spLocks noChangeArrowheads="1"/>
          </p:cNvSpPr>
          <p:nvPr/>
        </p:nvSpPr>
        <p:spPr bwMode="auto">
          <a:xfrm>
            <a:off x="4012565" y="1776789"/>
            <a:ext cx="10334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Health</a:t>
            </a:r>
          </a:p>
        </p:txBody>
      </p:sp>
      <p:cxnSp>
        <p:nvCxnSpPr>
          <p:cNvPr id="43014" name="AutoShape 8"/>
          <p:cNvCxnSpPr>
            <a:cxnSpLocks noChangeShapeType="1"/>
            <a:stCxn id="43012" idx="3"/>
            <a:endCxn id="43015" idx="1"/>
          </p:cNvCxnSpPr>
          <p:nvPr/>
        </p:nvCxnSpPr>
        <p:spPr bwMode="auto">
          <a:xfrm>
            <a:off x="1638300" y="1976844"/>
            <a:ext cx="28194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15" name="Text Box 10"/>
          <p:cNvSpPr txBox="1">
            <a:spLocks noChangeArrowheads="1"/>
          </p:cNvSpPr>
          <p:nvPr/>
        </p:nvSpPr>
        <p:spPr bwMode="auto">
          <a:xfrm>
            <a:off x="1920240" y="1622901"/>
            <a:ext cx="1584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Midlife</a:t>
            </a:r>
          </a:p>
          <a:p>
            <a:pPr algn="ctr"/>
            <a:r>
              <a:rPr lang="en-US" sz="2000" dirty="0">
                <a:latin typeface="Times New Roman" pitchFamily="18" charset="0"/>
              </a:rPr>
              <a:t> SEP (SEP</a:t>
            </a:r>
            <a:r>
              <a:rPr lang="en-US" sz="2000" baseline="-25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cxnSp>
        <p:nvCxnSpPr>
          <p:cNvPr id="43016" name="AutoShape 12"/>
          <p:cNvCxnSpPr>
            <a:cxnSpLocks noChangeShapeType="1"/>
            <a:stCxn id="43015" idx="3"/>
            <a:endCxn id="43013" idx="1"/>
          </p:cNvCxnSpPr>
          <p:nvPr/>
        </p:nvCxnSpPr>
        <p:spPr bwMode="auto">
          <a:xfrm>
            <a:off x="3505200" y="1976844"/>
            <a:ext cx="507365" cy="0"/>
          </a:xfrm>
          <a:prstGeom prst="straightConnector1">
            <a:avLst/>
          </a:prstGeom>
          <a:noFill/>
          <a:ln w="25400">
            <a:solidFill>
              <a:srgbClr val="993300"/>
            </a:solidFill>
            <a:round/>
            <a:headEnd/>
            <a:tailEnd type="triangle" w="med" len="med"/>
          </a:ln>
        </p:spPr>
      </p:cxnSp>
      <p:sp>
        <p:nvSpPr>
          <p:cNvPr id="64528" name="Text Box 4"/>
          <p:cNvSpPr txBox="1">
            <a:spLocks noChangeArrowheads="1"/>
          </p:cNvSpPr>
          <p:nvPr/>
        </p:nvSpPr>
        <p:spPr bwMode="auto">
          <a:xfrm>
            <a:off x="7620" y="2685663"/>
            <a:ext cx="1752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Own Educational Attainment</a:t>
            </a:r>
          </a:p>
        </p:txBody>
      </p:sp>
      <p:cxnSp>
        <p:nvCxnSpPr>
          <p:cNvPr id="64529" name="AutoShape 7"/>
          <p:cNvCxnSpPr>
            <a:cxnSpLocks noChangeShapeType="1"/>
            <a:stCxn id="43012" idx="2"/>
            <a:endCxn id="64528" idx="0"/>
          </p:cNvCxnSpPr>
          <p:nvPr/>
        </p:nvCxnSpPr>
        <p:spPr bwMode="auto">
          <a:xfrm>
            <a:off x="876300" y="2330787"/>
            <a:ext cx="7620" cy="3548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530" name="Text Box 4"/>
          <p:cNvSpPr txBox="1">
            <a:spLocks noChangeArrowheads="1"/>
          </p:cNvSpPr>
          <p:nvPr/>
        </p:nvSpPr>
        <p:spPr bwMode="auto">
          <a:xfrm>
            <a:off x="1760220" y="28075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Occupational Class</a:t>
            </a:r>
          </a:p>
        </p:txBody>
      </p:sp>
      <p:cxnSp>
        <p:nvCxnSpPr>
          <p:cNvPr id="64531" name="AutoShape 7"/>
          <p:cNvCxnSpPr>
            <a:cxnSpLocks noChangeShapeType="1"/>
            <a:stCxn id="43015" idx="2"/>
            <a:endCxn id="64530" idx="0"/>
          </p:cNvCxnSpPr>
          <p:nvPr/>
        </p:nvCxnSpPr>
        <p:spPr bwMode="auto">
          <a:xfrm>
            <a:off x="2712720" y="2330787"/>
            <a:ext cx="0" cy="4767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21" name="Text Box 14"/>
          <p:cNvSpPr txBox="1">
            <a:spLocks noChangeArrowheads="1"/>
          </p:cNvSpPr>
          <p:nvPr/>
        </p:nvSpPr>
        <p:spPr bwMode="auto">
          <a:xfrm>
            <a:off x="1009650" y="2316331"/>
            <a:ext cx="7893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r=.7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712720" y="2384479"/>
            <a:ext cx="930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r=.7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240" y="3727996"/>
            <a:ext cx="6494145" cy="1973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586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8" grpId="0"/>
      <p:bldP spid="6453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2DFE49D-65D8-4BD7-9560-3C982790A832}" type="slidenum">
              <a:rPr lang="en-US" sz="1200" b="1"/>
              <a:pPr algn="r"/>
              <a:t>45</a:t>
            </a:fld>
            <a:endParaRPr lang="en-US" sz="1200" b="1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FFC000"/>
                </a:solidFill>
              </a:rPr>
              <a:t>Empirical Example: spurious evidence for latent effects of SEP1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114300" y="1622901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Early Adult SEP (SEP</a:t>
            </a:r>
            <a:r>
              <a:rPr lang="en-US" sz="2000" baseline="-25000" dirty="0">
                <a:latin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43013" name="Text Box 6"/>
          <p:cNvSpPr txBox="1">
            <a:spLocks noChangeArrowheads="1"/>
          </p:cNvSpPr>
          <p:nvPr/>
        </p:nvSpPr>
        <p:spPr bwMode="auto">
          <a:xfrm>
            <a:off x="4012565" y="1776789"/>
            <a:ext cx="10334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Health</a:t>
            </a:r>
          </a:p>
        </p:txBody>
      </p:sp>
      <p:cxnSp>
        <p:nvCxnSpPr>
          <p:cNvPr id="43014" name="AutoShape 8"/>
          <p:cNvCxnSpPr>
            <a:cxnSpLocks noChangeShapeType="1"/>
            <a:stCxn id="43012" idx="3"/>
            <a:endCxn id="43015" idx="1"/>
          </p:cNvCxnSpPr>
          <p:nvPr/>
        </p:nvCxnSpPr>
        <p:spPr bwMode="auto">
          <a:xfrm>
            <a:off x="1638300" y="1976844"/>
            <a:ext cx="28194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15" name="Text Box 10"/>
          <p:cNvSpPr txBox="1">
            <a:spLocks noChangeArrowheads="1"/>
          </p:cNvSpPr>
          <p:nvPr/>
        </p:nvSpPr>
        <p:spPr bwMode="auto">
          <a:xfrm>
            <a:off x="1920240" y="1622901"/>
            <a:ext cx="1584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Midlife</a:t>
            </a:r>
          </a:p>
          <a:p>
            <a:pPr algn="ctr"/>
            <a:r>
              <a:rPr lang="en-US" sz="2000" dirty="0">
                <a:latin typeface="Times New Roman" pitchFamily="18" charset="0"/>
              </a:rPr>
              <a:t> SEP (SEP</a:t>
            </a:r>
            <a:r>
              <a:rPr lang="en-US" sz="2000" baseline="-25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cxnSp>
        <p:nvCxnSpPr>
          <p:cNvPr id="43016" name="AutoShape 12"/>
          <p:cNvCxnSpPr>
            <a:cxnSpLocks noChangeShapeType="1"/>
            <a:stCxn id="43015" idx="3"/>
            <a:endCxn id="43013" idx="1"/>
          </p:cNvCxnSpPr>
          <p:nvPr/>
        </p:nvCxnSpPr>
        <p:spPr bwMode="auto">
          <a:xfrm>
            <a:off x="3505200" y="1976844"/>
            <a:ext cx="507365" cy="0"/>
          </a:xfrm>
          <a:prstGeom prst="straightConnector1">
            <a:avLst/>
          </a:prstGeom>
          <a:noFill/>
          <a:ln w="25400">
            <a:solidFill>
              <a:srgbClr val="993300"/>
            </a:solidFill>
            <a:round/>
            <a:headEnd/>
            <a:tailEnd type="triangle" w="med" len="med"/>
          </a:ln>
        </p:spPr>
      </p:cxnSp>
      <p:sp>
        <p:nvSpPr>
          <p:cNvPr id="64528" name="Text Box 4"/>
          <p:cNvSpPr txBox="1">
            <a:spLocks noChangeArrowheads="1"/>
          </p:cNvSpPr>
          <p:nvPr/>
        </p:nvSpPr>
        <p:spPr bwMode="auto">
          <a:xfrm>
            <a:off x="7620" y="2685663"/>
            <a:ext cx="1752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Own Educational Attainment</a:t>
            </a:r>
          </a:p>
        </p:txBody>
      </p:sp>
      <p:cxnSp>
        <p:nvCxnSpPr>
          <p:cNvPr id="64529" name="AutoShape 7"/>
          <p:cNvCxnSpPr>
            <a:cxnSpLocks noChangeShapeType="1"/>
            <a:stCxn id="43012" idx="2"/>
            <a:endCxn id="64528" idx="0"/>
          </p:cNvCxnSpPr>
          <p:nvPr/>
        </p:nvCxnSpPr>
        <p:spPr bwMode="auto">
          <a:xfrm>
            <a:off x="876300" y="2330787"/>
            <a:ext cx="7620" cy="3548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530" name="Text Box 4"/>
          <p:cNvSpPr txBox="1">
            <a:spLocks noChangeArrowheads="1"/>
          </p:cNvSpPr>
          <p:nvPr/>
        </p:nvSpPr>
        <p:spPr bwMode="auto">
          <a:xfrm>
            <a:off x="1760220" y="28075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Occupational Class</a:t>
            </a:r>
          </a:p>
        </p:txBody>
      </p:sp>
      <p:cxnSp>
        <p:nvCxnSpPr>
          <p:cNvPr id="64531" name="AutoShape 7"/>
          <p:cNvCxnSpPr>
            <a:cxnSpLocks noChangeShapeType="1"/>
            <a:stCxn id="43015" idx="2"/>
            <a:endCxn id="64530" idx="0"/>
          </p:cNvCxnSpPr>
          <p:nvPr/>
        </p:nvCxnSpPr>
        <p:spPr bwMode="auto">
          <a:xfrm>
            <a:off x="2712720" y="2330787"/>
            <a:ext cx="0" cy="4767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21" name="Text Box 14"/>
          <p:cNvSpPr txBox="1">
            <a:spLocks noChangeArrowheads="1"/>
          </p:cNvSpPr>
          <p:nvPr/>
        </p:nvSpPr>
        <p:spPr bwMode="auto">
          <a:xfrm>
            <a:off x="1009650" y="2316331"/>
            <a:ext cx="7893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r=.7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712720" y="2384479"/>
            <a:ext cx="930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r=.7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2" y="3857148"/>
            <a:ext cx="5361623" cy="26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677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8" grpId="0"/>
      <p:bldP spid="6453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2DFE49D-65D8-4BD7-9560-3C982790A832}" type="slidenum">
              <a:rPr lang="en-US" sz="1200" b="1"/>
              <a:pPr algn="r"/>
              <a:t>46</a:t>
            </a:fld>
            <a:endParaRPr lang="en-US" sz="1200" b="1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FFC000"/>
                </a:solidFill>
              </a:rPr>
              <a:t>Empirical Example: spurious evidence for latent effects of SEP1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114300" y="1622901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Early Adult SEP (SEP</a:t>
            </a:r>
            <a:r>
              <a:rPr lang="en-US" sz="2000" baseline="-25000" dirty="0">
                <a:latin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43013" name="Text Box 6"/>
          <p:cNvSpPr txBox="1">
            <a:spLocks noChangeArrowheads="1"/>
          </p:cNvSpPr>
          <p:nvPr/>
        </p:nvSpPr>
        <p:spPr bwMode="auto">
          <a:xfrm>
            <a:off x="4012565" y="1776789"/>
            <a:ext cx="10334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Health</a:t>
            </a:r>
          </a:p>
        </p:txBody>
      </p:sp>
      <p:cxnSp>
        <p:nvCxnSpPr>
          <p:cNvPr id="43014" name="AutoShape 8"/>
          <p:cNvCxnSpPr>
            <a:cxnSpLocks noChangeShapeType="1"/>
            <a:stCxn id="43012" idx="3"/>
            <a:endCxn id="43015" idx="1"/>
          </p:cNvCxnSpPr>
          <p:nvPr/>
        </p:nvCxnSpPr>
        <p:spPr bwMode="auto">
          <a:xfrm>
            <a:off x="1638300" y="1976844"/>
            <a:ext cx="28194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15" name="Text Box 10"/>
          <p:cNvSpPr txBox="1">
            <a:spLocks noChangeArrowheads="1"/>
          </p:cNvSpPr>
          <p:nvPr/>
        </p:nvSpPr>
        <p:spPr bwMode="auto">
          <a:xfrm>
            <a:off x="1920240" y="1622901"/>
            <a:ext cx="1584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Midlife</a:t>
            </a:r>
          </a:p>
          <a:p>
            <a:pPr algn="ctr"/>
            <a:r>
              <a:rPr lang="en-US" sz="2000" dirty="0">
                <a:latin typeface="Times New Roman" pitchFamily="18" charset="0"/>
              </a:rPr>
              <a:t> SEP (SEP</a:t>
            </a:r>
            <a:r>
              <a:rPr lang="en-US" sz="2000" baseline="-25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cxnSp>
        <p:nvCxnSpPr>
          <p:cNvPr id="43016" name="AutoShape 12"/>
          <p:cNvCxnSpPr>
            <a:cxnSpLocks noChangeShapeType="1"/>
            <a:stCxn id="43015" idx="3"/>
            <a:endCxn id="43013" idx="1"/>
          </p:cNvCxnSpPr>
          <p:nvPr/>
        </p:nvCxnSpPr>
        <p:spPr bwMode="auto">
          <a:xfrm>
            <a:off x="3505200" y="1976844"/>
            <a:ext cx="507365" cy="0"/>
          </a:xfrm>
          <a:prstGeom prst="straightConnector1">
            <a:avLst/>
          </a:prstGeom>
          <a:noFill/>
          <a:ln w="25400">
            <a:solidFill>
              <a:srgbClr val="993300"/>
            </a:solidFill>
            <a:round/>
            <a:headEnd/>
            <a:tailEnd type="triangle" w="med" len="med"/>
          </a:ln>
        </p:spPr>
      </p:cxnSp>
      <p:sp>
        <p:nvSpPr>
          <p:cNvPr id="64528" name="Text Box 4"/>
          <p:cNvSpPr txBox="1">
            <a:spLocks noChangeArrowheads="1"/>
          </p:cNvSpPr>
          <p:nvPr/>
        </p:nvSpPr>
        <p:spPr bwMode="auto">
          <a:xfrm>
            <a:off x="7620" y="2685663"/>
            <a:ext cx="1752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Own Educational Attainment</a:t>
            </a:r>
          </a:p>
        </p:txBody>
      </p:sp>
      <p:cxnSp>
        <p:nvCxnSpPr>
          <p:cNvPr id="64529" name="AutoShape 7"/>
          <p:cNvCxnSpPr>
            <a:cxnSpLocks noChangeShapeType="1"/>
            <a:stCxn id="43012" idx="2"/>
            <a:endCxn id="64528" idx="0"/>
          </p:cNvCxnSpPr>
          <p:nvPr/>
        </p:nvCxnSpPr>
        <p:spPr bwMode="auto">
          <a:xfrm>
            <a:off x="876300" y="2330787"/>
            <a:ext cx="7620" cy="3548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530" name="Text Box 4"/>
          <p:cNvSpPr txBox="1">
            <a:spLocks noChangeArrowheads="1"/>
          </p:cNvSpPr>
          <p:nvPr/>
        </p:nvSpPr>
        <p:spPr bwMode="auto">
          <a:xfrm>
            <a:off x="1760220" y="28075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Occupational Class</a:t>
            </a:r>
          </a:p>
        </p:txBody>
      </p:sp>
      <p:cxnSp>
        <p:nvCxnSpPr>
          <p:cNvPr id="64531" name="AutoShape 7"/>
          <p:cNvCxnSpPr>
            <a:cxnSpLocks noChangeShapeType="1"/>
            <a:stCxn id="43015" idx="2"/>
            <a:endCxn id="64530" idx="0"/>
          </p:cNvCxnSpPr>
          <p:nvPr/>
        </p:nvCxnSpPr>
        <p:spPr bwMode="auto">
          <a:xfrm>
            <a:off x="2712720" y="2330787"/>
            <a:ext cx="0" cy="4767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21" name="Text Box 14"/>
          <p:cNvSpPr txBox="1">
            <a:spLocks noChangeArrowheads="1"/>
          </p:cNvSpPr>
          <p:nvPr/>
        </p:nvSpPr>
        <p:spPr bwMode="auto">
          <a:xfrm>
            <a:off x="1009650" y="2316331"/>
            <a:ext cx="7893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r=.7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712720" y="2384479"/>
            <a:ext cx="930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r=.7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2" y="3857149"/>
            <a:ext cx="3093244" cy="1507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307" y="2822743"/>
            <a:ext cx="5411153" cy="276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629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8" grpId="0"/>
      <p:bldP spid="6453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2DFE49D-65D8-4BD7-9560-3C982790A832}" type="slidenum">
              <a:rPr lang="en-US" sz="1200" b="1"/>
              <a:pPr algn="r"/>
              <a:t>47</a:t>
            </a:fld>
            <a:endParaRPr lang="en-US" sz="1200" b="1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FFC000"/>
                </a:solidFill>
              </a:rPr>
              <a:t>Empirical Example: spurious evidence for latent effects of SEP1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114300" y="1622901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Early Adult SEP (SEP</a:t>
            </a:r>
            <a:r>
              <a:rPr lang="en-US" sz="2000" baseline="-25000" dirty="0">
                <a:latin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43013" name="Text Box 6"/>
          <p:cNvSpPr txBox="1">
            <a:spLocks noChangeArrowheads="1"/>
          </p:cNvSpPr>
          <p:nvPr/>
        </p:nvSpPr>
        <p:spPr bwMode="auto">
          <a:xfrm>
            <a:off x="4012565" y="1776789"/>
            <a:ext cx="10334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Health</a:t>
            </a:r>
          </a:p>
        </p:txBody>
      </p:sp>
      <p:cxnSp>
        <p:nvCxnSpPr>
          <p:cNvPr id="43014" name="AutoShape 8"/>
          <p:cNvCxnSpPr>
            <a:cxnSpLocks noChangeShapeType="1"/>
            <a:stCxn id="43012" idx="3"/>
            <a:endCxn id="43015" idx="1"/>
          </p:cNvCxnSpPr>
          <p:nvPr/>
        </p:nvCxnSpPr>
        <p:spPr bwMode="auto">
          <a:xfrm>
            <a:off x="1638300" y="1976844"/>
            <a:ext cx="28194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15" name="Text Box 10"/>
          <p:cNvSpPr txBox="1">
            <a:spLocks noChangeArrowheads="1"/>
          </p:cNvSpPr>
          <p:nvPr/>
        </p:nvSpPr>
        <p:spPr bwMode="auto">
          <a:xfrm>
            <a:off x="1920240" y="1622901"/>
            <a:ext cx="1584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Midlife</a:t>
            </a:r>
          </a:p>
          <a:p>
            <a:pPr algn="ctr"/>
            <a:r>
              <a:rPr lang="en-US" sz="2000" dirty="0">
                <a:latin typeface="Times New Roman" pitchFamily="18" charset="0"/>
              </a:rPr>
              <a:t> SEP (SEP</a:t>
            </a:r>
            <a:r>
              <a:rPr lang="en-US" sz="2000" baseline="-25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cxnSp>
        <p:nvCxnSpPr>
          <p:cNvPr id="43016" name="AutoShape 12"/>
          <p:cNvCxnSpPr>
            <a:cxnSpLocks noChangeShapeType="1"/>
            <a:stCxn id="43015" idx="3"/>
            <a:endCxn id="43013" idx="1"/>
          </p:cNvCxnSpPr>
          <p:nvPr/>
        </p:nvCxnSpPr>
        <p:spPr bwMode="auto">
          <a:xfrm>
            <a:off x="3505200" y="1976844"/>
            <a:ext cx="507365" cy="0"/>
          </a:xfrm>
          <a:prstGeom prst="straightConnector1">
            <a:avLst/>
          </a:prstGeom>
          <a:noFill/>
          <a:ln w="25400">
            <a:solidFill>
              <a:srgbClr val="993300"/>
            </a:solidFill>
            <a:round/>
            <a:headEnd/>
            <a:tailEnd type="triangle" w="med" len="med"/>
          </a:ln>
        </p:spPr>
      </p:cxnSp>
      <p:sp>
        <p:nvSpPr>
          <p:cNvPr id="64528" name="Text Box 4"/>
          <p:cNvSpPr txBox="1">
            <a:spLocks noChangeArrowheads="1"/>
          </p:cNvSpPr>
          <p:nvPr/>
        </p:nvSpPr>
        <p:spPr bwMode="auto">
          <a:xfrm>
            <a:off x="7620" y="2685663"/>
            <a:ext cx="1752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Own Educational Attainment</a:t>
            </a:r>
          </a:p>
        </p:txBody>
      </p:sp>
      <p:cxnSp>
        <p:nvCxnSpPr>
          <p:cNvPr id="64529" name="AutoShape 7"/>
          <p:cNvCxnSpPr>
            <a:cxnSpLocks noChangeShapeType="1"/>
            <a:stCxn id="43012" idx="2"/>
            <a:endCxn id="64528" idx="0"/>
          </p:cNvCxnSpPr>
          <p:nvPr/>
        </p:nvCxnSpPr>
        <p:spPr bwMode="auto">
          <a:xfrm>
            <a:off x="876300" y="2330787"/>
            <a:ext cx="7620" cy="3548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530" name="Text Box 4"/>
          <p:cNvSpPr txBox="1">
            <a:spLocks noChangeArrowheads="1"/>
          </p:cNvSpPr>
          <p:nvPr/>
        </p:nvSpPr>
        <p:spPr bwMode="auto">
          <a:xfrm>
            <a:off x="1760220" y="28075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Occupational Class</a:t>
            </a:r>
          </a:p>
        </p:txBody>
      </p:sp>
      <p:cxnSp>
        <p:nvCxnSpPr>
          <p:cNvPr id="64531" name="AutoShape 7"/>
          <p:cNvCxnSpPr>
            <a:cxnSpLocks noChangeShapeType="1"/>
            <a:stCxn id="43015" idx="2"/>
            <a:endCxn id="64530" idx="0"/>
          </p:cNvCxnSpPr>
          <p:nvPr/>
        </p:nvCxnSpPr>
        <p:spPr bwMode="auto">
          <a:xfrm>
            <a:off x="2712720" y="2330787"/>
            <a:ext cx="0" cy="4767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21" name="Text Box 14"/>
          <p:cNvSpPr txBox="1">
            <a:spLocks noChangeArrowheads="1"/>
          </p:cNvSpPr>
          <p:nvPr/>
        </p:nvSpPr>
        <p:spPr bwMode="auto">
          <a:xfrm>
            <a:off x="1009650" y="2316331"/>
            <a:ext cx="7893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r=.7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712720" y="2384479"/>
            <a:ext cx="930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r=.7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2" y="3857149"/>
            <a:ext cx="3093244" cy="1507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307" y="2822743"/>
            <a:ext cx="5411153" cy="276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5635119"/>
            <a:ext cx="79040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                      Conclusion: </a:t>
            </a:r>
          </a:p>
          <a:p>
            <a:r>
              <a:rPr lang="en-US" sz="2000" dirty="0"/>
              <a:t>Less than half the effect of childhood SEP is mediated by adult SEP.</a:t>
            </a:r>
          </a:p>
        </p:txBody>
      </p:sp>
    </p:spTree>
    <p:extLst>
      <p:ext uri="{BB962C8B-B14F-4D97-AF65-F5344CB8AC3E}">
        <p14:creationId xmlns:p14="http://schemas.microsoft.com/office/powerpoint/2010/main" val="387938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8" grpId="0"/>
      <p:bldP spid="6453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2DFE49D-65D8-4BD7-9560-3C982790A832}" type="slidenum">
              <a:rPr lang="en-US" sz="1200" b="1"/>
              <a:pPr algn="r"/>
              <a:t>48</a:t>
            </a:fld>
            <a:endParaRPr lang="en-US" sz="1200" b="1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FFC000"/>
                </a:solidFill>
              </a:rPr>
              <a:t>Empirical Example: spurious evidence for latent effects of SEP1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114300" y="1622901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Early Adult SEP (SEP</a:t>
            </a:r>
            <a:r>
              <a:rPr lang="en-US" sz="2000" baseline="-25000" dirty="0">
                <a:latin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43013" name="Text Box 6"/>
          <p:cNvSpPr txBox="1">
            <a:spLocks noChangeArrowheads="1"/>
          </p:cNvSpPr>
          <p:nvPr/>
        </p:nvSpPr>
        <p:spPr bwMode="auto">
          <a:xfrm>
            <a:off x="4012565" y="1776789"/>
            <a:ext cx="10334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Health</a:t>
            </a:r>
          </a:p>
        </p:txBody>
      </p:sp>
      <p:cxnSp>
        <p:nvCxnSpPr>
          <p:cNvPr id="43014" name="AutoShape 8"/>
          <p:cNvCxnSpPr>
            <a:cxnSpLocks noChangeShapeType="1"/>
            <a:stCxn id="43012" idx="3"/>
            <a:endCxn id="43015" idx="1"/>
          </p:cNvCxnSpPr>
          <p:nvPr/>
        </p:nvCxnSpPr>
        <p:spPr bwMode="auto">
          <a:xfrm>
            <a:off x="1638300" y="1976844"/>
            <a:ext cx="28194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15" name="Text Box 10"/>
          <p:cNvSpPr txBox="1">
            <a:spLocks noChangeArrowheads="1"/>
          </p:cNvSpPr>
          <p:nvPr/>
        </p:nvSpPr>
        <p:spPr bwMode="auto">
          <a:xfrm>
            <a:off x="1920240" y="1622901"/>
            <a:ext cx="1584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Midlife</a:t>
            </a:r>
          </a:p>
          <a:p>
            <a:pPr algn="ctr"/>
            <a:r>
              <a:rPr lang="en-US" sz="2000" dirty="0">
                <a:latin typeface="Times New Roman" pitchFamily="18" charset="0"/>
              </a:rPr>
              <a:t> SEP (SEP</a:t>
            </a:r>
            <a:r>
              <a:rPr lang="en-US" sz="2000" baseline="-25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cxnSp>
        <p:nvCxnSpPr>
          <p:cNvPr id="43016" name="AutoShape 12"/>
          <p:cNvCxnSpPr>
            <a:cxnSpLocks noChangeShapeType="1"/>
            <a:stCxn id="43015" idx="3"/>
            <a:endCxn id="43013" idx="1"/>
          </p:cNvCxnSpPr>
          <p:nvPr/>
        </p:nvCxnSpPr>
        <p:spPr bwMode="auto">
          <a:xfrm>
            <a:off x="3505200" y="1976844"/>
            <a:ext cx="507365" cy="0"/>
          </a:xfrm>
          <a:prstGeom prst="straightConnector1">
            <a:avLst/>
          </a:prstGeom>
          <a:noFill/>
          <a:ln w="25400">
            <a:solidFill>
              <a:srgbClr val="993300"/>
            </a:solidFill>
            <a:round/>
            <a:headEnd/>
            <a:tailEnd type="triangle" w="med" len="med"/>
          </a:ln>
        </p:spPr>
      </p:cxnSp>
      <p:sp>
        <p:nvSpPr>
          <p:cNvPr id="64528" name="Text Box 4"/>
          <p:cNvSpPr txBox="1">
            <a:spLocks noChangeArrowheads="1"/>
          </p:cNvSpPr>
          <p:nvPr/>
        </p:nvSpPr>
        <p:spPr bwMode="auto">
          <a:xfrm>
            <a:off x="7620" y="2685663"/>
            <a:ext cx="1752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Own Educational Attainment</a:t>
            </a:r>
          </a:p>
        </p:txBody>
      </p:sp>
      <p:cxnSp>
        <p:nvCxnSpPr>
          <p:cNvPr id="64529" name="AutoShape 7"/>
          <p:cNvCxnSpPr>
            <a:cxnSpLocks noChangeShapeType="1"/>
            <a:stCxn id="43012" idx="2"/>
            <a:endCxn id="64528" idx="0"/>
          </p:cNvCxnSpPr>
          <p:nvPr/>
        </p:nvCxnSpPr>
        <p:spPr bwMode="auto">
          <a:xfrm>
            <a:off x="876300" y="2330787"/>
            <a:ext cx="7620" cy="3548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530" name="Text Box 4"/>
          <p:cNvSpPr txBox="1">
            <a:spLocks noChangeArrowheads="1"/>
          </p:cNvSpPr>
          <p:nvPr/>
        </p:nvSpPr>
        <p:spPr bwMode="auto">
          <a:xfrm>
            <a:off x="1760220" y="28075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Occupational Class</a:t>
            </a:r>
          </a:p>
        </p:txBody>
      </p:sp>
      <p:cxnSp>
        <p:nvCxnSpPr>
          <p:cNvPr id="64531" name="AutoShape 7"/>
          <p:cNvCxnSpPr>
            <a:cxnSpLocks noChangeShapeType="1"/>
            <a:stCxn id="43015" idx="2"/>
            <a:endCxn id="64530" idx="0"/>
          </p:cNvCxnSpPr>
          <p:nvPr/>
        </p:nvCxnSpPr>
        <p:spPr bwMode="auto">
          <a:xfrm>
            <a:off x="2712720" y="2330787"/>
            <a:ext cx="0" cy="4767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21" name="Text Box 14"/>
          <p:cNvSpPr txBox="1">
            <a:spLocks noChangeArrowheads="1"/>
          </p:cNvSpPr>
          <p:nvPr/>
        </p:nvSpPr>
        <p:spPr bwMode="auto">
          <a:xfrm>
            <a:off x="1009650" y="2316331"/>
            <a:ext cx="7893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r=.7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712720" y="2384479"/>
            <a:ext cx="930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r=.7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2" y="3857149"/>
            <a:ext cx="3093244" cy="1507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307" y="2822743"/>
            <a:ext cx="5411153" cy="276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5635119"/>
            <a:ext cx="79040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                       Conclusion: </a:t>
            </a:r>
          </a:p>
          <a:p>
            <a:r>
              <a:rPr lang="en-US" sz="2000" dirty="0"/>
              <a:t>Less than half the effect of childhood SEP is mediated by adult SEP.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-91444" y="5142674"/>
            <a:ext cx="4104009" cy="1200329"/>
          </a:xfrm>
          <a:prstGeom prst="rect">
            <a:avLst/>
          </a:prstGeom>
          <a:noFill/>
          <a:scene3d>
            <a:camera prst="orthographicFront">
              <a:rot lat="0" lon="0" rev="1200000"/>
            </a:camera>
            <a:lightRig rig="threePt" dir="t"/>
          </a:scene3d>
          <a:sp3d extrusionH="19050"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Bradley Hand ITC" pitchFamily="66" charset="0"/>
              </a:rPr>
              <a:t>Completely Incorrect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Bradley Hand ITC" pitchFamily="66" charset="0"/>
              </a:rPr>
              <a:t>ˇ</a:t>
            </a:r>
          </a:p>
        </p:txBody>
      </p:sp>
    </p:spTree>
    <p:extLst>
      <p:ext uri="{BB962C8B-B14F-4D97-AF65-F5344CB8AC3E}">
        <p14:creationId xmlns:p14="http://schemas.microsoft.com/office/powerpoint/2010/main" val="177849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8" grpId="0"/>
      <p:bldP spid="6453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 txBox="1">
            <a:spLocks noGrp="1"/>
          </p:cNvSpPr>
          <p:nvPr/>
        </p:nvSpPr>
        <p:spPr bwMode="auto">
          <a:xfrm>
            <a:off x="68580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2DFE49D-65D8-4BD7-9560-3C982790A832}" type="slidenum">
              <a:rPr lang="en-US" sz="1200" b="1"/>
              <a:pPr algn="r"/>
              <a:t>49</a:t>
            </a:fld>
            <a:endParaRPr lang="en-US" sz="1200" b="1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FFC000"/>
                </a:solidFill>
              </a:rPr>
              <a:t>Empirical Example: spurious evidence for latent effects of SEP1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114300" y="1622901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Early Adult SEP (SEP</a:t>
            </a:r>
            <a:r>
              <a:rPr lang="en-US" sz="2000" baseline="-25000" dirty="0">
                <a:latin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43013" name="Text Box 6"/>
          <p:cNvSpPr txBox="1">
            <a:spLocks noChangeArrowheads="1"/>
          </p:cNvSpPr>
          <p:nvPr/>
        </p:nvSpPr>
        <p:spPr bwMode="auto">
          <a:xfrm>
            <a:off x="4012565" y="1776789"/>
            <a:ext cx="10334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Health</a:t>
            </a:r>
          </a:p>
        </p:txBody>
      </p:sp>
      <p:cxnSp>
        <p:nvCxnSpPr>
          <p:cNvPr id="43014" name="AutoShape 8"/>
          <p:cNvCxnSpPr>
            <a:cxnSpLocks noChangeShapeType="1"/>
            <a:stCxn id="43012" idx="3"/>
            <a:endCxn id="43015" idx="1"/>
          </p:cNvCxnSpPr>
          <p:nvPr/>
        </p:nvCxnSpPr>
        <p:spPr bwMode="auto">
          <a:xfrm>
            <a:off x="1638300" y="1976844"/>
            <a:ext cx="28194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15" name="Text Box 10"/>
          <p:cNvSpPr txBox="1">
            <a:spLocks noChangeArrowheads="1"/>
          </p:cNvSpPr>
          <p:nvPr/>
        </p:nvSpPr>
        <p:spPr bwMode="auto">
          <a:xfrm>
            <a:off x="1920240" y="1622901"/>
            <a:ext cx="1584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Midlife</a:t>
            </a:r>
          </a:p>
          <a:p>
            <a:pPr algn="ctr"/>
            <a:r>
              <a:rPr lang="en-US" sz="2000" dirty="0">
                <a:latin typeface="Times New Roman" pitchFamily="18" charset="0"/>
              </a:rPr>
              <a:t> SEP (SEP</a:t>
            </a:r>
            <a:r>
              <a:rPr lang="en-US" sz="2000" baseline="-25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cxnSp>
        <p:nvCxnSpPr>
          <p:cNvPr id="43016" name="AutoShape 12"/>
          <p:cNvCxnSpPr>
            <a:cxnSpLocks noChangeShapeType="1"/>
            <a:stCxn id="43015" idx="3"/>
            <a:endCxn id="43013" idx="1"/>
          </p:cNvCxnSpPr>
          <p:nvPr/>
        </p:nvCxnSpPr>
        <p:spPr bwMode="auto">
          <a:xfrm>
            <a:off x="3505200" y="1976844"/>
            <a:ext cx="507365" cy="0"/>
          </a:xfrm>
          <a:prstGeom prst="straightConnector1">
            <a:avLst/>
          </a:prstGeom>
          <a:noFill/>
          <a:ln w="25400">
            <a:solidFill>
              <a:srgbClr val="993300"/>
            </a:solidFill>
            <a:round/>
            <a:headEnd/>
            <a:tailEnd type="triangle" w="med" len="med"/>
          </a:ln>
        </p:spPr>
      </p:cxnSp>
      <p:sp>
        <p:nvSpPr>
          <p:cNvPr id="64528" name="Text Box 4"/>
          <p:cNvSpPr txBox="1">
            <a:spLocks noChangeArrowheads="1"/>
          </p:cNvSpPr>
          <p:nvPr/>
        </p:nvSpPr>
        <p:spPr bwMode="auto">
          <a:xfrm>
            <a:off x="7620" y="2685663"/>
            <a:ext cx="1752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Own Educational Attainment</a:t>
            </a:r>
          </a:p>
        </p:txBody>
      </p:sp>
      <p:cxnSp>
        <p:nvCxnSpPr>
          <p:cNvPr id="64529" name="AutoShape 7"/>
          <p:cNvCxnSpPr>
            <a:cxnSpLocks noChangeShapeType="1"/>
            <a:stCxn id="43012" idx="2"/>
            <a:endCxn id="64528" idx="0"/>
          </p:cNvCxnSpPr>
          <p:nvPr/>
        </p:nvCxnSpPr>
        <p:spPr bwMode="auto">
          <a:xfrm>
            <a:off x="876300" y="2330787"/>
            <a:ext cx="7620" cy="3548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530" name="Text Box 4"/>
          <p:cNvSpPr txBox="1">
            <a:spLocks noChangeArrowheads="1"/>
          </p:cNvSpPr>
          <p:nvPr/>
        </p:nvSpPr>
        <p:spPr bwMode="auto">
          <a:xfrm>
            <a:off x="1760220" y="28075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</a:rPr>
              <a:t>Occupational Class</a:t>
            </a:r>
          </a:p>
        </p:txBody>
      </p:sp>
      <p:cxnSp>
        <p:nvCxnSpPr>
          <p:cNvPr id="64531" name="AutoShape 7"/>
          <p:cNvCxnSpPr>
            <a:cxnSpLocks noChangeShapeType="1"/>
            <a:stCxn id="43015" idx="2"/>
            <a:endCxn id="64530" idx="0"/>
          </p:cNvCxnSpPr>
          <p:nvPr/>
        </p:nvCxnSpPr>
        <p:spPr bwMode="auto">
          <a:xfrm>
            <a:off x="2712720" y="2330787"/>
            <a:ext cx="0" cy="4767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21" name="Text Box 14"/>
          <p:cNvSpPr txBox="1">
            <a:spLocks noChangeArrowheads="1"/>
          </p:cNvSpPr>
          <p:nvPr/>
        </p:nvSpPr>
        <p:spPr bwMode="auto">
          <a:xfrm>
            <a:off x="1009650" y="2316331"/>
            <a:ext cx="7893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r=.7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712720" y="2384479"/>
            <a:ext cx="930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r=.7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" y="3701326"/>
            <a:ext cx="8915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/>
              <a:t>Even fairly modest measurement error compromises the conventional B-K approach to testing mediation.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/>
              <a:t>If you explicitly assess the measurement error, you can correct for this problem.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/>
              <a:t>If you have no idea how bad your measurement error is, recognize the limitations of your inferences.</a:t>
            </a:r>
          </a:p>
        </p:txBody>
      </p:sp>
    </p:spTree>
    <p:extLst>
      <p:ext uri="{BB962C8B-B14F-4D97-AF65-F5344CB8AC3E}">
        <p14:creationId xmlns:p14="http://schemas.microsoft.com/office/powerpoint/2010/main" val="132637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8" grpId="0"/>
      <p:bldP spid="645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Rae’s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do that weird thing where you center a binary variable by subtracting the average value, does it change the interaction coefficients? </a:t>
            </a:r>
          </a:p>
          <a:p>
            <a:r>
              <a:rPr lang="en-US" dirty="0"/>
              <a:t>Yes. </a:t>
            </a:r>
          </a:p>
        </p:txBody>
      </p:sp>
    </p:spTree>
    <p:extLst>
      <p:ext uri="{BB962C8B-B14F-4D97-AF65-F5344CB8AC3E}">
        <p14:creationId xmlns:p14="http://schemas.microsoft.com/office/powerpoint/2010/main" val="320398418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Commonly Ignored Problems with Classic Decomposition Approach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Unmeasured </a:t>
            </a:r>
            <a:r>
              <a:rPr lang="en-US" sz="3600" dirty="0">
                <a:solidFill>
                  <a:srgbClr val="FF0000"/>
                </a:solidFill>
              </a:rPr>
              <a:t>confounding of the mediator and the outcome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Effect modification of the direct pathway by the mediator</a:t>
            </a:r>
          </a:p>
          <a:p>
            <a:r>
              <a:rPr lang="en-US" dirty="0"/>
              <a:t>Nonlinear models</a:t>
            </a:r>
          </a:p>
          <a:p>
            <a:r>
              <a:rPr lang="en-US" dirty="0"/>
              <a:t>Inadequate measurement of the exposure or the mediator</a:t>
            </a:r>
          </a:p>
        </p:txBody>
      </p:sp>
    </p:spTree>
    <p:extLst>
      <p:ext uri="{BB962C8B-B14F-4D97-AF65-F5344CB8AC3E}">
        <p14:creationId xmlns:p14="http://schemas.microsoft.com/office/powerpoint/2010/main" val="13238104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Mediation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3254514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576278" y="2763993"/>
            <a:ext cx="5619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2892624"/>
            <a:ext cx="1181098" cy="7158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2492514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2133600" y="2492514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2514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endCxn id="40" idx="1"/>
          </p:cNvCxnSpPr>
          <p:nvPr/>
        </p:nvCxnSpPr>
        <p:spPr bwMode="auto">
          <a:xfrm>
            <a:off x="609600" y="2692569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2692569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5" name="AutoShape 9"/>
          <p:cNvCxnSpPr>
            <a:cxnSpLocks noChangeShapeType="1"/>
            <a:endCxn id="48" idx="1"/>
          </p:cNvCxnSpPr>
          <p:nvPr/>
        </p:nvCxnSpPr>
        <p:spPr bwMode="auto">
          <a:xfrm flipV="1">
            <a:off x="609600" y="2125787"/>
            <a:ext cx="990600" cy="566782"/>
          </a:xfrm>
          <a:prstGeom prst="curvedConnector3">
            <a:avLst>
              <a:gd name="adj1" fmla="val 1192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8" name="Text Box 2"/>
          <p:cNvSpPr txBox="1">
            <a:spLocks noChangeArrowheads="1"/>
          </p:cNvSpPr>
          <p:nvPr/>
        </p:nvSpPr>
        <p:spPr bwMode="auto">
          <a:xfrm>
            <a:off x="1600200" y="192573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56" name="AutoShape 9"/>
          <p:cNvCxnSpPr>
            <a:cxnSpLocks noChangeShapeType="1"/>
            <a:stCxn id="48" idx="3"/>
            <a:endCxn id="41" idx="0"/>
          </p:cNvCxnSpPr>
          <p:nvPr/>
        </p:nvCxnSpPr>
        <p:spPr bwMode="auto">
          <a:xfrm>
            <a:off x="2209800" y="2125787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971800" y="2492514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819400" y="2692569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0" name="AutoShape 9"/>
          <p:cNvCxnSpPr>
            <a:cxnSpLocks noChangeShapeType="1"/>
            <a:stCxn id="40" idx="0"/>
            <a:endCxn id="48" idx="1"/>
          </p:cNvCxnSpPr>
          <p:nvPr/>
        </p:nvCxnSpPr>
        <p:spPr bwMode="auto">
          <a:xfrm rot="5400000" flipH="1" flipV="1">
            <a:off x="1264437" y="2156751"/>
            <a:ext cx="366727" cy="3048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69" name="Content Placeholder 45"/>
          <p:cNvSpPr>
            <a:spLocks noGrp="1"/>
          </p:cNvSpPr>
          <p:nvPr>
            <p:ph sz="half" idx="2"/>
          </p:nvPr>
        </p:nvSpPr>
        <p:spPr>
          <a:xfrm>
            <a:off x="3886200" y="2111514"/>
            <a:ext cx="5105400" cy="127406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Earnings are also affected by place of residence, and place of residence influences diet.  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Confounded Mediators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2514600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576278" y="2024079"/>
            <a:ext cx="5619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2152710"/>
            <a:ext cx="1181098" cy="7158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17526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2133600" y="17526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stCxn id="42" idx="3"/>
            <a:endCxn id="40" idx="1"/>
          </p:cNvCxnSpPr>
          <p:nvPr/>
        </p:nvCxnSpPr>
        <p:spPr bwMode="auto">
          <a:xfrm>
            <a:off x="609600" y="1952655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1952655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971800" y="17526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819400" y="19526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69" name="Content Placeholder 45"/>
          <p:cNvSpPr>
            <a:spLocks noGrp="1"/>
          </p:cNvSpPr>
          <p:nvPr>
            <p:ph sz="half" idx="2"/>
          </p:nvPr>
        </p:nvSpPr>
        <p:spPr>
          <a:xfrm>
            <a:off x="3886200" y="1371600"/>
            <a:ext cx="5105400" cy="1219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Earnings are also affected by place of residence, and place of residence influences diet.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0" y="3276600"/>
            <a:ext cx="8991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Wingdings" pitchFamily="2" charset="2"/>
              <a:buChar char="v"/>
            </a:pPr>
            <a:r>
              <a:rPr lang="en-US" sz="2400" dirty="0"/>
              <a:t>Education increases earnings by $5,000.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/>
              <a:t>Southerners earn $10,000 less than non-southerners.</a:t>
            </a:r>
          </a:p>
          <a:p>
            <a:pPr marL="0" indent="0">
              <a:buFont typeface="Wingdings" pitchFamily="2" charset="2"/>
              <a:buChar char="v"/>
            </a:pPr>
            <a:r>
              <a:rPr lang="en-US" sz="2400" dirty="0"/>
              <a:t>Every $5K earnings improves diet enough to reduce BMI by 1. </a:t>
            </a:r>
          </a:p>
          <a:p>
            <a:pPr marL="0" indent="0">
              <a:buFont typeface="Wingdings" pitchFamily="2" charset="2"/>
              <a:buChar char="v"/>
            </a:pPr>
            <a:r>
              <a:rPr lang="en-US" sz="2400" dirty="0"/>
              <a:t>Southerners’ diets are so bad they have </a:t>
            </a:r>
            <a:r>
              <a:rPr lang="en-US" sz="2400" dirty="0" err="1"/>
              <a:t>avg</a:t>
            </a:r>
            <a:r>
              <a:rPr lang="en-US" sz="2400" dirty="0"/>
              <a:t> BMI 2 units higher than others.</a:t>
            </a:r>
          </a:p>
          <a:p>
            <a:pPr marL="0" indent="0"/>
            <a:endParaRPr lang="en-US" sz="2800" dirty="0"/>
          </a:p>
          <a:p>
            <a:r>
              <a:rPr lang="en-US" sz="2400" dirty="0"/>
              <a:t>E(Earnings)= 30,000-10,000*(Southern) +5,000*(Education)</a:t>
            </a:r>
          </a:p>
          <a:p>
            <a:pPr marL="0" indent="0"/>
            <a:r>
              <a:rPr lang="en-US" sz="2400" dirty="0"/>
              <a:t>E(BMI)       =  31       -1*(Earnings/5,000) +2*(Southern)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Confounded Mediators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2514600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576278" y="2024079"/>
            <a:ext cx="5619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2152710"/>
            <a:ext cx="1181098" cy="7158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17526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2133600" y="17526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stCxn id="42" idx="3"/>
            <a:endCxn id="40" idx="1"/>
          </p:cNvCxnSpPr>
          <p:nvPr/>
        </p:nvCxnSpPr>
        <p:spPr bwMode="auto">
          <a:xfrm>
            <a:off x="609600" y="1952655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1952655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971800" y="17526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819400" y="19526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TextBox 30"/>
          <p:cNvSpPr txBox="1"/>
          <p:nvPr/>
        </p:nvSpPr>
        <p:spPr>
          <a:xfrm>
            <a:off x="0" y="3276600"/>
            <a:ext cx="8991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E(Earnings)= 25,000-5,000*(Southern) +5,000*(Education)</a:t>
            </a:r>
          </a:p>
          <a:p>
            <a:pPr marL="0" indent="0"/>
            <a:r>
              <a:rPr lang="en-US" sz="2400" dirty="0"/>
              <a:t>E(BMI)       =  30       -1*(Earnings/5,000) +2*(Southern)</a:t>
            </a:r>
          </a:p>
          <a:p>
            <a:endParaRPr lang="en-US" sz="20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2209800" y="4267200"/>
          <a:ext cx="4914901" cy="2000250"/>
        </p:xfrm>
        <a:graphic>
          <a:graphicData uri="http://schemas.openxmlformats.org/drawingml/2006/table">
            <a:tbl>
              <a:tblPr/>
              <a:tblGrid>
                <a:gridCol w="77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7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6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1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2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6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$30,000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$20,000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Confounded Mediators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2514600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576278" y="2024079"/>
            <a:ext cx="5619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2152710"/>
            <a:ext cx="1181098" cy="7158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17526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2133600" y="17526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stCxn id="42" idx="3"/>
            <a:endCxn id="40" idx="1"/>
          </p:cNvCxnSpPr>
          <p:nvPr/>
        </p:nvCxnSpPr>
        <p:spPr bwMode="auto">
          <a:xfrm>
            <a:off x="609600" y="1952655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1952655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971800" y="17526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819400" y="19526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TextBox 30"/>
          <p:cNvSpPr txBox="1"/>
          <p:nvPr/>
        </p:nvSpPr>
        <p:spPr>
          <a:xfrm>
            <a:off x="0" y="3276600"/>
            <a:ext cx="8991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E(Earnings)= 25,000-10,000*(Southern) +5,000*(Education)</a:t>
            </a:r>
          </a:p>
          <a:p>
            <a:pPr marL="0" indent="0"/>
            <a:r>
              <a:rPr lang="en-US" sz="2400" dirty="0"/>
              <a:t>E(BMI)       =  30       -1*(Earnings/5,000) +2*(Southern)</a:t>
            </a:r>
          </a:p>
          <a:p>
            <a:endParaRPr lang="en-US" sz="20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066800" y="4191000"/>
          <a:ext cx="6095999" cy="1971498"/>
        </p:xfrm>
        <a:graphic>
          <a:graphicData uri="http://schemas.openxmlformats.org/drawingml/2006/table">
            <a:tbl>
              <a:tblPr/>
              <a:tblGrid>
                <a:gridCol w="1351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3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10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9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3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9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71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of the population</a:t>
                      </a:r>
                    </a:p>
                  </a:txBody>
                  <a:tcPr marL="9388" marR="9388" marT="93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388" marR="9388" marT="93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388" marR="9388" marT="93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388" marR="9388" marT="93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388" marR="9388" marT="93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388" marR="9388" marT="93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5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5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$30,000 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5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$15,000 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5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$20,000 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388" marR="9388" marT="93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Confounded Mediators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2133600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652478" y="1719279"/>
            <a:ext cx="4095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1924110"/>
            <a:ext cx="800098" cy="5634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15240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17526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15240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stCxn id="42" idx="3"/>
            <a:endCxn id="40" idx="1"/>
          </p:cNvCxnSpPr>
          <p:nvPr/>
        </p:nvCxnSpPr>
        <p:spPr bwMode="auto">
          <a:xfrm>
            <a:off x="609600" y="1724055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1724055"/>
            <a:ext cx="228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908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438400" y="17240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TextBox 30"/>
          <p:cNvSpPr txBox="1"/>
          <p:nvPr/>
        </p:nvSpPr>
        <p:spPr>
          <a:xfrm>
            <a:off x="0" y="2971800"/>
            <a:ext cx="8991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Does “southern” confound the relationship between education and BMI?</a:t>
            </a:r>
          </a:p>
          <a:p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1676400"/>
            <a:ext cx="548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E(Earnings)= 25,000-5,000*(South) +5,000*(Ed)</a:t>
            </a:r>
          </a:p>
          <a:p>
            <a:pPr marL="0" indent="0"/>
            <a:r>
              <a:rPr lang="en-US" dirty="0"/>
              <a:t>E(BMI)       =  30       -1*(Earnings/5,000) +2*(South)</a:t>
            </a:r>
          </a:p>
          <a:p>
            <a:endParaRPr lang="en-US" sz="16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524000" y="4114800"/>
          <a:ext cx="6096001" cy="1939637"/>
        </p:xfrm>
        <a:graphic>
          <a:graphicData uri="http://schemas.openxmlformats.org/drawingml/2006/table">
            <a:tbl>
              <a:tblPr/>
              <a:tblGrid>
                <a:gridCol w="132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65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of the population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Confounded Mediators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2133600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652478" y="1719279"/>
            <a:ext cx="4095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1924110"/>
            <a:ext cx="800098" cy="5634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15240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17526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15240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stCxn id="42" idx="3"/>
            <a:endCxn id="40" idx="1"/>
          </p:cNvCxnSpPr>
          <p:nvPr/>
        </p:nvCxnSpPr>
        <p:spPr bwMode="auto">
          <a:xfrm>
            <a:off x="609600" y="1724055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1724055"/>
            <a:ext cx="228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908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438400" y="17240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TextBox 30"/>
          <p:cNvSpPr txBox="1"/>
          <p:nvPr/>
        </p:nvSpPr>
        <p:spPr>
          <a:xfrm>
            <a:off x="0" y="2895601"/>
            <a:ext cx="89916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Does “southern” confound the relationship between education and BMI?</a:t>
            </a:r>
          </a:p>
          <a:p>
            <a:pPr>
              <a:buFontTx/>
              <a:buChar char="-"/>
            </a:pPr>
            <a:r>
              <a:rPr lang="en-US" sz="2000" dirty="0"/>
              <a:t>Is “southern” a common cause of education and BMI or on the path of a common cause of education and BMI?  (NO)</a:t>
            </a:r>
          </a:p>
          <a:p>
            <a:pPr>
              <a:buFontTx/>
              <a:buChar char="-"/>
            </a:pPr>
            <a:r>
              <a:rPr lang="en-US" sz="2000" dirty="0"/>
              <a:t>Is “southern” associated with education? (NO, not unless condition on a collider)</a:t>
            </a:r>
          </a:p>
          <a:p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1676400"/>
            <a:ext cx="548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E(Earnings)= 25,000-5,000*(South) +5,000*(Ed)</a:t>
            </a:r>
          </a:p>
          <a:p>
            <a:pPr marL="0" indent="0"/>
            <a:r>
              <a:rPr lang="en-US" dirty="0"/>
              <a:t>E(BMI)       =  30       -1*(Earnings/5,000) +2*(South)</a:t>
            </a:r>
          </a:p>
          <a:p>
            <a:endParaRPr lang="en-US" sz="16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524000" y="4648200"/>
          <a:ext cx="6096001" cy="1939637"/>
        </p:xfrm>
        <a:graphic>
          <a:graphicData uri="http://schemas.openxmlformats.org/drawingml/2006/table">
            <a:tbl>
              <a:tblPr/>
              <a:tblGrid>
                <a:gridCol w="132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65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of the population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Confounded Mediators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2133600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652478" y="1719279"/>
            <a:ext cx="4095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1924110"/>
            <a:ext cx="800098" cy="5634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15240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17526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15240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stCxn id="42" idx="3"/>
            <a:endCxn id="40" idx="1"/>
          </p:cNvCxnSpPr>
          <p:nvPr/>
        </p:nvCxnSpPr>
        <p:spPr bwMode="auto">
          <a:xfrm>
            <a:off x="609600" y="1724055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1724055"/>
            <a:ext cx="228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908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438400" y="17240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TextBox 30"/>
          <p:cNvSpPr txBox="1"/>
          <p:nvPr/>
        </p:nvSpPr>
        <p:spPr>
          <a:xfrm>
            <a:off x="0" y="2895601"/>
            <a:ext cx="899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Does “southern” confound the relationship between earnings and BMI?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1676400"/>
            <a:ext cx="548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E(Earnings)= 25,000-5,000*(South) +5,000*(Ed)</a:t>
            </a:r>
          </a:p>
          <a:p>
            <a:pPr marL="0" indent="0"/>
            <a:r>
              <a:rPr lang="en-US" dirty="0"/>
              <a:t>E(BMI)       =  30       -1*(Earnings/5,000) +2*(South)</a:t>
            </a:r>
          </a:p>
          <a:p>
            <a:endParaRPr lang="en-US" sz="16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371600" y="3962400"/>
          <a:ext cx="6096001" cy="1939637"/>
        </p:xfrm>
        <a:graphic>
          <a:graphicData uri="http://schemas.openxmlformats.org/drawingml/2006/table">
            <a:tbl>
              <a:tblPr/>
              <a:tblGrid>
                <a:gridCol w="132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65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of the population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Confounded Mediators: total effect estimates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2133600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652478" y="1719279"/>
            <a:ext cx="4095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1924110"/>
            <a:ext cx="800098" cy="5634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15240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17526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15240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stCxn id="42" idx="3"/>
            <a:endCxn id="40" idx="1"/>
          </p:cNvCxnSpPr>
          <p:nvPr/>
        </p:nvCxnSpPr>
        <p:spPr bwMode="auto">
          <a:xfrm>
            <a:off x="609600" y="1724055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1724055"/>
            <a:ext cx="228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908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438400" y="17240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6" name="TextBox 15"/>
          <p:cNvSpPr txBox="1"/>
          <p:nvPr/>
        </p:nvSpPr>
        <p:spPr>
          <a:xfrm>
            <a:off x="3657600" y="1676400"/>
            <a:ext cx="548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E(Earnings)= 25,000-5,000*(South) +5,000*(Ed)</a:t>
            </a:r>
          </a:p>
          <a:p>
            <a:pPr marL="0" indent="0"/>
            <a:r>
              <a:rPr lang="en-US" dirty="0"/>
              <a:t>E(BMI)       =  30       -1*(Earnings/5,000) +2*(South)</a:t>
            </a:r>
          </a:p>
          <a:p>
            <a:endParaRPr lang="en-US" sz="16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28600" y="4918363"/>
          <a:ext cx="6096001" cy="1939637"/>
        </p:xfrm>
        <a:graphic>
          <a:graphicData uri="http://schemas.openxmlformats.org/drawingml/2006/table">
            <a:tbl>
              <a:tblPr/>
              <a:tblGrid>
                <a:gridCol w="132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65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of the population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152400" y="3200400"/>
          <a:ext cx="6096001" cy="1293091"/>
        </p:xfrm>
        <a:graphic>
          <a:graphicData uri="http://schemas.openxmlformats.org/drawingml/2006/table">
            <a:tbl>
              <a:tblPr/>
              <a:tblGrid>
                <a:gridCol w="132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65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of the population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+ C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$22,500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 + D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$27,500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0" y="464820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data: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2819400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you measure: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Confounded Mediators: total effect estimates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2133600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652478" y="1719279"/>
            <a:ext cx="4095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1924110"/>
            <a:ext cx="800098" cy="5634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15240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17526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15240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stCxn id="42" idx="3"/>
            <a:endCxn id="40" idx="1"/>
          </p:cNvCxnSpPr>
          <p:nvPr/>
        </p:nvCxnSpPr>
        <p:spPr bwMode="auto">
          <a:xfrm>
            <a:off x="609600" y="1724055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1724055"/>
            <a:ext cx="228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908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438400" y="17240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6" name="TextBox 15"/>
          <p:cNvSpPr txBox="1"/>
          <p:nvPr/>
        </p:nvSpPr>
        <p:spPr>
          <a:xfrm>
            <a:off x="3657600" y="1676400"/>
            <a:ext cx="548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E(Earnings)= 25,000-5,000*(South) +5,000*(Ed)</a:t>
            </a:r>
          </a:p>
          <a:p>
            <a:pPr marL="0" indent="0"/>
            <a:r>
              <a:rPr lang="en-US" dirty="0"/>
              <a:t>E(BMI)       =  30       -1*(Earnings/5,000) +2*(South)</a:t>
            </a:r>
          </a:p>
          <a:p>
            <a:endParaRPr lang="en-US" sz="1600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152400" y="3200400"/>
          <a:ext cx="6096001" cy="1293091"/>
        </p:xfrm>
        <a:graphic>
          <a:graphicData uri="http://schemas.openxmlformats.org/drawingml/2006/table">
            <a:tbl>
              <a:tblPr/>
              <a:tblGrid>
                <a:gridCol w="132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65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of the population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+ C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$22,500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 + D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$27,500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0" y="2819400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you measure: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" y="4648200"/>
            <a:ext cx="77979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Compare the High </a:t>
            </a:r>
            <a:r>
              <a:rPr lang="en-US" sz="2400" dirty="0" err="1"/>
              <a:t>vs</a:t>
            </a:r>
            <a:r>
              <a:rPr lang="en-US" sz="2400" dirty="0"/>
              <a:t> Low Education individuals to estimate the effect of education: 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/>
              <a:t>Estimated effect of education on earnings: $5,000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/>
              <a:t>Estimated effect of education on BMI (fully mediated by earnings): -1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Rae’s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do that weird thing where you center a binary variable by subtracting the average value, does it change the interaction coefficients? </a:t>
            </a:r>
          </a:p>
        </p:txBody>
      </p:sp>
    </p:spTree>
    <p:extLst>
      <p:ext uri="{BB962C8B-B14F-4D97-AF65-F5344CB8AC3E}">
        <p14:creationId xmlns:p14="http://schemas.microsoft.com/office/powerpoint/2010/main" val="348702494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Confounded Mediators: Direct Effect Estimate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2133600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652478" y="1719279"/>
            <a:ext cx="4095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1924110"/>
            <a:ext cx="800098" cy="5634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15240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17526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15240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stCxn id="42" idx="3"/>
            <a:endCxn id="40" idx="1"/>
          </p:cNvCxnSpPr>
          <p:nvPr/>
        </p:nvCxnSpPr>
        <p:spPr bwMode="auto">
          <a:xfrm>
            <a:off x="609600" y="1724055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1724055"/>
            <a:ext cx="228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908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438400" y="17240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6" name="TextBox 15"/>
          <p:cNvSpPr txBox="1"/>
          <p:nvPr/>
        </p:nvSpPr>
        <p:spPr>
          <a:xfrm>
            <a:off x="3657600" y="1676400"/>
            <a:ext cx="548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E(Earnings)= 25,000-5,000*(South) +5,000*(Ed)</a:t>
            </a:r>
          </a:p>
          <a:p>
            <a:pPr marL="0" indent="0"/>
            <a:r>
              <a:rPr lang="en-US" dirty="0"/>
              <a:t>E(BMI)       =  30       -1*(Earnings/5,000) +2*(South)</a:t>
            </a:r>
          </a:p>
          <a:p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2819400"/>
            <a:ext cx="899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is the effect of education on BMI that is not mediated by earnings? </a:t>
            </a:r>
          </a:p>
          <a:p>
            <a:r>
              <a:rPr lang="en-US" sz="2400" dirty="0"/>
              <a:t>Conventional analyses compare the high and low education individuals </a:t>
            </a:r>
            <a:r>
              <a:rPr lang="en-US" sz="2400" i="1" dirty="0"/>
              <a:t>with the same earnings.</a:t>
            </a:r>
            <a:endParaRPr lang="en-US" sz="24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28600" y="4572000"/>
          <a:ext cx="6096001" cy="1939637"/>
        </p:xfrm>
        <a:graphic>
          <a:graphicData uri="http://schemas.openxmlformats.org/drawingml/2006/table">
            <a:tbl>
              <a:tblPr/>
              <a:tblGrid>
                <a:gridCol w="132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65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of the population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Confounded Mediators: Direct Effect Estimate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0" y="2133600"/>
            <a:ext cx="12954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Live in the South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38" name="AutoShape 8"/>
          <p:cNvCxnSpPr>
            <a:cxnSpLocks noChangeShapeType="1"/>
            <a:stCxn id="37" idx="0"/>
            <a:endCxn id="40" idx="1"/>
          </p:cNvCxnSpPr>
          <p:nvPr/>
        </p:nvCxnSpPr>
        <p:spPr bwMode="auto">
          <a:xfrm rot="5400000" flipH="1" flipV="1">
            <a:off x="652478" y="1719279"/>
            <a:ext cx="409545" cy="41909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39" name="AutoShape 8"/>
          <p:cNvCxnSpPr>
            <a:cxnSpLocks noChangeShapeType="1"/>
            <a:stCxn id="37" idx="3"/>
            <a:endCxn id="41" idx="2"/>
          </p:cNvCxnSpPr>
          <p:nvPr/>
        </p:nvCxnSpPr>
        <p:spPr bwMode="auto">
          <a:xfrm flipV="1">
            <a:off x="1295402" y="1924110"/>
            <a:ext cx="800098" cy="56343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066800" y="1524000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17526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0" y="15240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43" name="AutoShape 8"/>
          <p:cNvCxnSpPr>
            <a:cxnSpLocks noChangeShapeType="1"/>
            <a:stCxn id="42" idx="3"/>
            <a:endCxn id="40" idx="1"/>
          </p:cNvCxnSpPr>
          <p:nvPr/>
        </p:nvCxnSpPr>
        <p:spPr bwMode="auto">
          <a:xfrm>
            <a:off x="609600" y="1724055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44" name="AutoShape 9"/>
          <p:cNvCxnSpPr>
            <a:cxnSpLocks noChangeShapeType="1"/>
            <a:stCxn id="40" idx="3"/>
            <a:endCxn id="41" idx="1"/>
          </p:cNvCxnSpPr>
          <p:nvPr/>
        </p:nvCxnSpPr>
        <p:spPr bwMode="auto">
          <a:xfrm>
            <a:off x="1524000" y="1724055"/>
            <a:ext cx="228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90800" y="15240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59" name="AutoShape 9"/>
          <p:cNvCxnSpPr>
            <a:cxnSpLocks noChangeShapeType="1"/>
            <a:stCxn id="41" idx="3"/>
            <a:endCxn id="58" idx="1"/>
          </p:cNvCxnSpPr>
          <p:nvPr/>
        </p:nvCxnSpPr>
        <p:spPr bwMode="auto">
          <a:xfrm>
            <a:off x="2438400" y="17240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6" name="TextBox 15"/>
          <p:cNvSpPr txBox="1"/>
          <p:nvPr/>
        </p:nvSpPr>
        <p:spPr>
          <a:xfrm>
            <a:off x="3657600" y="1676400"/>
            <a:ext cx="548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E(Earnings)= 25,000-5,000*(South) +5,000*(Ed)</a:t>
            </a:r>
          </a:p>
          <a:p>
            <a:pPr marL="0" indent="0"/>
            <a:r>
              <a:rPr lang="en-US" dirty="0"/>
              <a:t>E(BMI)       =  30       -1*(Earnings/5,000) +2*(South)</a:t>
            </a:r>
          </a:p>
          <a:p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2819400"/>
            <a:ext cx="899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is the effect of education on BMI that is not mediated by earnings? </a:t>
            </a:r>
          </a:p>
          <a:p>
            <a:r>
              <a:rPr lang="en-US" sz="2400" dirty="0"/>
              <a:t>Conventional analyses compare the high and low education individuals </a:t>
            </a:r>
            <a:r>
              <a:rPr lang="en-US" sz="2400" i="1" dirty="0"/>
              <a:t>with the same earnings.</a:t>
            </a:r>
            <a:endParaRPr lang="en-US" sz="24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0" y="4572000"/>
          <a:ext cx="6096001" cy="1939637"/>
        </p:xfrm>
        <a:graphic>
          <a:graphicData uri="http://schemas.openxmlformats.org/drawingml/2006/table">
            <a:tbl>
              <a:tblPr/>
              <a:tblGrid>
                <a:gridCol w="132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65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of the population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0" y="5257800"/>
            <a:ext cx="6858000" cy="3810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0" y="6172200"/>
            <a:ext cx="6858000" cy="3810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781800" y="4038600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Estimated effect of education on BMI among people with the same earnings= +2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Confounded Mediators: Direct and Indirect Effect Decomposition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0" y="4572000"/>
          <a:ext cx="6096001" cy="1939637"/>
        </p:xfrm>
        <a:graphic>
          <a:graphicData uri="http://schemas.openxmlformats.org/drawingml/2006/table">
            <a:tbl>
              <a:tblPr/>
              <a:tblGrid>
                <a:gridCol w="132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7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65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of the population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Group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Education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Southern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Earnings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No=0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Low=0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$20,000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High=1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F2F2F2"/>
                          </a:solidFill>
                          <a:latin typeface="Calibri"/>
                        </a:rPr>
                        <a:t>Yes=1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 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236" marR="9236" marT="92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0" y="5257800"/>
            <a:ext cx="6858000" cy="3810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0" y="6172200"/>
            <a:ext cx="6858000" cy="3810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781800" y="4038600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Estimated effect of education on BMI among people with the same earnings= +2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" y="1828800"/>
            <a:ext cx="7797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en-US" sz="2400" dirty="0"/>
              <a:t>Estimated total effect of education on BMI: -1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/>
              <a:t>Estimated direct effect of education on BMI: +2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/>
              <a:t>Direct + Indirect=Total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/>
              <a:t>Estimated indirect effect of education on BMI: -3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Confounded Mediators: Direct and Indirect Effect Decomposition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48000" y="1447800"/>
            <a:ext cx="594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en-US" dirty="0"/>
              <a:t>Estimated total effect of education on BMI: -1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Estimated direct effect of education on BMI: +2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Estimated indirect effect of education on BMI: -3</a:t>
            </a:r>
          </a:p>
        </p:txBody>
      </p:sp>
      <p:pic>
        <p:nvPicPr>
          <p:cNvPr id="274436" name="Picture 4"/>
          <p:cNvPicPr>
            <a:picLocks noChangeAspect="1" noChangeArrowheads="1"/>
          </p:cNvPicPr>
          <p:nvPr/>
        </p:nvPicPr>
        <p:blipFill>
          <a:blip r:embed="rId3" cstate="print"/>
          <a:srcRect r="21594"/>
          <a:stretch>
            <a:fillRect/>
          </a:stretch>
        </p:blipFill>
        <p:spPr bwMode="auto">
          <a:xfrm>
            <a:off x="228600" y="2008547"/>
            <a:ext cx="7304347" cy="48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Confounded Mediators: Direct and Indirect Effect Decomposition</a:t>
            </a:r>
          </a:p>
        </p:txBody>
      </p:sp>
      <p:pic>
        <p:nvPicPr>
          <p:cNvPr id="274436" name="Picture 4"/>
          <p:cNvPicPr>
            <a:picLocks noChangeAspect="1" noChangeArrowheads="1"/>
          </p:cNvPicPr>
          <p:nvPr/>
        </p:nvPicPr>
        <p:blipFill>
          <a:blip r:embed="rId3" cstate="print"/>
          <a:srcRect t="49779" r="21594"/>
          <a:stretch>
            <a:fillRect/>
          </a:stretch>
        </p:blipFill>
        <p:spPr bwMode="auto">
          <a:xfrm>
            <a:off x="228600" y="1524000"/>
            <a:ext cx="7304347" cy="243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52400" y="4038600"/>
            <a:ext cx="8839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/>
              <a:t>This only looks so extreme because I set the numbers to illustrate, with almost all of the variation in earnings due to either own </a:t>
            </a:r>
            <a:r>
              <a:rPr lang="en-US" sz="2000" dirty="0" err="1"/>
              <a:t>ed</a:t>
            </a:r>
            <a:r>
              <a:rPr lang="en-US" sz="2000" dirty="0"/>
              <a:t> or southern residence. 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/>
              <a:t>In real situations (i.e. with modest correlations among the variables), this phenomenon is usually far less marked. 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/>
              <a:t>The severity depends on the strength and mechanisms of the relationships, so if you don’t know these, you don’t know how bad the bias is.  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Commonly Ignored Problems with Classic Decomposition Approach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Unmeasured confounding of the mediator and the outcome</a:t>
            </a:r>
          </a:p>
          <a:p>
            <a:r>
              <a:rPr lang="en-US" dirty="0">
                <a:solidFill>
                  <a:srgbClr val="FF0000"/>
                </a:solidFill>
              </a:rPr>
              <a:t>Effect modification of the direct pathway by the mediator</a:t>
            </a:r>
          </a:p>
          <a:p>
            <a:r>
              <a:rPr lang="en-US" dirty="0"/>
              <a:t>Nonlinear models</a:t>
            </a:r>
          </a:p>
          <a:p>
            <a:r>
              <a:rPr lang="en-US" dirty="0"/>
              <a:t>Inadequate measurement of the exposure or the mediator</a:t>
            </a:r>
          </a:p>
        </p:txBody>
      </p:sp>
    </p:spTree>
    <p:extLst>
      <p:ext uri="{BB962C8B-B14F-4D97-AF65-F5344CB8AC3E}">
        <p14:creationId xmlns:p14="http://schemas.microsoft.com/office/powerpoint/2010/main" val="71015496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 if the Mediator Modifies the Direct Pathway</a:t>
            </a:r>
          </a:p>
        </p:txBody>
      </p:sp>
      <p:sp>
        <p:nvSpPr>
          <p:cNvPr id="77" name="Content Placeholder 45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5105400" cy="2057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Higher earnings also enable people to access the most current nutritional research from the best physicians. </a:t>
            </a:r>
          </a:p>
          <a:p>
            <a:pPr marL="0" indent="0">
              <a:buNone/>
            </a:pPr>
            <a:r>
              <a:rPr lang="en-US" sz="2400" dirty="0"/>
              <a:t>This is especially valuable for people with high education. </a:t>
            </a:r>
            <a:endParaRPr lang="en-US" dirty="0"/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990600" y="2319382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20" name="Text Box 3"/>
          <p:cNvSpPr txBox="1">
            <a:spLocks noChangeArrowheads="1"/>
          </p:cNvSpPr>
          <p:nvPr/>
        </p:nvSpPr>
        <p:spPr bwMode="auto">
          <a:xfrm>
            <a:off x="21336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121" name="Text Box 4"/>
          <p:cNvSpPr txBox="1">
            <a:spLocks noChangeArrowheads="1"/>
          </p:cNvSpPr>
          <p:nvPr/>
        </p:nvSpPr>
        <p:spPr bwMode="auto">
          <a:xfrm>
            <a:off x="0" y="231938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122" name="AutoShape 8"/>
          <p:cNvCxnSpPr>
            <a:cxnSpLocks noChangeShapeType="1"/>
            <a:stCxn id="121" idx="3"/>
            <a:endCxn id="119" idx="1"/>
          </p:cNvCxnSpPr>
          <p:nvPr/>
        </p:nvCxnSpPr>
        <p:spPr bwMode="auto">
          <a:xfrm>
            <a:off x="609600" y="2519437"/>
            <a:ext cx="381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3" name="AutoShape 9"/>
          <p:cNvCxnSpPr>
            <a:cxnSpLocks noChangeShapeType="1"/>
            <a:stCxn id="119" idx="3"/>
            <a:endCxn id="120" idx="1"/>
          </p:cNvCxnSpPr>
          <p:nvPr/>
        </p:nvCxnSpPr>
        <p:spPr bwMode="auto">
          <a:xfrm>
            <a:off x="1524000" y="2519437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4" name="AutoShape 9"/>
          <p:cNvCxnSpPr>
            <a:cxnSpLocks noChangeShapeType="1"/>
            <a:stCxn id="121" idx="3"/>
            <a:endCxn id="125" idx="1"/>
          </p:cNvCxnSpPr>
          <p:nvPr/>
        </p:nvCxnSpPr>
        <p:spPr bwMode="auto">
          <a:xfrm flipV="1">
            <a:off x="609600" y="1952655"/>
            <a:ext cx="990600" cy="566782"/>
          </a:xfrm>
          <a:prstGeom prst="curvedConnector3">
            <a:avLst>
              <a:gd name="adj1" fmla="val 1192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5" name="Text Box 2"/>
          <p:cNvSpPr txBox="1">
            <a:spLocks noChangeArrowheads="1"/>
          </p:cNvSpPr>
          <p:nvPr/>
        </p:nvSpPr>
        <p:spPr bwMode="auto">
          <a:xfrm>
            <a:off x="160020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126" name="AutoShape 9"/>
          <p:cNvCxnSpPr>
            <a:cxnSpLocks noChangeShapeType="1"/>
            <a:stCxn id="125" idx="3"/>
            <a:endCxn id="120" idx="0"/>
          </p:cNvCxnSpPr>
          <p:nvPr/>
        </p:nvCxnSpPr>
        <p:spPr bwMode="auto">
          <a:xfrm>
            <a:off x="2209800" y="1952655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7" name="Text Box 3"/>
          <p:cNvSpPr txBox="1">
            <a:spLocks noChangeArrowheads="1"/>
          </p:cNvSpPr>
          <p:nvPr/>
        </p:nvSpPr>
        <p:spPr bwMode="auto">
          <a:xfrm>
            <a:off x="29718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128" name="AutoShape 9"/>
          <p:cNvCxnSpPr>
            <a:cxnSpLocks noChangeShapeType="1"/>
            <a:stCxn id="120" idx="3"/>
            <a:endCxn id="127" idx="1"/>
          </p:cNvCxnSpPr>
          <p:nvPr/>
        </p:nvCxnSpPr>
        <p:spPr bwMode="auto">
          <a:xfrm>
            <a:off x="2819400" y="2519437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9" name="AutoShape 9"/>
          <p:cNvCxnSpPr>
            <a:cxnSpLocks noChangeShapeType="1"/>
            <a:stCxn id="119" idx="0"/>
            <a:endCxn id="125" idx="1"/>
          </p:cNvCxnSpPr>
          <p:nvPr/>
        </p:nvCxnSpPr>
        <p:spPr bwMode="auto">
          <a:xfrm rot="5400000" flipH="1" flipV="1">
            <a:off x="1245387" y="1964569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Rectangle 30"/>
          <p:cNvSpPr/>
          <p:nvPr/>
        </p:nvSpPr>
        <p:spPr>
          <a:xfrm>
            <a:off x="0" y="373380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Assume everything is Z-scored (it’s really hard to get plausible #s)</a:t>
            </a:r>
          </a:p>
          <a:p>
            <a:r>
              <a:rPr lang="en-US" sz="2000" dirty="0"/>
              <a:t>E(Earnings)    = 2*Education  + 3*Ambitious</a:t>
            </a:r>
          </a:p>
          <a:p>
            <a:r>
              <a:rPr lang="en-US" sz="2000" dirty="0"/>
              <a:t>E(Information)= 4*Education  + 2*Earnings + 2*Earnings*Education</a:t>
            </a:r>
          </a:p>
          <a:p>
            <a:pPr marL="0" indent="0"/>
            <a:r>
              <a:rPr lang="en-US" sz="2000" dirty="0"/>
              <a:t>E(BMI)            =-.2*(Earnings) - 0.3*Information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0" y="28956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3" name="AutoShape 8"/>
          <p:cNvCxnSpPr>
            <a:cxnSpLocks noChangeShapeType="1"/>
            <a:stCxn id="32" idx="0"/>
            <a:endCxn id="119" idx="1"/>
          </p:cNvCxnSpPr>
          <p:nvPr/>
        </p:nvCxnSpPr>
        <p:spPr bwMode="auto">
          <a:xfrm rot="5400000" flipH="1" flipV="1">
            <a:off x="688219" y="2593219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 if the Mediator Modifies the Direct Pathway</a:t>
            </a:r>
          </a:p>
        </p:txBody>
      </p:sp>
      <p:sp>
        <p:nvSpPr>
          <p:cNvPr id="77" name="Content Placeholder 45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5105400" cy="2057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Higher earnings also enable people to access the most current nutritional research from the best physicians. </a:t>
            </a:r>
          </a:p>
          <a:p>
            <a:pPr marL="0" indent="0">
              <a:buNone/>
            </a:pPr>
            <a:r>
              <a:rPr lang="en-US" sz="2400" dirty="0"/>
              <a:t>This is especially valuable for people with high education. </a:t>
            </a:r>
            <a:endParaRPr lang="en-US" dirty="0"/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990600" y="2319382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20" name="Text Box 3"/>
          <p:cNvSpPr txBox="1">
            <a:spLocks noChangeArrowheads="1"/>
          </p:cNvSpPr>
          <p:nvPr/>
        </p:nvSpPr>
        <p:spPr bwMode="auto">
          <a:xfrm>
            <a:off x="21336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121" name="Text Box 4"/>
          <p:cNvSpPr txBox="1">
            <a:spLocks noChangeArrowheads="1"/>
          </p:cNvSpPr>
          <p:nvPr/>
        </p:nvSpPr>
        <p:spPr bwMode="auto">
          <a:xfrm>
            <a:off x="0" y="231938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122" name="AutoShape 8"/>
          <p:cNvCxnSpPr>
            <a:cxnSpLocks noChangeShapeType="1"/>
            <a:stCxn id="121" idx="3"/>
            <a:endCxn id="119" idx="1"/>
          </p:cNvCxnSpPr>
          <p:nvPr/>
        </p:nvCxnSpPr>
        <p:spPr bwMode="auto">
          <a:xfrm>
            <a:off x="609600" y="2519437"/>
            <a:ext cx="381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3" name="AutoShape 9"/>
          <p:cNvCxnSpPr>
            <a:cxnSpLocks noChangeShapeType="1"/>
            <a:stCxn id="119" idx="3"/>
            <a:endCxn id="120" idx="1"/>
          </p:cNvCxnSpPr>
          <p:nvPr/>
        </p:nvCxnSpPr>
        <p:spPr bwMode="auto">
          <a:xfrm>
            <a:off x="1524000" y="2519437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4" name="AutoShape 9"/>
          <p:cNvCxnSpPr>
            <a:cxnSpLocks noChangeShapeType="1"/>
            <a:stCxn id="121" idx="3"/>
            <a:endCxn id="125" idx="1"/>
          </p:cNvCxnSpPr>
          <p:nvPr/>
        </p:nvCxnSpPr>
        <p:spPr bwMode="auto">
          <a:xfrm flipV="1">
            <a:off x="609600" y="1952655"/>
            <a:ext cx="990600" cy="566782"/>
          </a:xfrm>
          <a:prstGeom prst="curvedConnector3">
            <a:avLst>
              <a:gd name="adj1" fmla="val 1192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5" name="Text Box 2"/>
          <p:cNvSpPr txBox="1">
            <a:spLocks noChangeArrowheads="1"/>
          </p:cNvSpPr>
          <p:nvPr/>
        </p:nvSpPr>
        <p:spPr bwMode="auto">
          <a:xfrm>
            <a:off x="160020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126" name="AutoShape 9"/>
          <p:cNvCxnSpPr>
            <a:cxnSpLocks noChangeShapeType="1"/>
            <a:stCxn id="125" idx="3"/>
            <a:endCxn id="120" idx="0"/>
          </p:cNvCxnSpPr>
          <p:nvPr/>
        </p:nvCxnSpPr>
        <p:spPr bwMode="auto">
          <a:xfrm>
            <a:off x="2209800" y="1952655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7" name="Text Box 3"/>
          <p:cNvSpPr txBox="1">
            <a:spLocks noChangeArrowheads="1"/>
          </p:cNvSpPr>
          <p:nvPr/>
        </p:nvSpPr>
        <p:spPr bwMode="auto">
          <a:xfrm>
            <a:off x="29718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128" name="AutoShape 9"/>
          <p:cNvCxnSpPr>
            <a:cxnSpLocks noChangeShapeType="1"/>
            <a:stCxn id="120" idx="3"/>
            <a:endCxn id="127" idx="1"/>
          </p:cNvCxnSpPr>
          <p:nvPr/>
        </p:nvCxnSpPr>
        <p:spPr bwMode="auto">
          <a:xfrm>
            <a:off x="2819400" y="2519437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9" name="AutoShape 9"/>
          <p:cNvCxnSpPr>
            <a:cxnSpLocks noChangeShapeType="1"/>
            <a:stCxn id="119" idx="0"/>
            <a:endCxn id="125" idx="1"/>
          </p:cNvCxnSpPr>
          <p:nvPr/>
        </p:nvCxnSpPr>
        <p:spPr bwMode="auto">
          <a:xfrm rot="5400000" flipH="1" flipV="1">
            <a:off x="1245387" y="1964569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Rectangle 30"/>
          <p:cNvSpPr/>
          <p:nvPr/>
        </p:nvSpPr>
        <p:spPr>
          <a:xfrm>
            <a:off x="0" y="373380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Assume everything is Z-scored (it’s really hard to get plausible #s)</a:t>
            </a:r>
          </a:p>
          <a:p>
            <a:r>
              <a:rPr lang="en-US" sz="2000" dirty="0"/>
              <a:t>E(Earnings)    = 2*Education  + 3*Ambitious</a:t>
            </a:r>
          </a:p>
          <a:p>
            <a:r>
              <a:rPr lang="en-US" sz="2000" dirty="0"/>
              <a:t>E(Information)= 4*Education  + 2*Earnings + 2*Earnings*Education</a:t>
            </a:r>
          </a:p>
          <a:p>
            <a:pPr marL="0" indent="0"/>
            <a:r>
              <a:rPr lang="en-US" sz="2000" dirty="0"/>
              <a:t>E(BMI)            =-.2*(Earnings) - 0.3*Information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E(</a:t>
            </a:r>
            <a:r>
              <a:rPr lang="en-US" sz="2000" dirty="0" err="1"/>
              <a:t>BMI|Ed</a:t>
            </a:r>
            <a:r>
              <a:rPr lang="en-US" sz="2000" dirty="0"/>
              <a:t>=0, Earnings=0)=-.2*0-0.3*0=0</a:t>
            </a:r>
          </a:p>
          <a:p>
            <a:pPr marL="0" indent="0"/>
            <a:r>
              <a:rPr lang="en-US" sz="2000" dirty="0"/>
              <a:t>E(</a:t>
            </a:r>
            <a:r>
              <a:rPr lang="en-US" sz="2000" dirty="0" err="1"/>
              <a:t>BMI|Ed</a:t>
            </a:r>
            <a:r>
              <a:rPr lang="en-US" sz="2000" dirty="0"/>
              <a:t>=1, Earnings=0)=-.2*0-.3*(4)=-1.2</a:t>
            </a:r>
          </a:p>
          <a:p>
            <a:pPr marL="0" indent="0"/>
            <a:r>
              <a:rPr lang="en-US" sz="2000" dirty="0"/>
              <a:t>Direct Effect=-1.2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0" y="28956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3" name="AutoShape 8"/>
          <p:cNvCxnSpPr>
            <a:cxnSpLocks noChangeShapeType="1"/>
            <a:stCxn id="32" idx="0"/>
            <a:endCxn id="119" idx="1"/>
          </p:cNvCxnSpPr>
          <p:nvPr/>
        </p:nvCxnSpPr>
        <p:spPr bwMode="auto">
          <a:xfrm rot="5400000" flipH="1" flipV="1">
            <a:off x="688219" y="2593219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 if the Mediator Modifies the Direct Pathway</a:t>
            </a:r>
          </a:p>
        </p:txBody>
      </p:sp>
      <p:sp>
        <p:nvSpPr>
          <p:cNvPr id="77" name="Content Placeholder 45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5105400" cy="2057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Higher earnings also enable people to access the most current nutritional research from the best physicians. </a:t>
            </a:r>
          </a:p>
          <a:p>
            <a:pPr marL="0" indent="0">
              <a:buNone/>
            </a:pPr>
            <a:r>
              <a:rPr lang="en-US" sz="2400" dirty="0"/>
              <a:t>This is especially valuable for people with high education. </a:t>
            </a:r>
            <a:endParaRPr lang="en-US" dirty="0"/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990600" y="2319382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20" name="Text Box 3"/>
          <p:cNvSpPr txBox="1">
            <a:spLocks noChangeArrowheads="1"/>
          </p:cNvSpPr>
          <p:nvPr/>
        </p:nvSpPr>
        <p:spPr bwMode="auto">
          <a:xfrm>
            <a:off x="21336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121" name="Text Box 4"/>
          <p:cNvSpPr txBox="1">
            <a:spLocks noChangeArrowheads="1"/>
          </p:cNvSpPr>
          <p:nvPr/>
        </p:nvSpPr>
        <p:spPr bwMode="auto">
          <a:xfrm>
            <a:off x="0" y="231938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122" name="AutoShape 8"/>
          <p:cNvCxnSpPr>
            <a:cxnSpLocks noChangeShapeType="1"/>
            <a:stCxn id="121" idx="3"/>
            <a:endCxn id="119" idx="1"/>
          </p:cNvCxnSpPr>
          <p:nvPr/>
        </p:nvCxnSpPr>
        <p:spPr bwMode="auto">
          <a:xfrm>
            <a:off x="609600" y="2519437"/>
            <a:ext cx="381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3" name="AutoShape 9"/>
          <p:cNvCxnSpPr>
            <a:cxnSpLocks noChangeShapeType="1"/>
            <a:stCxn id="119" idx="3"/>
            <a:endCxn id="120" idx="1"/>
          </p:cNvCxnSpPr>
          <p:nvPr/>
        </p:nvCxnSpPr>
        <p:spPr bwMode="auto">
          <a:xfrm>
            <a:off x="1524000" y="2519437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4" name="AutoShape 9"/>
          <p:cNvCxnSpPr>
            <a:cxnSpLocks noChangeShapeType="1"/>
            <a:stCxn id="121" idx="3"/>
            <a:endCxn id="125" idx="1"/>
          </p:cNvCxnSpPr>
          <p:nvPr/>
        </p:nvCxnSpPr>
        <p:spPr bwMode="auto">
          <a:xfrm flipV="1">
            <a:off x="609600" y="1952655"/>
            <a:ext cx="990600" cy="566782"/>
          </a:xfrm>
          <a:prstGeom prst="curvedConnector3">
            <a:avLst>
              <a:gd name="adj1" fmla="val 1192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5" name="Text Box 2"/>
          <p:cNvSpPr txBox="1">
            <a:spLocks noChangeArrowheads="1"/>
          </p:cNvSpPr>
          <p:nvPr/>
        </p:nvSpPr>
        <p:spPr bwMode="auto">
          <a:xfrm>
            <a:off x="160020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126" name="AutoShape 9"/>
          <p:cNvCxnSpPr>
            <a:cxnSpLocks noChangeShapeType="1"/>
            <a:stCxn id="125" idx="3"/>
            <a:endCxn id="120" idx="0"/>
          </p:cNvCxnSpPr>
          <p:nvPr/>
        </p:nvCxnSpPr>
        <p:spPr bwMode="auto">
          <a:xfrm>
            <a:off x="2209800" y="1952655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7" name="Text Box 3"/>
          <p:cNvSpPr txBox="1">
            <a:spLocks noChangeArrowheads="1"/>
          </p:cNvSpPr>
          <p:nvPr/>
        </p:nvSpPr>
        <p:spPr bwMode="auto">
          <a:xfrm>
            <a:off x="29718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128" name="AutoShape 9"/>
          <p:cNvCxnSpPr>
            <a:cxnSpLocks noChangeShapeType="1"/>
            <a:stCxn id="120" idx="3"/>
            <a:endCxn id="127" idx="1"/>
          </p:cNvCxnSpPr>
          <p:nvPr/>
        </p:nvCxnSpPr>
        <p:spPr bwMode="auto">
          <a:xfrm>
            <a:off x="2819400" y="2519437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9" name="AutoShape 9"/>
          <p:cNvCxnSpPr>
            <a:cxnSpLocks noChangeShapeType="1"/>
            <a:stCxn id="119" idx="0"/>
            <a:endCxn id="125" idx="1"/>
          </p:cNvCxnSpPr>
          <p:nvPr/>
        </p:nvCxnSpPr>
        <p:spPr bwMode="auto">
          <a:xfrm rot="5400000" flipH="1" flipV="1">
            <a:off x="1245387" y="1964569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Rectangle 30"/>
          <p:cNvSpPr/>
          <p:nvPr/>
        </p:nvSpPr>
        <p:spPr>
          <a:xfrm>
            <a:off x="0" y="373380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Assume everything is Z-scored (it’s really hard to get plausible #s)</a:t>
            </a:r>
          </a:p>
          <a:p>
            <a:r>
              <a:rPr lang="en-US" sz="2000" dirty="0"/>
              <a:t>E(Earnings)    = 2*Education  + 3*Ambitious</a:t>
            </a:r>
          </a:p>
          <a:p>
            <a:r>
              <a:rPr lang="en-US" sz="2000" dirty="0"/>
              <a:t>E(Information)= 4*Education  + 2*Earnings + 2*Earnings*Education</a:t>
            </a:r>
          </a:p>
          <a:p>
            <a:pPr marL="0" indent="0"/>
            <a:r>
              <a:rPr lang="en-US" sz="2000" dirty="0"/>
              <a:t>E(BMI)            =-.2*(Earnings) - 0.3*Information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E(</a:t>
            </a:r>
            <a:r>
              <a:rPr lang="en-US" sz="2000" dirty="0" err="1"/>
              <a:t>BMI|Ed</a:t>
            </a:r>
            <a:r>
              <a:rPr lang="en-US" sz="2000" dirty="0"/>
              <a:t>=0, Earnings=1)=-.2*1-0.3*(2)=-0.8</a:t>
            </a:r>
          </a:p>
          <a:p>
            <a:pPr marL="0" indent="0"/>
            <a:r>
              <a:rPr lang="en-US" sz="2000" dirty="0"/>
              <a:t>E(</a:t>
            </a:r>
            <a:r>
              <a:rPr lang="en-US" sz="2000" dirty="0" err="1"/>
              <a:t>BMI|Ed</a:t>
            </a:r>
            <a:r>
              <a:rPr lang="en-US" sz="2000" dirty="0"/>
              <a:t>=1, Earnings=1)=-.2*1-0.3*(4+2+2)=-2.6</a:t>
            </a:r>
          </a:p>
          <a:p>
            <a:pPr marL="0" indent="0"/>
            <a:r>
              <a:rPr lang="en-US" sz="2000" dirty="0"/>
              <a:t>Direct Effect=-1.8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0" y="28956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3" name="AutoShape 8"/>
          <p:cNvCxnSpPr>
            <a:cxnSpLocks noChangeShapeType="1"/>
            <a:stCxn id="32" idx="0"/>
            <a:endCxn id="119" idx="1"/>
          </p:cNvCxnSpPr>
          <p:nvPr/>
        </p:nvCxnSpPr>
        <p:spPr bwMode="auto">
          <a:xfrm rot="5400000" flipH="1" flipV="1">
            <a:off x="688219" y="2593219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 if the Mediator Modifies the Direct Pathway</a:t>
            </a:r>
          </a:p>
        </p:txBody>
      </p:sp>
      <p:sp>
        <p:nvSpPr>
          <p:cNvPr id="77" name="Content Placeholder 45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5105400" cy="2057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Higher earnings also enable people to access the most current nutritional research from the best physicians. </a:t>
            </a:r>
          </a:p>
          <a:p>
            <a:pPr marL="0" indent="0">
              <a:buNone/>
            </a:pPr>
            <a:r>
              <a:rPr lang="en-US" sz="2400" dirty="0"/>
              <a:t>This is especially valuable for people with high education. </a:t>
            </a:r>
            <a:endParaRPr lang="en-US" dirty="0"/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990600" y="2319382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20" name="Text Box 3"/>
          <p:cNvSpPr txBox="1">
            <a:spLocks noChangeArrowheads="1"/>
          </p:cNvSpPr>
          <p:nvPr/>
        </p:nvSpPr>
        <p:spPr bwMode="auto">
          <a:xfrm>
            <a:off x="21336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121" name="Text Box 4"/>
          <p:cNvSpPr txBox="1">
            <a:spLocks noChangeArrowheads="1"/>
          </p:cNvSpPr>
          <p:nvPr/>
        </p:nvSpPr>
        <p:spPr bwMode="auto">
          <a:xfrm>
            <a:off x="0" y="231938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122" name="AutoShape 8"/>
          <p:cNvCxnSpPr>
            <a:cxnSpLocks noChangeShapeType="1"/>
            <a:stCxn id="121" idx="3"/>
            <a:endCxn id="119" idx="1"/>
          </p:cNvCxnSpPr>
          <p:nvPr/>
        </p:nvCxnSpPr>
        <p:spPr bwMode="auto">
          <a:xfrm>
            <a:off x="609600" y="2519437"/>
            <a:ext cx="381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3" name="AutoShape 9"/>
          <p:cNvCxnSpPr>
            <a:cxnSpLocks noChangeShapeType="1"/>
            <a:stCxn id="119" idx="3"/>
            <a:endCxn id="120" idx="1"/>
          </p:cNvCxnSpPr>
          <p:nvPr/>
        </p:nvCxnSpPr>
        <p:spPr bwMode="auto">
          <a:xfrm>
            <a:off x="1524000" y="2519437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4" name="AutoShape 9"/>
          <p:cNvCxnSpPr>
            <a:cxnSpLocks noChangeShapeType="1"/>
            <a:stCxn id="121" idx="3"/>
            <a:endCxn id="125" idx="1"/>
          </p:cNvCxnSpPr>
          <p:nvPr/>
        </p:nvCxnSpPr>
        <p:spPr bwMode="auto">
          <a:xfrm flipV="1">
            <a:off x="609600" y="1952655"/>
            <a:ext cx="990600" cy="566782"/>
          </a:xfrm>
          <a:prstGeom prst="curvedConnector3">
            <a:avLst>
              <a:gd name="adj1" fmla="val 1192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5" name="Text Box 2"/>
          <p:cNvSpPr txBox="1">
            <a:spLocks noChangeArrowheads="1"/>
          </p:cNvSpPr>
          <p:nvPr/>
        </p:nvSpPr>
        <p:spPr bwMode="auto">
          <a:xfrm>
            <a:off x="160020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126" name="AutoShape 9"/>
          <p:cNvCxnSpPr>
            <a:cxnSpLocks noChangeShapeType="1"/>
            <a:stCxn id="125" idx="3"/>
            <a:endCxn id="120" idx="0"/>
          </p:cNvCxnSpPr>
          <p:nvPr/>
        </p:nvCxnSpPr>
        <p:spPr bwMode="auto">
          <a:xfrm>
            <a:off x="2209800" y="1952655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7" name="Text Box 3"/>
          <p:cNvSpPr txBox="1">
            <a:spLocks noChangeArrowheads="1"/>
          </p:cNvSpPr>
          <p:nvPr/>
        </p:nvSpPr>
        <p:spPr bwMode="auto">
          <a:xfrm>
            <a:off x="29718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128" name="AutoShape 9"/>
          <p:cNvCxnSpPr>
            <a:cxnSpLocks noChangeShapeType="1"/>
            <a:stCxn id="120" idx="3"/>
            <a:endCxn id="127" idx="1"/>
          </p:cNvCxnSpPr>
          <p:nvPr/>
        </p:nvCxnSpPr>
        <p:spPr bwMode="auto">
          <a:xfrm>
            <a:off x="2819400" y="2519437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9" name="AutoShape 9"/>
          <p:cNvCxnSpPr>
            <a:cxnSpLocks noChangeShapeType="1"/>
            <a:stCxn id="119" idx="0"/>
            <a:endCxn id="125" idx="1"/>
          </p:cNvCxnSpPr>
          <p:nvPr/>
        </p:nvCxnSpPr>
        <p:spPr bwMode="auto">
          <a:xfrm rot="5400000" flipH="1" flipV="1">
            <a:off x="1245387" y="1964569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Rectangle 30"/>
          <p:cNvSpPr/>
          <p:nvPr/>
        </p:nvSpPr>
        <p:spPr>
          <a:xfrm>
            <a:off x="0" y="373380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Direct Effect if Earnings=0 is -1.2 </a:t>
            </a:r>
          </a:p>
          <a:p>
            <a:pPr marL="0" indent="0"/>
            <a:r>
              <a:rPr lang="en-US" sz="2000" dirty="0"/>
              <a:t>Direct Effect if Earnings=1 is -1.8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b="1" dirty="0"/>
              <a:t>The “controlled” direct effect is the effect of education on BMI if we forced everyone to have the same particular value of earnings.  </a:t>
            </a:r>
          </a:p>
          <a:p>
            <a:pPr marL="0" indent="0"/>
            <a:r>
              <a:rPr lang="en-US" sz="2000" dirty="0"/>
              <a:t>This depends on which value of earnings we assign everyone in the population.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There may be a unique “controlled” direct effect for every possible value of earnings.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0" y="28956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3" name="AutoShape 8"/>
          <p:cNvCxnSpPr>
            <a:cxnSpLocks noChangeShapeType="1"/>
            <a:stCxn id="32" idx="0"/>
            <a:endCxn id="119" idx="1"/>
          </p:cNvCxnSpPr>
          <p:nvPr/>
        </p:nvCxnSpPr>
        <p:spPr bwMode="auto">
          <a:xfrm rot="5400000" flipH="1" flipV="1">
            <a:off x="688219" y="2593219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3"/>
          <p:cNvSpPr txBox="1">
            <a:spLocks noChangeArrowheads="1"/>
          </p:cNvSpPr>
          <p:nvPr/>
        </p:nvSpPr>
        <p:spPr bwMode="auto">
          <a:xfrm>
            <a:off x="304800" y="3429000"/>
            <a:ext cx="249780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100" b="1" dirty="0">
                <a:solidFill>
                  <a:srgbClr val="FFC800"/>
                </a:solidFill>
                <a:latin typeface="Corbel" pitchFamily="34" charset="0"/>
              </a:rPr>
              <a:t>Mediation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 if the Mediator Modifies the Direct Pathway</a:t>
            </a:r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990600" y="2319382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20" name="Text Box 3"/>
          <p:cNvSpPr txBox="1">
            <a:spLocks noChangeArrowheads="1"/>
          </p:cNvSpPr>
          <p:nvPr/>
        </p:nvSpPr>
        <p:spPr bwMode="auto">
          <a:xfrm>
            <a:off x="21336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121" name="Text Box 4"/>
          <p:cNvSpPr txBox="1">
            <a:spLocks noChangeArrowheads="1"/>
          </p:cNvSpPr>
          <p:nvPr/>
        </p:nvSpPr>
        <p:spPr bwMode="auto">
          <a:xfrm>
            <a:off x="0" y="231938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122" name="AutoShape 8"/>
          <p:cNvCxnSpPr>
            <a:cxnSpLocks noChangeShapeType="1"/>
            <a:stCxn id="121" idx="3"/>
            <a:endCxn id="119" idx="1"/>
          </p:cNvCxnSpPr>
          <p:nvPr/>
        </p:nvCxnSpPr>
        <p:spPr bwMode="auto">
          <a:xfrm>
            <a:off x="609600" y="2519437"/>
            <a:ext cx="381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3" name="AutoShape 9"/>
          <p:cNvCxnSpPr>
            <a:cxnSpLocks noChangeShapeType="1"/>
            <a:stCxn id="119" idx="3"/>
            <a:endCxn id="120" idx="1"/>
          </p:cNvCxnSpPr>
          <p:nvPr/>
        </p:nvCxnSpPr>
        <p:spPr bwMode="auto">
          <a:xfrm>
            <a:off x="1524000" y="2519437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4" name="AutoShape 9"/>
          <p:cNvCxnSpPr>
            <a:cxnSpLocks noChangeShapeType="1"/>
            <a:stCxn id="121" idx="3"/>
            <a:endCxn id="125" idx="1"/>
          </p:cNvCxnSpPr>
          <p:nvPr/>
        </p:nvCxnSpPr>
        <p:spPr bwMode="auto">
          <a:xfrm flipV="1">
            <a:off x="609600" y="1952655"/>
            <a:ext cx="990600" cy="566782"/>
          </a:xfrm>
          <a:prstGeom prst="curvedConnector3">
            <a:avLst>
              <a:gd name="adj1" fmla="val 1192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5" name="Text Box 2"/>
          <p:cNvSpPr txBox="1">
            <a:spLocks noChangeArrowheads="1"/>
          </p:cNvSpPr>
          <p:nvPr/>
        </p:nvSpPr>
        <p:spPr bwMode="auto">
          <a:xfrm>
            <a:off x="160020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126" name="AutoShape 9"/>
          <p:cNvCxnSpPr>
            <a:cxnSpLocks noChangeShapeType="1"/>
            <a:stCxn id="125" idx="3"/>
            <a:endCxn id="120" idx="0"/>
          </p:cNvCxnSpPr>
          <p:nvPr/>
        </p:nvCxnSpPr>
        <p:spPr bwMode="auto">
          <a:xfrm>
            <a:off x="2209800" y="1952655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7" name="Text Box 3"/>
          <p:cNvSpPr txBox="1">
            <a:spLocks noChangeArrowheads="1"/>
          </p:cNvSpPr>
          <p:nvPr/>
        </p:nvSpPr>
        <p:spPr bwMode="auto">
          <a:xfrm>
            <a:off x="29718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128" name="AutoShape 9"/>
          <p:cNvCxnSpPr>
            <a:cxnSpLocks noChangeShapeType="1"/>
            <a:stCxn id="120" idx="3"/>
            <a:endCxn id="127" idx="1"/>
          </p:cNvCxnSpPr>
          <p:nvPr/>
        </p:nvCxnSpPr>
        <p:spPr bwMode="auto">
          <a:xfrm>
            <a:off x="2819400" y="2519437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9" name="AutoShape 9"/>
          <p:cNvCxnSpPr>
            <a:cxnSpLocks noChangeShapeType="1"/>
            <a:stCxn id="119" idx="0"/>
            <a:endCxn id="125" idx="1"/>
          </p:cNvCxnSpPr>
          <p:nvPr/>
        </p:nvCxnSpPr>
        <p:spPr bwMode="auto">
          <a:xfrm rot="5400000" flipH="1" flipV="1">
            <a:off x="1245387" y="1964569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Rectangle 30"/>
          <p:cNvSpPr/>
          <p:nvPr/>
        </p:nvSpPr>
        <p:spPr>
          <a:xfrm>
            <a:off x="0" y="3429000"/>
            <a:ext cx="9144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/>
          </a:p>
          <a:p>
            <a:r>
              <a:rPr lang="en-US" sz="2400" dirty="0"/>
              <a:t>But, perhaps we can prevent employers from compensating extra for education:  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0" y="28956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3" name="AutoShape 8"/>
          <p:cNvCxnSpPr>
            <a:cxnSpLocks noChangeShapeType="1"/>
            <a:stCxn id="32" idx="0"/>
            <a:endCxn id="119" idx="1"/>
          </p:cNvCxnSpPr>
          <p:nvPr/>
        </p:nvCxnSpPr>
        <p:spPr bwMode="auto">
          <a:xfrm rot="5400000" flipH="1" flipV="1">
            <a:off x="688219" y="2593219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3810000" y="5167327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953000" y="5167327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2362200" y="5057745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22" name="AutoShape 9"/>
          <p:cNvCxnSpPr>
            <a:cxnSpLocks noChangeShapeType="1"/>
            <a:stCxn id="18" idx="3"/>
            <a:endCxn id="19" idx="1"/>
          </p:cNvCxnSpPr>
          <p:nvPr/>
        </p:nvCxnSpPr>
        <p:spPr bwMode="auto">
          <a:xfrm>
            <a:off x="4343400" y="5367382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23" name="AutoShape 9"/>
          <p:cNvCxnSpPr>
            <a:cxnSpLocks noChangeShapeType="1"/>
            <a:stCxn id="20" idx="3"/>
            <a:endCxn id="24" idx="1"/>
          </p:cNvCxnSpPr>
          <p:nvPr/>
        </p:nvCxnSpPr>
        <p:spPr bwMode="auto">
          <a:xfrm flipV="1">
            <a:off x="2971800" y="4800600"/>
            <a:ext cx="1447800" cy="4572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4419600" y="4600545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25" name="AutoShape 9"/>
          <p:cNvCxnSpPr>
            <a:cxnSpLocks noChangeShapeType="1"/>
            <a:stCxn id="24" idx="3"/>
            <a:endCxn id="19" idx="0"/>
          </p:cNvCxnSpPr>
          <p:nvPr/>
        </p:nvCxnSpPr>
        <p:spPr bwMode="auto">
          <a:xfrm>
            <a:off x="5029200" y="4800600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5791200" y="5167327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27" name="AutoShape 9"/>
          <p:cNvCxnSpPr>
            <a:cxnSpLocks noChangeShapeType="1"/>
            <a:stCxn id="19" idx="3"/>
            <a:endCxn id="26" idx="1"/>
          </p:cNvCxnSpPr>
          <p:nvPr/>
        </p:nvCxnSpPr>
        <p:spPr bwMode="auto">
          <a:xfrm>
            <a:off x="5638800" y="5367382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28" name="AutoShape 9"/>
          <p:cNvCxnSpPr>
            <a:cxnSpLocks noChangeShapeType="1"/>
            <a:stCxn id="18" idx="0"/>
            <a:endCxn id="24" idx="1"/>
          </p:cNvCxnSpPr>
          <p:nvPr/>
        </p:nvCxnSpPr>
        <p:spPr bwMode="auto">
          <a:xfrm rot="5400000" flipH="1" flipV="1">
            <a:off x="4064787" y="4812514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2819400" y="5743545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0" name="AutoShape 8"/>
          <p:cNvCxnSpPr>
            <a:cxnSpLocks noChangeShapeType="1"/>
            <a:stCxn id="29" idx="0"/>
            <a:endCxn id="18" idx="1"/>
          </p:cNvCxnSpPr>
          <p:nvPr/>
        </p:nvCxnSpPr>
        <p:spPr bwMode="auto">
          <a:xfrm rot="5400000" flipH="1" flipV="1">
            <a:off x="3507619" y="5441164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8" name="Rectangle 37"/>
          <p:cNvSpPr/>
          <p:nvPr/>
        </p:nvSpPr>
        <p:spPr>
          <a:xfrm>
            <a:off x="3810000" y="1600200"/>
            <a:ext cx="50292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But how can we make everyone have the same earnings?</a:t>
            </a:r>
          </a:p>
          <a:p>
            <a:r>
              <a:rPr lang="en-US" sz="2400" dirty="0"/>
              <a:t>We would have to eliminate variations in ambition!  </a:t>
            </a:r>
          </a:p>
          <a:p>
            <a:r>
              <a:rPr lang="en-US" sz="2400" dirty="0"/>
              <a:t>	</a:t>
            </a:r>
            <a:r>
              <a:rPr lang="en-US" sz="2800" b="1" dirty="0">
                <a:solidFill>
                  <a:srgbClr val="FF0000"/>
                </a:solidFill>
              </a:rPr>
              <a:t>Impossible!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 if the Mediator Modifies the Direct Pathway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160020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But how can we make everyone have the same earnings?</a:t>
            </a:r>
          </a:p>
          <a:p>
            <a:r>
              <a:rPr lang="en-US" sz="2000" dirty="0"/>
              <a:t>We would have to eliminate variations in ambition!  </a:t>
            </a:r>
          </a:p>
          <a:p>
            <a:r>
              <a:rPr lang="en-US" sz="2000" dirty="0"/>
              <a:t>	Impossible!</a:t>
            </a:r>
          </a:p>
          <a:p>
            <a:endParaRPr lang="en-US" sz="2000" dirty="0"/>
          </a:p>
          <a:p>
            <a:r>
              <a:rPr lang="en-US" sz="2000" dirty="0"/>
              <a:t>But, perhaps we can prevent people from compensating extra for education: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Now some people will have low earnings, and some will have high earnings, but this will be unrelated to education.  </a:t>
            </a:r>
          </a:p>
          <a:p>
            <a:r>
              <a:rPr lang="en-US" sz="2000" dirty="0"/>
              <a:t>What is the effect of education on BMI now?  </a:t>
            </a: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3276600" y="3962400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419600" y="39624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828800" y="3852818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22" name="AutoShape 9"/>
          <p:cNvCxnSpPr>
            <a:cxnSpLocks noChangeShapeType="1"/>
            <a:stCxn id="18" idx="3"/>
            <a:endCxn id="19" idx="1"/>
          </p:cNvCxnSpPr>
          <p:nvPr/>
        </p:nvCxnSpPr>
        <p:spPr bwMode="auto">
          <a:xfrm>
            <a:off x="3810000" y="4162455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23" name="AutoShape 9"/>
          <p:cNvCxnSpPr>
            <a:cxnSpLocks noChangeShapeType="1"/>
            <a:stCxn id="20" idx="3"/>
            <a:endCxn id="24" idx="1"/>
          </p:cNvCxnSpPr>
          <p:nvPr/>
        </p:nvCxnSpPr>
        <p:spPr bwMode="auto">
          <a:xfrm flipV="1">
            <a:off x="2438400" y="3595673"/>
            <a:ext cx="1447800" cy="4572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3886200" y="3395618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25" name="AutoShape 9"/>
          <p:cNvCxnSpPr>
            <a:cxnSpLocks noChangeShapeType="1"/>
            <a:stCxn id="24" idx="3"/>
            <a:endCxn id="19" idx="0"/>
          </p:cNvCxnSpPr>
          <p:nvPr/>
        </p:nvCxnSpPr>
        <p:spPr bwMode="auto">
          <a:xfrm>
            <a:off x="4495800" y="3595673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5257800" y="39624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27" name="AutoShape 9"/>
          <p:cNvCxnSpPr>
            <a:cxnSpLocks noChangeShapeType="1"/>
            <a:stCxn id="19" idx="3"/>
            <a:endCxn id="26" idx="1"/>
          </p:cNvCxnSpPr>
          <p:nvPr/>
        </p:nvCxnSpPr>
        <p:spPr bwMode="auto">
          <a:xfrm>
            <a:off x="5105400" y="4162455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28" name="AutoShape 9"/>
          <p:cNvCxnSpPr>
            <a:cxnSpLocks noChangeShapeType="1"/>
            <a:stCxn id="18" idx="0"/>
            <a:endCxn id="24" idx="1"/>
          </p:cNvCxnSpPr>
          <p:nvPr/>
        </p:nvCxnSpPr>
        <p:spPr bwMode="auto">
          <a:xfrm rot="5400000" flipH="1" flipV="1">
            <a:off x="3531387" y="3607587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2286000" y="4538618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0" name="AutoShape 8"/>
          <p:cNvCxnSpPr>
            <a:cxnSpLocks noChangeShapeType="1"/>
            <a:stCxn id="29" idx="0"/>
            <a:endCxn id="18" idx="1"/>
          </p:cNvCxnSpPr>
          <p:nvPr/>
        </p:nvCxnSpPr>
        <p:spPr bwMode="auto">
          <a:xfrm rot="5400000" flipH="1" flipV="1">
            <a:off x="2974219" y="4236237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 if the Mediator Modifies the Direct Pathway</a:t>
            </a:r>
          </a:p>
        </p:txBody>
      </p:sp>
      <p:sp>
        <p:nvSpPr>
          <p:cNvPr id="77" name="Content Placeholder 45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5105400" cy="2057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Higher earnings also enable people to access the most current nutritional research from the best physicians. </a:t>
            </a:r>
          </a:p>
          <a:p>
            <a:pPr marL="0" indent="0">
              <a:buNone/>
            </a:pPr>
            <a:r>
              <a:rPr lang="en-US" sz="2400" dirty="0"/>
              <a:t>This is especially valuable for people with high education. </a:t>
            </a:r>
            <a:endParaRPr lang="en-US" dirty="0"/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990600" y="2319382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20" name="Text Box 3"/>
          <p:cNvSpPr txBox="1">
            <a:spLocks noChangeArrowheads="1"/>
          </p:cNvSpPr>
          <p:nvPr/>
        </p:nvSpPr>
        <p:spPr bwMode="auto">
          <a:xfrm>
            <a:off x="21336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121" name="Text Box 4"/>
          <p:cNvSpPr txBox="1">
            <a:spLocks noChangeArrowheads="1"/>
          </p:cNvSpPr>
          <p:nvPr/>
        </p:nvSpPr>
        <p:spPr bwMode="auto">
          <a:xfrm>
            <a:off x="0" y="231938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123" name="AutoShape 9"/>
          <p:cNvCxnSpPr>
            <a:cxnSpLocks noChangeShapeType="1"/>
            <a:stCxn id="119" idx="3"/>
            <a:endCxn id="120" idx="1"/>
          </p:cNvCxnSpPr>
          <p:nvPr/>
        </p:nvCxnSpPr>
        <p:spPr bwMode="auto">
          <a:xfrm>
            <a:off x="1524000" y="2519437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4" name="AutoShape 9"/>
          <p:cNvCxnSpPr>
            <a:cxnSpLocks noChangeShapeType="1"/>
            <a:stCxn id="121" idx="3"/>
            <a:endCxn id="125" idx="1"/>
          </p:cNvCxnSpPr>
          <p:nvPr/>
        </p:nvCxnSpPr>
        <p:spPr bwMode="auto">
          <a:xfrm flipV="1">
            <a:off x="609600" y="1952655"/>
            <a:ext cx="990600" cy="566782"/>
          </a:xfrm>
          <a:prstGeom prst="curvedConnector3">
            <a:avLst>
              <a:gd name="adj1" fmla="val 1192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5" name="Text Box 2"/>
          <p:cNvSpPr txBox="1">
            <a:spLocks noChangeArrowheads="1"/>
          </p:cNvSpPr>
          <p:nvPr/>
        </p:nvSpPr>
        <p:spPr bwMode="auto">
          <a:xfrm>
            <a:off x="160020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126" name="AutoShape 9"/>
          <p:cNvCxnSpPr>
            <a:cxnSpLocks noChangeShapeType="1"/>
            <a:stCxn id="125" idx="3"/>
            <a:endCxn id="120" idx="0"/>
          </p:cNvCxnSpPr>
          <p:nvPr/>
        </p:nvCxnSpPr>
        <p:spPr bwMode="auto">
          <a:xfrm>
            <a:off x="2209800" y="1952655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7" name="Text Box 3"/>
          <p:cNvSpPr txBox="1">
            <a:spLocks noChangeArrowheads="1"/>
          </p:cNvSpPr>
          <p:nvPr/>
        </p:nvSpPr>
        <p:spPr bwMode="auto">
          <a:xfrm>
            <a:off x="29718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128" name="AutoShape 9"/>
          <p:cNvCxnSpPr>
            <a:cxnSpLocks noChangeShapeType="1"/>
            <a:stCxn id="120" idx="3"/>
            <a:endCxn id="127" idx="1"/>
          </p:cNvCxnSpPr>
          <p:nvPr/>
        </p:nvCxnSpPr>
        <p:spPr bwMode="auto">
          <a:xfrm>
            <a:off x="2819400" y="2519437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9" name="AutoShape 9"/>
          <p:cNvCxnSpPr>
            <a:cxnSpLocks noChangeShapeType="1"/>
            <a:stCxn id="119" idx="0"/>
            <a:endCxn id="125" idx="1"/>
          </p:cNvCxnSpPr>
          <p:nvPr/>
        </p:nvCxnSpPr>
        <p:spPr bwMode="auto">
          <a:xfrm rot="5400000" flipH="1" flipV="1">
            <a:off x="1245387" y="1964569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Rectangle 30"/>
          <p:cNvSpPr/>
          <p:nvPr/>
        </p:nvSpPr>
        <p:spPr>
          <a:xfrm>
            <a:off x="0" y="373380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Assume everything is Z-scored (it’s really hard to get plausible #s)</a:t>
            </a:r>
          </a:p>
          <a:p>
            <a:r>
              <a:rPr lang="en-US" sz="2000" dirty="0"/>
              <a:t>E(Earnings)    = 3*Ambitious</a:t>
            </a:r>
          </a:p>
          <a:p>
            <a:r>
              <a:rPr lang="en-US" sz="2000" dirty="0"/>
              <a:t>E(Information)= 4*Education  + 2*Earnings + 2*Earnings*Education</a:t>
            </a:r>
          </a:p>
          <a:p>
            <a:pPr marL="0" indent="0"/>
            <a:r>
              <a:rPr lang="en-US" sz="2000" dirty="0"/>
              <a:t>E(BMI)            =-.2*(Earnings) - 0.3*Information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E(</a:t>
            </a:r>
            <a:r>
              <a:rPr lang="en-US" sz="2000" dirty="0" err="1"/>
              <a:t>BMI|Ed</a:t>
            </a:r>
            <a:r>
              <a:rPr lang="en-US" sz="2000" dirty="0"/>
              <a:t>=0, Ambitious=0)=-.2*0-0.3*0=0</a:t>
            </a:r>
          </a:p>
          <a:p>
            <a:pPr marL="0" indent="0"/>
            <a:r>
              <a:rPr lang="en-US" sz="2000" dirty="0"/>
              <a:t>E(</a:t>
            </a:r>
            <a:r>
              <a:rPr lang="en-US" sz="2000" dirty="0" err="1"/>
              <a:t>BMI|Ed</a:t>
            </a:r>
            <a:r>
              <a:rPr lang="en-US" sz="2000" dirty="0"/>
              <a:t>=1, Ambitious=0)=-.2*0-.3*(4)=-1.2</a:t>
            </a:r>
          </a:p>
          <a:p>
            <a:pPr marL="0" indent="0"/>
            <a:r>
              <a:rPr lang="en-US" sz="2000" dirty="0"/>
              <a:t>Effect of education on BMI among the non-ambitious=-1.2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0" y="28956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3" name="AutoShape 8"/>
          <p:cNvCxnSpPr>
            <a:cxnSpLocks noChangeShapeType="1"/>
            <a:stCxn id="32" idx="0"/>
            <a:endCxn id="119" idx="1"/>
          </p:cNvCxnSpPr>
          <p:nvPr/>
        </p:nvCxnSpPr>
        <p:spPr bwMode="auto">
          <a:xfrm rot="5400000" flipH="1" flipV="1">
            <a:off x="688219" y="2593219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 if the Mediator Modifies the Direct Pathway</a:t>
            </a:r>
          </a:p>
        </p:txBody>
      </p:sp>
      <p:sp>
        <p:nvSpPr>
          <p:cNvPr id="77" name="Content Placeholder 45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5105400" cy="2057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Higher earnings also enable people to access the most current nutritional research from the best physicians. </a:t>
            </a:r>
          </a:p>
          <a:p>
            <a:pPr marL="0" indent="0">
              <a:buNone/>
            </a:pPr>
            <a:r>
              <a:rPr lang="en-US" sz="2400" dirty="0"/>
              <a:t>This is especially valuable for people with high education. </a:t>
            </a:r>
            <a:endParaRPr lang="en-US" dirty="0"/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990600" y="2319382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20" name="Text Box 3"/>
          <p:cNvSpPr txBox="1">
            <a:spLocks noChangeArrowheads="1"/>
          </p:cNvSpPr>
          <p:nvPr/>
        </p:nvSpPr>
        <p:spPr bwMode="auto">
          <a:xfrm>
            <a:off x="21336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121" name="Text Box 4"/>
          <p:cNvSpPr txBox="1">
            <a:spLocks noChangeArrowheads="1"/>
          </p:cNvSpPr>
          <p:nvPr/>
        </p:nvSpPr>
        <p:spPr bwMode="auto">
          <a:xfrm>
            <a:off x="0" y="231938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123" name="AutoShape 9"/>
          <p:cNvCxnSpPr>
            <a:cxnSpLocks noChangeShapeType="1"/>
            <a:stCxn id="119" idx="3"/>
            <a:endCxn id="120" idx="1"/>
          </p:cNvCxnSpPr>
          <p:nvPr/>
        </p:nvCxnSpPr>
        <p:spPr bwMode="auto">
          <a:xfrm>
            <a:off x="1524000" y="2519437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4" name="AutoShape 9"/>
          <p:cNvCxnSpPr>
            <a:cxnSpLocks noChangeShapeType="1"/>
            <a:stCxn id="121" idx="3"/>
            <a:endCxn id="125" idx="1"/>
          </p:cNvCxnSpPr>
          <p:nvPr/>
        </p:nvCxnSpPr>
        <p:spPr bwMode="auto">
          <a:xfrm flipV="1">
            <a:off x="609600" y="1952655"/>
            <a:ext cx="990600" cy="566782"/>
          </a:xfrm>
          <a:prstGeom prst="curvedConnector3">
            <a:avLst>
              <a:gd name="adj1" fmla="val 1192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5" name="Text Box 2"/>
          <p:cNvSpPr txBox="1">
            <a:spLocks noChangeArrowheads="1"/>
          </p:cNvSpPr>
          <p:nvPr/>
        </p:nvSpPr>
        <p:spPr bwMode="auto">
          <a:xfrm>
            <a:off x="160020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126" name="AutoShape 9"/>
          <p:cNvCxnSpPr>
            <a:cxnSpLocks noChangeShapeType="1"/>
            <a:stCxn id="125" idx="3"/>
            <a:endCxn id="120" idx="0"/>
          </p:cNvCxnSpPr>
          <p:nvPr/>
        </p:nvCxnSpPr>
        <p:spPr bwMode="auto">
          <a:xfrm>
            <a:off x="2209800" y="1952655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7" name="Text Box 3"/>
          <p:cNvSpPr txBox="1">
            <a:spLocks noChangeArrowheads="1"/>
          </p:cNvSpPr>
          <p:nvPr/>
        </p:nvSpPr>
        <p:spPr bwMode="auto">
          <a:xfrm>
            <a:off x="29718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128" name="AutoShape 9"/>
          <p:cNvCxnSpPr>
            <a:cxnSpLocks noChangeShapeType="1"/>
            <a:stCxn id="120" idx="3"/>
            <a:endCxn id="127" idx="1"/>
          </p:cNvCxnSpPr>
          <p:nvPr/>
        </p:nvCxnSpPr>
        <p:spPr bwMode="auto">
          <a:xfrm>
            <a:off x="2819400" y="2519437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9" name="AutoShape 9"/>
          <p:cNvCxnSpPr>
            <a:cxnSpLocks noChangeShapeType="1"/>
            <a:stCxn id="119" idx="0"/>
            <a:endCxn id="125" idx="1"/>
          </p:cNvCxnSpPr>
          <p:nvPr/>
        </p:nvCxnSpPr>
        <p:spPr bwMode="auto">
          <a:xfrm rot="5400000" flipH="1" flipV="1">
            <a:off x="1245387" y="1964569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Rectangle 30"/>
          <p:cNvSpPr/>
          <p:nvPr/>
        </p:nvSpPr>
        <p:spPr>
          <a:xfrm>
            <a:off x="0" y="373380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Assume everything is Z-scored (it’s really hard to get plausible #s)</a:t>
            </a:r>
          </a:p>
          <a:p>
            <a:r>
              <a:rPr lang="en-US" sz="2000" dirty="0"/>
              <a:t>E(Earnings)    = 3*Ambitious</a:t>
            </a:r>
          </a:p>
          <a:p>
            <a:r>
              <a:rPr lang="en-US" sz="2000" dirty="0"/>
              <a:t>E(Information)= 4*Education  + 2*Earnings + 2*Earnings*Education</a:t>
            </a:r>
          </a:p>
          <a:p>
            <a:pPr marL="0" indent="0"/>
            <a:r>
              <a:rPr lang="en-US" sz="2000" dirty="0"/>
              <a:t>E(BMI)            =-.2*(Earnings) - 0.3*Information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E(</a:t>
            </a:r>
            <a:r>
              <a:rPr lang="en-US" sz="2000" dirty="0" err="1"/>
              <a:t>BMI|Ed</a:t>
            </a:r>
            <a:r>
              <a:rPr lang="en-US" sz="2000" dirty="0"/>
              <a:t>=0, Ambitious=1)=-.2*3-0.3*(0+6)=-2.4</a:t>
            </a:r>
          </a:p>
          <a:p>
            <a:pPr marL="0" indent="0"/>
            <a:r>
              <a:rPr lang="en-US" sz="2000" dirty="0"/>
              <a:t>E(</a:t>
            </a:r>
            <a:r>
              <a:rPr lang="en-US" sz="2000" dirty="0" err="1"/>
              <a:t>BMI|Ed</a:t>
            </a:r>
            <a:r>
              <a:rPr lang="en-US" sz="2000" dirty="0"/>
              <a:t>=1, Ambitious=1)=-.2*3-.3*(4+6+6)=-5.4</a:t>
            </a:r>
          </a:p>
          <a:p>
            <a:pPr marL="0" indent="0"/>
            <a:r>
              <a:rPr lang="en-US" sz="2000" dirty="0"/>
              <a:t>Effect of education on BMI among the ambitious=-3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0" y="28956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3" name="AutoShape 8"/>
          <p:cNvCxnSpPr>
            <a:cxnSpLocks noChangeShapeType="1"/>
            <a:stCxn id="32" idx="0"/>
            <a:endCxn id="119" idx="1"/>
          </p:cNvCxnSpPr>
          <p:nvPr/>
        </p:nvCxnSpPr>
        <p:spPr bwMode="auto">
          <a:xfrm rot="5400000" flipH="1" flipV="1">
            <a:off x="688219" y="2593219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 if the Mediator Modifies the Direct Pathway</a:t>
            </a:r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990600" y="2319382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20" name="Text Box 3"/>
          <p:cNvSpPr txBox="1">
            <a:spLocks noChangeArrowheads="1"/>
          </p:cNvSpPr>
          <p:nvPr/>
        </p:nvSpPr>
        <p:spPr bwMode="auto">
          <a:xfrm>
            <a:off x="21336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121" name="Text Box 4"/>
          <p:cNvSpPr txBox="1">
            <a:spLocks noChangeArrowheads="1"/>
          </p:cNvSpPr>
          <p:nvPr/>
        </p:nvSpPr>
        <p:spPr bwMode="auto">
          <a:xfrm>
            <a:off x="0" y="231938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123" name="AutoShape 9"/>
          <p:cNvCxnSpPr>
            <a:cxnSpLocks noChangeShapeType="1"/>
            <a:stCxn id="119" idx="3"/>
            <a:endCxn id="120" idx="1"/>
          </p:cNvCxnSpPr>
          <p:nvPr/>
        </p:nvCxnSpPr>
        <p:spPr bwMode="auto">
          <a:xfrm>
            <a:off x="1524000" y="2519437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4" name="AutoShape 9"/>
          <p:cNvCxnSpPr>
            <a:cxnSpLocks noChangeShapeType="1"/>
            <a:stCxn id="121" idx="3"/>
            <a:endCxn id="125" idx="1"/>
          </p:cNvCxnSpPr>
          <p:nvPr/>
        </p:nvCxnSpPr>
        <p:spPr bwMode="auto">
          <a:xfrm flipV="1">
            <a:off x="609600" y="1952655"/>
            <a:ext cx="990600" cy="566782"/>
          </a:xfrm>
          <a:prstGeom prst="curvedConnector3">
            <a:avLst>
              <a:gd name="adj1" fmla="val 1192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5" name="Text Box 2"/>
          <p:cNvSpPr txBox="1">
            <a:spLocks noChangeArrowheads="1"/>
          </p:cNvSpPr>
          <p:nvPr/>
        </p:nvSpPr>
        <p:spPr bwMode="auto">
          <a:xfrm>
            <a:off x="160020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126" name="AutoShape 9"/>
          <p:cNvCxnSpPr>
            <a:cxnSpLocks noChangeShapeType="1"/>
            <a:stCxn id="125" idx="3"/>
            <a:endCxn id="120" idx="0"/>
          </p:cNvCxnSpPr>
          <p:nvPr/>
        </p:nvCxnSpPr>
        <p:spPr bwMode="auto">
          <a:xfrm>
            <a:off x="2209800" y="1952655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7" name="Text Box 3"/>
          <p:cNvSpPr txBox="1">
            <a:spLocks noChangeArrowheads="1"/>
          </p:cNvSpPr>
          <p:nvPr/>
        </p:nvSpPr>
        <p:spPr bwMode="auto">
          <a:xfrm>
            <a:off x="29718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128" name="AutoShape 9"/>
          <p:cNvCxnSpPr>
            <a:cxnSpLocks noChangeShapeType="1"/>
            <a:stCxn id="120" idx="3"/>
            <a:endCxn id="127" idx="1"/>
          </p:cNvCxnSpPr>
          <p:nvPr/>
        </p:nvCxnSpPr>
        <p:spPr bwMode="auto">
          <a:xfrm>
            <a:off x="2819400" y="2519437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9" name="AutoShape 9"/>
          <p:cNvCxnSpPr>
            <a:cxnSpLocks noChangeShapeType="1"/>
            <a:stCxn id="119" idx="0"/>
            <a:endCxn id="125" idx="1"/>
          </p:cNvCxnSpPr>
          <p:nvPr/>
        </p:nvCxnSpPr>
        <p:spPr bwMode="auto">
          <a:xfrm rot="5400000" flipH="1" flipV="1">
            <a:off x="1245387" y="1964569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Rectangle 30"/>
          <p:cNvSpPr/>
          <p:nvPr/>
        </p:nvSpPr>
        <p:spPr>
          <a:xfrm>
            <a:off x="0" y="3429000"/>
            <a:ext cx="9144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/>
            <a:r>
              <a:rPr lang="en-US" sz="2000" dirty="0"/>
              <a:t>Effect of education on BMI among the non-ambitious=-1.2</a:t>
            </a:r>
          </a:p>
          <a:p>
            <a:pPr marL="0" indent="0"/>
            <a:r>
              <a:rPr lang="en-US" sz="2000" dirty="0"/>
              <a:t>Effect of education on BMI among the ambitious=-3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400" dirty="0"/>
              <a:t>The population average effect of education on BMI </a:t>
            </a:r>
            <a:r>
              <a:rPr lang="en-US" sz="2400" i="1" dirty="0"/>
              <a:t>depends on the prevalence of ambition.</a:t>
            </a:r>
          </a:p>
          <a:p>
            <a:pPr marL="0" indent="0"/>
            <a:endParaRPr lang="en-US" sz="2400" i="1" dirty="0"/>
          </a:p>
          <a:p>
            <a:pPr marL="0" indent="0"/>
            <a:r>
              <a:rPr lang="en-US" sz="2400" dirty="0"/>
              <a:t>The population average effect of education on BMI if you eliminate the influence of education on earnings is called the “natural” direct effect.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0" y="28956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3" name="AutoShape 8"/>
          <p:cNvCxnSpPr>
            <a:cxnSpLocks noChangeShapeType="1"/>
            <a:stCxn id="32" idx="0"/>
            <a:endCxn id="119" idx="1"/>
          </p:cNvCxnSpPr>
          <p:nvPr/>
        </p:nvCxnSpPr>
        <p:spPr bwMode="auto">
          <a:xfrm rot="5400000" flipH="1" flipV="1">
            <a:off x="688219" y="2593219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 if the Mediator Modifies the Direct Pathway</a:t>
            </a:r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990600" y="2319382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$</a:t>
            </a:r>
          </a:p>
        </p:txBody>
      </p:sp>
      <p:sp>
        <p:nvSpPr>
          <p:cNvPr id="120" name="Text Box 3"/>
          <p:cNvSpPr txBox="1">
            <a:spLocks noChangeArrowheads="1"/>
          </p:cNvSpPr>
          <p:nvPr/>
        </p:nvSpPr>
        <p:spPr bwMode="auto">
          <a:xfrm>
            <a:off x="21336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Diet</a:t>
            </a:r>
          </a:p>
        </p:txBody>
      </p:sp>
      <p:sp>
        <p:nvSpPr>
          <p:cNvPr id="121" name="Text Box 4"/>
          <p:cNvSpPr txBox="1">
            <a:spLocks noChangeArrowheads="1"/>
          </p:cNvSpPr>
          <p:nvPr/>
        </p:nvSpPr>
        <p:spPr bwMode="auto">
          <a:xfrm>
            <a:off x="0" y="231938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Ed</a:t>
            </a:r>
          </a:p>
        </p:txBody>
      </p:sp>
      <p:cxnSp>
        <p:nvCxnSpPr>
          <p:cNvPr id="123" name="AutoShape 9"/>
          <p:cNvCxnSpPr>
            <a:cxnSpLocks noChangeShapeType="1"/>
            <a:stCxn id="119" idx="3"/>
            <a:endCxn id="120" idx="1"/>
          </p:cNvCxnSpPr>
          <p:nvPr/>
        </p:nvCxnSpPr>
        <p:spPr bwMode="auto">
          <a:xfrm>
            <a:off x="1524000" y="2519437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4" name="AutoShape 9"/>
          <p:cNvCxnSpPr>
            <a:cxnSpLocks noChangeShapeType="1"/>
            <a:stCxn id="121" idx="3"/>
            <a:endCxn id="125" idx="1"/>
          </p:cNvCxnSpPr>
          <p:nvPr/>
        </p:nvCxnSpPr>
        <p:spPr bwMode="auto">
          <a:xfrm flipV="1">
            <a:off x="609600" y="1952655"/>
            <a:ext cx="990600" cy="566782"/>
          </a:xfrm>
          <a:prstGeom prst="curvedConnector3">
            <a:avLst>
              <a:gd name="adj1" fmla="val 1192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5" name="Text Box 2"/>
          <p:cNvSpPr txBox="1">
            <a:spLocks noChangeArrowheads="1"/>
          </p:cNvSpPr>
          <p:nvPr/>
        </p:nvSpPr>
        <p:spPr bwMode="auto">
          <a:xfrm>
            <a:off x="1600200" y="17526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Info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126" name="AutoShape 9"/>
          <p:cNvCxnSpPr>
            <a:cxnSpLocks noChangeShapeType="1"/>
            <a:stCxn id="125" idx="3"/>
            <a:endCxn id="120" idx="0"/>
          </p:cNvCxnSpPr>
          <p:nvPr/>
        </p:nvCxnSpPr>
        <p:spPr bwMode="auto">
          <a:xfrm>
            <a:off x="2209800" y="1952655"/>
            <a:ext cx="266700" cy="36672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27" name="Text Box 3"/>
          <p:cNvSpPr txBox="1">
            <a:spLocks noChangeArrowheads="1"/>
          </p:cNvSpPr>
          <p:nvPr/>
        </p:nvSpPr>
        <p:spPr bwMode="auto">
          <a:xfrm>
            <a:off x="2971800" y="2319382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BMI</a:t>
            </a:r>
          </a:p>
        </p:txBody>
      </p:sp>
      <p:cxnSp>
        <p:nvCxnSpPr>
          <p:cNvPr id="128" name="AutoShape 9"/>
          <p:cNvCxnSpPr>
            <a:cxnSpLocks noChangeShapeType="1"/>
            <a:stCxn id="120" idx="3"/>
            <a:endCxn id="127" idx="1"/>
          </p:cNvCxnSpPr>
          <p:nvPr/>
        </p:nvCxnSpPr>
        <p:spPr bwMode="auto">
          <a:xfrm>
            <a:off x="2819400" y="2519437"/>
            <a:ext cx="152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29" name="AutoShape 9"/>
          <p:cNvCxnSpPr>
            <a:cxnSpLocks noChangeShapeType="1"/>
            <a:stCxn id="119" idx="0"/>
            <a:endCxn id="125" idx="1"/>
          </p:cNvCxnSpPr>
          <p:nvPr/>
        </p:nvCxnSpPr>
        <p:spPr bwMode="auto">
          <a:xfrm rot="5400000" flipH="1" flipV="1">
            <a:off x="1245387" y="1964569"/>
            <a:ext cx="366727" cy="342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31" name="Rectangle 30"/>
          <p:cNvSpPr/>
          <p:nvPr/>
        </p:nvSpPr>
        <p:spPr>
          <a:xfrm>
            <a:off x="0" y="342900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Wingdings" pitchFamily="2" charset="2"/>
              <a:buChar char="v"/>
            </a:pPr>
            <a:r>
              <a:rPr lang="en-US" sz="2400" dirty="0"/>
              <a:t>If Earnings do not modify the direct pathway from education to BMI, all values of the “controlled” direct effect are the same.</a:t>
            </a:r>
          </a:p>
          <a:p>
            <a:pPr marL="0" indent="0">
              <a:buFont typeface="Wingdings" pitchFamily="2" charset="2"/>
              <a:buChar char="v"/>
            </a:pPr>
            <a:endParaRPr lang="en-US" sz="2400" dirty="0"/>
          </a:p>
          <a:p>
            <a:pPr marL="0" indent="0">
              <a:buFont typeface="Wingdings" pitchFamily="2" charset="2"/>
              <a:buChar char="v"/>
            </a:pPr>
            <a:r>
              <a:rPr lang="en-US" sz="2400" dirty="0"/>
              <a:t>Furthermore, the controlled direct effect is the same as the natural direct effect.  </a:t>
            </a:r>
            <a:endParaRPr lang="en-US" sz="2800" dirty="0"/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0" y="28956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Ambitious</a:t>
            </a:r>
          </a:p>
        </p:txBody>
      </p:sp>
      <p:cxnSp>
        <p:nvCxnSpPr>
          <p:cNvPr id="33" name="AutoShape 8"/>
          <p:cNvCxnSpPr>
            <a:cxnSpLocks noChangeShapeType="1"/>
            <a:stCxn id="32" idx="0"/>
            <a:endCxn id="119" idx="1"/>
          </p:cNvCxnSpPr>
          <p:nvPr/>
        </p:nvCxnSpPr>
        <p:spPr bwMode="auto">
          <a:xfrm rot="5400000" flipH="1" flipV="1">
            <a:off x="688219" y="2593219"/>
            <a:ext cx="376163" cy="228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Core idea and motivation</a:t>
            </a:r>
          </a:p>
          <a:p>
            <a:r>
              <a:rPr lang="en-US" dirty="0"/>
              <a:t>Conventional approach</a:t>
            </a:r>
          </a:p>
          <a:p>
            <a:r>
              <a:rPr lang="en-US" dirty="0"/>
              <a:t>Link with </a:t>
            </a:r>
            <a:r>
              <a:rPr lang="en-US" dirty="0" err="1"/>
              <a:t>lifecourse</a:t>
            </a:r>
            <a:r>
              <a:rPr lang="en-US" dirty="0"/>
              <a:t> models</a:t>
            </a:r>
          </a:p>
          <a:p>
            <a:r>
              <a:rPr lang="en-US" dirty="0"/>
              <a:t>When conventional approach fails</a:t>
            </a:r>
          </a:p>
          <a:p>
            <a:r>
              <a:rPr lang="en-US" dirty="0"/>
              <a:t>Counterfactual framework: CDE, NDE, and NIE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31192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Direct </a:t>
            </a:r>
            <a:r>
              <a:rPr lang="en-US" dirty="0" err="1"/>
              <a:t>vs</a:t>
            </a:r>
            <a:r>
              <a:rPr lang="en-US" dirty="0"/>
              <a:t> Indirect Effects Decomposition</a:t>
            </a:r>
          </a:p>
        </p:txBody>
      </p:sp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1503363" y="1968500"/>
            <a:ext cx="425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3148013" y="1968500"/>
            <a:ext cx="347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Y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452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X</a:t>
            </a:r>
          </a:p>
        </p:txBody>
      </p:sp>
      <p:cxnSp>
        <p:nvCxnSpPr>
          <p:cNvPr id="60421" name="AutoShape 8"/>
          <p:cNvCxnSpPr>
            <a:cxnSpLocks noChangeShapeType="1"/>
            <a:stCxn id="60420" idx="3"/>
            <a:endCxn id="60418" idx="1"/>
          </p:cNvCxnSpPr>
          <p:nvPr/>
        </p:nvCxnSpPr>
        <p:spPr bwMode="auto">
          <a:xfrm>
            <a:off x="593725" y="2197100"/>
            <a:ext cx="9096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0422" name="AutoShape 9"/>
          <p:cNvCxnSpPr>
            <a:cxnSpLocks noChangeShapeType="1"/>
            <a:stCxn id="60418" idx="3"/>
            <a:endCxn id="60419" idx="1"/>
          </p:cNvCxnSpPr>
          <p:nvPr/>
        </p:nvCxnSpPr>
        <p:spPr bwMode="auto">
          <a:xfrm>
            <a:off x="1928813" y="2197100"/>
            <a:ext cx="1219200" cy="127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60423" name="TextBox 15"/>
          <p:cNvSpPr txBox="1">
            <a:spLocks noChangeArrowheads="1"/>
          </p:cNvSpPr>
          <p:nvPr/>
        </p:nvSpPr>
        <p:spPr bwMode="auto">
          <a:xfrm>
            <a:off x="1" y="2438400"/>
            <a:ext cx="9143999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/>
              <a:t>Controlled direct effect: The difference in counterfactual Y if you set X to 1 vs X to 0 but in both circumstances also set M=0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Controlled direct effect: The difference in counterfactual Y if you set X to 1 vs X to 0 but in both circumstances also set M=1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These two don’t have to be the same, so there are as many values of the “controlled direct effect” as there are possible values of M.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Controlled “indirect” effect doesn’t make sense because we are setting M to the same value for everyone in the controlled framework. </a:t>
            </a:r>
          </a:p>
        </p:txBody>
      </p:sp>
      <p:cxnSp>
        <p:nvCxnSpPr>
          <p:cNvPr id="60424" name="AutoShape 9"/>
          <p:cNvCxnSpPr>
            <a:cxnSpLocks noChangeShapeType="1"/>
            <a:stCxn id="60420" idx="3"/>
            <a:endCxn id="60419" idx="0"/>
          </p:cNvCxnSpPr>
          <p:nvPr/>
        </p:nvCxnSpPr>
        <p:spPr bwMode="auto">
          <a:xfrm flipV="1">
            <a:off x="593725" y="1968500"/>
            <a:ext cx="2728913" cy="228600"/>
          </a:xfrm>
          <a:prstGeom prst="curvedConnector4">
            <a:avLst>
              <a:gd name="adj1" fmla="val 18949"/>
              <a:gd name="adj2" fmla="val 20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Natural Direct and Indirect Effects: Logistic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773936"/>
            <a:ext cx="8686800" cy="4623816"/>
          </a:xfrm>
        </p:spPr>
        <p:txBody>
          <a:bodyPr/>
          <a:lstStyle/>
          <a:p>
            <a:r>
              <a:rPr lang="en-US" sz="2000" dirty="0"/>
              <a:t>Natural direct effect: The difference in counterfactual Y if you set X to 1 vs X to 0 but in both circumstances also set M to what it would be for a reference value of X, e.g., X=0</a:t>
            </a:r>
          </a:p>
          <a:p>
            <a:r>
              <a:rPr lang="en-US" sz="2000" dirty="0"/>
              <a:t>M will differ between different people, but theoretically unrelated to X</a:t>
            </a:r>
          </a:p>
          <a:p>
            <a:r>
              <a:rPr lang="en-US" sz="2000" dirty="0"/>
              <a:t>Sometimes criticized because it requires a cross-world contrast: the potential outcome Y if X=1 but M= what it would be if X=0</a:t>
            </a:r>
          </a:p>
          <a:p>
            <a:r>
              <a:rPr lang="en-US" sz="2000" dirty="0"/>
              <a:t>If no X-Y, X-M, or M-Y confounding, no interaction between X and M, and rare outcome, then classic BK is approximately NDE/NIDE</a:t>
            </a:r>
          </a:p>
          <a:p>
            <a:pPr lvl="1"/>
            <a:r>
              <a:rPr lang="en-US" sz="2000" dirty="0" err="1"/>
              <a:t>Logit</a:t>
            </a:r>
            <a:r>
              <a:rPr lang="en-US" sz="2000" dirty="0"/>
              <a:t>(p(Y|X,M,C))=a0+a1*X+a2*M+a3*C</a:t>
            </a:r>
          </a:p>
          <a:p>
            <a:pPr lvl="1"/>
            <a:r>
              <a:rPr lang="en-US" sz="2000" dirty="0"/>
              <a:t>E(</a:t>
            </a:r>
            <a:r>
              <a:rPr lang="en-US" sz="2000" dirty="0" err="1"/>
              <a:t>M|x,c</a:t>
            </a:r>
            <a:r>
              <a:rPr lang="en-US" sz="2000" dirty="0"/>
              <a:t>)=b0+b1*X+b2*C</a:t>
            </a:r>
          </a:p>
          <a:p>
            <a:pPr lvl="1"/>
            <a:r>
              <a:rPr lang="en-US" sz="2000" dirty="0"/>
              <a:t>NDE=CDE=</a:t>
            </a:r>
            <a:r>
              <a:rPr lang="en-US" sz="2000" dirty="0" err="1"/>
              <a:t>exp</a:t>
            </a:r>
            <a:r>
              <a:rPr lang="en-US" sz="2000" dirty="0"/>
              <a:t>(a1*(x-x’))</a:t>
            </a:r>
          </a:p>
          <a:p>
            <a:pPr lvl="1"/>
            <a:r>
              <a:rPr lang="en-US" sz="2000" dirty="0"/>
              <a:t>NIDE=</a:t>
            </a:r>
            <a:r>
              <a:rPr lang="en-US" sz="2000" dirty="0" err="1"/>
              <a:t>exp</a:t>
            </a:r>
            <a:r>
              <a:rPr lang="en-US" sz="2000" dirty="0"/>
              <a:t>(b1*a2*(x-x’))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671446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Natural Direct and Indirect Effects: Logistic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153400" cy="4623816"/>
          </a:xfrm>
        </p:spPr>
        <p:txBody>
          <a:bodyPr/>
          <a:lstStyle/>
          <a:p>
            <a:r>
              <a:rPr lang="en-US" dirty="0"/>
              <a:t>If interaction between X and M estimate:</a:t>
            </a:r>
          </a:p>
          <a:p>
            <a:pPr marL="438150" lvl="1" indent="-319088">
              <a:spcBef>
                <a:spcPct val="0"/>
              </a:spcBef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en-US" dirty="0" err="1"/>
              <a:t>Logit</a:t>
            </a:r>
            <a:r>
              <a:rPr lang="en-US" dirty="0"/>
              <a:t>(p(Y|X,M,C))=a0+a1*X+a2*M+a3*X*M+a4*C</a:t>
            </a:r>
          </a:p>
          <a:p>
            <a:pPr marL="438150" lvl="1" indent="-319088">
              <a:spcBef>
                <a:spcPct val="0"/>
              </a:spcBef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en-US" dirty="0"/>
              <a:t>E(</a:t>
            </a:r>
            <a:r>
              <a:rPr lang="en-US" dirty="0" err="1"/>
              <a:t>M|x,c</a:t>
            </a:r>
            <a:r>
              <a:rPr lang="en-US" dirty="0"/>
              <a:t>)=b0+b1*X+b2*C</a:t>
            </a:r>
          </a:p>
          <a:p>
            <a:pPr marL="438150" lvl="1" indent="-319088">
              <a:spcBef>
                <a:spcPct val="0"/>
              </a:spcBef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endParaRPr lang="en-US" dirty="0"/>
          </a:p>
          <a:p>
            <a:pPr marL="438150" lvl="1" indent="-319088">
              <a:spcBef>
                <a:spcPct val="0"/>
              </a:spcBef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en-US" dirty="0"/>
              <a:t>CDE(m)=</a:t>
            </a:r>
            <a:r>
              <a:rPr lang="en-US" dirty="0" err="1"/>
              <a:t>exp</a:t>
            </a:r>
            <a:r>
              <a:rPr lang="en-US" dirty="0"/>
              <a:t>((a1+a3*m)*(x-x’))</a:t>
            </a:r>
          </a:p>
          <a:p>
            <a:pPr marL="438150" lvl="1" indent="-319088">
              <a:spcBef>
                <a:spcPct val="0"/>
              </a:spcBef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en-US" dirty="0"/>
              <a:t>NIDE=</a:t>
            </a:r>
            <a:r>
              <a:rPr lang="pt-BR" dirty="0"/>
              <a:t>exp((a2*b1 </a:t>
            </a:r>
            <a:r>
              <a:rPr lang="pt-BR"/>
              <a:t>+ a3*b1*x)(x-x’))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359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Core idea and motivation</a:t>
            </a:r>
          </a:p>
          <a:p>
            <a:r>
              <a:rPr lang="en-US" dirty="0"/>
              <a:t>Conventional approach</a:t>
            </a:r>
          </a:p>
          <a:p>
            <a:r>
              <a:rPr lang="en-US" dirty="0"/>
              <a:t>Link with </a:t>
            </a:r>
            <a:r>
              <a:rPr lang="en-US" dirty="0" err="1"/>
              <a:t>lifecourse</a:t>
            </a:r>
            <a:r>
              <a:rPr lang="en-US" dirty="0"/>
              <a:t> models</a:t>
            </a:r>
          </a:p>
          <a:p>
            <a:r>
              <a:rPr lang="en-US" dirty="0"/>
              <a:t>When conventional approach fails</a:t>
            </a:r>
          </a:p>
          <a:p>
            <a:r>
              <a:rPr lang="en-US" dirty="0"/>
              <a:t>Counterfactual framework: CDE, NDE, and NIE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5853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Controlled vs Natural Direct Effects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CDE requires fewer assumptions</a:t>
            </a:r>
          </a:p>
          <a:p>
            <a:r>
              <a:rPr lang="en-US" dirty="0"/>
              <a:t>NDE cannot be estimated with recanting witness that is influenced by X and a common cause of M and Y. </a:t>
            </a:r>
          </a:p>
          <a:p>
            <a:r>
              <a:rPr lang="en-US" dirty="0"/>
              <a:t>Debate about which is more policy relevant</a:t>
            </a:r>
          </a:p>
          <a:p>
            <a:r>
              <a:rPr lang="en-US" dirty="0"/>
              <a:t>Often not that different, so debate is perhaps overblown, but check for interactions</a:t>
            </a:r>
          </a:p>
        </p:txBody>
      </p:sp>
    </p:spTree>
    <p:extLst>
      <p:ext uri="{BB962C8B-B14F-4D97-AF65-F5344CB8AC3E}">
        <p14:creationId xmlns:p14="http://schemas.microsoft.com/office/powerpoint/2010/main" val="390152144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Time-varying confounding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419600"/>
            <a:ext cx="8229600" cy="1978152"/>
          </a:xfrm>
        </p:spPr>
        <p:txBody>
          <a:bodyPr/>
          <a:lstStyle/>
          <a:p>
            <a:r>
              <a:rPr lang="en-US" dirty="0"/>
              <a:t>In real situations, the DAGs are often even messier.</a:t>
            </a:r>
          </a:p>
          <a:p>
            <a:r>
              <a:rPr lang="en-US" dirty="0"/>
              <a:t>The primary exposure may affect the confounders of the mediator/outcome association</a:t>
            </a:r>
          </a:p>
          <a:p>
            <a:r>
              <a:rPr lang="en-US" dirty="0"/>
              <a:t>Can use marginal structural models to estimate controlled direct effects.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1676400"/>
            <a:ext cx="6400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0" y="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5" imgW="3048000" imgH="444500" progId="Equation.3">
                  <p:embed/>
                </p:oleObj>
              </mc:Choice>
              <mc:Fallback>
                <p:oleObj name="Equation" r:id="rId5" imgW="3048000" imgH="4445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522548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Time-varying confounding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1676401"/>
            <a:ext cx="3491343" cy="13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0" y="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5" imgW="3048000" imgH="444500" progId="Equation.3">
                  <p:embed/>
                </p:oleObj>
              </mc:Choice>
              <mc:Fallback>
                <p:oleObj name="Equation" r:id="rId5" imgW="3048000" imgH="4445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52400" y="15240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7" imgW="3048000" imgH="444500" progId="Equation.3">
                  <p:embed/>
                </p:oleObj>
              </mc:Choice>
              <mc:Fallback>
                <p:oleObj name="Equation" r:id="rId7" imgW="3048000" imgH="44450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04800" y="30480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8" imgW="3048000" imgH="444500" progId="Equation.3">
                  <p:embed/>
                </p:oleObj>
              </mc:Choice>
              <mc:Fallback>
                <p:oleObj name="Equation" r:id="rId8" imgW="3048000" imgH="444500" progId="Equation.3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480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57200" y="45720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9" imgW="3048000" imgH="444500" progId="Equation.3">
                  <p:embed/>
                </p:oleObj>
              </mc:Choice>
              <mc:Fallback>
                <p:oleObj name="Equation" r:id="rId9" imgW="3048000" imgH="444500" progId="Equation.3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5720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186047" y="3810000"/>
          <a:ext cx="497808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10" imgW="2489040" imgH="482400" progId="Equation.3">
                  <p:embed/>
                </p:oleObj>
              </mc:Choice>
              <mc:Fallback>
                <p:oleObj name="Equation" r:id="rId10" imgW="2489040" imgH="482400" progId="Equation.3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6047" y="3810000"/>
                        <a:ext cx="4978080" cy="96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657600" y="1447800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/>
              <a:t>Model odds of treatment, conditional on pre-treatment confounders</a:t>
            </a:r>
          </a:p>
        </p:txBody>
      </p:sp>
    </p:spTree>
    <p:extLst>
      <p:ext uri="{BB962C8B-B14F-4D97-AF65-F5344CB8AC3E}">
        <p14:creationId xmlns:p14="http://schemas.microsoft.com/office/powerpoint/2010/main" val="413904851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Time-varying confounding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1676401"/>
            <a:ext cx="3491343" cy="13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0" y="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5" imgW="3048000" imgH="444500" progId="Equation.3">
                  <p:embed/>
                </p:oleObj>
              </mc:Choice>
              <mc:Fallback>
                <p:oleObj name="Equation" r:id="rId5" imgW="3048000" imgH="4445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52400" y="15240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7" imgW="3048000" imgH="444500" progId="Equation.3">
                  <p:embed/>
                </p:oleObj>
              </mc:Choice>
              <mc:Fallback>
                <p:oleObj name="Equation" r:id="rId7" imgW="3048000" imgH="44450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04800" y="30480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8" imgW="3048000" imgH="444500" progId="Equation.3">
                  <p:embed/>
                </p:oleObj>
              </mc:Choice>
              <mc:Fallback>
                <p:oleObj name="Equation" r:id="rId8" imgW="3048000" imgH="444500" progId="Equation.3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480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57200" y="45720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9" imgW="3048000" imgH="444500" progId="Equation.3">
                  <p:embed/>
                </p:oleObj>
              </mc:Choice>
              <mc:Fallback>
                <p:oleObj name="Equation" r:id="rId9" imgW="3048000" imgH="444500" progId="Equation.3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5720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304800" y="3571458"/>
          <a:ext cx="497808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10" imgW="2489040" imgH="482400" progId="Equation.3">
                  <p:embed/>
                </p:oleObj>
              </mc:Choice>
              <mc:Fallback>
                <p:oleObj name="Equation" r:id="rId10" imgW="2489040" imgH="482400" progId="Equation.3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04800" y="3571458"/>
                        <a:ext cx="4978080" cy="96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657600" y="1447800"/>
            <a:ext cx="5486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/>
              <a:t>Model odds of treatment, conditional on pre-treatment confounders</a:t>
            </a:r>
          </a:p>
          <a:p>
            <a:pPr marL="342900" indent="-342900">
              <a:buAutoNum type="arabicPeriod"/>
            </a:pPr>
            <a:r>
              <a:rPr lang="en-US" sz="2400" dirty="0"/>
              <a:t>Model odds of mediator, conditional on treatment, pre-treatment confounders, and time-varying confounders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95250" y="4876800"/>
          <a:ext cx="8660880" cy="1066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12" imgW="4330440" imgH="533160" progId="Equation.3">
                  <p:embed/>
                </p:oleObj>
              </mc:Choice>
              <mc:Fallback>
                <p:oleObj name="Equation" r:id="rId12" imgW="4330440" imgH="533160" progId="Equation.3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5250" y="4876800"/>
                        <a:ext cx="8660880" cy="1066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813350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Time-varying confounding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1676401"/>
            <a:ext cx="3491343" cy="13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0" y="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5" imgW="3048000" imgH="444500" progId="Equation.3">
                  <p:embed/>
                </p:oleObj>
              </mc:Choice>
              <mc:Fallback>
                <p:oleObj name="Equation" r:id="rId5" imgW="3048000" imgH="4445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52400" y="15240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7" imgW="3048000" imgH="444500" progId="Equation.3">
                  <p:embed/>
                </p:oleObj>
              </mc:Choice>
              <mc:Fallback>
                <p:oleObj name="Equation" r:id="rId7" imgW="3048000" imgH="44450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04800" y="30480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8" imgW="3048000" imgH="444500" progId="Equation.3">
                  <p:embed/>
                </p:oleObj>
              </mc:Choice>
              <mc:Fallback>
                <p:oleObj name="Equation" r:id="rId8" imgW="3048000" imgH="444500" progId="Equation.3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480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57200" y="45720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9" imgW="3048000" imgH="444500" progId="Equation.3">
                  <p:embed/>
                </p:oleObj>
              </mc:Choice>
              <mc:Fallback>
                <p:oleObj name="Equation" r:id="rId9" imgW="3048000" imgH="444500" progId="Equation.3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5720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186047" y="3505200"/>
          <a:ext cx="497808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0" imgW="2489040" imgH="482400" progId="Equation.3">
                  <p:embed/>
                </p:oleObj>
              </mc:Choice>
              <mc:Fallback>
                <p:oleObj name="Equation" r:id="rId10" imgW="2489040" imgH="482400" progId="Equation.3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6047" y="3505200"/>
                        <a:ext cx="4978080" cy="96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657600" y="1447800"/>
            <a:ext cx="5486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400" dirty="0"/>
              <a:t>Model odds of treatment, conditional on pre-treatment confounders</a:t>
            </a:r>
          </a:p>
          <a:p>
            <a:pPr marL="342900" indent="-342900">
              <a:buAutoNum type="arabicPeriod"/>
            </a:pPr>
            <a:r>
              <a:rPr lang="en-US" sz="1400" dirty="0"/>
              <a:t>Model odds of mediator, conditional on treatment, pre-treatment confounders, and time-varying confounders</a:t>
            </a:r>
          </a:p>
          <a:p>
            <a:pPr marL="342900" indent="-342900">
              <a:buAutoNum type="arabicPeriod"/>
            </a:pPr>
            <a:r>
              <a:rPr lang="en-US" sz="2400" dirty="0"/>
              <a:t>Estimate the probability of the treatment-mediator combination observed to calculate the IPW.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95250" y="4572000"/>
          <a:ext cx="8660880" cy="1066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12" imgW="4330440" imgH="533160" progId="Equation.3">
                  <p:embed/>
                </p:oleObj>
              </mc:Choice>
              <mc:Fallback>
                <p:oleObj name="Equation" r:id="rId12" imgW="4330440" imgH="533160" progId="Equation.3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5250" y="4572000"/>
                        <a:ext cx="8660880" cy="1066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152400" y="5715000"/>
          <a:ext cx="2234880" cy="53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14" imgW="1117440" imgH="266400" progId="Equation.3">
                  <p:embed/>
                </p:oleObj>
              </mc:Choice>
              <mc:Fallback>
                <p:oleObj name="Equation" r:id="rId14" imgW="1117440" imgH="266400" progId="Equation.3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2400" y="5715000"/>
                        <a:ext cx="2234880" cy="53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327089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Time-varying confounding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" y="1676401"/>
            <a:ext cx="3491343" cy="13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0" y="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5" imgW="3048000" imgH="444500" progId="Equation.3">
                  <p:embed/>
                </p:oleObj>
              </mc:Choice>
              <mc:Fallback>
                <p:oleObj name="Equation" r:id="rId5" imgW="3048000" imgH="4445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52400" y="152400"/>
          <a:ext cx="304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7" imgW="3048000" imgH="444500" progId="Equation.3">
                  <p:embed/>
                </p:oleObj>
              </mc:Choice>
              <mc:Fallback>
                <p:oleObj name="Equation" r:id="rId7" imgW="3048000" imgH="44450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3048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657600" y="1447800"/>
            <a:ext cx="5486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/>
              <a:t>Model odds of treatment, conditional on pre-treatment confounders</a:t>
            </a:r>
          </a:p>
          <a:p>
            <a:pPr marL="342900" indent="-342900">
              <a:buAutoNum type="arabicPeriod"/>
            </a:pPr>
            <a:r>
              <a:rPr lang="en-US" sz="1600" dirty="0"/>
              <a:t>Model odds of mediator, conditional on treatment, pre-treatment confounders, and time-varying confounders</a:t>
            </a:r>
          </a:p>
          <a:p>
            <a:pPr marL="342900" indent="-342900">
              <a:buAutoNum type="arabicPeriod"/>
            </a:pPr>
            <a:r>
              <a:rPr lang="en-US" sz="1600" dirty="0"/>
              <a:t>Estimate the probability of the treatment-mediator combination observed.</a:t>
            </a:r>
          </a:p>
          <a:p>
            <a:pPr marL="342900" indent="-342900">
              <a:buAutoNum type="arabicPeriod"/>
            </a:pPr>
            <a:r>
              <a:rPr lang="en-US" sz="2400" dirty="0"/>
              <a:t>Model odds of outcome, conditional on treatment and mediator, weighted by the inverse of the probability.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20037" y="4038600"/>
          <a:ext cx="2413670" cy="575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8" imgW="1117440" imgH="266400" progId="Equation.3">
                  <p:embed/>
                </p:oleObj>
              </mc:Choice>
              <mc:Fallback>
                <p:oleObj name="Equation" r:id="rId8" imgW="1117440" imgH="266400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37" y="4038600"/>
                        <a:ext cx="2413670" cy="5754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54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5654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4800600"/>
            <a:ext cx="51308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059767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2"/>
          <p:cNvSpPr txBox="1">
            <a:spLocks noChangeArrowheads="1"/>
          </p:cNvSpPr>
          <p:nvPr/>
        </p:nvSpPr>
        <p:spPr bwMode="auto">
          <a:xfrm>
            <a:off x="990600" y="1981200"/>
            <a:ext cx="425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M</a:t>
            </a:r>
          </a:p>
        </p:txBody>
      </p:sp>
      <p:sp>
        <p:nvSpPr>
          <p:cNvPr id="58370" name="Text Box 3"/>
          <p:cNvSpPr txBox="1">
            <a:spLocks noChangeArrowheads="1"/>
          </p:cNvSpPr>
          <p:nvPr/>
        </p:nvSpPr>
        <p:spPr bwMode="auto">
          <a:xfrm>
            <a:off x="1862138" y="1981200"/>
            <a:ext cx="347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Z</a:t>
            </a:r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76200" y="1981200"/>
            <a:ext cx="452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X</a:t>
            </a:r>
          </a:p>
        </p:txBody>
      </p:sp>
      <p:cxnSp>
        <p:nvCxnSpPr>
          <p:cNvPr id="58372" name="AutoShape 8"/>
          <p:cNvCxnSpPr>
            <a:cxnSpLocks noChangeShapeType="1"/>
            <a:stCxn id="58371" idx="3"/>
            <a:endCxn id="58369" idx="1"/>
          </p:cNvCxnSpPr>
          <p:nvPr/>
        </p:nvCxnSpPr>
        <p:spPr bwMode="auto">
          <a:xfrm>
            <a:off x="528637" y="2181255"/>
            <a:ext cx="461963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58373" name="AutoShape 9"/>
          <p:cNvCxnSpPr>
            <a:cxnSpLocks noChangeShapeType="1"/>
            <a:stCxn id="58369" idx="3"/>
            <a:endCxn id="58370" idx="1"/>
          </p:cNvCxnSpPr>
          <p:nvPr/>
        </p:nvCxnSpPr>
        <p:spPr bwMode="auto">
          <a:xfrm>
            <a:off x="1416050" y="2181255"/>
            <a:ext cx="446088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62826" name="Rectangle 10"/>
          <p:cNvSpPr>
            <a:spLocks noGrp="1" noChangeArrowheads="1"/>
          </p:cNvSpPr>
          <p:nvPr>
            <p:ph type="title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Mediation</a:t>
            </a:r>
          </a:p>
        </p:txBody>
      </p:sp>
      <p:sp>
        <p:nvSpPr>
          <p:cNvPr id="46" name="Content Placeholder 45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5181600" cy="127406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Hemorrhagic stroke causes increased cranial pressure, which causes brainstem compression and thus death.</a:t>
            </a:r>
            <a:endParaRPr lang="en-US" dirty="0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595437" y="54102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M</a:t>
            </a:r>
            <a:endParaRPr lang="en-US" sz="2000" i="1" baseline="-25000" dirty="0">
              <a:latin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500437" y="5410200"/>
            <a:ext cx="347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Y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76200" y="5410200"/>
            <a:ext cx="452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X</a:t>
            </a:r>
          </a:p>
        </p:txBody>
      </p:sp>
      <p:cxnSp>
        <p:nvCxnSpPr>
          <p:cNvPr id="18" name="AutoShape 8"/>
          <p:cNvCxnSpPr>
            <a:cxnSpLocks noChangeShapeType="1"/>
            <a:stCxn id="17" idx="3"/>
            <a:endCxn id="15" idx="1"/>
          </p:cNvCxnSpPr>
          <p:nvPr/>
        </p:nvCxnSpPr>
        <p:spPr bwMode="auto">
          <a:xfrm>
            <a:off x="528637" y="5610255"/>
            <a:ext cx="1066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19" name="AutoShape 9"/>
          <p:cNvCxnSpPr>
            <a:cxnSpLocks noChangeShapeType="1"/>
            <a:stCxn id="15" idx="3"/>
            <a:endCxn id="16" idx="1"/>
          </p:cNvCxnSpPr>
          <p:nvPr/>
        </p:nvCxnSpPr>
        <p:spPr bwMode="auto">
          <a:xfrm>
            <a:off x="2205037" y="5610255"/>
            <a:ext cx="12954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20" name="AutoShape 9"/>
          <p:cNvCxnSpPr>
            <a:cxnSpLocks noChangeShapeType="1"/>
            <a:stCxn id="17" idx="3"/>
            <a:endCxn id="21" idx="1"/>
          </p:cNvCxnSpPr>
          <p:nvPr/>
        </p:nvCxnSpPr>
        <p:spPr bwMode="auto">
          <a:xfrm flipV="1">
            <a:off x="528637" y="4924455"/>
            <a:ext cx="1676400" cy="6858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2205037" y="47244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Q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23" name="AutoShape 9"/>
          <p:cNvCxnSpPr>
            <a:cxnSpLocks noChangeShapeType="1"/>
            <a:stCxn id="15" idx="0"/>
            <a:endCxn id="21" idx="1"/>
          </p:cNvCxnSpPr>
          <p:nvPr/>
        </p:nvCxnSpPr>
        <p:spPr bwMode="auto">
          <a:xfrm rot="5400000" flipH="1" flipV="1">
            <a:off x="1809765" y="5014928"/>
            <a:ext cx="485745" cy="3048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27" name="AutoShape 9"/>
          <p:cNvCxnSpPr>
            <a:cxnSpLocks noChangeShapeType="1"/>
            <a:stCxn id="21" idx="3"/>
            <a:endCxn id="16" idx="0"/>
          </p:cNvCxnSpPr>
          <p:nvPr/>
        </p:nvCxnSpPr>
        <p:spPr bwMode="auto">
          <a:xfrm>
            <a:off x="2814637" y="4924455"/>
            <a:ext cx="859631" cy="48574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47" name="Content Placeholder 45"/>
          <p:cNvSpPr>
            <a:spLocks noGrp="1"/>
          </p:cNvSpPr>
          <p:nvPr>
            <p:ph sz="half" idx="2"/>
          </p:nvPr>
        </p:nvSpPr>
        <p:spPr>
          <a:xfrm>
            <a:off x="3657600" y="3276600"/>
            <a:ext cx="5486400" cy="127406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Hemorrhagic stroke causes increased cranial pressure, which causes brainstem compression and thus coma.</a:t>
            </a:r>
            <a:endParaRPr lang="en-US" dirty="0"/>
          </a:p>
        </p:txBody>
      </p:sp>
      <p:sp>
        <p:nvSpPr>
          <p:cNvPr id="49" name="Text Box 2"/>
          <p:cNvSpPr txBox="1">
            <a:spLocks noChangeArrowheads="1"/>
          </p:cNvSpPr>
          <p:nvPr/>
        </p:nvSpPr>
        <p:spPr bwMode="auto">
          <a:xfrm>
            <a:off x="1519237" y="3824272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M</a:t>
            </a:r>
            <a:endParaRPr lang="en-US" sz="2000" i="1" baseline="-25000" dirty="0">
              <a:latin typeface="Times New Roman" pitchFamily="18" charset="0"/>
            </a:endParaRPr>
          </a:p>
        </p:txBody>
      </p:sp>
      <p:sp>
        <p:nvSpPr>
          <p:cNvPr id="50" name="Text Box 3"/>
          <p:cNvSpPr txBox="1">
            <a:spLocks noChangeArrowheads="1"/>
          </p:cNvSpPr>
          <p:nvPr/>
        </p:nvSpPr>
        <p:spPr bwMode="auto">
          <a:xfrm>
            <a:off x="3124200" y="3824272"/>
            <a:ext cx="347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Y</a:t>
            </a: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0" y="3824272"/>
            <a:ext cx="452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>
                <a:latin typeface="Times New Roman" pitchFamily="18" charset="0"/>
              </a:rPr>
              <a:t>X</a:t>
            </a:r>
          </a:p>
        </p:txBody>
      </p:sp>
      <p:cxnSp>
        <p:nvCxnSpPr>
          <p:cNvPr id="52" name="AutoShape 8"/>
          <p:cNvCxnSpPr>
            <a:cxnSpLocks noChangeShapeType="1"/>
            <a:stCxn id="51" idx="3"/>
            <a:endCxn id="49" idx="1"/>
          </p:cNvCxnSpPr>
          <p:nvPr/>
        </p:nvCxnSpPr>
        <p:spPr bwMode="auto">
          <a:xfrm>
            <a:off x="452437" y="4024327"/>
            <a:ext cx="1066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53" name="AutoShape 9"/>
          <p:cNvCxnSpPr>
            <a:cxnSpLocks noChangeShapeType="1"/>
            <a:stCxn id="49" idx="3"/>
            <a:endCxn id="50" idx="1"/>
          </p:cNvCxnSpPr>
          <p:nvPr/>
        </p:nvCxnSpPr>
        <p:spPr bwMode="auto">
          <a:xfrm>
            <a:off x="2128837" y="4024327"/>
            <a:ext cx="995363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54" name="AutoShape 9"/>
          <p:cNvCxnSpPr>
            <a:cxnSpLocks noChangeShapeType="1"/>
            <a:stCxn id="51" idx="3"/>
            <a:endCxn id="55" idx="1"/>
          </p:cNvCxnSpPr>
          <p:nvPr/>
        </p:nvCxnSpPr>
        <p:spPr bwMode="auto">
          <a:xfrm flipV="1">
            <a:off x="452437" y="3352800"/>
            <a:ext cx="1676400" cy="671527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2128837" y="3152745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Q</a:t>
            </a:r>
            <a:endParaRPr lang="en-US" sz="2000" i="1" baseline="-25000" dirty="0">
              <a:latin typeface="Times New Roman" pitchFamily="18" charset="0"/>
            </a:endParaRPr>
          </a:p>
        </p:txBody>
      </p:sp>
      <p:cxnSp>
        <p:nvCxnSpPr>
          <p:cNvPr id="57" name="AutoShape 9"/>
          <p:cNvCxnSpPr>
            <a:cxnSpLocks noChangeShapeType="1"/>
            <a:stCxn id="55" idx="3"/>
            <a:endCxn id="50" idx="0"/>
          </p:cNvCxnSpPr>
          <p:nvPr/>
        </p:nvCxnSpPr>
        <p:spPr bwMode="auto">
          <a:xfrm>
            <a:off x="2738437" y="3352800"/>
            <a:ext cx="559594" cy="47147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2819400" y="1981200"/>
            <a:ext cx="347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i="1" dirty="0">
                <a:latin typeface="Times New Roman" pitchFamily="18" charset="0"/>
              </a:rPr>
              <a:t>Y</a:t>
            </a:r>
          </a:p>
        </p:txBody>
      </p:sp>
      <p:cxnSp>
        <p:nvCxnSpPr>
          <p:cNvPr id="66" name="AutoShape 9"/>
          <p:cNvCxnSpPr>
            <a:cxnSpLocks noChangeShapeType="1"/>
            <a:stCxn id="58370" idx="3"/>
            <a:endCxn id="65" idx="1"/>
          </p:cNvCxnSpPr>
          <p:nvPr/>
        </p:nvCxnSpPr>
        <p:spPr bwMode="auto">
          <a:xfrm>
            <a:off x="2209800" y="2181255"/>
            <a:ext cx="609600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Example in a Nonlinear Model</a:t>
            </a: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 dirty="0">
                <a:latin typeface="Times New Roman" pitchFamily="18" charset="0"/>
              </a:rPr>
              <a:t>BMI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8613" name="AutoShape 8"/>
          <p:cNvCxnSpPr>
            <a:cxnSpLocks noChangeShapeType="1"/>
            <a:stCxn id="68612" idx="3"/>
            <a:endCxn id="68610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4" name="AutoShape 9"/>
          <p:cNvCxnSpPr>
            <a:cxnSpLocks noChangeShapeType="1"/>
            <a:stCxn id="68610" idx="3"/>
            <a:endCxn id="68611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5" name="AutoShape 9"/>
          <p:cNvCxnSpPr>
            <a:cxnSpLocks noChangeShapeType="1"/>
            <a:stCxn id="68612" idx="3"/>
            <a:endCxn id="68611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3048000" y="2667000"/>
            <a:ext cx="591700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E(Own Ed)=12+0.5*(Mom Ed-12)</a:t>
            </a:r>
          </a:p>
          <a:p>
            <a:r>
              <a:rPr lang="en-US" dirty="0"/>
              <a:t>E(BMI)=       25-0.5*(Own Ed-12)^2 – 0.25*(Mom Ed-12)</a:t>
            </a:r>
          </a:p>
          <a:p>
            <a:endParaRPr lang="en-US" dirty="0"/>
          </a:p>
          <a:p>
            <a:r>
              <a:rPr lang="en-US" dirty="0"/>
              <a:t>What is the direct effect of Mom Ed on BMI?</a:t>
            </a:r>
          </a:p>
          <a:p>
            <a:r>
              <a:rPr lang="en-US" dirty="0"/>
              <a:t>	-0.25</a:t>
            </a:r>
          </a:p>
          <a:p>
            <a:endParaRPr lang="en-US" dirty="0"/>
          </a:p>
          <a:p>
            <a:r>
              <a:rPr lang="en-US" dirty="0"/>
              <a:t>What is the indirect effect of Mom Ed on BMI?</a:t>
            </a:r>
          </a:p>
          <a:p>
            <a:r>
              <a:rPr lang="en-US" dirty="0"/>
              <a:t>	-0.14</a:t>
            </a:r>
          </a:p>
          <a:p>
            <a:endParaRPr lang="en-US" dirty="0"/>
          </a:p>
          <a:p>
            <a:r>
              <a:rPr lang="en-US" dirty="0"/>
              <a:t>What is the total effect of Mom Ed on BMI? </a:t>
            </a:r>
          </a:p>
          <a:p>
            <a:r>
              <a:rPr lang="en-US" dirty="0"/>
              <a:t>	-0.25 -.14=-0.4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Example in a Nonlinear Model</a:t>
            </a: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 dirty="0">
                <a:latin typeface="Times New Roman" pitchFamily="18" charset="0"/>
              </a:rPr>
              <a:t>BMI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8613" name="AutoShape 8"/>
          <p:cNvCxnSpPr>
            <a:cxnSpLocks noChangeShapeType="1"/>
            <a:stCxn id="68612" idx="3"/>
            <a:endCxn id="68610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4" name="AutoShape 9"/>
          <p:cNvCxnSpPr>
            <a:cxnSpLocks noChangeShapeType="1"/>
            <a:stCxn id="68610" idx="3"/>
            <a:endCxn id="68611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5" name="AutoShape 9"/>
          <p:cNvCxnSpPr>
            <a:cxnSpLocks noChangeShapeType="1"/>
            <a:stCxn id="68612" idx="3"/>
            <a:endCxn id="68611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3048000" y="2667000"/>
            <a:ext cx="591700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E(Own Ed)=12+0.5*(Mom Ed-12)</a:t>
            </a:r>
          </a:p>
          <a:p>
            <a:r>
              <a:rPr lang="en-US" dirty="0"/>
              <a:t>E(BMI)=       25-0.5*(Own Ed-12)^2 – 0.25*(Mom Ed-12)</a:t>
            </a:r>
          </a:p>
          <a:p>
            <a:endParaRPr lang="en-US" dirty="0"/>
          </a:p>
          <a:p>
            <a:r>
              <a:rPr lang="en-US" dirty="0"/>
              <a:t>What is the direct effect of Mom Ed on BMI?</a:t>
            </a:r>
          </a:p>
          <a:p>
            <a:r>
              <a:rPr lang="en-US" dirty="0"/>
              <a:t>	-0.25</a:t>
            </a:r>
          </a:p>
          <a:p>
            <a:endParaRPr lang="en-US" dirty="0"/>
          </a:p>
          <a:p>
            <a:r>
              <a:rPr lang="en-US" dirty="0"/>
              <a:t>What is the indirect effect of Mom Ed on BMI?</a:t>
            </a:r>
          </a:p>
          <a:p>
            <a:r>
              <a:rPr lang="en-US" dirty="0"/>
              <a:t>	-0.14</a:t>
            </a:r>
          </a:p>
          <a:p>
            <a:endParaRPr lang="en-US" dirty="0"/>
          </a:p>
          <a:p>
            <a:r>
              <a:rPr lang="en-US" dirty="0"/>
              <a:t>What is the total effect of Mom Ed on BMI? </a:t>
            </a:r>
          </a:p>
          <a:p>
            <a:r>
              <a:rPr lang="en-US" dirty="0"/>
              <a:t>	-0.25 -.14=-0.4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2"/>
          <p:cNvSpPr txBox="1">
            <a:spLocks noChangeArrowheads="1"/>
          </p:cNvSpPr>
          <p:nvPr/>
        </p:nvSpPr>
        <p:spPr bwMode="auto">
          <a:xfrm>
            <a:off x="2112963" y="1981200"/>
            <a:ext cx="425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</a:t>
            </a:r>
          </a:p>
        </p:txBody>
      </p:sp>
      <p:sp>
        <p:nvSpPr>
          <p:cNvPr id="58370" name="Text Box 3"/>
          <p:cNvSpPr txBox="1">
            <a:spLocks noChangeArrowheads="1"/>
          </p:cNvSpPr>
          <p:nvPr/>
        </p:nvSpPr>
        <p:spPr bwMode="auto">
          <a:xfrm>
            <a:off x="3757613" y="1981200"/>
            <a:ext cx="347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Y</a:t>
            </a:r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750888" y="1981200"/>
            <a:ext cx="452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X</a:t>
            </a:r>
          </a:p>
        </p:txBody>
      </p:sp>
      <p:cxnSp>
        <p:nvCxnSpPr>
          <p:cNvPr id="58372" name="AutoShape 8"/>
          <p:cNvCxnSpPr>
            <a:cxnSpLocks noChangeShapeType="1"/>
            <a:stCxn id="58371" idx="3"/>
            <a:endCxn id="58369" idx="1"/>
          </p:cNvCxnSpPr>
          <p:nvPr/>
        </p:nvCxnSpPr>
        <p:spPr bwMode="auto">
          <a:xfrm>
            <a:off x="1203325" y="2209800"/>
            <a:ext cx="9096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58373" name="AutoShape 9"/>
          <p:cNvCxnSpPr>
            <a:cxnSpLocks noChangeShapeType="1"/>
            <a:stCxn id="58369" idx="3"/>
            <a:endCxn id="58370" idx="1"/>
          </p:cNvCxnSpPr>
          <p:nvPr/>
        </p:nvCxnSpPr>
        <p:spPr bwMode="auto">
          <a:xfrm>
            <a:off x="2538413" y="2209800"/>
            <a:ext cx="1219200" cy="127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Mediation</a:t>
            </a:r>
          </a:p>
        </p:txBody>
      </p:sp>
      <p:sp>
        <p:nvSpPr>
          <p:cNvPr id="58375" name="TextBox 14"/>
          <p:cNvSpPr txBox="1">
            <a:spLocks noChangeArrowheads="1"/>
          </p:cNvSpPr>
          <p:nvPr/>
        </p:nvSpPr>
        <p:spPr bwMode="auto">
          <a:xfrm>
            <a:off x="409575" y="3429000"/>
            <a:ext cx="73914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/>
              <a:t>If X affects M and M affects Y, then M mediates (part of) the effect of X on Y.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000" dirty="0"/>
              <a:t>There are some weird cases where this is not true, but these are exceptions.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/>
              <a:t>M cannot mediate the effect of X on Y if X does not affect M, or if M does not affect Y.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Example in a Nonlinear Model</a:t>
            </a: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 dirty="0">
                <a:latin typeface="Times New Roman" pitchFamily="18" charset="0"/>
              </a:rPr>
              <a:t>BMI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8613" name="AutoShape 8"/>
          <p:cNvCxnSpPr>
            <a:cxnSpLocks noChangeShapeType="1"/>
            <a:stCxn id="68612" idx="3"/>
            <a:endCxn id="68610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4" name="AutoShape 9"/>
          <p:cNvCxnSpPr>
            <a:cxnSpLocks noChangeShapeType="1"/>
            <a:stCxn id="68610" idx="3"/>
            <a:endCxn id="68611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5" name="AutoShape 9"/>
          <p:cNvCxnSpPr>
            <a:cxnSpLocks noChangeShapeType="1"/>
            <a:stCxn id="68612" idx="3"/>
            <a:endCxn id="68611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3464240" y="2667000"/>
            <a:ext cx="567976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E(Own Ed)=12+5*</a:t>
            </a:r>
            <a:r>
              <a:rPr lang="en-US" dirty="0" err="1"/>
              <a:t>ln</a:t>
            </a:r>
            <a:r>
              <a:rPr lang="en-US" dirty="0"/>
              <a:t>(Mom Ed)</a:t>
            </a:r>
          </a:p>
          <a:p>
            <a:r>
              <a:rPr lang="en-US" dirty="0"/>
              <a:t>E(BMI)=       25-0.5*(Own Ed-12) – 0.25*(Mom Ed-12)</a:t>
            </a:r>
          </a:p>
          <a:p>
            <a:endParaRPr lang="en-US" dirty="0"/>
          </a:p>
          <a:p>
            <a:r>
              <a:rPr lang="en-US" dirty="0"/>
              <a:t>What is the direct effect of Mom Ed on BMI?</a:t>
            </a:r>
          </a:p>
          <a:p>
            <a:r>
              <a:rPr lang="en-US" dirty="0"/>
              <a:t>	-0.25</a:t>
            </a:r>
          </a:p>
          <a:p>
            <a:endParaRPr lang="en-US" dirty="0"/>
          </a:p>
          <a:p>
            <a:r>
              <a:rPr lang="en-US" dirty="0"/>
              <a:t>What is the indirect effect of Mom Ed on BMI?</a:t>
            </a:r>
          </a:p>
          <a:p>
            <a:r>
              <a:rPr lang="en-US" dirty="0"/>
              <a:t>	-0.21</a:t>
            </a:r>
          </a:p>
          <a:p>
            <a:endParaRPr lang="en-US" dirty="0"/>
          </a:p>
          <a:p>
            <a:r>
              <a:rPr lang="en-US" dirty="0"/>
              <a:t>What is the total effect of Mom Ed on BMI? </a:t>
            </a:r>
          </a:p>
          <a:p>
            <a:r>
              <a:rPr lang="en-US" dirty="0"/>
              <a:t>	-0.25 -.14=-0.46</a:t>
            </a:r>
          </a:p>
          <a:p>
            <a:endParaRPr lang="en-US" dirty="0"/>
          </a:p>
        </p:txBody>
      </p:sp>
      <p:pic>
        <p:nvPicPr>
          <p:cNvPr id="272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3200400"/>
            <a:ext cx="3429000" cy="347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Example</a:t>
            </a: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 dirty="0">
                <a:latin typeface="Times New Roman" pitchFamily="18" charset="0"/>
              </a:rPr>
              <a:t>BMI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8613" name="AutoShape 8"/>
          <p:cNvCxnSpPr>
            <a:cxnSpLocks noChangeShapeType="1"/>
            <a:stCxn id="68612" idx="3"/>
            <a:endCxn id="68610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4" name="AutoShape 9"/>
          <p:cNvCxnSpPr>
            <a:cxnSpLocks noChangeShapeType="1"/>
            <a:stCxn id="68610" idx="3"/>
            <a:endCxn id="68611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5" name="AutoShape 9"/>
          <p:cNvCxnSpPr>
            <a:cxnSpLocks noChangeShapeType="1"/>
            <a:stCxn id="68612" idx="3"/>
            <a:endCxn id="68611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1981200" y="2667001"/>
            <a:ext cx="68363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Pr(Own Ed=Low)=0.05*3*(</a:t>
            </a:r>
            <a:r>
              <a:rPr lang="en-US" dirty="0" err="1"/>
              <a:t>MomEd</a:t>
            </a:r>
            <a:r>
              <a:rPr lang="en-US" dirty="0"/>
              <a:t>=Low)</a:t>
            </a:r>
          </a:p>
          <a:p>
            <a:r>
              <a:rPr lang="en-US" dirty="0"/>
              <a:t>Pr(Obese)=0.02*2*(</a:t>
            </a:r>
            <a:r>
              <a:rPr lang="en-US" dirty="0" err="1"/>
              <a:t>OwnEd</a:t>
            </a:r>
            <a:r>
              <a:rPr lang="en-US" dirty="0"/>
              <a:t>=Low)*1.5*(</a:t>
            </a:r>
            <a:r>
              <a:rPr lang="en-US" dirty="0" err="1"/>
              <a:t>MomEd</a:t>
            </a:r>
            <a:r>
              <a:rPr lang="en-US" dirty="0"/>
              <a:t>=Low)</a:t>
            </a:r>
          </a:p>
          <a:p>
            <a:endParaRPr lang="en-US" dirty="0"/>
          </a:p>
          <a:p>
            <a:r>
              <a:rPr lang="en-US" dirty="0"/>
              <a:t>What is the direct effect of Low Mom Ed on Pr(Obese)? </a:t>
            </a:r>
          </a:p>
          <a:p>
            <a:r>
              <a:rPr lang="en-US" dirty="0"/>
              <a:t>	RR=1.5</a:t>
            </a:r>
          </a:p>
          <a:p>
            <a:r>
              <a:rPr lang="en-US" dirty="0"/>
              <a:t>What is the indirect effect of Mom Ed on Pr(Obese)? </a:t>
            </a:r>
          </a:p>
          <a:p>
            <a:r>
              <a:rPr lang="en-US" dirty="0"/>
              <a:t>	RR=1+(2-1)*(.15-.05)=1+.1=1.1</a:t>
            </a:r>
          </a:p>
          <a:p>
            <a:r>
              <a:rPr lang="en-US" dirty="0"/>
              <a:t>What is the total effect of Mom Ed on Pr(Obese)? </a:t>
            </a:r>
          </a:p>
          <a:p>
            <a:r>
              <a:rPr lang="en-US" dirty="0"/>
              <a:t>	1.5*1.1=1.65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Example</a:t>
            </a: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 dirty="0">
                <a:latin typeface="Times New Roman" pitchFamily="18" charset="0"/>
              </a:rPr>
              <a:t>BMI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8613" name="AutoShape 8"/>
          <p:cNvCxnSpPr>
            <a:cxnSpLocks noChangeShapeType="1"/>
            <a:stCxn id="68612" idx="3"/>
            <a:endCxn id="68610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4" name="AutoShape 9"/>
          <p:cNvCxnSpPr>
            <a:cxnSpLocks noChangeShapeType="1"/>
            <a:stCxn id="68610" idx="3"/>
            <a:endCxn id="68611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5" name="AutoShape 9"/>
          <p:cNvCxnSpPr>
            <a:cxnSpLocks noChangeShapeType="1"/>
            <a:stCxn id="68612" idx="3"/>
            <a:endCxn id="68611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152400" y="2819400"/>
            <a:ext cx="8991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Pr(Own Ed=Low)=0.05*3*(</a:t>
            </a:r>
            <a:r>
              <a:rPr lang="en-US" dirty="0" err="1"/>
              <a:t>MomEd</a:t>
            </a:r>
            <a:r>
              <a:rPr lang="en-US" dirty="0"/>
              <a:t>=Low)</a:t>
            </a:r>
          </a:p>
          <a:p>
            <a:r>
              <a:rPr lang="en-US" dirty="0"/>
              <a:t>Pr(Obese)=0.02*2*(</a:t>
            </a:r>
            <a:r>
              <a:rPr lang="en-US" dirty="0" err="1"/>
              <a:t>OwnEd</a:t>
            </a:r>
            <a:r>
              <a:rPr lang="en-US" dirty="0"/>
              <a:t>=Low)*1.5*(</a:t>
            </a:r>
            <a:r>
              <a:rPr lang="en-US" dirty="0" err="1"/>
              <a:t>MomEd</a:t>
            </a:r>
            <a:r>
              <a:rPr lang="en-US" dirty="0"/>
              <a:t>=Low)</a:t>
            </a:r>
          </a:p>
          <a:p>
            <a:r>
              <a:rPr lang="en-US" dirty="0"/>
              <a:t>What is the direct effect of Low Mom Ed on Pr(Obese)? RR=1.5</a:t>
            </a:r>
          </a:p>
          <a:p>
            <a:r>
              <a:rPr lang="en-US" dirty="0"/>
              <a:t>What is the indirect effect of Mom Ed on Pr(Obese)? RR=1+(2-1)*(.15-.05)=1+.1=1.1</a:t>
            </a:r>
          </a:p>
          <a:p>
            <a:r>
              <a:rPr lang="en-US" dirty="0"/>
              <a:t>What is the total effect of Mom Ed on Pr(Obese)?  RR=1.5*1.1=1.65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73411" name="Picture 3"/>
          <p:cNvPicPr>
            <a:picLocks noChangeAspect="1" noChangeArrowheads="1"/>
          </p:cNvPicPr>
          <p:nvPr/>
        </p:nvPicPr>
        <p:blipFill>
          <a:blip r:embed="rId3" cstate="print"/>
          <a:srcRect r="21594"/>
          <a:stretch>
            <a:fillRect/>
          </a:stretch>
        </p:blipFill>
        <p:spPr bwMode="auto">
          <a:xfrm>
            <a:off x="511590" y="4495800"/>
            <a:ext cx="8632410" cy="2097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6" name="Rectangle 10"/>
          <p:cNvSpPr>
            <a:spLocks noGrp="1" noChangeArrowheads="1"/>
          </p:cNvSpPr>
          <p:nvPr>
            <p:ph type="title" idx="4294967295"/>
          </p:nvPr>
        </p:nvSpPr>
        <p:spPr bwMode="auto"/>
        <p:txBody>
          <a:bodyPr wrap="square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Mediation: Classic Decomposition Example</a:t>
            </a:r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981200" y="1968500"/>
            <a:ext cx="782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Own Ed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52800" y="2149475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 dirty="0">
                <a:latin typeface="Times New Roman" pitchFamily="18" charset="0"/>
              </a:rPr>
              <a:t>BMI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1288" y="1968500"/>
            <a:ext cx="908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i="1">
                <a:latin typeface="Times New Roman" pitchFamily="18" charset="0"/>
              </a:rPr>
              <a:t>Mom Ed</a:t>
            </a:r>
          </a:p>
        </p:txBody>
      </p:sp>
      <p:cxnSp>
        <p:nvCxnSpPr>
          <p:cNvPr id="68613" name="AutoShape 8"/>
          <p:cNvCxnSpPr>
            <a:cxnSpLocks noChangeShapeType="1"/>
            <a:stCxn id="68612" idx="3"/>
            <a:endCxn id="68610" idx="1"/>
          </p:cNvCxnSpPr>
          <p:nvPr/>
        </p:nvCxnSpPr>
        <p:spPr bwMode="auto">
          <a:xfrm>
            <a:off x="1049338" y="2384425"/>
            <a:ext cx="9318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4" name="AutoShape 9"/>
          <p:cNvCxnSpPr>
            <a:cxnSpLocks noChangeShapeType="1"/>
            <a:stCxn id="68610" idx="3"/>
            <a:endCxn id="68611" idx="1"/>
          </p:cNvCxnSpPr>
          <p:nvPr/>
        </p:nvCxnSpPr>
        <p:spPr bwMode="auto">
          <a:xfrm flipV="1">
            <a:off x="2763838" y="2381250"/>
            <a:ext cx="588962" cy="31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cxnSp>
        <p:nvCxnSpPr>
          <p:cNvPr id="68615" name="AutoShape 9"/>
          <p:cNvCxnSpPr>
            <a:cxnSpLocks noChangeShapeType="1"/>
            <a:stCxn id="68612" idx="3"/>
            <a:endCxn id="68611" idx="0"/>
          </p:cNvCxnSpPr>
          <p:nvPr/>
        </p:nvCxnSpPr>
        <p:spPr bwMode="auto">
          <a:xfrm flipV="1">
            <a:off x="1049338" y="2149475"/>
            <a:ext cx="2959100" cy="234950"/>
          </a:xfrm>
          <a:prstGeom prst="curvedConnector4">
            <a:avLst>
              <a:gd name="adj1" fmla="val 10264"/>
              <a:gd name="adj2" fmla="val 2748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152400" y="2819400"/>
            <a:ext cx="8991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Pr(Own Ed=Low)=0.05*3*(</a:t>
            </a:r>
            <a:r>
              <a:rPr lang="en-US" dirty="0" err="1"/>
              <a:t>MomEd</a:t>
            </a:r>
            <a:r>
              <a:rPr lang="en-US" dirty="0"/>
              <a:t>=Low)</a:t>
            </a:r>
          </a:p>
          <a:p>
            <a:r>
              <a:rPr lang="en-US" dirty="0"/>
              <a:t>Pr(Obese)=0.02*2*(</a:t>
            </a:r>
            <a:r>
              <a:rPr lang="en-US" dirty="0" err="1"/>
              <a:t>OwnEd</a:t>
            </a:r>
            <a:r>
              <a:rPr lang="en-US" dirty="0"/>
              <a:t>=Low)*1.5*(</a:t>
            </a:r>
            <a:r>
              <a:rPr lang="en-US" dirty="0" err="1"/>
              <a:t>MomEd</a:t>
            </a:r>
            <a:r>
              <a:rPr lang="en-US" dirty="0"/>
              <a:t>=Low)</a:t>
            </a:r>
          </a:p>
          <a:p>
            <a:r>
              <a:rPr lang="en-US" dirty="0"/>
              <a:t>What is the direct effect of Low Mom Ed on Pr(Obese)? RR=1.5</a:t>
            </a:r>
          </a:p>
          <a:p>
            <a:r>
              <a:rPr lang="en-US" dirty="0"/>
              <a:t>What is the indirect effect of Mom Ed on Pr(Obese)? RR=1+(2-1)*(.15-.05)=1+.1=1.1</a:t>
            </a:r>
          </a:p>
          <a:p>
            <a:r>
              <a:rPr lang="en-US" dirty="0"/>
              <a:t>What is the total effect of Mom Ed on Pr(Obese)?  RR=1.5*1.1=1.65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73410" name="Picture 2"/>
          <p:cNvPicPr>
            <a:picLocks noChangeAspect="1" noChangeArrowheads="1"/>
          </p:cNvPicPr>
          <p:nvPr/>
        </p:nvPicPr>
        <p:blipFill>
          <a:blip r:embed="rId3" cstate="print"/>
          <a:srcRect r="21594"/>
          <a:stretch>
            <a:fillRect/>
          </a:stretch>
        </p:blipFill>
        <p:spPr bwMode="auto">
          <a:xfrm>
            <a:off x="304800" y="4419600"/>
            <a:ext cx="8300394" cy="2175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12189</TotalTime>
  <Words>6280</Words>
  <Application>Microsoft Office PowerPoint</Application>
  <PresentationFormat>On-screen Show (4:3)</PresentationFormat>
  <Paragraphs>1226</Paragraphs>
  <Slides>93</Slides>
  <Notes>75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93</vt:i4>
      </vt:variant>
    </vt:vector>
  </HeadingPairs>
  <TitlesOfParts>
    <vt:vector size="104" baseType="lpstr">
      <vt:lpstr>Arial</vt:lpstr>
      <vt:lpstr>Bradley Hand ITC</vt:lpstr>
      <vt:lpstr>Calibri</vt:lpstr>
      <vt:lpstr>Corbel</vt:lpstr>
      <vt:lpstr>Symbol</vt:lpstr>
      <vt:lpstr>Times New Roman</vt:lpstr>
      <vt:lpstr>Wingdings</vt:lpstr>
      <vt:lpstr>Wingdings 2</vt:lpstr>
      <vt:lpstr>Wingdings 3</vt:lpstr>
      <vt:lpstr>Module</vt:lpstr>
      <vt:lpstr>Equation</vt:lpstr>
      <vt:lpstr>Censoring vs Truncation</vt:lpstr>
      <vt:lpstr>Doll-Hill vs Causal Inference Consistency</vt:lpstr>
      <vt:lpstr>Exchangeability</vt:lpstr>
      <vt:lpstr>Combining information</vt:lpstr>
      <vt:lpstr>Rae’s question</vt:lpstr>
      <vt:lpstr>Rae’s question</vt:lpstr>
      <vt:lpstr>PowerPoint Presentation</vt:lpstr>
      <vt:lpstr>Mediation</vt:lpstr>
      <vt:lpstr>Mediation</vt:lpstr>
      <vt:lpstr>Simple physical analogy</vt:lpstr>
      <vt:lpstr>Mediation: Direct vs Indirect Effects</vt:lpstr>
      <vt:lpstr>Why do we care about effect decomposition?</vt:lpstr>
      <vt:lpstr>Conventional Approach to Direct vs Indirect Effects Decomposition</vt:lpstr>
      <vt:lpstr>Mediation: Direct vs Indirect Effects Decomposition</vt:lpstr>
      <vt:lpstr>Mediation: lots of possible structures</vt:lpstr>
      <vt:lpstr>Mediation</vt:lpstr>
      <vt:lpstr>Mediation: Classic Decomposition Approach</vt:lpstr>
      <vt:lpstr>Mediation: Classic Decomposition Example</vt:lpstr>
      <vt:lpstr>Mediation: Classic Decomposition Example</vt:lpstr>
      <vt:lpstr>Mediation: Classic Decomposition Example</vt:lpstr>
      <vt:lpstr>Mediation: Classic Decomposition Example</vt:lpstr>
      <vt:lpstr>Mediation</vt:lpstr>
      <vt:lpstr>Lifecourse timing</vt:lpstr>
      <vt:lpstr>Etiologic Model: Immediate Risk</vt:lpstr>
      <vt:lpstr>Etiologic Models: Immediate Risk + Social Trajectory</vt:lpstr>
      <vt:lpstr>Critical Period/Latency  (+ Social Trajectory)</vt:lpstr>
      <vt:lpstr>Etiologic Models: Cumulative Risk</vt:lpstr>
      <vt:lpstr>Physiological Effects of Trajectory/Change</vt:lpstr>
      <vt:lpstr>Etiologic Models: All Confounding</vt:lpstr>
      <vt:lpstr>Implications of Alternatives</vt:lpstr>
      <vt:lpstr>Lifecourse Models Have Inconsistent Empirical Predictions</vt:lpstr>
      <vt:lpstr>Conventional Approach: Total Effect of Child SES on Adult Health</vt:lpstr>
      <vt:lpstr>Conventional Approach: Total Effect of Child SES on Adult Health</vt:lpstr>
      <vt:lpstr>Conventional Approach: Direct Effect of Child SES on Adult Health</vt:lpstr>
      <vt:lpstr>Conventional Approach: Indirect Effect of Child SES on Adult Health</vt:lpstr>
      <vt:lpstr>Conventional Approach:  Cumulative vs Latency</vt:lpstr>
      <vt:lpstr>Mediation</vt:lpstr>
      <vt:lpstr>Assumptions for classic approach</vt:lpstr>
      <vt:lpstr>Commonly Ignored Problems with Classic Decomposition Approach</vt:lpstr>
      <vt:lpstr>Commonly Ignored Problems with Classic Decomposition Approach</vt:lpstr>
      <vt:lpstr>Distinguishing Etiologic Models: Testing for Latency or Cumulative vs Immediate Risk</vt:lpstr>
      <vt:lpstr>Distinguishing Etiologic Models: Testing for Latency or Cumulative vs Immediate Risk</vt:lpstr>
      <vt:lpstr>Distinguishing Etiologic Models: Testing for Latency vs Cumulative Risk</vt:lpstr>
      <vt:lpstr>Empirical Example: spurious evidence for latent effects of SEP1</vt:lpstr>
      <vt:lpstr>Empirical Example: spurious evidence for latent effects of SEP1</vt:lpstr>
      <vt:lpstr>Empirical Example: spurious evidence for latent effects of SEP1</vt:lpstr>
      <vt:lpstr>Empirical Example: spurious evidence for latent effects of SEP1</vt:lpstr>
      <vt:lpstr>Empirical Example: spurious evidence for latent effects of SEP1</vt:lpstr>
      <vt:lpstr>Empirical Example: spurious evidence for latent effects of SEP1</vt:lpstr>
      <vt:lpstr>Commonly Ignored Problems with Classic Decomposition Approach</vt:lpstr>
      <vt:lpstr>Mediation</vt:lpstr>
      <vt:lpstr>Confounded Mediators</vt:lpstr>
      <vt:lpstr>Confounded Mediators</vt:lpstr>
      <vt:lpstr>Confounded Mediators</vt:lpstr>
      <vt:lpstr>Confounded Mediators</vt:lpstr>
      <vt:lpstr>Confounded Mediators</vt:lpstr>
      <vt:lpstr>Confounded Mediators</vt:lpstr>
      <vt:lpstr>Confounded Mediators: total effect estimates</vt:lpstr>
      <vt:lpstr>Confounded Mediators: total effect estimates</vt:lpstr>
      <vt:lpstr>Confounded Mediators: Direct Effect Estimate</vt:lpstr>
      <vt:lpstr>Confounded Mediators: Direct Effect Estimate</vt:lpstr>
      <vt:lpstr>Confounded Mediators: Direct and Indirect Effect Decomposition</vt:lpstr>
      <vt:lpstr>Confounded Mediators: Direct and Indirect Effect Decomposition</vt:lpstr>
      <vt:lpstr>Confounded Mediators: Direct and Indirect Effect Decomposition</vt:lpstr>
      <vt:lpstr>Commonly Ignored Problems with Classic Decomposition Approach</vt:lpstr>
      <vt:lpstr>Mediation if the Mediator Modifies the Direct Pathway</vt:lpstr>
      <vt:lpstr>Mediation if the Mediator Modifies the Direct Pathway</vt:lpstr>
      <vt:lpstr>Mediation if the Mediator Modifies the Direct Pathway</vt:lpstr>
      <vt:lpstr>Mediation if the Mediator Modifies the Direct Pathway</vt:lpstr>
      <vt:lpstr>Mediation if the Mediator Modifies the Direct Pathway</vt:lpstr>
      <vt:lpstr>Mediation if the Mediator Modifies the Direct Pathway</vt:lpstr>
      <vt:lpstr>Mediation if the Mediator Modifies the Direct Pathway</vt:lpstr>
      <vt:lpstr>Mediation if the Mediator Modifies the Direct Pathway</vt:lpstr>
      <vt:lpstr>Mediation if the Mediator Modifies the Direct Pathway</vt:lpstr>
      <vt:lpstr>Mediation if the Mediator Modifies the Direct Pathway</vt:lpstr>
      <vt:lpstr>Mediation</vt:lpstr>
      <vt:lpstr>Mediation: Direct vs Indirect Effects Decomposition</vt:lpstr>
      <vt:lpstr>Natural Direct and Indirect Effects: Logistic Model</vt:lpstr>
      <vt:lpstr>Natural Direct and Indirect Effects: Logistic Model</vt:lpstr>
      <vt:lpstr>Controlled vs Natural Direct Effects</vt:lpstr>
      <vt:lpstr>end</vt:lpstr>
      <vt:lpstr>Time-varying confounding</vt:lpstr>
      <vt:lpstr>Time-varying confounding</vt:lpstr>
      <vt:lpstr>Time-varying confounding</vt:lpstr>
      <vt:lpstr>Time-varying confounding</vt:lpstr>
      <vt:lpstr>Time-varying confounding</vt:lpstr>
      <vt:lpstr>Mediation</vt:lpstr>
      <vt:lpstr>Mediation: Classic Decomposition Example in a Nonlinear Model</vt:lpstr>
      <vt:lpstr>Mediation: Classic Decomposition Example in a Nonlinear Model</vt:lpstr>
      <vt:lpstr>Mediation: Classic Decomposition Example in a Nonlinear Model</vt:lpstr>
      <vt:lpstr>Mediation: Classic Decomposition Example</vt:lpstr>
      <vt:lpstr>Mediation: Classic Decomposition Example</vt:lpstr>
      <vt:lpstr>Mediation: Classic Decomposition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MGLYMOUR</dc:creator>
  <cp:lastModifiedBy>Medellena Glymour</cp:lastModifiedBy>
  <cp:revision>244</cp:revision>
  <dcterms:created xsi:type="dcterms:W3CDTF">2010-10-17T18:57:03Z</dcterms:created>
  <dcterms:modified xsi:type="dcterms:W3CDTF">2017-05-08T16:44:23Z</dcterms:modified>
</cp:coreProperties>
</file>