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0"/>
  </p:notesMasterIdLst>
  <p:handoutMasterIdLst>
    <p:handoutMasterId r:id="rId101"/>
  </p:handoutMasterIdLst>
  <p:sldIdLst>
    <p:sldId id="521" r:id="rId2"/>
    <p:sldId id="331" r:id="rId3"/>
    <p:sldId id="519" r:id="rId4"/>
    <p:sldId id="548" r:id="rId5"/>
    <p:sldId id="261" r:id="rId6"/>
    <p:sldId id="267" r:id="rId7"/>
    <p:sldId id="272" r:id="rId8"/>
    <p:sldId id="282" r:id="rId9"/>
    <p:sldId id="423" r:id="rId10"/>
    <p:sldId id="425" r:id="rId11"/>
    <p:sldId id="426" r:id="rId12"/>
    <p:sldId id="488" r:id="rId13"/>
    <p:sldId id="509" r:id="rId14"/>
    <p:sldId id="424" r:id="rId15"/>
    <p:sldId id="325" r:id="rId16"/>
    <p:sldId id="348" r:id="rId17"/>
    <p:sldId id="481" r:id="rId18"/>
    <p:sldId id="482" r:id="rId19"/>
    <p:sldId id="483" r:id="rId20"/>
    <p:sldId id="338" r:id="rId21"/>
    <p:sldId id="339" r:id="rId22"/>
    <p:sldId id="269" r:id="rId23"/>
    <p:sldId id="364" r:id="rId24"/>
    <p:sldId id="333" r:id="rId25"/>
    <p:sldId id="271" r:id="rId26"/>
    <p:sldId id="549" r:id="rId27"/>
    <p:sldId id="320" r:id="rId28"/>
    <p:sldId id="273" r:id="rId29"/>
    <p:sldId id="274" r:id="rId30"/>
    <p:sldId id="351" r:id="rId31"/>
    <p:sldId id="388" r:id="rId32"/>
    <p:sldId id="499" r:id="rId33"/>
    <p:sldId id="500" r:id="rId34"/>
    <p:sldId id="383" r:id="rId35"/>
    <p:sldId id="385" r:id="rId36"/>
    <p:sldId id="387" r:id="rId37"/>
    <p:sldId id="531" r:id="rId38"/>
    <p:sldId id="389" r:id="rId39"/>
    <p:sldId id="390" r:id="rId40"/>
    <p:sldId id="392" r:id="rId41"/>
    <p:sldId id="394" r:id="rId42"/>
    <p:sldId id="428" r:id="rId43"/>
    <p:sldId id="432" r:id="rId44"/>
    <p:sldId id="547" r:id="rId45"/>
    <p:sldId id="532" r:id="rId46"/>
    <p:sldId id="391" r:id="rId47"/>
    <p:sldId id="536" r:id="rId48"/>
    <p:sldId id="477" r:id="rId49"/>
    <p:sldId id="535" r:id="rId50"/>
    <p:sldId id="534" r:id="rId51"/>
    <p:sldId id="537" r:id="rId52"/>
    <p:sldId id="522" r:id="rId53"/>
    <p:sldId id="454" r:id="rId54"/>
    <p:sldId id="523" r:id="rId55"/>
    <p:sldId id="528" r:id="rId56"/>
    <p:sldId id="529" r:id="rId57"/>
    <p:sldId id="520" r:id="rId58"/>
    <p:sldId id="335" r:id="rId59"/>
    <p:sldId id="524" r:id="rId60"/>
    <p:sldId id="530" r:id="rId61"/>
    <p:sldId id="258" r:id="rId62"/>
    <p:sldId id="316" r:id="rId63"/>
    <p:sldId id="540" r:id="rId64"/>
    <p:sldId id="402" r:id="rId65"/>
    <p:sldId id="542" r:id="rId66"/>
    <p:sldId id="503" r:id="rId67"/>
    <p:sldId id="405" r:id="rId68"/>
    <p:sldId id="502" r:id="rId69"/>
    <p:sldId id="539" r:id="rId70"/>
    <p:sldId id="408" r:id="rId71"/>
    <p:sldId id="453" r:id="rId72"/>
    <p:sldId id="504" r:id="rId73"/>
    <p:sldId id="505" r:id="rId74"/>
    <p:sldId id="541" r:id="rId75"/>
    <p:sldId id="525" r:id="rId76"/>
    <p:sldId id="417" r:id="rId77"/>
    <p:sldId id="484" r:id="rId78"/>
    <p:sldId id="507" r:id="rId79"/>
    <p:sldId id="508" r:id="rId80"/>
    <p:sldId id="411" r:id="rId81"/>
    <p:sldId id="412" r:id="rId82"/>
    <p:sldId id="413" r:id="rId83"/>
    <p:sldId id="434" r:id="rId84"/>
    <p:sldId id="526" r:id="rId85"/>
    <p:sldId id="543" r:id="rId86"/>
    <p:sldId id="513" r:id="rId87"/>
    <p:sldId id="544" r:id="rId88"/>
    <p:sldId id="259" r:id="rId89"/>
    <p:sldId id="409" r:id="rId90"/>
    <p:sldId id="495" r:id="rId91"/>
    <p:sldId id="264" r:id="rId92"/>
    <p:sldId id="347" r:id="rId93"/>
    <p:sldId id="327" r:id="rId94"/>
    <p:sldId id="341" r:id="rId95"/>
    <p:sldId id="496" r:id="rId96"/>
    <p:sldId id="538" r:id="rId97"/>
    <p:sldId id="516" r:id="rId98"/>
    <p:sldId id="494" r:id="rId99"/>
  </p:sldIdLst>
  <p:sldSz cx="9144000" cy="6858000" type="screen4x3"/>
  <p:notesSz cx="7010400" cy="9236075"/>
  <p:defaultTex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 lastIdx="41" clrIdx="0"/>
  <p:cmAuthor id="1" name="Ann Schwartz" initials="" lastIdx="12" clrIdx="1"/>
  <p:cmAuthor id="2" name="Jeff Martin" initials="" lastIdx="7" clrIdx="2"/>
  <p:cmAuthor id="3" name="Jeff Martin" initials="JM" lastIdx="48" clrIdx="3"/>
  <p:cmAuthor id="4" name="Schwartz, Ann" initials="xx" lastIdx="10" clrIdx="4"/>
  <p:cmAuthor id="5" name="Schwartz, Ann" initials="AVS" lastIdx="15" clrIdx="5"/>
  <p:cmAuthor id="6" name="Ann Schwartz" initials="AS" lastIdx="4"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FF00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81" autoAdjust="0"/>
    <p:restoredTop sz="74532" autoAdjust="0"/>
  </p:normalViewPr>
  <p:slideViewPr>
    <p:cSldViewPr snapToGrid="0">
      <p:cViewPr>
        <p:scale>
          <a:sx n="66" d="100"/>
          <a:sy n="66" d="100"/>
        </p:scale>
        <p:origin x="-1788" y="-72"/>
      </p:cViewPr>
      <p:guideLst>
        <p:guide orient="horz" pos="2160"/>
        <p:guide pos="2880"/>
      </p:guideLst>
    </p:cSldViewPr>
  </p:slideViewPr>
  <p:outlineViewPr>
    <p:cViewPr>
      <p:scale>
        <a:sx n="33" d="100"/>
        <a:sy n="33" d="100"/>
      </p:scale>
      <p:origin x="0" y="2226"/>
    </p:cViewPr>
    <p:sldLst>
      <p:sld r:id="rId1" collapse="1"/>
      <p:sld r:id="rId2" collapse="1"/>
      <p:sld r:id="rId3" collapse="1"/>
      <p:sld r:id="rId4" collapse="1"/>
      <p:sld r:id="rId5" collapse="1"/>
    </p:sldLst>
  </p:outlineViewPr>
  <p:notesTextViewPr>
    <p:cViewPr>
      <p:scale>
        <a:sx n="118" d="100"/>
        <a:sy n="118" d="100"/>
      </p:scale>
      <p:origin x="0" y="0"/>
    </p:cViewPr>
  </p:notesTextViewPr>
  <p:sorterViewPr>
    <p:cViewPr>
      <p:scale>
        <a:sx n="100" d="100"/>
        <a:sy n="100" d="100"/>
      </p:scale>
      <p:origin x="0" y="18750"/>
    </p:cViewPr>
  </p:sorterViewPr>
  <p:notesViewPr>
    <p:cSldViewPr snapToGrid="0">
      <p:cViewPr>
        <p:scale>
          <a:sx n="100" d="100"/>
          <a:sy n="100" d="100"/>
        </p:scale>
        <p:origin x="-1980" y="42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slide" Target="slides/slide36.xml"/><Relationship Id="rId1" Type="http://schemas.openxmlformats.org/officeDocument/2006/relationships/slide" Target="slides/slide24.xml"/><Relationship Id="rId5" Type="http://schemas.openxmlformats.org/officeDocument/2006/relationships/slide" Target="slides/slide52.xml"/><Relationship Id="rId4" Type="http://schemas.openxmlformats.org/officeDocument/2006/relationships/slide" Target="slides/slide4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Worksheet%20in%20Disease%20Association%20I%202013%2002oct13%20jm%20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47671234388287"/>
          <c:y val="8.7227679698694563E-2"/>
          <c:w val="0.75518029657393393"/>
          <c:h val="0.7445505517138572"/>
        </c:manualLayout>
      </c:layout>
      <c:lineChart>
        <c:grouping val="standard"/>
        <c:varyColors val="0"/>
        <c:ser>
          <c:idx val="1"/>
          <c:order val="0"/>
          <c:tx>
            <c:v>Exposed</c:v>
          </c:tx>
          <c:spPr>
            <a:ln w="12700">
              <a:solidFill>
                <a:srgbClr val="000080"/>
              </a:solidFill>
              <a:prstDash val="solid"/>
            </a:ln>
          </c:spPr>
          <c:marker>
            <c:symbol val="square"/>
            <c:size val="5"/>
            <c:spPr>
              <a:solidFill>
                <a:srgbClr val="000080"/>
              </a:solidFill>
              <a:ln>
                <a:solidFill>
                  <a:srgbClr val="000080"/>
                </a:solidFill>
                <a:prstDash val="solid"/>
              </a:ln>
            </c:spPr>
          </c:marker>
          <c:cat>
            <c:strLit>
              <c:ptCount val="1"/>
              <c:pt idx="0">
                <c:v>Years</c:v>
              </c:pt>
            </c:strLit>
          </c:cat>
          <c:val>
            <c:numRef>
              <c:f>'[Worksheet in Disease Association I 2013 02oct13 jm 2]Sheet1'!$F$4:$F$104</c:f>
              <c:numCache>
                <c:formatCode>General</c:formatCode>
                <c:ptCount val="101"/>
                <c:pt idx="0">
                  <c:v>0</c:v>
                </c:pt>
                <c:pt idx="1">
                  <c:v>7.2256513671447184E-2</c:v>
                </c:pt>
                <c:pt idx="2">
                  <c:v>0.13929202357494236</c:v>
                </c:pt>
                <c:pt idx="3">
                  <c:v>0.20148378124062294</c:v>
                </c:pt>
                <c:pt idx="4">
                  <c:v>0.25918177931828251</c:v>
                </c:pt>
                <c:pt idx="5">
                  <c:v>0.31271072120902837</c:v>
                </c:pt>
                <c:pt idx="6">
                  <c:v>0.362371848378227</c:v>
                </c:pt>
                <c:pt idx="7">
                  <c:v>0.40844463563318489</c:v>
                </c:pt>
                <c:pt idx="8">
                  <c:v>0.45118836390597428</c:v>
                </c:pt>
                <c:pt idx="9">
                  <c:v>0.49084357939245177</c:v>
                </c:pt>
                <c:pt idx="10">
                  <c:v>0.52763344725898564</c:v>
                </c:pt>
                <c:pt idx="11">
                  <c:v>0.56176500753505154</c:v>
                </c:pt>
                <c:pt idx="12">
                  <c:v>0.59343034025940067</c:v>
                </c:pt>
                <c:pt idx="13">
                  <c:v>0.62280764643684394</c:v>
                </c:pt>
                <c:pt idx="14">
                  <c:v>0.65006225088884462</c:v>
                </c:pt>
                <c:pt idx="15">
                  <c:v>0.67534753264165115</c:v>
                </c:pt>
                <c:pt idx="16">
                  <c:v>0.69880578808779881</c:v>
                </c:pt>
                <c:pt idx="17">
                  <c:v>0.72056903177859333</c:v>
                </c:pt>
                <c:pt idx="18">
                  <c:v>0.74075973935410988</c:v>
                </c:pt>
                <c:pt idx="19">
                  <c:v>0.75949153679165782</c:v>
                </c:pt>
                <c:pt idx="20">
                  <c:v>0.77686983985157099</c:v>
                </c:pt>
                <c:pt idx="21">
                  <c:v>0.7929924473188481</c:v>
                </c:pt>
                <c:pt idx="22">
                  <c:v>0.80795009137924589</c:v>
                </c:pt>
                <c:pt idx="23">
                  <c:v>0.82182694822710167</c:v>
                </c:pt>
                <c:pt idx="24">
                  <c:v>0.83470111177841411</c:v>
                </c:pt>
                <c:pt idx="25">
                  <c:v>0.84664503315507367</c:v>
                </c:pt>
                <c:pt idx="26">
                  <c:v>0.85772592841348805</c:v>
                </c:pt>
                <c:pt idx="27">
                  <c:v>0.86800615681216986</c:v>
                </c:pt>
                <c:pt idx="28">
                  <c:v>0.87754357174701758</c:v>
                </c:pt>
                <c:pt idx="29">
                  <c:v>0.88639184632923695</c:v>
                </c:pt>
                <c:pt idx="30">
                  <c:v>0.89460077543813676</c:v>
                </c:pt>
                <c:pt idx="31">
                  <c:v>0.9022165559486488</c:v>
                </c:pt>
                <c:pt idx="32">
                  <c:v>0.90928204671058754</c:v>
                </c:pt>
                <c:pt idx="33">
                  <c:v>0.91583700974268956</c:v>
                </c:pt>
                <c:pt idx="34">
                  <c:v>0.92191833399884682</c:v>
                </c:pt>
                <c:pt idx="35">
                  <c:v>0.92756024296574857</c:v>
                </c:pt>
                <c:pt idx="36">
                  <c:v>0.9327944872602506</c:v>
                </c:pt>
                <c:pt idx="37">
                  <c:v>0.93765052331032661</c:v>
                </c:pt>
                <c:pt idx="38">
                  <c:v>0.94215567912516163</c:v>
                </c:pt>
                <c:pt idx="39">
                  <c:v>0.94633530808726896</c:v>
                </c:pt>
                <c:pt idx="40">
                  <c:v>0.95021293163213549</c:v>
                </c:pt>
                <c:pt idx="41">
                  <c:v>0.95381037161831983</c:v>
                </c:pt>
                <c:pt idx="42">
                  <c:v>0.95714787313295979</c:v>
                </c:pt>
                <c:pt idx="43">
                  <c:v>0.96024421842378027</c:v>
                </c:pt>
                <c:pt idx="44">
                  <c:v>0.9631168325987608</c:v>
                </c:pt>
                <c:pt idx="45">
                  <c:v>0.96578188168833479</c:v>
                </c:pt>
                <c:pt idx="46">
                  <c:v>0.96825436362193207</c:v>
                </c:pt>
                <c:pt idx="47">
                  <c:v>0.97054819263089354</c:v>
                </c:pt>
                <c:pt idx="48">
                  <c:v>0.9726762775527078</c:v>
                </c:pt>
                <c:pt idx="49">
                  <c:v>0.9746505944772752</c:v>
                </c:pt>
                <c:pt idx="50">
                  <c:v>0.97648225414399059</c:v>
                </c:pt>
                <c:pt idx="51">
                  <c:v>0.97818156446895665</c:v>
                </c:pt>
                <c:pt idx="52">
                  <c:v>0.97975808855419644</c:v>
                </c:pt>
                <c:pt idx="53">
                  <c:v>0.98122069850531568</c:v>
                </c:pt>
                <c:pt idx="54">
                  <c:v>0.98257762536050652</c:v>
                </c:pt>
                <c:pt idx="55">
                  <c:v>0.98383650541183332</c:v>
                </c:pt>
                <c:pt idx="56">
                  <c:v>0.98500442317952264</c:v>
                </c:pt>
                <c:pt idx="57">
                  <c:v>0.98608795128106175</c:v>
                </c:pt>
                <c:pt idx="58">
                  <c:v>0.98709318741952012</c:v>
                </c:pt>
                <c:pt idx="59">
                  <c:v>0.98802578869919711</c:v>
                </c:pt>
                <c:pt idx="60">
                  <c:v>0.98889100346175773</c:v>
                </c:pt>
                <c:pt idx="61">
                  <c:v>0.98969370082199926</c:v>
                </c:pt>
                <c:pt idx="62">
                  <c:v>0.99043839806945588</c:v>
                </c:pt>
                <c:pt idx="63">
                  <c:v>0.99112928609007245</c:v>
                </c:pt>
                <c:pt idx="64">
                  <c:v>0.99177025295098065</c:v>
                </c:pt>
                <c:pt idx="65">
                  <c:v>0.99236490578113878</c:v>
                </c:pt>
                <c:pt idx="66">
                  <c:v>0.99291659107094632</c:v>
                </c:pt>
                <c:pt idx="67">
                  <c:v>0.99342841350507116</c:v>
                </c:pt>
                <c:pt idx="68">
                  <c:v>0.99390325343448516</c:v>
                </c:pt>
                <c:pt idx="69">
                  <c:v>0.9943437830860461</c:v>
                </c:pt>
                <c:pt idx="70">
                  <c:v>0.99475248160081853</c:v>
                </c:pt>
                <c:pt idx="71">
                  <c:v>0.99513164898577022</c:v>
                </c:pt>
                <c:pt idx="72">
                  <c:v>0.99548341905738669</c:v>
                </c:pt>
                <c:pt idx="73">
                  <c:v>0.9958097714500157</c:v>
                </c:pt>
                <c:pt idx="74">
                  <c:v>0.99611254275652295</c:v>
                </c:pt>
                <c:pt idx="75">
                  <c:v>0.99639343686398463</c:v>
                </c:pt>
                <c:pt idx="76">
                  <c:v>0.99665403454252943</c:v>
                </c:pt>
                <c:pt idx="77">
                  <c:v>0.99689580234135133</c:v>
                </c:pt>
                <c:pt idx="78">
                  <c:v>0.99712010084191083</c:v>
                </c:pt>
                <c:pt idx="79">
                  <c:v>0.99732819231480063</c:v>
                </c:pt>
                <c:pt idx="80">
                  <c:v>0.99752124782333351</c:v>
                </c:pt>
                <c:pt idx="81">
                  <c:v>0.99770035381387578</c:v>
                </c:pt>
                <c:pt idx="82">
                  <c:v>0.99786651822996153</c:v>
                </c:pt>
                <c:pt idx="83">
                  <c:v>0.99802067618464685</c:v>
                </c:pt>
                <c:pt idx="84">
                  <c:v>0.99816369522297044</c:v>
                </c:pt>
                <c:pt idx="85">
                  <c:v>0.99829638020419742</c:v>
                </c:pt>
                <c:pt idx="86">
                  <c:v>0.99841947783126295</c:v>
                </c:pt>
                <c:pt idx="87">
                  <c:v>0.99853368085295535</c:v>
                </c:pt>
                <c:pt idx="88">
                  <c:v>0.99863963196245209</c:v>
                </c:pt>
                <c:pt idx="89">
                  <c:v>0.99873792741415535</c:v>
                </c:pt>
                <c:pt idx="90">
                  <c:v>0.99882912037920879</c:v>
                </c:pt>
                <c:pt idx="91">
                  <c:v>0.99891372405853618</c:v>
                </c:pt>
                <c:pt idx="92">
                  <c:v>0.99899221457095144</c:v>
                </c:pt>
                <c:pt idx="93">
                  <c:v>0.99906503363258425</c:v>
                </c:pt>
                <c:pt idx="94">
                  <c:v>0.99913259104269203</c:v>
                </c:pt>
                <c:pt idx="95">
                  <c:v>0.99919526698987615</c:v>
                </c:pt>
                <c:pt idx="96">
                  <c:v>0.99925341419162328</c:v>
                </c:pt>
                <c:pt idx="97">
                  <c:v>0.99930735987929242</c:v>
                </c:pt>
                <c:pt idx="98">
                  <c:v>0.99935740763964442</c:v>
                </c:pt>
                <c:pt idx="99">
                  <c:v>0.99940383912331554</c:v>
                </c:pt>
                <c:pt idx="100">
                  <c:v>0.99944691562985222</c:v>
                </c:pt>
              </c:numCache>
            </c:numRef>
          </c:val>
          <c:smooth val="0"/>
        </c:ser>
        <c:ser>
          <c:idx val="2"/>
          <c:order val="1"/>
          <c:tx>
            <c:v>Unexposed</c:v>
          </c:tx>
          <c:spPr>
            <a:ln w="12700">
              <a:solidFill>
                <a:srgbClr val="FF00FF"/>
              </a:solidFill>
              <a:prstDash val="solid"/>
            </a:ln>
          </c:spPr>
          <c:marker>
            <c:symbol val="triangle"/>
            <c:size val="5"/>
            <c:spPr>
              <a:solidFill>
                <a:srgbClr val="FF00FF"/>
              </a:solidFill>
              <a:ln>
                <a:solidFill>
                  <a:srgbClr val="FF00FF"/>
                </a:solidFill>
                <a:prstDash val="solid"/>
              </a:ln>
            </c:spPr>
          </c:marker>
          <c:cat>
            <c:strLit>
              <c:ptCount val="1"/>
              <c:pt idx="0">
                <c:v>Years</c:v>
              </c:pt>
            </c:strLit>
          </c:cat>
          <c:val>
            <c:numRef>
              <c:f>'[Worksheet in Disease Association I 2013 02oct13 jm 2]Sheet1'!$H$4:$H$104</c:f>
              <c:numCache>
                <c:formatCode>General</c:formatCode>
                <c:ptCount val="101"/>
                <c:pt idx="0">
                  <c:v>0</c:v>
                </c:pt>
                <c:pt idx="1">
                  <c:v>4.877057549928597E-2</c:v>
                </c:pt>
                <c:pt idx="2">
                  <c:v>9.5162581964040524E-2</c:v>
                </c:pt>
                <c:pt idx="3">
                  <c:v>0.13929202357494236</c:v>
                </c:pt>
                <c:pt idx="4">
                  <c:v>0.18126924692201843</c:v>
                </c:pt>
                <c:pt idx="5">
                  <c:v>0.2211992169285952</c:v>
                </c:pt>
                <c:pt idx="6">
                  <c:v>0.25918177931828251</c:v>
                </c:pt>
                <c:pt idx="7">
                  <c:v>0.29531191028128695</c:v>
                </c:pt>
                <c:pt idx="8">
                  <c:v>0.32967995396436139</c:v>
                </c:pt>
                <c:pt idx="9">
                  <c:v>0.362371848378227</c:v>
                </c:pt>
                <c:pt idx="10">
                  <c:v>0.39346934028736702</c:v>
                </c:pt>
                <c:pt idx="11">
                  <c:v>0.42305018961951374</c:v>
                </c:pt>
                <c:pt idx="12">
                  <c:v>0.45118836390597428</c:v>
                </c:pt>
                <c:pt idx="13">
                  <c:v>0.47795422323898434</c:v>
                </c:pt>
                <c:pt idx="14">
                  <c:v>0.50341469620859125</c:v>
                </c:pt>
                <c:pt idx="15">
                  <c:v>0.52763344725898564</c:v>
                </c:pt>
                <c:pt idx="16">
                  <c:v>0.5506710358827791</c:v>
                </c:pt>
                <c:pt idx="17">
                  <c:v>0.57258506805127329</c:v>
                </c:pt>
                <c:pt idx="18">
                  <c:v>0.59343034025940078</c:v>
                </c:pt>
                <c:pt idx="19">
                  <c:v>0.6132589765455001</c:v>
                </c:pt>
                <c:pt idx="20">
                  <c:v>0.63212055882855833</c:v>
                </c:pt>
                <c:pt idx="21">
                  <c:v>0.65006225088884473</c:v>
                </c:pt>
                <c:pt idx="22">
                  <c:v>0.6671289163019215</c:v>
                </c:pt>
                <c:pt idx="23">
                  <c:v>0.68336323062094662</c:v>
                </c:pt>
                <c:pt idx="24">
                  <c:v>0.69880578808779836</c:v>
                </c:pt>
                <c:pt idx="25">
                  <c:v>0.71349520313981085</c:v>
                </c:pt>
                <c:pt idx="26">
                  <c:v>0.72746820696598768</c:v>
                </c:pt>
                <c:pt idx="27">
                  <c:v>0.74075973935410988</c:v>
                </c:pt>
                <c:pt idx="28">
                  <c:v>0.75340303605839476</c:v>
                </c:pt>
                <c:pt idx="29">
                  <c:v>0.76542971190620235</c:v>
                </c:pt>
                <c:pt idx="30">
                  <c:v>0.77686983985157099</c:v>
                </c:pt>
                <c:pt idx="31">
                  <c:v>0.7877520261732569</c:v>
                </c:pt>
                <c:pt idx="32">
                  <c:v>0.79810348200534453</c:v>
                </c:pt>
                <c:pt idx="33">
                  <c:v>0.80795009137924589</c:v>
                </c:pt>
                <c:pt idx="34">
                  <c:v>0.81731647594726387</c:v>
                </c:pt>
                <c:pt idx="35">
                  <c:v>0.82622605654955572</c:v>
                </c:pt>
                <c:pt idx="36">
                  <c:v>0.83470111177841411</c:v>
                </c:pt>
                <c:pt idx="37">
                  <c:v>0.84276283368637328</c:v>
                </c:pt>
                <c:pt idx="38">
                  <c:v>0.85043138077736369</c:v>
                </c:pt>
                <c:pt idx="39">
                  <c:v>0.85772592841348805</c:v>
                </c:pt>
                <c:pt idx="40">
                  <c:v>0.86466471676338841</c:v>
                </c:pt>
                <c:pt idx="41">
                  <c:v>0.87126509641219674</c:v>
                </c:pt>
                <c:pt idx="42">
                  <c:v>0.87754357174701758</c:v>
                </c:pt>
                <c:pt idx="43">
                  <c:v>0.88351584222650392</c:v>
                </c:pt>
                <c:pt idx="44">
                  <c:v>0.88919684163766599</c:v>
                </c:pt>
                <c:pt idx="45">
                  <c:v>0.89460077543813676</c:v>
                </c:pt>
                <c:pt idx="46">
                  <c:v>0.89974115627719797</c:v>
                </c:pt>
                <c:pt idx="47">
                  <c:v>0.90463083778445064</c:v>
                </c:pt>
                <c:pt idx="48">
                  <c:v>0.90928204671058754</c:v>
                </c:pt>
                <c:pt idx="49">
                  <c:v>0.91370641350062964</c:v>
                </c:pt>
                <c:pt idx="50">
                  <c:v>0.9179150013761016</c:v>
                </c:pt>
                <c:pt idx="51">
                  <c:v>0.92191833399884682</c:v>
                </c:pt>
                <c:pt idx="52">
                  <c:v>0.92572642178566544</c:v>
                </c:pt>
                <c:pt idx="53">
                  <c:v>0.92934878693957124</c:v>
                </c:pt>
                <c:pt idx="54">
                  <c:v>0.9327944872602506</c:v>
                </c:pt>
                <c:pt idx="55">
                  <c:v>0.93607213879329243</c:v>
                </c:pt>
                <c:pt idx="56">
                  <c:v>0.93918993737478318</c:v>
                </c:pt>
                <c:pt idx="57">
                  <c:v>0.94215567912516163</c:v>
                </c:pt>
                <c:pt idx="58">
                  <c:v>0.94497677994359275</c:v>
                </c:pt>
                <c:pt idx="59">
                  <c:v>0.9476602940515676</c:v>
                </c:pt>
                <c:pt idx="60">
                  <c:v>0.95021293163213549</c:v>
                </c:pt>
                <c:pt idx="61">
                  <c:v>0.95264107560886047</c:v>
                </c:pt>
                <c:pt idx="62">
                  <c:v>0.95495079760644264</c:v>
                </c:pt>
                <c:pt idx="63">
                  <c:v>0.95714787313295979</c:v>
                </c:pt>
                <c:pt idx="64">
                  <c:v>0.9592377960216335</c:v>
                </c:pt>
                <c:pt idx="65">
                  <c:v>0.96122579216827908</c:v>
                </c:pt>
                <c:pt idx="66">
                  <c:v>0.9631168325987608</c:v>
                </c:pt>
                <c:pt idx="67">
                  <c:v>0.96491564589915502</c:v>
                </c:pt>
                <c:pt idx="68">
                  <c:v>0.96662673003967481</c:v>
                </c:pt>
                <c:pt idx="69">
                  <c:v>0.96825436362193207</c:v>
                </c:pt>
                <c:pt idx="70">
                  <c:v>0.96980261657768263</c:v>
                </c:pt>
                <c:pt idx="71">
                  <c:v>0.97127536034576056</c:v>
                </c:pt>
                <c:pt idx="72">
                  <c:v>0.9726762775527078</c:v>
                </c:pt>
                <c:pt idx="73">
                  <c:v>0.97400887122124458</c:v>
                </c:pt>
                <c:pt idx="74">
                  <c:v>0.97527647352966051</c:v>
                </c:pt>
                <c:pt idx="75">
                  <c:v>0.97648225414399059</c:v>
                </c:pt>
                <c:pt idx="76">
                  <c:v>0.97762922814383524</c:v>
                </c:pt>
                <c:pt idx="77">
                  <c:v>0.97872026356162289</c:v>
                </c:pt>
                <c:pt idx="78">
                  <c:v>0.97975808855419644</c:v>
                </c:pt>
                <c:pt idx="79">
                  <c:v>0.98074529822461365</c:v>
                </c:pt>
                <c:pt idx="80">
                  <c:v>0.98168436111126456</c:v>
                </c:pt>
                <c:pt idx="81">
                  <c:v>0.98257762536050652</c:v>
                </c:pt>
                <c:pt idx="82">
                  <c:v>0.98342732459823856</c:v>
                </c:pt>
                <c:pt idx="83">
                  <c:v>0.98423558351514551</c:v>
                </c:pt>
                <c:pt idx="84">
                  <c:v>0.98500442317952264</c:v>
                </c:pt>
                <c:pt idx="85">
                  <c:v>0.98573576609100078</c:v>
                </c:pt>
                <c:pt idx="86">
                  <c:v>0.98643144098779856</c:v>
                </c:pt>
                <c:pt idx="87">
                  <c:v>0.98709318741952012</c:v>
                </c:pt>
                <c:pt idx="88">
                  <c:v>0.98772266009693088</c:v>
                </c:pt>
                <c:pt idx="89">
                  <c:v>0.98832143302960462</c:v>
                </c:pt>
                <c:pt idx="90">
                  <c:v>0.98889100346175773</c:v>
                </c:pt>
                <c:pt idx="91">
                  <c:v>0.98943279561614639</c:v>
                </c:pt>
                <c:pt idx="92">
                  <c:v>0.98994816425536647</c:v>
                </c:pt>
                <c:pt idx="93">
                  <c:v>0.99043839806945588</c:v>
                </c:pt>
                <c:pt idx="94">
                  <c:v>0.99090472289830422</c:v>
                </c:pt>
                <c:pt idx="95">
                  <c:v>0.99134830479687941</c:v>
                </c:pt>
                <c:pt idx="96">
                  <c:v>0.99177025295098065</c:v>
                </c:pt>
                <c:pt idx="97">
                  <c:v>0.99217162245077506</c:v>
                </c:pt>
                <c:pt idx="98">
                  <c:v>0.99255341692907562</c:v>
                </c:pt>
                <c:pt idx="99">
                  <c:v>0.99291659107094632</c:v>
                </c:pt>
                <c:pt idx="100">
                  <c:v>0.99326205300091386</c:v>
                </c:pt>
              </c:numCache>
            </c:numRef>
          </c:val>
          <c:smooth val="0"/>
        </c:ser>
        <c:dLbls>
          <c:showLegendKey val="0"/>
          <c:showVal val="0"/>
          <c:showCatName val="0"/>
          <c:showSerName val="0"/>
          <c:showPercent val="0"/>
          <c:showBubbleSize val="0"/>
        </c:dLbls>
        <c:marker val="1"/>
        <c:smooth val="0"/>
        <c:axId val="99806592"/>
        <c:axId val="99924992"/>
      </c:lineChart>
      <c:catAx>
        <c:axId val="99806592"/>
        <c:scaling>
          <c:orientation val="minMax"/>
        </c:scaling>
        <c:delete val="0"/>
        <c:axPos val="b"/>
        <c:title>
          <c:tx>
            <c:rich>
              <a:bodyPr/>
              <a:lstStyle/>
              <a:p>
                <a:pPr>
                  <a:defRPr sz="1100" b="1" i="0" u="none" strike="noStrike" baseline="0">
                    <a:solidFill>
                      <a:srgbClr val="000000"/>
                    </a:solidFill>
                    <a:latin typeface="Arial"/>
                    <a:ea typeface="Arial"/>
                    <a:cs typeface="Arial"/>
                  </a:defRPr>
                </a:pPr>
                <a:r>
                  <a:rPr lang="en-US" dirty="0"/>
                  <a:t>Years</a:t>
                </a:r>
              </a:p>
            </c:rich>
          </c:tx>
          <c:layout>
            <c:manualLayout>
              <c:xMode val="edge"/>
              <c:yMode val="edge"/>
              <c:x val="0.47081065871192834"/>
              <c:y val="0.90031426546152549"/>
            </c:manualLayout>
          </c:layout>
          <c:overlay val="0"/>
          <c:spPr>
            <a:noFill/>
            <a:ln w="25400">
              <a:noFill/>
            </a:ln>
          </c:spPr>
        </c:title>
        <c:numFmt formatCode="General" sourceLinked="1"/>
        <c:majorTickMark val="out"/>
        <c:minorTickMark val="none"/>
        <c:tickLblPos val="nextTo"/>
        <c:txPr>
          <a:bodyPr rot="0" vert="horz"/>
          <a:lstStyle/>
          <a:p>
            <a:pPr>
              <a:defRPr/>
            </a:pPr>
            <a:endParaRPr lang="en-US"/>
          </a:p>
        </c:txPr>
        <c:crossAx val="99924992"/>
        <c:crosses val="autoZero"/>
        <c:auto val="1"/>
        <c:lblAlgn val="ctr"/>
        <c:lblOffset val="100"/>
        <c:tickLblSkip val="100"/>
        <c:tickMarkSkip val="1"/>
        <c:noMultiLvlLbl val="0"/>
      </c:catAx>
      <c:valAx>
        <c:axId val="99924992"/>
        <c:scaling>
          <c:orientation val="minMax"/>
          <c:max val="1"/>
        </c:scaling>
        <c:delete val="0"/>
        <c:axPos val="l"/>
        <c:title>
          <c:tx>
            <c:rich>
              <a:bodyPr/>
              <a:lstStyle/>
              <a:p>
                <a:pPr>
                  <a:defRPr sz="1100" b="1" i="0" u="none" strike="noStrike" baseline="0">
                    <a:solidFill>
                      <a:srgbClr val="000000"/>
                    </a:solidFill>
                    <a:latin typeface="Arial"/>
                    <a:ea typeface="Arial"/>
                    <a:cs typeface="Arial"/>
                  </a:defRPr>
                </a:pPr>
                <a:r>
                  <a:rPr lang="en-US" dirty="0"/>
                  <a:t>Proportion with event</a:t>
                </a:r>
              </a:p>
            </c:rich>
          </c:tx>
          <c:layout>
            <c:manualLayout>
              <c:xMode val="edge"/>
              <c:yMode val="edge"/>
              <c:x val="1.8832426348477174E-2"/>
              <c:y val="0.2087233764218764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99806592"/>
        <c:crosses val="autoZero"/>
        <c:crossBetween val="midCat"/>
      </c:valAx>
      <c:spPr>
        <a:noFill/>
        <a:ln w="25400">
          <a:noFill/>
        </a:ln>
      </c:spPr>
    </c:plotArea>
    <c:legend>
      <c:legendPos val="r"/>
      <c:layout>
        <c:manualLayout>
          <c:xMode val="edge"/>
          <c:yMode val="edge"/>
          <c:x val="0.64832493438320282"/>
          <c:y val="0.61366093552613332"/>
          <c:w val="0.2554241469816273"/>
          <c:h val="0.2072134478525034"/>
        </c:manualLayout>
      </c:layout>
      <c:overlay val="0"/>
      <c:spPr>
        <a:solidFill>
          <a:srgbClr val="FFFFFF"/>
        </a:solidFill>
        <a:ln w="3175">
          <a:noFill/>
          <a:prstDash val="solid"/>
        </a:ln>
      </c:spPr>
      <c:txPr>
        <a:bodyPr/>
        <a:lstStyle/>
        <a:p>
          <a:pPr>
            <a:defRPr sz="85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 Id="rId4"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 Id="rId4"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0.81553</cdr:x>
      <cdr:y>0.85294</cdr:y>
    </cdr:from>
    <cdr:to>
      <cdr:x>0.94175</cdr:x>
      <cdr:y>0.94118</cdr:y>
    </cdr:to>
    <cdr:sp macro="" textlink="">
      <cdr:nvSpPr>
        <cdr:cNvPr id="2" name="TextBox 1"/>
        <cdr:cNvSpPr txBox="1"/>
      </cdr:nvSpPr>
      <cdr:spPr>
        <a:xfrm xmlns:a="http://schemas.openxmlformats.org/drawingml/2006/main">
          <a:off x="6400800" y="4419600"/>
          <a:ext cx="9906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smtClean="0"/>
            <a:t>10</a:t>
          </a:r>
          <a:endParaRPr lang="en-US" sz="2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0" hangingPunct="0">
              <a:defRPr sz="1200"/>
            </a:lvl1pPr>
          </a:lstStyle>
          <a:p>
            <a:pPr>
              <a:defRPr/>
            </a:pPr>
            <a:endParaRPr lang="en-US" dirty="0"/>
          </a:p>
        </p:txBody>
      </p:sp>
      <p:sp>
        <p:nvSpPr>
          <p:cNvPr id="52227" name="Rectangle 3"/>
          <p:cNvSpPr>
            <a:spLocks noGrp="1" noChangeArrowheads="1"/>
          </p:cNvSpPr>
          <p:nvPr>
            <p:ph type="dt" sz="quarter" idx="1"/>
          </p:nvPr>
        </p:nvSpPr>
        <p:spPr bwMode="auto">
          <a:xfrm>
            <a:off x="397256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0" hangingPunct="0">
              <a:defRPr sz="1200"/>
            </a:lvl1pPr>
          </a:lstStyle>
          <a:p>
            <a:pPr>
              <a:defRPr/>
            </a:pPr>
            <a:endParaRPr lang="en-US" dirty="0"/>
          </a:p>
        </p:txBody>
      </p:sp>
      <p:sp>
        <p:nvSpPr>
          <p:cNvPr id="52228" name="Rectangle 4"/>
          <p:cNvSpPr>
            <a:spLocks noGrp="1" noChangeArrowheads="1"/>
          </p:cNvSpPr>
          <p:nvPr>
            <p:ph type="ftr" sz="quarter" idx="2"/>
          </p:nvPr>
        </p:nvSpPr>
        <p:spPr bwMode="auto">
          <a:xfrm>
            <a:off x="0" y="8774271"/>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0" hangingPunct="0">
              <a:defRPr sz="1200"/>
            </a:lvl1pPr>
          </a:lstStyle>
          <a:p>
            <a:pPr>
              <a:defRPr/>
            </a:pPr>
            <a:endParaRPr lang="en-US" dirty="0"/>
          </a:p>
        </p:txBody>
      </p:sp>
      <p:sp>
        <p:nvSpPr>
          <p:cNvPr id="52229" name="Rectangle 5"/>
          <p:cNvSpPr>
            <a:spLocks noGrp="1" noChangeArrowheads="1"/>
          </p:cNvSpPr>
          <p:nvPr>
            <p:ph type="sldNum" sz="quarter" idx="3"/>
          </p:nvPr>
        </p:nvSpPr>
        <p:spPr bwMode="auto">
          <a:xfrm>
            <a:off x="3972560" y="8774271"/>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0" hangingPunct="0">
              <a:defRPr sz="1200"/>
            </a:lvl1pPr>
          </a:lstStyle>
          <a:p>
            <a:pPr>
              <a:defRPr/>
            </a:pPr>
            <a:fld id="{1CCD2629-7DD4-42BA-A360-978952CDAB2B}" type="slidenum">
              <a:rPr lang="en-US"/>
              <a:pPr>
                <a:defRPr/>
              </a:pPr>
              <a:t>‹#›</a:t>
            </a:fld>
            <a:endParaRPr lang="en-US" dirty="0"/>
          </a:p>
        </p:txBody>
      </p:sp>
    </p:spTree>
    <p:extLst>
      <p:ext uri="{BB962C8B-B14F-4D97-AF65-F5344CB8AC3E}">
        <p14:creationId xmlns:p14="http://schemas.microsoft.com/office/powerpoint/2010/main" val="726690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0" hangingPunct="0">
              <a:defRPr sz="1200"/>
            </a:lvl1pPr>
          </a:lstStyle>
          <a:p>
            <a:pPr>
              <a:defRPr/>
            </a:pPr>
            <a:endParaRPr lang="en-US" dirty="0"/>
          </a:p>
        </p:txBody>
      </p:sp>
      <p:sp>
        <p:nvSpPr>
          <p:cNvPr id="92163" name="Rectangle 3"/>
          <p:cNvSpPr>
            <a:spLocks noGrp="1" noChangeArrowheads="1"/>
          </p:cNvSpPr>
          <p:nvPr>
            <p:ph type="dt" idx="1"/>
          </p:nvPr>
        </p:nvSpPr>
        <p:spPr bwMode="auto">
          <a:xfrm>
            <a:off x="3970938"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0" hangingPunct="0">
              <a:defRPr sz="1200"/>
            </a:lvl1pPr>
          </a:lstStyle>
          <a:p>
            <a:pPr>
              <a:defRPr/>
            </a:pPr>
            <a:endParaRPr lang="en-US" dirty="0"/>
          </a:p>
        </p:txBody>
      </p:sp>
      <p:sp>
        <p:nvSpPr>
          <p:cNvPr id="18436"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p:spPr>
      </p:sp>
      <p:sp>
        <p:nvSpPr>
          <p:cNvPr id="92165" name="Rectangle 5"/>
          <p:cNvSpPr>
            <a:spLocks noGrp="1" noChangeArrowheads="1"/>
          </p:cNvSpPr>
          <p:nvPr>
            <p:ph type="body" sz="quarter" idx="3"/>
          </p:nvPr>
        </p:nvSpPr>
        <p:spPr bwMode="auto">
          <a:xfrm>
            <a:off x="701040" y="4387136"/>
            <a:ext cx="5608320" cy="415623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92166" name="Rectangle 6"/>
          <p:cNvSpPr>
            <a:spLocks noGrp="1" noChangeArrowheads="1"/>
          </p:cNvSpPr>
          <p:nvPr>
            <p:ph type="ftr" sz="quarter" idx="4"/>
          </p:nvPr>
        </p:nvSpPr>
        <p:spPr bwMode="auto">
          <a:xfrm>
            <a:off x="0"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0" hangingPunct="0">
              <a:defRPr sz="1200"/>
            </a:lvl1pPr>
          </a:lstStyle>
          <a:p>
            <a:pPr>
              <a:defRPr/>
            </a:pPr>
            <a:endParaRPr lang="en-US" dirty="0"/>
          </a:p>
        </p:txBody>
      </p:sp>
      <p:sp>
        <p:nvSpPr>
          <p:cNvPr id="92167" name="Rectangle 7"/>
          <p:cNvSpPr>
            <a:spLocks noGrp="1" noChangeArrowheads="1"/>
          </p:cNvSpPr>
          <p:nvPr>
            <p:ph type="sldNum" sz="quarter" idx="5"/>
          </p:nvPr>
        </p:nvSpPr>
        <p:spPr bwMode="auto">
          <a:xfrm>
            <a:off x="3970938"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0" hangingPunct="0">
              <a:defRPr sz="1200"/>
            </a:lvl1pPr>
          </a:lstStyle>
          <a:p>
            <a:pPr>
              <a:defRPr/>
            </a:pPr>
            <a:fld id="{30175383-7079-4474-8032-FF2476F9A903}" type="slidenum">
              <a:rPr lang="en-US"/>
              <a:pPr>
                <a:defRPr/>
              </a:pPr>
              <a:t>‹#›</a:t>
            </a:fld>
            <a:endParaRPr lang="en-US" dirty="0"/>
          </a:p>
        </p:txBody>
      </p:sp>
    </p:spTree>
    <p:extLst>
      <p:ext uri="{BB962C8B-B14F-4D97-AF65-F5344CB8AC3E}">
        <p14:creationId xmlns:p14="http://schemas.microsoft.com/office/powerpoint/2010/main" val="29748732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FFB1E43E-C33F-4C97-9AFD-97CFCA6FDEEA}" type="slidenum">
              <a:rPr lang="en-US" smtClean="0"/>
              <a:pPr/>
              <a:t>1</a:t>
            </a:fld>
            <a:endParaRPr lang="en-US" dirty="0"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69E281A-4A8B-45DB-B167-5A999CB8EB0A}" type="slidenum">
              <a:rPr lang="en-US" altLang="en-US" smtClean="0"/>
              <a:pPr/>
              <a:t>10</a:t>
            </a:fld>
            <a:endParaRPr lang="en-US" altLang="en-US" dirty="0"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n-US" altLang="en-US" dirty="0" smtClean="0"/>
              <a:t>To clearly convey the results of a study, it’s essential to be able to describe the measure of association (in this case, the prevalence ratio) in words that humans can understand.   Although not all readers will understand how a prevalence ratio, or other measure of association, is calculated, they can grasp the meaning of the estimate if it’s clearly presented. </a:t>
            </a:r>
          </a:p>
          <a:p>
            <a:endParaRPr lang="en-US" altLang="en-US" dirty="0" smtClean="0"/>
          </a:p>
          <a:p>
            <a:r>
              <a:rPr lang="en-US" altLang="en-US" dirty="0" smtClean="0"/>
              <a:t>Describing this prevalence ratio in words:  Those who are exposed are 0.74 times as likely to have the disease (outcome) compared with those who are not exposed.  Although we</a:t>
            </a:r>
            <a:r>
              <a:rPr lang="en-US" altLang="en-US" baseline="0" dirty="0" smtClean="0"/>
              <a:t> believe this the clearest way to state this, we admit that it may not be understood by everyone.  This is why in later slides we suggest to flip the comparators to get a point estimate above if at all possible.</a:t>
            </a:r>
          </a:p>
          <a:p>
            <a:endParaRPr lang="en-US" altLang="en-US" baseline="0" dirty="0" smtClean="0"/>
          </a:p>
          <a:p>
            <a:r>
              <a:rPr lang="en-US" altLang="en-US" dirty="0" smtClean="0"/>
              <a:t>You will sometimes see this described as those who are exposed are "26% less likely" to have the disease, but this can be confused with the absolute difference in prevalence.  In other words, readers may think that this applies to the prevalence difference between the exposed and unexposed, in this example 0.45-0.61 = -0.16.</a:t>
            </a:r>
          </a:p>
          <a:p>
            <a:endParaRPr lang="en-US" altLang="en-US" dirty="0" smtClean="0"/>
          </a:p>
          <a:p>
            <a:r>
              <a:rPr lang="en-US" altLang="en-US" dirty="0" smtClean="0"/>
              <a:t>The second description (that includes the PR) is technically correct but does not add anything in interpretation. </a:t>
            </a:r>
          </a:p>
          <a:p>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D4C3E7BA-42A7-4618-84D1-9A7381DA5DB9}" type="slidenum">
              <a:rPr lang="en-US" altLang="en-US" smtClean="0"/>
              <a:pPr/>
              <a:t>11</a:t>
            </a:fld>
            <a:endParaRPr lang="en-US" altLang="en-US" dirty="0"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r>
              <a:rPr lang="en-US" altLang="en-US" dirty="0" smtClean="0"/>
              <a:t>The first two options are the preferred way to describe a prevalence ratio greater than 1.  At the bottom of the slide, we note wording to be avoided because it could be easily misinterpreted as a difference rather than a ratio measure of association.  </a:t>
            </a:r>
          </a:p>
          <a:p>
            <a:endParaRPr lang="en-US" altLang="en-US" dirty="0" smtClean="0"/>
          </a:p>
          <a:p>
            <a:r>
              <a:rPr lang="en-US" altLang="en-US" dirty="0" smtClean="0"/>
              <a:t>The third option is OK but some would object, based on a concern that this could also be misinterpreted as the difference between the two prevalences rather than their ratio.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229C3886-9FA9-49F4-9563-3AF136360CAF}" type="slidenum">
              <a:rPr lang="en-US" altLang="en-US" smtClean="0"/>
              <a:pPr/>
              <a:t>13</a:t>
            </a:fld>
            <a:endParaRPr lang="en-US" altLang="en-US" dirty="0"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r>
              <a:rPr lang="en-US" altLang="en-US" dirty="0" smtClean="0"/>
              <a:t>Here are the data recalculated in order to report a prevalence ratio greater than 1.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AF902C2F-126F-4E0C-B902-1DC0BA05A44A}" type="slidenum">
              <a:rPr lang="en-US" altLang="en-US" smtClean="0"/>
              <a:pPr/>
              <a:t>14</a:t>
            </a:fld>
            <a:endParaRPr lang="en-US" altLang="en-US" dirty="0"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80439177-0EB8-4219-9E68-60C1635B0886}" type="slidenum">
              <a:rPr lang="en-US" altLang="en-US" smtClean="0"/>
              <a:pPr/>
              <a:t>15</a:t>
            </a:fld>
            <a:endParaRPr lang="en-US" altLang="en-US" dirty="0"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r>
              <a:rPr lang="en-US" altLang="en-US" dirty="0" smtClean="0"/>
              <a:t>This illustrates output for a 2 x 2 table in STATA, which puts exposure across the top and disease on the side.  This results in the cells with 17 and 388 being interchanged in the table, but you can verify for yourself that it doesn’t affect the calculation of the prevalence ratio.  It is 0.740 no matter which way you arrange the table.  STATA calls this ratio a “risk ratio” (as the program has no way of knowing whether it is being given prevalence or incidence data), but we think it is important to be reminded that these are prevalent data from a cross-sectional sample.  If these data were from a cohort with the same amount of follow-up on everyone (such as our example of the investigation of an outbreak of gastroenteritis following a party), a risk ratio would be correct as the description of the ratio of the two proportions.</a:t>
            </a:r>
          </a:p>
          <a:p>
            <a:endParaRPr lang="en-US" altLang="en-US" dirty="0" smtClean="0"/>
          </a:p>
          <a:p>
            <a:r>
              <a:rPr lang="en-US" altLang="en-US" dirty="0" smtClean="0"/>
              <a:t>As we noted on an earlier slide, the prevalence ratio calculated here by STATA is a </a:t>
            </a:r>
            <a:r>
              <a:rPr lang="en-US" altLang="en-US" i="1" dirty="0" smtClean="0"/>
              <a:t>point estimate</a:t>
            </a:r>
            <a:r>
              <a:rPr lang="en-US" altLang="en-US" dirty="0" smtClean="0"/>
              <a:t> of the association between exposure and disease. The point estimate for a measure of association is the single best answer based on the available data and statistical model.  STATA  also provides the 95% confidence interval.  This indicates the range of results that are compatible with sampling error.   A p value is given as well which indicates statistical significance.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877651F0-7C58-4ED5-B9F3-F5534CE95CAB}" type="slidenum">
              <a:rPr lang="en-US" altLang="en-US" smtClean="0"/>
              <a:pPr/>
              <a:t>16</a:t>
            </a:fld>
            <a:endParaRPr lang="en-US" altLang="en-US" dirty="0"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altLang="en-US" dirty="0" smtClean="0"/>
              <a:t>Just to prove that we are not alone in suggesting use of the term prevalence ratio, we cite a publication from a study comparing prevalence of osteoarthritis (OA) in Beijing and the US.  This study is reporting a ratio formed from the prevalences in two groups.  </a:t>
            </a:r>
          </a:p>
          <a:p>
            <a:r>
              <a:rPr lang="en-US" altLang="en-US" dirty="0" smtClean="0"/>
              <a:t> </a:t>
            </a:r>
          </a:p>
          <a:p>
            <a:r>
              <a:rPr lang="en-US" altLang="en-US" dirty="0" smtClean="0"/>
              <a:t>This study used age-standardization – discussed in previous lecture - to adjust the prevalences for the different age distributions in these three populations (Beijing, SOF and NHANES) before they compared the prevalences by calculating a prevalence ratio.</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08B7F3F7-237E-42CA-B488-E69CF123B8A3}" type="slidenum">
              <a:rPr lang="en-US" altLang="en-US" smtClean="0"/>
              <a:pPr/>
              <a:t>17</a:t>
            </a:fld>
            <a:endParaRPr lang="en-US" altLang="en-US" dirty="0"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altLang="en-US" dirty="0" smtClean="0"/>
              <a:t>Here is another example of the use of prevalence ratio. When we calculated a PR earlier, by hand or using STATA, we calculated what is called the unadjusted PR. We were able to used a simple 2 x 2 table for the calculations.  In this example, there was need to adjust for confounding and so a multivariable regression model was used.  In this example, a log binomial regression model was used to accomplish</a:t>
            </a:r>
            <a:r>
              <a:rPr lang="en-US" altLang="en-US" baseline="0" dirty="0" smtClean="0"/>
              <a:t> the adjustment and produce the adjusted prevalence  ratio</a:t>
            </a:r>
            <a:r>
              <a:rPr lang="en-US" altLang="en-US" dirty="0" smtClean="0"/>
              <a:t>.   </a:t>
            </a:r>
          </a:p>
          <a:p>
            <a:endParaRPr lang="en-US" altLang="en-US" dirty="0" smtClean="0"/>
          </a:p>
          <a:p>
            <a:r>
              <a:rPr lang="en-US" altLang="en-US" dirty="0" smtClean="0"/>
              <a:t>You might be more used to seeing an odds ratio calculated as the point estimate, calculated using a logistic regression model, in cross-sectional studies.  We will talk about this later, but software can now accommodate multivariable regression models to calculate prevalence ratios.</a:t>
            </a:r>
            <a:r>
              <a:rPr lang="en-US" altLang="en-US" baseline="0" dirty="0" smtClean="0"/>
              <a:t>  T</a:t>
            </a:r>
            <a:r>
              <a:rPr lang="en-US" altLang="en-US" dirty="0" smtClean="0"/>
              <a:t>his is what we strongly advocate.  </a:t>
            </a:r>
          </a:p>
          <a:p>
            <a:endParaRPr lang="en-US" altLang="en-US" dirty="0" smtClean="0"/>
          </a:p>
          <a:p>
            <a:r>
              <a:rPr lang="en-US" altLang="en-US" dirty="0" smtClean="0"/>
              <a:t>We have not yet formally introduced what adjustment is or how to do it but we realize that most students know that adjustment is done to deal with differences in confounding variables or to evaluate mediation or effect modification.  We mention "adjustment" now to illustrate that the prevalence ratio can be calculated as a measure of association with adjustment in cross-sectional studies. Students should not be concerned at this point about the mechanics of adjustment but rather focus on what measures of association are available and how they are described. </a:t>
            </a:r>
          </a:p>
          <a:p>
            <a:endParaRPr lang="en-US" altLang="en-US" dirty="0" smtClean="0"/>
          </a:p>
          <a:p>
            <a:r>
              <a:rPr lang="en-US" altLang="en-US" dirty="0" smtClean="0"/>
              <a:t>The authors could have done better with the description of the association between Vitamin D and PAD.  “..the prevalence ratio of PAD for the lower, compared to the highest, 25(OH)D quartile…was 1.80..” is not that clear.  It would have been better to express the observed association more clearly in words.  For example, “those in the lowest quartile of 25(OH)D were 1.80 times as likely to have PAD than those in the highest quartile.”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71D8D781-5F3B-4FB5-A149-5A7CB728E310}" type="slidenum">
              <a:rPr lang="en-US" altLang="en-US" smtClean="0"/>
              <a:pPr/>
              <a:t>18</a:t>
            </a:fld>
            <a:endParaRPr lang="en-US" altLang="en-US" dirty="0"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r>
              <a:rPr lang="en-US" altLang="en-US" dirty="0" smtClean="0"/>
              <a:t>This vitamin D study is an example of a four level exposure variable.  To describe the measure of association between these 4 levels and peripheral arterial disease (PAD), we set one level (grouping, category) of the exposure as the reference category.  In this study, the authors chose to set the highest level of serum vitamin D as the reference level.  By convention, the reference level is given a prevalence ratio of 1.0.  Other levels are compared with this reference level in the prevalence ratios reported. </a:t>
            </a:r>
          </a:p>
          <a:p>
            <a:endParaRPr lang="en-US" altLang="en-US" dirty="0" smtClean="0"/>
          </a:p>
          <a:p>
            <a:endParaRPr lang="en-US" altLang="en-US" dirty="0" smtClean="0"/>
          </a:p>
          <a:p>
            <a:r>
              <a:rPr lang="en-US" altLang="en-US" dirty="0" smtClean="0"/>
              <a:t>†Multivariable model adjusted for: age, gender, race-ethnicity, education, current and former cigarette smoking, leisure-time physical activity, diabetes mellitus, total to HDL cholesterol ratio, body mass index, systolic blood pressure, glycohemoglobin, statin use, antihypertensive medication use, vitamin D supplement use, history of myocardial infarction, log homocysteine, elevated CRP, and chronic kidney disease.</a:t>
            </a:r>
          </a:p>
          <a:p>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association</a:t>
            </a:r>
            <a:r>
              <a:rPr lang="en-US" baseline="0" dirty="0" smtClean="0"/>
              <a:t> between exposure and  a dichotomous outcome in a cross-sectional study is best described with a prevalence ratio.  Yet, you will probably more often see an odds ratio.  The odds ratio is a legitimate description of association in cross-sectional studies, but is not easily or accurately understood by most scientists or lay observers. Historically, the odds ratio has been a popular choice for cross-sectional results because of the availability of software to perform logistic regression that allowed for multivariable adjustment for multiple confounding variables.   This has, however, changed.  Currently, it is possible to obtain adjusted regression models that estimate a prevalence ratio rather than an odds ratio.  </a:t>
            </a:r>
            <a:endParaRPr lang="en-US" dirty="0" smtClean="0"/>
          </a:p>
          <a:p>
            <a:endParaRPr lang="en-US" dirty="0" smtClean="0"/>
          </a:p>
          <a:p>
            <a:r>
              <a:rPr lang="en-US" dirty="0" smtClean="0"/>
              <a:t>We introduce odds ratio</a:t>
            </a:r>
            <a:r>
              <a:rPr lang="en-US" baseline="0" dirty="0" smtClean="0"/>
              <a:t> in this section on cross-sectional studies because of its historical popularity.  Next week, we will discuss assessment of associations in the case-control design.  In this design, the odds ratio is essential because it is all that can be directly estimated.</a:t>
            </a:r>
            <a:endParaRPr lang="en-US" dirty="0"/>
          </a:p>
        </p:txBody>
      </p:sp>
      <p:sp>
        <p:nvSpPr>
          <p:cNvPr id="4" name="Slide Number Placeholder 3"/>
          <p:cNvSpPr>
            <a:spLocks noGrp="1"/>
          </p:cNvSpPr>
          <p:nvPr>
            <p:ph type="sldNum" sz="quarter" idx="10"/>
          </p:nvPr>
        </p:nvSpPr>
        <p:spPr/>
        <p:txBody>
          <a:bodyPr/>
          <a:lstStyle/>
          <a:p>
            <a:pPr>
              <a:defRPr/>
            </a:pPr>
            <a:fld id="{30175383-7079-4474-8032-FF2476F9A903}" type="slidenum">
              <a:rPr lang="en-US" smtClean="0"/>
              <a:pPr>
                <a:defRPr/>
              </a:pPr>
              <a:t>19</a:t>
            </a:fld>
            <a:endParaRPr lang="en-US" dirty="0"/>
          </a:p>
        </p:txBody>
      </p:sp>
    </p:spTree>
    <p:extLst>
      <p:ext uri="{BB962C8B-B14F-4D97-AF65-F5344CB8AC3E}">
        <p14:creationId xmlns:p14="http://schemas.microsoft.com/office/powerpoint/2010/main" val="1722345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4B4D17D6-3806-4F1D-9D22-B502E0E85363}" type="slidenum">
              <a:rPr lang="en-US" altLang="en-US" smtClean="0"/>
              <a:pPr/>
              <a:t>20</a:t>
            </a:fld>
            <a:endParaRPr lang="en-US" altLang="en-US" dirty="0" smtClean="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r>
              <a:rPr lang="en-US" altLang="en-US" dirty="0" smtClean="0"/>
              <a:t>Odds are an alternative way to express the probability of an event. Although odds are a way to measure disease occurrence, we did not introduce odds in our previous lectures on measures of disease occurrence because odds per se are rarely described.   As a measure of occurrence per se, odds are used in horse racing (where the terminology is correct) and in lotteries (“odds of winning lottery 1 in 100,000”) but what is really being described is probability.  While odds per se as a measure disease occurrence is rarely used in biomedical research, odds are used in biomedical research in the form of odds ratios.  </a:t>
            </a:r>
          </a:p>
          <a:p>
            <a:endParaRPr lang="en-US" altLang="en-US" dirty="0" smtClean="0"/>
          </a:p>
          <a:p>
            <a:r>
              <a:rPr lang="en-US" altLang="en-US" dirty="0" smtClean="0"/>
              <a:t>Odds are most simply calculated as the number of events divided by the number of non-events.   In contrast, probability is the number of events divided by the total of the number of events plus the number of non-events, which is the same as the number of events divided by the number of subjects.  It may appear that odds are just an unnecessary complication of the familiar probability as a proportion of total subjects, but odds have some favorable mathematical properties that we will explain shortly which make them very useful in clinical research.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7063DB90-FE7E-45DB-86D9-1E3A3DEE11BD}" type="slidenum">
              <a:rPr lang="en-US" altLang="en-US" smtClean="0"/>
              <a:pPr/>
              <a:t>2</a:t>
            </a:fld>
            <a:endParaRPr lang="en-US" altLang="en-US" dirty="0"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r>
              <a:rPr lang="en-US" altLang="en-US" dirty="0" smtClean="0"/>
              <a:t>We have reviewed basic study design and examined the different measures of disease occurrence. In the next two lectures we will look as the measures that are used to show association between an exposure or treatment and disease.  These measures are called measures of association and the type of measure available is determined by the study design.  So we will come full circle in linking specific measures of disease association with study design.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FE9290D3-14DC-4FA3-88FE-0D2C434B8082}" type="slidenum">
              <a:rPr lang="en-US" altLang="en-US" smtClean="0"/>
              <a:pPr/>
              <a:t>21</a:t>
            </a:fld>
            <a:endParaRPr lang="en-US" altLang="en-US" dirty="0" smtClean="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en-US" altLang="en-US" dirty="0" smtClean="0"/>
              <a:t>The formal way to describe the odds is as the probability of the event divided by the probability of the non-event.  So odds are the ratio of two fractions: the number of events divided by the number of subjects (the probability of the event) and that fraction divided by the number of non-events divided by the number of subjects (the probability of the non-event).  So the formula for odds is p / (1 – p).   Since both fractions have the number of subjects in the denominator, they reduce to our first presentation of odds as the number of events divided by the number of non-events.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7298BB8C-4865-4C57-B5AF-6766D15B7307}" type="slidenum">
              <a:rPr lang="en-US" altLang="en-US" smtClean="0"/>
              <a:pPr/>
              <a:t>22</a:t>
            </a:fld>
            <a:endParaRPr lang="en-US" altLang="en-US" dirty="0" smtClean="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r>
              <a:rPr lang="en-US" altLang="en-US" dirty="0" smtClean="0"/>
              <a:t>To apply some numbers to the formulas, if the probability is 1 out of 5 = 0.2, then the odds are 1/5 / 4/5 = ¼ = 0.25.   Calculating the odds without the number of subjects by the ratio of the number of events (1) by the number of non-events (4), odds = ¼ = 0.25.</a:t>
            </a:r>
          </a:p>
          <a:p>
            <a:endParaRPr lang="en-US" altLang="en-US" dirty="0" smtClean="0"/>
          </a:p>
          <a:p>
            <a:r>
              <a:rPr lang="en-US" altLang="en-US" dirty="0" smtClean="0"/>
              <a:t>To go in the other direction from odds to probability divide the odds by 1 + odds.  In this example, ¼ / 1+1/4 = ¼ / 5/4 = 1/5, the probability.</a:t>
            </a:r>
          </a:p>
          <a:p>
            <a:endParaRPr lang="en-US" altLang="en-US" dirty="0" smtClean="0"/>
          </a:p>
          <a:p>
            <a:r>
              <a:rPr lang="en-US" altLang="en-US" dirty="0" smtClean="0"/>
              <a:t>For those interested in why odds are used in gambling: odds give the ratio of the event to the non event, and the ratio of the event to the non-event tells you what the pay out has to be for a fair bet.   For example, if you wager 1 dollar that the toss of one die will be the number 3, the probability is 1/6 since the die has 6 sides with 1 through 6 on the sides.  Since the probability is 1/6, the odds are 1/6 / 5/6 = 1/5.  The expectation is that 6 rolls of the die will result in a 3 one time and other numbers 5 times (on average!).  So for the payout and the amount bet to be “fair”, i.e., balanced, you would need to receive 5 dollars when the number 3 comes up one time out of six to equal the 5 dollars you will lose one at a time on the other 5 tosses.  So the odds are 1/5 usually written as 1:5 or 5:1 and spoken as “five to one.”  Of course, in gambling calculating the odds are usually used to ensure that the payout is not according to fair odds but odds that favor the casino.</a:t>
            </a:r>
          </a:p>
          <a:p>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D40BBDE9-9C6D-43DD-BA17-1FB771B09436}" type="slidenum">
              <a:rPr lang="en-US" altLang="en-US" smtClean="0"/>
              <a:pPr/>
              <a:t>23</a:t>
            </a:fld>
            <a:endParaRPr lang="en-US" altLang="en-US" dirty="0" smtClean="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5223000B-FE49-424E-A473-10F9F7A9115D}" type="slidenum">
              <a:rPr lang="en-US" altLang="en-US" smtClean="0"/>
              <a:pPr/>
              <a:t>24</a:t>
            </a:fld>
            <a:endParaRPr lang="en-US" altLang="en-US" dirty="0" smtClean="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altLang="en-US" dirty="0" smtClean="0"/>
          </a:p>
          <a:p>
            <a:endParaRPr lang="en-US" altLang="en-US" dirty="0" smtClean="0"/>
          </a:p>
          <a:p>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52900BA6-C799-4D9B-BDD9-47E9C12D0033}" type="slidenum">
              <a:rPr lang="en-US" altLang="en-US" smtClean="0"/>
              <a:pPr/>
              <a:t>25</a:t>
            </a:fld>
            <a:endParaRPr lang="en-US" altLang="en-US" dirty="0" smtClean="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4E9BADBC-B793-47A3-BA61-9514111ADD14}" type="slidenum">
              <a:rPr lang="en-US" altLang="en-US" smtClean="0"/>
              <a:pPr/>
              <a:t>26</a:t>
            </a:fld>
            <a:endParaRPr lang="en-US" altLang="en-US" dirty="0" smtClean="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US" altLang="en-US" dirty="0" smtClean="0"/>
              <a:t>Odds are already the ratio of two probabilities, so the odds ratio involves four probabilities: p(event) / 1 – p(event) in the exposed, and p(event) / 1 – p(event) in the unexposed that yield a single ratio.  So in this example the p of the event in the exposed is 2/5, 1 – p of the event in the exposed is 3/5.  Similarly, p of the event in the unexposed is 1/5 and 1- p(event) in the unexposed is 4/5.  So the odds of the event in the exposed is 2/3 and the odds of the event in the unexposed is ¼.   The ratio of those two odds is 2/3 / ¼ = 2.67</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A171A274-DA07-4DE3-9F2E-72D18CD9A285}" type="slidenum">
              <a:rPr lang="en-US" altLang="en-US" smtClean="0"/>
              <a:pPr/>
              <a:t>27</a:t>
            </a:fld>
            <a:endParaRPr lang="en-US" altLang="en-US" dirty="0" smtClean="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r>
              <a:rPr lang="en-US" altLang="en-US" dirty="0" smtClean="0"/>
              <a:t>Notice that the odds ratio is larger than the prevalence ratio.  Unless both ratios = 1.0, the odds ratio will always be farther from 1.0 than the prevalence ratio (greater if &gt; 1.0 and smaller if &lt; 1.0) because the prevalence ratio is the ratio of two probabilities and the odds ratio is the ratio of two probabilities each of which has been divided by (1 – probability), a quantity that is always &lt; 1 unless the probability is 1.0.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4AE61A7A-76D5-4407-9461-06B7860CB387}" type="slidenum">
              <a:rPr lang="en-US" altLang="en-US" smtClean="0"/>
              <a:pPr/>
              <a:t>28</a:t>
            </a:fld>
            <a:endParaRPr lang="en-US" altLang="en-US" dirty="0" smtClean="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r>
              <a:rPr lang="en-US" altLang="en-US" dirty="0" smtClean="0"/>
              <a:t>We switch from numbers and return to our algebraic schematic of the 2x2 table to illustrate some important characteristics of the odds ratio.  This just expresses probability and (1 - probability) for the exposed and for the unexposed groups using the a, b, c, and d of the schematic.</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BE7F09B6-106D-403F-997D-4AAE2A2A2AF6}" type="slidenum">
              <a:rPr lang="en-US" altLang="en-US" smtClean="0"/>
              <a:pPr/>
              <a:t>29</a:t>
            </a:fld>
            <a:endParaRPr lang="en-US" altLang="en-US" dirty="0" smtClean="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r>
              <a:rPr lang="en-US" altLang="en-US" dirty="0" smtClean="0"/>
              <a:t>Doing a little algebra to show how these four fractions reduce down to what is called the cross-product of the 2x2 table, the ratio of the products of the two diagonals.  Notice that this result would not be affected by whether we arrange disease across the top of the table and exposure down the side or the other way around (as in STATA).  However, it would be affected if we switching the order of yes vs no in the columns.  For this reason, we don’t recommend calculating the odds ratio with a cross product.  Instead, calculate based on first principles:  odds of disease among exposed divided by odds of disease among unexposed.  If you use first principles to make the calculation, you will never go wrong.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9F3DA83B-D49F-4141-A818-AC9895D172A1}" type="slidenum">
              <a:rPr lang="en-US" altLang="en-US" smtClean="0"/>
              <a:pPr/>
              <a:t>30</a:t>
            </a:fld>
            <a:endParaRPr lang="en-US" altLang="en-US" dirty="0" smtClean="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r>
              <a:rPr lang="en-US" altLang="en-US" dirty="0" smtClean="0"/>
              <a:t>It is useful to keep in mind always how the study design determines the interpretation of the measures of the association, not just the measure of disease occurrence.  Prevalence is the measure of disease occurrence in cross-sectional study designs.  The measure of association, therefore, should reflect this and labeling the odds ratio a prevalence odds ratio accomplishes that goal.  This is not a convention that most authors follow, as many will just call it an odds ratio without acknowledging the role measuring prevalent disease plays, but we think it aids clarity of thought and presentation to label it for what it is, a prevalence odds ratio.  </a:t>
            </a:r>
          </a:p>
          <a:p>
            <a:endParaRPr lang="en-US" altLang="en-US" dirty="0" smtClean="0"/>
          </a:p>
          <a:p>
            <a:r>
              <a:rPr lang="en-US" altLang="en-US" dirty="0" smtClean="0"/>
              <a:t>Although we in general, as stated earlier and described in more detail later, discourage use of odds ratios in cross-sectional work, if you must use it, at least call it a prevalence odds ratio.</a:t>
            </a:r>
          </a:p>
          <a:p>
            <a:endParaRPr lang="en-US" altLang="en-US" dirty="0" smtClean="0"/>
          </a:p>
          <a:p>
            <a:r>
              <a:rPr lang="en-US" altLang="en-US" dirty="0" smtClean="0"/>
              <a:t>Later on, next week, we will show how the odds ratios from different case-control sampling designs have different interpretations, so it is good to begin recognizing that not all odds ratios are created equal.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pPr defTabSz="928299"/>
            <a:r>
              <a:rPr lang="en-US" altLang="en-US" sz="1400" dirty="0" smtClean="0"/>
              <a:t>We return once more to the text’s schematic for a cross-sectional </a:t>
            </a:r>
            <a:r>
              <a:rPr lang="en-US" altLang="en-US" sz="1200" dirty="0" smtClean="0"/>
              <a:t>study. This slide illustrates the cross-sectional design in a FIXED cohort.  When it is viewed in the setting of some underlying cohort whose experience of the disease outcome over time is being sampled at a single point in time, it is clear that only prevalent instances of the disease are being captured, not incident.  </a:t>
            </a:r>
          </a:p>
          <a:p>
            <a:pPr defTabSz="928299"/>
            <a:endParaRPr lang="en-US" altLang="en-US" sz="1200" dirty="0" smtClean="0"/>
          </a:p>
          <a:p>
            <a:r>
              <a:rPr lang="en-US" altLang="en-US" sz="1200" dirty="0" smtClean="0"/>
              <a:t>Thus, when we turn to the measure of association between a predictor/exposure and the disease outcome in a cross-sectional sample, we need to keep in mind that it is a measure based on prevalence.  As pointed out earlier, examining the association of exposures/predictors with prevalent cases of disease is to look at both factors associated with disease occurrence and factors associated with disease duration (survival).  These factors can be quite different, and interpretation of the measure of association using prevalent disease is complicated by this fact.  </a:t>
            </a: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B9742A60-6FF6-4781-9CF9-D56226862BD8}" type="slidenum">
              <a:rPr lang="en-US" altLang="en-US" smtClean="0"/>
              <a:pPr/>
              <a:t>31</a:t>
            </a:fld>
            <a:endParaRPr lang="en-US" altLang="en-US" dirty="0" smtClean="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r>
              <a:rPr lang="en-US" altLang="en-US" dirty="0" smtClean="0"/>
              <a:t>To get STATA to express</a:t>
            </a:r>
            <a:r>
              <a:rPr lang="en-US" altLang="en-US" baseline="0" dirty="0" smtClean="0"/>
              <a:t> the odds ratio, simply type in ‘OR’  after the comma.  </a:t>
            </a:r>
            <a:r>
              <a:rPr lang="en-US" altLang="en-US" dirty="0" smtClean="0"/>
              <a:t>The same STATA output as before but with the addition of the odds ratio (OR) to the “risk ratio”,  which is really the prevalence ratio (PR) in our cross-sectional data.  Notice that the OR is smaller than the PR (farther</a:t>
            </a:r>
            <a:r>
              <a:rPr lang="en-US" altLang="en-US" baseline="0" dirty="0" smtClean="0"/>
              <a:t> away from 1)</a:t>
            </a:r>
            <a:r>
              <a:rPr lang="en-US" altLang="en-US" dirty="0" smtClean="0"/>
              <a:t>.  If the PR is less than 1.0, the OR will always be farther from 1.0 (= closer to 0).  Similarly, if the PR is greater than 1.0, the OR will be farther from 1.0, i.e., larger.  If the PR = 1.0, the OR also = 1.0</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43FF3F48-76AB-4596-A1D1-94AB087FD319}" type="slidenum">
              <a:rPr lang="en-US" altLang="en-US" smtClean="0"/>
              <a:pPr/>
              <a:t>32</a:t>
            </a:fld>
            <a:endParaRPr lang="en-US" altLang="en-US" dirty="0" smtClean="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en-US" altLang="en-US" dirty="0" smtClean="0"/>
              <a:t>Describing this odds ratio in words.  The preferred wordings are in the first and second bullets.  Note that we want to get “odds” into this description.   Getting odds into the sentence helps avoid confusion with concepts of prevalence or probability.  Using odds, however, magically does not help readers understand odds. </a:t>
            </a:r>
          </a:p>
          <a:p>
            <a:endParaRPr lang="en-US" altLang="en-US" dirty="0" smtClean="0"/>
          </a:p>
          <a:p>
            <a:r>
              <a:rPr lang="en-US" altLang="en-US" dirty="0" smtClean="0"/>
              <a:t>This second bullet could be ambiguous if people thought odds were the same as probability.  This is a reason to favor the first option on the slide</a:t>
            </a:r>
          </a:p>
          <a:p>
            <a:endParaRPr lang="en-US" altLang="en-US" dirty="0" smtClean="0"/>
          </a:p>
          <a:p>
            <a:r>
              <a:rPr lang="en-US" altLang="en-US" dirty="0" smtClean="0"/>
              <a:t>We want to avoid the usage in the last bullet.  This last description uses the term “likely” which implies probability and a prevalence ratio, rather than an odds ratio.  Odds ratios are not the</a:t>
            </a:r>
            <a:r>
              <a:rPr lang="en-US" altLang="en-US" baseline="0" dirty="0" smtClean="0"/>
              <a:t> same as</a:t>
            </a:r>
            <a:r>
              <a:rPr lang="en-US" altLang="en-US" dirty="0" smtClean="0"/>
              <a:t> prevalence ratios.  </a:t>
            </a:r>
          </a:p>
          <a:p>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7F44DC1D-364F-4675-95F8-E08BB0EB7375}" type="slidenum">
              <a:rPr lang="en-US" altLang="en-US" smtClean="0"/>
              <a:pPr/>
              <a:t>33</a:t>
            </a:fld>
            <a:endParaRPr lang="en-US" altLang="en-US" dirty="0" smtClean="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r>
              <a:rPr lang="en-US" altLang="en-US" dirty="0" smtClean="0"/>
              <a:t>The first two descriptions are preferred for an OR greater than 1.  The third description is OK but some may object;  the language could be misinterpreted as a description of the odds difference.  As noted on the previous slide, avoid describing the OR using the terms “likely” or “risk.”   These words are not appropriate for describing a ratio based on odds.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03514A1A-64AB-4ACF-B6E1-50E69CB504F1}" type="slidenum">
              <a:rPr lang="en-US" altLang="en-US" smtClean="0"/>
              <a:pPr/>
              <a:t>34</a:t>
            </a:fld>
            <a:endParaRPr lang="en-US" altLang="en-US" dirty="0"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en-US" altLang="en-US" dirty="0" smtClean="0"/>
              <a:t>This graphic illustrates the point that, unless both the prevalence ratio and the odds ratio are 1.0 (no difference), the odds ratio is always farther from 1.0 than the prevalence ratio.</a:t>
            </a:r>
            <a:r>
              <a:rPr lang="en-US" altLang="en-US" baseline="0" dirty="0" smtClean="0"/>
              <a:t>  This means that the odds ratio is a</a:t>
            </a:r>
            <a:r>
              <a:rPr lang="en-US" altLang="en-US" dirty="0" smtClean="0"/>
              <a:t> larger number if the prevalence ratio is greater than 1.0 and smaller if the prevalence ratio is less than 1.0.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741304A8-3B06-4132-96C1-5D104197741E}" type="slidenum">
              <a:rPr lang="en-US" altLang="en-US" smtClean="0"/>
              <a:pPr/>
              <a:t>35</a:t>
            </a:fld>
            <a:endParaRPr lang="en-US" altLang="en-US" dirty="0" smtClean="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r>
              <a:rPr lang="en-US" altLang="en-US" dirty="0" smtClean="0"/>
              <a:t>When the ratio of two probabilities, a prevalence ratio, is &gt; 1.0, the OR will be larger than the PR.  The OR is dividing each probability by a quantity forced to be &lt; 1.0 (unless probability = 1.0), so each probability increases and the ratio between them also increases. The only exception occurs when the prevalence ratio is exactly 1.0.  In that case the OR will also be 1.0.  This can easily be seen by modifying the example above to RR = 0.4 / 0.4 = 1.0.  The OR would then be 0.4/0.6 / 0.4/0.6 = 1.0.</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621C38C8-1574-4A70-8371-93DC6F7FCA54}" type="slidenum">
              <a:rPr lang="en-US" altLang="en-US" smtClean="0"/>
              <a:pPr/>
              <a:t>36</a:t>
            </a:fld>
            <a:endParaRPr lang="en-US" altLang="en-US" dirty="0" smtClean="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r>
              <a:rPr lang="en-US" altLang="en-US" dirty="0" smtClean="0"/>
              <a:t>The same phenomenon occurs when the ratio of two probabilities, a prevalence ratio, is less than 1.0  Since the OR is dividing each probability by a quantity forced to be &lt; 1.0 unless probability = 1.0, each probability increases and the ratio between them also increases, which in this case moves the value farther away from 1.0.  Values for both prevalence ratios and odds ratios less than 1 are bounded by 0.  In that respect they differ from ratios with values greater than 1, which can be infinitely large.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fld id="{F6852394-3E7E-43CB-BEDE-0AEB38F513AF}" type="slidenum">
              <a:rPr lang="en-US" altLang="en-US" smtClean="0"/>
              <a:pPr/>
              <a:t>38</a:t>
            </a:fld>
            <a:endParaRPr lang="en-US" altLang="en-US" dirty="0" smtClean="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r>
              <a:rPr lang="en-US" altLang="en-US" dirty="0" smtClean="0"/>
              <a:t>OR is different from PR (except if they are equal to 1) but this difference is small if the prevalence of disease is low in the exposed and unexposed groups.  This is often described as “OR is a close approximation to the PR” if prevalence of disease in all strata of subjects is low.  This is also called the “rare disease assumption for odds ratios.”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CF967762-06C7-44AB-ABDC-6B47B07340A7}" type="slidenum">
              <a:rPr lang="en-US" altLang="en-US" smtClean="0"/>
              <a:pPr/>
              <a:t>39</a:t>
            </a:fld>
            <a:endParaRPr lang="en-US" altLang="en-US" dirty="0" smtClean="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r>
              <a:rPr lang="en-US" altLang="en-US" dirty="0" smtClean="0"/>
              <a:t>When incidence is very low in both exposed</a:t>
            </a:r>
            <a:r>
              <a:rPr lang="en-US" altLang="en-US" baseline="0" dirty="0" smtClean="0"/>
              <a:t> and unexposed</a:t>
            </a:r>
            <a:r>
              <a:rPr lang="en-US" altLang="en-US" dirty="0" smtClean="0"/>
              <a:t>, the risk and the odds ratio are very close.  This is due to the fact that the odds, the probability of the event divided by the probability of the non-event, is dividing the probability of the event by a value close to 1.0.  In this example, the probability of the non-event in the group with the highest incidence (the exposed group) is 0.982 (1 – 0.018).  The probability of the event in the unexposed is even closer to 1.0:  0.997 (1 – 0.003).  So dividing the two probabilities by values close to 1.0 is going to have very little effect on their ratio.  If either probability of the non-event had been far from 1.0, then there would have been a substantial effect on the ratio.</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9F058317-5A97-4C72-8A7B-D3CD449A62C2}" type="slidenum">
              <a:rPr lang="en-US" altLang="en-US" smtClean="0"/>
              <a:pPr/>
              <a:t>40</a:t>
            </a:fld>
            <a:endParaRPr lang="en-US" altLang="en-US" dirty="0" smtClean="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r>
              <a:rPr lang="en-US" altLang="en-US" dirty="0" smtClean="0"/>
              <a:t>It is preferable to reserve the word “bias” to situations where invalid or inaccurate results are being obtained because of some factor or factors that are affecting the study, the sources of bias.  Since OR and PR are mathematically valid measures using the same numbers, it is a bit misleading to talk about the bias of the OR.  But the point is that the odds</a:t>
            </a:r>
            <a:r>
              <a:rPr lang="en-US" altLang="en-US" baseline="0" dirty="0" smtClean="0"/>
              <a:t> ratio</a:t>
            </a:r>
            <a:r>
              <a:rPr lang="en-US" altLang="en-US" dirty="0" smtClean="0"/>
              <a:t> and the prevalence ratio are not the same thing is important to note.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7BB8F189-AC34-41ED-869F-328D7EFF0A26}" type="slidenum">
              <a:rPr lang="en-US" altLang="en-US" smtClean="0"/>
              <a:pPr/>
              <a:t>41</a:t>
            </a:fld>
            <a:endParaRPr lang="en-US" altLang="en-US" dirty="0" smtClean="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p:spPr>
        <p:txBody>
          <a:bodyPr/>
          <a:lstStyle/>
          <a:p>
            <a:r>
              <a:rPr lang="en-US" dirty="0"/>
              <a:t>Cross-sectional study design in a dynamic cohort is illustrated here.  This design </a:t>
            </a:r>
            <a:r>
              <a:rPr lang="en-US" dirty="0" smtClean="0"/>
              <a:t>will also </a:t>
            </a:r>
            <a:r>
              <a:rPr lang="en-US" dirty="0"/>
              <a:t>select prevalent </a:t>
            </a:r>
            <a:r>
              <a:rPr lang="en-US" dirty="0" smtClean="0"/>
              <a:t>instances, </a:t>
            </a:r>
            <a:r>
              <a:rPr lang="en-US" dirty="0"/>
              <a:t>not incident cases of the outcome.  As discussed for cross-sectional design in a fixed cohort, the use of prevalent </a:t>
            </a:r>
            <a:r>
              <a:rPr lang="en-US" dirty="0" smtClean="0"/>
              <a:t>disease</a:t>
            </a:r>
            <a:r>
              <a:rPr lang="en-US" baseline="0" dirty="0" smtClean="0"/>
              <a:t> </a:t>
            </a:r>
            <a:r>
              <a:rPr lang="en-US" dirty="0" smtClean="0"/>
              <a:t> </a:t>
            </a:r>
            <a:r>
              <a:rPr lang="en-US" dirty="0"/>
              <a:t>will </a:t>
            </a:r>
            <a:r>
              <a:rPr lang="en-US" dirty="0" smtClean="0"/>
              <a:t>blur factors</a:t>
            </a:r>
            <a:r>
              <a:rPr lang="en-US" altLang="en-US" dirty="0" smtClean="0"/>
              <a:t> associated with disease occurrence and factors associated with disease duration (survival).  </a:t>
            </a:r>
          </a:p>
          <a:p>
            <a:endParaRPr lang="en-US" dirty="0" smtClean="0"/>
          </a:p>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4D362785-FDED-49D6-9825-ED6292C9D675}" type="slidenum">
              <a:rPr lang="en-US" altLang="en-US" smtClean="0"/>
              <a:pPr/>
              <a:t>42</a:t>
            </a:fld>
            <a:endParaRPr lang="en-US" altLang="en-US" dirty="0" smtClean="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r>
              <a:rPr lang="en-US" altLang="en-US" dirty="0" smtClean="0"/>
              <a:t>This example</a:t>
            </a:r>
            <a:r>
              <a:rPr lang="en-US" altLang="en-US" baseline="0" dirty="0" smtClean="0"/>
              <a:t> shows the symmetry of the odds ratio.  </a:t>
            </a:r>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p>
            <a:fld id="{A7FB9C29-9A3A-4994-BB4B-E66AC3E2C04E}" type="slidenum">
              <a:rPr lang="en-US" altLang="en-US" smtClean="0"/>
              <a:pPr/>
              <a:t>43</a:t>
            </a:fld>
            <a:endParaRPr lang="en-US" altLang="en-US" dirty="0" smtClean="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r>
              <a:rPr lang="en-US" altLang="en-US" dirty="0" smtClean="0"/>
              <a:t>This example shows how the prevalence ratio is not symmetrical.</a:t>
            </a:r>
            <a:r>
              <a:rPr lang="en-US" altLang="en-US" baseline="0" dirty="0" smtClean="0"/>
              <a:t>  </a:t>
            </a:r>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p>
            <a:fld id="{08414F33-C7B2-4E85-A92A-A56A926E5019}" type="slidenum">
              <a:rPr lang="en-US" altLang="en-US" smtClean="0"/>
              <a:pPr/>
              <a:t>44</a:t>
            </a:fld>
            <a:endParaRPr lang="en-US" altLang="en-US" dirty="0" smtClean="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endParaRPr lang="nl-NL" altLang="en-US" dirty="0" smtClean="0"/>
          </a:p>
          <a:p>
            <a:endParaRPr lang="nl-NL"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514CA054-E7F3-4FBC-ACDA-8C888ABAD919}" type="slidenum">
              <a:rPr lang="en-US" altLang="en-US" smtClean="0"/>
              <a:pPr/>
              <a:t>45</a:t>
            </a:fld>
            <a:endParaRPr lang="en-US" altLang="en-US" dirty="0" smtClean="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r>
              <a:rPr lang="en-US" altLang="en-US" dirty="0" smtClean="0"/>
              <a:t>However, there are several unfavorable properties, particularly in cross-sectional studies.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p:spPr>
        <p:txBody>
          <a:bodyPr/>
          <a:lstStyle/>
          <a:p>
            <a:fld id="{3D6456A3-03CD-4CA1-A48B-99D67D776331}" type="slidenum">
              <a:rPr lang="en-US" altLang="en-US" smtClean="0"/>
              <a:pPr/>
              <a:t>46</a:t>
            </a:fld>
            <a:endParaRPr lang="en-US" altLang="en-US" dirty="0" smtClean="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r>
              <a:rPr lang="en-US" altLang="en-US" dirty="0" smtClean="0"/>
              <a:t>It is important to understand this feature of the odds ratio because you will see the</a:t>
            </a:r>
            <a:r>
              <a:rPr lang="en-US" altLang="en-US" baseline="0" dirty="0" smtClean="0"/>
              <a:t> odds ratio</a:t>
            </a:r>
            <a:r>
              <a:rPr lang="en-US" altLang="en-US" dirty="0" smtClean="0"/>
              <a:t> referred to as an approximation of the prevalence ratio or, in a case-control study, the risk ratio.  It is important to know what it is a close approximation</a:t>
            </a:r>
            <a:r>
              <a:rPr lang="en-US" altLang="en-US" baseline="0" dirty="0" smtClean="0"/>
              <a:t> to the prevalence ratio or risk ratio.  </a:t>
            </a:r>
            <a:r>
              <a:rPr lang="en-US" altLang="en-US" dirty="0" smtClean="0"/>
              <a:t>As we have been stressing, the odds ratio is no less valid as a mathematical expression than the prevalence ratio, but its less intuitive nature leads many investigators to prefer to talk about the prevalence ratio, a more intuitive concept.  This results in measures which are in fact OR’s being presented in some papers as prevalence ratios.  In many instances this is not appropriate even as an approximation because the prevalence is not low in both the exposed and unexposed group and the OR and the prevalence ratio are quite different numerically. </a:t>
            </a:r>
          </a:p>
          <a:p>
            <a:endParaRPr lang="en-US" altLang="en-US" dirty="0" smtClean="0"/>
          </a:p>
          <a:p>
            <a:r>
              <a:rPr lang="en-US" altLang="en-US" dirty="0" smtClean="0"/>
              <a:t>The example shown here</a:t>
            </a:r>
            <a:r>
              <a:rPr lang="en-US" altLang="en-US" baseline="0" dirty="0" smtClean="0"/>
              <a:t> shows a situation where the odds ratio is not a close approximation of the prevalence ratio.  </a:t>
            </a:r>
            <a:endParaRPr lang="en-US"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B7C3B6B7-CE9B-4906-B011-BB766ECA3E36}" type="slidenum">
              <a:rPr lang="en-US" altLang="en-US" smtClean="0"/>
              <a:pPr/>
              <a:t>47</a:t>
            </a:fld>
            <a:endParaRPr lang="en-US" altLang="en-US" dirty="0" smtClean="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r>
              <a:rPr lang="en-US" dirty="0" smtClean="0">
                <a:latin typeface="Arial" charset="0"/>
                <a:cs typeface="Arial" charset="0"/>
              </a:rPr>
              <a:t>Relationship between odds ratio and prevalence ratio according to 4 levels of outcome prevalence in unexposed group (1%, 10, 25%, and 50%). </a:t>
            </a:r>
          </a:p>
          <a:p>
            <a:endParaRPr lang="en-US" dirty="0" smtClean="0">
              <a:latin typeface="Arial" charset="0"/>
              <a:cs typeface="Arial" charset="0"/>
            </a:endParaRPr>
          </a:p>
          <a:p>
            <a:r>
              <a:rPr lang="en-US" dirty="0" smtClean="0">
                <a:latin typeface="Arial" charset="0"/>
                <a:cs typeface="Arial" charset="0"/>
              </a:rPr>
              <a:t>As an example, shown with the</a:t>
            </a:r>
            <a:r>
              <a:rPr lang="en-US" baseline="0" dirty="0" smtClean="0">
                <a:latin typeface="Arial" charset="0"/>
                <a:cs typeface="Arial" charset="0"/>
              </a:rPr>
              <a:t> red lines,</a:t>
            </a:r>
            <a:r>
              <a:rPr lang="en-US" dirty="0" smtClean="0">
                <a:latin typeface="Arial" charset="0"/>
                <a:cs typeface="Arial" charset="0"/>
              </a:rPr>
              <a:t> with</a:t>
            </a:r>
            <a:r>
              <a:rPr lang="en-US" baseline="0" dirty="0" smtClean="0">
                <a:latin typeface="Arial" charset="0"/>
                <a:cs typeface="Arial" charset="0"/>
              </a:rPr>
              <a:t> 25% prevalence of the outcome in the unexposed group, a prevalence ratio of 2.0 is equivalent to an odds ratio &gt;3</a:t>
            </a:r>
            <a:endParaRPr lang="en-US" dirty="0" smtClean="0">
              <a:latin typeface="Arial" charset="0"/>
              <a:cs typeface="Arial" charset="0"/>
            </a:endParaRPr>
          </a:p>
          <a:p>
            <a:endParaRPr lang="en-US" dirty="0" smtClean="0">
              <a:latin typeface="Arial" charset="0"/>
              <a:cs typeface="Arial" charset="0"/>
            </a:endParaRPr>
          </a:p>
          <a:p>
            <a:r>
              <a:rPr lang="en-US" dirty="0" smtClean="0">
                <a:latin typeface="Arial" charset="0"/>
                <a:cs typeface="Arial" charset="0"/>
              </a:rPr>
              <a:t>When prevalence begins to exceed 10% in either exposed or unexposed, then the OR begins to be much farther away from 1 than the PR.  If you are under the belief that the OR  is the same a ratio of probabilities, then this inflated number you get from the OR is really going to give you a false impression of the numerical relationship between the exposure and outcome.  </a:t>
            </a:r>
            <a:endParaRPr lang="en-US" altLang="en-US" b="1"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D4E3E0BE-A545-4742-8AFA-516F5EC43D1F}" type="slidenum">
              <a:rPr lang="en-US" altLang="en-US" smtClean="0"/>
              <a:pPr/>
              <a:t>48</a:t>
            </a:fld>
            <a:endParaRPr lang="en-US" altLang="en-US" dirty="0" smtClean="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dirty="0" smtClean="0">
                <a:latin typeface="Arial" charset="0"/>
                <a:cs typeface="Arial" charset="0"/>
              </a:rPr>
              <a:t>This inflated aspect of the odds ratio is not just an issue when prevalence is high in the unexposed group.</a:t>
            </a:r>
            <a:r>
              <a:rPr lang="en-US" baseline="0" dirty="0" smtClean="0">
                <a:latin typeface="Arial" charset="0"/>
                <a:cs typeface="Arial" charset="0"/>
              </a:rPr>
              <a:t>   This graph shows the r</a:t>
            </a:r>
            <a:r>
              <a:rPr lang="en-US" dirty="0" smtClean="0">
                <a:latin typeface="Arial" charset="0"/>
                <a:cs typeface="Arial" charset="0"/>
              </a:rPr>
              <a:t>elationship between the odds ratio and prevalence ratio according to 4 levels of outcome prevalence in</a:t>
            </a:r>
            <a:r>
              <a:rPr lang="en-US" u="sng" dirty="0" smtClean="0">
                <a:latin typeface="Arial" charset="0"/>
                <a:cs typeface="Arial" charset="0"/>
              </a:rPr>
              <a:t> exposed </a:t>
            </a:r>
            <a:r>
              <a:rPr lang="en-US" dirty="0" smtClean="0">
                <a:latin typeface="Arial" charset="0"/>
                <a:cs typeface="Arial" charset="0"/>
              </a:rPr>
              <a:t>group (1%, 10, 25%, and 50%).  In the previous slide we illustrated</a:t>
            </a:r>
            <a:r>
              <a:rPr lang="en-US" baseline="0" dirty="0" smtClean="0">
                <a:latin typeface="Arial" charset="0"/>
                <a:cs typeface="Arial" charset="0"/>
              </a:rPr>
              <a:t> how the relationship between the prevalence ratio and prevalence odds ratio changes with increasing prevalence of the outcome in the UNEXPOSED group.  Here we see a similar pattern for the relationship based on different levels of prevalence of the outcome in the EXPOSED group.   Considering a prevalence ratio of 2.0 and outcome prevalence of 25% in the exposed group, the corresponding odds ratio will be greater than 2 (it is about 2.5).   As we noted before, w</a:t>
            </a:r>
            <a:r>
              <a:rPr lang="en-US" dirty="0" smtClean="0">
                <a:latin typeface="Arial" charset="0"/>
                <a:cs typeface="Arial" charset="0"/>
              </a:rPr>
              <a:t>hen prevalence begins to exceed 10% in either exposed or unexposed, then the OR starts to noticeably diverge from the PR. </a:t>
            </a:r>
            <a:endParaRPr lang="en-US" altLang="en-US" b="1"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CA779D38-03CD-48A2-A9BF-26FE1FD705B5}" type="slidenum">
              <a:rPr lang="en-US" altLang="en-US" smtClean="0"/>
              <a:pPr/>
              <a:t>49</a:t>
            </a:fld>
            <a:endParaRPr lang="en-US" altLang="en-US" dirty="0" smtClean="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en-US" alt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78BB0827-12C5-4050-9275-0B42E7CD599E}" type="slidenum">
              <a:rPr lang="en-US" altLang="en-US" smtClean="0"/>
              <a:pPr/>
              <a:t>50</a:t>
            </a:fld>
            <a:endParaRPr lang="en-US" altLang="en-US" dirty="0" smtClean="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r>
              <a:rPr lang="en-US" altLang="en-US" dirty="0" smtClean="0"/>
              <a:t>Thought to be first documented by Miettinen and Cook in 1981</a:t>
            </a:r>
          </a:p>
          <a:p>
            <a:endParaRPr lang="en-US" altLang="en-US" dirty="0" smtClean="0"/>
          </a:p>
          <a:p>
            <a:r>
              <a:rPr lang="en-US" altLang="en-US" dirty="0" smtClean="0"/>
              <a:t>Any weighted average of stratum-specific estimates will not be equal to the unadjusted estimate.  Hence, it is said that the strata are not collapsible.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5"/>
          <p:cNvSpPr>
            <a:spLocks noGrp="1" noChangeArrowheads="1"/>
          </p:cNvSpPr>
          <p:nvPr>
            <p:ph type="sldNum" sz="quarter" idx="5"/>
          </p:nvPr>
        </p:nvSpPr>
        <p:spPr>
          <a:noFill/>
        </p:spPr>
        <p:txBody>
          <a:bodyPr/>
          <a:lstStyle/>
          <a:p>
            <a:fld id="{EB348229-EEA4-48B0-ACFF-2A1F1593D93D}" type="slidenum">
              <a:rPr lang="en-US" smtClean="0"/>
              <a:pPr/>
              <a:t>51</a:t>
            </a:fld>
            <a:endParaRPr lang="en-US" dirty="0" smtClean="0"/>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r>
              <a:rPr lang="en-US" dirty="0" smtClean="0"/>
              <a:t>Here is a numerical example.  We are stratifying by age.  The disease here is not rare.  This terminology will be  much easier to understand later in the course when we formally cover confounding but suffice it say now that any weighted average of the two stratum specific odds ratios is not equal to the crude odds ratio, despite the fact that confounding is not present.   (You can</a:t>
            </a:r>
            <a:r>
              <a:rPr lang="en-US" baseline="0" dirty="0" smtClean="0"/>
              <a:t> prove this to yourself by seeing that age is not associated with exposure, among the entire population.  One needs to examine this in the entire population because examining it stratified upon disease is tantamount to adjusting for a collider).</a:t>
            </a:r>
          </a:p>
          <a:p>
            <a:endParaRPr lang="en-US" baseline="0" dirty="0" smtClean="0"/>
          </a:p>
          <a:p>
            <a:r>
              <a:rPr lang="en-US" dirty="0" smtClean="0"/>
              <a:t>This property</a:t>
            </a:r>
            <a:r>
              <a:rPr lang="en-US" baseline="0" dirty="0" smtClean="0"/>
              <a:t> of the odds ratio is not a good one.   It is</a:t>
            </a:r>
            <a:r>
              <a:rPr lang="en-US" dirty="0" smtClean="0"/>
              <a:t> called non-collapsibility, and the problem is that it could mislead you during data analysis to think this is confounding. In other words,</a:t>
            </a:r>
            <a:r>
              <a:rPr lang="en-US" baseline="0" dirty="0" smtClean="0"/>
              <a:t> the stratified odds ratio looks considerably different than the unadjusted despite the fact there is no confounding.  </a:t>
            </a:r>
            <a:endParaRPr lang="en-US" dirty="0" smtClean="0"/>
          </a:p>
          <a:p>
            <a:endParaRPr lang="en-US" dirty="0" smtClean="0"/>
          </a:p>
          <a:p>
            <a:r>
              <a:rPr lang="en-US" dirty="0" smtClean="0"/>
              <a:t>The same problem is not seen when using a prevalence ratio, where the crude estimate is a weighted average of the two stratum specific prevalence ratios.  Prevalence ratios and risk ratios are collapsible, which is a good thing.   Again, we are getting a bit ahead of ourselves in the terminology by attempting to explain collapsibility but for now it is enough to understand that this is an unfavorable mathematical property.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7DC7DA44-1FA2-4E03-ACDA-59A389004C59}" type="slidenum">
              <a:rPr lang="en-US" altLang="en-US" smtClean="0"/>
              <a:pPr/>
              <a:t>5</a:t>
            </a:fld>
            <a:endParaRPr lang="en-US" altLang="en-US" dirty="0"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701040" y="4387136"/>
            <a:ext cx="5608320" cy="4541070"/>
          </a:xfrm>
          <a:noFill/>
          <a:ln/>
        </p:spPr>
        <p:txBody>
          <a:bodyPr/>
          <a:lstStyle/>
          <a:p>
            <a:r>
              <a:rPr lang="en-US" altLang="en-US" dirty="0" smtClean="0"/>
              <a:t>The</a:t>
            </a:r>
            <a:r>
              <a:rPr lang="en-US" altLang="en-US" baseline="0" dirty="0" smtClean="0"/>
              <a:t> type </a:t>
            </a:r>
            <a:r>
              <a:rPr lang="en-US" altLang="en-US" dirty="0" smtClean="0"/>
              <a:t>of outcome we have been discussing is an event, which is by definition a dichotomous variable as it either has or has not occurred.  There are, of course, other outcome measures that are important in clinical research, and they can be measured in various ways, such as multiple ordered categories (none, mild, severe congestive heart failure), a scale (such as a series of questions which form a quality of life scale), or a continuous measure  (like blood pressure).  The basic measures commonly used in clinical research that we will be discussing in the next two lectures are used for an association between an exposure and a dichotomous outcome.  To keep it simple, we will also assume a dichotomous exposure.  The same principles will apply if the exposure has more than two categories; for example, separate 2x2 tables can be formed for the combinations of the outcome and the levels of the exposure if the exposure has more than two levels.</a:t>
            </a:r>
          </a:p>
          <a:p>
            <a:endParaRPr lang="en-US" altLang="en-US" dirty="0" smtClean="0"/>
          </a:p>
          <a:p>
            <a:r>
              <a:rPr lang="en-US" altLang="en-US" dirty="0" smtClean="0"/>
              <a:t>We are using the word “exposure” for the variable whose association with the outcome the study seeks to investigate.  Other terms are frequently used to describe the exposure variable, the most common being “risk factor” or “predictor” or “predictor variable.” In a clinical trial the exposure is usually a drug, device, procedure, or intervention whereas in an observational study the exposure might be an immutable characteristic such as a person’s gender or race. In a regression analysis the outcome is called the dependent variable and the exposure or predictor variables are called independent variables.  Although independent and dependent variables are widely used terms in statistics texts, they seem less intuitive to us than outcome and exposure. </a:t>
            </a:r>
            <a:r>
              <a:rPr lang="en-US" altLang="en-US" baseline="0" dirty="0" smtClean="0"/>
              <a:t> The term exposure is also not value-laden in terms of whether or not it is associated with the outcome or not; it is simply a generic representation. </a:t>
            </a:r>
            <a:endParaRPr lang="en-US"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p:spPr>
        <p:txBody>
          <a:bodyPr/>
          <a:lstStyle/>
          <a:p>
            <a:fld id="{64D4BE56-E32B-4E62-B245-F9DEC70C9085}" type="slidenum">
              <a:rPr lang="en-US" smtClean="0"/>
              <a:pPr/>
              <a:t>52</a:t>
            </a:fld>
            <a:endParaRPr lang="en-US" dirty="0" smtClean="0"/>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p:spPr>
        <p:txBody>
          <a:bodyPr/>
          <a:lstStyle/>
          <a:p>
            <a:r>
              <a:rPr lang="en-US" dirty="0" smtClean="0"/>
              <a:t>Today’s students of clinical research methods should know when not to use odds ratios and when not to.  We provide a practical article in the optional reading for how to do other forms of regression which produce adjusted prevalence ratios.</a:t>
            </a:r>
          </a:p>
          <a:p>
            <a:endParaRPr lang="en-US" dirty="0" smtClean="0"/>
          </a:p>
          <a:p>
            <a:endParaRPr lang="en-US" dirty="0" smtClean="0"/>
          </a:p>
          <a:p>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p:spPr>
        <p:txBody>
          <a:bodyPr/>
          <a:lstStyle/>
          <a:p>
            <a:fld id="{CDFCDE67-01B2-4822-985C-F3A32A172EF7}" type="slidenum">
              <a:rPr lang="en-US" altLang="en-US" smtClean="0"/>
              <a:pPr/>
              <a:t>53</a:t>
            </a:fld>
            <a:endParaRPr lang="en-US" altLang="en-US" dirty="0" smtClean="0"/>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p:spPr>
        <p:txBody>
          <a:bodyPr/>
          <a:lstStyle/>
          <a:p>
            <a:r>
              <a:rPr lang="en-US" altLang="en-US" dirty="0" smtClean="0"/>
              <a:t>Before moving on to cohort studies, it is worth spending a moment getting a feel for the meaning of the magnitude of ratio measures of association, such as the prevalence  ratio.  These ranges for ratio measures can be used as a rough rule of thumb.  There is certainly nothing absolute about them, but they suggest that it is more difficult to demonstrate a causal role for exposures that have associated ratios less than 2.0.  This is one reason it took a very long time to convince the medical and public health community that there were risks associated with second-hand smoking or for smoking and coronary artery disease.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a:noFill/>
        </p:spPr>
        <p:txBody>
          <a:bodyPr/>
          <a:lstStyle/>
          <a:p>
            <a:fld id="{29A843A4-6841-406A-ABCE-B5F8AF1BBE10}" type="slidenum">
              <a:rPr lang="en-US" smtClean="0"/>
              <a:pPr/>
              <a:t>54</a:t>
            </a:fld>
            <a:endParaRPr lang="en-US" dirty="0" smtClean="0"/>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Rot="1" noChangeAspect="1" noChangeArrowheads="1" noTextEdit="1"/>
          </p:cNvSpPr>
          <p:nvPr>
            <p:ph type="sldImg"/>
          </p:nvPr>
        </p:nvSpPr>
        <p:spPr>
          <a:ln/>
        </p:spPr>
      </p:sp>
      <p:sp>
        <p:nvSpPr>
          <p:cNvPr id="196610" name="Rectangle 3"/>
          <p:cNvSpPr>
            <a:spLocks noGrp="1" noChangeArrowheads="1"/>
          </p:cNvSpPr>
          <p:nvPr>
            <p:ph type="body" idx="1"/>
          </p:nvPr>
        </p:nvSpPr>
        <p:spPr>
          <a:noFill/>
          <a:ln/>
        </p:spPr>
        <p:txBody>
          <a:bodyPr/>
          <a:lstStyle/>
          <a:p>
            <a:r>
              <a:rPr lang="en-US" dirty="0" smtClean="0"/>
              <a:t>Here is the familiar schematic of a fixed cohort design.  Note that a cross-sectional study can also be performed using the baseline visit of a cohort study, as illustrated here, or at any time.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Rot="1" noChangeAspect="1" noChangeArrowheads="1" noTextEdit="1"/>
          </p:cNvSpPr>
          <p:nvPr>
            <p:ph type="sldImg"/>
          </p:nvPr>
        </p:nvSpPr>
        <p:spPr>
          <a:ln/>
        </p:spPr>
      </p:sp>
      <p:sp>
        <p:nvSpPr>
          <p:cNvPr id="198658" name="Rectangle 3"/>
          <p:cNvSpPr>
            <a:spLocks noGrp="1" noChangeArrowheads="1"/>
          </p:cNvSpPr>
          <p:nvPr>
            <p:ph type="body" idx="1"/>
          </p:nvPr>
        </p:nvSpPr>
        <p:spPr>
          <a:noFill/>
          <a:ln/>
        </p:spPr>
        <p:txBody>
          <a:bodyPr/>
          <a:lstStyle/>
          <a:p>
            <a:r>
              <a:rPr lang="en-US" sz="1000" dirty="0"/>
              <a:t>Here is a schematic of a dynamic cohort.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Rot="1" noChangeAspect="1" noChangeArrowheads="1" noTextEdit="1"/>
          </p:cNvSpPr>
          <p:nvPr>
            <p:ph type="sldImg"/>
          </p:nvPr>
        </p:nvSpPr>
        <p:spPr>
          <a:ln/>
        </p:spPr>
      </p:sp>
      <p:sp>
        <p:nvSpPr>
          <p:cNvPr id="200706" name="Rectangle 3"/>
          <p:cNvSpPr>
            <a:spLocks noGrp="1" noChangeArrowheads="1"/>
          </p:cNvSpPr>
          <p:nvPr>
            <p:ph type="body" idx="1"/>
          </p:nvPr>
        </p:nvSpPr>
        <p:spPr>
          <a:noFill/>
          <a:ln/>
        </p:spPr>
        <p:txBody>
          <a:bodyPr/>
          <a:lstStyle/>
          <a:p>
            <a:r>
              <a:rPr lang="en-US" altLang="en-US" dirty="0" smtClean="0"/>
              <a:t>One way to conceptualize measuring incidence in a cohort in two groups defined by a dichotomous exposure variable is to think of it as following two different cohorts which had an enrollment criterion of exposure, for one cohort, and no exposure, for the other cohort.  Thi</a:t>
            </a:r>
            <a:r>
              <a:rPr lang="en-US" altLang="en-US" baseline="0" dirty="0" smtClean="0"/>
              <a:t>s is shown in the context of a fixed cohort.  </a:t>
            </a:r>
            <a:endParaRPr lang="en-US" dirty="0" smtClean="0"/>
          </a:p>
          <a:p>
            <a:endParaRPr lang="en-US" dirty="0" smtClean="0"/>
          </a:p>
          <a:p>
            <a:endParaRPr lang="en-US" i="1" dirty="0" smtClean="0"/>
          </a:p>
          <a:p>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p:spPr>
        <p:txBody>
          <a:bodyPr/>
          <a:lstStyle/>
          <a:p>
            <a:fld id="{FB410CDF-D520-47F4-9A74-E309CE42C20C}" type="slidenum">
              <a:rPr lang="en-US" altLang="en-US" smtClean="0"/>
              <a:pPr/>
              <a:t>58</a:t>
            </a:fld>
            <a:endParaRPr lang="en-US" altLang="en-US" dirty="0" smtClean="0"/>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p:spPr>
        <p:txBody>
          <a:bodyPr/>
          <a:lstStyle/>
          <a:p>
            <a:r>
              <a:rPr lang="en-US" altLang="en-US" dirty="0" smtClean="0"/>
              <a:t>We have already seen that there are two ways to measure incidence in a cohort: cumulative incidence and incidence rate.  So it follows that a comparison of incidence in two sub-cohorts defined by their exposure could be compared by comparing either cumulative incidence or incidence rates.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p:spPr>
        <p:txBody>
          <a:bodyPr/>
          <a:lstStyle/>
          <a:p>
            <a:fld id="{EE47D597-F858-48F4-A4E6-58602181ADBF}" type="slidenum">
              <a:rPr lang="en-US" smtClean="0"/>
              <a:pPr/>
              <a:t>59</a:t>
            </a:fld>
            <a:endParaRPr lang="en-US" dirty="0" smtClean="0"/>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a:noFill/>
        </p:spPr>
        <p:txBody>
          <a:bodyPr/>
          <a:lstStyle/>
          <a:p>
            <a:fld id="{FA141409-5C43-4E59-928E-1B91EA3EEB48}" type="slidenum">
              <a:rPr lang="en-US" altLang="en-US" smtClean="0"/>
              <a:pPr/>
              <a:t>60</a:t>
            </a:fld>
            <a:endParaRPr lang="en-US" altLang="en-US" dirty="0" smtClean="0"/>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p:spPr>
        <p:txBody>
          <a:bodyPr/>
          <a:lstStyle/>
          <a:p>
            <a:r>
              <a:rPr lang="en-US" altLang="en-US" dirty="0" smtClean="0"/>
              <a:t>This schematic shows the ratio and difference measures that can be calculated from cohort data.  All of the ratios are commonly seen, but the difference measures are typically limited to the risk and rate difference.  We will first discuss ratio measures of association and then difference measures.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a:noFill/>
        </p:spPr>
        <p:txBody>
          <a:bodyPr/>
          <a:lstStyle/>
          <a:p>
            <a:fld id="{47936ACB-AB1D-4096-A242-FBD59373347A}" type="slidenum">
              <a:rPr lang="en-US" altLang="en-US" smtClean="0"/>
              <a:pPr/>
              <a:t>61</a:t>
            </a:fld>
            <a:endParaRPr lang="en-US" altLang="en-US" dirty="0" smtClean="0"/>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a:ln/>
        </p:spPr>
        <p:txBody>
          <a:bodyPr/>
          <a:lstStyle/>
          <a:p>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F32487E1-C76F-44C9-9DD1-4C3BEF847D53}" type="slidenum">
              <a:rPr lang="en-US" altLang="en-US" smtClean="0"/>
              <a:pPr/>
              <a:t>6</a:t>
            </a:fld>
            <a:endParaRPr lang="en-US" altLang="en-US" dirty="0"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r>
              <a:rPr lang="en-US" altLang="en-US" dirty="0" smtClean="0"/>
              <a:t>This is a conventional schematic of a what is called in epidemiology a 2 x 2 table or a contingency table.  We will illustrate basic measures of association using this table.  Of course, exposures might have more than two levels and thus more than just yes/no categories, but the same principles would apply.  This 2 x 2 schematic is widely used, but exposure and disease can switch position in other formulations as can the yes and no columns and rows so it is important to notice how the table you are looking at has been arranged.   Our arrangement is the same as in Szklo and Nieto and in many other basic epidemiology text books.  We also like it because it emphasizes what we consider forward or causal thinking from exposure to disease.  It also emphasizes cohort- like thinking.   Because we read from left to right, we also think of causal sequence as happening from left to right.  Writing exposure on the left and following exposure to outcome reminds us of the goal of our work.  STATA regrettably puts the exposure variable across the top and the outcome variable on the side.  So the format we will be using for a 2x2 table would read differently for data displayed in STATA.</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p:spPr>
        <p:txBody>
          <a:bodyPr/>
          <a:lstStyle/>
          <a:p>
            <a:fld id="{5ACCEE52-0479-43AB-84A9-B5F9392DEE5C}" type="slidenum">
              <a:rPr lang="en-US" altLang="en-US" smtClean="0"/>
              <a:pPr/>
              <a:t>62</a:t>
            </a:fld>
            <a:endParaRPr lang="en-US" altLang="en-US" dirty="0" smtClean="0"/>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p:spPr>
        <p:txBody>
          <a:bodyPr/>
          <a:lstStyle/>
          <a:p>
            <a:r>
              <a:rPr lang="en-US" altLang="en-US" dirty="0" smtClean="0"/>
              <a:t>As you have just seen, even our textbook, which is generally very good on these matters, uses the word “rate” for a prevalence measure.  In the general medical literature, the inconsistency is much greater and is compounded by the fact that an abbreviation for both a risk ratio and a rate ratio is RR.  Often RR is used to mean relative risk, which is taken loosely to include several different ratio measures.  We prefer to define each of these measures and be explicit about their differences.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p:spPr>
        <p:txBody>
          <a:bodyPr/>
          <a:lstStyle/>
          <a:p>
            <a:fld id="{0B54ED5E-997B-4A51-B53B-43BCBE0E750E}" type="slidenum">
              <a:rPr lang="en-US" altLang="en-US" smtClean="0"/>
              <a:pPr/>
              <a:t>63</a:t>
            </a:fld>
            <a:endParaRPr lang="en-US" altLang="en-US" dirty="0" smtClean="0"/>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noFill/>
          <a:ln/>
        </p:spPr>
        <p:txBody>
          <a:bodyPr/>
          <a:lstStyle/>
          <a:p>
            <a:r>
              <a:rPr lang="en-US" altLang="en-US" dirty="0" smtClean="0"/>
              <a:t>Let’s look at these 3 measures of association more closely, starting with risk.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p:spPr>
        <p:txBody>
          <a:bodyPr/>
          <a:lstStyle/>
          <a:p>
            <a:fld id="{2E19EF9F-59E8-4569-A0EE-9877A6D63B9A}" type="slidenum">
              <a:rPr lang="en-US" altLang="en-US" smtClean="0"/>
              <a:pPr/>
              <a:t>64</a:t>
            </a:fld>
            <a:endParaRPr lang="en-US" altLang="en-US" dirty="0" smtClean="0"/>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p:spPr>
        <p:txBody>
          <a:bodyPr/>
          <a:lstStyle/>
          <a:p>
            <a:r>
              <a:rPr lang="en-US" altLang="en-US" dirty="0" smtClean="0"/>
              <a:t>Here is an example of a risk ratio from cohort data from a cohort with equal follow-up on everyone.  It is the example of the outbreak of gastrointestinal illness we looked at earlier.  Because the follow-up is short (3 days) and identical for everyone, the risk ratio is just the ratio of the proportion with disease in the exposed group (those who ate the potato salad) and in the unexposed group (those who didn’t eat the salad).  Eleven is a large value for a risk ratio but that might be expected in a study such as this looking for a single likely food source for the outbreak.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p:spPr>
        <p:txBody>
          <a:bodyPr/>
          <a:lstStyle/>
          <a:p>
            <a:fld id="{77EA891E-A900-48EA-893D-EAABE2A78EA8}" type="slidenum">
              <a:rPr lang="en-US" smtClean="0"/>
              <a:pPr/>
              <a:t>65</a:t>
            </a:fld>
            <a:endParaRPr lang="en-US" dirty="0" smtClean="0"/>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r>
              <a:rPr lang="en-US" dirty="0" smtClean="0"/>
              <a:t>As we have pointed out frequently, however, follow-up in most cohorts that are not very short term outbreak investigations.</a:t>
            </a:r>
            <a:r>
              <a:rPr lang="en-US" baseline="0" dirty="0" smtClean="0"/>
              <a:t>  Instead, most cohorts</a:t>
            </a:r>
            <a:r>
              <a:rPr lang="en-US" dirty="0" smtClean="0"/>
              <a:t> have differing amounts of follow-up time on the subjects and the risk of the event has to be estimated in the exposed and unexposed group using a method like the Kaplan-Meier or the life table.  So in forming a risk ratio from a Kaplan-Meier analysis of the survival in two groups, we have to choose a point in time.  As you can see from inspecting the curve, the risk ratio will be different for different points in time.  If one point in time is selected, then the risk ratio becomes the ratio of the two proportions failing at that point in time.  But, once again, in reporting Kaplan-Meier results you must always specify at what amount of follow-up time.  This applies to the risk ratio as well.</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p:spPr>
        <p:txBody>
          <a:bodyPr/>
          <a:lstStyle/>
          <a:p>
            <a:fld id="{B624A093-B446-4A58-84A9-206399FBD982}" type="slidenum">
              <a:rPr lang="en-US" altLang="en-US" smtClean="0"/>
              <a:pPr/>
              <a:t>66</a:t>
            </a:fld>
            <a:endParaRPr lang="en-US" altLang="en-US" dirty="0" smtClean="0"/>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p:spPr>
        <p:txBody>
          <a:bodyPr/>
          <a:lstStyle/>
          <a:p>
            <a:r>
              <a:rPr lang="en-US" altLang="en-US" dirty="0" smtClean="0"/>
              <a:t>The preferred description is the first one, but we would consider the other two acceptable.  Note that some may object to the second bullet based on a concern that it doesn’t distinguish clearly between the risk ratio and risk difference.</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p:spPr>
        <p:txBody>
          <a:bodyPr/>
          <a:lstStyle/>
          <a:p>
            <a:fld id="{154D2E76-294C-4656-8E68-C52927651737}" type="slidenum">
              <a:rPr lang="en-US" altLang="en-US" smtClean="0"/>
              <a:pPr/>
              <a:t>67</a:t>
            </a:fld>
            <a:endParaRPr lang="en-US" altLang="en-US" dirty="0" smtClean="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p:spPr>
        <p:txBody>
          <a:bodyPr/>
          <a:lstStyle/>
          <a:p>
            <a:r>
              <a:rPr lang="en-US" altLang="en-US" dirty="0" smtClean="0"/>
              <a:t>To illustrate how risk ratios can be calculated at different points in time in a cohort study we have taken the example of this clinical trial of treatment with an ACE inhibitor to prevent cardiovascular events and death.  The trial was originally planned for 3.5 years, but the DSMB recommended before that time point was reached (without knowing how the drug was performing) that the trial be extended to 5 years because it was clear that the event rate for the composite endpoint of MI, stroke, or death from CVD causes was lower than the estimate used for planning the trial.  They report here only the risk ratio at about 5 years (RR=0.78), but they could have reported risk ratios for other time points.  We have estimated them for 1, 2, and 3 years of follow-up.  The risk ratio does change over time, as is clear from the figure; the gap between the treatment and placebo steadily widens with increasing follow-up time.  The difference reaches statistical significance at 5 yrs but would not have been significant at the earlier time points.  </a:t>
            </a:r>
          </a:p>
          <a:p>
            <a:endParaRPr lang="en-US" altLang="en-US" dirty="0" smtClean="0"/>
          </a:p>
          <a:p>
            <a:r>
              <a:rPr lang="en-US" altLang="en-US" dirty="0" smtClean="0"/>
              <a:t>Yusuf, et al. </a:t>
            </a:r>
            <a:r>
              <a:rPr lang="en-US" altLang="en-US" i="1" dirty="0" smtClean="0"/>
              <a:t>N Engl J Med</a:t>
            </a:r>
            <a:r>
              <a:rPr lang="en-US" altLang="en-US" dirty="0" smtClean="0"/>
              <a:t> 2000;342:145-53.</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a:noFill/>
        </p:spPr>
        <p:txBody>
          <a:bodyPr/>
          <a:lstStyle/>
          <a:p>
            <a:fld id="{9BC2E075-A709-45B2-8DE0-EA0EB8D5AB59}" type="slidenum">
              <a:rPr lang="en-US" altLang="en-US" smtClean="0"/>
              <a:pPr/>
              <a:t>68</a:t>
            </a:fld>
            <a:endParaRPr lang="en-US" altLang="en-US" dirty="0" smtClean="0"/>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p:spPr>
        <p:txBody>
          <a:bodyPr/>
          <a:lstStyle/>
          <a:p>
            <a:r>
              <a:rPr lang="en-US" altLang="en-US" dirty="0" smtClean="0"/>
              <a:t>This</a:t>
            </a:r>
            <a:r>
              <a:rPr lang="en-US" altLang="en-US" baseline="0" dirty="0" smtClean="0"/>
              <a:t> is to describe, in words, a risk ratio less than 1.</a:t>
            </a:r>
            <a:endParaRPr lang="en-US" alt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p:cNvSpPr>
            <a:spLocks noGrp="1" noChangeArrowheads="1"/>
          </p:cNvSpPr>
          <p:nvPr>
            <p:ph type="sldNum" sz="quarter" idx="5"/>
          </p:nvPr>
        </p:nvSpPr>
        <p:spPr>
          <a:noFill/>
        </p:spPr>
        <p:txBody>
          <a:bodyPr/>
          <a:lstStyle/>
          <a:p>
            <a:fld id="{B73CA17B-266A-42BC-9CB1-0B7182BF95F1}" type="slidenum">
              <a:rPr lang="en-US" altLang="en-US" smtClean="0"/>
              <a:pPr/>
              <a:t>69</a:t>
            </a:fld>
            <a:endParaRPr lang="en-US" altLang="en-US" dirty="0" smtClean="0"/>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noFill/>
          <a:ln/>
        </p:spPr>
        <p:txBody>
          <a:bodyPr/>
          <a:lstStyle/>
          <a:p>
            <a:r>
              <a:rPr lang="en-US" altLang="en-US" dirty="0" smtClean="0"/>
              <a:t>This schematic shows the ratio and difference measures that can be calculated from cohort data.  Let’s now focus on the average incidence rate</a:t>
            </a:r>
            <a:r>
              <a:rPr lang="en-US" altLang="en-US" baseline="0" dirty="0" smtClean="0"/>
              <a:t> and its ratio measure</a:t>
            </a:r>
            <a:endParaRPr lang="en-US" alt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7"/>
          <p:cNvSpPr>
            <a:spLocks noGrp="1" noChangeArrowheads="1"/>
          </p:cNvSpPr>
          <p:nvPr>
            <p:ph type="sldNum" sz="quarter" idx="5"/>
          </p:nvPr>
        </p:nvSpPr>
        <p:spPr>
          <a:noFill/>
        </p:spPr>
        <p:txBody>
          <a:bodyPr/>
          <a:lstStyle/>
          <a:p>
            <a:fld id="{3F121F30-85BF-4464-8A29-FC6F4A582C0E}" type="slidenum">
              <a:rPr lang="en-US" altLang="en-US" smtClean="0"/>
              <a:pPr/>
              <a:t>70</a:t>
            </a:fld>
            <a:endParaRPr lang="en-US" altLang="en-US" dirty="0" smtClean="0"/>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a:ln/>
        </p:spPr>
        <p:txBody>
          <a:bodyPr/>
          <a:lstStyle/>
          <a:p>
            <a:r>
              <a:rPr lang="en-US" altLang="en-US" dirty="0" smtClean="0"/>
              <a:t>This is the example we looked at when we were discussing forming incidence rates in a cohort with a time varying exposure, in this case use of non-steroidal anti-inflammatory medications (NSAIDS).  The basic measure of association reported was the rate ratio, the event rate during the person-time of NSAID use divided by the rate during the person-time of no use. A rate ratio is simply the ratio of two rates and thus is the analogue of the risk ratio for person-time measures of incidence.  It should be clear that an incidence rate should not be compared to cumulative incidence: a ratio using one of each type of incidence measure would not be interpretable.  In comparing two incidence rates, the important thing to remember is that the time units of the two measures forming the ratio must be the same.  In the example above, if the first rate were per 100 person-years and the second remained per 1,000 person-years, the rate ratio would jump up to 10.1, and it would appear there was a strong association when there was no association.  </a:t>
            </a:r>
          </a:p>
          <a:p>
            <a:endParaRPr lang="en-US" altLang="en-US" dirty="0" smtClean="0"/>
          </a:p>
          <a:p>
            <a:r>
              <a:rPr lang="en-US" altLang="en-US" dirty="0" smtClean="0"/>
              <a:t>The authors correctly reported their measure of association as a rate ratio.  They could have also reported a rate difference if they had chosen.  It was very small, 0.16 per 1,000 person-years or 1.6 per 10,000 person-years. </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7"/>
          <p:cNvSpPr>
            <a:spLocks noGrp="1" noChangeArrowheads="1"/>
          </p:cNvSpPr>
          <p:nvPr>
            <p:ph type="sldNum" sz="quarter" idx="5"/>
          </p:nvPr>
        </p:nvSpPr>
        <p:spPr>
          <a:noFill/>
        </p:spPr>
        <p:txBody>
          <a:bodyPr/>
          <a:lstStyle/>
          <a:p>
            <a:fld id="{D140AB94-B0A0-40A9-9FE3-DC152E6A7BAF}" type="slidenum">
              <a:rPr lang="en-US" altLang="en-US" smtClean="0"/>
              <a:pPr/>
              <a:t>71</a:t>
            </a:fld>
            <a:endParaRPr lang="en-US" altLang="en-US" dirty="0" smtClean="0"/>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noFill/>
          <a:ln/>
        </p:spPr>
        <p:txBody>
          <a:bodyPr/>
          <a:lstStyle/>
          <a:p>
            <a:r>
              <a:rPr lang="en-US" altLang="en-US" dirty="0" smtClean="0"/>
              <a:t>Here is the language from the paper.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8E815647-353D-457E-B135-885419F92F98}" type="slidenum">
              <a:rPr lang="en-US" altLang="en-US" smtClean="0"/>
              <a:pPr/>
              <a:t>7</a:t>
            </a:fld>
            <a:endParaRPr lang="en-US" altLang="en-US" dirty="0"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en-US" altLang="en-US" dirty="0" smtClean="0"/>
              <a:t>To estimate a measure of association in the simplest form of a cross-sectional study, the proportion of the persons with disease is calculated in the group with the exposure and separately in the group without the exposure.  Hence, a/a+b is the prevalence of disease among the exposed persons and c/c+d is the prevalence of disease among the non-exposed.  Since this is a cross-sectional study, both are prevalence.  To compare these two prevalences, we can form a ratio with one over the other to get a prevalence ratio of disease in the exposed and unexposed.  If the prevalence is the same, the ratio will equal 1.0.  If disease prevalence is higher in those with the exposure (placed on top in the ratio), the ratio will be greater than 1.0 and if the prevalence is lower in those with the exposure, the ratio will be less than 1.0.  How much greater or less than 1.0 is a measure of the strength of the association between the exposure and the disease.  This kind of relative measure of association is known as a ratio measure.  A different kind of measure could have been formed by subtracting one prevalence from the other instead of forming a ratio, but it turns out this is rarely done in a cross-sectional study.  We will discuss that additive scale or absolute difference scale type of measure later. </a:t>
            </a:r>
          </a:p>
          <a:p>
            <a:endParaRPr lang="en-US" altLang="en-US" dirty="0" smtClean="0"/>
          </a:p>
          <a:p>
            <a:r>
              <a:rPr lang="en-US" altLang="en-US" dirty="0" smtClean="0"/>
              <a:t>The prevalence ratio that we get from our particular study sample is an estimate of the association between the exposure and outcome of interest in the larger accessible population from which we sampled our data.  We call the estimate we derive in our study sample a </a:t>
            </a:r>
            <a:r>
              <a:rPr lang="en-US" altLang="en-US" i="1" dirty="0" smtClean="0"/>
              <a:t>point estimate.  </a:t>
            </a:r>
            <a:r>
              <a:rPr lang="en-US" altLang="en-US" dirty="0" smtClean="0"/>
              <a:t>A 95% confidence interval around this point estimate provides information about sampling error or chance.  In this lecture we are focused on calculating and understanding the point estimates.  We won’t be focusing much on the mechanics of calculating confidence intervals as this is in the purview of our biostatistics series, although we will expect you to know how to interpret confidence intervals.  </a:t>
            </a:r>
            <a:endParaRPr lang="en-US" altLang="en-US" i="1"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a:spLocks noGrp="1" noChangeArrowheads="1"/>
          </p:cNvSpPr>
          <p:nvPr>
            <p:ph type="sldNum" sz="quarter" idx="5"/>
          </p:nvPr>
        </p:nvSpPr>
        <p:spPr>
          <a:noFill/>
        </p:spPr>
        <p:txBody>
          <a:bodyPr/>
          <a:lstStyle/>
          <a:p>
            <a:fld id="{A16D5EB8-B541-4CB5-B718-B6E7B5E51182}" type="slidenum">
              <a:rPr lang="en-US" altLang="en-US" smtClean="0"/>
              <a:pPr/>
              <a:t>72</a:t>
            </a:fld>
            <a:endParaRPr lang="en-US" altLang="en-US" dirty="0" smtClean="0"/>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r>
              <a:rPr lang="en-US" altLang="en-US" dirty="0" smtClean="0"/>
              <a:t>We provide two preferred descriptions for a rate ratio greater than one.  The description in the third bullet is acceptable although some my object that it is not clearly describing rate ratio rather than rate difference.  Note that the description should not include “more likely” or similar terms that imply a comparison of risks rather than rates.</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a:noFill/>
        </p:spPr>
        <p:txBody>
          <a:bodyPr/>
          <a:lstStyle/>
          <a:p>
            <a:fld id="{4B1434FF-A772-4C1C-89F3-10091EEE8008}" type="slidenum">
              <a:rPr lang="en-US" altLang="en-US" smtClean="0"/>
              <a:pPr/>
              <a:t>73</a:t>
            </a:fld>
            <a:endParaRPr lang="en-US" altLang="en-US" dirty="0" smtClean="0"/>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ln/>
        </p:spPr>
        <p:txBody>
          <a:bodyPr/>
          <a:lstStyle/>
          <a:p>
            <a:endParaRPr lang="en-US" alt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p:spPr>
        <p:txBody>
          <a:bodyPr/>
          <a:lstStyle/>
          <a:p>
            <a:fld id="{07F892E4-8B4F-439B-B15F-1408ACE7BD1F}" type="slidenum">
              <a:rPr lang="en-US" altLang="en-US" smtClean="0"/>
              <a:pPr/>
              <a:t>74</a:t>
            </a:fld>
            <a:endParaRPr lang="en-US" altLang="en-US" dirty="0" smtClean="0"/>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p:spPr>
        <p:txBody>
          <a:bodyPr/>
          <a:lstStyle/>
          <a:p>
            <a:r>
              <a:rPr lang="en-US" altLang="en-US" dirty="0" smtClean="0"/>
              <a:t>This schematic shows the ratio and difference measures that can be calculated from cohort data.  Now, the hazard ratio.</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a:spLocks noGrp="1" noChangeArrowheads="1"/>
          </p:cNvSpPr>
          <p:nvPr>
            <p:ph type="sldNum" sz="quarter" idx="5"/>
          </p:nvPr>
        </p:nvSpPr>
        <p:spPr>
          <a:noFill/>
        </p:spPr>
        <p:txBody>
          <a:bodyPr/>
          <a:lstStyle/>
          <a:p>
            <a:fld id="{EA8556E8-3919-4ACB-882F-9A70B3838684}" type="slidenum">
              <a:rPr lang="en-US" smtClean="0"/>
              <a:pPr/>
              <a:t>75</a:t>
            </a:fld>
            <a:endParaRPr lang="en-US" dirty="0" smtClean="0"/>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p:spPr>
        <p:txBody>
          <a:bodyPr/>
          <a:lstStyle/>
          <a:p>
            <a:r>
              <a:rPr lang="en-US" dirty="0" smtClean="0"/>
              <a:t>Here is an example from a study of mortality after pediatric kidney transplant, comparing survival in children who received a kidney from a living versus a recently deceased donor.  As we saw in the lecture on disease occurrence, we can generate a smoothed hazard function from a dataset with survival data (or “time to event” data).   This shows the survival curves and smoothed hazard functions for the two exposure levels in this study (living versus cadaveric donor).  From the graphs we can see that the survival is better in the group that received a kidney from a living donor.  We have 2 broad ways to measure disease occurrence in this cohort study:  cumulative incidence and incidence rate.   With cumulative incidence we could calculate a risk ratio for living vs cadaveric donor.  But, how would we calculate a rate ratio?  We could use the average incidence rate for the time period of the study, but we can see from the smoothed hazard function that the rate changes over time.  So, it</a:t>
            </a:r>
            <a:r>
              <a:rPr lang="en-US" baseline="0" dirty="0" smtClean="0"/>
              <a:t> is </a:t>
            </a:r>
            <a:r>
              <a:rPr lang="en-US" dirty="0" smtClean="0"/>
              <a:t>better to compare the hazards (an instantaneous incidence rate).  This can be done with the proportional hazards mathematical regression model, which, in brief, forms a weighted average of the ratio of hazards over time.  You really cannot easily do this manually.</a:t>
            </a:r>
            <a:r>
              <a:rPr lang="en-US" baseline="0" dirty="0" smtClean="0"/>
              <a:t>  You need some mathematical shortcuts and a computer to assist.  </a:t>
            </a:r>
            <a:r>
              <a:rPr lang="en-US" dirty="0" smtClean="0"/>
              <a:t>This regression model is currently the “workhorse” for analysis of longitudinal studies that have individual-level  “time to event” data.  We do not go into any detail about this (or other) statistical models in this course.  You will learn more about proportional hazards in your Biostatistics courses.  Our goal here is for you to be aware that this mathematical model provides a type of rate ratio – a hazard ratio -  for analysis of disease associations in cohort studies.</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7"/>
          <p:cNvSpPr>
            <a:spLocks noGrp="1" noChangeArrowheads="1"/>
          </p:cNvSpPr>
          <p:nvPr>
            <p:ph type="sldNum" sz="quarter" idx="5"/>
          </p:nvPr>
        </p:nvSpPr>
        <p:spPr>
          <a:noFill/>
        </p:spPr>
        <p:txBody>
          <a:bodyPr/>
          <a:lstStyle/>
          <a:p>
            <a:fld id="{53E668A7-F131-476B-BF8F-43E745F2640C}" type="slidenum">
              <a:rPr lang="en-US" altLang="en-US" smtClean="0"/>
              <a:pPr/>
              <a:t>76</a:t>
            </a:fld>
            <a:endParaRPr lang="en-US" altLang="en-US" dirty="0" smtClean="0"/>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noFill/>
          <a:ln/>
        </p:spPr>
        <p:txBody>
          <a:bodyPr/>
          <a:lstStyle/>
          <a:p>
            <a:r>
              <a:rPr lang="en-US" altLang="en-US" dirty="0" smtClean="0"/>
              <a:t>Hazard ratios are derived by a mathematical model,</a:t>
            </a:r>
            <a:r>
              <a:rPr lang="en-US" altLang="en-US" baseline="0" dirty="0" smtClean="0"/>
              <a:t> the most popular of which is the proportional hazards regression model.  </a:t>
            </a:r>
            <a:endParaRPr lang="en-US" alt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a:spLocks noGrp="1" noChangeArrowheads="1"/>
          </p:cNvSpPr>
          <p:nvPr>
            <p:ph type="sldNum" sz="quarter" idx="5"/>
          </p:nvPr>
        </p:nvSpPr>
        <p:spPr>
          <a:noFill/>
        </p:spPr>
        <p:txBody>
          <a:bodyPr/>
          <a:lstStyle/>
          <a:p>
            <a:fld id="{F3FF18AC-B4C0-48C5-9C22-435B9938327B}" type="slidenum">
              <a:rPr lang="en-US" altLang="en-US" smtClean="0"/>
              <a:pPr/>
              <a:t>77</a:t>
            </a:fld>
            <a:endParaRPr lang="en-US" altLang="en-US" dirty="0" smtClean="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ln/>
        </p:spPr>
        <p:txBody>
          <a:bodyPr/>
          <a:lstStyle/>
          <a:p>
            <a:r>
              <a:rPr lang="en-US" altLang="en-US" dirty="0" smtClean="0"/>
              <a:t>Figure1—</a:t>
            </a:r>
            <a:r>
              <a:rPr lang="en-US" altLang="en-US" i="1" dirty="0" smtClean="0"/>
              <a:t>Kaplan-Meier estimates of the cumulative incidence of fractures at 5 years in women. Bars represent 95% CIs.  (Kahn et al. 2008 Diabetes Care 31:348-51)</a:t>
            </a:r>
          </a:p>
          <a:p>
            <a:endParaRPr lang="en-US" altLang="en-US" dirty="0" smtClean="0"/>
          </a:p>
          <a:p>
            <a:r>
              <a:rPr lang="en-US" altLang="en-US" dirty="0" smtClean="0"/>
              <a:t>Example of hazard ratio as measure of disease association.  Plot shows cumulative incidence of first fracture, but measure of disease association reported is not the risk ratio (of cumulative incidence).  It is the hazard ratio for first fracture, comparing rosiglitazone to metformin (HR = 1.81) and then to glyburide (HR = 2.13).  </a:t>
            </a:r>
          </a:p>
          <a:p>
            <a:endParaRPr lang="en-US" alt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7"/>
          <p:cNvSpPr>
            <a:spLocks noGrp="1" noChangeArrowheads="1"/>
          </p:cNvSpPr>
          <p:nvPr>
            <p:ph type="sldNum" sz="quarter" idx="5"/>
          </p:nvPr>
        </p:nvSpPr>
        <p:spPr>
          <a:noFill/>
        </p:spPr>
        <p:txBody>
          <a:bodyPr/>
          <a:lstStyle/>
          <a:p>
            <a:fld id="{F7929BEB-6D7E-4D8F-A6F7-4D4C37824D74}" type="slidenum">
              <a:rPr lang="en-US" altLang="en-US" smtClean="0"/>
              <a:pPr/>
              <a:t>78</a:t>
            </a:fld>
            <a:endParaRPr lang="en-US" altLang="en-US" dirty="0" smtClean="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noFill/>
          <a:ln/>
        </p:spPr>
        <p:txBody>
          <a:bodyPr/>
          <a:lstStyle/>
          <a:p>
            <a:r>
              <a:rPr lang="en-US" altLang="en-US" dirty="0" smtClean="0"/>
              <a:t>The preferred descriptions for the hazard ratio are similar to those for the incidence rate ratio, discussed a few slides earlier.  We provide two preferred descriptions for a hazard ratio greater than one.  </a:t>
            </a:r>
          </a:p>
          <a:p>
            <a:endParaRPr lang="en-US" altLang="en-US" dirty="0" smtClean="0"/>
          </a:p>
          <a:p>
            <a:r>
              <a:rPr lang="en-US" altLang="en-US" dirty="0" smtClean="0"/>
              <a:t>We prefer to use the term “rate” as opposed to hazard because it is more generally understood.  A hazard is a special form of a rate.</a:t>
            </a:r>
          </a:p>
          <a:p>
            <a:endParaRPr lang="en-US" altLang="en-US" dirty="0" smtClean="0"/>
          </a:p>
          <a:p>
            <a:r>
              <a:rPr lang="en-US" altLang="en-US" dirty="0" smtClean="0"/>
              <a:t>The description in the third bullet is acceptable although some my object that it is not clearly describing rate ratio rather than rate difference.  Note that the description should not include “more likely” or similar terms that imply a comparison of risks rather than rates.</a:t>
            </a:r>
          </a:p>
          <a:p>
            <a:endParaRPr lang="en-US" altLang="en-US"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7"/>
          <p:cNvSpPr>
            <a:spLocks noGrp="1" noChangeArrowheads="1"/>
          </p:cNvSpPr>
          <p:nvPr>
            <p:ph type="sldNum" sz="quarter" idx="5"/>
          </p:nvPr>
        </p:nvSpPr>
        <p:spPr>
          <a:noFill/>
        </p:spPr>
        <p:txBody>
          <a:bodyPr/>
          <a:lstStyle/>
          <a:p>
            <a:fld id="{55F23A7C-6A7C-4512-8B19-FE5E462B5597}" type="slidenum">
              <a:rPr lang="en-US" altLang="en-US" smtClean="0"/>
              <a:pPr/>
              <a:t>79</a:t>
            </a:fld>
            <a:endParaRPr lang="en-US" altLang="en-US" dirty="0" smtClean="0"/>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a:noFill/>
          <a:ln/>
        </p:spPr>
        <p:txBody>
          <a:bodyPr/>
          <a:lstStyle/>
          <a:p>
            <a:endParaRPr lang="en-US" alt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7"/>
          <p:cNvSpPr>
            <a:spLocks noGrp="1" noChangeArrowheads="1"/>
          </p:cNvSpPr>
          <p:nvPr>
            <p:ph type="sldNum" sz="quarter" idx="5"/>
          </p:nvPr>
        </p:nvSpPr>
        <p:spPr>
          <a:noFill/>
        </p:spPr>
        <p:txBody>
          <a:bodyPr/>
          <a:lstStyle/>
          <a:p>
            <a:fld id="{6AA28E07-2B21-49A4-8A21-3A906E65F08E}" type="slidenum">
              <a:rPr lang="en-US" altLang="en-US" smtClean="0"/>
              <a:pPr/>
              <a:t>80</a:t>
            </a:fld>
            <a:endParaRPr lang="en-US" altLang="en-US" dirty="0" smtClean="0"/>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a:noFill/>
          <a:ln/>
        </p:spPr>
        <p:txBody>
          <a:bodyPr/>
          <a:lstStyle/>
          <a:p>
            <a:r>
              <a:rPr lang="en-US" altLang="en-US" dirty="0" smtClean="0"/>
              <a:t>An important difference between cumulative incidence (=risk) and incidence rates is that the constraint placed on risk of being a proportion and therefore bounded by 0 and 1 does not apply to rates which can be greater than 1.  When the ratio of two proportions is formed (risk ratio), the constraint on proportions also constrains the possible values of the ratio.  As the proportion rises in the group with the smaller proportion (say, the unexposed group), a maximum risk ratio value is imposed.  For example, if the cumulative incidence is 0.33 in the unexposed group, the maximum risk ratio is 3 (1.0/0.33); if it is 0.50, the maximum risk ratio is 2 (1.0/0.5); and if it is greater than 0.50, as in the example above, the risk ratio must be &lt; 2.0.  The rate ratio is not limited in the same way.</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p:cNvSpPr>
            <a:spLocks noGrp="1" noChangeArrowheads="1"/>
          </p:cNvSpPr>
          <p:nvPr>
            <p:ph type="sldNum" sz="quarter" idx="5"/>
          </p:nvPr>
        </p:nvSpPr>
        <p:spPr>
          <a:noFill/>
        </p:spPr>
        <p:txBody>
          <a:bodyPr/>
          <a:lstStyle/>
          <a:p>
            <a:fld id="{29BFB5FE-E3AE-4406-B709-9D9BCBA63E17}" type="slidenum">
              <a:rPr lang="en-US" altLang="en-US" smtClean="0"/>
              <a:pPr/>
              <a:t>81</a:t>
            </a:fld>
            <a:endParaRPr lang="en-US" altLang="en-US" dirty="0" smtClean="0"/>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a:noFill/>
          <a:ln/>
        </p:spPr>
        <p:txBody>
          <a:bodyPr/>
          <a:lstStyle/>
          <a:p>
            <a:r>
              <a:rPr lang="en-US" altLang="en-US" dirty="0" smtClean="0"/>
              <a:t>It would be perfectly legitimate to report either ratio, or even both, but your choice would depend on your research question and what you were trying to emphasize.  The two measures are telling you something different even though they use the same data.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C0F2564C-D419-4FCE-9F41-30D03E25BC90}" type="slidenum">
              <a:rPr lang="en-US" altLang="en-US" smtClean="0"/>
              <a:pPr/>
              <a:t>8</a:t>
            </a:fld>
            <a:endParaRPr lang="en-US" altLang="en-US" dirty="0"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US" altLang="en-US" dirty="0" smtClean="0"/>
              <a:t>This is one other place where the text language differs from the language we suggest you use.  We have already discussed this, incorrect, use of rate for prevalence data.  The textbook is yielding to some older usage which we think is just confusing, so we will simply call this measure a prevalence ratio.</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p:spPr>
        <p:txBody>
          <a:bodyPr/>
          <a:lstStyle/>
          <a:p>
            <a:fld id="{159FCF00-9002-426A-9324-3FC58313A0FD}" type="slidenum">
              <a:rPr lang="en-US" altLang="en-US" smtClean="0"/>
              <a:pPr/>
              <a:t>82</a:t>
            </a:fld>
            <a:endParaRPr lang="en-US" altLang="en-US" dirty="0" smtClean="0"/>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noFill/>
          <a:ln/>
        </p:spPr>
        <p:txBody>
          <a:bodyPr/>
          <a:lstStyle/>
          <a:p>
            <a:r>
              <a:rPr lang="en-US" altLang="en-US" dirty="0" smtClean="0"/>
              <a:t>To illustrate the difference between risk ratio and rate ratio, this is an example with constant incident rates in the exposed and unexposed groups, shown in the upper left graph.  The upper right-hand graph shows the cumulative survival curves in the two exposure groups for these constant incidence rates.  These are like the graphs that we showed you in our previous lecture on disease occurrence, showing that cumulative incidence has an exponential curve when a constant incidence rate is “applied” to a closed cohort.  We can also show the cumulative failure curve (lower left-hand graph) with the proportion who have experienced the event.  </a:t>
            </a:r>
          </a:p>
          <a:p>
            <a:r>
              <a:rPr lang="en-US" altLang="en-US" dirty="0" smtClean="0"/>
              <a:t>The last graph (lower right-hand) shows the rate ratio and risk ratio.  The rate ratio, calculated from the two constant incidence rates, is a constant 2.0 (0.5/0.25) throughout the 10-year study.  The risk ratio is calculated from the two cumulative incidences of the event, shown in the failure curve. The risk ratio decreases throughout the study and is less than the rate ratio. </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a:spLocks noGrp="1" noChangeArrowheads="1"/>
          </p:cNvSpPr>
          <p:nvPr>
            <p:ph type="sldNum" sz="quarter" idx="5"/>
          </p:nvPr>
        </p:nvSpPr>
        <p:spPr>
          <a:noFill/>
        </p:spPr>
        <p:txBody>
          <a:bodyPr/>
          <a:lstStyle/>
          <a:p>
            <a:fld id="{23BDECC7-B702-4664-8477-62467AB8F5AD}" type="slidenum">
              <a:rPr lang="en-US" altLang="en-US" smtClean="0"/>
              <a:pPr/>
              <a:t>83</a:t>
            </a:fld>
            <a:endParaRPr lang="en-US" altLang="en-US" dirty="0" smtClean="0"/>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p:spPr>
        <p:txBody>
          <a:bodyPr/>
          <a:lstStyle/>
          <a:p>
            <a:r>
              <a:rPr lang="en-US" altLang="en-US" dirty="0" smtClean="0"/>
              <a:t>This illustrates that the difference between the rate ratio and risk ratio is smaller for an outcome with a lower incidence.  These are the same plots as the previous slide, also with constant incidence rates, but now the rates are much lower (5 per 100 person-years in the exposed compared with 50 per 100 person years in the previous slide).  The rate ratio is the same:  2.0 (0.05/0.025).  And the risk ratio is still less than the rate ratio throughout the follow-up, but the difference is much less.   </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7"/>
          <p:cNvSpPr>
            <a:spLocks noGrp="1" noChangeArrowheads="1"/>
          </p:cNvSpPr>
          <p:nvPr>
            <p:ph type="sldNum" sz="quarter" idx="5"/>
          </p:nvPr>
        </p:nvSpPr>
        <p:spPr>
          <a:noFill/>
        </p:spPr>
        <p:txBody>
          <a:bodyPr/>
          <a:lstStyle/>
          <a:p>
            <a:fld id="{3FAF9720-F4E7-4400-BACA-12917E05E414}" type="slidenum">
              <a:rPr lang="en-US" smtClean="0"/>
              <a:pPr/>
              <a:t>84</a:t>
            </a:fld>
            <a:endParaRPr lang="en-US" dirty="0" smtClean="0"/>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noFill/>
          <a:ln/>
        </p:spPr>
        <p:txBody>
          <a:bodyPr/>
          <a:lstStyle/>
          <a:p>
            <a:r>
              <a:rPr lang="en-US" dirty="0" smtClean="0"/>
              <a:t>More generally, when should you report a risk ratio versus a rate ratio?  You would prefer the risk ratio if your emphasis is on how different the probability of the disease is for an exposed and an unexposed population at some certain time. This would be the case if you just cared about the bottom line – what percentages of exposed vs unexposed persons get the disease by a certain point – but you don’t care about how fast this this occurred.  </a:t>
            </a:r>
          </a:p>
          <a:p>
            <a:endParaRPr lang="en-US" dirty="0" smtClean="0"/>
          </a:p>
          <a:p>
            <a:r>
              <a:rPr lang="en-US" dirty="0" smtClean="0"/>
              <a:t>If instead, your emphasis is on whether the exposure is causally responsible for the disease, the rate ratio would be preferable because it preserves the larger relative force on disease occurrence of being exposed compared to being unexposed.  This illustrates why we refer to the rate as the more fundamental measure of disease occurrence.  When we form ratio (relative) measures with rates, it is not subject to the artifact of the ceiling effect that we saw earlier with ratio measures of two proportions. (Additional note:  there are other more advanced methods that employ other measures of association, such as pooled logistic regression, that are used in marginal structural models.  Thus, rate ratios are not the only measures of association that can be used for etiologic inference.)</a:t>
            </a:r>
          </a:p>
          <a:p>
            <a:endParaRPr lang="en-US"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7"/>
          <p:cNvSpPr>
            <a:spLocks noGrp="1" noChangeArrowheads="1"/>
          </p:cNvSpPr>
          <p:nvPr>
            <p:ph type="sldNum" sz="quarter" idx="5"/>
          </p:nvPr>
        </p:nvSpPr>
        <p:spPr>
          <a:noFill/>
        </p:spPr>
        <p:txBody>
          <a:bodyPr/>
          <a:lstStyle/>
          <a:p>
            <a:fld id="{9F804647-35A8-4706-A9A2-FBE7EA17A721}" type="slidenum">
              <a:rPr lang="en-US" altLang="en-US" smtClean="0"/>
              <a:pPr/>
              <a:t>85</a:t>
            </a:fld>
            <a:endParaRPr lang="en-US" altLang="en-US" dirty="0" smtClean="0"/>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altLang="en-US" dirty="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p:spPr>
        <p:txBody>
          <a:bodyPr/>
          <a:lstStyle/>
          <a:p>
            <a:fld id="{F3A48E56-3432-4A5A-AD47-46A87D22AB8E}" type="slidenum">
              <a:rPr lang="en-US" altLang="en-US" smtClean="0"/>
              <a:pPr/>
              <a:t>86</a:t>
            </a:fld>
            <a:endParaRPr lang="en-US" altLang="en-US" dirty="0" smtClean="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noFill/>
          <a:ln/>
        </p:spPr>
        <p:txBody>
          <a:bodyPr/>
          <a:lstStyle/>
          <a:p>
            <a:r>
              <a:rPr lang="en-US" altLang="en-US" dirty="0" smtClean="0"/>
              <a:t>This table lists the commonly used regression models to calculate each of the ratio measures of association we have discussed when you have to contend with multiple confounding factors or you want to  control for mediators or strong determinants of outcome.  We have not covered confounding formally yet, and we won’t be explaining these statistical regression models in the course, but even without that it is important  to begin to associate the different regression models with the measures of association that they can derive.  We will say much more about confounding and adjustment later in the course.   Hence, we mention this now for completeness such that you know what the names for the techniques to get at the desired ratio measures that we have been discussing.  </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p:cNvSpPr>
            <a:spLocks noGrp="1" noChangeArrowheads="1"/>
          </p:cNvSpPr>
          <p:nvPr>
            <p:ph type="sldNum" sz="quarter" idx="5"/>
          </p:nvPr>
        </p:nvSpPr>
        <p:spPr>
          <a:noFill/>
        </p:spPr>
        <p:txBody>
          <a:bodyPr/>
          <a:lstStyle/>
          <a:p>
            <a:fld id="{592CD33C-5963-42F6-AF8D-551A795D382E}" type="slidenum">
              <a:rPr lang="en-US" altLang="en-US" smtClean="0"/>
              <a:pPr/>
              <a:t>87</a:t>
            </a:fld>
            <a:endParaRPr lang="en-US" altLang="en-US" dirty="0" smtClean="0"/>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a:noFill/>
          <a:ln/>
        </p:spPr>
        <p:txBody>
          <a:bodyPr/>
          <a:lstStyle/>
          <a:p>
            <a:r>
              <a:rPr lang="en-US" altLang="en-US" dirty="0" smtClean="0"/>
              <a:t>Recall that when we introduced measures of association in cohort studies, we pointed out that in addition to ratio measures, there are also difference measures, i.e. on the absolute or additive scale.  </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a:spLocks noGrp="1" noChangeArrowheads="1"/>
          </p:cNvSpPr>
          <p:nvPr>
            <p:ph type="sldNum" sz="quarter" idx="5"/>
          </p:nvPr>
        </p:nvSpPr>
        <p:spPr>
          <a:noFill/>
        </p:spPr>
        <p:txBody>
          <a:bodyPr/>
          <a:lstStyle/>
          <a:p>
            <a:fld id="{8419362B-BE74-4B38-9B57-E43F608FA15F}" type="slidenum">
              <a:rPr lang="en-US" altLang="en-US" smtClean="0"/>
              <a:pPr/>
              <a:t>88</a:t>
            </a:fld>
            <a:endParaRPr lang="en-US" altLang="en-US" dirty="0" smtClean="0"/>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r>
              <a:rPr lang="en-US" altLang="en-US" dirty="0" smtClean="0"/>
              <a:t>Although comparing two measures of disease occurrence by a ratio or by a difference uses the same numbers, they convey different information and are used for different purposes.  Risk difference is often called an “absolute measure,” as it conveys how much the one group differs from the other in the scale of 0 to 100%.  A ratio measure is known as a “relative measure” since it is telling you how large the incidence is in one group relative to the other and tells you nothing about the absolute difference between them.  For example, a risk ratio of 2.0 could be obtained by a cumulative incidence of 4% versus 2%, 20% versus 10%, 80% versus 40% and many other combinations.</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a:noFill/>
        </p:spPr>
        <p:txBody>
          <a:bodyPr/>
          <a:lstStyle/>
          <a:p>
            <a:fld id="{B812A273-688B-4708-B3A3-C44E4D2014B3}" type="slidenum">
              <a:rPr lang="en-US" altLang="en-US" smtClean="0"/>
              <a:pPr/>
              <a:t>89</a:t>
            </a:fld>
            <a:endParaRPr lang="en-US" altLang="en-US" dirty="0" smtClean="0"/>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p:spPr>
        <p:txBody>
          <a:bodyPr/>
          <a:lstStyle/>
          <a:p>
            <a:r>
              <a:rPr lang="en-US" altLang="en-US" dirty="0" smtClean="0"/>
              <a:t>An example of incidence rates used to calculate  rate ratio and  rate difference. </a:t>
            </a:r>
          </a:p>
          <a:p>
            <a:endParaRPr lang="en-US" altLang="en-US" dirty="0" smtClean="0"/>
          </a:p>
          <a:p>
            <a:r>
              <a:rPr lang="en-US" altLang="en-US" dirty="0" smtClean="0"/>
              <a:t>In words, the rate ratio shows that “current users of hormone</a:t>
            </a:r>
            <a:r>
              <a:rPr lang="en-US" altLang="en-US" baseline="0" dirty="0" smtClean="0"/>
              <a:t> therapy have </a:t>
            </a:r>
            <a:r>
              <a:rPr lang="en-US" altLang="en-US" dirty="0" smtClean="0"/>
              <a:t>1.19 time</a:t>
            </a:r>
            <a:r>
              <a:rPr lang="en-US" altLang="en-US" baseline="0" dirty="0" smtClean="0"/>
              <a:t>s the rate </a:t>
            </a:r>
            <a:r>
              <a:rPr lang="en-US" altLang="en-US" dirty="0" smtClean="0"/>
              <a:t>of breast cancer as those who never used hormone</a:t>
            </a:r>
            <a:r>
              <a:rPr lang="en-US" altLang="en-US" baseline="0" dirty="0" smtClean="0"/>
              <a:t> therapy</a:t>
            </a:r>
            <a:r>
              <a:rPr lang="en-US" altLang="en-US" dirty="0" smtClean="0"/>
              <a:t>.”   The rate difference shows that “the rate of breast cancer is higher in current hormone therapy users by 4.2 per 10,000 person-years compared with never-users.”  </a:t>
            </a:r>
          </a:p>
          <a:p>
            <a:endParaRPr lang="en-US" altLang="en-US" dirty="0" smtClean="0"/>
          </a:p>
          <a:p>
            <a:endParaRPr lang="en-US" altLang="en-US" dirty="0"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a:spLocks noGrp="1" noChangeArrowheads="1"/>
          </p:cNvSpPr>
          <p:nvPr>
            <p:ph type="sldNum" sz="quarter" idx="5"/>
          </p:nvPr>
        </p:nvSpPr>
        <p:spPr>
          <a:noFill/>
        </p:spPr>
        <p:txBody>
          <a:bodyPr/>
          <a:lstStyle/>
          <a:p>
            <a:fld id="{EFFEDE4F-BBC1-47A5-AD08-039AD00C095E}" type="slidenum">
              <a:rPr lang="en-US" altLang="en-US" smtClean="0"/>
              <a:pPr/>
              <a:t>90</a:t>
            </a:fld>
            <a:endParaRPr lang="en-US" altLang="en-US" dirty="0" smtClean="0"/>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noFill/>
          <a:ln/>
        </p:spPr>
        <p:txBody>
          <a:bodyPr/>
          <a:lstStyle/>
          <a:p>
            <a:r>
              <a:rPr lang="en-US" altLang="en-US" dirty="0" smtClean="0"/>
              <a:t>Difference measures are also sometimes called absolute scale or additive scale measures.  Again, the type of study design limits the kind of difference measure that can be calculated.  This table formally shows which difference measures can be derived from the different study designs.  While this is the formal list, the measures with asterisks are rarely used.  Difference measures are primarily used for risks and rates and in the context of cohorts.  </a:t>
            </a:r>
          </a:p>
          <a:p>
            <a:endParaRPr lang="en-US" altLang="en-US" dirty="0"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7"/>
          <p:cNvSpPr>
            <a:spLocks noGrp="1" noChangeArrowheads="1"/>
          </p:cNvSpPr>
          <p:nvPr>
            <p:ph type="sldNum" sz="quarter" idx="5"/>
          </p:nvPr>
        </p:nvSpPr>
        <p:spPr>
          <a:noFill/>
        </p:spPr>
        <p:txBody>
          <a:bodyPr/>
          <a:lstStyle/>
          <a:p>
            <a:fld id="{F79ED681-2307-4C56-B5D8-AB470A10D99A}" type="slidenum">
              <a:rPr lang="en-US" altLang="en-US" smtClean="0"/>
              <a:pPr/>
              <a:t>91</a:t>
            </a:fld>
            <a:endParaRPr lang="en-US" altLang="en-US" dirty="0" smtClean="0"/>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a:noFill/>
          <a:ln/>
        </p:spPr>
        <p:txBody>
          <a:bodyPr/>
          <a:lstStyle/>
          <a:p>
            <a:r>
              <a:rPr lang="en-US" altLang="en-US" dirty="0" smtClean="0"/>
              <a:t>Difference or absolute measures are important because they indicate how much disease can be eliminated or preventing by eliminating the exposure (or providing the treatment).  Shortly, we will look at an application of this feature known as the number needed to treat. This is particularly useful for modifiable exposures, and especially for interventions.   We will also find out later in the course that the absolute or additive scale is also the best scale to evaluate most concepts of interaction.</a:t>
            </a:r>
          </a:p>
          <a:p>
            <a:endParaRPr lang="en-US" altLang="en-US" dirty="0" smtClean="0"/>
          </a:p>
          <a:p>
            <a:r>
              <a:rPr lang="en-US" altLang="en-US" dirty="0" smtClean="0"/>
              <a:t>Ratio measures provide a relative measure of comparison between groups of exposure.  Traditionally, the ratio scale has been felt to the best way to assess the strength of association between exposure and outcome.  The strength of association is one of the criteria considered in assessing causality in the relationship between an exposure and a disease.  The rationale is that relationships that are quantitatively stronger are less apt to be caused by bias and are more apt to be real causal relationships.  The origins of this traditional thinking go back to a sentinel article by Cornfield in 1959 and only recently has been challenged (see Poole in the Optional Reading).  As Poole points out, there actually isn’t anything intrinsically special about the ratio scale that makes it better for assessing causal relationships.    </a:t>
            </a:r>
          </a:p>
          <a:p>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C604209-90E9-4A95-988C-5A8A2C415261}" type="slidenum">
              <a:rPr lang="en-US" altLang="en-US" smtClean="0"/>
              <a:pPr/>
              <a:t>9</a:t>
            </a:fld>
            <a:endParaRPr lang="en-US" altLang="en-US" dirty="0"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altLang="en-US" dirty="0" smtClean="0"/>
              <a:t>Here are data arranged with outcome on top and exposure on the side.  We prefer this schematic because it emphasizes forward thinking in</a:t>
            </a:r>
            <a:r>
              <a:rPr lang="en-US" altLang="en-US" baseline="0" dirty="0" smtClean="0"/>
              <a:t> the  underlying </a:t>
            </a:r>
            <a:r>
              <a:rPr lang="en-US" altLang="en-US" dirty="0" smtClean="0"/>
              <a:t>cohort study</a:t>
            </a:r>
            <a:r>
              <a:rPr lang="en-US" altLang="en-US" baseline="0" dirty="0" smtClean="0"/>
              <a:t> base</a:t>
            </a:r>
            <a:r>
              <a:rPr lang="en-US" altLang="en-US" dirty="0" smtClean="0"/>
              <a:t>:  starting with exposure status and experiencing the outcome.  However, the key point is to be aware of how a 2x2 table is set up</a:t>
            </a:r>
            <a:r>
              <a:rPr lang="en-US" altLang="en-US" baseline="0" dirty="0" smtClean="0"/>
              <a:t> because not everyone will follow this convention.</a:t>
            </a:r>
            <a:endParaRPr lang="en-US" altLang="en-US"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p:cNvSpPr>
            <a:spLocks noGrp="1" noChangeArrowheads="1"/>
          </p:cNvSpPr>
          <p:nvPr>
            <p:ph type="sldNum" sz="quarter" idx="5"/>
          </p:nvPr>
        </p:nvSpPr>
        <p:spPr>
          <a:noFill/>
        </p:spPr>
        <p:txBody>
          <a:bodyPr/>
          <a:lstStyle/>
          <a:p>
            <a:fld id="{011BF31F-C95D-40D8-B82B-8C63C814D05E}" type="slidenum">
              <a:rPr lang="en-US" altLang="en-US" smtClean="0"/>
              <a:pPr/>
              <a:t>92</a:t>
            </a:fld>
            <a:endParaRPr lang="en-US" altLang="en-US" dirty="0" smtClean="0"/>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noFill/>
          <a:ln/>
        </p:spPr>
        <p:txBody>
          <a:bodyPr/>
          <a:lstStyle/>
          <a:p>
            <a:r>
              <a:rPr lang="en-US" altLang="en-US" dirty="0" smtClean="0"/>
              <a:t>A ratio of about 3 suggests that treating more than 3 months really does make a difference.  Most observers consider a ratio measure of 3 to be reasonably strong.  However, because TB recurrence is a relatively rare event in treated patients, the absolute difference of 2.6% is not so impressive to most humans. </a:t>
            </a:r>
          </a:p>
          <a:p>
            <a:endParaRPr lang="en-US" altLang="en-US" dirty="0" smtClean="0"/>
          </a:p>
          <a:p>
            <a:r>
              <a:rPr lang="en-US" altLang="en-US" dirty="0" smtClean="0"/>
              <a:t>The absolute measure is also important when cost effectiveness is being evaluated.</a:t>
            </a:r>
          </a:p>
          <a:p>
            <a:endParaRPr lang="en-US" altLang="en-US" dirty="0"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p:cNvSpPr>
            <a:spLocks noGrp="1" noChangeArrowheads="1"/>
          </p:cNvSpPr>
          <p:nvPr>
            <p:ph type="sldNum" sz="quarter" idx="5"/>
          </p:nvPr>
        </p:nvSpPr>
        <p:spPr>
          <a:noFill/>
        </p:spPr>
        <p:txBody>
          <a:bodyPr/>
          <a:lstStyle/>
          <a:p>
            <a:fld id="{4B45B518-D8FC-4655-A661-8742BEB46262}" type="slidenum">
              <a:rPr lang="en-US" altLang="en-US" smtClean="0"/>
              <a:pPr/>
              <a:t>93</a:t>
            </a:fld>
            <a:endParaRPr lang="en-US" altLang="en-US" dirty="0" smtClean="0"/>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a:noFill/>
          <a:ln/>
        </p:spPr>
        <p:txBody>
          <a:bodyPr/>
          <a:lstStyle/>
          <a:p>
            <a:r>
              <a:rPr lang="en-US" altLang="en-US" dirty="0" smtClean="0"/>
              <a:t>This is one of the most useful applications of the absolute difference measure.  Depending on the scenario, you can calculate the number needed to treat to prevent one case of disease, number needed to treat to harm one person, or number needed to protect from an exposure to prevent one case of disease.  From this relationship, one can also see how the absolute difference can be used in cost effectiveness analysis.  For example, we might ask what are the cost implications of treating 38.5 persons an extra 3 months to prevent one case of TB.  The answer will depend on the comparative cost of treating the 38.5 persons with rifampin versus the cost of managing and treating one case of TB.  Those costs can be compiled and compared.  Of course, the two costs may not be the only the consideration.  In this example TB is a contagious disease and allowing one case of recurrence by under-treating could lead to additional infections and other cases of TB. </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7"/>
          <p:cNvSpPr>
            <a:spLocks noGrp="1" noChangeArrowheads="1"/>
          </p:cNvSpPr>
          <p:nvPr>
            <p:ph type="sldNum" sz="quarter" idx="5"/>
          </p:nvPr>
        </p:nvSpPr>
        <p:spPr>
          <a:noFill/>
        </p:spPr>
        <p:txBody>
          <a:bodyPr/>
          <a:lstStyle/>
          <a:p>
            <a:fld id="{FD45E868-B58B-4C2B-AE8B-05440EC6BB92}" type="slidenum">
              <a:rPr lang="en-US" altLang="en-US" smtClean="0"/>
              <a:pPr/>
              <a:t>94</a:t>
            </a:fld>
            <a:endParaRPr lang="en-US" altLang="en-US" dirty="0" smtClean="0"/>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a:noFill/>
          <a:ln/>
        </p:spPr>
        <p:txBody>
          <a:bodyPr/>
          <a:lstStyle/>
          <a:p>
            <a:r>
              <a:rPr lang="en-US" altLang="en-US" dirty="0" smtClean="0"/>
              <a:t>Here is an example of a study in the New England Journal of Medicine that reported risk differences rather than risk ratios.  This shows one of their findings, the absolute increase in the percent of patients suffering cardiac</a:t>
            </a:r>
            <a:r>
              <a:rPr lang="en-US" altLang="en-US" baseline="0" dirty="0" smtClean="0"/>
              <a:t> arrest </a:t>
            </a:r>
            <a:r>
              <a:rPr lang="en-US" altLang="en-US" dirty="0" smtClean="0"/>
              <a:t>having a return to spontaneous circulation.  Because this was an attempt to evaluate a public health intervention of making advanced life support available to the emergency responders for all such cases, the absolute percent of cases, rather than a ratio measure, was of primary interest.  (If a risk ratio had been supplied, it would have been around 1.5.)  The absolute difference is low, but the percentages were low on both phases.  Taking 1 over this difference gives a number needed to treat of 20.  What this tells us is: Treating 20 patients with advanced life support (as opposed rapid defibrillation alone) results in one additional person having</a:t>
            </a:r>
            <a:r>
              <a:rPr lang="en-US" altLang="en-US" baseline="0" dirty="0" smtClean="0"/>
              <a:t> a </a:t>
            </a:r>
            <a:r>
              <a:rPr lang="en-US" altLang="en-US" dirty="0" smtClean="0"/>
              <a:t>return</a:t>
            </a:r>
            <a:r>
              <a:rPr lang="en-US" altLang="en-US" baseline="0" dirty="0" smtClean="0"/>
              <a:t> </a:t>
            </a:r>
            <a:r>
              <a:rPr lang="en-US" altLang="en-US" dirty="0" smtClean="0"/>
              <a:t>to spontaneous circulation.</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7"/>
          <p:cNvSpPr>
            <a:spLocks noGrp="1" noChangeArrowheads="1"/>
          </p:cNvSpPr>
          <p:nvPr>
            <p:ph type="sldNum" sz="quarter" idx="5"/>
          </p:nvPr>
        </p:nvSpPr>
        <p:spPr>
          <a:noFill/>
        </p:spPr>
        <p:txBody>
          <a:bodyPr/>
          <a:lstStyle/>
          <a:p>
            <a:fld id="{14FB0C69-41FD-485A-A09A-BF22C3DF8D94}" type="slidenum">
              <a:rPr lang="en-US" altLang="en-US" smtClean="0"/>
              <a:pPr/>
              <a:t>95</a:t>
            </a:fld>
            <a:endParaRPr lang="en-US" altLang="en-US" dirty="0" smtClean="0"/>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a:noFill/>
          <a:ln/>
        </p:spPr>
        <p:txBody>
          <a:bodyPr/>
          <a:lstStyle/>
          <a:p>
            <a:r>
              <a:rPr lang="en-US" altLang="en-US" dirty="0" smtClean="0"/>
              <a:t>In describing a risk or rate difference, clarify for your audience that you are describing a difference, not a ratio, measure of association.  This can be done by using the phrase “absolute difference” in the description and/or by providing the two risks (or rates) used to calculate the difference.</a:t>
            </a:r>
          </a:p>
          <a:p>
            <a:endParaRPr lang="en-US" altLang="en-US" dirty="0" smtClean="0"/>
          </a:p>
          <a:p>
            <a:r>
              <a:rPr lang="en-US" altLang="en-US" dirty="0" smtClean="0"/>
              <a:t>“Number needed to prevent,”  also called “number needed to treat,” is a useful</a:t>
            </a:r>
            <a:r>
              <a:rPr lang="en-US" altLang="en-US" baseline="0" dirty="0" smtClean="0"/>
              <a:t> way to express the absolute difference.   Clinical trial results are often presented this way, but this estimate can also be used to describe the results of observational studies.</a:t>
            </a:r>
          </a:p>
          <a:p>
            <a:endParaRPr lang="en-US" altLang="en-US" baseline="0" dirty="0" smtClean="0"/>
          </a:p>
          <a:p>
            <a:r>
              <a:rPr lang="en-US" altLang="en-US" baseline="0" dirty="0" smtClean="0"/>
              <a:t>Examples of “number needed to prevent” include:</a:t>
            </a:r>
          </a:p>
          <a:p>
            <a:endParaRPr lang="en-US" altLang="en-US" baseline="0" dirty="0" smtClean="0"/>
          </a:p>
          <a:p>
            <a:pPr lvl="1"/>
            <a:r>
              <a:rPr lang="en-US" altLang="en-US" baseline="0" dirty="0" smtClean="0"/>
              <a:t>We would need to get 5 smokers to quit in order to prevent 1 case of lung cancer.</a:t>
            </a:r>
          </a:p>
          <a:p>
            <a:pPr lvl="1"/>
            <a:endParaRPr lang="en-US" altLang="en-US" baseline="0" dirty="0" smtClean="0"/>
          </a:p>
          <a:p>
            <a:pPr lvl="1"/>
            <a:r>
              <a:rPr lang="en-US" sz="1200" b="0" i="0" u="none" strike="noStrike" kern="1200" baseline="0" dirty="0" smtClean="0">
                <a:solidFill>
                  <a:schemeClr val="tx1"/>
                </a:solidFill>
                <a:latin typeface="Times New Roman" pitchFamily="18" charset="0"/>
                <a:ea typeface="+mn-ea"/>
                <a:cs typeface="+mn-cs"/>
              </a:rPr>
              <a:t>Need to treat 18 older adults for hypertension to prevent 1 cardiovascular event  over 5 years</a:t>
            </a:r>
          </a:p>
          <a:p>
            <a:pPr lvl="1"/>
            <a:endParaRPr lang="en-US" sz="1200" b="0" i="0" u="none" strike="noStrike" kern="1200" baseline="0" dirty="0" smtClean="0">
              <a:solidFill>
                <a:schemeClr val="tx1"/>
              </a:solidFill>
              <a:latin typeface="Times New Roman" pitchFamily="18" charset="0"/>
              <a:ea typeface="+mn-ea"/>
              <a:cs typeface="+mn-cs"/>
            </a:endParaRPr>
          </a:p>
          <a:p>
            <a:pPr lvl="1"/>
            <a:r>
              <a:rPr lang="en-US" altLang="en-US" baseline="0" dirty="0" smtClean="0"/>
              <a:t>Need to treat 16 older osteoporotic women with alendronate for 3 years to prevent 1 vertebral fracture;   we need to treat 100 osteoporotic women to prevent 1 hip fracture.</a:t>
            </a:r>
          </a:p>
          <a:p>
            <a:pPr lvl="1"/>
            <a:endParaRPr lang="en-US" altLang="en-US" baseline="0" dirty="0" smtClean="0"/>
          </a:p>
          <a:p>
            <a:endParaRPr lang="en-US" altLang="en-US" baseline="0" dirty="0" smtClean="0"/>
          </a:p>
          <a:p>
            <a:endParaRPr lang="en-US" altLang="en-US" dirty="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7"/>
          <p:cNvSpPr>
            <a:spLocks noGrp="1" noChangeArrowheads="1"/>
          </p:cNvSpPr>
          <p:nvPr>
            <p:ph type="sldNum" sz="quarter" idx="5"/>
          </p:nvPr>
        </p:nvSpPr>
        <p:spPr>
          <a:noFill/>
        </p:spPr>
        <p:txBody>
          <a:bodyPr/>
          <a:lstStyle/>
          <a:p>
            <a:fld id="{8A15868A-6755-453B-B762-D58CD95FB037}" type="slidenum">
              <a:rPr lang="en-US" altLang="en-US" smtClean="0"/>
              <a:pPr/>
              <a:t>96</a:t>
            </a:fld>
            <a:endParaRPr lang="en-US" altLang="en-US" dirty="0" smtClean="0"/>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a:noFill/>
          <a:ln/>
        </p:spPr>
        <p:txBody>
          <a:bodyPr/>
          <a:lstStyle/>
          <a:p>
            <a:r>
              <a:rPr lang="en-US" altLang="en-US" dirty="0" smtClean="0"/>
              <a:t>As we conclude our discussion of measures of association, it is important to discuss one thing that is not a measure of association.  </a:t>
            </a:r>
          </a:p>
          <a:p>
            <a:endParaRPr lang="en-US" altLang="en-US" dirty="0" smtClean="0"/>
          </a:p>
          <a:p>
            <a:r>
              <a:rPr lang="en-US" altLang="en-US" dirty="0" smtClean="0"/>
              <a:t>Recall this figure earlier when we discussed risk ratios.  One metric that is commonly seen attached to Kaplan-Meier plots is what is known as the log rank test statistic.   </a:t>
            </a:r>
          </a:p>
          <a:p>
            <a:endParaRPr lang="en-US" altLang="en-US" dirty="0" smtClean="0"/>
          </a:p>
          <a:p>
            <a:r>
              <a:rPr lang="en-US" altLang="en-US" dirty="0" smtClean="0"/>
              <a:t>The authors provide a p-value in the middle of this plot (p&lt;0.001).  This is from a log rank statistical test comparing the survival distributions in the two treatment groups (ramipril and placebo) over 5 years of follow-up.  </a:t>
            </a:r>
          </a:p>
          <a:p>
            <a:endParaRPr lang="en-US" altLang="en-US" dirty="0" smtClean="0"/>
          </a:p>
          <a:p>
            <a:r>
              <a:rPr lang="en-US" altLang="en-US" dirty="0" smtClean="0"/>
              <a:t>Yusuf, et al. </a:t>
            </a:r>
            <a:r>
              <a:rPr lang="en-US" altLang="en-US" i="1" dirty="0" smtClean="0"/>
              <a:t>N Engl J Med</a:t>
            </a:r>
            <a:r>
              <a:rPr lang="en-US" altLang="en-US" dirty="0" smtClean="0"/>
              <a:t> 2000;342:145-53.</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7"/>
          <p:cNvSpPr>
            <a:spLocks noGrp="1" noChangeArrowheads="1"/>
          </p:cNvSpPr>
          <p:nvPr>
            <p:ph type="sldNum" sz="quarter" idx="5"/>
          </p:nvPr>
        </p:nvSpPr>
        <p:spPr>
          <a:noFill/>
        </p:spPr>
        <p:txBody>
          <a:bodyPr/>
          <a:lstStyle/>
          <a:p>
            <a:fld id="{91FF1651-2825-4D19-B9F1-313896D26FB2}" type="slidenum">
              <a:rPr lang="en-US" altLang="en-US" smtClean="0"/>
              <a:pPr/>
              <a:t>97</a:t>
            </a:fld>
            <a:endParaRPr lang="en-US" altLang="en-US" dirty="0" smtClean="0"/>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noFill/>
          <a:ln/>
        </p:spPr>
        <p:txBody>
          <a:bodyPr/>
          <a:lstStyle/>
          <a:p>
            <a:r>
              <a:rPr lang="en-US" altLang="en-US" dirty="0" smtClean="0"/>
              <a:t>The log rank test is the most common method for comparing survival distributions statistically, but it is not a measure of association. The null hypothesis is that the survival distributions being compared are equal.  The log rank test takes into account differing follow-up times, similar to Kaplan-Meier calculations.  While this test is useful to determine if two (or more) survival distributions are statistically different, it does not provide an estimate of the magnitude of the association.  The point estimate for the risk ratio at 5 years (0.78) provides information on the</a:t>
            </a:r>
            <a:r>
              <a:rPr lang="en-US" altLang="en-US" i="1" dirty="0" smtClean="0"/>
              <a:t> size</a:t>
            </a:r>
            <a:r>
              <a:rPr lang="en-US" altLang="en-US" dirty="0" smtClean="0"/>
              <a:t> of the association between ramipril use and CVD.  Thus, the log rank test is useful but it does not tell the whole story.  One can have a very small difference between survival curves and still have a statistically significant log rank test;</a:t>
            </a:r>
            <a:r>
              <a:rPr lang="en-US" altLang="en-US" baseline="0" dirty="0" smtClean="0"/>
              <a:t> this could happen, for example, when there is a large sample size.  </a:t>
            </a:r>
            <a:r>
              <a:rPr lang="en-US" altLang="en-US" dirty="0" smtClean="0"/>
              <a:t>The log rank test tells us you about statistical significance but not clinical (or substantive) significance.</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7"/>
          <p:cNvSpPr>
            <a:spLocks noGrp="1" noChangeArrowheads="1"/>
          </p:cNvSpPr>
          <p:nvPr>
            <p:ph type="sldNum" sz="quarter" idx="5"/>
          </p:nvPr>
        </p:nvSpPr>
        <p:spPr>
          <a:noFill/>
        </p:spPr>
        <p:txBody>
          <a:bodyPr/>
          <a:lstStyle/>
          <a:p>
            <a:fld id="{29B052BD-6193-491C-98F6-4AE7A20D3772}" type="slidenum">
              <a:rPr lang="en-US" altLang="en-US" smtClean="0"/>
              <a:pPr/>
              <a:t>98</a:t>
            </a:fld>
            <a:endParaRPr lang="en-US" altLang="en-US" dirty="0" smtClean="0"/>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a:noFill/>
          <a:ln/>
        </p:spPr>
        <p:txBody>
          <a:bodyPr/>
          <a:lstStyle/>
          <a:p>
            <a:r>
              <a:rPr lang="en-US" altLang="en-US" dirty="0" smtClean="0"/>
              <a:t>This schematic shows a summary all the possible ratio and difference measures that can be calculated from cross-sectional and from cohort data.  The measures in red are most commonly in use.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9210A92-6836-4408-AE81-92AF228D5C9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571EF7B-134E-4122-97C6-99CE3045C57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50F0026-5E2A-4291-9435-A8ED4CFCE4C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C3474EE-643F-4F70-98BB-BEFE736EDB0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D17FABF-F8A1-454D-A588-721ACF6DB820}"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0C8CAEAE-A00E-4E1F-AF40-F1D5F86118AC}"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126B154-558F-40EE-8AAE-26287275B146}"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28600"/>
            <a:ext cx="7774517" cy="800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800" y="1257300"/>
            <a:ext cx="3784600"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257300"/>
            <a:ext cx="3786717"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p:txBody>
          <a:bodyPr/>
          <a:lstStyle>
            <a:lvl1pPr>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60011C5-7241-429C-9E88-CB8007F9513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228235-7D06-439D-A9CC-9B318FE88D4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638E9B7-0BBD-4C4A-B090-5707393D456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78F41AF-805C-4907-9F2B-E2EDA3E8AD3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C11B3F0-20E0-4824-A368-52C6291B4B9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25E387F-B154-4ACA-8EB2-8B2017677E5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55357BC-CBAD-4A51-AF33-773BAAD5328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66D71B5-2CF2-4B61-A5B9-4ADA806F47D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06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1211E22A-3A55-41D1-B46A-C12E0847AB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53" r:id="rId12"/>
    <p:sldLayoutId id="2147483652" r:id="rId13"/>
    <p:sldLayoutId id="2147483651" r:id="rId14"/>
    <p:sldLayoutId id="2147483650" r:id="rId15"/>
    <p:sldLayoutId id="2147483665"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Microsoft_Word_97_-_2003_Document2.doc"/><Relationship Id="rId3" Type="http://schemas.openxmlformats.org/officeDocument/2006/relationships/notesSlide" Target="../notesSlides/notesSlide49.xml"/><Relationship Id="rId7" Type="http://schemas.openxmlformats.org/officeDocument/2006/relationships/oleObject" Target="../embeddings/oleObject4.bin"/><Relationship Id="rId12" Type="http://schemas.openxmlformats.org/officeDocument/2006/relationships/image" Target="../media/image7.emf"/><Relationship Id="rId2" Type="http://schemas.openxmlformats.org/officeDocument/2006/relationships/slideLayout" Target="../slideLayouts/slideLayout16.xml"/><Relationship Id="rId1" Type="http://schemas.openxmlformats.org/officeDocument/2006/relationships/vmlDrawing" Target="../drawings/vmlDrawing2.vml"/><Relationship Id="rId6" Type="http://schemas.openxmlformats.org/officeDocument/2006/relationships/image" Target="../media/image5.emf"/><Relationship Id="rId11" Type="http://schemas.openxmlformats.org/officeDocument/2006/relationships/oleObject" Target="../embeddings/Microsoft_Word_97_-_2003_Document3.doc"/><Relationship Id="rId5" Type="http://schemas.openxmlformats.org/officeDocument/2006/relationships/oleObject" Target="../embeddings/Microsoft_Word_97_-_2003_Document1.doc"/><Relationship Id="rId10" Type="http://schemas.openxmlformats.org/officeDocument/2006/relationships/oleObject" Target="../embeddings/oleObject5.bin"/><Relationship Id="rId4" Type="http://schemas.openxmlformats.org/officeDocument/2006/relationships/oleObject" Target="../embeddings/oleObject3.bin"/><Relationship Id="rId9" Type="http://schemas.openxmlformats.org/officeDocument/2006/relationships/image" Target="../media/image6.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oleObject" Target="../embeddings/Microsoft_Excel_97-2003_Worksheet5.xls"/><Relationship Id="rId13" Type="http://schemas.openxmlformats.org/officeDocument/2006/relationships/oleObject" Target="../embeddings/oleObject9.bin"/><Relationship Id="rId3" Type="http://schemas.openxmlformats.org/officeDocument/2006/relationships/notesSlide" Target="../notesSlides/notesSlide80.xml"/><Relationship Id="rId7" Type="http://schemas.openxmlformats.org/officeDocument/2006/relationships/oleObject" Target="../embeddings/oleObject7.bin"/><Relationship Id="rId12" Type="http://schemas.openxmlformats.org/officeDocument/2006/relationships/image" Target="../media/image15.e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3.emf"/><Relationship Id="rId11" Type="http://schemas.openxmlformats.org/officeDocument/2006/relationships/oleObject" Target="../embeddings/Microsoft_Excel_97-2003_Worksheet6.xls"/><Relationship Id="rId5" Type="http://schemas.openxmlformats.org/officeDocument/2006/relationships/oleObject" Target="../embeddings/Microsoft_Excel_97-2003_Worksheet4.xls"/><Relationship Id="rId15" Type="http://schemas.openxmlformats.org/officeDocument/2006/relationships/image" Target="../media/image16.emf"/><Relationship Id="rId10" Type="http://schemas.openxmlformats.org/officeDocument/2006/relationships/oleObject" Target="../embeddings/oleObject8.bin"/><Relationship Id="rId4" Type="http://schemas.openxmlformats.org/officeDocument/2006/relationships/oleObject" Target="../embeddings/oleObject6.bin"/><Relationship Id="rId9" Type="http://schemas.openxmlformats.org/officeDocument/2006/relationships/image" Target="../media/image14.emf"/><Relationship Id="rId14" Type="http://schemas.openxmlformats.org/officeDocument/2006/relationships/oleObject" Target="../embeddings/Microsoft_Excel_97-2003_Worksheet7.xls"/></Relationships>
</file>

<file path=ppt/slides/_rels/slide83.xml.rels><?xml version="1.0" encoding="UTF-8" standalone="yes"?>
<Relationships xmlns="http://schemas.openxmlformats.org/package/2006/relationships"><Relationship Id="rId8" Type="http://schemas.openxmlformats.org/officeDocument/2006/relationships/oleObject" Target="../embeddings/Microsoft_Excel_97-2003_Worksheet9.xls"/><Relationship Id="rId13" Type="http://schemas.openxmlformats.org/officeDocument/2006/relationships/oleObject" Target="../embeddings/oleObject13.bin"/><Relationship Id="rId3" Type="http://schemas.openxmlformats.org/officeDocument/2006/relationships/notesSlide" Target="../notesSlides/notesSlide81.xml"/><Relationship Id="rId7" Type="http://schemas.openxmlformats.org/officeDocument/2006/relationships/oleObject" Target="../embeddings/oleObject11.bin"/><Relationship Id="rId12" Type="http://schemas.openxmlformats.org/officeDocument/2006/relationships/image" Target="../media/image19.emf"/><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image" Target="../media/image17.emf"/><Relationship Id="rId11" Type="http://schemas.openxmlformats.org/officeDocument/2006/relationships/oleObject" Target="../embeddings/Microsoft_Excel_97-2003_Worksheet10.xls"/><Relationship Id="rId5" Type="http://schemas.openxmlformats.org/officeDocument/2006/relationships/oleObject" Target="../embeddings/Microsoft_Excel_97-2003_Worksheet8.xls"/><Relationship Id="rId15" Type="http://schemas.openxmlformats.org/officeDocument/2006/relationships/image" Target="../media/image20.emf"/><Relationship Id="rId10" Type="http://schemas.openxmlformats.org/officeDocument/2006/relationships/oleObject" Target="../embeddings/oleObject12.bin"/><Relationship Id="rId4" Type="http://schemas.openxmlformats.org/officeDocument/2006/relationships/oleObject" Target="../embeddings/oleObject10.bin"/><Relationship Id="rId9" Type="http://schemas.openxmlformats.org/officeDocument/2006/relationships/image" Target="../media/image18.emf"/><Relationship Id="rId14" Type="http://schemas.openxmlformats.org/officeDocument/2006/relationships/oleObject" Target="../embeddings/Microsoft_Excel_97-2003_Worksheet11.xls"/></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85800" y="381000"/>
            <a:ext cx="7772400" cy="1143000"/>
          </a:xfrm>
        </p:spPr>
        <p:txBody>
          <a:bodyPr/>
          <a:lstStyle/>
          <a:p>
            <a:r>
              <a:rPr lang="en-US" sz="3200" b="1" dirty="0" smtClean="0"/>
              <a:t>Disease Association I</a:t>
            </a:r>
            <a:br>
              <a:rPr lang="en-US" sz="3200" b="1" dirty="0" smtClean="0"/>
            </a:br>
            <a:r>
              <a:rPr lang="en-US" sz="3200" b="1" dirty="0" smtClean="0"/>
              <a:t>Main points to be covered</a:t>
            </a:r>
            <a:br>
              <a:rPr lang="en-US" sz="3200" b="1" dirty="0" smtClean="0"/>
            </a:br>
            <a:endParaRPr lang="en-US" sz="3200" b="1" dirty="0" smtClean="0"/>
          </a:p>
        </p:txBody>
      </p:sp>
      <p:sp>
        <p:nvSpPr>
          <p:cNvPr id="20482" name="Rectangle 3"/>
          <p:cNvSpPr>
            <a:spLocks noGrp="1" noChangeArrowheads="1"/>
          </p:cNvSpPr>
          <p:nvPr>
            <p:ph type="body" idx="1"/>
          </p:nvPr>
        </p:nvSpPr>
        <p:spPr>
          <a:xfrm>
            <a:off x="228600" y="1371600"/>
            <a:ext cx="8915400" cy="5105400"/>
          </a:xfrm>
        </p:spPr>
        <p:txBody>
          <a:bodyPr/>
          <a:lstStyle/>
          <a:p>
            <a:pPr>
              <a:lnSpc>
                <a:spcPct val="80000"/>
              </a:lnSpc>
            </a:pPr>
            <a:r>
              <a:rPr lang="en-US" sz="2800" dirty="0" smtClean="0"/>
              <a:t>Measures of association compare measures of disease occurrence between levels of an exposure</a:t>
            </a:r>
          </a:p>
          <a:p>
            <a:pPr lvl="1">
              <a:lnSpc>
                <a:spcPct val="80000"/>
              </a:lnSpc>
            </a:pPr>
            <a:r>
              <a:rPr lang="en-US" sz="2400" dirty="0" smtClean="0"/>
              <a:t>Study design dictates the applicable measures of association </a:t>
            </a:r>
          </a:p>
          <a:p>
            <a:pPr>
              <a:lnSpc>
                <a:spcPct val="80000"/>
              </a:lnSpc>
            </a:pPr>
            <a:endParaRPr lang="en-US" sz="1800" dirty="0" smtClean="0"/>
          </a:p>
          <a:p>
            <a:pPr>
              <a:lnSpc>
                <a:spcPct val="80000"/>
              </a:lnSpc>
            </a:pPr>
            <a:r>
              <a:rPr lang="en-US" sz="2800" dirty="0" smtClean="0"/>
              <a:t>Cross-sectional study</a:t>
            </a:r>
          </a:p>
          <a:p>
            <a:pPr lvl="1">
              <a:lnSpc>
                <a:spcPct val="80000"/>
              </a:lnSpc>
            </a:pPr>
            <a:r>
              <a:rPr lang="en-US" sz="2400" dirty="0" smtClean="0"/>
              <a:t>Introducing:   2 X 2 table </a:t>
            </a:r>
          </a:p>
          <a:p>
            <a:pPr lvl="1">
              <a:lnSpc>
                <a:spcPct val="80000"/>
              </a:lnSpc>
            </a:pPr>
            <a:r>
              <a:rPr lang="en-US" sz="2400" dirty="0" smtClean="0"/>
              <a:t>Prevalence ratio</a:t>
            </a:r>
          </a:p>
          <a:p>
            <a:pPr lvl="1">
              <a:lnSpc>
                <a:spcPct val="80000"/>
              </a:lnSpc>
            </a:pPr>
            <a:r>
              <a:rPr lang="en-US" sz="2400" dirty="0" smtClean="0"/>
              <a:t>Prevalence </a:t>
            </a:r>
            <a:r>
              <a:rPr lang="en-US" sz="2400" dirty="0"/>
              <a:t>o</a:t>
            </a:r>
            <a:r>
              <a:rPr lang="en-US" sz="2400" dirty="0" smtClean="0"/>
              <a:t>dds ratio</a:t>
            </a:r>
          </a:p>
          <a:p>
            <a:pPr lvl="1">
              <a:lnSpc>
                <a:spcPct val="80000"/>
              </a:lnSpc>
            </a:pPr>
            <a:endParaRPr lang="en-US" sz="1800" dirty="0" smtClean="0"/>
          </a:p>
          <a:p>
            <a:pPr>
              <a:lnSpc>
                <a:spcPct val="80000"/>
              </a:lnSpc>
            </a:pPr>
            <a:r>
              <a:rPr lang="en-US" sz="2800" dirty="0" smtClean="0"/>
              <a:t>Cohort study</a:t>
            </a:r>
          </a:p>
          <a:p>
            <a:pPr lvl="1">
              <a:lnSpc>
                <a:spcPct val="80000"/>
              </a:lnSpc>
            </a:pPr>
            <a:r>
              <a:rPr lang="en-US" sz="2400" dirty="0" smtClean="0"/>
              <a:t>Risk ratio (cumulative incidence ratio)</a:t>
            </a:r>
          </a:p>
          <a:p>
            <a:pPr lvl="1">
              <a:lnSpc>
                <a:spcPct val="80000"/>
              </a:lnSpc>
            </a:pPr>
            <a:r>
              <a:rPr lang="en-US" sz="2400" dirty="0" smtClean="0"/>
              <a:t>Rate ratio (incidence rate ratio and hazard ratio)</a:t>
            </a:r>
          </a:p>
          <a:p>
            <a:pPr lvl="1">
              <a:lnSpc>
                <a:spcPct val="80000"/>
              </a:lnSpc>
            </a:pPr>
            <a:r>
              <a:rPr lang="en-US" sz="2400" dirty="0" smtClean="0"/>
              <a:t>Risk difference</a:t>
            </a:r>
          </a:p>
          <a:p>
            <a:pPr lvl="1">
              <a:lnSpc>
                <a:spcPct val="80000"/>
              </a:lnSpc>
            </a:pPr>
            <a:r>
              <a:rPr lang="en-US" sz="2400" dirty="0" smtClean="0"/>
              <a:t>Rate difference</a:t>
            </a:r>
          </a:p>
          <a:p>
            <a:pPr>
              <a:lnSpc>
                <a:spcPct val="80000"/>
              </a:lnSpc>
              <a:buFontTx/>
              <a:buNone/>
            </a:pPr>
            <a:endParaRPr lang="en-US" sz="2800" dirty="0" smtClean="0"/>
          </a:p>
          <a:p>
            <a:pPr>
              <a:lnSpc>
                <a:spcPct val="80000"/>
              </a:lnSpc>
            </a:pP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2"/>
          <p:cNvSpPr txBox="1">
            <a:spLocks noChangeArrowheads="1"/>
          </p:cNvSpPr>
          <p:nvPr/>
        </p:nvSpPr>
        <p:spPr bwMode="auto">
          <a:xfrm>
            <a:off x="952500" y="76200"/>
            <a:ext cx="7283450" cy="641350"/>
          </a:xfrm>
          <a:prstGeom prst="rect">
            <a:avLst/>
          </a:prstGeom>
          <a:noFill/>
          <a:ln w="9525">
            <a:noFill/>
            <a:miter lim="800000"/>
            <a:headEnd/>
            <a:tailEnd/>
          </a:ln>
        </p:spPr>
        <p:txBody>
          <a:bodyPr wrap="none">
            <a:spAutoFit/>
          </a:bodyPr>
          <a:lstStyle/>
          <a:p>
            <a:pPr eaLnBrk="0" hangingPunct="0"/>
            <a:r>
              <a:rPr lang="en-US" altLang="en-US" b="1" dirty="0"/>
              <a:t>Describing a PR &lt; 1 (e.g., PR = 0.74)</a:t>
            </a:r>
          </a:p>
        </p:txBody>
      </p:sp>
      <p:sp>
        <p:nvSpPr>
          <p:cNvPr id="36866" name="Text Box 49"/>
          <p:cNvSpPr txBox="1">
            <a:spLocks noChangeArrowheads="1"/>
          </p:cNvSpPr>
          <p:nvPr/>
        </p:nvSpPr>
        <p:spPr bwMode="auto">
          <a:xfrm>
            <a:off x="152400" y="609600"/>
            <a:ext cx="8839200" cy="6402388"/>
          </a:xfrm>
          <a:prstGeom prst="rect">
            <a:avLst/>
          </a:prstGeom>
          <a:noFill/>
          <a:ln w="9525">
            <a:noFill/>
            <a:miter lim="800000"/>
            <a:headEnd/>
            <a:tailEnd/>
          </a:ln>
        </p:spPr>
        <p:txBody>
          <a:bodyPr>
            <a:spAutoFit/>
          </a:bodyPr>
          <a:lstStyle/>
          <a:p>
            <a:pPr eaLnBrk="0" hangingPunct="0">
              <a:spcBef>
                <a:spcPct val="50000"/>
              </a:spcBef>
              <a:buFontTx/>
              <a:buChar char="•"/>
            </a:pPr>
            <a:r>
              <a:rPr lang="en-US" altLang="en-US" sz="2800" dirty="0"/>
              <a:t> </a:t>
            </a:r>
            <a:r>
              <a:rPr lang="en-US" altLang="en-US" sz="2600" dirty="0"/>
              <a:t>Importance of understandable interpretation </a:t>
            </a:r>
          </a:p>
          <a:p>
            <a:pPr eaLnBrk="0" hangingPunct="0">
              <a:spcBef>
                <a:spcPct val="50000"/>
              </a:spcBef>
            </a:pPr>
            <a:r>
              <a:rPr lang="en-US" altLang="en-US" sz="2600" dirty="0">
                <a:solidFill>
                  <a:srgbClr val="FF0000"/>
                </a:solidFill>
              </a:rPr>
              <a:t>* </a:t>
            </a:r>
            <a:r>
              <a:rPr lang="en-US" altLang="en-US" sz="2600" dirty="0"/>
              <a:t>“Those who are exposed are 0.74 times as likely to have the disease than those who are not exposed.” </a:t>
            </a:r>
          </a:p>
          <a:p>
            <a:pPr lvl="1" eaLnBrk="0" hangingPunct="0">
              <a:spcBef>
                <a:spcPct val="50000"/>
              </a:spcBef>
            </a:pPr>
            <a:r>
              <a:rPr lang="en-US" altLang="en-US" sz="2000" dirty="0"/>
              <a:t>- “Marathon runners are 0.74 times as likely to have heart disease than those who do not run marathons.”</a:t>
            </a:r>
          </a:p>
          <a:p>
            <a:pPr eaLnBrk="0" hangingPunct="0">
              <a:spcBef>
                <a:spcPct val="50000"/>
              </a:spcBef>
              <a:buFontTx/>
              <a:buChar char="•"/>
            </a:pPr>
            <a:r>
              <a:rPr lang="en-US" altLang="en-US" sz="2800" dirty="0"/>
              <a:t> </a:t>
            </a:r>
            <a:r>
              <a:rPr lang="en-US" altLang="en-US" sz="2600" dirty="0"/>
              <a:t>“Being exposed is associated with a lower prevalence of the outcome compared with being unexposed (PR = 0.74).”  </a:t>
            </a:r>
          </a:p>
          <a:p>
            <a:pPr eaLnBrk="0" hangingPunct="0">
              <a:spcBef>
                <a:spcPct val="50000"/>
              </a:spcBef>
              <a:buFontTx/>
              <a:buChar char="•"/>
            </a:pPr>
            <a:r>
              <a:rPr lang="en-US" altLang="en-US" sz="2800" dirty="0"/>
              <a:t> </a:t>
            </a:r>
            <a:r>
              <a:rPr lang="en-US" altLang="en-US" sz="2600" b="1" dirty="0"/>
              <a:t>Avoid:</a:t>
            </a:r>
            <a:r>
              <a:rPr lang="en-US" altLang="en-US" sz="2600" dirty="0"/>
              <a:t> “The exposed have 26% </a:t>
            </a:r>
            <a:r>
              <a:rPr lang="en-US" altLang="en-US" sz="2600" dirty="0" smtClean="0"/>
              <a:t>less (or lower) </a:t>
            </a:r>
            <a:r>
              <a:rPr lang="en-US" altLang="en-US" sz="2600" dirty="0"/>
              <a:t>prevalence of the disease than the unexposed.”</a:t>
            </a:r>
          </a:p>
          <a:p>
            <a:pPr lvl="1" eaLnBrk="0" hangingPunct="0">
              <a:spcBef>
                <a:spcPct val="50000"/>
              </a:spcBef>
            </a:pPr>
            <a:r>
              <a:rPr lang="en-US" altLang="en-US" sz="2400" dirty="0"/>
              <a:t>- </a:t>
            </a:r>
            <a:r>
              <a:rPr lang="en-US" altLang="en-US" sz="2000" dirty="0"/>
              <a:t>Could be misinterpreted as the </a:t>
            </a:r>
            <a:r>
              <a:rPr lang="en-US" altLang="en-US" sz="2000" i="1" dirty="0"/>
              <a:t>difference</a:t>
            </a:r>
            <a:r>
              <a:rPr lang="en-US" altLang="en-US" sz="2000" dirty="0"/>
              <a:t> in prevalence between exposed and unexposed.  e.g., difference is in fact:  45% in exp – 61% in unexp = -16%</a:t>
            </a:r>
          </a:p>
          <a:p>
            <a:pPr lvl="1" eaLnBrk="0" hangingPunct="0"/>
            <a:endParaRPr lang="en-US" altLang="en-US" sz="1000" dirty="0"/>
          </a:p>
          <a:p>
            <a:pPr eaLnBrk="0" hangingPunct="0">
              <a:buFontTx/>
              <a:buChar char="•"/>
            </a:pPr>
            <a:r>
              <a:rPr lang="en-US" altLang="en-US" sz="2800" dirty="0"/>
              <a:t> </a:t>
            </a:r>
            <a:r>
              <a:rPr lang="en-US" altLang="en-US" sz="2600" dirty="0"/>
              <a:t>We are ignoring issues of statistical significance for now</a:t>
            </a:r>
          </a:p>
          <a:p>
            <a:pPr eaLnBrk="0" hangingPunct="0"/>
            <a:r>
              <a:rPr lang="en-US" altLang="en-US" sz="2600" dirty="0">
                <a:solidFill>
                  <a:srgbClr val="FF0000"/>
                </a:solidFill>
              </a:rPr>
              <a:t>* </a:t>
            </a:r>
            <a:r>
              <a:rPr lang="en-US" altLang="en-US" sz="2600" i="1" dirty="0">
                <a:solidFill>
                  <a:srgbClr val="FF0000"/>
                </a:solidFill>
              </a:rPr>
              <a:t>Preferred description</a:t>
            </a:r>
            <a:endParaRPr lang="en-US" altLang="en-US" sz="2600"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990600" y="76200"/>
            <a:ext cx="7169150" cy="641350"/>
          </a:xfrm>
          <a:prstGeom prst="rect">
            <a:avLst/>
          </a:prstGeom>
          <a:noFill/>
          <a:ln w="9525">
            <a:noFill/>
            <a:miter lim="800000"/>
            <a:headEnd/>
            <a:tailEnd/>
          </a:ln>
        </p:spPr>
        <p:txBody>
          <a:bodyPr wrap="none">
            <a:spAutoFit/>
          </a:bodyPr>
          <a:lstStyle/>
          <a:p>
            <a:pPr eaLnBrk="0" hangingPunct="0"/>
            <a:r>
              <a:rPr lang="en-US" altLang="en-US" b="1" dirty="0"/>
              <a:t>Describing a PR &gt; 1  (e.g., PR = 1.5)</a:t>
            </a:r>
          </a:p>
        </p:txBody>
      </p:sp>
      <p:sp>
        <p:nvSpPr>
          <p:cNvPr id="38914" name="Text Box 9"/>
          <p:cNvSpPr txBox="1">
            <a:spLocks noChangeArrowheads="1"/>
          </p:cNvSpPr>
          <p:nvPr/>
        </p:nvSpPr>
        <p:spPr bwMode="auto">
          <a:xfrm>
            <a:off x="0" y="609600"/>
            <a:ext cx="9067800" cy="6262688"/>
          </a:xfrm>
          <a:prstGeom prst="rect">
            <a:avLst/>
          </a:prstGeom>
          <a:noFill/>
          <a:ln w="9525">
            <a:noFill/>
            <a:miter lim="800000"/>
            <a:headEnd/>
            <a:tailEnd/>
          </a:ln>
        </p:spPr>
        <p:txBody>
          <a:bodyPr>
            <a:spAutoFit/>
          </a:bodyPr>
          <a:lstStyle/>
          <a:p>
            <a:pPr eaLnBrk="0" hangingPunct="0">
              <a:spcBef>
                <a:spcPct val="50000"/>
              </a:spcBef>
              <a:buClr>
                <a:schemeClr val="tx1"/>
              </a:buClr>
            </a:pPr>
            <a:r>
              <a:rPr lang="en-US" altLang="en-US" sz="2800" dirty="0">
                <a:solidFill>
                  <a:srgbClr val="FF0000"/>
                </a:solidFill>
              </a:rPr>
              <a:t>* </a:t>
            </a:r>
            <a:r>
              <a:rPr lang="en-US" altLang="en-US" sz="2600" dirty="0"/>
              <a:t>“Those who are exposed are 1.5 times as likely to have the disease than those who are not exposed.”</a:t>
            </a:r>
          </a:p>
          <a:p>
            <a:pPr lvl="1" eaLnBrk="0" hangingPunct="0">
              <a:spcBef>
                <a:spcPct val="50000"/>
              </a:spcBef>
              <a:buClr>
                <a:srgbClr val="FF0000"/>
              </a:buClr>
            </a:pPr>
            <a:r>
              <a:rPr lang="en-US" altLang="en-US" sz="2400" dirty="0"/>
              <a:t>- “Smokers are 1.5 times as likely to have CHD than non-smokers.”</a:t>
            </a:r>
          </a:p>
          <a:p>
            <a:pPr eaLnBrk="0" hangingPunct="0">
              <a:spcBef>
                <a:spcPct val="50000"/>
              </a:spcBef>
              <a:buClr>
                <a:srgbClr val="FF0000"/>
              </a:buClr>
              <a:buFont typeface="Times New Roman" pitchFamily="18" charset="0"/>
              <a:buNone/>
            </a:pPr>
            <a:r>
              <a:rPr lang="en-US" altLang="en-US" sz="2800" dirty="0">
                <a:solidFill>
                  <a:srgbClr val="FF0000"/>
                </a:solidFill>
              </a:rPr>
              <a:t>* </a:t>
            </a:r>
            <a:r>
              <a:rPr lang="en-US" altLang="en-US" sz="2800" dirty="0"/>
              <a:t> </a:t>
            </a:r>
            <a:r>
              <a:rPr lang="en-US" altLang="en-US" sz="2600" dirty="0"/>
              <a:t>“Prevalence of disease in exposed is 1.5 times as high as in unexposed.”</a:t>
            </a:r>
          </a:p>
          <a:p>
            <a:pPr eaLnBrk="0" hangingPunct="0">
              <a:spcBef>
                <a:spcPct val="50000"/>
              </a:spcBef>
              <a:buClr>
                <a:schemeClr val="tx1"/>
              </a:buClr>
              <a:buFontTx/>
              <a:buChar char="•"/>
            </a:pPr>
            <a:r>
              <a:rPr lang="en-US" altLang="en-US" sz="2800" dirty="0"/>
              <a:t>  </a:t>
            </a:r>
            <a:r>
              <a:rPr lang="en-US" altLang="en-US" sz="2600" dirty="0"/>
              <a:t>“There is a </a:t>
            </a:r>
            <a:r>
              <a:rPr lang="en-US" altLang="en-US" sz="2600" dirty="0" smtClean="0"/>
              <a:t>1.5-fold </a:t>
            </a:r>
            <a:r>
              <a:rPr lang="en-US" altLang="en-US" sz="2600" dirty="0"/>
              <a:t>higher prevalence of disease among exposed compared to unexposed.”</a:t>
            </a:r>
          </a:p>
          <a:p>
            <a:pPr eaLnBrk="0" hangingPunct="0">
              <a:spcBef>
                <a:spcPct val="50000"/>
              </a:spcBef>
              <a:buFontTx/>
              <a:buChar char="•"/>
            </a:pPr>
            <a:r>
              <a:rPr lang="en-US" altLang="en-US" sz="2800" dirty="0"/>
              <a:t>  </a:t>
            </a:r>
            <a:r>
              <a:rPr lang="en-US" altLang="en-US" sz="2600" dirty="0"/>
              <a:t>“Being exposed is associated with a higher prevalence of disease compared with being unexposed (PR = 1.5).”  </a:t>
            </a:r>
          </a:p>
          <a:p>
            <a:pPr eaLnBrk="0" hangingPunct="0">
              <a:spcBef>
                <a:spcPct val="50000"/>
              </a:spcBef>
              <a:buFontTx/>
              <a:buChar char="•"/>
            </a:pPr>
            <a:r>
              <a:rPr lang="en-US" altLang="en-US" sz="2800" dirty="0"/>
              <a:t>  </a:t>
            </a:r>
            <a:r>
              <a:rPr lang="en-US" altLang="en-US" sz="2600" b="1" dirty="0"/>
              <a:t>Avoid:  </a:t>
            </a:r>
            <a:r>
              <a:rPr lang="en-US" altLang="en-US" sz="2600" dirty="0" smtClean="0"/>
              <a:t>Exposed are “50</a:t>
            </a:r>
            <a:r>
              <a:rPr lang="en-US" altLang="en-US" sz="2600" dirty="0"/>
              <a:t>% more likely to have disease”</a:t>
            </a:r>
          </a:p>
          <a:p>
            <a:pPr lvl="1" eaLnBrk="0" hangingPunct="0">
              <a:spcBef>
                <a:spcPct val="50000"/>
              </a:spcBef>
            </a:pPr>
            <a:r>
              <a:rPr lang="en-US" altLang="en-US" sz="2600" dirty="0"/>
              <a:t>- Open to misinterpretation as the </a:t>
            </a:r>
            <a:r>
              <a:rPr lang="en-US" altLang="en-US" sz="2600" i="1" dirty="0"/>
              <a:t>difference</a:t>
            </a:r>
            <a:r>
              <a:rPr lang="en-US" altLang="en-US" sz="2600" dirty="0"/>
              <a:t> in prevalence in the exposed and unexposed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altLang="en-US" b="1" dirty="0" smtClean="0"/>
              <a:t>PR &gt; 1 often easier to describe and understand</a:t>
            </a:r>
          </a:p>
        </p:txBody>
      </p:sp>
      <p:sp>
        <p:nvSpPr>
          <p:cNvPr id="40962" name="Rectangle 3"/>
          <p:cNvSpPr>
            <a:spLocks noGrp="1" noChangeArrowheads="1"/>
          </p:cNvSpPr>
          <p:nvPr>
            <p:ph type="body" idx="1"/>
          </p:nvPr>
        </p:nvSpPr>
        <p:spPr>
          <a:xfrm>
            <a:off x="381000" y="1981200"/>
            <a:ext cx="8458200" cy="4114800"/>
          </a:xfrm>
        </p:spPr>
        <p:txBody>
          <a:bodyPr/>
          <a:lstStyle/>
          <a:p>
            <a:r>
              <a:rPr lang="en-US" altLang="en-US" dirty="0" smtClean="0"/>
              <a:t>Prevalence ratio (and other ratio measures) &gt; 1 are typically easier to explain than PR &lt; 1. </a:t>
            </a:r>
          </a:p>
          <a:p>
            <a:pPr>
              <a:buFontTx/>
              <a:buNone/>
            </a:pPr>
            <a:r>
              <a:rPr lang="en-US" altLang="en-US" dirty="0" smtClean="0"/>
              <a:t> </a:t>
            </a:r>
          </a:p>
          <a:p>
            <a:r>
              <a:rPr lang="en-US" altLang="en-US" dirty="0" smtClean="0"/>
              <a:t>If appropriate, switch the reference group</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ChangeArrowheads="1"/>
          </p:cNvSpPr>
          <p:nvPr/>
        </p:nvSpPr>
        <p:spPr bwMode="auto">
          <a:xfrm>
            <a:off x="457200" y="228600"/>
            <a:ext cx="8251825" cy="641350"/>
          </a:xfrm>
          <a:prstGeom prst="rect">
            <a:avLst/>
          </a:prstGeom>
          <a:noFill/>
          <a:ln w="9525">
            <a:noFill/>
            <a:miter lim="800000"/>
            <a:headEnd/>
            <a:tailEnd/>
          </a:ln>
        </p:spPr>
        <p:txBody>
          <a:bodyPr wrap="none">
            <a:spAutoFit/>
          </a:bodyPr>
          <a:lstStyle/>
          <a:p>
            <a:pPr algn="ctr" eaLnBrk="0" hangingPunct="0"/>
            <a:r>
              <a:rPr lang="en-US" altLang="en-US" dirty="0"/>
              <a:t> </a:t>
            </a:r>
            <a:r>
              <a:rPr lang="en-US" altLang="en-US" sz="3200" b="1" dirty="0"/>
              <a:t>Re-calculating to report Prevalence Ratio &gt; 1</a:t>
            </a:r>
            <a:r>
              <a:rPr lang="en-US" altLang="en-US" dirty="0"/>
              <a:t> </a:t>
            </a:r>
          </a:p>
        </p:txBody>
      </p:sp>
      <p:graphicFrame>
        <p:nvGraphicFramePr>
          <p:cNvPr id="484414" name="Group 62"/>
          <p:cNvGraphicFramePr>
            <a:graphicFrameLocks noGrp="1"/>
          </p:cNvGraphicFramePr>
          <p:nvPr>
            <p:extLst>
              <p:ext uri="{D42A27DB-BD31-4B8C-83A1-F6EECF244321}">
                <p14:modId xmlns:p14="http://schemas.microsoft.com/office/powerpoint/2010/main" val="4165778164"/>
              </p:ext>
            </p:extLst>
          </p:nvPr>
        </p:nvGraphicFramePr>
        <p:xfrm>
          <a:off x="381000" y="1066800"/>
          <a:ext cx="8229599" cy="5532438"/>
        </p:xfrm>
        <a:graphic>
          <a:graphicData uri="http://schemas.openxmlformats.org/drawingml/2006/table">
            <a:tbl>
              <a:tblPr/>
              <a:tblGrid>
                <a:gridCol w="1994592"/>
                <a:gridCol w="1358207"/>
                <a:gridCol w="1634528"/>
                <a:gridCol w="1247681"/>
                <a:gridCol w="1994591"/>
              </a:tblGrid>
              <a:tr h="11049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Disease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Non-Disease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3" marB="45723" horzOverflow="overflow">
                    <a:lnL w="12700" cap="flat" cmpd="sng" algn="ctr">
                      <a:solidFill>
                        <a:schemeClr val="tx1"/>
                      </a:solid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horzOverflow="overflow">
                    <a:lnL>
                      <a:noFill/>
                    </a:lnL>
                    <a:lnR cap="flat">
                      <a:noFill/>
                    </a:lnR>
                    <a:lnT cap="flat">
                      <a:noFill/>
                    </a:lnT>
                    <a:lnB>
                      <a:noFill/>
                    </a:lnB>
                    <a:lnTlToBr>
                      <a:noFill/>
                    </a:lnTlToBr>
                    <a:lnBlToTr>
                      <a:noFill/>
                    </a:lnBlToTr>
                    <a:noFill/>
                  </a:tcPr>
                </a:tc>
              </a:tr>
              <a:tr h="6937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Exposed</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31</a:t>
                      </a:r>
                    </a:p>
                  </a:txBody>
                  <a:tcPr marT="45723" marB="45723"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0.45</a:t>
                      </a:r>
                    </a:p>
                  </a:txBody>
                  <a:tcPr marT="45723" marB="45723" horzOverflow="overflow">
                    <a:lnL>
                      <a:noFill/>
                    </a:lnL>
                    <a:lnR cap="flat">
                      <a:noFill/>
                    </a:lnR>
                    <a:lnT>
                      <a:noFill/>
                    </a:lnT>
                    <a:lnB>
                      <a:noFill/>
                    </a:lnB>
                    <a:lnTlToBr>
                      <a:noFill/>
                    </a:lnTlToBr>
                    <a:lnBlToTr>
                      <a:noFill/>
                    </a:lnBlToTr>
                    <a:noFill/>
                  </a:tcPr>
                </a:tc>
              </a:tr>
              <a:tr h="65409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Unexposed</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248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636</a:t>
                      </a:r>
                    </a:p>
                  </a:txBody>
                  <a:tcPr marT="45723" marB="45723"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0.61</a:t>
                      </a:r>
                    </a:p>
                  </a:txBody>
                  <a:tcPr marT="45723" marB="45723" horzOverflow="overflow">
                    <a:lnL>
                      <a:noFill/>
                    </a:lnL>
                    <a:lnR cap="flat">
                      <a:noFill/>
                    </a:lnR>
                    <a:lnT>
                      <a:noFill/>
                    </a:lnT>
                    <a:lnB>
                      <a:noFill/>
                    </a:lnB>
                    <a:lnTlToBr>
                      <a:noFill/>
                    </a:lnTlToBr>
                    <a:lnBlToTr>
                      <a:noFill/>
                    </a:lnBlToTr>
                    <a:noFill/>
                  </a:tcPr>
                </a:tc>
              </a:tr>
              <a:tr h="555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3" marB="45723"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667</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horzOverflow="overflow">
                    <a:lnL>
                      <a:noFill/>
                    </a:lnL>
                    <a:lnR cap="flat">
                      <a:noFill/>
                    </a:lnR>
                    <a:lnT>
                      <a:noFill/>
                    </a:lnT>
                    <a:lnB>
                      <a:noFill/>
                    </a:lnB>
                    <a:lnTlToBr>
                      <a:noFill/>
                    </a:lnTlToBr>
                    <a:lnBlToTr>
                      <a:noFill/>
                    </a:lnBlToTr>
                    <a:noFill/>
                  </a:tcPr>
                </a:tc>
              </a:tr>
              <a:tr h="2523918">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 ratio=0.45/0.61= 0.74 for exp vs unexp</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RECALCULATE</a:t>
                      </a:r>
                      <a:r>
                        <a:rPr kumimoji="0" lang="en-US" sz="2800" b="0" i="0" u="none" strike="noStrike" cap="none" normalizeH="0" baseline="0" dirty="0" smtClean="0">
                          <a:ln>
                            <a:noFill/>
                          </a:ln>
                          <a:solidFill>
                            <a:schemeClr val="tx1"/>
                          </a:solidFill>
                          <a:effectLst/>
                          <a:latin typeface="Times New Roman" pitchFamily="18" charset="0"/>
                        </a:rPr>
                        <a:t>:  Prevalence ratio = 0.61/0.45 = 1.36 for unexposed vs exposed</a:t>
                      </a:r>
                    </a:p>
                    <a:p>
                      <a:pPr marL="0" marR="0" lvl="0" indent="0" algn="l" defTabSz="914400" rtl="0" eaLnBrk="0" fontAlgn="base" latinLnBrk="0" hangingPunct="0">
                        <a:lnSpc>
                          <a:spcPct val="100000"/>
                        </a:lnSpc>
                        <a:spcBef>
                          <a:spcPct val="50000"/>
                        </a:spcBef>
                        <a:spcAft>
                          <a:spcPct val="0"/>
                        </a:spcAft>
                        <a:buClrTx/>
                        <a:buSzTx/>
                        <a:buFont typeface="Times New Roman" pitchFamily="18" charset="0"/>
                        <a:buNone/>
                        <a:tabLst/>
                      </a:pPr>
                      <a:r>
                        <a:rPr kumimoji="0" lang="en-US" sz="2800" b="0" i="0" u="none" strike="noStrike" cap="none" normalizeH="0" baseline="0" dirty="0" smtClean="0">
                          <a:ln>
                            <a:noFill/>
                          </a:ln>
                          <a:solidFill>
                            <a:schemeClr val="tx1"/>
                          </a:solidFill>
                          <a:effectLst/>
                          <a:latin typeface="Times New Roman" pitchFamily="18" charset="0"/>
                        </a:rPr>
                        <a:t>“Those who are unexposed are 1.36 times as likely to have the disease than those who are exposed.”</a:t>
                      </a:r>
                    </a:p>
                  </a:txBody>
                  <a:tcPr marT="45723" marB="45723"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2"/>
          <p:cNvSpPr txBox="1">
            <a:spLocks noChangeArrowheads="1"/>
          </p:cNvSpPr>
          <p:nvPr/>
        </p:nvSpPr>
        <p:spPr bwMode="auto">
          <a:xfrm>
            <a:off x="533400" y="1600200"/>
            <a:ext cx="8305800" cy="4031873"/>
          </a:xfrm>
          <a:prstGeom prst="rect">
            <a:avLst/>
          </a:prstGeom>
          <a:noFill/>
          <a:ln w="9525">
            <a:noFill/>
            <a:miter lim="800000"/>
            <a:headEnd/>
            <a:tailEnd/>
          </a:ln>
        </p:spPr>
        <p:txBody>
          <a:bodyPr>
            <a:spAutoFit/>
          </a:bodyPr>
          <a:lstStyle/>
          <a:p>
            <a:pPr eaLnBrk="0" hangingPunct="0"/>
            <a:r>
              <a:rPr lang="en-US" altLang="en-US" sz="3200" dirty="0"/>
              <a:t>		Exposed   Unexposed 		|     Total</a:t>
            </a:r>
          </a:p>
          <a:p>
            <a:pPr eaLnBrk="0" hangingPunct="0"/>
            <a:r>
              <a:rPr lang="en-US" altLang="en-US" sz="3200" dirty="0"/>
              <a:t>---------------------------------------------------</a:t>
            </a:r>
          </a:p>
          <a:p>
            <a:pPr eaLnBrk="0" hangingPunct="0"/>
            <a:r>
              <a:rPr lang="en-US" altLang="en-US" sz="3200" dirty="0"/>
              <a:t>      Cases |        14         388              	|       402</a:t>
            </a:r>
          </a:p>
          <a:p>
            <a:pPr eaLnBrk="0" hangingPunct="0"/>
            <a:r>
              <a:rPr lang="en-US" altLang="en-US" sz="3200" dirty="0"/>
              <a:t>Noncases |        17         248              	|       265</a:t>
            </a:r>
          </a:p>
          <a:p>
            <a:pPr eaLnBrk="0" hangingPunct="0"/>
            <a:r>
              <a:rPr lang="en-US" altLang="en-US" sz="3200" dirty="0"/>
              <a:t>---------------------------------------------------</a:t>
            </a:r>
          </a:p>
          <a:p>
            <a:pPr eaLnBrk="0" hangingPunct="0"/>
            <a:r>
              <a:rPr lang="en-US" altLang="en-US" sz="3200" dirty="0"/>
              <a:t>      Total  |        31         636                </a:t>
            </a:r>
            <a:r>
              <a:rPr lang="en-US" altLang="en-US" sz="3200" dirty="0" smtClean="0"/>
              <a:t>   </a:t>
            </a:r>
            <a:r>
              <a:rPr lang="en-US" altLang="en-US" sz="3200" dirty="0"/>
              <a:t>|       </a:t>
            </a:r>
            <a:r>
              <a:rPr lang="en-US" altLang="en-US" sz="3200" dirty="0" smtClean="0"/>
              <a:t>667</a:t>
            </a:r>
            <a:endParaRPr lang="en-US" altLang="en-US" sz="3200" dirty="0"/>
          </a:p>
          <a:p>
            <a:pPr eaLnBrk="0" hangingPunct="0"/>
            <a:r>
              <a:rPr lang="en-US" altLang="en-US" sz="3200" dirty="0"/>
              <a:t>   	       </a:t>
            </a:r>
          </a:p>
          <a:p>
            <a:pPr eaLnBrk="0" hangingPunct="0"/>
            <a:r>
              <a:rPr lang="en-US" altLang="en-US" sz="3200" dirty="0"/>
              <a:t>        </a:t>
            </a:r>
          </a:p>
        </p:txBody>
      </p:sp>
      <p:sp>
        <p:nvSpPr>
          <p:cNvPr id="44034" name="Text Box 3"/>
          <p:cNvSpPr txBox="1">
            <a:spLocks noChangeArrowheads="1"/>
          </p:cNvSpPr>
          <p:nvPr/>
        </p:nvSpPr>
        <p:spPr bwMode="auto">
          <a:xfrm>
            <a:off x="374650" y="228600"/>
            <a:ext cx="8312150" cy="641350"/>
          </a:xfrm>
          <a:prstGeom prst="rect">
            <a:avLst/>
          </a:prstGeom>
          <a:noFill/>
          <a:ln w="9525">
            <a:noFill/>
            <a:miter lim="800000"/>
            <a:headEnd/>
            <a:tailEnd/>
          </a:ln>
        </p:spPr>
        <p:txBody>
          <a:bodyPr wrap="none">
            <a:spAutoFit/>
          </a:bodyPr>
          <a:lstStyle/>
          <a:p>
            <a:pPr eaLnBrk="0" hangingPunct="0"/>
            <a:r>
              <a:rPr lang="en-US" altLang="en-US" b="1" dirty="0"/>
              <a:t>Example of 2 x 2 Table Layout in STATA</a:t>
            </a:r>
          </a:p>
        </p:txBody>
      </p:sp>
      <p:sp>
        <p:nvSpPr>
          <p:cNvPr id="44035" name="Text Box 4"/>
          <p:cNvSpPr txBox="1">
            <a:spLocks noChangeArrowheads="1"/>
          </p:cNvSpPr>
          <p:nvPr/>
        </p:nvSpPr>
        <p:spPr bwMode="auto">
          <a:xfrm>
            <a:off x="381000" y="5181600"/>
            <a:ext cx="8839200" cy="1190625"/>
          </a:xfrm>
          <a:prstGeom prst="rect">
            <a:avLst/>
          </a:prstGeom>
          <a:noFill/>
          <a:ln w="9525">
            <a:noFill/>
            <a:miter lim="800000"/>
            <a:headEnd/>
            <a:tailEnd/>
          </a:ln>
        </p:spPr>
        <p:txBody>
          <a:bodyPr>
            <a:spAutoFit/>
          </a:bodyPr>
          <a:lstStyle/>
          <a:p>
            <a:pPr eaLnBrk="0" hangingPunct="0"/>
            <a:r>
              <a:rPr lang="en-US" altLang="en-US" b="1" dirty="0"/>
              <a:t>STATA puts exposure across the top (as columns), disease on the side (as rows).  </a:t>
            </a:r>
            <a:endParaRPr lang="en-US"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ChangeArrowheads="1"/>
          </p:cNvSpPr>
          <p:nvPr/>
        </p:nvSpPr>
        <p:spPr bwMode="auto">
          <a:xfrm>
            <a:off x="685800" y="407940"/>
            <a:ext cx="7459663" cy="5632311"/>
          </a:xfrm>
          <a:prstGeom prst="rect">
            <a:avLst/>
          </a:prstGeom>
          <a:noFill/>
          <a:ln w="9525">
            <a:noFill/>
            <a:miter lim="800000"/>
            <a:headEnd/>
            <a:tailEnd/>
          </a:ln>
        </p:spPr>
        <p:txBody>
          <a:bodyPr anchor="ctr">
            <a:spAutoFit/>
          </a:bodyPr>
          <a:lstStyle/>
          <a:p>
            <a:pPr algn="ctr" eaLnBrk="0" hangingPunct="0">
              <a:tabLst>
                <a:tab pos="723900" algn="l"/>
              </a:tabLst>
            </a:pPr>
            <a:r>
              <a:rPr lang="en-US" altLang="en-US" sz="2400" dirty="0"/>
              <a:t>        </a:t>
            </a:r>
          </a:p>
          <a:p>
            <a:pPr algn="ctr" eaLnBrk="0" hangingPunct="0">
              <a:tabLst>
                <a:tab pos="723900" algn="l"/>
              </a:tabLst>
            </a:pPr>
            <a:r>
              <a:rPr lang="en-US" altLang="en-US" sz="2400" dirty="0"/>
              <a:t>                      Exposed   Unexposed |   Total</a:t>
            </a:r>
          </a:p>
          <a:p>
            <a:pPr algn="ctr" eaLnBrk="0" hangingPunct="0">
              <a:tabLst>
                <a:tab pos="723900" algn="l"/>
              </a:tabLst>
            </a:pPr>
            <a:r>
              <a:rPr lang="en-US" altLang="en-US" sz="2400" dirty="0"/>
              <a:t>---------------------------------------------------</a:t>
            </a:r>
          </a:p>
          <a:p>
            <a:pPr algn="ctr" eaLnBrk="0" hangingPunct="0">
              <a:tabLst>
                <a:tab pos="723900" algn="l"/>
              </a:tabLst>
            </a:pPr>
            <a:r>
              <a:rPr lang="en-US" altLang="en-US" sz="2400" dirty="0"/>
              <a:t>      Cases |        14         388              |       402</a:t>
            </a:r>
          </a:p>
          <a:p>
            <a:pPr algn="ctr" eaLnBrk="0" hangingPunct="0">
              <a:tabLst>
                <a:tab pos="723900" algn="l"/>
              </a:tabLst>
            </a:pPr>
            <a:r>
              <a:rPr lang="en-US" altLang="en-US" sz="2400" dirty="0"/>
              <a:t>Noncases |        17         248              |       265</a:t>
            </a:r>
          </a:p>
          <a:p>
            <a:pPr algn="ctr" eaLnBrk="0" hangingPunct="0">
              <a:tabLst>
                <a:tab pos="723900" algn="l"/>
              </a:tabLst>
            </a:pPr>
            <a:r>
              <a:rPr lang="en-US" altLang="en-US" sz="2400" dirty="0"/>
              <a:t>---------------------------------------------------</a:t>
            </a:r>
          </a:p>
          <a:p>
            <a:pPr algn="ctr" eaLnBrk="0" hangingPunct="0">
              <a:tabLst>
                <a:tab pos="723900" algn="l"/>
              </a:tabLst>
            </a:pPr>
            <a:r>
              <a:rPr lang="en-US" altLang="en-US" sz="2400" dirty="0"/>
              <a:t>      Total  |        31         636               |       667</a:t>
            </a:r>
          </a:p>
          <a:p>
            <a:pPr algn="ctr" eaLnBrk="0" hangingPunct="0">
              <a:tabLst>
                <a:tab pos="723900" algn="l"/>
              </a:tabLst>
            </a:pPr>
            <a:r>
              <a:rPr lang="en-US" altLang="en-US" sz="2400" dirty="0"/>
              <a:t>   |                                          |</a:t>
            </a:r>
          </a:p>
          <a:p>
            <a:pPr algn="ctr" eaLnBrk="0" hangingPunct="0">
              <a:tabLst>
                <a:tab pos="723900" algn="l"/>
              </a:tabLst>
            </a:pPr>
            <a:r>
              <a:rPr lang="en-US" altLang="en-US" sz="2400" dirty="0"/>
              <a:t>            </a:t>
            </a:r>
            <a:r>
              <a:rPr lang="en-US" altLang="en-US" sz="2400" b="1" dirty="0"/>
              <a:t>Risk |  .4516129    .6100629</a:t>
            </a:r>
            <a:r>
              <a:rPr lang="en-US" altLang="en-US" sz="2400" dirty="0"/>
              <a:t>      |  .6026987</a:t>
            </a:r>
          </a:p>
          <a:p>
            <a:pPr algn="ctr" eaLnBrk="0" hangingPunct="0">
              <a:tabLst>
                <a:tab pos="723900" algn="l"/>
              </a:tabLst>
            </a:pPr>
            <a:endParaRPr lang="en-US" altLang="en-US" sz="2400" dirty="0"/>
          </a:p>
          <a:p>
            <a:pPr algn="ctr" eaLnBrk="0" hangingPunct="0">
              <a:tabLst>
                <a:tab pos="723900" algn="l"/>
              </a:tabLst>
            </a:pPr>
            <a:r>
              <a:rPr lang="en-US" altLang="en-US" sz="2400" dirty="0"/>
              <a:t>                   Point estimate    [95% Conf. Interval]</a:t>
            </a:r>
          </a:p>
          <a:p>
            <a:pPr algn="ctr" eaLnBrk="0" hangingPunct="0">
              <a:tabLst>
                <a:tab pos="723900" algn="l"/>
              </a:tabLst>
            </a:pPr>
            <a:r>
              <a:rPr lang="en-US" altLang="en-US" sz="2400" dirty="0"/>
              <a:t>                     ---------------------------------------------</a:t>
            </a:r>
          </a:p>
          <a:p>
            <a:pPr algn="ctr" eaLnBrk="0" hangingPunct="0">
              <a:tabLst>
                <a:tab pos="723900" algn="l"/>
              </a:tabLst>
            </a:pPr>
            <a:r>
              <a:rPr lang="en-US" altLang="en-US" sz="2400" b="1" dirty="0"/>
              <a:t>Risk ratio 	.7402727</a:t>
            </a:r>
            <a:r>
              <a:rPr lang="en-US" altLang="en-US" sz="2400" dirty="0"/>
              <a:t>                |  .4997794    1.096491  </a:t>
            </a:r>
          </a:p>
          <a:p>
            <a:pPr algn="ctr" eaLnBrk="0" hangingPunct="0">
              <a:tabLst>
                <a:tab pos="723900" algn="l"/>
              </a:tabLst>
            </a:pPr>
            <a:r>
              <a:rPr lang="en-US" altLang="en-US" sz="2400" dirty="0"/>
              <a:t>                         -----------------------------------------------</a:t>
            </a:r>
          </a:p>
          <a:p>
            <a:pPr algn="ctr" eaLnBrk="0" hangingPunct="0">
              <a:tabLst>
                <a:tab pos="723900" algn="l"/>
              </a:tabLst>
            </a:pPr>
            <a:r>
              <a:rPr lang="en-US" altLang="en-US" sz="2400" dirty="0"/>
              <a:t>                             chi2(1) =  3.10    Pr&gt;chi2  =  0.0783</a:t>
            </a:r>
          </a:p>
        </p:txBody>
      </p:sp>
      <p:sp>
        <p:nvSpPr>
          <p:cNvPr id="46082" name="Text Box 5"/>
          <p:cNvSpPr txBox="1">
            <a:spLocks noChangeArrowheads="1"/>
          </p:cNvSpPr>
          <p:nvPr/>
        </p:nvSpPr>
        <p:spPr bwMode="auto">
          <a:xfrm>
            <a:off x="1219200" y="84408"/>
            <a:ext cx="7276736" cy="584775"/>
          </a:xfrm>
          <a:prstGeom prst="rect">
            <a:avLst/>
          </a:prstGeom>
          <a:noFill/>
          <a:ln w="9525">
            <a:noFill/>
            <a:miter lim="800000"/>
            <a:headEnd/>
            <a:tailEnd/>
          </a:ln>
        </p:spPr>
        <p:txBody>
          <a:bodyPr wrap="none">
            <a:spAutoFit/>
          </a:bodyPr>
          <a:lstStyle/>
          <a:p>
            <a:pPr eaLnBrk="0" hangingPunct="0"/>
            <a:r>
              <a:rPr lang="en-US" altLang="en-US" sz="3200" b="1" dirty="0"/>
              <a:t>Prevalence ratio (STATA </a:t>
            </a:r>
            <a:r>
              <a:rPr lang="en-US" altLang="en-US" sz="3200" b="1" dirty="0" smtClean="0"/>
              <a:t>code &amp; output</a:t>
            </a:r>
            <a:r>
              <a:rPr lang="en-US" altLang="en-US" sz="3200" b="1" dirty="0"/>
              <a:t>)</a:t>
            </a:r>
          </a:p>
        </p:txBody>
      </p:sp>
      <p:sp>
        <p:nvSpPr>
          <p:cNvPr id="46083" name="Text Box 6"/>
          <p:cNvSpPr txBox="1">
            <a:spLocks noChangeArrowheads="1"/>
          </p:cNvSpPr>
          <p:nvPr/>
        </p:nvSpPr>
        <p:spPr bwMode="auto">
          <a:xfrm>
            <a:off x="152400" y="5945948"/>
            <a:ext cx="9144000" cy="769441"/>
          </a:xfrm>
          <a:prstGeom prst="rect">
            <a:avLst/>
          </a:prstGeom>
          <a:noFill/>
          <a:ln w="9525">
            <a:noFill/>
            <a:miter lim="800000"/>
            <a:headEnd/>
            <a:tailEnd/>
          </a:ln>
        </p:spPr>
        <p:txBody>
          <a:bodyPr>
            <a:spAutoFit/>
          </a:bodyPr>
          <a:lstStyle/>
          <a:p>
            <a:pPr eaLnBrk="0" hangingPunct="0"/>
            <a:r>
              <a:rPr lang="en-US" altLang="en-US" sz="2200" dirty="0"/>
              <a:t>STATA uses “risk” and “risk ratio” by default because it does not know better, but in this example the point estimate is a prevalence ratio. </a:t>
            </a:r>
          </a:p>
        </p:txBody>
      </p:sp>
      <p:sp>
        <p:nvSpPr>
          <p:cNvPr id="84999" name="Rectangle 7"/>
          <p:cNvSpPr>
            <a:spLocks noChangeArrowheads="1"/>
          </p:cNvSpPr>
          <p:nvPr/>
        </p:nvSpPr>
        <p:spPr bwMode="auto">
          <a:xfrm>
            <a:off x="2438400" y="3886200"/>
            <a:ext cx="2209800" cy="1371600"/>
          </a:xfrm>
          <a:prstGeom prst="rect">
            <a:avLst/>
          </a:prstGeom>
          <a:noFill/>
          <a:ln w="25400">
            <a:solidFill>
              <a:srgbClr val="FF0000"/>
            </a:solidFill>
            <a:miter lim="800000"/>
            <a:headEnd/>
            <a:tailEnd/>
          </a:ln>
        </p:spPr>
        <p:txBody>
          <a:bodyPr wrap="none" anchor="ctr"/>
          <a:lstStyle/>
          <a:p>
            <a:pPr eaLnBrk="0" hangingPunct="0"/>
            <a:endParaRPr lang="en-US" altLang="en-US" dirty="0"/>
          </a:p>
        </p:txBody>
      </p:sp>
      <p:sp>
        <p:nvSpPr>
          <p:cNvPr id="6" name="TextBox 5"/>
          <p:cNvSpPr txBox="1"/>
          <p:nvPr/>
        </p:nvSpPr>
        <p:spPr>
          <a:xfrm>
            <a:off x="29308" y="630592"/>
            <a:ext cx="3505200" cy="430887"/>
          </a:xfrm>
          <a:prstGeom prst="rect">
            <a:avLst/>
          </a:prstGeom>
          <a:noFill/>
        </p:spPr>
        <p:txBody>
          <a:bodyPr wrap="square" rtlCol="0">
            <a:spAutoFit/>
          </a:bodyPr>
          <a:lstStyle/>
          <a:p>
            <a:r>
              <a:rPr lang="en-US" sz="2200" dirty="0" smtClean="0"/>
              <a:t>. cs </a:t>
            </a:r>
            <a:r>
              <a:rPr lang="en-US" sz="2200" dirty="0"/>
              <a:t>var_case </a:t>
            </a:r>
            <a:r>
              <a:rPr lang="en-US" sz="2200" dirty="0" smtClean="0"/>
              <a:t>var_exposed </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685800" y="304800"/>
            <a:ext cx="7772400" cy="1143000"/>
          </a:xfrm>
        </p:spPr>
        <p:txBody>
          <a:bodyPr/>
          <a:lstStyle/>
          <a:p>
            <a:r>
              <a:rPr lang="en-US" altLang="en-US" sz="3600" b="1" dirty="0" smtClean="0"/>
              <a:t>Study Reporting Prevalence Ratios</a:t>
            </a:r>
          </a:p>
        </p:txBody>
      </p:sp>
      <p:sp>
        <p:nvSpPr>
          <p:cNvPr id="48130" name="Text Box 3"/>
          <p:cNvSpPr txBox="1">
            <a:spLocks noChangeArrowheads="1"/>
          </p:cNvSpPr>
          <p:nvPr/>
        </p:nvSpPr>
        <p:spPr bwMode="auto">
          <a:xfrm>
            <a:off x="762000" y="1527175"/>
            <a:ext cx="7772400" cy="4832092"/>
          </a:xfrm>
          <a:prstGeom prst="rect">
            <a:avLst/>
          </a:prstGeom>
          <a:noFill/>
          <a:ln w="9525">
            <a:noFill/>
            <a:miter lim="800000"/>
            <a:headEnd/>
            <a:tailEnd/>
          </a:ln>
        </p:spPr>
        <p:txBody>
          <a:bodyPr>
            <a:spAutoFit/>
          </a:bodyPr>
          <a:lstStyle/>
          <a:p>
            <a:pPr eaLnBrk="0" hangingPunct="0"/>
            <a:r>
              <a:rPr lang="en-US" altLang="en-US" sz="2400" b="1" dirty="0"/>
              <a:t>Prevalence of hip osteoarthritis among Chinese elderly in Beijing, China, compared with whites in the United States</a:t>
            </a:r>
          </a:p>
          <a:p>
            <a:pPr eaLnBrk="0" hangingPunct="0"/>
            <a:endParaRPr lang="en-US" altLang="en-US" sz="2400" b="1" dirty="0"/>
          </a:p>
          <a:p>
            <a:pPr eaLnBrk="0" hangingPunct="0"/>
            <a:r>
              <a:rPr lang="en-US" altLang="en-US" sz="2400" b="1" dirty="0"/>
              <a:t>Abstract:</a:t>
            </a:r>
            <a:r>
              <a:rPr lang="en-US" altLang="en-US" sz="2400" dirty="0"/>
              <a:t>  </a:t>
            </a:r>
            <a:r>
              <a:rPr lang="en-US" altLang="en-US" sz="2000" dirty="0"/>
              <a:t>The crude prevalence of radiographic hip OA in Chinese ages 60–89 years was 0.9% in women and 1.1% in men; it did not increase with age. Chinese women had a lower age-standardized prevalence of radiographic hip OA compared with white women in the</a:t>
            </a:r>
          </a:p>
          <a:p>
            <a:pPr eaLnBrk="0" hangingPunct="0"/>
            <a:r>
              <a:rPr lang="en-US" altLang="en-US" sz="2000" dirty="0"/>
              <a:t>SOF (age-standardized </a:t>
            </a:r>
            <a:r>
              <a:rPr lang="en-US" altLang="en-US" sz="2000" b="1" dirty="0"/>
              <a:t>prevalence ratio = 0.07</a:t>
            </a:r>
            <a:r>
              <a:rPr lang="en-US" altLang="en-US" sz="2000" dirty="0"/>
              <a:t>) and the NHANES-I (</a:t>
            </a:r>
            <a:r>
              <a:rPr lang="en-US" altLang="en-US" sz="2000" b="1" dirty="0"/>
              <a:t>prevalence ratio = 0.22</a:t>
            </a:r>
            <a:r>
              <a:rPr lang="en-US" altLang="en-US" sz="2000" dirty="0"/>
              <a:t>). Chinese men had a lower prevalence of radiographic hip OA compared with white men of the same age in the NHANES-I (</a:t>
            </a:r>
            <a:r>
              <a:rPr lang="en-US" altLang="en-US" sz="2000" b="1" dirty="0"/>
              <a:t>prevalence ratio = 0.19</a:t>
            </a:r>
            <a:r>
              <a:rPr lang="en-US" altLang="en-US" sz="2000" dirty="0"/>
              <a:t>).</a:t>
            </a:r>
          </a:p>
          <a:p>
            <a:pPr eaLnBrk="0" hangingPunct="0"/>
            <a:endParaRPr lang="en-US" altLang="en-US" sz="2400" dirty="0"/>
          </a:p>
          <a:p>
            <a:pPr eaLnBrk="0" hangingPunct="0"/>
            <a:r>
              <a:rPr lang="en-US" altLang="en-US" sz="2400" dirty="0"/>
              <a:t>			</a:t>
            </a:r>
            <a:r>
              <a:rPr lang="en-US" altLang="en-US" sz="2000" dirty="0"/>
              <a:t>Nevitt et al, 2002 Arthritis &amp; Rheumatism</a:t>
            </a:r>
          </a:p>
          <a:p>
            <a:pPr eaLnBrk="0" hangingPunct="0"/>
            <a:endParaRPr lang="en-US" alt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85800" y="0"/>
            <a:ext cx="7772400" cy="1143000"/>
          </a:xfrm>
        </p:spPr>
        <p:txBody>
          <a:bodyPr/>
          <a:lstStyle/>
          <a:p>
            <a:r>
              <a:rPr lang="en-US" altLang="en-US" sz="3200" b="1" dirty="0" smtClean="0"/>
              <a:t>Vitamin D and PAD</a:t>
            </a:r>
          </a:p>
        </p:txBody>
      </p:sp>
      <p:sp>
        <p:nvSpPr>
          <p:cNvPr id="50178" name="Rectangle 3"/>
          <p:cNvSpPr>
            <a:spLocks noGrp="1" noChangeArrowheads="1"/>
          </p:cNvSpPr>
          <p:nvPr>
            <p:ph type="body" idx="1"/>
          </p:nvPr>
        </p:nvSpPr>
        <p:spPr>
          <a:xfrm>
            <a:off x="228600" y="1066800"/>
            <a:ext cx="8686800" cy="4114800"/>
          </a:xfrm>
        </p:spPr>
        <p:txBody>
          <a:bodyPr/>
          <a:lstStyle/>
          <a:p>
            <a:pPr>
              <a:lnSpc>
                <a:spcPct val="80000"/>
              </a:lnSpc>
            </a:pPr>
            <a:r>
              <a:rPr lang="en-US" altLang="en-US" sz="2400" b="1" u="sng" dirty="0" smtClean="0"/>
              <a:t>Objective</a:t>
            </a:r>
            <a:r>
              <a:rPr lang="en-US" altLang="en-US" sz="2400" dirty="0" smtClean="0"/>
              <a:t> – The purpose of this study was to determine the association between the 25-hydroxyvitamin D (25(OH)D) levels and the prevalence of peripheral arterial disease (PAD) in the general United States population.</a:t>
            </a:r>
          </a:p>
          <a:p>
            <a:pPr>
              <a:lnSpc>
                <a:spcPct val="80000"/>
              </a:lnSpc>
            </a:pPr>
            <a:endParaRPr lang="en-US" altLang="en-US" sz="2400" dirty="0" smtClean="0"/>
          </a:p>
          <a:p>
            <a:pPr>
              <a:lnSpc>
                <a:spcPct val="80000"/>
              </a:lnSpc>
            </a:pPr>
            <a:r>
              <a:rPr lang="en-US" altLang="en-US" sz="2400" b="1" u="sng" dirty="0" smtClean="0"/>
              <a:t>Methods and Results</a:t>
            </a:r>
            <a:r>
              <a:rPr lang="en-US" altLang="en-US" sz="2400" dirty="0" smtClean="0"/>
              <a:t> – We analyzed data from 4839 participants of the National Health and Nutrition Examination Survey (NHANES).  </a:t>
            </a:r>
            <a:r>
              <a:rPr lang="en-US" altLang="en-US" sz="2400" b="1" dirty="0" smtClean="0"/>
              <a:t>After multivariate adjustment</a:t>
            </a:r>
            <a:r>
              <a:rPr lang="en-US" altLang="en-US" sz="2400" dirty="0" smtClean="0"/>
              <a:t> for demographics, comorbidities, physical activity level, and laboratory measures, the </a:t>
            </a:r>
            <a:r>
              <a:rPr lang="en-US" altLang="en-US" sz="2400" b="1" dirty="0" smtClean="0"/>
              <a:t>prevalence ratio of PAD</a:t>
            </a:r>
            <a:r>
              <a:rPr lang="en-US" altLang="en-US" sz="2400" dirty="0" smtClean="0"/>
              <a:t> for the lower, compared to the highest, 25(OH)D quartile (&lt;17.8 and </a:t>
            </a:r>
            <a:r>
              <a:rPr lang="en-US" altLang="en-US" sz="2400" dirty="0" smtClean="0">
                <a:cs typeface="Times New Roman" pitchFamily="18" charset="0"/>
              </a:rPr>
              <a:t>≥29.2 ng/mL, respectively) was 1.80 (95% CI: 1.19, 2.74).</a:t>
            </a:r>
          </a:p>
          <a:p>
            <a:pPr lvl="2">
              <a:lnSpc>
                <a:spcPct val="80000"/>
              </a:lnSpc>
            </a:pPr>
            <a:r>
              <a:rPr lang="en-US" altLang="en-US" dirty="0" smtClean="0">
                <a:cs typeface="Times New Roman" pitchFamily="18" charset="0"/>
              </a:rPr>
              <a:t>This could be stated better. </a:t>
            </a:r>
          </a:p>
          <a:p>
            <a:pPr>
              <a:lnSpc>
                <a:spcPct val="80000"/>
              </a:lnSpc>
            </a:pPr>
            <a:endParaRPr lang="en-US" altLang="en-US" sz="2400" dirty="0" smtClean="0">
              <a:cs typeface="Times New Roman" pitchFamily="18" charset="0"/>
            </a:endParaRPr>
          </a:p>
          <a:p>
            <a:pPr>
              <a:lnSpc>
                <a:spcPct val="80000"/>
              </a:lnSpc>
            </a:pPr>
            <a:r>
              <a:rPr lang="en-US" altLang="en-US" sz="2400" dirty="0" smtClean="0">
                <a:cs typeface="Times New Roman" pitchFamily="18" charset="0"/>
              </a:rPr>
              <a:t>Log binomial regression model to estimate adjusted PR</a:t>
            </a:r>
          </a:p>
        </p:txBody>
      </p:sp>
      <p:sp>
        <p:nvSpPr>
          <p:cNvPr id="50179" name="Text Box 4"/>
          <p:cNvSpPr txBox="1">
            <a:spLocks noChangeArrowheads="1"/>
          </p:cNvSpPr>
          <p:nvPr/>
        </p:nvSpPr>
        <p:spPr bwMode="auto">
          <a:xfrm>
            <a:off x="3429000" y="6096000"/>
            <a:ext cx="5105400" cy="366713"/>
          </a:xfrm>
          <a:prstGeom prst="rect">
            <a:avLst/>
          </a:prstGeom>
          <a:noFill/>
          <a:ln w="9525">
            <a:noFill/>
            <a:miter lim="800000"/>
            <a:headEnd/>
            <a:tailEnd/>
          </a:ln>
        </p:spPr>
        <p:txBody>
          <a:bodyPr>
            <a:spAutoFit/>
          </a:bodyPr>
          <a:lstStyle/>
          <a:p>
            <a:pPr eaLnBrk="0" hangingPunct="0">
              <a:spcBef>
                <a:spcPct val="50000"/>
              </a:spcBef>
            </a:pPr>
            <a:r>
              <a:rPr lang="en-US" altLang="en-US" sz="1800" dirty="0">
                <a:solidFill>
                  <a:schemeClr val="tx2"/>
                </a:solidFill>
              </a:rPr>
              <a:t>Melamed et. al. </a:t>
            </a:r>
            <a:r>
              <a:rPr lang="en-US" altLang="en-US" sz="1800" i="1" dirty="0">
                <a:solidFill>
                  <a:schemeClr val="tx2"/>
                </a:solidFill>
              </a:rPr>
              <a:t>Arterioscler Throm Basc Biol </a:t>
            </a:r>
            <a:r>
              <a:rPr lang="en-US" altLang="en-US" sz="1800" dirty="0">
                <a:solidFill>
                  <a:schemeClr val="tx2"/>
                </a:solidFill>
              </a:rPr>
              <a:t>2010</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533400" y="304800"/>
            <a:ext cx="8229600" cy="1143000"/>
          </a:xfrm>
        </p:spPr>
        <p:txBody>
          <a:bodyPr/>
          <a:lstStyle/>
          <a:p>
            <a:r>
              <a:rPr lang="en-US" altLang="en-US" sz="4000" b="1" dirty="0" smtClean="0"/>
              <a:t>Example: 4 level exposure</a:t>
            </a:r>
          </a:p>
        </p:txBody>
      </p:sp>
      <p:pic>
        <p:nvPicPr>
          <p:cNvPr id="52226" name="Picture 3"/>
          <p:cNvPicPr>
            <a:picLocks noChangeAspect="1" noChangeArrowheads="1"/>
          </p:cNvPicPr>
          <p:nvPr/>
        </p:nvPicPr>
        <p:blipFill>
          <a:blip r:embed="rId3" cstate="print"/>
          <a:srcRect/>
          <a:stretch>
            <a:fillRect/>
          </a:stretch>
        </p:blipFill>
        <p:spPr bwMode="auto">
          <a:xfrm>
            <a:off x="152400" y="1295400"/>
            <a:ext cx="8839200" cy="3652838"/>
          </a:xfrm>
          <a:prstGeom prst="rect">
            <a:avLst/>
          </a:prstGeom>
          <a:noFill/>
          <a:ln w="9525">
            <a:noFill/>
            <a:miter lim="800000"/>
            <a:headEnd/>
            <a:tailEnd/>
          </a:ln>
        </p:spPr>
      </p:pic>
      <p:sp>
        <p:nvSpPr>
          <p:cNvPr id="52227" name="Text Box 4"/>
          <p:cNvSpPr txBox="1">
            <a:spLocks noChangeArrowheads="1"/>
          </p:cNvSpPr>
          <p:nvPr/>
        </p:nvSpPr>
        <p:spPr bwMode="auto">
          <a:xfrm>
            <a:off x="990600" y="5867400"/>
            <a:ext cx="7086600" cy="641350"/>
          </a:xfrm>
          <a:prstGeom prst="rect">
            <a:avLst/>
          </a:prstGeom>
          <a:noFill/>
          <a:ln w="9525">
            <a:noFill/>
            <a:miter lim="800000"/>
            <a:headEnd/>
            <a:tailEnd/>
          </a:ln>
        </p:spPr>
        <p:txBody>
          <a:bodyPr>
            <a:spAutoFit/>
          </a:bodyPr>
          <a:lstStyle/>
          <a:p>
            <a:pPr eaLnBrk="0" hangingPunct="0">
              <a:spcBef>
                <a:spcPct val="50000"/>
              </a:spcBef>
            </a:pPr>
            <a:r>
              <a:rPr lang="en-US" altLang="en-US" dirty="0"/>
              <a:t>4-level exposure:  How to describe?</a:t>
            </a:r>
          </a:p>
        </p:txBody>
      </p:sp>
      <p:sp>
        <p:nvSpPr>
          <p:cNvPr id="52228" name="Text Box 6"/>
          <p:cNvSpPr txBox="1">
            <a:spLocks noChangeArrowheads="1"/>
          </p:cNvSpPr>
          <p:nvPr/>
        </p:nvSpPr>
        <p:spPr bwMode="auto">
          <a:xfrm>
            <a:off x="76200" y="4953000"/>
            <a:ext cx="8458200" cy="461963"/>
          </a:xfrm>
          <a:prstGeom prst="rect">
            <a:avLst/>
          </a:prstGeom>
          <a:noFill/>
          <a:ln w="9525">
            <a:noFill/>
            <a:miter lim="800000"/>
            <a:headEnd/>
            <a:tailEnd/>
          </a:ln>
        </p:spPr>
        <p:txBody>
          <a:bodyPr>
            <a:spAutoFit/>
          </a:bodyPr>
          <a:lstStyle/>
          <a:p>
            <a:pPr eaLnBrk="0" hangingPunct="0">
              <a:spcBef>
                <a:spcPct val="50000"/>
              </a:spcBef>
            </a:pPr>
            <a:r>
              <a:rPr lang="en-US" altLang="en-US" sz="2400" dirty="0"/>
              <a:t>Log binomial regression used to estimate adjusted prevalence ratios</a:t>
            </a:r>
          </a:p>
        </p:txBody>
      </p:sp>
      <p:sp>
        <p:nvSpPr>
          <p:cNvPr id="52229" name="Oval 5"/>
          <p:cNvSpPr>
            <a:spLocks noChangeArrowheads="1"/>
          </p:cNvSpPr>
          <p:nvPr/>
        </p:nvSpPr>
        <p:spPr bwMode="auto">
          <a:xfrm>
            <a:off x="2525843" y="4445833"/>
            <a:ext cx="914400" cy="533400"/>
          </a:xfrm>
          <a:prstGeom prst="ellipse">
            <a:avLst/>
          </a:prstGeom>
          <a:noFill/>
          <a:ln w="25400" algn="ctr">
            <a:solidFill>
              <a:srgbClr val="FF0000"/>
            </a:solidFill>
            <a:round/>
            <a:headEnd/>
            <a:tailEnd/>
          </a:ln>
        </p:spPr>
        <p:txBody>
          <a:bodyPr/>
          <a:lstStyle/>
          <a:p>
            <a:pPr eaLnBrk="0" hangingPunct="0"/>
            <a:endParaRPr lang="en-US" dirty="0"/>
          </a:p>
        </p:txBody>
      </p:sp>
      <p:sp>
        <p:nvSpPr>
          <p:cNvPr id="7" name="Oval 5"/>
          <p:cNvSpPr>
            <a:spLocks noChangeArrowheads="1"/>
          </p:cNvSpPr>
          <p:nvPr/>
        </p:nvSpPr>
        <p:spPr bwMode="auto">
          <a:xfrm>
            <a:off x="6890478" y="4445833"/>
            <a:ext cx="914400" cy="533400"/>
          </a:xfrm>
          <a:prstGeom prst="ellipse">
            <a:avLst/>
          </a:prstGeom>
          <a:noFill/>
          <a:ln w="25400" algn="ctr">
            <a:solidFill>
              <a:srgbClr val="FF0000"/>
            </a:solidFill>
            <a:round/>
            <a:headEnd/>
            <a:tailEnd/>
          </a:ln>
        </p:spPr>
        <p:txBody>
          <a:bodyPr/>
          <a:lstStyle/>
          <a:p>
            <a:pPr eaLnBrk="0" hangingPunct="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685800" y="0"/>
            <a:ext cx="7162800" cy="1143000"/>
          </a:xfrm>
        </p:spPr>
        <p:txBody>
          <a:bodyPr/>
          <a:lstStyle/>
          <a:p>
            <a:r>
              <a:rPr lang="en-US" altLang="en-US" sz="3200" b="1" dirty="0" smtClean="0"/>
              <a:t>Alternative measure of association in cross-sectional design: Odds Ratio</a:t>
            </a:r>
          </a:p>
        </p:txBody>
      </p:sp>
      <p:sp>
        <p:nvSpPr>
          <p:cNvPr id="54274" name="Rectangle 3"/>
          <p:cNvSpPr>
            <a:spLocks noGrp="1" noChangeArrowheads="1"/>
          </p:cNvSpPr>
          <p:nvPr>
            <p:ph type="body" idx="1"/>
          </p:nvPr>
        </p:nvSpPr>
        <p:spPr>
          <a:xfrm>
            <a:off x="76200" y="1143000"/>
            <a:ext cx="8686800" cy="5181600"/>
          </a:xfrm>
        </p:spPr>
        <p:txBody>
          <a:bodyPr/>
          <a:lstStyle/>
          <a:p>
            <a:pPr>
              <a:lnSpc>
                <a:spcPct val="90000"/>
              </a:lnSpc>
              <a:spcBef>
                <a:spcPct val="35000"/>
              </a:spcBef>
            </a:pPr>
            <a:r>
              <a:rPr lang="en-US" altLang="en-US" sz="2400" dirty="0" smtClean="0"/>
              <a:t>Many cross-sectional studies report an odds ratio rather than a prevalence ratio.</a:t>
            </a:r>
          </a:p>
          <a:p>
            <a:pPr>
              <a:lnSpc>
                <a:spcPct val="90000"/>
              </a:lnSpc>
              <a:spcBef>
                <a:spcPct val="35000"/>
              </a:spcBef>
            </a:pPr>
            <a:endParaRPr lang="en-US" altLang="en-US" sz="1200" dirty="0" smtClean="0"/>
          </a:p>
          <a:p>
            <a:pPr>
              <a:lnSpc>
                <a:spcPct val="90000"/>
              </a:lnSpc>
              <a:spcBef>
                <a:spcPct val="35000"/>
              </a:spcBef>
            </a:pPr>
            <a:r>
              <a:rPr lang="en-US" altLang="en-US" sz="2400" dirty="0" smtClean="0"/>
              <a:t>Odds of disease provide a legitimate statistical description but are not as intuitive as prevalence of disease.</a:t>
            </a:r>
          </a:p>
          <a:p>
            <a:pPr>
              <a:lnSpc>
                <a:spcPct val="90000"/>
              </a:lnSpc>
              <a:spcBef>
                <a:spcPct val="35000"/>
              </a:spcBef>
            </a:pPr>
            <a:endParaRPr lang="en-US" altLang="en-US" sz="1200" dirty="0" smtClean="0"/>
          </a:p>
          <a:p>
            <a:pPr>
              <a:lnSpc>
                <a:spcPct val="90000"/>
              </a:lnSpc>
              <a:spcBef>
                <a:spcPct val="35000"/>
              </a:spcBef>
            </a:pPr>
            <a:r>
              <a:rPr lang="en-US" altLang="en-US" sz="2400" dirty="0" smtClean="0"/>
              <a:t>Popularity of odds ratio (OR) is historical</a:t>
            </a:r>
          </a:p>
          <a:p>
            <a:pPr lvl="1">
              <a:lnSpc>
                <a:spcPct val="90000"/>
              </a:lnSpc>
              <a:spcBef>
                <a:spcPct val="35000"/>
              </a:spcBef>
            </a:pPr>
            <a:r>
              <a:rPr lang="en-US" altLang="en-US" sz="2000" dirty="0" smtClean="0"/>
              <a:t>based on initial availability of statistical theory/software to perform complex adjustment for binary outcome research via logistic regression.</a:t>
            </a:r>
          </a:p>
          <a:p>
            <a:pPr>
              <a:lnSpc>
                <a:spcPct val="90000"/>
              </a:lnSpc>
              <a:spcBef>
                <a:spcPct val="35000"/>
              </a:spcBef>
            </a:pPr>
            <a:endParaRPr lang="en-US" altLang="en-US" sz="1000" dirty="0" smtClean="0"/>
          </a:p>
          <a:p>
            <a:pPr>
              <a:lnSpc>
                <a:spcPct val="90000"/>
              </a:lnSpc>
              <a:spcBef>
                <a:spcPct val="35000"/>
              </a:spcBef>
            </a:pPr>
            <a:r>
              <a:rPr lang="en-US" altLang="en-US" sz="2400" dirty="0" smtClean="0"/>
              <a:t>Adjusted regression models to directly estimate prevalence ratio are now available and are now preferred approach</a:t>
            </a:r>
          </a:p>
          <a:p>
            <a:pPr>
              <a:lnSpc>
                <a:spcPct val="90000"/>
              </a:lnSpc>
              <a:spcBef>
                <a:spcPct val="35000"/>
              </a:spcBef>
            </a:pPr>
            <a:endParaRPr lang="en-US" altLang="en-US" sz="1000" dirty="0" smtClean="0"/>
          </a:p>
          <a:p>
            <a:pPr>
              <a:lnSpc>
                <a:spcPct val="90000"/>
              </a:lnSpc>
              <a:spcBef>
                <a:spcPct val="35000"/>
              </a:spcBef>
            </a:pPr>
            <a:r>
              <a:rPr lang="en-US" altLang="en-US" sz="2400" dirty="0" smtClean="0"/>
              <a:t>We introduce odds (and OR) in the context of cross-sectional design because of historical popularity.  OR is required for analysis of disease association in case-control studies (next week).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62000" y="0"/>
            <a:ext cx="7772400" cy="838200"/>
          </a:xfrm>
        </p:spPr>
        <p:txBody>
          <a:bodyPr/>
          <a:lstStyle/>
          <a:p>
            <a:r>
              <a:rPr lang="en-US" altLang="en-US" sz="4000" b="1" dirty="0" smtClean="0"/>
              <a:t>Measures of Disease Association</a:t>
            </a:r>
          </a:p>
        </p:txBody>
      </p:sp>
      <p:sp>
        <p:nvSpPr>
          <p:cNvPr id="22530" name="Rectangle 3"/>
          <p:cNvSpPr>
            <a:spLocks noGrp="1" noChangeArrowheads="1"/>
          </p:cNvSpPr>
          <p:nvPr>
            <p:ph type="body" idx="1"/>
          </p:nvPr>
        </p:nvSpPr>
        <p:spPr>
          <a:xfrm>
            <a:off x="152400" y="762000"/>
            <a:ext cx="8839200" cy="4114800"/>
          </a:xfrm>
        </p:spPr>
        <p:txBody>
          <a:bodyPr/>
          <a:lstStyle/>
          <a:p>
            <a:pPr>
              <a:lnSpc>
                <a:spcPct val="90000"/>
              </a:lnSpc>
            </a:pPr>
            <a:r>
              <a:rPr lang="en-US" altLang="en-US" sz="2600" dirty="0" smtClean="0"/>
              <a:t>Measuring occurrence of disease (incidence or prevalence) can be a goal by itself</a:t>
            </a:r>
            <a:endParaRPr lang="en-US" altLang="en-US" sz="2400" dirty="0" smtClean="0"/>
          </a:p>
          <a:p>
            <a:pPr lvl="1">
              <a:lnSpc>
                <a:spcPct val="90000"/>
              </a:lnSpc>
            </a:pPr>
            <a:r>
              <a:rPr lang="en-US" altLang="en-US" sz="2000" dirty="0" smtClean="0"/>
              <a:t>Called a </a:t>
            </a:r>
            <a:r>
              <a:rPr lang="en-US" altLang="en-US" sz="2000" i="1" dirty="0" smtClean="0"/>
              <a:t>descriptive study </a:t>
            </a:r>
            <a:r>
              <a:rPr lang="en-US" altLang="en-US" sz="2000" dirty="0" smtClean="0"/>
              <a:t>or </a:t>
            </a:r>
            <a:r>
              <a:rPr lang="en-US" altLang="en-US" sz="2000" i="1" dirty="0" smtClean="0"/>
              <a:t>descriptive objective</a:t>
            </a:r>
          </a:p>
          <a:p>
            <a:pPr>
              <a:lnSpc>
                <a:spcPct val="90000"/>
              </a:lnSpc>
            </a:pPr>
            <a:endParaRPr lang="en-US" altLang="en-US" sz="900" dirty="0" smtClean="0"/>
          </a:p>
          <a:p>
            <a:pPr>
              <a:lnSpc>
                <a:spcPct val="90000"/>
              </a:lnSpc>
            </a:pPr>
            <a:r>
              <a:rPr lang="en-US" altLang="en-US" sz="2400" dirty="0" smtClean="0"/>
              <a:t>More commonly, investigators wish to study </a:t>
            </a:r>
            <a:r>
              <a:rPr lang="en-US" altLang="en-US" sz="2400" u="sng" dirty="0" smtClean="0"/>
              <a:t>relationships</a:t>
            </a:r>
            <a:r>
              <a:rPr lang="en-US" altLang="en-US" sz="2400" dirty="0" smtClean="0"/>
              <a:t> between an exposure (risk factor, predictor) and an outcome (event, condition, disease)</a:t>
            </a:r>
          </a:p>
          <a:p>
            <a:pPr lvl="1">
              <a:lnSpc>
                <a:spcPct val="90000"/>
              </a:lnSpc>
            </a:pPr>
            <a:r>
              <a:rPr lang="en-US" altLang="en-US" sz="2000" dirty="0" smtClean="0"/>
              <a:t>Called an </a:t>
            </a:r>
            <a:r>
              <a:rPr lang="en-US" altLang="en-US" sz="2000" i="1" dirty="0" smtClean="0"/>
              <a:t>analytic study </a:t>
            </a:r>
            <a:r>
              <a:rPr lang="en-US" altLang="en-US" sz="2000" dirty="0" smtClean="0"/>
              <a:t>or </a:t>
            </a:r>
            <a:r>
              <a:rPr lang="en-US" altLang="en-US" sz="2000" i="1" dirty="0" smtClean="0"/>
              <a:t>analytic objective</a:t>
            </a:r>
          </a:p>
          <a:p>
            <a:pPr lvl="1">
              <a:lnSpc>
                <a:spcPct val="90000"/>
              </a:lnSpc>
            </a:pPr>
            <a:r>
              <a:rPr lang="en-US" altLang="en-US" sz="2000" dirty="0" smtClean="0"/>
              <a:t>Goal is either to determine causal relationship or simply the statistical association between exposure and outcome (aka “prediction”)</a:t>
            </a:r>
          </a:p>
          <a:p>
            <a:pPr>
              <a:lnSpc>
                <a:spcPct val="90000"/>
              </a:lnSpc>
            </a:pPr>
            <a:endParaRPr lang="en-US" altLang="en-US" sz="900" dirty="0" smtClean="0"/>
          </a:p>
          <a:p>
            <a:pPr>
              <a:lnSpc>
                <a:spcPct val="90000"/>
              </a:lnSpc>
            </a:pPr>
            <a:r>
              <a:rPr lang="en-US" altLang="en-US" sz="2400" u="sng" dirty="0" smtClean="0"/>
              <a:t>Measures of association</a:t>
            </a:r>
            <a:r>
              <a:rPr lang="en-US" altLang="en-US" sz="2400" dirty="0" smtClean="0"/>
              <a:t> between exposure and outcome are what we use to quantitatively depict the relationships</a:t>
            </a:r>
          </a:p>
          <a:p>
            <a:pPr lvl="1">
              <a:lnSpc>
                <a:spcPct val="90000"/>
              </a:lnSpc>
            </a:pPr>
            <a:r>
              <a:rPr lang="en-US" altLang="en-US" sz="2000" dirty="0" smtClean="0"/>
              <a:t>Study design dictates the available measures of association</a:t>
            </a:r>
          </a:p>
          <a:p>
            <a:pPr lvl="1">
              <a:lnSpc>
                <a:spcPct val="90000"/>
              </a:lnSpc>
            </a:pPr>
            <a:r>
              <a:rPr lang="en-US" altLang="en-US" sz="2000" dirty="0" smtClean="0"/>
              <a:t>Any single design can only provide us with a statistical association</a:t>
            </a:r>
          </a:p>
          <a:p>
            <a:pPr lvl="1">
              <a:lnSpc>
                <a:spcPct val="90000"/>
              </a:lnSpc>
            </a:pPr>
            <a:r>
              <a:rPr lang="en-US" altLang="en-US" sz="2000" dirty="0" smtClean="0"/>
              <a:t>Whether or not the statistical association represents a causal relationship requires considerations beyond the data itself </a:t>
            </a:r>
          </a:p>
          <a:p>
            <a:pPr lvl="1">
              <a:lnSpc>
                <a:spcPct val="90000"/>
              </a:lnSpc>
            </a:pPr>
            <a:r>
              <a:rPr lang="en-US" altLang="en-US" sz="2000" dirty="0" smtClean="0"/>
              <a:t>Considerations encompassed by term </a:t>
            </a:r>
            <a:r>
              <a:rPr lang="en-US" altLang="en-US" sz="2000" i="1" dirty="0" smtClean="0"/>
              <a:t>causal inference </a:t>
            </a:r>
            <a:r>
              <a:rPr lang="en-US" altLang="en-US" sz="2000" dirty="0" smtClean="0"/>
              <a:t>(more later in course)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457200" y="0"/>
            <a:ext cx="7772400" cy="914400"/>
          </a:xfrm>
        </p:spPr>
        <p:txBody>
          <a:bodyPr/>
          <a:lstStyle/>
          <a:p>
            <a:r>
              <a:rPr lang="en-US" altLang="en-US" sz="3200" b="1" dirty="0" smtClean="0"/>
              <a:t>Odds</a:t>
            </a:r>
          </a:p>
        </p:txBody>
      </p:sp>
      <p:sp>
        <p:nvSpPr>
          <p:cNvPr id="55298" name="Rectangle 3"/>
          <p:cNvSpPr>
            <a:spLocks noGrp="1" noChangeArrowheads="1"/>
          </p:cNvSpPr>
          <p:nvPr>
            <p:ph type="body" idx="1"/>
          </p:nvPr>
        </p:nvSpPr>
        <p:spPr>
          <a:xfrm>
            <a:off x="152400" y="762000"/>
            <a:ext cx="9144000" cy="5257800"/>
          </a:xfrm>
        </p:spPr>
        <p:txBody>
          <a:bodyPr/>
          <a:lstStyle/>
          <a:p>
            <a:pPr>
              <a:lnSpc>
                <a:spcPct val="90000"/>
              </a:lnSpc>
            </a:pPr>
            <a:r>
              <a:rPr lang="en-US" altLang="en-US" sz="2400" dirty="0" smtClean="0"/>
              <a:t>Odds are another way to express occurrence (prevalence or  incidence) of an event</a:t>
            </a:r>
          </a:p>
          <a:p>
            <a:pPr>
              <a:lnSpc>
                <a:spcPct val="90000"/>
              </a:lnSpc>
            </a:pPr>
            <a:endParaRPr lang="en-US" altLang="en-US" sz="1000" dirty="0" smtClean="0"/>
          </a:p>
          <a:p>
            <a:pPr>
              <a:lnSpc>
                <a:spcPct val="90000"/>
              </a:lnSpc>
            </a:pPr>
            <a:r>
              <a:rPr lang="en-US" altLang="en-US" sz="2400" dirty="0" smtClean="0"/>
              <a:t>As a measure of occurrence </a:t>
            </a:r>
            <a:r>
              <a:rPr lang="en-US" altLang="en-US" sz="2400" i="1" dirty="0" smtClean="0"/>
              <a:t>per se</a:t>
            </a:r>
            <a:r>
              <a:rPr lang="en-US" altLang="en-US" sz="2400" dirty="0" smtClean="0"/>
              <a:t>, odds are used in:</a:t>
            </a:r>
          </a:p>
          <a:p>
            <a:pPr lvl="1">
              <a:lnSpc>
                <a:spcPct val="90000"/>
              </a:lnSpc>
            </a:pPr>
            <a:r>
              <a:rPr lang="en-US" altLang="en-US" sz="2200" dirty="0" smtClean="0"/>
              <a:t>horse racing (Secretariat had 3 to 2 odds in the Kentucky Derby)</a:t>
            </a:r>
          </a:p>
          <a:p>
            <a:pPr lvl="1">
              <a:lnSpc>
                <a:spcPct val="90000"/>
              </a:lnSpc>
            </a:pPr>
            <a:r>
              <a:rPr lang="en-US" altLang="en-US" sz="2200" dirty="0" smtClean="0"/>
              <a:t>lotteries (although “odds of winning” presented are really probabilities)</a:t>
            </a:r>
          </a:p>
          <a:p>
            <a:pPr lvl="1">
              <a:lnSpc>
                <a:spcPct val="90000"/>
              </a:lnSpc>
            </a:pPr>
            <a:r>
              <a:rPr lang="en-US" altLang="en-US" sz="2200" dirty="0" smtClean="0"/>
              <a:t>but rarely in biomedical research</a:t>
            </a:r>
          </a:p>
          <a:p>
            <a:pPr>
              <a:lnSpc>
                <a:spcPct val="90000"/>
              </a:lnSpc>
            </a:pPr>
            <a:endParaRPr lang="en-US" altLang="en-US" sz="1000" dirty="0" smtClean="0"/>
          </a:p>
          <a:p>
            <a:pPr>
              <a:lnSpc>
                <a:spcPct val="90000"/>
              </a:lnSpc>
            </a:pPr>
            <a:r>
              <a:rPr lang="en-US" altLang="en-US" sz="2400" dirty="0" smtClean="0"/>
              <a:t>Where odds are used in research, it is in the form of a ratio of odds</a:t>
            </a:r>
          </a:p>
          <a:p>
            <a:pPr lvl="1">
              <a:lnSpc>
                <a:spcPct val="90000"/>
              </a:lnSpc>
            </a:pPr>
            <a:r>
              <a:rPr lang="en-US" altLang="en-US" sz="2200" dirty="0" smtClean="0"/>
              <a:t>The “odds ratio”</a:t>
            </a:r>
          </a:p>
          <a:p>
            <a:pPr>
              <a:lnSpc>
                <a:spcPct val="90000"/>
              </a:lnSpc>
            </a:pPr>
            <a:endParaRPr lang="en-US" altLang="en-US" sz="1000" dirty="0" smtClean="0"/>
          </a:p>
          <a:p>
            <a:pPr>
              <a:lnSpc>
                <a:spcPct val="90000"/>
              </a:lnSpc>
            </a:pPr>
            <a:r>
              <a:rPr lang="en-US" altLang="en-US" sz="2400" dirty="0" smtClean="0"/>
              <a:t>Odds  =        # events          </a:t>
            </a:r>
          </a:p>
          <a:p>
            <a:pPr>
              <a:lnSpc>
                <a:spcPct val="90000"/>
              </a:lnSpc>
              <a:buFontTx/>
              <a:buNone/>
            </a:pPr>
            <a:r>
              <a:rPr lang="en-US" altLang="en-US" sz="2400" dirty="0" smtClean="0"/>
              <a:t>			 # non-events</a:t>
            </a:r>
          </a:p>
          <a:p>
            <a:pPr>
              <a:lnSpc>
                <a:spcPct val="90000"/>
              </a:lnSpc>
              <a:buFontTx/>
              <a:buNone/>
            </a:pPr>
            <a:endParaRPr lang="en-US" altLang="en-US" sz="400" dirty="0" smtClean="0"/>
          </a:p>
          <a:p>
            <a:pPr>
              <a:lnSpc>
                <a:spcPct val="90000"/>
              </a:lnSpc>
              <a:spcBef>
                <a:spcPct val="50000"/>
              </a:spcBef>
            </a:pPr>
            <a:r>
              <a:rPr lang="en-US" altLang="en-US" sz="2400" dirty="0" smtClean="0"/>
              <a:t>In contrast, probability   =           # events 		      =     </a:t>
            </a:r>
            <a:r>
              <a:rPr lang="en-US" altLang="en-US" sz="2400" dirty="0"/>
              <a:t># events </a:t>
            </a:r>
            <a:endParaRPr lang="en-US" altLang="en-US" sz="2400" dirty="0" smtClean="0"/>
          </a:p>
          <a:p>
            <a:pPr>
              <a:lnSpc>
                <a:spcPct val="90000"/>
              </a:lnSpc>
              <a:buNone/>
            </a:pPr>
            <a:r>
              <a:rPr lang="en-US" altLang="en-US" sz="2400" dirty="0" smtClean="0"/>
              <a:t>	</a:t>
            </a:r>
            <a:r>
              <a:rPr lang="en-US" altLang="en-US" sz="1000" dirty="0" smtClean="0"/>
              <a:t>	</a:t>
            </a:r>
            <a:r>
              <a:rPr lang="en-US" altLang="en-US" sz="2400" dirty="0" smtClean="0"/>
              <a:t>	       		  # events + # non-events	# </a:t>
            </a:r>
            <a:r>
              <a:rPr lang="en-US" altLang="en-US" sz="2400" dirty="0"/>
              <a:t>subjects</a:t>
            </a:r>
          </a:p>
          <a:p>
            <a:pPr>
              <a:lnSpc>
                <a:spcPct val="90000"/>
              </a:lnSpc>
              <a:buFontTx/>
              <a:buNone/>
            </a:pPr>
            <a:endParaRPr lang="en-US" altLang="en-US" sz="2400" dirty="0" smtClean="0"/>
          </a:p>
          <a:p>
            <a:pPr>
              <a:lnSpc>
                <a:spcPct val="90000"/>
              </a:lnSpc>
              <a:buFontTx/>
              <a:buNone/>
            </a:pPr>
            <a:r>
              <a:rPr lang="en-US" altLang="en-US" sz="2400" dirty="0" smtClean="0"/>
              <a:t>			</a:t>
            </a:r>
          </a:p>
        </p:txBody>
      </p:sp>
      <p:sp>
        <p:nvSpPr>
          <p:cNvPr id="55299" name="Line 4"/>
          <p:cNvSpPr>
            <a:spLocks noChangeShapeType="1"/>
          </p:cNvSpPr>
          <p:nvPr/>
        </p:nvSpPr>
        <p:spPr bwMode="auto">
          <a:xfrm>
            <a:off x="1828800" y="4648200"/>
            <a:ext cx="2133600" cy="0"/>
          </a:xfrm>
          <a:prstGeom prst="line">
            <a:avLst/>
          </a:prstGeom>
          <a:noFill/>
          <a:ln w="9525">
            <a:solidFill>
              <a:schemeClr val="tx1"/>
            </a:solidFill>
            <a:round/>
            <a:headEnd/>
            <a:tailEnd/>
          </a:ln>
        </p:spPr>
        <p:txBody>
          <a:bodyPr/>
          <a:lstStyle/>
          <a:p>
            <a:endParaRPr lang="en-US" dirty="0"/>
          </a:p>
        </p:txBody>
      </p:sp>
      <p:sp>
        <p:nvSpPr>
          <p:cNvPr id="55300" name="Line 5"/>
          <p:cNvSpPr>
            <a:spLocks noChangeShapeType="1"/>
          </p:cNvSpPr>
          <p:nvPr/>
        </p:nvSpPr>
        <p:spPr bwMode="auto">
          <a:xfrm>
            <a:off x="4011668" y="5638800"/>
            <a:ext cx="2853366" cy="0"/>
          </a:xfrm>
          <a:prstGeom prst="line">
            <a:avLst/>
          </a:prstGeom>
          <a:noFill/>
          <a:ln w="9525">
            <a:solidFill>
              <a:schemeClr val="tx1"/>
            </a:solidFill>
            <a:round/>
            <a:headEnd/>
            <a:tailEnd/>
          </a:ln>
        </p:spPr>
        <p:txBody>
          <a:bodyPr/>
          <a:lstStyle/>
          <a:p>
            <a:endParaRPr lang="en-US" dirty="0"/>
          </a:p>
        </p:txBody>
      </p:sp>
      <p:sp>
        <p:nvSpPr>
          <p:cNvPr id="55301" name="Line 6"/>
          <p:cNvSpPr>
            <a:spLocks noChangeShapeType="1"/>
          </p:cNvSpPr>
          <p:nvPr/>
        </p:nvSpPr>
        <p:spPr bwMode="auto">
          <a:xfrm>
            <a:off x="7540282" y="5638800"/>
            <a:ext cx="1155909" cy="0"/>
          </a:xfrm>
          <a:prstGeom prst="line">
            <a:avLst/>
          </a:prstGeom>
          <a:noFill/>
          <a:ln w="9525">
            <a:solidFill>
              <a:schemeClr val="tx1"/>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09600" y="228600"/>
            <a:ext cx="7772400" cy="1143000"/>
          </a:xfrm>
        </p:spPr>
        <p:txBody>
          <a:bodyPr/>
          <a:lstStyle/>
          <a:p>
            <a:r>
              <a:rPr lang="en-US" altLang="en-US" b="1" dirty="0" smtClean="0"/>
              <a:t>Probability and Odds</a:t>
            </a:r>
          </a:p>
        </p:txBody>
      </p:sp>
      <p:sp>
        <p:nvSpPr>
          <p:cNvPr id="57346" name="Rectangle 3"/>
          <p:cNvSpPr>
            <a:spLocks noGrp="1" noChangeArrowheads="1"/>
          </p:cNvSpPr>
          <p:nvPr>
            <p:ph type="body" idx="1"/>
          </p:nvPr>
        </p:nvSpPr>
        <p:spPr>
          <a:xfrm>
            <a:off x="685800" y="1524000"/>
            <a:ext cx="7772400" cy="4876800"/>
          </a:xfrm>
        </p:spPr>
        <p:txBody>
          <a:bodyPr/>
          <a:lstStyle/>
          <a:p>
            <a:pPr>
              <a:lnSpc>
                <a:spcPct val="90000"/>
              </a:lnSpc>
            </a:pPr>
            <a:r>
              <a:rPr lang="en-US" altLang="en-US" dirty="0" smtClean="0"/>
              <a:t>Probability  =        # events</a:t>
            </a:r>
          </a:p>
          <a:p>
            <a:pPr>
              <a:lnSpc>
                <a:spcPct val="90000"/>
              </a:lnSpc>
              <a:buFontTx/>
              <a:buNone/>
            </a:pPr>
            <a:r>
              <a:rPr lang="en-US" altLang="en-US" dirty="0" smtClean="0"/>
              <a:t>                                 # subjects</a:t>
            </a:r>
          </a:p>
          <a:p>
            <a:pPr>
              <a:lnSpc>
                <a:spcPct val="90000"/>
              </a:lnSpc>
            </a:pPr>
            <a:r>
              <a:rPr lang="en-US" altLang="en-US" dirty="0" smtClean="0"/>
              <a:t> Odds  =  # events</a:t>
            </a:r>
          </a:p>
          <a:p>
            <a:pPr>
              <a:lnSpc>
                <a:spcPct val="90000"/>
              </a:lnSpc>
              <a:buFontTx/>
              <a:buNone/>
            </a:pPr>
            <a:r>
              <a:rPr lang="en-US" altLang="en-US" dirty="0" smtClean="0"/>
              <a:t>                   # subjects           =     probability</a:t>
            </a:r>
          </a:p>
          <a:p>
            <a:pPr>
              <a:lnSpc>
                <a:spcPct val="90000"/>
              </a:lnSpc>
              <a:buFontTx/>
              <a:buNone/>
            </a:pPr>
            <a:r>
              <a:rPr lang="en-US" altLang="en-US" dirty="0" smtClean="0"/>
              <a:t>                   # non-events        (1 – probability)</a:t>
            </a:r>
          </a:p>
          <a:p>
            <a:pPr>
              <a:lnSpc>
                <a:spcPct val="90000"/>
              </a:lnSpc>
              <a:buFontTx/>
              <a:buNone/>
            </a:pPr>
            <a:r>
              <a:rPr lang="en-US" altLang="en-US" dirty="0" smtClean="0"/>
              <a:t>                   # subjects</a:t>
            </a:r>
          </a:p>
          <a:p>
            <a:pPr>
              <a:lnSpc>
                <a:spcPct val="90000"/>
              </a:lnSpc>
              <a:spcBef>
                <a:spcPct val="40000"/>
              </a:spcBef>
            </a:pPr>
            <a:r>
              <a:rPr lang="en-US" altLang="en-US" b="1" dirty="0" smtClean="0"/>
              <a:t>Odds =  p / (1 - p)  </a:t>
            </a:r>
          </a:p>
          <a:p>
            <a:pPr>
              <a:lnSpc>
                <a:spcPct val="90000"/>
              </a:lnSpc>
              <a:buFontTx/>
              <a:buNone/>
            </a:pPr>
            <a:r>
              <a:rPr lang="en-US" altLang="en-US" b="1" dirty="0" smtClean="0"/>
              <a:t>    [ratio of two probabilities: unlike probability, can be greater than 1]</a:t>
            </a:r>
          </a:p>
          <a:p>
            <a:pPr>
              <a:lnSpc>
                <a:spcPct val="90000"/>
              </a:lnSpc>
            </a:pPr>
            <a:endParaRPr lang="en-US" altLang="en-US" dirty="0" smtClean="0"/>
          </a:p>
          <a:p>
            <a:pPr>
              <a:lnSpc>
                <a:spcPct val="90000"/>
              </a:lnSpc>
              <a:buFontTx/>
              <a:buNone/>
            </a:pPr>
            <a:endParaRPr lang="en-US" altLang="en-US" dirty="0" smtClean="0"/>
          </a:p>
        </p:txBody>
      </p:sp>
      <p:sp>
        <p:nvSpPr>
          <p:cNvPr id="57347" name="Line 5"/>
          <p:cNvSpPr>
            <a:spLocks noChangeShapeType="1"/>
          </p:cNvSpPr>
          <p:nvPr/>
        </p:nvSpPr>
        <p:spPr bwMode="auto">
          <a:xfrm>
            <a:off x="4038600" y="2057400"/>
            <a:ext cx="1752600" cy="0"/>
          </a:xfrm>
          <a:prstGeom prst="line">
            <a:avLst/>
          </a:prstGeom>
          <a:noFill/>
          <a:ln w="9525">
            <a:solidFill>
              <a:schemeClr val="tx1"/>
            </a:solidFill>
            <a:round/>
            <a:headEnd/>
            <a:tailEnd/>
          </a:ln>
        </p:spPr>
        <p:txBody>
          <a:bodyPr/>
          <a:lstStyle/>
          <a:p>
            <a:endParaRPr lang="en-US" dirty="0"/>
          </a:p>
        </p:txBody>
      </p:sp>
      <p:sp>
        <p:nvSpPr>
          <p:cNvPr id="57348" name="Line 6"/>
          <p:cNvSpPr>
            <a:spLocks noChangeShapeType="1"/>
          </p:cNvSpPr>
          <p:nvPr/>
        </p:nvSpPr>
        <p:spPr bwMode="auto">
          <a:xfrm>
            <a:off x="2590800" y="3124200"/>
            <a:ext cx="1752600" cy="0"/>
          </a:xfrm>
          <a:prstGeom prst="line">
            <a:avLst/>
          </a:prstGeom>
          <a:noFill/>
          <a:ln w="9525">
            <a:solidFill>
              <a:schemeClr val="tx1"/>
            </a:solidFill>
            <a:round/>
            <a:headEnd/>
            <a:tailEnd/>
          </a:ln>
        </p:spPr>
        <p:txBody>
          <a:bodyPr/>
          <a:lstStyle/>
          <a:p>
            <a:endParaRPr lang="en-US" dirty="0"/>
          </a:p>
        </p:txBody>
      </p:sp>
      <p:sp>
        <p:nvSpPr>
          <p:cNvPr id="57349" name="Line 7"/>
          <p:cNvSpPr>
            <a:spLocks noChangeShapeType="1"/>
          </p:cNvSpPr>
          <p:nvPr/>
        </p:nvSpPr>
        <p:spPr bwMode="auto">
          <a:xfrm>
            <a:off x="2514600" y="4267200"/>
            <a:ext cx="2286000" cy="0"/>
          </a:xfrm>
          <a:prstGeom prst="line">
            <a:avLst/>
          </a:prstGeom>
          <a:noFill/>
          <a:ln w="9525">
            <a:solidFill>
              <a:schemeClr val="tx1"/>
            </a:solidFill>
            <a:round/>
            <a:headEnd/>
            <a:tailEnd/>
          </a:ln>
        </p:spPr>
        <p:txBody>
          <a:bodyPr/>
          <a:lstStyle/>
          <a:p>
            <a:endParaRPr lang="en-US" dirty="0"/>
          </a:p>
        </p:txBody>
      </p:sp>
      <p:sp>
        <p:nvSpPr>
          <p:cNvPr id="57350" name="Line 8"/>
          <p:cNvSpPr>
            <a:spLocks noChangeShapeType="1"/>
          </p:cNvSpPr>
          <p:nvPr/>
        </p:nvSpPr>
        <p:spPr bwMode="auto">
          <a:xfrm>
            <a:off x="2133600" y="3657600"/>
            <a:ext cx="3048000" cy="0"/>
          </a:xfrm>
          <a:prstGeom prst="line">
            <a:avLst/>
          </a:prstGeom>
          <a:noFill/>
          <a:ln w="9525">
            <a:solidFill>
              <a:schemeClr val="tx1"/>
            </a:solidFill>
            <a:round/>
            <a:headEnd/>
            <a:tailEnd/>
          </a:ln>
        </p:spPr>
        <p:txBody>
          <a:bodyPr/>
          <a:lstStyle/>
          <a:p>
            <a:endParaRPr lang="en-US" dirty="0"/>
          </a:p>
        </p:txBody>
      </p:sp>
      <p:sp>
        <p:nvSpPr>
          <p:cNvPr id="57351" name="Line 9"/>
          <p:cNvSpPr>
            <a:spLocks noChangeShapeType="1"/>
          </p:cNvSpPr>
          <p:nvPr/>
        </p:nvSpPr>
        <p:spPr bwMode="auto">
          <a:xfrm>
            <a:off x="5638800" y="3657600"/>
            <a:ext cx="2590800" cy="0"/>
          </a:xfrm>
          <a:prstGeom prst="line">
            <a:avLst/>
          </a:prstGeom>
          <a:noFill/>
          <a:ln w="9525">
            <a:solidFill>
              <a:schemeClr val="tx1"/>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ChangeArrowheads="1"/>
          </p:cNvSpPr>
          <p:nvPr/>
        </p:nvSpPr>
        <p:spPr bwMode="auto">
          <a:xfrm>
            <a:off x="457200" y="0"/>
            <a:ext cx="7772400" cy="1143000"/>
          </a:xfrm>
          <a:prstGeom prst="rect">
            <a:avLst/>
          </a:prstGeom>
          <a:noFill/>
          <a:ln w="9525">
            <a:noFill/>
            <a:miter lim="800000"/>
            <a:headEnd/>
            <a:tailEnd/>
          </a:ln>
        </p:spPr>
        <p:txBody>
          <a:bodyPr anchor="ctr"/>
          <a:lstStyle/>
          <a:p>
            <a:pPr algn="ctr" eaLnBrk="0" hangingPunct="0"/>
            <a:r>
              <a:rPr lang="en-US" altLang="en-US" sz="4400" b="1" dirty="0">
                <a:solidFill>
                  <a:schemeClr val="tx2"/>
                </a:solidFill>
              </a:rPr>
              <a:t>Probability and Odds</a:t>
            </a:r>
          </a:p>
        </p:txBody>
      </p:sp>
      <p:sp>
        <p:nvSpPr>
          <p:cNvPr id="59394" name="Rectangle 3"/>
          <p:cNvSpPr>
            <a:spLocks noChangeArrowheads="1"/>
          </p:cNvSpPr>
          <p:nvPr/>
        </p:nvSpPr>
        <p:spPr bwMode="auto">
          <a:xfrm>
            <a:off x="304800" y="1219200"/>
            <a:ext cx="8305800" cy="4191000"/>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en-US" sz="2800" dirty="0"/>
              <a:t>If event occurs 1 of 5 times, </a:t>
            </a:r>
            <a:r>
              <a:rPr lang="en-US" altLang="en-US" sz="2800" b="1" dirty="0"/>
              <a:t>probability = 1/5 = 0.2</a:t>
            </a:r>
          </a:p>
          <a:p>
            <a:pPr marL="342900" indent="-342900" eaLnBrk="0" hangingPunct="0">
              <a:spcBef>
                <a:spcPct val="20000"/>
              </a:spcBef>
              <a:buFontTx/>
              <a:buChar char="•"/>
            </a:pPr>
            <a:endParaRPr lang="en-US" altLang="en-US" sz="3200" dirty="0"/>
          </a:p>
          <a:p>
            <a:pPr marL="342900" indent="-342900" eaLnBrk="0" hangingPunct="0">
              <a:spcBef>
                <a:spcPct val="20000"/>
              </a:spcBef>
              <a:buFontTx/>
              <a:buChar char="•"/>
            </a:pPr>
            <a:r>
              <a:rPr lang="en-US" altLang="en-US" sz="2800" dirty="0"/>
              <a:t>Out of the 5 times, 1 time will be the event and 4 times will be the non-event, </a:t>
            </a:r>
            <a:r>
              <a:rPr lang="en-US" altLang="en-US" sz="2800" b="1" dirty="0"/>
              <a:t>odds = 1 / 4 = 0.25</a:t>
            </a:r>
          </a:p>
          <a:p>
            <a:pPr marL="342900" indent="-342900" eaLnBrk="0" hangingPunct="0">
              <a:spcBef>
                <a:spcPct val="20000"/>
              </a:spcBef>
              <a:buFontTx/>
              <a:buChar char="•"/>
            </a:pPr>
            <a:endParaRPr lang="en-US" altLang="en-US" sz="3200" b="1" dirty="0"/>
          </a:p>
          <a:p>
            <a:pPr marL="342900" indent="-342900" eaLnBrk="0" hangingPunct="0">
              <a:spcBef>
                <a:spcPct val="20000"/>
              </a:spcBef>
              <a:buFontTx/>
              <a:buChar char="•"/>
            </a:pPr>
            <a:r>
              <a:rPr lang="en-US" altLang="en-US" sz="2800" dirty="0"/>
              <a:t>To calculate probability given the odds:</a:t>
            </a:r>
          </a:p>
          <a:p>
            <a:pPr marL="342900" indent="-342900" eaLnBrk="0" hangingPunct="0">
              <a:spcBef>
                <a:spcPct val="20000"/>
              </a:spcBef>
            </a:pPr>
            <a:r>
              <a:rPr lang="en-US" altLang="en-US" sz="2800" dirty="0"/>
              <a:t>    </a:t>
            </a:r>
            <a:r>
              <a:rPr lang="en-US" altLang="en-US" sz="2800" b="1" dirty="0"/>
              <a:t>probability = odds / </a:t>
            </a:r>
            <a:r>
              <a:rPr lang="en-US" altLang="en-US" sz="2800" b="1" dirty="0" smtClean="0"/>
              <a:t>(1</a:t>
            </a:r>
            <a:r>
              <a:rPr lang="en-US" altLang="en-US" sz="2800" b="1" dirty="0"/>
              <a:t>+ </a:t>
            </a:r>
            <a:r>
              <a:rPr lang="en-US" altLang="en-US" sz="2800" b="1" dirty="0" smtClean="0"/>
              <a:t>odds)</a:t>
            </a:r>
            <a:endParaRPr lang="en-US" altLang="en-US" sz="2800" b="1" dirty="0"/>
          </a:p>
          <a:p>
            <a:pPr marL="342900" indent="-342900" eaLnBrk="0" hangingPunct="0">
              <a:lnSpc>
                <a:spcPct val="90000"/>
              </a:lnSpc>
              <a:spcBef>
                <a:spcPct val="20000"/>
              </a:spcBef>
              <a:buFontTx/>
              <a:buChar char="•"/>
            </a:pPr>
            <a:endParaRPr lang="en-US" alt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685800" y="228600"/>
            <a:ext cx="7772400" cy="1143000"/>
          </a:xfrm>
        </p:spPr>
        <p:txBody>
          <a:bodyPr/>
          <a:lstStyle/>
          <a:p>
            <a:r>
              <a:rPr lang="en-US" altLang="en-US" b="1" dirty="0" smtClean="0"/>
              <a:t>Understanding Odds</a:t>
            </a:r>
          </a:p>
        </p:txBody>
      </p:sp>
      <p:sp>
        <p:nvSpPr>
          <p:cNvPr id="61442" name="Rectangle 3"/>
          <p:cNvSpPr>
            <a:spLocks noGrp="1" noChangeArrowheads="1"/>
          </p:cNvSpPr>
          <p:nvPr>
            <p:ph type="body" idx="1"/>
          </p:nvPr>
        </p:nvSpPr>
        <p:spPr>
          <a:xfrm>
            <a:off x="381000" y="1371600"/>
            <a:ext cx="8382000" cy="4114800"/>
          </a:xfrm>
        </p:spPr>
        <p:txBody>
          <a:bodyPr/>
          <a:lstStyle/>
          <a:p>
            <a:pPr>
              <a:lnSpc>
                <a:spcPct val="90000"/>
              </a:lnSpc>
            </a:pPr>
            <a:r>
              <a:rPr lang="en-US" altLang="en-US" sz="2800" dirty="0" smtClean="0"/>
              <a:t>To express odds in words, think of it as frequency of the event compared to the frequency of the non-event</a:t>
            </a:r>
          </a:p>
          <a:p>
            <a:pPr>
              <a:lnSpc>
                <a:spcPct val="90000"/>
              </a:lnSpc>
            </a:pPr>
            <a:endParaRPr lang="en-US" altLang="en-US" sz="2800" dirty="0" smtClean="0"/>
          </a:p>
          <a:p>
            <a:pPr>
              <a:lnSpc>
                <a:spcPct val="90000"/>
              </a:lnSpc>
            </a:pPr>
            <a:r>
              <a:rPr lang="en-US" altLang="en-US" sz="2800" dirty="0" smtClean="0"/>
              <a:t>“For every time the event occurs, there will be 3 times when the event does not occur” </a:t>
            </a:r>
          </a:p>
          <a:p>
            <a:pPr>
              <a:lnSpc>
                <a:spcPct val="90000"/>
              </a:lnSpc>
            </a:pPr>
            <a:endParaRPr lang="en-US" altLang="en-US" sz="2800" dirty="0" smtClean="0"/>
          </a:p>
          <a:p>
            <a:pPr>
              <a:lnSpc>
                <a:spcPct val="90000"/>
              </a:lnSpc>
            </a:pPr>
            <a:r>
              <a:rPr lang="en-US" altLang="en-US" sz="2800" dirty="0" smtClean="0"/>
              <a:t>In words:  “Odds are 1 to 3”</a:t>
            </a:r>
          </a:p>
          <a:p>
            <a:pPr>
              <a:lnSpc>
                <a:spcPct val="90000"/>
              </a:lnSpc>
            </a:pPr>
            <a:endParaRPr lang="en-US" altLang="en-US" sz="2800" dirty="0" smtClean="0"/>
          </a:p>
          <a:p>
            <a:pPr>
              <a:lnSpc>
                <a:spcPct val="90000"/>
              </a:lnSpc>
            </a:pPr>
            <a:r>
              <a:rPr lang="en-US" altLang="en-US" sz="2800" dirty="0" smtClean="0"/>
              <a:t>Written as 1:3 or 1/3 or 0.33</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altLang="en-US" sz="4400" b="1" dirty="0">
                <a:solidFill>
                  <a:schemeClr val="tx2"/>
                </a:solidFill>
              </a:rPr>
              <a:t>Odds</a:t>
            </a:r>
          </a:p>
        </p:txBody>
      </p:sp>
      <p:sp>
        <p:nvSpPr>
          <p:cNvPr id="63490" name="Rectangle 3"/>
          <p:cNvSpPr>
            <a:spLocks noChangeArrowheads="1"/>
          </p:cNvSpPr>
          <p:nvPr/>
        </p:nvSpPr>
        <p:spPr bwMode="auto">
          <a:xfrm>
            <a:off x="457200" y="1066800"/>
            <a:ext cx="8503920" cy="3581400"/>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en-US" sz="3200" dirty="0"/>
              <a:t>Less intuitive than probability (wouldn’t say “my odds of dying are 1 to 4”)</a:t>
            </a:r>
          </a:p>
          <a:p>
            <a:pPr marL="742950" lvl="1" indent="-285750" eaLnBrk="0" hangingPunct="0">
              <a:spcBef>
                <a:spcPct val="20000"/>
              </a:spcBef>
              <a:buFontTx/>
              <a:buChar char="–"/>
            </a:pPr>
            <a:r>
              <a:rPr lang="en-US" altLang="en-US" sz="2800" dirty="0"/>
              <a:t>unless you are a professional gambler</a:t>
            </a:r>
          </a:p>
          <a:p>
            <a:pPr marL="342900" indent="-342900" eaLnBrk="0" hangingPunct="0">
              <a:spcBef>
                <a:spcPct val="20000"/>
              </a:spcBef>
              <a:buFontTx/>
              <a:buChar char="•"/>
            </a:pPr>
            <a:endParaRPr lang="en-US" altLang="en-US" sz="800" dirty="0"/>
          </a:p>
          <a:p>
            <a:pPr marL="342900" indent="-342900" eaLnBrk="0" hangingPunct="0">
              <a:spcBef>
                <a:spcPct val="60000"/>
              </a:spcBef>
              <a:buFontTx/>
              <a:buChar char="•"/>
            </a:pPr>
            <a:r>
              <a:rPr lang="en-US" altLang="en-US" sz="3200" dirty="0"/>
              <a:t>No less legitimate mathematically, just not easily understood</a:t>
            </a:r>
          </a:p>
          <a:p>
            <a:pPr marL="342900" indent="-342900" eaLnBrk="0" hangingPunct="0">
              <a:spcBef>
                <a:spcPct val="60000"/>
              </a:spcBef>
              <a:buFontTx/>
              <a:buChar char="•"/>
            </a:pPr>
            <a:r>
              <a:rPr lang="en-US" altLang="en-US" sz="3200" dirty="0"/>
              <a:t>This lack of intuitive interpretation, however, is sizeable and, as we will see, 1 of the 3 critical reasons to avoid odds ratios if possible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09600" y="113708"/>
            <a:ext cx="7772400" cy="1143000"/>
          </a:xfrm>
        </p:spPr>
        <p:txBody>
          <a:bodyPr/>
          <a:lstStyle/>
          <a:p>
            <a:r>
              <a:rPr lang="en-US" altLang="en-US" sz="3600" b="1" dirty="0" smtClean="0"/>
              <a:t>Odds ratio</a:t>
            </a:r>
          </a:p>
        </p:txBody>
      </p:sp>
      <p:sp>
        <p:nvSpPr>
          <p:cNvPr id="65538" name="Rectangle 3"/>
          <p:cNvSpPr>
            <a:spLocks noGrp="1" noChangeArrowheads="1"/>
          </p:cNvSpPr>
          <p:nvPr>
            <p:ph type="body" idx="1"/>
          </p:nvPr>
        </p:nvSpPr>
        <p:spPr>
          <a:xfrm>
            <a:off x="239151" y="1447800"/>
            <a:ext cx="8736037" cy="4724400"/>
          </a:xfrm>
        </p:spPr>
        <p:txBody>
          <a:bodyPr/>
          <a:lstStyle/>
          <a:p>
            <a:r>
              <a:rPr lang="en-US" altLang="en-US" dirty="0" smtClean="0"/>
              <a:t>As odds are just an alternative way of expressing the occurrence of an outcome, </a:t>
            </a:r>
            <a:r>
              <a:rPr lang="en-US" altLang="en-US" b="1" dirty="0" smtClean="0"/>
              <a:t>odds ratio (OR) </a:t>
            </a:r>
            <a:r>
              <a:rPr lang="en-US" altLang="en-US" dirty="0" smtClean="0"/>
              <a:t>is an alternative to the ratio of two probabilities (prevalence ratio) in cross-sectional studies</a:t>
            </a:r>
          </a:p>
          <a:p>
            <a:pPr>
              <a:buFontTx/>
              <a:buNone/>
            </a:pPr>
            <a:endParaRPr lang="en-US" altLang="en-US" dirty="0" smtClean="0"/>
          </a:p>
          <a:p>
            <a:r>
              <a:rPr lang="en-US" altLang="en-US" dirty="0" smtClean="0"/>
              <a:t>Odds ratio = ratio of two odds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3"/>
          <p:cNvSpPr txBox="1">
            <a:spLocks noChangeArrowheads="1"/>
          </p:cNvSpPr>
          <p:nvPr/>
        </p:nvSpPr>
        <p:spPr bwMode="auto">
          <a:xfrm>
            <a:off x="1066800" y="152400"/>
            <a:ext cx="5661025" cy="519113"/>
          </a:xfrm>
          <a:prstGeom prst="rect">
            <a:avLst/>
          </a:prstGeom>
          <a:noFill/>
          <a:ln w="9525">
            <a:noFill/>
            <a:miter lim="800000"/>
            <a:headEnd/>
            <a:tailEnd/>
          </a:ln>
        </p:spPr>
        <p:txBody>
          <a:bodyPr wrap="none">
            <a:spAutoFit/>
          </a:bodyPr>
          <a:lstStyle/>
          <a:p>
            <a:pPr eaLnBrk="0" hangingPunct="0"/>
            <a:r>
              <a:rPr lang="en-US" altLang="en-US" sz="2800" b="1" dirty="0"/>
              <a:t>Probability and odds in a 2 x 2 table</a:t>
            </a:r>
            <a:endParaRPr lang="en-US" altLang="en-US" sz="2800" dirty="0"/>
          </a:p>
        </p:txBody>
      </p:sp>
      <p:sp>
        <p:nvSpPr>
          <p:cNvPr id="67599" name="Rectangle 18"/>
          <p:cNvSpPr>
            <a:spLocks noChangeArrowheads="1"/>
          </p:cNvSpPr>
          <p:nvPr/>
        </p:nvSpPr>
        <p:spPr bwMode="auto">
          <a:xfrm>
            <a:off x="5378450" y="3652812"/>
            <a:ext cx="412750" cy="641350"/>
          </a:xfrm>
          <a:prstGeom prst="rect">
            <a:avLst/>
          </a:prstGeom>
          <a:noFill/>
          <a:ln w="9525">
            <a:noFill/>
            <a:miter lim="800000"/>
            <a:headEnd/>
            <a:tailEnd/>
          </a:ln>
        </p:spPr>
        <p:txBody>
          <a:bodyPr wrap="none">
            <a:spAutoFit/>
          </a:bodyPr>
          <a:lstStyle/>
          <a:p>
            <a:pPr eaLnBrk="0" hangingPunct="0"/>
            <a:r>
              <a:rPr lang="en-US" altLang="en-US" dirty="0"/>
              <a:t>5</a:t>
            </a:r>
          </a:p>
        </p:txBody>
      </p:sp>
      <p:sp>
        <p:nvSpPr>
          <p:cNvPr id="67600" name="Rectangle 19"/>
          <p:cNvSpPr>
            <a:spLocks noChangeArrowheads="1"/>
          </p:cNvSpPr>
          <p:nvPr/>
        </p:nvSpPr>
        <p:spPr bwMode="auto">
          <a:xfrm>
            <a:off x="5350782" y="2508704"/>
            <a:ext cx="412750" cy="641350"/>
          </a:xfrm>
          <a:prstGeom prst="rect">
            <a:avLst/>
          </a:prstGeom>
          <a:noFill/>
          <a:ln w="9525">
            <a:noFill/>
            <a:miter lim="800000"/>
            <a:headEnd/>
            <a:tailEnd/>
          </a:ln>
        </p:spPr>
        <p:txBody>
          <a:bodyPr wrap="none">
            <a:spAutoFit/>
          </a:bodyPr>
          <a:lstStyle/>
          <a:p>
            <a:pPr eaLnBrk="0" hangingPunct="0"/>
            <a:r>
              <a:rPr lang="en-US" altLang="en-US" dirty="0"/>
              <a:t>5</a:t>
            </a:r>
          </a:p>
        </p:txBody>
      </p:sp>
      <p:sp>
        <p:nvSpPr>
          <p:cNvPr id="67601" name="Text Box 25"/>
          <p:cNvSpPr txBox="1">
            <a:spLocks noChangeArrowheads="1"/>
          </p:cNvSpPr>
          <p:nvPr/>
        </p:nvSpPr>
        <p:spPr bwMode="auto">
          <a:xfrm>
            <a:off x="6705600" y="1371600"/>
            <a:ext cx="184150" cy="641350"/>
          </a:xfrm>
          <a:prstGeom prst="rect">
            <a:avLst/>
          </a:prstGeom>
          <a:noFill/>
          <a:ln w="9525">
            <a:noFill/>
            <a:miter lim="800000"/>
            <a:headEnd/>
            <a:tailEnd/>
          </a:ln>
        </p:spPr>
        <p:txBody>
          <a:bodyPr wrap="none">
            <a:spAutoFit/>
          </a:bodyPr>
          <a:lstStyle/>
          <a:p>
            <a:pPr eaLnBrk="0" hangingPunct="0"/>
            <a:endParaRPr lang="en-US" altLang="en-US" dirty="0"/>
          </a:p>
        </p:txBody>
      </p:sp>
      <p:sp>
        <p:nvSpPr>
          <p:cNvPr id="67602" name="Text Box 26"/>
          <p:cNvSpPr txBox="1">
            <a:spLocks noChangeArrowheads="1"/>
          </p:cNvSpPr>
          <p:nvPr/>
        </p:nvSpPr>
        <p:spPr bwMode="auto">
          <a:xfrm>
            <a:off x="5405211" y="4911271"/>
            <a:ext cx="641350" cy="641350"/>
          </a:xfrm>
          <a:prstGeom prst="rect">
            <a:avLst/>
          </a:prstGeom>
          <a:noFill/>
          <a:ln w="9525">
            <a:noFill/>
            <a:miter lim="800000"/>
            <a:headEnd/>
            <a:tailEnd/>
          </a:ln>
        </p:spPr>
        <p:txBody>
          <a:bodyPr wrap="none">
            <a:spAutoFit/>
          </a:bodyPr>
          <a:lstStyle/>
          <a:p>
            <a:pPr eaLnBrk="0" hangingPunct="0"/>
            <a:r>
              <a:rPr lang="en-US" altLang="en-US" dirty="0"/>
              <a:t>10</a:t>
            </a:r>
          </a:p>
        </p:txBody>
      </p:sp>
      <p:sp>
        <p:nvSpPr>
          <p:cNvPr id="67603" name="Text Box 27"/>
          <p:cNvSpPr txBox="1">
            <a:spLocks noChangeArrowheads="1"/>
          </p:cNvSpPr>
          <p:nvPr/>
        </p:nvSpPr>
        <p:spPr bwMode="auto">
          <a:xfrm>
            <a:off x="2553930" y="4921250"/>
            <a:ext cx="412750" cy="641350"/>
          </a:xfrm>
          <a:prstGeom prst="rect">
            <a:avLst/>
          </a:prstGeom>
          <a:noFill/>
          <a:ln w="9525">
            <a:noFill/>
            <a:miter lim="800000"/>
            <a:headEnd/>
            <a:tailEnd/>
          </a:ln>
        </p:spPr>
        <p:txBody>
          <a:bodyPr wrap="none">
            <a:spAutoFit/>
          </a:bodyPr>
          <a:lstStyle/>
          <a:p>
            <a:pPr eaLnBrk="0" hangingPunct="0"/>
            <a:r>
              <a:rPr lang="en-US" altLang="en-US" dirty="0"/>
              <a:t>3</a:t>
            </a:r>
          </a:p>
        </p:txBody>
      </p:sp>
      <p:sp>
        <p:nvSpPr>
          <p:cNvPr id="67604" name="Text Box 28"/>
          <p:cNvSpPr txBox="1">
            <a:spLocks noChangeArrowheads="1"/>
          </p:cNvSpPr>
          <p:nvPr/>
        </p:nvSpPr>
        <p:spPr bwMode="auto">
          <a:xfrm>
            <a:off x="4075328" y="4921250"/>
            <a:ext cx="412750" cy="641350"/>
          </a:xfrm>
          <a:prstGeom prst="rect">
            <a:avLst/>
          </a:prstGeom>
          <a:noFill/>
          <a:ln w="9525">
            <a:noFill/>
            <a:miter lim="800000"/>
            <a:headEnd/>
            <a:tailEnd/>
          </a:ln>
        </p:spPr>
        <p:txBody>
          <a:bodyPr wrap="none">
            <a:spAutoFit/>
          </a:bodyPr>
          <a:lstStyle/>
          <a:p>
            <a:pPr eaLnBrk="0" hangingPunct="0"/>
            <a:r>
              <a:rPr lang="en-US" altLang="en-US" dirty="0"/>
              <a:t>7</a:t>
            </a:r>
          </a:p>
        </p:txBody>
      </p:sp>
      <p:sp>
        <p:nvSpPr>
          <p:cNvPr id="67605" name="Text Box 29"/>
          <p:cNvSpPr txBox="1">
            <a:spLocks noChangeArrowheads="1"/>
          </p:cNvSpPr>
          <p:nvPr/>
        </p:nvSpPr>
        <p:spPr bwMode="auto">
          <a:xfrm>
            <a:off x="6248400" y="1676400"/>
            <a:ext cx="2636838" cy="3378200"/>
          </a:xfrm>
          <a:prstGeom prst="rect">
            <a:avLst/>
          </a:prstGeom>
          <a:noFill/>
          <a:ln w="9525">
            <a:noFill/>
            <a:miter lim="800000"/>
            <a:headEnd/>
            <a:tailEnd/>
          </a:ln>
        </p:spPr>
        <p:txBody>
          <a:bodyPr>
            <a:spAutoFit/>
          </a:bodyPr>
          <a:lstStyle/>
          <a:p>
            <a:pPr eaLnBrk="0" hangingPunct="0"/>
            <a:r>
              <a:rPr lang="en-US" altLang="en-US" sz="2400" dirty="0"/>
              <a:t>What is p of disease</a:t>
            </a:r>
          </a:p>
          <a:p>
            <a:pPr eaLnBrk="0" hangingPunct="0"/>
            <a:r>
              <a:rPr lang="en-US" altLang="en-US" sz="2400" dirty="0"/>
              <a:t>in exposed?</a:t>
            </a:r>
          </a:p>
          <a:p>
            <a:pPr eaLnBrk="0" hangingPunct="0"/>
            <a:endParaRPr lang="en-US" altLang="en-US" sz="2400" dirty="0"/>
          </a:p>
          <a:p>
            <a:pPr eaLnBrk="0" hangingPunct="0"/>
            <a:r>
              <a:rPr lang="en-US" altLang="en-US" sz="2400" dirty="0"/>
              <a:t>What are odds of</a:t>
            </a:r>
          </a:p>
          <a:p>
            <a:pPr eaLnBrk="0" hangingPunct="0"/>
            <a:r>
              <a:rPr lang="en-US" altLang="en-US" sz="2400" dirty="0"/>
              <a:t>disease in exposed?</a:t>
            </a:r>
          </a:p>
          <a:p>
            <a:pPr eaLnBrk="0" hangingPunct="0"/>
            <a:endParaRPr lang="en-US" altLang="en-US" sz="2400" dirty="0"/>
          </a:p>
          <a:p>
            <a:pPr eaLnBrk="0" hangingPunct="0"/>
            <a:endParaRPr lang="en-US" altLang="en-US" sz="2400" dirty="0"/>
          </a:p>
          <a:p>
            <a:pPr eaLnBrk="0" hangingPunct="0"/>
            <a:r>
              <a:rPr lang="en-US" altLang="en-US" sz="2400" dirty="0"/>
              <a:t>And the same for</a:t>
            </a:r>
          </a:p>
          <a:p>
            <a:pPr eaLnBrk="0" hangingPunct="0"/>
            <a:r>
              <a:rPr lang="en-US" altLang="en-US" sz="2400" dirty="0"/>
              <a:t>the un-exposed?</a:t>
            </a:r>
          </a:p>
        </p:txBody>
      </p:sp>
      <p:grpSp>
        <p:nvGrpSpPr>
          <p:cNvPr id="26" name="Group 25"/>
          <p:cNvGrpSpPr/>
          <p:nvPr/>
        </p:nvGrpSpPr>
        <p:grpSpPr>
          <a:xfrm>
            <a:off x="230020" y="1071588"/>
            <a:ext cx="4813683" cy="3559124"/>
            <a:chOff x="1282317" y="708076"/>
            <a:chExt cx="4813683" cy="3559124"/>
          </a:xfrm>
        </p:grpSpPr>
        <p:sp>
          <p:nvSpPr>
            <p:cNvPr id="30" name="Rectangle 2051"/>
            <p:cNvSpPr>
              <a:spLocks noChangeArrowheads="1"/>
            </p:cNvSpPr>
            <p:nvPr/>
          </p:nvSpPr>
          <p:spPr bwMode="auto">
            <a:xfrm>
              <a:off x="2971800"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31" name="Text Box 2053"/>
            <p:cNvSpPr txBox="1">
              <a:spLocks noChangeArrowheads="1"/>
            </p:cNvSpPr>
            <p:nvPr/>
          </p:nvSpPr>
          <p:spPr bwMode="auto">
            <a:xfrm>
              <a:off x="3944820" y="708076"/>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32" name="Text Box 2054"/>
            <p:cNvSpPr txBox="1">
              <a:spLocks noChangeArrowheads="1"/>
            </p:cNvSpPr>
            <p:nvPr/>
          </p:nvSpPr>
          <p:spPr bwMode="auto">
            <a:xfrm>
              <a:off x="3429321"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3" name="Text Box 2055"/>
            <p:cNvSpPr txBox="1">
              <a:spLocks noChangeArrowheads="1"/>
            </p:cNvSpPr>
            <p:nvPr/>
          </p:nvSpPr>
          <p:spPr bwMode="auto">
            <a:xfrm>
              <a:off x="5051424"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4" name="Text Box 2056"/>
            <p:cNvSpPr txBox="1">
              <a:spLocks noChangeArrowheads="1"/>
            </p:cNvSpPr>
            <p:nvPr/>
          </p:nvSpPr>
          <p:spPr bwMode="auto">
            <a:xfrm rot="16202283">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35"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6"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7" name="Text Box 2061"/>
            <p:cNvSpPr txBox="1">
              <a:spLocks noChangeArrowheads="1"/>
            </p:cNvSpPr>
            <p:nvPr/>
          </p:nvSpPr>
          <p:spPr bwMode="auto">
            <a:xfrm>
              <a:off x="3517900" y="1981200"/>
              <a:ext cx="415498" cy="646331"/>
            </a:xfrm>
            <a:prstGeom prst="rect">
              <a:avLst/>
            </a:prstGeom>
            <a:noFill/>
            <a:ln w="9525">
              <a:noFill/>
              <a:miter lim="800000"/>
              <a:headEnd/>
              <a:tailEnd/>
            </a:ln>
          </p:spPr>
          <p:txBody>
            <a:bodyPr wrap="none">
              <a:spAutoFit/>
            </a:bodyPr>
            <a:lstStyle/>
            <a:p>
              <a:pPr eaLnBrk="0" hangingPunct="0"/>
              <a:r>
                <a:rPr lang="en-US" altLang="en-US" dirty="0"/>
                <a:t>2</a:t>
              </a:r>
            </a:p>
          </p:txBody>
        </p:sp>
        <p:sp>
          <p:nvSpPr>
            <p:cNvPr id="38" name="Rectangle 2062"/>
            <p:cNvSpPr>
              <a:spLocks noChangeArrowheads="1"/>
            </p:cNvSpPr>
            <p:nvPr/>
          </p:nvSpPr>
          <p:spPr bwMode="auto">
            <a:xfrm>
              <a:off x="5127625" y="1965325"/>
              <a:ext cx="415498" cy="646331"/>
            </a:xfrm>
            <a:prstGeom prst="rect">
              <a:avLst/>
            </a:prstGeom>
            <a:noFill/>
            <a:ln w="9525">
              <a:noFill/>
              <a:miter lim="800000"/>
              <a:headEnd/>
              <a:tailEnd/>
            </a:ln>
          </p:spPr>
          <p:txBody>
            <a:bodyPr wrap="none">
              <a:spAutoFit/>
            </a:bodyPr>
            <a:lstStyle/>
            <a:p>
              <a:pPr eaLnBrk="0" hangingPunct="0"/>
              <a:r>
                <a:rPr lang="en-US" altLang="en-US" dirty="0"/>
                <a:t>3</a:t>
              </a:r>
            </a:p>
          </p:txBody>
        </p:sp>
        <p:sp>
          <p:nvSpPr>
            <p:cNvPr id="39" name="Rectangle 2063"/>
            <p:cNvSpPr>
              <a:spLocks noChangeArrowheads="1"/>
            </p:cNvSpPr>
            <p:nvPr/>
          </p:nvSpPr>
          <p:spPr bwMode="auto">
            <a:xfrm>
              <a:off x="3540125" y="3336925"/>
              <a:ext cx="415498" cy="646331"/>
            </a:xfrm>
            <a:prstGeom prst="rect">
              <a:avLst/>
            </a:prstGeom>
            <a:noFill/>
            <a:ln w="9525">
              <a:noFill/>
              <a:miter lim="800000"/>
              <a:headEnd/>
              <a:tailEnd/>
            </a:ln>
          </p:spPr>
          <p:txBody>
            <a:bodyPr wrap="none">
              <a:spAutoFit/>
            </a:bodyPr>
            <a:lstStyle/>
            <a:p>
              <a:pPr eaLnBrk="0" hangingPunct="0"/>
              <a:r>
                <a:rPr lang="en-US" altLang="en-US" dirty="0"/>
                <a:t>1</a:t>
              </a:r>
            </a:p>
          </p:txBody>
        </p:sp>
        <p:sp>
          <p:nvSpPr>
            <p:cNvPr id="40" name="Rectangle 2064"/>
            <p:cNvSpPr>
              <a:spLocks noChangeArrowheads="1"/>
            </p:cNvSpPr>
            <p:nvPr/>
          </p:nvSpPr>
          <p:spPr bwMode="auto">
            <a:xfrm>
              <a:off x="5123656" y="3336925"/>
              <a:ext cx="415498" cy="646331"/>
            </a:xfrm>
            <a:prstGeom prst="rect">
              <a:avLst/>
            </a:prstGeom>
            <a:noFill/>
            <a:ln w="9525">
              <a:noFill/>
              <a:miter lim="800000"/>
              <a:headEnd/>
              <a:tailEnd/>
            </a:ln>
          </p:spPr>
          <p:txBody>
            <a:bodyPr wrap="none">
              <a:spAutoFit/>
            </a:bodyPr>
            <a:lstStyle/>
            <a:p>
              <a:pPr eaLnBrk="0" hangingPunct="0"/>
              <a:r>
                <a:rPr lang="en-US" altLang="en-US" dirty="0"/>
                <a:t>4</a:t>
              </a:r>
            </a:p>
          </p:txBody>
        </p:sp>
      </p:grpSp>
      <p:grpSp>
        <p:nvGrpSpPr>
          <p:cNvPr id="27" name="Group 26"/>
          <p:cNvGrpSpPr/>
          <p:nvPr/>
        </p:nvGrpSpPr>
        <p:grpSpPr>
          <a:xfrm>
            <a:off x="1919503" y="2116112"/>
            <a:ext cx="3124200" cy="2514600"/>
            <a:chOff x="2446441" y="2383064"/>
            <a:chExt cx="3124200" cy="2514600"/>
          </a:xfrm>
        </p:grpSpPr>
        <p:sp>
          <p:nvSpPr>
            <p:cNvPr id="28" name="Line 2059"/>
            <p:cNvSpPr>
              <a:spLocks noChangeShapeType="1"/>
            </p:cNvSpPr>
            <p:nvPr/>
          </p:nvSpPr>
          <p:spPr bwMode="auto">
            <a:xfrm>
              <a:off x="3970441" y="2383064"/>
              <a:ext cx="0" cy="2514600"/>
            </a:xfrm>
            <a:prstGeom prst="line">
              <a:avLst/>
            </a:prstGeom>
            <a:noFill/>
            <a:ln w="9525">
              <a:solidFill>
                <a:schemeClr val="tx1"/>
              </a:solidFill>
              <a:round/>
              <a:headEnd/>
              <a:tailEnd/>
            </a:ln>
          </p:spPr>
          <p:txBody>
            <a:bodyPr wrap="none" anchor="ctr"/>
            <a:lstStyle/>
            <a:p>
              <a:endParaRPr lang="en-US" dirty="0"/>
            </a:p>
          </p:txBody>
        </p:sp>
        <p:cxnSp>
          <p:nvCxnSpPr>
            <p:cNvPr id="29" name="Straight Connector 28"/>
            <p:cNvCxnSpPr/>
            <p:nvPr/>
          </p:nvCxnSpPr>
          <p:spPr bwMode="auto">
            <a:xfrm>
              <a:off x="2446441" y="3640364"/>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31166168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 name="Rectangle 2"/>
          <p:cNvSpPr>
            <a:spLocks noChangeArrowheads="1"/>
          </p:cNvSpPr>
          <p:nvPr/>
        </p:nvSpPr>
        <p:spPr bwMode="auto">
          <a:xfrm>
            <a:off x="1066800" y="1676400"/>
            <a:ext cx="3581400" cy="38862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1091" name="Text Box 3"/>
          <p:cNvSpPr txBox="1">
            <a:spLocks noChangeArrowheads="1"/>
          </p:cNvSpPr>
          <p:nvPr/>
        </p:nvSpPr>
        <p:spPr bwMode="auto">
          <a:xfrm>
            <a:off x="1066800" y="152400"/>
            <a:ext cx="7235825" cy="519113"/>
          </a:xfrm>
          <a:prstGeom prst="rect">
            <a:avLst/>
          </a:prstGeom>
          <a:noFill/>
          <a:ln w="9525">
            <a:noFill/>
            <a:miter lim="800000"/>
            <a:headEnd/>
            <a:tailEnd/>
          </a:ln>
        </p:spPr>
        <p:txBody>
          <a:bodyPr wrap="none">
            <a:spAutoFit/>
          </a:bodyPr>
          <a:lstStyle/>
          <a:p>
            <a:pPr eaLnBrk="0" hangingPunct="0"/>
            <a:r>
              <a:rPr lang="en-US" altLang="en-US" sz="2800" b="1" dirty="0"/>
              <a:t>Prevalence ratio and odds ratio in a 2 x 2 table</a:t>
            </a:r>
            <a:endParaRPr lang="en-US" altLang="en-US" sz="2800" dirty="0"/>
          </a:p>
        </p:txBody>
      </p:sp>
      <p:sp>
        <p:nvSpPr>
          <p:cNvPr id="1092" name="Text Box 4"/>
          <p:cNvSpPr txBox="1">
            <a:spLocks noChangeArrowheads="1"/>
          </p:cNvSpPr>
          <p:nvPr/>
        </p:nvSpPr>
        <p:spPr bwMode="auto">
          <a:xfrm>
            <a:off x="2209800" y="762000"/>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1093" name="Text Box 5"/>
          <p:cNvSpPr txBox="1">
            <a:spLocks noChangeArrowheads="1"/>
          </p:cNvSpPr>
          <p:nvPr/>
        </p:nvSpPr>
        <p:spPr bwMode="auto">
          <a:xfrm>
            <a:off x="1600200" y="1066800"/>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1094" name="Text Box 6"/>
          <p:cNvSpPr txBox="1">
            <a:spLocks noChangeArrowheads="1"/>
          </p:cNvSpPr>
          <p:nvPr/>
        </p:nvSpPr>
        <p:spPr bwMode="auto">
          <a:xfrm>
            <a:off x="3429000" y="11430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1095" name="Text Box 7"/>
          <p:cNvSpPr txBox="1">
            <a:spLocks noChangeArrowheads="1"/>
          </p:cNvSpPr>
          <p:nvPr/>
        </p:nvSpPr>
        <p:spPr bwMode="auto">
          <a:xfrm rot="-5397717">
            <a:off x="-286544" y="325834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1096" name="Text Box 8"/>
          <p:cNvSpPr txBox="1">
            <a:spLocks noChangeArrowheads="1"/>
          </p:cNvSpPr>
          <p:nvPr/>
        </p:nvSpPr>
        <p:spPr bwMode="auto">
          <a:xfrm>
            <a:off x="457200" y="2209800"/>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1097" name="Text Box 9"/>
          <p:cNvSpPr txBox="1">
            <a:spLocks noChangeArrowheads="1"/>
          </p:cNvSpPr>
          <p:nvPr/>
        </p:nvSpPr>
        <p:spPr bwMode="auto">
          <a:xfrm>
            <a:off x="533400" y="43434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1098" name="Line 10"/>
          <p:cNvSpPr>
            <a:spLocks noChangeShapeType="1"/>
          </p:cNvSpPr>
          <p:nvPr/>
        </p:nvSpPr>
        <p:spPr bwMode="auto">
          <a:xfrm>
            <a:off x="2819400" y="1676400"/>
            <a:ext cx="0" cy="3886200"/>
          </a:xfrm>
          <a:prstGeom prst="line">
            <a:avLst/>
          </a:prstGeom>
          <a:noFill/>
          <a:ln w="9525">
            <a:solidFill>
              <a:schemeClr val="tx1"/>
            </a:solidFill>
            <a:round/>
            <a:headEnd/>
            <a:tailEnd/>
          </a:ln>
        </p:spPr>
        <p:txBody>
          <a:bodyPr wrap="none" anchor="ctr"/>
          <a:lstStyle/>
          <a:p>
            <a:endParaRPr lang="en-US" dirty="0"/>
          </a:p>
        </p:txBody>
      </p:sp>
      <p:sp>
        <p:nvSpPr>
          <p:cNvPr id="1099" name="Line 11"/>
          <p:cNvSpPr>
            <a:spLocks noChangeShapeType="1"/>
          </p:cNvSpPr>
          <p:nvPr/>
        </p:nvSpPr>
        <p:spPr bwMode="auto">
          <a:xfrm>
            <a:off x="1066800" y="3429000"/>
            <a:ext cx="3581400" cy="0"/>
          </a:xfrm>
          <a:prstGeom prst="line">
            <a:avLst/>
          </a:prstGeom>
          <a:noFill/>
          <a:ln w="9525">
            <a:solidFill>
              <a:schemeClr val="tx1"/>
            </a:solidFill>
            <a:round/>
            <a:headEnd/>
            <a:tailEnd/>
          </a:ln>
        </p:spPr>
        <p:txBody>
          <a:bodyPr wrap="none" anchor="ctr"/>
          <a:lstStyle/>
          <a:p>
            <a:endParaRPr lang="en-US" dirty="0"/>
          </a:p>
        </p:txBody>
      </p:sp>
      <p:sp>
        <p:nvSpPr>
          <p:cNvPr id="1100" name="Text Box 12"/>
          <p:cNvSpPr txBox="1">
            <a:spLocks noChangeArrowheads="1"/>
          </p:cNvSpPr>
          <p:nvPr/>
        </p:nvSpPr>
        <p:spPr bwMode="auto">
          <a:xfrm>
            <a:off x="1752600" y="2133600"/>
            <a:ext cx="412750" cy="641350"/>
          </a:xfrm>
          <a:prstGeom prst="rect">
            <a:avLst/>
          </a:prstGeom>
          <a:noFill/>
          <a:ln w="9525">
            <a:noFill/>
            <a:miter lim="800000"/>
            <a:headEnd/>
            <a:tailEnd/>
          </a:ln>
        </p:spPr>
        <p:txBody>
          <a:bodyPr wrap="none">
            <a:spAutoFit/>
          </a:bodyPr>
          <a:lstStyle/>
          <a:p>
            <a:pPr eaLnBrk="0" hangingPunct="0"/>
            <a:r>
              <a:rPr lang="en-US" altLang="en-US" dirty="0"/>
              <a:t>2</a:t>
            </a:r>
          </a:p>
        </p:txBody>
      </p:sp>
      <p:sp>
        <p:nvSpPr>
          <p:cNvPr id="1101" name="Rectangle 13"/>
          <p:cNvSpPr>
            <a:spLocks noChangeArrowheads="1"/>
          </p:cNvSpPr>
          <p:nvPr/>
        </p:nvSpPr>
        <p:spPr bwMode="auto">
          <a:xfrm>
            <a:off x="3657600" y="2133600"/>
            <a:ext cx="412750" cy="641350"/>
          </a:xfrm>
          <a:prstGeom prst="rect">
            <a:avLst/>
          </a:prstGeom>
          <a:noFill/>
          <a:ln w="9525">
            <a:noFill/>
            <a:miter lim="800000"/>
            <a:headEnd/>
            <a:tailEnd/>
          </a:ln>
        </p:spPr>
        <p:txBody>
          <a:bodyPr wrap="none">
            <a:spAutoFit/>
          </a:bodyPr>
          <a:lstStyle/>
          <a:p>
            <a:pPr eaLnBrk="0" hangingPunct="0"/>
            <a:r>
              <a:rPr lang="en-US" altLang="en-US" dirty="0"/>
              <a:t>3</a:t>
            </a:r>
          </a:p>
        </p:txBody>
      </p:sp>
      <p:sp>
        <p:nvSpPr>
          <p:cNvPr id="1102" name="Rectangle 14"/>
          <p:cNvSpPr>
            <a:spLocks noChangeArrowheads="1"/>
          </p:cNvSpPr>
          <p:nvPr/>
        </p:nvSpPr>
        <p:spPr bwMode="auto">
          <a:xfrm>
            <a:off x="1752600" y="4114800"/>
            <a:ext cx="412750" cy="641350"/>
          </a:xfrm>
          <a:prstGeom prst="rect">
            <a:avLst/>
          </a:prstGeom>
          <a:noFill/>
          <a:ln w="9525">
            <a:noFill/>
            <a:miter lim="800000"/>
            <a:headEnd/>
            <a:tailEnd/>
          </a:ln>
        </p:spPr>
        <p:txBody>
          <a:bodyPr wrap="none">
            <a:spAutoFit/>
          </a:bodyPr>
          <a:lstStyle/>
          <a:p>
            <a:pPr eaLnBrk="0" hangingPunct="0"/>
            <a:r>
              <a:rPr lang="en-US" altLang="en-US" dirty="0"/>
              <a:t>1</a:t>
            </a:r>
          </a:p>
        </p:txBody>
      </p:sp>
      <p:sp>
        <p:nvSpPr>
          <p:cNvPr id="1103" name="Rectangle 15"/>
          <p:cNvSpPr>
            <a:spLocks noChangeArrowheads="1"/>
          </p:cNvSpPr>
          <p:nvPr/>
        </p:nvSpPr>
        <p:spPr bwMode="auto">
          <a:xfrm>
            <a:off x="3657600" y="4114800"/>
            <a:ext cx="412750" cy="641350"/>
          </a:xfrm>
          <a:prstGeom prst="rect">
            <a:avLst/>
          </a:prstGeom>
          <a:noFill/>
          <a:ln w="9525">
            <a:noFill/>
            <a:miter lim="800000"/>
            <a:headEnd/>
            <a:tailEnd/>
          </a:ln>
        </p:spPr>
        <p:txBody>
          <a:bodyPr wrap="none">
            <a:spAutoFit/>
          </a:bodyPr>
          <a:lstStyle/>
          <a:p>
            <a:pPr eaLnBrk="0" hangingPunct="0"/>
            <a:r>
              <a:rPr lang="en-US" altLang="en-US" dirty="0"/>
              <a:t>4</a:t>
            </a:r>
          </a:p>
        </p:txBody>
      </p:sp>
      <p:sp>
        <p:nvSpPr>
          <p:cNvPr id="1104" name="Rectangle 16"/>
          <p:cNvSpPr>
            <a:spLocks noChangeArrowheads="1"/>
          </p:cNvSpPr>
          <p:nvPr/>
        </p:nvSpPr>
        <p:spPr bwMode="auto">
          <a:xfrm>
            <a:off x="4876800" y="4191000"/>
            <a:ext cx="412750" cy="641350"/>
          </a:xfrm>
          <a:prstGeom prst="rect">
            <a:avLst/>
          </a:prstGeom>
          <a:noFill/>
          <a:ln w="9525">
            <a:noFill/>
            <a:miter lim="800000"/>
            <a:headEnd/>
            <a:tailEnd/>
          </a:ln>
        </p:spPr>
        <p:txBody>
          <a:bodyPr wrap="none">
            <a:spAutoFit/>
          </a:bodyPr>
          <a:lstStyle/>
          <a:p>
            <a:pPr eaLnBrk="0" hangingPunct="0"/>
            <a:r>
              <a:rPr lang="en-US" altLang="en-US" dirty="0"/>
              <a:t>5</a:t>
            </a:r>
          </a:p>
        </p:txBody>
      </p:sp>
      <p:sp>
        <p:nvSpPr>
          <p:cNvPr id="1105" name="Rectangle 17"/>
          <p:cNvSpPr>
            <a:spLocks noChangeArrowheads="1"/>
          </p:cNvSpPr>
          <p:nvPr/>
        </p:nvSpPr>
        <p:spPr bwMode="auto">
          <a:xfrm>
            <a:off x="4876800" y="2209800"/>
            <a:ext cx="412750" cy="641350"/>
          </a:xfrm>
          <a:prstGeom prst="rect">
            <a:avLst/>
          </a:prstGeom>
          <a:noFill/>
          <a:ln w="9525">
            <a:noFill/>
            <a:miter lim="800000"/>
            <a:headEnd/>
            <a:tailEnd/>
          </a:ln>
        </p:spPr>
        <p:txBody>
          <a:bodyPr wrap="none">
            <a:spAutoFit/>
          </a:bodyPr>
          <a:lstStyle/>
          <a:p>
            <a:pPr eaLnBrk="0" hangingPunct="0"/>
            <a:r>
              <a:rPr lang="en-US" altLang="en-US" dirty="0"/>
              <a:t>5</a:t>
            </a:r>
          </a:p>
        </p:txBody>
      </p:sp>
      <p:sp>
        <p:nvSpPr>
          <p:cNvPr id="1106" name="Text Box 18"/>
          <p:cNvSpPr txBox="1">
            <a:spLocks noChangeArrowheads="1"/>
          </p:cNvSpPr>
          <p:nvPr/>
        </p:nvSpPr>
        <p:spPr bwMode="auto">
          <a:xfrm>
            <a:off x="6629400" y="1371600"/>
            <a:ext cx="184150" cy="641350"/>
          </a:xfrm>
          <a:prstGeom prst="rect">
            <a:avLst/>
          </a:prstGeom>
          <a:noFill/>
          <a:ln w="9525">
            <a:noFill/>
            <a:miter lim="800000"/>
            <a:headEnd/>
            <a:tailEnd/>
          </a:ln>
        </p:spPr>
        <p:txBody>
          <a:bodyPr wrap="none">
            <a:spAutoFit/>
          </a:bodyPr>
          <a:lstStyle/>
          <a:p>
            <a:pPr eaLnBrk="0" hangingPunct="0"/>
            <a:endParaRPr lang="en-US" altLang="en-US" dirty="0"/>
          </a:p>
        </p:txBody>
      </p:sp>
      <p:sp>
        <p:nvSpPr>
          <p:cNvPr id="1107" name="Text Box 19"/>
          <p:cNvSpPr txBox="1">
            <a:spLocks noChangeArrowheads="1"/>
          </p:cNvSpPr>
          <p:nvPr/>
        </p:nvSpPr>
        <p:spPr bwMode="auto">
          <a:xfrm>
            <a:off x="4800600" y="5562600"/>
            <a:ext cx="641350" cy="641350"/>
          </a:xfrm>
          <a:prstGeom prst="rect">
            <a:avLst/>
          </a:prstGeom>
          <a:noFill/>
          <a:ln w="9525">
            <a:noFill/>
            <a:miter lim="800000"/>
            <a:headEnd/>
            <a:tailEnd/>
          </a:ln>
        </p:spPr>
        <p:txBody>
          <a:bodyPr wrap="none">
            <a:spAutoFit/>
          </a:bodyPr>
          <a:lstStyle/>
          <a:p>
            <a:pPr eaLnBrk="0" hangingPunct="0"/>
            <a:r>
              <a:rPr lang="en-US" altLang="en-US" dirty="0"/>
              <a:t>10</a:t>
            </a:r>
          </a:p>
        </p:txBody>
      </p:sp>
      <p:sp>
        <p:nvSpPr>
          <p:cNvPr id="1108" name="Text Box 20"/>
          <p:cNvSpPr txBox="1">
            <a:spLocks noChangeArrowheads="1"/>
          </p:cNvSpPr>
          <p:nvPr/>
        </p:nvSpPr>
        <p:spPr bwMode="auto">
          <a:xfrm>
            <a:off x="1752600" y="5607050"/>
            <a:ext cx="412750" cy="641350"/>
          </a:xfrm>
          <a:prstGeom prst="rect">
            <a:avLst/>
          </a:prstGeom>
          <a:noFill/>
          <a:ln w="9525">
            <a:noFill/>
            <a:miter lim="800000"/>
            <a:headEnd/>
            <a:tailEnd/>
          </a:ln>
        </p:spPr>
        <p:txBody>
          <a:bodyPr wrap="none">
            <a:spAutoFit/>
          </a:bodyPr>
          <a:lstStyle/>
          <a:p>
            <a:pPr eaLnBrk="0" hangingPunct="0"/>
            <a:r>
              <a:rPr lang="en-US" altLang="en-US" dirty="0"/>
              <a:t>3</a:t>
            </a:r>
          </a:p>
        </p:txBody>
      </p:sp>
      <p:sp>
        <p:nvSpPr>
          <p:cNvPr id="1109" name="Text Box 21"/>
          <p:cNvSpPr txBox="1">
            <a:spLocks noChangeArrowheads="1"/>
          </p:cNvSpPr>
          <p:nvPr/>
        </p:nvSpPr>
        <p:spPr bwMode="auto">
          <a:xfrm>
            <a:off x="3702050" y="5562600"/>
            <a:ext cx="412750" cy="641350"/>
          </a:xfrm>
          <a:prstGeom prst="rect">
            <a:avLst/>
          </a:prstGeom>
          <a:noFill/>
          <a:ln w="9525">
            <a:noFill/>
            <a:miter lim="800000"/>
            <a:headEnd/>
            <a:tailEnd/>
          </a:ln>
        </p:spPr>
        <p:txBody>
          <a:bodyPr wrap="none">
            <a:spAutoFit/>
          </a:bodyPr>
          <a:lstStyle/>
          <a:p>
            <a:pPr eaLnBrk="0" hangingPunct="0"/>
            <a:r>
              <a:rPr lang="en-US" altLang="en-US" dirty="0"/>
              <a:t>7</a:t>
            </a:r>
          </a:p>
        </p:txBody>
      </p:sp>
      <p:sp>
        <p:nvSpPr>
          <p:cNvPr id="1110" name="Text Box 23"/>
          <p:cNvSpPr txBox="1">
            <a:spLocks noChangeArrowheads="1"/>
          </p:cNvSpPr>
          <p:nvPr/>
        </p:nvSpPr>
        <p:spPr bwMode="auto">
          <a:xfrm>
            <a:off x="5791200" y="1295400"/>
            <a:ext cx="1905000" cy="641350"/>
          </a:xfrm>
          <a:prstGeom prst="rect">
            <a:avLst/>
          </a:prstGeom>
          <a:noFill/>
          <a:ln w="9525">
            <a:noFill/>
            <a:miter lim="800000"/>
            <a:headEnd/>
            <a:tailEnd/>
          </a:ln>
        </p:spPr>
        <p:txBody>
          <a:bodyPr>
            <a:spAutoFit/>
          </a:bodyPr>
          <a:lstStyle/>
          <a:p>
            <a:pPr eaLnBrk="0" hangingPunct="0"/>
            <a:r>
              <a:rPr lang="en-US" altLang="en-US" dirty="0"/>
              <a:t>PR = 2/5 </a:t>
            </a:r>
          </a:p>
        </p:txBody>
      </p:sp>
      <p:graphicFrame>
        <p:nvGraphicFramePr>
          <p:cNvPr id="1088" name="Object 64"/>
          <p:cNvGraphicFramePr>
            <a:graphicFrameLocks noChangeAspect="1"/>
          </p:cNvGraphicFramePr>
          <p:nvPr/>
        </p:nvGraphicFramePr>
        <p:xfrm>
          <a:off x="7543800" y="1295400"/>
          <a:ext cx="609600" cy="609600"/>
        </p:xfrm>
        <a:graphic>
          <a:graphicData uri="http://schemas.openxmlformats.org/presentationml/2006/ole">
            <mc:AlternateContent xmlns:mc="http://schemas.openxmlformats.org/markup-compatibility/2006">
              <mc:Choice xmlns:v="urn:schemas-microsoft-com:vml" Requires="v">
                <p:oleObj spid="_x0000_s1218" name="Equation" r:id="rId4" imgW="126725" imgH="126725" progId="Equation.3">
                  <p:embed/>
                </p:oleObj>
              </mc:Choice>
              <mc:Fallback>
                <p:oleObj name="Equation" r:id="rId4" imgW="126725" imgH="126725" progId="Equation.3">
                  <p:embed/>
                  <p:pic>
                    <p:nvPicPr>
                      <p:cNvPr id="0" name="Picture 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1295400"/>
                        <a:ext cx="609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1" name="Text Box 26"/>
          <p:cNvSpPr txBox="1">
            <a:spLocks noChangeArrowheads="1"/>
          </p:cNvSpPr>
          <p:nvPr/>
        </p:nvSpPr>
        <p:spPr bwMode="auto">
          <a:xfrm>
            <a:off x="8077200" y="1295400"/>
            <a:ext cx="768350" cy="641350"/>
          </a:xfrm>
          <a:prstGeom prst="rect">
            <a:avLst/>
          </a:prstGeom>
          <a:noFill/>
          <a:ln w="9525">
            <a:noFill/>
            <a:miter lim="800000"/>
            <a:headEnd/>
            <a:tailEnd/>
          </a:ln>
        </p:spPr>
        <p:txBody>
          <a:bodyPr wrap="none">
            <a:spAutoFit/>
          </a:bodyPr>
          <a:lstStyle/>
          <a:p>
            <a:pPr eaLnBrk="0" hangingPunct="0"/>
            <a:r>
              <a:rPr lang="en-US" altLang="en-US" dirty="0"/>
              <a:t>1/5</a:t>
            </a:r>
          </a:p>
        </p:txBody>
      </p:sp>
      <p:sp>
        <p:nvSpPr>
          <p:cNvPr id="1112" name="Text Box 27"/>
          <p:cNvSpPr txBox="1">
            <a:spLocks noChangeArrowheads="1"/>
          </p:cNvSpPr>
          <p:nvPr/>
        </p:nvSpPr>
        <p:spPr bwMode="auto">
          <a:xfrm>
            <a:off x="6400800" y="1828800"/>
            <a:ext cx="784225" cy="641350"/>
          </a:xfrm>
          <a:prstGeom prst="rect">
            <a:avLst/>
          </a:prstGeom>
          <a:noFill/>
          <a:ln w="9525">
            <a:noFill/>
            <a:miter lim="800000"/>
            <a:headEnd/>
            <a:tailEnd/>
          </a:ln>
        </p:spPr>
        <p:txBody>
          <a:bodyPr wrap="none">
            <a:spAutoFit/>
          </a:bodyPr>
          <a:lstStyle/>
          <a:p>
            <a:pPr eaLnBrk="0" hangingPunct="0"/>
            <a:r>
              <a:rPr lang="en-US" altLang="en-US" dirty="0"/>
              <a:t>= 2</a:t>
            </a:r>
          </a:p>
        </p:txBody>
      </p:sp>
      <p:sp>
        <p:nvSpPr>
          <p:cNvPr id="1113" name="Text Box 28"/>
          <p:cNvSpPr txBox="1">
            <a:spLocks noChangeArrowheads="1"/>
          </p:cNvSpPr>
          <p:nvPr/>
        </p:nvSpPr>
        <p:spPr bwMode="auto">
          <a:xfrm>
            <a:off x="5715000" y="3200400"/>
            <a:ext cx="1905000" cy="641350"/>
          </a:xfrm>
          <a:prstGeom prst="rect">
            <a:avLst/>
          </a:prstGeom>
          <a:noFill/>
          <a:ln w="9525">
            <a:noFill/>
            <a:miter lim="800000"/>
            <a:headEnd/>
            <a:tailEnd/>
          </a:ln>
        </p:spPr>
        <p:txBody>
          <a:bodyPr>
            <a:spAutoFit/>
          </a:bodyPr>
          <a:lstStyle/>
          <a:p>
            <a:pPr eaLnBrk="0" hangingPunct="0"/>
            <a:r>
              <a:rPr lang="en-US" altLang="en-US" dirty="0"/>
              <a:t>OR = 2/3 </a:t>
            </a:r>
          </a:p>
        </p:txBody>
      </p:sp>
      <p:graphicFrame>
        <p:nvGraphicFramePr>
          <p:cNvPr id="1089" name="Object 65"/>
          <p:cNvGraphicFramePr>
            <a:graphicFrameLocks noChangeAspect="1"/>
          </p:cNvGraphicFramePr>
          <p:nvPr/>
        </p:nvGraphicFramePr>
        <p:xfrm>
          <a:off x="7467600" y="3200400"/>
          <a:ext cx="609600" cy="609600"/>
        </p:xfrm>
        <a:graphic>
          <a:graphicData uri="http://schemas.openxmlformats.org/presentationml/2006/ole">
            <mc:AlternateContent xmlns:mc="http://schemas.openxmlformats.org/markup-compatibility/2006">
              <mc:Choice xmlns:v="urn:schemas-microsoft-com:vml" Requires="v">
                <p:oleObj spid="_x0000_s1219" name="Equation" r:id="rId6" imgW="126725" imgH="126725" progId="Equation.3">
                  <p:embed/>
                </p:oleObj>
              </mc:Choice>
              <mc:Fallback>
                <p:oleObj name="Equation" r:id="rId6" imgW="126725" imgH="126725" progId="Equation.3">
                  <p:embed/>
                  <p:pic>
                    <p:nvPicPr>
                      <p:cNvPr id="0" name="Picture 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3200400"/>
                        <a:ext cx="609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4" name="Text Box 32"/>
          <p:cNvSpPr txBox="1">
            <a:spLocks noChangeArrowheads="1"/>
          </p:cNvSpPr>
          <p:nvPr/>
        </p:nvSpPr>
        <p:spPr bwMode="auto">
          <a:xfrm>
            <a:off x="8001000" y="3200400"/>
            <a:ext cx="768350" cy="641350"/>
          </a:xfrm>
          <a:prstGeom prst="rect">
            <a:avLst/>
          </a:prstGeom>
          <a:noFill/>
          <a:ln w="9525">
            <a:noFill/>
            <a:miter lim="800000"/>
            <a:headEnd/>
            <a:tailEnd/>
          </a:ln>
        </p:spPr>
        <p:txBody>
          <a:bodyPr wrap="none">
            <a:spAutoFit/>
          </a:bodyPr>
          <a:lstStyle/>
          <a:p>
            <a:pPr eaLnBrk="0" hangingPunct="0"/>
            <a:r>
              <a:rPr lang="en-US" altLang="en-US" dirty="0"/>
              <a:t>1/4</a:t>
            </a:r>
          </a:p>
        </p:txBody>
      </p:sp>
      <p:sp>
        <p:nvSpPr>
          <p:cNvPr id="1115" name="Text Box 34"/>
          <p:cNvSpPr txBox="1">
            <a:spLocks noChangeArrowheads="1"/>
          </p:cNvSpPr>
          <p:nvPr/>
        </p:nvSpPr>
        <p:spPr bwMode="auto">
          <a:xfrm>
            <a:off x="6400800" y="3810000"/>
            <a:ext cx="1355725" cy="641350"/>
          </a:xfrm>
          <a:prstGeom prst="rect">
            <a:avLst/>
          </a:prstGeom>
          <a:noFill/>
          <a:ln w="9525">
            <a:noFill/>
            <a:miter lim="800000"/>
            <a:headEnd/>
            <a:tailEnd/>
          </a:ln>
        </p:spPr>
        <p:txBody>
          <a:bodyPr wrap="none">
            <a:spAutoFit/>
          </a:bodyPr>
          <a:lstStyle/>
          <a:p>
            <a:pPr eaLnBrk="0" hangingPunct="0"/>
            <a:r>
              <a:rPr lang="en-US" altLang="en-US" dirty="0"/>
              <a:t>= 2.67</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3"/>
          <p:cNvSpPr txBox="1">
            <a:spLocks noChangeArrowheads="1"/>
          </p:cNvSpPr>
          <p:nvPr/>
        </p:nvSpPr>
        <p:spPr bwMode="auto">
          <a:xfrm>
            <a:off x="990600" y="152400"/>
            <a:ext cx="7140575" cy="519113"/>
          </a:xfrm>
          <a:prstGeom prst="rect">
            <a:avLst/>
          </a:prstGeom>
          <a:noFill/>
          <a:ln w="9525">
            <a:noFill/>
            <a:miter lim="800000"/>
            <a:headEnd/>
            <a:tailEnd/>
          </a:ln>
        </p:spPr>
        <p:txBody>
          <a:bodyPr wrap="none">
            <a:spAutoFit/>
          </a:bodyPr>
          <a:lstStyle/>
          <a:p>
            <a:pPr eaLnBrk="0" hangingPunct="0"/>
            <a:r>
              <a:rPr lang="en-US" altLang="en-US" sz="2800" b="1" dirty="0"/>
              <a:t>Odds ratio</a:t>
            </a:r>
            <a:r>
              <a:rPr lang="en-US" altLang="en-US" sz="2800" dirty="0"/>
              <a:t> of disease in exposed and unexposed</a:t>
            </a:r>
          </a:p>
        </p:txBody>
      </p:sp>
      <p:sp>
        <p:nvSpPr>
          <p:cNvPr id="72719" name="Text Box 16"/>
          <p:cNvSpPr txBox="1">
            <a:spLocks noChangeArrowheads="1"/>
          </p:cNvSpPr>
          <p:nvPr/>
        </p:nvSpPr>
        <p:spPr bwMode="auto">
          <a:xfrm>
            <a:off x="7407275" y="1524000"/>
            <a:ext cx="1101725" cy="641350"/>
          </a:xfrm>
          <a:prstGeom prst="rect">
            <a:avLst/>
          </a:prstGeom>
          <a:noFill/>
          <a:ln w="9525">
            <a:noFill/>
            <a:miter lim="800000"/>
            <a:headEnd/>
            <a:tailEnd/>
          </a:ln>
        </p:spPr>
        <p:txBody>
          <a:bodyPr wrap="none">
            <a:spAutoFit/>
          </a:bodyPr>
          <a:lstStyle/>
          <a:p>
            <a:pPr eaLnBrk="0" hangingPunct="0"/>
            <a:r>
              <a:rPr lang="en-US" altLang="en-US" dirty="0"/>
              <a:t>a + b</a:t>
            </a:r>
            <a:endParaRPr lang="en-US" altLang="en-US" sz="2400" dirty="0"/>
          </a:p>
        </p:txBody>
      </p:sp>
      <p:sp>
        <p:nvSpPr>
          <p:cNvPr id="72720" name="Text Box 17"/>
          <p:cNvSpPr txBox="1">
            <a:spLocks noChangeArrowheads="1"/>
          </p:cNvSpPr>
          <p:nvPr/>
        </p:nvSpPr>
        <p:spPr bwMode="auto">
          <a:xfrm>
            <a:off x="7254875" y="4114800"/>
            <a:ext cx="1254125" cy="641350"/>
          </a:xfrm>
          <a:prstGeom prst="rect">
            <a:avLst/>
          </a:prstGeom>
          <a:noFill/>
          <a:ln w="9525">
            <a:noFill/>
            <a:miter lim="800000"/>
            <a:headEnd/>
            <a:tailEnd/>
          </a:ln>
        </p:spPr>
        <p:txBody>
          <a:bodyPr wrap="none">
            <a:spAutoFit/>
          </a:bodyPr>
          <a:lstStyle/>
          <a:p>
            <a:pPr eaLnBrk="0" hangingPunct="0"/>
            <a:r>
              <a:rPr lang="en-US" altLang="en-US" sz="2400" dirty="0"/>
              <a:t>  </a:t>
            </a:r>
            <a:r>
              <a:rPr lang="en-US" altLang="en-US" dirty="0"/>
              <a:t>c + d</a:t>
            </a:r>
            <a:endParaRPr lang="en-US" altLang="en-US" sz="2400" dirty="0"/>
          </a:p>
        </p:txBody>
      </p:sp>
      <p:sp>
        <p:nvSpPr>
          <p:cNvPr id="72721" name="Rectangle 18"/>
          <p:cNvSpPr>
            <a:spLocks noChangeArrowheads="1"/>
          </p:cNvSpPr>
          <p:nvPr/>
        </p:nvSpPr>
        <p:spPr bwMode="auto">
          <a:xfrm>
            <a:off x="7712075" y="3429000"/>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72722" name="Rectangle 19"/>
          <p:cNvSpPr>
            <a:spLocks noChangeArrowheads="1"/>
          </p:cNvSpPr>
          <p:nvPr/>
        </p:nvSpPr>
        <p:spPr bwMode="auto">
          <a:xfrm>
            <a:off x="7712075" y="9144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72723" name="Text Box 20"/>
          <p:cNvSpPr txBox="1">
            <a:spLocks noChangeArrowheads="1"/>
          </p:cNvSpPr>
          <p:nvPr/>
        </p:nvSpPr>
        <p:spPr bwMode="auto">
          <a:xfrm>
            <a:off x="5943600" y="2940050"/>
            <a:ext cx="1244600" cy="641350"/>
          </a:xfrm>
          <a:prstGeom prst="rect">
            <a:avLst/>
          </a:prstGeom>
          <a:noFill/>
          <a:ln w="9525">
            <a:noFill/>
            <a:miter lim="800000"/>
            <a:headEnd/>
            <a:tailEnd/>
          </a:ln>
        </p:spPr>
        <p:txBody>
          <a:bodyPr wrap="none">
            <a:spAutoFit/>
          </a:bodyPr>
          <a:lstStyle/>
          <a:p>
            <a:pPr eaLnBrk="0" hangingPunct="0"/>
            <a:r>
              <a:rPr lang="en-US" altLang="en-US" b="1" dirty="0"/>
              <a:t>OR =</a:t>
            </a:r>
            <a:endParaRPr lang="en-US" altLang="en-US" sz="2400" dirty="0"/>
          </a:p>
        </p:txBody>
      </p:sp>
      <p:sp>
        <p:nvSpPr>
          <p:cNvPr id="72724" name="Line 21"/>
          <p:cNvSpPr>
            <a:spLocks noChangeShapeType="1"/>
          </p:cNvSpPr>
          <p:nvPr/>
        </p:nvSpPr>
        <p:spPr bwMode="auto">
          <a:xfrm>
            <a:off x="7483475" y="1524000"/>
            <a:ext cx="838200" cy="0"/>
          </a:xfrm>
          <a:prstGeom prst="line">
            <a:avLst/>
          </a:prstGeom>
          <a:noFill/>
          <a:ln w="9525">
            <a:solidFill>
              <a:schemeClr val="tx1"/>
            </a:solidFill>
            <a:round/>
            <a:headEnd/>
            <a:tailEnd/>
          </a:ln>
        </p:spPr>
        <p:txBody>
          <a:bodyPr wrap="none" anchor="ctr"/>
          <a:lstStyle/>
          <a:p>
            <a:endParaRPr lang="en-US" dirty="0"/>
          </a:p>
        </p:txBody>
      </p:sp>
      <p:sp>
        <p:nvSpPr>
          <p:cNvPr id="72725" name="Line 22"/>
          <p:cNvSpPr>
            <a:spLocks noChangeShapeType="1"/>
          </p:cNvSpPr>
          <p:nvPr/>
        </p:nvSpPr>
        <p:spPr bwMode="auto">
          <a:xfrm>
            <a:off x="7559675" y="4114800"/>
            <a:ext cx="838200" cy="0"/>
          </a:xfrm>
          <a:prstGeom prst="line">
            <a:avLst/>
          </a:prstGeom>
          <a:noFill/>
          <a:ln w="9525">
            <a:solidFill>
              <a:schemeClr val="tx1"/>
            </a:solidFill>
            <a:round/>
            <a:headEnd/>
            <a:tailEnd/>
          </a:ln>
        </p:spPr>
        <p:txBody>
          <a:bodyPr wrap="none" anchor="ctr"/>
          <a:lstStyle/>
          <a:p>
            <a:endParaRPr lang="en-US" dirty="0"/>
          </a:p>
        </p:txBody>
      </p:sp>
      <p:sp>
        <p:nvSpPr>
          <p:cNvPr id="72726" name="Line 23"/>
          <p:cNvSpPr>
            <a:spLocks noChangeShapeType="1"/>
          </p:cNvSpPr>
          <p:nvPr/>
        </p:nvSpPr>
        <p:spPr bwMode="auto">
          <a:xfrm>
            <a:off x="7178675" y="3429000"/>
            <a:ext cx="1600200" cy="0"/>
          </a:xfrm>
          <a:prstGeom prst="line">
            <a:avLst/>
          </a:prstGeom>
          <a:noFill/>
          <a:ln w="9525">
            <a:solidFill>
              <a:schemeClr val="tx1"/>
            </a:solidFill>
            <a:round/>
            <a:headEnd/>
            <a:tailEnd/>
          </a:ln>
        </p:spPr>
        <p:txBody>
          <a:bodyPr wrap="none" anchor="ctr"/>
          <a:lstStyle/>
          <a:p>
            <a:endParaRPr lang="en-US" dirty="0"/>
          </a:p>
        </p:txBody>
      </p:sp>
      <p:sp>
        <p:nvSpPr>
          <p:cNvPr id="72727" name="Rectangle 24"/>
          <p:cNvSpPr>
            <a:spLocks noChangeArrowheads="1"/>
          </p:cNvSpPr>
          <p:nvPr/>
        </p:nvSpPr>
        <p:spPr bwMode="auto">
          <a:xfrm>
            <a:off x="7940675" y="20574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72728" name="Rectangle 25"/>
          <p:cNvSpPr>
            <a:spLocks noChangeArrowheads="1"/>
          </p:cNvSpPr>
          <p:nvPr/>
        </p:nvSpPr>
        <p:spPr bwMode="auto">
          <a:xfrm>
            <a:off x="7559675" y="2590800"/>
            <a:ext cx="1101725" cy="641350"/>
          </a:xfrm>
          <a:prstGeom prst="rect">
            <a:avLst/>
          </a:prstGeom>
          <a:noFill/>
          <a:ln w="9525">
            <a:noFill/>
            <a:miter lim="800000"/>
            <a:headEnd/>
            <a:tailEnd/>
          </a:ln>
        </p:spPr>
        <p:txBody>
          <a:bodyPr wrap="none">
            <a:spAutoFit/>
          </a:bodyPr>
          <a:lstStyle/>
          <a:p>
            <a:pPr eaLnBrk="0" hangingPunct="0"/>
            <a:r>
              <a:rPr lang="en-US" altLang="en-US" dirty="0"/>
              <a:t>a + b</a:t>
            </a:r>
          </a:p>
        </p:txBody>
      </p:sp>
      <p:sp>
        <p:nvSpPr>
          <p:cNvPr id="72729" name="Line 26"/>
          <p:cNvSpPr>
            <a:spLocks noChangeShapeType="1"/>
          </p:cNvSpPr>
          <p:nvPr/>
        </p:nvSpPr>
        <p:spPr bwMode="auto">
          <a:xfrm>
            <a:off x="7712075" y="2667000"/>
            <a:ext cx="838200" cy="0"/>
          </a:xfrm>
          <a:prstGeom prst="line">
            <a:avLst/>
          </a:prstGeom>
          <a:noFill/>
          <a:ln w="9525">
            <a:solidFill>
              <a:schemeClr val="tx1"/>
            </a:solidFill>
            <a:round/>
            <a:headEnd/>
            <a:tailEnd/>
          </a:ln>
        </p:spPr>
        <p:txBody>
          <a:bodyPr wrap="none" anchor="ctr"/>
          <a:lstStyle/>
          <a:p>
            <a:endParaRPr lang="en-US" dirty="0"/>
          </a:p>
        </p:txBody>
      </p:sp>
      <p:sp>
        <p:nvSpPr>
          <p:cNvPr id="72730" name="Text Box 27"/>
          <p:cNvSpPr txBox="1">
            <a:spLocks noChangeArrowheads="1"/>
          </p:cNvSpPr>
          <p:nvPr/>
        </p:nvSpPr>
        <p:spPr bwMode="auto">
          <a:xfrm>
            <a:off x="7086600" y="2403475"/>
            <a:ext cx="514350" cy="457200"/>
          </a:xfrm>
          <a:prstGeom prst="rect">
            <a:avLst/>
          </a:prstGeom>
          <a:noFill/>
          <a:ln w="9525">
            <a:noFill/>
            <a:miter lim="800000"/>
            <a:headEnd/>
            <a:tailEnd/>
          </a:ln>
        </p:spPr>
        <p:txBody>
          <a:bodyPr wrap="none">
            <a:spAutoFit/>
          </a:bodyPr>
          <a:lstStyle/>
          <a:p>
            <a:pPr eaLnBrk="0" hangingPunct="0"/>
            <a:r>
              <a:rPr lang="en-US" altLang="en-US" sz="2400" dirty="0"/>
              <a:t>1 -</a:t>
            </a:r>
          </a:p>
        </p:txBody>
      </p:sp>
      <p:sp>
        <p:nvSpPr>
          <p:cNvPr id="72731" name="Line 28"/>
          <p:cNvSpPr>
            <a:spLocks noChangeShapeType="1"/>
          </p:cNvSpPr>
          <p:nvPr/>
        </p:nvSpPr>
        <p:spPr bwMode="auto">
          <a:xfrm>
            <a:off x="7178675" y="2209800"/>
            <a:ext cx="1371600" cy="0"/>
          </a:xfrm>
          <a:prstGeom prst="line">
            <a:avLst/>
          </a:prstGeom>
          <a:noFill/>
          <a:ln w="9525">
            <a:solidFill>
              <a:schemeClr val="tx1"/>
            </a:solidFill>
            <a:round/>
            <a:headEnd/>
            <a:tailEnd/>
          </a:ln>
        </p:spPr>
        <p:txBody>
          <a:bodyPr wrap="none" anchor="ctr"/>
          <a:lstStyle/>
          <a:p>
            <a:endParaRPr lang="en-US" dirty="0"/>
          </a:p>
        </p:txBody>
      </p:sp>
      <p:sp>
        <p:nvSpPr>
          <p:cNvPr id="72732" name="Rectangle 30"/>
          <p:cNvSpPr>
            <a:spLocks noChangeArrowheads="1"/>
          </p:cNvSpPr>
          <p:nvPr/>
        </p:nvSpPr>
        <p:spPr bwMode="auto">
          <a:xfrm>
            <a:off x="8016875" y="4724400"/>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72733" name="Line 31"/>
          <p:cNvSpPr>
            <a:spLocks noChangeShapeType="1"/>
          </p:cNvSpPr>
          <p:nvPr/>
        </p:nvSpPr>
        <p:spPr bwMode="auto">
          <a:xfrm>
            <a:off x="7788275" y="5334000"/>
            <a:ext cx="838200" cy="0"/>
          </a:xfrm>
          <a:prstGeom prst="line">
            <a:avLst/>
          </a:prstGeom>
          <a:noFill/>
          <a:ln w="9525">
            <a:solidFill>
              <a:schemeClr val="tx1"/>
            </a:solidFill>
            <a:round/>
            <a:headEnd/>
            <a:tailEnd/>
          </a:ln>
        </p:spPr>
        <p:txBody>
          <a:bodyPr wrap="none" anchor="ctr"/>
          <a:lstStyle/>
          <a:p>
            <a:endParaRPr lang="en-US" dirty="0"/>
          </a:p>
        </p:txBody>
      </p:sp>
      <p:sp>
        <p:nvSpPr>
          <p:cNvPr id="72734" name="Rectangle 32"/>
          <p:cNvSpPr>
            <a:spLocks noChangeArrowheads="1"/>
          </p:cNvSpPr>
          <p:nvPr/>
        </p:nvSpPr>
        <p:spPr bwMode="auto">
          <a:xfrm>
            <a:off x="7635875" y="5410200"/>
            <a:ext cx="1101725" cy="641350"/>
          </a:xfrm>
          <a:prstGeom prst="rect">
            <a:avLst/>
          </a:prstGeom>
          <a:noFill/>
          <a:ln w="9525">
            <a:noFill/>
            <a:miter lim="800000"/>
            <a:headEnd/>
            <a:tailEnd/>
          </a:ln>
        </p:spPr>
        <p:txBody>
          <a:bodyPr wrap="none">
            <a:spAutoFit/>
          </a:bodyPr>
          <a:lstStyle/>
          <a:p>
            <a:pPr eaLnBrk="0" hangingPunct="0"/>
            <a:r>
              <a:rPr lang="en-US" altLang="en-US" dirty="0"/>
              <a:t>c + d</a:t>
            </a:r>
          </a:p>
        </p:txBody>
      </p:sp>
      <p:sp>
        <p:nvSpPr>
          <p:cNvPr id="72735" name="Text Box 33"/>
          <p:cNvSpPr txBox="1">
            <a:spLocks noChangeArrowheads="1"/>
          </p:cNvSpPr>
          <p:nvPr/>
        </p:nvSpPr>
        <p:spPr bwMode="auto">
          <a:xfrm>
            <a:off x="7102475" y="5105400"/>
            <a:ext cx="590550" cy="457200"/>
          </a:xfrm>
          <a:prstGeom prst="rect">
            <a:avLst/>
          </a:prstGeom>
          <a:noFill/>
          <a:ln w="9525">
            <a:noFill/>
            <a:miter lim="800000"/>
            <a:headEnd/>
            <a:tailEnd/>
          </a:ln>
        </p:spPr>
        <p:txBody>
          <a:bodyPr wrap="none">
            <a:spAutoFit/>
          </a:bodyPr>
          <a:lstStyle/>
          <a:p>
            <a:pPr eaLnBrk="0" hangingPunct="0"/>
            <a:r>
              <a:rPr lang="en-US" altLang="en-US" sz="2400" dirty="0"/>
              <a:t>1 - </a:t>
            </a:r>
          </a:p>
        </p:txBody>
      </p:sp>
      <p:sp>
        <p:nvSpPr>
          <p:cNvPr id="72736" name="Line 34"/>
          <p:cNvSpPr>
            <a:spLocks noChangeShapeType="1"/>
          </p:cNvSpPr>
          <p:nvPr/>
        </p:nvSpPr>
        <p:spPr bwMode="auto">
          <a:xfrm>
            <a:off x="7254875" y="4876800"/>
            <a:ext cx="1524000" cy="0"/>
          </a:xfrm>
          <a:prstGeom prst="line">
            <a:avLst/>
          </a:prstGeom>
          <a:noFill/>
          <a:ln w="9525">
            <a:solidFill>
              <a:schemeClr val="tx1"/>
            </a:solidFill>
            <a:round/>
            <a:headEnd/>
            <a:tailEnd/>
          </a:ln>
        </p:spPr>
        <p:txBody>
          <a:bodyPr wrap="none" anchor="ctr"/>
          <a:lstStyle/>
          <a:p>
            <a:endParaRPr lang="en-US" dirty="0"/>
          </a:p>
        </p:txBody>
      </p:sp>
      <p:sp>
        <p:nvSpPr>
          <p:cNvPr id="72737" name="Text Box 35"/>
          <p:cNvSpPr txBox="1">
            <a:spLocks noChangeArrowheads="1"/>
          </p:cNvSpPr>
          <p:nvPr/>
        </p:nvSpPr>
        <p:spPr bwMode="auto">
          <a:xfrm>
            <a:off x="441325" y="6086475"/>
            <a:ext cx="8253413" cy="519113"/>
          </a:xfrm>
          <a:prstGeom prst="rect">
            <a:avLst/>
          </a:prstGeom>
          <a:noFill/>
          <a:ln w="9525">
            <a:noFill/>
            <a:miter lim="800000"/>
            <a:headEnd/>
            <a:tailEnd/>
          </a:ln>
        </p:spPr>
        <p:txBody>
          <a:bodyPr wrap="none">
            <a:spAutoFit/>
          </a:bodyPr>
          <a:lstStyle/>
          <a:p>
            <a:pPr eaLnBrk="0" hangingPunct="0"/>
            <a:r>
              <a:rPr lang="en-US" altLang="en-US" sz="2800" b="1" dirty="0"/>
              <a:t>Formula: (p / 1-p in exposed) /  (p / 1-p in unexposed)</a:t>
            </a:r>
          </a:p>
        </p:txBody>
      </p:sp>
      <p:grpSp>
        <p:nvGrpSpPr>
          <p:cNvPr id="35" name="Group 34"/>
          <p:cNvGrpSpPr/>
          <p:nvPr/>
        </p:nvGrpSpPr>
        <p:grpSpPr>
          <a:xfrm>
            <a:off x="296492" y="1403350"/>
            <a:ext cx="4813683" cy="3559124"/>
            <a:chOff x="756958" y="1338540"/>
            <a:chExt cx="4813683" cy="3559124"/>
          </a:xfrm>
        </p:grpSpPr>
        <p:grpSp>
          <p:nvGrpSpPr>
            <p:cNvPr id="36" name="Group 35"/>
            <p:cNvGrpSpPr/>
            <p:nvPr/>
          </p:nvGrpSpPr>
          <p:grpSpPr>
            <a:xfrm>
              <a:off x="756958" y="1338540"/>
              <a:ext cx="4813683" cy="3559124"/>
              <a:chOff x="1282317" y="708076"/>
              <a:chExt cx="4813683" cy="3559124"/>
            </a:xfrm>
          </p:grpSpPr>
          <p:sp>
            <p:nvSpPr>
              <p:cNvPr id="40" name="Rectangle 2051"/>
              <p:cNvSpPr>
                <a:spLocks noChangeArrowheads="1"/>
              </p:cNvSpPr>
              <p:nvPr/>
            </p:nvSpPr>
            <p:spPr bwMode="auto">
              <a:xfrm>
                <a:off x="2971800"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41" name="Text Box 2053"/>
              <p:cNvSpPr txBox="1">
                <a:spLocks noChangeArrowheads="1"/>
              </p:cNvSpPr>
              <p:nvPr/>
            </p:nvSpPr>
            <p:spPr bwMode="auto">
              <a:xfrm>
                <a:off x="3944820" y="708076"/>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42" name="Text Box 2054"/>
              <p:cNvSpPr txBox="1">
                <a:spLocks noChangeArrowheads="1"/>
              </p:cNvSpPr>
              <p:nvPr/>
            </p:nvSpPr>
            <p:spPr bwMode="auto">
              <a:xfrm>
                <a:off x="3429321"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43" name="Text Box 2055"/>
              <p:cNvSpPr txBox="1">
                <a:spLocks noChangeArrowheads="1"/>
              </p:cNvSpPr>
              <p:nvPr/>
            </p:nvSpPr>
            <p:spPr bwMode="auto">
              <a:xfrm>
                <a:off x="5051424"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44" name="Text Box 2056"/>
              <p:cNvSpPr txBox="1">
                <a:spLocks noChangeArrowheads="1"/>
              </p:cNvSpPr>
              <p:nvPr/>
            </p:nvSpPr>
            <p:spPr bwMode="auto">
              <a:xfrm rot="16202283">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45"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46"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47" name="Text Box 2061"/>
              <p:cNvSpPr txBox="1">
                <a:spLocks noChangeArrowheads="1"/>
              </p:cNvSpPr>
              <p:nvPr/>
            </p:nvSpPr>
            <p:spPr bwMode="auto">
              <a:xfrm>
                <a:off x="3517900" y="19812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48" name="Rectangle 2062"/>
              <p:cNvSpPr>
                <a:spLocks noChangeArrowheads="1"/>
              </p:cNvSpPr>
              <p:nvPr/>
            </p:nvSpPr>
            <p:spPr bwMode="auto">
              <a:xfrm>
                <a:off x="5127625" y="1965325"/>
                <a:ext cx="412750" cy="641350"/>
              </a:xfrm>
              <a:prstGeom prst="rect">
                <a:avLst/>
              </a:prstGeom>
              <a:noFill/>
              <a:ln w="9525">
                <a:noFill/>
                <a:miter lim="800000"/>
                <a:headEnd/>
                <a:tailEnd/>
              </a:ln>
            </p:spPr>
            <p:txBody>
              <a:bodyPr wrap="none">
                <a:spAutoFit/>
              </a:bodyPr>
              <a:lstStyle/>
              <a:p>
                <a:pPr eaLnBrk="0" hangingPunct="0"/>
                <a:r>
                  <a:rPr lang="en-US" altLang="en-US" dirty="0"/>
                  <a:t>b</a:t>
                </a:r>
              </a:p>
            </p:txBody>
          </p:sp>
          <p:sp>
            <p:nvSpPr>
              <p:cNvPr id="49" name="Rectangle 2063"/>
              <p:cNvSpPr>
                <a:spLocks noChangeArrowheads="1"/>
              </p:cNvSpPr>
              <p:nvPr/>
            </p:nvSpPr>
            <p:spPr bwMode="auto">
              <a:xfrm>
                <a:off x="3540125" y="3336925"/>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50" name="Rectangle 2064"/>
              <p:cNvSpPr>
                <a:spLocks noChangeArrowheads="1"/>
              </p:cNvSpPr>
              <p:nvPr/>
            </p:nvSpPr>
            <p:spPr bwMode="auto">
              <a:xfrm>
                <a:off x="5123656" y="3336925"/>
                <a:ext cx="412750" cy="641350"/>
              </a:xfrm>
              <a:prstGeom prst="rect">
                <a:avLst/>
              </a:prstGeom>
              <a:noFill/>
              <a:ln w="9525">
                <a:noFill/>
                <a:miter lim="800000"/>
                <a:headEnd/>
                <a:tailEnd/>
              </a:ln>
            </p:spPr>
            <p:txBody>
              <a:bodyPr wrap="none">
                <a:spAutoFit/>
              </a:bodyPr>
              <a:lstStyle/>
              <a:p>
                <a:pPr eaLnBrk="0" hangingPunct="0"/>
                <a:r>
                  <a:rPr lang="en-US" altLang="en-US" dirty="0"/>
                  <a:t>d</a:t>
                </a:r>
              </a:p>
            </p:txBody>
          </p:sp>
        </p:grpSp>
        <p:grpSp>
          <p:nvGrpSpPr>
            <p:cNvPr id="37" name="Group 36"/>
            <p:cNvGrpSpPr/>
            <p:nvPr/>
          </p:nvGrpSpPr>
          <p:grpSpPr>
            <a:xfrm>
              <a:off x="2446441" y="2383064"/>
              <a:ext cx="3124200" cy="2514600"/>
              <a:chOff x="2446441" y="2383064"/>
              <a:chExt cx="3124200" cy="2514600"/>
            </a:xfrm>
          </p:grpSpPr>
          <p:sp>
            <p:nvSpPr>
              <p:cNvPr id="38" name="Line 2059"/>
              <p:cNvSpPr>
                <a:spLocks noChangeShapeType="1"/>
              </p:cNvSpPr>
              <p:nvPr/>
            </p:nvSpPr>
            <p:spPr bwMode="auto">
              <a:xfrm>
                <a:off x="3970441" y="2383064"/>
                <a:ext cx="0" cy="2514600"/>
              </a:xfrm>
              <a:prstGeom prst="line">
                <a:avLst/>
              </a:prstGeom>
              <a:noFill/>
              <a:ln w="9525">
                <a:solidFill>
                  <a:schemeClr val="tx1"/>
                </a:solidFill>
                <a:round/>
                <a:headEnd/>
                <a:tailEnd/>
              </a:ln>
            </p:spPr>
            <p:txBody>
              <a:bodyPr wrap="none" anchor="ctr"/>
              <a:lstStyle/>
              <a:p>
                <a:endParaRPr lang="en-US" dirty="0"/>
              </a:p>
            </p:txBody>
          </p:sp>
          <p:cxnSp>
            <p:nvCxnSpPr>
              <p:cNvPr id="39" name="Straight Connector 38"/>
              <p:cNvCxnSpPr/>
              <p:nvPr/>
            </p:nvCxnSpPr>
            <p:spPr bwMode="auto">
              <a:xfrm>
                <a:off x="2446441" y="3640364"/>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3"/>
          <p:cNvSpPr txBox="1">
            <a:spLocks noChangeArrowheads="1"/>
          </p:cNvSpPr>
          <p:nvPr/>
        </p:nvSpPr>
        <p:spPr bwMode="auto">
          <a:xfrm>
            <a:off x="1066800" y="228600"/>
            <a:ext cx="7140575" cy="519113"/>
          </a:xfrm>
          <a:prstGeom prst="rect">
            <a:avLst/>
          </a:prstGeom>
          <a:noFill/>
          <a:ln w="9525">
            <a:noFill/>
            <a:miter lim="800000"/>
            <a:headEnd/>
            <a:tailEnd/>
          </a:ln>
        </p:spPr>
        <p:txBody>
          <a:bodyPr wrap="none">
            <a:spAutoFit/>
          </a:bodyPr>
          <a:lstStyle/>
          <a:p>
            <a:pPr eaLnBrk="0" hangingPunct="0"/>
            <a:r>
              <a:rPr lang="en-US" altLang="en-US" sz="2800" b="1" dirty="0"/>
              <a:t>Odds ratio</a:t>
            </a:r>
            <a:r>
              <a:rPr lang="en-US" altLang="en-US" sz="2800" dirty="0"/>
              <a:t> of disease in exposed and unexposed</a:t>
            </a:r>
          </a:p>
        </p:txBody>
      </p:sp>
      <p:sp>
        <p:nvSpPr>
          <p:cNvPr id="74754" name="Text Box 16"/>
          <p:cNvSpPr txBox="1">
            <a:spLocks noChangeArrowheads="1"/>
          </p:cNvSpPr>
          <p:nvPr/>
        </p:nvSpPr>
        <p:spPr bwMode="auto">
          <a:xfrm>
            <a:off x="2133600" y="1371600"/>
            <a:ext cx="1101725" cy="641350"/>
          </a:xfrm>
          <a:prstGeom prst="rect">
            <a:avLst/>
          </a:prstGeom>
          <a:noFill/>
          <a:ln w="9525">
            <a:noFill/>
            <a:miter lim="800000"/>
            <a:headEnd/>
            <a:tailEnd/>
          </a:ln>
        </p:spPr>
        <p:txBody>
          <a:bodyPr wrap="none">
            <a:spAutoFit/>
          </a:bodyPr>
          <a:lstStyle/>
          <a:p>
            <a:pPr eaLnBrk="0" hangingPunct="0"/>
            <a:r>
              <a:rPr lang="en-US" altLang="en-US" dirty="0"/>
              <a:t>a + b</a:t>
            </a:r>
            <a:endParaRPr lang="en-US" altLang="en-US" sz="2400" dirty="0"/>
          </a:p>
        </p:txBody>
      </p:sp>
      <p:sp>
        <p:nvSpPr>
          <p:cNvPr id="74755" name="Text Box 17"/>
          <p:cNvSpPr txBox="1">
            <a:spLocks noChangeArrowheads="1"/>
          </p:cNvSpPr>
          <p:nvPr/>
        </p:nvSpPr>
        <p:spPr bwMode="auto">
          <a:xfrm>
            <a:off x="2057400" y="3200400"/>
            <a:ext cx="1254125" cy="641350"/>
          </a:xfrm>
          <a:prstGeom prst="rect">
            <a:avLst/>
          </a:prstGeom>
          <a:noFill/>
          <a:ln w="9525">
            <a:noFill/>
            <a:miter lim="800000"/>
            <a:headEnd/>
            <a:tailEnd/>
          </a:ln>
        </p:spPr>
        <p:txBody>
          <a:bodyPr wrap="none">
            <a:spAutoFit/>
          </a:bodyPr>
          <a:lstStyle/>
          <a:p>
            <a:pPr eaLnBrk="0" hangingPunct="0"/>
            <a:r>
              <a:rPr lang="en-US" altLang="en-US" sz="2400" dirty="0"/>
              <a:t>  </a:t>
            </a:r>
            <a:r>
              <a:rPr lang="en-US" altLang="en-US" dirty="0"/>
              <a:t>c + d</a:t>
            </a:r>
            <a:endParaRPr lang="en-US" altLang="en-US" sz="2400" dirty="0"/>
          </a:p>
        </p:txBody>
      </p:sp>
      <p:sp>
        <p:nvSpPr>
          <p:cNvPr id="74756" name="Rectangle 18"/>
          <p:cNvSpPr>
            <a:spLocks noChangeArrowheads="1"/>
          </p:cNvSpPr>
          <p:nvPr/>
        </p:nvSpPr>
        <p:spPr bwMode="auto">
          <a:xfrm>
            <a:off x="2514600" y="2819400"/>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74757" name="Rectangle 19"/>
          <p:cNvSpPr>
            <a:spLocks noChangeArrowheads="1"/>
          </p:cNvSpPr>
          <p:nvPr/>
        </p:nvSpPr>
        <p:spPr bwMode="auto">
          <a:xfrm>
            <a:off x="2438400" y="7620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74758" name="Text Box 20"/>
          <p:cNvSpPr txBox="1">
            <a:spLocks noChangeArrowheads="1"/>
          </p:cNvSpPr>
          <p:nvPr/>
        </p:nvSpPr>
        <p:spPr bwMode="auto">
          <a:xfrm>
            <a:off x="304800" y="2667000"/>
            <a:ext cx="1244600" cy="641350"/>
          </a:xfrm>
          <a:prstGeom prst="rect">
            <a:avLst/>
          </a:prstGeom>
          <a:noFill/>
          <a:ln w="9525">
            <a:noFill/>
            <a:miter lim="800000"/>
            <a:headEnd/>
            <a:tailEnd/>
          </a:ln>
        </p:spPr>
        <p:txBody>
          <a:bodyPr wrap="none">
            <a:spAutoFit/>
          </a:bodyPr>
          <a:lstStyle/>
          <a:p>
            <a:pPr eaLnBrk="0" hangingPunct="0"/>
            <a:r>
              <a:rPr lang="en-US" altLang="en-US" b="1" dirty="0"/>
              <a:t>OR =</a:t>
            </a:r>
            <a:endParaRPr lang="en-US" altLang="en-US" sz="2400" dirty="0"/>
          </a:p>
        </p:txBody>
      </p:sp>
      <p:sp>
        <p:nvSpPr>
          <p:cNvPr id="74759" name="Line 21"/>
          <p:cNvSpPr>
            <a:spLocks noChangeShapeType="1"/>
          </p:cNvSpPr>
          <p:nvPr/>
        </p:nvSpPr>
        <p:spPr bwMode="auto">
          <a:xfrm>
            <a:off x="2209800" y="1371600"/>
            <a:ext cx="838200" cy="0"/>
          </a:xfrm>
          <a:prstGeom prst="line">
            <a:avLst/>
          </a:prstGeom>
          <a:noFill/>
          <a:ln w="9525">
            <a:solidFill>
              <a:schemeClr val="tx1"/>
            </a:solidFill>
            <a:round/>
            <a:headEnd/>
            <a:tailEnd/>
          </a:ln>
        </p:spPr>
        <p:txBody>
          <a:bodyPr wrap="none" anchor="ctr"/>
          <a:lstStyle/>
          <a:p>
            <a:endParaRPr lang="en-US" dirty="0"/>
          </a:p>
        </p:txBody>
      </p:sp>
      <p:sp>
        <p:nvSpPr>
          <p:cNvPr id="74760" name="Line 22"/>
          <p:cNvSpPr>
            <a:spLocks noChangeShapeType="1"/>
          </p:cNvSpPr>
          <p:nvPr/>
        </p:nvSpPr>
        <p:spPr bwMode="auto">
          <a:xfrm>
            <a:off x="2286000" y="3352800"/>
            <a:ext cx="838200" cy="0"/>
          </a:xfrm>
          <a:prstGeom prst="line">
            <a:avLst/>
          </a:prstGeom>
          <a:noFill/>
          <a:ln w="9525">
            <a:solidFill>
              <a:schemeClr val="tx1"/>
            </a:solidFill>
            <a:round/>
            <a:headEnd/>
            <a:tailEnd/>
          </a:ln>
        </p:spPr>
        <p:txBody>
          <a:bodyPr wrap="none" anchor="ctr"/>
          <a:lstStyle/>
          <a:p>
            <a:endParaRPr lang="en-US" dirty="0"/>
          </a:p>
        </p:txBody>
      </p:sp>
      <p:sp>
        <p:nvSpPr>
          <p:cNvPr id="74761" name="Line 23"/>
          <p:cNvSpPr>
            <a:spLocks noChangeShapeType="1"/>
          </p:cNvSpPr>
          <p:nvPr/>
        </p:nvSpPr>
        <p:spPr bwMode="auto">
          <a:xfrm flipV="1">
            <a:off x="1676400" y="2895600"/>
            <a:ext cx="1905000" cy="0"/>
          </a:xfrm>
          <a:prstGeom prst="line">
            <a:avLst/>
          </a:prstGeom>
          <a:noFill/>
          <a:ln w="9525">
            <a:solidFill>
              <a:schemeClr val="tx1"/>
            </a:solidFill>
            <a:round/>
            <a:headEnd/>
            <a:tailEnd/>
          </a:ln>
        </p:spPr>
        <p:txBody>
          <a:bodyPr wrap="none" anchor="ctr"/>
          <a:lstStyle/>
          <a:p>
            <a:endParaRPr lang="en-US" dirty="0"/>
          </a:p>
        </p:txBody>
      </p:sp>
      <p:sp>
        <p:nvSpPr>
          <p:cNvPr id="74762" name="Rectangle 24"/>
          <p:cNvSpPr>
            <a:spLocks noChangeArrowheads="1"/>
          </p:cNvSpPr>
          <p:nvPr/>
        </p:nvSpPr>
        <p:spPr bwMode="auto">
          <a:xfrm>
            <a:off x="2514600" y="19050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74763" name="Rectangle 25"/>
          <p:cNvSpPr>
            <a:spLocks noChangeArrowheads="1"/>
          </p:cNvSpPr>
          <p:nvPr/>
        </p:nvSpPr>
        <p:spPr bwMode="auto">
          <a:xfrm>
            <a:off x="2209800" y="2362200"/>
            <a:ext cx="1101725" cy="641350"/>
          </a:xfrm>
          <a:prstGeom prst="rect">
            <a:avLst/>
          </a:prstGeom>
          <a:noFill/>
          <a:ln w="9525">
            <a:noFill/>
            <a:miter lim="800000"/>
            <a:headEnd/>
            <a:tailEnd/>
          </a:ln>
        </p:spPr>
        <p:txBody>
          <a:bodyPr wrap="none">
            <a:spAutoFit/>
          </a:bodyPr>
          <a:lstStyle/>
          <a:p>
            <a:pPr eaLnBrk="0" hangingPunct="0"/>
            <a:r>
              <a:rPr lang="en-US" altLang="en-US" dirty="0"/>
              <a:t>a + b</a:t>
            </a:r>
          </a:p>
        </p:txBody>
      </p:sp>
      <p:sp>
        <p:nvSpPr>
          <p:cNvPr id="74764" name="Line 26"/>
          <p:cNvSpPr>
            <a:spLocks noChangeShapeType="1"/>
          </p:cNvSpPr>
          <p:nvPr/>
        </p:nvSpPr>
        <p:spPr bwMode="auto">
          <a:xfrm>
            <a:off x="2286000" y="2438400"/>
            <a:ext cx="838200" cy="0"/>
          </a:xfrm>
          <a:prstGeom prst="line">
            <a:avLst/>
          </a:prstGeom>
          <a:noFill/>
          <a:ln w="9525">
            <a:solidFill>
              <a:schemeClr val="tx1"/>
            </a:solidFill>
            <a:round/>
            <a:headEnd/>
            <a:tailEnd/>
          </a:ln>
        </p:spPr>
        <p:txBody>
          <a:bodyPr wrap="none" anchor="ctr"/>
          <a:lstStyle/>
          <a:p>
            <a:endParaRPr lang="en-US" dirty="0"/>
          </a:p>
        </p:txBody>
      </p:sp>
      <p:sp>
        <p:nvSpPr>
          <p:cNvPr id="74765" name="Text Box 27"/>
          <p:cNvSpPr txBox="1">
            <a:spLocks noChangeArrowheads="1"/>
          </p:cNvSpPr>
          <p:nvPr/>
        </p:nvSpPr>
        <p:spPr bwMode="auto">
          <a:xfrm>
            <a:off x="1752600" y="2209800"/>
            <a:ext cx="514350" cy="457200"/>
          </a:xfrm>
          <a:prstGeom prst="rect">
            <a:avLst/>
          </a:prstGeom>
          <a:noFill/>
          <a:ln w="9525">
            <a:noFill/>
            <a:miter lim="800000"/>
            <a:headEnd/>
            <a:tailEnd/>
          </a:ln>
        </p:spPr>
        <p:txBody>
          <a:bodyPr wrap="none">
            <a:spAutoFit/>
          </a:bodyPr>
          <a:lstStyle/>
          <a:p>
            <a:pPr eaLnBrk="0" hangingPunct="0"/>
            <a:r>
              <a:rPr lang="en-US" altLang="en-US" sz="2400" dirty="0"/>
              <a:t>1 -</a:t>
            </a:r>
          </a:p>
        </p:txBody>
      </p:sp>
      <p:sp>
        <p:nvSpPr>
          <p:cNvPr id="74766" name="Line 28"/>
          <p:cNvSpPr>
            <a:spLocks noChangeShapeType="1"/>
          </p:cNvSpPr>
          <p:nvPr/>
        </p:nvSpPr>
        <p:spPr bwMode="auto">
          <a:xfrm>
            <a:off x="2057400" y="2057400"/>
            <a:ext cx="1371600" cy="0"/>
          </a:xfrm>
          <a:prstGeom prst="line">
            <a:avLst/>
          </a:prstGeom>
          <a:noFill/>
          <a:ln w="9525">
            <a:solidFill>
              <a:schemeClr val="tx1"/>
            </a:solidFill>
            <a:round/>
            <a:headEnd/>
            <a:tailEnd/>
          </a:ln>
        </p:spPr>
        <p:txBody>
          <a:bodyPr wrap="none" anchor="ctr"/>
          <a:lstStyle/>
          <a:p>
            <a:endParaRPr lang="en-US" dirty="0"/>
          </a:p>
        </p:txBody>
      </p:sp>
      <p:sp>
        <p:nvSpPr>
          <p:cNvPr id="74767" name="Rectangle 29"/>
          <p:cNvSpPr>
            <a:spLocks noChangeArrowheads="1"/>
          </p:cNvSpPr>
          <p:nvPr/>
        </p:nvSpPr>
        <p:spPr bwMode="auto">
          <a:xfrm>
            <a:off x="2514600" y="3657600"/>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74768" name="Line 30"/>
          <p:cNvSpPr>
            <a:spLocks noChangeShapeType="1"/>
          </p:cNvSpPr>
          <p:nvPr/>
        </p:nvSpPr>
        <p:spPr bwMode="auto">
          <a:xfrm>
            <a:off x="2286000" y="4267200"/>
            <a:ext cx="838200" cy="0"/>
          </a:xfrm>
          <a:prstGeom prst="line">
            <a:avLst/>
          </a:prstGeom>
          <a:noFill/>
          <a:ln w="9525">
            <a:solidFill>
              <a:schemeClr val="tx1"/>
            </a:solidFill>
            <a:round/>
            <a:headEnd/>
            <a:tailEnd/>
          </a:ln>
        </p:spPr>
        <p:txBody>
          <a:bodyPr wrap="none" anchor="ctr"/>
          <a:lstStyle/>
          <a:p>
            <a:endParaRPr lang="en-US" dirty="0"/>
          </a:p>
        </p:txBody>
      </p:sp>
      <p:sp>
        <p:nvSpPr>
          <p:cNvPr id="74769" name="Rectangle 31"/>
          <p:cNvSpPr>
            <a:spLocks noChangeArrowheads="1"/>
          </p:cNvSpPr>
          <p:nvPr/>
        </p:nvSpPr>
        <p:spPr bwMode="auto">
          <a:xfrm>
            <a:off x="2209800" y="4191000"/>
            <a:ext cx="1101725" cy="641350"/>
          </a:xfrm>
          <a:prstGeom prst="rect">
            <a:avLst/>
          </a:prstGeom>
          <a:noFill/>
          <a:ln w="9525">
            <a:noFill/>
            <a:miter lim="800000"/>
            <a:headEnd/>
            <a:tailEnd/>
          </a:ln>
        </p:spPr>
        <p:txBody>
          <a:bodyPr wrap="none">
            <a:spAutoFit/>
          </a:bodyPr>
          <a:lstStyle/>
          <a:p>
            <a:pPr eaLnBrk="0" hangingPunct="0"/>
            <a:r>
              <a:rPr lang="en-US" altLang="en-US" dirty="0"/>
              <a:t>c + d</a:t>
            </a:r>
          </a:p>
        </p:txBody>
      </p:sp>
      <p:sp>
        <p:nvSpPr>
          <p:cNvPr id="74770" name="Text Box 32"/>
          <p:cNvSpPr txBox="1">
            <a:spLocks noChangeArrowheads="1"/>
          </p:cNvSpPr>
          <p:nvPr/>
        </p:nvSpPr>
        <p:spPr bwMode="auto">
          <a:xfrm>
            <a:off x="1600200" y="3886200"/>
            <a:ext cx="590550" cy="457200"/>
          </a:xfrm>
          <a:prstGeom prst="rect">
            <a:avLst/>
          </a:prstGeom>
          <a:noFill/>
          <a:ln w="9525">
            <a:noFill/>
            <a:miter lim="800000"/>
            <a:headEnd/>
            <a:tailEnd/>
          </a:ln>
        </p:spPr>
        <p:txBody>
          <a:bodyPr wrap="none">
            <a:spAutoFit/>
          </a:bodyPr>
          <a:lstStyle/>
          <a:p>
            <a:pPr eaLnBrk="0" hangingPunct="0"/>
            <a:r>
              <a:rPr lang="en-US" altLang="en-US" sz="2400" dirty="0"/>
              <a:t>1 - </a:t>
            </a:r>
          </a:p>
        </p:txBody>
      </p:sp>
      <p:sp>
        <p:nvSpPr>
          <p:cNvPr id="74771" name="Line 33"/>
          <p:cNvSpPr>
            <a:spLocks noChangeShapeType="1"/>
          </p:cNvSpPr>
          <p:nvPr/>
        </p:nvSpPr>
        <p:spPr bwMode="auto">
          <a:xfrm>
            <a:off x="1905000" y="3810000"/>
            <a:ext cx="1524000" cy="0"/>
          </a:xfrm>
          <a:prstGeom prst="line">
            <a:avLst/>
          </a:prstGeom>
          <a:noFill/>
          <a:ln w="9525">
            <a:solidFill>
              <a:schemeClr val="tx1"/>
            </a:solidFill>
            <a:round/>
            <a:headEnd/>
            <a:tailEnd/>
          </a:ln>
        </p:spPr>
        <p:txBody>
          <a:bodyPr wrap="none" anchor="ctr"/>
          <a:lstStyle/>
          <a:p>
            <a:endParaRPr lang="en-US" dirty="0"/>
          </a:p>
        </p:txBody>
      </p:sp>
      <p:sp>
        <p:nvSpPr>
          <p:cNvPr id="74772" name="Text Box 34"/>
          <p:cNvSpPr txBox="1">
            <a:spLocks noChangeArrowheads="1"/>
          </p:cNvSpPr>
          <p:nvPr/>
        </p:nvSpPr>
        <p:spPr bwMode="auto">
          <a:xfrm>
            <a:off x="3657600" y="2593975"/>
            <a:ext cx="441325" cy="641350"/>
          </a:xfrm>
          <a:prstGeom prst="rect">
            <a:avLst/>
          </a:prstGeom>
          <a:noFill/>
          <a:ln w="9525">
            <a:noFill/>
            <a:miter lim="800000"/>
            <a:headEnd/>
            <a:tailEnd/>
          </a:ln>
        </p:spPr>
        <p:txBody>
          <a:bodyPr wrap="none">
            <a:spAutoFit/>
          </a:bodyPr>
          <a:lstStyle/>
          <a:p>
            <a:pPr eaLnBrk="0" hangingPunct="0"/>
            <a:r>
              <a:rPr lang="en-US" altLang="en-US" dirty="0"/>
              <a:t>=</a:t>
            </a:r>
            <a:endParaRPr lang="en-US" altLang="en-US" sz="2400" dirty="0"/>
          </a:p>
        </p:txBody>
      </p:sp>
      <p:sp>
        <p:nvSpPr>
          <p:cNvPr id="74773" name="Text Box 35"/>
          <p:cNvSpPr txBox="1">
            <a:spLocks noChangeArrowheads="1"/>
          </p:cNvSpPr>
          <p:nvPr/>
        </p:nvSpPr>
        <p:spPr bwMode="auto">
          <a:xfrm>
            <a:off x="4191000" y="688975"/>
            <a:ext cx="1600200" cy="4486275"/>
          </a:xfrm>
          <a:prstGeom prst="rect">
            <a:avLst/>
          </a:prstGeom>
          <a:noFill/>
          <a:ln w="9525">
            <a:noFill/>
            <a:miter lim="800000"/>
            <a:headEnd/>
            <a:tailEnd/>
          </a:ln>
        </p:spPr>
        <p:txBody>
          <a:bodyPr>
            <a:spAutoFit/>
          </a:bodyPr>
          <a:lstStyle/>
          <a:p>
            <a:pPr eaLnBrk="0" hangingPunct="0"/>
            <a:r>
              <a:rPr lang="en-US" altLang="en-US" sz="2400" dirty="0"/>
              <a:t>  </a:t>
            </a:r>
            <a:r>
              <a:rPr lang="en-US" altLang="en-US" dirty="0"/>
              <a:t>a</a:t>
            </a:r>
          </a:p>
          <a:p>
            <a:pPr eaLnBrk="0" hangingPunct="0"/>
            <a:r>
              <a:rPr lang="en-US" altLang="en-US" dirty="0"/>
              <a:t>a + b</a:t>
            </a:r>
          </a:p>
          <a:p>
            <a:pPr eaLnBrk="0" hangingPunct="0"/>
            <a:r>
              <a:rPr lang="en-US" altLang="en-US" dirty="0"/>
              <a:t>   b</a:t>
            </a:r>
          </a:p>
          <a:p>
            <a:pPr eaLnBrk="0" hangingPunct="0"/>
            <a:r>
              <a:rPr lang="en-US" altLang="en-US" dirty="0"/>
              <a:t>a + b</a:t>
            </a:r>
          </a:p>
          <a:p>
            <a:pPr eaLnBrk="0" hangingPunct="0"/>
            <a:r>
              <a:rPr lang="en-US" altLang="en-US" dirty="0"/>
              <a:t>   c</a:t>
            </a:r>
          </a:p>
          <a:p>
            <a:pPr eaLnBrk="0" hangingPunct="0"/>
            <a:r>
              <a:rPr lang="en-US" altLang="en-US" dirty="0"/>
              <a:t>c + d</a:t>
            </a:r>
          </a:p>
          <a:p>
            <a:pPr eaLnBrk="0" hangingPunct="0"/>
            <a:r>
              <a:rPr lang="en-US" altLang="en-US" dirty="0"/>
              <a:t>  d</a:t>
            </a:r>
          </a:p>
          <a:p>
            <a:pPr eaLnBrk="0" hangingPunct="0"/>
            <a:r>
              <a:rPr lang="en-US" altLang="en-US" dirty="0"/>
              <a:t>c + d</a:t>
            </a:r>
          </a:p>
        </p:txBody>
      </p:sp>
      <p:sp>
        <p:nvSpPr>
          <p:cNvPr id="74774" name="Line 37"/>
          <p:cNvSpPr>
            <a:spLocks noChangeShapeType="1"/>
          </p:cNvSpPr>
          <p:nvPr/>
        </p:nvSpPr>
        <p:spPr bwMode="auto">
          <a:xfrm>
            <a:off x="4419600" y="1371600"/>
            <a:ext cx="609600" cy="0"/>
          </a:xfrm>
          <a:prstGeom prst="line">
            <a:avLst/>
          </a:prstGeom>
          <a:noFill/>
          <a:ln w="9525">
            <a:solidFill>
              <a:schemeClr val="tx1"/>
            </a:solidFill>
            <a:round/>
            <a:headEnd/>
            <a:tailEnd/>
          </a:ln>
        </p:spPr>
        <p:txBody>
          <a:bodyPr wrap="none" anchor="ctr"/>
          <a:lstStyle/>
          <a:p>
            <a:endParaRPr lang="en-US" dirty="0"/>
          </a:p>
        </p:txBody>
      </p:sp>
      <p:sp>
        <p:nvSpPr>
          <p:cNvPr id="74775" name="Line 38"/>
          <p:cNvSpPr>
            <a:spLocks noChangeShapeType="1"/>
          </p:cNvSpPr>
          <p:nvPr/>
        </p:nvSpPr>
        <p:spPr bwMode="auto">
          <a:xfrm>
            <a:off x="4114800" y="1828800"/>
            <a:ext cx="1371600" cy="0"/>
          </a:xfrm>
          <a:prstGeom prst="line">
            <a:avLst/>
          </a:prstGeom>
          <a:noFill/>
          <a:ln w="9525">
            <a:solidFill>
              <a:schemeClr val="tx1"/>
            </a:solidFill>
            <a:round/>
            <a:headEnd/>
            <a:tailEnd/>
          </a:ln>
        </p:spPr>
        <p:txBody>
          <a:bodyPr wrap="none" anchor="ctr"/>
          <a:lstStyle/>
          <a:p>
            <a:endParaRPr lang="en-US" dirty="0"/>
          </a:p>
        </p:txBody>
      </p:sp>
      <p:sp>
        <p:nvSpPr>
          <p:cNvPr id="74776" name="Line 39"/>
          <p:cNvSpPr>
            <a:spLocks noChangeShapeType="1"/>
          </p:cNvSpPr>
          <p:nvPr/>
        </p:nvSpPr>
        <p:spPr bwMode="auto">
          <a:xfrm>
            <a:off x="4343400" y="3505200"/>
            <a:ext cx="762000" cy="0"/>
          </a:xfrm>
          <a:prstGeom prst="line">
            <a:avLst/>
          </a:prstGeom>
          <a:noFill/>
          <a:ln w="9525">
            <a:solidFill>
              <a:schemeClr val="tx1"/>
            </a:solidFill>
            <a:round/>
            <a:headEnd/>
            <a:tailEnd/>
          </a:ln>
        </p:spPr>
        <p:txBody>
          <a:bodyPr wrap="none" anchor="ctr"/>
          <a:lstStyle/>
          <a:p>
            <a:endParaRPr lang="en-US" dirty="0"/>
          </a:p>
        </p:txBody>
      </p:sp>
      <p:sp>
        <p:nvSpPr>
          <p:cNvPr id="74777" name="Line 40"/>
          <p:cNvSpPr>
            <a:spLocks noChangeShapeType="1"/>
          </p:cNvSpPr>
          <p:nvPr/>
        </p:nvSpPr>
        <p:spPr bwMode="auto">
          <a:xfrm>
            <a:off x="4343400" y="2438400"/>
            <a:ext cx="914400" cy="0"/>
          </a:xfrm>
          <a:prstGeom prst="line">
            <a:avLst/>
          </a:prstGeom>
          <a:noFill/>
          <a:ln w="9525">
            <a:solidFill>
              <a:schemeClr val="tx1"/>
            </a:solidFill>
            <a:round/>
            <a:headEnd/>
            <a:tailEnd/>
          </a:ln>
        </p:spPr>
        <p:txBody>
          <a:bodyPr wrap="none" anchor="ctr"/>
          <a:lstStyle/>
          <a:p>
            <a:endParaRPr lang="en-US" dirty="0"/>
          </a:p>
        </p:txBody>
      </p:sp>
      <p:sp>
        <p:nvSpPr>
          <p:cNvPr id="74778" name="Line 41"/>
          <p:cNvSpPr>
            <a:spLocks noChangeShapeType="1"/>
          </p:cNvSpPr>
          <p:nvPr/>
        </p:nvSpPr>
        <p:spPr bwMode="auto">
          <a:xfrm>
            <a:off x="4343400" y="4648200"/>
            <a:ext cx="914400" cy="0"/>
          </a:xfrm>
          <a:prstGeom prst="line">
            <a:avLst/>
          </a:prstGeom>
          <a:noFill/>
          <a:ln w="9525">
            <a:solidFill>
              <a:schemeClr val="tx1"/>
            </a:solidFill>
            <a:round/>
            <a:headEnd/>
            <a:tailEnd/>
          </a:ln>
        </p:spPr>
        <p:txBody>
          <a:bodyPr wrap="none" anchor="ctr"/>
          <a:lstStyle/>
          <a:p>
            <a:endParaRPr lang="en-US" dirty="0"/>
          </a:p>
        </p:txBody>
      </p:sp>
      <p:sp>
        <p:nvSpPr>
          <p:cNvPr id="74779" name="Line 42"/>
          <p:cNvSpPr>
            <a:spLocks noChangeShapeType="1"/>
          </p:cNvSpPr>
          <p:nvPr/>
        </p:nvSpPr>
        <p:spPr bwMode="auto">
          <a:xfrm>
            <a:off x="4114800" y="2971800"/>
            <a:ext cx="1676400" cy="0"/>
          </a:xfrm>
          <a:prstGeom prst="line">
            <a:avLst/>
          </a:prstGeom>
          <a:noFill/>
          <a:ln w="9525">
            <a:solidFill>
              <a:schemeClr val="tx1"/>
            </a:solidFill>
            <a:round/>
            <a:headEnd/>
            <a:tailEnd/>
          </a:ln>
        </p:spPr>
        <p:txBody>
          <a:bodyPr wrap="none" anchor="ctr"/>
          <a:lstStyle/>
          <a:p>
            <a:endParaRPr lang="en-US" dirty="0"/>
          </a:p>
        </p:txBody>
      </p:sp>
      <p:sp>
        <p:nvSpPr>
          <p:cNvPr id="74780" name="Rectangle 43"/>
          <p:cNvSpPr>
            <a:spLocks noChangeArrowheads="1"/>
          </p:cNvSpPr>
          <p:nvPr/>
        </p:nvSpPr>
        <p:spPr bwMode="auto">
          <a:xfrm>
            <a:off x="6324600" y="838200"/>
            <a:ext cx="838200" cy="3937000"/>
          </a:xfrm>
          <a:prstGeom prst="rect">
            <a:avLst/>
          </a:prstGeom>
          <a:noFill/>
          <a:ln w="9525">
            <a:noFill/>
            <a:miter lim="800000"/>
            <a:headEnd/>
            <a:tailEnd/>
          </a:ln>
        </p:spPr>
        <p:txBody>
          <a:bodyPr>
            <a:spAutoFit/>
          </a:bodyPr>
          <a:lstStyle/>
          <a:p>
            <a:pPr eaLnBrk="0" hangingPunct="0"/>
            <a:r>
              <a:rPr lang="en-US" altLang="en-US" dirty="0"/>
              <a:t>   </a:t>
            </a:r>
          </a:p>
          <a:p>
            <a:pPr eaLnBrk="0" hangingPunct="0"/>
            <a:r>
              <a:rPr lang="en-US" altLang="en-US" dirty="0"/>
              <a:t> </a:t>
            </a:r>
          </a:p>
          <a:p>
            <a:pPr eaLnBrk="0" hangingPunct="0"/>
            <a:r>
              <a:rPr lang="en-US" altLang="en-US" dirty="0"/>
              <a:t> </a:t>
            </a:r>
            <a:r>
              <a:rPr lang="en-US" altLang="en-US" b="1" dirty="0"/>
              <a:t>a</a:t>
            </a:r>
          </a:p>
          <a:p>
            <a:pPr eaLnBrk="0" hangingPunct="0"/>
            <a:r>
              <a:rPr lang="en-US" altLang="en-US" b="1" dirty="0"/>
              <a:t> b</a:t>
            </a:r>
          </a:p>
          <a:p>
            <a:pPr eaLnBrk="0" hangingPunct="0"/>
            <a:r>
              <a:rPr lang="en-US" altLang="en-US" b="1" dirty="0"/>
              <a:t> c</a:t>
            </a:r>
          </a:p>
          <a:p>
            <a:pPr eaLnBrk="0" hangingPunct="0"/>
            <a:r>
              <a:rPr lang="en-US" altLang="en-US" b="1" dirty="0"/>
              <a:t> d</a:t>
            </a:r>
          </a:p>
          <a:p>
            <a:pPr eaLnBrk="0" hangingPunct="0"/>
            <a:endParaRPr lang="en-US" altLang="en-US" b="1" dirty="0"/>
          </a:p>
        </p:txBody>
      </p:sp>
      <p:sp>
        <p:nvSpPr>
          <p:cNvPr id="74781" name="Rectangle 44"/>
          <p:cNvSpPr>
            <a:spLocks noChangeArrowheads="1"/>
          </p:cNvSpPr>
          <p:nvPr/>
        </p:nvSpPr>
        <p:spPr bwMode="auto">
          <a:xfrm>
            <a:off x="5791200" y="2667000"/>
            <a:ext cx="441325" cy="641350"/>
          </a:xfrm>
          <a:prstGeom prst="rect">
            <a:avLst/>
          </a:prstGeom>
          <a:noFill/>
          <a:ln w="9525">
            <a:noFill/>
            <a:miter lim="800000"/>
            <a:headEnd/>
            <a:tailEnd/>
          </a:ln>
        </p:spPr>
        <p:txBody>
          <a:bodyPr wrap="none">
            <a:spAutoFit/>
          </a:bodyPr>
          <a:lstStyle/>
          <a:p>
            <a:pPr eaLnBrk="0" hangingPunct="0"/>
            <a:r>
              <a:rPr lang="en-US" altLang="en-US" dirty="0"/>
              <a:t>=</a:t>
            </a:r>
          </a:p>
        </p:txBody>
      </p:sp>
      <p:sp>
        <p:nvSpPr>
          <p:cNvPr id="74782" name="Line 45"/>
          <p:cNvSpPr>
            <a:spLocks noChangeShapeType="1"/>
          </p:cNvSpPr>
          <p:nvPr/>
        </p:nvSpPr>
        <p:spPr bwMode="auto">
          <a:xfrm>
            <a:off x="6477000" y="3657600"/>
            <a:ext cx="381000" cy="0"/>
          </a:xfrm>
          <a:prstGeom prst="line">
            <a:avLst/>
          </a:prstGeom>
          <a:noFill/>
          <a:ln w="9525">
            <a:solidFill>
              <a:schemeClr val="tx1"/>
            </a:solidFill>
            <a:round/>
            <a:headEnd/>
            <a:tailEnd/>
          </a:ln>
        </p:spPr>
        <p:txBody>
          <a:bodyPr wrap="none" anchor="ctr"/>
          <a:lstStyle/>
          <a:p>
            <a:endParaRPr lang="en-US" dirty="0"/>
          </a:p>
        </p:txBody>
      </p:sp>
      <p:sp>
        <p:nvSpPr>
          <p:cNvPr id="74783" name="Line 46"/>
          <p:cNvSpPr>
            <a:spLocks noChangeShapeType="1"/>
          </p:cNvSpPr>
          <p:nvPr/>
        </p:nvSpPr>
        <p:spPr bwMode="auto">
          <a:xfrm>
            <a:off x="6400800" y="2590800"/>
            <a:ext cx="457200" cy="0"/>
          </a:xfrm>
          <a:prstGeom prst="line">
            <a:avLst/>
          </a:prstGeom>
          <a:noFill/>
          <a:ln w="9525">
            <a:solidFill>
              <a:schemeClr val="tx1"/>
            </a:solidFill>
            <a:round/>
            <a:headEnd/>
            <a:tailEnd/>
          </a:ln>
        </p:spPr>
        <p:txBody>
          <a:bodyPr wrap="none" anchor="ctr"/>
          <a:lstStyle/>
          <a:p>
            <a:endParaRPr lang="en-US" dirty="0"/>
          </a:p>
        </p:txBody>
      </p:sp>
      <p:sp>
        <p:nvSpPr>
          <p:cNvPr id="74784" name="Line 47"/>
          <p:cNvSpPr>
            <a:spLocks noChangeShapeType="1"/>
          </p:cNvSpPr>
          <p:nvPr/>
        </p:nvSpPr>
        <p:spPr bwMode="auto">
          <a:xfrm>
            <a:off x="6248400" y="3048000"/>
            <a:ext cx="914400" cy="0"/>
          </a:xfrm>
          <a:prstGeom prst="line">
            <a:avLst/>
          </a:prstGeom>
          <a:noFill/>
          <a:ln w="9525">
            <a:solidFill>
              <a:schemeClr val="tx1"/>
            </a:solidFill>
            <a:round/>
            <a:headEnd/>
            <a:tailEnd/>
          </a:ln>
        </p:spPr>
        <p:txBody>
          <a:bodyPr wrap="none" anchor="ctr"/>
          <a:lstStyle/>
          <a:p>
            <a:endParaRPr lang="en-US" dirty="0"/>
          </a:p>
        </p:txBody>
      </p:sp>
      <p:sp>
        <p:nvSpPr>
          <p:cNvPr id="74785" name="Rectangle 48"/>
          <p:cNvSpPr>
            <a:spLocks noChangeArrowheads="1"/>
          </p:cNvSpPr>
          <p:nvPr/>
        </p:nvSpPr>
        <p:spPr bwMode="auto">
          <a:xfrm>
            <a:off x="7239000" y="2667000"/>
            <a:ext cx="441325" cy="641350"/>
          </a:xfrm>
          <a:prstGeom prst="rect">
            <a:avLst/>
          </a:prstGeom>
          <a:noFill/>
          <a:ln w="9525">
            <a:noFill/>
            <a:miter lim="800000"/>
            <a:headEnd/>
            <a:tailEnd/>
          </a:ln>
        </p:spPr>
        <p:txBody>
          <a:bodyPr wrap="none">
            <a:spAutoFit/>
          </a:bodyPr>
          <a:lstStyle/>
          <a:p>
            <a:pPr eaLnBrk="0" hangingPunct="0"/>
            <a:r>
              <a:rPr lang="en-US" altLang="en-US" dirty="0"/>
              <a:t>=</a:t>
            </a:r>
          </a:p>
        </p:txBody>
      </p:sp>
      <p:sp>
        <p:nvSpPr>
          <p:cNvPr id="74786" name="Text Box 49"/>
          <p:cNvSpPr txBox="1">
            <a:spLocks noChangeArrowheads="1"/>
          </p:cNvSpPr>
          <p:nvPr/>
        </p:nvSpPr>
        <p:spPr bwMode="auto">
          <a:xfrm>
            <a:off x="7832725" y="2406650"/>
            <a:ext cx="615950" cy="1190625"/>
          </a:xfrm>
          <a:prstGeom prst="rect">
            <a:avLst/>
          </a:prstGeom>
          <a:noFill/>
          <a:ln w="9525">
            <a:noFill/>
            <a:miter lim="800000"/>
            <a:headEnd/>
            <a:tailEnd/>
          </a:ln>
        </p:spPr>
        <p:txBody>
          <a:bodyPr wrap="none">
            <a:spAutoFit/>
          </a:bodyPr>
          <a:lstStyle/>
          <a:p>
            <a:pPr eaLnBrk="0" hangingPunct="0"/>
            <a:r>
              <a:rPr lang="en-US" altLang="en-US" dirty="0"/>
              <a:t>ad</a:t>
            </a:r>
          </a:p>
          <a:p>
            <a:pPr eaLnBrk="0" hangingPunct="0"/>
            <a:r>
              <a:rPr lang="en-US" altLang="en-US" dirty="0"/>
              <a:t>bc</a:t>
            </a:r>
          </a:p>
        </p:txBody>
      </p:sp>
      <p:sp>
        <p:nvSpPr>
          <p:cNvPr id="74787" name="Line 51"/>
          <p:cNvSpPr>
            <a:spLocks noChangeShapeType="1"/>
          </p:cNvSpPr>
          <p:nvPr/>
        </p:nvSpPr>
        <p:spPr bwMode="auto">
          <a:xfrm>
            <a:off x="7772400" y="3048000"/>
            <a:ext cx="914400" cy="0"/>
          </a:xfrm>
          <a:prstGeom prst="line">
            <a:avLst/>
          </a:prstGeom>
          <a:noFill/>
          <a:ln w="25400">
            <a:solidFill>
              <a:schemeClr val="tx1"/>
            </a:solidFill>
            <a:round/>
            <a:headEnd/>
            <a:tailEnd/>
          </a:ln>
        </p:spPr>
        <p:txBody>
          <a:bodyPr wrap="none" anchor="ctr"/>
          <a:lstStyle/>
          <a:p>
            <a:endParaRPr lang="en-US" dirty="0"/>
          </a:p>
        </p:txBody>
      </p:sp>
      <p:sp>
        <p:nvSpPr>
          <p:cNvPr id="74788" name="Line 57"/>
          <p:cNvSpPr>
            <a:spLocks noChangeShapeType="1"/>
          </p:cNvSpPr>
          <p:nvPr/>
        </p:nvSpPr>
        <p:spPr bwMode="auto">
          <a:xfrm>
            <a:off x="3962400" y="3962400"/>
            <a:ext cx="1524000" cy="0"/>
          </a:xfrm>
          <a:prstGeom prst="line">
            <a:avLst/>
          </a:prstGeom>
          <a:noFill/>
          <a:ln w="9525">
            <a:solidFill>
              <a:schemeClr val="tx1"/>
            </a:solidFill>
            <a:round/>
            <a:headEnd/>
            <a:tailEnd/>
          </a:ln>
        </p:spPr>
        <p:txBody>
          <a:bodyPr wrap="none" anchor="ctr"/>
          <a:lstStyle/>
          <a:p>
            <a:endParaRPr lang="en-US" dirty="0"/>
          </a:p>
        </p:txBody>
      </p:sp>
      <p:sp>
        <p:nvSpPr>
          <p:cNvPr id="74789" name="Text Box 58"/>
          <p:cNvSpPr txBox="1">
            <a:spLocks noChangeArrowheads="1"/>
          </p:cNvSpPr>
          <p:nvPr/>
        </p:nvSpPr>
        <p:spPr bwMode="auto">
          <a:xfrm>
            <a:off x="304800" y="5113608"/>
            <a:ext cx="8458200" cy="1569660"/>
          </a:xfrm>
          <a:prstGeom prst="rect">
            <a:avLst/>
          </a:prstGeom>
          <a:noFill/>
          <a:ln w="9525">
            <a:noFill/>
            <a:miter lim="800000"/>
            <a:headEnd/>
            <a:tailEnd/>
          </a:ln>
        </p:spPr>
        <p:txBody>
          <a:bodyPr wrap="square">
            <a:spAutoFit/>
          </a:bodyPr>
          <a:lstStyle/>
          <a:p>
            <a:pPr eaLnBrk="0" hangingPunct="0">
              <a:spcBef>
                <a:spcPct val="50000"/>
              </a:spcBef>
            </a:pPr>
            <a:r>
              <a:rPr lang="en-US" altLang="en-US" sz="2400" dirty="0"/>
              <a:t>OR </a:t>
            </a:r>
            <a:r>
              <a:rPr lang="en-US" altLang="en-US" sz="2400" dirty="0" smtClean="0"/>
              <a:t>often </a:t>
            </a:r>
            <a:r>
              <a:rPr lang="en-US" altLang="en-US" sz="2400" dirty="0"/>
              <a:t>described as </a:t>
            </a:r>
            <a:r>
              <a:rPr lang="en-US" altLang="en-US" sz="2400" dirty="0" smtClean="0"/>
              <a:t>“cross-product” of the cells in a 2x2 table.</a:t>
            </a:r>
          </a:p>
          <a:p>
            <a:pPr eaLnBrk="0" hangingPunct="0">
              <a:spcBef>
                <a:spcPct val="50000"/>
              </a:spcBef>
            </a:pPr>
            <a:r>
              <a:rPr lang="en-US" altLang="en-US" sz="2400" dirty="0" smtClean="0"/>
              <a:t>Better </a:t>
            </a:r>
            <a:r>
              <a:rPr lang="en-US" altLang="en-US" sz="2400" dirty="0"/>
              <a:t>to calculate </a:t>
            </a:r>
            <a:r>
              <a:rPr lang="en-US" altLang="en-US" sz="2400" dirty="0" smtClean="0"/>
              <a:t>based on first principles: </a:t>
            </a:r>
          </a:p>
          <a:p>
            <a:pPr eaLnBrk="0" hangingPunct="0">
              <a:spcBef>
                <a:spcPct val="50000"/>
              </a:spcBef>
            </a:pPr>
            <a:r>
              <a:rPr lang="en-US" altLang="en-US" sz="2400" dirty="0"/>
              <a:t>	</a:t>
            </a:r>
            <a:r>
              <a:rPr lang="en-US" altLang="en-US" sz="2400" dirty="0" smtClean="0"/>
              <a:t>odds </a:t>
            </a:r>
            <a:r>
              <a:rPr lang="en-US" altLang="en-US" sz="2400" dirty="0"/>
              <a:t>of disease in </a:t>
            </a:r>
            <a:r>
              <a:rPr lang="en-US" altLang="en-US" sz="2400" dirty="0" smtClean="0"/>
              <a:t>exposed / </a:t>
            </a:r>
            <a:r>
              <a:rPr lang="en-US" altLang="en-US" sz="2400" dirty="0"/>
              <a:t>odds of disease in unexposed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3877" y="1828800"/>
            <a:ext cx="5767607"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24594" name="Straight Arrow Connector 31"/>
          <p:cNvCxnSpPr>
            <a:cxnSpLocks noChangeShapeType="1"/>
          </p:cNvCxnSpPr>
          <p:nvPr/>
        </p:nvCxnSpPr>
        <p:spPr bwMode="auto">
          <a:xfrm>
            <a:off x="4648200" y="1752600"/>
            <a:ext cx="1600200" cy="0"/>
          </a:xfrm>
          <a:prstGeom prst="straightConnector1">
            <a:avLst/>
          </a:prstGeom>
          <a:noFill/>
          <a:ln w="25400" algn="ctr">
            <a:solidFill>
              <a:schemeClr val="tx1"/>
            </a:solidFill>
            <a:round/>
            <a:headEnd/>
            <a:tailEnd type="arrow" w="med" len="med"/>
          </a:ln>
        </p:spPr>
      </p:cxnSp>
      <p:cxnSp>
        <p:nvCxnSpPr>
          <p:cNvPr id="62" name="Straight Arrow Connector 61"/>
          <p:cNvCxnSpPr/>
          <p:nvPr/>
        </p:nvCxnSpPr>
        <p:spPr>
          <a:xfrm>
            <a:off x="1219200" y="6477000"/>
            <a:ext cx="5791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596" name="TextBox 75"/>
          <p:cNvSpPr txBox="1">
            <a:spLocks noChangeArrowheads="1"/>
          </p:cNvSpPr>
          <p:nvPr/>
        </p:nvSpPr>
        <p:spPr bwMode="auto">
          <a:xfrm>
            <a:off x="3733800" y="6488113"/>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24597" name="TextBox 43"/>
          <p:cNvSpPr txBox="1">
            <a:spLocks noChangeArrowheads="1"/>
          </p:cNvSpPr>
          <p:nvPr/>
        </p:nvSpPr>
        <p:spPr bwMode="auto">
          <a:xfrm>
            <a:off x="6934200" y="6216650"/>
            <a:ext cx="1524000" cy="641350"/>
          </a:xfrm>
          <a:prstGeom prst="rect">
            <a:avLst/>
          </a:prstGeom>
          <a:noFill/>
          <a:ln w="9525">
            <a:noFill/>
            <a:miter lim="800000"/>
            <a:headEnd/>
            <a:tailEnd/>
          </a:ln>
        </p:spPr>
        <p:txBody>
          <a:bodyPr>
            <a:spAutoFit/>
          </a:bodyPr>
          <a:lstStyle/>
          <a:p>
            <a:r>
              <a:rPr lang="en-US" sz="1800" dirty="0">
                <a:latin typeface="Calibri" pitchFamily="34" charset="0"/>
              </a:rPr>
              <a:t>Time of the Study</a:t>
            </a:r>
          </a:p>
        </p:txBody>
      </p:sp>
      <p:sp>
        <p:nvSpPr>
          <p:cNvPr id="45" name="Up Arrow 44"/>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4599" name="TextBox 39"/>
          <p:cNvSpPr txBox="1">
            <a:spLocks noChangeArrowheads="1"/>
          </p:cNvSpPr>
          <p:nvPr/>
        </p:nvSpPr>
        <p:spPr bwMode="auto">
          <a:xfrm>
            <a:off x="5257800" y="904875"/>
            <a:ext cx="4191000" cy="461962"/>
          </a:xfrm>
          <a:prstGeom prst="rect">
            <a:avLst/>
          </a:prstGeom>
          <a:noFill/>
          <a:ln w="9525">
            <a:noFill/>
            <a:miter lim="800000"/>
            <a:headEnd/>
            <a:tailEnd/>
          </a:ln>
        </p:spPr>
        <p:txBody>
          <a:bodyPr>
            <a:spAutoFit/>
          </a:bodyPr>
          <a:lstStyle/>
          <a:p>
            <a:r>
              <a:rPr lang="en-US" sz="2400" dirty="0">
                <a:latin typeface="Arial" charset="0"/>
                <a:cs typeface="Arial" charset="0"/>
              </a:rPr>
              <a:t>= survival time after event</a:t>
            </a:r>
          </a:p>
        </p:txBody>
      </p:sp>
      <p:cxnSp>
        <p:nvCxnSpPr>
          <p:cNvPr id="24600" name="Straight Connector 53"/>
          <p:cNvCxnSpPr>
            <a:cxnSpLocks noChangeShapeType="1"/>
          </p:cNvCxnSpPr>
          <p:nvPr/>
        </p:nvCxnSpPr>
        <p:spPr bwMode="auto">
          <a:xfrm flipV="1">
            <a:off x="3048000" y="1600200"/>
            <a:ext cx="4495800" cy="0"/>
          </a:xfrm>
          <a:prstGeom prst="line">
            <a:avLst/>
          </a:prstGeom>
          <a:noFill/>
          <a:ln w="25400" algn="ctr">
            <a:solidFill>
              <a:schemeClr val="tx1"/>
            </a:solidFill>
            <a:round/>
            <a:headEnd/>
            <a:tailEnd/>
          </a:ln>
        </p:spPr>
      </p:cxnSp>
      <p:cxnSp>
        <p:nvCxnSpPr>
          <p:cNvPr id="24601" name="Straight Arrow Connector 56"/>
          <p:cNvCxnSpPr>
            <a:cxnSpLocks noChangeShapeType="1"/>
            <a:endCxn id="5" idx="0"/>
          </p:cNvCxnSpPr>
          <p:nvPr/>
        </p:nvCxnSpPr>
        <p:spPr bwMode="auto">
          <a:xfrm>
            <a:off x="7543800" y="1600200"/>
            <a:ext cx="0" cy="977900"/>
          </a:xfrm>
          <a:prstGeom prst="straightConnector1">
            <a:avLst/>
          </a:prstGeom>
          <a:noFill/>
          <a:ln w="25400" algn="ctr">
            <a:solidFill>
              <a:schemeClr val="tx1"/>
            </a:solidFill>
            <a:round/>
            <a:headEnd/>
            <a:tailEnd type="arrow" w="med" len="med"/>
          </a:ln>
        </p:spPr>
      </p:cxnSp>
      <p:cxnSp>
        <p:nvCxnSpPr>
          <p:cNvPr id="24602" name="Straight Connector 58"/>
          <p:cNvCxnSpPr>
            <a:cxnSpLocks noChangeShapeType="1"/>
          </p:cNvCxnSpPr>
          <p:nvPr/>
        </p:nvCxnSpPr>
        <p:spPr bwMode="auto">
          <a:xfrm flipV="1">
            <a:off x="5497513" y="1905000"/>
            <a:ext cx="1817687" cy="11113"/>
          </a:xfrm>
          <a:prstGeom prst="line">
            <a:avLst/>
          </a:prstGeom>
          <a:noFill/>
          <a:ln w="25400" algn="ctr">
            <a:solidFill>
              <a:schemeClr val="tx1"/>
            </a:solidFill>
            <a:round/>
            <a:headEnd/>
            <a:tailEnd/>
          </a:ln>
        </p:spPr>
      </p:cxnSp>
      <p:cxnSp>
        <p:nvCxnSpPr>
          <p:cNvPr id="24603" name="Straight Arrow Connector 56"/>
          <p:cNvCxnSpPr>
            <a:cxnSpLocks noChangeShapeType="1"/>
          </p:cNvCxnSpPr>
          <p:nvPr/>
        </p:nvCxnSpPr>
        <p:spPr bwMode="auto">
          <a:xfrm flipV="1">
            <a:off x="7315200" y="2590800"/>
            <a:ext cx="53975" cy="1216025"/>
          </a:xfrm>
          <a:prstGeom prst="straightConnector1">
            <a:avLst/>
          </a:prstGeom>
          <a:noFill/>
          <a:ln w="25400" algn="ctr">
            <a:solidFill>
              <a:schemeClr val="tx1"/>
            </a:solidFill>
            <a:round/>
            <a:headEnd/>
            <a:tailEnd type="arrow" w="med" len="med"/>
          </a:ln>
        </p:spPr>
      </p:cxnSp>
      <p:cxnSp>
        <p:nvCxnSpPr>
          <p:cNvPr id="24604" name="Straight Arrow Connector 56"/>
          <p:cNvCxnSpPr>
            <a:cxnSpLocks noChangeShapeType="1"/>
          </p:cNvCxnSpPr>
          <p:nvPr/>
        </p:nvCxnSpPr>
        <p:spPr bwMode="auto">
          <a:xfrm>
            <a:off x="7315200" y="1905000"/>
            <a:ext cx="1588" cy="685800"/>
          </a:xfrm>
          <a:prstGeom prst="straightConnector1">
            <a:avLst/>
          </a:prstGeom>
          <a:noFill/>
          <a:ln w="25400" algn="ctr">
            <a:solidFill>
              <a:schemeClr val="tx1"/>
            </a:solidFill>
            <a:round/>
            <a:headEnd/>
            <a:tailEnd type="arrow" w="med" len="med"/>
          </a:ln>
        </p:spPr>
      </p:cxnSp>
      <p:cxnSp>
        <p:nvCxnSpPr>
          <p:cNvPr id="24605" name="Straight Arrow Connector 31"/>
          <p:cNvCxnSpPr>
            <a:cxnSpLocks noChangeShapeType="1"/>
          </p:cNvCxnSpPr>
          <p:nvPr/>
        </p:nvCxnSpPr>
        <p:spPr bwMode="auto">
          <a:xfrm>
            <a:off x="6716713" y="1981200"/>
            <a:ext cx="522287" cy="3175"/>
          </a:xfrm>
          <a:prstGeom prst="straightConnector1">
            <a:avLst/>
          </a:prstGeom>
          <a:noFill/>
          <a:ln w="25400" algn="ctr">
            <a:solidFill>
              <a:schemeClr val="tx1"/>
            </a:solidFill>
            <a:round/>
            <a:headEnd/>
            <a:tailEnd type="arrow" w="med" len="med"/>
          </a:ln>
        </p:spPr>
      </p:cxnSp>
      <p:cxnSp>
        <p:nvCxnSpPr>
          <p:cNvPr id="35" name="Straight Connector 34"/>
          <p:cNvCxnSpPr/>
          <p:nvPr/>
        </p:nvCxnSpPr>
        <p:spPr>
          <a:xfrm flipV="1">
            <a:off x="3200400" y="1828800"/>
            <a:ext cx="2286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607" name="TextBox 35"/>
          <p:cNvSpPr txBox="1">
            <a:spLocks noChangeArrowheads="1"/>
          </p:cNvSpPr>
          <p:nvPr/>
        </p:nvSpPr>
        <p:spPr bwMode="auto">
          <a:xfrm>
            <a:off x="3276600" y="1600200"/>
            <a:ext cx="417513" cy="366713"/>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4608" name="Text Box 3"/>
          <p:cNvSpPr txBox="1">
            <a:spLocks noChangeArrowheads="1"/>
          </p:cNvSpPr>
          <p:nvPr/>
        </p:nvSpPr>
        <p:spPr bwMode="auto">
          <a:xfrm>
            <a:off x="534989" y="38100"/>
            <a:ext cx="7770812" cy="523220"/>
          </a:xfrm>
          <a:prstGeom prst="rect">
            <a:avLst/>
          </a:prstGeom>
          <a:noFill/>
          <a:ln w="9525">
            <a:noFill/>
            <a:miter lim="800000"/>
            <a:headEnd/>
            <a:tailEnd/>
          </a:ln>
        </p:spPr>
        <p:txBody>
          <a:bodyPr wrap="square">
            <a:spAutoFit/>
          </a:bodyPr>
          <a:lstStyle/>
          <a:p>
            <a:pPr algn="ctr" eaLnBrk="0" hangingPunct="0"/>
            <a:r>
              <a:rPr lang="en-US" altLang="en-US" sz="2800" b="1" dirty="0"/>
              <a:t>Cross-Sectional Study Design: I</a:t>
            </a:r>
            <a:r>
              <a:rPr lang="en-US" altLang="en-US" sz="2800" b="1" dirty="0" smtClean="0"/>
              <a:t>n a Fixed Cohort</a:t>
            </a:r>
            <a:endParaRPr lang="en-US" altLang="en-US" sz="2800" b="1" dirty="0"/>
          </a:p>
        </p:txBody>
      </p:sp>
      <p:grpSp>
        <p:nvGrpSpPr>
          <p:cNvPr id="24609" name="Group 46"/>
          <p:cNvGrpSpPr>
            <a:grpSpLocks/>
          </p:cNvGrpSpPr>
          <p:nvPr/>
        </p:nvGrpSpPr>
        <p:grpSpPr bwMode="auto">
          <a:xfrm>
            <a:off x="1274763" y="1087437"/>
            <a:ext cx="609600" cy="152400"/>
            <a:chOff x="1295400" y="914400"/>
            <a:chExt cx="609600" cy="152400"/>
          </a:xfrm>
        </p:grpSpPr>
        <p:cxnSp>
          <p:nvCxnSpPr>
            <p:cNvPr id="48" name="Straight Connector 15"/>
            <p:cNvCxnSpPr/>
            <p:nvPr/>
          </p:nvCxnSpPr>
          <p:spPr>
            <a:xfrm flipV="1">
              <a:off x="1295400"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Oval 21"/>
            <p:cNvSpPr>
              <a:spLocks noChangeArrowheads="1"/>
            </p:cNvSpPr>
            <p:nvPr/>
          </p:nvSpPr>
          <p:spPr bwMode="auto">
            <a:xfrm flipV="1">
              <a:off x="1752600" y="914400"/>
              <a:ext cx="152400" cy="152400"/>
            </a:xfrm>
            <a:prstGeom prst="ellipse">
              <a:avLst/>
            </a:prstGeom>
            <a:solidFill>
              <a:schemeClr val="tx1"/>
            </a:solidFill>
            <a:ln w="50800" algn="ctr">
              <a:solidFill>
                <a:srgbClr val="385D8A"/>
              </a:solidFill>
              <a:round/>
              <a:headEnd/>
              <a:tailEnd/>
            </a:ln>
          </p:spPr>
          <p:txBody>
            <a:bodyPr rot="10800000" anchor="ctr"/>
            <a:lstStyle/>
            <a:p>
              <a:pPr fontAlgn="auto">
                <a:spcBef>
                  <a:spcPts val="0"/>
                </a:spcBef>
                <a:spcAft>
                  <a:spcPts val="0"/>
                </a:spcAft>
                <a:defRPr/>
              </a:pPr>
              <a:endParaRPr lang="en-US" sz="1800" dirty="0">
                <a:solidFill>
                  <a:schemeClr val="lt1"/>
                </a:solidFill>
                <a:latin typeface="+mn-lt"/>
              </a:endParaRPr>
            </a:p>
          </p:txBody>
        </p:sp>
      </p:grpSp>
      <p:sp>
        <p:nvSpPr>
          <p:cNvPr id="24610" name="Text Box 1030"/>
          <p:cNvSpPr txBox="1">
            <a:spLocks noChangeArrowheads="1"/>
          </p:cNvSpPr>
          <p:nvPr/>
        </p:nvSpPr>
        <p:spPr bwMode="auto">
          <a:xfrm>
            <a:off x="1960563" y="914400"/>
            <a:ext cx="1752600" cy="461962"/>
          </a:xfrm>
          <a:prstGeom prst="rect">
            <a:avLst/>
          </a:prstGeom>
          <a:noFill/>
          <a:ln w="9525">
            <a:noFill/>
            <a:miter lim="800000"/>
            <a:headEnd/>
            <a:tailEnd/>
          </a:ln>
        </p:spPr>
        <p:txBody>
          <a:bodyPr anchor="ctr">
            <a:spAutoFit/>
          </a:bodyPr>
          <a:lstStyle/>
          <a:p>
            <a:pPr eaLnBrk="0" hangingPunct="0"/>
            <a:r>
              <a:rPr lang="en-US" sz="2400" dirty="0">
                <a:latin typeface="Arial" charset="0"/>
                <a:cs typeface="Arial" charset="0"/>
              </a:rPr>
              <a:t>= event</a:t>
            </a:r>
          </a:p>
        </p:txBody>
      </p:sp>
      <p:cxnSp>
        <p:nvCxnSpPr>
          <p:cNvPr id="24611" name="Straight Arrow Connector 50"/>
          <p:cNvCxnSpPr>
            <a:cxnSpLocks noChangeShapeType="1"/>
          </p:cNvCxnSpPr>
          <p:nvPr/>
        </p:nvCxnSpPr>
        <p:spPr bwMode="auto">
          <a:xfrm>
            <a:off x="4191000" y="1138237"/>
            <a:ext cx="990600" cy="0"/>
          </a:xfrm>
          <a:prstGeom prst="straightConnector1">
            <a:avLst/>
          </a:prstGeom>
          <a:noFill/>
          <a:ln w="25400" algn="ctr">
            <a:solidFill>
              <a:schemeClr val="tx1"/>
            </a:solidFill>
            <a:round/>
            <a:headEnd/>
            <a:tailEnd type="arrow" w="med" len="med"/>
          </a:ln>
        </p:spPr>
      </p:cxnSp>
      <p:sp>
        <p:nvSpPr>
          <p:cNvPr id="53" name="Oval 21"/>
          <p:cNvSpPr>
            <a:spLocks noChangeArrowheads="1"/>
          </p:cNvSpPr>
          <p:nvPr/>
        </p:nvSpPr>
        <p:spPr bwMode="auto">
          <a:xfrm flipV="1">
            <a:off x="4038600" y="1062037"/>
            <a:ext cx="152400" cy="152400"/>
          </a:xfrm>
          <a:prstGeom prst="ellipse">
            <a:avLst/>
          </a:prstGeom>
          <a:solidFill>
            <a:schemeClr val="tx1"/>
          </a:solidFill>
          <a:ln w="50800" algn="ctr">
            <a:solidFill>
              <a:srgbClr val="385D8A"/>
            </a:solidFill>
            <a:round/>
            <a:headEnd/>
            <a:tailEnd/>
          </a:ln>
        </p:spPr>
        <p:txBody>
          <a:bodyPr rot="10800000" anchor="ctr"/>
          <a:lstStyle/>
          <a:p>
            <a:pPr fontAlgn="auto">
              <a:spcBef>
                <a:spcPts val="0"/>
              </a:spcBef>
              <a:spcAft>
                <a:spcPts val="0"/>
              </a:spcAft>
              <a:defRPr/>
            </a:pPr>
            <a:endParaRPr lang="en-US" sz="1800" dirty="0">
              <a:solidFill>
                <a:schemeClr val="lt1"/>
              </a:solidFill>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756140" y="-76200"/>
            <a:ext cx="7772400" cy="1143000"/>
          </a:xfrm>
        </p:spPr>
        <p:txBody>
          <a:bodyPr/>
          <a:lstStyle/>
          <a:p>
            <a:r>
              <a:rPr lang="en-US" altLang="en-US" sz="3200" b="1" dirty="0" smtClean="0"/>
              <a:t>Odds Ratio in Cross-Sectional Study</a:t>
            </a:r>
          </a:p>
        </p:txBody>
      </p:sp>
      <p:sp>
        <p:nvSpPr>
          <p:cNvPr id="76802" name="Rectangle 3"/>
          <p:cNvSpPr>
            <a:spLocks noGrp="1" noChangeArrowheads="1"/>
          </p:cNvSpPr>
          <p:nvPr>
            <p:ph type="body" idx="1"/>
          </p:nvPr>
        </p:nvSpPr>
        <p:spPr>
          <a:xfrm>
            <a:off x="0" y="922608"/>
            <a:ext cx="8991600" cy="4800600"/>
          </a:xfrm>
        </p:spPr>
        <p:txBody>
          <a:bodyPr/>
          <a:lstStyle/>
          <a:p>
            <a:r>
              <a:rPr lang="en-US" altLang="en-US" dirty="0" smtClean="0"/>
              <a:t>Study design affects not just the measure of disease occurrence but also measure of association</a:t>
            </a:r>
          </a:p>
          <a:p>
            <a:endParaRPr lang="en-US" altLang="en-US" sz="800" dirty="0" smtClean="0"/>
          </a:p>
          <a:p>
            <a:r>
              <a:rPr lang="en-US" altLang="en-US" dirty="0" smtClean="0"/>
              <a:t>Cross-sectional design measures prevalent cases of disease, so Odds Ratio in a cross-sectional study is a </a:t>
            </a:r>
            <a:r>
              <a:rPr lang="en-US" altLang="en-US" b="1" dirty="0" smtClean="0"/>
              <a:t>Prevalence Odds Ratio (POR)</a:t>
            </a:r>
          </a:p>
          <a:p>
            <a:pPr lvl="1"/>
            <a:r>
              <a:rPr lang="en-US" altLang="en-US" dirty="0" smtClean="0"/>
              <a:t>Many authors do not use “POR” but we encourage it</a:t>
            </a:r>
          </a:p>
          <a:p>
            <a:pPr lvl="1"/>
            <a:r>
              <a:rPr lang="en-US" altLang="en-US" dirty="0" smtClean="0"/>
              <a:t>Promotes clarity of thought and presentation to be as accurate as possible about measures</a:t>
            </a:r>
          </a:p>
          <a:p>
            <a:pPr lvl="1"/>
            <a:r>
              <a:rPr lang="en-US" altLang="en-US" dirty="0" smtClean="0"/>
              <a:t>Although we, in general, discourage use of OR in cross-sectional work, if you must use it, at least call it a POR</a:t>
            </a:r>
          </a:p>
          <a:p>
            <a:pPr>
              <a:buFontTx/>
              <a:buNone/>
            </a:pPr>
            <a:endParaRPr lang="en-US" alt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ChangeArrowheads="1"/>
          </p:cNvSpPr>
          <p:nvPr/>
        </p:nvSpPr>
        <p:spPr bwMode="auto">
          <a:xfrm>
            <a:off x="762000" y="692025"/>
            <a:ext cx="7459663" cy="6001643"/>
          </a:xfrm>
          <a:prstGeom prst="rect">
            <a:avLst/>
          </a:prstGeom>
          <a:noFill/>
          <a:ln w="9525">
            <a:noFill/>
            <a:miter lim="800000"/>
            <a:headEnd/>
            <a:tailEnd/>
          </a:ln>
        </p:spPr>
        <p:txBody>
          <a:bodyPr anchor="ctr">
            <a:spAutoFit/>
          </a:bodyPr>
          <a:lstStyle/>
          <a:p>
            <a:pPr algn="ctr" eaLnBrk="0" hangingPunct="0">
              <a:tabLst>
                <a:tab pos="723900" algn="l"/>
              </a:tabLst>
            </a:pPr>
            <a:r>
              <a:rPr lang="en-US" altLang="en-US" sz="2400" dirty="0"/>
              <a:t>  </a:t>
            </a:r>
          </a:p>
          <a:p>
            <a:pPr algn="ctr" eaLnBrk="0" hangingPunct="0">
              <a:tabLst>
                <a:tab pos="723900" algn="l"/>
              </a:tabLst>
            </a:pPr>
            <a:r>
              <a:rPr lang="en-US" altLang="en-US" sz="2400" dirty="0"/>
              <a:t>                   Exposed   Unexposed     |     Total</a:t>
            </a:r>
          </a:p>
          <a:p>
            <a:pPr algn="ctr" eaLnBrk="0" hangingPunct="0">
              <a:tabLst>
                <a:tab pos="723900" algn="l"/>
              </a:tabLst>
            </a:pPr>
            <a:r>
              <a:rPr lang="en-US" altLang="en-US" sz="2400" dirty="0"/>
              <a:t>---------------------------------------------------</a:t>
            </a:r>
          </a:p>
          <a:p>
            <a:pPr algn="ctr" eaLnBrk="0" hangingPunct="0">
              <a:tabLst>
                <a:tab pos="723900" algn="l"/>
              </a:tabLst>
            </a:pPr>
            <a:r>
              <a:rPr lang="en-US" altLang="en-US" sz="2400" dirty="0"/>
              <a:t>      Cases |        14         388              |       402</a:t>
            </a:r>
          </a:p>
          <a:p>
            <a:pPr algn="ctr" eaLnBrk="0" hangingPunct="0">
              <a:tabLst>
                <a:tab pos="723900" algn="l"/>
              </a:tabLst>
            </a:pPr>
            <a:r>
              <a:rPr lang="en-US" altLang="en-US" sz="2400" dirty="0"/>
              <a:t>Noncases |        17         248              |       265</a:t>
            </a:r>
          </a:p>
          <a:p>
            <a:pPr algn="ctr" eaLnBrk="0" hangingPunct="0">
              <a:tabLst>
                <a:tab pos="723900" algn="l"/>
              </a:tabLst>
            </a:pPr>
            <a:r>
              <a:rPr lang="en-US" altLang="en-US" sz="2400" dirty="0"/>
              <a:t>---------------------------------------------------</a:t>
            </a:r>
          </a:p>
          <a:p>
            <a:pPr algn="ctr" eaLnBrk="0" hangingPunct="0">
              <a:tabLst>
                <a:tab pos="723900" algn="l"/>
              </a:tabLst>
            </a:pPr>
            <a:r>
              <a:rPr lang="en-US" altLang="en-US" sz="2400" dirty="0"/>
              <a:t>      Total  |        31         636               |       667</a:t>
            </a:r>
          </a:p>
          <a:p>
            <a:pPr algn="ctr" eaLnBrk="0" hangingPunct="0">
              <a:tabLst>
                <a:tab pos="723900" algn="l"/>
              </a:tabLst>
            </a:pPr>
            <a:r>
              <a:rPr lang="en-US" altLang="en-US" sz="2400" dirty="0"/>
              <a:t>   |                                          |</a:t>
            </a:r>
          </a:p>
          <a:p>
            <a:pPr algn="ctr" eaLnBrk="0" hangingPunct="0">
              <a:tabLst>
                <a:tab pos="723900" algn="l"/>
              </a:tabLst>
            </a:pPr>
            <a:r>
              <a:rPr lang="en-US" altLang="en-US" sz="2400" dirty="0"/>
              <a:t>            Risk |  .4516129    .6100629      |  .6026987</a:t>
            </a:r>
          </a:p>
          <a:p>
            <a:pPr algn="ctr" eaLnBrk="0" hangingPunct="0">
              <a:tabLst>
                <a:tab pos="723900" algn="l"/>
              </a:tabLst>
            </a:pPr>
            <a:endParaRPr lang="en-US" altLang="en-US" sz="2400" dirty="0"/>
          </a:p>
          <a:p>
            <a:pPr algn="ctr" eaLnBrk="0" hangingPunct="0">
              <a:tabLst>
                <a:tab pos="723900" algn="l"/>
              </a:tabLst>
            </a:pPr>
            <a:r>
              <a:rPr lang="en-US" altLang="en-US" sz="2400" dirty="0"/>
              <a:t>                   Point estimate    [95% Conf. Interval]</a:t>
            </a:r>
          </a:p>
          <a:p>
            <a:pPr algn="ctr" eaLnBrk="0" hangingPunct="0">
              <a:tabLst>
                <a:tab pos="723900" algn="l"/>
              </a:tabLst>
            </a:pPr>
            <a:r>
              <a:rPr lang="en-US" altLang="en-US" sz="2400" dirty="0"/>
              <a:t>                     ---------------------------------------------</a:t>
            </a:r>
          </a:p>
          <a:p>
            <a:pPr algn="ctr" eaLnBrk="0" hangingPunct="0">
              <a:tabLst>
                <a:tab pos="723900" algn="l"/>
              </a:tabLst>
            </a:pPr>
            <a:r>
              <a:rPr lang="en-US" altLang="en-US" sz="2400" dirty="0"/>
              <a:t>Risk ratio 	.7402727                |  .4997794    1.096491  </a:t>
            </a:r>
          </a:p>
          <a:p>
            <a:pPr algn="ctr" eaLnBrk="0" hangingPunct="0">
              <a:tabLst>
                <a:tab pos="723900" algn="l"/>
              </a:tabLst>
            </a:pPr>
            <a:r>
              <a:rPr lang="en-US" altLang="en-US" sz="2400" b="1" dirty="0"/>
              <a:t>Odds ratio 	.5263796</a:t>
            </a:r>
            <a:r>
              <a:rPr lang="en-US" altLang="en-US" sz="2400" dirty="0"/>
              <a:t>                |  .2583209    1.072801 </a:t>
            </a:r>
          </a:p>
          <a:p>
            <a:pPr algn="ctr" eaLnBrk="0" hangingPunct="0">
              <a:tabLst>
                <a:tab pos="723900" algn="l"/>
              </a:tabLst>
            </a:pPr>
            <a:r>
              <a:rPr lang="en-US" altLang="en-US" sz="2400" dirty="0"/>
              <a:t>                         -----------------------------------------------</a:t>
            </a:r>
          </a:p>
          <a:p>
            <a:pPr algn="ctr" eaLnBrk="0" hangingPunct="0">
              <a:tabLst>
                <a:tab pos="723900" algn="l"/>
              </a:tabLst>
            </a:pPr>
            <a:r>
              <a:rPr lang="en-US" altLang="en-US" sz="2400" dirty="0"/>
              <a:t>                             chi2(1) =  3.10    Pr&gt;chi2  =  0.0783</a:t>
            </a:r>
          </a:p>
        </p:txBody>
      </p:sp>
      <p:sp>
        <p:nvSpPr>
          <p:cNvPr id="84994" name="Text Box 3"/>
          <p:cNvSpPr txBox="1">
            <a:spLocks noChangeArrowheads="1"/>
          </p:cNvSpPr>
          <p:nvPr/>
        </p:nvSpPr>
        <p:spPr bwMode="auto">
          <a:xfrm>
            <a:off x="2243714" y="152400"/>
            <a:ext cx="4459426" cy="523220"/>
          </a:xfrm>
          <a:prstGeom prst="rect">
            <a:avLst/>
          </a:prstGeom>
          <a:noFill/>
          <a:ln w="9525">
            <a:noFill/>
            <a:miter lim="800000"/>
            <a:headEnd/>
            <a:tailEnd/>
          </a:ln>
        </p:spPr>
        <p:txBody>
          <a:bodyPr wrap="none">
            <a:spAutoFit/>
          </a:bodyPr>
          <a:lstStyle/>
          <a:p>
            <a:pPr eaLnBrk="0" hangingPunct="0"/>
            <a:r>
              <a:rPr lang="en-US" altLang="en-US" sz="2800" b="1" dirty="0"/>
              <a:t>Odds ratio (STATA output)</a:t>
            </a:r>
            <a:r>
              <a:rPr lang="en-US" altLang="en-US" sz="2800" dirty="0"/>
              <a:t> </a:t>
            </a:r>
          </a:p>
        </p:txBody>
      </p:sp>
      <p:sp>
        <p:nvSpPr>
          <p:cNvPr id="2" name="TextBox 1"/>
          <p:cNvSpPr txBox="1"/>
          <p:nvPr/>
        </p:nvSpPr>
        <p:spPr>
          <a:xfrm>
            <a:off x="15240" y="601392"/>
            <a:ext cx="3505200" cy="461665"/>
          </a:xfrm>
          <a:prstGeom prst="rect">
            <a:avLst/>
          </a:prstGeom>
          <a:noFill/>
        </p:spPr>
        <p:txBody>
          <a:bodyPr wrap="square" rtlCol="0">
            <a:spAutoFit/>
          </a:bodyPr>
          <a:lstStyle/>
          <a:p>
            <a:r>
              <a:rPr lang="en-US" sz="2400" dirty="0" smtClean="0"/>
              <a:t>. </a:t>
            </a:r>
            <a:r>
              <a:rPr lang="en-US" sz="2000" dirty="0" smtClean="0"/>
              <a:t>cs var</a:t>
            </a:r>
            <a:r>
              <a:rPr lang="en-US" sz="2000" dirty="0"/>
              <a:t>_</a:t>
            </a:r>
            <a:r>
              <a:rPr lang="en-US" sz="2000" dirty="0" smtClean="0"/>
              <a:t>case var_exposure</a:t>
            </a:r>
            <a:r>
              <a:rPr lang="en-US" sz="2000" dirty="0"/>
              <a:t>, or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2"/>
          <p:cNvSpPr txBox="1">
            <a:spLocks noChangeArrowheads="1"/>
          </p:cNvSpPr>
          <p:nvPr/>
        </p:nvSpPr>
        <p:spPr bwMode="auto">
          <a:xfrm>
            <a:off x="615950" y="76200"/>
            <a:ext cx="7689850" cy="641350"/>
          </a:xfrm>
          <a:prstGeom prst="rect">
            <a:avLst/>
          </a:prstGeom>
          <a:noFill/>
          <a:ln w="9525">
            <a:noFill/>
            <a:miter lim="800000"/>
            <a:headEnd/>
            <a:tailEnd/>
          </a:ln>
        </p:spPr>
        <p:txBody>
          <a:bodyPr wrap="none">
            <a:spAutoFit/>
          </a:bodyPr>
          <a:lstStyle/>
          <a:p>
            <a:pPr eaLnBrk="0" hangingPunct="0"/>
            <a:r>
              <a:rPr lang="en-US" altLang="en-US" b="1" dirty="0"/>
              <a:t>Describing an OR &lt; 1 (e.g., OR = 0.53)</a:t>
            </a:r>
          </a:p>
        </p:txBody>
      </p:sp>
      <p:sp>
        <p:nvSpPr>
          <p:cNvPr id="87042" name="Text Box 3"/>
          <p:cNvSpPr txBox="1">
            <a:spLocks noChangeArrowheads="1"/>
          </p:cNvSpPr>
          <p:nvPr/>
        </p:nvSpPr>
        <p:spPr bwMode="auto">
          <a:xfrm>
            <a:off x="228600" y="685800"/>
            <a:ext cx="8839200" cy="6032500"/>
          </a:xfrm>
          <a:prstGeom prst="rect">
            <a:avLst/>
          </a:prstGeom>
          <a:noFill/>
          <a:ln w="9525">
            <a:noFill/>
            <a:miter lim="800000"/>
            <a:headEnd/>
            <a:tailEnd/>
          </a:ln>
        </p:spPr>
        <p:txBody>
          <a:bodyPr>
            <a:spAutoFit/>
          </a:bodyPr>
          <a:lstStyle/>
          <a:p>
            <a:pPr eaLnBrk="0" hangingPunct="0">
              <a:spcBef>
                <a:spcPct val="50000"/>
              </a:spcBef>
            </a:pPr>
            <a:r>
              <a:rPr lang="en-US" altLang="en-US" sz="2800" dirty="0" smtClean="0">
                <a:solidFill>
                  <a:srgbClr val="FF0000"/>
                </a:solidFill>
              </a:rPr>
              <a:t>**</a:t>
            </a:r>
            <a:r>
              <a:rPr lang="en-US" altLang="en-US" sz="2800" dirty="0" smtClean="0"/>
              <a:t> </a:t>
            </a:r>
            <a:r>
              <a:rPr lang="en-US" altLang="en-US" sz="2800" dirty="0"/>
              <a:t>“Those who are exposed have 0.53 times the odds of having the disease than those who are not exposed.” </a:t>
            </a:r>
          </a:p>
          <a:p>
            <a:pPr eaLnBrk="0" hangingPunct="0">
              <a:spcBef>
                <a:spcPct val="50000"/>
              </a:spcBef>
            </a:pPr>
            <a:r>
              <a:rPr lang="en-US" altLang="en-US" sz="2800" dirty="0">
                <a:solidFill>
                  <a:srgbClr val="FF0000"/>
                </a:solidFill>
              </a:rPr>
              <a:t>*</a:t>
            </a:r>
            <a:r>
              <a:rPr lang="en-US" altLang="en-US" sz="2800" dirty="0"/>
              <a:t> “The exposed have 47% lower odds of the disease than the unexposed.”</a:t>
            </a:r>
          </a:p>
          <a:p>
            <a:pPr eaLnBrk="0" hangingPunct="0">
              <a:spcBef>
                <a:spcPct val="50000"/>
              </a:spcBef>
              <a:buFontTx/>
              <a:buChar char="•"/>
            </a:pPr>
            <a:r>
              <a:rPr lang="en-US" altLang="en-US" sz="2800" dirty="0"/>
              <a:t> “Being exposed is associated with lower odds of the outcome compared with being unexposed (OR = 0.53).” </a:t>
            </a:r>
          </a:p>
          <a:p>
            <a:pPr eaLnBrk="0" hangingPunct="0"/>
            <a:r>
              <a:rPr lang="en-US" altLang="en-US" sz="800" dirty="0"/>
              <a:t>  </a:t>
            </a:r>
          </a:p>
          <a:p>
            <a:pPr eaLnBrk="0" hangingPunct="0">
              <a:buFontTx/>
              <a:buChar char="•"/>
            </a:pPr>
            <a:r>
              <a:rPr lang="en-US" altLang="en-US" sz="2800" b="1" dirty="0"/>
              <a:t> </a:t>
            </a:r>
            <a:r>
              <a:rPr lang="en-US" altLang="en-US" sz="2800" dirty="0"/>
              <a:t>Important to get the word “odds” into the sentence</a:t>
            </a:r>
          </a:p>
          <a:p>
            <a:pPr lvl="1" eaLnBrk="0" hangingPunct="0">
              <a:buFontTx/>
              <a:buChar char="-"/>
            </a:pPr>
            <a:r>
              <a:rPr lang="en-US" altLang="en-US" sz="2800" dirty="0"/>
              <a:t>Helps avoid confusion with prevalence/probability</a:t>
            </a:r>
          </a:p>
          <a:p>
            <a:pPr lvl="1" eaLnBrk="0" hangingPunct="0">
              <a:buFontTx/>
              <a:buChar char="-"/>
            </a:pPr>
            <a:r>
              <a:rPr lang="en-US" altLang="en-US" sz="2800" dirty="0"/>
              <a:t>But does not help readers better understand odds per se</a:t>
            </a:r>
          </a:p>
          <a:p>
            <a:pPr eaLnBrk="0" hangingPunct="0">
              <a:spcBef>
                <a:spcPct val="50000"/>
              </a:spcBef>
              <a:buFontTx/>
              <a:buChar char="•"/>
            </a:pPr>
            <a:r>
              <a:rPr lang="en-US" altLang="en-US" sz="2800" b="1" dirty="0"/>
              <a:t>Avoid:</a:t>
            </a:r>
            <a:r>
              <a:rPr lang="en-US" altLang="en-US" sz="2800" dirty="0"/>
              <a:t> “Those who are exposed are 0.53 times as likely to have the disease as those who are not exposed.” </a:t>
            </a:r>
          </a:p>
          <a:p>
            <a:pPr lvl="1" eaLnBrk="0" hangingPunct="0"/>
            <a:r>
              <a:rPr lang="en-US" altLang="en-US" sz="2800" dirty="0"/>
              <a:t>- Odds ratio are not the same as prevalence ratio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2"/>
          <p:cNvSpPr txBox="1">
            <a:spLocks noChangeArrowheads="1"/>
          </p:cNvSpPr>
          <p:nvPr/>
        </p:nvSpPr>
        <p:spPr bwMode="auto">
          <a:xfrm>
            <a:off x="730250" y="228600"/>
            <a:ext cx="7575550" cy="641350"/>
          </a:xfrm>
          <a:prstGeom prst="rect">
            <a:avLst/>
          </a:prstGeom>
          <a:noFill/>
          <a:ln w="9525">
            <a:noFill/>
            <a:miter lim="800000"/>
            <a:headEnd/>
            <a:tailEnd/>
          </a:ln>
        </p:spPr>
        <p:txBody>
          <a:bodyPr wrap="none">
            <a:spAutoFit/>
          </a:bodyPr>
          <a:lstStyle/>
          <a:p>
            <a:pPr eaLnBrk="0" hangingPunct="0"/>
            <a:r>
              <a:rPr lang="en-US" altLang="en-US" b="1" dirty="0"/>
              <a:t>Describing an OR &gt; 1  (e.g., OR = 1.5)</a:t>
            </a:r>
          </a:p>
        </p:txBody>
      </p:sp>
      <p:sp>
        <p:nvSpPr>
          <p:cNvPr id="89090" name="Text Box 3"/>
          <p:cNvSpPr txBox="1">
            <a:spLocks noChangeArrowheads="1"/>
          </p:cNvSpPr>
          <p:nvPr/>
        </p:nvSpPr>
        <p:spPr bwMode="auto">
          <a:xfrm>
            <a:off x="152400" y="990600"/>
            <a:ext cx="8915400" cy="6153150"/>
          </a:xfrm>
          <a:prstGeom prst="rect">
            <a:avLst/>
          </a:prstGeom>
          <a:noFill/>
          <a:ln w="9525">
            <a:noFill/>
            <a:miter lim="800000"/>
            <a:headEnd/>
            <a:tailEnd/>
          </a:ln>
        </p:spPr>
        <p:txBody>
          <a:bodyPr>
            <a:spAutoFit/>
          </a:bodyPr>
          <a:lstStyle/>
          <a:p>
            <a:pPr eaLnBrk="0" hangingPunct="0">
              <a:spcBef>
                <a:spcPct val="40000"/>
              </a:spcBef>
            </a:pPr>
            <a:r>
              <a:rPr lang="en-US" altLang="en-US" dirty="0">
                <a:solidFill>
                  <a:srgbClr val="FF0000"/>
                </a:solidFill>
              </a:rPr>
              <a:t>*</a:t>
            </a:r>
            <a:r>
              <a:rPr lang="en-US" altLang="en-US" dirty="0"/>
              <a:t> </a:t>
            </a:r>
            <a:r>
              <a:rPr lang="en-US" altLang="en-US" sz="2800" dirty="0"/>
              <a:t>“Those who are exposed have 1.5 times the odds of having the disease than those who are not exposed.”</a:t>
            </a:r>
          </a:p>
          <a:p>
            <a:pPr eaLnBrk="0" hangingPunct="0">
              <a:spcBef>
                <a:spcPct val="40000"/>
              </a:spcBef>
            </a:pPr>
            <a:r>
              <a:rPr lang="en-US" altLang="en-US" dirty="0">
                <a:solidFill>
                  <a:srgbClr val="FF0000"/>
                </a:solidFill>
              </a:rPr>
              <a:t>*</a:t>
            </a:r>
            <a:r>
              <a:rPr lang="en-US" altLang="en-US" sz="2800" dirty="0"/>
              <a:t> “The odds of disease in exposed are 1.5 times as high as in unexposed.”</a:t>
            </a:r>
          </a:p>
          <a:p>
            <a:pPr eaLnBrk="0" hangingPunct="0">
              <a:spcBef>
                <a:spcPct val="40000"/>
              </a:spcBef>
              <a:buFontTx/>
              <a:buChar char="•"/>
            </a:pPr>
            <a:r>
              <a:rPr lang="en-US" altLang="en-US" sz="2800" dirty="0"/>
              <a:t>  “There is a 1.5 fold higher odds of disease among exposed compared to unexposed.”</a:t>
            </a:r>
          </a:p>
          <a:p>
            <a:pPr eaLnBrk="0" hangingPunct="0">
              <a:spcBef>
                <a:spcPct val="40000"/>
              </a:spcBef>
              <a:buFontTx/>
              <a:buChar char="•"/>
            </a:pPr>
            <a:r>
              <a:rPr lang="en-US" altLang="en-US" sz="2800" dirty="0"/>
              <a:t>  “Being exposed is associated with higher odds of disease compared with being unexposed (OR = 1.5).” </a:t>
            </a:r>
          </a:p>
          <a:p>
            <a:pPr eaLnBrk="0" hangingPunct="0">
              <a:spcBef>
                <a:spcPct val="40000"/>
              </a:spcBef>
            </a:pPr>
            <a:r>
              <a:rPr lang="en-US" altLang="en-US" sz="2800" dirty="0"/>
              <a:t> </a:t>
            </a:r>
          </a:p>
          <a:p>
            <a:pPr eaLnBrk="0" hangingPunct="0">
              <a:spcBef>
                <a:spcPct val="40000"/>
              </a:spcBef>
              <a:buFontTx/>
              <a:buChar char="•"/>
            </a:pPr>
            <a:r>
              <a:rPr lang="en-US" altLang="en-US" sz="2800" b="1" dirty="0"/>
              <a:t>  Avoid: </a:t>
            </a:r>
            <a:r>
              <a:rPr lang="en-US" altLang="en-US" sz="2800" dirty="0"/>
              <a:t>“1.5 times </a:t>
            </a:r>
            <a:r>
              <a:rPr lang="en-US" altLang="en-US" sz="2800" i="1" dirty="0"/>
              <a:t>more likely</a:t>
            </a:r>
            <a:r>
              <a:rPr lang="en-US" altLang="en-US" sz="2800" dirty="0"/>
              <a:t>” or “1.5 times higher </a:t>
            </a:r>
            <a:r>
              <a:rPr lang="en-US" altLang="en-US" sz="2800" i="1" dirty="0"/>
              <a:t>risk</a:t>
            </a:r>
            <a:r>
              <a:rPr lang="en-US" altLang="en-US" sz="2800" dirty="0"/>
              <a:t>”</a:t>
            </a:r>
          </a:p>
          <a:p>
            <a:pPr lvl="1" eaLnBrk="0" hangingPunct="0">
              <a:spcBef>
                <a:spcPct val="50000"/>
              </a:spcBef>
              <a:buFontTx/>
              <a:buChar char="o"/>
            </a:pPr>
            <a:endParaRPr lang="en-US" altLang="en-US"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304800" y="76200"/>
            <a:ext cx="8534400" cy="1143000"/>
          </a:xfrm>
        </p:spPr>
        <p:txBody>
          <a:bodyPr/>
          <a:lstStyle/>
          <a:p>
            <a:r>
              <a:rPr lang="en-US" altLang="en-US" sz="3600" b="1" dirty="0" smtClean="0"/>
              <a:t>Odd Ratio compared to Prevalence Ratio</a:t>
            </a:r>
          </a:p>
        </p:txBody>
      </p:sp>
      <p:sp>
        <p:nvSpPr>
          <p:cNvPr id="78850" name="Line 3"/>
          <p:cNvSpPr>
            <a:spLocks noChangeShapeType="1"/>
          </p:cNvSpPr>
          <p:nvPr/>
        </p:nvSpPr>
        <p:spPr bwMode="auto">
          <a:xfrm>
            <a:off x="1143000" y="3733800"/>
            <a:ext cx="7315200" cy="0"/>
          </a:xfrm>
          <a:prstGeom prst="line">
            <a:avLst/>
          </a:prstGeom>
          <a:noFill/>
          <a:ln w="9525">
            <a:solidFill>
              <a:schemeClr val="tx1"/>
            </a:solidFill>
            <a:round/>
            <a:headEnd/>
            <a:tailEnd/>
          </a:ln>
        </p:spPr>
        <p:txBody>
          <a:bodyPr/>
          <a:lstStyle/>
          <a:p>
            <a:endParaRPr lang="en-US" dirty="0"/>
          </a:p>
        </p:txBody>
      </p:sp>
      <p:sp>
        <p:nvSpPr>
          <p:cNvPr id="78851" name="Line 4"/>
          <p:cNvSpPr>
            <a:spLocks noChangeShapeType="1"/>
          </p:cNvSpPr>
          <p:nvPr/>
        </p:nvSpPr>
        <p:spPr bwMode="auto">
          <a:xfrm>
            <a:off x="1143000" y="2286000"/>
            <a:ext cx="0" cy="2743200"/>
          </a:xfrm>
          <a:prstGeom prst="line">
            <a:avLst/>
          </a:prstGeom>
          <a:noFill/>
          <a:ln w="9525">
            <a:solidFill>
              <a:schemeClr val="tx1"/>
            </a:solidFill>
            <a:round/>
            <a:headEnd/>
            <a:tailEnd/>
          </a:ln>
        </p:spPr>
        <p:txBody>
          <a:bodyPr/>
          <a:lstStyle/>
          <a:p>
            <a:endParaRPr lang="en-US" dirty="0"/>
          </a:p>
        </p:txBody>
      </p:sp>
      <p:sp>
        <p:nvSpPr>
          <p:cNvPr id="78852" name="Text Box 5"/>
          <p:cNvSpPr txBox="1">
            <a:spLocks noChangeArrowheads="1"/>
          </p:cNvSpPr>
          <p:nvPr/>
        </p:nvSpPr>
        <p:spPr bwMode="auto">
          <a:xfrm>
            <a:off x="1066800" y="3581400"/>
            <a:ext cx="412750" cy="641350"/>
          </a:xfrm>
          <a:prstGeom prst="rect">
            <a:avLst/>
          </a:prstGeom>
          <a:noFill/>
          <a:ln w="9525">
            <a:noFill/>
            <a:miter lim="800000"/>
            <a:headEnd/>
            <a:tailEnd/>
          </a:ln>
        </p:spPr>
        <p:txBody>
          <a:bodyPr wrap="none">
            <a:spAutoFit/>
          </a:bodyPr>
          <a:lstStyle/>
          <a:p>
            <a:pPr eaLnBrk="0" hangingPunct="0"/>
            <a:r>
              <a:rPr lang="en-US" altLang="en-US" dirty="0"/>
              <a:t>0</a:t>
            </a:r>
          </a:p>
        </p:txBody>
      </p:sp>
      <p:sp>
        <p:nvSpPr>
          <p:cNvPr id="78853" name="Text Box 6"/>
          <p:cNvSpPr txBox="1">
            <a:spLocks noChangeArrowheads="1"/>
          </p:cNvSpPr>
          <p:nvPr/>
        </p:nvSpPr>
        <p:spPr bwMode="auto">
          <a:xfrm>
            <a:off x="4495800" y="3657600"/>
            <a:ext cx="412750" cy="641350"/>
          </a:xfrm>
          <a:prstGeom prst="rect">
            <a:avLst/>
          </a:prstGeom>
          <a:noFill/>
          <a:ln w="9525">
            <a:noFill/>
            <a:miter lim="800000"/>
            <a:headEnd/>
            <a:tailEnd/>
          </a:ln>
        </p:spPr>
        <p:txBody>
          <a:bodyPr wrap="none">
            <a:spAutoFit/>
          </a:bodyPr>
          <a:lstStyle/>
          <a:p>
            <a:pPr eaLnBrk="0" hangingPunct="0"/>
            <a:r>
              <a:rPr lang="en-US" altLang="en-US" dirty="0"/>
              <a:t>1</a:t>
            </a:r>
          </a:p>
        </p:txBody>
      </p:sp>
      <p:sp>
        <p:nvSpPr>
          <p:cNvPr id="78854" name="Text Box 7"/>
          <p:cNvSpPr txBox="1">
            <a:spLocks noChangeArrowheads="1"/>
          </p:cNvSpPr>
          <p:nvPr/>
        </p:nvSpPr>
        <p:spPr bwMode="auto">
          <a:xfrm>
            <a:off x="7848600" y="3657600"/>
            <a:ext cx="509588" cy="641350"/>
          </a:xfrm>
          <a:prstGeom prst="rect">
            <a:avLst/>
          </a:prstGeom>
          <a:noFill/>
          <a:ln w="9525">
            <a:noFill/>
            <a:miter lim="800000"/>
            <a:headEnd/>
            <a:tailEnd/>
          </a:ln>
        </p:spPr>
        <p:txBody>
          <a:bodyPr wrap="none">
            <a:spAutoFit/>
          </a:bodyPr>
          <a:lstStyle/>
          <a:p>
            <a:pPr eaLnBrk="0" hangingPunct="0"/>
            <a:r>
              <a:rPr lang="en-US" altLang="en-US" dirty="0"/>
              <a:t>∞</a:t>
            </a:r>
          </a:p>
        </p:txBody>
      </p:sp>
      <p:sp>
        <p:nvSpPr>
          <p:cNvPr id="78855" name="Line 8"/>
          <p:cNvSpPr>
            <a:spLocks noChangeShapeType="1"/>
          </p:cNvSpPr>
          <p:nvPr/>
        </p:nvSpPr>
        <p:spPr bwMode="auto">
          <a:xfrm flipH="1">
            <a:off x="2209800" y="3962400"/>
            <a:ext cx="2057400" cy="0"/>
          </a:xfrm>
          <a:prstGeom prst="line">
            <a:avLst/>
          </a:prstGeom>
          <a:noFill/>
          <a:ln w="9525">
            <a:solidFill>
              <a:schemeClr val="tx1"/>
            </a:solidFill>
            <a:round/>
            <a:headEnd/>
            <a:tailEnd type="triangle" w="med" len="med"/>
          </a:ln>
        </p:spPr>
        <p:txBody>
          <a:bodyPr/>
          <a:lstStyle/>
          <a:p>
            <a:endParaRPr lang="en-US" dirty="0"/>
          </a:p>
        </p:txBody>
      </p:sp>
      <p:sp>
        <p:nvSpPr>
          <p:cNvPr id="78856" name="Line 9"/>
          <p:cNvSpPr>
            <a:spLocks noChangeShapeType="1"/>
          </p:cNvSpPr>
          <p:nvPr/>
        </p:nvSpPr>
        <p:spPr bwMode="auto">
          <a:xfrm>
            <a:off x="5029200" y="3962400"/>
            <a:ext cx="2209800" cy="0"/>
          </a:xfrm>
          <a:prstGeom prst="line">
            <a:avLst/>
          </a:prstGeom>
          <a:noFill/>
          <a:ln w="9525">
            <a:solidFill>
              <a:schemeClr val="tx1"/>
            </a:solidFill>
            <a:round/>
            <a:headEnd/>
            <a:tailEnd type="triangle" w="med" len="med"/>
          </a:ln>
        </p:spPr>
        <p:txBody>
          <a:bodyPr/>
          <a:lstStyle/>
          <a:p>
            <a:endParaRPr lang="en-US" dirty="0"/>
          </a:p>
        </p:txBody>
      </p:sp>
      <p:sp>
        <p:nvSpPr>
          <p:cNvPr id="78857" name="Text Box 10"/>
          <p:cNvSpPr txBox="1">
            <a:spLocks noChangeArrowheads="1"/>
          </p:cNvSpPr>
          <p:nvPr/>
        </p:nvSpPr>
        <p:spPr bwMode="auto">
          <a:xfrm>
            <a:off x="2270125" y="4205288"/>
            <a:ext cx="1997075" cy="1006475"/>
          </a:xfrm>
          <a:prstGeom prst="rect">
            <a:avLst/>
          </a:prstGeom>
          <a:noFill/>
          <a:ln w="9525">
            <a:noFill/>
            <a:miter lim="800000"/>
            <a:headEnd/>
            <a:tailEnd/>
          </a:ln>
        </p:spPr>
        <p:txBody>
          <a:bodyPr wrap="none">
            <a:spAutoFit/>
          </a:bodyPr>
          <a:lstStyle/>
          <a:p>
            <a:pPr eaLnBrk="0" hangingPunct="0"/>
            <a:r>
              <a:rPr lang="en-US" altLang="en-US" sz="2000" dirty="0"/>
              <a:t>Stronger effect</a:t>
            </a:r>
          </a:p>
          <a:p>
            <a:pPr eaLnBrk="0" hangingPunct="0"/>
            <a:endParaRPr lang="en-US" altLang="en-US" sz="2000" dirty="0"/>
          </a:p>
          <a:p>
            <a:pPr eaLnBrk="0" hangingPunct="0"/>
            <a:r>
              <a:rPr lang="en-US" altLang="en-US" sz="2000" dirty="0"/>
              <a:t>OR      Prev Ratio</a:t>
            </a:r>
          </a:p>
        </p:txBody>
      </p:sp>
      <p:sp>
        <p:nvSpPr>
          <p:cNvPr id="78858" name="Rectangle 11"/>
          <p:cNvSpPr>
            <a:spLocks noChangeArrowheads="1"/>
          </p:cNvSpPr>
          <p:nvPr/>
        </p:nvSpPr>
        <p:spPr bwMode="auto">
          <a:xfrm>
            <a:off x="5334000" y="4191000"/>
            <a:ext cx="1933575" cy="1006475"/>
          </a:xfrm>
          <a:prstGeom prst="rect">
            <a:avLst/>
          </a:prstGeom>
          <a:noFill/>
          <a:ln w="9525">
            <a:noFill/>
            <a:miter lim="800000"/>
            <a:headEnd/>
            <a:tailEnd/>
          </a:ln>
        </p:spPr>
        <p:txBody>
          <a:bodyPr wrap="none">
            <a:spAutoFit/>
          </a:bodyPr>
          <a:lstStyle/>
          <a:p>
            <a:pPr eaLnBrk="0" hangingPunct="0"/>
            <a:r>
              <a:rPr lang="en-US" altLang="en-US" sz="2000" dirty="0"/>
              <a:t>Stronger effect</a:t>
            </a:r>
          </a:p>
          <a:p>
            <a:pPr eaLnBrk="0" hangingPunct="0"/>
            <a:endParaRPr lang="en-US" altLang="en-US" sz="2000" dirty="0"/>
          </a:p>
          <a:p>
            <a:pPr eaLnBrk="0" hangingPunct="0"/>
            <a:r>
              <a:rPr lang="en-US" altLang="en-US" sz="2000" dirty="0"/>
              <a:t>Prev Ratio     OR</a:t>
            </a:r>
          </a:p>
        </p:txBody>
      </p:sp>
      <p:sp>
        <p:nvSpPr>
          <p:cNvPr id="78859" name="Text Box 12"/>
          <p:cNvSpPr txBox="1">
            <a:spLocks noChangeArrowheads="1"/>
          </p:cNvSpPr>
          <p:nvPr/>
        </p:nvSpPr>
        <p:spPr bwMode="auto">
          <a:xfrm>
            <a:off x="2057400" y="2133600"/>
            <a:ext cx="6516688" cy="1066800"/>
          </a:xfrm>
          <a:prstGeom prst="rect">
            <a:avLst/>
          </a:prstGeom>
          <a:noFill/>
          <a:ln w="9525">
            <a:noFill/>
            <a:miter lim="800000"/>
            <a:headEnd/>
            <a:tailEnd/>
          </a:ln>
        </p:spPr>
        <p:txBody>
          <a:bodyPr wrap="none">
            <a:spAutoFit/>
          </a:bodyPr>
          <a:lstStyle/>
          <a:p>
            <a:pPr eaLnBrk="0" hangingPunct="0"/>
            <a:r>
              <a:rPr lang="en-US" altLang="en-US" sz="3200" dirty="0"/>
              <a:t>If  Prevalence Ratio = 1.0, OR = 1.0;</a:t>
            </a:r>
          </a:p>
          <a:p>
            <a:pPr eaLnBrk="0" hangingPunct="0"/>
            <a:r>
              <a:rPr lang="en-US" altLang="en-US" sz="3200" dirty="0"/>
              <a:t>otherwise OR farther from 1.0 than PR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685800" y="0"/>
            <a:ext cx="7772400" cy="1143000"/>
          </a:xfrm>
        </p:spPr>
        <p:txBody>
          <a:bodyPr/>
          <a:lstStyle/>
          <a:p>
            <a:r>
              <a:rPr lang="en-US" altLang="en-US" sz="4000" b="1" dirty="0" smtClean="0"/>
              <a:t>Prevalence ratio and Odds ratio</a:t>
            </a:r>
            <a:endParaRPr lang="en-US" altLang="en-US" sz="6000" b="1" dirty="0" smtClean="0"/>
          </a:p>
        </p:txBody>
      </p:sp>
      <p:sp>
        <p:nvSpPr>
          <p:cNvPr id="80898" name="Rectangle 3"/>
          <p:cNvSpPr>
            <a:spLocks noChangeArrowheads="1"/>
          </p:cNvSpPr>
          <p:nvPr/>
        </p:nvSpPr>
        <p:spPr bwMode="auto">
          <a:xfrm>
            <a:off x="457200" y="990600"/>
            <a:ext cx="7543800" cy="5584825"/>
          </a:xfrm>
          <a:prstGeom prst="rect">
            <a:avLst/>
          </a:prstGeom>
          <a:noFill/>
          <a:ln w="9525">
            <a:noFill/>
            <a:miter lim="800000"/>
            <a:headEnd/>
            <a:tailEnd/>
          </a:ln>
        </p:spPr>
        <p:txBody>
          <a:bodyPr>
            <a:spAutoFit/>
          </a:bodyPr>
          <a:lstStyle/>
          <a:p>
            <a:pPr eaLnBrk="0" hangingPunct="0"/>
            <a:r>
              <a:rPr lang="en-US" altLang="en-US" dirty="0"/>
              <a:t>If Prevalence Ratio &gt; 1, then OR farther </a:t>
            </a:r>
          </a:p>
          <a:p>
            <a:pPr eaLnBrk="0" hangingPunct="0"/>
            <a:r>
              <a:rPr lang="en-US" altLang="en-US" dirty="0"/>
              <a:t>from 1 than Prevalence Ratio:</a:t>
            </a:r>
          </a:p>
          <a:p>
            <a:pPr eaLnBrk="0" hangingPunct="0"/>
            <a:endParaRPr lang="en-US" altLang="en-US" dirty="0"/>
          </a:p>
          <a:p>
            <a:pPr eaLnBrk="0" hangingPunct="0"/>
            <a:r>
              <a:rPr lang="en-US" altLang="en-US" dirty="0"/>
              <a:t>PR = 0.4  =  </a:t>
            </a:r>
            <a:r>
              <a:rPr lang="en-US" altLang="en-US" b="1" dirty="0"/>
              <a:t>2</a:t>
            </a:r>
            <a:endParaRPr lang="en-US" altLang="en-US" dirty="0"/>
          </a:p>
          <a:p>
            <a:pPr eaLnBrk="0" hangingPunct="0"/>
            <a:r>
              <a:rPr lang="en-US" altLang="en-US" dirty="0"/>
              <a:t>	  0.2   </a:t>
            </a:r>
          </a:p>
          <a:p>
            <a:pPr eaLnBrk="0" hangingPunct="0"/>
            <a:r>
              <a:rPr lang="en-US" altLang="en-US" dirty="0"/>
              <a:t>        </a:t>
            </a:r>
          </a:p>
          <a:p>
            <a:pPr eaLnBrk="0" hangingPunct="0"/>
            <a:r>
              <a:rPr lang="en-US" altLang="en-US" dirty="0"/>
              <a:t>OR = 0.4</a:t>
            </a:r>
          </a:p>
          <a:p>
            <a:pPr eaLnBrk="0" hangingPunct="0"/>
            <a:r>
              <a:rPr lang="en-US" altLang="en-US" dirty="0"/>
              <a:t>	  0.6   =    0.67  =   </a:t>
            </a:r>
            <a:r>
              <a:rPr lang="en-US" altLang="en-US" b="1" dirty="0"/>
              <a:t>2.7</a:t>
            </a:r>
            <a:r>
              <a:rPr lang="en-US" altLang="en-US" dirty="0"/>
              <a:t> </a:t>
            </a:r>
          </a:p>
          <a:p>
            <a:pPr eaLnBrk="0" hangingPunct="0"/>
            <a:r>
              <a:rPr lang="en-US" altLang="en-US" dirty="0"/>
              <a:t>	  0.2         0.25 </a:t>
            </a:r>
          </a:p>
          <a:p>
            <a:pPr eaLnBrk="0" hangingPunct="0"/>
            <a:r>
              <a:rPr lang="en-US" altLang="en-US" dirty="0"/>
              <a:t>	  0.8</a:t>
            </a:r>
          </a:p>
        </p:txBody>
      </p:sp>
      <p:sp>
        <p:nvSpPr>
          <p:cNvPr id="80899" name="Line 4"/>
          <p:cNvSpPr>
            <a:spLocks noChangeShapeType="1"/>
          </p:cNvSpPr>
          <p:nvPr/>
        </p:nvSpPr>
        <p:spPr bwMode="auto">
          <a:xfrm>
            <a:off x="1447800" y="3276600"/>
            <a:ext cx="1143000" cy="0"/>
          </a:xfrm>
          <a:prstGeom prst="line">
            <a:avLst/>
          </a:prstGeom>
          <a:noFill/>
          <a:ln w="9525">
            <a:solidFill>
              <a:schemeClr val="tx1"/>
            </a:solidFill>
            <a:round/>
            <a:headEnd/>
            <a:tailEnd/>
          </a:ln>
        </p:spPr>
        <p:txBody>
          <a:bodyPr wrap="none" anchor="ctr"/>
          <a:lstStyle/>
          <a:p>
            <a:endParaRPr lang="en-US" dirty="0"/>
          </a:p>
        </p:txBody>
      </p:sp>
      <p:sp>
        <p:nvSpPr>
          <p:cNvPr id="80900" name="Line 5"/>
          <p:cNvSpPr>
            <a:spLocks noChangeShapeType="1"/>
          </p:cNvSpPr>
          <p:nvPr/>
        </p:nvSpPr>
        <p:spPr bwMode="auto">
          <a:xfrm>
            <a:off x="1219200" y="5410200"/>
            <a:ext cx="1524000" cy="0"/>
          </a:xfrm>
          <a:prstGeom prst="line">
            <a:avLst/>
          </a:prstGeom>
          <a:noFill/>
          <a:ln w="9525">
            <a:solidFill>
              <a:schemeClr val="tx1"/>
            </a:solidFill>
            <a:round/>
            <a:headEnd/>
            <a:tailEnd/>
          </a:ln>
        </p:spPr>
        <p:txBody>
          <a:bodyPr wrap="none" anchor="ctr"/>
          <a:lstStyle/>
          <a:p>
            <a:endParaRPr lang="en-US" dirty="0"/>
          </a:p>
        </p:txBody>
      </p:sp>
      <p:sp>
        <p:nvSpPr>
          <p:cNvPr id="80901" name="Line 6"/>
          <p:cNvSpPr>
            <a:spLocks noChangeShapeType="1"/>
          </p:cNvSpPr>
          <p:nvPr/>
        </p:nvSpPr>
        <p:spPr bwMode="auto">
          <a:xfrm>
            <a:off x="1600200" y="4876800"/>
            <a:ext cx="990600" cy="0"/>
          </a:xfrm>
          <a:prstGeom prst="line">
            <a:avLst/>
          </a:prstGeom>
          <a:noFill/>
          <a:ln w="9525">
            <a:solidFill>
              <a:schemeClr val="tx1"/>
            </a:solidFill>
            <a:round/>
            <a:headEnd/>
            <a:tailEnd/>
          </a:ln>
        </p:spPr>
        <p:txBody>
          <a:bodyPr wrap="none" anchor="ctr"/>
          <a:lstStyle/>
          <a:p>
            <a:endParaRPr lang="en-US" dirty="0"/>
          </a:p>
        </p:txBody>
      </p:sp>
      <p:sp>
        <p:nvSpPr>
          <p:cNvPr id="80902" name="Line 7"/>
          <p:cNvSpPr>
            <a:spLocks noChangeShapeType="1"/>
          </p:cNvSpPr>
          <p:nvPr/>
        </p:nvSpPr>
        <p:spPr bwMode="auto">
          <a:xfrm>
            <a:off x="1447800" y="5943600"/>
            <a:ext cx="1066800" cy="0"/>
          </a:xfrm>
          <a:prstGeom prst="line">
            <a:avLst/>
          </a:prstGeom>
          <a:noFill/>
          <a:ln w="9525">
            <a:solidFill>
              <a:schemeClr val="tx1"/>
            </a:solidFill>
            <a:round/>
            <a:headEnd/>
            <a:tailEnd/>
          </a:ln>
        </p:spPr>
        <p:txBody>
          <a:bodyPr wrap="none" anchor="ctr"/>
          <a:lstStyle/>
          <a:p>
            <a:endParaRPr lang="en-US" dirty="0"/>
          </a:p>
        </p:txBody>
      </p:sp>
      <p:sp>
        <p:nvSpPr>
          <p:cNvPr id="80903" name="Line 8"/>
          <p:cNvSpPr>
            <a:spLocks noChangeShapeType="1"/>
          </p:cNvSpPr>
          <p:nvPr/>
        </p:nvSpPr>
        <p:spPr bwMode="auto">
          <a:xfrm>
            <a:off x="3124200" y="5486400"/>
            <a:ext cx="1066800" cy="0"/>
          </a:xfrm>
          <a:prstGeom prst="line">
            <a:avLst/>
          </a:prstGeom>
          <a:noFill/>
          <a:ln w="9525">
            <a:solidFill>
              <a:schemeClr val="tx1"/>
            </a:solidFill>
            <a:round/>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altLang="en-US" sz="4000" b="1" dirty="0">
                <a:solidFill>
                  <a:schemeClr val="tx2"/>
                </a:solidFill>
              </a:rPr>
              <a:t>Prevalence ratio and Odds ratio</a:t>
            </a:r>
            <a:endParaRPr lang="en-US" altLang="en-US" sz="6000" b="1" dirty="0">
              <a:solidFill>
                <a:schemeClr val="tx2"/>
              </a:solidFill>
            </a:endParaRPr>
          </a:p>
        </p:txBody>
      </p:sp>
      <p:sp>
        <p:nvSpPr>
          <p:cNvPr id="82946" name="Rectangle 3"/>
          <p:cNvSpPr>
            <a:spLocks noChangeArrowheads="1"/>
          </p:cNvSpPr>
          <p:nvPr/>
        </p:nvSpPr>
        <p:spPr bwMode="auto">
          <a:xfrm>
            <a:off x="609600" y="990600"/>
            <a:ext cx="7467600" cy="5584825"/>
          </a:xfrm>
          <a:prstGeom prst="rect">
            <a:avLst/>
          </a:prstGeom>
          <a:noFill/>
          <a:ln w="9525">
            <a:noFill/>
            <a:miter lim="800000"/>
            <a:headEnd/>
            <a:tailEnd/>
          </a:ln>
        </p:spPr>
        <p:txBody>
          <a:bodyPr>
            <a:spAutoFit/>
          </a:bodyPr>
          <a:lstStyle/>
          <a:p>
            <a:pPr eaLnBrk="0" hangingPunct="0"/>
            <a:r>
              <a:rPr lang="en-US" altLang="en-US" dirty="0"/>
              <a:t>If Prevalence Ratio &lt; 1, then OR farther from 1 than PR:</a:t>
            </a:r>
          </a:p>
          <a:p>
            <a:pPr eaLnBrk="0" hangingPunct="0"/>
            <a:endParaRPr lang="en-US" altLang="en-US" dirty="0"/>
          </a:p>
          <a:p>
            <a:pPr eaLnBrk="0" hangingPunct="0"/>
            <a:r>
              <a:rPr lang="en-US" altLang="en-US" dirty="0"/>
              <a:t>PR = 0.2  =  </a:t>
            </a:r>
            <a:r>
              <a:rPr lang="en-US" altLang="en-US" b="1" dirty="0"/>
              <a:t>0.67</a:t>
            </a:r>
            <a:endParaRPr lang="en-US" altLang="en-US" dirty="0"/>
          </a:p>
          <a:p>
            <a:pPr eaLnBrk="0" hangingPunct="0"/>
            <a:r>
              <a:rPr lang="en-US" altLang="en-US" dirty="0"/>
              <a:t>	  0.3 </a:t>
            </a:r>
          </a:p>
          <a:p>
            <a:pPr eaLnBrk="0" hangingPunct="0"/>
            <a:r>
              <a:rPr lang="en-US" altLang="en-US" dirty="0"/>
              <a:t>        </a:t>
            </a:r>
          </a:p>
          <a:p>
            <a:pPr eaLnBrk="0" hangingPunct="0"/>
            <a:r>
              <a:rPr lang="en-US" altLang="en-US" dirty="0"/>
              <a:t>OR = 0.2</a:t>
            </a:r>
          </a:p>
          <a:p>
            <a:pPr eaLnBrk="0" hangingPunct="0"/>
            <a:r>
              <a:rPr lang="en-US" altLang="en-US" dirty="0"/>
              <a:t>	  0.8   =    0.25  =   </a:t>
            </a:r>
            <a:r>
              <a:rPr lang="en-US" altLang="en-US" b="1" dirty="0"/>
              <a:t>0.58</a:t>
            </a:r>
            <a:r>
              <a:rPr lang="en-US" altLang="en-US" dirty="0"/>
              <a:t> </a:t>
            </a:r>
          </a:p>
          <a:p>
            <a:pPr eaLnBrk="0" hangingPunct="0"/>
            <a:r>
              <a:rPr lang="en-US" altLang="en-US" dirty="0"/>
              <a:t>	  0.3         0.43 </a:t>
            </a:r>
          </a:p>
          <a:p>
            <a:pPr eaLnBrk="0" hangingPunct="0"/>
            <a:r>
              <a:rPr lang="en-US" altLang="en-US" dirty="0"/>
              <a:t>	  0.7</a:t>
            </a:r>
          </a:p>
        </p:txBody>
      </p:sp>
      <p:sp>
        <p:nvSpPr>
          <p:cNvPr id="82947" name="Line 4"/>
          <p:cNvSpPr>
            <a:spLocks noChangeShapeType="1"/>
          </p:cNvSpPr>
          <p:nvPr/>
        </p:nvSpPr>
        <p:spPr bwMode="auto">
          <a:xfrm>
            <a:off x="1524000" y="3276600"/>
            <a:ext cx="1143000" cy="0"/>
          </a:xfrm>
          <a:prstGeom prst="line">
            <a:avLst/>
          </a:prstGeom>
          <a:noFill/>
          <a:ln w="9525">
            <a:solidFill>
              <a:schemeClr val="tx1"/>
            </a:solidFill>
            <a:round/>
            <a:headEnd/>
            <a:tailEnd/>
          </a:ln>
        </p:spPr>
        <p:txBody>
          <a:bodyPr wrap="none" anchor="ctr"/>
          <a:lstStyle/>
          <a:p>
            <a:endParaRPr lang="en-US" dirty="0"/>
          </a:p>
        </p:txBody>
      </p:sp>
      <p:sp>
        <p:nvSpPr>
          <p:cNvPr id="82948" name="Line 5"/>
          <p:cNvSpPr>
            <a:spLocks noChangeShapeType="1"/>
          </p:cNvSpPr>
          <p:nvPr/>
        </p:nvSpPr>
        <p:spPr bwMode="auto">
          <a:xfrm>
            <a:off x="1295400" y="5410200"/>
            <a:ext cx="1524000" cy="0"/>
          </a:xfrm>
          <a:prstGeom prst="line">
            <a:avLst/>
          </a:prstGeom>
          <a:noFill/>
          <a:ln w="9525">
            <a:solidFill>
              <a:schemeClr val="tx1"/>
            </a:solidFill>
            <a:round/>
            <a:headEnd/>
            <a:tailEnd/>
          </a:ln>
        </p:spPr>
        <p:txBody>
          <a:bodyPr wrap="none" anchor="ctr"/>
          <a:lstStyle/>
          <a:p>
            <a:endParaRPr lang="en-US" dirty="0"/>
          </a:p>
        </p:txBody>
      </p:sp>
      <p:sp>
        <p:nvSpPr>
          <p:cNvPr id="82949" name="Line 6"/>
          <p:cNvSpPr>
            <a:spLocks noChangeShapeType="1"/>
          </p:cNvSpPr>
          <p:nvPr/>
        </p:nvSpPr>
        <p:spPr bwMode="auto">
          <a:xfrm>
            <a:off x="1600200" y="4876800"/>
            <a:ext cx="990600" cy="0"/>
          </a:xfrm>
          <a:prstGeom prst="line">
            <a:avLst/>
          </a:prstGeom>
          <a:noFill/>
          <a:ln w="9525">
            <a:solidFill>
              <a:schemeClr val="tx1"/>
            </a:solidFill>
            <a:round/>
            <a:headEnd/>
            <a:tailEnd/>
          </a:ln>
        </p:spPr>
        <p:txBody>
          <a:bodyPr wrap="none" anchor="ctr"/>
          <a:lstStyle/>
          <a:p>
            <a:endParaRPr lang="en-US" dirty="0"/>
          </a:p>
        </p:txBody>
      </p:sp>
      <p:sp>
        <p:nvSpPr>
          <p:cNvPr id="82950" name="Line 7"/>
          <p:cNvSpPr>
            <a:spLocks noChangeShapeType="1"/>
          </p:cNvSpPr>
          <p:nvPr/>
        </p:nvSpPr>
        <p:spPr bwMode="auto">
          <a:xfrm>
            <a:off x="1524000" y="6019800"/>
            <a:ext cx="1066800" cy="0"/>
          </a:xfrm>
          <a:prstGeom prst="line">
            <a:avLst/>
          </a:prstGeom>
          <a:noFill/>
          <a:ln w="9525">
            <a:solidFill>
              <a:schemeClr val="tx1"/>
            </a:solidFill>
            <a:round/>
            <a:headEnd/>
            <a:tailEnd/>
          </a:ln>
        </p:spPr>
        <p:txBody>
          <a:bodyPr wrap="none" anchor="ctr"/>
          <a:lstStyle/>
          <a:p>
            <a:endParaRPr lang="en-US" dirty="0"/>
          </a:p>
        </p:txBody>
      </p:sp>
      <p:sp>
        <p:nvSpPr>
          <p:cNvPr id="82951" name="Line 8"/>
          <p:cNvSpPr>
            <a:spLocks noChangeShapeType="1"/>
          </p:cNvSpPr>
          <p:nvPr/>
        </p:nvSpPr>
        <p:spPr bwMode="auto">
          <a:xfrm>
            <a:off x="3276600" y="5410200"/>
            <a:ext cx="1066800" cy="0"/>
          </a:xfrm>
          <a:prstGeom prst="line">
            <a:avLst/>
          </a:prstGeom>
          <a:noFill/>
          <a:ln w="9525">
            <a:solidFill>
              <a:schemeClr val="tx1"/>
            </a:solidFill>
            <a:round/>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sz="3600" b="1" dirty="0" smtClean="0"/>
              <a:t>What are the favorable and unfavorable properties of odds ratios?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228600" y="228600"/>
            <a:ext cx="8534400" cy="1143000"/>
          </a:xfrm>
        </p:spPr>
        <p:txBody>
          <a:bodyPr/>
          <a:lstStyle/>
          <a:p>
            <a:r>
              <a:rPr lang="en-US" altLang="en-US" sz="3200" b="1" dirty="0" smtClean="0"/>
              <a:t>Favorable property of odds ratio #1:</a:t>
            </a:r>
            <a:br>
              <a:rPr lang="en-US" altLang="en-US" sz="3200" b="1" dirty="0" smtClean="0"/>
            </a:br>
            <a:r>
              <a:rPr lang="en-US" altLang="en-US" sz="3200" b="1" dirty="0" smtClean="0"/>
              <a:t>OR can approximate PR in some situations</a:t>
            </a:r>
          </a:p>
        </p:txBody>
      </p:sp>
      <p:sp>
        <p:nvSpPr>
          <p:cNvPr id="92162" name="Rectangle 3"/>
          <p:cNvSpPr>
            <a:spLocks noGrp="1" noChangeArrowheads="1"/>
          </p:cNvSpPr>
          <p:nvPr>
            <p:ph type="body" idx="1"/>
          </p:nvPr>
        </p:nvSpPr>
        <p:spPr>
          <a:xfrm>
            <a:off x="323557" y="1981200"/>
            <a:ext cx="8439443" cy="4114800"/>
          </a:xfrm>
        </p:spPr>
        <p:txBody>
          <a:bodyPr/>
          <a:lstStyle/>
          <a:p>
            <a:pPr>
              <a:spcBef>
                <a:spcPct val="0"/>
              </a:spcBef>
            </a:pPr>
            <a:r>
              <a:rPr lang="en-US" altLang="en-US" sz="3600" dirty="0" smtClean="0"/>
              <a:t>Odds Ratio approximates Prevalence Ratio if disease prevalence is low in both the exposed and the unexposed groups</a:t>
            </a:r>
          </a:p>
          <a:p>
            <a:pPr>
              <a:spcBef>
                <a:spcPct val="0"/>
              </a:spcBef>
            </a:pPr>
            <a:endParaRPr lang="en-US" altLang="en-US" sz="3600" dirty="0" smtClean="0"/>
          </a:p>
          <a:p>
            <a:pPr>
              <a:spcBef>
                <a:spcPct val="0"/>
              </a:spcBef>
            </a:pPr>
            <a:r>
              <a:rPr lang="en-US" altLang="en-US" sz="3600" dirty="0" smtClean="0"/>
              <a:t>This is favorable because everyone can understand a prevalence ratio.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ChangeArrowheads="1"/>
          </p:cNvSpPr>
          <p:nvPr/>
        </p:nvSpPr>
        <p:spPr bwMode="auto">
          <a:xfrm>
            <a:off x="228600" y="228600"/>
            <a:ext cx="8794750" cy="7202488"/>
          </a:xfrm>
          <a:prstGeom prst="rect">
            <a:avLst/>
          </a:prstGeom>
          <a:noFill/>
          <a:ln w="9525">
            <a:noFill/>
            <a:miter lim="800000"/>
            <a:headEnd/>
            <a:tailEnd/>
          </a:ln>
        </p:spPr>
        <p:txBody>
          <a:bodyPr wrap="none">
            <a:spAutoFit/>
          </a:bodyPr>
          <a:lstStyle/>
          <a:p>
            <a:pPr eaLnBrk="0" hangingPunct="0"/>
            <a:r>
              <a:rPr lang="en-US" altLang="en-US" b="1" dirty="0"/>
              <a:t>           Prevalence ratio and Odds ratio</a:t>
            </a:r>
          </a:p>
          <a:p>
            <a:pPr eaLnBrk="0" hangingPunct="0"/>
            <a:endParaRPr lang="en-US" altLang="en-US" sz="1400" dirty="0"/>
          </a:p>
          <a:p>
            <a:pPr eaLnBrk="0" hangingPunct="0"/>
            <a:r>
              <a:rPr lang="en-US" altLang="en-US" sz="3200" dirty="0"/>
              <a:t>If probability of disease is low in both exposed and </a:t>
            </a:r>
          </a:p>
          <a:p>
            <a:pPr eaLnBrk="0" hangingPunct="0"/>
            <a:r>
              <a:rPr lang="en-US" altLang="en-US" sz="3200" dirty="0"/>
              <a:t>unexposed, PR and OR are approximately equal</a:t>
            </a:r>
            <a:r>
              <a:rPr lang="en-US" altLang="en-US" dirty="0"/>
              <a:t>.</a:t>
            </a:r>
          </a:p>
          <a:p>
            <a:pPr eaLnBrk="0" hangingPunct="0"/>
            <a:endParaRPr lang="en-US" altLang="en-US" dirty="0"/>
          </a:p>
          <a:p>
            <a:pPr eaLnBrk="0" hangingPunct="0"/>
            <a:r>
              <a:rPr lang="en-US" altLang="en-US" sz="3200" dirty="0"/>
              <a:t>Text example: prevalence of MI in high bp </a:t>
            </a:r>
          </a:p>
          <a:p>
            <a:pPr eaLnBrk="0" hangingPunct="0"/>
            <a:r>
              <a:rPr lang="en-US" altLang="en-US" sz="3200" dirty="0"/>
              <a:t>group is 0.018 and in low bp group is 0.003:</a:t>
            </a:r>
          </a:p>
          <a:p>
            <a:pPr eaLnBrk="0" hangingPunct="0"/>
            <a:endParaRPr lang="en-US" altLang="en-US" sz="2000" dirty="0"/>
          </a:p>
          <a:p>
            <a:pPr eaLnBrk="0" hangingPunct="0"/>
            <a:r>
              <a:rPr lang="en-US" altLang="en-US" dirty="0"/>
              <a:t>    </a:t>
            </a:r>
            <a:r>
              <a:rPr lang="en-US" altLang="en-US" sz="3200" dirty="0"/>
              <a:t>Prevalence Ratio = 0.018/0.003 = 6.0</a:t>
            </a:r>
          </a:p>
          <a:p>
            <a:pPr eaLnBrk="0" hangingPunct="0"/>
            <a:r>
              <a:rPr lang="en-US" altLang="en-US" sz="3200" dirty="0"/>
              <a:t>     Odds ratio = (0.018/0.982)/(0.003/0.997) = 6.09</a:t>
            </a:r>
          </a:p>
          <a:p>
            <a:pPr eaLnBrk="0" hangingPunct="0"/>
            <a:endParaRPr lang="en-US" altLang="en-US" sz="2000" dirty="0"/>
          </a:p>
          <a:p>
            <a:pPr eaLnBrk="0" hangingPunct="0"/>
            <a:r>
              <a:rPr lang="en-US" altLang="en-US" sz="3200" dirty="0"/>
              <a:t>6.0 and 6.09 are very very close.  </a:t>
            </a:r>
          </a:p>
          <a:p>
            <a:pPr eaLnBrk="0" hangingPunct="0"/>
            <a:r>
              <a:rPr lang="en-US" altLang="en-US" sz="3200" dirty="0"/>
              <a:t>Here, OR essentially equals PR. </a:t>
            </a:r>
          </a:p>
          <a:p>
            <a:pPr eaLnBrk="0" hangingPunct="0"/>
            <a:r>
              <a:rPr lang="en-US" altLang="en-US" dirty="0"/>
              <a:t>     </a:t>
            </a:r>
          </a:p>
          <a:p>
            <a:pPr eaLnBrk="0" hangingPunct="0"/>
            <a:r>
              <a:rPr lang="en-US" altLang="en-US" dirty="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0000"/>
              </a:solidFill>
            </a:endParaRPr>
          </a:p>
        </p:txBody>
      </p:sp>
      <p:sp>
        <p:nvSpPr>
          <p:cNvPr id="6" name="Rectangle 5"/>
          <p:cNvSpPr/>
          <p:nvPr/>
        </p:nvSpPr>
        <p:spPr>
          <a:xfrm>
            <a:off x="1066800" y="2133600"/>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126612" y="84408"/>
            <a:ext cx="7035837" cy="523220"/>
          </a:xfrm>
          <a:prstGeom prst="rect">
            <a:avLst/>
          </a:prstGeom>
          <a:noFill/>
          <a:ln w="9525">
            <a:noFill/>
            <a:miter lim="800000"/>
            <a:headEnd/>
            <a:tailEnd/>
          </a:ln>
        </p:spPr>
        <p:txBody>
          <a:bodyPr wrap="none">
            <a:spAutoFit/>
          </a:bodyPr>
          <a:lstStyle/>
          <a:p>
            <a:r>
              <a:rPr lang="en-US" sz="2800" b="1" dirty="0" smtClean="0"/>
              <a:t>Cross-Sectional Study: In a Dynamic Cohort</a:t>
            </a:r>
            <a:endParaRPr lang="en-US" sz="2800" b="1" dirty="0"/>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733691" y="1224233"/>
            <a:ext cx="209909" cy="37596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879233" y="625256"/>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5" name="Straight Arrow Connector 54"/>
          <p:cNvCxnSpPr/>
          <p:nvPr/>
        </p:nvCxnSpPr>
        <p:spPr>
          <a:xfrm>
            <a:off x="4191000" y="109855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224233"/>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209800" y="862957"/>
            <a:ext cx="457200" cy="527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2584181" y="1260971"/>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5"/>
            <a:ext cx="457200" cy="69149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3" name="Straight Arrow Connector 32"/>
          <p:cNvCxnSpPr/>
          <p:nvPr/>
        </p:nvCxnSpPr>
        <p:spPr>
          <a:xfrm>
            <a:off x="3099939" y="1885950"/>
            <a:ext cx="307226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648200" y="2057400"/>
            <a:ext cx="2743200" cy="38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562600" y="2209800"/>
            <a:ext cx="83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82"/>
          <p:cNvCxnSpPr>
            <a:cxnSpLocks noChangeShapeType="1"/>
          </p:cNvCxnSpPr>
          <p:nvPr/>
        </p:nvCxnSpPr>
        <p:spPr bwMode="auto">
          <a:xfrm>
            <a:off x="6019800" y="1593552"/>
            <a:ext cx="1371600" cy="9525"/>
          </a:xfrm>
          <a:prstGeom prst="straightConnector1">
            <a:avLst/>
          </a:prstGeom>
          <a:noFill/>
          <a:ln w="19050" algn="ctr">
            <a:solidFill>
              <a:schemeClr val="tx1"/>
            </a:solidFill>
            <a:round/>
            <a:headEnd/>
            <a:tailEnd type="arrow" w="med" len="med"/>
          </a:ln>
        </p:spPr>
      </p:cxnSp>
      <p:cxnSp>
        <p:nvCxnSpPr>
          <p:cNvPr id="41" name="Straight Arrow Connector 40"/>
          <p:cNvCxnSpPr/>
          <p:nvPr/>
        </p:nvCxnSpPr>
        <p:spPr>
          <a:xfrm>
            <a:off x="6686550" y="2324100"/>
            <a:ext cx="704850" cy="190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Oval 25"/>
          <p:cNvSpPr/>
          <p:nvPr/>
        </p:nvSpPr>
        <p:spPr>
          <a:xfrm>
            <a:off x="5894716" y="1542511"/>
            <a:ext cx="94892" cy="1153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2" name="Straight Arrow Connector 41"/>
          <p:cNvCxnSpPr/>
          <p:nvPr/>
        </p:nvCxnSpPr>
        <p:spPr>
          <a:xfrm>
            <a:off x="1219200" y="6477000"/>
            <a:ext cx="5791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75"/>
          <p:cNvSpPr txBox="1">
            <a:spLocks noChangeArrowheads="1"/>
          </p:cNvSpPr>
          <p:nvPr/>
        </p:nvSpPr>
        <p:spPr bwMode="auto">
          <a:xfrm>
            <a:off x="3733800" y="6488113"/>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45" name="TextBox 43"/>
          <p:cNvSpPr txBox="1">
            <a:spLocks noChangeArrowheads="1"/>
          </p:cNvSpPr>
          <p:nvPr/>
        </p:nvSpPr>
        <p:spPr bwMode="auto">
          <a:xfrm>
            <a:off x="6934200" y="6216650"/>
            <a:ext cx="1524000" cy="641350"/>
          </a:xfrm>
          <a:prstGeom prst="rect">
            <a:avLst/>
          </a:prstGeom>
          <a:noFill/>
          <a:ln w="9525">
            <a:noFill/>
            <a:miter lim="800000"/>
            <a:headEnd/>
            <a:tailEnd/>
          </a:ln>
        </p:spPr>
        <p:txBody>
          <a:bodyPr>
            <a:spAutoFit/>
          </a:bodyPr>
          <a:lstStyle/>
          <a:p>
            <a:r>
              <a:rPr lang="en-US" sz="1800" dirty="0">
                <a:latin typeface="Calibri" pitchFamily="34" charset="0"/>
              </a:rPr>
              <a:t>Time of the Study</a:t>
            </a:r>
          </a:p>
        </p:txBody>
      </p:sp>
      <p:sp>
        <p:nvSpPr>
          <p:cNvPr id="46" name="Up Arrow 45"/>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Tree>
    <p:extLst>
      <p:ext uri="{BB962C8B-B14F-4D97-AF65-F5344CB8AC3E}">
        <p14:creationId xmlns:p14="http://schemas.microsoft.com/office/powerpoint/2010/main" val="17441705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685800" y="0"/>
            <a:ext cx="7772400" cy="1143000"/>
          </a:xfrm>
        </p:spPr>
        <p:txBody>
          <a:bodyPr/>
          <a:lstStyle/>
          <a:p>
            <a:r>
              <a:rPr lang="en-US" altLang="en-US" sz="3600" b="1" dirty="0" smtClean="0"/>
              <a:t>“Bias” in OR as estimate of PR</a:t>
            </a:r>
          </a:p>
        </p:txBody>
      </p:sp>
      <p:sp>
        <p:nvSpPr>
          <p:cNvPr id="96258" name="Rectangle 3"/>
          <p:cNvSpPr>
            <a:spLocks noGrp="1" noChangeArrowheads="1"/>
          </p:cNvSpPr>
          <p:nvPr>
            <p:ph type="body" idx="1"/>
          </p:nvPr>
        </p:nvSpPr>
        <p:spPr>
          <a:xfrm>
            <a:off x="0" y="1143000"/>
            <a:ext cx="9144000" cy="5181600"/>
          </a:xfrm>
        </p:spPr>
        <p:txBody>
          <a:bodyPr/>
          <a:lstStyle/>
          <a:p>
            <a:r>
              <a:rPr lang="en-US" altLang="en-US" sz="2800" dirty="0" smtClean="0"/>
              <a:t>Text refers to “bias” in OR as estimate of Prevalence Ratio </a:t>
            </a:r>
          </a:p>
          <a:p>
            <a:endParaRPr lang="en-US" altLang="en-US" sz="2800" dirty="0" smtClean="0"/>
          </a:p>
          <a:p>
            <a:r>
              <a:rPr lang="en-US" altLang="en-US" sz="2800" dirty="0" smtClean="0"/>
              <a:t>This is not “bias” in usual sense because both OR and PR are mathematically valid and use the same numbers</a:t>
            </a:r>
          </a:p>
          <a:p>
            <a:endParaRPr lang="en-US" altLang="en-US" sz="2800" dirty="0" smtClean="0"/>
          </a:p>
          <a:p>
            <a:r>
              <a:rPr lang="en-US" altLang="en-US" sz="2800" dirty="0" smtClean="0"/>
              <a:t>Hence, it not a bias </a:t>
            </a:r>
            <a:r>
              <a:rPr lang="en-US" altLang="en-US" sz="2800" i="1" dirty="0" smtClean="0"/>
              <a:t>per se</a:t>
            </a:r>
            <a:r>
              <a:rPr lang="en-US" altLang="en-US" sz="2800" dirty="0" smtClean="0"/>
              <a:t>.  It is simply that OR is not equal to PR because they are different mathematical entities.</a:t>
            </a:r>
          </a:p>
          <a:p>
            <a:endParaRPr lang="en-US" altLang="en-US" sz="2800" dirty="0" smtClean="0"/>
          </a:p>
          <a:p>
            <a:r>
              <a:rPr lang="en-US" altLang="en-US" sz="2800" dirty="0" smtClean="0"/>
              <a:t>OR can be a “close approximation” for the PR, but only if outcome prevalence is low in all groups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ChangeArrowheads="1"/>
          </p:cNvSpPr>
          <p:nvPr/>
        </p:nvSpPr>
        <p:spPr bwMode="auto">
          <a:xfrm>
            <a:off x="228600" y="381000"/>
            <a:ext cx="8534400" cy="1143000"/>
          </a:xfrm>
          <a:prstGeom prst="rect">
            <a:avLst/>
          </a:prstGeom>
          <a:noFill/>
          <a:ln w="9525">
            <a:noFill/>
            <a:miter lim="800000"/>
            <a:headEnd/>
            <a:tailEnd/>
          </a:ln>
        </p:spPr>
        <p:txBody>
          <a:bodyPr anchor="ctr"/>
          <a:lstStyle/>
          <a:p>
            <a:pPr algn="ctr" eaLnBrk="0" hangingPunct="0"/>
            <a:r>
              <a:rPr lang="en-US" altLang="en-US" sz="4000" b="1" dirty="0">
                <a:solidFill>
                  <a:schemeClr val="tx2"/>
                </a:solidFill>
              </a:rPr>
              <a:t>Favorable property of odds ratio #2:</a:t>
            </a:r>
          </a:p>
          <a:p>
            <a:pPr algn="ctr" eaLnBrk="0" hangingPunct="0"/>
            <a:r>
              <a:rPr lang="en-US" altLang="en-US" sz="4000" b="1" dirty="0">
                <a:solidFill>
                  <a:schemeClr val="tx2"/>
                </a:solidFill>
              </a:rPr>
              <a:t>Symmetry</a:t>
            </a:r>
          </a:p>
        </p:txBody>
      </p:sp>
      <p:sp>
        <p:nvSpPr>
          <p:cNvPr id="98306" name="Rectangle 3"/>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eaLnBrk="0" hangingPunct="0">
              <a:buFontTx/>
              <a:buChar char="•"/>
            </a:pPr>
            <a:r>
              <a:rPr lang="en-US" altLang="en-US" dirty="0"/>
              <a:t>Unlike </a:t>
            </a:r>
            <a:r>
              <a:rPr lang="en-US" altLang="en-US" dirty="0" smtClean="0"/>
              <a:t>prevalence </a:t>
            </a:r>
            <a:r>
              <a:rPr lang="en-US" altLang="en-US" dirty="0"/>
              <a:t>r</a:t>
            </a:r>
            <a:r>
              <a:rPr lang="en-US" altLang="en-US" dirty="0" smtClean="0"/>
              <a:t>atio</a:t>
            </a:r>
            <a:r>
              <a:rPr lang="en-US" altLang="en-US" dirty="0"/>
              <a:t>, odds ratio is symmetrical: </a:t>
            </a:r>
          </a:p>
          <a:p>
            <a:pPr marL="342900" indent="-342900" eaLnBrk="0" hangingPunct="0"/>
            <a:endParaRPr lang="en-US" altLang="en-US" dirty="0"/>
          </a:p>
          <a:p>
            <a:pPr marL="342900" indent="-342900" eaLnBrk="0" hangingPunct="0"/>
            <a:r>
              <a:rPr lang="en-US" altLang="en-US" dirty="0"/>
              <a:t>    </a:t>
            </a:r>
            <a:r>
              <a:rPr lang="en-US" altLang="en-US" b="1" dirty="0"/>
              <a:t>OR of event = 1 / OR of non-event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2"/>
          <p:cNvSpPr txBox="1">
            <a:spLocks noChangeArrowheads="1"/>
          </p:cNvSpPr>
          <p:nvPr/>
        </p:nvSpPr>
        <p:spPr bwMode="auto">
          <a:xfrm>
            <a:off x="457200" y="228600"/>
            <a:ext cx="5924550" cy="641350"/>
          </a:xfrm>
          <a:prstGeom prst="rect">
            <a:avLst/>
          </a:prstGeom>
          <a:noFill/>
          <a:ln w="9525">
            <a:noFill/>
            <a:miter lim="800000"/>
            <a:headEnd/>
            <a:tailEnd/>
          </a:ln>
        </p:spPr>
        <p:txBody>
          <a:bodyPr wrap="none">
            <a:spAutoFit/>
          </a:bodyPr>
          <a:lstStyle/>
          <a:p>
            <a:pPr eaLnBrk="0" hangingPunct="0"/>
            <a:r>
              <a:rPr lang="en-US" altLang="en-US" b="1" dirty="0"/>
              <a:t>Example:  OR is symmetrical</a:t>
            </a:r>
          </a:p>
        </p:txBody>
      </p:sp>
      <p:graphicFrame>
        <p:nvGraphicFramePr>
          <p:cNvPr id="318513" name="Group 49"/>
          <p:cNvGraphicFramePr>
            <a:graphicFrameLocks noGrp="1"/>
          </p:cNvGraphicFramePr>
          <p:nvPr>
            <p:extLst>
              <p:ext uri="{D42A27DB-BD31-4B8C-83A1-F6EECF244321}">
                <p14:modId xmlns:p14="http://schemas.microsoft.com/office/powerpoint/2010/main" val="1444317399"/>
              </p:ext>
            </p:extLst>
          </p:nvPr>
        </p:nvGraphicFramePr>
        <p:xfrm>
          <a:off x="762000" y="1066800"/>
          <a:ext cx="7543800" cy="6075611"/>
        </p:xfrm>
        <a:graphic>
          <a:graphicData uri="http://schemas.openxmlformats.org/drawingml/2006/table">
            <a:tbl>
              <a:tblPr/>
              <a:tblGrid>
                <a:gridCol w="1828800"/>
                <a:gridCol w="1371600"/>
                <a:gridCol w="1371600"/>
                <a:gridCol w="1143000"/>
                <a:gridCol w="1828800"/>
              </a:tblGrid>
              <a:tr h="103017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Disease </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Non-Disease</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18" marB="45718" horzOverflow="overflow">
                    <a:lnL w="12700" cap="flat" cmpd="sng" algn="ctr">
                      <a:solidFill>
                        <a:schemeClr val="tx1"/>
                      </a:solid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a:noFill/>
                    </a:lnL>
                    <a:lnR cap="flat">
                      <a:noFill/>
                    </a:lnR>
                    <a:lnT cap="flat">
                      <a:noFill/>
                    </a:lnT>
                    <a:lnB>
                      <a:noFill/>
                    </a:lnB>
                    <a:lnTlToBr>
                      <a:noFill/>
                    </a:lnTlToBr>
                    <a:lnBlToTr>
                      <a:noFill/>
                    </a:lnBlToTr>
                    <a:noFill/>
                  </a:tcPr>
                </a:tc>
              </a:tr>
              <a:tr h="10159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Exposed</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31</a:t>
                      </a:r>
                    </a:p>
                  </a:txBody>
                  <a:tcPr marT="45718" marB="4571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0.45</a:t>
                      </a:r>
                    </a:p>
                  </a:txBody>
                  <a:tcPr marT="45718" marB="45718" horzOverflow="overflow">
                    <a:lnL>
                      <a:noFill/>
                    </a:lnL>
                    <a:lnR cap="flat">
                      <a:noFill/>
                    </a:lnR>
                    <a:lnT>
                      <a:noFill/>
                    </a:lnT>
                    <a:lnB>
                      <a:noFill/>
                    </a:lnB>
                    <a:lnTlToBr>
                      <a:noFill/>
                    </a:lnTlToBr>
                    <a:lnBlToTr>
                      <a:noFill/>
                    </a:lnBlToTr>
                    <a:noFill/>
                  </a:tcPr>
                </a:tc>
              </a:tr>
              <a:tr h="103017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Unexposed</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388</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248</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636</a:t>
                      </a:r>
                    </a:p>
                  </a:txBody>
                  <a:tcPr marT="45718" marB="4571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0.61</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a:noFill/>
                    </a:lnL>
                    <a:lnR cap="flat">
                      <a:noFill/>
                    </a:lnR>
                    <a:lnT>
                      <a:noFill/>
                    </a:lnT>
                    <a:lnB>
                      <a:noFill/>
                    </a:lnB>
                    <a:lnTlToBr>
                      <a:noFill/>
                    </a:lnTlToBr>
                    <a:lnBlToTr>
                      <a:noFill/>
                    </a:lnBlToTr>
                    <a:noFill/>
                  </a:tcPr>
                </a:tc>
              </a:tr>
              <a:tr h="5181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18" marB="45718"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667</a:t>
                      </a:r>
                    </a:p>
                  </a:txBody>
                  <a:tcPr marT="45718" marB="45718"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2480943">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OR</a:t>
                      </a:r>
                      <a:r>
                        <a:rPr kumimoji="0" lang="en-US" sz="2800" b="0" i="0" u="none" strike="noStrike" cap="none" normalizeH="0" baseline="0" dirty="0" smtClean="0">
                          <a:ln>
                            <a:noFill/>
                          </a:ln>
                          <a:solidFill>
                            <a:schemeClr val="tx1"/>
                          </a:solidFill>
                          <a:effectLst/>
                          <a:latin typeface="Times New Roman" pitchFamily="18" charset="0"/>
                        </a:rPr>
                        <a:t> (of event)</a:t>
                      </a:r>
                      <a:r>
                        <a:rPr kumimoji="0" lang="en-US" sz="2800" b="1" i="0" u="none" strike="noStrike" cap="none" normalizeH="0" baseline="0" dirty="0" smtClean="0">
                          <a:ln>
                            <a:noFill/>
                          </a:ln>
                          <a:solidFill>
                            <a:schemeClr val="tx1"/>
                          </a:solidFill>
                          <a:effectLst/>
                          <a:latin typeface="Times New Roman" pitchFamily="18" charset="0"/>
                        </a:rPr>
                        <a:t> = </a:t>
                      </a:r>
                      <a:r>
                        <a:rPr kumimoji="0" lang="en-US" sz="2800" b="0" i="0" u="none" strike="noStrike" cap="none" normalizeH="0" baseline="0" dirty="0" smtClean="0">
                          <a:ln>
                            <a:noFill/>
                          </a:ln>
                          <a:solidFill>
                            <a:schemeClr val="tx1"/>
                          </a:solidFill>
                          <a:effectLst/>
                          <a:latin typeface="Times New Roman" pitchFamily="18" charset="0"/>
                        </a:rPr>
                        <a:t>(14/17)/(388/248)=</a:t>
                      </a:r>
                      <a:r>
                        <a:rPr kumimoji="0" lang="en-US" sz="2800" b="1" i="0" u="none" strike="noStrike" cap="none" normalizeH="0" baseline="0" dirty="0" smtClean="0">
                          <a:ln>
                            <a:noFill/>
                          </a:ln>
                          <a:solidFill>
                            <a:schemeClr val="tx1"/>
                          </a:solidFill>
                          <a:effectLst/>
                          <a:latin typeface="Times New Roman" pitchFamily="18" charset="0"/>
                        </a:rPr>
                        <a:t> 0.53</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OR of non-event = </a:t>
                      </a:r>
                      <a:r>
                        <a:rPr kumimoji="0" lang="en-US" sz="2800" b="0" i="0" u="none" strike="noStrike" cap="none" normalizeH="0" baseline="0" dirty="0" smtClean="0">
                          <a:ln>
                            <a:noFill/>
                          </a:ln>
                          <a:solidFill>
                            <a:schemeClr val="tx1"/>
                          </a:solidFill>
                          <a:effectLst/>
                          <a:latin typeface="Times New Roman" pitchFamily="18" charset="0"/>
                        </a:rPr>
                        <a:t>(17/14)/(248/388)</a:t>
                      </a:r>
                      <a:r>
                        <a:rPr kumimoji="0" lang="en-US" sz="2800" b="1" i="0" u="none" strike="noStrike" cap="none" normalizeH="0" baseline="0" dirty="0" smtClean="0">
                          <a:ln>
                            <a:noFill/>
                          </a:ln>
                          <a:solidFill>
                            <a:schemeClr val="tx1"/>
                          </a:solidFill>
                          <a:effectLst/>
                          <a:latin typeface="Times New Roman" pitchFamily="18" charset="0"/>
                        </a:rPr>
                        <a:t> = 1.9</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1/OR = </a:t>
                      </a:r>
                      <a:r>
                        <a:rPr kumimoji="0" lang="en-US" sz="2800" b="0" i="0" u="none" strike="noStrike" cap="none" normalizeH="0" baseline="0" dirty="0" smtClean="0">
                          <a:ln>
                            <a:noFill/>
                          </a:ln>
                          <a:solidFill>
                            <a:schemeClr val="tx1"/>
                          </a:solidFill>
                          <a:effectLst/>
                          <a:latin typeface="Times New Roman" pitchFamily="18" charset="0"/>
                        </a:rPr>
                        <a:t>1/0.53</a:t>
                      </a:r>
                      <a:r>
                        <a:rPr kumimoji="0" lang="en-US" sz="2800" b="1" i="0" u="none" strike="noStrike" cap="none" normalizeH="0" baseline="0" dirty="0" smtClean="0">
                          <a:ln>
                            <a:noFill/>
                          </a:ln>
                          <a:solidFill>
                            <a:schemeClr val="tx1"/>
                          </a:solidFill>
                          <a:effectLst/>
                          <a:latin typeface="Times New Roman" pitchFamily="18" charset="0"/>
                        </a:rPr>
                        <a:t> = 1.9 EQUAL to OR of non-event</a:t>
                      </a: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2"/>
          <p:cNvSpPr txBox="1">
            <a:spLocks noChangeArrowheads="1"/>
          </p:cNvSpPr>
          <p:nvPr/>
        </p:nvSpPr>
        <p:spPr bwMode="auto">
          <a:xfrm>
            <a:off x="304800" y="120650"/>
            <a:ext cx="8642350" cy="641350"/>
          </a:xfrm>
          <a:prstGeom prst="rect">
            <a:avLst/>
          </a:prstGeom>
          <a:noFill/>
          <a:ln w="9525">
            <a:noFill/>
            <a:miter lim="800000"/>
            <a:headEnd/>
            <a:tailEnd/>
          </a:ln>
        </p:spPr>
        <p:txBody>
          <a:bodyPr wrap="none">
            <a:spAutoFit/>
          </a:bodyPr>
          <a:lstStyle/>
          <a:p>
            <a:pPr eaLnBrk="0" hangingPunct="0"/>
            <a:r>
              <a:rPr lang="en-US" altLang="en-US" b="1" dirty="0"/>
              <a:t>Example: Prevalence ratio not symmetrical</a:t>
            </a:r>
          </a:p>
        </p:txBody>
      </p:sp>
      <p:graphicFrame>
        <p:nvGraphicFramePr>
          <p:cNvPr id="326701" name="Group 45"/>
          <p:cNvGraphicFramePr>
            <a:graphicFrameLocks noGrp="1"/>
          </p:cNvGraphicFramePr>
          <p:nvPr>
            <p:extLst>
              <p:ext uri="{D42A27DB-BD31-4B8C-83A1-F6EECF244321}">
                <p14:modId xmlns:p14="http://schemas.microsoft.com/office/powerpoint/2010/main" val="1420939468"/>
              </p:ext>
            </p:extLst>
          </p:nvPr>
        </p:nvGraphicFramePr>
        <p:xfrm>
          <a:off x="370444" y="914400"/>
          <a:ext cx="8534401" cy="5564187"/>
        </p:xfrm>
        <a:graphic>
          <a:graphicData uri="http://schemas.openxmlformats.org/drawingml/2006/table">
            <a:tbl>
              <a:tblPr/>
              <a:tblGrid>
                <a:gridCol w="2068795"/>
                <a:gridCol w="1520439"/>
                <a:gridCol w="1583584"/>
                <a:gridCol w="1292789"/>
                <a:gridCol w="2068794"/>
              </a:tblGrid>
              <a:tr h="10303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Disease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Non-Disease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5" marB="45725" horzOverflow="overflow">
                    <a:lnL w="12700" cap="flat" cmpd="sng" algn="ctr">
                      <a:solidFill>
                        <a:schemeClr val="tx1"/>
                      </a:solid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5" marB="45725" horzOverflow="overflow">
                    <a:lnL>
                      <a:noFill/>
                    </a:lnL>
                    <a:lnR cap="flat">
                      <a:noFill/>
                    </a:lnR>
                    <a:lnT cap="flat">
                      <a:noFill/>
                    </a:lnT>
                    <a:lnB>
                      <a:noFill/>
                    </a:lnB>
                    <a:lnTlToBr>
                      <a:noFill/>
                    </a:lnTlToBr>
                    <a:lnBlToTr>
                      <a:noFill/>
                    </a:lnBlToTr>
                    <a:noFill/>
                  </a:tcPr>
                </a:tc>
              </a:tr>
              <a:tr h="10161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Exposed</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31</a:t>
                      </a:r>
                    </a:p>
                  </a:txBody>
                  <a:tcPr marT="45725" marB="45725"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0.45</a:t>
                      </a:r>
                    </a:p>
                  </a:txBody>
                  <a:tcPr marT="45725" marB="45725" horzOverflow="overflow">
                    <a:lnL>
                      <a:noFill/>
                    </a:lnL>
                    <a:lnR cap="flat">
                      <a:noFill/>
                    </a:lnR>
                    <a:lnT>
                      <a:noFill/>
                    </a:lnT>
                    <a:lnB>
                      <a:noFill/>
                    </a:lnB>
                    <a:lnTlToBr>
                      <a:noFill/>
                    </a:lnTlToBr>
                    <a:lnBlToTr>
                      <a:noFill/>
                    </a:lnBlToTr>
                    <a:noFill/>
                  </a:tcPr>
                </a:tc>
              </a:tr>
              <a:tr h="10303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Unexposed</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388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248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636</a:t>
                      </a:r>
                    </a:p>
                  </a:txBody>
                  <a:tcPr marT="45725" marB="45725"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0.61</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5" marB="45725" horzOverflow="overflow">
                    <a:lnL>
                      <a:noFill/>
                    </a:lnL>
                    <a:lnR cap="flat">
                      <a:noFill/>
                    </a:lnR>
                    <a:lnT>
                      <a:noFill/>
                    </a:lnT>
                    <a:lnB>
                      <a:noFill/>
                    </a:lnB>
                    <a:lnTlToBr>
                      <a:noFill/>
                    </a:lnTlToBr>
                    <a:lnBlToTr>
                      <a:noFill/>
                    </a:lnBlToTr>
                    <a:noFill/>
                  </a:tcPr>
                </a:tc>
              </a:tr>
              <a:tr h="518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5" marB="45725"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667</a:t>
                      </a:r>
                    </a:p>
                  </a:txBody>
                  <a:tcPr marT="45725" marB="4572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5" marB="45725"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1969210">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PR </a:t>
                      </a:r>
                      <a:r>
                        <a:rPr kumimoji="0" lang="en-US" sz="2800" b="0" i="0" u="none" strike="noStrike" cap="none" normalizeH="0" baseline="0" dirty="0" smtClean="0">
                          <a:ln>
                            <a:noFill/>
                          </a:ln>
                          <a:solidFill>
                            <a:schemeClr val="tx1"/>
                          </a:solidFill>
                          <a:effectLst/>
                          <a:latin typeface="Times New Roman" pitchFamily="18" charset="0"/>
                        </a:rPr>
                        <a:t>(of event) = 0.45/0.61 = </a:t>
                      </a:r>
                      <a:r>
                        <a:rPr kumimoji="0" lang="en-US" sz="2800" b="1" i="0" u="none" strike="noStrike" cap="none" normalizeH="0" baseline="0" dirty="0" smtClean="0">
                          <a:ln>
                            <a:noFill/>
                          </a:ln>
                          <a:solidFill>
                            <a:schemeClr val="tx1"/>
                          </a:solidFill>
                          <a:effectLst/>
                          <a:latin typeface="Times New Roman" pitchFamily="18" charset="0"/>
                        </a:rPr>
                        <a:t>0.74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PR of non-event</a:t>
                      </a:r>
                      <a:r>
                        <a:rPr kumimoji="0" lang="en-US" sz="2800" b="0" i="0" u="none" strike="noStrike" cap="none" normalizeH="0" baseline="0" dirty="0" smtClean="0">
                          <a:ln>
                            <a:noFill/>
                          </a:ln>
                          <a:solidFill>
                            <a:schemeClr val="tx1"/>
                          </a:solidFill>
                          <a:effectLst/>
                          <a:latin typeface="Times New Roman" pitchFamily="18" charset="0"/>
                        </a:rPr>
                        <a:t> = (17/31)/(248/636) = </a:t>
                      </a:r>
                      <a:r>
                        <a:rPr kumimoji="0" lang="en-US" sz="2800" b="1" i="0" u="none" strike="noStrike" cap="none" normalizeH="0" baseline="0" dirty="0" smtClean="0">
                          <a:ln>
                            <a:noFill/>
                          </a:ln>
                          <a:solidFill>
                            <a:schemeClr val="tx1"/>
                          </a:solidFill>
                          <a:effectLst/>
                          <a:latin typeface="Times New Roman" pitchFamily="18" charset="0"/>
                        </a:rPr>
                        <a:t>1.41</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1/PR</a:t>
                      </a:r>
                      <a:r>
                        <a:rPr kumimoji="0" lang="en-US" sz="2800" b="0" i="0" u="none" strike="noStrike" cap="none" normalizeH="0" baseline="0" dirty="0" smtClean="0">
                          <a:ln>
                            <a:noFill/>
                          </a:ln>
                          <a:solidFill>
                            <a:schemeClr val="tx1"/>
                          </a:solidFill>
                          <a:effectLst/>
                          <a:latin typeface="Times New Roman" pitchFamily="18" charset="0"/>
                        </a:rPr>
                        <a:t> = 1 /0.74 = </a:t>
                      </a:r>
                      <a:r>
                        <a:rPr kumimoji="0" lang="en-US" sz="2800" b="1" i="0" u="none" strike="noStrike" cap="none" normalizeH="0" baseline="0" dirty="0" smtClean="0">
                          <a:ln>
                            <a:noFill/>
                          </a:ln>
                          <a:solidFill>
                            <a:schemeClr val="tx1"/>
                          </a:solidFill>
                          <a:effectLst/>
                          <a:latin typeface="Times New Roman" pitchFamily="18" charset="0"/>
                        </a:rPr>
                        <a:t>1.35</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rPr>
                        <a:t>NOT EQUAL to PR of non-event</a:t>
                      </a:r>
                    </a:p>
                  </a:txBody>
                  <a:tcPr marT="45725" marB="45725"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ChangeArrowheads="1"/>
          </p:cNvSpPr>
          <p:nvPr/>
        </p:nvSpPr>
        <p:spPr bwMode="auto">
          <a:xfrm>
            <a:off x="228600" y="0"/>
            <a:ext cx="8534400" cy="1143000"/>
          </a:xfrm>
          <a:prstGeom prst="rect">
            <a:avLst/>
          </a:prstGeom>
          <a:noFill/>
          <a:ln w="9525">
            <a:noFill/>
            <a:miter lim="800000"/>
            <a:headEnd/>
            <a:tailEnd/>
          </a:ln>
        </p:spPr>
        <p:txBody>
          <a:bodyPr anchor="ctr"/>
          <a:lstStyle/>
          <a:p>
            <a:pPr algn="ctr" eaLnBrk="0" hangingPunct="0"/>
            <a:r>
              <a:rPr lang="en-US" altLang="en-US" sz="2800" b="1" dirty="0">
                <a:solidFill>
                  <a:schemeClr val="tx2"/>
                </a:solidFill>
              </a:rPr>
              <a:t>Favorable property of odds ratio #3:</a:t>
            </a:r>
          </a:p>
          <a:p>
            <a:pPr algn="ctr" eaLnBrk="0" hangingPunct="0"/>
            <a:r>
              <a:rPr lang="en-US" altLang="en-US" sz="2800" b="1" dirty="0">
                <a:solidFill>
                  <a:schemeClr val="tx2"/>
                </a:solidFill>
              </a:rPr>
              <a:t>OR is a lifesaver in case-control studies</a:t>
            </a:r>
          </a:p>
        </p:txBody>
      </p:sp>
      <p:sp>
        <p:nvSpPr>
          <p:cNvPr id="106498" name="Rectangle 3"/>
          <p:cNvSpPr>
            <a:spLocks noChangeArrowheads="1"/>
          </p:cNvSpPr>
          <p:nvPr/>
        </p:nvSpPr>
        <p:spPr bwMode="auto">
          <a:xfrm>
            <a:off x="228600" y="1022248"/>
            <a:ext cx="8686800" cy="4114800"/>
          </a:xfrm>
          <a:prstGeom prst="rect">
            <a:avLst/>
          </a:prstGeom>
          <a:noFill/>
          <a:ln w="9525">
            <a:noFill/>
            <a:miter lim="800000"/>
            <a:headEnd/>
            <a:tailEnd/>
          </a:ln>
        </p:spPr>
        <p:txBody>
          <a:bodyPr/>
          <a:lstStyle/>
          <a:p>
            <a:pPr marL="342900" indent="-342900" eaLnBrk="0" hangingPunct="0">
              <a:spcBef>
                <a:spcPct val="25000"/>
              </a:spcBef>
            </a:pPr>
            <a:r>
              <a:rPr lang="en-US" altLang="en-US" sz="3000" u="sng" dirty="0"/>
              <a:t>As we will explain in more detail next week:</a:t>
            </a:r>
            <a:endParaRPr lang="en-US" altLang="en-US" sz="3000" i="1" u="sng" dirty="0"/>
          </a:p>
          <a:p>
            <a:pPr marL="342900" indent="-342900" eaLnBrk="0" hangingPunct="0">
              <a:spcBef>
                <a:spcPct val="20000"/>
              </a:spcBef>
              <a:buFontTx/>
              <a:buChar char="•"/>
            </a:pPr>
            <a:r>
              <a:rPr lang="en-US" altLang="en-US" sz="2800" dirty="0" smtClean="0"/>
              <a:t>OR of exposure is all we can estimate in case-control </a:t>
            </a:r>
          </a:p>
          <a:p>
            <a:pPr marL="342900" indent="-342900" eaLnBrk="0" hangingPunct="0">
              <a:spcBef>
                <a:spcPct val="20000"/>
              </a:spcBef>
              <a:buFontTx/>
              <a:buChar char="•"/>
            </a:pPr>
            <a:endParaRPr lang="en-US" altLang="en-US" sz="1600" dirty="0" smtClean="0"/>
          </a:p>
          <a:p>
            <a:pPr marL="342900" indent="-342900" eaLnBrk="0" hangingPunct="0">
              <a:spcBef>
                <a:spcPct val="20000"/>
              </a:spcBef>
              <a:buFontTx/>
              <a:buChar char="•"/>
            </a:pPr>
            <a:r>
              <a:rPr lang="en-US" altLang="en-US" sz="2800" dirty="0" smtClean="0"/>
              <a:t>Odds </a:t>
            </a:r>
            <a:r>
              <a:rPr lang="en-US" altLang="en-US" sz="2800" dirty="0"/>
              <a:t>ratio of exposure equals odds ratio of disease</a:t>
            </a:r>
          </a:p>
          <a:p>
            <a:pPr marL="742950" lvl="1" indent="-285750" eaLnBrk="0" hangingPunct="0">
              <a:spcBef>
                <a:spcPct val="20000"/>
              </a:spcBef>
            </a:pPr>
            <a:r>
              <a:rPr lang="en-US" altLang="en-US" sz="2800" dirty="0"/>
              <a:t>-  And if disease is rare, then odds ratio of </a:t>
            </a:r>
            <a:r>
              <a:rPr lang="en-US" altLang="en-US" sz="2800" dirty="0" smtClean="0"/>
              <a:t>disease is </a:t>
            </a:r>
            <a:r>
              <a:rPr lang="en-US" altLang="en-US" sz="2800" dirty="0"/>
              <a:t>a good approximation of risk ratio</a:t>
            </a:r>
          </a:p>
          <a:p>
            <a:pPr marL="742950" lvl="1" indent="-285750" eaLnBrk="0" hangingPunct="0">
              <a:spcBef>
                <a:spcPct val="20000"/>
              </a:spcBef>
              <a:buFontTx/>
              <a:buChar char="•"/>
            </a:pPr>
            <a:endParaRPr lang="en-US" altLang="en-US" sz="800" dirty="0"/>
          </a:p>
          <a:p>
            <a:pPr marL="342900" indent="-342900" eaLnBrk="0" hangingPunct="0">
              <a:spcBef>
                <a:spcPct val="20000"/>
              </a:spcBef>
              <a:buFontTx/>
              <a:buChar char="•"/>
            </a:pPr>
            <a:r>
              <a:rPr lang="en-US" altLang="en-US" sz="2800" dirty="0"/>
              <a:t>Even if disease </a:t>
            </a:r>
            <a:r>
              <a:rPr lang="en-US" altLang="en-US" sz="2800" dirty="0" smtClean="0"/>
              <a:t>not </a:t>
            </a:r>
            <a:r>
              <a:rPr lang="en-US" altLang="en-US" sz="2800" dirty="0"/>
              <a:t>rare, </a:t>
            </a:r>
            <a:r>
              <a:rPr lang="en-US" altLang="en-US" sz="2800" dirty="0" smtClean="0"/>
              <a:t>OR </a:t>
            </a:r>
            <a:r>
              <a:rPr lang="en-US" altLang="en-US" sz="2800" dirty="0"/>
              <a:t>of exposure can be an unbiased estimate of a risk ratio or rate ratio in a case-control study if the proper control sampling is done.</a:t>
            </a:r>
          </a:p>
          <a:p>
            <a:pPr marL="342900" indent="-342900" eaLnBrk="0" hangingPunct="0">
              <a:spcBef>
                <a:spcPct val="20000"/>
              </a:spcBef>
              <a:buFontTx/>
              <a:buChar char="•"/>
            </a:pPr>
            <a:endParaRPr lang="en-US" altLang="en-US" sz="1000" dirty="0"/>
          </a:p>
          <a:p>
            <a:pPr marL="342900" indent="-342900" eaLnBrk="0" hangingPunct="0">
              <a:spcBef>
                <a:spcPct val="20000"/>
              </a:spcBef>
              <a:buFontTx/>
              <a:buChar char="•"/>
            </a:pPr>
            <a:r>
              <a:rPr lang="en-US" altLang="en-US" sz="2800" dirty="0"/>
              <a:t>This allows us to get meaningful measures of association in </a:t>
            </a:r>
            <a:r>
              <a:rPr lang="en-US" altLang="en-US" sz="2800" u="sng" dirty="0"/>
              <a:t>case-control </a:t>
            </a:r>
            <a:r>
              <a:rPr lang="en-US" altLang="en-US" sz="2800" u="sng" dirty="0" smtClean="0"/>
              <a:t>studies</a:t>
            </a:r>
            <a:endParaRPr lang="en-US" altLang="en-US" sz="2800" u="sng" dirty="0"/>
          </a:p>
        </p:txBody>
      </p:sp>
    </p:spTree>
    <p:extLst>
      <p:ext uri="{BB962C8B-B14F-4D97-AF65-F5344CB8AC3E}">
        <p14:creationId xmlns:p14="http://schemas.microsoft.com/office/powerpoint/2010/main" val="4927085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228600" y="228600"/>
            <a:ext cx="8534400" cy="1143000"/>
          </a:xfrm>
        </p:spPr>
        <p:txBody>
          <a:bodyPr/>
          <a:lstStyle/>
          <a:p>
            <a:r>
              <a:rPr lang="en-US" altLang="en-US" sz="3200" b="1" dirty="0" smtClean="0"/>
              <a:t>Unfavorable property of odds ratio #1: </a:t>
            </a:r>
            <a:br>
              <a:rPr lang="en-US" altLang="en-US" sz="3200" b="1" dirty="0" smtClean="0"/>
            </a:br>
            <a:r>
              <a:rPr lang="en-US" altLang="en-US" sz="3200" b="1" dirty="0" smtClean="0"/>
              <a:t>OR often does not approximate PR</a:t>
            </a:r>
          </a:p>
        </p:txBody>
      </p:sp>
      <p:sp>
        <p:nvSpPr>
          <p:cNvPr id="108546" name="Rectangle 3"/>
          <p:cNvSpPr>
            <a:spLocks noGrp="1" noChangeArrowheads="1"/>
          </p:cNvSpPr>
          <p:nvPr>
            <p:ph type="body" idx="1"/>
          </p:nvPr>
        </p:nvSpPr>
        <p:spPr>
          <a:xfrm>
            <a:off x="685800" y="1981200"/>
            <a:ext cx="8077200" cy="4114800"/>
          </a:xfrm>
        </p:spPr>
        <p:txBody>
          <a:bodyPr/>
          <a:lstStyle/>
          <a:p>
            <a:pPr>
              <a:spcBef>
                <a:spcPct val="0"/>
              </a:spcBef>
            </a:pPr>
            <a:r>
              <a:rPr lang="en-US" altLang="en-US" sz="3600" dirty="0" smtClean="0"/>
              <a:t>Odds Ratio does not approximate Prevalence Ratio if disease prevalence is not low in either the exposed and/or the unexposed group</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ChangeArrowheads="1"/>
          </p:cNvSpPr>
          <p:nvPr/>
        </p:nvSpPr>
        <p:spPr bwMode="auto">
          <a:xfrm>
            <a:off x="381000" y="304800"/>
            <a:ext cx="8458200" cy="5822950"/>
          </a:xfrm>
          <a:prstGeom prst="rect">
            <a:avLst/>
          </a:prstGeom>
          <a:noFill/>
          <a:ln w="9525">
            <a:noFill/>
            <a:miter lim="800000"/>
            <a:headEnd/>
            <a:tailEnd/>
          </a:ln>
        </p:spPr>
        <p:txBody>
          <a:bodyPr>
            <a:spAutoFit/>
          </a:bodyPr>
          <a:lstStyle/>
          <a:p>
            <a:pPr eaLnBrk="0" hangingPunct="0"/>
            <a:r>
              <a:rPr lang="en-US" altLang="en-US" b="1" dirty="0"/>
              <a:t>          </a:t>
            </a:r>
            <a:r>
              <a:rPr lang="en-US" altLang="en-US" b="1" dirty="0" smtClean="0"/>
              <a:t>Prevalence </a:t>
            </a:r>
            <a:r>
              <a:rPr lang="en-US" altLang="en-US" b="1" dirty="0"/>
              <a:t>ratio and Odds ratio</a:t>
            </a:r>
            <a:endParaRPr lang="en-US" altLang="en-US" dirty="0"/>
          </a:p>
          <a:p>
            <a:pPr eaLnBrk="0" hangingPunct="0"/>
            <a:endParaRPr lang="en-US" altLang="en-US" sz="1000" dirty="0"/>
          </a:p>
          <a:p>
            <a:pPr eaLnBrk="0" hangingPunct="0"/>
            <a:r>
              <a:rPr lang="en-US" altLang="en-US" sz="3200" dirty="0"/>
              <a:t>If prevalence of disease is </a:t>
            </a:r>
            <a:r>
              <a:rPr lang="en-US" altLang="en-US" sz="3200" dirty="0" smtClean="0"/>
              <a:t>not low </a:t>
            </a:r>
            <a:r>
              <a:rPr lang="en-US" altLang="en-US" sz="3200" dirty="0"/>
              <a:t>in either or both exposed and unexposed, </a:t>
            </a:r>
            <a:r>
              <a:rPr lang="en-US" altLang="en-US" sz="3200" dirty="0" smtClean="0"/>
              <a:t> PR </a:t>
            </a:r>
            <a:r>
              <a:rPr lang="en-US" altLang="en-US" sz="3200" dirty="0"/>
              <a:t>and OR </a:t>
            </a:r>
            <a:r>
              <a:rPr lang="en-US" altLang="en-US" sz="3200" dirty="0" smtClean="0"/>
              <a:t>will differ</a:t>
            </a:r>
            <a:r>
              <a:rPr lang="en-US" altLang="en-US" sz="3200" dirty="0"/>
              <a:t>.</a:t>
            </a:r>
          </a:p>
          <a:p>
            <a:pPr eaLnBrk="0" hangingPunct="0">
              <a:spcBef>
                <a:spcPct val="40000"/>
              </a:spcBef>
            </a:pPr>
            <a:r>
              <a:rPr lang="en-US" altLang="en-US" sz="3200" dirty="0"/>
              <a:t>Example, if prevalence in exposed is 0.6</a:t>
            </a:r>
          </a:p>
          <a:p>
            <a:pPr eaLnBrk="0" hangingPunct="0"/>
            <a:r>
              <a:rPr lang="en-US" altLang="en-US" sz="3200" dirty="0"/>
              <a:t>and 0.1 in unexposed:</a:t>
            </a:r>
          </a:p>
          <a:p>
            <a:pPr eaLnBrk="0" hangingPunct="0"/>
            <a:r>
              <a:rPr lang="en-US" altLang="en-US" sz="3200" dirty="0"/>
              <a:t>           PR = 0.6/0.1 =  6.0</a:t>
            </a:r>
          </a:p>
          <a:p>
            <a:pPr eaLnBrk="0" hangingPunct="0"/>
            <a:r>
              <a:rPr lang="en-US" altLang="en-US" sz="3200" dirty="0"/>
              <a:t>           OR = (0.6/0.4)  /  (0.1/0.9) = 13.5</a:t>
            </a:r>
          </a:p>
          <a:p>
            <a:pPr eaLnBrk="0" hangingPunct="0">
              <a:spcBef>
                <a:spcPct val="40000"/>
              </a:spcBef>
            </a:pPr>
            <a:r>
              <a:rPr lang="en-US" altLang="en-US" sz="3200" b="1" dirty="0"/>
              <a:t> 6.0 and 13.5 are VERY different.</a:t>
            </a:r>
          </a:p>
          <a:p>
            <a:pPr eaLnBrk="0" hangingPunct="0">
              <a:spcBef>
                <a:spcPct val="40000"/>
              </a:spcBef>
            </a:pPr>
            <a:r>
              <a:rPr lang="en-US" altLang="en-US" sz="3200" b="1" dirty="0"/>
              <a:t>OR approximates PR only if disease prevalence is</a:t>
            </a:r>
            <a:r>
              <a:rPr lang="en-US" altLang="en-US" sz="3200" dirty="0"/>
              <a:t> </a:t>
            </a:r>
            <a:r>
              <a:rPr lang="en-US" altLang="en-US" sz="3200" b="1" dirty="0"/>
              <a:t>low in both exposed and unexposed group</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a:xfrm>
            <a:off x="609600" y="0"/>
            <a:ext cx="7772400" cy="1143000"/>
          </a:xfrm>
        </p:spPr>
        <p:txBody>
          <a:bodyPr/>
          <a:lstStyle/>
          <a:p>
            <a:r>
              <a:rPr lang="en-US" altLang="en-US" sz="3200" b="1" dirty="0" smtClean="0"/>
              <a:t>Prevalence Ratio vs Odds Ratio</a:t>
            </a:r>
          </a:p>
        </p:txBody>
      </p:sp>
      <p:pic>
        <p:nvPicPr>
          <p:cNvPr id="116738" name="Picture 2"/>
          <p:cNvPicPr>
            <a:picLocks noChangeAspect="1" noChangeArrowheads="1"/>
          </p:cNvPicPr>
          <p:nvPr/>
        </p:nvPicPr>
        <p:blipFill>
          <a:blip r:embed="rId3" cstate="print"/>
          <a:srcRect/>
          <a:stretch>
            <a:fillRect/>
          </a:stretch>
        </p:blipFill>
        <p:spPr bwMode="auto">
          <a:xfrm>
            <a:off x="838200" y="111125"/>
            <a:ext cx="7134225" cy="6746875"/>
          </a:xfrm>
          <a:prstGeom prst="rect">
            <a:avLst/>
          </a:prstGeom>
          <a:noFill/>
          <a:ln w="9525">
            <a:noFill/>
            <a:miter lim="800000"/>
            <a:headEnd/>
            <a:tailEnd/>
          </a:ln>
        </p:spPr>
      </p:pic>
      <p:sp>
        <p:nvSpPr>
          <p:cNvPr id="116739" name="Text Box 5"/>
          <p:cNvSpPr txBox="1">
            <a:spLocks noChangeArrowheads="1"/>
          </p:cNvSpPr>
          <p:nvPr/>
        </p:nvSpPr>
        <p:spPr bwMode="auto">
          <a:xfrm>
            <a:off x="3657600" y="6369050"/>
            <a:ext cx="3276600" cy="336550"/>
          </a:xfrm>
          <a:prstGeom prst="rect">
            <a:avLst/>
          </a:prstGeom>
          <a:solidFill>
            <a:schemeClr val="bg1"/>
          </a:solidFill>
          <a:ln w="9525">
            <a:noFill/>
            <a:miter lim="800000"/>
            <a:headEnd/>
            <a:tailEnd/>
          </a:ln>
        </p:spPr>
        <p:txBody>
          <a:bodyPr>
            <a:spAutoFit/>
          </a:bodyPr>
          <a:lstStyle/>
          <a:p>
            <a:pPr eaLnBrk="0" hangingPunct="0">
              <a:spcBef>
                <a:spcPct val="50000"/>
              </a:spcBef>
            </a:pPr>
            <a:r>
              <a:rPr lang="en-US" altLang="en-US" sz="1600" b="1" dirty="0">
                <a:latin typeface="Arial" charset="0"/>
              </a:rPr>
              <a:t>Prevalence Ratio, Log Scale</a:t>
            </a:r>
          </a:p>
        </p:txBody>
      </p:sp>
      <p:sp>
        <p:nvSpPr>
          <p:cNvPr id="116740" name="Text Box 6"/>
          <p:cNvSpPr txBox="1">
            <a:spLocks noChangeArrowheads="1"/>
          </p:cNvSpPr>
          <p:nvPr/>
        </p:nvSpPr>
        <p:spPr bwMode="auto">
          <a:xfrm>
            <a:off x="6858000" y="6369050"/>
            <a:ext cx="2209800" cy="336550"/>
          </a:xfrm>
          <a:prstGeom prst="rect">
            <a:avLst/>
          </a:prstGeom>
          <a:noFill/>
          <a:ln w="9525">
            <a:noFill/>
            <a:miter lim="800000"/>
            <a:headEnd/>
            <a:tailEnd/>
          </a:ln>
        </p:spPr>
        <p:txBody>
          <a:bodyPr>
            <a:spAutoFit/>
          </a:bodyPr>
          <a:lstStyle/>
          <a:p>
            <a:pPr eaLnBrk="0" hangingPunct="0">
              <a:spcBef>
                <a:spcPct val="50000"/>
              </a:spcBef>
            </a:pPr>
            <a:r>
              <a:rPr lang="en-US" altLang="en-US" sz="1600" dirty="0"/>
              <a:t>Cummings 2009</a:t>
            </a:r>
          </a:p>
        </p:txBody>
      </p:sp>
      <p:sp>
        <p:nvSpPr>
          <p:cNvPr id="116741" name="TextBox 8"/>
          <p:cNvSpPr txBox="1">
            <a:spLocks noChangeArrowheads="1"/>
          </p:cNvSpPr>
          <p:nvPr/>
        </p:nvSpPr>
        <p:spPr bwMode="auto">
          <a:xfrm>
            <a:off x="5181600" y="3200400"/>
            <a:ext cx="3581400" cy="2308225"/>
          </a:xfrm>
          <a:prstGeom prst="rect">
            <a:avLst/>
          </a:prstGeom>
          <a:noFill/>
          <a:ln w="9525">
            <a:noFill/>
            <a:miter lim="800000"/>
            <a:headEnd/>
            <a:tailEnd/>
          </a:ln>
        </p:spPr>
        <p:txBody>
          <a:bodyPr>
            <a:spAutoFit/>
          </a:bodyPr>
          <a:lstStyle/>
          <a:p>
            <a:pPr algn="r" eaLnBrk="0" hangingPunct="0"/>
            <a:r>
              <a:rPr lang="en-US" sz="2400" dirty="0">
                <a:latin typeface="Arial" charset="0"/>
                <a:cs typeface="Arial" charset="0"/>
              </a:rPr>
              <a:t>Relationship between odds ratio and prevalence ratio according to 4 levels of outcome prevalence in unexposed group</a:t>
            </a:r>
          </a:p>
        </p:txBody>
      </p:sp>
      <p:cxnSp>
        <p:nvCxnSpPr>
          <p:cNvPr id="3" name="Straight Connector 2"/>
          <p:cNvCxnSpPr/>
          <p:nvPr/>
        </p:nvCxnSpPr>
        <p:spPr bwMode="auto">
          <a:xfrm flipV="1">
            <a:off x="5638800" y="1859280"/>
            <a:ext cx="76200" cy="419862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2" name="Straight Connector 11"/>
          <p:cNvCxnSpPr/>
          <p:nvPr/>
        </p:nvCxnSpPr>
        <p:spPr bwMode="auto">
          <a:xfrm flipH="1">
            <a:off x="1828800" y="1859280"/>
            <a:ext cx="38481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09" y="228600"/>
            <a:ext cx="6806847"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3" name="Text Box 5"/>
          <p:cNvSpPr txBox="1">
            <a:spLocks noChangeArrowheads="1"/>
          </p:cNvSpPr>
          <p:nvPr/>
        </p:nvSpPr>
        <p:spPr bwMode="auto">
          <a:xfrm>
            <a:off x="3276600" y="6076315"/>
            <a:ext cx="3276600" cy="336550"/>
          </a:xfrm>
          <a:prstGeom prst="rect">
            <a:avLst/>
          </a:prstGeom>
          <a:solidFill>
            <a:schemeClr val="bg1"/>
          </a:solidFill>
          <a:ln w="9525">
            <a:noFill/>
            <a:miter lim="800000"/>
            <a:headEnd/>
            <a:tailEnd/>
          </a:ln>
        </p:spPr>
        <p:txBody>
          <a:bodyPr>
            <a:spAutoFit/>
          </a:bodyPr>
          <a:lstStyle/>
          <a:p>
            <a:pPr eaLnBrk="0" hangingPunct="0">
              <a:spcBef>
                <a:spcPct val="50000"/>
              </a:spcBef>
            </a:pPr>
            <a:r>
              <a:rPr lang="en-US" altLang="en-US" sz="1600" b="1" dirty="0">
                <a:latin typeface="Arial" charset="0"/>
              </a:rPr>
              <a:t>Prevalence Ratio, Log Scale</a:t>
            </a:r>
          </a:p>
        </p:txBody>
      </p:sp>
      <p:sp>
        <p:nvSpPr>
          <p:cNvPr id="112644" name="Text Box 6"/>
          <p:cNvSpPr txBox="1">
            <a:spLocks noChangeArrowheads="1"/>
          </p:cNvSpPr>
          <p:nvPr/>
        </p:nvSpPr>
        <p:spPr bwMode="auto">
          <a:xfrm>
            <a:off x="6858000" y="6369050"/>
            <a:ext cx="2209800" cy="336550"/>
          </a:xfrm>
          <a:prstGeom prst="rect">
            <a:avLst/>
          </a:prstGeom>
          <a:noFill/>
          <a:ln w="9525">
            <a:noFill/>
            <a:miter lim="800000"/>
            <a:headEnd/>
            <a:tailEnd/>
          </a:ln>
        </p:spPr>
        <p:txBody>
          <a:bodyPr>
            <a:spAutoFit/>
          </a:bodyPr>
          <a:lstStyle/>
          <a:p>
            <a:pPr eaLnBrk="0" hangingPunct="0">
              <a:spcBef>
                <a:spcPct val="50000"/>
              </a:spcBef>
            </a:pPr>
            <a:r>
              <a:rPr lang="en-US" altLang="en-US" sz="1600" dirty="0"/>
              <a:t>Cummings 2009</a:t>
            </a:r>
          </a:p>
        </p:txBody>
      </p:sp>
      <p:sp>
        <p:nvSpPr>
          <p:cNvPr id="112645" name="TextBox 8"/>
          <p:cNvSpPr txBox="1">
            <a:spLocks noChangeArrowheads="1"/>
          </p:cNvSpPr>
          <p:nvPr/>
        </p:nvSpPr>
        <p:spPr bwMode="auto">
          <a:xfrm>
            <a:off x="5181600" y="3200400"/>
            <a:ext cx="3581400" cy="2308225"/>
          </a:xfrm>
          <a:prstGeom prst="rect">
            <a:avLst/>
          </a:prstGeom>
          <a:noFill/>
          <a:ln w="9525">
            <a:noFill/>
            <a:miter lim="800000"/>
            <a:headEnd/>
            <a:tailEnd/>
          </a:ln>
        </p:spPr>
        <p:txBody>
          <a:bodyPr>
            <a:spAutoFit/>
          </a:bodyPr>
          <a:lstStyle/>
          <a:p>
            <a:pPr algn="r" eaLnBrk="0" hangingPunct="0"/>
            <a:r>
              <a:rPr lang="en-US" sz="2400" dirty="0">
                <a:latin typeface="Arial" charset="0"/>
                <a:cs typeface="Arial" charset="0"/>
              </a:rPr>
              <a:t>Relationship between odds ratio and prevalence ratio according to 4 levels of outcome prevalence in </a:t>
            </a:r>
            <a:r>
              <a:rPr lang="en-US" sz="2400" dirty="0" smtClean="0">
                <a:latin typeface="Arial" charset="0"/>
                <a:cs typeface="Arial" charset="0"/>
              </a:rPr>
              <a:t>exposed </a:t>
            </a:r>
            <a:r>
              <a:rPr lang="en-US" sz="2400" dirty="0">
                <a:latin typeface="Arial" charset="0"/>
                <a:cs typeface="Arial" charset="0"/>
              </a:rPr>
              <a:t>group</a:t>
            </a:r>
          </a:p>
        </p:txBody>
      </p:sp>
      <p:cxnSp>
        <p:nvCxnSpPr>
          <p:cNvPr id="4" name="Straight Connector 3"/>
          <p:cNvCxnSpPr/>
          <p:nvPr/>
        </p:nvCxnSpPr>
        <p:spPr bwMode="auto">
          <a:xfrm flipV="1">
            <a:off x="5153025" y="2162175"/>
            <a:ext cx="0" cy="3629025"/>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6" name="Straight Connector 5"/>
          <p:cNvCxnSpPr/>
          <p:nvPr/>
        </p:nvCxnSpPr>
        <p:spPr bwMode="auto">
          <a:xfrm flipH="1">
            <a:off x="1600200" y="2162175"/>
            <a:ext cx="35814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228600" y="0"/>
            <a:ext cx="8534400" cy="1143000"/>
          </a:xfrm>
        </p:spPr>
        <p:txBody>
          <a:bodyPr/>
          <a:lstStyle/>
          <a:p>
            <a:r>
              <a:rPr lang="en-US" altLang="en-US" sz="3200" b="1" dirty="0" smtClean="0"/>
              <a:t>Unfavorable property of odds ratio #2:</a:t>
            </a:r>
            <a:br>
              <a:rPr lang="en-US" altLang="en-US" sz="3200" b="1" dirty="0" smtClean="0"/>
            </a:br>
            <a:r>
              <a:rPr lang="en-US" altLang="en-US" sz="3200" b="1" dirty="0" smtClean="0"/>
              <a:t>People don’t understand them</a:t>
            </a:r>
          </a:p>
        </p:txBody>
      </p:sp>
      <p:sp>
        <p:nvSpPr>
          <p:cNvPr id="114690" name="Rectangle 3"/>
          <p:cNvSpPr>
            <a:spLocks noGrp="1" noChangeArrowheads="1"/>
          </p:cNvSpPr>
          <p:nvPr>
            <p:ph type="body" idx="1"/>
          </p:nvPr>
        </p:nvSpPr>
        <p:spPr>
          <a:xfrm>
            <a:off x="304800" y="1317676"/>
            <a:ext cx="8458200" cy="4114800"/>
          </a:xfrm>
        </p:spPr>
        <p:txBody>
          <a:bodyPr/>
          <a:lstStyle/>
          <a:p>
            <a:pPr>
              <a:spcBef>
                <a:spcPct val="0"/>
              </a:spcBef>
            </a:pPr>
            <a:r>
              <a:rPr lang="en-US" altLang="en-US" sz="2800" dirty="0" smtClean="0"/>
              <a:t>Most humans don’t understand odds </a:t>
            </a:r>
          </a:p>
          <a:p>
            <a:pPr>
              <a:spcBef>
                <a:spcPct val="0"/>
              </a:spcBef>
            </a:pPr>
            <a:endParaRPr lang="en-US" altLang="en-US" sz="2800" dirty="0" smtClean="0"/>
          </a:p>
          <a:p>
            <a:pPr>
              <a:spcBef>
                <a:spcPct val="0"/>
              </a:spcBef>
            </a:pPr>
            <a:r>
              <a:rPr lang="en-US" altLang="en-US" sz="2800" dirty="0" smtClean="0"/>
              <a:t>Many scientists treat odds as if they were probabilities</a:t>
            </a:r>
          </a:p>
          <a:p>
            <a:pPr lvl="1">
              <a:spcBef>
                <a:spcPct val="0"/>
              </a:spcBef>
            </a:pPr>
            <a:r>
              <a:rPr lang="en-US" altLang="en-US" sz="2400" dirty="0" smtClean="0"/>
              <a:t>e.g., Of 151 studies in the OB/GYN literature where odds ratios were calculated, authors interpreted the odds ratio as a risk/prevalence ratio in 39 (26%) of them  (Holcomb 2001)</a:t>
            </a:r>
          </a:p>
          <a:p>
            <a:pPr lvl="1">
              <a:spcBef>
                <a:spcPct val="0"/>
              </a:spcBef>
            </a:pPr>
            <a:endParaRPr lang="en-US" altLang="en-US" dirty="0" smtClean="0"/>
          </a:p>
          <a:p>
            <a:pPr>
              <a:spcBef>
                <a:spcPct val="0"/>
              </a:spcBef>
            </a:pPr>
            <a:r>
              <a:rPr lang="en-US" altLang="en-US" sz="2800" dirty="0" smtClean="0"/>
              <a:t>Treating an OR like a PR especially problematic when outcomes are not rare and, therefore, OR is much inflated compared to PR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85800" y="228600"/>
            <a:ext cx="7772400" cy="1143000"/>
          </a:xfrm>
        </p:spPr>
        <p:txBody>
          <a:bodyPr/>
          <a:lstStyle/>
          <a:p>
            <a:r>
              <a:rPr lang="en-US" altLang="en-US" sz="3600" b="1" dirty="0" smtClean="0"/>
              <a:t>Measures of Association in a</a:t>
            </a:r>
            <a:br>
              <a:rPr lang="en-US" altLang="en-US" sz="3600" b="1" dirty="0" smtClean="0"/>
            </a:br>
            <a:r>
              <a:rPr lang="en-US" altLang="en-US" sz="3600" b="1" dirty="0" smtClean="0"/>
              <a:t> Cross-Sectional Study</a:t>
            </a:r>
          </a:p>
        </p:txBody>
      </p:sp>
      <p:sp>
        <p:nvSpPr>
          <p:cNvPr id="26626" name="Rectangle 3"/>
          <p:cNvSpPr>
            <a:spLocks noGrp="1" noChangeArrowheads="1"/>
          </p:cNvSpPr>
          <p:nvPr>
            <p:ph type="body" idx="1"/>
          </p:nvPr>
        </p:nvSpPr>
        <p:spPr>
          <a:xfrm>
            <a:off x="304800" y="1600200"/>
            <a:ext cx="8610600" cy="4572000"/>
          </a:xfrm>
        </p:spPr>
        <p:txBody>
          <a:bodyPr/>
          <a:lstStyle/>
          <a:p>
            <a:pPr>
              <a:lnSpc>
                <a:spcPct val="90000"/>
              </a:lnSpc>
            </a:pPr>
            <a:r>
              <a:rPr lang="en-US" altLang="en-US" dirty="0" smtClean="0"/>
              <a:t>Simplest case is to have a dichotomous exposure and dichotomous outcome</a:t>
            </a:r>
          </a:p>
          <a:p>
            <a:pPr>
              <a:lnSpc>
                <a:spcPct val="90000"/>
              </a:lnSpc>
            </a:pPr>
            <a:endParaRPr lang="en-US" altLang="en-US" sz="1400" dirty="0" smtClean="0"/>
          </a:p>
          <a:p>
            <a:pPr>
              <a:lnSpc>
                <a:spcPct val="90000"/>
              </a:lnSpc>
            </a:pPr>
            <a:r>
              <a:rPr lang="en-US" altLang="en-US" dirty="0" smtClean="0"/>
              <a:t>Everyone is classified as having exposure or not and having outcome or not, making a 2 x 2 table</a:t>
            </a:r>
          </a:p>
          <a:p>
            <a:pPr>
              <a:lnSpc>
                <a:spcPct val="90000"/>
              </a:lnSpc>
            </a:pPr>
            <a:endParaRPr lang="en-US" altLang="en-US" sz="1400" dirty="0" smtClean="0"/>
          </a:p>
          <a:p>
            <a:pPr>
              <a:lnSpc>
                <a:spcPct val="90000"/>
              </a:lnSpc>
            </a:pPr>
            <a:r>
              <a:rPr lang="en-US" altLang="en-US" dirty="0" smtClean="0"/>
              <a:t>The proportions with disease are compared among those with and without the exposure</a:t>
            </a:r>
          </a:p>
          <a:p>
            <a:pPr>
              <a:lnSpc>
                <a:spcPct val="90000"/>
              </a:lnSpc>
            </a:pPr>
            <a:endParaRPr lang="en-US" altLang="en-US" sz="1200" dirty="0" smtClean="0"/>
          </a:p>
          <a:p>
            <a:pPr>
              <a:lnSpc>
                <a:spcPct val="90000"/>
              </a:lnSpc>
            </a:pPr>
            <a:r>
              <a:rPr lang="en-US" altLang="en-US" dirty="0" smtClean="0"/>
              <a:t>Note: Plethora of synonyms</a:t>
            </a:r>
          </a:p>
          <a:p>
            <a:pPr lvl="1">
              <a:lnSpc>
                <a:spcPct val="90000"/>
              </a:lnSpc>
            </a:pPr>
            <a:r>
              <a:rPr lang="en-US" altLang="en-US" dirty="0" smtClean="0"/>
              <a:t>Exposure = risk factor = predictor = predictor variable = independent variable = determinant</a:t>
            </a:r>
          </a:p>
          <a:p>
            <a:pPr lvl="1">
              <a:lnSpc>
                <a:spcPct val="90000"/>
              </a:lnSpc>
            </a:pPr>
            <a:endParaRPr lang="en-US" altLang="en-US" b="1" dirty="0" smtClean="0"/>
          </a:p>
          <a:p>
            <a:pPr lvl="1">
              <a:lnSpc>
                <a:spcPct val="90000"/>
              </a:lnSpc>
            </a:pPr>
            <a:endParaRPr lang="en-US" altLang="en-US" b="1" dirty="0" smtClean="0"/>
          </a:p>
        </p:txBody>
      </p:sp>
      <p:sp>
        <p:nvSpPr>
          <p:cNvPr id="7172" name="Rectangle 4"/>
          <p:cNvSpPr>
            <a:spLocks noChangeArrowheads="1"/>
          </p:cNvSpPr>
          <p:nvPr/>
        </p:nvSpPr>
        <p:spPr bwMode="auto">
          <a:xfrm>
            <a:off x="914400" y="5638800"/>
            <a:ext cx="1676400" cy="533400"/>
          </a:xfrm>
          <a:prstGeom prst="rect">
            <a:avLst/>
          </a:prstGeom>
          <a:noFill/>
          <a:ln w="25400">
            <a:solidFill>
              <a:srgbClr val="FF0000"/>
            </a:solidFill>
            <a:miter lim="800000"/>
            <a:headEnd/>
            <a:tailEnd/>
          </a:ln>
        </p:spPr>
        <p:txBody>
          <a:bodyPr wrap="none" anchor="ctr"/>
          <a:lstStyle/>
          <a:p>
            <a:pPr eaLnBrk="0" hangingPunct="0"/>
            <a:endParaRPr lang="en-US" altLang="en-US" dirty="0"/>
          </a:p>
        </p:txBody>
      </p:sp>
      <p:sp>
        <p:nvSpPr>
          <p:cNvPr id="5" name="TextBox 39"/>
          <p:cNvSpPr txBox="1">
            <a:spLocks noChangeArrowheads="1"/>
          </p:cNvSpPr>
          <p:nvPr/>
        </p:nvSpPr>
        <p:spPr bwMode="auto">
          <a:xfrm>
            <a:off x="5943600" y="5257800"/>
            <a:ext cx="1524000" cy="461963"/>
          </a:xfrm>
          <a:prstGeom prst="rect">
            <a:avLst/>
          </a:prstGeom>
          <a:noFill/>
          <a:ln w="9525">
            <a:noFill/>
            <a:miter lim="800000"/>
            <a:headEnd/>
            <a:tailEnd/>
          </a:ln>
        </p:spPr>
        <p:txBody>
          <a:bodyPr>
            <a:spAutoFit/>
          </a:bodyPr>
          <a:lstStyle/>
          <a:p>
            <a:r>
              <a:rPr lang="en-US" sz="2400" dirty="0">
                <a:solidFill>
                  <a:srgbClr val="FF0000"/>
                </a:solidFill>
                <a:latin typeface="Arial" charset="0"/>
                <a:cs typeface="Arial" charset="0"/>
              </a:rPr>
              <a:t>We prefer</a:t>
            </a:r>
          </a:p>
        </p:txBody>
      </p:sp>
      <p:cxnSp>
        <p:nvCxnSpPr>
          <p:cNvPr id="7" name="Straight Connector 6"/>
          <p:cNvCxnSpPr>
            <a:cxnSpLocks noChangeShapeType="1"/>
          </p:cNvCxnSpPr>
          <p:nvPr/>
        </p:nvCxnSpPr>
        <p:spPr bwMode="auto">
          <a:xfrm flipH="1">
            <a:off x="2590800" y="5562600"/>
            <a:ext cx="3276600" cy="228600"/>
          </a:xfrm>
          <a:prstGeom prst="line">
            <a:avLst/>
          </a:prstGeom>
          <a:noFill/>
          <a:ln w="9525" algn="ctr">
            <a:solidFill>
              <a:srgbClr val="FF0000"/>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2" grpId="1" animBg="1"/>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a:xfrm>
            <a:off x="228600" y="76200"/>
            <a:ext cx="8534400" cy="1143000"/>
          </a:xfrm>
        </p:spPr>
        <p:txBody>
          <a:bodyPr/>
          <a:lstStyle/>
          <a:p>
            <a:r>
              <a:rPr lang="en-US" sz="2800" b="1" dirty="0" smtClean="0"/>
              <a:t>Unfavorable Property of the Odds Ratio #3: </a:t>
            </a:r>
            <a:br>
              <a:rPr lang="en-US" sz="2800" b="1" dirty="0" smtClean="0"/>
            </a:br>
            <a:r>
              <a:rPr lang="en-US" sz="2800" b="1" dirty="0" smtClean="0"/>
              <a:t>Non-Collapsibility</a:t>
            </a:r>
            <a:endParaRPr lang="en-US" altLang="en-US" sz="2800" b="1" dirty="0" smtClean="0"/>
          </a:p>
        </p:txBody>
      </p:sp>
      <p:sp>
        <p:nvSpPr>
          <p:cNvPr id="118786" name="Rectangle 3"/>
          <p:cNvSpPr>
            <a:spLocks noGrp="1" noChangeArrowheads="1"/>
          </p:cNvSpPr>
          <p:nvPr>
            <p:ph type="body" idx="1"/>
          </p:nvPr>
        </p:nvSpPr>
        <p:spPr>
          <a:xfrm>
            <a:off x="152400" y="1143000"/>
            <a:ext cx="8763000" cy="4114800"/>
          </a:xfrm>
        </p:spPr>
        <p:txBody>
          <a:bodyPr/>
          <a:lstStyle/>
          <a:p>
            <a:pPr>
              <a:spcBef>
                <a:spcPct val="0"/>
              </a:spcBef>
            </a:pPr>
            <a:r>
              <a:rPr lang="en-US" altLang="en-US" sz="2800" dirty="0" smtClean="0"/>
              <a:t>Mathematical oddity known since at least 1981 in methodologic literature but virtually unheard of amongst applied researchers</a:t>
            </a:r>
          </a:p>
          <a:p>
            <a:pPr>
              <a:spcBef>
                <a:spcPct val="0"/>
              </a:spcBef>
            </a:pPr>
            <a:endParaRPr lang="en-US" altLang="en-US" sz="1000" dirty="0" smtClean="0"/>
          </a:p>
          <a:p>
            <a:pPr>
              <a:spcBef>
                <a:spcPct val="0"/>
              </a:spcBef>
            </a:pPr>
            <a:r>
              <a:rPr lang="en-US" altLang="en-US" sz="2800" dirty="0" smtClean="0"/>
              <a:t>Obscure in part because of non-informative name</a:t>
            </a:r>
          </a:p>
          <a:p>
            <a:pPr>
              <a:spcBef>
                <a:spcPct val="0"/>
              </a:spcBef>
            </a:pPr>
            <a:endParaRPr lang="en-US" altLang="en-US" sz="1000" dirty="0" smtClean="0"/>
          </a:p>
          <a:p>
            <a:pPr>
              <a:spcBef>
                <a:spcPct val="0"/>
              </a:spcBef>
            </a:pPr>
            <a:r>
              <a:rPr lang="en-US" altLang="en-US" sz="2800" dirty="0" smtClean="0"/>
              <a:t>What is non-collapsibility?</a:t>
            </a:r>
          </a:p>
          <a:p>
            <a:pPr lvl="1">
              <a:spcBef>
                <a:spcPct val="0"/>
              </a:spcBef>
            </a:pPr>
            <a:r>
              <a:rPr lang="en-US" altLang="en-US" dirty="0" smtClean="0"/>
              <a:t>If you adjust for a factor that is not a confounder and uses odds ratios as the measure of association, the adjusted odds ratios will be farther from 1 than the unadjusted odds ratios </a:t>
            </a:r>
          </a:p>
          <a:p>
            <a:pPr lvl="2">
              <a:spcBef>
                <a:spcPct val="0"/>
              </a:spcBef>
            </a:pPr>
            <a:r>
              <a:rPr lang="en-US" altLang="en-US" dirty="0" smtClean="0"/>
              <a:t>Might fool the analyst into thinking confounding is present</a:t>
            </a:r>
          </a:p>
          <a:p>
            <a:pPr lvl="2">
              <a:spcBef>
                <a:spcPct val="0"/>
              </a:spcBef>
            </a:pPr>
            <a:endParaRPr lang="en-US" altLang="en-US" sz="1000" dirty="0" smtClean="0"/>
          </a:p>
          <a:p>
            <a:pPr lvl="1">
              <a:spcBef>
                <a:spcPct val="0"/>
              </a:spcBef>
            </a:pPr>
            <a:r>
              <a:rPr lang="en-US" altLang="en-US" dirty="0" smtClean="0"/>
              <a:t>Especially problematic when outcome is common</a:t>
            </a:r>
          </a:p>
          <a:p>
            <a:pPr>
              <a:spcBef>
                <a:spcPct val="0"/>
              </a:spcBef>
            </a:pPr>
            <a:endParaRPr lang="en-US" altLang="en-US" sz="36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8" name="Rectangle 2"/>
          <p:cNvSpPr>
            <a:spLocks noGrp="1" noChangeArrowheads="1"/>
          </p:cNvSpPr>
          <p:nvPr>
            <p:ph type="title"/>
          </p:nvPr>
        </p:nvSpPr>
        <p:spPr>
          <a:xfrm>
            <a:off x="812800" y="228600"/>
            <a:ext cx="7773988" cy="800100"/>
          </a:xfrm>
        </p:spPr>
        <p:txBody>
          <a:bodyPr/>
          <a:lstStyle/>
          <a:p>
            <a:r>
              <a:rPr lang="en-US" sz="2800" b="1" dirty="0" smtClean="0"/>
              <a:t>Unfavorable Property of the Odds Ratio #3:</a:t>
            </a:r>
            <a:br>
              <a:rPr lang="en-US" sz="2800" b="1" dirty="0" smtClean="0"/>
            </a:br>
            <a:r>
              <a:rPr lang="en-US" sz="2800" b="1" dirty="0" smtClean="0"/>
              <a:t> Non-Collapsibility</a:t>
            </a:r>
            <a:endParaRPr lang="en-US" sz="2800" dirty="0" smtClean="0"/>
          </a:p>
        </p:txBody>
      </p:sp>
      <p:sp>
        <p:nvSpPr>
          <p:cNvPr id="187399" name="Text Box 8"/>
          <p:cNvSpPr>
            <a:spLocks noGrp="1" noChangeArrowheads="1"/>
          </p:cNvSpPr>
          <p:nvPr>
            <p:ph type="body" sz="half" idx="1"/>
          </p:nvPr>
        </p:nvSpPr>
        <p:spPr/>
        <p:txBody>
          <a:bodyPr/>
          <a:lstStyle/>
          <a:p>
            <a:pPr>
              <a:spcBef>
                <a:spcPct val="50000"/>
              </a:spcBef>
              <a:buFont typeface="Symbol" pitchFamily="18" charset="2"/>
              <a:buNone/>
            </a:pPr>
            <a:r>
              <a:rPr lang="en-US" sz="1600" dirty="0" smtClean="0"/>
              <a:t> </a:t>
            </a:r>
            <a:endParaRPr lang="en-US" sz="1200" dirty="0" smtClean="0"/>
          </a:p>
        </p:txBody>
      </p:sp>
      <p:graphicFrame>
        <p:nvGraphicFramePr>
          <p:cNvPr id="187394" name="Object 2048"/>
          <p:cNvGraphicFramePr>
            <a:graphicFrameLocks noGrp="1"/>
          </p:cNvGraphicFramePr>
          <p:nvPr>
            <p:ph sz="half" idx="2"/>
          </p:nvPr>
        </p:nvGraphicFramePr>
        <p:xfrm>
          <a:off x="1865313" y="1395413"/>
          <a:ext cx="4694237" cy="1881187"/>
        </p:xfrm>
        <a:graphic>
          <a:graphicData uri="http://schemas.openxmlformats.org/presentationml/2006/ole">
            <mc:AlternateContent xmlns:mc="http://schemas.openxmlformats.org/markup-compatibility/2006">
              <mc:Choice xmlns:v="urn:schemas-microsoft-com:vml" Requires="v">
                <p:oleObj spid="_x0000_s187596" name="Document" r:id="rId5" imgW="4468410" imgH="1790323" progId="Word.Document.8">
                  <p:embed/>
                </p:oleObj>
              </mc:Choice>
              <mc:Fallback>
                <p:oleObj name="Document" r:id="rId5" imgW="4468410" imgH="1790323" progId="Word.Document.8">
                  <p:embed/>
                  <p:pic>
                    <p:nvPicPr>
                      <p:cNvPr id="0" name="Object 204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313" y="1395413"/>
                        <a:ext cx="4694237" cy="188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7395" name="Object 2049"/>
          <p:cNvGraphicFramePr>
            <a:graphicFrameLocks/>
          </p:cNvGraphicFramePr>
          <p:nvPr/>
        </p:nvGraphicFramePr>
        <p:xfrm>
          <a:off x="-76200" y="3276600"/>
          <a:ext cx="4953000" cy="1447800"/>
        </p:xfrm>
        <a:graphic>
          <a:graphicData uri="http://schemas.openxmlformats.org/presentationml/2006/ole">
            <mc:AlternateContent xmlns:mc="http://schemas.openxmlformats.org/markup-compatibility/2006">
              <mc:Choice xmlns:v="urn:schemas-microsoft-com:vml" Requires="v">
                <p:oleObj spid="_x0000_s187597" name="Document" r:id="rId8" imgW="4201414" imgH="1360588" progId="Word.Document.8">
                  <p:embed/>
                </p:oleObj>
              </mc:Choice>
              <mc:Fallback>
                <p:oleObj name="Document" r:id="rId8" imgW="4201414" imgH="1360588" progId="Word.Document.8">
                  <p:embed/>
                  <p:pic>
                    <p:nvPicPr>
                      <p:cNvPr id="0" name="Object 204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3276600"/>
                        <a:ext cx="4953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7400" name="Line 5"/>
          <p:cNvSpPr>
            <a:spLocks noChangeShapeType="1"/>
          </p:cNvSpPr>
          <p:nvPr/>
        </p:nvSpPr>
        <p:spPr bwMode="auto">
          <a:xfrm flipH="1">
            <a:off x="4064000" y="2514600"/>
            <a:ext cx="609600" cy="3429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87401" name="Line 6"/>
          <p:cNvSpPr>
            <a:spLocks noChangeShapeType="1"/>
          </p:cNvSpPr>
          <p:nvPr/>
        </p:nvSpPr>
        <p:spPr bwMode="auto">
          <a:xfrm>
            <a:off x="4673600" y="2514600"/>
            <a:ext cx="711200" cy="3429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87402" name="Text Box 7"/>
          <p:cNvSpPr txBox="1">
            <a:spLocks noChangeArrowheads="1"/>
          </p:cNvSpPr>
          <p:nvPr/>
        </p:nvSpPr>
        <p:spPr bwMode="auto">
          <a:xfrm>
            <a:off x="152400" y="2438400"/>
            <a:ext cx="2743200" cy="461963"/>
          </a:xfrm>
          <a:prstGeom prst="rect">
            <a:avLst/>
          </a:prstGeom>
          <a:noFill/>
          <a:ln w="12700">
            <a:noFill/>
            <a:miter lim="800000"/>
            <a:headEnd type="none" w="sm" len="sm"/>
            <a:tailEnd type="none" w="sm" len="sm"/>
          </a:ln>
        </p:spPr>
        <p:txBody>
          <a:bodyPr>
            <a:spAutoFit/>
          </a:bodyPr>
          <a:lstStyle/>
          <a:p>
            <a:pPr eaLnBrk="0" hangingPunct="0"/>
            <a:r>
              <a:rPr lang="en-US" sz="2400" b="1" dirty="0"/>
              <a:t>Stratified/Adjusted</a:t>
            </a:r>
            <a:endParaRPr lang="en-US" sz="2400" dirty="0"/>
          </a:p>
        </p:txBody>
      </p:sp>
      <p:sp>
        <p:nvSpPr>
          <p:cNvPr id="187403" name="Text Box 9"/>
          <p:cNvSpPr txBox="1">
            <a:spLocks noChangeArrowheads="1"/>
          </p:cNvSpPr>
          <p:nvPr/>
        </p:nvSpPr>
        <p:spPr bwMode="auto">
          <a:xfrm>
            <a:off x="152400" y="1143000"/>
            <a:ext cx="2641600" cy="461963"/>
          </a:xfrm>
          <a:prstGeom prst="rect">
            <a:avLst/>
          </a:prstGeom>
          <a:noFill/>
          <a:ln w="12700">
            <a:noFill/>
            <a:miter lim="800000"/>
            <a:headEnd type="none" w="sm" len="sm"/>
            <a:tailEnd type="none" w="sm" len="sm"/>
          </a:ln>
        </p:spPr>
        <p:txBody>
          <a:bodyPr>
            <a:spAutoFit/>
          </a:bodyPr>
          <a:lstStyle/>
          <a:p>
            <a:pPr eaLnBrk="0" hangingPunct="0"/>
            <a:r>
              <a:rPr lang="en-US" sz="2400" b="1" dirty="0"/>
              <a:t>Crude/Unadjusted</a:t>
            </a:r>
            <a:endParaRPr lang="en-US" sz="2400" dirty="0"/>
          </a:p>
        </p:txBody>
      </p:sp>
      <p:sp>
        <p:nvSpPr>
          <p:cNvPr id="187404" name="Text Box 10"/>
          <p:cNvSpPr txBox="1">
            <a:spLocks noChangeArrowheads="1"/>
          </p:cNvSpPr>
          <p:nvPr/>
        </p:nvSpPr>
        <p:spPr bwMode="auto">
          <a:xfrm>
            <a:off x="5105400" y="2667000"/>
            <a:ext cx="1727200" cy="646113"/>
          </a:xfrm>
          <a:prstGeom prst="rect">
            <a:avLst/>
          </a:prstGeom>
          <a:noFill/>
          <a:ln w="12700">
            <a:noFill/>
            <a:miter lim="800000"/>
            <a:headEnd type="none" w="sm" len="sm"/>
            <a:tailEnd type="none" w="sm" len="sm"/>
          </a:ln>
        </p:spPr>
        <p:txBody>
          <a:bodyPr>
            <a:spAutoFit/>
          </a:bodyPr>
          <a:lstStyle/>
          <a:p>
            <a:pPr algn="ctr" eaLnBrk="0" hangingPunct="0"/>
            <a:r>
              <a:rPr lang="en-US" dirty="0"/>
              <a:t>Old</a:t>
            </a:r>
          </a:p>
        </p:txBody>
      </p:sp>
      <p:sp>
        <p:nvSpPr>
          <p:cNvPr id="187405" name="Text Box 11"/>
          <p:cNvSpPr txBox="1">
            <a:spLocks noChangeArrowheads="1"/>
          </p:cNvSpPr>
          <p:nvPr/>
        </p:nvSpPr>
        <p:spPr bwMode="auto">
          <a:xfrm>
            <a:off x="2387600" y="2667000"/>
            <a:ext cx="1727200" cy="646113"/>
          </a:xfrm>
          <a:prstGeom prst="rect">
            <a:avLst/>
          </a:prstGeom>
          <a:noFill/>
          <a:ln w="12700">
            <a:noFill/>
            <a:miter lim="800000"/>
            <a:headEnd type="none" w="sm" len="sm"/>
            <a:tailEnd type="none" w="sm" len="sm"/>
          </a:ln>
        </p:spPr>
        <p:txBody>
          <a:bodyPr>
            <a:spAutoFit/>
          </a:bodyPr>
          <a:lstStyle/>
          <a:p>
            <a:pPr algn="ctr" eaLnBrk="0" hangingPunct="0"/>
            <a:r>
              <a:rPr lang="en-US" dirty="0"/>
              <a:t>Young</a:t>
            </a:r>
          </a:p>
        </p:txBody>
      </p:sp>
      <p:sp>
        <p:nvSpPr>
          <p:cNvPr id="187406" name="Text Box 12"/>
          <p:cNvSpPr txBox="1">
            <a:spLocks noChangeArrowheads="1"/>
          </p:cNvSpPr>
          <p:nvPr/>
        </p:nvSpPr>
        <p:spPr bwMode="auto">
          <a:xfrm>
            <a:off x="5105400" y="1944688"/>
            <a:ext cx="3962400" cy="646112"/>
          </a:xfrm>
          <a:prstGeom prst="rect">
            <a:avLst/>
          </a:prstGeom>
          <a:noFill/>
          <a:ln w="12700">
            <a:noFill/>
            <a:miter lim="800000"/>
            <a:headEnd type="none" w="sm" len="sm"/>
            <a:tailEnd type="none" w="sm" len="sm"/>
          </a:ln>
        </p:spPr>
        <p:txBody>
          <a:bodyPr>
            <a:spAutoFit/>
          </a:bodyPr>
          <a:lstStyle/>
          <a:p>
            <a:pPr algn="ctr" eaLnBrk="0" hangingPunct="0"/>
            <a:r>
              <a:rPr lang="en-US" b="1" dirty="0"/>
              <a:t>OR </a:t>
            </a:r>
            <a:r>
              <a:rPr lang="en-US" sz="2000" b="1" baseline="-25000" dirty="0"/>
              <a:t>crude</a:t>
            </a:r>
          </a:p>
        </p:txBody>
      </p:sp>
      <p:sp>
        <p:nvSpPr>
          <p:cNvPr id="187407" name="Text Box 13"/>
          <p:cNvSpPr txBox="1">
            <a:spLocks noChangeArrowheads="1"/>
          </p:cNvSpPr>
          <p:nvPr/>
        </p:nvSpPr>
        <p:spPr bwMode="auto">
          <a:xfrm>
            <a:off x="685800" y="4724400"/>
            <a:ext cx="4165600" cy="646113"/>
          </a:xfrm>
          <a:prstGeom prst="rect">
            <a:avLst/>
          </a:prstGeom>
          <a:noFill/>
          <a:ln w="12700">
            <a:noFill/>
            <a:miter lim="800000"/>
            <a:headEnd type="none" w="sm" len="sm"/>
            <a:tailEnd type="none" w="sm" len="sm"/>
          </a:ln>
        </p:spPr>
        <p:txBody>
          <a:bodyPr>
            <a:spAutoFit/>
          </a:bodyPr>
          <a:lstStyle/>
          <a:p>
            <a:pPr algn="ctr" eaLnBrk="0" hangingPunct="0"/>
            <a:r>
              <a:rPr lang="en-US" b="1" dirty="0"/>
              <a:t>OR </a:t>
            </a:r>
            <a:r>
              <a:rPr lang="en-US" sz="2000" b="1" baseline="-25000" dirty="0"/>
              <a:t>young</a:t>
            </a:r>
            <a:r>
              <a:rPr lang="en-US" b="1" dirty="0"/>
              <a:t> = 4.5 </a:t>
            </a:r>
          </a:p>
        </p:txBody>
      </p:sp>
      <p:sp>
        <p:nvSpPr>
          <p:cNvPr id="187408" name="Text Box 14"/>
          <p:cNvSpPr txBox="1">
            <a:spLocks noChangeArrowheads="1"/>
          </p:cNvSpPr>
          <p:nvPr/>
        </p:nvSpPr>
        <p:spPr bwMode="auto">
          <a:xfrm>
            <a:off x="5715000" y="4764088"/>
            <a:ext cx="3048000" cy="646112"/>
          </a:xfrm>
          <a:prstGeom prst="rect">
            <a:avLst/>
          </a:prstGeom>
          <a:noFill/>
          <a:ln w="12700">
            <a:noFill/>
            <a:miter lim="800000"/>
            <a:headEnd type="none" w="sm" len="sm"/>
            <a:tailEnd type="none" w="sm" len="sm"/>
          </a:ln>
        </p:spPr>
        <p:txBody>
          <a:bodyPr>
            <a:spAutoFit/>
          </a:bodyPr>
          <a:lstStyle/>
          <a:p>
            <a:pPr algn="ctr" eaLnBrk="0" hangingPunct="0"/>
            <a:r>
              <a:rPr lang="en-US" b="1" dirty="0"/>
              <a:t>OR </a:t>
            </a:r>
            <a:r>
              <a:rPr lang="en-US" sz="2000" b="1" baseline="-25000" dirty="0"/>
              <a:t>old</a:t>
            </a:r>
            <a:r>
              <a:rPr lang="en-US" b="1" dirty="0"/>
              <a:t> = 4.5 </a:t>
            </a:r>
          </a:p>
        </p:txBody>
      </p:sp>
      <p:sp>
        <p:nvSpPr>
          <p:cNvPr id="187409" name="Rectangle 15"/>
          <p:cNvSpPr>
            <a:spLocks noChangeArrowheads="1"/>
          </p:cNvSpPr>
          <p:nvPr/>
        </p:nvSpPr>
        <p:spPr bwMode="auto">
          <a:xfrm>
            <a:off x="812800" y="5067300"/>
            <a:ext cx="7773988" cy="12573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sz="2000" dirty="0"/>
          </a:p>
          <a:p>
            <a:pPr marL="676275" lvl="1" indent="-239713" defTabSz="803275" eaLnBrk="0" hangingPunct="0">
              <a:spcAft>
                <a:spcPct val="25000"/>
              </a:spcAft>
              <a:buClr>
                <a:schemeClr val="tx1"/>
              </a:buClr>
              <a:buSzPct val="100000"/>
            </a:pPr>
            <a:endParaRPr lang="en-US" sz="2000" b="1" dirty="0"/>
          </a:p>
          <a:p>
            <a:pPr marL="322263" indent="-322263" defTabSz="803275" eaLnBrk="0" hangingPunct="0">
              <a:spcBef>
                <a:spcPct val="20000"/>
              </a:spcBef>
              <a:spcAft>
                <a:spcPct val="50000"/>
              </a:spcAft>
              <a:buClr>
                <a:schemeClr val="accent2"/>
              </a:buClr>
              <a:buSzPct val="75000"/>
              <a:buFont typeface="Symbol" pitchFamily="18" charset="2"/>
              <a:buChar char="·"/>
            </a:pPr>
            <a:endParaRPr lang="en-US" sz="2000" dirty="0"/>
          </a:p>
        </p:txBody>
      </p:sp>
      <p:sp>
        <p:nvSpPr>
          <p:cNvPr id="187410" name="Rectangle 16"/>
          <p:cNvSpPr>
            <a:spLocks noChangeArrowheads="1"/>
          </p:cNvSpPr>
          <p:nvPr/>
        </p:nvSpPr>
        <p:spPr bwMode="auto">
          <a:xfrm>
            <a:off x="7543800" y="1868488"/>
            <a:ext cx="1139825" cy="646112"/>
          </a:xfrm>
          <a:prstGeom prst="rect">
            <a:avLst/>
          </a:prstGeom>
          <a:noFill/>
          <a:ln w="9525">
            <a:noFill/>
            <a:miter lim="800000"/>
            <a:headEnd/>
            <a:tailEnd/>
          </a:ln>
        </p:spPr>
        <p:txBody>
          <a:bodyPr wrap="none">
            <a:spAutoFit/>
          </a:bodyPr>
          <a:lstStyle/>
          <a:p>
            <a:pPr eaLnBrk="0" hangingPunct="0"/>
            <a:r>
              <a:rPr lang="en-US" b="1" dirty="0">
                <a:solidFill>
                  <a:srgbClr val="000000"/>
                </a:solidFill>
              </a:rPr>
              <a:t>= 3.3</a:t>
            </a:r>
            <a:endParaRPr lang="en-US" dirty="0"/>
          </a:p>
        </p:txBody>
      </p:sp>
      <p:graphicFrame>
        <p:nvGraphicFramePr>
          <p:cNvPr id="187397" name="Object 5"/>
          <p:cNvGraphicFramePr>
            <a:graphicFrameLocks/>
          </p:cNvGraphicFramePr>
          <p:nvPr/>
        </p:nvGraphicFramePr>
        <p:xfrm>
          <a:off x="4349750" y="3200400"/>
          <a:ext cx="4794250" cy="1524000"/>
        </p:xfrm>
        <a:graphic>
          <a:graphicData uri="http://schemas.openxmlformats.org/presentationml/2006/ole">
            <mc:AlternateContent xmlns:mc="http://schemas.openxmlformats.org/markup-compatibility/2006">
              <mc:Choice xmlns:v="urn:schemas-microsoft-com:vml" Requires="v">
                <p:oleObj spid="_x0000_s187598" name="Document" r:id="rId11" imgW="4201414" imgH="1360588" progId="Word.Document.8">
                  <p:embed/>
                </p:oleObj>
              </mc:Choice>
              <mc:Fallback>
                <p:oleObj name="Document" r:id="rId11" imgW="4201414" imgH="1360588" progId="Word.Document.8">
                  <p:embed/>
                  <p:pic>
                    <p:nvPicPr>
                      <p:cNvPr id="0" name="Picture 5"/>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49750" y="3200400"/>
                        <a:ext cx="47942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 Box 12"/>
          <p:cNvSpPr txBox="1">
            <a:spLocks noChangeArrowheads="1"/>
          </p:cNvSpPr>
          <p:nvPr/>
        </p:nvSpPr>
        <p:spPr bwMode="auto">
          <a:xfrm>
            <a:off x="5105400" y="2438400"/>
            <a:ext cx="3962400" cy="646113"/>
          </a:xfrm>
          <a:prstGeom prst="rect">
            <a:avLst/>
          </a:prstGeom>
          <a:noFill/>
          <a:ln w="12700">
            <a:noFill/>
            <a:miter lim="800000"/>
            <a:headEnd type="none" w="sm" len="sm"/>
            <a:tailEnd type="none" w="sm" len="sm"/>
          </a:ln>
        </p:spPr>
        <p:txBody>
          <a:bodyPr>
            <a:spAutoFit/>
          </a:bodyPr>
          <a:lstStyle/>
          <a:p>
            <a:pPr algn="ctr" eaLnBrk="0" hangingPunct="0"/>
            <a:r>
              <a:rPr lang="en-US" b="1" dirty="0"/>
              <a:t>PR </a:t>
            </a:r>
            <a:r>
              <a:rPr lang="en-US" sz="2000" b="1" baseline="-25000" dirty="0"/>
              <a:t>crude</a:t>
            </a:r>
          </a:p>
        </p:txBody>
      </p:sp>
      <p:sp>
        <p:nvSpPr>
          <p:cNvPr id="20" name="Rectangle 19"/>
          <p:cNvSpPr>
            <a:spLocks noChangeArrowheads="1"/>
          </p:cNvSpPr>
          <p:nvPr/>
        </p:nvSpPr>
        <p:spPr bwMode="auto">
          <a:xfrm>
            <a:off x="7543800" y="2362200"/>
            <a:ext cx="1139825" cy="646113"/>
          </a:xfrm>
          <a:prstGeom prst="rect">
            <a:avLst/>
          </a:prstGeom>
          <a:noFill/>
          <a:ln w="9525">
            <a:noFill/>
            <a:miter lim="800000"/>
            <a:headEnd/>
            <a:tailEnd/>
          </a:ln>
        </p:spPr>
        <p:txBody>
          <a:bodyPr wrap="none">
            <a:spAutoFit/>
          </a:bodyPr>
          <a:lstStyle/>
          <a:p>
            <a:pPr eaLnBrk="0" hangingPunct="0"/>
            <a:r>
              <a:rPr lang="en-US" b="1" dirty="0">
                <a:solidFill>
                  <a:srgbClr val="000000"/>
                </a:solidFill>
              </a:rPr>
              <a:t>= 1.9</a:t>
            </a:r>
            <a:endParaRPr lang="en-US" dirty="0"/>
          </a:p>
        </p:txBody>
      </p:sp>
      <p:sp>
        <p:nvSpPr>
          <p:cNvPr id="21" name="Text Box 13"/>
          <p:cNvSpPr txBox="1">
            <a:spLocks noChangeArrowheads="1"/>
          </p:cNvSpPr>
          <p:nvPr/>
        </p:nvSpPr>
        <p:spPr bwMode="auto">
          <a:xfrm>
            <a:off x="711200" y="5334000"/>
            <a:ext cx="4165600" cy="646113"/>
          </a:xfrm>
          <a:prstGeom prst="rect">
            <a:avLst/>
          </a:prstGeom>
          <a:noFill/>
          <a:ln w="12700">
            <a:noFill/>
            <a:miter lim="800000"/>
            <a:headEnd type="none" w="sm" len="sm"/>
            <a:tailEnd type="none" w="sm" len="sm"/>
          </a:ln>
        </p:spPr>
        <p:txBody>
          <a:bodyPr>
            <a:spAutoFit/>
          </a:bodyPr>
          <a:lstStyle/>
          <a:p>
            <a:pPr algn="ctr" eaLnBrk="0" hangingPunct="0"/>
            <a:r>
              <a:rPr lang="en-US" b="1" dirty="0"/>
              <a:t>PR </a:t>
            </a:r>
            <a:r>
              <a:rPr lang="en-US" sz="2000" b="1" baseline="-25000" dirty="0"/>
              <a:t>young</a:t>
            </a:r>
            <a:r>
              <a:rPr lang="en-US" b="1" dirty="0"/>
              <a:t> = 3.1 </a:t>
            </a:r>
          </a:p>
        </p:txBody>
      </p:sp>
      <p:sp>
        <p:nvSpPr>
          <p:cNvPr id="22" name="Text Box 14"/>
          <p:cNvSpPr txBox="1">
            <a:spLocks noChangeArrowheads="1"/>
          </p:cNvSpPr>
          <p:nvPr/>
        </p:nvSpPr>
        <p:spPr bwMode="auto">
          <a:xfrm>
            <a:off x="5715000" y="5410200"/>
            <a:ext cx="3048000" cy="646113"/>
          </a:xfrm>
          <a:prstGeom prst="rect">
            <a:avLst/>
          </a:prstGeom>
          <a:noFill/>
          <a:ln w="12700">
            <a:noFill/>
            <a:miter lim="800000"/>
            <a:headEnd type="none" w="sm" len="sm"/>
            <a:tailEnd type="none" w="sm" len="sm"/>
          </a:ln>
        </p:spPr>
        <p:txBody>
          <a:bodyPr>
            <a:spAutoFit/>
          </a:bodyPr>
          <a:lstStyle/>
          <a:p>
            <a:pPr algn="ctr" eaLnBrk="0" hangingPunct="0"/>
            <a:r>
              <a:rPr lang="en-US" b="1" dirty="0"/>
              <a:t>PR </a:t>
            </a:r>
            <a:r>
              <a:rPr lang="en-US" sz="2000" b="1" baseline="-25000" dirty="0"/>
              <a:t>old</a:t>
            </a:r>
            <a:r>
              <a:rPr lang="en-US" b="1" dirty="0"/>
              <a:t> = 1.6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sz="3200" b="1" dirty="0">
                <a:solidFill>
                  <a:schemeClr val="tx2"/>
                </a:solidFill>
              </a:rPr>
              <a:t>Verdict on Odds Ratios</a:t>
            </a:r>
          </a:p>
        </p:txBody>
      </p:sp>
      <p:sp>
        <p:nvSpPr>
          <p:cNvPr id="315395" name="Rectangle 3"/>
          <p:cNvSpPr>
            <a:spLocks noChangeArrowheads="1"/>
          </p:cNvSpPr>
          <p:nvPr/>
        </p:nvSpPr>
        <p:spPr bwMode="auto">
          <a:xfrm>
            <a:off x="0" y="838200"/>
            <a:ext cx="9144000" cy="4419600"/>
          </a:xfrm>
          <a:prstGeom prst="rect">
            <a:avLst/>
          </a:prstGeom>
          <a:noFill/>
          <a:ln w="9525">
            <a:noFill/>
            <a:miter lim="800000"/>
            <a:headEnd/>
            <a:tailEnd/>
          </a:ln>
          <a:effectLst/>
        </p:spPr>
        <p:txBody>
          <a:bodyPr/>
          <a:lstStyle/>
          <a:p>
            <a:pPr marL="342900" indent="-342900" eaLnBrk="0" hangingPunct="0">
              <a:spcBef>
                <a:spcPct val="20000"/>
              </a:spcBef>
              <a:buFontTx/>
              <a:buChar char="•"/>
              <a:defRPr/>
            </a:pPr>
            <a:r>
              <a:rPr lang="en-US" sz="2400" dirty="0"/>
              <a:t>Gained popularity because of their unique role in case-control studies</a:t>
            </a:r>
          </a:p>
          <a:p>
            <a:pPr marL="342900" indent="-342900" eaLnBrk="0" hangingPunct="0">
              <a:spcBef>
                <a:spcPct val="20000"/>
              </a:spcBef>
              <a:buFontTx/>
              <a:buChar char="•"/>
              <a:defRPr/>
            </a:pPr>
            <a:endParaRPr lang="en-US" sz="800" dirty="0"/>
          </a:p>
          <a:p>
            <a:pPr marL="342900" indent="-342900" eaLnBrk="0" hangingPunct="0">
              <a:spcBef>
                <a:spcPct val="20000"/>
              </a:spcBef>
              <a:buFontTx/>
              <a:buChar char="•"/>
              <a:defRPr/>
            </a:pPr>
            <a:r>
              <a:rPr lang="en-US" sz="2400" dirty="0"/>
              <a:t>An industry developed around odds ratios</a:t>
            </a:r>
          </a:p>
          <a:p>
            <a:pPr marL="800100" lvl="1" indent="-342900" eaLnBrk="0" hangingPunct="0">
              <a:spcBef>
                <a:spcPct val="20000"/>
              </a:spcBef>
              <a:buFont typeface="Times New Roman" pitchFamily="18" charset="0"/>
              <a:buChar char="−"/>
              <a:defRPr/>
            </a:pPr>
            <a:r>
              <a:rPr lang="en-US" sz="2400" dirty="0"/>
              <a:t>Statistical regression models (e.g., logistic regression) to deal with complex confounding</a:t>
            </a:r>
          </a:p>
          <a:p>
            <a:pPr marL="800100" lvl="1" indent="-342900" eaLnBrk="0" hangingPunct="0">
              <a:spcBef>
                <a:spcPct val="20000"/>
              </a:spcBef>
              <a:buFont typeface="Times New Roman" pitchFamily="18" charset="0"/>
              <a:buChar char="−"/>
              <a:defRPr/>
            </a:pPr>
            <a:r>
              <a:rPr lang="en-US" sz="2400" dirty="0"/>
              <a:t>Software to easily implement these regression models</a:t>
            </a:r>
          </a:p>
          <a:p>
            <a:pPr marL="800100" lvl="1" indent="-342900" eaLnBrk="0" hangingPunct="0">
              <a:spcBef>
                <a:spcPct val="20000"/>
              </a:spcBef>
              <a:buFont typeface="Times New Roman" pitchFamily="18" charset="0"/>
              <a:buChar char="−"/>
              <a:defRPr/>
            </a:pPr>
            <a:endParaRPr lang="en-US" sz="900" dirty="0"/>
          </a:p>
          <a:p>
            <a:pPr marL="342900" indent="-342900" eaLnBrk="0" hangingPunct="0">
              <a:spcBef>
                <a:spcPct val="20000"/>
              </a:spcBef>
              <a:buFontTx/>
              <a:buChar char="•"/>
              <a:defRPr/>
            </a:pPr>
            <a:r>
              <a:rPr lang="en-US" sz="2400" dirty="0"/>
              <a:t>The industry naturally also branched out/filled a need for other designs with binary outcomes, such as cross-sectional  (and  sometimes cohort/RCT)</a:t>
            </a:r>
          </a:p>
          <a:p>
            <a:pPr marL="800100" lvl="1" indent="-342900" eaLnBrk="0" hangingPunct="0">
              <a:spcBef>
                <a:spcPct val="20000"/>
              </a:spcBef>
              <a:buFont typeface="Times New Roman" pitchFamily="18" charset="0"/>
              <a:buChar char="−"/>
              <a:defRPr/>
            </a:pPr>
            <a:r>
              <a:rPr lang="en-US" sz="2400" dirty="0"/>
              <a:t>This is where the problem resides because outcomes in these other designs often are common; OR no longer approximates PR</a:t>
            </a:r>
          </a:p>
          <a:p>
            <a:pPr marL="800100" lvl="1" indent="-342900" eaLnBrk="0" hangingPunct="0">
              <a:spcBef>
                <a:spcPct val="20000"/>
              </a:spcBef>
              <a:buFont typeface="Times New Roman" pitchFamily="18" charset="0"/>
              <a:buChar char="−"/>
              <a:defRPr/>
            </a:pPr>
            <a:endParaRPr lang="en-US" sz="900" dirty="0"/>
          </a:p>
          <a:p>
            <a:pPr marL="285750" indent="-285750" eaLnBrk="0" hangingPunct="0">
              <a:spcBef>
                <a:spcPts val="600"/>
              </a:spcBef>
              <a:buFont typeface="Arial" pitchFamily="34" charset="0"/>
              <a:buChar char="•"/>
              <a:defRPr/>
            </a:pPr>
            <a:r>
              <a:rPr lang="en-US" sz="2400" dirty="0"/>
              <a:t>Solution:  Statistical theory/software has now caught up; no longer the need to use OR in most settings outside of case-control studies</a:t>
            </a:r>
          </a:p>
          <a:p>
            <a:pPr marL="742950" lvl="1" indent="-285750" eaLnBrk="0" hangingPunct="0">
              <a:spcBef>
                <a:spcPts val="600"/>
              </a:spcBef>
              <a:buFontTx/>
              <a:buChar char="–"/>
              <a:defRPr/>
            </a:pPr>
            <a:r>
              <a:rPr lang="en-US" sz="2400" dirty="0"/>
              <a:t>PR can be estimated directly instead  (see Optional Reading)</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ChangeArrowheads="1"/>
          </p:cNvSpPr>
          <p:nvPr>
            <p:ph type="title"/>
          </p:nvPr>
        </p:nvSpPr>
        <p:spPr>
          <a:xfrm>
            <a:off x="685800" y="76200"/>
            <a:ext cx="7772400" cy="1143000"/>
          </a:xfrm>
        </p:spPr>
        <p:txBody>
          <a:bodyPr/>
          <a:lstStyle/>
          <a:p>
            <a:r>
              <a:rPr lang="en-US" altLang="en-US" sz="3000" b="1" dirty="0" smtClean="0"/>
              <a:t>Ratio Measures of Association: </a:t>
            </a:r>
            <a:br>
              <a:rPr lang="en-US" altLang="en-US" sz="3000" b="1" dirty="0" smtClean="0"/>
            </a:br>
            <a:r>
              <a:rPr lang="en-US" altLang="en-US" sz="3000" b="1" dirty="0" smtClean="0"/>
              <a:t>Interpreting the Magnitude</a:t>
            </a:r>
          </a:p>
        </p:txBody>
      </p:sp>
      <p:sp>
        <p:nvSpPr>
          <p:cNvPr id="191490" name="Rectangle 3"/>
          <p:cNvSpPr>
            <a:spLocks noGrp="1" noChangeArrowheads="1"/>
          </p:cNvSpPr>
          <p:nvPr>
            <p:ph type="body" idx="1"/>
          </p:nvPr>
        </p:nvSpPr>
        <p:spPr>
          <a:xfrm>
            <a:off x="76200" y="1219200"/>
            <a:ext cx="8763000" cy="5105400"/>
          </a:xfrm>
        </p:spPr>
        <p:txBody>
          <a:bodyPr/>
          <a:lstStyle/>
          <a:p>
            <a:r>
              <a:rPr lang="en-US" altLang="en-US" sz="2200" dirty="0" smtClean="0"/>
              <a:t>One gauge of the </a:t>
            </a:r>
            <a:r>
              <a:rPr lang="en-US" altLang="en-US" sz="2200" u="sng" dirty="0" smtClean="0"/>
              <a:t>strength</a:t>
            </a:r>
            <a:r>
              <a:rPr lang="en-US" altLang="en-US" sz="2200" dirty="0" smtClean="0"/>
              <a:t> of an association between exposure and disease is the size of the ratio measure </a:t>
            </a:r>
          </a:p>
          <a:p>
            <a:endParaRPr lang="en-US" altLang="en-US" sz="900" dirty="0" smtClean="0"/>
          </a:p>
          <a:p>
            <a:r>
              <a:rPr lang="en-US" altLang="en-US" sz="2200" dirty="0" smtClean="0"/>
              <a:t>In practice, many causal factors have a ratio measure (prevalence ratio, risk ratio, rate ratio, or odds ratio) in the range of 2 to 5</a:t>
            </a:r>
          </a:p>
          <a:p>
            <a:endParaRPr lang="en-US" altLang="en-US" sz="900" dirty="0" smtClean="0"/>
          </a:p>
          <a:p>
            <a:pPr>
              <a:spcBef>
                <a:spcPct val="40000"/>
              </a:spcBef>
            </a:pPr>
            <a:r>
              <a:rPr lang="en-US" altLang="en-US" sz="2200" dirty="0" smtClean="0"/>
              <a:t>Some very strong causal factors may have a relative measure in the range of 10 or more but these are not common</a:t>
            </a:r>
          </a:p>
          <a:p>
            <a:pPr lvl="1"/>
            <a:r>
              <a:rPr lang="en-US" altLang="en-US" sz="2200" dirty="0" smtClean="0"/>
              <a:t>Smoking or asbestos and lung cancer </a:t>
            </a:r>
          </a:p>
          <a:p>
            <a:pPr lvl="1"/>
            <a:endParaRPr lang="en-US" altLang="en-US" sz="900" dirty="0" smtClean="0"/>
          </a:p>
          <a:p>
            <a:pPr>
              <a:spcBef>
                <a:spcPct val="40000"/>
              </a:spcBef>
            </a:pPr>
            <a:r>
              <a:rPr lang="en-US" altLang="en-US" sz="2200" dirty="0" smtClean="0"/>
              <a:t>Ratio measures &lt; 2.0 may still be valid but are more likely to be the result of bias and therefore need to undergo more scrutiny</a:t>
            </a:r>
          </a:p>
          <a:p>
            <a:pPr lvl="1"/>
            <a:r>
              <a:rPr lang="en-US" altLang="en-US" sz="2200" dirty="0" smtClean="0"/>
              <a:t>Second-hand smoke risk ratio &lt; 1.5</a:t>
            </a:r>
          </a:p>
          <a:p>
            <a:pPr lvl="1"/>
            <a:endParaRPr lang="en-US" altLang="en-US" sz="900" dirty="0" smtClean="0"/>
          </a:p>
          <a:p>
            <a:r>
              <a:rPr lang="en-US" altLang="en-US" sz="2200" dirty="0" smtClean="0"/>
              <a:t>Caution:  If disease prevalence (incidence) is not low (e.g. &gt;10%), can’t use this same yardstick to assess the size/strength of the odds ratio.</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a:xfrm>
            <a:off x="76200" y="152400"/>
            <a:ext cx="9144000" cy="1143000"/>
          </a:xfrm>
        </p:spPr>
        <p:txBody>
          <a:bodyPr/>
          <a:lstStyle/>
          <a:p>
            <a:r>
              <a:rPr lang="en-US" sz="3200" b="1" dirty="0" smtClean="0"/>
              <a:t>Measures of Association in a Cohort Study</a:t>
            </a:r>
          </a:p>
        </p:txBody>
      </p:sp>
      <p:sp>
        <p:nvSpPr>
          <p:cNvPr id="193538" name="Rectangle 3"/>
          <p:cNvSpPr>
            <a:spLocks noGrp="1" noChangeArrowheads="1"/>
          </p:cNvSpPr>
          <p:nvPr>
            <p:ph type="body" idx="1"/>
          </p:nvPr>
        </p:nvSpPr>
        <p:spPr>
          <a:xfrm>
            <a:off x="381000" y="1295400"/>
            <a:ext cx="8305800" cy="4114800"/>
          </a:xfrm>
        </p:spPr>
        <p:txBody>
          <a:bodyPr/>
          <a:lstStyle/>
          <a:p>
            <a:r>
              <a:rPr lang="en-US" dirty="0" smtClean="0"/>
              <a:t>With cross-sectional design, we can calculate a ratio of the probability of prevalent disease in two groups, but we cannot measure incidence</a:t>
            </a:r>
          </a:p>
          <a:p>
            <a:pPr>
              <a:buFontTx/>
              <a:buNone/>
            </a:pPr>
            <a:endParaRPr lang="en-US" dirty="0" smtClean="0"/>
          </a:p>
          <a:p>
            <a:r>
              <a:rPr lang="en-US" dirty="0" smtClean="0"/>
              <a:t>A cohort study allows us to calculate the incidence of disease in two or more groups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6002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5" name="Rectangle 4"/>
          <p:cNvSpPr/>
          <p:nvPr/>
        </p:nvSpPr>
        <p:spPr>
          <a:xfrm>
            <a:off x="7315200" y="2362200"/>
            <a:ext cx="457200" cy="32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6" name="Rectangle 5"/>
          <p:cNvSpPr/>
          <p:nvPr/>
        </p:nvSpPr>
        <p:spPr>
          <a:xfrm>
            <a:off x="1066800" y="1600200"/>
            <a:ext cx="457200" cy="396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8" name="Straight Arrow Connector 7"/>
          <p:cNvCxnSpPr/>
          <p:nvPr/>
        </p:nvCxnSpPr>
        <p:spPr>
          <a:xfrm flipV="1">
            <a:off x="1905000" y="1371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447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0" y="1676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057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524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752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5" name="Oval 24"/>
          <p:cNvSpPr/>
          <p:nvPr/>
        </p:nvSpPr>
        <p:spPr>
          <a:xfrm>
            <a:off x="54864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6" name="Oval 25"/>
          <p:cNvSpPr/>
          <p:nvPr/>
        </p:nvSpPr>
        <p:spPr>
          <a:xfrm>
            <a:off x="6629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35" name="Straight Connector 34"/>
          <p:cNvCxnSpPr/>
          <p:nvPr/>
        </p:nvCxnSpPr>
        <p:spPr>
          <a:xfrm flipV="1">
            <a:off x="3276600" y="1524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5604" name="TextBox 35"/>
          <p:cNvSpPr txBox="1">
            <a:spLocks noChangeArrowheads="1"/>
          </p:cNvSpPr>
          <p:nvPr/>
        </p:nvSpPr>
        <p:spPr bwMode="auto">
          <a:xfrm>
            <a:off x="3465513" y="1219200"/>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95605" name="TextBox 36"/>
          <p:cNvSpPr txBox="1">
            <a:spLocks noChangeArrowheads="1"/>
          </p:cNvSpPr>
          <p:nvPr/>
        </p:nvSpPr>
        <p:spPr bwMode="auto">
          <a:xfrm>
            <a:off x="152400" y="2819400"/>
            <a:ext cx="830263" cy="369888"/>
          </a:xfrm>
          <a:prstGeom prst="rect">
            <a:avLst/>
          </a:prstGeom>
          <a:noFill/>
          <a:ln w="9525">
            <a:noFill/>
            <a:miter lim="800000"/>
            <a:headEnd/>
            <a:tailEnd/>
          </a:ln>
        </p:spPr>
        <p:txBody>
          <a:bodyPr wrap="none">
            <a:spAutoFit/>
          </a:bodyPr>
          <a:lstStyle/>
          <a:p>
            <a:r>
              <a:rPr lang="en-US" sz="1800" dirty="0">
                <a:latin typeface="Calibri" pitchFamily="34" charset="0"/>
              </a:rPr>
              <a:t>Cohort</a:t>
            </a:r>
          </a:p>
        </p:txBody>
      </p:sp>
      <p:sp>
        <p:nvSpPr>
          <p:cNvPr id="195606" name="TextBox 37"/>
          <p:cNvSpPr txBox="1">
            <a:spLocks noChangeArrowheads="1"/>
          </p:cNvSpPr>
          <p:nvPr/>
        </p:nvSpPr>
        <p:spPr bwMode="auto">
          <a:xfrm>
            <a:off x="685800" y="5562600"/>
            <a:ext cx="1409700" cy="646113"/>
          </a:xfrm>
          <a:prstGeom prst="rect">
            <a:avLst/>
          </a:prstGeom>
          <a:noFill/>
          <a:ln w="9525">
            <a:noFill/>
            <a:miter lim="800000"/>
            <a:headEnd/>
            <a:tailEnd/>
          </a:ln>
        </p:spPr>
        <p:txBody>
          <a:bodyPr wrap="none">
            <a:spAutoFit/>
          </a:bodyPr>
          <a:lstStyle/>
          <a:p>
            <a:r>
              <a:rPr lang="en-US" sz="1800" dirty="0">
                <a:latin typeface="Calibri" pitchFamily="34" charset="0"/>
              </a:rPr>
              <a:t>Initial Cohort</a:t>
            </a:r>
          </a:p>
          <a:p>
            <a:r>
              <a:rPr lang="en-US" sz="1800" dirty="0">
                <a:latin typeface="Calibri" pitchFamily="34" charset="0"/>
              </a:rPr>
              <a:t>(N = 1000)</a:t>
            </a:r>
          </a:p>
        </p:txBody>
      </p:sp>
      <p:sp>
        <p:nvSpPr>
          <p:cNvPr id="195607" name="TextBox 38"/>
          <p:cNvSpPr txBox="1">
            <a:spLocks noChangeArrowheads="1"/>
          </p:cNvSpPr>
          <p:nvPr/>
        </p:nvSpPr>
        <p:spPr bwMode="auto">
          <a:xfrm>
            <a:off x="6896100" y="5562600"/>
            <a:ext cx="1847850" cy="923925"/>
          </a:xfrm>
          <a:prstGeom prst="rect">
            <a:avLst/>
          </a:prstGeom>
          <a:noFill/>
          <a:ln w="9525">
            <a:noFill/>
            <a:miter lim="800000"/>
            <a:headEnd/>
            <a:tailEnd/>
          </a:ln>
        </p:spPr>
        <p:txBody>
          <a:bodyPr wrap="none">
            <a:spAutoFit/>
          </a:bodyPr>
          <a:lstStyle/>
          <a:p>
            <a:r>
              <a:rPr lang="en-US" sz="1800" dirty="0">
                <a:latin typeface="Calibri" pitchFamily="34" charset="0"/>
              </a:rPr>
              <a:t>Cohort at the end</a:t>
            </a:r>
          </a:p>
          <a:p>
            <a:r>
              <a:rPr lang="en-US" sz="1800" dirty="0">
                <a:latin typeface="Calibri" pitchFamily="34" charset="0"/>
              </a:rPr>
              <a:t>of Follow-Up</a:t>
            </a:r>
          </a:p>
          <a:p>
            <a:r>
              <a:rPr lang="en-US" sz="1800" dirty="0">
                <a:latin typeface="Calibri" pitchFamily="34" charset="0"/>
              </a:rPr>
              <a:t>(N = 989)</a:t>
            </a:r>
          </a:p>
        </p:txBody>
      </p:sp>
      <p:cxnSp>
        <p:nvCxnSpPr>
          <p:cNvPr id="43" name="Straight Arrow Connector 42"/>
          <p:cNvCxnSpPr/>
          <p:nvPr/>
        </p:nvCxnSpPr>
        <p:spPr>
          <a:xfrm>
            <a:off x="2209800" y="57150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609" name="TextBox 43"/>
          <p:cNvSpPr txBox="1">
            <a:spLocks noChangeArrowheads="1"/>
          </p:cNvSpPr>
          <p:nvPr/>
        </p:nvSpPr>
        <p:spPr bwMode="auto">
          <a:xfrm>
            <a:off x="3810000" y="5715000"/>
            <a:ext cx="649288" cy="369888"/>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195610" name="TextBox 44"/>
          <p:cNvSpPr txBox="1">
            <a:spLocks noChangeArrowheads="1"/>
          </p:cNvSpPr>
          <p:nvPr/>
        </p:nvSpPr>
        <p:spPr bwMode="auto">
          <a:xfrm>
            <a:off x="2819400" y="6096000"/>
            <a:ext cx="3179763" cy="369888"/>
          </a:xfrm>
          <a:prstGeom prst="rect">
            <a:avLst/>
          </a:prstGeom>
          <a:noFill/>
          <a:ln w="9525">
            <a:noFill/>
            <a:miter lim="800000"/>
            <a:headEnd/>
            <a:tailEnd/>
          </a:ln>
        </p:spPr>
        <p:txBody>
          <a:bodyPr wrap="none">
            <a:spAutoFit/>
          </a:bodyPr>
          <a:lstStyle/>
          <a:p>
            <a:r>
              <a:rPr lang="en-US" sz="1800" dirty="0">
                <a:latin typeface="Calibri" pitchFamily="34" charset="0"/>
              </a:rPr>
              <a:t>Minimum loss to follow-up (1%)</a:t>
            </a:r>
          </a:p>
        </p:txBody>
      </p:sp>
      <p:cxnSp>
        <p:nvCxnSpPr>
          <p:cNvPr id="2" name="Straight Connector 34"/>
          <p:cNvCxnSpPr/>
          <p:nvPr/>
        </p:nvCxnSpPr>
        <p:spPr>
          <a:xfrm flipV="1">
            <a:off x="59436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5612" name="TextBox 35"/>
          <p:cNvSpPr txBox="1">
            <a:spLocks noChangeArrowheads="1"/>
          </p:cNvSpPr>
          <p:nvPr/>
        </p:nvSpPr>
        <p:spPr bwMode="auto">
          <a:xfrm>
            <a:off x="6172200" y="1600200"/>
            <a:ext cx="417513" cy="366713"/>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95613" name="TextBox 45"/>
          <p:cNvSpPr txBox="1">
            <a:spLocks noChangeArrowheads="1"/>
          </p:cNvSpPr>
          <p:nvPr/>
        </p:nvSpPr>
        <p:spPr bwMode="auto">
          <a:xfrm>
            <a:off x="2420938" y="228600"/>
            <a:ext cx="4360862" cy="708025"/>
          </a:xfrm>
          <a:prstGeom prst="rect">
            <a:avLst/>
          </a:prstGeom>
          <a:noFill/>
          <a:ln w="9525">
            <a:noFill/>
            <a:miter lim="800000"/>
            <a:headEnd/>
            <a:tailEnd/>
          </a:ln>
        </p:spPr>
        <p:txBody>
          <a:bodyPr wrap="none">
            <a:spAutoFit/>
          </a:bodyPr>
          <a:lstStyle/>
          <a:p>
            <a:r>
              <a:rPr lang="en-US" sz="4000" dirty="0"/>
              <a:t>Fixed Cohort Study</a:t>
            </a:r>
          </a:p>
        </p:txBody>
      </p:sp>
      <p:sp>
        <p:nvSpPr>
          <p:cNvPr id="3" name="Oval 2"/>
          <p:cNvSpPr>
            <a:spLocks noChangeArrowheads="1"/>
          </p:cNvSpPr>
          <p:nvPr/>
        </p:nvSpPr>
        <p:spPr bwMode="auto">
          <a:xfrm>
            <a:off x="838200" y="1314450"/>
            <a:ext cx="914400" cy="4865688"/>
          </a:xfrm>
          <a:prstGeom prst="ellipse">
            <a:avLst/>
          </a:prstGeom>
          <a:noFill/>
          <a:ln w="9525" algn="ctr">
            <a:solidFill>
              <a:srgbClr val="FF0000"/>
            </a:solidFill>
            <a:round/>
            <a:headEnd/>
            <a:tailEnd/>
          </a:ln>
        </p:spPr>
        <p:txBody>
          <a:bodyPr/>
          <a:lstStyle/>
          <a:p>
            <a:pPr eaLnBrk="0" hangingPunct="0"/>
            <a:endParaRPr lang="en-US" dirty="0"/>
          </a:p>
        </p:txBody>
      </p:sp>
      <p:sp>
        <p:nvSpPr>
          <p:cNvPr id="7" name="Rectangle 6"/>
          <p:cNvSpPr>
            <a:spLocks noChangeArrowheads="1"/>
          </p:cNvSpPr>
          <p:nvPr/>
        </p:nvSpPr>
        <p:spPr bwMode="auto">
          <a:xfrm>
            <a:off x="76200" y="457200"/>
            <a:ext cx="2590800" cy="792163"/>
          </a:xfrm>
          <a:prstGeom prst="rect">
            <a:avLst/>
          </a:prstGeom>
          <a:noFill/>
          <a:ln w="9525" algn="ctr">
            <a:noFill/>
            <a:round/>
            <a:headEnd/>
            <a:tailEnd/>
          </a:ln>
        </p:spPr>
        <p:txBody>
          <a:bodyPr/>
          <a:lstStyle/>
          <a:p>
            <a:pPr eaLnBrk="0" hangingPunct="0"/>
            <a:r>
              <a:rPr lang="en-US" sz="2400" dirty="0">
                <a:solidFill>
                  <a:srgbClr val="FF0000"/>
                </a:solidFill>
              </a:rPr>
              <a:t>Cross-sectional analysis possible</a:t>
            </a:r>
          </a:p>
        </p:txBody>
      </p:sp>
      <p:sp>
        <p:nvSpPr>
          <p:cNvPr id="34" name="Oval 33"/>
          <p:cNvSpPr>
            <a:spLocks noChangeArrowheads="1"/>
          </p:cNvSpPr>
          <p:nvPr/>
        </p:nvSpPr>
        <p:spPr bwMode="auto">
          <a:xfrm>
            <a:off x="2590800" y="1295400"/>
            <a:ext cx="914400" cy="4865688"/>
          </a:xfrm>
          <a:prstGeom prst="ellipse">
            <a:avLst/>
          </a:prstGeom>
          <a:noFill/>
          <a:ln w="9525" algn="ctr">
            <a:solidFill>
              <a:srgbClr val="FF0000"/>
            </a:solidFill>
            <a:round/>
            <a:headEnd/>
            <a:tailEnd/>
          </a:ln>
        </p:spPr>
        <p:txBody>
          <a:bodyPr/>
          <a:lstStyle/>
          <a:p>
            <a:pPr eaLnBrk="0" hangingPunct="0"/>
            <a:endParaRPr lang="en-US" dirty="0"/>
          </a:p>
        </p:txBody>
      </p:sp>
      <p:sp>
        <p:nvSpPr>
          <p:cNvPr id="36" name="Oval 35"/>
          <p:cNvSpPr>
            <a:spLocks noChangeArrowheads="1"/>
          </p:cNvSpPr>
          <p:nvPr/>
        </p:nvSpPr>
        <p:spPr bwMode="auto">
          <a:xfrm>
            <a:off x="4572000" y="1219200"/>
            <a:ext cx="914400" cy="4865688"/>
          </a:xfrm>
          <a:prstGeom prst="ellipse">
            <a:avLst/>
          </a:prstGeom>
          <a:noFill/>
          <a:ln w="9525" algn="ctr">
            <a:solidFill>
              <a:srgbClr val="FF0000"/>
            </a:solidFill>
            <a:round/>
            <a:headEnd/>
            <a:tailEnd/>
          </a:ln>
        </p:spPr>
        <p:txBody>
          <a:bodyPr/>
          <a:lstStyle/>
          <a:p>
            <a:pPr eaLnBrk="0" hangingPunct="0"/>
            <a:endParaRPr lang="en-US" dirty="0"/>
          </a:p>
        </p:txBody>
      </p:sp>
      <p:sp>
        <p:nvSpPr>
          <p:cNvPr id="37" name="Oval 36"/>
          <p:cNvSpPr>
            <a:spLocks noChangeArrowheads="1"/>
          </p:cNvSpPr>
          <p:nvPr/>
        </p:nvSpPr>
        <p:spPr bwMode="auto">
          <a:xfrm>
            <a:off x="7086600" y="1371600"/>
            <a:ext cx="914400" cy="4865688"/>
          </a:xfrm>
          <a:prstGeom prst="ellipse">
            <a:avLst/>
          </a:prstGeom>
          <a:noFill/>
          <a:ln w="9525" algn="ctr">
            <a:solidFill>
              <a:srgbClr val="FF0000"/>
            </a:solidFill>
            <a:round/>
            <a:headEnd/>
            <a:tailEnd/>
          </a:ln>
        </p:spPr>
        <p:txBody>
          <a:bodyPr/>
          <a:lstStyle/>
          <a:p>
            <a:pPr eaLnBrk="0" hangingPunct="0"/>
            <a:endParaRPr lang="en-US" dirty="0"/>
          </a:p>
        </p:txBody>
      </p:sp>
      <p:sp>
        <p:nvSpPr>
          <p:cNvPr id="195619" name="TextBox 37"/>
          <p:cNvSpPr txBox="1">
            <a:spLocks noChangeArrowheads="1"/>
          </p:cNvSpPr>
          <p:nvPr/>
        </p:nvSpPr>
        <p:spPr bwMode="auto">
          <a:xfrm>
            <a:off x="990600" y="990600"/>
            <a:ext cx="184150" cy="646113"/>
          </a:xfrm>
          <a:prstGeom prst="rect">
            <a:avLst/>
          </a:prstGeom>
          <a:noFill/>
          <a:ln w="9525">
            <a:noFill/>
            <a:miter lim="800000"/>
            <a:headEnd/>
            <a:tailEnd/>
          </a:ln>
        </p:spPr>
        <p:txBody>
          <a:bodyPr wrap="none">
            <a:spAutoFit/>
          </a:bodyPr>
          <a:lstStyle/>
          <a:p>
            <a:pPr eaLnBrk="0" hangingPunct="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34" grpId="0" animBg="1"/>
      <p:bldP spid="36" grpId="0" animBg="1"/>
      <p:bldP spid="3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7651"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97652" name="TextBox 45"/>
          <p:cNvSpPr txBox="1">
            <a:spLocks noChangeArrowheads="1"/>
          </p:cNvSpPr>
          <p:nvPr/>
        </p:nvSpPr>
        <p:spPr bwMode="auto">
          <a:xfrm>
            <a:off x="322263" y="990600"/>
            <a:ext cx="4606925" cy="400050"/>
          </a:xfrm>
          <a:prstGeom prst="rect">
            <a:avLst/>
          </a:prstGeom>
          <a:noFill/>
          <a:ln w="9525">
            <a:noFill/>
            <a:miter lim="800000"/>
            <a:headEnd/>
            <a:tailEnd/>
          </a:ln>
        </p:spPr>
        <p:txBody>
          <a:bodyPr wrap="none">
            <a:spAutoFit/>
          </a:bodyPr>
          <a:lstStyle/>
          <a:p>
            <a:r>
              <a:rPr lang="en-US" sz="2000" b="1" dirty="0"/>
              <a:t>Dynamic Cohort (e.g. , Kaiser members)</a:t>
            </a:r>
          </a:p>
        </p:txBody>
      </p:sp>
      <p:sp>
        <p:nvSpPr>
          <p:cNvPr id="197653" name="AutoShape 3"/>
          <p:cNvSpPr>
            <a:spLocks noChangeArrowheads="1"/>
          </p:cNvSpPr>
          <p:nvPr/>
        </p:nvSpPr>
        <p:spPr bwMode="auto">
          <a:xfrm rot="10800000">
            <a:off x="1524000" y="457200"/>
            <a:ext cx="6248400" cy="685800"/>
          </a:xfrm>
          <a:prstGeom prst="rtTriangle">
            <a:avLst/>
          </a:prstGeom>
          <a:solidFill>
            <a:srgbClr val="FFFFFF"/>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97654"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sp>
        <p:nvSpPr>
          <p:cNvPr id="197655" name="TextBox 84"/>
          <p:cNvSpPr txBox="1">
            <a:spLocks noChangeArrowheads="1"/>
          </p:cNvSpPr>
          <p:nvPr/>
        </p:nvSpPr>
        <p:spPr bwMode="auto">
          <a:xfrm>
            <a:off x="882718" y="190913"/>
            <a:ext cx="1071563" cy="646113"/>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a:latin typeface="Calibri" pitchFamily="34" charset="0"/>
              </a:rPr>
              <a:t>members</a:t>
            </a: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55" name="Straight Arrow Connector 54"/>
          <p:cNvCxnSpPr/>
          <p:nvPr/>
        </p:nvCxnSpPr>
        <p:spPr>
          <a:xfrm>
            <a:off x="5029200" y="914400"/>
            <a:ext cx="4572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438900" y="990600"/>
            <a:ext cx="392113"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7660" name="TextBox 35"/>
          <p:cNvSpPr txBox="1">
            <a:spLocks noChangeArrowheads="1"/>
          </p:cNvSpPr>
          <p:nvPr/>
        </p:nvSpPr>
        <p:spPr bwMode="auto">
          <a:xfrm>
            <a:off x="6829425" y="1417638"/>
            <a:ext cx="420688" cy="369887"/>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60" name="Rectangle 59"/>
          <p:cNvSpPr/>
          <p:nvPr/>
        </p:nvSpPr>
        <p:spPr>
          <a:xfrm>
            <a:off x="7272338" y="457200"/>
            <a:ext cx="542925"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905000" y="1638300"/>
            <a:ext cx="5791200" cy="19431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5" name="Rectangle 4"/>
          <p:cNvSpPr/>
          <p:nvPr/>
        </p:nvSpPr>
        <p:spPr>
          <a:xfrm>
            <a:off x="7683500" y="2035175"/>
            <a:ext cx="457200" cy="15684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6" name="Rectangle 5"/>
          <p:cNvSpPr/>
          <p:nvPr/>
        </p:nvSpPr>
        <p:spPr>
          <a:xfrm>
            <a:off x="1484313" y="1655763"/>
            <a:ext cx="457200" cy="1943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8" name="Straight Arrow Connector 7"/>
          <p:cNvCxnSpPr/>
          <p:nvPr/>
        </p:nvCxnSpPr>
        <p:spPr>
          <a:xfrm flipV="1">
            <a:off x="2173288" y="126365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962400" y="1370013"/>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62513"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791200" y="15954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553200" y="398462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62800" y="1609725"/>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895600" y="13335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389438" y="14859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321300" y="15954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438900" y="1674813"/>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276600" y="12573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4" name="Oval 23"/>
          <p:cNvSpPr/>
          <p:nvPr/>
        </p:nvSpPr>
        <p:spPr>
          <a:xfrm>
            <a:off x="4770438" y="14097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5" name="Oval 24"/>
          <p:cNvSpPr/>
          <p:nvPr/>
        </p:nvSpPr>
        <p:spPr>
          <a:xfrm>
            <a:off x="5702300" y="15192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6" name="Oval 25"/>
          <p:cNvSpPr/>
          <p:nvPr/>
        </p:nvSpPr>
        <p:spPr>
          <a:xfrm>
            <a:off x="6819900" y="1598613"/>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35" name="Straight Connector 34"/>
          <p:cNvCxnSpPr/>
          <p:nvPr/>
        </p:nvCxnSpPr>
        <p:spPr>
          <a:xfrm flipV="1">
            <a:off x="3352800" y="141922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9699" name="TextBox 35"/>
          <p:cNvSpPr txBox="1">
            <a:spLocks noChangeArrowheads="1"/>
          </p:cNvSpPr>
          <p:nvPr/>
        </p:nvSpPr>
        <p:spPr bwMode="auto">
          <a:xfrm>
            <a:off x="3627438" y="1109663"/>
            <a:ext cx="420687" cy="371475"/>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99700" name="TextBox 36"/>
          <p:cNvSpPr txBox="1">
            <a:spLocks noChangeArrowheads="1"/>
          </p:cNvSpPr>
          <p:nvPr/>
        </p:nvSpPr>
        <p:spPr bwMode="auto">
          <a:xfrm>
            <a:off x="152400" y="2819400"/>
            <a:ext cx="966788" cy="369888"/>
          </a:xfrm>
          <a:prstGeom prst="rect">
            <a:avLst/>
          </a:prstGeom>
          <a:noFill/>
          <a:ln w="9525">
            <a:noFill/>
            <a:miter lim="800000"/>
            <a:headEnd/>
            <a:tailEnd/>
          </a:ln>
        </p:spPr>
        <p:txBody>
          <a:bodyPr wrap="none">
            <a:spAutoFit/>
          </a:bodyPr>
          <a:lstStyle/>
          <a:p>
            <a:r>
              <a:rPr lang="en-US" sz="1800" dirty="0">
                <a:latin typeface="Calibri" pitchFamily="34" charset="0"/>
              </a:rPr>
              <a:t>Exposed</a:t>
            </a:r>
          </a:p>
        </p:txBody>
      </p:sp>
      <p:sp>
        <p:nvSpPr>
          <p:cNvPr id="199701" name="TextBox 37"/>
          <p:cNvSpPr txBox="1">
            <a:spLocks noChangeArrowheads="1"/>
          </p:cNvSpPr>
          <p:nvPr/>
        </p:nvSpPr>
        <p:spPr bwMode="auto">
          <a:xfrm>
            <a:off x="636588" y="6265863"/>
            <a:ext cx="1408112" cy="368300"/>
          </a:xfrm>
          <a:prstGeom prst="rect">
            <a:avLst/>
          </a:prstGeom>
          <a:noFill/>
          <a:ln w="9525">
            <a:noFill/>
            <a:miter lim="800000"/>
            <a:headEnd/>
            <a:tailEnd/>
          </a:ln>
        </p:spPr>
        <p:txBody>
          <a:bodyPr wrap="none">
            <a:spAutoFit/>
          </a:bodyPr>
          <a:lstStyle/>
          <a:p>
            <a:r>
              <a:rPr lang="en-US" sz="1800" dirty="0">
                <a:latin typeface="Calibri" pitchFamily="34" charset="0"/>
              </a:rPr>
              <a:t>Initial Cohort</a:t>
            </a:r>
          </a:p>
        </p:txBody>
      </p:sp>
      <p:sp>
        <p:nvSpPr>
          <p:cNvPr id="199702" name="TextBox 38"/>
          <p:cNvSpPr txBox="1">
            <a:spLocks noChangeArrowheads="1"/>
          </p:cNvSpPr>
          <p:nvPr/>
        </p:nvSpPr>
        <p:spPr bwMode="auto">
          <a:xfrm>
            <a:off x="6781800" y="5988050"/>
            <a:ext cx="1847850" cy="646113"/>
          </a:xfrm>
          <a:prstGeom prst="rect">
            <a:avLst/>
          </a:prstGeom>
          <a:noFill/>
          <a:ln w="9525">
            <a:noFill/>
            <a:miter lim="800000"/>
            <a:headEnd/>
            <a:tailEnd/>
          </a:ln>
        </p:spPr>
        <p:txBody>
          <a:bodyPr wrap="none">
            <a:spAutoFit/>
          </a:bodyPr>
          <a:lstStyle/>
          <a:p>
            <a:r>
              <a:rPr lang="en-US" sz="1800" dirty="0">
                <a:latin typeface="Calibri" pitchFamily="34" charset="0"/>
              </a:rPr>
              <a:t>Cohort at the end</a:t>
            </a:r>
          </a:p>
          <a:p>
            <a:r>
              <a:rPr lang="en-US" sz="1800" dirty="0">
                <a:latin typeface="Calibri" pitchFamily="34" charset="0"/>
              </a:rPr>
              <a:t>of Follow-Up</a:t>
            </a:r>
          </a:p>
        </p:txBody>
      </p:sp>
      <p:cxnSp>
        <p:nvCxnSpPr>
          <p:cNvPr id="43" name="Straight Arrow Connector 42"/>
          <p:cNvCxnSpPr/>
          <p:nvPr/>
        </p:nvCxnSpPr>
        <p:spPr>
          <a:xfrm>
            <a:off x="2089150" y="6434138"/>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9704" name="TextBox 43"/>
          <p:cNvSpPr txBox="1">
            <a:spLocks noChangeArrowheads="1"/>
          </p:cNvSpPr>
          <p:nvPr/>
        </p:nvSpPr>
        <p:spPr bwMode="auto">
          <a:xfrm>
            <a:off x="3689350" y="6434138"/>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cxnSp>
        <p:nvCxnSpPr>
          <p:cNvPr id="2" name="Straight Connector 34"/>
          <p:cNvCxnSpPr/>
          <p:nvPr/>
        </p:nvCxnSpPr>
        <p:spPr>
          <a:xfrm flipV="1">
            <a:off x="5791200" y="398462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9706" name="TextBox 35"/>
          <p:cNvSpPr txBox="1">
            <a:spLocks noChangeArrowheads="1"/>
          </p:cNvSpPr>
          <p:nvPr/>
        </p:nvSpPr>
        <p:spPr bwMode="auto">
          <a:xfrm>
            <a:off x="6019800" y="3679825"/>
            <a:ext cx="417513" cy="366713"/>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31" name="Flowchart: Manual Input 30"/>
          <p:cNvSpPr/>
          <p:nvPr/>
        </p:nvSpPr>
        <p:spPr>
          <a:xfrm>
            <a:off x="2012575" y="4045125"/>
            <a:ext cx="5791200" cy="19431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32" name="Rectangle 31"/>
          <p:cNvSpPr/>
          <p:nvPr/>
        </p:nvSpPr>
        <p:spPr>
          <a:xfrm>
            <a:off x="7696200" y="4419600"/>
            <a:ext cx="457200" cy="15700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33" name="Rectangle 32"/>
          <p:cNvSpPr/>
          <p:nvPr/>
        </p:nvSpPr>
        <p:spPr>
          <a:xfrm>
            <a:off x="1524000" y="4044950"/>
            <a:ext cx="457200" cy="1943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199710" name="TextBox 36"/>
          <p:cNvSpPr txBox="1">
            <a:spLocks noChangeArrowheads="1"/>
          </p:cNvSpPr>
          <p:nvPr/>
        </p:nvSpPr>
        <p:spPr bwMode="auto">
          <a:xfrm>
            <a:off x="169863" y="4721225"/>
            <a:ext cx="1236662" cy="368300"/>
          </a:xfrm>
          <a:prstGeom prst="rect">
            <a:avLst/>
          </a:prstGeom>
          <a:noFill/>
          <a:ln w="9525">
            <a:noFill/>
            <a:miter lim="800000"/>
            <a:headEnd/>
            <a:tailEnd/>
          </a:ln>
        </p:spPr>
        <p:txBody>
          <a:bodyPr wrap="none">
            <a:spAutoFit/>
          </a:bodyPr>
          <a:lstStyle/>
          <a:p>
            <a:r>
              <a:rPr lang="en-US" sz="1800" dirty="0">
                <a:latin typeface="Calibri" pitchFamily="34" charset="0"/>
              </a:rPr>
              <a:t>Unexposed</a:t>
            </a:r>
          </a:p>
        </p:txBody>
      </p:sp>
      <p:cxnSp>
        <p:nvCxnSpPr>
          <p:cNvPr id="37" name="Straight Arrow Connector 36"/>
          <p:cNvCxnSpPr/>
          <p:nvPr/>
        </p:nvCxnSpPr>
        <p:spPr>
          <a:xfrm flipV="1">
            <a:off x="2171700" y="379412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628900" y="387032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543300" y="394652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9714" name="TextBox 35"/>
          <p:cNvSpPr txBox="1">
            <a:spLocks noChangeArrowheads="1"/>
          </p:cNvSpPr>
          <p:nvPr/>
        </p:nvSpPr>
        <p:spPr bwMode="auto">
          <a:xfrm>
            <a:off x="3732213" y="3641725"/>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44" name="Straight Connector 43"/>
          <p:cNvCxnSpPr/>
          <p:nvPr/>
        </p:nvCxnSpPr>
        <p:spPr>
          <a:xfrm flipV="1">
            <a:off x="5130800" y="3935413"/>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5511800" y="3859213"/>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46" name="Straight Arrow Connector 45"/>
          <p:cNvCxnSpPr/>
          <p:nvPr/>
        </p:nvCxnSpPr>
        <p:spPr>
          <a:xfrm flipV="1">
            <a:off x="4451350" y="387985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9718" name="Text Box 3"/>
          <p:cNvSpPr txBox="1">
            <a:spLocks noChangeArrowheads="1"/>
          </p:cNvSpPr>
          <p:nvPr/>
        </p:nvSpPr>
        <p:spPr bwMode="auto">
          <a:xfrm>
            <a:off x="152399" y="3834"/>
            <a:ext cx="8864991" cy="1292662"/>
          </a:xfrm>
          <a:prstGeom prst="rect">
            <a:avLst/>
          </a:prstGeom>
          <a:noFill/>
          <a:ln w="9525">
            <a:noFill/>
            <a:miter lim="800000"/>
            <a:headEnd/>
            <a:tailEnd/>
          </a:ln>
        </p:spPr>
        <p:txBody>
          <a:bodyPr wrap="square">
            <a:spAutoFit/>
          </a:bodyPr>
          <a:lstStyle/>
          <a:p>
            <a:pPr eaLnBrk="0" hangingPunct="0"/>
            <a:r>
              <a:rPr lang="en-US" altLang="en-US" sz="2400" b="1" dirty="0" smtClean="0"/>
              <a:t>Measuring </a:t>
            </a:r>
            <a:r>
              <a:rPr lang="en-US" altLang="en-US" sz="2400" b="1" dirty="0"/>
              <a:t>a</a:t>
            </a:r>
            <a:r>
              <a:rPr lang="en-US" altLang="en-US" sz="2400" b="1" dirty="0" smtClean="0"/>
              <a:t>ssociation between exposure &amp; disease  </a:t>
            </a:r>
            <a:r>
              <a:rPr lang="en-US" altLang="en-US" sz="2400" b="1" dirty="0"/>
              <a:t>in a </a:t>
            </a:r>
            <a:r>
              <a:rPr lang="en-US" altLang="en-US" sz="2400" b="1" dirty="0" smtClean="0"/>
              <a:t>cohort</a:t>
            </a:r>
            <a:endParaRPr lang="en-US" altLang="en-US" sz="2400" b="1" dirty="0"/>
          </a:p>
          <a:p>
            <a:pPr eaLnBrk="0" hangingPunct="0"/>
            <a:endParaRPr lang="en-US" altLang="en-US" sz="1000" dirty="0" smtClean="0"/>
          </a:p>
          <a:p>
            <a:pPr eaLnBrk="0" hangingPunct="0"/>
            <a:r>
              <a:rPr lang="en-US" altLang="en-US" sz="2200" dirty="0" smtClean="0"/>
              <a:t>Following </a:t>
            </a:r>
            <a:r>
              <a:rPr lang="en-US" altLang="en-US" sz="2200" dirty="0"/>
              <a:t>two groups by exposure status within a cohort:</a:t>
            </a:r>
          </a:p>
          <a:p>
            <a:pPr eaLnBrk="0" hangingPunct="0"/>
            <a:r>
              <a:rPr lang="en-US" altLang="en-US" sz="2200" dirty="0"/>
              <a:t>Equivalent to following two </a:t>
            </a:r>
            <a:r>
              <a:rPr lang="en-US" altLang="en-US" sz="2200" dirty="0" smtClean="0"/>
              <a:t>fixed cohorts </a:t>
            </a:r>
            <a:r>
              <a:rPr lang="en-US" altLang="en-US" sz="2200" dirty="0"/>
              <a:t>defined by exposure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p:nvPr>
        </p:nvSpPr>
        <p:spPr>
          <a:xfrm>
            <a:off x="76200" y="228600"/>
            <a:ext cx="8915400" cy="1143000"/>
          </a:xfrm>
        </p:spPr>
        <p:txBody>
          <a:bodyPr/>
          <a:lstStyle/>
          <a:p>
            <a:r>
              <a:rPr lang="en-US" altLang="en-US" sz="3200" b="1" dirty="0" smtClean="0"/>
              <a:t>Analysis of Disease Incidence in a Cohort</a:t>
            </a:r>
          </a:p>
        </p:txBody>
      </p:sp>
      <p:sp>
        <p:nvSpPr>
          <p:cNvPr id="201730" name="Rectangle 3"/>
          <p:cNvSpPr>
            <a:spLocks noGrp="1" noChangeArrowheads="1"/>
          </p:cNvSpPr>
          <p:nvPr>
            <p:ph type="body" idx="1"/>
          </p:nvPr>
        </p:nvSpPr>
        <p:spPr>
          <a:xfrm>
            <a:off x="457200" y="1676400"/>
            <a:ext cx="8153400" cy="4114800"/>
          </a:xfrm>
        </p:spPr>
        <p:txBody>
          <a:bodyPr/>
          <a:lstStyle/>
          <a:p>
            <a:r>
              <a:rPr lang="en-US" altLang="en-US" dirty="0" smtClean="0"/>
              <a:t>Measure occurrence of new disease separately in a sub-cohort of exposed and a sub-cohort of unexposed individuals</a:t>
            </a:r>
          </a:p>
          <a:p>
            <a:endParaRPr lang="en-US" altLang="en-US" dirty="0" smtClean="0"/>
          </a:p>
          <a:p>
            <a:r>
              <a:rPr lang="en-US" altLang="en-US" dirty="0" smtClean="0"/>
              <a:t>Compare incidence in each sub-cohort</a:t>
            </a:r>
          </a:p>
          <a:p>
            <a:pPr lvl="1"/>
            <a:r>
              <a:rPr lang="en-US" altLang="en-US" sz="3200" dirty="0" smtClean="0"/>
              <a:t>How? </a:t>
            </a:r>
            <a:endParaRPr lang="en-US" alt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ChangeArrowheads="1"/>
          </p:cNvSpPr>
          <p:nvPr>
            <p:ph type="title"/>
          </p:nvPr>
        </p:nvSpPr>
        <p:spPr>
          <a:xfrm>
            <a:off x="713936" y="104336"/>
            <a:ext cx="7772400" cy="1143000"/>
          </a:xfrm>
        </p:spPr>
        <p:txBody>
          <a:bodyPr/>
          <a:lstStyle/>
          <a:p>
            <a:r>
              <a:rPr lang="en-US" sz="3600" b="1" dirty="0" smtClean="0"/>
              <a:t>Measures of Disease Incidence</a:t>
            </a:r>
          </a:p>
        </p:txBody>
      </p:sp>
      <p:sp>
        <p:nvSpPr>
          <p:cNvPr id="203778" name="Rectangle 3"/>
          <p:cNvSpPr>
            <a:spLocks noGrp="1" noChangeArrowheads="1"/>
          </p:cNvSpPr>
          <p:nvPr>
            <p:ph type="body" idx="1"/>
          </p:nvPr>
        </p:nvSpPr>
        <p:spPr>
          <a:xfrm>
            <a:off x="381000" y="1676400"/>
            <a:ext cx="8458200" cy="4419600"/>
          </a:xfrm>
        </p:spPr>
        <p:txBody>
          <a:bodyPr/>
          <a:lstStyle/>
          <a:p>
            <a:r>
              <a:rPr lang="en-US" dirty="0" smtClean="0"/>
              <a:t>Recall the measures of incidence in a cohort:</a:t>
            </a:r>
          </a:p>
          <a:p>
            <a:pPr lvl="1"/>
            <a:r>
              <a:rPr lang="en-US" dirty="0" smtClean="0"/>
              <a:t>cumulative incidence (risk)</a:t>
            </a:r>
          </a:p>
          <a:p>
            <a:pPr lvl="1"/>
            <a:r>
              <a:rPr lang="en-US" dirty="0" smtClean="0"/>
              <a:t>incidence rate </a:t>
            </a:r>
          </a:p>
          <a:p>
            <a:pPr lvl="2"/>
            <a:r>
              <a:rPr lang="en-US" dirty="0" smtClean="0"/>
              <a:t>average incidence rate</a:t>
            </a:r>
          </a:p>
          <a:p>
            <a:pPr lvl="2"/>
            <a:r>
              <a:rPr lang="en-US" dirty="0" smtClean="0"/>
              <a:t>instantaneous incidence rate (“hazard”)</a:t>
            </a:r>
          </a:p>
          <a:p>
            <a:endParaRPr lang="en-US"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051"/>
          <p:cNvSpPr>
            <a:spLocks noChangeArrowheads="1"/>
          </p:cNvSpPr>
          <p:nvPr/>
        </p:nvSpPr>
        <p:spPr bwMode="auto">
          <a:xfrm>
            <a:off x="2971800"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28674" name="Text Box 2052"/>
          <p:cNvSpPr txBox="1">
            <a:spLocks noChangeArrowheads="1"/>
          </p:cNvSpPr>
          <p:nvPr/>
        </p:nvSpPr>
        <p:spPr bwMode="auto">
          <a:xfrm>
            <a:off x="793750" y="138332"/>
            <a:ext cx="7740650" cy="523875"/>
          </a:xfrm>
          <a:prstGeom prst="rect">
            <a:avLst/>
          </a:prstGeom>
          <a:noFill/>
          <a:ln w="9525">
            <a:noFill/>
            <a:miter lim="800000"/>
            <a:headEnd/>
            <a:tailEnd/>
          </a:ln>
        </p:spPr>
        <p:txBody>
          <a:bodyPr wrap="none">
            <a:spAutoFit/>
          </a:bodyPr>
          <a:lstStyle/>
          <a:p>
            <a:pPr eaLnBrk="0" hangingPunct="0"/>
            <a:r>
              <a:rPr lang="en-US" altLang="en-US" sz="2800" b="1" dirty="0"/>
              <a:t>2 x 2 table for association of exposure and disease</a:t>
            </a:r>
          </a:p>
        </p:txBody>
      </p:sp>
      <p:sp>
        <p:nvSpPr>
          <p:cNvPr id="28675" name="Text Box 2053"/>
          <p:cNvSpPr txBox="1">
            <a:spLocks noChangeArrowheads="1"/>
          </p:cNvSpPr>
          <p:nvPr/>
        </p:nvSpPr>
        <p:spPr bwMode="auto">
          <a:xfrm>
            <a:off x="3944820" y="708076"/>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28676" name="Text Box 2054"/>
          <p:cNvSpPr txBox="1">
            <a:spLocks noChangeArrowheads="1"/>
          </p:cNvSpPr>
          <p:nvPr/>
        </p:nvSpPr>
        <p:spPr bwMode="auto">
          <a:xfrm>
            <a:off x="3429321"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28677" name="Text Box 2055"/>
          <p:cNvSpPr txBox="1">
            <a:spLocks noChangeArrowheads="1"/>
          </p:cNvSpPr>
          <p:nvPr/>
        </p:nvSpPr>
        <p:spPr bwMode="auto">
          <a:xfrm>
            <a:off x="5051424"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28678" name="Text Box 2056"/>
          <p:cNvSpPr txBox="1">
            <a:spLocks noChangeArrowheads="1"/>
          </p:cNvSpPr>
          <p:nvPr/>
        </p:nvSpPr>
        <p:spPr bwMode="auto">
          <a:xfrm rot="-5397717">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28679"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28680"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28681" name="Line 2059"/>
          <p:cNvSpPr>
            <a:spLocks noChangeShapeType="1"/>
          </p:cNvSpPr>
          <p:nvPr/>
        </p:nvSpPr>
        <p:spPr bwMode="auto">
          <a:xfrm>
            <a:off x="4495800" y="1752600"/>
            <a:ext cx="0" cy="2514600"/>
          </a:xfrm>
          <a:prstGeom prst="line">
            <a:avLst/>
          </a:prstGeom>
          <a:noFill/>
          <a:ln w="9525">
            <a:solidFill>
              <a:schemeClr val="tx1"/>
            </a:solidFill>
            <a:round/>
            <a:headEnd/>
            <a:tailEnd/>
          </a:ln>
        </p:spPr>
        <p:txBody>
          <a:bodyPr wrap="none" anchor="ctr"/>
          <a:lstStyle/>
          <a:p>
            <a:endParaRPr lang="en-US" dirty="0"/>
          </a:p>
        </p:txBody>
      </p:sp>
      <p:sp>
        <p:nvSpPr>
          <p:cNvPr id="28683" name="Text Box 2061"/>
          <p:cNvSpPr txBox="1">
            <a:spLocks noChangeArrowheads="1"/>
          </p:cNvSpPr>
          <p:nvPr/>
        </p:nvSpPr>
        <p:spPr bwMode="auto">
          <a:xfrm>
            <a:off x="3517900" y="19812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28684" name="Rectangle 2062"/>
          <p:cNvSpPr>
            <a:spLocks noChangeArrowheads="1"/>
          </p:cNvSpPr>
          <p:nvPr/>
        </p:nvSpPr>
        <p:spPr bwMode="auto">
          <a:xfrm>
            <a:off x="5127625" y="1965325"/>
            <a:ext cx="412750" cy="641350"/>
          </a:xfrm>
          <a:prstGeom prst="rect">
            <a:avLst/>
          </a:prstGeom>
          <a:noFill/>
          <a:ln w="9525">
            <a:noFill/>
            <a:miter lim="800000"/>
            <a:headEnd/>
            <a:tailEnd/>
          </a:ln>
        </p:spPr>
        <p:txBody>
          <a:bodyPr wrap="none">
            <a:spAutoFit/>
          </a:bodyPr>
          <a:lstStyle/>
          <a:p>
            <a:pPr eaLnBrk="0" hangingPunct="0"/>
            <a:r>
              <a:rPr lang="en-US" altLang="en-US" dirty="0"/>
              <a:t>b</a:t>
            </a:r>
          </a:p>
        </p:txBody>
      </p:sp>
      <p:sp>
        <p:nvSpPr>
          <p:cNvPr id="28685" name="Rectangle 2063"/>
          <p:cNvSpPr>
            <a:spLocks noChangeArrowheads="1"/>
          </p:cNvSpPr>
          <p:nvPr/>
        </p:nvSpPr>
        <p:spPr bwMode="auto">
          <a:xfrm>
            <a:off x="3540125" y="3336925"/>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28686" name="Rectangle 2064"/>
          <p:cNvSpPr>
            <a:spLocks noChangeArrowheads="1"/>
          </p:cNvSpPr>
          <p:nvPr/>
        </p:nvSpPr>
        <p:spPr bwMode="auto">
          <a:xfrm>
            <a:off x="5123656" y="3336925"/>
            <a:ext cx="412750" cy="641350"/>
          </a:xfrm>
          <a:prstGeom prst="rect">
            <a:avLst/>
          </a:prstGeom>
          <a:noFill/>
          <a:ln w="9525">
            <a:noFill/>
            <a:miter lim="800000"/>
            <a:headEnd/>
            <a:tailEnd/>
          </a:ln>
        </p:spPr>
        <p:txBody>
          <a:bodyPr wrap="none">
            <a:spAutoFit/>
          </a:bodyPr>
          <a:lstStyle/>
          <a:p>
            <a:pPr eaLnBrk="0" hangingPunct="0"/>
            <a:r>
              <a:rPr lang="en-US" altLang="en-US" dirty="0"/>
              <a:t>d</a:t>
            </a:r>
          </a:p>
        </p:txBody>
      </p:sp>
      <p:sp>
        <p:nvSpPr>
          <p:cNvPr id="28687" name="Text Box 2065"/>
          <p:cNvSpPr txBox="1">
            <a:spLocks noChangeArrowheads="1"/>
          </p:cNvSpPr>
          <p:nvPr/>
        </p:nvSpPr>
        <p:spPr bwMode="auto">
          <a:xfrm>
            <a:off x="6801167" y="2087245"/>
            <a:ext cx="1101725" cy="641350"/>
          </a:xfrm>
          <a:prstGeom prst="rect">
            <a:avLst/>
          </a:prstGeom>
          <a:noFill/>
          <a:ln w="9525">
            <a:noFill/>
            <a:miter lim="800000"/>
            <a:headEnd/>
            <a:tailEnd/>
          </a:ln>
        </p:spPr>
        <p:txBody>
          <a:bodyPr wrap="none">
            <a:spAutoFit/>
          </a:bodyPr>
          <a:lstStyle/>
          <a:p>
            <a:pPr eaLnBrk="0" hangingPunct="0"/>
            <a:r>
              <a:rPr lang="en-US" altLang="en-US" dirty="0"/>
              <a:t>a + b</a:t>
            </a:r>
            <a:endParaRPr lang="en-US" altLang="en-US" sz="2400" dirty="0"/>
          </a:p>
        </p:txBody>
      </p:sp>
      <p:sp>
        <p:nvSpPr>
          <p:cNvPr id="28688" name="Text Box 2066"/>
          <p:cNvSpPr txBox="1">
            <a:spLocks noChangeArrowheads="1"/>
          </p:cNvSpPr>
          <p:nvPr/>
        </p:nvSpPr>
        <p:spPr bwMode="auto">
          <a:xfrm>
            <a:off x="6596062" y="3404235"/>
            <a:ext cx="1254125" cy="641350"/>
          </a:xfrm>
          <a:prstGeom prst="rect">
            <a:avLst/>
          </a:prstGeom>
          <a:noFill/>
          <a:ln w="9525">
            <a:noFill/>
            <a:miter lim="800000"/>
            <a:headEnd/>
            <a:tailEnd/>
          </a:ln>
        </p:spPr>
        <p:txBody>
          <a:bodyPr wrap="none">
            <a:spAutoFit/>
          </a:bodyPr>
          <a:lstStyle/>
          <a:p>
            <a:pPr eaLnBrk="0" hangingPunct="0"/>
            <a:r>
              <a:rPr lang="en-US" altLang="en-US" sz="2400" dirty="0"/>
              <a:t>  </a:t>
            </a:r>
            <a:r>
              <a:rPr lang="en-US" altLang="en-US" dirty="0"/>
              <a:t>c + d</a:t>
            </a:r>
            <a:endParaRPr lang="en-US" altLang="en-US" sz="2400" dirty="0"/>
          </a:p>
        </p:txBody>
      </p:sp>
      <p:sp>
        <p:nvSpPr>
          <p:cNvPr id="28689" name="Rectangle 2067"/>
          <p:cNvSpPr>
            <a:spLocks noChangeArrowheads="1"/>
          </p:cNvSpPr>
          <p:nvPr/>
        </p:nvSpPr>
        <p:spPr bwMode="auto">
          <a:xfrm>
            <a:off x="3173412" y="4616450"/>
            <a:ext cx="1076325" cy="641350"/>
          </a:xfrm>
          <a:prstGeom prst="rect">
            <a:avLst/>
          </a:prstGeom>
          <a:noFill/>
          <a:ln w="9525">
            <a:noFill/>
            <a:miter lim="800000"/>
            <a:headEnd/>
            <a:tailEnd/>
          </a:ln>
        </p:spPr>
        <p:txBody>
          <a:bodyPr wrap="none">
            <a:spAutoFit/>
          </a:bodyPr>
          <a:lstStyle/>
          <a:p>
            <a:pPr eaLnBrk="0" hangingPunct="0"/>
            <a:r>
              <a:rPr lang="en-US" altLang="en-US" dirty="0"/>
              <a:t>a + c</a:t>
            </a:r>
          </a:p>
        </p:txBody>
      </p:sp>
      <p:sp>
        <p:nvSpPr>
          <p:cNvPr id="28690" name="Rectangle 2068"/>
          <p:cNvSpPr>
            <a:spLocks noChangeArrowheads="1"/>
          </p:cNvSpPr>
          <p:nvPr/>
        </p:nvSpPr>
        <p:spPr bwMode="auto">
          <a:xfrm>
            <a:off x="4770437" y="4616450"/>
            <a:ext cx="1127125" cy="641350"/>
          </a:xfrm>
          <a:prstGeom prst="rect">
            <a:avLst/>
          </a:prstGeom>
          <a:noFill/>
          <a:ln w="9525">
            <a:noFill/>
            <a:miter lim="800000"/>
            <a:headEnd/>
            <a:tailEnd/>
          </a:ln>
        </p:spPr>
        <p:txBody>
          <a:bodyPr wrap="none">
            <a:spAutoFit/>
          </a:bodyPr>
          <a:lstStyle/>
          <a:p>
            <a:pPr eaLnBrk="0" hangingPunct="0"/>
            <a:r>
              <a:rPr lang="en-US" altLang="en-US" dirty="0"/>
              <a:t>b + d</a:t>
            </a:r>
          </a:p>
        </p:txBody>
      </p:sp>
      <p:sp>
        <p:nvSpPr>
          <p:cNvPr id="28691" name="Text Box 2069"/>
          <p:cNvSpPr txBox="1">
            <a:spLocks noChangeArrowheads="1"/>
          </p:cNvSpPr>
          <p:nvPr/>
        </p:nvSpPr>
        <p:spPr bwMode="auto">
          <a:xfrm>
            <a:off x="6248400" y="5105400"/>
            <a:ext cx="2635250" cy="641350"/>
          </a:xfrm>
          <a:prstGeom prst="rect">
            <a:avLst/>
          </a:prstGeom>
          <a:noFill/>
          <a:ln w="9525">
            <a:noFill/>
            <a:miter lim="800000"/>
            <a:headEnd/>
            <a:tailEnd/>
          </a:ln>
        </p:spPr>
        <p:txBody>
          <a:bodyPr wrap="none">
            <a:spAutoFit/>
          </a:bodyPr>
          <a:lstStyle/>
          <a:p>
            <a:pPr eaLnBrk="0" hangingPunct="0"/>
            <a:r>
              <a:rPr lang="en-US" altLang="en-US" dirty="0"/>
              <a:t>N = a+b+c+d</a:t>
            </a:r>
            <a:endParaRPr lang="en-US" altLang="en-US" sz="2400" dirty="0"/>
          </a:p>
        </p:txBody>
      </p:sp>
      <p:sp>
        <p:nvSpPr>
          <p:cNvPr id="28692" name="Text Box 2070"/>
          <p:cNvSpPr txBox="1">
            <a:spLocks noChangeArrowheads="1"/>
          </p:cNvSpPr>
          <p:nvPr/>
        </p:nvSpPr>
        <p:spPr bwMode="auto">
          <a:xfrm>
            <a:off x="492369" y="5791200"/>
            <a:ext cx="8194431" cy="830997"/>
          </a:xfrm>
          <a:prstGeom prst="rect">
            <a:avLst/>
          </a:prstGeom>
          <a:noFill/>
          <a:ln w="9525">
            <a:noFill/>
            <a:miter lim="800000"/>
            <a:headEnd/>
            <a:tailEnd/>
          </a:ln>
        </p:spPr>
        <p:txBody>
          <a:bodyPr wrap="square">
            <a:spAutoFit/>
          </a:bodyPr>
          <a:lstStyle/>
          <a:p>
            <a:pPr eaLnBrk="0" hangingPunct="0"/>
            <a:r>
              <a:rPr lang="en-US" altLang="en-US" sz="2400" b="1" dirty="0"/>
              <a:t>Note: data may not always come to you arranged as above.</a:t>
            </a:r>
          </a:p>
          <a:p>
            <a:pPr eaLnBrk="0" hangingPunct="0"/>
            <a:r>
              <a:rPr lang="en-US" altLang="en-US" sz="2400" b="1" dirty="0" smtClean="0"/>
              <a:t>e.g., STATA </a:t>
            </a:r>
            <a:r>
              <a:rPr lang="en-US" altLang="en-US" sz="2400" b="1" dirty="0"/>
              <a:t>puts exposure across the top, disease on the side.</a:t>
            </a:r>
          </a:p>
        </p:txBody>
      </p:sp>
      <p:cxnSp>
        <p:nvCxnSpPr>
          <p:cNvPr id="3" name="Straight Connector 2"/>
          <p:cNvCxnSpPr>
            <a:stCxn id="28673" idx="1"/>
            <a:endCxn id="28673" idx="3"/>
          </p:cNvCxnSpPr>
          <p:nvPr/>
        </p:nvCxnSpPr>
        <p:spPr bwMode="auto">
          <a:xfrm>
            <a:off x="2971800" y="3009900"/>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TextBox 3"/>
          <p:cNvSpPr txBox="1"/>
          <p:nvPr/>
        </p:nvSpPr>
        <p:spPr>
          <a:xfrm>
            <a:off x="176995" y="965047"/>
            <a:ext cx="2990532" cy="1200329"/>
          </a:xfrm>
          <a:prstGeom prst="rect">
            <a:avLst/>
          </a:prstGeom>
          <a:noFill/>
        </p:spPr>
        <p:txBody>
          <a:bodyPr wrap="square" rtlCol="0">
            <a:spAutoFit/>
          </a:bodyPr>
          <a:lstStyle/>
          <a:p>
            <a:r>
              <a:rPr lang="en-US" sz="2400" dirty="0" smtClean="0"/>
              <a:t>Emphasizes left to right or causal thinking</a:t>
            </a:r>
            <a:endParaRPr lang="en-US" sz="2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ChangeArrowheads="1"/>
          </p:cNvSpPr>
          <p:nvPr>
            <p:ph type="title"/>
          </p:nvPr>
        </p:nvSpPr>
        <p:spPr>
          <a:xfrm>
            <a:off x="0" y="-152400"/>
            <a:ext cx="9144000" cy="1143000"/>
          </a:xfrm>
        </p:spPr>
        <p:txBody>
          <a:bodyPr/>
          <a:lstStyle/>
          <a:p>
            <a:r>
              <a:rPr lang="en-US" altLang="en-US" sz="3200" b="1" dirty="0" smtClean="0"/>
              <a:t>Measures of Association – Cohort Studies</a:t>
            </a:r>
          </a:p>
        </p:txBody>
      </p:sp>
      <p:graphicFrame>
        <p:nvGraphicFramePr>
          <p:cNvPr id="446514" name="Group 50"/>
          <p:cNvGraphicFramePr>
            <a:graphicFrameLocks noGrp="1"/>
          </p:cNvGraphicFramePr>
          <p:nvPr>
            <p:ph idx="1"/>
          </p:nvPr>
        </p:nvGraphicFramePr>
        <p:xfrm>
          <a:off x="304800" y="762000"/>
          <a:ext cx="8686800" cy="5678290"/>
        </p:xfrm>
        <a:graphic>
          <a:graphicData uri="http://schemas.openxmlformats.org/drawingml/2006/table">
            <a:tbl>
              <a:tblPr/>
              <a:tblGrid>
                <a:gridCol w="3886200"/>
                <a:gridCol w="1981200"/>
                <a:gridCol w="2819400"/>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842"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ChangeArrowheads="1"/>
          </p:cNvSpPr>
          <p:nvPr>
            <p:ph type="title"/>
          </p:nvPr>
        </p:nvSpPr>
        <p:spPr>
          <a:xfrm>
            <a:off x="457200" y="-76200"/>
            <a:ext cx="8305800" cy="1143000"/>
          </a:xfrm>
        </p:spPr>
        <p:txBody>
          <a:bodyPr/>
          <a:lstStyle/>
          <a:p>
            <a:r>
              <a:rPr lang="en-US" altLang="en-US" sz="4000" b="1" dirty="0" smtClean="0"/>
              <a:t>Risk Ratio, Rate Ratio, Hazard Ratio</a:t>
            </a:r>
          </a:p>
        </p:txBody>
      </p:sp>
      <p:sp>
        <p:nvSpPr>
          <p:cNvPr id="207874" name="Rectangle 3"/>
          <p:cNvSpPr>
            <a:spLocks noGrp="1" noChangeArrowheads="1"/>
          </p:cNvSpPr>
          <p:nvPr>
            <p:ph type="body" idx="1"/>
          </p:nvPr>
        </p:nvSpPr>
        <p:spPr>
          <a:xfrm>
            <a:off x="228600" y="914400"/>
            <a:ext cx="8458200" cy="5029200"/>
          </a:xfrm>
        </p:spPr>
        <p:txBody>
          <a:bodyPr/>
          <a:lstStyle/>
          <a:p>
            <a:r>
              <a:rPr lang="en-US" altLang="en-US" sz="2400" dirty="0" smtClean="0"/>
              <a:t>Risk is based on proportion of persons with disease = cumulative incidence</a:t>
            </a:r>
          </a:p>
          <a:p>
            <a:pPr lvl="1">
              <a:spcBef>
                <a:spcPct val="40000"/>
              </a:spcBef>
            </a:pPr>
            <a:r>
              <a:rPr lang="en-US" altLang="en-US" sz="2400" b="1" dirty="0" smtClean="0"/>
              <a:t>Risk ratio</a:t>
            </a:r>
            <a:r>
              <a:rPr lang="en-US" altLang="en-US" sz="2400" dirty="0" smtClean="0"/>
              <a:t> = ratio of 2 cumulative incidence estimates = </a:t>
            </a:r>
            <a:r>
              <a:rPr lang="en-US" altLang="en-US" sz="2400" b="1" dirty="0" smtClean="0"/>
              <a:t>cumulative incidence ratio = </a:t>
            </a:r>
            <a:r>
              <a:rPr lang="en-US" altLang="en-US" sz="2400" dirty="0" smtClean="0"/>
              <a:t>also called </a:t>
            </a:r>
            <a:r>
              <a:rPr lang="en-US" altLang="en-US" sz="2400" b="1" dirty="0" smtClean="0"/>
              <a:t>relative risk</a:t>
            </a:r>
          </a:p>
          <a:p>
            <a:pPr lvl="1">
              <a:spcBef>
                <a:spcPct val="40000"/>
              </a:spcBef>
            </a:pPr>
            <a:endParaRPr lang="en-US" altLang="en-US" sz="800" b="1" dirty="0" smtClean="0"/>
          </a:p>
          <a:p>
            <a:pPr>
              <a:spcBef>
                <a:spcPct val="40000"/>
              </a:spcBef>
            </a:pPr>
            <a:r>
              <a:rPr lang="en-US" altLang="en-US" sz="2400" dirty="0" smtClean="0"/>
              <a:t>Rate is based on events per person-time.  Two types: “average” incidence rate and hazard.  Both form a </a:t>
            </a:r>
            <a:r>
              <a:rPr lang="en-US" altLang="en-US" sz="2400" b="1" dirty="0" smtClean="0"/>
              <a:t>rate ratio</a:t>
            </a:r>
          </a:p>
          <a:p>
            <a:pPr lvl="1">
              <a:spcBef>
                <a:spcPct val="40000"/>
              </a:spcBef>
            </a:pPr>
            <a:r>
              <a:rPr lang="en-US" altLang="en-US" sz="2400" b="1" dirty="0" smtClean="0"/>
              <a:t>Rate ratio = Incidence rate ratio</a:t>
            </a:r>
            <a:r>
              <a:rPr lang="en-US" altLang="en-US" sz="2400" dirty="0" smtClean="0"/>
              <a:t> = ratio of 2 average incidence rates </a:t>
            </a:r>
            <a:r>
              <a:rPr lang="en-US" altLang="en-US" sz="2400" b="1" dirty="0" smtClean="0"/>
              <a:t>= </a:t>
            </a:r>
            <a:r>
              <a:rPr lang="en-US" altLang="en-US" sz="2400" dirty="0" smtClean="0"/>
              <a:t>also called </a:t>
            </a:r>
            <a:r>
              <a:rPr lang="en-US" altLang="en-US" sz="2400" b="1" dirty="0" smtClean="0"/>
              <a:t>relative rate </a:t>
            </a:r>
          </a:p>
          <a:p>
            <a:pPr lvl="1">
              <a:spcBef>
                <a:spcPct val="40000"/>
              </a:spcBef>
            </a:pPr>
            <a:r>
              <a:rPr lang="en-US" altLang="en-US" sz="2400" b="1" dirty="0" smtClean="0"/>
              <a:t>Hazard ratio = </a:t>
            </a:r>
            <a:r>
              <a:rPr lang="en-US" altLang="en-US" sz="2400" dirty="0" smtClean="0"/>
              <a:t>ratio of 2 hazard rates = also called </a:t>
            </a:r>
            <a:r>
              <a:rPr lang="en-US" altLang="en-US" sz="2400" b="1" dirty="0" smtClean="0"/>
              <a:t>relative hazard</a:t>
            </a:r>
            <a:r>
              <a:rPr lang="en-US" altLang="en-US" sz="2400" dirty="0" smtClean="0"/>
              <a:t> (also sometimes called </a:t>
            </a:r>
            <a:r>
              <a:rPr lang="en-US" altLang="en-US" sz="2400" b="1" dirty="0" smtClean="0"/>
              <a:t>rate ratio)</a:t>
            </a:r>
          </a:p>
          <a:p>
            <a:pPr>
              <a:spcBef>
                <a:spcPct val="40000"/>
              </a:spcBef>
            </a:pPr>
            <a:r>
              <a:rPr lang="en-US" altLang="en-US" sz="2400" dirty="0" smtClean="0">
                <a:solidFill>
                  <a:srgbClr val="FF0000"/>
                </a:solidFill>
              </a:rPr>
              <a:t>Prefer </a:t>
            </a:r>
            <a:r>
              <a:rPr lang="en-US" altLang="en-US" sz="2400" b="1" dirty="0" smtClean="0">
                <a:solidFill>
                  <a:srgbClr val="FF0000"/>
                </a:solidFill>
              </a:rPr>
              <a:t>risk ratio, rate ratio, hazard ratio </a:t>
            </a:r>
            <a:r>
              <a:rPr lang="en-US" altLang="en-US" sz="2400" dirty="0" smtClean="0">
                <a:solidFill>
                  <a:srgbClr val="FF0000"/>
                </a:solidFill>
              </a:rPr>
              <a:t>(just as we prefer </a:t>
            </a:r>
            <a:r>
              <a:rPr lang="en-US" altLang="en-US" sz="2400" b="1" dirty="0" smtClean="0">
                <a:solidFill>
                  <a:srgbClr val="FF0000"/>
                </a:solidFill>
              </a:rPr>
              <a:t>prevalence ratio</a:t>
            </a:r>
            <a:r>
              <a:rPr lang="en-US" altLang="en-US" sz="2400" dirty="0" smtClean="0">
                <a:solidFill>
                  <a:srgbClr val="FF0000"/>
                </a:solidFill>
              </a:rPr>
              <a:t> and</a:t>
            </a:r>
            <a:r>
              <a:rPr lang="en-US" altLang="en-US" sz="2400" b="1" dirty="0" smtClean="0">
                <a:solidFill>
                  <a:srgbClr val="FF0000"/>
                </a:solidFill>
              </a:rPr>
              <a:t> prevalence odds ratio</a:t>
            </a:r>
            <a:r>
              <a:rPr lang="en-US" altLang="en-US" sz="2400" dirty="0" smtClean="0">
                <a:solidFill>
                  <a:srgbClr val="FF0000"/>
                </a:solidFill>
              </a:rPr>
              <a:t> in cross-sectional study)</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ChangeArrowheads="1"/>
          </p:cNvSpPr>
          <p:nvPr>
            <p:ph type="title"/>
          </p:nvPr>
        </p:nvSpPr>
        <p:spPr>
          <a:xfrm>
            <a:off x="457200" y="304800"/>
            <a:ext cx="8153400" cy="1143000"/>
          </a:xfrm>
        </p:spPr>
        <p:txBody>
          <a:bodyPr/>
          <a:lstStyle/>
          <a:p>
            <a:r>
              <a:rPr lang="en-US" altLang="en-US" sz="4000" b="1" dirty="0" smtClean="0"/>
              <a:t>A Note on “RR” or “Relative Risk”</a:t>
            </a:r>
          </a:p>
        </p:txBody>
      </p:sp>
      <p:sp>
        <p:nvSpPr>
          <p:cNvPr id="209922" name="Rectangle 3"/>
          <p:cNvSpPr>
            <a:spLocks noGrp="1" noChangeArrowheads="1"/>
          </p:cNvSpPr>
          <p:nvPr>
            <p:ph type="body" idx="1"/>
          </p:nvPr>
        </p:nvSpPr>
        <p:spPr>
          <a:xfrm>
            <a:off x="228600" y="1676400"/>
            <a:ext cx="8763000" cy="4267200"/>
          </a:xfrm>
        </p:spPr>
        <p:txBody>
          <a:bodyPr/>
          <a:lstStyle/>
          <a:p>
            <a:r>
              <a:rPr lang="en-US" altLang="en-US" sz="2800" dirty="0" smtClean="0"/>
              <a:t>“Relative risk” or “RR” is very common in the literature, but used loosely and may refer to a risk ratio, a rate ratio, a prevalence ratio, or even an odds ratio</a:t>
            </a:r>
          </a:p>
          <a:p>
            <a:endParaRPr lang="en-US" altLang="en-US" sz="2000" dirty="0" smtClean="0"/>
          </a:p>
          <a:p>
            <a:pPr>
              <a:spcBef>
                <a:spcPct val="40000"/>
              </a:spcBef>
            </a:pPr>
            <a:r>
              <a:rPr lang="en-US" altLang="en-US" sz="2800" b="1" dirty="0" smtClean="0"/>
              <a:t>Avoid this non-specific term. </a:t>
            </a:r>
          </a:p>
          <a:p>
            <a:pPr>
              <a:spcBef>
                <a:spcPct val="40000"/>
              </a:spcBef>
            </a:pPr>
            <a:endParaRPr lang="en-US" altLang="en-US" sz="2000" b="1" dirty="0" smtClean="0"/>
          </a:p>
          <a:p>
            <a:pPr>
              <a:spcBef>
                <a:spcPct val="40000"/>
              </a:spcBef>
            </a:pPr>
            <a:r>
              <a:rPr lang="en-US" altLang="en-US" sz="2800" dirty="0" smtClean="0"/>
              <a:t>Instead, be explicit about what you mean:</a:t>
            </a:r>
          </a:p>
          <a:p>
            <a:pPr lvl="1">
              <a:spcBef>
                <a:spcPct val="40000"/>
              </a:spcBef>
            </a:pPr>
            <a:r>
              <a:rPr lang="en-US" altLang="en-US" sz="2400" b="1" dirty="0">
                <a:solidFill>
                  <a:srgbClr val="FF0000"/>
                </a:solidFill>
              </a:rPr>
              <a:t>p</a:t>
            </a:r>
            <a:r>
              <a:rPr lang="en-US" altLang="en-US" sz="2400" b="1" dirty="0" smtClean="0">
                <a:solidFill>
                  <a:srgbClr val="FF0000"/>
                </a:solidFill>
              </a:rPr>
              <a:t>revalence ratio, prevalence odds ratio, risk </a:t>
            </a:r>
            <a:r>
              <a:rPr lang="en-US" altLang="en-US" sz="2400" b="1" dirty="0">
                <a:solidFill>
                  <a:srgbClr val="FF0000"/>
                </a:solidFill>
              </a:rPr>
              <a:t>ratio, rate ratio, </a:t>
            </a:r>
            <a:r>
              <a:rPr lang="en-US" altLang="en-US" sz="2400" b="1" dirty="0" smtClean="0">
                <a:solidFill>
                  <a:srgbClr val="FF0000"/>
                </a:solidFill>
              </a:rPr>
              <a:t>hazard ratio, or odds ratio </a:t>
            </a:r>
            <a:endParaRPr lang="en-US" altLang="en-US" sz="2400"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ChangeArrowheads="1"/>
          </p:cNvSpPr>
          <p:nvPr>
            <p:ph type="title"/>
          </p:nvPr>
        </p:nvSpPr>
        <p:spPr>
          <a:xfrm>
            <a:off x="0" y="-152400"/>
            <a:ext cx="9144000" cy="1143000"/>
          </a:xfrm>
        </p:spPr>
        <p:txBody>
          <a:bodyPr/>
          <a:lstStyle/>
          <a:p>
            <a:r>
              <a:rPr lang="en-US" altLang="en-US" sz="3200" b="1" dirty="0" smtClean="0"/>
              <a:t>Measures of Association – Cohort Studies</a:t>
            </a:r>
          </a:p>
        </p:txBody>
      </p:sp>
      <p:graphicFrame>
        <p:nvGraphicFramePr>
          <p:cNvPr id="446514" name="Group 50"/>
          <p:cNvGraphicFramePr>
            <a:graphicFrameLocks noGrp="1"/>
          </p:cNvGraphicFramePr>
          <p:nvPr>
            <p:ph idx="1"/>
          </p:nvPr>
        </p:nvGraphicFramePr>
        <p:xfrm>
          <a:off x="304800" y="762000"/>
          <a:ext cx="8686800" cy="5678290"/>
        </p:xfrm>
        <a:graphic>
          <a:graphicData uri="http://schemas.openxmlformats.org/drawingml/2006/table">
            <a:tbl>
              <a:tblPr/>
              <a:tblGrid>
                <a:gridCol w="3886200"/>
                <a:gridCol w="1981200"/>
                <a:gridCol w="2819400"/>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4034"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
        <p:nvSpPr>
          <p:cNvPr id="214035" name="Rectangle 4"/>
          <p:cNvSpPr>
            <a:spLocks noChangeArrowheads="1"/>
          </p:cNvSpPr>
          <p:nvPr/>
        </p:nvSpPr>
        <p:spPr bwMode="auto">
          <a:xfrm>
            <a:off x="304800" y="4038600"/>
            <a:ext cx="5673969" cy="685800"/>
          </a:xfrm>
          <a:prstGeom prst="rect">
            <a:avLst/>
          </a:prstGeom>
          <a:noFill/>
          <a:ln w="28575">
            <a:solidFill>
              <a:srgbClr val="FF0000"/>
            </a:solidFill>
            <a:miter lim="800000"/>
            <a:headEnd/>
            <a:tailEnd/>
          </a:ln>
        </p:spPr>
        <p:txBody>
          <a:bodyPr wrap="none" anchor="ctr"/>
          <a:lstStyle/>
          <a:p>
            <a:pPr eaLnBrk="0" hangingPunct="0"/>
            <a:endParaRPr lang="en-US" alt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noChangeArrowheads="1"/>
          </p:cNvSpPr>
          <p:nvPr>
            <p:ph type="title"/>
          </p:nvPr>
        </p:nvSpPr>
        <p:spPr>
          <a:xfrm>
            <a:off x="154745" y="335621"/>
            <a:ext cx="8637563" cy="914400"/>
          </a:xfrm>
        </p:spPr>
        <p:txBody>
          <a:bodyPr/>
          <a:lstStyle/>
          <a:p>
            <a:r>
              <a:rPr lang="en-US" altLang="en-US" sz="3200" b="1" dirty="0" smtClean="0"/>
              <a:t>Risk Ratio (Equal Follow-up; No Censoring)</a:t>
            </a:r>
            <a:r>
              <a:rPr lang="en-US" altLang="en-US" sz="3200" dirty="0" smtClean="0"/>
              <a:t> </a:t>
            </a:r>
          </a:p>
        </p:txBody>
      </p:sp>
      <p:graphicFrame>
        <p:nvGraphicFramePr>
          <p:cNvPr id="265254" name="Group 38"/>
          <p:cNvGraphicFramePr>
            <a:graphicFrameLocks noGrp="1"/>
          </p:cNvGraphicFramePr>
          <p:nvPr>
            <p:ph idx="1"/>
            <p:extLst>
              <p:ext uri="{D42A27DB-BD31-4B8C-83A1-F6EECF244321}">
                <p14:modId xmlns:p14="http://schemas.microsoft.com/office/powerpoint/2010/main" val="3428615837"/>
              </p:ext>
            </p:extLst>
          </p:nvPr>
        </p:nvGraphicFramePr>
        <p:xfrm>
          <a:off x="685800" y="1292225"/>
          <a:ext cx="7772400" cy="4733924"/>
        </p:xfrm>
        <a:graphic>
          <a:graphicData uri="http://schemas.openxmlformats.org/drawingml/2006/table">
            <a:tbl>
              <a:tblPr/>
              <a:tblGrid>
                <a:gridCol w="3124200"/>
                <a:gridCol w="1219200"/>
                <a:gridCol w="1219200"/>
                <a:gridCol w="2209800"/>
              </a:tblGrid>
              <a:tr h="12619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Diarrheal Disease (w/in 3 days)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Yes         No</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Total</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9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Ate potato salad</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54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16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70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Did not eat potato salad</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26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28</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Total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56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42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98</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35068">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rPr>
                        <a:t>Probability of disease, ate salad = 54/70 = 0.77</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Probability of disease, no salad = 2/28 = 0.07</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rPr>
                        <a:t>Risk ratio = 0.77/0.07 = 11 in 3 days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Illustrates risk ratio in cohort with complete follow-up</a:t>
                      </a:r>
                    </a:p>
                  </a:txBody>
                  <a:tcPr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noChangeArrowheads="1"/>
          </p:cNvSpPr>
          <p:nvPr>
            <p:ph type="title"/>
          </p:nvPr>
        </p:nvSpPr>
        <p:spPr>
          <a:xfrm>
            <a:off x="762000" y="152400"/>
            <a:ext cx="7772400" cy="838200"/>
          </a:xfrm>
        </p:spPr>
        <p:txBody>
          <a:bodyPr/>
          <a:lstStyle/>
          <a:p>
            <a:r>
              <a:rPr lang="en-US" sz="3600" b="1" dirty="0" smtClean="0"/>
              <a:t>Risk Ratio in a Cohort with Censoring</a:t>
            </a:r>
          </a:p>
        </p:txBody>
      </p:sp>
      <p:pic>
        <p:nvPicPr>
          <p:cNvPr id="218114" name="Picture 3" descr="KM episurv by CD4 group"/>
          <p:cNvPicPr>
            <a:picLocks noChangeAspect="1" noChangeArrowheads="1"/>
          </p:cNvPicPr>
          <p:nvPr/>
        </p:nvPicPr>
        <p:blipFill>
          <a:blip r:embed="rId3" cstate="print"/>
          <a:srcRect/>
          <a:stretch>
            <a:fillRect/>
          </a:stretch>
        </p:blipFill>
        <p:spPr bwMode="auto">
          <a:xfrm>
            <a:off x="990600" y="1022350"/>
            <a:ext cx="7086600" cy="4159250"/>
          </a:xfrm>
          <a:prstGeom prst="rect">
            <a:avLst/>
          </a:prstGeom>
          <a:noFill/>
          <a:ln w="9525">
            <a:noFill/>
            <a:miter lim="800000"/>
            <a:headEnd/>
            <a:tailEnd/>
          </a:ln>
        </p:spPr>
      </p:pic>
      <p:sp>
        <p:nvSpPr>
          <p:cNvPr id="218115" name="Text Box 4"/>
          <p:cNvSpPr txBox="1">
            <a:spLocks noChangeArrowheads="1"/>
          </p:cNvSpPr>
          <p:nvPr/>
        </p:nvSpPr>
        <p:spPr bwMode="auto">
          <a:xfrm>
            <a:off x="914400" y="5334000"/>
            <a:ext cx="7979229" cy="1200329"/>
          </a:xfrm>
          <a:prstGeom prst="rect">
            <a:avLst/>
          </a:prstGeom>
          <a:noFill/>
          <a:ln w="9525">
            <a:noFill/>
            <a:miter lim="800000"/>
            <a:headEnd/>
            <a:tailEnd/>
          </a:ln>
        </p:spPr>
        <p:txBody>
          <a:bodyPr wrap="square">
            <a:spAutoFit/>
          </a:bodyPr>
          <a:lstStyle/>
          <a:p>
            <a:pPr eaLnBrk="0" hangingPunct="0"/>
            <a:r>
              <a:rPr lang="en-US" sz="2400" dirty="0"/>
              <a:t>Choose a time point for comparing two cumulative incidences:</a:t>
            </a:r>
          </a:p>
          <a:p>
            <a:pPr eaLnBrk="0" hangingPunct="0"/>
            <a:r>
              <a:rPr lang="en-US" sz="2400" dirty="0"/>
              <a:t>At 6 years, % </a:t>
            </a:r>
            <a:r>
              <a:rPr lang="en-US" sz="2400" dirty="0" smtClean="0"/>
              <a:t>with AIDS </a:t>
            </a:r>
            <a:r>
              <a:rPr lang="en-US" sz="2400" dirty="0"/>
              <a:t>in low CD4 group = 0.70 and in high </a:t>
            </a:r>
            <a:r>
              <a:rPr lang="en-US" sz="2400" dirty="0" smtClean="0"/>
              <a:t>CD4 group </a:t>
            </a:r>
            <a:r>
              <a:rPr lang="en-US" sz="2400" dirty="0"/>
              <a:t>= 0.26.   </a:t>
            </a:r>
            <a:r>
              <a:rPr lang="en-US" sz="2400" b="1" dirty="0"/>
              <a:t>Risk ratio at 6 years = 0.70/0.26 = 2.69</a:t>
            </a:r>
          </a:p>
        </p:txBody>
      </p:sp>
      <p:sp>
        <p:nvSpPr>
          <p:cNvPr id="2" name="TextBox 1"/>
          <p:cNvSpPr txBox="1"/>
          <p:nvPr/>
        </p:nvSpPr>
        <p:spPr>
          <a:xfrm rot="16200000">
            <a:off x="-126012" y="2745390"/>
            <a:ext cx="2423728" cy="276999"/>
          </a:xfrm>
          <a:prstGeom prst="rect">
            <a:avLst/>
          </a:prstGeom>
          <a:noFill/>
        </p:spPr>
        <p:txBody>
          <a:bodyPr wrap="square" rtlCol="0">
            <a:spAutoFit/>
          </a:bodyPr>
          <a:lstStyle/>
          <a:p>
            <a:r>
              <a:rPr lang="en-US" sz="1200" b="1" dirty="0" smtClean="0"/>
              <a:t>Cumulative incidence of AIDS</a:t>
            </a:r>
            <a:endParaRPr lang="en-US" sz="1200" b="1" dirty="0"/>
          </a:p>
        </p:txBody>
      </p:sp>
      <p:sp>
        <p:nvSpPr>
          <p:cNvPr id="6" name="Line Callout 1 5"/>
          <p:cNvSpPr/>
          <p:nvPr/>
        </p:nvSpPr>
        <p:spPr bwMode="auto">
          <a:xfrm>
            <a:off x="6281058" y="3450771"/>
            <a:ext cx="1288142" cy="322491"/>
          </a:xfrm>
          <a:prstGeom prst="borderCallout1">
            <a:avLst>
              <a:gd name="adj1" fmla="val 18750"/>
              <a:gd name="adj2" fmla="val -8333"/>
              <a:gd name="adj3" fmla="val -42045"/>
              <a:gd name="adj4" fmla="val -3997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CD4 = high</a:t>
            </a:r>
          </a:p>
        </p:txBody>
      </p:sp>
      <p:sp>
        <p:nvSpPr>
          <p:cNvPr id="7" name="Line Callout 1 6"/>
          <p:cNvSpPr/>
          <p:nvPr/>
        </p:nvSpPr>
        <p:spPr bwMode="auto">
          <a:xfrm>
            <a:off x="3644900" y="1839686"/>
            <a:ext cx="1190625" cy="420365"/>
          </a:xfrm>
          <a:prstGeom prst="borderCallout1">
            <a:avLst>
              <a:gd name="adj1" fmla="val 79162"/>
              <a:gd name="adj2" fmla="val 105953"/>
              <a:gd name="adj3" fmla="val 107170"/>
              <a:gd name="adj4" fmla="val 15214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CD4 = low</a:t>
            </a:r>
            <a:endParaRPr kumimoji="0" lang="en-US" sz="1600" b="0" i="0" u="none" strike="noStrike" cap="none" normalizeH="0" baseline="0" dirty="0" smtClean="0">
              <a:ln>
                <a:noFill/>
              </a:ln>
              <a:solidFill>
                <a:schemeClr val="tx1"/>
              </a:solidFill>
              <a:effectLst/>
              <a:latin typeface="Times New Roman" pitchFamily="18" charset="0"/>
            </a:endParaRPr>
          </a:p>
        </p:txBody>
      </p:sp>
      <p:cxnSp>
        <p:nvCxnSpPr>
          <p:cNvPr id="4" name="Straight Connector 3"/>
          <p:cNvCxnSpPr/>
          <p:nvPr/>
        </p:nvCxnSpPr>
        <p:spPr bwMode="auto">
          <a:xfrm flipV="1">
            <a:off x="5296619" y="1672025"/>
            <a:ext cx="34506" cy="2554918"/>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ext Box 2"/>
          <p:cNvSpPr txBox="1">
            <a:spLocks noChangeArrowheads="1"/>
          </p:cNvSpPr>
          <p:nvPr/>
        </p:nvSpPr>
        <p:spPr bwMode="auto">
          <a:xfrm>
            <a:off x="228600" y="381000"/>
            <a:ext cx="8680450" cy="641350"/>
          </a:xfrm>
          <a:prstGeom prst="rect">
            <a:avLst/>
          </a:prstGeom>
          <a:noFill/>
          <a:ln w="9525">
            <a:noFill/>
            <a:miter lim="800000"/>
            <a:headEnd/>
            <a:tailEnd/>
          </a:ln>
        </p:spPr>
        <p:txBody>
          <a:bodyPr wrap="none">
            <a:spAutoFit/>
          </a:bodyPr>
          <a:lstStyle/>
          <a:p>
            <a:pPr eaLnBrk="0" hangingPunct="0"/>
            <a:r>
              <a:rPr lang="en-US" altLang="en-US" b="1" dirty="0"/>
              <a:t>Describing a Risk Ratio &gt; 1  (e.g., RR = 2.7)</a:t>
            </a:r>
          </a:p>
        </p:txBody>
      </p:sp>
      <p:sp>
        <p:nvSpPr>
          <p:cNvPr id="220162" name="Text Box 3"/>
          <p:cNvSpPr txBox="1">
            <a:spLocks noChangeArrowheads="1"/>
          </p:cNvSpPr>
          <p:nvPr/>
        </p:nvSpPr>
        <p:spPr bwMode="auto">
          <a:xfrm>
            <a:off x="533400" y="1319213"/>
            <a:ext cx="8229600" cy="5770811"/>
          </a:xfrm>
          <a:prstGeom prst="rect">
            <a:avLst/>
          </a:prstGeom>
          <a:noFill/>
          <a:ln w="9525">
            <a:noFill/>
            <a:miter lim="800000"/>
            <a:headEnd/>
            <a:tailEnd/>
          </a:ln>
        </p:spPr>
        <p:txBody>
          <a:bodyPr>
            <a:spAutoFit/>
          </a:bodyPr>
          <a:lstStyle/>
          <a:p>
            <a:pPr eaLnBrk="0" hangingPunct="0">
              <a:spcBef>
                <a:spcPct val="50000"/>
              </a:spcBef>
            </a:pPr>
            <a:r>
              <a:rPr lang="en-US" altLang="en-US" dirty="0">
                <a:solidFill>
                  <a:srgbClr val="FF0000"/>
                </a:solidFill>
              </a:rPr>
              <a:t>*</a:t>
            </a:r>
            <a:r>
              <a:rPr lang="en-US" altLang="en-US" dirty="0"/>
              <a:t> </a:t>
            </a:r>
            <a:r>
              <a:rPr lang="en-US" altLang="en-US" sz="2800" dirty="0"/>
              <a:t>“Those in the low CD4 group are 2.7 times as likely to </a:t>
            </a:r>
            <a:r>
              <a:rPr lang="en-US" altLang="en-US" sz="2800" dirty="0" smtClean="0"/>
              <a:t>develop AIDS </a:t>
            </a:r>
            <a:r>
              <a:rPr lang="en-US" altLang="en-US" sz="2800" dirty="0"/>
              <a:t>over 6 years than those in the high CD4 group.”</a:t>
            </a:r>
          </a:p>
          <a:p>
            <a:pPr eaLnBrk="0" hangingPunct="0">
              <a:spcBef>
                <a:spcPct val="50000"/>
              </a:spcBef>
              <a:buFontTx/>
              <a:buChar char="•"/>
            </a:pPr>
            <a:endParaRPr lang="en-US" altLang="en-US" sz="1200" dirty="0"/>
          </a:p>
          <a:p>
            <a:pPr eaLnBrk="0" hangingPunct="0">
              <a:spcBef>
                <a:spcPct val="50000"/>
              </a:spcBef>
              <a:buFontTx/>
              <a:buChar char="•"/>
            </a:pPr>
            <a:r>
              <a:rPr lang="en-US" altLang="en-US" sz="2800" dirty="0"/>
              <a:t>  “There is a </a:t>
            </a:r>
            <a:r>
              <a:rPr lang="en-US" altLang="en-US" sz="2800" dirty="0" smtClean="0"/>
              <a:t>2.7-fold </a:t>
            </a:r>
            <a:r>
              <a:rPr lang="en-US" altLang="en-US" sz="2800" dirty="0"/>
              <a:t>higher risk of </a:t>
            </a:r>
            <a:r>
              <a:rPr lang="en-US" altLang="en-US" sz="2800" dirty="0" smtClean="0"/>
              <a:t>developing AIDS </a:t>
            </a:r>
            <a:r>
              <a:rPr lang="en-US" altLang="en-US" sz="2800" dirty="0"/>
              <a:t>among those in the low CD4 group compared to the high CD4 group over 6 years of follow-up.”</a:t>
            </a:r>
          </a:p>
          <a:p>
            <a:pPr eaLnBrk="0" hangingPunct="0">
              <a:spcBef>
                <a:spcPct val="50000"/>
              </a:spcBef>
              <a:buFontTx/>
              <a:buChar char="•"/>
            </a:pPr>
            <a:endParaRPr lang="en-US" altLang="en-US" sz="1400" dirty="0"/>
          </a:p>
          <a:p>
            <a:pPr eaLnBrk="0" hangingPunct="0">
              <a:spcBef>
                <a:spcPct val="50000"/>
              </a:spcBef>
              <a:buFontTx/>
              <a:buChar char="•"/>
            </a:pPr>
            <a:r>
              <a:rPr lang="en-US" altLang="en-US" sz="2800" dirty="0"/>
              <a:t>  “A low CD4 count is associated with a higher risk of </a:t>
            </a:r>
            <a:r>
              <a:rPr lang="en-US" altLang="en-US" sz="2800" dirty="0" smtClean="0"/>
              <a:t>developing AIDS </a:t>
            </a:r>
            <a:r>
              <a:rPr lang="en-US" altLang="en-US" sz="2800" dirty="0"/>
              <a:t>compared with a high CD4 count over 6 years (risk ratio = 2.7).”  </a:t>
            </a:r>
          </a:p>
          <a:p>
            <a:pPr eaLnBrk="0" hangingPunct="0">
              <a:spcBef>
                <a:spcPct val="50000"/>
              </a:spcBef>
            </a:pPr>
            <a:endParaRPr lang="en-US" altLang="en-US" sz="28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09" name="Picture 2"/>
          <p:cNvPicPr>
            <a:picLocks noChangeAspect="1" noChangeArrowheads="1"/>
          </p:cNvPicPr>
          <p:nvPr/>
        </p:nvPicPr>
        <p:blipFill>
          <a:blip r:embed="rId3" cstate="print"/>
          <a:srcRect/>
          <a:stretch>
            <a:fillRect/>
          </a:stretch>
        </p:blipFill>
        <p:spPr bwMode="auto">
          <a:xfrm>
            <a:off x="1371600" y="954088"/>
            <a:ext cx="6075363" cy="5065712"/>
          </a:xfrm>
          <a:prstGeom prst="rect">
            <a:avLst/>
          </a:prstGeom>
          <a:noFill/>
          <a:ln w="9525">
            <a:noFill/>
            <a:miter lim="800000"/>
            <a:headEnd/>
            <a:tailEnd/>
          </a:ln>
        </p:spPr>
      </p:pic>
      <p:sp>
        <p:nvSpPr>
          <p:cNvPr id="222210" name="Text Box 3"/>
          <p:cNvSpPr txBox="1">
            <a:spLocks noChangeArrowheads="1"/>
          </p:cNvSpPr>
          <p:nvPr/>
        </p:nvSpPr>
        <p:spPr bwMode="auto">
          <a:xfrm>
            <a:off x="685800" y="196850"/>
            <a:ext cx="8001000" cy="946150"/>
          </a:xfrm>
          <a:prstGeom prst="rect">
            <a:avLst/>
          </a:prstGeom>
          <a:noFill/>
          <a:ln w="9525">
            <a:noFill/>
            <a:miter lim="800000"/>
            <a:headEnd/>
            <a:tailEnd/>
          </a:ln>
        </p:spPr>
        <p:txBody>
          <a:bodyPr>
            <a:spAutoFit/>
          </a:bodyPr>
          <a:lstStyle/>
          <a:p>
            <a:pPr algn="ctr" eaLnBrk="0" hangingPunct="0"/>
            <a:r>
              <a:rPr lang="en-US" altLang="en-US" sz="2800" b="1" dirty="0"/>
              <a:t>Clinical trial originally designed for 3 years, extended by DSMB to 5 years </a:t>
            </a:r>
          </a:p>
        </p:txBody>
      </p:sp>
      <p:sp>
        <p:nvSpPr>
          <p:cNvPr id="222211" name="Line 4"/>
          <p:cNvSpPr>
            <a:spLocks noChangeShapeType="1"/>
          </p:cNvSpPr>
          <p:nvPr/>
        </p:nvSpPr>
        <p:spPr bwMode="auto">
          <a:xfrm flipH="1">
            <a:off x="5105400" y="1981200"/>
            <a:ext cx="0" cy="4114800"/>
          </a:xfrm>
          <a:prstGeom prst="line">
            <a:avLst/>
          </a:prstGeom>
          <a:noFill/>
          <a:ln w="9525">
            <a:solidFill>
              <a:schemeClr val="tx1"/>
            </a:solidFill>
            <a:round/>
            <a:headEnd/>
            <a:tailEnd/>
          </a:ln>
        </p:spPr>
        <p:txBody>
          <a:bodyPr/>
          <a:lstStyle/>
          <a:p>
            <a:endParaRPr lang="en-US" dirty="0"/>
          </a:p>
        </p:txBody>
      </p:sp>
      <p:sp>
        <p:nvSpPr>
          <p:cNvPr id="222212" name="Line 5"/>
          <p:cNvSpPr>
            <a:spLocks noChangeShapeType="1"/>
          </p:cNvSpPr>
          <p:nvPr/>
        </p:nvSpPr>
        <p:spPr bwMode="auto">
          <a:xfrm flipH="1">
            <a:off x="6553200" y="1295400"/>
            <a:ext cx="0" cy="4800600"/>
          </a:xfrm>
          <a:prstGeom prst="line">
            <a:avLst/>
          </a:prstGeom>
          <a:noFill/>
          <a:ln w="9525">
            <a:solidFill>
              <a:schemeClr val="tx1"/>
            </a:solidFill>
            <a:round/>
            <a:headEnd/>
            <a:tailEnd/>
          </a:ln>
        </p:spPr>
        <p:txBody>
          <a:bodyPr/>
          <a:lstStyle/>
          <a:p>
            <a:endParaRPr lang="en-US" dirty="0"/>
          </a:p>
        </p:txBody>
      </p:sp>
      <p:sp>
        <p:nvSpPr>
          <p:cNvPr id="222213" name="Line 6"/>
          <p:cNvSpPr>
            <a:spLocks noChangeShapeType="1"/>
          </p:cNvSpPr>
          <p:nvPr/>
        </p:nvSpPr>
        <p:spPr bwMode="auto">
          <a:xfrm flipH="1">
            <a:off x="4114800" y="2362200"/>
            <a:ext cx="0" cy="3733800"/>
          </a:xfrm>
          <a:prstGeom prst="line">
            <a:avLst/>
          </a:prstGeom>
          <a:noFill/>
          <a:ln w="9525">
            <a:solidFill>
              <a:schemeClr val="tx1"/>
            </a:solidFill>
            <a:round/>
            <a:headEnd/>
            <a:tailEnd/>
          </a:ln>
        </p:spPr>
        <p:txBody>
          <a:bodyPr/>
          <a:lstStyle/>
          <a:p>
            <a:endParaRPr lang="en-US" dirty="0"/>
          </a:p>
        </p:txBody>
      </p:sp>
      <p:sp>
        <p:nvSpPr>
          <p:cNvPr id="222214" name="Text Box 7"/>
          <p:cNvSpPr txBox="1">
            <a:spLocks noChangeArrowheads="1"/>
          </p:cNvSpPr>
          <p:nvPr/>
        </p:nvSpPr>
        <p:spPr bwMode="auto">
          <a:xfrm>
            <a:off x="76200" y="6019800"/>
            <a:ext cx="7848600" cy="519113"/>
          </a:xfrm>
          <a:prstGeom prst="rect">
            <a:avLst/>
          </a:prstGeom>
          <a:noFill/>
          <a:ln w="9525">
            <a:noFill/>
            <a:miter lim="800000"/>
            <a:headEnd/>
            <a:tailEnd/>
          </a:ln>
        </p:spPr>
        <p:txBody>
          <a:bodyPr>
            <a:spAutoFit/>
          </a:bodyPr>
          <a:lstStyle/>
          <a:p>
            <a:pPr eaLnBrk="0" hangingPunct="0"/>
            <a:r>
              <a:rPr lang="en-US" altLang="en-US" sz="2800" dirty="0"/>
              <a:t> Risk Ratio:  1yr= 0.95  2yr=0.86  3yr=0.80 5yr=0.78</a:t>
            </a:r>
          </a:p>
        </p:txBody>
      </p:sp>
      <p:sp>
        <p:nvSpPr>
          <p:cNvPr id="222215" name="Line 8"/>
          <p:cNvSpPr>
            <a:spLocks noChangeShapeType="1"/>
          </p:cNvSpPr>
          <p:nvPr/>
        </p:nvSpPr>
        <p:spPr bwMode="auto">
          <a:xfrm flipH="1">
            <a:off x="3276600" y="2514600"/>
            <a:ext cx="0" cy="3581400"/>
          </a:xfrm>
          <a:prstGeom prst="line">
            <a:avLst/>
          </a:prstGeom>
          <a:noFill/>
          <a:ln w="9525">
            <a:solidFill>
              <a:schemeClr val="tx1"/>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ext Box 2"/>
          <p:cNvSpPr txBox="1">
            <a:spLocks noChangeArrowheads="1"/>
          </p:cNvSpPr>
          <p:nvPr/>
        </p:nvSpPr>
        <p:spPr bwMode="auto">
          <a:xfrm>
            <a:off x="610723" y="228600"/>
            <a:ext cx="7914346" cy="584775"/>
          </a:xfrm>
          <a:prstGeom prst="rect">
            <a:avLst/>
          </a:prstGeom>
          <a:noFill/>
          <a:ln w="9525">
            <a:noFill/>
            <a:miter lim="800000"/>
            <a:headEnd/>
            <a:tailEnd/>
          </a:ln>
        </p:spPr>
        <p:txBody>
          <a:bodyPr wrap="none">
            <a:spAutoFit/>
          </a:bodyPr>
          <a:lstStyle/>
          <a:p>
            <a:pPr eaLnBrk="0" hangingPunct="0"/>
            <a:r>
              <a:rPr lang="en-US" altLang="en-US" sz="3200" b="1" dirty="0"/>
              <a:t>Describing a Risk Ratio &lt; 1 (e.g., RR = 0.78)</a:t>
            </a:r>
          </a:p>
        </p:txBody>
      </p:sp>
      <p:sp>
        <p:nvSpPr>
          <p:cNvPr id="224258" name="Text Box 3"/>
          <p:cNvSpPr txBox="1">
            <a:spLocks noChangeArrowheads="1"/>
          </p:cNvSpPr>
          <p:nvPr/>
        </p:nvSpPr>
        <p:spPr bwMode="auto">
          <a:xfrm>
            <a:off x="304800" y="1010528"/>
            <a:ext cx="8610600" cy="5802313"/>
          </a:xfrm>
          <a:prstGeom prst="rect">
            <a:avLst/>
          </a:prstGeom>
          <a:noFill/>
          <a:ln w="9525">
            <a:noFill/>
            <a:miter lim="800000"/>
            <a:headEnd/>
            <a:tailEnd/>
          </a:ln>
        </p:spPr>
        <p:txBody>
          <a:bodyPr>
            <a:spAutoFit/>
          </a:bodyPr>
          <a:lstStyle/>
          <a:p>
            <a:pPr eaLnBrk="0" hangingPunct="0">
              <a:spcBef>
                <a:spcPct val="50000"/>
              </a:spcBef>
            </a:pPr>
            <a:r>
              <a:rPr lang="en-US" altLang="en-US" sz="2800" dirty="0">
                <a:solidFill>
                  <a:srgbClr val="FF0000"/>
                </a:solidFill>
              </a:rPr>
              <a:t>*</a:t>
            </a:r>
            <a:r>
              <a:rPr lang="en-US" altLang="en-US" sz="2800" dirty="0"/>
              <a:t> “Those assigned to ramipril were 0.78 times as likely to have the composite outcome over 5 yrs than those assigned to placebo.” </a:t>
            </a:r>
          </a:p>
          <a:p>
            <a:pPr eaLnBrk="0" hangingPunct="0">
              <a:spcBef>
                <a:spcPct val="50000"/>
              </a:spcBef>
              <a:buFontTx/>
              <a:buChar char="•"/>
            </a:pPr>
            <a:r>
              <a:rPr lang="en-US" altLang="en-US" sz="2800" dirty="0"/>
              <a:t> “Being assigned to ramipril is associated with a lower risk of the composite outcome over 5 yrs compared with being assigned to placebo (Risk Ratio = 0.78).”  </a:t>
            </a:r>
          </a:p>
          <a:p>
            <a:pPr eaLnBrk="0" hangingPunct="0">
              <a:spcBef>
                <a:spcPct val="50000"/>
              </a:spcBef>
              <a:buFontTx/>
              <a:buChar char="•"/>
            </a:pPr>
            <a:r>
              <a:rPr lang="en-US" altLang="en-US" sz="2800" dirty="0"/>
              <a:t> </a:t>
            </a:r>
            <a:r>
              <a:rPr lang="en-US" altLang="en-US" sz="2800" b="1" dirty="0"/>
              <a:t>Avoid:</a:t>
            </a:r>
            <a:r>
              <a:rPr lang="en-US" altLang="en-US" sz="2800" dirty="0"/>
              <a:t> “Those assigned to ramipril have 22% less risk of the composite outcome over 5 yrs than those assigned to placebo.”</a:t>
            </a:r>
          </a:p>
          <a:p>
            <a:pPr lvl="1" eaLnBrk="0" hangingPunct="0">
              <a:spcBef>
                <a:spcPct val="50000"/>
              </a:spcBef>
            </a:pPr>
            <a:r>
              <a:rPr lang="en-US" altLang="en-US" sz="2600" dirty="0"/>
              <a:t>- Could be misinterpreted as the </a:t>
            </a:r>
            <a:r>
              <a:rPr lang="en-US" altLang="en-US" sz="2600" i="1" dirty="0"/>
              <a:t>difference</a:t>
            </a:r>
            <a:r>
              <a:rPr lang="en-US" altLang="en-US" sz="2600" dirty="0"/>
              <a:t> in risk between the two groups.  In this example the difference is:  0.15 in ramipril – 0.19 in placebo = -0.04 (i.e. favoring ramipril)</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ChangeArrowheads="1"/>
          </p:cNvSpPr>
          <p:nvPr>
            <p:ph type="title"/>
          </p:nvPr>
        </p:nvSpPr>
        <p:spPr>
          <a:xfrm>
            <a:off x="0" y="-152400"/>
            <a:ext cx="9144000" cy="1143000"/>
          </a:xfrm>
        </p:spPr>
        <p:txBody>
          <a:bodyPr/>
          <a:lstStyle/>
          <a:p>
            <a:r>
              <a:rPr lang="en-US" altLang="en-US" sz="3200" b="1" dirty="0" smtClean="0"/>
              <a:t>Measures of Association – Cohort Studies</a:t>
            </a:r>
          </a:p>
        </p:txBody>
      </p:sp>
      <p:graphicFrame>
        <p:nvGraphicFramePr>
          <p:cNvPr id="446514" name="Group 50"/>
          <p:cNvGraphicFramePr>
            <a:graphicFrameLocks noGrp="1"/>
          </p:cNvGraphicFramePr>
          <p:nvPr>
            <p:ph idx="1"/>
          </p:nvPr>
        </p:nvGraphicFramePr>
        <p:xfrm>
          <a:off x="304800" y="762000"/>
          <a:ext cx="8686800" cy="5678290"/>
        </p:xfrm>
        <a:graphic>
          <a:graphicData uri="http://schemas.openxmlformats.org/drawingml/2006/table">
            <a:tbl>
              <a:tblPr/>
              <a:tblGrid>
                <a:gridCol w="3886200"/>
                <a:gridCol w="1981200"/>
                <a:gridCol w="2819400"/>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6322"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
        <p:nvSpPr>
          <p:cNvPr id="226323" name="Rectangle 4"/>
          <p:cNvSpPr>
            <a:spLocks noChangeArrowheads="1"/>
          </p:cNvSpPr>
          <p:nvPr/>
        </p:nvSpPr>
        <p:spPr bwMode="auto">
          <a:xfrm>
            <a:off x="304800" y="4724400"/>
            <a:ext cx="5645834" cy="685800"/>
          </a:xfrm>
          <a:prstGeom prst="rect">
            <a:avLst/>
          </a:prstGeom>
          <a:noFill/>
          <a:ln w="28575">
            <a:solidFill>
              <a:srgbClr val="FF0000"/>
            </a:solidFill>
            <a:miter lim="800000"/>
            <a:headEnd/>
            <a:tailEnd/>
          </a:ln>
        </p:spPr>
        <p:txBody>
          <a:bodyPr wrap="none" anchor="ctr"/>
          <a:lstStyle/>
          <a:p>
            <a:pPr eaLnBrk="0" hangingPunct="0"/>
            <a:endParaRPr lang="en-US"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27"/>
          <p:cNvSpPr txBox="1">
            <a:spLocks noChangeArrowheads="1"/>
          </p:cNvSpPr>
          <p:nvPr/>
        </p:nvSpPr>
        <p:spPr bwMode="auto">
          <a:xfrm>
            <a:off x="609600" y="304800"/>
            <a:ext cx="7974013" cy="519113"/>
          </a:xfrm>
          <a:prstGeom prst="rect">
            <a:avLst/>
          </a:prstGeom>
          <a:noFill/>
          <a:ln w="9525">
            <a:noFill/>
            <a:miter lim="800000"/>
            <a:headEnd/>
            <a:tailEnd/>
          </a:ln>
        </p:spPr>
        <p:txBody>
          <a:bodyPr wrap="none">
            <a:spAutoFit/>
          </a:bodyPr>
          <a:lstStyle/>
          <a:p>
            <a:pPr eaLnBrk="0" hangingPunct="0"/>
            <a:r>
              <a:rPr lang="en-US" altLang="en-US" sz="2800" b="1" dirty="0"/>
              <a:t>Prevalence ratio of disease in exposed vs unexposed</a:t>
            </a:r>
          </a:p>
        </p:txBody>
      </p:sp>
      <p:sp>
        <p:nvSpPr>
          <p:cNvPr id="30735" name="Text Box 1040"/>
          <p:cNvSpPr txBox="1">
            <a:spLocks noChangeArrowheads="1"/>
          </p:cNvSpPr>
          <p:nvPr/>
        </p:nvSpPr>
        <p:spPr bwMode="auto">
          <a:xfrm>
            <a:off x="7315200" y="2743200"/>
            <a:ext cx="1101725" cy="641350"/>
          </a:xfrm>
          <a:prstGeom prst="rect">
            <a:avLst/>
          </a:prstGeom>
          <a:noFill/>
          <a:ln w="9525">
            <a:noFill/>
            <a:miter lim="800000"/>
            <a:headEnd/>
            <a:tailEnd/>
          </a:ln>
        </p:spPr>
        <p:txBody>
          <a:bodyPr wrap="none">
            <a:spAutoFit/>
          </a:bodyPr>
          <a:lstStyle/>
          <a:p>
            <a:pPr eaLnBrk="0" hangingPunct="0"/>
            <a:r>
              <a:rPr lang="en-US" altLang="en-US" dirty="0"/>
              <a:t>a + b</a:t>
            </a:r>
            <a:endParaRPr lang="en-US" altLang="en-US" sz="2400" dirty="0"/>
          </a:p>
        </p:txBody>
      </p:sp>
      <p:sp>
        <p:nvSpPr>
          <p:cNvPr id="30736" name="Text Box 1041"/>
          <p:cNvSpPr txBox="1">
            <a:spLocks noChangeArrowheads="1"/>
          </p:cNvSpPr>
          <p:nvPr/>
        </p:nvSpPr>
        <p:spPr bwMode="auto">
          <a:xfrm>
            <a:off x="7239000" y="4114800"/>
            <a:ext cx="1254125" cy="641350"/>
          </a:xfrm>
          <a:prstGeom prst="rect">
            <a:avLst/>
          </a:prstGeom>
          <a:noFill/>
          <a:ln w="9525">
            <a:noFill/>
            <a:miter lim="800000"/>
            <a:headEnd/>
            <a:tailEnd/>
          </a:ln>
        </p:spPr>
        <p:txBody>
          <a:bodyPr wrap="none">
            <a:spAutoFit/>
          </a:bodyPr>
          <a:lstStyle/>
          <a:p>
            <a:pPr eaLnBrk="0" hangingPunct="0"/>
            <a:r>
              <a:rPr lang="en-US" altLang="en-US" sz="2400" dirty="0"/>
              <a:t>  </a:t>
            </a:r>
            <a:r>
              <a:rPr lang="en-US" altLang="en-US" dirty="0"/>
              <a:t>c + d</a:t>
            </a:r>
            <a:endParaRPr lang="en-US" altLang="en-US" sz="2400" dirty="0"/>
          </a:p>
        </p:txBody>
      </p:sp>
      <p:sp>
        <p:nvSpPr>
          <p:cNvPr id="30737" name="Rectangle 1045"/>
          <p:cNvSpPr>
            <a:spLocks noChangeArrowheads="1"/>
          </p:cNvSpPr>
          <p:nvPr/>
        </p:nvSpPr>
        <p:spPr bwMode="auto">
          <a:xfrm>
            <a:off x="7696200" y="3429000"/>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30738" name="Rectangle 1046"/>
          <p:cNvSpPr>
            <a:spLocks noChangeArrowheads="1"/>
          </p:cNvSpPr>
          <p:nvPr/>
        </p:nvSpPr>
        <p:spPr bwMode="auto">
          <a:xfrm>
            <a:off x="7543800" y="20574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30739" name="Text Box 1047"/>
          <p:cNvSpPr txBox="1">
            <a:spLocks noChangeArrowheads="1"/>
          </p:cNvSpPr>
          <p:nvPr/>
        </p:nvSpPr>
        <p:spPr bwMode="auto">
          <a:xfrm>
            <a:off x="5918200" y="3092450"/>
            <a:ext cx="1168400" cy="641350"/>
          </a:xfrm>
          <a:prstGeom prst="rect">
            <a:avLst/>
          </a:prstGeom>
          <a:noFill/>
          <a:ln w="9525">
            <a:noFill/>
            <a:miter lim="800000"/>
            <a:headEnd/>
            <a:tailEnd/>
          </a:ln>
        </p:spPr>
        <p:txBody>
          <a:bodyPr wrap="none">
            <a:spAutoFit/>
          </a:bodyPr>
          <a:lstStyle/>
          <a:p>
            <a:pPr eaLnBrk="0" hangingPunct="0"/>
            <a:r>
              <a:rPr lang="en-US" altLang="en-US" b="1" dirty="0"/>
              <a:t>PR =</a:t>
            </a:r>
            <a:endParaRPr lang="en-US" altLang="en-US" sz="2400" dirty="0"/>
          </a:p>
        </p:txBody>
      </p:sp>
      <p:sp>
        <p:nvSpPr>
          <p:cNvPr id="30740" name="Line 1048"/>
          <p:cNvSpPr>
            <a:spLocks noChangeShapeType="1"/>
          </p:cNvSpPr>
          <p:nvPr/>
        </p:nvSpPr>
        <p:spPr bwMode="auto">
          <a:xfrm>
            <a:off x="7467600" y="2819400"/>
            <a:ext cx="838200" cy="0"/>
          </a:xfrm>
          <a:prstGeom prst="line">
            <a:avLst/>
          </a:prstGeom>
          <a:noFill/>
          <a:ln w="9525">
            <a:solidFill>
              <a:schemeClr val="tx1"/>
            </a:solidFill>
            <a:round/>
            <a:headEnd/>
            <a:tailEnd/>
          </a:ln>
        </p:spPr>
        <p:txBody>
          <a:bodyPr wrap="none" anchor="ctr"/>
          <a:lstStyle/>
          <a:p>
            <a:endParaRPr lang="en-US" dirty="0"/>
          </a:p>
        </p:txBody>
      </p:sp>
      <p:sp>
        <p:nvSpPr>
          <p:cNvPr id="30741" name="Line 1049"/>
          <p:cNvSpPr>
            <a:spLocks noChangeShapeType="1"/>
          </p:cNvSpPr>
          <p:nvPr/>
        </p:nvSpPr>
        <p:spPr bwMode="auto">
          <a:xfrm>
            <a:off x="7543800" y="4114800"/>
            <a:ext cx="838200" cy="0"/>
          </a:xfrm>
          <a:prstGeom prst="line">
            <a:avLst/>
          </a:prstGeom>
          <a:noFill/>
          <a:ln w="9525">
            <a:solidFill>
              <a:schemeClr val="tx1"/>
            </a:solidFill>
            <a:round/>
            <a:headEnd/>
            <a:tailEnd/>
          </a:ln>
        </p:spPr>
        <p:txBody>
          <a:bodyPr wrap="none" anchor="ctr"/>
          <a:lstStyle/>
          <a:p>
            <a:endParaRPr lang="en-US" dirty="0"/>
          </a:p>
        </p:txBody>
      </p:sp>
      <p:sp>
        <p:nvSpPr>
          <p:cNvPr id="30742" name="Line 1050"/>
          <p:cNvSpPr>
            <a:spLocks noChangeShapeType="1"/>
          </p:cNvSpPr>
          <p:nvPr/>
        </p:nvSpPr>
        <p:spPr bwMode="auto">
          <a:xfrm>
            <a:off x="7162800" y="3429000"/>
            <a:ext cx="1600200" cy="0"/>
          </a:xfrm>
          <a:prstGeom prst="line">
            <a:avLst/>
          </a:prstGeom>
          <a:noFill/>
          <a:ln w="9525">
            <a:solidFill>
              <a:schemeClr val="tx1"/>
            </a:solidFill>
            <a:round/>
            <a:headEnd/>
            <a:tailEnd/>
          </a:ln>
        </p:spPr>
        <p:txBody>
          <a:bodyPr wrap="none" anchor="ctr"/>
          <a:lstStyle/>
          <a:p>
            <a:endParaRPr lang="en-US" dirty="0"/>
          </a:p>
        </p:txBody>
      </p:sp>
      <p:sp>
        <p:nvSpPr>
          <p:cNvPr id="30743" name="Text Box 1051"/>
          <p:cNvSpPr txBox="1">
            <a:spLocks noChangeArrowheads="1"/>
          </p:cNvSpPr>
          <p:nvPr/>
        </p:nvSpPr>
        <p:spPr bwMode="auto">
          <a:xfrm>
            <a:off x="228600" y="5486400"/>
            <a:ext cx="8915400" cy="954088"/>
          </a:xfrm>
          <a:prstGeom prst="rect">
            <a:avLst/>
          </a:prstGeom>
          <a:noFill/>
          <a:ln w="9525">
            <a:noFill/>
            <a:miter lim="800000"/>
            <a:headEnd/>
            <a:tailEnd/>
          </a:ln>
        </p:spPr>
        <p:txBody>
          <a:bodyPr>
            <a:spAutoFit/>
          </a:bodyPr>
          <a:lstStyle/>
          <a:p>
            <a:pPr eaLnBrk="0" hangingPunct="0">
              <a:spcBef>
                <a:spcPct val="50000"/>
              </a:spcBef>
            </a:pPr>
            <a:r>
              <a:rPr lang="en-US" altLang="en-US" sz="2800" dirty="0"/>
              <a:t>A prevalence ratio (PR) is a </a:t>
            </a:r>
            <a:r>
              <a:rPr lang="en-US" altLang="en-US" sz="2800" i="1" dirty="0"/>
              <a:t>point estimate</a:t>
            </a:r>
            <a:r>
              <a:rPr lang="en-US" altLang="en-US" sz="2800" dirty="0"/>
              <a:t> of the association between exposure and disease in a cross-sectional design.</a:t>
            </a:r>
          </a:p>
        </p:txBody>
      </p:sp>
      <p:grpSp>
        <p:nvGrpSpPr>
          <p:cNvPr id="4" name="Group 3"/>
          <p:cNvGrpSpPr/>
          <p:nvPr/>
        </p:nvGrpSpPr>
        <p:grpSpPr>
          <a:xfrm>
            <a:off x="677492" y="1403350"/>
            <a:ext cx="4813683" cy="3559124"/>
            <a:chOff x="756958" y="1338540"/>
            <a:chExt cx="4813683" cy="3559124"/>
          </a:xfrm>
        </p:grpSpPr>
        <p:grpSp>
          <p:nvGrpSpPr>
            <p:cNvPr id="2" name="Group 1"/>
            <p:cNvGrpSpPr/>
            <p:nvPr/>
          </p:nvGrpSpPr>
          <p:grpSpPr>
            <a:xfrm>
              <a:off x="756958" y="1338540"/>
              <a:ext cx="4813683" cy="3559124"/>
              <a:chOff x="1282317" y="708076"/>
              <a:chExt cx="4813683" cy="3559124"/>
            </a:xfrm>
          </p:grpSpPr>
          <p:sp>
            <p:nvSpPr>
              <p:cNvPr id="25" name="Rectangle 2051"/>
              <p:cNvSpPr>
                <a:spLocks noChangeArrowheads="1"/>
              </p:cNvSpPr>
              <p:nvPr/>
            </p:nvSpPr>
            <p:spPr bwMode="auto">
              <a:xfrm>
                <a:off x="2971800"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26" name="Text Box 2053"/>
              <p:cNvSpPr txBox="1">
                <a:spLocks noChangeArrowheads="1"/>
              </p:cNvSpPr>
              <p:nvPr/>
            </p:nvSpPr>
            <p:spPr bwMode="auto">
              <a:xfrm>
                <a:off x="3944820" y="708076"/>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27" name="Text Box 2054"/>
              <p:cNvSpPr txBox="1">
                <a:spLocks noChangeArrowheads="1"/>
              </p:cNvSpPr>
              <p:nvPr/>
            </p:nvSpPr>
            <p:spPr bwMode="auto">
              <a:xfrm>
                <a:off x="3429321"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28" name="Text Box 2055"/>
              <p:cNvSpPr txBox="1">
                <a:spLocks noChangeArrowheads="1"/>
              </p:cNvSpPr>
              <p:nvPr/>
            </p:nvSpPr>
            <p:spPr bwMode="auto">
              <a:xfrm>
                <a:off x="5051424"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29" name="Text Box 2056"/>
              <p:cNvSpPr txBox="1">
                <a:spLocks noChangeArrowheads="1"/>
              </p:cNvSpPr>
              <p:nvPr/>
            </p:nvSpPr>
            <p:spPr bwMode="auto">
              <a:xfrm rot="16202283">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30"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1"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2" name="Text Box 2061"/>
              <p:cNvSpPr txBox="1">
                <a:spLocks noChangeArrowheads="1"/>
              </p:cNvSpPr>
              <p:nvPr/>
            </p:nvSpPr>
            <p:spPr bwMode="auto">
              <a:xfrm>
                <a:off x="3517900" y="19812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33" name="Rectangle 2062"/>
              <p:cNvSpPr>
                <a:spLocks noChangeArrowheads="1"/>
              </p:cNvSpPr>
              <p:nvPr/>
            </p:nvSpPr>
            <p:spPr bwMode="auto">
              <a:xfrm>
                <a:off x="5127625" y="1965325"/>
                <a:ext cx="412750" cy="641350"/>
              </a:xfrm>
              <a:prstGeom prst="rect">
                <a:avLst/>
              </a:prstGeom>
              <a:noFill/>
              <a:ln w="9525">
                <a:noFill/>
                <a:miter lim="800000"/>
                <a:headEnd/>
                <a:tailEnd/>
              </a:ln>
            </p:spPr>
            <p:txBody>
              <a:bodyPr wrap="none">
                <a:spAutoFit/>
              </a:bodyPr>
              <a:lstStyle/>
              <a:p>
                <a:pPr eaLnBrk="0" hangingPunct="0"/>
                <a:r>
                  <a:rPr lang="en-US" altLang="en-US" dirty="0"/>
                  <a:t>b</a:t>
                </a:r>
              </a:p>
            </p:txBody>
          </p:sp>
          <p:sp>
            <p:nvSpPr>
              <p:cNvPr id="34" name="Rectangle 2063"/>
              <p:cNvSpPr>
                <a:spLocks noChangeArrowheads="1"/>
              </p:cNvSpPr>
              <p:nvPr/>
            </p:nvSpPr>
            <p:spPr bwMode="auto">
              <a:xfrm>
                <a:off x="3540125" y="3336925"/>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35" name="Rectangle 2064"/>
              <p:cNvSpPr>
                <a:spLocks noChangeArrowheads="1"/>
              </p:cNvSpPr>
              <p:nvPr/>
            </p:nvSpPr>
            <p:spPr bwMode="auto">
              <a:xfrm>
                <a:off x="5123656" y="3336925"/>
                <a:ext cx="412750" cy="641350"/>
              </a:xfrm>
              <a:prstGeom prst="rect">
                <a:avLst/>
              </a:prstGeom>
              <a:noFill/>
              <a:ln w="9525">
                <a:noFill/>
                <a:miter lim="800000"/>
                <a:headEnd/>
                <a:tailEnd/>
              </a:ln>
            </p:spPr>
            <p:txBody>
              <a:bodyPr wrap="none">
                <a:spAutoFit/>
              </a:bodyPr>
              <a:lstStyle/>
              <a:p>
                <a:pPr eaLnBrk="0" hangingPunct="0"/>
                <a:r>
                  <a:rPr lang="en-US" altLang="en-US" dirty="0"/>
                  <a:t>d</a:t>
                </a:r>
              </a:p>
            </p:txBody>
          </p:sp>
        </p:grpSp>
        <p:grpSp>
          <p:nvGrpSpPr>
            <p:cNvPr id="3" name="Group 2"/>
            <p:cNvGrpSpPr/>
            <p:nvPr/>
          </p:nvGrpSpPr>
          <p:grpSpPr>
            <a:xfrm>
              <a:off x="2446441" y="2383064"/>
              <a:ext cx="3124200" cy="2514600"/>
              <a:chOff x="2446441" y="2383064"/>
              <a:chExt cx="3124200" cy="2514600"/>
            </a:xfrm>
          </p:grpSpPr>
          <p:sp>
            <p:nvSpPr>
              <p:cNvPr id="37" name="Line 2059"/>
              <p:cNvSpPr>
                <a:spLocks noChangeShapeType="1"/>
              </p:cNvSpPr>
              <p:nvPr/>
            </p:nvSpPr>
            <p:spPr bwMode="auto">
              <a:xfrm>
                <a:off x="3970441" y="2383064"/>
                <a:ext cx="0" cy="2514600"/>
              </a:xfrm>
              <a:prstGeom prst="line">
                <a:avLst/>
              </a:prstGeom>
              <a:noFill/>
              <a:ln w="9525">
                <a:solidFill>
                  <a:schemeClr val="tx1"/>
                </a:solidFill>
                <a:round/>
                <a:headEnd/>
                <a:tailEnd/>
              </a:ln>
            </p:spPr>
            <p:txBody>
              <a:bodyPr wrap="none" anchor="ctr"/>
              <a:lstStyle/>
              <a:p>
                <a:endParaRPr lang="en-US" dirty="0"/>
              </a:p>
            </p:txBody>
          </p:sp>
          <p:cxnSp>
            <p:nvCxnSpPr>
              <p:cNvPr id="38" name="Straight Connector 37"/>
              <p:cNvCxnSpPr/>
              <p:nvPr/>
            </p:nvCxnSpPr>
            <p:spPr bwMode="auto">
              <a:xfrm>
                <a:off x="2446441" y="3640364"/>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ChangeArrowheads="1"/>
          </p:cNvSpPr>
          <p:nvPr/>
        </p:nvSpPr>
        <p:spPr bwMode="auto">
          <a:xfrm>
            <a:off x="0" y="228600"/>
            <a:ext cx="9144000" cy="1143000"/>
          </a:xfrm>
          <a:prstGeom prst="rect">
            <a:avLst/>
          </a:prstGeom>
          <a:noFill/>
          <a:ln w="9525">
            <a:noFill/>
            <a:miter lim="800000"/>
            <a:headEnd/>
            <a:tailEnd/>
          </a:ln>
        </p:spPr>
        <p:txBody>
          <a:bodyPr anchor="ctr"/>
          <a:lstStyle/>
          <a:p>
            <a:pPr algn="ctr" eaLnBrk="0" hangingPunct="0"/>
            <a:r>
              <a:rPr lang="en-US" altLang="en-US" b="1" dirty="0">
                <a:solidFill>
                  <a:schemeClr val="tx2"/>
                </a:solidFill>
              </a:rPr>
              <a:t>(Incidence) Rate ratio: </a:t>
            </a:r>
            <a:br>
              <a:rPr lang="en-US" altLang="en-US" b="1" dirty="0">
                <a:solidFill>
                  <a:schemeClr val="tx2"/>
                </a:solidFill>
              </a:rPr>
            </a:br>
            <a:r>
              <a:rPr lang="en-US" altLang="en-US" b="1" dirty="0">
                <a:solidFill>
                  <a:schemeClr val="tx2"/>
                </a:solidFill>
              </a:rPr>
              <a:t>Comparison of “average” incidence rates</a:t>
            </a:r>
          </a:p>
        </p:txBody>
      </p:sp>
      <p:sp>
        <p:nvSpPr>
          <p:cNvPr id="228354" name="Rectangle 3"/>
          <p:cNvSpPr>
            <a:spLocks noChangeArrowheads="1"/>
          </p:cNvSpPr>
          <p:nvPr/>
        </p:nvSpPr>
        <p:spPr bwMode="auto">
          <a:xfrm>
            <a:off x="304800" y="1828800"/>
            <a:ext cx="8458200" cy="46482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altLang="en-US" sz="3200" dirty="0"/>
              <a:t>Ratio of two person-time rates</a:t>
            </a:r>
          </a:p>
          <a:p>
            <a:pPr marL="742950" lvl="1" indent="-285750" eaLnBrk="0" hangingPunct="0">
              <a:lnSpc>
                <a:spcPct val="90000"/>
              </a:lnSpc>
              <a:spcBef>
                <a:spcPct val="20000"/>
              </a:spcBef>
              <a:buFontTx/>
              <a:buChar char="–"/>
            </a:pPr>
            <a:r>
              <a:rPr lang="en-US" altLang="en-US" sz="2800" dirty="0"/>
              <a:t>NB: denominators of two person-time rates must be in the same </a:t>
            </a:r>
            <a:r>
              <a:rPr lang="en-US" altLang="en-US" sz="2800" dirty="0" smtClean="0"/>
              <a:t>units</a:t>
            </a:r>
          </a:p>
          <a:p>
            <a:pPr marL="742950" lvl="1" indent="-285750" eaLnBrk="0" hangingPunct="0">
              <a:lnSpc>
                <a:spcPct val="90000"/>
              </a:lnSpc>
              <a:spcBef>
                <a:spcPct val="20000"/>
              </a:spcBef>
              <a:buFontTx/>
              <a:buChar char="–"/>
            </a:pPr>
            <a:r>
              <a:rPr lang="en-US" altLang="en-US" sz="2800" dirty="0"/>
              <a:t>Stata code:  strate </a:t>
            </a:r>
            <a:r>
              <a:rPr lang="en-US" altLang="en-US" sz="2800" dirty="0" smtClean="0"/>
              <a:t>exposure_variable</a:t>
            </a:r>
            <a:endParaRPr lang="en-US" altLang="en-US" sz="2000" dirty="0"/>
          </a:p>
          <a:p>
            <a:pPr marL="342900" indent="-342900" eaLnBrk="0" hangingPunct="0">
              <a:lnSpc>
                <a:spcPct val="90000"/>
              </a:lnSpc>
              <a:spcBef>
                <a:spcPct val="20000"/>
              </a:spcBef>
              <a:buFontTx/>
              <a:buChar char="•"/>
            </a:pPr>
            <a:r>
              <a:rPr lang="en-US" altLang="en-US" sz="3200" dirty="0" smtClean="0"/>
              <a:t>e.g., NSAIDS &amp; Outcome</a:t>
            </a:r>
            <a:r>
              <a:rPr lang="en-US" altLang="en-US" sz="3200" dirty="0"/>
              <a:t> </a:t>
            </a:r>
            <a:r>
              <a:rPr lang="en-US" altLang="en-US" sz="3200" dirty="0" smtClean="0"/>
              <a:t>of </a:t>
            </a:r>
            <a:r>
              <a:rPr lang="en-US" altLang="en-US" sz="3200" dirty="0"/>
              <a:t>CHD death or MI</a:t>
            </a:r>
          </a:p>
          <a:p>
            <a:pPr marL="342900" indent="-342900" eaLnBrk="0" hangingPunct="0">
              <a:lnSpc>
                <a:spcPct val="90000"/>
              </a:lnSpc>
              <a:spcBef>
                <a:spcPct val="20000"/>
              </a:spcBef>
              <a:buFontTx/>
              <a:buChar char="•"/>
            </a:pPr>
            <a:endParaRPr lang="en-US" altLang="en-US" sz="1200" dirty="0"/>
          </a:p>
          <a:p>
            <a:pPr marL="342900" indent="-342900" eaLnBrk="0" hangingPunct="0">
              <a:spcBef>
                <a:spcPct val="20000"/>
              </a:spcBef>
              <a:buFontTx/>
              <a:buChar char="•"/>
            </a:pPr>
            <a:r>
              <a:rPr lang="en-US" altLang="en-US" sz="3200" dirty="0"/>
              <a:t>Rate NSAID use = 12.02 per 1000 person-years</a:t>
            </a:r>
          </a:p>
          <a:p>
            <a:pPr marL="342900" indent="-342900" eaLnBrk="0" hangingPunct="0">
              <a:spcBef>
                <a:spcPct val="20000"/>
              </a:spcBef>
              <a:buFontTx/>
              <a:buChar char="•"/>
            </a:pPr>
            <a:r>
              <a:rPr lang="en-US" altLang="en-US" sz="3200" dirty="0"/>
              <a:t>Rate for non use = 11.86 per 1000 person-years</a:t>
            </a:r>
          </a:p>
          <a:p>
            <a:pPr marL="342900" indent="-342900" eaLnBrk="0" hangingPunct="0">
              <a:spcBef>
                <a:spcPct val="20000"/>
              </a:spcBef>
            </a:pPr>
            <a:r>
              <a:rPr lang="en-US" altLang="en-US" sz="3200" dirty="0"/>
              <a:t>           Rate ratio = 12.02/11.86 = 1.01 </a:t>
            </a:r>
          </a:p>
        </p:txBody>
      </p:sp>
      <p:sp>
        <p:nvSpPr>
          <p:cNvPr id="228355" name="Rectangle 4"/>
          <p:cNvSpPr>
            <a:spLocks noChangeArrowheads="1"/>
          </p:cNvSpPr>
          <p:nvPr/>
        </p:nvSpPr>
        <p:spPr bwMode="auto">
          <a:xfrm>
            <a:off x="6172200" y="6019800"/>
            <a:ext cx="2417763" cy="457200"/>
          </a:xfrm>
          <a:prstGeom prst="rect">
            <a:avLst/>
          </a:prstGeom>
          <a:noFill/>
          <a:ln w="9525">
            <a:noFill/>
            <a:miter lim="800000"/>
            <a:headEnd/>
            <a:tailEnd/>
          </a:ln>
        </p:spPr>
        <p:txBody>
          <a:bodyPr wrap="none">
            <a:spAutoFit/>
          </a:bodyPr>
          <a:lstStyle/>
          <a:p>
            <a:pPr eaLnBrk="0" hangingPunct="0"/>
            <a:r>
              <a:rPr lang="en-US" altLang="en-US" sz="2400" dirty="0"/>
              <a:t>Ray, </a:t>
            </a:r>
            <a:r>
              <a:rPr lang="en-US" altLang="en-US" sz="2400" i="1" dirty="0"/>
              <a:t>Lancet</a:t>
            </a:r>
            <a:r>
              <a:rPr lang="en-US" altLang="en-US" sz="2400" dirty="0"/>
              <a:t>, 2002</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ChangeArrowheads="1"/>
          </p:cNvSpPr>
          <p:nvPr>
            <p:ph type="title"/>
          </p:nvPr>
        </p:nvSpPr>
        <p:spPr>
          <a:xfrm>
            <a:off x="762000" y="152400"/>
            <a:ext cx="7772400" cy="1143000"/>
          </a:xfrm>
        </p:spPr>
        <p:txBody>
          <a:bodyPr/>
          <a:lstStyle/>
          <a:p>
            <a:r>
              <a:rPr lang="en-US" altLang="en-US" b="1" dirty="0" smtClean="0"/>
              <a:t>NSAID use and CHD</a:t>
            </a:r>
          </a:p>
        </p:txBody>
      </p:sp>
      <p:sp>
        <p:nvSpPr>
          <p:cNvPr id="230402" name="Rectangle 3"/>
          <p:cNvSpPr>
            <a:spLocks noGrp="1" noChangeArrowheads="1"/>
          </p:cNvSpPr>
          <p:nvPr>
            <p:ph type="body" idx="1"/>
          </p:nvPr>
        </p:nvSpPr>
        <p:spPr>
          <a:xfrm>
            <a:off x="685800" y="1524000"/>
            <a:ext cx="7772400" cy="4114800"/>
          </a:xfrm>
        </p:spPr>
        <p:txBody>
          <a:bodyPr/>
          <a:lstStyle/>
          <a:p>
            <a:pPr>
              <a:lnSpc>
                <a:spcPct val="80000"/>
              </a:lnSpc>
              <a:buFontTx/>
              <a:buNone/>
            </a:pPr>
            <a:r>
              <a:rPr lang="en-US" altLang="en-US" sz="2000" b="1" dirty="0" smtClean="0"/>
              <a:t>Background</a:t>
            </a:r>
            <a:r>
              <a:rPr lang="en-US" altLang="en-US" sz="2000" dirty="0" smtClean="0"/>
              <a:t> We did an observational study to measure the effects of NSAIDs, including naproxen, on risk of serious coronary heart disease. </a:t>
            </a:r>
          </a:p>
          <a:p>
            <a:pPr>
              <a:lnSpc>
                <a:spcPct val="80000"/>
              </a:lnSpc>
              <a:buFontTx/>
              <a:buNone/>
            </a:pPr>
            <a:r>
              <a:rPr lang="en-US" altLang="en-US" sz="2000" b="1" dirty="0" smtClean="0"/>
              <a:t>Methods </a:t>
            </a:r>
            <a:r>
              <a:rPr lang="en-US" altLang="en-US" sz="2000" dirty="0" smtClean="0"/>
              <a:t>We used data from the Tennessee Medicaid programme obtained between Jan 1, 1987, and Dec 31, 1998, to identify a cohort of new NSAID users (n=181 441) and an equal number of non-users, matched for age, sex, and date NSAID use began. The study endpoint was hospital admission for acute myocardial infarction or death from coronary heart disease.</a:t>
            </a:r>
          </a:p>
          <a:p>
            <a:pPr>
              <a:lnSpc>
                <a:spcPct val="80000"/>
              </a:lnSpc>
              <a:buFontTx/>
              <a:buNone/>
            </a:pPr>
            <a:r>
              <a:rPr lang="en-US" altLang="en-US" sz="2000" b="1" dirty="0" smtClean="0"/>
              <a:t>Findings </a:t>
            </a:r>
            <a:r>
              <a:rPr lang="en-US" altLang="en-US" sz="2000" dirty="0" smtClean="0"/>
              <a:t>During 532 634 person-years of follow-up, 6362 cases of serious coronary heart disease occurred, or 11·9 per 1000 person-years. Multivariate-adjusted</a:t>
            </a:r>
            <a:r>
              <a:rPr lang="en-US" altLang="en-US" sz="2000" b="1" dirty="0" smtClean="0"/>
              <a:t> rate ratios</a:t>
            </a:r>
            <a:r>
              <a:rPr lang="en-US" altLang="en-US" sz="2000" dirty="0" smtClean="0"/>
              <a:t> for current and former use of NSAIDs were 1·05 (95% CI 0·97–1·14) and 1·02 (0·97–1·08), respectively.</a:t>
            </a:r>
          </a:p>
          <a:p>
            <a:pPr>
              <a:lnSpc>
                <a:spcPct val="80000"/>
              </a:lnSpc>
              <a:buFontTx/>
              <a:buNone/>
            </a:pPr>
            <a:endParaRPr lang="en-US" altLang="en-US" sz="2000" dirty="0" smtClean="0"/>
          </a:p>
          <a:p>
            <a:pPr>
              <a:lnSpc>
                <a:spcPct val="80000"/>
              </a:lnSpc>
            </a:pPr>
            <a:endParaRPr lang="en-US" altLang="en-US" sz="2000" dirty="0" smtClean="0"/>
          </a:p>
        </p:txBody>
      </p:sp>
      <p:sp>
        <p:nvSpPr>
          <p:cNvPr id="230403" name="Text Box 4"/>
          <p:cNvSpPr txBox="1">
            <a:spLocks noChangeArrowheads="1"/>
          </p:cNvSpPr>
          <p:nvPr/>
        </p:nvSpPr>
        <p:spPr bwMode="auto">
          <a:xfrm>
            <a:off x="990600" y="5029200"/>
            <a:ext cx="7315200" cy="1190625"/>
          </a:xfrm>
          <a:prstGeom prst="rect">
            <a:avLst/>
          </a:prstGeom>
          <a:noFill/>
          <a:ln w="9525">
            <a:noFill/>
            <a:miter lim="800000"/>
            <a:headEnd/>
            <a:tailEnd/>
          </a:ln>
        </p:spPr>
        <p:txBody>
          <a:bodyPr>
            <a:spAutoFit/>
          </a:bodyPr>
          <a:lstStyle/>
          <a:p>
            <a:pPr eaLnBrk="0" hangingPunct="0"/>
            <a:r>
              <a:rPr lang="en-US" altLang="en-US" dirty="0"/>
              <a:t>Described as “rate ratio.” “Incidence rate ratio” (IRR) also acceptable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ext Box 2"/>
          <p:cNvSpPr txBox="1">
            <a:spLocks noChangeArrowheads="1"/>
          </p:cNvSpPr>
          <p:nvPr/>
        </p:nvSpPr>
        <p:spPr bwMode="auto">
          <a:xfrm>
            <a:off x="304800" y="349250"/>
            <a:ext cx="8705850" cy="641350"/>
          </a:xfrm>
          <a:prstGeom prst="rect">
            <a:avLst/>
          </a:prstGeom>
          <a:noFill/>
          <a:ln w="9525">
            <a:noFill/>
            <a:miter lim="800000"/>
            <a:headEnd/>
            <a:tailEnd/>
          </a:ln>
        </p:spPr>
        <p:txBody>
          <a:bodyPr wrap="none">
            <a:spAutoFit/>
          </a:bodyPr>
          <a:lstStyle/>
          <a:p>
            <a:pPr eaLnBrk="0" hangingPunct="0"/>
            <a:r>
              <a:rPr lang="en-US" altLang="en-US" b="1" dirty="0"/>
              <a:t>Describing a Rate Ratio &gt; 1  (e.g., RR = 1.5)</a:t>
            </a:r>
          </a:p>
        </p:txBody>
      </p:sp>
      <p:sp>
        <p:nvSpPr>
          <p:cNvPr id="232450" name="Text Box 3"/>
          <p:cNvSpPr txBox="1">
            <a:spLocks noChangeArrowheads="1"/>
          </p:cNvSpPr>
          <p:nvPr/>
        </p:nvSpPr>
        <p:spPr bwMode="auto">
          <a:xfrm>
            <a:off x="381000" y="990600"/>
            <a:ext cx="8534400" cy="5649913"/>
          </a:xfrm>
          <a:prstGeom prst="rect">
            <a:avLst/>
          </a:prstGeom>
          <a:noFill/>
          <a:ln w="9525">
            <a:noFill/>
            <a:miter lim="800000"/>
            <a:headEnd/>
            <a:tailEnd/>
          </a:ln>
        </p:spPr>
        <p:txBody>
          <a:bodyPr>
            <a:spAutoFit/>
          </a:bodyPr>
          <a:lstStyle/>
          <a:p>
            <a:pPr eaLnBrk="0" hangingPunct="0">
              <a:spcBef>
                <a:spcPct val="25000"/>
              </a:spcBef>
            </a:pPr>
            <a:r>
              <a:rPr lang="en-US" altLang="en-US" dirty="0">
                <a:solidFill>
                  <a:srgbClr val="FF0000"/>
                </a:solidFill>
              </a:rPr>
              <a:t>*</a:t>
            </a:r>
            <a:r>
              <a:rPr lang="en-US" altLang="en-US" dirty="0"/>
              <a:t> </a:t>
            </a:r>
            <a:r>
              <a:rPr lang="en-US" altLang="en-US" sz="2800" dirty="0"/>
              <a:t>“Those who are exposed have 1.5 times the rate of the outcome as those who are not exposed.” </a:t>
            </a:r>
          </a:p>
          <a:p>
            <a:pPr eaLnBrk="0" hangingPunct="0">
              <a:spcBef>
                <a:spcPct val="25000"/>
              </a:spcBef>
            </a:pPr>
            <a:r>
              <a:rPr lang="en-US" altLang="en-US" sz="2800" dirty="0">
                <a:solidFill>
                  <a:srgbClr val="FF0000"/>
                </a:solidFill>
              </a:rPr>
              <a:t>* </a:t>
            </a:r>
            <a:r>
              <a:rPr lang="en-US" altLang="en-US" sz="2800" dirty="0"/>
              <a:t>“Rate of the outcome in the exposed is 1.5 times as high as the unexposed.”</a:t>
            </a:r>
          </a:p>
          <a:p>
            <a:pPr eaLnBrk="0" hangingPunct="0">
              <a:spcBef>
                <a:spcPct val="35000"/>
              </a:spcBef>
              <a:buFontTx/>
              <a:buChar char="•"/>
            </a:pPr>
            <a:r>
              <a:rPr lang="en-US" altLang="en-US" sz="2800" dirty="0"/>
              <a:t> </a:t>
            </a:r>
            <a:r>
              <a:rPr lang="en-US" altLang="en-US" sz="2000" dirty="0"/>
              <a:t>“There is a </a:t>
            </a:r>
            <a:r>
              <a:rPr lang="en-US" altLang="en-US" sz="2000" dirty="0" smtClean="0"/>
              <a:t>1.5-fold </a:t>
            </a:r>
            <a:r>
              <a:rPr lang="en-US" altLang="en-US" sz="2000" dirty="0"/>
              <a:t>higher rate of the outcome among exposed compared to unexposed.”</a:t>
            </a:r>
          </a:p>
          <a:p>
            <a:pPr eaLnBrk="0" hangingPunct="0">
              <a:spcBef>
                <a:spcPct val="35000"/>
              </a:spcBef>
              <a:buFontTx/>
              <a:buChar char="•"/>
            </a:pPr>
            <a:r>
              <a:rPr lang="en-US" altLang="en-US" sz="2000" dirty="0"/>
              <a:t> “Being exposed is associated with a higher rate of the outcome compared with being unexposed (Rate Ratio = 1.5).”  </a:t>
            </a:r>
          </a:p>
          <a:p>
            <a:pPr eaLnBrk="0" hangingPunct="0">
              <a:spcBef>
                <a:spcPct val="35000"/>
              </a:spcBef>
              <a:buFontTx/>
              <a:buChar char="•"/>
            </a:pPr>
            <a:r>
              <a:rPr lang="en-US" altLang="en-US" sz="2000" dirty="0"/>
              <a:t> “Those who are exposed have a 50% higher rate of the outcome than those who are not exposed.” - With rates, not likely to misinterpret a % as the </a:t>
            </a:r>
            <a:r>
              <a:rPr lang="en-US" altLang="en-US" sz="2000" i="1" dirty="0"/>
              <a:t>difference</a:t>
            </a:r>
            <a:r>
              <a:rPr lang="en-US" altLang="en-US" sz="2000" dirty="0"/>
              <a:t> in rate between the two groups</a:t>
            </a:r>
            <a:r>
              <a:rPr lang="en-US" altLang="en-US" sz="2000" dirty="0" smtClean="0"/>
              <a:t>.  This is unless reader does not understand rates.</a:t>
            </a:r>
            <a:endParaRPr lang="en-US" altLang="en-US" sz="2000" dirty="0"/>
          </a:p>
          <a:p>
            <a:pPr eaLnBrk="0" hangingPunct="0">
              <a:spcBef>
                <a:spcPct val="35000"/>
              </a:spcBef>
              <a:buFontTx/>
              <a:buChar char="•"/>
            </a:pPr>
            <a:r>
              <a:rPr lang="en-US" altLang="en-US" sz="2800" dirty="0"/>
              <a:t>  </a:t>
            </a:r>
            <a:r>
              <a:rPr lang="en-US" altLang="en-US" sz="2800" b="1" dirty="0"/>
              <a:t>Avoid: </a:t>
            </a:r>
            <a:r>
              <a:rPr lang="en-US" altLang="en-US" sz="2800" dirty="0"/>
              <a:t>“Those who are exposed are 1.5 times </a:t>
            </a:r>
            <a:r>
              <a:rPr lang="en-US" altLang="en-US" sz="2800" i="1" dirty="0"/>
              <a:t>more likely</a:t>
            </a:r>
            <a:r>
              <a:rPr lang="en-US" altLang="en-US" sz="2800" dirty="0"/>
              <a:t> to get the outcome than those who are unexposed.”</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ext Box 2"/>
          <p:cNvSpPr txBox="1">
            <a:spLocks noChangeArrowheads="1"/>
          </p:cNvSpPr>
          <p:nvPr/>
        </p:nvSpPr>
        <p:spPr bwMode="auto">
          <a:xfrm>
            <a:off x="608436" y="254388"/>
            <a:ext cx="7731604" cy="584775"/>
          </a:xfrm>
          <a:prstGeom prst="rect">
            <a:avLst/>
          </a:prstGeom>
          <a:noFill/>
          <a:ln w="9525">
            <a:noFill/>
            <a:miter lim="800000"/>
            <a:headEnd/>
            <a:tailEnd/>
          </a:ln>
        </p:spPr>
        <p:txBody>
          <a:bodyPr wrap="none">
            <a:spAutoFit/>
          </a:bodyPr>
          <a:lstStyle/>
          <a:p>
            <a:pPr eaLnBrk="0" hangingPunct="0"/>
            <a:r>
              <a:rPr lang="en-US" altLang="en-US" sz="3200" b="1" dirty="0"/>
              <a:t>Describing a Rate Ratio &lt; 1 (e.g., RR = 0.7)</a:t>
            </a:r>
          </a:p>
        </p:txBody>
      </p:sp>
      <p:sp>
        <p:nvSpPr>
          <p:cNvPr id="234498" name="Text Box 3"/>
          <p:cNvSpPr txBox="1">
            <a:spLocks noChangeArrowheads="1"/>
          </p:cNvSpPr>
          <p:nvPr/>
        </p:nvSpPr>
        <p:spPr bwMode="auto">
          <a:xfrm>
            <a:off x="304800" y="1066800"/>
            <a:ext cx="8610600" cy="5518150"/>
          </a:xfrm>
          <a:prstGeom prst="rect">
            <a:avLst/>
          </a:prstGeom>
          <a:noFill/>
          <a:ln w="9525">
            <a:noFill/>
            <a:miter lim="800000"/>
            <a:headEnd/>
            <a:tailEnd/>
          </a:ln>
        </p:spPr>
        <p:txBody>
          <a:bodyPr>
            <a:spAutoFit/>
          </a:bodyPr>
          <a:lstStyle/>
          <a:p>
            <a:pPr eaLnBrk="0" hangingPunct="0">
              <a:spcBef>
                <a:spcPct val="50000"/>
              </a:spcBef>
            </a:pPr>
            <a:r>
              <a:rPr lang="en-US" altLang="en-US" sz="2800" dirty="0">
                <a:solidFill>
                  <a:srgbClr val="FF0000"/>
                </a:solidFill>
              </a:rPr>
              <a:t>*</a:t>
            </a:r>
            <a:r>
              <a:rPr lang="en-US" altLang="en-US" sz="2800" dirty="0"/>
              <a:t> “Those who are exposed have 0.7 times the rate of the outcome as those who are not exposed.” </a:t>
            </a:r>
          </a:p>
          <a:p>
            <a:pPr eaLnBrk="0" hangingPunct="0">
              <a:spcBef>
                <a:spcPct val="50000"/>
              </a:spcBef>
            </a:pPr>
            <a:r>
              <a:rPr lang="en-US" altLang="en-US" sz="2800" dirty="0">
                <a:solidFill>
                  <a:srgbClr val="FF0000"/>
                </a:solidFill>
              </a:rPr>
              <a:t>*</a:t>
            </a:r>
            <a:r>
              <a:rPr lang="en-US" altLang="en-US" sz="2800" dirty="0"/>
              <a:t> “The exposed have a 30% lower rate of the outcome than the unexposed.”</a:t>
            </a:r>
          </a:p>
          <a:p>
            <a:pPr lvl="1" eaLnBrk="0" hangingPunct="0">
              <a:spcBef>
                <a:spcPct val="20000"/>
              </a:spcBef>
            </a:pPr>
            <a:r>
              <a:rPr lang="en-US" altLang="en-US" sz="2800" dirty="0"/>
              <a:t>- With rates, not likely to misinterpret a % as the </a:t>
            </a:r>
            <a:r>
              <a:rPr lang="en-US" altLang="en-US" sz="2800" i="1" dirty="0"/>
              <a:t>difference</a:t>
            </a:r>
            <a:r>
              <a:rPr lang="en-US" altLang="en-US" sz="2800" dirty="0"/>
              <a:t> in rate between the two groups. </a:t>
            </a:r>
          </a:p>
          <a:p>
            <a:pPr eaLnBrk="0" hangingPunct="0">
              <a:spcBef>
                <a:spcPct val="50000"/>
              </a:spcBef>
              <a:buFontTx/>
              <a:buChar char="•"/>
            </a:pPr>
            <a:r>
              <a:rPr lang="en-US" altLang="en-US" sz="2800" dirty="0"/>
              <a:t> “Being exposed is associated with a lower rate of the outcome compared with being unexposed (Rate Ratio = 0.7).”  </a:t>
            </a:r>
          </a:p>
          <a:p>
            <a:pPr eaLnBrk="0" hangingPunct="0">
              <a:spcBef>
                <a:spcPct val="50000"/>
              </a:spcBef>
              <a:buFontTx/>
              <a:buChar char="•"/>
            </a:pPr>
            <a:r>
              <a:rPr lang="en-US" altLang="en-US" sz="2800" b="1" dirty="0"/>
              <a:t>Avoid:</a:t>
            </a:r>
            <a:r>
              <a:rPr lang="en-US" altLang="en-US" sz="2800" dirty="0"/>
              <a:t> “Being exposed is associated with a lower</a:t>
            </a:r>
            <a:r>
              <a:rPr lang="en-US" altLang="en-US" sz="2800" i="1" dirty="0"/>
              <a:t> risk</a:t>
            </a:r>
            <a:r>
              <a:rPr lang="en-US" altLang="en-US" sz="2800" dirty="0"/>
              <a:t> of the outcome…”</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Grp="1" noChangeArrowheads="1"/>
          </p:cNvSpPr>
          <p:nvPr>
            <p:ph type="title"/>
          </p:nvPr>
        </p:nvSpPr>
        <p:spPr>
          <a:xfrm>
            <a:off x="0" y="-152400"/>
            <a:ext cx="9144000" cy="1143000"/>
          </a:xfrm>
        </p:spPr>
        <p:txBody>
          <a:bodyPr/>
          <a:lstStyle/>
          <a:p>
            <a:r>
              <a:rPr lang="en-US" altLang="en-US" sz="3200" b="1" dirty="0" smtClean="0"/>
              <a:t>Measures of Association – Cohort Studies</a:t>
            </a:r>
          </a:p>
        </p:txBody>
      </p:sp>
      <p:graphicFrame>
        <p:nvGraphicFramePr>
          <p:cNvPr id="446514" name="Group 50"/>
          <p:cNvGraphicFramePr>
            <a:graphicFrameLocks noGrp="1"/>
          </p:cNvGraphicFramePr>
          <p:nvPr>
            <p:ph idx="1"/>
          </p:nvPr>
        </p:nvGraphicFramePr>
        <p:xfrm>
          <a:off x="304800" y="762000"/>
          <a:ext cx="8686800" cy="5678290"/>
        </p:xfrm>
        <a:graphic>
          <a:graphicData uri="http://schemas.openxmlformats.org/drawingml/2006/table">
            <a:tbl>
              <a:tblPr/>
              <a:tblGrid>
                <a:gridCol w="3886200"/>
                <a:gridCol w="1981200"/>
                <a:gridCol w="2819400"/>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6562"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
        <p:nvSpPr>
          <p:cNvPr id="236563" name="Rectangle 4"/>
          <p:cNvSpPr>
            <a:spLocks noChangeArrowheads="1"/>
          </p:cNvSpPr>
          <p:nvPr/>
        </p:nvSpPr>
        <p:spPr bwMode="auto">
          <a:xfrm>
            <a:off x="304800" y="5486400"/>
            <a:ext cx="5772443" cy="914400"/>
          </a:xfrm>
          <a:prstGeom prst="rect">
            <a:avLst/>
          </a:prstGeom>
          <a:noFill/>
          <a:ln w="28575">
            <a:solidFill>
              <a:srgbClr val="FF0000"/>
            </a:solidFill>
            <a:miter lim="800000"/>
            <a:headEnd/>
            <a:tailEnd/>
          </a:ln>
        </p:spPr>
        <p:txBody>
          <a:bodyPr wrap="none" anchor="ctr"/>
          <a:lstStyle/>
          <a:p>
            <a:pPr eaLnBrk="0" hangingPunct="0"/>
            <a:endParaRPr lang="en-US" alt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3" name="Picture 5" descr="20091012104042316_0002"/>
          <p:cNvPicPr>
            <a:picLocks noChangeAspect="1" noChangeArrowheads="1"/>
          </p:cNvPicPr>
          <p:nvPr/>
        </p:nvPicPr>
        <p:blipFill>
          <a:blip r:embed="rId3" cstate="print"/>
          <a:srcRect l="33061" t="6909" r="16823" b="65181"/>
          <a:stretch>
            <a:fillRect/>
          </a:stretch>
        </p:blipFill>
        <p:spPr bwMode="auto">
          <a:xfrm rot="-60000">
            <a:off x="4800600" y="2514600"/>
            <a:ext cx="4038600" cy="2889250"/>
          </a:xfrm>
          <a:prstGeom prst="rect">
            <a:avLst/>
          </a:prstGeom>
          <a:noFill/>
          <a:ln w="9525">
            <a:noFill/>
            <a:miter lim="800000"/>
            <a:headEnd/>
            <a:tailEnd/>
          </a:ln>
        </p:spPr>
      </p:pic>
      <p:sp>
        <p:nvSpPr>
          <p:cNvPr id="238594" name="Text Box 6"/>
          <p:cNvSpPr txBox="1">
            <a:spLocks noChangeArrowheads="1"/>
          </p:cNvSpPr>
          <p:nvPr/>
        </p:nvSpPr>
        <p:spPr bwMode="auto">
          <a:xfrm>
            <a:off x="228600" y="381000"/>
            <a:ext cx="8686800" cy="1190625"/>
          </a:xfrm>
          <a:prstGeom prst="rect">
            <a:avLst/>
          </a:prstGeom>
          <a:noFill/>
          <a:ln w="9525">
            <a:noFill/>
            <a:miter lim="800000"/>
            <a:headEnd/>
            <a:tailEnd/>
          </a:ln>
        </p:spPr>
        <p:txBody>
          <a:bodyPr>
            <a:spAutoFit/>
          </a:bodyPr>
          <a:lstStyle/>
          <a:p>
            <a:pPr eaLnBrk="0" hangingPunct="0">
              <a:spcBef>
                <a:spcPct val="50000"/>
              </a:spcBef>
            </a:pPr>
            <a:r>
              <a:rPr lang="en-US" b="1" dirty="0"/>
              <a:t>Example:  Mortality after pediatric kidney transplant, stratified by donor type</a:t>
            </a:r>
          </a:p>
        </p:txBody>
      </p:sp>
      <p:sp>
        <p:nvSpPr>
          <p:cNvPr id="238595" name="Text Box 7"/>
          <p:cNvSpPr txBox="1">
            <a:spLocks noChangeArrowheads="1"/>
          </p:cNvSpPr>
          <p:nvPr/>
        </p:nvSpPr>
        <p:spPr bwMode="auto">
          <a:xfrm>
            <a:off x="304800" y="6172200"/>
            <a:ext cx="6172200" cy="396875"/>
          </a:xfrm>
          <a:prstGeom prst="rect">
            <a:avLst/>
          </a:prstGeom>
          <a:noFill/>
          <a:ln w="9525">
            <a:noFill/>
            <a:miter lim="800000"/>
            <a:headEnd/>
            <a:tailEnd/>
          </a:ln>
        </p:spPr>
        <p:txBody>
          <a:bodyPr>
            <a:spAutoFit/>
          </a:bodyPr>
          <a:lstStyle/>
          <a:p>
            <a:pPr eaLnBrk="0" hangingPunct="0">
              <a:spcBef>
                <a:spcPct val="50000"/>
              </a:spcBef>
            </a:pPr>
            <a:r>
              <a:rPr lang="en-US" sz="2000" dirty="0"/>
              <a:t>Vittinghoff et al. Regression Methods in Biostatistics 2012</a:t>
            </a:r>
          </a:p>
        </p:txBody>
      </p:sp>
      <p:pic>
        <p:nvPicPr>
          <p:cNvPr id="238596" name="Picture 9" descr="20091012104042316_0003"/>
          <p:cNvPicPr>
            <a:picLocks noChangeAspect="1" noChangeArrowheads="1"/>
          </p:cNvPicPr>
          <p:nvPr/>
        </p:nvPicPr>
        <p:blipFill>
          <a:blip r:embed="rId4" cstate="print"/>
          <a:srcRect l="32489" t="15909" r="9105" b="51894"/>
          <a:stretch>
            <a:fillRect/>
          </a:stretch>
        </p:blipFill>
        <p:spPr bwMode="auto">
          <a:xfrm>
            <a:off x="381000" y="2438400"/>
            <a:ext cx="4267200" cy="3022600"/>
          </a:xfrm>
          <a:prstGeom prst="rect">
            <a:avLst/>
          </a:prstGeom>
          <a:noFill/>
          <a:ln w="9525">
            <a:noFill/>
            <a:miter lim="800000"/>
            <a:headEnd/>
            <a:tailEnd/>
          </a:ln>
        </p:spPr>
      </p:pic>
      <p:sp>
        <p:nvSpPr>
          <p:cNvPr id="238597" name="Text Box 10"/>
          <p:cNvSpPr txBox="1">
            <a:spLocks noChangeArrowheads="1"/>
          </p:cNvSpPr>
          <p:nvPr/>
        </p:nvSpPr>
        <p:spPr bwMode="auto">
          <a:xfrm>
            <a:off x="762000" y="1905000"/>
            <a:ext cx="2971800" cy="519113"/>
          </a:xfrm>
          <a:prstGeom prst="rect">
            <a:avLst/>
          </a:prstGeom>
          <a:noFill/>
          <a:ln w="9525">
            <a:noFill/>
            <a:miter lim="800000"/>
            <a:headEnd/>
            <a:tailEnd/>
          </a:ln>
        </p:spPr>
        <p:txBody>
          <a:bodyPr>
            <a:spAutoFit/>
          </a:bodyPr>
          <a:lstStyle/>
          <a:p>
            <a:pPr eaLnBrk="0" hangingPunct="0">
              <a:spcBef>
                <a:spcPct val="50000"/>
              </a:spcBef>
            </a:pPr>
            <a:r>
              <a:rPr lang="en-US" sz="2800" dirty="0"/>
              <a:t>Survival curves</a:t>
            </a:r>
          </a:p>
        </p:txBody>
      </p:sp>
      <p:sp>
        <p:nvSpPr>
          <p:cNvPr id="238598" name="Rectangle 11"/>
          <p:cNvSpPr>
            <a:spLocks noChangeArrowheads="1"/>
          </p:cNvSpPr>
          <p:nvPr/>
        </p:nvSpPr>
        <p:spPr bwMode="auto">
          <a:xfrm>
            <a:off x="5257800" y="1927225"/>
            <a:ext cx="2620963" cy="519113"/>
          </a:xfrm>
          <a:prstGeom prst="rect">
            <a:avLst/>
          </a:prstGeom>
          <a:noFill/>
          <a:ln w="9525">
            <a:noFill/>
            <a:miter lim="800000"/>
            <a:headEnd/>
            <a:tailEnd/>
          </a:ln>
        </p:spPr>
        <p:txBody>
          <a:bodyPr wrap="none">
            <a:spAutoFit/>
          </a:bodyPr>
          <a:lstStyle/>
          <a:p>
            <a:pPr eaLnBrk="0" hangingPunct="0">
              <a:spcBef>
                <a:spcPct val="50000"/>
              </a:spcBef>
            </a:pPr>
            <a:r>
              <a:rPr lang="en-US" sz="2800" dirty="0"/>
              <a:t>Hazard functions</a:t>
            </a:r>
          </a:p>
        </p:txBody>
      </p:sp>
      <p:sp>
        <p:nvSpPr>
          <p:cNvPr id="238599" name="Text Box 13"/>
          <p:cNvSpPr txBox="1">
            <a:spLocks noChangeArrowheads="1"/>
          </p:cNvSpPr>
          <p:nvPr/>
        </p:nvSpPr>
        <p:spPr bwMode="auto">
          <a:xfrm>
            <a:off x="457200" y="5562600"/>
            <a:ext cx="8001000" cy="457200"/>
          </a:xfrm>
          <a:prstGeom prst="rect">
            <a:avLst/>
          </a:prstGeom>
          <a:noFill/>
          <a:ln w="9525">
            <a:noFill/>
            <a:miter lim="800000"/>
            <a:headEnd/>
            <a:tailEnd/>
          </a:ln>
        </p:spPr>
        <p:txBody>
          <a:bodyPr>
            <a:spAutoFit/>
          </a:bodyPr>
          <a:lstStyle/>
          <a:p>
            <a:pPr algn="ctr" eaLnBrk="0" hangingPunct="0">
              <a:spcBef>
                <a:spcPct val="50000"/>
              </a:spcBef>
            </a:pPr>
            <a:r>
              <a:rPr lang="en-US" sz="2400" dirty="0"/>
              <a:t>From proportional hazards model:  Hazard ratio = 2.06</a:t>
            </a:r>
          </a:p>
        </p:txBody>
      </p:sp>
      <p:cxnSp>
        <p:nvCxnSpPr>
          <p:cNvPr id="10" name="Straight Connector 9"/>
          <p:cNvCxnSpPr>
            <a:cxnSpLocks noChangeShapeType="1"/>
          </p:cNvCxnSpPr>
          <p:nvPr/>
        </p:nvCxnSpPr>
        <p:spPr bwMode="auto">
          <a:xfrm>
            <a:off x="5410200" y="2895600"/>
            <a:ext cx="0" cy="1828800"/>
          </a:xfrm>
          <a:prstGeom prst="line">
            <a:avLst/>
          </a:prstGeom>
          <a:noFill/>
          <a:ln w="25400" algn="ctr">
            <a:solidFill>
              <a:srgbClr val="FF0000"/>
            </a:solidFill>
            <a:round/>
            <a:headEnd/>
            <a:tailEnd/>
          </a:ln>
        </p:spPr>
      </p:cxnSp>
      <p:cxnSp>
        <p:nvCxnSpPr>
          <p:cNvPr id="12" name="Straight Connector 11"/>
          <p:cNvCxnSpPr>
            <a:cxnSpLocks noChangeShapeType="1"/>
          </p:cNvCxnSpPr>
          <p:nvPr/>
        </p:nvCxnSpPr>
        <p:spPr bwMode="auto">
          <a:xfrm>
            <a:off x="5638800" y="2895600"/>
            <a:ext cx="0" cy="1828800"/>
          </a:xfrm>
          <a:prstGeom prst="line">
            <a:avLst/>
          </a:prstGeom>
          <a:noFill/>
          <a:ln w="25400" algn="ctr">
            <a:solidFill>
              <a:srgbClr val="FF0000"/>
            </a:solidFill>
            <a:round/>
            <a:headEnd/>
            <a:tailEnd/>
          </a:ln>
        </p:spPr>
      </p:cxnSp>
      <p:cxnSp>
        <p:nvCxnSpPr>
          <p:cNvPr id="13" name="Straight Connector 12"/>
          <p:cNvCxnSpPr>
            <a:cxnSpLocks noChangeShapeType="1"/>
          </p:cNvCxnSpPr>
          <p:nvPr/>
        </p:nvCxnSpPr>
        <p:spPr bwMode="auto">
          <a:xfrm>
            <a:off x="5943600" y="2895600"/>
            <a:ext cx="0" cy="1828800"/>
          </a:xfrm>
          <a:prstGeom prst="line">
            <a:avLst/>
          </a:prstGeom>
          <a:noFill/>
          <a:ln w="25400" algn="ctr">
            <a:solidFill>
              <a:srgbClr val="FF0000"/>
            </a:solidFill>
            <a:round/>
            <a:headEnd/>
            <a:tailEnd/>
          </a:ln>
        </p:spPr>
      </p:cxnSp>
      <p:cxnSp>
        <p:nvCxnSpPr>
          <p:cNvPr id="14" name="Straight Connector 13"/>
          <p:cNvCxnSpPr>
            <a:cxnSpLocks noChangeShapeType="1"/>
          </p:cNvCxnSpPr>
          <p:nvPr/>
        </p:nvCxnSpPr>
        <p:spPr bwMode="auto">
          <a:xfrm>
            <a:off x="6248400" y="2895600"/>
            <a:ext cx="0" cy="1828800"/>
          </a:xfrm>
          <a:prstGeom prst="line">
            <a:avLst/>
          </a:prstGeom>
          <a:noFill/>
          <a:ln w="25400" algn="ctr">
            <a:solidFill>
              <a:srgbClr val="FF0000"/>
            </a:solidFill>
            <a:round/>
            <a:headEnd/>
            <a:tailEnd/>
          </a:ln>
        </p:spPr>
      </p:cxnSp>
      <p:cxnSp>
        <p:nvCxnSpPr>
          <p:cNvPr id="15" name="Straight Connector 14"/>
          <p:cNvCxnSpPr>
            <a:cxnSpLocks noChangeShapeType="1"/>
          </p:cNvCxnSpPr>
          <p:nvPr/>
        </p:nvCxnSpPr>
        <p:spPr bwMode="auto">
          <a:xfrm>
            <a:off x="6553200" y="2895600"/>
            <a:ext cx="0" cy="1828800"/>
          </a:xfrm>
          <a:prstGeom prst="line">
            <a:avLst/>
          </a:prstGeom>
          <a:noFill/>
          <a:ln w="25400" algn="ctr">
            <a:solidFill>
              <a:srgbClr val="FF0000"/>
            </a:solidFill>
            <a:round/>
            <a:headEnd/>
            <a:tailEnd/>
          </a:ln>
        </p:spPr>
      </p:cxnSp>
      <p:cxnSp>
        <p:nvCxnSpPr>
          <p:cNvPr id="16" name="Straight Connector 15"/>
          <p:cNvCxnSpPr>
            <a:cxnSpLocks noChangeShapeType="1"/>
          </p:cNvCxnSpPr>
          <p:nvPr/>
        </p:nvCxnSpPr>
        <p:spPr bwMode="auto">
          <a:xfrm>
            <a:off x="6934200" y="2895600"/>
            <a:ext cx="0" cy="1828800"/>
          </a:xfrm>
          <a:prstGeom prst="line">
            <a:avLst/>
          </a:prstGeom>
          <a:noFill/>
          <a:ln w="25400" algn="ctr">
            <a:solidFill>
              <a:srgbClr val="FF0000"/>
            </a:solidFill>
            <a:round/>
            <a:headEnd/>
            <a:tailEnd/>
          </a:ln>
        </p:spPr>
      </p:cxnSp>
      <p:cxnSp>
        <p:nvCxnSpPr>
          <p:cNvPr id="17" name="Straight Connector 16"/>
          <p:cNvCxnSpPr>
            <a:cxnSpLocks noChangeShapeType="1"/>
          </p:cNvCxnSpPr>
          <p:nvPr/>
        </p:nvCxnSpPr>
        <p:spPr bwMode="auto">
          <a:xfrm>
            <a:off x="7239000" y="2895600"/>
            <a:ext cx="0" cy="1828800"/>
          </a:xfrm>
          <a:prstGeom prst="line">
            <a:avLst/>
          </a:prstGeom>
          <a:noFill/>
          <a:ln w="25400" algn="ctr">
            <a:solidFill>
              <a:srgbClr val="FF0000"/>
            </a:solidFill>
            <a:round/>
            <a:headEnd/>
            <a:tailEnd/>
          </a:ln>
        </p:spPr>
      </p:cxnSp>
      <p:cxnSp>
        <p:nvCxnSpPr>
          <p:cNvPr id="18" name="Straight Connector 17"/>
          <p:cNvCxnSpPr>
            <a:cxnSpLocks noChangeShapeType="1"/>
          </p:cNvCxnSpPr>
          <p:nvPr/>
        </p:nvCxnSpPr>
        <p:spPr bwMode="auto">
          <a:xfrm>
            <a:off x="7543800" y="2895600"/>
            <a:ext cx="0" cy="1828800"/>
          </a:xfrm>
          <a:prstGeom prst="line">
            <a:avLst/>
          </a:prstGeom>
          <a:noFill/>
          <a:ln w="25400" algn="ctr">
            <a:solidFill>
              <a:srgbClr val="FF0000"/>
            </a:solidFill>
            <a:round/>
            <a:headEnd/>
            <a:tailEnd/>
          </a:ln>
        </p:spPr>
      </p:cxnSp>
      <p:cxnSp>
        <p:nvCxnSpPr>
          <p:cNvPr id="19" name="Straight Connector 18"/>
          <p:cNvCxnSpPr>
            <a:cxnSpLocks noChangeShapeType="1"/>
          </p:cNvCxnSpPr>
          <p:nvPr/>
        </p:nvCxnSpPr>
        <p:spPr bwMode="auto">
          <a:xfrm>
            <a:off x="7848600" y="2895600"/>
            <a:ext cx="0" cy="1828800"/>
          </a:xfrm>
          <a:prstGeom prst="line">
            <a:avLst/>
          </a:prstGeom>
          <a:noFill/>
          <a:ln w="25400" algn="ctr">
            <a:solidFill>
              <a:srgbClr val="FF0000"/>
            </a:solidFill>
            <a:round/>
            <a:headEnd/>
            <a:tailEnd/>
          </a:ln>
        </p:spPr>
      </p:cxnSp>
      <p:cxnSp>
        <p:nvCxnSpPr>
          <p:cNvPr id="20" name="Straight Connector 19"/>
          <p:cNvCxnSpPr>
            <a:cxnSpLocks noChangeShapeType="1"/>
          </p:cNvCxnSpPr>
          <p:nvPr/>
        </p:nvCxnSpPr>
        <p:spPr bwMode="auto">
          <a:xfrm>
            <a:off x="8077200" y="2895600"/>
            <a:ext cx="0" cy="1828800"/>
          </a:xfrm>
          <a:prstGeom prst="line">
            <a:avLst/>
          </a:prstGeom>
          <a:noFill/>
          <a:ln w="25400" algn="ctr">
            <a:solidFill>
              <a:srgbClr val="FF0000"/>
            </a:solidFill>
            <a:round/>
            <a:headEnd/>
            <a:tailEnd/>
          </a:ln>
        </p:spPr>
      </p:cxnSp>
      <p:cxnSp>
        <p:nvCxnSpPr>
          <p:cNvPr id="21" name="Straight Connector 20"/>
          <p:cNvCxnSpPr>
            <a:cxnSpLocks noChangeShapeType="1"/>
          </p:cNvCxnSpPr>
          <p:nvPr/>
        </p:nvCxnSpPr>
        <p:spPr bwMode="auto">
          <a:xfrm>
            <a:off x="8305800" y="2895600"/>
            <a:ext cx="0" cy="1828800"/>
          </a:xfrm>
          <a:prstGeom prst="line">
            <a:avLst/>
          </a:prstGeom>
          <a:noFill/>
          <a:ln w="25400" algn="ctr">
            <a:solidFill>
              <a:srgbClr val="FF0000"/>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19"/>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nodeType="afterEffect">
                                  <p:stCondLst>
                                    <p:cond delay="100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nodeType="afterEffect">
                                  <p:stCondLst>
                                    <p:cond delay="100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ChangeArrowheads="1"/>
          </p:cNvSpPr>
          <p:nvPr>
            <p:ph type="title"/>
          </p:nvPr>
        </p:nvSpPr>
        <p:spPr>
          <a:xfrm>
            <a:off x="685800" y="76200"/>
            <a:ext cx="7772400" cy="1143000"/>
          </a:xfrm>
        </p:spPr>
        <p:txBody>
          <a:bodyPr/>
          <a:lstStyle/>
          <a:p>
            <a:r>
              <a:rPr lang="en-US" altLang="en-US" sz="4000" b="1" dirty="0" smtClean="0"/>
              <a:t>Proportional hazards regression</a:t>
            </a:r>
          </a:p>
        </p:txBody>
      </p:sp>
      <p:sp>
        <p:nvSpPr>
          <p:cNvPr id="240642" name="Rectangle 3"/>
          <p:cNvSpPr>
            <a:spLocks noGrp="1" noChangeArrowheads="1"/>
          </p:cNvSpPr>
          <p:nvPr>
            <p:ph type="body" idx="1"/>
          </p:nvPr>
        </p:nvSpPr>
        <p:spPr>
          <a:xfrm>
            <a:off x="457200" y="1524000"/>
            <a:ext cx="8153400" cy="4114800"/>
          </a:xfrm>
        </p:spPr>
        <p:txBody>
          <a:bodyPr/>
          <a:lstStyle/>
          <a:p>
            <a:r>
              <a:rPr lang="en-US" altLang="en-US" sz="2800" dirty="0" smtClean="0"/>
              <a:t>Proportional hazards model compares hazards in the exposed and unexposed (or more than 2 groups)</a:t>
            </a:r>
          </a:p>
          <a:p>
            <a:pPr>
              <a:buFontTx/>
              <a:buNone/>
            </a:pPr>
            <a:endParaRPr lang="en-US" altLang="en-US" sz="2800" dirty="0" smtClean="0"/>
          </a:p>
          <a:p>
            <a:r>
              <a:rPr lang="en-US" altLang="en-US" sz="2800" dirty="0" smtClean="0"/>
              <a:t>Result is a type of rate ratio and is reported as a “hazard ratio” (or sometimes “rate ratio”)</a:t>
            </a:r>
          </a:p>
          <a:p>
            <a:endParaRPr lang="en-US" altLang="en-US" sz="2800" dirty="0" smtClean="0"/>
          </a:p>
          <a:p>
            <a:r>
              <a:rPr lang="en-US" altLang="en-US" sz="2800" dirty="0" smtClean="0"/>
              <a:t>Like logistic regression, it is another type of regression model that can adjust for confounding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noChangeArrowheads="1"/>
          </p:cNvSpPr>
          <p:nvPr>
            <p:ph type="title"/>
          </p:nvPr>
        </p:nvSpPr>
        <p:spPr>
          <a:xfrm>
            <a:off x="685800" y="0"/>
            <a:ext cx="7772400" cy="1143000"/>
          </a:xfrm>
        </p:spPr>
        <p:txBody>
          <a:bodyPr/>
          <a:lstStyle/>
          <a:p>
            <a:r>
              <a:rPr lang="en-US" altLang="en-US" sz="3200" b="1" dirty="0" smtClean="0"/>
              <a:t>Hazard Ratio Reported</a:t>
            </a:r>
          </a:p>
        </p:txBody>
      </p:sp>
      <p:pic>
        <p:nvPicPr>
          <p:cNvPr id="242690" name="Picture 3"/>
          <p:cNvPicPr>
            <a:picLocks noGrp="1" noChangeAspect="1" noChangeArrowheads="1"/>
          </p:cNvPicPr>
          <p:nvPr>
            <p:ph type="body" idx="1"/>
          </p:nvPr>
        </p:nvPicPr>
        <p:blipFill rotWithShape="1">
          <a:blip r:embed="rId3" cstate="print"/>
          <a:srcRect b="16880"/>
          <a:stretch/>
        </p:blipFill>
        <p:spPr>
          <a:xfrm>
            <a:off x="379826" y="984742"/>
            <a:ext cx="7934178" cy="5022166"/>
          </a:xfrm>
        </p:spPr>
      </p:pic>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ext Box 2"/>
          <p:cNvSpPr txBox="1">
            <a:spLocks noChangeArrowheads="1"/>
          </p:cNvSpPr>
          <p:nvPr/>
        </p:nvSpPr>
        <p:spPr bwMode="auto">
          <a:xfrm>
            <a:off x="315913" y="228600"/>
            <a:ext cx="8278812" cy="579438"/>
          </a:xfrm>
          <a:prstGeom prst="rect">
            <a:avLst/>
          </a:prstGeom>
          <a:noFill/>
          <a:ln w="9525">
            <a:noFill/>
            <a:miter lim="800000"/>
            <a:headEnd/>
            <a:tailEnd/>
          </a:ln>
        </p:spPr>
        <p:txBody>
          <a:bodyPr wrap="none">
            <a:spAutoFit/>
          </a:bodyPr>
          <a:lstStyle/>
          <a:p>
            <a:pPr eaLnBrk="0" hangingPunct="0"/>
            <a:r>
              <a:rPr lang="en-US" altLang="en-US" sz="3200" b="1" dirty="0"/>
              <a:t>Describing a Hazard Ratio &gt; 1  (e.g., HR = 1.8)</a:t>
            </a:r>
          </a:p>
        </p:txBody>
      </p:sp>
      <p:sp>
        <p:nvSpPr>
          <p:cNvPr id="244738" name="Text Box 3"/>
          <p:cNvSpPr txBox="1">
            <a:spLocks noChangeArrowheads="1"/>
          </p:cNvSpPr>
          <p:nvPr/>
        </p:nvSpPr>
        <p:spPr bwMode="auto">
          <a:xfrm>
            <a:off x="381000" y="696913"/>
            <a:ext cx="8534400" cy="6161087"/>
          </a:xfrm>
          <a:prstGeom prst="rect">
            <a:avLst/>
          </a:prstGeom>
          <a:noFill/>
          <a:ln w="9525">
            <a:noFill/>
            <a:miter lim="800000"/>
            <a:headEnd/>
            <a:tailEnd/>
          </a:ln>
        </p:spPr>
        <p:txBody>
          <a:bodyPr>
            <a:spAutoFit/>
          </a:bodyPr>
          <a:lstStyle/>
          <a:p>
            <a:pPr eaLnBrk="0" hangingPunct="0">
              <a:spcBef>
                <a:spcPct val="50000"/>
              </a:spcBef>
            </a:pPr>
            <a:r>
              <a:rPr lang="en-US" altLang="en-US" sz="2800" dirty="0">
                <a:solidFill>
                  <a:srgbClr val="FF0000"/>
                </a:solidFill>
              </a:rPr>
              <a:t>*</a:t>
            </a:r>
            <a:r>
              <a:rPr lang="en-US" altLang="en-US" sz="2800" dirty="0"/>
              <a:t> “Those in the rosiglitazone group had 1.8 times the rate (hazard) of 1st fracture as those in the metformin group.” </a:t>
            </a:r>
          </a:p>
          <a:p>
            <a:pPr eaLnBrk="0" hangingPunct="0">
              <a:spcBef>
                <a:spcPct val="30000"/>
              </a:spcBef>
            </a:pPr>
            <a:r>
              <a:rPr lang="en-US" altLang="en-US" sz="2800" dirty="0">
                <a:solidFill>
                  <a:srgbClr val="FF0000"/>
                </a:solidFill>
              </a:rPr>
              <a:t>* </a:t>
            </a:r>
            <a:r>
              <a:rPr lang="en-US" altLang="en-US" sz="2800" dirty="0"/>
              <a:t>“Rate (hazard) of 1</a:t>
            </a:r>
            <a:r>
              <a:rPr lang="en-US" altLang="en-US" sz="2800" baseline="30000" dirty="0"/>
              <a:t>st</a:t>
            </a:r>
            <a:r>
              <a:rPr lang="en-US" altLang="en-US" sz="2800" dirty="0"/>
              <a:t> fracture in the rosiglitazone group is 1.8 times as high as in the metformin group.”</a:t>
            </a:r>
          </a:p>
          <a:p>
            <a:pPr eaLnBrk="0" hangingPunct="0">
              <a:spcBef>
                <a:spcPct val="30000"/>
              </a:spcBef>
              <a:buFontTx/>
              <a:buChar char="•"/>
            </a:pPr>
            <a:r>
              <a:rPr lang="en-US" altLang="en-US" sz="2400" dirty="0"/>
              <a:t> “There is a 1.8 fold higher rate (hazard) of 1</a:t>
            </a:r>
            <a:r>
              <a:rPr lang="en-US" altLang="en-US" sz="2400" baseline="30000" dirty="0"/>
              <a:t>st</a:t>
            </a:r>
            <a:r>
              <a:rPr lang="en-US" altLang="en-US" sz="2400" dirty="0"/>
              <a:t> fracture among those assigned to rosiglitazone compared to those assigned to metformin.”</a:t>
            </a:r>
          </a:p>
          <a:p>
            <a:pPr eaLnBrk="0" hangingPunct="0">
              <a:spcBef>
                <a:spcPct val="30000"/>
              </a:spcBef>
              <a:buFontTx/>
              <a:buChar char="•"/>
            </a:pPr>
            <a:r>
              <a:rPr lang="en-US" altLang="en-US" sz="2400" dirty="0"/>
              <a:t>  “Assignment to rosiglitazone is associated with a higher rate (hazard) of 1</a:t>
            </a:r>
            <a:r>
              <a:rPr lang="en-US" altLang="en-US" sz="2400" baseline="30000" dirty="0"/>
              <a:t>st</a:t>
            </a:r>
            <a:r>
              <a:rPr lang="en-US" altLang="en-US" sz="2400" dirty="0"/>
              <a:t> fracture compared with assignment to metformin  (Hazard Ratio = 1.8).”  </a:t>
            </a:r>
          </a:p>
          <a:p>
            <a:pPr eaLnBrk="0" hangingPunct="0">
              <a:spcBef>
                <a:spcPct val="30000"/>
              </a:spcBef>
              <a:buFontTx/>
              <a:buChar char="•"/>
            </a:pPr>
            <a:r>
              <a:rPr lang="en-US" altLang="en-US" sz="2400" dirty="0"/>
              <a:t> “Those in the rosiglitazone group have 80% higher rate of 1st fracture than those in the metformin group.”</a:t>
            </a:r>
          </a:p>
          <a:p>
            <a:pPr eaLnBrk="0" hangingPunct="0">
              <a:spcBef>
                <a:spcPct val="30000"/>
              </a:spcBef>
              <a:buFontTx/>
              <a:buChar char="•"/>
            </a:pPr>
            <a:r>
              <a:rPr lang="en-US" altLang="en-US" sz="2800" dirty="0"/>
              <a:t>  </a:t>
            </a:r>
            <a:r>
              <a:rPr lang="en-US" altLang="en-US" sz="2800" b="1" dirty="0"/>
              <a:t>Avoid: </a:t>
            </a:r>
            <a:r>
              <a:rPr lang="en-US" altLang="en-US" sz="2800" dirty="0"/>
              <a:t>“Those in the rosiglitazone group are 1.8 times more</a:t>
            </a:r>
            <a:r>
              <a:rPr lang="en-US" altLang="en-US" sz="2800" i="1" dirty="0"/>
              <a:t> </a:t>
            </a:r>
            <a:r>
              <a:rPr lang="en-US" altLang="en-US" sz="2800" dirty="0"/>
              <a:t>likely to get a 1</a:t>
            </a:r>
            <a:r>
              <a:rPr lang="en-US" altLang="en-US" sz="2800" baseline="30000" dirty="0"/>
              <a:t>st</a:t>
            </a:r>
            <a:r>
              <a:rPr lang="en-US" altLang="en-US" sz="2800" dirty="0"/>
              <a:t> fracture…”</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ext Box 2"/>
          <p:cNvSpPr txBox="1">
            <a:spLocks noChangeArrowheads="1"/>
          </p:cNvSpPr>
          <p:nvPr/>
        </p:nvSpPr>
        <p:spPr bwMode="auto">
          <a:xfrm>
            <a:off x="585788" y="304800"/>
            <a:ext cx="8177212" cy="579438"/>
          </a:xfrm>
          <a:prstGeom prst="rect">
            <a:avLst/>
          </a:prstGeom>
          <a:noFill/>
          <a:ln w="9525">
            <a:noFill/>
            <a:miter lim="800000"/>
            <a:headEnd/>
            <a:tailEnd/>
          </a:ln>
        </p:spPr>
        <p:txBody>
          <a:bodyPr wrap="none">
            <a:spAutoFit/>
          </a:bodyPr>
          <a:lstStyle/>
          <a:p>
            <a:pPr eaLnBrk="0" hangingPunct="0"/>
            <a:r>
              <a:rPr lang="en-US" altLang="en-US" sz="3200" b="1" dirty="0"/>
              <a:t>Describing a Hazard Ratio &lt; 1 (e.g., HR = 0.7)</a:t>
            </a:r>
          </a:p>
        </p:txBody>
      </p:sp>
      <p:sp>
        <p:nvSpPr>
          <p:cNvPr id="246786" name="Text Box 3"/>
          <p:cNvSpPr txBox="1">
            <a:spLocks noChangeArrowheads="1"/>
          </p:cNvSpPr>
          <p:nvPr/>
        </p:nvSpPr>
        <p:spPr bwMode="auto">
          <a:xfrm>
            <a:off x="381000" y="1066800"/>
            <a:ext cx="8610600" cy="4578350"/>
          </a:xfrm>
          <a:prstGeom prst="rect">
            <a:avLst/>
          </a:prstGeom>
          <a:noFill/>
          <a:ln w="9525">
            <a:noFill/>
            <a:miter lim="800000"/>
            <a:headEnd/>
            <a:tailEnd/>
          </a:ln>
        </p:spPr>
        <p:txBody>
          <a:bodyPr>
            <a:spAutoFit/>
          </a:bodyPr>
          <a:lstStyle/>
          <a:p>
            <a:pPr eaLnBrk="0" hangingPunct="0">
              <a:spcBef>
                <a:spcPct val="50000"/>
              </a:spcBef>
            </a:pPr>
            <a:r>
              <a:rPr lang="en-US" altLang="en-US" sz="2800" dirty="0">
                <a:solidFill>
                  <a:srgbClr val="FF0000"/>
                </a:solidFill>
              </a:rPr>
              <a:t>*</a:t>
            </a:r>
            <a:r>
              <a:rPr lang="en-US" altLang="en-US" sz="2800" dirty="0"/>
              <a:t> “Those who are exposed have 0.7 times the rate (hazard) of the outcome as those who are not exposed.” </a:t>
            </a:r>
          </a:p>
          <a:p>
            <a:pPr eaLnBrk="0" hangingPunct="0">
              <a:spcBef>
                <a:spcPct val="50000"/>
              </a:spcBef>
            </a:pPr>
            <a:r>
              <a:rPr lang="en-US" altLang="en-US" sz="2800" dirty="0">
                <a:solidFill>
                  <a:srgbClr val="FF0000"/>
                </a:solidFill>
              </a:rPr>
              <a:t>* </a:t>
            </a:r>
            <a:r>
              <a:rPr lang="en-US" altLang="en-US" sz="2800" dirty="0"/>
              <a:t>“The exposed have a 30% lower rate (hazard) of the outcome than the unexposed.”</a:t>
            </a:r>
          </a:p>
          <a:p>
            <a:pPr eaLnBrk="0" hangingPunct="0">
              <a:spcBef>
                <a:spcPct val="50000"/>
              </a:spcBef>
              <a:buFontTx/>
              <a:buChar char="•"/>
            </a:pPr>
            <a:r>
              <a:rPr lang="en-US" altLang="en-US" sz="2800" dirty="0"/>
              <a:t> “Being exposed is associated with a lower rate (hazard) of the outcome compared with being unexposed (Hazard Ratio = 0.7).”  </a:t>
            </a:r>
          </a:p>
          <a:p>
            <a:pPr eaLnBrk="0" hangingPunct="0">
              <a:spcBef>
                <a:spcPct val="50000"/>
              </a:spcBef>
            </a:pPr>
            <a:r>
              <a:rPr lang="en-US" altLang="en-US" sz="2800" b="1" dirty="0"/>
              <a:t>Avoid:</a:t>
            </a:r>
            <a:r>
              <a:rPr lang="en-US" altLang="en-US" sz="2800" dirty="0"/>
              <a:t> “The exposed have 30% lower</a:t>
            </a:r>
            <a:r>
              <a:rPr lang="en-US" altLang="en-US" sz="2800" i="1" dirty="0"/>
              <a:t> risk</a:t>
            </a:r>
            <a:r>
              <a:rPr lang="en-US" altLang="en-US" sz="2800" dirty="0"/>
              <a:t> of the outcome than the unexposed.”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57200" y="23440"/>
            <a:ext cx="7772400" cy="1143000"/>
          </a:xfrm>
        </p:spPr>
        <p:txBody>
          <a:bodyPr/>
          <a:lstStyle/>
          <a:p>
            <a:r>
              <a:rPr lang="en-US" altLang="en-US" b="1" dirty="0" smtClean="0"/>
              <a:t>Prevalence Ratio</a:t>
            </a:r>
          </a:p>
        </p:txBody>
      </p:sp>
      <p:sp>
        <p:nvSpPr>
          <p:cNvPr id="32770" name="Rectangle 3"/>
          <p:cNvSpPr>
            <a:spLocks noGrp="1" noChangeArrowheads="1"/>
          </p:cNvSpPr>
          <p:nvPr>
            <p:ph type="body" idx="1"/>
          </p:nvPr>
        </p:nvSpPr>
        <p:spPr>
          <a:xfrm>
            <a:off x="304800" y="1270776"/>
            <a:ext cx="8382000" cy="4038600"/>
          </a:xfrm>
        </p:spPr>
        <p:txBody>
          <a:bodyPr/>
          <a:lstStyle/>
          <a:p>
            <a:r>
              <a:rPr lang="en-US" altLang="en-US" dirty="0" smtClean="0"/>
              <a:t>Text refers to </a:t>
            </a:r>
            <a:r>
              <a:rPr lang="en-US" altLang="en-US" b="1" dirty="0" smtClean="0"/>
              <a:t>Point Prevalence Rate Ratio </a:t>
            </a:r>
            <a:r>
              <a:rPr lang="en-US" altLang="en-US" dirty="0" smtClean="0"/>
              <a:t>in setting of cross-sectional studies</a:t>
            </a:r>
          </a:p>
          <a:p>
            <a:endParaRPr lang="en-US" altLang="en-US" sz="1100" dirty="0" smtClean="0"/>
          </a:p>
          <a:p>
            <a:r>
              <a:rPr lang="en-US" altLang="en-US" dirty="0" smtClean="0"/>
              <a:t>We like to keep the concepts of rate and prevalence separate and so prefer to use  </a:t>
            </a:r>
            <a:r>
              <a:rPr lang="en-US" altLang="en-US" b="1" dirty="0" smtClean="0"/>
              <a:t>prevalence ratio</a:t>
            </a:r>
          </a:p>
          <a:p>
            <a:endParaRPr lang="en-US" altLang="en-US" sz="1100" b="1" dirty="0" smtClean="0"/>
          </a:p>
          <a:p>
            <a:r>
              <a:rPr lang="en-US" altLang="en-US" dirty="0"/>
              <a:t>We don't recommend "point prevalence ratio" or "period prevalence" because it is too bulky.  Instead, make it clear elsewhere whether the prevalence is point or period. </a:t>
            </a:r>
            <a:endParaRPr lang="en-US" altLang="en-US"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noChangeArrowheads="1"/>
          </p:cNvSpPr>
          <p:nvPr>
            <p:ph type="title"/>
          </p:nvPr>
        </p:nvSpPr>
        <p:spPr>
          <a:xfrm>
            <a:off x="685800" y="-76200"/>
            <a:ext cx="7772400" cy="1143000"/>
          </a:xfrm>
        </p:spPr>
        <p:txBody>
          <a:bodyPr/>
          <a:lstStyle/>
          <a:p>
            <a:r>
              <a:rPr lang="en-US" altLang="en-US" sz="3600" b="1" dirty="0" smtClean="0"/>
              <a:t>Risk ratio vs. Rate ratio</a:t>
            </a:r>
          </a:p>
        </p:txBody>
      </p:sp>
      <p:sp>
        <p:nvSpPr>
          <p:cNvPr id="248834" name="Rectangle 3"/>
          <p:cNvSpPr>
            <a:spLocks noGrp="1" noChangeArrowheads="1"/>
          </p:cNvSpPr>
          <p:nvPr>
            <p:ph type="body" idx="1"/>
          </p:nvPr>
        </p:nvSpPr>
        <p:spPr>
          <a:xfrm>
            <a:off x="228600" y="976532"/>
            <a:ext cx="8686800" cy="5867400"/>
          </a:xfrm>
        </p:spPr>
        <p:txBody>
          <a:bodyPr/>
          <a:lstStyle/>
          <a:p>
            <a:r>
              <a:rPr lang="en-US" altLang="en-US" sz="2800" b="1" dirty="0" smtClean="0"/>
              <a:t>Risk must be between 0 and 1</a:t>
            </a:r>
          </a:p>
          <a:p>
            <a:pPr lvl="1"/>
            <a:r>
              <a:rPr lang="en-US" altLang="en-US" sz="2400" dirty="0" smtClean="0"/>
              <a:t>Places a ceiling on risk ratio</a:t>
            </a:r>
          </a:p>
          <a:p>
            <a:pPr lvl="1"/>
            <a:r>
              <a:rPr lang="en-US" altLang="en-US" sz="2400" dirty="0" smtClean="0"/>
              <a:t>Thus in comparing 2 groups, high risk in unexposed group limits how large ratio can be</a:t>
            </a:r>
          </a:p>
          <a:p>
            <a:pPr lvl="1"/>
            <a:r>
              <a:rPr lang="en-US" altLang="en-US" sz="2400" dirty="0" smtClean="0"/>
              <a:t>e.g., risk in unexposed group = 0.7 means maximum risk ratio = 1.0/0.7 = 1.42</a:t>
            </a:r>
          </a:p>
          <a:p>
            <a:pPr lvl="1"/>
            <a:endParaRPr lang="en-US" altLang="en-US" sz="1200" dirty="0" smtClean="0"/>
          </a:p>
          <a:p>
            <a:pPr>
              <a:spcBef>
                <a:spcPct val="40000"/>
              </a:spcBef>
            </a:pPr>
            <a:r>
              <a:rPr lang="en-US" altLang="en-US" sz="2800" b="1" dirty="0" smtClean="0"/>
              <a:t>Rates are not restricted between 0 and 1</a:t>
            </a:r>
          </a:p>
          <a:p>
            <a:pPr lvl="1"/>
            <a:r>
              <a:rPr lang="en-US" altLang="en-US" sz="2400" dirty="0" smtClean="0"/>
              <a:t>If exposed rate = 10/100 person-years and unexposed rate = 5/100 person-years, risk (cumulative incidence) in 2 groups after 20 years = 0.88 and 0.64.</a:t>
            </a:r>
          </a:p>
          <a:p>
            <a:pPr lvl="1"/>
            <a:r>
              <a:rPr lang="en-US" altLang="en-US" sz="2400" b="1" dirty="0" smtClean="0"/>
              <a:t>risk ratio</a:t>
            </a:r>
            <a:r>
              <a:rPr lang="en-US" altLang="en-US" sz="2400" dirty="0" smtClean="0"/>
              <a:t> would be 0.88/0.64 = </a:t>
            </a:r>
            <a:r>
              <a:rPr lang="en-US" altLang="en-US" sz="2400" b="1" dirty="0" smtClean="0"/>
              <a:t>1.38 </a:t>
            </a:r>
          </a:p>
          <a:p>
            <a:pPr lvl="1"/>
            <a:r>
              <a:rPr lang="en-US" altLang="en-US" sz="2400" dirty="0" smtClean="0"/>
              <a:t>but </a:t>
            </a:r>
            <a:r>
              <a:rPr lang="en-US" altLang="en-US" sz="2400" b="1" dirty="0" smtClean="0"/>
              <a:t>rate ratio</a:t>
            </a:r>
            <a:r>
              <a:rPr lang="en-US" altLang="en-US" sz="2400" dirty="0" smtClean="0"/>
              <a:t> = 10/5 = </a:t>
            </a:r>
            <a:r>
              <a:rPr lang="en-US" altLang="en-US" sz="2400" b="1" dirty="0" smtClean="0"/>
              <a:t>2.0</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noChangeArrowheads="1"/>
          </p:cNvSpPr>
          <p:nvPr>
            <p:ph type="title"/>
          </p:nvPr>
        </p:nvSpPr>
        <p:spPr/>
        <p:txBody>
          <a:bodyPr/>
          <a:lstStyle/>
          <a:p>
            <a:r>
              <a:rPr lang="en-US" altLang="en-US" sz="3600" b="1" dirty="0" smtClean="0"/>
              <a:t>Risk Ratio vs. Rate Ratio</a:t>
            </a:r>
          </a:p>
        </p:txBody>
      </p:sp>
      <p:sp>
        <p:nvSpPr>
          <p:cNvPr id="250882" name="Rectangle 3"/>
          <p:cNvSpPr>
            <a:spLocks noGrp="1" noChangeArrowheads="1"/>
          </p:cNvSpPr>
          <p:nvPr>
            <p:ph type="body" idx="1"/>
          </p:nvPr>
        </p:nvSpPr>
        <p:spPr>
          <a:xfrm>
            <a:off x="228600" y="1277800"/>
            <a:ext cx="8915400" cy="4114800"/>
          </a:xfrm>
        </p:spPr>
        <p:txBody>
          <a:bodyPr/>
          <a:lstStyle/>
          <a:p>
            <a:endParaRPr lang="en-US" altLang="en-US" dirty="0" smtClean="0"/>
          </a:p>
          <a:p>
            <a:r>
              <a:rPr lang="en-US" altLang="en-US" dirty="0" smtClean="0"/>
              <a:t>In preceding example of risk ratio = 1.38 and rate ratio = 2.0, which would you report?</a:t>
            </a:r>
          </a:p>
          <a:p>
            <a:endParaRPr lang="en-US" altLang="en-US" dirty="0" smtClean="0"/>
          </a:p>
          <a:p>
            <a:r>
              <a:rPr lang="en-US" altLang="en-US" dirty="0" smtClean="0"/>
              <a:t>Are the two ratios telling you something different?</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8" name="Rectangle 9"/>
          <p:cNvSpPr>
            <a:spLocks noGrp="1" noChangeArrowheads="1"/>
          </p:cNvSpPr>
          <p:nvPr>
            <p:ph type="title" sz="quarter"/>
          </p:nvPr>
        </p:nvSpPr>
        <p:spPr>
          <a:xfrm>
            <a:off x="304800" y="76200"/>
            <a:ext cx="8610600" cy="914400"/>
          </a:xfrm>
        </p:spPr>
        <p:txBody>
          <a:bodyPr/>
          <a:lstStyle/>
          <a:p>
            <a:r>
              <a:rPr lang="en-US" altLang="en-US" sz="2800" b="1" dirty="0" smtClean="0"/>
              <a:t>Risk Ratio and Rate Ratio with constant incidence rate</a:t>
            </a:r>
          </a:p>
        </p:txBody>
      </p:sp>
      <p:graphicFrame>
        <p:nvGraphicFramePr>
          <p:cNvPr id="2124" name="Object 76"/>
          <p:cNvGraphicFramePr>
            <a:graphicFrameLocks noGrp="1" noChangeAspect="1"/>
          </p:cNvGraphicFramePr>
          <p:nvPr>
            <p:ph sz="quarter" idx="1"/>
            <p:extLst>
              <p:ext uri="{D42A27DB-BD31-4B8C-83A1-F6EECF244321}">
                <p14:modId xmlns:p14="http://schemas.microsoft.com/office/powerpoint/2010/main" val="152407302"/>
              </p:ext>
            </p:extLst>
          </p:nvPr>
        </p:nvGraphicFramePr>
        <p:xfrm>
          <a:off x="434975" y="1614488"/>
          <a:ext cx="3717925" cy="2471737"/>
        </p:xfrm>
        <a:graphic>
          <a:graphicData uri="http://schemas.openxmlformats.org/presentationml/2006/ole">
            <mc:AlternateContent xmlns:mc="http://schemas.openxmlformats.org/markup-compatibility/2006">
              <mc:Choice xmlns:v="urn:schemas-microsoft-com:vml" Requires="v">
                <p:oleObj spid="_x0000_s2408" name="Worksheet" r:id="rId5" imgW="5515146" imgH="3667049" progId="Excel.Sheet.8">
                  <p:embed/>
                </p:oleObj>
              </mc:Choice>
              <mc:Fallback>
                <p:oleObj name="Worksheet" r:id="rId5" imgW="5515146" imgH="3667049" progId="Excel.Sheet.8">
                  <p:embed/>
                  <p:pic>
                    <p:nvPicPr>
                      <p:cNvPr id="0" name="Picture 76"/>
                      <p:cNvPicPr>
                        <a:picLocks noGrp="1" noChangeAspect="1" noChangeArrowheads="1"/>
                      </p:cNvPicPr>
                      <p:nvPr/>
                    </p:nvPicPr>
                    <p:blipFill>
                      <a:blip r:embed="rId6"/>
                      <a:srcRect/>
                      <a:stretch>
                        <a:fillRect/>
                      </a:stretch>
                    </p:blipFill>
                    <p:spPr bwMode="auto">
                      <a:xfrm>
                        <a:off x="434975" y="1614488"/>
                        <a:ext cx="3717925" cy="2471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25" name="Object 77"/>
          <p:cNvGraphicFramePr>
            <a:graphicFrameLocks noGrp="1" noChangeAspect="1"/>
          </p:cNvGraphicFramePr>
          <p:nvPr>
            <p:ph sz="quarter" idx="2"/>
            <p:extLst>
              <p:ext uri="{D42A27DB-BD31-4B8C-83A1-F6EECF244321}">
                <p14:modId xmlns:p14="http://schemas.microsoft.com/office/powerpoint/2010/main" val="156000478"/>
              </p:ext>
            </p:extLst>
          </p:nvPr>
        </p:nvGraphicFramePr>
        <p:xfrm>
          <a:off x="5164138" y="1282700"/>
          <a:ext cx="3944937" cy="2678113"/>
        </p:xfrm>
        <a:graphic>
          <a:graphicData uri="http://schemas.openxmlformats.org/presentationml/2006/ole">
            <mc:AlternateContent xmlns:mc="http://schemas.openxmlformats.org/markup-compatibility/2006">
              <mc:Choice xmlns:v="urn:schemas-microsoft-com:vml" Requires="v">
                <p:oleObj spid="_x0000_s2409" name="Worksheet" r:id="rId8" imgW="5753064" imgH="3905402" progId="Excel.Sheet.8">
                  <p:embed/>
                </p:oleObj>
              </mc:Choice>
              <mc:Fallback>
                <p:oleObj name="Worksheet" r:id="rId8" imgW="5753064" imgH="3905402" progId="Excel.Sheet.8">
                  <p:embed/>
                  <p:pic>
                    <p:nvPicPr>
                      <p:cNvPr id="0" name="Picture 77"/>
                      <p:cNvPicPr>
                        <a:picLocks noGrp="1" noChangeAspect="1" noChangeArrowheads="1"/>
                      </p:cNvPicPr>
                      <p:nvPr/>
                    </p:nvPicPr>
                    <p:blipFill>
                      <a:blip r:embed="rId9"/>
                      <a:srcRect/>
                      <a:stretch>
                        <a:fillRect/>
                      </a:stretch>
                    </p:blipFill>
                    <p:spPr bwMode="auto">
                      <a:xfrm>
                        <a:off x="5164138" y="1282700"/>
                        <a:ext cx="3944937" cy="2678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26" name="Object 78"/>
          <p:cNvGraphicFramePr>
            <a:graphicFrameLocks noGrp="1" noChangeAspect="1"/>
          </p:cNvGraphicFramePr>
          <p:nvPr>
            <p:ph sz="quarter" idx="3"/>
          </p:nvPr>
        </p:nvGraphicFramePr>
        <p:xfrm>
          <a:off x="4876800" y="3790950"/>
          <a:ext cx="3886200" cy="3162300"/>
        </p:xfrm>
        <a:graphic>
          <a:graphicData uri="http://schemas.openxmlformats.org/presentationml/2006/ole">
            <mc:AlternateContent xmlns:mc="http://schemas.openxmlformats.org/markup-compatibility/2006">
              <mc:Choice xmlns:v="urn:schemas-microsoft-com:vml" Requires="v">
                <p:oleObj spid="_x0000_s2410" name="Chart" r:id="rId11" imgW="5372100" imgH="3895790" progId="Excel.Sheet.8">
                  <p:embed/>
                </p:oleObj>
              </mc:Choice>
              <mc:Fallback>
                <p:oleObj name="Chart" r:id="rId11" imgW="5372100" imgH="3895790" progId="Excel.Sheet.8">
                  <p:embed/>
                  <p:pic>
                    <p:nvPicPr>
                      <p:cNvPr id="0" name="Picture 78"/>
                      <p:cNvPicPr>
                        <a:picLocks noGrp="1"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6800" y="3790950"/>
                        <a:ext cx="3886200" cy="316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29" name="Text Box 13"/>
          <p:cNvSpPr txBox="1">
            <a:spLocks noChangeArrowheads="1"/>
          </p:cNvSpPr>
          <p:nvPr/>
        </p:nvSpPr>
        <p:spPr bwMode="auto">
          <a:xfrm>
            <a:off x="1447800" y="762000"/>
            <a:ext cx="6858000" cy="457200"/>
          </a:xfrm>
          <a:prstGeom prst="rect">
            <a:avLst/>
          </a:prstGeom>
          <a:noFill/>
          <a:ln w="9525">
            <a:noFill/>
            <a:miter lim="800000"/>
            <a:headEnd/>
            <a:tailEnd/>
          </a:ln>
        </p:spPr>
        <p:txBody>
          <a:bodyPr>
            <a:spAutoFit/>
          </a:bodyPr>
          <a:lstStyle/>
          <a:p>
            <a:pPr eaLnBrk="0" hangingPunct="0">
              <a:spcBef>
                <a:spcPct val="50000"/>
              </a:spcBef>
            </a:pPr>
            <a:r>
              <a:rPr lang="en-US" altLang="en-US" sz="2400" dirty="0"/>
              <a:t>Exp = </a:t>
            </a:r>
            <a:r>
              <a:rPr lang="en-US" altLang="en-US" sz="2400" dirty="0" smtClean="0"/>
              <a:t>50 per 100 </a:t>
            </a:r>
            <a:r>
              <a:rPr lang="en-US" altLang="en-US" sz="2400" dirty="0"/>
              <a:t>pers-yr;  Unexp = </a:t>
            </a:r>
            <a:r>
              <a:rPr lang="en-US" altLang="en-US" sz="2400" dirty="0" smtClean="0"/>
              <a:t>25 per 100 </a:t>
            </a:r>
            <a:r>
              <a:rPr lang="en-US" altLang="en-US" sz="2400" dirty="0"/>
              <a:t>pers-yr</a:t>
            </a:r>
          </a:p>
        </p:txBody>
      </p:sp>
      <p:graphicFrame>
        <p:nvGraphicFramePr>
          <p:cNvPr id="2" name="Object 1"/>
          <p:cNvGraphicFramePr>
            <a:graphicFrameLocks noChangeAspect="1"/>
          </p:cNvGraphicFramePr>
          <p:nvPr>
            <p:extLst>
              <p:ext uri="{D42A27DB-BD31-4B8C-83A1-F6EECF244321}">
                <p14:modId xmlns:p14="http://schemas.microsoft.com/office/powerpoint/2010/main" val="403253281"/>
              </p:ext>
            </p:extLst>
          </p:nvPr>
        </p:nvGraphicFramePr>
        <p:xfrm>
          <a:off x="412750" y="4152899"/>
          <a:ext cx="3835400" cy="2584450"/>
        </p:xfrm>
        <a:graphic>
          <a:graphicData uri="http://schemas.openxmlformats.org/presentationml/2006/ole">
            <mc:AlternateContent xmlns:mc="http://schemas.openxmlformats.org/markup-compatibility/2006">
              <mc:Choice xmlns:v="urn:schemas-microsoft-com:vml" Requires="v">
                <p:oleObj spid="_x0000_s2411" name="Worksheet" r:id="rId14" imgW="8753427" imgH="6372149" progId="Excel.Sheet.8">
                  <p:embed/>
                </p:oleObj>
              </mc:Choice>
              <mc:Fallback>
                <p:oleObj name="Worksheet" r:id="rId14" imgW="8753427" imgH="6372149" progId="Excel.Sheet.8">
                  <p:embed/>
                  <p:pic>
                    <p:nvPicPr>
                      <p:cNvPr id="0" name=""/>
                      <p:cNvPicPr/>
                      <p:nvPr/>
                    </p:nvPicPr>
                    <p:blipFill>
                      <a:blip r:embed="rId15"/>
                      <a:stretch>
                        <a:fillRect/>
                      </a:stretch>
                    </p:blipFill>
                    <p:spPr>
                      <a:xfrm>
                        <a:off x="412750" y="4152899"/>
                        <a:ext cx="3835400" cy="2584450"/>
                      </a:xfrm>
                      <a:prstGeom prst="rect">
                        <a:avLst/>
                      </a:prstGeom>
                    </p:spPr>
                  </p:pic>
                </p:oleObj>
              </mc:Fallback>
            </mc:AlternateContent>
          </a:graphicData>
        </a:graphic>
      </p:graphicFrame>
      <p:sp>
        <p:nvSpPr>
          <p:cNvPr id="3" name="TextBox 2"/>
          <p:cNvSpPr txBox="1"/>
          <p:nvPr/>
        </p:nvSpPr>
        <p:spPr>
          <a:xfrm>
            <a:off x="1003300" y="4014400"/>
            <a:ext cx="3136900" cy="276999"/>
          </a:xfrm>
          <a:prstGeom prst="rect">
            <a:avLst/>
          </a:prstGeom>
          <a:noFill/>
        </p:spPr>
        <p:txBody>
          <a:bodyPr wrap="square" rtlCol="0">
            <a:spAutoFit/>
          </a:bodyPr>
          <a:lstStyle/>
          <a:p>
            <a:r>
              <a:rPr lang="en-US" sz="1200" b="1" dirty="0" smtClean="0">
                <a:latin typeface="Arial" pitchFamily="34" charset="0"/>
                <a:cs typeface="Arial" pitchFamily="34" charset="0"/>
              </a:rPr>
              <a:t>Cumulative Incidence, by Exposure</a:t>
            </a:r>
            <a:endParaRPr lang="en-US" sz="1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2" name="Rectangle 2"/>
          <p:cNvSpPr>
            <a:spLocks noGrp="1" noChangeArrowheads="1"/>
          </p:cNvSpPr>
          <p:nvPr>
            <p:ph type="title"/>
          </p:nvPr>
        </p:nvSpPr>
        <p:spPr>
          <a:xfrm>
            <a:off x="381000" y="152400"/>
            <a:ext cx="8229600" cy="1143000"/>
          </a:xfrm>
        </p:spPr>
        <p:txBody>
          <a:bodyPr/>
          <a:lstStyle/>
          <a:p>
            <a:r>
              <a:rPr lang="en-US" altLang="en-US" sz="2800" b="1" dirty="0" smtClean="0"/>
              <a:t>Risk Ratio and Rate Ratio with lower incidence rate</a:t>
            </a:r>
          </a:p>
        </p:txBody>
      </p:sp>
      <p:graphicFrame>
        <p:nvGraphicFramePr>
          <p:cNvPr id="3148" name="Object 76"/>
          <p:cNvGraphicFramePr>
            <a:graphicFrameLocks noGrp="1" noChangeAspect="1"/>
          </p:cNvGraphicFramePr>
          <p:nvPr>
            <p:ph sz="half" idx="1"/>
          </p:nvPr>
        </p:nvGraphicFramePr>
        <p:xfrm>
          <a:off x="4953000" y="4114800"/>
          <a:ext cx="4191000" cy="2514600"/>
        </p:xfrm>
        <a:graphic>
          <a:graphicData uri="http://schemas.openxmlformats.org/presentationml/2006/ole">
            <mc:AlternateContent xmlns:mc="http://schemas.openxmlformats.org/markup-compatibility/2006">
              <mc:Choice xmlns:v="urn:schemas-microsoft-com:vml" Requires="v">
                <p:oleObj spid="_x0000_s3408" name="Chart" r:id="rId5" imgW="5534120" imgH="4895921" progId="Excel.Sheet.8">
                  <p:embed/>
                </p:oleObj>
              </mc:Choice>
              <mc:Fallback>
                <p:oleObj name="Chart" r:id="rId5" imgW="5534120" imgH="4895921" progId="Excel.Sheet.8">
                  <p:embed/>
                  <p:pic>
                    <p:nvPicPr>
                      <p:cNvPr id="0" name="Picture 76"/>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4114800"/>
                        <a:ext cx="4191000" cy="251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49" name="Object 77"/>
          <p:cNvGraphicFramePr>
            <a:graphicFrameLocks noGrp="1" noChangeAspect="1"/>
          </p:cNvGraphicFramePr>
          <p:nvPr>
            <p:ph sz="quarter" idx="3"/>
          </p:nvPr>
        </p:nvGraphicFramePr>
        <p:xfrm>
          <a:off x="5105400" y="1503363"/>
          <a:ext cx="3633788" cy="2655887"/>
        </p:xfrm>
        <a:graphic>
          <a:graphicData uri="http://schemas.openxmlformats.org/presentationml/2006/ole">
            <mc:AlternateContent xmlns:mc="http://schemas.openxmlformats.org/markup-compatibility/2006">
              <mc:Choice xmlns:v="urn:schemas-microsoft-com:vml" Requires="v">
                <p:oleObj spid="_x0000_s3409" name="Chart" r:id="rId8" imgW="4105370" imgH="3000393" progId="Excel.Sheet.8">
                  <p:embed/>
                </p:oleObj>
              </mc:Choice>
              <mc:Fallback>
                <p:oleObj name="Chart" r:id="rId8" imgW="4105370" imgH="3000393" progId="Excel.Sheet.8">
                  <p:embed/>
                  <p:pic>
                    <p:nvPicPr>
                      <p:cNvPr id="0" name="Picture 77"/>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1503363"/>
                        <a:ext cx="3633788" cy="2655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50" name="Object 78"/>
          <p:cNvGraphicFramePr>
            <a:graphicFrameLocks noChangeAspect="1"/>
          </p:cNvGraphicFramePr>
          <p:nvPr>
            <p:extLst>
              <p:ext uri="{D42A27DB-BD31-4B8C-83A1-F6EECF244321}">
                <p14:modId xmlns:p14="http://schemas.microsoft.com/office/powerpoint/2010/main" val="1845480273"/>
              </p:ext>
            </p:extLst>
          </p:nvPr>
        </p:nvGraphicFramePr>
        <p:xfrm>
          <a:off x="304800" y="1714500"/>
          <a:ext cx="4235450" cy="2752725"/>
        </p:xfrm>
        <a:graphic>
          <a:graphicData uri="http://schemas.openxmlformats.org/presentationml/2006/ole">
            <mc:AlternateContent xmlns:mc="http://schemas.openxmlformats.org/markup-compatibility/2006">
              <mc:Choice xmlns:v="urn:schemas-microsoft-com:vml" Requires="v">
                <p:oleObj spid="_x0000_s3410" name="Worksheet" r:id="rId11" imgW="4819663" imgH="2476500" progId="Excel.Sheet.8">
                  <p:embed/>
                </p:oleObj>
              </mc:Choice>
              <mc:Fallback>
                <p:oleObj name="Worksheet" r:id="rId11" imgW="4819663" imgH="2476500" progId="Excel.Sheet.8">
                  <p:embed/>
                  <p:pic>
                    <p:nvPicPr>
                      <p:cNvPr id="0" name="Picture 78"/>
                      <p:cNvPicPr>
                        <a:picLocks noChangeAspect="1" noChangeArrowheads="1"/>
                      </p:cNvPicPr>
                      <p:nvPr/>
                    </p:nvPicPr>
                    <p:blipFill>
                      <a:blip r:embed="rId12"/>
                      <a:srcRect/>
                      <a:stretch>
                        <a:fillRect/>
                      </a:stretch>
                    </p:blipFill>
                    <p:spPr bwMode="auto">
                      <a:xfrm>
                        <a:off x="304800" y="1714500"/>
                        <a:ext cx="4235450" cy="275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51" name="Object 79"/>
          <p:cNvGraphicFramePr>
            <a:graphicFrameLocks noGrp="1" noChangeAspect="1"/>
          </p:cNvGraphicFramePr>
          <p:nvPr>
            <p:ph sz="quarter" idx="2"/>
          </p:nvPr>
        </p:nvGraphicFramePr>
        <p:xfrm>
          <a:off x="157163" y="3962400"/>
          <a:ext cx="3881437" cy="2667000"/>
        </p:xfrm>
        <a:graphic>
          <a:graphicData uri="http://schemas.openxmlformats.org/presentationml/2006/ole">
            <mc:AlternateContent xmlns:mc="http://schemas.openxmlformats.org/markup-compatibility/2006">
              <mc:Choice xmlns:v="urn:schemas-microsoft-com:vml" Requires="v">
                <p:oleObj spid="_x0000_s3411" name="Chart" r:id="rId14" imgW="5057775" imgH="2914545" progId="Excel.Sheet.8">
                  <p:embed/>
                </p:oleObj>
              </mc:Choice>
              <mc:Fallback>
                <p:oleObj name="Chart" r:id="rId14" imgW="5057775" imgH="2914545" progId="Excel.Sheet.8">
                  <p:embed/>
                  <p:pic>
                    <p:nvPicPr>
                      <p:cNvPr id="0" name="Picture 79"/>
                      <p:cNvPicPr>
                        <a:picLocks noGrp="1"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7163" y="3962400"/>
                        <a:ext cx="3881437"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53" name="Text Box 17"/>
          <p:cNvSpPr txBox="1">
            <a:spLocks noChangeArrowheads="1"/>
          </p:cNvSpPr>
          <p:nvPr/>
        </p:nvSpPr>
        <p:spPr bwMode="auto">
          <a:xfrm>
            <a:off x="1066800" y="1066800"/>
            <a:ext cx="7162800" cy="457200"/>
          </a:xfrm>
          <a:prstGeom prst="rect">
            <a:avLst/>
          </a:prstGeom>
          <a:noFill/>
          <a:ln w="9525">
            <a:noFill/>
            <a:miter lim="800000"/>
            <a:headEnd/>
            <a:tailEnd/>
          </a:ln>
        </p:spPr>
        <p:txBody>
          <a:bodyPr>
            <a:spAutoFit/>
          </a:bodyPr>
          <a:lstStyle/>
          <a:p>
            <a:pPr eaLnBrk="0" hangingPunct="0">
              <a:spcBef>
                <a:spcPct val="50000"/>
              </a:spcBef>
            </a:pPr>
            <a:r>
              <a:rPr lang="en-US" altLang="en-US" sz="2400" dirty="0"/>
              <a:t>Exp = </a:t>
            </a:r>
            <a:r>
              <a:rPr lang="en-US" altLang="en-US" sz="2400" dirty="0" smtClean="0"/>
              <a:t>5.0 per 100 </a:t>
            </a:r>
            <a:r>
              <a:rPr lang="en-US" altLang="en-US" sz="2400" dirty="0"/>
              <a:t>pers-yr;  Unexp = </a:t>
            </a:r>
            <a:r>
              <a:rPr lang="en-US" altLang="en-US" sz="2400" dirty="0" smtClean="0"/>
              <a:t>2.5 per 100 </a:t>
            </a:r>
            <a:r>
              <a:rPr lang="en-US" altLang="en-US" sz="2400" dirty="0"/>
              <a:t>pers-yr</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2"/>
          <p:cNvSpPr>
            <a:spLocks noGrp="1" noChangeArrowheads="1"/>
          </p:cNvSpPr>
          <p:nvPr>
            <p:ph type="title"/>
          </p:nvPr>
        </p:nvSpPr>
        <p:spPr>
          <a:xfrm>
            <a:off x="762000" y="0"/>
            <a:ext cx="7772400" cy="762000"/>
          </a:xfrm>
        </p:spPr>
        <p:txBody>
          <a:bodyPr/>
          <a:lstStyle/>
          <a:p>
            <a:r>
              <a:rPr lang="en-US" sz="3600" b="1" dirty="0" smtClean="0"/>
              <a:t>Risk Ratio vs. Rate Ratio</a:t>
            </a:r>
          </a:p>
        </p:txBody>
      </p:sp>
      <p:sp>
        <p:nvSpPr>
          <p:cNvPr id="259074" name="Rectangle 3"/>
          <p:cNvSpPr>
            <a:spLocks noGrp="1" noChangeArrowheads="1"/>
          </p:cNvSpPr>
          <p:nvPr>
            <p:ph type="body" idx="1"/>
          </p:nvPr>
        </p:nvSpPr>
        <p:spPr>
          <a:xfrm>
            <a:off x="0" y="914400"/>
            <a:ext cx="9144000" cy="4876800"/>
          </a:xfrm>
        </p:spPr>
        <p:txBody>
          <a:bodyPr/>
          <a:lstStyle/>
          <a:p>
            <a:pPr>
              <a:spcBef>
                <a:spcPct val="40000"/>
              </a:spcBef>
            </a:pPr>
            <a:r>
              <a:rPr lang="en-US" sz="2400" dirty="0" smtClean="0"/>
              <a:t>Risk ratio  (aka Cumulative incidence ratio)</a:t>
            </a:r>
          </a:p>
          <a:p>
            <a:pPr lvl="1"/>
            <a:r>
              <a:rPr lang="en-US" sz="2400" dirty="0" smtClean="0"/>
              <a:t>Compares probability of outcome, by exposure, at a certain time</a:t>
            </a:r>
          </a:p>
          <a:p>
            <a:pPr lvl="1"/>
            <a:r>
              <a:rPr lang="en-US" sz="2400" dirty="0" smtClean="0"/>
              <a:t>Compares whether outcome occurs by a certain time, but not how fast  (in exposed versus unexposed)</a:t>
            </a:r>
          </a:p>
          <a:p>
            <a:pPr lvl="1"/>
            <a:r>
              <a:rPr lang="en-US" sz="2400" dirty="0" smtClean="0"/>
              <a:t>Best to use when it only matters “if” an event has occurred, not “when”; i.e., when speed to the event does not matter</a:t>
            </a:r>
          </a:p>
          <a:p>
            <a:pPr lvl="2"/>
            <a:r>
              <a:rPr lang="en-US" sz="2000" dirty="0" smtClean="0"/>
              <a:t>Note:  Very often speed does matter in biomedical conditions</a:t>
            </a:r>
          </a:p>
          <a:p>
            <a:pPr lvl="1"/>
            <a:endParaRPr lang="en-US" sz="1000" dirty="0" smtClean="0"/>
          </a:p>
          <a:p>
            <a:r>
              <a:rPr lang="en-US" sz="2400" dirty="0" smtClean="0"/>
              <a:t>Rate ratio (or hazard ratio) </a:t>
            </a:r>
          </a:p>
          <a:p>
            <a:pPr lvl="1"/>
            <a:r>
              <a:rPr lang="en-US" sz="2400" dirty="0" smtClean="0"/>
              <a:t>Compares when and how fast outcome occurs, by exposure status</a:t>
            </a:r>
          </a:p>
          <a:p>
            <a:pPr lvl="1"/>
            <a:r>
              <a:rPr lang="en-US" sz="2400" dirty="0" smtClean="0"/>
              <a:t>Preserves the relative “force” of exposure on disease outcome.  </a:t>
            </a:r>
          </a:p>
          <a:p>
            <a:pPr lvl="1"/>
            <a:r>
              <a:rPr lang="en-US" sz="2400" dirty="0" smtClean="0"/>
              <a:t>Rates are more fundamental measure of disease occurrence.</a:t>
            </a:r>
          </a:p>
          <a:p>
            <a:pPr lvl="1"/>
            <a:r>
              <a:rPr lang="en-US" sz="2400" dirty="0" smtClean="0"/>
              <a:t>Best to use when timing of event is important (“when” &gt; “if”)</a:t>
            </a:r>
          </a:p>
          <a:p>
            <a:pPr lvl="1"/>
            <a:r>
              <a:rPr lang="en-US" sz="2400" dirty="0" smtClean="0"/>
              <a:t>Often, more interpretable for etiologic research</a:t>
            </a:r>
          </a:p>
          <a:p>
            <a:endParaRPr lang="en-US" sz="2400"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9"/>
          <p:cNvSpPr>
            <a:spLocks noGrp="1" noChangeArrowheads="1"/>
          </p:cNvSpPr>
          <p:nvPr>
            <p:ph type="title" sz="quarter"/>
          </p:nvPr>
        </p:nvSpPr>
        <p:spPr>
          <a:xfrm>
            <a:off x="304800" y="76200"/>
            <a:ext cx="8610600" cy="609600"/>
          </a:xfrm>
        </p:spPr>
        <p:txBody>
          <a:bodyPr/>
          <a:lstStyle/>
          <a:p>
            <a:r>
              <a:rPr lang="en-US" altLang="en-US" sz="2800" b="1" dirty="0" smtClean="0"/>
              <a:t>Rate Ratio for etiologic vs prediction research</a:t>
            </a:r>
          </a:p>
        </p:txBody>
      </p:sp>
      <p:graphicFrame>
        <p:nvGraphicFramePr>
          <p:cNvPr id="12" name="Chart 11"/>
          <p:cNvGraphicFramePr>
            <a:graphicFrameLocks/>
          </p:cNvGraphicFramePr>
          <p:nvPr/>
        </p:nvGraphicFramePr>
        <p:xfrm>
          <a:off x="762000" y="1371600"/>
          <a:ext cx="7848600" cy="5181599"/>
        </p:xfrm>
        <a:graphic>
          <a:graphicData uri="http://schemas.openxmlformats.org/drawingml/2006/chart">
            <c:chart xmlns:c="http://schemas.openxmlformats.org/drawingml/2006/chart" xmlns:r="http://schemas.openxmlformats.org/officeDocument/2006/relationships" r:id="rId3"/>
          </a:graphicData>
        </a:graphic>
      </p:graphicFrame>
      <p:sp>
        <p:nvSpPr>
          <p:cNvPr id="261123" name="Text Box 13"/>
          <p:cNvSpPr txBox="1">
            <a:spLocks noChangeArrowheads="1"/>
          </p:cNvSpPr>
          <p:nvPr/>
        </p:nvSpPr>
        <p:spPr bwMode="auto">
          <a:xfrm>
            <a:off x="152400" y="846138"/>
            <a:ext cx="4724400" cy="830262"/>
          </a:xfrm>
          <a:prstGeom prst="rect">
            <a:avLst/>
          </a:prstGeom>
          <a:noFill/>
          <a:ln w="9525">
            <a:noFill/>
            <a:miter lim="800000"/>
            <a:headEnd/>
            <a:tailEnd/>
          </a:ln>
        </p:spPr>
        <p:txBody>
          <a:bodyPr>
            <a:spAutoFit/>
          </a:bodyPr>
          <a:lstStyle/>
          <a:p>
            <a:pPr eaLnBrk="0" hangingPunct="0">
              <a:spcBef>
                <a:spcPct val="50000"/>
              </a:spcBef>
            </a:pPr>
            <a:r>
              <a:rPr lang="en-US" altLang="en-US" sz="2400" dirty="0"/>
              <a:t>Being exposed is undoubtedly influencing occurrence of the event.</a:t>
            </a:r>
          </a:p>
        </p:txBody>
      </p:sp>
      <p:sp>
        <p:nvSpPr>
          <p:cNvPr id="261124" name="Text Box 13"/>
          <p:cNvSpPr txBox="1">
            <a:spLocks noChangeArrowheads="1"/>
          </p:cNvSpPr>
          <p:nvPr/>
        </p:nvSpPr>
        <p:spPr bwMode="auto">
          <a:xfrm>
            <a:off x="5181600" y="846138"/>
            <a:ext cx="3810000" cy="830262"/>
          </a:xfrm>
          <a:prstGeom prst="rect">
            <a:avLst/>
          </a:prstGeom>
          <a:noFill/>
          <a:ln w="9525">
            <a:noFill/>
            <a:miter lim="800000"/>
            <a:headEnd/>
            <a:tailEnd/>
          </a:ln>
        </p:spPr>
        <p:txBody>
          <a:bodyPr>
            <a:spAutoFit/>
          </a:bodyPr>
          <a:lstStyle/>
          <a:p>
            <a:pPr eaLnBrk="0" hangingPunct="0">
              <a:spcBef>
                <a:spcPct val="50000"/>
              </a:spcBef>
            </a:pPr>
            <a:r>
              <a:rPr lang="en-US" altLang="en-US" sz="2400" dirty="0"/>
              <a:t>Rate ratio shows this, but risk ratio at 10 years does not.</a:t>
            </a:r>
          </a:p>
        </p:txBody>
      </p:sp>
      <p:sp>
        <p:nvSpPr>
          <p:cNvPr id="14" name="Text Box 13"/>
          <p:cNvSpPr txBox="1">
            <a:spLocks noChangeArrowheads="1"/>
          </p:cNvSpPr>
          <p:nvPr/>
        </p:nvSpPr>
        <p:spPr bwMode="auto">
          <a:xfrm>
            <a:off x="4191000" y="2971800"/>
            <a:ext cx="4724400" cy="1200150"/>
          </a:xfrm>
          <a:prstGeom prst="rect">
            <a:avLst/>
          </a:prstGeom>
          <a:noFill/>
          <a:ln w="9525">
            <a:noFill/>
            <a:miter lim="800000"/>
            <a:headEnd/>
            <a:tailEnd/>
          </a:ln>
        </p:spPr>
        <p:txBody>
          <a:bodyPr>
            <a:spAutoFit/>
          </a:bodyPr>
          <a:lstStyle/>
          <a:p>
            <a:pPr eaLnBrk="0" hangingPunct="0">
              <a:spcBef>
                <a:spcPct val="50000"/>
              </a:spcBef>
            </a:pPr>
            <a:r>
              <a:rPr lang="en-US" altLang="en-US" sz="2400" dirty="0"/>
              <a:t>But, if your goal is simply to predict who gets the event by 10 years, then the risk ratio is more telling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p:cNvSpPr>
            <a:spLocks noGrp="1" noChangeArrowheads="1"/>
          </p:cNvSpPr>
          <p:nvPr>
            <p:ph type="title"/>
          </p:nvPr>
        </p:nvSpPr>
        <p:spPr>
          <a:xfrm>
            <a:off x="-651804" y="152400"/>
            <a:ext cx="10439400" cy="685800"/>
          </a:xfrm>
        </p:spPr>
        <p:txBody>
          <a:bodyPr/>
          <a:lstStyle/>
          <a:p>
            <a:r>
              <a:rPr lang="en-US" altLang="en-US" sz="2500" b="1" dirty="0" smtClean="0"/>
              <a:t>If sophisticated adjustment for confounding (etc.) is needed</a:t>
            </a:r>
          </a:p>
        </p:txBody>
      </p:sp>
      <p:graphicFrame>
        <p:nvGraphicFramePr>
          <p:cNvPr id="512102" name="Group 102"/>
          <p:cNvGraphicFramePr>
            <a:graphicFrameLocks noGrp="1"/>
          </p:cNvGraphicFramePr>
          <p:nvPr>
            <p:ph idx="1"/>
            <p:extLst>
              <p:ext uri="{D42A27DB-BD31-4B8C-83A1-F6EECF244321}">
                <p14:modId xmlns:p14="http://schemas.microsoft.com/office/powerpoint/2010/main" val="1708223209"/>
              </p:ext>
            </p:extLst>
          </p:nvPr>
        </p:nvGraphicFramePr>
        <p:xfrm>
          <a:off x="152400" y="762000"/>
          <a:ext cx="8839199" cy="5501672"/>
        </p:xfrm>
        <a:graphic>
          <a:graphicData uri="http://schemas.openxmlformats.org/drawingml/2006/table">
            <a:tbl>
              <a:tblPr/>
              <a:tblGrid>
                <a:gridCol w="1718170"/>
                <a:gridCol w="2930030"/>
                <a:gridCol w="4190999"/>
              </a:tblGrid>
              <a:tr h="68575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Design</a:t>
                      </a:r>
                    </a:p>
                  </a:txBody>
                  <a:tcPr marT="45717" marB="45717"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Ratio Measure Desired</a:t>
                      </a:r>
                    </a:p>
                  </a:txBody>
                  <a:tcPr marT="45717" marB="45717"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Regression Model to Use</a:t>
                      </a:r>
                    </a:p>
                  </a:txBody>
                  <a:tcPr marT="45717" marB="45717"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Cross-</a:t>
                      </a:r>
                    </a:p>
                  </a:txBody>
                  <a:tcPr marT="45717" marB="45717"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prevalence ratio</a:t>
                      </a:r>
                    </a:p>
                  </a:txBody>
                  <a:tcPr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log binomial or Poisson</a:t>
                      </a:r>
                    </a:p>
                  </a:txBody>
                  <a:tcPr marT="45717" marB="4571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24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sectional</a:t>
                      </a:r>
                    </a:p>
                  </a:txBody>
                  <a:tcPr marT="45717" marB="45717"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prevalence odds ratio</a:t>
                      </a:r>
                    </a:p>
                  </a:txBody>
                  <a:tcPr marT="45717" marB="4571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logistic </a:t>
                      </a:r>
                    </a:p>
                  </a:txBody>
                  <a:tcPr marT="45717" marB="4571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82290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Cohort</a:t>
                      </a:r>
                    </a:p>
                  </a:txBody>
                  <a:tcPr marT="45717" marB="45717"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risk ratio</a:t>
                      </a:r>
                    </a:p>
                  </a:txBody>
                  <a:tcPr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equal f-up time: same as PR  unequal:  proportional hazards</a:t>
                      </a:r>
                    </a:p>
                  </a:txBody>
                  <a:tcPr marT="45717" marB="4571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187458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7" marB="45717"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incidence rate ratio</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hazard ratio</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incidence odds ratio</a:t>
                      </a:r>
                    </a:p>
                  </a:txBody>
                  <a:tcPr marT="45717" marB="4571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negative binomial or Poisson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proportional hazards (&amp; others)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logistic</a:t>
                      </a:r>
                    </a:p>
                  </a:txBody>
                  <a:tcPr marT="45717" marB="4571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9448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Case-control</a:t>
                      </a:r>
                    </a:p>
                  </a:txBody>
                  <a:tcPr marT="45717" marB="45717"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odds ratio</a:t>
                      </a:r>
                    </a:p>
                  </a:txBody>
                  <a:tcPr marT="45717" marB="45717"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(Next week:  logistic, conditional logistic)</a:t>
                      </a:r>
                    </a:p>
                  </a:txBody>
                  <a:tcPr marT="45717" marB="45717"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2"/>
          <p:cNvSpPr>
            <a:spLocks noGrp="1" noChangeArrowheads="1"/>
          </p:cNvSpPr>
          <p:nvPr>
            <p:ph type="title"/>
          </p:nvPr>
        </p:nvSpPr>
        <p:spPr>
          <a:xfrm>
            <a:off x="0" y="-152400"/>
            <a:ext cx="9144000" cy="1143000"/>
          </a:xfrm>
        </p:spPr>
        <p:txBody>
          <a:bodyPr/>
          <a:lstStyle/>
          <a:p>
            <a:r>
              <a:rPr lang="en-US" altLang="en-US" sz="3200" b="1" dirty="0" smtClean="0"/>
              <a:t>Measures of Association – Cohort Studies</a:t>
            </a:r>
          </a:p>
        </p:txBody>
      </p:sp>
      <p:graphicFrame>
        <p:nvGraphicFramePr>
          <p:cNvPr id="446514" name="Group 50"/>
          <p:cNvGraphicFramePr>
            <a:graphicFrameLocks noGrp="1"/>
          </p:cNvGraphicFramePr>
          <p:nvPr>
            <p:ph idx="1"/>
          </p:nvPr>
        </p:nvGraphicFramePr>
        <p:xfrm>
          <a:off x="304800" y="762000"/>
          <a:ext cx="8686800" cy="5678290"/>
        </p:xfrm>
        <a:graphic>
          <a:graphicData uri="http://schemas.openxmlformats.org/drawingml/2006/table">
            <a:tbl>
              <a:tblPr/>
              <a:tblGrid>
                <a:gridCol w="3886200"/>
                <a:gridCol w="1981200"/>
                <a:gridCol w="2819400"/>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5234"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
        <p:nvSpPr>
          <p:cNvPr id="265235" name="TextBox 4"/>
          <p:cNvSpPr txBox="1">
            <a:spLocks noChangeArrowheads="1"/>
          </p:cNvSpPr>
          <p:nvPr/>
        </p:nvSpPr>
        <p:spPr bwMode="auto">
          <a:xfrm>
            <a:off x="6019800" y="1219200"/>
            <a:ext cx="2895600" cy="5078413"/>
          </a:xfrm>
          <a:prstGeom prst="rect">
            <a:avLst/>
          </a:prstGeom>
          <a:noFill/>
          <a:ln w="38100">
            <a:solidFill>
              <a:srgbClr val="FF0000"/>
            </a:solidFill>
            <a:miter lim="800000"/>
            <a:headEnd/>
            <a:tailEnd/>
          </a:ln>
        </p:spPr>
        <p:txBody>
          <a:bodyPr>
            <a:spAutoFit/>
          </a:bodyPr>
          <a:lstStyle/>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2"/>
          <p:cNvSpPr>
            <a:spLocks noGrp="1" noChangeArrowheads="1"/>
          </p:cNvSpPr>
          <p:nvPr>
            <p:ph type="title"/>
          </p:nvPr>
        </p:nvSpPr>
        <p:spPr>
          <a:xfrm>
            <a:off x="609600" y="0"/>
            <a:ext cx="7772400" cy="1143000"/>
          </a:xfrm>
        </p:spPr>
        <p:txBody>
          <a:bodyPr/>
          <a:lstStyle/>
          <a:p>
            <a:r>
              <a:rPr lang="en-US" altLang="en-US" sz="3600" b="1" dirty="0" smtClean="0"/>
              <a:t>Difference vs. Ratio Measures</a:t>
            </a:r>
          </a:p>
        </p:txBody>
      </p:sp>
      <p:sp>
        <p:nvSpPr>
          <p:cNvPr id="267266" name="Rectangle 3"/>
          <p:cNvSpPr>
            <a:spLocks noGrp="1" noChangeArrowheads="1"/>
          </p:cNvSpPr>
          <p:nvPr>
            <p:ph type="body" idx="1"/>
          </p:nvPr>
        </p:nvSpPr>
        <p:spPr>
          <a:xfrm>
            <a:off x="0" y="1002320"/>
            <a:ext cx="9144000" cy="5715000"/>
          </a:xfrm>
        </p:spPr>
        <p:txBody>
          <a:bodyPr/>
          <a:lstStyle/>
          <a:p>
            <a:r>
              <a:rPr lang="en-US" altLang="en-US" sz="2800" dirty="0" smtClean="0"/>
              <a:t>Two basic ways to compare measures of occurrence:</a:t>
            </a:r>
          </a:p>
          <a:p>
            <a:pPr lvl="1"/>
            <a:r>
              <a:rPr lang="en-US" altLang="en-US" b="1" dirty="0" smtClean="0"/>
              <a:t>difference</a:t>
            </a:r>
            <a:r>
              <a:rPr lang="en-US" altLang="en-US" dirty="0" smtClean="0"/>
              <a:t>: subtract one from the other</a:t>
            </a:r>
          </a:p>
          <a:p>
            <a:pPr lvl="2"/>
            <a:r>
              <a:rPr lang="en-US" altLang="en-US" dirty="0" smtClean="0"/>
              <a:t>An “absolute” measure; absolute or additive scale</a:t>
            </a:r>
          </a:p>
          <a:p>
            <a:pPr lvl="1"/>
            <a:r>
              <a:rPr lang="en-US" altLang="en-US" b="1" dirty="0" smtClean="0"/>
              <a:t>ratio</a:t>
            </a:r>
            <a:r>
              <a:rPr lang="en-US" altLang="en-US" dirty="0" smtClean="0"/>
              <a:t>: form a ratio of one over the other</a:t>
            </a:r>
          </a:p>
          <a:p>
            <a:pPr lvl="2"/>
            <a:r>
              <a:rPr lang="en-US" altLang="en-US" dirty="0" smtClean="0"/>
              <a:t>A “relative” measure; ratio or multiplicative scale</a:t>
            </a:r>
          </a:p>
          <a:p>
            <a:pPr lvl="1"/>
            <a:endParaRPr lang="en-US" altLang="en-US" sz="1000" dirty="0" smtClean="0"/>
          </a:p>
          <a:p>
            <a:r>
              <a:rPr lang="en-US" altLang="en-US" sz="2800" dirty="0" smtClean="0"/>
              <a:t>Can take the difference of either an incidence or a prevalence measure (but rarely done with prevalence)</a:t>
            </a:r>
          </a:p>
          <a:p>
            <a:endParaRPr lang="en-US" altLang="en-US" sz="800" dirty="0" smtClean="0"/>
          </a:p>
          <a:p>
            <a:r>
              <a:rPr lang="en-US" altLang="en-US" sz="2800" dirty="0" smtClean="0"/>
              <a:t>Example using incidence: cumulative incidence 26% in exposed and 15% in unexposed over 2 yrs</a:t>
            </a:r>
          </a:p>
          <a:p>
            <a:pPr lvl="1"/>
            <a:r>
              <a:rPr lang="en-US" altLang="en-US" b="1" dirty="0" smtClean="0"/>
              <a:t>risk difference</a:t>
            </a:r>
            <a:r>
              <a:rPr lang="en-US" altLang="en-US" dirty="0" smtClean="0"/>
              <a:t> = 26% - 15% = 11% </a:t>
            </a:r>
          </a:p>
          <a:p>
            <a:pPr lvl="1"/>
            <a:r>
              <a:rPr lang="en-US" altLang="en-US" b="1" dirty="0" smtClean="0"/>
              <a:t>risk ratio</a:t>
            </a:r>
            <a:r>
              <a:rPr lang="en-US" altLang="en-US" dirty="0" smtClean="0"/>
              <a:t> = 0.26 / 0.15 = 1.7</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p:cNvSpPr>
            <a:spLocks noGrp="1" noChangeArrowheads="1"/>
          </p:cNvSpPr>
          <p:nvPr>
            <p:ph type="title"/>
          </p:nvPr>
        </p:nvSpPr>
        <p:spPr>
          <a:xfrm>
            <a:off x="685800" y="228600"/>
            <a:ext cx="7772400" cy="1143000"/>
          </a:xfrm>
        </p:spPr>
        <p:txBody>
          <a:bodyPr/>
          <a:lstStyle/>
          <a:p>
            <a:r>
              <a:rPr lang="en-US" altLang="en-US" sz="2800" b="1" dirty="0" smtClean="0"/>
              <a:t>Example: Hormone Use and Breast Cancer: Nurses’ Health Study</a:t>
            </a:r>
          </a:p>
        </p:txBody>
      </p:sp>
      <p:graphicFrame>
        <p:nvGraphicFramePr>
          <p:cNvPr id="276687" name="Group 207"/>
          <p:cNvGraphicFramePr>
            <a:graphicFrameLocks noGrp="1"/>
          </p:cNvGraphicFramePr>
          <p:nvPr>
            <p:ph idx="1"/>
            <p:extLst>
              <p:ext uri="{D42A27DB-BD31-4B8C-83A1-F6EECF244321}">
                <p14:modId xmlns:p14="http://schemas.microsoft.com/office/powerpoint/2010/main" val="2488309083"/>
              </p:ext>
            </p:extLst>
          </p:nvPr>
        </p:nvGraphicFramePr>
        <p:xfrm>
          <a:off x="295275" y="1623060"/>
          <a:ext cx="8534400" cy="3434715"/>
        </p:xfrm>
        <a:graphic>
          <a:graphicData uri="http://schemas.openxmlformats.org/drawingml/2006/table">
            <a:tbl>
              <a:tblPr/>
              <a:tblGrid>
                <a:gridCol w="1285875"/>
                <a:gridCol w="1438275"/>
                <a:gridCol w="1047750"/>
                <a:gridCol w="1057275"/>
                <a:gridCol w="1911350"/>
                <a:gridCol w="1793875"/>
              </a:tblGrid>
              <a:tr h="91440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Exposure</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Person years of follow-up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Breast cancer cases</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Inc. Rate*</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IRR (95% CI)</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Rate Difference* (95% CI)</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338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Never use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244,606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529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21.6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31F20"/>
                          </a:solidFill>
                          <a:effectLst/>
                          <a:latin typeface="Times New Roman" pitchFamily="18" charset="0"/>
                          <a:ea typeface="Times New Roman" pitchFamily="18" charset="0"/>
                          <a:cs typeface="TradeGothic-Light" charset="0"/>
                        </a:rPr>
                        <a:t>Reference</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Reference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372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Past use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119,927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242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20.2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0.93 (0.80, 1.09)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-1.4 (-4.6, 1.7)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072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Current use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98,385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254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25.8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1.19 (1.02, 1.39)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+4.2 (+0.5, +7.9)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2450">
                <a:tc gridSpan="3">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*per 10,000</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rPr>
                        <a:t> </a:t>
                      </a: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person-years</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endParaRPr>
                    </a:p>
                  </a:txBody>
                  <a:tcPr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endParaRPr>
                    </a:p>
                  </a:txBody>
                  <a:tcPr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sp>
        <p:nvSpPr>
          <p:cNvPr id="269348" name="Text Box 120"/>
          <p:cNvSpPr txBox="1">
            <a:spLocks noChangeArrowheads="1"/>
          </p:cNvSpPr>
          <p:nvPr/>
        </p:nvSpPr>
        <p:spPr bwMode="auto">
          <a:xfrm>
            <a:off x="4275275" y="6177841"/>
            <a:ext cx="5410200" cy="366713"/>
          </a:xfrm>
          <a:prstGeom prst="rect">
            <a:avLst/>
          </a:prstGeom>
          <a:noFill/>
          <a:ln w="9525">
            <a:noFill/>
            <a:miter lim="800000"/>
            <a:headEnd/>
            <a:tailEnd/>
          </a:ln>
        </p:spPr>
        <p:txBody>
          <a:bodyPr>
            <a:spAutoFit/>
          </a:bodyPr>
          <a:lstStyle/>
          <a:p>
            <a:pPr eaLnBrk="0" hangingPunct="0">
              <a:spcBef>
                <a:spcPct val="50000"/>
              </a:spcBef>
            </a:pPr>
            <a:r>
              <a:rPr lang="en-US" altLang="en-US" sz="1800" dirty="0" smtClean="0"/>
              <a:t>Colditz</a:t>
            </a:r>
            <a:r>
              <a:rPr lang="en-US" altLang="en-US" sz="1800" dirty="0"/>
              <a:t> </a:t>
            </a:r>
            <a:r>
              <a:rPr lang="en-US" altLang="en-US" sz="1800" dirty="0" smtClean="0"/>
              <a:t>et al., </a:t>
            </a:r>
            <a:r>
              <a:rPr lang="en-US" altLang="en-US" sz="1800" i="1" dirty="0" smtClean="0"/>
              <a:t>Cancer Causes and Control</a:t>
            </a:r>
            <a:r>
              <a:rPr lang="en-US" altLang="en-US" sz="1800" dirty="0" smtClean="0"/>
              <a:t> 1992</a:t>
            </a:r>
            <a:endParaRPr lang="en-US" altLang="en-US" sz="1800" dirty="0"/>
          </a:p>
        </p:txBody>
      </p:sp>
      <p:sp>
        <p:nvSpPr>
          <p:cNvPr id="2" name="TextBox 1"/>
          <p:cNvSpPr txBox="1"/>
          <p:nvPr/>
        </p:nvSpPr>
        <p:spPr>
          <a:xfrm>
            <a:off x="457200" y="5257800"/>
            <a:ext cx="8153400" cy="461665"/>
          </a:xfrm>
          <a:prstGeom prst="rect">
            <a:avLst/>
          </a:prstGeom>
          <a:noFill/>
        </p:spPr>
        <p:txBody>
          <a:bodyPr wrap="square" rtlCol="0">
            <a:spAutoFit/>
          </a:bodyPr>
          <a:lstStyle/>
          <a:p>
            <a:r>
              <a:rPr lang="en-US" sz="2400" dirty="0" smtClean="0"/>
              <a:t>Rate ratio and rate difference for hormone use and breast cancer</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3"/>
          <p:cNvSpPr txBox="1">
            <a:spLocks noChangeArrowheads="1"/>
          </p:cNvSpPr>
          <p:nvPr/>
        </p:nvSpPr>
        <p:spPr bwMode="auto">
          <a:xfrm>
            <a:off x="1148088" y="310660"/>
            <a:ext cx="6498575" cy="646331"/>
          </a:xfrm>
          <a:prstGeom prst="rect">
            <a:avLst/>
          </a:prstGeom>
          <a:noFill/>
          <a:ln w="9525">
            <a:noFill/>
            <a:miter lim="800000"/>
            <a:headEnd/>
            <a:tailEnd/>
          </a:ln>
        </p:spPr>
        <p:txBody>
          <a:bodyPr wrap="none">
            <a:spAutoFit/>
          </a:bodyPr>
          <a:lstStyle/>
          <a:p>
            <a:pPr algn="ctr" eaLnBrk="0" hangingPunct="0"/>
            <a:r>
              <a:rPr lang="en-US" altLang="en-US" dirty="0"/>
              <a:t> </a:t>
            </a:r>
            <a:r>
              <a:rPr lang="en-US" altLang="en-US" b="1" dirty="0" smtClean="0"/>
              <a:t>Calculating a </a:t>
            </a:r>
            <a:r>
              <a:rPr lang="en-US" altLang="en-US" b="1" dirty="0"/>
              <a:t>Prevalence Ratio</a:t>
            </a:r>
            <a:r>
              <a:rPr lang="en-US" altLang="en-US" dirty="0"/>
              <a:t> </a:t>
            </a:r>
          </a:p>
        </p:txBody>
      </p:sp>
      <p:graphicFrame>
        <p:nvGraphicFramePr>
          <p:cNvPr id="304242" name="Group 114"/>
          <p:cNvGraphicFramePr>
            <a:graphicFrameLocks noGrp="1"/>
          </p:cNvGraphicFramePr>
          <p:nvPr>
            <p:extLst>
              <p:ext uri="{D42A27DB-BD31-4B8C-83A1-F6EECF244321}">
                <p14:modId xmlns:p14="http://schemas.microsoft.com/office/powerpoint/2010/main" val="3501818318"/>
              </p:ext>
            </p:extLst>
          </p:nvPr>
        </p:nvGraphicFramePr>
        <p:xfrm>
          <a:off x="457200" y="1219200"/>
          <a:ext cx="8458202" cy="5922558"/>
        </p:xfrm>
        <a:graphic>
          <a:graphicData uri="http://schemas.openxmlformats.org/drawingml/2006/table">
            <a:tbl>
              <a:tblPr/>
              <a:tblGrid>
                <a:gridCol w="1905001"/>
                <a:gridCol w="1427018"/>
                <a:gridCol w="1794164"/>
                <a:gridCol w="1281546"/>
                <a:gridCol w="2050473"/>
              </a:tblGrid>
              <a:tr h="10303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Disease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Non-disease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4" marB="45724" horzOverflow="overflow">
                    <a:lnL w="12700" cap="flat" cmpd="sng" algn="ctr">
                      <a:solidFill>
                        <a:schemeClr val="tx1"/>
                      </a:solid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a:noFill/>
                    </a:lnL>
                    <a:lnR cap="flat">
                      <a:noFill/>
                    </a:lnR>
                    <a:lnT cap="flat">
                      <a:noFill/>
                    </a:lnT>
                    <a:lnB>
                      <a:noFill/>
                    </a:lnB>
                    <a:lnTlToBr>
                      <a:noFill/>
                    </a:lnTlToBr>
                    <a:lnBlToTr>
                      <a:noFill/>
                    </a:lnBlToTr>
                    <a:noFill/>
                  </a:tcPr>
                </a:tc>
              </a:tr>
              <a:tr h="10160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Exposed</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31</a:t>
                      </a:r>
                    </a:p>
                  </a:txBody>
                  <a:tcPr marT="45724" marB="4572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0.45</a:t>
                      </a:r>
                    </a:p>
                  </a:txBody>
                  <a:tcPr marT="45724" marB="45724" anchor="ctr" horzOverflow="overflow">
                    <a:lnL>
                      <a:noFill/>
                    </a:lnL>
                    <a:lnR cap="flat">
                      <a:noFill/>
                    </a:lnR>
                    <a:lnT>
                      <a:noFill/>
                    </a:lnT>
                    <a:lnB>
                      <a:noFill/>
                    </a:lnB>
                    <a:lnTlToBr>
                      <a:noFill/>
                    </a:lnTlToBr>
                    <a:lnBlToTr>
                      <a:noFill/>
                    </a:lnBlToTr>
                    <a:noFill/>
                  </a:tcPr>
                </a:tc>
              </a:tr>
              <a:tr h="10303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Unexposed</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388</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248</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636</a:t>
                      </a:r>
                    </a:p>
                  </a:txBody>
                  <a:tcPr marT="45724" marB="4572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0.61</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anchor="ctr" horzOverflow="overflow">
                    <a:lnL>
                      <a:noFill/>
                    </a:lnL>
                    <a:lnR cap="flat">
                      <a:noFill/>
                    </a:lnR>
                    <a:lnT>
                      <a:noFill/>
                    </a:lnT>
                    <a:lnB>
                      <a:noFill/>
                    </a:lnB>
                    <a:lnTlToBr>
                      <a:noFill/>
                    </a:lnTlToBr>
                    <a:lnBlToTr>
                      <a:noFill/>
                    </a:lnBlToTr>
                    <a:noFill/>
                  </a:tcPr>
                </a:tc>
              </a:tr>
              <a:tr h="96211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4" marB="45724"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667</a:t>
                      </a:r>
                    </a:p>
                  </a:txBody>
                  <a:tcPr marT="45724" marB="45724"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a:noFill/>
                    </a:lnL>
                    <a:lnR cap="flat">
                      <a:noFill/>
                    </a:lnR>
                    <a:lnT>
                      <a:noFill/>
                    </a:lnT>
                    <a:lnB>
                      <a:noFill/>
                    </a:lnB>
                    <a:lnTlToBr>
                      <a:noFill/>
                    </a:lnTlToBr>
                    <a:lnBlToTr>
                      <a:noFill/>
                    </a:lnBlToTr>
                    <a:noFill/>
                  </a:tcPr>
                </a:tc>
              </a:tr>
              <a:tr h="1457079">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 ratio = 0.45/0.61 = 0.74</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2"/>
          <p:cNvSpPr>
            <a:spLocks noGrp="1" noChangeArrowheads="1"/>
          </p:cNvSpPr>
          <p:nvPr>
            <p:ph type="title"/>
          </p:nvPr>
        </p:nvSpPr>
        <p:spPr>
          <a:xfrm>
            <a:off x="609600" y="152400"/>
            <a:ext cx="8153400" cy="990600"/>
          </a:xfrm>
        </p:spPr>
        <p:txBody>
          <a:bodyPr/>
          <a:lstStyle/>
          <a:p>
            <a:r>
              <a:rPr lang="en-US" altLang="en-US" sz="3200" b="1" dirty="0" smtClean="0"/>
              <a:t>Difference/Absolute/Additive Scale</a:t>
            </a:r>
            <a:br>
              <a:rPr lang="en-US" altLang="en-US" sz="3200" b="1" dirty="0" smtClean="0"/>
            </a:br>
            <a:r>
              <a:rPr lang="en-US" altLang="en-US" sz="3200" b="1" dirty="0" smtClean="0"/>
              <a:t> Measures of Association</a:t>
            </a:r>
          </a:p>
        </p:txBody>
      </p:sp>
      <p:graphicFrame>
        <p:nvGraphicFramePr>
          <p:cNvPr id="448563" name="Group 51"/>
          <p:cNvGraphicFramePr>
            <a:graphicFrameLocks noGrp="1"/>
          </p:cNvGraphicFramePr>
          <p:nvPr>
            <p:ph idx="1"/>
          </p:nvPr>
        </p:nvGraphicFramePr>
        <p:xfrm>
          <a:off x="228600" y="1295400"/>
          <a:ext cx="8686800" cy="4414068"/>
        </p:xfrm>
        <a:graphic>
          <a:graphicData uri="http://schemas.openxmlformats.org/drawingml/2006/table">
            <a:tbl>
              <a:tblPr/>
              <a:tblGrid>
                <a:gridCol w="2895600"/>
                <a:gridCol w="234778"/>
                <a:gridCol w="5556422"/>
              </a:tblGrid>
              <a:tr h="68591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Measure of association</a:t>
                      </a:r>
                    </a:p>
                  </a:txBody>
                  <a:tcPr marT="45727" marB="45727"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9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Cross-sectional</a:t>
                      </a:r>
                    </a:p>
                  </a:txBody>
                  <a:tcPr marT="45727" marB="45727"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 difference</a:t>
                      </a:r>
                      <a:r>
                        <a:rPr kumimoji="0" lang="en-US" sz="2400" b="0" i="0" u="none" strike="noStrike" cap="none" normalizeH="0" baseline="0" dirty="0" smtClean="0">
                          <a:ln>
                            <a:noFill/>
                          </a:ln>
                          <a:solidFill>
                            <a:schemeClr val="tx1"/>
                          </a:solidFill>
                          <a:effectLst/>
                          <a:latin typeface="Times New Roman" pitchFamily="18" charset="0"/>
                        </a:rPr>
                        <a:t>*</a:t>
                      </a:r>
                    </a:p>
                  </a:txBody>
                  <a:tcPr marT="45727" marB="4572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334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 odds difference*</a:t>
                      </a:r>
                    </a:p>
                  </a:txBody>
                  <a:tcPr marT="45727" marB="4572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Cohort</a:t>
                      </a:r>
                    </a:p>
                  </a:txBody>
                  <a:tcPr marT="45727" marB="45727"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rPr>
                        <a:t>risk difference</a:t>
                      </a:r>
                    </a:p>
                  </a:txBody>
                  <a:tcPr marT="45727" marB="4572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rPr>
                        <a:t>rate difference</a:t>
                      </a:r>
                    </a:p>
                  </a:txBody>
                  <a:tcPr marT="45727" marB="45727" horzOverflow="overflow">
                    <a:lnL>
                      <a:noFill/>
                    </a:lnL>
                    <a:lnR cap="flat">
                      <a:noFill/>
                    </a:lnR>
                    <a:lnT>
                      <a:noFill/>
                    </a:lnT>
                    <a:lnB>
                      <a:noFill/>
                    </a:lnB>
                    <a:lnTlToBr>
                      <a:noFill/>
                    </a:lnTlToBr>
                    <a:lnBlToTr>
                      <a:noFill/>
                    </a:lnBlToTr>
                    <a:noFill/>
                  </a:tcPr>
                </a:tc>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txBody>
                  <a:tcPr marT="45727" marB="45727"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hazard difference*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incidence odds difference*</a:t>
                      </a:r>
                    </a:p>
                  </a:txBody>
                  <a:tcPr marT="45727" marB="4572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Case-control</a:t>
                      </a:r>
                    </a:p>
                  </a:txBody>
                  <a:tcPr marT="45727" marB="45727"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1" u="none" strike="noStrike" cap="none" normalizeH="0" baseline="0" dirty="0" smtClean="0">
                          <a:ln>
                            <a:noFill/>
                          </a:ln>
                          <a:solidFill>
                            <a:schemeClr val="tx1"/>
                          </a:solidFill>
                          <a:effectLst/>
                          <a:latin typeface="Times New Roman" pitchFamily="18" charset="0"/>
                        </a:rPr>
                        <a:t>Next week: none available</a:t>
                      </a:r>
                    </a:p>
                  </a:txBody>
                  <a:tcPr marT="45727" marB="45727"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1389" name="Text Box 36"/>
          <p:cNvSpPr txBox="1">
            <a:spLocks noChangeArrowheads="1"/>
          </p:cNvSpPr>
          <p:nvPr/>
        </p:nvSpPr>
        <p:spPr bwMode="auto">
          <a:xfrm>
            <a:off x="457200" y="5791200"/>
            <a:ext cx="3429000" cy="457200"/>
          </a:xfrm>
          <a:prstGeom prst="rect">
            <a:avLst/>
          </a:prstGeom>
          <a:noFill/>
          <a:ln w="9525">
            <a:noFill/>
            <a:miter lim="800000"/>
            <a:headEnd/>
            <a:tailEnd/>
          </a:ln>
        </p:spPr>
        <p:txBody>
          <a:bodyPr>
            <a:spAutoFit/>
          </a:bodyPr>
          <a:lstStyle/>
          <a:p>
            <a:pPr eaLnBrk="0" hangingPunct="0">
              <a:spcBef>
                <a:spcPct val="50000"/>
              </a:spcBef>
            </a:pPr>
            <a:r>
              <a:rPr lang="en-US" altLang="en-US" sz="2400" dirty="0"/>
              <a:t>*rarely used</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2"/>
          <p:cNvSpPr>
            <a:spLocks noGrp="1" noChangeArrowheads="1"/>
          </p:cNvSpPr>
          <p:nvPr>
            <p:ph type="title"/>
          </p:nvPr>
        </p:nvSpPr>
        <p:spPr>
          <a:xfrm>
            <a:off x="381000" y="-152400"/>
            <a:ext cx="7772400" cy="1143000"/>
          </a:xfrm>
        </p:spPr>
        <p:txBody>
          <a:bodyPr/>
          <a:lstStyle/>
          <a:p>
            <a:r>
              <a:rPr lang="en-US" altLang="en-US" sz="3200" b="1" dirty="0" smtClean="0"/>
              <a:t>Why use difference vs. ratio?</a:t>
            </a:r>
          </a:p>
        </p:txBody>
      </p:sp>
      <p:sp>
        <p:nvSpPr>
          <p:cNvPr id="273410" name="Rectangle 3"/>
          <p:cNvSpPr>
            <a:spLocks noGrp="1" noChangeArrowheads="1"/>
          </p:cNvSpPr>
          <p:nvPr>
            <p:ph type="body" idx="1"/>
          </p:nvPr>
        </p:nvSpPr>
        <p:spPr>
          <a:xfrm>
            <a:off x="0" y="685800"/>
            <a:ext cx="8686800" cy="4114800"/>
          </a:xfrm>
        </p:spPr>
        <p:txBody>
          <a:bodyPr/>
          <a:lstStyle/>
          <a:p>
            <a:r>
              <a:rPr lang="en-US" altLang="en-US" sz="2800" dirty="0" smtClean="0"/>
              <a:t>Difference measures give an </a:t>
            </a:r>
            <a:r>
              <a:rPr lang="en-US" altLang="en-US" sz="2800" b="1" dirty="0" smtClean="0"/>
              <a:t>absolute measure</a:t>
            </a:r>
            <a:r>
              <a:rPr lang="en-US" altLang="en-US" sz="2800" dirty="0" smtClean="0"/>
              <a:t> of association between exposure &amp; outcome</a:t>
            </a:r>
          </a:p>
          <a:p>
            <a:pPr lvl="1"/>
            <a:r>
              <a:rPr lang="en-US" altLang="en-US" dirty="0" smtClean="0"/>
              <a:t>public health implication is clearer with absolute measure: how many cases of disease might be prevented if exposure is eliminated?</a:t>
            </a:r>
          </a:p>
          <a:p>
            <a:pPr lvl="1"/>
            <a:r>
              <a:rPr lang="en-US" altLang="en-US" dirty="0" smtClean="0"/>
              <a:t>particularly useful for studies of interventions </a:t>
            </a:r>
          </a:p>
          <a:p>
            <a:pPr lvl="1"/>
            <a:r>
              <a:rPr lang="en-US" altLang="en-US" dirty="0" smtClean="0"/>
              <a:t>useful for interpretation of interaction [later in course]</a:t>
            </a:r>
          </a:p>
          <a:p>
            <a:pPr>
              <a:spcBef>
                <a:spcPct val="40000"/>
              </a:spcBef>
            </a:pPr>
            <a:r>
              <a:rPr lang="en-US" altLang="en-US" sz="2800" dirty="0" smtClean="0"/>
              <a:t>Ratio measures gives a </a:t>
            </a:r>
            <a:r>
              <a:rPr lang="en-US" altLang="en-US" sz="2800" b="1" dirty="0" smtClean="0"/>
              <a:t>relative measure</a:t>
            </a:r>
          </a:p>
          <a:p>
            <a:pPr lvl="1"/>
            <a:r>
              <a:rPr lang="en-US" altLang="en-US" dirty="0" smtClean="0"/>
              <a:t>traditionally felt to give a better sense of strength of an association for investigation of causality/etiology</a:t>
            </a:r>
          </a:p>
          <a:p>
            <a:pPr lvl="1"/>
            <a:r>
              <a:rPr lang="en-US" altLang="en-US" dirty="0" smtClean="0"/>
              <a:t>but, in fact, not intrinsically better for this purpose (see Optional Reading by Poole)</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5"/>
          <p:cNvSpPr>
            <a:spLocks noChangeArrowheads="1"/>
          </p:cNvSpPr>
          <p:nvPr/>
        </p:nvSpPr>
        <p:spPr bwMode="auto">
          <a:xfrm>
            <a:off x="685800" y="228600"/>
            <a:ext cx="7772400" cy="1143000"/>
          </a:xfrm>
          <a:prstGeom prst="rect">
            <a:avLst/>
          </a:prstGeom>
          <a:noFill/>
          <a:ln w="9525">
            <a:noFill/>
            <a:miter lim="800000"/>
            <a:headEnd/>
            <a:tailEnd/>
          </a:ln>
        </p:spPr>
        <p:txBody>
          <a:bodyPr anchor="ctr"/>
          <a:lstStyle/>
          <a:p>
            <a:pPr algn="ctr" eaLnBrk="0" hangingPunct="0"/>
            <a:r>
              <a:rPr lang="en-US" altLang="en-US" sz="3200" b="1" dirty="0">
                <a:solidFill>
                  <a:schemeClr val="tx2"/>
                </a:solidFill>
              </a:rPr>
              <a:t>Example of Absolute vs. </a:t>
            </a:r>
            <a:endParaRPr lang="en-US" altLang="en-US" sz="3200" b="1" dirty="0" smtClean="0">
              <a:solidFill>
                <a:schemeClr val="tx2"/>
              </a:solidFill>
            </a:endParaRPr>
          </a:p>
          <a:p>
            <a:pPr algn="ctr" eaLnBrk="0" hangingPunct="0"/>
            <a:r>
              <a:rPr lang="en-US" altLang="en-US" sz="3200" b="1" dirty="0" smtClean="0">
                <a:solidFill>
                  <a:schemeClr val="tx2"/>
                </a:solidFill>
              </a:rPr>
              <a:t>Relative </a:t>
            </a:r>
            <a:r>
              <a:rPr lang="en-US" altLang="en-US" sz="3200" b="1" dirty="0">
                <a:solidFill>
                  <a:schemeClr val="tx2"/>
                </a:solidFill>
              </a:rPr>
              <a:t>Measure of Risk</a:t>
            </a:r>
          </a:p>
        </p:txBody>
      </p:sp>
      <p:graphicFrame>
        <p:nvGraphicFramePr>
          <p:cNvPr id="176226" name="Group 98"/>
          <p:cNvGraphicFramePr>
            <a:graphicFrameLocks noGrp="1"/>
          </p:cNvGraphicFramePr>
          <p:nvPr>
            <p:extLst>
              <p:ext uri="{D42A27DB-BD31-4B8C-83A1-F6EECF244321}">
                <p14:modId xmlns:p14="http://schemas.microsoft.com/office/powerpoint/2010/main" val="3517568313"/>
              </p:ext>
            </p:extLst>
          </p:nvPr>
        </p:nvGraphicFramePr>
        <p:xfrm>
          <a:off x="1371600" y="1484313"/>
          <a:ext cx="6400800" cy="3849688"/>
        </p:xfrm>
        <a:graphic>
          <a:graphicData uri="http://schemas.openxmlformats.org/drawingml/2006/table">
            <a:tbl>
              <a:tblPr/>
              <a:tblGrid>
                <a:gridCol w="1600200"/>
                <a:gridCol w="1839913"/>
                <a:gridCol w="1760537"/>
                <a:gridCol w="1200150"/>
              </a:tblGrid>
              <a:tr h="12192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1" marB="45721"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TB recurrence </a:t>
                      </a:r>
                      <a:r>
                        <a:rPr kumimoji="0" lang="en-US" sz="1800" b="0" i="0" u="none" strike="noStrike" cap="none" normalizeH="0" baseline="0" dirty="0" smtClean="0">
                          <a:ln>
                            <a:noFill/>
                          </a:ln>
                          <a:solidFill>
                            <a:schemeClr val="tx1"/>
                          </a:solidFill>
                          <a:effectLst/>
                          <a:latin typeface="Times New Roman" pitchFamily="18" charset="0"/>
                        </a:rPr>
                        <a:t>over 1 yr</a:t>
                      </a:r>
                    </a:p>
                  </a:txBody>
                  <a:tcPr marT="45721" marB="4572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TB recurrence </a:t>
                      </a:r>
                      <a:r>
                        <a:rPr kumimoji="0" lang="en-US" sz="1800" b="0" i="0" u="none" strike="noStrike" cap="none" normalizeH="0" baseline="0" dirty="0" smtClean="0">
                          <a:ln>
                            <a:noFill/>
                          </a:ln>
                          <a:solidFill>
                            <a:schemeClr val="tx1"/>
                          </a:solidFill>
                          <a:effectLst/>
                          <a:latin typeface="Times New Roman" pitchFamily="18" charset="0"/>
                        </a:rPr>
                        <a:t>over 1 yr</a:t>
                      </a:r>
                    </a:p>
                  </a:txBody>
                  <a:tcPr marT="45721" marB="4572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1" marB="45721"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25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Treated:</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&gt; 6 mos</a:t>
                      </a:r>
                    </a:p>
                  </a:txBody>
                  <a:tcPr marT="45721" marB="45721"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14</a:t>
                      </a:r>
                    </a:p>
                  </a:txBody>
                  <a:tcPr marT="45721" marB="4572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986</a:t>
                      </a:r>
                    </a:p>
                  </a:txBody>
                  <a:tcPr marT="45721" marB="4572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1000</a:t>
                      </a:r>
                    </a:p>
                  </a:txBody>
                  <a:tcPr marT="45721" marB="45721"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6993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&lt; 3 mos</a:t>
                      </a:r>
                    </a:p>
                  </a:txBody>
                  <a:tcPr marT="45721" marB="45721"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40</a:t>
                      </a:r>
                    </a:p>
                  </a:txBody>
                  <a:tcPr marT="45721" marB="4572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960</a:t>
                      </a:r>
                    </a:p>
                  </a:txBody>
                  <a:tcPr marT="45721" marB="4572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1000</a:t>
                      </a:r>
                    </a:p>
                  </a:txBody>
                  <a:tcPr marT="45721" marB="45721"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1030258">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Risk ratio = 0.040/0.014 = 2.9</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Risk difference = 0.040 – 0.014 = 2.6%</a:t>
                      </a:r>
                    </a:p>
                  </a:txBody>
                  <a:tcPr marT="45721" marB="45721" horzOverflow="overflow">
                    <a:lnL cap="flat">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75476" name="Text Box 53"/>
          <p:cNvSpPr txBox="1">
            <a:spLocks noChangeArrowheads="1"/>
          </p:cNvSpPr>
          <p:nvPr/>
        </p:nvSpPr>
        <p:spPr bwMode="auto">
          <a:xfrm>
            <a:off x="1447800" y="5486400"/>
            <a:ext cx="6099175" cy="946150"/>
          </a:xfrm>
          <a:prstGeom prst="rect">
            <a:avLst/>
          </a:prstGeom>
          <a:noFill/>
          <a:ln w="9525">
            <a:noFill/>
            <a:miter lim="800000"/>
            <a:headEnd/>
            <a:tailEnd/>
          </a:ln>
        </p:spPr>
        <p:txBody>
          <a:bodyPr wrap="none">
            <a:spAutoFit/>
          </a:bodyPr>
          <a:lstStyle/>
          <a:p>
            <a:pPr eaLnBrk="0" hangingPunct="0"/>
            <a:r>
              <a:rPr lang="en-US" altLang="en-US" sz="2800" dirty="0"/>
              <a:t>If incidence is very low, relative measure</a:t>
            </a:r>
          </a:p>
          <a:p>
            <a:pPr eaLnBrk="0" hangingPunct="0"/>
            <a:r>
              <a:rPr lang="en-US" altLang="en-US" sz="2800" dirty="0"/>
              <a:t>can be large but difference measure small</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2"/>
          <p:cNvSpPr>
            <a:spLocks noGrp="1" noChangeArrowheads="1"/>
          </p:cNvSpPr>
          <p:nvPr>
            <p:ph type="title"/>
          </p:nvPr>
        </p:nvSpPr>
        <p:spPr>
          <a:xfrm>
            <a:off x="-152400" y="76200"/>
            <a:ext cx="9372600" cy="1447800"/>
          </a:xfrm>
        </p:spPr>
        <p:txBody>
          <a:bodyPr/>
          <a:lstStyle/>
          <a:p>
            <a:r>
              <a:rPr lang="en-US" altLang="en-US" sz="3200" b="1" dirty="0" smtClean="0"/>
              <a:t>The Reciprocal of Difference Measures</a:t>
            </a:r>
            <a:br>
              <a:rPr lang="en-US" altLang="en-US" sz="3200" b="1" dirty="0" smtClean="0"/>
            </a:br>
            <a:r>
              <a:rPr lang="en-US" altLang="en-US" sz="3200" b="1" dirty="0" smtClean="0"/>
              <a:t> (1/difference) Are Even More Interpretable</a:t>
            </a:r>
          </a:p>
        </p:txBody>
      </p:sp>
      <p:sp>
        <p:nvSpPr>
          <p:cNvPr id="277506" name="Rectangle 3"/>
          <p:cNvSpPr>
            <a:spLocks noGrp="1" noChangeArrowheads="1"/>
          </p:cNvSpPr>
          <p:nvPr>
            <p:ph type="body" idx="1"/>
          </p:nvPr>
        </p:nvSpPr>
        <p:spPr>
          <a:xfrm>
            <a:off x="0" y="1752600"/>
            <a:ext cx="8839200" cy="4724400"/>
          </a:xfrm>
        </p:spPr>
        <p:txBody>
          <a:bodyPr/>
          <a:lstStyle/>
          <a:p>
            <a:r>
              <a:rPr lang="en-US" altLang="en-US" dirty="0" smtClean="0"/>
              <a:t>Depending on context, the reciprocal is:</a:t>
            </a:r>
          </a:p>
          <a:p>
            <a:pPr lvl="1"/>
            <a:r>
              <a:rPr lang="en-US" altLang="en-US" dirty="0" smtClean="0"/>
              <a:t>Number needed to treat to prevent one case of disease</a:t>
            </a:r>
          </a:p>
          <a:p>
            <a:pPr lvl="1"/>
            <a:r>
              <a:rPr lang="en-US" altLang="en-US" dirty="0" smtClean="0"/>
              <a:t>Number needed to treat to harm one person</a:t>
            </a:r>
          </a:p>
          <a:p>
            <a:pPr lvl="1"/>
            <a:r>
              <a:rPr lang="en-US" altLang="en-US" dirty="0" smtClean="0"/>
              <a:t>Number needed to protect from exposure to prevent one case of disease</a:t>
            </a:r>
          </a:p>
          <a:p>
            <a:pPr lvl="1"/>
            <a:endParaRPr lang="en-US" altLang="en-US" sz="1100" dirty="0" smtClean="0"/>
          </a:p>
          <a:p>
            <a:pPr>
              <a:spcBef>
                <a:spcPct val="40000"/>
              </a:spcBef>
            </a:pPr>
            <a:r>
              <a:rPr lang="en-US" altLang="en-US" dirty="0" smtClean="0"/>
              <a:t>TB rifampin example: 1/0.026 = 38.5, means that you have to treat 38.5 persons for &gt;6 months vs. &lt;3 months to prevent one case of TB recurrence</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0843" name="Group 75"/>
          <p:cNvGraphicFramePr>
            <a:graphicFrameLocks noGrp="1"/>
          </p:cNvGraphicFramePr>
          <p:nvPr>
            <p:ph/>
            <p:extLst>
              <p:ext uri="{D42A27DB-BD31-4B8C-83A1-F6EECF244321}">
                <p14:modId xmlns:p14="http://schemas.microsoft.com/office/powerpoint/2010/main" val="2418669008"/>
              </p:ext>
            </p:extLst>
          </p:nvPr>
        </p:nvGraphicFramePr>
        <p:xfrm>
          <a:off x="1219200" y="1201738"/>
          <a:ext cx="6324600" cy="4481060"/>
        </p:xfrm>
        <a:graphic>
          <a:graphicData uri="http://schemas.openxmlformats.org/drawingml/2006/table">
            <a:tbl>
              <a:tblPr/>
              <a:tblGrid>
                <a:gridCol w="2007079"/>
                <a:gridCol w="1483744"/>
                <a:gridCol w="1673524"/>
                <a:gridCol w="1160253"/>
              </a:tblGrid>
              <a:tr h="945028">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Table 2.  Return of spontaneous circulation according to intervention (among patients who suffered cardiac arrest)</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10242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Intervention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Return of Spontaneous Circulation</a:t>
                      </a: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       Risk</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  Difference</a:t>
                      </a:r>
                      <a:r>
                        <a:rPr kumimoji="0" lang="en-US" sz="1800" b="0" i="0" u="none" strike="noStrike" cap="none" normalizeH="0" baseline="0" dirty="0" smtClean="0">
                          <a:ln>
                            <a:noFill/>
                          </a:ln>
                          <a:solidFill>
                            <a:schemeClr val="tx1"/>
                          </a:solidFill>
                          <a:effectLst/>
                          <a:latin typeface="Times New Roman" pitchFamily="18"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   (95% CI)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p-value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42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Rapid Defibrillation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rPr>
                        <a:t>N=1391)</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12.9%</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rPr>
                        <a:t>--</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087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Advanced</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Life Support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(N=4247)</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18.0%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5.1% (3.0-7.2)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&lt;0.001</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9577" name="Rectangle 69"/>
          <p:cNvSpPr>
            <a:spLocks noChangeArrowheads="1"/>
          </p:cNvSpPr>
          <p:nvPr/>
        </p:nvSpPr>
        <p:spPr bwMode="auto">
          <a:xfrm>
            <a:off x="5655580" y="6172200"/>
            <a:ext cx="3100388" cy="457200"/>
          </a:xfrm>
          <a:prstGeom prst="rect">
            <a:avLst/>
          </a:prstGeom>
          <a:noFill/>
          <a:ln w="9525">
            <a:noFill/>
            <a:miter lim="800000"/>
            <a:headEnd/>
            <a:tailEnd/>
          </a:ln>
        </p:spPr>
        <p:txBody>
          <a:bodyPr wrap="none">
            <a:spAutoFit/>
          </a:bodyPr>
          <a:lstStyle/>
          <a:p>
            <a:pPr eaLnBrk="0" hangingPunct="0"/>
            <a:r>
              <a:rPr lang="en-US" altLang="en-US" sz="2400" dirty="0"/>
              <a:t>Stiel et al., </a:t>
            </a:r>
            <a:r>
              <a:rPr lang="en-US" altLang="en-US" sz="2400" i="1" dirty="0"/>
              <a:t>NEJM</a:t>
            </a:r>
            <a:r>
              <a:rPr lang="en-US" altLang="en-US" sz="2400" dirty="0"/>
              <a:t>  2004</a:t>
            </a:r>
          </a:p>
        </p:txBody>
      </p:sp>
      <p:sp>
        <p:nvSpPr>
          <p:cNvPr id="279578" name="Rectangle 70"/>
          <p:cNvSpPr>
            <a:spLocks noChangeArrowheads="1"/>
          </p:cNvSpPr>
          <p:nvPr/>
        </p:nvSpPr>
        <p:spPr bwMode="auto">
          <a:xfrm>
            <a:off x="1600200" y="274316"/>
            <a:ext cx="5605574" cy="584775"/>
          </a:xfrm>
          <a:prstGeom prst="rect">
            <a:avLst/>
          </a:prstGeom>
          <a:noFill/>
          <a:ln w="9525">
            <a:noFill/>
            <a:miter lim="800000"/>
            <a:headEnd/>
            <a:tailEnd/>
          </a:ln>
        </p:spPr>
        <p:txBody>
          <a:bodyPr wrap="none">
            <a:spAutoFit/>
          </a:bodyPr>
          <a:lstStyle/>
          <a:p>
            <a:pPr eaLnBrk="0" hangingPunct="0"/>
            <a:r>
              <a:rPr lang="en-US" altLang="en-US" sz="3200" b="1" dirty="0"/>
              <a:t>Study reporting risk difference</a:t>
            </a:r>
          </a:p>
        </p:txBody>
      </p:sp>
      <p:sp>
        <p:nvSpPr>
          <p:cNvPr id="279579" name="Text Box 71"/>
          <p:cNvSpPr txBox="1">
            <a:spLocks noChangeArrowheads="1"/>
          </p:cNvSpPr>
          <p:nvPr/>
        </p:nvSpPr>
        <p:spPr bwMode="auto">
          <a:xfrm>
            <a:off x="1050925" y="5694812"/>
            <a:ext cx="6607175" cy="396875"/>
          </a:xfrm>
          <a:prstGeom prst="rect">
            <a:avLst/>
          </a:prstGeom>
          <a:noFill/>
          <a:ln w="9525">
            <a:noFill/>
            <a:miter lim="800000"/>
            <a:headEnd/>
            <a:tailEnd/>
          </a:ln>
        </p:spPr>
        <p:txBody>
          <a:bodyPr wrap="none">
            <a:spAutoFit/>
          </a:bodyPr>
          <a:lstStyle/>
          <a:p>
            <a:pPr eaLnBrk="0" hangingPunct="0"/>
            <a:r>
              <a:rPr lang="en-US" altLang="en-US" sz="2000" dirty="0"/>
              <a:t>Risk difference = 0.051; number needed to treat = 1/0.051 = 20</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2"/>
          <p:cNvSpPr>
            <a:spLocks noGrp="1" noChangeArrowheads="1"/>
          </p:cNvSpPr>
          <p:nvPr>
            <p:ph type="title"/>
          </p:nvPr>
        </p:nvSpPr>
        <p:spPr>
          <a:xfrm>
            <a:off x="685800" y="152400"/>
            <a:ext cx="7772400" cy="762000"/>
          </a:xfrm>
        </p:spPr>
        <p:txBody>
          <a:bodyPr/>
          <a:lstStyle/>
          <a:p>
            <a:r>
              <a:rPr lang="en-US" altLang="en-US" b="1" dirty="0" smtClean="0"/>
              <a:t>Describing a difference</a:t>
            </a:r>
          </a:p>
        </p:txBody>
      </p:sp>
      <p:sp>
        <p:nvSpPr>
          <p:cNvPr id="281602" name="Rectangle 3"/>
          <p:cNvSpPr>
            <a:spLocks noGrp="1" noChangeArrowheads="1"/>
          </p:cNvSpPr>
          <p:nvPr>
            <p:ph type="body" idx="1"/>
          </p:nvPr>
        </p:nvSpPr>
        <p:spPr>
          <a:xfrm>
            <a:off x="76200" y="994112"/>
            <a:ext cx="9067800" cy="4191000"/>
          </a:xfrm>
        </p:spPr>
        <p:txBody>
          <a:bodyPr/>
          <a:lstStyle/>
          <a:p>
            <a:r>
              <a:rPr lang="en-US" altLang="en-US" sz="2800" dirty="0" smtClean="0"/>
              <a:t>Example: Risk in exposed 0.9; in unexposed 0.7.  Risk difference = 0.2.  Over 2 yrs.</a:t>
            </a:r>
          </a:p>
          <a:p>
            <a:endParaRPr lang="en-US" altLang="en-US" sz="1400" dirty="0" smtClean="0"/>
          </a:p>
          <a:p>
            <a:r>
              <a:rPr lang="en-US" altLang="en-US" sz="2800" dirty="0" smtClean="0"/>
              <a:t>“The absolute difference in risk of the outcome over 2 yrs in the exposed compared with the unexposed was +0.2.”</a:t>
            </a:r>
          </a:p>
          <a:p>
            <a:endParaRPr lang="en-US" altLang="en-US" sz="1400" dirty="0" smtClean="0"/>
          </a:p>
          <a:p>
            <a:r>
              <a:rPr lang="en-US" altLang="en-US" sz="2800" dirty="0" smtClean="0"/>
              <a:t>“Over 2 yrs, the cumulative incidence in the exposed (0.9 or 90%) was 0.2 (or 20%) higher than the unexposed (0.7 or 70%).”</a:t>
            </a:r>
          </a:p>
          <a:p>
            <a:endParaRPr lang="en-US" altLang="en-US" sz="1000" dirty="0" smtClean="0"/>
          </a:p>
          <a:p>
            <a:r>
              <a:rPr lang="en-US" altLang="en-US" sz="2800" dirty="0" smtClean="0"/>
              <a:t>Number needed to prevent (NNP = 1/0.2 = 5)</a:t>
            </a:r>
          </a:p>
          <a:p>
            <a:pPr lvl="1"/>
            <a:r>
              <a:rPr lang="en-US" altLang="en-US" dirty="0" smtClean="0"/>
              <a:t>“Five individuals would need to be protected from exposure in order to prevent one case of disease”</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49" name="Picture 2"/>
          <p:cNvPicPr>
            <a:picLocks noChangeAspect="1" noChangeArrowheads="1"/>
          </p:cNvPicPr>
          <p:nvPr/>
        </p:nvPicPr>
        <p:blipFill>
          <a:blip r:embed="rId3" cstate="print"/>
          <a:srcRect/>
          <a:stretch>
            <a:fillRect/>
          </a:stretch>
        </p:blipFill>
        <p:spPr bwMode="auto">
          <a:xfrm>
            <a:off x="1371600" y="954088"/>
            <a:ext cx="6075363" cy="5065712"/>
          </a:xfrm>
          <a:prstGeom prst="rect">
            <a:avLst/>
          </a:prstGeom>
          <a:noFill/>
          <a:ln w="9525">
            <a:noFill/>
            <a:miter lim="800000"/>
            <a:headEnd/>
            <a:tailEnd/>
          </a:ln>
        </p:spPr>
      </p:pic>
      <p:sp>
        <p:nvSpPr>
          <p:cNvPr id="283650" name="Text Box 3"/>
          <p:cNvSpPr txBox="1">
            <a:spLocks noChangeArrowheads="1"/>
          </p:cNvSpPr>
          <p:nvPr/>
        </p:nvSpPr>
        <p:spPr bwMode="auto">
          <a:xfrm>
            <a:off x="685800" y="196850"/>
            <a:ext cx="8001000" cy="946150"/>
          </a:xfrm>
          <a:prstGeom prst="rect">
            <a:avLst/>
          </a:prstGeom>
          <a:noFill/>
          <a:ln w="9525">
            <a:noFill/>
            <a:miter lim="800000"/>
            <a:headEnd/>
            <a:tailEnd/>
          </a:ln>
        </p:spPr>
        <p:txBody>
          <a:bodyPr>
            <a:spAutoFit/>
          </a:bodyPr>
          <a:lstStyle/>
          <a:p>
            <a:pPr algn="ctr" eaLnBrk="0" hangingPunct="0"/>
            <a:r>
              <a:rPr lang="en-US" altLang="en-US" sz="2800" b="1" dirty="0"/>
              <a:t>Clinical trial originally designed for 3 years, extended by DSMB to 5 years </a:t>
            </a:r>
          </a:p>
        </p:txBody>
      </p:sp>
      <p:sp>
        <p:nvSpPr>
          <p:cNvPr id="283651" name="Line 4"/>
          <p:cNvSpPr>
            <a:spLocks noChangeShapeType="1"/>
          </p:cNvSpPr>
          <p:nvPr/>
        </p:nvSpPr>
        <p:spPr bwMode="auto">
          <a:xfrm flipH="1">
            <a:off x="5105400" y="1981200"/>
            <a:ext cx="0" cy="4114800"/>
          </a:xfrm>
          <a:prstGeom prst="line">
            <a:avLst/>
          </a:prstGeom>
          <a:noFill/>
          <a:ln w="9525">
            <a:solidFill>
              <a:schemeClr val="tx1"/>
            </a:solidFill>
            <a:round/>
            <a:headEnd/>
            <a:tailEnd/>
          </a:ln>
        </p:spPr>
        <p:txBody>
          <a:bodyPr/>
          <a:lstStyle/>
          <a:p>
            <a:endParaRPr lang="en-US" dirty="0"/>
          </a:p>
        </p:txBody>
      </p:sp>
      <p:sp>
        <p:nvSpPr>
          <p:cNvPr id="283652" name="Line 5"/>
          <p:cNvSpPr>
            <a:spLocks noChangeShapeType="1"/>
          </p:cNvSpPr>
          <p:nvPr/>
        </p:nvSpPr>
        <p:spPr bwMode="auto">
          <a:xfrm flipH="1">
            <a:off x="6553200" y="1295400"/>
            <a:ext cx="0" cy="4800600"/>
          </a:xfrm>
          <a:prstGeom prst="line">
            <a:avLst/>
          </a:prstGeom>
          <a:noFill/>
          <a:ln w="9525">
            <a:solidFill>
              <a:schemeClr val="tx1"/>
            </a:solidFill>
            <a:round/>
            <a:headEnd/>
            <a:tailEnd/>
          </a:ln>
        </p:spPr>
        <p:txBody>
          <a:bodyPr/>
          <a:lstStyle/>
          <a:p>
            <a:endParaRPr lang="en-US" dirty="0"/>
          </a:p>
        </p:txBody>
      </p:sp>
      <p:sp>
        <p:nvSpPr>
          <p:cNvPr id="283653" name="Line 6"/>
          <p:cNvSpPr>
            <a:spLocks noChangeShapeType="1"/>
          </p:cNvSpPr>
          <p:nvPr/>
        </p:nvSpPr>
        <p:spPr bwMode="auto">
          <a:xfrm flipH="1">
            <a:off x="4114800" y="2362200"/>
            <a:ext cx="0" cy="3733800"/>
          </a:xfrm>
          <a:prstGeom prst="line">
            <a:avLst/>
          </a:prstGeom>
          <a:noFill/>
          <a:ln w="9525">
            <a:solidFill>
              <a:schemeClr val="tx1"/>
            </a:solidFill>
            <a:round/>
            <a:headEnd/>
            <a:tailEnd/>
          </a:ln>
        </p:spPr>
        <p:txBody>
          <a:bodyPr/>
          <a:lstStyle/>
          <a:p>
            <a:endParaRPr lang="en-US" dirty="0"/>
          </a:p>
        </p:txBody>
      </p:sp>
      <p:sp>
        <p:nvSpPr>
          <p:cNvPr id="283654" name="Text Box 7"/>
          <p:cNvSpPr txBox="1">
            <a:spLocks noChangeArrowheads="1"/>
          </p:cNvSpPr>
          <p:nvPr/>
        </p:nvSpPr>
        <p:spPr bwMode="auto">
          <a:xfrm>
            <a:off x="838200" y="6019800"/>
            <a:ext cx="7848600" cy="519113"/>
          </a:xfrm>
          <a:prstGeom prst="rect">
            <a:avLst/>
          </a:prstGeom>
          <a:noFill/>
          <a:ln w="9525">
            <a:noFill/>
            <a:miter lim="800000"/>
            <a:headEnd/>
            <a:tailEnd/>
          </a:ln>
        </p:spPr>
        <p:txBody>
          <a:bodyPr>
            <a:spAutoFit/>
          </a:bodyPr>
          <a:lstStyle/>
          <a:p>
            <a:pPr eaLnBrk="0" hangingPunct="0"/>
            <a:r>
              <a:rPr lang="en-US" altLang="en-US" sz="2800" dirty="0"/>
              <a:t> Risk Ratio:  1yr= 0.95  2yr=0.86  3yr=0.80 5yr=0.78</a:t>
            </a:r>
          </a:p>
        </p:txBody>
      </p:sp>
      <p:sp>
        <p:nvSpPr>
          <p:cNvPr id="283655" name="Line 8"/>
          <p:cNvSpPr>
            <a:spLocks noChangeShapeType="1"/>
          </p:cNvSpPr>
          <p:nvPr/>
        </p:nvSpPr>
        <p:spPr bwMode="auto">
          <a:xfrm flipH="1">
            <a:off x="3276600" y="2514600"/>
            <a:ext cx="0" cy="3581400"/>
          </a:xfrm>
          <a:prstGeom prst="line">
            <a:avLst/>
          </a:prstGeom>
          <a:noFill/>
          <a:ln w="9525">
            <a:solidFill>
              <a:schemeClr val="tx1"/>
            </a:solidFill>
            <a:round/>
            <a:headEnd/>
            <a:tailEnd/>
          </a:ln>
        </p:spPr>
        <p:txBody>
          <a:bodyPr/>
          <a:lstStyle/>
          <a:p>
            <a:endParaRPr lang="en-US" dirty="0"/>
          </a:p>
        </p:txBody>
      </p:sp>
      <p:sp>
        <p:nvSpPr>
          <p:cNvPr id="270347" name="Rectangle 11"/>
          <p:cNvSpPr>
            <a:spLocks noChangeArrowheads="1"/>
          </p:cNvSpPr>
          <p:nvPr/>
        </p:nvSpPr>
        <p:spPr bwMode="auto">
          <a:xfrm>
            <a:off x="3429000" y="1981200"/>
            <a:ext cx="1143000" cy="457200"/>
          </a:xfrm>
          <a:prstGeom prst="rect">
            <a:avLst/>
          </a:prstGeom>
          <a:noFill/>
          <a:ln w="9525" cap="rnd">
            <a:solidFill>
              <a:schemeClr val="tx1"/>
            </a:solidFill>
            <a:prstDash val="sysDot"/>
            <a:miter lim="800000"/>
            <a:headEnd/>
            <a:tailEnd/>
          </a:ln>
        </p:spPr>
        <p:txBody>
          <a:bodyPr wrap="none" anchor="ctr"/>
          <a:lstStyle/>
          <a:p>
            <a:pPr eaLnBrk="0" hangingPunct="0"/>
            <a:endParaRPr lang="en-US" altLang="en-US" dirty="0"/>
          </a:p>
        </p:txBody>
      </p:sp>
      <p:sp>
        <p:nvSpPr>
          <p:cNvPr id="270348" name="Text Box 12"/>
          <p:cNvSpPr txBox="1">
            <a:spLocks noChangeArrowheads="1"/>
          </p:cNvSpPr>
          <p:nvPr/>
        </p:nvSpPr>
        <p:spPr bwMode="auto">
          <a:xfrm>
            <a:off x="6934200" y="1828800"/>
            <a:ext cx="2209800" cy="1815882"/>
          </a:xfrm>
          <a:prstGeom prst="rect">
            <a:avLst/>
          </a:prstGeom>
          <a:noFill/>
          <a:ln w="9525">
            <a:noFill/>
            <a:miter lim="800000"/>
            <a:headEnd/>
            <a:tailEnd/>
          </a:ln>
        </p:spPr>
        <p:txBody>
          <a:bodyPr>
            <a:spAutoFit/>
          </a:bodyPr>
          <a:lstStyle/>
          <a:p>
            <a:pPr eaLnBrk="0" hangingPunct="0">
              <a:spcBef>
                <a:spcPct val="50000"/>
              </a:spcBef>
            </a:pPr>
            <a:r>
              <a:rPr lang="en-US" altLang="en-US" sz="2800" dirty="0"/>
              <a:t> log rank </a:t>
            </a:r>
            <a:r>
              <a:rPr lang="en-US" altLang="en-US" sz="2800" dirty="0" smtClean="0"/>
              <a:t>test – </a:t>
            </a:r>
            <a:r>
              <a:rPr lang="en-US" altLang="en-US" sz="2800" u="sng" dirty="0" smtClean="0"/>
              <a:t>not</a:t>
            </a:r>
            <a:r>
              <a:rPr lang="en-US" altLang="en-US" sz="2800" dirty="0" smtClean="0"/>
              <a:t> a measure of association</a:t>
            </a:r>
            <a:endParaRPr lang="en-US" altLang="en-US" sz="2800" dirty="0"/>
          </a:p>
        </p:txBody>
      </p:sp>
      <p:sp>
        <p:nvSpPr>
          <p:cNvPr id="270349" name="Line 13"/>
          <p:cNvSpPr>
            <a:spLocks noChangeShapeType="1"/>
          </p:cNvSpPr>
          <p:nvPr/>
        </p:nvSpPr>
        <p:spPr bwMode="auto">
          <a:xfrm flipH="1">
            <a:off x="4648200" y="2057400"/>
            <a:ext cx="2362200" cy="152400"/>
          </a:xfrm>
          <a:prstGeom prst="line">
            <a:avLst/>
          </a:prstGeom>
          <a:noFill/>
          <a:ln w="9525">
            <a:solidFill>
              <a:schemeClr val="tx1"/>
            </a:solidFill>
            <a:round/>
            <a:headEnd/>
            <a:tailEnd type="triangle" w="med" len="me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03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03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0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7" grpId="0" animBg="1"/>
      <p:bldP spid="270348" grpId="0"/>
      <p:bldP spid="270349"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2"/>
          <p:cNvSpPr>
            <a:spLocks noGrp="1" noChangeArrowheads="1"/>
          </p:cNvSpPr>
          <p:nvPr>
            <p:ph type="title"/>
          </p:nvPr>
        </p:nvSpPr>
        <p:spPr>
          <a:xfrm>
            <a:off x="762000" y="152400"/>
            <a:ext cx="7772400" cy="838200"/>
          </a:xfrm>
        </p:spPr>
        <p:txBody>
          <a:bodyPr/>
          <a:lstStyle/>
          <a:p>
            <a:r>
              <a:rPr lang="en-US" altLang="en-US" sz="3600" b="1" dirty="0" smtClean="0"/>
              <a:t>Log rank test</a:t>
            </a:r>
          </a:p>
        </p:txBody>
      </p:sp>
      <p:sp>
        <p:nvSpPr>
          <p:cNvPr id="285698" name="Rectangle 3"/>
          <p:cNvSpPr>
            <a:spLocks noGrp="1" noChangeArrowheads="1"/>
          </p:cNvSpPr>
          <p:nvPr>
            <p:ph type="body" idx="1"/>
          </p:nvPr>
        </p:nvSpPr>
        <p:spPr>
          <a:xfrm>
            <a:off x="304800" y="850900"/>
            <a:ext cx="8534400" cy="5181600"/>
          </a:xfrm>
        </p:spPr>
        <p:txBody>
          <a:bodyPr/>
          <a:lstStyle/>
          <a:p>
            <a:pPr>
              <a:lnSpc>
                <a:spcPct val="80000"/>
              </a:lnSpc>
            </a:pPr>
            <a:r>
              <a:rPr lang="en-US" altLang="en-US" sz="2400" dirty="0" smtClean="0"/>
              <a:t>Most common method for comparing survival distributions statistically.  </a:t>
            </a:r>
          </a:p>
          <a:p>
            <a:pPr>
              <a:lnSpc>
                <a:spcPct val="80000"/>
              </a:lnSpc>
            </a:pPr>
            <a:endParaRPr lang="en-US" altLang="en-US" sz="1400" dirty="0" smtClean="0"/>
          </a:p>
          <a:p>
            <a:pPr>
              <a:lnSpc>
                <a:spcPct val="80000"/>
              </a:lnSpc>
            </a:pPr>
            <a:r>
              <a:rPr lang="en-US" altLang="en-US" sz="2400" dirty="0" smtClean="0"/>
              <a:t>Null hypothesis: survival curves are the same across exposure groups.  </a:t>
            </a:r>
          </a:p>
          <a:p>
            <a:pPr>
              <a:lnSpc>
                <a:spcPct val="80000"/>
              </a:lnSpc>
            </a:pPr>
            <a:endParaRPr lang="en-US" altLang="en-US" sz="1400" dirty="0" smtClean="0"/>
          </a:p>
          <a:p>
            <a:pPr>
              <a:lnSpc>
                <a:spcPct val="80000"/>
              </a:lnSpc>
            </a:pPr>
            <a:r>
              <a:rPr lang="en-US" altLang="en-US" sz="2400" dirty="0" smtClean="0"/>
              <a:t>It is a global test:  does not assess individual timepoints in isolation.</a:t>
            </a:r>
          </a:p>
          <a:p>
            <a:pPr>
              <a:lnSpc>
                <a:spcPct val="80000"/>
              </a:lnSpc>
            </a:pPr>
            <a:endParaRPr lang="en-US" altLang="en-US" sz="1400" dirty="0" smtClean="0"/>
          </a:p>
          <a:p>
            <a:pPr>
              <a:lnSpc>
                <a:spcPct val="80000"/>
              </a:lnSpc>
            </a:pPr>
            <a:r>
              <a:rPr lang="en-US" altLang="en-US" sz="2400" dirty="0" smtClean="0"/>
              <a:t>Useful to determine if two (or more) survival distributions are statistically different, but </a:t>
            </a:r>
            <a:r>
              <a:rPr lang="en-US" altLang="en-US" sz="2400" b="1" dirty="0" smtClean="0"/>
              <a:t>not a measure of association</a:t>
            </a:r>
            <a:r>
              <a:rPr lang="en-US" altLang="en-US" sz="2400" dirty="0" smtClean="0"/>
              <a:t>.  Risk ratio is measure of association.</a:t>
            </a:r>
          </a:p>
          <a:p>
            <a:pPr>
              <a:lnSpc>
                <a:spcPct val="80000"/>
              </a:lnSpc>
            </a:pPr>
            <a:endParaRPr lang="en-US" altLang="en-US" sz="1400" dirty="0" smtClean="0"/>
          </a:p>
          <a:p>
            <a:pPr>
              <a:lnSpc>
                <a:spcPct val="80000"/>
              </a:lnSpc>
            </a:pPr>
            <a:r>
              <a:rPr lang="en-US" altLang="en-US" sz="2400" dirty="0" smtClean="0"/>
              <a:t>Could have a very small difference between survival curves and still have a statistically significant log rank test. </a:t>
            </a:r>
          </a:p>
          <a:p>
            <a:pPr>
              <a:lnSpc>
                <a:spcPct val="80000"/>
              </a:lnSpc>
            </a:pPr>
            <a:endParaRPr lang="en-US" altLang="en-US" sz="1200" dirty="0" smtClean="0"/>
          </a:p>
          <a:p>
            <a:pPr>
              <a:lnSpc>
                <a:spcPct val="80000"/>
              </a:lnSpc>
            </a:pPr>
            <a:r>
              <a:rPr lang="en-US" altLang="en-US" sz="2400" dirty="0" smtClean="0"/>
              <a:t>Gives statistical significance but not clinical (or substantive) significance. </a:t>
            </a:r>
          </a:p>
          <a:p>
            <a:pPr>
              <a:lnSpc>
                <a:spcPct val="80000"/>
              </a:lnSpc>
            </a:pPr>
            <a:endParaRPr lang="en-US" altLang="en-US" sz="600" dirty="0" smtClean="0"/>
          </a:p>
          <a:p>
            <a:pPr>
              <a:lnSpc>
                <a:spcPct val="80000"/>
              </a:lnSpc>
            </a:pPr>
            <a:r>
              <a:rPr lang="en-US" altLang="en-US" sz="2400" dirty="0"/>
              <a:t>Stata code:  </a:t>
            </a:r>
            <a:r>
              <a:rPr lang="en-US" sz="2400" dirty="0"/>
              <a:t>sts test exposure_variable, </a:t>
            </a:r>
            <a:r>
              <a:rPr lang="en-US" sz="2400" dirty="0" smtClean="0"/>
              <a:t>logrank</a:t>
            </a:r>
            <a:endParaRPr lang="en-US" altLang="en-US" sz="240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2"/>
          <p:cNvSpPr>
            <a:spLocks noGrp="1" noChangeArrowheads="1"/>
          </p:cNvSpPr>
          <p:nvPr>
            <p:ph type="title"/>
          </p:nvPr>
        </p:nvSpPr>
        <p:spPr>
          <a:xfrm>
            <a:off x="0" y="0"/>
            <a:ext cx="9144000" cy="1143000"/>
          </a:xfrm>
        </p:spPr>
        <p:txBody>
          <a:bodyPr/>
          <a:lstStyle/>
          <a:p>
            <a:r>
              <a:rPr lang="en-US" altLang="en-US" sz="3200" b="1" dirty="0" smtClean="0"/>
              <a:t>Summary of Measures of Association</a:t>
            </a:r>
          </a:p>
        </p:txBody>
      </p:sp>
      <p:graphicFrame>
        <p:nvGraphicFramePr>
          <p:cNvPr id="446514" name="Group 50"/>
          <p:cNvGraphicFramePr>
            <a:graphicFrameLocks noGrp="1"/>
          </p:cNvGraphicFramePr>
          <p:nvPr>
            <p:ph idx="1"/>
          </p:nvPr>
        </p:nvGraphicFramePr>
        <p:xfrm>
          <a:off x="76200" y="838200"/>
          <a:ext cx="9067799" cy="5403778"/>
        </p:xfrm>
        <a:graphic>
          <a:graphicData uri="http://schemas.openxmlformats.org/drawingml/2006/table">
            <a:tbl>
              <a:tblPr/>
              <a:tblGrid>
                <a:gridCol w="1829468"/>
                <a:gridCol w="3275932"/>
                <a:gridCol w="3962399"/>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Design</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(often easiest to assess for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82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Cross-</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prevalence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prevalence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79831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sectional</a:t>
                      </a:r>
                    </a:p>
                  </a:txBody>
                  <a:tcPr marT="45726" marB="45726"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prevalence odds ratio</a:t>
                      </a:r>
                    </a:p>
                  </a:txBody>
                  <a:tcPr marT="45726" marB="4572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prevalence odds difference*</a:t>
                      </a:r>
                    </a:p>
                  </a:txBody>
                  <a:tcPr marT="45726" marB="45726"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543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Cohort</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rate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hazard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rate difference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incidence odds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incidence odds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769" name="Text Box 38"/>
          <p:cNvSpPr txBox="1">
            <a:spLocks noChangeArrowheads="1"/>
          </p:cNvSpPr>
          <p:nvPr/>
        </p:nvSpPr>
        <p:spPr bwMode="auto">
          <a:xfrm>
            <a:off x="0" y="6172200"/>
            <a:ext cx="3429000" cy="457200"/>
          </a:xfrm>
          <a:prstGeom prst="rect">
            <a:avLst/>
          </a:prstGeom>
          <a:noFill/>
          <a:ln w="9525">
            <a:noFill/>
            <a:miter lim="800000"/>
            <a:headEnd/>
            <a:tailEnd/>
          </a:ln>
        </p:spPr>
        <p:txBody>
          <a:bodyPr>
            <a:spAutoFit/>
          </a:bodyPr>
          <a:lstStyle/>
          <a:p>
            <a:pPr eaLnBrk="0" hangingPunct="0">
              <a:spcBef>
                <a:spcPct val="50000"/>
              </a:spcBef>
            </a:pPr>
            <a:r>
              <a:rPr lang="en-US" altLang="en-US" sz="2400" dirty="0"/>
              <a:t>* Rarely used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10800</TotalTime>
  <Words>16877</Words>
  <Application>Microsoft Office PowerPoint</Application>
  <PresentationFormat>On-screen Show (4:3)</PresentationFormat>
  <Paragraphs>1373</Paragraphs>
  <Slides>98</Slides>
  <Notes>96</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98</vt:i4>
      </vt:variant>
    </vt:vector>
  </HeadingPairs>
  <TitlesOfParts>
    <vt:vector size="103" baseType="lpstr">
      <vt:lpstr>Blank Presentation</vt:lpstr>
      <vt:lpstr>Equation</vt:lpstr>
      <vt:lpstr>Document</vt:lpstr>
      <vt:lpstr>Worksheet</vt:lpstr>
      <vt:lpstr>Chart</vt:lpstr>
      <vt:lpstr>Disease Association I Main points to be covered </vt:lpstr>
      <vt:lpstr>Measures of Disease Association</vt:lpstr>
      <vt:lpstr>PowerPoint Presentation</vt:lpstr>
      <vt:lpstr>PowerPoint Presentation</vt:lpstr>
      <vt:lpstr>Measures of Association in a  Cross-Sectional Study</vt:lpstr>
      <vt:lpstr>PowerPoint Presentation</vt:lpstr>
      <vt:lpstr>PowerPoint Presentation</vt:lpstr>
      <vt:lpstr>Prevalence Ratio</vt:lpstr>
      <vt:lpstr>PowerPoint Presentation</vt:lpstr>
      <vt:lpstr>PowerPoint Presentation</vt:lpstr>
      <vt:lpstr>PowerPoint Presentation</vt:lpstr>
      <vt:lpstr>PR &gt; 1 often easier to describe and understand</vt:lpstr>
      <vt:lpstr>PowerPoint Presentation</vt:lpstr>
      <vt:lpstr>PowerPoint Presentation</vt:lpstr>
      <vt:lpstr>PowerPoint Presentation</vt:lpstr>
      <vt:lpstr>Study Reporting Prevalence Ratios</vt:lpstr>
      <vt:lpstr>Vitamin D and PAD</vt:lpstr>
      <vt:lpstr>Example: 4 level exposure</vt:lpstr>
      <vt:lpstr>Alternative measure of association in cross-sectional design: Odds Ratio</vt:lpstr>
      <vt:lpstr>Odds</vt:lpstr>
      <vt:lpstr>Probability and Odds</vt:lpstr>
      <vt:lpstr>PowerPoint Presentation</vt:lpstr>
      <vt:lpstr>Understanding Odds</vt:lpstr>
      <vt:lpstr>PowerPoint Presentation</vt:lpstr>
      <vt:lpstr>Odds ratio</vt:lpstr>
      <vt:lpstr>PowerPoint Presentation</vt:lpstr>
      <vt:lpstr>PowerPoint Presentation</vt:lpstr>
      <vt:lpstr>PowerPoint Presentation</vt:lpstr>
      <vt:lpstr>PowerPoint Presentation</vt:lpstr>
      <vt:lpstr>Odds Ratio in Cross-Sectional Study</vt:lpstr>
      <vt:lpstr>PowerPoint Presentation</vt:lpstr>
      <vt:lpstr>PowerPoint Presentation</vt:lpstr>
      <vt:lpstr>PowerPoint Presentation</vt:lpstr>
      <vt:lpstr>Odd Ratio compared to Prevalence Ratio</vt:lpstr>
      <vt:lpstr>Prevalence ratio and Odds ratio</vt:lpstr>
      <vt:lpstr>PowerPoint Presentation</vt:lpstr>
      <vt:lpstr>What are the favorable and unfavorable properties of odds ratios?</vt:lpstr>
      <vt:lpstr>Favorable property of odds ratio #1: OR can approximate PR in some situations</vt:lpstr>
      <vt:lpstr>PowerPoint Presentation</vt:lpstr>
      <vt:lpstr>“Bias” in OR as estimate of PR</vt:lpstr>
      <vt:lpstr>PowerPoint Presentation</vt:lpstr>
      <vt:lpstr>PowerPoint Presentation</vt:lpstr>
      <vt:lpstr>PowerPoint Presentation</vt:lpstr>
      <vt:lpstr>PowerPoint Presentation</vt:lpstr>
      <vt:lpstr>Unfavorable property of odds ratio #1:  OR often does not approximate PR</vt:lpstr>
      <vt:lpstr>PowerPoint Presentation</vt:lpstr>
      <vt:lpstr>Prevalence Ratio vs Odds Ratio</vt:lpstr>
      <vt:lpstr>PowerPoint Presentation</vt:lpstr>
      <vt:lpstr>Unfavorable property of odds ratio #2: People don’t understand them</vt:lpstr>
      <vt:lpstr>Unfavorable Property of the Odds Ratio #3:  Non-Collapsibility</vt:lpstr>
      <vt:lpstr>Unfavorable Property of the Odds Ratio #3:  Non-Collapsibility</vt:lpstr>
      <vt:lpstr>PowerPoint Presentation</vt:lpstr>
      <vt:lpstr>Ratio Measures of Association:  Interpreting the Magnitude</vt:lpstr>
      <vt:lpstr>Measures of Association in a Cohort Study</vt:lpstr>
      <vt:lpstr>PowerPoint Presentation</vt:lpstr>
      <vt:lpstr>PowerPoint Presentation</vt:lpstr>
      <vt:lpstr>PowerPoint Presentation</vt:lpstr>
      <vt:lpstr>Analysis of Disease Incidence in a Cohort</vt:lpstr>
      <vt:lpstr>Measures of Disease Incidence</vt:lpstr>
      <vt:lpstr>Measures of Association – Cohort Studies</vt:lpstr>
      <vt:lpstr>Risk Ratio, Rate Ratio, Hazard Ratio</vt:lpstr>
      <vt:lpstr>A Note on “RR” or “Relative Risk”</vt:lpstr>
      <vt:lpstr>Measures of Association – Cohort Studies</vt:lpstr>
      <vt:lpstr>Risk Ratio (Equal Follow-up; No Censoring) </vt:lpstr>
      <vt:lpstr>Risk Ratio in a Cohort with Censoring</vt:lpstr>
      <vt:lpstr>PowerPoint Presentation</vt:lpstr>
      <vt:lpstr>PowerPoint Presentation</vt:lpstr>
      <vt:lpstr>PowerPoint Presentation</vt:lpstr>
      <vt:lpstr>Measures of Association – Cohort Studies</vt:lpstr>
      <vt:lpstr>PowerPoint Presentation</vt:lpstr>
      <vt:lpstr>NSAID use and CHD</vt:lpstr>
      <vt:lpstr>PowerPoint Presentation</vt:lpstr>
      <vt:lpstr>PowerPoint Presentation</vt:lpstr>
      <vt:lpstr>Measures of Association – Cohort Studies</vt:lpstr>
      <vt:lpstr>PowerPoint Presentation</vt:lpstr>
      <vt:lpstr>Proportional hazards regression</vt:lpstr>
      <vt:lpstr>Hazard Ratio Reported</vt:lpstr>
      <vt:lpstr>PowerPoint Presentation</vt:lpstr>
      <vt:lpstr>PowerPoint Presentation</vt:lpstr>
      <vt:lpstr>Risk ratio vs. Rate ratio</vt:lpstr>
      <vt:lpstr>Risk Ratio vs. Rate Ratio</vt:lpstr>
      <vt:lpstr>Risk Ratio and Rate Ratio with constant incidence rate</vt:lpstr>
      <vt:lpstr>Risk Ratio and Rate Ratio with lower incidence rate</vt:lpstr>
      <vt:lpstr>Risk Ratio vs. Rate Ratio</vt:lpstr>
      <vt:lpstr>Rate Ratio for etiologic vs prediction research</vt:lpstr>
      <vt:lpstr>If sophisticated adjustment for confounding (etc.) is needed</vt:lpstr>
      <vt:lpstr>Measures of Association – Cohort Studies</vt:lpstr>
      <vt:lpstr>Difference vs. Ratio Measures</vt:lpstr>
      <vt:lpstr>Example: Hormone Use and Breast Cancer: Nurses’ Health Study</vt:lpstr>
      <vt:lpstr>Difference/Absolute/Additive Scale  Measures of Association</vt:lpstr>
      <vt:lpstr>Why use difference vs. ratio?</vt:lpstr>
      <vt:lpstr>PowerPoint Presentation</vt:lpstr>
      <vt:lpstr>The Reciprocal of Difference Measures  (1/difference) Are Even More Interpretable</vt:lpstr>
      <vt:lpstr>PowerPoint Presentation</vt:lpstr>
      <vt:lpstr>Describing a difference</vt:lpstr>
      <vt:lpstr>PowerPoint Presentation</vt:lpstr>
      <vt:lpstr>Log rank test</vt:lpstr>
      <vt:lpstr>Summary of Measures of Association</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Mains points to be covered</dc:title>
  <dc:creator>Dennis Osmond</dc:creator>
  <cp:lastModifiedBy>Jeff Martin</cp:lastModifiedBy>
  <cp:revision>852</cp:revision>
  <cp:lastPrinted>2014-10-03T21:19:23Z</cp:lastPrinted>
  <dcterms:created xsi:type="dcterms:W3CDTF">2001-10-14T00:53:39Z</dcterms:created>
  <dcterms:modified xsi:type="dcterms:W3CDTF">2014-10-07T05:56:46Z</dcterms:modified>
</cp:coreProperties>
</file>