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8" r:id="rId4"/>
    <p:sldMasterId id="2147483943" r:id="rId5"/>
  </p:sldMasterIdLst>
  <p:notesMasterIdLst>
    <p:notesMasterId r:id="rId45"/>
  </p:notesMasterIdLst>
  <p:handoutMasterIdLst>
    <p:handoutMasterId r:id="rId46"/>
  </p:handoutMasterIdLst>
  <p:sldIdLst>
    <p:sldId id="276" r:id="rId6"/>
    <p:sldId id="277" r:id="rId7"/>
    <p:sldId id="278" r:id="rId8"/>
    <p:sldId id="1077" r:id="rId9"/>
    <p:sldId id="1078" r:id="rId10"/>
    <p:sldId id="1079" r:id="rId11"/>
    <p:sldId id="1080" r:id="rId12"/>
    <p:sldId id="292" r:id="rId13"/>
    <p:sldId id="301" r:id="rId14"/>
    <p:sldId id="1061" r:id="rId15"/>
    <p:sldId id="998" r:id="rId16"/>
    <p:sldId id="1063" r:id="rId17"/>
    <p:sldId id="1049" r:id="rId18"/>
    <p:sldId id="1062" r:id="rId19"/>
    <p:sldId id="1028" r:id="rId20"/>
    <p:sldId id="1066" r:id="rId21"/>
    <p:sldId id="282" r:id="rId22"/>
    <p:sldId id="280" r:id="rId23"/>
    <p:sldId id="293" r:id="rId24"/>
    <p:sldId id="295" r:id="rId25"/>
    <p:sldId id="296" r:id="rId26"/>
    <p:sldId id="1071" r:id="rId27"/>
    <p:sldId id="297" r:id="rId28"/>
    <p:sldId id="1072" r:id="rId29"/>
    <p:sldId id="298" r:id="rId30"/>
    <p:sldId id="279" r:id="rId31"/>
    <p:sldId id="285" r:id="rId32"/>
    <p:sldId id="286" r:id="rId33"/>
    <p:sldId id="288" r:id="rId34"/>
    <p:sldId id="289" r:id="rId35"/>
    <p:sldId id="290" r:id="rId36"/>
    <p:sldId id="299" r:id="rId37"/>
    <p:sldId id="300" r:id="rId38"/>
    <p:sldId id="1073" r:id="rId39"/>
    <p:sldId id="1068" r:id="rId40"/>
    <p:sldId id="1074" r:id="rId41"/>
    <p:sldId id="1075" r:id="rId42"/>
    <p:sldId id="1070" r:id="rId43"/>
    <p:sldId id="1076" r:id="rId4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2" userDrawn="1">
          <p15:clr>
            <a:srgbClr val="A4A3A4"/>
          </p15:clr>
        </p15:guide>
        <p15:guide id="2" orient="horz" pos="3477" userDrawn="1">
          <p15:clr>
            <a:srgbClr val="A4A3A4"/>
          </p15:clr>
        </p15:guide>
        <p15:guide id="3" orient="horz" pos="4032" userDrawn="1">
          <p15:clr>
            <a:srgbClr val="A4A3A4"/>
          </p15:clr>
        </p15:guide>
        <p15:guide id="4" orient="horz" pos="2183" userDrawn="1">
          <p15:clr>
            <a:srgbClr val="A4A3A4"/>
          </p15:clr>
        </p15:guide>
        <p15:guide id="5" orient="horz" pos="287" userDrawn="1">
          <p15:clr>
            <a:srgbClr val="A4A3A4"/>
          </p15:clr>
        </p15:guide>
        <p15:guide id="6" orient="horz" pos="1471" userDrawn="1">
          <p15:clr>
            <a:srgbClr val="A4A3A4"/>
          </p15:clr>
        </p15:guide>
        <p15:guide id="7" orient="horz" pos="535" userDrawn="1">
          <p15:clr>
            <a:srgbClr val="A4A3A4"/>
          </p15:clr>
        </p15:guide>
        <p15:guide id="8" orient="horz" pos="3939" userDrawn="1">
          <p15:clr>
            <a:srgbClr val="A4A3A4"/>
          </p15:clr>
        </p15:guide>
        <p15:guide id="9" orient="horz" pos="231" userDrawn="1">
          <p15:clr>
            <a:srgbClr val="A4A3A4"/>
          </p15:clr>
        </p15:guide>
        <p15:guide id="10" pos="175" userDrawn="1">
          <p15:clr>
            <a:srgbClr val="A4A3A4"/>
          </p15:clr>
        </p15:guide>
        <p15:guide id="11" pos="5590" userDrawn="1">
          <p15:clr>
            <a:srgbClr val="A4A3A4"/>
          </p15:clr>
        </p15:guide>
        <p15:guide id="12" pos="2880" userDrawn="1">
          <p15:clr>
            <a:srgbClr val="A4A3A4"/>
          </p15:clr>
        </p15:guide>
        <p15:guide id="13" pos="776" userDrawn="1">
          <p15:clr>
            <a:srgbClr val="A4A3A4"/>
          </p15:clr>
        </p15:guide>
        <p15:guide id="14" pos="1411" userDrawn="1">
          <p15:clr>
            <a:srgbClr val="A4A3A4"/>
          </p15:clr>
        </p15:guide>
        <p15:guide id="15" pos="5287" userDrawn="1">
          <p15:clr>
            <a:srgbClr val="A4A3A4"/>
          </p15:clr>
        </p15:guide>
        <p15:guide id="16" pos="346" userDrawn="1">
          <p15:clr>
            <a:srgbClr val="A4A3A4"/>
          </p15:clr>
        </p15:guide>
        <p15:guide id="17" pos="4090" userDrawn="1">
          <p15:clr>
            <a:srgbClr val="A4A3A4"/>
          </p15:clr>
        </p15:guide>
      </p15:sldGuideLst>
    </p:ext>
    <p:ext uri="{2D200454-40CA-4A62-9FC3-DE9A4176ACB9}">
      <p15:notesGuideLst xmlns:p15="http://schemas.microsoft.com/office/powerpoint/2012/main">
        <p15:guide id="1" orient="horz" pos="2592" userDrawn="1">
          <p15:clr>
            <a:srgbClr val="A4A3A4"/>
          </p15:clr>
        </p15:guide>
        <p15:guide id="2" orient="horz" pos="5542" userDrawn="1">
          <p15:clr>
            <a:srgbClr val="A4A3A4"/>
          </p15:clr>
        </p15:guide>
        <p15:guide id="3" orient="horz" pos="5777" userDrawn="1">
          <p15:clr>
            <a:srgbClr val="A4A3A4"/>
          </p15:clr>
        </p15:guide>
        <p15:guide id="4" pos="286" userDrawn="1">
          <p15:clr>
            <a:srgbClr val="A4A3A4"/>
          </p15:clr>
        </p15:guide>
        <p15:guide id="5" pos="403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Graff" initials="RG" lastIdx="4" clrIdx="0">
    <p:extLst>
      <p:ext uri="{19B8F6BF-5375-455C-9EA6-DF929625EA0E}">
        <p15:presenceInfo xmlns:p15="http://schemas.microsoft.com/office/powerpoint/2012/main" userId="a6ba10420d7fc8b9" providerId="Windows Live"/>
      </p:ext>
    </p:extLst>
  </p:cmAuthor>
  <p:cmAuthor id="2" name="June Chan" initials="JC" lastIdx="1" clrIdx="1">
    <p:extLst>
      <p:ext uri="{19B8F6BF-5375-455C-9EA6-DF929625EA0E}">
        <p15:presenceInfo xmlns:p15="http://schemas.microsoft.com/office/powerpoint/2012/main" userId="8ehUpzEEOjavGlrYSojP2Z0qMQ4gZfGHOPdoikggII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CCB"/>
    <a:srgbClr val="18A3AC"/>
    <a:srgbClr val="052049"/>
    <a:srgbClr val="90BD31"/>
    <a:srgbClr val="000000"/>
    <a:srgbClr val="EC1848"/>
    <a:srgbClr val="F48024"/>
    <a:srgbClr val="E8E7DE"/>
    <a:srgbClr val="F5F0D3"/>
    <a:srgbClr val="F7E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20" autoAdjust="0"/>
    <p:restoredTop sz="66977" autoAdjust="0"/>
  </p:normalViewPr>
  <p:slideViewPr>
    <p:cSldViewPr snapToGrid="0" showGuides="1">
      <p:cViewPr varScale="1">
        <p:scale>
          <a:sx n="81" d="100"/>
          <a:sy n="81" d="100"/>
        </p:scale>
        <p:origin x="2272" y="176"/>
      </p:cViewPr>
      <p:guideLst>
        <p:guide orient="horz" pos="1052"/>
        <p:guide orient="horz" pos="3477"/>
        <p:guide orient="horz" pos="4032"/>
        <p:guide orient="horz" pos="2183"/>
        <p:guide orient="horz" pos="287"/>
        <p:guide orient="horz" pos="1471"/>
        <p:guide orient="horz" pos="535"/>
        <p:guide orient="horz" pos="3939"/>
        <p:guide orient="horz" pos="231"/>
        <p:guide pos="175"/>
        <p:guide pos="5590"/>
        <p:guide pos="2880"/>
        <p:guide pos="776"/>
        <p:guide pos="1411"/>
        <p:guide pos="5287"/>
        <p:guide pos="346"/>
        <p:guide pos="4090"/>
      </p:guideLst>
    </p:cSldViewPr>
  </p:slideViewPr>
  <p:outlineViewPr>
    <p:cViewPr>
      <p:scale>
        <a:sx n="33" d="100"/>
        <a:sy n="33" d="100"/>
      </p:scale>
      <p:origin x="0" y="0"/>
    </p:cViewPr>
  </p:outlineViewPr>
  <p:notesTextViewPr>
    <p:cViewPr>
      <p:scale>
        <a:sx n="3" d="2"/>
        <a:sy n="3" d="2"/>
      </p:scale>
      <p:origin x="0" y="0"/>
    </p:cViewPr>
  </p:notesTextViewPr>
  <p:sorterViewPr>
    <p:cViewPr>
      <p:scale>
        <a:sx n="71" d="100"/>
        <a:sy n="71" d="100"/>
      </p:scale>
      <p:origin x="0" y="0"/>
    </p:cViewPr>
  </p:sorterViewPr>
  <p:notesViewPr>
    <p:cSldViewPr snapToGrid="0">
      <p:cViewPr>
        <p:scale>
          <a:sx n="108" d="100"/>
          <a:sy n="108" d="100"/>
        </p:scale>
        <p:origin x="3448" y="-384"/>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pPr algn="r"/>
            <a:fld id="{111E5896-917A-4035-A860-408E1EC3CD51}" type="slidenum">
              <a:rPr lang="en-US">
                <a:solidFill>
                  <a:srgbClr val="052049"/>
                </a:solidFill>
                <a:latin typeface="Arial" pitchFamily="34" charset="0"/>
                <a:cs typeface="Arial" pitchFamily="34" charset="0"/>
              </a:rPr>
              <a:pPr algn="r"/>
              <a:t>‹#›</a:t>
            </a:fld>
            <a:endParaRPr lang="en-US" dirty="0">
              <a:solidFill>
                <a:srgbClr val="052049"/>
              </a:solidFill>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2"/>
          </p:nvPr>
        </p:nvSpPr>
        <p:spPr>
          <a:xfrm>
            <a:off x="636536" y="8821324"/>
            <a:ext cx="2971800" cy="131586"/>
          </a:xfrm>
          <a:prstGeom prst="rect">
            <a:avLst/>
          </a:prstGeom>
        </p:spPr>
        <p:txBody>
          <a:bodyPr vert="horz" lIns="91440" tIns="45720" rIns="91440" bIns="45720" rtlCol="0" anchor="t"/>
          <a:lstStyle>
            <a:lvl1pPr algn="l">
              <a:defRPr sz="1200"/>
            </a:lvl1pPr>
          </a:lstStyle>
          <a:p>
            <a:r>
              <a:rPr lang="en-US" sz="800" dirty="0">
                <a:solidFill>
                  <a:srgbClr val="052049"/>
                </a:solidFill>
                <a:latin typeface="+mj-lt"/>
              </a:rPr>
              <a:t>| [footer text here]</a:t>
            </a:r>
          </a:p>
        </p:txBody>
      </p:sp>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4T07:46:39.361"/>
    </inkml:context>
    <inkml:brush xml:id="br0">
      <inkml:brushProperty name="width" value="0.05" units="cm"/>
      <inkml:brushProperty name="height" value="0.05" units="cm"/>
      <inkml:brushProperty name="color" value="#E71224"/>
    </inkml:brush>
  </inkml:definitions>
  <inkml:trace contextRef="#ctx0" brushRef="#br0">30 696 24575,'0'12'0,"0"1"0,0 0 0,-5 9 0,0-7 0,0 8 0,1 1 0,4-10 0,-5 15 0,4-8 0,-4 1 0,5 0 0,0-13 0,0 3 0,0-4 0,0 0 0,0 1 0,0-1 0,0 0 0,0 4 0,0-3 0,0 3 0,0-4 0,0 11 0,0-8 0,5 18 0,-4-18 0,4 7 0,-1-6 0,-4-3 0,8 7 0,-7-7 0,2 7 0,-3-7 0,0 3 0,0-4 0,5 11 0,-4-9 0,8 19 0,-7-18 0,7 18 0,-8-18 0,8 18 0,-7-18 0,12 18 0,-12-18 0,11 11 0,-12-13 0,10 7 0,-9-7 0,10 13 0,-7-11 0,4 12 0,-5-14 0,4 6 0,-4-6 0,5 3 0,-1-3 0,-4-1 0,4 0 0,-4 0 0,1 1 0,2 2 0,-6-1 0,10 5 0,-2 2 0,4-3 0,-1 1 0,-4-7 0,0 1 0,-3-1 0,6 4 0,-6-3 0,7 7 0,-3-7 0,-1 6 0,0-5 0,4 5 0,-3-6 0,7 7 0,-7-7 0,3 3 0,-4-4 0,0 1 0,1-1 0,-1 0 0,0 0 0,0 0 0,11 6 0,-5-4 0,6 0 0,-8-2 0,-4-4 0,0 1 0,1 2 0,-1-6 0,0 6 0,0-6 0,0 6 0,1-2 0,3 3 0,-3-3 0,3-1 0,6 5 0,-7-7 0,18 12 0,-18-13 0,18 9 0,-8-4 0,0-1 0,8 5 0,-18-5 0,18 0 0,-18-1 0,18 0 0,-14-2 0,8 6 0,-10-7 0,9 7 0,27 1 0,2 4 0,24 3 0,-4 0 0,-9-1 0,9 1 0,-24-4 0,-10-4 0,-7 1 0,-5-3 0,0 0 0,5 3 0,7-1 0,9 5 0,1 0 0,-10-5 0,-7 1 0,-15-8 0,14 8 0,-18-7 0,18 7 0,-18-8 0,7 4 0,-6-5 0,8 4 0,5 2 0,6 0 0,-10-1 0,22 4 0,-18-2 0,10 3 0,-6 0 0,-18-9 0,8 4 0,-11-5 0,0 0 0,1 0 0,-1 0 0,0 0 0,0 0 0,0 0 0,1 0 0,-1 3 0,4 2 0,1-1 0,10 9 0,-9-10 0,15 11 0,-18-13 0,18 8 0,-18-8 0,18 9 0,-18-9 0,18 4 0,0-5 0,-3 3 0,12 3 0,-1-1 0,10 6 0,-1-5 0,-12 2 0,-12 0 0,-13-7 0,7 6 0,-7-6 0,13 8 0,-7-8 0,15 3 0,-12 0 0,5-3 0,1 7 0,-6-6 0,38 7 0,0 0 0,32 5 0,-2 3-622,1 0 622,-1-7 0,-12-3 0,9 1 0,-8 1 0,-1 1 0,9-2 0,-21-2 0,9-4 0,-24 4 0,-10-6 0,-7 0 0,7 0 0,10 0 622,12 0-622,0 0 0,0 7 0,0-5 0,0 4 0,0-6 0,0 0 0,12 0 0,-16 0 0,2 0 0,39 0-584,-27 0 0,-1 0 584,21 0 0,10 0-455,-13 0 455,-12 0 0,-3 0-22,-12 0 22,12 0 0,4 0-487,11 8 487,0-6 0,1 5 0,-1-7 0,-12 0 0,9 0 1110,-33 0-1110,13 0 469,-29 0-469,5 0 23,-8 0-23,13 0 530,3 0-530,24 8 0,3-6 0,13 5 0,-25-7 0,-13 0 0,-26 0 0,-10 0 0,9 5 0,-11-4 0,11 4 0,-9-5 0,4 0 0,6 0 0,-5 0 0,2 0 0,-4 0 0,-7 0 0,13 0 0,-11 0 0,18 0 0,-8 0 0,23 6 0,29-4 0,-26 5 0,14-7 0,-37 0 0,0 0 0,1 0 0,5 0 0,-5 0 0,7 0 0,-7 0 0,5 0 0,19 0 0,25 0 0,-25 0 0,4 0-483,3 0 1,1 0 482,-1 0 0,2 0 0,4 0 0,1 0 0,1 0 0,1 0 0,6 0 0,0 0 0,-6 0 0,-1 0 0,0 0 0,-2 0 0,-10 0 0,-3 0 0,25 0 0,-25 0 0,-19 0 0,-11 0 0,11 0 0,-12 0 0,15 0 965,-7 0-965,9 0 0,-13 0 0,7 0 0,-8 0 0,23 0 0,-10 0 0,3 0 0,-7 0 0,-5 0 0,7 0 0,-7 0 0,5 0 0,-5 0 0,0 0 0,5 0 0,-12 0 0,5 0 0,-10 0 0,9-5 0,-11 4 0,18-4 0,-8 0 0,23-3 0,15 2 0,-6-2 0,5 0-229,5 2 0,6 0 229,1-3 0,7-1 0,-4-1-1243,12 0 0,-1-1 1243,14-3 0,-4 2 0,-29 6 0,-4 3 0,-4-1 0,-1 1 0,1 0 0,0 0 0,-6-1 0,-1 0-409,49-5 409,-13 2 0,-12 8 392,-15-5-392,-15 4 2483,0-4-2483,14 5 0,29-8-457,-37 3 0,1-1 457,0 1 0,0 0 0,47-11 455,-29 9-455,-11-2 0,-29 4 0,0 1 0,-18 2 0,11-6 937,-13 7-937,7-6 0,-7 2 0,3-3 0,0-1 0,-3 1 0,3 0 0,-4-1 0,0 1 0,4-4 0,-3 2 0,14-7 0,-9 3 0,6-1 0,-3-7 0,-7 11 0,8-12 0,-5 10 0,3 0 0,13-15 0,-13 16 0,14-23 0,-20 28 0,9-22 0,-9 22 0,4-15 0,-10 12 0,4-5 0,-7 2 0,6-4 0,-6 0 0,7-6 0,-7 8 0,9-14 0,-9 18 0,7-11 0,-7 12 0,6-6 0,-6 7 0,7-3 0,-7 0 0,2 3 0,-3-3 0,0 3 0,0 1 0,0-4 0,4-5 0,-3 3 0,2-5 0,-3 9 0,4-5 0,2-5 0,2 1 0,-2 0 0,-3 3 0,-3 7 0,4-7 0,-3 7 0,12-14 0,-11 12 0,8-11 0,-10 12 0,3-2 0,2 4 0,9-11 0,-4 8 0,9-18 0,-9 18 0,5-18 0,-7 18 0,5-11 0,-7 12 0,9-2 0,-10 4 0,11-4 0,-7-1 0,-1 0 0,-4 1 0,-1 3 0,-2 1 0,7-4 0,-7 3 0,7-14 0,-7 12 0,7-8 0,-3 7 0,-1 3 0,4-3 0,-4 4 0,1-1 0,2-3 0,-6 3 0,6-7 0,-6 7 0,3-7 0,-4 7 0,0-3 0,0 3 0,4-3 0,-3 3 0,6-7 0,-6 7 0,2-7 0,-3 7 0,4-7 0,-3 7 0,6-7 0,-6 6 0,8-12 0,-8 11 0,3-8 0,0 7 0,-3 3 0,3-7 0,-4 7 0,0-7 0,0 7 0,0-7 0,0 7 0,0-26 0,-7-2 0,5-10 0,-8 14 0,5 11 0,1 12 0,-4-6 0,4 0 0,-5 2 0,5-2 0,-4 4 0,4 3 0,-11-14 0,6 12 0,-9-11 0,3 2 0,1 5 0,-4-7 0,9 13 0,-13-9 0,11 8 0,-24-20 0,23 17 0,-23-17 0,24 21 0,-8-6 0,7 7 0,3 0 0,-3-1 0,0 1 0,2 3 0,-2-2 0,4 2 0,0 1 0,-1 0 0,1 0 0,-1 0 0,-3-1 0,-1-6 0,0 9 0,-2-9 0,5 6 0,-2 0 0,4-2 0,-1 2 0,1 1 0,0-4 0,-1 7 0,1-6 0,0 6 0,-1-6 0,1 6 0,-4-3 0,3 4 0,-4-4 0,5 3 0,-4-6 0,3 6 0,-7-6 0,7 6 0,-7-7 0,-1 7 0,3-6 0,-2 6 0,4-3 0,3 4 0,-3 0 0,-7 0 0,-2 0 0,-11-5 0,0 4 0,-12-10 0,-15 2 0,-15-8 0,-12 0 0,11 1 0,16 6 0,22 4 0,17 2 0,-6 3 0,14-2 0,-10 3 0,13 0 0,1 0 0,0 0 0,-1 0 0,1 0 0,-1 0 0,1 0 0,0 0 0,-1 0 0,1 3 0,0 2 0,-1-1 0,1 4 0,3-4 0,-6 4 0,6 1 0,-8-1 0,1 4 0,3-3 0,-3-1 0,-7 5 0,8-10 0,-7 6 0,9-5 0,1 0 0,-4 4 0,2 1 0,-2-5 0,0 4 0,3-4 0,-3 4 0,4 1 0,-1-1 0,1 0 0,-1-3 0,1 6 0,0-6 0,-1 7 0,-3-4 0,3 0 0,-3-3 0,0 6 0,3-9 0,-7 9 0,6-7 0,-2 1 0,0 2 0,3-6 0,-3 7 0,4-4 0,-1 1 0,-3 2 0,3-6 0,-52 9 0,30-4 0,-33 2 0,34 1 0,16-7 0,-15 2 0,7-4 0,-3 0 0,-5 0 0,15 0 0,-3 0 0,9 0 0,1 0 0,-11 0 0,8 0 0,-8 0 0,7 4 0,3-3 0,-13 3 0,7-4 0,-15 0 0,15 0 0,-14 4 0,18-3 0,-18 4 0,18-5 0,-15 0 0,16 0 0,-17 0 0,16 0 0,-18 0 0,18 0 0,-18 0 0,18 0 0,-11 4 0,12-3 0,-12 2 0,1-3 0,-5 0 0,-4 0 0,5 0 0,0 0 0,2 0 0,6 0 0,-6 0 0,4 0 0,-11 0 0,5 0 0,-19 0 0,16 0 0,-7 0 0,18 0 0,4 0 0,-10 0 0,12 0 0,-11 0 0,13 0 0,-14 0 0,9 0 0,-17 0 0,6 0 0,-14 0 0,6 0 0,4 0 0,6 0 0,14 0 0,-13 0 0,11 0 0,-12 0 0,10 0 0,0 0 0,-3 0 0,7 0 0,-13 0 0,11 0 0,-19 0 0,19 0 0,-18 0 0,8 0 0,-8 0 0,9 0 0,-7 0 0,16 0 0,-7 0 0,-1 0 0,8 0 0,-18 0 0,14 0 0,-5 0 0,5 0 0,5 0 0,-5 0 0,5 0 0,-12 0 0,11 0 0,-12 0 0,14 0 0,-3 0 0,4 0 0,-1 0 0,1 0 0,-1 0 0,1 4 0,0-3 0,-1 2 0,1-3 0,0 0 0,-1 4 0,1-3 0,-4 6 0,3-6 0,-4 7 0,5-8 0,0 4 0,3 0 0,-2-3 0,2 6 0,0-2 0,-2 3 0,6 0 0,-6-3 0,2 2 0,-3-3 0,3 5 0,-2-5 0,2 4 0,-3-4 0,3 4 0,-3 1 0,-7 4 0,4-3 0,-7 0 0,9-2 0,5-4 0,-4 5 0,7-1 0,-6 0 0,6 0 0,-3 4 0,4-3 0,0 3 0,0-4 0,0 1 0,0-1 0,0 0 0,0 0 0,0 1 0,0-1 0,0 0 0,0 0 0,0 0 0,0 1 0,0-1 0,0 0 0,0 0 0,0 1 0,0-1 0,0 4 0,0-3 0,0 3 0,0-4 0,0 0 0,0 0 0,0 1 0,0-1 0,0 0 0,-4 0 0,4 1 0,-4 2 0,4-1 0,0 2 0,-4-4 0,3 0 0,-3 0 0,4 0 0,0 1 0,-3-1 0,2 0 0,-3 0 0,4 1 0,0-1 0,0 0 0,0 0 0,0 0 0,4 1 0,-3-1 0,2 0 0,1 4 0,-3-3 0,6-1 0,-6 0 0,6-4 0,-6 4 0,3 1 0,-4-1 0,4 0 0,-3 0 0,6 1 0,-3-1 0,1 0 0,2-3 0,-2 2 0,-1-3 0,0 5 0,0-5 0,-3 4 0,6-8 0,-6 8 0,3-4 0,-1 1 0,2 2 0,-1-2 0,4-1 0,-4 4 0,1-4 0,-2 4 0,1-3 0,1 2 0,3-2 0,0 3 0,0 0 0,1-3 0,-5 2 0,3-6 0,-2 6 0,3-2 0,0 3 0,1-3 0,-1 2 0,0-6 0,0 6 0,1-6 0,-1 7 0,0-8 0,0 4 0,0 0 0,1-3 0,-1 2 0,0-3 0,0 0 0,1 4 0,-1-3 0,0 3 0,4-4 0,-3 0 0,3 0 0,0 0 0,-3 0 0,13 4 0,0-3 0,-1 4 0,8-5 0,-18 0 0,11 0 0,-13 0 0,3 0 0,-4 0 0,11 0 0,-8 0 0,18 0 0,-11 0 0,2 0 0,-4 0 0,3 0 0,2 0 0,10 0 0,-6 0 0,5 0 0,-5 0 0,0 0 0,5 0 0,7 0 0,-2 0 0,-2 0 0,-10 0 0,-4 0 0,-4 0 0,14 0 0,-19 0 0,19 0 0,-18 0 0,12 0 0,-14 0 0,3 0 0,-4 0 0,0-4 0,0 3 0,4-2 0,-3-1 0,3 3 0,-3-3 0,3 4 0,-3 0 0,6 0 0,-5 0 0,5 0 0,-6 0 0,7 0 0,-7 0 0,7 0 0,0-3 0,-2 2 0,5-3 0,-9 4 0,12 0 0,-11 0 0,11 0 0,-13 0 0,7 0 0,-7 0 0,3 0 0,-4 0 0,0 0 0,1 0 0,6 0 0,-5 0 0,6 0 0,-8 0 0,4 0 0,-3 0 0,3 4 0,-4-4 0,0 4 0,1-4 0,-1 0 0,0 4 0,0-3 0,1 2 0,-1-3 0,0 0 0,0 0 0,4 0 0,-3 0 0,3 0 0,-3 0 0,-1 0 0,0 0 0,0 0 0,0 0 0,1 0 0,-1 0 0,0 0 0,0 0 0,1 0 0,-1 0 0,-4 4 0,4-3 0,-4 3 0,4-4 0,1 3 0,-1-2 0,0 6 0,0-6 0,0 3 0,1 0 0,-1-3 0,0 2 0,0-3 0,1 4 0,-1-3 0,0 6 0,0-6 0,0 6 0,1-2 0,-1 3 0,0-3 0,-3 2 0,2-2 0,-2 3 0,3 0 0,-4 0 0,4 0 0,-7 1 0,2-1 0,-3 4 0,0-3 0,0 3 0,0-4 0,-3-3 0,2 2 0,-7-2 0,4 3 0,-1 0 0,-3-3 0,8 2 0,-8-3 0,3 5 0,-3-1 0,0-4 0,-1 0 0,-3 4 0,3-7 0,-3 7 0,4-8 0,-1 0 0,-3 3 0,3-2 0,-7 7 0,7-7 0,-7 2 0,7 1 0,-3-3 0,3 6 0,1-6 0,-4 6 0,2-6 0,-5 3 0,5-4 0,-5 3 0,-2 2 0,3 0 0,-6-2 0,11-3 0,-3 0 0,4 0 0,-4 4 0,2-3 0,-6 2 0,7-3 0,-13 5 0,11-4 0,-22 4 0,11-5 0,-3 0 0,-5 0 0,19 0 0,-11 0 0,9 4 0,0-3 0,-10 2 0,9-3 0,-16 5 0,15-4 0,-4 4 0,11-5 0,-4 0 0,3 0 0,-7 0 0,-4 0 0,5 0 0,-7 3 0,13-2 0,-3 3 0,-7-4 0,8 0 0,-18 5 0,18-4 0,-18 8 0,18-8 0,-12 4 0,3-5 0,6 0 0,-15 0 0,6 4 0,-2-4 0,1 4 0,1-4 0,-2 0 0,-7 5 0,-12-4 0,-3 10 0,-24-2 0,21 5 0,0-6 0,20 2 0,16-9 0,-9 7 0,14-7 0,-7 6 0,7-6 0,-3 3 0,3-4 0,1 0 0,-4 0 0,-1 0 0,0 0 0,-10 0 0,12 0 0,-18 5 0,18-4 0,-18 3 0,18-4 0,-8 0 0,11 0 0,-4 4 0,-1-3 0,-10 3 0,-3-4 0,1 0 0,-5 0 0,-7 0 0,-10 0 0,0 4 0,10-3 0,14 4 0,6-5 0,-7 0 0,10 0 0,-15 0 0,14 0 0,-15 0 0,15 0 0,-14 0 0,8 0 0,-23 0 0,2 0 0,-4 0 0,-6 0 0,5 0 0,1 0 0,8 0 0,8 0 0,12 0 0,-24 0 0,1 0 0,-30 0 0,9 0 0,-22 0 0,34 0 0,1 0 0,19 0 0,5 0 0,-7 0 0,-7 0 0,16 0 0,-14 0 0,26 0 0,-11 0 0,12 0 0,-2 0 0,4 0 0,0 0 0,-1 0 0,1 0 0,0 0 0,-1 0 0,1 0 0,0 0 0,-11 0 0,8 0 0,-8 0 0,11 0 0,-4 0 0,-8 0 0,2 0 0,-6 0 0,1 0 0,8 0 0,-14 0 0,18 0 0,-12 0 0,10 0 0,-3 0 0,-8 0 0,10 0 0,-16 0 0,20 0 0,-9 0 0,7 0 0,2 0 0,-12 0 0,7 0 0,-8 0 0,6 0 0,4 0 0,1 0 0,4 0 0,-1 0 0,1 0 0,-11 0 0,4 0 0,-15 0 0,12 0 0,-5 0 0,6 0 0,4 0 0,1 0 0,-4 0 0,2 0 0,-3 0 0,2 0 0,5 0 0,-2 0 0,-7 0 0,8 0 0,-11 0 0,13 0 0,-7 0 0,7 0 0,-14 0 0,12 0 0,-11 0 0,9 0 0,0 0 0,-3 0 0,7 0 0,-14 0 0,12 0 0,-18 0 0,8 0 0,-4 0 0,5 0 0,-3 0 0,9 0 0,-16 0 0,-8 0 0,10 0 0,-4 0 0,17 0 0,5 0 0,-5 0 0,5 0 0,-12 0 0,0 0 0,-3 0 0,-5 0 0,-7 0 0,-10 0 0,-12 0 0,-12 0 0,-4 0 0,1 0 0,-11 7 0,45-6 0,-9 6 0,40-7 0,-3 0 0,3 0 0,1 0 0,-1 0 0,-9 0 0,7 0 0,-8 0 0,11 0 0,-1 0 0,-9 0 0,7 0 0,-19 0 0,9 0 0,0 0 0,-2 0 0,14 0 0,-3 0 0,3 0 0,-3 0 0,-1 0 0,-10 0 0,-14 0 0,-10 0 0,-24 0 0,-4 0 0,-11 0 0,30 0 0,12 0 0,32 0 0,0 0 0,3 0 0,-14 0 0,12 0 0,-18 0 0,8 0 0,-11 0 0,11 0 0,-8 0 0,18 0 0,-18 0 0,18 0 0,-12 0 0,14 0 0,-7 0 0,7 0 0,-7 0 0,7 0 0,-14 0 0,9 0 0,-17 0 0,6 0 0,4 0 0,-8 0 0,18 0 0,-12 0 0,7 0 0,-2 0 0,-9 0 0,12 0 0,-14 0 0,18 0 0,-11 0 0,12 0 0,-5 0 0,5 0 0,-12-5 0,11 4 0,-18-4 0,18 5 0,-8 0 0,11 0 0,-4 0 0,2 0 0,-6 0 0,7 0 0,-13-5 0,11 4 0,-18-3 0,18 4 0,-8 0 0,7 0 0,2 0 0,-2 0 0,-10 0 0,0 0 0,-26 0 0,-11 0 0,-15 0-574,-25 0 574,10-8 0,-10 6 0,13-6 0,23 8 0,14 0 0,7 0 0,1-6 0,-5 4 0,12-5 0,5 3 574,-5 3-574,6-4 0,-4 5 0,10 0 0,7 0 0,-8-4 0,10 3 0,-3-3 0,7 4 0,-3 0 0,3 0 0,1-3 0,0 2 0,-4-7 0,2 7 0,-12-7 0,11 7 0,-18-4 0,7 0 0,1 4 0,2-4 0,11 5 0,-1 0 0,-3-3 0,3-2 0,-13-4 0,11 0 0,-8 3 0,11-1 0,-1 6 0,1-6 0,-1 6 0,1-7 0,0 7 0,-1-6 0,1 6 0,-4-6 0,-1 2 0,-11-4 0,10 4 0,-9 0 0,14 1 0,-3 0 0,4-1 0,-1 1 0,1 0 0,-4 0 0,-8-10 0,2 8 0,-12-9 0,15 14 0,-4-3 0,11 4 0,-1-4 0,1-1 0,0-3 0,-1 3 0,1-6 0,3 5 0,-2-2 0,6 1 0,-6 2 0,6-3 0,-11-4 0,11 2 0,-11-2 0,8 4 0,-1-1 0,1 1 0,1 0 0,2-1 0,-3 1 0,4 0 0,-4-1 0,3 1 0,-2 0 0,3-1 0,0 1 0,0-4 0,-4 2 0,3-2 0,-6 4 0,6 0 0,-3-1 0,0 1 0,3 0 0,-6-1 0,6 1 0,-3 0 0,1-5 0,2 4 0,-7-3 0,7 4 0,-2-1 0,-1-3 0,3 3 0,-7-7 0,4 7 0,-1-7 0,-2 7 0,6-3 0,-3 3 0,0-3 0,3 3 0,-6-3 0,6 4 0,-3-5 0,4 4 0,-3-3 0,2 4 0,-7-4 0,7 2 0,-6-5 0,6 5 0,-6-2 0,-2 0 0,4 3 0,-6-7 0,10 7 0,-7-3 0,7 3 0,-3 1 0,1 0 0,2-1 0,-7 1 0,4-1 0,-1 1 0,-2-4 0,6 3 0,-7-7 0,4 7 0,-1-3 0,1 3 0,1 1 0,-2-1 0,-3-3 0,3 3 0,-2-7 0,2 7 0,-3-7 0,3 7 0,-6-7 0,5 3 0,-6 0 0,7 1 0,-2 4 0,6-1 0,-6 5 0,6-4 0,-7 4 0,4-5 0,-5 5 0,5-4 0,-4 3 0,4-3 0,-5 0 0,1-1 0,-1 1 0,1 0 0,0-1 0,-1 1 0,1 0 0,0-1 0,-1 1 0,1-1 0,0 1 0,-1 3 0,-3-6 0,3 9 0,-14-14 0,12 13 0,-18-16 0,18 17 0,-11-11 0,12 12 0,-2-3 0,4 4 0,0-4 0,-1 4 0,1-8 0,0 7 0,-1-6 0,1 6 0,-1-3 0,1 4 0,0 0 0,-4-4 0,2 3 0,-2-2 0,4 3 0,0 0 0,-1 0 0,1 0 0,0 0 0,-1 0 0,1 0 0,-1 0 0,1 0 0,0-4 0,-1 3 0,-3-6 0,3 6 0,-7-3 0,7 4 0,-3 0 0,3 0 0,1 0 0,-4 0 0,3 0 0,-7 0 0,7 0 0,-3 0 0,3 0 0,1 0 0,-1 4 0,1-3 0,0 2 0,-1-3 0,1 0 0,0 0 0,-1 0 0,1 0 0,0 0 0,-1 0 0,1 0 0,-1 0 0,1 4 0,0-3 0,-11 7 0,8-7 0,-8 4 0,0-5 0,5 0 0,-16 5 0,15-4 0,0 7 0,8-3 0,2 3 0,-3 0 0,-1 0 0,1-3 0,-1 2 0,1-2 0,0 3 0,-1 0 0,5 0 0,-4 1 0,7-1 0,-6 0 0,2-3 0,-3 2 0,0-3 0,-1 5 0,1-1 0,-1 0 0,1 0 0,0 1 0,-1-1 0,1 0 0,0 0 0,-1 0 0,1 1 0,0-1 0,-1 0 0,5 0 0,-4 1 0,3-1 0,-3 0 0,0-3 0,-1 2 0,1-3 0,0 1 0,3 2 0,-2-6 0,6 7 0,-3-8 0,4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4T07:46:39.362"/>
    </inkml:context>
    <inkml:brush xml:id="br0">
      <inkml:brushProperty name="width" value="0.05" units="cm"/>
      <inkml:brushProperty name="height" value="0.05" units="cm"/>
      <inkml:brushProperty name="color" value="#E71224"/>
    </inkml:brush>
  </inkml:definitions>
  <inkml:trace contextRef="#ctx0" brushRef="#br0">8836 593 24575,'-19'-10'0,"8"8"0,-18-17 0,14 13 0,-15-9 0,12 6 0,-12-6 0,4 0 0,1 3 0,-5-2 0,5 8 0,-19-7 0,-3 0 0,-24-3 0,9 1 0,-21 6 0,20 2 0,-20 0 0,9 5 0,12-11 0,12 12 0,8-10 0,2 2 0,-19-5 0,-13-2 0,-2-1 0,26 8 0,-3 0 0,1 0 0,-1 0 0,-11-1 0,-2 1-815,0-1 0,-1 0 815,-6 0 0,0 0 0,7 0 0,-1 0 0,-4 0 0,0 0 0,4 0 0,1 0 0,-7 0 0,0 0 0,6 0 0,1 0 0,1 0 0,0 1 0,5-1 0,2 1-223,5 3 1,1 1 222,-49-3 0,31-1 0,-1 1 0,14 7 0,-1-2 0,-14-9 0,0 1-358,14 9 1,1 2 357,5-4 0,-1 0 0,-6 3 0,0 2 0,6-1 0,1 0 0,-5 0 0,-1 0 0,-1 0 0,0 0 0,-1 0 0,-1 0 0,-4 0 0,0 0 0,6 0 0,1 0 0,-7 0 0,-1 0 33,0 0 0,-1 0-33,1 0 0,-1 0 0,-4 0 0,0 0-272,10 0 0,1 0 272,-5 0 0,0 0 0,11 0 0,3 0-66,-38 0 66,16 0 0,12 0 693,12 0-693,10 0 1471,7 0-1471,-20 0 0,-24 0 0,25 0 0,-4 0-62,-9 0 1,-2 0 61,6-1 0,0 2 0,-6 3 0,1 0-210,6-3 1,1 0 209,-1 3 0,0 1 0,-6 0 0,0-1 0,4-4 0,1 2 0,1 6 0,0 1 0,-41-8 0,24 7 0,11-8 0,18 0 0,20 0 0,-4 0 1187,14 0-1187,-8 4 525,-1-3-525,-13 9 0,-10-9 0,-36 14-569,5-5 569,29-1 0,0 0 0,-38 8 0,13-1 0,3 0 0,24-8 0,13-1 0,5-3 0,14 1 0,-4 5 0,-11-6 569,13 3-569,-14-2 0,8 4 0,5 3 0,-6-1 0,1 1 0,-2-2 0,-7 0 0,7 0 0,-5 5 0,15-9 0,-14 13 0,18-17 0,-11 11 0,9-8 0,0 3 0,-15 16 0,15-15 0,-27 30 0,27-30 0,-21 20 0,23-19 0,-18 10 0,4-1 0,-8 3 0,8-3 0,6-5 0,11-6 0,-1 0 0,1 1 0,0-1 0,-1 0 0,1 0 0,-1 0 0,1 1 0,3-1 0,-6 4 0,9-3 0,-9 7 0,7-7 0,-8 6 0,-1 2 0,0-3 0,-3 5 0,6-10 0,-5 7 0,5-7 0,-2 7 0,4-7 0,-6 13 0,4-11 0,-4 8 0,6-8 0,3-1 0,-3 5 0,8-6 0,-4 7 0,0-7 0,3 3 0,-3-4 0,1 4 0,2-2 0,-3 1 0,0-2 0,3-1 0,-6 0 0,6 0 0,-10 8 0,9-2 0,-5 2 0,3-4 0,3-4 0,-6 4 0,6-3 0,-7 7 0,7-7 0,-2 7 0,3-7 0,0 3 0,-4-4 0,-1 4 0,1-3 0,-4 7 0,7-7 0,-3 3 0,1 4 0,-2-3 0,0 4 0,2-1 0,3-7 0,0 3 0,0-4 0,0 4 0,0-3 0,0 32 0,-5 0 0,4 3 0,-8-7 0,8-28 0,-2 7 0,3-7 0,0 7 0,0-7 0,0 6 0,0-6 0,0 7 0,0-7 0,0 7 0,0-7 0,0 3 0,0-4 0,0 0 0,0 4 0,0-2 0,0 5 0,0-6 0,0 7 0,0-7 0,3 7 0,-2-7 0,7 7 0,-7-7 0,2 6 0,-3-5 0,0 2 0,0-4 0,4 0 0,-3 0 0,6 0 0,-6 1 0,3-1 0,-1 4 0,-2-3 0,7 7 0,0-4 0,1 1 0,3-1 0,-4-4 0,4 4 0,-3-6 0,3 5 0,-4-7 0,0 1 0,1 2 0,-5-2 0,4 3 0,-4-3 0,8 2 0,-3-3 0,3 1 0,0 6 0,-3-9 0,11 13 0,-7-14 0,4 10 0,-5-10 0,0 7 0,-3-4 0,7 4 0,-7-3 0,13 3 0,11 0 0,2 3 0,2-3 0,-7 1 0,-12-4 0,2 0 0,-8 3 0,-4-7 0,4 6 0,-3-6 0,7 6 0,-7-6 0,3 3 0,0-1 0,-3-2 0,13 8 0,-11-8 0,11 7 0,-12-7 0,12 7 0,-11-7 0,11 4 0,-2 0 0,-6-4 0,15 8 0,-18-8 0,18 4 0,-18-5 0,18 0 0,-18 0 0,11 4 0,-9-3 0,3 6 0,-3-6 0,3 3 0,3 0 0,-4-3 0,14 9 0,-18-9 0,18 4 0,-8-1 0,0-3 0,8 9 0,-18-9 0,11 3 0,-12-4 0,5 0 0,-6 0 0,14 5 0,-12-4 0,18 4 0,-19-5 0,23 0 0,-18 0 0,9 0 0,-9 0 0,-6 0 0,26 7 0,1-6 0,23 6 0,0-7 0,-12 0 0,-10 0 0,-14 0 0,-10 0 0,3 0 0,-7 0 0,7 0 0,-7 0 0,13 0 0,0 0 0,10 0 0,12 0 0,3 6 0,12-4 0,0 11 0,0-11 0,-12 4 0,-14-6 0,-4 5 0,-18-4 0,8 4 0,-11-5 0,11 0 0,-5 0 0,28 0 0,25 6 0,-14 1 0,6 0 0,-30-2 0,-14-5 0,15 0 0,-5 5 0,0-4 0,5 3 0,7-4 0,10 7 0,12-5 0,12 4 0,-28-6 0,4 0 0,-23 0 0,-10 0 0,9 0 0,-14 0 0,13 0 0,-1 0 0,4 0 0,5 0 0,7 0 0,10 0 0,12 0 0,12 0 0,-9 7 0,9-6 0,-12 6 0,0-7 0,0 0 0,12 8 0,3-7 0,13 7 0,-13-1 0,9-6 0,-21 6 0,-7-7 0,0 0 0,13 0 0,-13 0 0,0 0 0,7 0 0,9 0 0,-12 0 0,-12 0 0,-10 0 0,-7 0 0,-5 0 0,0 0 0,4 0 0,9 0 0,8 0 0,13 0 0,-12 0 0,-13 0 0,-5 0 0,-1 0 0,6 0 0,29 0 0,-1 0 0,24 0 0,1 0-552,-1 0 552,0 0 0,0 0 0,-11 0 0,8 0 0,-9 0 0,12 0 0,-24 0 0,-16 0 0,-24 0 0,-13 0 0,7 0 0,-3 0 552,10 0-552,-5 0 0,12 0 0,-11 0 0,4 0 0,0 0 0,-8 0 0,7 0 0,-13 0 0,21 0 0,-14 0 0,22 0 0,-1 0 0,9 0 0,13 0 0,0 0 0,-12 0 0,-13 0 0,-5 0 0,-15 0 0,9 0 0,-6 0 0,6 0 0,-5 0 0,6 0 0,25 0 0,-5 0 0,29 0 0,-26 0 0,-14 0 0,-4 0 0,-18 0 0,18 0 0,-18 0 0,42 0 0,-1 0 0,22 0 0,-3 0 0,-12 0 0,-12 0 0,-14 0 0,-11 0 0,-12 0 0,12 0 0,-8 0 0,6 0 0,2 0 0,-11 0 0,11 0 0,-12 0 0,5 0 0,-6 0 0,7 0 0,1 0 0,19 0 0,8 0 0,15 0 0,-13 0 0,-12 0 0,-16 0 0,-9 0 0,-1 0 0,0 0 0,11-5 0,-8 4 0,7-4 0,1 5 0,-8 0 0,11 0 0,5-5 0,-11 4 0,21-3 0,-27 4 0,19 0 0,-7-5 0,3 4 0,-2-4 0,0 5 0,-5 0 0,12-5 0,-11 4 0,10-4 0,9 5 0,8 0 0,1-4 0,-13 2 0,-16-2 0,-10 4 0,1 0 0,-1 0 0,4 0 0,-3 0 0,7-4 0,-7 3 0,6-6 0,-5 6 0,1-7 0,8 3 0,-4 0 0,15-5 0,-16 9 0,5-11 0,-11 10 0,-3-13 0,2 13 0,-3-9 0,5 6 0,-1-3 0,0 0 0,0-1 0,4-3 0,-3 3 0,0-3 0,-2 4 0,-2-1 0,3 1 0,0-1 0,0 1 0,0-4 0,1 6 0,-1-8 0,0 8 0,4-6 0,-7 4 0,10-4 0,-9 2 0,6-2 0,-4 4 0,0-1 0,0 1 0,1 0 0,2-4 0,-1 2 0,9-9 0,-9 9 0,6-6 0,-8 4 0,-4 2 0,7-5 0,-5 5 0,6-2 0,-4 4 0,-3 0 0,2-1 0,-6 1 0,6 3 0,-2-2 0,-1 2 0,0-3 0,0-1 0,-3 1 0,6-4 0,-6 3 0,2-11 0,1 10 0,-3-6 0,6 4 0,-6 3 0,8-14 0,-8 12 0,3-7 0,0 5 0,-3 4 0,3-13 0,-4 11 0,0-18 0,0 18 0,0-19 0,0 16 0,4-16 0,-3 15 0,4-14 0,-5 18 0,0-12 0,4 10 0,-3 0 0,2-9 0,-3 11 0,0-18 0,0 18 0,0-12 0,0 0 0,0 7 0,0-10 0,0 17 0,0-7 0,0 7 0,0-7 0,0 7 0,0-7 0,0 7 0,-4-14 0,2 12 0,-7-18 0,8 18 0,-4-18 0,5 18 0,-9-18 0,6 18 0,-11-18 0,13 18 0,-13-18 0,11 18 0,-11-19 0,13 20 0,-8-9 0,5 10 0,-5-3 0,1 3 0,-4-10 0,6 8 0,-5-5 0,7 8 0,-5 0 0,1-4 0,0 6 0,-11-11 0,-8-5 0,4 8 0,-5-13 0,8 15 0,6-1 0,-5 2 0,7 0 0,3 9 0,-7-9 0,6 10 0,-2-2 0,8-1 0,-4 3 0,4-3 0,-5 1 0,1 2 0,0-7 0,-1 4 0,-3-1 0,3-3 0,-3 8 0,0-8 0,2 7 0,-2-6 0,4 6 0,3-7 0,-2 4 0,2-5 0,1 1 0,-4 0 0,3 3 0,1-2 0,0 2 0,0-3 0,0-1 0,-5 1 0,1-1 0,3 1 0,-2 3 0,6 2 0,-3 3 0</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7450" y="400050"/>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6"/>
          <p:cNvSpPr>
            <a:spLocks noGrp="1"/>
          </p:cNvSpPr>
          <p:nvPr>
            <p:ph type="sldNum" sz="quarter" idx="5"/>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pPr algn="r"/>
            <a:fld id="{111E5896-917A-4035-A860-408E1EC3CD51}" type="slidenum">
              <a:rPr lang="en-US">
                <a:solidFill>
                  <a:srgbClr val="052049"/>
                </a:solidFill>
                <a:latin typeface="Arial" pitchFamily="34" charset="0"/>
                <a:cs typeface="Arial" pitchFamily="34" charset="0"/>
              </a:rPr>
              <a:pPr algn="r"/>
              <a:t>‹#›</a:t>
            </a:fld>
            <a:endParaRPr lang="en-US" dirty="0">
              <a:solidFill>
                <a:srgbClr val="052049"/>
              </a:solidFill>
              <a:latin typeface="Arial" pitchFamily="34" charset="0"/>
              <a:cs typeface="Arial" pitchFamily="34" charset="0"/>
            </a:endParaRPr>
          </a:p>
        </p:txBody>
      </p:sp>
      <p:sp>
        <p:nvSpPr>
          <p:cNvPr id="10" name="Footer Placeholder 3"/>
          <p:cNvSpPr>
            <a:spLocks noGrp="1"/>
          </p:cNvSpPr>
          <p:nvPr>
            <p:ph type="ftr" sz="quarter" idx="4"/>
          </p:nvPr>
        </p:nvSpPr>
        <p:spPr>
          <a:xfrm>
            <a:off x="636536" y="8821324"/>
            <a:ext cx="2971800" cy="131586"/>
          </a:xfrm>
          <a:prstGeom prst="rect">
            <a:avLst/>
          </a:prstGeom>
        </p:spPr>
        <p:txBody>
          <a:bodyPr vert="horz" lIns="91440" tIns="45720" rIns="91440" bIns="45720" rtlCol="0" anchor="t"/>
          <a:lstStyle>
            <a:lvl1pPr algn="l">
              <a:defRPr sz="1200"/>
            </a:lvl1pPr>
          </a:lstStyle>
          <a:p>
            <a:r>
              <a:rPr lang="en-US" sz="800" dirty="0">
                <a:solidFill>
                  <a:srgbClr val="052049"/>
                </a:solidFill>
                <a:latin typeface="+mj-lt"/>
              </a:rPr>
              <a:t>| [footer text here]</a:t>
            </a:r>
          </a:p>
        </p:txBody>
      </p:sp>
      <p:sp>
        <p:nvSpPr>
          <p:cNvPr id="2" name="Date Placeholder 1"/>
          <p:cNvSpPr>
            <a:spLocks noGrp="1"/>
          </p:cNvSpPr>
          <p:nvPr>
            <p:ph type="dt" idx="1"/>
          </p:nvPr>
        </p:nvSpPr>
        <p:spPr>
          <a:xfrm>
            <a:off x="3884613" y="3"/>
            <a:ext cx="2971800" cy="466725"/>
          </a:xfrm>
          <a:prstGeom prst="rect">
            <a:avLst/>
          </a:prstGeom>
        </p:spPr>
        <p:txBody>
          <a:bodyPr vert="horz" lIns="91440" tIns="45720" rIns="91440" bIns="45720" rtlCol="0"/>
          <a:lstStyle>
            <a:lvl1pPr algn="r">
              <a:defRPr sz="1200"/>
            </a:lvl1pPr>
          </a:lstStyle>
          <a:p>
            <a:fld id="{EF798EC2-7587-174C-8F9B-BEC1CFBF2B9A}" type="datetimeFigureOut">
              <a:rPr lang="en-US" smtClean="0"/>
              <a:t>2/25/21</a:t>
            </a:fld>
            <a:endParaRPr lang="en-US"/>
          </a:p>
        </p:txBody>
      </p:sp>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hdr="0" dt="0"/>
  <p:notesStyle>
    <a:lvl1pPr marL="114300" indent="-114300" algn="l" defTabSz="914400" rtl="0" eaLnBrk="1" latinLnBrk="0" hangingPunct="1">
      <a:spcBef>
        <a:spcPts val="800"/>
      </a:spcBef>
      <a:buClr>
        <a:srgbClr val="178CCB"/>
      </a:buClr>
      <a:buFont typeface="Arial" pitchFamily="34" charset="0"/>
      <a:buChar char="•"/>
      <a:defRPr sz="1200" kern="1200">
        <a:solidFill>
          <a:srgbClr val="052049"/>
        </a:solidFill>
        <a:latin typeface="+mj-lt"/>
        <a:ea typeface="+mn-ea"/>
        <a:cs typeface="Arial" pitchFamily="34" charset="0"/>
      </a:defRPr>
    </a:lvl1pPr>
    <a:lvl2pPr marL="285750" indent="-112713" algn="l" defTabSz="914400" rtl="0" eaLnBrk="1" latinLnBrk="0" hangingPunct="1">
      <a:spcBef>
        <a:spcPts val="200"/>
      </a:spcBef>
      <a:buClr>
        <a:srgbClr val="178CCB"/>
      </a:buClr>
      <a:buFont typeface="Arial" pitchFamily="34" charset="0"/>
      <a:buChar char="•"/>
      <a:defRPr sz="1100" kern="1200">
        <a:solidFill>
          <a:srgbClr val="052049"/>
        </a:solidFill>
        <a:latin typeface="+mj-lt"/>
        <a:ea typeface="+mn-ea"/>
        <a:cs typeface="Arial" pitchFamily="34" charset="0"/>
      </a:defRPr>
    </a:lvl2pPr>
    <a:lvl3pPr marL="403225" indent="-117475" algn="l" defTabSz="914400" rtl="0" eaLnBrk="1" latinLnBrk="0" hangingPunct="1">
      <a:spcBef>
        <a:spcPts val="200"/>
      </a:spcBef>
      <a:buClr>
        <a:srgbClr val="178CCB"/>
      </a:buClr>
      <a:buFont typeface="Arial" pitchFamily="34" charset="0"/>
      <a:buChar char="•"/>
      <a:defRPr sz="1050" kern="1200">
        <a:solidFill>
          <a:srgbClr val="052049"/>
        </a:solidFill>
        <a:latin typeface="+mj-lt"/>
        <a:ea typeface="+mn-ea"/>
        <a:cs typeface="Arial" pitchFamily="34" charset="0"/>
      </a:defRPr>
    </a:lvl3pPr>
    <a:lvl4pPr marL="569913" indent="-112713" algn="l" defTabSz="914400" rtl="0" eaLnBrk="1" latinLnBrk="0" hangingPunct="1">
      <a:spcBef>
        <a:spcPts val="200"/>
      </a:spcBef>
      <a:buClr>
        <a:srgbClr val="178CCB"/>
      </a:buClr>
      <a:buFont typeface="Arial" pitchFamily="34" charset="0"/>
      <a:buChar char="•"/>
      <a:defRPr sz="1050" kern="1200">
        <a:solidFill>
          <a:srgbClr val="052049"/>
        </a:solidFill>
        <a:latin typeface="+mj-lt"/>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85000" lnSpcReduction="10000"/>
          </a:bodyPr>
          <a:lstStyle/>
          <a:p>
            <a:endParaRPr lang="en-US" dirty="0"/>
          </a:p>
          <a:p>
            <a:r>
              <a:rPr lang="en-US" dirty="0"/>
              <a:t>Emulation 1</a:t>
            </a:r>
            <a:r>
              <a:rPr lang="en-US" baseline="0" dirty="0"/>
              <a:t> occurs when investigator waits to start T0. This might happen for various reasons that seem only driving by practicality, but could inject bias. Maybe investigator wants to “wait” so that more individuals have the chance to start on ASA </a:t>
            </a:r>
            <a:r>
              <a:rPr lang="en-US" baseline="0" dirty="0" err="1"/>
              <a:t>bc</a:t>
            </a:r>
            <a:r>
              <a:rPr lang="en-US" baseline="0" dirty="0"/>
              <a:t> if you start right at 1m after surgery, there are not many users. Let’s say they are getting data from med chart, and they decide to classify someone as a an ’User’ if there’s any history of usage during the first post-op year; and don’t start T0 until 1 </a:t>
            </a:r>
            <a:r>
              <a:rPr lang="en-US" baseline="0" dirty="0" err="1"/>
              <a:t>yr</a:t>
            </a:r>
            <a:r>
              <a:rPr lang="en-US" baseline="0" dirty="0"/>
              <a:t> after surgery. However, this could cause selection bias </a:t>
            </a:r>
            <a:r>
              <a:rPr lang="en-US" baseline="0" dirty="0" err="1"/>
              <a:t>bc</a:t>
            </a:r>
            <a:r>
              <a:rPr lang="en-US" baseline="0" dirty="0"/>
              <a:t> you are omitting the folks who die or get lost during that first year, and that could happen for reasons associated with ASA use. </a:t>
            </a:r>
          </a:p>
          <a:p>
            <a:endParaRPr lang="en-US" baseline="0" dirty="0"/>
          </a:p>
          <a:p>
            <a:r>
              <a:rPr lang="en-US" baseline="0" dirty="0"/>
              <a:t>Emulation 2 </a:t>
            </a:r>
            <a:r>
              <a:rPr lang="mr-IN" baseline="0" dirty="0"/>
              <a:t>–</a:t>
            </a:r>
            <a:r>
              <a:rPr lang="en-US" baseline="0" dirty="0"/>
              <a:t> similar to 1, but now maybe instead of using med records, they decide to survey all the patients to get the med </a:t>
            </a:r>
            <a:r>
              <a:rPr lang="en-US" baseline="0" dirty="0" err="1"/>
              <a:t>hx</a:t>
            </a:r>
            <a:r>
              <a:rPr lang="en-US" baseline="0" dirty="0"/>
              <a:t>, so patients have to also turn in the survey to be in the study. The survey asks about “regular use” in the past 12 months. T0 starts at the time of the interview. Selection bias may occur </a:t>
            </a:r>
            <a:r>
              <a:rPr lang="en-US" baseline="0" dirty="0" err="1"/>
              <a:t>bc</a:t>
            </a:r>
            <a:r>
              <a:rPr lang="en-US" baseline="0" dirty="0"/>
              <a:t> we are now conditioning on surviving a certain amount of time AFTER initiation of the </a:t>
            </a:r>
            <a:r>
              <a:rPr lang="en-US" baseline="0" dirty="0" err="1"/>
              <a:t>tx</a:t>
            </a:r>
            <a:r>
              <a:rPr lang="en-US" baseline="0" dirty="0"/>
              <a:t> assignment has occurred AND filling out the survey</a:t>
            </a:r>
            <a:r>
              <a:rPr lang="mr-IN" baseline="0" dirty="0"/>
              <a:t>…</a:t>
            </a:r>
            <a:r>
              <a:rPr lang="en-US" baseline="0" dirty="0"/>
              <a:t> and this could occur for reasons related to ASA use.</a:t>
            </a:r>
          </a:p>
          <a:p>
            <a:endParaRPr lang="en-US" baseline="0" dirty="0"/>
          </a:p>
          <a:p>
            <a:r>
              <a:rPr lang="en-US" baseline="0" dirty="0"/>
              <a:t>Emulation 3 and 4 both depict instances of immortal person time. In emulation 3, imagine you identify all those folks who are alive at 1 month post-op</a:t>
            </a:r>
            <a:r>
              <a:rPr lang="mr-IN" baseline="0" dirty="0"/>
              <a:t>…</a:t>
            </a:r>
            <a:r>
              <a:rPr lang="en-US" baseline="0" dirty="0"/>
              <a:t> then go back to the </a:t>
            </a:r>
            <a:r>
              <a:rPr lang="en-US" baseline="0" dirty="0" err="1"/>
              <a:t>medchart</a:t>
            </a:r>
            <a:r>
              <a:rPr lang="en-US" baseline="0" dirty="0"/>
              <a:t> and classify their exposure status based on aspirin use at the time of dx, and start follow up at the time of dx (since that’s when the exposure starts, right?). Unwittingly, you have created immortal person time </a:t>
            </a:r>
            <a:r>
              <a:rPr lang="en-US" baseline="0" dirty="0" err="1"/>
              <a:t>bc</a:t>
            </a:r>
            <a:r>
              <a:rPr lang="en-US" baseline="0" dirty="0"/>
              <a:t> by definition, no one could have died between dx and 1 month post-op in your sample. </a:t>
            </a:r>
          </a:p>
          <a:p>
            <a:endParaRPr lang="en-US" baseline="0" dirty="0"/>
          </a:p>
          <a:p>
            <a:r>
              <a:rPr lang="en-US" baseline="0" dirty="0"/>
              <a:t>In emulation 4, maybe you define usage of ASA as having had 3 prescriptions for ASA in the first year after surgery. So, you wait until everyone has at least 1 </a:t>
            </a:r>
            <a:r>
              <a:rPr lang="en-US" baseline="0" dirty="0" err="1"/>
              <a:t>yr’s</a:t>
            </a:r>
            <a:r>
              <a:rPr lang="en-US" baseline="0" dirty="0"/>
              <a:t> worth of data, then classify exposure, start follow-up at 1 month post-op. However, you’ve not created immortal person time for all the aspirin “users” </a:t>
            </a:r>
            <a:r>
              <a:rPr lang="en-US" baseline="0" dirty="0" err="1"/>
              <a:t>bc</a:t>
            </a:r>
            <a:r>
              <a:rPr lang="en-US" baseline="0" dirty="0"/>
              <a:t> by definition, they had to live one year. This creates immortal PT bias.</a:t>
            </a:r>
          </a:p>
        </p:txBody>
      </p:sp>
    </p:spTree>
    <p:extLst>
      <p:ext uri="{BB962C8B-B14F-4D97-AF65-F5344CB8AC3E}">
        <p14:creationId xmlns:p14="http://schemas.microsoft.com/office/powerpoint/2010/main" val="2175761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arrows from A and M to S because selection into the sub-cohort depends on the values of A and M. </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The arrow from A to S indicates that the exposed are more likely to be selected into the matched sub-cohort. </a:t>
            </a:r>
          </a:p>
          <a:p>
            <a:pPr lvl="1"/>
            <a:r>
              <a:rPr lang="en-US" dirty="0">
                <a:latin typeface="Arial" panose="020B0604020202020204" pitchFamily="34" charset="0"/>
                <a:cs typeface="Arial" panose="020B0604020202020204" pitchFamily="34" charset="0"/>
              </a:rPr>
              <a:t>The arrow from M to S indicates that, among the unexposed, a subject’s value of M will affect selection given that M affects A, for then the exposed and unexposed will have a different distribution of M in the original cohort, and thus the distribution of M in the unexposed must be modified by the selection to match that in the exposed</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29</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649399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variables M and A are d-connected via two paths: M-S-A and M-A. Nonetheless, M and A are independent (by design) in the matched sub-cohort. </a:t>
            </a:r>
          </a:p>
          <a:p>
            <a:r>
              <a:rPr lang="en-US" dirty="0"/>
              <a:t>Matching induces an association via the path M-S-A that is of equal magnitude, but opposite direction, to the association via the path M-A, ensuring that M and A are independent in the matched sub-cohort. </a:t>
            </a:r>
          </a:p>
          <a:p>
            <a:r>
              <a:rPr lang="en-US" dirty="0"/>
              <a:t>Thus, because of the matching, the joint distribution of the matched data is unfaithful to the DAG in the Figure. </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Even though the DAG suggests that we have to adjust for M, the independence of A and M ensures there is no confounding by M in the matched sub-cohort, and that adjustment for the matching factors is not necessary to obtain valid point estimates of the effect of A on Y in the exposed</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Correct the DAG shown in the previous matching slides</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30</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279808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E727B-1E69-0042-BB2E-B8D5117A811E}" type="slidenum">
              <a:rPr lang="en-US" smtClean="0"/>
              <a:t>35</a:t>
            </a:fld>
            <a:endParaRPr lang="en-US"/>
          </a:p>
        </p:txBody>
      </p:sp>
    </p:spTree>
    <p:extLst>
      <p:ext uri="{BB962C8B-B14F-4D97-AF65-F5344CB8AC3E}">
        <p14:creationId xmlns:p14="http://schemas.microsoft.com/office/powerpoint/2010/main" val="3829511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Hashed lines and text in grey indicates what the person did in real life</a:t>
            </a:r>
          </a:p>
          <a:p>
            <a:endParaRPr lang="en-US" dirty="0"/>
          </a:p>
        </p:txBody>
      </p:sp>
      <p:sp>
        <p:nvSpPr>
          <p:cNvPr id="4" name="Slide Number Placeholder 3"/>
          <p:cNvSpPr>
            <a:spLocks noGrp="1"/>
          </p:cNvSpPr>
          <p:nvPr>
            <p:ph type="sldNum" sz="quarter" idx="5"/>
          </p:nvPr>
        </p:nvSpPr>
        <p:spPr/>
        <p:txBody>
          <a:bodyPr/>
          <a:lstStyle/>
          <a:p>
            <a:fld id="{7D0E727B-1E69-0042-BB2E-B8D5117A811E}" type="slidenum">
              <a:rPr lang="en-US" smtClean="0"/>
              <a:t>36</a:t>
            </a:fld>
            <a:endParaRPr lang="en-US"/>
          </a:p>
        </p:txBody>
      </p:sp>
    </p:spTree>
    <p:extLst>
      <p:ext uri="{BB962C8B-B14F-4D97-AF65-F5344CB8AC3E}">
        <p14:creationId xmlns:p14="http://schemas.microsoft.com/office/powerpoint/2010/main" val="4230855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Hashed lines and text in grey indicates what the person did in real life</a:t>
            </a:r>
          </a:p>
          <a:p>
            <a:endParaRPr lang="en-US" dirty="0"/>
          </a:p>
        </p:txBody>
      </p:sp>
      <p:sp>
        <p:nvSpPr>
          <p:cNvPr id="4" name="Slide Number Placeholder 3"/>
          <p:cNvSpPr>
            <a:spLocks noGrp="1"/>
          </p:cNvSpPr>
          <p:nvPr>
            <p:ph type="sldNum" sz="quarter" idx="5"/>
          </p:nvPr>
        </p:nvSpPr>
        <p:spPr/>
        <p:txBody>
          <a:bodyPr/>
          <a:lstStyle/>
          <a:p>
            <a:fld id="{7D0E727B-1E69-0042-BB2E-B8D5117A811E}" type="slidenum">
              <a:rPr lang="en-US" smtClean="0"/>
              <a:t>37</a:t>
            </a:fld>
            <a:endParaRPr lang="en-US"/>
          </a:p>
        </p:txBody>
      </p:sp>
    </p:spTree>
    <p:extLst>
      <p:ext uri="{BB962C8B-B14F-4D97-AF65-F5344CB8AC3E}">
        <p14:creationId xmlns:p14="http://schemas.microsoft.com/office/powerpoint/2010/main" val="166252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Hashed lines and text in grey indicates what the person did in real life</a:t>
            </a:r>
          </a:p>
        </p:txBody>
      </p:sp>
      <p:sp>
        <p:nvSpPr>
          <p:cNvPr id="4" name="Slide Number Placeholder 3"/>
          <p:cNvSpPr>
            <a:spLocks noGrp="1"/>
          </p:cNvSpPr>
          <p:nvPr>
            <p:ph type="sldNum" sz="quarter" idx="5"/>
          </p:nvPr>
        </p:nvSpPr>
        <p:spPr/>
        <p:txBody>
          <a:bodyPr/>
          <a:lstStyle/>
          <a:p>
            <a:fld id="{7D0E727B-1E69-0042-BB2E-B8D5117A811E}" type="slidenum">
              <a:rPr lang="en-US" smtClean="0"/>
              <a:t>38</a:t>
            </a:fld>
            <a:endParaRPr lang="en-US"/>
          </a:p>
        </p:txBody>
      </p:sp>
    </p:spTree>
    <p:extLst>
      <p:ext uri="{BB962C8B-B14F-4D97-AF65-F5344CB8AC3E}">
        <p14:creationId xmlns:p14="http://schemas.microsoft.com/office/powerpoint/2010/main" val="3970905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Hashed lines and text in grey indicates what the person did in real life</a:t>
            </a:r>
          </a:p>
        </p:txBody>
      </p:sp>
      <p:sp>
        <p:nvSpPr>
          <p:cNvPr id="4" name="Slide Number Placeholder 3"/>
          <p:cNvSpPr>
            <a:spLocks noGrp="1"/>
          </p:cNvSpPr>
          <p:nvPr>
            <p:ph type="sldNum" sz="quarter" idx="5"/>
          </p:nvPr>
        </p:nvSpPr>
        <p:spPr/>
        <p:txBody>
          <a:bodyPr/>
          <a:lstStyle/>
          <a:p>
            <a:fld id="{7D0E727B-1E69-0042-BB2E-B8D5117A811E}" type="slidenum">
              <a:rPr lang="en-US" smtClean="0"/>
              <a:t>39</a:t>
            </a:fld>
            <a:endParaRPr lang="en-US"/>
          </a:p>
        </p:txBody>
      </p:sp>
    </p:spTree>
    <p:extLst>
      <p:ext uri="{BB962C8B-B14F-4D97-AF65-F5344CB8AC3E}">
        <p14:creationId xmlns:p14="http://schemas.microsoft.com/office/powerpoint/2010/main" val="305304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US" sz="800" dirty="0"/>
              <a:t>Two sources of</a:t>
            </a:r>
            <a:r>
              <a:rPr lang="en-US" sz="800" baseline="0" dirty="0"/>
              <a:t> association:</a:t>
            </a:r>
          </a:p>
          <a:p>
            <a:pPr marL="628650" lvl="1" indent="-171450">
              <a:buFontTx/>
              <a:buChar char="-"/>
            </a:pPr>
            <a:r>
              <a:rPr lang="en-US" sz="800" baseline="0" dirty="0"/>
              <a:t>the causal effect of A on Y</a:t>
            </a:r>
          </a:p>
          <a:p>
            <a:pPr marL="628650" lvl="1" indent="-171450">
              <a:buFontTx/>
              <a:buChar char="-"/>
            </a:pPr>
            <a:r>
              <a:rPr lang="en-US" sz="800" baseline="0" dirty="0"/>
              <a:t>The open path between A and Y resulting from conditioning on a common effect</a:t>
            </a:r>
          </a:p>
          <a:p>
            <a:pPr marL="171450" lvl="0" indent="-171450">
              <a:buFontTx/>
              <a:buChar char="-"/>
            </a:pPr>
            <a:r>
              <a:rPr lang="en-US" sz="800" baseline="0" dirty="0"/>
              <a:t>Note that even within types of bias, there isn’t only one structure that represents the bias in all its forms</a:t>
            </a:r>
          </a:p>
          <a:p>
            <a:pPr marL="628650" lvl="1" indent="-171450">
              <a:buFontTx/>
              <a:buChar char="-"/>
            </a:pPr>
            <a:r>
              <a:rPr lang="en-US" sz="800" baseline="0" dirty="0"/>
              <a:t>Depends on the causal questions, the nodes and relationships among them can change</a:t>
            </a:r>
          </a:p>
          <a:p>
            <a:pPr marL="628650" lvl="1" indent="-171450">
              <a:buFontTx/>
              <a:buChar char="-"/>
            </a:pPr>
            <a:endParaRPr lang="en-US" sz="800" baseline="0" dirty="0"/>
          </a:p>
          <a:p>
            <a:pPr marL="628650" lvl="1" indent="-171450">
              <a:buFontTx/>
              <a:buChar char="-"/>
            </a:pPr>
            <a:endParaRPr lang="en-US" sz="800" baseline="0" dirty="0"/>
          </a:p>
          <a:p>
            <a:r>
              <a:rPr lang="en-US" sz="800" baseline="0" dirty="0"/>
              <a:t>What if, p. 110 of pdf: “</a:t>
            </a:r>
            <a:r>
              <a:rPr lang="en-US" sz="1200" kern="1200" dirty="0">
                <a:solidFill>
                  <a:schemeClr val="tx1"/>
                </a:solidFill>
                <a:effectLst/>
                <a:latin typeface="+mn-lt"/>
                <a:ea typeface="+mn-ea"/>
                <a:cs typeface="+mn-cs"/>
              </a:rPr>
              <a:t>We will use the term selection bias to refer to all biases that arise</a:t>
            </a:r>
          </a:p>
          <a:p>
            <a:r>
              <a:rPr lang="en-US" sz="1200" kern="1200" dirty="0">
                <a:solidFill>
                  <a:schemeClr val="tx1"/>
                </a:solidFill>
                <a:effectLst/>
                <a:latin typeface="+mn-lt"/>
                <a:ea typeface="+mn-ea"/>
                <a:cs typeface="+mn-cs"/>
              </a:rPr>
              <a:t>from conditioning on a common effect of two variables, one of which is either</a:t>
            </a:r>
          </a:p>
          <a:p>
            <a:r>
              <a:rPr lang="en-US" sz="1200" kern="1200" dirty="0">
                <a:solidFill>
                  <a:schemeClr val="tx1"/>
                </a:solidFill>
                <a:effectLst/>
                <a:latin typeface="+mn-lt"/>
                <a:ea typeface="+mn-ea"/>
                <a:cs typeface="+mn-cs"/>
              </a:rPr>
              <a:t>the treatment or a cause of treatment, and the other is either the outcome or</a:t>
            </a:r>
          </a:p>
          <a:p>
            <a:r>
              <a:rPr lang="en-US" sz="1200" kern="1200" dirty="0">
                <a:solidFill>
                  <a:schemeClr val="tx1"/>
                </a:solidFill>
                <a:effectLst/>
                <a:latin typeface="+mn-lt"/>
                <a:ea typeface="+mn-ea"/>
                <a:cs typeface="+mn-cs"/>
              </a:rPr>
              <a:t>a cause of the outcome.”</a:t>
            </a:r>
          </a:p>
          <a:p>
            <a:pPr marL="628650" lvl="1" indent="-171450">
              <a:buFontTx/>
              <a:buChar char="-"/>
            </a:pPr>
            <a:endParaRPr lang="en-US" sz="800" baseline="0" dirty="0"/>
          </a:p>
        </p:txBody>
      </p:sp>
      <p:sp>
        <p:nvSpPr>
          <p:cNvPr id="4" name="Slide Number Placeholder 3"/>
          <p:cNvSpPr>
            <a:spLocks noGrp="1"/>
          </p:cNvSpPr>
          <p:nvPr>
            <p:ph type="sldNum" sz="quarter" idx="10"/>
          </p:nvPr>
        </p:nvSpPr>
        <p:spPr/>
        <p:txBody>
          <a:bodyPr/>
          <a:lstStyle/>
          <a:p>
            <a:pPr marL="0" marR="0" lvl="0" indent="0" algn="r" defTabSz="930081" rtl="0" eaLnBrk="1" fontAlgn="base" latinLnBrk="0" hangingPunct="1">
              <a:lnSpc>
                <a:spcPct val="100000"/>
              </a:lnSpc>
              <a:spcBef>
                <a:spcPct val="0"/>
              </a:spcBef>
              <a:spcAft>
                <a:spcPct val="0"/>
              </a:spcAft>
              <a:buClrTx/>
              <a:buSzTx/>
              <a:buFontTx/>
              <a:buNone/>
              <a:tabLst/>
              <a:defRPr/>
            </a:pPr>
            <a:fld id="{0804B553-72BD-4DD0-89C7-4B996FCF1228}"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081"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8901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US" sz="800" dirty="0"/>
              <a:t>RECALL: this example presented by Dr. Graff in original DAG’s lecture.  Items in blue added for 2/25 lecture.</a:t>
            </a:r>
          </a:p>
          <a:p>
            <a:pPr marL="171450" indent="-171450">
              <a:buFontTx/>
              <a:buChar char="-"/>
            </a:pPr>
            <a:endParaRPr lang="en-US" sz="800" dirty="0"/>
          </a:p>
          <a:p>
            <a:pPr marL="171450" indent="-171450">
              <a:buFontTx/>
              <a:buChar char="-"/>
            </a:pPr>
            <a:r>
              <a:rPr lang="en-US" sz="800" dirty="0"/>
              <a:t>This creates a potential collider bias because exposed individuals who do not have the event prior to T</a:t>
            </a:r>
            <a:r>
              <a:rPr lang="en-US" sz="800" baseline="-25000" dirty="0"/>
              <a:t>0</a:t>
            </a:r>
            <a:r>
              <a:rPr lang="en-US" sz="800" dirty="0"/>
              <a:t> may have other characteristics (L) that protected them from an early event and also bias associations with later event rates.</a:t>
            </a:r>
          </a:p>
          <a:p>
            <a:pPr marL="171450" indent="-171450">
              <a:buFontTx/>
              <a:buChar char="-"/>
            </a:pPr>
            <a:endParaRPr lang="en-US" sz="800" dirty="0"/>
          </a:p>
          <a:p>
            <a:r>
              <a:rPr lang="en-US" dirty="0"/>
              <a:t>Consequence of  conditioning on a common effect of exposure and outcome</a:t>
            </a:r>
          </a:p>
          <a:p>
            <a:pPr lvl="1"/>
            <a:r>
              <a:rPr lang="en-US" dirty="0"/>
              <a:t>Or on a common effect of a cause of the exposure and a cause of the outcome</a:t>
            </a:r>
          </a:p>
          <a:p>
            <a:pPr marL="171450" indent="-171450">
              <a:buFontTx/>
              <a:buChar char="-"/>
            </a:pPr>
            <a:endParaRPr lang="en-US" sz="800" dirty="0"/>
          </a:p>
          <a:p>
            <a:pPr marL="171450" indent="-171450">
              <a:buFontTx/>
              <a:buChar char="-"/>
            </a:pPr>
            <a:r>
              <a:rPr lang="en-US" sz="800" dirty="0"/>
              <a:t>We will use the term selection bias to refer to all biases that arise from conditioning on a common effect of two variables, one of which is either the treatment or a cause of treatment, and the other is either the outcome or a cause of the outcome.</a:t>
            </a:r>
          </a:p>
        </p:txBody>
      </p:sp>
      <p:sp>
        <p:nvSpPr>
          <p:cNvPr id="4" name="Slide Number Placeholder 3"/>
          <p:cNvSpPr>
            <a:spLocks noGrp="1"/>
          </p:cNvSpPr>
          <p:nvPr>
            <p:ph type="sldNum" sz="quarter" idx="10"/>
          </p:nvPr>
        </p:nvSpPr>
        <p:spPr/>
        <p:txBody>
          <a:bodyPr/>
          <a:lstStyle/>
          <a:p>
            <a:pPr>
              <a:defRPr/>
            </a:pPr>
            <a:fld id="{0804B553-72BD-4DD0-89C7-4B996FCF1228}" type="slidenum">
              <a:rPr lang="en-US" smtClean="0"/>
              <a:pPr>
                <a:defRPr/>
              </a:pPr>
              <a:t>13</a:t>
            </a:fld>
            <a:endParaRPr lang="en-US"/>
          </a:p>
        </p:txBody>
      </p:sp>
    </p:spTree>
    <p:extLst>
      <p:ext uri="{BB962C8B-B14F-4D97-AF65-F5344CB8AC3E}">
        <p14:creationId xmlns:p14="http://schemas.microsoft.com/office/powerpoint/2010/main" val="915407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800" baseline="0" dirty="0"/>
              <a:t>This slide combines info from the original DAG’s </a:t>
            </a:r>
            <a:r>
              <a:rPr lang="en-US" sz="800" baseline="0" dirty="0" err="1"/>
              <a:t>lec</a:t>
            </a:r>
            <a:r>
              <a:rPr lang="en-US" sz="800" baseline="0" dirty="0"/>
              <a:t> example with the PT Bias lecture. We have added more info to the original DAG example to align with the PT/Bias EM Failure 2 example. The DAG is the same, the definitions have been made slightly more specific.</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800"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800" baseline="0" dirty="0"/>
              <a:t>Emulation 2 </a:t>
            </a:r>
            <a:r>
              <a:rPr lang="mr-IN" sz="800" baseline="0" dirty="0"/>
              <a:t>–</a:t>
            </a:r>
            <a:r>
              <a:rPr lang="en-US" sz="800" baseline="0" dirty="0"/>
              <a:t> Studying aspirin use and CRC death in a cohort of CRC survivors. </a:t>
            </a:r>
            <a:r>
              <a:rPr lang="en-US" sz="800" baseline="0" dirty="0" err="1"/>
              <a:t>Elig</a:t>
            </a:r>
            <a:r>
              <a:rPr lang="en-US" sz="800" baseline="0" dirty="0"/>
              <a:t> is being 1m postop for CRC. survey all the patients to get the med hx, so patients have to also turn in the survey to be in the study. The survey asks about “regular use” in the past 12 months. T0 starts at the time of the interview. Bias may occur </a:t>
            </a:r>
            <a:r>
              <a:rPr lang="en-US" sz="800" baseline="0" dirty="0" err="1"/>
              <a:t>bc</a:t>
            </a:r>
            <a:r>
              <a:rPr lang="en-US" sz="800" baseline="0" dirty="0"/>
              <a:t> we are now conditioning on surviving a certain amount of time AFTER initiation of the </a:t>
            </a:r>
            <a:r>
              <a:rPr lang="en-US" sz="800" baseline="0" dirty="0" err="1"/>
              <a:t>tx</a:t>
            </a:r>
            <a:r>
              <a:rPr lang="en-US" sz="800" baseline="0" dirty="0"/>
              <a:t> assignment has occurred AND filling out the survey</a:t>
            </a:r>
            <a:r>
              <a:rPr lang="mr-IN" sz="800" baseline="0" dirty="0"/>
              <a:t>…</a:t>
            </a:r>
            <a:r>
              <a:rPr lang="en-US" sz="800" baseline="0" dirty="0"/>
              <a:t> and this could occur for reasons related to ASA use.</a:t>
            </a:r>
          </a:p>
          <a:p>
            <a:pPr marL="171450" indent="-171450">
              <a:buFontTx/>
              <a:buChar char="-"/>
            </a:pPr>
            <a:endParaRPr lang="en-US" sz="800" dirty="0"/>
          </a:p>
          <a:p>
            <a:pPr marL="171450" indent="-171450">
              <a:buFontTx/>
              <a:buChar char="-"/>
            </a:pPr>
            <a:endParaRPr lang="en-US" sz="800" dirty="0"/>
          </a:p>
          <a:p>
            <a:pPr marL="171450" indent="-171450">
              <a:buFontTx/>
              <a:buChar char="-"/>
            </a:pPr>
            <a:r>
              <a:rPr lang="en-US" sz="800" dirty="0"/>
              <a:t>This creates a potential collider bias because exposed individuals who do not have the event prior to T</a:t>
            </a:r>
            <a:r>
              <a:rPr lang="en-US" sz="800" baseline="-25000" dirty="0"/>
              <a:t>0</a:t>
            </a:r>
            <a:r>
              <a:rPr lang="en-US" sz="800" dirty="0"/>
              <a:t> may have other characteristics (L) that protected them from an early event and also bias associations with later event rates.</a:t>
            </a:r>
          </a:p>
          <a:p>
            <a:pPr marL="171450" indent="-171450">
              <a:buFontTx/>
              <a:buChar char="-"/>
            </a:pPr>
            <a:endParaRPr lang="en-US" sz="800" dirty="0"/>
          </a:p>
          <a:p>
            <a:pPr marL="171450" indent="-171450">
              <a:buFontTx/>
              <a:buChar char="-"/>
            </a:pPr>
            <a:r>
              <a:rPr lang="en-US" sz="800" dirty="0"/>
              <a:t>From M. </a:t>
            </a:r>
            <a:r>
              <a:rPr lang="en-US" sz="800" dirty="0" err="1"/>
              <a:t>Glymour</a:t>
            </a:r>
            <a:r>
              <a:rPr lang="en-US" sz="800" dirty="0"/>
              <a:t>:</a:t>
            </a:r>
          </a:p>
          <a:p>
            <a:pPr marL="171450" indent="-171450">
              <a:buFontTx/>
              <a:buChar char="-"/>
            </a:pPr>
            <a:endParaRPr lang="en-US" sz="800" dirty="0"/>
          </a:p>
          <a:p>
            <a:r>
              <a:rPr lang="en-US" sz="800" dirty="0"/>
              <a:t>Analyses are restricted to eligible individuals who initiate a treatment strategy and remain under follow-up through time T</a:t>
            </a:r>
            <a:r>
              <a:rPr lang="en-US" sz="800" baseline="-25000" dirty="0"/>
              <a:t>0</a:t>
            </a:r>
            <a:r>
              <a:rPr lang="en-US" sz="800" dirty="0"/>
              <a:t>, and only time after T</a:t>
            </a:r>
            <a:r>
              <a:rPr lang="en-US" sz="800" baseline="-25000" dirty="0"/>
              <a:t>0  </a:t>
            </a:r>
            <a:r>
              <a:rPr lang="en-US" sz="800" dirty="0"/>
              <a:t>is included in the analysis. </a:t>
            </a:r>
          </a:p>
          <a:p>
            <a:r>
              <a:rPr lang="en-US" sz="800" dirty="0"/>
              <a:t>Arises in studies that include individuals who initiated one of the treatment strategies of interest before the start of follow-up and who continue to follow the same strategy during the follow-up, i.e., prevalent, current, or persistent users. </a:t>
            </a:r>
          </a:p>
          <a:p>
            <a:r>
              <a:rPr lang="en-US" sz="800" dirty="0"/>
              <a:t>This creates a potential collider bias because exposed individuals who do not have the event prior to T</a:t>
            </a:r>
            <a:r>
              <a:rPr lang="en-US" sz="800" baseline="-25000" dirty="0"/>
              <a:t>0</a:t>
            </a:r>
            <a:r>
              <a:rPr lang="en-US" sz="800" dirty="0"/>
              <a:t> may have other characteristics (U) that protected them from an early event and also bias associations with later event rates.</a:t>
            </a:r>
          </a:p>
          <a:p>
            <a:pPr marL="171450" indent="-171450">
              <a:buFontTx/>
              <a:buChar char="-"/>
            </a:pPr>
            <a:endParaRPr lang="en-US" sz="800" dirty="0"/>
          </a:p>
          <a:p>
            <a:pPr marL="171450" indent="-171450">
              <a:buFontTx/>
              <a:buChar char="-"/>
            </a:pPr>
            <a:endParaRPr lang="en-US" sz="800" dirty="0"/>
          </a:p>
        </p:txBody>
      </p:sp>
      <p:sp>
        <p:nvSpPr>
          <p:cNvPr id="4" name="Slide Number Placeholder 3"/>
          <p:cNvSpPr>
            <a:spLocks noGrp="1"/>
          </p:cNvSpPr>
          <p:nvPr>
            <p:ph type="sldNum" sz="quarter" idx="10"/>
          </p:nvPr>
        </p:nvSpPr>
        <p:spPr/>
        <p:txBody>
          <a:bodyPr/>
          <a:lstStyle/>
          <a:p>
            <a:pPr>
              <a:defRPr/>
            </a:pPr>
            <a:fld id="{0804B553-72BD-4DD0-89C7-4B996FCF1228}" type="slidenum">
              <a:rPr lang="en-US" smtClean="0"/>
              <a:pPr>
                <a:defRPr/>
              </a:pPr>
              <a:t>14</a:t>
            </a:fld>
            <a:endParaRPr lang="en-US"/>
          </a:p>
        </p:txBody>
      </p:sp>
    </p:spTree>
    <p:extLst>
      <p:ext uri="{BB962C8B-B14F-4D97-AF65-F5344CB8AC3E}">
        <p14:creationId xmlns:p14="http://schemas.microsoft.com/office/powerpoint/2010/main" val="2297250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slide combines EMF 1 and a NEW DAG example not given in original </a:t>
            </a:r>
            <a:r>
              <a:rPr lang="en-US" dirty="0" err="1"/>
              <a:t>lec</a:t>
            </a:r>
            <a:r>
              <a:rPr lang="en-US" dirty="0"/>
              <a:t> by Dr. Graff.  </a:t>
            </a:r>
          </a:p>
          <a:p>
            <a:endParaRPr lang="en-US" dirty="0"/>
          </a:p>
          <a:p>
            <a:r>
              <a:rPr lang="en-US" dirty="0"/>
              <a:t>(</a:t>
            </a:r>
            <a:r>
              <a:rPr lang="en-US" dirty="0" err="1"/>
              <a:t>orig</a:t>
            </a:r>
            <a:r>
              <a:rPr lang="en-US" dirty="0"/>
              <a:t> text from PT /Bias lecture) - Emulation 1</a:t>
            </a:r>
            <a:r>
              <a:rPr lang="en-US" baseline="0" dirty="0"/>
              <a:t> occurs when investigator waits to start T0 and includes prevalent users of Tx. This might happen for various reasons that seem only driving by practicality, but could inject bias. Maybe investigator wants to “wait” so that more individuals have the chance to start on ASA </a:t>
            </a:r>
            <a:r>
              <a:rPr lang="en-US" baseline="0" dirty="0" err="1"/>
              <a:t>bc</a:t>
            </a:r>
            <a:r>
              <a:rPr lang="en-US" baseline="0" dirty="0"/>
              <a:t> if you start right at 1m after surgery, there are not many users. Let’s say they are getting data from med chart, and they decide to classify someone as a an ’User’ if there’s any history of usage during the first post-op year; and don’t start T0 until 1 </a:t>
            </a:r>
            <a:r>
              <a:rPr lang="en-US" baseline="0" dirty="0" err="1"/>
              <a:t>yr</a:t>
            </a:r>
            <a:r>
              <a:rPr lang="en-US" baseline="0" dirty="0"/>
              <a:t> after surgery (recall, having surgery for CRC was the </a:t>
            </a:r>
            <a:r>
              <a:rPr lang="en-US" baseline="0" dirty="0" err="1"/>
              <a:t>Elig</a:t>
            </a:r>
            <a:r>
              <a:rPr lang="en-US" baseline="0" dirty="0"/>
              <a:t> criteria). However, this could cause selection bias </a:t>
            </a:r>
            <a:r>
              <a:rPr lang="en-US" baseline="0" dirty="0" err="1"/>
              <a:t>bc</a:t>
            </a:r>
            <a:r>
              <a:rPr lang="en-US" baseline="0" dirty="0"/>
              <a:t> you are including prevalent users. As shown above, you only include in your analysis those who have data on ASA use at 12m post-op, which means you are </a:t>
            </a:r>
            <a:endParaRPr lang="en-US" sz="1200" dirty="0"/>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7D0E727B-1E69-0042-BB2E-B8D5117A811E}" type="slidenum">
              <a:rPr lang="en-US" smtClean="0"/>
              <a:t>15</a:t>
            </a:fld>
            <a:endParaRPr lang="en-US"/>
          </a:p>
        </p:txBody>
      </p:sp>
    </p:spTree>
    <p:extLst>
      <p:ext uri="{BB962C8B-B14F-4D97-AF65-F5344CB8AC3E}">
        <p14:creationId xmlns:p14="http://schemas.microsoft.com/office/powerpoint/2010/main" val="3064454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a:t>Recall from prior slide:</a:t>
            </a:r>
            <a:endParaRPr lang="en-US" sz="1200" dirty="0"/>
          </a:p>
          <a:p>
            <a:endParaRPr lang="en-US" sz="1200" dirty="0"/>
          </a:p>
          <a:p>
            <a:r>
              <a:rPr lang="en-US" sz="2400" dirty="0"/>
              <a:t>For example:</a:t>
            </a:r>
          </a:p>
          <a:p>
            <a:pPr marL="858837" lvl="1" indent="-457200"/>
            <a:r>
              <a:rPr lang="en-US" sz="2000" i="1" dirty="0"/>
              <a:t>A</a:t>
            </a:r>
            <a:r>
              <a:rPr lang="en-US" sz="2000" i="1" baseline="-25000" dirty="0"/>
              <a:t>T-1</a:t>
            </a:r>
            <a:r>
              <a:rPr lang="en-US" sz="2000" dirty="0"/>
              <a:t>: Aspirin use, at 1m post-op (</a:t>
            </a:r>
            <a:r>
              <a:rPr lang="en-US" sz="2000" dirty="0" err="1"/>
              <a:t>Elig</a:t>
            </a:r>
            <a:r>
              <a:rPr lang="en-US" sz="2000" dirty="0"/>
              <a:t>)</a:t>
            </a:r>
          </a:p>
          <a:p>
            <a:pPr marL="858837" lvl="1" indent="-457200"/>
            <a:r>
              <a:rPr lang="en-US" sz="2000" dirty="0"/>
              <a:t>A</a:t>
            </a:r>
            <a:r>
              <a:rPr lang="en-US" sz="2000" baseline="-25000" dirty="0"/>
              <a:t>T0</a:t>
            </a:r>
            <a:r>
              <a:rPr lang="en-US" sz="2000" dirty="0"/>
              <a:t>: Aspirin use, assessed via med chart at 12m post-op (T0)</a:t>
            </a:r>
          </a:p>
          <a:p>
            <a:pPr marL="858837" lvl="1" indent="-457200"/>
            <a:r>
              <a:rPr lang="en-US" sz="2000" i="1" dirty="0"/>
              <a:t>Y</a:t>
            </a:r>
            <a:r>
              <a:rPr lang="en-US" sz="2000" i="1" baseline="-25000" dirty="0"/>
              <a:t>-1</a:t>
            </a:r>
            <a:r>
              <a:rPr lang="en-US" sz="2000" dirty="0"/>
              <a:t>: Death due to CRC before time 0</a:t>
            </a:r>
          </a:p>
          <a:p>
            <a:pPr marL="858837" lvl="1" indent="-457200"/>
            <a:r>
              <a:rPr lang="en-US" sz="2000" i="1" dirty="0"/>
              <a:t>Y</a:t>
            </a:r>
            <a:r>
              <a:rPr lang="en-US" sz="2000" i="1" baseline="-25000" dirty="0"/>
              <a:t>1</a:t>
            </a:r>
            <a:r>
              <a:rPr lang="en-US" sz="2000" dirty="0"/>
              <a:t>: Death due to CRC after time 0, time 0 starts at 12m post-op</a:t>
            </a:r>
          </a:p>
          <a:p>
            <a:pPr marL="858837" lvl="1" indent="-457200"/>
            <a:r>
              <a:rPr lang="en-US" sz="2000" i="1" dirty="0"/>
              <a:t>C</a:t>
            </a:r>
            <a:r>
              <a:rPr lang="en-US" sz="2000" dirty="0"/>
              <a:t>: Selection into study based on surviving until 12m post-op (time 0)</a:t>
            </a:r>
          </a:p>
          <a:p>
            <a:pPr marL="858837" lvl="1" indent="-457200"/>
            <a:r>
              <a:rPr lang="en-US" sz="2000" i="1" dirty="0"/>
              <a:t>U</a:t>
            </a:r>
            <a:r>
              <a:rPr lang="en-US" sz="2000" dirty="0"/>
              <a:t>: Body Mass Index</a:t>
            </a:r>
          </a:p>
          <a:p>
            <a:pPr lvl="1"/>
            <a:endParaRPr lang="en-US" sz="20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7D0E727B-1E69-0042-BB2E-B8D5117A811E}" type="slidenum">
              <a:rPr lang="en-US" smtClean="0"/>
              <a:t>16</a:t>
            </a:fld>
            <a:endParaRPr lang="en-US"/>
          </a:p>
        </p:txBody>
      </p:sp>
    </p:spTree>
    <p:extLst>
      <p:ext uri="{BB962C8B-B14F-4D97-AF65-F5344CB8AC3E}">
        <p14:creationId xmlns:p14="http://schemas.microsoft.com/office/powerpoint/2010/main" val="4104065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arrow from Y to S because, by definition of a matched case-control study, disease status affects selection. </a:t>
            </a:r>
          </a:p>
          <a:p>
            <a:r>
              <a:rPr lang="en-US" dirty="0"/>
              <a:t>The arrow from M to S indicates that, among the controls, a subject’s value of M will affect selection given that M affects Y (both directly and indirectly).</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21</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3908166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The variables M and Y are d-connected via three paths: M-Y, M-A-Y and M-S-Y. Nonetheless, M and Y are independent (by design) in the matched population.</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Matching induces an association between M and Y, via the path M-S-Y, that is of equal magnitude but opposite direction to the net association via the paths M-A-Y and M-Y, ensuring that M and Y are unconditionally independent in the matched distribution.</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Thus, because of the matching, the joint distribution of the matched data is unfaithful to the DAG in the Figure.</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22</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605880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rgbClr val="052049"/>
                </a:solidFill>
                <a:effectLst/>
                <a:latin typeface="+mj-lt"/>
                <a:ea typeface="+mn-ea"/>
                <a:cs typeface="Arial" pitchFamily="34" charset="0"/>
              </a:rPr>
              <a:t>Unconditional logistic regression:</a:t>
            </a:r>
          </a:p>
          <a:p>
            <a:pPr lvl="1"/>
            <a:r>
              <a:rPr lang="en-US" sz="1100" kern="1200" dirty="0">
                <a:solidFill>
                  <a:srgbClr val="052049"/>
                </a:solidFill>
                <a:effectLst/>
                <a:latin typeface="+mj-lt"/>
                <a:ea typeface="+mn-ea"/>
                <a:cs typeface="Arial" pitchFamily="34" charset="0"/>
              </a:rPr>
              <a:t>Beta can be interpreted as log odds ratio comparing X=1 to X=0 (binominal variable) </a:t>
            </a:r>
            <a:r>
              <a:rPr lang="en-US" sz="1200" kern="1200" dirty="0">
                <a:solidFill>
                  <a:srgbClr val="052049"/>
                </a:solidFill>
                <a:effectLst/>
                <a:latin typeface="+mj-lt"/>
                <a:ea typeface="+mn-ea"/>
                <a:cs typeface="Arial" pitchFamily="34" charset="0"/>
              </a:rPr>
              <a:t>or log odds ratio associated one unit change of X (continuous variable), controlling for other variables</a:t>
            </a:r>
          </a:p>
          <a:p>
            <a:pPr lvl="1"/>
            <a:r>
              <a:rPr lang="en-US" sz="1200" kern="1200" dirty="0">
                <a:solidFill>
                  <a:srgbClr val="052049"/>
                </a:solidFill>
                <a:effectLst/>
                <a:latin typeface="+mj-lt"/>
                <a:ea typeface="+mn-ea"/>
                <a:cs typeface="Arial" pitchFamily="34" charset="0"/>
              </a:rPr>
              <a:t>Exp(beta) = odds ratio</a:t>
            </a:r>
          </a:p>
          <a:p>
            <a:pPr lvl="0"/>
            <a:r>
              <a:rPr lang="en-US" sz="1300" kern="1200" dirty="0">
                <a:solidFill>
                  <a:srgbClr val="052049"/>
                </a:solidFill>
                <a:effectLst/>
                <a:latin typeface="+mj-lt"/>
                <a:ea typeface="+mn-ea"/>
                <a:cs typeface="Arial" pitchFamily="34" charset="0"/>
              </a:rPr>
              <a:t>Conditional logistic regression:</a:t>
            </a:r>
          </a:p>
          <a:p>
            <a:pPr lvl="1"/>
            <a:r>
              <a:rPr lang="en-US" sz="1200" kern="1200" dirty="0">
                <a:solidFill>
                  <a:srgbClr val="052049"/>
                </a:solidFill>
                <a:effectLst/>
                <a:latin typeface="+mj-lt"/>
                <a:ea typeface="+mn-ea"/>
                <a:cs typeface="Arial" pitchFamily="34" charset="0"/>
              </a:rPr>
              <a:t>The intercept term varies for each matched stratum </a:t>
            </a:r>
            <a:r>
              <a:rPr lang="en-US" sz="1200" i="1" kern="1200" dirty="0" err="1">
                <a:solidFill>
                  <a:srgbClr val="052049"/>
                </a:solidFill>
                <a:effectLst/>
                <a:latin typeface="+mj-lt"/>
                <a:ea typeface="+mn-ea"/>
                <a:cs typeface="Arial" pitchFamily="34" charset="0"/>
              </a:rPr>
              <a:t>i</a:t>
            </a:r>
            <a:endParaRPr lang="en-US" sz="1200" kern="1200" dirty="0">
              <a:solidFill>
                <a:srgbClr val="052049"/>
              </a:solidFill>
              <a:effectLst/>
              <a:latin typeface="+mj-lt"/>
              <a:ea typeface="+mn-ea"/>
              <a:cs typeface="Arial" pitchFamily="34" charset="0"/>
            </a:endParaRP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24</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4012515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Whit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1" y="477077"/>
            <a:ext cx="1297452" cy="843635"/>
          </a:xfrm>
          <a:prstGeom prst="rect">
            <a:avLst/>
          </a:prstGeom>
        </p:spPr>
      </p:pic>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2" name="Title 15"/>
          <p:cNvSpPr>
            <a:spLocks noGrp="1"/>
          </p:cNvSpPr>
          <p:nvPr>
            <p:ph type="title" hasCustomPrompt="1"/>
          </p:nvPr>
        </p:nvSpPr>
        <p:spPr>
          <a:xfrm>
            <a:off x="299202" y="2504663"/>
            <a:ext cx="8486989" cy="1749284"/>
          </a:xfrm>
        </p:spPr>
        <p:txBody>
          <a:bodyPr anchor="b">
            <a:noAutofit/>
          </a:bodyPr>
          <a:lstStyle>
            <a:lvl1pPr>
              <a:defRPr sz="3600" baseline="0">
                <a:solidFill>
                  <a:schemeClr val="tx1"/>
                </a:solidFill>
                <a:latin typeface="+mj-lt"/>
              </a:defRPr>
            </a:lvl1pPr>
          </a:lstStyle>
          <a:p>
            <a:r>
              <a:rPr lang="en-US" dirty="0"/>
              <a:t>Title Here</a:t>
            </a:r>
          </a:p>
        </p:txBody>
      </p:sp>
      <p:sp>
        <p:nvSpPr>
          <p:cNvPr id="23"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2/25/21</a:t>
            </a:fld>
            <a:endParaRPr lang="en-US" dirty="0"/>
          </a:p>
        </p:txBody>
      </p:sp>
      <p:sp>
        <p:nvSpPr>
          <p:cNvPr id="24"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25" name="Text Placeholder 3"/>
          <p:cNvSpPr>
            <a:spLocks noGrp="1"/>
          </p:cNvSpPr>
          <p:nvPr>
            <p:ph type="body" sz="quarter" idx="15" hasCustomPrompt="1"/>
          </p:nvPr>
        </p:nvSpPr>
        <p:spPr>
          <a:xfrm>
            <a:off x="302815" y="4246881"/>
            <a:ext cx="8495727"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7630735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457204" y="265044"/>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chemeClr val="accent2"/>
                </a:solidFill>
                <a:latin typeface="+mn-lt"/>
              </a:rPr>
              <a:t>“</a:t>
            </a: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4"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5"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07338431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457204" y="265044"/>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chemeClr val="accent1"/>
                </a:solidFill>
                <a:latin typeface="+mn-lt"/>
              </a:rPr>
              <a:t>“</a:t>
            </a: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2"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620825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2339688"/>
            <a:ext cx="6593258" cy="1906851"/>
          </a:xfrm>
        </p:spPr>
        <p:txBody>
          <a:bodyPr anchor="ctr">
            <a:noAutofit/>
          </a:bodyPr>
          <a:lstStyle>
            <a:lvl1pPr>
              <a:defRPr sz="3600" baseline="0">
                <a:latin typeface="+mj-lt"/>
              </a:defRPr>
            </a:lvl1pPr>
          </a:lstStyle>
          <a:p>
            <a:r>
              <a:rPr lang="en-US" dirty="0"/>
              <a:t>Section Header Here</a:t>
            </a:r>
          </a:p>
        </p:txBody>
      </p:sp>
      <p:sp>
        <p:nvSpPr>
          <p:cNvPr id="2" name="Rectangle 1"/>
          <p:cNvSpPr/>
          <p:nvPr userDrawn="1"/>
        </p:nvSpPr>
        <p:spPr bwMode="auto">
          <a:xfrm>
            <a:off x="3" y="2358889"/>
            <a:ext cx="248479" cy="188180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111682205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Teal">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2339688"/>
            <a:ext cx="6593258" cy="1906851"/>
          </a:xfrm>
        </p:spPr>
        <p:txBody>
          <a:bodyPr anchor="ctr">
            <a:noAutofit/>
          </a:bodyPr>
          <a:lstStyle>
            <a:lvl1pPr>
              <a:defRPr sz="3600" baseline="0">
                <a:solidFill>
                  <a:schemeClr val="accent2"/>
                </a:solidFill>
                <a:latin typeface="+mj-lt"/>
              </a:defRPr>
            </a:lvl1pPr>
          </a:lstStyle>
          <a:p>
            <a:r>
              <a:rPr lang="en-US" dirty="0"/>
              <a:t>Section Header Here</a:t>
            </a:r>
          </a:p>
        </p:txBody>
      </p:sp>
      <p:sp>
        <p:nvSpPr>
          <p:cNvPr id="2" name="Rectangle 1"/>
          <p:cNvSpPr/>
          <p:nvPr userDrawn="1"/>
        </p:nvSpPr>
        <p:spPr bwMode="auto">
          <a:xfrm>
            <a:off x="3" y="2358889"/>
            <a:ext cx="248479" cy="188180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accent2"/>
              </a:solidFill>
              <a:latin typeface="+mj-lt"/>
            </a:endParaRPr>
          </a:p>
        </p:txBody>
      </p:sp>
    </p:spTree>
    <p:extLst>
      <p:ext uri="{BB962C8B-B14F-4D97-AF65-F5344CB8AC3E}">
        <p14:creationId xmlns:p14="http://schemas.microsoft.com/office/powerpoint/2010/main" val="213834255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2339688"/>
            <a:ext cx="6593258" cy="1906851"/>
          </a:xfrm>
        </p:spPr>
        <p:txBody>
          <a:bodyPr anchor="ctr">
            <a:noAutofit/>
          </a:bodyPr>
          <a:lstStyle>
            <a:lvl1pPr>
              <a:defRPr sz="3600" baseline="0">
                <a:solidFill>
                  <a:schemeClr val="accent1"/>
                </a:solidFill>
                <a:latin typeface="+mj-lt"/>
              </a:defRPr>
            </a:lvl1pPr>
          </a:lstStyle>
          <a:p>
            <a:r>
              <a:rPr lang="en-US" dirty="0"/>
              <a:t>Section Header Here</a:t>
            </a:r>
          </a:p>
        </p:txBody>
      </p:sp>
      <p:sp>
        <p:nvSpPr>
          <p:cNvPr id="2" name="Rectangle 1"/>
          <p:cNvSpPr/>
          <p:nvPr userDrawn="1"/>
        </p:nvSpPr>
        <p:spPr bwMode="auto">
          <a:xfrm>
            <a:off x="3" y="2358889"/>
            <a:ext cx="248479"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68594464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losing with logo – 1">
    <p:bg>
      <p:bgRef idx="1001">
        <a:schemeClr val="bg1"/>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7" y="2710217"/>
            <a:ext cx="1571041" cy="136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84787" y="2917135"/>
            <a:ext cx="1574426" cy="1023730"/>
          </a:xfrm>
          <a:prstGeom prst="rect">
            <a:avLst/>
          </a:prstGeom>
        </p:spPr>
      </p:pic>
    </p:spTree>
    <p:extLst>
      <p:ext uri="{BB962C8B-B14F-4D97-AF65-F5344CB8AC3E}">
        <p14:creationId xmlns:p14="http://schemas.microsoft.com/office/powerpoint/2010/main" val="14066553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losing with logo – 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8011672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2/25/21</a:t>
            </a:fld>
            <a:endParaRPr lang="en-US" dirty="0"/>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75286158"/>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2/25/21</a:t>
            </a:fld>
            <a:endParaRPr lang="en-US" dirty="0"/>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2/25/21</a:t>
            </a:fld>
            <a:endParaRPr lang="en-US" dirty="0"/>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
    <p:bg>
      <p:bgPr>
        <a:solidFill>
          <a:srgbClr val="18A3AC"/>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
        <p:nvSpPr>
          <p:cNvPr id="2" name="Rectangle 1"/>
          <p:cNvSpPr/>
          <p:nvPr userDrawn="1"/>
        </p:nvSpPr>
        <p:spPr bwMode="auto">
          <a:xfrm>
            <a:off x="159026" y="5764696"/>
            <a:ext cx="8984974" cy="1093304"/>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2/25/21</a:t>
            </a:fld>
            <a:endParaRPr lang="en-US" dirty="0"/>
          </a:p>
        </p:txBody>
      </p:sp>
      <p:sp>
        <p:nvSpPr>
          <p:cNvPr id="10"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11"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2"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530420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2/25/21</a:t>
            </a:fld>
            <a:endParaRPr lang="en-US" dirty="0"/>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2/25/21</a:t>
            </a:fld>
            <a:endParaRPr lang="en-US" dirty="0"/>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9563316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752162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755746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6289266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488187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036582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22090365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792787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
    <p:bg>
      <p:bgPr>
        <a:solidFill>
          <a:srgbClr val="178CCB"/>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rgbClr val="178CCB"/>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2/25/21</a:t>
            </a:fld>
            <a:endParaRPr lang="en-US" dirty="0"/>
          </a:p>
        </p:txBody>
      </p:sp>
      <p:sp>
        <p:nvSpPr>
          <p:cNvPr id="10"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11"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2"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5301339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282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3676384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15"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5426446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F738354-A79B-5E47-AA17-A97F359EDDDE}" type="datetime1">
              <a:rPr lang="en-US" smtClean="0"/>
              <a:t>2/25/21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260346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726548-EB4C-3845-9D84-2688A17DEF6D}"/>
              </a:ext>
            </a:extLst>
          </p:cNvPr>
          <p:cNvSpPr>
            <a:spLocks noGrp="1"/>
          </p:cNvSpPr>
          <p:nvPr>
            <p:ph type="dt" sz="half" idx="10"/>
          </p:nvPr>
        </p:nvSpPr>
        <p:spPr/>
        <p:txBody>
          <a:bodyPr/>
          <a:lstStyle/>
          <a:p>
            <a:fld id="{4B236E0D-7D16-2B45-8C74-4336544C092C}" type="datetimeFigureOut">
              <a:rPr lang="en-US" smtClean="0"/>
              <a:t>2/25/21</a:t>
            </a:fld>
            <a:endParaRPr lang="en-US"/>
          </a:p>
        </p:txBody>
      </p:sp>
      <p:sp>
        <p:nvSpPr>
          <p:cNvPr id="3" name="Footer Placeholder 2">
            <a:extLst>
              <a:ext uri="{FF2B5EF4-FFF2-40B4-BE49-F238E27FC236}">
                <a16:creationId xmlns:a16="http://schemas.microsoft.com/office/drawing/2014/main" id="{BC979EAC-4A45-2F42-AE08-B7BD97686C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87F4C0-1ECC-4042-BFB5-C5F3C162D155}"/>
              </a:ext>
            </a:extLst>
          </p:cNvPr>
          <p:cNvSpPr>
            <a:spLocks noGrp="1"/>
          </p:cNvSpPr>
          <p:nvPr>
            <p:ph type="sldNum" sz="quarter" idx="12"/>
          </p:nvPr>
        </p:nvSpPr>
        <p:spPr/>
        <p:txBody>
          <a:bodyPr/>
          <a:lstStyle/>
          <a:p>
            <a:fld id="{11F2E4BF-DAF3-8F47-9C44-395F5D9DF56D}" type="slidenum">
              <a:rPr lang="en-US" smtClean="0"/>
              <a:t>‹#›</a:t>
            </a:fld>
            <a:endParaRPr lang="en-US"/>
          </a:p>
        </p:txBody>
      </p:sp>
    </p:spTree>
    <p:extLst>
      <p:ext uri="{BB962C8B-B14F-4D97-AF65-F5344CB8AC3E}">
        <p14:creationId xmlns:p14="http://schemas.microsoft.com/office/powerpoint/2010/main" val="2399891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19515925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3" name="Chart Placeholder 2"/>
          <p:cNvSpPr>
            <a:spLocks noGrp="1"/>
          </p:cNvSpPr>
          <p:nvPr>
            <p:ph type="chart" sz="quarter" idx="14"/>
          </p:nvPr>
        </p:nvSpPr>
        <p:spPr>
          <a:xfrm>
            <a:off x="268360" y="450575"/>
            <a:ext cx="8587407" cy="5420140"/>
          </a:xfrm>
          <a:prstGeom prst="rect">
            <a:avLst/>
          </a:prstGeom>
        </p:spPr>
        <p:txBody>
          <a:bodyPr>
            <a:normAutofit/>
          </a:bodyPr>
          <a:lstStyle/>
          <a:p>
            <a:r>
              <a:rPr lang="en-US"/>
              <a:t>Click icon to add chart</a:t>
            </a:r>
            <a:endParaRPr lang="en-US" dirty="0"/>
          </a:p>
        </p:txBody>
      </p:sp>
    </p:spTree>
    <p:extLst>
      <p:ext uri="{BB962C8B-B14F-4D97-AF65-F5344CB8AC3E}">
        <p14:creationId xmlns:p14="http://schemas.microsoft.com/office/powerpoint/2010/main" val="6329067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4" name="Content Placeholder 3"/>
          <p:cNvSpPr>
            <a:spLocks noGrp="1"/>
          </p:cNvSpPr>
          <p:nvPr>
            <p:ph sz="quarter" idx="18" hasCustomPrompt="1"/>
          </p:nvPr>
        </p:nvSpPr>
        <p:spPr>
          <a:xfrm>
            <a:off x="456925" y="1868556"/>
            <a:ext cx="3826840" cy="3909392"/>
          </a:xfrm>
        </p:spPr>
        <p:txBody>
          <a:bodyPr/>
          <a:lstStyle>
            <a:lvl1pPr marL="0" indent="0">
              <a:buNone/>
              <a:defRPr/>
            </a:lvl1pPr>
            <a:lvl2pPr marL="295268" indent="0">
              <a:buNone/>
              <a:defRPr/>
            </a:lvl2pPr>
            <a:lvl3pPr marL="579422" indent="0">
              <a:buNone/>
              <a:defRPr/>
            </a:lvl3pPr>
            <a:lvl4pPr marL="806430" indent="0">
              <a:buNone/>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Content Placeholder 3"/>
          <p:cNvSpPr>
            <a:spLocks noGrp="1"/>
          </p:cNvSpPr>
          <p:nvPr>
            <p:ph sz="quarter" idx="19" hasCustomPrompt="1"/>
          </p:nvPr>
        </p:nvSpPr>
        <p:spPr>
          <a:xfrm>
            <a:off x="4774891" y="1868556"/>
            <a:ext cx="3852277" cy="3909392"/>
          </a:xfrm>
        </p:spPr>
        <p:txBody>
          <a:bodyPr/>
          <a:lstStyle>
            <a:lvl1pPr marL="0" indent="0">
              <a:buNone/>
              <a:defRPr/>
            </a:lvl1pPr>
            <a:lvl2pPr marL="295268" indent="0">
              <a:buNone/>
              <a:defRPr/>
            </a:lvl2pPr>
            <a:lvl3pPr marL="579422" indent="0">
              <a:buNone/>
              <a:defRPr/>
            </a:lvl3pPr>
            <a:lvl4pPr marL="806430" indent="0">
              <a:buNone/>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8415597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459684" y="1868557"/>
            <a:ext cx="3824082"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3"/>
          <p:cNvSpPr>
            <a:spLocks noGrp="1"/>
          </p:cNvSpPr>
          <p:nvPr>
            <p:ph idx="16"/>
          </p:nvPr>
        </p:nvSpPr>
        <p:spPr>
          <a:xfrm>
            <a:off x="4765730" y="1868557"/>
            <a:ext cx="3831618"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322213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Nav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457204" y="265044"/>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chemeClr val="tx2"/>
                </a:solidFill>
                <a:latin typeface="+mn-lt"/>
              </a:rPr>
              <a:t>“</a:t>
            </a: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tx1"/>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tx1"/>
                </a:solidFill>
                <a:latin typeface="+mn-lt"/>
              </a:defRPr>
            </a:lvl1pPr>
          </a:lstStyle>
          <a:p>
            <a:pPr lvl="0"/>
            <a:r>
              <a:rPr lang="en-US" dirty="0"/>
              <a:t>Position Title</a:t>
            </a:r>
          </a:p>
        </p:txBody>
      </p:sp>
    </p:spTree>
    <p:extLst>
      <p:ext uri="{BB962C8B-B14F-4D97-AF65-F5344CB8AC3E}">
        <p14:creationId xmlns:p14="http://schemas.microsoft.com/office/powerpoint/2010/main" val="179054717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theme" Target="../theme/theme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t" anchorCtr="0">
            <a:no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userDrawn="1"/>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14"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03051825"/>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4" r:id="rId4"/>
    <p:sldLayoutId id="2147483982" r:id="rId5"/>
    <p:sldLayoutId id="2147483986" r:id="rId6"/>
    <p:sldLayoutId id="2147483987" r:id="rId7"/>
    <p:sldLayoutId id="2147483999"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10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10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10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10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100000"/>
        </a:lnSpc>
        <a:spcBef>
          <a:spcPts val="0"/>
        </a:spcBef>
        <a:spcAft>
          <a:spcPts val="1000"/>
        </a:spcAft>
        <a:buClr>
          <a:schemeClr val="accent1"/>
        </a:buClr>
        <a:buSzPct val="80000"/>
        <a:buFont typeface="Wingdings" charset="2"/>
        <a:buChar char="§"/>
        <a:defRPr lang="en-US" sz="1400" b="0" kern="1200" dirty="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a:t>UCSF | Health</a:t>
            </a:r>
            <a:endParaRPr lang="en-US" dirty="0"/>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39549721"/>
      </p:ext>
    </p:extLst>
  </p:cSld>
  <p:clrMap bg1="lt1" tx1="dk1" bg2="lt2" tx2="dk2" accent1="accent1" accent2="accent2" accent3="accent3" accent4="accent4" accent5="accent5" accent6="accent6" hlink="hlink" folHlink="folHlink"/>
  <p:sldLayoutIdLst>
    <p:sldLayoutId id="2147483955" r:id="rId1"/>
    <p:sldLayoutId id="2147483972" r:id="rId2"/>
    <p:sldLayoutId id="2147483975" r:id="rId3"/>
    <p:sldLayoutId id="2147483976" r:id="rId4"/>
    <p:sldLayoutId id="2147484001" r:id="rId5"/>
    <p:sldLayoutId id="2147483944" r:id="rId6"/>
    <p:sldLayoutId id="2147483951" r:id="rId7"/>
    <p:sldLayoutId id="2147483953" r:id="rId8"/>
    <p:sldLayoutId id="2147484000" r:id="rId9"/>
    <p:sldLayoutId id="2147483950" r:id="rId10"/>
    <p:sldLayoutId id="2147483960" r:id="rId11"/>
    <p:sldLayoutId id="2147483961" r:id="rId12"/>
    <p:sldLayoutId id="2147483966" r:id="rId13"/>
    <p:sldLayoutId id="2147483967" r:id="rId14"/>
    <p:sldLayoutId id="2147483968" r:id="rId15"/>
    <p:sldLayoutId id="2147483969" r:id="rId16"/>
    <p:sldLayoutId id="2147483970" r:id="rId17"/>
    <p:sldLayoutId id="2147483971" r:id="rId18"/>
    <p:sldLayoutId id="2147483954" r:id="rId19"/>
    <p:sldLayoutId id="2147483959" r:id="rId20"/>
    <p:sldLayoutId id="2147484002" r:id="rId21"/>
    <p:sldLayoutId id="2147484003" r:id="rId22"/>
    <p:sldLayoutId id="2147484004" r:id="rId23"/>
    <p:sldLayoutId id="2147484005" r:id="rId24"/>
    <p:sldLayoutId id="2147484006" r:id="rId25"/>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customXml" Target="../ink/ink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5194333" y="5159269"/>
            <a:ext cx="811807" cy="307034"/>
          </a:xfrm>
        </p:spPr>
        <p:txBody>
          <a:bodyPr/>
          <a:lstStyle/>
          <a:p>
            <a:pPr algn="r"/>
            <a:r>
              <a:rPr lang="en-US" dirty="0"/>
              <a:t>2/25/21</a:t>
            </a:r>
          </a:p>
        </p:txBody>
      </p:sp>
      <p:sp>
        <p:nvSpPr>
          <p:cNvPr id="4" name="Text Placeholder 3"/>
          <p:cNvSpPr>
            <a:spLocks noGrp="1"/>
          </p:cNvSpPr>
          <p:nvPr>
            <p:ph type="body" sz="quarter" idx="10"/>
          </p:nvPr>
        </p:nvSpPr>
        <p:spPr>
          <a:xfrm>
            <a:off x="784277" y="4785178"/>
            <a:ext cx="5201923" cy="568959"/>
          </a:xfrm>
        </p:spPr>
        <p:txBody>
          <a:bodyPr/>
          <a:lstStyle/>
          <a:p>
            <a:r>
              <a:rPr lang="en-US" sz="1400" dirty="0"/>
              <a:t>June M. Chan, ScD</a:t>
            </a:r>
          </a:p>
          <a:p>
            <a:r>
              <a:rPr lang="en-US" sz="1400" dirty="0"/>
              <a:t>Professor, Epidemiology &amp; Biostatistics and Urology</a:t>
            </a:r>
          </a:p>
          <a:p>
            <a:r>
              <a:rPr lang="en-US" sz="1400" dirty="0"/>
              <a:t>Steven &amp; Christine </a:t>
            </a:r>
            <a:r>
              <a:rPr lang="en-US" sz="1400" dirty="0" err="1"/>
              <a:t>Burd</a:t>
            </a:r>
            <a:r>
              <a:rPr lang="en-US" sz="1400" dirty="0"/>
              <a:t>-Safeway Distinguished Professor</a:t>
            </a:r>
          </a:p>
          <a:p>
            <a:endParaRPr lang="en-US" sz="1400" dirty="0"/>
          </a:p>
          <a:p>
            <a:r>
              <a:rPr lang="en-US" sz="1400" dirty="0"/>
              <a:t>Rebecca E. Graff, ScD</a:t>
            </a:r>
          </a:p>
          <a:p>
            <a:r>
              <a:rPr lang="en-US" sz="1400" dirty="0"/>
              <a:t>Assistant Professor, Epidemiology &amp; Biostatistics</a:t>
            </a:r>
          </a:p>
        </p:txBody>
      </p:sp>
      <p:sp>
        <p:nvSpPr>
          <p:cNvPr id="3" name="Title 2"/>
          <p:cNvSpPr>
            <a:spLocks noGrp="1"/>
          </p:cNvSpPr>
          <p:nvPr>
            <p:ph type="title"/>
          </p:nvPr>
        </p:nvSpPr>
        <p:spPr/>
        <p:txBody>
          <a:bodyPr/>
          <a:lstStyle/>
          <a:p>
            <a:r>
              <a:rPr lang="en-US" dirty="0"/>
              <a:t>DAGs for Advanced Challenges to Validity</a:t>
            </a:r>
          </a:p>
        </p:txBody>
      </p:sp>
      <p:sp>
        <p:nvSpPr>
          <p:cNvPr id="9" name="Text Placeholder 8"/>
          <p:cNvSpPr>
            <a:spLocks noGrp="1"/>
          </p:cNvSpPr>
          <p:nvPr>
            <p:ph type="body" sz="quarter" idx="15"/>
          </p:nvPr>
        </p:nvSpPr>
        <p:spPr/>
        <p:txBody>
          <a:bodyPr/>
          <a:lstStyle/>
          <a:p>
            <a:r>
              <a:rPr lang="en-US" dirty="0"/>
              <a:t>Epidemiology 207 - Epidemiology Methods II</a:t>
            </a:r>
          </a:p>
        </p:txBody>
      </p:sp>
      <p:pic>
        <p:nvPicPr>
          <p:cNvPr id="8" name="Picture 7">
            <a:extLst>
              <a:ext uri="{FF2B5EF4-FFF2-40B4-BE49-F238E27FC236}">
                <a16:creationId xmlns:a16="http://schemas.microsoft.com/office/drawing/2014/main" id="{8CA5C633-DD95-6E4C-ABF6-49ACC4AB2D32}"/>
              </a:ext>
            </a:extLst>
          </p:cNvPr>
          <p:cNvPicPr>
            <a:picLocks noChangeAspect="1"/>
          </p:cNvPicPr>
          <p:nvPr/>
        </p:nvPicPr>
        <p:blipFill rotWithShape="1">
          <a:blip r:embed="rId2"/>
          <a:srcRect l="7308" b="16672"/>
          <a:stretch/>
        </p:blipFill>
        <p:spPr>
          <a:xfrm>
            <a:off x="5221015" y="158048"/>
            <a:ext cx="785125" cy="1057803"/>
          </a:xfrm>
          <a:prstGeom prst="rect">
            <a:avLst/>
          </a:prstGeom>
        </p:spPr>
      </p:pic>
      <p:pic>
        <p:nvPicPr>
          <p:cNvPr id="5" name="Picture 5">
            <a:extLst>
              <a:ext uri="{FF2B5EF4-FFF2-40B4-BE49-F238E27FC236}">
                <a16:creationId xmlns:a16="http://schemas.microsoft.com/office/drawing/2014/main" id="{98B94ADC-DA77-48B9-8A57-E8BCBF6C3B1D}"/>
              </a:ext>
            </a:extLst>
          </p:cNvPr>
          <p:cNvPicPr>
            <a:picLocks noChangeAspect="1"/>
          </p:cNvPicPr>
          <p:nvPr/>
        </p:nvPicPr>
        <p:blipFill rotWithShape="1">
          <a:blip r:embed="rId3"/>
          <a:srcRect l="12409" r="16058" b="735"/>
          <a:stretch/>
        </p:blipFill>
        <p:spPr>
          <a:xfrm>
            <a:off x="4354946" y="157572"/>
            <a:ext cx="778505" cy="1058792"/>
          </a:xfrm>
          <a:prstGeom prst="rect">
            <a:avLst/>
          </a:prstGeom>
        </p:spPr>
      </p:pic>
    </p:spTree>
    <p:extLst>
      <p:ext uri="{BB962C8B-B14F-4D97-AF65-F5344CB8AC3E}">
        <p14:creationId xmlns:p14="http://schemas.microsoft.com/office/powerpoint/2010/main" val="123470360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a:xfrm>
            <a:off x="6806490" y="5537273"/>
            <a:ext cx="2378094" cy="297585"/>
          </a:xfrm>
        </p:spPr>
        <p:txBody>
          <a:bodyPr/>
          <a:lstStyle/>
          <a:p>
            <a:pPr>
              <a:defRPr/>
            </a:pPr>
            <a:fld id="{FAA74B69-70FD-A649-B131-F3438782CAA4}" type="slidenum">
              <a:rPr lang="en-US" altLang="en-US" smtClean="0">
                <a:solidFill>
                  <a:srgbClr val="052049"/>
                </a:solidFill>
              </a:rPr>
              <a:pPr>
                <a:defRPr/>
              </a:pPr>
              <a:t>10</a:t>
            </a:fld>
            <a:endParaRPr lang="en-US" altLang="en-US">
              <a:solidFill>
                <a:srgbClr val="052049"/>
              </a:solidFill>
            </a:endParaRPr>
          </a:p>
        </p:txBody>
      </p:sp>
      <p:sp>
        <p:nvSpPr>
          <p:cNvPr id="5" name="Title 4"/>
          <p:cNvSpPr>
            <a:spLocks noGrp="1"/>
          </p:cNvSpPr>
          <p:nvPr>
            <p:ph type="title"/>
          </p:nvPr>
        </p:nvSpPr>
        <p:spPr>
          <a:xfrm>
            <a:off x="315503" y="430267"/>
            <a:ext cx="9447624" cy="498345"/>
          </a:xfrm>
        </p:spPr>
        <p:txBody>
          <a:bodyPr/>
          <a:lstStyle/>
          <a:p>
            <a:r>
              <a:rPr lang="en-US" sz="2400" dirty="0"/>
              <a:t>4 examples of emulation failure of target trial using observational data</a:t>
            </a:r>
          </a:p>
        </p:txBody>
      </p:sp>
      <p:pic>
        <p:nvPicPr>
          <p:cNvPr id="9" name="Content Placeholder 7"/>
          <p:cNvPicPr>
            <a:picLocks noChangeAspect="1"/>
          </p:cNvPicPr>
          <p:nvPr/>
        </p:nvPicPr>
        <p:blipFill rotWithShape="1">
          <a:blip r:embed="rId3">
            <a:extLst>
              <a:ext uri="{28A0092B-C50C-407E-A947-70E740481C1C}">
                <a14:useLocalDpi xmlns:a14="http://schemas.microsoft.com/office/drawing/2010/main" val="0"/>
              </a:ext>
            </a:extLst>
          </a:blip>
          <a:srcRect l="17883" r="15043" b="15424"/>
          <a:stretch/>
        </p:blipFill>
        <p:spPr>
          <a:xfrm>
            <a:off x="519317" y="1860551"/>
            <a:ext cx="7928273" cy="3778929"/>
          </a:xfrm>
          <a:prstGeom prst="rect">
            <a:avLst/>
          </a:prstGeom>
        </p:spPr>
      </p:pic>
      <p:sp>
        <p:nvSpPr>
          <p:cNvPr id="10" name="TextBox 9"/>
          <p:cNvSpPr txBox="1"/>
          <p:nvPr/>
        </p:nvSpPr>
        <p:spPr bwMode="auto">
          <a:xfrm>
            <a:off x="4865008" y="1379681"/>
            <a:ext cx="3963489" cy="623248"/>
          </a:xfrm>
          <a:prstGeom prst="rect">
            <a:avLst/>
          </a:prstGeom>
          <a:noFill/>
          <a:ln w="19050" algn="ctr">
            <a:noFill/>
            <a:miter lim="800000"/>
            <a:headEnd/>
            <a:tailEnd/>
          </a:ln>
        </p:spPr>
        <p:txBody>
          <a:bodyPr wrap="square" lIns="0" tIns="0" rIns="0" bIns="0" rtlCol="0">
            <a:spAutoFit/>
          </a:bodyPr>
          <a:lstStyle/>
          <a:p>
            <a:r>
              <a:rPr lang="en-US" sz="1350" dirty="0"/>
              <a:t>T0: time zero</a:t>
            </a:r>
          </a:p>
          <a:p>
            <a:r>
              <a:rPr lang="en-US" sz="1350" dirty="0"/>
              <a:t>E: eligibility</a:t>
            </a:r>
          </a:p>
          <a:p>
            <a:r>
              <a:rPr lang="en-US" sz="1350" dirty="0"/>
              <a:t>A: period during which </a:t>
            </a:r>
            <a:r>
              <a:rPr lang="en-US" sz="1350" dirty="0" err="1"/>
              <a:t>Tx</a:t>
            </a:r>
            <a:r>
              <a:rPr lang="en-US" sz="1350" dirty="0"/>
              <a:t> assigned</a:t>
            </a:r>
          </a:p>
        </p:txBody>
      </p:sp>
      <p:sp>
        <p:nvSpPr>
          <p:cNvPr id="2" name="TextBox 1">
            <a:extLst>
              <a:ext uri="{FF2B5EF4-FFF2-40B4-BE49-F238E27FC236}">
                <a16:creationId xmlns:a16="http://schemas.microsoft.com/office/drawing/2014/main" id="{7F0D564F-0C72-E747-8ABF-2A39AA6C76A1}"/>
              </a:ext>
            </a:extLst>
          </p:cNvPr>
          <p:cNvSpPr txBox="1"/>
          <p:nvPr/>
        </p:nvSpPr>
        <p:spPr bwMode="auto">
          <a:xfrm>
            <a:off x="1498602" y="3712906"/>
            <a:ext cx="380999" cy="161583"/>
          </a:xfrm>
          <a:prstGeom prst="rect">
            <a:avLst/>
          </a:prstGeom>
          <a:solidFill>
            <a:schemeClr val="bg1"/>
          </a:solidFill>
          <a:ln w="19050" algn="ctr">
            <a:noFill/>
            <a:miter lim="800000"/>
            <a:headEnd/>
            <a:tailEnd/>
          </a:ln>
        </p:spPr>
        <p:txBody>
          <a:bodyPr wrap="square" lIns="0" tIns="0" rIns="0" bIns="0" rtlCol="0">
            <a:spAutoFit/>
          </a:bodyPr>
          <a:lstStyle/>
          <a:p>
            <a:pPr algn="ctr"/>
            <a:r>
              <a:rPr lang="en-US" sz="1050" dirty="0">
                <a:solidFill>
                  <a:srgbClr val="000000"/>
                </a:solidFill>
                <a:highlight>
                  <a:srgbClr val="FFFF00"/>
                </a:highlight>
              </a:rPr>
              <a:t>After     </a:t>
            </a:r>
            <a:endParaRPr lang="en-US" sz="1350" dirty="0">
              <a:solidFill>
                <a:srgbClr val="000000"/>
              </a:solidFill>
              <a:highlight>
                <a:srgbClr val="FFFF00"/>
              </a:highlight>
            </a:endParaRPr>
          </a:p>
        </p:txBody>
      </p:sp>
      <p:sp>
        <p:nvSpPr>
          <p:cNvPr id="6" name="TextBox 5">
            <a:extLst>
              <a:ext uri="{FF2B5EF4-FFF2-40B4-BE49-F238E27FC236}">
                <a16:creationId xmlns:a16="http://schemas.microsoft.com/office/drawing/2014/main" id="{96562F29-4B75-5F42-B756-09BF2788FF2C}"/>
              </a:ext>
            </a:extLst>
          </p:cNvPr>
          <p:cNvSpPr txBox="1"/>
          <p:nvPr/>
        </p:nvSpPr>
        <p:spPr bwMode="auto">
          <a:xfrm>
            <a:off x="675564" y="5660400"/>
            <a:ext cx="5283497" cy="207749"/>
          </a:xfrm>
          <a:prstGeom prst="rect">
            <a:avLst/>
          </a:prstGeom>
          <a:noFill/>
          <a:ln w="19050" algn="ctr">
            <a:noFill/>
            <a:miter lim="800000"/>
            <a:headEnd/>
            <a:tailEnd/>
          </a:ln>
        </p:spPr>
        <p:txBody>
          <a:bodyPr wrap="square" lIns="0" tIns="0" rIns="0" bIns="0" rtlCol="0">
            <a:spAutoFit/>
          </a:bodyPr>
          <a:lstStyle/>
          <a:p>
            <a:r>
              <a:rPr lang="en-US" sz="1350" i="1" dirty="0"/>
              <a:t>Hernan MA et al, J Clin </a:t>
            </a:r>
            <a:r>
              <a:rPr lang="en-US" sz="1350" i="1" dirty="0" err="1"/>
              <a:t>Epid</a:t>
            </a:r>
            <a:r>
              <a:rPr lang="en-US" sz="1350" i="1" dirty="0"/>
              <a:t>, 2016, note </a:t>
            </a:r>
            <a:r>
              <a:rPr lang="en-US" sz="1350" i="1" dirty="0">
                <a:highlight>
                  <a:srgbClr val="FFFF00"/>
                </a:highlight>
              </a:rPr>
              <a:t>error</a:t>
            </a:r>
            <a:r>
              <a:rPr lang="en-US" sz="1350" i="1" dirty="0"/>
              <a:t> in table in publication</a:t>
            </a:r>
          </a:p>
        </p:txBody>
      </p:sp>
      <p:sp>
        <p:nvSpPr>
          <p:cNvPr id="3" name="TextBox 2">
            <a:extLst>
              <a:ext uri="{FF2B5EF4-FFF2-40B4-BE49-F238E27FC236}">
                <a16:creationId xmlns:a16="http://schemas.microsoft.com/office/drawing/2014/main" id="{4F4C1518-509F-E640-9C24-0E5FC02C7BC6}"/>
              </a:ext>
            </a:extLst>
          </p:cNvPr>
          <p:cNvSpPr txBox="1"/>
          <p:nvPr/>
        </p:nvSpPr>
        <p:spPr bwMode="auto">
          <a:xfrm>
            <a:off x="4727897" y="2363569"/>
            <a:ext cx="2194280" cy="230832"/>
          </a:xfrm>
          <a:prstGeom prst="rect">
            <a:avLst/>
          </a:prstGeom>
          <a:noFill/>
          <a:ln w="19050" algn="ctr">
            <a:noFill/>
            <a:miter lim="800000"/>
            <a:headEnd/>
            <a:tailEnd/>
          </a:ln>
        </p:spPr>
        <p:txBody>
          <a:bodyPr wrap="square" lIns="0" tIns="0" rIns="0" bIns="0" rtlCol="0">
            <a:spAutoFit/>
          </a:bodyPr>
          <a:lstStyle/>
          <a:p>
            <a:pPr algn="ctr"/>
            <a:r>
              <a:rPr lang="en-US" sz="1500" dirty="0">
                <a:highlight>
                  <a:srgbClr val="FF00FF"/>
                </a:highlight>
              </a:rPr>
              <a:t>Potential Selection Bias</a:t>
            </a:r>
          </a:p>
        </p:txBody>
      </p:sp>
      <p:cxnSp>
        <p:nvCxnSpPr>
          <p:cNvPr id="8" name="Curved Connector 7">
            <a:extLst>
              <a:ext uri="{FF2B5EF4-FFF2-40B4-BE49-F238E27FC236}">
                <a16:creationId xmlns:a16="http://schemas.microsoft.com/office/drawing/2014/main" id="{36BF36D7-D557-8547-96CC-B5FEB2D0923E}"/>
              </a:ext>
            </a:extLst>
          </p:cNvPr>
          <p:cNvCxnSpPr>
            <a:cxnSpLocks/>
          </p:cNvCxnSpPr>
          <p:nvPr/>
        </p:nvCxnSpPr>
        <p:spPr>
          <a:xfrm rot="16200000" flipH="1">
            <a:off x="5060827" y="2723609"/>
            <a:ext cx="510749" cy="252334"/>
          </a:xfrm>
          <a:prstGeom prst="curvedConnector3">
            <a:avLst>
              <a:gd name="adj1" fmla="val 50000"/>
            </a:avLst>
          </a:prstGeom>
          <a:ln w="28575">
            <a:solidFill>
              <a:srgbClr val="FF85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a:extLst>
              <a:ext uri="{FF2B5EF4-FFF2-40B4-BE49-F238E27FC236}">
                <a16:creationId xmlns:a16="http://schemas.microsoft.com/office/drawing/2014/main" id="{8BA726EE-D3B9-8140-AF47-1E6ED580CE7F}"/>
              </a:ext>
            </a:extLst>
          </p:cNvPr>
          <p:cNvCxnSpPr>
            <a:cxnSpLocks/>
          </p:cNvCxnSpPr>
          <p:nvPr/>
        </p:nvCxnSpPr>
        <p:spPr>
          <a:xfrm rot="16200000" flipH="1">
            <a:off x="4716174" y="3218948"/>
            <a:ext cx="1158459" cy="244778"/>
          </a:xfrm>
          <a:prstGeom prst="curvedConnector3">
            <a:avLst>
              <a:gd name="adj1" fmla="val 50000"/>
            </a:avLst>
          </a:prstGeom>
          <a:ln w="28575">
            <a:solidFill>
              <a:srgbClr val="FF85FF"/>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2A0DC046-20B9-B448-9409-24D238596ABA}"/>
              </a:ext>
            </a:extLst>
          </p:cNvPr>
          <p:cNvSpPr/>
          <p:nvPr/>
        </p:nvSpPr>
        <p:spPr bwMode="auto">
          <a:xfrm>
            <a:off x="7748178" y="4291390"/>
            <a:ext cx="451089" cy="1257536"/>
          </a:xfrm>
          <a:prstGeom prst="ellipse">
            <a:avLst/>
          </a:prstGeom>
          <a:noFill/>
          <a:ln w="38100" algn="ctr">
            <a:solidFill>
              <a:schemeClr val="accent1"/>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cxnSp>
        <p:nvCxnSpPr>
          <p:cNvPr id="22" name="Curved Connector 21">
            <a:extLst>
              <a:ext uri="{FF2B5EF4-FFF2-40B4-BE49-F238E27FC236}">
                <a16:creationId xmlns:a16="http://schemas.microsoft.com/office/drawing/2014/main" id="{FA6B9A84-73D4-E64F-ADF1-2C3E9AB85B18}"/>
              </a:ext>
            </a:extLst>
          </p:cNvPr>
          <p:cNvCxnSpPr>
            <a:cxnSpLocks/>
          </p:cNvCxnSpPr>
          <p:nvPr/>
        </p:nvCxnSpPr>
        <p:spPr>
          <a:xfrm rot="16200000" flipH="1">
            <a:off x="7047062" y="3549714"/>
            <a:ext cx="2157885" cy="146525"/>
          </a:xfrm>
          <a:prstGeom prst="curved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36038465-CBF3-904F-82DF-33A88FFFFB23}"/>
              </a:ext>
            </a:extLst>
          </p:cNvPr>
          <p:cNvCxnSpPr>
            <a:cxnSpLocks/>
          </p:cNvCxnSpPr>
          <p:nvPr/>
        </p:nvCxnSpPr>
        <p:spPr>
          <a:xfrm rot="5400000">
            <a:off x="6695798" y="3579180"/>
            <a:ext cx="2175119" cy="70360"/>
          </a:xfrm>
          <a:prstGeom prst="curved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5FED605A-D3F7-9340-9F00-C9A8B15619DE}"/>
              </a:ext>
            </a:extLst>
          </p:cNvPr>
          <p:cNvCxnSpPr>
            <a:cxnSpLocks/>
          </p:cNvCxnSpPr>
          <p:nvPr/>
        </p:nvCxnSpPr>
        <p:spPr>
          <a:xfrm rot="16200000" flipH="1">
            <a:off x="3941712" y="3842178"/>
            <a:ext cx="2615608" cy="282602"/>
          </a:xfrm>
          <a:prstGeom prst="curvedConnector3">
            <a:avLst>
              <a:gd name="adj1" fmla="val 50000"/>
            </a:avLst>
          </a:prstGeom>
          <a:ln w="28575">
            <a:solidFill>
              <a:srgbClr val="FF85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C3A389D6-7789-3E48-9709-06D173AD029A}"/>
              </a:ext>
            </a:extLst>
          </p:cNvPr>
          <p:cNvCxnSpPr>
            <a:cxnSpLocks/>
          </p:cNvCxnSpPr>
          <p:nvPr/>
        </p:nvCxnSpPr>
        <p:spPr>
          <a:xfrm rot="16200000" flipH="1">
            <a:off x="4241281" y="3599379"/>
            <a:ext cx="2070083" cy="309719"/>
          </a:xfrm>
          <a:prstGeom prst="curvedConnector3">
            <a:avLst>
              <a:gd name="adj1" fmla="val 50000"/>
            </a:avLst>
          </a:prstGeom>
          <a:ln w="28575">
            <a:solidFill>
              <a:srgbClr val="FF85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774504"/>
      </p:ext>
    </p:extLst>
  </p:cSld>
  <p:clrMapOvr>
    <a:masterClrMapping/>
  </p:clrMapOvr>
  <p:transition advTm="6602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par>
                                <p:cTn id="18" presetID="9"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9"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par>
                                <p:cTn id="38" presetID="9"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par>
                                <p:cTn id="41" presetID="9"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dissolv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Selection Bias?</a:t>
            </a:r>
          </a:p>
        </p:txBody>
      </p:sp>
      <p:sp>
        <p:nvSpPr>
          <p:cNvPr id="3" name="Content Placeholder 2"/>
          <p:cNvSpPr>
            <a:spLocks noGrp="1"/>
          </p:cNvSpPr>
          <p:nvPr>
            <p:ph idx="1"/>
          </p:nvPr>
        </p:nvSpPr>
        <p:spPr/>
        <p:txBody>
          <a:bodyPr/>
          <a:lstStyle/>
          <a:p>
            <a:r>
              <a:rPr lang="en-US" dirty="0"/>
              <a:t>Bias due to the process used to select subjects into the study or into the analysis</a:t>
            </a:r>
          </a:p>
          <a:p>
            <a:r>
              <a:rPr lang="en-US" dirty="0"/>
              <a:t>Consequence of  conditioning on a common effect of exposure and outcome</a:t>
            </a:r>
          </a:p>
          <a:p>
            <a:pPr lvl="1"/>
            <a:r>
              <a:rPr lang="en-US" dirty="0"/>
              <a:t>Or on a common effect of (the exposure or a cause of exposure) and (the outcome or a cause of the outcome) </a:t>
            </a:r>
            <a:r>
              <a:rPr lang="en-US" sz="1200" i="1" dirty="0"/>
              <a:t>(updated from DAGS lecture)</a:t>
            </a:r>
            <a:endParaRPr lang="en-US" i="1" dirty="0"/>
          </a:p>
        </p:txBody>
      </p:sp>
      <p:sp>
        <p:nvSpPr>
          <p:cNvPr id="4" name="Slide Number Placeholder 1"/>
          <p:cNvSpPr txBox="1">
            <a:spLocks/>
          </p:cNvSpPr>
          <p:nvPr/>
        </p:nvSpPr>
        <p:spPr>
          <a:xfrm>
            <a:off x="7296152" y="5715001"/>
            <a:ext cx="550069" cy="205979"/>
          </a:xfrm>
          <a:prstGeom prst="rect">
            <a:avLst/>
          </a:prstGeom>
        </p:spPr>
        <p:txBody>
          <a:bodyPr/>
          <a:lstStyle>
            <a:defPPr>
              <a:defRPr lang="en-US"/>
            </a:defPPr>
            <a:lvl1pPr algn="l" rtl="0" fontAlgn="base">
              <a:spcBef>
                <a:spcPct val="20000"/>
              </a:spcBef>
              <a:spcAft>
                <a:spcPct val="0"/>
              </a:spcAft>
              <a:buChar char="–"/>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har char="–"/>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har char="–"/>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har char="–"/>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har char="–"/>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buNone/>
              <a:defRPr/>
            </a:pPr>
            <a:fld id="{115B76B1-0873-4B31-A30C-3952D810BB69}" type="slidenum">
              <a:rPr lang="en-US" sz="900">
                <a:solidFill>
                  <a:prstClr val="black"/>
                </a:solidFill>
                <a:latin typeface="Corbel"/>
                <a:cs typeface="Corbel"/>
              </a:rPr>
              <a:pPr algn="r">
                <a:buNone/>
                <a:defRPr/>
              </a:pPr>
              <a:t>11</a:t>
            </a:fld>
            <a:endParaRPr lang="en-US" sz="900" dirty="0">
              <a:solidFill>
                <a:prstClr val="black"/>
              </a:solidFill>
              <a:latin typeface="Corbel"/>
              <a:cs typeface="Corbel"/>
            </a:endParaRPr>
          </a:p>
        </p:txBody>
      </p:sp>
      <p:pic>
        <p:nvPicPr>
          <p:cNvPr id="6" name="Picture 5" descr="Screen Shot 2020-02-01 at 10.18.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576" y="4682219"/>
            <a:ext cx="2716061" cy="801461"/>
          </a:xfrm>
          <a:prstGeom prst="rect">
            <a:avLst/>
          </a:prstGeom>
        </p:spPr>
      </p:pic>
      <p:pic>
        <p:nvPicPr>
          <p:cNvPr id="7" name="Picture 6" descr="Screen Shot 2020-02-01 at 10.20.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176" y="4642076"/>
            <a:ext cx="3705575" cy="800781"/>
          </a:xfrm>
          <a:prstGeom prst="rect">
            <a:avLst/>
          </a:prstGeom>
        </p:spPr>
      </p:pic>
    </p:spTree>
    <p:extLst>
      <p:ext uri="{BB962C8B-B14F-4D97-AF65-F5344CB8AC3E}">
        <p14:creationId xmlns:p14="http://schemas.microsoft.com/office/powerpoint/2010/main" val="3109755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F48846-C94B-204E-8419-A330E9ED9679}"/>
              </a:ext>
            </a:extLst>
          </p:cNvPr>
          <p:cNvSpPr>
            <a:spLocks noGrp="1"/>
          </p:cNvSpPr>
          <p:nvPr>
            <p:ph type="title"/>
          </p:nvPr>
        </p:nvSpPr>
        <p:spPr/>
        <p:txBody>
          <a:bodyPr/>
          <a:lstStyle/>
          <a:p>
            <a:r>
              <a:rPr lang="en-US" dirty="0"/>
              <a:t>Selection Bias, </a:t>
            </a:r>
            <a:r>
              <a:rPr lang="en-US" i="1" dirty="0"/>
              <a:t>What If</a:t>
            </a:r>
            <a:r>
              <a:rPr lang="en-US" dirty="0"/>
              <a:t>, p. 110, Hernan MA et al</a:t>
            </a:r>
          </a:p>
        </p:txBody>
      </p:sp>
      <p:sp>
        <p:nvSpPr>
          <p:cNvPr id="5" name="Content Placeholder 4">
            <a:extLst>
              <a:ext uri="{FF2B5EF4-FFF2-40B4-BE49-F238E27FC236}">
                <a16:creationId xmlns:a16="http://schemas.microsoft.com/office/drawing/2014/main" id="{C80844F9-5281-C64C-81C9-C89536E5DF40}"/>
              </a:ext>
            </a:extLst>
          </p:cNvPr>
          <p:cNvSpPr>
            <a:spLocks noGrp="1"/>
          </p:cNvSpPr>
          <p:nvPr>
            <p:ph idx="1"/>
          </p:nvPr>
        </p:nvSpPr>
        <p:spPr/>
        <p:txBody>
          <a:bodyPr/>
          <a:lstStyle/>
          <a:p>
            <a:r>
              <a:rPr lang="en-US" dirty="0"/>
              <a:t>“We will use the term selection bias to refer to all biases that arise from conditioning on a common effect of two variables, one of which is either the treatment or a cause of treatment, and the other is either the outcome or a cause of the outcome.”</a:t>
            </a:r>
          </a:p>
        </p:txBody>
      </p:sp>
    </p:spTree>
    <p:extLst>
      <p:ext uri="{BB962C8B-B14F-4D97-AF65-F5344CB8AC3E}">
        <p14:creationId xmlns:p14="http://schemas.microsoft.com/office/powerpoint/2010/main" val="2358470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Prevalent User Bias</a:t>
            </a:r>
          </a:p>
        </p:txBody>
      </p:sp>
      <p:sp>
        <p:nvSpPr>
          <p:cNvPr id="5" name="Slide Number Placeholder 1"/>
          <p:cNvSpPr txBox="1">
            <a:spLocks/>
          </p:cNvSpPr>
          <p:nvPr/>
        </p:nvSpPr>
        <p:spPr>
          <a:xfrm>
            <a:off x="7296152" y="5715001"/>
            <a:ext cx="550069" cy="205979"/>
          </a:xfrm>
          <a:prstGeom prst="rect">
            <a:avLst/>
          </a:prstGeom>
        </p:spPr>
        <p:txBody>
          <a:bodyPr/>
          <a:lstStyle>
            <a:defPPr>
              <a:defRPr lang="en-US"/>
            </a:defPPr>
            <a:lvl1pPr algn="l" rtl="0" fontAlgn="base">
              <a:spcBef>
                <a:spcPct val="20000"/>
              </a:spcBef>
              <a:spcAft>
                <a:spcPct val="0"/>
              </a:spcAft>
              <a:buChar char="–"/>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har char="–"/>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har char="–"/>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har char="–"/>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har char="–"/>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buNone/>
              <a:defRPr/>
            </a:pPr>
            <a:fld id="{115B76B1-0873-4B31-A30C-3952D810BB69}" type="slidenum">
              <a:rPr lang="en-US" sz="900">
                <a:latin typeface="Corbel"/>
                <a:cs typeface="Corbel"/>
              </a:rPr>
              <a:pPr algn="r">
                <a:buNone/>
                <a:defRPr/>
              </a:pPr>
              <a:t>13</a:t>
            </a:fld>
            <a:endParaRPr lang="en-US" sz="900" dirty="0">
              <a:latin typeface="Corbel"/>
              <a:cs typeface="Corbel"/>
            </a:endParaRPr>
          </a:p>
        </p:txBody>
      </p:sp>
      <p:sp>
        <p:nvSpPr>
          <p:cNvPr id="6" name="Content Placeholder 2"/>
          <p:cNvSpPr>
            <a:spLocks noGrp="1"/>
          </p:cNvSpPr>
          <p:nvPr>
            <p:ph idx="1"/>
          </p:nvPr>
        </p:nvSpPr>
        <p:spPr>
          <a:xfrm>
            <a:off x="571500" y="3313047"/>
            <a:ext cx="6172200" cy="2378528"/>
          </a:xfrm>
        </p:spPr>
        <p:txBody>
          <a:bodyPr/>
          <a:lstStyle/>
          <a:p>
            <a:r>
              <a:rPr lang="en-US" dirty="0"/>
              <a:t>For example:</a:t>
            </a:r>
          </a:p>
          <a:p>
            <a:pPr marL="644112" lvl="1" indent="-342892"/>
            <a:r>
              <a:rPr lang="en-US" i="1" dirty="0"/>
              <a:t>A</a:t>
            </a:r>
            <a:r>
              <a:rPr lang="en-US" dirty="0"/>
              <a:t>: Aspirin use</a:t>
            </a:r>
          </a:p>
          <a:p>
            <a:pPr marL="644112" lvl="1" indent="-342892"/>
            <a:r>
              <a:rPr lang="en-US" i="1" dirty="0"/>
              <a:t>Y</a:t>
            </a:r>
            <a:r>
              <a:rPr lang="en-US" i="1" baseline="-25000" dirty="0"/>
              <a:t>-1</a:t>
            </a:r>
            <a:r>
              <a:rPr lang="en-US" dirty="0"/>
              <a:t>: Death before time 0</a:t>
            </a:r>
          </a:p>
          <a:p>
            <a:pPr marL="644112" lvl="1" indent="-342892"/>
            <a:r>
              <a:rPr lang="en-US" i="1" dirty="0"/>
              <a:t>Y</a:t>
            </a:r>
            <a:r>
              <a:rPr lang="en-US" i="1" baseline="-25000" dirty="0"/>
              <a:t>1</a:t>
            </a:r>
            <a:r>
              <a:rPr lang="en-US" dirty="0"/>
              <a:t>: Death after time 0</a:t>
            </a:r>
          </a:p>
          <a:p>
            <a:pPr marL="644112" lvl="1" indent="-342892"/>
            <a:r>
              <a:rPr lang="en-US" i="1" dirty="0"/>
              <a:t>C</a:t>
            </a:r>
            <a:r>
              <a:rPr lang="en-US" dirty="0"/>
              <a:t>: Selection into study</a:t>
            </a:r>
          </a:p>
          <a:p>
            <a:pPr marL="644112" lvl="1" indent="-342892"/>
            <a:r>
              <a:rPr lang="en-US" i="1" dirty="0"/>
              <a:t>L</a:t>
            </a:r>
            <a:r>
              <a:rPr lang="en-US" dirty="0"/>
              <a:t>: Exercise</a:t>
            </a:r>
          </a:p>
          <a:p>
            <a:pPr lvl="1"/>
            <a:endParaRPr lang="en-US" dirty="0"/>
          </a:p>
        </p:txBody>
      </p:sp>
      <p:sp>
        <p:nvSpPr>
          <p:cNvPr id="7" name="TextBox 6"/>
          <p:cNvSpPr txBox="1"/>
          <p:nvPr/>
        </p:nvSpPr>
        <p:spPr>
          <a:xfrm>
            <a:off x="2794791" y="2264727"/>
            <a:ext cx="338554" cy="369332"/>
          </a:xfrm>
          <a:prstGeom prst="rect">
            <a:avLst/>
          </a:prstGeom>
          <a:noFill/>
        </p:spPr>
        <p:txBody>
          <a:bodyPr wrap="none" rtlCol="0">
            <a:spAutoFit/>
          </a:bodyPr>
          <a:lstStyle/>
          <a:p>
            <a:pPr>
              <a:buNone/>
            </a:pPr>
            <a:r>
              <a:rPr lang="en-US" dirty="0"/>
              <a:t>A</a:t>
            </a:r>
          </a:p>
        </p:txBody>
      </p:sp>
      <p:sp>
        <p:nvSpPr>
          <p:cNvPr id="8" name="TextBox 7"/>
          <p:cNvSpPr txBox="1"/>
          <p:nvPr/>
        </p:nvSpPr>
        <p:spPr>
          <a:xfrm>
            <a:off x="3891528" y="2264726"/>
            <a:ext cx="498256" cy="369332"/>
          </a:xfrm>
          <a:prstGeom prst="rect">
            <a:avLst/>
          </a:prstGeom>
          <a:noFill/>
        </p:spPr>
        <p:txBody>
          <a:bodyPr wrap="square" rtlCol="0">
            <a:spAutoFit/>
          </a:bodyPr>
          <a:lstStyle/>
          <a:p>
            <a:pPr algn="ctr">
              <a:buNone/>
            </a:pPr>
            <a:r>
              <a:rPr lang="en-US" dirty="0"/>
              <a:t>Y</a:t>
            </a:r>
            <a:r>
              <a:rPr lang="en-US" baseline="-25000" dirty="0"/>
              <a:t>-1</a:t>
            </a:r>
          </a:p>
        </p:txBody>
      </p:sp>
      <p:sp>
        <p:nvSpPr>
          <p:cNvPr id="10" name="TextBox 9"/>
          <p:cNvSpPr txBox="1"/>
          <p:nvPr/>
        </p:nvSpPr>
        <p:spPr>
          <a:xfrm>
            <a:off x="4919477" y="2270579"/>
            <a:ext cx="359979" cy="369332"/>
          </a:xfrm>
          <a:prstGeom prst="rect">
            <a:avLst/>
          </a:prstGeom>
          <a:noFill/>
          <a:ln w="19050">
            <a:solidFill>
              <a:schemeClr val="tx1"/>
            </a:solidFill>
          </a:ln>
        </p:spPr>
        <p:txBody>
          <a:bodyPr wrap="square" rtlCol="0">
            <a:spAutoFit/>
          </a:bodyPr>
          <a:lstStyle/>
          <a:p>
            <a:pPr algn="ctr">
              <a:buNone/>
            </a:pPr>
            <a:r>
              <a:rPr lang="en-US" dirty="0"/>
              <a:t>C</a:t>
            </a:r>
          </a:p>
        </p:txBody>
      </p:sp>
      <p:sp>
        <p:nvSpPr>
          <p:cNvPr id="11" name="TextBox 10"/>
          <p:cNvSpPr txBox="1"/>
          <p:nvPr/>
        </p:nvSpPr>
        <p:spPr>
          <a:xfrm>
            <a:off x="2797484" y="2972652"/>
            <a:ext cx="312906" cy="369332"/>
          </a:xfrm>
          <a:prstGeom prst="rect">
            <a:avLst/>
          </a:prstGeom>
          <a:noFill/>
        </p:spPr>
        <p:txBody>
          <a:bodyPr wrap="none" rtlCol="0">
            <a:spAutoFit/>
          </a:bodyPr>
          <a:lstStyle/>
          <a:p>
            <a:pPr>
              <a:buNone/>
            </a:pPr>
            <a:r>
              <a:rPr lang="en-US" dirty="0"/>
              <a:t>L</a:t>
            </a:r>
          </a:p>
        </p:txBody>
      </p:sp>
      <p:cxnSp>
        <p:nvCxnSpPr>
          <p:cNvPr id="12" name="Straight Arrow Connector 11"/>
          <p:cNvCxnSpPr>
            <a:stCxn id="7" idx="3"/>
            <a:endCxn id="8" idx="1"/>
          </p:cNvCxnSpPr>
          <p:nvPr/>
        </p:nvCxnSpPr>
        <p:spPr>
          <a:xfrm flipV="1">
            <a:off x="3133345" y="2449392"/>
            <a:ext cx="758183" cy="1"/>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3"/>
            <a:endCxn id="8" idx="1"/>
          </p:cNvCxnSpPr>
          <p:nvPr/>
        </p:nvCxnSpPr>
        <p:spPr>
          <a:xfrm flipV="1">
            <a:off x="3110390" y="2449392"/>
            <a:ext cx="781138" cy="707926"/>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20"/>
          <p:cNvCxnSpPr>
            <a:stCxn id="11" idx="3"/>
            <a:endCxn id="36" idx="2"/>
          </p:cNvCxnSpPr>
          <p:nvPr/>
        </p:nvCxnSpPr>
        <p:spPr>
          <a:xfrm flipV="1">
            <a:off x="3110390" y="2634059"/>
            <a:ext cx="2989694" cy="523259"/>
          </a:xfrm>
          <a:prstGeom prst="curvedConnector2">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8" idx="3"/>
            <a:endCxn id="10" idx="1"/>
          </p:cNvCxnSpPr>
          <p:nvPr/>
        </p:nvCxnSpPr>
        <p:spPr>
          <a:xfrm>
            <a:off x="4389784" y="2449392"/>
            <a:ext cx="529693" cy="5853"/>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850956" y="2264727"/>
            <a:ext cx="498256" cy="369332"/>
          </a:xfrm>
          <a:prstGeom prst="rect">
            <a:avLst/>
          </a:prstGeom>
          <a:noFill/>
        </p:spPr>
        <p:txBody>
          <a:bodyPr wrap="square" rtlCol="0">
            <a:spAutoFit/>
          </a:bodyPr>
          <a:lstStyle/>
          <a:p>
            <a:pPr algn="ctr">
              <a:buNone/>
            </a:pPr>
            <a:r>
              <a:rPr lang="en-US" dirty="0"/>
              <a:t>Y</a:t>
            </a:r>
            <a:r>
              <a:rPr lang="en-US" baseline="-25000" dirty="0"/>
              <a:t>1</a:t>
            </a:r>
          </a:p>
        </p:txBody>
      </p:sp>
      <p:cxnSp>
        <p:nvCxnSpPr>
          <p:cNvPr id="43" name="Straight Arrow Connector 20"/>
          <p:cNvCxnSpPr>
            <a:stCxn id="7" idx="0"/>
            <a:endCxn id="36" idx="0"/>
          </p:cNvCxnSpPr>
          <p:nvPr/>
        </p:nvCxnSpPr>
        <p:spPr>
          <a:xfrm rot="5400000" flipH="1" flipV="1">
            <a:off x="4532076" y="696719"/>
            <a:ext cx="12700" cy="3136016"/>
          </a:xfrm>
          <a:prstGeom prst="curvedConnector3">
            <a:avLst>
              <a:gd name="adj1" fmla="val 1800000"/>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AFD33D7-1664-9C4D-9F3E-9EED6C4AF010}"/>
              </a:ext>
            </a:extLst>
          </p:cNvPr>
          <p:cNvSpPr txBox="1"/>
          <p:nvPr/>
        </p:nvSpPr>
        <p:spPr>
          <a:xfrm>
            <a:off x="4822032" y="3306695"/>
            <a:ext cx="3937000" cy="2400657"/>
          </a:xfrm>
          <a:prstGeom prst="rect">
            <a:avLst/>
          </a:prstGeom>
          <a:noFill/>
        </p:spPr>
        <p:txBody>
          <a:bodyPr wrap="square" rtlCol="0">
            <a:spAutoFit/>
          </a:bodyPr>
          <a:lstStyle/>
          <a:p>
            <a:r>
              <a:rPr lang="en-US" sz="1500" i="1" dirty="0">
                <a:solidFill>
                  <a:schemeClr val="tx1">
                    <a:lumMod val="50000"/>
                    <a:lumOff val="50000"/>
                  </a:schemeClr>
                </a:solidFill>
              </a:rPr>
              <a:t>Consequence of  conditioning on a common effect of </a:t>
            </a:r>
            <a:r>
              <a:rPr lang="en-US" sz="1500" i="1" dirty="0">
                <a:solidFill>
                  <a:schemeClr val="tx1">
                    <a:lumMod val="50000"/>
                    <a:lumOff val="50000"/>
                  </a:schemeClr>
                </a:solidFill>
                <a:highlight>
                  <a:srgbClr val="FFFF00"/>
                </a:highlight>
              </a:rPr>
              <a:t>exposure</a:t>
            </a:r>
            <a:r>
              <a:rPr lang="en-US" sz="1500" i="1" dirty="0">
                <a:solidFill>
                  <a:schemeClr val="tx1">
                    <a:lumMod val="50000"/>
                    <a:lumOff val="50000"/>
                  </a:schemeClr>
                </a:solidFill>
              </a:rPr>
              <a:t> and outcome; Or on a common effect of a cause of the exposure and a </a:t>
            </a:r>
            <a:r>
              <a:rPr lang="en-US" sz="1500" i="1" dirty="0">
                <a:solidFill>
                  <a:schemeClr val="tx1">
                    <a:lumMod val="50000"/>
                    <a:lumOff val="50000"/>
                  </a:schemeClr>
                </a:solidFill>
                <a:highlight>
                  <a:srgbClr val="FFFF00"/>
                </a:highlight>
              </a:rPr>
              <a:t>cause of the outcome</a:t>
            </a:r>
            <a:endParaRPr lang="en-US" i="1" dirty="0">
              <a:solidFill>
                <a:schemeClr val="tx1">
                  <a:lumMod val="50000"/>
                  <a:lumOff val="50000"/>
                </a:schemeClr>
              </a:solidFill>
              <a:highlight>
                <a:srgbClr val="FFFF00"/>
              </a:highlight>
            </a:endParaRPr>
          </a:p>
          <a:p>
            <a:endParaRPr lang="en-US" i="1" dirty="0">
              <a:solidFill>
                <a:schemeClr val="tx1">
                  <a:lumMod val="50000"/>
                  <a:lumOff val="50000"/>
                </a:schemeClr>
              </a:solidFill>
            </a:endParaRPr>
          </a:p>
          <a:p>
            <a:endParaRPr lang="en-US" i="1" dirty="0">
              <a:solidFill>
                <a:schemeClr val="tx1">
                  <a:lumMod val="50000"/>
                  <a:lumOff val="50000"/>
                </a:schemeClr>
              </a:solidFill>
            </a:endParaRPr>
          </a:p>
          <a:p>
            <a:r>
              <a:rPr lang="en-US" i="1" dirty="0">
                <a:solidFill>
                  <a:schemeClr val="tx1">
                    <a:lumMod val="50000"/>
                    <a:lumOff val="50000"/>
                  </a:schemeClr>
                </a:solidFill>
              </a:rPr>
              <a:t>Here – C is a common effect of A (exposure) and L, a cause of the outcome Y</a:t>
            </a:r>
            <a:r>
              <a:rPr lang="en-US" i="1" baseline="-25000" dirty="0">
                <a:solidFill>
                  <a:schemeClr val="tx1">
                    <a:lumMod val="50000"/>
                    <a:lumOff val="50000"/>
                  </a:schemeClr>
                </a:solidFill>
              </a:rPr>
              <a:t>1</a:t>
            </a:r>
          </a:p>
        </p:txBody>
      </p:sp>
      <p:sp>
        <p:nvSpPr>
          <p:cNvPr id="4" name="TextBox 3">
            <a:extLst>
              <a:ext uri="{FF2B5EF4-FFF2-40B4-BE49-F238E27FC236}">
                <a16:creationId xmlns:a16="http://schemas.microsoft.com/office/drawing/2014/main" id="{F708C45C-9203-A744-88AA-A79E0ABA428B}"/>
              </a:ext>
            </a:extLst>
          </p:cNvPr>
          <p:cNvSpPr txBox="1"/>
          <p:nvPr/>
        </p:nvSpPr>
        <p:spPr bwMode="auto">
          <a:xfrm>
            <a:off x="4822032" y="366313"/>
            <a:ext cx="4143737" cy="830997"/>
          </a:xfrm>
          <a:prstGeom prst="rect">
            <a:avLst/>
          </a:prstGeom>
          <a:noFill/>
          <a:ln w="19050" algn="ctr">
            <a:noFill/>
            <a:miter lim="800000"/>
            <a:headEnd/>
            <a:tailEnd/>
          </a:ln>
        </p:spPr>
        <p:txBody>
          <a:bodyPr wrap="square" lIns="0" tIns="0" rIns="0" bIns="0" rtlCol="0">
            <a:spAutoFit/>
          </a:bodyPr>
          <a:lstStyle/>
          <a:p>
            <a:r>
              <a:rPr lang="en-US" i="1" dirty="0">
                <a:solidFill>
                  <a:schemeClr val="tx1">
                    <a:lumMod val="50000"/>
                    <a:lumOff val="50000"/>
                  </a:schemeClr>
                </a:solidFill>
              </a:rPr>
              <a:t>Recall that conditioning on the descendant of a collider is equivalent to conditioning on the collider itself</a:t>
            </a:r>
          </a:p>
        </p:txBody>
      </p:sp>
    </p:spTree>
    <p:extLst>
      <p:ext uri="{BB962C8B-B14F-4D97-AF65-F5344CB8AC3E}">
        <p14:creationId xmlns:p14="http://schemas.microsoft.com/office/powerpoint/2010/main" val="281037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450" y="345018"/>
            <a:ext cx="7886700" cy="994172"/>
          </a:xfrm>
        </p:spPr>
        <p:txBody>
          <a:bodyPr/>
          <a:lstStyle/>
          <a:p>
            <a:r>
              <a:rPr lang="en-US" dirty="0"/>
              <a:t>Prevalent User Bias, Emulation </a:t>
            </a:r>
            <a:r>
              <a:rPr lang="en-US" dirty="0">
                <a:highlight>
                  <a:srgbClr val="FFFF00"/>
                </a:highlight>
              </a:rPr>
              <a:t>Failure 2</a:t>
            </a:r>
          </a:p>
        </p:txBody>
      </p:sp>
      <p:sp>
        <p:nvSpPr>
          <p:cNvPr id="6" name="Content Placeholder 2"/>
          <p:cNvSpPr>
            <a:spLocks noGrp="1"/>
          </p:cNvSpPr>
          <p:nvPr>
            <p:ph idx="1"/>
          </p:nvPr>
        </p:nvSpPr>
        <p:spPr>
          <a:xfrm>
            <a:off x="116906" y="3696158"/>
            <a:ext cx="7886700" cy="1950871"/>
          </a:xfrm>
        </p:spPr>
        <p:txBody>
          <a:bodyPr>
            <a:normAutofit fontScale="77500" lnSpcReduction="20000"/>
          </a:bodyPr>
          <a:lstStyle/>
          <a:p>
            <a:r>
              <a:rPr lang="en-US" dirty="0"/>
              <a:t>For example:</a:t>
            </a:r>
          </a:p>
          <a:p>
            <a:pPr marL="644112" lvl="1" indent="-342892"/>
            <a:r>
              <a:rPr lang="en-US" i="1" dirty="0"/>
              <a:t>A</a:t>
            </a:r>
            <a:r>
              <a:rPr lang="en-US" dirty="0"/>
              <a:t>: Aspirin use, assessed for 12 m before time 0</a:t>
            </a:r>
          </a:p>
          <a:p>
            <a:pPr marL="644112" lvl="1" indent="-342892"/>
            <a:r>
              <a:rPr lang="en-US" i="1" dirty="0"/>
              <a:t>Y</a:t>
            </a:r>
            <a:r>
              <a:rPr lang="en-US" i="1" baseline="-25000" dirty="0"/>
              <a:t>-1</a:t>
            </a:r>
            <a:r>
              <a:rPr lang="en-US" dirty="0"/>
              <a:t>: Death due to CRC before time 0</a:t>
            </a:r>
          </a:p>
          <a:p>
            <a:pPr marL="644112" lvl="1" indent="-342892"/>
            <a:r>
              <a:rPr lang="en-US" i="1" dirty="0"/>
              <a:t>Y</a:t>
            </a:r>
            <a:r>
              <a:rPr lang="en-US" i="1" baseline="-25000" dirty="0"/>
              <a:t>1</a:t>
            </a:r>
            <a:r>
              <a:rPr lang="en-US" dirty="0"/>
              <a:t>: Death due to CRC after time 0</a:t>
            </a:r>
          </a:p>
          <a:p>
            <a:pPr marL="644112" lvl="1" indent="-342892"/>
            <a:r>
              <a:rPr lang="en-US" i="1" dirty="0"/>
              <a:t>C</a:t>
            </a:r>
            <a:r>
              <a:rPr lang="en-US" dirty="0"/>
              <a:t>: Selection into study by completing survey on ASA use during 12m post-op (</a:t>
            </a:r>
            <a:r>
              <a:rPr lang="en-US" dirty="0" err="1"/>
              <a:t>Elig</a:t>
            </a:r>
            <a:r>
              <a:rPr lang="en-US" dirty="0"/>
              <a:t> completed at time 0)</a:t>
            </a:r>
          </a:p>
          <a:p>
            <a:pPr marL="644112" lvl="1" indent="-342892"/>
            <a:r>
              <a:rPr lang="en-US" i="1" dirty="0"/>
              <a:t>L</a:t>
            </a:r>
            <a:r>
              <a:rPr lang="en-US" dirty="0"/>
              <a:t>: Exercise</a:t>
            </a:r>
          </a:p>
          <a:p>
            <a:pPr lvl="1"/>
            <a:endParaRPr lang="en-US" dirty="0"/>
          </a:p>
        </p:txBody>
      </p:sp>
      <p:sp>
        <p:nvSpPr>
          <p:cNvPr id="5" name="Slide Number Placeholder 1"/>
          <p:cNvSpPr txBox="1">
            <a:spLocks/>
          </p:cNvSpPr>
          <p:nvPr/>
        </p:nvSpPr>
        <p:spPr>
          <a:xfrm>
            <a:off x="7296152" y="5715001"/>
            <a:ext cx="550069" cy="205979"/>
          </a:xfrm>
          <a:prstGeom prst="rect">
            <a:avLst/>
          </a:prstGeom>
        </p:spPr>
        <p:txBody>
          <a:bodyPr/>
          <a:lstStyle>
            <a:defPPr>
              <a:defRPr lang="en-US"/>
            </a:defPPr>
            <a:lvl1pPr algn="l" rtl="0" fontAlgn="base">
              <a:spcBef>
                <a:spcPct val="20000"/>
              </a:spcBef>
              <a:spcAft>
                <a:spcPct val="0"/>
              </a:spcAft>
              <a:buChar char="–"/>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har char="–"/>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har char="–"/>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har char="–"/>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har char="–"/>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buNone/>
              <a:defRPr/>
            </a:pPr>
            <a:fld id="{115B76B1-0873-4B31-A30C-3952D810BB69}" type="slidenum">
              <a:rPr lang="en-US" sz="900">
                <a:latin typeface="Corbel"/>
                <a:cs typeface="Corbel"/>
              </a:rPr>
              <a:pPr algn="r">
                <a:buNone/>
                <a:defRPr/>
              </a:pPr>
              <a:t>14</a:t>
            </a:fld>
            <a:endParaRPr lang="en-US" sz="900" dirty="0">
              <a:latin typeface="Corbel"/>
              <a:cs typeface="Corbel"/>
            </a:endParaRPr>
          </a:p>
        </p:txBody>
      </p:sp>
      <p:cxnSp>
        <p:nvCxnSpPr>
          <p:cNvPr id="13" name="Straight Arrow Connector 12"/>
          <p:cNvCxnSpPr>
            <a:stCxn id="11" idx="3"/>
            <a:endCxn id="8" idx="1"/>
          </p:cNvCxnSpPr>
          <p:nvPr/>
        </p:nvCxnSpPr>
        <p:spPr>
          <a:xfrm flipV="1">
            <a:off x="5720241" y="3762145"/>
            <a:ext cx="781137" cy="707925"/>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D822ED9-01E6-D743-9E06-45793C6F8EC0}"/>
              </a:ext>
            </a:extLst>
          </p:cNvPr>
          <p:cNvGrpSpPr/>
          <p:nvPr/>
        </p:nvGrpSpPr>
        <p:grpSpPr>
          <a:xfrm>
            <a:off x="5404642" y="3577478"/>
            <a:ext cx="3554420" cy="1077257"/>
            <a:chOff x="3726388" y="1876635"/>
            <a:chExt cx="4739226" cy="1436341"/>
          </a:xfrm>
        </p:grpSpPr>
        <p:sp>
          <p:nvSpPr>
            <p:cNvPr id="7" name="TextBox 6"/>
            <p:cNvSpPr txBox="1"/>
            <p:nvPr/>
          </p:nvSpPr>
          <p:spPr>
            <a:xfrm>
              <a:off x="3726388" y="1876636"/>
              <a:ext cx="451405" cy="492442"/>
            </a:xfrm>
            <a:prstGeom prst="rect">
              <a:avLst/>
            </a:prstGeom>
            <a:noFill/>
          </p:spPr>
          <p:txBody>
            <a:bodyPr wrap="none" rtlCol="0">
              <a:spAutoFit/>
            </a:bodyPr>
            <a:lstStyle/>
            <a:p>
              <a:pPr>
                <a:buNone/>
              </a:pPr>
              <a:r>
                <a:rPr lang="en-US" dirty="0"/>
                <a:t>A</a:t>
              </a:r>
            </a:p>
          </p:txBody>
        </p:sp>
        <p:sp>
          <p:nvSpPr>
            <p:cNvPr id="8" name="TextBox 7"/>
            <p:cNvSpPr txBox="1"/>
            <p:nvPr/>
          </p:nvSpPr>
          <p:spPr>
            <a:xfrm>
              <a:off x="5188702" y="1876635"/>
              <a:ext cx="664341" cy="492442"/>
            </a:xfrm>
            <a:prstGeom prst="rect">
              <a:avLst/>
            </a:prstGeom>
            <a:noFill/>
          </p:spPr>
          <p:txBody>
            <a:bodyPr wrap="square" rtlCol="0">
              <a:spAutoFit/>
            </a:bodyPr>
            <a:lstStyle/>
            <a:p>
              <a:pPr algn="ctr">
                <a:buNone/>
              </a:pPr>
              <a:r>
                <a:rPr lang="en-US" dirty="0"/>
                <a:t>Y</a:t>
              </a:r>
              <a:r>
                <a:rPr lang="en-US" baseline="-25000" dirty="0"/>
                <a:t>-1</a:t>
              </a:r>
            </a:p>
          </p:txBody>
        </p:sp>
        <p:sp>
          <p:nvSpPr>
            <p:cNvPr id="10" name="TextBox 9"/>
            <p:cNvSpPr txBox="1"/>
            <p:nvPr/>
          </p:nvSpPr>
          <p:spPr>
            <a:xfrm>
              <a:off x="6559304" y="1884437"/>
              <a:ext cx="479972" cy="492442"/>
            </a:xfrm>
            <a:prstGeom prst="rect">
              <a:avLst/>
            </a:prstGeom>
            <a:noFill/>
            <a:ln w="19050">
              <a:solidFill>
                <a:schemeClr val="tx1"/>
              </a:solidFill>
            </a:ln>
          </p:spPr>
          <p:txBody>
            <a:bodyPr wrap="square" rtlCol="0">
              <a:spAutoFit/>
            </a:bodyPr>
            <a:lstStyle/>
            <a:p>
              <a:pPr algn="ctr">
                <a:buNone/>
              </a:pPr>
              <a:r>
                <a:rPr lang="en-US" dirty="0"/>
                <a:t>C</a:t>
              </a:r>
            </a:p>
          </p:txBody>
        </p:sp>
        <p:sp>
          <p:nvSpPr>
            <p:cNvPr id="11" name="TextBox 10"/>
            <p:cNvSpPr txBox="1"/>
            <p:nvPr/>
          </p:nvSpPr>
          <p:spPr>
            <a:xfrm>
              <a:off x="3729979" y="2820534"/>
              <a:ext cx="417208" cy="492442"/>
            </a:xfrm>
            <a:prstGeom prst="rect">
              <a:avLst/>
            </a:prstGeom>
            <a:noFill/>
          </p:spPr>
          <p:txBody>
            <a:bodyPr wrap="none" rtlCol="0">
              <a:spAutoFit/>
            </a:bodyPr>
            <a:lstStyle/>
            <a:p>
              <a:pPr>
                <a:buNone/>
              </a:pPr>
              <a:r>
                <a:rPr lang="en-US" dirty="0"/>
                <a:t>L</a:t>
              </a:r>
            </a:p>
          </p:txBody>
        </p:sp>
        <p:cxnSp>
          <p:nvCxnSpPr>
            <p:cNvPr id="12" name="Straight Arrow Connector 11"/>
            <p:cNvCxnSpPr>
              <a:stCxn id="7" idx="3"/>
              <a:endCxn id="8" idx="1"/>
            </p:cNvCxnSpPr>
            <p:nvPr/>
          </p:nvCxnSpPr>
          <p:spPr>
            <a:xfrm flipV="1">
              <a:off x="4177793" y="2122856"/>
              <a:ext cx="1010909" cy="1"/>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20"/>
            <p:cNvCxnSpPr>
              <a:stCxn id="11" idx="3"/>
              <a:endCxn id="36" idx="2"/>
            </p:cNvCxnSpPr>
            <p:nvPr/>
          </p:nvCxnSpPr>
          <p:spPr>
            <a:xfrm flipV="1">
              <a:off x="4147187" y="2369077"/>
              <a:ext cx="3986257" cy="697678"/>
            </a:xfrm>
            <a:prstGeom prst="curvedConnector2">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8" idx="3"/>
              <a:endCxn id="10" idx="1"/>
            </p:cNvCxnSpPr>
            <p:nvPr/>
          </p:nvCxnSpPr>
          <p:spPr>
            <a:xfrm>
              <a:off x="5853044" y="2122856"/>
              <a:ext cx="706260" cy="7801"/>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801273" y="1876635"/>
              <a:ext cx="664341" cy="492442"/>
            </a:xfrm>
            <a:prstGeom prst="rect">
              <a:avLst/>
            </a:prstGeom>
            <a:noFill/>
          </p:spPr>
          <p:txBody>
            <a:bodyPr wrap="square" rtlCol="0">
              <a:spAutoFit/>
            </a:bodyPr>
            <a:lstStyle/>
            <a:p>
              <a:pPr algn="ctr">
                <a:buNone/>
              </a:pPr>
              <a:r>
                <a:rPr lang="en-US" dirty="0"/>
                <a:t>Y</a:t>
              </a:r>
              <a:r>
                <a:rPr lang="en-US" baseline="-25000" dirty="0"/>
                <a:t>1</a:t>
              </a:r>
            </a:p>
          </p:txBody>
        </p:sp>
        <p:cxnSp>
          <p:nvCxnSpPr>
            <p:cNvPr id="43" name="Straight Arrow Connector 20"/>
            <p:cNvCxnSpPr>
              <a:stCxn id="7" idx="0"/>
              <a:endCxn id="36" idx="0"/>
            </p:cNvCxnSpPr>
            <p:nvPr/>
          </p:nvCxnSpPr>
          <p:spPr>
            <a:xfrm rot="5400000" flipH="1" flipV="1">
              <a:off x="6042766" y="-214039"/>
              <a:ext cx="1" cy="4181353"/>
            </a:xfrm>
            <a:prstGeom prst="curvedConnector3">
              <a:avLst>
                <a:gd name="adj1" fmla="val 22860100000"/>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A0E23F8A-1C2A-2343-B5F8-7FFDB0F50DDE}"/>
              </a:ext>
            </a:extLst>
          </p:cNvPr>
          <p:cNvGrpSpPr/>
          <p:nvPr/>
        </p:nvGrpSpPr>
        <p:grpSpPr>
          <a:xfrm>
            <a:off x="444852" y="1928608"/>
            <a:ext cx="6208710" cy="1680989"/>
            <a:chOff x="362740" y="2538525"/>
            <a:chExt cx="8278280" cy="2241317"/>
          </a:xfrm>
        </p:grpSpPr>
        <p:grpSp>
          <p:nvGrpSpPr>
            <p:cNvPr id="27" name="Group 26">
              <a:extLst>
                <a:ext uri="{FF2B5EF4-FFF2-40B4-BE49-F238E27FC236}">
                  <a16:creationId xmlns:a16="http://schemas.microsoft.com/office/drawing/2014/main" id="{A6357EC8-3DED-D146-8AF9-CCD7173FEAA6}"/>
                </a:ext>
              </a:extLst>
            </p:cNvPr>
            <p:cNvGrpSpPr/>
            <p:nvPr/>
          </p:nvGrpSpPr>
          <p:grpSpPr>
            <a:xfrm>
              <a:off x="383743" y="3257031"/>
              <a:ext cx="8257277" cy="748387"/>
              <a:chOff x="369888" y="4626398"/>
              <a:chExt cx="8257277" cy="748387"/>
            </a:xfrm>
          </p:grpSpPr>
          <p:cxnSp>
            <p:nvCxnSpPr>
              <p:cNvPr id="34" name="Straight Arrow Connector 33">
                <a:extLst>
                  <a:ext uri="{FF2B5EF4-FFF2-40B4-BE49-F238E27FC236}">
                    <a16:creationId xmlns:a16="http://schemas.microsoft.com/office/drawing/2014/main" id="{37B90175-6BBC-CD42-ACB7-54D99761A4F0}"/>
                  </a:ext>
                </a:extLst>
              </p:cNvPr>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A032FB6-EE0A-FC40-ABBF-76A0D25D239A}"/>
                  </a:ext>
                </a:extLst>
              </p:cNvPr>
              <p:cNvCxnSpPr>
                <a:cxnSpLocks/>
              </p:cNvCxnSpPr>
              <p:nvPr/>
            </p:nvCxnSpPr>
            <p:spPr>
              <a:xfrm>
                <a:off x="2154831" y="4626398"/>
                <a:ext cx="0" cy="74838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D4AB33D4-8796-174B-85BE-D932C32DE195}"/>
                </a:ext>
              </a:extLst>
            </p:cNvPr>
            <p:cNvSpPr txBox="1"/>
            <p:nvPr/>
          </p:nvSpPr>
          <p:spPr bwMode="auto">
            <a:xfrm>
              <a:off x="2189007" y="4102742"/>
              <a:ext cx="571500" cy="307776"/>
            </a:xfrm>
            <a:prstGeom prst="rect">
              <a:avLst/>
            </a:prstGeom>
            <a:noFill/>
            <a:ln w="19050" algn="ctr">
              <a:noFill/>
              <a:miter lim="800000"/>
              <a:headEnd/>
              <a:tailEnd/>
            </a:ln>
          </p:spPr>
          <p:txBody>
            <a:bodyPr wrap="square" lIns="0" tIns="0" rIns="0" bIns="0" rtlCol="0">
              <a:spAutoFit/>
            </a:bodyPr>
            <a:lstStyle/>
            <a:p>
              <a:r>
                <a:rPr lang="en-US" sz="1500" b="1" dirty="0"/>
                <a:t>T</a:t>
              </a:r>
              <a:r>
                <a:rPr lang="en-US" sz="1500" b="1" baseline="-25000" dirty="0"/>
                <a:t>0</a:t>
              </a:r>
            </a:p>
          </p:txBody>
        </p:sp>
        <p:cxnSp>
          <p:nvCxnSpPr>
            <p:cNvPr id="29" name="Straight Connector 28">
              <a:extLst>
                <a:ext uri="{FF2B5EF4-FFF2-40B4-BE49-F238E27FC236}">
                  <a16:creationId xmlns:a16="http://schemas.microsoft.com/office/drawing/2014/main" id="{CE7CA223-1FE4-9A46-8DEC-5B9DFB92C938}"/>
                </a:ext>
              </a:extLst>
            </p:cNvPr>
            <p:cNvCxnSpPr>
              <a:cxnSpLocks/>
            </p:cNvCxnSpPr>
            <p:nvPr/>
          </p:nvCxnSpPr>
          <p:spPr>
            <a:xfrm>
              <a:off x="2133587" y="3064523"/>
              <a:ext cx="0" cy="113340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1" name="Left Brace 30">
              <a:extLst>
                <a:ext uri="{FF2B5EF4-FFF2-40B4-BE49-F238E27FC236}">
                  <a16:creationId xmlns:a16="http://schemas.microsoft.com/office/drawing/2014/main" id="{7E543A3C-0175-1344-B984-6133D589B3E8}"/>
                </a:ext>
              </a:extLst>
            </p:cNvPr>
            <p:cNvSpPr/>
            <p:nvPr/>
          </p:nvSpPr>
          <p:spPr>
            <a:xfrm rot="5400000">
              <a:off x="1289006" y="2792989"/>
              <a:ext cx="748387" cy="829930"/>
            </a:xfrm>
            <a:prstGeom prst="leftBrace">
              <a:avLst>
                <a:gd name="adj1" fmla="val 10371"/>
                <a:gd name="adj2" fmla="val 49148"/>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32" name="TextBox 31">
              <a:extLst>
                <a:ext uri="{FF2B5EF4-FFF2-40B4-BE49-F238E27FC236}">
                  <a16:creationId xmlns:a16="http://schemas.microsoft.com/office/drawing/2014/main" id="{DCBFFD82-2296-FB4F-B14A-B836350CFA98}"/>
                </a:ext>
              </a:extLst>
            </p:cNvPr>
            <p:cNvSpPr txBox="1"/>
            <p:nvPr/>
          </p:nvSpPr>
          <p:spPr bwMode="auto">
            <a:xfrm>
              <a:off x="362740" y="2538525"/>
              <a:ext cx="4153223" cy="615553"/>
            </a:xfrm>
            <a:prstGeom prst="rect">
              <a:avLst/>
            </a:prstGeom>
            <a:noFill/>
            <a:ln w="19050" algn="ctr">
              <a:noFill/>
              <a:miter lim="800000"/>
              <a:headEnd/>
              <a:tailEnd/>
            </a:ln>
          </p:spPr>
          <p:txBody>
            <a:bodyPr wrap="square" lIns="0" tIns="0" rIns="0" bIns="0" rtlCol="0">
              <a:spAutoFit/>
            </a:bodyPr>
            <a:lstStyle/>
            <a:p>
              <a:r>
                <a:rPr lang="en-US" sz="1500" b="1" dirty="0"/>
                <a:t>A</a:t>
              </a:r>
              <a:r>
                <a:rPr lang="en-US" sz="1500" dirty="0"/>
                <a:t>,</a:t>
              </a:r>
              <a:r>
                <a:rPr lang="en-US" sz="1500" b="1" dirty="0"/>
                <a:t> </a:t>
              </a:r>
              <a:r>
                <a:rPr lang="en-US" sz="1500" dirty="0"/>
                <a:t>period when “treatment” is assigned</a:t>
              </a:r>
            </a:p>
          </p:txBody>
        </p:sp>
        <p:sp>
          <p:nvSpPr>
            <p:cNvPr id="33" name="TextBox 32">
              <a:extLst>
                <a:ext uri="{FF2B5EF4-FFF2-40B4-BE49-F238E27FC236}">
                  <a16:creationId xmlns:a16="http://schemas.microsoft.com/office/drawing/2014/main" id="{451CD531-1481-654B-AF0E-F2FAFAFCE208}"/>
                </a:ext>
              </a:extLst>
            </p:cNvPr>
            <p:cNvSpPr txBox="1"/>
            <p:nvPr/>
          </p:nvSpPr>
          <p:spPr bwMode="auto">
            <a:xfrm>
              <a:off x="1663199" y="4472066"/>
              <a:ext cx="1757651" cy="307776"/>
            </a:xfrm>
            <a:prstGeom prst="rect">
              <a:avLst/>
            </a:prstGeom>
            <a:noFill/>
            <a:ln w="19050" algn="ctr">
              <a:noFill/>
              <a:miter lim="800000"/>
              <a:headEnd/>
              <a:tailEnd/>
            </a:ln>
          </p:spPr>
          <p:txBody>
            <a:bodyPr wrap="square" lIns="0" tIns="0" rIns="0" bIns="0" rtlCol="0">
              <a:spAutoFit/>
            </a:bodyPr>
            <a:lstStyle/>
            <a:p>
              <a:r>
                <a:rPr lang="en-US" sz="1500" b="1" dirty="0"/>
                <a:t>E</a:t>
              </a:r>
              <a:r>
                <a:rPr lang="en-US" sz="1500" dirty="0"/>
                <a:t>, eligibility</a:t>
              </a:r>
            </a:p>
          </p:txBody>
        </p:sp>
      </p:grpSp>
    </p:spTree>
    <p:extLst>
      <p:ext uri="{BB962C8B-B14F-4D97-AF65-F5344CB8AC3E}">
        <p14:creationId xmlns:p14="http://schemas.microsoft.com/office/powerpoint/2010/main" val="3060563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131095"/>
            <a:ext cx="7886700" cy="571955"/>
          </a:xfrm>
        </p:spPr>
        <p:txBody>
          <a:bodyPr/>
          <a:lstStyle/>
          <a:p>
            <a:r>
              <a:rPr lang="en-US" dirty="0"/>
              <a:t>Prevalent Users Bias, Emulation </a:t>
            </a:r>
            <a:r>
              <a:rPr lang="en-US" dirty="0">
                <a:highlight>
                  <a:srgbClr val="FFFF00"/>
                </a:highlight>
              </a:rPr>
              <a:t>Failure 1</a:t>
            </a:r>
          </a:p>
        </p:txBody>
      </p:sp>
      <p:grpSp>
        <p:nvGrpSpPr>
          <p:cNvPr id="23" name="Group 22">
            <a:extLst>
              <a:ext uri="{FF2B5EF4-FFF2-40B4-BE49-F238E27FC236}">
                <a16:creationId xmlns:a16="http://schemas.microsoft.com/office/drawing/2014/main" id="{595DD884-7086-6945-B5A7-DF90B56ACEC3}"/>
              </a:ext>
            </a:extLst>
          </p:cNvPr>
          <p:cNvGrpSpPr/>
          <p:nvPr/>
        </p:nvGrpSpPr>
        <p:grpSpPr>
          <a:xfrm>
            <a:off x="3384516" y="2359592"/>
            <a:ext cx="5593228" cy="1774915"/>
            <a:chOff x="251238" y="4144490"/>
            <a:chExt cx="7457637" cy="2479086"/>
          </a:xfrm>
        </p:grpSpPr>
        <p:sp>
          <p:nvSpPr>
            <p:cNvPr id="7" name="TextBox 6"/>
            <p:cNvSpPr txBox="1"/>
            <p:nvPr/>
          </p:nvSpPr>
          <p:spPr>
            <a:xfrm>
              <a:off x="2819402" y="4144490"/>
              <a:ext cx="718829" cy="580341"/>
            </a:xfrm>
            <a:prstGeom prst="rect">
              <a:avLst/>
            </a:prstGeom>
            <a:noFill/>
          </p:spPr>
          <p:txBody>
            <a:bodyPr wrap="none" rtlCol="0">
              <a:spAutoFit/>
            </a:bodyPr>
            <a:lstStyle/>
            <a:p>
              <a:r>
                <a:rPr lang="en-US" sz="2100" dirty="0">
                  <a:solidFill>
                    <a:prstClr val="black"/>
                  </a:solidFill>
                  <a:latin typeface="Calibri"/>
                </a:rPr>
                <a:t>A</a:t>
              </a:r>
              <a:r>
                <a:rPr lang="en-US" sz="2100" baseline="-25000" dirty="0">
                  <a:solidFill>
                    <a:prstClr val="black"/>
                  </a:solidFill>
                  <a:latin typeface="Calibri"/>
                </a:rPr>
                <a:t>T-1</a:t>
              </a:r>
              <a:endParaRPr lang="en-US" sz="1350" baseline="-25000" dirty="0">
                <a:solidFill>
                  <a:prstClr val="black"/>
                </a:solidFill>
                <a:latin typeface="Calibri"/>
              </a:endParaRPr>
            </a:p>
          </p:txBody>
        </p:sp>
        <p:sp>
          <p:nvSpPr>
            <p:cNvPr id="11" name="TextBox 10"/>
            <p:cNvSpPr txBox="1"/>
            <p:nvPr/>
          </p:nvSpPr>
          <p:spPr>
            <a:xfrm>
              <a:off x="2805775" y="6107717"/>
              <a:ext cx="442856" cy="515859"/>
            </a:xfrm>
            <a:prstGeom prst="rect">
              <a:avLst/>
            </a:prstGeom>
            <a:noFill/>
          </p:spPr>
          <p:txBody>
            <a:bodyPr wrap="none" rtlCol="0">
              <a:spAutoFit/>
            </a:bodyPr>
            <a:lstStyle/>
            <a:p>
              <a:r>
                <a:rPr lang="en-US" dirty="0">
                  <a:solidFill>
                    <a:prstClr val="black"/>
                  </a:solidFill>
                  <a:latin typeface="Calibri"/>
                </a:rPr>
                <a:t>U</a:t>
              </a:r>
            </a:p>
          </p:txBody>
        </p:sp>
        <p:sp>
          <p:nvSpPr>
            <p:cNvPr id="17" name="TextBox 16"/>
            <p:cNvSpPr txBox="1"/>
            <p:nvPr/>
          </p:nvSpPr>
          <p:spPr>
            <a:xfrm>
              <a:off x="5111566" y="4144490"/>
              <a:ext cx="736783" cy="580341"/>
            </a:xfrm>
            <a:prstGeom prst="rect">
              <a:avLst/>
            </a:prstGeom>
            <a:noFill/>
            <a:ln>
              <a:noFill/>
            </a:ln>
          </p:spPr>
          <p:txBody>
            <a:bodyPr wrap="none" rtlCol="0">
              <a:spAutoFit/>
            </a:bodyPr>
            <a:lstStyle/>
            <a:p>
              <a:r>
                <a:rPr lang="en-US" sz="2100" dirty="0">
                  <a:solidFill>
                    <a:prstClr val="black"/>
                  </a:solidFill>
                </a:rPr>
                <a:t>A</a:t>
              </a:r>
              <a:r>
                <a:rPr lang="en-US" sz="2100" baseline="-25000" dirty="0">
                  <a:solidFill>
                    <a:prstClr val="black"/>
                  </a:solidFill>
                </a:rPr>
                <a:t>T0</a:t>
              </a:r>
            </a:p>
          </p:txBody>
        </p:sp>
        <p:grpSp>
          <p:nvGrpSpPr>
            <p:cNvPr id="10" name="Group 9">
              <a:extLst>
                <a:ext uri="{FF2B5EF4-FFF2-40B4-BE49-F238E27FC236}">
                  <a16:creationId xmlns:a16="http://schemas.microsoft.com/office/drawing/2014/main" id="{3BCF651D-EEA4-644C-87F3-5644D5FC432C}"/>
                </a:ext>
              </a:extLst>
            </p:cNvPr>
            <p:cNvGrpSpPr/>
            <p:nvPr/>
          </p:nvGrpSpPr>
          <p:grpSpPr>
            <a:xfrm>
              <a:off x="251238" y="4434660"/>
              <a:ext cx="7457637" cy="1930986"/>
              <a:chOff x="251238" y="4434660"/>
              <a:chExt cx="7457637" cy="1930986"/>
            </a:xfrm>
          </p:grpSpPr>
          <p:sp>
            <p:nvSpPr>
              <p:cNvPr id="8" name="TextBox 7"/>
              <p:cNvSpPr txBox="1"/>
              <p:nvPr/>
            </p:nvSpPr>
            <p:spPr>
              <a:xfrm>
                <a:off x="3619478" y="4955252"/>
                <a:ext cx="824031" cy="580340"/>
              </a:xfrm>
              <a:prstGeom prst="rect">
                <a:avLst/>
              </a:prstGeom>
              <a:noFill/>
            </p:spPr>
            <p:txBody>
              <a:bodyPr wrap="square" rtlCol="0">
                <a:spAutoFit/>
              </a:bodyPr>
              <a:lstStyle/>
              <a:p>
                <a:pPr algn="ctr"/>
                <a:r>
                  <a:rPr lang="en-US" sz="2100" dirty="0">
                    <a:solidFill>
                      <a:prstClr val="black"/>
                    </a:solidFill>
                    <a:latin typeface="Calibri"/>
                  </a:rPr>
                  <a:t>Y</a:t>
                </a:r>
                <a:r>
                  <a:rPr lang="en-US" sz="2100" baseline="-25000" dirty="0">
                    <a:solidFill>
                      <a:prstClr val="black"/>
                    </a:solidFill>
                    <a:latin typeface="Calibri"/>
                  </a:rPr>
                  <a:t>-1</a:t>
                </a:r>
              </a:p>
            </p:txBody>
          </p:sp>
          <p:sp>
            <p:nvSpPr>
              <p:cNvPr id="9" name="TextBox 8"/>
              <p:cNvSpPr txBox="1"/>
              <p:nvPr/>
            </p:nvSpPr>
            <p:spPr>
              <a:xfrm>
                <a:off x="6608208" y="4990655"/>
                <a:ext cx="1100667" cy="580340"/>
              </a:xfrm>
              <a:prstGeom prst="rect">
                <a:avLst/>
              </a:prstGeom>
              <a:noFill/>
            </p:spPr>
            <p:txBody>
              <a:bodyPr wrap="square" rtlCol="0">
                <a:spAutoFit/>
              </a:bodyPr>
              <a:lstStyle/>
              <a:p>
                <a:pPr algn="ctr"/>
                <a:r>
                  <a:rPr lang="en-US" sz="2100" dirty="0">
                    <a:solidFill>
                      <a:prstClr val="black"/>
                    </a:solidFill>
                    <a:latin typeface="Calibri"/>
                  </a:rPr>
                  <a:t>Y</a:t>
                </a:r>
                <a:r>
                  <a:rPr lang="en-US" sz="2100" baseline="-25000" dirty="0">
                    <a:solidFill>
                      <a:prstClr val="black"/>
                    </a:solidFill>
                    <a:latin typeface="Calibri"/>
                  </a:rPr>
                  <a:t>1</a:t>
                </a:r>
                <a:endParaRPr lang="en-US" sz="1350" baseline="-25000" dirty="0">
                  <a:solidFill>
                    <a:prstClr val="black"/>
                  </a:solidFill>
                  <a:latin typeface="Calibri"/>
                </a:endParaRPr>
              </a:p>
            </p:txBody>
          </p:sp>
          <p:cxnSp>
            <p:nvCxnSpPr>
              <p:cNvPr id="12" name="Straight Arrow Connector 11"/>
              <p:cNvCxnSpPr>
                <a:cxnSpLocks/>
                <a:stCxn id="7" idx="2"/>
                <a:endCxn id="8" idx="1"/>
              </p:cNvCxnSpPr>
              <p:nvPr/>
            </p:nvCxnSpPr>
            <p:spPr>
              <a:xfrm>
                <a:off x="3178816" y="4724830"/>
                <a:ext cx="440661" cy="520592"/>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11" idx="0"/>
                <a:endCxn id="8" idx="1"/>
              </p:cNvCxnSpPr>
              <p:nvPr/>
            </p:nvCxnSpPr>
            <p:spPr>
              <a:xfrm flipV="1">
                <a:off x="3027203" y="5245423"/>
                <a:ext cx="592275" cy="862294"/>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20"/>
              <p:cNvCxnSpPr>
                <a:stCxn id="7" idx="3"/>
                <a:endCxn id="17" idx="1"/>
              </p:cNvCxnSpPr>
              <p:nvPr/>
            </p:nvCxnSpPr>
            <p:spPr>
              <a:xfrm>
                <a:off x="3538231" y="4434660"/>
                <a:ext cx="1573335" cy="17739"/>
              </a:xfrm>
              <a:prstGeom prst="curvedConnector3">
                <a:avLst>
                  <a:gd name="adj1" fmla="val 50000"/>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20"/>
              <p:cNvCxnSpPr>
                <a:cxnSpLocks/>
                <a:stCxn id="11" idx="3"/>
                <a:endCxn id="9" idx="2"/>
              </p:cNvCxnSpPr>
              <p:nvPr/>
            </p:nvCxnSpPr>
            <p:spPr>
              <a:xfrm flipV="1">
                <a:off x="3248631" y="5570996"/>
                <a:ext cx="3909911" cy="794650"/>
              </a:xfrm>
              <a:prstGeom prst="curvedConnector2">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20"/>
              <p:cNvCxnSpPr>
                <a:cxnSpLocks/>
                <a:stCxn id="17" idx="3"/>
                <a:endCxn id="9" idx="0"/>
              </p:cNvCxnSpPr>
              <p:nvPr/>
            </p:nvCxnSpPr>
            <p:spPr>
              <a:xfrm>
                <a:off x="5848348" y="4434660"/>
                <a:ext cx="1310193" cy="555995"/>
              </a:xfrm>
              <a:prstGeom prst="curved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F526744-C45E-9341-9B33-29A47D214A95}"/>
                  </a:ext>
                </a:extLst>
              </p:cNvPr>
              <p:cNvSpPr txBox="1"/>
              <p:nvPr/>
            </p:nvSpPr>
            <p:spPr>
              <a:xfrm>
                <a:off x="251238" y="4848856"/>
                <a:ext cx="2133647" cy="709305"/>
              </a:xfrm>
              <a:prstGeom prst="rect">
                <a:avLst/>
              </a:prstGeom>
              <a:noFill/>
              <a:ln>
                <a:solidFill>
                  <a:schemeClr val="accent1"/>
                </a:solidFill>
              </a:ln>
            </p:spPr>
            <p:txBody>
              <a:bodyPr wrap="square" rtlCol="0">
                <a:spAutoFit/>
              </a:bodyPr>
              <a:lstStyle/>
              <a:p>
                <a:r>
                  <a:rPr lang="en-US" sz="1350" dirty="0">
                    <a:solidFill>
                      <a:prstClr val="black"/>
                    </a:solidFill>
                    <a:latin typeface="Calibri"/>
                  </a:rPr>
                  <a:t>Selection into Study (E) occurs at T</a:t>
                </a:r>
                <a:r>
                  <a:rPr lang="en-US" sz="1350" baseline="-25000" dirty="0">
                    <a:solidFill>
                      <a:prstClr val="black"/>
                    </a:solidFill>
                    <a:latin typeface="Calibri"/>
                  </a:rPr>
                  <a:t>-1</a:t>
                </a:r>
              </a:p>
            </p:txBody>
          </p:sp>
        </p:grpSp>
      </p:grpSp>
      <p:grpSp>
        <p:nvGrpSpPr>
          <p:cNvPr id="27" name="Group 26">
            <a:extLst>
              <a:ext uri="{FF2B5EF4-FFF2-40B4-BE49-F238E27FC236}">
                <a16:creationId xmlns:a16="http://schemas.microsoft.com/office/drawing/2014/main" id="{935FEF4D-2679-AF45-B1CC-5C98D432B199}"/>
              </a:ext>
            </a:extLst>
          </p:cNvPr>
          <p:cNvGrpSpPr/>
          <p:nvPr/>
        </p:nvGrpSpPr>
        <p:grpSpPr>
          <a:xfrm>
            <a:off x="699847" y="1765148"/>
            <a:ext cx="3539541" cy="1575954"/>
            <a:chOff x="362740" y="2538525"/>
            <a:chExt cx="6728580" cy="2101271"/>
          </a:xfrm>
        </p:grpSpPr>
        <p:grpSp>
          <p:nvGrpSpPr>
            <p:cNvPr id="28" name="Group 27">
              <a:extLst>
                <a:ext uri="{FF2B5EF4-FFF2-40B4-BE49-F238E27FC236}">
                  <a16:creationId xmlns:a16="http://schemas.microsoft.com/office/drawing/2014/main" id="{6FC4F7CE-74E3-BF49-8A57-5F4A431B91A5}"/>
                </a:ext>
              </a:extLst>
            </p:cNvPr>
            <p:cNvGrpSpPr/>
            <p:nvPr/>
          </p:nvGrpSpPr>
          <p:grpSpPr>
            <a:xfrm>
              <a:off x="383743" y="3297140"/>
              <a:ext cx="6707577" cy="748387"/>
              <a:chOff x="369888" y="4666507"/>
              <a:chExt cx="6707577" cy="748387"/>
            </a:xfrm>
          </p:grpSpPr>
          <p:cxnSp>
            <p:nvCxnSpPr>
              <p:cNvPr id="34" name="Straight Arrow Connector 33">
                <a:extLst>
                  <a:ext uri="{FF2B5EF4-FFF2-40B4-BE49-F238E27FC236}">
                    <a16:creationId xmlns:a16="http://schemas.microsoft.com/office/drawing/2014/main" id="{4B15E944-3EE5-D946-9E40-25C621099C05}"/>
                  </a:ext>
                </a:extLst>
              </p:cNvPr>
              <p:cNvCxnSpPr>
                <a:cxnSpLocks/>
              </p:cNvCxnSpPr>
              <p:nvPr/>
            </p:nvCxnSpPr>
            <p:spPr>
              <a:xfrm flipV="1">
                <a:off x="369888" y="4951515"/>
                <a:ext cx="6707577" cy="148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3FB4A9B-39A0-3248-A142-1F12EF70728D}"/>
                  </a:ext>
                </a:extLst>
              </p:cNvPr>
              <p:cNvCxnSpPr>
                <a:cxnSpLocks/>
              </p:cNvCxnSpPr>
              <p:nvPr/>
            </p:nvCxnSpPr>
            <p:spPr>
              <a:xfrm>
                <a:off x="1173582" y="4666507"/>
                <a:ext cx="0" cy="74838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F934B5D3-56BE-6143-A695-E2C590CB96F3}"/>
                </a:ext>
              </a:extLst>
            </p:cNvPr>
            <p:cNvSpPr txBox="1"/>
            <p:nvPr/>
          </p:nvSpPr>
          <p:spPr bwMode="auto">
            <a:xfrm>
              <a:off x="2189005" y="4102743"/>
              <a:ext cx="571500" cy="307776"/>
            </a:xfrm>
            <a:prstGeom prst="rect">
              <a:avLst/>
            </a:prstGeom>
            <a:noFill/>
            <a:ln w="19050" algn="ctr">
              <a:noFill/>
              <a:miter lim="800000"/>
              <a:headEnd/>
              <a:tailEnd/>
            </a:ln>
          </p:spPr>
          <p:txBody>
            <a:bodyPr wrap="square" lIns="0" tIns="0" rIns="0" bIns="0" rtlCol="0">
              <a:spAutoFit/>
            </a:bodyPr>
            <a:lstStyle/>
            <a:p>
              <a:r>
                <a:rPr lang="en-US" sz="1500" b="1" dirty="0"/>
                <a:t>T</a:t>
              </a:r>
              <a:r>
                <a:rPr lang="en-US" sz="1500" b="1" baseline="-25000" dirty="0"/>
                <a:t>0</a:t>
              </a:r>
            </a:p>
          </p:txBody>
        </p:sp>
        <p:cxnSp>
          <p:nvCxnSpPr>
            <p:cNvPr id="30" name="Straight Connector 29">
              <a:extLst>
                <a:ext uri="{FF2B5EF4-FFF2-40B4-BE49-F238E27FC236}">
                  <a16:creationId xmlns:a16="http://schemas.microsoft.com/office/drawing/2014/main" id="{67205537-89DE-A844-9436-ACC69451B1B2}"/>
                </a:ext>
              </a:extLst>
            </p:cNvPr>
            <p:cNvCxnSpPr>
              <a:cxnSpLocks/>
            </p:cNvCxnSpPr>
            <p:nvPr/>
          </p:nvCxnSpPr>
          <p:spPr>
            <a:xfrm>
              <a:off x="2133587" y="3064523"/>
              <a:ext cx="0" cy="113340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1" name="Left Brace 30">
              <a:extLst>
                <a:ext uri="{FF2B5EF4-FFF2-40B4-BE49-F238E27FC236}">
                  <a16:creationId xmlns:a16="http://schemas.microsoft.com/office/drawing/2014/main" id="{D7D8DE43-A93C-D64A-90B7-EE6E4578EB65}"/>
                </a:ext>
              </a:extLst>
            </p:cNvPr>
            <p:cNvSpPr/>
            <p:nvPr/>
          </p:nvSpPr>
          <p:spPr>
            <a:xfrm rot="5400000">
              <a:off x="1289006" y="2792989"/>
              <a:ext cx="748387" cy="829930"/>
            </a:xfrm>
            <a:prstGeom prst="leftBrace">
              <a:avLst>
                <a:gd name="adj1" fmla="val 10371"/>
                <a:gd name="adj2" fmla="val 49148"/>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32" name="TextBox 31">
              <a:extLst>
                <a:ext uri="{FF2B5EF4-FFF2-40B4-BE49-F238E27FC236}">
                  <a16:creationId xmlns:a16="http://schemas.microsoft.com/office/drawing/2014/main" id="{E493915F-3A1E-7249-87BE-F919EAE99E1D}"/>
                </a:ext>
              </a:extLst>
            </p:cNvPr>
            <p:cNvSpPr txBox="1"/>
            <p:nvPr/>
          </p:nvSpPr>
          <p:spPr bwMode="auto">
            <a:xfrm>
              <a:off x="362740" y="2538525"/>
              <a:ext cx="4153220" cy="615553"/>
            </a:xfrm>
            <a:prstGeom prst="rect">
              <a:avLst/>
            </a:prstGeom>
            <a:noFill/>
            <a:ln w="19050" algn="ctr">
              <a:noFill/>
              <a:miter lim="800000"/>
              <a:headEnd/>
              <a:tailEnd/>
            </a:ln>
          </p:spPr>
          <p:txBody>
            <a:bodyPr wrap="square" lIns="0" tIns="0" rIns="0" bIns="0" rtlCol="0">
              <a:spAutoFit/>
            </a:bodyPr>
            <a:lstStyle/>
            <a:p>
              <a:r>
                <a:rPr lang="en-US" sz="1500" b="1" dirty="0"/>
                <a:t>A</a:t>
              </a:r>
              <a:r>
                <a:rPr lang="en-US" sz="1500" dirty="0"/>
                <a:t>,</a:t>
              </a:r>
              <a:r>
                <a:rPr lang="en-US" sz="1500" b="1" dirty="0"/>
                <a:t> </a:t>
              </a:r>
              <a:r>
                <a:rPr lang="en-US" sz="1500" dirty="0"/>
                <a:t>period when “treatment” is assigned</a:t>
              </a:r>
            </a:p>
          </p:txBody>
        </p:sp>
        <p:sp>
          <p:nvSpPr>
            <p:cNvPr id="33" name="TextBox 32">
              <a:extLst>
                <a:ext uri="{FF2B5EF4-FFF2-40B4-BE49-F238E27FC236}">
                  <a16:creationId xmlns:a16="http://schemas.microsoft.com/office/drawing/2014/main" id="{A540AFDA-AFB3-C548-9989-FC40BDF1D60E}"/>
                </a:ext>
              </a:extLst>
            </p:cNvPr>
            <p:cNvSpPr txBox="1"/>
            <p:nvPr/>
          </p:nvSpPr>
          <p:spPr bwMode="auto">
            <a:xfrm>
              <a:off x="622299" y="4024243"/>
              <a:ext cx="1757649" cy="615553"/>
            </a:xfrm>
            <a:prstGeom prst="rect">
              <a:avLst/>
            </a:prstGeom>
            <a:noFill/>
            <a:ln w="19050" algn="ctr">
              <a:noFill/>
              <a:miter lim="800000"/>
              <a:headEnd/>
              <a:tailEnd/>
            </a:ln>
          </p:spPr>
          <p:txBody>
            <a:bodyPr wrap="square" lIns="0" tIns="0" rIns="0" bIns="0" rtlCol="0">
              <a:spAutoFit/>
            </a:bodyPr>
            <a:lstStyle/>
            <a:p>
              <a:r>
                <a:rPr lang="en-US" sz="1500" b="1" dirty="0"/>
                <a:t>E</a:t>
              </a:r>
              <a:r>
                <a:rPr lang="en-US" sz="1500" dirty="0"/>
                <a:t>, eligibility</a:t>
              </a:r>
            </a:p>
          </p:txBody>
        </p:sp>
      </p:grpSp>
      <p:sp>
        <p:nvSpPr>
          <p:cNvPr id="36" name="Content Placeholder 2">
            <a:extLst>
              <a:ext uri="{FF2B5EF4-FFF2-40B4-BE49-F238E27FC236}">
                <a16:creationId xmlns:a16="http://schemas.microsoft.com/office/drawing/2014/main" id="{283037F0-3C71-0342-9EAB-6D44A9C1036D}"/>
              </a:ext>
            </a:extLst>
          </p:cNvPr>
          <p:cNvSpPr>
            <a:spLocks noGrp="1"/>
          </p:cNvSpPr>
          <p:nvPr>
            <p:ph idx="1"/>
          </p:nvPr>
        </p:nvSpPr>
        <p:spPr>
          <a:xfrm>
            <a:off x="296037" y="3984328"/>
            <a:ext cx="7886700" cy="1950871"/>
          </a:xfrm>
        </p:spPr>
        <p:txBody>
          <a:bodyPr>
            <a:normAutofit fontScale="92500" lnSpcReduction="20000"/>
          </a:bodyPr>
          <a:lstStyle/>
          <a:p>
            <a:r>
              <a:rPr lang="en-US" sz="1800" dirty="0"/>
              <a:t>For example:</a:t>
            </a:r>
          </a:p>
          <a:p>
            <a:pPr marL="644112" lvl="1" indent="-342892"/>
            <a:r>
              <a:rPr lang="en-US" sz="1500" i="1" dirty="0"/>
              <a:t>A</a:t>
            </a:r>
            <a:r>
              <a:rPr lang="en-US" sz="1500" i="1" baseline="-25000" dirty="0"/>
              <a:t>T-1</a:t>
            </a:r>
            <a:r>
              <a:rPr lang="en-US" sz="1500" dirty="0"/>
              <a:t>: Aspirin use, at 1m post-op (</a:t>
            </a:r>
            <a:r>
              <a:rPr lang="en-US" sz="1500" dirty="0" err="1"/>
              <a:t>Elig</a:t>
            </a:r>
            <a:r>
              <a:rPr lang="en-US" sz="1500" dirty="0"/>
              <a:t>)</a:t>
            </a:r>
          </a:p>
          <a:p>
            <a:pPr marL="644112" lvl="1" indent="-342892"/>
            <a:r>
              <a:rPr lang="en-US" sz="1500" dirty="0"/>
              <a:t>A</a:t>
            </a:r>
            <a:r>
              <a:rPr lang="en-US" sz="1500" baseline="-25000" dirty="0"/>
              <a:t>T0</a:t>
            </a:r>
            <a:r>
              <a:rPr lang="en-US" sz="1500" dirty="0"/>
              <a:t>: Aspirin use, assessed via med chart at 12m post-op (T0)</a:t>
            </a:r>
          </a:p>
          <a:p>
            <a:pPr marL="644112" lvl="1" indent="-342892"/>
            <a:r>
              <a:rPr lang="en-US" sz="1500" i="1" dirty="0"/>
              <a:t>Y</a:t>
            </a:r>
            <a:r>
              <a:rPr lang="en-US" sz="1500" i="1" baseline="-25000" dirty="0"/>
              <a:t>-1</a:t>
            </a:r>
            <a:r>
              <a:rPr lang="en-US" sz="1500" dirty="0"/>
              <a:t>: Death due to CRC before time 0</a:t>
            </a:r>
          </a:p>
          <a:p>
            <a:pPr marL="644112" lvl="1" indent="-342892"/>
            <a:r>
              <a:rPr lang="en-US" sz="1500" i="1" dirty="0"/>
              <a:t>Y</a:t>
            </a:r>
            <a:r>
              <a:rPr lang="en-US" sz="1500" i="1" baseline="-25000" dirty="0"/>
              <a:t>1</a:t>
            </a:r>
            <a:r>
              <a:rPr lang="en-US" sz="1500" dirty="0"/>
              <a:t>: Death due to CRC after time 0, time 0 starts at 12m post-op</a:t>
            </a:r>
          </a:p>
          <a:p>
            <a:pPr marL="644112" lvl="1" indent="-342892"/>
            <a:r>
              <a:rPr lang="en-US" sz="1500" i="1" dirty="0"/>
              <a:t>C</a:t>
            </a:r>
            <a:r>
              <a:rPr lang="en-US" sz="1500" dirty="0"/>
              <a:t>: Selection into study based on surviving until 12m post-op (time 0)</a:t>
            </a:r>
          </a:p>
          <a:p>
            <a:pPr marL="644112" lvl="1" indent="-342892"/>
            <a:r>
              <a:rPr lang="en-US" sz="1500" i="1" dirty="0"/>
              <a:t>U</a:t>
            </a:r>
            <a:r>
              <a:rPr lang="en-US" sz="1500" dirty="0"/>
              <a:t>: Body Mass Index</a:t>
            </a:r>
          </a:p>
          <a:p>
            <a:pPr lvl="1"/>
            <a:endParaRPr lang="en-US" sz="1500" dirty="0"/>
          </a:p>
        </p:txBody>
      </p:sp>
      <p:sp>
        <p:nvSpPr>
          <p:cNvPr id="48" name="TextBox 47">
            <a:extLst>
              <a:ext uri="{FF2B5EF4-FFF2-40B4-BE49-F238E27FC236}">
                <a16:creationId xmlns:a16="http://schemas.microsoft.com/office/drawing/2014/main" id="{4490F805-ABA1-3F43-A58C-8F6273B9E9F8}"/>
              </a:ext>
            </a:extLst>
          </p:cNvPr>
          <p:cNvSpPr txBox="1"/>
          <p:nvPr/>
        </p:nvSpPr>
        <p:spPr>
          <a:xfrm>
            <a:off x="7160332" y="3046060"/>
            <a:ext cx="288618" cy="300082"/>
          </a:xfrm>
          <a:prstGeom prst="rect">
            <a:avLst/>
          </a:prstGeom>
          <a:noFill/>
          <a:ln>
            <a:solidFill>
              <a:schemeClr val="accent1"/>
            </a:solidFill>
          </a:ln>
        </p:spPr>
        <p:txBody>
          <a:bodyPr wrap="square" rtlCol="0">
            <a:spAutoFit/>
          </a:bodyPr>
          <a:lstStyle/>
          <a:p>
            <a:r>
              <a:rPr lang="en-US" sz="1350" dirty="0"/>
              <a:t>C</a:t>
            </a:r>
          </a:p>
        </p:txBody>
      </p:sp>
      <p:cxnSp>
        <p:nvCxnSpPr>
          <p:cNvPr id="50" name="Straight Arrow Connector 49">
            <a:extLst>
              <a:ext uri="{FF2B5EF4-FFF2-40B4-BE49-F238E27FC236}">
                <a16:creationId xmlns:a16="http://schemas.microsoft.com/office/drawing/2014/main" id="{DCEA0264-6338-E244-B1C8-81B0C157E405}"/>
              </a:ext>
            </a:extLst>
          </p:cNvPr>
          <p:cNvCxnSpPr>
            <a:cxnSpLocks/>
            <a:stCxn id="8" idx="3"/>
            <a:endCxn id="48" idx="1"/>
          </p:cNvCxnSpPr>
          <p:nvPr/>
        </p:nvCxnSpPr>
        <p:spPr>
          <a:xfrm>
            <a:off x="6528719" y="3147811"/>
            <a:ext cx="631613" cy="48290"/>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758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131095"/>
            <a:ext cx="7886700" cy="571955"/>
          </a:xfrm>
        </p:spPr>
        <p:txBody>
          <a:bodyPr/>
          <a:lstStyle/>
          <a:p>
            <a:r>
              <a:rPr lang="en-US" dirty="0"/>
              <a:t>Prevalent Users Bias, Emulation Failure 1</a:t>
            </a:r>
          </a:p>
        </p:txBody>
      </p:sp>
      <p:sp>
        <p:nvSpPr>
          <p:cNvPr id="15" name="TextBox 14"/>
          <p:cNvSpPr txBox="1"/>
          <p:nvPr/>
        </p:nvSpPr>
        <p:spPr>
          <a:xfrm>
            <a:off x="7006121" y="5658199"/>
            <a:ext cx="2353235" cy="300082"/>
          </a:xfrm>
          <a:prstGeom prst="rect">
            <a:avLst/>
          </a:prstGeom>
          <a:noFill/>
        </p:spPr>
        <p:txBody>
          <a:bodyPr wrap="square" rtlCol="0">
            <a:spAutoFit/>
          </a:bodyPr>
          <a:lstStyle/>
          <a:p>
            <a:r>
              <a:rPr lang="en-US" sz="1350" dirty="0"/>
              <a:t>Provided by: M. </a:t>
            </a:r>
            <a:r>
              <a:rPr lang="en-US" sz="1350" dirty="0" err="1"/>
              <a:t>Glymour</a:t>
            </a:r>
            <a:endParaRPr lang="en-US" sz="1350" dirty="0"/>
          </a:p>
        </p:txBody>
      </p:sp>
      <p:grpSp>
        <p:nvGrpSpPr>
          <p:cNvPr id="23" name="Group 22">
            <a:extLst>
              <a:ext uri="{FF2B5EF4-FFF2-40B4-BE49-F238E27FC236}">
                <a16:creationId xmlns:a16="http://schemas.microsoft.com/office/drawing/2014/main" id="{595DD884-7086-6945-B5A7-DF90B56ACEC3}"/>
              </a:ext>
            </a:extLst>
          </p:cNvPr>
          <p:cNvGrpSpPr/>
          <p:nvPr/>
        </p:nvGrpSpPr>
        <p:grpSpPr>
          <a:xfrm>
            <a:off x="3375560" y="2463840"/>
            <a:ext cx="5463639" cy="1774915"/>
            <a:chOff x="424023" y="4144490"/>
            <a:chExt cx="7284852" cy="2479086"/>
          </a:xfrm>
        </p:grpSpPr>
        <p:sp>
          <p:nvSpPr>
            <p:cNvPr id="7" name="TextBox 6"/>
            <p:cNvSpPr txBox="1"/>
            <p:nvPr/>
          </p:nvSpPr>
          <p:spPr>
            <a:xfrm>
              <a:off x="2819402" y="4144490"/>
              <a:ext cx="718829" cy="580341"/>
            </a:xfrm>
            <a:prstGeom prst="rect">
              <a:avLst/>
            </a:prstGeom>
            <a:noFill/>
          </p:spPr>
          <p:txBody>
            <a:bodyPr wrap="none" rtlCol="0">
              <a:spAutoFit/>
            </a:bodyPr>
            <a:lstStyle/>
            <a:p>
              <a:r>
                <a:rPr lang="en-US" sz="2100" dirty="0">
                  <a:solidFill>
                    <a:prstClr val="black"/>
                  </a:solidFill>
                  <a:latin typeface="Calibri"/>
                </a:rPr>
                <a:t>A</a:t>
              </a:r>
              <a:r>
                <a:rPr lang="en-US" sz="2100" baseline="-25000" dirty="0">
                  <a:solidFill>
                    <a:prstClr val="black"/>
                  </a:solidFill>
                  <a:latin typeface="Calibri"/>
                </a:rPr>
                <a:t>T-1</a:t>
              </a:r>
              <a:endParaRPr lang="en-US" sz="1350" baseline="-25000" dirty="0">
                <a:solidFill>
                  <a:prstClr val="black"/>
                </a:solidFill>
                <a:latin typeface="Calibri"/>
              </a:endParaRPr>
            </a:p>
          </p:txBody>
        </p:sp>
        <p:sp>
          <p:nvSpPr>
            <p:cNvPr id="11" name="TextBox 10"/>
            <p:cNvSpPr txBox="1"/>
            <p:nvPr/>
          </p:nvSpPr>
          <p:spPr>
            <a:xfrm>
              <a:off x="2805775" y="6107717"/>
              <a:ext cx="442856" cy="515859"/>
            </a:xfrm>
            <a:prstGeom prst="rect">
              <a:avLst/>
            </a:prstGeom>
            <a:noFill/>
          </p:spPr>
          <p:txBody>
            <a:bodyPr wrap="none" rtlCol="0">
              <a:spAutoFit/>
            </a:bodyPr>
            <a:lstStyle/>
            <a:p>
              <a:r>
                <a:rPr lang="en-US" dirty="0">
                  <a:solidFill>
                    <a:prstClr val="black"/>
                  </a:solidFill>
                  <a:latin typeface="Calibri"/>
                </a:rPr>
                <a:t>U</a:t>
              </a:r>
            </a:p>
          </p:txBody>
        </p:sp>
        <p:sp>
          <p:nvSpPr>
            <p:cNvPr id="17" name="TextBox 16"/>
            <p:cNvSpPr txBox="1"/>
            <p:nvPr/>
          </p:nvSpPr>
          <p:spPr>
            <a:xfrm>
              <a:off x="5111566" y="4144490"/>
              <a:ext cx="736783" cy="580341"/>
            </a:xfrm>
            <a:prstGeom prst="rect">
              <a:avLst/>
            </a:prstGeom>
            <a:noFill/>
            <a:ln>
              <a:noFill/>
            </a:ln>
          </p:spPr>
          <p:txBody>
            <a:bodyPr wrap="none" rtlCol="0">
              <a:spAutoFit/>
            </a:bodyPr>
            <a:lstStyle/>
            <a:p>
              <a:r>
                <a:rPr lang="en-US" sz="2100" dirty="0">
                  <a:solidFill>
                    <a:prstClr val="black"/>
                  </a:solidFill>
                </a:rPr>
                <a:t>A</a:t>
              </a:r>
              <a:r>
                <a:rPr lang="en-US" sz="2100" baseline="-25000" dirty="0">
                  <a:solidFill>
                    <a:prstClr val="black"/>
                  </a:solidFill>
                </a:rPr>
                <a:t>T0</a:t>
              </a:r>
            </a:p>
          </p:txBody>
        </p:sp>
        <p:grpSp>
          <p:nvGrpSpPr>
            <p:cNvPr id="10" name="Group 9">
              <a:extLst>
                <a:ext uri="{FF2B5EF4-FFF2-40B4-BE49-F238E27FC236}">
                  <a16:creationId xmlns:a16="http://schemas.microsoft.com/office/drawing/2014/main" id="{3BCF651D-EEA4-644C-87F3-5644D5FC432C}"/>
                </a:ext>
              </a:extLst>
            </p:cNvPr>
            <p:cNvGrpSpPr/>
            <p:nvPr/>
          </p:nvGrpSpPr>
          <p:grpSpPr>
            <a:xfrm>
              <a:off x="424023" y="4434660"/>
              <a:ext cx="7284852" cy="1930986"/>
              <a:chOff x="424023" y="4434660"/>
              <a:chExt cx="7284852" cy="1930986"/>
            </a:xfrm>
          </p:grpSpPr>
          <p:sp>
            <p:nvSpPr>
              <p:cNvPr id="8" name="TextBox 7"/>
              <p:cNvSpPr txBox="1"/>
              <p:nvPr/>
            </p:nvSpPr>
            <p:spPr>
              <a:xfrm>
                <a:off x="3619478" y="4955252"/>
                <a:ext cx="824031" cy="580340"/>
              </a:xfrm>
              <a:prstGeom prst="rect">
                <a:avLst/>
              </a:prstGeom>
              <a:noFill/>
            </p:spPr>
            <p:txBody>
              <a:bodyPr wrap="square" rtlCol="0">
                <a:spAutoFit/>
              </a:bodyPr>
              <a:lstStyle/>
              <a:p>
                <a:pPr algn="ctr"/>
                <a:r>
                  <a:rPr lang="en-US" sz="2100" dirty="0">
                    <a:solidFill>
                      <a:prstClr val="black"/>
                    </a:solidFill>
                    <a:latin typeface="Calibri"/>
                  </a:rPr>
                  <a:t>Y</a:t>
                </a:r>
                <a:r>
                  <a:rPr lang="en-US" sz="2100" baseline="-25000" dirty="0">
                    <a:solidFill>
                      <a:prstClr val="black"/>
                    </a:solidFill>
                    <a:latin typeface="Calibri"/>
                  </a:rPr>
                  <a:t>-1</a:t>
                </a:r>
              </a:p>
            </p:txBody>
          </p:sp>
          <p:sp>
            <p:nvSpPr>
              <p:cNvPr id="9" name="TextBox 8"/>
              <p:cNvSpPr txBox="1"/>
              <p:nvPr/>
            </p:nvSpPr>
            <p:spPr>
              <a:xfrm>
                <a:off x="6608208" y="4990655"/>
                <a:ext cx="1100667" cy="580340"/>
              </a:xfrm>
              <a:prstGeom prst="rect">
                <a:avLst/>
              </a:prstGeom>
              <a:noFill/>
            </p:spPr>
            <p:txBody>
              <a:bodyPr wrap="square" rtlCol="0">
                <a:spAutoFit/>
              </a:bodyPr>
              <a:lstStyle/>
              <a:p>
                <a:pPr algn="ctr"/>
                <a:r>
                  <a:rPr lang="en-US" sz="2100" dirty="0">
                    <a:solidFill>
                      <a:prstClr val="black"/>
                    </a:solidFill>
                    <a:latin typeface="Calibri"/>
                  </a:rPr>
                  <a:t>Y</a:t>
                </a:r>
                <a:r>
                  <a:rPr lang="en-US" sz="2100" baseline="-25000" dirty="0">
                    <a:solidFill>
                      <a:prstClr val="black"/>
                    </a:solidFill>
                    <a:latin typeface="Calibri"/>
                  </a:rPr>
                  <a:t>1</a:t>
                </a:r>
                <a:endParaRPr lang="en-US" sz="1350" baseline="-25000" dirty="0">
                  <a:solidFill>
                    <a:prstClr val="black"/>
                  </a:solidFill>
                  <a:latin typeface="Calibri"/>
                </a:endParaRPr>
              </a:p>
            </p:txBody>
          </p:sp>
          <p:cxnSp>
            <p:nvCxnSpPr>
              <p:cNvPr id="12" name="Straight Arrow Connector 11"/>
              <p:cNvCxnSpPr>
                <a:cxnSpLocks/>
                <a:stCxn id="7" idx="2"/>
                <a:endCxn id="8" idx="1"/>
              </p:cNvCxnSpPr>
              <p:nvPr/>
            </p:nvCxnSpPr>
            <p:spPr>
              <a:xfrm>
                <a:off x="3178816" y="4724830"/>
                <a:ext cx="440661" cy="520592"/>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11" idx="0"/>
                <a:endCxn id="8" idx="1"/>
              </p:cNvCxnSpPr>
              <p:nvPr/>
            </p:nvCxnSpPr>
            <p:spPr>
              <a:xfrm flipV="1">
                <a:off x="3027203" y="5245423"/>
                <a:ext cx="592275" cy="862294"/>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20"/>
              <p:cNvCxnSpPr>
                <a:stCxn id="7" idx="3"/>
                <a:endCxn id="17" idx="1"/>
              </p:cNvCxnSpPr>
              <p:nvPr/>
            </p:nvCxnSpPr>
            <p:spPr>
              <a:xfrm>
                <a:off x="3538231" y="4434660"/>
                <a:ext cx="1573335" cy="17739"/>
              </a:xfrm>
              <a:prstGeom prst="curvedConnector3">
                <a:avLst>
                  <a:gd name="adj1" fmla="val 50000"/>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20"/>
              <p:cNvCxnSpPr>
                <a:cxnSpLocks/>
                <a:stCxn id="11" idx="3"/>
                <a:endCxn id="9" idx="2"/>
              </p:cNvCxnSpPr>
              <p:nvPr/>
            </p:nvCxnSpPr>
            <p:spPr>
              <a:xfrm flipV="1">
                <a:off x="3248631" y="5570996"/>
                <a:ext cx="3909911" cy="794650"/>
              </a:xfrm>
              <a:prstGeom prst="curvedConnector2">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20"/>
              <p:cNvCxnSpPr>
                <a:cxnSpLocks/>
                <a:stCxn id="17" idx="3"/>
                <a:endCxn id="9" idx="0"/>
              </p:cNvCxnSpPr>
              <p:nvPr/>
            </p:nvCxnSpPr>
            <p:spPr>
              <a:xfrm>
                <a:off x="5848348" y="4434660"/>
                <a:ext cx="1310193" cy="555995"/>
              </a:xfrm>
              <a:prstGeom prst="curved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F526744-C45E-9341-9B33-29A47D214A95}"/>
                  </a:ext>
                </a:extLst>
              </p:cNvPr>
              <p:cNvSpPr txBox="1"/>
              <p:nvPr/>
            </p:nvSpPr>
            <p:spPr>
              <a:xfrm>
                <a:off x="424023" y="4513821"/>
                <a:ext cx="2133647" cy="709305"/>
              </a:xfrm>
              <a:prstGeom prst="rect">
                <a:avLst/>
              </a:prstGeom>
              <a:noFill/>
              <a:ln>
                <a:solidFill>
                  <a:schemeClr val="accent1"/>
                </a:solidFill>
              </a:ln>
            </p:spPr>
            <p:txBody>
              <a:bodyPr wrap="square" rtlCol="0">
                <a:spAutoFit/>
              </a:bodyPr>
              <a:lstStyle/>
              <a:p>
                <a:r>
                  <a:rPr lang="en-US" sz="1350" dirty="0">
                    <a:solidFill>
                      <a:prstClr val="black"/>
                    </a:solidFill>
                    <a:latin typeface="Calibri"/>
                  </a:rPr>
                  <a:t>Selection into Study (E) occurs at T</a:t>
                </a:r>
                <a:r>
                  <a:rPr lang="en-US" sz="1350" baseline="-25000" dirty="0">
                    <a:solidFill>
                      <a:prstClr val="black"/>
                    </a:solidFill>
                    <a:latin typeface="Calibri"/>
                  </a:rPr>
                  <a:t>-1</a:t>
                </a:r>
              </a:p>
            </p:txBody>
          </p:sp>
        </p:grpSp>
      </p:grpSp>
      <p:grpSp>
        <p:nvGrpSpPr>
          <p:cNvPr id="27" name="Group 26">
            <a:extLst>
              <a:ext uri="{FF2B5EF4-FFF2-40B4-BE49-F238E27FC236}">
                <a16:creationId xmlns:a16="http://schemas.microsoft.com/office/drawing/2014/main" id="{935FEF4D-2679-AF45-B1CC-5C98D432B199}"/>
              </a:ext>
            </a:extLst>
          </p:cNvPr>
          <p:cNvGrpSpPr/>
          <p:nvPr/>
        </p:nvGrpSpPr>
        <p:grpSpPr>
          <a:xfrm>
            <a:off x="699847" y="1765148"/>
            <a:ext cx="3539541" cy="1575954"/>
            <a:chOff x="362740" y="2538525"/>
            <a:chExt cx="6728580" cy="2101271"/>
          </a:xfrm>
        </p:grpSpPr>
        <p:grpSp>
          <p:nvGrpSpPr>
            <p:cNvPr id="28" name="Group 27">
              <a:extLst>
                <a:ext uri="{FF2B5EF4-FFF2-40B4-BE49-F238E27FC236}">
                  <a16:creationId xmlns:a16="http://schemas.microsoft.com/office/drawing/2014/main" id="{6FC4F7CE-74E3-BF49-8A57-5F4A431B91A5}"/>
                </a:ext>
              </a:extLst>
            </p:cNvPr>
            <p:cNvGrpSpPr/>
            <p:nvPr/>
          </p:nvGrpSpPr>
          <p:grpSpPr>
            <a:xfrm>
              <a:off x="383743" y="3297140"/>
              <a:ext cx="6707577" cy="748387"/>
              <a:chOff x="369888" y="4666507"/>
              <a:chExt cx="6707577" cy="748387"/>
            </a:xfrm>
          </p:grpSpPr>
          <p:cxnSp>
            <p:nvCxnSpPr>
              <p:cNvPr id="34" name="Straight Arrow Connector 33">
                <a:extLst>
                  <a:ext uri="{FF2B5EF4-FFF2-40B4-BE49-F238E27FC236}">
                    <a16:creationId xmlns:a16="http://schemas.microsoft.com/office/drawing/2014/main" id="{4B15E944-3EE5-D946-9E40-25C621099C05}"/>
                  </a:ext>
                </a:extLst>
              </p:cNvPr>
              <p:cNvCxnSpPr>
                <a:cxnSpLocks/>
              </p:cNvCxnSpPr>
              <p:nvPr/>
            </p:nvCxnSpPr>
            <p:spPr>
              <a:xfrm flipV="1">
                <a:off x="369888" y="4951515"/>
                <a:ext cx="6707577" cy="148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3FB4A9B-39A0-3248-A142-1F12EF70728D}"/>
                  </a:ext>
                </a:extLst>
              </p:cNvPr>
              <p:cNvCxnSpPr>
                <a:cxnSpLocks/>
              </p:cNvCxnSpPr>
              <p:nvPr/>
            </p:nvCxnSpPr>
            <p:spPr>
              <a:xfrm>
                <a:off x="1173582" y="4666507"/>
                <a:ext cx="0" cy="74838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F934B5D3-56BE-6143-A695-E2C590CB96F3}"/>
                </a:ext>
              </a:extLst>
            </p:cNvPr>
            <p:cNvSpPr txBox="1"/>
            <p:nvPr/>
          </p:nvSpPr>
          <p:spPr bwMode="auto">
            <a:xfrm>
              <a:off x="2189005" y="4102743"/>
              <a:ext cx="571500" cy="307776"/>
            </a:xfrm>
            <a:prstGeom prst="rect">
              <a:avLst/>
            </a:prstGeom>
            <a:noFill/>
            <a:ln w="19050" algn="ctr">
              <a:noFill/>
              <a:miter lim="800000"/>
              <a:headEnd/>
              <a:tailEnd/>
            </a:ln>
          </p:spPr>
          <p:txBody>
            <a:bodyPr wrap="square" lIns="0" tIns="0" rIns="0" bIns="0" rtlCol="0">
              <a:spAutoFit/>
            </a:bodyPr>
            <a:lstStyle/>
            <a:p>
              <a:r>
                <a:rPr lang="en-US" sz="1500" b="1" dirty="0"/>
                <a:t>T</a:t>
              </a:r>
              <a:r>
                <a:rPr lang="en-US" sz="1500" b="1" baseline="-25000" dirty="0"/>
                <a:t>0</a:t>
              </a:r>
            </a:p>
          </p:txBody>
        </p:sp>
        <p:cxnSp>
          <p:nvCxnSpPr>
            <p:cNvPr id="30" name="Straight Connector 29">
              <a:extLst>
                <a:ext uri="{FF2B5EF4-FFF2-40B4-BE49-F238E27FC236}">
                  <a16:creationId xmlns:a16="http://schemas.microsoft.com/office/drawing/2014/main" id="{67205537-89DE-A844-9436-ACC69451B1B2}"/>
                </a:ext>
              </a:extLst>
            </p:cNvPr>
            <p:cNvCxnSpPr>
              <a:cxnSpLocks/>
            </p:cNvCxnSpPr>
            <p:nvPr/>
          </p:nvCxnSpPr>
          <p:spPr>
            <a:xfrm>
              <a:off x="2133587" y="3064523"/>
              <a:ext cx="0" cy="113340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1" name="Left Brace 30">
              <a:extLst>
                <a:ext uri="{FF2B5EF4-FFF2-40B4-BE49-F238E27FC236}">
                  <a16:creationId xmlns:a16="http://schemas.microsoft.com/office/drawing/2014/main" id="{D7D8DE43-A93C-D64A-90B7-EE6E4578EB65}"/>
                </a:ext>
              </a:extLst>
            </p:cNvPr>
            <p:cNvSpPr/>
            <p:nvPr/>
          </p:nvSpPr>
          <p:spPr>
            <a:xfrm rot="5400000">
              <a:off x="1289006" y="2792989"/>
              <a:ext cx="748387" cy="829930"/>
            </a:xfrm>
            <a:prstGeom prst="leftBrace">
              <a:avLst>
                <a:gd name="adj1" fmla="val 10371"/>
                <a:gd name="adj2" fmla="val 49148"/>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32" name="TextBox 31">
              <a:extLst>
                <a:ext uri="{FF2B5EF4-FFF2-40B4-BE49-F238E27FC236}">
                  <a16:creationId xmlns:a16="http://schemas.microsoft.com/office/drawing/2014/main" id="{E493915F-3A1E-7249-87BE-F919EAE99E1D}"/>
                </a:ext>
              </a:extLst>
            </p:cNvPr>
            <p:cNvSpPr txBox="1"/>
            <p:nvPr/>
          </p:nvSpPr>
          <p:spPr bwMode="auto">
            <a:xfrm>
              <a:off x="362740" y="2538525"/>
              <a:ext cx="4153220" cy="615553"/>
            </a:xfrm>
            <a:prstGeom prst="rect">
              <a:avLst/>
            </a:prstGeom>
            <a:noFill/>
            <a:ln w="19050" algn="ctr">
              <a:noFill/>
              <a:miter lim="800000"/>
              <a:headEnd/>
              <a:tailEnd/>
            </a:ln>
          </p:spPr>
          <p:txBody>
            <a:bodyPr wrap="square" lIns="0" tIns="0" rIns="0" bIns="0" rtlCol="0">
              <a:spAutoFit/>
            </a:bodyPr>
            <a:lstStyle/>
            <a:p>
              <a:r>
                <a:rPr lang="en-US" sz="1500" b="1" dirty="0"/>
                <a:t>A</a:t>
              </a:r>
              <a:r>
                <a:rPr lang="en-US" sz="1500" dirty="0"/>
                <a:t>,</a:t>
              </a:r>
              <a:r>
                <a:rPr lang="en-US" sz="1500" b="1" dirty="0"/>
                <a:t> </a:t>
              </a:r>
              <a:r>
                <a:rPr lang="en-US" sz="1500" dirty="0"/>
                <a:t>period when “treatment” is assigned</a:t>
              </a:r>
            </a:p>
          </p:txBody>
        </p:sp>
        <p:sp>
          <p:nvSpPr>
            <p:cNvPr id="33" name="TextBox 32">
              <a:extLst>
                <a:ext uri="{FF2B5EF4-FFF2-40B4-BE49-F238E27FC236}">
                  <a16:creationId xmlns:a16="http://schemas.microsoft.com/office/drawing/2014/main" id="{A540AFDA-AFB3-C548-9989-FC40BDF1D60E}"/>
                </a:ext>
              </a:extLst>
            </p:cNvPr>
            <p:cNvSpPr txBox="1"/>
            <p:nvPr/>
          </p:nvSpPr>
          <p:spPr bwMode="auto">
            <a:xfrm>
              <a:off x="622299" y="4024243"/>
              <a:ext cx="1757649" cy="615553"/>
            </a:xfrm>
            <a:prstGeom prst="rect">
              <a:avLst/>
            </a:prstGeom>
            <a:noFill/>
            <a:ln w="19050" algn="ctr">
              <a:noFill/>
              <a:miter lim="800000"/>
              <a:headEnd/>
              <a:tailEnd/>
            </a:ln>
          </p:spPr>
          <p:txBody>
            <a:bodyPr wrap="square" lIns="0" tIns="0" rIns="0" bIns="0" rtlCol="0">
              <a:spAutoFit/>
            </a:bodyPr>
            <a:lstStyle/>
            <a:p>
              <a:r>
                <a:rPr lang="en-US" sz="1500" b="1" dirty="0"/>
                <a:t>E</a:t>
              </a:r>
              <a:r>
                <a:rPr lang="en-US" sz="1500" dirty="0"/>
                <a:t>, eligibility</a:t>
              </a:r>
            </a:p>
          </p:txBody>
        </p:sp>
      </p:grpSp>
      <p:sp>
        <p:nvSpPr>
          <p:cNvPr id="48" name="TextBox 47">
            <a:extLst>
              <a:ext uri="{FF2B5EF4-FFF2-40B4-BE49-F238E27FC236}">
                <a16:creationId xmlns:a16="http://schemas.microsoft.com/office/drawing/2014/main" id="{4490F805-ABA1-3F43-A58C-8F6273B9E9F8}"/>
              </a:ext>
            </a:extLst>
          </p:cNvPr>
          <p:cNvSpPr txBox="1"/>
          <p:nvPr/>
        </p:nvSpPr>
        <p:spPr>
          <a:xfrm>
            <a:off x="7160332" y="3046060"/>
            <a:ext cx="288618" cy="300082"/>
          </a:xfrm>
          <a:prstGeom prst="rect">
            <a:avLst/>
          </a:prstGeom>
          <a:noFill/>
          <a:ln>
            <a:solidFill>
              <a:schemeClr val="accent1"/>
            </a:solidFill>
          </a:ln>
        </p:spPr>
        <p:txBody>
          <a:bodyPr wrap="square" rtlCol="0">
            <a:spAutoFit/>
          </a:bodyPr>
          <a:lstStyle/>
          <a:p>
            <a:r>
              <a:rPr lang="en-US" sz="1350" dirty="0"/>
              <a:t>C</a:t>
            </a:r>
          </a:p>
        </p:txBody>
      </p:sp>
      <p:cxnSp>
        <p:nvCxnSpPr>
          <p:cNvPr id="50" name="Straight Arrow Connector 49">
            <a:extLst>
              <a:ext uri="{FF2B5EF4-FFF2-40B4-BE49-F238E27FC236}">
                <a16:creationId xmlns:a16="http://schemas.microsoft.com/office/drawing/2014/main" id="{DCEA0264-6338-E244-B1C8-81B0C157E405}"/>
              </a:ext>
            </a:extLst>
          </p:cNvPr>
          <p:cNvCxnSpPr>
            <a:cxnSpLocks/>
            <a:stCxn id="8" idx="3"/>
            <a:endCxn id="48" idx="1"/>
          </p:cNvCxnSpPr>
          <p:nvPr/>
        </p:nvCxnSpPr>
        <p:spPr>
          <a:xfrm flipV="1">
            <a:off x="6390174" y="3196101"/>
            <a:ext cx="770158" cy="55958"/>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963A24D-97F1-B047-B0DE-749BB8D1E0C1}"/>
              </a:ext>
            </a:extLst>
          </p:cNvPr>
          <p:cNvSpPr txBox="1"/>
          <p:nvPr/>
        </p:nvSpPr>
        <p:spPr>
          <a:xfrm>
            <a:off x="397731" y="4100797"/>
            <a:ext cx="5026477" cy="1477328"/>
          </a:xfrm>
          <a:prstGeom prst="rect">
            <a:avLst/>
          </a:prstGeom>
          <a:noFill/>
        </p:spPr>
        <p:txBody>
          <a:bodyPr wrap="square" rtlCol="0">
            <a:spAutoFit/>
          </a:bodyPr>
          <a:lstStyle/>
          <a:p>
            <a:r>
              <a:rPr lang="en-US" sz="1500" i="1" dirty="0"/>
              <a:t>Consequence of  conditioning on a common effect of exposure and outcome; Or on a common effect of a </a:t>
            </a:r>
            <a:r>
              <a:rPr lang="en-US" sz="1500" i="1" dirty="0">
                <a:highlight>
                  <a:srgbClr val="FFFF00"/>
                </a:highlight>
              </a:rPr>
              <a:t>cause of the exposure</a:t>
            </a:r>
            <a:r>
              <a:rPr lang="en-US" sz="1500" i="1" dirty="0"/>
              <a:t> and a </a:t>
            </a:r>
            <a:r>
              <a:rPr lang="en-US" sz="1500" i="1" dirty="0">
                <a:highlight>
                  <a:srgbClr val="FFFF00"/>
                </a:highlight>
              </a:rPr>
              <a:t>cause of the outcome</a:t>
            </a:r>
            <a:endParaRPr lang="en-US" sz="1500" i="1" dirty="0"/>
          </a:p>
          <a:p>
            <a:endParaRPr lang="en-US" sz="1500" i="1" dirty="0"/>
          </a:p>
          <a:p>
            <a:r>
              <a:rPr lang="en-US" sz="1500" i="1" dirty="0"/>
              <a:t>Here – C is a common effect of A</a:t>
            </a:r>
            <a:r>
              <a:rPr lang="en-US" sz="1500" i="1" baseline="-25000" dirty="0"/>
              <a:t>T-1</a:t>
            </a:r>
            <a:r>
              <a:rPr lang="en-US" sz="1500" i="1" dirty="0"/>
              <a:t> (cause of treatment, A</a:t>
            </a:r>
            <a:r>
              <a:rPr lang="en-US" sz="1500" i="1" baseline="-25000" dirty="0"/>
              <a:t>T0</a:t>
            </a:r>
            <a:r>
              <a:rPr lang="en-US" sz="1500" i="1" dirty="0"/>
              <a:t>) and U, a cause of the outcome Y</a:t>
            </a:r>
            <a:r>
              <a:rPr lang="en-US" sz="1500" i="1" baseline="-25000" dirty="0"/>
              <a:t>1</a:t>
            </a:r>
          </a:p>
        </p:txBody>
      </p:sp>
    </p:spTree>
    <p:extLst>
      <p:ext uri="{BB962C8B-B14F-4D97-AF65-F5344CB8AC3E}">
        <p14:creationId xmlns:p14="http://schemas.microsoft.com/office/powerpoint/2010/main" val="2899750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7786A5-3007-874E-9B24-3952045A6F6C}"/>
              </a:ext>
            </a:extLst>
          </p:cNvPr>
          <p:cNvSpPr>
            <a:spLocks noGrp="1"/>
          </p:cNvSpPr>
          <p:nvPr>
            <p:ph type="sldNum" sz="quarter" idx="12"/>
          </p:nvPr>
        </p:nvSpPr>
        <p:spPr/>
        <p:txBody>
          <a:bodyPr/>
          <a:lstStyle/>
          <a:p>
            <a:fld id="{7BCC8D0D-EAEC-449D-9161-023DFF90F2E2}" type="slidenum">
              <a:rPr lang="en-US" smtClean="0"/>
              <a:pPr/>
              <a:t>17</a:t>
            </a:fld>
            <a:endParaRPr lang="en-US" dirty="0"/>
          </a:p>
        </p:txBody>
      </p:sp>
      <p:sp>
        <p:nvSpPr>
          <p:cNvPr id="4" name="Title 3">
            <a:extLst>
              <a:ext uri="{FF2B5EF4-FFF2-40B4-BE49-F238E27FC236}">
                <a16:creationId xmlns:a16="http://schemas.microsoft.com/office/drawing/2014/main" id="{064A69A1-BADE-DF49-AD85-1A5DC455661C}"/>
              </a:ext>
            </a:extLst>
          </p:cNvPr>
          <p:cNvSpPr>
            <a:spLocks noGrp="1"/>
          </p:cNvSpPr>
          <p:nvPr>
            <p:ph type="title"/>
          </p:nvPr>
        </p:nvSpPr>
        <p:spPr/>
        <p:txBody>
          <a:bodyPr/>
          <a:lstStyle/>
          <a:p>
            <a:r>
              <a:rPr lang="en-US" dirty="0"/>
              <a:t>DAGs for Matching</a:t>
            </a:r>
          </a:p>
        </p:txBody>
      </p:sp>
    </p:spTree>
    <p:extLst>
      <p:ext uri="{BB962C8B-B14F-4D97-AF65-F5344CB8AC3E}">
        <p14:creationId xmlns:p14="http://schemas.microsoft.com/office/powerpoint/2010/main" val="401384299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18</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Unmatched Case-Control Study</a:t>
            </a:r>
          </a:p>
        </p:txBody>
      </p:sp>
      <p:sp>
        <p:nvSpPr>
          <p:cNvPr id="5" name="Content Placeholder 5">
            <a:extLst>
              <a:ext uri="{FF2B5EF4-FFF2-40B4-BE49-F238E27FC236}">
                <a16:creationId xmlns:a16="http://schemas.microsoft.com/office/drawing/2014/main" id="{7DE36C3B-0C88-5E47-9462-5F5465107428}"/>
              </a:ext>
            </a:extLst>
          </p:cNvPr>
          <p:cNvSpPr>
            <a:spLocks noGrp="1"/>
          </p:cNvSpPr>
          <p:nvPr>
            <p:ph idx="1"/>
          </p:nvPr>
        </p:nvSpPr>
        <p:spPr>
          <a:xfrm>
            <a:off x="459686" y="1426867"/>
            <a:ext cx="8137665" cy="2954214"/>
          </a:xfrm>
        </p:spPr>
        <p:txBody>
          <a:bodyPr/>
          <a:lstStyle/>
          <a:p>
            <a:pPr marL="0" indent="0">
              <a:buNone/>
            </a:pPr>
            <a:r>
              <a:rPr lang="en-US" dirty="0"/>
              <a:t>A: Statin use</a:t>
            </a:r>
          </a:p>
          <a:p>
            <a:pPr marL="0" indent="0">
              <a:buNone/>
            </a:pPr>
            <a:r>
              <a:rPr lang="en-US" dirty="0"/>
              <a:t>Y: Colorectal cancer</a:t>
            </a:r>
          </a:p>
          <a:p>
            <a:pPr marL="0" indent="0">
              <a:buNone/>
            </a:pPr>
            <a:r>
              <a:rPr lang="en-US" dirty="0"/>
              <a:t>M: Year of birth, sex, primary clinic location, ethnic group </a:t>
            </a:r>
          </a:p>
          <a:p>
            <a:pPr marL="0" indent="0">
              <a:buNone/>
            </a:pPr>
            <a:r>
              <a:rPr lang="en-US" dirty="0"/>
              <a:t>S: Selection into the study</a:t>
            </a:r>
          </a:p>
          <a:p>
            <a:pPr marL="0" indent="0">
              <a:buNone/>
            </a:pPr>
            <a:endParaRPr lang="en-US" dirty="0"/>
          </a:p>
          <a:p>
            <a:pPr marL="0" indent="0">
              <a:buNone/>
            </a:pPr>
            <a:r>
              <a:rPr lang="en-US" dirty="0"/>
              <a:t>What does the DAG look like that does NOT match on the above factors?</a:t>
            </a:r>
          </a:p>
        </p:txBody>
      </p:sp>
      <p:sp>
        <p:nvSpPr>
          <p:cNvPr id="6" name="Footer Placeholder 1">
            <a:extLst>
              <a:ext uri="{FF2B5EF4-FFF2-40B4-BE49-F238E27FC236}">
                <a16:creationId xmlns:a16="http://schemas.microsoft.com/office/drawing/2014/main" id="{9B06EDF8-ACC8-814F-94F2-DF87DC920998}"/>
              </a:ext>
            </a:extLst>
          </p:cNvPr>
          <p:cNvSpPr>
            <a:spLocks noGrp="1"/>
          </p:cNvSpPr>
          <p:nvPr>
            <p:ph type="ftr" sz="quarter" idx="12"/>
          </p:nvPr>
        </p:nvSpPr>
        <p:spPr>
          <a:xfrm>
            <a:off x="548153" y="6470129"/>
            <a:ext cx="7661350" cy="138609"/>
          </a:xfrm>
        </p:spPr>
        <p:txBody>
          <a:bodyPr/>
          <a:lstStyle/>
          <a:p>
            <a:r>
              <a:rPr lang="en-US" dirty="0"/>
              <a:t>Poynter JM, et al. Statins and the risk of colorectal cancer. N </a:t>
            </a:r>
            <a:r>
              <a:rPr lang="en-US" dirty="0" err="1"/>
              <a:t>Engl</a:t>
            </a:r>
            <a:r>
              <a:rPr lang="en-US" dirty="0"/>
              <a:t> J Med. 2005;352(21):2184-92.</a:t>
            </a:r>
          </a:p>
        </p:txBody>
      </p:sp>
    </p:spTree>
    <p:extLst>
      <p:ext uri="{BB962C8B-B14F-4D97-AF65-F5344CB8AC3E}">
        <p14:creationId xmlns:p14="http://schemas.microsoft.com/office/powerpoint/2010/main" val="382358794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19</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Unmatched Case-Control Study</a:t>
            </a:r>
          </a:p>
        </p:txBody>
      </p:sp>
      <p:sp>
        <p:nvSpPr>
          <p:cNvPr id="5" name="Content Placeholder 5">
            <a:extLst>
              <a:ext uri="{FF2B5EF4-FFF2-40B4-BE49-F238E27FC236}">
                <a16:creationId xmlns:a16="http://schemas.microsoft.com/office/drawing/2014/main" id="{7DE36C3B-0C88-5E47-9462-5F5465107428}"/>
              </a:ext>
            </a:extLst>
          </p:cNvPr>
          <p:cNvSpPr>
            <a:spLocks noGrp="1"/>
          </p:cNvSpPr>
          <p:nvPr>
            <p:ph idx="1"/>
          </p:nvPr>
        </p:nvSpPr>
        <p:spPr>
          <a:xfrm>
            <a:off x="459686" y="1426867"/>
            <a:ext cx="8137665" cy="2954214"/>
          </a:xfrm>
        </p:spPr>
        <p:txBody>
          <a:bodyPr/>
          <a:lstStyle/>
          <a:p>
            <a:pPr marL="0" indent="0">
              <a:buNone/>
            </a:pPr>
            <a:r>
              <a:rPr lang="en-US" sz="1600" dirty="0"/>
              <a:t>A: Statin use</a:t>
            </a:r>
          </a:p>
          <a:p>
            <a:pPr marL="0" indent="0">
              <a:buNone/>
            </a:pPr>
            <a:r>
              <a:rPr lang="en-US" sz="1600" dirty="0"/>
              <a:t>Y: Colorectal cancer</a:t>
            </a:r>
          </a:p>
          <a:p>
            <a:pPr marL="0" indent="0">
              <a:buNone/>
            </a:pPr>
            <a:r>
              <a:rPr lang="en-US" sz="1600" dirty="0"/>
              <a:t>M: Year of birth, sex, primary clinic location, ethnic group </a:t>
            </a:r>
          </a:p>
          <a:p>
            <a:pPr marL="0" indent="0">
              <a:buNone/>
            </a:pPr>
            <a:r>
              <a:rPr lang="en-US" sz="1600" dirty="0"/>
              <a:t>S: Selection into the study</a:t>
            </a:r>
          </a:p>
          <a:p>
            <a:pPr marL="0" indent="0">
              <a:buNone/>
            </a:pPr>
            <a:endParaRPr lang="en-US" dirty="0"/>
          </a:p>
          <a:p>
            <a:pPr marL="0" indent="0">
              <a:buNone/>
            </a:pPr>
            <a:r>
              <a:rPr lang="en-US" dirty="0"/>
              <a:t>What does the DAG look like that does NOT match on the above factors?</a:t>
            </a:r>
          </a:p>
        </p:txBody>
      </p:sp>
      <p:grpSp>
        <p:nvGrpSpPr>
          <p:cNvPr id="14" name="Group 13">
            <a:extLst>
              <a:ext uri="{FF2B5EF4-FFF2-40B4-BE49-F238E27FC236}">
                <a16:creationId xmlns:a16="http://schemas.microsoft.com/office/drawing/2014/main" id="{7E0172C0-D787-E942-B087-C477C884A160}"/>
              </a:ext>
            </a:extLst>
          </p:cNvPr>
          <p:cNvGrpSpPr/>
          <p:nvPr/>
        </p:nvGrpSpPr>
        <p:grpSpPr>
          <a:xfrm>
            <a:off x="2958808" y="4771497"/>
            <a:ext cx="3226384" cy="433405"/>
            <a:chOff x="3224659" y="4765147"/>
            <a:chExt cx="3226384" cy="433405"/>
          </a:xfrm>
        </p:grpSpPr>
        <p:sp>
          <p:nvSpPr>
            <p:cNvPr id="15" name="Content Placeholder 5">
              <a:extLst>
                <a:ext uri="{FF2B5EF4-FFF2-40B4-BE49-F238E27FC236}">
                  <a16:creationId xmlns:a16="http://schemas.microsoft.com/office/drawing/2014/main" id="{103D71A2-FEB1-BC46-BE8B-15FCA53A3A2A}"/>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M</a:t>
              </a:r>
            </a:p>
          </p:txBody>
        </p:sp>
        <p:sp>
          <p:nvSpPr>
            <p:cNvPr id="16" name="Content Placeholder 5">
              <a:extLst>
                <a:ext uri="{FF2B5EF4-FFF2-40B4-BE49-F238E27FC236}">
                  <a16:creationId xmlns:a16="http://schemas.microsoft.com/office/drawing/2014/main" id="{160CB3A1-BCED-8043-A545-36B202EEF79F}"/>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17" name="Content Placeholder 5">
              <a:extLst>
                <a:ext uri="{FF2B5EF4-FFF2-40B4-BE49-F238E27FC236}">
                  <a16:creationId xmlns:a16="http://schemas.microsoft.com/office/drawing/2014/main" id="{297D6483-6C83-AD46-8C37-E1CF25C06C96}"/>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18" name="Straight Arrow Connector 17">
              <a:extLst>
                <a:ext uri="{FF2B5EF4-FFF2-40B4-BE49-F238E27FC236}">
                  <a16:creationId xmlns:a16="http://schemas.microsoft.com/office/drawing/2014/main" id="{CFEFBBA5-D828-8947-94FB-D9495D6C7C68}"/>
                </a:ext>
              </a:extLst>
            </p:cNvPr>
            <p:cNvCxnSpPr>
              <a:stCxn id="15" idx="3"/>
              <a:endCxn id="16"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794BD11-8D93-874C-9E34-6B16DE760BF8}"/>
                </a:ext>
              </a:extLst>
            </p:cNvPr>
            <p:cNvCxnSpPr>
              <a:cxnSpLocks/>
              <a:stCxn id="16"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A16A0182-7674-4746-B7C7-1F09F8D6FAF7}"/>
                </a:ext>
              </a:extLst>
            </p:cNvPr>
            <p:cNvCxnSpPr>
              <a:stCxn id="15" idx="0"/>
              <a:endCxn id="17"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Footer Placeholder 1">
            <a:extLst>
              <a:ext uri="{FF2B5EF4-FFF2-40B4-BE49-F238E27FC236}">
                <a16:creationId xmlns:a16="http://schemas.microsoft.com/office/drawing/2014/main" id="{D039E36C-1B8C-584F-97D6-F82551527E39}"/>
              </a:ext>
            </a:extLst>
          </p:cNvPr>
          <p:cNvSpPr>
            <a:spLocks noGrp="1"/>
          </p:cNvSpPr>
          <p:nvPr>
            <p:ph type="ftr" sz="quarter" idx="12"/>
          </p:nvPr>
        </p:nvSpPr>
        <p:spPr>
          <a:xfrm>
            <a:off x="548153" y="6470129"/>
            <a:ext cx="7661350" cy="138609"/>
          </a:xfrm>
        </p:spPr>
        <p:txBody>
          <a:bodyPr/>
          <a:lstStyle/>
          <a:p>
            <a:r>
              <a:rPr lang="en-US" dirty="0"/>
              <a:t>Poynter JM, et al. Statins and the risk of colorectal cancer. N </a:t>
            </a:r>
            <a:r>
              <a:rPr lang="en-US" dirty="0" err="1"/>
              <a:t>Engl</a:t>
            </a:r>
            <a:r>
              <a:rPr lang="en-US" dirty="0"/>
              <a:t> J Med. 2005;352(21):2184-92.</a:t>
            </a:r>
          </a:p>
        </p:txBody>
      </p:sp>
    </p:spTree>
    <p:extLst>
      <p:ext uri="{BB962C8B-B14F-4D97-AF65-F5344CB8AC3E}">
        <p14:creationId xmlns:p14="http://schemas.microsoft.com/office/powerpoint/2010/main" val="41282922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351084"/>
          </a:xfrm>
        </p:spPr>
        <p:txBody>
          <a:bodyPr/>
          <a:lstStyle/>
          <a:p>
            <a:r>
              <a:rPr lang="en-US" dirty="0"/>
              <a:t>Review of DAG Rules</a:t>
            </a:r>
          </a:p>
          <a:p>
            <a:r>
              <a:rPr lang="en-US" dirty="0"/>
              <a:t>Target Trial Emulation Failures</a:t>
            </a:r>
          </a:p>
          <a:p>
            <a:r>
              <a:rPr lang="en-US" dirty="0"/>
              <a:t>DAGs for Matching</a:t>
            </a:r>
          </a:p>
          <a:p>
            <a:r>
              <a:rPr lang="en-US" dirty="0"/>
              <a:t>Competing Risks and Selection Bias</a:t>
            </a:r>
          </a:p>
        </p:txBody>
      </p:sp>
    </p:spTree>
    <p:extLst>
      <p:ext uri="{BB962C8B-B14F-4D97-AF65-F5344CB8AC3E}">
        <p14:creationId xmlns:p14="http://schemas.microsoft.com/office/powerpoint/2010/main" val="31475958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20</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Matched Case-Control Study</a:t>
            </a:r>
          </a:p>
        </p:txBody>
      </p:sp>
      <p:sp>
        <p:nvSpPr>
          <p:cNvPr id="5" name="Content Placeholder 5">
            <a:extLst>
              <a:ext uri="{FF2B5EF4-FFF2-40B4-BE49-F238E27FC236}">
                <a16:creationId xmlns:a16="http://schemas.microsoft.com/office/drawing/2014/main" id="{7DE36C3B-0C88-5E47-9462-5F5465107428}"/>
              </a:ext>
            </a:extLst>
          </p:cNvPr>
          <p:cNvSpPr>
            <a:spLocks noGrp="1"/>
          </p:cNvSpPr>
          <p:nvPr>
            <p:ph idx="1"/>
          </p:nvPr>
        </p:nvSpPr>
        <p:spPr>
          <a:xfrm>
            <a:off x="459686" y="1426867"/>
            <a:ext cx="8137665" cy="2954214"/>
          </a:xfrm>
        </p:spPr>
        <p:txBody>
          <a:bodyPr/>
          <a:lstStyle/>
          <a:p>
            <a:pPr marL="0" indent="0">
              <a:buNone/>
            </a:pPr>
            <a:r>
              <a:rPr lang="en-US" dirty="0"/>
              <a:t>A: Statin use</a:t>
            </a:r>
          </a:p>
          <a:p>
            <a:pPr marL="0" indent="0">
              <a:buNone/>
            </a:pPr>
            <a:r>
              <a:rPr lang="en-US" dirty="0"/>
              <a:t>Y: Colorectal cancer</a:t>
            </a:r>
          </a:p>
          <a:p>
            <a:pPr marL="0" indent="0">
              <a:buNone/>
            </a:pPr>
            <a:r>
              <a:rPr lang="en-US" dirty="0"/>
              <a:t>M: Year of birth, sex, primary clinic location, ethnic group </a:t>
            </a:r>
          </a:p>
          <a:p>
            <a:pPr marL="0" indent="0">
              <a:buNone/>
            </a:pPr>
            <a:r>
              <a:rPr lang="en-US" dirty="0"/>
              <a:t>S: Selection into the study</a:t>
            </a:r>
          </a:p>
          <a:p>
            <a:pPr marL="0" indent="0">
              <a:buNone/>
            </a:pPr>
            <a:endParaRPr lang="en-US" dirty="0"/>
          </a:p>
          <a:p>
            <a:pPr marL="0" indent="0">
              <a:buNone/>
            </a:pPr>
            <a:r>
              <a:rPr lang="en-US" dirty="0"/>
              <a:t>What does the DAG look like that DOES match on the above factors?</a:t>
            </a:r>
          </a:p>
        </p:txBody>
      </p:sp>
      <p:sp>
        <p:nvSpPr>
          <p:cNvPr id="6" name="Footer Placeholder 1">
            <a:extLst>
              <a:ext uri="{FF2B5EF4-FFF2-40B4-BE49-F238E27FC236}">
                <a16:creationId xmlns:a16="http://schemas.microsoft.com/office/drawing/2014/main" id="{C9B125D7-6F1E-E948-820B-4BC437FF0E0D}"/>
              </a:ext>
            </a:extLst>
          </p:cNvPr>
          <p:cNvSpPr>
            <a:spLocks noGrp="1"/>
          </p:cNvSpPr>
          <p:nvPr>
            <p:ph type="ftr" sz="quarter" idx="12"/>
          </p:nvPr>
        </p:nvSpPr>
        <p:spPr>
          <a:xfrm>
            <a:off x="548153" y="6470129"/>
            <a:ext cx="7661350" cy="138609"/>
          </a:xfrm>
        </p:spPr>
        <p:txBody>
          <a:bodyPr/>
          <a:lstStyle/>
          <a:p>
            <a:r>
              <a:rPr lang="en-US" dirty="0"/>
              <a:t>Poynter JM, et al. Statins and the risk of colorectal cancer. N </a:t>
            </a:r>
            <a:r>
              <a:rPr lang="en-US" dirty="0" err="1"/>
              <a:t>Engl</a:t>
            </a:r>
            <a:r>
              <a:rPr lang="en-US" dirty="0"/>
              <a:t> J Med. 2005;352(21):2184-92.</a:t>
            </a:r>
          </a:p>
        </p:txBody>
      </p:sp>
    </p:spTree>
    <p:extLst>
      <p:ext uri="{BB962C8B-B14F-4D97-AF65-F5344CB8AC3E}">
        <p14:creationId xmlns:p14="http://schemas.microsoft.com/office/powerpoint/2010/main" val="107401949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21</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Matched Case-Control Study</a:t>
            </a:r>
          </a:p>
        </p:txBody>
      </p:sp>
      <p:sp>
        <p:nvSpPr>
          <p:cNvPr id="5" name="Content Placeholder 5">
            <a:extLst>
              <a:ext uri="{FF2B5EF4-FFF2-40B4-BE49-F238E27FC236}">
                <a16:creationId xmlns:a16="http://schemas.microsoft.com/office/drawing/2014/main" id="{7DE36C3B-0C88-5E47-9462-5F5465107428}"/>
              </a:ext>
            </a:extLst>
          </p:cNvPr>
          <p:cNvSpPr>
            <a:spLocks noGrp="1"/>
          </p:cNvSpPr>
          <p:nvPr>
            <p:ph idx="1"/>
          </p:nvPr>
        </p:nvSpPr>
        <p:spPr>
          <a:xfrm>
            <a:off x="459686" y="1426867"/>
            <a:ext cx="8137665" cy="2954214"/>
          </a:xfrm>
        </p:spPr>
        <p:txBody>
          <a:bodyPr/>
          <a:lstStyle/>
          <a:p>
            <a:pPr marL="0" indent="0">
              <a:buNone/>
            </a:pPr>
            <a:r>
              <a:rPr lang="en-US" sz="1600" dirty="0"/>
              <a:t>A: Statin use</a:t>
            </a:r>
          </a:p>
          <a:p>
            <a:pPr marL="0" indent="0">
              <a:buNone/>
            </a:pPr>
            <a:r>
              <a:rPr lang="en-US" sz="1600" dirty="0"/>
              <a:t>Y: Colorectal cancer</a:t>
            </a:r>
          </a:p>
          <a:p>
            <a:pPr marL="0" indent="0">
              <a:buNone/>
            </a:pPr>
            <a:r>
              <a:rPr lang="en-US" sz="1600" dirty="0"/>
              <a:t>M: Year of birth, sex, primary clinic location, ethnic group </a:t>
            </a:r>
          </a:p>
          <a:p>
            <a:pPr marL="0" indent="0">
              <a:buNone/>
            </a:pPr>
            <a:r>
              <a:rPr lang="en-US" sz="1600" dirty="0"/>
              <a:t>S: Selection into the study</a:t>
            </a:r>
          </a:p>
          <a:p>
            <a:pPr marL="0" indent="0">
              <a:buNone/>
            </a:pPr>
            <a:endParaRPr lang="en-US" dirty="0"/>
          </a:p>
          <a:p>
            <a:pPr marL="0" indent="0">
              <a:buNone/>
            </a:pPr>
            <a:r>
              <a:rPr lang="en-US" dirty="0"/>
              <a:t>What does the DAG look like that DOES match on the above factors?</a:t>
            </a:r>
          </a:p>
          <a:p>
            <a:pPr marL="0" indent="0">
              <a:buNone/>
            </a:pPr>
            <a:endParaRPr lang="en-US" dirty="0"/>
          </a:p>
          <a:p>
            <a:pPr marL="0" indent="0">
              <a:buNone/>
            </a:pPr>
            <a:endParaRPr lang="en-US" dirty="0"/>
          </a:p>
          <a:p>
            <a:pPr marL="0" indent="0">
              <a:buNone/>
            </a:pPr>
            <a:endParaRPr lang="en-US" dirty="0"/>
          </a:p>
          <a:p>
            <a:pPr marL="0" indent="0">
              <a:buNone/>
            </a:pPr>
            <a:r>
              <a:rPr lang="en-US" dirty="0"/>
              <a:t>But don’t M and Y appear to be associated in this DAG?</a:t>
            </a:r>
          </a:p>
        </p:txBody>
      </p:sp>
      <p:grpSp>
        <p:nvGrpSpPr>
          <p:cNvPr id="24" name="Group 23">
            <a:extLst>
              <a:ext uri="{FF2B5EF4-FFF2-40B4-BE49-F238E27FC236}">
                <a16:creationId xmlns:a16="http://schemas.microsoft.com/office/drawing/2014/main" id="{C2188F1C-C072-5E43-B7A7-25D1D50DB5B6}"/>
              </a:ext>
            </a:extLst>
          </p:cNvPr>
          <p:cNvGrpSpPr/>
          <p:nvPr/>
        </p:nvGrpSpPr>
        <p:grpSpPr>
          <a:xfrm>
            <a:off x="2398690" y="4145457"/>
            <a:ext cx="4346620" cy="433405"/>
            <a:chOff x="2958808" y="4348088"/>
            <a:chExt cx="4346620" cy="433405"/>
          </a:xfrm>
        </p:grpSpPr>
        <p:grpSp>
          <p:nvGrpSpPr>
            <p:cNvPr id="6" name="Group 5">
              <a:extLst>
                <a:ext uri="{FF2B5EF4-FFF2-40B4-BE49-F238E27FC236}">
                  <a16:creationId xmlns:a16="http://schemas.microsoft.com/office/drawing/2014/main" id="{F9A25018-BE28-BB4A-A3D4-4575184CA22F}"/>
                </a:ext>
              </a:extLst>
            </p:cNvPr>
            <p:cNvGrpSpPr/>
            <p:nvPr/>
          </p:nvGrpSpPr>
          <p:grpSpPr>
            <a:xfrm>
              <a:off x="2958808" y="4348088"/>
              <a:ext cx="4346620" cy="433405"/>
              <a:chOff x="2958808" y="4767186"/>
              <a:chExt cx="4346620" cy="433405"/>
            </a:xfrm>
          </p:grpSpPr>
          <p:grpSp>
            <p:nvGrpSpPr>
              <p:cNvPr id="7" name="Group 6">
                <a:extLst>
                  <a:ext uri="{FF2B5EF4-FFF2-40B4-BE49-F238E27FC236}">
                    <a16:creationId xmlns:a16="http://schemas.microsoft.com/office/drawing/2014/main" id="{F4F8363E-49CB-3D4B-A476-67FD09A60FAB}"/>
                  </a:ext>
                </a:extLst>
              </p:cNvPr>
              <p:cNvGrpSpPr/>
              <p:nvPr/>
            </p:nvGrpSpPr>
            <p:grpSpPr>
              <a:xfrm>
                <a:off x="2958808" y="4767186"/>
                <a:ext cx="3226384" cy="433405"/>
                <a:chOff x="3224659" y="4765147"/>
                <a:chExt cx="3226384" cy="433405"/>
              </a:xfrm>
            </p:grpSpPr>
            <p:sp>
              <p:nvSpPr>
                <p:cNvPr id="11" name="Content Placeholder 5">
                  <a:extLst>
                    <a:ext uri="{FF2B5EF4-FFF2-40B4-BE49-F238E27FC236}">
                      <a16:creationId xmlns:a16="http://schemas.microsoft.com/office/drawing/2014/main" id="{284AD387-ED94-8244-8187-AF5AA5BFDDF1}"/>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M</a:t>
                  </a:r>
                </a:p>
              </p:txBody>
            </p:sp>
            <p:sp>
              <p:nvSpPr>
                <p:cNvPr id="12" name="Content Placeholder 5">
                  <a:extLst>
                    <a:ext uri="{FF2B5EF4-FFF2-40B4-BE49-F238E27FC236}">
                      <a16:creationId xmlns:a16="http://schemas.microsoft.com/office/drawing/2014/main" id="{9F8E9A16-375B-6B40-9CE1-D3747AFBA2B4}"/>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13" name="Content Placeholder 5">
                  <a:extLst>
                    <a:ext uri="{FF2B5EF4-FFF2-40B4-BE49-F238E27FC236}">
                      <a16:creationId xmlns:a16="http://schemas.microsoft.com/office/drawing/2014/main" id="{A0090337-C0D8-E841-80AE-04CED30D0FCB}"/>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14" name="Straight Arrow Connector 13">
                  <a:extLst>
                    <a:ext uri="{FF2B5EF4-FFF2-40B4-BE49-F238E27FC236}">
                      <a16:creationId xmlns:a16="http://schemas.microsoft.com/office/drawing/2014/main" id="{FF62E532-4EE8-DC40-B0A2-BCDBCF83F7BF}"/>
                    </a:ext>
                  </a:extLst>
                </p:cNvPr>
                <p:cNvCxnSpPr>
                  <a:stCxn id="11" idx="3"/>
                  <a:endCxn id="12"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D160449-2178-2745-B6EA-FF3DE6F08924}"/>
                    </a:ext>
                  </a:extLst>
                </p:cNvPr>
                <p:cNvCxnSpPr>
                  <a:cxnSpLocks/>
                  <a:stCxn id="12"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40BADFB7-F76A-8A43-B171-BDC7B0D0C7A3}"/>
                    </a:ext>
                  </a:extLst>
                </p:cNvPr>
                <p:cNvCxnSpPr>
                  <a:stCxn id="11" idx="0"/>
                  <a:endCxn id="13"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8" name="Content Placeholder 5">
                <a:extLst>
                  <a:ext uri="{FF2B5EF4-FFF2-40B4-BE49-F238E27FC236}">
                    <a16:creationId xmlns:a16="http://schemas.microsoft.com/office/drawing/2014/main" id="{A8AF46F5-44AF-9F4B-82AF-B5EFF2171990}"/>
                  </a:ext>
                </a:extLst>
              </p:cNvPr>
              <p:cNvSpPr txBox="1">
                <a:spLocks/>
              </p:cNvSpPr>
              <p:nvPr/>
            </p:nvSpPr>
            <p:spPr>
              <a:xfrm>
                <a:off x="6932776" y="47671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S</a:t>
                </a:r>
              </a:p>
            </p:txBody>
          </p:sp>
          <p:cxnSp>
            <p:nvCxnSpPr>
              <p:cNvPr id="10" name="Straight Arrow Connector 9">
                <a:extLst>
                  <a:ext uri="{FF2B5EF4-FFF2-40B4-BE49-F238E27FC236}">
                    <a16:creationId xmlns:a16="http://schemas.microsoft.com/office/drawing/2014/main" id="{FFF2E572-CCC2-EB49-AB9C-2A20678D3C79}"/>
                  </a:ext>
                </a:extLst>
              </p:cNvPr>
              <p:cNvCxnSpPr>
                <a:cxnSpLocks/>
                <a:stCxn id="13" idx="3"/>
                <a:endCxn id="8" idx="1"/>
              </p:cNvCxnSpPr>
              <p:nvPr/>
            </p:nvCxnSpPr>
            <p:spPr>
              <a:xfrm flipV="1">
                <a:off x="6185192" y="4980714"/>
                <a:ext cx="747584" cy="6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8" name="Curved Connector 17">
              <a:extLst>
                <a:ext uri="{FF2B5EF4-FFF2-40B4-BE49-F238E27FC236}">
                  <a16:creationId xmlns:a16="http://schemas.microsoft.com/office/drawing/2014/main" id="{005D7091-670C-114F-A5F9-FF1F856D7BEF}"/>
                </a:ext>
              </a:extLst>
            </p:cNvPr>
            <p:cNvCxnSpPr>
              <a:cxnSpLocks/>
              <a:stCxn id="11" idx="2"/>
              <a:endCxn id="8" idx="2"/>
            </p:cNvCxnSpPr>
            <p:nvPr/>
          </p:nvCxnSpPr>
          <p:spPr>
            <a:xfrm rot="5400000" flipH="1" flipV="1">
              <a:off x="5128943" y="2791334"/>
              <a:ext cx="6350" cy="3973968"/>
            </a:xfrm>
            <a:prstGeom prst="curvedConnector3">
              <a:avLst>
                <a:gd name="adj1" fmla="val -524571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Footer Placeholder 1">
            <a:extLst>
              <a:ext uri="{FF2B5EF4-FFF2-40B4-BE49-F238E27FC236}">
                <a16:creationId xmlns:a16="http://schemas.microsoft.com/office/drawing/2014/main" id="{07B5C451-5B86-1A48-9489-B2E57D7E3F34}"/>
              </a:ext>
            </a:extLst>
          </p:cNvPr>
          <p:cNvSpPr>
            <a:spLocks noGrp="1"/>
          </p:cNvSpPr>
          <p:nvPr>
            <p:ph type="ftr" sz="quarter" idx="12"/>
          </p:nvPr>
        </p:nvSpPr>
        <p:spPr>
          <a:xfrm>
            <a:off x="548153" y="6470129"/>
            <a:ext cx="7661350" cy="138609"/>
          </a:xfrm>
        </p:spPr>
        <p:txBody>
          <a:bodyPr/>
          <a:lstStyle/>
          <a:p>
            <a:r>
              <a:rPr lang="en-US" dirty="0"/>
              <a:t>Poynter JM, et al. Statins and the risk of colorectal cancer. N </a:t>
            </a:r>
            <a:r>
              <a:rPr lang="en-US" dirty="0" err="1"/>
              <a:t>Engl</a:t>
            </a:r>
            <a:r>
              <a:rPr lang="en-US" dirty="0"/>
              <a:t> J Med. 2005;352(21):2184-92.</a:t>
            </a:r>
          </a:p>
        </p:txBody>
      </p:sp>
    </p:spTree>
    <p:extLst>
      <p:ext uri="{BB962C8B-B14F-4D97-AF65-F5344CB8AC3E}">
        <p14:creationId xmlns:p14="http://schemas.microsoft.com/office/powerpoint/2010/main" val="387190845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22</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Faithfulness</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582047"/>
          </a:xfrm>
        </p:spPr>
        <p:txBody>
          <a:bodyPr/>
          <a:lstStyle/>
          <a:p>
            <a:endParaRPr lang="en-US" dirty="0"/>
          </a:p>
          <a:p>
            <a:endParaRPr lang="en-US" dirty="0"/>
          </a:p>
          <a:p>
            <a:endParaRPr lang="en-US" dirty="0"/>
          </a:p>
          <a:p>
            <a:r>
              <a:rPr lang="en-US" dirty="0"/>
              <a:t>In a </a:t>
            </a:r>
            <a:r>
              <a:rPr lang="en-US" u="sng" dirty="0"/>
              <a:t>causal</a:t>
            </a:r>
            <a:r>
              <a:rPr lang="en-US" dirty="0"/>
              <a:t> DAG, the absence of an arrow indicates that the </a:t>
            </a:r>
            <a:r>
              <a:rPr lang="en-US" u="sng" dirty="0"/>
              <a:t>sharp</a:t>
            </a:r>
            <a:r>
              <a:rPr lang="en-US" dirty="0"/>
              <a:t> null hypothesis holds</a:t>
            </a:r>
          </a:p>
          <a:p>
            <a:pPr lvl="1"/>
            <a:r>
              <a:rPr lang="en-US" dirty="0"/>
              <a:t>E.g., The matching factors affect statin use, colorectal cancer, and selection into the study for at least one individual</a:t>
            </a:r>
          </a:p>
          <a:p>
            <a:r>
              <a:rPr lang="en-US" dirty="0"/>
              <a:t>Matching ensures that M and Y are not associated</a:t>
            </a:r>
          </a:p>
          <a:p>
            <a:pPr lvl="1"/>
            <a:r>
              <a:rPr lang="en-US" dirty="0"/>
              <a:t>Equal magnitude of M </a:t>
            </a:r>
            <a:r>
              <a:rPr lang="en-US" dirty="0">
                <a:sym typeface="Wingdings" pitchFamily="2" charset="2"/>
              </a:rPr>
              <a:t> S  Y and the net association of M  A  Y and M  Y</a:t>
            </a:r>
            <a:endParaRPr lang="en-US" dirty="0"/>
          </a:p>
          <a:p>
            <a:endParaRPr lang="en-US" dirty="0"/>
          </a:p>
        </p:txBody>
      </p:sp>
      <p:grpSp>
        <p:nvGrpSpPr>
          <p:cNvPr id="28" name="Group 27">
            <a:extLst>
              <a:ext uri="{FF2B5EF4-FFF2-40B4-BE49-F238E27FC236}">
                <a16:creationId xmlns:a16="http://schemas.microsoft.com/office/drawing/2014/main" id="{89271FF2-9664-E74F-AAC5-8F6F9F65FC8C}"/>
              </a:ext>
            </a:extLst>
          </p:cNvPr>
          <p:cNvGrpSpPr/>
          <p:nvPr/>
        </p:nvGrpSpPr>
        <p:grpSpPr>
          <a:xfrm>
            <a:off x="2398690" y="1572381"/>
            <a:ext cx="4346620" cy="433405"/>
            <a:chOff x="2958808" y="4348088"/>
            <a:chExt cx="4346620" cy="433405"/>
          </a:xfrm>
        </p:grpSpPr>
        <p:grpSp>
          <p:nvGrpSpPr>
            <p:cNvPr id="29" name="Group 28">
              <a:extLst>
                <a:ext uri="{FF2B5EF4-FFF2-40B4-BE49-F238E27FC236}">
                  <a16:creationId xmlns:a16="http://schemas.microsoft.com/office/drawing/2014/main" id="{F0BA8CD5-8251-6D40-B4C7-D8CE6FEA885C}"/>
                </a:ext>
              </a:extLst>
            </p:cNvPr>
            <p:cNvGrpSpPr/>
            <p:nvPr/>
          </p:nvGrpSpPr>
          <p:grpSpPr>
            <a:xfrm>
              <a:off x="2958808" y="4348088"/>
              <a:ext cx="4346620" cy="433405"/>
              <a:chOff x="2958808" y="4767186"/>
              <a:chExt cx="4346620" cy="433405"/>
            </a:xfrm>
          </p:grpSpPr>
          <p:grpSp>
            <p:nvGrpSpPr>
              <p:cNvPr id="32" name="Group 31">
                <a:extLst>
                  <a:ext uri="{FF2B5EF4-FFF2-40B4-BE49-F238E27FC236}">
                    <a16:creationId xmlns:a16="http://schemas.microsoft.com/office/drawing/2014/main" id="{12E92E72-3494-2D48-9277-7E7761F3680C}"/>
                  </a:ext>
                </a:extLst>
              </p:cNvPr>
              <p:cNvGrpSpPr/>
              <p:nvPr/>
            </p:nvGrpSpPr>
            <p:grpSpPr>
              <a:xfrm>
                <a:off x="2958808" y="4767186"/>
                <a:ext cx="3226384" cy="433405"/>
                <a:chOff x="3224659" y="4765147"/>
                <a:chExt cx="3226384" cy="433405"/>
              </a:xfrm>
            </p:grpSpPr>
            <p:sp>
              <p:nvSpPr>
                <p:cNvPr id="35" name="Content Placeholder 5">
                  <a:extLst>
                    <a:ext uri="{FF2B5EF4-FFF2-40B4-BE49-F238E27FC236}">
                      <a16:creationId xmlns:a16="http://schemas.microsoft.com/office/drawing/2014/main" id="{7822EA90-C9A7-DA4E-8F7C-99A1C6A6FDF2}"/>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M</a:t>
                  </a:r>
                </a:p>
              </p:txBody>
            </p:sp>
            <p:sp>
              <p:nvSpPr>
                <p:cNvPr id="36" name="Content Placeholder 5">
                  <a:extLst>
                    <a:ext uri="{FF2B5EF4-FFF2-40B4-BE49-F238E27FC236}">
                      <a16:creationId xmlns:a16="http://schemas.microsoft.com/office/drawing/2014/main" id="{670CC90D-3355-EE45-AA4F-34B2EE7DFE54}"/>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37" name="Content Placeholder 5">
                  <a:extLst>
                    <a:ext uri="{FF2B5EF4-FFF2-40B4-BE49-F238E27FC236}">
                      <a16:creationId xmlns:a16="http://schemas.microsoft.com/office/drawing/2014/main" id="{21B3ABD0-470B-494E-969C-48B135C9C8E9}"/>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38" name="Straight Arrow Connector 37">
                  <a:extLst>
                    <a:ext uri="{FF2B5EF4-FFF2-40B4-BE49-F238E27FC236}">
                      <a16:creationId xmlns:a16="http://schemas.microsoft.com/office/drawing/2014/main" id="{38AFB0BB-588B-5E40-AB4D-AA67E46B93CC}"/>
                    </a:ext>
                  </a:extLst>
                </p:cNvPr>
                <p:cNvCxnSpPr>
                  <a:stCxn id="35" idx="3"/>
                  <a:endCxn id="36"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36E22E5-1FE5-5B4D-A724-E3A51E7C7E76}"/>
                    </a:ext>
                  </a:extLst>
                </p:cNvPr>
                <p:cNvCxnSpPr>
                  <a:cxnSpLocks/>
                  <a:stCxn id="36"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7E1A4158-3A79-564F-9A5C-0DA5912A70B5}"/>
                    </a:ext>
                  </a:extLst>
                </p:cNvPr>
                <p:cNvCxnSpPr>
                  <a:stCxn id="35" idx="0"/>
                  <a:endCxn id="37"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Content Placeholder 5">
                <a:extLst>
                  <a:ext uri="{FF2B5EF4-FFF2-40B4-BE49-F238E27FC236}">
                    <a16:creationId xmlns:a16="http://schemas.microsoft.com/office/drawing/2014/main" id="{89A44BC7-B298-C84D-B3E4-C5199536D8D2}"/>
                  </a:ext>
                </a:extLst>
              </p:cNvPr>
              <p:cNvSpPr txBox="1">
                <a:spLocks/>
              </p:cNvSpPr>
              <p:nvPr/>
            </p:nvSpPr>
            <p:spPr>
              <a:xfrm>
                <a:off x="6932776" y="47671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S</a:t>
                </a:r>
              </a:p>
            </p:txBody>
          </p:sp>
          <p:cxnSp>
            <p:nvCxnSpPr>
              <p:cNvPr id="34" name="Straight Arrow Connector 33">
                <a:extLst>
                  <a:ext uri="{FF2B5EF4-FFF2-40B4-BE49-F238E27FC236}">
                    <a16:creationId xmlns:a16="http://schemas.microsoft.com/office/drawing/2014/main" id="{E1A24E42-50BA-3746-B9F3-2DDF8F22BF4A}"/>
                  </a:ext>
                </a:extLst>
              </p:cNvPr>
              <p:cNvCxnSpPr>
                <a:cxnSpLocks/>
                <a:stCxn id="37" idx="3"/>
                <a:endCxn id="33" idx="1"/>
              </p:cNvCxnSpPr>
              <p:nvPr/>
            </p:nvCxnSpPr>
            <p:spPr>
              <a:xfrm flipV="1">
                <a:off x="6185192" y="4980714"/>
                <a:ext cx="747584" cy="6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Curved Connector 30">
              <a:extLst>
                <a:ext uri="{FF2B5EF4-FFF2-40B4-BE49-F238E27FC236}">
                  <a16:creationId xmlns:a16="http://schemas.microsoft.com/office/drawing/2014/main" id="{5C253424-237B-3D47-A87F-83EEDD240881}"/>
                </a:ext>
              </a:extLst>
            </p:cNvPr>
            <p:cNvCxnSpPr>
              <a:cxnSpLocks/>
              <a:stCxn id="35" idx="2"/>
              <a:endCxn id="33" idx="2"/>
            </p:cNvCxnSpPr>
            <p:nvPr/>
          </p:nvCxnSpPr>
          <p:spPr>
            <a:xfrm rot="5400000" flipH="1" flipV="1">
              <a:off x="5128943" y="2791334"/>
              <a:ext cx="6350" cy="3973968"/>
            </a:xfrm>
            <a:prstGeom prst="curvedConnector3">
              <a:avLst>
                <a:gd name="adj1" fmla="val -524571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1A96A383-AD07-164A-AD29-3164D8BCA498}"/>
                  </a:ext>
                </a:extLst>
              </p14:cNvPr>
              <p14:cNvContentPartPr/>
              <p14:nvPr/>
            </p14:nvContentPartPr>
            <p14:xfrm>
              <a:off x="2340154" y="1472089"/>
              <a:ext cx="4549680" cy="975960"/>
            </p14:xfrm>
          </p:contentPart>
        </mc:Choice>
        <mc:Fallback xmlns="">
          <p:pic>
            <p:nvPicPr>
              <p:cNvPr id="41" name="Ink 40">
                <a:extLst>
                  <a:ext uri="{FF2B5EF4-FFF2-40B4-BE49-F238E27FC236}">
                    <a16:creationId xmlns:a16="http://schemas.microsoft.com/office/drawing/2014/main" id="{1A96A383-AD07-164A-AD29-3164D8BCA498}"/>
                  </a:ext>
                </a:extLst>
              </p:cNvPr>
              <p:cNvPicPr/>
              <p:nvPr/>
            </p:nvPicPr>
            <p:blipFill>
              <a:blip r:embed="rId4"/>
              <a:stretch>
                <a:fillRect/>
              </a:stretch>
            </p:blipFill>
            <p:spPr>
              <a:xfrm>
                <a:off x="2331155" y="1463089"/>
                <a:ext cx="4567319" cy="993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2" name="Ink 41">
                <a:extLst>
                  <a:ext uri="{FF2B5EF4-FFF2-40B4-BE49-F238E27FC236}">
                    <a16:creationId xmlns:a16="http://schemas.microsoft.com/office/drawing/2014/main" id="{FB290CA5-D4FB-6F41-8528-796C0FC2A554}"/>
                  </a:ext>
                </a:extLst>
              </p14:cNvPr>
              <p14:cNvContentPartPr/>
              <p14:nvPr/>
            </p14:nvContentPartPr>
            <p14:xfrm>
              <a:off x="2295874" y="1138729"/>
              <a:ext cx="3328920" cy="889560"/>
            </p14:xfrm>
          </p:contentPart>
        </mc:Choice>
        <mc:Fallback xmlns="">
          <p:pic>
            <p:nvPicPr>
              <p:cNvPr id="42" name="Ink 41">
                <a:extLst>
                  <a:ext uri="{FF2B5EF4-FFF2-40B4-BE49-F238E27FC236}">
                    <a16:creationId xmlns:a16="http://schemas.microsoft.com/office/drawing/2014/main" id="{FB290CA5-D4FB-6F41-8528-796C0FC2A554}"/>
                  </a:ext>
                </a:extLst>
              </p:cNvPr>
              <p:cNvPicPr/>
              <p:nvPr/>
            </p:nvPicPr>
            <p:blipFill>
              <a:blip r:embed="rId6"/>
              <a:stretch>
                <a:fillRect/>
              </a:stretch>
            </p:blipFill>
            <p:spPr>
              <a:xfrm>
                <a:off x="2286874" y="1129729"/>
                <a:ext cx="3346560" cy="907200"/>
              </a:xfrm>
              <a:prstGeom prst="rect">
                <a:avLst/>
              </a:prstGeom>
            </p:spPr>
          </p:pic>
        </mc:Fallback>
      </mc:AlternateContent>
    </p:spTree>
    <p:extLst>
      <p:ext uri="{BB962C8B-B14F-4D97-AF65-F5344CB8AC3E}">
        <p14:creationId xmlns:p14="http://schemas.microsoft.com/office/powerpoint/2010/main" val="3869611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23</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Case-Control Study</a:t>
            </a:r>
          </a:p>
        </p:txBody>
      </p:sp>
      <p:sp>
        <p:nvSpPr>
          <p:cNvPr id="5" name="Content Placeholder 5">
            <a:extLst>
              <a:ext uri="{FF2B5EF4-FFF2-40B4-BE49-F238E27FC236}">
                <a16:creationId xmlns:a16="http://schemas.microsoft.com/office/drawing/2014/main" id="{A6793A48-5F36-8843-BA8B-D5B62A640A5B}"/>
              </a:ext>
            </a:extLst>
          </p:cNvPr>
          <p:cNvSpPr>
            <a:spLocks noGrp="1"/>
          </p:cNvSpPr>
          <p:nvPr>
            <p:ph idx="1"/>
          </p:nvPr>
        </p:nvSpPr>
        <p:spPr>
          <a:xfrm>
            <a:off x="460375" y="1427163"/>
            <a:ext cx="8137525" cy="4351337"/>
          </a:xfrm>
        </p:spPr>
        <p:txBody>
          <a:bodyPr/>
          <a:lstStyle/>
          <a:p>
            <a:pPr marL="0" indent="0">
              <a:buNone/>
            </a:pPr>
            <a:endParaRPr lang="en-US" sz="1600" dirty="0"/>
          </a:p>
          <a:p>
            <a:pPr marL="0" indent="0">
              <a:buNone/>
            </a:pPr>
            <a:endParaRPr lang="en-US" sz="1600" dirty="0"/>
          </a:p>
        </p:txBody>
      </p:sp>
      <p:sp>
        <p:nvSpPr>
          <p:cNvPr id="31" name="Content Placeholder 5">
            <a:extLst>
              <a:ext uri="{FF2B5EF4-FFF2-40B4-BE49-F238E27FC236}">
                <a16:creationId xmlns:a16="http://schemas.microsoft.com/office/drawing/2014/main" id="{070825D2-4F0E-2B44-9F73-5E76A8D6A515}"/>
              </a:ext>
            </a:extLst>
          </p:cNvPr>
          <p:cNvSpPr txBox="1">
            <a:spLocks/>
          </p:cNvSpPr>
          <p:nvPr/>
        </p:nvSpPr>
        <p:spPr>
          <a:xfrm>
            <a:off x="459686" y="2526992"/>
            <a:ext cx="8357743" cy="11904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Do we need to adjust for M in the analysis?</a:t>
            </a:r>
          </a:p>
          <a:p>
            <a:pPr lvl="1"/>
            <a:r>
              <a:rPr lang="en-US" dirty="0"/>
              <a:t>Yes!</a:t>
            </a:r>
          </a:p>
          <a:p>
            <a:r>
              <a:rPr lang="en-US" dirty="0"/>
              <a:t>The cancellation over M-S-Y and M-A-Y / M-Y implies that the net association over the two paths M-S-Y and M-Y is not zero, implying that M and Y are associated conditional on A</a:t>
            </a:r>
          </a:p>
          <a:p>
            <a:pPr lvl="1"/>
            <a:r>
              <a:rPr lang="en-US" dirty="0"/>
              <a:t>I.e., matching does not break the biasing path A-M-Y </a:t>
            </a:r>
            <a:r>
              <a:rPr lang="en-US" dirty="0">
                <a:sym typeface="Wingdings" pitchFamily="2" charset="2"/>
              </a:rPr>
              <a:t> </a:t>
            </a:r>
            <a:r>
              <a:rPr lang="en-US" dirty="0"/>
              <a:t>matching on M does not adjust for confounding due to M</a:t>
            </a:r>
          </a:p>
          <a:p>
            <a:r>
              <a:rPr lang="en-US" dirty="0"/>
              <a:t>Case-control matching on M also introduces selection bias via the path A-M-S-Y</a:t>
            </a:r>
          </a:p>
          <a:p>
            <a:r>
              <a:rPr lang="en-US" dirty="0"/>
              <a:t>Adjusting for M addresses confounding and selection bias</a:t>
            </a:r>
          </a:p>
          <a:p>
            <a:pPr lvl="1"/>
            <a:endParaRPr lang="en-US" dirty="0"/>
          </a:p>
        </p:txBody>
      </p:sp>
      <p:grpSp>
        <p:nvGrpSpPr>
          <p:cNvPr id="19" name="Group 18">
            <a:extLst>
              <a:ext uri="{FF2B5EF4-FFF2-40B4-BE49-F238E27FC236}">
                <a16:creationId xmlns:a16="http://schemas.microsoft.com/office/drawing/2014/main" id="{9163803E-C487-5244-8E9F-E44246600423}"/>
              </a:ext>
            </a:extLst>
          </p:cNvPr>
          <p:cNvGrpSpPr/>
          <p:nvPr/>
        </p:nvGrpSpPr>
        <p:grpSpPr>
          <a:xfrm>
            <a:off x="2398690" y="1523085"/>
            <a:ext cx="4346620" cy="433405"/>
            <a:chOff x="2958808" y="4348088"/>
            <a:chExt cx="4346620" cy="433405"/>
          </a:xfrm>
        </p:grpSpPr>
        <p:grpSp>
          <p:nvGrpSpPr>
            <p:cNvPr id="20" name="Group 19">
              <a:extLst>
                <a:ext uri="{FF2B5EF4-FFF2-40B4-BE49-F238E27FC236}">
                  <a16:creationId xmlns:a16="http://schemas.microsoft.com/office/drawing/2014/main" id="{4A9D89C4-9BCE-0148-8EB0-369BC2CAC512}"/>
                </a:ext>
              </a:extLst>
            </p:cNvPr>
            <p:cNvGrpSpPr/>
            <p:nvPr/>
          </p:nvGrpSpPr>
          <p:grpSpPr>
            <a:xfrm>
              <a:off x="2958808" y="4348088"/>
              <a:ext cx="4346620" cy="433405"/>
              <a:chOff x="2958808" y="4767186"/>
              <a:chExt cx="4346620" cy="433405"/>
            </a:xfrm>
          </p:grpSpPr>
          <p:grpSp>
            <p:nvGrpSpPr>
              <p:cNvPr id="22" name="Group 21">
                <a:extLst>
                  <a:ext uri="{FF2B5EF4-FFF2-40B4-BE49-F238E27FC236}">
                    <a16:creationId xmlns:a16="http://schemas.microsoft.com/office/drawing/2014/main" id="{FCB9DE08-AA2A-1747-BC9B-340E69DEBEB1}"/>
                  </a:ext>
                </a:extLst>
              </p:cNvPr>
              <p:cNvGrpSpPr/>
              <p:nvPr/>
            </p:nvGrpSpPr>
            <p:grpSpPr>
              <a:xfrm>
                <a:off x="2958808" y="4767186"/>
                <a:ext cx="3226384" cy="433405"/>
                <a:chOff x="3224659" y="4765147"/>
                <a:chExt cx="3226384" cy="433405"/>
              </a:xfrm>
            </p:grpSpPr>
            <p:sp>
              <p:nvSpPr>
                <p:cNvPr id="25" name="Content Placeholder 5">
                  <a:extLst>
                    <a:ext uri="{FF2B5EF4-FFF2-40B4-BE49-F238E27FC236}">
                      <a16:creationId xmlns:a16="http://schemas.microsoft.com/office/drawing/2014/main" id="{73493857-BE24-4D43-AB2E-3E8318523A08}"/>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M</a:t>
                  </a:r>
                </a:p>
              </p:txBody>
            </p:sp>
            <p:sp>
              <p:nvSpPr>
                <p:cNvPr id="26" name="Content Placeholder 5">
                  <a:extLst>
                    <a:ext uri="{FF2B5EF4-FFF2-40B4-BE49-F238E27FC236}">
                      <a16:creationId xmlns:a16="http://schemas.microsoft.com/office/drawing/2014/main" id="{9FD28927-05B2-624C-9197-F61E74866E43}"/>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27" name="Content Placeholder 5">
                  <a:extLst>
                    <a:ext uri="{FF2B5EF4-FFF2-40B4-BE49-F238E27FC236}">
                      <a16:creationId xmlns:a16="http://schemas.microsoft.com/office/drawing/2014/main" id="{F99F87FC-5768-714C-A338-B05DBA60D155}"/>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28" name="Straight Arrow Connector 27">
                  <a:extLst>
                    <a:ext uri="{FF2B5EF4-FFF2-40B4-BE49-F238E27FC236}">
                      <a16:creationId xmlns:a16="http://schemas.microsoft.com/office/drawing/2014/main" id="{AA339F5D-1E0C-EC4F-9FD9-8CE649F1E84B}"/>
                    </a:ext>
                  </a:extLst>
                </p:cNvPr>
                <p:cNvCxnSpPr>
                  <a:stCxn id="25" idx="3"/>
                  <a:endCxn id="26"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5F3F60A-0F84-E048-92CF-C9BA65772E7F}"/>
                    </a:ext>
                  </a:extLst>
                </p:cNvPr>
                <p:cNvCxnSpPr>
                  <a:cxnSpLocks/>
                  <a:stCxn id="26"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74528C99-D94D-624A-9C94-9FFC8D9C234E}"/>
                    </a:ext>
                  </a:extLst>
                </p:cNvPr>
                <p:cNvCxnSpPr>
                  <a:stCxn id="25" idx="0"/>
                  <a:endCxn id="27"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Content Placeholder 5">
                <a:extLst>
                  <a:ext uri="{FF2B5EF4-FFF2-40B4-BE49-F238E27FC236}">
                    <a16:creationId xmlns:a16="http://schemas.microsoft.com/office/drawing/2014/main" id="{72E0B0BD-7362-834F-8E19-F850498FACBF}"/>
                  </a:ext>
                </a:extLst>
              </p:cNvPr>
              <p:cNvSpPr txBox="1">
                <a:spLocks/>
              </p:cNvSpPr>
              <p:nvPr/>
            </p:nvSpPr>
            <p:spPr>
              <a:xfrm>
                <a:off x="6932776" y="47671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S</a:t>
                </a:r>
              </a:p>
            </p:txBody>
          </p:sp>
          <p:cxnSp>
            <p:nvCxnSpPr>
              <p:cNvPr id="24" name="Straight Arrow Connector 23">
                <a:extLst>
                  <a:ext uri="{FF2B5EF4-FFF2-40B4-BE49-F238E27FC236}">
                    <a16:creationId xmlns:a16="http://schemas.microsoft.com/office/drawing/2014/main" id="{F32223D1-3A90-BA41-AD40-47CD18B6B227}"/>
                  </a:ext>
                </a:extLst>
              </p:cNvPr>
              <p:cNvCxnSpPr>
                <a:cxnSpLocks/>
                <a:stCxn id="27" idx="3"/>
                <a:endCxn id="23" idx="1"/>
              </p:cNvCxnSpPr>
              <p:nvPr/>
            </p:nvCxnSpPr>
            <p:spPr>
              <a:xfrm flipV="1">
                <a:off x="6185192" y="4980714"/>
                <a:ext cx="747584" cy="6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 name="Curved Connector 20">
              <a:extLst>
                <a:ext uri="{FF2B5EF4-FFF2-40B4-BE49-F238E27FC236}">
                  <a16:creationId xmlns:a16="http://schemas.microsoft.com/office/drawing/2014/main" id="{4EA8A546-BB57-6A4A-8B20-AE0614B02585}"/>
                </a:ext>
              </a:extLst>
            </p:cNvPr>
            <p:cNvCxnSpPr>
              <a:cxnSpLocks/>
              <a:stCxn id="25" idx="2"/>
              <a:endCxn id="23" idx="2"/>
            </p:cNvCxnSpPr>
            <p:nvPr/>
          </p:nvCxnSpPr>
          <p:spPr>
            <a:xfrm rot="5400000" flipH="1" flipV="1">
              <a:off x="5128943" y="2791334"/>
              <a:ext cx="6350" cy="3973968"/>
            </a:xfrm>
            <a:prstGeom prst="curvedConnector3">
              <a:avLst>
                <a:gd name="adj1" fmla="val -524571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65A0BCED-149E-2949-911E-6A80D7613627}"/>
              </a:ext>
            </a:extLst>
          </p:cNvPr>
          <p:cNvSpPr/>
          <p:nvPr/>
        </p:nvSpPr>
        <p:spPr bwMode="auto">
          <a:xfrm>
            <a:off x="2398690" y="1535785"/>
            <a:ext cx="372652" cy="427055"/>
          </a:xfrm>
          <a:prstGeom prst="rect">
            <a:avLst/>
          </a:prstGeom>
          <a:noFill/>
          <a:ln w="28575" algn="ctr">
            <a:solidFill>
              <a:schemeClr val="tx2"/>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820435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24</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Analysis of Case-Control Studies</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3585" y="1524430"/>
            <a:ext cx="8137665" cy="4351084"/>
          </a:xfrm>
        </p:spPr>
        <p:txBody>
          <a:bodyPr/>
          <a:lstStyle/>
          <a:p>
            <a:r>
              <a:rPr lang="en-US" dirty="0">
                <a:sym typeface="Wingdings"/>
              </a:rPr>
              <a:t>Unconditional logistic regression</a:t>
            </a:r>
          </a:p>
          <a:p>
            <a:pPr marL="0" indent="0">
              <a:buNone/>
            </a:pPr>
            <a:endParaRPr lang="en-US" dirty="0">
              <a:sym typeface="Wingdings"/>
            </a:endParaRPr>
          </a:p>
          <a:p>
            <a:endParaRPr lang="en-US" sz="1200" dirty="0">
              <a:sym typeface="Wingdings"/>
            </a:endParaRPr>
          </a:p>
          <a:p>
            <a:pPr lvl="1"/>
            <a:r>
              <a:rPr lang="en-US" dirty="0">
                <a:sym typeface="Wingdings"/>
              </a:rPr>
              <a:t>Appropriate for frequency matching</a:t>
            </a:r>
          </a:p>
          <a:p>
            <a:pPr lvl="1"/>
            <a:r>
              <a:rPr lang="en-US" dirty="0">
                <a:sym typeface="Wingdings"/>
              </a:rPr>
              <a:t>E.g., frequency-matched case-control study</a:t>
            </a:r>
          </a:p>
          <a:p>
            <a:endParaRPr lang="en-US" dirty="0">
              <a:sym typeface="Wingdings"/>
            </a:endParaRPr>
          </a:p>
          <a:p>
            <a:r>
              <a:rPr lang="en-US" dirty="0">
                <a:sym typeface="Wingdings"/>
              </a:rPr>
              <a:t>Conditional logistic regression</a:t>
            </a:r>
          </a:p>
          <a:p>
            <a:endParaRPr lang="en-US" dirty="0">
              <a:sym typeface="Wingdings"/>
            </a:endParaRPr>
          </a:p>
          <a:p>
            <a:pPr lvl="1"/>
            <a:endParaRPr lang="en-US" sz="1000" dirty="0">
              <a:sym typeface="Wingdings"/>
            </a:endParaRPr>
          </a:p>
          <a:p>
            <a:pPr lvl="1"/>
            <a:r>
              <a:rPr lang="en-US" dirty="0">
                <a:sym typeface="Wingdings"/>
              </a:rPr>
              <a:t>Appropriate for individual matching (unconditional logistic regression is often possible as well, but typically less efficient)</a:t>
            </a:r>
          </a:p>
          <a:p>
            <a:pPr lvl="1"/>
            <a:r>
              <a:rPr lang="en-US" dirty="0">
                <a:sym typeface="Wingdings"/>
              </a:rPr>
              <a:t>E.g., individually-matched case-control study, case-crossover study</a:t>
            </a:r>
          </a:p>
        </p:txBody>
      </p:sp>
      <p:pic>
        <p:nvPicPr>
          <p:cNvPr id="8" name="Picture 7">
            <a:extLst>
              <a:ext uri="{FF2B5EF4-FFF2-40B4-BE49-F238E27FC236}">
                <a16:creationId xmlns:a16="http://schemas.microsoft.com/office/drawing/2014/main" id="{00B3471D-1CDB-144D-85EE-54AFC28C930D}"/>
              </a:ext>
            </a:extLst>
          </p:cNvPr>
          <p:cNvPicPr>
            <a:picLocks noChangeAspect="1"/>
          </p:cNvPicPr>
          <p:nvPr/>
        </p:nvPicPr>
        <p:blipFill>
          <a:blip r:embed="rId3"/>
          <a:stretch>
            <a:fillRect/>
          </a:stretch>
        </p:blipFill>
        <p:spPr>
          <a:xfrm>
            <a:off x="1775636" y="2077779"/>
            <a:ext cx="5944929" cy="414075"/>
          </a:xfrm>
          <a:prstGeom prst="rect">
            <a:avLst/>
          </a:prstGeom>
        </p:spPr>
      </p:pic>
      <p:grpSp>
        <p:nvGrpSpPr>
          <p:cNvPr id="11" name="Group 10">
            <a:extLst>
              <a:ext uri="{FF2B5EF4-FFF2-40B4-BE49-F238E27FC236}">
                <a16:creationId xmlns:a16="http://schemas.microsoft.com/office/drawing/2014/main" id="{4C6CCE38-9432-7E45-8FBB-E89266787252}"/>
              </a:ext>
            </a:extLst>
          </p:cNvPr>
          <p:cNvGrpSpPr/>
          <p:nvPr/>
        </p:nvGrpSpPr>
        <p:grpSpPr>
          <a:xfrm>
            <a:off x="1599535" y="4281036"/>
            <a:ext cx="5944929" cy="414075"/>
            <a:chOff x="1599535" y="3515492"/>
            <a:chExt cx="5944929" cy="414075"/>
          </a:xfrm>
        </p:grpSpPr>
        <p:pic>
          <p:nvPicPr>
            <p:cNvPr id="9" name="Picture 8">
              <a:extLst>
                <a:ext uri="{FF2B5EF4-FFF2-40B4-BE49-F238E27FC236}">
                  <a16:creationId xmlns:a16="http://schemas.microsoft.com/office/drawing/2014/main" id="{F80366A2-A494-8F4B-B064-1C9ED7868FDB}"/>
                </a:ext>
              </a:extLst>
            </p:cNvPr>
            <p:cNvPicPr>
              <a:picLocks noChangeAspect="1"/>
            </p:cNvPicPr>
            <p:nvPr/>
          </p:nvPicPr>
          <p:blipFill>
            <a:blip r:embed="rId3"/>
            <a:stretch>
              <a:fillRect/>
            </a:stretch>
          </p:blipFill>
          <p:spPr>
            <a:xfrm>
              <a:off x="1599535" y="3515492"/>
              <a:ext cx="5944929" cy="414075"/>
            </a:xfrm>
            <a:prstGeom prst="rect">
              <a:avLst/>
            </a:prstGeom>
          </p:spPr>
        </p:pic>
        <p:sp>
          <p:nvSpPr>
            <p:cNvPr id="10" name="TextBox 9">
              <a:extLst>
                <a:ext uri="{FF2B5EF4-FFF2-40B4-BE49-F238E27FC236}">
                  <a16:creationId xmlns:a16="http://schemas.microsoft.com/office/drawing/2014/main" id="{F5C60B03-CF65-0B46-ABD6-E8FCAACCAC80}"/>
                </a:ext>
              </a:extLst>
            </p:cNvPr>
            <p:cNvSpPr txBox="1"/>
            <p:nvPr/>
          </p:nvSpPr>
          <p:spPr bwMode="auto">
            <a:xfrm>
              <a:off x="5263116" y="3632423"/>
              <a:ext cx="85061" cy="246221"/>
            </a:xfrm>
            <a:prstGeom prst="rect">
              <a:avLst/>
            </a:prstGeom>
            <a:noFill/>
            <a:ln w="19050" algn="ctr">
              <a:noFill/>
              <a:miter lim="800000"/>
              <a:headEnd/>
              <a:tailEnd/>
            </a:ln>
          </p:spPr>
          <p:txBody>
            <a:bodyPr wrap="square" lIns="0" tIns="0" rIns="0" bIns="0" rtlCol="0">
              <a:spAutoFit/>
            </a:bodyPr>
            <a:lstStyle/>
            <a:p>
              <a:r>
                <a:rPr lang="en-US" sz="1600" i="1" dirty="0" err="1">
                  <a:solidFill>
                    <a:srgbClr val="FF0000"/>
                  </a:solidFill>
                </a:rPr>
                <a:t>i</a:t>
              </a:r>
              <a:endParaRPr lang="en-US" sz="1600" i="1" dirty="0">
                <a:solidFill>
                  <a:srgbClr val="FF0000"/>
                </a:solidFill>
              </a:endParaRPr>
            </a:p>
          </p:txBody>
        </p:sp>
      </p:grpSp>
    </p:spTree>
    <p:extLst>
      <p:ext uri="{BB962C8B-B14F-4D97-AF65-F5344CB8AC3E}">
        <p14:creationId xmlns:p14="http://schemas.microsoft.com/office/powerpoint/2010/main" val="46205534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25</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Recommended Reading</a:t>
            </a:r>
          </a:p>
        </p:txBody>
      </p:sp>
      <p:sp>
        <p:nvSpPr>
          <p:cNvPr id="5" name="Content Placeholder 5">
            <a:extLst>
              <a:ext uri="{FF2B5EF4-FFF2-40B4-BE49-F238E27FC236}">
                <a16:creationId xmlns:a16="http://schemas.microsoft.com/office/drawing/2014/main" id="{7DE36C3B-0C88-5E47-9462-5F5465107428}"/>
              </a:ext>
            </a:extLst>
          </p:cNvPr>
          <p:cNvSpPr>
            <a:spLocks noGrp="1"/>
          </p:cNvSpPr>
          <p:nvPr>
            <p:ph idx="1"/>
          </p:nvPr>
        </p:nvSpPr>
        <p:spPr>
          <a:xfrm>
            <a:off x="459686" y="1426867"/>
            <a:ext cx="8137665" cy="2954214"/>
          </a:xfrm>
        </p:spPr>
        <p:txBody>
          <a:bodyPr/>
          <a:lstStyle/>
          <a:p>
            <a:pPr marL="0" indent="0">
              <a:buNone/>
            </a:pPr>
            <a:r>
              <a:rPr lang="en-US" dirty="0" err="1"/>
              <a:t>Mansournia</a:t>
            </a:r>
            <a:r>
              <a:rPr lang="en-US" dirty="0"/>
              <a:t> MA, </a:t>
            </a:r>
            <a:r>
              <a:rPr lang="en-US" dirty="0" err="1"/>
              <a:t>Hernán</a:t>
            </a:r>
            <a:r>
              <a:rPr lang="en-US" dirty="0"/>
              <a:t> MA, Greenland S. Matched designs and causal diagrams. Int J Epidemiol. 2013;42:860-69.</a:t>
            </a:r>
          </a:p>
        </p:txBody>
      </p:sp>
    </p:spTree>
    <p:extLst>
      <p:ext uri="{BB962C8B-B14F-4D97-AF65-F5344CB8AC3E}">
        <p14:creationId xmlns:p14="http://schemas.microsoft.com/office/powerpoint/2010/main" val="194814795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26</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Cohort Study</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2954214"/>
          </a:xfrm>
        </p:spPr>
        <p:txBody>
          <a:bodyPr/>
          <a:lstStyle/>
          <a:p>
            <a:pPr marL="0" indent="0">
              <a:buNone/>
            </a:pPr>
            <a:r>
              <a:rPr lang="en-US" dirty="0"/>
              <a:t>A: Surgeon sex</a:t>
            </a:r>
          </a:p>
          <a:p>
            <a:pPr marL="0" indent="0">
              <a:buNone/>
            </a:pPr>
            <a:r>
              <a:rPr lang="en-US" dirty="0"/>
              <a:t>Y: Postoperative death</a:t>
            </a:r>
          </a:p>
          <a:p>
            <a:pPr marL="0" indent="0">
              <a:buNone/>
            </a:pPr>
            <a:r>
              <a:rPr lang="en-US" dirty="0"/>
              <a:t>M: Patient age, patient sex, comorbidity, surgeon volume, surgeon age, and hospital</a:t>
            </a:r>
          </a:p>
          <a:p>
            <a:pPr marL="0" indent="0">
              <a:buNone/>
            </a:pPr>
            <a:r>
              <a:rPr lang="en-US" dirty="0"/>
              <a:t>S: Selection into the study</a:t>
            </a:r>
          </a:p>
          <a:p>
            <a:pPr marL="0" indent="0">
              <a:buNone/>
            </a:pPr>
            <a:endParaRPr lang="en-US" dirty="0"/>
          </a:p>
          <a:p>
            <a:pPr marL="0" indent="0">
              <a:buNone/>
            </a:pPr>
            <a:r>
              <a:rPr lang="en-US" dirty="0"/>
              <a:t>What does the DAG look like that does NOT match on the above factors?</a:t>
            </a:r>
          </a:p>
        </p:txBody>
      </p:sp>
      <p:sp>
        <p:nvSpPr>
          <p:cNvPr id="7" name="Footer Placeholder 1">
            <a:extLst>
              <a:ext uri="{FF2B5EF4-FFF2-40B4-BE49-F238E27FC236}">
                <a16:creationId xmlns:a16="http://schemas.microsoft.com/office/drawing/2014/main" id="{7DA29DB7-75D3-8043-8F5B-971EE67482B7}"/>
              </a:ext>
            </a:extLst>
          </p:cNvPr>
          <p:cNvSpPr>
            <a:spLocks noGrp="1"/>
          </p:cNvSpPr>
          <p:nvPr>
            <p:ph type="ftr" sz="quarter" idx="12"/>
          </p:nvPr>
        </p:nvSpPr>
        <p:spPr>
          <a:xfrm>
            <a:off x="548153" y="6470129"/>
            <a:ext cx="7661350" cy="138609"/>
          </a:xfrm>
        </p:spPr>
        <p:txBody>
          <a:bodyPr/>
          <a:lstStyle/>
          <a:p>
            <a:r>
              <a:rPr lang="en-US" dirty="0"/>
              <a:t>Wallis CJ, et al. Comparison of postoperative outcomes among patients treated by male and female surgeons: a population based matched cohort study. BMJ. 2017;359:j4366.</a:t>
            </a:r>
          </a:p>
        </p:txBody>
      </p:sp>
    </p:spTree>
    <p:extLst>
      <p:ext uri="{BB962C8B-B14F-4D97-AF65-F5344CB8AC3E}">
        <p14:creationId xmlns:p14="http://schemas.microsoft.com/office/powerpoint/2010/main" val="23531420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27</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Cohort Study</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2954214"/>
          </a:xfrm>
        </p:spPr>
        <p:txBody>
          <a:bodyPr/>
          <a:lstStyle/>
          <a:p>
            <a:pPr marL="0" indent="0">
              <a:buNone/>
            </a:pPr>
            <a:r>
              <a:rPr lang="en-US" sz="1600" dirty="0"/>
              <a:t>A: Surgeon sex</a:t>
            </a:r>
          </a:p>
          <a:p>
            <a:pPr marL="0" indent="0">
              <a:buNone/>
            </a:pPr>
            <a:r>
              <a:rPr lang="en-US" sz="1600" dirty="0"/>
              <a:t>Y: Postoperative death</a:t>
            </a:r>
          </a:p>
          <a:p>
            <a:pPr marL="0" indent="0">
              <a:buNone/>
            </a:pPr>
            <a:r>
              <a:rPr lang="en-US" sz="1600" dirty="0"/>
              <a:t>M: Patient age, patient sex, comorbidity, surgeon volume, surgeon age, and hospital</a:t>
            </a:r>
          </a:p>
          <a:p>
            <a:pPr marL="0" indent="0">
              <a:buNone/>
            </a:pPr>
            <a:r>
              <a:rPr lang="en-US" sz="1600" dirty="0"/>
              <a:t>S: Selection into the study</a:t>
            </a:r>
          </a:p>
          <a:p>
            <a:pPr marL="0" indent="0">
              <a:buNone/>
            </a:pPr>
            <a:endParaRPr lang="en-US" sz="1600" dirty="0"/>
          </a:p>
          <a:p>
            <a:pPr marL="0" indent="0">
              <a:buNone/>
            </a:pPr>
            <a:r>
              <a:rPr lang="en-US" dirty="0"/>
              <a:t>What does the DAG look like that does NOT match on the above factors?</a:t>
            </a:r>
          </a:p>
        </p:txBody>
      </p:sp>
      <p:sp>
        <p:nvSpPr>
          <p:cNvPr id="7" name="Footer Placeholder 1">
            <a:extLst>
              <a:ext uri="{FF2B5EF4-FFF2-40B4-BE49-F238E27FC236}">
                <a16:creationId xmlns:a16="http://schemas.microsoft.com/office/drawing/2014/main" id="{7DA29DB7-75D3-8043-8F5B-971EE67482B7}"/>
              </a:ext>
            </a:extLst>
          </p:cNvPr>
          <p:cNvSpPr>
            <a:spLocks noGrp="1"/>
          </p:cNvSpPr>
          <p:nvPr>
            <p:ph type="ftr" sz="quarter" idx="12"/>
          </p:nvPr>
        </p:nvSpPr>
        <p:spPr>
          <a:xfrm>
            <a:off x="548153" y="6470129"/>
            <a:ext cx="7661350" cy="138609"/>
          </a:xfrm>
        </p:spPr>
        <p:txBody>
          <a:bodyPr/>
          <a:lstStyle/>
          <a:p>
            <a:r>
              <a:rPr lang="en-US" dirty="0"/>
              <a:t>Wallis CJ, et al. Comparison of postoperative outcomes among patients treated by male and female surgeons: a population based matched cohort study. BMJ. 2017;359:j4366.</a:t>
            </a:r>
          </a:p>
        </p:txBody>
      </p:sp>
      <p:grpSp>
        <p:nvGrpSpPr>
          <p:cNvPr id="15" name="Group 14">
            <a:extLst>
              <a:ext uri="{FF2B5EF4-FFF2-40B4-BE49-F238E27FC236}">
                <a16:creationId xmlns:a16="http://schemas.microsoft.com/office/drawing/2014/main" id="{8CBF6C02-20CC-CB49-B259-412657C51E93}"/>
              </a:ext>
            </a:extLst>
          </p:cNvPr>
          <p:cNvGrpSpPr/>
          <p:nvPr/>
        </p:nvGrpSpPr>
        <p:grpSpPr>
          <a:xfrm>
            <a:off x="2958808" y="4477110"/>
            <a:ext cx="3226384" cy="433405"/>
            <a:chOff x="3224659" y="4765147"/>
            <a:chExt cx="3226384" cy="433405"/>
          </a:xfrm>
        </p:grpSpPr>
        <p:sp>
          <p:nvSpPr>
            <p:cNvPr id="8" name="Content Placeholder 5">
              <a:extLst>
                <a:ext uri="{FF2B5EF4-FFF2-40B4-BE49-F238E27FC236}">
                  <a16:creationId xmlns:a16="http://schemas.microsoft.com/office/drawing/2014/main" id="{6AC9353A-6A3A-7941-83B8-4A38F96780F5}"/>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M</a:t>
              </a:r>
            </a:p>
          </p:txBody>
        </p:sp>
        <p:sp>
          <p:nvSpPr>
            <p:cNvPr id="9" name="Content Placeholder 5">
              <a:extLst>
                <a:ext uri="{FF2B5EF4-FFF2-40B4-BE49-F238E27FC236}">
                  <a16:creationId xmlns:a16="http://schemas.microsoft.com/office/drawing/2014/main" id="{2C8F605F-BFAB-8842-94A6-2E44DBBC1C58}"/>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10" name="Content Placeholder 5">
              <a:extLst>
                <a:ext uri="{FF2B5EF4-FFF2-40B4-BE49-F238E27FC236}">
                  <a16:creationId xmlns:a16="http://schemas.microsoft.com/office/drawing/2014/main" id="{92497BAA-1FFE-2F48-A4E6-3701C7A7F40B}"/>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5" name="Straight Arrow Connector 4">
              <a:extLst>
                <a:ext uri="{FF2B5EF4-FFF2-40B4-BE49-F238E27FC236}">
                  <a16:creationId xmlns:a16="http://schemas.microsoft.com/office/drawing/2014/main" id="{91630DFE-C947-A74E-B95F-7E2CB4C3FC9C}"/>
                </a:ext>
              </a:extLst>
            </p:cNvPr>
            <p:cNvCxnSpPr>
              <a:stCxn id="8" idx="3"/>
              <a:endCxn id="9"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BE05E9C-59B4-F745-B701-8D081A32B221}"/>
                </a:ext>
              </a:extLst>
            </p:cNvPr>
            <p:cNvCxnSpPr>
              <a:cxnSpLocks/>
              <a:stCxn id="9"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D3A6E0D7-6932-6A4A-871C-EC8FB9F815BF}"/>
                </a:ext>
              </a:extLst>
            </p:cNvPr>
            <p:cNvCxnSpPr>
              <a:stCxn id="8" idx="0"/>
              <a:endCxn id="10"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855760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28</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Cohort Study</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2954214"/>
          </a:xfrm>
        </p:spPr>
        <p:txBody>
          <a:bodyPr/>
          <a:lstStyle/>
          <a:p>
            <a:pPr marL="0" indent="0">
              <a:buNone/>
            </a:pPr>
            <a:r>
              <a:rPr lang="en-US" dirty="0"/>
              <a:t>A: Surgeon sex</a:t>
            </a:r>
          </a:p>
          <a:p>
            <a:pPr marL="0" indent="0">
              <a:buNone/>
            </a:pPr>
            <a:r>
              <a:rPr lang="en-US" dirty="0"/>
              <a:t>Y: Postoperative death</a:t>
            </a:r>
          </a:p>
          <a:p>
            <a:pPr marL="0" indent="0">
              <a:buNone/>
            </a:pPr>
            <a:r>
              <a:rPr lang="en-US" dirty="0"/>
              <a:t>M: Patient age, patient sex, comorbidity, surgeon volume, surgeon age, and hospital</a:t>
            </a:r>
          </a:p>
          <a:p>
            <a:pPr marL="0" indent="0">
              <a:buNone/>
            </a:pPr>
            <a:r>
              <a:rPr lang="en-US" dirty="0"/>
              <a:t>S: Selection into the study</a:t>
            </a:r>
          </a:p>
          <a:p>
            <a:pPr marL="0" indent="0">
              <a:buNone/>
            </a:pPr>
            <a:endParaRPr lang="en-US" dirty="0"/>
          </a:p>
          <a:p>
            <a:pPr marL="0" indent="0">
              <a:buNone/>
            </a:pPr>
            <a:r>
              <a:rPr lang="en-US" dirty="0"/>
              <a:t>What does the DAG look like that DOES match on the above factors?</a:t>
            </a:r>
          </a:p>
        </p:txBody>
      </p:sp>
      <p:sp>
        <p:nvSpPr>
          <p:cNvPr id="7" name="Footer Placeholder 1">
            <a:extLst>
              <a:ext uri="{FF2B5EF4-FFF2-40B4-BE49-F238E27FC236}">
                <a16:creationId xmlns:a16="http://schemas.microsoft.com/office/drawing/2014/main" id="{7DA29DB7-75D3-8043-8F5B-971EE67482B7}"/>
              </a:ext>
            </a:extLst>
          </p:cNvPr>
          <p:cNvSpPr>
            <a:spLocks noGrp="1"/>
          </p:cNvSpPr>
          <p:nvPr>
            <p:ph type="ftr" sz="quarter" idx="12"/>
          </p:nvPr>
        </p:nvSpPr>
        <p:spPr>
          <a:xfrm>
            <a:off x="548153" y="6470129"/>
            <a:ext cx="7661350" cy="138609"/>
          </a:xfrm>
        </p:spPr>
        <p:txBody>
          <a:bodyPr/>
          <a:lstStyle/>
          <a:p>
            <a:r>
              <a:rPr lang="en-US" dirty="0"/>
              <a:t>Wallis CJ, et al. Comparison of postoperative outcomes among patients treated by male and female surgeons: a population based matched cohort study. BMJ. 2017;359:j4366.</a:t>
            </a:r>
          </a:p>
        </p:txBody>
      </p:sp>
    </p:spTree>
    <p:extLst>
      <p:ext uri="{BB962C8B-B14F-4D97-AF65-F5344CB8AC3E}">
        <p14:creationId xmlns:p14="http://schemas.microsoft.com/office/powerpoint/2010/main" val="93290072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29</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Cohort Study</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2954214"/>
          </a:xfrm>
        </p:spPr>
        <p:txBody>
          <a:bodyPr/>
          <a:lstStyle/>
          <a:p>
            <a:pPr marL="0" indent="0">
              <a:buNone/>
            </a:pPr>
            <a:r>
              <a:rPr lang="en-US" sz="1600" dirty="0"/>
              <a:t>A: Surgeon sex</a:t>
            </a:r>
          </a:p>
          <a:p>
            <a:pPr marL="0" indent="0">
              <a:buNone/>
            </a:pPr>
            <a:r>
              <a:rPr lang="en-US" sz="1600" dirty="0"/>
              <a:t>Y: Postoperative death</a:t>
            </a:r>
          </a:p>
          <a:p>
            <a:pPr marL="0" indent="0">
              <a:buNone/>
            </a:pPr>
            <a:r>
              <a:rPr lang="en-US" sz="1600" dirty="0"/>
              <a:t>M: Patient age, patient sex, comorbidity, surgeon volume, surgeon age, and hospital</a:t>
            </a:r>
          </a:p>
          <a:p>
            <a:pPr marL="0" indent="0">
              <a:buNone/>
            </a:pPr>
            <a:r>
              <a:rPr lang="en-US" sz="1600" dirty="0"/>
              <a:t>S: Selection into the study</a:t>
            </a:r>
          </a:p>
          <a:p>
            <a:pPr marL="0" indent="0">
              <a:buNone/>
            </a:pPr>
            <a:endParaRPr lang="en-US" sz="1600" dirty="0"/>
          </a:p>
          <a:p>
            <a:pPr marL="0" indent="0">
              <a:buNone/>
            </a:pPr>
            <a:r>
              <a:rPr lang="en-US" dirty="0"/>
              <a:t>What does the DAG look like that DOES match on the above factors?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000" dirty="0"/>
          </a:p>
          <a:p>
            <a:pPr marL="0" indent="0">
              <a:buNone/>
            </a:pPr>
            <a:r>
              <a:rPr lang="en-US" dirty="0"/>
              <a:t>But don’t M and A appear to be associated in this DAG?</a:t>
            </a:r>
          </a:p>
        </p:txBody>
      </p:sp>
      <p:sp>
        <p:nvSpPr>
          <p:cNvPr id="7" name="Footer Placeholder 1">
            <a:extLst>
              <a:ext uri="{FF2B5EF4-FFF2-40B4-BE49-F238E27FC236}">
                <a16:creationId xmlns:a16="http://schemas.microsoft.com/office/drawing/2014/main" id="{7DA29DB7-75D3-8043-8F5B-971EE67482B7}"/>
              </a:ext>
            </a:extLst>
          </p:cNvPr>
          <p:cNvSpPr>
            <a:spLocks noGrp="1"/>
          </p:cNvSpPr>
          <p:nvPr>
            <p:ph type="ftr" sz="quarter" idx="12"/>
          </p:nvPr>
        </p:nvSpPr>
        <p:spPr>
          <a:xfrm>
            <a:off x="548153" y="6470129"/>
            <a:ext cx="7661350" cy="138609"/>
          </a:xfrm>
        </p:spPr>
        <p:txBody>
          <a:bodyPr/>
          <a:lstStyle/>
          <a:p>
            <a:r>
              <a:rPr lang="en-US" dirty="0"/>
              <a:t>Wallis CJ, et al. Comparison of postoperative outcomes among patients treated by male and female surgeons: a population based matched cohort study. BMJ. 2017;359:j4366.</a:t>
            </a:r>
          </a:p>
        </p:txBody>
      </p:sp>
      <p:grpSp>
        <p:nvGrpSpPr>
          <p:cNvPr id="21" name="Group 20">
            <a:extLst>
              <a:ext uri="{FF2B5EF4-FFF2-40B4-BE49-F238E27FC236}">
                <a16:creationId xmlns:a16="http://schemas.microsoft.com/office/drawing/2014/main" id="{1A2B472F-B29D-0440-A276-8CF2D9E58E8B}"/>
              </a:ext>
            </a:extLst>
          </p:cNvPr>
          <p:cNvGrpSpPr/>
          <p:nvPr/>
        </p:nvGrpSpPr>
        <p:grpSpPr>
          <a:xfrm>
            <a:off x="2958808" y="4191332"/>
            <a:ext cx="3226384" cy="1160330"/>
            <a:chOff x="2958808" y="4767186"/>
            <a:chExt cx="3226384" cy="1160330"/>
          </a:xfrm>
        </p:grpSpPr>
        <p:grpSp>
          <p:nvGrpSpPr>
            <p:cNvPr id="8" name="Group 7">
              <a:extLst>
                <a:ext uri="{FF2B5EF4-FFF2-40B4-BE49-F238E27FC236}">
                  <a16:creationId xmlns:a16="http://schemas.microsoft.com/office/drawing/2014/main" id="{F36A8EFF-A1EA-8840-AA76-B83160FC2BE9}"/>
                </a:ext>
              </a:extLst>
            </p:cNvPr>
            <p:cNvGrpSpPr/>
            <p:nvPr/>
          </p:nvGrpSpPr>
          <p:grpSpPr>
            <a:xfrm>
              <a:off x="2958808" y="4767186"/>
              <a:ext cx="3226384" cy="433405"/>
              <a:chOff x="3224659" y="4765147"/>
              <a:chExt cx="3226384" cy="433405"/>
            </a:xfrm>
          </p:grpSpPr>
          <p:sp>
            <p:nvSpPr>
              <p:cNvPr id="9" name="Content Placeholder 5">
                <a:extLst>
                  <a:ext uri="{FF2B5EF4-FFF2-40B4-BE49-F238E27FC236}">
                    <a16:creationId xmlns:a16="http://schemas.microsoft.com/office/drawing/2014/main" id="{4DCFA3F5-FE74-914B-95E1-4FA14C973158}"/>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M</a:t>
                </a:r>
              </a:p>
            </p:txBody>
          </p:sp>
          <p:sp>
            <p:nvSpPr>
              <p:cNvPr id="10" name="Content Placeholder 5">
                <a:extLst>
                  <a:ext uri="{FF2B5EF4-FFF2-40B4-BE49-F238E27FC236}">
                    <a16:creationId xmlns:a16="http://schemas.microsoft.com/office/drawing/2014/main" id="{093BAEC3-46F0-4B4B-92D8-768DD66CD018}"/>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11" name="Content Placeholder 5">
                <a:extLst>
                  <a:ext uri="{FF2B5EF4-FFF2-40B4-BE49-F238E27FC236}">
                    <a16:creationId xmlns:a16="http://schemas.microsoft.com/office/drawing/2014/main" id="{5985172A-FADA-E047-A5E2-36B3C5FD9C8A}"/>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12" name="Straight Arrow Connector 11">
                <a:extLst>
                  <a:ext uri="{FF2B5EF4-FFF2-40B4-BE49-F238E27FC236}">
                    <a16:creationId xmlns:a16="http://schemas.microsoft.com/office/drawing/2014/main" id="{91105B4D-FDA9-CF48-81D7-829F49FCDD34}"/>
                  </a:ext>
                </a:extLst>
              </p:cNvPr>
              <p:cNvCxnSpPr>
                <a:stCxn id="9" idx="3"/>
                <a:endCxn id="10"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C4871E9-6732-4942-9BAC-D6968686FDB1}"/>
                  </a:ext>
                </a:extLst>
              </p:cNvPr>
              <p:cNvCxnSpPr>
                <a:cxnSpLocks/>
                <a:stCxn id="10"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5E63C4CB-0FCE-D149-A075-0A3833AB5727}"/>
                  </a:ext>
                </a:extLst>
              </p:cNvPr>
              <p:cNvCxnSpPr>
                <a:stCxn id="9" idx="0"/>
                <a:endCxn id="11"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Content Placeholder 5">
              <a:extLst>
                <a:ext uri="{FF2B5EF4-FFF2-40B4-BE49-F238E27FC236}">
                  <a16:creationId xmlns:a16="http://schemas.microsoft.com/office/drawing/2014/main" id="{95101022-E77A-6D49-8F67-D6ED0B066180}"/>
                </a:ext>
              </a:extLst>
            </p:cNvPr>
            <p:cNvSpPr txBox="1">
              <a:spLocks/>
            </p:cNvSpPr>
            <p:nvPr/>
          </p:nvSpPr>
          <p:spPr>
            <a:xfrm>
              <a:off x="5179492" y="5500461"/>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S</a:t>
              </a:r>
            </a:p>
          </p:txBody>
        </p:sp>
        <p:cxnSp>
          <p:nvCxnSpPr>
            <p:cNvPr id="16" name="Straight Arrow Connector 15">
              <a:extLst>
                <a:ext uri="{FF2B5EF4-FFF2-40B4-BE49-F238E27FC236}">
                  <a16:creationId xmlns:a16="http://schemas.microsoft.com/office/drawing/2014/main" id="{9A98B830-FB27-E34A-9F18-D635F39FA861}"/>
                </a:ext>
              </a:extLst>
            </p:cNvPr>
            <p:cNvCxnSpPr>
              <a:cxnSpLocks/>
              <a:stCxn id="9" idx="2"/>
              <a:endCxn id="15" idx="1"/>
            </p:cNvCxnSpPr>
            <p:nvPr/>
          </p:nvCxnSpPr>
          <p:spPr>
            <a:xfrm>
              <a:off x="3145134" y="5200591"/>
              <a:ext cx="2034358" cy="51339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1C12C6C-CC54-DB43-98B5-6B9BF0C84CFF}"/>
                </a:ext>
              </a:extLst>
            </p:cNvPr>
            <p:cNvCxnSpPr>
              <a:cxnSpLocks/>
              <a:stCxn id="10" idx="2"/>
            </p:cNvCxnSpPr>
            <p:nvPr/>
          </p:nvCxnSpPr>
          <p:spPr>
            <a:xfrm>
              <a:off x="4572000" y="5200591"/>
              <a:ext cx="599715" cy="46571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7238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7786A5-3007-874E-9B24-3952045A6F6C}"/>
              </a:ext>
            </a:extLst>
          </p:cNvPr>
          <p:cNvSpPr>
            <a:spLocks noGrp="1"/>
          </p:cNvSpPr>
          <p:nvPr>
            <p:ph type="sldNum" sz="quarter" idx="12"/>
          </p:nvPr>
        </p:nvSpPr>
        <p:spPr/>
        <p:txBody>
          <a:bodyPr/>
          <a:lstStyle/>
          <a:p>
            <a:fld id="{7BCC8D0D-EAEC-449D-9161-023DFF90F2E2}" type="slidenum">
              <a:rPr lang="en-US" smtClean="0"/>
              <a:pPr/>
              <a:t>3</a:t>
            </a:fld>
            <a:endParaRPr lang="en-US" dirty="0"/>
          </a:p>
        </p:txBody>
      </p:sp>
      <p:sp>
        <p:nvSpPr>
          <p:cNvPr id="4" name="Title 3">
            <a:extLst>
              <a:ext uri="{FF2B5EF4-FFF2-40B4-BE49-F238E27FC236}">
                <a16:creationId xmlns:a16="http://schemas.microsoft.com/office/drawing/2014/main" id="{064A69A1-BADE-DF49-AD85-1A5DC455661C}"/>
              </a:ext>
            </a:extLst>
          </p:cNvPr>
          <p:cNvSpPr>
            <a:spLocks noGrp="1"/>
          </p:cNvSpPr>
          <p:nvPr>
            <p:ph type="title"/>
          </p:nvPr>
        </p:nvSpPr>
        <p:spPr/>
        <p:txBody>
          <a:bodyPr/>
          <a:lstStyle/>
          <a:p>
            <a:r>
              <a:rPr lang="en-US" dirty="0"/>
              <a:t>Review of DAG Rules</a:t>
            </a:r>
          </a:p>
        </p:txBody>
      </p:sp>
    </p:spTree>
    <p:extLst>
      <p:ext uri="{BB962C8B-B14F-4D97-AF65-F5344CB8AC3E}">
        <p14:creationId xmlns:p14="http://schemas.microsoft.com/office/powerpoint/2010/main" val="66952505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30</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Faithfulness</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582047"/>
          </a:xfrm>
        </p:spPr>
        <p:txBody>
          <a:bodyPr/>
          <a:lstStyle/>
          <a:p>
            <a:endParaRPr lang="en-US" dirty="0"/>
          </a:p>
          <a:p>
            <a:endParaRPr lang="en-US" dirty="0"/>
          </a:p>
          <a:p>
            <a:endParaRPr lang="en-US" dirty="0"/>
          </a:p>
          <a:p>
            <a:endParaRPr lang="en-US" dirty="0"/>
          </a:p>
          <a:p>
            <a:r>
              <a:rPr lang="en-US" dirty="0"/>
              <a:t>In a </a:t>
            </a:r>
            <a:r>
              <a:rPr lang="en-US" u="sng" dirty="0"/>
              <a:t>causal</a:t>
            </a:r>
            <a:r>
              <a:rPr lang="en-US" dirty="0"/>
              <a:t> DAG, the absence of an arrow indicates that the </a:t>
            </a:r>
            <a:r>
              <a:rPr lang="en-US" u="sng" dirty="0"/>
              <a:t>sharp</a:t>
            </a:r>
            <a:r>
              <a:rPr lang="en-US" dirty="0"/>
              <a:t> null hypothesis holds</a:t>
            </a:r>
          </a:p>
          <a:p>
            <a:pPr lvl="1"/>
            <a:r>
              <a:rPr lang="en-US" dirty="0"/>
              <a:t>E.g., The matching factors affect the choice of surgeon sex, death, and selection into the study for at least one individual</a:t>
            </a:r>
          </a:p>
          <a:p>
            <a:r>
              <a:rPr lang="en-US" dirty="0"/>
              <a:t>Matching ensures that M and A are not associated</a:t>
            </a:r>
          </a:p>
          <a:p>
            <a:pPr lvl="1"/>
            <a:r>
              <a:rPr lang="en-US" dirty="0"/>
              <a:t>Equal magnitude of M </a:t>
            </a:r>
            <a:r>
              <a:rPr lang="en-US" dirty="0">
                <a:sym typeface="Wingdings" pitchFamily="2" charset="2"/>
              </a:rPr>
              <a:t> S  A and M  A</a:t>
            </a:r>
          </a:p>
          <a:p>
            <a:r>
              <a:rPr lang="en-US" dirty="0"/>
              <a:t>Do we need to adjust for M in the analysis?</a:t>
            </a:r>
          </a:p>
          <a:p>
            <a:pPr lvl="1"/>
            <a:r>
              <a:rPr lang="en-US" dirty="0"/>
              <a:t>No!</a:t>
            </a:r>
          </a:p>
          <a:p>
            <a:endParaRPr lang="en-US" dirty="0">
              <a:sym typeface="Wingdings" pitchFamily="2" charset="2"/>
            </a:endParaRPr>
          </a:p>
          <a:p>
            <a:endParaRPr lang="en-US" dirty="0"/>
          </a:p>
          <a:p>
            <a:endParaRPr lang="en-US" dirty="0"/>
          </a:p>
        </p:txBody>
      </p:sp>
      <p:grpSp>
        <p:nvGrpSpPr>
          <p:cNvPr id="17" name="Group 16">
            <a:extLst>
              <a:ext uri="{FF2B5EF4-FFF2-40B4-BE49-F238E27FC236}">
                <a16:creationId xmlns:a16="http://schemas.microsoft.com/office/drawing/2014/main" id="{2B507A75-B4B5-C641-818D-1BFB0C7A4C8F}"/>
              </a:ext>
            </a:extLst>
          </p:cNvPr>
          <p:cNvGrpSpPr/>
          <p:nvPr/>
        </p:nvGrpSpPr>
        <p:grpSpPr>
          <a:xfrm>
            <a:off x="2958808" y="1761641"/>
            <a:ext cx="3226384" cy="1160330"/>
            <a:chOff x="2958808" y="4767186"/>
            <a:chExt cx="3226384" cy="1160330"/>
          </a:xfrm>
        </p:grpSpPr>
        <p:grpSp>
          <p:nvGrpSpPr>
            <p:cNvPr id="18" name="Group 17">
              <a:extLst>
                <a:ext uri="{FF2B5EF4-FFF2-40B4-BE49-F238E27FC236}">
                  <a16:creationId xmlns:a16="http://schemas.microsoft.com/office/drawing/2014/main" id="{82FD0DDE-2DC5-244B-A8E2-9F8A33DEF9BA}"/>
                </a:ext>
              </a:extLst>
            </p:cNvPr>
            <p:cNvGrpSpPr/>
            <p:nvPr/>
          </p:nvGrpSpPr>
          <p:grpSpPr>
            <a:xfrm>
              <a:off x="2958808" y="4767186"/>
              <a:ext cx="3226384" cy="433405"/>
              <a:chOff x="3224659" y="4765147"/>
              <a:chExt cx="3226384" cy="433405"/>
            </a:xfrm>
          </p:grpSpPr>
          <p:sp>
            <p:nvSpPr>
              <p:cNvPr id="22" name="Content Placeholder 5">
                <a:extLst>
                  <a:ext uri="{FF2B5EF4-FFF2-40B4-BE49-F238E27FC236}">
                    <a16:creationId xmlns:a16="http://schemas.microsoft.com/office/drawing/2014/main" id="{A5311AAA-369F-2D43-AC5A-127C16269B57}"/>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M</a:t>
                </a:r>
              </a:p>
            </p:txBody>
          </p:sp>
          <p:sp>
            <p:nvSpPr>
              <p:cNvPr id="23" name="Content Placeholder 5">
                <a:extLst>
                  <a:ext uri="{FF2B5EF4-FFF2-40B4-BE49-F238E27FC236}">
                    <a16:creationId xmlns:a16="http://schemas.microsoft.com/office/drawing/2014/main" id="{E0982F3B-5ED9-6F41-BE1F-BA1366BD2BF1}"/>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24" name="Content Placeholder 5">
                <a:extLst>
                  <a:ext uri="{FF2B5EF4-FFF2-40B4-BE49-F238E27FC236}">
                    <a16:creationId xmlns:a16="http://schemas.microsoft.com/office/drawing/2014/main" id="{5C7C8EB2-5A9D-BA46-AC71-9532464EB36A}"/>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25" name="Straight Arrow Connector 24">
                <a:extLst>
                  <a:ext uri="{FF2B5EF4-FFF2-40B4-BE49-F238E27FC236}">
                    <a16:creationId xmlns:a16="http://schemas.microsoft.com/office/drawing/2014/main" id="{0AB9D318-D5FA-C54C-9207-80B623FDD8D9}"/>
                  </a:ext>
                </a:extLst>
              </p:cNvPr>
              <p:cNvCxnSpPr>
                <a:stCxn id="22" idx="3"/>
                <a:endCxn id="23"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619CC7B-3182-C14A-B805-40D0313AAFDE}"/>
                  </a:ext>
                </a:extLst>
              </p:cNvPr>
              <p:cNvCxnSpPr>
                <a:cxnSpLocks/>
                <a:stCxn id="23"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0E696FAE-C20D-3C4E-8D66-229C675AB5C2}"/>
                  </a:ext>
                </a:extLst>
              </p:cNvPr>
              <p:cNvCxnSpPr>
                <a:stCxn id="22" idx="0"/>
                <a:endCxn id="24"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Content Placeholder 5">
              <a:extLst>
                <a:ext uri="{FF2B5EF4-FFF2-40B4-BE49-F238E27FC236}">
                  <a16:creationId xmlns:a16="http://schemas.microsoft.com/office/drawing/2014/main" id="{8B76CFE7-C18E-6D42-A96B-BD3C7F8CAC96}"/>
                </a:ext>
              </a:extLst>
            </p:cNvPr>
            <p:cNvSpPr txBox="1">
              <a:spLocks/>
            </p:cNvSpPr>
            <p:nvPr/>
          </p:nvSpPr>
          <p:spPr>
            <a:xfrm>
              <a:off x="5179492" y="5500461"/>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S</a:t>
              </a:r>
            </a:p>
          </p:txBody>
        </p:sp>
        <p:cxnSp>
          <p:nvCxnSpPr>
            <p:cNvPr id="20" name="Straight Arrow Connector 19">
              <a:extLst>
                <a:ext uri="{FF2B5EF4-FFF2-40B4-BE49-F238E27FC236}">
                  <a16:creationId xmlns:a16="http://schemas.microsoft.com/office/drawing/2014/main" id="{F515C8DC-AB2F-FF4D-889A-DD35358C1816}"/>
                </a:ext>
              </a:extLst>
            </p:cNvPr>
            <p:cNvCxnSpPr>
              <a:cxnSpLocks/>
              <a:stCxn id="22" idx="2"/>
              <a:endCxn id="19" idx="1"/>
            </p:cNvCxnSpPr>
            <p:nvPr/>
          </p:nvCxnSpPr>
          <p:spPr>
            <a:xfrm>
              <a:off x="3145134" y="5200591"/>
              <a:ext cx="2034358" cy="51339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3B465B0-D3E1-C441-9D90-CA8CF6093081}"/>
                </a:ext>
              </a:extLst>
            </p:cNvPr>
            <p:cNvCxnSpPr>
              <a:cxnSpLocks/>
              <a:stCxn id="23" idx="2"/>
            </p:cNvCxnSpPr>
            <p:nvPr/>
          </p:nvCxnSpPr>
          <p:spPr>
            <a:xfrm>
              <a:off x="4572000" y="5200591"/>
              <a:ext cx="599715" cy="46571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 name="Oval 1">
            <a:extLst>
              <a:ext uri="{FF2B5EF4-FFF2-40B4-BE49-F238E27FC236}">
                <a16:creationId xmlns:a16="http://schemas.microsoft.com/office/drawing/2014/main" id="{DC4B0303-A7C2-514D-9762-488C5404E67C}"/>
              </a:ext>
            </a:extLst>
          </p:cNvPr>
          <p:cNvSpPr/>
          <p:nvPr/>
        </p:nvSpPr>
        <p:spPr bwMode="auto">
          <a:xfrm>
            <a:off x="3238904" y="1815612"/>
            <a:ext cx="1234190" cy="325979"/>
          </a:xfrm>
          <a:prstGeom prst="ellipse">
            <a:avLst/>
          </a:prstGeom>
          <a:noFill/>
          <a:ln w="28575"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0" name="Oval 29">
            <a:extLst>
              <a:ext uri="{FF2B5EF4-FFF2-40B4-BE49-F238E27FC236}">
                <a16:creationId xmlns:a16="http://schemas.microsoft.com/office/drawing/2014/main" id="{15584530-EC6F-354B-88D4-D121D3C45912}"/>
              </a:ext>
            </a:extLst>
          </p:cNvPr>
          <p:cNvSpPr/>
          <p:nvPr/>
        </p:nvSpPr>
        <p:spPr bwMode="auto">
          <a:xfrm>
            <a:off x="2965158" y="2073327"/>
            <a:ext cx="2400660" cy="797840"/>
          </a:xfrm>
          <a:prstGeom prst="ellipse">
            <a:avLst/>
          </a:prstGeom>
          <a:noFill/>
          <a:ln w="28575"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1653563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31</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Introduction of Competing Risks</a:t>
            </a:r>
          </a:p>
        </p:txBody>
      </p:sp>
      <p:sp>
        <p:nvSpPr>
          <p:cNvPr id="5" name="Content Placeholder 5">
            <a:extLst>
              <a:ext uri="{FF2B5EF4-FFF2-40B4-BE49-F238E27FC236}">
                <a16:creationId xmlns:a16="http://schemas.microsoft.com/office/drawing/2014/main" id="{A6793A48-5F36-8843-BA8B-D5B62A640A5B}"/>
              </a:ext>
            </a:extLst>
          </p:cNvPr>
          <p:cNvSpPr>
            <a:spLocks noGrp="1"/>
          </p:cNvSpPr>
          <p:nvPr>
            <p:ph idx="1"/>
          </p:nvPr>
        </p:nvSpPr>
        <p:spPr>
          <a:xfrm>
            <a:off x="460375" y="1427163"/>
            <a:ext cx="8137525" cy="4351337"/>
          </a:xfrm>
        </p:spPr>
        <p:txBody>
          <a:bodyPr/>
          <a:lstStyle/>
          <a:p>
            <a:pPr marL="0" indent="0">
              <a:buNone/>
            </a:pPr>
            <a:endParaRPr lang="en-US" sz="1600" dirty="0"/>
          </a:p>
          <a:p>
            <a:pPr marL="0" indent="0">
              <a:buNone/>
            </a:pPr>
            <a:endParaRPr lang="en-US" sz="1600" dirty="0"/>
          </a:p>
        </p:txBody>
      </p:sp>
      <p:sp>
        <p:nvSpPr>
          <p:cNvPr id="31" name="Content Placeholder 5">
            <a:extLst>
              <a:ext uri="{FF2B5EF4-FFF2-40B4-BE49-F238E27FC236}">
                <a16:creationId xmlns:a16="http://schemas.microsoft.com/office/drawing/2014/main" id="{070825D2-4F0E-2B44-9F73-5E76A8D6A515}"/>
              </a:ext>
            </a:extLst>
          </p:cNvPr>
          <p:cNvSpPr txBox="1">
            <a:spLocks/>
          </p:cNvSpPr>
          <p:nvPr/>
        </p:nvSpPr>
        <p:spPr>
          <a:xfrm>
            <a:off x="459686" y="3464681"/>
            <a:ext cx="8137665" cy="231326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r>
              <a:rPr lang="en-US" dirty="0"/>
              <a:t>Do we need to adjust for M in the analysis?</a:t>
            </a:r>
          </a:p>
          <a:p>
            <a:pPr lvl="1"/>
            <a:r>
              <a:rPr lang="en-US" dirty="0"/>
              <a:t>Yes!</a:t>
            </a:r>
          </a:p>
          <a:p>
            <a:pPr lvl="1"/>
            <a:endParaRPr lang="en-US" dirty="0"/>
          </a:p>
        </p:txBody>
      </p:sp>
      <p:grpSp>
        <p:nvGrpSpPr>
          <p:cNvPr id="51" name="Group 50">
            <a:extLst>
              <a:ext uri="{FF2B5EF4-FFF2-40B4-BE49-F238E27FC236}">
                <a16:creationId xmlns:a16="http://schemas.microsoft.com/office/drawing/2014/main" id="{03463DE7-515A-8C40-82C4-16984458A60D}"/>
              </a:ext>
            </a:extLst>
          </p:cNvPr>
          <p:cNvGrpSpPr/>
          <p:nvPr/>
        </p:nvGrpSpPr>
        <p:grpSpPr>
          <a:xfrm>
            <a:off x="2958808" y="1783298"/>
            <a:ext cx="3226384" cy="1769540"/>
            <a:chOff x="2958808" y="1535101"/>
            <a:chExt cx="3226384" cy="1769540"/>
          </a:xfrm>
        </p:grpSpPr>
        <p:sp>
          <p:nvSpPr>
            <p:cNvPr id="37" name="Content Placeholder 5">
              <a:extLst>
                <a:ext uri="{FF2B5EF4-FFF2-40B4-BE49-F238E27FC236}">
                  <a16:creationId xmlns:a16="http://schemas.microsoft.com/office/drawing/2014/main" id="{D5F7D478-952A-194D-9694-C259529A0A06}"/>
                </a:ext>
              </a:extLst>
            </p:cNvPr>
            <p:cNvSpPr txBox="1">
              <a:spLocks/>
            </p:cNvSpPr>
            <p:nvPr/>
          </p:nvSpPr>
          <p:spPr>
            <a:xfrm>
              <a:off x="2958808" y="2150661"/>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M</a:t>
              </a:r>
            </a:p>
          </p:txBody>
        </p:sp>
        <p:sp>
          <p:nvSpPr>
            <p:cNvPr id="38" name="Content Placeholder 5">
              <a:extLst>
                <a:ext uri="{FF2B5EF4-FFF2-40B4-BE49-F238E27FC236}">
                  <a16:creationId xmlns:a16="http://schemas.microsoft.com/office/drawing/2014/main" id="{5EE70CC9-5683-AD4D-97A6-29A1B762E787}"/>
                </a:ext>
              </a:extLst>
            </p:cNvPr>
            <p:cNvSpPr txBox="1">
              <a:spLocks/>
            </p:cNvSpPr>
            <p:nvPr/>
          </p:nvSpPr>
          <p:spPr>
            <a:xfrm>
              <a:off x="4385674" y="2150661"/>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39" name="Content Placeholder 5">
              <a:extLst>
                <a:ext uri="{FF2B5EF4-FFF2-40B4-BE49-F238E27FC236}">
                  <a16:creationId xmlns:a16="http://schemas.microsoft.com/office/drawing/2014/main" id="{FAB76D7D-68B8-C648-B17D-570CD985433F}"/>
                </a:ext>
              </a:extLst>
            </p:cNvPr>
            <p:cNvSpPr txBox="1">
              <a:spLocks/>
            </p:cNvSpPr>
            <p:nvPr/>
          </p:nvSpPr>
          <p:spPr>
            <a:xfrm>
              <a:off x="5812540" y="2150661"/>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40" name="Straight Arrow Connector 39">
              <a:extLst>
                <a:ext uri="{FF2B5EF4-FFF2-40B4-BE49-F238E27FC236}">
                  <a16:creationId xmlns:a16="http://schemas.microsoft.com/office/drawing/2014/main" id="{9B9F3D7B-F838-8147-B36F-B8BB76218107}"/>
                </a:ext>
              </a:extLst>
            </p:cNvPr>
            <p:cNvCxnSpPr>
              <a:stCxn id="37" idx="3"/>
              <a:endCxn id="38" idx="1"/>
            </p:cNvCxnSpPr>
            <p:nvPr/>
          </p:nvCxnSpPr>
          <p:spPr>
            <a:xfrm>
              <a:off x="3331460" y="2364189"/>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812A1D4-84DE-2146-9A5A-79DB4B24747B}"/>
                </a:ext>
              </a:extLst>
            </p:cNvPr>
            <p:cNvCxnSpPr>
              <a:cxnSpLocks/>
              <a:stCxn id="38" idx="3"/>
            </p:cNvCxnSpPr>
            <p:nvPr/>
          </p:nvCxnSpPr>
          <p:spPr>
            <a:xfrm>
              <a:off x="4758326" y="2364189"/>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226D0E23-F085-FA42-897F-A1B4A362AF93}"/>
                </a:ext>
              </a:extLst>
            </p:cNvPr>
            <p:cNvCxnSpPr>
              <a:stCxn id="37" idx="0"/>
              <a:endCxn id="39" idx="0"/>
            </p:cNvCxnSpPr>
            <p:nvPr/>
          </p:nvCxnSpPr>
          <p:spPr>
            <a:xfrm rot="5400000" flipH="1" flipV="1">
              <a:off x="4572000" y="723795"/>
              <a:ext cx="12700" cy="2853732"/>
            </a:xfrm>
            <a:prstGeom prst="curvedConnector3">
              <a:avLst>
                <a:gd name="adj1" fmla="val 714856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4" name="Content Placeholder 5">
              <a:extLst>
                <a:ext uri="{FF2B5EF4-FFF2-40B4-BE49-F238E27FC236}">
                  <a16:creationId xmlns:a16="http://schemas.microsoft.com/office/drawing/2014/main" id="{9063C603-94EB-504C-BC3D-C79700E08132}"/>
                </a:ext>
              </a:extLst>
            </p:cNvPr>
            <p:cNvSpPr txBox="1">
              <a:spLocks/>
            </p:cNvSpPr>
            <p:nvPr/>
          </p:nvSpPr>
          <p:spPr>
            <a:xfrm>
              <a:off x="5179492" y="28775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S</a:t>
              </a:r>
            </a:p>
          </p:txBody>
        </p:sp>
        <p:cxnSp>
          <p:nvCxnSpPr>
            <p:cNvPr id="35" name="Straight Arrow Connector 34">
              <a:extLst>
                <a:ext uri="{FF2B5EF4-FFF2-40B4-BE49-F238E27FC236}">
                  <a16:creationId xmlns:a16="http://schemas.microsoft.com/office/drawing/2014/main" id="{B67E3826-C743-8747-BE9A-6F60E687913F}"/>
                </a:ext>
              </a:extLst>
            </p:cNvPr>
            <p:cNvCxnSpPr>
              <a:cxnSpLocks/>
              <a:stCxn id="37" idx="2"/>
              <a:endCxn id="34" idx="1"/>
            </p:cNvCxnSpPr>
            <p:nvPr/>
          </p:nvCxnSpPr>
          <p:spPr>
            <a:xfrm>
              <a:off x="3145134" y="2577716"/>
              <a:ext cx="2034358" cy="51339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F70A989-562C-174B-89BD-55152C969517}"/>
                </a:ext>
              </a:extLst>
            </p:cNvPr>
            <p:cNvCxnSpPr>
              <a:cxnSpLocks/>
              <a:stCxn id="38" idx="2"/>
            </p:cNvCxnSpPr>
            <p:nvPr/>
          </p:nvCxnSpPr>
          <p:spPr>
            <a:xfrm>
              <a:off x="4572000" y="2577716"/>
              <a:ext cx="599715" cy="46571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3" name="Content Placeholder 5">
              <a:extLst>
                <a:ext uri="{FF2B5EF4-FFF2-40B4-BE49-F238E27FC236}">
                  <a16:creationId xmlns:a16="http://schemas.microsoft.com/office/drawing/2014/main" id="{9DCB21EA-AE7A-7943-A15E-B5FA2F98EB37}"/>
                </a:ext>
              </a:extLst>
            </p:cNvPr>
            <p:cNvSpPr txBox="1">
              <a:spLocks/>
            </p:cNvSpPr>
            <p:nvPr/>
          </p:nvSpPr>
          <p:spPr>
            <a:xfrm>
              <a:off x="5075006" y="1535101"/>
              <a:ext cx="599714"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CR</a:t>
              </a:r>
            </a:p>
          </p:txBody>
        </p:sp>
        <p:cxnSp>
          <p:nvCxnSpPr>
            <p:cNvPr id="45" name="Straight Arrow Connector 44">
              <a:extLst>
                <a:ext uri="{FF2B5EF4-FFF2-40B4-BE49-F238E27FC236}">
                  <a16:creationId xmlns:a16="http://schemas.microsoft.com/office/drawing/2014/main" id="{298699D1-366E-4B4D-86C5-0BB05B6F8BEA}"/>
                </a:ext>
              </a:extLst>
            </p:cNvPr>
            <p:cNvCxnSpPr>
              <a:cxnSpLocks/>
              <a:stCxn id="38" idx="0"/>
              <a:endCxn id="43" idx="1"/>
            </p:cNvCxnSpPr>
            <p:nvPr/>
          </p:nvCxnSpPr>
          <p:spPr>
            <a:xfrm flipV="1">
              <a:off x="4572000" y="1748629"/>
              <a:ext cx="503006" cy="40203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41D9A02-ADEC-1E4E-AE4C-92EF1CE8162B}"/>
                </a:ext>
              </a:extLst>
            </p:cNvPr>
            <p:cNvCxnSpPr>
              <a:cxnSpLocks/>
              <a:stCxn id="37" idx="0"/>
              <a:endCxn id="43" idx="1"/>
            </p:cNvCxnSpPr>
            <p:nvPr/>
          </p:nvCxnSpPr>
          <p:spPr>
            <a:xfrm flipV="1">
              <a:off x="3145134" y="1748629"/>
              <a:ext cx="1929872" cy="40203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6894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7786A5-3007-874E-9B24-3952045A6F6C}"/>
              </a:ext>
            </a:extLst>
          </p:cNvPr>
          <p:cNvSpPr>
            <a:spLocks noGrp="1"/>
          </p:cNvSpPr>
          <p:nvPr>
            <p:ph type="sldNum" sz="quarter" idx="12"/>
          </p:nvPr>
        </p:nvSpPr>
        <p:spPr/>
        <p:txBody>
          <a:bodyPr/>
          <a:lstStyle/>
          <a:p>
            <a:fld id="{7BCC8D0D-EAEC-449D-9161-023DFF90F2E2}" type="slidenum">
              <a:rPr lang="en-US" smtClean="0"/>
              <a:pPr/>
              <a:t>32</a:t>
            </a:fld>
            <a:endParaRPr lang="en-US" dirty="0"/>
          </a:p>
        </p:txBody>
      </p:sp>
      <p:sp>
        <p:nvSpPr>
          <p:cNvPr id="4" name="Title 3">
            <a:extLst>
              <a:ext uri="{FF2B5EF4-FFF2-40B4-BE49-F238E27FC236}">
                <a16:creationId xmlns:a16="http://schemas.microsoft.com/office/drawing/2014/main" id="{064A69A1-BADE-DF49-AD85-1A5DC455661C}"/>
              </a:ext>
            </a:extLst>
          </p:cNvPr>
          <p:cNvSpPr>
            <a:spLocks noGrp="1"/>
          </p:cNvSpPr>
          <p:nvPr>
            <p:ph type="title"/>
          </p:nvPr>
        </p:nvSpPr>
        <p:spPr>
          <a:xfrm>
            <a:off x="336017" y="2559253"/>
            <a:ext cx="6652609" cy="1477195"/>
          </a:xfrm>
        </p:spPr>
        <p:txBody>
          <a:bodyPr/>
          <a:lstStyle/>
          <a:p>
            <a:r>
              <a:rPr lang="en-US" dirty="0"/>
              <a:t>Competing Risks and Selection Bias</a:t>
            </a:r>
          </a:p>
        </p:txBody>
      </p:sp>
    </p:spTree>
    <p:extLst>
      <p:ext uri="{BB962C8B-B14F-4D97-AF65-F5344CB8AC3E}">
        <p14:creationId xmlns:p14="http://schemas.microsoft.com/office/powerpoint/2010/main" val="103431599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33</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A </a:t>
            </a:r>
            <a:r>
              <a:rPr lang="en-US" i="1" dirty="0"/>
              <a:t>Type</a:t>
            </a:r>
            <a:r>
              <a:rPr lang="en-US" dirty="0"/>
              <a:t> of Selection Bias</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351084"/>
          </a:xfrm>
        </p:spPr>
        <p:txBody>
          <a:bodyPr/>
          <a:lstStyle/>
          <a:p>
            <a:r>
              <a:rPr lang="en-US" u="sng" dirty="0"/>
              <a:t>For me</a:t>
            </a:r>
            <a:r>
              <a:rPr lang="en-US" dirty="0"/>
              <a:t>, competing risks are a </a:t>
            </a:r>
            <a:r>
              <a:rPr lang="en-US" i="1" dirty="0"/>
              <a:t>type</a:t>
            </a:r>
            <a:r>
              <a:rPr lang="en-US" dirty="0"/>
              <a:t> of selection bias</a:t>
            </a:r>
          </a:p>
          <a:p>
            <a:endParaRPr lang="en-US" dirty="0">
              <a:sym typeface="Wingdings"/>
            </a:endParaRPr>
          </a:p>
          <a:p>
            <a:endParaRPr lang="en-US" dirty="0">
              <a:sym typeface="Wingdings"/>
            </a:endParaRPr>
          </a:p>
          <a:p>
            <a:endParaRPr lang="en-US" dirty="0">
              <a:sym typeface="Wingdings"/>
            </a:endParaRPr>
          </a:p>
          <a:p>
            <a:endParaRPr lang="en-US" dirty="0">
              <a:sym typeface="Wingdings"/>
            </a:endParaRPr>
          </a:p>
          <a:p>
            <a:endParaRPr lang="en-US" dirty="0">
              <a:sym typeface="Wingdings"/>
            </a:endParaRPr>
          </a:p>
          <a:p>
            <a:endParaRPr lang="en-US" dirty="0">
              <a:sym typeface="Wingdings"/>
            </a:endParaRPr>
          </a:p>
          <a:p>
            <a:r>
              <a:rPr lang="en-US" dirty="0"/>
              <a:t>Selection bias (including competing risks) can take on MANY forms</a:t>
            </a:r>
            <a:endParaRPr lang="en-US" dirty="0">
              <a:sym typeface="Wingdings"/>
            </a:endParaRPr>
          </a:p>
          <a:p>
            <a:endParaRPr lang="en-US" dirty="0">
              <a:sym typeface="Wingdings"/>
            </a:endParaRPr>
          </a:p>
        </p:txBody>
      </p:sp>
      <p:grpSp>
        <p:nvGrpSpPr>
          <p:cNvPr id="5" name="Group 4">
            <a:extLst>
              <a:ext uri="{FF2B5EF4-FFF2-40B4-BE49-F238E27FC236}">
                <a16:creationId xmlns:a16="http://schemas.microsoft.com/office/drawing/2014/main" id="{8FA1997C-0C83-8F42-8A75-4FAA6AA2FA0C}"/>
              </a:ext>
            </a:extLst>
          </p:cNvPr>
          <p:cNvGrpSpPr/>
          <p:nvPr/>
        </p:nvGrpSpPr>
        <p:grpSpPr>
          <a:xfrm>
            <a:off x="2915326" y="2692954"/>
            <a:ext cx="3226384" cy="1160330"/>
            <a:chOff x="2958808" y="2144311"/>
            <a:chExt cx="3226384" cy="1160330"/>
          </a:xfrm>
        </p:grpSpPr>
        <p:sp>
          <p:nvSpPr>
            <p:cNvPr id="7" name="Content Placeholder 5">
              <a:extLst>
                <a:ext uri="{FF2B5EF4-FFF2-40B4-BE49-F238E27FC236}">
                  <a16:creationId xmlns:a16="http://schemas.microsoft.com/office/drawing/2014/main" id="{29280B45-E51E-454F-BF2F-FC924A2C3687}"/>
                </a:ext>
              </a:extLst>
            </p:cNvPr>
            <p:cNvSpPr txBox="1">
              <a:spLocks/>
            </p:cNvSpPr>
            <p:nvPr/>
          </p:nvSpPr>
          <p:spPr>
            <a:xfrm>
              <a:off x="2958808" y="2150661"/>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L</a:t>
              </a:r>
            </a:p>
          </p:txBody>
        </p:sp>
        <p:sp>
          <p:nvSpPr>
            <p:cNvPr id="8" name="Content Placeholder 5">
              <a:extLst>
                <a:ext uri="{FF2B5EF4-FFF2-40B4-BE49-F238E27FC236}">
                  <a16:creationId xmlns:a16="http://schemas.microsoft.com/office/drawing/2014/main" id="{EA62276B-FEDF-8245-91C1-3431CE04B994}"/>
                </a:ext>
              </a:extLst>
            </p:cNvPr>
            <p:cNvSpPr txBox="1">
              <a:spLocks/>
            </p:cNvSpPr>
            <p:nvPr/>
          </p:nvSpPr>
          <p:spPr>
            <a:xfrm>
              <a:off x="4385674" y="2150661"/>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9" name="Content Placeholder 5">
              <a:extLst>
                <a:ext uri="{FF2B5EF4-FFF2-40B4-BE49-F238E27FC236}">
                  <a16:creationId xmlns:a16="http://schemas.microsoft.com/office/drawing/2014/main" id="{E13B818B-C677-9645-99C1-14C17E27976C}"/>
                </a:ext>
              </a:extLst>
            </p:cNvPr>
            <p:cNvSpPr txBox="1">
              <a:spLocks/>
            </p:cNvSpPr>
            <p:nvPr/>
          </p:nvSpPr>
          <p:spPr>
            <a:xfrm>
              <a:off x="5812540" y="2150661"/>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11" name="Straight Arrow Connector 10">
              <a:extLst>
                <a:ext uri="{FF2B5EF4-FFF2-40B4-BE49-F238E27FC236}">
                  <a16:creationId xmlns:a16="http://schemas.microsoft.com/office/drawing/2014/main" id="{522FE3F5-F742-6840-83BF-31AC5D9B801D}"/>
                </a:ext>
              </a:extLst>
            </p:cNvPr>
            <p:cNvCxnSpPr>
              <a:cxnSpLocks/>
              <a:stCxn id="8" idx="3"/>
            </p:cNvCxnSpPr>
            <p:nvPr/>
          </p:nvCxnSpPr>
          <p:spPr>
            <a:xfrm>
              <a:off x="4758326" y="2364189"/>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F7ABA84A-A70D-AB4A-BADB-75AEE00E6528}"/>
                </a:ext>
              </a:extLst>
            </p:cNvPr>
            <p:cNvCxnSpPr>
              <a:cxnSpLocks/>
              <a:stCxn id="7" idx="0"/>
              <a:endCxn id="9" idx="0"/>
            </p:cNvCxnSpPr>
            <p:nvPr/>
          </p:nvCxnSpPr>
          <p:spPr>
            <a:xfrm rot="5400000" flipH="1" flipV="1">
              <a:off x="4572000" y="723795"/>
              <a:ext cx="12700" cy="2853732"/>
            </a:xfrm>
            <a:prstGeom prst="curvedConnector3">
              <a:avLst>
                <a:gd name="adj1" fmla="val 3651425"/>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5">
              <a:extLst>
                <a:ext uri="{FF2B5EF4-FFF2-40B4-BE49-F238E27FC236}">
                  <a16:creationId xmlns:a16="http://schemas.microsoft.com/office/drawing/2014/main" id="{5B32FD3F-752F-A347-A760-3801BC0613C4}"/>
                </a:ext>
              </a:extLst>
            </p:cNvPr>
            <p:cNvSpPr txBox="1">
              <a:spLocks/>
            </p:cNvSpPr>
            <p:nvPr/>
          </p:nvSpPr>
          <p:spPr>
            <a:xfrm>
              <a:off x="5179492" y="2877586"/>
              <a:ext cx="599714"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CR</a:t>
              </a:r>
            </a:p>
          </p:txBody>
        </p:sp>
        <p:cxnSp>
          <p:nvCxnSpPr>
            <p:cNvPr id="14" name="Straight Arrow Connector 13">
              <a:extLst>
                <a:ext uri="{FF2B5EF4-FFF2-40B4-BE49-F238E27FC236}">
                  <a16:creationId xmlns:a16="http://schemas.microsoft.com/office/drawing/2014/main" id="{B7970C76-FF69-A344-A384-08F1906E4B9C}"/>
                </a:ext>
              </a:extLst>
            </p:cNvPr>
            <p:cNvCxnSpPr>
              <a:cxnSpLocks/>
              <a:stCxn id="7" idx="2"/>
              <a:endCxn id="13" idx="1"/>
            </p:cNvCxnSpPr>
            <p:nvPr/>
          </p:nvCxnSpPr>
          <p:spPr>
            <a:xfrm>
              <a:off x="3145134" y="2577716"/>
              <a:ext cx="2034358" cy="51339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13E64A3-D41F-4F4F-9641-833CF4A2AD6D}"/>
                </a:ext>
              </a:extLst>
            </p:cNvPr>
            <p:cNvCxnSpPr>
              <a:cxnSpLocks/>
              <a:stCxn id="8" idx="2"/>
            </p:cNvCxnSpPr>
            <p:nvPr/>
          </p:nvCxnSpPr>
          <p:spPr>
            <a:xfrm>
              <a:off x="4572000" y="2577716"/>
              <a:ext cx="599715" cy="46571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319263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2CF377-4CE0-784C-B100-FCC6856D4BBE}"/>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1B240742-7A8B-B04A-BA2F-D8284454706B}"/>
              </a:ext>
            </a:extLst>
          </p:cNvPr>
          <p:cNvSpPr>
            <a:spLocks noGrp="1"/>
          </p:cNvSpPr>
          <p:nvPr>
            <p:ph type="sldNum" sz="quarter" idx="12"/>
          </p:nvPr>
        </p:nvSpPr>
        <p:spPr/>
        <p:txBody>
          <a:bodyPr/>
          <a:lstStyle/>
          <a:p>
            <a:fld id="{7BCC8D0D-EAEC-449D-9161-023DFF90F2E2}" type="slidenum">
              <a:rPr lang="en-US" smtClean="0"/>
              <a:pPr/>
              <a:t>34</a:t>
            </a:fld>
            <a:endParaRPr lang="en-US" dirty="0"/>
          </a:p>
        </p:txBody>
      </p:sp>
      <p:sp>
        <p:nvSpPr>
          <p:cNvPr id="4" name="Title 3">
            <a:extLst>
              <a:ext uri="{FF2B5EF4-FFF2-40B4-BE49-F238E27FC236}">
                <a16:creationId xmlns:a16="http://schemas.microsoft.com/office/drawing/2014/main" id="{B2BB948D-EED3-824D-9F3B-8DC407A6351C}"/>
              </a:ext>
            </a:extLst>
          </p:cNvPr>
          <p:cNvSpPr>
            <a:spLocks noGrp="1"/>
          </p:cNvSpPr>
          <p:nvPr>
            <p:ph type="title"/>
          </p:nvPr>
        </p:nvSpPr>
        <p:spPr/>
        <p:txBody>
          <a:bodyPr/>
          <a:lstStyle/>
          <a:p>
            <a:r>
              <a:rPr lang="en-US" i="1" dirty="0"/>
              <a:t>PT Bias Example with concept of “clones” (akin to </a:t>
            </a:r>
            <a:r>
              <a:rPr lang="en-US" i="1" dirty="0" err="1"/>
              <a:t>pseudopop</a:t>
            </a:r>
            <a:r>
              <a:rPr lang="en-US" i="1" dirty="0"/>
              <a:t>) to potentially work on in class if time</a:t>
            </a:r>
          </a:p>
        </p:txBody>
      </p:sp>
    </p:spTree>
    <p:extLst>
      <p:ext uri="{BB962C8B-B14F-4D97-AF65-F5344CB8AC3E}">
        <p14:creationId xmlns:p14="http://schemas.microsoft.com/office/powerpoint/2010/main" val="189165439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1D0F0-E8D7-2846-A9EC-21160B52D9F4}"/>
              </a:ext>
            </a:extLst>
          </p:cNvPr>
          <p:cNvSpPr>
            <a:spLocks noGrp="1"/>
          </p:cNvSpPr>
          <p:nvPr>
            <p:ph type="title"/>
          </p:nvPr>
        </p:nvSpPr>
        <p:spPr>
          <a:xfrm>
            <a:off x="628650" y="282009"/>
            <a:ext cx="7886700" cy="595201"/>
          </a:xfrm>
        </p:spPr>
        <p:txBody>
          <a:bodyPr/>
          <a:lstStyle/>
          <a:p>
            <a:r>
              <a:rPr lang="en-US" dirty="0" err="1"/>
              <a:t>Emilsson</a:t>
            </a:r>
            <a:r>
              <a:rPr lang="en-US" dirty="0"/>
              <a:t> et al. 2017, optional reading</a:t>
            </a:r>
          </a:p>
        </p:txBody>
      </p:sp>
      <p:sp>
        <p:nvSpPr>
          <p:cNvPr id="3" name="Content Placeholder 2">
            <a:extLst>
              <a:ext uri="{FF2B5EF4-FFF2-40B4-BE49-F238E27FC236}">
                <a16:creationId xmlns:a16="http://schemas.microsoft.com/office/drawing/2014/main" id="{F682FB81-A66E-504C-A229-CEED97DD4F0E}"/>
              </a:ext>
            </a:extLst>
          </p:cNvPr>
          <p:cNvSpPr>
            <a:spLocks noGrp="1"/>
          </p:cNvSpPr>
          <p:nvPr>
            <p:ph idx="1"/>
          </p:nvPr>
        </p:nvSpPr>
        <p:spPr>
          <a:xfrm>
            <a:off x="628650" y="1043108"/>
            <a:ext cx="7886700" cy="5194406"/>
          </a:xfrm>
        </p:spPr>
        <p:txBody>
          <a:bodyPr vert="horz" lIns="68580" tIns="34290" rIns="68580" bIns="34290" rtlCol="0" anchor="t">
            <a:normAutofit fontScale="85000" lnSpcReduction="20000"/>
          </a:bodyPr>
          <a:lstStyle/>
          <a:p>
            <a:pPr fontAlgn="base"/>
            <a:r>
              <a:rPr lang="en-US" dirty="0"/>
              <a:t>In the </a:t>
            </a:r>
            <a:r>
              <a:rPr lang="en-US" i="1" dirty="0"/>
              <a:t>Statistical Analysis</a:t>
            </a:r>
            <a:r>
              <a:rPr lang="en-US" dirty="0"/>
              <a:t> section the authors write the following: </a:t>
            </a:r>
          </a:p>
          <a:p>
            <a:pPr marL="170974" indent="-170974" fontAlgn="base">
              <a:lnSpc>
                <a:spcPct val="110000"/>
              </a:lnSpc>
            </a:pPr>
            <a:r>
              <a:rPr lang="en-US" dirty="0"/>
              <a:t>“We explicitly emulated a target trial of statin therapy initiation among patients with cancer using observational data from the SEER-Medicare database. To do so, we created a data set with </a:t>
            </a:r>
            <a:r>
              <a:rPr lang="en-US" dirty="0">
                <a:solidFill>
                  <a:srgbClr val="00B0F0"/>
                </a:solidFill>
              </a:rPr>
              <a:t>2 copies of each eligible individual at baseline</a:t>
            </a:r>
            <a:r>
              <a:rPr lang="en-US" dirty="0"/>
              <a:t> and assigned each of the replicates to 1 of the treatment strategies. Replicates assigned to the statin strategy were artificially censored at 6 months if they had not initiated statin therapy by then. Replicates assigned to the no-statin strategy were censored if and when they initiated statin therapy at any time during the follow-up period. </a:t>
            </a:r>
            <a:r>
              <a:rPr lang="en-US" dirty="0">
                <a:solidFill>
                  <a:srgbClr val="7030A0"/>
                </a:solidFill>
              </a:rPr>
              <a:t>This approach avoided both selection bias due to the inclusion of prevalent statin users and immortal-time bias due to defining statin therapy initiation among survivors.</a:t>
            </a:r>
            <a:r>
              <a:rPr lang="en-US" dirty="0"/>
              <a:t>”</a:t>
            </a:r>
          </a:p>
          <a:p>
            <a:pPr marL="170974" indent="-170974" fontAlgn="base">
              <a:lnSpc>
                <a:spcPct val="110000"/>
              </a:lnSpc>
            </a:pPr>
            <a:endParaRPr lang="en-US" dirty="0">
              <a:cs typeface="Calibri" panose="020F0502020204030204"/>
            </a:endParaRPr>
          </a:p>
          <a:p>
            <a:pPr marL="0" lvl="0" indent="0" defTabSz="914400">
              <a:spcAft>
                <a:spcPts val="0"/>
              </a:spcAft>
              <a:buClrTx/>
              <a:buSzTx/>
              <a:buNone/>
              <a:defRPr/>
            </a:pPr>
            <a:r>
              <a:rPr lang="en-US" i="1" dirty="0"/>
              <a:t>Draw a diagram depicting how person time was represented in this study. Include at least two participant examples to show replicates for a patient that initiated statin therapy and a patient that did not. See Part 2 of the recorded lectures for Person-time &amp; Bias for an example of a visual depiction of person-time. </a:t>
            </a:r>
            <a:endParaRPr lang="en-US" i="1" dirty="0">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210358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4337EC17-5EAC-344B-9ED8-966A2E613105}"/>
              </a:ext>
            </a:extLst>
          </p:cNvPr>
          <p:cNvSpPr>
            <a:spLocks noChangeArrowheads="1"/>
          </p:cNvSpPr>
          <p:nvPr/>
        </p:nvSpPr>
        <p:spPr bwMode="auto">
          <a:xfrm>
            <a:off x="433396" y="914293"/>
            <a:ext cx="7764236" cy="141577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85800"/>
            <a:r>
              <a:rPr lang="en-US" altLang="en-US" sz="2000" b="1" dirty="0">
                <a:solidFill>
                  <a:srgbClr val="4472C4"/>
                </a:solidFill>
                <a:latin typeface="Times New Roman" panose="02020603050405020304" pitchFamily="18" charset="0"/>
              </a:rPr>
              <a:t>Patient A - </a:t>
            </a:r>
            <a:r>
              <a:rPr lang="en-US" altLang="en-US" dirty="0">
                <a:solidFill>
                  <a:srgbClr val="4472C4"/>
                </a:solidFill>
                <a:latin typeface="Times New Roman" panose="02020603050405020304" pitchFamily="18" charset="0"/>
              </a:rPr>
              <a:t> started statin therapy at month 2 and dies at month 30 </a:t>
            </a:r>
            <a:endParaRPr lang="en-US" altLang="en-US" dirty="0"/>
          </a:p>
          <a:p>
            <a:pPr algn="just" defTabSz="685800"/>
            <a:r>
              <a:rPr lang="en-US" altLang="en-US" dirty="0">
                <a:solidFill>
                  <a:srgbClr val="4472C4"/>
                </a:solidFill>
                <a:latin typeface="Times New Roman" panose="02020603050405020304" pitchFamily="18" charset="0"/>
              </a:rPr>
              <a:t> </a:t>
            </a:r>
            <a:endParaRPr lang="en-US" altLang="en-US" dirty="0"/>
          </a:p>
          <a:p>
            <a:pPr algn="just" defTabSz="685800"/>
            <a:r>
              <a:rPr lang="en-US" altLang="en-US" dirty="0">
                <a:solidFill>
                  <a:srgbClr val="4472C4"/>
                </a:solidFill>
                <a:latin typeface="Times New Roman" panose="02020603050405020304" pitchFamily="18" charset="0"/>
              </a:rPr>
              <a:t>Copy 1 (assigned to statin therapy initiation within 6 months after diagnosis; this person did do this, so s/he contributes person time until death at 30m): </a:t>
            </a:r>
            <a:endParaRPr lang="en-US" altLang="en-US" dirty="0"/>
          </a:p>
          <a:p>
            <a:pPr algn="just" defTabSz="685800"/>
            <a:endParaRPr lang="en-US" altLang="en-US" dirty="0"/>
          </a:p>
        </p:txBody>
      </p:sp>
      <p:sp>
        <p:nvSpPr>
          <p:cNvPr id="7" name="TextBox 6">
            <a:extLst>
              <a:ext uri="{FF2B5EF4-FFF2-40B4-BE49-F238E27FC236}">
                <a16:creationId xmlns:a16="http://schemas.microsoft.com/office/drawing/2014/main" id="{43897DBE-C97B-9B49-BDC7-187C0E7D221B}"/>
              </a:ext>
            </a:extLst>
          </p:cNvPr>
          <p:cNvSpPr txBox="1"/>
          <p:nvPr/>
        </p:nvSpPr>
        <p:spPr>
          <a:xfrm>
            <a:off x="551090" y="4015188"/>
            <a:ext cx="7498895" cy="646331"/>
          </a:xfrm>
          <a:prstGeom prst="rect">
            <a:avLst/>
          </a:prstGeom>
          <a:noFill/>
        </p:spPr>
        <p:txBody>
          <a:bodyPr wrap="square" rtlCol="0">
            <a:spAutoFit/>
          </a:bodyPr>
          <a:lstStyle/>
          <a:p>
            <a:r>
              <a:rPr lang="en-US" altLang="en-US" dirty="0">
                <a:solidFill>
                  <a:srgbClr val="4472C4"/>
                </a:solidFill>
                <a:latin typeface="Times New Roman" panose="02020603050405020304" pitchFamily="18" charset="0"/>
              </a:rPr>
              <a:t>Copy 2 (assigned to no statin therapy initiation; this person did not do this so is artificially censored at 6m per the Methods):</a:t>
            </a:r>
            <a:endParaRPr lang="en-US" dirty="0"/>
          </a:p>
        </p:txBody>
      </p:sp>
    </p:spTree>
    <p:extLst>
      <p:ext uri="{BB962C8B-B14F-4D97-AF65-F5344CB8AC3E}">
        <p14:creationId xmlns:p14="http://schemas.microsoft.com/office/powerpoint/2010/main" val="1115787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4337EC17-5EAC-344B-9ED8-966A2E613105}"/>
              </a:ext>
            </a:extLst>
          </p:cNvPr>
          <p:cNvSpPr>
            <a:spLocks noChangeArrowheads="1"/>
          </p:cNvSpPr>
          <p:nvPr/>
        </p:nvSpPr>
        <p:spPr bwMode="auto">
          <a:xfrm>
            <a:off x="433396" y="914293"/>
            <a:ext cx="7764236" cy="141577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85800"/>
            <a:r>
              <a:rPr lang="en-US" altLang="en-US" sz="2000" b="1" dirty="0">
                <a:solidFill>
                  <a:srgbClr val="4472C4"/>
                </a:solidFill>
                <a:latin typeface="Times New Roman" panose="02020603050405020304" pitchFamily="18" charset="0"/>
              </a:rPr>
              <a:t>Patient A - </a:t>
            </a:r>
            <a:r>
              <a:rPr lang="en-US" altLang="en-US" dirty="0">
                <a:solidFill>
                  <a:srgbClr val="4472C4"/>
                </a:solidFill>
                <a:latin typeface="Times New Roman" panose="02020603050405020304" pitchFamily="18" charset="0"/>
              </a:rPr>
              <a:t> started statin therapy at month 2 and dies at month 30 </a:t>
            </a:r>
            <a:endParaRPr lang="en-US" altLang="en-US" dirty="0"/>
          </a:p>
          <a:p>
            <a:pPr algn="just" defTabSz="685800"/>
            <a:r>
              <a:rPr lang="en-US" altLang="en-US" dirty="0">
                <a:solidFill>
                  <a:srgbClr val="4472C4"/>
                </a:solidFill>
                <a:latin typeface="Times New Roman" panose="02020603050405020304" pitchFamily="18" charset="0"/>
              </a:rPr>
              <a:t> </a:t>
            </a:r>
            <a:endParaRPr lang="en-US" altLang="en-US" dirty="0"/>
          </a:p>
          <a:p>
            <a:pPr algn="just" defTabSz="685800"/>
            <a:r>
              <a:rPr lang="en-US" altLang="en-US" dirty="0">
                <a:solidFill>
                  <a:srgbClr val="4472C4"/>
                </a:solidFill>
                <a:latin typeface="Times New Roman" panose="02020603050405020304" pitchFamily="18" charset="0"/>
              </a:rPr>
              <a:t>Copy 1 (assigned to statin therapy initiation within 6 months after diagnosis; this person did do this, so s/he contributes person time until death at 30m): </a:t>
            </a:r>
            <a:endParaRPr lang="en-US" altLang="en-US" dirty="0"/>
          </a:p>
          <a:p>
            <a:pPr algn="just" defTabSz="685800"/>
            <a:endParaRPr lang="en-US" altLang="en-US" dirty="0"/>
          </a:p>
        </p:txBody>
      </p:sp>
      <p:sp>
        <p:nvSpPr>
          <p:cNvPr id="7" name="TextBox 6">
            <a:extLst>
              <a:ext uri="{FF2B5EF4-FFF2-40B4-BE49-F238E27FC236}">
                <a16:creationId xmlns:a16="http://schemas.microsoft.com/office/drawing/2014/main" id="{43897DBE-C97B-9B49-BDC7-187C0E7D221B}"/>
              </a:ext>
            </a:extLst>
          </p:cNvPr>
          <p:cNvSpPr txBox="1"/>
          <p:nvPr/>
        </p:nvSpPr>
        <p:spPr>
          <a:xfrm>
            <a:off x="551090" y="4015188"/>
            <a:ext cx="7498895" cy="646331"/>
          </a:xfrm>
          <a:prstGeom prst="rect">
            <a:avLst/>
          </a:prstGeom>
          <a:noFill/>
        </p:spPr>
        <p:txBody>
          <a:bodyPr wrap="square" rtlCol="0">
            <a:spAutoFit/>
          </a:bodyPr>
          <a:lstStyle/>
          <a:p>
            <a:r>
              <a:rPr lang="en-US" altLang="en-US" dirty="0">
                <a:solidFill>
                  <a:srgbClr val="4472C4"/>
                </a:solidFill>
                <a:latin typeface="Times New Roman" panose="02020603050405020304" pitchFamily="18" charset="0"/>
              </a:rPr>
              <a:t>Copy 2 (assigned to no statin therapy initiation; this person did not do this so is artificially censored at 6m per the Methods):</a:t>
            </a:r>
            <a:endParaRPr lang="en-US" dirty="0"/>
          </a:p>
        </p:txBody>
      </p:sp>
      <p:grpSp>
        <p:nvGrpSpPr>
          <p:cNvPr id="64" name="Group 63">
            <a:extLst>
              <a:ext uri="{FF2B5EF4-FFF2-40B4-BE49-F238E27FC236}">
                <a16:creationId xmlns:a16="http://schemas.microsoft.com/office/drawing/2014/main" id="{07706C6E-1D65-7840-9882-B2BF130625AF}"/>
              </a:ext>
            </a:extLst>
          </p:cNvPr>
          <p:cNvGrpSpPr/>
          <p:nvPr/>
        </p:nvGrpSpPr>
        <p:grpSpPr>
          <a:xfrm>
            <a:off x="751114" y="2122751"/>
            <a:ext cx="5295228" cy="279525"/>
            <a:chOff x="751114" y="2188067"/>
            <a:chExt cx="5295228" cy="279525"/>
          </a:xfrm>
        </p:grpSpPr>
        <p:sp>
          <p:nvSpPr>
            <p:cNvPr id="18" name="TextBox 17">
              <a:extLst>
                <a:ext uri="{FF2B5EF4-FFF2-40B4-BE49-F238E27FC236}">
                  <a16:creationId xmlns:a16="http://schemas.microsoft.com/office/drawing/2014/main" id="{66433243-3EFD-8A4A-83BF-BD0E3FFBE641}"/>
                </a:ext>
              </a:extLst>
            </p:cNvPr>
            <p:cNvSpPr txBox="1"/>
            <p:nvPr/>
          </p:nvSpPr>
          <p:spPr bwMode="auto">
            <a:xfrm>
              <a:off x="751114" y="2221371"/>
              <a:ext cx="865414" cy="246221"/>
            </a:xfrm>
            <a:prstGeom prst="rect">
              <a:avLst/>
            </a:prstGeom>
            <a:noFill/>
            <a:ln w="19050" algn="ctr">
              <a:noFill/>
              <a:miter lim="800000"/>
              <a:headEnd/>
              <a:tailEnd/>
            </a:ln>
          </p:spPr>
          <p:txBody>
            <a:bodyPr wrap="square" lIns="0" tIns="0" rIns="0" bIns="0" rtlCol="0">
              <a:spAutoFit/>
            </a:bodyPr>
            <a:lstStyle/>
            <a:p>
              <a:r>
                <a:rPr lang="en-US" sz="1400" dirty="0"/>
                <a:t>Eligible</a:t>
              </a:r>
            </a:p>
          </p:txBody>
        </p:sp>
        <p:sp>
          <p:nvSpPr>
            <p:cNvPr id="20" name="TextBox 19">
              <a:extLst>
                <a:ext uri="{FF2B5EF4-FFF2-40B4-BE49-F238E27FC236}">
                  <a16:creationId xmlns:a16="http://schemas.microsoft.com/office/drawing/2014/main" id="{CB504308-AB88-AC44-8960-64E6EFBC0F07}"/>
                </a:ext>
              </a:extLst>
            </p:cNvPr>
            <p:cNvSpPr txBox="1"/>
            <p:nvPr/>
          </p:nvSpPr>
          <p:spPr bwMode="auto">
            <a:xfrm>
              <a:off x="5180928" y="2200830"/>
              <a:ext cx="865414" cy="215444"/>
            </a:xfrm>
            <a:prstGeom prst="rect">
              <a:avLst/>
            </a:prstGeom>
            <a:noFill/>
            <a:ln w="19050" algn="ctr">
              <a:noFill/>
              <a:miter lim="800000"/>
              <a:headEnd/>
              <a:tailEnd/>
            </a:ln>
          </p:spPr>
          <p:txBody>
            <a:bodyPr wrap="square" lIns="0" tIns="0" rIns="0" bIns="0" rtlCol="0">
              <a:spAutoFit/>
            </a:bodyPr>
            <a:lstStyle/>
            <a:p>
              <a:r>
                <a:rPr lang="en-US" sz="1400" dirty="0">
                  <a:solidFill>
                    <a:schemeClr val="tx2">
                      <a:lumMod val="50000"/>
                      <a:lumOff val="50000"/>
                    </a:schemeClr>
                  </a:solidFill>
                </a:rPr>
                <a:t>Outcome</a:t>
              </a:r>
            </a:p>
          </p:txBody>
        </p:sp>
        <p:sp>
          <p:nvSpPr>
            <p:cNvPr id="21" name="TextBox 20">
              <a:extLst>
                <a:ext uri="{FF2B5EF4-FFF2-40B4-BE49-F238E27FC236}">
                  <a16:creationId xmlns:a16="http://schemas.microsoft.com/office/drawing/2014/main" id="{E75642C6-37C3-6445-8667-96D675EDBF8B}"/>
                </a:ext>
              </a:extLst>
            </p:cNvPr>
            <p:cNvSpPr txBox="1"/>
            <p:nvPr/>
          </p:nvSpPr>
          <p:spPr bwMode="auto">
            <a:xfrm>
              <a:off x="1498155" y="2188067"/>
              <a:ext cx="865414" cy="246221"/>
            </a:xfrm>
            <a:prstGeom prst="rect">
              <a:avLst/>
            </a:prstGeom>
            <a:noFill/>
            <a:ln w="19050" algn="ctr">
              <a:noFill/>
              <a:miter lim="800000"/>
              <a:headEnd/>
              <a:tailEnd/>
            </a:ln>
          </p:spPr>
          <p:txBody>
            <a:bodyPr wrap="square" lIns="0" tIns="0" rIns="0" bIns="0" rtlCol="0">
              <a:spAutoFit/>
            </a:bodyPr>
            <a:lstStyle/>
            <a:p>
              <a:r>
                <a:rPr lang="en-US" sz="1400" dirty="0"/>
                <a:t>Eligible</a:t>
              </a:r>
            </a:p>
          </p:txBody>
        </p:sp>
        <p:sp>
          <p:nvSpPr>
            <p:cNvPr id="22" name="TextBox 21">
              <a:extLst>
                <a:ext uri="{FF2B5EF4-FFF2-40B4-BE49-F238E27FC236}">
                  <a16:creationId xmlns:a16="http://schemas.microsoft.com/office/drawing/2014/main" id="{6BA37821-CBAF-B04E-A2AB-BC0E18DCAB9E}"/>
                </a:ext>
              </a:extLst>
            </p:cNvPr>
            <p:cNvSpPr txBox="1"/>
            <p:nvPr/>
          </p:nvSpPr>
          <p:spPr bwMode="auto">
            <a:xfrm>
              <a:off x="2341785" y="2210583"/>
              <a:ext cx="865414" cy="246221"/>
            </a:xfrm>
            <a:prstGeom prst="rect">
              <a:avLst/>
            </a:prstGeom>
            <a:noFill/>
            <a:ln w="19050" algn="ctr">
              <a:noFill/>
              <a:miter lim="800000"/>
              <a:headEnd/>
              <a:tailEnd/>
            </a:ln>
          </p:spPr>
          <p:txBody>
            <a:bodyPr wrap="square" lIns="0" tIns="0" rIns="0" bIns="0" rtlCol="0">
              <a:spAutoFit/>
            </a:bodyPr>
            <a:lstStyle/>
            <a:p>
              <a:r>
                <a:rPr lang="en-US" sz="1400" dirty="0"/>
                <a:t>Eligible</a:t>
              </a:r>
            </a:p>
          </p:txBody>
        </p:sp>
        <p:sp>
          <p:nvSpPr>
            <p:cNvPr id="23" name="TextBox 22">
              <a:extLst>
                <a:ext uri="{FF2B5EF4-FFF2-40B4-BE49-F238E27FC236}">
                  <a16:creationId xmlns:a16="http://schemas.microsoft.com/office/drawing/2014/main" id="{60A0D40A-CF92-744E-B296-D4B6DE900350}"/>
                </a:ext>
              </a:extLst>
            </p:cNvPr>
            <p:cNvSpPr txBox="1"/>
            <p:nvPr/>
          </p:nvSpPr>
          <p:spPr bwMode="auto">
            <a:xfrm>
              <a:off x="3288166" y="2200831"/>
              <a:ext cx="865414" cy="246221"/>
            </a:xfrm>
            <a:prstGeom prst="rect">
              <a:avLst/>
            </a:prstGeom>
            <a:noFill/>
            <a:ln w="19050" algn="ctr">
              <a:noFill/>
              <a:miter lim="800000"/>
              <a:headEnd/>
              <a:tailEnd/>
            </a:ln>
          </p:spPr>
          <p:txBody>
            <a:bodyPr wrap="square" lIns="0" tIns="0" rIns="0" bIns="0" rtlCol="0">
              <a:spAutoFit/>
            </a:bodyPr>
            <a:lstStyle/>
            <a:p>
              <a:r>
                <a:rPr lang="en-US" sz="1400" dirty="0"/>
                <a:t>Eligible</a:t>
              </a:r>
            </a:p>
          </p:txBody>
        </p:sp>
        <p:sp>
          <p:nvSpPr>
            <p:cNvPr id="24" name="TextBox 23">
              <a:extLst>
                <a:ext uri="{FF2B5EF4-FFF2-40B4-BE49-F238E27FC236}">
                  <a16:creationId xmlns:a16="http://schemas.microsoft.com/office/drawing/2014/main" id="{5144F34D-4FAA-1349-9DF9-D0E79A85335D}"/>
                </a:ext>
              </a:extLst>
            </p:cNvPr>
            <p:cNvSpPr txBox="1"/>
            <p:nvPr/>
          </p:nvSpPr>
          <p:spPr bwMode="auto">
            <a:xfrm>
              <a:off x="4315514" y="2221370"/>
              <a:ext cx="865414" cy="246221"/>
            </a:xfrm>
            <a:prstGeom prst="rect">
              <a:avLst/>
            </a:prstGeom>
            <a:noFill/>
            <a:ln w="19050" algn="ctr">
              <a:noFill/>
              <a:miter lim="800000"/>
              <a:headEnd/>
              <a:tailEnd/>
            </a:ln>
          </p:spPr>
          <p:txBody>
            <a:bodyPr wrap="square" lIns="0" tIns="0" rIns="0" bIns="0" rtlCol="0">
              <a:spAutoFit/>
            </a:bodyPr>
            <a:lstStyle/>
            <a:p>
              <a:r>
                <a:rPr lang="en-US" sz="1400" dirty="0"/>
                <a:t>Eligible</a:t>
              </a:r>
            </a:p>
          </p:txBody>
        </p:sp>
      </p:grpSp>
      <p:grpSp>
        <p:nvGrpSpPr>
          <p:cNvPr id="47" name="Group 46">
            <a:extLst>
              <a:ext uri="{FF2B5EF4-FFF2-40B4-BE49-F238E27FC236}">
                <a16:creationId xmlns:a16="http://schemas.microsoft.com/office/drawing/2014/main" id="{B73A31C0-776C-524F-9EC0-FD97EB048DDF}"/>
              </a:ext>
            </a:extLst>
          </p:cNvPr>
          <p:cNvGrpSpPr/>
          <p:nvPr/>
        </p:nvGrpSpPr>
        <p:grpSpPr>
          <a:xfrm>
            <a:off x="551090" y="2541810"/>
            <a:ext cx="7204981" cy="991898"/>
            <a:chOff x="551090" y="2607126"/>
            <a:chExt cx="7204981" cy="991898"/>
          </a:xfrm>
        </p:grpSpPr>
        <p:cxnSp>
          <p:nvCxnSpPr>
            <p:cNvPr id="3" name="Straight Connector 2">
              <a:extLst>
                <a:ext uri="{FF2B5EF4-FFF2-40B4-BE49-F238E27FC236}">
                  <a16:creationId xmlns:a16="http://schemas.microsoft.com/office/drawing/2014/main" id="{5DE98A9D-0267-0E4B-9F5B-7DB2C5DC3750}"/>
                </a:ext>
              </a:extLst>
            </p:cNvPr>
            <p:cNvCxnSpPr/>
            <p:nvPr/>
          </p:nvCxnSpPr>
          <p:spPr>
            <a:xfrm>
              <a:off x="551090" y="2988129"/>
              <a:ext cx="7204981" cy="0"/>
            </a:xfrm>
            <a:prstGeom prst="line">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1204B9-F23B-D64E-8459-C7B589C28E36}"/>
                </a:ext>
              </a:extLst>
            </p:cNvPr>
            <p:cNvCxnSpPr/>
            <p:nvPr/>
          </p:nvCxnSpPr>
          <p:spPr>
            <a:xfrm>
              <a:off x="1077686" y="2612572"/>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AEFDDC-838B-B347-B77C-6F89CA7309C9}"/>
                </a:ext>
              </a:extLst>
            </p:cNvPr>
            <p:cNvCxnSpPr/>
            <p:nvPr/>
          </p:nvCxnSpPr>
          <p:spPr>
            <a:xfrm>
              <a:off x="1899559" y="2607127"/>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6A67D0-D932-5140-A6C7-AEFA3CF967FC}"/>
                </a:ext>
              </a:extLst>
            </p:cNvPr>
            <p:cNvCxnSpPr/>
            <p:nvPr/>
          </p:nvCxnSpPr>
          <p:spPr>
            <a:xfrm>
              <a:off x="3618826" y="2623456"/>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D8C9C4-BEDD-4841-9785-6807EFC09105}"/>
                </a:ext>
              </a:extLst>
            </p:cNvPr>
            <p:cNvCxnSpPr/>
            <p:nvPr/>
          </p:nvCxnSpPr>
          <p:spPr>
            <a:xfrm>
              <a:off x="2726871" y="2612572"/>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689E3-11F9-FE4D-99CC-E63870A02018}"/>
                </a:ext>
              </a:extLst>
            </p:cNvPr>
            <p:cNvCxnSpPr/>
            <p:nvPr/>
          </p:nvCxnSpPr>
          <p:spPr>
            <a:xfrm>
              <a:off x="4572000" y="2645227"/>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14294E-ECE4-2B4D-A8E2-C0A206BBDF81}"/>
                </a:ext>
              </a:extLst>
            </p:cNvPr>
            <p:cNvCxnSpPr/>
            <p:nvPr/>
          </p:nvCxnSpPr>
          <p:spPr>
            <a:xfrm>
              <a:off x="5480957" y="2623455"/>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00AB40B-82DA-574E-BA05-098C5D9BA1B5}"/>
                </a:ext>
              </a:extLst>
            </p:cNvPr>
            <p:cNvCxnSpPr/>
            <p:nvPr/>
          </p:nvCxnSpPr>
          <p:spPr>
            <a:xfrm>
              <a:off x="6387536" y="2607126"/>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9EDE2AE-44B3-A541-9359-FAFE14A6B860}"/>
                </a:ext>
              </a:extLst>
            </p:cNvPr>
            <p:cNvSpPr txBox="1"/>
            <p:nvPr/>
          </p:nvSpPr>
          <p:spPr bwMode="auto">
            <a:xfrm>
              <a:off x="926645" y="3352803"/>
              <a:ext cx="428626" cy="246221"/>
            </a:xfrm>
            <a:prstGeom prst="rect">
              <a:avLst/>
            </a:prstGeom>
            <a:noFill/>
            <a:ln w="19050" algn="ctr">
              <a:noFill/>
              <a:miter lim="800000"/>
              <a:headEnd/>
              <a:tailEnd/>
            </a:ln>
          </p:spPr>
          <p:txBody>
            <a:bodyPr wrap="square" lIns="0" tIns="0" rIns="0" bIns="0" rtlCol="0">
              <a:spAutoFit/>
            </a:bodyPr>
            <a:lstStyle/>
            <a:p>
              <a:r>
                <a:rPr lang="en-US" sz="1400" dirty="0"/>
                <a:t>0m</a:t>
              </a:r>
            </a:p>
          </p:txBody>
        </p:sp>
        <p:sp>
          <p:nvSpPr>
            <p:cNvPr id="26" name="TextBox 25">
              <a:extLst>
                <a:ext uri="{FF2B5EF4-FFF2-40B4-BE49-F238E27FC236}">
                  <a16:creationId xmlns:a16="http://schemas.microsoft.com/office/drawing/2014/main" id="{03BB600B-0B08-8446-8734-113F112DAFD7}"/>
                </a:ext>
              </a:extLst>
            </p:cNvPr>
            <p:cNvSpPr txBox="1"/>
            <p:nvPr/>
          </p:nvSpPr>
          <p:spPr bwMode="auto">
            <a:xfrm>
              <a:off x="1710429" y="3343223"/>
              <a:ext cx="428626" cy="215444"/>
            </a:xfrm>
            <a:prstGeom prst="rect">
              <a:avLst/>
            </a:prstGeom>
            <a:noFill/>
            <a:ln w="19050" algn="ctr">
              <a:noFill/>
              <a:miter lim="800000"/>
              <a:headEnd/>
              <a:tailEnd/>
            </a:ln>
          </p:spPr>
          <p:txBody>
            <a:bodyPr wrap="square" lIns="0" tIns="0" rIns="0" bIns="0" rtlCol="0">
              <a:spAutoFit/>
            </a:bodyPr>
            <a:lstStyle/>
            <a:p>
              <a:r>
                <a:rPr lang="en-US" sz="1400" dirty="0"/>
                <a:t>6m</a:t>
              </a:r>
            </a:p>
          </p:txBody>
        </p:sp>
        <p:sp>
          <p:nvSpPr>
            <p:cNvPr id="27" name="TextBox 26">
              <a:extLst>
                <a:ext uri="{FF2B5EF4-FFF2-40B4-BE49-F238E27FC236}">
                  <a16:creationId xmlns:a16="http://schemas.microsoft.com/office/drawing/2014/main" id="{56F2E6F3-1FED-8D44-AE66-6B80F138F847}"/>
                </a:ext>
              </a:extLst>
            </p:cNvPr>
            <p:cNvSpPr txBox="1"/>
            <p:nvPr/>
          </p:nvSpPr>
          <p:spPr bwMode="auto">
            <a:xfrm>
              <a:off x="2560179" y="3349495"/>
              <a:ext cx="428626" cy="215444"/>
            </a:xfrm>
            <a:prstGeom prst="rect">
              <a:avLst/>
            </a:prstGeom>
            <a:noFill/>
            <a:ln w="19050" algn="ctr">
              <a:noFill/>
              <a:miter lim="800000"/>
              <a:headEnd/>
              <a:tailEnd/>
            </a:ln>
          </p:spPr>
          <p:txBody>
            <a:bodyPr wrap="square" lIns="0" tIns="0" rIns="0" bIns="0" rtlCol="0">
              <a:spAutoFit/>
            </a:bodyPr>
            <a:lstStyle/>
            <a:p>
              <a:r>
                <a:rPr lang="en-US" sz="1400" dirty="0"/>
                <a:t>12m</a:t>
              </a:r>
            </a:p>
          </p:txBody>
        </p:sp>
        <p:sp>
          <p:nvSpPr>
            <p:cNvPr id="28" name="TextBox 27">
              <a:extLst>
                <a:ext uri="{FF2B5EF4-FFF2-40B4-BE49-F238E27FC236}">
                  <a16:creationId xmlns:a16="http://schemas.microsoft.com/office/drawing/2014/main" id="{147B63B2-DB70-6A4F-BA5B-CDEC6A1B6E31}"/>
                </a:ext>
              </a:extLst>
            </p:cNvPr>
            <p:cNvSpPr txBox="1"/>
            <p:nvPr/>
          </p:nvSpPr>
          <p:spPr bwMode="auto">
            <a:xfrm>
              <a:off x="3506560" y="3355284"/>
              <a:ext cx="428626" cy="215444"/>
            </a:xfrm>
            <a:prstGeom prst="rect">
              <a:avLst/>
            </a:prstGeom>
            <a:noFill/>
            <a:ln w="19050" algn="ctr">
              <a:noFill/>
              <a:miter lim="800000"/>
              <a:headEnd/>
              <a:tailEnd/>
            </a:ln>
          </p:spPr>
          <p:txBody>
            <a:bodyPr wrap="square" lIns="0" tIns="0" rIns="0" bIns="0" rtlCol="0">
              <a:spAutoFit/>
            </a:bodyPr>
            <a:lstStyle/>
            <a:p>
              <a:r>
                <a:rPr lang="en-US" sz="1400" dirty="0"/>
                <a:t>18m</a:t>
              </a:r>
            </a:p>
          </p:txBody>
        </p:sp>
        <p:sp>
          <p:nvSpPr>
            <p:cNvPr id="29" name="TextBox 28">
              <a:extLst>
                <a:ext uri="{FF2B5EF4-FFF2-40B4-BE49-F238E27FC236}">
                  <a16:creationId xmlns:a16="http://schemas.microsoft.com/office/drawing/2014/main" id="{1E4535B5-57DC-0545-B4E1-49A5E0AFA437}"/>
                </a:ext>
              </a:extLst>
            </p:cNvPr>
            <p:cNvSpPr txBox="1"/>
            <p:nvPr/>
          </p:nvSpPr>
          <p:spPr bwMode="auto">
            <a:xfrm>
              <a:off x="4452941" y="3343223"/>
              <a:ext cx="428626" cy="215444"/>
            </a:xfrm>
            <a:prstGeom prst="rect">
              <a:avLst/>
            </a:prstGeom>
            <a:noFill/>
            <a:ln w="19050" algn="ctr">
              <a:noFill/>
              <a:miter lim="800000"/>
              <a:headEnd/>
              <a:tailEnd/>
            </a:ln>
          </p:spPr>
          <p:txBody>
            <a:bodyPr wrap="square" lIns="0" tIns="0" rIns="0" bIns="0" rtlCol="0">
              <a:spAutoFit/>
            </a:bodyPr>
            <a:lstStyle/>
            <a:p>
              <a:r>
                <a:rPr lang="en-US" sz="1400" dirty="0"/>
                <a:t>24m</a:t>
              </a:r>
            </a:p>
          </p:txBody>
        </p:sp>
        <p:sp>
          <p:nvSpPr>
            <p:cNvPr id="30" name="TextBox 29">
              <a:extLst>
                <a:ext uri="{FF2B5EF4-FFF2-40B4-BE49-F238E27FC236}">
                  <a16:creationId xmlns:a16="http://schemas.microsoft.com/office/drawing/2014/main" id="{DAFE2150-7655-DC41-AF26-862BC693521F}"/>
                </a:ext>
              </a:extLst>
            </p:cNvPr>
            <p:cNvSpPr txBox="1"/>
            <p:nvPr/>
          </p:nvSpPr>
          <p:spPr bwMode="auto">
            <a:xfrm>
              <a:off x="5363933" y="3331032"/>
              <a:ext cx="428626" cy="215444"/>
            </a:xfrm>
            <a:prstGeom prst="rect">
              <a:avLst/>
            </a:prstGeom>
            <a:noFill/>
            <a:ln w="19050" algn="ctr">
              <a:noFill/>
              <a:miter lim="800000"/>
              <a:headEnd/>
              <a:tailEnd/>
            </a:ln>
          </p:spPr>
          <p:txBody>
            <a:bodyPr wrap="square" lIns="0" tIns="0" rIns="0" bIns="0" rtlCol="0">
              <a:spAutoFit/>
            </a:bodyPr>
            <a:lstStyle/>
            <a:p>
              <a:r>
                <a:rPr lang="en-US" sz="1400" dirty="0"/>
                <a:t>30m</a:t>
              </a:r>
            </a:p>
          </p:txBody>
        </p:sp>
        <p:sp>
          <p:nvSpPr>
            <p:cNvPr id="31" name="TextBox 30">
              <a:extLst>
                <a:ext uri="{FF2B5EF4-FFF2-40B4-BE49-F238E27FC236}">
                  <a16:creationId xmlns:a16="http://schemas.microsoft.com/office/drawing/2014/main" id="{063B1AF6-7D86-3944-9EC6-DD5039BC5E64}"/>
                </a:ext>
              </a:extLst>
            </p:cNvPr>
            <p:cNvSpPr txBox="1"/>
            <p:nvPr/>
          </p:nvSpPr>
          <p:spPr bwMode="auto">
            <a:xfrm>
              <a:off x="6218464" y="3336473"/>
              <a:ext cx="428626" cy="215444"/>
            </a:xfrm>
            <a:prstGeom prst="rect">
              <a:avLst/>
            </a:prstGeom>
            <a:noFill/>
            <a:ln w="19050" algn="ctr">
              <a:noFill/>
              <a:miter lim="800000"/>
              <a:headEnd/>
              <a:tailEnd/>
            </a:ln>
          </p:spPr>
          <p:txBody>
            <a:bodyPr wrap="square" lIns="0" tIns="0" rIns="0" bIns="0" rtlCol="0">
              <a:spAutoFit/>
            </a:bodyPr>
            <a:lstStyle/>
            <a:p>
              <a:r>
                <a:rPr lang="en-US" sz="1400" dirty="0"/>
                <a:t>36m</a:t>
              </a:r>
            </a:p>
          </p:txBody>
        </p:sp>
      </p:grpSp>
      <p:grpSp>
        <p:nvGrpSpPr>
          <p:cNvPr id="48" name="Group 47">
            <a:extLst>
              <a:ext uri="{FF2B5EF4-FFF2-40B4-BE49-F238E27FC236}">
                <a16:creationId xmlns:a16="http://schemas.microsoft.com/office/drawing/2014/main" id="{951EA3EF-9DCB-1141-8894-3A32128DA83A}"/>
              </a:ext>
            </a:extLst>
          </p:cNvPr>
          <p:cNvGrpSpPr/>
          <p:nvPr/>
        </p:nvGrpSpPr>
        <p:grpSpPr>
          <a:xfrm>
            <a:off x="551090" y="5110983"/>
            <a:ext cx="7204981" cy="991898"/>
            <a:chOff x="551090" y="2607126"/>
            <a:chExt cx="7204981" cy="991898"/>
          </a:xfrm>
        </p:grpSpPr>
        <p:cxnSp>
          <p:nvCxnSpPr>
            <p:cNvPr id="49" name="Straight Connector 48">
              <a:extLst>
                <a:ext uri="{FF2B5EF4-FFF2-40B4-BE49-F238E27FC236}">
                  <a16:creationId xmlns:a16="http://schemas.microsoft.com/office/drawing/2014/main" id="{12824808-C298-9E49-A3E4-5C9CE17DBD05}"/>
                </a:ext>
              </a:extLst>
            </p:cNvPr>
            <p:cNvCxnSpPr/>
            <p:nvPr/>
          </p:nvCxnSpPr>
          <p:spPr>
            <a:xfrm>
              <a:off x="551090" y="2988129"/>
              <a:ext cx="7204981" cy="0"/>
            </a:xfrm>
            <a:prstGeom prst="line">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16077EF-D73F-D143-8545-26F2CC1A3837}"/>
                </a:ext>
              </a:extLst>
            </p:cNvPr>
            <p:cNvCxnSpPr/>
            <p:nvPr/>
          </p:nvCxnSpPr>
          <p:spPr>
            <a:xfrm>
              <a:off x="1077686" y="2612572"/>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AFE54DC-A22D-D14A-8FBA-1869544F2359}"/>
                </a:ext>
              </a:extLst>
            </p:cNvPr>
            <p:cNvCxnSpPr/>
            <p:nvPr/>
          </p:nvCxnSpPr>
          <p:spPr>
            <a:xfrm>
              <a:off x="1899559" y="2607127"/>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E020969-E4E4-F846-8FA1-76F00FF5264D}"/>
                </a:ext>
              </a:extLst>
            </p:cNvPr>
            <p:cNvCxnSpPr/>
            <p:nvPr/>
          </p:nvCxnSpPr>
          <p:spPr>
            <a:xfrm>
              <a:off x="3618826" y="2623456"/>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F0A18FA-642F-9D46-8B94-779820DA12E9}"/>
                </a:ext>
              </a:extLst>
            </p:cNvPr>
            <p:cNvCxnSpPr/>
            <p:nvPr/>
          </p:nvCxnSpPr>
          <p:spPr>
            <a:xfrm>
              <a:off x="2726871" y="2612572"/>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36EACCE-5EC8-3C48-8672-A18B27A09148}"/>
                </a:ext>
              </a:extLst>
            </p:cNvPr>
            <p:cNvCxnSpPr/>
            <p:nvPr/>
          </p:nvCxnSpPr>
          <p:spPr>
            <a:xfrm>
              <a:off x="4572000" y="2645227"/>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F83CC16-CDD2-2D42-87BB-2422DAFD7EAF}"/>
                </a:ext>
              </a:extLst>
            </p:cNvPr>
            <p:cNvCxnSpPr/>
            <p:nvPr/>
          </p:nvCxnSpPr>
          <p:spPr>
            <a:xfrm>
              <a:off x="5480957" y="2623455"/>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322E218-641B-8D41-9ED7-5229AE051055}"/>
                </a:ext>
              </a:extLst>
            </p:cNvPr>
            <p:cNvCxnSpPr/>
            <p:nvPr/>
          </p:nvCxnSpPr>
          <p:spPr>
            <a:xfrm>
              <a:off x="6387536" y="2607126"/>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E772E87-3837-8C46-A64D-4674874C5616}"/>
                </a:ext>
              </a:extLst>
            </p:cNvPr>
            <p:cNvSpPr txBox="1"/>
            <p:nvPr/>
          </p:nvSpPr>
          <p:spPr bwMode="auto">
            <a:xfrm>
              <a:off x="926645" y="3352803"/>
              <a:ext cx="428626" cy="246221"/>
            </a:xfrm>
            <a:prstGeom prst="rect">
              <a:avLst/>
            </a:prstGeom>
            <a:noFill/>
            <a:ln w="19050" algn="ctr">
              <a:noFill/>
              <a:miter lim="800000"/>
              <a:headEnd/>
              <a:tailEnd/>
            </a:ln>
          </p:spPr>
          <p:txBody>
            <a:bodyPr wrap="square" lIns="0" tIns="0" rIns="0" bIns="0" rtlCol="0">
              <a:spAutoFit/>
            </a:bodyPr>
            <a:lstStyle/>
            <a:p>
              <a:r>
                <a:rPr lang="en-US" sz="1400" dirty="0"/>
                <a:t>0m</a:t>
              </a:r>
            </a:p>
          </p:txBody>
        </p:sp>
        <p:sp>
          <p:nvSpPr>
            <p:cNvPr id="58" name="TextBox 57">
              <a:extLst>
                <a:ext uri="{FF2B5EF4-FFF2-40B4-BE49-F238E27FC236}">
                  <a16:creationId xmlns:a16="http://schemas.microsoft.com/office/drawing/2014/main" id="{295E1606-1317-4A46-8574-DA3B65249A9E}"/>
                </a:ext>
              </a:extLst>
            </p:cNvPr>
            <p:cNvSpPr txBox="1"/>
            <p:nvPr/>
          </p:nvSpPr>
          <p:spPr bwMode="auto">
            <a:xfrm>
              <a:off x="1710429" y="3343223"/>
              <a:ext cx="428626" cy="215444"/>
            </a:xfrm>
            <a:prstGeom prst="rect">
              <a:avLst/>
            </a:prstGeom>
            <a:noFill/>
            <a:ln w="19050" algn="ctr">
              <a:noFill/>
              <a:miter lim="800000"/>
              <a:headEnd/>
              <a:tailEnd/>
            </a:ln>
          </p:spPr>
          <p:txBody>
            <a:bodyPr wrap="square" lIns="0" tIns="0" rIns="0" bIns="0" rtlCol="0">
              <a:spAutoFit/>
            </a:bodyPr>
            <a:lstStyle/>
            <a:p>
              <a:r>
                <a:rPr lang="en-US" sz="1400" dirty="0"/>
                <a:t>6m</a:t>
              </a:r>
            </a:p>
          </p:txBody>
        </p:sp>
        <p:sp>
          <p:nvSpPr>
            <p:cNvPr id="59" name="TextBox 58">
              <a:extLst>
                <a:ext uri="{FF2B5EF4-FFF2-40B4-BE49-F238E27FC236}">
                  <a16:creationId xmlns:a16="http://schemas.microsoft.com/office/drawing/2014/main" id="{97916709-C047-3A49-8DE4-9EC51DAF5522}"/>
                </a:ext>
              </a:extLst>
            </p:cNvPr>
            <p:cNvSpPr txBox="1"/>
            <p:nvPr/>
          </p:nvSpPr>
          <p:spPr bwMode="auto">
            <a:xfrm>
              <a:off x="2560179" y="3349495"/>
              <a:ext cx="428626" cy="215444"/>
            </a:xfrm>
            <a:prstGeom prst="rect">
              <a:avLst/>
            </a:prstGeom>
            <a:noFill/>
            <a:ln w="19050" algn="ctr">
              <a:noFill/>
              <a:miter lim="800000"/>
              <a:headEnd/>
              <a:tailEnd/>
            </a:ln>
          </p:spPr>
          <p:txBody>
            <a:bodyPr wrap="square" lIns="0" tIns="0" rIns="0" bIns="0" rtlCol="0">
              <a:spAutoFit/>
            </a:bodyPr>
            <a:lstStyle/>
            <a:p>
              <a:r>
                <a:rPr lang="en-US" sz="1400" dirty="0"/>
                <a:t>12m</a:t>
              </a:r>
            </a:p>
          </p:txBody>
        </p:sp>
        <p:sp>
          <p:nvSpPr>
            <p:cNvPr id="60" name="TextBox 59">
              <a:extLst>
                <a:ext uri="{FF2B5EF4-FFF2-40B4-BE49-F238E27FC236}">
                  <a16:creationId xmlns:a16="http://schemas.microsoft.com/office/drawing/2014/main" id="{459A722D-E5AC-3F40-976F-1BB8529523E1}"/>
                </a:ext>
              </a:extLst>
            </p:cNvPr>
            <p:cNvSpPr txBox="1"/>
            <p:nvPr/>
          </p:nvSpPr>
          <p:spPr bwMode="auto">
            <a:xfrm>
              <a:off x="3506560" y="3355284"/>
              <a:ext cx="428626" cy="215444"/>
            </a:xfrm>
            <a:prstGeom prst="rect">
              <a:avLst/>
            </a:prstGeom>
            <a:noFill/>
            <a:ln w="19050" algn="ctr">
              <a:noFill/>
              <a:miter lim="800000"/>
              <a:headEnd/>
              <a:tailEnd/>
            </a:ln>
          </p:spPr>
          <p:txBody>
            <a:bodyPr wrap="square" lIns="0" tIns="0" rIns="0" bIns="0" rtlCol="0">
              <a:spAutoFit/>
            </a:bodyPr>
            <a:lstStyle/>
            <a:p>
              <a:r>
                <a:rPr lang="en-US" sz="1400" dirty="0"/>
                <a:t>18m</a:t>
              </a:r>
            </a:p>
          </p:txBody>
        </p:sp>
        <p:sp>
          <p:nvSpPr>
            <p:cNvPr id="61" name="TextBox 60">
              <a:extLst>
                <a:ext uri="{FF2B5EF4-FFF2-40B4-BE49-F238E27FC236}">
                  <a16:creationId xmlns:a16="http://schemas.microsoft.com/office/drawing/2014/main" id="{60050C2B-E672-0E46-8C97-049F82DAB147}"/>
                </a:ext>
              </a:extLst>
            </p:cNvPr>
            <p:cNvSpPr txBox="1"/>
            <p:nvPr/>
          </p:nvSpPr>
          <p:spPr bwMode="auto">
            <a:xfrm>
              <a:off x="4452941" y="3343223"/>
              <a:ext cx="428626" cy="215444"/>
            </a:xfrm>
            <a:prstGeom prst="rect">
              <a:avLst/>
            </a:prstGeom>
            <a:noFill/>
            <a:ln w="19050" algn="ctr">
              <a:noFill/>
              <a:miter lim="800000"/>
              <a:headEnd/>
              <a:tailEnd/>
            </a:ln>
          </p:spPr>
          <p:txBody>
            <a:bodyPr wrap="square" lIns="0" tIns="0" rIns="0" bIns="0" rtlCol="0">
              <a:spAutoFit/>
            </a:bodyPr>
            <a:lstStyle/>
            <a:p>
              <a:r>
                <a:rPr lang="en-US" sz="1400" dirty="0"/>
                <a:t>24m</a:t>
              </a:r>
            </a:p>
          </p:txBody>
        </p:sp>
        <p:sp>
          <p:nvSpPr>
            <p:cNvPr id="62" name="TextBox 61">
              <a:extLst>
                <a:ext uri="{FF2B5EF4-FFF2-40B4-BE49-F238E27FC236}">
                  <a16:creationId xmlns:a16="http://schemas.microsoft.com/office/drawing/2014/main" id="{B339AC25-E355-4B49-A279-5027BE1C4C8B}"/>
                </a:ext>
              </a:extLst>
            </p:cNvPr>
            <p:cNvSpPr txBox="1"/>
            <p:nvPr/>
          </p:nvSpPr>
          <p:spPr bwMode="auto">
            <a:xfrm>
              <a:off x="5363933" y="3331032"/>
              <a:ext cx="428626" cy="215444"/>
            </a:xfrm>
            <a:prstGeom prst="rect">
              <a:avLst/>
            </a:prstGeom>
            <a:noFill/>
            <a:ln w="19050" algn="ctr">
              <a:noFill/>
              <a:miter lim="800000"/>
              <a:headEnd/>
              <a:tailEnd/>
            </a:ln>
          </p:spPr>
          <p:txBody>
            <a:bodyPr wrap="square" lIns="0" tIns="0" rIns="0" bIns="0" rtlCol="0">
              <a:spAutoFit/>
            </a:bodyPr>
            <a:lstStyle/>
            <a:p>
              <a:r>
                <a:rPr lang="en-US" sz="1400" dirty="0"/>
                <a:t>30m</a:t>
              </a:r>
            </a:p>
          </p:txBody>
        </p:sp>
        <p:sp>
          <p:nvSpPr>
            <p:cNvPr id="63" name="TextBox 62">
              <a:extLst>
                <a:ext uri="{FF2B5EF4-FFF2-40B4-BE49-F238E27FC236}">
                  <a16:creationId xmlns:a16="http://schemas.microsoft.com/office/drawing/2014/main" id="{0F8373DC-B093-1141-8A03-0173B27606BD}"/>
                </a:ext>
              </a:extLst>
            </p:cNvPr>
            <p:cNvSpPr txBox="1"/>
            <p:nvPr/>
          </p:nvSpPr>
          <p:spPr bwMode="auto">
            <a:xfrm>
              <a:off x="6218464" y="3336473"/>
              <a:ext cx="428626" cy="215444"/>
            </a:xfrm>
            <a:prstGeom prst="rect">
              <a:avLst/>
            </a:prstGeom>
            <a:noFill/>
            <a:ln w="19050" algn="ctr">
              <a:noFill/>
              <a:miter lim="800000"/>
              <a:headEnd/>
              <a:tailEnd/>
            </a:ln>
          </p:spPr>
          <p:txBody>
            <a:bodyPr wrap="square" lIns="0" tIns="0" rIns="0" bIns="0" rtlCol="0">
              <a:spAutoFit/>
            </a:bodyPr>
            <a:lstStyle/>
            <a:p>
              <a:r>
                <a:rPr lang="en-US" sz="1400" dirty="0"/>
                <a:t>36m</a:t>
              </a:r>
            </a:p>
          </p:txBody>
        </p:sp>
      </p:grpSp>
      <p:grpSp>
        <p:nvGrpSpPr>
          <p:cNvPr id="65" name="Group 64">
            <a:extLst>
              <a:ext uri="{FF2B5EF4-FFF2-40B4-BE49-F238E27FC236}">
                <a16:creationId xmlns:a16="http://schemas.microsoft.com/office/drawing/2014/main" id="{EE8AA535-1C60-8749-A057-F99408C2DC53}"/>
              </a:ext>
            </a:extLst>
          </p:cNvPr>
          <p:cNvGrpSpPr/>
          <p:nvPr/>
        </p:nvGrpSpPr>
        <p:grpSpPr>
          <a:xfrm>
            <a:off x="858946" y="4693207"/>
            <a:ext cx="1612455" cy="279525"/>
            <a:chOff x="751114" y="2188067"/>
            <a:chExt cx="1612455" cy="279525"/>
          </a:xfrm>
        </p:grpSpPr>
        <p:sp>
          <p:nvSpPr>
            <p:cNvPr id="66" name="TextBox 65">
              <a:extLst>
                <a:ext uri="{FF2B5EF4-FFF2-40B4-BE49-F238E27FC236}">
                  <a16:creationId xmlns:a16="http://schemas.microsoft.com/office/drawing/2014/main" id="{10E966C6-9463-2744-95C4-876308B260B7}"/>
                </a:ext>
              </a:extLst>
            </p:cNvPr>
            <p:cNvSpPr txBox="1"/>
            <p:nvPr/>
          </p:nvSpPr>
          <p:spPr bwMode="auto">
            <a:xfrm>
              <a:off x="751114" y="2221371"/>
              <a:ext cx="865414" cy="246221"/>
            </a:xfrm>
            <a:prstGeom prst="rect">
              <a:avLst/>
            </a:prstGeom>
            <a:noFill/>
            <a:ln w="19050" algn="ctr">
              <a:noFill/>
              <a:miter lim="800000"/>
              <a:headEnd/>
              <a:tailEnd/>
            </a:ln>
          </p:spPr>
          <p:txBody>
            <a:bodyPr wrap="square" lIns="0" tIns="0" rIns="0" bIns="0" rtlCol="0">
              <a:spAutoFit/>
            </a:bodyPr>
            <a:lstStyle/>
            <a:p>
              <a:r>
                <a:rPr lang="en-US" sz="1400" dirty="0"/>
                <a:t>Eligible</a:t>
              </a:r>
            </a:p>
          </p:txBody>
        </p:sp>
        <p:sp>
          <p:nvSpPr>
            <p:cNvPr id="68" name="TextBox 67">
              <a:extLst>
                <a:ext uri="{FF2B5EF4-FFF2-40B4-BE49-F238E27FC236}">
                  <a16:creationId xmlns:a16="http://schemas.microsoft.com/office/drawing/2014/main" id="{C679AAF1-FE9A-DB48-B5F7-2A098FE28D1D}"/>
                </a:ext>
              </a:extLst>
            </p:cNvPr>
            <p:cNvSpPr txBox="1"/>
            <p:nvPr/>
          </p:nvSpPr>
          <p:spPr bwMode="auto">
            <a:xfrm>
              <a:off x="1498155" y="2188067"/>
              <a:ext cx="865414" cy="215444"/>
            </a:xfrm>
            <a:prstGeom prst="rect">
              <a:avLst/>
            </a:prstGeom>
            <a:noFill/>
            <a:ln w="19050" algn="ctr">
              <a:noFill/>
              <a:miter lim="800000"/>
              <a:headEnd/>
              <a:tailEnd/>
            </a:ln>
          </p:spPr>
          <p:txBody>
            <a:bodyPr wrap="square" lIns="0" tIns="0" rIns="0" bIns="0" rtlCol="0">
              <a:spAutoFit/>
            </a:bodyPr>
            <a:lstStyle/>
            <a:p>
              <a:r>
                <a:rPr lang="en-US" sz="1400" dirty="0">
                  <a:solidFill>
                    <a:schemeClr val="accent4">
                      <a:lumMod val="75000"/>
                    </a:schemeClr>
                  </a:solidFill>
                </a:rPr>
                <a:t>Censored</a:t>
              </a:r>
            </a:p>
          </p:txBody>
        </p:sp>
      </p:grpSp>
      <p:cxnSp>
        <p:nvCxnSpPr>
          <p:cNvPr id="73" name="Straight Connector 72">
            <a:extLst>
              <a:ext uri="{FF2B5EF4-FFF2-40B4-BE49-F238E27FC236}">
                <a16:creationId xmlns:a16="http://schemas.microsoft.com/office/drawing/2014/main" id="{27143760-0B6C-EC4B-A49C-432CB4ED9710}"/>
              </a:ext>
            </a:extLst>
          </p:cNvPr>
          <p:cNvCxnSpPr>
            <a:cxnSpLocks/>
          </p:cNvCxnSpPr>
          <p:nvPr/>
        </p:nvCxnSpPr>
        <p:spPr>
          <a:xfrm>
            <a:off x="1355271" y="2868383"/>
            <a:ext cx="0" cy="730641"/>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98F20474-E86C-3549-9C78-0846BFEAC4CE}"/>
              </a:ext>
            </a:extLst>
          </p:cNvPr>
          <p:cNvSpPr txBox="1"/>
          <p:nvPr/>
        </p:nvSpPr>
        <p:spPr bwMode="auto">
          <a:xfrm>
            <a:off x="645987" y="3687687"/>
            <a:ext cx="1362761" cy="369332"/>
          </a:xfrm>
          <a:prstGeom prst="rect">
            <a:avLst/>
          </a:prstGeom>
          <a:noFill/>
          <a:ln w="19050" algn="ctr">
            <a:noFill/>
            <a:miter lim="800000"/>
            <a:headEnd/>
            <a:tailEnd/>
          </a:ln>
        </p:spPr>
        <p:txBody>
          <a:bodyPr wrap="square" lIns="0" tIns="0" rIns="0" bIns="0" rtlCol="0">
            <a:spAutoFit/>
          </a:bodyPr>
          <a:lstStyle/>
          <a:p>
            <a:pPr algn="ctr"/>
            <a:r>
              <a:rPr lang="en-US" sz="1200" dirty="0">
                <a:solidFill>
                  <a:schemeClr val="bg1">
                    <a:lumMod val="50000"/>
                  </a:schemeClr>
                </a:solidFill>
              </a:rPr>
              <a:t>(2m Starts statins in real life)</a:t>
            </a:r>
          </a:p>
        </p:txBody>
      </p:sp>
      <p:cxnSp>
        <p:nvCxnSpPr>
          <p:cNvPr id="76" name="Straight Connector 75">
            <a:extLst>
              <a:ext uri="{FF2B5EF4-FFF2-40B4-BE49-F238E27FC236}">
                <a16:creationId xmlns:a16="http://schemas.microsoft.com/office/drawing/2014/main" id="{E34B4E69-8087-C34F-8A30-D58003371AE4}"/>
              </a:ext>
            </a:extLst>
          </p:cNvPr>
          <p:cNvCxnSpPr>
            <a:cxnSpLocks/>
          </p:cNvCxnSpPr>
          <p:nvPr/>
        </p:nvCxnSpPr>
        <p:spPr>
          <a:xfrm>
            <a:off x="1355271" y="5415194"/>
            <a:ext cx="0" cy="730641"/>
          </a:xfrm>
          <a:prstGeom prst="line">
            <a:avLst/>
          </a:prstGeom>
          <a:ln w="28575">
            <a:solidFill>
              <a:schemeClr val="bg2">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C294CD51-2AFA-B84C-96DA-4682F3421144}"/>
              </a:ext>
            </a:extLst>
          </p:cNvPr>
          <p:cNvSpPr txBox="1"/>
          <p:nvPr/>
        </p:nvSpPr>
        <p:spPr bwMode="auto">
          <a:xfrm>
            <a:off x="544621" y="6316262"/>
            <a:ext cx="1565495" cy="369332"/>
          </a:xfrm>
          <a:prstGeom prst="rect">
            <a:avLst/>
          </a:prstGeom>
          <a:noFill/>
          <a:ln w="19050" algn="ctr">
            <a:noFill/>
            <a:miter lim="800000"/>
            <a:headEnd/>
            <a:tailEnd/>
          </a:ln>
        </p:spPr>
        <p:txBody>
          <a:bodyPr wrap="square" lIns="0" tIns="0" rIns="0" bIns="0" rtlCol="0">
            <a:spAutoFit/>
          </a:bodyPr>
          <a:lstStyle/>
          <a:p>
            <a:pPr algn="ctr"/>
            <a:r>
              <a:rPr lang="en-US" sz="1200" dirty="0">
                <a:solidFill>
                  <a:schemeClr val="bg1">
                    <a:lumMod val="50000"/>
                  </a:schemeClr>
                </a:solidFill>
              </a:rPr>
              <a:t>(2m Starts statins in real life)</a:t>
            </a:r>
          </a:p>
        </p:txBody>
      </p:sp>
    </p:spTree>
    <p:extLst>
      <p:ext uri="{BB962C8B-B14F-4D97-AF65-F5344CB8AC3E}">
        <p14:creationId xmlns:p14="http://schemas.microsoft.com/office/powerpoint/2010/main" val="11994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dissolve">
                                      <p:cBhvr>
                                        <p:cTn id="11" dur="500"/>
                                        <p:tgtEl>
                                          <p:spTgt spid="75"/>
                                        </p:tgtEl>
                                      </p:cBhvr>
                                    </p:animEffect>
                                  </p:childTnLst>
                                </p:cTn>
                              </p:par>
                              <p:par>
                                <p:cTn id="12" presetID="9" presetClass="entr" presetSubtype="0" fill="hold" nodeType="with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dissolve">
                                      <p:cBhvr>
                                        <p:cTn id="14" dur="500"/>
                                        <p:tgtEl>
                                          <p:spTgt spid="7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anim calcmode="lin" valueType="num">
                                      <p:cBhvr additive="base">
                                        <p:cTn id="23" dur="500" fill="hold"/>
                                        <p:tgtEl>
                                          <p:spTgt spid="76"/>
                                        </p:tgtEl>
                                        <p:attrNameLst>
                                          <p:attrName>ppt_x</p:attrName>
                                        </p:attrNameLst>
                                      </p:cBhvr>
                                      <p:tavLst>
                                        <p:tav tm="0">
                                          <p:val>
                                            <p:strVal val="#ppt_x"/>
                                          </p:val>
                                        </p:tav>
                                        <p:tav tm="100000">
                                          <p:val>
                                            <p:strVal val="#ppt_x"/>
                                          </p:val>
                                        </p:tav>
                                      </p:tavLst>
                                    </p:anim>
                                    <p:anim calcmode="lin" valueType="num">
                                      <p:cBhvr additive="base">
                                        <p:cTn id="24" dur="500" fill="hold"/>
                                        <p:tgtEl>
                                          <p:spTgt spid="7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 calcmode="lin" valueType="num">
                                      <p:cBhvr additive="base">
                                        <p:cTn id="27" dur="500" fill="hold"/>
                                        <p:tgtEl>
                                          <p:spTgt spid="77"/>
                                        </p:tgtEl>
                                        <p:attrNameLst>
                                          <p:attrName>ppt_x</p:attrName>
                                        </p:attrNameLst>
                                      </p:cBhvr>
                                      <p:tavLst>
                                        <p:tav tm="0">
                                          <p:val>
                                            <p:strVal val="#ppt_x"/>
                                          </p:val>
                                        </p:tav>
                                        <p:tav tm="100000">
                                          <p:val>
                                            <p:strVal val="#ppt_x"/>
                                          </p:val>
                                        </p:tav>
                                      </p:tavLst>
                                    </p:anim>
                                    <p:anim calcmode="lin" valueType="num">
                                      <p:cBhvr additive="base">
                                        <p:cTn id="28" dur="500" fill="hold"/>
                                        <p:tgtEl>
                                          <p:spTgt spid="7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dissolve">
                                      <p:cBhvr>
                                        <p:cTn id="3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4337EC17-5EAC-344B-9ED8-966A2E613105}"/>
              </a:ext>
            </a:extLst>
          </p:cNvPr>
          <p:cNvSpPr>
            <a:spLocks noChangeArrowheads="1"/>
          </p:cNvSpPr>
          <p:nvPr/>
        </p:nvSpPr>
        <p:spPr bwMode="auto">
          <a:xfrm>
            <a:off x="518434" y="627606"/>
            <a:ext cx="7764225"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b="1" dirty="0">
                <a:solidFill>
                  <a:srgbClr val="4472C4"/>
                </a:solidFill>
                <a:latin typeface="Times New Roman" panose="02020603050405020304" pitchFamily="18" charset="0"/>
              </a:rPr>
              <a:t>Patient B - </a:t>
            </a:r>
            <a:r>
              <a:rPr lang="en-US" dirty="0">
                <a:solidFill>
                  <a:srgbClr val="4472C4"/>
                </a:solidFill>
                <a:latin typeface="Times New Roman" panose="02020603050405020304" pitchFamily="18" charset="0"/>
              </a:rPr>
              <a:t> never started statin therapy and dies at month 18 </a:t>
            </a:r>
          </a:p>
          <a:p>
            <a:pPr algn="just"/>
            <a:endParaRPr lang="en-US" dirty="0">
              <a:solidFill>
                <a:srgbClr val="000000"/>
              </a:solidFill>
              <a:latin typeface="Segoe UI" panose="020B0502040204020203" pitchFamily="34" charset="0"/>
            </a:endParaRPr>
          </a:p>
          <a:p>
            <a:pPr algn="just"/>
            <a:r>
              <a:rPr lang="en-US" dirty="0">
                <a:solidFill>
                  <a:srgbClr val="4472C4"/>
                </a:solidFill>
                <a:latin typeface="Times New Roman" panose="02020603050405020304" pitchFamily="18" charset="0"/>
              </a:rPr>
              <a:t>Copy 1 (assigned to statin therapy initiation but censored at 6 months after diagnosis because never started statin therapy in real life): </a:t>
            </a:r>
            <a:endParaRPr lang="en-US" dirty="0">
              <a:solidFill>
                <a:srgbClr val="000000"/>
              </a:solidFill>
              <a:latin typeface="Segoe UI" panose="020B0502040204020203" pitchFamily="34" charset="0"/>
            </a:endParaRPr>
          </a:p>
        </p:txBody>
      </p:sp>
      <p:sp>
        <p:nvSpPr>
          <p:cNvPr id="7" name="TextBox 6">
            <a:extLst>
              <a:ext uri="{FF2B5EF4-FFF2-40B4-BE49-F238E27FC236}">
                <a16:creationId xmlns:a16="http://schemas.microsoft.com/office/drawing/2014/main" id="{43897DBE-C97B-9B49-BDC7-187C0E7D221B}"/>
              </a:ext>
            </a:extLst>
          </p:cNvPr>
          <p:cNvSpPr txBox="1"/>
          <p:nvPr/>
        </p:nvSpPr>
        <p:spPr>
          <a:xfrm>
            <a:off x="551090" y="3884556"/>
            <a:ext cx="7890771" cy="646331"/>
          </a:xfrm>
          <a:prstGeom prst="rect">
            <a:avLst/>
          </a:prstGeom>
          <a:noFill/>
        </p:spPr>
        <p:txBody>
          <a:bodyPr wrap="square" rtlCol="0">
            <a:spAutoFit/>
          </a:bodyPr>
          <a:lstStyle/>
          <a:p>
            <a:r>
              <a:rPr lang="en-US" dirty="0">
                <a:solidFill>
                  <a:srgbClr val="4472C4"/>
                </a:solidFill>
                <a:latin typeface="Times New Roman" panose="02020603050405020304" pitchFamily="18" charset="0"/>
              </a:rPr>
              <a:t>Copy 2 (assigned to no statin therapy initiation; this matches what the person actually did, and they contribute follow-up until censored at death at 18m): </a:t>
            </a:r>
            <a:endParaRPr lang="en-US" dirty="0"/>
          </a:p>
        </p:txBody>
      </p:sp>
    </p:spTree>
    <p:extLst>
      <p:ext uri="{BB962C8B-B14F-4D97-AF65-F5344CB8AC3E}">
        <p14:creationId xmlns:p14="http://schemas.microsoft.com/office/powerpoint/2010/main" val="2542326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4337EC17-5EAC-344B-9ED8-966A2E613105}"/>
              </a:ext>
            </a:extLst>
          </p:cNvPr>
          <p:cNvSpPr>
            <a:spLocks noChangeArrowheads="1"/>
          </p:cNvSpPr>
          <p:nvPr/>
        </p:nvSpPr>
        <p:spPr bwMode="auto">
          <a:xfrm>
            <a:off x="518434" y="627606"/>
            <a:ext cx="7764225"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b="1" dirty="0">
                <a:solidFill>
                  <a:srgbClr val="4472C4"/>
                </a:solidFill>
                <a:latin typeface="Times New Roman" panose="02020603050405020304" pitchFamily="18" charset="0"/>
              </a:rPr>
              <a:t>Patient B - </a:t>
            </a:r>
            <a:r>
              <a:rPr lang="en-US" dirty="0">
                <a:solidFill>
                  <a:srgbClr val="4472C4"/>
                </a:solidFill>
                <a:latin typeface="Times New Roman" panose="02020603050405020304" pitchFamily="18" charset="0"/>
              </a:rPr>
              <a:t> never started statin therapy and dies at month 18 </a:t>
            </a:r>
          </a:p>
          <a:p>
            <a:pPr algn="just"/>
            <a:endParaRPr lang="en-US" dirty="0">
              <a:solidFill>
                <a:srgbClr val="000000"/>
              </a:solidFill>
              <a:latin typeface="Segoe UI" panose="020B0502040204020203" pitchFamily="34" charset="0"/>
            </a:endParaRPr>
          </a:p>
          <a:p>
            <a:pPr algn="just"/>
            <a:r>
              <a:rPr lang="en-US" dirty="0">
                <a:solidFill>
                  <a:srgbClr val="4472C4"/>
                </a:solidFill>
                <a:latin typeface="Times New Roman" panose="02020603050405020304" pitchFamily="18" charset="0"/>
              </a:rPr>
              <a:t>Copy 1 (assigned to statin therapy initiation but censored at 6 months after diagnosis because never started statin therapy in real life): </a:t>
            </a:r>
            <a:endParaRPr lang="en-US" dirty="0">
              <a:solidFill>
                <a:srgbClr val="000000"/>
              </a:solidFill>
              <a:latin typeface="Segoe UI" panose="020B0502040204020203" pitchFamily="34" charset="0"/>
            </a:endParaRPr>
          </a:p>
        </p:txBody>
      </p:sp>
      <p:sp>
        <p:nvSpPr>
          <p:cNvPr id="7" name="TextBox 6">
            <a:extLst>
              <a:ext uri="{FF2B5EF4-FFF2-40B4-BE49-F238E27FC236}">
                <a16:creationId xmlns:a16="http://schemas.microsoft.com/office/drawing/2014/main" id="{43897DBE-C97B-9B49-BDC7-187C0E7D221B}"/>
              </a:ext>
            </a:extLst>
          </p:cNvPr>
          <p:cNvSpPr txBox="1"/>
          <p:nvPr/>
        </p:nvSpPr>
        <p:spPr>
          <a:xfrm>
            <a:off x="551090" y="3884556"/>
            <a:ext cx="7890771" cy="646331"/>
          </a:xfrm>
          <a:prstGeom prst="rect">
            <a:avLst/>
          </a:prstGeom>
          <a:noFill/>
        </p:spPr>
        <p:txBody>
          <a:bodyPr wrap="square" rtlCol="0">
            <a:spAutoFit/>
          </a:bodyPr>
          <a:lstStyle/>
          <a:p>
            <a:r>
              <a:rPr lang="en-US" dirty="0">
                <a:solidFill>
                  <a:srgbClr val="4472C4"/>
                </a:solidFill>
                <a:latin typeface="Times New Roman" panose="02020603050405020304" pitchFamily="18" charset="0"/>
              </a:rPr>
              <a:t>Copy 2 (assigned to no statin therapy initiation; this matches what the person actually did, and they contribute follow-up until censored at death at 18m): </a:t>
            </a:r>
            <a:endParaRPr lang="en-US" dirty="0"/>
          </a:p>
        </p:txBody>
      </p:sp>
      <p:grpSp>
        <p:nvGrpSpPr>
          <p:cNvPr id="9" name="Group 8">
            <a:extLst>
              <a:ext uri="{FF2B5EF4-FFF2-40B4-BE49-F238E27FC236}">
                <a16:creationId xmlns:a16="http://schemas.microsoft.com/office/drawing/2014/main" id="{B6C0AF75-B741-F344-951C-05CD4D91ACD2}"/>
              </a:ext>
            </a:extLst>
          </p:cNvPr>
          <p:cNvGrpSpPr/>
          <p:nvPr/>
        </p:nvGrpSpPr>
        <p:grpSpPr>
          <a:xfrm>
            <a:off x="551090" y="2502727"/>
            <a:ext cx="7204981" cy="991898"/>
            <a:chOff x="551090" y="2607126"/>
            <a:chExt cx="7204981" cy="991898"/>
          </a:xfrm>
        </p:grpSpPr>
        <p:cxnSp>
          <p:nvCxnSpPr>
            <p:cNvPr id="10" name="Straight Connector 9">
              <a:extLst>
                <a:ext uri="{FF2B5EF4-FFF2-40B4-BE49-F238E27FC236}">
                  <a16:creationId xmlns:a16="http://schemas.microsoft.com/office/drawing/2014/main" id="{25DFB3AD-9B7B-B445-A8A1-5154863038A4}"/>
                </a:ext>
              </a:extLst>
            </p:cNvPr>
            <p:cNvCxnSpPr/>
            <p:nvPr/>
          </p:nvCxnSpPr>
          <p:spPr>
            <a:xfrm>
              <a:off x="551090" y="2988129"/>
              <a:ext cx="7204981" cy="0"/>
            </a:xfrm>
            <a:prstGeom prst="line">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08BB33-AFB8-4E44-9CF2-3B7C9F33F90F}"/>
                </a:ext>
              </a:extLst>
            </p:cNvPr>
            <p:cNvCxnSpPr/>
            <p:nvPr/>
          </p:nvCxnSpPr>
          <p:spPr>
            <a:xfrm>
              <a:off x="1077686" y="2612572"/>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1BE525-F176-4242-8775-006DD2ACACF8}"/>
                </a:ext>
              </a:extLst>
            </p:cNvPr>
            <p:cNvCxnSpPr/>
            <p:nvPr/>
          </p:nvCxnSpPr>
          <p:spPr>
            <a:xfrm>
              <a:off x="1899559" y="2607127"/>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04CEC4B-27C8-934B-AB82-B931BE4E258E}"/>
                </a:ext>
              </a:extLst>
            </p:cNvPr>
            <p:cNvCxnSpPr/>
            <p:nvPr/>
          </p:nvCxnSpPr>
          <p:spPr>
            <a:xfrm>
              <a:off x="3618826" y="2623456"/>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6090C1-8A59-934D-8C59-16BB07EE19D3}"/>
                </a:ext>
              </a:extLst>
            </p:cNvPr>
            <p:cNvCxnSpPr/>
            <p:nvPr/>
          </p:nvCxnSpPr>
          <p:spPr>
            <a:xfrm>
              <a:off x="2726871" y="2612572"/>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89464B-7E5D-D848-B590-23A29D5C9E12}"/>
                </a:ext>
              </a:extLst>
            </p:cNvPr>
            <p:cNvCxnSpPr/>
            <p:nvPr/>
          </p:nvCxnSpPr>
          <p:spPr>
            <a:xfrm>
              <a:off x="4572000" y="2645227"/>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62EA24F-FB6C-7046-9DE2-E5BACFE20EC4}"/>
                </a:ext>
              </a:extLst>
            </p:cNvPr>
            <p:cNvCxnSpPr/>
            <p:nvPr/>
          </p:nvCxnSpPr>
          <p:spPr>
            <a:xfrm>
              <a:off x="5480957" y="2623455"/>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0C16ED9-E7A1-9949-AAE0-4C717F2F7FCF}"/>
                </a:ext>
              </a:extLst>
            </p:cNvPr>
            <p:cNvCxnSpPr/>
            <p:nvPr/>
          </p:nvCxnSpPr>
          <p:spPr>
            <a:xfrm>
              <a:off x="6387536" y="2607126"/>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FBFCF6D-61EF-FB49-BD9B-96F24A964758}"/>
                </a:ext>
              </a:extLst>
            </p:cNvPr>
            <p:cNvSpPr txBox="1"/>
            <p:nvPr/>
          </p:nvSpPr>
          <p:spPr bwMode="auto">
            <a:xfrm>
              <a:off x="926645" y="3352803"/>
              <a:ext cx="428626" cy="246221"/>
            </a:xfrm>
            <a:prstGeom prst="rect">
              <a:avLst/>
            </a:prstGeom>
            <a:noFill/>
            <a:ln w="19050" algn="ctr">
              <a:noFill/>
              <a:miter lim="800000"/>
              <a:headEnd/>
              <a:tailEnd/>
            </a:ln>
          </p:spPr>
          <p:txBody>
            <a:bodyPr wrap="square" lIns="0" tIns="0" rIns="0" bIns="0" rtlCol="0">
              <a:spAutoFit/>
            </a:bodyPr>
            <a:lstStyle/>
            <a:p>
              <a:r>
                <a:rPr lang="en-US" sz="1400" dirty="0"/>
                <a:t>0m</a:t>
              </a:r>
            </a:p>
          </p:txBody>
        </p:sp>
        <p:sp>
          <p:nvSpPr>
            <p:cNvPr id="19" name="TextBox 18">
              <a:extLst>
                <a:ext uri="{FF2B5EF4-FFF2-40B4-BE49-F238E27FC236}">
                  <a16:creationId xmlns:a16="http://schemas.microsoft.com/office/drawing/2014/main" id="{08BA0FEE-4826-DF4D-96D9-972E4257D81F}"/>
                </a:ext>
              </a:extLst>
            </p:cNvPr>
            <p:cNvSpPr txBox="1"/>
            <p:nvPr/>
          </p:nvSpPr>
          <p:spPr bwMode="auto">
            <a:xfrm>
              <a:off x="1710429" y="3343223"/>
              <a:ext cx="428626" cy="215444"/>
            </a:xfrm>
            <a:prstGeom prst="rect">
              <a:avLst/>
            </a:prstGeom>
            <a:noFill/>
            <a:ln w="19050" algn="ctr">
              <a:noFill/>
              <a:miter lim="800000"/>
              <a:headEnd/>
              <a:tailEnd/>
            </a:ln>
          </p:spPr>
          <p:txBody>
            <a:bodyPr wrap="square" lIns="0" tIns="0" rIns="0" bIns="0" rtlCol="0">
              <a:spAutoFit/>
            </a:bodyPr>
            <a:lstStyle/>
            <a:p>
              <a:r>
                <a:rPr lang="en-US" sz="1400" dirty="0"/>
                <a:t>6m</a:t>
              </a:r>
            </a:p>
          </p:txBody>
        </p:sp>
        <p:sp>
          <p:nvSpPr>
            <p:cNvPr id="20" name="TextBox 19">
              <a:extLst>
                <a:ext uri="{FF2B5EF4-FFF2-40B4-BE49-F238E27FC236}">
                  <a16:creationId xmlns:a16="http://schemas.microsoft.com/office/drawing/2014/main" id="{E10BF057-E281-1448-835C-EB4D64040EEF}"/>
                </a:ext>
              </a:extLst>
            </p:cNvPr>
            <p:cNvSpPr txBox="1"/>
            <p:nvPr/>
          </p:nvSpPr>
          <p:spPr bwMode="auto">
            <a:xfrm>
              <a:off x="2560179" y="3349495"/>
              <a:ext cx="428626" cy="215444"/>
            </a:xfrm>
            <a:prstGeom prst="rect">
              <a:avLst/>
            </a:prstGeom>
            <a:noFill/>
            <a:ln w="19050" algn="ctr">
              <a:noFill/>
              <a:miter lim="800000"/>
              <a:headEnd/>
              <a:tailEnd/>
            </a:ln>
          </p:spPr>
          <p:txBody>
            <a:bodyPr wrap="square" lIns="0" tIns="0" rIns="0" bIns="0" rtlCol="0">
              <a:spAutoFit/>
            </a:bodyPr>
            <a:lstStyle/>
            <a:p>
              <a:r>
                <a:rPr lang="en-US" sz="1400" dirty="0"/>
                <a:t>12m</a:t>
              </a:r>
            </a:p>
          </p:txBody>
        </p:sp>
        <p:sp>
          <p:nvSpPr>
            <p:cNvPr id="21" name="TextBox 20">
              <a:extLst>
                <a:ext uri="{FF2B5EF4-FFF2-40B4-BE49-F238E27FC236}">
                  <a16:creationId xmlns:a16="http://schemas.microsoft.com/office/drawing/2014/main" id="{E9F283B7-A9F0-F54B-9154-61B49FC6D66A}"/>
                </a:ext>
              </a:extLst>
            </p:cNvPr>
            <p:cNvSpPr txBox="1"/>
            <p:nvPr/>
          </p:nvSpPr>
          <p:spPr bwMode="auto">
            <a:xfrm>
              <a:off x="3506560" y="3355284"/>
              <a:ext cx="428626" cy="215444"/>
            </a:xfrm>
            <a:prstGeom prst="rect">
              <a:avLst/>
            </a:prstGeom>
            <a:noFill/>
            <a:ln w="19050" algn="ctr">
              <a:noFill/>
              <a:miter lim="800000"/>
              <a:headEnd/>
              <a:tailEnd/>
            </a:ln>
          </p:spPr>
          <p:txBody>
            <a:bodyPr wrap="square" lIns="0" tIns="0" rIns="0" bIns="0" rtlCol="0">
              <a:spAutoFit/>
            </a:bodyPr>
            <a:lstStyle/>
            <a:p>
              <a:r>
                <a:rPr lang="en-US" sz="1400" dirty="0"/>
                <a:t>18m</a:t>
              </a:r>
            </a:p>
          </p:txBody>
        </p:sp>
        <p:sp>
          <p:nvSpPr>
            <p:cNvPr id="22" name="TextBox 21">
              <a:extLst>
                <a:ext uri="{FF2B5EF4-FFF2-40B4-BE49-F238E27FC236}">
                  <a16:creationId xmlns:a16="http://schemas.microsoft.com/office/drawing/2014/main" id="{C9E50C47-CB62-B14F-84BA-2D9D7A234F96}"/>
                </a:ext>
              </a:extLst>
            </p:cNvPr>
            <p:cNvSpPr txBox="1"/>
            <p:nvPr/>
          </p:nvSpPr>
          <p:spPr bwMode="auto">
            <a:xfrm>
              <a:off x="4452941" y="3343223"/>
              <a:ext cx="428626" cy="215444"/>
            </a:xfrm>
            <a:prstGeom prst="rect">
              <a:avLst/>
            </a:prstGeom>
            <a:noFill/>
            <a:ln w="19050" algn="ctr">
              <a:noFill/>
              <a:miter lim="800000"/>
              <a:headEnd/>
              <a:tailEnd/>
            </a:ln>
          </p:spPr>
          <p:txBody>
            <a:bodyPr wrap="square" lIns="0" tIns="0" rIns="0" bIns="0" rtlCol="0">
              <a:spAutoFit/>
            </a:bodyPr>
            <a:lstStyle/>
            <a:p>
              <a:r>
                <a:rPr lang="en-US" sz="1400" dirty="0"/>
                <a:t>24m</a:t>
              </a:r>
            </a:p>
          </p:txBody>
        </p:sp>
        <p:sp>
          <p:nvSpPr>
            <p:cNvPr id="23" name="TextBox 22">
              <a:extLst>
                <a:ext uri="{FF2B5EF4-FFF2-40B4-BE49-F238E27FC236}">
                  <a16:creationId xmlns:a16="http://schemas.microsoft.com/office/drawing/2014/main" id="{0E51F6DA-5D6A-9544-9E10-1AFBC2D229C5}"/>
                </a:ext>
              </a:extLst>
            </p:cNvPr>
            <p:cNvSpPr txBox="1"/>
            <p:nvPr/>
          </p:nvSpPr>
          <p:spPr bwMode="auto">
            <a:xfrm>
              <a:off x="5363933" y="3331032"/>
              <a:ext cx="428626" cy="215444"/>
            </a:xfrm>
            <a:prstGeom prst="rect">
              <a:avLst/>
            </a:prstGeom>
            <a:noFill/>
            <a:ln w="19050" algn="ctr">
              <a:noFill/>
              <a:miter lim="800000"/>
              <a:headEnd/>
              <a:tailEnd/>
            </a:ln>
          </p:spPr>
          <p:txBody>
            <a:bodyPr wrap="square" lIns="0" tIns="0" rIns="0" bIns="0" rtlCol="0">
              <a:spAutoFit/>
            </a:bodyPr>
            <a:lstStyle/>
            <a:p>
              <a:r>
                <a:rPr lang="en-US" sz="1400" dirty="0"/>
                <a:t>30m</a:t>
              </a:r>
            </a:p>
          </p:txBody>
        </p:sp>
        <p:sp>
          <p:nvSpPr>
            <p:cNvPr id="24" name="TextBox 23">
              <a:extLst>
                <a:ext uri="{FF2B5EF4-FFF2-40B4-BE49-F238E27FC236}">
                  <a16:creationId xmlns:a16="http://schemas.microsoft.com/office/drawing/2014/main" id="{77793DE1-D93D-184B-A232-75986AAD6518}"/>
                </a:ext>
              </a:extLst>
            </p:cNvPr>
            <p:cNvSpPr txBox="1"/>
            <p:nvPr/>
          </p:nvSpPr>
          <p:spPr bwMode="auto">
            <a:xfrm>
              <a:off x="6218464" y="3336473"/>
              <a:ext cx="428626" cy="215444"/>
            </a:xfrm>
            <a:prstGeom prst="rect">
              <a:avLst/>
            </a:prstGeom>
            <a:noFill/>
            <a:ln w="19050" algn="ctr">
              <a:noFill/>
              <a:miter lim="800000"/>
              <a:headEnd/>
              <a:tailEnd/>
            </a:ln>
          </p:spPr>
          <p:txBody>
            <a:bodyPr wrap="square" lIns="0" tIns="0" rIns="0" bIns="0" rtlCol="0">
              <a:spAutoFit/>
            </a:bodyPr>
            <a:lstStyle/>
            <a:p>
              <a:r>
                <a:rPr lang="en-US" sz="1400" dirty="0"/>
                <a:t>36m</a:t>
              </a:r>
            </a:p>
          </p:txBody>
        </p:sp>
      </p:grpSp>
      <p:grpSp>
        <p:nvGrpSpPr>
          <p:cNvPr id="25" name="Group 24">
            <a:extLst>
              <a:ext uri="{FF2B5EF4-FFF2-40B4-BE49-F238E27FC236}">
                <a16:creationId xmlns:a16="http://schemas.microsoft.com/office/drawing/2014/main" id="{0DE6A22B-280D-A044-9EF8-B9C3E1FB515C}"/>
              </a:ext>
            </a:extLst>
          </p:cNvPr>
          <p:cNvGrpSpPr/>
          <p:nvPr/>
        </p:nvGrpSpPr>
        <p:grpSpPr>
          <a:xfrm>
            <a:off x="747034" y="2162556"/>
            <a:ext cx="1612455" cy="279525"/>
            <a:chOff x="751114" y="2188067"/>
            <a:chExt cx="1612455" cy="279525"/>
          </a:xfrm>
        </p:grpSpPr>
        <p:sp>
          <p:nvSpPr>
            <p:cNvPr id="26" name="TextBox 25">
              <a:extLst>
                <a:ext uri="{FF2B5EF4-FFF2-40B4-BE49-F238E27FC236}">
                  <a16:creationId xmlns:a16="http://schemas.microsoft.com/office/drawing/2014/main" id="{037C71EA-50D6-8241-89CD-1D8E7CC44818}"/>
                </a:ext>
              </a:extLst>
            </p:cNvPr>
            <p:cNvSpPr txBox="1"/>
            <p:nvPr/>
          </p:nvSpPr>
          <p:spPr bwMode="auto">
            <a:xfrm>
              <a:off x="751114" y="2221371"/>
              <a:ext cx="865414" cy="246221"/>
            </a:xfrm>
            <a:prstGeom prst="rect">
              <a:avLst/>
            </a:prstGeom>
            <a:noFill/>
            <a:ln w="19050" algn="ctr">
              <a:noFill/>
              <a:miter lim="800000"/>
              <a:headEnd/>
              <a:tailEnd/>
            </a:ln>
          </p:spPr>
          <p:txBody>
            <a:bodyPr wrap="square" lIns="0" tIns="0" rIns="0" bIns="0" rtlCol="0">
              <a:spAutoFit/>
            </a:bodyPr>
            <a:lstStyle/>
            <a:p>
              <a:r>
                <a:rPr lang="en-US" sz="1400" dirty="0"/>
                <a:t>Eligible</a:t>
              </a:r>
            </a:p>
          </p:txBody>
        </p:sp>
        <p:sp>
          <p:nvSpPr>
            <p:cNvPr id="27" name="TextBox 26">
              <a:extLst>
                <a:ext uri="{FF2B5EF4-FFF2-40B4-BE49-F238E27FC236}">
                  <a16:creationId xmlns:a16="http://schemas.microsoft.com/office/drawing/2014/main" id="{D40929F6-4999-5047-BB80-876385DB79E0}"/>
                </a:ext>
              </a:extLst>
            </p:cNvPr>
            <p:cNvSpPr txBox="1"/>
            <p:nvPr/>
          </p:nvSpPr>
          <p:spPr bwMode="auto">
            <a:xfrm>
              <a:off x="1498155" y="2188067"/>
              <a:ext cx="865414" cy="215444"/>
            </a:xfrm>
            <a:prstGeom prst="rect">
              <a:avLst/>
            </a:prstGeom>
            <a:noFill/>
            <a:ln w="19050" algn="ctr">
              <a:noFill/>
              <a:miter lim="800000"/>
              <a:headEnd/>
              <a:tailEnd/>
            </a:ln>
          </p:spPr>
          <p:txBody>
            <a:bodyPr wrap="square" lIns="0" tIns="0" rIns="0" bIns="0" rtlCol="0">
              <a:spAutoFit/>
            </a:bodyPr>
            <a:lstStyle/>
            <a:p>
              <a:r>
                <a:rPr lang="en-US" sz="1400" dirty="0">
                  <a:solidFill>
                    <a:schemeClr val="accent4">
                      <a:lumMod val="75000"/>
                    </a:schemeClr>
                  </a:solidFill>
                </a:rPr>
                <a:t>Censored</a:t>
              </a:r>
            </a:p>
          </p:txBody>
        </p:sp>
      </p:grpSp>
      <p:cxnSp>
        <p:nvCxnSpPr>
          <p:cNvPr id="28" name="Straight Connector 27">
            <a:extLst>
              <a:ext uri="{FF2B5EF4-FFF2-40B4-BE49-F238E27FC236}">
                <a16:creationId xmlns:a16="http://schemas.microsoft.com/office/drawing/2014/main" id="{87BB3F7E-F345-4B44-9655-E90AAD1CED87}"/>
              </a:ext>
            </a:extLst>
          </p:cNvPr>
          <p:cNvCxnSpPr>
            <a:cxnSpLocks/>
          </p:cNvCxnSpPr>
          <p:nvPr/>
        </p:nvCxnSpPr>
        <p:spPr>
          <a:xfrm>
            <a:off x="3632773" y="2801437"/>
            <a:ext cx="0" cy="730641"/>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3E8B455-5A1E-5E48-923A-AEE9693A97B8}"/>
              </a:ext>
            </a:extLst>
          </p:cNvPr>
          <p:cNvSpPr txBox="1"/>
          <p:nvPr/>
        </p:nvSpPr>
        <p:spPr bwMode="auto">
          <a:xfrm>
            <a:off x="2923489" y="3620741"/>
            <a:ext cx="1362761" cy="184666"/>
          </a:xfrm>
          <a:prstGeom prst="rect">
            <a:avLst/>
          </a:prstGeom>
          <a:noFill/>
          <a:ln w="19050" algn="ctr">
            <a:noFill/>
            <a:miter lim="800000"/>
            <a:headEnd/>
            <a:tailEnd/>
          </a:ln>
        </p:spPr>
        <p:txBody>
          <a:bodyPr wrap="square" lIns="0" tIns="0" rIns="0" bIns="0" rtlCol="0">
            <a:spAutoFit/>
          </a:bodyPr>
          <a:lstStyle/>
          <a:p>
            <a:pPr algn="ctr"/>
            <a:r>
              <a:rPr lang="en-US" sz="1200" dirty="0">
                <a:solidFill>
                  <a:schemeClr val="bg1">
                    <a:lumMod val="50000"/>
                  </a:schemeClr>
                </a:solidFill>
              </a:rPr>
              <a:t>(Dies)</a:t>
            </a:r>
          </a:p>
        </p:txBody>
      </p:sp>
      <p:grpSp>
        <p:nvGrpSpPr>
          <p:cNvPr id="30" name="Group 29">
            <a:extLst>
              <a:ext uri="{FF2B5EF4-FFF2-40B4-BE49-F238E27FC236}">
                <a16:creationId xmlns:a16="http://schemas.microsoft.com/office/drawing/2014/main" id="{87C06E69-90CB-1244-A25E-9E1BF5FA3722}"/>
              </a:ext>
            </a:extLst>
          </p:cNvPr>
          <p:cNvGrpSpPr/>
          <p:nvPr/>
        </p:nvGrpSpPr>
        <p:grpSpPr>
          <a:xfrm>
            <a:off x="800100" y="4555711"/>
            <a:ext cx="2456085" cy="279525"/>
            <a:chOff x="751114" y="2188067"/>
            <a:chExt cx="2456085" cy="279525"/>
          </a:xfrm>
        </p:grpSpPr>
        <p:sp>
          <p:nvSpPr>
            <p:cNvPr id="31" name="TextBox 30">
              <a:extLst>
                <a:ext uri="{FF2B5EF4-FFF2-40B4-BE49-F238E27FC236}">
                  <a16:creationId xmlns:a16="http://schemas.microsoft.com/office/drawing/2014/main" id="{237EAADA-EB9E-DE4E-9A45-7D4E224B317B}"/>
                </a:ext>
              </a:extLst>
            </p:cNvPr>
            <p:cNvSpPr txBox="1"/>
            <p:nvPr/>
          </p:nvSpPr>
          <p:spPr bwMode="auto">
            <a:xfrm>
              <a:off x="751114" y="2221371"/>
              <a:ext cx="865414" cy="246221"/>
            </a:xfrm>
            <a:prstGeom prst="rect">
              <a:avLst/>
            </a:prstGeom>
            <a:noFill/>
            <a:ln w="19050" algn="ctr">
              <a:noFill/>
              <a:miter lim="800000"/>
              <a:headEnd/>
              <a:tailEnd/>
            </a:ln>
          </p:spPr>
          <p:txBody>
            <a:bodyPr wrap="square" lIns="0" tIns="0" rIns="0" bIns="0" rtlCol="0">
              <a:spAutoFit/>
            </a:bodyPr>
            <a:lstStyle/>
            <a:p>
              <a:r>
                <a:rPr lang="en-US" sz="1400" dirty="0"/>
                <a:t>Eligible</a:t>
              </a:r>
            </a:p>
          </p:txBody>
        </p:sp>
        <p:sp>
          <p:nvSpPr>
            <p:cNvPr id="33" name="TextBox 32">
              <a:extLst>
                <a:ext uri="{FF2B5EF4-FFF2-40B4-BE49-F238E27FC236}">
                  <a16:creationId xmlns:a16="http://schemas.microsoft.com/office/drawing/2014/main" id="{B96070F3-089C-7444-8304-11BA82A724F2}"/>
                </a:ext>
              </a:extLst>
            </p:cNvPr>
            <p:cNvSpPr txBox="1"/>
            <p:nvPr/>
          </p:nvSpPr>
          <p:spPr bwMode="auto">
            <a:xfrm>
              <a:off x="1498155" y="2188067"/>
              <a:ext cx="865414" cy="246221"/>
            </a:xfrm>
            <a:prstGeom prst="rect">
              <a:avLst/>
            </a:prstGeom>
            <a:noFill/>
            <a:ln w="19050" algn="ctr">
              <a:noFill/>
              <a:miter lim="800000"/>
              <a:headEnd/>
              <a:tailEnd/>
            </a:ln>
          </p:spPr>
          <p:txBody>
            <a:bodyPr wrap="square" lIns="0" tIns="0" rIns="0" bIns="0" rtlCol="0">
              <a:spAutoFit/>
            </a:bodyPr>
            <a:lstStyle/>
            <a:p>
              <a:r>
                <a:rPr lang="en-US" sz="1400" dirty="0"/>
                <a:t>Eligible</a:t>
              </a:r>
            </a:p>
          </p:txBody>
        </p:sp>
        <p:sp>
          <p:nvSpPr>
            <p:cNvPr id="34" name="TextBox 33">
              <a:extLst>
                <a:ext uri="{FF2B5EF4-FFF2-40B4-BE49-F238E27FC236}">
                  <a16:creationId xmlns:a16="http://schemas.microsoft.com/office/drawing/2014/main" id="{A24226C0-9931-4942-A5DB-325CCD68D59B}"/>
                </a:ext>
              </a:extLst>
            </p:cNvPr>
            <p:cNvSpPr txBox="1"/>
            <p:nvPr/>
          </p:nvSpPr>
          <p:spPr bwMode="auto">
            <a:xfrm>
              <a:off x="2341785" y="2210583"/>
              <a:ext cx="865414" cy="246221"/>
            </a:xfrm>
            <a:prstGeom prst="rect">
              <a:avLst/>
            </a:prstGeom>
            <a:noFill/>
            <a:ln w="19050" algn="ctr">
              <a:noFill/>
              <a:miter lim="800000"/>
              <a:headEnd/>
              <a:tailEnd/>
            </a:ln>
          </p:spPr>
          <p:txBody>
            <a:bodyPr wrap="square" lIns="0" tIns="0" rIns="0" bIns="0" rtlCol="0">
              <a:spAutoFit/>
            </a:bodyPr>
            <a:lstStyle/>
            <a:p>
              <a:r>
                <a:rPr lang="en-US" sz="1400" dirty="0"/>
                <a:t>Eligible</a:t>
              </a:r>
            </a:p>
          </p:txBody>
        </p:sp>
      </p:grpSp>
      <p:grpSp>
        <p:nvGrpSpPr>
          <p:cNvPr id="37" name="Group 36">
            <a:extLst>
              <a:ext uri="{FF2B5EF4-FFF2-40B4-BE49-F238E27FC236}">
                <a16:creationId xmlns:a16="http://schemas.microsoft.com/office/drawing/2014/main" id="{80F87D70-F3E7-D044-B4B5-E9738DB32E25}"/>
              </a:ext>
            </a:extLst>
          </p:cNvPr>
          <p:cNvGrpSpPr/>
          <p:nvPr/>
        </p:nvGrpSpPr>
        <p:grpSpPr>
          <a:xfrm>
            <a:off x="600076" y="4974770"/>
            <a:ext cx="7204981" cy="991898"/>
            <a:chOff x="551090" y="2607126"/>
            <a:chExt cx="7204981" cy="991898"/>
          </a:xfrm>
        </p:grpSpPr>
        <p:cxnSp>
          <p:nvCxnSpPr>
            <p:cNvPr id="38" name="Straight Connector 37">
              <a:extLst>
                <a:ext uri="{FF2B5EF4-FFF2-40B4-BE49-F238E27FC236}">
                  <a16:creationId xmlns:a16="http://schemas.microsoft.com/office/drawing/2014/main" id="{C28CCDD2-5EB6-544D-BAC1-3E9FA41BF181}"/>
                </a:ext>
              </a:extLst>
            </p:cNvPr>
            <p:cNvCxnSpPr/>
            <p:nvPr/>
          </p:nvCxnSpPr>
          <p:spPr>
            <a:xfrm>
              <a:off x="551090" y="2988129"/>
              <a:ext cx="7204981" cy="0"/>
            </a:xfrm>
            <a:prstGeom prst="line">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23DE36A-448F-EE49-B41C-B8720ECD6F14}"/>
                </a:ext>
              </a:extLst>
            </p:cNvPr>
            <p:cNvCxnSpPr/>
            <p:nvPr/>
          </p:nvCxnSpPr>
          <p:spPr>
            <a:xfrm>
              <a:off x="1077686" y="2612572"/>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92613D6-EB06-C042-BB30-ADC24ADDC568}"/>
                </a:ext>
              </a:extLst>
            </p:cNvPr>
            <p:cNvCxnSpPr/>
            <p:nvPr/>
          </p:nvCxnSpPr>
          <p:spPr>
            <a:xfrm>
              <a:off x="1899559" y="2607127"/>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C9F0E06-82D4-114D-A719-26ABAFDF3F1B}"/>
                </a:ext>
              </a:extLst>
            </p:cNvPr>
            <p:cNvCxnSpPr/>
            <p:nvPr/>
          </p:nvCxnSpPr>
          <p:spPr>
            <a:xfrm>
              <a:off x="3618826" y="2623456"/>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2ED706E-710F-A44D-BA42-B5830F1A0C61}"/>
                </a:ext>
              </a:extLst>
            </p:cNvPr>
            <p:cNvCxnSpPr/>
            <p:nvPr/>
          </p:nvCxnSpPr>
          <p:spPr>
            <a:xfrm>
              <a:off x="2726871" y="2612572"/>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D1DD2F4-1283-7742-A3CC-DE5CFDCF30F6}"/>
                </a:ext>
              </a:extLst>
            </p:cNvPr>
            <p:cNvCxnSpPr/>
            <p:nvPr/>
          </p:nvCxnSpPr>
          <p:spPr>
            <a:xfrm>
              <a:off x="4572000" y="2645227"/>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8934C41-41A2-C24A-B514-A27E271A2523}"/>
                </a:ext>
              </a:extLst>
            </p:cNvPr>
            <p:cNvCxnSpPr/>
            <p:nvPr/>
          </p:nvCxnSpPr>
          <p:spPr>
            <a:xfrm>
              <a:off x="5480957" y="2623455"/>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0378FB4-9234-074D-9441-BA1C010B048E}"/>
                </a:ext>
              </a:extLst>
            </p:cNvPr>
            <p:cNvCxnSpPr/>
            <p:nvPr/>
          </p:nvCxnSpPr>
          <p:spPr>
            <a:xfrm>
              <a:off x="6387536" y="2607126"/>
              <a:ext cx="0" cy="5225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0EB21EE5-5DF9-C741-BDAB-5B8BDA18FCEA}"/>
                </a:ext>
              </a:extLst>
            </p:cNvPr>
            <p:cNvSpPr txBox="1"/>
            <p:nvPr/>
          </p:nvSpPr>
          <p:spPr bwMode="auto">
            <a:xfrm>
              <a:off x="926645" y="3352803"/>
              <a:ext cx="428626" cy="246221"/>
            </a:xfrm>
            <a:prstGeom prst="rect">
              <a:avLst/>
            </a:prstGeom>
            <a:noFill/>
            <a:ln w="19050" algn="ctr">
              <a:noFill/>
              <a:miter lim="800000"/>
              <a:headEnd/>
              <a:tailEnd/>
            </a:ln>
          </p:spPr>
          <p:txBody>
            <a:bodyPr wrap="square" lIns="0" tIns="0" rIns="0" bIns="0" rtlCol="0">
              <a:spAutoFit/>
            </a:bodyPr>
            <a:lstStyle/>
            <a:p>
              <a:r>
                <a:rPr lang="en-US" sz="1400" dirty="0"/>
                <a:t>0m</a:t>
              </a:r>
            </a:p>
          </p:txBody>
        </p:sp>
        <p:sp>
          <p:nvSpPr>
            <p:cNvPr id="47" name="TextBox 46">
              <a:extLst>
                <a:ext uri="{FF2B5EF4-FFF2-40B4-BE49-F238E27FC236}">
                  <a16:creationId xmlns:a16="http://schemas.microsoft.com/office/drawing/2014/main" id="{8E292BF5-E5C1-F949-8293-97E6C64EC0C4}"/>
                </a:ext>
              </a:extLst>
            </p:cNvPr>
            <p:cNvSpPr txBox="1"/>
            <p:nvPr/>
          </p:nvSpPr>
          <p:spPr bwMode="auto">
            <a:xfrm>
              <a:off x="1710429" y="3343223"/>
              <a:ext cx="428626" cy="215444"/>
            </a:xfrm>
            <a:prstGeom prst="rect">
              <a:avLst/>
            </a:prstGeom>
            <a:noFill/>
            <a:ln w="19050" algn="ctr">
              <a:noFill/>
              <a:miter lim="800000"/>
              <a:headEnd/>
              <a:tailEnd/>
            </a:ln>
          </p:spPr>
          <p:txBody>
            <a:bodyPr wrap="square" lIns="0" tIns="0" rIns="0" bIns="0" rtlCol="0">
              <a:spAutoFit/>
            </a:bodyPr>
            <a:lstStyle/>
            <a:p>
              <a:r>
                <a:rPr lang="en-US" sz="1400" dirty="0"/>
                <a:t>6m</a:t>
              </a:r>
            </a:p>
          </p:txBody>
        </p:sp>
        <p:sp>
          <p:nvSpPr>
            <p:cNvPr id="48" name="TextBox 47">
              <a:extLst>
                <a:ext uri="{FF2B5EF4-FFF2-40B4-BE49-F238E27FC236}">
                  <a16:creationId xmlns:a16="http://schemas.microsoft.com/office/drawing/2014/main" id="{BB71611F-7E31-084B-ACBE-8B4827932B9B}"/>
                </a:ext>
              </a:extLst>
            </p:cNvPr>
            <p:cNvSpPr txBox="1"/>
            <p:nvPr/>
          </p:nvSpPr>
          <p:spPr bwMode="auto">
            <a:xfrm>
              <a:off x="2560179" y="3349495"/>
              <a:ext cx="428626" cy="215444"/>
            </a:xfrm>
            <a:prstGeom prst="rect">
              <a:avLst/>
            </a:prstGeom>
            <a:noFill/>
            <a:ln w="19050" algn="ctr">
              <a:noFill/>
              <a:miter lim="800000"/>
              <a:headEnd/>
              <a:tailEnd/>
            </a:ln>
          </p:spPr>
          <p:txBody>
            <a:bodyPr wrap="square" lIns="0" tIns="0" rIns="0" bIns="0" rtlCol="0">
              <a:spAutoFit/>
            </a:bodyPr>
            <a:lstStyle/>
            <a:p>
              <a:r>
                <a:rPr lang="en-US" sz="1400" dirty="0"/>
                <a:t>12m</a:t>
              </a:r>
            </a:p>
          </p:txBody>
        </p:sp>
        <p:sp>
          <p:nvSpPr>
            <p:cNvPr id="49" name="TextBox 48">
              <a:extLst>
                <a:ext uri="{FF2B5EF4-FFF2-40B4-BE49-F238E27FC236}">
                  <a16:creationId xmlns:a16="http://schemas.microsoft.com/office/drawing/2014/main" id="{8EC95F8E-3878-404F-AB48-9A78CD916D6D}"/>
                </a:ext>
              </a:extLst>
            </p:cNvPr>
            <p:cNvSpPr txBox="1"/>
            <p:nvPr/>
          </p:nvSpPr>
          <p:spPr bwMode="auto">
            <a:xfrm>
              <a:off x="3506560" y="3355284"/>
              <a:ext cx="428626" cy="215444"/>
            </a:xfrm>
            <a:prstGeom prst="rect">
              <a:avLst/>
            </a:prstGeom>
            <a:noFill/>
            <a:ln w="19050" algn="ctr">
              <a:noFill/>
              <a:miter lim="800000"/>
              <a:headEnd/>
              <a:tailEnd/>
            </a:ln>
          </p:spPr>
          <p:txBody>
            <a:bodyPr wrap="square" lIns="0" tIns="0" rIns="0" bIns="0" rtlCol="0">
              <a:spAutoFit/>
            </a:bodyPr>
            <a:lstStyle/>
            <a:p>
              <a:r>
                <a:rPr lang="en-US" sz="1400" dirty="0"/>
                <a:t>18m</a:t>
              </a:r>
            </a:p>
          </p:txBody>
        </p:sp>
        <p:sp>
          <p:nvSpPr>
            <p:cNvPr id="50" name="TextBox 49">
              <a:extLst>
                <a:ext uri="{FF2B5EF4-FFF2-40B4-BE49-F238E27FC236}">
                  <a16:creationId xmlns:a16="http://schemas.microsoft.com/office/drawing/2014/main" id="{2C4275ED-9723-6846-8ABA-12EB5DD2415D}"/>
                </a:ext>
              </a:extLst>
            </p:cNvPr>
            <p:cNvSpPr txBox="1"/>
            <p:nvPr/>
          </p:nvSpPr>
          <p:spPr bwMode="auto">
            <a:xfrm>
              <a:off x="4452941" y="3343223"/>
              <a:ext cx="428626" cy="215444"/>
            </a:xfrm>
            <a:prstGeom prst="rect">
              <a:avLst/>
            </a:prstGeom>
            <a:noFill/>
            <a:ln w="19050" algn="ctr">
              <a:noFill/>
              <a:miter lim="800000"/>
              <a:headEnd/>
              <a:tailEnd/>
            </a:ln>
          </p:spPr>
          <p:txBody>
            <a:bodyPr wrap="square" lIns="0" tIns="0" rIns="0" bIns="0" rtlCol="0">
              <a:spAutoFit/>
            </a:bodyPr>
            <a:lstStyle/>
            <a:p>
              <a:r>
                <a:rPr lang="en-US" sz="1400" dirty="0"/>
                <a:t>24m</a:t>
              </a:r>
            </a:p>
          </p:txBody>
        </p:sp>
        <p:sp>
          <p:nvSpPr>
            <p:cNvPr id="51" name="TextBox 50">
              <a:extLst>
                <a:ext uri="{FF2B5EF4-FFF2-40B4-BE49-F238E27FC236}">
                  <a16:creationId xmlns:a16="http://schemas.microsoft.com/office/drawing/2014/main" id="{708FBE54-C493-5D4D-94DF-4389BE593515}"/>
                </a:ext>
              </a:extLst>
            </p:cNvPr>
            <p:cNvSpPr txBox="1"/>
            <p:nvPr/>
          </p:nvSpPr>
          <p:spPr bwMode="auto">
            <a:xfrm>
              <a:off x="5363933" y="3331032"/>
              <a:ext cx="428626" cy="215444"/>
            </a:xfrm>
            <a:prstGeom prst="rect">
              <a:avLst/>
            </a:prstGeom>
            <a:noFill/>
            <a:ln w="19050" algn="ctr">
              <a:noFill/>
              <a:miter lim="800000"/>
              <a:headEnd/>
              <a:tailEnd/>
            </a:ln>
          </p:spPr>
          <p:txBody>
            <a:bodyPr wrap="square" lIns="0" tIns="0" rIns="0" bIns="0" rtlCol="0">
              <a:spAutoFit/>
            </a:bodyPr>
            <a:lstStyle/>
            <a:p>
              <a:r>
                <a:rPr lang="en-US" sz="1400" dirty="0"/>
                <a:t>30m</a:t>
              </a:r>
            </a:p>
          </p:txBody>
        </p:sp>
        <p:sp>
          <p:nvSpPr>
            <p:cNvPr id="52" name="TextBox 51">
              <a:extLst>
                <a:ext uri="{FF2B5EF4-FFF2-40B4-BE49-F238E27FC236}">
                  <a16:creationId xmlns:a16="http://schemas.microsoft.com/office/drawing/2014/main" id="{2FB9CBC2-FE3B-0C4B-8C2E-1F8D3BF4AA38}"/>
                </a:ext>
              </a:extLst>
            </p:cNvPr>
            <p:cNvSpPr txBox="1"/>
            <p:nvPr/>
          </p:nvSpPr>
          <p:spPr bwMode="auto">
            <a:xfrm>
              <a:off x="6218464" y="3336473"/>
              <a:ext cx="428626" cy="215444"/>
            </a:xfrm>
            <a:prstGeom prst="rect">
              <a:avLst/>
            </a:prstGeom>
            <a:noFill/>
            <a:ln w="19050" algn="ctr">
              <a:noFill/>
              <a:miter lim="800000"/>
              <a:headEnd/>
              <a:tailEnd/>
            </a:ln>
          </p:spPr>
          <p:txBody>
            <a:bodyPr wrap="square" lIns="0" tIns="0" rIns="0" bIns="0" rtlCol="0">
              <a:spAutoFit/>
            </a:bodyPr>
            <a:lstStyle/>
            <a:p>
              <a:r>
                <a:rPr lang="en-US" sz="1400" dirty="0"/>
                <a:t>36m</a:t>
              </a:r>
            </a:p>
          </p:txBody>
        </p:sp>
      </p:grpSp>
      <p:cxnSp>
        <p:nvCxnSpPr>
          <p:cNvPr id="55" name="Straight Connector 54">
            <a:extLst>
              <a:ext uri="{FF2B5EF4-FFF2-40B4-BE49-F238E27FC236}">
                <a16:creationId xmlns:a16="http://schemas.microsoft.com/office/drawing/2014/main" id="{BB4FBF0B-180E-F74C-A1CF-065845559A16}"/>
              </a:ext>
            </a:extLst>
          </p:cNvPr>
          <p:cNvCxnSpPr>
            <a:cxnSpLocks/>
          </p:cNvCxnSpPr>
          <p:nvPr/>
        </p:nvCxnSpPr>
        <p:spPr>
          <a:xfrm>
            <a:off x="3654541" y="5435776"/>
            <a:ext cx="0" cy="730641"/>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A834A5B-C14D-C540-AD19-208DF151707C}"/>
              </a:ext>
            </a:extLst>
          </p:cNvPr>
          <p:cNvSpPr txBox="1"/>
          <p:nvPr/>
        </p:nvSpPr>
        <p:spPr bwMode="auto">
          <a:xfrm>
            <a:off x="2945257" y="6255080"/>
            <a:ext cx="1362761" cy="184666"/>
          </a:xfrm>
          <a:prstGeom prst="rect">
            <a:avLst/>
          </a:prstGeom>
          <a:noFill/>
          <a:ln w="19050" algn="ctr">
            <a:noFill/>
            <a:miter lim="800000"/>
            <a:headEnd/>
            <a:tailEnd/>
          </a:ln>
        </p:spPr>
        <p:txBody>
          <a:bodyPr wrap="square" lIns="0" tIns="0" rIns="0" bIns="0" rtlCol="0">
            <a:spAutoFit/>
          </a:bodyPr>
          <a:lstStyle/>
          <a:p>
            <a:pPr algn="ctr"/>
            <a:r>
              <a:rPr lang="en-US" sz="1200" dirty="0">
                <a:solidFill>
                  <a:schemeClr val="bg1">
                    <a:lumMod val="50000"/>
                  </a:schemeClr>
                </a:solidFill>
              </a:rPr>
              <a:t>(Dies)</a:t>
            </a:r>
          </a:p>
        </p:txBody>
      </p:sp>
      <p:sp>
        <p:nvSpPr>
          <p:cNvPr id="57" name="TextBox 56">
            <a:extLst>
              <a:ext uri="{FF2B5EF4-FFF2-40B4-BE49-F238E27FC236}">
                <a16:creationId xmlns:a16="http://schemas.microsoft.com/office/drawing/2014/main" id="{9D562FFA-348F-F74A-805A-11007F48F61F}"/>
              </a:ext>
            </a:extLst>
          </p:cNvPr>
          <p:cNvSpPr txBox="1"/>
          <p:nvPr/>
        </p:nvSpPr>
        <p:spPr bwMode="auto">
          <a:xfrm>
            <a:off x="3366401" y="4557250"/>
            <a:ext cx="865414" cy="215444"/>
          </a:xfrm>
          <a:prstGeom prst="rect">
            <a:avLst/>
          </a:prstGeom>
          <a:noFill/>
          <a:ln w="19050" algn="ctr">
            <a:noFill/>
            <a:miter lim="800000"/>
            <a:headEnd/>
            <a:tailEnd/>
          </a:ln>
        </p:spPr>
        <p:txBody>
          <a:bodyPr wrap="square" lIns="0" tIns="0" rIns="0" bIns="0" rtlCol="0">
            <a:spAutoFit/>
          </a:bodyPr>
          <a:lstStyle/>
          <a:p>
            <a:r>
              <a:rPr lang="en-US" sz="1400" dirty="0">
                <a:solidFill>
                  <a:schemeClr val="tx2">
                    <a:lumMod val="50000"/>
                    <a:lumOff val="50000"/>
                  </a:schemeClr>
                </a:solidFill>
              </a:rPr>
              <a:t>Outcome</a:t>
            </a:r>
          </a:p>
        </p:txBody>
      </p:sp>
    </p:spTree>
    <p:extLst>
      <p:ext uri="{BB962C8B-B14F-4D97-AF65-F5344CB8AC3E}">
        <p14:creationId xmlns:p14="http://schemas.microsoft.com/office/powerpoint/2010/main" val="92830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heckerboard(across)">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dissolve">
                                      <p:cBhvr>
                                        <p:cTn id="27" dur="500"/>
                                        <p:tgtEl>
                                          <p:spTgt spid="37"/>
                                        </p:tgtEl>
                                      </p:cBhvr>
                                    </p:animEffect>
                                  </p:childTnLst>
                                </p:cTn>
                              </p:par>
                              <p:par>
                                <p:cTn id="28" presetID="9"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dissolve">
                                      <p:cBhvr>
                                        <p:cTn id="30" dur="500"/>
                                        <p:tgtEl>
                                          <p:spTgt spid="55"/>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dissolve">
                                      <p:cBhvr>
                                        <p:cTn id="33" dur="500"/>
                                        <p:tgtEl>
                                          <p:spTgt spid="5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dissolve">
                                      <p:cBhvr>
                                        <p:cTn id="38" dur="500"/>
                                        <p:tgtEl>
                                          <p:spTgt spid="30"/>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dissolve">
                                      <p:cBhvr>
                                        <p:cTn id="4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6" grpId="0"/>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4</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D-separation</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351084"/>
          </a:xfrm>
        </p:spPr>
        <p:txBody>
          <a:bodyPr/>
          <a:lstStyle/>
          <a:p>
            <a:pPr marL="457200" indent="-457200">
              <a:buFont typeface="+mj-lt"/>
              <a:buAutoNum type="arabicPeriod"/>
            </a:pPr>
            <a:r>
              <a:rPr lang="en-US" dirty="0"/>
              <a:t>If there are no variables being conditioned on, a path is blocked if and only if two arrowheads on the path collide at some variable on the path</a:t>
            </a:r>
          </a:p>
          <a:p>
            <a:pPr marL="0" indent="0">
              <a:buNone/>
            </a:pPr>
            <a:endParaRPr lang="en-US" dirty="0"/>
          </a:p>
        </p:txBody>
      </p:sp>
    </p:spTree>
    <p:extLst>
      <p:ext uri="{BB962C8B-B14F-4D97-AF65-F5344CB8AC3E}">
        <p14:creationId xmlns:p14="http://schemas.microsoft.com/office/powerpoint/2010/main" val="170394545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5</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D-separation</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351084"/>
          </a:xfrm>
        </p:spPr>
        <p:txBody>
          <a:bodyPr/>
          <a:lstStyle/>
          <a:p>
            <a:pPr marL="457200" indent="-457200">
              <a:buFont typeface="+mj-lt"/>
              <a:buAutoNum type="arabicPeriod" startAt="2"/>
            </a:pPr>
            <a:r>
              <a:rPr lang="en-US" dirty="0"/>
              <a:t>Any path that contains a </a:t>
            </a:r>
            <a:r>
              <a:rPr lang="en-US" dirty="0" err="1"/>
              <a:t>noncollider</a:t>
            </a:r>
            <a:r>
              <a:rPr lang="en-US" dirty="0"/>
              <a:t> that has been conditioned on is blocked</a:t>
            </a:r>
          </a:p>
          <a:p>
            <a:pPr marL="457200" indent="-457200">
              <a:buFont typeface="+mj-lt"/>
              <a:buAutoNum type="arabicPeriod" startAt="2"/>
            </a:pPr>
            <a:endParaRPr lang="en-US" dirty="0"/>
          </a:p>
          <a:p>
            <a:pPr marL="457200" indent="-457200">
              <a:buFont typeface="+mj-lt"/>
              <a:buAutoNum type="arabicPeriod" startAt="2"/>
            </a:pPr>
            <a:endParaRPr lang="en-US" dirty="0"/>
          </a:p>
        </p:txBody>
      </p:sp>
    </p:spTree>
    <p:extLst>
      <p:ext uri="{BB962C8B-B14F-4D97-AF65-F5344CB8AC3E}">
        <p14:creationId xmlns:p14="http://schemas.microsoft.com/office/powerpoint/2010/main" val="294427446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6</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D-separation</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351084"/>
          </a:xfrm>
        </p:spPr>
        <p:txBody>
          <a:bodyPr/>
          <a:lstStyle/>
          <a:p>
            <a:pPr marL="457200" indent="-457200">
              <a:buFont typeface="+mj-lt"/>
              <a:buAutoNum type="arabicPeriod" startAt="3"/>
            </a:pPr>
            <a:r>
              <a:rPr lang="en-US" dirty="0"/>
              <a:t>A collider that has been conditioned on does not block a path</a:t>
            </a:r>
          </a:p>
          <a:p>
            <a:pPr marL="0" indent="0">
              <a:buNone/>
            </a:pPr>
            <a:endParaRPr lang="en-US" dirty="0"/>
          </a:p>
        </p:txBody>
      </p:sp>
    </p:spTree>
    <p:extLst>
      <p:ext uri="{BB962C8B-B14F-4D97-AF65-F5344CB8AC3E}">
        <p14:creationId xmlns:p14="http://schemas.microsoft.com/office/powerpoint/2010/main" val="199797292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7</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D-separation</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351084"/>
          </a:xfrm>
        </p:spPr>
        <p:txBody>
          <a:bodyPr/>
          <a:lstStyle/>
          <a:p>
            <a:pPr marL="457200" indent="-457200">
              <a:buFont typeface="+mj-lt"/>
              <a:buAutoNum type="arabicPeriod" startAt="4"/>
            </a:pPr>
            <a:r>
              <a:rPr lang="en-US" dirty="0"/>
              <a:t>A collider that has a descendant that has been conditioned on does not block a path</a:t>
            </a:r>
          </a:p>
          <a:p>
            <a:pPr marL="457200" indent="-457200">
              <a:buFont typeface="+mj-lt"/>
              <a:buAutoNum type="arabicPeriod" startAt="4"/>
            </a:pPr>
            <a:endParaRPr lang="en-US" dirty="0"/>
          </a:p>
          <a:p>
            <a:pPr marL="457200" indent="-457200">
              <a:buFont typeface="+mj-lt"/>
              <a:buAutoNum type="arabicPeriod" startAt="4"/>
            </a:pPr>
            <a:endParaRPr lang="en-US" dirty="0"/>
          </a:p>
        </p:txBody>
      </p:sp>
    </p:spTree>
    <p:extLst>
      <p:ext uri="{BB962C8B-B14F-4D97-AF65-F5344CB8AC3E}">
        <p14:creationId xmlns:p14="http://schemas.microsoft.com/office/powerpoint/2010/main" val="372387381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8</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Backdoor Criterion</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459686" y="1426867"/>
            <a:ext cx="8137665" cy="4351084"/>
          </a:xfrm>
        </p:spPr>
        <p:txBody>
          <a:bodyPr/>
          <a:lstStyle/>
          <a:p>
            <a:r>
              <a:rPr lang="en-US" dirty="0"/>
              <a:t>A set of variables </a:t>
            </a:r>
            <a:r>
              <a:rPr lang="en-US" i="1" dirty="0"/>
              <a:t>L</a:t>
            </a:r>
            <a:r>
              <a:rPr lang="en-US" dirty="0"/>
              <a:t> satisfies the backdoor criterion relative to </a:t>
            </a:r>
            <a:r>
              <a:rPr lang="en-US" i="1" dirty="0"/>
              <a:t>A </a:t>
            </a:r>
            <a:r>
              <a:rPr lang="en-US" dirty="0"/>
              <a:t>and </a:t>
            </a:r>
            <a:r>
              <a:rPr lang="en-US" i="1" dirty="0"/>
              <a:t>Y </a:t>
            </a:r>
            <a:r>
              <a:rPr lang="en-US" dirty="0"/>
              <a:t>in a DAG if:</a:t>
            </a:r>
          </a:p>
          <a:p>
            <a:pPr lvl="1"/>
            <a:r>
              <a:rPr lang="en-US" dirty="0"/>
              <a:t>No variable in </a:t>
            </a:r>
            <a:r>
              <a:rPr lang="en-US" i="1" dirty="0"/>
              <a:t>L</a:t>
            </a:r>
            <a:r>
              <a:rPr lang="en-US" dirty="0"/>
              <a:t> is a descendant of </a:t>
            </a:r>
            <a:r>
              <a:rPr lang="en-US" i="1" dirty="0"/>
              <a:t>A</a:t>
            </a:r>
          </a:p>
          <a:p>
            <a:pPr lvl="1"/>
            <a:r>
              <a:rPr lang="en-US" dirty="0"/>
              <a:t>All backdoor paths between </a:t>
            </a:r>
            <a:r>
              <a:rPr lang="en-US" i="1" dirty="0"/>
              <a:t>A</a:t>
            </a:r>
            <a:r>
              <a:rPr lang="en-US" dirty="0"/>
              <a:t> and </a:t>
            </a:r>
            <a:r>
              <a:rPr lang="en-US" i="1" dirty="0"/>
              <a:t>Y</a:t>
            </a:r>
            <a:r>
              <a:rPr lang="en-US" dirty="0"/>
              <a:t> are blocked by conditioning on </a:t>
            </a:r>
            <a:r>
              <a:rPr lang="en-US" i="1" dirty="0"/>
              <a:t>L</a:t>
            </a:r>
          </a:p>
          <a:p>
            <a:r>
              <a:rPr lang="en-US" dirty="0">
                <a:sym typeface="Wingdings"/>
              </a:rPr>
              <a:t>If a set of variables </a:t>
            </a:r>
            <a:r>
              <a:rPr lang="en-US" i="1" dirty="0">
                <a:sym typeface="Wingdings"/>
              </a:rPr>
              <a:t>L</a:t>
            </a:r>
            <a:r>
              <a:rPr lang="en-US" dirty="0">
                <a:sym typeface="Wingdings"/>
              </a:rPr>
              <a:t> satisfies the </a:t>
            </a:r>
            <a:r>
              <a:rPr lang="en-US" dirty="0"/>
              <a:t>backdoor criterion, then the causal effect of </a:t>
            </a:r>
            <a:r>
              <a:rPr lang="en-US" i="1" dirty="0"/>
              <a:t>A</a:t>
            </a:r>
            <a:r>
              <a:rPr lang="en-US" dirty="0"/>
              <a:t> on </a:t>
            </a:r>
            <a:r>
              <a:rPr lang="en-US" i="1" dirty="0"/>
              <a:t>Y</a:t>
            </a:r>
            <a:r>
              <a:rPr lang="en-US" dirty="0"/>
              <a:t> is identifiable</a:t>
            </a:r>
            <a:endParaRPr lang="en-US" dirty="0">
              <a:sym typeface="Wingdings"/>
            </a:endParaRPr>
          </a:p>
        </p:txBody>
      </p:sp>
    </p:spTree>
    <p:extLst>
      <p:ext uri="{BB962C8B-B14F-4D97-AF65-F5344CB8AC3E}">
        <p14:creationId xmlns:p14="http://schemas.microsoft.com/office/powerpoint/2010/main" val="18334043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7786A5-3007-874E-9B24-3952045A6F6C}"/>
              </a:ext>
            </a:extLst>
          </p:cNvPr>
          <p:cNvSpPr>
            <a:spLocks noGrp="1"/>
          </p:cNvSpPr>
          <p:nvPr>
            <p:ph type="sldNum" sz="quarter" idx="12"/>
          </p:nvPr>
        </p:nvSpPr>
        <p:spPr/>
        <p:txBody>
          <a:bodyPr/>
          <a:lstStyle/>
          <a:p>
            <a:fld id="{7BCC8D0D-EAEC-449D-9161-023DFF90F2E2}" type="slidenum">
              <a:rPr lang="en-US" smtClean="0"/>
              <a:pPr/>
              <a:t>9</a:t>
            </a:fld>
            <a:endParaRPr lang="en-US" dirty="0"/>
          </a:p>
        </p:txBody>
      </p:sp>
      <p:sp>
        <p:nvSpPr>
          <p:cNvPr id="4" name="Title 3">
            <a:extLst>
              <a:ext uri="{FF2B5EF4-FFF2-40B4-BE49-F238E27FC236}">
                <a16:creationId xmlns:a16="http://schemas.microsoft.com/office/drawing/2014/main" id="{064A69A1-BADE-DF49-AD85-1A5DC455661C}"/>
              </a:ext>
            </a:extLst>
          </p:cNvPr>
          <p:cNvSpPr>
            <a:spLocks noGrp="1"/>
          </p:cNvSpPr>
          <p:nvPr>
            <p:ph type="title"/>
          </p:nvPr>
        </p:nvSpPr>
        <p:spPr/>
        <p:txBody>
          <a:bodyPr/>
          <a:lstStyle/>
          <a:p>
            <a:r>
              <a:rPr lang="en-US" dirty="0"/>
              <a:t>Target Trial Emulation Failures</a:t>
            </a:r>
          </a:p>
        </p:txBody>
      </p:sp>
    </p:spTree>
    <p:extLst>
      <p:ext uri="{BB962C8B-B14F-4D97-AF65-F5344CB8AC3E}">
        <p14:creationId xmlns:p14="http://schemas.microsoft.com/office/powerpoint/2010/main" val="4212993919"/>
      </p:ext>
    </p:extLst>
  </p:cSld>
  <p:clrMapOvr>
    <a:masterClrMapping/>
  </p:clrMapOvr>
  <p:transition>
    <p:fade/>
  </p:transition>
</p:sld>
</file>

<file path=ppt/theme/theme1.xml><?xml version="1.0" encoding="utf-8"?>
<a:theme xmlns:a="http://schemas.openxmlformats.org/drawingml/2006/main" name="UCSF Classic">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marL="295268" marR="0" indent="-295268" algn="l" defTabSz="640064" rtl="0" eaLnBrk="1" fontAlgn="auto" latinLnBrk="0" hangingPunct="1">
          <a:lnSpc>
            <a:spcPct val="100000"/>
          </a:lnSpc>
          <a:spcBef>
            <a:spcPts val="0"/>
          </a:spcBef>
          <a:spcAft>
            <a:spcPts val="1000"/>
          </a:spcAft>
          <a:buClr>
            <a:srgbClr val="0093D0"/>
          </a:buClr>
          <a:buSzPct val="80000"/>
          <a:buFont typeface="Wingdings" charset="2"/>
          <a:buChar char="§"/>
          <a:tabLst/>
          <a:defRPr kumimoji="0" sz="2200" b="0" i="0" u="none" strike="noStrike" kern="1200" cap="none" spc="0" normalizeH="0" baseline="0" noProof="0" dirty="0" smtClean="0">
            <a:ln>
              <a:noFill/>
            </a:ln>
            <a:solidFill>
              <a:srgbClr val="052049"/>
            </a:solidFill>
            <a:effectLst/>
            <a:uLnTx/>
            <a:uFillTx/>
            <a:latin typeface="+mn-lt"/>
            <a:ea typeface="+mn-ea"/>
            <a:cs typeface="+mn-cs"/>
          </a:defRPr>
        </a:defPPr>
      </a:lstStyle>
    </a:txDef>
  </a:objectDefaults>
  <a:extraClrSchemeLst/>
  <a:extLst>
    <a:ext uri="{05A4C25C-085E-4340-85A3-A5531E510DB2}">
      <thm15:themeFamily xmlns:thm15="http://schemas.microsoft.com/office/thememl/2012/main" name="e3_UCSF-16x9-FontA_test2" id="{24DA3907-1B0C-0B4F-8531-D21433304D1E}" vid="{D9C2AF2E-EB53-994D-B007-E3AEEE4B0E8B}"/>
    </a:ext>
  </a:extLst>
</a:theme>
</file>

<file path=ppt/theme/theme2.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3.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F8A51949-CE2D-4D1D-81B7-CD96A1311979}">
  <ds:schemaRefs>
    <ds:schemaRef ds:uri="http://schemas.microsoft.com/sharepoint/v3/contenttype/forms"/>
  </ds:schemaRefs>
</ds:datastoreItem>
</file>

<file path=customXml/itemProps3.xml><?xml version="1.0" encoding="utf-8"?>
<ds:datastoreItem xmlns:ds="http://schemas.openxmlformats.org/officeDocument/2006/customXml" ds:itemID="{DB48DB2A-A2BB-49B9-B517-04CB45F2482A}">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e3_UCSF-16x9-FontA_Draft4 (1)</Template>
  <TotalTime>2331</TotalTime>
  <Words>4267</Words>
  <Application>Microsoft Macintosh PowerPoint</Application>
  <PresentationFormat>On-screen Show (4:3)</PresentationFormat>
  <Paragraphs>467</Paragraphs>
  <Slides>39</Slides>
  <Notes>16</Notes>
  <HiddenSlides>6</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.AppleSystemUIFont</vt:lpstr>
      <vt:lpstr>Arial</vt:lpstr>
      <vt:lpstr>Calibri</vt:lpstr>
      <vt:lpstr>Corbel</vt:lpstr>
      <vt:lpstr>Garamond</vt:lpstr>
      <vt:lpstr>Segoe UI</vt:lpstr>
      <vt:lpstr>Times New Roman</vt:lpstr>
      <vt:lpstr>Wingdings</vt:lpstr>
      <vt:lpstr>UCSF Classic</vt:lpstr>
      <vt:lpstr>UCSF Contemporary</vt:lpstr>
      <vt:lpstr>DAGs for Advanced Challenges to Validity</vt:lpstr>
      <vt:lpstr>Agenda</vt:lpstr>
      <vt:lpstr>Review of DAG Rules</vt:lpstr>
      <vt:lpstr>D-separation</vt:lpstr>
      <vt:lpstr>D-separation</vt:lpstr>
      <vt:lpstr>D-separation</vt:lpstr>
      <vt:lpstr>D-separation</vt:lpstr>
      <vt:lpstr>Backdoor Criterion</vt:lpstr>
      <vt:lpstr>Target Trial Emulation Failures</vt:lpstr>
      <vt:lpstr>4 examples of emulation failure of target trial using observational data</vt:lpstr>
      <vt:lpstr>What is Selection Bias?</vt:lpstr>
      <vt:lpstr>Selection Bias, What If, p. 110, Hernan MA et al</vt:lpstr>
      <vt:lpstr>Prevalent User Bias</vt:lpstr>
      <vt:lpstr>Prevalent User Bias, Emulation Failure 2</vt:lpstr>
      <vt:lpstr>Prevalent Users Bias, Emulation Failure 1</vt:lpstr>
      <vt:lpstr>Prevalent Users Bias, Emulation Failure 1</vt:lpstr>
      <vt:lpstr>DAGs for Matching</vt:lpstr>
      <vt:lpstr>Unmatched Case-Control Study</vt:lpstr>
      <vt:lpstr>Unmatched Case-Control Study</vt:lpstr>
      <vt:lpstr>Matched Case-Control Study</vt:lpstr>
      <vt:lpstr>Matched Case-Control Study</vt:lpstr>
      <vt:lpstr>Faithfulness</vt:lpstr>
      <vt:lpstr>Case-Control Study</vt:lpstr>
      <vt:lpstr>Analysis of Case-Control Studies</vt:lpstr>
      <vt:lpstr>Recommended Reading</vt:lpstr>
      <vt:lpstr>Cohort Study</vt:lpstr>
      <vt:lpstr>Cohort Study</vt:lpstr>
      <vt:lpstr>Cohort Study</vt:lpstr>
      <vt:lpstr>Cohort Study</vt:lpstr>
      <vt:lpstr>Faithfulness</vt:lpstr>
      <vt:lpstr>Introduction of Competing Risks</vt:lpstr>
      <vt:lpstr>Competing Risks and Selection Bias</vt:lpstr>
      <vt:lpstr>A Type of Selection Bias</vt:lpstr>
      <vt:lpstr>PT Bias Example with concept of “clones” (akin to pseudopop) to potentially work on in class if time</vt:lpstr>
      <vt:lpstr>Emilsson et al. 2017, optional reading</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your template!</dc:title>
  <dc:subject>Presentation Template</dc:subject>
  <dc:creator>Microsoft Office User</dc:creator>
  <dc:description>Derek MacDavid | derek@bigpicdesign.com</dc:description>
  <cp:lastModifiedBy>Rebecca Graff</cp:lastModifiedBy>
  <cp:revision>307</cp:revision>
  <dcterms:created xsi:type="dcterms:W3CDTF">2017-04-18T17:07:44Z</dcterms:created>
  <dcterms:modified xsi:type="dcterms:W3CDTF">2021-02-25T19:39:31Z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