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xml" ContentType="application/vnd.openxmlformats-officedocument.drawingml.chart+xml"/>
  <Override PartName="/ppt/notesSlides/notesSlide21.xml" ContentType="application/vnd.openxmlformats-officedocument.presentationml.notesSlide+xml"/>
  <Override PartName="/ppt/charts/chart2.xml" ContentType="application/vnd.openxmlformats-officedocument.drawingml.chart+xml"/>
  <Override PartName="/ppt/notesSlides/notesSlide22.xml" ContentType="application/vnd.openxmlformats-officedocument.presentationml.notesSlide+xml"/>
  <Override PartName="/ppt/charts/chart3.xml" ContentType="application/vnd.openxmlformats-officedocument.drawingml.chart+xml"/>
  <Override PartName="/ppt/notesSlides/notesSlide23.xml" ContentType="application/vnd.openxmlformats-officedocument.presentationml.notesSlide+xml"/>
  <Override PartName="/ppt/charts/chart4.xml" ContentType="application/vnd.openxmlformats-officedocument.drawingml.chart+xml"/>
  <Override PartName="/ppt/notesSlides/notesSlide24.xml" ContentType="application/vnd.openxmlformats-officedocument.presentationml.notesSlide+xml"/>
  <Override PartName="/ppt/charts/chart5.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86"/>
  </p:notesMasterIdLst>
  <p:handoutMasterIdLst>
    <p:handoutMasterId r:id="rId87"/>
  </p:handoutMasterIdLst>
  <p:sldIdLst>
    <p:sldId id="260" r:id="rId2"/>
    <p:sldId id="604" r:id="rId3"/>
    <p:sldId id="626" r:id="rId4"/>
    <p:sldId id="627" r:id="rId5"/>
    <p:sldId id="636" r:id="rId6"/>
    <p:sldId id="628" r:id="rId7"/>
    <p:sldId id="668" r:id="rId8"/>
    <p:sldId id="744" r:id="rId9"/>
    <p:sldId id="669" r:id="rId10"/>
    <p:sldId id="670" r:id="rId11"/>
    <p:sldId id="743" r:id="rId12"/>
    <p:sldId id="671" r:id="rId13"/>
    <p:sldId id="637" r:id="rId14"/>
    <p:sldId id="639" r:id="rId15"/>
    <p:sldId id="667" r:id="rId16"/>
    <p:sldId id="638" r:id="rId17"/>
    <p:sldId id="644" r:id="rId18"/>
    <p:sldId id="673" r:id="rId19"/>
    <p:sldId id="659" r:id="rId20"/>
    <p:sldId id="675" r:id="rId21"/>
    <p:sldId id="684" r:id="rId22"/>
    <p:sldId id="685" r:id="rId23"/>
    <p:sldId id="686" r:id="rId24"/>
    <p:sldId id="687" r:id="rId25"/>
    <p:sldId id="739" r:id="rId26"/>
    <p:sldId id="688" r:id="rId27"/>
    <p:sldId id="689" r:id="rId28"/>
    <p:sldId id="690" r:id="rId29"/>
    <p:sldId id="691" r:id="rId30"/>
    <p:sldId id="692" r:id="rId31"/>
    <p:sldId id="652" r:id="rId32"/>
    <p:sldId id="653" r:id="rId33"/>
    <p:sldId id="654" r:id="rId34"/>
    <p:sldId id="655" r:id="rId35"/>
    <p:sldId id="656" r:id="rId36"/>
    <p:sldId id="705" r:id="rId37"/>
    <p:sldId id="693" r:id="rId38"/>
    <p:sldId id="706" r:id="rId39"/>
    <p:sldId id="707" r:id="rId40"/>
    <p:sldId id="708" r:id="rId41"/>
    <p:sldId id="740" r:id="rId42"/>
    <p:sldId id="741" r:id="rId43"/>
    <p:sldId id="709" r:id="rId44"/>
    <p:sldId id="710" r:id="rId45"/>
    <p:sldId id="711" r:id="rId46"/>
    <p:sldId id="712" r:id="rId47"/>
    <p:sldId id="713" r:id="rId48"/>
    <p:sldId id="714" r:id="rId49"/>
    <p:sldId id="715" r:id="rId50"/>
    <p:sldId id="742" r:id="rId51"/>
    <p:sldId id="716" r:id="rId52"/>
    <p:sldId id="717" r:id="rId53"/>
    <p:sldId id="718" r:id="rId54"/>
    <p:sldId id="719" r:id="rId55"/>
    <p:sldId id="720" r:id="rId56"/>
    <p:sldId id="722" r:id="rId57"/>
    <p:sldId id="723" r:id="rId58"/>
    <p:sldId id="724" r:id="rId59"/>
    <p:sldId id="725" r:id="rId60"/>
    <p:sldId id="726" r:id="rId61"/>
    <p:sldId id="727" r:id="rId62"/>
    <p:sldId id="728" r:id="rId63"/>
    <p:sldId id="729" r:id="rId64"/>
    <p:sldId id="730" r:id="rId65"/>
    <p:sldId id="732" r:id="rId66"/>
    <p:sldId id="733" r:id="rId67"/>
    <p:sldId id="734" r:id="rId68"/>
    <p:sldId id="735" r:id="rId69"/>
    <p:sldId id="736" r:id="rId70"/>
    <p:sldId id="737" r:id="rId71"/>
    <p:sldId id="682" r:id="rId72"/>
    <p:sldId id="660" r:id="rId73"/>
    <p:sldId id="661" r:id="rId74"/>
    <p:sldId id="662" r:id="rId75"/>
    <p:sldId id="663" r:id="rId76"/>
    <p:sldId id="664" r:id="rId77"/>
    <p:sldId id="665" r:id="rId78"/>
    <p:sldId id="666" r:id="rId79"/>
    <p:sldId id="676" r:id="rId80"/>
    <p:sldId id="677" r:id="rId81"/>
    <p:sldId id="678" r:id="rId82"/>
    <p:sldId id="679" r:id="rId83"/>
    <p:sldId id="680" r:id="rId84"/>
    <p:sldId id="681" r:id="rId8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94249" autoAdjust="0"/>
  </p:normalViewPr>
  <p:slideViewPr>
    <p:cSldViewPr>
      <p:cViewPr varScale="1">
        <p:scale>
          <a:sx n="104" d="100"/>
          <a:sy n="104" d="100"/>
        </p:scale>
        <p:origin x="-172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0718532766884E-2"/>
          <c:y val="3.2258838407910877E-2"/>
          <c:w val="0.87927477870187143"/>
          <c:h val="0.88722935056846708"/>
        </c:manualLayout>
      </c:layout>
      <c:lineChart>
        <c:grouping val="standard"/>
        <c:varyColors val="0"/>
        <c:ser>
          <c:idx val="4"/>
          <c:order val="0"/>
          <c:tx>
            <c:strRef>
              <c:f>XS_Data!$E$1</c:f>
              <c:strCache>
                <c:ptCount val="1"/>
                <c:pt idx="0">
                  <c:v>Y_born 1960</c:v>
                </c:pt>
              </c:strCache>
            </c:strRef>
          </c:tx>
          <c:marker>
            <c:symbol val="circle"/>
            <c:size val="8"/>
          </c:marker>
          <c:cat>
            <c:numRef>
              <c:f>XS_Data!$A$2:$A$7</c:f>
              <c:numCache>
                <c:formatCode>General</c:formatCode>
                <c:ptCount val="6"/>
                <c:pt idx="0">
                  <c:v>30</c:v>
                </c:pt>
                <c:pt idx="1">
                  <c:v>40</c:v>
                </c:pt>
                <c:pt idx="2">
                  <c:v>50</c:v>
                </c:pt>
                <c:pt idx="3">
                  <c:v>60</c:v>
                </c:pt>
                <c:pt idx="4">
                  <c:v>70</c:v>
                </c:pt>
                <c:pt idx="5">
                  <c:v>80</c:v>
                </c:pt>
              </c:numCache>
            </c:numRef>
          </c:cat>
          <c:val>
            <c:numRef>
              <c:f>XS_Data!$E$2:$E$7</c:f>
              <c:numCache>
                <c:formatCode>General</c:formatCode>
                <c:ptCount val="6"/>
                <c:pt idx="2">
                  <c:v>80</c:v>
                </c:pt>
              </c:numCache>
            </c:numRef>
          </c:val>
          <c:smooth val="0"/>
          <c:extLst xmlns:c16r2="http://schemas.microsoft.com/office/drawing/2015/06/chart">
            <c:ext xmlns:c16="http://schemas.microsoft.com/office/drawing/2014/chart" uri="{C3380CC4-5D6E-409C-BE32-E72D297353CC}">
              <c16:uniqueId val="{00000000-5C20-4717-876C-79888DA97B80}"/>
            </c:ext>
          </c:extLst>
        </c:ser>
        <c:ser>
          <c:idx val="3"/>
          <c:order val="1"/>
          <c:tx>
            <c:strRef>
              <c:f>XS_Data!$D$1</c:f>
              <c:strCache>
                <c:ptCount val="1"/>
                <c:pt idx="0">
                  <c:v>Y_born 1950</c:v>
                </c:pt>
              </c:strCache>
            </c:strRef>
          </c:tx>
          <c:marker>
            <c:symbol val="triangle"/>
            <c:size val="5"/>
          </c:marker>
          <c:dPt>
            <c:idx val="3"/>
            <c:marker>
              <c:symbol val="triangle"/>
              <c:size val="8"/>
            </c:marker>
            <c:bubble3D val="0"/>
            <c:extLst xmlns:c16r2="http://schemas.microsoft.com/office/drawing/2015/06/chart">
              <c:ext xmlns:c16="http://schemas.microsoft.com/office/drawing/2014/chart" uri="{C3380CC4-5D6E-409C-BE32-E72D297353CC}">
                <c16:uniqueId val="{00000001-5C20-4717-876C-79888DA97B80}"/>
              </c:ext>
            </c:extLst>
          </c:dPt>
          <c:cat>
            <c:numRef>
              <c:f>XS_Data!$A$2:$A$7</c:f>
              <c:numCache>
                <c:formatCode>General</c:formatCode>
                <c:ptCount val="6"/>
                <c:pt idx="0">
                  <c:v>30</c:v>
                </c:pt>
                <c:pt idx="1">
                  <c:v>40</c:v>
                </c:pt>
                <c:pt idx="2">
                  <c:v>50</c:v>
                </c:pt>
                <c:pt idx="3">
                  <c:v>60</c:v>
                </c:pt>
                <c:pt idx="4">
                  <c:v>70</c:v>
                </c:pt>
                <c:pt idx="5">
                  <c:v>80</c:v>
                </c:pt>
              </c:numCache>
            </c:numRef>
          </c:cat>
          <c:val>
            <c:numRef>
              <c:f>XS_Data!$D$2:$D$7</c:f>
              <c:numCache>
                <c:formatCode>General</c:formatCode>
                <c:ptCount val="6"/>
                <c:pt idx="3">
                  <c:v>70</c:v>
                </c:pt>
              </c:numCache>
            </c:numRef>
          </c:val>
          <c:smooth val="0"/>
          <c:extLst xmlns:c16r2="http://schemas.microsoft.com/office/drawing/2015/06/chart">
            <c:ext xmlns:c16="http://schemas.microsoft.com/office/drawing/2014/chart" uri="{C3380CC4-5D6E-409C-BE32-E72D297353CC}">
              <c16:uniqueId val="{00000002-5C20-4717-876C-79888DA97B80}"/>
            </c:ext>
          </c:extLst>
        </c:ser>
        <c:ser>
          <c:idx val="2"/>
          <c:order val="2"/>
          <c:tx>
            <c:strRef>
              <c:f>XS_Data!$C$1</c:f>
              <c:strCache>
                <c:ptCount val="1"/>
                <c:pt idx="0">
                  <c:v>Y_born 1940</c:v>
                </c:pt>
              </c:strCache>
            </c:strRef>
          </c:tx>
          <c:marker>
            <c:symbol val="diamond"/>
            <c:size val="5"/>
            <c:spPr>
              <a:solidFill>
                <a:schemeClr val="accent1"/>
              </a:solidFill>
            </c:spPr>
          </c:marker>
          <c:dPt>
            <c:idx val="4"/>
            <c:marker>
              <c:symbol val="diamond"/>
              <c:size val="8"/>
            </c:marker>
            <c:bubble3D val="0"/>
            <c:extLst xmlns:c16r2="http://schemas.microsoft.com/office/drawing/2015/06/chart">
              <c:ext xmlns:c16="http://schemas.microsoft.com/office/drawing/2014/chart" uri="{C3380CC4-5D6E-409C-BE32-E72D297353CC}">
                <c16:uniqueId val="{00000003-5C20-4717-876C-79888DA97B80}"/>
              </c:ext>
            </c:extLst>
          </c:dPt>
          <c:cat>
            <c:numRef>
              <c:f>XS_Data!$A$2:$A$7</c:f>
              <c:numCache>
                <c:formatCode>General</c:formatCode>
                <c:ptCount val="6"/>
                <c:pt idx="0">
                  <c:v>30</c:v>
                </c:pt>
                <c:pt idx="1">
                  <c:v>40</c:v>
                </c:pt>
                <c:pt idx="2">
                  <c:v>50</c:v>
                </c:pt>
                <c:pt idx="3">
                  <c:v>60</c:v>
                </c:pt>
                <c:pt idx="4">
                  <c:v>70</c:v>
                </c:pt>
                <c:pt idx="5">
                  <c:v>80</c:v>
                </c:pt>
              </c:numCache>
            </c:numRef>
          </c:cat>
          <c:val>
            <c:numRef>
              <c:f>XS_Data!$C$2:$C$7</c:f>
              <c:numCache>
                <c:formatCode>General</c:formatCode>
                <c:ptCount val="6"/>
                <c:pt idx="4">
                  <c:v>60</c:v>
                </c:pt>
              </c:numCache>
            </c:numRef>
          </c:val>
          <c:smooth val="0"/>
          <c:extLst xmlns:c16r2="http://schemas.microsoft.com/office/drawing/2015/06/chart">
            <c:ext xmlns:c16="http://schemas.microsoft.com/office/drawing/2014/chart" uri="{C3380CC4-5D6E-409C-BE32-E72D297353CC}">
              <c16:uniqueId val="{00000004-5C20-4717-876C-79888DA97B80}"/>
            </c:ext>
          </c:extLst>
        </c:ser>
        <c:ser>
          <c:idx val="1"/>
          <c:order val="3"/>
          <c:tx>
            <c:strRef>
              <c:f>XS_Data!$B$1</c:f>
              <c:strCache>
                <c:ptCount val="1"/>
                <c:pt idx="0">
                  <c:v>Y_born 1930</c:v>
                </c:pt>
              </c:strCache>
            </c:strRef>
          </c:tx>
          <c:marker>
            <c:symbol val="square"/>
            <c:size val="8"/>
            <c:spPr>
              <a:solidFill>
                <a:schemeClr val="accent2"/>
              </a:solidFill>
            </c:spPr>
          </c:marker>
          <c:cat>
            <c:numRef>
              <c:f>XS_Data!$A$2:$A$7</c:f>
              <c:numCache>
                <c:formatCode>General</c:formatCode>
                <c:ptCount val="6"/>
                <c:pt idx="0">
                  <c:v>30</c:v>
                </c:pt>
                <c:pt idx="1">
                  <c:v>40</c:v>
                </c:pt>
                <c:pt idx="2">
                  <c:v>50</c:v>
                </c:pt>
                <c:pt idx="3">
                  <c:v>60</c:v>
                </c:pt>
                <c:pt idx="4">
                  <c:v>70</c:v>
                </c:pt>
                <c:pt idx="5">
                  <c:v>80</c:v>
                </c:pt>
              </c:numCache>
            </c:numRef>
          </c:cat>
          <c:val>
            <c:numRef>
              <c:f>XS_Data!$B$2:$B$7</c:f>
              <c:numCache>
                <c:formatCode>General</c:formatCode>
                <c:ptCount val="6"/>
                <c:pt idx="5">
                  <c:v>50</c:v>
                </c:pt>
              </c:numCache>
            </c:numRef>
          </c:val>
          <c:smooth val="0"/>
          <c:extLst xmlns:c16r2="http://schemas.microsoft.com/office/drawing/2015/06/chart">
            <c:ext xmlns:c16="http://schemas.microsoft.com/office/drawing/2014/chart" uri="{C3380CC4-5D6E-409C-BE32-E72D297353CC}">
              <c16:uniqueId val="{00000005-5C20-4717-876C-79888DA97B80}"/>
            </c:ext>
          </c:extLst>
        </c:ser>
        <c:dLbls>
          <c:showLegendKey val="0"/>
          <c:showVal val="0"/>
          <c:showCatName val="0"/>
          <c:showSerName val="0"/>
          <c:showPercent val="0"/>
          <c:showBubbleSize val="0"/>
        </c:dLbls>
        <c:marker val="1"/>
        <c:smooth val="0"/>
        <c:axId val="64459136"/>
        <c:axId val="64461056"/>
      </c:lineChart>
      <c:catAx>
        <c:axId val="64459136"/>
        <c:scaling>
          <c:orientation val="minMax"/>
        </c:scaling>
        <c:delete val="0"/>
        <c:axPos val="b"/>
        <c:numFmt formatCode="General" sourceLinked="1"/>
        <c:majorTickMark val="out"/>
        <c:minorTickMark val="none"/>
        <c:tickLblPos val="nextTo"/>
        <c:crossAx val="64461056"/>
        <c:crosses val="autoZero"/>
        <c:auto val="1"/>
        <c:lblAlgn val="ctr"/>
        <c:lblOffset val="100"/>
        <c:noMultiLvlLbl val="0"/>
      </c:catAx>
      <c:valAx>
        <c:axId val="64461056"/>
        <c:scaling>
          <c:orientation val="minMax"/>
        </c:scaling>
        <c:delete val="0"/>
        <c:axPos val="l"/>
        <c:majorGridlines/>
        <c:numFmt formatCode="General" sourceLinked="1"/>
        <c:majorTickMark val="out"/>
        <c:minorTickMark val="none"/>
        <c:tickLblPos val="nextTo"/>
        <c:crossAx val="64459136"/>
        <c:crosses val="autoZero"/>
        <c:crossBetween val="between"/>
      </c:valAx>
    </c:plotArea>
    <c:legend>
      <c:legendPos val="r"/>
      <c:layout>
        <c:manualLayout>
          <c:xMode val="edge"/>
          <c:yMode val="edge"/>
          <c:x val="0.1225061053738241"/>
          <c:y val="0.51659189764400015"/>
          <c:w val="0.34701724537397249"/>
          <c:h val="0.34542565457463514"/>
        </c:manualLayout>
      </c:layout>
      <c:overlay val="0"/>
      <c:spPr>
        <a:solidFill>
          <a:schemeClr val="bg1"/>
        </a:solidFill>
      </c:spPr>
      <c:txPr>
        <a:bodyPr/>
        <a:lstStyle/>
        <a:p>
          <a:pPr>
            <a:defRPr sz="20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'Cohort Ex'!$B$2</c:f>
              <c:strCache>
                <c:ptCount val="1"/>
                <c:pt idx="0">
                  <c:v>Y_born 1930</c:v>
                </c:pt>
              </c:strCache>
            </c:strRef>
          </c:tx>
          <c:dPt>
            <c:idx val="0"/>
            <c:marker>
              <c:symbol val="square"/>
              <c:size val="10"/>
            </c:marker>
            <c:bubble3D val="0"/>
            <c:extLst xmlns:c16r2="http://schemas.microsoft.com/office/drawing/2015/06/chart">
              <c:ext xmlns:c16="http://schemas.microsoft.com/office/drawing/2014/chart" uri="{C3380CC4-5D6E-409C-BE32-E72D297353CC}">
                <c16:uniqueId val="{00000000-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Ex'!$B$3:$B$8</c:f>
              <c:numCache>
                <c:formatCode>General</c:formatCode>
                <c:ptCount val="6"/>
                <c:pt idx="0">
                  <c:v>100</c:v>
                </c:pt>
                <c:pt idx="1">
                  <c:v>90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CBED-4012-8EA1-691CA5F04448}"/>
            </c:ext>
          </c:extLst>
        </c:ser>
        <c:ser>
          <c:idx val="2"/>
          <c:order val="1"/>
          <c:tx>
            <c:strRef>
              <c:f>'Cohort Ex'!$C$2</c:f>
              <c:strCache>
                <c:ptCount val="1"/>
                <c:pt idx="0">
                  <c:v>Y_born 1940</c:v>
                </c:pt>
              </c:strCache>
            </c:strRef>
          </c:tx>
          <c:dPt>
            <c:idx val="1"/>
            <c:marker>
              <c:symbol val="triangle"/>
              <c:size val="10"/>
            </c:marker>
            <c:bubble3D val="0"/>
            <c:extLst xmlns:c16r2="http://schemas.microsoft.com/office/drawing/2015/06/chart">
              <c:ext xmlns:c16="http://schemas.microsoft.com/office/drawing/2014/chart" uri="{C3380CC4-5D6E-409C-BE32-E72D297353CC}">
                <c16:uniqueId val="{00000002-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Ex'!$C$3:$C$8</c:f>
              <c:numCache>
                <c:formatCode>General</c:formatCode>
                <c:ptCount val="6"/>
                <c:pt idx="0">
                  <c:v>110</c:v>
                </c:pt>
                <c:pt idx="1">
                  <c:v>100</c:v>
                </c:pt>
                <c:pt idx="2">
                  <c:v>90</c:v>
                </c:pt>
                <c:pt idx="3">
                  <c:v>80</c:v>
                </c:pt>
                <c:pt idx="4">
                  <c:v>70</c:v>
                </c:pt>
                <c:pt idx="5">
                  <c:v>60</c:v>
                </c:pt>
              </c:numCache>
            </c:numRef>
          </c:val>
          <c:smooth val="0"/>
          <c:extLst xmlns:c16r2="http://schemas.microsoft.com/office/drawing/2015/06/chart">
            <c:ext xmlns:c16="http://schemas.microsoft.com/office/drawing/2014/chart" uri="{C3380CC4-5D6E-409C-BE32-E72D297353CC}">
              <c16:uniqueId val="{00000003-CBED-4012-8EA1-691CA5F04448}"/>
            </c:ext>
          </c:extLst>
        </c:ser>
        <c:ser>
          <c:idx val="3"/>
          <c:order val="2"/>
          <c:tx>
            <c:strRef>
              <c:f>'Cohort Ex'!$D$2</c:f>
              <c:strCache>
                <c:ptCount val="1"/>
                <c:pt idx="0">
                  <c:v>Y_born 1950</c:v>
                </c:pt>
              </c:strCache>
            </c:strRef>
          </c:tx>
          <c:dPt>
            <c:idx val="2"/>
            <c:marker>
              <c:symbol val="circle"/>
              <c:size val="10"/>
            </c:marker>
            <c:bubble3D val="0"/>
            <c:extLst xmlns:c16r2="http://schemas.microsoft.com/office/drawing/2015/06/chart">
              <c:ext xmlns:c16="http://schemas.microsoft.com/office/drawing/2014/chart" uri="{C3380CC4-5D6E-409C-BE32-E72D297353CC}">
                <c16:uniqueId val="{00000004-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Ex'!$D$3:$D$8</c:f>
              <c:numCache>
                <c:formatCode>General</c:formatCode>
                <c:ptCount val="6"/>
                <c:pt idx="0">
                  <c:v>120</c:v>
                </c:pt>
                <c:pt idx="1">
                  <c:v>110</c:v>
                </c:pt>
                <c:pt idx="2">
                  <c:v>100</c:v>
                </c:pt>
                <c:pt idx="3">
                  <c:v>90</c:v>
                </c:pt>
                <c:pt idx="4">
                  <c:v>80</c:v>
                </c:pt>
                <c:pt idx="5">
                  <c:v>70</c:v>
                </c:pt>
              </c:numCache>
            </c:numRef>
          </c:val>
          <c:smooth val="0"/>
          <c:extLst xmlns:c16r2="http://schemas.microsoft.com/office/drawing/2015/06/chart">
            <c:ext xmlns:c16="http://schemas.microsoft.com/office/drawing/2014/chart" uri="{C3380CC4-5D6E-409C-BE32-E72D297353CC}">
              <c16:uniqueId val="{00000005-CBED-4012-8EA1-691CA5F04448}"/>
            </c:ext>
          </c:extLst>
        </c:ser>
        <c:ser>
          <c:idx val="4"/>
          <c:order val="3"/>
          <c:tx>
            <c:strRef>
              <c:f>'Cohort Ex'!$E$2</c:f>
              <c:strCache>
                <c:ptCount val="1"/>
                <c:pt idx="0">
                  <c:v>Y_born 1960</c:v>
                </c:pt>
              </c:strCache>
            </c:strRef>
          </c:tx>
          <c:marker>
            <c:symbol val="star"/>
            <c:size val="7"/>
          </c:marker>
          <c:dPt>
            <c:idx val="3"/>
            <c:marker>
              <c:spPr>
                <a:solidFill>
                  <a:schemeClr val="accent1"/>
                </a:solidFill>
              </c:spPr>
            </c:marker>
            <c:bubble3D val="0"/>
            <c:extLst xmlns:c16r2="http://schemas.microsoft.com/office/drawing/2015/06/chart">
              <c:ext xmlns:c16="http://schemas.microsoft.com/office/drawing/2014/chart" uri="{C3380CC4-5D6E-409C-BE32-E72D297353CC}">
                <c16:uniqueId val="{00000006-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Ex'!$E$3:$E$8</c:f>
              <c:numCache>
                <c:formatCode>General</c:formatCode>
                <c:ptCount val="6"/>
                <c:pt idx="0">
                  <c:v>130</c:v>
                </c:pt>
                <c:pt idx="1">
                  <c:v>120</c:v>
                </c:pt>
                <c:pt idx="2">
                  <c:v>110</c:v>
                </c:pt>
                <c:pt idx="3">
                  <c:v>100</c:v>
                </c:pt>
                <c:pt idx="4">
                  <c:v>90</c:v>
                </c:pt>
                <c:pt idx="5">
                  <c:v>80</c:v>
                </c:pt>
              </c:numCache>
            </c:numRef>
          </c:val>
          <c:smooth val="0"/>
          <c:extLst xmlns:c16r2="http://schemas.microsoft.com/office/drawing/2015/06/chart">
            <c:ext xmlns:c16="http://schemas.microsoft.com/office/drawing/2014/chart" uri="{C3380CC4-5D6E-409C-BE32-E72D297353CC}">
              <c16:uniqueId val="{00000007-CBED-4012-8EA1-691CA5F04448}"/>
            </c:ext>
          </c:extLst>
        </c:ser>
        <c:dLbls>
          <c:showLegendKey val="0"/>
          <c:showVal val="0"/>
          <c:showCatName val="0"/>
          <c:showSerName val="0"/>
          <c:showPercent val="0"/>
          <c:showBubbleSize val="0"/>
        </c:dLbls>
        <c:marker val="1"/>
        <c:smooth val="0"/>
        <c:axId val="125304832"/>
        <c:axId val="125306368"/>
      </c:lineChart>
      <c:catAx>
        <c:axId val="125304832"/>
        <c:scaling>
          <c:orientation val="minMax"/>
        </c:scaling>
        <c:delete val="0"/>
        <c:axPos val="b"/>
        <c:numFmt formatCode="General" sourceLinked="1"/>
        <c:majorTickMark val="out"/>
        <c:minorTickMark val="none"/>
        <c:tickLblPos val="nextTo"/>
        <c:crossAx val="125306368"/>
        <c:crosses val="autoZero"/>
        <c:auto val="1"/>
        <c:lblAlgn val="ctr"/>
        <c:lblOffset val="100"/>
        <c:noMultiLvlLbl val="0"/>
      </c:catAx>
      <c:valAx>
        <c:axId val="125306368"/>
        <c:scaling>
          <c:orientation val="minMax"/>
          <c:min val="50"/>
        </c:scaling>
        <c:delete val="0"/>
        <c:axPos val="l"/>
        <c:majorGridlines/>
        <c:numFmt formatCode="General" sourceLinked="1"/>
        <c:majorTickMark val="out"/>
        <c:minorTickMark val="none"/>
        <c:tickLblPos val="nextTo"/>
        <c:crossAx val="125304832"/>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'Cohort Ex'!$B$2</c:f>
              <c:strCache>
                <c:ptCount val="1"/>
                <c:pt idx="0">
                  <c:v>Y_born 1930</c:v>
                </c:pt>
              </c:strCache>
            </c:strRef>
          </c:tx>
          <c:dPt>
            <c:idx val="0"/>
            <c:marker>
              <c:symbol val="square"/>
              <c:size val="10"/>
            </c:marker>
            <c:bubble3D val="0"/>
            <c:extLst xmlns:c16r2="http://schemas.microsoft.com/office/drawing/2015/06/chart">
              <c:ext xmlns:c16="http://schemas.microsoft.com/office/drawing/2014/chart" uri="{C3380CC4-5D6E-409C-BE32-E72D297353CC}">
                <c16:uniqueId val="{00000000-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Ex'!$B$3:$B$8</c:f>
              <c:numCache>
                <c:formatCode>General</c:formatCode>
                <c:ptCount val="6"/>
                <c:pt idx="0">
                  <c:v>100</c:v>
                </c:pt>
                <c:pt idx="1">
                  <c:v>90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CBED-4012-8EA1-691CA5F04448}"/>
            </c:ext>
          </c:extLst>
        </c:ser>
        <c:ser>
          <c:idx val="2"/>
          <c:order val="1"/>
          <c:tx>
            <c:strRef>
              <c:f>'Cohort Ex'!$C$2</c:f>
              <c:strCache>
                <c:ptCount val="1"/>
                <c:pt idx="0">
                  <c:v>Y_born 1940</c:v>
                </c:pt>
              </c:strCache>
            </c:strRef>
          </c:tx>
          <c:dPt>
            <c:idx val="1"/>
            <c:marker>
              <c:symbol val="triangle"/>
              <c:size val="10"/>
            </c:marker>
            <c:bubble3D val="0"/>
            <c:extLst xmlns:c16r2="http://schemas.microsoft.com/office/drawing/2015/06/chart">
              <c:ext xmlns:c16="http://schemas.microsoft.com/office/drawing/2014/chart" uri="{C3380CC4-5D6E-409C-BE32-E72D297353CC}">
                <c16:uniqueId val="{00000002-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Ex'!$C$3:$C$8</c:f>
              <c:numCache>
                <c:formatCode>General</c:formatCode>
                <c:ptCount val="6"/>
                <c:pt idx="0">
                  <c:v>110</c:v>
                </c:pt>
                <c:pt idx="1">
                  <c:v>100</c:v>
                </c:pt>
                <c:pt idx="2">
                  <c:v>90</c:v>
                </c:pt>
                <c:pt idx="3">
                  <c:v>80</c:v>
                </c:pt>
                <c:pt idx="4">
                  <c:v>70</c:v>
                </c:pt>
                <c:pt idx="5">
                  <c:v>60</c:v>
                </c:pt>
              </c:numCache>
            </c:numRef>
          </c:val>
          <c:smooth val="0"/>
          <c:extLst xmlns:c16r2="http://schemas.microsoft.com/office/drawing/2015/06/chart">
            <c:ext xmlns:c16="http://schemas.microsoft.com/office/drawing/2014/chart" uri="{C3380CC4-5D6E-409C-BE32-E72D297353CC}">
              <c16:uniqueId val="{00000003-CBED-4012-8EA1-691CA5F04448}"/>
            </c:ext>
          </c:extLst>
        </c:ser>
        <c:ser>
          <c:idx val="3"/>
          <c:order val="2"/>
          <c:tx>
            <c:strRef>
              <c:f>'Cohort Ex'!$D$2</c:f>
              <c:strCache>
                <c:ptCount val="1"/>
                <c:pt idx="0">
                  <c:v>Y_born 1950</c:v>
                </c:pt>
              </c:strCache>
            </c:strRef>
          </c:tx>
          <c:dPt>
            <c:idx val="2"/>
            <c:marker>
              <c:symbol val="circle"/>
              <c:size val="10"/>
            </c:marker>
            <c:bubble3D val="0"/>
            <c:extLst xmlns:c16r2="http://schemas.microsoft.com/office/drawing/2015/06/chart">
              <c:ext xmlns:c16="http://schemas.microsoft.com/office/drawing/2014/chart" uri="{C3380CC4-5D6E-409C-BE32-E72D297353CC}">
                <c16:uniqueId val="{00000004-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Ex'!$D$3:$D$8</c:f>
              <c:numCache>
                <c:formatCode>General</c:formatCode>
                <c:ptCount val="6"/>
                <c:pt idx="0">
                  <c:v>120</c:v>
                </c:pt>
                <c:pt idx="1">
                  <c:v>110</c:v>
                </c:pt>
                <c:pt idx="2">
                  <c:v>100</c:v>
                </c:pt>
                <c:pt idx="3">
                  <c:v>90</c:v>
                </c:pt>
                <c:pt idx="4">
                  <c:v>80</c:v>
                </c:pt>
                <c:pt idx="5">
                  <c:v>70</c:v>
                </c:pt>
              </c:numCache>
            </c:numRef>
          </c:val>
          <c:smooth val="0"/>
          <c:extLst xmlns:c16r2="http://schemas.microsoft.com/office/drawing/2015/06/chart">
            <c:ext xmlns:c16="http://schemas.microsoft.com/office/drawing/2014/chart" uri="{C3380CC4-5D6E-409C-BE32-E72D297353CC}">
              <c16:uniqueId val="{00000005-CBED-4012-8EA1-691CA5F04448}"/>
            </c:ext>
          </c:extLst>
        </c:ser>
        <c:ser>
          <c:idx val="4"/>
          <c:order val="3"/>
          <c:tx>
            <c:strRef>
              <c:f>'Cohort Ex'!$E$2</c:f>
              <c:strCache>
                <c:ptCount val="1"/>
                <c:pt idx="0">
                  <c:v>Y_born 1960</c:v>
                </c:pt>
              </c:strCache>
            </c:strRef>
          </c:tx>
          <c:marker>
            <c:symbol val="star"/>
            <c:size val="7"/>
          </c:marker>
          <c:dPt>
            <c:idx val="3"/>
            <c:marker>
              <c:spPr>
                <a:solidFill>
                  <a:schemeClr val="accent1"/>
                </a:solidFill>
              </c:spPr>
            </c:marker>
            <c:bubble3D val="0"/>
            <c:extLst xmlns:c16r2="http://schemas.microsoft.com/office/drawing/2015/06/chart">
              <c:ext xmlns:c16="http://schemas.microsoft.com/office/drawing/2014/chart" uri="{C3380CC4-5D6E-409C-BE32-E72D297353CC}">
                <c16:uniqueId val="{00000006-CBED-4012-8EA1-691CA5F04448}"/>
              </c:ext>
            </c:extLst>
          </c:dPt>
          <c:cat>
            <c:numRef>
              <c:f>'Cohort Ex'!$A$3:$A$8</c:f>
              <c:numCache>
                <c:formatCode>General</c:formatCode>
                <c:ptCount val="6"/>
                <c:pt idx="0">
                  <c:v>30</c:v>
                </c:pt>
                <c:pt idx="1">
                  <c:v>40</c:v>
                </c:pt>
                <c:pt idx="2">
                  <c:v>50</c:v>
                </c:pt>
                <c:pt idx="3">
                  <c:v>60</c:v>
                </c:pt>
                <c:pt idx="4">
                  <c:v>70</c:v>
                </c:pt>
                <c:pt idx="5">
                  <c:v>80</c:v>
                </c:pt>
              </c:numCache>
            </c:numRef>
          </c:cat>
          <c:val>
            <c:numRef>
              <c:f>'Cohort Ex'!$E$3:$E$8</c:f>
              <c:numCache>
                <c:formatCode>General</c:formatCode>
                <c:ptCount val="6"/>
                <c:pt idx="0">
                  <c:v>130</c:v>
                </c:pt>
                <c:pt idx="1">
                  <c:v>120</c:v>
                </c:pt>
                <c:pt idx="2">
                  <c:v>110</c:v>
                </c:pt>
                <c:pt idx="3">
                  <c:v>100</c:v>
                </c:pt>
                <c:pt idx="4">
                  <c:v>90</c:v>
                </c:pt>
                <c:pt idx="5">
                  <c:v>80</c:v>
                </c:pt>
              </c:numCache>
            </c:numRef>
          </c:val>
          <c:smooth val="0"/>
          <c:extLst xmlns:c16r2="http://schemas.microsoft.com/office/drawing/2015/06/chart">
            <c:ext xmlns:c16="http://schemas.microsoft.com/office/drawing/2014/chart" uri="{C3380CC4-5D6E-409C-BE32-E72D297353CC}">
              <c16:uniqueId val="{00000007-CBED-4012-8EA1-691CA5F04448}"/>
            </c:ext>
          </c:extLst>
        </c:ser>
        <c:dLbls>
          <c:showLegendKey val="0"/>
          <c:showVal val="0"/>
          <c:showCatName val="0"/>
          <c:showSerName val="0"/>
          <c:showPercent val="0"/>
          <c:showBubbleSize val="0"/>
        </c:dLbls>
        <c:marker val="1"/>
        <c:smooth val="0"/>
        <c:axId val="87415808"/>
        <c:axId val="95818496"/>
      </c:lineChart>
      <c:catAx>
        <c:axId val="87415808"/>
        <c:scaling>
          <c:orientation val="minMax"/>
        </c:scaling>
        <c:delete val="0"/>
        <c:axPos val="b"/>
        <c:numFmt formatCode="General" sourceLinked="1"/>
        <c:majorTickMark val="out"/>
        <c:minorTickMark val="none"/>
        <c:tickLblPos val="nextTo"/>
        <c:crossAx val="95818496"/>
        <c:crosses val="autoZero"/>
        <c:auto val="1"/>
        <c:lblAlgn val="ctr"/>
        <c:lblOffset val="100"/>
        <c:noMultiLvlLbl val="0"/>
      </c:catAx>
      <c:valAx>
        <c:axId val="95818496"/>
        <c:scaling>
          <c:orientation val="minMax"/>
          <c:min val="50"/>
        </c:scaling>
        <c:delete val="0"/>
        <c:axPos val="l"/>
        <c:majorGridlines/>
        <c:numFmt formatCode="General" sourceLinked="1"/>
        <c:majorTickMark val="out"/>
        <c:minorTickMark val="none"/>
        <c:tickLblPos val="nextTo"/>
        <c:crossAx val="87415808"/>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'Period Ex'!$B$2</c:f>
              <c:strCache>
                <c:ptCount val="1"/>
                <c:pt idx="0">
                  <c:v>Y_born 1930</c:v>
                </c:pt>
              </c:strCache>
            </c:strRef>
          </c:tx>
          <c:dPt>
            <c:idx val="0"/>
            <c:marker>
              <c:symbol val="square"/>
              <c:size val="10"/>
            </c:marker>
            <c:bubble3D val="0"/>
            <c:extLst xmlns:c16r2="http://schemas.microsoft.com/office/drawing/2015/06/chart">
              <c:ext xmlns:c16="http://schemas.microsoft.com/office/drawing/2014/chart" uri="{C3380CC4-5D6E-409C-BE32-E72D297353CC}">
                <c16:uniqueId val="{00000000-EAD6-49C7-9108-5B48EB311AE8}"/>
              </c:ext>
            </c:extLst>
          </c:dPt>
          <c:cat>
            <c:numRef>
              <c:f>'Period Ex'!$A$3:$A$8</c:f>
              <c:numCache>
                <c:formatCode>General</c:formatCode>
                <c:ptCount val="6"/>
                <c:pt idx="0">
                  <c:v>30</c:v>
                </c:pt>
                <c:pt idx="1">
                  <c:v>40</c:v>
                </c:pt>
                <c:pt idx="2">
                  <c:v>50</c:v>
                </c:pt>
                <c:pt idx="3">
                  <c:v>60</c:v>
                </c:pt>
                <c:pt idx="4">
                  <c:v>70</c:v>
                </c:pt>
                <c:pt idx="5">
                  <c:v>80</c:v>
                </c:pt>
              </c:numCache>
            </c:numRef>
          </c:cat>
          <c:val>
            <c:numRef>
              <c:f>'Period Ex'!$B$3:$B$8</c:f>
              <c:numCache>
                <c:formatCode>General</c:formatCode>
                <c:ptCount val="6"/>
                <c:pt idx="0">
                  <c:v>100</c:v>
                </c:pt>
                <c:pt idx="1">
                  <c:v>110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EAD6-49C7-9108-5B48EB311AE8}"/>
            </c:ext>
          </c:extLst>
        </c:ser>
        <c:dLbls>
          <c:showLegendKey val="0"/>
          <c:showVal val="0"/>
          <c:showCatName val="0"/>
          <c:showSerName val="0"/>
          <c:showPercent val="0"/>
          <c:showBubbleSize val="0"/>
        </c:dLbls>
        <c:marker val="1"/>
        <c:smooth val="0"/>
        <c:axId val="96055680"/>
        <c:axId val="96057216"/>
      </c:lineChart>
      <c:catAx>
        <c:axId val="96055680"/>
        <c:scaling>
          <c:orientation val="minMax"/>
        </c:scaling>
        <c:delete val="0"/>
        <c:axPos val="b"/>
        <c:numFmt formatCode="General" sourceLinked="1"/>
        <c:majorTickMark val="out"/>
        <c:minorTickMark val="none"/>
        <c:tickLblPos val="nextTo"/>
        <c:crossAx val="96057216"/>
        <c:crosses val="autoZero"/>
        <c:auto val="1"/>
        <c:lblAlgn val="ctr"/>
        <c:lblOffset val="100"/>
        <c:noMultiLvlLbl val="0"/>
      </c:catAx>
      <c:valAx>
        <c:axId val="96057216"/>
        <c:scaling>
          <c:orientation val="minMax"/>
          <c:min val="50"/>
        </c:scaling>
        <c:delete val="0"/>
        <c:axPos val="l"/>
        <c:majorGridlines/>
        <c:numFmt formatCode="General" sourceLinked="1"/>
        <c:majorTickMark val="out"/>
        <c:minorTickMark val="none"/>
        <c:tickLblPos val="nextTo"/>
        <c:crossAx val="96055680"/>
        <c:crosses val="autoZero"/>
        <c:crossBetween val="between"/>
      </c:valAx>
    </c:plotArea>
    <c:plotVisOnly val="1"/>
    <c:dispBlanksAs val="gap"/>
    <c:showDLblsOverMax val="0"/>
  </c:chart>
  <c:txPr>
    <a:bodyPr/>
    <a:lstStyle/>
    <a:p>
      <a:pPr>
        <a:defRPr sz="12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07174103237096E-2"/>
          <c:y val="5.1400554097404488E-2"/>
          <c:w val="0.88152493438320223"/>
          <c:h val="0.8326195683872849"/>
        </c:manualLayout>
      </c:layout>
      <c:lineChart>
        <c:grouping val="standard"/>
        <c:varyColors val="0"/>
        <c:ser>
          <c:idx val="1"/>
          <c:order val="0"/>
          <c:tx>
            <c:strRef>
              <c:f>'Period Ex'!$B$2</c:f>
              <c:strCache>
                <c:ptCount val="1"/>
                <c:pt idx="0">
                  <c:v>Y_born 1930</c:v>
                </c:pt>
              </c:strCache>
            </c:strRef>
          </c:tx>
          <c:dPt>
            <c:idx val="0"/>
            <c:marker>
              <c:symbol val="square"/>
              <c:size val="10"/>
            </c:marker>
            <c:bubble3D val="0"/>
            <c:extLst xmlns:c16r2="http://schemas.microsoft.com/office/drawing/2015/06/chart">
              <c:ext xmlns:c16="http://schemas.microsoft.com/office/drawing/2014/chart" uri="{C3380CC4-5D6E-409C-BE32-E72D297353CC}">
                <c16:uniqueId val="{00000000-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Ex'!$B$3:$B$8</c:f>
              <c:numCache>
                <c:formatCode>General</c:formatCode>
                <c:ptCount val="6"/>
                <c:pt idx="0">
                  <c:v>100</c:v>
                </c:pt>
                <c:pt idx="1">
                  <c:v>110</c:v>
                </c:pt>
                <c:pt idx="2">
                  <c:v>80</c:v>
                </c:pt>
                <c:pt idx="3">
                  <c:v>70</c:v>
                </c:pt>
                <c:pt idx="4">
                  <c:v>60</c:v>
                </c:pt>
                <c:pt idx="5">
                  <c:v>50</c:v>
                </c:pt>
              </c:numCache>
            </c:numRef>
          </c:val>
          <c:smooth val="0"/>
          <c:extLst xmlns:c16r2="http://schemas.microsoft.com/office/drawing/2015/06/chart">
            <c:ext xmlns:c16="http://schemas.microsoft.com/office/drawing/2014/chart" uri="{C3380CC4-5D6E-409C-BE32-E72D297353CC}">
              <c16:uniqueId val="{00000001-5141-481D-9B03-5CB0986383EE}"/>
            </c:ext>
          </c:extLst>
        </c:ser>
        <c:ser>
          <c:idx val="2"/>
          <c:order val="1"/>
          <c:tx>
            <c:strRef>
              <c:f>'Period Ex'!$C$2</c:f>
              <c:strCache>
                <c:ptCount val="1"/>
                <c:pt idx="0">
                  <c:v>Y_born 1940</c:v>
                </c:pt>
              </c:strCache>
            </c:strRef>
          </c:tx>
          <c:dPt>
            <c:idx val="1"/>
            <c:marker>
              <c:symbol val="triangle"/>
              <c:size val="10"/>
            </c:marker>
            <c:bubble3D val="0"/>
            <c:extLst xmlns:c16r2="http://schemas.microsoft.com/office/drawing/2015/06/chart">
              <c:ext xmlns:c16="http://schemas.microsoft.com/office/drawing/2014/chart" uri="{C3380CC4-5D6E-409C-BE32-E72D297353CC}">
                <c16:uniqueId val="{00000002-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Ex'!$C$3:$C$8</c:f>
              <c:numCache>
                <c:formatCode>General</c:formatCode>
                <c:ptCount val="6"/>
                <c:pt idx="0">
                  <c:v>101</c:v>
                </c:pt>
                <c:pt idx="1">
                  <c:v>91</c:v>
                </c:pt>
                <c:pt idx="2">
                  <c:v>101</c:v>
                </c:pt>
                <c:pt idx="3">
                  <c:v>71</c:v>
                </c:pt>
                <c:pt idx="4">
                  <c:v>61</c:v>
                </c:pt>
                <c:pt idx="5">
                  <c:v>51</c:v>
                </c:pt>
              </c:numCache>
            </c:numRef>
          </c:val>
          <c:smooth val="0"/>
          <c:extLst xmlns:c16r2="http://schemas.microsoft.com/office/drawing/2015/06/chart">
            <c:ext xmlns:c16="http://schemas.microsoft.com/office/drawing/2014/chart" uri="{C3380CC4-5D6E-409C-BE32-E72D297353CC}">
              <c16:uniqueId val="{00000003-5141-481D-9B03-5CB0986383EE}"/>
            </c:ext>
          </c:extLst>
        </c:ser>
        <c:ser>
          <c:idx val="3"/>
          <c:order val="2"/>
          <c:tx>
            <c:strRef>
              <c:f>'Period Ex'!$D$2</c:f>
              <c:strCache>
                <c:ptCount val="1"/>
                <c:pt idx="0">
                  <c:v>Y_born 1950</c:v>
                </c:pt>
              </c:strCache>
            </c:strRef>
          </c:tx>
          <c:dPt>
            <c:idx val="2"/>
            <c:marker>
              <c:symbol val="circle"/>
              <c:size val="10"/>
            </c:marker>
            <c:bubble3D val="0"/>
            <c:extLst xmlns:c16r2="http://schemas.microsoft.com/office/drawing/2015/06/chart">
              <c:ext xmlns:c16="http://schemas.microsoft.com/office/drawing/2014/chart" uri="{C3380CC4-5D6E-409C-BE32-E72D297353CC}">
                <c16:uniqueId val="{00000004-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Ex'!$D$3:$D$8</c:f>
              <c:numCache>
                <c:formatCode>General</c:formatCode>
                <c:ptCount val="6"/>
                <c:pt idx="0">
                  <c:v>102</c:v>
                </c:pt>
                <c:pt idx="1">
                  <c:v>92</c:v>
                </c:pt>
                <c:pt idx="2">
                  <c:v>82</c:v>
                </c:pt>
                <c:pt idx="3">
                  <c:v>92</c:v>
                </c:pt>
                <c:pt idx="4">
                  <c:v>62</c:v>
                </c:pt>
                <c:pt idx="5">
                  <c:v>52</c:v>
                </c:pt>
              </c:numCache>
            </c:numRef>
          </c:val>
          <c:smooth val="0"/>
          <c:extLst xmlns:c16r2="http://schemas.microsoft.com/office/drawing/2015/06/chart">
            <c:ext xmlns:c16="http://schemas.microsoft.com/office/drawing/2014/chart" uri="{C3380CC4-5D6E-409C-BE32-E72D297353CC}">
              <c16:uniqueId val="{00000005-5141-481D-9B03-5CB0986383EE}"/>
            </c:ext>
          </c:extLst>
        </c:ser>
        <c:ser>
          <c:idx val="4"/>
          <c:order val="3"/>
          <c:tx>
            <c:strRef>
              <c:f>'Period Ex'!$E$2</c:f>
              <c:strCache>
                <c:ptCount val="1"/>
                <c:pt idx="0">
                  <c:v>Y_born 1960</c:v>
                </c:pt>
              </c:strCache>
            </c:strRef>
          </c:tx>
          <c:marker>
            <c:symbol val="star"/>
            <c:size val="7"/>
          </c:marker>
          <c:dPt>
            <c:idx val="3"/>
            <c:marker>
              <c:spPr>
                <a:solidFill>
                  <a:schemeClr val="accent1"/>
                </a:solidFill>
              </c:spPr>
            </c:marker>
            <c:bubble3D val="0"/>
            <c:extLst xmlns:c16r2="http://schemas.microsoft.com/office/drawing/2015/06/chart">
              <c:ext xmlns:c16="http://schemas.microsoft.com/office/drawing/2014/chart" uri="{C3380CC4-5D6E-409C-BE32-E72D297353CC}">
                <c16:uniqueId val="{00000006-5141-481D-9B03-5CB0986383EE}"/>
              </c:ext>
            </c:extLst>
          </c:dPt>
          <c:cat>
            <c:numRef>
              <c:f>'Period Ex'!$A$3:$A$8</c:f>
              <c:numCache>
                <c:formatCode>General</c:formatCode>
                <c:ptCount val="6"/>
                <c:pt idx="0">
                  <c:v>30</c:v>
                </c:pt>
                <c:pt idx="1">
                  <c:v>40</c:v>
                </c:pt>
                <c:pt idx="2">
                  <c:v>50</c:v>
                </c:pt>
                <c:pt idx="3">
                  <c:v>60</c:v>
                </c:pt>
                <c:pt idx="4">
                  <c:v>70</c:v>
                </c:pt>
                <c:pt idx="5">
                  <c:v>80</c:v>
                </c:pt>
              </c:numCache>
            </c:numRef>
          </c:cat>
          <c:val>
            <c:numRef>
              <c:f>'Period Ex'!$E$3:$E$8</c:f>
              <c:numCache>
                <c:formatCode>General</c:formatCode>
                <c:ptCount val="6"/>
                <c:pt idx="0">
                  <c:v>103</c:v>
                </c:pt>
                <c:pt idx="1">
                  <c:v>93</c:v>
                </c:pt>
                <c:pt idx="2">
                  <c:v>83</c:v>
                </c:pt>
                <c:pt idx="3">
                  <c:v>73</c:v>
                </c:pt>
                <c:pt idx="4">
                  <c:v>83</c:v>
                </c:pt>
                <c:pt idx="5">
                  <c:v>53</c:v>
                </c:pt>
              </c:numCache>
            </c:numRef>
          </c:val>
          <c:smooth val="0"/>
          <c:extLst xmlns:c16r2="http://schemas.microsoft.com/office/drawing/2015/06/chart">
            <c:ext xmlns:c16="http://schemas.microsoft.com/office/drawing/2014/chart" uri="{C3380CC4-5D6E-409C-BE32-E72D297353CC}">
              <c16:uniqueId val="{00000007-5141-481D-9B03-5CB0986383EE}"/>
            </c:ext>
          </c:extLst>
        </c:ser>
        <c:dLbls>
          <c:showLegendKey val="0"/>
          <c:showVal val="0"/>
          <c:showCatName val="0"/>
          <c:showSerName val="0"/>
          <c:showPercent val="0"/>
          <c:showBubbleSize val="0"/>
        </c:dLbls>
        <c:marker val="1"/>
        <c:smooth val="0"/>
        <c:axId val="96606464"/>
        <c:axId val="96608256"/>
      </c:lineChart>
      <c:catAx>
        <c:axId val="96606464"/>
        <c:scaling>
          <c:orientation val="minMax"/>
        </c:scaling>
        <c:delete val="0"/>
        <c:axPos val="b"/>
        <c:numFmt formatCode="General" sourceLinked="1"/>
        <c:majorTickMark val="out"/>
        <c:minorTickMark val="none"/>
        <c:tickLblPos val="nextTo"/>
        <c:crossAx val="96608256"/>
        <c:crosses val="autoZero"/>
        <c:auto val="1"/>
        <c:lblAlgn val="ctr"/>
        <c:lblOffset val="100"/>
        <c:noMultiLvlLbl val="0"/>
      </c:catAx>
      <c:valAx>
        <c:axId val="96608256"/>
        <c:scaling>
          <c:orientation val="minMax"/>
          <c:min val="50"/>
        </c:scaling>
        <c:delete val="0"/>
        <c:axPos val="l"/>
        <c:majorGridlines/>
        <c:numFmt formatCode="General" sourceLinked="1"/>
        <c:majorTickMark val="out"/>
        <c:minorTickMark val="none"/>
        <c:tickLblPos val="nextTo"/>
        <c:crossAx val="96606464"/>
        <c:crosses val="autoZero"/>
        <c:crossBetween val="between"/>
      </c:valAx>
    </c:plotArea>
    <c:legend>
      <c:legendPos val="r"/>
      <c:layout>
        <c:manualLayout>
          <c:xMode val="edge"/>
          <c:yMode val="edge"/>
          <c:x val="0.71481889763779516"/>
          <c:y val="4.5528579760863226E-2"/>
          <c:w val="0.22712394284047827"/>
          <c:h val="0.27509991579921544"/>
        </c:manualLayout>
      </c:layout>
      <c:overlay val="0"/>
    </c:legend>
    <c:plotVisOnly val="1"/>
    <c:dispBlanksAs val="gap"/>
    <c:showDLblsOverMax val="0"/>
  </c:chart>
  <c:txPr>
    <a:bodyPr/>
    <a:lstStyle/>
    <a:p>
      <a:pPr>
        <a:defRPr sz="12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446" tIns="46223" rIns="92446" bIns="46223" rtlCol="0"/>
          <a:lstStyle>
            <a:lvl1pPr algn="l">
              <a:defRPr sz="1200"/>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2446" tIns="46223" rIns="92446" bIns="46223" rtlCol="0"/>
          <a:lstStyle>
            <a:lvl1pPr algn="r">
              <a:defRPr sz="1200"/>
            </a:lvl1pPr>
          </a:lstStyle>
          <a:p>
            <a:pPr>
              <a:defRPr/>
            </a:pPr>
            <a:fld id="{2E7C127F-DC5E-41C6-8907-6CDC816771CD}" type="datetimeFigureOut">
              <a:rPr lang="en-US"/>
              <a:pPr>
                <a:defRPr/>
              </a:pPr>
              <a:t>4/18/2016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2446" tIns="46223" rIns="92446" bIns="46223"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2446" tIns="46223" rIns="92446" bIns="46223" rtlCol="0" anchor="b"/>
          <a:lstStyle>
            <a:lvl1pPr algn="r">
              <a:defRPr sz="1200"/>
            </a:lvl1pPr>
          </a:lstStyle>
          <a:p>
            <a:pPr>
              <a:defRPr/>
            </a:pPr>
            <a:fld id="{9CC9E0DA-3DB6-442A-AF1D-87ADDBF86E27}" type="slidenum">
              <a:rPr lang="en-US"/>
              <a:pPr>
                <a:defRPr/>
              </a:pPr>
              <a:t>‹#›</a:t>
            </a:fld>
            <a:endParaRPr lang="en-US"/>
          </a:p>
        </p:txBody>
      </p:sp>
    </p:spTree>
    <p:extLst>
      <p:ext uri="{BB962C8B-B14F-4D97-AF65-F5344CB8AC3E}">
        <p14:creationId xmlns:p14="http://schemas.microsoft.com/office/powerpoint/2010/main" val="331969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vl1pPr>
          </a:lstStyle>
          <a:p>
            <a:pPr>
              <a:defRPr/>
            </a:pPr>
            <a:endParaRPr lang="en-US"/>
          </a:p>
        </p:txBody>
      </p:sp>
      <p:sp>
        <p:nvSpPr>
          <p:cNvPr id="2560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r">
              <a:defRPr sz="1200"/>
            </a:lvl1pPr>
          </a:lstStyle>
          <a:p>
            <a:pPr>
              <a:defRPr/>
            </a:pPr>
            <a:fld id="{0CB6C689-EA21-4E5C-A580-156D20035F9E}" type="slidenum">
              <a:rPr lang="en-US"/>
              <a:pPr>
                <a:defRPr/>
              </a:pPr>
              <a:t>‹#›</a:t>
            </a:fld>
            <a:endParaRPr lang="en-US"/>
          </a:p>
        </p:txBody>
      </p:sp>
    </p:spTree>
    <p:extLst>
      <p:ext uri="{BB962C8B-B14F-4D97-AF65-F5344CB8AC3E}">
        <p14:creationId xmlns:p14="http://schemas.microsoft.com/office/powerpoint/2010/main" val="33518167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2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12</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73169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79223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91885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CB6C689-EA21-4E5C-A580-156D20035F9E}" type="slidenum">
              <a:rPr lang="en-US" smtClean="0"/>
              <a:pPr>
                <a:defRPr/>
              </a:pPr>
              <a:t>35</a:t>
            </a:fld>
            <a:endParaRPr lang="en-US"/>
          </a:p>
        </p:txBody>
      </p:sp>
    </p:spTree>
    <p:extLst>
      <p:ext uri="{BB962C8B-B14F-4D97-AF65-F5344CB8AC3E}">
        <p14:creationId xmlns:p14="http://schemas.microsoft.com/office/powerpoint/2010/main" val="20464208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950488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2BBA13D-D8E3-43D5-9EA6-9133951E38D0}" type="slidenum">
              <a:rPr lang="en-US" altLang="en-US" sz="1200" smtClean="0"/>
              <a:pPr eaLnBrk="1" hangingPunct="1"/>
              <a:t>39</a:t>
            </a:fld>
            <a:endParaRPr lang="en-US" altLang="en-US" sz="1200"/>
          </a:p>
        </p:txBody>
      </p:sp>
    </p:spTree>
    <p:extLst>
      <p:ext uri="{BB962C8B-B14F-4D97-AF65-F5344CB8AC3E}">
        <p14:creationId xmlns:p14="http://schemas.microsoft.com/office/powerpoint/2010/main" val="25763563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17135C0-EC1C-483A-94D9-09409EA546EF}" type="slidenum">
              <a:rPr lang="en-US" altLang="en-US" sz="1200" smtClean="0"/>
              <a:pPr eaLnBrk="1" hangingPunct="1"/>
              <a:t>40</a:t>
            </a:fld>
            <a:endParaRPr lang="en-US" altLang="en-US" sz="1200"/>
          </a:p>
        </p:txBody>
      </p:sp>
    </p:spTree>
    <p:extLst>
      <p:ext uri="{BB962C8B-B14F-4D97-AF65-F5344CB8AC3E}">
        <p14:creationId xmlns:p14="http://schemas.microsoft.com/office/powerpoint/2010/main" val="3287487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487543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A1F69FD-2A35-4B10-A408-3232D163ED9A}" type="slidenum">
              <a:rPr lang="en-US" altLang="en-US" sz="1200" smtClean="0"/>
              <a:pPr eaLnBrk="1" hangingPunct="1"/>
              <a:t>43</a:t>
            </a:fld>
            <a:endParaRPr lang="en-US" altLang="en-US" sz="1200"/>
          </a:p>
        </p:txBody>
      </p:sp>
    </p:spTree>
    <p:extLst>
      <p:ext uri="{BB962C8B-B14F-4D97-AF65-F5344CB8AC3E}">
        <p14:creationId xmlns:p14="http://schemas.microsoft.com/office/powerpoint/2010/main" val="21509552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21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2C52CDF8-7003-4C37-8EE4-157E391B096D}" type="slidenum">
              <a:rPr lang="en-US" altLang="en-US" sz="1200" smtClean="0"/>
              <a:pPr eaLnBrk="1" hangingPunct="1"/>
              <a:t>44</a:t>
            </a:fld>
            <a:endParaRPr lang="en-US" altLang="en-US" sz="1200"/>
          </a:p>
        </p:txBody>
      </p:sp>
    </p:spTree>
    <p:extLst>
      <p:ext uri="{BB962C8B-B14F-4D97-AF65-F5344CB8AC3E}">
        <p14:creationId xmlns:p14="http://schemas.microsoft.com/office/powerpoint/2010/main" val="35646109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5B820F3-85FC-4281-BDAB-D79533210386}" type="slidenum">
              <a:rPr lang="en-US" altLang="en-US" sz="1200" smtClean="0"/>
              <a:pPr eaLnBrk="1" hangingPunct="1"/>
              <a:t>45</a:t>
            </a:fld>
            <a:endParaRPr lang="en-US" altLang="en-US" sz="1200"/>
          </a:p>
        </p:txBody>
      </p:sp>
    </p:spTree>
    <p:extLst>
      <p:ext uri="{BB962C8B-B14F-4D97-AF65-F5344CB8AC3E}">
        <p14:creationId xmlns:p14="http://schemas.microsoft.com/office/powerpoint/2010/main" val="6722953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70F5CDA9-FA5E-4112-9248-49C5EBCCB404}" type="slidenum">
              <a:rPr lang="en-US" altLang="en-US" sz="1200" smtClean="0"/>
              <a:pPr eaLnBrk="1" hangingPunct="1"/>
              <a:t>46</a:t>
            </a:fld>
            <a:endParaRPr lang="en-US" altLang="en-US" sz="1200"/>
          </a:p>
        </p:txBody>
      </p:sp>
    </p:spTree>
    <p:extLst>
      <p:ext uri="{BB962C8B-B14F-4D97-AF65-F5344CB8AC3E}">
        <p14:creationId xmlns:p14="http://schemas.microsoft.com/office/powerpoint/2010/main" val="1471650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1CAE8C2-B36C-4E30-B93A-30D2598837AF}" type="slidenum">
              <a:rPr lang="en-US" altLang="en-US" sz="1200" smtClean="0"/>
              <a:pPr eaLnBrk="1" hangingPunct="1"/>
              <a:t>47</a:t>
            </a:fld>
            <a:endParaRPr lang="en-US" altLang="en-US" sz="1200"/>
          </a:p>
        </p:txBody>
      </p:sp>
    </p:spTree>
    <p:extLst>
      <p:ext uri="{BB962C8B-B14F-4D97-AF65-F5344CB8AC3E}">
        <p14:creationId xmlns:p14="http://schemas.microsoft.com/office/powerpoint/2010/main" val="21242720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3E4E126-7AB6-4948-91F7-51D2EE769E31}" type="slidenum">
              <a:rPr lang="en-US" altLang="en-US" sz="1200" smtClean="0"/>
              <a:pPr eaLnBrk="1" hangingPunct="1"/>
              <a:t>48</a:t>
            </a:fld>
            <a:endParaRPr lang="en-US" altLang="en-US" sz="1200"/>
          </a:p>
        </p:txBody>
      </p:sp>
    </p:spTree>
    <p:extLst>
      <p:ext uri="{BB962C8B-B14F-4D97-AF65-F5344CB8AC3E}">
        <p14:creationId xmlns:p14="http://schemas.microsoft.com/office/powerpoint/2010/main" val="35756863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56CCF1D0-39FC-4521-B0B9-C156A904CD61}" type="slidenum">
              <a:rPr lang="en-US" altLang="en-US" sz="1200" smtClean="0"/>
              <a:pPr eaLnBrk="1" hangingPunct="1"/>
              <a:t>49</a:t>
            </a:fld>
            <a:endParaRPr lang="en-US" altLang="en-US" sz="1200"/>
          </a:p>
        </p:txBody>
      </p:sp>
    </p:spTree>
    <p:extLst>
      <p:ext uri="{BB962C8B-B14F-4D97-AF65-F5344CB8AC3E}">
        <p14:creationId xmlns:p14="http://schemas.microsoft.com/office/powerpoint/2010/main" val="218816113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0CDC6F99-DE98-4FF9-83F6-818C820F51E1}" type="slidenum">
              <a:rPr lang="en-US" altLang="en-US" sz="1200" smtClean="0"/>
              <a:pPr eaLnBrk="1" hangingPunct="1"/>
              <a:t>51</a:t>
            </a:fld>
            <a:endParaRPr lang="en-US" altLang="en-US" sz="1200"/>
          </a:p>
        </p:txBody>
      </p:sp>
    </p:spTree>
    <p:extLst>
      <p:ext uri="{BB962C8B-B14F-4D97-AF65-F5344CB8AC3E}">
        <p14:creationId xmlns:p14="http://schemas.microsoft.com/office/powerpoint/2010/main" val="30903230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E71BAC6-7935-480B-8718-E7C7FAA00DDB}" type="slidenum">
              <a:rPr lang="en-US" altLang="en-US" sz="1200" smtClean="0"/>
              <a:pPr eaLnBrk="1" hangingPunct="1"/>
              <a:t>52</a:t>
            </a:fld>
            <a:endParaRPr lang="en-US" altLang="en-US" sz="1200"/>
          </a:p>
        </p:txBody>
      </p:sp>
    </p:spTree>
    <p:extLst>
      <p:ext uri="{BB962C8B-B14F-4D97-AF65-F5344CB8AC3E}">
        <p14:creationId xmlns:p14="http://schemas.microsoft.com/office/powerpoint/2010/main" val="9852280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6E1BAC3-1931-4D4E-A6C5-347F4DE891B2}" type="slidenum">
              <a:rPr lang="en-US" altLang="en-US" sz="1200" smtClean="0"/>
              <a:pPr eaLnBrk="1" hangingPunct="1"/>
              <a:t>53</a:t>
            </a:fld>
            <a:endParaRPr lang="en-US" altLang="en-US" sz="1200"/>
          </a:p>
        </p:txBody>
      </p:sp>
    </p:spTree>
    <p:extLst>
      <p:ext uri="{BB962C8B-B14F-4D97-AF65-F5344CB8AC3E}">
        <p14:creationId xmlns:p14="http://schemas.microsoft.com/office/powerpoint/2010/main" val="1192732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a:ln/>
        </p:spPr>
      </p:sp>
      <p:sp>
        <p:nvSpPr>
          <p:cNvPr id="92162" name="Notes Placeholder 2"/>
          <p:cNvSpPr>
            <a:spLocks noGrp="1"/>
          </p:cNvSpPr>
          <p:nvPr>
            <p:ph type="body" idx="1"/>
          </p:nvPr>
        </p:nvSpPr>
        <p:spPr>
          <a:noFill/>
          <a:ln/>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2000" dirty="0"/>
              <a:t>This is the design effect for estimating the population mean</a:t>
            </a:r>
          </a:p>
          <a:p>
            <a:endParaRPr lang="en-US" dirty="0"/>
          </a:p>
        </p:txBody>
      </p:sp>
      <p:sp>
        <p:nvSpPr>
          <p:cNvPr id="92163" name="Slide Number Placeholder 3"/>
          <p:cNvSpPr>
            <a:spLocks noGrp="1"/>
          </p:cNvSpPr>
          <p:nvPr>
            <p:ph type="sldNum" sz="quarter" idx="5"/>
          </p:nvPr>
        </p:nvSpPr>
        <p:spPr>
          <a:noFill/>
        </p:spPr>
        <p:txBody>
          <a:bodyPr/>
          <a:lstStyle/>
          <a:p>
            <a:fld id="{7CB262CC-CD32-4E3D-BD8D-950F73E30B7A}" type="slidenum">
              <a:rPr lang="en-US" smtClean="0"/>
              <a:pPr/>
              <a:t>6</a:t>
            </a:fld>
            <a:endParaRPr lang="en-US"/>
          </a:p>
        </p:txBody>
      </p:sp>
    </p:spTree>
    <p:extLst>
      <p:ext uri="{BB962C8B-B14F-4D97-AF65-F5344CB8AC3E}">
        <p14:creationId xmlns:p14="http://schemas.microsoft.com/office/powerpoint/2010/main" val="23378772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p:cNvSpPr>
            <a:spLocks noGrp="1" noRot="1" noChangeAspect="1" noTextEdit="1"/>
          </p:cNvSpPr>
          <p:nvPr>
            <p:ph type="sldImg"/>
          </p:nvPr>
        </p:nvSpPr>
        <p:spPr>
          <a:ln/>
        </p:spPr>
      </p:sp>
      <p:sp>
        <p:nvSpPr>
          <p:cNvPr id="142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2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40C7DFD0-E4A2-4559-8E73-0149D68540AA}" type="slidenum">
              <a:rPr lang="en-US" altLang="en-US" sz="1200" smtClean="0"/>
              <a:pPr eaLnBrk="1" hangingPunct="1"/>
              <a:t>54</a:t>
            </a:fld>
            <a:endParaRPr lang="en-US" altLang="en-US" sz="1200"/>
          </a:p>
        </p:txBody>
      </p:sp>
    </p:spTree>
    <p:extLst>
      <p:ext uri="{BB962C8B-B14F-4D97-AF65-F5344CB8AC3E}">
        <p14:creationId xmlns:p14="http://schemas.microsoft.com/office/powerpoint/2010/main" val="84174137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a:ln/>
        </p:spPr>
      </p:sp>
      <p:sp>
        <p:nvSpPr>
          <p:cNvPr id="143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3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929B90B-3E49-427D-A1F8-4DDDA9235DCA}" type="slidenum">
              <a:rPr lang="en-US" altLang="en-US" sz="1200" smtClean="0"/>
              <a:pPr eaLnBrk="1" hangingPunct="1"/>
              <a:t>55</a:t>
            </a:fld>
            <a:endParaRPr lang="en-US" altLang="en-US" sz="1200"/>
          </a:p>
        </p:txBody>
      </p:sp>
    </p:spTree>
    <p:extLst>
      <p:ext uri="{BB962C8B-B14F-4D97-AF65-F5344CB8AC3E}">
        <p14:creationId xmlns:p14="http://schemas.microsoft.com/office/powerpoint/2010/main" val="51483211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a:ln/>
        </p:spPr>
      </p:sp>
      <p:sp>
        <p:nvSpPr>
          <p:cNvPr id="145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5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59146CC-D3AD-40D0-88D7-349B9FDDBD7D}" type="slidenum">
              <a:rPr lang="en-US" altLang="en-US" sz="1200" smtClean="0"/>
              <a:pPr eaLnBrk="1" hangingPunct="1"/>
              <a:t>56</a:t>
            </a:fld>
            <a:endParaRPr lang="en-US" altLang="en-US" sz="1200"/>
          </a:p>
        </p:txBody>
      </p:sp>
    </p:spTree>
    <p:extLst>
      <p:ext uri="{BB962C8B-B14F-4D97-AF65-F5344CB8AC3E}">
        <p14:creationId xmlns:p14="http://schemas.microsoft.com/office/powerpoint/2010/main" val="24216399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a:ln/>
        </p:spPr>
      </p:sp>
      <p:sp>
        <p:nvSpPr>
          <p:cNvPr id="146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6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6BE4341-8474-48B1-B074-83B0A6ACCC1F}" type="slidenum">
              <a:rPr lang="en-US" altLang="en-US" sz="1200" smtClean="0"/>
              <a:pPr eaLnBrk="1" hangingPunct="1"/>
              <a:t>57</a:t>
            </a:fld>
            <a:endParaRPr lang="en-US" altLang="en-US" sz="1200"/>
          </a:p>
        </p:txBody>
      </p:sp>
    </p:spTree>
    <p:extLst>
      <p:ext uri="{BB962C8B-B14F-4D97-AF65-F5344CB8AC3E}">
        <p14:creationId xmlns:p14="http://schemas.microsoft.com/office/powerpoint/2010/main" val="132770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a:ln/>
        </p:spPr>
      </p:sp>
      <p:sp>
        <p:nvSpPr>
          <p:cNvPr id="147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7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C9E06744-35DF-4643-AAC8-FA0EEA318568}" type="slidenum">
              <a:rPr lang="en-US" altLang="en-US" sz="1200" smtClean="0"/>
              <a:pPr eaLnBrk="1" hangingPunct="1"/>
              <a:t>58</a:t>
            </a:fld>
            <a:endParaRPr lang="en-US" altLang="en-US" sz="1200"/>
          </a:p>
        </p:txBody>
      </p:sp>
    </p:spTree>
    <p:extLst>
      <p:ext uri="{BB962C8B-B14F-4D97-AF65-F5344CB8AC3E}">
        <p14:creationId xmlns:p14="http://schemas.microsoft.com/office/powerpoint/2010/main" val="82428185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8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276580F2-0AB3-40EF-B7B6-AB6D140D7391}" type="slidenum">
              <a:rPr lang="en-US" altLang="en-US" sz="1200" smtClean="0"/>
              <a:pPr eaLnBrk="1" hangingPunct="1"/>
              <a:t>59</a:t>
            </a:fld>
            <a:endParaRPr lang="en-US" altLang="en-US" sz="1200"/>
          </a:p>
        </p:txBody>
      </p:sp>
    </p:spTree>
    <p:extLst>
      <p:ext uri="{BB962C8B-B14F-4D97-AF65-F5344CB8AC3E}">
        <p14:creationId xmlns:p14="http://schemas.microsoft.com/office/powerpoint/2010/main" val="37477422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txBox="1">
            <a:spLocks noGrp="1" noChangeArrowheads="1"/>
          </p:cNvSpPr>
          <p:nvPr/>
        </p:nvSpPr>
        <p:spPr bwMode="auto">
          <a:xfrm>
            <a:off x="3971925" y="8831263"/>
            <a:ext cx="3036888"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nchor="b"/>
          <a:lstStyle>
            <a:lvl1pPr defTabSz="911225" eaLnBrk="0" hangingPunct="0">
              <a:defRPr sz="2800">
                <a:solidFill>
                  <a:schemeClr val="tx1"/>
                </a:solidFill>
                <a:latin typeface="Times New Roman" pitchFamily="18" charset="0"/>
              </a:defRPr>
            </a:lvl1pPr>
            <a:lvl2pPr marL="742950" indent="-285750" defTabSz="911225" eaLnBrk="0" hangingPunct="0">
              <a:defRPr sz="2800">
                <a:solidFill>
                  <a:schemeClr val="tx1"/>
                </a:solidFill>
                <a:latin typeface="Times New Roman" pitchFamily="18" charset="0"/>
              </a:defRPr>
            </a:lvl2pPr>
            <a:lvl3pPr marL="1143000" indent="-228600" defTabSz="911225" eaLnBrk="0" hangingPunct="0">
              <a:defRPr sz="2800">
                <a:solidFill>
                  <a:schemeClr val="tx1"/>
                </a:solidFill>
                <a:latin typeface="Times New Roman" pitchFamily="18" charset="0"/>
              </a:defRPr>
            </a:lvl3pPr>
            <a:lvl4pPr marL="1600200" indent="-228600" defTabSz="911225" eaLnBrk="0" hangingPunct="0">
              <a:defRPr sz="2800">
                <a:solidFill>
                  <a:schemeClr val="tx1"/>
                </a:solidFill>
                <a:latin typeface="Times New Roman" pitchFamily="18" charset="0"/>
              </a:defRPr>
            </a:lvl4pPr>
            <a:lvl5pPr marL="2057400" indent="-228600" defTabSz="911225" eaLnBrk="0" hangingPunct="0">
              <a:defRPr sz="2800">
                <a:solidFill>
                  <a:schemeClr val="tx1"/>
                </a:solidFill>
                <a:latin typeface="Times New Roman" pitchFamily="18" charset="0"/>
              </a:defRPr>
            </a:lvl5pPr>
            <a:lvl6pPr marL="2514600" indent="-228600" defTabSz="911225"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11225"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11225"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11225"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4DE38415-CA18-4982-AB90-E1CA2C876FE3}" type="slidenum">
              <a:rPr lang="en-US" altLang="en-US" sz="1200">
                <a:latin typeface="Calibri" pitchFamily="34" charset="0"/>
              </a:rPr>
              <a:pPr algn="r" eaLnBrk="1" hangingPunct="1"/>
              <a:t>60</a:t>
            </a:fld>
            <a:endParaRPr lang="en-US" altLang="en-US" sz="1200">
              <a:latin typeface="Calibri" pitchFamily="34" charset="0"/>
            </a:endParaRPr>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60" tIns="46580" rIns="93160" bIns="46580"/>
          <a:lstStyle/>
          <a:p>
            <a:pPr eaLnBrk="1" hangingPunct="1">
              <a:spcBef>
                <a:spcPct val="0"/>
              </a:spcBef>
            </a:pPr>
            <a:r>
              <a:rPr lang="en-US" altLang="en-US"/>
              <a:t>Another way to think about the old is to consider birth cohorts.  People who turn 70 years old in 2010 were born around 1940.  If early life experiences affect people’s health, then their early life experiences were defined by what was happening in the years immediately surrounding 1940.  </a:t>
            </a:r>
          </a:p>
          <a:p>
            <a:pPr eaLnBrk="1" hangingPunct="1">
              <a:spcBef>
                <a:spcPct val="0"/>
              </a:spcBef>
            </a:pPr>
            <a:r>
              <a:rPr lang="en-US" altLang="en-US"/>
              <a:t>Suppose you started a study of “the old’ today, What percent of the 1940 birth cohort even survived to be in your study?</a:t>
            </a:r>
          </a:p>
          <a:p>
            <a:pPr eaLnBrk="1" hangingPunct="1">
              <a:spcBef>
                <a:spcPct val="0"/>
              </a:spcBef>
            </a:pPr>
            <a:r>
              <a:rPr lang="en-US" altLang="en-US"/>
              <a:t>For every hundred babies born in the US in 1940, roughly 60 of them survived to celebrate their 65</a:t>
            </a:r>
            <a:r>
              <a:rPr lang="en-US" altLang="en-US" baseline="30000"/>
              <a:t>th</a:t>
            </a:r>
            <a:r>
              <a:rPr lang="en-US" altLang="en-US"/>
              <a:t> birthdays.  </a:t>
            </a:r>
          </a:p>
          <a:p>
            <a:pPr eaLnBrk="1" hangingPunct="1">
              <a:spcBef>
                <a:spcPct val="0"/>
              </a:spcBef>
            </a:pPr>
            <a:r>
              <a:rPr lang="en-US" altLang="en-US"/>
              <a:t>Similarly, we can ask about the 1920 birth cohort: today’s 90 year olds.  Well, about 9 of them survived to be 85. </a:t>
            </a:r>
          </a:p>
          <a:p>
            <a:pPr eaLnBrk="1" hangingPunct="1">
              <a:spcBef>
                <a:spcPct val="0"/>
              </a:spcBef>
            </a:pPr>
            <a:r>
              <a:rPr lang="en-US" altLang="en-US"/>
              <a:t>Because survival is increasing, this problem was even more acute for earlier studies.  If you started a study in 1985 (e.g. the EPESE study), </a:t>
            </a:r>
          </a:p>
          <a:p>
            <a:pPr eaLnBrk="1" hangingPunct="1">
              <a:spcBef>
                <a:spcPct val="0"/>
              </a:spcBef>
            </a:pPr>
            <a:r>
              <a:rPr lang="en-US" altLang="en-US"/>
              <a:t>Only about 51% of the 1920 birth cohort lived to turn 65 in 1985.  Only about 6 of the 1900 birth cohort survived to age 85. </a:t>
            </a:r>
          </a:p>
        </p:txBody>
      </p:sp>
    </p:spTree>
    <p:extLst>
      <p:ext uri="{BB962C8B-B14F-4D97-AF65-F5344CB8AC3E}">
        <p14:creationId xmlns:p14="http://schemas.microsoft.com/office/powerpoint/2010/main" val="6301874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0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4052FD5A-6584-4D2D-80B4-C5A709B10688}" type="slidenum">
              <a:rPr lang="en-US" altLang="en-US" sz="1200" smtClean="0"/>
              <a:pPr eaLnBrk="1" hangingPunct="1"/>
              <a:t>61</a:t>
            </a:fld>
            <a:endParaRPr lang="en-US" altLang="en-US" sz="1200"/>
          </a:p>
        </p:txBody>
      </p:sp>
    </p:spTree>
    <p:extLst>
      <p:ext uri="{BB962C8B-B14F-4D97-AF65-F5344CB8AC3E}">
        <p14:creationId xmlns:p14="http://schemas.microsoft.com/office/powerpoint/2010/main" val="34717108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a:ln/>
        </p:spPr>
      </p:sp>
      <p:sp>
        <p:nvSpPr>
          <p:cNvPr id="151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1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9FA62C0B-E5B2-42C6-A183-3FE3B51A0EF8}" type="slidenum">
              <a:rPr lang="en-US" altLang="en-US" sz="1200" smtClean="0"/>
              <a:pPr eaLnBrk="1" hangingPunct="1"/>
              <a:t>62</a:t>
            </a:fld>
            <a:endParaRPr lang="en-US" altLang="en-US" sz="1200"/>
          </a:p>
        </p:txBody>
      </p:sp>
    </p:spTree>
    <p:extLst>
      <p:ext uri="{BB962C8B-B14F-4D97-AF65-F5344CB8AC3E}">
        <p14:creationId xmlns:p14="http://schemas.microsoft.com/office/powerpoint/2010/main" val="14675964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p:cNvSpPr>
            <a:spLocks noGrp="1" noRot="1" noChangeAspect="1" noTextEdit="1"/>
          </p:cNvSpPr>
          <p:nvPr>
            <p:ph type="sldImg"/>
          </p:nvPr>
        </p:nvSpPr>
        <p:spPr>
          <a:ln/>
        </p:spPr>
      </p:sp>
      <p:sp>
        <p:nvSpPr>
          <p:cNvPr id="152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2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8D526E38-EE43-4540-9DBD-D1471B4D4555}" type="slidenum">
              <a:rPr lang="en-US" altLang="en-US" sz="1200" smtClean="0"/>
              <a:pPr eaLnBrk="1" hangingPunct="1"/>
              <a:t>63</a:t>
            </a:fld>
            <a:endParaRPr lang="en-US" altLang="en-US" sz="1200"/>
          </a:p>
        </p:txBody>
      </p:sp>
    </p:spTree>
    <p:extLst>
      <p:ext uri="{BB962C8B-B14F-4D97-AF65-F5344CB8AC3E}">
        <p14:creationId xmlns:p14="http://schemas.microsoft.com/office/powerpoint/2010/main" val="1584855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7</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a:ln/>
        </p:spPr>
      </p:sp>
      <p:sp>
        <p:nvSpPr>
          <p:cNvPr id="153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3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DA8C5CE1-F70E-473E-AE7D-13A10C5FD9CE}" type="slidenum">
              <a:rPr lang="en-US" altLang="en-US" sz="1200" smtClean="0"/>
              <a:pPr eaLnBrk="1" hangingPunct="1"/>
              <a:t>64</a:t>
            </a:fld>
            <a:endParaRPr lang="en-US" altLang="en-US" sz="1200"/>
          </a:p>
        </p:txBody>
      </p:sp>
    </p:spTree>
    <p:extLst>
      <p:ext uri="{BB962C8B-B14F-4D97-AF65-F5344CB8AC3E}">
        <p14:creationId xmlns:p14="http://schemas.microsoft.com/office/powerpoint/2010/main" val="3650602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a:ln/>
        </p:spPr>
      </p:sp>
      <p:sp>
        <p:nvSpPr>
          <p:cNvPr id="155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5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E1DF5399-38B3-435C-B73C-D166EB26474B}" type="slidenum">
              <a:rPr lang="en-US" altLang="en-US" sz="1200" smtClean="0"/>
              <a:pPr eaLnBrk="1" hangingPunct="1"/>
              <a:t>65</a:t>
            </a:fld>
            <a:endParaRPr lang="en-US" altLang="en-US" sz="1200"/>
          </a:p>
        </p:txBody>
      </p:sp>
    </p:spTree>
    <p:extLst>
      <p:ext uri="{BB962C8B-B14F-4D97-AF65-F5344CB8AC3E}">
        <p14:creationId xmlns:p14="http://schemas.microsoft.com/office/powerpoint/2010/main" val="146337221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a:ln/>
        </p:spPr>
      </p:sp>
      <p:sp>
        <p:nvSpPr>
          <p:cNvPr id="157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7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BD3E4CB7-FF84-4C7E-B6F7-63C751E0077E}" type="slidenum">
              <a:rPr lang="en-US" altLang="en-US" sz="1200" smtClean="0"/>
              <a:pPr eaLnBrk="1" hangingPunct="1"/>
              <a:t>66</a:t>
            </a:fld>
            <a:endParaRPr lang="en-US" altLang="en-US" sz="1200"/>
          </a:p>
        </p:txBody>
      </p:sp>
    </p:spTree>
    <p:extLst>
      <p:ext uri="{BB962C8B-B14F-4D97-AF65-F5344CB8AC3E}">
        <p14:creationId xmlns:p14="http://schemas.microsoft.com/office/powerpoint/2010/main" val="301513927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a:ln/>
        </p:spPr>
      </p:sp>
      <p:sp>
        <p:nvSpPr>
          <p:cNvPr id="158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8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19B96AEC-0533-4E0A-B581-CAC286E6C39B}" type="slidenum">
              <a:rPr lang="en-US" altLang="en-US" sz="1200" smtClean="0"/>
              <a:pPr eaLnBrk="1" hangingPunct="1"/>
              <a:t>67</a:t>
            </a:fld>
            <a:endParaRPr lang="en-US" altLang="en-US" sz="1200"/>
          </a:p>
        </p:txBody>
      </p:sp>
    </p:spTree>
    <p:extLst>
      <p:ext uri="{BB962C8B-B14F-4D97-AF65-F5344CB8AC3E}">
        <p14:creationId xmlns:p14="http://schemas.microsoft.com/office/powerpoint/2010/main" val="162866750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159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9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A1828B3A-E9B9-46B2-B858-5033FFAEEE8B}" type="slidenum">
              <a:rPr lang="en-US" altLang="en-US" sz="1200" smtClean="0"/>
              <a:pPr eaLnBrk="1" hangingPunct="1"/>
              <a:t>68</a:t>
            </a:fld>
            <a:endParaRPr lang="en-US" altLang="en-US" sz="1200"/>
          </a:p>
        </p:txBody>
      </p:sp>
    </p:spTree>
    <p:extLst>
      <p:ext uri="{BB962C8B-B14F-4D97-AF65-F5344CB8AC3E}">
        <p14:creationId xmlns:p14="http://schemas.microsoft.com/office/powerpoint/2010/main" val="118960589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a:ln/>
        </p:spPr>
      </p:sp>
      <p:sp>
        <p:nvSpPr>
          <p:cNvPr id="160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0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5B90F2D6-D233-42E3-A4D3-2271B8DB9883}" type="slidenum">
              <a:rPr lang="en-US" altLang="en-US" sz="1200" smtClean="0"/>
              <a:pPr eaLnBrk="1" hangingPunct="1"/>
              <a:t>69</a:t>
            </a:fld>
            <a:endParaRPr lang="en-US" altLang="en-US" sz="1200"/>
          </a:p>
        </p:txBody>
      </p:sp>
    </p:spTree>
    <p:extLst>
      <p:ext uri="{BB962C8B-B14F-4D97-AF65-F5344CB8AC3E}">
        <p14:creationId xmlns:p14="http://schemas.microsoft.com/office/powerpoint/2010/main" val="214001688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a:ln/>
        </p:spPr>
      </p:sp>
      <p:sp>
        <p:nvSpPr>
          <p:cNvPr id="161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1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defRPr sz="2800">
                <a:solidFill>
                  <a:schemeClr val="tx1"/>
                </a:solidFill>
                <a:latin typeface="Times New Roman" pitchFamily="18" charset="0"/>
              </a:defRPr>
            </a:lvl1pPr>
            <a:lvl2pPr marL="742950" indent="-285750" defTabSz="928688" eaLnBrk="0" hangingPunct="0">
              <a:defRPr sz="2800">
                <a:solidFill>
                  <a:schemeClr val="tx1"/>
                </a:solidFill>
                <a:latin typeface="Times New Roman" pitchFamily="18" charset="0"/>
              </a:defRPr>
            </a:lvl2pPr>
            <a:lvl3pPr marL="1143000" indent="-228600" defTabSz="928688" eaLnBrk="0" hangingPunct="0">
              <a:defRPr sz="2800">
                <a:solidFill>
                  <a:schemeClr val="tx1"/>
                </a:solidFill>
                <a:latin typeface="Times New Roman" pitchFamily="18" charset="0"/>
              </a:defRPr>
            </a:lvl3pPr>
            <a:lvl4pPr marL="1600200" indent="-228600" defTabSz="928688" eaLnBrk="0" hangingPunct="0">
              <a:defRPr sz="2800">
                <a:solidFill>
                  <a:schemeClr val="tx1"/>
                </a:solidFill>
                <a:latin typeface="Times New Roman" pitchFamily="18" charset="0"/>
              </a:defRPr>
            </a:lvl4pPr>
            <a:lvl5pPr marL="2057400" indent="-228600" defTabSz="928688" eaLnBrk="0" hangingPunct="0">
              <a:defRPr sz="2800">
                <a:solidFill>
                  <a:schemeClr val="tx1"/>
                </a:solidFill>
                <a:latin typeface="Times New Roman" pitchFamily="18" charset="0"/>
              </a:defRPr>
            </a:lvl5pPr>
            <a:lvl6pPr marL="2514600" indent="-228600" defTabSz="928688" eaLnBrk="0" fontAlgn="base" hangingPunct="0">
              <a:spcBef>
                <a:spcPct val="20000"/>
              </a:spcBef>
              <a:spcAft>
                <a:spcPct val="0"/>
              </a:spcAft>
              <a:buChar char="–"/>
              <a:defRPr sz="2800">
                <a:solidFill>
                  <a:schemeClr val="tx1"/>
                </a:solidFill>
                <a:latin typeface="Times New Roman" pitchFamily="18" charset="0"/>
              </a:defRPr>
            </a:lvl6pPr>
            <a:lvl7pPr marL="2971800" indent="-228600" defTabSz="928688" eaLnBrk="0" fontAlgn="base" hangingPunct="0">
              <a:spcBef>
                <a:spcPct val="20000"/>
              </a:spcBef>
              <a:spcAft>
                <a:spcPct val="0"/>
              </a:spcAft>
              <a:buChar char="–"/>
              <a:defRPr sz="2800">
                <a:solidFill>
                  <a:schemeClr val="tx1"/>
                </a:solidFill>
                <a:latin typeface="Times New Roman" pitchFamily="18" charset="0"/>
              </a:defRPr>
            </a:lvl7pPr>
            <a:lvl8pPr marL="3429000" indent="-228600" defTabSz="928688" eaLnBrk="0" fontAlgn="base" hangingPunct="0">
              <a:spcBef>
                <a:spcPct val="20000"/>
              </a:spcBef>
              <a:spcAft>
                <a:spcPct val="0"/>
              </a:spcAft>
              <a:buChar char="–"/>
              <a:defRPr sz="2800">
                <a:solidFill>
                  <a:schemeClr val="tx1"/>
                </a:solidFill>
                <a:latin typeface="Times New Roman" pitchFamily="18" charset="0"/>
              </a:defRPr>
            </a:lvl8pPr>
            <a:lvl9pPr marL="3886200" indent="-228600" defTabSz="928688"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fld id="{3101789F-C193-466B-A3BD-E93FF6E1DCFA}" type="slidenum">
              <a:rPr lang="en-US" altLang="en-US" sz="1200" smtClean="0"/>
              <a:pPr eaLnBrk="1" hangingPunct="1"/>
              <a:t>70</a:t>
            </a:fld>
            <a:endParaRPr lang="en-US" altLang="en-US" sz="1200"/>
          </a:p>
        </p:txBody>
      </p:sp>
    </p:spTree>
    <p:extLst>
      <p:ext uri="{BB962C8B-B14F-4D97-AF65-F5344CB8AC3E}">
        <p14:creationId xmlns:p14="http://schemas.microsoft.com/office/powerpoint/2010/main" val="29822227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7731445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F16EB2D3-7510-4F71-90A1-CD89C781739B}" type="slidenum">
              <a:rPr lang="en-US" sz="1200">
                <a:latin typeface="Times New Roman" pitchFamily="18" charset="0"/>
              </a:rPr>
              <a:pPr algn="r" defTabSz="928688"/>
              <a:t>73</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108499586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F16EB2D3-7510-4F71-90A1-CD89C781739B}" type="slidenum">
              <a:rPr lang="en-US" sz="1200">
                <a:latin typeface="Times New Roman" pitchFamily="18" charset="0"/>
              </a:rPr>
              <a:pPr algn="r" defTabSz="928688"/>
              <a:t>74</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2660878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8</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F16EB2D3-7510-4F71-90A1-CD89C781739B}" type="slidenum">
              <a:rPr lang="en-US" sz="1200">
                <a:latin typeface="Times New Roman" pitchFamily="18" charset="0"/>
              </a:rPr>
              <a:pPr algn="r" defTabSz="928688"/>
              <a:t>75</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410037669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F16EB2D3-7510-4F71-90A1-CD89C781739B}" type="slidenum">
              <a:rPr lang="en-US" sz="1200">
                <a:latin typeface="Times New Roman" pitchFamily="18" charset="0"/>
              </a:rPr>
              <a:pPr algn="r" defTabSz="928688"/>
              <a:t>76</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31673557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2950" tIns="46476" rIns="92950" bIns="46476" anchor="b"/>
          <a:lstStyle/>
          <a:p>
            <a:pPr algn="r" defTabSz="928688"/>
            <a:fld id="{F16EB2D3-7510-4F71-90A1-CD89C781739B}" type="slidenum">
              <a:rPr lang="en-US" sz="1200">
                <a:latin typeface="Times New Roman" pitchFamily="18" charset="0"/>
              </a:rPr>
              <a:pPr algn="r" defTabSz="928688"/>
              <a:t>77</a:t>
            </a:fld>
            <a:endParaRPr lang="en-US" sz="1200">
              <a:latin typeface="Times New Roman" pitchFamily="18" charset="0"/>
            </a:endParaRPr>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xfrm>
            <a:off x="935038" y="4416425"/>
            <a:ext cx="5140325" cy="4183063"/>
          </a:xfrm>
          <a:noFill/>
          <a:ln/>
        </p:spPr>
        <p:txBody>
          <a:bodyPr lIns="92950" tIns="46476" rIns="92950" bIns="46476"/>
          <a:lstStyle/>
          <a:p>
            <a:pPr eaLnBrk="1" hangingPunct="1"/>
            <a:endParaRPr lang="en-US"/>
          </a:p>
        </p:txBody>
      </p:sp>
    </p:spTree>
    <p:extLst>
      <p:ext uri="{BB962C8B-B14F-4D97-AF65-F5344CB8AC3E}">
        <p14:creationId xmlns:p14="http://schemas.microsoft.com/office/powerpoint/2010/main" val="199227297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8929649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0935924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Grp="1" noRot="1" noChangeAspect="1" noChangeArrowheads="1" noTextEdit="1"/>
          </p:cNvSpPr>
          <p:nvPr>
            <p:ph type="sldImg"/>
          </p:nvPr>
        </p:nvSpPr>
        <p:spPr>
          <a:xfrm>
            <a:off x="1182688" y="696913"/>
            <a:ext cx="4648200" cy="3486150"/>
          </a:xfrm>
          <a:solidFill>
            <a:srgbClr val="FFFFFF"/>
          </a:solidFill>
          <a:ln/>
        </p:spPr>
      </p:sp>
      <p:sp>
        <p:nvSpPr>
          <p:cNvPr id="109570" name="Rectangle 3"/>
          <p:cNvSpPr>
            <a:spLocks noGrp="1" noChangeArrowheads="1"/>
          </p:cNvSpPr>
          <p:nvPr>
            <p:ph type="body" idx="1"/>
          </p:nvPr>
        </p:nvSpPr>
        <p:spPr>
          <a:xfrm>
            <a:off x="935038" y="4416425"/>
            <a:ext cx="5140325" cy="4183063"/>
          </a:xfrm>
          <a:solidFill>
            <a:srgbClr val="FFFFFF"/>
          </a:solidFill>
          <a:ln>
            <a:solidFill>
              <a:srgbClr val="000000"/>
            </a:solidFill>
          </a:ln>
        </p:spPr>
        <p:txBody>
          <a:bodyPr lIns="93333" tIns="46666" rIns="93333" bIns="46666"/>
          <a:lstStyle/>
          <a:p>
            <a:r>
              <a:rPr lang="en-US"/>
              <a:t>Take eqn 1 and suppose we say, NO, b1 estimate is biased because women have higher LE than men and also have a higher spouse edn than men so the result is a biased (upwards) estimate of b1, but just because of misspecification.</a:t>
            </a:r>
          </a:p>
        </p:txBody>
      </p:sp>
    </p:spTree>
    <p:extLst>
      <p:ext uri="{BB962C8B-B14F-4D97-AF65-F5344CB8AC3E}">
        <p14:creationId xmlns:p14="http://schemas.microsoft.com/office/powerpoint/2010/main" val="210489321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48318723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8505839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480671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9</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10</a:t>
            </a:fld>
            <a:endParaRPr lang="en-US"/>
          </a:p>
        </p:txBody>
      </p:sp>
    </p:spTree>
    <p:extLst>
      <p:ext uri="{BB962C8B-B14F-4D97-AF65-F5344CB8AC3E}">
        <p14:creationId xmlns:p14="http://schemas.microsoft.com/office/powerpoint/2010/main" val="2281292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p:cNvSpPr>
            <a:spLocks noGrp="1" noRot="1" noChangeAspect="1"/>
          </p:cNvSpPr>
          <p:nvPr>
            <p:ph type="sldImg"/>
          </p:nvPr>
        </p:nvSpPr>
        <p:spPr>
          <a:ln/>
        </p:spPr>
      </p:sp>
      <p:sp>
        <p:nvSpPr>
          <p:cNvPr id="94210" name="Notes Placeholder 2"/>
          <p:cNvSpPr>
            <a:spLocks noGrp="1"/>
          </p:cNvSpPr>
          <p:nvPr>
            <p:ph type="body" idx="1"/>
          </p:nvPr>
        </p:nvSpPr>
        <p:spPr>
          <a:noFill/>
          <a:ln/>
        </p:spPr>
        <p:txBody>
          <a:bodyPr/>
          <a:lstStyle/>
          <a:p>
            <a:endParaRPr lang="en-US"/>
          </a:p>
        </p:txBody>
      </p:sp>
      <p:sp>
        <p:nvSpPr>
          <p:cNvPr id="94211" name="Slide Number Placeholder 3"/>
          <p:cNvSpPr>
            <a:spLocks noGrp="1"/>
          </p:cNvSpPr>
          <p:nvPr>
            <p:ph type="sldNum" sz="quarter" idx="5"/>
          </p:nvPr>
        </p:nvSpPr>
        <p:spPr>
          <a:noFill/>
        </p:spPr>
        <p:txBody>
          <a:bodyPr/>
          <a:lstStyle/>
          <a:p>
            <a:fld id="{913AA8EC-0519-40FF-8EEF-5297DF85FA19}" type="slidenum">
              <a:rPr lang="en-US" smtClean="0"/>
              <a:pPr/>
              <a:t>11</a:t>
            </a:fld>
            <a:endParaRPr lang="en-US"/>
          </a:p>
        </p:txBody>
      </p:sp>
    </p:spTree>
    <p:extLst>
      <p:ext uri="{BB962C8B-B14F-4D97-AF65-F5344CB8AC3E}">
        <p14:creationId xmlns:p14="http://schemas.microsoft.com/office/powerpoint/2010/main" val="22812922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BFDEC4D-82E7-4E59-AB7F-BA00AE1A25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A4E790-2BAC-45E4-A274-08A50A90536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154FCC2-AFDB-443F-B4A5-D7BDF95F2AB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39444B-C978-47A6-9044-3A9890089F7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6B7897F3-2DFF-4006-BC9E-419DAAC4F29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468968-B4F0-44A9-941F-A6CE45A2C6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18DEFDB-E37E-41AD-8571-BC5F5A62AB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006A474-19AD-4B26-96D3-41C3F7EE6CD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F543F0E8-110D-4B45-82FD-2F135B26C4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1B5AA02D-A8BB-44B7-A596-1503A480476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E4EB38-8F6B-47A9-BE84-EF526403682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4E1BCC89-10EB-4DD9-86F0-3CFC2539AA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691" r:id="rId9"/>
    <p:sldLayoutId id="2147483700" r:id="rId10"/>
    <p:sldLayoutId id="214748369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9.emf"/></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emf"/></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3"/>
          <p:cNvSpPr txBox="1">
            <a:spLocks noChangeArrowheads="1"/>
          </p:cNvSpPr>
          <p:nvPr/>
        </p:nvSpPr>
        <p:spPr bwMode="auto">
          <a:xfrm>
            <a:off x="235258" y="2191305"/>
            <a:ext cx="7841942" cy="1446550"/>
          </a:xfrm>
          <a:prstGeom prst="rect">
            <a:avLst/>
          </a:prstGeom>
          <a:noFill/>
          <a:ln w="9525">
            <a:noFill/>
            <a:miter lim="800000"/>
            <a:headEnd/>
            <a:tailEnd/>
          </a:ln>
        </p:spPr>
        <p:txBody>
          <a:bodyPr wrap="square">
            <a:spAutoFit/>
          </a:bodyPr>
          <a:lstStyle/>
          <a:p>
            <a:r>
              <a:rPr lang="en-US" sz="4400" dirty="0">
                <a:solidFill>
                  <a:schemeClr val="accent1"/>
                </a:solidFill>
              </a:rPr>
              <a:t>Analyses with Clustered Data and </a:t>
            </a:r>
            <a:r>
              <a:rPr lang="en-US" sz="4400" dirty="0" err="1">
                <a:solidFill>
                  <a:schemeClr val="accent1"/>
                </a:solidFill>
              </a:rPr>
              <a:t>Lifecourse</a:t>
            </a:r>
            <a:r>
              <a:rPr lang="en-US" sz="4400" dirty="0">
                <a:solidFill>
                  <a:schemeClr val="accent1"/>
                </a:solidFill>
              </a:rPr>
              <a:t> Models</a:t>
            </a:r>
            <a:endParaRPr lang="en-US" sz="4100" b="1" dirty="0">
              <a:solidFill>
                <a:schemeClr val="accent1"/>
              </a:solidFill>
              <a:latin typeface="Corbe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10</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spTree>
    <p:extLst>
      <p:ext uri="{BB962C8B-B14F-4D97-AF65-F5344CB8AC3E}">
        <p14:creationId xmlns:p14="http://schemas.microsoft.com/office/powerpoint/2010/main" val="2636862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11</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sp>
        <p:nvSpPr>
          <p:cNvPr id="2" name="TextBox 1"/>
          <p:cNvSpPr txBox="1"/>
          <p:nvPr/>
        </p:nvSpPr>
        <p:spPr>
          <a:xfrm>
            <a:off x="3018" y="3718679"/>
            <a:ext cx="4111782" cy="2800767"/>
          </a:xfrm>
          <a:prstGeom prst="rect">
            <a:avLst/>
          </a:prstGeom>
          <a:noFill/>
        </p:spPr>
        <p:txBody>
          <a:bodyPr wrap="square" rtlCol="0">
            <a:spAutoFit/>
          </a:bodyPr>
          <a:lstStyle/>
          <a:p>
            <a:r>
              <a:rPr lang="en-US" sz="1600" dirty="0" smtClean="0"/>
              <a:t>In naïve model:</a:t>
            </a:r>
          </a:p>
          <a:p>
            <a:pPr marL="285750" indent="-285750">
              <a:buFont typeface="Arial" panose="020B0604020202020204" pitchFamily="34" charset="0"/>
              <a:buChar char="•"/>
            </a:pPr>
            <a:r>
              <a:rPr lang="en-US" sz="1600" dirty="0" smtClean="0"/>
              <a:t>Underestimated SEs for neighborhood characteristic (you do not have 5000 independent observations).  </a:t>
            </a:r>
          </a:p>
          <a:p>
            <a:pPr marL="285750" indent="-285750">
              <a:buFont typeface="Arial" panose="020B0604020202020204" pitchFamily="34" charset="0"/>
              <a:buChar char="•"/>
            </a:pPr>
            <a:r>
              <a:rPr lang="en-US" sz="1600" dirty="0" smtClean="0"/>
              <a:t>Biased estimate for BMI (</a:t>
            </a:r>
            <a:r>
              <a:rPr lang="en-US" sz="1600" dirty="0" err="1" smtClean="0"/>
              <a:t>nbhd</a:t>
            </a:r>
            <a:r>
              <a:rPr lang="en-US" sz="1600" dirty="0" smtClean="0"/>
              <a:t> confounding)</a:t>
            </a:r>
          </a:p>
          <a:p>
            <a:pPr marL="285750" indent="-285750">
              <a:buFont typeface="Arial" panose="020B0604020202020204" pitchFamily="34" charset="0"/>
              <a:buChar char="•"/>
            </a:pPr>
            <a:r>
              <a:rPr lang="en-US" sz="1600" dirty="0" smtClean="0"/>
              <a:t>Overestimated SEs for </a:t>
            </a:r>
            <a:r>
              <a:rPr lang="en-US" sz="1600" dirty="0" err="1" smtClean="0"/>
              <a:t>unclustered</a:t>
            </a:r>
            <a:r>
              <a:rPr lang="en-US" sz="1600" dirty="0" smtClean="0"/>
              <a:t> individual level characteristic, male (conditioning out neighborhood predictors of SBP reduces unexplained variance)</a:t>
            </a:r>
            <a:endParaRPr lang="en-US" sz="1600" dirty="0"/>
          </a:p>
        </p:txBody>
      </p:sp>
    </p:spTree>
    <p:extLst>
      <p:ext uri="{BB962C8B-B14F-4D97-AF65-F5344CB8AC3E}">
        <p14:creationId xmlns:p14="http://schemas.microsoft.com/office/powerpoint/2010/main" val="1564926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12</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6718" y="1447800"/>
            <a:ext cx="9834563" cy="5276850"/>
          </a:xfrm>
          <a:prstGeom prst="rect">
            <a:avLst/>
          </a:prstGeom>
          <a:solidFill>
            <a:schemeClr val="bg1"/>
          </a:solidFill>
          <a:ln>
            <a:solidFill>
              <a:schemeClr val="accent1"/>
            </a:solidFill>
          </a:ln>
          <a:effectLst/>
        </p:spPr>
      </p:pic>
      <p:pic>
        <p:nvPicPr>
          <p:cNvPr id="205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r="53449"/>
          <a:stretch/>
        </p:blipFill>
        <p:spPr bwMode="auto">
          <a:xfrm>
            <a:off x="3018" y="4284663"/>
            <a:ext cx="4578035" cy="2573337"/>
          </a:xfrm>
          <a:prstGeom prst="rect">
            <a:avLst/>
          </a:prstGeom>
          <a:solidFill>
            <a:schemeClr val="bg1"/>
          </a:solidFill>
          <a:ln>
            <a:solidFill>
              <a:schemeClr val="accent1"/>
            </a:solidFill>
          </a:ln>
          <a:effectLst/>
        </p:spPr>
      </p:pic>
    </p:spTree>
    <p:extLst>
      <p:ext uri="{BB962C8B-B14F-4D97-AF65-F5344CB8AC3E}">
        <p14:creationId xmlns:p14="http://schemas.microsoft.com/office/powerpoint/2010/main" val="1295494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457200" algn="l"/>
              </a:tabLst>
              <a:defRPr/>
            </a:pPr>
            <a:r>
              <a:rPr lang="en-US" sz="4800" dirty="0">
                <a:latin typeface="Arial" pitchFamily="34" charset="0"/>
                <a:cs typeface="Arial" pitchFamily="34" charset="0"/>
              </a:rPr>
              <a:t>Inefficient estimators</a:t>
            </a:r>
          </a:p>
        </p:txBody>
      </p:sp>
      <p:sp>
        <p:nvSpPr>
          <p:cNvPr id="99330" name="Content Placeholder 2"/>
          <p:cNvSpPr>
            <a:spLocks noGrp="1"/>
          </p:cNvSpPr>
          <p:nvPr>
            <p:ph idx="1"/>
          </p:nvPr>
        </p:nvSpPr>
        <p:spPr>
          <a:xfrm>
            <a:off x="457200" y="1524000"/>
            <a:ext cx="8229600" cy="5083175"/>
          </a:xfrm>
        </p:spPr>
        <p:txBody>
          <a:bodyPr/>
          <a:lstStyle/>
          <a:p>
            <a:pPr eaLnBrk="1" hangingPunct="1"/>
            <a:r>
              <a:rPr lang="en-US" sz="2800" dirty="0"/>
              <a:t>Alternatives to mixed models or GEE</a:t>
            </a:r>
          </a:p>
          <a:p>
            <a:pPr lvl="1" eaLnBrk="1" hangingPunct="1"/>
            <a:r>
              <a:rPr lang="en-US" sz="2400" dirty="0"/>
              <a:t>Do men average higher SBP than women?</a:t>
            </a:r>
          </a:p>
          <a:p>
            <a:pPr lvl="2" eaLnBrk="1" hangingPunct="1"/>
            <a:r>
              <a:rPr lang="en-US" sz="2000" dirty="0"/>
              <a:t>Take the average value of SBP for each person over all repeated measures</a:t>
            </a:r>
          </a:p>
          <a:p>
            <a:pPr lvl="2" eaLnBrk="1" hangingPunct="1"/>
            <a:r>
              <a:rPr lang="en-US" sz="2000" dirty="0"/>
              <a:t>Treat as a single outcome measure and regress on sex</a:t>
            </a:r>
          </a:p>
          <a:p>
            <a:pPr lvl="2" eaLnBrk="1" hangingPunct="1"/>
            <a:r>
              <a:rPr lang="en-US" sz="2000" dirty="0"/>
              <a:t>Choose one observation and use that</a:t>
            </a:r>
          </a:p>
          <a:p>
            <a:pPr lvl="1" eaLnBrk="1" hangingPunct="1"/>
            <a:r>
              <a:rPr lang="en-US" sz="2400" dirty="0"/>
              <a:t>Do residents of neighborhoods with greenspace average lower SBP?</a:t>
            </a:r>
          </a:p>
          <a:p>
            <a:pPr lvl="2" eaLnBrk="1" hangingPunct="1"/>
            <a:r>
              <a:rPr lang="en-US" sz="2000" dirty="0"/>
              <a:t>Average SBP for all individuals in each neighborhood</a:t>
            </a:r>
          </a:p>
          <a:p>
            <a:pPr lvl="2" eaLnBrk="1" hangingPunct="1"/>
            <a:r>
              <a:rPr lang="en-US" sz="2000" dirty="0"/>
              <a:t>Treat n=# of neighborhoods</a:t>
            </a:r>
          </a:p>
          <a:p>
            <a:pPr lvl="2" eaLnBrk="1" hangingPunct="1"/>
            <a:r>
              <a:rPr lang="en-US" sz="2000" dirty="0"/>
              <a:t>Inefficient with unbalanced data</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13</a:t>
            </a:fld>
            <a:endParaRPr lang="en-US"/>
          </a:p>
        </p:txBody>
      </p:sp>
    </p:spTree>
    <p:extLst>
      <p:ext uri="{BB962C8B-B14F-4D97-AF65-F5344CB8AC3E}">
        <p14:creationId xmlns:p14="http://schemas.microsoft.com/office/powerpoint/2010/main" val="1749522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tabLst>
                <a:tab pos="-457200" algn="l"/>
              </a:tabLst>
              <a:defRPr/>
            </a:pPr>
            <a:r>
              <a:rPr lang="en-US" sz="4000" dirty="0">
                <a:latin typeface="Arial" pitchFamily="34" charset="0"/>
                <a:cs typeface="Arial" pitchFamily="34" charset="0"/>
              </a:rPr>
              <a:t>GEE uses most efficient weighting of correlated observations</a:t>
            </a:r>
            <a:endParaRPr lang="en-US" sz="4800" dirty="0">
              <a:latin typeface="Arial" pitchFamily="34" charset="0"/>
              <a:cs typeface="Arial" pitchFamily="34" charset="0"/>
            </a:endParaRPr>
          </a:p>
        </p:txBody>
      </p:sp>
      <p:pic>
        <p:nvPicPr>
          <p:cNvPr id="3" name="Content Placeholder 2"/>
          <p:cNvPicPr>
            <a:picLocks noGrp="1" noChangeAspect="1"/>
          </p:cNvPicPr>
          <p:nvPr>
            <p:ph idx="1"/>
          </p:nvPr>
        </p:nvPicPr>
        <p:blipFill>
          <a:blip r:embed="rId2"/>
          <a:stretch>
            <a:fillRect/>
          </a:stretch>
        </p:blipFill>
        <p:spPr>
          <a:xfrm>
            <a:off x="495301" y="3448478"/>
            <a:ext cx="8229600" cy="3477318"/>
          </a:xfrm>
          <a:prstGeom prst="rect">
            <a:avLst/>
          </a:prstGeom>
        </p:spPr>
      </p:pic>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14</a:t>
            </a:fld>
            <a:endParaRPr lang="en-US"/>
          </a:p>
        </p:txBody>
      </p:sp>
      <p:sp>
        <p:nvSpPr>
          <p:cNvPr id="5" name="TextBox 4"/>
          <p:cNvSpPr txBox="1"/>
          <p:nvPr/>
        </p:nvSpPr>
        <p:spPr>
          <a:xfrm>
            <a:off x="76201" y="1524000"/>
            <a:ext cx="9067800" cy="1938992"/>
          </a:xfrm>
          <a:prstGeom prst="rect">
            <a:avLst/>
          </a:prstGeom>
          <a:noFill/>
        </p:spPr>
        <p:txBody>
          <a:bodyPr wrap="square" rtlCol="0">
            <a:spAutoFit/>
          </a:bodyPr>
          <a:lstStyle/>
          <a:p>
            <a:r>
              <a:rPr lang="en-US" sz="2400" dirty="0"/>
              <a:t>The optimal weights for combining the responses of individuals from clusters of size k are: 1/(1+(k-1)*R), where R=correlation of pairs of observations from the same cluster</a:t>
            </a:r>
          </a:p>
          <a:p>
            <a:r>
              <a:rPr lang="en-US" sz="2400" dirty="0"/>
              <a:t>i.e., </a:t>
            </a:r>
            <a:r>
              <a:rPr lang="en-US" sz="2400" dirty="0" err="1"/>
              <a:t>Downweight</a:t>
            </a:r>
            <a:r>
              <a:rPr lang="en-US" sz="2400" dirty="0"/>
              <a:t> individuals from large clusters, in proportion to the </a:t>
            </a:r>
            <a:r>
              <a:rPr lang="en-US" sz="2400" dirty="0" err="1"/>
              <a:t>intracluster</a:t>
            </a:r>
            <a:r>
              <a:rPr lang="en-US" sz="2400" dirty="0"/>
              <a:t> correlation. </a:t>
            </a:r>
          </a:p>
        </p:txBody>
      </p:sp>
    </p:spTree>
    <p:extLst>
      <p:ext uri="{BB962C8B-B14F-4D97-AF65-F5344CB8AC3E}">
        <p14:creationId xmlns:p14="http://schemas.microsoft.com/office/powerpoint/2010/main" val="77815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Wide </a:t>
            </a:r>
            <a:r>
              <a:rPr lang="en-US" dirty="0" err="1"/>
              <a:t>vs</a:t>
            </a:r>
            <a:r>
              <a:rPr lang="en-US" dirty="0"/>
              <a:t> Tall Data sets</a:t>
            </a:r>
          </a:p>
        </p:txBody>
      </p:sp>
      <p:sp>
        <p:nvSpPr>
          <p:cNvPr id="4" name="Content Placeholder 3"/>
          <p:cNvSpPr>
            <a:spLocks noGrp="1"/>
          </p:cNvSpPr>
          <p:nvPr>
            <p:ph sz="half" idx="1"/>
          </p:nvPr>
        </p:nvSpPr>
        <p:spPr/>
        <p:txBody>
          <a:bodyPr numCol="1"/>
          <a:lstStyle/>
          <a:p>
            <a:r>
              <a:rPr lang="en-US" dirty="0"/>
              <a:t>Wide</a:t>
            </a:r>
          </a:p>
          <a:p>
            <a:pPr marL="119062" indent="0">
              <a:buNone/>
            </a:pPr>
            <a:r>
              <a:rPr lang="en-US" sz="2000" dirty="0"/>
              <a:t>id       X_time1   X_time2    X_time3</a:t>
            </a:r>
          </a:p>
          <a:p>
            <a:pPr marL="119062" indent="0">
              <a:buNone/>
            </a:pPr>
            <a:r>
              <a:rPr lang="en-US" sz="2000" dirty="0"/>
              <a:t>1	  27	  32	    45</a:t>
            </a:r>
          </a:p>
          <a:p>
            <a:pPr marL="119062" indent="0">
              <a:buNone/>
            </a:pPr>
            <a:r>
              <a:rPr lang="en-US" sz="2000" dirty="0"/>
              <a:t>2	  18	  17	    20</a:t>
            </a:r>
          </a:p>
          <a:p>
            <a:pPr marL="119062" indent="0">
              <a:buNone/>
            </a:pPr>
            <a:r>
              <a:rPr lang="en-US" sz="2000" dirty="0"/>
              <a:t>3	   41	  44	    46</a:t>
            </a:r>
          </a:p>
        </p:txBody>
      </p:sp>
      <p:sp>
        <p:nvSpPr>
          <p:cNvPr id="5" name="Content Placeholder 4"/>
          <p:cNvSpPr>
            <a:spLocks noGrp="1"/>
          </p:cNvSpPr>
          <p:nvPr>
            <p:ph sz="half" idx="2"/>
          </p:nvPr>
        </p:nvSpPr>
        <p:spPr/>
        <p:txBody>
          <a:bodyPr/>
          <a:lstStyle/>
          <a:p>
            <a:r>
              <a:rPr lang="en-US" dirty="0"/>
              <a:t>Tall</a:t>
            </a:r>
          </a:p>
          <a:p>
            <a:pPr marL="119062" indent="0">
              <a:buNone/>
            </a:pPr>
            <a:r>
              <a:rPr lang="en-US" sz="2400" dirty="0"/>
              <a:t>id	time 		X</a:t>
            </a:r>
          </a:p>
          <a:p>
            <a:pPr marL="119062" indent="0">
              <a:buNone/>
            </a:pPr>
            <a:r>
              <a:rPr lang="en-US" sz="2400" dirty="0"/>
              <a:t>1	  1		27	  1	  2		32</a:t>
            </a:r>
          </a:p>
          <a:p>
            <a:pPr marL="119062" indent="0">
              <a:buNone/>
            </a:pPr>
            <a:r>
              <a:rPr lang="en-US" sz="2400" dirty="0"/>
              <a:t>1	  3		45</a:t>
            </a:r>
          </a:p>
          <a:p>
            <a:pPr marL="119062" indent="0">
              <a:buNone/>
            </a:pPr>
            <a:r>
              <a:rPr lang="en-US" sz="2400" dirty="0"/>
              <a:t>2	  1		18	  2	  2		17	  2	  3		20</a:t>
            </a:r>
          </a:p>
          <a:p>
            <a:pPr marL="119062" indent="0">
              <a:buNone/>
            </a:pPr>
            <a:r>
              <a:rPr lang="en-US" sz="2400" dirty="0"/>
              <a:t>3	  1		 41	  3	  2		44	  3	  3		46</a:t>
            </a:r>
          </a:p>
          <a:p>
            <a:endParaRPr lang="en-US" dirty="0"/>
          </a:p>
        </p:txBody>
      </p:sp>
    </p:spTree>
    <p:extLst>
      <p:ext uri="{BB962C8B-B14F-4D97-AF65-F5344CB8AC3E}">
        <p14:creationId xmlns:p14="http://schemas.microsoft.com/office/powerpoint/2010/main" val="3680754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sz="4400" dirty="0">
                <a:latin typeface="Arial" pitchFamily="34" charset="0"/>
                <a:cs typeface="Arial" pitchFamily="34" charset="0"/>
              </a:rPr>
              <a:t>Basic mixed model for clustered data without ordering </a:t>
            </a:r>
            <a:endParaRPr lang="en-US" dirty="0"/>
          </a:p>
        </p:txBody>
      </p:sp>
      <p:pic>
        <p:nvPicPr>
          <p:cNvPr id="3" name="Picture 2"/>
          <p:cNvPicPr>
            <a:picLocks noChangeAspect="1"/>
          </p:cNvPicPr>
          <p:nvPr/>
        </p:nvPicPr>
        <p:blipFill>
          <a:blip r:embed="rId3"/>
          <a:stretch>
            <a:fillRect/>
          </a:stretch>
        </p:blipFill>
        <p:spPr>
          <a:xfrm>
            <a:off x="762000" y="2133600"/>
            <a:ext cx="7124943" cy="1513688"/>
          </a:xfrm>
          <a:prstGeom prst="rect">
            <a:avLst/>
          </a:prstGeom>
        </p:spPr>
      </p:pic>
      <p:sp>
        <p:nvSpPr>
          <p:cNvPr id="4" name="TextBox 3"/>
          <p:cNvSpPr txBox="1"/>
          <p:nvPr/>
        </p:nvSpPr>
        <p:spPr>
          <a:xfrm>
            <a:off x="152400" y="1666051"/>
            <a:ext cx="7972695" cy="461665"/>
          </a:xfrm>
          <a:prstGeom prst="rect">
            <a:avLst/>
          </a:prstGeom>
          <a:noFill/>
        </p:spPr>
        <p:txBody>
          <a:bodyPr wrap="none" rtlCol="0">
            <a:spAutoFit/>
          </a:bodyPr>
          <a:lstStyle/>
          <a:p>
            <a:r>
              <a:rPr lang="en-US" sz="2400" dirty="0"/>
              <a:t>Two level random intercepts model for person </a:t>
            </a:r>
            <a:r>
              <a:rPr lang="en-US" sz="2400" i="1" dirty="0"/>
              <a:t>i</a:t>
            </a:r>
            <a:r>
              <a:rPr lang="en-US" sz="2400" dirty="0"/>
              <a:t> in place </a:t>
            </a:r>
            <a:r>
              <a:rPr lang="en-US" sz="2400" i="1" dirty="0"/>
              <a:t>j</a:t>
            </a:r>
            <a:r>
              <a:rPr lang="en-US" sz="2400" dirty="0"/>
              <a:t>:</a:t>
            </a:r>
          </a:p>
        </p:txBody>
      </p:sp>
      <p:pic>
        <p:nvPicPr>
          <p:cNvPr id="6" name="Picture 5"/>
          <p:cNvPicPr>
            <a:picLocks noChangeAspect="1"/>
          </p:cNvPicPr>
          <p:nvPr/>
        </p:nvPicPr>
        <p:blipFill>
          <a:blip r:embed="rId4"/>
          <a:stretch>
            <a:fillRect/>
          </a:stretch>
        </p:blipFill>
        <p:spPr>
          <a:xfrm>
            <a:off x="453571" y="4191000"/>
            <a:ext cx="8030161" cy="563063"/>
          </a:xfrm>
          <a:prstGeom prst="rect">
            <a:avLst/>
          </a:prstGeom>
        </p:spPr>
      </p:pic>
      <mc:AlternateContent xmlns:mc="http://schemas.openxmlformats.org/markup-compatibility/2006" xmlns:a14="http://schemas.microsoft.com/office/drawing/2010/main">
        <mc:Choice Requires="a14">
          <p:sp>
            <p:nvSpPr>
              <p:cNvPr id="9" name="TextBox 8"/>
              <p:cNvSpPr txBox="1"/>
              <p:nvPr/>
            </p:nvSpPr>
            <p:spPr>
              <a:xfrm>
                <a:off x="388257" y="4724400"/>
                <a:ext cx="7498686" cy="2360518"/>
              </a:xfrm>
              <a:prstGeom prst="rect">
                <a:avLst/>
              </a:prstGeom>
              <a:noFill/>
            </p:spPr>
            <p:txBody>
              <a:bodyPr wrap="square" rtlCol="0">
                <a:spAutoFit/>
              </a:bodyPr>
              <a:lstStyle/>
              <a:p>
                <a:r>
                  <a:rPr lang="en-US" sz="2800" dirty="0"/>
                  <a:t>To fully specify a mixed model, you must also describe the distribution of the random terms</a:t>
                </a:r>
              </a:p>
              <a:p>
                <a:r>
                  <a:rPr lang="en-US" sz="2800" dirty="0">
                    <a:latin typeface="Symbol" panose="05050102010706020507" pitchFamily="18" charset="2"/>
                  </a:rPr>
                  <a:t>m</a:t>
                </a:r>
                <a:r>
                  <a:rPr lang="en-US" sz="2800" baseline="-25000" dirty="0"/>
                  <a:t>0j</a:t>
                </a:r>
                <a:r>
                  <a:rPr lang="en-US" sz="2800" dirty="0"/>
                  <a:t>~N(0,</a:t>
                </a:r>
                <a14:m>
                  <m:oMath xmlns:m="http://schemas.openxmlformats.org/officeDocument/2006/math">
                    <m:sSubSup>
                      <m:sSubSupPr>
                        <m:ctrlPr>
                          <a:rPr lang="en-US" sz="2800" i="1" smtClean="0">
                            <a:latin typeface="Cambria Math"/>
                          </a:rPr>
                        </m:ctrlPr>
                      </m:sSubSupPr>
                      <m:e>
                        <m:r>
                          <a:rPr lang="en-US" sz="2800" b="0" i="1" smtClean="0">
                            <a:latin typeface="Cambria Math" panose="02040503050406030204" pitchFamily="18" charset="0"/>
                            <a:ea typeface="Cambria Math" panose="02040503050406030204" pitchFamily="18" charset="0"/>
                          </a:rPr>
                          <m:t>𝜎</m:t>
                        </m:r>
                      </m:e>
                      <m:sub>
                        <m:r>
                          <a:rPr lang="en-US" sz="2800" i="1" smtClean="0">
                            <a:latin typeface="Cambria Math" panose="02040503050406030204" pitchFamily="18" charset="0"/>
                            <a:ea typeface="Cambria Math" panose="02040503050406030204" pitchFamily="18" charset="0"/>
                          </a:rPr>
                          <m:t>𝜇</m:t>
                        </m:r>
                        <m:r>
                          <a:rPr lang="en-US" sz="2800" b="0" i="1" smtClean="0">
                            <a:latin typeface="Cambria Math" panose="02040503050406030204" pitchFamily="18" charset="0"/>
                            <a:ea typeface="Cambria Math" panose="02040503050406030204" pitchFamily="18" charset="0"/>
                          </a:rPr>
                          <m:t>0</m:t>
                        </m:r>
                      </m:sub>
                      <m:sup>
                        <m:r>
                          <a:rPr lang="en-US" sz="2800" b="0" i="1" smtClean="0">
                            <a:latin typeface="Cambria Math" panose="02040503050406030204" pitchFamily="18" charset="0"/>
                          </a:rPr>
                          <m:t>2</m:t>
                        </m:r>
                      </m:sup>
                    </m:sSubSup>
                  </m:oMath>
                </a14:m>
                <a:r>
                  <a:rPr lang="en-US" sz="2800" dirty="0"/>
                  <a:t>)</a:t>
                </a:r>
              </a:p>
              <a:p>
                <a:r>
                  <a:rPr lang="en-US" sz="2800" dirty="0" err="1">
                    <a:latin typeface="Symbol" panose="05050102010706020507" pitchFamily="18" charset="2"/>
                  </a:rPr>
                  <a:t>e</a:t>
                </a:r>
                <a:r>
                  <a:rPr lang="en-US" sz="2800" baseline="-25000" dirty="0" err="1"/>
                  <a:t>ij</a:t>
                </a:r>
                <a:r>
                  <a:rPr lang="en-US" sz="2800" dirty="0" err="1"/>
                  <a:t>~N</a:t>
                </a:r>
                <a:r>
                  <a:rPr lang="en-US" sz="2800" dirty="0"/>
                  <a:t>(0,</a:t>
                </a:r>
                <a14:m>
                  <m:oMath xmlns:m="http://schemas.openxmlformats.org/officeDocument/2006/math">
                    <m:sSubSup>
                      <m:sSubSupPr>
                        <m:ctrlPr>
                          <a:rPr lang="en-US" sz="2800" i="1">
                            <a:latin typeface="Cambria Math"/>
                          </a:rPr>
                        </m:ctrlPr>
                      </m:sSubSupPr>
                      <m:e>
                        <m:r>
                          <a:rPr lang="en-US" sz="2800" i="1">
                            <a:latin typeface="Cambria Math" panose="02040503050406030204" pitchFamily="18" charset="0"/>
                            <a:ea typeface="Cambria Math" panose="02040503050406030204" pitchFamily="18" charset="0"/>
                          </a:rPr>
                          <m:t>𝜎</m:t>
                        </m:r>
                      </m:e>
                      <m:sub>
                        <m:r>
                          <a:rPr lang="en-US" sz="2800" b="0" i="1" smtClean="0">
                            <a:latin typeface="Cambria Math" panose="02040503050406030204" pitchFamily="18" charset="0"/>
                            <a:ea typeface="Cambria Math" panose="02040503050406030204" pitchFamily="18" charset="0"/>
                          </a:rPr>
                          <m:t>𝑒</m:t>
                        </m:r>
                      </m:sub>
                      <m:sup>
                        <m:r>
                          <a:rPr lang="en-US" sz="2800" i="1">
                            <a:latin typeface="Cambria Math" panose="02040503050406030204" pitchFamily="18" charset="0"/>
                          </a:rPr>
                          <m:t>2</m:t>
                        </m:r>
                      </m:sup>
                    </m:sSubSup>
                  </m:oMath>
                </a14:m>
                <a:r>
                  <a:rPr lang="en-US" sz="2800" dirty="0"/>
                  <a:t>)</a:t>
                </a:r>
              </a:p>
              <a:p>
                <a:endParaRPr lang="en-US"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388257" y="4724400"/>
                <a:ext cx="7498686" cy="2360518"/>
              </a:xfrm>
              <a:prstGeom prst="rect">
                <a:avLst/>
              </a:prstGeom>
              <a:blipFill rotWithShape="0">
                <a:blip r:embed="rId5"/>
                <a:stretch>
                  <a:fillRect l="-1707" t="-2584" r="-407"/>
                </a:stretch>
              </a:blipFill>
            </p:spPr>
            <p:txBody>
              <a:bodyPr/>
              <a:lstStyle/>
              <a:p>
                <a:r>
                  <a:rPr lang="en-US">
                    <a:noFill/>
                  </a:rPr>
                  <a:t> </a:t>
                </a:r>
              </a:p>
            </p:txBody>
          </p:sp>
        </mc:Fallback>
      </mc:AlternateContent>
    </p:spTree>
    <p:extLst>
      <p:ext uri="{BB962C8B-B14F-4D97-AF65-F5344CB8AC3E}">
        <p14:creationId xmlns:p14="http://schemas.microsoft.com/office/powerpoint/2010/main" val="512507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sp>
        <p:nvSpPr>
          <p:cNvPr id="4" name="TextBox 3"/>
          <p:cNvSpPr txBox="1"/>
          <p:nvPr/>
        </p:nvSpPr>
        <p:spPr>
          <a:xfrm>
            <a:off x="0" y="1589888"/>
            <a:ext cx="8686800" cy="954107"/>
          </a:xfrm>
          <a:prstGeom prst="rect">
            <a:avLst/>
          </a:prstGeom>
          <a:noFill/>
        </p:spPr>
        <p:txBody>
          <a:bodyPr wrap="square" rtlCol="0">
            <a:spAutoFit/>
          </a:bodyPr>
          <a:lstStyle/>
          <a:p>
            <a:r>
              <a:rPr lang="en-US" sz="2800" dirty="0"/>
              <a:t>Two level random slopes model (implicitly, assume you have a random intercept as well):</a:t>
            </a:r>
          </a:p>
        </p:txBody>
      </p:sp>
      <p:pic>
        <p:nvPicPr>
          <p:cNvPr id="2" name="Picture 1"/>
          <p:cNvPicPr>
            <a:picLocks noChangeAspect="1"/>
          </p:cNvPicPr>
          <p:nvPr/>
        </p:nvPicPr>
        <p:blipFill>
          <a:blip r:embed="rId3"/>
          <a:stretch>
            <a:fillRect/>
          </a:stretch>
        </p:blipFill>
        <p:spPr>
          <a:xfrm>
            <a:off x="1905144" y="2819393"/>
            <a:ext cx="5607973" cy="412060"/>
          </a:xfrm>
          <a:prstGeom prst="rect">
            <a:avLst/>
          </a:prstGeom>
        </p:spPr>
      </p:pic>
      <p:pic>
        <p:nvPicPr>
          <p:cNvPr id="3" name="Picture 2"/>
          <p:cNvPicPr>
            <a:picLocks noChangeAspect="1"/>
          </p:cNvPicPr>
          <p:nvPr/>
        </p:nvPicPr>
        <p:blipFill>
          <a:blip r:embed="rId4"/>
          <a:stretch>
            <a:fillRect/>
          </a:stretch>
        </p:blipFill>
        <p:spPr>
          <a:xfrm>
            <a:off x="1797937" y="3428997"/>
            <a:ext cx="6380328" cy="1034354"/>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4876800"/>
            <a:ext cx="7658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5155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sz="4400" dirty="0">
                <a:latin typeface="Arial" pitchFamily="34" charset="0"/>
                <a:cs typeface="Arial" pitchFamily="34" charset="0"/>
              </a:rPr>
              <a:t>Random slopes model</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56320"/>
            <a:ext cx="765810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133600"/>
            <a:ext cx="7467600" cy="3657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9654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When the unit of clustering is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We are usually interested in determinants of within person change, thus the descriptor “growth curves”</a:t>
            </a:r>
          </a:p>
          <a:p>
            <a:r>
              <a:rPr lang="en-US" sz="2800" dirty="0"/>
              <a:t>Typically motivated by specifying change term using a time dimension (conceptually, age) and examining interactions with the time term</a:t>
            </a:r>
          </a:p>
          <a:p>
            <a:r>
              <a:rPr lang="en-US" sz="2800" dirty="0"/>
              <a:t>Can be a time-constant modifier: Sex*age</a:t>
            </a:r>
          </a:p>
          <a:p>
            <a:r>
              <a:rPr lang="en-US" sz="2800" dirty="0"/>
              <a:t>Or a time-varying modifier: depressive symptoms*age</a:t>
            </a:r>
          </a:p>
        </p:txBody>
      </p:sp>
    </p:spTree>
    <p:extLst>
      <p:ext uri="{BB962C8B-B14F-4D97-AF65-F5344CB8AC3E}">
        <p14:creationId xmlns:p14="http://schemas.microsoft.com/office/powerpoint/2010/main" val="2554356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2075021"/>
            <a:ext cx="7924800" cy="4031873"/>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3073534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Questions potentially of interest: repeated measures of a person</a:t>
            </a:r>
          </a:p>
        </p:txBody>
      </p:sp>
      <p:sp>
        <p:nvSpPr>
          <p:cNvPr id="9" name="Content Placeholder 5"/>
          <p:cNvSpPr txBox="1">
            <a:spLocks/>
          </p:cNvSpPr>
          <p:nvPr/>
        </p:nvSpPr>
        <p:spPr bwMode="auto">
          <a:xfrm>
            <a:off x="0" y="17526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800" dirty="0"/>
              <a:t>Growth curve models are specified as interactions between time and (usually) a person-level variable (sometimes time-varying variable)</a:t>
            </a:r>
          </a:p>
          <a:p>
            <a:r>
              <a:rPr lang="en-US" sz="2800" dirty="0"/>
              <a:t>Person level exposure </a:t>
            </a:r>
            <a:r>
              <a:rPr lang="en-US" sz="2800" dirty="0">
                <a:sym typeface="Wingdings" panose="05000000000000000000" pitchFamily="2" charset="2"/>
              </a:rPr>
              <a:t> time-specific outcome</a:t>
            </a:r>
          </a:p>
          <a:p>
            <a:pPr lvl="1"/>
            <a:r>
              <a:rPr lang="en-US" sz="2400" dirty="0">
                <a:sym typeface="Wingdings" panose="05000000000000000000" pitchFamily="2" charset="2"/>
              </a:rPr>
              <a:t>Does SBP change more quickly for men than for women: measure sex at person level and time at the occasion level. </a:t>
            </a:r>
          </a:p>
          <a:p>
            <a:pPr lvl="1"/>
            <a:r>
              <a:rPr lang="en-US" sz="2400" dirty="0">
                <a:sym typeface="Wingdings" panose="05000000000000000000" pitchFamily="2" charset="2"/>
              </a:rPr>
              <a:t>Addresses whether sex of the person modifies the rate of change over time.</a:t>
            </a:r>
          </a:p>
          <a:p>
            <a:pPr lvl="1"/>
            <a:r>
              <a:rPr lang="en-US" sz="2400" dirty="0">
                <a:sym typeface="Wingdings" panose="05000000000000000000" pitchFamily="2" charset="2"/>
              </a:rPr>
              <a:t>Major challenge is choosing the time dimension: age vs time from enrollment vs time from some other milestone (e.g., death, diagnosis)</a:t>
            </a:r>
            <a:endParaRPr lang="en-US" sz="2400" dirty="0"/>
          </a:p>
        </p:txBody>
      </p:sp>
    </p:spTree>
    <p:extLst>
      <p:ext uri="{BB962C8B-B14F-4D97-AF65-F5344CB8AC3E}">
        <p14:creationId xmlns:p14="http://schemas.microsoft.com/office/powerpoint/2010/main" val="221735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Classic growth curve: Willis et al </a:t>
            </a:r>
            <a:r>
              <a:rPr lang="en-US" dirty="0" err="1"/>
              <a:t>Pmed</a:t>
            </a:r>
            <a:r>
              <a:rPr lang="en-US" dirty="0"/>
              <a:t> S2: trajectories of SBP</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None/>
            </a:pPr>
            <a:r>
              <a:rPr lang="en-US" sz="2400" dirty="0" err="1"/>
              <a:t>SBP</a:t>
            </a:r>
            <a:r>
              <a:rPr lang="en-US" sz="2400" baseline="-25000" dirty="0" err="1"/>
              <a:t>ij</a:t>
            </a:r>
            <a:r>
              <a:rPr lang="en-GB" sz="2400" dirty="0"/>
              <a:t>= </a:t>
            </a:r>
            <a:r>
              <a:rPr lang="en-GB" sz="2400" dirty="0">
                <a:sym typeface="Symbol"/>
              </a:rPr>
              <a:t></a:t>
            </a:r>
            <a:r>
              <a:rPr lang="en-GB" sz="2400" baseline="-25000" dirty="0"/>
              <a:t>0</a:t>
            </a:r>
            <a:r>
              <a:rPr lang="en-GB" sz="2400" dirty="0"/>
              <a:t> + </a:t>
            </a:r>
            <a:r>
              <a:rPr lang="en-GB" sz="2400" dirty="0">
                <a:sym typeface="Symbol"/>
              </a:rPr>
              <a:t></a:t>
            </a:r>
            <a:r>
              <a:rPr lang="en-GB" sz="2400" baseline="-25000" dirty="0"/>
              <a:t>0i</a:t>
            </a:r>
            <a:r>
              <a:rPr lang="en-GB" sz="2400" dirty="0"/>
              <a:t> + (</a:t>
            </a:r>
            <a:r>
              <a:rPr lang="en-GB" sz="2400" dirty="0">
                <a:sym typeface="Symbol"/>
              </a:rPr>
              <a:t></a:t>
            </a:r>
            <a:r>
              <a:rPr lang="en-GB" sz="2400" baseline="-25000" dirty="0"/>
              <a:t>1</a:t>
            </a:r>
            <a:r>
              <a:rPr lang="en-GB" sz="2400" dirty="0"/>
              <a:t> </a:t>
            </a:r>
            <a:r>
              <a:rPr lang="en-US" sz="2400" dirty="0"/>
              <a:t>+ </a:t>
            </a:r>
            <a:r>
              <a:rPr lang="en-GB" sz="2400" dirty="0">
                <a:sym typeface="Symbol"/>
              </a:rPr>
              <a:t></a:t>
            </a:r>
            <a:r>
              <a:rPr lang="en-GB" sz="2400" baseline="-25000" dirty="0"/>
              <a:t>1i</a:t>
            </a:r>
            <a:r>
              <a:rPr lang="en-GB" sz="2400" dirty="0"/>
              <a:t>)</a:t>
            </a:r>
            <a:r>
              <a:rPr lang="en-US" sz="2400" dirty="0"/>
              <a:t> </a:t>
            </a:r>
            <a:r>
              <a:rPr lang="en-US" sz="2400" dirty="0" err="1"/>
              <a:t>age</a:t>
            </a:r>
            <a:r>
              <a:rPr lang="en-US" sz="2400" baseline="-25000" dirty="0" err="1"/>
              <a:t>ij</a:t>
            </a:r>
            <a:r>
              <a:rPr lang="en-US" sz="2400" dirty="0"/>
              <a:t> + </a:t>
            </a:r>
            <a:r>
              <a:rPr lang="en-GB" sz="2400" dirty="0"/>
              <a:t>(</a:t>
            </a:r>
            <a:r>
              <a:rPr lang="en-GB" sz="2400" dirty="0">
                <a:sym typeface="Symbol"/>
              </a:rPr>
              <a:t></a:t>
            </a:r>
            <a:r>
              <a:rPr lang="en-GB" sz="2400" baseline="-25000" dirty="0"/>
              <a:t>2</a:t>
            </a:r>
            <a:r>
              <a:rPr lang="en-GB" sz="2400" dirty="0"/>
              <a:t> </a:t>
            </a:r>
            <a:r>
              <a:rPr lang="en-US" sz="2400" dirty="0"/>
              <a:t>+ </a:t>
            </a:r>
            <a:r>
              <a:rPr lang="en-GB" sz="2400" dirty="0">
                <a:sym typeface="Symbol"/>
              </a:rPr>
              <a:t></a:t>
            </a:r>
            <a:r>
              <a:rPr lang="en-GB" sz="2400" baseline="-25000" dirty="0"/>
              <a:t>2i</a:t>
            </a:r>
            <a:r>
              <a:rPr lang="en-GB" sz="2400" dirty="0"/>
              <a:t>)</a:t>
            </a:r>
            <a:r>
              <a:rPr lang="en-US" sz="2400" dirty="0"/>
              <a:t> age</a:t>
            </a:r>
            <a:r>
              <a:rPr lang="en-US" sz="2400" baseline="30000" dirty="0"/>
              <a:t>2</a:t>
            </a:r>
            <a:r>
              <a:rPr lang="en-US" sz="2400" baseline="-25000" dirty="0"/>
              <a:t>ij</a:t>
            </a:r>
            <a:r>
              <a:rPr lang="en-US" sz="2400" dirty="0"/>
              <a:t> + </a:t>
            </a:r>
            <a:r>
              <a:rPr lang="en-GB" sz="2400" dirty="0"/>
              <a:t>(</a:t>
            </a:r>
            <a:r>
              <a:rPr lang="en-GB" sz="2400" dirty="0">
                <a:sym typeface="Symbol"/>
              </a:rPr>
              <a:t></a:t>
            </a:r>
            <a:r>
              <a:rPr lang="en-GB" sz="2400" baseline="-25000" dirty="0"/>
              <a:t>3</a:t>
            </a:r>
            <a:r>
              <a:rPr lang="en-GB" sz="2400" dirty="0"/>
              <a:t> </a:t>
            </a:r>
            <a:r>
              <a:rPr lang="en-US" sz="2400" dirty="0"/>
              <a:t>+ </a:t>
            </a:r>
            <a:r>
              <a:rPr lang="en-GB" sz="2400" dirty="0">
                <a:sym typeface="Symbol"/>
              </a:rPr>
              <a:t></a:t>
            </a:r>
            <a:r>
              <a:rPr lang="en-GB" sz="2400" baseline="-25000" dirty="0"/>
              <a:t>3i</a:t>
            </a:r>
            <a:r>
              <a:rPr lang="en-GB" sz="2400" dirty="0"/>
              <a:t>)</a:t>
            </a:r>
            <a:r>
              <a:rPr lang="en-US" sz="2400" dirty="0"/>
              <a:t> age</a:t>
            </a:r>
            <a:r>
              <a:rPr lang="en-US" sz="2400" baseline="30000" dirty="0"/>
              <a:t>3</a:t>
            </a:r>
            <a:r>
              <a:rPr lang="en-US" sz="2400" baseline="-25000" dirty="0"/>
              <a:t>ij</a:t>
            </a:r>
            <a:r>
              <a:rPr lang="en-US" sz="2400" dirty="0"/>
              <a:t> + </a:t>
            </a:r>
            <a:r>
              <a:rPr lang="en-US" sz="2400" dirty="0" err="1"/>
              <a:t>ε</a:t>
            </a:r>
            <a:r>
              <a:rPr lang="en-US" sz="2400" baseline="-25000" dirty="0" err="1"/>
              <a:t>ij</a:t>
            </a:r>
            <a:r>
              <a:rPr lang="en-US" sz="2400" baseline="-25000" dirty="0"/>
              <a:t>	</a:t>
            </a:r>
            <a:r>
              <a:rPr lang="en-US" sz="2400" dirty="0"/>
              <a:t> </a:t>
            </a:r>
          </a:p>
          <a:p>
            <a:r>
              <a:rPr lang="en-US" sz="2400" dirty="0"/>
              <a:t>Where </a:t>
            </a:r>
            <a:r>
              <a:rPr lang="en-US" sz="2400" dirty="0" err="1"/>
              <a:t>SBP</a:t>
            </a:r>
            <a:r>
              <a:rPr lang="en-US" sz="2400" baseline="-25000" dirty="0" err="1"/>
              <a:t>ij</a:t>
            </a:r>
            <a:r>
              <a:rPr lang="en-US" sz="2400" baseline="30000" dirty="0"/>
              <a:t> </a:t>
            </a:r>
            <a:r>
              <a:rPr lang="en-GB" sz="2400" dirty="0"/>
              <a:t>is the systolic blood pressure for individual </a:t>
            </a:r>
            <a:r>
              <a:rPr lang="en-GB" sz="2400" i="1" dirty="0"/>
              <a:t>i</a:t>
            </a:r>
            <a:r>
              <a:rPr lang="en-GB" sz="2400" dirty="0"/>
              <a:t> at observation time </a:t>
            </a:r>
            <a:r>
              <a:rPr lang="en-GB" sz="2400" i="1" dirty="0"/>
              <a:t>j</a:t>
            </a:r>
            <a:r>
              <a:rPr lang="en-GB" sz="2400" dirty="0"/>
              <a:t>. </a:t>
            </a:r>
          </a:p>
          <a:p>
            <a:r>
              <a:rPr lang="en-GB" sz="2400" dirty="0">
                <a:sym typeface="Symbol"/>
              </a:rPr>
              <a:t></a:t>
            </a:r>
            <a:r>
              <a:rPr lang="en-GB" sz="2400" baseline="-25000" dirty="0"/>
              <a:t>0 </a:t>
            </a:r>
            <a:r>
              <a:rPr lang="en-GB" sz="2400" dirty="0"/>
              <a:t>and</a:t>
            </a:r>
            <a:r>
              <a:rPr lang="en-GB" sz="2400" baseline="-25000" dirty="0"/>
              <a:t> </a:t>
            </a:r>
            <a:r>
              <a:rPr lang="en-GB" sz="2400" dirty="0">
                <a:sym typeface="Symbol"/>
              </a:rPr>
              <a:t></a:t>
            </a:r>
            <a:r>
              <a:rPr lang="en-GB" sz="2400" baseline="-25000" dirty="0"/>
              <a:t>1</a:t>
            </a:r>
            <a:r>
              <a:rPr lang="en-GB" sz="2400" dirty="0"/>
              <a:t> are the fixed intercept and slope, </a:t>
            </a:r>
            <a:r>
              <a:rPr lang="en-GB" sz="2400" dirty="0">
                <a:sym typeface="Symbol"/>
              </a:rPr>
              <a:t></a:t>
            </a:r>
            <a:r>
              <a:rPr lang="en-GB" sz="2400" baseline="-25000" dirty="0"/>
              <a:t>0i</a:t>
            </a:r>
            <a:r>
              <a:rPr lang="en-GB" sz="2400" dirty="0"/>
              <a:t> to </a:t>
            </a:r>
            <a:r>
              <a:rPr lang="en-GB" sz="2400" dirty="0">
                <a:sym typeface="Symbol"/>
              </a:rPr>
              <a:t></a:t>
            </a:r>
            <a:r>
              <a:rPr lang="en-GB" sz="2400" baseline="-25000" dirty="0"/>
              <a:t>3i</a:t>
            </a:r>
            <a:r>
              <a:rPr lang="en-GB" sz="2400" dirty="0"/>
              <a:t> are the random intercept and slope coefficients for each individual </a:t>
            </a:r>
            <a:r>
              <a:rPr lang="en-GB" sz="2400" i="1" dirty="0"/>
              <a:t>i</a:t>
            </a:r>
            <a:r>
              <a:rPr lang="en-GB" sz="2400" dirty="0"/>
              <a:t>, and </a:t>
            </a:r>
            <a:r>
              <a:rPr lang="en-US" sz="2400" dirty="0" err="1"/>
              <a:t>ε</a:t>
            </a:r>
            <a:r>
              <a:rPr lang="en-US" sz="2400" baseline="-25000" dirty="0" err="1"/>
              <a:t>ij</a:t>
            </a:r>
            <a:r>
              <a:rPr lang="en-US" sz="2400" baseline="-25000" dirty="0"/>
              <a:t>  </a:t>
            </a:r>
            <a:r>
              <a:rPr lang="en-GB" sz="2400" dirty="0"/>
              <a:t>is the residual error term for individual </a:t>
            </a:r>
            <a:r>
              <a:rPr lang="en-GB" sz="2400" i="1" dirty="0"/>
              <a:t>i</a:t>
            </a:r>
            <a:r>
              <a:rPr lang="en-GB" sz="2400" dirty="0"/>
              <a:t>, at time </a:t>
            </a:r>
            <a:r>
              <a:rPr lang="en-GB" sz="2400" i="1" dirty="0"/>
              <a:t>j</a:t>
            </a:r>
            <a:r>
              <a:rPr lang="en-GB" sz="2400" dirty="0"/>
              <a:t>. </a:t>
            </a:r>
          </a:p>
          <a:p>
            <a:r>
              <a:rPr lang="en-GB" sz="2400" dirty="0"/>
              <a:t>Covariance between the random coefficients was allowed . Age was centred at the baseline age in each cohort . </a:t>
            </a:r>
            <a:endParaRPr lang="en-US" sz="2400" dirty="0"/>
          </a:p>
          <a:p>
            <a:endParaRPr lang="en-US" sz="2400" dirty="0"/>
          </a:p>
        </p:txBody>
      </p:sp>
    </p:spTree>
    <p:extLst>
      <p:ext uri="{BB962C8B-B14F-4D97-AF65-F5344CB8AC3E}">
        <p14:creationId xmlns:p14="http://schemas.microsoft.com/office/powerpoint/2010/main" val="1572989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a:defRPr/>
            </a:pPr>
            <a:r>
              <a:rPr lang="en-US" dirty="0"/>
              <a:t>Classic growth curve: Willis et al </a:t>
            </a:r>
            <a:r>
              <a:rPr lang="en-US" dirty="0" err="1"/>
              <a:t>Pmed</a:t>
            </a:r>
            <a:r>
              <a:rPr lang="en-US" dirty="0"/>
              <a:t> S2: trajectories of SBP</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None/>
            </a:pPr>
            <a:r>
              <a:rPr lang="en-US" sz="2400" dirty="0" err="1"/>
              <a:t>SBP</a:t>
            </a:r>
            <a:r>
              <a:rPr lang="en-US" sz="2400" baseline="-25000" dirty="0" err="1"/>
              <a:t>ij</a:t>
            </a:r>
            <a:r>
              <a:rPr lang="en-GB" sz="2400" dirty="0"/>
              <a:t>= </a:t>
            </a:r>
            <a:r>
              <a:rPr lang="en-GB" sz="2400" dirty="0">
                <a:sym typeface="Symbol"/>
              </a:rPr>
              <a:t></a:t>
            </a:r>
            <a:r>
              <a:rPr lang="en-GB" sz="2400" baseline="-25000" dirty="0"/>
              <a:t>0</a:t>
            </a:r>
            <a:r>
              <a:rPr lang="en-GB" sz="2400" dirty="0"/>
              <a:t> + </a:t>
            </a:r>
            <a:r>
              <a:rPr lang="en-GB" sz="2400" dirty="0">
                <a:sym typeface="Symbol"/>
              </a:rPr>
              <a:t></a:t>
            </a:r>
            <a:r>
              <a:rPr lang="en-GB" sz="2400" baseline="-25000" dirty="0"/>
              <a:t>0i</a:t>
            </a:r>
            <a:r>
              <a:rPr lang="en-GB" sz="2400" dirty="0"/>
              <a:t> + (</a:t>
            </a:r>
            <a:r>
              <a:rPr lang="en-GB" sz="2400" dirty="0">
                <a:sym typeface="Symbol"/>
              </a:rPr>
              <a:t></a:t>
            </a:r>
            <a:r>
              <a:rPr lang="en-GB" sz="2400" baseline="-25000" dirty="0"/>
              <a:t>1</a:t>
            </a:r>
            <a:r>
              <a:rPr lang="en-GB" sz="2400" dirty="0"/>
              <a:t> </a:t>
            </a:r>
            <a:r>
              <a:rPr lang="en-US" sz="2400" dirty="0"/>
              <a:t>+ </a:t>
            </a:r>
            <a:r>
              <a:rPr lang="en-GB" sz="2400" dirty="0">
                <a:sym typeface="Symbol"/>
              </a:rPr>
              <a:t></a:t>
            </a:r>
            <a:r>
              <a:rPr lang="en-GB" sz="2400" baseline="-25000" dirty="0"/>
              <a:t>1i</a:t>
            </a:r>
            <a:r>
              <a:rPr lang="en-GB" sz="2400" dirty="0"/>
              <a:t>)</a:t>
            </a:r>
            <a:r>
              <a:rPr lang="en-US" sz="2400" dirty="0"/>
              <a:t> </a:t>
            </a:r>
            <a:r>
              <a:rPr lang="en-US" sz="2400" dirty="0" err="1"/>
              <a:t>age</a:t>
            </a:r>
            <a:r>
              <a:rPr lang="en-US" sz="2400" baseline="-25000" dirty="0" err="1"/>
              <a:t>ij</a:t>
            </a:r>
            <a:r>
              <a:rPr lang="en-US" sz="2400" dirty="0"/>
              <a:t> + </a:t>
            </a:r>
            <a:r>
              <a:rPr lang="en-GB" sz="2400" dirty="0"/>
              <a:t>(</a:t>
            </a:r>
            <a:r>
              <a:rPr lang="en-GB" sz="2400" dirty="0">
                <a:sym typeface="Symbol"/>
              </a:rPr>
              <a:t></a:t>
            </a:r>
            <a:r>
              <a:rPr lang="en-GB" sz="2400" baseline="-25000" dirty="0"/>
              <a:t>2</a:t>
            </a:r>
            <a:r>
              <a:rPr lang="en-GB" sz="2400" dirty="0"/>
              <a:t> </a:t>
            </a:r>
            <a:r>
              <a:rPr lang="en-US" sz="2400" dirty="0"/>
              <a:t>+ </a:t>
            </a:r>
            <a:r>
              <a:rPr lang="en-GB" sz="2400" dirty="0">
                <a:sym typeface="Symbol"/>
              </a:rPr>
              <a:t></a:t>
            </a:r>
            <a:r>
              <a:rPr lang="en-GB" sz="2400" baseline="-25000" dirty="0"/>
              <a:t>2i</a:t>
            </a:r>
            <a:r>
              <a:rPr lang="en-GB" sz="2400" dirty="0"/>
              <a:t>)</a:t>
            </a:r>
            <a:r>
              <a:rPr lang="en-US" sz="2400" dirty="0"/>
              <a:t> age</a:t>
            </a:r>
            <a:r>
              <a:rPr lang="en-US" sz="2400" baseline="30000" dirty="0"/>
              <a:t>2</a:t>
            </a:r>
            <a:r>
              <a:rPr lang="en-US" sz="2400" baseline="-25000" dirty="0"/>
              <a:t>ij</a:t>
            </a:r>
            <a:r>
              <a:rPr lang="en-US" sz="2400" dirty="0"/>
              <a:t> + </a:t>
            </a:r>
            <a:r>
              <a:rPr lang="en-GB" sz="2400" dirty="0"/>
              <a:t>(</a:t>
            </a:r>
            <a:r>
              <a:rPr lang="en-GB" sz="2400" dirty="0">
                <a:sym typeface="Symbol"/>
              </a:rPr>
              <a:t></a:t>
            </a:r>
            <a:r>
              <a:rPr lang="en-GB" sz="2400" baseline="-25000" dirty="0"/>
              <a:t>3</a:t>
            </a:r>
            <a:r>
              <a:rPr lang="en-GB" sz="2400" dirty="0"/>
              <a:t> </a:t>
            </a:r>
            <a:r>
              <a:rPr lang="en-US" sz="2400" dirty="0"/>
              <a:t>+ </a:t>
            </a:r>
            <a:r>
              <a:rPr lang="en-GB" sz="2400" dirty="0">
                <a:sym typeface="Symbol"/>
              </a:rPr>
              <a:t></a:t>
            </a:r>
            <a:r>
              <a:rPr lang="en-GB" sz="2400" baseline="-25000" dirty="0"/>
              <a:t>3i</a:t>
            </a:r>
            <a:r>
              <a:rPr lang="en-GB" sz="2400" dirty="0"/>
              <a:t>)</a:t>
            </a:r>
            <a:r>
              <a:rPr lang="en-US" sz="2400" dirty="0"/>
              <a:t> age</a:t>
            </a:r>
            <a:r>
              <a:rPr lang="en-US" sz="2400" baseline="30000" dirty="0"/>
              <a:t>3</a:t>
            </a:r>
            <a:r>
              <a:rPr lang="en-US" sz="2400" baseline="-25000" dirty="0"/>
              <a:t>ij</a:t>
            </a:r>
            <a:endParaRPr lang="en-US" sz="2400" dirty="0"/>
          </a:p>
          <a:p>
            <a:pPr marL="119062" indent="0">
              <a:buNone/>
            </a:pPr>
            <a:r>
              <a:rPr lang="en-US" sz="2400" dirty="0"/>
              <a:t>+ γ</a:t>
            </a:r>
            <a:r>
              <a:rPr lang="en-US" sz="2400" baseline="-25000" dirty="0"/>
              <a:t>1</a:t>
            </a:r>
            <a:r>
              <a:rPr lang="en-US" sz="2400" dirty="0"/>
              <a:t> </a:t>
            </a:r>
            <a:r>
              <a:rPr lang="en-US" sz="2400" dirty="0" err="1"/>
              <a:t>zBMI</a:t>
            </a:r>
            <a:r>
              <a:rPr lang="en-US" sz="2400" baseline="-25000" dirty="0" err="1"/>
              <a:t>ij</a:t>
            </a:r>
            <a:r>
              <a:rPr lang="en-US" sz="2400" dirty="0"/>
              <a:t> + γ</a:t>
            </a:r>
            <a:r>
              <a:rPr lang="en-US" sz="2400" baseline="-25000" dirty="0"/>
              <a:t>2</a:t>
            </a:r>
            <a:r>
              <a:rPr lang="en-US" sz="2400" dirty="0"/>
              <a:t> (</a:t>
            </a:r>
            <a:r>
              <a:rPr lang="en-US" sz="2400" dirty="0" err="1"/>
              <a:t>age</a:t>
            </a:r>
            <a:r>
              <a:rPr lang="en-US" sz="2400" baseline="-25000" dirty="0" err="1"/>
              <a:t>ij</a:t>
            </a:r>
            <a:r>
              <a:rPr lang="en-US" sz="2400" baseline="-25000" dirty="0"/>
              <a:t> </a:t>
            </a:r>
            <a:r>
              <a:rPr lang="en-US" sz="2400" dirty="0" err="1"/>
              <a:t>zBMI</a:t>
            </a:r>
            <a:r>
              <a:rPr lang="en-US" sz="2400" baseline="-25000" dirty="0" err="1"/>
              <a:t>ij</a:t>
            </a:r>
            <a:r>
              <a:rPr lang="en-US" sz="2400" dirty="0"/>
              <a:t>) + γ</a:t>
            </a:r>
            <a:r>
              <a:rPr lang="en-US" sz="2400" baseline="-25000" dirty="0"/>
              <a:t>3</a:t>
            </a:r>
            <a:r>
              <a:rPr lang="en-US" sz="2400" dirty="0"/>
              <a:t> (age</a:t>
            </a:r>
            <a:r>
              <a:rPr lang="en-US" sz="2400" baseline="30000" dirty="0"/>
              <a:t>2</a:t>
            </a:r>
            <a:r>
              <a:rPr lang="en-US" sz="2400" baseline="-25000" dirty="0"/>
              <a:t>ij </a:t>
            </a:r>
            <a:r>
              <a:rPr lang="en-US" sz="2400" dirty="0" err="1"/>
              <a:t>zBMI</a:t>
            </a:r>
            <a:r>
              <a:rPr lang="en-US" sz="2400" baseline="-25000" dirty="0" err="1"/>
              <a:t>ij</a:t>
            </a:r>
            <a:r>
              <a:rPr lang="en-US" sz="2400" dirty="0"/>
              <a:t>)  + δ</a:t>
            </a:r>
            <a:r>
              <a:rPr lang="en-US" sz="2400" baseline="-25000" dirty="0"/>
              <a:t>1</a:t>
            </a:r>
            <a:r>
              <a:rPr lang="en-US" sz="2400" dirty="0"/>
              <a:t> </a:t>
            </a:r>
            <a:r>
              <a:rPr lang="en-US" sz="2400" dirty="0" err="1"/>
              <a:t>zbHT</a:t>
            </a:r>
            <a:r>
              <a:rPr lang="en-US" sz="2400" baseline="-25000" dirty="0" err="1"/>
              <a:t>i</a:t>
            </a:r>
            <a:r>
              <a:rPr lang="en-US" sz="2400" dirty="0"/>
              <a:t>  </a:t>
            </a:r>
          </a:p>
          <a:p>
            <a:pPr marL="119062" indent="0">
              <a:buNone/>
            </a:pPr>
            <a:r>
              <a:rPr lang="en-US" sz="2400" dirty="0"/>
              <a:t>+ δ</a:t>
            </a:r>
            <a:r>
              <a:rPr lang="en-US" sz="2400" baseline="-25000" dirty="0"/>
              <a:t>2</a:t>
            </a:r>
            <a:r>
              <a:rPr lang="en-US" sz="2400" dirty="0"/>
              <a:t> (</a:t>
            </a:r>
            <a:r>
              <a:rPr lang="en-US" sz="2400" dirty="0" err="1"/>
              <a:t>zbHT</a:t>
            </a:r>
            <a:r>
              <a:rPr lang="en-US" sz="2400" baseline="-25000" dirty="0" err="1"/>
              <a:t>i</a:t>
            </a:r>
            <a:r>
              <a:rPr lang="en-US" sz="2400" dirty="0"/>
              <a:t> </a:t>
            </a:r>
            <a:r>
              <a:rPr lang="en-US" sz="2400" dirty="0" err="1"/>
              <a:t>age</a:t>
            </a:r>
            <a:r>
              <a:rPr lang="en-US" sz="2400" baseline="-25000" dirty="0" err="1"/>
              <a:t>ij</a:t>
            </a:r>
            <a:r>
              <a:rPr lang="en-US" sz="2400" dirty="0"/>
              <a:t>) + δ</a:t>
            </a:r>
            <a:r>
              <a:rPr lang="en-US" sz="2400" baseline="-25000" dirty="0"/>
              <a:t>3</a:t>
            </a:r>
            <a:r>
              <a:rPr lang="en-US" sz="2400" dirty="0"/>
              <a:t> (</a:t>
            </a:r>
            <a:r>
              <a:rPr lang="en-US" sz="2400" dirty="0" err="1"/>
              <a:t>zbHT</a:t>
            </a:r>
            <a:r>
              <a:rPr lang="en-US" sz="2400" baseline="-25000" dirty="0" err="1"/>
              <a:t>i</a:t>
            </a:r>
            <a:r>
              <a:rPr lang="en-US" sz="2400" dirty="0"/>
              <a:t> age</a:t>
            </a:r>
            <a:r>
              <a:rPr lang="en-US" sz="2400" baseline="30000" dirty="0"/>
              <a:t>2</a:t>
            </a:r>
            <a:r>
              <a:rPr lang="en-US" sz="2400" baseline="-25000" dirty="0"/>
              <a:t>ij</a:t>
            </a:r>
            <a:r>
              <a:rPr lang="en-US" sz="2400" dirty="0"/>
              <a:t>) + δ</a:t>
            </a:r>
            <a:r>
              <a:rPr lang="en-US" sz="2400" baseline="-25000" dirty="0"/>
              <a:t>4 </a:t>
            </a:r>
            <a:r>
              <a:rPr lang="en-US" sz="2400" dirty="0"/>
              <a:t>(</a:t>
            </a:r>
            <a:r>
              <a:rPr lang="en-US" sz="2400" dirty="0" err="1"/>
              <a:t>zbHT</a:t>
            </a:r>
            <a:r>
              <a:rPr lang="en-US" sz="2400" baseline="-25000" dirty="0" err="1"/>
              <a:t>i</a:t>
            </a:r>
            <a:r>
              <a:rPr lang="en-US" sz="2400" dirty="0"/>
              <a:t> age</a:t>
            </a:r>
            <a:r>
              <a:rPr lang="en-US" sz="2400" baseline="30000" dirty="0"/>
              <a:t>3</a:t>
            </a:r>
            <a:r>
              <a:rPr lang="en-US" sz="2400" baseline="-25000" dirty="0"/>
              <a:t>ij</a:t>
            </a:r>
            <a:r>
              <a:rPr lang="en-US" sz="2400" dirty="0"/>
              <a:t>)+ </a:t>
            </a:r>
            <a:r>
              <a:rPr lang="en-US" sz="2400" dirty="0" err="1"/>
              <a:t>ε</a:t>
            </a:r>
            <a:r>
              <a:rPr lang="en-US" sz="2400" baseline="-25000" dirty="0" err="1"/>
              <a:t>ij</a:t>
            </a:r>
            <a:r>
              <a:rPr lang="en-US" sz="2400" baseline="-25000" dirty="0"/>
              <a:t>	</a:t>
            </a:r>
            <a:endParaRPr lang="en-US" sz="2400" dirty="0"/>
          </a:p>
          <a:p>
            <a:endParaRPr lang="en-US" sz="2400" dirty="0"/>
          </a:p>
          <a:p>
            <a:r>
              <a:rPr lang="en-GB" sz="2400" dirty="0" err="1"/>
              <a:t>zBMI</a:t>
            </a:r>
            <a:r>
              <a:rPr lang="en-GB" sz="2400" baseline="-25000" dirty="0" err="1"/>
              <a:t>ij</a:t>
            </a:r>
            <a:r>
              <a:rPr lang="en-GB" sz="2400" baseline="-25000" dirty="0"/>
              <a:t> </a:t>
            </a:r>
            <a:r>
              <a:rPr lang="en-GB" sz="2400" dirty="0"/>
              <a:t>is the BMI z-score externally referenced</a:t>
            </a:r>
            <a:r>
              <a:rPr lang="en-GB" sz="2400" baseline="-25000" dirty="0"/>
              <a:t> </a:t>
            </a:r>
            <a:r>
              <a:rPr lang="en-GB" sz="2400" dirty="0"/>
              <a:t>to the UK 1990 sex and age-specific growth charts  for subject </a:t>
            </a:r>
            <a:r>
              <a:rPr lang="en-GB" sz="2400" i="1" dirty="0"/>
              <a:t>i</a:t>
            </a:r>
            <a:r>
              <a:rPr lang="en-GB" sz="2400" dirty="0"/>
              <a:t> at observation time </a:t>
            </a:r>
            <a:r>
              <a:rPr lang="en-GB" sz="2400" i="1" dirty="0"/>
              <a:t>j</a:t>
            </a:r>
            <a:r>
              <a:rPr lang="en-GB" sz="2400" dirty="0"/>
              <a:t>. </a:t>
            </a:r>
          </a:p>
          <a:p>
            <a:r>
              <a:rPr lang="en-US" sz="2400" dirty="0"/>
              <a:t>γ</a:t>
            </a:r>
            <a:r>
              <a:rPr lang="en-US" sz="2400" baseline="-25000" dirty="0"/>
              <a:t>1 </a:t>
            </a:r>
            <a:r>
              <a:rPr lang="en-US" sz="2400" dirty="0"/>
              <a:t>represents the cross sectional association between BMI and SBP</a:t>
            </a:r>
            <a:endParaRPr lang="en-US" sz="2400" baseline="-25000" dirty="0"/>
          </a:p>
          <a:p>
            <a:r>
              <a:rPr lang="en-US" sz="2400" dirty="0"/>
              <a:t>γ</a:t>
            </a:r>
            <a:r>
              <a:rPr lang="en-US" sz="2400" baseline="-25000" dirty="0"/>
              <a:t>2</a:t>
            </a:r>
            <a:r>
              <a:rPr lang="en-US" sz="2400" dirty="0"/>
              <a:t> and γ</a:t>
            </a:r>
            <a:r>
              <a:rPr lang="en-US" sz="2400" baseline="-25000" dirty="0"/>
              <a:t>3</a:t>
            </a:r>
            <a:r>
              <a:rPr lang="en-US" sz="2400" dirty="0"/>
              <a:t> allow the association between current BMI and SBP to vary by chronological age. </a:t>
            </a:r>
          </a:p>
          <a:p>
            <a:r>
              <a:rPr lang="en-US" sz="2400" dirty="0" err="1"/>
              <a:t>zbHT</a:t>
            </a:r>
            <a:r>
              <a:rPr lang="en-US" sz="2400" baseline="-25000" dirty="0" err="1"/>
              <a:t>i</a:t>
            </a:r>
            <a:r>
              <a:rPr lang="en-US" sz="2400" baseline="-25000" dirty="0"/>
              <a:t> </a:t>
            </a:r>
            <a:r>
              <a:rPr lang="en-US" sz="2400" dirty="0"/>
              <a:t>represents the height z-score at baseline referenced to </a:t>
            </a:r>
            <a:r>
              <a:rPr lang="en-GB" sz="2400" dirty="0"/>
              <a:t>the UK 1990 sex and age-specific growth charts  for subject </a:t>
            </a:r>
            <a:r>
              <a:rPr lang="en-GB" sz="2400" i="1" dirty="0"/>
              <a:t>i</a:t>
            </a:r>
            <a:r>
              <a:rPr lang="en-GB" sz="2400" dirty="0"/>
              <a:t>. </a:t>
            </a:r>
          </a:p>
          <a:p>
            <a:r>
              <a:rPr lang="en-US" sz="2400" dirty="0"/>
              <a:t>δ</a:t>
            </a:r>
            <a:r>
              <a:rPr lang="en-US" sz="2400" baseline="-25000" dirty="0"/>
              <a:t>1, </a:t>
            </a:r>
            <a:r>
              <a:rPr lang="en-US" sz="2400" dirty="0"/>
              <a:t>δ</a:t>
            </a:r>
            <a:r>
              <a:rPr lang="en-US" sz="2400" baseline="-25000" dirty="0"/>
              <a:t>2 </a:t>
            </a:r>
            <a:r>
              <a:rPr lang="en-US" sz="2400" dirty="0"/>
              <a:t>and</a:t>
            </a:r>
            <a:r>
              <a:rPr lang="en-US" sz="2400" baseline="-25000" dirty="0"/>
              <a:t> </a:t>
            </a:r>
            <a:r>
              <a:rPr lang="en-US" sz="2400" dirty="0"/>
              <a:t>δ</a:t>
            </a:r>
            <a:r>
              <a:rPr lang="en-US" sz="2400" baseline="-25000" dirty="0"/>
              <a:t>3 </a:t>
            </a:r>
            <a:r>
              <a:rPr lang="en-US" sz="2400" dirty="0"/>
              <a:t>thus</a:t>
            </a:r>
            <a:r>
              <a:rPr lang="en-US" sz="2400" baseline="-25000" dirty="0"/>
              <a:t> </a:t>
            </a:r>
            <a:r>
              <a:rPr lang="en-US" sz="2400" dirty="0"/>
              <a:t>allow baseline height to affect the SBP intercept and slope. </a:t>
            </a:r>
          </a:p>
          <a:p>
            <a:r>
              <a:rPr lang="en-US" sz="2400" dirty="0"/>
              <a:t>Non significant </a:t>
            </a:r>
            <a:r>
              <a:rPr lang="en-US" sz="2400" dirty="0" err="1"/>
              <a:t>γ’s</a:t>
            </a:r>
            <a:r>
              <a:rPr lang="en-US" sz="2400" dirty="0"/>
              <a:t> and </a:t>
            </a:r>
            <a:r>
              <a:rPr lang="en-US" sz="2400" dirty="0" err="1"/>
              <a:t>δ’s</a:t>
            </a:r>
            <a:r>
              <a:rPr lang="en-US" sz="2400" dirty="0"/>
              <a:t> were removed from the final model. </a:t>
            </a:r>
          </a:p>
        </p:txBody>
      </p:sp>
    </p:spTree>
    <p:extLst>
      <p:ext uri="{BB962C8B-B14F-4D97-AF65-F5344CB8AC3E}">
        <p14:creationId xmlns:p14="http://schemas.microsoft.com/office/powerpoint/2010/main" val="2112395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What’s the best time dimension?</a:t>
            </a:r>
          </a:p>
        </p:txBody>
      </p:sp>
      <p:sp>
        <p:nvSpPr>
          <p:cNvPr id="9" name="Content Placeholder 5"/>
          <p:cNvSpPr txBox="1">
            <a:spLocks/>
          </p:cNvSpPr>
          <p:nvPr/>
        </p:nvSpPr>
        <p:spPr bwMode="auto">
          <a:xfrm>
            <a:off x="-11097" y="1600200"/>
            <a:ext cx="9034008" cy="3754176"/>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a:t>Age is conceptually natural (?)</a:t>
            </a:r>
          </a:p>
          <a:p>
            <a:pPr lvl="1"/>
            <a:r>
              <a:rPr lang="en-US" sz="2000" dirty="0"/>
              <a:t>But using age as the time-dimension conflates between person differences and within person changes</a:t>
            </a:r>
          </a:p>
          <a:p>
            <a:pPr lvl="1"/>
            <a:r>
              <a:rPr lang="en-US" sz="2000" dirty="0"/>
              <a:t>For studies of old people, cohort effects can bias age-based growth curves</a:t>
            </a:r>
          </a:p>
          <a:p>
            <a:pPr lvl="1"/>
            <a:r>
              <a:rPr lang="en-US" sz="2000" dirty="0"/>
              <a:t>Especially problematic if exposure of interest is highly correlated with age</a:t>
            </a:r>
          </a:p>
          <a:p>
            <a:r>
              <a:rPr lang="en-US" sz="2400" dirty="0"/>
              <a:t>Using “time from baseline” and adjusting for baseline age eliminates cohort problems, but introduces potential period and practice effect problems</a:t>
            </a:r>
          </a:p>
          <a:p>
            <a:r>
              <a:rPr lang="en-US" sz="2400" dirty="0"/>
              <a:t>Best practice: estimate separately (baseline age + time from baseline) and understand why they diverge (Fitzmaurice, Laird, and Ware, </a:t>
            </a:r>
            <a:r>
              <a:rPr lang="en-US" sz="2400" dirty="0" err="1"/>
              <a:t>pg</a:t>
            </a:r>
            <a:r>
              <a:rPr lang="en-US" sz="2400" dirty="0"/>
              <a:t> 420)</a:t>
            </a:r>
          </a:p>
        </p:txBody>
      </p:sp>
    </p:spTree>
    <p:extLst>
      <p:ext uri="{BB962C8B-B14F-4D97-AF65-F5344CB8AC3E}">
        <p14:creationId xmlns:p14="http://schemas.microsoft.com/office/powerpoint/2010/main" val="34876199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It’s possible to estimate an age slope with cross-sectional data</a:t>
            </a:r>
          </a:p>
        </p:txBody>
      </p:sp>
      <p:graphicFrame>
        <p:nvGraphicFramePr>
          <p:cNvPr id="3" name="Table 2"/>
          <p:cNvGraphicFramePr>
            <a:graphicFrameLocks noGrp="1"/>
          </p:cNvGraphicFramePr>
          <p:nvPr>
            <p:extLst>
              <p:ext uri="{D42A27DB-BD31-4B8C-83A1-F6EECF244321}">
                <p14:modId xmlns:p14="http://schemas.microsoft.com/office/powerpoint/2010/main" val="1204070720"/>
              </p:ext>
            </p:extLst>
          </p:nvPr>
        </p:nvGraphicFramePr>
        <p:xfrm>
          <a:off x="152400" y="1676400"/>
          <a:ext cx="3276600" cy="2133599"/>
        </p:xfrm>
        <a:graphic>
          <a:graphicData uri="http://schemas.openxmlformats.org/drawingml/2006/table">
            <a:tbl>
              <a:tblPr>
                <a:tableStyleId>{5C22544A-7EE6-4342-B048-85BDC9FD1C3A}</a:tableStyleId>
              </a:tblPr>
              <a:tblGrid>
                <a:gridCol w="655320">
                  <a:extLst>
                    <a:ext uri="{9D8B030D-6E8A-4147-A177-3AD203B41FA5}">
                      <a16:colId xmlns:a16="http://schemas.microsoft.com/office/drawing/2014/main" xmlns="" val="20000"/>
                    </a:ext>
                  </a:extLst>
                </a:gridCol>
                <a:gridCol w="655320">
                  <a:extLst>
                    <a:ext uri="{9D8B030D-6E8A-4147-A177-3AD203B41FA5}">
                      <a16:colId xmlns:a16="http://schemas.microsoft.com/office/drawing/2014/main" xmlns="" val="20001"/>
                    </a:ext>
                  </a:extLst>
                </a:gridCol>
                <a:gridCol w="655320">
                  <a:extLst>
                    <a:ext uri="{9D8B030D-6E8A-4147-A177-3AD203B41FA5}">
                      <a16:colId xmlns:a16="http://schemas.microsoft.com/office/drawing/2014/main" xmlns="" val="20002"/>
                    </a:ext>
                  </a:extLst>
                </a:gridCol>
                <a:gridCol w="655320">
                  <a:extLst>
                    <a:ext uri="{9D8B030D-6E8A-4147-A177-3AD203B41FA5}">
                      <a16:colId xmlns:a16="http://schemas.microsoft.com/office/drawing/2014/main" xmlns="" val="20003"/>
                    </a:ext>
                  </a:extLst>
                </a:gridCol>
                <a:gridCol w="655320">
                  <a:extLst>
                    <a:ext uri="{9D8B030D-6E8A-4147-A177-3AD203B41FA5}">
                      <a16:colId xmlns:a16="http://schemas.microsoft.com/office/drawing/2014/main" xmlns="" val="20004"/>
                    </a:ext>
                  </a:extLst>
                </a:gridCol>
              </a:tblGrid>
              <a:tr h="525845">
                <a:tc>
                  <a:txBody>
                    <a:bodyPr/>
                    <a:lstStyle/>
                    <a:p>
                      <a:pPr algn="l" rtl="0" fontAlgn="b"/>
                      <a:r>
                        <a:rPr lang="en-US" sz="1600" u="none" strike="noStrike" dirty="0">
                          <a:effectLst/>
                        </a:rPr>
                        <a:t>Age</a:t>
                      </a:r>
                      <a:endParaRPr lang="en-US" sz="1600" b="0" i="0" u="none" strike="noStrike" dirty="0">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1930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1940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1950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0"/>
                  </a:ext>
                </a:extLst>
              </a:tr>
              <a:tr h="267959">
                <a:tc>
                  <a:txBody>
                    <a:bodyPr/>
                    <a:lstStyle/>
                    <a:p>
                      <a:pPr algn="r" rtl="0" fontAlgn="b"/>
                      <a:r>
                        <a:rPr lang="en-US" sz="1600" u="none" strike="noStrike">
                          <a:effectLst/>
                        </a:rPr>
                        <a:t>30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100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1"/>
                  </a:ext>
                </a:extLst>
              </a:tr>
              <a:tr h="267959">
                <a:tc>
                  <a:txBody>
                    <a:bodyPr/>
                    <a:lstStyle/>
                    <a:p>
                      <a:pPr algn="r" rtl="0" fontAlgn="b"/>
                      <a:r>
                        <a:rPr lang="en-US" sz="1600" u="none" strike="noStrike">
                          <a:effectLst/>
                        </a:rPr>
                        <a:t>40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90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2"/>
                  </a:ext>
                </a:extLst>
              </a:tr>
              <a:tr h="267959">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3"/>
                  </a:ext>
                </a:extLst>
              </a:tr>
              <a:tr h="267959">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4"/>
                  </a:ext>
                </a:extLst>
              </a:tr>
              <a:tr h="267959">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5"/>
                  </a:ext>
                </a:extLst>
              </a:tr>
              <a:tr h="267959">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50</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412747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It’s possible to estimate an age slope with cross-sectional data</a:t>
            </a:r>
          </a:p>
        </p:txBody>
      </p:sp>
      <p:graphicFrame>
        <p:nvGraphicFramePr>
          <p:cNvPr id="6" name="Chart 5"/>
          <p:cNvGraphicFramePr>
            <a:graphicFrameLocks noGrp="1"/>
          </p:cNvGraphicFramePr>
          <p:nvPr>
            <p:extLst>
              <p:ext uri="{D42A27DB-BD31-4B8C-83A1-F6EECF244321}">
                <p14:modId xmlns:p14="http://schemas.microsoft.com/office/powerpoint/2010/main" val="2558886103"/>
              </p:ext>
            </p:extLst>
          </p:nvPr>
        </p:nvGraphicFramePr>
        <p:xfrm>
          <a:off x="3581400" y="3124200"/>
          <a:ext cx="5478780" cy="338475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004748309"/>
              </p:ext>
            </p:extLst>
          </p:nvPr>
        </p:nvGraphicFramePr>
        <p:xfrm>
          <a:off x="228600" y="1600200"/>
          <a:ext cx="3200400" cy="2169795"/>
        </p:xfrm>
        <a:graphic>
          <a:graphicData uri="http://schemas.openxmlformats.org/drawingml/2006/table">
            <a:tbl>
              <a:tblPr>
                <a:tableStyleId>{5C22544A-7EE6-4342-B048-85BDC9FD1C3A}</a:tableStyleId>
              </a:tblPr>
              <a:tblGrid>
                <a:gridCol w="640080">
                  <a:extLst>
                    <a:ext uri="{9D8B030D-6E8A-4147-A177-3AD203B41FA5}">
                      <a16:colId xmlns:a16="http://schemas.microsoft.com/office/drawing/2014/main" xmlns="" val="20000"/>
                    </a:ext>
                  </a:extLst>
                </a:gridCol>
                <a:gridCol w="640080">
                  <a:extLst>
                    <a:ext uri="{9D8B030D-6E8A-4147-A177-3AD203B41FA5}">
                      <a16:colId xmlns:a16="http://schemas.microsoft.com/office/drawing/2014/main" xmlns="" val="20001"/>
                    </a:ext>
                  </a:extLst>
                </a:gridCol>
                <a:gridCol w="640080">
                  <a:extLst>
                    <a:ext uri="{9D8B030D-6E8A-4147-A177-3AD203B41FA5}">
                      <a16:colId xmlns:a16="http://schemas.microsoft.com/office/drawing/2014/main" xmlns="" val="20002"/>
                    </a:ext>
                  </a:extLst>
                </a:gridCol>
                <a:gridCol w="640080">
                  <a:extLst>
                    <a:ext uri="{9D8B030D-6E8A-4147-A177-3AD203B41FA5}">
                      <a16:colId xmlns:a16="http://schemas.microsoft.com/office/drawing/2014/main" xmlns="" val="20003"/>
                    </a:ext>
                  </a:extLst>
                </a:gridCol>
                <a:gridCol w="640080">
                  <a:extLst>
                    <a:ext uri="{9D8B030D-6E8A-4147-A177-3AD203B41FA5}">
                      <a16:colId xmlns:a16="http://schemas.microsoft.com/office/drawing/2014/main" xmlns="" val="20004"/>
                    </a:ext>
                  </a:extLst>
                </a:gridCol>
              </a:tblGrid>
              <a:tr h="534765">
                <a:tc>
                  <a:txBody>
                    <a:bodyPr/>
                    <a:lstStyle/>
                    <a:p>
                      <a:pPr algn="l" rtl="0" fontAlgn="b"/>
                      <a:r>
                        <a:rPr lang="en-US" sz="1600" u="none" strike="noStrike" dirty="0">
                          <a:effectLst/>
                        </a:rPr>
                        <a:t>Age</a:t>
                      </a:r>
                      <a:endParaRPr lang="en-US" sz="1600" b="0" i="0" u="none" strike="noStrike" dirty="0">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1930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1940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1950</a:t>
                      </a:r>
                      <a:endParaRPr lang="en-US" sz="1600" b="0" i="0" u="none" strike="noStrike">
                        <a:solidFill>
                          <a:srgbClr val="000000"/>
                        </a:solidFill>
                        <a:effectLst/>
                        <a:latin typeface="Corbel"/>
                      </a:endParaRPr>
                    </a:p>
                  </a:txBody>
                  <a:tcPr marL="9525" marR="9525" marT="9525" marB="0" anchor="b"/>
                </a:tc>
                <a:tc>
                  <a:txBody>
                    <a:bodyPr/>
                    <a:lstStyle/>
                    <a:p>
                      <a:pPr algn="l" rtl="0" fontAlgn="b"/>
                      <a:r>
                        <a:rPr lang="en-US" sz="1600" u="none" strike="noStrike">
                          <a:effectLst/>
                        </a:rPr>
                        <a:t>Y_born 1960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0"/>
                  </a:ext>
                </a:extLst>
              </a:tr>
              <a:tr h="272505">
                <a:tc>
                  <a:txBody>
                    <a:bodyPr/>
                    <a:lstStyle/>
                    <a:p>
                      <a:pPr algn="r" rtl="0" fontAlgn="b"/>
                      <a:r>
                        <a:rPr lang="en-US" sz="1600" u="none" strike="noStrike">
                          <a:effectLst/>
                        </a:rPr>
                        <a:t>30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1"/>
                  </a:ext>
                </a:extLst>
              </a:tr>
              <a:tr h="272505">
                <a:tc>
                  <a:txBody>
                    <a:bodyPr/>
                    <a:lstStyle/>
                    <a:p>
                      <a:pPr algn="r" rtl="0" fontAlgn="b"/>
                      <a:r>
                        <a:rPr lang="en-US" sz="1600" u="none" strike="noStrike">
                          <a:effectLst/>
                        </a:rPr>
                        <a:t>40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2"/>
                  </a:ext>
                </a:extLst>
              </a:tr>
              <a:tr h="272505">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3"/>
                  </a:ext>
                </a:extLst>
              </a:tr>
              <a:tr h="272505">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extLst>
                  <a:ext uri="{0D108BD9-81ED-4DB2-BD59-A6C34878D82A}">
                    <a16:rowId xmlns:a16="http://schemas.microsoft.com/office/drawing/2014/main" xmlns="" val="10004"/>
                  </a:ext>
                </a:extLst>
              </a:tr>
              <a:tr h="272505">
                <a:tc>
                  <a:txBody>
                    <a:bodyPr/>
                    <a:lstStyle/>
                    <a:p>
                      <a:pPr algn="r" rtl="0" fontAlgn="b"/>
                      <a:r>
                        <a:rPr lang="en-US" sz="1600" u="none" strike="noStrike">
                          <a:effectLst/>
                        </a:rPr>
                        <a:t>70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60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 </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xmlns="" val="10005"/>
                  </a:ext>
                </a:extLst>
              </a:tr>
              <a:tr h="272505">
                <a:tc>
                  <a:txBody>
                    <a:bodyPr/>
                    <a:lstStyle/>
                    <a:p>
                      <a:pPr algn="r" rtl="0" fontAlgn="b"/>
                      <a:r>
                        <a:rPr lang="en-US" sz="1600" u="none" strike="noStrike">
                          <a:effectLst/>
                        </a:rPr>
                        <a:t>80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50</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a:effectLst/>
                        </a:rPr>
                        <a:t> </a:t>
                      </a:r>
                      <a:endParaRPr lang="en-US" sz="1600" b="0" i="0" u="none" strike="noStrike">
                        <a:solidFill>
                          <a:srgbClr val="000000"/>
                        </a:solidFill>
                        <a:effectLst/>
                        <a:latin typeface="Corbel"/>
                      </a:endParaRPr>
                    </a:p>
                  </a:txBody>
                  <a:tcPr marL="9525" marR="9525" marT="9525" marB="0" anchor="b"/>
                </a:tc>
                <a:tc>
                  <a:txBody>
                    <a:bodyPr/>
                    <a:lstStyle/>
                    <a:p>
                      <a:pPr algn="r" rtl="0" fontAlgn="b"/>
                      <a:r>
                        <a:rPr lang="en-US" sz="1600" u="none" strike="noStrike" dirty="0">
                          <a:effectLst/>
                        </a:rPr>
                        <a:t> </a:t>
                      </a:r>
                      <a:endParaRPr lang="en-US" sz="1600" b="0" i="0" u="none" strike="noStrike" dirty="0">
                        <a:solidFill>
                          <a:srgbClr val="000000"/>
                        </a:solidFill>
                        <a:effectLst/>
                        <a:latin typeface="Corbel"/>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3" name="TextBox 2"/>
          <p:cNvSpPr txBox="1"/>
          <p:nvPr/>
        </p:nvSpPr>
        <p:spPr>
          <a:xfrm>
            <a:off x="6093633" y="6488668"/>
            <a:ext cx="595035" cy="369332"/>
          </a:xfrm>
          <a:prstGeom prst="rect">
            <a:avLst/>
          </a:prstGeom>
          <a:noFill/>
        </p:spPr>
        <p:txBody>
          <a:bodyPr wrap="none" rtlCol="0">
            <a:spAutoFit/>
          </a:bodyPr>
          <a:lstStyle/>
          <a:p>
            <a:r>
              <a:rPr lang="en-US" dirty="0" smtClean="0"/>
              <a:t>Age</a:t>
            </a:r>
            <a:endParaRPr lang="en-US" dirty="0"/>
          </a:p>
        </p:txBody>
      </p:sp>
    </p:spTree>
    <p:extLst>
      <p:ext uri="{BB962C8B-B14F-4D97-AF65-F5344CB8AC3E}">
        <p14:creationId xmlns:p14="http://schemas.microsoft.com/office/powerpoint/2010/main" val="34312347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graphicFrame>
        <p:nvGraphicFramePr>
          <p:cNvPr id="3" name="Table 2"/>
          <p:cNvGraphicFramePr>
            <a:graphicFrameLocks noGrp="1"/>
          </p:cNvGraphicFramePr>
          <p:nvPr>
            <p:extLst>
              <p:ext uri="{D42A27DB-BD31-4B8C-83A1-F6EECF244321}">
                <p14:modId xmlns:p14="http://schemas.microsoft.com/office/powerpoint/2010/main" val="1453077413"/>
              </p:ext>
            </p:extLst>
          </p:nvPr>
        </p:nvGraphicFramePr>
        <p:xfrm>
          <a:off x="228600" y="1600200"/>
          <a:ext cx="35560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20000"/>
                    </a:ext>
                  </a:extLst>
                </a:gridCol>
                <a:gridCol w="736600">
                  <a:extLst>
                    <a:ext uri="{9D8B030D-6E8A-4147-A177-3AD203B41FA5}">
                      <a16:colId xmlns:a16="http://schemas.microsoft.com/office/drawing/2014/main" xmlns="" val="20001"/>
                    </a:ext>
                  </a:extLst>
                </a:gridCol>
                <a:gridCol w="736600">
                  <a:extLst>
                    <a:ext uri="{9D8B030D-6E8A-4147-A177-3AD203B41FA5}">
                      <a16:colId xmlns:a16="http://schemas.microsoft.com/office/drawing/2014/main" xmlns="" val="20002"/>
                    </a:ext>
                  </a:extLst>
                </a:gridCol>
                <a:gridCol w="736600">
                  <a:extLst>
                    <a:ext uri="{9D8B030D-6E8A-4147-A177-3AD203B41FA5}">
                      <a16:colId xmlns:a16="http://schemas.microsoft.com/office/drawing/2014/main" xmlns="" val="20003"/>
                    </a:ext>
                  </a:extLst>
                </a:gridCol>
                <a:gridCol w="736600">
                  <a:extLst>
                    <a:ext uri="{9D8B030D-6E8A-4147-A177-3AD203B41FA5}">
                      <a16:colId xmlns:a16="http://schemas.microsoft.com/office/drawing/2014/main" xmlns=""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1940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120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4" name="TextBox 3"/>
          <p:cNvSpPr txBox="1"/>
          <p:nvPr/>
        </p:nvSpPr>
        <p:spPr>
          <a:xfrm>
            <a:off x="4267200" y="1600200"/>
            <a:ext cx="4267200" cy="1569660"/>
          </a:xfrm>
          <a:prstGeom prst="rect">
            <a:avLst/>
          </a:prstGeom>
          <a:noFill/>
        </p:spPr>
        <p:txBody>
          <a:bodyPr wrap="square" rtlCol="0">
            <a:spAutoFit/>
          </a:bodyPr>
          <a:lstStyle/>
          <a:p>
            <a:r>
              <a:rPr lang="en-US" sz="2400" dirty="0"/>
              <a:t>Imagine a large cohort effect (10 points higher for every decade later birth), but identical age slopes</a:t>
            </a:r>
          </a:p>
        </p:txBody>
      </p:sp>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Regressing Y on age in a cross-sectional data set leads to a flattened age slope</a:t>
            </a:r>
          </a:p>
        </p:txBody>
      </p:sp>
      <p:sp>
        <p:nvSpPr>
          <p:cNvPr id="10" name="TextBox 9"/>
          <p:cNvSpPr txBox="1"/>
          <p:nvPr/>
        </p:nvSpPr>
        <p:spPr>
          <a:xfrm>
            <a:off x="6093633" y="6488668"/>
            <a:ext cx="595035" cy="369332"/>
          </a:xfrm>
          <a:prstGeom prst="rect">
            <a:avLst/>
          </a:prstGeom>
          <a:noFill/>
        </p:spPr>
        <p:txBody>
          <a:bodyPr wrap="none" rtlCol="0">
            <a:spAutoFit/>
          </a:bodyPr>
          <a:lstStyle/>
          <a:p>
            <a:r>
              <a:rPr lang="en-US" dirty="0" smtClean="0"/>
              <a:t>Age</a:t>
            </a:r>
            <a:endParaRPr lang="en-US" dirty="0"/>
          </a:p>
        </p:txBody>
      </p:sp>
      <p:graphicFrame>
        <p:nvGraphicFramePr>
          <p:cNvPr id="11" name="Chart 10"/>
          <p:cNvGraphicFramePr>
            <a:graphicFrameLocks noGrp="1"/>
          </p:cNvGraphicFramePr>
          <p:nvPr>
            <p:extLst>
              <p:ext uri="{D42A27DB-BD31-4B8C-83A1-F6EECF244321}">
                <p14:modId xmlns:p14="http://schemas.microsoft.com/office/powerpoint/2010/main" val="997790548"/>
              </p:ext>
            </p:extLst>
          </p:nvPr>
        </p:nvGraphicFramePr>
        <p:xfrm>
          <a:off x="3810000" y="3200400"/>
          <a:ext cx="5098206" cy="3375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0671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graphicFrame>
        <p:nvGraphicFramePr>
          <p:cNvPr id="3" name="Table 2"/>
          <p:cNvGraphicFramePr>
            <a:graphicFrameLocks noGrp="1"/>
          </p:cNvGraphicFramePr>
          <p:nvPr>
            <p:extLst>
              <p:ext uri="{D42A27DB-BD31-4B8C-83A1-F6EECF244321}">
                <p14:modId xmlns:p14="http://schemas.microsoft.com/office/powerpoint/2010/main" val="2507313262"/>
              </p:ext>
            </p:extLst>
          </p:nvPr>
        </p:nvGraphicFramePr>
        <p:xfrm>
          <a:off x="228600" y="1600200"/>
          <a:ext cx="35560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20000"/>
                    </a:ext>
                  </a:extLst>
                </a:gridCol>
                <a:gridCol w="736600">
                  <a:extLst>
                    <a:ext uri="{9D8B030D-6E8A-4147-A177-3AD203B41FA5}">
                      <a16:colId xmlns:a16="http://schemas.microsoft.com/office/drawing/2014/main" xmlns="" val="20001"/>
                    </a:ext>
                  </a:extLst>
                </a:gridCol>
                <a:gridCol w="736600">
                  <a:extLst>
                    <a:ext uri="{9D8B030D-6E8A-4147-A177-3AD203B41FA5}">
                      <a16:colId xmlns:a16="http://schemas.microsoft.com/office/drawing/2014/main" xmlns="" val="20002"/>
                    </a:ext>
                  </a:extLst>
                </a:gridCol>
                <a:gridCol w="736600">
                  <a:extLst>
                    <a:ext uri="{9D8B030D-6E8A-4147-A177-3AD203B41FA5}">
                      <a16:colId xmlns:a16="http://schemas.microsoft.com/office/drawing/2014/main" xmlns="" val="20003"/>
                    </a:ext>
                  </a:extLst>
                </a:gridCol>
                <a:gridCol w="736600">
                  <a:extLst>
                    <a:ext uri="{9D8B030D-6E8A-4147-A177-3AD203B41FA5}">
                      <a16:colId xmlns:a16="http://schemas.microsoft.com/office/drawing/2014/main" xmlns=""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1940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120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130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120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110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90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80</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sp>
        <p:nvSpPr>
          <p:cNvPr id="4" name="TextBox 3"/>
          <p:cNvSpPr txBox="1"/>
          <p:nvPr/>
        </p:nvSpPr>
        <p:spPr>
          <a:xfrm>
            <a:off x="4267200" y="1752600"/>
            <a:ext cx="3962400" cy="1200329"/>
          </a:xfrm>
          <a:prstGeom prst="rect">
            <a:avLst/>
          </a:prstGeom>
          <a:noFill/>
        </p:spPr>
        <p:txBody>
          <a:bodyPr wrap="square" rtlCol="0">
            <a:spAutoFit/>
          </a:bodyPr>
          <a:lstStyle/>
          <a:p>
            <a:r>
              <a:rPr lang="en-US" sz="2400" dirty="0"/>
              <a:t>Imagine a large cohort effect, but identical age slopes</a:t>
            </a:r>
          </a:p>
        </p:txBody>
      </p:sp>
      <p:graphicFrame>
        <p:nvGraphicFramePr>
          <p:cNvPr id="7" name="Chart 6"/>
          <p:cNvGraphicFramePr>
            <a:graphicFrameLocks noGrp="1"/>
          </p:cNvGraphicFramePr>
          <p:nvPr>
            <p:extLst>
              <p:ext uri="{D42A27DB-BD31-4B8C-83A1-F6EECF244321}">
                <p14:modId xmlns:p14="http://schemas.microsoft.com/office/powerpoint/2010/main" val="3479863586"/>
              </p:ext>
            </p:extLst>
          </p:nvPr>
        </p:nvGraphicFramePr>
        <p:xfrm>
          <a:off x="3810000" y="3200400"/>
          <a:ext cx="5098206" cy="337584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Regressing Y on age in a cross-sectional data set leads to a flattened age slope</a:t>
            </a:r>
          </a:p>
        </p:txBody>
      </p:sp>
      <p:sp>
        <p:nvSpPr>
          <p:cNvPr id="2" name="Oval 1"/>
          <p:cNvSpPr/>
          <p:nvPr/>
        </p:nvSpPr>
        <p:spPr>
          <a:xfrm>
            <a:off x="4394447" y="4343400"/>
            <a:ext cx="2971800" cy="609600"/>
          </a:xfrm>
          <a:prstGeom prst="ellipse">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42593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sp>
        <p:nvSpPr>
          <p:cNvPr id="4" name="TextBox 3"/>
          <p:cNvSpPr txBox="1"/>
          <p:nvPr/>
        </p:nvSpPr>
        <p:spPr>
          <a:xfrm>
            <a:off x="4267200" y="1600200"/>
            <a:ext cx="3962400" cy="1569660"/>
          </a:xfrm>
          <a:prstGeom prst="rect">
            <a:avLst/>
          </a:prstGeom>
          <a:noFill/>
        </p:spPr>
        <p:txBody>
          <a:bodyPr wrap="square" rtlCol="0">
            <a:spAutoFit/>
          </a:bodyPr>
          <a:lstStyle/>
          <a:p>
            <a:r>
              <a:rPr lang="en-US" sz="2400" dirty="0"/>
              <a:t>Imagine almost no cohort effects, but large period effect (added 20 points in 1970)</a:t>
            </a:r>
          </a:p>
        </p:txBody>
      </p:sp>
      <p:sp>
        <p:nvSpPr>
          <p:cNvPr id="9" name="TextBox 8"/>
          <p:cNvSpPr txBox="1"/>
          <p:nvPr/>
        </p:nvSpPr>
        <p:spPr>
          <a:xfrm>
            <a:off x="152400" y="4724400"/>
            <a:ext cx="3657600" cy="1569660"/>
          </a:xfrm>
          <a:prstGeom prst="rect">
            <a:avLst/>
          </a:prstGeom>
          <a:noFill/>
        </p:spPr>
        <p:txBody>
          <a:bodyPr wrap="square" rtlCol="0">
            <a:spAutoFit/>
          </a:bodyPr>
          <a:lstStyle/>
          <a:p>
            <a:r>
              <a:rPr lang="en-US" sz="2400" dirty="0"/>
              <a:t>Fitting a straight line to age in a single birth cohort will lead to a much flatter age-slope estimate</a:t>
            </a:r>
          </a:p>
        </p:txBody>
      </p:sp>
      <p:graphicFrame>
        <p:nvGraphicFramePr>
          <p:cNvPr id="5" name="Table 4"/>
          <p:cNvGraphicFramePr>
            <a:graphicFrameLocks noGrp="1"/>
          </p:cNvGraphicFramePr>
          <p:nvPr>
            <p:extLst>
              <p:ext uri="{D42A27DB-BD31-4B8C-83A1-F6EECF244321}">
                <p14:modId xmlns:p14="http://schemas.microsoft.com/office/powerpoint/2010/main" val="1470443277"/>
              </p:ext>
            </p:extLst>
          </p:nvPr>
        </p:nvGraphicFramePr>
        <p:xfrm>
          <a:off x="177553" y="1676400"/>
          <a:ext cx="3756025" cy="2400300"/>
        </p:xfrm>
        <a:graphic>
          <a:graphicData uri="http://schemas.openxmlformats.org/drawingml/2006/table">
            <a:tbl>
              <a:tblPr>
                <a:tableStyleId>{5C22544A-7EE6-4342-B048-85BDC9FD1C3A}</a:tableStyleId>
              </a:tblPr>
              <a:tblGrid>
                <a:gridCol w="403225">
                  <a:extLst>
                    <a:ext uri="{9D8B030D-6E8A-4147-A177-3AD203B41FA5}">
                      <a16:colId xmlns:a16="http://schemas.microsoft.com/office/drawing/2014/main" xmlns="" val="20000"/>
                    </a:ext>
                  </a:extLst>
                </a:gridCol>
                <a:gridCol w="838200">
                  <a:extLst>
                    <a:ext uri="{9D8B030D-6E8A-4147-A177-3AD203B41FA5}">
                      <a16:colId xmlns:a16="http://schemas.microsoft.com/office/drawing/2014/main" xmlns="" val="20001"/>
                    </a:ext>
                  </a:extLst>
                </a:gridCol>
                <a:gridCol w="838200">
                  <a:extLst>
                    <a:ext uri="{9D8B030D-6E8A-4147-A177-3AD203B41FA5}">
                      <a16:colId xmlns:a16="http://schemas.microsoft.com/office/drawing/2014/main" xmlns="" val="20002"/>
                    </a:ext>
                  </a:extLst>
                </a:gridCol>
                <a:gridCol w="838200">
                  <a:extLst>
                    <a:ext uri="{9D8B030D-6E8A-4147-A177-3AD203B41FA5}">
                      <a16:colId xmlns:a16="http://schemas.microsoft.com/office/drawing/2014/main" xmlns="" val="20003"/>
                    </a:ext>
                  </a:extLst>
                </a:gridCol>
                <a:gridCol w="838200">
                  <a:extLst>
                    <a:ext uri="{9D8B030D-6E8A-4147-A177-3AD203B41FA5}">
                      <a16:colId xmlns:a16="http://schemas.microsoft.com/office/drawing/2014/main" xmlns="" val="20004"/>
                    </a:ext>
                  </a:extLst>
                </a:gridCol>
              </a:tblGrid>
              <a:tr h="800100">
                <a:tc>
                  <a:txBody>
                    <a:bodyPr/>
                    <a:lstStyle/>
                    <a:p>
                      <a:pPr algn="l" fontAlgn="b"/>
                      <a:r>
                        <a:rPr lang="en-US" sz="1600" u="none" strike="noStrike" dirty="0">
                          <a:effectLst/>
                        </a:rPr>
                        <a:t>Age</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1930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1940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dirty="0" err="1">
                          <a:effectLst/>
                        </a:rPr>
                        <a:t>Y_born</a:t>
                      </a:r>
                      <a:r>
                        <a:rPr lang="en-US" sz="1600" u="none" strike="noStrike" dirty="0">
                          <a:effectLst/>
                        </a:rPr>
                        <a:t> 1950</a:t>
                      </a:r>
                      <a:endParaRPr lang="en-US" sz="1600" b="0" i="0" u="none" strike="noStrike" dirty="0">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102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103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92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82</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dirty="0">
                          <a:effectLst/>
                        </a:rPr>
                        <a:t>83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71</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73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83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graphicFrame>
        <p:nvGraphicFramePr>
          <p:cNvPr id="10" name="Chart 9"/>
          <p:cNvGraphicFramePr>
            <a:graphicFrameLocks noGrp="1"/>
          </p:cNvGraphicFramePr>
          <p:nvPr>
            <p:extLst>
              <p:ext uri="{D42A27DB-BD31-4B8C-83A1-F6EECF244321}">
                <p14:modId xmlns:p14="http://schemas.microsoft.com/office/powerpoint/2010/main" val="3358437027"/>
              </p:ext>
            </p:extLst>
          </p:nvPr>
        </p:nvGraphicFramePr>
        <p:xfrm>
          <a:off x="4114800" y="3276600"/>
          <a:ext cx="4793406" cy="3299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3627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155448"/>
            <a:ext cx="8382000" cy="1252728"/>
          </a:xfrm>
        </p:spPr>
        <p:txBody>
          <a:bodyPr>
            <a:normAutofit fontScale="90000"/>
          </a:bodyPr>
          <a:lstStyle/>
          <a:p>
            <a:pPr>
              <a:defRPr/>
            </a:pPr>
            <a:r>
              <a:rPr lang="en-US" dirty="0"/>
              <a:t>But the XS data conflates age, period , and cohort differences</a:t>
            </a:r>
          </a:p>
        </p:txBody>
      </p:sp>
      <p:sp>
        <p:nvSpPr>
          <p:cNvPr id="4" name="TextBox 3"/>
          <p:cNvSpPr txBox="1"/>
          <p:nvPr/>
        </p:nvSpPr>
        <p:spPr>
          <a:xfrm>
            <a:off x="4267200" y="1600200"/>
            <a:ext cx="3962400" cy="1569660"/>
          </a:xfrm>
          <a:prstGeom prst="rect">
            <a:avLst/>
          </a:prstGeom>
          <a:noFill/>
        </p:spPr>
        <p:txBody>
          <a:bodyPr wrap="square" rtlCol="0">
            <a:spAutoFit/>
          </a:bodyPr>
          <a:lstStyle/>
          <a:p>
            <a:r>
              <a:rPr lang="en-US" sz="2400" dirty="0"/>
              <a:t>Imagine almost no cohort effects, but large period effect (added 20 points in 1970)</a:t>
            </a:r>
          </a:p>
        </p:txBody>
      </p:sp>
      <p:sp>
        <p:nvSpPr>
          <p:cNvPr id="9" name="TextBox 8"/>
          <p:cNvSpPr txBox="1"/>
          <p:nvPr/>
        </p:nvSpPr>
        <p:spPr>
          <a:xfrm>
            <a:off x="152400" y="4180344"/>
            <a:ext cx="3657600" cy="2677656"/>
          </a:xfrm>
          <a:prstGeom prst="rect">
            <a:avLst/>
          </a:prstGeom>
          <a:noFill/>
        </p:spPr>
        <p:txBody>
          <a:bodyPr wrap="square" rtlCol="0">
            <a:spAutoFit/>
          </a:bodyPr>
          <a:lstStyle/>
          <a:p>
            <a:r>
              <a:rPr lang="en-US" sz="2400" dirty="0"/>
              <a:t>Fitting a straight line to age in a single birth cohort will lead to a much flatter age-slope estimate- XS data could actually get the right estimate</a:t>
            </a:r>
          </a:p>
        </p:txBody>
      </p:sp>
      <p:graphicFrame>
        <p:nvGraphicFramePr>
          <p:cNvPr id="5" name="Table 4"/>
          <p:cNvGraphicFramePr>
            <a:graphicFrameLocks noGrp="1"/>
          </p:cNvGraphicFramePr>
          <p:nvPr>
            <p:extLst>
              <p:ext uri="{D42A27DB-BD31-4B8C-83A1-F6EECF244321}">
                <p14:modId xmlns:p14="http://schemas.microsoft.com/office/powerpoint/2010/main" val="3317341188"/>
              </p:ext>
            </p:extLst>
          </p:nvPr>
        </p:nvGraphicFramePr>
        <p:xfrm>
          <a:off x="177553" y="1676400"/>
          <a:ext cx="3962400" cy="240030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xmlns="" val="20000"/>
                    </a:ext>
                  </a:extLst>
                </a:gridCol>
                <a:gridCol w="838200">
                  <a:extLst>
                    <a:ext uri="{9D8B030D-6E8A-4147-A177-3AD203B41FA5}">
                      <a16:colId xmlns:a16="http://schemas.microsoft.com/office/drawing/2014/main" xmlns="" val="20001"/>
                    </a:ext>
                  </a:extLst>
                </a:gridCol>
                <a:gridCol w="838200">
                  <a:extLst>
                    <a:ext uri="{9D8B030D-6E8A-4147-A177-3AD203B41FA5}">
                      <a16:colId xmlns:a16="http://schemas.microsoft.com/office/drawing/2014/main" xmlns="" val="20002"/>
                    </a:ext>
                  </a:extLst>
                </a:gridCol>
                <a:gridCol w="838200">
                  <a:extLst>
                    <a:ext uri="{9D8B030D-6E8A-4147-A177-3AD203B41FA5}">
                      <a16:colId xmlns:a16="http://schemas.microsoft.com/office/drawing/2014/main" xmlns="" val="20003"/>
                    </a:ext>
                  </a:extLst>
                </a:gridCol>
                <a:gridCol w="838200">
                  <a:extLst>
                    <a:ext uri="{9D8B030D-6E8A-4147-A177-3AD203B41FA5}">
                      <a16:colId xmlns:a16="http://schemas.microsoft.com/office/drawing/2014/main" xmlns="" val="20004"/>
                    </a:ext>
                  </a:extLst>
                </a:gridCol>
              </a:tblGrid>
              <a:tr h="800100">
                <a:tc>
                  <a:txBody>
                    <a:bodyPr/>
                    <a:lstStyle/>
                    <a:p>
                      <a:pPr algn="l" fontAlgn="b"/>
                      <a:r>
                        <a:rPr lang="en-US" sz="1600" u="none" strike="noStrike">
                          <a:effectLst/>
                        </a:rPr>
                        <a:t>Age</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1930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1940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1950</a:t>
                      </a:r>
                      <a:endParaRPr lang="en-US" sz="1600" b="0" i="0" u="none" strike="noStrike">
                        <a:solidFill>
                          <a:srgbClr val="000000"/>
                        </a:solidFill>
                        <a:effectLst/>
                        <a:latin typeface="Calibri"/>
                      </a:endParaRPr>
                    </a:p>
                  </a:txBody>
                  <a:tcPr marL="9525" marR="9525" marT="9525" marB="0" anchor="b"/>
                </a:tc>
                <a:tc>
                  <a:txBody>
                    <a:bodyPr/>
                    <a:lstStyle/>
                    <a:p>
                      <a:pPr algn="ctr" fontAlgn="b"/>
                      <a:r>
                        <a:rPr lang="en-US" sz="1600" u="none" strike="noStrike">
                          <a:effectLst/>
                        </a:rPr>
                        <a:t>Y_born 1960</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0"/>
                  </a:ext>
                </a:extLst>
              </a:tr>
              <a:tr h="266700">
                <a:tc>
                  <a:txBody>
                    <a:bodyPr/>
                    <a:lstStyle/>
                    <a:p>
                      <a:pPr algn="r" fontAlgn="b"/>
                      <a:r>
                        <a:rPr lang="en-US" sz="1600" u="none" strike="noStrike">
                          <a:effectLst/>
                        </a:rPr>
                        <a:t>30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1"/>
                  </a:ext>
                </a:extLst>
              </a:tr>
              <a:tr h="266700">
                <a:tc>
                  <a:txBody>
                    <a:bodyPr/>
                    <a:lstStyle/>
                    <a:p>
                      <a:pPr algn="r" fontAlgn="b"/>
                      <a:r>
                        <a:rPr lang="en-US" sz="1600" u="none" strike="noStrike">
                          <a:effectLst/>
                        </a:rPr>
                        <a:t>40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110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2"/>
                  </a:ext>
                </a:extLst>
              </a:tr>
              <a:tr h="266700">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101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3"/>
                  </a:ext>
                </a:extLst>
              </a:tr>
              <a:tr h="266700">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92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73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4"/>
                  </a:ext>
                </a:extLst>
              </a:tr>
              <a:tr h="266700">
                <a:tc>
                  <a:txBody>
                    <a:bodyPr/>
                    <a:lstStyle/>
                    <a:p>
                      <a:pPr algn="r" fontAlgn="b"/>
                      <a:r>
                        <a:rPr lang="en-US" sz="1600" u="none" strike="noStrike">
                          <a:effectLst/>
                        </a:rPr>
                        <a:t>70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62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83</a:t>
                      </a:r>
                      <a:endParaRPr lang="en-US" sz="16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xmlns="" val="10005"/>
                  </a:ext>
                </a:extLst>
              </a:tr>
              <a:tr h="266700">
                <a:tc>
                  <a:txBody>
                    <a:bodyPr/>
                    <a:lstStyle/>
                    <a:p>
                      <a:pPr algn="r" fontAlgn="b"/>
                      <a:r>
                        <a:rPr lang="en-US" sz="1600" u="none" strike="noStrike">
                          <a:effectLst/>
                        </a:rPr>
                        <a:t>80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50</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51</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a:effectLst/>
                        </a:rPr>
                        <a:t>52</a:t>
                      </a:r>
                      <a:endParaRPr lang="en-US" sz="1600" b="0" i="0" u="none" strike="noStrike">
                        <a:solidFill>
                          <a:srgbClr val="000000"/>
                        </a:solidFill>
                        <a:effectLst/>
                        <a:latin typeface="Calibri"/>
                      </a:endParaRPr>
                    </a:p>
                  </a:txBody>
                  <a:tcPr marL="9525" marR="9525" marT="9525" marB="0" anchor="b"/>
                </a:tc>
                <a:tc>
                  <a:txBody>
                    <a:bodyPr/>
                    <a:lstStyle/>
                    <a:p>
                      <a:pPr algn="r" fontAlgn="b"/>
                      <a:r>
                        <a:rPr lang="en-US" sz="1600" u="none" strike="noStrike" dirty="0">
                          <a:effectLst/>
                        </a:rPr>
                        <a:t>53</a:t>
                      </a:r>
                      <a:endParaRPr lang="en-US" sz="16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xmlns="" val="10006"/>
                  </a:ext>
                </a:extLst>
              </a:tr>
            </a:tbl>
          </a:graphicData>
        </a:graphic>
      </p:graphicFrame>
      <p:graphicFrame>
        <p:nvGraphicFramePr>
          <p:cNvPr id="7" name="Chart 6"/>
          <p:cNvGraphicFramePr>
            <a:graphicFrameLocks noGrp="1"/>
          </p:cNvGraphicFramePr>
          <p:nvPr>
            <p:extLst>
              <p:ext uri="{D42A27DB-BD31-4B8C-83A1-F6EECF244321}">
                <p14:modId xmlns:p14="http://schemas.microsoft.com/office/powerpoint/2010/main" val="1848198659"/>
              </p:ext>
            </p:extLst>
          </p:nvPr>
        </p:nvGraphicFramePr>
        <p:xfrm>
          <a:off x="4267200" y="3657600"/>
          <a:ext cx="4641006" cy="2918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48439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accent1">
                    <a:satMod val="150000"/>
                  </a:schemeClr>
                </a:solidFill>
              </a:rPr>
              <a:t>Incorrect SEs and Loss of efficiency</a:t>
            </a:r>
          </a:p>
        </p:txBody>
      </p:sp>
      <p:sp>
        <p:nvSpPr>
          <p:cNvPr id="89090" name="Rectangle 3"/>
          <p:cNvSpPr>
            <a:spLocks noGrp="1" noChangeArrowheads="1"/>
          </p:cNvSpPr>
          <p:nvPr>
            <p:ph idx="1"/>
          </p:nvPr>
        </p:nvSpPr>
        <p:spPr>
          <a:xfrm>
            <a:off x="152400" y="1629600"/>
            <a:ext cx="8229600" cy="4625975"/>
          </a:xfrm>
        </p:spPr>
        <p:txBody>
          <a:bodyPr/>
          <a:lstStyle/>
          <a:p>
            <a:pPr lvl="1" eaLnBrk="1" hangingPunct="1">
              <a:lnSpc>
                <a:spcPct val="80000"/>
              </a:lnSpc>
            </a:pPr>
            <a:r>
              <a:rPr lang="en-US" sz="2400" dirty="0"/>
              <a:t>Ignoring clustered data generally leads to SEs that are too small</a:t>
            </a:r>
          </a:p>
          <a:p>
            <a:pPr lvl="2" eaLnBrk="1" hangingPunct="1">
              <a:lnSpc>
                <a:spcPct val="80000"/>
              </a:lnSpc>
            </a:pPr>
            <a:r>
              <a:rPr lang="en-US" sz="2000" dirty="0"/>
              <a:t>Variance of estimate of mean value of Y=variance of Y/N</a:t>
            </a:r>
          </a:p>
          <a:p>
            <a:pPr lvl="2" eaLnBrk="1" hangingPunct="1">
              <a:lnSpc>
                <a:spcPct val="80000"/>
              </a:lnSpc>
            </a:pPr>
            <a:r>
              <a:rPr lang="en-US" sz="2000" dirty="0"/>
              <a:t>But in clustered data effective N&lt;actual N</a:t>
            </a:r>
          </a:p>
          <a:p>
            <a:pPr lvl="1" eaLnBrk="1" hangingPunct="1">
              <a:lnSpc>
                <a:spcPct val="80000"/>
              </a:lnSpc>
            </a:pPr>
            <a:r>
              <a:rPr lang="en-US" sz="2400" dirty="0"/>
              <a:t>Same problem if you draw a clustered sample, people within a cluster are not independent and you do not learn as much new information from each person.  </a:t>
            </a:r>
          </a:p>
          <a:p>
            <a:pPr lvl="2" eaLnBrk="1" hangingPunct="1">
              <a:lnSpc>
                <a:spcPct val="80000"/>
              </a:lnSpc>
            </a:pPr>
            <a:r>
              <a:rPr lang="en-US" sz="2000" dirty="0"/>
              <a:t>You must correct your standard errors for this phenomenon. </a:t>
            </a:r>
          </a:p>
          <a:p>
            <a:pPr lvl="2" eaLnBrk="1" hangingPunct="1">
              <a:lnSpc>
                <a:spcPct val="80000"/>
              </a:lnSpc>
            </a:pPr>
            <a:r>
              <a:rPr lang="en-US" sz="2000" dirty="0"/>
              <a:t> You must anticipate this correction in study design and inflate the sample you need.</a:t>
            </a:r>
          </a:p>
          <a:p>
            <a:pPr lvl="2" eaLnBrk="1" hangingPunct="1">
              <a:lnSpc>
                <a:spcPct val="80000"/>
              </a:lnSpc>
            </a:pPr>
            <a:r>
              <a:rPr lang="en-US" sz="2000" dirty="0"/>
              <a:t>The ratio of the clustered sample size needed to the simple random sample size is the design effect.</a:t>
            </a:r>
          </a:p>
          <a:p>
            <a:pPr lvl="1" eaLnBrk="1" hangingPunct="1">
              <a:lnSpc>
                <a:spcPct val="80000"/>
              </a:lnSpc>
            </a:pPr>
            <a:r>
              <a:rPr lang="en-US" sz="2400" dirty="0"/>
              <a:t>How does clustering affect the sample size you must draw, compared to a simple random sample?</a:t>
            </a:r>
          </a:p>
          <a:p>
            <a:pPr lvl="1" eaLnBrk="1" hangingPunct="1">
              <a:lnSpc>
                <a:spcPct val="80000"/>
              </a:lnSpc>
            </a:pPr>
            <a:r>
              <a:rPr lang="en-US" sz="2400" dirty="0"/>
              <a:t>Conversely, how much does </a:t>
            </a:r>
            <a:r>
              <a:rPr lang="en-US" sz="2400" i="1" dirty="0"/>
              <a:t>ignoring </a:t>
            </a:r>
            <a:r>
              <a:rPr lang="en-US" sz="2400" dirty="0"/>
              <a:t>clustering affect your SEs? </a:t>
            </a:r>
          </a:p>
          <a:p>
            <a:pPr lvl="1" eaLnBrk="1" hangingPunct="1">
              <a:lnSpc>
                <a:spcPct val="80000"/>
              </a:lnSpc>
              <a:buFontTx/>
              <a:buNone/>
            </a:pPr>
            <a:endParaRPr lang="en-US" sz="24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3</a:t>
            </a:fld>
            <a:endParaRPr lang="en-US"/>
          </a:p>
        </p:txBody>
      </p:sp>
    </p:spTree>
    <p:extLst>
      <p:ext uri="{BB962C8B-B14F-4D97-AF65-F5344CB8AC3E}">
        <p14:creationId xmlns:p14="http://schemas.microsoft.com/office/powerpoint/2010/main" val="16553644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What’s the best time dimension?</a:t>
            </a:r>
          </a:p>
        </p:txBody>
      </p:sp>
      <p:sp>
        <p:nvSpPr>
          <p:cNvPr id="9" name="Content Placeholder 5"/>
          <p:cNvSpPr txBox="1">
            <a:spLocks/>
          </p:cNvSpPr>
          <p:nvPr/>
        </p:nvSpPr>
        <p:spPr bwMode="auto">
          <a:xfrm>
            <a:off x="-11097" y="1600200"/>
            <a:ext cx="9078897" cy="5105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a:t>Best practice: estimate separately (baseline age + time from baseline) and understand why they diverge </a:t>
            </a:r>
            <a:endParaRPr lang="en-US" sz="2400" dirty="0" smtClean="0"/>
          </a:p>
          <a:p>
            <a:pPr lvl="2"/>
            <a:r>
              <a:rPr lang="en-US" sz="1200" dirty="0" smtClean="0"/>
              <a:t>(</a:t>
            </a:r>
            <a:r>
              <a:rPr lang="en-US" sz="1200" dirty="0"/>
              <a:t>Fitzmaurice, Laird, and Ware, </a:t>
            </a:r>
            <a:r>
              <a:rPr lang="en-US" sz="1200" dirty="0" err="1"/>
              <a:t>pg</a:t>
            </a:r>
            <a:r>
              <a:rPr lang="en-US" sz="1200" dirty="0"/>
              <a:t> 420</a:t>
            </a:r>
            <a:r>
              <a:rPr lang="en-US" sz="1200" dirty="0" smtClean="0"/>
              <a:t>)</a:t>
            </a:r>
          </a:p>
          <a:p>
            <a:pPr lvl="2"/>
            <a:endParaRPr lang="en-US" sz="1600" dirty="0"/>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*age_base+</a:t>
            </a:r>
            <a:r>
              <a:rPr lang="en-US" sz="2400" dirty="0">
                <a:latin typeface="Symbol" panose="05050102010706020507" pitchFamily="18" charset="2"/>
              </a:rPr>
              <a:t>b</a:t>
            </a:r>
            <a:r>
              <a:rPr lang="en-US" sz="2400" baseline="-25000" dirty="0"/>
              <a:t>2</a:t>
            </a:r>
            <a:r>
              <a:rPr lang="en-US" sz="2400" dirty="0"/>
              <a:t>*(</a:t>
            </a:r>
            <a:r>
              <a:rPr lang="en-US" sz="2400" dirty="0" err="1" smtClean="0"/>
              <a:t>age_now</a:t>
            </a:r>
            <a:r>
              <a:rPr lang="en-US" sz="2400" dirty="0" smtClean="0"/>
              <a:t> - </a:t>
            </a:r>
            <a:r>
              <a:rPr lang="en-US" sz="2400" dirty="0" err="1" smtClean="0"/>
              <a:t>age_base</a:t>
            </a:r>
            <a:r>
              <a:rPr lang="en-US" sz="2400" dirty="0"/>
              <a:t>)+</a:t>
            </a:r>
            <a:r>
              <a:rPr lang="en-US" sz="2400" dirty="0" err="1">
                <a:latin typeface="Symbol" panose="05050102010706020507" pitchFamily="18" charset="2"/>
              </a:rPr>
              <a:t>m</a:t>
            </a:r>
            <a:r>
              <a:rPr lang="en-US" sz="2400" baseline="-25000" dirty="0" err="1"/>
              <a:t>i</a:t>
            </a:r>
            <a:r>
              <a:rPr lang="en-US" sz="2400" dirty="0" err="1"/>
              <a:t>+</a:t>
            </a:r>
            <a:r>
              <a:rPr lang="en-US" sz="2400" dirty="0" err="1">
                <a:latin typeface="Symbol" panose="05050102010706020507" pitchFamily="18" charset="2"/>
              </a:rPr>
              <a:t>e</a:t>
            </a:r>
            <a:r>
              <a:rPr lang="en-US" sz="2400" baseline="-25000" dirty="0" err="1"/>
              <a:t>ij</a:t>
            </a:r>
            <a:endParaRPr lang="en-US" sz="2400" baseline="-25000" dirty="0"/>
          </a:p>
          <a:p>
            <a:endParaRPr lang="en-US" sz="2400" baseline="-25000" dirty="0"/>
          </a:p>
          <a:p>
            <a:r>
              <a:rPr lang="en-US" sz="2400" dirty="0">
                <a:latin typeface="Symbol" panose="05050102010706020507" pitchFamily="18" charset="2"/>
              </a:rPr>
              <a:t>b</a:t>
            </a:r>
            <a:r>
              <a:rPr lang="en-US" sz="2400" baseline="-25000" dirty="0"/>
              <a:t>1 </a:t>
            </a:r>
            <a:r>
              <a:rPr lang="en-US" sz="2400" dirty="0"/>
              <a:t> ~=</a:t>
            </a:r>
            <a:r>
              <a:rPr lang="en-US" sz="2400" dirty="0">
                <a:latin typeface="Symbol" panose="05050102010706020507" pitchFamily="18" charset="2"/>
              </a:rPr>
              <a:t>b</a:t>
            </a:r>
            <a:r>
              <a:rPr lang="en-US" sz="2400" baseline="-25000" dirty="0"/>
              <a:t>2</a:t>
            </a:r>
            <a:r>
              <a:rPr lang="en-US" sz="2400" dirty="0"/>
              <a:t> ?  If so, </a:t>
            </a:r>
            <a:r>
              <a:rPr lang="en-US" sz="2400" dirty="0" smtClean="0"/>
              <a:t>then okay to use: </a:t>
            </a:r>
            <a:endParaRPr lang="en-US" sz="2400" dirty="0"/>
          </a:p>
          <a:p>
            <a:endParaRPr lang="en-US" sz="2400" baseline="-25000" dirty="0"/>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t>
            </a:r>
            <a:r>
              <a:rPr lang="en-US" sz="2400" dirty="0" err="1"/>
              <a:t>age_now</a:t>
            </a:r>
            <a:r>
              <a:rPr lang="en-US" sz="2400" dirty="0" smtClean="0"/>
              <a:t>+ </a:t>
            </a:r>
            <a:r>
              <a:rPr lang="en-US" sz="2400" dirty="0" smtClean="0">
                <a:latin typeface="Symbol" panose="05050102010706020507" pitchFamily="18" charset="2"/>
              </a:rPr>
              <a:t>m</a:t>
            </a:r>
            <a:r>
              <a:rPr lang="en-US" sz="2400" baseline="-25000" dirty="0" smtClean="0"/>
              <a:t>i</a:t>
            </a:r>
            <a:r>
              <a:rPr lang="en-US" sz="2400" dirty="0" smtClean="0"/>
              <a:t>+ </a:t>
            </a:r>
            <a:r>
              <a:rPr lang="en-US" sz="2400" dirty="0" err="1" smtClean="0">
                <a:latin typeface="Symbol" panose="05050102010706020507" pitchFamily="18" charset="2"/>
              </a:rPr>
              <a:t>e</a:t>
            </a:r>
            <a:r>
              <a:rPr lang="en-US" sz="2400" baseline="-25000" dirty="0" err="1" smtClean="0"/>
              <a:t>ij</a:t>
            </a:r>
            <a:endParaRPr lang="en-US" sz="2400" baseline="-25000" dirty="0" smtClean="0"/>
          </a:p>
          <a:p>
            <a:endParaRPr lang="en-US" sz="2400" baseline="-25000" dirty="0"/>
          </a:p>
          <a:p>
            <a:r>
              <a:rPr lang="en-US" sz="2400" dirty="0"/>
              <a:t>If not, why?</a:t>
            </a:r>
          </a:p>
          <a:p>
            <a:r>
              <a:rPr lang="en-US" sz="2400" dirty="0"/>
              <a:t>Can examine practice, period, </a:t>
            </a:r>
            <a:r>
              <a:rPr lang="en-US" sz="2400" dirty="0" err="1"/>
              <a:t>etc</a:t>
            </a:r>
            <a:r>
              <a:rPr lang="en-US" sz="2400" dirty="0"/>
              <a:t>, e.g., :</a:t>
            </a:r>
          </a:p>
          <a:p>
            <a:r>
              <a:rPr lang="en-US" sz="2400" dirty="0" err="1"/>
              <a:t>Y</a:t>
            </a:r>
            <a:r>
              <a:rPr lang="en-US" sz="2400" baseline="-25000" dirty="0" err="1"/>
              <a:t>ij</a:t>
            </a:r>
            <a:r>
              <a:rPr lang="en-US" sz="2400" dirty="0"/>
              <a:t>=</a:t>
            </a:r>
            <a:r>
              <a:rPr lang="en-US" sz="2400" dirty="0">
                <a:latin typeface="Symbol" panose="05050102010706020507" pitchFamily="18" charset="2"/>
              </a:rPr>
              <a:t>b</a:t>
            </a:r>
            <a:r>
              <a:rPr lang="en-US" sz="2400" baseline="-25000" dirty="0"/>
              <a:t>00</a:t>
            </a:r>
            <a:r>
              <a:rPr lang="en-US" sz="2400" dirty="0"/>
              <a:t>+</a:t>
            </a:r>
            <a:r>
              <a:rPr lang="en-US" sz="2400" dirty="0">
                <a:latin typeface="Symbol" panose="05050102010706020507" pitchFamily="18" charset="2"/>
              </a:rPr>
              <a:t>b</a:t>
            </a:r>
            <a:r>
              <a:rPr lang="en-US" sz="2400" baseline="-25000" dirty="0"/>
              <a:t>1</a:t>
            </a:r>
            <a:r>
              <a:rPr lang="en-US" sz="2400" dirty="0"/>
              <a:t>*age_base+</a:t>
            </a:r>
            <a:r>
              <a:rPr lang="en-US" sz="2400" dirty="0">
                <a:latin typeface="Symbol" panose="05050102010706020507" pitchFamily="18" charset="2"/>
              </a:rPr>
              <a:t>b</a:t>
            </a:r>
            <a:r>
              <a:rPr lang="en-US" sz="2400" baseline="-25000" dirty="0"/>
              <a:t>2</a:t>
            </a:r>
            <a:r>
              <a:rPr lang="en-US" sz="2400" dirty="0"/>
              <a:t>*(</a:t>
            </a:r>
            <a:r>
              <a:rPr lang="en-US" sz="2400" dirty="0" err="1" smtClean="0"/>
              <a:t>age_now</a:t>
            </a:r>
            <a:r>
              <a:rPr lang="en-US" sz="2400" dirty="0" smtClean="0"/>
              <a:t> - </a:t>
            </a:r>
            <a:r>
              <a:rPr lang="en-US" sz="2400" dirty="0" err="1" smtClean="0"/>
              <a:t>age_base</a:t>
            </a:r>
            <a:r>
              <a:rPr lang="en-US" sz="2400" dirty="0"/>
              <a:t>)+</a:t>
            </a:r>
            <a:r>
              <a:rPr lang="en-US" sz="2400" dirty="0">
                <a:latin typeface="Symbol" panose="05050102010706020507" pitchFamily="18" charset="2"/>
              </a:rPr>
              <a:t>b</a:t>
            </a:r>
            <a:r>
              <a:rPr lang="en-US" sz="2400" baseline="-25000" dirty="0"/>
              <a:t>3</a:t>
            </a:r>
            <a:r>
              <a:rPr lang="en-US" sz="2400" dirty="0"/>
              <a:t>*(1</a:t>
            </a:r>
            <a:r>
              <a:rPr lang="en-US" sz="2400" baseline="30000" dirty="0"/>
              <a:t>st</a:t>
            </a:r>
            <a:r>
              <a:rPr lang="en-US" sz="2400" dirty="0"/>
              <a:t> wave)+</a:t>
            </a:r>
            <a:r>
              <a:rPr lang="en-US" sz="2400" dirty="0" err="1">
                <a:latin typeface="Symbol" panose="05050102010706020507" pitchFamily="18" charset="2"/>
              </a:rPr>
              <a:t>m</a:t>
            </a:r>
            <a:r>
              <a:rPr lang="en-US" sz="2400" baseline="-25000" dirty="0" err="1"/>
              <a:t>i</a:t>
            </a:r>
            <a:r>
              <a:rPr lang="en-US" sz="2400" dirty="0" err="1"/>
              <a:t>+</a:t>
            </a:r>
            <a:r>
              <a:rPr lang="en-US" sz="2400" dirty="0" err="1">
                <a:latin typeface="Symbol" panose="05050102010706020507" pitchFamily="18" charset="2"/>
              </a:rPr>
              <a:t>e</a:t>
            </a:r>
            <a:r>
              <a:rPr lang="en-US" sz="2400" baseline="-25000" dirty="0" err="1"/>
              <a:t>ij</a:t>
            </a:r>
            <a:endParaRPr lang="en-US" sz="2400" baseline="-25000" dirty="0"/>
          </a:p>
          <a:p>
            <a:endParaRPr lang="en-US" sz="2400" dirty="0"/>
          </a:p>
          <a:p>
            <a:endParaRPr lang="en-US" sz="2400" dirty="0"/>
          </a:p>
          <a:p>
            <a:endParaRPr lang="en-US" sz="2400" baseline="-25000" dirty="0"/>
          </a:p>
        </p:txBody>
      </p:sp>
    </p:spTree>
    <p:extLst>
      <p:ext uri="{BB962C8B-B14F-4D97-AF65-F5344CB8AC3E}">
        <p14:creationId xmlns:p14="http://schemas.microsoft.com/office/powerpoint/2010/main" val="6391616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Alternative time dimensions</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spTree>
    <p:extLst>
      <p:ext uri="{BB962C8B-B14F-4D97-AF65-F5344CB8AC3E}">
        <p14:creationId xmlns:p14="http://schemas.microsoft.com/office/powerpoint/2010/main" val="34145842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First the model for before menarche (</a:t>
            </a:r>
            <a:r>
              <a:rPr lang="en-US" dirty="0">
                <a:latin typeface="Symbol" panose="05050102010706020507" pitchFamily="18" charset="2"/>
              </a:rPr>
              <a:t>d</a:t>
            </a:r>
            <a:r>
              <a:rPr lang="en-US" dirty="0"/>
              <a:t>=1)</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894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820626"/>
            <a:ext cx="310515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48991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Then the model for after menarche (</a:t>
            </a:r>
            <a:r>
              <a:rPr lang="en-US" dirty="0">
                <a:latin typeface="Symbol" panose="05050102010706020507" pitchFamily="18" charset="2"/>
              </a:rPr>
              <a:t>d</a:t>
            </a:r>
            <a:r>
              <a:rPr lang="en-US" dirty="0"/>
              <a:t>=0)</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6764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894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819400"/>
            <a:ext cx="2867025"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33020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Then the combined model</a:t>
            </a:r>
          </a:p>
        </p:txBody>
      </p:sp>
      <p:pic>
        <p:nvPicPr>
          <p:cNvPr id="1884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2133600"/>
            <a:ext cx="4867275"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4955203"/>
          </a:xfrm>
          <a:prstGeom prst="rect">
            <a:avLst/>
          </a:prstGeom>
          <a:noFill/>
        </p:spPr>
        <p:txBody>
          <a:bodyPr wrap="square" rtlCol="0">
            <a:spAutoFit/>
          </a:bodyPr>
          <a:lstStyle/>
          <a:p>
            <a:r>
              <a:rPr lang="en-US" sz="2400" dirty="0"/>
              <a:t>Choose a time-dimension:</a:t>
            </a:r>
          </a:p>
          <a:p>
            <a:pPr marL="285750" indent="-285750">
              <a:buFont typeface="Arial" pitchFamily="34" charset="0"/>
              <a:buChar char="•"/>
            </a:pPr>
            <a:r>
              <a:rPr lang="en-US" dirty="0"/>
              <a:t>Age</a:t>
            </a:r>
          </a:p>
          <a:p>
            <a:pPr marL="285750" indent="-285750">
              <a:buFont typeface="Arial" pitchFamily="34" charset="0"/>
              <a:buChar char="•"/>
            </a:pPr>
            <a:r>
              <a:rPr lang="en-US" dirty="0"/>
              <a:t>Time before or after a major event</a:t>
            </a:r>
          </a:p>
          <a:p>
            <a:pPr marL="285750" indent="-285750">
              <a:buFont typeface="Arial" pitchFamily="34" charset="0"/>
              <a:buChar char="•"/>
            </a:pPr>
            <a:r>
              <a:rPr lang="en-US" dirty="0"/>
              <a:t>Secular time</a:t>
            </a:r>
          </a:p>
          <a:p>
            <a:r>
              <a:rPr lang="en-US" sz="2400" dirty="0"/>
              <a:t>Specify a model with time as a linear predictor</a:t>
            </a:r>
          </a:p>
          <a:p>
            <a:pPr marL="342900" indent="-342900">
              <a:buFont typeface="Arial" pitchFamily="34" charset="0"/>
              <a:buChar char="•"/>
            </a:pPr>
            <a:r>
              <a:rPr lang="en-US" sz="2000" dirty="0"/>
              <a:t>How does body fat change per year of age?</a:t>
            </a:r>
            <a:endParaRPr lang="en-US" sz="2400" dirty="0"/>
          </a:p>
          <a:p>
            <a:r>
              <a:rPr lang="en-US" sz="2400" dirty="0"/>
              <a:t>Add a factor that modifies the rate of change with time</a:t>
            </a:r>
          </a:p>
          <a:p>
            <a:pPr marL="342900" indent="-342900">
              <a:buFont typeface="Arial" pitchFamily="34" charset="0"/>
              <a:buChar char="•"/>
            </a:pPr>
            <a:r>
              <a:rPr lang="en-US" sz="2000" dirty="0"/>
              <a:t>Is the rate of change different before (</a:t>
            </a:r>
            <a:r>
              <a:rPr lang="en-US" sz="2000" dirty="0">
                <a:latin typeface="Symbol" pitchFamily="18" charset="2"/>
              </a:rPr>
              <a:t>d</a:t>
            </a:r>
            <a:r>
              <a:rPr lang="en-US" sz="2000" dirty="0"/>
              <a:t>=1) or after (</a:t>
            </a:r>
            <a:r>
              <a:rPr lang="en-US" sz="2000" dirty="0">
                <a:latin typeface="Symbol" pitchFamily="18" charset="2"/>
              </a:rPr>
              <a:t>d</a:t>
            </a:r>
            <a:r>
              <a:rPr lang="en-US" sz="2000" dirty="0"/>
              <a:t>=0) menarche?</a:t>
            </a:r>
            <a:endParaRPr lang="en-US" sz="2400" dirty="0"/>
          </a:p>
        </p:txBody>
      </p:sp>
      <p:pic>
        <p:nvPicPr>
          <p:cNvPr id="1904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336" y="1752600"/>
            <a:ext cx="434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6310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Provides a flexible test of multiple questions</a:t>
            </a:r>
          </a:p>
        </p:txBody>
      </p:sp>
      <p:pic>
        <p:nvPicPr>
          <p:cNvPr id="18841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6025"/>
          <a:stretch/>
        </p:blipFill>
        <p:spPr bwMode="auto">
          <a:xfrm>
            <a:off x="-194310" y="1600200"/>
            <a:ext cx="4867275" cy="3615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019675" y="1524000"/>
            <a:ext cx="3819525" cy="830997"/>
          </a:xfrm>
          <a:prstGeom prst="rect">
            <a:avLst/>
          </a:prstGeom>
          <a:noFill/>
        </p:spPr>
        <p:txBody>
          <a:bodyPr wrap="square" rtlCol="0">
            <a:spAutoFit/>
          </a:bodyPr>
          <a:lstStyle/>
          <a:p>
            <a:r>
              <a:rPr lang="en-US" sz="2400" dirty="0"/>
              <a:t>Does rate of change differ before or after menarche?</a:t>
            </a:r>
          </a:p>
        </p:txBody>
      </p:sp>
      <p:pic>
        <p:nvPicPr>
          <p:cNvPr id="1904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7737" y="2667000"/>
            <a:ext cx="4343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876800" y="3276600"/>
            <a:ext cx="4114799" cy="2308324"/>
          </a:xfrm>
          <a:prstGeom prst="rect">
            <a:avLst/>
          </a:prstGeom>
          <a:noFill/>
        </p:spPr>
        <p:txBody>
          <a:bodyPr wrap="square" rtlCol="0">
            <a:spAutoFit/>
          </a:bodyPr>
          <a:lstStyle/>
          <a:p>
            <a:r>
              <a:rPr lang="en-US" sz="2400" dirty="0"/>
              <a:t>Does rate of change differ after menarche depend on parental obesity (v</a:t>
            </a:r>
            <a:r>
              <a:rPr lang="en-US" sz="2400" baseline="-25000" dirty="0"/>
              <a:t>i</a:t>
            </a:r>
            <a:r>
              <a:rPr lang="en-US" sz="2400" dirty="0"/>
              <a:t>)?</a:t>
            </a:r>
          </a:p>
          <a:p>
            <a:endParaRPr lang="en-US" sz="2400" dirty="0"/>
          </a:p>
          <a:p>
            <a:r>
              <a:rPr lang="en-US" sz="2400" dirty="0" err="1"/>
              <a:t>Y</a:t>
            </a:r>
            <a:r>
              <a:rPr lang="en-US" sz="2400" baseline="-25000" dirty="0" err="1"/>
              <a:t>ij</a:t>
            </a:r>
            <a:r>
              <a:rPr lang="en-US" sz="2400" dirty="0"/>
              <a:t>=</a:t>
            </a:r>
            <a:r>
              <a:rPr lang="en-US" sz="2400" dirty="0">
                <a:latin typeface="Symbol" pitchFamily="18" charset="2"/>
              </a:rPr>
              <a:t>b</a:t>
            </a:r>
            <a:r>
              <a:rPr lang="en-US" sz="2400" baseline="-25000" dirty="0"/>
              <a:t>0</a:t>
            </a:r>
            <a:r>
              <a:rPr lang="en-US" sz="2400" dirty="0"/>
              <a:t>+</a:t>
            </a:r>
            <a:r>
              <a:rPr lang="en-US" sz="2400" dirty="0">
                <a:latin typeface="Symbol" pitchFamily="18" charset="2"/>
              </a:rPr>
              <a:t>b</a:t>
            </a:r>
            <a:r>
              <a:rPr lang="en-US" sz="2400" baseline="-25000" dirty="0"/>
              <a:t>1</a:t>
            </a:r>
            <a:r>
              <a:rPr lang="en-US" sz="2400" dirty="0"/>
              <a:t>t</a:t>
            </a:r>
            <a:r>
              <a:rPr lang="en-US" sz="2400" baseline="-25000" dirty="0"/>
              <a:t>ij</a:t>
            </a:r>
            <a:r>
              <a:rPr lang="en-US" sz="2400" dirty="0">
                <a:latin typeface="Symbol" pitchFamily="18" charset="2"/>
              </a:rPr>
              <a:t>d</a:t>
            </a:r>
            <a:r>
              <a:rPr lang="en-US" sz="2400" baseline="-25000" dirty="0"/>
              <a:t>ij</a:t>
            </a:r>
            <a:r>
              <a:rPr lang="en-US" sz="2400" dirty="0"/>
              <a:t>+</a:t>
            </a:r>
            <a:r>
              <a:rPr lang="en-US" sz="2400" dirty="0">
                <a:latin typeface="Symbol" pitchFamily="18" charset="2"/>
              </a:rPr>
              <a:t>b</a:t>
            </a:r>
            <a:r>
              <a:rPr lang="en-US" sz="2400" baseline="-25000" dirty="0"/>
              <a:t>2</a:t>
            </a:r>
            <a:r>
              <a:rPr lang="en-US" sz="2400" dirty="0"/>
              <a:t>t</a:t>
            </a:r>
            <a:r>
              <a:rPr lang="en-US" sz="2400" baseline="-25000" dirty="0"/>
              <a:t>ij</a:t>
            </a:r>
            <a:r>
              <a:rPr lang="en-US" sz="2400" dirty="0"/>
              <a:t>(1-</a:t>
            </a:r>
            <a:r>
              <a:rPr lang="en-US" sz="2400" dirty="0">
                <a:latin typeface="Symbol" pitchFamily="18" charset="2"/>
              </a:rPr>
              <a:t>d</a:t>
            </a:r>
            <a:r>
              <a:rPr lang="en-US" sz="2400" baseline="-25000" dirty="0"/>
              <a:t>ij</a:t>
            </a:r>
            <a:r>
              <a:rPr lang="en-US" sz="2400" dirty="0"/>
              <a:t>)+</a:t>
            </a:r>
            <a:r>
              <a:rPr lang="en-US" sz="2400" dirty="0">
                <a:latin typeface="Symbol" pitchFamily="18" charset="2"/>
              </a:rPr>
              <a:t>b</a:t>
            </a:r>
            <a:r>
              <a:rPr lang="en-US" sz="2400" baseline="-25000" dirty="0"/>
              <a:t>3</a:t>
            </a:r>
            <a:r>
              <a:rPr lang="en-US" sz="2400" dirty="0"/>
              <a:t>v</a:t>
            </a:r>
            <a:r>
              <a:rPr lang="en-US" sz="2400" baseline="-25000" dirty="0"/>
              <a:t>i</a:t>
            </a:r>
            <a:r>
              <a:rPr lang="en-US" sz="2400" dirty="0"/>
              <a:t>+                   		</a:t>
            </a:r>
            <a:r>
              <a:rPr lang="en-US" sz="2400" dirty="0">
                <a:latin typeface="Symbol" pitchFamily="18" charset="2"/>
              </a:rPr>
              <a:t>b</a:t>
            </a:r>
            <a:r>
              <a:rPr lang="en-US" sz="2400" baseline="-25000" dirty="0"/>
              <a:t>4</a:t>
            </a:r>
            <a:r>
              <a:rPr lang="en-US" sz="2400" dirty="0"/>
              <a:t>t</a:t>
            </a:r>
            <a:r>
              <a:rPr lang="en-US" sz="2400" baseline="-25000" dirty="0"/>
              <a:t>ij</a:t>
            </a:r>
            <a:r>
              <a:rPr lang="en-US" sz="2400" dirty="0"/>
              <a:t>(1-</a:t>
            </a:r>
            <a:r>
              <a:rPr lang="en-US" sz="2400" dirty="0">
                <a:latin typeface="Symbol" pitchFamily="18" charset="2"/>
              </a:rPr>
              <a:t>d</a:t>
            </a:r>
            <a:r>
              <a:rPr lang="en-US" sz="2400" baseline="-25000" dirty="0"/>
              <a:t>ij</a:t>
            </a:r>
            <a:r>
              <a:rPr lang="en-US" sz="2400" dirty="0"/>
              <a:t>)</a:t>
            </a:r>
            <a:r>
              <a:rPr lang="en-US" sz="2400" dirty="0" err="1"/>
              <a:t>v</a:t>
            </a:r>
            <a:r>
              <a:rPr lang="en-US" sz="2400" baseline="-25000" dirty="0" err="1"/>
              <a:t>i</a:t>
            </a:r>
            <a:r>
              <a:rPr lang="en-US" sz="2400" dirty="0" err="1"/>
              <a:t>+</a:t>
            </a:r>
            <a:r>
              <a:rPr lang="en-US" sz="2400" dirty="0" err="1">
                <a:latin typeface="Symbol" pitchFamily="18" charset="2"/>
              </a:rPr>
              <a:t>e</a:t>
            </a:r>
            <a:r>
              <a:rPr lang="en-US" sz="2400" baseline="-25000" dirty="0" err="1"/>
              <a:t>ij</a:t>
            </a:r>
            <a:endParaRPr lang="en-US" sz="2400" dirty="0"/>
          </a:p>
        </p:txBody>
      </p:sp>
      <p:sp>
        <p:nvSpPr>
          <p:cNvPr id="9" name="TextBox 8"/>
          <p:cNvSpPr txBox="1"/>
          <p:nvPr/>
        </p:nvSpPr>
        <p:spPr>
          <a:xfrm>
            <a:off x="220684" y="5600321"/>
            <a:ext cx="8444864" cy="1200329"/>
          </a:xfrm>
          <a:prstGeom prst="rect">
            <a:avLst/>
          </a:prstGeom>
          <a:noFill/>
        </p:spPr>
        <p:txBody>
          <a:bodyPr wrap="square" rtlCol="0">
            <a:spAutoFit/>
          </a:bodyPr>
          <a:lstStyle/>
          <a:p>
            <a:r>
              <a:rPr lang="en-US" sz="2400" dirty="0"/>
              <a:t>This equation estimates a slope for pre-menarche and post-menarche, but lets the post-menarche slope differ by parental obesity</a:t>
            </a:r>
          </a:p>
        </p:txBody>
      </p:sp>
    </p:spTree>
    <p:extLst>
      <p:ext uri="{BB962C8B-B14F-4D97-AF65-F5344CB8AC3E}">
        <p14:creationId xmlns:p14="http://schemas.microsoft.com/office/powerpoint/2010/main" val="1271401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425570" y="2075021"/>
            <a:ext cx="7924800" cy="4031873"/>
          </a:xfrm>
          <a:prstGeom prst="rect">
            <a:avLst/>
          </a:prstGeom>
          <a:noFill/>
          <a:ln>
            <a:noFill/>
          </a:ln>
          <a:effectLst/>
          <a:extLst/>
        </p:spPr>
        <p:txBody>
          <a:bodyPr wrap="square" anchor="ctr">
            <a:spAutoFit/>
          </a:bodyPr>
          <a:lstStyle/>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Sources of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Conceptual questions about clustered data</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Consequences of ignoring clustering</a:t>
            </a:r>
          </a:p>
          <a:p>
            <a:pPr marL="457200" indent="-457200" eaLnBrk="0" hangingPunct="0">
              <a:buFont typeface="Arial" panose="020B0604020202020204" pitchFamily="34" charset="0"/>
              <a:buChar char="•"/>
              <a:tabLst>
                <a:tab pos="-457200" algn="l"/>
              </a:tabLst>
              <a:defRPr/>
            </a:pPr>
            <a:r>
              <a:rPr lang="en-US" sz="3200" dirty="0">
                <a:latin typeface="Arial" pitchFamily="34" charset="0"/>
                <a:cs typeface="Arial" pitchFamily="34" charset="0"/>
              </a:rPr>
              <a:t>Basic mixed model for clustered data without ordering </a:t>
            </a:r>
          </a:p>
          <a:p>
            <a:pPr marL="457200" indent="-457200" eaLnBrk="0" hangingPunct="0">
              <a:buFont typeface="Arial" panose="020B0604020202020204" pitchFamily="34" charset="0"/>
              <a:buChar char="•"/>
              <a:tabLst>
                <a:tab pos="-457200" algn="l"/>
              </a:tabLst>
              <a:defRPr/>
            </a:pPr>
            <a:r>
              <a:rPr lang="en-US" sz="3200" dirty="0">
                <a:latin typeface="Arial" pitchFamily="34" charset="0"/>
                <a:ea typeface="Times New Roman" pitchFamily="18" charset="0"/>
                <a:cs typeface="Arial" pitchFamily="34" charset="0"/>
              </a:rPr>
              <a:t>Growth curves with mixed models</a:t>
            </a:r>
          </a:p>
          <a:p>
            <a:pPr marL="457200" indent="-457200" eaLnBrk="0" hangingPunct="0">
              <a:buFont typeface="Arial" panose="020B0604020202020204" pitchFamily="34" charset="0"/>
              <a:buChar char="•"/>
              <a:tabLst>
                <a:tab pos="-457200" algn="l"/>
              </a:tabLst>
              <a:defRPr/>
            </a:pPr>
            <a:r>
              <a:rPr lang="en-US" sz="3200" dirty="0" err="1">
                <a:latin typeface="Arial" pitchFamily="34" charset="0"/>
                <a:ea typeface="Times New Roman" pitchFamily="18" charset="0"/>
                <a:cs typeface="Arial" pitchFamily="34" charset="0"/>
              </a:rPr>
              <a:t>Lifecourse</a:t>
            </a:r>
            <a:r>
              <a:rPr lang="en-US" sz="3200" dirty="0">
                <a:latin typeface="Arial" pitchFamily="34" charset="0"/>
                <a:ea typeface="Times New Roman" pitchFamily="18" charset="0"/>
                <a:cs typeface="Arial" pitchFamily="34" charset="0"/>
              </a:rPr>
              <a:t> timing</a:t>
            </a:r>
          </a:p>
        </p:txBody>
      </p:sp>
      <p:sp>
        <p:nvSpPr>
          <p:cNvPr id="8" name="Title 7"/>
          <p:cNvSpPr>
            <a:spLocks noGrp="1"/>
          </p:cNvSpPr>
          <p:nvPr>
            <p:ph type="title"/>
          </p:nvPr>
        </p:nvSpPr>
        <p:spPr/>
        <p:txBody>
          <a:bodyPr>
            <a:normAutofit/>
          </a:bodyPr>
          <a:lstStyle/>
          <a:p>
            <a:pPr>
              <a:defRPr/>
            </a:pPr>
            <a:r>
              <a:rPr lang="en-US" dirty="0"/>
              <a:t>Outline</a:t>
            </a:r>
          </a:p>
        </p:txBody>
      </p:sp>
    </p:spTree>
    <p:extLst>
      <p:ext uri="{BB962C8B-B14F-4D97-AF65-F5344CB8AC3E}">
        <p14:creationId xmlns:p14="http://schemas.microsoft.com/office/powerpoint/2010/main" val="9049837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err="1"/>
              <a:t>Lifecourse</a:t>
            </a:r>
            <a:r>
              <a:rPr lang="en-US" dirty="0"/>
              <a:t> timing</a:t>
            </a:r>
          </a:p>
        </p:txBody>
      </p:sp>
      <p:sp>
        <p:nvSpPr>
          <p:cNvPr id="5123" name="Rectangle 3"/>
          <p:cNvSpPr>
            <a:spLocks noGrp="1" noChangeArrowheads="1"/>
          </p:cNvSpPr>
          <p:nvPr>
            <p:ph type="body" idx="1"/>
          </p:nvPr>
        </p:nvSpPr>
        <p:spPr>
          <a:xfrm>
            <a:off x="457200" y="1600200"/>
            <a:ext cx="8229600" cy="5029200"/>
          </a:xfrm>
        </p:spPr>
        <p:txBody>
          <a:bodyPr/>
          <a:lstStyle/>
          <a:p>
            <a:pPr eaLnBrk="1" hangingPunct="1">
              <a:lnSpc>
                <a:spcPct val="80000"/>
              </a:lnSpc>
            </a:pPr>
            <a:r>
              <a:rPr lang="en-US" sz="2800" dirty="0"/>
              <a:t>Alternative models: DAGs and statistical claims corresponding with the DAGs</a:t>
            </a:r>
          </a:p>
          <a:p>
            <a:pPr eaLnBrk="1" hangingPunct="1">
              <a:lnSpc>
                <a:spcPct val="80000"/>
              </a:lnSpc>
            </a:pPr>
            <a:endParaRPr lang="en-US" sz="2800" dirty="0"/>
          </a:p>
          <a:p>
            <a:pPr eaLnBrk="1" hangingPunct="1">
              <a:lnSpc>
                <a:spcPct val="80000"/>
              </a:lnSpc>
            </a:pPr>
            <a:r>
              <a:rPr lang="en-US" sz="2800" dirty="0"/>
              <a:t>How you could distinguish and why you would bother</a:t>
            </a:r>
          </a:p>
          <a:p>
            <a:pPr eaLnBrk="1" hangingPunct="1">
              <a:lnSpc>
                <a:spcPct val="80000"/>
              </a:lnSpc>
            </a:pPr>
            <a:endParaRPr lang="en-US" sz="2800" dirty="0"/>
          </a:p>
          <a:p>
            <a:pPr eaLnBrk="1" hangingPunct="1">
              <a:lnSpc>
                <a:spcPct val="80000"/>
              </a:lnSpc>
            </a:pPr>
            <a:r>
              <a:rPr lang="en-US" sz="2800" dirty="0"/>
              <a:t>Conventional approaches and limitations of those approaches</a:t>
            </a:r>
            <a:endParaRPr lang="en-US" sz="2400" dirty="0"/>
          </a:p>
          <a:p>
            <a:pPr eaLnBrk="1" hangingPunct="1">
              <a:lnSpc>
                <a:spcPct val="80000"/>
              </a:lnSpc>
            </a:pPr>
            <a:endParaRPr lang="en-US" sz="2400" dirty="0"/>
          </a:p>
        </p:txBody>
      </p:sp>
      <p:sp>
        <p:nvSpPr>
          <p:cNvPr id="4" name="Slide Number Placeholder 3"/>
          <p:cNvSpPr>
            <a:spLocks noGrp="1"/>
          </p:cNvSpPr>
          <p:nvPr>
            <p:ph type="sldNum" sz="quarter" idx="12"/>
          </p:nvPr>
        </p:nvSpPr>
        <p:spPr/>
        <p:txBody>
          <a:bodyPr/>
          <a:lstStyle/>
          <a:p>
            <a:pPr>
              <a:defRPr/>
            </a:pPr>
            <a:fld id="{FA6944D1-9BFF-4167-85CC-2B9709FC95D4}" type="slidenum">
              <a:rPr lang="en-US" smtClean="0"/>
              <a:pPr>
                <a:defRPr/>
              </a:pPr>
              <a:t>37</a:t>
            </a:fld>
            <a:endParaRPr lang="en-US"/>
          </a:p>
        </p:txBody>
      </p:sp>
    </p:spTree>
    <p:extLst>
      <p:ext uri="{BB962C8B-B14F-4D97-AF65-F5344CB8AC3E}">
        <p14:creationId xmlns:p14="http://schemas.microsoft.com/office/powerpoint/2010/main" val="37581636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t>Etiologic Model: Immediate Risk</a:t>
            </a:r>
            <a:endParaRPr lang="en-US" dirty="0"/>
          </a:p>
        </p:txBody>
      </p:sp>
      <p:sp>
        <p:nvSpPr>
          <p:cNvPr id="44035" name="Content Placeholder 2"/>
          <p:cNvSpPr>
            <a:spLocks noGrp="1"/>
          </p:cNvSpPr>
          <p:nvPr>
            <p:ph idx="1"/>
          </p:nvPr>
        </p:nvSpPr>
        <p:spPr/>
        <p:txBody>
          <a:bodyPr/>
          <a:lstStyle/>
          <a:p>
            <a:r>
              <a:rPr lang="en-US" altLang="en-US"/>
              <a:t>After the exposure is removed, the risk starts to decline.</a:t>
            </a:r>
          </a:p>
          <a:p>
            <a:endParaRPr lang="en-US" altLang="en-US"/>
          </a:p>
          <a:p>
            <a:endParaRPr lang="en-US" altLang="en-US"/>
          </a:p>
        </p:txBody>
      </p:sp>
      <p:sp>
        <p:nvSpPr>
          <p:cNvPr id="44041" name="Slide Number Placeholder 2"/>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907AA3E-645E-43A2-9F34-315C85FE0C77}" type="slidenum">
              <a:rPr lang="en-US" altLang="en-US" smtClean="0"/>
              <a:pPr/>
              <a:t>38</a:t>
            </a:fld>
            <a:endParaRPr lang="en-US" altLang="en-US"/>
          </a:p>
        </p:txBody>
      </p:sp>
      <p:sp>
        <p:nvSpPr>
          <p:cNvPr id="44036" name="Text Box 4"/>
          <p:cNvSpPr txBox="1">
            <a:spLocks noChangeArrowheads="1"/>
          </p:cNvSpPr>
          <p:nvPr/>
        </p:nvSpPr>
        <p:spPr bwMode="auto">
          <a:xfrm>
            <a:off x="457200" y="347503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4037" name="Text Box 5"/>
          <p:cNvSpPr txBox="1">
            <a:spLocks noChangeArrowheads="1"/>
          </p:cNvSpPr>
          <p:nvPr/>
        </p:nvSpPr>
        <p:spPr bwMode="auto">
          <a:xfrm>
            <a:off x="2895600" y="328930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4038" name="Text Box 8"/>
          <p:cNvSpPr txBox="1">
            <a:spLocks noChangeArrowheads="1"/>
          </p:cNvSpPr>
          <p:nvPr/>
        </p:nvSpPr>
        <p:spPr bwMode="auto">
          <a:xfrm>
            <a:off x="5029200" y="321627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4039" name="Text Box 6"/>
          <p:cNvSpPr txBox="1">
            <a:spLocks noChangeArrowheads="1"/>
          </p:cNvSpPr>
          <p:nvPr/>
        </p:nvSpPr>
        <p:spPr bwMode="auto">
          <a:xfrm>
            <a:off x="7678738" y="3659188"/>
            <a:ext cx="1033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4" name="Straight Arrow Connector 13"/>
          <p:cNvCxnSpPr/>
          <p:nvPr/>
        </p:nvCxnSpPr>
        <p:spPr>
          <a:xfrm>
            <a:off x="6781800" y="3889375"/>
            <a:ext cx="89693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1848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DB50D49-E97C-41ED-A9D8-DC61B8F2FFFB}" type="slidenum">
              <a:rPr lang="en-US" altLang="en-US" sz="1400" b="1">
                <a:latin typeface="Calibri" pitchFamily="34" charset="0"/>
              </a:rPr>
              <a:pPr algn="r" eaLnBrk="1" hangingPunct="1"/>
              <a:t>39</a:t>
            </a:fld>
            <a:endParaRPr lang="en-US" altLang="en-US" sz="1400" b="1">
              <a:latin typeface="Calibri" pitchFamily="34" charset="0"/>
            </a:endParaRPr>
          </a:p>
        </p:txBody>
      </p:sp>
      <p:sp>
        <p:nvSpPr>
          <p:cNvPr id="9219" name="Rectangle 2"/>
          <p:cNvSpPr>
            <a:spLocks noGrp="1" noChangeArrowheads="1"/>
          </p:cNvSpPr>
          <p:nvPr>
            <p:ph type="title"/>
          </p:nvPr>
        </p:nvSpPr>
        <p:spPr/>
        <p:txBody>
          <a:bodyPr>
            <a:normAutofit fontScale="90000"/>
          </a:bodyPr>
          <a:lstStyle/>
          <a:p>
            <a:r>
              <a:rPr lang="en-US"/>
              <a:t>Etiologic Models: Immediate Risk + Social Trajectory</a:t>
            </a:r>
            <a:endParaRPr lang="en-US" dirty="0"/>
          </a:p>
        </p:txBody>
      </p:sp>
      <p:sp>
        <p:nvSpPr>
          <p:cNvPr id="45060" name="Rectangle 3"/>
          <p:cNvSpPr>
            <a:spLocks noGrp="1" noChangeArrowheads="1"/>
          </p:cNvSpPr>
          <p:nvPr>
            <p:ph idx="1"/>
          </p:nvPr>
        </p:nvSpPr>
        <p:spPr>
          <a:xfrm>
            <a:off x="76200" y="1576387"/>
            <a:ext cx="8839200" cy="4625975"/>
          </a:xfrm>
        </p:spPr>
        <p:txBody>
          <a:bodyPr/>
          <a:lstStyle/>
          <a:p>
            <a:r>
              <a:rPr lang="en-US" altLang="en-US" sz="2800" dirty="0"/>
              <a:t>After the exposure is removed, the risk starts to decline.</a:t>
            </a:r>
          </a:p>
          <a:p>
            <a:r>
              <a:rPr lang="en-US" altLang="en-US" sz="2800" dirty="0"/>
              <a:t>Social conditions at each moment set the stage for the next period: the trajectory is sticky. The initial insult does not directly harm later health – but the first exposure leads to subsequent exposures that then directly affect health.</a:t>
            </a:r>
          </a:p>
          <a:p>
            <a:endParaRPr lang="en-US" altLang="en-US" sz="2800" dirty="0"/>
          </a:p>
          <a:p>
            <a:endParaRPr lang="en-US" altLang="en-US" sz="2800" dirty="0"/>
          </a:p>
          <a:p>
            <a:endParaRPr lang="en-US" altLang="en-US" sz="2800" dirty="0"/>
          </a:p>
          <a:p>
            <a:endParaRPr lang="en-US" altLang="en-US" sz="2800" dirty="0"/>
          </a:p>
          <a:p>
            <a:r>
              <a:rPr lang="en-US" altLang="en-US" sz="2800" dirty="0"/>
              <a:t>Consistent with chain of risk model</a:t>
            </a:r>
          </a:p>
        </p:txBody>
      </p:sp>
      <p:sp>
        <p:nvSpPr>
          <p:cNvPr id="4506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6940FCFB-B522-40EC-9FB0-F86B16F01994}" type="slidenum">
              <a:rPr lang="en-US" altLang="en-US" smtClean="0"/>
              <a:pPr/>
              <a:t>39</a:t>
            </a:fld>
            <a:endParaRPr lang="en-US" altLang="en-US"/>
          </a:p>
        </p:txBody>
      </p:sp>
      <p:sp>
        <p:nvSpPr>
          <p:cNvPr id="45061" name="Text Box 4"/>
          <p:cNvSpPr txBox="1">
            <a:spLocks noChangeArrowheads="1"/>
          </p:cNvSpPr>
          <p:nvPr/>
        </p:nvSpPr>
        <p:spPr bwMode="auto">
          <a:xfrm>
            <a:off x="533400" y="4602163"/>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5062" name="Text Box 5"/>
          <p:cNvSpPr txBox="1">
            <a:spLocks noChangeArrowheads="1"/>
          </p:cNvSpPr>
          <p:nvPr/>
        </p:nvSpPr>
        <p:spPr bwMode="auto">
          <a:xfrm>
            <a:off x="3059113" y="4418013"/>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5063" name="Text Box 8"/>
          <p:cNvSpPr txBox="1">
            <a:spLocks noChangeArrowheads="1"/>
          </p:cNvSpPr>
          <p:nvPr/>
        </p:nvSpPr>
        <p:spPr bwMode="auto">
          <a:xfrm>
            <a:off x="5105400" y="4343400"/>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5064" name="Text Box 6"/>
          <p:cNvSpPr txBox="1">
            <a:spLocks noChangeArrowheads="1"/>
          </p:cNvSpPr>
          <p:nvPr/>
        </p:nvSpPr>
        <p:spPr bwMode="auto">
          <a:xfrm>
            <a:off x="7754938" y="4786313"/>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6" name="Straight Arrow Connector 15"/>
          <p:cNvCxnSpPr/>
          <p:nvPr/>
        </p:nvCxnSpPr>
        <p:spPr>
          <a:xfrm>
            <a:off x="6858000" y="5018088"/>
            <a:ext cx="89693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656138" y="5018088"/>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5008563"/>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06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152400" y="155448"/>
            <a:ext cx="8991600" cy="1252728"/>
          </a:xfrm>
        </p:spPr>
        <p:txBody>
          <a:bodyPr>
            <a:normAutofit fontScale="90000"/>
          </a:bodyPr>
          <a:lstStyle/>
          <a:p>
            <a:pPr eaLnBrk="1" hangingPunct="1">
              <a:defRPr/>
            </a:pPr>
            <a:r>
              <a:rPr lang="en-US" dirty="0"/>
              <a:t>Variance “cost” of clustering a function of rho/ICC and # of people/cluster</a:t>
            </a:r>
          </a:p>
        </p:txBody>
      </p:sp>
      <p:sp>
        <p:nvSpPr>
          <p:cNvPr id="90114" name="Rectangle 3"/>
          <p:cNvSpPr>
            <a:spLocks noGrp="1" noChangeArrowheads="1"/>
          </p:cNvSpPr>
          <p:nvPr>
            <p:ph type="body" idx="1"/>
          </p:nvPr>
        </p:nvSpPr>
        <p:spPr>
          <a:xfrm>
            <a:off x="308655" y="1625971"/>
            <a:ext cx="8628970" cy="4625975"/>
          </a:xfrm>
        </p:spPr>
        <p:txBody>
          <a:bodyPr/>
          <a:lstStyle/>
          <a:p>
            <a:pPr eaLnBrk="1" hangingPunct="1"/>
            <a:r>
              <a:rPr lang="en-US" sz="2400" dirty="0">
                <a:cs typeface="Times New Roman" pitchFamily="18" charset="0"/>
              </a:rPr>
              <a:t>Rho = a measure of homogeneity that behaves like a correlation coefficient. It is the correlation between all possible pairs of elements within a cluster on a particular characteristic (</a:t>
            </a:r>
            <a:r>
              <a:rPr lang="en-US" sz="2400" dirty="0" err="1">
                <a:cs typeface="Times New Roman" pitchFamily="18" charset="0"/>
              </a:rPr>
              <a:t>Sudman</a:t>
            </a:r>
            <a:r>
              <a:rPr lang="en-US" sz="2400" dirty="0">
                <a:cs typeface="Times New Roman" pitchFamily="18" charset="0"/>
              </a:rPr>
              <a:t>, 1976) </a:t>
            </a:r>
          </a:p>
          <a:p>
            <a:pPr eaLnBrk="1" hangingPunct="1"/>
            <a:r>
              <a:rPr lang="en-US" sz="2400" dirty="0">
                <a:cs typeface="Times New Roman" pitchFamily="18" charset="0"/>
              </a:rPr>
              <a:t>ICC=rho= 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/(s</a:t>
            </a:r>
            <a:r>
              <a:rPr lang="en-US" sz="2400" baseline="30000" dirty="0">
                <a:cs typeface="Times New Roman" pitchFamily="18" charset="0"/>
              </a:rPr>
              <a:t>2</a:t>
            </a:r>
            <a:r>
              <a:rPr lang="en-US" sz="2400" baseline="-30000" dirty="0">
                <a:cs typeface="Times New Roman" pitchFamily="18" charset="0"/>
              </a:rPr>
              <a:t>between-cluster</a:t>
            </a:r>
            <a:r>
              <a:rPr lang="en-US" sz="2400" dirty="0">
                <a:cs typeface="Times New Roman" pitchFamily="18" charset="0"/>
              </a:rPr>
              <a:t> + s</a:t>
            </a:r>
            <a:r>
              <a:rPr lang="en-US" sz="2400" baseline="30000" dirty="0">
                <a:cs typeface="Times New Roman" pitchFamily="18" charset="0"/>
              </a:rPr>
              <a:t>2</a:t>
            </a:r>
            <a:r>
              <a:rPr lang="en-US" sz="2400" baseline="-30000" dirty="0">
                <a:cs typeface="Times New Roman" pitchFamily="18" charset="0"/>
              </a:rPr>
              <a:t>within-cluster</a:t>
            </a:r>
            <a:r>
              <a:rPr lang="en-US" sz="2400" dirty="0">
                <a:cs typeface="Times New Roman" pitchFamily="18" charset="0"/>
              </a:rPr>
              <a:t>)</a:t>
            </a:r>
          </a:p>
          <a:p>
            <a:pPr eaLnBrk="1" hangingPunct="1"/>
            <a:r>
              <a:rPr lang="en-US" sz="2400" dirty="0">
                <a:cs typeface="Times New Roman" pitchFamily="18" charset="0"/>
              </a:rPr>
              <a:t>Rho of 1 indicates extreme homogeneity (e.g., household income of all of 6 children in one household). </a:t>
            </a:r>
          </a:p>
          <a:p>
            <a:pPr eaLnBrk="1" hangingPunct="1"/>
            <a:r>
              <a:rPr lang="en-US" sz="2400" dirty="0">
                <a:cs typeface="Times New Roman" pitchFamily="18" charset="0"/>
              </a:rPr>
              <a:t>Rho of -1 indicates extreme heterogeneity (e.g., gender w/in a 2 person heterosexual household cluster).</a:t>
            </a:r>
          </a:p>
          <a:p>
            <a:pPr eaLnBrk="1" hangingPunct="1"/>
            <a:r>
              <a:rPr lang="en-US" sz="2400" dirty="0">
                <a:cs typeface="Times New Roman" pitchFamily="18" charset="0"/>
              </a:rPr>
              <a:t>Small Rho of 0.05 or less common for many characteristics in neighborhoods and schools</a:t>
            </a:r>
          </a:p>
          <a:p>
            <a:pPr eaLnBrk="1" hangingPunct="1"/>
            <a:r>
              <a:rPr lang="en-US" sz="2400" dirty="0">
                <a:cs typeface="Times New Roman" pitchFamily="18" charset="0"/>
              </a:rPr>
              <a:t>If you cluster randomize, everyone in the cluster has the same value of the random assignment variable, so rho for that variable is 1.</a:t>
            </a:r>
          </a:p>
          <a:p>
            <a:pPr eaLnBrk="1" hangingPunct="1"/>
            <a:endParaRPr lang="en-US" sz="2800" dirty="0"/>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4</a:t>
            </a:fld>
            <a:endParaRPr lang="en-US"/>
          </a:p>
        </p:txBody>
      </p:sp>
    </p:spTree>
    <p:extLst>
      <p:ext uri="{BB962C8B-B14F-4D97-AF65-F5344CB8AC3E}">
        <p14:creationId xmlns:p14="http://schemas.microsoft.com/office/powerpoint/2010/main" val="3785018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59FE22D-558C-4163-92B2-72362E1846BE}" type="slidenum">
              <a:rPr lang="en-US" altLang="en-US" sz="1400" b="1">
                <a:latin typeface="Calibri" pitchFamily="34" charset="0"/>
              </a:rPr>
              <a:pPr algn="r" eaLnBrk="1" hangingPunct="1"/>
              <a:t>40</a:t>
            </a:fld>
            <a:endParaRPr lang="en-US" altLang="en-US" sz="1400" b="1">
              <a:latin typeface="Calibri" pitchFamily="34" charset="0"/>
            </a:endParaRPr>
          </a:p>
        </p:txBody>
      </p:sp>
      <p:sp>
        <p:nvSpPr>
          <p:cNvPr id="10243" name="Rectangle 2"/>
          <p:cNvSpPr>
            <a:spLocks noGrp="1" noChangeArrowheads="1"/>
          </p:cNvSpPr>
          <p:nvPr>
            <p:ph type="title"/>
          </p:nvPr>
        </p:nvSpPr>
        <p:spPr/>
        <p:txBody>
          <a:bodyPr>
            <a:normAutofit fontScale="90000"/>
          </a:bodyPr>
          <a:lstStyle/>
          <a:p>
            <a:r>
              <a:rPr lang="en-US"/>
              <a:t>Critical Period/Latency </a:t>
            </a:r>
            <a:br>
              <a:rPr lang="en-US"/>
            </a:br>
            <a:r>
              <a:rPr lang="en-US"/>
              <a:t>(+ Social Trajectory)</a:t>
            </a:r>
            <a:endParaRPr lang="en-US" dirty="0"/>
          </a:p>
        </p:txBody>
      </p:sp>
      <p:sp>
        <p:nvSpPr>
          <p:cNvPr id="10244" name="Rectangle 3"/>
          <p:cNvSpPr>
            <a:spLocks noGrp="1" noChangeArrowheads="1"/>
          </p:cNvSpPr>
          <p:nvPr>
            <p:ph idx="1"/>
          </p:nvPr>
        </p:nvSpPr>
        <p:spPr>
          <a:xfrm>
            <a:off x="228600" y="1618456"/>
            <a:ext cx="8229600" cy="4625975"/>
          </a:xfrm>
        </p:spPr>
        <p:txBody>
          <a:bodyPr/>
          <a:lstStyle/>
          <a:p>
            <a:r>
              <a:rPr lang="en-US" sz="2800" dirty="0"/>
              <a:t>Exposure in one period makes all the difference: subsequent exposures do not influence health. </a:t>
            </a:r>
          </a:p>
          <a:p>
            <a:endParaRPr lang="en-US" sz="2800" dirty="0"/>
          </a:p>
          <a:p>
            <a:endParaRPr lang="en-US" sz="2800" dirty="0"/>
          </a:p>
          <a:p>
            <a:endParaRPr lang="en-US" sz="2800" dirty="0"/>
          </a:p>
          <a:p>
            <a:endParaRPr lang="en-US" sz="2800" dirty="0"/>
          </a:p>
          <a:p>
            <a:endParaRPr lang="en-US" sz="2800" dirty="0"/>
          </a:p>
          <a:p>
            <a:r>
              <a:rPr lang="en-US" sz="2800" dirty="0"/>
              <a:t>Also called programming models</a:t>
            </a:r>
          </a:p>
          <a:p>
            <a:r>
              <a:rPr lang="en-US" sz="2800" dirty="0"/>
              <a:t>Example: fetal origins of disease</a:t>
            </a:r>
          </a:p>
          <a:p>
            <a:r>
              <a:rPr lang="en-US" sz="2800" dirty="0"/>
              <a:t>Critical periods may occur in adulthood/old age, may be social, rather than biological</a:t>
            </a:r>
          </a:p>
        </p:txBody>
      </p:sp>
      <p:sp>
        <p:nvSpPr>
          <p:cNvPr id="46085" name="Text Box 4"/>
          <p:cNvSpPr txBox="1">
            <a:spLocks noChangeArrowheads="1"/>
          </p:cNvSpPr>
          <p:nvPr/>
        </p:nvSpPr>
        <p:spPr bwMode="auto">
          <a:xfrm>
            <a:off x="533400" y="3516313"/>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6086" name="Text Box 5"/>
          <p:cNvSpPr txBox="1">
            <a:spLocks noChangeArrowheads="1"/>
          </p:cNvSpPr>
          <p:nvPr/>
        </p:nvSpPr>
        <p:spPr bwMode="auto">
          <a:xfrm>
            <a:off x="3059113" y="3330575"/>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6087" name="Text Box 8"/>
          <p:cNvSpPr txBox="1">
            <a:spLocks noChangeArrowheads="1"/>
          </p:cNvSpPr>
          <p:nvPr/>
        </p:nvSpPr>
        <p:spPr bwMode="auto">
          <a:xfrm>
            <a:off x="5105400" y="3255963"/>
            <a:ext cx="1752600" cy="134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6088" name="Text Box 6"/>
          <p:cNvSpPr txBox="1">
            <a:spLocks noChangeArrowheads="1"/>
          </p:cNvSpPr>
          <p:nvPr/>
        </p:nvSpPr>
        <p:spPr bwMode="auto">
          <a:xfrm>
            <a:off x="7754938" y="3700463"/>
            <a:ext cx="103346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7" name="Straight Arrow Connector 16"/>
          <p:cNvCxnSpPr/>
          <p:nvPr/>
        </p:nvCxnSpPr>
        <p:spPr>
          <a:xfrm>
            <a:off x="4656138" y="3930650"/>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3922713"/>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46085" idx="0"/>
            <a:endCxn id="46088" idx="0"/>
          </p:cNvCxnSpPr>
          <p:nvPr/>
        </p:nvCxnSpPr>
        <p:spPr>
          <a:xfrm rot="16200000" flipH="1">
            <a:off x="4748213" y="177800"/>
            <a:ext cx="184150" cy="6861175"/>
          </a:xfrm>
          <a:prstGeom prst="curvedConnector3">
            <a:avLst>
              <a:gd name="adj1" fmla="val -34455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22672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Origins of Disease</a:t>
            </a:r>
          </a:p>
        </p:txBody>
      </p:sp>
      <p:sp>
        <p:nvSpPr>
          <p:cNvPr id="3" name="Content Placeholder 2"/>
          <p:cNvSpPr>
            <a:spLocks noGrp="1"/>
          </p:cNvSpPr>
          <p:nvPr>
            <p:ph idx="1"/>
          </p:nvPr>
        </p:nvSpPr>
        <p:spPr>
          <a:xfrm>
            <a:off x="152400" y="1664890"/>
            <a:ext cx="4038600" cy="4625975"/>
          </a:xfrm>
        </p:spPr>
        <p:txBody>
          <a:bodyPr/>
          <a:lstStyle/>
          <a:p>
            <a:r>
              <a:rPr lang="en-US" sz="2000" dirty="0"/>
              <a:t>Barker Lancet 1986 – launched many more rigorous studies</a:t>
            </a:r>
          </a:p>
          <a:p>
            <a:r>
              <a:rPr lang="en-US" sz="2000" dirty="0"/>
              <a:t>“poor nutrition in early life </a:t>
            </a:r>
            <a:r>
              <a:rPr lang="en-US" sz="2000" dirty="0" err="1"/>
              <a:t>increasessusceptibility</a:t>
            </a:r>
            <a:r>
              <a:rPr lang="en-US" sz="2000" dirty="0"/>
              <a:t> to the effects of an affluent diet.”</a:t>
            </a:r>
          </a:p>
          <a:p>
            <a:r>
              <a:rPr lang="en-US" sz="2000" dirty="0"/>
              <a:t>“humans are plastic during their development, and adverse influences can permanently change body structure and function; a phenomenon known as ‘programming’”</a:t>
            </a:r>
            <a:endParaRPr lang="en-US"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295400"/>
            <a:ext cx="4786313" cy="53649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84483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Fetal Origins of Disease</a:t>
            </a:r>
          </a:p>
        </p:txBody>
      </p:sp>
      <p:sp>
        <p:nvSpPr>
          <p:cNvPr id="3" name="Content Placeholder 2"/>
          <p:cNvSpPr>
            <a:spLocks noGrp="1"/>
          </p:cNvSpPr>
          <p:nvPr>
            <p:ph idx="1"/>
          </p:nvPr>
        </p:nvSpPr>
        <p:spPr>
          <a:xfrm>
            <a:off x="152400" y="1664890"/>
            <a:ext cx="8610600" cy="4625975"/>
          </a:xfrm>
        </p:spPr>
        <p:txBody>
          <a:bodyPr/>
          <a:lstStyle/>
          <a:p>
            <a:pPr marL="119062" indent="0">
              <a:buNone/>
            </a:pPr>
            <a:r>
              <a:rPr lang="en-US" sz="2000" dirty="0"/>
              <a:t>During development, there are critical periods during which a system or organ has to mature. These periods are brief, they occur at different times for different systems, and they occur in utero for most systems. After birth, only the brain; liver and immune system remain plastic. Much of human development is completed during the first 1000 days after conception (i.e. during intra-uterine life and infancy).- Barker 2012, Doll lecture</a:t>
            </a:r>
            <a:endParaRPr lang="en-US" sz="28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3581400"/>
            <a:ext cx="5943600" cy="31567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08654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FB0B0B8B-E43C-46DA-A30D-4B11A25F2C0C}" type="slidenum">
              <a:rPr lang="en-US" altLang="en-US" sz="1400" b="1">
                <a:latin typeface="Calibri" pitchFamily="34" charset="0"/>
              </a:rPr>
              <a:pPr algn="r" eaLnBrk="1" hangingPunct="1"/>
              <a:t>43</a:t>
            </a:fld>
            <a:endParaRPr lang="en-US" altLang="en-US" sz="1400" b="1">
              <a:latin typeface="Calibri" pitchFamily="34" charset="0"/>
            </a:endParaRPr>
          </a:p>
        </p:txBody>
      </p:sp>
      <p:sp>
        <p:nvSpPr>
          <p:cNvPr id="32771" name="Rectangle 2"/>
          <p:cNvSpPr>
            <a:spLocks noGrp="1" noChangeArrowheads="1"/>
          </p:cNvSpPr>
          <p:nvPr>
            <p:ph type="title"/>
          </p:nvPr>
        </p:nvSpPr>
        <p:spPr/>
        <p:txBody>
          <a:bodyPr>
            <a:normAutofit fontScale="90000"/>
          </a:bodyPr>
          <a:lstStyle/>
          <a:p>
            <a:r>
              <a:rPr lang="en-US"/>
              <a:t>Etiologic Models: Cumulative Risk</a:t>
            </a:r>
            <a:endParaRPr lang="en-US" dirty="0"/>
          </a:p>
        </p:txBody>
      </p:sp>
      <p:sp>
        <p:nvSpPr>
          <p:cNvPr id="11268" name="Rectangle 3"/>
          <p:cNvSpPr>
            <a:spLocks noGrp="1" noChangeArrowheads="1"/>
          </p:cNvSpPr>
          <p:nvPr>
            <p:ph idx="1"/>
          </p:nvPr>
        </p:nvSpPr>
        <p:spPr/>
        <p:txBody>
          <a:bodyPr/>
          <a:lstStyle/>
          <a:p>
            <a:r>
              <a:rPr lang="en-US"/>
              <a:t>Each exposure period has an independent effect on risk.</a:t>
            </a:r>
          </a:p>
          <a:p>
            <a:endParaRPr lang="en-US"/>
          </a:p>
          <a:p>
            <a:endParaRPr lang="en-US"/>
          </a:p>
          <a:p>
            <a:endParaRPr lang="en-US"/>
          </a:p>
          <a:p>
            <a:endParaRPr lang="en-US"/>
          </a:p>
          <a:p>
            <a:r>
              <a:rPr lang="en-US"/>
              <a:t>Also consistent with chain of risk model</a:t>
            </a:r>
          </a:p>
          <a:p>
            <a:r>
              <a:rPr lang="en-US"/>
              <a:t>Example: allostatic load</a:t>
            </a:r>
          </a:p>
          <a:p>
            <a:endParaRPr lang="en-US" dirty="0"/>
          </a:p>
        </p:txBody>
      </p:sp>
      <p:sp>
        <p:nvSpPr>
          <p:cNvPr id="47118" name="Slide Number Placeholder 7"/>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3C61FE6E-BCEA-40C6-B618-2134B7E33A5A}" type="slidenum">
              <a:rPr lang="en-US" altLang="en-US" smtClean="0"/>
              <a:pPr/>
              <a:t>43</a:t>
            </a:fld>
            <a:endParaRPr lang="en-US" altLang="en-US"/>
          </a:p>
        </p:txBody>
      </p:sp>
      <p:sp>
        <p:nvSpPr>
          <p:cNvPr id="47109" name="Text Box 4"/>
          <p:cNvSpPr txBox="1">
            <a:spLocks noChangeArrowheads="1"/>
          </p:cNvSpPr>
          <p:nvPr/>
        </p:nvSpPr>
        <p:spPr bwMode="auto">
          <a:xfrm>
            <a:off x="533400" y="3733800"/>
            <a:ext cx="175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7110" name="Text Box 5"/>
          <p:cNvSpPr txBox="1">
            <a:spLocks noChangeArrowheads="1"/>
          </p:cNvSpPr>
          <p:nvPr/>
        </p:nvSpPr>
        <p:spPr bwMode="auto">
          <a:xfrm>
            <a:off x="3059113" y="3548063"/>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7111" name="Text Box 8"/>
          <p:cNvSpPr txBox="1">
            <a:spLocks noChangeArrowheads="1"/>
          </p:cNvSpPr>
          <p:nvPr/>
        </p:nvSpPr>
        <p:spPr bwMode="auto">
          <a:xfrm>
            <a:off x="5105400" y="3475038"/>
            <a:ext cx="17526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7112" name="Text Box 6"/>
          <p:cNvSpPr txBox="1">
            <a:spLocks noChangeArrowheads="1"/>
          </p:cNvSpPr>
          <p:nvPr/>
        </p:nvSpPr>
        <p:spPr bwMode="auto">
          <a:xfrm>
            <a:off x="7754938" y="391795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8" name="Straight Arrow Connector 17"/>
          <p:cNvCxnSpPr/>
          <p:nvPr/>
        </p:nvCxnSpPr>
        <p:spPr>
          <a:xfrm>
            <a:off x="4656138" y="4148138"/>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179638" y="4140200"/>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8"/>
          <p:cNvCxnSpPr>
            <a:stCxn id="47109" idx="0"/>
            <a:endCxn id="47112" idx="0"/>
          </p:cNvCxnSpPr>
          <p:nvPr/>
        </p:nvCxnSpPr>
        <p:spPr>
          <a:xfrm rot="16200000" flipH="1">
            <a:off x="4748213" y="395287"/>
            <a:ext cx="184150" cy="6861175"/>
          </a:xfrm>
          <a:prstGeom prst="curvedConnector3">
            <a:avLst>
              <a:gd name="adj1" fmla="val -415428"/>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18"/>
          <p:cNvCxnSpPr>
            <a:stCxn id="47110" idx="0"/>
            <a:endCxn id="47112" idx="1"/>
          </p:cNvCxnSpPr>
          <p:nvPr/>
        </p:nvCxnSpPr>
        <p:spPr>
          <a:xfrm rot="16200000" flipH="1">
            <a:off x="5487988" y="1881188"/>
            <a:ext cx="600075" cy="3933825"/>
          </a:xfrm>
          <a:prstGeom prst="curvedConnector4">
            <a:avLst>
              <a:gd name="adj1" fmla="val -38095"/>
              <a:gd name="adj2" fmla="val 87355"/>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47112" idx="1"/>
          </p:cNvCxnSpPr>
          <p:nvPr/>
        </p:nvCxnSpPr>
        <p:spPr>
          <a:xfrm>
            <a:off x="6623050" y="4148138"/>
            <a:ext cx="1131888"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70687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D23B7C8C-F6E6-4AA6-A711-88B86725458B}" type="slidenum">
              <a:rPr lang="en-US" altLang="en-US" sz="1400" b="1">
                <a:latin typeface="Calibri" pitchFamily="34" charset="0"/>
              </a:rPr>
              <a:pPr algn="r" eaLnBrk="1" hangingPunct="1"/>
              <a:t>44</a:t>
            </a:fld>
            <a:endParaRPr lang="en-US" altLang="en-US" sz="1400" b="1">
              <a:latin typeface="Calibri" pitchFamily="34" charset="0"/>
            </a:endParaRPr>
          </a:p>
        </p:txBody>
      </p:sp>
      <p:sp>
        <p:nvSpPr>
          <p:cNvPr id="12291" name="Rectangle 2"/>
          <p:cNvSpPr>
            <a:spLocks noGrp="1" noChangeArrowheads="1"/>
          </p:cNvSpPr>
          <p:nvPr>
            <p:ph type="title"/>
          </p:nvPr>
        </p:nvSpPr>
        <p:spPr/>
        <p:txBody>
          <a:bodyPr>
            <a:normAutofit fontScale="90000"/>
          </a:bodyPr>
          <a:lstStyle/>
          <a:p>
            <a:r>
              <a:rPr lang="en-US"/>
              <a:t>Physiological Effects of Trajectory/Change</a:t>
            </a:r>
            <a:endParaRPr lang="en-US" dirty="0"/>
          </a:p>
        </p:txBody>
      </p:sp>
      <p:sp>
        <p:nvSpPr>
          <p:cNvPr id="48132" name="Rectangle 3"/>
          <p:cNvSpPr>
            <a:spLocks noGrp="1" noChangeArrowheads="1"/>
          </p:cNvSpPr>
          <p:nvPr>
            <p:ph idx="1"/>
          </p:nvPr>
        </p:nvSpPr>
        <p:spPr>
          <a:xfrm>
            <a:off x="76200" y="1524000"/>
            <a:ext cx="8915400" cy="4625975"/>
          </a:xfrm>
        </p:spPr>
        <p:txBody>
          <a:bodyPr/>
          <a:lstStyle/>
          <a:p>
            <a:r>
              <a:rPr lang="en-US" altLang="en-US" sz="2800" dirty="0"/>
              <a:t>Change itself, rather than level of SEP, influences health.</a:t>
            </a:r>
          </a:p>
        </p:txBody>
      </p:sp>
      <p:sp>
        <p:nvSpPr>
          <p:cNvPr id="48145" name="Slide Number Placeholder 14"/>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5F8F425-1ED5-44F4-9BD6-E01AF8E315C2}" type="slidenum">
              <a:rPr lang="en-US" altLang="en-US" smtClean="0"/>
              <a:pPr/>
              <a:t>44</a:t>
            </a:fld>
            <a:endParaRPr lang="en-US" altLang="en-US"/>
          </a:p>
        </p:txBody>
      </p:sp>
      <p:sp>
        <p:nvSpPr>
          <p:cNvPr id="48133" name="Text Box 10"/>
          <p:cNvSpPr txBox="1">
            <a:spLocks noChangeArrowheads="1"/>
          </p:cNvSpPr>
          <p:nvPr/>
        </p:nvSpPr>
        <p:spPr bwMode="auto">
          <a:xfrm>
            <a:off x="152400" y="2346325"/>
            <a:ext cx="2590800" cy="12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SEP Change, Child to Early Adult </a:t>
            </a:r>
          </a:p>
          <a:p>
            <a:pPr algn="ctr" eaLnBrk="1" hangingPunct="1">
              <a:buFontTx/>
              <a:buNone/>
            </a:pPr>
            <a:r>
              <a:rPr lang="en-US" altLang="en-US" sz="2400"/>
              <a:t>(</a:t>
            </a:r>
            <a:r>
              <a:rPr lang="en-US" altLang="en-US" sz="2400">
                <a:latin typeface="Symbol" pitchFamily="18" charset="2"/>
              </a:rPr>
              <a:t>D</a:t>
            </a:r>
            <a:r>
              <a:rPr lang="en-US" altLang="en-US" sz="2400"/>
              <a:t> SES</a:t>
            </a:r>
            <a:r>
              <a:rPr lang="en-US" altLang="en-US" sz="2400" baseline="-25000"/>
              <a:t>1</a:t>
            </a:r>
            <a:r>
              <a:rPr lang="en-US" altLang="en-US" sz="2400"/>
              <a:t>)</a:t>
            </a:r>
          </a:p>
        </p:txBody>
      </p:sp>
      <p:sp>
        <p:nvSpPr>
          <p:cNvPr id="48134" name="Text Box 11"/>
          <p:cNvSpPr txBox="1">
            <a:spLocks noChangeArrowheads="1"/>
          </p:cNvSpPr>
          <p:nvPr/>
        </p:nvSpPr>
        <p:spPr bwMode="auto">
          <a:xfrm>
            <a:off x="2286000" y="5475288"/>
            <a:ext cx="2743200"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SEP Change, Early Adult to Midlife </a:t>
            </a:r>
          </a:p>
          <a:p>
            <a:pPr algn="ctr" eaLnBrk="1" hangingPunct="1">
              <a:buFontTx/>
              <a:buNone/>
            </a:pPr>
            <a:r>
              <a:rPr lang="en-US" altLang="en-US" sz="2400"/>
              <a:t>(</a:t>
            </a:r>
            <a:r>
              <a:rPr lang="en-US" altLang="en-US" sz="2400">
                <a:latin typeface="Symbol" pitchFamily="18" charset="2"/>
              </a:rPr>
              <a:t>D</a:t>
            </a:r>
            <a:r>
              <a:rPr lang="en-US" altLang="en-US" sz="2400"/>
              <a:t> SES</a:t>
            </a:r>
            <a:r>
              <a:rPr lang="en-US" altLang="en-US" sz="2400" baseline="-25000"/>
              <a:t>2</a:t>
            </a:r>
            <a:r>
              <a:rPr lang="en-US" altLang="en-US" sz="2400"/>
              <a:t>)</a:t>
            </a:r>
          </a:p>
        </p:txBody>
      </p:sp>
      <p:sp>
        <p:nvSpPr>
          <p:cNvPr id="48135" name="Text Box 4"/>
          <p:cNvSpPr txBox="1">
            <a:spLocks noChangeArrowheads="1"/>
          </p:cNvSpPr>
          <p:nvPr/>
        </p:nvSpPr>
        <p:spPr bwMode="auto">
          <a:xfrm>
            <a:off x="533400" y="4095750"/>
            <a:ext cx="175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8136" name="Text Box 5"/>
          <p:cNvSpPr txBox="1">
            <a:spLocks noChangeArrowheads="1"/>
          </p:cNvSpPr>
          <p:nvPr/>
        </p:nvSpPr>
        <p:spPr bwMode="auto">
          <a:xfrm>
            <a:off x="3059113" y="391160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8137" name="Text Box 8"/>
          <p:cNvSpPr txBox="1">
            <a:spLocks noChangeArrowheads="1"/>
          </p:cNvSpPr>
          <p:nvPr/>
        </p:nvSpPr>
        <p:spPr bwMode="auto">
          <a:xfrm>
            <a:off x="5105400" y="3836988"/>
            <a:ext cx="17526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8138" name="Text Box 6"/>
          <p:cNvSpPr txBox="1">
            <a:spLocks noChangeArrowheads="1"/>
          </p:cNvSpPr>
          <p:nvPr/>
        </p:nvSpPr>
        <p:spPr bwMode="auto">
          <a:xfrm>
            <a:off x="7754938" y="4279900"/>
            <a:ext cx="10334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28" name="Straight Arrow Connector 27"/>
          <p:cNvCxnSpPr/>
          <p:nvPr/>
        </p:nvCxnSpPr>
        <p:spPr>
          <a:xfrm>
            <a:off x="4656138" y="451167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179638" y="4502150"/>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18"/>
          <p:cNvCxnSpPr>
            <a:stCxn id="48133" idx="3"/>
            <a:endCxn id="48136" idx="0"/>
          </p:cNvCxnSpPr>
          <p:nvPr/>
        </p:nvCxnSpPr>
        <p:spPr>
          <a:xfrm>
            <a:off x="2743200" y="2982913"/>
            <a:ext cx="1077913" cy="928687"/>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18"/>
          <p:cNvCxnSpPr>
            <a:endCxn id="48138" idx="0"/>
          </p:cNvCxnSpPr>
          <p:nvPr/>
        </p:nvCxnSpPr>
        <p:spPr>
          <a:xfrm>
            <a:off x="2743200" y="2982913"/>
            <a:ext cx="5529263" cy="1296987"/>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18"/>
          <p:cNvCxnSpPr>
            <a:stCxn id="48134" idx="3"/>
            <a:endCxn id="48138" idx="2"/>
          </p:cNvCxnSpPr>
          <p:nvPr/>
        </p:nvCxnSpPr>
        <p:spPr>
          <a:xfrm flipV="1">
            <a:off x="5029200" y="4741863"/>
            <a:ext cx="3243263" cy="1370012"/>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18"/>
          <p:cNvCxnSpPr>
            <a:stCxn id="48134" idx="3"/>
            <a:endCxn id="48137" idx="2"/>
          </p:cNvCxnSpPr>
          <p:nvPr/>
        </p:nvCxnSpPr>
        <p:spPr>
          <a:xfrm flipV="1">
            <a:off x="5029200" y="5184775"/>
            <a:ext cx="952500" cy="927100"/>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auto">
          <a:xfrm>
            <a:off x="3820884" y="1255713"/>
            <a:ext cx="1770743" cy="0"/>
          </a:xfrm>
          <a:prstGeom prst="line">
            <a:avLst/>
          </a:prstGeom>
          <a:noFill/>
          <a:ln w="50800" cap="rnd" cmpd="sng" algn="ctr">
            <a:solidFill>
              <a:schemeClr val="tx1"/>
            </a:solidFill>
            <a:prstDash val="solid"/>
            <a:bevel/>
            <a:headEnd type="none" w="med" len="med"/>
            <a:tailEnd type="none" w="med" len="med"/>
          </a:ln>
          <a:effectLst>
            <a:innerShdw blurRad="63500" dist="1803400" dir="10800000">
              <a:prstClr val="black">
                <a:alpha val="66000"/>
              </a:prstClr>
            </a:innerShdw>
            <a:softEdge rad="12700"/>
          </a:effectLst>
        </p:spPr>
      </p:cxnSp>
    </p:spTree>
    <p:extLst>
      <p:ext uri="{BB962C8B-B14F-4D97-AF65-F5344CB8AC3E}">
        <p14:creationId xmlns:p14="http://schemas.microsoft.com/office/powerpoint/2010/main" val="5160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7F38E64A-CBBD-41CB-92C0-50C52F4F5B7B}" type="slidenum">
              <a:rPr lang="en-US" altLang="en-US" sz="1400" b="1">
                <a:latin typeface="Calibri" pitchFamily="34" charset="0"/>
              </a:rPr>
              <a:pPr algn="r" eaLnBrk="1" hangingPunct="1"/>
              <a:t>45</a:t>
            </a:fld>
            <a:endParaRPr lang="en-US" altLang="en-US" sz="1400" b="1">
              <a:latin typeface="Calibri" pitchFamily="34" charset="0"/>
            </a:endParaRPr>
          </a:p>
        </p:txBody>
      </p:sp>
      <p:sp>
        <p:nvSpPr>
          <p:cNvPr id="34819" name="Rectangle 2"/>
          <p:cNvSpPr>
            <a:spLocks noGrp="1" noChangeArrowheads="1"/>
          </p:cNvSpPr>
          <p:nvPr>
            <p:ph type="title"/>
          </p:nvPr>
        </p:nvSpPr>
        <p:spPr/>
        <p:txBody>
          <a:bodyPr>
            <a:normAutofit fontScale="90000"/>
          </a:bodyPr>
          <a:lstStyle/>
          <a:p>
            <a:r>
              <a:rPr lang="en-US"/>
              <a:t>Etiologic Models: All Confounding</a:t>
            </a:r>
            <a:endParaRPr lang="en-US" dirty="0"/>
          </a:p>
        </p:txBody>
      </p:sp>
      <p:sp>
        <p:nvSpPr>
          <p:cNvPr id="49156" name="Rectangle 3"/>
          <p:cNvSpPr>
            <a:spLocks noGrp="1" noChangeArrowheads="1"/>
          </p:cNvSpPr>
          <p:nvPr>
            <p:ph idx="1"/>
          </p:nvPr>
        </p:nvSpPr>
        <p:spPr>
          <a:xfrm>
            <a:off x="319820" y="1447800"/>
            <a:ext cx="8519379" cy="4625975"/>
          </a:xfrm>
        </p:spPr>
        <p:txBody>
          <a:bodyPr/>
          <a:lstStyle/>
          <a:p>
            <a:r>
              <a:rPr lang="en-US" altLang="en-US" sz="2400" dirty="0"/>
              <a:t>Social conditions have no effect on adult health.</a:t>
            </a:r>
          </a:p>
          <a:p>
            <a:r>
              <a:rPr lang="en-US" altLang="en-US" sz="2400" dirty="0"/>
              <a:t>The association between social conditions and adult health is entirely attributable to confounding by unmeasured characteristics such as genetic background. </a:t>
            </a:r>
          </a:p>
        </p:txBody>
      </p:sp>
      <p:sp>
        <p:nvSpPr>
          <p:cNvPr id="49166" name="Slide Number Placeholder 4"/>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7E82C88-2420-4D5C-8B82-3E8E5455CEC0}" type="slidenum">
              <a:rPr lang="en-US" altLang="en-US" smtClean="0"/>
              <a:pPr/>
              <a:t>45</a:t>
            </a:fld>
            <a:endParaRPr lang="en-US" altLang="en-US"/>
          </a:p>
        </p:txBody>
      </p:sp>
      <p:sp>
        <p:nvSpPr>
          <p:cNvPr id="49157" name="Text Box 4"/>
          <p:cNvSpPr txBox="1">
            <a:spLocks noChangeArrowheads="1"/>
          </p:cNvSpPr>
          <p:nvPr/>
        </p:nvSpPr>
        <p:spPr bwMode="auto">
          <a:xfrm>
            <a:off x="315913" y="3173413"/>
            <a:ext cx="2209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Family Genetics</a:t>
            </a:r>
          </a:p>
        </p:txBody>
      </p:sp>
      <p:sp>
        <p:nvSpPr>
          <p:cNvPr id="49158" name="Text Box 4"/>
          <p:cNvSpPr txBox="1">
            <a:spLocks noChangeArrowheads="1"/>
          </p:cNvSpPr>
          <p:nvPr/>
        </p:nvSpPr>
        <p:spPr bwMode="auto">
          <a:xfrm>
            <a:off x="533400" y="476408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49159" name="Text Box 5"/>
          <p:cNvSpPr txBox="1">
            <a:spLocks noChangeArrowheads="1"/>
          </p:cNvSpPr>
          <p:nvPr/>
        </p:nvSpPr>
        <p:spPr bwMode="auto">
          <a:xfrm>
            <a:off x="3059113" y="45783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49160" name="Text Box 8"/>
          <p:cNvSpPr txBox="1">
            <a:spLocks noChangeArrowheads="1"/>
          </p:cNvSpPr>
          <p:nvPr/>
        </p:nvSpPr>
        <p:spPr bwMode="auto">
          <a:xfrm>
            <a:off x="5105400" y="450532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49161" name="Text Box 6"/>
          <p:cNvSpPr txBox="1">
            <a:spLocks noChangeArrowheads="1"/>
          </p:cNvSpPr>
          <p:nvPr/>
        </p:nvSpPr>
        <p:spPr bwMode="auto">
          <a:xfrm>
            <a:off x="7754938" y="49482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8" name="Straight Arrow Connector 17"/>
          <p:cNvCxnSpPr/>
          <p:nvPr/>
        </p:nvCxnSpPr>
        <p:spPr>
          <a:xfrm>
            <a:off x="4656138" y="517842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179638" y="5170488"/>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8"/>
          <p:cNvCxnSpPr>
            <a:stCxn id="49157" idx="3"/>
            <a:endCxn id="49161" idx="0"/>
          </p:cNvCxnSpPr>
          <p:nvPr/>
        </p:nvCxnSpPr>
        <p:spPr>
          <a:xfrm>
            <a:off x="2525713" y="3405188"/>
            <a:ext cx="5746750" cy="1543050"/>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18"/>
          <p:cNvCxnSpPr>
            <a:stCxn id="49157" idx="2"/>
            <a:endCxn id="49158" idx="0"/>
          </p:cNvCxnSpPr>
          <p:nvPr/>
        </p:nvCxnSpPr>
        <p:spPr>
          <a:xfrm rot="5400000">
            <a:off x="850900" y="4194175"/>
            <a:ext cx="1128713" cy="11113"/>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3771559" y="1047750"/>
            <a:ext cx="1770743" cy="0"/>
          </a:xfrm>
          <a:prstGeom prst="line">
            <a:avLst/>
          </a:prstGeom>
          <a:noFill/>
          <a:ln w="50800" cap="rnd" cmpd="sng" algn="ctr">
            <a:solidFill>
              <a:schemeClr val="tx1"/>
            </a:solidFill>
            <a:prstDash val="solid"/>
            <a:bevel/>
            <a:headEnd type="none" w="med" len="med"/>
            <a:tailEnd type="none" w="med" len="med"/>
          </a:ln>
          <a:effectLst>
            <a:innerShdw blurRad="63500" dist="1803400" dir="10800000">
              <a:prstClr val="black">
                <a:alpha val="66000"/>
              </a:prstClr>
            </a:innerShdw>
            <a:softEdge rad="12700"/>
          </a:effectLst>
        </p:spPr>
      </p:cxnSp>
    </p:spTree>
    <p:extLst>
      <p:ext uri="{BB962C8B-B14F-4D97-AF65-F5344CB8AC3E}">
        <p14:creationId xmlns:p14="http://schemas.microsoft.com/office/powerpoint/2010/main" val="21964077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Implications of Alternatives</a:t>
            </a:r>
            <a:endParaRPr lang="en-US" dirty="0"/>
          </a:p>
        </p:txBody>
      </p:sp>
      <p:sp>
        <p:nvSpPr>
          <p:cNvPr id="50179" name="Rectangle 3"/>
          <p:cNvSpPr>
            <a:spLocks noGrp="1" noChangeArrowheads="1"/>
          </p:cNvSpPr>
          <p:nvPr>
            <p:ph idx="1"/>
          </p:nvPr>
        </p:nvSpPr>
        <p:spPr/>
        <p:txBody>
          <a:bodyPr/>
          <a:lstStyle/>
          <a:p>
            <a:r>
              <a:rPr lang="en-US" altLang="en-US" sz="2400" dirty="0"/>
              <a:t>All confounding: no effect of SES on adult health.</a:t>
            </a:r>
          </a:p>
          <a:p>
            <a:r>
              <a:rPr lang="en-US" altLang="en-US" sz="2400" dirty="0"/>
              <a:t>Immediate risk: childhood SES does not affect adult health</a:t>
            </a:r>
          </a:p>
          <a:p>
            <a:r>
              <a:rPr lang="en-US" altLang="en-US" sz="2400" dirty="0"/>
              <a:t>Social trajectory: childhood SES has no direct effect on adult health other than that mediated by adult SES</a:t>
            </a:r>
          </a:p>
          <a:p>
            <a:r>
              <a:rPr lang="en-US" altLang="en-US" sz="2400" dirty="0"/>
              <a:t>Latency: adult SES has no effect on adult health, but the association between adult SES and adult health may be confounded by childhood SES</a:t>
            </a:r>
          </a:p>
          <a:p>
            <a:r>
              <a:rPr lang="en-US" altLang="en-US" sz="2400" dirty="0"/>
              <a:t>Cumulative: childhood SES indirectly affects adult health, via adult SES, and directly affects adult health, via pathways not mediated by adult SES.</a:t>
            </a:r>
          </a:p>
          <a:p>
            <a:endParaRPr lang="en-US" altLang="en-US" sz="2400" dirty="0"/>
          </a:p>
          <a:p>
            <a:endParaRPr lang="en-US" altLang="en-US" sz="2400" dirty="0"/>
          </a:p>
        </p:txBody>
      </p:sp>
      <p:sp>
        <p:nvSpPr>
          <p:cNvPr id="5018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F1E0C7C-47A4-4904-BF68-7E3FEF8E9041}" type="slidenum">
              <a:rPr lang="en-US" altLang="en-US" smtClean="0"/>
              <a:pPr/>
              <a:t>46</a:t>
            </a:fld>
            <a:endParaRPr lang="en-US" altLang="en-US"/>
          </a:p>
        </p:txBody>
      </p:sp>
    </p:spTree>
    <p:extLst>
      <p:ext uri="{BB962C8B-B14F-4D97-AF65-F5344CB8AC3E}">
        <p14:creationId xmlns:p14="http://schemas.microsoft.com/office/powerpoint/2010/main" val="37407170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a:t>Implications for Prioritizing Resources </a:t>
            </a:r>
            <a:endParaRPr lang="en-US" dirty="0"/>
          </a:p>
        </p:txBody>
      </p:sp>
      <p:sp>
        <p:nvSpPr>
          <p:cNvPr id="51203" name="Rectangle 3"/>
          <p:cNvSpPr>
            <a:spLocks noGrp="1" noChangeArrowheads="1"/>
          </p:cNvSpPr>
          <p:nvPr>
            <p:ph idx="1"/>
          </p:nvPr>
        </p:nvSpPr>
        <p:spPr/>
        <p:txBody>
          <a:bodyPr/>
          <a:lstStyle/>
          <a:p>
            <a:r>
              <a:rPr lang="en-US" altLang="en-US" sz="2800" dirty="0"/>
              <a:t>Under all but the “immediate risk” and “all confounding” model, intervening to change childhood SEP would improve adult health outcomes</a:t>
            </a:r>
          </a:p>
          <a:p>
            <a:r>
              <a:rPr lang="en-US" altLang="en-US" sz="2800" dirty="0"/>
              <a:t>Under the latency and cumulative risk model, it is not possible to completely remediate the harm from childhood disadvantage in adulthood: action must be taken in childhood.</a:t>
            </a:r>
          </a:p>
          <a:p>
            <a:r>
              <a:rPr lang="en-US" altLang="en-US" sz="2800" dirty="0"/>
              <a:t>Under the latency/critical childhood period model, intervening to improve adult SES doesn’t even improve adult health.</a:t>
            </a:r>
          </a:p>
        </p:txBody>
      </p:sp>
      <p:sp>
        <p:nvSpPr>
          <p:cNvPr id="5120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E21FBA26-4D45-49A2-8799-9E66A565D803}" type="slidenum">
              <a:rPr lang="en-US" altLang="en-US" smtClean="0"/>
              <a:pPr/>
              <a:t>47</a:t>
            </a:fld>
            <a:endParaRPr lang="en-US" altLang="en-US"/>
          </a:p>
        </p:txBody>
      </p:sp>
    </p:spTree>
    <p:extLst>
      <p:ext uri="{BB962C8B-B14F-4D97-AF65-F5344CB8AC3E}">
        <p14:creationId xmlns:p14="http://schemas.microsoft.com/office/powerpoint/2010/main" val="12237349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Autofit/>
          </a:bodyPr>
          <a:lstStyle/>
          <a:p>
            <a:r>
              <a:rPr lang="en-US" sz="4000" dirty="0" err="1"/>
              <a:t>Lifecourse</a:t>
            </a:r>
            <a:r>
              <a:rPr lang="en-US" sz="4000" dirty="0"/>
              <a:t> Models Guide </a:t>
            </a:r>
            <a:br>
              <a:rPr lang="en-US" sz="4000" dirty="0"/>
            </a:br>
            <a:r>
              <a:rPr lang="en-US" sz="4000" dirty="0"/>
              <a:t>Intervention Design/ Policy Priorities</a:t>
            </a:r>
          </a:p>
        </p:txBody>
      </p:sp>
      <p:sp>
        <p:nvSpPr>
          <p:cNvPr id="52227" name="Rectangle 3"/>
          <p:cNvSpPr>
            <a:spLocks noGrp="1" noChangeArrowheads="1"/>
          </p:cNvSpPr>
          <p:nvPr>
            <p:ph idx="1"/>
          </p:nvPr>
        </p:nvSpPr>
        <p:spPr/>
        <p:txBody>
          <a:bodyPr/>
          <a:lstStyle/>
          <a:p>
            <a:r>
              <a:rPr lang="en-US" altLang="en-US"/>
              <a:t>Policy/financial tradeoffs between:</a:t>
            </a:r>
          </a:p>
          <a:p>
            <a:pPr lvl="1"/>
            <a:r>
              <a:rPr lang="en-US" altLang="en-US"/>
              <a:t>Timing of educational investments (pre-school, secondary school completion, university attendance, adult training, continuing education)</a:t>
            </a:r>
          </a:p>
          <a:p>
            <a:pPr lvl="1"/>
            <a:r>
              <a:rPr lang="en-US" altLang="en-US"/>
              <a:t>Timing of financial security programs: pregnancy, early childhood, old age</a:t>
            </a:r>
          </a:p>
          <a:p>
            <a:pPr lvl="1"/>
            <a:r>
              <a:rPr lang="en-US" altLang="en-US"/>
              <a:t>Housing policies: moves away from concentrated poverty areas to low/mixed poverty communities</a:t>
            </a:r>
          </a:p>
          <a:p>
            <a:pPr lvl="1"/>
            <a:endParaRPr lang="en-US" altLang="en-US"/>
          </a:p>
        </p:txBody>
      </p:sp>
      <p:sp>
        <p:nvSpPr>
          <p:cNvPr id="5222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5EC2A58-B8E6-419D-8710-9116F9E94C48}" type="slidenum">
              <a:rPr lang="en-US" altLang="en-US" smtClean="0"/>
              <a:pPr/>
              <a:t>48</a:t>
            </a:fld>
            <a:endParaRPr lang="en-US" altLang="en-US"/>
          </a:p>
        </p:txBody>
      </p:sp>
    </p:spTree>
    <p:extLst>
      <p:ext uri="{BB962C8B-B14F-4D97-AF65-F5344CB8AC3E}">
        <p14:creationId xmlns:p14="http://schemas.microsoft.com/office/powerpoint/2010/main" val="3355355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dirty="0" err="1"/>
              <a:t>Lifecourse</a:t>
            </a:r>
            <a:r>
              <a:rPr lang="en-US" dirty="0"/>
              <a:t> Models Guide </a:t>
            </a:r>
            <a:br>
              <a:rPr lang="en-US" dirty="0"/>
            </a:br>
            <a:r>
              <a:rPr lang="en-US" sz="4400" dirty="0"/>
              <a:t>Intervention Design/ Policy Priorities</a:t>
            </a:r>
          </a:p>
        </p:txBody>
      </p:sp>
      <p:sp>
        <p:nvSpPr>
          <p:cNvPr id="53251" name="Rectangle 3"/>
          <p:cNvSpPr>
            <a:spLocks noGrp="1" noChangeArrowheads="1"/>
          </p:cNvSpPr>
          <p:nvPr>
            <p:ph idx="1"/>
          </p:nvPr>
        </p:nvSpPr>
        <p:spPr/>
        <p:txBody>
          <a:bodyPr/>
          <a:lstStyle/>
          <a:p>
            <a:r>
              <a:rPr lang="en-US" altLang="en-US" sz="2800" dirty="0"/>
              <a:t>“In contrast to the documentation of significant long-term effects from model preschool interventions, later remediation efforts have been shown to be considerably less effective ... Similarly, public job training programs, adult literacy services, prisoner rehabilitation programs, and education programs for disadvantaged adults have yielded low economic returns, with the returns for males often being negative (19).” Knudson, et al. 2006</a:t>
            </a:r>
          </a:p>
        </p:txBody>
      </p:sp>
      <p:sp>
        <p:nvSpPr>
          <p:cNvPr id="5325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66B39B41-5478-4B93-8279-80D47C6D038B}" type="slidenum">
              <a:rPr lang="en-US" altLang="en-US" smtClean="0"/>
              <a:pPr/>
              <a:t>49</a:t>
            </a:fld>
            <a:endParaRPr lang="en-US" altLang="en-US"/>
          </a:p>
        </p:txBody>
      </p:sp>
    </p:spTree>
    <p:extLst>
      <p:ext uri="{BB962C8B-B14F-4D97-AF65-F5344CB8AC3E}">
        <p14:creationId xmlns:p14="http://schemas.microsoft.com/office/powerpoint/2010/main" val="930994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defRPr/>
            </a:pPr>
            <a:r>
              <a:rPr lang="en-US" dirty="0"/>
              <a:t>Calculation of rho/ICC</a:t>
            </a:r>
          </a:p>
        </p:txBody>
      </p:sp>
      <p:sp>
        <p:nvSpPr>
          <p:cNvPr id="12" name="TextBox 11"/>
          <p:cNvSpPr txBox="1"/>
          <p:nvPr/>
        </p:nvSpPr>
        <p:spPr>
          <a:xfrm>
            <a:off x="0" y="6417053"/>
            <a:ext cx="3198376" cy="369332"/>
          </a:xfrm>
          <a:prstGeom prst="rect">
            <a:avLst/>
          </a:prstGeom>
          <a:noFill/>
        </p:spPr>
        <p:txBody>
          <a:bodyPr wrap="none" rtlCol="0">
            <a:spAutoFit/>
          </a:bodyPr>
          <a:lstStyle/>
          <a:p>
            <a:r>
              <a:rPr lang="en-US" dirty="0" err="1"/>
              <a:t>Dubowitz</a:t>
            </a:r>
            <a:r>
              <a:rPr lang="en-US" dirty="0"/>
              <a:t>, et al Am J </a:t>
            </a:r>
            <a:r>
              <a:rPr lang="en-US" dirty="0" err="1"/>
              <a:t>Clin</a:t>
            </a:r>
            <a:r>
              <a:rPr lang="en-US" dirty="0"/>
              <a:t> </a:t>
            </a:r>
            <a:r>
              <a:rPr lang="en-US" dirty="0" err="1"/>
              <a:t>nutr</a:t>
            </a:r>
            <a:endParaRPr lang="en-US" dirty="0"/>
          </a:p>
        </p:txBody>
      </p:sp>
      <p:sp>
        <p:nvSpPr>
          <p:cNvPr id="13" name="TextBox 12"/>
          <p:cNvSpPr txBox="1"/>
          <p:nvPr/>
        </p:nvSpPr>
        <p:spPr>
          <a:xfrm>
            <a:off x="4572000" y="1629229"/>
            <a:ext cx="4538209" cy="2616101"/>
          </a:xfrm>
          <a:prstGeom prst="rect">
            <a:avLst/>
          </a:prstGeom>
          <a:noFill/>
        </p:spPr>
        <p:txBody>
          <a:bodyPr wrap="square" rtlCol="0">
            <a:spAutoFit/>
          </a:bodyPr>
          <a:lstStyle/>
          <a:p>
            <a:pPr marL="285750" indent="-285750">
              <a:buFont typeface="Arial" panose="020B0604020202020204" pitchFamily="34" charset="0"/>
              <a:buChar char="•"/>
            </a:pPr>
            <a:r>
              <a:rPr lang="en-US" sz="2400" dirty="0"/>
              <a:t>Denominator=total variance</a:t>
            </a:r>
          </a:p>
          <a:p>
            <a:pPr marL="285750" indent="-285750">
              <a:buFont typeface="Arial" panose="020B0604020202020204" pitchFamily="34" charset="0"/>
              <a:buChar char="•"/>
            </a:pPr>
            <a:r>
              <a:rPr lang="en-US" sz="2400" dirty="0"/>
              <a:t>Numerator=variance of mean at the cluster level</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Can ask about conditional or unconditional ICC</a:t>
            </a:r>
          </a:p>
          <a:p>
            <a:pPr marL="285750" indent="-285750">
              <a:buFont typeface="Arial" panose="020B0604020202020204" pitchFamily="34" charset="0"/>
              <a:buChar char="•"/>
            </a:pPr>
            <a:endParaRPr lang="en-US" sz="2000" dirty="0"/>
          </a:p>
        </p:txBody>
      </p:sp>
      <p:pic>
        <p:nvPicPr>
          <p:cNvPr id="14" name="Picture 13"/>
          <p:cNvPicPr>
            <a:picLocks noChangeAspect="1"/>
          </p:cNvPicPr>
          <p:nvPr/>
        </p:nvPicPr>
        <p:blipFill>
          <a:blip r:embed="rId3"/>
          <a:stretch>
            <a:fillRect/>
          </a:stretch>
        </p:blipFill>
        <p:spPr>
          <a:xfrm>
            <a:off x="152400" y="1600200"/>
            <a:ext cx="3912879" cy="2435063"/>
          </a:xfrm>
          <a:prstGeom prst="rect">
            <a:avLst/>
          </a:prstGeom>
        </p:spPr>
      </p:pic>
      <p:pic>
        <p:nvPicPr>
          <p:cNvPr id="15" name="Picture 14"/>
          <p:cNvPicPr>
            <a:picLocks noChangeAspect="1"/>
          </p:cNvPicPr>
          <p:nvPr/>
        </p:nvPicPr>
        <p:blipFill>
          <a:blip r:embed="rId4"/>
          <a:stretch>
            <a:fillRect/>
          </a:stretch>
        </p:blipFill>
        <p:spPr>
          <a:xfrm>
            <a:off x="152400" y="4724400"/>
            <a:ext cx="4029681" cy="1367438"/>
          </a:xfrm>
          <a:prstGeom prst="rect">
            <a:avLst/>
          </a:prstGeom>
        </p:spPr>
      </p:pic>
    </p:spTree>
    <p:extLst>
      <p:ext uri="{BB962C8B-B14F-4D97-AF65-F5344CB8AC3E}">
        <p14:creationId xmlns:p14="http://schemas.microsoft.com/office/powerpoint/2010/main" val="18776710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Lifecourse</a:t>
            </a:r>
            <a:r>
              <a:rPr lang="en-US" dirty="0"/>
              <a:t> Models Have Inconsistent Empirical Predictions</a:t>
            </a:r>
          </a:p>
        </p:txBody>
      </p:sp>
      <p:sp>
        <p:nvSpPr>
          <p:cNvPr id="3" name="Content Placeholder 2"/>
          <p:cNvSpPr>
            <a:spLocks noGrp="1"/>
          </p:cNvSpPr>
          <p:nvPr>
            <p:ph idx="1"/>
          </p:nvPr>
        </p:nvSpPr>
        <p:spPr/>
        <p:txBody>
          <a:bodyPr/>
          <a:lstStyle/>
          <a:p>
            <a:r>
              <a:rPr lang="en-US" dirty="0"/>
              <a:t>So you can provide evidence on which is most plausible for each outcome</a:t>
            </a:r>
          </a:p>
          <a:p>
            <a:pPr marL="119062" indent="0">
              <a:buNone/>
            </a:pPr>
            <a:endParaRPr lang="en-US" dirty="0"/>
          </a:p>
        </p:txBody>
      </p:sp>
    </p:spTree>
    <p:extLst>
      <p:ext uri="{BB962C8B-B14F-4D97-AF65-F5344CB8AC3E}">
        <p14:creationId xmlns:p14="http://schemas.microsoft.com/office/powerpoint/2010/main" val="33550232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t>Conventional Approach: Total Effect of Child SES on Adult Health</a:t>
            </a:r>
            <a:endParaRPr lang="en-US" dirty="0"/>
          </a:p>
        </p:txBody>
      </p:sp>
      <p:sp>
        <p:nvSpPr>
          <p:cNvPr id="29699" name="Rectangle 3"/>
          <p:cNvSpPr>
            <a:spLocks noGrp="1" noChangeArrowheads="1"/>
          </p:cNvSpPr>
          <p:nvPr>
            <p:ph idx="1"/>
          </p:nvPr>
        </p:nvSpPr>
        <p:spPr/>
        <p:txBody>
          <a:bodyPr/>
          <a:lstStyle/>
          <a:p>
            <a:pPr lvl="1"/>
            <a:r>
              <a:rPr lang="en-US" dirty="0"/>
              <a:t>To distinguish latency and cumulative from immediate risk:</a:t>
            </a:r>
          </a:p>
          <a:p>
            <a:pPr lvl="1"/>
            <a:r>
              <a:rPr lang="en-US" dirty="0"/>
              <a:t> E(health2)=b0+b1*SES1</a:t>
            </a:r>
          </a:p>
          <a:p>
            <a:pPr lvl="1"/>
            <a:endParaRPr lang="en-US" dirty="0"/>
          </a:p>
          <a:p>
            <a:pPr lvl="1"/>
            <a:r>
              <a:rPr lang="en-US" dirty="0"/>
              <a:t>If you have some measured confounders (common causes or factors on a common cause pathway):</a:t>
            </a:r>
          </a:p>
          <a:p>
            <a:pPr lvl="1"/>
            <a:r>
              <a:rPr lang="en-US" dirty="0"/>
              <a:t> E(health2)=b0+b1*SES1+b2*Age+b3*Birth </a:t>
            </a:r>
            <a:r>
              <a:rPr lang="en-US" dirty="0" err="1"/>
              <a:t>Regn</a:t>
            </a:r>
            <a:endParaRPr lang="en-US" dirty="0"/>
          </a:p>
          <a:p>
            <a:pPr lvl="1"/>
            <a:endParaRPr lang="en-US" dirty="0"/>
          </a:p>
          <a:p>
            <a:pPr lvl="1"/>
            <a:endParaRPr lang="en-US" dirty="0"/>
          </a:p>
        </p:txBody>
      </p:sp>
      <p:sp>
        <p:nvSpPr>
          <p:cNvPr id="5530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A8DB0D1-E8B5-476E-ABA8-09D92EB4223F}" type="slidenum">
              <a:rPr lang="en-US" altLang="en-US" smtClean="0"/>
              <a:pPr/>
              <a:t>51</a:t>
            </a:fld>
            <a:endParaRPr lang="en-US" altLang="en-US"/>
          </a:p>
        </p:txBody>
      </p:sp>
    </p:spTree>
    <p:extLst>
      <p:ext uri="{BB962C8B-B14F-4D97-AF65-F5344CB8AC3E}">
        <p14:creationId xmlns:p14="http://schemas.microsoft.com/office/powerpoint/2010/main" val="1988823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t>Conventional Approach: Total Effect of Child SES on Adult Health</a:t>
            </a:r>
            <a:endParaRPr lang="en-US" dirty="0"/>
          </a:p>
        </p:txBody>
      </p:sp>
      <p:sp>
        <p:nvSpPr>
          <p:cNvPr id="29699" name="Rectangle 3"/>
          <p:cNvSpPr>
            <a:spLocks noGrp="1" noChangeArrowheads="1"/>
          </p:cNvSpPr>
          <p:nvPr>
            <p:ph idx="1"/>
          </p:nvPr>
        </p:nvSpPr>
        <p:spPr/>
        <p:txBody>
          <a:bodyPr/>
          <a:lstStyle/>
          <a:p>
            <a:pPr lvl="1"/>
            <a:r>
              <a:rPr lang="en-US" dirty="0"/>
              <a:t>E(health2)=b0+b1*SES1</a:t>
            </a:r>
          </a:p>
          <a:p>
            <a:pPr lvl="1"/>
            <a:r>
              <a:rPr lang="en-US" dirty="0"/>
              <a:t>E(health2)=b0+b1*SES1+b2*Age+b3*Birth </a:t>
            </a:r>
            <a:r>
              <a:rPr lang="en-US" dirty="0" err="1"/>
              <a:t>Regns</a:t>
            </a:r>
            <a:endParaRPr lang="en-US" dirty="0"/>
          </a:p>
          <a:p>
            <a:pPr lvl="1"/>
            <a:endParaRPr lang="en-US" dirty="0"/>
          </a:p>
          <a:p>
            <a:pPr lvl="1"/>
            <a:r>
              <a:rPr lang="en-US" dirty="0"/>
              <a:t>Important: to estimate the effect of an exposure on an outcome, do not adjust for things that are affected by the exposure! </a:t>
            </a:r>
          </a:p>
          <a:p>
            <a:pPr lvl="1"/>
            <a:r>
              <a:rPr lang="en-US" dirty="0"/>
              <a:t>Especially do not adjust for mediators on the pathway between the exposure and the outcome! </a:t>
            </a:r>
          </a:p>
          <a:p>
            <a:pPr lvl="1"/>
            <a:endParaRPr lang="en-US" dirty="0"/>
          </a:p>
        </p:txBody>
      </p:sp>
      <p:sp>
        <p:nvSpPr>
          <p:cNvPr id="5632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3C8DF20-AE20-4DC7-88B4-A0225DB864BA}" type="slidenum">
              <a:rPr lang="en-US" altLang="en-US" smtClean="0"/>
              <a:pPr/>
              <a:t>52</a:t>
            </a:fld>
            <a:endParaRPr lang="en-US" altLang="en-US"/>
          </a:p>
        </p:txBody>
      </p:sp>
    </p:spTree>
    <p:extLst>
      <p:ext uri="{BB962C8B-B14F-4D97-AF65-F5344CB8AC3E}">
        <p14:creationId xmlns:p14="http://schemas.microsoft.com/office/powerpoint/2010/main" val="6681409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a:t>Conventional Approach: Direct Effect of Child SES on Adult Health</a:t>
            </a:r>
            <a:endParaRPr lang="en-US" dirty="0"/>
          </a:p>
        </p:txBody>
      </p:sp>
      <p:sp>
        <p:nvSpPr>
          <p:cNvPr id="43011" name="Rectangle 3"/>
          <p:cNvSpPr>
            <a:spLocks noGrp="1" noChangeArrowheads="1"/>
          </p:cNvSpPr>
          <p:nvPr>
            <p:ph idx="1"/>
          </p:nvPr>
        </p:nvSpPr>
        <p:spPr/>
        <p:txBody>
          <a:bodyPr/>
          <a:lstStyle/>
          <a:p>
            <a:pPr lvl="1"/>
            <a:r>
              <a:rPr lang="en-US"/>
              <a:t>E(health2)=a0+a1*SES1+a2*SES2</a:t>
            </a:r>
          </a:p>
          <a:p>
            <a:pPr lvl="1"/>
            <a:endParaRPr lang="en-US"/>
          </a:p>
          <a:p>
            <a:pPr lvl="1"/>
            <a:endParaRPr lang="en-US"/>
          </a:p>
          <a:p>
            <a:pPr lvl="1"/>
            <a:r>
              <a:rPr lang="en-US"/>
              <a:t>Challenge: should not adjust for mediators of childhood SES but most measured variables are not temporally prior to early life SES</a:t>
            </a:r>
          </a:p>
          <a:p>
            <a:pPr lvl="1"/>
            <a:endParaRPr lang="en-US" dirty="0"/>
          </a:p>
        </p:txBody>
      </p:sp>
      <p:sp>
        <p:nvSpPr>
          <p:cNvPr id="5734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D223B7D-9410-43CA-9A13-D40DE65D0917}" type="slidenum">
              <a:rPr lang="en-US" altLang="en-US" smtClean="0"/>
              <a:pPr/>
              <a:t>53</a:t>
            </a:fld>
            <a:endParaRPr lang="en-US" altLang="en-US"/>
          </a:p>
        </p:txBody>
      </p:sp>
    </p:spTree>
    <p:extLst>
      <p:ext uri="{BB962C8B-B14F-4D97-AF65-F5344CB8AC3E}">
        <p14:creationId xmlns:p14="http://schemas.microsoft.com/office/powerpoint/2010/main" val="27295586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fontScale="90000"/>
          </a:bodyPr>
          <a:lstStyle/>
          <a:p>
            <a:r>
              <a:rPr lang="en-US"/>
              <a:t>Conventional Approach: Indirect Effect of Child SES on Adult Health</a:t>
            </a:r>
            <a:endParaRPr lang="en-US" dirty="0"/>
          </a:p>
        </p:txBody>
      </p:sp>
      <p:sp>
        <p:nvSpPr>
          <p:cNvPr id="58371" name="Rectangle 3"/>
          <p:cNvSpPr>
            <a:spLocks noGrp="1" noChangeArrowheads="1"/>
          </p:cNvSpPr>
          <p:nvPr>
            <p:ph idx="1"/>
          </p:nvPr>
        </p:nvSpPr>
        <p:spPr/>
        <p:txBody>
          <a:bodyPr/>
          <a:lstStyle/>
          <a:p>
            <a:pPr lvl="1"/>
            <a:r>
              <a:rPr lang="en-US" altLang="en-US"/>
              <a:t>Indirect Effect=Total Effect-Direct Effect</a:t>
            </a:r>
          </a:p>
          <a:p>
            <a:pPr lvl="2"/>
            <a:r>
              <a:rPr lang="en-US" altLang="en-US"/>
              <a:t>Indirect Effect=b1-a1</a:t>
            </a:r>
          </a:p>
          <a:p>
            <a:pPr lvl="1"/>
            <a:endParaRPr lang="en-US" altLang="en-US"/>
          </a:p>
          <a:p>
            <a:pPr lvl="1"/>
            <a:endParaRPr lang="en-US" altLang="en-US"/>
          </a:p>
          <a:p>
            <a:pPr lvl="1"/>
            <a:r>
              <a:rPr lang="en-US" altLang="en-US"/>
              <a:t>This decomposition assumes:</a:t>
            </a:r>
          </a:p>
          <a:p>
            <a:pPr lvl="2"/>
            <a:r>
              <a:rPr lang="en-US" altLang="en-US"/>
              <a:t>Indirect Effect + Direct Effect = 1</a:t>
            </a:r>
          </a:p>
          <a:p>
            <a:pPr lvl="1"/>
            <a:endParaRPr lang="en-US" altLang="en-US"/>
          </a:p>
        </p:txBody>
      </p:sp>
      <p:sp>
        <p:nvSpPr>
          <p:cNvPr id="5837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52C42C4D-147F-4B9C-A108-529C765BF74B}" type="slidenum">
              <a:rPr lang="en-US" altLang="en-US" smtClean="0"/>
              <a:pPr/>
              <a:t>54</a:t>
            </a:fld>
            <a:endParaRPr lang="en-US" altLang="en-US"/>
          </a:p>
        </p:txBody>
      </p:sp>
    </p:spTree>
    <p:extLst>
      <p:ext uri="{BB962C8B-B14F-4D97-AF65-F5344CB8AC3E}">
        <p14:creationId xmlns:p14="http://schemas.microsoft.com/office/powerpoint/2010/main" val="25655566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r>
              <a:rPr lang="en-US"/>
              <a:t>Conventional Approach: </a:t>
            </a:r>
            <a:br>
              <a:rPr lang="en-US"/>
            </a:br>
            <a:r>
              <a:rPr lang="en-US"/>
              <a:t>Cumulative vs Latency</a:t>
            </a:r>
            <a:endParaRPr lang="en-US" dirty="0"/>
          </a:p>
        </p:txBody>
      </p:sp>
      <p:sp>
        <p:nvSpPr>
          <p:cNvPr id="98307" name="Rectangle 3"/>
          <p:cNvSpPr>
            <a:spLocks noGrp="1" noChangeArrowheads="1"/>
          </p:cNvSpPr>
          <p:nvPr>
            <p:ph idx="1"/>
          </p:nvPr>
        </p:nvSpPr>
        <p:spPr/>
        <p:txBody>
          <a:bodyPr/>
          <a:lstStyle/>
          <a:p>
            <a:pPr lvl="1"/>
            <a:r>
              <a:rPr lang="en-US"/>
              <a:t>Does adult SES predict health conditional on child SES:</a:t>
            </a:r>
          </a:p>
          <a:p>
            <a:pPr lvl="2"/>
            <a:r>
              <a:rPr lang="en-US"/>
              <a:t>E(health2)=a0+a1*SES1+a2*Age+a3*SES2</a:t>
            </a:r>
          </a:p>
          <a:p>
            <a:pPr lvl="1"/>
            <a:endParaRPr lang="en-US"/>
          </a:p>
          <a:p>
            <a:pPr lvl="1"/>
            <a:endParaRPr lang="en-US"/>
          </a:p>
          <a:p>
            <a:pPr lvl="1"/>
            <a:r>
              <a:rPr lang="en-US"/>
              <a:t>Does a “cumulative” indicator, such as a sum of times in life “disadvantaged” predict health?</a:t>
            </a:r>
          </a:p>
          <a:p>
            <a:pPr lvl="2"/>
            <a:r>
              <a:rPr lang="en-US"/>
              <a:t>E(health2)=a0+a1*(SES1+SES2+SES3)</a:t>
            </a:r>
          </a:p>
          <a:p>
            <a:pPr lvl="1"/>
            <a:endParaRPr lang="en-US"/>
          </a:p>
          <a:p>
            <a:pPr lvl="1"/>
            <a:endParaRPr lang="en-US" dirty="0"/>
          </a:p>
        </p:txBody>
      </p:sp>
      <p:sp>
        <p:nvSpPr>
          <p:cNvPr id="5939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839B80FE-CF2D-48A3-B605-40F129B33727}" type="slidenum">
              <a:rPr lang="en-US" altLang="en-US" smtClean="0"/>
              <a:pPr/>
              <a:t>55</a:t>
            </a:fld>
            <a:endParaRPr lang="en-US" altLang="en-US"/>
          </a:p>
        </p:txBody>
      </p:sp>
    </p:spTree>
    <p:extLst>
      <p:ext uri="{BB962C8B-B14F-4D97-AF65-F5344CB8AC3E}">
        <p14:creationId xmlns:p14="http://schemas.microsoft.com/office/powerpoint/2010/main" val="26163014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en-US"/>
              <a:t>When The Classic Approach Works</a:t>
            </a:r>
            <a:endParaRPr lang="en-US" dirty="0"/>
          </a:p>
        </p:txBody>
      </p:sp>
      <p:sp>
        <p:nvSpPr>
          <p:cNvPr id="61443" name="Rectangle 3"/>
          <p:cNvSpPr>
            <a:spLocks noGrp="1" noChangeArrowheads="1"/>
          </p:cNvSpPr>
          <p:nvPr>
            <p:ph idx="1"/>
          </p:nvPr>
        </p:nvSpPr>
        <p:spPr>
          <a:xfrm>
            <a:off x="152400" y="1600200"/>
            <a:ext cx="8534400" cy="4625975"/>
          </a:xfrm>
        </p:spPr>
        <p:txBody>
          <a:bodyPr/>
          <a:lstStyle/>
          <a:p>
            <a:r>
              <a:rPr lang="en-US" altLang="en-US" sz="2800" dirty="0"/>
              <a:t>There are no unmeasured confounders of childhood SES and no unmeasured confounders of adult SES</a:t>
            </a:r>
          </a:p>
          <a:p>
            <a:r>
              <a:rPr lang="en-US" altLang="en-US" sz="2800" dirty="0"/>
              <a:t>When the sample is not conditioned (restricted, weighted) on any factor affected by childhood SES, adult SES (or, it follows, adult health).</a:t>
            </a:r>
          </a:p>
          <a:p>
            <a:r>
              <a:rPr lang="en-US" altLang="en-US" sz="2800" dirty="0"/>
              <a:t>When childhood and adult SES are measured perfectly</a:t>
            </a:r>
          </a:p>
          <a:p>
            <a:r>
              <a:rPr lang="en-US" altLang="en-US" sz="2800" dirty="0"/>
              <a:t>Linear models</a:t>
            </a:r>
          </a:p>
          <a:p>
            <a:r>
              <a:rPr lang="en-US" altLang="en-US" sz="2800" dirty="0"/>
              <a:t>Adult SES doesn’t modify the effect of childhood SES</a:t>
            </a:r>
          </a:p>
          <a:p>
            <a:r>
              <a:rPr lang="en-US" altLang="en-US" sz="2800" dirty="0"/>
              <a:t>There are no confounders of adult SES that are affected by childhood SES</a:t>
            </a:r>
          </a:p>
          <a:p>
            <a:pPr lvl="1"/>
            <a:endParaRPr lang="en-US" altLang="en-US" sz="2400" dirty="0"/>
          </a:p>
          <a:p>
            <a:pPr lvl="1"/>
            <a:endParaRPr lang="en-US" altLang="en-US" sz="2400" dirty="0"/>
          </a:p>
        </p:txBody>
      </p:sp>
      <p:sp>
        <p:nvSpPr>
          <p:cNvPr id="6144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3E4AAB00-48DF-44D8-95BB-11F6DA6ECDB3}" type="slidenum">
              <a:rPr lang="en-US" altLang="en-US" smtClean="0"/>
              <a:pPr/>
              <a:t>56</a:t>
            </a:fld>
            <a:endParaRPr lang="en-US" altLang="en-US"/>
          </a:p>
        </p:txBody>
      </p:sp>
    </p:spTree>
    <p:extLst>
      <p:ext uri="{BB962C8B-B14F-4D97-AF65-F5344CB8AC3E}">
        <p14:creationId xmlns:p14="http://schemas.microsoft.com/office/powerpoint/2010/main" val="2442810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6C5DE933-30FE-4027-B757-AFF2B9AB4546}" type="slidenum">
              <a:rPr lang="en-US" altLang="en-US" sz="1400" b="1">
                <a:latin typeface="Calibri" pitchFamily="34" charset="0"/>
              </a:rPr>
              <a:pPr algn="r" eaLnBrk="1" hangingPunct="1"/>
              <a:t>57</a:t>
            </a:fld>
            <a:endParaRPr lang="en-US" altLang="en-US" sz="1400" b="1">
              <a:latin typeface="Calibri" pitchFamily="34" charset="0"/>
            </a:endParaRPr>
          </a:p>
        </p:txBody>
      </p:sp>
      <p:sp>
        <p:nvSpPr>
          <p:cNvPr id="48131" name="Rectangle 2"/>
          <p:cNvSpPr>
            <a:spLocks noGrp="1" noChangeArrowheads="1"/>
          </p:cNvSpPr>
          <p:nvPr>
            <p:ph type="title"/>
          </p:nvPr>
        </p:nvSpPr>
        <p:spPr/>
        <p:txBody>
          <a:bodyPr/>
          <a:lstStyle/>
          <a:p>
            <a:r>
              <a:rPr lang="en-US"/>
              <a:t>Difficult to Assess Empirically</a:t>
            </a:r>
            <a:endParaRPr lang="en-US" dirty="0"/>
          </a:p>
        </p:txBody>
      </p:sp>
      <p:sp>
        <p:nvSpPr>
          <p:cNvPr id="62468" name="Rectangle 3"/>
          <p:cNvSpPr>
            <a:spLocks noGrp="1" noChangeArrowheads="1"/>
          </p:cNvSpPr>
          <p:nvPr>
            <p:ph idx="1"/>
          </p:nvPr>
        </p:nvSpPr>
        <p:spPr/>
        <p:txBody>
          <a:bodyPr/>
          <a:lstStyle/>
          <a:p>
            <a:r>
              <a:rPr lang="en-US" altLang="en-US"/>
              <a:t>There are no unmeasured confounders of childhood SES and no unmeasured confounders of adult SES</a:t>
            </a:r>
          </a:p>
          <a:p>
            <a:pPr lvl="2"/>
            <a:r>
              <a:rPr lang="en-US" altLang="en-US"/>
              <a:t>Impossible to prove in observational data.</a:t>
            </a:r>
          </a:p>
        </p:txBody>
      </p:sp>
      <p:sp>
        <p:nvSpPr>
          <p:cNvPr id="62469"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CAD1EDBA-AF84-445B-86AD-5FC12217FFB1}" type="slidenum">
              <a:rPr lang="en-US" altLang="en-US" smtClean="0"/>
              <a:pPr/>
              <a:t>57</a:t>
            </a:fld>
            <a:endParaRPr lang="en-US" altLang="en-US"/>
          </a:p>
        </p:txBody>
      </p:sp>
    </p:spTree>
    <p:extLst>
      <p:ext uri="{BB962C8B-B14F-4D97-AF65-F5344CB8AC3E}">
        <p14:creationId xmlns:p14="http://schemas.microsoft.com/office/powerpoint/2010/main" val="35967844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a:t>When The Classic Approach Works</a:t>
            </a:r>
            <a:endParaRPr lang="en-US" dirty="0"/>
          </a:p>
        </p:txBody>
      </p:sp>
      <p:sp>
        <p:nvSpPr>
          <p:cNvPr id="36867" name="Rectangle 3"/>
          <p:cNvSpPr>
            <a:spLocks noGrp="1" noChangeArrowheads="1"/>
          </p:cNvSpPr>
          <p:nvPr>
            <p:ph idx="1"/>
          </p:nvPr>
        </p:nvSpPr>
        <p:spPr/>
        <p:txBody>
          <a:bodyPr/>
          <a:lstStyle/>
          <a:p>
            <a:pPr lvl="1"/>
            <a:r>
              <a:rPr lang="en-US"/>
              <a:t>2. When the sample is not conditioned (restricted, weighted) on any factor affected by childhood SES, adult SES (or, it follows, adult health).</a:t>
            </a:r>
          </a:p>
          <a:p>
            <a:pPr lvl="2"/>
            <a:r>
              <a:rPr lang="en-US"/>
              <a:t>Most studies start in adulthood (or old age)</a:t>
            </a:r>
          </a:p>
          <a:p>
            <a:pPr lvl="2"/>
            <a:r>
              <a:rPr lang="en-US"/>
              <a:t>Who survives to adulthood?</a:t>
            </a:r>
          </a:p>
          <a:p>
            <a:pPr lvl="1"/>
            <a:endParaRPr lang="en-US"/>
          </a:p>
          <a:p>
            <a:pPr lvl="1"/>
            <a:endParaRPr lang="en-US" dirty="0"/>
          </a:p>
        </p:txBody>
      </p:sp>
      <p:sp>
        <p:nvSpPr>
          <p:cNvPr id="6349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BF146D54-2A3A-445A-B5B6-833DE7022B1B}" type="slidenum">
              <a:rPr lang="en-US" altLang="en-US" smtClean="0"/>
              <a:pPr/>
              <a:t>58</a:t>
            </a:fld>
            <a:endParaRPr lang="en-US" altLang="en-US"/>
          </a:p>
        </p:txBody>
      </p:sp>
    </p:spTree>
    <p:extLst>
      <p:ext uri="{BB962C8B-B14F-4D97-AF65-F5344CB8AC3E}">
        <p14:creationId xmlns:p14="http://schemas.microsoft.com/office/powerpoint/2010/main" val="36973080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C5A959A4-46D9-400A-982C-F283121C2BB0}" type="slidenum">
              <a:rPr lang="en-US" altLang="en-US" sz="1400" b="1">
                <a:latin typeface="Calibri" pitchFamily="34" charset="0"/>
              </a:rPr>
              <a:pPr algn="r" eaLnBrk="1" hangingPunct="1"/>
              <a:t>59</a:t>
            </a:fld>
            <a:endParaRPr lang="en-US" altLang="en-US" sz="1400" b="1">
              <a:latin typeface="Calibri" pitchFamily="34" charset="0"/>
            </a:endParaRPr>
          </a:p>
        </p:txBody>
      </p:sp>
      <p:sp>
        <p:nvSpPr>
          <p:cNvPr id="10243" name="Rectangle 2"/>
          <p:cNvSpPr>
            <a:spLocks noGrp="1" noChangeArrowheads="1"/>
          </p:cNvSpPr>
          <p:nvPr>
            <p:ph type="title"/>
          </p:nvPr>
        </p:nvSpPr>
        <p:spPr/>
        <p:txBody>
          <a:bodyPr>
            <a:normAutofit fontScale="90000"/>
          </a:bodyPr>
          <a:lstStyle/>
          <a:p>
            <a:r>
              <a:rPr lang="en-US"/>
              <a:t>Critical Period/Latency </a:t>
            </a:r>
            <a:br>
              <a:rPr lang="en-US"/>
            </a:br>
            <a:r>
              <a:rPr lang="en-US"/>
              <a:t>&amp; Survivor Bias</a:t>
            </a:r>
            <a:endParaRPr lang="en-US" dirty="0"/>
          </a:p>
        </p:txBody>
      </p:sp>
      <p:sp>
        <p:nvSpPr>
          <p:cNvPr id="64516" name="Rectangle 3"/>
          <p:cNvSpPr>
            <a:spLocks noGrp="1" noChangeArrowheads="1"/>
          </p:cNvSpPr>
          <p:nvPr>
            <p:ph idx="1"/>
          </p:nvPr>
        </p:nvSpPr>
        <p:spPr>
          <a:xfrm>
            <a:off x="228600" y="1470025"/>
            <a:ext cx="8763000" cy="4625975"/>
          </a:xfrm>
        </p:spPr>
        <p:txBody>
          <a:bodyPr/>
          <a:lstStyle/>
          <a:p>
            <a:pPr marL="119062" indent="0">
              <a:buNone/>
            </a:pPr>
            <a:r>
              <a:rPr lang="en-US" altLang="en-US" dirty="0"/>
              <a:t>Exposure in one period makes all the difference: subsequent exposures do not influence health. </a:t>
            </a:r>
          </a:p>
          <a:p>
            <a:endParaRPr lang="en-US" altLang="en-US" dirty="0"/>
          </a:p>
          <a:p>
            <a:endParaRPr lang="en-US" altLang="en-US" dirty="0"/>
          </a:p>
          <a:p>
            <a:endParaRPr lang="en-US" altLang="en-US" dirty="0"/>
          </a:p>
          <a:p>
            <a:endParaRPr lang="en-US" altLang="en-US" dirty="0"/>
          </a:p>
        </p:txBody>
      </p:sp>
      <p:sp>
        <p:nvSpPr>
          <p:cNvPr id="64517" name="Text Box 4"/>
          <p:cNvSpPr txBox="1">
            <a:spLocks noChangeArrowheads="1"/>
          </p:cNvSpPr>
          <p:nvPr/>
        </p:nvSpPr>
        <p:spPr bwMode="auto">
          <a:xfrm>
            <a:off x="533400" y="303688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Childhood SEP (SEP</a:t>
            </a:r>
            <a:r>
              <a:rPr lang="en-US" altLang="en-US" sz="2400" baseline="-25000"/>
              <a:t>1</a:t>
            </a:r>
            <a:r>
              <a:rPr lang="en-US" altLang="en-US" sz="2400"/>
              <a:t>)</a:t>
            </a:r>
          </a:p>
        </p:txBody>
      </p:sp>
      <p:sp>
        <p:nvSpPr>
          <p:cNvPr id="64518" name="Text Box 5"/>
          <p:cNvSpPr txBox="1">
            <a:spLocks noChangeArrowheads="1"/>
          </p:cNvSpPr>
          <p:nvPr/>
        </p:nvSpPr>
        <p:spPr bwMode="auto">
          <a:xfrm>
            <a:off x="3059113" y="28511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2</a:t>
            </a:r>
            <a:r>
              <a:rPr lang="en-US" altLang="en-US" sz="2400"/>
              <a:t>)</a:t>
            </a:r>
          </a:p>
        </p:txBody>
      </p:sp>
      <p:sp>
        <p:nvSpPr>
          <p:cNvPr id="64519" name="Text Box 8"/>
          <p:cNvSpPr txBox="1">
            <a:spLocks noChangeArrowheads="1"/>
          </p:cNvSpPr>
          <p:nvPr/>
        </p:nvSpPr>
        <p:spPr bwMode="auto">
          <a:xfrm>
            <a:off x="5105400" y="2778125"/>
            <a:ext cx="17526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SEP </a:t>
            </a:r>
          </a:p>
          <a:p>
            <a:pPr algn="ctr" eaLnBrk="1" hangingPunct="1">
              <a:buFontTx/>
              <a:buNone/>
            </a:pPr>
            <a:r>
              <a:rPr lang="en-US" altLang="en-US" sz="2400"/>
              <a:t>(SEP</a:t>
            </a:r>
            <a:r>
              <a:rPr lang="en-US" altLang="en-US" sz="2400" baseline="-25000"/>
              <a:t>3</a:t>
            </a:r>
            <a:r>
              <a:rPr lang="en-US" altLang="en-US" sz="2400"/>
              <a:t>)</a:t>
            </a:r>
          </a:p>
        </p:txBody>
      </p:sp>
      <p:sp>
        <p:nvSpPr>
          <p:cNvPr id="64520" name="Text Box 6"/>
          <p:cNvSpPr txBox="1">
            <a:spLocks noChangeArrowheads="1"/>
          </p:cNvSpPr>
          <p:nvPr/>
        </p:nvSpPr>
        <p:spPr bwMode="auto">
          <a:xfrm>
            <a:off x="7754938" y="32210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17" name="Straight Arrow Connector 16"/>
          <p:cNvCxnSpPr/>
          <p:nvPr/>
        </p:nvCxnSpPr>
        <p:spPr>
          <a:xfrm>
            <a:off x="4656138" y="3451225"/>
            <a:ext cx="898525"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179638" y="3443288"/>
            <a:ext cx="896937" cy="0"/>
          </a:xfrm>
          <a:prstGeom prst="straightConnector1">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64517" idx="0"/>
            <a:endCxn id="64520" idx="0"/>
          </p:cNvCxnSpPr>
          <p:nvPr/>
        </p:nvCxnSpPr>
        <p:spPr>
          <a:xfrm rot="16200000" flipH="1">
            <a:off x="4748213" y="-301625"/>
            <a:ext cx="184150" cy="6861175"/>
          </a:xfrm>
          <a:prstGeom prst="curvedConnector3">
            <a:avLst>
              <a:gd name="adj1" fmla="val -218543"/>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4524" name="Text Box 5"/>
          <p:cNvSpPr txBox="1">
            <a:spLocks noChangeArrowheads="1"/>
          </p:cNvSpPr>
          <p:nvPr/>
        </p:nvSpPr>
        <p:spPr bwMode="auto">
          <a:xfrm>
            <a:off x="3132138" y="4365625"/>
            <a:ext cx="152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Survive to Old Age</a:t>
            </a:r>
          </a:p>
        </p:txBody>
      </p:sp>
      <p:cxnSp>
        <p:nvCxnSpPr>
          <p:cNvPr id="20" name="Straight Arrow Connector 19"/>
          <p:cNvCxnSpPr>
            <a:stCxn id="64517" idx="3"/>
            <a:endCxn id="64524" idx="1"/>
          </p:cNvCxnSpPr>
          <p:nvPr/>
        </p:nvCxnSpPr>
        <p:spPr>
          <a:xfrm>
            <a:off x="2286000" y="3451225"/>
            <a:ext cx="846138" cy="1328738"/>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19"/>
          <p:cNvCxnSpPr>
            <a:stCxn id="64527" idx="3"/>
            <a:endCxn id="64524" idx="1"/>
          </p:cNvCxnSpPr>
          <p:nvPr/>
        </p:nvCxnSpPr>
        <p:spPr>
          <a:xfrm flipV="1">
            <a:off x="2179638" y="4779963"/>
            <a:ext cx="952500" cy="989012"/>
          </a:xfrm>
          <a:prstGeom prst="curvedConnector3">
            <a:avLst>
              <a:gd name="adj1" fmla="val 50000"/>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64527" name="Text Box 4"/>
          <p:cNvSpPr txBox="1">
            <a:spLocks noChangeArrowheads="1"/>
          </p:cNvSpPr>
          <p:nvPr/>
        </p:nvSpPr>
        <p:spPr bwMode="auto">
          <a:xfrm>
            <a:off x="427038" y="5354638"/>
            <a:ext cx="1752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Healthy Genes</a:t>
            </a:r>
          </a:p>
        </p:txBody>
      </p:sp>
      <p:cxnSp>
        <p:nvCxnSpPr>
          <p:cNvPr id="23" name="Straight Arrow Connector 19"/>
          <p:cNvCxnSpPr>
            <a:endCxn id="64520" idx="2"/>
          </p:cNvCxnSpPr>
          <p:nvPr/>
        </p:nvCxnSpPr>
        <p:spPr>
          <a:xfrm flipV="1">
            <a:off x="2179638" y="3683000"/>
            <a:ext cx="6092825" cy="2085975"/>
          </a:xfrm>
          <a:prstGeom prst="curvedConnector2">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7323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normAutofit fontScale="90000"/>
          </a:bodyPr>
          <a:lstStyle/>
          <a:p>
            <a:pPr eaLnBrk="1" hangingPunct="1">
              <a:defRPr/>
            </a:pPr>
            <a:r>
              <a:rPr lang="en-US" sz="4000" dirty="0">
                <a:cs typeface="Times New Roman" pitchFamily="18" charset="0"/>
              </a:rPr>
              <a:t>Approximate design effect formula for estimation of the </a:t>
            </a:r>
            <a:r>
              <a:rPr lang="en-US" sz="4000" i="1" dirty="0">
                <a:cs typeface="Times New Roman" pitchFamily="18" charset="0"/>
              </a:rPr>
              <a:t>mean</a:t>
            </a:r>
          </a:p>
        </p:txBody>
      </p:sp>
      <p:sp>
        <p:nvSpPr>
          <p:cNvPr id="91138" name="Rectangle 3"/>
          <p:cNvSpPr>
            <a:spLocks noGrp="1" noChangeArrowheads="1"/>
          </p:cNvSpPr>
          <p:nvPr>
            <p:ph type="body" idx="1"/>
          </p:nvPr>
        </p:nvSpPr>
        <p:spPr/>
        <p:txBody>
          <a:bodyPr/>
          <a:lstStyle/>
          <a:p>
            <a:pPr eaLnBrk="1" hangingPunct="1">
              <a:lnSpc>
                <a:spcPct val="90000"/>
              </a:lnSpc>
              <a:buFontTx/>
              <a:buNone/>
            </a:pPr>
            <a:r>
              <a:rPr lang="en-US" sz="2800" dirty="0">
                <a:cs typeface="Times New Roman" pitchFamily="18" charset="0"/>
              </a:rPr>
              <a:t>	DE = s</a:t>
            </a:r>
            <a:r>
              <a:rPr lang="en-US" sz="2800" baseline="30000" dirty="0">
                <a:cs typeface="Times New Roman" pitchFamily="18" charset="0"/>
              </a:rPr>
              <a:t>2</a:t>
            </a:r>
            <a:r>
              <a:rPr lang="en-US" sz="2800" baseline="-30000" dirty="0">
                <a:cs typeface="Times New Roman" pitchFamily="18" charset="0"/>
              </a:rPr>
              <a:t>cluster</a:t>
            </a:r>
            <a:r>
              <a:rPr lang="en-US" sz="2800" dirty="0">
                <a:cs typeface="Times New Roman" pitchFamily="18" charset="0"/>
              </a:rPr>
              <a:t>/s</a:t>
            </a:r>
            <a:r>
              <a:rPr lang="en-US" sz="2800" baseline="30000" dirty="0">
                <a:cs typeface="Times New Roman" pitchFamily="18" charset="0"/>
              </a:rPr>
              <a:t>2</a:t>
            </a:r>
            <a:r>
              <a:rPr lang="en-US" sz="2800" baseline="-30000" dirty="0">
                <a:cs typeface="Times New Roman" pitchFamily="18" charset="0"/>
              </a:rPr>
              <a:t>SRS</a:t>
            </a:r>
            <a:r>
              <a:rPr lang="en-US" sz="2800" dirty="0">
                <a:cs typeface="Times New Roman" pitchFamily="18" charset="0"/>
              </a:rPr>
              <a:t>  = 1 + </a:t>
            </a:r>
            <a:r>
              <a:rPr lang="en-US" sz="2800" dirty="0" err="1">
                <a:cs typeface="Times New Roman" pitchFamily="18" charset="0"/>
              </a:rPr>
              <a:t>rho</a:t>
            </a:r>
            <a:r>
              <a:rPr lang="en-US" sz="2800" baseline="-25000" dirty="0" err="1">
                <a:cs typeface="Times New Roman" pitchFamily="18" charset="0"/>
              </a:rPr>
              <a:t>X</a:t>
            </a:r>
            <a:r>
              <a:rPr lang="en-US" sz="2800" dirty="0">
                <a:cs typeface="Times New Roman" pitchFamily="18" charset="0"/>
              </a:rPr>
              <a:t>(</a:t>
            </a:r>
            <a:r>
              <a:rPr lang="en-US" sz="2800" dirty="0" err="1">
                <a:cs typeface="Times New Roman" pitchFamily="18" charset="0"/>
              </a:rPr>
              <a:t>m</a:t>
            </a:r>
            <a:r>
              <a:rPr lang="en-US" sz="2800" baseline="-30000" dirty="0" err="1">
                <a:cs typeface="Times New Roman" pitchFamily="18" charset="0"/>
              </a:rPr>
              <a:t>avg</a:t>
            </a:r>
            <a:r>
              <a:rPr lang="en-US" sz="2800" dirty="0">
                <a:cs typeface="Times New Roman" pitchFamily="18" charset="0"/>
              </a:rPr>
              <a:t>- 1)</a:t>
            </a:r>
          </a:p>
          <a:p>
            <a:pPr eaLnBrk="1" hangingPunct="1">
              <a:lnSpc>
                <a:spcPct val="90000"/>
              </a:lnSpc>
              <a:buFontTx/>
              <a:buNone/>
            </a:pPr>
            <a:r>
              <a:rPr lang="en-US" sz="2800" b="1" dirty="0">
                <a:cs typeface="Times New Roman" pitchFamily="18" charset="0"/>
              </a:rPr>
              <a:t> </a:t>
            </a:r>
            <a:r>
              <a:rPr lang="en-US" sz="2800" dirty="0">
                <a:cs typeface="Times New Roman" pitchFamily="18" charset="0"/>
              </a:rPr>
              <a:t>DE = the ratio of the variance from a clustered sample</a:t>
            </a:r>
          </a:p>
          <a:p>
            <a:pPr eaLnBrk="1" hangingPunct="1">
              <a:lnSpc>
                <a:spcPct val="90000"/>
              </a:lnSpc>
              <a:buFontTx/>
              <a:buNone/>
            </a:pPr>
            <a:r>
              <a:rPr lang="en-US" sz="2800" i="1" dirty="0">
                <a:cs typeface="Times New Roman" pitchFamily="18" charset="0"/>
              </a:rPr>
              <a:t>design </a:t>
            </a:r>
            <a:r>
              <a:rPr lang="en-US" sz="2800" dirty="0">
                <a:cs typeface="Times New Roman" pitchFamily="18" charset="0"/>
              </a:rPr>
              <a:t>to the variance of a </a:t>
            </a:r>
            <a:r>
              <a:rPr lang="en-US" sz="2800" i="1" dirty="0">
                <a:cs typeface="Times New Roman" pitchFamily="18" charset="0"/>
              </a:rPr>
              <a:t>SRS</a:t>
            </a:r>
            <a:r>
              <a:rPr lang="en-US" sz="2800" dirty="0">
                <a:cs typeface="Times New Roman" pitchFamily="18" charset="0"/>
              </a:rPr>
              <a:t> of the same size</a:t>
            </a:r>
          </a:p>
          <a:p>
            <a:pPr eaLnBrk="1" hangingPunct="1">
              <a:lnSpc>
                <a:spcPct val="90000"/>
              </a:lnSpc>
              <a:buFontTx/>
              <a:buNone/>
            </a:pPr>
            <a:r>
              <a:rPr lang="en-US" sz="2800" dirty="0" err="1">
                <a:cs typeface="Times New Roman" pitchFamily="18" charset="0"/>
              </a:rPr>
              <a:t>m</a:t>
            </a:r>
            <a:r>
              <a:rPr lang="en-US" sz="2800" baseline="-30000" dirty="0" err="1">
                <a:cs typeface="Times New Roman" pitchFamily="18" charset="0"/>
              </a:rPr>
              <a:t>avg</a:t>
            </a:r>
            <a:r>
              <a:rPr lang="en-US" sz="2800" b="1" dirty="0">
                <a:cs typeface="Times New Roman" pitchFamily="18" charset="0"/>
              </a:rPr>
              <a:t> = </a:t>
            </a:r>
            <a:r>
              <a:rPr lang="en-US" sz="2800" dirty="0">
                <a:cs typeface="Times New Roman" pitchFamily="18" charset="0"/>
              </a:rPr>
              <a:t>average number of units drawn from a cluster</a:t>
            </a:r>
          </a:p>
          <a:p>
            <a:pPr eaLnBrk="1" hangingPunct="1">
              <a:lnSpc>
                <a:spcPct val="90000"/>
              </a:lnSpc>
              <a:buFontTx/>
              <a:buNone/>
            </a:pPr>
            <a:r>
              <a:rPr lang="en-US" sz="2800" dirty="0">
                <a:cs typeface="Times New Roman" pitchFamily="18" charset="0"/>
              </a:rPr>
              <a:t>s</a:t>
            </a:r>
            <a:r>
              <a:rPr lang="en-US" sz="2800" baseline="30000" dirty="0">
                <a:cs typeface="Times New Roman" pitchFamily="18" charset="0"/>
              </a:rPr>
              <a:t>2 </a:t>
            </a:r>
            <a:r>
              <a:rPr lang="en-US" sz="2800" dirty="0">
                <a:cs typeface="Times New Roman" pitchFamily="18" charset="0"/>
              </a:rPr>
              <a:t> = V= sample variance of the parameter estimate </a:t>
            </a:r>
          </a:p>
          <a:p>
            <a:pPr lvl="1" eaLnBrk="1" hangingPunct="1">
              <a:lnSpc>
                <a:spcPct val="90000"/>
              </a:lnSpc>
            </a:pPr>
            <a:r>
              <a:rPr lang="en-US" sz="2000" dirty="0"/>
              <a:t>Works if clusters are about the same size.</a:t>
            </a:r>
          </a:p>
          <a:p>
            <a:pPr lvl="1" eaLnBrk="1" hangingPunct="1">
              <a:lnSpc>
                <a:spcPct val="90000"/>
              </a:lnSpc>
            </a:pPr>
            <a:r>
              <a:rPr lang="en-US" sz="2000" dirty="0">
                <a:cs typeface="Times New Roman" pitchFamily="18" charset="0"/>
              </a:rPr>
              <a:t>Assumes a small proportion of all possible clusters have been sampled.</a:t>
            </a:r>
            <a:r>
              <a:rPr lang="en-US" sz="2000" dirty="0"/>
              <a:t> </a:t>
            </a:r>
          </a:p>
          <a:p>
            <a:pPr eaLnBrk="1" hangingPunct="1">
              <a:lnSpc>
                <a:spcPct val="90000"/>
              </a:lnSpc>
            </a:pPr>
            <a:r>
              <a:rPr lang="en-US" dirty="0"/>
              <a:t>Increases if rho goes up.</a:t>
            </a:r>
          </a:p>
          <a:p>
            <a:pPr eaLnBrk="1" hangingPunct="1">
              <a:lnSpc>
                <a:spcPct val="90000"/>
              </a:lnSpc>
            </a:pPr>
            <a:r>
              <a:rPr lang="en-US" dirty="0"/>
              <a:t>Increases if m goes up.</a:t>
            </a:r>
          </a:p>
          <a:p>
            <a:pPr eaLnBrk="1" hangingPunct="1">
              <a:lnSpc>
                <a:spcPct val="90000"/>
              </a:lnSpc>
            </a:pPr>
            <a:r>
              <a:rPr lang="en-US" dirty="0"/>
              <a:t>What if m=1? </a:t>
            </a:r>
            <a:r>
              <a:rPr lang="en-US" sz="2800" dirty="0"/>
              <a:t>(i.e., 1 person in a cluster)</a:t>
            </a:r>
          </a:p>
          <a:p>
            <a:pPr eaLnBrk="1" hangingPunct="1">
              <a:lnSpc>
                <a:spcPct val="90000"/>
              </a:lnSpc>
            </a:pPr>
            <a:r>
              <a:rPr lang="en-US" dirty="0"/>
              <a:t>What if rho=1? </a:t>
            </a:r>
            <a:r>
              <a:rPr lang="en-US" sz="2800" dirty="0"/>
              <a:t>(i.e., everyone in cluster identical)</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6</a:t>
            </a:fld>
            <a:endParaRPr lang="en-US"/>
          </a:p>
        </p:txBody>
      </p:sp>
    </p:spTree>
    <p:extLst>
      <p:ext uri="{BB962C8B-B14F-4D97-AF65-F5344CB8AC3E}">
        <p14:creationId xmlns:p14="http://schemas.microsoft.com/office/powerpoint/2010/main" val="6963821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Who survived to be old?</a:t>
            </a:r>
            <a:endParaRPr lang="en-US" dirty="0"/>
          </a:p>
        </p:txBody>
      </p:sp>
      <p:pic>
        <p:nvPicPr>
          <p:cNvPr id="6553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7200" y="1812062"/>
            <a:ext cx="8229600" cy="4551501"/>
          </a:xfrm>
        </p:spPr>
      </p:pic>
      <p:sp>
        <p:nvSpPr>
          <p:cNvPr id="6554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3B6920D-EAD9-4931-B4C0-F40DDC44CED5}" type="slidenum">
              <a:rPr lang="en-US" altLang="en-US" smtClean="0"/>
              <a:pPr/>
              <a:t>60</a:t>
            </a:fld>
            <a:endParaRPr lang="en-US" altLang="en-US"/>
          </a:p>
        </p:txBody>
      </p:sp>
      <p:sp>
        <p:nvSpPr>
          <p:cNvPr id="65540" name="Oval 9"/>
          <p:cNvSpPr>
            <a:spLocks noChangeArrowheads="1"/>
          </p:cNvSpPr>
          <p:nvPr/>
        </p:nvSpPr>
        <p:spPr bwMode="auto">
          <a:xfrm>
            <a:off x="6119813" y="4791075"/>
            <a:ext cx="228600" cy="228600"/>
          </a:xfrm>
          <a:prstGeom prst="ellipse">
            <a:avLst/>
          </a:prstGeom>
          <a:solidFill>
            <a:schemeClr val="accent1">
              <a:alpha val="0"/>
            </a:schemeClr>
          </a:solidFill>
          <a:ln w="12700">
            <a:solidFill>
              <a:srgbClr val="FF00FF"/>
            </a:solidFill>
            <a:round/>
            <a:headEnd/>
            <a:tailEnd/>
          </a:ln>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endParaRPr lang="en-US" altLang="en-US">
              <a:latin typeface="Calibri" pitchFamily="34" charset="0"/>
            </a:endParaRPr>
          </a:p>
        </p:txBody>
      </p:sp>
      <p:sp>
        <p:nvSpPr>
          <p:cNvPr id="65541" name="Oval 11"/>
          <p:cNvSpPr>
            <a:spLocks noChangeArrowheads="1"/>
          </p:cNvSpPr>
          <p:nvPr/>
        </p:nvSpPr>
        <p:spPr bwMode="auto">
          <a:xfrm>
            <a:off x="6124575" y="4886325"/>
            <a:ext cx="228600" cy="228600"/>
          </a:xfrm>
          <a:prstGeom prst="ellipse">
            <a:avLst/>
          </a:prstGeom>
          <a:solidFill>
            <a:schemeClr val="accent1">
              <a:alpha val="0"/>
            </a:schemeClr>
          </a:solidFill>
          <a:ln w="12700">
            <a:solidFill>
              <a:srgbClr val="00FF00"/>
            </a:solidFill>
            <a:round/>
            <a:headEnd/>
            <a:tailEnd/>
          </a:ln>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endParaRPr lang="en-US" altLang="en-US">
              <a:latin typeface="Calibri" pitchFamily="34" charset="0"/>
            </a:endParaRPr>
          </a:p>
        </p:txBody>
      </p:sp>
    </p:spTree>
    <p:extLst>
      <p:ext uri="{BB962C8B-B14F-4D97-AF65-F5344CB8AC3E}">
        <p14:creationId xmlns:p14="http://schemas.microsoft.com/office/powerpoint/2010/main" val="7366482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r>
              <a:rPr lang="en-US"/>
              <a:t>Survivor Bias in Lifecourse Studies</a:t>
            </a:r>
            <a:endParaRPr lang="en-US" dirty="0"/>
          </a:p>
        </p:txBody>
      </p:sp>
      <p:sp>
        <p:nvSpPr>
          <p:cNvPr id="66563" name="Rectangle 3"/>
          <p:cNvSpPr>
            <a:spLocks noGrp="1" noChangeArrowheads="1"/>
          </p:cNvSpPr>
          <p:nvPr>
            <p:ph idx="1"/>
          </p:nvPr>
        </p:nvSpPr>
        <p:spPr/>
        <p:txBody>
          <a:bodyPr/>
          <a:lstStyle/>
          <a:p>
            <a:r>
              <a:rPr lang="en-US" altLang="en-US" sz="2800" dirty="0"/>
              <a:t>If the study enrolls adults, it is by design conditioned on factors that influence survival to adulthood.</a:t>
            </a:r>
          </a:p>
          <a:p>
            <a:r>
              <a:rPr lang="en-US" altLang="en-US" sz="2800" dirty="0"/>
              <a:t>Early childhood adversity is very likely to influence survival</a:t>
            </a:r>
          </a:p>
          <a:p>
            <a:r>
              <a:rPr lang="en-US" altLang="en-US" sz="2800" dirty="0"/>
              <a:t>Survivor Bias is not just a generalizability problem: it can obscure (or inflate) causal effects</a:t>
            </a:r>
          </a:p>
          <a:p>
            <a:r>
              <a:rPr lang="en-US" altLang="en-US" sz="2800" dirty="0"/>
              <a:t>Very similar issue if you are examining a patient population: by definition they are selected into having the disease. Relevant for obesity paradox.</a:t>
            </a:r>
            <a:endParaRPr lang="en-US" altLang="en-US" dirty="0"/>
          </a:p>
          <a:p>
            <a:endParaRPr lang="en-US" altLang="en-US" dirty="0"/>
          </a:p>
          <a:p>
            <a:pPr lvl="1"/>
            <a:endParaRPr lang="en-US" altLang="en-US" dirty="0"/>
          </a:p>
        </p:txBody>
      </p:sp>
      <p:sp>
        <p:nvSpPr>
          <p:cNvPr id="6656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007380A8-B73A-4B23-9FEE-CFFCB2812348}" type="slidenum">
              <a:rPr lang="en-US" altLang="en-US" smtClean="0"/>
              <a:pPr/>
              <a:t>61</a:t>
            </a:fld>
            <a:endParaRPr lang="en-US" altLang="en-US"/>
          </a:p>
        </p:txBody>
      </p:sp>
    </p:spTree>
    <p:extLst>
      <p:ext uri="{BB962C8B-B14F-4D97-AF65-F5344CB8AC3E}">
        <p14:creationId xmlns:p14="http://schemas.microsoft.com/office/powerpoint/2010/main" val="153072540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B38D8AC2-8AFA-43CB-90E0-59250D2E7DE6}" type="slidenum">
              <a:rPr lang="en-US" altLang="en-US" sz="1400" b="1">
                <a:latin typeface="Calibri" pitchFamily="34" charset="0"/>
              </a:rPr>
              <a:pPr algn="r" eaLnBrk="1" hangingPunct="1"/>
              <a:t>62</a:t>
            </a:fld>
            <a:endParaRPr lang="en-US" altLang="en-US" sz="1400" b="1">
              <a:latin typeface="Calibri" pitchFamily="34" charset="0"/>
            </a:endParaRPr>
          </a:p>
        </p:txBody>
      </p:sp>
      <p:sp>
        <p:nvSpPr>
          <p:cNvPr id="52227" name="Rectangle 2"/>
          <p:cNvSpPr>
            <a:spLocks noGrp="1" noChangeArrowheads="1"/>
          </p:cNvSpPr>
          <p:nvPr>
            <p:ph type="title"/>
          </p:nvPr>
        </p:nvSpPr>
        <p:spPr/>
        <p:txBody>
          <a:bodyPr>
            <a:normAutofit fontScale="90000"/>
          </a:bodyPr>
          <a:lstStyle/>
          <a:p>
            <a:r>
              <a:rPr lang="en-US"/>
              <a:t>Problems with Conventional Approach: Measurement Error</a:t>
            </a:r>
            <a:endParaRPr lang="en-US" dirty="0"/>
          </a:p>
        </p:txBody>
      </p:sp>
      <p:sp>
        <p:nvSpPr>
          <p:cNvPr id="40964" name="Rectangle 3"/>
          <p:cNvSpPr>
            <a:spLocks noGrp="1" noChangeArrowheads="1"/>
          </p:cNvSpPr>
          <p:nvPr>
            <p:ph idx="1"/>
          </p:nvPr>
        </p:nvSpPr>
        <p:spPr>
          <a:xfrm>
            <a:off x="152400" y="1600200"/>
            <a:ext cx="8534400" cy="4625975"/>
          </a:xfrm>
        </p:spPr>
        <p:txBody>
          <a:bodyPr/>
          <a:lstStyle/>
          <a:p>
            <a:r>
              <a:rPr lang="en-US" dirty="0"/>
              <a:t>3. When childhood and adult SES are measured perfectly: but what is the causal factor?</a:t>
            </a:r>
          </a:p>
          <a:p>
            <a:pPr lvl="2"/>
            <a:r>
              <a:rPr lang="en-US" dirty="0"/>
              <a:t>What level? Individual? Family? Neighborhood? State? Region?</a:t>
            </a:r>
          </a:p>
          <a:p>
            <a:pPr lvl="2"/>
            <a:r>
              <a:rPr lang="en-US" dirty="0"/>
              <a:t>What time period? Infancy? Early childhood? Age 13? </a:t>
            </a:r>
          </a:p>
          <a:p>
            <a:pPr lvl="2"/>
            <a:r>
              <a:rPr lang="en-US" dirty="0"/>
              <a:t>What domain? Education? Income? Status? Psychological traumas?</a:t>
            </a:r>
          </a:p>
          <a:p>
            <a:pPr lvl="2"/>
            <a:r>
              <a:rPr lang="en-US" dirty="0"/>
              <a:t>How to measure?  Retrospective?  Linking outside data sets? </a:t>
            </a:r>
          </a:p>
          <a:p>
            <a:pPr lvl="2"/>
            <a:r>
              <a:rPr lang="en-US" dirty="0"/>
              <a:t>The effect of adjusting for a mediator attenuates as the square of the correlation between the measured value and the true value of the mediator.</a:t>
            </a:r>
          </a:p>
        </p:txBody>
      </p:sp>
    </p:spTree>
    <p:extLst>
      <p:ext uri="{BB962C8B-B14F-4D97-AF65-F5344CB8AC3E}">
        <p14:creationId xmlns:p14="http://schemas.microsoft.com/office/powerpoint/2010/main" val="41863646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0EA334E7-E260-44DE-8368-B25B60C049A7}" type="slidenum">
              <a:rPr lang="en-US" altLang="en-US" sz="1400" b="1">
                <a:latin typeface="Calibri" pitchFamily="34" charset="0"/>
              </a:rPr>
              <a:pPr algn="r" eaLnBrk="1" hangingPunct="1"/>
              <a:t>63</a:t>
            </a:fld>
            <a:endParaRPr lang="en-US" altLang="en-US" sz="1400" b="1">
              <a:latin typeface="Calibri" pitchFamily="34" charset="0"/>
            </a:endParaRPr>
          </a:p>
        </p:txBody>
      </p:sp>
      <p:sp>
        <p:nvSpPr>
          <p:cNvPr id="41987" name="Rectangle 2"/>
          <p:cNvSpPr>
            <a:spLocks noGrp="1" noChangeArrowheads="1"/>
          </p:cNvSpPr>
          <p:nvPr>
            <p:ph type="title"/>
          </p:nvPr>
        </p:nvSpPr>
        <p:spPr>
          <a:xfrm>
            <a:off x="228600" y="155448"/>
            <a:ext cx="8610600" cy="1252728"/>
          </a:xfrm>
        </p:spPr>
        <p:txBody>
          <a:bodyPr>
            <a:noAutofit/>
          </a:bodyPr>
          <a:lstStyle/>
          <a:p>
            <a:r>
              <a:rPr lang="en-US" sz="3200" dirty="0"/>
              <a:t>Distinguishing Etiologic Models: Testing for Latency or Cumulative vs Immediate Risk</a:t>
            </a:r>
          </a:p>
        </p:txBody>
      </p:sp>
      <p:sp>
        <p:nvSpPr>
          <p:cNvPr id="68623" name="Slide Number Placeholder 6"/>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7C41F183-AAE2-41E3-B346-1DA2A023D71E}" type="slidenum">
              <a:rPr lang="en-US" altLang="en-US" smtClean="0"/>
              <a:pPr/>
              <a:t>63</a:t>
            </a:fld>
            <a:endParaRPr lang="en-US" altLang="en-US"/>
          </a:p>
        </p:txBody>
      </p:sp>
      <p:sp>
        <p:nvSpPr>
          <p:cNvPr id="68612"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68613"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68614" name="AutoShape 8"/>
          <p:cNvCxnSpPr>
            <a:cxnSpLocks noChangeShapeType="1"/>
            <a:stCxn id="68612" idx="3"/>
            <a:endCxn id="68616"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8615" name="AutoShape 9"/>
          <p:cNvCxnSpPr>
            <a:cxnSpLocks noChangeShapeType="1"/>
            <a:stCxn id="68612" idx="0"/>
            <a:endCxn id="68613" idx="0"/>
          </p:cNvCxnSpPr>
          <p:nvPr/>
        </p:nvCxnSpPr>
        <p:spPr bwMode="auto">
          <a:xfrm rot="16200000" flipH="1">
            <a:off x="4109244" y="138906"/>
            <a:ext cx="369888" cy="4549775"/>
          </a:xfrm>
          <a:prstGeom prst="curvedConnector3">
            <a:avLst>
              <a:gd name="adj1" fmla="val -61912"/>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8616"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cxnSp>
        <p:nvCxnSpPr>
          <p:cNvPr id="68617" name="AutoShape 12"/>
          <p:cNvCxnSpPr>
            <a:cxnSpLocks noChangeShapeType="1"/>
            <a:stCxn id="68616" idx="3"/>
            <a:endCxn id="68613" idx="1"/>
          </p:cNvCxnSpPr>
          <p:nvPr/>
        </p:nvCxnSpPr>
        <p:spPr bwMode="auto">
          <a:xfrm>
            <a:off x="5329238" y="2828925"/>
            <a:ext cx="723900" cy="0"/>
          </a:xfrm>
          <a:prstGeom prst="straightConnector1">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68612"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68616"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365125" y="5141913"/>
            <a:ext cx="832167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buFontTx/>
              <a:buNone/>
              <a:defRPr/>
            </a:pPr>
            <a:r>
              <a:rPr lang="en-US" dirty="0">
                <a:latin typeface="+mj-lt"/>
              </a:rPr>
              <a:t>To test for a direct effect of SEP</a:t>
            </a:r>
            <a:r>
              <a:rPr lang="en-US" baseline="-25000" dirty="0">
                <a:latin typeface="+mj-lt"/>
              </a:rPr>
              <a:t>1</a:t>
            </a:r>
            <a:r>
              <a:rPr lang="en-US" dirty="0">
                <a:latin typeface="+mj-lt"/>
              </a:rPr>
              <a:t> on Health, we would compare the regression of Health on Education with and without adjustment for occupational class.</a:t>
            </a:r>
          </a:p>
        </p:txBody>
      </p:sp>
    </p:spTree>
    <p:extLst>
      <p:ext uri="{BB962C8B-B14F-4D97-AF65-F5344CB8AC3E}">
        <p14:creationId xmlns:p14="http://schemas.microsoft.com/office/powerpoint/2010/main" val="12459581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002FC03A-DFDB-4FDD-9A99-3F5F152F8443}" type="slidenum">
              <a:rPr lang="en-US" altLang="en-US" sz="1400" b="1">
                <a:latin typeface="Calibri" pitchFamily="34" charset="0"/>
              </a:rPr>
              <a:pPr algn="r" eaLnBrk="1" hangingPunct="1"/>
              <a:t>64</a:t>
            </a:fld>
            <a:endParaRPr lang="en-US" altLang="en-US" sz="1400" b="1">
              <a:latin typeface="Calibri" pitchFamily="34" charset="0"/>
            </a:endParaRPr>
          </a:p>
        </p:txBody>
      </p:sp>
      <p:sp>
        <p:nvSpPr>
          <p:cNvPr id="41987" name="Rectangle 2"/>
          <p:cNvSpPr>
            <a:spLocks noGrp="1" noChangeArrowheads="1"/>
          </p:cNvSpPr>
          <p:nvPr>
            <p:ph type="title"/>
          </p:nvPr>
        </p:nvSpPr>
        <p:spPr/>
        <p:txBody>
          <a:bodyPr>
            <a:normAutofit/>
          </a:bodyPr>
          <a:lstStyle/>
          <a:p>
            <a:r>
              <a:rPr lang="en-US" sz="3200" dirty="0"/>
              <a:t>Distinguishing Etiologic Models: Testing for Latency or Cumulative vs Immediate Risk</a:t>
            </a:r>
          </a:p>
        </p:txBody>
      </p:sp>
      <p:sp>
        <p:nvSpPr>
          <p:cNvPr id="6964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A9C5F3A-62AF-484C-BC4E-0C6A7A13637C}" type="slidenum">
              <a:rPr lang="en-US" altLang="en-US" smtClean="0"/>
              <a:pPr/>
              <a:t>64</a:t>
            </a:fld>
            <a:endParaRPr lang="en-US" altLang="en-US"/>
          </a:p>
        </p:txBody>
      </p:sp>
      <p:sp>
        <p:nvSpPr>
          <p:cNvPr id="69636"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69637"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69638" name="AutoShape 8"/>
          <p:cNvCxnSpPr>
            <a:cxnSpLocks noChangeShapeType="1"/>
            <a:stCxn id="69636" idx="3"/>
            <a:endCxn id="69639"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9639"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cxnSp>
        <p:nvCxnSpPr>
          <p:cNvPr id="69640" name="AutoShape 12"/>
          <p:cNvCxnSpPr>
            <a:cxnSpLocks noChangeShapeType="1"/>
            <a:stCxn id="69639" idx="3"/>
            <a:endCxn id="69637" idx="1"/>
          </p:cNvCxnSpPr>
          <p:nvPr/>
        </p:nvCxnSpPr>
        <p:spPr bwMode="auto">
          <a:xfrm>
            <a:off x="5329238" y="2828925"/>
            <a:ext cx="723900" cy="0"/>
          </a:xfrm>
          <a:prstGeom prst="straightConnector1">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69636"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69639"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160338" y="4953000"/>
            <a:ext cx="86264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r>
              <a:rPr lang="en-US" dirty="0">
                <a:latin typeface="+mj-lt"/>
              </a:rPr>
              <a:t>Even if there were </a:t>
            </a:r>
            <a:r>
              <a:rPr lang="en-US" b="1" dirty="0">
                <a:latin typeface="+mj-lt"/>
              </a:rPr>
              <a:t>no direct effect </a:t>
            </a:r>
            <a:r>
              <a:rPr lang="en-US" dirty="0">
                <a:latin typeface="+mj-lt"/>
              </a:rPr>
              <a:t>of SEP</a:t>
            </a:r>
            <a:r>
              <a:rPr lang="en-US" baseline="-25000" dirty="0">
                <a:latin typeface="+mj-lt"/>
              </a:rPr>
              <a:t>1</a:t>
            </a:r>
            <a:r>
              <a:rPr lang="en-US" dirty="0">
                <a:latin typeface="+mj-lt"/>
              </a:rPr>
              <a:t> on health, educational attainment would predict health independently of adult occupational class, due to measurement error.</a:t>
            </a:r>
          </a:p>
        </p:txBody>
      </p:sp>
    </p:spTree>
    <p:extLst>
      <p:ext uri="{BB962C8B-B14F-4D97-AF65-F5344CB8AC3E}">
        <p14:creationId xmlns:p14="http://schemas.microsoft.com/office/powerpoint/2010/main" val="32563229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Number Placeholder 5"/>
          <p:cNvSpPr txBox="1">
            <a:spLocks noGrp="1"/>
          </p:cNvSpPr>
          <p:nvPr/>
        </p:nvSpPr>
        <p:spPr bwMode="auto">
          <a:xfrm>
            <a:off x="6858000" y="6534150"/>
            <a:ext cx="2133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fld id="{8CA66AB6-246C-4A1A-A41D-B7FF3CCA0E3F}" type="slidenum">
              <a:rPr lang="en-US" altLang="en-US" sz="1400" b="1">
                <a:latin typeface="Calibri" pitchFamily="34" charset="0"/>
              </a:rPr>
              <a:pPr algn="r" eaLnBrk="1" hangingPunct="1"/>
              <a:t>65</a:t>
            </a:fld>
            <a:endParaRPr lang="en-US" altLang="en-US" sz="1400" b="1">
              <a:latin typeface="Calibri" pitchFamily="34" charset="0"/>
            </a:endParaRPr>
          </a:p>
        </p:txBody>
      </p:sp>
      <p:sp>
        <p:nvSpPr>
          <p:cNvPr id="71683" name="Rectangle 2"/>
          <p:cNvSpPr>
            <a:spLocks noGrp="1" noChangeArrowheads="1"/>
          </p:cNvSpPr>
          <p:nvPr>
            <p:ph type="title"/>
          </p:nvPr>
        </p:nvSpPr>
        <p:spPr/>
        <p:txBody>
          <a:bodyPr>
            <a:noAutofit/>
          </a:bodyPr>
          <a:lstStyle/>
          <a:p>
            <a:r>
              <a:rPr lang="en-US" altLang="en-US" sz="3200" dirty="0"/>
              <a:t>Distinguishing Etiologic Models: Testing for Latency or Cumulative vs Immediate Risk</a:t>
            </a:r>
          </a:p>
        </p:txBody>
      </p:sp>
      <p:sp>
        <p:nvSpPr>
          <p:cNvPr id="7169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10F7AEFC-C6C5-4A6A-9E5A-BA2EABA7CF15}" type="slidenum">
              <a:rPr lang="en-US" altLang="en-US" smtClean="0"/>
              <a:pPr/>
              <a:t>65</a:t>
            </a:fld>
            <a:endParaRPr lang="en-US" altLang="en-US"/>
          </a:p>
        </p:txBody>
      </p:sp>
      <p:sp>
        <p:nvSpPr>
          <p:cNvPr id="71684" name="Text Box 5"/>
          <p:cNvSpPr txBox="1">
            <a:spLocks noChangeArrowheads="1"/>
          </p:cNvSpPr>
          <p:nvPr/>
        </p:nvSpPr>
        <p:spPr bwMode="auto">
          <a:xfrm>
            <a:off x="1257300" y="2228850"/>
            <a:ext cx="1524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Early Adult SEP (SEP</a:t>
            </a:r>
            <a:r>
              <a:rPr lang="en-US" altLang="en-US" sz="2400" baseline="-25000"/>
              <a:t>1</a:t>
            </a:r>
            <a:r>
              <a:rPr lang="en-US" altLang="en-US" sz="2400"/>
              <a:t>)</a:t>
            </a:r>
          </a:p>
        </p:txBody>
      </p:sp>
      <p:sp>
        <p:nvSpPr>
          <p:cNvPr id="71685" name="Text Box 6"/>
          <p:cNvSpPr txBox="1">
            <a:spLocks noChangeArrowheads="1"/>
          </p:cNvSpPr>
          <p:nvPr/>
        </p:nvSpPr>
        <p:spPr bwMode="auto">
          <a:xfrm>
            <a:off x="6053138" y="2598738"/>
            <a:ext cx="103346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Health</a:t>
            </a:r>
          </a:p>
        </p:txBody>
      </p:sp>
      <p:cxnSp>
        <p:nvCxnSpPr>
          <p:cNvPr id="71686" name="AutoShape 8"/>
          <p:cNvCxnSpPr>
            <a:cxnSpLocks noChangeShapeType="1"/>
            <a:stCxn id="71684" idx="3"/>
            <a:endCxn id="71688" idx="1"/>
          </p:cNvCxnSpPr>
          <p:nvPr/>
        </p:nvCxnSpPr>
        <p:spPr bwMode="auto">
          <a:xfrm>
            <a:off x="2781300" y="2828925"/>
            <a:ext cx="795338"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71687" name="AutoShape 9"/>
          <p:cNvCxnSpPr>
            <a:cxnSpLocks noChangeShapeType="1"/>
            <a:stCxn id="71684" idx="0"/>
            <a:endCxn id="71685" idx="0"/>
          </p:cNvCxnSpPr>
          <p:nvPr/>
        </p:nvCxnSpPr>
        <p:spPr bwMode="auto">
          <a:xfrm rot="16200000" flipH="1">
            <a:off x="4109244" y="138906"/>
            <a:ext cx="369888" cy="4549775"/>
          </a:xfrm>
          <a:prstGeom prst="curvedConnector3">
            <a:avLst>
              <a:gd name="adj1" fmla="val -61912"/>
            </a:avLst>
          </a:prstGeom>
          <a:noFill/>
          <a:ln w="25400">
            <a:solidFill>
              <a:srgbClr val="993300"/>
            </a:solidFill>
            <a:round/>
            <a:headEnd/>
            <a:tailEnd type="triangle" w="med" len="med"/>
          </a:ln>
          <a:extLst>
            <a:ext uri="{909E8E84-426E-40DD-AFC4-6F175D3DCCD1}">
              <a14:hiddenFill xmlns:a14="http://schemas.microsoft.com/office/drawing/2010/main">
                <a:noFill/>
              </a14:hiddenFill>
            </a:ext>
          </a:extLst>
        </p:spPr>
      </p:cxnSp>
      <p:sp>
        <p:nvSpPr>
          <p:cNvPr id="71688" name="Text Box 10"/>
          <p:cNvSpPr txBox="1">
            <a:spLocks noChangeArrowheads="1"/>
          </p:cNvSpPr>
          <p:nvPr/>
        </p:nvSpPr>
        <p:spPr bwMode="auto">
          <a:xfrm>
            <a:off x="3576638" y="2376488"/>
            <a:ext cx="17526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Midlife</a:t>
            </a:r>
          </a:p>
          <a:p>
            <a:pPr algn="ctr" eaLnBrk="1" hangingPunct="1">
              <a:buFontTx/>
              <a:buNone/>
            </a:pPr>
            <a:r>
              <a:rPr lang="en-US" altLang="en-US" sz="2400"/>
              <a:t> SEP (SEP</a:t>
            </a:r>
            <a:r>
              <a:rPr lang="en-US" altLang="en-US" sz="2400" baseline="-25000"/>
              <a:t>2</a:t>
            </a:r>
            <a:r>
              <a:rPr lang="en-US" altLang="en-US" sz="2400"/>
              <a:t>)</a:t>
            </a:r>
          </a:p>
        </p:txBody>
      </p:sp>
      <p:sp>
        <p:nvSpPr>
          <p:cNvPr id="64528" name="Text Box 4"/>
          <p:cNvSpPr txBox="1">
            <a:spLocks noChangeArrowheads="1"/>
          </p:cNvSpPr>
          <p:nvPr/>
        </p:nvSpPr>
        <p:spPr bwMode="auto">
          <a:xfrm>
            <a:off x="1143000" y="3722688"/>
            <a:ext cx="175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Educational Attainment</a:t>
            </a:r>
          </a:p>
        </p:txBody>
      </p:sp>
      <p:cxnSp>
        <p:nvCxnSpPr>
          <p:cNvPr id="64529" name="AutoShape 7"/>
          <p:cNvCxnSpPr>
            <a:cxnSpLocks noChangeShapeType="1"/>
            <a:stCxn id="71684" idx="2"/>
            <a:endCxn id="64528" idx="0"/>
          </p:cNvCxnSpPr>
          <p:nvPr/>
        </p:nvCxnSpPr>
        <p:spPr bwMode="auto">
          <a:xfrm>
            <a:off x="2019300" y="3429000"/>
            <a:ext cx="0" cy="2936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4530" name="Text Box 4"/>
          <p:cNvSpPr txBox="1">
            <a:spLocks noChangeArrowheads="1"/>
          </p:cNvSpPr>
          <p:nvPr/>
        </p:nvSpPr>
        <p:spPr bwMode="auto">
          <a:xfrm>
            <a:off x="3432175" y="3798888"/>
            <a:ext cx="20399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buFontTx/>
              <a:buNone/>
            </a:pPr>
            <a:r>
              <a:rPr lang="en-US" altLang="en-US" sz="2400"/>
              <a:t>Occupational Class</a:t>
            </a:r>
          </a:p>
        </p:txBody>
      </p:sp>
      <p:cxnSp>
        <p:nvCxnSpPr>
          <p:cNvPr id="64531" name="AutoShape 7"/>
          <p:cNvCxnSpPr>
            <a:cxnSpLocks noChangeShapeType="1"/>
            <a:stCxn id="71688" idx="2"/>
            <a:endCxn id="64530" idx="0"/>
          </p:cNvCxnSpPr>
          <p:nvPr/>
        </p:nvCxnSpPr>
        <p:spPr bwMode="auto">
          <a:xfrm>
            <a:off x="4452938" y="3281363"/>
            <a:ext cx="0" cy="5175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3262" name="Text Box 18"/>
          <p:cNvSpPr txBox="1">
            <a:spLocks noChangeArrowheads="1"/>
          </p:cNvSpPr>
          <p:nvPr/>
        </p:nvSpPr>
        <p:spPr bwMode="auto">
          <a:xfrm>
            <a:off x="174625" y="5083175"/>
            <a:ext cx="881697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r>
              <a:rPr lang="en-US" dirty="0">
                <a:latin typeface="+mj-lt"/>
              </a:rPr>
              <a:t>Even if there were </a:t>
            </a:r>
            <a:r>
              <a:rPr lang="en-US" b="1" dirty="0">
                <a:latin typeface="+mj-lt"/>
              </a:rPr>
              <a:t>no effect of SEP</a:t>
            </a:r>
            <a:r>
              <a:rPr lang="en-US" b="1" baseline="-25000" dirty="0">
                <a:latin typeface="+mj-lt"/>
              </a:rPr>
              <a:t>2</a:t>
            </a:r>
            <a:r>
              <a:rPr lang="en-US" b="1" dirty="0">
                <a:latin typeface="+mj-lt"/>
              </a:rPr>
              <a:t> on health</a:t>
            </a:r>
            <a:r>
              <a:rPr lang="en-US" dirty="0">
                <a:latin typeface="+mj-lt"/>
              </a:rPr>
              <a:t>, occupational class would predict health independently of education, because occupational class is a correlate of the latent variable, SEP</a:t>
            </a:r>
            <a:r>
              <a:rPr lang="en-US" baseline="-25000" dirty="0">
                <a:latin typeface="+mj-lt"/>
              </a:rPr>
              <a:t>1</a:t>
            </a:r>
            <a:r>
              <a:rPr lang="en-US" dirty="0">
                <a:latin typeface="+mj-lt"/>
              </a:rPr>
              <a:t>.</a:t>
            </a:r>
          </a:p>
        </p:txBody>
      </p:sp>
    </p:spTree>
    <p:extLst>
      <p:ext uri="{BB962C8B-B14F-4D97-AF65-F5344CB8AC3E}">
        <p14:creationId xmlns:p14="http://schemas.microsoft.com/office/powerpoint/2010/main" val="3118875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a:t>Alternative Sources of Evidence</a:t>
            </a:r>
            <a:endParaRPr lang="en-US" dirty="0"/>
          </a:p>
        </p:txBody>
      </p:sp>
      <p:sp>
        <p:nvSpPr>
          <p:cNvPr id="53251" name="Content Placeholder 2"/>
          <p:cNvSpPr>
            <a:spLocks noGrp="1"/>
          </p:cNvSpPr>
          <p:nvPr>
            <p:ph idx="1"/>
          </p:nvPr>
        </p:nvSpPr>
        <p:spPr/>
        <p:txBody>
          <a:bodyPr/>
          <a:lstStyle/>
          <a:p>
            <a:r>
              <a:rPr lang="en-US"/>
              <a:t>Some types of randomization</a:t>
            </a:r>
          </a:p>
          <a:p>
            <a:r>
              <a:rPr lang="en-US"/>
              <a:t>Natural experiments/policy changes influencing childhood or adult SES</a:t>
            </a:r>
          </a:p>
          <a:p>
            <a:r>
              <a:rPr lang="en-US"/>
              <a:t>Biological studies/animal models</a:t>
            </a:r>
          </a:p>
          <a:p>
            <a:r>
              <a:rPr lang="en-US"/>
              <a:t>Better regression models</a:t>
            </a:r>
          </a:p>
          <a:p>
            <a:pPr lvl="2"/>
            <a:r>
              <a:rPr lang="en-US"/>
              <a:t>Better measurement of SES</a:t>
            </a:r>
          </a:p>
          <a:p>
            <a:pPr lvl="2"/>
            <a:r>
              <a:rPr lang="en-US"/>
              <a:t>Better measurement of confounders</a:t>
            </a:r>
          </a:p>
          <a:p>
            <a:pPr lvl="2"/>
            <a:r>
              <a:rPr lang="en-US"/>
              <a:t>Modeling modification of direct pathways by mediators</a:t>
            </a:r>
          </a:p>
          <a:p>
            <a:pPr lvl="2"/>
            <a:r>
              <a:rPr lang="en-US"/>
              <a:t>Weighting to deal with measured confounders </a:t>
            </a:r>
          </a:p>
          <a:p>
            <a:pPr lvl="2"/>
            <a:r>
              <a:rPr lang="en-US"/>
              <a:t>of adult SES that are mediators of child SES effects</a:t>
            </a:r>
          </a:p>
          <a:p>
            <a:pPr lvl="1"/>
            <a:endParaRPr lang="en-US" dirty="0"/>
          </a:p>
        </p:txBody>
      </p:sp>
      <p:sp>
        <p:nvSpPr>
          <p:cNvPr id="73732"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5D93B55F-B2F2-43A3-9823-196FB7255DDA}" type="slidenum">
              <a:rPr lang="en-US" altLang="en-US" smtClean="0"/>
              <a:pPr/>
              <a:t>66</a:t>
            </a:fld>
            <a:endParaRPr lang="en-US" altLang="en-US"/>
          </a:p>
        </p:txBody>
      </p:sp>
    </p:spTree>
    <p:extLst>
      <p:ext uri="{BB962C8B-B14F-4D97-AF65-F5344CB8AC3E}">
        <p14:creationId xmlns:p14="http://schemas.microsoft.com/office/powerpoint/2010/main" val="6538127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a:t>Alternative Sources of Evidence</a:t>
            </a:r>
            <a:endParaRPr lang="en-US" dirty="0"/>
          </a:p>
        </p:txBody>
      </p:sp>
      <p:sp>
        <p:nvSpPr>
          <p:cNvPr id="74755" name="Content Placeholder 2"/>
          <p:cNvSpPr>
            <a:spLocks noGrp="1"/>
          </p:cNvSpPr>
          <p:nvPr>
            <p:ph idx="1"/>
          </p:nvPr>
        </p:nvSpPr>
        <p:spPr>
          <a:xfrm>
            <a:off x="381000" y="1676400"/>
            <a:ext cx="8229600" cy="4625975"/>
          </a:xfrm>
        </p:spPr>
        <p:txBody>
          <a:bodyPr/>
          <a:lstStyle/>
          <a:p>
            <a:r>
              <a:rPr lang="en-US" altLang="en-US" dirty="0"/>
              <a:t>Some types of randomization</a:t>
            </a:r>
          </a:p>
          <a:p>
            <a:pPr lvl="1"/>
            <a:r>
              <a:rPr lang="en-US" altLang="en-US" dirty="0"/>
              <a:t>A few formal trials that should be compared to observational studies to see how many of the “potential” biases are serious problems.</a:t>
            </a:r>
          </a:p>
          <a:p>
            <a:r>
              <a:rPr lang="en-US" altLang="en-US" dirty="0"/>
              <a:t>Moving To Opportunity</a:t>
            </a:r>
          </a:p>
          <a:p>
            <a:pPr lvl="1"/>
            <a:r>
              <a:rPr lang="en-US" altLang="en-US" dirty="0"/>
              <a:t>Subgroup analyses to understand mechanisms</a:t>
            </a:r>
          </a:p>
          <a:p>
            <a:pPr lvl="1"/>
            <a:r>
              <a:rPr lang="en-US" altLang="en-US" dirty="0"/>
              <a:t>Analyses by age of randomization</a:t>
            </a:r>
          </a:p>
          <a:p>
            <a:r>
              <a:rPr lang="en-US" altLang="en-US" dirty="0"/>
              <a:t>Romanian Orphans’ Study</a:t>
            </a:r>
          </a:p>
          <a:p>
            <a:pPr lvl="1"/>
            <a:r>
              <a:rPr lang="en-US" altLang="en-US" dirty="0"/>
              <a:t>Evidence for differential specificity of timing for specific cognitive/behavioral outcomes</a:t>
            </a:r>
          </a:p>
          <a:p>
            <a:pPr lvl="1"/>
            <a:endParaRPr lang="en-US" altLang="en-US" dirty="0"/>
          </a:p>
          <a:p>
            <a:pPr lvl="1"/>
            <a:endParaRPr lang="en-US" altLang="en-US" dirty="0"/>
          </a:p>
        </p:txBody>
      </p:sp>
      <p:sp>
        <p:nvSpPr>
          <p:cNvPr id="74756"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1DCCE75-4E48-4A4C-BA12-383DD8862859}" type="slidenum">
              <a:rPr lang="en-US" altLang="en-US" smtClean="0"/>
              <a:pPr/>
              <a:t>67</a:t>
            </a:fld>
            <a:endParaRPr lang="en-US" altLang="en-US"/>
          </a:p>
        </p:txBody>
      </p:sp>
    </p:spTree>
    <p:extLst>
      <p:ext uri="{BB962C8B-B14F-4D97-AF65-F5344CB8AC3E}">
        <p14:creationId xmlns:p14="http://schemas.microsoft.com/office/powerpoint/2010/main" val="119558350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a:t>Alternative Sources of Evidence</a:t>
            </a:r>
            <a:endParaRPr lang="en-US" dirty="0"/>
          </a:p>
        </p:txBody>
      </p:sp>
      <p:sp>
        <p:nvSpPr>
          <p:cNvPr id="75779" name="Content Placeholder 2"/>
          <p:cNvSpPr>
            <a:spLocks noGrp="1"/>
          </p:cNvSpPr>
          <p:nvPr>
            <p:ph idx="1"/>
          </p:nvPr>
        </p:nvSpPr>
        <p:spPr>
          <a:xfrm>
            <a:off x="228600" y="1524000"/>
            <a:ext cx="8763000" cy="4625975"/>
          </a:xfrm>
        </p:spPr>
        <p:txBody>
          <a:bodyPr/>
          <a:lstStyle/>
          <a:p>
            <a:r>
              <a:rPr lang="en-US" altLang="en-US" sz="2800" dirty="0"/>
              <a:t>Natural experiments/policy changes influencing childhood or adult SES</a:t>
            </a:r>
          </a:p>
          <a:p>
            <a:pPr lvl="1"/>
            <a:r>
              <a:rPr lang="en-US" altLang="en-US" sz="2400" dirty="0"/>
              <a:t>Migration studies: where you’re born strongly influences </a:t>
            </a:r>
            <a:r>
              <a:rPr lang="en-US" altLang="en-US" sz="2400" dirty="0" err="1"/>
              <a:t>lifecourse</a:t>
            </a:r>
            <a:r>
              <a:rPr lang="en-US" altLang="en-US" sz="2400" dirty="0"/>
              <a:t> trajectory (research limited by data availability)</a:t>
            </a:r>
          </a:p>
          <a:p>
            <a:r>
              <a:rPr lang="en-US" altLang="en-US" sz="2800" dirty="0"/>
              <a:t>Instrumental variables</a:t>
            </a:r>
          </a:p>
          <a:p>
            <a:pPr lvl="1"/>
            <a:r>
              <a:rPr lang="en-US" altLang="en-US" sz="2400" dirty="0"/>
              <a:t>Policy changes: school policies, health care access policies, income support policies, racial segregation policies (research limited by data availability)</a:t>
            </a:r>
          </a:p>
          <a:p>
            <a:pPr lvl="1"/>
            <a:r>
              <a:rPr lang="en-US" altLang="en-US" sz="2400" dirty="0"/>
              <a:t>Institutional quirks: age of enrollment cutoff for primary school </a:t>
            </a:r>
          </a:p>
          <a:p>
            <a:pPr lvl="1"/>
            <a:r>
              <a:rPr lang="en-US" altLang="en-US" sz="2400" dirty="0"/>
              <a:t>Mendelian Randomization studies: genotypes control phenotypes, use genotypes as natural experiments (not clear what phenotypes of interest are genetically controlled)</a:t>
            </a:r>
          </a:p>
        </p:txBody>
      </p:sp>
      <p:sp>
        <p:nvSpPr>
          <p:cNvPr id="75780"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E94D07C0-1C04-4A47-81B9-CA1E555A7EB2}" type="slidenum">
              <a:rPr lang="en-US" altLang="en-US" smtClean="0"/>
              <a:pPr/>
              <a:t>68</a:t>
            </a:fld>
            <a:endParaRPr lang="en-US" altLang="en-US"/>
          </a:p>
        </p:txBody>
      </p:sp>
    </p:spTree>
    <p:extLst>
      <p:ext uri="{BB962C8B-B14F-4D97-AF65-F5344CB8AC3E}">
        <p14:creationId xmlns:p14="http://schemas.microsoft.com/office/powerpoint/2010/main" val="349814765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r>
              <a:rPr lang="en-US"/>
              <a:t>Alternative Sources of Evidence</a:t>
            </a:r>
            <a:endParaRPr lang="en-US" dirty="0"/>
          </a:p>
        </p:txBody>
      </p:sp>
      <p:sp>
        <p:nvSpPr>
          <p:cNvPr id="76803" name="Content Placeholder 2"/>
          <p:cNvSpPr>
            <a:spLocks noGrp="1"/>
          </p:cNvSpPr>
          <p:nvPr>
            <p:ph idx="1"/>
          </p:nvPr>
        </p:nvSpPr>
        <p:spPr/>
        <p:txBody>
          <a:bodyPr/>
          <a:lstStyle/>
          <a:p>
            <a:r>
              <a:rPr lang="en-US" altLang="en-US" dirty="0"/>
              <a:t>Better regression models</a:t>
            </a:r>
          </a:p>
          <a:p>
            <a:pPr lvl="2"/>
            <a:r>
              <a:rPr lang="en-US" altLang="en-US" dirty="0"/>
              <a:t>Better measurement of exposures</a:t>
            </a:r>
          </a:p>
          <a:p>
            <a:pPr lvl="2"/>
            <a:r>
              <a:rPr lang="en-US" altLang="en-US" dirty="0"/>
              <a:t>Better measurement of confounders</a:t>
            </a:r>
          </a:p>
          <a:p>
            <a:pPr lvl="2"/>
            <a:r>
              <a:rPr lang="en-US" altLang="en-US" dirty="0"/>
              <a:t>Subgroup assessments with improved quality</a:t>
            </a:r>
          </a:p>
          <a:p>
            <a:pPr lvl="2"/>
            <a:r>
              <a:rPr lang="en-US" altLang="en-US" dirty="0"/>
              <a:t>Modeling modification of direct pathways by mediators</a:t>
            </a:r>
          </a:p>
          <a:p>
            <a:pPr lvl="2"/>
            <a:r>
              <a:rPr lang="en-US" altLang="en-US" dirty="0"/>
              <a:t>Modern mediation tools, appropriately handling confounded mediators</a:t>
            </a:r>
          </a:p>
          <a:p>
            <a:pPr lvl="1"/>
            <a:endParaRPr lang="en-US" altLang="en-US" dirty="0"/>
          </a:p>
        </p:txBody>
      </p:sp>
      <p:sp>
        <p:nvSpPr>
          <p:cNvPr id="76804"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2EC8D33-12A5-4DBE-9F23-586A30A20CD5}" type="slidenum">
              <a:rPr lang="en-US" altLang="en-US" smtClean="0"/>
              <a:pPr/>
              <a:t>69</a:t>
            </a:fld>
            <a:endParaRPr lang="en-US" altLang="en-US"/>
          </a:p>
        </p:txBody>
      </p:sp>
    </p:spTree>
    <p:extLst>
      <p:ext uri="{BB962C8B-B14F-4D97-AF65-F5344CB8AC3E}">
        <p14:creationId xmlns:p14="http://schemas.microsoft.com/office/powerpoint/2010/main" val="3020518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93186" name="Rectangle 3"/>
          <p:cNvSpPr>
            <a:spLocks noGrp="1" noChangeArrowheads="1"/>
          </p:cNvSpPr>
          <p:nvPr>
            <p:ph type="body" idx="1"/>
          </p:nvPr>
        </p:nvSpPr>
        <p:spPr>
          <a:xfrm>
            <a:off x="457200" y="1774825"/>
            <a:ext cx="8686800" cy="4625975"/>
          </a:xfrm>
        </p:spPr>
        <p:txBody>
          <a:bodyPr/>
          <a:lstStyle/>
          <a:p>
            <a:pPr eaLnBrk="1" hangingPunct="1">
              <a:lnSpc>
                <a:spcPct val="90000"/>
              </a:lnSpc>
            </a:pPr>
            <a:r>
              <a:rPr lang="en-US" sz="2400" dirty="0">
                <a:cs typeface="Times New Roman" pitchFamily="18" charset="0"/>
              </a:rPr>
              <a:t>Substantive question is level 2 exposure (greenspace)</a:t>
            </a:r>
          </a:p>
          <a:p>
            <a:pPr eaLnBrk="1" hangingPunct="1">
              <a:lnSpc>
                <a:spcPct val="90000"/>
              </a:lnSpc>
            </a:pPr>
            <a:r>
              <a:rPr lang="en-US" sz="2400" dirty="0">
                <a:cs typeface="Times New Roman" pitchFamily="18" charset="0"/>
              </a:rPr>
              <a:t>Substantive question is level 1 exposure, level 1 exposure is not clustered (male)</a:t>
            </a:r>
          </a:p>
          <a:p>
            <a:pPr eaLnBrk="1" hangingPunct="1">
              <a:lnSpc>
                <a:spcPct val="90000"/>
              </a:lnSpc>
            </a:pPr>
            <a:r>
              <a:rPr lang="en-US" sz="2400" dirty="0">
                <a:cs typeface="Times New Roman" pitchFamily="18" charset="0"/>
              </a:rPr>
              <a:t>Substantive question is level 1 exposure, level 1 exposure </a:t>
            </a:r>
            <a:r>
              <a:rPr lang="en-US" sz="2400" i="1" dirty="0">
                <a:cs typeface="Times New Roman" pitchFamily="18" charset="0"/>
              </a:rPr>
              <a:t>is</a:t>
            </a:r>
            <a:r>
              <a:rPr lang="en-US" sz="2400" dirty="0">
                <a:cs typeface="Times New Roman" pitchFamily="18" charset="0"/>
              </a:rPr>
              <a:t> clustered (BMI)</a:t>
            </a:r>
          </a:p>
          <a:p>
            <a:pPr eaLnBrk="1" hangingPunct="1">
              <a:lnSpc>
                <a:spcPct val="90000"/>
              </a:lnSpc>
            </a:pPr>
            <a:r>
              <a:rPr lang="en-US" sz="1800" dirty="0">
                <a:cs typeface="Times New Roman" pitchFamily="18" charset="0"/>
              </a:rPr>
              <a:t>set </a:t>
            </a:r>
            <a:r>
              <a:rPr lang="en-US" sz="1800" dirty="0" err="1">
                <a:cs typeface="Times New Roman" pitchFamily="18" charset="0"/>
              </a:rPr>
              <a:t>obs</a:t>
            </a:r>
            <a:r>
              <a:rPr lang="en-US" sz="1800" dirty="0">
                <a:cs typeface="Times New Roman" pitchFamily="18" charset="0"/>
              </a:rPr>
              <a:t> 200</a:t>
            </a:r>
          </a:p>
          <a:p>
            <a:pPr eaLnBrk="1" hangingPunct="1">
              <a:lnSpc>
                <a:spcPct val="90000"/>
              </a:lnSpc>
            </a:pPr>
            <a:r>
              <a:rPr lang="en-US" sz="1800" dirty="0">
                <a:cs typeface="Times New Roman" pitchFamily="18" charset="0"/>
              </a:rPr>
              <a:t>gen </a:t>
            </a:r>
            <a:r>
              <a:rPr lang="en-US" sz="1800" dirty="0" err="1">
                <a:cs typeface="Times New Roman" pitchFamily="18" charset="0"/>
              </a:rPr>
              <a:t>nbhd</a:t>
            </a:r>
            <a:r>
              <a:rPr lang="en-US" sz="1800" dirty="0">
                <a:cs typeface="Times New Roman" pitchFamily="18" charset="0"/>
              </a:rPr>
              <a:t>=_n</a:t>
            </a:r>
          </a:p>
          <a:p>
            <a:pPr eaLnBrk="1" hangingPunct="1">
              <a:lnSpc>
                <a:spcPct val="90000"/>
              </a:lnSpc>
            </a:pPr>
            <a:r>
              <a:rPr lang="en-US" sz="1800" dirty="0">
                <a:cs typeface="Times New Roman" pitchFamily="18" charset="0"/>
              </a:rPr>
              <a:t>gen greenspace=uniform()&gt;.3</a:t>
            </a:r>
          </a:p>
          <a:p>
            <a:pPr eaLnBrk="1" hangingPunct="1">
              <a:lnSpc>
                <a:spcPct val="90000"/>
              </a:lnSpc>
            </a:pPr>
            <a:r>
              <a:rPr lang="en-US" sz="1800" dirty="0">
                <a:cs typeface="Times New Roman" pitchFamily="18" charset="0"/>
              </a:rPr>
              <a:t>gen </a:t>
            </a:r>
            <a:r>
              <a:rPr lang="en-US" sz="1800" dirty="0" err="1">
                <a:cs typeface="Times New Roman" pitchFamily="18" charset="0"/>
              </a:rPr>
              <a:t>U_nbd</a:t>
            </a:r>
            <a:r>
              <a:rPr lang="en-US" sz="1800" dirty="0">
                <a:cs typeface="Times New Roman" pitchFamily="18" charset="0"/>
              </a:rPr>
              <a:t>=uniform()&gt;.5</a:t>
            </a:r>
          </a:p>
          <a:p>
            <a:pPr eaLnBrk="1" hangingPunct="1">
              <a:lnSpc>
                <a:spcPct val="90000"/>
              </a:lnSpc>
            </a:pPr>
            <a:r>
              <a:rPr lang="en-US" sz="1800" dirty="0">
                <a:cs typeface="Times New Roman" pitchFamily="18" charset="0"/>
              </a:rPr>
              <a:t>expand 25</a:t>
            </a:r>
          </a:p>
          <a:p>
            <a:pPr eaLnBrk="1" hangingPunct="1">
              <a:lnSpc>
                <a:spcPct val="90000"/>
              </a:lnSpc>
            </a:pPr>
            <a:r>
              <a:rPr lang="en-US" sz="1800" dirty="0">
                <a:cs typeface="Times New Roman" pitchFamily="18" charset="0"/>
              </a:rPr>
              <a:t>sort </a:t>
            </a:r>
            <a:r>
              <a:rPr lang="en-US" sz="1800" dirty="0" err="1">
                <a:cs typeface="Times New Roman" pitchFamily="18" charset="0"/>
              </a:rPr>
              <a:t>nbhd</a:t>
            </a:r>
            <a:endParaRPr lang="en-US" sz="1800" dirty="0">
              <a:cs typeface="Times New Roman" pitchFamily="18" charset="0"/>
            </a:endParaRPr>
          </a:p>
          <a:p>
            <a:pPr eaLnBrk="1" hangingPunct="1">
              <a:lnSpc>
                <a:spcPct val="90000"/>
              </a:lnSpc>
            </a:pPr>
            <a:r>
              <a:rPr lang="en-US" sz="1800" dirty="0">
                <a:cs typeface="Times New Roman" pitchFamily="18" charset="0"/>
              </a:rPr>
              <a:t>by </a:t>
            </a:r>
            <a:r>
              <a:rPr lang="en-US" sz="1800" dirty="0" err="1">
                <a:cs typeface="Times New Roman" pitchFamily="18" charset="0"/>
              </a:rPr>
              <a:t>nbhd</a:t>
            </a:r>
            <a:r>
              <a:rPr lang="en-US" sz="1800" dirty="0">
                <a:cs typeface="Times New Roman" pitchFamily="18" charset="0"/>
              </a:rPr>
              <a:t>: gen id=_n</a:t>
            </a:r>
          </a:p>
          <a:p>
            <a:pPr eaLnBrk="1" hangingPunct="1">
              <a:lnSpc>
                <a:spcPct val="90000"/>
              </a:lnSpc>
            </a:pPr>
            <a:r>
              <a:rPr lang="en-US" sz="1800" dirty="0">
                <a:cs typeface="Times New Roman" pitchFamily="18" charset="0"/>
              </a:rPr>
              <a:t>gen male=uniform()&lt;.4</a:t>
            </a:r>
          </a:p>
          <a:p>
            <a:pPr eaLnBrk="1" hangingPunct="1">
              <a:lnSpc>
                <a:spcPct val="90000"/>
              </a:lnSpc>
            </a:pPr>
            <a:r>
              <a:rPr lang="en-US" sz="1800" dirty="0">
                <a:cs typeface="Times New Roman" pitchFamily="18" charset="0"/>
              </a:rPr>
              <a:t>gen BMI=</a:t>
            </a:r>
            <a:r>
              <a:rPr lang="en-US" sz="1800" dirty="0" err="1">
                <a:cs typeface="Times New Roman" pitchFamily="18" charset="0"/>
              </a:rPr>
              <a:t>invnorm</a:t>
            </a:r>
            <a:r>
              <a:rPr lang="en-US" sz="1800" dirty="0">
                <a:cs typeface="Times New Roman" pitchFamily="18" charset="0"/>
              </a:rPr>
              <a:t>(uniform())+1*</a:t>
            </a:r>
            <a:r>
              <a:rPr lang="en-US" sz="1800" dirty="0" err="1">
                <a:cs typeface="Times New Roman" pitchFamily="18" charset="0"/>
              </a:rPr>
              <a:t>U_nbd</a:t>
            </a:r>
            <a:r>
              <a:rPr lang="en-US" sz="1800" dirty="0">
                <a:cs typeface="Times New Roman" pitchFamily="18" charset="0"/>
              </a:rPr>
              <a:t>        * this induces clustering and confounding</a:t>
            </a:r>
          </a:p>
          <a:p>
            <a:pPr eaLnBrk="1" hangingPunct="1">
              <a:lnSpc>
                <a:spcPct val="90000"/>
              </a:lnSpc>
            </a:pPr>
            <a:r>
              <a:rPr lang="en-US" sz="1800" dirty="0">
                <a:cs typeface="Times New Roman" pitchFamily="18" charset="0"/>
              </a:rPr>
              <a:t>gen </a:t>
            </a:r>
            <a:r>
              <a:rPr lang="en-US" sz="1800" dirty="0" err="1">
                <a:cs typeface="Times New Roman" pitchFamily="18" charset="0"/>
              </a:rPr>
              <a:t>U_ind</a:t>
            </a:r>
            <a:r>
              <a:rPr lang="en-US" sz="1800" dirty="0">
                <a:cs typeface="Times New Roman" pitchFamily="18" charset="0"/>
              </a:rPr>
              <a:t>=uniform()&lt;.5</a:t>
            </a:r>
          </a:p>
          <a:p>
            <a:pPr eaLnBrk="1" hangingPunct="1">
              <a:lnSpc>
                <a:spcPct val="90000"/>
              </a:lnSpc>
            </a:pPr>
            <a:r>
              <a:rPr lang="en-US" sz="1800" dirty="0">
                <a:cs typeface="Times New Roman" pitchFamily="18" charset="0"/>
              </a:rPr>
              <a:t>gen </a:t>
            </a:r>
            <a:r>
              <a:rPr lang="en-US" sz="1800" dirty="0" err="1">
                <a:cs typeface="Times New Roman" pitchFamily="18" charset="0"/>
              </a:rPr>
              <a:t>sbp</a:t>
            </a:r>
            <a:r>
              <a:rPr lang="en-US" sz="1800" dirty="0">
                <a:cs typeface="Times New Roman" pitchFamily="18" charset="0"/>
              </a:rPr>
              <a:t>=.3*greenspace+1*U_nbd+.2*male+.2*BMI+.1*</a:t>
            </a:r>
            <a:r>
              <a:rPr lang="en-US" sz="1800" dirty="0" err="1">
                <a:cs typeface="Times New Roman" pitchFamily="18" charset="0"/>
              </a:rPr>
              <a:t>U_ind+invnorm</a:t>
            </a:r>
            <a:r>
              <a:rPr lang="en-US" sz="1800" dirty="0">
                <a:cs typeface="Times New Roman" pitchFamily="18" charset="0"/>
              </a:rPr>
              <a:t>(uniform())</a:t>
            </a: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7</a:t>
            </a:fld>
            <a:endParaRPr lang="en-US"/>
          </a:p>
        </p:txBody>
      </p:sp>
    </p:spTree>
    <p:extLst>
      <p:ext uri="{BB962C8B-B14F-4D97-AF65-F5344CB8AC3E}">
        <p14:creationId xmlns:p14="http://schemas.microsoft.com/office/powerpoint/2010/main" val="33966851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US"/>
              <a:t>Alternative Sources of Evidence</a:t>
            </a:r>
            <a:endParaRPr lang="en-US" dirty="0"/>
          </a:p>
        </p:txBody>
      </p:sp>
      <p:sp>
        <p:nvSpPr>
          <p:cNvPr id="77827" name="Content Placeholder 2"/>
          <p:cNvSpPr>
            <a:spLocks noGrp="1"/>
          </p:cNvSpPr>
          <p:nvPr>
            <p:ph idx="1"/>
          </p:nvPr>
        </p:nvSpPr>
        <p:spPr/>
        <p:txBody>
          <a:bodyPr/>
          <a:lstStyle/>
          <a:p>
            <a:pPr lvl="1"/>
            <a:r>
              <a:rPr lang="en-US" altLang="en-US" dirty="0"/>
              <a:t>Better measurement of exposures: </a:t>
            </a:r>
          </a:p>
          <a:p>
            <a:pPr lvl="2"/>
            <a:r>
              <a:rPr lang="en-US" altLang="en-US" dirty="0"/>
              <a:t>Improvements in ideas, data, and analysis </a:t>
            </a:r>
          </a:p>
          <a:p>
            <a:pPr lvl="2"/>
            <a:r>
              <a:rPr lang="en-US" altLang="en-US" dirty="0"/>
              <a:t>important to recognize when we are looking under the lamppost and try to move out.</a:t>
            </a:r>
          </a:p>
          <a:p>
            <a:pPr lvl="1"/>
            <a:r>
              <a:rPr lang="en-US" altLang="en-US" dirty="0" err="1"/>
              <a:t>Lifecourse</a:t>
            </a:r>
            <a:r>
              <a:rPr lang="en-US" altLang="en-US" dirty="0"/>
              <a:t> epi has been dominated by data availability</a:t>
            </a:r>
          </a:p>
          <a:p>
            <a:pPr lvl="1"/>
            <a:r>
              <a:rPr lang="en-US" altLang="en-US" dirty="0"/>
              <a:t>A place where innovative data linkages have made everything possible, but also constrained the questions</a:t>
            </a:r>
          </a:p>
        </p:txBody>
      </p:sp>
      <p:sp>
        <p:nvSpPr>
          <p:cNvPr id="77828" name="Slide Number Placeholder 1"/>
          <p:cNvSpPr>
            <a:spLocks noGrp="1"/>
          </p:cNvSpPr>
          <p:nvPr>
            <p:ph type="sldNum" sz="quarter" idx="12"/>
          </p:nvPr>
        </p:nvSpPr>
        <p:spPr/>
        <p:txBody>
          <a:bodyP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fld id="{4A717A16-9515-4AFA-8EBD-8BD13961F9E0}" type="slidenum">
              <a:rPr lang="en-US" altLang="en-US" smtClean="0"/>
              <a:pPr/>
              <a:t>70</a:t>
            </a:fld>
            <a:endParaRPr lang="en-US" altLang="en-US"/>
          </a:p>
        </p:txBody>
      </p:sp>
    </p:spTree>
    <p:extLst>
      <p:ext uri="{BB962C8B-B14F-4D97-AF65-F5344CB8AC3E}">
        <p14:creationId xmlns:p14="http://schemas.microsoft.com/office/powerpoint/2010/main" val="23632986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Old notes on interactions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73412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p:cNvSpPr>
          <p:nvPr>
            <p:ph type="title"/>
          </p:nvPr>
        </p:nvSpPr>
        <p:spPr bwMode="auto">
          <a:xfrm>
            <a:off x="457200" y="152400"/>
            <a:ext cx="8229600" cy="1250950"/>
          </a:xfrm>
          <a:noFill/>
        </p:spPr>
        <p:txBody>
          <a:bodyPr wrap="square" tIns="45720" bIns="45720" numCol="1" anchorCtr="0" compatLnSpc="1">
            <a:prstTxWarp prst="textNoShape">
              <a:avLst/>
            </a:prstTxWarp>
          </a:bodyPr>
          <a:lstStyle/>
          <a:p>
            <a:r>
              <a:rPr lang="en-US"/>
              <a:t>Basic logistic model</a:t>
            </a:r>
          </a:p>
        </p:txBody>
      </p:sp>
      <p:sp>
        <p:nvSpPr>
          <p:cNvPr id="185347" name="Rectangle 3"/>
          <p:cNvSpPr>
            <a:spLocks noGrp="1"/>
          </p:cNvSpPr>
          <p:nvPr>
            <p:ph type="body" idx="1"/>
          </p:nvPr>
        </p:nvSpPr>
        <p:spPr/>
        <p:txBody>
          <a:bodyPr/>
          <a:lstStyle/>
          <a:p>
            <a:r>
              <a:rPr lang="en-US" b="1" dirty="0"/>
              <a:t>If you test interaction terms, you are testing deviations from multiplicative relationships</a:t>
            </a:r>
          </a:p>
          <a:p>
            <a:r>
              <a:rPr lang="en-US" b="1" dirty="0"/>
              <a:t>This issue comes up again when you consider marginal versus conditional models</a:t>
            </a:r>
          </a:p>
          <a:p>
            <a:pPr lvl="1"/>
            <a:r>
              <a:rPr lang="en-US" sz="2400" b="1" dirty="0">
                <a:latin typeface="Times New Roman" pitchFamily="18" charset="0"/>
              </a:rPr>
              <a:t>What happens to MY risk if I’m exposed?</a:t>
            </a:r>
          </a:p>
          <a:p>
            <a:pPr lvl="1"/>
            <a:r>
              <a:rPr lang="en-US" sz="2400" b="1" dirty="0">
                <a:latin typeface="Times New Roman" pitchFamily="18" charset="0"/>
              </a:rPr>
              <a:t>What happens to the population’s risk if the population is exposed?</a:t>
            </a:r>
          </a:p>
          <a:p>
            <a:endParaRPr lang="en-US" b="1" dirty="0">
              <a:latin typeface="Times New Roman" pitchFamily="18" charset="0"/>
            </a:endParaRPr>
          </a:p>
        </p:txBody>
      </p:sp>
    </p:spTree>
    <p:extLst>
      <p:ext uri="{BB962C8B-B14F-4D97-AF65-F5344CB8AC3E}">
        <p14:creationId xmlns:p14="http://schemas.microsoft.com/office/powerpoint/2010/main" val="3087673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bwMode="auto"/>
        <p:txBody>
          <a:bodyPr wrap="square" tIns="45720" rIns="91440" bIns="45720" numCol="1" anchorCtr="0" compatLnSpc="1">
            <a:prstTxWarp prst="textNoShape">
              <a:avLst/>
            </a:prstTxWarp>
            <a:normAutofit/>
          </a:bodyPr>
          <a:lstStyle/>
          <a:p>
            <a:pPr eaLnBrk="1" hangingPunct="1">
              <a:defRPr/>
            </a:pPr>
            <a:r>
              <a:rPr lang="en-US" dirty="0"/>
              <a:t>Effect Measure Modification</a:t>
            </a:r>
          </a:p>
        </p:txBody>
      </p:sp>
      <p:sp>
        <p:nvSpPr>
          <p:cNvPr id="44034" name="Rectangle 3"/>
          <p:cNvSpPr>
            <a:spLocks noGrp="1" noChangeArrowheads="1"/>
          </p:cNvSpPr>
          <p:nvPr>
            <p:ph type="body" idx="4294967295"/>
          </p:nvPr>
        </p:nvSpPr>
        <p:spPr>
          <a:xfrm>
            <a:off x="457200" y="1524000"/>
            <a:ext cx="8229600" cy="4968875"/>
          </a:xfrm>
        </p:spPr>
        <p:txBody>
          <a:bodyPr lIns="91440" tIns="45720"/>
          <a:lstStyle/>
          <a:p>
            <a:pPr eaLnBrk="1" hangingPunct="1">
              <a:lnSpc>
                <a:spcPct val="90000"/>
              </a:lnSpc>
            </a:pPr>
            <a:r>
              <a:rPr lang="en-US" sz="2800" dirty="0"/>
              <a:t>Effect measure modification: is the effect measure the same in different strata? </a:t>
            </a:r>
          </a:p>
          <a:p>
            <a:pPr lvl="1" eaLnBrk="1" hangingPunct="1">
              <a:lnSpc>
                <a:spcPct val="90000"/>
              </a:lnSpc>
            </a:pPr>
            <a:r>
              <a:rPr lang="en-US" sz="2400" dirty="0"/>
              <a:t>Is the relative risk of stroke associated with obesity the same in men and women?  Is it the same in blacks and whites?</a:t>
            </a:r>
          </a:p>
          <a:p>
            <a:pPr lvl="1" eaLnBrk="1" hangingPunct="1">
              <a:lnSpc>
                <a:spcPct val="90000"/>
              </a:lnSpc>
            </a:pPr>
            <a:r>
              <a:rPr lang="en-US" sz="2400" dirty="0"/>
              <a:t>Is the risk difference for stroke associated with obesity the same in men and women?  Is it the same in blacks and whites?</a:t>
            </a:r>
          </a:p>
          <a:p>
            <a:pPr eaLnBrk="1" hangingPunct="1">
              <a:lnSpc>
                <a:spcPct val="90000"/>
              </a:lnSpc>
            </a:pPr>
            <a:r>
              <a:rPr lang="en-US" sz="2800" dirty="0"/>
              <a:t>If there is a main effect (e.g. obesity predicts stroke and race also predicts stroke), usually no more than one effect measure will show </a:t>
            </a:r>
            <a:r>
              <a:rPr lang="en-US" sz="2800" i="1" dirty="0"/>
              <a:t>no </a:t>
            </a:r>
            <a:r>
              <a:rPr lang="en-US" sz="2800" dirty="0"/>
              <a:t>modification.</a:t>
            </a:r>
          </a:p>
          <a:p>
            <a:pPr lvl="1" eaLnBrk="1" hangingPunct="1">
              <a:lnSpc>
                <a:spcPct val="90000"/>
              </a:lnSpc>
            </a:pPr>
            <a:r>
              <a:rPr lang="en-US" sz="2400" dirty="0"/>
              <a:t>If the RRs are the same for blacks and whites, but blacks have a higher overall rate of stroke than whites, the RDs </a:t>
            </a:r>
            <a:r>
              <a:rPr lang="en-US" sz="2400" i="1" dirty="0"/>
              <a:t>must be different. </a:t>
            </a:r>
          </a:p>
          <a:p>
            <a:pPr lvl="1" eaLnBrk="1" hangingPunct="1">
              <a:lnSpc>
                <a:spcPct val="90000"/>
              </a:lnSpc>
            </a:pPr>
            <a:endParaRPr lang="en-US" sz="2400" dirty="0"/>
          </a:p>
        </p:txBody>
      </p:sp>
      <p:sp>
        <p:nvSpPr>
          <p:cNvPr id="2" name="Slide Number Placeholder 1"/>
          <p:cNvSpPr>
            <a:spLocks noGrp="1"/>
          </p:cNvSpPr>
          <p:nvPr>
            <p:ph type="sldNum" sz="quarter" idx="12"/>
          </p:nvPr>
        </p:nvSpPr>
        <p:spPr/>
        <p:txBody>
          <a:bodyPr/>
          <a:lstStyle/>
          <a:p>
            <a:pPr>
              <a:defRPr/>
            </a:pPr>
            <a:fld id="{9AC7B0DB-26D1-4F27-80B6-D61A04EAA1E2}" type="slidenum">
              <a:rPr lang="en-US" smtClean="0"/>
              <a:pPr>
                <a:defRPr/>
              </a:pPr>
              <a:t>73</a:t>
            </a:fld>
            <a:endParaRPr lang="en-US"/>
          </a:p>
        </p:txBody>
      </p:sp>
    </p:spTree>
    <p:extLst>
      <p:ext uri="{BB962C8B-B14F-4D97-AF65-F5344CB8AC3E}">
        <p14:creationId xmlns:p14="http://schemas.microsoft.com/office/powerpoint/2010/main" val="11551693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a:t>
            </a:r>
            <a:r>
              <a:rPr lang="en-US" dirty="0" err="1"/>
              <a:t>vs</a:t>
            </a:r>
            <a:r>
              <a:rPr lang="en-US" dirty="0"/>
              <a:t> Interaction</a:t>
            </a:r>
          </a:p>
        </p:txBody>
      </p:sp>
      <p:sp>
        <p:nvSpPr>
          <p:cNvPr id="44034" name="Rectangle 3"/>
          <p:cNvSpPr>
            <a:spLocks noGrp="1" noChangeArrowheads="1"/>
          </p:cNvSpPr>
          <p:nvPr>
            <p:ph type="body" idx="4294967295"/>
          </p:nvPr>
        </p:nvSpPr>
        <p:spPr>
          <a:xfrm>
            <a:off x="152400" y="1524000"/>
            <a:ext cx="8763000" cy="4968875"/>
          </a:xfrm>
        </p:spPr>
        <p:txBody>
          <a:bodyPr lIns="91440" tIns="45720"/>
          <a:lstStyle/>
          <a:p>
            <a:pPr eaLnBrk="1" hangingPunct="1">
              <a:lnSpc>
                <a:spcPct val="90000"/>
              </a:lnSpc>
            </a:pPr>
            <a:r>
              <a:rPr lang="en-US" dirty="0"/>
              <a:t>If the RRs are the same for men and women, but men have a higher overall rate of stroke than women, the RDs </a:t>
            </a:r>
            <a:r>
              <a:rPr lang="en-US" i="1" dirty="0"/>
              <a:t>must be different. </a:t>
            </a:r>
          </a:p>
          <a:p>
            <a:pPr eaLnBrk="1" hangingPunct="1">
              <a:lnSpc>
                <a:spcPct val="90000"/>
              </a:lnSpc>
            </a:pPr>
            <a:r>
              <a:rPr lang="en-US" dirty="0"/>
              <a:t>Suppose:</a:t>
            </a:r>
          </a:p>
          <a:p>
            <a:pPr lvl="1" eaLnBrk="1" hangingPunct="1">
              <a:lnSpc>
                <a:spcPct val="90000"/>
              </a:lnSpc>
            </a:pPr>
            <a:r>
              <a:rPr lang="en-US" dirty="0"/>
              <a:t>Obesity is associated with an RR of 1.5 in both men and women.</a:t>
            </a:r>
          </a:p>
          <a:p>
            <a:pPr lvl="1" eaLnBrk="1" hangingPunct="1">
              <a:lnSpc>
                <a:spcPct val="90000"/>
              </a:lnSpc>
            </a:pPr>
            <a:r>
              <a:rPr lang="en-US" dirty="0"/>
              <a:t>Non-obese women have an absolute risk of stroke of 2 per 1,000, so obese women have a risk of 3/1000 </a:t>
            </a:r>
          </a:p>
          <a:p>
            <a:pPr lvl="1" eaLnBrk="1" hangingPunct="1">
              <a:lnSpc>
                <a:spcPct val="90000"/>
              </a:lnSpc>
            </a:pPr>
            <a:r>
              <a:rPr lang="en-US" dirty="0"/>
              <a:t>Non-obese men have an absolute risk of stroke of 4 per 1,000, so obese men have a risk of 6/1000. </a:t>
            </a:r>
          </a:p>
          <a:p>
            <a:pPr lvl="1" eaLnBrk="1" hangingPunct="1">
              <a:lnSpc>
                <a:spcPct val="90000"/>
              </a:lnSpc>
            </a:pPr>
            <a:r>
              <a:rPr lang="en-US" dirty="0"/>
              <a:t>RD for women=1/1000.  RD for men=2/1000.  </a:t>
            </a:r>
          </a:p>
          <a:p>
            <a:pPr lvl="1" eaLnBrk="1" hangingPunct="1">
              <a:lnSpc>
                <a:spcPct val="90000"/>
              </a:lnSpc>
            </a:pPr>
            <a:endParaRPr lang="en-US" sz="2400" dirty="0"/>
          </a:p>
        </p:txBody>
      </p:sp>
      <p:sp>
        <p:nvSpPr>
          <p:cNvPr id="2" name="Slide Number Placeholder 1"/>
          <p:cNvSpPr>
            <a:spLocks noGrp="1"/>
          </p:cNvSpPr>
          <p:nvPr>
            <p:ph type="sldNum" sz="quarter" idx="12"/>
          </p:nvPr>
        </p:nvSpPr>
        <p:spPr/>
        <p:txBody>
          <a:bodyPr/>
          <a:lstStyle/>
          <a:p>
            <a:pPr>
              <a:defRPr/>
            </a:pPr>
            <a:fld id="{9AC7B0DB-26D1-4F27-80B6-D61A04EAA1E2}" type="slidenum">
              <a:rPr lang="en-US" smtClean="0"/>
              <a:pPr>
                <a:defRPr/>
              </a:pPr>
              <a:t>74</a:t>
            </a:fld>
            <a:endParaRPr lang="en-US"/>
          </a:p>
        </p:txBody>
      </p:sp>
    </p:spTree>
    <p:extLst>
      <p:ext uri="{BB962C8B-B14F-4D97-AF65-F5344CB8AC3E}">
        <p14:creationId xmlns:p14="http://schemas.microsoft.com/office/powerpoint/2010/main" val="29936459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Scale Dependence of Effect Modification</a:t>
            </a:r>
          </a:p>
        </p:txBody>
      </p:sp>
      <p:sp>
        <p:nvSpPr>
          <p:cNvPr id="44034" name="Rectangle 3"/>
          <p:cNvSpPr>
            <a:spLocks noGrp="1" noChangeArrowheads="1"/>
          </p:cNvSpPr>
          <p:nvPr>
            <p:ph type="body" idx="4294967295"/>
          </p:nvPr>
        </p:nvSpPr>
        <p:spPr>
          <a:xfrm>
            <a:off x="152400" y="1524000"/>
            <a:ext cx="8763000" cy="4968875"/>
          </a:xfrm>
        </p:spPr>
        <p:txBody>
          <a:bodyPr lIns="91440" tIns="45720"/>
          <a:lstStyle/>
          <a:p>
            <a:pPr eaLnBrk="1" hangingPunct="1">
              <a:lnSpc>
                <a:spcPct val="90000"/>
              </a:lnSpc>
            </a:pPr>
            <a:r>
              <a:rPr lang="en-US" dirty="0"/>
              <a:t>If there is a main effect (e.g. obesity predicts stroke and race also predicts stroke), usually no more than one effect measure (e.g. RR, OR, RD) will show </a:t>
            </a:r>
            <a:r>
              <a:rPr lang="en-US" i="1" dirty="0"/>
              <a:t>no </a:t>
            </a:r>
            <a:r>
              <a:rPr lang="en-US" dirty="0"/>
              <a:t>modification.</a:t>
            </a:r>
          </a:p>
          <a:p>
            <a:pPr eaLnBrk="1" hangingPunct="1">
              <a:lnSpc>
                <a:spcPct val="90000"/>
              </a:lnSpc>
            </a:pPr>
            <a:r>
              <a:rPr lang="en-US" dirty="0"/>
              <a:t>If one of the exposures doesn’t predict at all, then there shouldn’t be effect measure modification</a:t>
            </a:r>
          </a:p>
          <a:p>
            <a:pPr lvl="1" eaLnBrk="1" hangingPunct="1">
              <a:lnSpc>
                <a:spcPct val="90000"/>
              </a:lnSpc>
              <a:buNone/>
            </a:pPr>
            <a:r>
              <a:rPr lang="en-US" sz="2400" dirty="0"/>
              <a:t>E(Y|X=</a:t>
            </a:r>
            <a:r>
              <a:rPr lang="en-US" sz="2400" dirty="0" err="1"/>
              <a:t>x,M</a:t>
            </a:r>
            <a:r>
              <a:rPr lang="en-US" sz="2400" dirty="0"/>
              <a:t>=1)-E(Y|X=</a:t>
            </a:r>
            <a:r>
              <a:rPr lang="en-US" sz="2400" dirty="0" err="1"/>
              <a:t>x’,M</a:t>
            </a:r>
            <a:r>
              <a:rPr lang="en-US" sz="2400" dirty="0"/>
              <a:t>=1) ≠ E(Y|X=</a:t>
            </a:r>
            <a:r>
              <a:rPr lang="en-US" sz="2400" dirty="0" err="1"/>
              <a:t>x,M</a:t>
            </a:r>
            <a:r>
              <a:rPr lang="en-US" sz="2400" dirty="0"/>
              <a:t>=0)-E(Y|X=</a:t>
            </a:r>
            <a:r>
              <a:rPr lang="en-US" sz="2400" dirty="0" err="1"/>
              <a:t>x’,M</a:t>
            </a:r>
            <a:r>
              <a:rPr lang="en-US" sz="2400" dirty="0"/>
              <a:t>=0</a:t>
            </a:r>
            <a:r>
              <a:rPr lang="en-US" dirty="0"/>
              <a:t>) </a:t>
            </a:r>
          </a:p>
          <a:p>
            <a:pPr lvl="1" eaLnBrk="1" hangingPunct="1">
              <a:lnSpc>
                <a:spcPct val="90000"/>
              </a:lnSpc>
              <a:buNone/>
            </a:pPr>
            <a:r>
              <a:rPr lang="en-US" dirty="0"/>
              <a:t>	Implies:</a:t>
            </a:r>
          </a:p>
          <a:p>
            <a:pPr lvl="1" eaLnBrk="1" hangingPunct="1">
              <a:lnSpc>
                <a:spcPct val="90000"/>
              </a:lnSpc>
              <a:buNone/>
            </a:pPr>
            <a:r>
              <a:rPr lang="en-US" sz="2400" dirty="0"/>
              <a:t>E(Y|X=</a:t>
            </a:r>
            <a:r>
              <a:rPr lang="en-US" sz="2400" dirty="0" err="1"/>
              <a:t>x,M</a:t>
            </a:r>
            <a:r>
              <a:rPr lang="en-US" sz="2400" dirty="0"/>
              <a:t>=1) ≠E(Y|X=</a:t>
            </a:r>
            <a:r>
              <a:rPr lang="en-US" sz="2400" dirty="0" err="1"/>
              <a:t>x,M</a:t>
            </a:r>
            <a:r>
              <a:rPr lang="en-US" sz="2400" dirty="0"/>
              <a:t>=0)</a:t>
            </a:r>
          </a:p>
          <a:p>
            <a:pPr lvl="1" eaLnBrk="1" hangingPunct="1">
              <a:lnSpc>
                <a:spcPct val="90000"/>
              </a:lnSpc>
              <a:buNone/>
            </a:pPr>
            <a:r>
              <a:rPr lang="en-US" sz="2400" dirty="0"/>
              <a:t>	Which means:</a:t>
            </a:r>
          </a:p>
          <a:p>
            <a:pPr lvl="1" eaLnBrk="1" hangingPunct="1">
              <a:lnSpc>
                <a:spcPct val="90000"/>
              </a:lnSpc>
              <a:buNone/>
            </a:pPr>
            <a:r>
              <a:rPr lang="en-US" sz="2400" dirty="0"/>
              <a:t>E(Y|M=1) ≠E(Y|M=0)</a:t>
            </a:r>
          </a:p>
          <a:p>
            <a:pPr lvl="1" eaLnBrk="1" hangingPunct="1">
              <a:lnSpc>
                <a:spcPct val="90000"/>
              </a:lnSpc>
              <a:buNone/>
            </a:pPr>
            <a:endParaRPr lang="en-US" dirty="0"/>
          </a:p>
          <a:p>
            <a:pPr lvl="1" eaLnBrk="1" hangingPunct="1">
              <a:lnSpc>
                <a:spcPct val="90000"/>
              </a:lnSpc>
            </a:pPr>
            <a:endParaRPr lang="en-US" sz="2400" dirty="0"/>
          </a:p>
        </p:txBody>
      </p:sp>
      <p:sp>
        <p:nvSpPr>
          <p:cNvPr id="2" name="Slide Number Placeholder 1"/>
          <p:cNvSpPr>
            <a:spLocks noGrp="1"/>
          </p:cNvSpPr>
          <p:nvPr>
            <p:ph type="sldNum" sz="quarter" idx="12"/>
          </p:nvPr>
        </p:nvSpPr>
        <p:spPr/>
        <p:txBody>
          <a:bodyPr/>
          <a:lstStyle/>
          <a:p>
            <a:pPr>
              <a:defRPr/>
            </a:pPr>
            <a:fld id="{9AC7B0DB-26D1-4F27-80B6-D61A04EAA1E2}" type="slidenum">
              <a:rPr lang="en-US" smtClean="0"/>
              <a:pPr>
                <a:defRPr/>
              </a:pPr>
              <a:t>75</a:t>
            </a:fld>
            <a:endParaRPr lang="en-US"/>
          </a:p>
        </p:txBody>
      </p:sp>
    </p:spTree>
    <p:extLst>
      <p:ext uri="{BB962C8B-B14F-4D97-AF65-F5344CB8AC3E}">
        <p14:creationId xmlns:p14="http://schemas.microsoft.com/office/powerpoint/2010/main" val="15688756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Scale Dependence of Effect Modification</a:t>
            </a:r>
          </a:p>
        </p:txBody>
      </p:sp>
      <p:sp>
        <p:nvSpPr>
          <p:cNvPr id="44034" name="Rectangle 3"/>
          <p:cNvSpPr>
            <a:spLocks noGrp="1" noChangeArrowheads="1"/>
          </p:cNvSpPr>
          <p:nvPr>
            <p:ph type="body" idx="4294967295"/>
          </p:nvPr>
        </p:nvSpPr>
        <p:spPr>
          <a:xfrm>
            <a:off x="152400" y="1524000"/>
            <a:ext cx="8763000" cy="4968875"/>
          </a:xfrm>
        </p:spPr>
        <p:txBody>
          <a:bodyPr lIns="91440" tIns="45720"/>
          <a:lstStyle/>
          <a:p>
            <a:pPr eaLnBrk="1" hangingPunct="1">
              <a:lnSpc>
                <a:spcPct val="90000"/>
              </a:lnSpc>
            </a:pPr>
            <a:r>
              <a:rPr lang="en-US" dirty="0"/>
              <a:t>If there is a main effect (e.g. obesity predicts stroke and race also predicts stroke), usually no more than one effect measure (e.g. RR, OR, RD) will show </a:t>
            </a:r>
            <a:r>
              <a:rPr lang="en-US" i="1" dirty="0"/>
              <a:t>no </a:t>
            </a:r>
            <a:r>
              <a:rPr lang="en-US" dirty="0"/>
              <a:t>modification.</a:t>
            </a:r>
          </a:p>
          <a:p>
            <a:pPr eaLnBrk="1" hangingPunct="1">
              <a:lnSpc>
                <a:spcPct val="90000"/>
              </a:lnSpc>
            </a:pPr>
            <a:r>
              <a:rPr lang="en-US" dirty="0"/>
              <a:t>If one of the exposures doesn’t predict at all, then there shouldn’t be effect measure modification</a:t>
            </a:r>
          </a:p>
          <a:p>
            <a:pPr eaLnBrk="1" hangingPunct="1">
              <a:lnSpc>
                <a:spcPct val="90000"/>
              </a:lnSpc>
            </a:pPr>
            <a:r>
              <a:rPr lang="en-US" dirty="0"/>
              <a:t>There could be effect measure modification on many scales (e.g. subgroup differences in both additive effects and also multiplicative effects).</a:t>
            </a:r>
          </a:p>
          <a:p>
            <a:pPr lvl="1" eaLnBrk="1" hangingPunct="1">
              <a:lnSpc>
                <a:spcPct val="90000"/>
              </a:lnSpc>
              <a:buNone/>
            </a:pPr>
            <a:endParaRPr lang="en-US" dirty="0"/>
          </a:p>
          <a:p>
            <a:pPr lvl="1" eaLnBrk="1" hangingPunct="1">
              <a:lnSpc>
                <a:spcPct val="90000"/>
              </a:lnSpc>
            </a:pPr>
            <a:endParaRPr lang="en-US" sz="2400" dirty="0"/>
          </a:p>
        </p:txBody>
      </p:sp>
      <p:sp>
        <p:nvSpPr>
          <p:cNvPr id="2" name="Slide Number Placeholder 1"/>
          <p:cNvSpPr>
            <a:spLocks noGrp="1"/>
          </p:cNvSpPr>
          <p:nvPr>
            <p:ph type="sldNum" sz="quarter" idx="12"/>
          </p:nvPr>
        </p:nvSpPr>
        <p:spPr/>
        <p:txBody>
          <a:bodyPr/>
          <a:lstStyle/>
          <a:p>
            <a:pPr>
              <a:defRPr/>
            </a:pPr>
            <a:fld id="{9AC7B0DB-26D1-4F27-80B6-D61A04EAA1E2}" type="slidenum">
              <a:rPr lang="en-US" smtClean="0"/>
              <a:pPr>
                <a:defRPr/>
              </a:pPr>
              <a:t>76</a:t>
            </a:fld>
            <a:endParaRPr lang="en-US"/>
          </a:p>
        </p:txBody>
      </p:sp>
    </p:spTree>
    <p:extLst>
      <p:ext uri="{BB962C8B-B14F-4D97-AF65-F5344CB8AC3E}">
        <p14:creationId xmlns:p14="http://schemas.microsoft.com/office/powerpoint/2010/main" val="137302183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idx="4294967295"/>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Effect Modification </a:t>
            </a:r>
            <a:r>
              <a:rPr lang="en-US" dirty="0" err="1"/>
              <a:t>vs</a:t>
            </a:r>
            <a:r>
              <a:rPr lang="en-US" dirty="0"/>
              <a:t> Interaction</a:t>
            </a:r>
          </a:p>
        </p:txBody>
      </p:sp>
      <p:sp>
        <p:nvSpPr>
          <p:cNvPr id="44034" name="Rectangle 3"/>
          <p:cNvSpPr>
            <a:spLocks noGrp="1" noChangeArrowheads="1"/>
          </p:cNvSpPr>
          <p:nvPr>
            <p:ph type="body" idx="4294967295"/>
          </p:nvPr>
        </p:nvSpPr>
        <p:spPr>
          <a:xfrm>
            <a:off x="152400" y="1524000"/>
            <a:ext cx="8763000" cy="4968875"/>
          </a:xfrm>
        </p:spPr>
        <p:txBody>
          <a:bodyPr lIns="91440" tIns="45720"/>
          <a:lstStyle/>
          <a:p>
            <a:pPr eaLnBrk="1" hangingPunct="1">
              <a:lnSpc>
                <a:spcPct val="90000"/>
              </a:lnSpc>
            </a:pPr>
            <a:r>
              <a:rPr lang="en-US" dirty="0"/>
              <a:t>The scale dependence of interaction is essential to recognize when interpreting disparities, and especially trends in disparities.  </a:t>
            </a:r>
          </a:p>
          <a:p>
            <a:pPr eaLnBrk="1" hangingPunct="1">
              <a:lnSpc>
                <a:spcPct val="90000"/>
              </a:lnSpc>
            </a:pPr>
            <a:r>
              <a:rPr lang="en-US" dirty="0"/>
              <a:t>Relative effect measures will tend to be closer to the null in groups with higher baseline risk. </a:t>
            </a:r>
          </a:p>
          <a:p>
            <a:pPr lvl="1" eaLnBrk="1" hangingPunct="1">
              <a:lnSpc>
                <a:spcPct val="90000"/>
              </a:lnSpc>
            </a:pPr>
            <a:r>
              <a:rPr lang="en-US" dirty="0"/>
              <a:t>RRs in young routinely more extreme than RRs in old.</a:t>
            </a:r>
          </a:p>
          <a:p>
            <a:pPr lvl="1" eaLnBrk="1" hangingPunct="1">
              <a:lnSpc>
                <a:spcPct val="90000"/>
              </a:lnSpc>
            </a:pPr>
            <a:r>
              <a:rPr lang="en-US" dirty="0"/>
              <a:t>RRs tend to become more extreme over time if there is progress in reducing the p0pulation risk of a disease</a:t>
            </a:r>
          </a:p>
          <a:p>
            <a:pPr eaLnBrk="1" hangingPunct="1">
              <a:lnSpc>
                <a:spcPct val="90000"/>
              </a:lnSpc>
            </a:pPr>
            <a:r>
              <a:rPr lang="en-US" dirty="0"/>
              <a:t>Which is more important: relative or absolute changes? </a:t>
            </a:r>
          </a:p>
          <a:p>
            <a:pPr eaLnBrk="1" hangingPunct="1">
              <a:lnSpc>
                <a:spcPct val="90000"/>
              </a:lnSpc>
            </a:pPr>
            <a:endParaRPr lang="en-US" dirty="0"/>
          </a:p>
          <a:p>
            <a:pPr lvl="1" eaLnBrk="1" hangingPunct="1">
              <a:lnSpc>
                <a:spcPct val="90000"/>
              </a:lnSpc>
            </a:pPr>
            <a:endParaRPr lang="en-US" sz="2400" dirty="0"/>
          </a:p>
        </p:txBody>
      </p:sp>
      <p:sp>
        <p:nvSpPr>
          <p:cNvPr id="2" name="Slide Number Placeholder 1"/>
          <p:cNvSpPr>
            <a:spLocks noGrp="1"/>
          </p:cNvSpPr>
          <p:nvPr>
            <p:ph type="sldNum" sz="quarter" idx="12"/>
          </p:nvPr>
        </p:nvSpPr>
        <p:spPr/>
        <p:txBody>
          <a:bodyPr/>
          <a:lstStyle/>
          <a:p>
            <a:pPr>
              <a:defRPr/>
            </a:pPr>
            <a:fld id="{9AC7B0DB-26D1-4F27-80B6-D61A04EAA1E2}" type="slidenum">
              <a:rPr lang="en-US" smtClean="0"/>
              <a:pPr>
                <a:defRPr/>
              </a:pPr>
              <a:t>77</a:t>
            </a:fld>
            <a:endParaRPr lang="en-US"/>
          </a:p>
        </p:txBody>
      </p:sp>
    </p:spTree>
    <p:extLst>
      <p:ext uri="{BB962C8B-B14F-4D97-AF65-F5344CB8AC3E}">
        <p14:creationId xmlns:p14="http://schemas.microsoft.com/office/powerpoint/2010/main" val="9296418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Relative </a:t>
            </a:r>
            <a:r>
              <a:rPr lang="en-US" dirty="0" err="1"/>
              <a:t>vs</a:t>
            </a:r>
            <a:r>
              <a:rPr lang="en-US" dirty="0"/>
              <a:t> Absolute Measures</a:t>
            </a:r>
          </a:p>
        </p:txBody>
      </p:sp>
      <p:sp>
        <p:nvSpPr>
          <p:cNvPr id="16387" name="Rectangle 3"/>
          <p:cNvSpPr>
            <a:spLocks noGrp="1" noChangeArrowheads="1"/>
          </p:cNvSpPr>
          <p:nvPr>
            <p:ph type="body" idx="1"/>
          </p:nvPr>
        </p:nvSpPr>
        <p:spPr/>
        <p:txBody>
          <a:bodyPr/>
          <a:lstStyle/>
          <a:p>
            <a:pPr>
              <a:lnSpc>
                <a:spcPct val="90000"/>
              </a:lnSpc>
              <a:buFontTx/>
              <a:buNone/>
            </a:pPr>
            <a:r>
              <a:rPr lang="en-US" sz="2400">
                <a:latin typeface="Times New Roman" pitchFamily="18" charset="0"/>
              </a:rPr>
              <a:t>Some claims that depend on comparing risk factor coefficients:</a:t>
            </a:r>
          </a:p>
          <a:p>
            <a:pPr>
              <a:lnSpc>
                <a:spcPct val="90000"/>
              </a:lnSpc>
            </a:pPr>
            <a:r>
              <a:rPr lang="en-US" sz="2400">
                <a:latin typeface="Times New Roman" pitchFamily="18" charset="0"/>
              </a:rPr>
              <a:t>The black-white disparity in infant mortality changed little during the 20</a:t>
            </a:r>
            <a:r>
              <a:rPr lang="en-US" sz="2400" baseline="30000">
                <a:latin typeface="Times New Roman" pitchFamily="18" charset="0"/>
              </a:rPr>
              <a:t>th</a:t>
            </a:r>
            <a:r>
              <a:rPr lang="en-US" sz="2400">
                <a:latin typeface="Times New Roman" pitchFamily="18" charset="0"/>
              </a:rPr>
              <a:t> century, despite the advances in civil rights.</a:t>
            </a:r>
          </a:p>
          <a:p>
            <a:pPr>
              <a:lnSpc>
                <a:spcPct val="90000"/>
              </a:lnSpc>
            </a:pPr>
            <a:r>
              <a:rPr lang="en-US" sz="2400">
                <a:latin typeface="Times New Roman" pitchFamily="18" charset="0"/>
              </a:rPr>
              <a:t>Although the medical system may not work ideally for younger African-Americans, these problems are ameliorated among the elderly.  </a:t>
            </a:r>
          </a:p>
          <a:p>
            <a:pPr>
              <a:lnSpc>
                <a:spcPct val="90000"/>
              </a:lnSpc>
            </a:pPr>
            <a:r>
              <a:rPr lang="en-US" sz="2400">
                <a:latin typeface="Times New Roman" pitchFamily="18" charset="0"/>
              </a:rPr>
              <a:t>After age 70, the role of socioeconomic factors in determining morbidity and mortality declines, and genetic risks predominate.</a:t>
            </a:r>
          </a:p>
          <a:p>
            <a:pPr>
              <a:lnSpc>
                <a:spcPct val="90000"/>
              </a:lnSpc>
            </a:pPr>
            <a:r>
              <a:rPr lang="en-US" sz="2400">
                <a:latin typeface="Times New Roman" pitchFamily="18" charset="0"/>
              </a:rPr>
              <a:t>From 1968-1996, Alabama made greater strides in reducing stroke mortality than Oregon. </a:t>
            </a:r>
          </a:p>
        </p:txBody>
      </p:sp>
      <p:sp>
        <p:nvSpPr>
          <p:cNvPr id="2" name="Slide Number Placeholder 1"/>
          <p:cNvSpPr>
            <a:spLocks noGrp="1"/>
          </p:cNvSpPr>
          <p:nvPr>
            <p:ph type="sldNum" sz="quarter" idx="12"/>
          </p:nvPr>
        </p:nvSpPr>
        <p:spPr/>
        <p:txBody>
          <a:bodyPr/>
          <a:lstStyle/>
          <a:p>
            <a:pPr>
              <a:defRPr/>
            </a:pPr>
            <a:fld id="{964EDBAB-E093-4DA0-8477-2D10CD040590}" type="slidenum">
              <a:rPr lang="en-US" smtClean="0"/>
              <a:pPr>
                <a:defRPr/>
              </a:pPr>
              <a:t>78</a:t>
            </a:fld>
            <a:endParaRPr lang="en-US"/>
          </a:p>
        </p:txBody>
      </p:sp>
    </p:spTree>
    <p:extLst>
      <p:ext uri="{BB962C8B-B14F-4D97-AF65-F5344CB8AC3E}">
        <p14:creationId xmlns:p14="http://schemas.microsoft.com/office/powerpoint/2010/main" val="5457032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a:defRPr/>
            </a:pPr>
            <a:r>
              <a:rPr lang="en-US"/>
              <a:t>Some Rules</a:t>
            </a:r>
          </a:p>
        </p:txBody>
      </p:sp>
      <p:sp>
        <p:nvSpPr>
          <p:cNvPr id="106498" name="Rectangle 3"/>
          <p:cNvSpPr>
            <a:spLocks noGrp="1" noChangeArrowheads="1"/>
          </p:cNvSpPr>
          <p:nvPr>
            <p:ph type="body" idx="1"/>
          </p:nvPr>
        </p:nvSpPr>
        <p:spPr/>
        <p:txBody>
          <a:bodyPr/>
          <a:lstStyle/>
          <a:p>
            <a:r>
              <a:rPr lang="en-US" sz="2400"/>
              <a:t>Don’t drop the lower order variables (the variables used to create the interaction tern) when you have an interaction term in the model.</a:t>
            </a:r>
          </a:p>
          <a:p>
            <a:r>
              <a:rPr lang="en-US" sz="2400"/>
              <a:t>Don’t test all possible interactions in your data set: use theory guiding what you’ll test.</a:t>
            </a:r>
          </a:p>
          <a:p>
            <a:pPr lvl="1"/>
            <a:r>
              <a:rPr lang="en-US" sz="2000"/>
              <a:t>You’ll get tired</a:t>
            </a:r>
          </a:p>
          <a:p>
            <a:pPr lvl="1"/>
            <a:r>
              <a:rPr lang="en-US" sz="2000"/>
              <a:t>You’ll definitely find something (unless it’s your dissertation, in which case you will defy the laws of probability and never find a p&lt;.05 even after examining 5 million possible interactions).</a:t>
            </a:r>
          </a:p>
          <a:p>
            <a:r>
              <a:rPr lang="en-US" sz="2400"/>
              <a:t>But remember: theory is only as good as … well, it’s often not very good.</a:t>
            </a:r>
            <a:endParaRPr lang="en-US" sz="2000"/>
          </a:p>
        </p:txBody>
      </p:sp>
    </p:spTree>
    <p:extLst>
      <p:ext uri="{BB962C8B-B14F-4D97-AF65-F5344CB8AC3E}">
        <p14:creationId xmlns:p14="http://schemas.microsoft.com/office/powerpoint/2010/main" val="4181345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93186" name="Rectangle 3"/>
          <p:cNvSpPr>
            <a:spLocks noGrp="1" noChangeArrowheads="1"/>
          </p:cNvSpPr>
          <p:nvPr>
            <p:ph type="body" idx="1"/>
          </p:nvPr>
        </p:nvSpPr>
        <p:spPr>
          <a:xfrm>
            <a:off x="228600" y="1774825"/>
            <a:ext cx="8915400" cy="4625975"/>
          </a:xfrm>
        </p:spPr>
        <p:txBody>
          <a:bodyPr/>
          <a:lstStyle/>
          <a:p>
            <a:pPr eaLnBrk="1" hangingPunct="1">
              <a:lnSpc>
                <a:spcPct val="90000"/>
              </a:lnSpc>
            </a:pPr>
            <a:r>
              <a:rPr lang="en-US" sz="2400" dirty="0">
                <a:cs typeface="Times New Roman" pitchFamily="18" charset="0"/>
              </a:rPr>
              <a:t>Substantive question is level 2 exposure (greenspace)</a:t>
            </a:r>
          </a:p>
          <a:p>
            <a:pPr eaLnBrk="1" hangingPunct="1">
              <a:lnSpc>
                <a:spcPct val="90000"/>
              </a:lnSpc>
            </a:pPr>
            <a:r>
              <a:rPr lang="en-US" sz="2400" dirty="0">
                <a:cs typeface="Times New Roman" pitchFamily="18" charset="0"/>
              </a:rPr>
              <a:t>Substantive question is level 1 exposure, level 1 exposure is not clustered (male)</a:t>
            </a:r>
          </a:p>
          <a:p>
            <a:pPr eaLnBrk="1" hangingPunct="1">
              <a:lnSpc>
                <a:spcPct val="90000"/>
              </a:lnSpc>
            </a:pPr>
            <a:r>
              <a:rPr lang="en-US" sz="2400" dirty="0">
                <a:cs typeface="Times New Roman" pitchFamily="18" charset="0"/>
              </a:rPr>
              <a:t>Substantive question is level 1 exposure, level 1 exposure </a:t>
            </a:r>
            <a:r>
              <a:rPr lang="en-US" sz="2400" i="1" dirty="0">
                <a:cs typeface="Times New Roman" pitchFamily="18" charset="0"/>
              </a:rPr>
              <a:t>is</a:t>
            </a:r>
            <a:r>
              <a:rPr lang="en-US" sz="2400" dirty="0">
                <a:cs typeface="Times New Roman" pitchFamily="18" charset="0"/>
              </a:rPr>
              <a:t> clustered (BMI)</a:t>
            </a:r>
          </a:p>
          <a:p>
            <a:pPr eaLnBrk="1" hangingPunct="1">
              <a:lnSpc>
                <a:spcPct val="90000"/>
              </a:lnSpc>
            </a:pPr>
            <a:r>
              <a:rPr lang="en-US" sz="1800" dirty="0">
                <a:cs typeface="Times New Roman" pitchFamily="18" charset="0"/>
              </a:rPr>
              <a:t>set </a:t>
            </a:r>
            <a:r>
              <a:rPr lang="en-US" sz="1800" dirty="0" err="1">
                <a:cs typeface="Times New Roman" pitchFamily="18" charset="0"/>
              </a:rPr>
              <a:t>obs</a:t>
            </a:r>
            <a:r>
              <a:rPr lang="en-US" sz="1800" dirty="0">
                <a:cs typeface="Times New Roman" pitchFamily="18" charset="0"/>
              </a:rPr>
              <a:t> 200</a:t>
            </a:r>
          </a:p>
          <a:p>
            <a:pPr eaLnBrk="1" hangingPunct="1">
              <a:lnSpc>
                <a:spcPct val="90000"/>
              </a:lnSpc>
            </a:pPr>
            <a:r>
              <a:rPr lang="en-US" sz="1800" dirty="0">
                <a:cs typeface="Times New Roman" pitchFamily="18" charset="0"/>
              </a:rPr>
              <a:t>gen </a:t>
            </a:r>
            <a:r>
              <a:rPr lang="en-US" sz="1800" dirty="0" err="1">
                <a:cs typeface="Times New Roman" pitchFamily="18" charset="0"/>
              </a:rPr>
              <a:t>nbhd</a:t>
            </a:r>
            <a:r>
              <a:rPr lang="en-US" sz="1800" dirty="0">
                <a:cs typeface="Times New Roman" pitchFamily="18" charset="0"/>
              </a:rPr>
              <a:t>=_n</a:t>
            </a:r>
          </a:p>
          <a:p>
            <a:pPr eaLnBrk="1" hangingPunct="1">
              <a:lnSpc>
                <a:spcPct val="90000"/>
              </a:lnSpc>
            </a:pPr>
            <a:r>
              <a:rPr lang="en-US" sz="1800" dirty="0">
                <a:cs typeface="Times New Roman" pitchFamily="18" charset="0"/>
              </a:rPr>
              <a:t>gen greenspace=uniform()&gt;.3</a:t>
            </a:r>
          </a:p>
          <a:p>
            <a:pPr eaLnBrk="1" hangingPunct="1">
              <a:lnSpc>
                <a:spcPct val="90000"/>
              </a:lnSpc>
            </a:pPr>
            <a:r>
              <a:rPr lang="en-US" sz="1800" dirty="0">
                <a:cs typeface="Times New Roman" pitchFamily="18" charset="0"/>
              </a:rPr>
              <a:t>gen </a:t>
            </a:r>
            <a:r>
              <a:rPr lang="en-US" sz="1800" dirty="0" err="1">
                <a:cs typeface="Times New Roman" pitchFamily="18" charset="0"/>
              </a:rPr>
              <a:t>U_nbd</a:t>
            </a:r>
            <a:r>
              <a:rPr lang="en-US" sz="1800" dirty="0">
                <a:cs typeface="Times New Roman" pitchFamily="18" charset="0"/>
              </a:rPr>
              <a:t>=uniform()&gt;.5</a:t>
            </a:r>
          </a:p>
          <a:p>
            <a:pPr eaLnBrk="1" hangingPunct="1">
              <a:lnSpc>
                <a:spcPct val="90000"/>
              </a:lnSpc>
            </a:pPr>
            <a:r>
              <a:rPr lang="en-US" sz="1800" dirty="0">
                <a:cs typeface="Times New Roman" pitchFamily="18" charset="0"/>
              </a:rPr>
              <a:t>expand 25</a:t>
            </a:r>
          </a:p>
          <a:p>
            <a:pPr eaLnBrk="1" hangingPunct="1">
              <a:lnSpc>
                <a:spcPct val="90000"/>
              </a:lnSpc>
            </a:pPr>
            <a:r>
              <a:rPr lang="en-US" sz="1800" dirty="0">
                <a:cs typeface="Times New Roman" pitchFamily="18" charset="0"/>
              </a:rPr>
              <a:t>sort </a:t>
            </a:r>
            <a:r>
              <a:rPr lang="en-US" sz="1800" dirty="0" err="1">
                <a:cs typeface="Times New Roman" pitchFamily="18" charset="0"/>
              </a:rPr>
              <a:t>nbhd</a:t>
            </a:r>
            <a:endParaRPr lang="en-US" sz="1800" dirty="0">
              <a:cs typeface="Times New Roman" pitchFamily="18" charset="0"/>
            </a:endParaRPr>
          </a:p>
          <a:p>
            <a:pPr eaLnBrk="1" hangingPunct="1">
              <a:lnSpc>
                <a:spcPct val="90000"/>
              </a:lnSpc>
            </a:pPr>
            <a:r>
              <a:rPr lang="en-US" sz="1800" dirty="0">
                <a:cs typeface="Times New Roman" pitchFamily="18" charset="0"/>
              </a:rPr>
              <a:t>by </a:t>
            </a:r>
            <a:r>
              <a:rPr lang="en-US" sz="1800" dirty="0" err="1">
                <a:cs typeface="Times New Roman" pitchFamily="18" charset="0"/>
              </a:rPr>
              <a:t>nbhd</a:t>
            </a:r>
            <a:r>
              <a:rPr lang="en-US" sz="1800" dirty="0">
                <a:cs typeface="Times New Roman" pitchFamily="18" charset="0"/>
              </a:rPr>
              <a:t>: gen id=_n</a:t>
            </a:r>
          </a:p>
          <a:p>
            <a:pPr eaLnBrk="1" hangingPunct="1">
              <a:lnSpc>
                <a:spcPct val="90000"/>
              </a:lnSpc>
            </a:pPr>
            <a:r>
              <a:rPr lang="en-US" sz="1800" dirty="0">
                <a:cs typeface="Times New Roman" pitchFamily="18" charset="0"/>
              </a:rPr>
              <a:t>gen male=uniform()&lt;.4</a:t>
            </a:r>
          </a:p>
          <a:p>
            <a:pPr eaLnBrk="1" hangingPunct="1">
              <a:lnSpc>
                <a:spcPct val="90000"/>
              </a:lnSpc>
            </a:pPr>
            <a:r>
              <a:rPr lang="en-US" sz="1800" dirty="0">
                <a:cs typeface="Times New Roman" pitchFamily="18" charset="0"/>
              </a:rPr>
              <a:t>gen BMI=</a:t>
            </a:r>
            <a:r>
              <a:rPr lang="en-US" sz="1800" dirty="0" err="1">
                <a:cs typeface="Times New Roman" pitchFamily="18" charset="0"/>
              </a:rPr>
              <a:t>invnorm</a:t>
            </a:r>
            <a:r>
              <a:rPr lang="en-US" sz="1800" dirty="0">
                <a:cs typeface="Times New Roman" pitchFamily="18" charset="0"/>
              </a:rPr>
              <a:t>(uniform())+1*</a:t>
            </a:r>
            <a:r>
              <a:rPr lang="en-US" sz="1800" dirty="0" err="1">
                <a:cs typeface="Times New Roman" pitchFamily="18" charset="0"/>
              </a:rPr>
              <a:t>U_nbd</a:t>
            </a:r>
            <a:r>
              <a:rPr lang="en-US" sz="1800" dirty="0">
                <a:cs typeface="Times New Roman" pitchFamily="18" charset="0"/>
              </a:rPr>
              <a:t>        * this induces clustering and confounding</a:t>
            </a:r>
          </a:p>
          <a:p>
            <a:pPr eaLnBrk="1" hangingPunct="1">
              <a:lnSpc>
                <a:spcPct val="90000"/>
              </a:lnSpc>
            </a:pPr>
            <a:r>
              <a:rPr lang="en-US" sz="1800" dirty="0">
                <a:cs typeface="Times New Roman" pitchFamily="18" charset="0"/>
              </a:rPr>
              <a:t>gen </a:t>
            </a:r>
            <a:r>
              <a:rPr lang="en-US" sz="1800" dirty="0" err="1">
                <a:cs typeface="Times New Roman" pitchFamily="18" charset="0"/>
              </a:rPr>
              <a:t>U_ind</a:t>
            </a:r>
            <a:r>
              <a:rPr lang="en-US" sz="1800" dirty="0">
                <a:cs typeface="Times New Roman" pitchFamily="18" charset="0"/>
              </a:rPr>
              <a:t>=uniform()&lt;.5</a:t>
            </a:r>
          </a:p>
          <a:p>
            <a:pPr marL="119062" indent="0" eaLnBrk="1" hangingPunct="1">
              <a:lnSpc>
                <a:spcPct val="90000"/>
              </a:lnSpc>
              <a:buNone/>
            </a:pPr>
            <a:r>
              <a:rPr lang="en-US" sz="2000" dirty="0">
                <a:cs typeface="Times New Roman" pitchFamily="18" charset="0"/>
              </a:rPr>
              <a:t>gen </a:t>
            </a:r>
            <a:r>
              <a:rPr lang="en-US" sz="2000" dirty="0" err="1">
                <a:cs typeface="Times New Roman" pitchFamily="18" charset="0"/>
              </a:rPr>
              <a:t>sbp</a:t>
            </a:r>
            <a:r>
              <a:rPr lang="en-US" sz="2000" dirty="0">
                <a:cs typeface="Times New Roman" pitchFamily="18" charset="0"/>
              </a:rPr>
              <a:t>=</a:t>
            </a:r>
            <a:r>
              <a:rPr lang="en-US" sz="2000" dirty="0">
                <a:solidFill>
                  <a:srgbClr val="FF0000"/>
                </a:solidFill>
                <a:cs typeface="Times New Roman" pitchFamily="18" charset="0"/>
              </a:rPr>
              <a:t>.3*greenspace</a:t>
            </a:r>
            <a:r>
              <a:rPr lang="en-US" sz="2000" dirty="0">
                <a:cs typeface="Times New Roman" pitchFamily="18" charset="0"/>
              </a:rPr>
              <a:t>+1*U_nbd+</a:t>
            </a:r>
            <a:r>
              <a:rPr lang="en-US" sz="2000" dirty="0">
                <a:solidFill>
                  <a:srgbClr val="FF0000"/>
                </a:solidFill>
                <a:cs typeface="Times New Roman" pitchFamily="18" charset="0"/>
              </a:rPr>
              <a:t>.2*male</a:t>
            </a:r>
            <a:r>
              <a:rPr lang="en-US" sz="2000" dirty="0">
                <a:cs typeface="Times New Roman" pitchFamily="18" charset="0"/>
              </a:rPr>
              <a:t>+</a:t>
            </a:r>
            <a:r>
              <a:rPr lang="en-US" sz="2000" dirty="0">
                <a:solidFill>
                  <a:srgbClr val="FF0000"/>
                </a:solidFill>
                <a:cs typeface="Times New Roman" pitchFamily="18" charset="0"/>
              </a:rPr>
              <a:t>.2*BMI</a:t>
            </a:r>
            <a:r>
              <a:rPr lang="en-US" sz="2000" dirty="0">
                <a:cs typeface="Times New Roman" pitchFamily="18" charset="0"/>
              </a:rPr>
              <a:t>+.1*</a:t>
            </a:r>
            <a:r>
              <a:rPr lang="en-US" sz="2000" dirty="0" err="1">
                <a:cs typeface="Times New Roman" pitchFamily="18" charset="0"/>
              </a:rPr>
              <a:t>U_ind+invnorm</a:t>
            </a:r>
            <a:r>
              <a:rPr lang="en-US" sz="2000" dirty="0">
                <a:cs typeface="Times New Roman" pitchFamily="18" charset="0"/>
              </a:rPr>
              <a:t>(uniform())</a:t>
            </a:r>
            <a:endParaRPr lang="en-US" sz="2800" dirty="0">
              <a:cs typeface="Times New Roman" pitchFamily="18" charset="0"/>
            </a:endParaRPr>
          </a:p>
          <a:p>
            <a:pPr eaLnBrk="1" hangingPunct="1">
              <a:lnSpc>
                <a:spcPct val="90000"/>
              </a:lnSpc>
              <a:buFontTx/>
              <a:buNone/>
            </a:pPr>
            <a:endParaRPr lang="en-US" sz="2400" dirty="0">
              <a:cs typeface="Times New Roman" pitchFamily="18" charset="0"/>
            </a:endParaRPr>
          </a:p>
          <a:p>
            <a:pPr eaLnBrk="1" hangingPunct="1">
              <a:lnSpc>
                <a:spcPct val="90000"/>
              </a:lnSpc>
              <a:buFontTx/>
              <a:buNone/>
            </a:pPr>
            <a:endParaRPr lang="en-US" sz="2400" dirty="0">
              <a:cs typeface="Times New Roman" pitchFamily="18" charset="0"/>
            </a:endParaRP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8</a:t>
            </a:fld>
            <a:endParaRPr lang="en-US"/>
          </a:p>
        </p:txBody>
      </p:sp>
    </p:spTree>
    <p:extLst>
      <p:ext uri="{BB962C8B-B14F-4D97-AF65-F5344CB8AC3E}">
        <p14:creationId xmlns:p14="http://schemas.microsoft.com/office/powerpoint/2010/main" val="133143949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a:defRPr/>
            </a:pPr>
            <a:r>
              <a:rPr lang="en-US"/>
              <a:t>Some Rules</a:t>
            </a:r>
          </a:p>
        </p:txBody>
      </p:sp>
      <p:sp>
        <p:nvSpPr>
          <p:cNvPr id="107522" name="Rectangle 3"/>
          <p:cNvSpPr>
            <a:spLocks noGrp="1" noChangeArrowheads="1"/>
          </p:cNvSpPr>
          <p:nvPr>
            <p:ph type="body" idx="1"/>
          </p:nvPr>
        </p:nvSpPr>
        <p:spPr/>
        <p:txBody>
          <a:bodyPr/>
          <a:lstStyle/>
          <a:p>
            <a:r>
              <a:rPr lang="en-US" sz="2400"/>
              <a:t>It’s easy to mess up the interpretation</a:t>
            </a:r>
          </a:p>
          <a:p>
            <a:r>
              <a:rPr lang="en-US" sz="2400"/>
              <a:t>Categorizing variables simplifies.  </a:t>
            </a:r>
          </a:p>
          <a:p>
            <a:pPr lvl="1"/>
            <a:r>
              <a:rPr lang="en-US" sz="2000"/>
              <a:t>Start with stratification</a:t>
            </a:r>
          </a:p>
          <a:p>
            <a:pPr lvl="1"/>
            <a:r>
              <a:rPr lang="en-US" sz="2000"/>
              <a:t>Pool and examine dichotomized versions for one or both of your variables unless you really have a strong reason not too.  </a:t>
            </a:r>
          </a:p>
          <a:p>
            <a:pPr lvl="1"/>
            <a:r>
              <a:rPr lang="en-US" sz="2000"/>
              <a:t>Steve says: always categorize one of your variables if you possibly can</a:t>
            </a:r>
          </a:p>
          <a:p>
            <a:pPr lvl="1"/>
            <a:r>
              <a:rPr lang="en-US" sz="2000"/>
              <a:t>I say: always start by looking at categorized versions, and then consider which story you want to tell.</a:t>
            </a:r>
          </a:p>
          <a:p>
            <a:r>
              <a:rPr lang="en-US" sz="2400"/>
              <a:t>A plot can go a very long way to understanding what is happening for yourself and readers. </a:t>
            </a:r>
          </a:p>
          <a:p>
            <a:r>
              <a:rPr lang="en-US" sz="2400"/>
              <a:t>Remember - interactions go both ways</a:t>
            </a:r>
          </a:p>
        </p:txBody>
      </p:sp>
    </p:spTree>
    <p:extLst>
      <p:ext uri="{BB962C8B-B14F-4D97-AF65-F5344CB8AC3E}">
        <p14:creationId xmlns:p14="http://schemas.microsoft.com/office/powerpoint/2010/main" val="3170490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lstStyle/>
          <a:p>
            <a:pPr>
              <a:defRPr/>
            </a:pPr>
            <a:r>
              <a:rPr lang="en-US"/>
              <a:t>Common Questions</a:t>
            </a:r>
          </a:p>
        </p:txBody>
      </p:sp>
      <p:sp>
        <p:nvSpPr>
          <p:cNvPr id="108546" name="Rectangle 3"/>
          <p:cNvSpPr>
            <a:spLocks noGrp="1" noChangeArrowheads="1"/>
          </p:cNvSpPr>
          <p:nvPr>
            <p:ph type="body" idx="1"/>
          </p:nvPr>
        </p:nvSpPr>
        <p:spPr>
          <a:xfrm>
            <a:off x="0" y="1752600"/>
            <a:ext cx="9144000" cy="838200"/>
          </a:xfrm>
        </p:spPr>
        <p:txBody>
          <a:bodyPr/>
          <a:lstStyle/>
          <a:p>
            <a:pPr marL="609600" indent="-609600">
              <a:lnSpc>
                <a:spcPct val="90000"/>
              </a:lnSpc>
              <a:buFontTx/>
              <a:buNone/>
            </a:pPr>
            <a:r>
              <a:rPr lang="en-US" sz="2800"/>
              <a:t>	What’s the difference between evaluating </a:t>
            </a:r>
            <a:r>
              <a:rPr lang="en-US" sz="2800">
                <a:solidFill>
                  <a:srgbClr val="FF66CC"/>
                </a:solidFill>
              </a:rPr>
              <a:t>confounding</a:t>
            </a:r>
            <a:r>
              <a:rPr lang="en-US" sz="2800"/>
              <a:t> and </a:t>
            </a:r>
            <a:r>
              <a:rPr lang="en-US" sz="2800">
                <a:solidFill>
                  <a:schemeClr val="tx2"/>
                </a:solidFill>
              </a:rPr>
              <a:t>effect modification</a:t>
            </a:r>
            <a:r>
              <a:rPr lang="en-US" sz="2800"/>
              <a:t>? </a:t>
            </a:r>
          </a:p>
        </p:txBody>
      </p:sp>
      <p:grpSp>
        <p:nvGrpSpPr>
          <p:cNvPr id="108547" name="Group 35"/>
          <p:cNvGrpSpPr>
            <a:grpSpLocks/>
          </p:cNvGrpSpPr>
          <p:nvPr/>
        </p:nvGrpSpPr>
        <p:grpSpPr bwMode="auto">
          <a:xfrm>
            <a:off x="439738" y="3495675"/>
            <a:ext cx="2379662" cy="923925"/>
            <a:chOff x="2118" y="1716"/>
            <a:chExt cx="1499" cy="582"/>
          </a:xfrm>
        </p:grpSpPr>
        <p:sp>
          <p:nvSpPr>
            <p:cNvPr id="108566"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67" name="Text Box 37"/>
            <p:cNvSpPr txBox="1">
              <a:spLocks noChangeArrowheads="1"/>
            </p:cNvSpPr>
            <p:nvPr/>
          </p:nvSpPr>
          <p:spPr bwMode="auto">
            <a:xfrm>
              <a:off x="3414" y="1860"/>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68" name="Text Box 38"/>
            <p:cNvSpPr txBox="1">
              <a:spLocks noChangeArrowheads="1"/>
            </p:cNvSpPr>
            <p:nvPr/>
          </p:nvSpPr>
          <p:spPr bwMode="auto">
            <a:xfrm>
              <a:off x="2804" y="1859"/>
              <a:ext cx="370" cy="252"/>
            </a:xfrm>
            <a:prstGeom prst="rect">
              <a:avLst/>
            </a:prstGeom>
            <a:noFill/>
            <a:ln w="15875">
              <a:noFill/>
              <a:miter lim="800000"/>
              <a:headEnd/>
              <a:tailEnd/>
            </a:ln>
          </p:spPr>
          <p:txBody>
            <a:bodyPr>
              <a:spAutoFit/>
            </a:bodyPr>
            <a:lstStyle/>
            <a:p>
              <a:pPr algn="ctr"/>
              <a:r>
                <a:rPr lang="en-US" sz="2000" b="1">
                  <a:latin typeface="Times New Roman" pitchFamily="18" charset="0"/>
                </a:rPr>
                <a:t>XA</a:t>
              </a:r>
            </a:p>
          </p:txBody>
        </p:sp>
        <p:cxnSp>
          <p:nvCxnSpPr>
            <p:cNvPr id="108569" name="AutoShape 39"/>
            <p:cNvCxnSpPr>
              <a:cxnSpLocks noChangeShapeType="1"/>
              <a:stCxn id="108568" idx="3"/>
              <a:endCxn id="108567" idx="1"/>
            </p:cNvCxnSpPr>
            <p:nvPr/>
          </p:nvCxnSpPr>
          <p:spPr bwMode="auto">
            <a:xfrm>
              <a:off x="3174" y="1985"/>
              <a:ext cx="240" cy="0"/>
            </a:xfrm>
            <a:prstGeom prst="straightConnector1">
              <a:avLst/>
            </a:prstGeom>
            <a:noFill/>
            <a:ln w="9525">
              <a:solidFill>
                <a:schemeClr val="tx1"/>
              </a:solidFill>
              <a:round/>
              <a:headEnd/>
              <a:tailEnd type="triangle" w="med" len="med"/>
            </a:ln>
          </p:spPr>
        </p:cxnSp>
        <p:sp>
          <p:nvSpPr>
            <p:cNvPr id="108570" name="Text Box 40"/>
            <p:cNvSpPr txBox="1">
              <a:spLocks noChangeArrowheads="1"/>
            </p:cNvSpPr>
            <p:nvPr/>
          </p:nvSpPr>
          <p:spPr bwMode="auto">
            <a:xfrm>
              <a:off x="2118" y="2046"/>
              <a:ext cx="189"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71" name="AutoShape 41"/>
            <p:cNvCxnSpPr>
              <a:cxnSpLocks noChangeShapeType="1"/>
              <a:endCxn id="108568" idx="1"/>
            </p:cNvCxnSpPr>
            <p:nvPr/>
          </p:nvCxnSpPr>
          <p:spPr bwMode="auto">
            <a:xfrm flipV="1">
              <a:off x="2307" y="1985"/>
              <a:ext cx="497" cy="190"/>
            </a:xfrm>
            <a:prstGeom prst="straightConnector1">
              <a:avLst/>
            </a:prstGeom>
            <a:noFill/>
            <a:ln w="9525">
              <a:solidFill>
                <a:schemeClr val="tx1"/>
              </a:solidFill>
              <a:round/>
              <a:headEnd/>
              <a:tailEnd type="triangle" w="med" len="med"/>
            </a:ln>
          </p:spPr>
        </p:cxnSp>
        <p:cxnSp>
          <p:nvCxnSpPr>
            <p:cNvPr id="108572" name="AutoShape 42"/>
            <p:cNvCxnSpPr>
              <a:cxnSpLocks noChangeShapeType="1"/>
              <a:stCxn id="108568" idx="1"/>
              <a:endCxn id="108566" idx="3"/>
            </p:cNvCxnSpPr>
            <p:nvPr/>
          </p:nvCxnSpPr>
          <p:spPr bwMode="auto">
            <a:xfrm rot="10800000">
              <a:off x="2307" y="1841"/>
              <a:ext cx="497" cy="144"/>
            </a:xfrm>
            <a:prstGeom prst="straightConnector1">
              <a:avLst/>
            </a:prstGeom>
            <a:noFill/>
            <a:ln w="9525">
              <a:solidFill>
                <a:schemeClr val="tx1"/>
              </a:solidFill>
              <a:round/>
              <a:headEnd type="triangle" w="med" len="med"/>
              <a:tailEnd/>
            </a:ln>
          </p:spPr>
        </p:cxnSp>
      </p:grpSp>
      <p:grpSp>
        <p:nvGrpSpPr>
          <p:cNvPr id="108548" name="Group 35"/>
          <p:cNvGrpSpPr>
            <a:grpSpLocks/>
          </p:cNvGrpSpPr>
          <p:nvPr/>
        </p:nvGrpSpPr>
        <p:grpSpPr bwMode="auto">
          <a:xfrm>
            <a:off x="515938" y="5476875"/>
            <a:ext cx="3176587" cy="923925"/>
            <a:chOff x="2118" y="1716"/>
            <a:chExt cx="1488" cy="582"/>
          </a:xfrm>
        </p:grpSpPr>
        <p:sp>
          <p:nvSpPr>
            <p:cNvPr id="108556"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57" name="Text Box 37"/>
            <p:cNvSpPr txBox="1">
              <a:spLocks noChangeArrowheads="1"/>
            </p:cNvSpPr>
            <p:nvPr/>
          </p:nvSpPr>
          <p:spPr bwMode="auto">
            <a:xfrm>
              <a:off x="3403" y="1716"/>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58" name="Text Box 38"/>
            <p:cNvSpPr txBox="1">
              <a:spLocks noChangeArrowheads="1"/>
            </p:cNvSpPr>
            <p:nvPr/>
          </p:nvSpPr>
          <p:spPr bwMode="auto">
            <a:xfrm>
              <a:off x="2598" y="1716"/>
              <a:ext cx="555" cy="252"/>
            </a:xfrm>
            <a:prstGeom prst="rect">
              <a:avLst/>
            </a:prstGeom>
            <a:noFill/>
            <a:ln w="15875">
              <a:noFill/>
              <a:miter lim="800000"/>
              <a:headEnd/>
              <a:tailEnd/>
            </a:ln>
          </p:spPr>
          <p:txBody>
            <a:bodyPr>
              <a:spAutoFit/>
            </a:bodyPr>
            <a:lstStyle/>
            <a:p>
              <a:pPr algn="ctr"/>
              <a:r>
                <a:rPr lang="en-US" sz="2000" b="1">
                  <a:latin typeface="Times New Roman" pitchFamily="18" charset="0"/>
                </a:rPr>
                <a:t>X(A=1)</a:t>
              </a:r>
            </a:p>
          </p:txBody>
        </p:sp>
        <p:cxnSp>
          <p:nvCxnSpPr>
            <p:cNvPr id="108559" name="AutoShape 39"/>
            <p:cNvCxnSpPr>
              <a:cxnSpLocks noChangeShapeType="1"/>
              <a:stCxn id="108558" idx="3"/>
              <a:endCxn id="108557" idx="1"/>
            </p:cNvCxnSpPr>
            <p:nvPr/>
          </p:nvCxnSpPr>
          <p:spPr bwMode="auto">
            <a:xfrm flipV="1">
              <a:off x="3153" y="1841"/>
              <a:ext cx="250" cy="1"/>
            </a:xfrm>
            <a:prstGeom prst="straightConnector1">
              <a:avLst/>
            </a:prstGeom>
            <a:noFill/>
            <a:ln w="9525">
              <a:solidFill>
                <a:schemeClr val="tx1"/>
              </a:solidFill>
              <a:round/>
              <a:headEnd/>
              <a:tailEnd type="triangle" w="med" len="med"/>
            </a:ln>
          </p:spPr>
        </p:cxnSp>
        <p:sp>
          <p:nvSpPr>
            <p:cNvPr id="108560" name="Text Box 40"/>
            <p:cNvSpPr txBox="1">
              <a:spLocks noChangeArrowheads="1"/>
            </p:cNvSpPr>
            <p:nvPr/>
          </p:nvSpPr>
          <p:spPr bwMode="auto">
            <a:xfrm>
              <a:off x="2118" y="2046"/>
              <a:ext cx="189"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61" name="AutoShape 41"/>
            <p:cNvCxnSpPr>
              <a:cxnSpLocks noChangeShapeType="1"/>
              <a:stCxn id="108560" idx="3"/>
              <a:endCxn id="108558" idx="1"/>
            </p:cNvCxnSpPr>
            <p:nvPr/>
          </p:nvCxnSpPr>
          <p:spPr bwMode="auto">
            <a:xfrm flipV="1">
              <a:off x="2307" y="1842"/>
              <a:ext cx="291" cy="330"/>
            </a:xfrm>
            <a:prstGeom prst="straightConnector1">
              <a:avLst/>
            </a:prstGeom>
            <a:noFill/>
            <a:ln w="9525">
              <a:solidFill>
                <a:schemeClr val="tx1"/>
              </a:solidFill>
              <a:round/>
              <a:headEnd/>
              <a:tailEnd type="triangle" w="med" len="med"/>
            </a:ln>
          </p:spPr>
        </p:cxnSp>
        <p:cxnSp>
          <p:nvCxnSpPr>
            <p:cNvPr id="108562" name="AutoShape 42"/>
            <p:cNvCxnSpPr>
              <a:cxnSpLocks noChangeShapeType="1"/>
              <a:stCxn id="108558" idx="1"/>
              <a:endCxn id="108556" idx="3"/>
            </p:cNvCxnSpPr>
            <p:nvPr/>
          </p:nvCxnSpPr>
          <p:spPr bwMode="auto">
            <a:xfrm rot="10800000">
              <a:off x="2307" y="1841"/>
              <a:ext cx="291" cy="1"/>
            </a:xfrm>
            <a:prstGeom prst="straightConnector1">
              <a:avLst/>
            </a:prstGeom>
            <a:noFill/>
            <a:ln w="9525">
              <a:solidFill>
                <a:schemeClr val="tx1"/>
              </a:solidFill>
              <a:round/>
              <a:headEnd type="triangle" w="med" len="med"/>
              <a:tailEnd/>
            </a:ln>
          </p:spPr>
        </p:cxnSp>
        <p:sp>
          <p:nvSpPr>
            <p:cNvPr id="108563" name="Text Box 38"/>
            <p:cNvSpPr txBox="1">
              <a:spLocks noChangeArrowheads="1"/>
            </p:cNvSpPr>
            <p:nvPr/>
          </p:nvSpPr>
          <p:spPr bwMode="auto">
            <a:xfrm>
              <a:off x="2618" y="2004"/>
              <a:ext cx="720" cy="252"/>
            </a:xfrm>
            <a:prstGeom prst="rect">
              <a:avLst/>
            </a:prstGeom>
            <a:noFill/>
            <a:ln w="15875">
              <a:noFill/>
              <a:miter lim="800000"/>
              <a:headEnd/>
              <a:tailEnd/>
            </a:ln>
          </p:spPr>
          <p:txBody>
            <a:bodyPr>
              <a:spAutoFit/>
            </a:bodyPr>
            <a:lstStyle/>
            <a:p>
              <a:pPr algn="ctr"/>
              <a:r>
                <a:rPr lang="en-US" sz="2000" b="1">
                  <a:latin typeface="Times New Roman" pitchFamily="18" charset="0"/>
                </a:rPr>
                <a:t>X(A=0)</a:t>
              </a:r>
            </a:p>
          </p:txBody>
        </p:sp>
        <p:cxnSp>
          <p:nvCxnSpPr>
            <p:cNvPr id="108564" name="AutoShape 41"/>
            <p:cNvCxnSpPr>
              <a:cxnSpLocks noChangeShapeType="1"/>
              <a:stCxn id="108560" idx="3"/>
              <a:endCxn id="108563" idx="1"/>
            </p:cNvCxnSpPr>
            <p:nvPr/>
          </p:nvCxnSpPr>
          <p:spPr bwMode="auto">
            <a:xfrm flipV="1">
              <a:off x="2307" y="2130"/>
              <a:ext cx="311" cy="42"/>
            </a:xfrm>
            <a:prstGeom prst="straightConnector1">
              <a:avLst/>
            </a:prstGeom>
            <a:noFill/>
            <a:ln w="9525">
              <a:solidFill>
                <a:schemeClr val="tx1"/>
              </a:solidFill>
              <a:round/>
              <a:headEnd/>
              <a:tailEnd type="triangle" w="med" len="med"/>
            </a:ln>
          </p:spPr>
        </p:cxnSp>
        <p:cxnSp>
          <p:nvCxnSpPr>
            <p:cNvPr id="108565" name="AutoShape 42"/>
            <p:cNvCxnSpPr>
              <a:cxnSpLocks noChangeShapeType="1"/>
              <a:stCxn id="108563" idx="1"/>
              <a:endCxn id="108556" idx="3"/>
            </p:cNvCxnSpPr>
            <p:nvPr/>
          </p:nvCxnSpPr>
          <p:spPr bwMode="auto">
            <a:xfrm rot="10800000">
              <a:off x="2307" y="1841"/>
              <a:ext cx="311" cy="289"/>
            </a:xfrm>
            <a:prstGeom prst="straightConnector1">
              <a:avLst/>
            </a:prstGeom>
            <a:noFill/>
            <a:ln w="9525">
              <a:solidFill>
                <a:schemeClr val="tx1"/>
              </a:solidFill>
              <a:round/>
              <a:headEnd type="triangle" w="med" len="med"/>
              <a:tailEnd/>
            </a:ln>
          </p:spPr>
        </p:cxnSp>
      </p:grpSp>
      <p:grpSp>
        <p:nvGrpSpPr>
          <p:cNvPr id="108549" name="Group 35"/>
          <p:cNvGrpSpPr>
            <a:grpSpLocks/>
          </p:cNvGrpSpPr>
          <p:nvPr/>
        </p:nvGrpSpPr>
        <p:grpSpPr bwMode="auto">
          <a:xfrm>
            <a:off x="5237163" y="2527300"/>
            <a:ext cx="2379662" cy="1304925"/>
            <a:chOff x="2118" y="1716"/>
            <a:chExt cx="1499" cy="659"/>
          </a:xfrm>
        </p:grpSpPr>
        <p:sp>
          <p:nvSpPr>
            <p:cNvPr id="108551" name="Text Box 36"/>
            <p:cNvSpPr txBox="1">
              <a:spLocks noChangeArrowheads="1"/>
            </p:cNvSpPr>
            <p:nvPr/>
          </p:nvSpPr>
          <p:spPr bwMode="auto">
            <a:xfrm>
              <a:off x="2118" y="1716"/>
              <a:ext cx="189" cy="250"/>
            </a:xfrm>
            <a:prstGeom prst="rect">
              <a:avLst/>
            </a:prstGeom>
            <a:noFill/>
            <a:ln w="15875">
              <a:noFill/>
              <a:miter lim="800000"/>
              <a:headEnd/>
              <a:tailEnd/>
            </a:ln>
          </p:spPr>
          <p:txBody>
            <a:bodyPr>
              <a:spAutoFit/>
            </a:bodyPr>
            <a:lstStyle/>
            <a:p>
              <a:pPr algn="ctr"/>
              <a:r>
                <a:rPr lang="en-US" sz="2000" b="1">
                  <a:latin typeface="Times New Roman" pitchFamily="18" charset="0"/>
                </a:rPr>
                <a:t>A</a:t>
              </a:r>
            </a:p>
          </p:txBody>
        </p:sp>
        <p:sp>
          <p:nvSpPr>
            <p:cNvPr id="108552" name="Text Box 37"/>
            <p:cNvSpPr txBox="1">
              <a:spLocks noChangeArrowheads="1"/>
            </p:cNvSpPr>
            <p:nvPr/>
          </p:nvSpPr>
          <p:spPr bwMode="auto">
            <a:xfrm>
              <a:off x="3414" y="1860"/>
              <a:ext cx="203" cy="250"/>
            </a:xfrm>
            <a:prstGeom prst="rect">
              <a:avLst/>
            </a:prstGeom>
            <a:noFill/>
            <a:ln w="15875">
              <a:noFill/>
              <a:miter lim="800000"/>
              <a:headEnd/>
              <a:tailEnd/>
            </a:ln>
          </p:spPr>
          <p:txBody>
            <a:bodyPr>
              <a:spAutoFit/>
            </a:bodyPr>
            <a:lstStyle/>
            <a:p>
              <a:pPr algn="ctr"/>
              <a:r>
                <a:rPr lang="en-US" sz="2000" b="1">
                  <a:latin typeface="Times New Roman" pitchFamily="18" charset="0"/>
                </a:rPr>
                <a:t>Y</a:t>
              </a:r>
            </a:p>
          </p:txBody>
        </p:sp>
        <p:sp>
          <p:nvSpPr>
            <p:cNvPr id="108553" name="Text Box 38"/>
            <p:cNvSpPr txBox="1">
              <a:spLocks noChangeArrowheads="1"/>
            </p:cNvSpPr>
            <p:nvPr/>
          </p:nvSpPr>
          <p:spPr bwMode="auto">
            <a:xfrm>
              <a:off x="2236" y="2123"/>
              <a:ext cx="370" cy="252"/>
            </a:xfrm>
            <a:prstGeom prst="rect">
              <a:avLst/>
            </a:prstGeom>
            <a:noFill/>
            <a:ln w="15875">
              <a:noFill/>
              <a:miter lim="800000"/>
              <a:headEnd/>
              <a:tailEnd/>
            </a:ln>
          </p:spPr>
          <p:txBody>
            <a:bodyPr>
              <a:spAutoFit/>
            </a:bodyPr>
            <a:lstStyle/>
            <a:p>
              <a:pPr algn="ctr"/>
              <a:r>
                <a:rPr lang="en-US" sz="2000" b="1">
                  <a:latin typeface="Times New Roman" pitchFamily="18" charset="0"/>
                </a:rPr>
                <a:t>X</a:t>
              </a:r>
            </a:p>
          </p:txBody>
        </p:sp>
        <p:cxnSp>
          <p:nvCxnSpPr>
            <p:cNvPr id="108554" name="AutoShape 42"/>
            <p:cNvCxnSpPr>
              <a:cxnSpLocks noChangeShapeType="1"/>
              <a:stCxn id="108553" idx="0"/>
              <a:endCxn id="108551" idx="3"/>
            </p:cNvCxnSpPr>
            <p:nvPr/>
          </p:nvCxnSpPr>
          <p:spPr bwMode="auto">
            <a:xfrm flipH="1" flipV="1">
              <a:off x="2307" y="1841"/>
              <a:ext cx="114" cy="282"/>
            </a:xfrm>
            <a:prstGeom prst="straightConnector1">
              <a:avLst/>
            </a:prstGeom>
            <a:noFill/>
            <a:ln w="9525">
              <a:solidFill>
                <a:schemeClr val="tx1"/>
              </a:solidFill>
              <a:round/>
              <a:headEnd type="triangle" w="med" len="med"/>
              <a:tailEnd/>
            </a:ln>
          </p:spPr>
        </p:cxnSp>
        <p:cxnSp>
          <p:nvCxnSpPr>
            <p:cNvPr id="108555" name="AutoShape 42"/>
            <p:cNvCxnSpPr>
              <a:cxnSpLocks noChangeShapeType="1"/>
              <a:stCxn id="108552" idx="1"/>
              <a:endCxn id="108551" idx="3"/>
            </p:cNvCxnSpPr>
            <p:nvPr/>
          </p:nvCxnSpPr>
          <p:spPr bwMode="auto">
            <a:xfrm flipH="1" flipV="1">
              <a:off x="2307" y="1841"/>
              <a:ext cx="1107" cy="117"/>
            </a:xfrm>
            <a:prstGeom prst="straightConnector1">
              <a:avLst/>
            </a:prstGeom>
            <a:noFill/>
            <a:ln w="9525">
              <a:solidFill>
                <a:schemeClr val="tx1"/>
              </a:solidFill>
              <a:round/>
              <a:headEnd type="triangle" w="med" len="med"/>
              <a:tailEnd/>
            </a:ln>
          </p:spPr>
        </p:cxnSp>
      </p:grpSp>
      <p:sp>
        <p:nvSpPr>
          <p:cNvPr id="108550" name="Rectangle 3"/>
          <p:cNvSpPr txBox="1">
            <a:spLocks noChangeArrowheads="1"/>
          </p:cNvSpPr>
          <p:nvPr/>
        </p:nvSpPr>
        <p:spPr bwMode="auto">
          <a:xfrm>
            <a:off x="4724400" y="4246563"/>
            <a:ext cx="4191000" cy="2306637"/>
          </a:xfrm>
          <a:prstGeom prst="rect">
            <a:avLst/>
          </a:prstGeom>
          <a:noFill/>
          <a:ln w="9525">
            <a:noFill/>
            <a:miter lim="800000"/>
            <a:headEnd/>
            <a:tailEnd/>
          </a:ln>
        </p:spPr>
        <p:txBody>
          <a:bodyPr lIns="54864" tIns="91440"/>
          <a:lstStyle/>
          <a:p>
            <a:pPr eaLnBrk="0" hangingPunct="0">
              <a:lnSpc>
                <a:spcPct val="90000"/>
              </a:lnSpc>
              <a:buClr>
                <a:schemeClr val="accent1"/>
              </a:buClr>
              <a:buSzPct val="80000"/>
            </a:pPr>
            <a:r>
              <a:rPr lang="en-US" sz="2800">
                <a:latin typeface="Corbel" pitchFamily="34" charset="0"/>
              </a:rPr>
              <a:t>Both will result in a change in the estimated association between X and Y when conditioning on a specific value of A.</a:t>
            </a:r>
          </a:p>
        </p:txBody>
      </p:sp>
    </p:spTree>
    <p:extLst>
      <p:ext uri="{BB962C8B-B14F-4D97-AF65-F5344CB8AC3E}">
        <p14:creationId xmlns:p14="http://schemas.microsoft.com/office/powerpoint/2010/main" val="320577897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a:defRPr/>
            </a:pPr>
            <a:r>
              <a:rPr lang="en-US"/>
              <a:t>Common Questions</a:t>
            </a:r>
          </a:p>
        </p:txBody>
      </p:sp>
      <p:sp>
        <p:nvSpPr>
          <p:cNvPr id="110594" name="Rectangle 3"/>
          <p:cNvSpPr>
            <a:spLocks noGrp="1" noChangeArrowheads="1"/>
          </p:cNvSpPr>
          <p:nvPr>
            <p:ph type="body" idx="1"/>
          </p:nvPr>
        </p:nvSpPr>
        <p:spPr/>
        <p:txBody>
          <a:bodyPr/>
          <a:lstStyle/>
          <a:p>
            <a:r>
              <a:rPr lang="en-US"/>
              <a:t>Do two variables have to be correlated to interact?  </a:t>
            </a:r>
          </a:p>
          <a:p>
            <a:endParaRPr lang="en-US"/>
          </a:p>
          <a:p>
            <a:pPr algn="ctr">
              <a:buFontTx/>
              <a:buNone/>
            </a:pPr>
            <a:r>
              <a:rPr lang="en-US" sz="4400" b="1">
                <a:solidFill>
                  <a:schemeClr val="accent1"/>
                </a:solidFill>
              </a:rPr>
              <a:t>NO</a:t>
            </a:r>
          </a:p>
        </p:txBody>
      </p:sp>
    </p:spTree>
    <p:extLst>
      <p:ext uri="{BB962C8B-B14F-4D97-AF65-F5344CB8AC3E}">
        <p14:creationId xmlns:p14="http://schemas.microsoft.com/office/powerpoint/2010/main" val="187429692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a:defRPr/>
            </a:pPr>
            <a:r>
              <a:rPr lang="en-US"/>
              <a:t>Common Questions</a:t>
            </a:r>
          </a:p>
        </p:txBody>
      </p:sp>
      <p:sp>
        <p:nvSpPr>
          <p:cNvPr id="111618" name="Rectangle 3"/>
          <p:cNvSpPr>
            <a:spLocks noGrp="1" noChangeArrowheads="1"/>
          </p:cNvSpPr>
          <p:nvPr>
            <p:ph type="body" idx="1"/>
          </p:nvPr>
        </p:nvSpPr>
        <p:spPr/>
        <p:txBody>
          <a:bodyPr/>
          <a:lstStyle/>
          <a:p>
            <a:r>
              <a:rPr lang="en-US"/>
              <a:t>Does Z have to be associated with X to confound the relation between X and Y?  </a:t>
            </a:r>
          </a:p>
          <a:p>
            <a:endParaRPr lang="en-US"/>
          </a:p>
          <a:p>
            <a:pPr algn="ctr">
              <a:buFontTx/>
              <a:buNone/>
            </a:pPr>
            <a:r>
              <a:rPr lang="en-US" sz="4400" b="1">
                <a:solidFill>
                  <a:schemeClr val="accent1"/>
                </a:solidFill>
              </a:rPr>
              <a:t>Yes</a:t>
            </a:r>
          </a:p>
        </p:txBody>
      </p:sp>
    </p:spTree>
    <p:extLst>
      <p:ext uri="{BB962C8B-B14F-4D97-AF65-F5344CB8AC3E}">
        <p14:creationId xmlns:p14="http://schemas.microsoft.com/office/powerpoint/2010/main" val="197055224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a:defRPr/>
            </a:pPr>
            <a:r>
              <a:rPr lang="en-US"/>
              <a:t>Common Questions</a:t>
            </a:r>
          </a:p>
        </p:txBody>
      </p:sp>
      <p:sp>
        <p:nvSpPr>
          <p:cNvPr id="112642" name="Rectangle 3"/>
          <p:cNvSpPr>
            <a:spLocks noGrp="1" noChangeArrowheads="1"/>
          </p:cNvSpPr>
          <p:nvPr>
            <p:ph type="body" idx="1"/>
          </p:nvPr>
        </p:nvSpPr>
        <p:spPr/>
        <p:txBody>
          <a:bodyPr/>
          <a:lstStyle/>
          <a:p>
            <a:r>
              <a:rPr lang="en-US"/>
              <a:t>Which do I test for first, confounding or interactions?</a:t>
            </a:r>
          </a:p>
          <a:p>
            <a:r>
              <a:rPr lang="en-US"/>
              <a:t>Think about what we need to adjust (i.e., control) for and then look at interactions.  </a:t>
            </a:r>
          </a:p>
          <a:p>
            <a:r>
              <a:rPr lang="en-US"/>
              <a:t>If you have a very firm theory and need to stratify than you do the first step in the two separate (stratified) models.</a:t>
            </a:r>
          </a:p>
        </p:txBody>
      </p:sp>
    </p:spTree>
    <p:extLst>
      <p:ext uri="{BB962C8B-B14F-4D97-AF65-F5344CB8AC3E}">
        <p14:creationId xmlns:p14="http://schemas.microsoft.com/office/powerpoint/2010/main" val="999048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defRPr/>
            </a:pPr>
            <a:r>
              <a:rPr lang="en-US" sz="4000" dirty="0">
                <a:cs typeface="Times New Roman" pitchFamily="18" charset="0"/>
              </a:rPr>
              <a:t>3 Situations</a:t>
            </a:r>
          </a:p>
        </p:txBody>
      </p:sp>
      <p:sp>
        <p:nvSpPr>
          <p:cNvPr id="4" name="Slide Number Placeholder 3"/>
          <p:cNvSpPr>
            <a:spLocks noGrp="1"/>
          </p:cNvSpPr>
          <p:nvPr>
            <p:ph type="sldNum" sz="quarter" idx="12"/>
          </p:nvPr>
        </p:nvSpPr>
        <p:spPr/>
        <p:txBody>
          <a:bodyPr/>
          <a:lstStyle/>
          <a:p>
            <a:pPr>
              <a:defRPr/>
            </a:pPr>
            <a:fld id="{FE272B1E-DCF1-4387-99C7-CC4464A75610}" type="slidenum">
              <a:rPr lang="en-US" smtClean="0"/>
              <a:pPr>
                <a:defRPr/>
              </a:pPr>
              <a:t>9</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8" y="1523999"/>
            <a:ext cx="9834563" cy="2187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40756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5180</TotalTime>
  <Words>5233</Words>
  <Application>Microsoft Office PowerPoint</Application>
  <PresentationFormat>On-screen Show (4:3)</PresentationFormat>
  <Paragraphs>866</Paragraphs>
  <Slides>84</Slides>
  <Notes>68</Notes>
  <HiddenSlides>0</HiddenSlides>
  <MMClips>0</MMClips>
  <ScaleCrop>false</ScaleCrop>
  <HeadingPairs>
    <vt:vector size="4" baseType="variant">
      <vt:variant>
        <vt:lpstr>Theme</vt:lpstr>
      </vt:variant>
      <vt:variant>
        <vt:i4>1</vt:i4>
      </vt:variant>
      <vt:variant>
        <vt:lpstr>Slide Titles</vt:lpstr>
      </vt:variant>
      <vt:variant>
        <vt:i4>84</vt:i4>
      </vt:variant>
    </vt:vector>
  </HeadingPairs>
  <TitlesOfParts>
    <vt:vector size="85" baseType="lpstr">
      <vt:lpstr>Module</vt:lpstr>
      <vt:lpstr>PowerPoint Presentation</vt:lpstr>
      <vt:lpstr>Outline</vt:lpstr>
      <vt:lpstr>Incorrect SEs and Loss of efficiency</vt:lpstr>
      <vt:lpstr>Variance “cost” of clustering a function of rho/ICC and # of people/cluster</vt:lpstr>
      <vt:lpstr>Calculation of rho/ICC</vt:lpstr>
      <vt:lpstr>Approximate design effect formula for estimation of the mean</vt:lpstr>
      <vt:lpstr>3 Situations</vt:lpstr>
      <vt:lpstr>3 Situations</vt:lpstr>
      <vt:lpstr>3 Situations</vt:lpstr>
      <vt:lpstr>3 Situations</vt:lpstr>
      <vt:lpstr>3 Situations</vt:lpstr>
      <vt:lpstr>3 Situations</vt:lpstr>
      <vt:lpstr>Inefficient estimators</vt:lpstr>
      <vt:lpstr>GEE uses most efficient weighting of correlated observations</vt:lpstr>
      <vt:lpstr>Wide vs Tall Data sets</vt:lpstr>
      <vt:lpstr>Basic mixed model for clustered data without ordering </vt:lpstr>
      <vt:lpstr>Random slopes model</vt:lpstr>
      <vt:lpstr>Random slopes model</vt:lpstr>
      <vt:lpstr>When the unit of clustering is a person</vt:lpstr>
      <vt:lpstr>Questions potentially of interest: repeated measures of a person</vt:lpstr>
      <vt:lpstr>Classic growth curve: Willis et al Pmed S2: trajectories of SBP</vt:lpstr>
      <vt:lpstr>Classic growth curve: Willis et al Pmed S2: trajectories of SBP</vt:lpstr>
      <vt:lpstr>What’s the best time dimension?</vt:lpstr>
      <vt:lpstr>It’s possible to estimate an age slope with cross-sectional data</vt:lpstr>
      <vt:lpstr>It’s possible to estimate an age slope with cross-sectional data</vt:lpstr>
      <vt:lpstr>But the XS data conflates age, period , and cohort differences</vt:lpstr>
      <vt:lpstr>But the XS data conflates age, period , and cohort differences</vt:lpstr>
      <vt:lpstr>But the XS data conflates age, period , and cohort differences</vt:lpstr>
      <vt:lpstr>But the XS data conflates age, period , and cohort differences</vt:lpstr>
      <vt:lpstr>What’s the best time dimension?</vt:lpstr>
      <vt:lpstr>Alternative time dimensions</vt:lpstr>
      <vt:lpstr>First the model for before menarche (d=1)</vt:lpstr>
      <vt:lpstr>Then the model for after menarche (d=0)</vt:lpstr>
      <vt:lpstr>Then the combined model</vt:lpstr>
      <vt:lpstr>Provides a flexible test of multiple questions</vt:lpstr>
      <vt:lpstr>Outline</vt:lpstr>
      <vt:lpstr>Lifecourse timing</vt:lpstr>
      <vt:lpstr>Etiologic Model: Immediate Risk</vt:lpstr>
      <vt:lpstr>Etiologic Models: Immediate Risk + Social Trajectory</vt:lpstr>
      <vt:lpstr>Critical Period/Latency  (+ Social Trajectory)</vt:lpstr>
      <vt:lpstr>Fetal Origins of Disease</vt:lpstr>
      <vt:lpstr>Fetal Origins of Disease</vt:lpstr>
      <vt:lpstr>Etiologic Models: Cumulative Risk</vt:lpstr>
      <vt:lpstr>Physiological Effects of Trajectory/Change</vt:lpstr>
      <vt:lpstr>Etiologic Models: All Confounding</vt:lpstr>
      <vt:lpstr>Implications of Alternatives</vt:lpstr>
      <vt:lpstr>Implications for Prioritizing Resources </vt:lpstr>
      <vt:lpstr>Lifecourse Models Guide  Intervention Design/ Policy Priorities</vt:lpstr>
      <vt:lpstr>Lifecourse Models Guide  Intervention Design/ Policy Priorities</vt:lpstr>
      <vt:lpstr>Lifecourse Models Have Inconsistent Empirical Predictions</vt:lpstr>
      <vt:lpstr>Conventional Approach: Total Effect of Child SES on Adult Health</vt:lpstr>
      <vt:lpstr>Conventional Approach: Total Effect of Child SES on Adult Health</vt:lpstr>
      <vt:lpstr>Conventional Approach: Direct Effect of Child SES on Adult Health</vt:lpstr>
      <vt:lpstr>Conventional Approach: Indirect Effect of Child SES on Adult Health</vt:lpstr>
      <vt:lpstr>Conventional Approach:  Cumulative vs Latency</vt:lpstr>
      <vt:lpstr>When The Classic Approach Works</vt:lpstr>
      <vt:lpstr>Difficult to Assess Empirically</vt:lpstr>
      <vt:lpstr>When The Classic Approach Works</vt:lpstr>
      <vt:lpstr>Critical Period/Latency  &amp; Survivor Bias</vt:lpstr>
      <vt:lpstr>Who survived to be old?</vt:lpstr>
      <vt:lpstr>Survivor Bias in Lifecourse Studies</vt:lpstr>
      <vt:lpstr>Problems with Conventional Approach: Measurement Error</vt:lpstr>
      <vt:lpstr>Distinguishing Etiologic Models: Testing for Latency or Cumulative vs Immediate Risk</vt:lpstr>
      <vt:lpstr>Distinguishing Etiologic Models: Testing for Latency or Cumulative vs Immediate Risk</vt:lpstr>
      <vt:lpstr>Distinguishing Etiologic Models: Testing for Latency or Cumulative vs Immediate Risk</vt:lpstr>
      <vt:lpstr>Alternative Sources of Evidence</vt:lpstr>
      <vt:lpstr>Alternative Sources of Evidence</vt:lpstr>
      <vt:lpstr>Alternative Sources of Evidence</vt:lpstr>
      <vt:lpstr>Alternative Sources of Evidence</vt:lpstr>
      <vt:lpstr>Alternative Sources of Evidence</vt:lpstr>
      <vt:lpstr>Old notes on interactions</vt:lpstr>
      <vt:lpstr>Basic logistic model</vt:lpstr>
      <vt:lpstr>Effect Measure Modification</vt:lpstr>
      <vt:lpstr>Effect Modification vs Interaction</vt:lpstr>
      <vt:lpstr>Scale Dependence of Effect Modification</vt:lpstr>
      <vt:lpstr>Scale Dependence of Effect Modification</vt:lpstr>
      <vt:lpstr>Effect Modification vs Interaction</vt:lpstr>
      <vt:lpstr>Relative vs Absolute Measures</vt:lpstr>
      <vt:lpstr>Some Rules</vt:lpstr>
      <vt:lpstr>Some Rules</vt:lpstr>
      <vt:lpstr>Common Questions</vt:lpstr>
      <vt:lpstr>Common Questions</vt:lpstr>
      <vt:lpstr>Common Questions</vt:lpstr>
      <vt:lpstr>Common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MGLYMOUR</dc:creator>
  <cp:lastModifiedBy>Maria Glymour</cp:lastModifiedBy>
  <cp:revision>234</cp:revision>
  <dcterms:created xsi:type="dcterms:W3CDTF">2010-10-17T18:57:03Z</dcterms:created>
  <dcterms:modified xsi:type="dcterms:W3CDTF">2016-04-18T17:25:59Z</dcterms:modified>
</cp:coreProperties>
</file>