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0"/>
  </p:notesMasterIdLst>
  <p:handoutMasterIdLst>
    <p:handoutMasterId r:id="rId91"/>
  </p:handoutMasterIdLst>
  <p:sldIdLst>
    <p:sldId id="367" r:id="rId2"/>
    <p:sldId id="354" r:id="rId3"/>
    <p:sldId id="378" r:id="rId4"/>
    <p:sldId id="368" r:id="rId5"/>
    <p:sldId id="397" r:id="rId6"/>
    <p:sldId id="455" r:id="rId7"/>
    <p:sldId id="402" r:id="rId8"/>
    <p:sldId id="403" r:id="rId9"/>
    <p:sldId id="433" r:id="rId10"/>
    <p:sldId id="468" r:id="rId11"/>
    <p:sldId id="325" r:id="rId12"/>
    <p:sldId id="315" r:id="rId13"/>
    <p:sldId id="313" r:id="rId14"/>
    <p:sldId id="436" r:id="rId15"/>
    <p:sldId id="456" r:id="rId16"/>
    <p:sldId id="414" r:id="rId17"/>
    <p:sldId id="405" r:id="rId18"/>
    <p:sldId id="266" r:id="rId19"/>
    <p:sldId id="342" r:id="rId20"/>
    <p:sldId id="438" r:id="rId21"/>
    <p:sldId id="272" r:id="rId22"/>
    <p:sldId id="311" r:id="rId23"/>
    <p:sldId id="418" r:id="rId24"/>
    <p:sldId id="416" r:id="rId25"/>
    <p:sldId id="439" r:id="rId26"/>
    <p:sldId id="324" r:id="rId27"/>
    <p:sldId id="388" r:id="rId28"/>
    <p:sldId id="372" r:id="rId29"/>
    <p:sldId id="382" r:id="rId30"/>
    <p:sldId id="417" r:id="rId31"/>
    <p:sldId id="277" r:id="rId32"/>
    <p:sldId id="335" r:id="rId33"/>
    <p:sldId id="350" r:id="rId34"/>
    <p:sldId id="459" r:id="rId35"/>
    <p:sldId id="441" r:id="rId36"/>
    <p:sldId id="419" r:id="rId37"/>
    <p:sldId id="458" r:id="rId38"/>
    <p:sldId id="352" r:id="rId39"/>
    <p:sldId id="343" r:id="rId40"/>
    <p:sldId id="373" r:id="rId41"/>
    <p:sldId id="444" r:id="rId42"/>
    <p:sldId id="351" r:id="rId43"/>
    <p:sldId id="360" r:id="rId44"/>
    <p:sldId id="374" r:id="rId45"/>
    <p:sldId id="469" r:id="rId46"/>
    <p:sldId id="471" r:id="rId47"/>
    <p:sldId id="445" r:id="rId48"/>
    <p:sldId id="411" r:id="rId49"/>
    <p:sldId id="460" r:id="rId50"/>
    <p:sldId id="336" r:id="rId51"/>
    <p:sldId id="461" r:id="rId52"/>
    <p:sldId id="464" r:id="rId53"/>
    <p:sldId id="446" r:id="rId54"/>
    <p:sldId id="332" r:id="rId55"/>
    <p:sldId id="389" r:id="rId56"/>
    <p:sldId id="398" r:id="rId57"/>
    <p:sldId id="462" r:id="rId58"/>
    <p:sldId id="463" r:id="rId59"/>
    <p:sldId id="465" r:id="rId60"/>
    <p:sldId id="283" r:id="rId61"/>
    <p:sldId id="280" r:id="rId62"/>
    <p:sldId id="293" r:id="rId63"/>
    <p:sldId id="297" r:id="rId64"/>
    <p:sldId id="401" r:id="rId65"/>
    <p:sldId id="400" r:id="rId66"/>
    <p:sldId id="412" r:id="rId67"/>
    <p:sldId id="304" r:id="rId68"/>
    <p:sldId id="318" r:id="rId69"/>
    <p:sldId id="338" r:id="rId70"/>
    <p:sldId id="337" r:id="rId71"/>
    <p:sldId id="448" r:id="rId72"/>
    <p:sldId id="296" r:id="rId73"/>
    <p:sldId id="449" r:id="rId74"/>
    <p:sldId id="451" r:id="rId75"/>
    <p:sldId id="467" r:id="rId76"/>
    <p:sldId id="339" r:id="rId77"/>
    <p:sldId id="353" r:id="rId78"/>
    <p:sldId id="319" r:id="rId79"/>
    <p:sldId id="340" r:id="rId80"/>
    <p:sldId id="321" r:id="rId81"/>
    <p:sldId id="322" r:id="rId82"/>
    <p:sldId id="452" r:id="rId83"/>
    <p:sldId id="323" r:id="rId84"/>
    <p:sldId id="384" r:id="rId85"/>
    <p:sldId id="466" r:id="rId86"/>
    <p:sldId id="453" r:id="rId87"/>
    <p:sldId id="386" r:id="rId88"/>
    <p:sldId id="407" r:id="rId89"/>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artin" initials="" lastIdx="44" clrIdx="0"/>
  <p:cmAuthor id="1" name="aschwartz" initials="" lastIdx="18" clrIdx="1"/>
  <p:cmAuthor id="2" name="Jeff Martin" initials="JM" lastIdx="52" clrIdx="2"/>
  <p:cmAuthor id="3" name="Ann Schwartz" initials="" lastIdx="2" clrIdx="4"/>
  <p:cmAuthor id="4" name="Schwartz, Ann" initials="xx" lastIdx="2" clrIdx="5"/>
  <p:cmAuthor id="5" name="Ann Schwartz" initials="AS" lastIdx="26" clrIdx="6"/>
  <p:cmAuthor id="6" name="loaner" initials="l" lastIdx="50"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39" autoAdjust="0"/>
    <p:restoredTop sz="66763" autoAdjust="0"/>
  </p:normalViewPr>
  <p:slideViewPr>
    <p:cSldViewPr>
      <p:cViewPr>
        <p:scale>
          <a:sx n="55" d="100"/>
          <a:sy n="55" d="100"/>
        </p:scale>
        <p:origin x="-2118" y="-114"/>
      </p:cViewPr>
      <p:guideLst>
        <p:guide orient="horz" pos="2160"/>
        <p:guide pos="2880"/>
      </p:guideLst>
    </p:cSldViewPr>
  </p:slideViewPr>
  <p:outlineViewPr>
    <p:cViewPr>
      <p:scale>
        <a:sx n="33" d="100"/>
        <a:sy n="33" d="100"/>
      </p:scale>
      <p:origin x="0" y="774"/>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890" y="7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eaLnBrk="0" hangingPunct="0">
              <a:defRPr sz="1200"/>
            </a:lvl1pPr>
          </a:lstStyle>
          <a:p>
            <a:pPr>
              <a:defRPr/>
            </a:pPr>
            <a:endParaRPr lang="en-US"/>
          </a:p>
        </p:txBody>
      </p:sp>
      <p:sp>
        <p:nvSpPr>
          <p:cNvPr id="5837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eaLnBrk="0" hangingPunct="0">
              <a:defRPr sz="1200"/>
            </a:lvl1pPr>
          </a:lstStyle>
          <a:p>
            <a:pPr>
              <a:defRPr/>
            </a:pPr>
            <a:endParaRPr lang="en-US"/>
          </a:p>
        </p:txBody>
      </p:sp>
      <p:sp>
        <p:nvSpPr>
          <p:cNvPr id="5837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5837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0" hangingPunct="0">
              <a:defRPr sz="1200"/>
            </a:lvl1pPr>
          </a:lstStyle>
          <a:p>
            <a:pPr>
              <a:defRPr/>
            </a:pPr>
            <a:fld id="{E7CF28F5-37E5-4DFE-B9E2-00104FC7F755}" type="slidenum">
              <a:rPr lang="en-US"/>
              <a:pPr>
                <a:defRPr/>
              </a:pPr>
              <a:t>‹#›</a:t>
            </a:fld>
            <a:endParaRPr lang="en-US"/>
          </a:p>
        </p:txBody>
      </p:sp>
    </p:spTree>
    <p:extLst>
      <p:ext uri="{BB962C8B-B14F-4D97-AF65-F5344CB8AC3E}">
        <p14:creationId xmlns:p14="http://schemas.microsoft.com/office/powerpoint/2010/main" val="2541371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vl1pPr>
          </a:lstStyle>
          <a:p>
            <a:pPr>
              <a:defRPr/>
            </a:pPr>
            <a:endParaRPr lang="en-US"/>
          </a:p>
        </p:txBody>
      </p:sp>
      <p:sp>
        <p:nvSpPr>
          <p:cNvPr id="10752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752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10752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E22833B5-DC16-48A8-8A55-15BC55F25A7F}" type="slidenum">
              <a:rPr lang="en-US"/>
              <a:pPr>
                <a:defRPr/>
              </a:pPr>
              <a:t>‹#›</a:t>
            </a:fld>
            <a:endParaRPr lang="en-US"/>
          </a:p>
        </p:txBody>
      </p:sp>
    </p:spTree>
    <p:extLst>
      <p:ext uri="{BB962C8B-B14F-4D97-AF65-F5344CB8AC3E}">
        <p14:creationId xmlns:p14="http://schemas.microsoft.com/office/powerpoint/2010/main" val="2588546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2</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r>
              <a:rPr lang="en-US" dirty="0" smtClean="0"/>
              <a:t>Outline of points that will be covered in this lecture.  </a:t>
            </a:r>
          </a:p>
          <a:p>
            <a:endParaRPr lang="en-US" dirty="0" smtClean="0"/>
          </a:p>
          <a:p>
            <a:r>
              <a:rPr lang="en-US" dirty="0" smtClean="0"/>
              <a:t>Today’s lecture provides an introduction to the basic concepts in the design of observational </a:t>
            </a:r>
            <a:r>
              <a:rPr lang="en-US" dirty="0" smtClean="0">
                <a:solidFill>
                  <a:srgbClr val="FF0000"/>
                </a:solidFill>
              </a:rPr>
              <a:t>epidemiologic</a:t>
            </a:r>
            <a:r>
              <a:rPr lang="en-US" baseline="0" dirty="0" smtClean="0">
                <a:solidFill>
                  <a:srgbClr val="FF0000"/>
                </a:solidFill>
              </a:rPr>
              <a:t> </a:t>
            </a:r>
            <a:r>
              <a:rPr lang="en-US" dirty="0" smtClean="0"/>
              <a:t>studies.  We will cover three broad designs for between-subjects studies:  cohort, cross-sectional and case-control.  We will spend most of the time on case-control design – a design that can be both cost-effective and methodologically just as sound as a cohort</a:t>
            </a:r>
            <a:r>
              <a:rPr lang="en-US" baseline="0" dirty="0" smtClean="0"/>
              <a:t> study, if designed correctly</a:t>
            </a:r>
            <a:r>
              <a:rPr lang="en-US" dirty="0" smtClean="0"/>
              <a:t>.  By the end of the lecture, you’ll be able to identify the key characteristics that make for a strong versus weak case-control design.  In addition, we will touch on the concepts of incidence versus prevalence and retrospective versus prospective.  </a:t>
            </a:r>
          </a:p>
          <a:p>
            <a:endParaRPr lang="en-US" dirty="0" smtClean="0"/>
          </a:p>
          <a:p>
            <a:r>
              <a:rPr lang="en-US" dirty="0" smtClean="0"/>
              <a:t>Today’s lecture is a starting framework.  We will return to these study designs in future lectures.  For example, the methods for measuring the association between exposure</a:t>
            </a:r>
            <a:r>
              <a:rPr lang="en-US" baseline="0" dirty="0" smtClean="0"/>
              <a:t> </a:t>
            </a:r>
            <a:r>
              <a:rPr lang="en-US" dirty="0" smtClean="0"/>
              <a:t>and outcome vary depending on the study design.  So, you’ll learn more about these designs in our two lectures on disease associations as well as throughout</a:t>
            </a:r>
            <a:r>
              <a:rPr lang="en-US" baseline="0" dirty="0" smtClean="0"/>
              <a:t> the course</a:t>
            </a:r>
            <a:r>
              <a:rPr lang="en-US" dirty="0" smtClean="0"/>
              <a:t>.</a:t>
            </a:r>
          </a:p>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fld id="{B7F908D4-1D55-4BF4-8671-76A122446887}" type="slidenum">
              <a:rPr lang="en-US" smtClean="0"/>
              <a:pPr/>
              <a:t>11</a:t>
            </a:fld>
            <a:endParaRPr lang="en-US" smtClean="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US" dirty="0" smtClean="0"/>
              <a:t>We start here because everyone is familiar with the idea of a cohort that enrolls individuals, makes measurements of interest on them, and follows them through time for the occurrence of the disease or diseases of interest.  In the past, textbooks have often treated the cohort as if it were a different beast entirely from cross-sectional or case-controls studies, but all three types of design are best understood in the setting of a cohort of individuals moving through time.</a:t>
            </a:r>
          </a:p>
          <a:p>
            <a:endParaRPr lang="en-US" dirty="0" smtClean="0"/>
          </a:p>
          <a:p>
            <a:r>
              <a:rPr lang="en-US" dirty="0" smtClean="0"/>
              <a:t>We will illustrate this idea by introducing next the broader concept of the Study Base.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p:spPr>
        <p:txBody>
          <a:bodyPr/>
          <a:lstStyle/>
          <a:p>
            <a:fld id="{0710BD64-BB03-40FB-924D-41D2CCD4BD23}" type="slidenum">
              <a:rPr lang="en-US" smtClean="0"/>
              <a:pPr/>
              <a:t>12</a:t>
            </a:fld>
            <a:endParaRPr lang="en-US" smtClean="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xfrm>
            <a:off x="685800" y="4416425"/>
            <a:ext cx="5486400" cy="4879975"/>
          </a:xfrm>
          <a:noFill/>
          <a:ln/>
        </p:spPr>
        <p:txBody>
          <a:bodyPr/>
          <a:lstStyle/>
          <a:p>
            <a:r>
              <a:rPr lang="en-US" i="0" dirty="0" smtClean="0"/>
              <a:t>For any study design, there is</a:t>
            </a:r>
            <a:r>
              <a:rPr lang="en-US" i="0" baseline="0" dirty="0" smtClean="0"/>
              <a:t> an underlying study base.   The simplest situation is a cohort study per se.  </a:t>
            </a:r>
            <a:r>
              <a:rPr lang="en-US" i="0" dirty="0" smtClean="0"/>
              <a:t>In </a:t>
            </a:r>
            <a:r>
              <a:rPr lang="en-US" i="0" dirty="0" smtClean="0"/>
              <a:t>a cohort </a:t>
            </a:r>
            <a:r>
              <a:rPr lang="en-US" i="0" dirty="0" smtClean="0"/>
              <a:t>study design, </a:t>
            </a:r>
            <a:r>
              <a:rPr lang="en-US" i="0" dirty="0" smtClean="0"/>
              <a:t>the study</a:t>
            </a:r>
            <a:r>
              <a:rPr lang="en-US" i="0" baseline="0" dirty="0" smtClean="0"/>
              <a:t> base is </a:t>
            </a:r>
            <a:r>
              <a:rPr lang="en-US" i="0" baseline="0" dirty="0" smtClean="0"/>
              <a:t>some explicitly </a:t>
            </a:r>
            <a:r>
              <a:rPr lang="en-US" i="0" baseline="0" dirty="0" smtClean="0"/>
              <a:t>defined </a:t>
            </a:r>
            <a:r>
              <a:rPr lang="en-US" i="0" baseline="0" dirty="0" smtClean="0"/>
              <a:t>population which is followed forward in </a:t>
            </a:r>
            <a:r>
              <a:rPr lang="en-US" i="0" baseline="0" dirty="0" smtClean="0"/>
              <a:t>time.  The population may be a </a:t>
            </a:r>
            <a:r>
              <a:rPr lang="en-US" i="0" baseline="0" dirty="0" smtClean="0"/>
              <a:t>closed (or fixed) </a:t>
            </a:r>
            <a:r>
              <a:rPr lang="en-US" i="0" baseline="0" dirty="0" smtClean="0"/>
              <a:t>group or it may be a dynamic (open) population with members leaving and entering the population during the follow-up time. </a:t>
            </a:r>
            <a:r>
              <a:rPr lang="en-US" dirty="0" smtClean="0"/>
              <a:t>In a cohort study, the study base is an explicitly</a:t>
            </a:r>
            <a:r>
              <a:rPr lang="en-US" baseline="0" dirty="0" smtClean="0"/>
              <a:t> </a:t>
            </a:r>
            <a:r>
              <a:rPr lang="en-US" dirty="0" smtClean="0"/>
              <a:t>defined group of individuals based on some set of characteristics at </a:t>
            </a:r>
            <a:r>
              <a:rPr lang="en-US" dirty="0" smtClean="0"/>
              <a:t>the beginning of observation, </a:t>
            </a:r>
            <a:r>
              <a:rPr lang="en-US" dirty="0" smtClean="0"/>
              <a:t>called time zero. </a:t>
            </a:r>
            <a:r>
              <a:rPr lang="en-US" dirty="0" smtClean="0"/>
              <a:t>  The cohort study is a sample of the underlying full</a:t>
            </a:r>
            <a:r>
              <a:rPr lang="en-US" baseline="0" dirty="0" smtClean="0"/>
              <a:t> cohort.</a:t>
            </a:r>
            <a:endParaRPr lang="en-US" dirty="0" smtClean="0"/>
          </a:p>
          <a:p>
            <a:endParaRPr lang="en-US" dirty="0" smtClean="0"/>
          </a:p>
          <a:p>
            <a:r>
              <a:rPr lang="en-US" dirty="0" smtClean="0"/>
              <a:t>We </a:t>
            </a:r>
            <a:r>
              <a:rPr lang="en-US" dirty="0" smtClean="0"/>
              <a:t>will also</a:t>
            </a:r>
            <a:r>
              <a:rPr lang="en-US" baseline="0" dirty="0" smtClean="0"/>
              <a:t> </a:t>
            </a:r>
            <a:r>
              <a:rPr lang="en-US" dirty="0" smtClean="0"/>
              <a:t>look at cross-sectional and case-control studies in the setting of a cohort. Looking at cross-sectional and case-control studies in the setting of a cohort makes clear how they are samples of the underlying study base.</a:t>
            </a:r>
          </a:p>
          <a:p>
            <a:endParaRPr lang="nl-NL" dirty="0" smtClean="0"/>
          </a:p>
          <a:p>
            <a:r>
              <a:rPr lang="nl-NL" dirty="0" smtClean="0"/>
              <a:t>By a “hypothetical cohort”, we mean that a</a:t>
            </a:r>
            <a:r>
              <a:rPr lang="nl-NL" baseline="0" dirty="0" smtClean="0"/>
              <a:t>n underlying </a:t>
            </a:r>
            <a:r>
              <a:rPr lang="nl-NL" dirty="0" smtClean="0"/>
              <a:t>cohort is</a:t>
            </a:r>
            <a:r>
              <a:rPr lang="nl-NL" baseline="0" dirty="0" smtClean="0"/>
              <a:t> not readily identifible</a:t>
            </a:r>
            <a:r>
              <a:rPr lang="nl-NL" dirty="0" smtClean="0"/>
              <a:t>, but that </a:t>
            </a:r>
            <a:r>
              <a:rPr lang="nl-NL" dirty="0" smtClean="0"/>
              <a:t>there is instead some hypothetical </a:t>
            </a:r>
            <a:r>
              <a:rPr lang="nl-NL" dirty="0" smtClean="0"/>
              <a:t>cohort of individuals </a:t>
            </a:r>
            <a:r>
              <a:rPr lang="nl-NL" dirty="0" smtClean="0"/>
              <a:t>who gave rise to some group of disease diagnoses.</a:t>
            </a:r>
            <a:r>
              <a:rPr lang="nl-NL" baseline="0" dirty="0" smtClean="0"/>
              <a:t>   This will become more apparent when we look at some examples.  </a:t>
            </a:r>
          </a:p>
          <a:p>
            <a:endParaRPr lang="nl-NL" baseline="0" dirty="0" smtClean="0"/>
          </a:p>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fld id="{76B4BB1B-08D7-4552-B2DD-B7DF34F2D050}" type="slidenum">
              <a:rPr lang="en-US" smtClean="0"/>
              <a:pPr/>
              <a:t>13</a:t>
            </a:fld>
            <a:endParaRPr lang="en-US" smtClean="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xfrm>
            <a:off x="685800" y="4416425"/>
            <a:ext cx="5486400" cy="4260850"/>
          </a:xfrm>
          <a:noFill/>
          <a:ln/>
        </p:spPr>
        <p:txBody>
          <a:bodyPr/>
          <a:lstStyle/>
          <a:p>
            <a:r>
              <a:rPr lang="en-US" dirty="0" smtClean="0"/>
              <a:t>Our presentation of study design is based on understanding how the three main types of study design</a:t>
            </a:r>
            <a:r>
              <a:rPr lang="en-US" baseline="0" dirty="0" smtClean="0"/>
              <a:t> (cohort, cross-sectional, case-control)</a:t>
            </a:r>
            <a:r>
              <a:rPr lang="en-US" dirty="0" smtClean="0"/>
              <a:t> relate to the concept of a study base.  A study base, also called a “reference population” by the text, is a defined population whose disease experience during some period of time is the source of the study data.  Identifying the study base answers the question:  What population gave rise to the disease diagnoses in the study?  Importantly, understanding the study base concept provides the clearest guidance to understanding valid case-control design, the study design that is most often a cause of confusion.</a:t>
            </a:r>
          </a:p>
          <a:p>
            <a:endParaRPr lang="en-US" dirty="0" smtClean="0"/>
          </a:p>
          <a:p>
            <a:r>
              <a:rPr lang="en-US" dirty="0" smtClean="0"/>
              <a:t>Sampling is the second key element of study design.  Sampling is the process by which individuals belonging to a larger target population are selected for study. Sampling is obvious in some study designs but less so in others, such as case-control designs, but is the key to understanding a properly designed case-control study.</a:t>
            </a:r>
          </a:p>
          <a:p>
            <a:endParaRPr lang="en-US" dirty="0" smtClean="0"/>
          </a:p>
          <a:p>
            <a:r>
              <a:rPr lang="en-US" dirty="0" smtClean="0"/>
              <a:t>Measurement of predictor variables and outcome variables is the third key component of study design.  There is much confusion around applying the terms “retrospective” and “prospective” to study designs.  If you focus on when the measurements were made in relation to when the disease outcome was measured or detected, you will avoid confusion about which came first.  The timing of the measurements should be looked at separately from the timing of carrying out the study.  A study may be carried out after all exposures and disease outcomes have occurred but still</a:t>
            </a:r>
            <a:r>
              <a:rPr lang="en-US" baseline="0" dirty="0" smtClean="0"/>
              <a:t> </a:t>
            </a:r>
            <a:r>
              <a:rPr lang="en-US" dirty="0" smtClean="0"/>
              <a:t>use measurements that preserve temporality and integrity</a:t>
            </a:r>
            <a:r>
              <a:rPr lang="en-US" baseline="0" dirty="0" smtClean="0"/>
              <a:t> in the exposures and outcomes.  </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ln/>
        </p:spPr>
      </p:sp>
      <p:sp>
        <p:nvSpPr>
          <p:cNvPr id="43010" name="Rectangle 3"/>
          <p:cNvSpPr>
            <a:spLocks noGrp="1" noChangeArrowheads="1"/>
          </p:cNvSpPr>
          <p:nvPr>
            <p:ph type="body" idx="1"/>
          </p:nvPr>
        </p:nvSpPr>
        <p:spPr>
          <a:noFill/>
          <a:ln/>
        </p:spPr>
        <p:txBody>
          <a:bodyPr/>
          <a:lstStyle/>
          <a:p>
            <a:r>
              <a:rPr lang="en-US" dirty="0" smtClean="0"/>
              <a:t>This is the schematic from your text for a cohort study design.  This illustrates a fixed cohort.  A</a:t>
            </a:r>
            <a:r>
              <a:rPr lang="en-US" baseline="0" dirty="0" smtClean="0"/>
              <a:t> fixed cohort study</a:t>
            </a:r>
            <a:r>
              <a:rPr lang="en-US" dirty="0" smtClean="0"/>
              <a:t> begins with a group of individuals identified at time zero, none of whom have the disease outcome of interest, who are then observed over time for diagnosis of the event of interest.  </a:t>
            </a:r>
            <a:endParaRPr lang="en-US" dirty="0" smtClean="0"/>
          </a:p>
          <a:p>
            <a:endParaRPr lang="en-US" dirty="0" smtClean="0"/>
          </a:p>
          <a:p>
            <a:r>
              <a:rPr lang="en-US" dirty="0" smtClean="0"/>
              <a:t>An </a:t>
            </a:r>
            <a:r>
              <a:rPr lang="en-US" dirty="0" smtClean="0"/>
              <a:t>example of a fixed cohort is the Nurses Health Study.  The study enrolled</a:t>
            </a:r>
            <a:r>
              <a:rPr lang="en-US" baseline="0" dirty="0" smtClean="0"/>
              <a:t> a large </a:t>
            </a:r>
            <a:r>
              <a:rPr lang="en-US" baseline="0" dirty="0" smtClean="0"/>
              <a:t>number of </a:t>
            </a:r>
            <a:r>
              <a:rPr lang="en-US" baseline="0" dirty="0" smtClean="0"/>
              <a:t>nurses starting in 1976 (N=122,000</a:t>
            </a:r>
            <a:r>
              <a:rPr lang="en-US" baseline="0" dirty="0" smtClean="0"/>
              <a:t>) and followed them forward in time.</a:t>
            </a:r>
            <a:r>
              <a:rPr lang="en-US" dirty="0" smtClean="0"/>
              <a:t> </a:t>
            </a:r>
            <a:endParaRPr lang="en-US" dirty="0" smtClean="0"/>
          </a:p>
          <a:p>
            <a:endParaRPr lang="en-US" dirty="0" smtClean="0"/>
          </a:p>
          <a:p>
            <a:r>
              <a:rPr lang="en-US" dirty="0" smtClean="0"/>
              <a:t>Some persons develop the outcome of interest, here depicted with a solid circle.  Others become lost to follow-up, while others stay in the cohort but have not yet developed the outcome of interest by the last date of study observation. The “lost to follow-up” group includes those who decline further follow-up and those who cannot be located for return visit/evaluation by the investigators.   </a:t>
            </a:r>
          </a:p>
          <a:p>
            <a:endParaRPr lang="en-US" i="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text shows three possible outcomes for a participant in this hypothetical fixed cohort:  Loss to follow-up, having the event of interest, or being followed without an event to the end of the study.  We want to introduce a fourth possibility. A participant can experience an event that is a “competing event,” also called a “competing risk”.  A competing event is one that precludes the occurrence of the event of interest.  An</a:t>
            </a:r>
            <a:r>
              <a:rPr lang="en-US" baseline="0" dirty="0" smtClean="0"/>
              <a:t> example of a competing event in a study of the occurrence of cancer would be death by heart attack.  </a:t>
            </a:r>
            <a:endParaRPr lang="en-US" dirty="0" smtClean="0"/>
          </a:p>
          <a:p>
            <a:endParaRPr lang="en-US" i="1" dirty="0" smtClean="0"/>
          </a:p>
          <a:p>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There are two basic types of cohort designs: fixed (closed) cohorts AND open (dynamic) cohorts. Researchers can study either, and it is important to be conscious of which design you are talking about.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baseline="0" dirty="0" smtClean="0"/>
              <a:t>In a fixed </a:t>
            </a:r>
            <a:r>
              <a:rPr lang="en-US" sz="1000" dirty="0" smtClean="0"/>
              <a:t>cohort, the investigators recruit a population at baseline and follow them for some period of time and no new subjects are enrolled.  The prior slide showed a fixed cohort.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An open (dynamic)</a:t>
            </a:r>
            <a:r>
              <a:rPr lang="en-US" sz="1000" baseline="0" dirty="0" smtClean="0"/>
              <a:t> cohort is represented in this slide.  A free</a:t>
            </a:r>
            <a:r>
              <a:rPr lang="en-US" sz="1000" dirty="0" smtClean="0"/>
              <a:t> living population</a:t>
            </a:r>
            <a:r>
              <a:rPr lang="en-US" sz="1000" baseline="0" dirty="0" smtClean="0"/>
              <a:t> is an example of a dynamic cohort</a:t>
            </a:r>
            <a:r>
              <a:rPr lang="en-US" sz="1000" dirty="0" smtClean="0"/>
              <a:t>.  For</a:t>
            </a:r>
            <a:r>
              <a:rPr lang="en-US" sz="1000" baseline="0" dirty="0" smtClean="0"/>
              <a:t> example, SF County residents, defined by county lines, are a dynamic cohort.  T</a:t>
            </a:r>
            <a:r>
              <a:rPr lang="en-US" sz="1000" dirty="0" smtClean="0"/>
              <a:t>he members of Kaiser Permanente (HMO) during some specified time period – a group that is administratively defined - is an open cohort since members can leave and enter.</a:t>
            </a:r>
            <a:r>
              <a:rPr lang="en-US" sz="1000" baseline="0" dirty="0" smtClean="0"/>
              <a:t>  </a:t>
            </a:r>
            <a:endParaRPr lang="en-US" sz="1000" dirty="0" smtClean="0"/>
          </a:p>
          <a:p>
            <a:endParaRPr lang="en-US" sz="100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fld id="{BBECA872-4CD1-490C-A951-C130BFA2C6FC}" type="slidenum">
              <a:rPr lang="en-US" smtClean="0"/>
              <a:pPr/>
              <a:t>16</a:t>
            </a:fld>
            <a:endParaRPr lang="en-US" smtClean="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r>
              <a:rPr lang="nl-NL" dirty="0" smtClean="0"/>
              <a:t>There is the further assumption in the schematic on the previous two slides on cohort studies that the outcome/event/disease diagnosis is a one-time event.  Although this is frequently the case in cohort studies either because the event can only occur once (eg, death) or because the focus is on time to the first event (eg, time to first myocardial infarction), repeating events can also be studied (eg, frequency of acute back pain).  In the case of repeating events, a diagnosis does not remove an individual from follow-up.</a:t>
            </a:r>
          </a:p>
          <a:p>
            <a:endParaRPr lang="nl-NL" dirty="0" smtClean="0"/>
          </a:p>
          <a:p>
            <a:r>
              <a:rPr lang="nl-NL" dirty="0" smtClean="0"/>
              <a:t>In a cohort study, we can measure the rate of disease occurrence (how many events occur in a certain amount of person-time) or we can measure the risk of disease occurrence (the probablility of the event occurring over a set amount of time).   Or, we can measure change in a characteristic (e.g.,</a:t>
            </a:r>
            <a:r>
              <a:rPr lang="nl-NL" baseline="0" dirty="0" smtClean="0"/>
              <a:t> blood pressure).</a:t>
            </a:r>
            <a:r>
              <a:rPr lang="nl-NL" dirty="0" smtClean="0"/>
              <a:t> More on this in the next two lectures.</a:t>
            </a:r>
          </a:p>
          <a:p>
            <a:endParaRPr lang="nl-NL" dirty="0" smtClean="0"/>
          </a:p>
          <a:p>
            <a:r>
              <a:rPr lang="nl-NL" i="0" dirty="0" smtClean="0"/>
              <a:t>In this lecture, in order to focus on design, we are assuming that we can accurately identify when disease occurs (i.e. When a participant becomes a case). Of course,  accurate measurement of disease status and of exposure cannot be taken for granted in clinical research.  We’ll cover this topic of measurement in future lectures.</a:t>
            </a:r>
            <a:endParaRPr lang="en-US" i="0" dirty="0" smtClean="0"/>
          </a:p>
          <a:p>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ln/>
        </p:spPr>
      </p:sp>
      <p:sp>
        <p:nvSpPr>
          <p:cNvPr id="49154" name="Rectangle 3"/>
          <p:cNvSpPr>
            <a:spLocks noGrp="1" noChangeArrowheads="1"/>
          </p:cNvSpPr>
          <p:nvPr>
            <p:ph type="body" idx="1"/>
          </p:nvPr>
        </p:nvSpPr>
        <p:spPr>
          <a:noFill/>
          <a:ln/>
        </p:spPr>
        <p:txBody>
          <a:bodyPr/>
          <a:lstStyle/>
          <a:p>
            <a:endParaRPr lang="en-US" dirty="0" smtClean="0"/>
          </a:p>
          <a:p>
            <a:r>
              <a:rPr lang="en-US" dirty="0" smtClean="0"/>
              <a:t>A cohort is defined by its characteristics of its subjects at baseline, the point when follow-up begins</a:t>
            </a:r>
            <a:r>
              <a:rPr lang="en-US" baseline="0" dirty="0" smtClean="0"/>
              <a:t> on each subject.</a:t>
            </a:r>
            <a:r>
              <a:rPr lang="en-US" dirty="0" smtClean="0"/>
              <a:t> </a:t>
            </a:r>
          </a:p>
          <a:p>
            <a:endParaRPr lang="en-US" dirty="0" smtClean="0"/>
          </a:p>
          <a:p>
            <a:r>
              <a:rPr lang="en-US" dirty="0" smtClean="0"/>
              <a:t>A common mistake is that cohorts are sometimes incorrectly defined by some event that occurs AFTER time zero.   </a:t>
            </a:r>
          </a:p>
          <a:p>
            <a:endParaRPr lang="en-US" dirty="0" smtClean="0"/>
          </a:p>
          <a:p>
            <a:r>
              <a:rPr lang="en-US" dirty="0" smtClean="0"/>
              <a:t>Example:  “We enrolled a cohort of patients with diabetes who started on anti-diabetes therapy and who subsequently at one year later had a good response to therapy with lowered blood sugar.  We followed them for the occurrence of eye disease."  When is baseline (time zero) for this cohort?  It cannot be when they started therapy.  It has to be at one year when they exhibited the good response to therapy.  If one insists to have it be when they started therapy, then you need to include all persons who started on therapy (not just those who in the future exhibited a good response).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7AE87F68-693E-4642-8BA8-D7C87A69C5F7}" type="slidenum">
              <a:rPr lang="en-US" smtClean="0"/>
              <a:pPr/>
              <a:t>18</a:t>
            </a:fld>
            <a:endParaRPr lang="en-US" smtClean="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r>
              <a:rPr lang="en-US" dirty="0" smtClean="0"/>
              <a:t>The sine qua non for causation is that the cause precede the event, and the cohort study is the gold standard because it provides this temporal sequence.</a:t>
            </a:r>
          </a:p>
          <a:p>
            <a:endParaRPr lang="en-US" dirty="0" smtClean="0"/>
          </a:p>
          <a:p>
            <a:r>
              <a:rPr lang="en-US" dirty="0" smtClean="0"/>
              <a:t>A randomized trial of whatever flavor (blinded, placebo-controlled, etc.) is a cohort study in which the exposure/treatment is determined by the investigators rather than just observed as it</a:t>
            </a:r>
            <a:r>
              <a:rPr lang="en-US" baseline="0" dirty="0" smtClean="0"/>
              <a:t> naturally occurs (in nature).  </a:t>
            </a:r>
            <a:r>
              <a:rPr lang="en-US" dirty="0" smtClean="0"/>
              <a:t>  </a:t>
            </a:r>
          </a:p>
          <a:p>
            <a:endParaRPr lang="en-US" dirty="0" smtClean="0"/>
          </a:p>
          <a:p>
            <a:r>
              <a:rPr lang="en-US" dirty="0" smtClean="0"/>
              <a:t>Cohort design and cross-sectional design are relatively easy to understand, but there is a lot of misunderstanding about case-control design, even in epidemiological text books.  We will spend more time on the case-control design because it can be a very powerful design when properly understood, but, with some common mistakes, can also be a weak design.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p:spPr>
        <p:txBody>
          <a:bodyPr/>
          <a:lstStyle/>
          <a:p>
            <a:fld id="{BB29EEAD-87BD-425D-987E-35F2A7C4C219}" type="slidenum">
              <a:rPr lang="en-US" smtClean="0"/>
              <a:pPr/>
              <a:t>19</a:t>
            </a:fld>
            <a:endParaRPr lang="en-US" smtClean="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r>
              <a:rPr lang="en-US" dirty="0" smtClean="0"/>
              <a:t>The Framingham Study is probably the best known cohort study in the United States, if not the world. It is the classic cohort study of coronary heart disease, and the study that first elucidated the major risk factors of blood pressure, high cholesterol, smoking, and obesity as risk factors for coronary heart disease.  It was started in 1948 with 5,209 men and women between the ages of 30 and 62 from the town of Framingham, Massachusetts.  Originally, it was a fixed cohort.</a:t>
            </a:r>
            <a:r>
              <a:rPr lang="en-US" baseline="0" dirty="0" smtClean="0"/>
              <a:t>  </a:t>
            </a:r>
            <a:r>
              <a:rPr lang="en-US" dirty="0" smtClean="0"/>
              <a:t>A second generation study was started in 1971 with 5,124 children, and their spouses, of the original cohort members.  A third generation is now being recruited with the goal of enrolling 3,500 grandchildren of the original cohort with an emphasis on studying genetic factors associated with heart disease.</a:t>
            </a:r>
          </a:p>
          <a:p>
            <a:endParaRPr lang="en-US" dirty="0" smtClean="0"/>
          </a:p>
          <a:p>
            <a:r>
              <a:rPr lang="en-US" dirty="0" smtClean="0"/>
              <a:t>Several cohort studies and trials are/have been coordinated by the UCSDF </a:t>
            </a:r>
            <a:r>
              <a:rPr lang="en-US" dirty="0" err="1" smtClean="0"/>
              <a:t>Epi</a:t>
            </a:r>
            <a:r>
              <a:rPr lang="en-US" dirty="0" smtClean="0"/>
              <a:t> Department.  I’ll include examples from these studies during the course.  They are an excellent resource for secondary data analyses and ancillary studies, projects that are more easily within the scope of junior investigators.</a:t>
            </a:r>
          </a:p>
          <a:p>
            <a:endParaRPr lang="en-US" dirty="0" smtClean="0"/>
          </a:p>
          <a:p>
            <a:r>
              <a:rPr lang="en-US" dirty="0" smtClean="0"/>
              <a:t>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noTextEdit="1"/>
          </p:cNvSpPr>
          <p:nvPr>
            <p:ph type="sldImg"/>
          </p:nvPr>
        </p:nvSpPr>
        <p:spPr>
          <a:ln/>
        </p:spPr>
      </p:sp>
      <p:sp>
        <p:nvSpPr>
          <p:cNvPr id="55298" name="Rectangle 3"/>
          <p:cNvSpPr>
            <a:spLocks noGrp="1" noChangeArrowheads="1"/>
          </p:cNvSpPr>
          <p:nvPr>
            <p:ph type="body" idx="1"/>
          </p:nvPr>
        </p:nvSpPr>
        <p:spPr>
          <a:noFill/>
          <a:ln/>
        </p:spPr>
        <p:txBody>
          <a:bodyPr/>
          <a:lstStyle/>
          <a:p>
            <a:pPr>
              <a:lnSpc>
                <a:spcPct val="90000"/>
              </a:lnSpc>
            </a:pPr>
            <a:r>
              <a:rPr lang="en-US" dirty="0" smtClean="0"/>
              <a:t>What is the effect of subjects who are lost to follow-up on the inferences generated by a cohort study? This is a</a:t>
            </a:r>
            <a:r>
              <a:rPr lang="en-US" baseline="0" dirty="0" smtClean="0"/>
              <a:t> </a:t>
            </a:r>
            <a:r>
              <a:rPr lang="en-US" dirty="0" smtClean="0"/>
              <a:t>key element, if not</a:t>
            </a:r>
            <a:r>
              <a:rPr lang="en-US" baseline="0" dirty="0" smtClean="0"/>
              <a:t> the most important element,</a:t>
            </a:r>
            <a:r>
              <a:rPr lang="en-US" dirty="0" smtClean="0"/>
              <a:t> in conducting a valid cohort study or clinical trial.  Because subjects are “lost,” it is usually not possible to answer crucial questions about the effect of these losses on the study inferences.  Do those who are lost have a different rate of the outcome than those who remain?  Do they represent a different association between the exposure and outcome?  In practice, it is often impossible to answer these questions for the simple reason that subjects who are lost or refuse to participate further are not available to supply the answers.  </a:t>
            </a:r>
          </a:p>
          <a:p>
            <a:pPr>
              <a:lnSpc>
                <a:spcPct val="90000"/>
              </a:lnSpc>
            </a:pPr>
            <a:r>
              <a:rPr lang="en-US" dirty="0" smtClean="0"/>
              <a:t>It is possible to assume worst case scenarios for those lost to follow-up and assess the range of possible effects on the study findings. You will have a chance to try this in one of the homework problems.</a:t>
            </a:r>
          </a:p>
          <a:p>
            <a:pPr>
              <a:lnSpc>
                <a:spcPct val="90000"/>
              </a:lnSpc>
            </a:pPr>
            <a:r>
              <a:rPr lang="en-US" dirty="0" smtClean="0"/>
              <a:t>Losses to follow-up are usually carefully reported in clinical trials, at least in more recent years in the better journals, but it is surprising how many articles from observational cohort studies give little or no attention to this crucial element.  </a:t>
            </a:r>
          </a:p>
          <a:p>
            <a:pPr>
              <a:lnSpc>
                <a:spcPct val="90000"/>
              </a:lnSpc>
            </a:pPr>
            <a:r>
              <a:rPr lang="en-US" dirty="0" smtClean="0"/>
              <a:t>At a minimum, results of a cohort study should include an enumeration of those lost to follow-up and a comparison of the characteristics of those leaving the cohort with those retained.  At a minimum, this is a comparison of baseline characteristics, but, if data are available,  a comparison should be made of the characteristics at the time of loss (i.e. using the last available measurements on the lost subjects).  </a:t>
            </a:r>
          </a:p>
          <a:p>
            <a:pPr>
              <a:lnSpc>
                <a:spcPct val="90000"/>
              </a:lnSpc>
            </a:pPr>
            <a:endParaRPr lang="en-US" dirty="0" smtClean="0"/>
          </a:p>
          <a:p>
            <a:pPr>
              <a:lnSpc>
                <a:spcPct val="90000"/>
              </a:lnSpc>
            </a:pPr>
            <a:r>
              <a:rPr lang="en-US" dirty="0" smtClean="0"/>
              <a:t>There are, of course, other threats to validity in a cohort study but they are related to elements such as measurement, confounding, or selection at entry that we will take up later in the course. </a:t>
            </a:r>
          </a:p>
          <a:p>
            <a:pPr>
              <a:lnSpc>
                <a:spcPct val="90000"/>
              </a:lnSpc>
            </a:pPr>
            <a:endParaRPr lang="en-US" dirty="0" smtClean="0"/>
          </a:p>
          <a:p>
            <a:pPr>
              <a:lnSpc>
                <a:spcPct val="90000"/>
              </a:lnSpc>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3</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Study design begins with the unit of observation,</a:t>
            </a:r>
            <a:r>
              <a:rPr lang="en-US" sz="1000" baseline="0" dirty="0" smtClean="0"/>
              <a:t> in other words, on whom are you making your measurements. </a:t>
            </a:r>
            <a:r>
              <a:rPr lang="en-US" sz="1000" dirty="0" smtClean="0"/>
              <a:t> The unit of observation can be individual</a:t>
            </a:r>
            <a:r>
              <a:rPr lang="en-US" sz="1000" baseline="0" dirty="0" smtClean="0"/>
              <a:t> human subjects</a:t>
            </a:r>
            <a:r>
              <a:rPr lang="en-US" sz="1000" dirty="0" smtClean="0"/>
              <a:t> or it can be groups of persons. </a:t>
            </a:r>
            <a:endParaRPr lang="en-US" sz="1000" dirty="0" smtClean="0"/>
          </a:p>
          <a:p>
            <a:endParaRPr lang="en-US" sz="1000" dirty="0" smtClean="0"/>
          </a:p>
          <a:p>
            <a:r>
              <a:rPr lang="en-US" sz="1000" dirty="0" smtClean="0"/>
              <a:t>In</a:t>
            </a:r>
            <a:r>
              <a:rPr lang="en-US" sz="1000" baseline="0" dirty="0" smtClean="0"/>
              <a:t> group-level studies (e.g., e</a:t>
            </a:r>
            <a:r>
              <a:rPr lang="en-US" sz="1000" dirty="0" smtClean="0"/>
              <a:t>cologic studies), </a:t>
            </a:r>
            <a:r>
              <a:rPr lang="en-US" sz="1000" dirty="0" smtClean="0"/>
              <a:t>the unit of </a:t>
            </a:r>
            <a:r>
              <a:rPr lang="en-US" sz="1000" dirty="0" smtClean="0"/>
              <a:t>observation </a:t>
            </a:r>
            <a:r>
              <a:rPr lang="en-US" sz="1000" dirty="0" smtClean="0"/>
              <a:t>for both exposure and outcome is </a:t>
            </a:r>
            <a:r>
              <a:rPr lang="en-US" sz="1000" dirty="0" smtClean="0"/>
              <a:t>the </a:t>
            </a:r>
            <a:r>
              <a:rPr lang="en-US" sz="1000" dirty="0" smtClean="0"/>
              <a:t>group, and therefore analysis is also by group.  This approach may be </a:t>
            </a:r>
            <a:r>
              <a:rPr lang="en-US" sz="1000" dirty="0" smtClean="0"/>
              <a:t>useful </a:t>
            </a:r>
            <a:r>
              <a:rPr lang="en-US" sz="1000" dirty="0" smtClean="0"/>
              <a:t>in situations where </a:t>
            </a:r>
            <a:r>
              <a:rPr lang="en-US" sz="1000" dirty="0" smtClean="0"/>
              <a:t>a</a:t>
            </a:r>
            <a:r>
              <a:rPr lang="en-US" sz="1000" baseline="0" dirty="0" smtClean="0"/>
              <a:t> construct</a:t>
            </a:r>
            <a:r>
              <a:rPr lang="en-US" sz="1000" dirty="0" smtClean="0"/>
              <a:t> </a:t>
            </a:r>
            <a:r>
              <a:rPr lang="en-US" sz="1000" dirty="0" smtClean="0"/>
              <a:t>can be measured at the group level but would be difficult to measure at the individual level.  For example, air temperature, water supply, etc.  Any set of measurements on individuals can be converted to a group measure by taking the mean or median, but group means cannot be converted meaningfully to individual measurements since each person will be assigned the same value.</a:t>
            </a:r>
          </a:p>
          <a:p>
            <a:endParaRPr lang="en-US" sz="1000" dirty="0" smtClean="0"/>
          </a:p>
          <a:p>
            <a:r>
              <a:rPr lang="en-US" sz="1000" dirty="0" smtClean="0"/>
              <a:t>Individual-level </a:t>
            </a:r>
            <a:r>
              <a:rPr lang="en-US" sz="1000" dirty="0" smtClean="0"/>
              <a:t>measurements are the gold standard, but ecological studies, the common name </a:t>
            </a:r>
            <a:r>
              <a:rPr lang="en-US" sz="1000" dirty="0" smtClean="0"/>
              <a:t>for observational </a:t>
            </a:r>
            <a:r>
              <a:rPr lang="en-US" sz="1000" dirty="0" smtClean="0"/>
              <a:t>studies that use group measurements, have a </a:t>
            </a:r>
            <a:r>
              <a:rPr lang="en-US" sz="1000" dirty="0" smtClean="0"/>
              <a:t>role in determining</a:t>
            </a:r>
            <a:r>
              <a:rPr lang="en-US" sz="1000" baseline="0" dirty="0" smtClean="0"/>
              <a:t> relationships</a:t>
            </a:r>
            <a:r>
              <a:rPr lang="en-US" sz="1000" dirty="0" smtClean="0"/>
              <a:t>.  </a:t>
            </a:r>
            <a:r>
              <a:rPr lang="en-US" sz="1000" dirty="0" smtClean="0"/>
              <a:t>Associations observed between group variables have often been the impetus to perform</a:t>
            </a:r>
            <a:r>
              <a:rPr lang="en-US" sz="1000" baseline="0" dirty="0" smtClean="0"/>
              <a:t> </a:t>
            </a:r>
            <a:r>
              <a:rPr lang="en-US" sz="1000" dirty="0" smtClean="0"/>
              <a:t>individual-level research, which</a:t>
            </a:r>
            <a:r>
              <a:rPr lang="en-US" sz="1000" baseline="0" dirty="0" smtClean="0"/>
              <a:t> is typically better able to prevent threats to validity and get us closer to determining causal relationships</a:t>
            </a:r>
            <a:r>
              <a:rPr lang="en-US" sz="1000" dirty="0" smtClean="0"/>
              <a:t>.  For example, ecological</a:t>
            </a:r>
            <a:r>
              <a:rPr lang="en-US" sz="1000" baseline="0" dirty="0" smtClean="0"/>
              <a:t> studies of fat intake and specific cancers (breast, prostate, ovary, colon) </a:t>
            </a:r>
            <a:r>
              <a:rPr lang="en-US" sz="1000" baseline="0" dirty="0" smtClean="0"/>
              <a:t>initially reported </a:t>
            </a:r>
            <a:r>
              <a:rPr lang="en-US" sz="1000" baseline="0" dirty="0" smtClean="0"/>
              <a:t>positive relationships between national level data on fat intake and national level data on cancer mortality.  This association was later investigated in </a:t>
            </a:r>
            <a:r>
              <a:rPr lang="en-US" sz="1000" baseline="0" dirty="0" smtClean="0"/>
              <a:t>individual-level </a:t>
            </a:r>
            <a:r>
              <a:rPr lang="en-US" sz="1000" baseline="0" dirty="0" smtClean="0"/>
              <a:t>cohort studies.  </a:t>
            </a:r>
          </a:p>
          <a:p>
            <a:endParaRPr lang="en-US" sz="1000" dirty="0" smtClean="0"/>
          </a:p>
          <a:p>
            <a:r>
              <a:rPr lang="en-US" sz="1000" dirty="0" smtClean="0"/>
              <a:t>The danger in looking at associations between variables at the group level is that the association may not hold at the individual level.  This is known as the “ecological fallacy.”  We will consider this problem in a minute but first let’s look at an example of a published ecologic study. </a:t>
            </a:r>
          </a:p>
          <a:p>
            <a:endParaRPr lang="en-US" sz="100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p:spPr>
        <p:txBody>
          <a:bodyPr/>
          <a:lstStyle/>
          <a:p>
            <a:fld id="{77A25948-8642-4960-ADBC-948A362B630C}" type="slidenum">
              <a:rPr lang="en-US" smtClean="0"/>
              <a:pPr/>
              <a:t>21</a:t>
            </a:fld>
            <a:endParaRPr lang="en-US" smtClean="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a:lnSpc>
                <a:spcPct val="90000"/>
              </a:lnSpc>
            </a:pPr>
            <a:r>
              <a:rPr lang="en-US" dirty="0" smtClean="0"/>
              <a:t>The first point that random losses only affect the power of a study should be obvious since if you just randomly removed subjects from your baseline before you began the study, you would simply have a smaller study (fewer subjects=less power).</a:t>
            </a:r>
          </a:p>
          <a:p>
            <a:pPr>
              <a:lnSpc>
                <a:spcPct val="90000"/>
              </a:lnSpc>
            </a:pPr>
            <a:r>
              <a:rPr lang="en-US" dirty="0" smtClean="0"/>
              <a:t>The second point is also fairly easy to visualize.  For example, if those who are lost have a higher incidence of the outcome, the estimate based on those who remain will be too low in comparison to truth.</a:t>
            </a:r>
          </a:p>
          <a:p>
            <a:pPr>
              <a:lnSpc>
                <a:spcPct val="90000"/>
              </a:lnSpc>
            </a:pPr>
            <a:r>
              <a:rPr lang="en-US" dirty="0" smtClean="0"/>
              <a:t>The third point may not be so obvious.  If the losses are related </a:t>
            </a:r>
            <a:r>
              <a:rPr lang="en-US" i="1" dirty="0" smtClean="0"/>
              <a:t>only</a:t>
            </a:r>
            <a:r>
              <a:rPr lang="en-US" dirty="0" smtClean="0"/>
              <a:t> to the outcome, the estimate of disease incidence is biased because you will observe either fewer or more diagnoses than if you had retained everyone in the cohort (bias can go in either direction).  But the association between an</a:t>
            </a:r>
            <a:r>
              <a:rPr lang="en-US" baseline="0" dirty="0" smtClean="0"/>
              <a:t> exposure </a:t>
            </a:r>
            <a:r>
              <a:rPr lang="en-US" dirty="0" smtClean="0"/>
              <a:t>and the outcome is not biased because the losses are balanced (proportional to the baseline proportions) in both those with and without the exposure, and therefore the ratio of the incidence in the two exposure groups remains the same.  But if the losses are related to the exposure as well as the outcome, the ratio of the incidence in the two groups will not remain the same and you will have bias in your measure of association.</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p:spPr>
        <p:txBody>
          <a:bodyPr/>
          <a:lstStyle/>
          <a:p>
            <a:fld id="{9C8CDE7A-423B-4F2F-B14C-FEF52F5773F1}" type="slidenum">
              <a:rPr lang="en-US" smtClean="0"/>
              <a:pPr/>
              <a:t>22</a:t>
            </a:fld>
            <a:endParaRPr lang="en-US"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US" dirty="0" smtClean="0"/>
              <a:t>These are two studies in prestigious journals who were allowed to publish their results without any data on loss to follow-up or its potential effect on their results.  Something they would not have been allowed to do if these were experimental studies</a:t>
            </a:r>
            <a:r>
              <a:rPr lang="en-US" baseline="0" dirty="0" smtClean="0"/>
              <a:t> </a:t>
            </a:r>
            <a:r>
              <a:rPr lang="en-US" dirty="0" smtClean="0"/>
              <a:t>(i.e., clinical trials).  They are both clinic-based cohorts, which means they counted a patient as in the cohort after two visits to the clinic (a little like a run-in design in a clinical trial where you test whether someone is going to be compliant before enrolling him or her).  It also means that their follow-up was driven by return visits to the clinic.  Since they got contrary results with almost identical methodology, one would like to know whether differing patterns of losses to follow-up had anything to do with the differing results.  There is no way to tell from what they published.</a:t>
            </a:r>
          </a:p>
          <a:p>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noTextEdit="1"/>
          </p:cNvSpPr>
          <p:nvPr>
            <p:ph type="sldImg"/>
          </p:nvPr>
        </p:nvSpPr>
        <p:spPr>
          <a:ln/>
        </p:spPr>
      </p:sp>
      <p:sp>
        <p:nvSpPr>
          <p:cNvPr id="61442" name="Rectangle 3"/>
          <p:cNvSpPr>
            <a:spLocks noGrp="1" noChangeArrowheads="1"/>
          </p:cNvSpPr>
          <p:nvPr>
            <p:ph type="body" idx="1"/>
          </p:nvPr>
        </p:nvSpPr>
        <p:spPr>
          <a:noFill/>
          <a:ln/>
        </p:spPr>
        <p:txBody>
          <a:bodyPr/>
          <a:lstStyle/>
          <a:p>
            <a:r>
              <a:rPr lang="en-US" dirty="0" smtClean="0"/>
              <a:t>A competing event is an event that precludes the occurrence of the outcome of interest.  At the point when a competing event occurs, follow-up ends since it’s no longer possible to have the outcome of interest.  </a:t>
            </a:r>
          </a:p>
          <a:p>
            <a:r>
              <a:rPr lang="en-US" dirty="0" smtClean="0"/>
              <a:t>Competing events are different than losses to follow-up. Persons who are lost may still have your outcome of interest.  However, you as the investigator, may not be able to observe it.  With a competing event, the subject simply is no longer able to have the outcome of interest.  For example, if the study outcome is not mortality, then death is always a competing event.  Another example of a competing event would be a leg amputation in a study of knee replacement.  Or, bilateral hip replacement would be a competing event for the outcome of hip fracture.</a:t>
            </a:r>
          </a:p>
          <a:p>
            <a:endParaRPr lang="en-US" dirty="0" smtClean="0"/>
          </a:p>
          <a:p>
            <a:r>
              <a:rPr lang="en-US" dirty="0" smtClean="0"/>
              <a:t>One fine point is that an event need not entirely preclude the occurrence of an outcome of interest for the investigator to handle it as a competing event.   For example, in a study where ovarian cancer is the outcome, having one’s ovaries removed substantially reduces but does not entirely preclude the occurrence of ovarian cancer.  Investigators may nonetheless</a:t>
            </a:r>
            <a:r>
              <a:rPr lang="en-US" baseline="0" dirty="0" smtClean="0"/>
              <a:t> </a:t>
            </a:r>
            <a:r>
              <a:rPr lang="en-US" dirty="0" smtClean="0"/>
              <a:t>choose to handle ovarian removal as a competing event.</a:t>
            </a:r>
          </a:p>
          <a:p>
            <a:endParaRPr lang="en-US" dirty="0" smtClean="0"/>
          </a:p>
          <a:p>
            <a:r>
              <a:rPr lang="en-US" dirty="0" smtClean="0"/>
              <a:t>Any study where the outcome is not inevitable has competing events.  This means that any study other than one that looks at all-cause mortality has competing events. </a:t>
            </a:r>
          </a:p>
          <a:p>
            <a:endParaRPr lang="en-US" dirty="0" smtClean="0"/>
          </a:p>
          <a:p>
            <a:r>
              <a:rPr lang="en-US" dirty="0" smtClean="0"/>
              <a:t>We will discuss competing events in more detail in later lectures.</a:t>
            </a:r>
          </a:p>
          <a:p>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spect="1" noChangeArrowheads="1" noTextEdit="1"/>
          </p:cNvSpPr>
          <p:nvPr>
            <p:ph type="sldImg"/>
          </p:nvPr>
        </p:nvSpPr>
        <p:spPr>
          <a:ln/>
        </p:spPr>
      </p:sp>
      <p:sp>
        <p:nvSpPr>
          <p:cNvPr id="64514" name="Rectangle 3"/>
          <p:cNvSpPr>
            <a:spLocks noGrp="1" noChangeArrowheads="1"/>
          </p:cNvSpPr>
          <p:nvPr>
            <p:ph type="body" idx="1"/>
          </p:nvPr>
        </p:nvSpPr>
        <p:spPr>
          <a:noFill/>
          <a:ln/>
        </p:spPr>
        <p:txBody>
          <a:bodyPr/>
          <a:lstStyle/>
          <a:p>
            <a:r>
              <a:rPr lang="en-US" dirty="0" smtClean="0"/>
              <a:t>It is easy to describe a cross-sectional study as a sample of a population at one point in time, a cross-section of that population.  What is perhaps not so well appreciated is the point illustrated in this graphic from the text by showing the design in the setting of an underlying cohort.  It demonstrates the prevalent nature of the sample.  In other words, only those individuals who were present at the time of the cross-sectional sample have a chance to be included.  So, for example, in the illustration there are two members of the cohort who were diagnosed with the disease outcome who did not survive to the time of the sample.  Cross-sectional sampling, then, will only capture prevalent cases of disease, which means that the probability of inclusion is related to the length of disease duration or survival.  It will over-represent those cases of the disease with longer disease duration or survival times.</a:t>
            </a:r>
          </a:p>
          <a:p>
            <a:endParaRPr lang="nl-NL" dirty="0" smtClean="0"/>
          </a:p>
          <a:p>
            <a:r>
              <a:rPr lang="nl-NL" dirty="0" smtClean="0"/>
              <a:t>Likewise, those without disease are also “prevalent”, meaning that persons with certain characteristics may be more or less likely to be represented in the cross-sectional sample.  This would be the case if the individuals who left the population, represented by the arrows in the schematic, differed on characteristics of interest from those who remained to the time of study. </a:t>
            </a:r>
          </a:p>
          <a:p>
            <a:endParaRPr lang="nl-NL" dirty="0" smtClean="0"/>
          </a:p>
          <a:p>
            <a:r>
              <a:rPr lang="nl-NL" dirty="0" smtClean="0"/>
              <a:t>The underlying cohort can be fixed or dynamic.  A study that included all the women who attended the third clinic visit in the Study of Osteoporotic Fractures is</a:t>
            </a:r>
            <a:r>
              <a:rPr lang="nl-NL" baseline="0" dirty="0" smtClean="0"/>
              <a:t> a</a:t>
            </a:r>
            <a:r>
              <a:rPr lang="nl-NL" dirty="0" smtClean="0"/>
              <a:t>n example of a</a:t>
            </a:r>
            <a:r>
              <a:rPr lang="nl-NL" baseline="0" dirty="0" smtClean="0"/>
              <a:t> cross-sectional study in a fixed cohort.  A survey of Kaiser members is an example of a cross-sectional study in a dynamic cohort.  Both of these examples are studies in well-defined underlying cohorts. In contrast, a survey of all patients presenting at a particular ER is a cross-sectional study with an underlying dynamic cohort that can be conceptually described but would be difficult to specifically delineate.  Regardless of the type of underlying cohort, the cross-sectional study inherently is a study of prevalent disease. </a:t>
            </a:r>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736E19BF-4B2C-422B-9A96-F3BCF895B75A}" type="slidenum">
              <a:rPr lang="en-US" smtClean="0"/>
              <a:pPr/>
              <a:t>26</a:t>
            </a:fld>
            <a:endParaRPr lang="en-US" smtClean="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n-US" dirty="0" smtClean="0"/>
              <a:t>Generally when we speak of prevalence, we are speaking of “point prevalence.”  If we ask for the prevalence of asthma, we usually mean what percentage of persons in the United States have asthma right at a given point in time.   But you will also encounter the expression “period prevalence” in which a wider time period is specified, such as the example on the slide of a backache in the past 6 months.  For chronic conditions like asthma, there may not be much difference between a point and a period prevalence, unless you made the period quite long.  For common, but generally short duration conditions, such as backache or the common cold, however, they differ substantially.</a:t>
            </a:r>
          </a:p>
          <a:p>
            <a:endParaRPr lang="nl-NL"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B06FE4EA-0849-45E3-A1BF-1D5F2445EDC5}" type="slidenum">
              <a:rPr lang="en-US" smtClean="0"/>
              <a:pPr/>
              <a:t>27</a:t>
            </a:fld>
            <a:endParaRPr lang="en-US" smtClean="0"/>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dirty="0" smtClean="0"/>
              <a:t>In a cross-sectional study taking aspirin or non-steroidal anti-inflammatories would likely be associated with having a backache, but you would not conclude that those medications cause backache because you know they came after the backache as a treatment, not before as a causative agent.  You won’t be able to know temporality for many of the associations that might be discovered in an analysis of associations in cross-sectional data. (Genetic exposures are an exception.)  For that reason it is the weakest design for assessing causation.</a:t>
            </a:r>
          </a:p>
          <a:p>
            <a:endParaRPr lang="en-US" dirty="0" smtClean="0"/>
          </a:p>
          <a:p>
            <a:r>
              <a:rPr lang="en-US" dirty="0" smtClean="0"/>
              <a:t>Another weakness of the cross-sectional design stems from the use of prevalent rather than incident cases.  As noted on a previous slide, prevalent cases will over-represent those cases with longer disease duration or survival times.  Thus, the prevalent cases are the end result of forces that caused disease to occur (incidence) and forces that caused cases to survive/continue longer.   For example, prevalent stroke cases would include those with a higher risk of having a stroke and those with lower risk of having a rapidly fatal stroke.  Factors contributing to a rapidly fatal stroke might appear to be “protective” against stroke in a study of prevalent stroke cases.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34507FEB-2A5E-426A-8D12-8A07506C29E6}" type="slidenum">
              <a:rPr lang="en-US" smtClean="0"/>
              <a:pPr/>
              <a:t>28</a:t>
            </a:fld>
            <a:endParaRPr lang="en-US" smtClean="0"/>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smtClean="0"/>
              <a:t>Introduction to the Health Aging and Body Composition study, coordinated here at UCSF.  </a:t>
            </a:r>
          </a:p>
          <a:p>
            <a:endParaRPr lang="en-US" smtClean="0"/>
          </a:p>
          <a:p>
            <a:r>
              <a:rPr lang="en-US" smtClean="0"/>
              <a:t>Example of period prevalence (“during the previous year”), rather than point prevalence “Do you currently have pain that has lasted at least a month…?”</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p:spPr>
        <p:txBody>
          <a:bodyPr/>
          <a:lstStyle/>
          <a:p>
            <a:fld id="{94CB8C2B-FDFD-49C7-9AD2-880CADC33BDF}" type="slidenum">
              <a:rPr lang="en-US" smtClean="0"/>
              <a:pPr/>
              <a:t>29</a:t>
            </a:fld>
            <a:endParaRPr lang="en-US" smtClean="0"/>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r>
              <a:rPr lang="en-US" dirty="0" smtClean="0"/>
              <a:t>We don’t know if lower physical performance preceded the pain or vice versa.  Both pathways seem plausible.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This is prevalent pain, not incident.  Who might be missing?  The underlying cohort is older adults with </a:t>
            </a:r>
            <a:r>
              <a:rPr lang="en-US" baseline="0" dirty="0" smtClean="0"/>
              <a:t>good functional status.  In this study, you are not following this cohort to observe who develops neck or shoulder pain, but instead assessing pain in a cross-section of the underlying cohort who attend the baseline visit. It’s  possible that individuals with severe pain in the underlying cohort were less likely to participate in a study requiring clinic visits.   </a:t>
            </a:r>
            <a:r>
              <a:rPr lang="en-US" dirty="0" smtClean="0"/>
              <a:t>It’s also possible that people who entered the study had experienced more severe pain in previous years and</a:t>
            </a:r>
            <a:r>
              <a:rPr lang="en-US" baseline="0" dirty="0" smtClean="0"/>
              <a:t> elected to have shoulder surgery.  Thus, they would no longer appear in the “severe pain” group at the time of the cross-sectional study.  </a:t>
            </a:r>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055CAD79-DBF1-4AD9-A828-15341993BD8A}" type="slidenum">
              <a:rPr lang="en-US" smtClean="0"/>
              <a:pPr/>
              <a:t>31</a:t>
            </a:fld>
            <a:endParaRPr lang="en-US" smtClean="0"/>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a:noFill/>
          <a:ln/>
        </p:spPr>
        <p:txBody>
          <a:bodyPr/>
          <a:lstStyle/>
          <a:p>
            <a:r>
              <a:rPr lang="en-US" dirty="0" smtClean="0"/>
              <a:t>The most important conceptual idea about case-control designs is that they are an efficient way to sample an underlying cohort or study base.</a:t>
            </a:r>
          </a:p>
          <a:p>
            <a:endParaRPr lang="en-US" dirty="0" smtClean="0"/>
          </a:p>
          <a:p>
            <a:r>
              <a:rPr lang="en-US" dirty="0" smtClean="0"/>
              <a:t>The phrase “study base” was first used by the epidemiologist Olli </a:t>
            </a:r>
            <a:r>
              <a:rPr lang="en-US" dirty="0" err="1" smtClean="0"/>
              <a:t>Miettinen</a:t>
            </a:r>
            <a:r>
              <a:rPr lang="en-US" dirty="0" smtClean="0"/>
              <a:t>, who is one of the main theorists of current epidemiological thinking.  Others have proposed different language, the most common alternative probably being the phrase used in our text, “reference population,” or “referent population” as used in some other texts.</a:t>
            </a:r>
          </a:p>
          <a:p>
            <a:r>
              <a:rPr lang="en-US" dirty="0" smtClean="0"/>
              <a:t>We prefer “study base” because there is sometimes confusion around the several ways “population” is used in describing human research.  For example, you will find phrases like the sample population, the research population, the target population, the population of interest, which may refer to different populations. </a:t>
            </a:r>
          </a:p>
          <a:p>
            <a:endParaRPr lang="en-US" dirty="0" smtClean="0"/>
          </a:p>
          <a:p>
            <a:pPr algn="l"/>
            <a:r>
              <a:rPr lang="en-US" dirty="0" smtClean="0"/>
              <a:t>Case-control design has undergone</a:t>
            </a:r>
            <a:r>
              <a:rPr lang="en-US" baseline="0" dirty="0" smtClean="0"/>
              <a:t> important</a:t>
            </a:r>
            <a:r>
              <a:rPr lang="en-US" dirty="0" smtClean="0"/>
              <a:t> methodological development in the past two decades.  It is the least understood and most misunderstood of the designs, but there is now coherent theory available.  The new generation of researchers need to understand this theory</a:t>
            </a:r>
            <a:r>
              <a:rPr lang="en-US" baseline="0" dirty="0" smtClean="0"/>
              <a:t> and </a:t>
            </a:r>
            <a:r>
              <a:rPr lang="en-US" dirty="0" smtClean="0"/>
              <a:t>design. </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AA7783C2-B564-4B0F-A7FD-DFC1D5D4A2EB}" type="slidenum">
              <a:rPr lang="en-US" smtClean="0"/>
              <a:pPr/>
              <a:t>32</a:t>
            </a:fld>
            <a:endParaRPr lang="en-US" smtClean="0"/>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B6EF2555-D7F2-47A6-A346-4E1F0A4613F3}" type="slidenum">
              <a:rPr lang="en-US" smtClean="0"/>
              <a:pPr/>
              <a:t>4</a:t>
            </a:fld>
            <a:endParaRPr lang="en-US" smtClean="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r>
              <a:rPr lang="en-US" dirty="0" smtClean="0"/>
              <a:t>This is an ecological study conducted in Denmark.  The unit of analysis is clearly noted here:  municipalities, not individuals.   </a:t>
            </a:r>
          </a:p>
          <a:p>
            <a:endParaRPr lang="en-US" dirty="0" smtClean="0"/>
          </a:p>
          <a:p>
            <a:r>
              <a:rPr lang="en-US" dirty="0" smtClean="0"/>
              <a:t>The exposure variable, the concentration of fluoride in the water supply, was known for each municipality.  </a:t>
            </a:r>
          </a:p>
          <a:p>
            <a:endParaRPr lang="en-US" dirty="0" smtClean="0"/>
          </a:p>
          <a:p>
            <a:r>
              <a:rPr lang="en-US" dirty="0" smtClean="0"/>
              <a:t>The outcome is the mean DMF score (DMF-S) for each municipality.  DMF-S is an index of caries (i.e.,</a:t>
            </a:r>
            <a:r>
              <a:rPr lang="en-US" baseline="0" dirty="0" smtClean="0"/>
              <a:t> tooth cavities) </a:t>
            </a:r>
            <a:r>
              <a:rPr lang="en-US" dirty="0" smtClean="0"/>
              <a:t>that incorporates </a:t>
            </a:r>
            <a:r>
              <a:rPr lang="en-US" dirty="0" err="1" smtClean="0"/>
              <a:t>cavitated</a:t>
            </a:r>
            <a:r>
              <a:rPr lang="en-US" dirty="0" smtClean="0"/>
              <a:t> caries (D), teeth extracted due to caries (M), and restorations made due to caries (F).</a:t>
            </a:r>
          </a:p>
          <a:p>
            <a:endParaRPr lang="en-US" dirty="0" smtClean="0"/>
          </a:p>
          <a:p>
            <a:r>
              <a:rPr lang="en-US" dirty="0" smtClean="0"/>
              <a:t>The analysis for</a:t>
            </a:r>
            <a:r>
              <a:rPr lang="en-US" baseline="0" dirty="0" smtClean="0"/>
              <a:t> this study correlates (i.e. assesses the relationship between) mean fluoride level with mean DMF-S.   It is shown in the </a:t>
            </a:r>
            <a:r>
              <a:rPr lang="en-US" dirty="0" smtClean="0"/>
              <a:t>next plot.</a:t>
            </a:r>
          </a:p>
          <a:p>
            <a:endParaRPr lang="en-US" dirty="0" smtClean="0"/>
          </a:p>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DCCF3513-5531-479C-A810-39A4527880DE}" type="slidenum">
              <a:rPr lang="en-US" smtClean="0"/>
              <a:pPr/>
              <a:t>33</a:t>
            </a:fld>
            <a:endParaRPr 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dirty="0" smtClean="0"/>
              <a:t>“Primary and secondary study bases” is a central concept in case control design.  In general, a primary study base is the preferred design for a case control study.  Examples here of primary study bases include a research cohort like the Framingham cohort or the Nurses Health Study that has been assembled specifically for research;  an administratively defined cohort like Kaiser members;  or a geographically defined cohort like SF residents in a particular time period.  You can visualize doing a cohort study with any of these populations.  And, these would be “primary study bases” for a case-control study, the stronger design choice.  </a:t>
            </a:r>
          </a:p>
          <a:p>
            <a:r>
              <a:rPr lang="en-US" dirty="0" smtClean="0"/>
              <a:t>Not all case-control studies can be situated within a</a:t>
            </a:r>
            <a:r>
              <a:rPr lang="en-US" baseline="0" dirty="0" smtClean="0"/>
              <a:t> </a:t>
            </a:r>
            <a:r>
              <a:rPr lang="en-US" dirty="0" smtClean="0"/>
              <a:t>primary study base.  In some situations, the investigator chooses to start with a set of cases, e.g. cases of hip fracture treated at UCSF during 2007, and then identify appropriate controls.  This would be an example of a case-control study with a secondary study base. It is a more problematic</a:t>
            </a:r>
            <a:r>
              <a:rPr lang="en-US" baseline="0" dirty="0" smtClean="0"/>
              <a:t> approach.</a:t>
            </a:r>
          </a:p>
          <a:p>
            <a:r>
              <a:rPr lang="en-US" dirty="0" smtClean="0"/>
              <a:t> </a:t>
            </a:r>
          </a:p>
          <a:p>
            <a:r>
              <a:rPr lang="en-US" dirty="0" smtClean="0"/>
              <a:t>In the next slides, I’ll give you examples of case-control designs that use a primary study base.  Then we’ll return to secondary study bases and look at a definition and example.  You’ll get a chance to identify primary and secondary study bases in the first problem set.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DCCF3513-5531-479C-A810-39A4527880DE}" type="slidenum">
              <a:rPr lang="en-US" smtClean="0"/>
              <a:pPr/>
              <a:t>34</a:t>
            </a:fld>
            <a:endParaRPr 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dirty="0" smtClean="0"/>
              <a:t>We will first consider</a:t>
            </a:r>
            <a:r>
              <a:rPr lang="en-US" baseline="0" dirty="0" smtClean="0"/>
              <a:t> a case-control study in the setting of a primary study base.  A primary study base can be further divided into fixed or dynamic cohorts.  In the next slides, we discuss sampling in both situations.</a:t>
            </a:r>
            <a:endParaRPr 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ChangeArrowheads="1" noTextEdit="1"/>
          </p:cNvSpPr>
          <p:nvPr>
            <p:ph type="sldImg"/>
          </p:nvPr>
        </p:nvSpPr>
        <p:spPr>
          <a:ln/>
        </p:spPr>
      </p:sp>
      <p:sp>
        <p:nvSpPr>
          <p:cNvPr id="81922" name="Rectangle 3"/>
          <p:cNvSpPr>
            <a:spLocks noGrp="1" noChangeArrowheads="1"/>
          </p:cNvSpPr>
          <p:nvPr>
            <p:ph type="body" idx="1"/>
          </p:nvPr>
        </p:nvSpPr>
        <p:spPr>
          <a:noFill/>
          <a:ln/>
        </p:spPr>
        <p:txBody>
          <a:bodyPr/>
          <a:lstStyle/>
          <a:p>
            <a:r>
              <a:rPr lang="en-US" dirty="0" smtClean="0"/>
              <a:t>The main advantage of case-control designs is that it allows you to sample the experience of the underlying study base most efficiently.  Stated in other words, case-control designs allow you to make measurements on far fewer subjects than cohort studies but still get the same answer for analytic questions.  The reason to do this is to conserve resources, something that is becoming more and more important these days as funding is more</a:t>
            </a:r>
            <a:r>
              <a:rPr lang="en-US" baseline="0" dirty="0" smtClean="0"/>
              <a:t> difficult to achieve</a:t>
            </a:r>
            <a:r>
              <a:rPr lang="en-US" dirty="0" smtClean="0"/>
              <a:t>.    A typical example is when expensive testing on stored biological samples is required for an analysis.  It is often prohibitively costly to test everyone in the cohort.</a:t>
            </a:r>
          </a:p>
          <a:p>
            <a:endParaRPr 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dirty="0" smtClean="0"/>
              <a:t>Understanding these three sampling methods is important because they will be linked to measures of association that we will discuss in future lectures.  Each sampling method will be linked to a particular measure of association.</a:t>
            </a:r>
          </a:p>
          <a:p>
            <a:endParaRPr lang="en-US" dirty="0" smtClean="0"/>
          </a:p>
          <a:p>
            <a:r>
              <a:rPr lang="en-US" dirty="0" smtClean="0"/>
              <a:t>Each</a:t>
            </a:r>
            <a:r>
              <a:rPr lang="en-US" baseline="0" dirty="0" smtClean="0"/>
              <a:t> of these three methods has a few synonyms, as is true for many aspects of epidemiologic nomenclature.</a:t>
            </a:r>
          </a:p>
          <a:p>
            <a:endParaRPr lang="en-US" dirty="0" smtClean="0"/>
          </a:p>
          <a:p>
            <a:endParaRPr 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ChangeArrowheads="1" noTextEdit="1"/>
          </p:cNvSpPr>
          <p:nvPr>
            <p:ph type="sldImg"/>
          </p:nvPr>
        </p:nvSpPr>
        <p:spPr>
          <a:ln/>
        </p:spPr>
      </p:sp>
      <p:sp>
        <p:nvSpPr>
          <p:cNvPr id="86018" name="Rectangle 3"/>
          <p:cNvSpPr>
            <a:spLocks noGrp="1" noChangeArrowheads="1"/>
          </p:cNvSpPr>
          <p:nvPr>
            <p:ph type="body" idx="1"/>
          </p:nvPr>
        </p:nvSpPr>
        <p:spPr>
          <a:noFill/>
          <a:ln/>
        </p:spPr>
        <p:txBody>
          <a:bodyPr/>
          <a:lstStyle/>
          <a:p>
            <a:r>
              <a:rPr lang="en-US" sz="1000" dirty="0" smtClean="0"/>
              <a:t>In incidence density sampling the selection of controls is governed by the diagnoses of cases.  Every time a case is diagnosed one or more controls are selected from other members of the cohort who, </a:t>
            </a:r>
            <a:r>
              <a:rPr lang="en-US" sz="1000" b="1" dirty="0" smtClean="0"/>
              <a:t>at that time</a:t>
            </a:r>
            <a:r>
              <a:rPr lang="en-US" sz="1000" dirty="0" smtClean="0"/>
              <a:t>, do not have the diagnosis and are still under follow-up.  The text refers to this as “the individuals at risk when the case occurs.”  The term incidence density comes from the fact that the time of follow-up and the incidence of new disease are involved in determining eligible controls.  </a:t>
            </a:r>
          </a:p>
          <a:p>
            <a:r>
              <a:rPr lang="en-US" sz="1000" dirty="0" smtClean="0"/>
              <a:t>In our example of conserving resources by not testing all of the cohort members, the investigator would test stored biological samples only on those subjects chosen as controls.  If the exposure variable were a questionnaire item everyone in the cohort had already answered, there wouldn’t be any point in selecting controls as the data is already available on the entire cohort. A somewhat subtler point that has to be considered in practice is what is meant by “at the time a case is diagnosed.”  To implement this requires some definition of a time frame that is going to be considered “the same time.”  The day of a case’s diagnosis would usually be too narrow and within a year would probably be too broad.  This is a practical decision that depends on factors like how frequently cohort subjects are seen by the investigators and how frequently measurements are made. The results can be just as valid as if the entire cohort were used.  Because the controls are selected randomly from those still under follow-up at the time as case is diagnosed, the sample of controls provides the same estimate of an association between an</a:t>
            </a:r>
            <a:r>
              <a:rPr lang="en-US" sz="1000" baseline="0" dirty="0" smtClean="0"/>
              <a:t> exposure </a:t>
            </a:r>
            <a:r>
              <a:rPr lang="en-US" sz="1000" dirty="0" smtClean="0"/>
              <a:t>and the outcome that one would obtain if all of those still under follow-up were used.  The only difference between measuring the exposure (say, a blood test) on a random sample and on everyone would be the random error introduced by sampling.  So the association between the exposure</a:t>
            </a:r>
            <a:r>
              <a:rPr lang="en-US" sz="1000" baseline="0" dirty="0" smtClean="0"/>
              <a:t> </a:t>
            </a:r>
            <a:r>
              <a:rPr lang="en-US" sz="1000" dirty="0" smtClean="0"/>
              <a:t>and the outcome will be the same plus or minus a random error introduced by sampling. The text book (and a number of others) call this design a “nested case-control study,” but nested is a imprecise term.  It seems that it should more properly refer to any case control studies selecting controls from within a cohort study.  In other words, all three of the sampling methods we are describing can be viewed as “nested” within a cohort.  </a:t>
            </a:r>
          </a:p>
          <a:p>
            <a:endParaRPr lang="en-US" sz="1000" dirty="0" smtClean="0"/>
          </a:p>
          <a:p>
            <a:r>
              <a:rPr lang="en-US" sz="1000" dirty="0" smtClean="0"/>
              <a:t>This graphic depicts 1:3 </a:t>
            </a:r>
            <a:r>
              <a:rPr lang="en-US" sz="1000" dirty="0" err="1" smtClean="0"/>
              <a:t>case:control</a:t>
            </a:r>
            <a:r>
              <a:rPr lang="en-US" sz="1000" dirty="0" smtClean="0"/>
              <a:t> sampling.  The investigator has a choice of what ratio of controls to choose. Using more controls per case will increase statistical efficiency,</a:t>
            </a:r>
            <a:r>
              <a:rPr lang="en-US" sz="1000" baseline="0" dirty="0" smtClean="0"/>
              <a:t> up to a point.  </a:t>
            </a:r>
            <a:r>
              <a:rPr lang="en-US" sz="1000" dirty="0" smtClean="0"/>
              <a:t>After 4 controls per case, little additional statistical efficiency is gained. </a:t>
            </a:r>
          </a:p>
          <a:p>
            <a:endParaRPr lang="en-US" sz="1000" dirty="0" smtClean="0"/>
          </a:p>
          <a:p>
            <a:endParaRPr lang="en-US" sz="1000" dirty="0" smtClean="0"/>
          </a:p>
          <a:p>
            <a:endParaRPr lang="en-US" sz="1000"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5"/>
          </p:nvPr>
        </p:nvSpPr>
        <p:spPr>
          <a:noFill/>
        </p:spPr>
        <p:txBody>
          <a:bodyPr/>
          <a:lstStyle/>
          <a:p>
            <a:fld id="{2DFCC022-2623-4185-9B86-5EE9D6543FDD}" type="slidenum">
              <a:rPr lang="en-US" smtClean="0"/>
              <a:pPr/>
              <a:t>38</a:t>
            </a:fld>
            <a:endParaRPr lang="en-US"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dirty="0" smtClean="0"/>
              <a:t>The outcome of interest in this study was incident breast cancer.  163 cases were identified during a median follow-up of 13.5 years in the ORDET cohort.  You may not be familiar with this cohort.  It’s a cohort of about 10,000 women in northern Italy that was designed to study hormones, diet and breast cancer risk.  </a:t>
            </a:r>
          </a:p>
          <a:p>
            <a:r>
              <a:rPr lang="en-US" dirty="0" smtClean="0"/>
              <a:t>The predictor of interest was “metabolic syndrome.”  Metabolic syndrome has different definitions but in general requires the presence of at least 3 of the following:  abdominal obesity, high blood triglycerides, low HDL-cholesterol, high blood glucose, and high blood pressure. The cohort visits already included measures of:  waist circumference, blood pressure.  But, the investigators also needed to measure glucose, triglycerides, HDL cholesterol.  Rather than obtain these measurements on the full cohort, they set up a case-control study with incidence density sampling.  They selected 4 controls for each case from the women still in follow-up at the time each case occurred.  From these data, they were able to calculate the association between metabolic syndrome and breast cancer, reported in the abstract.  (Future lectures will discuss how to calculate these associations in a case-control study with incidence density sampling.)</a:t>
            </a:r>
          </a:p>
          <a:p>
            <a:endParaRPr lang="en-US" dirty="0" smtClean="0"/>
          </a:p>
          <a:p>
            <a:r>
              <a:rPr lang="en-US" dirty="0" smtClean="0"/>
              <a:t>The efficiency of this design is striking. As we will discuss more in future lectures, data on the selected cases and controls can represent the experience of the full cohort of 10,000 participants.  But, measurements only had to be made on a small fraction of the cohort, a total of 815 participants (163 cases and 652 controls).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p:cNvSpPr>
            <a:spLocks noGrp="1" noChangeArrowheads="1"/>
          </p:cNvSpPr>
          <p:nvPr>
            <p:ph type="sldNum" sz="quarter" idx="5"/>
          </p:nvPr>
        </p:nvSpPr>
        <p:spPr>
          <a:noFill/>
        </p:spPr>
        <p:txBody>
          <a:bodyPr/>
          <a:lstStyle/>
          <a:p>
            <a:fld id="{15BA4E56-4EEA-48D7-A497-6157E5109A1D}" type="slidenum">
              <a:rPr lang="en-US" smtClean="0"/>
              <a:pPr/>
              <a:t>39</a:t>
            </a:fld>
            <a:endParaRPr lang="en-US" smtClean="0"/>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r>
              <a:rPr lang="en-US" dirty="0" smtClean="0"/>
              <a:t>In incidence density sampling, we are sampling person-time not individual persons.  In a cohort study, an individual contributes to person-time in the study until they become a case or their follow-up ends.  In an incidence density case-control study, we are sampling from this person-time experience, rather than obtaining measurements on the full cohort. At each time when a case occurs, there is a particular set of other individuals still at risk of becoming a case (risk set).  By sampling from the “risk set” remaining in the cohort at the time of a case, we are sampling the person-time experience of the cohort.  Thus, each participant can be viewed as contributing a collection of person-time and hence can be sampled (studied) repeatedly over time as a control and, as the study continues, possibly as an incident case.  </a:t>
            </a:r>
          </a:p>
          <a:p>
            <a:endParaRPr lang="en-US" dirty="0" smtClean="0"/>
          </a:p>
          <a:p>
            <a:r>
              <a:rPr lang="en-US" dirty="0" smtClean="0"/>
              <a:t>We will return to this when we look at estimation of disease association in cohort and case-control studies.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p:spPr>
        <p:txBody>
          <a:bodyPr/>
          <a:lstStyle/>
          <a:p>
            <a:fld id="{C05C7443-9392-4E0A-AAC7-42C506027ABC}" type="slidenum">
              <a:rPr lang="en-US" smtClean="0"/>
              <a:pPr/>
              <a:t>40</a:t>
            </a:fld>
            <a:endParaRPr lang="en-US"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smtClean="0"/>
              <a:t>Primary study base is the EPIC study.  </a:t>
            </a:r>
          </a:p>
          <a:p>
            <a:r>
              <a:rPr lang="en-US" smtClean="0"/>
              <a:t>Controls had to be alive and free of colon or rectal cancer at the time of the case event.  Note additional matching criteria.</a:t>
            </a:r>
          </a:p>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spect="1" noChangeArrowheads="1" noTextEdit="1"/>
          </p:cNvSpPr>
          <p:nvPr>
            <p:ph type="sldImg"/>
          </p:nvPr>
        </p:nvSpPr>
        <p:spPr>
          <a:ln/>
        </p:spPr>
      </p:sp>
      <p:sp>
        <p:nvSpPr>
          <p:cNvPr id="94210" name="Rectangle 3"/>
          <p:cNvSpPr>
            <a:spLocks noGrp="1" noChangeArrowheads="1"/>
          </p:cNvSpPr>
          <p:nvPr>
            <p:ph type="body" idx="1"/>
          </p:nvPr>
        </p:nvSpPr>
        <p:spPr>
          <a:noFill/>
          <a:ln/>
        </p:spPr>
        <p:txBody>
          <a:bodyPr/>
          <a:lstStyle/>
          <a:p>
            <a:r>
              <a:rPr lang="en-US" dirty="0" smtClean="0"/>
              <a:t>“Case-cohort” is type of control sampling approach you may not be acquainted with as it is relatively new and still has not been used frequently.  It was first described by the statistician Ross Prentice in the 1980’s.  It seems odd at first to realize that you will likely be sampling future cases as well as controls when you take a random sample of a cohort at its baseline.  This means that a subject may be included both as a case and a control.  But this is also true of incidence density sampling since a subject selected as a control at one time point may later become a case.  This troubles many new to these sampling designs and results in their thinking that the best design must be to wait until the end of follow-up to select controls so that the investigator can be sure they will not be cases.  We will spend some time trying to demonstrate why this is not the right way to think about it.  For starters, becoming a case is an artifact of the follow-up period of the cohort.  The investigator cannot know whether many of the controls will be diagnosed with the study outcome the day after the study ends.  This is made even clearer by the example of the cohort study that uses death as an outcome.  Everyone is eventually a case (i.e., will eventually</a:t>
            </a:r>
            <a:r>
              <a:rPr lang="en-US" baseline="0" dirty="0" smtClean="0"/>
              <a:t> die)</a:t>
            </a:r>
            <a:r>
              <a:rPr lang="en-US" dirty="0" smtClean="0"/>
              <a:t>.  In summary, when we are looking for (i.e., sampling) controls, we do not necessarily have to guarantee that these are subjects who will never become cases.  For the case-cohort design, we take a sample of the cohort at baseline to evaluate the prevalence of the exposure in the cohort as a whole, including future cases. We will return to this in more detail when we discuss how to evaluate the association between exposure and outcome in case-control studies (Disease Associations II – 5</a:t>
            </a:r>
            <a:r>
              <a:rPr lang="en-US" baseline="30000" dirty="0" smtClean="0"/>
              <a:t>th</a:t>
            </a:r>
            <a:r>
              <a:rPr lang="en-US" dirty="0" smtClean="0"/>
              <a:t> lecture).</a:t>
            </a:r>
          </a:p>
          <a:p>
            <a:endParaRPr lang="en-US"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F1663070-6160-4F2A-BDE8-D1B2C0D9E3F4}" type="slidenum">
              <a:rPr lang="en-US" smtClean="0"/>
              <a:pPr/>
              <a:t>42</a:t>
            </a:fld>
            <a:endParaRPr lang="en-US" smtClean="0"/>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dirty="0" smtClean="0"/>
              <a:t>The outcome in this study was colorectal cancer.  438 cases were identified within the WHI Observational Study.  The predictors of interest included insulin, glucose, total and free IGF-1, IGFBP-3 and estradiol.  To avoid measuring these exposure of interest on all 93,676 women (costly!), the investigators decided to use a case-cohort design, with a random sample from the baseline cohort as the control or comparison group.  They identified 816 women at random from the baseline, which</a:t>
            </a:r>
            <a:r>
              <a:rPr lang="en-US" baseline="0" dirty="0" smtClean="0"/>
              <a:t> they refer to as</a:t>
            </a:r>
            <a:r>
              <a:rPr lang="en-US" dirty="0" smtClean="0"/>
              <a:t> the random </a:t>
            </a:r>
            <a:r>
              <a:rPr lang="en-US" dirty="0" err="1" smtClean="0"/>
              <a:t>subcohort</a:t>
            </a:r>
            <a:r>
              <a:rPr lang="en-US" dirty="0" smtClean="0"/>
              <a:t>.  Then they measured the exposures on stored serum from 438+816, a total of 1254 women (instead of 93,676).  From these data, they were able to calculate the associations between insulin, IGF1, etc. and colorectal cancer.  (Future lectures will discuss how to calculate these associations in a case-control study with controls sampled from baseline.)</a:t>
            </a:r>
          </a:p>
          <a:p>
            <a:endParaRPr lang="en-US" dirty="0" smtClean="0"/>
          </a:p>
          <a:p>
            <a:r>
              <a:rPr lang="en-US" dirty="0" smtClean="0"/>
              <a:t>Comparing extreme quartiles, insulin [hazard ratio (HR)q4–q1, 1.73; 95% confidence interval (CI), 1.16–2.57; </a:t>
            </a:r>
            <a:r>
              <a:rPr lang="en-US" dirty="0" err="1" smtClean="0"/>
              <a:t>Ptrend</a:t>
            </a:r>
            <a:r>
              <a:rPr lang="en-US" dirty="0" smtClean="0"/>
              <a:t> = 0.005], waist circumference (HRq4–q1, 1.82; 95% CI, 1.22–2.70; </a:t>
            </a:r>
            <a:r>
              <a:rPr lang="en-US" dirty="0" err="1" smtClean="0"/>
              <a:t>Ptrend</a:t>
            </a:r>
            <a:r>
              <a:rPr lang="en-US" dirty="0" smtClean="0"/>
              <a:t> = 0.001), and free IGF-I (HRq4–q1, 1.35; 95% CI, 0.92–1.98; </a:t>
            </a:r>
            <a:r>
              <a:rPr lang="en-US" dirty="0" err="1" smtClean="0"/>
              <a:t>Ptrend</a:t>
            </a:r>
            <a:r>
              <a:rPr lang="en-US" dirty="0" smtClean="0"/>
              <a:t> = 0.05) were each associated with colorectal cancer incidence in multivariable models… </a:t>
            </a:r>
          </a:p>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fld id="{8EBF93B4-6F2D-442C-A4C4-BF3F26DDDE66}" type="slidenum">
              <a:rPr lang="en-US" smtClean="0"/>
              <a:pPr/>
              <a:t>5</a:t>
            </a:fld>
            <a:endParaRPr lang="en-US" smtClean="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r>
              <a:rPr lang="en-US" dirty="0" smtClean="0"/>
              <a:t>In communities with higher fluoride concentration in their drinking water, the average dental caries “score” among 15 year olds is lower.</a:t>
            </a:r>
          </a:p>
          <a:p>
            <a:endParaRPr lang="en-US" dirty="0" smtClean="0"/>
          </a:p>
          <a:p>
            <a:r>
              <a:rPr lang="en-US" dirty="0" smtClean="0"/>
              <a:t>One potential problem with this association is confounding.  Perhaps the communities with higher fluoride levels have chosen to have the water fluoridated and are generally more affluent and/or more health conscious, with greater use of fluoride toothpaste and more dental care.  Perhaps the differences in dental caries are better explained by toothpaste choice and level of dental care than by water fluoride levels.  Confounding is a topic we will discuss extensively at the end of the course.  In this context, we note that it’s an important threat to the validity of ecological studies.   Another issue is something called the “ecological fallacy.”   The text gives an example that we’ll cover in the next few slides.</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a:noFill/>
        </p:spPr>
        <p:txBody>
          <a:bodyPr/>
          <a:lstStyle/>
          <a:p>
            <a:fld id="{80335E47-F5B3-4D78-93AC-2AA2E19F7766}" type="slidenum">
              <a:rPr lang="en-US" smtClean="0"/>
              <a:pPr/>
              <a:t>44</a:t>
            </a:fld>
            <a:endParaRPr lang="en-US" smtClean="0"/>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r>
              <a:rPr lang="en-US" smtClean="0"/>
              <a:t>Introduction to the Study of Osteoporotic Fractures (SOF), coordinated at UCSF.  </a:t>
            </a:r>
          </a:p>
          <a:p>
            <a:endParaRPr lang="en-US" smtClean="0"/>
          </a:p>
          <a:p>
            <a:r>
              <a:rPr lang="en-US" smtClean="0"/>
              <a:t>Cost effective design.  CRP measured in 492 women instead of 9,704.  </a:t>
            </a:r>
          </a:p>
          <a:p>
            <a:endParaRPr lang="en-US" smtClean="0"/>
          </a:p>
          <a:p>
            <a:r>
              <a:rPr lang="en-US" smtClean="0"/>
              <a:t>Compare CRP in the cases versus CRP in the random sample from baseline. In this design, CRP in the cases is NOT compared to CRP in the “non-cases.”   Rather, CRP in the cases is compared to CRP in the underlying cohort, using a random sample at baseline.  The random sample includes women who will become cases during SOF follow-up (and women who will become cases after study follow-up).  </a:t>
            </a:r>
          </a:p>
          <a:p>
            <a:endParaRPr lang="en-US" smtClean="0"/>
          </a:p>
          <a:p>
            <a:r>
              <a:rPr lang="en-US" smtClean="0"/>
              <a:t>We will return to this in more depth in the Disease Association lectures.</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a:ln/>
        </p:spPr>
      </p:sp>
      <p:sp>
        <p:nvSpPr>
          <p:cNvPr id="101378" name="Rectangle 3"/>
          <p:cNvSpPr>
            <a:spLocks noGrp="1" noChangeArrowheads="1"/>
          </p:cNvSpPr>
          <p:nvPr>
            <p:ph type="body" idx="1"/>
          </p:nvPr>
        </p:nvSpPr>
        <p:spPr>
          <a:noFill/>
          <a:ln/>
        </p:spPr>
        <p:txBody>
          <a:bodyPr/>
          <a:lstStyle/>
          <a:p>
            <a:r>
              <a:rPr lang="en-US" dirty="0" smtClean="0"/>
              <a:t>This is the design that may appear attractive to the neophyte, as discussed in the notes on a previous slide on case-cohort design.  When we discuss the measures of association linked to each of these sampling designs in future lectures, we will show more formally why this is not a good design.  For now, it will suffice to note that there is an obvious source of potential bias in waiting until the end of follow-up to select controls because factors that influence loss to follow-up will influence the selection of controls.  If those factors are associated with both your predictor variable and the outcome, the measure of association will be biased. The “end of a study” is very arbitrary (often depends upon funding) and hence is another reasons why this is a poor anchor point.  </a:t>
            </a:r>
          </a:p>
          <a:p>
            <a:endParaRPr lang="en-US" dirty="0" smtClean="0"/>
          </a:p>
          <a:p>
            <a:endParaRPr lang="en-US"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dirty="0" smtClean="0"/>
              <a:t>Understanding these three sampling methods is important because they will be linked to measures of association that we will discuss in future lectures.  Each sampling method will be linked to a particular measure of association.</a:t>
            </a:r>
          </a:p>
          <a:p>
            <a:endParaRPr lang="en-US" dirty="0" smtClean="0"/>
          </a:p>
          <a:p>
            <a:endParaRPr lang="en-US"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3E4F6968-F055-42D1-B4B3-2D4C505871C6}" type="slidenum">
              <a:rPr lang="en-US" smtClean="0"/>
              <a:pPr/>
              <a:t>50</a:t>
            </a:fld>
            <a:endParaRPr lang="en-US"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r>
              <a:rPr lang="en-US" sz="1000" dirty="0" smtClean="0"/>
              <a:t>Case-control sampling in an open (dynamic)</a:t>
            </a:r>
            <a:r>
              <a:rPr lang="en-US" sz="1000" baseline="0" dirty="0" smtClean="0"/>
              <a:t> cohort is represented in this slide.  Here we illustrate the selection of incident cases.  The cases might arise from long-term members or from new members of the population.  </a:t>
            </a:r>
          </a:p>
          <a:p>
            <a:endParaRPr lang="en-US" sz="1000" baseline="0" dirty="0" smtClean="0"/>
          </a:p>
          <a:p>
            <a:r>
              <a:rPr lang="en-US" sz="1000" baseline="0" dirty="0" smtClean="0"/>
              <a:t>With cases identified, what are the options for sampling controls?</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baseline="0" dirty="0" smtClean="0"/>
              <a:t>These are the sampling schemes for a dynamic (open) cohort, to be discussed in the following slides.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A</a:t>
            </a:r>
            <a:r>
              <a:rPr lang="en-US" sz="1000" baseline="0" dirty="0" smtClean="0"/>
              <a:t> version of incidence density sampling, described earlier for closed cohorts, can be used for dynamic cohorts.  At each time that a case is identified, a random sample of all the other current members of the cohort is obtained for controls.  Note that controls may, again, go on to be cases at a later time.  And a control might be sampled again as a control at a later time point.  In a large population, these are unlikely events but theoretically possible and theoretically acceptable.</a:t>
            </a:r>
          </a:p>
          <a:p>
            <a:endParaRPr lang="en-US" sz="1000" dirty="0" smtClean="0"/>
          </a:p>
          <a:p>
            <a:r>
              <a:rPr lang="en-US" sz="1000" dirty="0" smtClean="0"/>
              <a:t>For example, a study design could use a population-based disease registry to identify all new cases of disease during a defined time period and at the time each new case is reported sample controls from current residents.  Or, similarly,</a:t>
            </a:r>
            <a:r>
              <a:rPr lang="en-US" sz="1000" baseline="0" dirty="0" smtClean="0"/>
              <a:t> the underlying cohort could be the membership of</a:t>
            </a:r>
            <a:r>
              <a:rPr lang="en-US" sz="1000" dirty="0" smtClean="0"/>
              <a:t> a health care organization.</a:t>
            </a:r>
          </a:p>
          <a:p>
            <a:endParaRPr lang="en-US" sz="1000" dirty="0" smtClean="0"/>
          </a:p>
          <a:p>
            <a:r>
              <a:rPr lang="en-US" sz="1000" dirty="0" smtClean="0"/>
              <a:t>It is easy to see the analogy between a study using this design and the graphic showing incidence density sampling nested within a fixed</a:t>
            </a:r>
            <a:r>
              <a:rPr lang="en-US" sz="1000" baseline="0" dirty="0" smtClean="0"/>
              <a:t> </a:t>
            </a:r>
            <a:r>
              <a:rPr lang="en-US" sz="1000" dirty="0" smtClean="0"/>
              <a:t>cohort.  Residents of a defined geographic area or health care system are treated as members of an dynamic</a:t>
            </a:r>
            <a:r>
              <a:rPr lang="en-US" sz="1000" baseline="0" dirty="0" smtClean="0"/>
              <a:t> </a:t>
            </a:r>
            <a:r>
              <a:rPr lang="en-US" sz="1000" dirty="0" smtClean="0"/>
              <a:t>cohort.  Some leave during the study time period and others move in. Thus, in a dynamic cohort, the primary study base is defined but is also in flux, with people entering and leaving.</a:t>
            </a:r>
          </a:p>
          <a:p>
            <a:endParaRPr lang="en-US" sz="1000" dirty="0" smtClean="0"/>
          </a:p>
          <a:p>
            <a:r>
              <a:rPr lang="en-US" sz="1000" dirty="0" smtClean="0"/>
              <a:t>If there is a good disease registry, such as a cancer registry, which captures the diagnoses of interest, the cases are all known as they would be in a dedicated research cohort study.  However, many diseases do not have registries and it may be difficult to identify all of the cases, especially if it is a common disease.  The HMO setting is better for diseases without registries where the diagnoses can be identified in the medical records of the organization.  It may be possible to identify all the cases of a rare disease by accessing record for all of the hospitals in a geographic area (creating the study’s own registry, in effect).  But this can be a difficult and expensive process, and residents who seek care outside the area’s hospitals also have to be considered unless the proportion that do so is negligible.</a:t>
            </a:r>
          </a:p>
          <a:p>
            <a:endParaRPr lang="en-US" sz="1000" dirty="0" smtClean="0"/>
          </a:p>
          <a:p>
            <a:r>
              <a:rPr lang="en-US" sz="1000" dirty="0" smtClean="0"/>
              <a:t>The same graphic could be shown for a case-control study in a research-derived cohort with continued</a:t>
            </a:r>
            <a:r>
              <a:rPr lang="en-US" sz="1000" baseline="0" dirty="0" smtClean="0"/>
              <a:t> </a:t>
            </a:r>
            <a:r>
              <a:rPr lang="en-US" sz="1000" dirty="0" smtClean="0"/>
              <a:t>open enrollment of new study subjects.</a:t>
            </a:r>
          </a:p>
          <a:p>
            <a:endParaRPr lang="en-US" sz="1000" dirty="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7"/>
          <p:cNvSpPr>
            <a:spLocks noGrp="1" noChangeArrowheads="1"/>
          </p:cNvSpPr>
          <p:nvPr>
            <p:ph type="sldNum" sz="quarter" idx="5"/>
          </p:nvPr>
        </p:nvSpPr>
        <p:spPr>
          <a:noFill/>
        </p:spPr>
        <p:txBody>
          <a:bodyPr/>
          <a:lstStyle/>
          <a:p>
            <a:fld id="{84825917-EC37-4136-B05F-555228C21869}" type="slidenum">
              <a:rPr lang="en-US" smtClean="0"/>
              <a:pPr/>
              <a:t>54</a:t>
            </a:fld>
            <a:endParaRPr lang="en-US" smtClean="0"/>
          </a:p>
        </p:txBody>
      </p:sp>
      <p:sp>
        <p:nvSpPr>
          <p:cNvPr id="108546" name="Rectangle 1026"/>
          <p:cNvSpPr>
            <a:spLocks noGrp="1" noRot="1" noChangeAspect="1" noChangeArrowheads="1" noTextEdit="1"/>
          </p:cNvSpPr>
          <p:nvPr>
            <p:ph type="sldImg"/>
          </p:nvPr>
        </p:nvSpPr>
        <p:spPr>
          <a:ln/>
        </p:spPr>
      </p:sp>
      <p:sp>
        <p:nvSpPr>
          <p:cNvPr id="108547" name="Rectangle 1027"/>
          <p:cNvSpPr>
            <a:spLocks noGrp="1" noChangeArrowheads="1"/>
          </p:cNvSpPr>
          <p:nvPr>
            <p:ph type="body" idx="1"/>
          </p:nvPr>
        </p:nvSpPr>
        <p:spPr>
          <a:xfrm>
            <a:off x="685800" y="4416425"/>
            <a:ext cx="5486400" cy="4492625"/>
          </a:xfrm>
          <a:noFill/>
          <a:ln/>
        </p:spPr>
        <p:txBody>
          <a:bodyPr/>
          <a:lstStyle/>
          <a:p>
            <a:r>
              <a:rPr lang="en-US" dirty="0" smtClean="0"/>
              <a:t>Incidence density sampling in case-control design has become very popular in cancer epidemiology, and this is a typical example.  There are many similar studies in the cancer literature. The study base for this research was six SF Bay Area counties.  These counties are covered by the Surveillance, Epidemiology, and End Results (SEER) registry, the NCI-funded population-based registry that aims to identify all new cancer diagnoses and follow them for long-term outcomes (End Results).  Since the implicit cohort that gave rise to all the NHL diagnoses during the period these data were collected (2001 – 2004) was all the residents of those counties, the controls were randomly selected from the same counties.  Incidence density sampling is indicated by selecting the controls by random-digit dialing “at the time of diagnosis” of the case to which the control was matched.  Matching on age and sex is common in cancer studies because they are strong confounders of cancer risk and matching increases the study’s efficiency.  Matching on county serves to focus further the study base concept by regarding cases and controls in each of the six counties as </a:t>
            </a:r>
            <a:r>
              <a:rPr lang="en-US" dirty="0" err="1" smtClean="0"/>
              <a:t>subcohorts</a:t>
            </a:r>
            <a:r>
              <a:rPr lang="en-US" dirty="0" smtClean="0"/>
              <a:t> of the overall study.</a:t>
            </a:r>
          </a:p>
          <a:p>
            <a:endParaRPr lang="en-US" dirty="0" smtClean="0"/>
          </a:p>
          <a:p>
            <a:r>
              <a:rPr lang="en-US" dirty="0" smtClean="0"/>
              <a:t>Because cancers are relatively rare outcomes, large geographic populations are needed to accumulate a useful number of cases.  The presence of cancer registries makes the design practical, and survey methodology is used, as in this example, to get an unbiased sample of the study base for the controls.  Unfortunately, this approach is not possible for many diseases that do not have population-based disease registries.  Beginning researchers are sometimes surprised to learn there is no comparable registry for cardiovascular events, for example.</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Rot="1" noChangeAspect="1" noChangeArrowheads="1" noTextEdit="1"/>
          </p:cNvSpPr>
          <p:nvPr>
            <p:ph type="sldImg"/>
          </p:nvPr>
        </p:nvSpPr>
        <p:spPr>
          <a:ln/>
        </p:spPr>
      </p:sp>
      <p:sp>
        <p:nvSpPr>
          <p:cNvPr id="147458" name="Rectangle 3"/>
          <p:cNvSpPr>
            <a:spLocks noGrp="1" noChangeArrowheads="1"/>
          </p:cNvSpPr>
          <p:nvPr>
            <p:ph type="body" idx="1"/>
          </p:nvPr>
        </p:nvSpPr>
        <p:spPr>
          <a:noFill/>
          <a:ln/>
        </p:spPr>
        <p:txBody>
          <a:bodyPr/>
          <a:lstStyle/>
          <a:p>
            <a:r>
              <a:rPr lang="en-US" altLang="en-US" sz="1000" dirty="0" smtClean="0"/>
              <a:t>In a dynamic cohort with exposure that is changing in it prevalence in the population in a linear fashion, we can take a sample of controls at the midpoint of the study period to provide an unbiased estimate of exposed and unexposed person-time in the cohort.  It can be mathematically proven that the midpoint pattern is a good representation of the entire pattern.  With this information, we can calculate an measure</a:t>
            </a:r>
            <a:r>
              <a:rPr lang="en-US" altLang="en-US" sz="1000" baseline="0" dirty="0" smtClean="0"/>
              <a:t> of association</a:t>
            </a:r>
            <a:r>
              <a:rPr lang="en-US" altLang="en-US" sz="1000" dirty="0" smtClean="0"/>
              <a:t> that is an unbiased estimate of the rate ratio.  </a:t>
            </a:r>
          </a:p>
          <a:p>
            <a:endParaRPr lang="en-US" altLang="en-US" sz="1000" dirty="0" smtClean="0"/>
          </a:p>
          <a:p>
            <a:r>
              <a:rPr lang="en-US" altLang="en-US" sz="1000" dirty="0" smtClean="0"/>
              <a:t>This, of course,</a:t>
            </a:r>
            <a:r>
              <a:rPr lang="en-US" altLang="en-US" sz="1000" baseline="0" dirty="0" smtClean="0"/>
              <a:t> assumes that the investigator is confident that the exposure prevalence is changing linearly over time.  This is not an easy assumption to confirm. </a:t>
            </a:r>
            <a:endParaRPr lang="en-US" altLang="en-US" sz="1000" dirty="0" smtClean="0"/>
          </a:p>
          <a:p>
            <a:endParaRPr lang="en-US" altLang="en-US" sz="1000" dirty="0" smtClean="0"/>
          </a:p>
          <a:p>
            <a:r>
              <a:rPr lang="en-US" altLang="en-US" sz="1000" dirty="0" smtClean="0"/>
              <a:t>In this illustration, the controls are sampled at the midpoint of the study period. Controls are sampled from those in the cohort who do not currently have the outcome of interest.  This also provides an unbiased estimate of exposed and unexposed person-time in this dynamic cohort if the exposure prevalence in the population is in “steady state” during the study period.  </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r>
              <a:rPr lang="en-US" altLang="en-US" sz="1000" smtClean="0"/>
              <a:t>In a dynamic cohort with steady state exposure, we can take a sample of controls at one time point during the study and obtain an unbiased estimate of the rate ratio.  In this illustration, the controls are sampled at the end of accrual of incident cases, but they could also have been sampled at other time points.  Controls are sampled from those in the cohort who do not currently have the outcome of interest.  For this to be an unbiased estimate of exposed and unexposed person-time in this dynamic cohort, the exposure prevalence in the population has to be in “steady state” during the study period.  Although participants are lost to follow-up and competing events during the study period, there are also new members coming into the population.  Assuming those leaving and entering are similar, samples of the population at different points in time will differ only due to chance.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6</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baseline="0" dirty="0" smtClean="0"/>
              <a:t>See the optional reading </a:t>
            </a:r>
            <a:r>
              <a:rPr lang="en-US" baseline="0" dirty="0" err="1" smtClean="0"/>
              <a:t>Vandenbroucke</a:t>
            </a:r>
            <a:r>
              <a:rPr lang="en-US" baseline="0" dirty="0" smtClean="0"/>
              <a:t> 2012 for additional discussion of these approaches.</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7"/>
          <p:cNvSpPr>
            <a:spLocks noGrp="1" noChangeArrowheads="1"/>
          </p:cNvSpPr>
          <p:nvPr>
            <p:ph type="sldNum" sz="quarter" idx="5"/>
          </p:nvPr>
        </p:nvSpPr>
        <p:spPr>
          <a:noFill/>
        </p:spPr>
        <p:txBody>
          <a:bodyPr/>
          <a:lstStyle/>
          <a:p>
            <a:fld id="{6F2B9A1F-B603-44E5-A0F3-CD65B86B3722}" type="slidenum">
              <a:rPr lang="en-US" smtClean="0"/>
              <a:pPr/>
              <a:t>60</a:t>
            </a:fld>
            <a:endParaRPr lang="en-US" smtClean="0"/>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r>
              <a:rPr lang="en-US" smtClean="0"/>
              <a:t>We have been discussing the study base as the population from which the cases arise, and we now introduce an important distinction between a primary and a secondary study base that occurs in attempting to define that population.  If the study base can be clearly and explicitly defined as the members of a cohort, or the residents of a geographic area, or the members of a health care delivery system, we call that population a “primary study base.”  The advantage of being able to identify a primary study base is that there is no uncertainty about the population from which the controls should be selected.  They should be selected from the same primary study base that gave rise to the cases. </a:t>
            </a:r>
          </a:p>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7"/>
          <p:cNvSpPr>
            <a:spLocks noGrp="1" noChangeArrowheads="1"/>
          </p:cNvSpPr>
          <p:nvPr>
            <p:ph type="sldNum" sz="quarter" idx="5"/>
          </p:nvPr>
        </p:nvSpPr>
        <p:spPr>
          <a:noFill/>
        </p:spPr>
        <p:txBody>
          <a:bodyPr/>
          <a:lstStyle/>
          <a:p>
            <a:fld id="{BCF3C026-3CBF-4E19-9B57-F99F04073AB7}" type="slidenum">
              <a:rPr lang="en-US" smtClean="0"/>
              <a:pPr/>
              <a:t>61</a:t>
            </a:fld>
            <a:endParaRPr lang="en-US" smtClean="0"/>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pPr>
              <a:lnSpc>
                <a:spcPct val="90000"/>
              </a:lnSpc>
            </a:pPr>
            <a:r>
              <a:rPr lang="en-US" dirty="0" smtClean="0"/>
              <a:t>The concept of a secondary study base occurs because cases of a given disease may be identified, but they do not come from a clearly defined population such as a cohort, geographic area, or HMO. In other words, you have the cases first and you seek</a:t>
            </a:r>
            <a:r>
              <a:rPr lang="en-US" baseline="0" dirty="0" smtClean="0"/>
              <a:t> </a:t>
            </a:r>
            <a:r>
              <a:rPr lang="en-US" dirty="0" smtClean="0"/>
              <a:t>to determine what study base gave rise to them. Typically these are cases of a disease seen in single hospital or other health care facility (or a limited number of hospitals/facilities).  They may appear to come from a geographic area since hospitals that are not referral centers draw most of their patients from persons living in their geographical vicinity, but the difference is that the boundaries of the geographic area are difficult to determine, and there is no guarantee that many of the cases from the hospital’s catchment area are not being seen at other hospitals.  </a:t>
            </a:r>
          </a:p>
          <a:p>
            <a:pPr>
              <a:lnSpc>
                <a:spcPct val="90000"/>
              </a:lnSpc>
            </a:pPr>
            <a:endParaRPr lang="en-US" dirty="0" smtClean="0"/>
          </a:p>
          <a:p>
            <a:pPr>
              <a:lnSpc>
                <a:spcPct val="90000"/>
              </a:lnSpc>
            </a:pPr>
            <a:r>
              <a:rPr lang="en-US" dirty="0" smtClean="0"/>
              <a:t>Think of taking the cases of a given disease in one San Francisco hospital and trying to decide what geographic area they represent.  All of the patient addresses for persons with diagnosis during some time period could be mapped and a boundary drawn around them, but many other cases not seen at the study hospital were probably diagnosed within that boundary and seen at other hospitals.  Without nearly complete case ascertainment, there is no way to know how the characteristics of the patients who chose to come to the study hospital differ from those who went elsewhere.  </a:t>
            </a:r>
          </a:p>
          <a:p>
            <a:pPr>
              <a:lnSpc>
                <a:spcPct val="90000"/>
              </a:lnSpc>
            </a:pPr>
            <a:endParaRPr lang="en-US" dirty="0" smtClean="0"/>
          </a:p>
          <a:p>
            <a:pPr>
              <a:lnSpc>
                <a:spcPct val="90000"/>
              </a:lnSpc>
            </a:pPr>
            <a:r>
              <a:rPr lang="en-US" dirty="0" smtClean="0"/>
              <a:t>For the controls to come from the same study base as the cases, they need to be those persons who would come to the study hospital if they did develop the disease of interest.  </a:t>
            </a:r>
          </a:p>
          <a:p>
            <a:pPr>
              <a:lnSpc>
                <a:spcPct val="90000"/>
              </a:lnSpc>
            </a:pPr>
            <a:endParaRPr lang="en-US" dirty="0" smtClean="0"/>
          </a:p>
          <a:p>
            <a:pPr>
              <a:lnSpc>
                <a:spcPct val="90000"/>
              </a:lnSpc>
            </a:pPr>
            <a:r>
              <a:rPr lang="en-US" dirty="0" smtClean="0"/>
              <a:t>A</a:t>
            </a:r>
            <a:r>
              <a:rPr lang="en-US" baseline="0" dirty="0" smtClean="0"/>
              <a:t> secondary study base is necessarily a dynamic or open cohort.  If it was a fixed cohort, it could be readily identified, separate from the cases.</a:t>
            </a:r>
            <a:endParaRPr lang="en-US" dirty="0"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7"/>
          <p:cNvSpPr>
            <a:spLocks noGrp="1" noChangeArrowheads="1"/>
          </p:cNvSpPr>
          <p:nvPr>
            <p:ph type="sldNum" sz="quarter" idx="5"/>
          </p:nvPr>
        </p:nvSpPr>
        <p:spPr>
          <a:noFill/>
        </p:spPr>
        <p:txBody>
          <a:bodyPr/>
          <a:lstStyle/>
          <a:p>
            <a:fld id="{543E42F2-8652-4121-A4CE-9DA5D209F2A7}" type="slidenum">
              <a:rPr lang="en-US" smtClean="0"/>
              <a:pPr/>
              <a:t>62</a:t>
            </a:fld>
            <a:endParaRPr lang="en-US" smtClean="0"/>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p:spPr>
        <p:txBody>
          <a:bodyPr/>
          <a:lstStyle/>
          <a:p>
            <a:r>
              <a:rPr lang="en-US" smtClean="0"/>
              <a:t>Since trying to identify a geographic catchment area to define the study base population does not work in most instances, it is necessary to give careful thought to what characteristics of the cases are causing them to show up at the study hospital.  </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7"/>
          <p:cNvSpPr>
            <a:spLocks noGrp="1" noChangeArrowheads="1"/>
          </p:cNvSpPr>
          <p:nvPr>
            <p:ph type="sldNum" sz="quarter" idx="5"/>
          </p:nvPr>
        </p:nvSpPr>
        <p:spPr>
          <a:noFill/>
        </p:spPr>
        <p:txBody>
          <a:bodyPr/>
          <a:lstStyle/>
          <a:p>
            <a:fld id="{3117C73B-8D11-45AF-94D2-E4D0F7EF3C59}" type="slidenum">
              <a:rPr lang="en-US" smtClean="0"/>
              <a:pPr/>
              <a:t>63</a:t>
            </a:fld>
            <a:endParaRPr lang="en-US" smtClean="0"/>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a:ln/>
        </p:spPr>
        <p:txBody>
          <a:bodyPr/>
          <a:lstStyle/>
          <a:p>
            <a:r>
              <a:rPr lang="en-US" dirty="0" smtClean="0"/>
              <a:t>Since UCSF is a major referral center from brain tumors, it is very difficult to determine the secondary study base for </a:t>
            </a:r>
            <a:r>
              <a:rPr lang="en-US" dirty="0" err="1" smtClean="0"/>
              <a:t>glioma</a:t>
            </a:r>
            <a:r>
              <a:rPr lang="en-US" dirty="0" smtClean="0"/>
              <a:t> cases.  If patients with a different neurologic disease for which UCSF is also a referral center are patients who would also have come to UCSF had they been diagnosed with a </a:t>
            </a:r>
            <a:r>
              <a:rPr lang="en-US" dirty="0" err="1" smtClean="0"/>
              <a:t>glioma</a:t>
            </a:r>
            <a:r>
              <a:rPr lang="en-US" dirty="0" smtClean="0"/>
              <a:t> instead, they may represent a representative sample of the study base population that gave rise to the </a:t>
            </a:r>
            <a:r>
              <a:rPr lang="en-US" dirty="0" err="1" smtClean="0"/>
              <a:t>gliomas</a:t>
            </a:r>
            <a:r>
              <a:rPr lang="en-US" dirty="0" smtClean="0"/>
              <a:t>.  But are all referral populations the same?</a:t>
            </a:r>
          </a:p>
          <a:p>
            <a:endParaRPr lang="en-US" dirty="0" smtClean="0"/>
          </a:p>
          <a:p>
            <a:r>
              <a:rPr lang="en-US" dirty="0" smtClean="0"/>
              <a:t>Another approach that has been used often for hospital case-control studies is to select neighborhood controls for the cases.  This approach uses geography to identify possible controls, but it chooses a very narrow boundary for each case, such as the block across the street from the case’s address from which a random address is chosen.  The assumption is that someone else with a </a:t>
            </a:r>
            <a:r>
              <a:rPr lang="en-US" dirty="0" err="1" smtClean="0"/>
              <a:t>glioma</a:t>
            </a:r>
            <a:r>
              <a:rPr lang="en-US" dirty="0" smtClean="0"/>
              <a:t> in that immediate neighborhood would also have come to UCSF.  This may not be valid assumption.  </a:t>
            </a:r>
          </a:p>
          <a:p>
            <a:endParaRPr lang="en-US" dirty="0" smtClean="0"/>
          </a:p>
          <a:p>
            <a:r>
              <a:rPr lang="en-US" dirty="0" smtClean="0"/>
              <a:t>While it is relatively easy to describe a secondary study base in words, it is quite difficult in</a:t>
            </a:r>
            <a:r>
              <a:rPr lang="en-US" baseline="0" dirty="0" smtClean="0"/>
              <a:t> practice to enumerate this population.  Thus, it is</a:t>
            </a:r>
            <a:r>
              <a:rPr lang="en-US" dirty="0" smtClean="0"/>
              <a:t> difficult to design a sound case control study using a secondary study base.  You’ll appreciate this more after working on this week’s problem set.   </a:t>
            </a:r>
          </a:p>
          <a:p>
            <a:endParaRPr lang="en-US" dirty="0" smtClean="0"/>
          </a:p>
          <a:p>
            <a:endParaRPr lang="en-US" dirty="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p:cNvSpPr>
            <a:spLocks noGrp="1" noChangeArrowheads="1"/>
          </p:cNvSpPr>
          <p:nvPr>
            <p:ph type="sldNum" sz="quarter" idx="5"/>
          </p:nvPr>
        </p:nvSpPr>
        <p:spPr>
          <a:noFill/>
        </p:spPr>
        <p:txBody>
          <a:bodyPr/>
          <a:lstStyle/>
          <a:p>
            <a:fld id="{A2F41A7E-3A28-4F95-9276-7C73095C8606}" type="slidenum">
              <a:rPr lang="en-US" smtClean="0"/>
              <a:pPr/>
              <a:t>64</a:t>
            </a:fld>
            <a:endParaRPr lang="en-US" smtClean="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r>
              <a:rPr lang="en-US" dirty="0" smtClean="0"/>
              <a:t>This is an</a:t>
            </a:r>
            <a:r>
              <a:rPr lang="en-US" baseline="0" dirty="0" smtClean="0"/>
              <a:t> </a:t>
            </a:r>
            <a:r>
              <a:rPr lang="en-US" dirty="0" smtClean="0"/>
              <a:t>example of a study using a secondary study base.  The objective of the study is to assess OC use and breast cancer risk.  </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p:spPr>
        <p:txBody>
          <a:bodyPr/>
          <a:lstStyle/>
          <a:p>
            <a:fld id="{0C977F5A-5C5D-447B-B7C0-14441E28352B}" type="slidenum">
              <a:rPr lang="en-US" smtClean="0"/>
              <a:pPr/>
              <a:t>65</a:t>
            </a:fld>
            <a:endParaRPr lang="en-US" smtClean="0"/>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dirty="0" smtClean="0"/>
              <a:t>Looking at the cases, what is the secondary study base?  Women who would go to the participating hospitals if they had breast cancer.  Although we can describe the secondary study base, it’s clearly difficult to identify in practice</a:t>
            </a:r>
            <a:r>
              <a:rPr lang="en-US" baseline="0" dirty="0" smtClean="0"/>
              <a:t> </a:t>
            </a:r>
            <a:r>
              <a:rPr lang="en-US" dirty="0" smtClean="0"/>
              <a:t>who belongs to this study base.  As a result, it’s difficult to figure out how to sample from the study base.  </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7"/>
          <p:cNvSpPr>
            <a:spLocks noGrp="1" noChangeArrowheads="1"/>
          </p:cNvSpPr>
          <p:nvPr>
            <p:ph type="sldNum" sz="quarter" idx="5"/>
          </p:nvPr>
        </p:nvSpPr>
        <p:spPr>
          <a:noFill/>
        </p:spPr>
        <p:txBody>
          <a:bodyPr/>
          <a:lstStyle/>
          <a:p>
            <a:fld id="{0578AF65-352D-462A-A88C-F56BF2DE9959}" type="slidenum">
              <a:rPr lang="en-US" smtClean="0"/>
              <a:pPr/>
              <a:t>66</a:t>
            </a:fld>
            <a:endParaRPr lang="en-US" smtClean="0"/>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noFill/>
          <a:ln/>
        </p:spPr>
        <p:txBody>
          <a:bodyPr/>
          <a:lstStyle/>
          <a:p>
            <a:r>
              <a:rPr lang="en-US" dirty="0" smtClean="0"/>
              <a:t>This particular study used hospital-based controls.  The investigators note that they took patients who were admitted for a diagnosis unrelated to OC use, the exposure of interest.  This immediately raises a red flag!  The controls should not be identified based on exposure status.  In determining whether OC use and NHL are associated, the control group will be used to provide an estimate of exposure in the study base.  The investigators’ attempt to find controls that are unrelated to exposure can artificially deplete controls of the exposure and induce an artificial correlation between cases and exposure.  More on this in upcoming lectures.  Controls need to be selected without regard to exposure status.</a:t>
            </a:r>
          </a:p>
          <a:p>
            <a:endParaRPr lang="en-US" dirty="0" smtClean="0"/>
          </a:p>
          <a:p>
            <a:r>
              <a:rPr lang="en-US" dirty="0" smtClean="0"/>
              <a:t>Instead, the investigators using this study design need to worry about identifying the appropriate secondary study base.</a:t>
            </a:r>
          </a:p>
          <a:p>
            <a:endParaRPr lang="en-US" dirty="0" smtClean="0"/>
          </a:p>
          <a:p>
            <a:r>
              <a:rPr lang="en-US" dirty="0" smtClean="0"/>
              <a:t>This is a relatively recent example of a case-control study using a secondary study base, illustrating that this design is still used.  Perhaps because investigators are not sufficiently aware of the very real problems and pitfalls of this design.   It illustrates the lack of awareness of the key underlying issue – identification of the study base – in any case-control study.</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7"/>
          <p:cNvSpPr>
            <a:spLocks noGrp="1" noChangeArrowheads="1"/>
          </p:cNvSpPr>
          <p:nvPr>
            <p:ph type="sldNum" sz="quarter" idx="5"/>
          </p:nvPr>
        </p:nvSpPr>
        <p:spPr>
          <a:noFill/>
        </p:spPr>
        <p:txBody>
          <a:bodyPr/>
          <a:lstStyle/>
          <a:p>
            <a:fld id="{26F5C42A-0D87-4665-ACBC-36B1B8B706EB}" type="slidenum">
              <a:rPr lang="en-US" smtClean="0"/>
              <a:pPr/>
              <a:t>67</a:t>
            </a:fld>
            <a:endParaRPr lang="en-US" smtClean="0"/>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a:ln/>
        </p:spPr>
        <p:txBody>
          <a:bodyPr/>
          <a:lstStyle/>
          <a:p>
            <a:r>
              <a:rPr lang="en-US" dirty="0" smtClean="0"/>
              <a:t>Since there is no ambiguity about the population that gave rise to the cases when a  primary study base can be identified, the problem for case-control studies is likely to be ascertaining all the cases for diseases without comprehensive registries.  There may also be logistical problems with enrolling cases with poor survival because of the lag time between diagnosis and appearance in the registry.  For example, a case-control study of </a:t>
            </a:r>
            <a:r>
              <a:rPr lang="en-US" dirty="0" err="1" smtClean="0"/>
              <a:t>glioma</a:t>
            </a:r>
            <a:r>
              <a:rPr lang="en-US" dirty="0" smtClean="0"/>
              <a:t> is likely to have difficulty contacting the cases quickly enough.  And, for</a:t>
            </a:r>
            <a:r>
              <a:rPr lang="en-US" baseline="0" dirty="0" smtClean="0"/>
              <a:t> some outcomes, not all instances of the disease are diagnosed.  For example, breast cancer may be </a:t>
            </a:r>
            <a:r>
              <a:rPr lang="en-US" baseline="0" dirty="0" smtClean="0"/>
              <a:t>undetected prior to death.  </a:t>
            </a:r>
            <a:r>
              <a:rPr lang="en-US" baseline="0" dirty="0" smtClean="0"/>
              <a:t>Diabetes is another example where some cases are not </a:t>
            </a:r>
            <a:r>
              <a:rPr lang="en-US" baseline="0" dirty="0" smtClean="0"/>
              <a:t>diagnosed prior to death.  </a:t>
            </a:r>
            <a:r>
              <a:rPr lang="en-US" baseline="0" dirty="0" smtClean="0"/>
              <a:t>In contrast, an outcome like pancreatic cancer is almost universally identified.</a:t>
            </a:r>
            <a:endParaRPr lang="en-US" dirty="0" smtClean="0"/>
          </a:p>
          <a:p>
            <a:endParaRPr lang="en-US" dirty="0" smtClean="0"/>
          </a:p>
          <a:p>
            <a:r>
              <a:rPr lang="en-US" dirty="0" smtClean="0"/>
              <a:t>With a secondary study base, all of the cases are available since such designs usually start with new cases arriving at a hospital.  Determining the population to sample for controls is the challenge.  The threats to validity are generally much greater with a secondary study base.</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7"/>
          <p:cNvSpPr>
            <a:spLocks noGrp="1" noChangeArrowheads="1"/>
          </p:cNvSpPr>
          <p:nvPr>
            <p:ph type="sldNum" sz="quarter" idx="5"/>
          </p:nvPr>
        </p:nvSpPr>
        <p:spPr>
          <a:noFill/>
        </p:spPr>
        <p:txBody>
          <a:bodyPr/>
          <a:lstStyle/>
          <a:p>
            <a:fld id="{071AC3F2-B83B-464E-A0A4-1A222C987FDE}" type="slidenum">
              <a:rPr lang="en-US" smtClean="0"/>
              <a:pPr/>
              <a:t>68</a:t>
            </a:fld>
            <a:endParaRPr lang="en-US" smtClean="0"/>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ln/>
        </p:spPr>
        <p:txBody>
          <a:bodyPr/>
          <a:lstStyle/>
          <a:p>
            <a:r>
              <a:rPr lang="en-US" dirty="0" smtClean="0"/>
              <a:t>This is a crucial distinction that explains a lot of weak case-control studies that have yielded erroneous conclusions and given case-control design a bad name in many circles.  As can be seen in the example of the nested case-control study within a cohort, the results from a well-designed case-control study with a primary study base can be just as valid as a cohort study.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ln/>
        </p:spPr>
      </p:sp>
      <p:sp>
        <p:nvSpPr>
          <p:cNvPr id="2867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7"/>
          <p:cNvSpPr>
            <a:spLocks noGrp="1" noChangeArrowheads="1"/>
          </p:cNvSpPr>
          <p:nvPr>
            <p:ph type="sldNum" sz="quarter" idx="5"/>
          </p:nvPr>
        </p:nvSpPr>
        <p:spPr>
          <a:noFill/>
        </p:spPr>
        <p:txBody>
          <a:bodyPr/>
          <a:lstStyle/>
          <a:p>
            <a:fld id="{26D23DA3-55C9-4255-ACB6-71A3912113DC}" type="slidenum">
              <a:rPr lang="en-US" smtClean="0"/>
              <a:pPr/>
              <a:t>69</a:t>
            </a:fld>
            <a:endParaRPr lang="en-US" smtClean="0"/>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7"/>
          <p:cNvSpPr>
            <a:spLocks noGrp="1" noChangeArrowheads="1"/>
          </p:cNvSpPr>
          <p:nvPr>
            <p:ph type="sldNum" sz="quarter" idx="5"/>
          </p:nvPr>
        </p:nvSpPr>
        <p:spPr>
          <a:noFill/>
        </p:spPr>
        <p:txBody>
          <a:bodyPr/>
          <a:lstStyle/>
          <a:p>
            <a:fld id="{1A3C2A28-AADB-4474-B09F-B827B7AEAFA3}" type="slidenum">
              <a:rPr lang="en-US" smtClean="0"/>
              <a:pPr/>
              <a:t>70</a:t>
            </a:fld>
            <a:endParaRPr lang="en-US" smtClean="0"/>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p:spPr>
        <p:txBody>
          <a:bodyPr/>
          <a:lstStyle/>
          <a:p>
            <a:r>
              <a:rPr lang="en-US" smtClean="0"/>
              <a:t>When we discuss measures of disease occurrence – in the upcoming lectures, we will look more closely at the concepts of incidence and prevalence and how they are measured.  The point here is to understand that the type of sampling is separate from the population sampled (the study base).  Both are important concepts but they are not linked.</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Rot="1" noChangeAspect="1" noChangeArrowheads="1" noTextEdit="1"/>
          </p:cNvSpPr>
          <p:nvPr>
            <p:ph type="sldImg"/>
          </p:nvPr>
        </p:nvSpPr>
        <p:spPr>
          <a:ln/>
        </p:spPr>
      </p:sp>
      <p:sp>
        <p:nvSpPr>
          <p:cNvPr id="135170" name="Rectangle 3"/>
          <p:cNvSpPr>
            <a:spLocks noGrp="1" noChangeArrowheads="1"/>
          </p:cNvSpPr>
          <p:nvPr>
            <p:ph type="body" idx="1"/>
          </p:nvPr>
        </p:nvSpPr>
        <p:spPr>
          <a:noFill/>
          <a:ln/>
        </p:spPr>
        <p:txBody>
          <a:bodyPr/>
          <a:lstStyle/>
          <a:p>
            <a:r>
              <a:rPr lang="en-US" dirty="0" smtClean="0"/>
              <a:t>Survival bias in a case-based case-control study carried out “cross-</a:t>
            </a:r>
            <a:r>
              <a:rPr lang="en-US" dirty="0" err="1" smtClean="0"/>
              <a:t>sectionally</a:t>
            </a:r>
            <a:r>
              <a:rPr lang="en-US" dirty="0" smtClean="0"/>
              <a:t>”: only cases with long survival after diagnosis (best prognosis) are included in the case group. In this example, the horizontal lines starting in the cases’ “D” boxes represent survival times; note that only two of the four cases are included in the study.  Broken diagonal lines with arrows represent losses to follow-up.</a:t>
            </a:r>
          </a:p>
          <a:p>
            <a:endParaRPr lang="en-US" dirty="0" smtClean="0"/>
          </a:p>
          <a:p>
            <a:r>
              <a:rPr lang="en-US" dirty="0" smtClean="0"/>
              <a:t>This design has prevalent cases AND prevalent controls, providing multiple possibilities for bias.  Double the trouble!  But, perhaps because of the relative ease of execution, this has historically been the most common case-control design.</a:t>
            </a:r>
          </a:p>
          <a:p>
            <a:endParaRPr lang="en-US" dirty="0"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a:noFill/>
        </p:spPr>
        <p:txBody>
          <a:bodyPr/>
          <a:lstStyle/>
          <a:p>
            <a:fld id="{F6D14018-A4DA-407D-A376-8ABA3EB26670}" type="slidenum">
              <a:rPr lang="en-US" smtClean="0"/>
              <a:pPr/>
              <a:t>72</a:t>
            </a:fld>
            <a:endParaRPr lang="en-US" smtClean="0"/>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r>
              <a:rPr lang="en-US" dirty="0" smtClean="0"/>
              <a:t>A type of prevalent sampling is to sample only prevalent cases.  One of the advantages of doing a case-control study in a single hospital is the ready access to the cases, so in general it should be possible to pick up incident cases in the hospital setting.  But even with the advantage of access, it may be difficult to include all the incident cases for diseases with poor survival.  We give the example of </a:t>
            </a:r>
            <a:r>
              <a:rPr lang="en-US" dirty="0" err="1" smtClean="0"/>
              <a:t>glioma</a:t>
            </a:r>
            <a:r>
              <a:rPr lang="en-US" dirty="0" smtClean="0"/>
              <a:t> patients.  It is possible that using prevalent cases may not bias the findings but there is usually no way to determine that, and the possible bias could go in either direction with respect to the study hypothesis.</a:t>
            </a:r>
          </a:p>
          <a:p>
            <a:endParaRPr lang="en-US" dirty="0" smtClean="0"/>
          </a:p>
          <a:p>
            <a:r>
              <a:rPr lang="en-US" dirty="0" smtClean="0"/>
              <a:t>Note:  Kaiser is self-contained</a:t>
            </a:r>
            <a:r>
              <a:rPr lang="en-US" baseline="0" dirty="0" smtClean="0"/>
              <a:t> health care system where all enrolled patients receive primary care in Kaiser facilities, and, if needed, are admitted to Kaiser inpatient hospitals.  Within Kaiser inpatient hospitals, there are only patients enrolled in the Kaiser system.  UCSF hospitals, on the other hand, accepts patients who are receiving their primary care  in a variety of ambulatory facilities; it is not a self-contained system.  </a:t>
            </a:r>
            <a:endParaRPr lang="en-US" dirty="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Rot="1" noChangeAspect="1" noChangeArrowheads="1" noTextEdit="1"/>
          </p:cNvSpPr>
          <p:nvPr>
            <p:ph type="sldImg"/>
          </p:nvPr>
        </p:nvSpPr>
        <p:spPr>
          <a:ln/>
        </p:spPr>
      </p:sp>
      <p:sp>
        <p:nvSpPr>
          <p:cNvPr id="139266" name="Rectangle 3"/>
          <p:cNvSpPr>
            <a:spLocks noGrp="1" noChangeArrowheads="1"/>
          </p:cNvSpPr>
          <p:nvPr>
            <p:ph type="body" idx="1"/>
          </p:nvPr>
        </p:nvSpPr>
        <p:spPr>
          <a:noFill/>
          <a:ln/>
        </p:spPr>
        <p:txBody>
          <a:bodyPr/>
          <a:lstStyle/>
          <a:p>
            <a:r>
              <a:rPr lang="en-US" dirty="0" smtClean="0"/>
              <a:t>The cross-sectional study design and the “prevalent cases” case-control study have a very similar way of sampling an underlying cohort.  In fact, such a sampling scheme can rightfully be called either a cross-sectional study or a case-control study.  And that means they have some similar limitations.  Here is the schematic of a case-control study using prevalent cases that we were just looking at.  Note the loss of cases and non-cases from the hypothetical cohort in this design.</a:t>
            </a:r>
          </a:p>
          <a:p>
            <a:endParaRPr lang="en-US" dirty="0" smtClean="0"/>
          </a:p>
          <a:p>
            <a:endParaRPr lang="en-US" dirty="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2"/>
          <p:cNvSpPr>
            <a:spLocks noGrp="1" noRot="1" noChangeAspect="1" noChangeArrowheads="1" noTextEdit="1"/>
          </p:cNvSpPr>
          <p:nvPr>
            <p:ph type="sldImg"/>
          </p:nvPr>
        </p:nvSpPr>
        <p:spPr>
          <a:ln/>
        </p:spPr>
      </p:sp>
      <p:sp>
        <p:nvSpPr>
          <p:cNvPr id="141314" name="Rectangle 3"/>
          <p:cNvSpPr>
            <a:spLocks noGrp="1" noChangeArrowheads="1"/>
          </p:cNvSpPr>
          <p:nvPr>
            <p:ph type="body" idx="1"/>
          </p:nvPr>
        </p:nvSpPr>
        <p:spPr>
          <a:noFill/>
          <a:ln/>
        </p:spPr>
        <p:txBody>
          <a:bodyPr/>
          <a:lstStyle/>
          <a:p>
            <a:r>
              <a:rPr lang="en-US" dirty="0" smtClean="0"/>
              <a:t>And here is the cross-sectional schematic that we saw earlier in today’s lecture.  Note the loss of cases and non-cases from the underlying cohort before the study is started.  The pattern is similar to what we just saw for the case-control study using prevalent cases.  </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2"/>
          <p:cNvSpPr>
            <a:spLocks noGrp="1" noRot="1" noChangeAspect="1" noChangeArrowheads="1" noTextEdit="1"/>
          </p:cNvSpPr>
          <p:nvPr>
            <p:ph type="sldImg"/>
          </p:nvPr>
        </p:nvSpPr>
        <p:spPr>
          <a:ln/>
        </p:spPr>
      </p:sp>
      <p:sp>
        <p:nvSpPr>
          <p:cNvPr id="141314" name="Rectangle 3"/>
          <p:cNvSpPr>
            <a:spLocks noGrp="1" noChangeArrowheads="1"/>
          </p:cNvSpPr>
          <p:nvPr>
            <p:ph type="body" idx="1"/>
          </p:nvPr>
        </p:nvSpPr>
        <p:spPr>
          <a:noFill/>
          <a:ln/>
        </p:spPr>
        <p:txBody>
          <a:bodyPr/>
          <a:lstStyle/>
          <a:p>
            <a:r>
              <a:rPr lang="en-US" dirty="0" smtClean="0"/>
              <a:t>Indeed, a cross-sectional study with what is known as stratified sampling based on event/outcome status is the same as a prevalent case/prevalent control case-control study.  In both situations, we are studying prevalence, not incidence. This slide illustrates drawing</a:t>
            </a:r>
            <a:r>
              <a:rPr lang="en-US" baseline="0" dirty="0" smtClean="0"/>
              <a:t> a sample of cases and controls from a cross-sectional population.</a:t>
            </a:r>
            <a:r>
              <a:rPr lang="en-US" dirty="0" smtClean="0"/>
              <a:t>  Compare this with the slide just</a:t>
            </a:r>
            <a:r>
              <a:rPr lang="en-US" baseline="0" dirty="0" smtClean="0"/>
              <a:t> before on “Case control study using prevalent cases (and controls).”</a:t>
            </a:r>
            <a:r>
              <a:rPr lang="en-US" dirty="0" smtClean="0"/>
              <a:t>  Cross-sectional designs can also be sampled on exposure status. </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7"/>
          <p:cNvSpPr>
            <a:spLocks noGrp="1" noChangeArrowheads="1"/>
          </p:cNvSpPr>
          <p:nvPr>
            <p:ph type="sldNum" sz="quarter" idx="5"/>
          </p:nvPr>
        </p:nvSpPr>
        <p:spPr>
          <a:noFill/>
        </p:spPr>
        <p:txBody>
          <a:bodyPr/>
          <a:lstStyle/>
          <a:p>
            <a:fld id="{8B20C63D-34A9-41AF-99A1-B429DCB4C977}" type="slidenum">
              <a:rPr lang="en-US" smtClean="0"/>
              <a:pPr/>
              <a:t>76</a:t>
            </a:fld>
            <a:endParaRPr lang="en-US" smtClean="0"/>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7"/>
          <p:cNvSpPr>
            <a:spLocks noGrp="1" noChangeArrowheads="1"/>
          </p:cNvSpPr>
          <p:nvPr>
            <p:ph type="sldNum" sz="quarter" idx="5"/>
          </p:nvPr>
        </p:nvSpPr>
        <p:spPr>
          <a:noFill/>
        </p:spPr>
        <p:txBody>
          <a:bodyPr/>
          <a:lstStyle/>
          <a:p>
            <a:fld id="{75B874B4-939D-471D-8AB2-AFD761DD07E4}" type="slidenum">
              <a:rPr lang="en-US" smtClean="0"/>
              <a:pPr/>
              <a:t>77</a:t>
            </a:fld>
            <a:endParaRPr lang="en-US" smtClean="0"/>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a:noFill/>
          <a:ln/>
        </p:spPr>
        <p:txBody>
          <a:bodyPr/>
          <a:lstStyle/>
          <a:p>
            <a:r>
              <a:rPr lang="en-US" dirty="0" smtClean="0"/>
              <a:t>The </a:t>
            </a:r>
            <a:r>
              <a:rPr lang="en-US" dirty="0" err="1" smtClean="0"/>
              <a:t>Szklo</a:t>
            </a:r>
            <a:r>
              <a:rPr lang="en-US" dirty="0" smtClean="0"/>
              <a:t> and Nieto uses the term “nested case control” to refer to  incidence density sampling within a research cohort.  However, the authors note that usage of the term varies.  You may see this term used to refer to a case-cohort design, with sampling from the baseline cohort, or to any case-control study that is situated within a cohort.   Note that when you encounter this term in the description of a study, you will have to dig deeper into the Methods to understand what sampling design was used for the controls.</a:t>
            </a:r>
          </a:p>
          <a:p>
            <a:endParaRPr lang="en-US" dirty="0" smtClean="0"/>
          </a:p>
          <a:p>
            <a:r>
              <a:rPr lang="en-US" dirty="0" smtClean="0"/>
              <a:t>We doubt if there will ever be uniform use of the term “nested case-control”.  Therefore, we think it is important to define the primary study base when a case-control study is described as “nested.”  For example, a case-control study nested within the Framingham cohort.  Or, nested within Northern California Kaiser.  Or, nested within the cohort of residents of Alameda County.  </a:t>
            </a:r>
          </a:p>
          <a:p>
            <a:endParaRPr lang="en-US" dirty="0" smtClean="0"/>
          </a:p>
          <a:p>
            <a:r>
              <a:rPr lang="en-US" dirty="0" smtClean="0"/>
              <a:t>The key take home point is to understand that it’s often possible to perform a study using only part of a cohort, rather than performing measurements on all participants.  When a case-control study within a cohort is feasible, it can provide strong results with substantially lower costs.  This can be an excellent design for new (or old) investigators who don’t have the resources to study everyone.</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7"/>
          <p:cNvSpPr>
            <a:spLocks noGrp="1" noChangeArrowheads="1"/>
          </p:cNvSpPr>
          <p:nvPr>
            <p:ph type="sldNum" sz="quarter" idx="5"/>
          </p:nvPr>
        </p:nvSpPr>
        <p:spPr>
          <a:noFill/>
        </p:spPr>
        <p:txBody>
          <a:bodyPr/>
          <a:lstStyle/>
          <a:p>
            <a:fld id="{449AD8F2-9E79-46BC-BDBD-6D8EC88CC891}" type="slidenum">
              <a:rPr lang="en-US" smtClean="0"/>
              <a:pPr/>
              <a:t>78</a:t>
            </a:fld>
            <a:endParaRPr lang="en-US" smtClean="0"/>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a:noFill/>
          <a:ln/>
        </p:spPr>
        <p:txBody>
          <a:bodyPr/>
          <a:lstStyle/>
          <a:p>
            <a:r>
              <a:rPr lang="en-US" dirty="0" smtClean="0"/>
              <a:t>One of the major criticisms of the case-control design is that it is “retrospective.”  This is correct in that the study is carried out after the disease experience of the study base has already occurred.  But cohorts can also be retrospective.  Looking back in time, a group of individuals is identified as a cohort (a typical example is a group of workers, such as shipyard workers in WWII) and then their disease experience over a period of time is investigated.  In terms of study validity, though, the key question is not when is the study being carried out, but </a:t>
            </a:r>
            <a:r>
              <a:rPr lang="en-US" i="1" dirty="0" smtClean="0"/>
              <a:t>when were the measurements made and how good are they</a:t>
            </a:r>
            <a:r>
              <a:rPr lang="en-US" dirty="0" smtClean="0"/>
              <a:t>?   </a:t>
            </a:r>
          </a:p>
          <a:p>
            <a:endParaRPr lang="en-US" dirty="0" smtClean="0"/>
          </a:p>
          <a:p>
            <a:r>
              <a:rPr lang="en-US" dirty="0" smtClean="0"/>
              <a:t>The weakness in measuring predictors in a case-control study comes when subject recall is relied on.  The strongest case-control studies look for measurements that were made in the past before the disease diagnosis; for example, measurements captured in medical records in an HMO.  Retrospective cohort studies always depend on measurements made in the past.  This is not a limitation if the measurements were made before the outcome was known.  Or, if the measurement is of a biological specimen, if biological samples acquired before the outcome have been stored and can be accessed.</a:t>
            </a:r>
          </a:p>
          <a:p>
            <a:endParaRPr lang="en-US" dirty="0" smtClean="0"/>
          </a:p>
          <a:p>
            <a:r>
              <a:rPr lang="en-US" dirty="0" smtClean="0"/>
              <a:t>Although “prospective” is often thought to be a stronger design than “retrospective,” this is not the key distinction.  Rather, the timing of the measurement of exposure relative to outcome is the key issue.  It’s also worth noting that the term “prospective” may be used quite loosely, including to describe a cross-sectional study.  </a:t>
            </a:r>
          </a:p>
          <a:p>
            <a:endParaRPr lang="en-US" dirty="0" smtClean="0"/>
          </a:p>
          <a:p>
            <a:r>
              <a:rPr lang="en-US" dirty="0" smtClean="0"/>
              <a:t>We suggest to avoid use of retrospective</a:t>
            </a:r>
            <a:r>
              <a:rPr lang="en-US" baseline="0" dirty="0" smtClean="0"/>
              <a:t> or prospective when describing study designs.  They are empty terms.  Use your space limitations to better describe the mechanics of what you have done.  </a:t>
            </a:r>
            <a:endParaRPr lang="en-US" dirty="0" smtClean="0"/>
          </a:p>
          <a:p>
            <a:endParaRPr lang="en-US" dirty="0" smtClean="0"/>
          </a:p>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ln/>
        </p:spPr>
      </p:sp>
      <p:sp>
        <p:nvSpPr>
          <p:cNvPr id="3072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7"/>
          <p:cNvSpPr>
            <a:spLocks noGrp="1" noChangeArrowheads="1"/>
          </p:cNvSpPr>
          <p:nvPr>
            <p:ph type="sldNum" sz="quarter" idx="5"/>
          </p:nvPr>
        </p:nvSpPr>
        <p:spPr>
          <a:noFill/>
        </p:spPr>
        <p:txBody>
          <a:bodyPr/>
          <a:lstStyle/>
          <a:p>
            <a:fld id="{B8D302AD-ED6E-484A-8C31-9AEA3116999F}" type="slidenum">
              <a:rPr lang="en-US" smtClean="0"/>
              <a:pPr/>
              <a:t>79</a:t>
            </a:fld>
            <a:endParaRPr lang="en-US" smtClean="0"/>
          </a:p>
        </p:txBody>
      </p:sp>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p:spPr>
        <p:txBody>
          <a:bodyPr/>
          <a:lstStyle/>
          <a:p>
            <a:fld id="{D5D37616-D2FB-47CD-919A-C2EA3E0F5425}" type="slidenum">
              <a:rPr lang="en-US" smtClean="0"/>
              <a:pPr/>
              <a:t>80</a:t>
            </a:fld>
            <a:endParaRPr lang="en-US" smtClean="0"/>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r>
              <a:rPr lang="en-US" dirty="0" smtClean="0"/>
              <a:t>Many important findings have come from well designed case-control studies.  This Kaiser study, headed by Joe Selby, now the director of PCORI, was the first to show strong evidence that screening sigmoidoscopy prevented colon cancer deaths.  It had a substantial influence on clinical practice, yet it wasn’t a randomized trial, a study design that would have required huge numbers and many years of follow-up.  The study was feasible because Kaiser has a large membership, has been in existence for a long time, and has an excellent record keeping system. </a:t>
            </a: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7"/>
          <p:cNvSpPr>
            <a:spLocks noGrp="1" noChangeArrowheads="1"/>
          </p:cNvSpPr>
          <p:nvPr>
            <p:ph type="sldNum" sz="quarter" idx="5"/>
          </p:nvPr>
        </p:nvSpPr>
        <p:spPr>
          <a:noFill/>
        </p:spPr>
        <p:txBody>
          <a:bodyPr/>
          <a:lstStyle/>
          <a:p>
            <a:fld id="{AB8C16E2-F8A3-4989-A780-9EDE5EE228C4}" type="slidenum">
              <a:rPr lang="en-US" smtClean="0"/>
              <a:pPr/>
              <a:t>81</a:t>
            </a:fld>
            <a:endParaRPr lang="en-US" smtClean="0"/>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r>
              <a:rPr lang="en-US" dirty="0" smtClean="0"/>
              <a:t>The design is based on the primary study base of Kaiser membership over an 18-year period.  This is a dynamic cohort because members were not a closed group, but could join and leave during this 18-year period.  </a:t>
            </a:r>
          </a:p>
          <a:p>
            <a:r>
              <a:rPr lang="en-US" dirty="0" smtClean="0"/>
              <a:t>All colon cancer deaths were identified and then the subset of those deaths that could have been detected by sigmoidoscopy, by virtue of anatomic location.  Using incidence density sampling meant that at the date of each eligible colon cancer death, 4 Kaiser members were selected at random as controls from the membership enrolled at that time (note that any one of these controls could theoretically have later become cases—but</a:t>
            </a:r>
            <a:r>
              <a:rPr lang="en-US" baseline="0" dirty="0" smtClean="0"/>
              <a:t> we</a:t>
            </a:r>
            <a:r>
              <a:rPr lang="en-US" dirty="0" smtClean="0"/>
              <a:t> don’t know if this in fact happened).  The medical records of all cases and controls were reviewed to determine if they had undergone a prior sigmoidoscopy, and, if so, whether it was for indication or just a screening test.  Screening sigmoidoscopy was the primary exposure under investigation and the results showed an approximately 3-fold increase in risk of colon cancer death among those not screened.  These data have in part formed the basis of the current clinical recommendation that everyone be screened for colon cancer. </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Rot="1" noChangeAspect="1" noChangeArrowheads="1" noTextEdit="1"/>
          </p:cNvSpPr>
          <p:nvPr>
            <p:ph type="sldImg"/>
          </p:nvPr>
        </p:nvSpPr>
        <p:spPr>
          <a:ln/>
        </p:spPr>
      </p:sp>
      <p:sp>
        <p:nvSpPr>
          <p:cNvPr id="155650" name="Rectangle 3"/>
          <p:cNvSpPr>
            <a:spLocks noGrp="1" noChangeArrowheads="1"/>
          </p:cNvSpPr>
          <p:nvPr>
            <p:ph type="body" idx="1"/>
          </p:nvPr>
        </p:nvSpPr>
        <p:spPr>
          <a:noFill/>
          <a:ln/>
        </p:spPr>
        <p:txBody>
          <a:bodyPr/>
          <a:lstStyle/>
          <a:p>
            <a:r>
              <a:rPr lang="en-US" dirty="0" smtClean="0"/>
              <a:t>Use the Kaiser administrative registry to identify members during any time period.  Use medical records to identify incident cases.  Select control(s) for each case from the current members at the time the case occurs.</a:t>
            </a:r>
          </a:p>
          <a:p>
            <a:endParaRPr lang="en-US" dirty="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83</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r>
              <a:rPr lang="en-US" smtClean="0"/>
              <a:t>Case-control studies with all of these design features are a strong and valid study design that can produce results as convincing as any other type of observational study.</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84</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dirty="0" smtClean="0"/>
              <a:t>Within-subject</a:t>
            </a:r>
            <a:r>
              <a:rPr lang="en-US" baseline="0" dirty="0" smtClean="0"/>
              <a:t> study designs use cases without separate controls.  We describe case-crossover in the next slides.  You will encounter the self-controlled case series design in a Journal Club selection (Grosso et al. 2009).  </a:t>
            </a:r>
            <a:endParaRPr lang="en-US" dirty="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85</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smtClean="0"/>
              <a:t>The case-crossover design solves the problem of selecting controls by using the cases as their own controls.  All participants are cases.  Exposure right before the event is compared to exposure at other times in the same person.</a:t>
            </a:r>
          </a:p>
          <a:p>
            <a:endParaRPr lang="en-US" smtClean="0"/>
          </a:p>
          <a:p>
            <a:r>
              <a:rPr lang="en-US" smtClean="0"/>
              <a:t>This type of design is only suited to certain types of exposures.  The exposure has to vary within individuals over time, and is best suited to exposures with a relatively rapid effect on the event (outcome) of interest.  Can be used to assess effects of medications, vaccines.  Example follows of exposure to air pollution. </a:t>
            </a:r>
          </a:p>
          <a:p>
            <a:endParaRPr lang="en-US" smtClean="0"/>
          </a:p>
          <a:p>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Rot="1" noChangeAspect="1" noChangeArrowheads="1" noTextEdit="1"/>
          </p:cNvSpPr>
          <p:nvPr>
            <p:ph type="sldImg"/>
          </p:nvPr>
        </p:nvSpPr>
        <p:spPr>
          <a:ln/>
        </p:spPr>
      </p:sp>
      <p:sp>
        <p:nvSpPr>
          <p:cNvPr id="161794" name="Rectangle 3"/>
          <p:cNvSpPr>
            <a:spLocks noGrp="1" noChangeArrowheads="1"/>
          </p:cNvSpPr>
          <p:nvPr>
            <p:ph type="body" idx="1"/>
          </p:nvPr>
        </p:nvSpPr>
        <p:spPr>
          <a:noFill/>
          <a:ln/>
        </p:spPr>
        <p:txBody>
          <a:bodyPr/>
          <a:lstStyle/>
          <a:p>
            <a:r>
              <a:rPr lang="en-US" smtClean="0"/>
              <a:t>In a case-crossover design, only the incident cases are identified.  There are no separate controls.  Exposure just before the event is compared to other “non-event” exposure times in the same person.  i.e. Cases act as their own controls.</a:t>
            </a:r>
          </a:p>
          <a:p>
            <a:endParaRPr lang="en-US" smtClean="0"/>
          </a:p>
          <a:p>
            <a:r>
              <a:rPr lang="en-US" smtClean="0"/>
              <a:t>It is important in this design to identify all incident cases from a prescribed study base.  </a:t>
            </a:r>
          </a:p>
          <a:p>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p:spPr>
        <p:txBody>
          <a:bodyPr/>
          <a:lstStyle/>
          <a:p>
            <a:fld id="{39CDF765-92D8-4C6B-B42D-702707ECD465}" type="slidenum">
              <a:rPr lang="en-US" smtClean="0"/>
              <a:pPr/>
              <a:t>87</a:t>
            </a:fld>
            <a:endParaRPr lang="en-US" smtClean="0"/>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p:spPr>
        <p:txBody>
          <a:bodyPr/>
          <a:lstStyle/>
          <a:p>
            <a:endParaRPr lang="en-US" dirty="0" smtClean="0"/>
          </a:p>
          <a:p>
            <a:r>
              <a:rPr lang="en-US" dirty="0" smtClean="0"/>
              <a:t>Note that the measurement of air pollution is measured at a group level, based on the concentration of air pollutants in Vancouver on a given day.  Not an individual measurement.  But, this isn’t an ecological study.   Outcome is measured on individuals.  Group level exposure is assigned to individuals.  Analysis is done in an individual basis.    </a:t>
            </a:r>
          </a:p>
          <a:p>
            <a:endParaRPr lang="en-US" dirty="0" smtClean="0"/>
          </a:p>
          <a:p>
            <a:r>
              <a:rPr lang="en-US" dirty="0" smtClean="0"/>
              <a:t>There are many nuances to this</a:t>
            </a:r>
            <a:r>
              <a:rPr lang="en-US" baseline="0" dirty="0" smtClean="0"/>
              <a:t> family of within-subject study design which we will not cover in this course.  We introduce this family of designs to make you aware of them and to point out that they will likely grow in stature in the future.  </a:t>
            </a:r>
            <a:endParaRPr lang="en-US" dirty="0"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E26415B6-984C-4716-8897-2A2683B9DFE1}" type="slidenum">
              <a:rPr lang="en-US" smtClean="0"/>
              <a:pPr/>
              <a:t>88</a:t>
            </a:fld>
            <a:endParaRPr lang="en-US"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xfrm>
            <a:off x="685800" y="4416425"/>
            <a:ext cx="5486400" cy="4260850"/>
          </a:xfrm>
          <a:noFill/>
          <a:ln/>
        </p:spPr>
        <p:txBody>
          <a:bodyPr/>
          <a:lstStyle/>
          <a:p>
            <a:r>
              <a:rPr lang="en-US" dirty="0" smtClean="0"/>
              <a:t>Our presentation of study design is based on understanding how the three main types of study relate to the concept of a study base.  A study base, also called a “reference population” by the text, is a defined population whose disease experience during some period of time is the source of the study data.  Identifying the study base answers the question:  What population gave rise to the disease diagnoses in the study?  Understanding the study base concept provides the clearest guidance to understanding valid case-control design, the study design that is most often performed incorrectly.</a:t>
            </a:r>
          </a:p>
          <a:p>
            <a:endParaRPr lang="en-US" dirty="0" smtClean="0"/>
          </a:p>
          <a:p>
            <a:r>
              <a:rPr lang="en-US" dirty="0" smtClean="0"/>
              <a:t>Sampling is the second key element of study design.  Sampling is the process by which individuals belonging to a larger target population are selected for study. Sampling is obvious in some study designs but less so in others, such as case-control designs, but is the key to understanding a properly designed case-control study.</a:t>
            </a:r>
          </a:p>
          <a:p>
            <a:endParaRPr lang="en-US" dirty="0" smtClean="0"/>
          </a:p>
          <a:p>
            <a:r>
              <a:rPr lang="en-US" dirty="0" smtClean="0"/>
              <a:t>Measurement of predictor variables and outcome variables is the third key component of study design.  There is much confusion around applying the terms “retrospective” and “prospective” to study designs.  If you focus on when the measurements were made in relation to when the disease outcome was measured or detected, you will avoid confusion about which came first.  The timing of the measurements should be looked at separately from the timing of carrying out the study.  A study may be carried out after the disease outcomes have occurred but use measurements that were made before they occurred.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a:ln/>
        </p:spPr>
      </p:sp>
      <p:sp>
        <p:nvSpPr>
          <p:cNvPr id="32770" name="Notes Placeholder 2"/>
          <p:cNvSpPr>
            <a:spLocks noGrp="1"/>
          </p:cNvSpPr>
          <p:nvPr>
            <p:ph type="body" idx="1"/>
          </p:nvPr>
        </p:nvSpPr>
        <p:spPr>
          <a:noFill/>
          <a:ln/>
        </p:spPr>
        <p:txBody>
          <a:bodyPr/>
          <a:lstStyle/>
          <a:p>
            <a:r>
              <a:rPr lang="en-US" dirty="0" smtClean="0"/>
              <a:t>The danger in looking at associations between variables at the group level is that the association may not hold at the individual level.  This is known as the “ecological fallacy.”  The text book gives an example of 3 groups with different income and percent traffic accidents showing a positive association between income and accidents at the group level, but inspection of individual data shows that it is actually the reverse, a negative association between income and accidents.  What explains this?  In this example, we don’t know from the group-level data that the persons with highest income are actually having more accidents.  In fact, in every population, it’s the people with lower income that are having more injuries. For some reason that is beyond the data collected, the population with more accidents also has the widest range of incomes, the most people with low incomes and the richest individual.  Thus, this “study” compared income</a:t>
            </a:r>
            <a:r>
              <a:rPr lang="en-US" baseline="0" dirty="0" smtClean="0"/>
              <a:t> and traffic injuries in populations with quite different income distributions. </a:t>
            </a:r>
            <a:r>
              <a:rPr lang="en-US" dirty="0" smtClean="0"/>
              <a:t>We won’t say anything more about ecological designs in the course but we let you get some experience with this in one of the homework problems for this week. </a:t>
            </a:r>
          </a:p>
          <a:p>
            <a:endParaRPr lang="en-US" dirty="0" smtClean="0"/>
          </a:p>
          <a:p>
            <a:r>
              <a:rPr lang="en-US" sz="1200" kern="1200" dirty="0" err="1" smtClean="0">
                <a:solidFill>
                  <a:schemeClr val="tx1"/>
                </a:solidFill>
                <a:effectLst/>
                <a:latin typeface="Times New Roman" pitchFamily="18" charset="0"/>
                <a:ea typeface="+mn-ea"/>
                <a:cs typeface="+mn-cs"/>
              </a:rPr>
              <a:t>Popn</a:t>
            </a:r>
            <a:r>
              <a:rPr lang="en-US" sz="1200" kern="1200" dirty="0" smtClean="0">
                <a:solidFill>
                  <a:schemeClr val="tx1"/>
                </a:solidFill>
                <a:effectLst/>
                <a:latin typeface="Times New Roman" pitchFamily="18" charset="0"/>
                <a:ea typeface="+mn-ea"/>
                <a:cs typeface="+mn-cs"/>
              </a:rPr>
              <a:t>	A	B	C</a:t>
            </a: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Median	19.8	24.3	22.7</a:t>
            </a:r>
          </a:p>
          <a:p>
            <a:r>
              <a:rPr lang="en-US" sz="1200" kern="1200" dirty="0" smtClean="0">
                <a:solidFill>
                  <a:schemeClr val="tx1"/>
                </a:solidFill>
                <a:effectLst/>
                <a:latin typeface="Times New Roman" pitchFamily="18" charset="0"/>
                <a:ea typeface="+mn-ea"/>
                <a:cs typeface="+mn-cs"/>
              </a:rPr>
              <a:t>SD	12.8	10.7	7.2</a:t>
            </a:r>
          </a:p>
          <a:p>
            <a:r>
              <a:rPr lang="en-US" sz="1200" kern="1200" dirty="0" smtClean="0">
                <a:solidFill>
                  <a:schemeClr val="tx1"/>
                </a:solidFill>
                <a:effectLst/>
                <a:latin typeface="Times New Roman" pitchFamily="18" charset="0"/>
                <a:ea typeface="+mn-ea"/>
                <a:cs typeface="+mn-cs"/>
              </a:rPr>
              <a:t>			</a:t>
            </a:r>
          </a:p>
          <a:p>
            <a:endParaRPr lang="en-US" sz="1200" kern="1200" dirty="0" smtClean="0">
              <a:solidFill>
                <a:schemeClr val="tx1"/>
              </a:solidFill>
              <a:effectLst/>
              <a:latin typeface="Times New Roman" pitchFamily="18" charset="0"/>
              <a:ea typeface="+mn-ea"/>
              <a:cs typeface="+mn-cs"/>
            </a:endParaRPr>
          </a:p>
        </p:txBody>
      </p:sp>
      <p:sp>
        <p:nvSpPr>
          <p:cNvPr id="39939" name="Slide Number Placeholder 3"/>
          <p:cNvSpPr txBox="1">
            <a:spLocks noGrp="1"/>
          </p:cNvSpPr>
          <p:nvPr/>
        </p:nvSpPr>
        <p:spPr bwMode="auto">
          <a:xfrm>
            <a:off x="3884613" y="8829675"/>
            <a:ext cx="2971800" cy="465138"/>
          </a:xfrm>
          <a:prstGeom prst="rect">
            <a:avLst/>
          </a:prstGeom>
          <a:noFill/>
          <a:ln>
            <a:miter lim="800000"/>
            <a:headEnd/>
            <a:tailEnd/>
          </a:ln>
        </p:spPr>
        <p:txBody>
          <a:bodyPr anchor="b"/>
          <a:lstStyle/>
          <a:p>
            <a:pPr algn="r">
              <a:defRPr/>
            </a:pPr>
            <a:fld id="{4FABCA22-8BDC-461D-B31A-AE93C436562C}" type="slidenum">
              <a:rPr lang="en-US" sz="1200">
                <a:latin typeface="+mn-lt"/>
              </a:rPr>
              <a:pPr algn="r">
                <a:defRPr/>
              </a:pPr>
              <a:t>9</a:t>
            </a:fld>
            <a:endParaRPr lang="en-US" sz="120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10</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This course will focus on study designs with individuals as the unit of observation.</a:t>
            </a:r>
          </a:p>
          <a:p>
            <a:endParaRPr lang="en-US" sz="1000" dirty="0" smtClean="0"/>
          </a:p>
          <a:p>
            <a:r>
              <a:rPr lang="en-US" sz="1000" dirty="0" smtClean="0"/>
              <a:t>Today we’ll provide an overview of the different designs and the key concepts underlying the design of observational studies.</a:t>
            </a:r>
          </a:p>
          <a:p>
            <a:r>
              <a:rPr lang="en-US" sz="1000" dirty="0" smtClean="0"/>
              <a:t>Note that in our schematic above a clinical trial is shown as a special case of an individual-level study.  A trial is essentially a cohort study conducted as an experiment in which the exposure is intentionally</a:t>
            </a:r>
            <a:r>
              <a:rPr lang="en-US" sz="1000" baseline="0" dirty="0" smtClean="0"/>
              <a:t> </a:t>
            </a:r>
            <a:r>
              <a:rPr lang="en-US" sz="1000" dirty="0" smtClean="0"/>
              <a:t>assigned by</a:t>
            </a:r>
            <a:r>
              <a:rPr lang="en-US" sz="1000" baseline="0" dirty="0" smtClean="0"/>
              <a:t> the investigator </a:t>
            </a:r>
            <a:r>
              <a:rPr lang="en-US" sz="1000" dirty="0" smtClean="0"/>
              <a:t>rather than just observed.  Some clinical trials may have a very short time interval between the intervention and measurement of the outcome, but there is always some element of time with the intervention preceding the outcome measurement.</a:t>
            </a:r>
          </a:p>
          <a:p>
            <a:endParaRPr lang="en-US" sz="1000" dirty="0" smtClean="0"/>
          </a:p>
          <a:p>
            <a:r>
              <a:rPr lang="en-US" sz="1000" dirty="0" smtClean="0"/>
              <a:t>We’ll discuss cohort and cross-sectional studies briefly and then spend more time on case-control studies.  We’ll show how case-control studies, if properly designed, can give results that are as valid as cohort studies.</a:t>
            </a:r>
          </a:p>
          <a:p>
            <a:endParaRPr lang="en-US" sz="1000" dirty="0" smtClean="0"/>
          </a:p>
          <a:p>
            <a:r>
              <a:rPr lang="en-US" sz="1000" dirty="0" smtClean="0"/>
              <a:t>Finally, looking at the “within-subject” designs, we’ll describe case-crossover studies, a design that uses only cases, but can provide valid results in specific situations.  Another “within-subject” design, called a “self-controlled case series” will be discussed in one of the course’s journal clubs.  </a:t>
            </a:r>
          </a:p>
          <a:p>
            <a:endParaRPr lang="en-US" sz="1000" dirty="0" smtClean="0"/>
          </a:p>
          <a:p>
            <a:endParaRPr lang="en-US" sz="10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B9C3C4-F503-49CD-AFF7-4E1F3DF9887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07A64A-7D98-41E0-BFCC-5F6F656AC58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231E21-D1C7-45EC-8778-1B47385C8B9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749A4A-4B36-4CE7-8CB4-6B7B19095D1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85B140-5CE4-417E-BD88-955EE3C62F3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81F1D9-0C31-4FC8-B48B-32A56C18284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D1B460-3690-4F58-82F4-86936945BE4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08A769-90A5-43B3-A15E-6676F189EB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F01F43-052E-4E76-A490-588110A944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E673D9B-2595-4567-8CD0-1747E19FD9D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FE4E45A-84BE-4729-B530-F8AC2BA2818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6FEC46-3427-4261-9B57-09D1A0A768F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23392ABD-A898-47E9-8CB1-C75C53C0991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hyperlink" Target="http://www.sciencedirect.com/science?_ob=MImg&amp;_imagekey=B7MFR-4W1SGNV-3-1&amp;_cdi=23265&amp;_user=10&amp;_orig=search&amp;_coverDate=04/10/2009&amp;_sk=999999999&amp;view=c&amp;wchp=dGLbVlW-zSkWz&amp;md5=888c9624a94e05dff4f3c76384501312&amp;ie=/sdarticle.pdf"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4"/>
          <p:cNvSpPr>
            <a:spLocks noGrp="1" noChangeArrowheads="1"/>
          </p:cNvSpPr>
          <p:nvPr>
            <p:ph type="title"/>
          </p:nvPr>
        </p:nvSpPr>
        <p:spPr>
          <a:xfrm>
            <a:off x="685800" y="304800"/>
            <a:ext cx="7772400" cy="2743200"/>
          </a:xfrm>
        </p:spPr>
        <p:txBody>
          <a:bodyPr/>
          <a:lstStyle/>
          <a:p>
            <a:r>
              <a:rPr lang="en-US" sz="4000" b="1" dirty="0" smtClean="0"/>
              <a:t>Epidemiologic Methods</a:t>
            </a:r>
            <a:r>
              <a:rPr lang="en-US" sz="3200" b="1" dirty="0" smtClean="0"/>
              <a:t/>
            </a:r>
            <a:br>
              <a:rPr lang="en-US" sz="3200" b="1" dirty="0" smtClean="0"/>
            </a:br>
            <a:r>
              <a:rPr lang="en-US" sz="3200" b="1" dirty="0" smtClean="0"/>
              <a:t>Fall 2014</a:t>
            </a:r>
            <a:r>
              <a:rPr lang="en-US" sz="3200" dirty="0" smtClean="0"/>
              <a:t/>
            </a:r>
            <a:br>
              <a:rPr lang="en-US" sz="3200" dirty="0" smtClean="0"/>
            </a:br>
            <a:r>
              <a:rPr lang="en-US" sz="2400" dirty="0" smtClean="0"/>
              <a:t/>
            </a:r>
            <a:br>
              <a:rPr lang="en-US" sz="2400" dirty="0" smtClean="0"/>
            </a:br>
            <a:r>
              <a:rPr lang="en-US" dirty="0" smtClean="0"/>
              <a:t>First 5 Lectures</a:t>
            </a:r>
          </a:p>
        </p:txBody>
      </p:sp>
      <p:sp>
        <p:nvSpPr>
          <p:cNvPr id="18434" name="Rectangle 5"/>
          <p:cNvSpPr>
            <a:spLocks noGrp="1" noChangeArrowheads="1"/>
          </p:cNvSpPr>
          <p:nvPr>
            <p:ph type="body" idx="1"/>
          </p:nvPr>
        </p:nvSpPr>
        <p:spPr>
          <a:xfrm>
            <a:off x="1143000" y="3276600"/>
            <a:ext cx="7162800" cy="2590800"/>
          </a:xfrm>
        </p:spPr>
        <p:txBody>
          <a:bodyPr/>
          <a:lstStyle/>
          <a:p>
            <a:r>
              <a:rPr lang="en-US" sz="3600" dirty="0" smtClean="0"/>
              <a:t>Study </a:t>
            </a:r>
            <a:r>
              <a:rPr lang="en-US" sz="3600" dirty="0" smtClean="0"/>
              <a:t>Design (today)</a:t>
            </a:r>
          </a:p>
          <a:p>
            <a:r>
              <a:rPr lang="en-US" sz="3600" dirty="0" smtClean="0"/>
              <a:t>Disease Occurrence I and II </a:t>
            </a:r>
          </a:p>
          <a:p>
            <a:r>
              <a:rPr lang="en-US" sz="3600" dirty="0" smtClean="0"/>
              <a:t>Disease Association I and II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762000" y="152400"/>
            <a:ext cx="7772400" cy="1143000"/>
          </a:xfrm>
        </p:spPr>
        <p:txBody>
          <a:bodyPr/>
          <a:lstStyle/>
          <a:p>
            <a:r>
              <a:rPr lang="en-US" dirty="0" smtClean="0"/>
              <a:t>Human Subjects Studies</a:t>
            </a:r>
          </a:p>
        </p:txBody>
      </p:sp>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456769" y="2187575"/>
            <a:ext cx="1553631" cy="461665"/>
          </a:xfrm>
          <a:prstGeom prst="rect">
            <a:avLst/>
          </a:prstGeom>
          <a:noFill/>
          <a:ln w="9525">
            <a:noFill/>
            <a:miter lim="800000"/>
            <a:headEnd/>
            <a:tailEnd/>
          </a:ln>
        </p:spPr>
        <p:txBody>
          <a:bodyPr wrap="none">
            <a:spAutoFit/>
          </a:bodyPr>
          <a:lstStyle/>
          <a:p>
            <a:pPr algn="ctr" eaLnBrk="0" hangingPunct="0"/>
            <a:r>
              <a:rPr lang="en-US" b="1" dirty="0"/>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267199"/>
            <a:ext cx="952500" cy="741213"/>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49452" y="3732361"/>
            <a:ext cx="2457450" cy="457200"/>
          </a:xfrm>
          <a:prstGeom prst="rect">
            <a:avLst/>
          </a:prstGeom>
          <a:noFill/>
          <a:ln w="9525">
            <a:noFill/>
            <a:miter lim="800000"/>
            <a:headEnd/>
            <a:tailEnd/>
          </a:ln>
        </p:spPr>
        <p:txBody>
          <a:bodyPr wrap="none">
            <a:spAutoFit/>
          </a:bodyPr>
          <a:lstStyle/>
          <a:p>
            <a:pPr algn="ctr" eaLnBrk="0" hangingPunct="0"/>
            <a:r>
              <a:rPr lang="en-US"/>
              <a:t>Ecological 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724400" y="3810000"/>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dirty="0"/>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Within-subject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591084" y="3764907"/>
            <a:ext cx="1608702" cy="707886"/>
          </a:xfrm>
          <a:prstGeom prst="rect">
            <a:avLst/>
          </a:prstGeom>
          <a:noFill/>
          <a:ln w="9525">
            <a:noFill/>
            <a:miter lim="800000"/>
            <a:headEnd/>
            <a:tailEnd/>
          </a:ln>
        </p:spPr>
        <p:txBody>
          <a:bodyPr wrap="square">
            <a:spAutoFit/>
          </a:bodyPr>
          <a:lstStyle/>
          <a:p>
            <a:pPr algn="ctr" eaLnBrk="0" hangingPunct="0"/>
            <a:r>
              <a:rPr lang="en-US" sz="2000" dirty="0" smtClean="0"/>
              <a:t>Cluster randomized</a:t>
            </a:r>
            <a:endParaRPr lang="en-US" sz="2000" dirty="0"/>
          </a:p>
        </p:txBody>
      </p:sp>
      <p:sp>
        <p:nvSpPr>
          <p:cNvPr id="25" name="Line 16"/>
          <p:cNvSpPr>
            <a:spLocks noChangeShapeType="1"/>
          </p:cNvSpPr>
          <p:nvPr/>
        </p:nvSpPr>
        <p:spPr bwMode="auto">
          <a:xfrm>
            <a:off x="3371506" y="3381523"/>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 name="Down Arrow 1"/>
          <p:cNvSpPr/>
          <p:nvPr/>
        </p:nvSpPr>
        <p:spPr bwMode="auto">
          <a:xfrm rot="2303389">
            <a:off x="6910432" y="1240088"/>
            <a:ext cx="484632" cy="1006475"/>
          </a:xfrm>
          <a:prstGeom prst="downArrow">
            <a:avLst>
              <a:gd name="adj1" fmla="val 50000"/>
              <a:gd name="adj2" fmla="val 57120"/>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872653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026"/>
          <p:cNvSpPr>
            <a:spLocks noGrp="1" noChangeArrowheads="1"/>
          </p:cNvSpPr>
          <p:nvPr>
            <p:ph type="title"/>
          </p:nvPr>
        </p:nvSpPr>
        <p:spPr>
          <a:xfrm>
            <a:off x="685800" y="3962400"/>
            <a:ext cx="7924800" cy="1752600"/>
          </a:xfrm>
        </p:spPr>
        <p:txBody>
          <a:bodyPr/>
          <a:lstStyle/>
          <a:p>
            <a:pPr algn="l"/>
            <a:r>
              <a:rPr lang="en-US" sz="3600" dirty="0" smtClean="0"/>
              <a:t>Therefore, cohorts are the basis of all study designs when the individual is the unit of measurement</a:t>
            </a:r>
          </a:p>
        </p:txBody>
      </p:sp>
      <p:sp>
        <p:nvSpPr>
          <p:cNvPr id="35842" name="Rectangle 1027"/>
          <p:cNvSpPr>
            <a:spLocks noGrp="1" noChangeArrowheads="1"/>
          </p:cNvSpPr>
          <p:nvPr>
            <p:ph type="body" idx="1"/>
          </p:nvPr>
        </p:nvSpPr>
        <p:spPr>
          <a:xfrm>
            <a:off x="381000" y="609600"/>
            <a:ext cx="8077200" cy="3200400"/>
          </a:xfrm>
        </p:spPr>
        <p:txBody>
          <a:bodyPr/>
          <a:lstStyle/>
          <a:p>
            <a:pPr>
              <a:buFontTx/>
              <a:buNone/>
            </a:pPr>
            <a:r>
              <a:rPr lang="en-US" smtClean="0"/>
              <a:t>   </a:t>
            </a:r>
          </a:p>
          <a:p>
            <a:pPr>
              <a:buFontTx/>
              <a:buNone/>
            </a:pPr>
            <a:r>
              <a:rPr lang="en-US" sz="3600" smtClean="0"/>
              <a:t>   With individual as unit of observation, all study design is best thought of as sampling the disease experience of an </a:t>
            </a:r>
            <a:r>
              <a:rPr lang="en-US" sz="3600" u="sng" smtClean="0"/>
              <a:t>underlying study base or cohort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228600"/>
            <a:ext cx="7772400" cy="1143000"/>
          </a:xfrm>
        </p:spPr>
        <p:txBody>
          <a:bodyPr/>
          <a:lstStyle/>
          <a:p>
            <a:r>
              <a:rPr lang="en-US" dirty="0" smtClean="0"/>
              <a:t>Concept of the Study Base</a:t>
            </a:r>
          </a:p>
        </p:txBody>
      </p:sp>
      <p:sp>
        <p:nvSpPr>
          <p:cNvPr id="37890" name="Rectangle 3"/>
          <p:cNvSpPr>
            <a:spLocks noGrp="1" noChangeArrowheads="1"/>
          </p:cNvSpPr>
          <p:nvPr>
            <p:ph type="body" sz="half" idx="1"/>
          </p:nvPr>
        </p:nvSpPr>
        <p:spPr>
          <a:xfrm>
            <a:off x="228600" y="1371600"/>
            <a:ext cx="8763000" cy="1447800"/>
          </a:xfrm>
        </p:spPr>
        <p:txBody>
          <a:bodyPr/>
          <a:lstStyle/>
          <a:p>
            <a:pPr marL="0" indent="0">
              <a:buFontTx/>
              <a:buNone/>
            </a:pPr>
            <a:r>
              <a:rPr lang="en-US" sz="2800" dirty="0" smtClean="0"/>
              <a:t>The study base is the underlying population that experiences the disease outcomes you observe in your study</a:t>
            </a:r>
          </a:p>
        </p:txBody>
      </p:sp>
      <p:graphicFrame>
        <p:nvGraphicFramePr>
          <p:cNvPr id="72749" name="Group 45"/>
          <p:cNvGraphicFramePr>
            <a:graphicFrameLocks noGrp="1"/>
          </p:cNvGraphicFramePr>
          <p:nvPr>
            <p:ph sz="half" idx="2"/>
            <p:extLst>
              <p:ext uri="{D42A27DB-BD31-4B8C-83A1-F6EECF244321}">
                <p14:modId xmlns:p14="http://schemas.microsoft.com/office/powerpoint/2010/main" val="134720563"/>
              </p:ext>
            </p:extLst>
          </p:nvPr>
        </p:nvGraphicFramePr>
        <p:xfrm>
          <a:off x="1066800" y="2667000"/>
          <a:ext cx="7086600" cy="3811110"/>
        </p:xfrm>
        <a:graphic>
          <a:graphicData uri="http://schemas.openxmlformats.org/drawingml/2006/table">
            <a:tbl>
              <a:tblPr/>
              <a:tblGrid>
                <a:gridCol w="2590800"/>
                <a:gridCol w="4495800"/>
              </a:tblGrid>
              <a:tr h="5182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Design</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Base</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378">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cohort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explicitly defined cohort</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cross-sectional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cohort (sometimes hypothetical) sampled at one point in time </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8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case-control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the cohort, either explicit or hypothetical, that gave rise to the cases</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685800" y="381000"/>
            <a:ext cx="7772400" cy="1143000"/>
          </a:xfrm>
        </p:spPr>
        <p:txBody>
          <a:bodyPr/>
          <a:lstStyle/>
          <a:p>
            <a:r>
              <a:rPr lang="en-US" smtClean="0"/>
              <a:t>Three Keys to Study Design Using Observation of Individuals</a:t>
            </a:r>
          </a:p>
        </p:txBody>
      </p:sp>
      <p:sp>
        <p:nvSpPr>
          <p:cNvPr id="39938" name="Rectangle 3"/>
          <p:cNvSpPr>
            <a:spLocks noGrp="1" noChangeArrowheads="1"/>
          </p:cNvSpPr>
          <p:nvPr>
            <p:ph type="body" idx="1"/>
          </p:nvPr>
        </p:nvSpPr>
        <p:spPr>
          <a:xfrm>
            <a:off x="228600" y="1981200"/>
            <a:ext cx="8686800" cy="4114800"/>
          </a:xfrm>
        </p:spPr>
        <p:txBody>
          <a:bodyPr/>
          <a:lstStyle/>
          <a:p>
            <a:r>
              <a:rPr lang="en-US" sz="2800" dirty="0" smtClean="0"/>
              <a:t>Identify the underlying population that is the Study Base</a:t>
            </a:r>
          </a:p>
          <a:p>
            <a:endParaRPr lang="en-US" sz="2800" dirty="0" smtClean="0"/>
          </a:p>
          <a:p>
            <a:r>
              <a:rPr lang="en-US" sz="2800" dirty="0" smtClean="0"/>
              <a:t>Determine how the experience of the Study Base population will be/was sampled</a:t>
            </a:r>
          </a:p>
          <a:p>
            <a:endParaRPr lang="en-US" sz="2800" dirty="0" smtClean="0"/>
          </a:p>
          <a:p>
            <a:r>
              <a:rPr lang="en-US" sz="2800" dirty="0" smtClean="0"/>
              <a:t>Consider the timing of measurements of exposure and outcome, relative to each other</a:t>
            </a:r>
          </a:p>
          <a:p>
            <a:pPr>
              <a:buFontTx/>
              <a:buNone/>
            </a:pPr>
            <a:endParaRPr lang="en-US" sz="2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6002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3622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6002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371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447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86200" y="1676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057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524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752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676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2003"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r>
              <a:rPr lang="en-US" sz="1800">
                <a:latin typeface="Calibri" pitchFamily="34" charset="0"/>
              </a:rPr>
              <a:t>Cohort</a:t>
            </a:r>
          </a:p>
        </p:txBody>
      </p:sp>
      <p:sp>
        <p:nvSpPr>
          <p:cNvPr id="42004" name="TextBox 37"/>
          <p:cNvSpPr txBox="1">
            <a:spLocks noChangeArrowheads="1"/>
          </p:cNvSpPr>
          <p:nvPr/>
        </p:nvSpPr>
        <p:spPr bwMode="auto">
          <a:xfrm>
            <a:off x="685800" y="5562600"/>
            <a:ext cx="1409700" cy="646113"/>
          </a:xfrm>
          <a:prstGeom prst="rect">
            <a:avLst/>
          </a:prstGeom>
          <a:noFill/>
          <a:ln w="9525">
            <a:noFill/>
            <a:miter lim="800000"/>
            <a:headEnd/>
            <a:tailEnd/>
          </a:ln>
        </p:spPr>
        <p:txBody>
          <a:bodyPr wrap="none">
            <a:spAutoFit/>
          </a:bodyPr>
          <a:lstStyle/>
          <a:p>
            <a:r>
              <a:rPr lang="en-US" sz="1800">
                <a:latin typeface="Calibri" pitchFamily="34" charset="0"/>
              </a:rPr>
              <a:t>Initial Cohort</a:t>
            </a:r>
          </a:p>
          <a:p>
            <a:r>
              <a:rPr lang="en-US" sz="1800">
                <a:latin typeface="Calibri" pitchFamily="34" charset="0"/>
              </a:rPr>
              <a:t>(N = 1000)</a:t>
            </a:r>
          </a:p>
        </p:txBody>
      </p:sp>
      <p:sp>
        <p:nvSpPr>
          <p:cNvPr id="42005" name="TextBox 38"/>
          <p:cNvSpPr txBox="1">
            <a:spLocks noChangeArrowheads="1"/>
          </p:cNvSpPr>
          <p:nvPr/>
        </p:nvSpPr>
        <p:spPr bwMode="auto">
          <a:xfrm>
            <a:off x="6896100" y="5562600"/>
            <a:ext cx="1847850" cy="923925"/>
          </a:xfrm>
          <a:prstGeom prst="rect">
            <a:avLst/>
          </a:prstGeom>
          <a:noFill/>
          <a:ln w="9525">
            <a:noFill/>
            <a:miter lim="800000"/>
            <a:headEnd/>
            <a:tailEnd/>
          </a:ln>
        </p:spPr>
        <p:txBody>
          <a:bodyPr wrap="none">
            <a:spAutoFit/>
          </a:bodyPr>
          <a:lstStyle/>
          <a:p>
            <a:r>
              <a:rPr lang="en-US" sz="1800" dirty="0">
                <a:latin typeface="Calibri" pitchFamily="34" charset="0"/>
              </a:rPr>
              <a:t>Cohort at the end</a:t>
            </a:r>
          </a:p>
          <a:p>
            <a:r>
              <a:rPr lang="en-US" sz="1800" dirty="0">
                <a:latin typeface="Calibri" pitchFamily="34" charset="0"/>
              </a:rPr>
              <a:t>of Follow-Up</a:t>
            </a:r>
          </a:p>
          <a:p>
            <a:r>
              <a:rPr lang="en-US" sz="1800" dirty="0">
                <a:latin typeface="Calibri" pitchFamily="34" charset="0"/>
              </a:rPr>
              <a:t>(N = </a:t>
            </a:r>
            <a:r>
              <a:rPr lang="en-US" sz="1800" dirty="0" smtClean="0">
                <a:latin typeface="Calibri" pitchFamily="34" charset="0"/>
              </a:rPr>
              <a:t>987)</a:t>
            </a:r>
            <a:endParaRPr lang="en-US" sz="1800" dirty="0">
              <a:latin typeface="Calibri" pitchFamily="34" charset="0"/>
            </a:endParaRPr>
          </a:p>
        </p:txBody>
      </p:sp>
      <p:cxnSp>
        <p:nvCxnSpPr>
          <p:cNvPr id="43" name="Straight Arrow Connector 42"/>
          <p:cNvCxnSpPr/>
          <p:nvPr/>
        </p:nvCxnSpPr>
        <p:spPr>
          <a:xfrm>
            <a:off x="2209800" y="57150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007" name="TextBox 43"/>
          <p:cNvSpPr txBox="1">
            <a:spLocks noChangeArrowheads="1"/>
          </p:cNvSpPr>
          <p:nvPr/>
        </p:nvSpPr>
        <p:spPr bwMode="auto">
          <a:xfrm>
            <a:off x="3810000" y="5715000"/>
            <a:ext cx="649288" cy="369888"/>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42008" name="TextBox 44"/>
          <p:cNvSpPr txBox="1">
            <a:spLocks noChangeArrowheads="1"/>
          </p:cNvSpPr>
          <p:nvPr/>
        </p:nvSpPr>
        <p:spPr bwMode="auto">
          <a:xfrm>
            <a:off x="2819400" y="6096000"/>
            <a:ext cx="3179763" cy="369888"/>
          </a:xfrm>
          <a:prstGeom prst="rect">
            <a:avLst/>
          </a:prstGeom>
          <a:noFill/>
          <a:ln w="9525">
            <a:noFill/>
            <a:miter lim="800000"/>
            <a:headEnd/>
            <a:tailEnd/>
          </a:ln>
        </p:spPr>
        <p:txBody>
          <a:bodyPr wrap="none">
            <a:spAutoFit/>
          </a:bodyPr>
          <a:lstStyle/>
          <a:p>
            <a:r>
              <a:rPr lang="en-US" sz="1800">
                <a:latin typeface="Calibri" pitchFamily="34" charset="0"/>
              </a:rPr>
              <a:t>Minimum loss to follow-up (1%)</a:t>
            </a:r>
          </a:p>
        </p:txBody>
      </p:sp>
      <p:sp>
        <p:nvSpPr>
          <p:cNvPr id="42009" name="TextBox 45"/>
          <p:cNvSpPr txBox="1">
            <a:spLocks noChangeArrowheads="1"/>
          </p:cNvSpPr>
          <p:nvPr/>
        </p:nvSpPr>
        <p:spPr bwMode="auto">
          <a:xfrm>
            <a:off x="716617" y="76200"/>
            <a:ext cx="7710765" cy="707886"/>
          </a:xfrm>
          <a:prstGeom prst="rect">
            <a:avLst/>
          </a:prstGeom>
          <a:noFill/>
          <a:ln w="9525">
            <a:noFill/>
            <a:miter lim="800000"/>
            <a:headEnd/>
            <a:tailEnd/>
          </a:ln>
        </p:spPr>
        <p:txBody>
          <a:bodyPr wrap="none">
            <a:spAutoFit/>
          </a:bodyPr>
          <a:lstStyle/>
          <a:p>
            <a:r>
              <a:rPr lang="en-US" sz="4000" dirty="0"/>
              <a:t>Cohort Study </a:t>
            </a:r>
            <a:r>
              <a:rPr lang="en-US" sz="4000" dirty="0" smtClean="0"/>
              <a:t>Design (Fixed Cohort)</a:t>
            </a:r>
            <a:endParaRPr lang="en-US" sz="4000" dirty="0"/>
          </a:p>
        </p:txBody>
      </p:sp>
      <p:sp>
        <p:nvSpPr>
          <p:cNvPr id="42010" name="Text Box 1030"/>
          <p:cNvSpPr txBox="1">
            <a:spLocks noChangeArrowheads="1"/>
          </p:cNvSpPr>
          <p:nvPr/>
        </p:nvSpPr>
        <p:spPr bwMode="auto">
          <a:xfrm>
            <a:off x="304800" y="759768"/>
            <a:ext cx="8439150" cy="461665"/>
          </a:xfrm>
          <a:prstGeom prst="rect">
            <a:avLst/>
          </a:prstGeom>
          <a:noFill/>
          <a:ln w="9525">
            <a:noFill/>
            <a:miter lim="800000"/>
            <a:headEnd/>
            <a:tailEnd/>
          </a:ln>
        </p:spPr>
        <p:txBody>
          <a:bodyPr wrap="square" anchor="ctr">
            <a:spAutoFit/>
          </a:bodyPr>
          <a:lstStyle/>
          <a:p>
            <a:pPr algn="ctr" eaLnBrk="0" hangingPunct="0"/>
            <a:r>
              <a:rPr lang="en-US" dirty="0" smtClean="0"/>
              <a:t>       = event               </a:t>
            </a:r>
            <a:r>
              <a:rPr lang="en-US" dirty="0"/>
              <a:t>= loss to </a:t>
            </a:r>
            <a:r>
              <a:rPr lang="en-US" dirty="0" smtClean="0"/>
              <a:t>follow-up   CE = competing event</a:t>
            </a:r>
            <a:endParaRPr lang="en-US" dirty="0"/>
          </a:p>
        </p:txBody>
      </p:sp>
      <p:cxnSp>
        <p:nvCxnSpPr>
          <p:cNvPr id="2" name="Straight Connector 15"/>
          <p:cNvCxnSpPr/>
          <p:nvPr/>
        </p:nvCxnSpPr>
        <p:spPr>
          <a:xfrm flipV="1">
            <a:off x="338931" y="990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Oval 21"/>
          <p:cNvSpPr>
            <a:spLocks noChangeArrowheads="1"/>
          </p:cNvSpPr>
          <p:nvPr/>
        </p:nvSpPr>
        <p:spPr bwMode="auto">
          <a:xfrm flipV="1">
            <a:off x="796131" y="914400"/>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cxnSp>
        <p:nvCxnSpPr>
          <p:cNvPr id="42013" name="Straight Arrow Connector 30"/>
          <p:cNvCxnSpPr>
            <a:cxnSpLocks noChangeShapeType="1"/>
          </p:cNvCxnSpPr>
          <p:nvPr/>
        </p:nvCxnSpPr>
        <p:spPr bwMode="auto">
          <a:xfrm>
            <a:off x="2514600" y="990600"/>
            <a:ext cx="533400" cy="0"/>
          </a:xfrm>
          <a:prstGeom prst="straightConnector1">
            <a:avLst/>
          </a:prstGeom>
          <a:noFill/>
          <a:ln w="19050" algn="ctr">
            <a:solidFill>
              <a:schemeClr val="tx1"/>
            </a:solidFill>
            <a:round/>
            <a:headEnd/>
            <a:tailEnd type="arrow" w="med" len="med"/>
          </a:ln>
        </p:spPr>
      </p:cxnSp>
      <p:cxnSp>
        <p:nvCxnSpPr>
          <p:cNvPr id="31" name="Straight Connector 30"/>
          <p:cNvCxnSpPr/>
          <p:nvPr/>
        </p:nvCxnSpPr>
        <p:spPr>
          <a:xfrm flipV="1">
            <a:off x="3276600" y="1524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5"/>
          <p:cNvSpPr txBox="1">
            <a:spLocks noChangeArrowheads="1"/>
          </p:cNvSpPr>
          <p:nvPr/>
        </p:nvSpPr>
        <p:spPr bwMode="auto">
          <a:xfrm>
            <a:off x="3465513" y="12192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cxnSp>
        <p:nvCxnSpPr>
          <p:cNvPr id="33" name="Straight Connector 34"/>
          <p:cNvCxnSpPr/>
          <p:nvPr/>
        </p:nvCxnSpPr>
        <p:spPr>
          <a:xfrm flipV="1">
            <a:off x="59436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5"/>
          <p:cNvSpPr txBox="1">
            <a:spLocks noChangeArrowheads="1"/>
          </p:cNvSpPr>
          <p:nvPr/>
        </p:nvSpPr>
        <p:spPr bwMode="auto">
          <a:xfrm>
            <a:off x="61722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38491"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1219200" y="162580"/>
            <a:ext cx="6415539" cy="523220"/>
          </a:xfrm>
          <a:prstGeom prst="rect">
            <a:avLst/>
          </a:prstGeom>
          <a:noFill/>
          <a:ln w="9525">
            <a:noFill/>
            <a:miter lim="800000"/>
            <a:headEnd/>
            <a:tailEnd/>
          </a:ln>
        </p:spPr>
        <p:txBody>
          <a:bodyPr wrap="none">
            <a:spAutoFit/>
          </a:bodyPr>
          <a:lstStyle/>
          <a:p>
            <a:r>
              <a:rPr lang="en-US" sz="2800" b="1" dirty="0" smtClean="0"/>
              <a:t>Cohort Study Design (Dynamic Cohort)</a:t>
            </a:r>
            <a:endParaRPr lang="en-US" sz="28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219200"/>
            <a:ext cx="381000" cy="609600"/>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224233"/>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20132" y="1339880"/>
            <a:ext cx="457200" cy="5270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894513" y="1737894"/>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1363340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152400"/>
            <a:ext cx="7772400" cy="1143000"/>
          </a:xfrm>
        </p:spPr>
        <p:txBody>
          <a:bodyPr/>
          <a:lstStyle/>
          <a:p>
            <a:r>
              <a:rPr lang="en-US" dirty="0" smtClean="0"/>
              <a:t>Cohort study</a:t>
            </a:r>
          </a:p>
        </p:txBody>
      </p:sp>
      <p:sp>
        <p:nvSpPr>
          <p:cNvPr id="46082" name="Rectangle 3"/>
          <p:cNvSpPr>
            <a:spLocks noGrp="1" noChangeArrowheads="1"/>
          </p:cNvSpPr>
          <p:nvPr>
            <p:ph type="body" idx="1"/>
          </p:nvPr>
        </p:nvSpPr>
        <p:spPr>
          <a:xfrm>
            <a:off x="304800" y="1219200"/>
            <a:ext cx="8153400" cy="5334000"/>
          </a:xfrm>
        </p:spPr>
        <p:txBody>
          <a:bodyPr/>
          <a:lstStyle/>
          <a:p>
            <a:r>
              <a:rPr lang="en-US" sz="2800" dirty="0"/>
              <a:t>From the Latin </a:t>
            </a:r>
            <a:r>
              <a:rPr lang="en-US" sz="2800" i="1" dirty="0" err="1"/>
              <a:t>cohors</a:t>
            </a:r>
            <a:r>
              <a:rPr lang="en-US" sz="2800" i="1" dirty="0"/>
              <a:t>, </a:t>
            </a:r>
            <a:r>
              <a:rPr lang="en-US" sz="2800" dirty="0"/>
              <a:t>the basic unit of a legion in the Roman army. </a:t>
            </a:r>
          </a:p>
          <a:p>
            <a:r>
              <a:rPr lang="en-US" sz="2800" dirty="0" smtClean="0"/>
              <a:t>Schematic assumes one-time event but also possible to study repeated events</a:t>
            </a:r>
          </a:p>
          <a:p>
            <a:r>
              <a:rPr lang="en-US" sz="2800" dirty="0" smtClean="0"/>
              <a:t>In a cohort study, we can measure: </a:t>
            </a:r>
          </a:p>
          <a:p>
            <a:pPr lvl="1"/>
            <a:r>
              <a:rPr lang="en-US" sz="2400" dirty="0" smtClean="0"/>
              <a:t>Incidence of new event (e.g., death)</a:t>
            </a:r>
          </a:p>
          <a:p>
            <a:pPr lvl="1"/>
            <a:r>
              <a:rPr lang="en-US" sz="2400" dirty="0" smtClean="0"/>
              <a:t>Change over time in any entity (e.g., blood pressure)</a:t>
            </a:r>
          </a:p>
          <a:p>
            <a:r>
              <a:rPr lang="en-US" sz="2800" dirty="0" smtClean="0"/>
              <a:t>Cohort study incorporates TIME</a:t>
            </a:r>
          </a:p>
          <a:p>
            <a:r>
              <a:rPr lang="en-US" sz="2800" dirty="0" smtClean="0"/>
              <a:t>For now, we are assuming that we can accurately identify when an event occurs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52400" y="228600"/>
            <a:ext cx="8839200" cy="1143000"/>
          </a:xfrm>
        </p:spPr>
        <p:txBody>
          <a:bodyPr/>
          <a:lstStyle/>
          <a:p>
            <a:r>
              <a:rPr lang="en-US" dirty="0" smtClean="0"/>
              <a:t>Defining the composition of a cohort </a:t>
            </a:r>
          </a:p>
        </p:txBody>
      </p:sp>
      <p:sp>
        <p:nvSpPr>
          <p:cNvPr id="48130" name="Rectangle 3"/>
          <p:cNvSpPr>
            <a:spLocks noGrp="1" noChangeArrowheads="1"/>
          </p:cNvSpPr>
          <p:nvPr>
            <p:ph type="body" idx="1"/>
          </p:nvPr>
        </p:nvSpPr>
        <p:spPr>
          <a:xfrm>
            <a:off x="685800" y="1371600"/>
            <a:ext cx="8229600" cy="5105400"/>
          </a:xfrm>
        </p:spPr>
        <p:txBody>
          <a:bodyPr/>
          <a:lstStyle/>
          <a:p>
            <a:pPr marL="0" indent="0">
              <a:lnSpc>
                <a:spcPct val="90000"/>
              </a:lnSpc>
              <a:spcBef>
                <a:spcPts val="500"/>
              </a:spcBef>
              <a:spcAft>
                <a:spcPts val="500"/>
              </a:spcAft>
              <a:buNone/>
            </a:pPr>
            <a:r>
              <a:rPr lang="en-US" sz="2800" dirty="0" smtClean="0"/>
              <a:t>A cohort is defined and described by characteristics of its subjects at baseline, i.e. at the beginning of their follow-up.   Examples:</a:t>
            </a:r>
          </a:p>
          <a:p>
            <a:pPr>
              <a:lnSpc>
                <a:spcPct val="90000"/>
              </a:lnSpc>
            </a:pPr>
            <a:r>
              <a:rPr lang="en-US" sz="2800" dirty="0" smtClean="0"/>
              <a:t>Research cohort, recruited for research:  Framingham study [FIXED]</a:t>
            </a:r>
          </a:p>
          <a:p>
            <a:pPr>
              <a:lnSpc>
                <a:spcPct val="90000"/>
              </a:lnSpc>
            </a:pPr>
            <a:r>
              <a:rPr lang="en-US" sz="2800" dirty="0" smtClean="0"/>
              <a:t>Administrative cohort:  Kaiser (HMO) members beginning on Jan. 1, 2010 [Dynamic]</a:t>
            </a:r>
          </a:p>
          <a:p>
            <a:pPr>
              <a:lnSpc>
                <a:spcPct val="90000"/>
              </a:lnSpc>
            </a:pPr>
            <a:r>
              <a:rPr lang="en-US" sz="2800" dirty="0" smtClean="0"/>
              <a:t>Geographically defined cohort:  residents of SF [</a:t>
            </a:r>
            <a:r>
              <a:rPr lang="en-US" sz="2800" dirty="0"/>
              <a:t>D</a:t>
            </a:r>
            <a:r>
              <a:rPr lang="en-US" sz="2800" dirty="0" smtClean="0"/>
              <a:t>ynamic</a:t>
            </a:r>
            <a:r>
              <a:rPr lang="en-US" sz="2800" dirty="0" smtClean="0"/>
              <a:t>] beginning on Jan. 1, 2014</a:t>
            </a:r>
            <a:endParaRPr lang="en-US" sz="2800" dirty="0" smtClean="0"/>
          </a:p>
          <a:p>
            <a:pPr marL="0" indent="0">
              <a:lnSpc>
                <a:spcPct val="90000"/>
              </a:lnSpc>
              <a:buNone/>
            </a:pPr>
            <a:r>
              <a:rPr lang="en-US" sz="2800" dirty="0" smtClean="0"/>
              <a:t>Incorrect to define a cohort by an event that happens AFTER baseline</a:t>
            </a:r>
          </a:p>
          <a:p>
            <a:pPr>
              <a:lnSpc>
                <a:spcPct val="90000"/>
              </a:lnSpc>
            </a:pPr>
            <a:endParaRPr lang="en-US" sz="2400" dirty="0" smtClean="0"/>
          </a:p>
          <a:p>
            <a:pPr>
              <a:lnSpc>
                <a:spcPct val="90000"/>
              </a:lnSpc>
              <a:buFontTx/>
              <a:buNone/>
            </a:pPr>
            <a:endParaRPr lang="en-US"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85800" y="304800"/>
            <a:ext cx="7772400" cy="1143000"/>
          </a:xfrm>
        </p:spPr>
        <p:txBody>
          <a:bodyPr/>
          <a:lstStyle/>
          <a:p>
            <a:r>
              <a:rPr lang="en-US" smtClean="0"/>
              <a:t>Cohort Study Design</a:t>
            </a:r>
          </a:p>
        </p:txBody>
      </p:sp>
      <p:sp>
        <p:nvSpPr>
          <p:cNvPr id="50178" name="Rectangle 3"/>
          <p:cNvSpPr>
            <a:spLocks noGrp="1" noChangeArrowheads="1"/>
          </p:cNvSpPr>
          <p:nvPr>
            <p:ph type="body" idx="1"/>
          </p:nvPr>
        </p:nvSpPr>
        <p:spPr>
          <a:xfrm>
            <a:off x="228600" y="1752600"/>
            <a:ext cx="8763000" cy="4114800"/>
          </a:xfrm>
        </p:spPr>
        <p:txBody>
          <a:bodyPr/>
          <a:lstStyle/>
          <a:p>
            <a:r>
              <a:rPr lang="en-US" dirty="0" smtClean="0"/>
              <a:t>Mimics individual’s progress through life and accompanying disease risk</a:t>
            </a:r>
          </a:p>
          <a:p>
            <a:r>
              <a:rPr lang="en-US" dirty="0" smtClean="0"/>
              <a:t>Gold standard because exposure is observed before the outcome occurs</a:t>
            </a:r>
          </a:p>
          <a:p>
            <a:r>
              <a:rPr lang="en-US" dirty="0" smtClean="0"/>
              <a:t>Randomized trial is a cohort design with exposure assigned rather than observed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685800" y="152400"/>
            <a:ext cx="7772400" cy="1143000"/>
          </a:xfrm>
        </p:spPr>
        <p:txBody>
          <a:bodyPr/>
          <a:lstStyle/>
          <a:p>
            <a:r>
              <a:rPr lang="en-US" smtClean="0">
                <a:solidFill>
                  <a:schemeClr val="tx1"/>
                </a:solidFill>
              </a:rPr>
              <a:t>Framingham Cohort Study</a:t>
            </a:r>
          </a:p>
        </p:txBody>
      </p:sp>
      <p:sp>
        <p:nvSpPr>
          <p:cNvPr id="52226" name="Rectangle 3"/>
          <p:cNvSpPr>
            <a:spLocks noGrp="1" noChangeArrowheads="1"/>
          </p:cNvSpPr>
          <p:nvPr>
            <p:ph type="body" idx="1"/>
          </p:nvPr>
        </p:nvSpPr>
        <p:spPr>
          <a:xfrm>
            <a:off x="685800" y="1219200"/>
            <a:ext cx="7772400" cy="5410200"/>
          </a:xfrm>
        </p:spPr>
        <p:txBody>
          <a:bodyPr/>
          <a:lstStyle/>
          <a:p>
            <a:pPr>
              <a:lnSpc>
                <a:spcPct val="90000"/>
              </a:lnSpc>
              <a:buFontTx/>
              <a:buNone/>
            </a:pPr>
            <a:r>
              <a:rPr lang="en-US" sz="2400" b="1" smtClean="0"/>
              <a:t>   The impact of diabetes on survival following myocardial infarction in men vs women. The Framingham Study.</a:t>
            </a:r>
            <a:r>
              <a:rPr lang="en-US" sz="2400" smtClean="0"/>
              <a:t/>
            </a:r>
            <a:br>
              <a:rPr lang="en-US" sz="2400" smtClean="0"/>
            </a:br>
            <a:r>
              <a:rPr lang="en-US" sz="2400" b="1" smtClean="0"/>
              <a:t>Abbott RD, Donahue RP, Kannel WB, Wilson PW.</a:t>
            </a:r>
            <a:r>
              <a:rPr lang="en-US" sz="2400" smtClean="0"/>
              <a:t/>
            </a:r>
            <a:br>
              <a:rPr lang="en-US" sz="2400" smtClean="0"/>
            </a:br>
            <a:endParaRPr lang="en-US" sz="2400" smtClean="0"/>
          </a:p>
          <a:p>
            <a:pPr>
              <a:lnSpc>
                <a:spcPct val="90000"/>
              </a:lnSpc>
              <a:buFontTx/>
              <a:buNone/>
            </a:pPr>
            <a:r>
              <a:rPr lang="en-US" sz="2400" smtClean="0"/>
              <a:t>    The impact of diabetes on recurrent myocardial infarction (MI) and fatal coronary heart disease was examined in survivors of an initial MI using </a:t>
            </a:r>
            <a:r>
              <a:rPr lang="en-US" sz="2400" b="1" smtClean="0"/>
              <a:t>34-year follow-up data in the Framingham Study</a:t>
            </a:r>
            <a:r>
              <a:rPr lang="en-US" sz="2400" smtClean="0"/>
              <a:t>. Among nondiabetic patients, the risk of fatal coronary heart disease was significantly lower in women compared with men (relative risk, 0.6). In the presence of diabetes, however, the risk of recurrent MI in women was twice the risk in men. In addition, the effect of diabetes doubled the risk of recurrent MI in women (relative risk, 2.1) but had an insignificant effect in men. </a:t>
            </a:r>
          </a:p>
          <a:p>
            <a:pPr>
              <a:lnSpc>
                <a:spcPct val="90000"/>
              </a:lnSpc>
              <a:buFontTx/>
              <a:buNone/>
            </a:pPr>
            <a:r>
              <a:rPr lang="en-US" sz="2400" smtClean="0"/>
              <a:t>                                                                  </a:t>
            </a:r>
            <a:r>
              <a:rPr lang="en-US" sz="2400" i="1" smtClean="0"/>
              <a:t>JAMA</a:t>
            </a:r>
            <a:r>
              <a:rPr lang="en-US" sz="2400" smtClean="0"/>
              <a:t>, 1989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685800" y="304800"/>
            <a:ext cx="7772400" cy="1143000"/>
          </a:xfrm>
        </p:spPr>
        <p:txBody>
          <a:bodyPr/>
          <a:lstStyle/>
          <a:p>
            <a:r>
              <a:rPr lang="en-US" sz="4000" smtClean="0"/>
              <a:t>Study Design</a:t>
            </a:r>
            <a:br>
              <a:rPr lang="en-US" sz="4000" smtClean="0"/>
            </a:br>
            <a:r>
              <a:rPr lang="en-US" sz="2400" smtClean="0"/>
              <a:t>Outline of Topics for Today</a:t>
            </a:r>
            <a:endParaRPr lang="en-US" sz="4000" smtClean="0"/>
          </a:p>
        </p:txBody>
      </p:sp>
      <p:sp>
        <p:nvSpPr>
          <p:cNvPr id="19458" name="Rectangle 3"/>
          <p:cNvSpPr>
            <a:spLocks noGrp="1" noChangeArrowheads="1"/>
          </p:cNvSpPr>
          <p:nvPr>
            <p:ph type="body" idx="1"/>
          </p:nvPr>
        </p:nvSpPr>
        <p:spPr>
          <a:xfrm>
            <a:off x="762000" y="1447800"/>
            <a:ext cx="7772400" cy="4419600"/>
          </a:xfrm>
        </p:spPr>
        <p:txBody>
          <a:bodyPr/>
          <a:lstStyle/>
          <a:p>
            <a:pPr>
              <a:lnSpc>
                <a:spcPct val="80000"/>
              </a:lnSpc>
            </a:pPr>
            <a:r>
              <a:rPr lang="en-US" sz="2800" dirty="0" smtClean="0"/>
              <a:t>Individual vs group as unit of observation</a:t>
            </a:r>
          </a:p>
          <a:p>
            <a:pPr>
              <a:lnSpc>
                <a:spcPct val="80000"/>
              </a:lnSpc>
            </a:pPr>
            <a:r>
              <a:rPr lang="en-US" sz="2800" dirty="0" smtClean="0"/>
              <a:t>Underlying study base or cohort</a:t>
            </a:r>
          </a:p>
          <a:p>
            <a:pPr>
              <a:lnSpc>
                <a:spcPct val="80000"/>
              </a:lnSpc>
            </a:pPr>
            <a:r>
              <a:rPr lang="en-US" sz="2800" dirty="0" smtClean="0"/>
              <a:t>Between-subjects design </a:t>
            </a:r>
          </a:p>
          <a:p>
            <a:pPr lvl="1">
              <a:lnSpc>
                <a:spcPct val="80000"/>
              </a:lnSpc>
            </a:pPr>
            <a:r>
              <a:rPr lang="en-US" sz="2400" dirty="0" smtClean="0"/>
              <a:t>Cohort </a:t>
            </a:r>
          </a:p>
          <a:p>
            <a:pPr lvl="1">
              <a:lnSpc>
                <a:spcPct val="80000"/>
              </a:lnSpc>
            </a:pPr>
            <a:r>
              <a:rPr lang="en-US" sz="2400" dirty="0" smtClean="0"/>
              <a:t>Cross-sectional </a:t>
            </a:r>
          </a:p>
          <a:p>
            <a:pPr lvl="1">
              <a:lnSpc>
                <a:spcPct val="80000"/>
              </a:lnSpc>
            </a:pPr>
            <a:r>
              <a:rPr lang="en-US" sz="2400" dirty="0" smtClean="0"/>
              <a:t>Case-control </a:t>
            </a:r>
          </a:p>
          <a:p>
            <a:pPr lvl="2">
              <a:lnSpc>
                <a:spcPct val="80000"/>
              </a:lnSpc>
            </a:pPr>
            <a:r>
              <a:rPr lang="en-US" sz="2000" dirty="0" smtClean="0"/>
              <a:t>Sampling controls</a:t>
            </a:r>
          </a:p>
          <a:p>
            <a:pPr lvl="2">
              <a:lnSpc>
                <a:spcPct val="80000"/>
              </a:lnSpc>
            </a:pPr>
            <a:r>
              <a:rPr lang="en-US" sz="2000" dirty="0" smtClean="0"/>
              <a:t>Primary &amp; secondary study bases</a:t>
            </a:r>
          </a:p>
          <a:p>
            <a:pPr>
              <a:lnSpc>
                <a:spcPct val="80000"/>
              </a:lnSpc>
            </a:pPr>
            <a:r>
              <a:rPr lang="en-US" sz="2800" dirty="0" smtClean="0"/>
              <a:t>Within-subjects design</a:t>
            </a:r>
            <a:endParaRPr lang="en-US" sz="2800" dirty="0" smtClean="0">
              <a:solidFill>
                <a:srgbClr val="FF0066"/>
              </a:solidFill>
            </a:endParaRPr>
          </a:p>
          <a:p>
            <a:pPr>
              <a:lnSpc>
                <a:spcPct val="80000"/>
              </a:lnSpc>
            </a:pPr>
            <a:r>
              <a:rPr lang="en-US" sz="2800" dirty="0" smtClean="0"/>
              <a:t>Incident versus prevalent disease</a:t>
            </a:r>
          </a:p>
          <a:p>
            <a:pPr>
              <a:lnSpc>
                <a:spcPct val="80000"/>
              </a:lnSpc>
            </a:pPr>
            <a:r>
              <a:rPr lang="en-US" sz="2800" dirty="0" smtClean="0"/>
              <a:t>Retrospective versus prospective – what matters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45363" y="3233738"/>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547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30763" y="2624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92763" y="2700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811963" y="2928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40563" y="2928938"/>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21163" y="26241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78563" y="28527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59563" y="27765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3067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292" name="TextBox 35"/>
          <p:cNvSpPr txBox="1">
            <a:spLocks noChangeArrowheads="1"/>
          </p:cNvSpPr>
          <p:nvPr/>
        </p:nvSpPr>
        <p:spPr bwMode="auto">
          <a:xfrm>
            <a:off x="3495675" y="2090738"/>
            <a:ext cx="417513"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4293"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r>
              <a:rPr lang="en-US" sz="1800">
                <a:latin typeface="Calibri" pitchFamily="34" charset="0"/>
              </a:rPr>
              <a:t>Cohort</a:t>
            </a:r>
          </a:p>
        </p:txBody>
      </p:sp>
      <p:cxnSp>
        <p:nvCxnSpPr>
          <p:cNvPr id="43" name="Straight Arrow Connector 42"/>
          <p:cNvCxnSpPr/>
          <p:nvPr/>
        </p:nvCxnSpPr>
        <p:spPr>
          <a:xfrm>
            <a:off x="2239963" y="6586538"/>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295"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297" name="TextBox 35"/>
          <p:cNvSpPr txBox="1">
            <a:spLocks noChangeArrowheads="1"/>
          </p:cNvSpPr>
          <p:nvPr/>
        </p:nvSpPr>
        <p:spPr bwMode="auto">
          <a:xfrm>
            <a:off x="6202363" y="2471738"/>
            <a:ext cx="417512"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4298" name="Text Box 3"/>
          <p:cNvSpPr txBox="1">
            <a:spLocks noChangeArrowheads="1"/>
          </p:cNvSpPr>
          <p:nvPr/>
        </p:nvSpPr>
        <p:spPr bwMode="auto">
          <a:xfrm>
            <a:off x="96838" y="0"/>
            <a:ext cx="9047162" cy="1920875"/>
          </a:xfrm>
          <a:prstGeom prst="rect">
            <a:avLst/>
          </a:prstGeom>
          <a:noFill/>
          <a:ln w="9525">
            <a:noFill/>
            <a:miter lim="800000"/>
            <a:headEnd/>
            <a:tailEnd/>
          </a:ln>
        </p:spPr>
        <p:txBody>
          <a:bodyPr anchor="ctr">
            <a:spAutoFit/>
          </a:bodyPr>
          <a:lstStyle/>
          <a:p>
            <a:pPr eaLnBrk="0" hangingPunct="0"/>
            <a:r>
              <a:rPr lang="en-US" sz="3200" b="1"/>
              <a:t>	Threat to Validity in a Cohort Study: </a:t>
            </a:r>
          </a:p>
          <a:p>
            <a:pPr eaLnBrk="0" hangingPunct="0"/>
            <a:r>
              <a:rPr lang="en-US" sz="3200" b="1"/>
              <a:t>                         Losses to follow-up</a:t>
            </a:r>
            <a:r>
              <a:rPr lang="en-US" sz="2800"/>
              <a:t>   </a:t>
            </a:r>
          </a:p>
          <a:p>
            <a:pPr eaLnBrk="0" hangingPunct="0"/>
            <a:r>
              <a:rPr lang="en-US" sz="2800"/>
              <a:t>What bias do those lost introduce?  Missed disease diagnoses?</a:t>
            </a:r>
          </a:p>
          <a:p>
            <a:pPr eaLnBrk="0" hangingPunct="0"/>
            <a:r>
              <a:rPr lang="en-US" sz="2800"/>
              <a:t>Those with particular exposure more or less likely</a:t>
            </a:r>
            <a:r>
              <a:rPr lang="en-US"/>
              <a:t> </a:t>
            </a:r>
            <a:r>
              <a:rPr lang="en-US" sz="2800"/>
              <a:t>to leave?</a:t>
            </a:r>
          </a:p>
        </p:txBody>
      </p:sp>
      <p:sp>
        <p:nvSpPr>
          <p:cNvPr id="54299" name="Text Box 6"/>
          <p:cNvSpPr txBox="1">
            <a:spLocks noChangeArrowheads="1"/>
          </p:cNvSpPr>
          <p:nvPr/>
        </p:nvSpPr>
        <p:spPr bwMode="auto">
          <a:xfrm>
            <a:off x="2362200" y="1828800"/>
            <a:ext cx="319088" cy="457200"/>
          </a:xfrm>
          <a:prstGeom prst="rect">
            <a:avLst/>
          </a:prstGeom>
          <a:noFill/>
          <a:ln w="9525">
            <a:noFill/>
            <a:miter lim="800000"/>
            <a:headEnd/>
            <a:tailEnd/>
          </a:ln>
        </p:spPr>
        <p:txBody>
          <a:bodyPr wrap="none" anchor="ctr">
            <a:spAutoFit/>
          </a:bodyPr>
          <a:lstStyle/>
          <a:p>
            <a:pPr algn="ctr" eaLnBrk="0" hangingPunct="0"/>
            <a:r>
              <a:rPr lang="en-US" dirty="0"/>
              <a:t>?</a:t>
            </a:r>
          </a:p>
        </p:txBody>
      </p:sp>
      <p:sp>
        <p:nvSpPr>
          <p:cNvPr id="54300" name="Text Box 6"/>
          <p:cNvSpPr txBox="1">
            <a:spLocks noChangeArrowheads="1"/>
          </p:cNvSpPr>
          <p:nvPr/>
        </p:nvSpPr>
        <p:spPr bwMode="auto">
          <a:xfrm>
            <a:off x="2667000" y="19050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1" name="Text Box 6"/>
          <p:cNvSpPr txBox="1">
            <a:spLocks noChangeArrowheads="1"/>
          </p:cNvSpPr>
          <p:nvPr/>
        </p:nvSpPr>
        <p:spPr bwMode="auto">
          <a:xfrm>
            <a:off x="4191000" y="2133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2" name="Text Box 6"/>
          <p:cNvSpPr txBox="1">
            <a:spLocks noChangeArrowheads="1"/>
          </p:cNvSpPr>
          <p:nvPr/>
        </p:nvSpPr>
        <p:spPr bwMode="auto">
          <a:xfrm>
            <a:off x="5105400" y="2133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3" name="Text Box 6"/>
          <p:cNvSpPr txBox="1">
            <a:spLocks noChangeArrowheads="1"/>
          </p:cNvSpPr>
          <p:nvPr/>
        </p:nvSpPr>
        <p:spPr bwMode="auto">
          <a:xfrm>
            <a:off x="5943600" y="22860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4" name="Text Box 6"/>
          <p:cNvSpPr txBox="1">
            <a:spLocks noChangeArrowheads="1"/>
          </p:cNvSpPr>
          <p:nvPr/>
        </p:nvSpPr>
        <p:spPr bwMode="auto">
          <a:xfrm>
            <a:off x="7086600" y="2514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5" name="Text Box 6"/>
          <p:cNvSpPr txBox="1">
            <a:spLocks noChangeArrowheads="1"/>
          </p:cNvSpPr>
          <p:nvPr/>
        </p:nvSpPr>
        <p:spPr bwMode="auto">
          <a:xfrm>
            <a:off x="7543800" y="2514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609600" y="228600"/>
            <a:ext cx="7772400" cy="1143000"/>
          </a:xfrm>
        </p:spPr>
        <p:txBody>
          <a:bodyPr/>
          <a:lstStyle/>
          <a:p>
            <a:r>
              <a:rPr lang="en-US" smtClean="0"/>
              <a:t/>
            </a:r>
            <a:br>
              <a:rPr lang="en-US" smtClean="0"/>
            </a:br>
            <a:r>
              <a:rPr lang="en-US" smtClean="0"/>
              <a:t>Subjects lost during follow-up </a:t>
            </a:r>
            <a:br>
              <a:rPr lang="en-US" smtClean="0"/>
            </a:br>
            <a:endParaRPr lang="en-US" smtClean="0"/>
          </a:p>
        </p:txBody>
      </p:sp>
      <p:sp>
        <p:nvSpPr>
          <p:cNvPr id="56322" name="Rectangle 3"/>
          <p:cNvSpPr>
            <a:spLocks noGrp="1" noChangeArrowheads="1"/>
          </p:cNvSpPr>
          <p:nvPr>
            <p:ph type="body" idx="1"/>
          </p:nvPr>
        </p:nvSpPr>
        <p:spPr>
          <a:xfrm>
            <a:off x="304800" y="1600200"/>
            <a:ext cx="8382000" cy="4648200"/>
          </a:xfrm>
        </p:spPr>
        <p:txBody>
          <a:bodyPr/>
          <a:lstStyle/>
          <a:p>
            <a:pPr>
              <a:lnSpc>
                <a:spcPct val="90000"/>
              </a:lnSpc>
            </a:pPr>
            <a:r>
              <a:rPr lang="en-US" dirty="0" smtClean="0"/>
              <a:t>If losses are </a:t>
            </a:r>
            <a:r>
              <a:rPr lang="en-US" b="1" dirty="0" smtClean="0"/>
              <a:t>random</a:t>
            </a:r>
            <a:r>
              <a:rPr lang="en-US" dirty="0" smtClean="0"/>
              <a:t>, only power is affected</a:t>
            </a:r>
          </a:p>
          <a:p>
            <a:pPr>
              <a:lnSpc>
                <a:spcPct val="90000"/>
              </a:lnSpc>
            </a:pPr>
            <a:r>
              <a:rPr lang="en-US" dirty="0" smtClean="0"/>
              <a:t>Disease </a:t>
            </a:r>
            <a:r>
              <a:rPr lang="en-US" b="1" dirty="0" smtClean="0"/>
              <a:t>incidence</a:t>
            </a:r>
            <a:r>
              <a:rPr lang="en-US" dirty="0" smtClean="0"/>
              <a:t> is the research question in </a:t>
            </a:r>
            <a:r>
              <a:rPr lang="en-US" b="1" dirty="0" smtClean="0"/>
              <a:t>descriptive </a:t>
            </a:r>
            <a:r>
              <a:rPr lang="en-US" dirty="0" smtClean="0"/>
              <a:t>studies. Biased results if event incidence of those lost differs from those who remain</a:t>
            </a:r>
          </a:p>
          <a:p>
            <a:pPr>
              <a:lnSpc>
                <a:spcPct val="90000"/>
              </a:lnSpc>
            </a:pPr>
            <a:r>
              <a:rPr lang="en-US" b="1" dirty="0" smtClean="0"/>
              <a:t>Association</a:t>
            </a:r>
            <a:r>
              <a:rPr lang="en-US" dirty="0" smtClean="0"/>
              <a:t> of exposure to disease is focus in </a:t>
            </a:r>
            <a:r>
              <a:rPr lang="en-US" b="1" dirty="0" smtClean="0"/>
              <a:t>analytic </a:t>
            </a:r>
            <a:r>
              <a:rPr lang="en-US" dirty="0" smtClean="0"/>
              <a:t>studies. Biased results </a:t>
            </a:r>
            <a:r>
              <a:rPr lang="en-US" b="1" dirty="0" smtClean="0"/>
              <a:t>only if</a:t>
            </a:r>
            <a:r>
              <a:rPr lang="en-US" dirty="0" smtClean="0"/>
              <a:t> the association between outcome and the exposure is different in those lost.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685800" y="381000"/>
            <a:ext cx="7772400" cy="1143000"/>
          </a:xfrm>
        </p:spPr>
        <p:txBody>
          <a:bodyPr/>
          <a:lstStyle/>
          <a:p>
            <a:r>
              <a:rPr lang="en-US" smtClean="0"/>
              <a:t>Two Cohort Studies of HCV/HIV Coinfection and Risk of AIDS</a:t>
            </a:r>
          </a:p>
        </p:txBody>
      </p:sp>
      <p:sp>
        <p:nvSpPr>
          <p:cNvPr id="58370" name="Rectangle 3"/>
          <p:cNvSpPr>
            <a:spLocks noGrp="1" noChangeArrowheads="1"/>
          </p:cNvSpPr>
          <p:nvPr>
            <p:ph type="body" sz="half" idx="1"/>
          </p:nvPr>
        </p:nvSpPr>
        <p:spPr>
          <a:xfrm>
            <a:off x="381000" y="1752600"/>
            <a:ext cx="4191000" cy="4114800"/>
          </a:xfrm>
        </p:spPr>
        <p:txBody>
          <a:bodyPr/>
          <a:lstStyle/>
          <a:p>
            <a:pPr>
              <a:lnSpc>
                <a:spcPct val="90000"/>
              </a:lnSpc>
              <a:spcBef>
                <a:spcPct val="30000"/>
              </a:spcBef>
            </a:pPr>
            <a:r>
              <a:rPr lang="en-US" dirty="0" smtClean="0"/>
              <a:t>Swiss HIV Cohort</a:t>
            </a:r>
          </a:p>
          <a:p>
            <a:pPr>
              <a:lnSpc>
                <a:spcPct val="90000"/>
              </a:lnSpc>
              <a:spcBef>
                <a:spcPct val="30000"/>
              </a:spcBef>
            </a:pPr>
            <a:r>
              <a:rPr lang="en-US" dirty="0" smtClean="0"/>
              <a:t>3111 patients, ‘96-’99</a:t>
            </a:r>
          </a:p>
          <a:p>
            <a:pPr>
              <a:lnSpc>
                <a:spcPct val="90000"/>
              </a:lnSpc>
              <a:spcBef>
                <a:spcPct val="30000"/>
              </a:spcBef>
            </a:pPr>
            <a:r>
              <a:rPr lang="en-US" dirty="0" smtClean="0"/>
              <a:t>At least two visits</a:t>
            </a:r>
          </a:p>
          <a:p>
            <a:pPr>
              <a:lnSpc>
                <a:spcPct val="90000"/>
              </a:lnSpc>
              <a:spcBef>
                <a:spcPct val="30000"/>
              </a:spcBef>
            </a:pPr>
            <a:r>
              <a:rPr lang="en-US" dirty="0" smtClean="0"/>
              <a:t>Med. follow-up 28 </a:t>
            </a:r>
            <a:r>
              <a:rPr lang="en-US" dirty="0" err="1" smtClean="0"/>
              <a:t>mos</a:t>
            </a:r>
            <a:endParaRPr lang="en-US" dirty="0" smtClean="0"/>
          </a:p>
          <a:p>
            <a:pPr>
              <a:lnSpc>
                <a:spcPct val="90000"/>
              </a:lnSpc>
              <a:spcBef>
                <a:spcPct val="30000"/>
              </a:spcBef>
            </a:pPr>
            <a:r>
              <a:rPr lang="en-US" dirty="0" smtClean="0">
                <a:solidFill>
                  <a:srgbClr val="FF0000"/>
                </a:solidFill>
              </a:rPr>
              <a:t>HCV+ more rapid disease progression</a:t>
            </a:r>
          </a:p>
          <a:p>
            <a:pPr>
              <a:lnSpc>
                <a:spcPct val="90000"/>
              </a:lnSpc>
              <a:spcBef>
                <a:spcPct val="30000"/>
              </a:spcBef>
            </a:pPr>
            <a:r>
              <a:rPr lang="en-US" dirty="0" err="1" smtClean="0"/>
              <a:t>Adj</a:t>
            </a:r>
            <a:r>
              <a:rPr lang="en-US" dirty="0" smtClean="0"/>
              <a:t> RH = 1.7 (95% CI = 1.3 - 2.3)</a:t>
            </a:r>
          </a:p>
          <a:p>
            <a:pPr>
              <a:lnSpc>
                <a:spcPct val="90000"/>
              </a:lnSpc>
              <a:spcBef>
                <a:spcPct val="30000"/>
              </a:spcBef>
            </a:pPr>
            <a:r>
              <a:rPr lang="en-US" dirty="0" smtClean="0"/>
              <a:t>No loss to follow-up info</a:t>
            </a:r>
          </a:p>
          <a:p>
            <a:pPr>
              <a:lnSpc>
                <a:spcPct val="90000"/>
              </a:lnSpc>
              <a:spcBef>
                <a:spcPct val="30000"/>
              </a:spcBef>
              <a:buFontTx/>
              <a:buNone/>
            </a:pPr>
            <a:r>
              <a:rPr lang="en-US" sz="2400" dirty="0" smtClean="0"/>
              <a:t>            (</a:t>
            </a:r>
            <a:r>
              <a:rPr lang="en-US" sz="2400" dirty="0" err="1" smtClean="0"/>
              <a:t>Greub</a:t>
            </a:r>
            <a:r>
              <a:rPr lang="en-US" sz="2400" dirty="0" smtClean="0"/>
              <a:t>, Lancet, 2000)</a:t>
            </a:r>
          </a:p>
          <a:p>
            <a:pPr>
              <a:lnSpc>
                <a:spcPct val="90000"/>
              </a:lnSpc>
              <a:spcBef>
                <a:spcPct val="30000"/>
              </a:spcBef>
            </a:pPr>
            <a:endParaRPr lang="en-US" sz="2400" dirty="0" smtClean="0"/>
          </a:p>
        </p:txBody>
      </p:sp>
      <p:sp>
        <p:nvSpPr>
          <p:cNvPr id="58371" name="Rectangle 5"/>
          <p:cNvSpPr>
            <a:spLocks noGrp="1" noChangeArrowheads="1"/>
          </p:cNvSpPr>
          <p:nvPr>
            <p:ph type="body" sz="half" idx="2"/>
          </p:nvPr>
        </p:nvSpPr>
        <p:spPr>
          <a:xfrm>
            <a:off x="4648200" y="1752600"/>
            <a:ext cx="4191000" cy="4114800"/>
          </a:xfrm>
        </p:spPr>
        <p:txBody>
          <a:bodyPr/>
          <a:lstStyle/>
          <a:p>
            <a:pPr>
              <a:lnSpc>
                <a:spcPct val="90000"/>
              </a:lnSpc>
              <a:spcBef>
                <a:spcPct val="30000"/>
              </a:spcBef>
            </a:pPr>
            <a:r>
              <a:rPr lang="en-US" dirty="0" smtClean="0"/>
              <a:t>Johns Hopkins Cohort</a:t>
            </a:r>
          </a:p>
          <a:p>
            <a:pPr>
              <a:lnSpc>
                <a:spcPct val="90000"/>
              </a:lnSpc>
              <a:spcBef>
                <a:spcPct val="30000"/>
              </a:spcBef>
            </a:pPr>
            <a:r>
              <a:rPr lang="en-US" dirty="0" smtClean="0"/>
              <a:t>1955 patients, ‘95-’01</a:t>
            </a:r>
          </a:p>
          <a:p>
            <a:pPr>
              <a:lnSpc>
                <a:spcPct val="90000"/>
              </a:lnSpc>
              <a:spcBef>
                <a:spcPct val="30000"/>
              </a:spcBef>
            </a:pPr>
            <a:r>
              <a:rPr lang="en-US" dirty="0" smtClean="0"/>
              <a:t>At least two visits</a:t>
            </a:r>
          </a:p>
          <a:p>
            <a:pPr>
              <a:lnSpc>
                <a:spcPct val="90000"/>
              </a:lnSpc>
              <a:spcBef>
                <a:spcPct val="30000"/>
              </a:spcBef>
            </a:pPr>
            <a:r>
              <a:rPr lang="en-US" dirty="0" smtClean="0"/>
              <a:t>Med. follow-up 25 </a:t>
            </a:r>
            <a:r>
              <a:rPr lang="en-US" dirty="0" err="1" smtClean="0"/>
              <a:t>mos</a:t>
            </a:r>
            <a:endParaRPr lang="en-US" dirty="0" smtClean="0"/>
          </a:p>
          <a:p>
            <a:pPr>
              <a:lnSpc>
                <a:spcPct val="90000"/>
              </a:lnSpc>
              <a:spcBef>
                <a:spcPct val="30000"/>
              </a:spcBef>
            </a:pPr>
            <a:r>
              <a:rPr lang="en-US" dirty="0" smtClean="0">
                <a:solidFill>
                  <a:srgbClr val="FF0000"/>
                </a:solidFill>
              </a:rPr>
              <a:t>HCV not associated with disease progression</a:t>
            </a:r>
          </a:p>
          <a:p>
            <a:pPr>
              <a:lnSpc>
                <a:spcPct val="90000"/>
              </a:lnSpc>
              <a:spcBef>
                <a:spcPct val="30000"/>
              </a:spcBef>
            </a:pPr>
            <a:r>
              <a:rPr lang="en-US" dirty="0" err="1" smtClean="0"/>
              <a:t>Adj</a:t>
            </a:r>
            <a:r>
              <a:rPr lang="en-US" dirty="0" smtClean="0"/>
              <a:t> RH = 1.0 (95% CI = 0.9 - 1.2)</a:t>
            </a:r>
          </a:p>
          <a:p>
            <a:pPr>
              <a:lnSpc>
                <a:spcPct val="90000"/>
              </a:lnSpc>
              <a:spcBef>
                <a:spcPct val="30000"/>
              </a:spcBef>
            </a:pPr>
            <a:r>
              <a:rPr lang="en-US" dirty="0" smtClean="0"/>
              <a:t>No loss to follow-up info</a:t>
            </a:r>
            <a:endParaRPr lang="en-US" sz="2400" dirty="0" smtClean="0"/>
          </a:p>
          <a:p>
            <a:pPr>
              <a:lnSpc>
                <a:spcPct val="90000"/>
              </a:lnSpc>
              <a:spcBef>
                <a:spcPct val="30000"/>
              </a:spcBef>
              <a:buFontTx/>
              <a:buNone/>
            </a:pPr>
            <a:r>
              <a:rPr lang="en-US" sz="2400" dirty="0" smtClean="0"/>
              <a:t>          (</a:t>
            </a:r>
            <a:r>
              <a:rPr lang="en-US" sz="2400" dirty="0" err="1" smtClean="0"/>
              <a:t>Sulkowski</a:t>
            </a:r>
            <a:r>
              <a:rPr lang="en-US" sz="2400" dirty="0" smtClean="0"/>
              <a:t>, JAMA, 2002)</a:t>
            </a:r>
          </a:p>
          <a:p>
            <a:pPr>
              <a:lnSpc>
                <a:spcPct val="90000"/>
              </a:lnSpc>
              <a:spcBef>
                <a:spcPct val="30000"/>
              </a:spcBef>
            </a:pPr>
            <a:endParaRPr lang="en-US" sz="24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762000" y="152400"/>
            <a:ext cx="7772400" cy="1143000"/>
          </a:xfrm>
        </p:spPr>
        <p:txBody>
          <a:bodyPr/>
          <a:lstStyle/>
          <a:p>
            <a:r>
              <a:rPr lang="en-US" smtClean="0"/>
              <a:t>Competing Events</a:t>
            </a:r>
          </a:p>
        </p:txBody>
      </p:sp>
      <p:sp>
        <p:nvSpPr>
          <p:cNvPr id="60418" name="Rectangle 3"/>
          <p:cNvSpPr>
            <a:spLocks noGrp="1" noChangeArrowheads="1"/>
          </p:cNvSpPr>
          <p:nvPr>
            <p:ph type="body" idx="1"/>
          </p:nvPr>
        </p:nvSpPr>
        <p:spPr>
          <a:xfrm>
            <a:off x="152400" y="1066800"/>
            <a:ext cx="8763000" cy="4495800"/>
          </a:xfrm>
        </p:spPr>
        <p:txBody>
          <a:bodyPr/>
          <a:lstStyle/>
          <a:p>
            <a:r>
              <a:rPr lang="en-US" sz="2600" dirty="0" smtClean="0"/>
              <a:t>Important concept but not covered in text</a:t>
            </a:r>
          </a:p>
          <a:p>
            <a:r>
              <a:rPr lang="en-US" sz="2600" dirty="0" smtClean="0"/>
              <a:t>Different than losses to follow-up. </a:t>
            </a:r>
          </a:p>
          <a:p>
            <a:pPr lvl="1">
              <a:lnSpc>
                <a:spcPct val="70000"/>
              </a:lnSpc>
            </a:pPr>
            <a:r>
              <a:rPr lang="en-US" sz="2400" dirty="0" smtClean="0"/>
              <a:t>Lost: may still have outcome of interest but it won’t be observed by the investigators.  </a:t>
            </a:r>
          </a:p>
          <a:p>
            <a:pPr lvl="1">
              <a:lnSpc>
                <a:spcPct val="70000"/>
              </a:lnSpc>
            </a:pPr>
            <a:r>
              <a:rPr lang="en-US" sz="2400" dirty="0" smtClean="0"/>
              <a:t>Competing event: subject no longer able to have the outcome of interest.  </a:t>
            </a:r>
          </a:p>
          <a:p>
            <a:r>
              <a:rPr lang="en-US" sz="2600" dirty="0" smtClean="0"/>
              <a:t>Examples: </a:t>
            </a:r>
          </a:p>
          <a:p>
            <a:pPr lvl="1">
              <a:lnSpc>
                <a:spcPct val="70000"/>
              </a:lnSpc>
            </a:pPr>
            <a:r>
              <a:rPr lang="en-US" sz="2400" dirty="0" smtClean="0"/>
              <a:t>If outcome is not mortality, death is always a competing event.  </a:t>
            </a:r>
          </a:p>
          <a:p>
            <a:pPr lvl="1">
              <a:lnSpc>
                <a:spcPct val="70000"/>
              </a:lnSpc>
            </a:pPr>
            <a:r>
              <a:rPr lang="en-US" sz="2400" dirty="0" smtClean="0"/>
              <a:t>If outcome is hip fracture, bilateral hip replacement is competing event.</a:t>
            </a:r>
          </a:p>
          <a:p>
            <a:r>
              <a:rPr lang="en-US" sz="2600" dirty="0" smtClean="0"/>
              <a:t>Any outcome other than all-cause mortality has competing events. </a:t>
            </a:r>
          </a:p>
          <a:p>
            <a:r>
              <a:rPr lang="en-US" sz="2600" dirty="0" smtClean="0"/>
              <a:t>Implications for estimating incidence in </a:t>
            </a:r>
            <a:r>
              <a:rPr lang="en-US" sz="2600" dirty="0"/>
              <a:t>n</a:t>
            </a:r>
            <a:r>
              <a:rPr lang="en-US" sz="2600" dirty="0" smtClean="0"/>
              <a:t>ext 2 lectures.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09600" y="1828800"/>
            <a:ext cx="7772400" cy="1600200"/>
          </a:xfrm>
        </p:spPr>
        <p:txBody>
          <a:bodyPr/>
          <a:lstStyle/>
          <a:p>
            <a:r>
              <a:rPr lang="en-US" smtClean="0"/>
              <a:t>Cross-Sectional Design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63506"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508"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63509" name="TextBox 42"/>
          <p:cNvSpPr txBox="1">
            <a:spLocks noChangeArrowheads="1"/>
          </p:cNvSpPr>
          <p:nvPr/>
        </p:nvSpPr>
        <p:spPr bwMode="auto">
          <a:xfrm>
            <a:off x="609600" y="5791200"/>
            <a:ext cx="1524000" cy="646331"/>
          </a:xfrm>
          <a:prstGeom prst="rect">
            <a:avLst/>
          </a:prstGeom>
          <a:noFill/>
          <a:ln w="9525">
            <a:noFill/>
            <a:miter lim="800000"/>
            <a:headEnd/>
            <a:tailEnd/>
          </a:ln>
        </p:spPr>
        <p:txBody>
          <a:bodyPr>
            <a:spAutoFit/>
          </a:bodyPr>
          <a:lstStyle/>
          <a:p>
            <a:pPr algn="ctr"/>
            <a:r>
              <a:rPr lang="en-US" sz="1800" dirty="0" smtClean="0">
                <a:latin typeface="Calibri" pitchFamily="34" charset="0"/>
              </a:rPr>
              <a:t>Underlying </a:t>
            </a:r>
            <a:r>
              <a:rPr lang="en-US" sz="1800" dirty="0">
                <a:latin typeface="Calibri" pitchFamily="34" charset="0"/>
              </a:rPr>
              <a:t>Cohort</a:t>
            </a:r>
          </a:p>
        </p:txBody>
      </p:sp>
      <p:sp>
        <p:nvSpPr>
          <p:cNvPr id="63510"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63512"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63513"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6351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63515"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63516"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63517" name="Text Box 3"/>
          <p:cNvSpPr txBox="1">
            <a:spLocks noChangeArrowheads="1"/>
          </p:cNvSpPr>
          <p:nvPr/>
        </p:nvSpPr>
        <p:spPr bwMode="auto">
          <a:xfrm>
            <a:off x="2362200" y="152400"/>
            <a:ext cx="4448175" cy="519113"/>
          </a:xfrm>
          <a:prstGeom prst="rect">
            <a:avLst/>
          </a:prstGeom>
          <a:noFill/>
          <a:ln w="9525">
            <a:noFill/>
            <a:miter lim="800000"/>
            <a:headEnd/>
            <a:tailEnd/>
          </a:ln>
        </p:spPr>
        <p:txBody>
          <a:bodyPr wrap="none">
            <a:spAutoFit/>
          </a:bodyPr>
          <a:lstStyle/>
          <a:p>
            <a:pPr eaLnBrk="0" hangingPunct="0"/>
            <a:r>
              <a:rPr lang="en-US" sz="2800"/>
              <a:t>Cross-Sectional Study Design</a:t>
            </a:r>
          </a:p>
        </p:txBody>
      </p:sp>
      <p:cxnSp>
        <p:nvCxnSpPr>
          <p:cNvPr id="63519"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63520" name="Straight Arrow Connector 31"/>
          <p:cNvCxnSpPr>
            <a:cxnSpLocks noChangeShapeType="1"/>
          </p:cNvCxnSpPr>
          <p:nvPr/>
        </p:nvCxnSpPr>
        <p:spPr bwMode="auto">
          <a:xfrm>
            <a:off x="6716713" y="1981200"/>
            <a:ext cx="522287"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828800"/>
            <a:ext cx="228600" cy="228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3522" name="TextBox 35"/>
          <p:cNvSpPr txBox="1">
            <a:spLocks noChangeArrowheads="1"/>
          </p:cNvSpPr>
          <p:nvPr/>
        </p:nvSpPr>
        <p:spPr bwMode="auto">
          <a:xfrm>
            <a:off x="32766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609600" y="304800"/>
            <a:ext cx="7772400" cy="1143000"/>
          </a:xfrm>
        </p:spPr>
        <p:txBody>
          <a:bodyPr/>
          <a:lstStyle/>
          <a:p>
            <a:r>
              <a:rPr lang="en-US" sz="4000" smtClean="0"/>
              <a:t>Cross-Sectional Design</a:t>
            </a:r>
            <a:br>
              <a:rPr lang="en-US" sz="4000" smtClean="0"/>
            </a:br>
            <a:r>
              <a:rPr lang="en-US" sz="4000" smtClean="0"/>
              <a:t>Measures Prevalence</a:t>
            </a:r>
          </a:p>
        </p:txBody>
      </p:sp>
      <p:sp>
        <p:nvSpPr>
          <p:cNvPr id="65538" name="Rectangle 3"/>
          <p:cNvSpPr>
            <a:spLocks noGrp="1" noChangeArrowheads="1"/>
          </p:cNvSpPr>
          <p:nvPr>
            <p:ph type="body" idx="1"/>
          </p:nvPr>
        </p:nvSpPr>
        <p:spPr>
          <a:xfrm>
            <a:off x="152400" y="1676400"/>
            <a:ext cx="8458200" cy="4648200"/>
          </a:xfrm>
        </p:spPr>
        <p:txBody>
          <a:bodyPr/>
          <a:lstStyle/>
          <a:p>
            <a:pPr>
              <a:lnSpc>
                <a:spcPct val="90000"/>
              </a:lnSpc>
            </a:pPr>
            <a:r>
              <a:rPr lang="en-US" sz="3600" dirty="0" smtClean="0"/>
              <a:t>Measures prevalence of disease at one point in time.  Two types:</a:t>
            </a:r>
          </a:p>
          <a:p>
            <a:pPr lvl="1">
              <a:lnSpc>
                <a:spcPct val="90000"/>
              </a:lnSpc>
            </a:pPr>
            <a:r>
              <a:rPr lang="en-US" sz="3200" dirty="0" smtClean="0"/>
              <a:t>Point prevalence: Do you currently have a backache? </a:t>
            </a:r>
          </a:p>
          <a:p>
            <a:pPr lvl="1">
              <a:lnSpc>
                <a:spcPct val="90000"/>
              </a:lnSpc>
            </a:pPr>
            <a:r>
              <a:rPr lang="en-US" sz="3200" dirty="0" smtClean="0"/>
              <a:t>Period prevalence: Have you had a backache in the past 6 months? </a:t>
            </a:r>
          </a:p>
          <a:p>
            <a:pPr>
              <a:lnSpc>
                <a:spcPct val="90000"/>
              </a:lnSpc>
            </a:pPr>
            <a:r>
              <a:rPr lang="en-US" dirty="0" smtClean="0"/>
              <a:t>Don’t confuse with length of time to conduct the study.  e.g., Both examples above could occur in a study conducted over 4 months</a:t>
            </a:r>
            <a:r>
              <a:rPr lang="en-US" sz="3600" dirty="0"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609600" y="381000"/>
            <a:ext cx="7772400" cy="1143000"/>
          </a:xfrm>
        </p:spPr>
        <p:txBody>
          <a:bodyPr/>
          <a:lstStyle/>
          <a:p>
            <a:r>
              <a:rPr lang="en-US" sz="4000" smtClean="0"/>
              <a:t>Cross-Sectional Design</a:t>
            </a:r>
            <a:br>
              <a:rPr lang="en-US" sz="4000" smtClean="0"/>
            </a:br>
            <a:r>
              <a:rPr lang="en-US" sz="4000" smtClean="0"/>
              <a:t>Weaknesses</a:t>
            </a:r>
          </a:p>
        </p:txBody>
      </p:sp>
      <p:sp>
        <p:nvSpPr>
          <p:cNvPr id="67586" name="Rectangle 3"/>
          <p:cNvSpPr>
            <a:spLocks noGrp="1" noChangeArrowheads="1"/>
          </p:cNvSpPr>
          <p:nvPr>
            <p:ph type="body" idx="1"/>
          </p:nvPr>
        </p:nvSpPr>
        <p:spPr>
          <a:xfrm>
            <a:off x="304800" y="1752600"/>
            <a:ext cx="8305800" cy="4419600"/>
          </a:xfrm>
        </p:spPr>
        <p:txBody>
          <a:bodyPr/>
          <a:lstStyle/>
          <a:p>
            <a:pPr>
              <a:lnSpc>
                <a:spcPct val="90000"/>
              </a:lnSpc>
            </a:pPr>
            <a:r>
              <a:rPr lang="en-US" sz="3600" dirty="0" smtClean="0"/>
              <a:t>Often cannot determine whether putative cause preceded the disease outcome</a:t>
            </a:r>
          </a:p>
          <a:p>
            <a:pPr lvl="1">
              <a:lnSpc>
                <a:spcPct val="90000"/>
              </a:lnSpc>
            </a:pPr>
            <a:r>
              <a:rPr lang="en-US" dirty="0" smtClean="0"/>
              <a:t>Examples of exceptions: Genetic exposure.  Childhood exposure and adult disease.</a:t>
            </a:r>
          </a:p>
          <a:p>
            <a:pPr>
              <a:lnSpc>
                <a:spcPct val="90000"/>
              </a:lnSpc>
            </a:pPr>
            <a:r>
              <a:rPr lang="en-US" sz="3600" dirty="0" smtClean="0"/>
              <a:t>Cannot distinguish factors associated with disease (incidence) from factors associated with survival with disease (prevalence)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762000" y="228600"/>
            <a:ext cx="7772400" cy="1143000"/>
          </a:xfrm>
        </p:spPr>
        <p:txBody>
          <a:bodyPr/>
          <a:lstStyle/>
          <a:p>
            <a:r>
              <a:rPr lang="en-US" sz="4000" smtClean="0"/>
              <a:t>Example of Cross-sectional Study</a:t>
            </a:r>
          </a:p>
        </p:txBody>
      </p:sp>
      <p:sp>
        <p:nvSpPr>
          <p:cNvPr id="69634" name="Rectangle 3"/>
          <p:cNvSpPr>
            <a:spLocks noGrp="1" noChangeArrowheads="1"/>
          </p:cNvSpPr>
          <p:nvPr>
            <p:ph type="body" idx="1"/>
          </p:nvPr>
        </p:nvSpPr>
        <p:spPr>
          <a:xfrm>
            <a:off x="685800" y="1371600"/>
            <a:ext cx="7772400" cy="4724400"/>
          </a:xfrm>
        </p:spPr>
        <p:txBody>
          <a:bodyPr/>
          <a:lstStyle/>
          <a:p>
            <a:pPr>
              <a:lnSpc>
                <a:spcPct val="90000"/>
              </a:lnSpc>
            </a:pPr>
            <a:r>
              <a:rPr lang="en-US" sz="2400" b="1" dirty="0" smtClean="0"/>
              <a:t>Objective:</a:t>
            </a:r>
            <a:r>
              <a:rPr lang="en-US" sz="2400" dirty="0" smtClean="0"/>
              <a:t>  Determine the prevalence of neck and shoulder pain in a well-functioning cohort, identify factors associated with this pain, …and evaluate the impact of this pain on physical functioning.</a:t>
            </a:r>
          </a:p>
          <a:p>
            <a:pPr>
              <a:lnSpc>
                <a:spcPct val="90000"/>
              </a:lnSpc>
            </a:pPr>
            <a:endParaRPr lang="en-US" sz="1200" dirty="0" smtClean="0"/>
          </a:p>
          <a:p>
            <a:pPr>
              <a:lnSpc>
                <a:spcPct val="90000"/>
              </a:lnSpc>
            </a:pPr>
            <a:r>
              <a:rPr lang="en-US" sz="2400" b="1" dirty="0" smtClean="0"/>
              <a:t>Methods: </a:t>
            </a:r>
            <a:r>
              <a:rPr lang="en-US" sz="2400" dirty="0" smtClean="0"/>
              <a:t>3,075 men and women in Health ABC study. 50% white/50% black.  70-79 </a:t>
            </a:r>
            <a:r>
              <a:rPr lang="en-US" sz="2400" dirty="0" err="1" smtClean="0"/>
              <a:t>y.o</a:t>
            </a:r>
            <a:r>
              <a:rPr lang="en-US" sz="2400" dirty="0" smtClean="0"/>
              <a:t>.  Well-functioning. </a:t>
            </a:r>
          </a:p>
          <a:p>
            <a:pPr>
              <a:lnSpc>
                <a:spcPct val="90000"/>
              </a:lnSpc>
            </a:pPr>
            <a:r>
              <a:rPr lang="en-US" sz="2400" dirty="0" smtClean="0"/>
              <a:t>Baseline visit:  Participants were asked if they had had </a:t>
            </a:r>
            <a:r>
              <a:rPr lang="en-US" sz="2400" dirty="0" smtClean="0">
                <a:solidFill>
                  <a:srgbClr val="FF0000"/>
                </a:solidFill>
              </a:rPr>
              <a:t>neck or shoulder pain lasting at least 1 month during the previous year</a:t>
            </a:r>
            <a:r>
              <a:rPr lang="en-US" sz="2400" dirty="0" smtClean="0"/>
              <a:t>, and to rate severity of any pain.</a:t>
            </a:r>
          </a:p>
          <a:p>
            <a:pPr>
              <a:lnSpc>
                <a:spcPct val="90000"/>
              </a:lnSpc>
            </a:pPr>
            <a:endParaRPr lang="en-US" sz="2400" dirty="0" smtClean="0"/>
          </a:p>
          <a:p>
            <a:pPr>
              <a:lnSpc>
                <a:spcPct val="90000"/>
              </a:lnSpc>
            </a:pPr>
            <a:endParaRPr lang="en-US" sz="2400" dirty="0" smtClean="0"/>
          </a:p>
        </p:txBody>
      </p:sp>
      <p:sp>
        <p:nvSpPr>
          <p:cNvPr id="69635" name="Text Box 4"/>
          <p:cNvSpPr txBox="1">
            <a:spLocks noChangeArrowheads="1"/>
          </p:cNvSpPr>
          <p:nvPr/>
        </p:nvSpPr>
        <p:spPr bwMode="auto">
          <a:xfrm>
            <a:off x="838200" y="5715000"/>
            <a:ext cx="7924800" cy="641350"/>
          </a:xfrm>
          <a:prstGeom prst="rect">
            <a:avLst/>
          </a:prstGeom>
          <a:noFill/>
          <a:ln w="9525">
            <a:noFill/>
            <a:miter lim="800000"/>
            <a:headEnd/>
            <a:tailEnd/>
          </a:ln>
        </p:spPr>
        <p:txBody>
          <a:bodyPr>
            <a:spAutoFit/>
          </a:bodyPr>
          <a:lstStyle/>
          <a:p>
            <a:pPr algn="r" eaLnBrk="0" hangingPunct="0"/>
            <a:r>
              <a:rPr lang="en-US" sz="1800"/>
              <a:t>Vogt et al. Neck and shoulder pain in 70- to 79-year-old men and women: findings from the Health, Aging and Body Composition Study. </a:t>
            </a:r>
            <a:r>
              <a:rPr lang="en-US" sz="1800" i="1"/>
              <a:t>Spine</a:t>
            </a:r>
            <a:r>
              <a:rPr lang="en-US" sz="1800"/>
              <a:t> 2003.</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685800" y="304800"/>
            <a:ext cx="7772400" cy="1143000"/>
          </a:xfrm>
        </p:spPr>
        <p:txBody>
          <a:bodyPr/>
          <a:lstStyle/>
          <a:p>
            <a:r>
              <a:rPr lang="en-US" smtClean="0"/>
              <a:t>(continued)</a:t>
            </a:r>
          </a:p>
        </p:txBody>
      </p:sp>
      <p:sp>
        <p:nvSpPr>
          <p:cNvPr id="30723" name="Rectangle 3"/>
          <p:cNvSpPr>
            <a:spLocks noGrp="1" noChangeArrowheads="1"/>
          </p:cNvSpPr>
          <p:nvPr>
            <p:ph type="body" idx="1"/>
          </p:nvPr>
        </p:nvSpPr>
        <p:spPr>
          <a:xfrm>
            <a:off x="762000" y="1447800"/>
            <a:ext cx="7772400" cy="4114800"/>
          </a:xfrm>
        </p:spPr>
        <p:txBody>
          <a:bodyPr/>
          <a:lstStyle/>
          <a:p>
            <a:r>
              <a:rPr lang="en-US" dirty="0" smtClean="0"/>
              <a:t>Assessment of functioning was carried out using a battery of lower-extremity performance tests</a:t>
            </a:r>
          </a:p>
          <a:p>
            <a:r>
              <a:rPr lang="en-US" b="1" dirty="0" smtClean="0"/>
              <a:t>Results: </a:t>
            </a:r>
            <a:r>
              <a:rPr lang="en-US" dirty="0" smtClean="0"/>
              <a:t>11.9% reported neck pain and 18.9% reported shoulder pain. .. More severe neck/shoulder pain associated with lower physical performance measures.</a:t>
            </a:r>
          </a:p>
          <a:p>
            <a:pPr>
              <a:spcBef>
                <a:spcPct val="30000"/>
              </a:spcBef>
            </a:pPr>
            <a:r>
              <a:rPr lang="en-US" dirty="0" smtClean="0"/>
              <a:t>This is prevalent pain, not incident.  Who might be missing?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762000" y="152400"/>
            <a:ext cx="7772400" cy="1143000"/>
          </a:xfrm>
        </p:spPr>
        <p:txBody>
          <a:bodyPr/>
          <a:lstStyle/>
          <a:p>
            <a:r>
              <a:rPr lang="en-US" dirty="0" smtClean="0"/>
              <a:t>Human Subjects Studies</a:t>
            </a:r>
          </a:p>
        </p:txBody>
      </p:sp>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334000" y="2187575"/>
            <a:ext cx="1435100" cy="457200"/>
          </a:xfrm>
          <a:prstGeom prst="rect">
            <a:avLst/>
          </a:prstGeom>
          <a:noFill/>
          <a:ln w="9525">
            <a:noFill/>
            <a:miter lim="800000"/>
            <a:headEnd/>
            <a:tailEnd/>
          </a:ln>
        </p:spPr>
        <p:txBody>
          <a:bodyPr wrap="none">
            <a:spAutoFit/>
          </a:bodyPr>
          <a:lstStyle/>
          <a:p>
            <a:pPr algn="ctr" eaLnBrk="0" hangingPunct="0"/>
            <a:r>
              <a:rPr lang="en-US"/>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267199"/>
            <a:ext cx="952500" cy="741213"/>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49452" y="3732361"/>
            <a:ext cx="2457450" cy="457200"/>
          </a:xfrm>
          <a:prstGeom prst="rect">
            <a:avLst/>
          </a:prstGeom>
          <a:noFill/>
          <a:ln w="9525">
            <a:noFill/>
            <a:miter lim="800000"/>
            <a:headEnd/>
            <a:tailEnd/>
          </a:ln>
        </p:spPr>
        <p:txBody>
          <a:bodyPr wrap="none">
            <a:spAutoFit/>
          </a:bodyPr>
          <a:lstStyle/>
          <a:p>
            <a:pPr algn="ctr" eaLnBrk="0" hangingPunct="0"/>
            <a:r>
              <a:rPr lang="en-US"/>
              <a:t>Ecological 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724400" y="3810000"/>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dirty="0"/>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a:t>
            </a:r>
            <a:r>
              <a:rPr lang="en-US" dirty="0"/>
              <a:t>s</a:t>
            </a:r>
            <a:r>
              <a:rPr lang="en-US" dirty="0" smtClean="0"/>
              <a:t>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591084" y="3764907"/>
            <a:ext cx="1608702" cy="707886"/>
          </a:xfrm>
          <a:prstGeom prst="rect">
            <a:avLst/>
          </a:prstGeom>
          <a:noFill/>
          <a:ln w="9525">
            <a:noFill/>
            <a:miter lim="800000"/>
            <a:headEnd/>
            <a:tailEnd/>
          </a:ln>
        </p:spPr>
        <p:txBody>
          <a:bodyPr wrap="square">
            <a:spAutoFit/>
          </a:bodyPr>
          <a:lstStyle/>
          <a:p>
            <a:pPr algn="ctr" eaLnBrk="0" hangingPunct="0"/>
            <a:r>
              <a:rPr lang="en-US" sz="2000" dirty="0" smtClean="0"/>
              <a:t>Cluster randomized</a:t>
            </a:r>
            <a:endParaRPr lang="en-US" sz="2000" dirty="0"/>
          </a:p>
        </p:txBody>
      </p:sp>
      <p:sp>
        <p:nvSpPr>
          <p:cNvPr id="25" name="Line 16"/>
          <p:cNvSpPr>
            <a:spLocks noChangeShapeType="1"/>
          </p:cNvSpPr>
          <p:nvPr/>
        </p:nvSpPr>
        <p:spPr bwMode="auto">
          <a:xfrm>
            <a:off x="3371506" y="3381523"/>
            <a:ext cx="0" cy="457200"/>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685800" y="1828800"/>
            <a:ext cx="7772400" cy="1143000"/>
          </a:xfrm>
        </p:spPr>
        <p:txBody>
          <a:bodyPr/>
          <a:lstStyle/>
          <a:p>
            <a:r>
              <a:rPr lang="en-US" smtClean="0"/>
              <a:t>Case-Control Design</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85800" y="0"/>
            <a:ext cx="7772400" cy="1143000"/>
          </a:xfrm>
        </p:spPr>
        <p:txBody>
          <a:bodyPr/>
          <a:lstStyle/>
          <a:p>
            <a:r>
              <a:rPr lang="en-US" sz="4000" dirty="0" smtClean="0"/>
              <a:t>Case-Control Design</a:t>
            </a:r>
          </a:p>
        </p:txBody>
      </p:sp>
      <p:sp>
        <p:nvSpPr>
          <p:cNvPr id="74754" name="Rectangle 3"/>
          <p:cNvSpPr>
            <a:spLocks noGrp="1" noChangeArrowheads="1"/>
          </p:cNvSpPr>
          <p:nvPr>
            <p:ph type="body" idx="1"/>
          </p:nvPr>
        </p:nvSpPr>
        <p:spPr>
          <a:xfrm>
            <a:off x="304800" y="990600"/>
            <a:ext cx="8610600" cy="4648200"/>
          </a:xfrm>
        </p:spPr>
        <p:txBody>
          <a:bodyPr/>
          <a:lstStyle/>
          <a:p>
            <a:pPr>
              <a:lnSpc>
                <a:spcPct val="80000"/>
              </a:lnSpc>
            </a:pPr>
            <a:r>
              <a:rPr lang="en-US" sz="2800" dirty="0" smtClean="0"/>
              <a:t>Case-control studies are an efficient way to sample an underlying cohort</a:t>
            </a:r>
          </a:p>
          <a:p>
            <a:pPr>
              <a:lnSpc>
                <a:spcPct val="80000"/>
              </a:lnSpc>
            </a:pPr>
            <a:endParaRPr lang="en-US" sz="1200" dirty="0" smtClean="0"/>
          </a:p>
          <a:p>
            <a:pPr>
              <a:lnSpc>
                <a:spcPct val="80000"/>
              </a:lnSpc>
            </a:pPr>
            <a:r>
              <a:rPr lang="en-US" sz="2800" b="1" dirty="0" smtClean="0"/>
              <a:t>Study Base</a:t>
            </a:r>
            <a:r>
              <a:rPr lang="en-US" sz="2800" dirty="0" smtClean="0"/>
              <a:t> in case-control design = the population (or underlying cohort) that gave rise to the cases (</a:t>
            </a:r>
            <a:r>
              <a:rPr lang="en-US" sz="2800" dirty="0" err="1" smtClean="0"/>
              <a:t>Szklo</a:t>
            </a:r>
            <a:r>
              <a:rPr lang="en-US" sz="2800" dirty="0" smtClean="0"/>
              <a:t> and Nieto call it the </a:t>
            </a:r>
            <a:r>
              <a:rPr lang="en-US" sz="2800" b="1" dirty="0" smtClean="0"/>
              <a:t>“reference population”</a:t>
            </a:r>
            <a:r>
              <a:rPr lang="en-US" sz="2800" dirty="0" smtClean="0"/>
              <a:t>).</a:t>
            </a:r>
          </a:p>
          <a:p>
            <a:pPr>
              <a:lnSpc>
                <a:spcPct val="80000"/>
              </a:lnSpc>
            </a:pPr>
            <a:endParaRPr lang="en-US" sz="1200" dirty="0" smtClean="0"/>
          </a:p>
          <a:p>
            <a:pPr>
              <a:lnSpc>
                <a:spcPct val="80000"/>
              </a:lnSpc>
            </a:pPr>
            <a:r>
              <a:rPr lang="en-US" sz="2800" dirty="0" smtClean="0"/>
              <a:t>Case-control design is best understood by considering how the experience of a cohort is sampled</a:t>
            </a:r>
          </a:p>
          <a:p>
            <a:pPr>
              <a:lnSpc>
                <a:spcPct val="80000"/>
              </a:lnSpc>
            </a:pPr>
            <a:endParaRPr lang="en-US" sz="1200" dirty="0" smtClean="0"/>
          </a:p>
          <a:p>
            <a:pPr>
              <a:lnSpc>
                <a:spcPct val="80000"/>
              </a:lnSpc>
            </a:pPr>
            <a:r>
              <a:rPr lang="en-US" sz="2800" dirty="0" smtClean="0"/>
              <a:t>Study base is the key concept that links case-control design and cohort design</a:t>
            </a:r>
          </a:p>
          <a:p>
            <a:pPr>
              <a:lnSpc>
                <a:spcPct val="80000"/>
              </a:lnSpc>
            </a:pPr>
            <a:r>
              <a:rPr lang="en-US" sz="2800" dirty="0" smtClean="0"/>
              <a:t>Most misunderstood design but key methodological developments in past two decades have led to coherent theory.  </a:t>
            </a:r>
          </a:p>
          <a:p>
            <a:pPr>
              <a:lnSpc>
                <a:spcPct val="80000"/>
              </a:lnSpc>
              <a:buFontTx/>
              <a:buNone/>
            </a:pPr>
            <a:endParaRPr lang="en-US" sz="2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r>
              <a:rPr lang="en-US" smtClean="0"/>
              <a:t>Case-Control Key Concept #1</a:t>
            </a:r>
          </a:p>
        </p:txBody>
      </p:sp>
      <p:sp>
        <p:nvSpPr>
          <p:cNvPr id="76802" name="Rectangle 3"/>
          <p:cNvSpPr>
            <a:spLocks noGrp="1" noChangeArrowheads="1"/>
          </p:cNvSpPr>
          <p:nvPr>
            <p:ph type="body" idx="1"/>
          </p:nvPr>
        </p:nvSpPr>
        <p:spPr>
          <a:xfrm>
            <a:off x="685800" y="2133600"/>
            <a:ext cx="7772400" cy="4114800"/>
          </a:xfrm>
        </p:spPr>
        <p:txBody>
          <a:bodyPr/>
          <a:lstStyle/>
          <a:p>
            <a:r>
              <a:rPr lang="en-US" smtClean="0"/>
              <a:t>Think of the selection of cases and controls as occurring from an underlying cohort (aka “study base”)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685800" y="76200"/>
            <a:ext cx="7772400" cy="1143000"/>
          </a:xfrm>
        </p:spPr>
        <p:txBody>
          <a:bodyPr/>
          <a:lstStyle/>
          <a:p>
            <a:r>
              <a:rPr lang="en-US" sz="4000" smtClean="0"/>
              <a:t>Primary &amp; Secondary Study Bases</a:t>
            </a:r>
          </a:p>
        </p:txBody>
      </p:sp>
      <p:sp>
        <p:nvSpPr>
          <p:cNvPr id="78850" name="Rectangle 3"/>
          <p:cNvSpPr>
            <a:spLocks noGrp="1" noChangeArrowheads="1"/>
          </p:cNvSpPr>
          <p:nvPr>
            <p:ph type="body" idx="1"/>
          </p:nvPr>
        </p:nvSpPr>
        <p:spPr>
          <a:xfrm>
            <a:off x="152400" y="1143000"/>
            <a:ext cx="8915400" cy="4114800"/>
          </a:xfrm>
        </p:spPr>
        <p:txBody>
          <a:bodyPr/>
          <a:lstStyle/>
          <a:p>
            <a:r>
              <a:rPr lang="en-US" sz="2800" dirty="0" smtClean="0"/>
              <a:t>Case-control studies can be thought of as evolving from one of two types of study bases (i.e., underlying cohorts):</a:t>
            </a:r>
          </a:p>
          <a:p>
            <a:pPr lvl="1">
              <a:spcBef>
                <a:spcPct val="30000"/>
              </a:spcBef>
            </a:pPr>
            <a:r>
              <a:rPr lang="en-US" sz="2400" b="1" dirty="0" smtClean="0"/>
              <a:t>  </a:t>
            </a:r>
            <a:r>
              <a:rPr lang="en-US" b="1" dirty="0" smtClean="0"/>
              <a:t>Primary study base vs Secondary study base</a:t>
            </a:r>
            <a:endParaRPr lang="en-US" sz="900" b="1" dirty="0" smtClean="0"/>
          </a:p>
          <a:p>
            <a:r>
              <a:rPr lang="en-US" sz="2800" dirty="0" smtClean="0"/>
              <a:t>A primary study base is one where the underlying cohort is readily defined, either because it is:</a:t>
            </a:r>
          </a:p>
          <a:p>
            <a:pPr lvl="1">
              <a:spcBef>
                <a:spcPct val="30000"/>
              </a:spcBef>
            </a:pPr>
            <a:r>
              <a:rPr lang="en-US" dirty="0" smtClean="0"/>
              <a:t>previously assembled for research (e.g., Framingham)</a:t>
            </a:r>
          </a:p>
          <a:p>
            <a:pPr lvl="1">
              <a:spcBef>
                <a:spcPct val="30000"/>
              </a:spcBef>
            </a:pPr>
            <a:r>
              <a:rPr lang="en-US" dirty="0" smtClean="0"/>
              <a:t>administratively defined (e.g., Kaiser members in 2004)</a:t>
            </a:r>
          </a:p>
          <a:p>
            <a:pPr lvl="1">
              <a:spcBef>
                <a:spcPct val="30000"/>
              </a:spcBef>
            </a:pPr>
            <a:r>
              <a:rPr lang="en-US" dirty="0" smtClean="0"/>
              <a:t>or geographically defined (e.g., SF residents in 2008) </a:t>
            </a:r>
          </a:p>
          <a:p>
            <a:r>
              <a:rPr lang="en-US" sz="2800" dirty="0" smtClean="0"/>
              <a:t>A secondary study base is more elusive.  It starts with the cases and then works backwards. </a:t>
            </a:r>
          </a:p>
          <a:p>
            <a:endParaRPr lang="en-US" sz="2800" dirty="0" smtClean="0"/>
          </a:p>
          <a:p>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381000" y="304800"/>
            <a:ext cx="7772400" cy="1143000"/>
          </a:xfrm>
        </p:spPr>
        <p:txBody>
          <a:bodyPr/>
          <a:lstStyle/>
          <a:p>
            <a:r>
              <a:rPr lang="en-US" sz="4000" dirty="0" smtClean="0"/>
              <a:t>Case-control Study </a:t>
            </a:r>
            <a:br>
              <a:rPr lang="en-US" sz="4000" dirty="0" smtClean="0"/>
            </a:br>
            <a:r>
              <a:rPr lang="en-US" sz="4000" dirty="0" smtClean="0"/>
              <a:t>in a Primary Study Base</a:t>
            </a:r>
          </a:p>
        </p:txBody>
      </p:sp>
      <p:sp>
        <p:nvSpPr>
          <p:cNvPr id="78850" name="Rectangle 3"/>
          <p:cNvSpPr>
            <a:spLocks noGrp="1" noChangeArrowheads="1"/>
          </p:cNvSpPr>
          <p:nvPr>
            <p:ph type="body" idx="1"/>
          </p:nvPr>
        </p:nvSpPr>
        <p:spPr>
          <a:xfrm>
            <a:off x="1066800" y="1905000"/>
            <a:ext cx="6629400" cy="3352800"/>
          </a:xfrm>
        </p:spPr>
        <p:txBody>
          <a:bodyPr/>
          <a:lstStyle/>
          <a:p>
            <a:pPr marL="0" indent="0">
              <a:buNone/>
            </a:pPr>
            <a:r>
              <a:rPr lang="en-US" dirty="0"/>
              <a:t>S</a:t>
            </a:r>
            <a:r>
              <a:rPr lang="en-US" dirty="0" smtClean="0"/>
              <a:t>ampling cases and controls from: </a:t>
            </a:r>
          </a:p>
          <a:p>
            <a:r>
              <a:rPr lang="en-US" dirty="0"/>
              <a:t>F</a:t>
            </a:r>
            <a:r>
              <a:rPr lang="en-US" dirty="0" smtClean="0"/>
              <a:t>ixed cohort </a:t>
            </a:r>
          </a:p>
          <a:p>
            <a:r>
              <a:rPr lang="en-US" dirty="0" smtClean="0"/>
              <a:t>Dynamic cohort</a:t>
            </a:r>
          </a:p>
          <a:p>
            <a:pPr marL="457200" lvl="1" indent="0">
              <a:buNone/>
            </a:pPr>
            <a:endParaRPr lang="en-US" sz="2400" dirty="0" smtClean="0"/>
          </a:p>
          <a:p>
            <a:endParaRPr lang="en-US" dirty="0" smtClean="0"/>
          </a:p>
        </p:txBody>
      </p:sp>
    </p:spTree>
    <p:extLst>
      <p:ext uri="{BB962C8B-B14F-4D97-AF65-F5344CB8AC3E}">
        <p14:creationId xmlns:p14="http://schemas.microsoft.com/office/powerpoint/2010/main" val="2941476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45363" y="3233738"/>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547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30763" y="2624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92763" y="2700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811963" y="2928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40563" y="2928938"/>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21163" y="26241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3067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0916" name="TextBox 35"/>
          <p:cNvSpPr txBox="1">
            <a:spLocks noChangeArrowheads="1"/>
          </p:cNvSpPr>
          <p:nvPr/>
        </p:nvSpPr>
        <p:spPr bwMode="auto">
          <a:xfrm>
            <a:off x="3495675" y="2090738"/>
            <a:ext cx="417513"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80917"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r>
              <a:rPr lang="en-US" sz="1800">
                <a:latin typeface="Calibri" pitchFamily="34" charset="0"/>
              </a:rPr>
              <a:t>Cohort</a:t>
            </a:r>
          </a:p>
        </p:txBody>
      </p:sp>
      <p:cxnSp>
        <p:nvCxnSpPr>
          <p:cNvPr id="43" name="Straight Arrow Connector 42"/>
          <p:cNvCxnSpPr/>
          <p:nvPr/>
        </p:nvCxnSpPr>
        <p:spPr>
          <a:xfrm>
            <a:off x="2239963" y="6586538"/>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919"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0921" name="TextBox 35"/>
          <p:cNvSpPr txBox="1">
            <a:spLocks noChangeArrowheads="1"/>
          </p:cNvSpPr>
          <p:nvPr/>
        </p:nvSpPr>
        <p:spPr bwMode="auto">
          <a:xfrm>
            <a:off x="6202363" y="2471738"/>
            <a:ext cx="417512"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80922" name="TextBox 45"/>
          <p:cNvSpPr txBox="1">
            <a:spLocks noChangeArrowheads="1"/>
          </p:cNvSpPr>
          <p:nvPr/>
        </p:nvSpPr>
        <p:spPr bwMode="auto">
          <a:xfrm>
            <a:off x="744748" y="198408"/>
            <a:ext cx="7638630" cy="707886"/>
          </a:xfrm>
          <a:prstGeom prst="rect">
            <a:avLst/>
          </a:prstGeom>
          <a:noFill/>
          <a:ln w="9525">
            <a:noFill/>
            <a:miter lim="800000"/>
            <a:headEnd/>
            <a:tailEnd/>
          </a:ln>
        </p:spPr>
        <p:txBody>
          <a:bodyPr wrap="none">
            <a:spAutoFit/>
          </a:bodyPr>
          <a:lstStyle/>
          <a:p>
            <a:r>
              <a:rPr lang="en-US" sz="4000" dirty="0" smtClean="0"/>
              <a:t>Case-control Design: Fixed Cohort</a:t>
            </a:r>
            <a:endParaRPr lang="en-US" sz="4000" dirty="0"/>
          </a:p>
        </p:txBody>
      </p:sp>
      <p:sp>
        <p:nvSpPr>
          <p:cNvPr id="80923" name="Rectangle 1031"/>
          <p:cNvSpPr>
            <a:spLocks noChangeArrowheads="1"/>
          </p:cNvSpPr>
          <p:nvPr/>
        </p:nvSpPr>
        <p:spPr bwMode="auto">
          <a:xfrm>
            <a:off x="533400" y="990600"/>
            <a:ext cx="7753350" cy="822325"/>
          </a:xfrm>
          <a:prstGeom prst="rect">
            <a:avLst/>
          </a:prstGeom>
          <a:noFill/>
          <a:ln w="9525">
            <a:noFill/>
            <a:miter lim="800000"/>
            <a:headEnd/>
            <a:tailEnd/>
          </a:ln>
        </p:spPr>
        <p:txBody>
          <a:bodyPr wrap="none" anchor="ctr">
            <a:spAutoFit/>
          </a:bodyPr>
          <a:lstStyle/>
          <a:p>
            <a:pPr eaLnBrk="0" hangingPunct="0"/>
            <a:r>
              <a:rPr lang="en-US" dirty="0"/>
              <a:t>Given that all the cases are diagnosed, how would you sample</a:t>
            </a:r>
          </a:p>
          <a:p>
            <a:pPr eaLnBrk="0" hangingPunct="0"/>
            <a:r>
              <a:rPr lang="en-US" dirty="0"/>
              <a:t>controls from this cohort for a case-control study?</a:t>
            </a:r>
          </a:p>
        </p:txBody>
      </p:sp>
      <p:sp>
        <p:nvSpPr>
          <p:cNvPr id="29" name="Rectangle 28"/>
          <p:cNvSpPr/>
          <p:nvPr/>
        </p:nvSpPr>
        <p:spPr>
          <a:xfrm>
            <a:off x="7252629" y="164477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0" name="Straight Arrow Connector 29"/>
          <p:cNvCxnSpPr/>
          <p:nvPr/>
        </p:nvCxnSpPr>
        <p:spPr>
          <a:xfrm>
            <a:off x="3099729" y="225437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661829" y="248297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576229" y="263537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47"/>
          <p:cNvSpPr txBox="1">
            <a:spLocks noChangeArrowheads="1"/>
          </p:cNvSpPr>
          <p:nvPr/>
        </p:nvSpPr>
        <p:spPr bwMode="auto">
          <a:xfrm>
            <a:off x="7862229" y="233057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34" name="Shape 49"/>
          <p:cNvCxnSpPr>
            <a:cxnSpLocks noChangeShapeType="1"/>
            <a:endCxn id="33" idx="0"/>
          </p:cNvCxnSpPr>
          <p:nvPr/>
        </p:nvCxnSpPr>
        <p:spPr bwMode="auto">
          <a:xfrm>
            <a:off x="7786029" y="2025770"/>
            <a:ext cx="433388" cy="304800"/>
          </a:xfrm>
          <a:prstGeom prst="curvedConnector2">
            <a:avLst/>
          </a:prstGeom>
          <a:noFill/>
          <a:ln w="19050" algn="ctr">
            <a:solidFill>
              <a:srgbClr val="4A7EBB"/>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0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23" grpId="0"/>
      <p:bldP spid="29" grpId="0" animBg="1"/>
      <p:bldP spid="3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871208885"/>
              </p:ext>
            </p:extLst>
          </p:nvPr>
        </p:nvGraphicFramePr>
        <p:xfrm>
          <a:off x="457200" y="1524000"/>
          <a:ext cx="8610600" cy="4419600"/>
        </p:xfrm>
        <a:graphic>
          <a:graphicData uri="http://schemas.openxmlformats.org/drawingml/2006/table">
            <a:tbl>
              <a:tblPr/>
              <a:tblGrid>
                <a:gridCol w="2438400"/>
                <a:gridCol w="2438400"/>
                <a:gridCol w="3733800"/>
              </a:tblGrid>
              <a:tr h="479994">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Method of Control Sampling (Preferred Terminology)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Also known 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3399">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rPr>
                        <a:t>Incidence density sampling</a:t>
                      </a:r>
                      <a:r>
                        <a:rPr kumimoji="0" lang="en-US" sz="2000" b="1" i="0" u="none" strike="noStrike" cap="none" normalizeH="0" baseline="0" smtClean="0">
                          <a:ln>
                            <a:noFill/>
                          </a:ln>
                          <a:solidFill>
                            <a:srgbClr val="FF0000"/>
                          </a:solidFill>
                          <a:effectLst/>
                          <a:latin typeface="Times New Roman" pitchFamily="18" charset="0"/>
                        </a:rPr>
                        <a:t>*</a:t>
                      </a:r>
                      <a:r>
                        <a:rPr kumimoji="0" lang="en-US" sz="2000" b="0" i="0" u="none" strike="noStrike" cap="none" normalizeH="0" baseline="0" smtClean="0">
                          <a:ln>
                            <a:noFill/>
                          </a:ln>
                          <a:solidFill>
                            <a:schemeClr val="tx1"/>
                          </a:solidFill>
                          <a:effectLst/>
                          <a:latin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Risk-set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Concurrent sampling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at time each case is diagnosed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832">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Case-cohort  sampling</a:t>
                      </a:r>
                      <a:r>
                        <a:rPr kumimoji="0" lang="en-US" sz="2000" b="1" i="0" u="none" strike="noStrike" cap="none" normalizeH="0" baseline="0" dirty="0" smtClean="0">
                          <a:ln>
                            <a:noFill/>
                          </a:ln>
                          <a:solidFill>
                            <a:srgbClr val="FF0000"/>
                          </a:solidFill>
                          <a:effectLst/>
                          <a:latin typeface="Times New Roman" pitchFamily="18" charset="0"/>
                        </a:rPr>
                        <a:t>*</a:t>
                      </a:r>
                      <a:endParaRPr kumimoji="0" lang="en-US" sz="20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Inclusive sampling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the cohort at baseline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52601">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Prevalent control sampling</a:t>
                      </a: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Cumulative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Epidemic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Exclusive sampling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persons </a:t>
                      </a:r>
                      <a:r>
                        <a:rPr kumimoji="0" lang="en-US" sz="2000" b="0" i="0" u="none" strike="noStrike" cap="none" normalizeH="0" baseline="0" smtClean="0">
                          <a:ln>
                            <a:noFill/>
                          </a:ln>
                          <a:solidFill>
                            <a:schemeClr val="tx1"/>
                          </a:solidFill>
                          <a:effectLst/>
                          <a:latin typeface="Times New Roman" pitchFamily="18" charset="0"/>
                        </a:rPr>
                        <a:t>without outcome at </a:t>
                      </a:r>
                      <a:r>
                        <a:rPr kumimoji="0" lang="en-US" sz="2000" b="0" i="0" u="none" strike="noStrike" cap="none" normalizeH="0" baseline="0" dirty="0" smtClean="0">
                          <a:ln>
                            <a:noFill/>
                          </a:ln>
                          <a:solidFill>
                            <a:schemeClr val="tx1"/>
                          </a:solidFill>
                          <a:effectLst/>
                          <a:latin typeface="Times New Roman" pitchFamily="18" charset="0"/>
                        </a:rPr>
                        <a:t>end of follow-up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152400"/>
            <a:ext cx="8229600" cy="1143000"/>
          </a:xfrm>
        </p:spPr>
        <p:txBody>
          <a:bodyPr/>
          <a:lstStyle/>
          <a:p>
            <a:r>
              <a:rPr lang="en-US" sz="3200" dirty="0" smtClean="0"/>
              <a:t>Sampling Controls within a Primary Study Base: Fixed Cohort</a:t>
            </a:r>
          </a:p>
        </p:txBody>
      </p:sp>
      <p:sp>
        <p:nvSpPr>
          <p:cNvPr id="2" name="TextBox 1"/>
          <p:cNvSpPr txBox="1"/>
          <p:nvPr/>
        </p:nvSpPr>
        <p:spPr>
          <a:xfrm>
            <a:off x="457200" y="6096000"/>
            <a:ext cx="7696200" cy="461665"/>
          </a:xfrm>
          <a:prstGeom prst="rect">
            <a:avLst/>
          </a:prstGeom>
          <a:noFill/>
        </p:spPr>
        <p:txBody>
          <a:bodyPr wrap="square" rtlCol="0">
            <a:spAutoFit/>
          </a:bodyPr>
          <a:lstStyle/>
          <a:p>
            <a:r>
              <a:rPr lang="en-US" dirty="0" smtClean="0">
                <a:solidFill>
                  <a:srgbClr val="FF0000"/>
                </a:solidFill>
              </a:rPr>
              <a:t>* Preferred approach to enhance validity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2766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19400"/>
            <a:ext cx="457200" cy="2590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276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5012"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18"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85019" name="Shape 49"/>
          <p:cNvCxnSpPr>
            <a:cxnSpLocks noChangeShapeType="1"/>
            <a:endCxn id="85018" idx="0"/>
          </p:cNvCxnSpPr>
          <p:nvPr/>
        </p:nvCxnSpPr>
        <p:spPr bwMode="auto">
          <a:xfrm>
            <a:off x="7772400" y="1600200"/>
            <a:ext cx="433388" cy="304800"/>
          </a:xfrm>
          <a:prstGeom prst="curvedConnector2">
            <a:avLst/>
          </a:prstGeom>
          <a:noFill/>
          <a:ln w="19050" algn="ctr">
            <a:solidFill>
              <a:srgbClr val="4A7EBB"/>
            </a:solidFill>
            <a:round/>
            <a:headEnd/>
            <a:tailEnd type="arrow" w="med" len="med"/>
          </a:ln>
        </p:spPr>
      </p:cxnSp>
      <p:sp>
        <p:nvSpPr>
          <p:cNvPr id="51" name="Rectangle 50"/>
          <p:cNvSpPr/>
          <p:nvPr/>
        </p:nvSpPr>
        <p:spPr>
          <a:xfrm>
            <a:off x="2667000" y="2286000"/>
            <a:ext cx="46038"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46038"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flipH="1">
            <a:off x="5151438" y="2590800"/>
            <a:ext cx="46037"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724150"/>
            <a:ext cx="46038" cy="2686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5024" name="TextBox 54"/>
          <p:cNvSpPr txBox="1">
            <a:spLocks noChangeArrowheads="1"/>
          </p:cNvSpPr>
          <p:nvPr/>
        </p:nvSpPr>
        <p:spPr bwMode="auto">
          <a:xfrm>
            <a:off x="7989888" y="5410200"/>
            <a:ext cx="965200" cy="366713"/>
          </a:xfrm>
          <a:prstGeom prst="rect">
            <a:avLst/>
          </a:prstGeom>
          <a:noFill/>
          <a:ln w="9525">
            <a:noFill/>
            <a:miter lim="800000"/>
            <a:headEnd/>
            <a:tailEnd/>
          </a:ln>
        </p:spPr>
        <p:txBody>
          <a:bodyPr wrap="none">
            <a:spAutoFit/>
          </a:bodyPr>
          <a:lstStyle/>
          <a:p>
            <a:r>
              <a:rPr lang="en-US" sz="1800">
                <a:solidFill>
                  <a:srgbClr val="FF0066"/>
                </a:solidFill>
                <a:latin typeface="Calibri" pitchFamily="34" charset="0"/>
              </a:rPr>
              <a:t>Controls</a:t>
            </a:r>
          </a:p>
        </p:txBody>
      </p:sp>
      <p:cxnSp>
        <p:nvCxnSpPr>
          <p:cNvPr id="59" name="Shape 58"/>
          <p:cNvCxnSpPr>
            <a:stCxn id="51" idx="2"/>
          </p:cNvCxnSpPr>
          <p:nvPr/>
        </p:nvCxnSpPr>
        <p:spPr>
          <a:xfrm rot="16200000" flipH="1">
            <a:off x="5127625" y="2971800"/>
            <a:ext cx="304800" cy="51816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2" idx="2"/>
          </p:cNvCxnSpPr>
          <p:nvPr/>
        </p:nvCxnSpPr>
        <p:spPr>
          <a:xfrm>
            <a:off x="42132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78425" y="5446713"/>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753100" y="5405438"/>
            <a:ext cx="38100" cy="309562"/>
          </a:xfrm>
          <a:prstGeom prst="line">
            <a:avLst/>
          </a:prstGeom>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5715000" y="2628900"/>
            <a:ext cx="46038" cy="278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6" name="Straight Arrow Connector 55"/>
          <p:cNvCxnSpPr/>
          <p:nvPr/>
        </p:nvCxnSpPr>
        <p:spPr>
          <a:xfrm>
            <a:off x="1168400" y="5889625"/>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31" name="TextBox 56"/>
          <p:cNvSpPr txBox="1">
            <a:spLocks noChangeArrowheads="1"/>
          </p:cNvSpPr>
          <p:nvPr/>
        </p:nvSpPr>
        <p:spPr bwMode="auto">
          <a:xfrm>
            <a:off x="3683000" y="5900738"/>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85032" name="Rectangle 3"/>
          <p:cNvSpPr>
            <a:spLocks noChangeArrowheads="1"/>
          </p:cNvSpPr>
          <p:nvPr/>
        </p:nvSpPr>
        <p:spPr bwMode="auto">
          <a:xfrm>
            <a:off x="76200" y="228600"/>
            <a:ext cx="8839200" cy="1077218"/>
          </a:xfrm>
          <a:prstGeom prst="rect">
            <a:avLst/>
          </a:prstGeom>
          <a:noFill/>
          <a:ln w="9525">
            <a:noFill/>
            <a:miter lim="800000"/>
            <a:headEnd/>
            <a:tailEnd/>
          </a:ln>
        </p:spPr>
        <p:txBody>
          <a:bodyPr wrap="square">
            <a:spAutoFit/>
          </a:bodyPr>
          <a:lstStyle/>
          <a:p>
            <a:pPr algn="ctr" eaLnBrk="0" hangingPunct="0"/>
            <a:r>
              <a:rPr lang="en-US" sz="3200" b="1" dirty="0"/>
              <a:t>Incidence </a:t>
            </a:r>
            <a:r>
              <a:rPr lang="en-US" sz="3200" b="1" dirty="0" smtClean="0"/>
              <a:t>density </a:t>
            </a:r>
            <a:r>
              <a:rPr lang="en-US" sz="3200" b="1" dirty="0"/>
              <a:t>s</a:t>
            </a:r>
            <a:r>
              <a:rPr lang="en-US" sz="3200" b="1" dirty="0" smtClean="0"/>
              <a:t>ampling </a:t>
            </a:r>
          </a:p>
          <a:p>
            <a:pPr algn="ctr" eaLnBrk="0" hangingPunct="0"/>
            <a:r>
              <a:rPr lang="en-US" sz="3200" b="1" dirty="0" smtClean="0"/>
              <a:t>within </a:t>
            </a:r>
            <a:r>
              <a:rPr lang="en-US" sz="3200" b="1" dirty="0"/>
              <a:t>a </a:t>
            </a:r>
            <a:r>
              <a:rPr lang="en-US" sz="3200" b="1" dirty="0" smtClean="0"/>
              <a:t>primary study base fixed cohort</a:t>
            </a:r>
            <a:endParaRPr lang="en-US" sz="3200" b="1" dirty="0"/>
          </a:p>
        </p:txBody>
      </p:sp>
      <p:sp>
        <p:nvSpPr>
          <p:cNvPr id="210986" name="Rectangle 4"/>
          <p:cNvSpPr>
            <a:spLocks noChangeArrowheads="1"/>
          </p:cNvSpPr>
          <p:nvPr/>
        </p:nvSpPr>
        <p:spPr bwMode="auto">
          <a:xfrm>
            <a:off x="263525" y="5765800"/>
            <a:ext cx="8312150" cy="1016000"/>
          </a:xfrm>
          <a:prstGeom prst="rect">
            <a:avLst/>
          </a:prstGeom>
          <a:solidFill>
            <a:schemeClr val="bg1"/>
          </a:solidFill>
          <a:ln w="9525">
            <a:noFill/>
            <a:miter lim="800000"/>
            <a:headEnd/>
            <a:tailEnd/>
          </a:ln>
        </p:spPr>
        <p:txBody>
          <a:bodyPr>
            <a:spAutoFit/>
          </a:bodyPr>
          <a:lstStyle/>
          <a:p>
            <a:pPr eaLnBrk="0" hangingPunct="0"/>
            <a:r>
              <a:rPr lang="en-US" sz="2000" b="1"/>
              <a:t>Controls are randomly sampled each time a case is diagnosed from those still in follow-up without the diagnosis.  A control at one time may become a case later in time.</a:t>
            </a:r>
          </a:p>
        </p:txBody>
      </p:sp>
      <p:cxnSp>
        <p:nvCxnSpPr>
          <p:cNvPr id="47" name="Straight Connector 46"/>
          <p:cNvCxnSpPr>
            <a:stCxn id="54" idx="2"/>
          </p:cNvCxnSpPr>
          <p:nvPr/>
        </p:nvCxnSpPr>
        <p:spPr>
          <a:xfrm>
            <a:off x="62706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8503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6" name="Text Box 45"/>
          <p:cNvSpPr txBox="1">
            <a:spLocks noChangeArrowheads="1"/>
          </p:cNvSpPr>
          <p:nvPr/>
        </p:nvSpPr>
        <p:spPr bwMode="auto">
          <a:xfrm>
            <a:off x="2574925" y="39624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7" name="Text Box 46"/>
          <p:cNvSpPr txBox="1">
            <a:spLocks noChangeArrowheads="1"/>
          </p:cNvSpPr>
          <p:nvPr/>
        </p:nvSpPr>
        <p:spPr bwMode="auto">
          <a:xfrm>
            <a:off x="2574925"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8" name="Text Box 44"/>
          <p:cNvSpPr txBox="1">
            <a:spLocks noChangeArrowheads="1"/>
          </p:cNvSpPr>
          <p:nvPr/>
        </p:nvSpPr>
        <p:spPr bwMode="auto">
          <a:xfrm>
            <a:off x="4090987" y="3321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9" name="Text Box 45"/>
          <p:cNvSpPr txBox="1">
            <a:spLocks noChangeArrowheads="1"/>
          </p:cNvSpPr>
          <p:nvPr/>
        </p:nvSpPr>
        <p:spPr bwMode="auto">
          <a:xfrm>
            <a:off x="4090987"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0" name="Text Box 46"/>
          <p:cNvSpPr txBox="1">
            <a:spLocks noChangeArrowheads="1"/>
          </p:cNvSpPr>
          <p:nvPr/>
        </p:nvSpPr>
        <p:spPr bwMode="auto">
          <a:xfrm>
            <a:off x="4090987" y="5073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5" name="Text Box 44"/>
          <p:cNvSpPr txBox="1">
            <a:spLocks noChangeArrowheads="1"/>
          </p:cNvSpPr>
          <p:nvPr/>
        </p:nvSpPr>
        <p:spPr bwMode="auto">
          <a:xfrm>
            <a:off x="5075237" y="3028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5"/>
          <p:cNvSpPr txBox="1">
            <a:spLocks noChangeArrowheads="1"/>
          </p:cNvSpPr>
          <p:nvPr/>
        </p:nvSpPr>
        <p:spPr bwMode="auto">
          <a:xfrm>
            <a:off x="5075237" y="38100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6"/>
          <p:cNvSpPr txBox="1">
            <a:spLocks noChangeArrowheads="1"/>
          </p:cNvSpPr>
          <p:nvPr/>
        </p:nvSpPr>
        <p:spPr bwMode="auto">
          <a:xfrm>
            <a:off x="5075237" y="4933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4"/>
          <p:cNvSpPr txBox="1">
            <a:spLocks noChangeArrowheads="1"/>
          </p:cNvSpPr>
          <p:nvPr/>
        </p:nvSpPr>
        <p:spPr bwMode="auto">
          <a:xfrm>
            <a:off x="5615781"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615781"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6"/>
          <p:cNvSpPr txBox="1">
            <a:spLocks noChangeArrowheads="1"/>
          </p:cNvSpPr>
          <p:nvPr/>
        </p:nvSpPr>
        <p:spPr bwMode="auto">
          <a:xfrm>
            <a:off x="5615781" y="4495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6" name="Text Box 44"/>
          <p:cNvSpPr txBox="1">
            <a:spLocks noChangeArrowheads="1"/>
          </p:cNvSpPr>
          <p:nvPr/>
        </p:nvSpPr>
        <p:spPr bwMode="auto">
          <a:xfrm>
            <a:off x="6160293" y="36258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7" name="Text Box 45"/>
          <p:cNvSpPr txBox="1">
            <a:spLocks noChangeArrowheads="1"/>
          </p:cNvSpPr>
          <p:nvPr/>
        </p:nvSpPr>
        <p:spPr bwMode="auto">
          <a:xfrm>
            <a:off x="6160293" y="40516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8" name="Text Box 46"/>
          <p:cNvSpPr txBox="1">
            <a:spLocks noChangeArrowheads="1"/>
          </p:cNvSpPr>
          <p:nvPr/>
        </p:nvSpPr>
        <p:spPr bwMode="auto">
          <a:xfrm>
            <a:off x="6160293" y="4648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Tree>
    <p:extLst>
      <p:ext uri="{BB962C8B-B14F-4D97-AF65-F5344CB8AC3E}">
        <p14:creationId xmlns:p14="http://schemas.microsoft.com/office/powerpoint/2010/main" val="151294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8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r>
              <a:rPr lang="en-US" sz="3200" dirty="0" smtClean="0"/>
              <a:t>Example of case-control study with incidence density sampling (fixed cohort)</a:t>
            </a:r>
          </a:p>
        </p:txBody>
      </p:sp>
      <p:sp>
        <p:nvSpPr>
          <p:cNvPr id="87042" name="Rectangle 3"/>
          <p:cNvSpPr>
            <a:spLocks noGrp="1" noChangeArrowheads="1"/>
          </p:cNvSpPr>
          <p:nvPr>
            <p:ph type="body" idx="1"/>
          </p:nvPr>
        </p:nvSpPr>
        <p:spPr>
          <a:xfrm>
            <a:off x="685800" y="1828800"/>
            <a:ext cx="7772400" cy="4114800"/>
          </a:xfrm>
        </p:spPr>
        <p:txBody>
          <a:bodyPr/>
          <a:lstStyle/>
          <a:p>
            <a:pPr>
              <a:lnSpc>
                <a:spcPct val="80000"/>
              </a:lnSpc>
              <a:buFontTx/>
              <a:buNone/>
            </a:pPr>
            <a:r>
              <a:rPr lang="en-US" sz="2000" b="1" dirty="0" smtClean="0"/>
              <a:t>Abstract</a:t>
            </a:r>
          </a:p>
          <a:p>
            <a:pPr>
              <a:lnSpc>
                <a:spcPct val="80000"/>
              </a:lnSpc>
              <a:buFontTx/>
              <a:buNone/>
            </a:pPr>
            <a:r>
              <a:rPr lang="en-US" sz="2000" dirty="0" smtClean="0"/>
              <a:t>We investigated associations between metabolic syndrome, its components, and breast cancer risk in a nested case–control study on postmenopausal women of the ORDET cohort (N = </a:t>
            </a:r>
            <a:r>
              <a:rPr lang="en-US" sz="2000" b="1" dirty="0" smtClean="0"/>
              <a:t>10,000</a:t>
            </a:r>
            <a:r>
              <a:rPr lang="en-US" sz="2000" dirty="0" smtClean="0"/>
              <a:t>).</a:t>
            </a:r>
            <a:endParaRPr lang="en-US" sz="2000" b="1" dirty="0" smtClean="0"/>
          </a:p>
          <a:p>
            <a:pPr>
              <a:lnSpc>
                <a:spcPct val="80000"/>
              </a:lnSpc>
              <a:buFontTx/>
              <a:buNone/>
            </a:pPr>
            <a:r>
              <a:rPr lang="en-US" sz="2000" dirty="0" smtClean="0"/>
              <a:t>After a median follow-up of 13.5 years, </a:t>
            </a:r>
            <a:r>
              <a:rPr lang="en-US" sz="2000" b="1" dirty="0" smtClean="0"/>
              <a:t>163</a:t>
            </a:r>
            <a:r>
              <a:rPr lang="en-US" sz="2000" dirty="0" smtClean="0"/>
              <a:t> women developed breast cancer…</a:t>
            </a:r>
            <a:r>
              <a:rPr lang="en-US" sz="2000" b="1" dirty="0" smtClean="0"/>
              <a:t>Four matched controls per case were selected by incidence density sampling</a:t>
            </a:r>
            <a:r>
              <a:rPr lang="en-US" sz="2000" dirty="0" smtClean="0"/>
              <a:t>, and rate ratios were estimated by conditional logistic regression. Metabolic syndrome (i.e. presence of three or more metabolic syndrome components) was significantly associated with breast cancer risk </a:t>
            </a:r>
            <a:r>
              <a:rPr lang="en-US" sz="2000" b="1" dirty="0" smtClean="0"/>
              <a:t>(rate ratio</a:t>
            </a:r>
            <a:r>
              <a:rPr lang="en-US" sz="2000" dirty="0" smtClean="0"/>
              <a:t> 1.58 [95% confidence interval 1.07–2.33])…</a:t>
            </a:r>
          </a:p>
          <a:p>
            <a:pPr algn="r">
              <a:lnSpc>
                <a:spcPct val="80000"/>
              </a:lnSpc>
              <a:buFontTx/>
              <a:buNone/>
            </a:pPr>
            <a:r>
              <a:rPr lang="en-US" sz="2000" dirty="0" smtClean="0"/>
              <a:t> </a:t>
            </a:r>
            <a:r>
              <a:rPr lang="en-US" sz="2000" b="1" dirty="0" smtClean="0"/>
              <a:t>Metabolic syndrome and postmenopausal breast cancer in the ORDET cohort: A nested case–control study </a:t>
            </a:r>
            <a:r>
              <a:rPr lang="en-US" sz="2000" dirty="0" smtClean="0">
                <a:hlinkClick r:id="rId3"/>
              </a:rPr>
              <a:t/>
            </a:r>
            <a:br>
              <a:rPr lang="en-US" sz="2000" dirty="0" smtClean="0">
                <a:hlinkClick r:id="rId3"/>
              </a:rPr>
            </a:br>
            <a:r>
              <a:rPr lang="en-US" sz="2000" dirty="0" err="1" smtClean="0"/>
              <a:t>Agnoli</a:t>
            </a:r>
            <a:r>
              <a:rPr lang="en-US" sz="2000" dirty="0" smtClean="0"/>
              <a:t> et al. </a:t>
            </a:r>
            <a:r>
              <a:rPr lang="en-US" sz="2000" dirty="0" err="1" smtClean="0"/>
              <a:t>Nutr</a:t>
            </a:r>
            <a:r>
              <a:rPr lang="en-US" sz="2000" dirty="0" smtClean="0"/>
              <a:t> </a:t>
            </a:r>
            <a:r>
              <a:rPr lang="en-US" sz="2000" dirty="0" err="1" smtClean="0"/>
              <a:t>Metab</a:t>
            </a:r>
            <a:r>
              <a:rPr lang="en-US" sz="2000" dirty="0" smtClean="0"/>
              <a:t> </a:t>
            </a:r>
            <a:r>
              <a:rPr lang="en-US" sz="2000" dirty="0" err="1" smtClean="0"/>
              <a:t>Cardiovasc</a:t>
            </a:r>
            <a:r>
              <a:rPr lang="en-US" sz="2000" dirty="0" smtClean="0"/>
              <a:t> Dis. 2009 </a:t>
            </a:r>
          </a:p>
        </p:txBody>
      </p:sp>
      <p:sp>
        <p:nvSpPr>
          <p:cNvPr id="174084" name="Text Box 4"/>
          <p:cNvSpPr txBox="1">
            <a:spLocks noChangeArrowheads="1"/>
          </p:cNvSpPr>
          <p:nvPr/>
        </p:nvSpPr>
        <p:spPr bwMode="auto">
          <a:xfrm>
            <a:off x="457200" y="6096000"/>
            <a:ext cx="8686800" cy="457200"/>
          </a:xfrm>
          <a:prstGeom prst="rect">
            <a:avLst/>
          </a:prstGeom>
          <a:noFill/>
          <a:ln w="9525">
            <a:noFill/>
            <a:miter lim="800000"/>
            <a:headEnd/>
            <a:tailEnd/>
          </a:ln>
        </p:spPr>
        <p:txBody>
          <a:bodyPr>
            <a:spAutoFit/>
          </a:bodyPr>
          <a:lstStyle/>
          <a:p>
            <a:pPr algn="ctr" eaLnBrk="0" hangingPunct="0">
              <a:spcBef>
                <a:spcPct val="50000"/>
              </a:spcBef>
            </a:pPr>
            <a:r>
              <a:rPr lang="en-US"/>
              <a:t>Efficient design!  815 (163 cases + 652 ctrls) represent 10,000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685800" y="228600"/>
            <a:ext cx="7772400" cy="1143000"/>
          </a:xfrm>
        </p:spPr>
        <p:txBody>
          <a:bodyPr/>
          <a:lstStyle/>
          <a:p>
            <a:r>
              <a:rPr lang="en-US" dirty="0" smtClean="0"/>
              <a:t>Counterintuitive Idea #1</a:t>
            </a:r>
          </a:p>
        </p:txBody>
      </p:sp>
      <p:sp>
        <p:nvSpPr>
          <p:cNvPr id="89090" name="Rectangle 3"/>
          <p:cNvSpPr>
            <a:spLocks noGrp="1" noChangeArrowheads="1"/>
          </p:cNvSpPr>
          <p:nvPr>
            <p:ph type="body" idx="1"/>
          </p:nvPr>
        </p:nvSpPr>
        <p:spPr>
          <a:xfrm>
            <a:off x="152400" y="1676400"/>
            <a:ext cx="8305800" cy="4114800"/>
          </a:xfrm>
        </p:spPr>
        <p:txBody>
          <a:bodyPr/>
          <a:lstStyle/>
          <a:p>
            <a:pPr>
              <a:lnSpc>
                <a:spcPct val="90000"/>
              </a:lnSpc>
            </a:pPr>
            <a:r>
              <a:rPr lang="en-US" sz="2800" dirty="0" smtClean="0"/>
              <a:t>Individuals can be controls at one point in time and cases at a later time</a:t>
            </a:r>
          </a:p>
          <a:p>
            <a:pPr>
              <a:lnSpc>
                <a:spcPct val="90000"/>
              </a:lnSpc>
            </a:pPr>
            <a:r>
              <a:rPr lang="en-US" sz="2800" dirty="0" smtClean="0"/>
              <a:t>Incidence density sampling:  Sampling “person-time” not individuals.  Each time a case occurs, the remaining non-diseased cohort is sampled for controls from those in follow-up at that time. </a:t>
            </a:r>
          </a:p>
          <a:p>
            <a:pPr>
              <a:lnSpc>
                <a:spcPct val="90000"/>
              </a:lnSpc>
            </a:pPr>
            <a:r>
              <a:rPr lang="en-US" sz="2800" dirty="0" smtClean="0"/>
              <a:t>Compare with a full cohort:  Individuals contribute person-time up until becoming a case or the end of their follow-up.  This case-control design samples from the person-time experience of the cohort.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r>
              <a:rPr lang="en-US" sz="4000" smtClean="0"/>
              <a:t>Ecological study: water fluoride &amp; dental caries</a:t>
            </a:r>
          </a:p>
        </p:txBody>
      </p:sp>
      <p:sp>
        <p:nvSpPr>
          <p:cNvPr id="23554" name="Rectangle 3"/>
          <p:cNvSpPr>
            <a:spLocks noGrp="1" noChangeArrowheads="1"/>
          </p:cNvSpPr>
          <p:nvPr>
            <p:ph type="body" idx="1"/>
          </p:nvPr>
        </p:nvSpPr>
        <p:spPr>
          <a:xfrm>
            <a:off x="685800" y="1981200"/>
            <a:ext cx="8153400" cy="4114800"/>
          </a:xfrm>
        </p:spPr>
        <p:txBody>
          <a:bodyPr/>
          <a:lstStyle/>
          <a:p>
            <a:r>
              <a:rPr lang="en-US" smtClean="0"/>
              <a:t>191 municipalities in Denmark in 2004. </a:t>
            </a:r>
          </a:p>
          <a:p>
            <a:r>
              <a:rPr lang="en-US" smtClean="0"/>
              <a:t>Unit of analysis was the municipalities. </a:t>
            </a:r>
          </a:p>
          <a:p>
            <a:r>
              <a:rPr lang="en-US" smtClean="0"/>
              <a:t>Exposure variable:  Concentration of fluoride in the water supply (mean) ppm</a:t>
            </a:r>
          </a:p>
          <a:p>
            <a:r>
              <a:rPr lang="en-US" smtClean="0"/>
              <a:t>Outcome variable:  Mean DMF-S (index of cavities, extractions and restorations) of 15-year-olds </a:t>
            </a:r>
          </a:p>
        </p:txBody>
      </p:sp>
      <p:sp>
        <p:nvSpPr>
          <p:cNvPr id="23555" name="Text Box 4"/>
          <p:cNvSpPr txBox="1">
            <a:spLocks noChangeArrowheads="1"/>
          </p:cNvSpPr>
          <p:nvPr/>
        </p:nvSpPr>
        <p:spPr bwMode="auto">
          <a:xfrm>
            <a:off x="2209800" y="6019800"/>
            <a:ext cx="6324600" cy="457200"/>
          </a:xfrm>
          <a:prstGeom prst="rect">
            <a:avLst/>
          </a:prstGeom>
          <a:noFill/>
          <a:ln w="9525">
            <a:noFill/>
            <a:miter lim="800000"/>
            <a:headEnd/>
            <a:tailEnd/>
          </a:ln>
        </p:spPr>
        <p:txBody>
          <a:bodyPr>
            <a:spAutoFit/>
          </a:bodyPr>
          <a:lstStyle/>
          <a:p>
            <a:pPr algn="r" eaLnBrk="0" hangingPunct="0"/>
            <a:r>
              <a:rPr lang="en-US" sz="1200"/>
              <a:t>Ekstrand et al. Factors associated with inter-municipality differences in dental caries experience among Danish adolescents. </a:t>
            </a:r>
            <a:r>
              <a:rPr lang="en-US" sz="1200" i="1"/>
              <a:t>Community Dent Oral Epidemiol</a:t>
            </a:r>
            <a:r>
              <a:rPr lang="en-US" sz="1200"/>
              <a:t> 2010</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0" y="76200"/>
            <a:ext cx="9144000" cy="1143000"/>
          </a:xfrm>
        </p:spPr>
        <p:txBody>
          <a:bodyPr/>
          <a:lstStyle/>
          <a:p>
            <a:r>
              <a:rPr lang="en-US" sz="3500" b="1" smtClean="0"/>
              <a:t>Another example: Incidence density sampling</a:t>
            </a:r>
          </a:p>
        </p:txBody>
      </p:sp>
      <p:sp>
        <p:nvSpPr>
          <p:cNvPr id="91138" name="Rectangle 3"/>
          <p:cNvSpPr>
            <a:spLocks noGrp="1" noChangeArrowheads="1"/>
          </p:cNvSpPr>
          <p:nvPr>
            <p:ph type="body" idx="1"/>
          </p:nvPr>
        </p:nvSpPr>
        <p:spPr>
          <a:xfrm>
            <a:off x="228600" y="1447800"/>
            <a:ext cx="8229600" cy="4114800"/>
          </a:xfrm>
        </p:spPr>
        <p:txBody>
          <a:bodyPr/>
          <a:lstStyle/>
          <a:p>
            <a:pPr>
              <a:lnSpc>
                <a:spcPct val="80000"/>
              </a:lnSpc>
            </a:pPr>
            <a:r>
              <a:rPr lang="en-US" sz="2000" b="1" smtClean="0"/>
              <a:t>Objective</a:t>
            </a:r>
            <a:r>
              <a:rPr lang="en-US" sz="2000" smtClean="0"/>
              <a:t>: Associations between serum C-reactive protein (CRP) and colon and rectal cancer </a:t>
            </a:r>
          </a:p>
          <a:p>
            <a:pPr>
              <a:lnSpc>
                <a:spcPct val="80000"/>
              </a:lnSpc>
            </a:pPr>
            <a:r>
              <a:rPr lang="en-US" sz="2000" b="1" smtClean="0"/>
              <a:t>Methods:</a:t>
            </a:r>
            <a:r>
              <a:rPr lang="en-US" sz="2000" smtClean="0"/>
              <a:t>  Nested case-control study within the European Prospective Investigation into Cancer and Nutrition, </a:t>
            </a:r>
            <a:r>
              <a:rPr lang="en-US" sz="2000" b="1" i="1" smtClean="0"/>
              <a:t>over 520,000</a:t>
            </a:r>
            <a:r>
              <a:rPr lang="en-US" sz="2000" smtClean="0"/>
              <a:t> participants recruited 1992–2000.</a:t>
            </a:r>
          </a:p>
          <a:p>
            <a:pPr>
              <a:lnSpc>
                <a:spcPct val="80000"/>
              </a:lnSpc>
            </a:pPr>
            <a:r>
              <a:rPr lang="en-US" sz="2000" b="1" smtClean="0"/>
              <a:t>Cases:</a:t>
            </a:r>
            <a:r>
              <a:rPr lang="en-US" sz="2000" smtClean="0"/>
              <a:t> Incident cancer </a:t>
            </a:r>
            <a:r>
              <a:rPr lang="en-US" sz="2000" b="1" smtClean="0"/>
              <a:t>cases (N=1,096)</a:t>
            </a:r>
            <a:r>
              <a:rPr lang="en-US" sz="2000" smtClean="0"/>
              <a:t> identified through record linkage with regional cancer registries. Closure dates ranged from December 1999 to June 2003</a:t>
            </a:r>
          </a:p>
          <a:p>
            <a:pPr>
              <a:lnSpc>
                <a:spcPct val="80000"/>
              </a:lnSpc>
            </a:pPr>
            <a:r>
              <a:rPr lang="en-US" sz="2000" b="1" smtClean="0"/>
              <a:t>Controls</a:t>
            </a:r>
            <a:r>
              <a:rPr lang="en-US" sz="2000" smtClean="0"/>
              <a:t>:  We used an incidence density sampling protocol for </a:t>
            </a:r>
            <a:r>
              <a:rPr lang="en-US" sz="2000" b="1" smtClean="0"/>
              <a:t>control selection (N=1,096),</a:t>
            </a:r>
            <a:r>
              <a:rPr lang="en-US" sz="2000" smtClean="0"/>
              <a:t> such that controls could include subjects who later became cases, while each control subject could also be sampled more than once. Matching characteristics were study center at the time of enrollment, sex, age at blood collection (6-month to 2-year intervals),… </a:t>
            </a:r>
          </a:p>
          <a:p>
            <a:pPr>
              <a:lnSpc>
                <a:spcPct val="80000"/>
              </a:lnSpc>
            </a:pPr>
            <a:r>
              <a:rPr lang="en-US" sz="2000" b="1" smtClean="0"/>
              <a:t>Results</a:t>
            </a:r>
            <a:r>
              <a:rPr lang="en-US" sz="2000" smtClean="0"/>
              <a:t>: Evidence that elevated CRP concentrations are related to a higher risk of colon cancer but not rectal cancer.</a:t>
            </a:r>
          </a:p>
        </p:txBody>
      </p:sp>
      <p:sp>
        <p:nvSpPr>
          <p:cNvPr id="91139" name="Text Box 4"/>
          <p:cNvSpPr txBox="1">
            <a:spLocks noChangeArrowheads="1"/>
          </p:cNvSpPr>
          <p:nvPr/>
        </p:nvSpPr>
        <p:spPr bwMode="auto">
          <a:xfrm>
            <a:off x="1600200" y="5895975"/>
            <a:ext cx="7010400" cy="581025"/>
          </a:xfrm>
          <a:prstGeom prst="rect">
            <a:avLst/>
          </a:prstGeom>
          <a:noFill/>
          <a:ln w="9525">
            <a:noFill/>
            <a:miter lim="800000"/>
            <a:headEnd/>
            <a:tailEnd/>
          </a:ln>
        </p:spPr>
        <p:txBody>
          <a:bodyPr>
            <a:spAutoFit/>
          </a:bodyPr>
          <a:lstStyle/>
          <a:p>
            <a:pPr algn="r" eaLnBrk="0" hangingPunct="0"/>
            <a:r>
              <a:rPr lang="en-US" sz="1600"/>
              <a:t>Aleksandrova et al. Circulating C-Reactive protein concentrations and risks of colon and rectal cancer.  </a:t>
            </a:r>
            <a:r>
              <a:rPr lang="en-US" sz="1600" i="1"/>
              <a:t>AJE</a:t>
            </a:r>
            <a:r>
              <a:rPr lang="en-US" sz="1600"/>
              <a:t> 2010</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3204"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210"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93211" name="Shape 49"/>
          <p:cNvCxnSpPr>
            <a:cxnSpLocks noChangeShapeType="1"/>
            <a:endCxn id="93210" idx="0"/>
          </p:cNvCxnSpPr>
          <p:nvPr/>
        </p:nvCxnSpPr>
        <p:spPr bwMode="auto">
          <a:xfrm>
            <a:off x="7772400" y="1600200"/>
            <a:ext cx="433388" cy="304800"/>
          </a:xfrm>
          <a:prstGeom prst="curvedConnector2">
            <a:avLst/>
          </a:prstGeom>
          <a:noFill/>
          <a:ln w="19050" algn="ctr">
            <a:solidFill>
              <a:srgbClr val="4A7EBB"/>
            </a:solidFill>
            <a:round/>
            <a:headEnd/>
            <a:tailEnd type="arrow" w="med" len="med"/>
          </a:ln>
        </p:spPr>
      </p:cxnSp>
      <p:sp>
        <p:nvSpPr>
          <p:cNvPr id="93212" name="TextBox 54"/>
          <p:cNvSpPr txBox="1">
            <a:spLocks noChangeArrowheads="1"/>
          </p:cNvSpPr>
          <p:nvPr/>
        </p:nvSpPr>
        <p:spPr bwMode="auto">
          <a:xfrm>
            <a:off x="7924800" y="6096000"/>
            <a:ext cx="965200" cy="366713"/>
          </a:xfrm>
          <a:prstGeom prst="rect">
            <a:avLst/>
          </a:prstGeom>
          <a:noFill/>
          <a:ln w="9525">
            <a:noFill/>
            <a:miter lim="800000"/>
            <a:headEnd/>
            <a:tailEnd/>
          </a:ln>
        </p:spPr>
        <p:txBody>
          <a:bodyPr wrap="none">
            <a:spAutoFit/>
          </a:bodyPr>
          <a:lstStyle/>
          <a:p>
            <a:r>
              <a:rPr lang="en-US" sz="1800">
                <a:solidFill>
                  <a:srgbClr val="FF0066"/>
                </a:solidFill>
                <a:latin typeface="Calibri" pitchFamily="34" charset="0"/>
              </a:rPr>
              <a:t>Controls</a:t>
            </a:r>
          </a:p>
        </p:txBody>
      </p:sp>
      <p:cxnSp>
        <p:nvCxnSpPr>
          <p:cNvPr id="93213" name="Shape 58"/>
          <p:cNvCxnSpPr>
            <a:cxnSpLocks noChangeShapeType="1"/>
            <a:stCxn id="56" idx="2"/>
          </p:cNvCxnSpPr>
          <p:nvPr/>
        </p:nvCxnSpPr>
        <p:spPr bwMode="auto">
          <a:xfrm rot="16200000" flipH="1">
            <a:off x="3714750" y="2190750"/>
            <a:ext cx="1676400" cy="6591300"/>
          </a:xfrm>
          <a:prstGeom prst="bentConnector2">
            <a:avLst/>
          </a:prstGeom>
          <a:noFill/>
          <a:ln w="19050" algn="ctr">
            <a:solidFill>
              <a:srgbClr val="4A7EBB"/>
            </a:solidFill>
            <a:miter lim="800000"/>
            <a:headEnd/>
            <a:tailEnd type="arrow" w="med" len="med"/>
          </a:ln>
        </p:spPr>
      </p:cxnSp>
      <p:sp>
        <p:nvSpPr>
          <p:cNvPr id="56" name="Rectangle 55"/>
          <p:cNvSpPr>
            <a:spLocks noChangeArrowheads="1"/>
          </p:cNvSpPr>
          <p:nvPr/>
        </p:nvSpPr>
        <p:spPr bwMode="auto">
          <a:xfrm>
            <a:off x="11430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216"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93217" name="Text Box 5"/>
          <p:cNvSpPr txBox="1">
            <a:spLocks noChangeArrowheads="1"/>
          </p:cNvSpPr>
          <p:nvPr/>
        </p:nvSpPr>
        <p:spPr bwMode="auto">
          <a:xfrm>
            <a:off x="247650" y="228600"/>
            <a:ext cx="8978740" cy="646331"/>
          </a:xfrm>
          <a:prstGeom prst="rect">
            <a:avLst/>
          </a:prstGeom>
          <a:noFill/>
          <a:ln w="9525">
            <a:noFill/>
            <a:miter lim="800000"/>
            <a:headEnd/>
            <a:tailEnd/>
          </a:ln>
        </p:spPr>
        <p:txBody>
          <a:bodyPr wrap="none">
            <a:spAutoFit/>
          </a:bodyPr>
          <a:lstStyle/>
          <a:p>
            <a:pPr eaLnBrk="0" hangingPunct="0"/>
            <a:r>
              <a:rPr lang="en-US" sz="3600" dirty="0" smtClean="0"/>
              <a:t>Case-cohort </a:t>
            </a:r>
            <a:r>
              <a:rPr lang="en-US" sz="3600" dirty="0"/>
              <a:t>design: Sample baseline of cohort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p:txBody>
          <a:bodyPr/>
          <a:lstStyle/>
          <a:p>
            <a:r>
              <a:rPr lang="en-US" sz="3600" smtClean="0"/>
              <a:t>Case-cohort design:  Case-control study using sampling of the baseline of the underlying cohort</a:t>
            </a:r>
          </a:p>
        </p:txBody>
      </p:sp>
      <p:sp>
        <p:nvSpPr>
          <p:cNvPr id="95234" name="Rectangle 3"/>
          <p:cNvSpPr>
            <a:spLocks noGrp="1" noChangeArrowheads="1"/>
          </p:cNvSpPr>
          <p:nvPr>
            <p:ph type="body" idx="1"/>
          </p:nvPr>
        </p:nvSpPr>
        <p:spPr/>
        <p:txBody>
          <a:bodyPr/>
          <a:lstStyle/>
          <a:p>
            <a:pPr>
              <a:lnSpc>
                <a:spcPct val="90000"/>
              </a:lnSpc>
              <a:buFontTx/>
              <a:buNone/>
            </a:pPr>
            <a:r>
              <a:rPr lang="en-US" sz="2400" b="1" smtClean="0"/>
              <a:t>Abstract</a:t>
            </a:r>
          </a:p>
          <a:p>
            <a:pPr>
              <a:lnSpc>
                <a:spcPct val="90000"/>
              </a:lnSpc>
              <a:buFontTx/>
              <a:buNone/>
            </a:pPr>
            <a:r>
              <a:rPr lang="en-US" sz="2400" smtClean="0"/>
              <a:t>We conducted a case-cohort investigation of colorectal cancer among nondiabetic subjects enrolled in the Women’s Health Initiative Observational Study, a prospective cohort of </a:t>
            </a:r>
            <a:r>
              <a:rPr lang="en-US" sz="2400" b="1" smtClean="0"/>
              <a:t>93,676</a:t>
            </a:r>
            <a:r>
              <a:rPr lang="en-US" sz="2400" smtClean="0"/>
              <a:t> postmenopausal women. </a:t>
            </a:r>
          </a:p>
          <a:p>
            <a:pPr>
              <a:lnSpc>
                <a:spcPct val="90000"/>
              </a:lnSpc>
              <a:buFontTx/>
              <a:buNone/>
            </a:pPr>
            <a:r>
              <a:rPr lang="en-US" sz="2400" smtClean="0"/>
              <a:t>Fasting baseline serum specimens from all incident colorectal </a:t>
            </a:r>
            <a:r>
              <a:rPr lang="en-US" sz="2400" b="1" smtClean="0"/>
              <a:t>cancer cases (n = 438)</a:t>
            </a:r>
            <a:r>
              <a:rPr lang="en-US" sz="2400" smtClean="0"/>
              <a:t> and </a:t>
            </a:r>
            <a:r>
              <a:rPr lang="en-US" sz="2400" b="1" smtClean="0"/>
              <a:t>a random subcohort (n = 816)</a:t>
            </a:r>
            <a:r>
              <a:rPr lang="en-US" sz="2400" smtClean="0"/>
              <a:t> of Women’s Health Initiative Observational Study subjects were tested for insulin, glucose, total IGF-I, free IGF-I, IGF binding protein-3, and estradiol. </a:t>
            </a:r>
          </a:p>
        </p:txBody>
      </p:sp>
      <p:sp>
        <p:nvSpPr>
          <p:cNvPr id="95235" name="Text Box 4"/>
          <p:cNvSpPr txBox="1">
            <a:spLocks noChangeArrowheads="1"/>
          </p:cNvSpPr>
          <p:nvPr/>
        </p:nvSpPr>
        <p:spPr bwMode="auto">
          <a:xfrm>
            <a:off x="2362200" y="5715000"/>
            <a:ext cx="6400800" cy="757238"/>
          </a:xfrm>
          <a:prstGeom prst="rect">
            <a:avLst/>
          </a:prstGeom>
          <a:noFill/>
          <a:ln w="9525">
            <a:noFill/>
            <a:miter lim="800000"/>
            <a:headEnd/>
            <a:tailEnd/>
          </a:ln>
        </p:spPr>
        <p:txBody>
          <a:bodyPr>
            <a:spAutoFit/>
          </a:bodyPr>
          <a:lstStyle/>
          <a:p>
            <a:pPr algn="r" eaLnBrk="0" hangingPunct="0">
              <a:lnSpc>
                <a:spcPct val="80000"/>
              </a:lnSpc>
              <a:spcBef>
                <a:spcPct val="40000"/>
              </a:spcBef>
            </a:pPr>
            <a:r>
              <a:rPr lang="en-US" sz="1800"/>
              <a:t>Gunter et al. Insulin, Insulin-like Growth Factor-I, Endogenous Estradiol, and Risk of Colorectal Cancer in Postmenopausal Women. </a:t>
            </a:r>
            <a:r>
              <a:rPr lang="en-US" sz="1800" i="1"/>
              <a:t>Cancer Res</a:t>
            </a:r>
            <a:r>
              <a:rPr lang="en-US" sz="1800"/>
              <a:t> 2008</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381000"/>
            <a:ext cx="7772400" cy="1143000"/>
          </a:xfrm>
        </p:spPr>
        <p:txBody>
          <a:bodyPr/>
          <a:lstStyle/>
          <a:p>
            <a:r>
              <a:rPr lang="en-US" sz="4000" dirty="0" smtClean="0"/>
              <a:t>Individual can be a control and a case in case-cohort design</a:t>
            </a:r>
          </a:p>
        </p:txBody>
      </p:sp>
      <p:sp>
        <p:nvSpPr>
          <p:cNvPr id="97282" name="Rectangle 3"/>
          <p:cNvSpPr>
            <a:spLocks noGrp="1" noChangeArrowheads="1"/>
          </p:cNvSpPr>
          <p:nvPr>
            <p:ph type="body" idx="1"/>
          </p:nvPr>
        </p:nvSpPr>
        <p:spPr>
          <a:xfrm>
            <a:off x="304800" y="1981200"/>
            <a:ext cx="8153400" cy="4114800"/>
          </a:xfrm>
        </p:spPr>
        <p:txBody>
          <a:bodyPr/>
          <a:lstStyle/>
          <a:p>
            <a:pPr>
              <a:lnSpc>
                <a:spcPct val="80000"/>
              </a:lnSpc>
            </a:pPr>
            <a:r>
              <a:rPr lang="en-US" sz="2800" dirty="0" smtClean="0"/>
              <a:t>In the </a:t>
            </a:r>
            <a:r>
              <a:rPr lang="en-US" sz="2800" dirty="0" err="1" smtClean="0"/>
              <a:t>subcohort</a:t>
            </a:r>
            <a:r>
              <a:rPr lang="en-US" sz="2800" dirty="0" smtClean="0"/>
              <a:t>, some will go on to become cases.  How can we include them in the control group?</a:t>
            </a:r>
          </a:p>
          <a:p>
            <a:pPr>
              <a:lnSpc>
                <a:spcPct val="80000"/>
              </a:lnSpc>
            </a:pPr>
            <a:r>
              <a:rPr lang="en-US" sz="2800" dirty="0" smtClean="0"/>
              <a:t>Goal is to compare the prevalence of the exposure of interest between the cases and the </a:t>
            </a:r>
            <a:r>
              <a:rPr lang="en-US" sz="2800" i="1" dirty="0" smtClean="0"/>
              <a:t>cohort.  </a:t>
            </a:r>
            <a:r>
              <a:rPr lang="en-US" sz="2800" dirty="0" smtClean="0"/>
              <a:t>Not comparing cases and “non-cases.”</a:t>
            </a:r>
            <a:r>
              <a:rPr lang="en-US" sz="2800" i="1" dirty="0" smtClean="0"/>
              <a:t> </a:t>
            </a:r>
          </a:p>
          <a:p>
            <a:pPr>
              <a:lnSpc>
                <a:spcPct val="80000"/>
              </a:lnSpc>
            </a:pPr>
            <a:r>
              <a:rPr lang="en-US" sz="2800" dirty="0" smtClean="0"/>
              <a:t>By comparing exposure prevalence between the cases and the underlying cohort, we can calculate an unbiased estimate of the risk ratio. </a:t>
            </a:r>
          </a:p>
          <a:p>
            <a:pPr>
              <a:lnSpc>
                <a:spcPct val="80000"/>
              </a:lnSpc>
            </a:pPr>
            <a:r>
              <a:rPr lang="en-US" sz="2800" dirty="0" smtClean="0"/>
              <a:t>More on this in the Disease Association lectures.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609600" y="152400"/>
            <a:ext cx="7772400" cy="1143000"/>
          </a:xfrm>
        </p:spPr>
        <p:txBody>
          <a:bodyPr/>
          <a:lstStyle/>
          <a:p>
            <a:r>
              <a:rPr lang="en-US" smtClean="0"/>
              <a:t>Another case-cohort example</a:t>
            </a:r>
          </a:p>
        </p:txBody>
      </p:sp>
      <p:sp>
        <p:nvSpPr>
          <p:cNvPr id="98306" name="Rectangle 3"/>
          <p:cNvSpPr>
            <a:spLocks noGrp="1" noChangeArrowheads="1"/>
          </p:cNvSpPr>
          <p:nvPr>
            <p:ph type="body" idx="1"/>
          </p:nvPr>
        </p:nvSpPr>
        <p:spPr>
          <a:xfrm>
            <a:off x="304800" y="1295400"/>
            <a:ext cx="8153400" cy="4495800"/>
          </a:xfrm>
        </p:spPr>
        <p:txBody>
          <a:bodyPr/>
          <a:lstStyle/>
          <a:p>
            <a:pPr>
              <a:lnSpc>
                <a:spcPct val="80000"/>
              </a:lnSpc>
            </a:pPr>
            <a:r>
              <a:rPr lang="en-US" sz="1800" b="1" smtClean="0"/>
              <a:t>Objective</a:t>
            </a:r>
            <a:r>
              <a:rPr lang="en-US" sz="1800" smtClean="0"/>
              <a:t>:  Determine whether serum C-reactive protein levels, a sensitive indicator of inflammation, are associated with the risk of cardiovascular mortality among older women. </a:t>
            </a:r>
          </a:p>
          <a:p>
            <a:pPr>
              <a:lnSpc>
                <a:spcPct val="80000"/>
              </a:lnSpc>
            </a:pPr>
            <a:endParaRPr lang="en-US" sz="1000" smtClean="0"/>
          </a:p>
          <a:p>
            <a:pPr>
              <a:lnSpc>
                <a:spcPct val="80000"/>
              </a:lnSpc>
            </a:pPr>
            <a:r>
              <a:rPr lang="en-US" sz="1800" b="1" smtClean="0"/>
              <a:t>Methods</a:t>
            </a:r>
            <a:r>
              <a:rPr lang="en-US" sz="1800" smtClean="0"/>
              <a:t>: We conducted a case-cohort study within the Study of Osteoporotic Fractures, a population-based study involving </a:t>
            </a:r>
            <a:r>
              <a:rPr lang="en-US" sz="1800" b="1" smtClean="0"/>
              <a:t>9,704 women</a:t>
            </a:r>
            <a:r>
              <a:rPr lang="en-US" sz="1800" smtClean="0"/>
              <a:t> aged &gt; or = 65 years from four U.S. centers. </a:t>
            </a:r>
          </a:p>
          <a:p>
            <a:pPr>
              <a:lnSpc>
                <a:spcPct val="80000"/>
              </a:lnSpc>
            </a:pPr>
            <a:endParaRPr lang="en-US" sz="1000" smtClean="0"/>
          </a:p>
          <a:p>
            <a:pPr>
              <a:lnSpc>
                <a:spcPct val="80000"/>
              </a:lnSpc>
            </a:pPr>
            <a:r>
              <a:rPr lang="en-US" sz="1800" smtClean="0"/>
              <a:t>Cases: Random sample of </a:t>
            </a:r>
            <a:r>
              <a:rPr lang="en-US" sz="1800" b="1" smtClean="0"/>
              <a:t>92 women</a:t>
            </a:r>
            <a:r>
              <a:rPr lang="en-US" sz="1800" smtClean="0"/>
              <a:t> from the 1,125 women in the cohort who had died during the first 6 years of follow-up. </a:t>
            </a:r>
          </a:p>
          <a:p>
            <a:pPr>
              <a:lnSpc>
                <a:spcPct val="80000"/>
              </a:lnSpc>
            </a:pPr>
            <a:endParaRPr lang="en-US" sz="1000" smtClean="0"/>
          </a:p>
          <a:p>
            <a:pPr>
              <a:lnSpc>
                <a:spcPct val="80000"/>
              </a:lnSpc>
            </a:pPr>
            <a:r>
              <a:rPr lang="en-US" sz="1800" smtClean="0"/>
              <a:t>Controls:  We randomly selected </a:t>
            </a:r>
            <a:r>
              <a:rPr lang="en-US" sz="1800" b="1" smtClean="0"/>
              <a:t>400 women</a:t>
            </a:r>
            <a:r>
              <a:rPr lang="en-US" sz="1800" smtClean="0"/>
              <a:t> from the entire cohort.</a:t>
            </a:r>
          </a:p>
          <a:p>
            <a:pPr>
              <a:lnSpc>
                <a:spcPct val="80000"/>
              </a:lnSpc>
            </a:pPr>
            <a:endParaRPr lang="en-US" sz="1000" smtClean="0"/>
          </a:p>
          <a:p>
            <a:pPr>
              <a:lnSpc>
                <a:spcPct val="80000"/>
              </a:lnSpc>
            </a:pPr>
            <a:r>
              <a:rPr lang="en-US" sz="1800" smtClean="0"/>
              <a:t>Baseline serum C-reactive protein levels</a:t>
            </a:r>
          </a:p>
          <a:p>
            <a:pPr>
              <a:lnSpc>
                <a:spcPct val="80000"/>
              </a:lnSpc>
            </a:pPr>
            <a:endParaRPr lang="en-US" sz="1000" smtClean="0"/>
          </a:p>
          <a:p>
            <a:pPr>
              <a:lnSpc>
                <a:spcPct val="80000"/>
              </a:lnSpc>
            </a:pPr>
            <a:r>
              <a:rPr lang="en-US" sz="1800" b="1" smtClean="0"/>
              <a:t>Results:</a:t>
            </a:r>
            <a:r>
              <a:rPr lang="en-US" sz="1800" smtClean="0"/>
              <a:t> During 6 years of follow-up, women with C-reactive protein levels in the highest quartile (&gt;3.0 mg/L) had a 8.0-fold (95% confidence interval [CI]: 2.2 to 29) greater risk of cardiovascular mortality than those in the lowest quartile (&lt; or = 1.0 mg/L). </a:t>
            </a:r>
          </a:p>
        </p:txBody>
      </p:sp>
      <p:sp>
        <p:nvSpPr>
          <p:cNvPr id="98307" name="Text Box 4"/>
          <p:cNvSpPr txBox="1">
            <a:spLocks noChangeArrowheads="1"/>
          </p:cNvSpPr>
          <p:nvPr/>
        </p:nvSpPr>
        <p:spPr bwMode="auto">
          <a:xfrm>
            <a:off x="914400" y="5988050"/>
            <a:ext cx="7772400" cy="369888"/>
          </a:xfrm>
          <a:prstGeom prst="rect">
            <a:avLst/>
          </a:prstGeom>
          <a:noFill/>
          <a:ln w="9525">
            <a:noFill/>
            <a:miter lim="800000"/>
            <a:headEnd/>
            <a:tailEnd/>
          </a:ln>
        </p:spPr>
        <p:txBody>
          <a:bodyPr>
            <a:spAutoFit/>
          </a:bodyPr>
          <a:lstStyle/>
          <a:p>
            <a:pPr algn="r" eaLnBrk="0" hangingPunct="0">
              <a:spcBef>
                <a:spcPct val="50000"/>
              </a:spcBef>
            </a:pPr>
            <a:r>
              <a:rPr lang="en-US" sz="1800"/>
              <a:t>Tice et al.  </a:t>
            </a:r>
            <a:r>
              <a:rPr lang="en-US" sz="1800" i="1"/>
              <a:t>Am J Med</a:t>
            </a:r>
            <a:r>
              <a:rPr lang="en-US" sz="1800"/>
              <a:t> 2003.</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381000" y="381000"/>
            <a:ext cx="8229600" cy="1143000"/>
          </a:xfrm>
        </p:spPr>
        <p:txBody>
          <a:bodyPr/>
          <a:lstStyle/>
          <a:p>
            <a:r>
              <a:rPr lang="en-US" sz="3600" dirty="0" smtClean="0"/>
              <a:t>Unique advantage of case-cohort approach</a:t>
            </a:r>
            <a:endParaRPr lang="en-US" sz="3600" dirty="0" smtClean="0"/>
          </a:p>
        </p:txBody>
      </p:sp>
      <p:sp>
        <p:nvSpPr>
          <p:cNvPr id="97282" name="Rectangle 3"/>
          <p:cNvSpPr>
            <a:spLocks noGrp="1" noChangeArrowheads="1"/>
          </p:cNvSpPr>
          <p:nvPr>
            <p:ph type="body" idx="1"/>
          </p:nvPr>
        </p:nvSpPr>
        <p:spPr>
          <a:xfrm>
            <a:off x="609600" y="1981200"/>
            <a:ext cx="8153400" cy="4114800"/>
          </a:xfrm>
        </p:spPr>
        <p:txBody>
          <a:bodyPr/>
          <a:lstStyle/>
          <a:p>
            <a:pPr>
              <a:lnSpc>
                <a:spcPct val="80000"/>
              </a:lnSpc>
            </a:pPr>
            <a:r>
              <a:rPr lang="en-US" sz="2800" dirty="0">
                <a:latin typeface="Times New Roman" pitchFamily="18" charset="0"/>
              </a:rPr>
              <a:t>Controls can be used for other outcomes</a:t>
            </a:r>
            <a:endParaRPr lang="en-US" sz="2800" dirty="0" smtClean="0"/>
          </a:p>
        </p:txBody>
      </p:sp>
    </p:spTree>
    <p:extLst>
      <p:ext uri="{BB962C8B-B14F-4D97-AF65-F5344CB8AC3E}">
        <p14:creationId xmlns:p14="http://schemas.microsoft.com/office/powerpoint/2010/main" val="19447737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381000"/>
            <a:ext cx="7772400" cy="1143000"/>
          </a:xfrm>
        </p:spPr>
        <p:txBody>
          <a:bodyPr/>
          <a:lstStyle/>
          <a:p>
            <a:r>
              <a:rPr lang="en-US" sz="4000" dirty="0" smtClean="0"/>
              <a:t>For completeness, </a:t>
            </a:r>
            <a:br>
              <a:rPr lang="en-US" sz="4000" dirty="0" smtClean="0"/>
            </a:br>
            <a:r>
              <a:rPr lang="en-US" sz="4000" dirty="0" smtClean="0"/>
              <a:t>there is a 3</a:t>
            </a:r>
            <a:r>
              <a:rPr lang="en-US" sz="4000" baseline="30000" dirty="0" smtClean="0"/>
              <a:t>rd</a:t>
            </a:r>
            <a:r>
              <a:rPr lang="en-US" sz="4000" dirty="0" smtClean="0"/>
              <a:t> approach</a:t>
            </a:r>
          </a:p>
        </p:txBody>
      </p:sp>
      <p:sp>
        <p:nvSpPr>
          <p:cNvPr id="97282" name="Rectangle 3"/>
          <p:cNvSpPr>
            <a:spLocks noGrp="1" noChangeArrowheads="1"/>
          </p:cNvSpPr>
          <p:nvPr>
            <p:ph type="body" idx="1"/>
          </p:nvPr>
        </p:nvSpPr>
        <p:spPr>
          <a:xfrm>
            <a:off x="304800" y="1981200"/>
            <a:ext cx="8153400" cy="4114800"/>
          </a:xfrm>
        </p:spPr>
        <p:txBody>
          <a:bodyPr/>
          <a:lstStyle/>
          <a:p>
            <a:pPr>
              <a:lnSpc>
                <a:spcPct val="80000"/>
              </a:lnSpc>
            </a:pPr>
            <a:r>
              <a:rPr lang="en-US" sz="2800" dirty="0" smtClean="0"/>
              <a:t>Commonly used but sub-optimal in its ability to derive correct answers</a:t>
            </a:r>
          </a:p>
        </p:txBody>
      </p:sp>
    </p:spTree>
    <p:extLst>
      <p:ext uri="{BB962C8B-B14F-4D97-AF65-F5344CB8AC3E}">
        <p14:creationId xmlns:p14="http://schemas.microsoft.com/office/powerpoint/2010/main" val="80543564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0371" name="TextBox 35"/>
          <p:cNvSpPr txBox="1">
            <a:spLocks noChangeArrowheads="1"/>
          </p:cNvSpPr>
          <p:nvPr/>
        </p:nvSpPr>
        <p:spPr bwMode="auto">
          <a:xfrm>
            <a:off x="3886200" y="9906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7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00378" name="Shape 49"/>
          <p:cNvCxnSpPr>
            <a:cxnSpLocks noChangeShapeType="1"/>
            <a:endCxn id="10037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00379" name="TextBox 54"/>
          <p:cNvSpPr txBox="1">
            <a:spLocks noChangeArrowheads="1"/>
          </p:cNvSpPr>
          <p:nvPr/>
        </p:nvSpPr>
        <p:spPr bwMode="auto">
          <a:xfrm>
            <a:off x="7848600" y="4648200"/>
            <a:ext cx="966788" cy="366713"/>
          </a:xfrm>
          <a:prstGeom prst="rect">
            <a:avLst/>
          </a:prstGeom>
          <a:noFill/>
          <a:ln w="9525">
            <a:noFill/>
            <a:miter lim="800000"/>
            <a:headEnd/>
            <a:tailEnd/>
          </a:ln>
        </p:spPr>
        <p:txBody>
          <a:bodyPr>
            <a:spAutoFit/>
          </a:bodyPr>
          <a:lstStyle/>
          <a:p>
            <a:r>
              <a:rPr lang="en-US" sz="1800" dirty="0">
                <a:solidFill>
                  <a:srgbClr val="FF0066"/>
                </a:solidFill>
                <a:latin typeface="Calibri" pitchFamily="34" charset="0"/>
              </a:rPr>
              <a:t>Controls</a:t>
            </a:r>
          </a:p>
        </p:txBody>
      </p:sp>
      <p:cxnSp>
        <p:nvCxnSpPr>
          <p:cNvPr id="62" name="Straight Arrow Connector 61"/>
          <p:cNvCxnSpPr/>
          <p:nvPr/>
        </p:nvCxnSpPr>
        <p:spPr>
          <a:xfrm>
            <a:off x="1219200" y="64770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1"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100382" name="Shape 36"/>
          <p:cNvCxnSpPr>
            <a:cxnSpLocks noChangeShapeType="1"/>
          </p:cNvCxnSpPr>
          <p:nvPr/>
        </p:nvCxnSpPr>
        <p:spPr bwMode="auto">
          <a:xfrm>
            <a:off x="7620000" y="4343400"/>
            <a:ext cx="433388" cy="304800"/>
          </a:xfrm>
          <a:prstGeom prst="curvedConnector2">
            <a:avLst/>
          </a:prstGeom>
          <a:noFill/>
          <a:ln w="25400" algn="ctr">
            <a:solidFill>
              <a:srgbClr val="4A7EBB"/>
            </a:solidFill>
            <a:round/>
            <a:headEnd/>
            <a:tailEnd type="arrow" w="med" len="med"/>
          </a:ln>
        </p:spPr>
      </p:cxnSp>
      <p:sp>
        <p:nvSpPr>
          <p:cNvPr id="100384"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8" name="Straight Arrow Connector 37"/>
          <p:cNvCxnSpPr/>
          <p:nvPr/>
        </p:nvCxnSpPr>
        <p:spPr>
          <a:xfrm flipV="1">
            <a:off x="3200400" y="1295400"/>
            <a:ext cx="76200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7" name="Text Box 5"/>
          <p:cNvSpPr txBox="1">
            <a:spLocks noChangeArrowheads="1"/>
          </p:cNvSpPr>
          <p:nvPr/>
        </p:nvSpPr>
        <p:spPr bwMode="auto">
          <a:xfrm>
            <a:off x="0" y="271790"/>
            <a:ext cx="9144000" cy="523220"/>
          </a:xfrm>
          <a:prstGeom prst="rect">
            <a:avLst/>
          </a:prstGeom>
          <a:noFill/>
          <a:ln w="9525">
            <a:noFill/>
            <a:miter lim="800000"/>
            <a:headEnd/>
            <a:tailEnd/>
          </a:ln>
        </p:spPr>
        <p:txBody>
          <a:bodyPr anchor="ctr">
            <a:spAutoFit/>
          </a:bodyPr>
          <a:lstStyle/>
          <a:p>
            <a:pPr algn="ctr" eaLnBrk="0" hangingPunct="0"/>
            <a:r>
              <a:rPr lang="en-US" sz="2800" b="1" dirty="0" smtClean="0"/>
              <a:t>“Prevalent</a:t>
            </a:r>
            <a:r>
              <a:rPr lang="en-US" sz="2800" b="1" dirty="0"/>
              <a:t> </a:t>
            </a:r>
            <a:r>
              <a:rPr lang="en-US" sz="2800" b="1" dirty="0" smtClean="0"/>
              <a:t>control” sampling</a:t>
            </a:r>
            <a:endParaRPr lang="en-US" sz="2800" b="1" dirty="0"/>
          </a:p>
        </p:txBody>
      </p:sp>
      <p:sp>
        <p:nvSpPr>
          <p:cNvPr id="39" name="Rectangle 38"/>
          <p:cNvSpPr>
            <a:spLocks noChangeArrowheads="1"/>
          </p:cNvSpPr>
          <p:nvPr/>
        </p:nvSpPr>
        <p:spPr bwMode="auto">
          <a:xfrm>
            <a:off x="73914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a:xfrm>
            <a:off x="685800" y="381000"/>
            <a:ext cx="7772400" cy="1143000"/>
          </a:xfrm>
        </p:spPr>
        <p:txBody>
          <a:bodyPr/>
          <a:lstStyle/>
          <a:p>
            <a:r>
              <a:rPr lang="en-US" sz="4000" dirty="0" smtClean="0"/>
              <a:t>“Case-Control” does not specify how controls were selected</a:t>
            </a:r>
          </a:p>
        </p:txBody>
      </p:sp>
      <p:sp>
        <p:nvSpPr>
          <p:cNvPr id="102402" name="Rectangle 3"/>
          <p:cNvSpPr>
            <a:spLocks noGrp="1" noChangeArrowheads="1"/>
          </p:cNvSpPr>
          <p:nvPr>
            <p:ph type="body" idx="1"/>
          </p:nvPr>
        </p:nvSpPr>
        <p:spPr>
          <a:xfrm>
            <a:off x="152400" y="1828800"/>
            <a:ext cx="8686800" cy="4114800"/>
          </a:xfrm>
        </p:spPr>
        <p:txBody>
          <a:bodyPr/>
          <a:lstStyle/>
          <a:p>
            <a:pPr>
              <a:lnSpc>
                <a:spcPct val="80000"/>
              </a:lnSpc>
            </a:pPr>
            <a:r>
              <a:rPr lang="en-US" sz="2800" dirty="0" smtClean="0"/>
              <a:t>We often think of controls in the “case-control” design as "never cases."  With that framework, the prevalent control design looks best.  However, as we can see, the prevalent control design is biased.  So, case-control is sort of a misnomer.  </a:t>
            </a:r>
          </a:p>
          <a:p>
            <a:pPr>
              <a:lnSpc>
                <a:spcPct val="80000"/>
              </a:lnSpc>
            </a:pPr>
            <a:endParaRPr lang="en-US" sz="1200" dirty="0" smtClean="0"/>
          </a:p>
          <a:p>
            <a:pPr>
              <a:lnSpc>
                <a:spcPct val="80000"/>
              </a:lnSpc>
            </a:pPr>
            <a:r>
              <a:rPr lang="en-US" sz="2800" dirty="0" smtClean="0"/>
              <a:t>This form of study design, sampling on </a:t>
            </a:r>
            <a:r>
              <a:rPr lang="en-US" sz="2800" dirty="0" err="1" smtClean="0"/>
              <a:t>caseness</a:t>
            </a:r>
            <a:r>
              <a:rPr lang="en-US" sz="2800" dirty="0" smtClean="0"/>
              <a:t>, is best thought of as a "case vs reference" design or “case-referent”. That said, you rarely hear a design described as </a:t>
            </a:r>
            <a:r>
              <a:rPr lang="en-US" sz="2800" b="1" dirty="0" smtClean="0"/>
              <a:t>“case-referent.”</a:t>
            </a:r>
            <a:r>
              <a:rPr lang="en-US" sz="2800" dirty="0" smtClean="0"/>
              <a:t> The use of “case-control” is widely accepted, but be aware that “control” can mean different things depending on the design.  It does not always mean “not a case.”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711822546"/>
              </p:ext>
            </p:extLst>
          </p:nvPr>
        </p:nvGraphicFramePr>
        <p:xfrm>
          <a:off x="381000" y="2400300"/>
          <a:ext cx="8610600" cy="369570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Random sample at time each case is diagnosed</a:t>
                      </a: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Case-cohort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of the cohort at baseline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Prevalent control</a:t>
                      </a: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of persons without disease at end of follow-up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609600"/>
            <a:ext cx="8229600" cy="1143000"/>
          </a:xfrm>
        </p:spPr>
        <p:txBody>
          <a:bodyPr/>
          <a:lstStyle/>
          <a:p>
            <a:r>
              <a:rPr lang="en-US" dirty="0" smtClean="0"/>
              <a:t>Summary: </a:t>
            </a:r>
            <a:r>
              <a:rPr lang="en-US" dirty="0" smtClean="0"/>
              <a:t>Sampling </a:t>
            </a:r>
            <a:r>
              <a:rPr lang="en-US" dirty="0" smtClean="0"/>
              <a:t>Controls within a Fixed </a:t>
            </a:r>
            <a:r>
              <a:rPr lang="en-US" dirty="0" smtClean="0"/>
              <a:t>Cohort (Primary Study Base)</a:t>
            </a:r>
            <a:endParaRPr lang="en-US" dirty="0" smtClean="0"/>
          </a:p>
        </p:txBody>
      </p:sp>
    </p:spTree>
    <p:extLst>
      <p:ext uri="{BB962C8B-B14F-4D97-AF65-F5344CB8AC3E}">
        <p14:creationId xmlns:p14="http://schemas.microsoft.com/office/powerpoint/2010/main" val="2641792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685800" y="381000"/>
            <a:ext cx="7772400" cy="1143000"/>
          </a:xfrm>
        </p:spPr>
        <p:txBody>
          <a:bodyPr/>
          <a:lstStyle/>
          <a:p>
            <a:r>
              <a:rPr lang="en-US" smtClean="0"/>
              <a:t>Ecological association</a:t>
            </a:r>
          </a:p>
        </p:txBody>
      </p:sp>
      <p:pic>
        <p:nvPicPr>
          <p:cNvPr id="25602" name="Picture 4" descr="Ekstrand figure 3"/>
          <p:cNvPicPr>
            <a:picLocks noChangeAspect="1" noChangeArrowheads="1"/>
          </p:cNvPicPr>
          <p:nvPr/>
        </p:nvPicPr>
        <p:blipFill>
          <a:blip r:embed="rId3"/>
          <a:srcRect l="34785" t="37909" r="34595" b="37585"/>
          <a:stretch>
            <a:fillRect/>
          </a:stretch>
        </p:blipFill>
        <p:spPr bwMode="auto">
          <a:xfrm>
            <a:off x="838200" y="1447800"/>
            <a:ext cx="7391400" cy="4572000"/>
          </a:xfrm>
          <a:prstGeom prst="rect">
            <a:avLst/>
          </a:prstGeom>
          <a:noFill/>
          <a:ln w="9525">
            <a:noFill/>
            <a:miter lim="800000"/>
            <a:headEnd/>
            <a:tailEnd/>
          </a:ln>
        </p:spPr>
      </p:pic>
      <p:sp>
        <p:nvSpPr>
          <p:cNvPr id="25603" name="Text Box 5"/>
          <p:cNvSpPr txBox="1">
            <a:spLocks noChangeArrowheads="1"/>
          </p:cNvSpPr>
          <p:nvPr/>
        </p:nvSpPr>
        <p:spPr bwMode="auto">
          <a:xfrm>
            <a:off x="533400" y="5943600"/>
            <a:ext cx="8229600" cy="581025"/>
          </a:xfrm>
          <a:prstGeom prst="rect">
            <a:avLst/>
          </a:prstGeom>
          <a:noFill/>
          <a:ln w="9525">
            <a:noFill/>
            <a:miter lim="800000"/>
            <a:headEnd/>
            <a:tailEnd/>
          </a:ln>
        </p:spPr>
        <p:txBody>
          <a:bodyPr>
            <a:spAutoFit/>
          </a:bodyPr>
          <a:lstStyle/>
          <a:p>
            <a:pPr eaLnBrk="0" hangingPunct="0">
              <a:spcBef>
                <a:spcPct val="30000"/>
              </a:spcBef>
            </a:pPr>
            <a:r>
              <a:rPr lang="en-US" sz="1600" b="1">
                <a:latin typeface="Arial" charset="0"/>
              </a:rPr>
              <a:t>Fluoride concentration in the water supply versus mean DMF-S among 15-year-olds in the different municipalities. Tendency line is presented.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dirty="0">
                <a:solidFill>
                  <a:schemeClr val="tx2"/>
                </a:solidFill>
              </a:rPr>
              <a:t>Case-Control Key Concept #2</a:t>
            </a:r>
          </a:p>
        </p:txBody>
      </p:sp>
      <p:sp>
        <p:nvSpPr>
          <p:cNvPr id="103426" name="Rectangle 5"/>
          <p:cNvSpPr>
            <a:spLocks noChangeArrowheads="1"/>
          </p:cNvSpPr>
          <p:nvPr/>
        </p:nvSpPr>
        <p:spPr bwMode="auto">
          <a:xfrm>
            <a:off x="685800" y="2133600"/>
            <a:ext cx="81534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dirty="0" smtClean="0"/>
              <a:t>Distinguish if underlying study base is Closed </a:t>
            </a:r>
            <a:r>
              <a:rPr lang="en-US" sz="3200" dirty="0"/>
              <a:t>(fixed) </a:t>
            </a:r>
            <a:r>
              <a:rPr lang="en-US" sz="3200" dirty="0" smtClean="0"/>
              <a:t>or </a:t>
            </a:r>
            <a:r>
              <a:rPr lang="en-US" sz="3200" dirty="0"/>
              <a:t>open (dynamic) </a:t>
            </a:r>
            <a:r>
              <a:rPr lang="en-US" sz="3200" dirty="0" smtClean="0"/>
              <a:t>cohort</a:t>
            </a:r>
          </a:p>
          <a:p>
            <a:pPr marL="342900" indent="-342900" eaLnBrk="0" hangingPunct="0">
              <a:spcBef>
                <a:spcPct val="40000"/>
              </a:spcBef>
              <a:buFontTx/>
              <a:buChar char="•"/>
            </a:pPr>
            <a:r>
              <a:rPr lang="en-US" sz="3200" dirty="0" smtClean="0"/>
              <a:t>We have reviewed sampling for fixed cohort</a:t>
            </a:r>
          </a:p>
          <a:p>
            <a:pPr marL="342900" indent="-342900" eaLnBrk="0" hangingPunct="0">
              <a:spcBef>
                <a:spcPct val="40000"/>
              </a:spcBef>
              <a:buFontTx/>
              <a:buChar char="•"/>
            </a:pPr>
            <a:r>
              <a:rPr lang="en-US" sz="3200" dirty="0" smtClean="0"/>
              <a:t>Next, we consider sampling for a dynamic cohort</a:t>
            </a:r>
            <a:endParaRPr lang="en-US" sz="3200" dirty="0"/>
          </a:p>
          <a:p>
            <a:pPr marL="342900" indent="-342900" eaLnBrk="0" hangingPunct="0">
              <a:spcBef>
                <a:spcPct val="40000"/>
              </a:spcBef>
              <a:buFontTx/>
              <a:buChar char="•"/>
            </a:pPr>
            <a:endParaRPr lang="en-US" sz="16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0" y="0"/>
            <a:ext cx="5383205" cy="523220"/>
          </a:xfrm>
          <a:prstGeom prst="rect">
            <a:avLst/>
          </a:prstGeom>
          <a:noFill/>
          <a:ln w="9525">
            <a:noFill/>
            <a:miter lim="800000"/>
            <a:headEnd/>
            <a:tailEnd/>
          </a:ln>
        </p:spPr>
        <p:txBody>
          <a:bodyPr wrap="none">
            <a:spAutoFit/>
          </a:bodyPr>
          <a:lstStyle/>
          <a:p>
            <a:r>
              <a:rPr lang="en-US" sz="2800" b="1" dirty="0" smtClean="0"/>
              <a:t>Dynamic Cohort: Cases identified</a:t>
            </a:r>
            <a:endParaRPr lang="en-US" sz="28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733691" y="1224233"/>
            <a:ext cx="209909" cy="375967"/>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685800" y="901067"/>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224233"/>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209800" y="862957"/>
            <a:ext cx="457200" cy="5270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2584181" y="1260971"/>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Rectangle 31"/>
          <p:cNvSpPr/>
          <p:nvPr/>
        </p:nvSpPr>
        <p:spPr>
          <a:xfrm>
            <a:off x="7239000" y="1529032"/>
            <a:ext cx="533400" cy="75696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3" name="Straight Arrow Connector 32"/>
          <p:cNvCxnSpPr/>
          <p:nvPr/>
        </p:nvCxnSpPr>
        <p:spPr>
          <a:xfrm>
            <a:off x="3050157" y="18669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38" name="Shape 49"/>
          <p:cNvCxnSpPr>
            <a:cxnSpLocks noChangeShapeType="1"/>
            <a:endCxn id="3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cxnSp>
        <p:nvCxnSpPr>
          <p:cNvPr id="40" name="Straight Arrow Connector 82"/>
          <p:cNvCxnSpPr>
            <a:cxnSpLocks noChangeShapeType="1"/>
          </p:cNvCxnSpPr>
          <p:nvPr/>
        </p:nvCxnSpPr>
        <p:spPr bwMode="auto">
          <a:xfrm>
            <a:off x="6038491" y="1564977"/>
            <a:ext cx="1200509" cy="9525"/>
          </a:xfrm>
          <a:prstGeom prst="straightConnector1">
            <a:avLst/>
          </a:prstGeom>
          <a:noFill/>
          <a:ln w="19050" algn="ctr">
            <a:solidFill>
              <a:schemeClr val="tx1"/>
            </a:solidFill>
            <a:round/>
            <a:headEnd/>
            <a:tailEnd type="arrow" w="med" len="med"/>
          </a:ln>
        </p:spPr>
      </p:cxnSp>
      <p:cxnSp>
        <p:nvCxnSpPr>
          <p:cNvPr id="41" name="Straight Arrow Connector 40"/>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Oval 25"/>
          <p:cNvSpPr/>
          <p:nvPr/>
        </p:nvSpPr>
        <p:spPr>
          <a:xfrm>
            <a:off x="5894716" y="1542511"/>
            <a:ext cx="94892" cy="11537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7" name="TextBox 16"/>
          <p:cNvSpPr txBox="1"/>
          <p:nvPr/>
        </p:nvSpPr>
        <p:spPr>
          <a:xfrm>
            <a:off x="381000" y="6119004"/>
            <a:ext cx="8382000" cy="523220"/>
          </a:xfrm>
          <a:prstGeom prst="rect">
            <a:avLst/>
          </a:prstGeom>
          <a:noFill/>
        </p:spPr>
        <p:txBody>
          <a:bodyPr wrap="square" rtlCol="0">
            <a:spAutoFit/>
          </a:bodyPr>
          <a:lstStyle/>
          <a:p>
            <a:r>
              <a:rPr lang="en-US" sz="2800" b="1" dirty="0" smtClean="0"/>
              <a:t>How to sample controls?</a:t>
            </a:r>
            <a:endParaRPr lang="en-US" sz="2800" b="1" dirty="0"/>
          </a:p>
        </p:txBody>
      </p:sp>
    </p:spTree>
    <p:extLst>
      <p:ext uri="{BB962C8B-B14F-4D97-AF65-F5344CB8AC3E}">
        <p14:creationId xmlns:p14="http://schemas.microsoft.com/office/powerpoint/2010/main" val="74098357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1481250179"/>
              </p:ext>
            </p:extLst>
          </p:nvPr>
        </p:nvGraphicFramePr>
        <p:xfrm>
          <a:off x="381000" y="1981200"/>
          <a:ext cx="8610600" cy="463296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time each case is diagnosed. i.e. match on calendar time.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Midpoint of risk period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midpoint in follow-up. Assume linear change in exposure prevalence.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End of risk period (or other time point)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one </a:t>
                      </a:r>
                      <a:r>
                        <a:rPr kumimoji="0" lang="en-US" sz="2800" b="0" i="0" u="none" strike="noStrike" cap="none" normalizeH="0" baseline="0" dirty="0" err="1" smtClean="0">
                          <a:ln>
                            <a:noFill/>
                          </a:ln>
                          <a:solidFill>
                            <a:schemeClr val="tx1"/>
                          </a:solidFill>
                          <a:effectLst/>
                          <a:latin typeface="Times New Roman" pitchFamily="18" charset="0"/>
                        </a:rPr>
                        <a:t>timepoint</a:t>
                      </a:r>
                      <a:r>
                        <a:rPr kumimoji="0" lang="en-US" sz="2800" b="0" i="0" u="none" strike="noStrike" cap="none" normalizeH="0" baseline="0" dirty="0" smtClean="0">
                          <a:ln>
                            <a:noFill/>
                          </a:ln>
                          <a:solidFill>
                            <a:schemeClr val="tx1"/>
                          </a:solidFill>
                          <a:effectLst/>
                          <a:latin typeface="Times New Roman" pitchFamily="18" charset="0"/>
                        </a:rPr>
                        <a:t>, usually end of follow-up.  Assume steady state exposure prevalence.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609600"/>
            <a:ext cx="8229600" cy="1143000"/>
          </a:xfrm>
        </p:spPr>
        <p:txBody>
          <a:bodyPr/>
          <a:lstStyle/>
          <a:p>
            <a:r>
              <a:rPr lang="en-US" dirty="0" smtClean="0"/>
              <a:t>Sample Controls within a Dynamic Cohort  (Primary Study Base)</a:t>
            </a:r>
          </a:p>
        </p:txBody>
      </p:sp>
    </p:spTree>
    <p:extLst>
      <p:ext uri="{BB962C8B-B14F-4D97-AF65-F5344CB8AC3E}">
        <p14:creationId xmlns:p14="http://schemas.microsoft.com/office/powerpoint/2010/main" val="52110415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0" y="0"/>
            <a:ext cx="8242300" cy="396875"/>
          </a:xfrm>
          <a:prstGeom prst="rect">
            <a:avLst/>
          </a:prstGeom>
          <a:noFill/>
          <a:ln w="9525">
            <a:noFill/>
            <a:miter lim="800000"/>
            <a:headEnd/>
            <a:tailEnd/>
          </a:ln>
        </p:spPr>
        <p:txBody>
          <a:bodyPr wrap="none">
            <a:spAutoFit/>
          </a:bodyPr>
          <a:lstStyle/>
          <a:p>
            <a:r>
              <a:rPr lang="en-US" sz="2000" b="1"/>
              <a:t>Incidence Density Sampling In Dynamic Cohort (e.g. SF County residents)</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549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05498" name="Shape 49"/>
          <p:cNvCxnSpPr>
            <a:cxnSpLocks noChangeShapeType="1"/>
            <a:endCxn id="10549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5503"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dirty="0">
                <a:solidFill>
                  <a:srgbClr val="FF0000"/>
                </a:solidFill>
                <a:latin typeface="Calibri" pitchFamily="34" charset="0"/>
              </a:rPr>
              <a:t>Controls</a:t>
            </a:r>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1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0551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1362868" y="6096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sp>
        <p:nvSpPr>
          <p:cNvPr id="105518" name="Text Box 1036"/>
          <p:cNvSpPr txBox="1">
            <a:spLocks noChangeArrowheads="1"/>
          </p:cNvSpPr>
          <p:nvPr/>
        </p:nvSpPr>
        <p:spPr bwMode="auto">
          <a:xfrm>
            <a:off x="834454" y="6459508"/>
            <a:ext cx="7471917" cy="400110"/>
          </a:xfrm>
          <a:prstGeom prst="rect">
            <a:avLst/>
          </a:prstGeom>
          <a:noFill/>
          <a:ln w="9525">
            <a:noFill/>
            <a:miter lim="800000"/>
            <a:headEnd/>
            <a:tailEnd/>
          </a:ln>
        </p:spPr>
        <p:txBody>
          <a:bodyPr wrap="none" anchor="ctr">
            <a:spAutoFit/>
          </a:bodyPr>
          <a:lstStyle/>
          <a:p>
            <a:pPr algn="ctr" eaLnBrk="0" hangingPunct="0"/>
            <a:r>
              <a:rPr lang="en-US" sz="2000" dirty="0"/>
              <a:t>Incidence-density sampling  in a </a:t>
            </a:r>
            <a:r>
              <a:rPr lang="en-US" sz="2000" dirty="0" smtClean="0"/>
              <a:t>population </a:t>
            </a:r>
            <a:r>
              <a:rPr lang="en-US" sz="2000" dirty="0"/>
              <a:t>with new subjects entering</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5"/>
          <p:cNvSpPr txBox="1">
            <a:spLocks noChangeArrowheads="1"/>
          </p:cNvSpPr>
          <p:nvPr/>
        </p:nvSpPr>
        <p:spPr bwMode="auto">
          <a:xfrm>
            <a:off x="2574925" y="3657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4"/>
          <p:cNvSpPr txBox="1">
            <a:spLocks noChangeArrowheads="1"/>
          </p:cNvSpPr>
          <p:nvPr/>
        </p:nvSpPr>
        <p:spPr bwMode="auto">
          <a:xfrm>
            <a:off x="4106862" y="3127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5"/>
          <p:cNvSpPr txBox="1">
            <a:spLocks noChangeArrowheads="1"/>
          </p:cNvSpPr>
          <p:nvPr/>
        </p:nvSpPr>
        <p:spPr bwMode="auto">
          <a:xfrm>
            <a:off x="4106862" y="41179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1" name="Text Box 44"/>
          <p:cNvSpPr txBox="1">
            <a:spLocks noChangeArrowheads="1"/>
          </p:cNvSpPr>
          <p:nvPr/>
        </p:nvSpPr>
        <p:spPr bwMode="auto">
          <a:xfrm>
            <a:off x="5040312" y="3089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029200"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4"/>
          <p:cNvSpPr txBox="1">
            <a:spLocks noChangeArrowheads="1"/>
          </p:cNvSpPr>
          <p:nvPr/>
        </p:nvSpPr>
        <p:spPr bwMode="auto">
          <a:xfrm>
            <a:off x="5661025" y="3124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5"/>
          <p:cNvSpPr txBox="1">
            <a:spLocks noChangeArrowheads="1"/>
          </p:cNvSpPr>
          <p:nvPr/>
        </p:nvSpPr>
        <p:spPr bwMode="auto">
          <a:xfrm>
            <a:off x="5661025" y="4311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6"/>
          <p:cNvSpPr txBox="1">
            <a:spLocks noChangeArrowheads="1"/>
          </p:cNvSpPr>
          <p:nvPr/>
        </p:nvSpPr>
        <p:spPr bwMode="auto">
          <a:xfrm>
            <a:off x="5661025" y="5683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4" name="Text Box 44"/>
          <p:cNvSpPr txBox="1">
            <a:spLocks noChangeArrowheads="1"/>
          </p:cNvSpPr>
          <p:nvPr/>
        </p:nvSpPr>
        <p:spPr bwMode="auto">
          <a:xfrm>
            <a:off x="6183312" y="60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6"/>
          <p:cNvSpPr txBox="1">
            <a:spLocks noChangeArrowheads="1"/>
          </p:cNvSpPr>
          <p:nvPr/>
        </p:nvSpPr>
        <p:spPr bwMode="auto">
          <a:xfrm>
            <a:off x="6183312" y="4994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73" name="Straight Arrow Connector 72"/>
          <p:cNvCxnSpPr/>
          <p:nvPr/>
        </p:nvCxnSpPr>
        <p:spPr>
          <a:xfrm>
            <a:off x="6407030" y="643986"/>
            <a:ext cx="1816340" cy="5295899"/>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315200" y="495300"/>
            <a:ext cx="457200" cy="603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4"/>
          <p:cNvSpPr>
            <a:spLocks noChangeArrowheads="1"/>
          </p:cNvSpPr>
          <p:nvPr/>
        </p:nvSpPr>
        <p:spPr bwMode="auto">
          <a:xfrm>
            <a:off x="228600" y="0"/>
            <a:ext cx="8686800" cy="1143000"/>
          </a:xfrm>
          <a:prstGeom prst="rect">
            <a:avLst/>
          </a:prstGeom>
          <a:noFill/>
          <a:ln w="9525">
            <a:noFill/>
            <a:miter lim="800000"/>
            <a:headEnd/>
            <a:tailEnd/>
          </a:ln>
        </p:spPr>
        <p:txBody>
          <a:bodyPr anchor="ctr"/>
          <a:lstStyle/>
          <a:p>
            <a:pPr algn="ctr" eaLnBrk="0" hangingPunct="0"/>
            <a:r>
              <a:rPr lang="en-US" sz="3200">
                <a:solidFill>
                  <a:schemeClr val="tx2"/>
                </a:solidFill>
              </a:rPr>
              <a:t>Example of case-control study with incidence density sampling in a primary dynamic study base</a:t>
            </a:r>
          </a:p>
        </p:txBody>
      </p:sp>
      <p:sp>
        <p:nvSpPr>
          <p:cNvPr id="107522" name="Text Box 5"/>
          <p:cNvSpPr txBox="1">
            <a:spLocks noChangeArrowheads="1"/>
          </p:cNvSpPr>
          <p:nvPr/>
        </p:nvSpPr>
        <p:spPr bwMode="auto">
          <a:xfrm>
            <a:off x="228600" y="1349375"/>
            <a:ext cx="8686800" cy="5176838"/>
          </a:xfrm>
          <a:prstGeom prst="rect">
            <a:avLst/>
          </a:prstGeom>
          <a:noFill/>
          <a:ln w="9525">
            <a:noFill/>
            <a:miter lim="800000"/>
            <a:headEnd/>
            <a:tailEnd/>
          </a:ln>
        </p:spPr>
        <p:txBody>
          <a:bodyPr>
            <a:spAutoFit/>
          </a:bodyPr>
          <a:lstStyle/>
          <a:p>
            <a:pPr eaLnBrk="0" hangingPunct="0"/>
            <a:r>
              <a:rPr lang="en-US" sz="2200"/>
              <a:t>The association between long-term use of NSAIDs and non-Hodgkin </a:t>
            </a:r>
          </a:p>
          <a:p>
            <a:pPr eaLnBrk="0" hangingPunct="0"/>
            <a:r>
              <a:rPr lang="en-US" sz="2200"/>
              <a:t>lymphoma (NHL) was examined …in an ongoing</a:t>
            </a:r>
            <a:r>
              <a:rPr lang="en-US" sz="2200" b="1"/>
              <a:t> population-based </a:t>
            </a:r>
          </a:p>
          <a:p>
            <a:pPr eaLnBrk="0" hangingPunct="0"/>
            <a:r>
              <a:rPr lang="en-US" sz="2200" b="1"/>
              <a:t>case-control study</a:t>
            </a:r>
            <a:r>
              <a:rPr lang="en-US" sz="2200"/>
              <a:t> in the SF Bay Area.  </a:t>
            </a:r>
            <a:r>
              <a:rPr lang="en-US" sz="2200" b="1"/>
              <a:t>Cases </a:t>
            </a:r>
            <a:r>
              <a:rPr lang="en-US" sz="2200"/>
              <a:t>were identified using </a:t>
            </a:r>
          </a:p>
          <a:p>
            <a:pPr eaLnBrk="0" hangingPunct="0"/>
            <a:r>
              <a:rPr lang="en-US" sz="2200"/>
              <a:t>Surveillance, Epidemiology, and End Results (SEER) </a:t>
            </a:r>
            <a:r>
              <a:rPr lang="en-US" sz="2200" b="1"/>
              <a:t>registry data</a:t>
            </a:r>
            <a:r>
              <a:rPr lang="en-US" sz="2200"/>
              <a:t>.  …</a:t>
            </a:r>
            <a:r>
              <a:rPr lang="en-US" sz="2200" b="1"/>
              <a:t>Controls</a:t>
            </a:r>
            <a:r>
              <a:rPr lang="en-US" sz="2200"/>
              <a:t> were a random sample of persons identified by random digit dialing…resided in the </a:t>
            </a:r>
            <a:r>
              <a:rPr lang="en-US" sz="2200" b="1"/>
              <a:t>same six counties as the cases</a:t>
            </a:r>
            <a:r>
              <a:rPr lang="en-US" sz="2200"/>
              <a:t> </a:t>
            </a:r>
            <a:r>
              <a:rPr lang="en-US" sz="2200" b="1"/>
              <a:t>at the time of diagnosis…</a:t>
            </a:r>
          </a:p>
          <a:p>
            <a:pPr eaLnBrk="0" hangingPunct="0"/>
            <a:r>
              <a:rPr lang="en-US" sz="2200"/>
              <a:t>…After adjustment for age and sex, there was no consistent association </a:t>
            </a:r>
          </a:p>
          <a:p>
            <a:pPr eaLnBrk="0" hangingPunct="0"/>
            <a:r>
              <a:rPr lang="en-US" sz="2200"/>
              <a:t>between long-term use and NHL for all NSAIDs combined, aspirin, </a:t>
            </a:r>
          </a:p>
          <a:p>
            <a:pPr eaLnBrk="0" hangingPunct="0"/>
            <a:r>
              <a:rPr lang="en-US" sz="2200"/>
              <a:t>nonselective NSAIDs, and COX-2 inhibitors. </a:t>
            </a:r>
          </a:p>
          <a:p>
            <a:pPr eaLnBrk="0" hangingPunct="0"/>
            <a:endParaRPr lang="en-US" sz="2200"/>
          </a:p>
          <a:p>
            <a:pPr eaLnBrk="0" hangingPunct="0"/>
            <a:r>
              <a:rPr lang="en-US" sz="2000"/>
              <a:t>Flick, et al.</a:t>
            </a:r>
            <a:r>
              <a:rPr lang="en-US" sz="2000" b="1" i="1"/>
              <a:t> Use of Nonsteroidal</a:t>
            </a:r>
            <a:r>
              <a:rPr lang="en-US" b="1" i="1"/>
              <a:t> </a:t>
            </a:r>
            <a:r>
              <a:rPr lang="en-US" sz="2000" b="1" i="1"/>
              <a:t>Antiinflammatory Drugs and Non-Hodgkin </a:t>
            </a:r>
          </a:p>
          <a:p>
            <a:pPr eaLnBrk="0" hangingPunct="0"/>
            <a:r>
              <a:rPr lang="en-US" sz="2000" b="1" i="1"/>
              <a:t>Lymphoma: A Population-based Case-Control Study.</a:t>
            </a:r>
            <a:r>
              <a:rPr lang="en-US"/>
              <a:t> </a:t>
            </a:r>
            <a:r>
              <a:rPr lang="en-US" sz="2000" i="1"/>
              <a:t>Am J Epidemiol</a:t>
            </a:r>
            <a:r>
              <a:rPr lang="en-US" sz="2000"/>
              <a:t> 2006; </a:t>
            </a:r>
          </a:p>
          <a:p>
            <a:pPr eaLnBrk="0" hangingPunct="0"/>
            <a:r>
              <a:rPr lang="en-US" sz="2000"/>
              <a:t>Sept 1, 164:497-504.</a:t>
            </a:r>
          </a:p>
          <a:p>
            <a:pPr eaLnBrk="0" hangingPunct="0"/>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ChangeArrowheads="1"/>
          </p:cNvSpPr>
          <p:nvPr>
            <p:ph type="title"/>
          </p:nvPr>
        </p:nvSpPr>
        <p:spPr>
          <a:xfrm>
            <a:off x="609600" y="228600"/>
            <a:ext cx="8153400" cy="1143000"/>
          </a:xfrm>
        </p:spPr>
        <p:txBody>
          <a:bodyPr/>
          <a:lstStyle/>
          <a:p>
            <a:r>
              <a:rPr lang="en-US" sz="4000" smtClean="0"/>
              <a:t>Dynamic study base:  Cases</a:t>
            </a:r>
          </a:p>
        </p:txBody>
      </p:sp>
      <p:sp>
        <p:nvSpPr>
          <p:cNvPr id="109570" name="Rectangle 3"/>
          <p:cNvSpPr>
            <a:spLocks noGrp="1" noChangeArrowheads="1"/>
          </p:cNvSpPr>
          <p:nvPr>
            <p:ph type="body" idx="1"/>
          </p:nvPr>
        </p:nvSpPr>
        <p:spPr>
          <a:xfrm>
            <a:off x="228600" y="1295400"/>
            <a:ext cx="8686800" cy="5257800"/>
          </a:xfrm>
        </p:spPr>
        <p:txBody>
          <a:bodyPr/>
          <a:lstStyle/>
          <a:p>
            <a:r>
              <a:rPr lang="en-US" smtClean="0"/>
              <a:t>Incident NHL between October 2001 and May 2004 in the 6 SF Bay Area counties.</a:t>
            </a:r>
          </a:p>
          <a:p>
            <a:r>
              <a:rPr lang="en-US" smtClean="0"/>
              <a:t>Eligible cases were those who were SF Bay Area residents at the time of diagnosis, aged 21–85 years at the time of diagnosis, and able to complete an interview in English.  NHL cases were identified using rapid case ascertainment and SEER registry data. </a:t>
            </a:r>
          </a:p>
          <a:p>
            <a:r>
              <a:rPr lang="en-US" smtClean="0"/>
              <a:t>A total of 1,000 cases</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noChangeArrowheads="1"/>
          </p:cNvSpPr>
          <p:nvPr>
            <p:ph type="title"/>
          </p:nvPr>
        </p:nvSpPr>
        <p:spPr>
          <a:xfrm>
            <a:off x="609600" y="228600"/>
            <a:ext cx="8153400" cy="1143000"/>
          </a:xfrm>
        </p:spPr>
        <p:txBody>
          <a:bodyPr/>
          <a:lstStyle/>
          <a:p>
            <a:r>
              <a:rPr lang="en-US" sz="4000" smtClean="0"/>
              <a:t>Dynamic study base: controls</a:t>
            </a:r>
          </a:p>
        </p:txBody>
      </p:sp>
      <p:sp>
        <p:nvSpPr>
          <p:cNvPr id="110594" name="Rectangle 3"/>
          <p:cNvSpPr>
            <a:spLocks noGrp="1" noChangeArrowheads="1"/>
          </p:cNvSpPr>
          <p:nvPr>
            <p:ph type="body" idx="1"/>
          </p:nvPr>
        </p:nvSpPr>
        <p:spPr>
          <a:xfrm>
            <a:off x="152400" y="1219200"/>
            <a:ext cx="8839200" cy="4114800"/>
          </a:xfrm>
        </p:spPr>
        <p:txBody>
          <a:bodyPr/>
          <a:lstStyle/>
          <a:p>
            <a:pPr>
              <a:lnSpc>
                <a:spcPct val="80000"/>
              </a:lnSpc>
            </a:pPr>
            <a:r>
              <a:rPr lang="en-US" sz="2400" dirty="0" smtClean="0"/>
              <a:t>Control participants were frequency-matched to cases by age, sex, and county of residence. Control participants were a random sample of persons identified by random digit dialing or from Centers for Medicare and Medicaid Services files. Eligible controls had no history of NHL, resided in the same six counties as the cases </a:t>
            </a:r>
            <a:r>
              <a:rPr lang="en-US" sz="2400" i="1" dirty="0" smtClean="0"/>
              <a:t>at the time of diagnosis</a:t>
            </a:r>
            <a:r>
              <a:rPr lang="en-US" sz="2400" dirty="0" smtClean="0"/>
              <a:t>, were aged 21–85 years, and were able to complete an interview in English. </a:t>
            </a:r>
          </a:p>
          <a:p>
            <a:pPr>
              <a:lnSpc>
                <a:spcPct val="80000"/>
              </a:lnSpc>
            </a:pPr>
            <a:r>
              <a:rPr lang="en-US" sz="2400" dirty="0" smtClean="0"/>
              <a:t>Participants completed in-person interviews designed to measure potential NHL risk factors. Questions were asked regarding use during the past 20 years of aspirin, prescription and over-the-counter nonselective NSAIDs, and cyclooxygenase-2 (COX-2) inhibitors. </a:t>
            </a:r>
          </a:p>
          <a:p>
            <a:pPr>
              <a:lnSpc>
                <a:spcPct val="80000"/>
              </a:lnSpc>
            </a:pPr>
            <a:r>
              <a:rPr lang="en-US" sz="2400" dirty="0" smtClean="0"/>
              <a:t>A total of 1,060 controls</a:t>
            </a:r>
          </a:p>
          <a:p>
            <a:pPr>
              <a:lnSpc>
                <a:spcPct val="80000"/>
              </a:lnSpc>
            </a:pPr>
            <a:r>
              <a:rPr lang="en-US" sz="2400" dirty="0" smtClean="0"/>
              <a:t>Efficiency prize!  </a:t>
            </a:r>
            <a:r>
              <a:rPr lang="en-US" sz="2400" b="1" dirty="0" smtClean="0"/>
              <a:t>1,000</a:t>
            </a:r>
            <a:r>
              <a:rPr lang="en-US" sz="2400" dirty="0" smtClean="0"/>
              <a:t> cases + </a:t>
            </a:r>
            <a:r>
              <a:rPr lang="en-US" sz="2400" b="1" dirty="0" smtClean="0"/>
              <a:t>1,060</a:t>
            </a:r>
            <a:r>
              <a:rPr lang="en-US" sz="2400" dirty="0" smtClean="0"/>
              <a:t> controls represent experience of entire Bay Area population </a:t>
            </a:r>
            <a:r>
              <a:rPr lang="en-US" sz="2400" b="1" dirty="0" smtClean="0"/>
              <a:t>(~4 million</a:t>
            </a:r>
            <a:r>
              <a:rPr lang="en-US" sz="24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59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5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52" name="TextBox 45"/>
          <p:cNvSpPr txBox="1">
            <a:spLocks noChangeArrowheads="1"/>
          </p:cNvSpPr>
          <p:nvPr/>
        </p:nvSpPr>
        <p:spPr bwMode="auto">
          <a:xfrm>
            <a:off x="152400" y="685800"/>
            <a:ext cx="3733800" cy="1016000"/>
          </a:xfrm>
          <a:prstGeom prst="rect">
            <a:avLst/>
          </a:prstGeom>
          <a:noFill/>
          <a:ln w="9525">
            <a:noFill/>
            <a:miter lim="800000"/>
            <a:headEnd/>
            <a:tailEnd/>
          </a:ln>
        </p:spPr>
        <p:txBody>
          <a:bodyPr>
            <a:spAutoFit/>
          </a:bodyPr>
          <a:lstStyle/>
          <a:p>
            <a:r>
              <a:rPr lang="en-US" sz="2000" b="1"/>
              <a:t>Sampling controls at midpoint in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45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6458" name="Shape 49"/>
          <p:cNvCxnSpPr>
            <a:cxnSpLocks noChangeShapeType="1"/>
            <a:endCxn id="14645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4" name="Rectangle 53"/>
          <p:cNvSpPr/>
          <p:nvPr/>
        </p:nvSpPr>
        <p:spPr>
          <a:xfrm>
            <a:off x="4572000" y="2590800"/>
            <a:ext cx="762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46460"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46461" name="Shape 58"/>
          <p:cNvCxnSpPr>
            <a:cxnSpLocks noChangeShapeType="1"/>
          </p:cNvCxnSpPr>
          <p:nvPr/>
        </p:nvCxnSpPr>
        <p:spPr bwMode="auto">
          <a:xfrm flipV="1">
            <a:off x="4724400" y="6302375"/>
            <a:ext cx="3200400" cy="22225"/>
          </a:xfrm>
          <a:prstGeom prst="straightConnector1">
            <a:avLst/>
          </a:prstGeom>
          <a:noFill/>
          <a:ln w="25400" algn="ctr">
            <a:solidFill>
              <a:srgbClr val="4A7EBB"/>
            </a:solidFill>
            <a:miter lim="800000"/>
            <a:headEnd/>
            <a:tailEnd type="arrow" w="med" len="med"/>
          </a:ln>
        </p:spPr>
      </p:cxnSp>
      <p:cxnSp>
        <p:nvCxnSpPr>
          <p:cNvPr id="146462" name="Straight Connector 63"/>
          <p:cNvCxnSpPr>
            <a:cxnSpLocks noChangeShapeType="1"/>
          </p:cNvCxnSpPr>
          <p:nvPr/>
        </p:nvCxnSpPr>
        <p:spPr bwMode="auto">
          <a:xfrm>
            <a:off x="4648200" y="6172200"/>
            <a:ext cx="38100" cy="166688"/>
          </a:xfrm>
          <a:prstGeom prst="line">
            <a:avLst/>
          </a:prstGeom>
          <a:noFill/>
          <a:ln w="25400" algn="ctr">
            <a:solidFill>
              <a:srgbClr val="4A7EBB"/>
            </a:solidFill>
            <a:round/>
            <a:headEnd/>
            <a:tailEnd/>
          </a:ln>
        </p:spPr>
      </p:cxnSp>
      <p:sp>
        <p:nvSpPr>
          <p:cNvPr id="146463"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4495800" y="457200"/>
            <a:ext cx="46038"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646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646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6467" name="TextBox 84"/>
          <p:cNvSpPr txBox="1">
            <a:spLocks noChangeArrowheads="1"/>
          </p:cNvSpPr>
          <p:nvPr/>
        </p:nvSpPr>
        <p:spPr bwMode="auto">
          <a:xfrm>
            <a:off x="7772400" y="457200"/>
            <a:ext cx="1084263" cy="641350"/>
          </a:xfrm>
          <a:prstGeom prst="rect">
            <a:avLst/>
          </a:prstGeom>
          <a:noFill/>
          <a:ln w="9525">
            <a:noFill/>
            <a:miter lim="800000"/>
            <a:headEnd/>
            <a:tailEnd/>
          </a:ln>
        </p:spPr>
        <p:txBody>
          <a:bodyPr wrap="none">
            <a:spAutoFit/>
          </a:bodyPr>
          <a:lstStyle/>
          <a:p>
            <a:r>
              <a:rPr lang="en-US" sz="1800">
                <a:latin typeface="Calibri" pitchFamily="34" charset="0"/>
              </a:rPr>
              <a:t>New</a:t>
            </a:r>
          </a:p>
          <a:p>
            <a:r>
              <a:rPr lang="en-US" sz="1800">
                <a:latin typeface="Calibri" pitchFamily="34" charset="0"/>
              </a:rPr>
              <a:t>Residents</a:t>
            </a:r>
          </a:p>
        </p:txBody>
      </p:sp>
      <p:sp>
        <p:nvSpPr>
          <p:cNvPr id="146468" name="Text Box 1036"/>
          <p:cNvSpPr txBox="1">
            <a:spLocks noChangeArrowheads="1"/>
          </p:cNvSpPr>
          <p:nvPr/>
        </p:nvSpPr>
        <p:spPr bwMode="auto">
          <a:xfrm>
            <a:off x="214312" y="6305490"/>
            <a:ext cx="7329488" cy="400110"/>
          </a:xfrm>
          <a:prstGeom prst="rect">
            <a:avLst/>
          </a:prstGeom>
          <a:noFill/>
          <a:ln w="9525">
            <a:noFill/>
            <a:miter lim="800000"/>
            <a:headEnd/>
            <a:tailEnd/>
          </a:ln>
        </p:spPr>
        <p:txBody>
          <a:bodyPr anchor="ctr">
            <a:spAutoFit/>
          </a:bodyPr>
          <a:lstStyle/>
          <a:p>
            <a:pPr eaLnBrk="0" hangingPunct="0"/>
            <a:r>
              <a:rPr lang="en-US" altLang="en-US" sz="2000" dirty="0" smtClean="0"/>
              <a:t>Unbiased IF </a:t>
            </a:r>
            <a:r>
              <a:rPr lang="en-US" altLang="en-US" sz="2000" dirty="0"/>
              <a:t>exposure </a:t>
            </a:r>
            <a:r>
              <a:rPr lang="en-US" altLang="en-US" sz="2000" dirty="0" smtClean="0"/>
              <a:t>prevalence changing </a:t>
            </a:r>
            <a:r>
              <a:rPr lang="en-US" altLang="en-US" sz="2000" dirty="0"/>
              <a:t>linearly or in steady state</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74"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75" name="TextBox 2"/>
          <p:cNvSpPr txBox="1">
            <a:spLocks noChangeArrowheads="1"/>
          </p:cNvSpPr>
          <p:nvPr/>
        </p:nvSpPr>
        <p:spPr bwMode="auto">
          <a:xfrm>
            <a:off x="2057400" y="5715000"/>
            <a:ext cx="3810000" cy="369888"/>
          </a:xfrm>
          <a:prstGeom prst="rect">
            <a:avLst/>
          </a:prstGeom>
          <a:noFill/>
          <a:ln w="9525">
            <a:noFill/>
            <a:miter lim="800000"/>
            <a:headEnd/>
            <a:tailEnd/>
          </a:ln>
        </p:spPr>
        <p:txBody>
          <a:bodyPr>
            <a:spAutoFit/>
          </a:bodyPr>
          <a:lstStyle/>
          <a:p>
            <a:pPr eaLnBrk="0" hangingPunct="0"/>
            <a:r>
              <a:rPr lang="en-US" sz="1800">
                <a:latin typeface="Calibri" pitchFamily="34" charset="0"/>
              </a:rPr>
              <a:t>Calendar Time </a:t>
            </a:r>
          </a:p>
        </p:txBody>
      </p:sp>
      <p:cxnSp>
        <p:nvCxnSpPr>
          <p:cNvPr id="58" name="Straight Arrow Connector 57"/>
          <p:cNvCxnSpPr/>
          <p:nvPr/>
        </p:nvCxnSpPr>
        <p:spPr>
          <a:xfrm>
            <a:off x="3581400" y="5867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44"/>
          <p:cNvSpPr txBox="1">
            <a:spLocks noChangeArrowheads="1"/>
          </p:cNvSpPr>
          <p:nvPr/>
        </p:nvSpPr>
        <p:spPr bwMode="auto">
          <a:xfrm>
            <a:off x="4488611" y="28869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7" name="Text Box 45"/>
          <p:cNvSpPr txBox="1">
            <a:spLocks noChangeArrowheads="1"/>
          </p:cNvSpPr>
          <p:nvPr/>
        </p:nvSpPr>
        <p:spPr bwMode="auto">
          <a:xfrm>
            <a:off x="4488611" y="37251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8" name="Text Box 46"/>
          <p:cNvSpPr txBox="1">
            <a:spLocks noChangeArrowheads="1"/>
          </p:cNvSpPr>
          <p:nvPr/>
        </p:nvSpPr>
        <p:spPr bwMode="auto">
          <a:xfrm>
            <a:off x="4505910" y="460782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9" name="Text Box 44"/>
          <p:cNvSpPr txBox="1">
            <a:spLocks noChangeArrowheads="1"/>
          </p:cNvSpPr>
          <p:nvPr/>
        </p:nvSpPr>
        <p:spPr bwMode="auto">
          <a:xfrm>
            <a:off x="4501520" y="34131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0" name="Text Box 45"/>
          <p:cNvSpPr txBox="1">
            <a:spLocks noChangeArrowheads="1"/>
          </p:cNvSpPr>
          <p:nvPr/>
        </p:nvSpPr>
        <p:spPr bwMode="auto">
          <a:xfrm>
            <a:off x="4501520" y="42513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1" name="Text Box 46"/>
          <p:cNvSpPr txBox="1">
            <a:spLocks noChangeArrowheads="1"/>
          </p:cNvSpPr>
          <p:nvPr/>
        </p:nvSpPr>
        <p:spPr bwMode="auto">
          <a:xfrm>
            <a:off x="4518819" y="51339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2" name="Text Box 44"/>
          <p:cNvSpPr txBox="1">
            <a:spLocks noChangeArrowheads="1"/>
          </p:cNvSpPr>
          <p:nvPr/>
        </p:nvSpPr>
        <p:spPr bwMode="auto">
          <a:xfrm>
            <a:off x="4489988" y="3155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3" name="Text Box 45"/>
          <p:cNvSpPr txBox="1">
            <a:spLocks noChangeArrowheads="1"/>
          </p:cNvSpPr>
          <p:nvPr/>
        </p:nvSpPr>
        <p:spPr bwMode="auto">
          <a:xfrm>
            <a:off x="4489988" y="39941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4507287"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6"/>
          <p:cNvSpPr txBox="1">
            <a:spLocks noChangeArrowheads="1"/>
          </p:cNvSpPr>
          <p:nvPr/>
        </p:nvSpPr>
        <p:spPr bwMode="auto">
          <a:xfrm>
            <a:off x="4514519" y="5723267"/>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4502987" y="5466092"/>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6"/>
          <p:cNvSpPr txBox="1">
            <a:spLocks noChangeArrowheads="1"/>
          </p:cNvSpPr>
          <p:nvPr/>
        </p:nvSpPr>
        <p:spPr bwMode="auto">
          <a:xfrm>
            <a:off x="4479925" y="2635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6"/>
          <p:cNvSpPr txBox="1">
            <a:spLocks noChangeArrowheads="1"/>
          </p:cNvSpPr>
          <p:nvPr/>
        </p:nvSpPr>
        <p:spPr bwMode="auto">
          <a:xfrm>
            <a:off x="4389406" y="550533"/>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60" name="Straight Arrow Connector 59"/>
          <p:cNvCxnSpPr>
            <a:stCxn id="146463" idx="5"/>
          </p:cNvCxnSpPr>
          <p:nvPr/>
        </p:nvCxnSpPr>
        <p:spPr>
          <a:xfrm>
            <a:off x="4648200" y="800100"/>
            <a:ext cx="3575170" cy="5139785"/>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7343955" y="441325"/>
            <a:ext cx="457200" cy="7191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295451877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00" name="TextBox 45"/>
          <p:cNvSpPr txBox="1">
            <a:spLocks noChangeArrowheads="1"/>
          </p:cNvSpPr>
          <p:nvPr/>
        </p:nvSpPr>
        <p:spPr bwMode="auto">
          <a:xfrm>
            <a:off x="228600" y="736600"/>
            <a:ext cx="3581400" cy="1016000"/>
          </a:xfrm>
          <a:prstGeom prst="rect">
            <a:avLst/>
          </a:prstGeom>
          <a:noFill/>
          <a:ln w="9525">
            <a:noFill/>
            <a:miter lim="800000"/>
            <a:headEnd/>
            <a:tailEnd/>
          </a:ln>
        </p:spPr>
        <p:txBody>
          <a:bodyPr>
            <a:spAutoFit/>
          </a:bodyPr>
          <a:lstStyle/>
          <a:p>
            <a:r>
              <a:rPr lang="en-US" sz="2000" b="1"/>
              <a:t>Sampling controls after case accrual in a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505"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8506" name="Shape 49"/>
          <p:cNvCxnSpPr>
            <a:cxnSpLocks noChangeShapeType="1"/>
            <a:endCxn id="148505"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48511"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8514"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8515" name="TextBox 84"/>
          <p:cNvSpPr txBox="1">
            <a:spLocks noChangeArrowheads="1"/>
          </p:cNvSpPr>
          <p:nvPr/>
        </p:nvSpPr>
        <p:spPr bwMode="auto">
          <a:xfrm>
            <a:off x="7772400" y="457200"/>
            <a:ext cx="1084263" cy="641350"/>
          </a:xfrm>
          <a:prstGeom prst="rect">
            <a:avLst/>
          </a:prstGeom>
          <a:noFill/>
          <a:ln w="9525">
            <a:noFill/>
            <a:miter lim="800000"/>
            <a:headEnd/>
            <a:tailEnd/>
          </a:ln>
        </p:spPr>
        <p:txBody>
          <a:bodyPr wrap="none">
            <a:spAutoFit/>
          </a:bodyPr>
          <a:lstStyle/>
          <a:p>
            <a:r>
              <a:rPr lang="en-US" sz="1800">
                <a:latin typeface="Calibri" pitchFamily="34" charset="0"/>
              </a:rPr>
              <a:t>New</a:t>
            </a:r>
          </a:p>
          <a:p>
            <a:r>
              <a:rPr lang="en-US" sz="1800">
                <a:latin typeface="Calibri" pitchFamily="34" charset="0"/>
              </a:rPr>
              <a:t>Residents</a:t>
            </a:r>
          </a:p>
        </p:txBody>
      </p:sp>
      <p:sp>
        <p:nvSpPr>
          <p:cNvPr id="148516" name="Text Box 1036"/>
          <p:cNvSpPr txBox="1">
            <a:spLocks noChangeArrowheads="1"/>
          </p:cNvSpPr>
          <p:nvPr/>
        </p:nvSpPr>
        <p:spPr bwMode="auto">
          <a:xfrm>
            <a:off x="214313" y="6457890"/>
            <a:ext cx="6757987" cy="400110"/>
          </a:xfrm>
          <a:prstGeom prst="rect">
            <a:avLst/>
          </a:prstGeom>
          <a:noFill/>
          <a:ln w="9525">
            <a:noFill/>
            <a:miter lim="800000"/>
            <a:headEnd/>
            <a:tailEnd/>
          </a:ln>
        </p:spPr>
        <p:txBody>
          <a:bodyPr anchor="ctr">
            <a:spAutoFit/>
          </a:bodyPr>
          <a:lstStyle/>
          <a:p>
            <a:pPr eaLnBrk="0" hangingPunct="0"/>
            <a:r>
              <a:rPr lang="en-US" altLang="en-US" sz="2000" dirty="0" smtClean="0"/>
              <a:t>Unbiased IF exposure prevalence in population </a:t>
            </a:r>
            <a:r>
              <a:rPr lang="en-US" altLang="en-US" sz="2000" dirty="0"/>
              <a:t>is in steady state</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23" name="TextBox 2"/>
          <p:cNvSpPr txBox="1">
            <a:spLocks noChangeArrowheads="1"/>
          </p:cNvSpPr>
          <p:nvPr/>
        </p:nvSpPr>
        <p:spPr bwMode="auto">
          <a:xfrm>
            <a:off x="2133600" y="6107112"/>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733800" y="6248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63"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a:spLocks noChangeArrowheads="1"/>
          </p:cNvSpPr>
          <p:nvPr/>
        </p:nvSpPr>
        <p:spPr bwMode="auto">
          <a:xfrm>
            <a:off x="7429500" y="38862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
        <p:nvSpPr>
          <p:cNvPr id="47" name="Rectangle 46"/>
          <p:cNvSpPr/>
          <p:nvPr/>
        </p:nvSpPr>
        <p:spPr>
          <a:xfrm>
            <a:off x="7343955" y="441325"/>
            <a:ext cx="457200" cy="644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 Box 44"/>
          <p:cNvSpPr txBox="1">
            <a:spLocks noChangeArrowheads="1"/>
          </p:cNvSpPr>
          <p:nvPr/>
        </p:nvSpPr>
        <p:spPr bwMode="auto">
          <a:xfrm>
            <a:off x="7421562" y="7016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46" name="Straight Arrow Connector 45"/>
          <p:cNvCxnSpPr/>
          <p:nvPr/>
        </p:nvCxnSpPr>
        <p:spPr>
          <a:xfrm>
            <a:off x="7645280" y="736061"/>
            <a:ext cx="686714" cy="3988339"/>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4141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2119160323"/>
              </p:ext>
            </p:extLst>
          </p:nvPr>
        </p:nvGraphicFramePr>
        <p:xfrm>
          <a:off x="381000" y="1981200"/>
          <a:ext cx="8610600" cy="463296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time each case is diagnosed. i.e. match on calendar time.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Midpoint of risk period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midpoint in follow-up. Assume linear change in exposure prevalence.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End of risk period (or other time point)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one </a:t>
                      </a:r>
                      <a:r>
                        <a:rPr kumimoji="0" lang="en-US" sz="2800" b="0" i="0" u="none" strike="noStrike" cap="none" normalizeH="0" baseline="0" dirty="0" err="1" smtClean="0">
                          <a:ln>
                            <a:noFill/>
                          </a:ln>
                          <a:solidFill>
                            <a:schemeClr val="tx1"/>
                          </a:solidFill>
                          <a:effectLst/>
                          <a:latin typeface="Times New Roman" pitchFamily="18" charset="0"/>
                        </a:rPr>
                        <a:t>timepoint</a:t>
                      </a:r>
                      <a:r>
                        <a:rPr kumimoji="0" lang="en-US" sz="2800" b="0" i="0" u="none" strike="noStrike" cap="none" normalizeH="0" baseline="0" dirty="0" smtClean="0">
                          <a:ln>
                            <a:noFill/>
                          </a:ln>
                          <a:solidFill>
                            <a:schemeClr val="tx1"/>
                          </a:solidFill>
                          <a:effectLst/>
                          <a:latin typeface="Times New Roman" pitchFamily="18" charset="0"/>
                        </a:rPr>
                        <a:t>, usually end of follow-up.  Assume steady state exposure prevalence.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228600" y="304800"/>
            <a:ext cx="8534400" cy="1143000"/>
          </a:xfrm>
        </p:spPr>
        <p:txBody>
          <a:bodyPr/>
          <a:lstStyle/>
          <a:p>
            <a:r>
              <a:rPr lang="en-US" sz="4000" dirty="0" smtClean="0"/>
              <a:t>Summary: Sampling Controls from a Dynamic Cohort  (Primary Study Base)</a:t>
            </a:r>
          </a:p>
        </p:txBody>
      </p:sp>
    </p:spTree>
    <p:extLst>
      <p:ext uri="{BB962C8B-B14F-4D97-AF65-F5344CB8AC3E}">
        <p14:creationId xmlns:p14="http://schemas.microsoft.com/office/powerpoint/2010/main" val="3321599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457200" y="152400"/>
            <a:ext cx="7772400" cy="1143000"/>
          </a:xfrm>
        </p:spPr>
        <p:txBody>
          <a:bodyPr/>
          <a:lstStyle/>
          <a:p>
            <a:r>
              <a:rPr lang="en-US" sz="4000" dirty="0" smtClean="0"/>
              <a:t>Problems with ecological </a:t>
            </a:r>
            <a:r>
              <a:rPr lang="en-US" sz="4000" dirty="0"/>
              <a:t>s</a:t>
            </a:r>
            <a:r>
              <a:rPr lang="en-US" sz="4000" dirty="0" smtClean="0"/>
              <a:t>tudies that lead to incorrect conclusions</a:t>
            </a:r>
          </a:p>
        </p:txBody>
      </p:sp>
      <p:sp>
        <p:nvSpPr>
          <p:cNvPr id="19458" name="Rectangle 3"/>
          <p:cNvSpPr>
            <a:spLocks noGrp="1" noChangeArrowheads="1"/>
          </p:cNvSpPr>
          <p:nvPr>
            <p:ph type="body" idx="1"/>
          </p:nvPr>
        </p:nvSpPr>
        <p:spPr>
          <a:xfrm>
            <a:off x="152400" y="1524000"/>
            <a:ext cx="8686800" cy="4876800"/>
          </a:xfrm>
        </p:spPr>
        <p:txBody>
          <a:bodyPr/>
          <a:lstStyle/>
          <a:p>
            <a:pPr>
              <a:lnSpc>
                <a:spcPct val="80000"/>
              </a:lnSpc>
            </a:pPr>
            <a:r>
              <a:rPr lang="en-US" sz="2800" dirty="0" smtClean="0"/>
              <a:t>Confounding</a:t>
            </a:r>
          </a:p>
          <a:p>
            <a:pPr lvl="1">
              <a:lnSpc>
                <a:spcPct val="80000"/>
              </a:lnSpc>
            </a:pPr>
            <a:r>
              <a:rPr lang="en-US" sz="2600" dirty="0" smtClean="0"/>
              <a:t>Potential source of bias in most observational studies, not just ecological studies.  Covered in later lectures.</a:t>
            </a:r>
          </a:p>
          <a:p>
            <a:pPr lvl="1">
              <a:lnSpc>
                <a:spcPct val="80000"/>
              </a:lnSpc>
            </a:pPr>
            <a:r>
              <a:rPr lang="en-US" sz="2600" dirty="0" smtClean="0"/>
              <a:t>Particularly difficult to manage in ecological design</a:t>
            </a:r>
          </a:p>
          <a:p>
            <a:pPr marL="457200" lvl="1" indent="0">
              <a:lnSpc>
                <a:spcPct val="80000"/>
              </a:lnSpc>
              <a:buNone/>
            </a:pPr>
            <a:r>
              <a:rPr lang="en-US" sz="1200" dirty="0" smtClean="0"/>
              <a:t> </a:t>
            </a:r>
          </a:p>
          <a:p>
            <a:pPr>
              <a:lnSpc>
                <a:spcPct val="80000"/>
              </a:lnSpc>
            </a:pPr>
            <a:r>
              <a:rPr lang="en-US" sz="2800" dirty="0" smtClean="0"/>
              <a:t>Ecological fallacy</a:t>
            </a:r>
          </a:p>
          <a:p>
            <a:pPr lvl="1">
              <a:lnSpc>
                <a:spcPct val="80000"/>
              </a:lnSpc>
            </a:pPr>
            <a:r>
              <a:rPr lang="en-US" sz="2600" dirty="0" smtClean="0"/>
              <a:t>Particular to ecological design</a:t>
            </a:r>
          </a:p>
          <a:p>
            <a:pPr lvl="1">
              <a:lnSpc>
                <a:spcPct val="80000"/>
              </a:lnSpc>
            </a:pPr>
            <a:r>
              <a:rPr lang="en-US" sz="2600" dirty="0" smtClean="0"/>
              <a:t>Can arise when making inferences about individuals from the group level of observation.  The relationship that appears to exist at the group level is </a:t>
            </a:r>
            <a:r>
              <a:rPr lang="en-US" sz="2600" i="1" dirty="0" smtClean="0"/>
              <a:t>not</a:t>
            </a:r>
            <a:r>
              <a:rPr lang="en-US" sz="2600" dirty="0" smtClean="0"/>
              <a:t> present within individuals</a:t>
            </a:r>
          </a:p>
          <a:p>
            <a:pPr lvl="1">
              <a:lnSpc>
                <a:spcPct val="80000"/>
              </a:lnSpc>
            </a:pPr>
            <a:r>
              <a:rPr lang="en-US" sz="2600" dirty="0" smtClean="0"/>
              <a:t>Example in next slides</a:t>
            </a:r>
          </a:p>
          <a:p>
            <a:pPr lvl="1">
              <a:lnSpc>
                <a:spcPct val="80000"/>
              </a:lnSpc>
            </a:pPr>
            <a:endParaRPr lang="en-US" sz="2400" dirty="0" smtClean="0"/>
          </a:p>
          <a:p>
            <a:pPr lvl="1">
              <a:lnSpc>
                <a:spcPct val="80000"/>
              </a:lnSpc>
            </a:pPr>
            <a:endParaRPr lang="en-US" sz="2400" dirty="0" smtClean="0"/>
          </a:p>
        </p:txBody>
      </p:sp>
    </p:spTree>
    <p:extLst>
      <p:ext uri="{BB962C8B-B14F-4D97-AF65-F5344CB8AC3E}">
        <p14:creationId xmlns:p14="http://schemas.microsoft.com/office/powerpoint/2010/main" val="284837907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a:xfrm>
            <a:off x="228600" y="228600"/>
            <a:ext cx="8229600" cy="1143000"/>
          </a:xfrm>
        </p:spPr>
        <p:txBody>
          <a:bodyPr/>
          <a:lstStyle/>
          <a:p>
            <a:r>
              <a:rPr lang="en-US" sz="3600" b="1" smtClean="0"/>
              <a:t>Case-control studies arise from either a primary or secondary study base</a:t>
            </a:r>
            <a:endParaRPr lang="en-US" sz="3600" b="1" u="sng" smtClean="0"/>
          </a:p>
        </p:txBody>
      </p:sp>
      <p:sp>
        <p:nvSpPr>
          <p:cNvPr id="111618" name="Rectangle 3"/>
          <p:cNvSpPr>
            <a:spLocks noGrp="1" noChangeArrowheads="1"/>
          </p:cNvSpPr>
          <p:nvPr>
            <p:ph type="body" idx="1"/>
          </p:nvPr>
        </p:nvSpPr>
        <p:spPr>
          <a:xfrm>
            <a:off x="381000" y="2438400"/>
            <a:ext cx="8229600" cy="4343400"/>
          </a:xfrm>
        </p:spPr>
        <p:txBody>
          <a:bodyPr/>
          <a:lstStyle/>
          <a:p>
            <a:r>
              <a:rPr lang="en-US" sz="2800" b="1" dirty="0" smtClean="0"/>
              <a:t>Primary Study Base</a:t>
            </a:r>
            <a:r>
              <a:rPr lang="en-US" sz="2800" dirty="0" smtClean="0"/>
              <a:t> = a population that gives rise to cases that can be defined before cases appear</a:t>
            </a:r>
          </a:p>
          <a:p>
            <a:r>
              <a:rPr lang="en-US" sz="2800" dirty="0" smtClean="0"/>
              <a:t>It existed long before your case-control study</a:t>
            </a:r>
          </a:p>
          <a:p>
            <a:r>
              <a:rPr lang="en-US" sz="2800" dirty="0" smtClean="0"/>
              <a:t>Typically, based on participation in a research study; administrative definition; or geographical area </a:t>
            </a:r>
          </a:p>
          <a:p>
            <a:r>
              <a:rPr lang="en-US" sz="2800" dirty="0" smtClean="0"/>
              <a:t>Our previous examples of an “underlying cohort” for a case-control study were all primary study bases </a:t>
            </a:r>
          </a:p>
          <a:p>
            <a:endParaRPr lang="en-US" sz="2800" dirty="0" smtClean="0"/>
          </a:p>
        </p:txBody>
      </p:sp>
      <p:sp>
        <p:nvSpPr>
          <p:cNvPr id="4" name="Rectangle 2"/>
          <p:cNvSpPr txBox="1">
            <a:spLocks noChangeArrowheads="1"/>
          </p:cNvSpPr>
          <p:nvPr/>
        </p:nvSpPr>
        <p:spPr bwMode="auto">
          <a:xfrm>
            <a:off x="533400" y="1447800"/>
            <a:ext cx="7772400" cy="1143000"/>
          </a:xfrm>
          <a:prstGeom prst="rect">
            <a:avLst/>
          </a:prstGeom>
          <a:noFill/>
          <a:ln w="9525">
            <a:noFill/>
            <a:miter lim="800000"/>
            <a:headEnd/>
            <a:tailEnd/>
          </a:ln>
        </p:spPr>
        <p:txBody>
          <a:bodyPr anchor="ctr"/>
          <a:lstStyle/>
          <a:p>
            <a:pPr eaLnBrk="0" hangingPunct="0">
              <a:defRPr/>
            </a:pPr>
            <a:r>
              <a:rPr lang="en-US" sz="3200" u="sng" kern="0" dirty="0">
                <a:solidFill>
                  <a:schemeClr val="tx2"/>
                </a:solidFill>
                <a:latin typeface="+mj-lt"/>
                <a:ea typeface="+mj-ea"/>
                <a:cs typeface="+mj-cs"/>
              </a:rPr>
              <a:t>Definition of a Primary Study Base</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ChangeArrowheads="1"/>
          </p:cNvSpPr>
          <p:nvPr/>
        </p:nvSpPr>
        <p:spPr bwMode="auto">
          <a:xfrm>
            <a:off x="609600" y="76200"/>
            <a:ext cx="7772400" cy="1143000"/>
          </a:xfrm>
          <a:prstGeom prst="rect">
            <a:avLst/>
          </a:prstGeom>
          <a:noFill/>
          <a:ln w="9525">
            <a:noFill/>
            <a:miter lim="800000"/>
            <a:headEnd/>
            <a:tailEnd/>
          </a:ln>
        </p:spPr>
        <p:txBody>
          <a:bodyPr anchor="ctr"/>
          <a:lstStyle/>
          <a:p>
            <a:pPr algn="ctr" eaLnBrk="0" hangingPunct="0"/>
            <a:r>
              <a:rPr lang="en-US" sz="4000" b="1" dirty="0">
                <a:solidFill>
                  <a:schemeClr val="tx2"/>
                </a:solidFill>
              </a:rPr>
              <a:t>Secondary Study Base</a:t>
            </a:r>
          </a:p>
        </p:txBody>
      </p:sp>
      <p:sp>
        <p:nvSpPr>
          <p:cNvPr id="113666" name="Rectangle 3"/>
          <p:cNvSpPr>
            <a:spLocks noChangeArrowheads="1"/>
          </p:cNvSpPr>
          <p:nvPr/>
        </p:nvSpPr>
        <p:spPr bwMode="auto">
          <a:xfrm>
            <a:off x="228600" y="1371600"/>
            <a:ext cx="86106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b="1" dirty="0"/>
              <a:t>Secondary Study Base</a:t>
            </a:r>
            <a:r>
              <a:rPr lang="en-US" sz="3200" dirty="0"/>
              <a:t> = population that gave rise to cases, defined as those persons who would have been identified as cases if they had developed disease during the period of study</a:t>
            </a:r>
          </a:p>
          <a:p>
            <a:pPr marL="342900" indent="-342900" eaLnBrk="0" hangingPunct="0">
              <a:spcBef>
                <a:spcPct val="40000"/>
              </a:spcBef>
              <a:buFontTx/>
              <a:buChar char="•"/>
            </a:pPr>
            <a:r>
              <a:rPr lang="en-US" sz="3200" dirty="0"/>
              <a:t>Start with cases and then attempt to identify </a:t>
            </a:r>
            <a:r>
              <a:rPr lang="en-US" sz="3200" dirty="0" smtClean="0"/>
              <a:t>the </a:t>
            </a:r>
            <a:r>
              <a:rPr lang="en-US" sz="3200" i="1" dirty="0" smtClean="0"/>
              <a:t>hypothetical </a:t>
            </a:r>
            <a:r>
              <a:rPr lang="en-US" sz="3200" i="1" dirty="0"/>
              <a:t>cohort </a:t>
            </a:r>
            <a:r>
              <a:rPr lang="en-US" sz="3200" dirty="0" smtClean="0"/>
              <a:t>(Note: it is virtually always a dynamic cohort) that </a:t>
            </a:r>
            <a:r>
              <a:rPr lang="en-US" sz="3200" dirty="0"/>
              <a:t>gave rise to </a:t>
            </a:r>
            <a:r>
              <a:rPr lang="en-US" sz="3200" dirty="0" smtClean="0"/>
              <a:t>them</a:t>
            </a:r>
            <a:endParaRPr lang="en-US" sz="3200" dirty="0"/>
          </a:p>
          <a:p>
            <a:pPr marL="342900" indent="-342900" eaLnBrk="0" hangingPunct="0">
              <a:spcBef>
                <a:spcPct val="40000"/>
              </a:spcBef>
              <a:buFontTx/>
              <a:buChar char="•"/>
            </a:pPr>
            <a:r>
              <a:rPr lang="en-US" sz="3200" dirty="0"/>
              <a:t>Difficult concept but crucial to case-control design when primary study base not possible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685800" y="381000"/>
            <a:ext cx="7772400" cy="1143000"/>
          </a:xfrm>
        </p:spPr>
        <p:txBody>
          <a:bodyPr/>
          <a:lstStyle/>
          <a:p>
            <a:r>
              <a:rPr lang="en-US" sz="4000" dirty="0" smtClean="0"/>
              <a:t>Case-Control Selection from a Secondary Study Base</a:t>
            </a:r>
          </a:p>
        </p:txBody>
      </p:sp>
      <p:sp>
        <p:nvSpPr>
          <p:cNvPr id="115714" name="Rectangle 3"/>
          <p:cNvSpPr>
            <a:spLocks noGrp="1" noChangeArrowheads="1"/>
          </p:cNvSpPr>
          <p:nvPr>
            <p:ph type="body" idx="1"/>
          </p:nvPr>
        </p:nvSpPr>
        <p:spPr>
          <a:xfrm>
            <a:off x="228600" y="1981200"/>
            <a:ext cx="8686800" cy="4114800"/>
          </a:xfrm>
        </p:spPr>
        <p:txBody>
          <a:bodyPr/>
          <a:lstStyle/>
          <a:p>
            <a:pPr>
              <a:lnSpc>
                <a:spcPct val="90000"/>
              </a:lnSpc>
            </a:pPr>
            <a:r>
              <a:rPr lang="en-US" smtClean="0"/>
              <a:t>Source of cases is often one or more hospitals or other medical facilities.  Identifying cases is easy.</a:t>
            </a:r>
          </a:p>
          <a:p>
            <a:pPr>
              <a:lnSpc>
                <a:spcPct val="90000"/>
              </a:lnSpc>
            </a:pPr>
            <a:r>
              <a:rPr lang="en-US" smtClean="0"/>
              <a:t>For controls, problem is identifying who would come to the facility if diagnosed with the disease </a:t>
            </a:r>
          </a:p>
          <a:p>
            <a:pPr>
              <a:lnSpc>
                <a:spcPct val="90000"/>
              </a:lnSpc>
            </a:pPr>
            <a:r>
              <a:rPr lang="en-US" smtClean="0"/>
              <a:t>Careful consideration has to be given to factors causing someone to show up at that institution with that diagnosis</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a:xfrm>
            <a:off x="609600" y="228600"/>
            <a:ext cx="7772400" cy="1143000"/>
          </a:xfrm>
        </p:spPr>
        <p:txBody>
          <a:bodyPr/>
          <a:lstStyle/>
          <a:p>
            <a:r>
              <a:rPr lang="en-US" smtClean="0"/>
              <a:t>Secondary Study Base</a:t>
            </a:r>
          </a:p>
        </p:txBody>
      </p:sp>
      <p:sp>
        <p:nvSpPr>
          <p:cNvPr id="117762" name="Rectangle 3"/>
          <p:cNvSpPr>
            <a:spLocks noGrp="1" noChangeArrowheads="1"/>
          </p:cNvSpPr>
          <p:nvPr>
            <p:ph type="body" idx="1"/>
          </p:nvPr>
        </p:nvSpPr>
        <p:spPr>
          <a:xfrm>
            <a:off x="381000" y="1600200"/>
            <a:ext cx="8458200" cy="4724400"/>
          </a:xfrm>
        </p:spPr>
        <p:txBody>
          <a:bodyPr/>
          <a:lstStyle/>
          <a:p>
            <a:pPr>
              <a:lnSpc>
                <a:spcPct val="90000"/>
              </a:lnSpc>
            </a:pPr>
            <a:r>
              <a:rPr lang="en-US" sz="2400" dirty="0" smtClean="0"/>
              <a:t>Example: Incident </a:t>
            </a:r>
            <a:r>
              <a:rPr lang="en-US" sz="2400" dirty="0" err="1" smtClean="0"/>
              <a:t>glioma</a:t>
            </a:r>
            <a:r>
              <a:rPr lang="en-US" sz="2400" dirty="0" smtClean="0"/>
              <a:t> cases seen at UCSF</a:t>
            </a:r>
          </a:p>
          <a:p>
            <a:pPr>
              <a:lnSpc>
                <a:spcPct val="90000"/>
              </a:lnSpc>
            </a:pPr>
            <a:r>
              <a:rPr lang="en-US" sz="2400" dirty="0" smtClean="0"/>
              <a:t>The secondary study base is:  Persons whom, if they had developed incident </a:t>
            </a:r>
            <a:r>
              <a:rPr lang="en-US" sz="2400" dirty="0" err="1" smtClean="0"/>
              <a:t>glioma</a:t>
            </a:r>
            <a:r>
              <a:rPr lang="en-US" sz="2400" dirty="0" smtClean="0"/>
              <a:t>, would have been seen at UCSF.  </a:t>
            </a:r>
          </a:p>
          <a:p>
            <a:pPr>
              <a:lnSpc>
                <a:spcPct val="90000"/>
              </a:lnSpc>
            </a:pPr>
            <a:r>
              <a:rPr lang="en-US" sz="2400" dirty="0" smtClean="0"/>
              <a:t>Can we identify this secondary study base in practice?  Referrals to UCSF come from many areas and for different reasons</a:t>
            </a:r>
          </a:p>
          <a:p>
            <a:pPr>
              <a:lnSpc>
                <a:spcPct val="90000"/>
              </a:lnSpc>
            </a:pPr>
            <a:r>
              <a:rPr lang="en-US" sz="2400" dirty="0" smtClean="0"/>
              <a:t>Common approaches fall short.  Examples:</a:t>
            </a:r>
          </a:p>
          <a:p>
            <a:pPr lvl="1">
              <a:lnSpc>
                <a:spcPct val="90000"/>
              </a:lnSpc>
            </a:pPr>
            <a:r>
              <a:rPr lang="en-US" sz="2400" dirty="0" smtClean="0"/>
              <a:t>UCSF patients with a different neurologic disease</a:t>
            </a:r>
          </a:p>
          <a:p>
            <a:pPr lvl="1">
              <a:lnSpc>
                <a:spcPct val="90000"/>
              </a:lnSpc>
            </a:pPr>
            <a:r>
              <a:rPr lang="en-US" sz="2400" dirty="0" smtClean="0"/>
              <a:t>UCSF patients from a similar tertiary referral clinic but other  rare disease</a:t>
            </a:r>
          </a:p>
          <a:p>
            <a:pPr lvl="1">
              <a:lnSpc>
                <a:spcPct val="90000"/>
              </a:lnSpc>
            </a:pPr>
            <a:r>
              <a:rPr lang="en-US" sz="2400" dirty="0" smtClean="0"/>
              <a:t>Residents of the neighborhood of the case</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381000" y="304800"/>
            <a:ext cx="8229600" cy="1143000"/>
          </a:xfrm>
        </p:spPr>
        <p:txBody>
          <a:bodyPr/>
          <a:lstStyle/>
          <a:p>
            <a:r>
              <a:rPr lang="en-US" sz="4000" b="1" smtClean="0"/>
              <a:t>Case-control study with incident cases and secondary study base</a:t>
            </a:r>
          </a:p>
        </p:txBody>
      </p:sp>
      <p:sp>
        <p:nvSpPr>
          <p:cNvPr id="119810" name="Rectangle 3"/>
          <p:cNvSpPr>
            <a:spLocks noGrp="1" noChangeArrowheads="1"/>
          </p:cNvSpPr>
          <p:nvPr>
            <p:ph type="body" idx="1"/>
          </p:nvPr>
        </p:nvSpPr>
        <p:spPr>
          <a:xfrm>
            <a:off x="304800" y="1828800"/>
            <a:ext cx="8534400" cy="4267200"/>
          </a:xfrm>
        </p:spPr>
        <p:txBody>
          <a:bodyPr/>
          <a:lstStyle/>
          <a:p>
            <a:pPr>
              <a:lnSpc>
                <a:spcPct val="80000"/>
              </a:lnSpc>
            </a:pPr>
            <a:r>
              <a:rPr lang="en-US" sz="2400" smtClean="0"/>
              <a:t>Oral contraceptive (OC) use has been linked to increased risk of breast cancer, largely on the basis of studies conducted before 1990. </a:t>
            </a:r>
          </a:p>
          <a:p>
            <a:pPr>
              <a:lnSpc>
                <a:spcPct val="80000"/>
              </a:lnSpc>
            </a:pPr>
            <a:r>
              <a:rPr lang="en-US" sz="2400" smtClean="0"/>
              <a:t>In the Case-Control Surveillance Study, a US hospital-based case-control study of medication use and cancer, the authors assessed the relation of OC use to breast cancer risk among 907 case women with incident invasive breast cancer and 1,711 controls  </a:t>
            </a:r>
          </a:p>
          <a:p>
            <a:pPr>
              <a:lnSpc>
                <a:spcPct val="80000"/>
              </a:lnSpc>
            </a:pPr>
            <a:r>
              <a:rPr lang="en-US" sz="2400" smtClean="0"/>
              <a:t>After control for breast cancer risk factors, the multivariable odds ratio for 1 year or more of OC use, relative to less than 1 year of use, was 1.5 (95% CI: 1.2, 1.8).</a:t>
            </a:r>
          </a:p>
        </p:txBody>
      </p:sp>
      <p:sp>
        <p:nvSpPr>
          <p:cNvPr id="119811" name="Text Box 4"/>
          <p:cNvSpPr txBox="1">
            <a:spLocks noChangeArrowheads="1"/>
          </p:cNvSpPr>
          <p:nvPr/>
        </p:nvSpPr>
        <p:spPr bwMode="auto">
          <a:xfrm>
            <a:off x="2895600" y="5943600"/>
            <a:ext cx="5867400" cy="641350"/>
          </a:xfrm>
          <a:prstGeom prst="rect">
            <a:avLst/>
          </a:prstGeom>
          <a:noFill/>
          <a:ln w="9525">
            <a:noFill/>
            <a:miter lim="800000"/>
            <a:headEnd/>
            <a:tailEnd/>
          </a:ln>
        </p:spPr>
        <p:txBody>
          <a:bodyPr>
            <a:spAutoFit/>
          </a:bodyPr>
          <a:lstStyle/>
          <a:p>
            <a:pPr algn="r" eaLnBrk="0" hangingPunct="0"/>
            <a:r>
              <a:rPr lang="en-US" sz="1800"/>
              <a:t>Rosenberg et al. A Case-Control Study of Oral Contraceptive Use and Incident Breast Cancer  </a:t>
            </a:r>
            <a:r>
              <a:rPr lang="en-US" sz="1800" i="1"/>
              <a:t>AJE</a:t>
            </a:r>
            <a:r>
              <a:rPr lang="en-US" sz="1800"/>
              <a:t> 2008</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a:xfrm>
            <a:off x="685800" y="304800"/>
            <a:ext cx="7772400" cy="1143000"/>
          </a:xfrm>
        </p:spPr>
        <p:txBody>
          <a:bodyPr/>
          <a:lstStyle/>
          <a:p>
            <a:r>
              <a:rPr lang="en-US" smtClean="0"/>
              <a:t>Selection of cases &amp; controls</a:t>
            </a:r>
          </a:p>
        </p:txBody>
      </p:sp>
      <p:sp>
        <p:nvSpPr>
          <p:cNvPr id="121858" name="Rectangle 3"/>
          <p:cNvSpPr>
            <a:spLocks noGrp="1" noChangeArrowheads="1"/>
          </p:cNvSpPr>
          <p:nvPr>
            <p:ph type="body" idx="1"/>
          </p:nvPr>
        </p:nvSpPr>
        <p:spPr>
          <a:xfrm>
            <a:off x="228600" y="1447800"/>
            <a:ext cx="8686800" cy="4191000"/>
          </a:xfrm>
        </p:spPr>
        <p:txBody>
          <a:bodyPr/>
          <a:lstStyle/>
          <a:p>
            <a:pPr>
              <a:lnSpc>
                <a:spcPct val="90000"/>
              </a:lnSpc>
            </a:pPr>
            <a:r>
              <a:rPr lang="en-US" sz="2400" dirty="0" smtClean="0"/>
              <a:t>The present analyses included patients interviewed from 1993 through 2007 in participating hospitals in Baltimore, New York, and Philadelphia. Eligible </a:t>
            </a:r>
            <a:r>
              <a:rPr lang="en-US" sz="2400" u="sng" dirty="0" smtClean="0"/>
              <a:t>cases</a:t>
            </a:r>
            <a:r>
              <a:rPr lang="en-US" sz="2400" dirty="0" smtClean="0"/>
              <a:t> were women aged 25–69 years with invasive breast cancer diagnosed within the previous year who had had no other cancer besides </a:t>
            </a:r>
            <a:r>
              <a:rPr lang="en-US" sz="2400" dirty="0" err="1" smtClean="0"/>
              <a:t>nonmelanoma</a:t>
            </a:r>
            <a:r>
              <a:rPr lang="en-US" sz="2400" dirty="0" smtClean="0"/>
              <a:t> skin cancer. </a:t>
            </a:r>
          </a:p>
          <a:p>
            <a:pPr>
              <a:lnSpc>
                <a:spcPct val="90000"/>
              </a:lnSpc>
            </a:pPr>
            <a:r>
              <a:rPr lang="en-US" sz="2400" dirty="0" smtClean="0"/>
              <a:t>Secondary study base:   women aged 25-69 who would have been admitted to a participating hospital if they developed invasive breast cancer</a:t>
            </a:r>
          </a:p>
          <a:p>
            <a:pPr>
              <a:lnSpc>
                <a:spcPct val="90000"/>
              </a:lnSpc>
            </a:pPr>
            <a:r>
              <a:rPr lang="en-US" sz="2400" dirty="0" smtClean="0"/>
              <a:t>Can those who belong in this secondary study base be identified in practice?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a:xfrm>
            <a:off x="685800" y="304800"/>
            <a:ext cx="7772400" cy="1143000"/>
          </a:xfrm>
        </p:spPr>
        <p:txBody>
          <a:bodyPr/>
          <a:lstStyle/>
          <a:p>
            <a:r>
              <a:rPr lang="en-US" smtClean="0"/>
              <a:t>Selection of cases &amp; controls</a:t>
            </a:r>
          </a:p>
        </p:txBody>
      </p:sp>
      <p:sp>
        <p:nvSpPr>
          <p:cNvPr id="292867" name="Rectangle 3"/>
          <p:cNvSpPr>
            <a:spLocks noGrp="1" noChangeArrowheads="1"/>
          </p:cNvSpPr>
          <p:nvPr>
            <p:ph type="body" idx="1"/>
          </p:nvPr>
        </p:nvSpPr>
        <p:spPr>
          <a:xfrm>
            <a:off x="609600" y="1447800"/>
            <a:ext cx="7772400" cy="4191000"/>
          </a:xfrm>
        </p:spPr>
        <p:txBody>
          <a:bodyPr/>
          <a:lstStyle/>
          <a:p>
            <a:r>
              <a:rPr lang="en-US" sz="2400" u="sng" dirty="0" smtClean="0"/>
              <a:t>Here’s what the investigators did to identify controls:  </a:t>
            </a:r>
            <a:r>
              <a:rPr lang="en-US" sz="2400" dirty="0" smtClean="0"/>
              <a:t>Controls were selected from 2,330 women aged 25–69 years with no history of cancer, other than </a:t>
            </a:r>
            <a:r>
              <a:rPr lang="en-US" sz="2400" dirty="0" err="1" smtClean="0"/>
              <a:t>nonmelanoma</a:t>
            </a:r>
            <a:r>
              <a:rPr lang="en-US" sz="2400" dirty="0" smtClean="0"/>
              <a:t> skin cancer, who had been admitted for nonmalignant diagnoses </a:t>
            </a:r>
            <a:r>
              <a:rPr lang="en-US" sz="2400" i="1" dirty="0" smtClean="0"/>
              <a:t>that we judged to be unrelated to OC use…</a:t>
            </a:r>
          </a:p>
          <a:p>
            <a:r>
              <a:rPr lang="en-US" sz="2400" dirty="0" smtClean="0"/>
              <a:t>Selection of controls should NOT be based on exposure status. Investigators should be concerned with identifying women from the appropriate secondary study base.</a:t>
            </a:r>
          </a:p>
          <a:p>
            <a:r>
              <a:rPr lang="en-US" sz="2400" dirty="0" smtClean="0"/>
              <a:t>What you want to know about the selected controls:  </a:t>
            </a:r>
            <a:r>
              <a:rPr lang="en-US" sz="2400" dirty="0" smtClean="0"/>
              <a:t>Is OC use </a:t>
            </a:r>
            <a:r>
              <a:rPr lang="en-US" sz="2400" dirty="0" smtClean="0"/>
              <a:t>in </a:t>
            </a:r>
            <a:r>
              <a:rPr lang="en-US" sz="2400" dirty="0" smtClean="0"/>
              <a:t>the selected controls an accurate reflection of OC use in the secondary study base?  i.e. among those who would have been admitted to a participating hospital if they developed invasive breast cancer.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ChangeArrowheads="1"/>
          </p:cNvSpPr>
          <p:nvPr>
            <p:ph type="title"/>
          </p:nvPr>
        </p:nvSpPr>
        <p:spPr>
          <a:xfrm>
            <a:off x="762000" y="304800"/>
            <a:ext cx="7772400" cy="1143000"/>
          </a:xfrm>
        </p:spPr>
        <p:txBody>
          <a:bodyPr/>
          <a:lstStyle/>
          <a:p>
            <a:r>
              <a:rPr lang="en-US" sz="4000" smtClean="0"/>
              <a:t>Challenges according to Primary vs. Secondary Study Base</a:t>
            </a:r>
          </a:p>
        </p:txBody>
      </p:sp>
      <p:sp>
        <p:nvSpPr>
          <p:cNvPr id="125954" name="Rectangle 3"/>
          <p:cNvSpPr>
            <a:spLocks noGrp="1" noChangeArrowheads="1"/>
          </p:cNvSpPr>
          <p:nvPr>
            <p:ph type="body" idx="1"/>
          </p:nvPr>
        </p:nvSpPr>
        <p:spPr>
          <a:xfrm>
            <a:off x="304800" y="1600200"/>
            <a:ext cx="8610600" cy="4114800"/>
          </a:xfrm>
        </p:spPr>
        <p:txBody>
          <a:bodyPr/>
          <a:lstStyle/>
          <a:p>
            <a:r>
              <a:rPr lang="en-US" dirty="0" smtClean="0"/>
              <a:t>Main challenge with a primary base is often ascertainment of all cases</a:t>
            </a:r>
          </a:p>
          <a:p>
            <a:pPr lvl="1"/>
            <a:r>
              <a:rPr lang="en-US" dirty="0"/>
              <a:t>N</a:t>
            </a:r>
            <a:r>
              <a:rPr lang="en-US" dirty="0" smtClean="0"/>
              <a:t>o registry of all cases for many diseases</a:t>
            </a:r>
          </a:p>
          <a:p>
            <a:pPr lvl="1"/>
            <a:r>
              <a:rPr lang="en-US" dirty="0" smtClean="0"/>
              <a:t>For some diseases (e.g., breast cancer), not always diagnosed</a:t>
            </a:r>
          </a:p>
          <a:p>
            <a:endParaRPr lang="en-US" sz="1000" dirty="0" smtClean="0"/>
          </a:p>
          <a:p>
            <a:r>
              <a:rPr lang="en-US" dirty="0" smtClean="0"/>
              <a:t>Main challenge with a secondary base is the definition of the base</a:t>
            </a:r>
          </a:p>
          <a:p>
            <a:pPr lvl="1"/>
            <a:r>
              <a:rPr lang="en-US" dirty="0" smtClean="0"/>
              <a:t>e.g., hospital-based case-control studies common but very difficult to determine the study base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ChangeArrowheads="1"/>
          </p:cNvSpPr>
          <p:nvPr>
            <p:ph type="title"/>
          </p:nvPr>
        </p:nvSpPr>
        <p:spPr>
          <a:xfrm>
            <a:off x="152400" y="228600"/>
            <a:ext cx="9144000" cy="1143000"/>
          </a:xfrm>
        </p:spPr>
        <p:txBody>
          <a:bodyPr/>
          <a:lstStyle/>
          <a:p>
            <a:r>
              <a:rPr lang="en-US" sz="3600" b="1" smtClean="0"/>
              <a:t>Primary vs. Secondary Study Base (cont.)</a:t>
            </a:r>
          </a:p>
        </p:txBody>
      </p:sp>
      <p:sp>
        <p:nvSpPr>
          <p:cNvPr id="128002" name="Rectangle 3"/>
          <p:cNvSpPr>
            <a:spLocks noGrp="1" noChangeArrowheads="1"/>
          </p:cNvSpPr>
          <p:nvPr>
            <p:ph type="body" idx="1"/>
          </p:nvPr>
        </p:nvSpPr>
        <p:spPr>
          <a:xfrm>
            <a:off x="381000" y="1600200"/>
            <a:ext cx="8153400" cy="4114800"/>
          </a:xfrm>
        </p:spPr>
        <p:txBody>
          <a:bodyPr/>
          <a:lstStyle/>
          <a:p>
            <a:r>
              <a:rPr lang="en-US" smtClean="0"/>
              <a:t>Important, under-emphasized aspect of case-control design</a:t>
            </a:r>
          </a:p>
          <a:p>
            <a:r>
              <a:rPr lang="en-US" smtClean="0"/>
              <a:t>Primary study base case-control studies can be very strong design</a:t>
            </a:r>
          </a:p>
          <a:p>
            <a:r>
              <a:rPr lang="en-US" smtClean="0"/>
              <a:t>Secondary study base often not explicitly recognized by researchers</a:t>
            </a:r>
          </a:p>
          <a:p>
            <a:pPr lvl="1"/>
            <a:r>
              <a:rPr lang="en-US" smtClean="0"/>
              <a:t>Even when recognized, difficult design to manage and source of many bad case-control studies</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a:solidFill>
                  <a:schemeClr val="tx2"/>
                </a:solidFill>
              </a:rPr>
              <a:t>Case-Control Key Concept #3</a:t>
            </a:r>
          </a:p>
        </p:txBody>
      </p:sp>
      <p:sp>
        <p:nvSpPr>
          <p:cNvPr id="130050" name="Rectangle 5"/>
          <p:cNvSpPr>
            <a:spLocks noChangeArrowheads="1"/>
          </p:cNvSpPr>
          <p:nvPr/>
        </p:nvSpPr>
        <p:spPr bwMode="auto">
          <a:xfrm>
            <a:off x="685800" y="2133600"/>
            <a:ext cx="77724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a:t>A inappropriate control group is usually the result of the inability to identify a well defined secondary study base (or the result of ignoring the study base concept entirely)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685800" y="228600"/>
            <a:ext cx="7772400" cy="1143000"/>
          </a:xfrm>
        </p:spPr>
        <p:txBody>
          <a:bodyPr/>
          <a:lstStyle/>
          <a:p>
            <a:r>
              <a:rPr lang="en-US" smtClean="0"/>
              <a:t>Ecological fallacy</a:t>
            </a:r>
          </a:p>
        </p:txBody>
      </p:sp>
      <p:sp>
        <p:nvSpPr>
          <p:cNvPr id="27650" name="Rectangle 3"/>
          <p:cNvSpPr>
            <a:spLocks noGrp="1" noChangeArrowheads="1"/>
          </p:cNvSpPr>
          <p:nvPr>
            <p:ph type="body" sz="half" idx="1"/>
          </p:nvPr>
        </p:nvSpPr>
        <p:spPr>
          <a:xfrm>
            <a:off x="914400" y="1371600"/>
            <a:ext cx="6858000" cy="1676400"/>
          </a:xfrm>
        </p:spPr>
        <p:txBody>
          <a:bodyPr/>
          <a:lstStyle/>
          <a:p>
            <a:r>
              <a:rPr lang="en-US" sz="2800" smtClean="0"/>
              <a:t>Mean income and traffic injuries</a:t>
            </a:r>
          </a:p>
          <a:p>
            <a:r>
              <a:rPr lang="en-US" sz="2800" smtClean="0"/>
              <a:t>Results using community as the unit of analysis</a:t>
            </a:r>
          </a:p>
          <a:p>
            <a:endParaRPr lang="en-US" sz="2800" smtClean="0"/>
          </a:p>
        </p:txBody>
      </p:sp>
      <p:graphicFrame>
        <p:nvGraphicFramePr>
          <p:cNvPr id="270365" name="Group 29"/>
          <p:cNvGraphicFramePr>
            <a:graphicFrameLocks noGrp="1"/>
          </p:cNvGraphicFramePr>
          <p:nvPr>
            <p:ph sz="half" idx="2"/>
            <p:extLst>
              <p:ext uri="{D42A27DB-BD31-4B8C-83A1-F6EECF244321}">
                <p14:modId xmlns:p14="http://schemas.microsoft.com/office/powerpoint/2010/main" val="3888136272"/>
              </p:ext>
            </p:extLst>
          </p:nvPr>
        </p:nvGraphicFramePr>
        <p:xfrm>
          <a:off x="1447800" y="2971800"/>
          <a:ext cx="5943600" cy="2602017"/>
        </p:xfrm>
        <a:graphic>
          <a:graphicData uri="http://schemas.openxmlformats.org/drawingml/2006/table">
            <a:tbl>
              <a:tblPr/>
              <a:tblGrid>
                <a:gridCol w="2565400"/>
                <a:gridCol w="1854200"/>
                <a:gridCol w="1524000"/>
              </a:tblGrid>
              <a:tr h="944765">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Mean income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Injuries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A</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$23,940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57%</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B</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$22,430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43%</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C</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$21,410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29%</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673" name="Text Box 30"/>
          <p:cNvSpPr txBox="1">
            <a:spLocks noChangeArrowheads="1"/>
          </p:cNvSpPr>
          <p:nvPr/>
        </p:nvSpPr>
        <p:spPr bwMode="auto">
          <a:xfrm>
            <a:off x="762000" y="5562600"/>
            <a:ext cx="7696200" cy="822325"/>
          </a:xfrm>
          <a:prstGeom prst="rect">
            <a:avLst/>
          </a:prstGeom>
          <a:noFill/>
          <a:ln w="9525">
            <a:noFill/>
            <a:miter lim="800000"/>
            <a:headEnd/>
            <a:tailEnd/>
          </a:ln>
        </p:spPr>
        <p:txBody>
          <a:bodyPr>
            <a:spAutoFit/>
          </a:bodyPr>
          <a:lstStyle/>
          <a:p>
            <a:pPr algn="ctr" eaLnBrk="0" hangingPunct="0">
              <a:spcBef>
                <a:spcPct val="50000"/>
              </a:spcBef>
            </a:pPr>
            <a:r>
              <a:rPr lang="en-US" i="1"/>
              <a:t>Communities</a:t>
            </a:r>
            <a:r>
              <a:rPr lang="en-US"/>
              <a:t> with higher income have more traffic injuries.  What about </a:t>
            </a:r>
            <a:r>
              <a:rPr lang="en-US" i="1"/>
              <a:t>individuals </a:t>
            </a:r>
            <a:r>
              <a:rPr lang="en-US"/>
              <a:t>with higher income?</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p:txBody>
          <a:bodyPr/>
          <a:lstStyle/>
          <a:p>
            <a:r>
              <a:rPr lang="en-US" smtClean="0"/>
              <a:t>Two Concepts to Distinguish</a:t>
            </a:r>
          </a:p>
        </p:txBody>
      </p:sp>
      <p:sp>
        <p:nvSpPr>
          <p:cNvPr id="132098" name="Rectangle 3"/>
          <p:cNvSpPr>
            <a:spLocks noGrp="1" noChangeArrowheads="1"/>
          </p:cNvSpPr>
          <p:nvPr>
            <p:ph type="body" idx="1"/>
          </p:nvPr>
        </p:nvSpPr>
        <p:spPr/>
        <p:txBody>
          <a:bodyPr/>
          <a:lstStyle/>
          <a:p>
            <a:pPr>
              <a:lnSpc>
                <a:spcPct val="90000"/>
              </a:lnSpc>
            </a:pPr>
            <a:r>
              <a:rPr lang="en-US" b="1" smtClean="0"/>
              <a:t>Primary</a:t>
            </a:r>
            <a:r>
              <a:rPr lang="en-US" smtClean="0"/>
              <a:t> versus </a:t>
            </a:r>
            <a:r>
              <a:rPr lang="en-US" b="1" smtClean="0"/>
              <a:t>Secondary study base</a:t>
            </a:r>
            <a:r>
              <a:rPr lang="en-US" smtClean="0"/>
              <a:t> focuses on identifying the source of the cases and controls</a:t>
            </a:r>
          </a:p>
          <a:p>
            <a:pPr>
              <a:lnSpc>
                <a:spcPct val="90000"/>
              </a:lnSpc>
            </a:pPr>
            <a:endParaRPr lang="en-US" smtClean="0"/>
          </a:p>
          <a:p>
            <a:pPr>
              <a:lnSpc>
                <a:spcPct val="90000"/>
              </a:lnSpc>
            </a:pPr>
            <a:r>
              <a:rPr lang="en-US" b="1" smtClean="0"/>
              <a:t>Incident</a:t>
            </a:r>
            <a:r>
              <a:rPr lang="en-US" smtClean="0"/>
              <a:t> versus </a:t>
            </a:r>
            <a:r>
              <a:rPr lang="en-US" b="1" smtClean="0"/>
              <a:t>Prevalent sampling</a:t>
            </a:r>
            <a:r>
              <a:rPr lang="en-US" smtClean="0"/>
              <a:t> refers to how the cases and controls are sampled (both types of sampling can be done either in a primary or a secondary study base) </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6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50" name="Shape 49"/>
          <p:cNvCxnSpPr>
            <a:endCxn id="134167"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4169"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62" name="Straight Arrow Connector 61"/>
          <p:cNvCxnSpPr/>
          <p:nvPr/>
        </p:nvCxnSpPr>
        <p:spPr>
          <a:xfrm>
            <a:off x="1219200" y="6477000"/>
            <a:ext cx="5181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71"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37"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4173" name="TextBox 42"/>
          <p:cNvSpPr txBox="1">
            <a:spLocks noChangeArrowheads="1"/>
          </p:cNvSpPr>
          <p:nvPr/>
        </p:nvSpPr>
        <p:spPr bwMode="auto">
          <a:xfrm>
            <a:off x="609600" y="5791200"/>
            <a:ext cx="1524000" cy="646331"/>
          </a:xfrm>
          <a:prstGeom prst="rect">
            <a:avLst/>
          </a:prstGeom>
          <a:noFill/>
          <a:ln w="9525">
            <a:noFill/>
            <a:miter lim="800000"/>
            <a:headEnd/>
            <a:tailEnd/>
          </a:ln>
        </p:spPr>
        <p:txBody>
          <a:bodyPr>
            <a:spAutoFit/>
          </a:bodyPr>
          <a:lstStyle/>
          <a:p>
            <a:pPr algn="ctr"/>
            <a:r>
              <a:rPr lang="en-US" sz="1800" dirty="0" smtClean="0">
                <a:latin typeface="Calibri" pitchFamily="34" charset="0"/>
              </a:rPr>
              <a:t>Underlying </a:t>
            </a:r>
            <a:r>
              <a:rPr lang="en-US" sz="1800" dirty="0">
                <a:latin typeface="Calibri" pitchFamily="34" charset="0"/>
              </a:rPr>
              <a:t>Cohort</a:t>
            </a:r>
          </a:p>
        </p:txBody>
      </p:sp>
      <p:sp>
        <p:nvSpPr>
          <p:cNvPr id="134174" name="TextBox 43"/>
          <p:cNvSpPr txBox="1">
            <a:spLocks noChangeArrowheads="1"/>
          </p:cNvSpPr>
          <p:nvPr/>
        </p:nvSpPr>
        <p:spPr bwMode="auto">
          <a:xfrm>
            <a:off x="6781800" y="6216650"/>
            <a:ext cx="1524000" cy="641350"/>
          </a:xfrm>
          <a:prstGeom prst="rect">
            <a:avLst/>
          </a:prstGeom>
          <a:noFill/>
          <a:ln w="9525">
            <a:noFill/>
            <a:miter lim="800000"/>
            <a:headEnd/>
            <a:tailEnd/>
          </a:ln>
        </p:spPr>
        <p:txBody>
          <a:bodyPr>
            <a:spAutoFit/>
          </a:bodyPr>
          <a:lstStyle/>
          <a:p>
            <a:pPr algn="ctr"/>
            <a:r>
              <a:rPr lang="en-US" sz="1800" dirty="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9" name="Straight Arrow Connector 38"/>
          <p:cNvCxnSpPr/>
          <p:nvPr/>
        </p:nvCxnSpPr>
        <p:spPr>
          <a:xfrm>
            <a:off x="3405188" y="33528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77"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2" name="Straight Arrow Connector 31"/>
          <p:cNvCxnSpPr/>
          <p:nvPr/>
        </p:nvCxnSpPr>
        <p:spPr>
          <a:xfrm>
            <a:off x="6705600" y="1981200"/>
            <a:ext cx="228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79" name="Rectangle 2"/>
          <p:cNvSpPr>
            <a:spLocks noChangeArrowheads="1"/>
          </p:cNvSpPr>
          <p:nvPr/>
        </p:nvSpPr>
        <p:spPr bwMode="auto">
          <a:xfrm>
            <a:off x="304800" y="0"/>
            <a:ext cx="8839200" cy="1143000"/>
          </a:xfrm>
          <a:prstGeom prst="rect">
            <a:avLst/>
          </a:prstGeom>
          <a:noFill/>
          <a:ln w="9525">
            <a:noFill/>
            <a:miter lim="800000"/>
            <a:headEnd/>
            <a:tailEnd/>
          </a:ln>
        </p:spPr>
        <p:txBody>
          <a:bodyPr anchor="ctr"/>
          <a:lstStyle/>
          <a:p>
            <a:pPr algn="ctr" eaLnBrk="0" hangingPunct="0"/>
            <a:r>
              <a:rPr lang="en-US" sz="4000">
                <a:solidFill>
                  <a:schemeClr val="tx2"/>
                </a:solidFill>
              </a:rPr>
              <a:t>Case-control study using prevalent cases </a:t>
            </a:r>
            <a:r>
              <a:rPr lang="en-US" sz="3600">
                <a:solidFill>
                  <a:schemeClr val="tx2"/>
                </a:solidFill>
              </a:rPr>
              <a:t>(and prevalent controls)</a:t>
            </a:r>
            <a:r>
              <a:rPr lang="en-US" sz="4000">
                <a:solidFill>
                  <a:schemeClr val="tx2"/>
                </a:solidFill>
              </a:rPr>
              <a:t> </a:t>
            </a:r>
          </a:p>
        </p:txBody>
      </p: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4181"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21225" name="Text Box 5"/>
          <p:cNvSpPr txBox="1">
            <a:spLocks noChangeArrowheads="1"/>
          </p:cNvSpPr>
          <p:nvPr/>
        </p:nvSpPr>
        <p:spPr bwMode="auto">
          <a:xfrm>
            <a:off x="1828800" y="3886200"/>
            <a:ext cx="4800600" cy="830263"/>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dirty="0"/>
              <a:t>Most common case-control design – and most susceptible to bias.</a:t>
            </a:r>
          </a:p>
        </p:txBody>
      </p:sp>
      <p:sp>
        <p:nvSpPr>
          <p:cNvPr id="40" name="Rectangle 39"/>
          <p:cNvSpPr>
            <a:spLocks noChangeArrowheads="1"/>
          </p:cNvSpPr>
          <p:nvPr/>
        </p:nvSpPr>
        <p:spPr bwMode="auto">
          <a:xfrm>
            <a:off x="73914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1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225"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2"/>
          <p:cNvSpPr>
            <a:spLocks noGrp="1" noChangeArrowheads="1"/>
          </p:cNvSpPr>
          <p:nvPr>
            <p:ph type="title"/>
          </p:nvPr>
        </p:nvSpPr>
        <p:spPr>
          <a:xfrm>
            <a:off x="228600" y="76200"/>
            <a:ext cx="8686800" cy="1143000"/>
          </a:xfrm>
        </p:spPr>
        <p:txBody>
          <a:bodyPr/>
          <a:lstStyle/>
          <a:p>
            <a:r>
              <a:rPr lang="en-US" sz="3600" b="1" smtClean="0"/>
              <a:t>Case-control design using prevalent cases</a:t>
            </a:r>
          </a:p>
        </p:txBody>
      </p:sp>
      <p:sp>
        <p:nvSpPr>
          <p:cNvPr id="136194" name="Rectangle 3"/>
          <p:cNvSpPr>
            <a:spLocks noGrp="1" noChangeArrowheads="1"/>
          </p:cNvSpPr>
          <p:nvPr>
            <p:ph type="body" idx="1"/>
          </p:nvPr>
        </p:nvSpPr>
        <p:spPr>
          <a:xfrm>
            <a:off x="381000" y="1143000"/>
            <a:ext cx="8610600" cy="4572000"/>
          </a:xfrm>
        </p:spPr>
        <p:txBody>
          <a:bodyPr/>
          <a:lstStyle/>
          <a:p>
            <a:r>
              <a:rPr lang="en-US" smtClean="0"/>
              <a:t>Sampling glioma patients under treatment in a hospital during study period</a:t>
            </a:r>
          </a:p>
          <a:p>
            <a:r>
              <a:rPr lang="en-US" smtClean="0"/>
              <a:t>Poor overall survival such that using patients in treatment (and surviving) will not be representative of all glioma patients</a:t>
            </a:r>
          </a:p>
          <a:p>
            <a:r>
              <a:rPr lang="en-US" smtClean="0"/>
              <a:t>Nature of bias variable and not predictable</a:t>
            </a:r>
          </a:p>
          <a:p>
            <a:r>
              <a:rPr lang="en-US" smtClean="0"/>
              <a:t>Note:  If cases at Kaiser, primary study base.  If at UCSF, secondary study base.  </a:t>
            </a:r>
          </a:p>
          <a:p>
            <a:r>
              <a:rPr lang="en-US" smtClean="0"/>
              <a:t>Historically most common design</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63"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dirty="0">
                <a:latin typeface="Calibri" pitchFamily="34" charset="0"/>
              </a:rPr>
              <a:t>Cases</a:t>
            </a:r>
          </a:p>
        </p:txBody>
      </p:sp>
      <p:cxnSp>
        <p:nvCxnSpPr>
          <p:cNvPr id="50" name="Shape 49"/>
          <p:cNvCxnSpPr>
            <a:endCxn id="138263"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8265"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a:latin typeface="Calibri" pitchFamily="34" charset="0"/>
              </a:rPr>
              <a:t>Controls</a:t>
            </a:r>
          </a:p>
        </p:txBody>
      </p:sp>
      <p:cxnSp>
        <p:nvCxnSpPr>
          <p:cNvPr id="62" name="Straight Arrow Connector 61"/>
          <p:cNvCxnSpPr/>
          <p:nvPr/>
        </p:nvCxnSpPr>
        <p:spPr>
          <a:xfrm>
            <a:off x="1219200" y="6477000"/>
            <a:ext cx="5181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67"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37"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8269" name="TextBox 42"/>
          <p:cNvSpPr txBox="1">
            <a:spLocks noChangeArrowheads="1"/>
          </p:cNvSpPr>
          <p:nvPr/>
        </p:nvSpPr>
        <p:spPr bwMode="auto">
          <a:xfrm>
            <a:off x="609600" y="5791200"/>
            <a:ext cx="1524000" cy="646331"/>
          </a:xfrm>
          <a:prstGeom prst="rect">
            <a:avLst/>
          </a:prstGeom>
          <a:noFill/>
          <a:ln w="9525">
            <a:noFill/>
            <a:miter lim="800000"/>
            <a:headEnd/>
            <a:tailEnd/>
          </a:ln>
        </p:spPr>
        <p:txBody>
          <a:bodyPr>
            <a:spAutoFit/>
          </a:bodyPr>
          <a:lstStyle/>
          <a:p>
            <a:pPr algn="ctr"/>
            <a:r>
              <a:rPr lang="en-US" sz="1800" dirty="0" smtClean="0">
                <a:latin typeface="Calibri" pitchFamily="34" charset="0"/>
              </a:rPr>
              <a:t>Underlying </a:t>
            </a:r>
            <a:r>
              <a:rPr lang="en-US" sz="1800" dirty="0">
                <a:latin typeface="Calibri" pitchFamily="34" charset="0"/>
              </a:rPr>
              <a:t>Cohort</a:t>
            </a:r>
          </a:p>
        </p:txBody>
      </p:sp>
      <p:sp>
        <p:nvSpPr>
          <p:cNvPr id="138270" name="TextBox 43"/>
          <p:cNvSpPr txBox="1">
            <a:spLocks noChangeArrowheads="1"/>
          </p:cNvSpPr>
          <p:nvPr/>
        </p:nvSpPr>
        <p:spPr bwMode="auto">
          <a:xfrm>
            <a:off x="6781800" y="6216650"/>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9" name="Straight Arrow Connector 38"/>
          <p:cNvCxnSpPr/>
          <p:nvPr/>
        </p:nvCxnSpPr>
        <p:spPr>
          <a:xfrm>
            <a:off x="3405188" y="33528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73"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2" name="Straight Arrow Connector 31"/>
          <p:cNvCxnSpPr/>
          <p:nvPr/>
        </p:nvCxnSpPr>
        <p:spPr>
          <a:xfrm>
            <a:off x="6705600" y="1981200"/>
            <a:ext cx="228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75" name="Rectangle 2"/>
          <p:cNvSpPr>
            <a:spLocks noChangeArrowheads="1"/>
          </p:cNvSpPr>
          <p:nvPr/>
        </p:nvSpPr>
        <p:spPr bwMode="auto">
          <a:xfrm>
            <a:off x="228600" y="152400"/>
            <a:ext cx="8839200" cy="1143000"/>
          </a:xfrm>
          <a:prstGeom prst="rect">
            <a:avLst/>
          </a:prstGeom>
          <a:noFill/>
          <a:ln w="9525">
            <a:noFill/>
            <a:miter lim="800000"/>
            <a:headEnd/>
            <a:tailEnd/>
          </a:ln>
        </p:spPr>
        <p:txBody>
          <a:bodyPr anchor="ctr"/>
          <a:lstStyle/>
          <a:p>
            <a:pPr algn="ctr" eaLnBrk="0" hangingPunct="0"/>
            <a:r>
              <a:rPr lang="en-US" sz="4000">
                <a:solidFill>
                  <a:schemeClr val="tx2"/>
                </a:solidFill>
              </a:rPr>
              <a:t>Case-control study using prevalent cases </a:t>
            </a:r>
            <a:r>
              <a:rPr lang="en-US" sz="3600">
                <a:solidFill>
                  <a:schemeClr val="tx2"/>
                </a:solidFill>
              </a:rPr>
              <a:t>(and prevalent controls)</a:t>
            </a:r>
            <a:r>
              <a:rPr lang="en-US" sz="4000">
                <a:solidFill>
                  <a:schemeClr val="tx2"/>
                </a:solidFill>
              </a:rPr>
              <a:t> </a:t>
            </a:r>
          </a:p>
        </p:txBody>
      </p: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8277"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40"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41"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Rectangle 41"/>
          <p:cNvSpPr>
            <a:spLocks noChangeArrowheads="1"/>
          </p:cNvSpPr>
          <p:nvPr/>
        </p:nvSpPr>
        <p:spPr bwMode="auto">
          <a:xfrm>
            <a:off x="73914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06"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0308"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140309"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algn="ctr"/>
            <a:r>
              <a:rPr lang="en-US" sz="1800">
                <a:latin typeface="Calibri" pitchFamily="34" charset="0"/>
              </a:rPr>
              <a:t>Hypothetical Cohort</a:t>
            </a:r>
          </a:p>
        </p:txBody>
      </p:sp>
      <p:sp>
        <p:nvSpPr>
          <p:cNvPr id="140310"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12"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140313"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14031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140315"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140316"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140317" name="Text Box 3"/>
          <p:cNvSpPr txBox="1">
            <a:spLocks noChangeArrowheads="1"/>
          </p:cNvSpPr>
          <p:nvPr/>
        </p:nvSpPr>
        <p:spPr bwMode="auto">
          <a:xfrm>
            <a:off x="1524000" y="152400"/>
            <a:ext cx="5972175" cy="646113"/>
          </a:xfrm>
          <a:prstGeom prst="rect">
            <a:avLst/>
          </a:prstGeom>
          <a:noFill/>
          <a:ln w="9525">
            <a:noFill/>
            <a:miter lim="800000"/>
            <a:headEnd/>
            <a:tailEnd/>
          </a:ln>
        </p:spPr>
        <p:txBody>
          <a:bodyPr wrap="none">
            <a:spAutoFit/>
          </a:bodyPr>
          <a:lstStyle/>
          <a:p>
            <a:pPr eaLnBrk="0" hangingPunct="0"/>
            <a:r>
              <a:rPr lang="en-US" sz="3600" b="1"/>
              <a:t>Cross-Sectional Study Design</a:t>
            </a:r>
          </a:p>
        </p:txBody>
      </p:sp>
      <p:cxnSp>
        <p:nvCxnSpPr>
          <p:cNvPr id="140318" name="Straight Arrow Connector 56"/>
          <p:cNvCxnSpPr>
            <a:cxnSpLocks noChangeShapeType="1"/>
          </p:cNvCxnSpPr>
          <p:nvPr/>
        </p:nvCxnSpPr>
        <p:spPr bwMode="auto">
          <a:xfrm flipV="1">
            <a:off x="7315200" y="2590800"/>
            <a:ext cx="53975" cy="1216025"/>
          </a:xfrm>
          <a:prstGeom prst="straightConnector1">
            <a:avLst/>
          </a:prstGeom>
          <a:noFill/>
          <a:ln w="25400" algn="ctr">
            <a:solidFill>
              <a:schemeClr val="tx1"/>
            </a:solidFill>
            <a:round/>
            <a:headEnd/>
            <a:tailEnd type="arrow" w="med" len="med"/>
          </a:ln>
        </p:spPr>
      </p:cxnSp>
      <p:cxnSp>
        <p:nvCxnSpPr>
          <p:cNvPr id="140319"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140320" name="Straight Arrow Connector 31"/>
          <p:cNvCxnSpPr>
            <a:cxnSpLocks noChangeShapeType="1"/>
          </p:cNvCxnSpPr>
          <p:nvPr/>
        </p:nvCxnSpPr>
        <p:spPr bwMode="auto">
          <a:xfrm>
            <a:off x="6629400" y="2057400"/>
            <a:ext cx="522288"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0322"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06"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0308"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140309"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algn="ctr"/>
            <a:r>
              <a:rPr lang="en-US" sz="1800">
                <a:latin typeface="Calibri" pitchFamily="34" charset="0"/>
              </a:rPr>
              <a:t>Hypothetical Cohort</a:t>
            </a:r>
          </a:p>
        </p:txBody>
      </p:sp>
      <p:sp>
        <p:nvSpPr>
          <p:cNvPr id="140310"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12"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140313"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14031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140315"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140316"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140317" name="Text Box 3"/>
          <p:cNvSpPr txBox="1">
            <a:spLocks noChangeArrowheads="1"/>
          </p:cNvSpPr>
          <p:nvPr/>
        </p:nvSpPr>
        <p:spPr bwMode="auto">
          <a:xfrm>
            <a:off x="1524000" y="152400"/>
            <a:ext cx="5972175" cy="646113"/>
          </a:xfrm>
          <a:prstGeom prst="rect">
            <a:avLst/>
          </a:prstGeom>
          <a:noFill/>
          <a:ln w="9525">
            <a:noFill/>
            <a:miter lim="800000"/>
            <a:headEnd/>
            <a:tailEnd/>
          </a:ln>
        </p:spPr>
        <p:txBody>
          <a:bodyPr wrap="none">
            <a:spAutoFit/>
          </a:bodyPr>
          <a:lstStyle/>
          <a:p>
            <a:pPr eaLnBrk="0" hangingPunct="0"/>
            <a:r>
              <a:rPr lang="en-US" sz="3600" b="1"/>
              <a:t>Cross-Sectional Study Design</a:t>
            </a:r>
          </a:p>
        </p:txBody>
      </p:sp>
      <p:cxnSp>
        <p:nvCxnSpPr>
          <p:cNvPr id="140318" name="Straight Arrow Connector 56"/>
          <p:cNvCxnSpPr>
            <a:cxnSpLocks noChangeShapeType="1"/>
          </p:cNvCxnSpPr>
          <p:nvPr/>
        </p:nvCxnSpPr>
        <p:spPr bwMode="auto">
          <a:xfrm flipV="1">
            <a:off x="7315200" y="2590800"/>
            <a:ext cx="53975" cy="1216025"/>
          </a:xfrm>
          <a:prstGeom prst="straightConnector1">
            <a:avLst/>
          </a:prstGeom>
          <a:noFill/>
          <a:ln w="25400" algn="ctr">
            <a:solidFill>
              <a:schemeClr val="tx1"/>
            </a:solidFill>
            <a:round/>
            <a:headEnd/>
            <a:tailEnd type="arrow" w="med" len="med"/>
          </a:ln>
        </p:spPr>
      </p:cxnSp>
      <p:cxnSp>
        <p:nvCxnSpPr>
          <p:cNvPr id="140319"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140320" name="Straight Arrow Connector 31"/>
          <p:cNvCxnSpPr>
            <a:cxnSpLocks noChangeShapeType="1"/>
          </p:cNvCxnSpPr>
          <p:nvPr/>
        </p:nvCxnSpPr>
        <p:spPr bwMode="auto">
          <a:xfrm>
            <a:off x="6629400" y="2057400"/>
            <a:ext cx="522288"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0322"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36" name="Rectangle 35"/>
          <p:cNvSpPr/>
          <p:nvPr/>
        </p:nvSpPr>
        <p:spPr>
          <a:xfrm>
            <a:off x="8458200" y="3657600"/>
            <a:ext cx="457200" cy="1447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7" name="Rectangle 36"/>
          <p:cNvSpPr/>
          <p:nvPr/>
        </p:nvSpPr>
        <p:spPr>
          <a:xfrm>
            <a:off x="8458200" y="2578100"/>
            <a:ext cx="457200" cy="608012"/>
          </a:xfrm>
          <a:prstGeom prst="rect">
            <a:avLst/>
          </a:prstGeom>
          <a:pattFill prst="ltDnDiag">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8" name="Straight Arrow Connector 37"/>
          <p:cNvCxnSpPr/>
          <p:nvPr/>
        </p:nvCxnSpPr>
        <p:spPr>
          <a:xfrm flipV="1">
            <a:off x="7620000" y="4381501"/>
            <a:ext cx="838200"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9473" y="2171700"/>
            <a:ext cx="81756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6" name="TextBox 54"/>
          <p:cNvSpPr txBox="1">
            <a:spLocks noChangeArrowheads="1"/>
          </p:cNvSpPr>
          <p:nvPr/>
        </p:nvSpPr>
        <p:spPr bwMode="auto">
          <a:xfrm>
            <a:off x="7987431" y="5134155"/>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48" name="Straight Arrow Connector 47"/>
          <p:cNvCxnSpPr/>
          <p:nvPr/>
        </p:nvCxnSpPr>
        <p:spPr>
          <a:xfrm flipV="1">
            <a:off x="7632625" y="2913018"/>
            <a:ext cx="838200"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62035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a:solidFill>
                  <a:schemeClr val="tx2"/>
                </a:solidFill>
              </a:rPr>
              <a:t>Case-Control Key Concept #4</a:t>
            </a:r>
          </a:p>
        </p:txBody>
      </p:sp>
      <p:sp>
        <p:nvSpPr>
          <p:cNvPr id="142338" name="Rectangle 5"/>
          <p:cNvSpPr>
            <a:spLocks noChangeArrowheads="1"/>
          </p:cNvSpPr>
          <p:nvPr/>
        </p:nvSpPr>
        <p:spPr bwMode="auto">
          <a:xfrm>
            <a:off x="685800" y="2133600"/>
            <a:ext cx="77724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a:t>Incident sampling of both cases and controls is preferable to prevalent sampling</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title"/>
          </p:nvPr>
        </p:nvSpPr>
        <p:spPr>
          <a:xfrm>
            <a:off x="685800" y="228600"/>
            <a:ext cx="7772400" cy="1143000"/>
          </a:xfrm>
        </p:spPr>
        <p:txBody>
          <a:bodyPr/>
          <a:lstStyle/>
          <a:p>
            <a:r>
              <a:rPr lang="en-US" smtClean="0"/>
              <a:t>“Nested” Case-Control Study  </a:t>
            </a:r>
          </a:p>
        </p:txBody>
      </p:sp>
      <p:sp>
        <p:nvSpPr>
          <p:cNvPr id="144386" name="Rectangle 3"/>
          <p:cNvSpPr>
            <a:spLocks noGrp="1" noChangeArrowheads="1"/>
          </p:cNvSpPr>
          <p:nvPr>
            <p:ph type="body" idx="1"/>
          </p:nvPr>
        </p:nvSpPr>
        <p:spPr>
          <a:xfrm>
            <a:off x="228600" y="1371600"/>
            <a:ext cx="8686800" cy="4724400"/>
          </a:xfrm>
        </p:spPr>
        <p:txBody>
          <a:bodyPr/>
          <a:lstStyle/>
          <a:p>
            <a:pPr>
              <a:lnSpc>
                <a:spcPct val="80000"/>
              </a:lnSpc>
            </a:pPr>
            <a:r>
              <a:rPr lang="en-US" sz="2300" dirty="0" smtClean="0"/>
              <a:t>Term is used ambiguously in textbooks and literature</a:t>
            </a:r>
          </a:p>
          <a:p>
            <a:pPr>
              <a:lnSpc>
                <a:spcPct val="80000"/>
              </a:lnSpc>
            </a:pPr>
            <a:r>
              <a:rPr lang="en-US" sz="2300" dirty="0" smtClean="0"/>
              <a:t>Most often refers to incidence density sampling within a previously existing research cohort study (i.e., a primary study base)</a:t>
            </a:r>
          </a:p>
          <a:p>
            <a:pPr>
              <a:lnSpc>
                <a:spcPct val="80000"/>
              </a:lnSpc>
            </a:pPr>
            <a:r>
              <a:rPr lang="en-US" sz="2300" dirty="0" smtClean="0"/>
              <a:t>May refer to case-cohort sampling (or even prevalent controls) within a previously existing research cohort study</a:t>
            </a:r>
          </a:p>
          <a:p>
            <a:pPr>
              <a:lnSpc>
                <a:spcPct val="80000"/>
              </a:lnSpc>
            </a:pPr>
            <a:r>
              <a:rPr lang="en-US" sz="2300" dirty="0" smtClean="0"/>
              <a:t>Sometimes refers to any case-control study within a primary study base</a:t>
            </a:r>
          </a:p>
          <a:p>
            <a:pPr>
              <a:lnSpc>
                <a:spcPct val="80000"/>
              </a:lnSpc>
            </a:pPr>
            <a:r>
              <a:rPr lang="en-US" sz="2300" dirty="0" smtClean="0"/>
              <a:t>We doubt if there will ever be uniform use of “nested case-control”</a:t>
            </a:r>
          </a:p>
          <a:p>
            <a:pPr>
              <a:lnSpc>
                <a:spcPct val="80000"/>
              </a:lnSpc>
            </a:pPr>
            <a:r>
              <a:rPr lang="en-US" sz="2300" dirty="0" smtClean="0"/>
              <a:t>Therefore, we discourage use of "nested case-control study” as a stand-alone term.  Instead, favor placing the study in context by noting the parent cohort.  e.g.,  “This is a case-control study nested within xxx underlying cohort. “</a:t>
            </a:r>
          </a:p>
          <a:p>
            <a:pPr>
              <a:lnSpc>
                <a:spcPct val="80000"/>
              </a:lnSpc>
            </a:pPr>
            <a:r>
              <a:rPr lang="en-US" sz="2300" dirty="0" smtClean="0"/>
              <a:t>Main utility of “nested”:  A reminder that there is often a far less expensive way to study various outcomes in a cohort than making measurements on everyone in the cohort.</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noChangeArrowheads="1"/>
          </p:cNvSpPr>
          <p:nvPr>
            <p:ph type="title"/>
          </p:nvPr>
        </p:nvSpPr>
        <p:spPr>
          <a:xfrm>
            <a:off x="76200" y="-76200"/>
            <a:ext cx="9144000" cy="1143000"/>
          </a:xfrm>
        </p:spPr>
        <p:txBody>
          <a:bodyPr/>
          <a:lstStyle/>
          <a:p>
            <a:r>
              <a:rPr lang="en-US" sz="3200" b="1" smtClean="0"/>
              <a:t>Comment on Terms Prospective &amp; Retrospective</a:t>
            </a:r>
          </a:p>
        </p:txBody>
      </p:sp>
      <p:sp>
        <p:nvSpPr>
          <p:cNvPr id="146434" name="Rectangle 3"/>
          <p:cNvSpPr>
            <a:spLocks noGrp="1" noChangeArrowheads="1"/>
          </p:cNvSpPr>
          <p:nvPr>
            <p:ph type="body" idx="1"/>
          </p:nvPr>
        </p:nvSpPr>
        <p:spPr>
          <a:xfrm>
            <a:off x="76200" y="838200"/>
            <a:ext cx="8915400" cy="4114800"/>
          </a:xfrm>
        </p:spPr>
        <p:txBody>
          <a:bodyPr/>
          <a:lstStyle/>
          <a:p>
            <a:pPr>
              <a:lnSpc>
                <a:spcPct val="90000"/>
              </a:lnSpc>
            </a:pPr>
            <a:r>
              <a:rPr lang="en-US" sz="2800" dirty="0" smtClean="0"/>
              <a:t>There are at least 3 different meanings to the dichotomy of the terms: prospective vs retrospective</a:t>
            </a:r>
          </a:p>
          <a:p>
            <a:pPr lvl="1">
              <a:lnSpc>
                <a:spcPct val="90000"/>
              </a:lnSpc>
            </a:pPr>
            <a:r>
              <a:rPr lang="en-US" sz="2400" dirty="0" smtClean="0"/>
              <a:t>See optional reading by </a:t>
            </a:r>
            <a:r>
              <a:rPr lang="en-US" sz="2400" dirty="0" err="1" smtClean="0"/>
              <a:t>Vandenbroucke</a:t>
            </a:r>
            <a:r>
              <a:rPr lang="en-US" sz="2400" dirty="0" smtClean="0"/>
              <a:t>, </a:t>
            </a:r>
            <a:r>
              <a:rPr lang="en-US" sz="2400" i="1" dirty="0" smtClean="0"/>
              <a:t>BMJ</a:t>
            </a:r>
            <a:r>
              <a:rPr lang="en-US" sz="2400" dirty="0" smtClean="0"/>
              <a:t> 1991</a:t>
            </a:r>
          </a:p>
          <a:p>
            <a:pPr lvl="1"/>
            <a:r>
              <a:rPr lang="en-US" sz="2400" dirty="0" smtClean="0"/>
              <a:t>given this confusion, “words prospective and retrospective have lost all meaning.   From spotting them in the abstract, the reader gains no insight into the type of research that was performed.”</a:t>
            </a:r>
          </a:p>
          <a:p>
            <a:pPr>
              <a:lnSpc>
                <a:spcPct val="90000"/>
              </a:lnSpc>
            </a:pPr>
            <a:r>
              <a:rPr lang="en-US" sz="2800" dirty="0" smtClean="0"/>
              <a:t>The key issues for the strength of the study design are: </a:t>
            </a:r>
          </a:p>
          <a:p>
            <a:pPr lvl="1">
              <a:lnSpc>
                <a:spcPct val="90000"/>
              </a:lnSpc>
            </a:pPr>
            <a:r>
              <a:rPr lang="en-US" sz="2400" dirty="0" smtClean="0"/>
              <a:t>Timing of measurements:  best to obtain measurement (or specimen) prior to outcome</a:t>
            </a:r>
          </a:p>
          <a:p>
            <a:pPr lvl="1">
              <a:lnSpc>
                <a:spcPct val="90000"/>
              </a:lnSpc>
            </a:pPr>
            <a:r>
              <a:rPr lang="en-US" sz="2400" dirty="0" smtClean="0"/>
              <a:t>And more broadly, the accuracy of measurements, the absence of selection bias and the absence of confounding</a:t>
            </a:r>
          </a:p>
          <a:p>
            <a:pPr>
              <a:lnSpc>
                <a:spcPct val="90000"/>
              </a:lnSpc>
            </a:pPr>
            <a:r>
              <a:rPr lang="en-US" sz="2800" dirty="0" smtClean="0"/>
              <a:t>We don’t recommend labeling studies as prospective or retrospective</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5"/>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b="1">
                <a:solidFill>
                  <a:schemeClr val="tx2"/>
                </a:solidFill>
              </a:rPr>
              <a:t>Case-Control Key Concept #5</a:t>
            </a:r>
          </a:p>
        </p:txBody>
      </p:sp>
      <p:sp>
        <p:nvSpPr>
          <p:cNvPr id="148482" name="Rectangle 6"/>
          <p:cNvSpPr>
            <a:spLocks noChangeArrowheads="1"/>
          </p:cNvSpPr>
          <p:nvPr/>
        </p:nvSpPr>
        <p:spPr bwMode="auto">
          <a:xfrm>
            <a:off x="685800" y="1828800"/>
            <a:ext cx="77724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a:t>“Exposure measured prior to outcome”</a:t>
            </a:r>
          </a:p>
          <a:p>
            <a:pPr marL="342900" indent="-342900" eaLnBrk="0" hangingPunct="0">
              <a:spcBef>
                <a:spcPct val="40000"/>
              </a:spcBef>
              <a:buFontTx/>
              <a:buChar char="•"/>
            </a:pPr>
            <a:endParaRPr lang="en-US" sz="3200"/>
          </a:p>
          <a:p>
            <a:pPr marL="342900" indent="-342900" eaLnBrk="0" hangingPunct="0">
              <a:spcBef>
                <a:spcPct val="40000"/>
              </a:spcBef>
              <a:buFontTx/>
              <a:buChar char="•"/>
            </a:pPr>
            <a:r>
              <a:rPr lang="en-US" sz="3200"/>
              <a:t>Strength of design rests on accurate measurements made without knowledge of the outcome, not whether it is cohort or case-control sampling, or whether it is “prospective” or “retrospective”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9"/>
          <p:cNvSpPr>
            <a:spLocks noGrp="1" noChangeArrowheads="1"/>
          </p:cNvSpPr>
          <p:nvPr>
            <p:ph type="title"/>
          </p:nvPr>
        </p:nvSpPr>
        <p:spPr/>
        <p:txBody>
          <a:bodyPr/>
          <a:lstStyle/>
          <a:p>
            <a:endParaRPr lang="en-US" smtClean="0"/>
          </a:p>
        </p:txBody>
      </p:sp>
      <p:sp>
        <p:nvSpPr>
          <p:cNvPr id="29698" name="Rectangle 3"/>
          <p:cNvSpPr>
            <a:spLocks noGrp="1" noChangeArrowheads="1"/>
          </p:cNvSpPr>
          <p:nvPr>
            <p:ph type="body" sz="half" idx="1"/>
          </p:nvPr>
        </p:nvSpPr>
        <p:spPr>
          <a:xfrm>
            <a:off x="685800" y="1981200"/>
            <a:ext cx="7010400" cy="1295400"/>
          </a:xfrm>
        </p:spPr>
        <p:txBody>
          <a:bodyPr/>
          <a:lstStyle/>
          <a:p>
            <a:r>
              <a:rPr lang="en-US" sz="2800" smtClean="0"/>
              <a:t>Results using individual as the unit of analysis:</a:t>
            </a:r>
          </a:p>
        </p:txBody>
      </p:sp>
      <p:graphicFrame>
        <p:nvGraphicFramePr>
          <p:cNvPr id="272407" name="Group 23"/>
          <p:cNvGraphicFramePr>
            <a:graphicFrameLocks noGrp="1"/>
          </p:cNvGraphicFramePr>
          <p:nvPr>
            <p:ph sz="half" idx="2"/>
            <p:extLst>
              <p:ext uri="{D42A27DB-BD31-4B8C-83A1-F6EECF244321}">
                <p14:modId xmlns:p14="http://schemas.microsoft.com/office/powerpoint/2010/main" val="2741568968"/>
              </p:ext>
            </p:extLst>
          </p:nvPr>
        </p:nvGraphicFramePr>
        <p:xfrm>
          <a:off x="1295400" y="3124200"/>
          <a:ext cx="6096000" cy="1600200"/>
        </p:xfrm>
        <a:graphic>
          <a:graphicData uri="http://schemas.openxmlformats.org/drawingml/2006/table">
            <a:tbl>
              <a:tblPr/>
              <a:tblGrid>
                <a:gridCol w="3733800"/>
                <a:gridCol w="2362200"/>
              </a:tblGrid>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Mean income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Cases (traffic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$13,230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Ctrls (no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$32,310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13" name="Text Box 24"/>
          <p:cNvSpPr txBox="1">
            <a:spLocks noChangeArrowheads="1"/>
          </p:cNvSpPr>
          <p:nvPr/>
        </p:nvSpPr>
        <p:spPr bwMode="auto">
          <a:xfrm>
            <a:off x="609600" y="5181600"/>
            <a:ext cx="7772400" cy="457200"/>
          </a:xfrm>
          <a:prstGeom prst="rect">
            <a:avLst/>
          </a:prstGeom>
          <a:noFill/>
          <a:ln w="9525">
            <a:noFill/>
            <a:miter lim="800000"/>
            <a:headEnd/>
            <a:tailEnd/>
          </a:ln>
        </p:spPr>
        <p:txBody>
          <a:bodyPr>
            <a:spAutoFit/>
          </a:bodyPr>
          <a:lstStyle/>
          <a:p>
            <a:pPr algn="ctr" eaLnBrk="0" hangingPunct="0">
              <a:spcBef>
                <a:spcPct val="50000"/>
              </a:spcBef>
            </a:pPr>
            <a:r>
              <a:rPr lang="en-US" i="1"/>
              <a:t>Individuals </a:t>
            </a:r>
            <a:r>
              <a:rPr lang="en-US"/>
              <a:t>with higher income have fewer traffic injuries.</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1026"/>
          <p:cNvSpPr>
            <a:spLocks noGrp="1" noChangeArrowheads="1"/>
          </p:cNvSpPr>
          <p:nvPr>
            <p:ph type="title"/>
          </p:nvPr>
        </p:nvSpPr>
        <p:spPr>
          <a:xfrm>
            <a:off x="685800" y="304800"/>
            <a:ext cx="7772400" cy="838200"/>
          </a:xfrm>
        </p:spPr>
        <p:txBody>
          <a:bodyPr/>
          <a:lstStyle/>
          <a:p>
            <a:r>
              <a:rPr lang="en-US" sz="4000" smtClean="0"/>
              <a:t>Strong Case-Control Design</a:t>
            </a:r>
          </a:p>
        </p:txBody>
      </p:sp>
      <p:sp>
        <p:nvSpPr>
          <p:cNvPr id="150530" name="Rectangle 1027"/>
          <p:cNvSpPr>
            <a:spLocks noGrp="1" noChangeArrowheads="1"/>
          </p:cNvSpPr>
          <p:nvPr>
            <p:ph type="body" idx="1"/>
          </p:nvPr>
        </p:nvSpPr>
        <p:spPr>
          <a:xfrm>
            <a:off x="304800" y="1066800"/>
            <a:ext cx="8305800" cy="4953000"/>
          </a:xfrm>
        </p:spPr>
        <p:txBody>
          <a:bodyPr/>
          <a:lstStyle/>
          <a:p>
            <a:r>
              <a:rPr lang="en-US" dirty="0" smtClean="0"/>
              <a:t>Kaiser Research Division 1990</a:t>
            </a:r>
          </a:p>
          <a:p>
            <a:pPr lvl="1"/>
            <a:r>
              <a:rPr lang="en-US" dirty="0" smtClean="0"/>
              <a:t>Question: Does screening sigmoidoscopy prevent colon cancer deaths?</a:t>
            </a:r>
          </a:p>
          <a:p>
            <a:r>
              <a:rPr lang="en-US" dirty="0" smtClean="0"/>
              <a:t>Design choices (other than an RCT)</a:t>
            </a:r>
          </a:p>
          <a:p>
            <a:pPr lvl="1"/>
            <a:r>
              <a:rPr lang="en-US" dirty="0" smtClean="0"/>
              <a:t>Start a new cohort and wait for colon cancer deaths—10 to 20 </a:t>
            </a:r>
            <a:r>
              <a:rPr lang="en-US" dirty="0" err="1" smtClean="0"/>
              <a:t>yrs</a:t>
            </a:r>
            <a:endParaRPr lang="en-US" dirty="0" smtClean="0"/>
          </a:p>
          <a:p>
            <a:pPr lvl="1"/>
            <a:r>
              <a:rPr lang="en-US" dirty="0" smtClean="0"/>
              <a:t>Look back at enter Kaiser cohort: Kaiser members in 18-year period--100,000’s of records to review</a:t>
            </a:r>
          </a:p>
          <a:p>
            <a:pPr lvl="1"/>
            <a:r>
              <a:rPr lang="en-US" dirty="0" smtClean="0"/>
              <a:t>Case-control: Sample experience of Kaiser cohort</a:t>
            </a:r>
          </a:p>
          <a:p>
            <a:pPr lvl="1"/>
            <a:endParaRPr lang="en-US" dirty="0"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050"/>
          <p:cNvSpPr>
            <a:spLocks noGrp="1" noChangeArrowheads="1"/>
          </p:cNvSpPr>
          <p:nvPr>
            <p:ph type="title"/>
          </p:nvPr>
        </p:nvSpPr>
        <p:spPr>
          <a:xfrm>
            <a:off x="762000" y="76200"/>
            <a:ext cx="7772400" cy="1143000"/>
          </a:xfrm>
        </p:spPr>
        <p:txBody>
          <a:bodyPr/>
          <a:lstStyle/>
          <a:p>
            <a:r>
              <a:rPr lang="en-US" smtClean="0"/>
              <a:t>Case-Control Design</a:t>
            </a:r>
          </a:p>
        </p:txBody>
      </p:sp>
      <p:sp>
        <p:nvSpPr>
          <p:cNvPr id="152578" name="Rectangle 2051"/>
          <p:cNvSpPr>
            <a:spLocks noGrp="1" noChangeArrowheads="1"/>
          </p:cNvSpPr>
          <p:nvPr>
            <p:ph type="body" sz="half" idx="1"/>
          </p:nvPr>
        </p:nvSpPr>
        <p:spPr>
          <a:xfrm>
            <a:off x="533400" y="914400"/>
            <a:ext cx="3810000" cy="5105400"/>
          </a:xfrm>
        </p:spPr>
        <p:txBody>
          <a:bodyPr/>
          <a:lstStyle/>
          <a:p>
            <a:pPr>
              <a:lnSpc>
                <a:spcPct val="90000"/>
              </a:lnSpc>
            </a:pPr>
            <a:r>
              <a:rPr lang="en-US" smtClean="0"/>
              <a:t>Colon cancer deaths 1971-1988: 1712</a:t>
            </a:r>
          </a:p>
          <a:p>
            <a:pPr>
              <a:lnSpc>
                <a:spcPct val="90000"/>
              </a:lnSpc>
            </a:pPr>
            <a:r>
              <a:rPr lang="en-US" smtClean="0"/>
              <a:t>Cases=colon ca deaths detectable by sigmoidoscopy: 261</a:t>
            </a:r>
          </a:p>
          <a:p>
            <a:pPr>
              <a:lnSpc>
                <a:spcPct val="90000"/>
              </a:lnSpc>
            </a:pPr>
            <a:r>
              <a:rPr lang="en-US" smtClean="0"/>
              <a:t>4 controls per case</a:t>
            </a:r>
          </a:p>
          <a:p>
            <a:pPr>
              <a:lnSpc>
                <a:spcPct val="90000"/>
              </a:lnSpc>
            </a:pPr>
            <a:r>
              <a:rPr lang="en-US" smtClean="0"/>
              <a:t>Controls = alive and in Kaiser at time of matched CA death (incidence density)</a:t>
            </a:r>
          </a:p>
          <a:p>
            <a:pPr>
              <a:lnSpc>
                <a:spcPct val="90000"/>
              </a:lnSpc>
            </a:pPr>
            <a:r>
              <a:rPr lang="en-US" smtClean="0"/>
              <a:t>Dynamic cohort</a:t>
            </a:r>
          </a:p>
        </p:txBody>
      </p:sp>
      <p:sp>
        <p:nvSpPr>
          <p:cNvPr id="152579" name="Rectangle 2052"/>
          <p:cNvSpPr>
            <a:spLocks noGrp="1" noChangeArrowheads="1"/>
          </p:cNvSpPr>
          <p:nvPr>
            <p:ph type="body" sz="half" idx="2"/>
          </p:nvPr>
        </p:nvSpPr>
        <p:spPr>
          <a:xfrm>
            <a:off x="4648200" y="1066800"/>
            <a:ext cx="4114800" cy="4648200"/>
          </a:xfrm>
        </p:spPr>
        <p:txBody>
          <a:bodyPr/>
          <a:lstStyle/>
          <a:p>
            <a:pPr>
              <a:lnSpc>
                <a:spcPct val="90000"/>
              </a:lnSpc>
            </a:pPr>
            <a:r>
              <a:rPr lang="en-US" dirty="0" smtClean="0"/>
              <a:t>Blinded review of prior 10 years of medical records</a:t>
            </a:r>
          </a:p>
          <a:p>
            <a:pPr>
              <a:lnSpc>
                <a:spcPct val="90000"/>
              </a:lnSpc>
            </a:pPr>
            <a:endParaRPr lang="en-US" sz="1200" dirty="0" smtClean="0"/>
          </a:p>
          <a:p>
            <a:pPr>
              <a:lnSpc>
                <a:spcPct val="90000"/>
              </a:lnSpc>
            </a:pPr>
            <a:r>
              <a:rPr lang="en-US" dirty="0" smtClean="0"/>
              <a:t>Exposure=screening sigmoidoscopy </a:t>
            </a:r>
          </a:p>
          <a:p>
            <a:pPr>
              <a:lnSpc>
                <a:spcPct val="90000"/>
              </a:lnSpc>
            </a:pPr>
            <a:endParaRPr lang="en-US" sz="1200" dirty="0" smtClean="0"/>
          </a:p>
          <a:p>
            <a:pPr>
              <a:lnSpc>
                <a:spcPct val="90000"/>
              </a:lnSpc>
            </a:pPr>
            <a:r>
              <a:rPr lang="en-US" dirty="0" smtClean="0"/>
              <a:t>8.8% of cases vs. 24.2% of controls had prior screening sigmoidoscopy</a:t>
            </a:r>
          </a:p>
          <a:p>
            <a:pPr>
              <a:lnSpc>
                <a:spcPct val="90000"/>
              </a:lnSpc>
            </a:pPr>
            <a:endParaRPr lang="en-US" dirty="0" smtClean="0"/>
          </a:p>
          <a:p>
            <a:pPr>
              <a:lnSpc>
                <a:spcPct val="90000"/>
              </a:lnSpc>
            </a:pPr>
            <a:endParaRPr lang="en-US" dirty="0" smtClean="0"/>
          </a:p>
        </p:txBody>
      </p:sp>
      <p:sp>
        <p:nvSpPr>
          <p:cNvPr id="152580" name="Text Box 2053"/>
          <p:cNvSpPr txBox="1">
            <a:spLocks noChangeArrowheads="1"/>
          </p:cNvSpPr>
          <p:nvPr/>
        </p:nvSpPr>
        <p:spPr bwMode="auto">
          <a:xfrm>
            <a:off x="914400" y="6003925"/>
            <a:ext cx="7772400" cy="701675"/>
          </a:xfrm>
          <a:prstGeom prst="rect">
            <a:avLst/>
          </a:prstGeom>
          <a:noFill/>
          <a:ln w="9525">
            <a:noFill/>
            <a:miter lim="800000"/>
            <a:headEnd/>
            <a:tailEnd/>
          </a:ln>
        </p:spPr>
        <p:txBody>
          <a:bodyPr>
            <a:spAutoFit/>
          </a:bodyPr>
          <a:lstStyle/>
          <a:p>
            <a:pPr algn="r" eaLnBrk="0" hangingPunct="0">
              <a:spcBef>
                <a:spcPct val="50000"/>
              </a:spcBef>
            </a:pPr>
            <a:r>
              <a:rPr lang="en-US" sz="2000" b="1" dirty="0"/>
              <a:t>A case-control study of screening sigmoidoscopy and mortality from colorectal cancer</a:t>
            </a:r>
            <a:r>
              <a:rPr lang="en-US" sz="2000" dirty="0"/>
              <a:t>. Selby et al., NEJM 1992; 326:653-7</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4643"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54644" name="TextBox 45"/>
          <p:cNvSpPr txBox="1">
            <a:spLocks noChangeArrowheads="1"/>
          </p:cNvSpPr>
          <p:nvPr/>
        </p:nvSpPr>
        <p:spPr bwMode="auto">
          <a:xfrm>
            <a:off x="381000" y="1066800"/>
            <a:ext cx="5186363" cy="708025"/>
          </a:xfrm>
          <a:prstGeom prst="rect">
            <a:avLst/>
          </a:prstGeom>
          <a:noFill/>
          <a:ln w="9525">
            <a:noFill/>
            <a:miter lim="800000"/>
            <a:headEnd/>
            <a:tailEnd/>
          </a:ln>
        </p:spPr>
        <p:txBody>
          <a:bodyPr>
            <a:spAutoFit/>
          </a:bodyPr>
          <a:lstStyle/>
          <a:p>
            <a:r>
              <a:rPr lang="en-US" sz="2000" b="1"/>
              <a:t>Incidence Density Sampling In Kaiser (Dynamic Cohort)</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4649"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54650" name="Shape 49"/>
          <p:cNvCxnSpPr>
            <a:cxnSpLocks noChangeShapeType="1"/>
            <a:endCxn id="154649"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54655"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dirty="0">
                <a:solidFill>
                  <a:srgbClr val="FF0000"/>
                </a:solidFill>
                <a:latin typeface="Calibri" pitchFamily="34" charset="0"/>
              </a:rPr>
              <a:t>Controls</a:t>
            </a:r>
          </a:p>
        </p:txBody>
      </p:sp>
      <p:cxnSp>
        <p:nvCxnSpPr>
          <p:cNvPr id="154656"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54657"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54658"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54659"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54660"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54667"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54668"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54669" name="TextBox 84"/>
          <p:cNvSpPr txBox="1">
            <a:spLocks noChangeArrowheads="1"/>
          </p:cNvSpPr>
          <p:nvPr/>
        </p:nvSpPr>
        <p:spPr bwMode="auto">
          <a:xfrm>
            <a:off x="1295400" y="425450"/>
            <a:ext cx="1066800"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members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6"/>
          <p:cNvSpPr txBox="1">
            <a:spLocks noChangeArrowheads="1"/>
          </p:cNvSpPr>
          <p:nvPr/>
        </p:nvSpPr>
        <p:spPr bwMode="auto">
          <a:xfrm>
            <a:off x="2574925"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4"/>
          <p:cNvSpPr txBox="1">
            <a:spLocks noChangeArrowheads="1"/>
          </p:cNvSpPr>
          <p:nvPr/>
        </p:nvSpPr>
        <p:spPr bwMode="auto">
          <a:xfrm>
            <a:off x="4106862" y="30610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5"/>
          <p:cNvSpPr txBox="1">
            <a:spLocks noChangeArrowheads="1"/>
          </p:cNvSpPr>
          <p:nvPr/>
        </p:nvSpPr>
        <p:spPr bwMode="auto">
          <a:xfrm>
            <a:off x="4106862" y="40516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6"/>
          <p:cNvSpPr txBox="1">
            <a:spLocks noChangeArrowheads="1"/>
          </p:cNvSpPr>
          <p:nvPr/>
        </p:nvSpPr>
        <p:spPr bwMode="auto">
          <a:xfrm>
            <a:off x="4106862" y="49660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4"/>
          <p:cNvSpPr txBox="1">
            <a:spLocks noChangeArrowheads="1"/>
          </p:cNvSpPr>
          <p:nvPr/>
        </p:nvSpPr>
        <p:spPr bwMode="auto">
          <a:xfrm>
            <a:off x="5056817" y="3016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6"/>
          <p:cNvSpPr txBox="1">
            <a:spLocks noChangeArrowheads="1"/>
          </p:cNvSpPr>
          <p:nvPr/>
        </p:nvSpPr>
        <p:spPr bwMode="auto">
          <a:xfrm>
            <a:off x="5056817" y="4921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4"/>
          <p:cNvSpPr txBox="1">
            <a:spLocks noChangeArrowheads="1"/>
          </p:cNvSpPr>
          <p:nvPr/>
        </p:nvSpPr>
        <p:spPr bwMode="auto">
          <a:xfrm>
            <a:off x="5592762" y="3036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5"/>
          <p:cNvSpPr txBox="1">
            <a:spLocks noChangeArrowheads="1"/>
          </p:cNvSpPr>
          <p:nvPr/>
        </p:nvSpPr>
        <p:spPr bwMode="auto">
          <a:xfrm>
            <a:off x="5592762" y="40270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6"/>
          <p:cNvSpPr txBox="1">
            <a:spLocks noChangeArrowheads="1"/>
          </p:cNvSpPr>
          <p:nvPr/>
        </p:nvSpPr>
        <p:spPr bwMode="auto">
          <a:xfrm>
            <a:off x="5592762" y="4941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4"/>
          <p:cNvSpPr txBox="1">
            <a:spLocks noChangeArrowheads="1"/>
          </p:cNvSpPr>
          <p:nvPr/>
        </p:nvSpPr>
        <p:spPr bwMode="auto">
          <a:xfrm>
            <a:off x="6180048" y="6318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1" name="Text Box 45"/>
          <p:cNvSpPr txBox="1">
            <a:spLocks noChangeArrowheads="1"/>
          </p:cNvSpPr>
          <p:nvPr/>
        </p:nvSpPr>
        <p:spPr bwMode="auto">
          <a:xfrm>
            <a:off x="6159170" y="399756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2" name="Text Box 46"/>
          <p:cNvSpPr txBox="1">
            <a:spLocks noChangeArrowheads="1"/>
          </p:cNvSpPr>
          <p:nvPr/>
        </p:nvSpPr>
        <p:spPr bwMode="auto">
          <a:xfrm>
            <a:off x="6159170" y="491196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3" name="Text Box 46"/>
          <p:cNvSpPr txBox="1">
            <a:spLocks noChangeArrowheads="1"/>
          </p:cNvSpPr>
          <p:nvPr/>
        </p:nvSpPr>
        <p:spPr bwMode="auto">
          <a:xfrm>
            <a:off x="2574925" y="53340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5"/>
          <p:cNvSpPr txBox="1">
            <a:spLocks noChangeArrowheads="1"/>
          </p:cNvSpPr>
          <p:nvPr/>
        </p:nvSpPr>
        <p:spPr bwMode="auto">
          <a:xfrm>
            <a:off x="2574925" y="35814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9" name="Text Box 46"/>
          <p:cNvSpPr txBox="1">
            <a:spLocks noChangeArrowheads="1"/>
          </p:cNvSpPr>
          <p:nvPr/>
        </p:nvSpPr>
        <p:spPr bwMode="auto">
          <a:xfrm>
            <a:off x="4106862" y="54260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6" name="Text Box 44"/>
          <p:cNvSpPr txBox="1">
            <a:spLocks noChangeArrowheads="1"/>
          </p:cNvSpPr>
          <p:nvPr/>
        </p:nvSpPr>
        <p:spPr bwMode="auto">
          <a:xfrm>
            <a:off x="5039923" y="3495136"/>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7" name="Text Box 45"/>
          <p:cNvSpPr txBox="1">
            <a:spLocks noChangeArrowheads="1"/>
          </p:cNvSpPr>
          <p:nvPr/>
        </p:nvSpPr>
        <p:spPr bwMode="auto">
          <a:xfrm>
            <a:off x="5056817" y="441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8" name="Text Box 46"/>
          <p:cNvSpPr txBox="1">
            <a:spLocks noChangeArrowheads="1"/>
          </p:cNvSpPr>
          <p:nvPr/>
        </p:nvSpPr>
        <p:spPr bwMode="auto">
          <a:xfrm>
            <a:off x="5638800" y="56102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9" name="Text Box 46"/>
          <p:cNvSpPr txBox="1">
            <a:spLocks noChangeArrowheads="1"/>
          </p:cNvSpPr>
          <p:nvPr/>
        </p:nvSpPr>
        <p:spPr bwMode="auto">
          <a:xfrm>
            <a:off x="6149077" y="445841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90" name="Straight Arrow Connector 82"/>
          <p:cNvCxnSpPr>
            <a:cxnSpLocks noChangeShapeType="1"/>
          </p:cNvCxnSpPr>
          <p:nvPr/>
        </p:nvCxnSpPr>
        <p:spPr bwMode="auto">
          <a:xfrm>
            <a:off x="6223000" y="726057"/>
            <a:ext cx="2339975" cy="5369942"/>
          </a:xfrm>
          <a:prstGeom prst="straightConnector1">
            <a:avLst/>
          </a:prstGeom>
          <a:noFill/>
          <a:ln w="19050" algn="ctr">
            <a:solidFill>
              <a:schemeClr val="accent2">
                <a:lumMod val="60000"/>
                <a:lumOff val="40000"/>
              </a:schemeClr>
            </a:solidFill>
            <a:round/>
            <a:headEnd/>
            <a:tailEnd type="arrow" w="med" len="med"/>
          </a:ln>
        </p:spPr>
      </p:cxnSp>
      <p:sp>
        <p:nvSpPr>
          <p:cNvPr id="74" name="Rectangle 73"/>
          <p:cNvSpPr/>
          <p:nvPr/>
        </p:nvSpPr>
        <p:spPr>
          <a:xfrm>
            <a:off x="7343955" y="441325"/>
            <a:ext cx="457200" cy="7191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685800" y="228600"/>
            <a:ext cx="7086600" cy="1143000"/>
          </a:xfrm>
        </p:spPr>
        <p:txBody>
          <a:bodyPr/>
          <a:lstStyle/>
          <a:p>
            <a:r>
              <a:rPr lang="en-US" sz="3600" dirty="0" smtClean="0"/>
              <a:t>Critical Features of </a:t>
            </a:r>
            <a:br>
              <a:rPr lang="en-US" sz="3600" dirty="0" smtClean="0"/>
            </a:br>
            <a:r>
              <a:rPr lang="en-US" sz="3600" dirty="0" smtClean="0"/>
              <a:t>Good Case-Control Design</a:t>
            </a:r>
          </a:p>
        </p:txBody>
      </p:sp>
      <p:sp>
        <p:nvSpPr>
          <p:cNvPr id="156674" name="Rectangle 3"/>
          <p:cNvSpPr>
            <a:spLocks noGrp="1" noChangeArrowheads="1"/>
          </p:cNvSpPr>
          <p:nvPr>
            <p:ph type="body" idx="1"/>
          </p:nvPr>
        </p:nvSpPr>
        <p:spPr>
          <a:xfrm>
            <a:off x="228600" y="1447800"/>
            <a:ext cx="8610600" cy="4114800"/>
          </a:xfrm>
        </p:spPr>
        <p:txBody>
          <a:bodyPr/>
          <a:lstStyle/>
          <a:p>
            <a:pPr>
              <a:lnSpc>
                <a:spcPct val="90000"/>
              </a:lnSpc>
            </a:pPr>
            <a:r>
              <a:rPr lang="en-US" sz="2800" dirty="0" smtClean="0"/>
              <a:t>Use a </a:t>
            </a:r>
            <a:r>
              <a:rPr lang="en-US" sz="2800" i="1" dirty="0" smtClean="0"/>
              <a:t>primary study base</a:t>
            </a:r>
            <a:endParaRPr lang="en-US" sz="2800" dirty="0" smtClean="0"/>
          </a:p>
          <a:p>
            <a:pPr>
              <a:lnSpc>
                <a:spcPct val="90000"/>
              </a:lnSpc>
            </a:pPr>
            <a:r>
              <a:rPr lang="en-US" sz="2800" dirty="0" smtClean="0"/>
              <a:t>Cases: all, or random sample, of </a:t>
            </a:r>
            <a:r>
              <a:rPr lang="en-US" sz="2800" i="1" dirty="0" smtClean="0"/>
              <a:t>incident </a:t>
            </a:r>
            <a:r>
              <a:rPr lang="en-US" sz="2800" dirty="0" smtClean="0"/>
              <a:t>diagnoses in the study base</a:t>
            </a:r>
          </a:p>
          <a:p>
            <a:pPr>
              <a:lnSpc>
                <a:spcPct val="90000"/>
              </a:lnSpc>
            </a:pPr>
            <a:r>
              <a:rPr lang="en-US" sz="2800" dirty="0" smtClean="0"/>
              <a:t>Controls: an </a:t>
            </a:r>
            <a:r>
              <a:rPr lang="en-US" sz="2800" i="1" dirty="0" smtClean="0"/>
              <a:t>unbiased sample of study base</a:t>
            </a:r>
            <a:r>
              <a:rPr lang="en-US" sz="2800" dirty="0" smtClean="0"/>
              <a:t> to estimate exposure prevalence</a:t>
            </a:r>
          </a:p>
          <a:p>
            <a:pPr lvl="1">
              <a:lnSpc>
                <a:spcPct val="90000"/>
              </a:lnSpc>
            </a:pPr>
            <a:r>
              <a:rPr lang="en-US" dirty="0" smtClean="0"/>
              <a:t>Underlying fixed cohort study base: Incidence density or case-cohort sampling </a:t>
            </a:r>
          </a:p>
          <a:p>
            <a:pPr lvl="1">
              <a:lnSpc>
                <a:spcPct val="90000"/>
              </a:lnSpc>
            </a:pPr>
            <a:r>
              <a:rPr lang="en-US" dirty="0" smtClean="0"/>
              <a:t>Underlying dynamic cohort study base: single point sampling of controls can sometimes be valid</a:t>
            </a:r>
          </a:p>
          <a:p>
            <a:pPr>
              <a:lnSpc>
                <a:spcPct val="90000"/>
              </a:lnSpc>
            </a:pPr>
            <a:r>
              <a:rPr lang="en-US" sz="2800" dirty="0" smtClean="0"/>
              <a:t>Measurements preferably based on records or stored biological samples rather than subject/family recall  </a:t>
            </a:r>
          </a:p>
          <a:p>
            <a:pPr>
              <a:lnSpc>
                <a:spcPct val="90000"/>
              </a:lnSpc>
            </a:pPr>
            <a:endParaRPr lang="en-US" dirty="0" smtClean="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dirty="0" smtClean="0"/>
              <a:t>Within-Subject Designs</a:t>
            </a:r>
          </a:p>
        </p:txBody>
      </p:sp>
      <p:sp>
        <p:nvSpPr>
          <p:cNvPr id="158722" name="Rectangle 3"/>
          <p:cNvSpPr>
            <a:spLocks noGrp="1" noChangeArrowheads="1"/>
          </p:cNvSpPr>
          <p:nvPr>
            <p:ph type="body" idx="1"/>
          </p:nvPr>
        </p:nvSpPr>
        <p:spPr/>
        <p:txBody>
          <a:bodyPr/>
          <a:lstStyle/>
          <a:p>
            <a:r>
              <a:rPr lang="en-US" dirty="0" smtClean="0"/>
              <a:t>Case-crossover</a:t>
            </a:r>
            <a:endParaRPr lang="en-US" dirty="0"/>
          </a:p>
          <a:p>
            <a:r>
              <a:rPr lang="en-US" dirty="0"/>
              <a:t>Case only</a:t>
            </a:r>
          </a:p>
          <a:p>
            <a:r>
              <a:rPr lang="en-US" dirty="0"/>
              <a:t>Self-controlled case series</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smtClean="0"/>
              <a:t>Case-Crossover Design</a:t>
            </a:r>
          </a:p>
        </p:txBody>
      </p:sp>
      <p:sp>
        <p:nvSpPr>
          <p:cNvPr id="158722" name="Rectangle 3"/>
          <p:cNvSpPr>
            <a:spLocks noGrp="1" noChangeArrowheads="1"/>
          </p:cNvSpPr>
          <p:nvPr>
            <p:ph type="body" idx="1"/>
          </p:nvPr>
        </p:nvSpPr>
        <p:spPr>
          <a:xfrm>
            <a:off x="381000" y="1981200"/>
            <a:ext cx="8458200" cy="4114800"/>
          </a:xfrm>
        </p:spPr>
        <p:txBody>
          <a:bodyPr/>
          <a:lstStyle/>
          <a:p>
            <a:r>
              <a:rPr lang="en-US" dirty="0" smtClean="0"/>
              <a:t>Compare exposure just before event and exposure at an earlier time, in the same person</a:t>
            </a:r>
          </a:p>
          <a:p>
            <a:r>
              <a:rPr lang="en-US" dirty="0" smtClean="0"/>
              <a:t>Suited to brief (acute) exposure with a relatively rapid effect on the outcome</a:t>
            </a:r>
          </a:p>
          <a:p>
            <a:endParaRPr lang="en-US" dirty="0" smtClean="0"/>
          </a:p>
        </p:txBody>
      </p:sp>
    </p:spTree>
    <p:extLst>
      <p:ext uri="{BB962C8B-B14F-4D97-AF65-F5344CB8AC3E}">
        <p14:creationId xmlns:p14="http://schemas.microsoft.com/office/powerpoint/2010/main" val="396182395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2"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50" name="Shape 49"/>
          <p:cNvCxnSpPr>
            <a:endCxn id="160792"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5"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38" name="Straight Connector 37"/>
          <p:cNvCxnSpPr/>
          <p:nvPr/>
        </p:nvCxnSpPr>
        <p:spPr>
          <a:xfrm flipV="1">
            <a:off x="3429000" y="1905000"/>
            <a:ext cx="228600" cy="152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0797" name="TextBox 40"/>
          <p:cNvSpPr txBox="1">
            <a:spLocks noChangeArrowheads="1"/>
          </p:cNvSpPr>
          <p:nvPr/>
        </p:nvSpPr>
        <p:spPr bwMode="auto">
          <a:xfrm>
            <a:off x="3505200" y="1600200"/>
            <a:ext cx="420688"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60798" name="Text Box 3"/>
          <p:cNvSpPr txBox="1">
            <a:spLocks noChangeArrowheads="1"/>
          </p:cNvSpPr>
          <p:nvPr/>
        </p:nvSpPr>
        <p:spPr bwMode="auto">
          <a:xfrm>
            <a:off x="400050" y="228600"/>
            <a:ext cx="6991350" cy="641350"/>
          </a:xfrm>
          <a:prstGeom prst="rect">
            <a:avLst/>
          </a:prstGeom>
          <a:noFill/>
          <a:ln w="9525">
            <a:noFill/>
            <a:miter lim="800000"/>
            <a:headEnd/>
            <a:tailEnd/>
          </a:ln>
        </p:spPr>
        <p:txBody>
          <a:bodyPr wrap="none">
            <a:spAutoFit/>
          </a:bodyPr>
          <a:lstStyle/>
          <a:p>
            <a:pPr eaLnBrk="0" hangingPunct="0"/>
            <a:r>
              <a:rPr lang="en-US" sz="3600"/>
              <a:t>Case-crossover design: Just the cases</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2"/>
          <p:cNvSpPr>
            <a:spLocks noGrp="1" noChangeArrowheads="1"/>
          </p:cNvSpPr>
          <p:nvPr>
            <p:ph type="title"/>
          </p:nvPr>
        </p:nvSpPr>
        <p:spPr>
          <a:xfrm>
            <a:off x="685800" y="228600"/>
            <a:ext cx="7772400" cy="1143000"/>
          </a:xfrm>
        </p:spPr>
        <p:txBody>
          <a:bodyPr/>
          <a:lstStyle/>
          <a:p>
            <a:r>
              <a:rPr lang="en-US" smtClean="0"/>
              <a:t>Case-Crossover Example</a:t>
            </a:r>
          </a:p>
        </p:txBody>
      </p:sp>
      <p:sp>
        <p:nvSpPr>
          <p:cNvPr id="162818" name="Rectangle 3"/>
          <p:cNvSpPr>
            <a:spLocks noGrp="1" noChangeArrowheads="1"/>
          </p:cNvSpPr>
          <p:nvPr>
            <p:ph type="body" idx="1"/>
          </p:nvPr>
        </p:nvSpPr>
        <p:spPr>
          <a:xfrm>
            <a:off x="228600" y="1447800"/>
            <a:ext cx="8229600" cy="4648200"/>
          </a:xfrm>
        </p:spPr>
        <p:txBody>
          <a:bodyPr/>
          <a:lstStyle/>
          <a:p>
            <a:pPr>
              <a:lnSpc>
                <a:spcPct val="80000"/>
              </a:lnSpc>
            </a:pPr>
            <a:r>
              <a:rPr lang="en-US" sz="2000" b="1" smtClean="0"/>
              <a:t>Objective:</a:t>
            </a:r>
            <a:r>
              <a:rPr lang="en-US" sz="2000" smtClean="0"/>
              <a:t>  Relationship between air pollution and incidence of cardiac arrhythmia in patients with implantable cardioverter defibrillators (ICDs). </a:t>
            </a:r>
          </a:p>
          <a:p>
            <a:pPr>
              <a:lnSpc>
                <a:spcPct val="80000"/>
              </a:lnSpc>
            </a:pPr>
            <a:r>
              <a:rPr lang="en-US" sz="2000" b="1" smtClean="0"/>
              <a:t>Methods: </a:t>
            </a:r>
            <a:r>
              <a:rPr lang="en-US" sz="2000" smtClean="0"/>
              <a:t>34 patients with ICDs residing in the Vancouver, Canada, area were included representing all patients attending the 2 ICD clinics in the study region who had recorded at least 1 ICD discharge during the study period. </a:t>
            </a:r>
          </a:p>
          <a:p>
            <a:pPr>
              <a:lnSpc>
                <a:spcPct val="80000"/>
              </a:lnSpc>
            </a:pPr>
            <a:r>
              <a:rPr lang="en-US" sz="2000" smtClean="0"/>
              <a:t>Air pollutant concentrations on days for which ICD discharges were observed (“case days”) were compared to concentrations on control days in case-crossover analyses. </a:t>
            </a:r>
          </a:p>
          <a:p>
            <a:pPr>
              <a:lnSpc>
                <a:spcPct val="80000"/>
              </a:lnSpc>
            </a:pPr>
            <a:r>
              <a:rPr lang="en-US" sz="2000" smtClean="0"/>
              <a:t>Control days were selected symmetrically, 7 days before and after each case day.</a:t>
            </a:r>
          </a:p>
          <a:p>
            <a:pPr>
              <a:lnSpc>
                <a:spcPct val="80000"/>
              </a:lnSpc>
            </a:pPr>
            <a:endParaRPr lang="en-US" sz="2000" smtClean="0"/>
          </a:p>
        </p:txBody>
      </p:sp>
      <p:sp>
        <p:nvSpPr>
          <p:cNvPr id="162819" name="Text Box 4"/>
          <p:cNvSpPr txBox="1">
            <a:spLocks noChangeArrowheads="1"/>
          </p:cNvSpPr>
          <p:nvPr/>
        </p:nvSpPr>
        <p:spPr bwMode="auto">
          <a:xfrm>
            <a:off x="2362200" y="5334000"/>
            <a:ext cx="6172200" cy="915988"/>
          </a:xfrm>
          <a:prstGeom prst="rect">
            <a:avLst/>
          </a:prstGeom>
          <a:noFill/>
          <a:ln w="9525">
            <a:noFill/>
            <a:miter lim="800000"/>
            <a:headEnd/>
            <a:tailEnd/>
          </a:ln>
        </p:spPr>
        <p:txBody>
          <a:bodyPr>
            <a:spAutoFit/>
          </a:bodyPr>
          <a:lstStyle/>
          <a:p>
            <a:pPr algn="r" eaLnBrk="0" hangingPunct="0"/>
            <a:r>
              <a:rPr lang="en-US" sz="1800"/>
              <a:t>Rich et al. </a:t>
            </a:r>
            <a:r>
              <a:rPr lang="en-US" sz="1800" b="1"/>
              <a:t>A Case-Crossover Analysis of Particulate Air Pollution and Cardiac Arrhythmia in Patients with Implantable Cardioverter Defibrillators</a:t>
            </a:r>
            <a:r>
              <a:rPr lang="en-US" sz="1800"/>
              <a:t> </a:t>
            </a:r>
            <a:r>
              <a:rPr lang="en-US" sz="1800" i="1"/>
              <a:t>Inhal Toxicol</a:t>
            </a:r>
            <a:r>
              <a:rPr lang="en-US" sz="1800"/>
              <a:t>, 2004</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ChangeArrowheads="1"/>
          </p:cNvSpPr>
          <p:nvPr>
            <p:ph type="title"/>
          </p:nvPr>
        </p:nvSpPr>
        <p:spPr>
          <a:xfrm>
            <a:off x="0" y="381000"/>
            <a:ext cx="8915400" cy="1143000"/>
          </a:xfrm>
        </p:spPr>
        <p:txBody>
          <a:bodyPr/>
          <a:lstStyle/>
          <a:p>
            <a:r>
              <a:rPr lang="en-US" sz="3600" smtClean="0"/>
              <a:t>Summary</a:t>
            </a:r>
            <a:r>
              <a:rPr lang="en-US" smtClean="0"/>
              <a:t>: </a:t>
            </a:r>
            <a:r>
              <a:rPr lang="en-US" sz="3200" smtClean="0"/>
              <a:t>Three Keys to Study Design Using Observation of Individuals</a:t>
            </a:r>
          </a:p>
        </p:txBody>
      </p:sp>
      <p:sp>
        <p:nvSpPr>
          <p:cNvPr id="164866" name="Rectangle 3"/>
          <p:cNvSpPr>
            <a:spLocks noGrp="1" noChangeArrowheads="1"/>
          </p:cNvSpPr>
          <p:nvPr>
            <p:ph type="body" idx="1"/>
          </p:nvPr>
        </p:nvSpPr>
        <p:spPr>
          <a:xfrm>
            <a:off x="152400" y="1676400"/>
            <a:ext cx="8839200" cy="4114800"/>
          </a:xfrm>
        </p:spPr>
        <p:txBody>
          <a:bodyPr/>
          <a:lstStyle/>
          <a:p>
            <a:pPr>
              <a:spcBef>
                <a:spcPct val="20000"/>
              </a:spcBef>
            </a:pPr>
            <a:r>
              <a:rPr lang="en-US" sz="2400" b="1" dirty="0" smtClean="0"/>
              <a:t>Identify the underlying </a:t>
            </a:r>
            <a:r>
              <a:rPr lang="en-US" sz="2400" b="1" dirty="0"/>
              <a:t>c</a:t>
            </a:r>
            <a:r>
              <a:rPr lang="en-US" sz="2400" b="1" dirty="0" smtClean="0"/>
              <a:t>ohort (aka Study Base)</a:t>
            </a:r>
          </a:p>
          <a:p>
            <a:pPr lvl="1">
              <a:spcBef>
                <a:spcPct val="20000"/>
              </a:spcBef>
            </a:pPr>
            <a:r>
              <a:rPr lang="en-US" sz="2400" dirty="0" smtClean="0"/>
              <a:t>For case-control: Primary or Secondary study base</a:t>
            </a:r>
          </a:p>
          <a:p>
            <a:pPr>
              <a:spcBef>
                <a:spcPct val="20000"/>
              </a:spcBef>
            </a:pPr>
            <a:r>
              <a:rPr lang="en-US" sz="2400" b="1" dirty="0" smtClean="0"/>
              <a:t>Determine how the experience of the study </a:t>
            </a:r>
            <a:r>
              <a:rPr lang="en-US" sz="2400" b="1" dirty="0"/>
              <a:t>b</a:t>
            </a:r>
            <a:r>
              <a:rPr lang="en-US" sz="2400" b="1" dirty="0" smtClean="0"/>
              <a:t>ase has been/will be sampled</a:t>
            </a:r>
          </a:p>
          <a:p>
            <a:pPr lvl="1">
              <a:spcBef>
                <a:spcPct val="20000"/>
              </a:spcBef>
            </a:pPr>
            <a:r>
              <a:rPr lang="en-US" sz="2400" dirty="0" smtClean="0"/>
              <a:t>A subset of the entire cohort (i.e. a cohort study), a slice in time (i.e., a cross-sectional study), or by outcome status (i.e., a case-control study)?  </a:t>
            </a:r>
          </a:p>
          <a:p>
            <a:pPr lvl="1">
              <a:spcBef>
                <a:spcPct val="20000"/>
              </a:spcBef>
            </a:pPr>
            <a:r>
              <a:rPr lang="en-US" sz="2400" dirty="0" smtClean="0"/>
              <a:t>If case-control study, how is sampling of controls performed?</a:t>
            </a:r>
          </a:p>
          <a:p>
            <a:pPr>
              <a:spcBef>
                <a:spcPct val="20000"/>
              </a:spcBef>
            </a:pPr>
            <a:r>
              <a:rPr lang="en-US" sz="2400" b="1" dirty="0" smtClean="0"/>
              <a:t>Identify the timing of measurements of exposure and outcome, relative to each other</a:t>
            </a:r>
          </a:p>
          <a:p>
            <a:pPr lvl="1">
              <a:spcBef>
                <a:spcPct val="20000"/>
              </a:spcBef>
            </a:pPr>
            <a:r>
              <a:rPr lang="en-US" sz="2400" dirty="0" smtClean="0"/>
              <a:t>Exposure measured (or specimen obtained) before outcome is preferable</a:t>
            </a:r>
          </a:p>
          <a:p>
            <a:pPr>
              <a:buFontTx/>
              <a:buNone/>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2"/>
          <p:cNvPicPr>
            <a:picLocks noChangeAspect="1" noChangeArrowheads="1"/>
          </p:cNvPicPr>
          <p:nvPr/>
        </p:nvPicPr>
        <p:blipFill>
          <a:blip r:embed="rId3"/>
          <a:srcRect l="3799" t="35962" r="3799" b="3316"/>
          <a:stretch>
            <a:fillRect/>
          </a:stretch>
        </p:blipFill>
        <p:spPr bwMode="auto">
          <a:xfrm>
            <a:off x="-152400" y="1205252"/>
            <a:ext cx="9055100" cy="4585948"/>
          </a:xfrm>
          <a:prstGeom prst="rect">
            <a:avLst/>
          </a:prstGeom>
          <a:noFill/>
          <a:ln w="9525">
            <a:noFill/>
            <a:miter lim="800000"/>
            <a:headEnd/>
            <a:tailEnd/>
          </a:ln>
        </p:spPr>
      </p:pic>
      <p:sp>
        <p:nvSpPr>
          <p:cNvPr id="31746" name="Rectangle 2"/>
          <p:cNvSpPr>
            <a:spLocks noChangeArrowheads="1"/>
          </p:cNvSpPr>
          <p:nvPr/>
        </p:nvSpPr>
        <p:spPr bwMode="auto">
          <a:xfrm>
            <a:off x="685800" y="0"/>
            <a:ext cx="7772400" cy="1143000"/>
          </a:xfrm>
          <a:prstGeom prst="rect">
            <a:avLst/>
          </a:prstGeom>
          <a:noFill/>
          <a:ln w="9525">
            <a:noFill/>
            <a:miter lim="800000"/>
            <a:headEnd/>
            <a:tailEnd/>
          </a:ln>
        </p:spPr>
        <p:txBody>
          <a:bodyPr anchor="ctr"/>
          <a:lstStyle/>
          <a:p>
            <a:pPr algn="ctr" eaLnBrk="0" hangingPunct="0"/>
            <a:r>
              <a:rPr lang="en-US" sz="4000">
                <a:solidFill>
                  <a:schemeClr val="tx2"/>
                </a:solidFill>
              </a:rPr>
              <a:t>Ecological Fallacy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10549</TotalTime>
  <Words>17036</Words>
  <Application>Microsoft Office PowerPoint</Application>
  <PresentationFormat>On-screen Show (4:3)</PresentationFormat>
  <Paragraphs>894</Paragraphs>
  <Slides>88</Slides>
  <Notes>79</Notes>
  <HiddenSlides>0</HiddenSlides>
  <MMClips>0</MMClips>
  <ScaleCrop>false</ScaleCrop>
  <HeadingPairs>
    <vt:vector size="4" baseType="variant">
      <vt:variant>
        <vt:lpstr>Theme</vt:lpstr>
      </vt:variant>
      <vt:variant>
        <vt:i4>1</vt:i4>
      </vt:variant>
      <vt:variant>
        <vt:lpstr>Slide Titles</vt:lpstr>
      </vt:variant>
      <vt:variant>
        <vt:i4>88</vt:i4>
      </vt:variant>
    </vt:vector>
  </HeadingPairs>
  <TitlesOfParts>
    <vt:vector size="89" baseType="lpstr">
      <vt:lpstr>Default Design</vt:lpstr>
      <vt:lpstr>Epidemiologic Methods Fall 2014  First 5 Lectures</vt:lpstr>
      <vt:lpstr>Study Design Outline of Topics for Today</vt:lpstr>
      <vt:lpstr>Human Subjects Studies</vt:lpstr>
      <vt:lpstr>Ecological study: water fluoride &amp; dental caries</vt:lpstr>
      <vt:lpstr>Ecological association</vt:lpstr>
      <vt:lpstr>Problems with ecological studies that lead to incorrect conclusions</vt:lpstr>
      <vt:lpstr>Ecological fallacy</vt:lpstr>
      <vt:lpstr>PowerPoint Presentation</vt:lpstr>
      <vt:lpstr>PowerPoint Presentation</vt:lpstr>
      <vt:lpstr>Human Subjects Studies</vt:lpstr>
      <vt:lpstr>Therefore, cohorts are the basis of all study designs when the individual is the unit of measurement</vt:lpstr>
      <vt:lpstr>Concept of the Study Base</vt:lpstr>
      <vt:lpstr>Three Keys to Study Design Using Observation of Individuals</vt:lpstr>
      <vt:lpstr>PowerPoint Presentation</vt:lpstr>
      <vt:lpstr>PowerPoint Presentation</vt:lpstr>
      <vt:lpstr>Cohort study</vt:lpstr>
      <vt:lpstr>Defining the composition of a cohort </vt:lpstr>
      <vt:lpstr>Cohort Study Design</vt:lpstr>
      <vt:lpstr>Framingham Cohort Study</vt:lpstr>
      <vt:lpstr>PowerPoint Presentation</vt:lpstr>
      <vt:lpstr> Subjects lost during follow-up  </vt:lpstr>
      <vt:lpstr>Two Cohort Studies of HCV/HIV Coinfection and Risk of AIDS</vt:lpstr>
      <vt:lpstr>Competing Events</vt:lpstr>
      <vt:lpstr>Cross-Sectional Design</vt:lpstr>
      <vt:lpstr>PowerPoint Presentation</vt:lpstr>
      <vt:lpstr>Cross-Sectional Design Measures Prevalence</vt:lpstr>
      <vt:lpstr>Cross-Sectional Design Weaknesses</vt:lpstr>
      <vt:lpstr>Example of Cross-sectional Study</vt:lpstr>
      <vt:lpstr>(continued)</vt:lpstr>
      <vt:lpstr>Case-Control Design</vt:lpstr>
      <vt:lpstr>Case-Control Design</vt:lpstr>
      <vt:lpstr>Case-Control Key Concept #1</vt:lpstr>
      <vt:lpstr>Primary &amp; Secondary Study Bases</vt:lpstr>
      <vt:lpstr>Case-control Study  in a Primary Study Base</vt:lpstr>
      <vt:lpstr>PowerPoint Presentation</vt:lpstr>
      <vt:lpstr>Sampling Controls within a Primary Study Base: Fixed Cohort</vt:lpstr>
      <vt:lpstr>PowerPoint Presentation</vt:lpstr>
      <vt:lpstr>Example of case-control study with incidence density sampling (fixed cohort)</vt:lpstr>
      <vt:lpstr>Counterintuitive Idea #1</vt:lpstr>
      <vt:lpstr>Another example: Incidence density sampling</vt:lpstr>
      <vt:lpstr>PowerPoint Presentation</vt:lpstr>
      <vt:lpstr>Case-cohort design:  Case-control study using sampling of the baseline of the underlying cohort</vt:lpstr>
      <vt:lpstr>Individual can be a control and a case in case-cohort design</vt:lpstr>
      <vt:lpstr>Another case-cohort example</vt:lpstr>
      <vt:lpstr>Unique advantage of case-cohort approach</vt:lpstr>
      <vt:lpstr>For completeness,  there is a 3rd approach</vt:lpstr>
      <vt:lpstr>PowerPoint Presentation</vt:lpstr>
      <vt:lpstr>“Case-Control” does not specify how controls were selected</vt:lpstr>
      <vt:lpstr>Summary: Sampling Controls within a Fixed Cohort (Primary Study Base)</vt:lpstr>
      <vt:lpstr>PowerPoint Presentation</vt:lpstr>
      <vt:lpstr>PowerPoint Presentation</vt:lpstr>
      <vt:lpstr>Sample Controls within a Dynamic Cohort  (Primary Study Base)</vt:lpstr>
      <vt:lpstr>PowerPoint Presentation</vt:lpstr>
      <vt:lpstr>PowerPoint Presentation</vt:lpstr>
      <vt:lpstr>Dynamic study base:  Cases</vt:lpstr>
      <vt:lpstr>Dynamic study base: controls</vt:lpstr>
      <vt:lpstr>PowerPoint Presentation</vt:lpstr>
      <vt:lpstr>PowerPoint Presentation</vt:lpstr>
      <vt:lpstr>Summary: Sampling Controls from a Dynamic Cohort  (Primary Study Base)</vt:lpstr>
      <vt:lpstr>Case-control studies arise from either a primary or secondary study base</vt:lpstr>
      <vt:lpstr>PowerPoint Presentation</vt:lpstr>
      <vt:lpstr>Case-Control Selection from a Secondary Study Base</vt:lpstr>
      <vt:lpstr>Secondary Study Base</vt:lpstr>
      <vt:lpstr>Case-control study with incident cases and secondary study base</vt:lpstr>
      <vt:lpstr>Selection of cases &amp; controls</vt:lpstr>
      <vt:lpstr>Selection of cases &amp; controls</vt:lpstr>
      <vt:lpstr>Challenges according to Primary vs. Secondary Study Base</vt:lpstr>
      <vt:lpstr>Primary vs. Secondary Study Base (cont.)</vt:lpstr>
      <vt:lpstr>PowerPoint Presentation</vt:lpstr>
      <vt:lpstr>Two Concepts to Distinguish</vt:lpstr>
      <vt:lpstr>PowerPoint Presentation</vt:lpstr>
      <vt:lpstr>Case-control design using prevalent cases</vt:lpstr>
      <vt:lpstr>PowerPoint Presentation</vt:lpstr>
      <vt:lpstr>PowerPoint Presentation</vt:lpstr>
      <vt:lpstr>PowerPoint Presentation</vt:lpstr>
      <vt:lpstr>PowerPoint Presentation</vt:lpstr>
      <vt:lpstr>“Nested” Case-Control Study  </vt:lpstr>
      <vt:lpstr>Comment on Terms Prospective &amp; Retrospective</vt:lpstr>
      <vt:lpstr>PowerPoint Presentation</vt:lpstr>
      <vt:lpstr>Strong Case-Control Design</vt:lpstr>
      <vt:lpstr>Case-Control Design</vt:lpstr>
      <vt:lpstr>PowerPoint Presentation</vt:lpstr>
      <vt:lpstr>Critical Features of  Good Case-Control Design</vt:lpstr>
      <vt:lpstr>Within-Subject Designs</vt:lpstr>
      <vt:lpstr>Case-Crossover Design</vt:lpstr>
      <vt:lpstr>PowerPoint Presentation</vt:lpstr>
      <vt:lpstr>Case-Crossover Example</vt:lpstr>
      <vt:lpstr>Summary: Three Keys to Study Design Using Observation of Individuals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Dennis Osmond</dc:creator>
  <cp:lastModifiedBy>loaner</cp:lastModifiedBy>
  <cp:revision>759</cp:revision>
  <cp:lastPrinted>2001-10-01T21:21:52Z</cp:lastPrinted>
  <dcterms:created xsi:type="dcterms:W3CDTF">2001-09-02T18:46:41Z</dcterms:created>
  <dcterms:modified xsi:type="dcterms:W3CDTF">2014-09-16T09:10:13Z</dcterms:modified>
</cp:coreProperties>
</file>