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82" r:id="rId3"/>
    <p:sldId id="383" r:id="rId4"/>
    <p:sldId id="505" r:id="rId5"/>
    <p:sldId id="257" r:id="rId6"/>
    <p:sldId id="271" r:id="rId7"/>
    <p:sldId id="502" r:id="rId8"/>
    <p:sldId id="511" r:id="rId9"/>
    <p:sldId id="337" r:id="rId10"/>
    <p:sldId id="338" r:id="rId11"/>
    <p:sldId id="309" r:id="rId12"/>
    <p:sldId id="317" r:id="rId13"/>
    <p:sldId id="318" r:id="rId14"/>
    <p:sldId id="319" r:id="rId15"/>
    <p:sldId id="310" r:id="rId16"/>
    <p:sldId id="323" r:id="rId17"/>
    <p:sldId id="324" r:id="rId18"/>
    <p:sldId id="375" r:id="rId19"/>
    <p:sldId id="509" r:id="rId20"/>
    <p:sldId id="354" r:id="rId21"/>
    <p:sldId id="355" r:id="rId22"/>
    <p:sldId id="356" r:id="rId23"/>
    <p:sldId id="357" r:id="rId24"/>
    <p:sldId id="358" r:id="rId25"/>
    <p:sldId id="359" r:id="rId26"/>
    <p:sldId id="374" r:id="rId27"/>
    <p:sldId id="381" r:id="rId28"/>
    <p:sldId id="362" r:id="rId29"/>
    <p:sldId id="384" r:id="rId30"/>
    <p:sldId id="344" r:id="rId31"/>
    <p:sldId id="333" r:id="rId32"/>
    <p:sldId id="332" r:id="rId33"/>
    <p:sldId id="34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997"/>
    <p:restoredTop sz="77373"/>
  </p:normalViewPr>
  <p:slideViewPr>
    <p:cSldViewPr snapToGrid="0" snapToObjects="1">
      <p:cViewPr varScale="1">
        <p:scale>
          <a:sx n="83" d="100"/>
          <a:sy n="83" d="100"/>
        </p:scale>
        <p:origin x="1272"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enge\Dropbox\Analysts\10_Megan\IeDEA%20RIC%202012\6_Analyses\RIC%202014%20Retention\RIC%20Retention%20Manuscript\Ric%20Ret%20Excel%20Files\1.8%20Fig%205b%20Retention%20Corrected%20Pool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enge\Dropbox\Analysts\10_Megan\IeDEA%20RIC%202012\6_Analyses\RIC%202014%20Retention\RIC%20Retention%20Manuscript\Ric%20Ret%20Excel%20Files\1.7%20Fig%205a%20Retention%20Naive%20Pool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percentStacked"/>
        <c:varyColors val="0"/>
        <c:ser>
          <c:idx val="0"/>
          <c:order val="0"/>
          <c:tx>
            <c:strRef>
              <c:f>Sheet1!$M$5</c:f>
              <c:strCache>
                <c:ptCount val="1"/>
                <c:pt idx="0">
                  <c:v>in care original clinic</c:v>
                </c:pt>
              </c:strCache>
            </c:strRef>
          </c:tx>
          <c:spPr>
            <a:ln>
              <a:noFill/>
            </a:ln>
          </c:spPr>
          <c:invertIfNegative val="0"/>
          <c:cat>
            <c:numRef>
              <c:f>Sheet1!$L$6:$L$10</c:f>
              <c:numCache>
                <c:formatCode>0</c:formatCode>
                <c:ptCount val="5"/>
                <c:pt idx="0">
                  <c:v>0</c:v>
                </c:pt>
                <c:pt idx="1">
                  <c:v>180</c:v>
                </c:pt>
                <c:pt idx="2">
                  <c:v>365</c:v>
                </c:pt>
                <c:pt idx="3">
                  <c:v>545</c:v>
                </c:pt>
                <c:pt idx="4">
                  <c:v>730</c:v>
                </c:pt>
              </c:numCache>
            </c:numRef>
          </c:cat>
          <c:val>
            <c:numRef>
              <c:f>Sheet1!$M$6:$M$10</c:f>
              <c:numCache>
                <c:formatCode>0%</c:formatCode>
                <c:ptCount val="5"/>
                <c:pt idx="0">
                  <c:v>1</c:v>
                </c:pt>
                <c:pt idx="1">
                  <c:v>0.90200000999999996</c:v>
                </c:pt>
                <c:pt idx="2">
                  <c:v>0.85500001999999997</c:v>
                </c:pt>
                <c:pt idx="3">
                  <c:v>0.78299998999999998</c:v>
                </c:pt>
                <c:pt idx="4">
                  <c:v>0.68599999</c:v>
                </c:pt>
              </c:numCache>
            </c:numRef>
          </c:val>
          <c:extLst>
            <c:ext xmlns:c16="http://schemas.microsoft.com/office/drawing/2014/chart" uri="{C3380CC4-5D6E-409C-BE32-E72D297353CC}">
              <c16:uniqueId val="{00000000-E8C8-C241-8B02-F5EAEB3D11FC}"/>
            </c:ext>
          </c:extLst>
        </c:ser>
        <c:ser>
          <c:idx val="1"/>
          <c:order val="1"/>
          <c:tx>
            <c:strRef>
              <c:f>Sheet1!$N$5</c:f>
              <c:strCache>
                <c:ptCount val="1"/>
                <c:pt idx="0">
                  <c:v>official transfer to new clinic</c:v>
                </c:pt>
              </c:strCache>
            </c:strRef>
          </c:tx>
          <c:spPr>
            <a:ln>
              <a:noFill/>
            </a:ln>
          </c:spPr>
          <c:invertIfNegative val="0"/>
          <c:cat>
            <c:numRef>
              <c:f>Sheet1!$L$6:$L$10</c:f>
              <c:numCache>
                <c:formatCode>0</c:formatCode>
                <c:ptCount val="5"/>
                <c:pt idx="0">
                  <c:v>0</c:v>
                </c:pt>
                <c:pt idx="1">
                  <c:v>180</c:v>
                </c:pt>
                <c:pt idx="2">
                  <c:v>365</c:v>
                </c:pt>
                <c:pt idx="3">
                  <c:v>545</c:v>
                </c:pt>
                <c:pt idx="4">
                  <c:v>730</c:v>
                </c:pt>
              </c:numCache>
            </c:numRef>
          </c:cat>
          <c:val>
            <c:numRef>
              <c:f>Sheet1!$N$6:$N$10</c:f>
              <c:numCache>
                <c:formatCode>0%</c:formatCode>
                <c:ptCount val="5"/>
                <c:pt idx="0">
                  <c:v>0</c:v>
                </c:pt>
                <c:pt idx="1">
                  <c:v>1.4E-2</c:v>
                </c:pt>
                <c:pt idx="2">
                  <c:v>2.3E-2</c:v>
                </c:pt>
                <c:pt idx="3">
                  <c:v>2.9000000000000001E-2</c:v>
                </c:pt>
                <c:pt idx="4">
                  <c:v>3.5999999999999997E-2</c:v>
                </c:pt>
              </c:numCache>
            </c:numRef>
          </c:val>
          <c:extLst>
            <c:ext xmlns:c16="http://schemas.microsoft.com/office/drawing/2014/chart" uri="{C3380CC4-5D6E-409C-BE32-E72D297353CC}">
              <c16:uniqueId val="{00000001-E8C8-C241-8B02-F5EAEB3D11FC}"/>
            </c:ext>
          </c:extLst>
        </c:ser>
        <c:ser>
          <c:idx val="2"/>
          <c:order val="2"/>
          <c:tx>
            <c:strRef>
              <c:f>Sheet1!$O$5</c:f>
              <c:strCache>
                <c:ptCount val="1"/>
                <c:pt idx="0">
                  <c:v>died in care</c:v>
                </c:pt>
              </c:strCache>
            </c:strRef>
          </c:tx>
          <c:spPr>
            <a:ln>
              <a:noFill/>
            </a:ln>
          </c:spPr>
          <c:invertIfNegative val="0"/>
          <c:cat>
            <c:numRef>
              <c:f>Sheet1!$L$6:$L$10</c:f>
              <c:numCache>
                <c:formatCode>0</c:formatCode>
                <c:ptCount val="5"/>
                <c:pt idx="0">
                  <c:v>0</c:v>
                </c:pt>
                <c:pt idx="1">
                  <c:v>180</c:v>
                </c:pt>
                <c:pt idx="2">
                  <c:v>365</c:v>
                </c:pt>
                <c:pt idx="3">
                  <c:v>545</c:v>
                </c:pt>
                <c:pt idx="4">
                  <c:v>730</c:v>
                </c:pt>
              </c:numCache>
            </c:numRef>
          </c:cat>
          <c:val>
            <c:numRef>
              <c:f>Sheet1!$O$6:$O$10</c:f>
              <c:numCache>
                <c:formatCode>0%</c:formatCode>
                <c:ptCount val="5"/>
                <c:pt idx="0">
                  <c:v>0</c:v>
                </c:pt>
                <c:pt idx="1">
                  <c:v>4.2000000000000003E-2</c:v>
                </c:pt>
                <c:pt idx="2">
                  <c:v>4.7E-2</c:v>
                </c:pt>
                <c:pt idx="3">
                  <c:v>5.1999999999999998E-2</c:v>
                </c:pt>
                <c:pt idx="4">
                  <c:v>5.8999999999999997E-2</c:v>
                </c:pt>
              </c:numCache>
            </c:numRef>
          </c:val>
          <c:extLst>
            <c:ext xmlns:c16="http://schemas.microsoft.com/office/drawing/2014/chart" uri="{C3380CC4-5D6E-409C-BE32-E72D297353CC}">
              <c16:uniqueId val="{00000002-E8C8-C241-8B02-F5EAEB3D11FC}"/>
            </c:ext>
          </c:extLst>
        </c:ser>
        <c:ser>
          <c:idx val="3"/>
          <c:order val="3"/>
          <c:tx>
            <c:strRef>
              <c:f>Sheet1!$P$5</c:f>
              <c:strCache>
                <c:ptCount val="1"/>
                <c:pt idx="0">
                  <c:v>died out of care</c:v>
                </c:pt>
              </c:strCache>
            </c:strRef>
          </c:tx>
          <c:spPr>
            <a:ln>
              <a:noFill/>
            </a:ln>
          </c:spPr>
          <c:invertIfNegative val="0"/>
          <c:cat>
            <c:numRef>
              <c:f>Sheet1!$L$6:$L$10</c:f>
              <c:numCache>
                <c:formatCode>0</c:formatCode>
                <c:ptCount val="5"/>
                <c:pt idx="0">
                  <c:v>0</c:v>
                </c:pt>
                <c:pt idx="1">
                  <c:v>180</c:v>
                </c:pt>
                <c:pt idx="2">
                  <c:v>365</c:v>
                </c:pt>
                <c:pt idx="3">
                  <c:v>545</c:v>
                </c:pt>
                <c:pt idx="4">
                  <c:v>730</c:v>
                </c:pt>
              </c:numCache>
            </c:numRef>
          </c:cat>
          <c:val>
            <c:numRef>
              <c:f>Sheet1!$P$6:$P$10</c:f>
              <c:numCache>
                <c:formatCode>0%</c:formatCode>
                <c:ptCount val="5"/>
                <c:pt idx="0">
                  <c:v>0</c:v>
                </c:pt>
                <c:pt idx="1">
                  <c:v>1.4E-2</c:v>
                </c:pt>
                <c:pt idx="2">
                  <c:v>2.8000000000000001E-2</c:v>
                </c:pt>
                <c:pt idx="3">
                  <c:v>4.5999999999999999E-2</c:v>
                </c:pt>
                <c:pt idx="4">
                  <c:v>6.0999999999999999E-2</c:v>
                </c:pt>
              </c:numCache>
            </c:numRef>
          </c:val>
          <c:extLst>
            <c:ext xmlns:c16="http://schemas.microsoft.com/office/drawing/2014/chart" uri="{C3380CC4-5D6E-409C-BE32-E72D297353CC}">
              <c16:uniqueId val="{00000003-E8C8-C241-8B02-F5EAEB3D11FC}"/>
            </c:ext>
          </c:extLst>
        </c:ser>
        <c:ser>
          <c:idx val="4"/>
          <c:order val="4"/>
          <c:tx>
            <c:strRef>
              <c:f>Sheet1!$Q$5</c:f>
              <c:strCache>
                <c:ptCount val="1"/>
                <c:pt idx="0">
                  <c:v>not in care</c:v>
                </c:pt>
              </c:strCache>
            </c:strRef>
          </c:tx>
          <c:spPr>
            <a:solidFill>
              <a:schemeClr val="bg1">
                <a:lumMod val="75000"/>
              </a:schemeClr>
            </a:solidFill>
            <a:ln>
              <a:noFill/>
            </a:ln>
          </c:spPr>
          <c:invertIfNegative val="0"/>
          <c:cat>
            <c:numRef>
              <c:f>Sheet1!$L$6:$L$10</c:f>
              <c:numCache>
                <c:formatCode>0</c:formatCode>
                <c:ptCount val="5"/>
                <c:pt idx="0">
                  <c:v>0</c:v>
                </c:pt>
                <c:pt idx="1">
                  <c:v>180</c:v>
                </c:pt>
                <c:pt idx="2">
                  <c:v>365</c:v>
                </c:pt>
                <c:pt idx="3">
                  <c:v>545</c:v>
                </c:pt>
                <c:pt idx="4">
                  <c:v>730</c:v>
                </c:pt>
              </c:numCache>
            </c:numRef>
          </c:cat>
          <c:val>
            <c:numRef>
              <c:f>Sheet1!$Q$6:$Q$10</c:f>
              <c:numCache>
                <c:formatCode>0%</c:formatCode>
                <c:ptCount val="5"/>
                <c:pt idx="0">
                  <c:v>0</c:v>
                </c:pt>
                <c:pt idx="1">
                  <c:v>2.8000000000000001E-2</c:v>
                </c:pt>
                <c:pt idx="2">
                  <c:v>3.6999999999999998E-2</c:v>
                </c:pt>
                <c:pt idx="3">
                  <c:v>4.5999999999999999E-2</c:v>
                </c:pt>
                <c:pt idx="4">
                  <c:v>5.8999999999999997E-2</c:v>
                </c:pt>
              </c:numCache>
            </c:numRef>
          </c:val>
          <c:extLst>
            <c:ext xmlns:c16="http://schemas.microsoft.com/office/drawing/2014/chart" uri="{C3380CC4-5D6E-409C-BE32-E72D297353CC}">
              <c16:uniqueId val="{00000004-E8C8-C241-8B02-F5EAEB3D11FC}"/>
            </c:ext>
          </c:extLst>
        </c:ser>
        <c:ser>
          <c:idx val="5"/>
          <c:order val="5"/>
          <c:tx>
            <c:strRef>
              <c:f>Sheet1!$R$5</c:f>
              <c:strCache>
                <c:ptCount val="1"/>
                <c:pt idx="0">
                  <c:v>silent transfer</c:v>
                </c:pt>
              </c:strCache>
            </c:strRef>
          </c:tx>
          <c:spPr>
            <a:solidFill>
              <a:schemeClr val="accent6">
                <a:lumMod val="60000"/>
                <a:lumOff val="40000"/>
              </a:schemeClr>
            </a:solidFill>
            <a:ln>
              <a:noFill/>
            </a:ln>
          </c:spPr>
          <c:invertIfNegative val="0"/>
          <c:val>
            <c:numRef>
              <c:f>Sheet1!$R$6:$R$10</c:f>
              <c:numCache>
                <c:formatCode>0%</c:formatCode>
                <c:ptCount val="5"/>
                <c:pt idx="0">
                  <c:v>0</c:v>
                </c:pt>
                <c:pt idx="1">
                  <c:v>0</c:v>
                </c:pt>
                <c:pt idx="2">
                  <c:v>0.01</c:v>
                </c:pt>
                <c:pt idx="3">
                  <c:v>4.3999999999999997E-2</c:v>
                </c:pt>
                <c:pt idx="4">
                  <c:v>9.9000000000000005E-2</c:v>
                </c:pt>
              </c:numCache>
            </c:numRef>
          </c:val>
          <c:extLst>
            <c:ext xmlns:c16="http://schemas.microsoft.com/office/drawing/2014/chart" uri="{C3380CC4-5D6E-409C-BE32-E72D297353CC}">
              <c16:uniqueId val="{00000005-E8C8-C241-8B02-F5EAEB3D11FC}"/>
            </c:ext>
          </c:extLst>
        </c:ser>
        <c:dLbls>
          <c:showLegendKey val="0"/>
          <c:showVal val="0"/>
          <c:showCatName val="0"/>
          <c:showSerName val="0"/>
          <c:showPercent val="0"/>
          <c:showBubbleSize val="0"/>
        </c:dLbls>
        <c:gapWidth val="150"/>
        <c:overlap val="100"/>
        <c:axId val="1811022944"/>
        <c:axId val="1811025264"/>
      </c:barChart>
      <c:catAx>
        <c:axId val="1811022944"/>
        <c:scaling>
          <c:orientation val="minMax"/>
        </c:scaling>
        <c:delete val="0"/>
        <c:axPos val="b"/>
        <c:numFmt formatCode="0" sourceLinked="1"/>
        <c:majorTickMark val="out"/>
        <c:minorTickMark val="none"/>
        <c:tickLblPos val="nextTo"/>
        <c:crossAx val="1811025264"/>
        <c:crosses val="autoZero"/>
        <c:auto val="1"/>
        <c:lblAlgn val="ctr"/>
        <c:lblOffset val="100"/>
        <c:noMultiLvlLbl val="0"/>
      </c:catAx>
      <c:valAx>
        <c:axId val="1811025264"/>
        <c:scaling>
          <c:orientation val="minMax"/>
        </c:scaling>
        <c:delete val="0"/>
        <c:axPos val="l"/>
        <c:numFmt formatCode="0%" sourceLinked="1"/>
        <c:majorTickMark val="out"/>
        <c:minorTickMark val="none"/>
        <c:tickLblPos val="nextTo"/>
        <c:crossAx val="1811022944"/>
        <c:crosses val="autoZero"/>
        <c:crossBetween val="between"/>
      </c:valAx>
      <c:spPr>
        <a:noFill/>
        <a:ln>
          <a:noFill/>
        </a:ln>
      </c:spPr>
    </c:plotArea>
    <c:legend>
      <c:legendPos val="t"/>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66541135107499"/>
          <c:y val="0.225453232882174"/>
          <c:w val="0.81747223802538604"/>
          <c:h val="0.61395368146444096"/>
        </c:manualLayout>
      </c:layout>
      <c:barChart>
        <c:barDir val="col"/>
        <c:grouping val="percentStacked"/>
        <c:varyColors val="0"/>
        <c:ser>
          <c:idx val="0"/>
          <c:order val="0"/>
          <c:tx>
            <c:strRef>
              <c:f>Sheet1!$M$5</c:f>
              <c:strCache>
                <c:ptCount val="1"/>
                <c:pt idx="0">
                  <c:v>in care at original clinic</c:v>
                </c:pt>
              </c:strCache>
            </c:strRef>
          </c:tx>
          <c:invertIfNegative val="0"/>
          <c:cat>
            <c:numRef>
              <c:f>Sheet1!$L$6:$L$10</c:f>
              <c:numCache>
                <c:formatCode>General</c:formatCode>
                <c:ptCount val="5"/>
                <c:pt idx="0">
                  <c:v>0</c:v>
                </c:pt>
                <c:pt idx="1">
                  <c:v>180</c:v>
                </c:pt>
                <c:pt idx="2">
                  <c:v>365</c:v>
                </c:pt>
                <c:pt idx="3">
                  <c:v>545</c:v>
                </c:pt>
                <c:pt idx="4">
                  <c:v>730</c:v>
                </c:pt>
              </c:numCache>
            </c:numRef>
          </c:cat>
          <c:val>
            <c:numRef>
              <c:f>Sheet1!$M$6:$M$10</c:f>
              <c:numCache>
                <c:formatCode>0.00</c:formatCode>
                <c:ptCount val="5"/>
                <c:pt idx="0">
                  <c:v>1</c:v>
                </c:pt>
                <c:pt idx="1">
                  <c:v>0.83700001000000002</c:v>
                </c:pt>
                <c:pt idx="2">
                  <c:v>0.76599996999999997</c:v>
                </c:pt>
                <c:pt idx="3">
                  <c:v>0.71499997000000004</c:v>
                </c:pt>
                <c:pt idx="4">
                  <c:v>0.67100000000000004</c:v>
                </c:pt>
              </c:numCache>
            </c:numRef>
          </c:val>
          <c:extLst>
            <c:ext xmlns:c16="http://schemas.microsoft.com/office/drawing/2014/chart" uri="{C3380CC4-5D6E-409C-BE32-E72D297353CC}">
              <c16:uniqueId val="{00000000-7DFD-9A4E-BEA1-13BCE3442931}"/>
            </c:ext>
          </c:extLst>
        </c:ser>
        <c:ser>
          <c:idx val="1"/>
          <c:order val="1"/>
          <c:tx>
            <c:strRef>
              <c:f>Sheet1!$N$5</c:f>
              <c:strCache>
                <c:ptCount val="1"/>
                <c:pt idx="0">
                  <c:v>official transfer to new clinic</c:v>
                </c:pt>
              </c:strCache>
            </c:strRef>
          </c:tx>
          <c:invertIfNegative val="0"/>
          <c:cat>
            <c:numRef>
              <c:f>Sheet1!$L$6:$L$10</c:f>
              <c:numCache>
                <c:formatCode>General</c:formatCode>
                <c:ptCount val="5"/>
                <c:pt idx="0">
                  <c:v>0</c:v>
                </c:pt>
                <c:pt idx="1">
                  <c:v>180</c:v>
                </c:pt>
                <c:pt idx="2">
                  <c:v>365</c:v>
                </c:pt>
                <c:pt idx="3">
                  <c:v>545</c:v>
                </c:pt>
                <c:pt idx="4">
                  <c:v>730</c:v>
                </c:pt>
              </c:numCache>
            </c:numRef>
          </c:cat>
          <c:val>
            <c:numRef>
              <c:f>Sheet1!$N$6:$N$10</c:f>
              <c:numCache>
                <c:formatCode>0.00</c:formatCode>
                <c:ptCount val="5"/>
                <c:pt idx="0">
                  <c:v>0</c:v>
                </c:pt>
                <c:pt idx="1">
                  <c:v>1.2999999999999999E-2</c:v>
                </c:pt>
                <c:pt idx="2">
                  <c:v>2.3E-2</c:v>
                </c:pt>
                <c:pt idx="3">
                  <c:v>0.03</c:v>
                </c:pt>
                <c:pt idx="4">
                  <c:v>3.6999999999999998E-2</c:v>
                </c:pt>
              </c:numCache>
            </c:numRef>
          </c:val>
          <c:extLst>
            <c:ext xmlns:c16="http://schemas.microsoft.com/office/drawing/2014/chart" uri="{C3380CC4-5D6E-409C-BE32-E72D297353CC}">
              <c16:uniqueId val="{00000001-7DFD-9A4E-BEA1-13BCE3442931}"/>
            </c:ext>
          </c:extLst>
        </c:ser>
        <c:ser>
          <c:idx val="2"/>
          <c:order val="2"/>
          <c:tx>
            <c:strRef>
              <c:f>Sheet1!$O$5</c:f>
              <c:strCache>
                <c:ptCount val="1"/>
                <c:pt idx="0">
                  <c:v>died in care</c:v>
                </c:pt>
              </c:strCache>
            </c:strRef>
          </c:tx>
          <c:invertIfNegative val="0"/>
          <c:cat>
            <c:numRef>
              <c:f>Sheet1!$L$6:$L$10</c:f>
              <c:numCache>
                <c:formatCode>General</c:formatCode>
                <c:ptCount val="5"/>
                <c:pt idx="0">
                  <c:v>0</c:v>
                </c:pt>
                <c:pt idx="1">
                  <c:v>180</c:v>
                </c:pt>
                <c:pt idx="2">
                  <c:v>365</c:v>
                </c:pt>
                <c:pt idx="3">
                  <c:v>545</c:v>
                </c:pt>
                <c:pt idx="4">
                  <c:v>730</c:v>
                </c:pt>
              </c:numCache>
            </c:numRef>
          </c:cat>
          <c:val>
            <c:numRef>
              <c:f>Sheet1!$O$6:$O$10</c:f>
              <c:numCache>
                <c:formatCode>0.00</c:formatCode>
                <c:ptCount val="5"/>
                <c:pt idx="0">
                  <c:v>0</c:v>
                </c:pt>
                <c:pt idx="1">
                  <c:v>1.7999999999999999E-2</c:v>
                </c:pt>
                <c:pt idx="2">
                  <c:v>2.1000000000000001E-2</c:v>
                </c:pt>
                <c:pt idx="3">
                  <c:v>2.3E-2</c:v>
                </c:pt>
                <c:pt idx="4">
                  <c:v>2.4E-2</c:v>
                </c:pt>
              </c:numCache>
            </c:numRef>
          </c:val>
          <c:extLst>
            <c:ext xmlns:c16="http://schemas.microsoft.com/office/drawing/2014/chart" uri="{C3380CC4-5D6E-409C-BE32-E72D297353CC}">
              <c16:uniqueId val="{00000002-7DFD-9A4E-BEA1-13BCE3442931}"/>
            </c:ext>
          </c:extLst>
        </c:ser>
        <c:ser>
          <c:idx val="3"/>
          <c:order val="3"/>
          <c:tx>
            <c:strRef>
              <c:f>Sheet1!$P$5</c:f>
              <c:strCache>
                <c:ptCount val="1"/>
                <c:pt idx="0">
                  <c:v>died out of care</c:v>
                </c:pt>
              </c:strCache>
            </c:strRef>
          </c:tx>
          <c:invertIfNegative val="0"/>
          <c:cat>
            <c:numRef>
              <c:f>Sheet1!$L$6:$L$10</c:f>
              <c:numCache>
                <c:formatCode>General</c:formatCode>
                <c:ptCount val="5"/>
                <c:pt idx="0">
                  <c:v>0</c:v>
                </c:pt>
                <c:pt idx="1">
                  <c:v>180</c:v>
                </c:pt>
                <c:pt idx="2">
                  <c:v>365</c:v>
                </c:pt>
                <c:pt idx="3">
                  <c:v>545</c:v>
                </c:pt>
                <c:pt idx="4">
                  <c:v>730</c:v>
                </c:pt>
              </c:numCache>
            </c:numRef>
          </c:cat>
          <c:val>
            <c:numRef>
              <c:f>Sheet1!$P$6:$P$10</c:f>
              <c:numCache>
                <c:formatCode>0.00</c:formatCode>
                <c:ptCount val="5"/>
                <c:pt idx="0">
                  <c:v>0</c:v>
                </c:pt>
                <c:pt idx="1">
                  <c:v>3.0000000000000001E-3</c:v>
                </c:pt>
                <c:pt idx="2">
                  <c:v>6.0000000000000001E-3</c:v>
                </c:pt>
                <c:pt idx="3">
                  <c:v>8.0000000000000002E-3</c:v>
                </c:pt>
                <c:pt idx="4">
                  <c:v>8.9999999999999993E-3</c:v>
                </c:pt>
              </c:numCache>
            </c:numRef>
          </c:val>
          <c:extLst>
            <c:ext xmlns:c16="http://schemas.microsoft.com/office/drawing/2014/chart" uri="{C3380CC4-5D6E-409C-BE32-E72D297353CC}">
              <c16:uniqueId val="{00000003-7DFD-9A4E-BEA1-13BCE3442931}"/>
            </c:ext>
          </c:extLst>
        </c:ser>
        <c:ser>
          <c:idx val="4"/>
          <c:order val="4"/>
          <c:tx>
            <c:strRef>
              <c:f>Sheet1!$Q$5</c:f>
              <c:strCache>
                <c:ptCount val="1"/>
                <c:pt idx="0">
                  <c:v>lost to follow-up</c:v>
                </c:pt>
              </c:strCache>
            </c:strRef>
          </c:tx>
          <c:spPr>
            <a:solidFill>
              <a:schemeClr val="bg1">
                <a:lumMod val="75000"/>
              </a:schemeClr>
            </a:solidFill>
          </c:spPr>
          <c:invertIfNegative val="0"/>
          <c:cat>
            <c:numRef>
              <c:f>Sheet1!$L$6:$L$10</c:f>
              <c:numCache>
                <c:formatCode>General</c:formatCode>
                <c:ptCount val="5"/>
                <c:pt idx="0">
                  <c:v>0</c:v>
                </c:pt>
                <c:pt idx="1">
                  <c:v>180</c:v>
                </c:pt>
                <c:pt idx="2">
                  <c:v>365</c:v>
                </c:pt>
                <c:pt idx="3">
                  <c:v>545</c:v>
                </c:pt>
                <c:pt idx="4">
                  <c:v>730</c:v>
                </c:pt>
              </c:numCache>
            </c:numRef>
          </c:cat>
          <c:val>
            <c:numRef>
              <c:f>Sheet1!$Q$6:$Q$10</c:f>
              <c:numCache>
                <c:formatCode>0.00</c:formatCode>
                <c:ptCount val="5"/>
                <c:pt idx="0">
                  <c:v>0</c:v>
                </c:pt>
                <c:pt idx="1">
                  <c:v>0.12899999000000001</c:v>
                </c:pt>
                <c:pt idx="2">
                  <c:v>0.184</c:v>
                </c:pt>
                <c:pt idx="3">
                  <c:v>0.22400001</c:v>
                </c:pt>
                <c:pt idx="4">
                  <c:v>0.25900000000000001</c:v>
                </c:pt>
              </c:numCache>
            </c:numRef>
          </c:val>
          <c:extLst>
            <c:ext xmlns:c16="http://schemas.microsoft.com/office/drawing/2014/chart" uri="{C3380CC4-5D6E-409C-BE32-E72D297353CC}">
              <c16:uniqueId val="{00000004-7DFD-9A4E-BEA1-13BCE3442931}"/>
            </c:ext>
          </c:extLst>
        </c:ser>
        <c:dLbls>
          <c:showLegendKey val="0"/>
          <c:showVal val="0"/>
          <c:showCatName val="0"/>
          <c:showSerName val="0"/>
          <c:showPercent val="0"/>
          <c:showBubbleSize val="0"/>
        </c:dLbls>
        <c:gapWidth val="150"/>
        <c:overlap val="100"/>
        <c:axId val="1811061184"/>
        <c:axId val="1811063504"/>
      </c:barChart>
      <c:catAx>
        <c:axId val="1811061184"/>
        <c:scaling>
          <c:orientation val="minMax"/>
        </c:scaling>
        <c:delete val="0"/>
        <c:axPos val="b"/>
        <c:numFmt formatCode="General" sourceLinked="1"/>
        <c:majorTickMark val="out"/>
        <c:minorTickMark val="none"/>
        <c:tickLblPos val="nextTo"/>
        <c:txPr>
          <a:bodyPr/>
          <a:lstStyle/>
          <a:p>
            <a:pPr>
              <a:defRPr sz="1200" b="0"/>
            </a:pPr>
            <a:endParaRPr lang="en-US"/>
          </a:p>
        </c:txPr>
        <c:crossAx val="1811063504"/>
        <c:crosses val="autoZero"/>
        <c:auto val="1"/>
        <c:lblAlgn val="ctr"/>
        <c:lblOffset val="100"/>
        <c:noMultiLvlLbl val="0"/>
      </c:catAx>
      <c:valAx>
        <c:axId val="1811063504"/>
        <c:scaling>
          <c:orientation val="minMax"/>
        </c:scaling>
        <c:delete val="0"/>
        <c:axPos val="l"/>
        <c:majorGridlines>
          <c:spPr>
            <a:ln>
              <a:noFill/>
            </a:ln>
          </c:spPr>
        </c:majorGridlines>
        <c:numFmt formatCode="0%" sourceLinked="1"/>
        <c:majorTickMark val="out"/>
        <c:minorTickMark val="none"/>
        <c:tickLblPos val="nextTo"/>
        <c:crossAx val="1811061184"/>
        <c:crosses val="autoZero"/>
        <c:crossBetween val="between"/>
      </c:valAx>
    </c:plotArea>
    <c:legend>
      <c:legendPos val="t"/>
      <c:layout>
        <c:manualLayout>
          <c:xMode val="edge"/>
          <c:yMode val="edge"/>
          <c:x val="6.1268078372643003E-2"/>
          <c:y val="2.4148335428618699E-2"/>
          <c:w val="0.89232258734437098"/>
          <c:h val="0.15662033587735899"/>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1EE43-8CE3-1B40-B927-CF278715AFDE}" type="datetimeFigureOut">
              <a:rPr lang="en-US" smtClean="0"/>
              <a:t>5/2/19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F7982-C501-DE40-9F65-ABAA1FD6C514}" type="slidenum">
              <a:rPr lang="en-US" smtClean="0"/>
              <a:t>‹#›</a:t>
            </a:fld>
            <a:endParaRPr lang="en-US"/>
          </a:p>
        </p:txBody>
      </p:sp>
    </p:spTree>
    <p:extLst>
      <p:ext uri="{BB962C8B-B14F-4D97-AF65-F5344CB8AC3E}">
        <p14:creationId xmlns:p14="http://schemas.microsoft.com/office/powerpoint/2010/main" val="93868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F7982-C501-DE40-9F65-ABAA1FD6C514}" type="slidenum">
              <a:rPr lang="en-US" smtClean="0"/>
              <a:t>4</a:t>
            </a:fld>
            <a:endParaRPr lang="en-US"/>
          </a:p>
        </p:txBody>
      </p:sp>
    </p:spTree>
    <p:extLst>
      <p:ext uri="{BB962C8B-B14F-4D97-AF65-F5344CB8AC3E}">
        <p14:creationId xmlns:p14="http://schemas.microsoft.com/office/powerpoint/2010/main" val="253442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nice study showing that same day ART lead to more suppression and retention in Haiti</a:t>
            </a:r>
          </a:p>
          <a:p>
            <a:endParaRPr lang="en-US" dirty="0"/>
          </a:p>
          <a:p>
            <a:r>
              <a:rPr lang="en-US" dirty="0"/>
              <a:t>~ 700 patients randomized to a immediate start vs. SOC with a particular counseling and follow up schedule</a:t>
            </a:r>
          </a:p>
          <a:p>
            <a:endParaRPr lang="en-US" dirty="0"/>
          </a:p>
          <a:p>
            <a:r>
              <a:rPr lang="en-US" dirty="0"/>
              <a:t>The study found those started immediately had better suppression and retention</a:t>
            </a:r>
          </a:p>
          <a:p>
            <a:endParaRPr lang="en-US" dirty="0"/>
          </a:p>
          <a:p>
            <a:r>
              <a:rPr lang="en-US" dirty="0"/>
              <a:t>This study means to inform clinical practice in routine care settings</a:t>
            </a:r>
          </a:p>
          <a:p>
            <a:endParaRPr lang="en-US" dirty="0"/>
          </a:p>
          <a:p>
            <a:r>
              <a:rPr lang="en-US" dirty="0"/>
              <a:t>But in order to ensure people complied with the relative rigorous follow up schedule, patients in both arms were given an incentive to come to the visits</a:t>
            </a:r>
          </a:p>
          <a:p>
            <a:endParaRPr lang="en-US" dirty="0"/>
          </a:p>
          <a:p>
            <a:r>
              <a:rPr lang="en-US" dirty="0"/>
              <a:t>While this ensures compliance with the study protocol, it could undermine external validity</a:t>
            </a:r>
          </a:p>
          <a:p>
            <a:endParaRPr lang="en-US" dirty="0"/>
          </a:p>
          <a:p>
            <a:r>
              <a:rPr lang="en-US" dirty="0"/>
              <a:t>The differences in outcome given an incentive for the visit both arms may not be the same as the differences you would observe in the target population who will not receive incentives to make intensified schedule (or standard care) visits</a:t>
            </a:r>
          </a:p>
          <a:p>
            <a:endParaRPr lang="en-US" dirty="0"/>
          </a:p>
          <a:p>
            <a:endParaRPr lang="en-US" dirty="0"/>
          </a:p>
        </p:txBody>
      </p:sp>
      <p:sp>
        <p:nvSpPr>
          <p:cNvPr id="4" name="Slide Number Placeholder 3"/>
          <p:cNvSpPr>
            <a:spLocks noGrp="1"/>
          </p:cNvSpPr>
          <p:nvPr>
            <p:ph type="sldNum" sz="quarter" idx="5"/>
          </p:nvPr>
        </p:nvSpPr>
        <p:spPr/>
        <p:txBody>
          <a:bodyPr/>
          <a:lstStyle/>
          <a:p>
            <a:fld id="{A8094378-F130-C74E-B9B3-08F4F015C732}" type="slidenum">
              <a:rPr lang="en-US" smtClean="0"/>
              <a:t>7</a:t>
            </a:fld>
            <a:endParaRPr lang="en-US"/>
          </a:p>
        </p:txBody>
      </p:sp>
    </p:spTree>
    <p:extLst>
      <p:ext uri="{BB962C8B-B14F-4D97-AF65-F5344CB8AC3E}">
        <p14:creationId xmlns:p14="http://schemas.microsoft.com/office/powerpoint/2010/main" val="362534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PRECIS-2</a:t>
            </a:r>
          </a:p>
          <a:p>
            <a:r>
              <a:rPr lang="en-US" dirty="0"/>
              <a:t>Increases rigor (as compared to non-counterfactual based claims that are often made in public health practice)</a:t>
            </a:r>
          </a:p>
          <a:p>
            <a:r>
              <a:rPr lang="en-US" dirty="0"/>
              <a:t>Increases relevance (because the intervention as well as it’s effects can be credibly applied in the real world)</a:t>
            </a:r>
          </a:p>
          <a:p>
            <a:endParaRPr lang="en-US" dirty="0"/>
          </a:p>
          <a:p>
            <a:r>
              <a:rPr lang="en-US" dirty="0"/>
              <a:t>The problem is not the randomization it’s the control that randomized trial exert often inadvertently</a:t>
            </a:r>
          </a:p>
          <a:p>
            <a:endParaRPr lang="en-US" dirty="0"/>
          </a:p>
        </p:txBody>
      </p:sp>
      <p:sp>
        <p:nvSpPr>
          <p:cNvPr id="4" name="Slide Number Placeholder 3"/>
          <p:cNvSpPr>
            <a:spLocks noGrp="1"/>
          </p:cNvSpPr>
          <p:nvPr>
            <p:ph type="sldNum" sz="quarter" idx="5"/>
          </p:nvPr>
        </p:nvSpPr>
        <p:spPr/>
        <p:txBody>
          <a:bodyPr/>
          <a:lstStyle/>
          <a:p>
            <a:fld id="{A8094378-F130-C74E-B9B3-08F4F015C732}" type="slidenum">
              <a:rPr lang="en-US" smtClean="0"/>
              <a:t>8</a:t>
            </a:fld>
            <a:endParaRPr lang="en-US"/>
          </a:p>
        </p:txBody>
      </p:sp>
    </p:spTree>
    <p:extLst>
      <p:ext uri="{BB962C8B-B14F-4D97-AF65-F5344CB8AC3E}">
        <p14:creationId xmlns:p14="http://schemas.microsoft.com/office/powerpoint/2010/main" val="417219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they they don’t have are biopsies!</a:t>
            </a:r>
          </a:p>
        </p:txBody>
      </p:sp>
      <p:sp>
        <p:nvSpPr>
          <p:cNvPr id="4" name="Slide Number Placeholder 3"/>
          <p:cNvSpPr>
            <a:spLocks noGrp="1"/>
          </p:cNvSpPr>
          <p:nvPr>
            <p:ph type="sldNum" sz="quarter" idx="10"/>
          </p:nvPr>
        </p:nvSpPr>
        <p:spPr/>
        <p:txBody>
          <a:bodyPr/>
          <a:lstStyle/>
          <a:p>
            <a:fld id="{933F7982-C501-DE40-9F65-ABAA1FD6C514}" type="slidenum">
              <a:rPr lang="en-US" smtClean="0"/>
              <a:t>12</a:t>
            </a:fld>
            <a:endParaRPr lang="en-US"/>
          </a:p>
        </p:txBody>
      </p:sp>
    </p:spTree>
    <p:extLst>
      <p:ext uri="{BB962C8B-B14F-4D97-AF65-F5344CB8AC3E}">
        <p14:creationId xmlns:p14="http://schemas.microsoft.com/office/powerpoint/2010/main" val="209725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265" indent="-158265">
              <a:buFont typeface="Arial" panose="020B0604020202020204" pitchFamily="34" charset="0"/>
              <a:buChar char="•"/>
            </a:pPr>
            <a:r>
              <a:rPr lang="en-US" baseline="0"/>
              <a:t>215 and 149</a:t>
            </a:r>
            <a:endParaRPr lang="en-US" baseline="0" dirty="0"/>
          </a:p>
        </p:txBody>
      </p:sp>
      <p:sp>
        <p:nvSpPr>
          <p:cNvPr id="4" name="Slide Number Placeholder 3"/>
          <p:cNvSpPr>
            <a:spLocks noGrp="1"/>
          </p:cNvSpPr>
          <p:nvPr>
            <p:ph type="sldNum" sz="quarter" idx="10"/>
          </p:nvPr>
        </p:nvSpPr>
        <p:spPr/>
        <p:txBody>
          <a:bodyPr/>
          <a:lstStyle/>
          <a:p>
            <a:pPr>
              <a:defRPr/>
            </a:pPr>
            <a:fld id="{5A5CFA99-31FB-4DC7-923D-3D47BB049E7B}" type="slidenum">
              <a:rPr lang="en-GB" smtClean="0"/>
              <a:pPr>
                <a:defRPr/>
              </a:pPr>
              <a:t>16</a:t>
            </a:fld>
            <a:endParaRPr lang="en-GB"/>
          </a:p>
        </p:txBody>
      </p:sp>
    </p:spTree>
    <p:extLst>
      <p:ext uri="{BB962C8B-B14F-4D97-AF65-F5344CB8AC3E}">
        <p14:creationId xmlns:p14="http://schemas.microsoft.com/office/powerpoint/2010/main" val="197050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Bor</a:t>
            </a:r>
            <a:endParaRPr lang="en-US" dirty="0"/>
          </a:p>
        </p:txBody>
      </p:sp>
      <p:sp>
        <p:nvSpPr>
          <p:cNvPr id="4" name="Slide Number Placeholder 3"/>
          <p:cNvSpPr>
            <a:spLocks noGrp="1"/>
          </p:cNvSpPr>
          <p:nvPr>
            <p:ph type="sldNum" sz="quarter" idx="10"/>
          </p:nvPr>
        </p:nvSpPr>
        <p:spPr/>
        <p:txBody>
          <a:bodyPr/>
          <a:lstStyle/>
          <a:p>
            <a:fld id="{2B2C40E3-FF01-A24E-B85E-36D3CE8745B4}" type="slidenum">
              <a:rPr lang="en-US" smtClean="0"/>
              <a:t>22</a:t>
            </a:fld>
            <a:endParaRPr lang="en-US"/>
          </a:p>
        </p:txBody>
      </p:sp>
    </p:spTree>
    <p:extLst>
      <p:ext uri="{BB962C8B-B14F-4D97-AF65-F5344CB8AC3E}">
        <p14:creationId xmlns:p14="http://schemas.microsoft.com/office/powerpoint/2010/main" val="14859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Eligibility only</a:t>
            </a:r>
            <a:r>
              <a:rPr lang="en-US" baseline="0" dirty="0"/>
              <a:t> effects retention through the treatment, then the causal effect of the treatment on retention is the effect of eligibility on retention more or less minus the effect of eligibility on starting </a:t>
            </a:r>
            <a:r>
              <a:rPr lang="en-US" baseline="0" dirty="0" err="1"/>
              <a:t>treatmnet</a:t>
            </a:r>
            <a:r>
              <a:rPr lang="en-US" baseline="0" dirty="0"/>
              <a:t> </a:t>
            </a:r>
          </a:p>
          <a:p>
            <a:endParaRPr lang="en-US" baseline="0" dirty="0"/>
          </a:p>
          <a:p>
            <a:r>
              <a:rPr lang="en-US" baseline="0" dirty="0"/>
              <a:t>Causal inference without randomized trials</a:t>
            </a:r>
          </a:p>
          <a:p>
            <a:endParaRPr lang="en-US" dirty="0"/>
          </a:p>
        </p:txBody>
      </p:sp>
      <p:sp>
        <p:nvSpPr>
          <p:cNvPr id="4" name="Slide Number Placeholder 3"/>
          <p:cNvSpPr>
            <a:spLocks noGrp="1"/>
          </p:cNvSpPr>
          <p:nvPr>
            <p:ph type="sldNum" sz="quarter" idx="10"/>
          </p:nvPr>
        </p:nvSpPr>
        <p:spPr/>
        <p:txBody>
          <a:bodyPr/>
          <a:lstStyle/>
          <a:p>
            <a:fld id="{2B2C40E3-FF01-A24E-B85E-36D3CE8745B4}" type="slidenum">
              <a:rPr lang="en-US" smtClean="0"/>
              <a:t>24</a:t>
            </a:fld>
            <a:endParaRPr lang="en-US"/>
          </a:p>
        </p:txBody>
      </p:sp>
    </p:spTree>
    <p:extLst>
      <p:ext uri="{BB962C8B-B14F-4D97-AF65-F5344CB8AC3E}">
        <p14:creationId xmlns:p14="http://schemas.microsoft.com/office/powerpoint/2010/main" val="942583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B806012C-C318-BD4E-B7F6-A0F948F336B2}" type="slidenum">
              <a:rPr lang="en-US" smtClean="0"/>
              <a:t>25</a:t>
            </a:fld>
            <a:endParaRPr lang="en-US"/>
          </a:p>
        </p:txBody>
      </p:sp>
    </p:spTree>
    <p:extLst>
      <p:ext uri="{BB962C8B-B14F-4D97-AF65-F5344CB8AC3E}">
        <p14:creationId xmlns:p14="http://schemas.microsoft.com/office/powerpoint/2010/main" val="180961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outcomes </a:t>
            </a:r>
          </a:p>
          <a:p>
            <a:endParaRPr lang="en-US" dirty="0"/>
          </a:p>
          <a:p>
            <a:r>
              <a:rPr lang="en-US" dirty="0"/>
              <a:t>Also provider attitudes</a:t>
            </a:r>
          </a:p>
          <a:p>
            <a:br>
              <a:rPr lang="en-US" dirty="0"/>
            </a:br>
            <a:r>
              <a:rPr lang="en-US" dirty="0"/>
              <a:t>Specific provider behaviors</a:t>
            </a:r>
          </a:p>
          <a:p>
            <a:endParaRPr lang="en-US" dirty="0"/>
          </a:p>
          <a:p>
            <a:r>
              <a:rPr lang="en-US" dirty="0"/>
              <a:t>Assess </a:t>
            </a:r>
            <a:r>
              <a:rPr lang="en-US" dirty="0" err="1"/>
              <a:t>implementabiilty</a:t>
            </a:r>
            <a:r>
              <a:rPr lang="en-US" dirty="0"/>
              <a:t> as well</a:t>
            </a:r>
            <a:r>
              <a:rPr lang="en-US" baseline="0" dirty="0"/>
              <a:t> as effectiveness</a:t>
            </a:r>
          </a:p>
          <a:p>
            <a:endParaRPr lang="en-US" baseline="0" dirty="0"/>
          </a:p>
          <a:p>
            <a:r>
              <a:rPr lang="en-US" dirty="0"/>
              <a:t>Potential evaluations</a:t>
            </a:r>
          </a:p>
          <a:p>
            <a:r>
              <a:rPr lang="en-US" dirty="0"/>
              <a:t>Comparative implementability</a:t>
            </a:r>
          </a:p>
          <a:p>
            <a:r>
              <a:rPr lang="en-US" dirty="0"/>
              <a:t>Roll out visit spacing only in 10 districts vs. all models in 10 districts</a:t>
            </a:r>
          </a:p>
          <a:p>
            <a:r>
              <a:rPr lang="en-US" dirty="0"/>
              <a:t>Assess the fraction of stable patients in different care models</a:t>
            </a:r>
          </a:p>
          <a:p>
            <a:r>
              <a:rPr lang="en-US" dirty="0"/>
              <a:t>Assess health care workers</a:t>
            </a:r>
          </a:p>
          <a:p>
            <a:r>
              <a:rPr lang="en-US" dirty="0"/>
              <a:t>Comparative effectiveness</a:t>
            </a:r>
          </a:p>
          <a:p>
            <a:r>
              <a:rPr lang="en-US" dirty="0"/>
              <a:t>Examine changes in retention and viral load</a:t>
            </a:r>
          </a:p>
          <a:p>
            <a:r>
              <a:rPr lang="en-US" dirty="0"/>
              <a:t>Among all patients (whether or not they got the intervention)</a:t>
            </a:r>
          </a:p>
          <a:p>
            <a:endParaRPr lang="en-US" dirty="0"/>
          </a:p>
          <a:p>
            <a:endParaRPr lang="en-US" dirty="0"/>
          </a:p>
        </p:txBody>
      </p:sp>
      <p:sp>
        <p:nvSpPr>
          <p:cNvPr id="4" name="Slide Number Placeholder 3"/>
          <p:cNvSpPr>
            <a:spLocks noGrp="1"/>
          </p:cNvSpPr>
          <p:nvPr>
            <p:ph type="sldNum" sz="quarter" idx="10"/>
          </p:nvPr>
        </p:nvSpPr>
        <p:spPr/>
        <p:txBody>
          <a:bodyPr/>
          <a:lstStyle/>
          <a:p>
            <a:fld id="{B826324C-1738-3048-BBF7-C053288A3CAA}" type="slidenum">
              <a:rPr lang="en-US" smtClean="0"/>
              <a:t>28</a:t>
            </a:fld>
            <a:endParaRPr lang="en-US"/>
          </a:p>
        </p:txBody>
      </p:sp>
    </p:spTree>
    <p:extLst>
      <p:ext uri="{BB962C8B-B14F-4D97-AF65-F5344CB8AC3E}">
        <p14:creationId xmlns:p14="http://schemas.microsoft.com/office/powerpoint/2010/main" val="176489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B24596-A103-0143-A40A-24046F827D78}" type="datetimeFigureOut">
              <a:rPr lang="en-US" smtClean="0"/>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69457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24596-A103-0143-A40A-24046F827D78}" type="datetimeFigureOut">
              <a:rPr lang="en-US" smtClean="0"/>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50101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24596-A103-0143-A40A-24046F827D78}" type="datetimeFigureOut">
              <a:rPr lang="en-US" smtClean="0"/>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24094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24596-A103-0143-A40A-24046F827D78}" type="datetimeFigureOut">
              <a:rPr lang="en-US" smtClean="0"/>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7403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B24596-A103-0143-A40A-24046F827D78}" type="datetimeFigureOut">
              <a:rPr lang="en-US" smtClean="0"/>
              <a:t>5/2/19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83519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B24596-A103-0143-A40A-24046F827D78}" type="datetimeFigureOut">
              <a:rPr lang="en-US" smtClean="0"/>
              <a:t>5/2/19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117417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B24596-A103-0143-A40A-24046F827D78}" type="datetimeFigureOut">
              <a:rPr lang="en-US" smtClean="0"/>
              <a:t>5/2/19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109264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B24596-A103-0143-A40A-24046F827D78}" type="datetimeFigureOut">
              <a:rPr lang="en-US" smtClean="0"/>
              <a:t>5/2/19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994371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24596-A103-0143-A40A-24046F827D78}" type="datetimeFigureOut">
              <a:rPr lang="en-US" smtClean="0"/>
              <a:t>5/2/19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67923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B24596-A103-0143-A40A-24046F827D78}" type="datetimeFigureOut">
              <a:rPr lang="en-US" smtClean="0"/>
              <a:t>5/2/19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204280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B24596-A103-0143-A40A-24046F827D78}" type="datetimeFigureOut">
              <a:rPr lang="en-US" smtClean="0"/>
              <a:t>5/2/19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805CF-3699-A540-9D5F-35E9E6E8B845}" type="slidenum">
              <a:rPr lang="en-US" smtClean="0"/>
              <a:t>‹#›</a:t>
            </a:fld>
            <a:endParaRPr lang="en-US"/>
          </a:p>
        </p:txBody>
      </p:sp>
    </p:spTree>
    <p:extLst>
      <p:ext uri="{BB962C8B-B14F-4D97-AF65-F5344CB8AC3E}">
        <p14:creationId xmlns:p14="http://schemas.microsoft.com/office/powerpoint/2010/main" val="167574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24596-A103-0143-A40A-24046F827D78}" type="datetimeFigureOut">
              <a:rPr lang="en-US" smtClean="0"/>
              <a:t>5/2/19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805CF-3699-A540-9D5F-35E9E6E8B845}" type="slidenum">
              <a:rPr lang="en-US" smtClean="0"/>
              <a:t>‹#›</a:t>
            </a:fld>
            <a:endParaRPr lang="en-US"/>
          </a:p>
        </p:txBody>
      </p:sp>
    </p:spTree>
    <p:extLst>
      <p:ext uri="{BB962C8B-B14F-4D97-AF65-F5344CB8AC3E}">
        <p14:creationId xmlns:p14="http://schemas.microsoft.com/office/powerpoint/2010/main" val="393199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aidscohortstudy.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iedea.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Week 5 – Study Designs in Implementation Science</a:t>
            </a:r>
          </a:p>
        </p:txBody>
      </p:sp>
      <p:sp>
        <p:nvSpPr>
          <p:cNvPr id="3" name="Subtitle 2"/>
          <p:cNvSpPr>
            <a:spLocks noGrp="1"/>
          </p:cNvSpPr>
          <p:nvPr>
            <p:ph type="subTitle" idx="1"/>
          </p:nvPr>
        </p:nvSpPr>
        <p:spPr/>
        <p:txBody>
          <a:bodyPr/>
          <a:lstStyle/>
          <a:p>
            <a:r>
              <a:rPr lang="en-US" dirty="0"/>
              <a:t>Elvin Geng</a:t>
            </a:r>
          </a:p>
          <a:p>
            <a:r>
              <a:rPr lang="en-US" dirty="0"/>
              <a:t>Epidemiology 239</a:t>
            </a:r>
          </a:p>
          <a:p>
            <a:r>
              <a:rPr lang="en-US" dirty="0"/>
              <a:t>Spring 2019</a:t>
            </a:r>
          </a:p>
        </p:txBody>
      </p:sp>
    </p:spTree>
    <p:extLst>
      <p:ext uri="{BB962C8B-B14F-4D97-AF65-F5344CB8AC3E}">
        <p14:creationId xmlns:p14="http://schemas.microsoft.com/office/powerpoint/2010/main" val="151731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 - 2</a:t>
            </a:r>
          </a:p>
        </p:txBody>
      </p:sp>
      <p:sp>
        <p:nvSpPr>
          <p:cNvPr id="3" name="Content Placeholder 2"/>
          <p:cNvSpPr>
            <a:spLocks noGrp="1"/>
          </p:cNvSpPr>
          <p:nvPr>
            <p:ph idx="1"/>
          </p:nvPr>
        </p:nvSpPr>
        <p:spPr/>
        <p:txBody>
          <a:bodyPr>
            <a:noAutofit/>
          </a:bodyPr>
          <a:lstStyle/>
          <a:p>
            <a:r>
              <a:rPr lang="en-US" sz="1800" dirty="0"/>
              <a:t>Organization</a:t>
            </a:r>
          </a:p>
          <a:p>
            <a:pPr lvl="1"/>
            <a:r>
              <a:rPr lang="en-US" sz="1800" dirty="0"/>
              <a:t>How different are the resources, provider expertise, and the organization of care delivery in the intervention arm of the trial from those available in usual care</a:t>
            </a:r>
          </a:p>
          <a:p>
            <a:r>
              <a:rPr lang="en-US" sz="1800" dirty="0"/>
              <a:t>Flexibility (delivery) </a:t>
            </a:r>
          </a:p>
          <a:p>
            <a:pPr lvl="1"/>
            <a:r>
              <a:rPr lang="en-US" sz="1800" dirty="0"/>
              <a:t>How different is the flexibility in how the intervention is delivered and the flexibility anticipated in usual care?</a:t>
            </a:r>
          </a:p>
          <a:p>
            <a:pPr lvl="1"/>
            <a:r>
              <a:rPr lang="en-US" sz="1800" dirty="0"/>
              <a:t>“The most pragmatic design approach to delivery flexibility would leave the details of how to implement the intervention up to providers, in other words, what happens in usual care.”</a:t>
            </a:r>
          </a:p>
          <a:p>
            <a:r>
              <a:rPr lang="en-US" sz="1800" dirty="0"/>
              <a:t>Flexibility (adherence)</a:t>
            </a:r>
          </a:p>
          <a:p>
            <a:pPr lvl="1"/>
            <a:r>
              <a:rPr lang="en-US" sz="1600" dirty="0"/>
              <a:t>How different is the flexibility in how participants are monitored and encouraged to adhere to the intervention from the flexibility anticipated in usual care?</a:t>
            </a:r>
            <a:endParaRPr lang="en-US" sz="2000" dirty="0"/>
          </a:p>
          <a:p>
            <a:r>
              <a:rPr lang="en-US" sz="1800" dirty="0"/>
              <a:t>Primary outcome—To what extent is the trial’s primary outcome directly relevant to participants?</a:t>
            </a:r>
          </a:p>
          <a:p>
            <a:endParaRPr lang="en-US" sz="1800" dirty="0"/>
          </a:p>
        </p:txBody>
      </p:sp>
    </p:spTree>
    <p:extLst>
      <p:ext uri="{BB962C8B-B14F-4D97-AF65-F5344CB8AC3E}">
        <p14:creationId xmlns:p14="http://schemas.microsoft.com/office/powerpoint/2010/main" val="339156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Observational Studies: Cohorts</a:t>
            </a:r>
          </a:p>
        </p:txBody>
      </p:sp>
      <p:sp>
        <p:nvSpPr>
          <p:cNvPr id="3" name="Content Placeholder 2"/>
          <p:cNvSpPr>
            <a:spLocks noGrp="1"/>
          </p:cNvSpPr>
          <p:nvPr>
            <p:ph idx="1"/>
          </p:nvPr>
        </p:nvSpPr>
        <p:spPr/>
        <p:txBody>
          <a:bodyPr/>
          <a:lstStyle/>
          <a:p>
            <a:r>
              <a:rPr lang="en-US" dirty="0"/>
              <a:t>“Interval cohort” vs. “clinic-based cohort” </a:t>
            </a:r>
            <a:r>
              <a:rPr lang="en-US" sz="1800" dirty="0"/>
              <a:t>(Lau ARHR 2007)</a:t>
            </a:r>
          </a:p>
          <a:p>
            <a:r>
              <a:rPr lang="en-US" dirty="0"/>
              <a:t>Interval</a:t>
            </a:r>
          </a:p>
          <a:p>
            <a:pPr lvl="1"/>
            <a:r>
              <a:rPr lang="en-US" dirty="0"/>
              <a:t>Researcher controls timing and nature of the measurements </a:t>
            </a:r>
          </a:p>
          <a:p>
            <a:pPr lvl="1"/>
            <a:r>
              <a:rPr lang="en-US" dirty="0"/>
              <a:t>Patients “recruited” and assembled specifically for the purposes of research </a:t>
            </a:r>
          </a:p>
          <a:p>
            <a:r>
              <a:rPr lang="en-US" dirty="0"/>
              <a:t>Clinic based</a:t>
            </a:r>
          </a:p>
          <a:p>
            <a:pPr lvl="1"/>
            <a:r>
              <a:rPr lang="en-US" dirty="0"/>
              <a:t>Uses a population enumerated by program or practice (EHR)</a:t>
            </a:r>
          </a:p>
          <a:p>
            <a:pPr lvl="1"/>
            <a:r>
              <a:rPr lang="en-US" dirty="0"/>
              <a:t>Researcher does not control nature nor timing of measurements</a:t>
            </a:r>
          </a:p>
          <a:p>
            <a:pPr lvl="2"/>
            <a:r>
              <a:rPr lang="en-US" dirty="0"/>
              <a:t>For example - loss to follow-up maybe common and more “informative”</a:t>
            </a:r>
          </a:p>
          <a:p>
            <a:pPr lvl="1"/>
            <a:r>
              <a:rPr lang="en-US" dirty="0"/>
              <a:t>Missing or misclassified information is the common</a:t>
            </a:r>
          </a:p>
          <a:p>
            <a:pPr lvl="1"/>
            <a:r>
              <a:rPr lang="en-US" dirty="0"/>
              <a:t>But</a:t>
            </a:r>
            <a:r>
              <a:rPr lang="is-IS" dirty="0"/>
              <a:t>… more “real world”</a:t>
            </a:r>
            <a:endParaRPr lang="en-US" dirty="0"/>
          </a:p>
        </p:txBody>
      </p:sp>
    </p:spTree>
    <p:extLst>
      <p:ext uri="{BB962C8B-B14F-4D97-AF65-F5344CB8AC3E}">
        <p14:creationId xmlns:p14="http://schemas.microsoft.com/office/powerpoint/2010/main" val="152651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Interval cohort</a:t>
            </a:r>
          </a:p>
        </p:txBody>
      </p:sp>
      <p:sp>
        <p:nvSpPr>
          <p:cNvPr id="3" name="Content Placeholder 2"/>
          <p:cNvSpPr>
            <a:spLocks noGrp="1"/>
          </p:cNvSpPr>
          <p:nvPr>
            <p:ph idx="1"/>
          </p:nvPr>
        </p:nvSpPr>
        <p:spPr/>
        <p:txBody>
          <a:bodyPr>
            <a:normAutofit fontScale="92500"/>
          </a:bodyPr>
          <a:lstStyle/>
          <a:p>
            <a:r>
              <a:rPr lang="en-US" cap="all" dirty="0">
                <a:hlinkClick r:id="rId3"/>
              </a:rPr>
              <a:t>http://aidscohortstudy.org/</a:t>
            </a:r>
            <a:endParaRPr lang="en-US" cap="all" dirty="0"/>
          </a:p>
          <a:p>
            <a:r>
              <a:rPr lang="en-US" i="1" cap="all" dirty="0"/>
              <a:t>“THE MACS STUDY IS CONDUCTED</a:t>
            </a:r>
            <a:r>
              <a:rPr lang="en-US" i="1" dirty="0"/>
              <a:t> by sites located in Baltimore, Chicago, Pittsburgh and Los Angeles, and includes over 7000 men with and without HIV infection.”</a:t>
            </a:r>
          </a:p>
          <a:p>
            <a:r>
              <a:rPr lang="en-US" i="1" dirty="0"/>
              <a:t>“Study visits include </a:t>
            </a:r>
            <a:r>
              <a:rPr lang="en-US" i="1" dirty="0">
                <a:solidFill>
                  <a:srgbClr val="FF0000"/>
                </a:solidFill>
              </a:rPr>
              <a:t>detailed questions </a:t>
            </a:r>
            <a:r>
              <a:rPr lang="en-US" i="1" dirty="0"/>
              <a:t>covering HIV-related </a:t>
            </a:r>
            <a:r>
              <a:rPr lang="en-US" i="1" dirty="0">
                <a:solidFill>
                  <a:srgbClr val="FF0000"/>
                </a:solidFill>
              </a:rPr>
              <a:t>symptoms </a:t>
            </a:r>
            <a:r>
              <a:rPr lang="en-US" i="1" dirty="0"/>
              <a:t>and </a:t>
            </a:r>
            <a:r>
              <a:rPr lang="en-US" i="1" dirty="0">
                <a:solidFill>
                  <a:srgbClr val="FF0000"/>
                </a:solidFill>
              </a:rPr>
              <a:t>utilization </a:t>
            </a:r>
            <a:r>
              <a:rPr lang="en-US" i="1" dirty="0"/>
              <a:t>of health services, d</a:t>
            </a:r>
            <a:r>
              <a:rPr lang="en-US" i="1" dirty="0">
                <a:solidFill>
                  <a:srgbClr val="FF0000"/>
                </a:solidFill>
              </a:rPr>
              <a:t>emographic and psychosocial characteristics</a:t>
            </a:r>
            <a:r>
              <a:rPr lang="en-US" i="1" dirty="0"/>
              <a:t>, a </a:t>
            </a:r>
            <a:r>
              <a:rPr lang="en-US" i="1" dirty="0">
                <a:solidFill>
                  <a:srgbClr val="FF0000"/>
                </a:solidFill>
              </a:rPr>
              <a:t>quality of life </a:t>
            </a:r>
            <a:r>
              <a:rPr lang="en-US" i="1" dirty="0"/>
              <a:t>survey, a </a:t>
            </a:r>
            <a:r>
              <a:rPr lang="en-US" i="1" dirty="0">
                <a:solidFill>
                  <a:srgbClr val="FF0000"/>
                </a:solidFill>
              </a:rPr>
              <a:t>physical examination</a:t>
            </a:r>
            <a:r>
              <a:rPr lang="en-US" i="1" dirty="0"/>
              <a:t>, a detailed form on </a:t>
            </a:r>
            <a:r>
              <a:rPr lang="en-US" i="1" dirty="0">
                <a:solidFill>
                  <a:srgbClr val="FF0000"/>
                </a:solidFill>
              </a:rPr>
              <a:t>medications </a:t>
            </a:r>
            <a:r>
              <a:rPr lang="en-US" i="1" dirty="0"/>
              <a:t>used as prophylaxis and/or treatment, a </a:t>
            </a:r>
            <a:r>
              <a:rPr lang="en-US" i="1" dirty="0">
                <a:solidFill>
                  <a:srgbClr val="FF0000"/>
                </a:solidFill>
              </a:rPr>
              <a:t>neuropsychological screening </a:t>
            </a:r>
            <a:r>
              <a:rPr lang="en-US" i="1" dirty="0"/>
              <a:t>and examination, </a:t>
            </a:r>
            <a:r>
              <a:rPr lang="en-US" i="1" dirty="0">
                <a:solidFill>
                  <a:srgbClr val="FF0000"/>
                </a:solidFill>
              </a:rPr>
              <a:t>blood </a:t>
            </a:r>
            <a:r>
              <a:rPr lang="en-US" i="1" dirty="0"/>
              <a:t>samples to measure hematologic variables including enumeration of T-cell subsets and HIV viral load, and the allocation of samples to be sent to the National Repository. ”</a:t>
            </a:r>
          </a:p>
          <a:p>
            <a:endParaRPr lang="en-US" dirty="0"/>
          </a:p>
        </p:txBody>
      </p:sp>
    </p:spTree>
    <p:extLst>
      <p:ext uri="{BB962C8B-B14F-4D97-AF65-F5344CB8AC3E}">
        <p14:creationId xmlns:p14="http://schemas.microsoft.com/office/powerpoint/2010/main" val="1352274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Clinic-based cohort</a:t>
            </a:r>
          </a:p>
        </p:txBody>
      </p:sp>
      <p:sp>
        <p:nvSpPr>
          <p:cNvPr id="3" name="Content Placeholder 2"/>
          <p:cNvSpPr>
            <a:spLocks noGrp="1"/>
          </p:cNvSpPr>
          <p:nvPr>
            <p:ph idx="1"/>
          </p:nvPr>
        </p:nvSpPr>
        <p:spPr/>
        <p:txBody>
          <a:bodyPr/>
          <a:lstStyle/>
          <a:p>
            <a:r>
              <a:rPr lang="en-US" dirty="0">
                <a:hlinkClick r:id="rId2"/>
              </a:rPr>
              <a:t>http://www.iedea.org/</a:t>
            </a:r>
            <a:endParaRPr lang="en-US" dirty="0"/>
          </a:p>
          <a:p>
            <a:r>
              <a:rPr lang="en-US" dirty="0"/>
              <a:t>Pools data collected in routine HIV clinical care from sites all over the world</a:t>
            </a:r>
          </a:p>
          <a:p>
            <a:pPr lvl="1"/>
            <a:r>
              <a:rPr lang="en-US" dirty="0"/>
              <a:t>Patients come for care (enumerated through care)</a:t>
            </a:r>
          </a:p>
          <a:p>
            <a:pPr lvl="1"/>
            <a:r>
              <a:rPr lang="en-US" dirty="0"/>
              <a:t>Paper forms – data entered into open source database</a:t>
            </a:r>
          </a:p>
          <a:p>
            <a:pPr lvl="1"/>
            <a:r>
              <a:rPr lang="en-US" dirty="0"/>
              <a:t>Minimal intrusion into clinical practice</a:t>
            </a:r>
          </a:p>
          <a:p>
            <a:pPr lvl="1"/>
            <a:r>
              <a:rPr lang="en-US" dirty="0"/>
              <a:t>Seven regions globally</a:t>
            </a:r>
          </a:p>
          <a:p>
            <a:pPr lvl="1"/>
            <a:r>
              <a:rPr lang="en-US" dirty="0"/>
              <a:t>NIAID funded</a:t>
            </a:r>
          </a:p>
          <a:p>
            <a:r>
              <a:rPr lang="en-US" dirty="0"/>
              <a:t>1,700,000 patients globally</a:t>
            </a:r>
          </a:p>
          <a:p>
            <a:endParaRPr lang="en-US" dirty="0"/>
          </a:p>
        </p:txBody>
      </p:sp>
    </p:spTree>
    <p:extLst>
      <p:ext uri="{BB962C8B-B14F-4D97-AF65-F5344CB8AC3E}">
        <p14:creationId xmlns:p14="http://schemas.microsoft.com/office/powerpoint/2010/main" val="275059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MACS – type publication </a:t>
            </a:r>
          </a:p>
        </p:txBody>
      </p:sp>
      <p:sp>
        <p:nvSpPr>
          <p:cNvPr id="3" name="Content Placeholder 2"/>
          <p:cNvSpPr>
            <a:spLocks noGrp="1"/>
          </p:cNvSpPr>
          <p:nvPr>
            <p:ph idx="1"/>
          </p:nvPr>
        </p:nvSpPr>
        <p:spPr>
          <a:xfrm>
            <a:off x="838200" y="1825625"/>
            <a:ext cx="10515600" cy="4351338"/>
          </a:xfrm>
        </p:spPr>
        <p:txBody>
          <a:bodyPr/>
          <a:lstStyle/>
          <a:p>
            <a:r>
              <a:rPr lang="en-US" dirty="0" err="1"/>
              <a:t>Molsberry</a:t>
            </a:r>
            <a:r>
              <a:rPr lang="en-US" dirty="0"/>
              <a:t>, Samantha A., et al. "Mixed membership trajectory models of cognitive impairment in the multicenter AIDS cohort study." </a:t>
            </a:r>
            <a:r>
              <a:rPr lang="en-US" i="1" dirty="0"/>
              <a:t>AIDS (London, England)</a:t>
            </a:r>
            <a:r>
              <a:rPr lang="en-US" dirty="0"/>
              <a:t> 29.6 (2015): 713-721.</a:t>
            </a:r>
          </a:p>
        </p:txBody>
      </p:sp>
    </p:spTree>
    <p:extLst>
      <p:ext uri="{BB962C8B-B14F-4D97-AF65-F5344CB8AC3E}">
        <p14:creationId xmlns:p14="http://schemas.microsoft.com/office/powerpoint/2010/main" val="922723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t>
            </a:r>
            <a:r>
              <a:rPr lang="en-US" dirty="0" err="1"/>
              <a:t>IeDEA</a:t>
            </a:r>
            <a:r>
              <a:rPr lang="en-US" dirty="0"/>
              <a:t> Type Publication</a:t>
            </a:r>
          </a:p>
        </p:txBody>
      </p:sp>
      <p:sp>
        <p:nvSpPr>
          <p:cNvPr id="3" name="Content Placeholder 2"/>
          <p:cNvSpPr>
            <a:spLocks noGrp="1"/>
          </p:cNvSpPr>
          <p:nvPr>
            <p:ph idx="1"/>
          </p:nvPr>
        </p:nvSpPr>
        <p:spPr/>
        <p:txBody>
          <a:bodyPr/>
          <a:lstStyle/>
          <a:p>
            <a:r>
              <a:rPr lang="en-US" dirty="0"/>
              <a:t>International Epidemiological Databases to Evaluate AIDS</a:t>
            </a:r>
          </a:p>
          <a:p>
            <a:r>
              <a:rPr lang="en-US" dirty="0"/>
              <a:t>Data come from “blue sheet” standardized clinical form</a:t>
            </a:r>
          </a:p>
          <a:p>
            <a:pPr lvl="1"/>
            <a:r>
              <a:rPr lang="en-US" dirty="0"/>
              <a:t>Minimum data</a:t>
            </a:r>
          </a:p>
          <a:p>
            <a:r>
              <a:rPr lang="en-US" dirty="0"/>
              <a:t>Pools clinic-based cohorts regionally</a:t>
            </a:r>
          </a:p>
          <a:p>
            <a:pPr lvl="1"/>
            <a:r>
              <a:rPr lang="en-US" dirty="0"/>
              <a:t>Seven regions</a:t>
            </a:r>
          </a:p>
          <a:p>
            <a:pPr lvl="1"/>
            <a:r>
              <a:rPr lang="en-US" dirty="0"/>
              <a:t>East Africa</a:t>
            </a:r>
          </a:p>
          <a:p>
            <a:pPr lvl="1"/>
            <a:r>
              <a:rPr lang="en-US" dirty="0"/>
              <a:t>Does not influence care delivery </a:t>
            </a:r>
          </a:p>
          <a:p>
            <a:pPr lvl="1"/>
            <a:r>
              <a:rPr lang="en-US" dirty="0"/>
              <a:t>Install database and data entrants at the site</a:t>
            </a:r>
          </a:p>
          <a:p>
            <a:r>
              <a:rPr lang="en-US" dirty="0"/>
              <a:t>Want to understand barriers to care among HIV patients</a:t>
            </a:r>
          </a:p>
          <a:p>
            <a:endParaRPr lang="en-US" dirty="0"/>
          </a:p>
          <a:p>
            <a:endParaRPr lang="en-US" dirty="0"/>
          </a:p>
        </p:txBody>
      </p:sp>
    </p:spTree>
    <p:extLst>
      <p:ext uri="{BB962C8B-B14F-4D97-AF65-F5344CB8AC3E}">
        <p14:creationId xmlns:p14="http://schemas.microsoft.com/office/powerpoint/2010/main" val="178479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60564" y="234536"/>
            <a:ext cx="2773014" cy="262504"/>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18,081</a:t>
            </a:r>
            <a:r>
              <a:rPr lang="en-GB" sz="1400" b="1" dirty="0">
                <a:solidFill>
                  <a:schemeClr val="tx1"/>
                </a:solidFill>
              </a:rPr>
              <a:t> </a:t>
            </a:r>
            <a:r>
              <a:rPr lang="en-US" sz="1400" b="1" dirty="0">
                <a:solidFill>
                  <a:schemeClr val="tx1"/>
                </a:solidFill>
              </a:rPr>
              <a:t>Current Clinic Population</a:t>
            </a:r>
          </a:p>
        </p:txBody>
      </p:sp>
      <p:sp>
        <p:nvSpPr>
          <p:cNvPr id="3" name="Rounded Rectangle 2"/>
          <p:cNvSpPr/>
          <p:nvPr/>
        </p:nvSpPr>
        <p:spPr>
          <a:xfrm>
            <a:off x="3173837" y="748224"/>
            <a:ext cx="2773014" cy="312505"/>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3,250 (18%) Lost to follow-up</a:t>
            </a:r>
          </a:p>
        </p:txBody>
      </p:sp>
      <p:sp>
        <p:nvSpPr>
          <p:cNvPr id="5" name="Rounded Rectangle 4"/>
          <p:cNvSpPr/>
          <p:nvPr/>
        </p:nvSpPr>
        <p:spPr>
          <a:xfrm>
            <a:off x="3160564" y="1350574"/>
            <a:ext cx="2773014" cy="274317"/>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579 (18%) Sampled</a:t>
            </a:r>
          </a:p>
        </p:txBody>
      </p:sp>
      <p:cxnSp>
        <p:nvCxnSpPr>
          <p:cNvPr id="14" name="Straight Arrow Connector 13"/>
          <p:cNvCxnSpPr>
            <a:stCxn id="2" idx="2"/>
            <a:endCxn id="3" idx="0"/>
          </p:cNvCxnSpPr>
          <p:nvPr/>
        </p:nvCxnSpPr>
        <p:spPr>
          <a:xfrm>
            <a:off x="4547072" y="497041"/>
            <a:ext cx="13273" cy="25118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2"/>
            <a:endCxn id="5" idx="0"/>
          </p:cNvCxnSpPr>
          <p:nvPr/>
        </p:nvCxnSpPr>
        <p:spPr>
          <a:xfrm flipH="1">
            <a:off x="4547072" y="1060729"/>
            <a:ext cx="13273" cy="28984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750840" y="2155494"/>
            <a:ext cx="2773014"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82 (14%) No outcome found</a:t>
            </a:r>
          </a:p>
        </p:txBody>
      </p:sp>
      <p:sp>
        <p:nvSpPr>
          <p:cNvPr id="43" name="Rounded Rectangle 42"/>
          <p:cNvSpPr/>
          <p:nvPr/>
        </p:nvSpPr>
        <p:spPr>
          <a:xfrm>
            <a:off x="4602201" y="2155494"/>
            <a:ext cx="2773014"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497 (86%) Outcome found</a:t>
            </a:r>
          </a:p>
        </p:txBody>
      </p:sp>
      <p:cxnSp>
        <p:nvCxnSpPr>
          <p:cNvPr id="54" name="Straight Arrow Connector 53"/>
          <p:cNvCxnSpPr>
            <a:stCxn id="43" idx="2"/>
            <a:endCxn id="28" idx="0"/>
          </p:cNvCxnSpPr>
          <p:nvPr/>
        </p:nvCxnSpPr>
        <p:spPr>
          <a:xfrm>
            <a:off x="5988708" y="2429815"/>
            <a:ext cx="943882" cy="6788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092780" y="3108675"/>
            <a:ext cx="1679620"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340 (69%) Alive</a:t>
            </a:r>
          </a:p>
        </p:txBody>
      </p:sp>
      <p:sp>
        <p:nvSpPr>
          <p:cNvPr id="29" name="Rounded Rectangle 28"/>
          <p:cNvSpPr/>
          <p:nvPr/>
        </p:nvSpPr>
        <p:spPr>
          <a:xfrm>
            <a:off x="4263980" y="3108675"/>
            <a:ext cx="1679620" cy="2743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157 (32%) Dead</a:t>
            </a:r>
          </a:p>
        </p:txBody>
      </p:sp>
      <p:cxnSp>
        <p:nvCxnSpPr>
          <p:cNvPr id="41" name="Straight Arrow Connector 40"/>
          <p:cNvCxnSpPr>
            <a:stCxn id="43" idx="2"/>
            <a:endCxn id="29" idx="0"/>
          </p:cNvCxnSpPr>
          <p:nvPr/>
        </p:nvCxnSpPr>
        <p:spPr>
          <a:xfrm flipH="1">
            <a:off x="5103790" y="2429815"/>
            <a:ext cx="884918" cy="6788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 idx="2"/>
            <a:endCxn id="43" idx="0"/>
          </p:cNvCxnSpPr>
          <p:nvPr/>
        </p:nvCxnSpPr>
        <p:spPr>
          <a:xfrm>
            <a:off x="4547072" y="1624890"/>
            <a:ext cx="1441637" cy="53060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 idx="2"/>
            <a:endCxn id="42" idx="0"/>
          </p:cNvCxnSpPr>
          <p:nvPr/>
        </p:nvCxnSpPr>
        <p:spPr>
          <a:xfrm flipH="1">
            <a:off x="3137347" y="1624890"/>
            <a:ext cx="1409724" cy="53060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8" idx="2"/>
            <a:endCxn id="36" idx="0"/>
          </p:cNvCxnSpPr>
          <p:nvPr/>
        </p:nvCxnSpPr>
        <p:spPr>
          <a:xfrm>
            <a:off x="6932590" y="3382995"/>
            <a:ext cx="948958" cy="55579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7010401" y="3938789"/>
            <a:ext cx="1742295" cy="7315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278 (82%) </a:t>
            </a:r>
          </a:p>
          <a:p>
            <a:pPr algn="ctr"/>
            <a:r>
              <a:rPr lang="en-US" sz="1400" b="1" dirty="0">
                <a:solidFill>
                  <a:schemeClr val="tx1"/>
                </a:solidFill>
              </a:rPr>
              <a:t>Updated Retention Status Possible</a:t>
            </a:r>
            <a:endParaRPr lang="en-US" sz="1400" b="1" dirty="0">
              <a:solidFill>
                <a:srgbClr val="FF0000"/>
              </a:solidFill>
            </a:endParaRPr>
          </a:p>
        </p:txBody>
      </p:sp>
      <p:sp>
        <p:nvSpPr>
          <p:cNvPr id="37" name="Rounded Rectangle 36"/>
          <p:cNvSpPr/>
          <p:nvPr/>
        </p:nvSpPr>
        <p:spPr>
          <a:xfrm>
            <a:off x="5181601" y="3962400"/>
            <a:ext cx="1742295" cy="731520"/>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62 (18%) Updated Retention Status Not Possible</a:t>
            </a:r>
          </a:p>
        </p:txBody>
      </p:sp>
      <p:cxnSp>
        <p:nvCxnSpPr>
          <p:cNvPr id="38" name="Straight Arrow Connector 37"/>
          <p:cNvCxnSpPr>
            <a:stCxn id="28" idx="2"/>
            <a:endCxn id="37" idx="0"/>
          </p:cNvCxnSpPr>
          <p:nvPr/>
        </p:nvCxnSpPr>
        <p:spPr>
          <a:xfrm flipH="1">
            <a:off x="6052748" y="3382996"/>
            <a:ext cx="879842" cy="57940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36" idx="2"/>
          </p:cNvCxnSpPr>
          <p:nvPr/>
        </p:nvCxnSpPr>
        <p:spPr>
          <a:xfrm flipV="1">
            <a:off x="7864622" y="4670309"/>
            <a:ext cx="16926" cy="1348926"/>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Arrow Connector 74"/>
          <p:cNvCxnSpPr/>
          <p:nvPr/>
        </p:nvCxnSpPr>
        <p:spPr>
          <a:xfrm>
            <a:off x="7881002" y="5171004"/>
            <a:ext cx="88199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7" name="Straight Arrow Connector 76"/>
          <p:cNvCxnSpPr/>
          <p:nvPr/>
        </p:nvCxnSpPr>
        <p:spPr>
          <a:xfrm>
            <a:off x="7883252" y="6019235"/>
            <a:ext cx="86614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8" name="Rounded Rectangle 77"/>
          <p:cNvSpPr/>
          <p:nvPr/>
        </p:nvSpPr>
        <p:spPr>
          <a:xfrm>
            <a:off x="8840784" y="4887588"/>
            <a:ext cx="1500839" cy="675012"/>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90 (32%)</a:t>
            </a:r>
          </a:p>
          <a:p>
            <a:pPr algn="ctr"/>
            <a:r>
              <a:rPr lang="en-US" sz="1400" b="1" dirty="0">
                <a:solidFill>
                  <a:schemeClr val="tx1"/>
                </a:solidFill>
              </a:rPr>
              <a:t>Not in care</a:t>
            </a:r>
          </a:p>
        </p:txBody>
      </p:sp>
      <p:sp>
        <p:nvSpPr>
          <p:cNvPr id="79" name="Rounded Rectangle 78"/>
          <p:cNvSpPr/>
          <p:nvPr/>
        </p:nvSpPr>
        <p:spPr>
          <a:xfrm>
            <a:off x="8786162" y="5735819"/>
            <a:ext cx="1500839" cy="675012"/>
          </a:xfrm>
          <a:prstGeom prst="round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188 (68%)</a:t>
            </a:r>
          </a:p>
          <a:p>
            <a:pPr algn="ctr"/>
            <a:r>
              <a:rPr lang="en-US" sz="1400" b="1" dirty="0">
                <a:solidFill>
                  <a:schemeClr val="tx1"/>
                </a:solidFill>
              </a:rPr>
              <a:t>In care</a:t>
            </a:r>
          </a:p>
        </p:txBody>
      </p:sp>
      <p:sp>
        <p:nvSpPr>
          <p:cNvPr id="4" name="TextBox 3"/>
          <p:cNvSpPr txBox="1"/>
          <p:nvPr/>
        </p:nvSpPr>
        <p:spPr>
          <a:xfrm>
            <a:off x="1750840" y="6410832"/>
            <a:ext cx="3430760" cy="276999"/>
          </a:xfrm>
          <a:prstGeom prst="rect">
            <a:avLst/>
          </a:prstGeom>
          <a:noFill/>
        </p:spPr>
        <p:txBody>
          <a:bodyPr wrap="square" rtlCol="0">
            <a:spAutoFit/>
          </a:bodyPr>
          <a:lstStyle/>
          <a:p>
            <a:r>
              <a:rPr lang="en-US" sz="1200" dirty="0"/>
              <a:t>Figure 1</a:t>
            </a:r>
          </a:p>
        </p:txBody>
      </p:sp>
      <p:sp>
        <p:nvSpPr>
          <p:cNvPr id="6" name="TextBox 5"/>
          <p:cNvSpPr txBox="1"/>
          <p:nvPr/>
        </p:nvSpPr>
        <p:spPr>
          <a:xfrm>
            <a:off x="10617530" y="6410831"/>
            <a:ext cx="1574470" cy="369332"/>
          </a:xfrm>
          <a:prstGeom prst="rect">
            <a:avLst/>
          </a:prstGeom>
          <a:noFill/>
        </p:spPr>
        <p:txBody>
          <a:bodyPr wrap="none" rtlCol="0">
            <a:spAutoFit/>
          </a:bodyPr>
          <a:lstStyle/>
          <a:p>
            <a:r>
              <a:rPr lang="en-US"/>
              <a:t>Geng CID 2015</a:t>
            </a:r>
          </a:p>
        </p:txBody>
      </p:sp>
    </p:spTree>
    <p:extLst>
      <p:ext uri="{BB962C8B-B14F-4D97-AF65-F5344CB8AC3E}">
        <p14:creationId xmlns:p14="http://schemas.microsoft.com/office/powerpoint/2010/main" val="130417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1" y="6371431"/>
            <a:ext cx="2628797" cy="379656"/>
          </a:xfrm>
          <a:prstGeom prst="rect">
            <a:avLst/>
          </a:prstGeom>
          <a:noFill/>
        </p:spPr>
        <p:txBody>
          <a:bodyPr wrap="none" rtlCol="0">
            <a:spAutoFit/>
          </a:bodyPr>
          <a:lstStyle/>
          <a:p>
            <a:r>
              <a:rPr lang="en-US" sz="1867" b="1" dirty="0"/>
              <a:t>Days since ART initiation</a:t>
            </a:r>
          </a:p>
        </p:txBody>
      </p:sp>
      <p:sp>
        <p:nvSpPr>
          <p:cNvPr id="5" name="TextBox 4"/>
          <p:cNvSpPr txBox="1"/>
          <p:nvPr/>
        </p:nvSpPr>
        <p:spPr>
          <a:xfrm>
            <a:off x="8128001" y="6337248"/>
            <a:ext cx="2628797" cy="379656"/>
          </a:xfrm>
          <a:prstGeom prst="rect">
            <a:avLst/>
          </a:prstGeom>
          <a:noFill/>
        </p:spPr>
        <p:txBody>
          <a:bodyPr wrap="none" rtlCol="0">
            <a:spAutoFit/>
          </a:bodyPr>
          <a:lstStyle/>
          <a:p>
            <a:r>
              <a:rPr lang="en-US" sz="1867" b="1" dirty="0"/>
              <a:t>Days since ART initiation</a:t>
            </a:r>
          </a:p>
        </p:txBody>
      </p:sp>
      <p:sp>
        <p:nvSpPr>
          <p:cNvPr id="6" name="TextBox 5"/>
          <p:cNvSpPr txBox="1"/>
          <p:nvPr/>
        </p:nvSpPr>
        <p:spPr>
          <a:xfrm rot="16200000">
            <a:off x="-10182" y="4267356"/>
            <a:ext cx="1235595" cy="379656"/>
          </a:xfrm>
          <a:prstGeom prst="rect">
            <a:avLst/>
          </a:prstGeom>
          <a:noFill/>
        </p:spPr>
        <p:txBody>
          <a:bodyPr wrap="none" rtlCol="0">
            <a:spAutoFit/>
          </a:bodyPr>
          <a:lstStyle/>
          <a:p>
            <a:r>
              <a:rPr lang="en-US" sz="1867" dirty="0"/>
              <a:t>Proportion</a:t>
            </a:r>
          </a:p>
        </p:txBody>
      </p:sp>
      <p:sp>
        <p:nvSpPr>
          <p:cNvPr id="8" name="TextBox 7"/>
          <p:cNvSpPr txBox="1"/>
          <p:nvPr/>
        </p:nvSpPr>
        <p:spPr>
          <a:xfrm rot="16200000">
            <a:off x="5882618" y="4184035"/>
            <a:ext cx="1235595" cy="379656"/>
          </a:xfrm>
          <a:prstGeom prst="rect">
            <a:avLst/>
          </a:prstGeom>
          <a:noFill/>
        </p:spPr>
        <p:txBody>
          <a:bodyPr wrap="none" rtlCol="0">
            <a:spAutoFit/>
          </a:bodyPr>
          <a:lstStyle/>
          <a:p>
            <a:r>
              <a:rPr lang="en-US" sz="1867" dirty="0"/>
              <a:t>Proportion</a:t>
            </a:r>
          </a:p>
        </p:txBody>
      </p:sp>
      <p:graphicFrame>
        <p:nvGraphicFramePr>
          <p:cNvPr id="9" name="Chart 8"/>
          <p:cNvGraphicFramePr>
            <a:graphicFrameLocks/>
          </p:cNvGraphicFramePr>
          <p:nvPr>
            <p:extLst/>
          </p:nvPr>
        </p:nvGraphicFramePr>
        <p:xfrm>
          <a:off x="6713197" y="1600201"/>
          <a:ext cx="4864100" cy="48683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nvPr>
        </p:nvGraphicFramePr>
        <p:xfrm>
          <a:off x="914400" y="1556248"/>
          <a:ext cx="5102208" cy="522555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75814" y="433626"/>
            <a:ext cx="3610585" cy="830997"/>
          </a:xfrm>
          <a:prstGeom prst="rect">
            <a:avLst/>
          </a:prstGeom>
          <a:noFill/>
        </p:spPr>
        <p:txBody>
          <a:bodyPr wrap="square" rtlCol="0">
            <a:spAutoFit/>
          </a:bodyPr>
          <a:lstStyle/>
          <a:p>
            <a:pPr algn="ctr"/>
            <a:r>
              <a:rPr lang="en-US" sz="2400" dirty="0"/>
              <a:t>Unweighted “naïve” analysis  (N=18,081) </a:t>
            </a:r>
          </a:p>
        </p:txBody>
      </p:sp>
      <p:sp>
        <p:nvSpPr>
          <p:cNvPr id="13" name="TextBox 12"/>
          <p:cNvSpPr txBox="1"/>
          <p:nvPr/>
        </p:nvSpPr>
        <p:spPr>
          <a:xfrm>
            <a:off x="7526247" y="482600"/>
            <a:ext cx="3286933" cy="830997"/>
          </a:xfrm>
          <a:prstGeom prst="rect">
            <a:avLst/>
          </a:prstGeom>
          <a:noFill/>
        </p:spPr>
        <p:txBody>
          <a:bodyPr wrap="square" rtlCol="0">
            <a:spAutoFit/>
          </a:bodyPr>
          <a:lstStyle/>
          <a:p>
            <a:pPr algn="ctr"/>
            <a:r>
              <a:rPr lang="en-US" sz="2400" dirty="0"/>
              <a:t>Weighted “corrected” analysis (N=18,081)</a:t>
            </a:r>
          </a:p>
        </p:txBody>
      </p:sp>
    </p:spTree>
    <p:extLst>
      <p:ext uri="{BB962C8B-B14F-4D97-AF65-F5344CB8AC3E}">
        <p14:creationId xmlns:p14="http://schemas.microsoft.com/office/powerpoint/2010/main" val="934105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Clinic-based cohort vs. Interval cohort</a:t>
            </a:r>
          </a:p>
        </p:txBody>
      </p:sp>
      <p:sp>
        <p:nvSpPr>
          <p:cNvPr id="3" name="Content Placeholder 2"/>
          <p:cNvSpPr>
            <a:spLocks noGrp="1"/>
          </p:cNvSpPr>
          <p:nvPr>
            <p:ph idx="1"/>
          </p:nvPr>
        </p:nvSpPr>
        <p:spPr>
          <a:xfrm>
            <a:off x="838199" y="1825625"/>
            <a:ext cx="10214811" cy="4351338"/>
          </a:xfrm>
        </p:spPr>
        <p:txBody>
          <a:bodyPr/>
          <a:lstStyle/>
          <a:p>
            <a:r>
              <a:rPr lang="en-US" dirty="0"/>
              <a:t>Clinic based enumeration (+10 relevance) </a:t>
            </a:r>
          </a:p>
          <a:p>
            <a:r>
              <a:rPr lang="en-US" dirty="0"/>
              <a:t>Measurement error (-5 rigor) </a:t>
            </a:r>
          </a:p>
          <a:p>
            <a:r>
              <a:rPr lang="en-US" dirty="0"/>
              <a:t>Loss to follow-up (-5 rigor) </a:t>
            </a:r>
          </a:p>
          <a:p>
            <a:r>
              <a:rPr lang="en-US" dirty="0"/>
              <a:t>Analytic recovery (</a:t>
            </a:r>
            <a:r>
              <a:rPr lang="en-US" dirty="0" err="1"/>
              <a:t>ie</a:t>
            </a:r>
            <a:r>
              <a:rPr lang="en-US" dirty="0"/>
              <a:t>., multiple imputation etc.,)  (+5 rigor) </a:t>
            </a:r>
          </a:p>
          <a:p>
            <a:r>
              <a:rPr lang="en-US" dirty="0"/>
              <a:t>Supplemental data (+10 rigor)</a:t>
            </a:r>
          </a:p>
        </p:txBody>
      </p:sp>
      <p:sp>
        <p:nvSpPr>
          <p:cNvPr id="5" name="TextBox 4"/>
          <p:cNvSpPr txBox="1"/>
          <p:nvPr/>
        </p:nvSpPr>
        <p:spPr>
          <a:xfrm>
            <a:off x="10042358" y="6176963"/>
            <a:ext cx="1572225" cy="369332"/>
          </a:xfrm>
          <a:prstGeom prst="rect">
            <a:avLst/>
          </a:prstGeom>
          <a:noFill/>
        </p:spPr>
        <p:txBody>
          <a:bodyPr wrap="none" rtlCol="0">
            <a:spAutoFit/>
          </a:bodyPr>
          <a:lstStyle/>
          <a:p>
            <a:r>
              <a:rPr lang="en-US"/>
              <a:t>Geng AJE 2012</a:t>
            </a:r>
          </a:p>
        </p:txBody>
      </p:sp>
    </p:spTree>
    <p:extLst>
      <p:ext uri="{BB962C8B-B14F-4D97-AF65-F5344CB8AC3E}">
        <p14:creationId xmlns:p14="http://schemas.microsoft.com/office/powerpoint/2010/main" val="118684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3931-23BD-6047-8381-1BD80F3B984A}"/>
              </a:ext>
            </a:extLst>
          </p:cNvPr>
          <p:cNvSpPr>
            <a:spLocks noGrp="1"/>
          </p:cNvSpPr>
          <p:nvPr>
            <p:ph type="title"/>
          </p:nvPr>
        </p:nvSpPr>
        <p:spPr/>
        <p:txBody>
          <a:bodyPr/>
          <a:lstStyle/>
          <a:p>
            <a:r>
              <a:rPr lang="en-US" dirty="0"/>
              <a:t>Natural Experiments (or Quasi Experimental)</a:t>
            </a:r>
          </a:p>
        </p:txBody>
      </p:sp>
      <p:sp>
        <p:nvSpPr>
          <p:cNvPr id="3" name="Content Placeholder 2">
            <a:extLst>
              <a:ext uri="{FF2B5EF4-FFF2-40B4-BE49-F238E27FC236}">
                <a16:creationId xmlns:a16="http://schemas.microsoft.com/office/drawing/2014/main" id="{2C391E91-4BB2-944D-8128-5CE597695D9B}"/>
              </a:ext>
            </a:extLst>
          </p:cNvPr>
          <p:cNvSpPr>
            <a:spLocks noGrp="1"/>
          </p:cNvSpPr>
          <p:nvPr>
            <p:ph idx="1"/>
          </p:nvPr>
        </p:nvSpPr>
        <p:spPr/>
        <p:txBody>
          <a:bodyPr>
            <a:normAutofit lnSpcReduction="10000"/>
          </a:bodyPr>
          <a:lstStyle/>
          <a:p>
            <a:r>
              <a:rPr lang="en-US" dirty="0"/>
              <a:t>Observational studies that give strong causal inference</a:t>
            </a:r>
          </a:p>
          <a:p>
            <a:r>
              <a:rPr lang="en-US" dirty="0"/>
              <a:t>Can’t do RCT</a:t>
            </a:r>
          </a:p>
          <a:p>
            <a:r>
              <a:rPr lang="en-US" dirty="0"/>
              <a:t>Generates information with high external validity</a:t>
            </a:r>
          </a:p>
          <a:p>
            <a:pPr lvl="1"/>
            <a:r>
              <a:rPr lang="en-US" dirty="0"/>
              <a:t>Patient and site selection</a:t>
            </a:r>
          </a:p>
          <a:p>
            <a:r>
              <a:rPr lang="en-US" dirty="0"/>
              <a:t>Avoids artificial environment </a:t>
            </a:r>
          </a:p>
          <a:p>
            <a:pPr lvl="1"/>
            <a:r>
              <a:rPr lang="en-US" dirty="0"/>
              <a:t>Can you get a true control in an experiment? </a:t>
            </a:r>
          </a:p>
          <a:p>
            <a:pPr lvl="1"/>
            <a:r>
              <a:rPr lang="en-US" dirty="0"/>
              <a:t>Resentful demoralization and John Henry effect</a:t>
            </a:r>
          </a:p>
          <a:p>
            <a:r>
              <a:rPr lang="en-US" dirty="0"/>
              <a:t>Efficient</a:t>
            </a:r>
          </a:p>
          <a:p>
            <a:pPr lvl="1"/>
            <a:r>
              <a:rPr lang="en-US" dirty="0"/>
              <a:t>Long term effects</a:t>
            </a:r>
          </a:p>
          <a:p>
            <a:pPr lvl="1"/>
            <a:r>
              <a:rPr lang="en-US" dirty="0"/>
              <a:t>Fast and at low cost</a:t>
            </a:r>
          </a:p>
        </p:txBody>
      </p:sp>
    </p:spTree>
    <p:extLst>
      <p:ext uri="{BB962C8B-B14F-4D97-AF65-F5344CB8AC3E}">
        <p14:creationId xmlns:p14="http://schemas.microsoft.com/office/powerpoint/2010/main" val="4068887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lnSpcReduction="10000"/>
          </a:bodyPr>
          <a:lstStyle/>
          <a:p>
            <a:r>
              <a:rPr lang="en-US" dirty="0"/>
              <a:t>“Design” refers to approach, strategy or methods to obtain inferences (generate knowledge) </a:t>
            </a:r>
          </a:p>
          <a:p>
            <a:r>
              <a:rPr lang="en-US" dirty="0"/>
              <a:t>There are no “study designs” that are in my view specific to implementation science</a:t>
            </a:r>
          </a:p>
          <a:p>
            <a:r>
              <a:rPr lang="en-US" dirty="0"/>
              <a:t>But implementation science means we need to reconsider all study designs, and consider “relevance” in the formulation which is whether the design is aligned with what you want to know</a:t>
            </a:r>
          </a:p>
          <a:p>
            <a:r>
              <a:rPr lang="en-US" dirty="0"/>
              <a:t>RCTs may be useful but cannot be automatically considered the “best design” in implementation science</a:t>
            </a:r>
          </a:p>
          <a:p>
            <a:r>
              <a:rPr lang="en-US" dirty="0"/>
              <a:t>Consider a few alternatives</a:t>
            </a:r>
          </a:p>
          <a:p>
            <a:endParaRPr lang="en-US" dirty="0"/>
          </a:p>
          <a:p>
            <a:endParaRPr lang="en-US" dirty="0"/>
          </a:p>
          <a:p>
            <a:endParaRPr lang="en-US" dirty="0"/>
          </a:p>
        </p:txBody>
      </p:sp>
    </p:spTree>
    <p:extLst>
      <p:ext uri="{BB962C8B-B14F-4D97-AF65-F5344CB8AC3E}">
        <p14:creationId xmlns:p14="http://schemas.microsoft.com/office/powerpoint/2010/main" val="180448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experiments</a:t>
            </a:r>
          </a:p>
        </p:txBody>
      </p:sp>
      <p:sp>
        <p:nvSpPr>
          <p:cNvPr id="3" name="Content Placeholder 2"/>
          <p:cNvSpPr>
            <a:spLocks noGrp="1"/>
          </p:cNvSpPr>
          <p:nvPr>
            <p:ph idx="1"/>
          </p:nvPr>
        </p:nvSpPr>
        <p:spPr/>
        <p:txBody>
          <a:bodyPr>
            <a:normAutofit/>
          </a:bodyPr>
          <a:lstStyle/>
          <a:p>
            <a:r>
              <a:rPr lang="en-US" dirty="0"/>
              <a:t>A condition or exposure not under the control of researchers is plausibly randomly assigned </a:t>
            </a:r>
          </a:p>
          <a:p>
            <a:endParaRPr lang="en-US" dirty="0"/>
          </a:p>
          <a:p>
            <a:r>
              <a:rPr lang="en-US" dirty="0"/>
              <a:t>Can be used to learn about causal effects (in the real world)</a:t>
            </a:r>
          </a:p>
          <a:p>
            <a:endParaRPr lang="en-US" dirty="0"/>
          </a:p>
          <a:p>
            <a:r>
              <a:rPr lang="en-US" dirty="0"/>
              <a:t>Examples</a:t>
            </a:r>
          </a:p>
          <a:p>
            <a:pPr lvl="1"/>
            <a:r>
              <a:rPr lang="en-US" dirty="0"/>
              <a:t>1854 Cholera outbreak </a:t>
            </a:r>
            <a:r>
              <a:rPr lang="mr-IN" dirty="0"/>
              <a:t>–</a:t>
            </a:r>
            <a:r>
              <a:rPr lang="en-US" dirty="0"/>
              <a:t> water supply by two companies essentially randomly distributed in London (John Snow ~ 1854)</a:t>
            </a:r>
          </a:p>
          <a:p>
            <a:pPr lvl="1"/>
            <a:r>
              <a:rPr lang="en-US" dirty="0"/>
              <a:t>Draft lottery for Vietnam (Hearst, Newman and </a:t>
            </a:r>
            <a:r>
              <a:rPr lang="en-US" dirty="0" err="1"/>
              <a:t>Hully</a:t>
            </a:r>
            <a:r>
              <a:rPr lang="en-US" dirty="0"/>
              <a:t> NEJM 1986)</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101559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discontinuity</a:t>
            </a:r>
          </a:p>
        </p:txBody>
      </p:sp>
      <p:sp>
        <p:nvSpPr>
          <p:cNvPr id="3" name="Content Placeholder 2"/>
          <p:cNvSpPr>
            <a:spLocks noGrp="1"/>
          </p:cNvSpPr>
          <p:nvPr>
            <p:ph idx="1"/>
          </p:nvPr>
        </p:nvSpPr>
        <p:spPr/>
        <p:txBody>
          <a:bodyPr>
            <a:normAutofit fontScale="92500" lnSpcReduction="10000"/>
          </a:bodyPr>
          <a:lstStyle/>
          <a:p>
            <a:r>
              <a:rPr lang="en-US" dirty="0"/>
              <a:t>Takes advantage of a practice that is assigned at an arbitrary threshold of some continuous characteristic </a:t>
            </a:r>
          </a:p>
          <a:p>
            <a:endParaRPr lang="en-US" dirty="0"/>
          </a:p>
          <a:p>
            <a:r>
              <a:rPr lang="en-US" dirty="0"/>
              <a:t>People just on either side are “exchangeable”</a:t>
            </a:r>
          </a:p>
          <a:p>
            <a:endParaRPr lang="en-US" dirty="0"/>
          </a:p>
          <a:p>
            <a:r>
              <a:rPr lang="en-US" dirty="0"/>
              <a:t>Not fully random, but “as if”</a:t>
            </a:r>
          </a:p>
          <a:p>
            <a:pPr lvl="1"/>
            <a:r>
              <a:rPr lang="en-US" dirty="0"/>
              <a:t>The effect of getting an award of scholastic achievement (</a:t>
            </a:r>
            <a:r>
              <a:rPr lang="en-US" dirty="0" err="1"/>
              <a:t>Thistlethwaite</a:t>
            </a:r>
            <a:r>
              <a:rPr lang="en-US" dirty="0"/>
              <a:t>  J Educational Psychology 1960)</a:t>
            </a:r>
          </a:p>
          <a:p>
            <a:pPr lvl="1"/>
            <a:r>
              <a:rPr lang="en-US" dirty="0"/>
              <a:t>Exposure to air pollution on life expectancy from China’s </a:t>
            </a:r>
            <a:r>
              <a:rPr lang="en-US" dirty="0" err="1"/>
              <a:t>Huai</a:t>
            </a:r>
            <a:r>
              <a:rPr lang="en-US" dirty="0"/>
              <a:t> River policy (Chen PNAS 2013)</a:t>
            </a:r>
          </a:p>
          <a:p>
            <a:pPr lvl="1"/>
            <a:r>
              <a:rPr lang="en-US" dirty="0"/>
              <a:t>Eligibility on retention using CD4 treatment threshold of 350/</a:t>
            </a:r>
            <a:r>
              <a:rPr lang="en-US" dirty="0" err="1"/>
              <a:t>ul</a:t>
            </a:r>
            <a:r>
              <a:rPr lang="en-US" dirty="0"/>
              <a:t> (</a:t>
            </a:r>
            <a:r>
              <a:rPr lang="en-US" dirty="0" err="1"/>
              <a:t>Bor</a:t>
            </a:r>
            <a:r>
              <a:rPr lang="en-US" dirty="0"/>
              <a:t> PLOS Med 2017)</a:t>
            </a:r>
          </a:p>
          <a:p>
            <a:pPr lvl="1"/>
            <a:endParaRPr lang="en-US" dirty="0"/>
          </a:p>
          <a:p>
            <a:pPr lvl="1"/>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4085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to HIV: Effect of treatment expansion on retention</a:t>
            </a:r>
          </a:p>
        </p:txBody>
      </p:sp>
      <p:sp>
        <p:nvSpPr>
          <p:cNvPr id="3" name="Content Placeholder 2"/>
          <p:cNvSpPr>
            <a:spLocks noGrp="1"/>
          </p:cNvSpPr>
          <p:nvPr>
            <p:ph idx="1"/>
          </p:nvPr>
        </p:nvSpPr>
        <p:spPr/>
        <p:txBody>
          <a:bodyPr>
            <a:normAutofit fontScale="92500"/>
          </a:bodyPr>
          <a:lstStyle/>
          <a:p>
            <a:r>
              <a:rPr lang="en-US" dirty="0"/>
              <a:t>Offering treatment to all persons improves clinical outcomes (START, TEMPRANO)</a:t>
            </a:r>
          </a:p>
          <a:p>
            <a:r>
              <a:rPr lang="en-US" dirty="0"/>
              <a:t>What will be the real world effects? </a:t>
            </a:r>
          </a:p>
          <a:p>
            <a:pPr lvl="1"/>
            <a:r>
              <a:rPr lang="en-US" dirty="0"/>
              <a:t>Retention? Crowding out? </a:t>
            </a:r>
          </a:p>
          <a:p>
            <a:r>
              <a:rPr lang="en-US" dirty="0"/>
              <a:t>Use shift from 350/</a:t>
            </a:r>
            <a:r>
              <a:rPr lang="en-US" dirty="0" err="1"/>
              <a:t>ul</a:t>
            </a:r>
            <a:r>
              <a:rPr lang="en-US" dirty="0"/>
              <a:t> to 500/</a:t>
            </a:r>
            <a:r>
              <a:rPr lang="en-US" dirty="0" err="1"/>
              <a:t>ul</a:t>
            </a:r>
            <a:r>
              <a:rPr lang="en-US" dirty="0"/>
              <a:t> in Zambia to foreshadow effects of further expansion</a:t>
            </a:r>
          </a:p>
          <a:p>
            <a:r>
              <a:rPr lang="en-US" dirty="0"/>
              <a:t>Compare people who presented just before and just after guideline change</a:t>
            </a:r>
          </a:p>
          <a:p>
            <a:r>
              <a:rPr lang="en-US" dirty="0"/>
              <a:t>23,000 patients in Zambia in 2014</a:t>
            </a:r>
          </a:p>
          <a:p>
            <a:r>
              <a:rPr lang="en-US" dirty="0"/>
              <a:t>Assume those who present shortly before and after are “exchangeable”</a:t>
            </a:r>
          </a:p>
        </p:txBody>
      </p:sp>
      <p:sp>
        <p:nvSpPr>
          <p:cNvPr id="4" name="TextBox 3"/>
          <p:cNvSpPr txBox="1"/>
          <p:nvPr/>
        </p:nvSpPr>
        <p:spPr>
          <a:xfrm>
            <a:off x="9886606" y="6267797"/>
            <a:ext cx="1600118" cy="369332"/>
          </a:xfrm>
          <a:prstGeom prst="rect">
            <a:avLst/>
          </a:prstGeom>
          <a:noFill/>
        </p:spPr>
        <p:txBody>
          <a:bodyPr wrap="none" rtlCol="0">
            <a:spAutoFit/>
          </a:bodyPr>
          <a:lstStyle/>
          <a:p>
            <a:r>
              <a:rPr lang="en-US" dirty="0" err="1"/>
              <a:t>Mody</a:t>
            </a:r>
            <a:r>
              <a:rPr lang="en-US" dirty="0"/>
              <a:t> IAS 2017</a:t>
            </a:r>
          </a:p>
        </p:txBody>
      </p:sp>
    </p:spTree>
    <p:extLst>
      <p:ext uri="{BB962C8B-B14F-4D97-AF65-F5344CB8AC3E}">
        <p14:creationId xmlns:p14="http://schemas.microsoft.com/office/powerpoint/2010/main" val="862222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516692" y="0"/>
            <a:ext cx="7158616" cy="6858000"/>
          </a:xfrm>
          <a:prstGeom prst="rect">
            <a:avLst/>
          </a:prstGeom>
        </p:spPr>
      </p:pic>
      <p:sp>
        <p:nvSpPr>
          <p:cNvPr id="5" name="TextBox 4"/>
          <p:cNvSpPr txBox="1"/>
          <p:nvPr/>
        </p:nvSpPr>
        <p:spPr>
          <a:xfrm>
            <a:off x="10343806" y="6267797"/>
            <a:ext cx="1600118" cy="369332"/>
          </a:xfrm>
          <a:prstGeom prst="rect">
            <a:avLst/>
          </a:prstGeom>
          <a:noFill/>
        </p:spPr>
        <p:txBody>
          <a:bodyPr wrap="none" rtlCol="0">
            <a:spAutoFit/>
          </a:bodyPr>
          <a:lstStyle/>
          <a:p>
            <a:r>
              <a:rPr lang="en-US" dirty="0" err="1"/>
              <a:t>Mody</a:t>
            </a:r>
            <a:r>
              <a:rPr lang="en-US" dirty="0"/>
              <a:t> IAS 2017</a:t>
            </a:r>
          </a:p>
        </p:txBody>
      </p:sp>
    </p:spTree>
    <p:extLst>
      <p:ext uri="{BB962C8B-B14F-4D97-AF65-F5344CB8AC3E}">
        <p14:creationId xmlns:p14="http://schemas.microsoft.com/office/powerpoint/2010/main" val="2085915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tools: Instrumental variable</a:t>
            </a:r>
          </a:p>
        </p:txBody>
      </p:sp>
      <p:sp>
        <p:nvSpPr>
          <p:cNvPr id="5" name="TextBox 4"/>
          <p:cNvSpPr txBox="1"/>
          <p:nvPr/>
        </p:nvSpPr>
        <p:spPr>
          <a:xfrm>
            <a:off x="838200" y="2291298"/>
            <a:ext cx="1887696" cy="523220"/>
          </a:xfrm>
          <a:prstGeom prst="rect">
            <a:avLst/>
          </a:prstGeom>
          <a:noFill/>
        </p:spPr>
        <p:txBody>
          <a:bodyPr wrap="none" rtlCol="0">
            <a:spAutoFit/>
          </a:bodyPr>
          <a:lstStyle/>
          <a:p>
            <a:r>
              <a:rPr lang="en-US" sz="2800" dirty="0"/>
              <a:t>Instrument </a:t>
            </a:r>
          </a:p>
        </p:txBody>
      </p:sp>
      <p:sp>
        <p:nvSpPr>
          <p:cNvPr id="6" name="TextBox 5"/>
          <p:cNvSpPr txBox="1"/>
          <p:nvPr/>
        </p:nvSpPr>
        <p:spPr>
          <a:xfrm>
            <a:off x="5289530" y="3168461"/>
            <a:ext cx="1694695" cy="523220"/>
          </a:xfrm>
          <a:prstGeom prst="rect">
            <a:avLst/>
          </a:prstGeom>
          <a:noFill/>
        </p:spPr>
        <p:txBody>
          <a:bodyPr wrap="none" rtlCol="0">
            <a:spAutoFit/>
          </a:bodyPr>
          <a:lstStyle/>
          <a:p>
            <a:pPr algn="ctr"/>
            <a:r>
              <a:rPr lang="en-US" sz="2800" dirty="0"/>
              <a:t>Treatment</a:t>
            </a:r>
          </a:p>
        </p:txBody>
      </p:sp>
      <p:sp>
        <p:nvSpPr>
          <p:cNvPr id="7" name="TextBox 6"/>
          <p:cNvSpPr txBox="1"/>
          <p:nvPr/>
        </p:nvSpPr>
        <p:spPr>
          <a:xfrm>
            <a:off x="9259133" y="3938348"/>
            <a:ext cx="1530291" cy="523220"/>
          </a:xfrm>
          <a:prstGeom prst="rect">
            <a:avLst/>
          </a:prstGeom>
          <a:noFill/>
        </p:spPr>
        <p:txBody>
          <a:bodyPr wrap="none" rtlCol="0">
            <a:spAutoFit/>
          </a:bodyPr>
          <a:lstStyle/>
          <a:p>
            <a:r>
              <a:rPr lang="en-US" sz="2800" dirty="0"/>
              <a:t>Outcome</a:t>
            </a:r>
          </a:p>
        </p:txBody>
      </p:sp>
      <p:sp>
        <p:nvSpPr>
          <p:cNvPr id="8" name="TextBox 7"/>
          <p:cNvSpPr txBox="1"/>
          <p:nvPr/>
        </p:nvSpPr>
        <p:spPr>
          <a:xfrm>
            <a:off x="5004262" y="4969845"/>
            <a:ext cx="4389121" cy="707886"/>
          </a:xfrm>
          <a:prstGeom prst="rect">
            <a:avLst/>
          </a:prstGeom>
          <a:noFill/>
        </p:spPr>
        <p:txBody>
          <a:bodyPr wrap="square" rtlCol="0">
            <a:spAutoFit/>
          </a:bodyPr>
          <a:lstStyle/>
          <a:p>
            <a:pPr algn="ctr"/>
            <a:r>
              <a:rPr lang="en-US" sz="2000" dirty="0">
                <a:solidFill>
                  <a:srgbClr val="FF0000"/>
                </a:solidFill>
              </a:rPr>
              <a:t>Unmeasured factors (e.g., SES, education, etc.) or </a:t>
            </a:r>
            <a:r>
              <a:rPr lang="en-US" sz="2000" dirty="0" err="1">
                <a:solidFill>
                  <a:srgbClr val="FF0000"/>
                </a:solidFill>
              </a:rPr>
              <a:t>counfounders</a:t>
            </a:r>
            <a:endParaRPr lang="en-US" sz="2000" dirty="0">
              <a:solidFill>
                <a:srgbClr val="FF0000"/>
              </a:solidFill>
            </a:endParaRPr>
          </a:p>
        </p:txBody>
      </p:sp>
      <p:cxnSp>
        <p:nvCxnSpPr>
          <p:cNvPr id="10" name="Curved Connector 9"/>
          <p:cNvCxnSpPr>
            <a:stCxn id="5" idx="3"/>
            <a:endCxn id="6" idx="1"/>
          </p:cNvCxnSpPr>
          <p:nvPr/>
        </p:nvCxnSpPr>
        <p:spPr>
          <a:xfrm>
            <a:off x="2725896" y="2552908"/>
            <a:ext cx="2563634" cy="87716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6" idx="3"/>
            <a:endCxn id="7" idx="1"/>
          </p:cNvCxnSpPr>
          <p:nvPr/>
        </p:nvCxnSpPr>
        <p:spPr>
          <a:xfrm>
            <a:off x="6984225" y="3430071"/>
            <a:ext cx="2274908" cy="769887"/>
          </a:xfrm>
          <a:prstGeom prst="curvedConnector3">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8" idx="3"/>
            <a:endCxn id="7" idx="2"/>
          </p:cNvCxnSpPr>
          <p:nvPr/>
        </p:nvCxnSpPr>
        <p:spPr>
          <a:xfrm flipV="1">
            <a:off x="9393383" y="4461568"/>
            <a:ext cx="630896" cy="862220"/>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8" idx="1"/>
            <a:endCxn id="6" idx="2"/>
          </p:cNvCxnSpPr>
          <p:nvPr/>
        </p:nvCxnSpPr>
        <p:spPr>
          <a:xfrm rot="10800000" flipH="1">
            <a:off x="5004262" y="3691682"/>
            <a:ext cx="1132616" cy="1632107"/>
          </a:xfrm>
          <a:prstGeom prst="curvedConnector4">
            <a:avLst>
              <a:gd name="adj1" fmla="val -20183"/>
              <a:gd name="adj2" fmla="val 6084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39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80656" y="390813"/>
            <a:ext cx="8805952" cy="1125427"/>
          </a:xfrm>
        </p:spPr>
        <p:txBody>
          <a:bodyPr>
            <a:noAutofit/>
          </a:bodyPr>
          <a:lstStyle/>
          <a:p>
            <a:pPr>
              <a:spcBef>
                <a:spcPts val="600"/>
              </a:spcBef>
              <a:spcAft>
                <a:spcPts val="600"/>
              </a:spcAft>
            </a:pPr>
            <a:r>
              <a:rPr lang="en-US" sz="2800" b="1" u="sng" dirty="0">
                <a:latin typeface="Avenir Book" charset="0"/>
                <a:ea typeface="Avenir Book" charset="0"/>
                <a:cs typeface="Avenir Book" charset="0"/>
              </a:rPr>
              <a:t>Instrumental Variable Analysis:</a:t>
            </a:r>
            <a:br>
              <a:rPr lang="en-US" sz="2800" b="1" u="sng" dirty="0">
                <a:latin typeface="Avenir Book" charset="0"/>
                <a:ea typeface="Avenir Book" charset="0"/>
                <a:cs typeface="Avenir Book" charset="0"/>
              </a:rPr>
            </a:br>
            <a:r>
              <a:rPr lang="en-US" sz="2800" b="1" u="sng" dirty="0">
                <a:latin typeface="Avenir Book" charset="0"/>
                <a:ea typeface="Avenir Book" charset="0"/>
                <a:cs typeface="Avenir Book" charset="0"/>
              </a:rPr>
              <a:t>Effect of ART Initiation on Retention in Care</a:t>
            </a:r>
          </a:p>
        </p:txBody>
      </p:sp>
      <p:sp>
        <p:nvSpPr>
          <p:cNvPr id="4" name="Content Placeholder 2"/>
          <p:cNvSpPr>
            <a:spLocks noGrp="1"/>
          </p:cNvSpPr>
          <p:nvPr>
            <p:ph idx="1"/>
          </p:nvPr>
        </p:nvSpPr>
        <p:spPr>
          <a:xfrm>
            <a:off x="1080655" y="1895302"/>
            <a:ext cx="9892145" cy="3142211"/>
          </a:xfrm>
        </p:spPr>
        <p:txBody>
          <a:bodyPr>
            <a:noAutofit/>
          </a:bodyPr>
          <a:lstStyle/>
          <a:p>
            <a:pPr>
              <a:spcAft>
                <a:spcPts val="600"/>
              </a:spcAft>
            </a:pPr>
            <a:r>
              <a:rPr lang="en-US" sz="2400" dirty="0">
                <a:latin typeface="Avenir Book" charset="0"/>
                <a:ea typeface="Avenir Book" charset="0"/>
                <a:cs typeface="Avenir Book" charset="0"/>
              </a:rPr>
              <a:t>Actually initiating ART led to a </a:t>
            </a:r>
            <a:r>
              <a:rPr lang="en-US" sz="2400" u="sng" dirty="0">
                <a:latin typeface="Avenir Book" charset="0"/>
                <a:ea typeface="Avenir Book" charset="0"/>
                <a:cs typeface="Avenir Book" charset="0"/>
              </a:rPr>
              <a:t>37</a:t>
            </a:r>
            <a:r>
              <a:rPr lang="mr-IN" sz="2400" u="sng" dirty="0">
                <a:latin typeface="Avenir Book" charset="0"/>
                <a:ea typeface="Avenir Book" charset="0"/>
                <a:cs typeface="Avenir Book" charset="0"/>
              </a:rPr>
              <a:t>.</a:t>
            </a:r>
            <a:r>
              <a:rPr lang="en-US" sz="2400" u="sng" dirty="0">
                <a:latin typeface="Avenir Book" charset="0"/>
                <a:ea typeface="Avenir Book" charset="0"/>
                <a:cs typeface="Avenir Book" charset="0"/>
              </a:rPr>
              <a:t>9% increase </a:t>
            </a:r>
            <a:r>
              <a:rPr lang="en-US" sz="2400" dirty="0">
                <a:latin typeface="Avenir Book" charset="0"/>
                <a:ea typeface="Avenir Book" charset="0"/>
                <a:cs typeface="Avenir Book" charset="0"/>
              </a:rPr>
              <a:t>in retention in care </a:t>
            </a:r>
            <a:r>
              <a:rPr lang="mr-IN" sz="2400" dirty="0">
                <a:latin typeface="Avenir Book" charset="0"/>
                <a:ea typeface="Avenir Book" charset="0"/>
                <a:cs typeface="Avenir Book" charset="0"/>
              </a:rPr>
              <a:t>(</a:t>
            </a:r>
            <a:r>
              <a:rPr lang="en-US" sz="2400" dirty="0">
                <a:latin typeface="Avenir Book" charset="0"/>
                <a:ea typeface="Avenir Book" charset="0"/>
                <a:cs typeface="Avenir Book" charset="0"/>
              </a:rPr>
              <a:t>95% CI 28.8, 46.9%, p</a:t>
            </a:r>
            <a:r>
              <a:rPr lang="mr-IN" sz="2400" dirty="0">
                <a:latin typeface="Avenir Book" charset="0"/>
                <a:ea typeface="Avenir Book" charset="0"/>
                <a:cs typeface="Avenir Book" charset="0"/>
              </a:rPr>
              <a:t>&lt;0.001</a:t>
            </a:r>
            <a:r>
              <a:rPr lang="en-US" sz="2400" dirty="0">
                <a:latin typeface="Avenir Book" charset="0"/>
                <a:ea typeface="Avenir Book" charset="0"/>
                <a:cs typeface="Avenir Book" charset="0"/>
              </a:rPr>
              <a:t>)</a:t>
            </a:r>
          </a:p>
          <a:p>
            <a:pPr marL="0" indent="0">
              <a:spcAft>
                <a:spcPts val="600"/>
              </a:spcAft>
              <a:buNone/>
            </a:pPr>
            <a:endParaRPr lang="en-US" sz="2400" dirty="0">
              <a:latin typeface="Avenir Book" charset="0"/>
              <a:ea typeface="Avenir Book" charset="0"/>
              <a:cs typeface="Avenir Book" charset="0"/>
            </a:endParaRPr>
          </a:p>
          <a:p>
            <a:pPr>
              <a:spcAft>
                <a:spcPts val="600"/>
              </a:spcAft>
            </a:pPr>
            <a:r>
              <a:rPr lang="en-US" sz="2400" u="sng" dirty="0">
                <a:latin typeface="Avenir Book" charset="0"/>
                <a:ea typeface="Avenir Book" charset="0"/>
                <a:cs typeface="Avenir Book" charset="0"/>
              </a:rPr>
              <a:t>2.6 patients </a:t>
            </a:r>
            <a:r>
              <a:rPr lang="en-US" sz="2400" dirty="0">
                <a:latin typeface="Avenir Book" charset="0"/>
                <a:ea typeface="Avenir Book" charset="0"/>
                <a:cs typeface="Avenir Book" charset="0"/>
              </a:rPr>
              <a:t>need to be initiated on ART to prevent one episode of LTFU (95% CI 2.1, 3.5)</a:t>
            </a:r>
            <a:endParaRPr lang="en-US" sz="2400" u="sng" dirty="0">
              <a:solidFill>
                <a:schemeClr val="accent3">
                  <a:lumMod val="75000"/>
                </a:schemeClr>
              </a:solidFill>
              <a:latin typeface="Avenir Book" charset="0"/>
              <a:ea typeface="Avenir Book" charset="0"/>
              <a:cs typeface="Avenir Book" charset="0"/>
            </a:endParaRPr>
          </a:p>
        </p:txBody>
      </p:sp>
      <p:sp>
        <p:nvSpPr>
          <p:cNvPr id="2" name="TextBox 1"/>
          <p:cNvSpPr txBox="1"/>
          <p:nvPr/>
        </p:nvSpPr>
        <p:spPr>
          <a:xfrm>
            <a:off x="9886606" y="6267797"/>
            <a:ext cx="1600118" cy="369332"/>
          </a:xfrm>
          <a:prstGeom prst="rect">
            <a:avLst/>
          </a:prstGeom>
          <a:noFill/>
        </p:spPr>
        <p:txBody>
          <a:bodyPr wrap="none" rtlCol="0">
            <a:spAutoFit/>
          </a:bodyPr>
          <a:lstStyle/>
          <a:p>
            <a:r>
              <a:rPr lang="en-US" dirty="0" err="1"/>
              <a:t>Mody</a:t>
            </a:r>
            <a:r>
              <a:rPr lang="en-US" dirty="0"/>
              <a:t> IAS 2017</a:t>
            </a:r>
          </a:p>
        </p:txBody>
      </p:sp>
    </p:spTree>
    <p:extLst>
      <p:ext uri="{BB962C8B-B14F-4D97-AF65-F5344CB8AC3E}">
        <p14:creationId xmlns:p14="http://schemas.microsoft.com/office/powerpoint/2010/main" val="11096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Experimental Trails: Phased Implementation </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16984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Stepped Wedge Cluster Randomized Trial</a:t>
            </a:r>
          </a:p>
        </p:txBody>
      </p:sp>
      <p:sp>
        <p:nvSpPr>
          <p:cNvPr id="3" name="Content Placeholder 2"/>
          <p:cNvSpPr>
            <a:spLocks noGrp="1"/>
          </p:cNvSpPr>
          <p:nvPr>
            <p:ph idx="1"/>
          </p:nvPr>
        </p:nvSpPr>
        <p:spPr/>
        <p:txBody>
          <a:bodyPr/>
          <a:lstStyle/>
          <a:p>
            <a:r>
              <a:rPr lang="en-US" dirty="0"/>
              <a:t>Rationale </a:t>
            </a:r>
          </a:p>
          <a:p>
            <a:pPr lvl="1"/>
            <a:r>
              <a:rPr lang="en-US" dirty="0"/>
              <a:t>Reconciles policy maker constraints with rigorous evaluation</a:t>
            </a:r>
          </a:p>
          <a:p>
            <a:pPr lvl="1"/>
            <a:r>
              <a:rPr lang="en-US" dirty="0"/>
              <a:t>There is not equipoise scientifically or politically</a:t>
            </a:r>
          </a:p>
          <a:p>
            <a:pPr lvl="1"/>
            <a:r>
              <a:rPr lang="en-US" dirty="0"/>
              <a:t>Or you can’t implement every where at once</a:t>
            </a:r>
          </a:p>
          <a:p>
            <a:pPr lvl="1"/>
            <a:r>
              <a:rPr lang="en-US" dirty="0"/>
              <a:t>Finally when you have numerous potential comparators is when you want to match to obtain power</a:t>
            </a:r>
          </a:p>
          <a:p>
            <a:endParaRPr lang="en-US" dirty="0"/>
          </a:p>
          <a:p>
            <a:pPr lvl="1"/>
            <a:endParaRPr lang="en-US" dirty="0"/>
          </a:p>
        </p:txBody>
      </p:sp>
    </p:spTree>
    <p:extLst>
      <p:ext uri="{BB962C8B-B14F-4D97-AF65-F5344CB8AC3E}">
        <p14:creationId xmlns:p14="http://schemas.microsoft.com/office/powerpoint/2010/main" val="1576542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 Phased implementation</a:t>
            </a:r>
          </a:p>
        </p:txBody>
      </p:sp>
      <p:grpSp>
        <p:nvGrpSpPr>
          <p:cNvPr id="58" name="Group 57"/>
          <p:cNvGrpSpPr/>
          <p:nvPr/>
        </p:nvGrpSpPr>
        <p:grpSpPr>
          <a:xfrm>
            <a:off x="2063552" y="2134544"/>
            <a:ext cx="7129340" cy="4066358"/>
            <a:chOff x="2145757" y="3068960"/>
            <a:chExt cx="5102371" cy="2698774"/>
          </a:xfrm>
        </p:grpSpPr>
        <p:sp>
          <p:nvSpPr>
            <p:cNvPr id="4" name="Rectangle 3"/>
            <p:cNvSpPr/>
            <p:nvPr/>
          </p:nvSpPr>
          <p:spPr>
            <a:xfrm>
              <a:off x="3395531" y="4758598"/>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15427" y="4205852"/>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15427" y="3707915"/>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15426" y="3144634"/>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52752"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69332" y="4205852"/>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69332" y="3707915"/>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9331" y="3159892"/>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09972"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23237" y="4205852"/>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23237" y="3707915"/>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23236" y="3178199"/>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967192"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77141" y="4205852"/>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977141" y="3707915"/>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977140" y="3144634"/>
              <a:ext cx="417082" cy="3999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24413" y="4758598"/>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31046" y="4205852"/>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831046" y="3707915"/>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31045" y="3144634"/>
              <a:ext cx="417082" cy="399900"/>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06940" y="5398402"/>
              <a:ext cx="790794" cy="369332"/>
            </a:xfrm>
            <a:prstGeom prst="rect">
              <a:avLst/>
            </a:prstGeom>
            <a:noFill/>
          </p:spPr>
          <p:txBody>
            <a:bodyPr wrap="none" rtlCol="0">
              <a:spAutoFit/>
            </a:bodyPr>
            <a:lstStyle/>
            <a:p>
              <a:r>
                <a:rPr lang="en-US" dirty="0"/>
                <a:t>Period</a:t>
              </a:r>
            </a:p>
          </p:txBody>
        </p:sp>
        <p:sp>
          <p:nvSpPr>
            <p:cNvPr id="24" name="TextBox 23"/>
            <p:cNvSpPr txBox="1"/>
            <p:nvPr/>
          </p:nvSpPr>
          <p:spPr>
            <a:xfrm rot="16200000">
              <a:off x="1924286" y="3873876"/>
              <a:ext cx="812274" cy="369332"/>
            </a:xfrm>
            <a:prstGeom prst="rect">
              <a:avLst/>
            </a:prstGeom>
            <a:noFill/>
          </p:spPr>
          <p:txBody>
            <a:bodyPr wrap="none" rtlCol="0">
              <a:spAutoFit/>
            </a:bodyPr>
            <a:lstStyle/>
            <a:p>
              <a:pPr algn="ctr"/>
              <a:r>
                <a:rPr lang="en-US" dirty="0"/>
                <a:t> Wave </a:t>
              </a:r>
            </a:p>
          </p:txBody>
        </p:sp>
        <p:sp>
          <p:nvSpPr>
            <p:cNvPr id="26" name="TextBox 25"/>
            <p:cNvSpPr txBox="1"/>
            <p:nvPr/>
          </p:nvSpPr>
          <p:spPr>
            <a:xfrm>
              <a:off x="2730052" y="4614532"/>
              <a:ext cx="470412" cy="680995"/>
            </a:xfrm>
            <a:prstGeom prst="rect">
              <a:avLst/>
            </a:prstGeom>
            <a:noFill/>
          </p:spPr>
          <p:txBody>
            <a:bodyPr wrap="square" rtlCol="0">
              <a:spAutoFit/>
            </a:bodyPr>
            <a:lstStyle/>
            <a:p>
              <a:r>
                <a:rPr lang="en-US" sz="2800" b="1" dirty="0"/>
                <a:t>1</a:t>
              </a:r>
              <a:endParaRPr lang="en-US" b="1" dirty="0"/>
            </a:p>
          </p:txBody>
        </p:sp>
        <p:sp>
          <p:nvSpPr>
            <p:cNvPr id="30" name="TextBox 29"/>
            <p:cNvSpPr txBox="1"/>
            <p:nvPr/>
          </p:nvSpPr>
          <p:spPr>
            <a:xfrm>
              <a:off x="2730052" y="4063781"/>
              <a:ext cx="470412" cy="680995"/>
            </a:xfrm>
            <a:prstGeom prst="rect">
              <a:avLst/>
            </a:prstGeom>
            <a:noFill/>
          </p:spPr>
          <p:txBody>
            <a:bodyPr wrap="square" rtlCol="0">
              <a:spAutoFit/>
            </a:bodyPr>
            <a:lstStyle/>
            <a:p>
              <a:r>
                <a:rPr lang="en-US" sz="2800" b="1" dirty="0"/>
                <a:t>2</a:t>
              </a:r>
              <a:endParaRPr lang="en-US" b="1" dirty="0"/>
            </a:p>
          </p:txBody>
        </p:sp>
        <p:sp>
          <p:nvSpPr>
            <p:cNvPr id="31" name="TextBox 30"/>
            <p:cNvSpPr txBox="1"/>
            <p:nvPr/>
          </p:nvSpPr>
          <p:spPr>
            <a:xfrm>
              <a:off x="2730052" y="3584151"/>
              <a:ext cx="470412" cy="680995"/>
            </a:xfrm>
            <a:prstGeom prst="rect">
              <a:avLst/>
            </a:prstGeom>
            <a:noFill/>
          </p:spPr>
          <p:txBody>
            <a:bodyPr wrap="square" rtlCol="0">
              <a:spAutoFit/>
            </a:bodyPr>
            <a:lstStyle/>
            <a:p>
              <a:r>
                <a:rPr lang="en-US" sz="2800" b="1" dirty="0"/>
                <a:t>3</a:t>
              </a:r>
              <a:endParaRPr lang="en-US" b="1" dirty="0"/>
            </a:p>
          </p:txBody>
        </p:sp>
        <p:sp>
          <p:nvSpPr>
            <p:cNvPr id="32" name="TextBox 31"/>
            <p:cNvSpPr txBox="1"/>
            <p:nvPr/>
          </p:nvSpPr>
          <p:spPr>
            <a:xfrm>
              <a:off x="2730052" y="3068960"/>
              <a:ext cx="470412" cy="680995"/>
            </a:xfrm>
            <a:prstGeom prst="rect">
              <a:avLst/>
            </a:prstGeom>
            <a:noFill/>
          </p:spPr>
          <p:txBody>
            <a:bodyPr wrap="square" rtlCol="0">
              <a:spAutoFit/>
            </a:bodyPr>
            <a:lstStyle/>
            <a:p>
              <a:r>
                <a:rPr lang="en-US" sz="2800" b="1" dirty="0"/>
                <a:t>4</a:t>
              </a:r>
              <a:endParaRPr lang="en-US" b="1" dirty="0"/>
            </a:p>
          </p:txBody>
        </p:sp>
      </p:grpSp>
      <p:sp>
        <p:nvSpPr>
          <p:cNvPr id="59" name="Rectangle 58"/>
          <p:cNvSpPr/>
          <p:nvPr/>
        </p:nvSpPr>
        <p:spPr>
          <a:xfrm>
            <a:off x="3787369" y="3017963"/>
            <a:ext cx="5620999" cy="7423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141056" y="2132856"/>
            <a:ext cx="785427" cy="33548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a:spLocks noChangeAspect="1"/>
          </p:cNvSpPr>
          <p:nvPr/>
        </p:nvSpPr>
        <p:spPr>
          <a:xfrm>
            <a:off x="5194907" y="3284984"/>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a:off x="5375920" y="403820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a:off x="6419043" y="3356992"/>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a:off x="6347035" y="403820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a:off x="7571171" y="2564904"/>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7643179" y="3356992"/>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a:spLocks noChangeAspect="1"/>
          </p:cNvSpPr>
          <p:nvPr/>
        </p:nvSpPr>
        <p:spPr>
          <a:xfrm>
            <a:off x="7715187" y="3966200"/>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a:off x="8795307" y="3356992"/>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a:spLocks noChangeAspect="1"/>
          </p:cNvSpPr>
          <p:nvPr/>
        </p:nvSpPr>
        <p:spPr>
          <a:xfrm>
            <a:off x="8723299" y="475828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a:spLocks noChangeAspect="1"/>
          </p:cNvSpPr>
          <p:nvPr/>
        </p:nvSpPr>
        <p:spPr>
          <a:xfrm>
            <a:off x="4007768" y="4038208"/>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a:off x="5347307" y="3437384"/>
            <a:ext cx="181013" cy="1828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0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Stepped Wedge</a:t>
            </a:r>
          </a:p>
        </p:txBody>
      </p:sp>
      <p:sp>
        <p:nvSpPr>
          <p:cNvPr id="5" name="Text Placeholder 4"/>
          <p:cNvSpPr>
            <a:spLocks noGrp="1"/>
          </p:cNvSpPr>
          <p:nvPr>
            <p:ph type="body" idx="1"/>
          </p:nvPr>
        </p:nvSpPr>
        <p:spPr/>
        <p:txBody>
          <a:bodyPr/>
          <a:lstStyle/>
          <a:p>
            <a:r>
              <a:rPr lang="en-US" dirty="0"/>
              <a:t>Rigor</a:t>
            </a:r>
          </a:p>
        </p:txBody>
      </p:sp>
      <p:sp>
        <p:nvSpPr>
          <p:cNvPr id="3" name="Content Placeholder 2"/>
          <p:cNvSpPr>
            <a:spLocks noGrp="1"/>
          </p:cNvSpPr>
          <p:nvPr>
            <p:ph sz="half" idx="2"/>
          </p:nvPr>
        </p:nvSpPr>
        <p:spPr/>
        <p:txBody>
          <a:bodyPr>
            <a:normAutofit/>
          </a:bodyPr>
          <a:lstStyle/>
          <a:p>
            <a:r>
              <a:rPr lang="en-US" dirty="0"/>
              <a:t>Pluses: Randomized</a:t>
            </a:r>
          </a:p>
          <a:p>
            <a:r>
              <a:rPr lang="en-US" dirty="0"/>
              <a:t>Minuses:</a:t>
            </a:r>
          </a:p>
          <a:p>
            <a:pPr lvl="1"/>
            <a:r>
              <a:rPr lang="en-US" dirty="0"/>
              <a:t>But susceptible to secular trends</a:t>
            </a:r>
          </a:p>
          <a:p>
            <a:pPr lvl="1"/>
            <a:r>
              <a:rPr lang="en-US" dirty="0"/>
              <a:t>Even more susceptible to time by group trends </a:t>
            </a:r>
          </a:p>
          <a:p>
            <a:pPr lvl="1"/>
            <a:r>
              <a:rPr lang="en-US" dirty="0"/>
              <a:t>Missing data? Data systems</a:t>
            </a:r>
          </a:p>
          <a:p>
            <a:pPr lvl="1"/>
            <a:r>
              <a:rPr lang="en-US" dirty="0"/>
              <a:t>Secular trends for non absorbing outcomes</a:t>
            </a:r>
          </a:p>
          <a:p>
            <a:endParaRPr lang="en-US" dirty="0"/>
          </a:p>
        </p:txBody>
      </p:sp>
      <p:sp>
        <p:nvSpPr>
          <p:cNvPr id="6" name="Text Placeholder 5"/>
          <p:cNvSpPr>
            <a:spLocks noGrp="1"/>
          </p:cNvSpPr>
          <p:nvPr>
            <p:ph type="body" sz="quarter" idx="3"/>
          </p:nvPr>
        </p:nvSpPr>
        <p:spPr/>
        <p:txBody>
          <a:bodyPr/>
          <a:lstStyle/>
          <a:p>
            <a:r>
              <a:rPr lang="en-US" dirty="0"/>
              <a:t>Relevance</a:t>
            </a:r>
          </a:p>
        </p:txBody>
      </p:sp>
      <p:sp>
        <p:nvSpPr>
          <p:cNvPr id="7" name="Content Placeholder 6"/>
          <p:cNvSpPr>
            <a:spLocks noGrp="1"/>
          </p:cNvSpPr>
          <p:nvPr>
            <p:ph sz="quarter" idx="4"/>
          </p:nvPr>
        </p:nvSpPr>
        <p:spPr/>
        <p:txBody>
          <a:bodyPr/>
          <a:lstStyle/>
          <a:p>
            <a:r>
              <a:rPr lang="en-US" dirty="0"/>
              <a:t>Pluses</a:t>
            </a:r>
          </a:p>
          <a:p>
            <a:pPr lvl="1"/>
            <a:r>
              <a:rPr lang="en-US" dirty="0"/>
              <a:t>Usually all persons </a:t>
            </a:r>
            <a:r>
              <a:rPr lang="mr-IN" dirty="0"/>
              <a:t>–</a:t>
            </a:r>
            <a:r>
              <a:rPr lang="en-US" dirty="0"/>
              <a:t> unselected</a:t>
            </a:r>
          </a:p>
          <a:p>
            <a:pPr lvl="1"/>
            <a:r>
              <a:rPr lang="en-US" dirty="0"/>
              <a:t>Usually implemented by real world health workers and systems</a:t>
            </a:r>
          </a:p>
          <a:p>
            <a:r>
              <a:rPr lang="en-US" dirty="0"/>
              <a:t>Minuses</a:t>
            </a:r>
          </a:p>
          <a:p>
            <a:pPr lvl="1"/>
            <a:r>
              <a:rPr lang="en-US" dirty="0"/>
              <a:t>Is the environment representative?</a:t>
            </a:r>
          </a:p>
          <a:p>
            <a:pPr lvl="1"/>
            <a:endParaRPr lang="en-US" dirty="0"/>
          </a:p>
        </p:txBody>
      </p:sp>
    </p:spTree>
    <p:extLst>
      <p:ext uri="{BB962C8B-B14F-4D97-AF65-F5344CB8AC3E}">
        <p14:creationId xmlns:p14="http://schemas.microsoft.com/office/powerpoint/2010/main" val="130396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r>
              <a:rPr lang="en-US" dirty="0"/>
              <a:t>What makes a design relevant?</a:t>
            </a:r>
          </a:p>
          <a:p>
            <a:r>
              <a:rPr lang="en-US" dirty="0"/>
              <a:t>In implementation science: is it useful for a real world setting that I care about?</a:t>
            </a:r>
          </a:p>
          <a:p>
            <a:pPr lvl="1"/>
            <a:r>
              <a:rPr lang="en-US" dirty="0"/>
              <a:t>The nature of the intervention or strategy</a:t>
            </a:r>
          </a:p>
          <a:p>
            <a:pPr lvl="1"/>
            <a:r>
              <a:rPr lang="en-US" dirty="0"/>
              <a:t>The environment of study</a:t>
            </a:r>
          </a:p>
          <a:p>
            <a:pPr lvl="1"/>
            <a:r>
              <a:rPr lang="en-US" dirty="0"/>
              <a:t>The institutional and population characteristics</a:t>
            </a:r>
          </a:p>
          <a:p>
            <a:pPr lvl="1"/>
            <a:r>
              <a:rPr lang="en-US" dirty="0"/>
              <a:t>The measurements</a:t>
            </a:r>
          </a:p>
          <a:p>
            <a:r>
              <a:rPr lang="en-US" dirty="0"/>
              <a:t>There are emerging methods to address all of these things</a:t>
            </a:r>
          </a:p>
          <a:p>
            <a:endParaRPr lang="en-US" dirty="0"/>
          </a:p>
        </p:txBody>
      </p:sp>
    </p:spTree>
    <p:extLst>
      <p:ext uri="{BB962C8B-B14F-4D97-AF65-F5344CB8AC3E}">
        <p14:creationId xmlns:p14="http://schemas.microsoft.com/office/powerpoint/2010/main" val="1466550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of studies (vs. study designs) for implementation science</a:t>
            </a:r>
          </a:p>
        </p:txBody>
      </p:sp>
      <p:sp>
        <p:nvSpPr>
          <p:cNvPr id="3" name="Content Placeholder 2"/>
          <p:cNvSpPr>
            <a:spLocks noGrp="1"/>
          </p:cNvSpPr>
          <p:nvPr>
            <p:ph idx="1"/>
          </p:nvPr>
        </p:nvSpPr>
        <p:spPr/>
        <p:txBody>
          <a:bodyPr/>
          <a:lstStyle/>
          <a:p>
            <a:r>
              <a:rPr lang="en-US" dirty="0"/>
              <a:t>“Randomized trials are not good for ISR”</a:t>
            </a:r>
          </a:p>
          <a:p>
            <a:r>
              <a:rPr lang="en-US" dirty="0"/>
              <a:t>Within any particular design (such as randomized trials)</a:t>
            </a:r>
          </a:p>
          <a:p>
            <a:r>
              <a:rPr lang="en-US" dirty="0"/>
              <a:t>Decisions can influence what the trial tells us</a:t>
            </a:r>
          </a:p>
          <a:p>
            <a:pPr lvl="1"/>
            <a:r>
              <a:rPr lang="en-US" dirty="0"/>
              <a:t>More nuanced decision within a larger “study design” typology</a:t>
            </a:r>
          </a:p>
          <a:p>
            <a:endParaRPr lang="en-US" dirty="0"/>
          </a:p>
        </p:txBody>
      </p:sp>
    </p:spTree>
    <p:extLst>
      <p:ext uri="{BB962C8B-B14F-4D97-AF65-F5344CB8AC3E}">
        <p14:creationId xmlns:p14="http://schemas.microsoft.com/office/powerpoint/2010/main" val="296400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052" y="0"/>
            <a:ext cx="11119896" cy="6858000"/>
          </a:xfrm>
          <a:prstGeom prst="rect">
            <a:avLst/>
          </a:prstGeom>
        </p:spPr>
      </p:pic>
    </p:spTree>
    <p:extLst>
      <p:ext uri="{BB962C8B-B14F-4D97-AF65-F5344CB8AC3E}">
        <p14:creationId xmlns:p14="http://schemas.microsoft.com/office/powerpoint/2010/main" val="1608349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 Effectiveness Designs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8982" y="2272937"/>
            <a:ext cx="8399869" cy="3663515"/>
          </a:xfrm>
        </p:spPr>
      </p:pic>
      <p:sp>
        <p:nvSpPr>
          <p:cNvPr id="5" name="TextBox 4"/>
          <p:cNvSpPr txBox="1"/>
          <p:nvPr/>
        </p:nvSpPr>
        <p:spPr>
          <a:xfrm>
            <a:off x="10750731" y="5936452"/>
            <a:ext cx="818044" cy="369332"/>
          </a:xfrm>
          <a:prstGeom prst="rect">
            <a:avLst/>
          </a:prstGeom>
          <a:noFill/>
        </p:spPr>
        <p:txBody>
          <a:bodyPr wrap="none" rtlCol="0">
            <a:spAutoFit/>
          </a:bodyPr>
          <a:lstStyle/>
          <a:p>
            <a:r>
              <a:rPr lang="en-US" dirty="0"/>
              <a:t>Curran</a:t>
            </a:r>
          </a:p>
        </p:txBody>
      </p:sp>
    </p:spTree>
    <p:extLst>
      <p:ext uri="{BB962C8B-B14F-4D97-AF65-F5344CB8AC3E}">
        <p14:creationId xmlns:p14="http://schemas.microsoft.com/office/powerpoint/2010/main" val="140007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a:t>
            </a:r>
          </a:p>
        </p:txBody>
      </p:sp>
      <p:sp>
        <p:nvSpPr>
          <p:cNvPr id="3" name="Content Placeholder 2"/>
          <p:cNvSpPr>
            <a:spLocks noGrp="1"/>
          </p:cNvSpPr>
          <p:nvPr>
            <p:ph idx="1"/>
          </p:nvPr>
        </p:nvSpPr>
        <p:spPr/>
        <p:txBody>
          <a:bodyPr/>
          <a:lstStyle/>
          <a:p>
            <a:r>
              <a:rPr lang="en-US" dirty="0"/>
              <a:t>Observational and interventional studies can be used for implementation science</a:t>
            </a:r>
          </a:p>
          <a:p>
            <a:r>
              <a:rPr lang="en-US" dirty="0"/>
              <a:t>Their utility, it the objective is for implementation science, depends on </a:t>
            </a:r>
          </a:p>
          <a:p>
            <a:pPr lvl="1"/>
            <a:r>
              <a:rPr lang="en-US" dirty="0"/>
              <a:t>Clarifying the intention</a:t>
            </a:r>
          </a:p>
          <a:p>
            <a:pPr lvl="1"/>
            <a:r>
              <a:rPr lang="en-US" dirty="0"/>
              <a:t>Nuances of design</a:t>
            </a:r>
          </a:p>
          <a:p>
            <a:r>
              <a:rPr lang="en-US" dirty="0"/>
              <a:t>Emerging thinking which is evolving </a:t>
            </a:r>
          </a:p>
          <a:p>
            <a:endParaRPr lang="en-US" dirty="0"/>
          </a:p>
          <a:p>
            <a:endParaRPr lang="en-US" dirty="0"/>
          </a:p>
        </p:txBody>
      </p:sp>
    </p:spTree>
    <p:extLst>
      <p:ext uri="{BB962C8B-B14F-4D97-AF65-F5344CB8AC3E}">
        <p14:creationId xmlns:p14="http://schemas.microsoft.com/office/powerpoint/2010/main" val="530673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15EA-41D9-A049-A825-ED904DF00C52}"/>
              </a:ext>
            </a:extLst>
          </p:cNvPr>
          <p:cNvSpPr>
            <a:spLocks noGrp="1"/>
          </p:cNvSpPr>
          <p:nvPr>
            <p:ph type="title"/>
          </p:nvPr>
        </p:nvSpPr>
        <p:spPr/>
        <p:txBody>
          <a:bodyPr>
            <a:noAutofit/>
          </a:bodyPr>
          <a:lstStyle/>
          <a:p>
            <a:r>
              <a:rPr lang="en-US" sz="2800" dirty="0"/>
              <a:t>A good natural experiment is something where you have no control over assignment but the “natural” process that assigns it is as if random </a:t>
            </a:r>
          </a:p>
        </p:txBody>
      </p:sp>
      <p:sp>
        <p:nvSpPr>
          <p:cNvPr id="3" name="Rectangle 2">
            <a:extLst>
              <a:ext uri="{FF2B5EF4-FFF2-40B4-BE49-F238E27FC236}">
                <a16:creationId xmlns:a16="http://schemas.microsoft.com/office/drawing/2014/main" id="{97ECEDA2-8D0C-3445-BE87-FDA737F25221}"/>
              </a:ext>
            </a:extLst>
          </p:cNvPr>
          <p:cNvSpPr/>
          <p:nvPr/>
        </p:nvSpPr>
        <p:spPr>
          <a:xfrm>
            <a:off x="3935186" y="2400300"/>
            <a:ext cx="3543300" cy="29064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5E80A9-AED4-7340-89B9-19A432518BD4}"/>
              </a:ext>
            </a:extLst>
          </p:cNvPr>
          <p:cNvSpPr txBox="1"/>
          <p:nvPr/>
        </p:nvSpPr>
        <p:spPr>
          <a:xfrm>
            <a:off x="2123580" y="3668877"/>
            <a:ext cx="1387496" cy="369332"/>
          </a:xfrm>
          <a:prstGeom prst="rect">
            <a:avLst/>
          </a:prstGeom>
          <a:noFill/>
        </p:spPr>
        <p:txBody>
          <a:bodyPr wrap="none" rtlCol="0">
            <a:spAutoFit/>
          </a:bodyPr>
          <a:lstStyle/>
          <a:p>
            <a:r>
              <a:rPr lang="en-US" dirty="0"/>
              <a:t>Assumptions</a:t>
            </a:r>
          </a:p>
        </p:txBody>
      </p:sp>
      <p:sp>
        <p:nvSpPr>
          <p:cNvPr id="7" name="TextBox 6">
            <a:extLst>
              <a:ext uri="{FF2B5EF4-FFF2-40B4-BE49-F238E27FC236}">
                <a16:creationId xmlns:a16="http://schemas.microsoft.com/office/drawing/2014/main" id="{9E16EAD6-A792-574A-8A9D-FF4B206631FA}"/>
              </a:ext>
            </a:extLst>
          </p:cNvPr>
          <p:cNvSpPr txBox="1"/>
          <p:nvPr/>
        </p:nvSpPr>
        <p:spPr>
          <a:xfrm>
            <a:off x="5461907" y="5647066"/>
            <a:ext cx="877741" cy="369332"/>
          </a:xfrm>
          <a:prstGeom prst="rect">
            <a:avLst/>
          </a:prstGeom>
          <a:noFill/>
        </p:spPr>
        <p:txBody>
          <a:bodyPr wrap="none" rtlCol="0">
            <a:spAutoFit/>
          </a:bodyPr>
          <a:lstStyle/>
          <a:p>
            <a:r>
              <a:rPr lang="en-US" dirty="0"/>
              <a:t>Control</a:t>
            </a:r>
          </a:p>
        </p:txBody>
      </p:sp>
      <p:cxnSp>
        <p:nvCxnSpPr>
          <p:cNvPr id="9" name="Straight Connector 8">
            <a:extLst>
              <a:ext uri="{FF2B5EF4-FFF2-40B4-BE49-F238E27FC236}">
                <a16:creationId xmlns:a16="http://schemas.microsoft.com/office/drawing/2014/main" id="{495632D2-A2CC-DE41-ABD7-C7E14A54FB6D}"/>
              </a:ext>
            </a:extLst>
          </p:cNvPr>
          <p:cNvCxnSpPr/>
          <p:nvPr/>
        </p:nvCxnSpPr>
        <p:spPr>
          <a:xfrm>
            <a:off x="4200526" y="3189123"/>
            <a:ext cx="2269671" cy="1796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0090CF-1281-6D42-BC12-BB3578020259}"/>
              </a:ext>
            </a:extLst>
          </p:cNvPr>
          <p:cNvCxnSpPr/>
          <p:nvPr/>
        </p:nvCxnSpPr>
        <p:spPr>
          <a:xfrm>
            <a:off x="4890408" y="2566204"/>
            <a:ext cx="2269671" cy="1796143"/>
          </a:xfrm>
          <a:prstGeom prst="line">
            <a:avLst/>
          </a:prstGeom>
        </p:spPr>
        <p:style>
          <a:lnRef idx="1">
            <a:schemeClr val="accent1"/>
          </a:lnRef>
          <a:fillRef idx="0">
            <a:schemeClr val="accent1"/>
          </a:fillRef>
          <a:effectRef idx="0">
            <a:schemeClr val="accent1"/>
          </a:effectRef>
          <a:fontRef idx="minor">
            <a:schemeClr val="tx1"/>
          </a:fontRef>
        </p:style>
      </p:cxnSp>
      <p:sp>
        <p:nvSpPr>
          <p:cNvPr id="11" name="Down Arrow 10">
            <a:extLst>
              <a:ext uri="{FF2B5EF4-FFF2-40B4-BE49-F238E27FC236}">
                <a16:creationId xmlns:a16="http://schemas.microsoft.com/office/drawing/2014/main" id="{9FBF45B8-48A8-3A4D-A500-1E48F37559DC}"/>
              </a:ext>
            </a:extLst>
          </p:cNvPr>
          <p:cNvSpPr/>
          <p:nvPr/>
        </p:nvSpPr>
        <p:spPr>
          <a:xfrm rot="2727512">
            <a:off x="5316583" y="3344252"/>
            <a:ext cx="389164" cy="7102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4AD0097-B3EA-4A4B-AC33-7CCC5D4E0B7C}"/>
              </a:ext>
            </a:extLst>
          </p:cNvPr>
          <p:cNvCxnSpPr/>
          <p:nvPr/>
        </p:nvCxnSpPr>
        <p:spPr>
          <a:xfrm>
            <a:off x="5900777" y="2566204"/>
            <a:ext cx="0" cy="257729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EB6FF9-B0B3-7142-9696-7FB82178DD22}"/>
              </a:ext>
            </a:extLst>
          </p:cNvPr>
          <p:cNvSpPr txBox="1"/>
          <p:nvPr/>
        </p:nvSpPr>
        <p:spPr>
          <a:xfrm>
            <a:off x="9125670" y="2849937"/>
            <a:ext cx="2351314" cy="923330"/>
          </a:xfrm>
          <a:prstGeom prst="rect">
            <a:avLst/>
          </a:prstGeom>
          <a:noFill/>
        </p:spPr>
        <p:txBody>
          <a:bodyPr wrap="square" rtlCol="0">
            <a:spAutoFit/>
          </a:bodyPr>
          <a:lstStyle/>
          <a:p>
            <a:r>
              <a:rPr lang="en-US" dirty="0"/>
              <a:t>Generally you trade control and take on assumptions</a:t>
            </a:r>
          </a:p>
        </p:txBody>
      </p:sp>
      <p:cxnSp>
        <p:nvCxnSpPr>
          <p:cNvPr id="15" name="Straight Connector 14">
            <a:extLst>
              <a:ext uri="{FF2B5EF4-FFF2-40B4-BE49-F238E27FC236}">
                <a16:creationId xmlns:a16="http://schemas.microsoft.com/office/drawing/2014/main" id="{F9144B69-758E-E048-A602-32985073072C}"/>
              </a:ext>
            </a:extLst>
          </p:cNvPr>
          <p:cNvCxnSpPr>
            <a:cxnSpLocks/>
          </p:cNvCxnSpPr>
          <p:nvPr/>
        </p:nvCxnSpPr>
        <p:spPr>
          <a:xfrm flipH="1">
            <a:off x="4200526" y="3311602"/>
            <a:ext cx="2959553"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16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Strategy A (human subjects research): Conform reality to research needs</a:t>
            </a:r>
          </a:p>
        </p:txBody>
      </p:sp>
      <p:sp>
        <p:nvSpPr>
          <p:cNvPr id="3" name="Content Placeholder 2"/>
          <p:cNvSpPr>
            <a:spLocks noGrp="1"/>
          </p:cNvSpPr>
          <p:nvPr>
            <p:ph idx="1"/>
          </p:nvPr>
        </p:nvSpPr>
        <p:spPr/>
        <p:txBody>
          <a:bodyPr>
            <a:normAutofit/>
          </a:bodyPr>
          <a:lstStyle/>
          <a:p>
            <a:pPr marL="285750" indent="-285750">
              <a:buFont typeface="Arial" charset="0"/>
              <a:buChar char="•"/>
            </a:pPr>
            <a:r>
              <a:rPr lang="en-US" dirty="0"/>
              <a:t>Research needs – what to do and when; what to measure and when </a:t>
            </a:r>
          </a:p>
          <a:p>
            <a:pPr marL="285750" indent="-285750">
              <a:buFont typeface="Arial" charset="0"/>
              <a:buChar char="•"/>
            </a:pPr>
            <a:r>
              <a:rPr lang="en-US" dirty="0"/>
              <a:t>Traditional strategies “to understand” can be inimical to understanding when applied to implementation problems</a:t>
            </a:r>
          </a:p>
          <a:p>
            <a:pPr marL="285750" indent="-285750">
              <a:buFont typeface="Arial" charset="0"/>
              <a:buChar char="•"/>
            </a:pPr>
            <a:r>
              <a:rPr lang="en-US" dirty="0"/>
              <a:t>Understand cause and effect through control</a:t>
            </a:r>
          </a:p>
          <a:p>
            <a:pPr marL="742950" lvl="1" indent="-285750">
              <a:buFont typeface="Arial" charset="0"/>
              <a:buChar char="•"/>
            </a:pPr>
            <a:r>
              <a:rPr lang="en-US" dirty="0"/>
              <a:t>Laboratory studies – Pearson’s correlation coefficient demonstrates causality</a:t>
            </a:r>
          </a:p>
          <a:p>
            <a:pPr marL="742950" lvl="1" indent="-285750">
              <a:buFont typeface="Arial" charset="0"/>
              <a:buChar char="•"/>
            </a:pPr>
            <a:r>
              <a:rPr lang="en-US" dirty="0"/>
              <a:t>Mimicked by “interval cohorts”  and clinical trials – patient selection, intensive monitoring</a:t>
            </a:r>
          </a:p>
          <a:p>
            <a:pPr marL="285750" indent="-285750">
              <a:buFont typeface="Arial" charset="0"/>
              <a:buChar char="•"/>
            </a:pPr>
            <a:r>
              <a:rPr lang="en-US" dirty="0"/>
              <a:t>Strengthens internal validity </a:t>
            </a:r>
          </a:p>
          <a:p>
            <a:pPr marL="742950" lvl="1" indent="-285750">
              <a:buFont typeface="Arial" charset="0"/>
              <a:buChar char="•"/>
            </a:pPr>
            <a:r>
              <a:rPr lang="en-US" dirty="0"/>
              <a:t>At the expense of external validity?</a:t>
            </a:r>
          </a:p>
          <a:p>
            <a:pPr marL="0" indent="0" algn="ctr">
              <a:buNone/>
            </a:pPr>
            <a:endParaRPr lang="en-US" dirty="0"/>
          </a:p>
        </p:txBody>
      </p:sp>
    </p:spTree>
    <p:extLst>
      <p:ext uri="{BB962C8B-B14F-4D97-AF65-F5344CB8AC3E}">
        <p14:creationId xmlns:p14="http://schemas.microsoft.com/office/powerpoint/2010/main" val="37520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B (Human subjects research): Conform design to reality</a:t>
            </a:r>
          </a:p>
        </p:txBody>
      </p:sp>
      <p:sp>
        <p:nvSpPr>
          <p:cNvPr id="3" name="Content Placeholder 2"/>
          <p:cNvSpPr>
            <a:spLocks noGrp="1"/>
          </p:cNvSpPr>
          <p:nvPr>
            <p:ph idx="1"/>
          </p:nvPr>
        </p:nvSpPr>
        <p:spPr/>
        <p:txBody>
          <a:bodyPr>
            <a:normAutofit/>
          </a:bodyPr>
          <a:lstStyle/>
          <a:p>
            <a:pPr marL="285750" indent="-285750">
              <a:buFont typeface="Arial" charset="0"/>
              <a:buChar char="•"/>
            </a:pPr>
            <a:r>
              <a:rPr lang="en-US" dirty="0"/>
              <a:t>Understand effects in the presence of incomplete control over the environment </a:t>
            </a:r>
          </a:p>
          <a:p>
            <a:pPr marL="285750" indent="-285750">
              <a:buFont typeface="Arial" charset="0"/>
              <a:buChar char="•"/>
            </a:pPr>
            <a:r>
              <a:rPr lang="en-US" dirty="0"/>
              <a:t>Use analytic techniques to get at causal effects </a:t>
            </a:r>
          </a:p>
          <a:p>
            <a:pPr marL="285750" indent="-285750">
              <a:buFont typeface="Arial" charset="0"/>
              <a:buChar char="•"/>
            </a:pPr>
            <a:r>
              <a:rPr lang="en-US" dirty="0"/>
              <a:t>Use opportunities that arise naturally (natural experiments)</a:t>
            </a:r>
          </a:p>
          <a:p>
            <a:pPr marL="285750" indent="-285750">
              <a:buFont typeface="Arial" charset="0"/>
              <a:buChar char="•"/>
            </a:pPr>
            <a:r>
              <a:rPr lang="en-US" dirty="0"/>
              <a:t>Give up some control over measurements</a:t>
            </a:r>
          </a:p>
          <a:p>
            <a:pPr marL="285750" indent="-285750">
              <a:buFont typeface="Arial" charset="0"/>
              <a:buChar char="•"/>
            </a:pPr>
            <a:r>
              <a:rPr lang="en-US" dirty="0"/>
              <a:t>Complicates analyses</a:t>
            </a:r>
          </a:p>
          <a:p>
            <a:pPr marL="742950" lvl="1" indent="-285750">
              <a:buFont typeface="Arial" charset="0"/>
              <a:buChar char="•"/>
            </a:pPr>
            <a:r>
              <a:rPr lang="en-US" dirty="0"/>
              <a:t>More difficult than a well conducted RCT</a:t>
            </a:r>
          </a:p>
        </p:txBody>
      </p:sp>
    </p:spTree>
    <p:extLst>
      <p:ext uri="{BB962C8B-B14F-4D97-AF65-F5344CB8AC3E}">
        <p14:creationId xmlns:p14="http://schemas.microsoft.com/office/powerpoint/2010/main" val="2102054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FBC4-B949-6D46-838F-135D8A69AF45}"/>
              </a:ext>
            </a:extLst>
          </p:cNvPr>
          <p:cNvSpPr>
            <a:spLocks noGrp="1"/>
          </p:cNvSpPr>
          <p:nvPr>
            <p:ph type="title"/>
          </p:nvPr>
        </p:nvSpPr>
        <p:spPr/>
        <p:txBody>
          <a:bodyPr/>
          <a:lstStyle/>
          <a:p>
            <a:r>
              <a:rPr lang="en-US" dirty="0"/>
              <a:t>Randomized Trial: Effect of Same-Day ART Start</a:t>
            </a:r>
          </a:p>
        </p:txBody>
      </p:sp>
      <p:sp>
        <p:nvSpPr>
          <p:cNvPr id="4" name="TextBox 3">
            <a:extLst>
              <a:ext uri="{FF2B5EF4-FFF2-40B4-BE49-F238E27FC236}">
                <a16:creationId xmlns:a16="http://schemas.microsoft.com/office/drawing/2014/main" id="{E9FFC040-7121-A84A-A036-A66BA2681DAF}"/>
              </a:ext>
            </a:extLst>
          </p:cNvPr>
          <p:cNvSpPr txBox="1"/>
          <p:nvPr/>
        </p:nvSpPr>
        <p:spPr>
          <a:xfrm>
            <a:off x="1143000" y="2871791"/>
            <a:ext cx="2432333" cy="369332"/>
          </a:xfrm>
          <a:prstGeom prst="rect">
            <a:avLst/>
          </a:prstGeom>
          <a:noFill/>
        </p:spPr>
        <p:txBody>
          <a:bodyPr wrap="none" rtlCol="0">
            <a:spAutoFit/>
          </a:bodyPr>
          <a:lstStyle/>
          <a:p>
            <a:r>
              <a:rPr lang="en-US" dirty="0"/>
              <a:t>347 Same Day ART Start</a:t>
            </a:r>
          </a:p>
        </p:txBody>
      </p:sp>
      <p:sp>
        <p:nvSpPr>
          <p:cNvPr id="5" name="TextBox 4">
            <a:extLst>
              <a:ext uri="{FF2B5EF4-FFF2-40B4-BE49-F238E27FC236}">
                <a16:creationId xmlns:a16="http://schemas.microsoft.com/office/drawing/2014/main" id="{E1FC7D4D-6C4F-E943-B7CA-4F35EDB69897}"/>
              </a:ext>
            </a:extLst>
          </p:cNvPr>
          <p:cNvSpPr txBox="1"/>
          <p:nvPr/>
        </p:nvSpPr>
        <p:spPr>
          <a:xfrm>
            <a:off x="1143000" y="3957641"/>
            <a:ext cx="2430059" cy="646331"/>
          </a:xfrm>
          <a:prstGeom prst="rect">
            <a:avLst/>
          </a:prstGeom>
          <a:noFill/>
        </p:spPr>
        <p:txBody>
          <a:bodyPr wrap="square" rtlCol="0">
            <a:spAutoFit/>
          </a:bodyPr>
          <a:lstStyle/>
          <a:p>
            <a:r>
              <a:rPr lang="en-US" dirty="0"/>
              <a:t>356 patients in usual care(~21 days)</a:t>
            </a:r>
          </a:p>
        </p:txBody>
      </p:sp>
      <p:sp>
        <p:nvSpPr>
          <p:cNvPr id="11" name="TextBox 10">
            <a:extLst>
              <a:ext uri="{FF2B5EF4-FFF2-40B4-BE49-F238E27FC236}">
                <a16:creationId xmlns:a16="http://schemas.microsoft.com/office/drawing/2014/main" id="{3AC275EC-6CF9-FD4E-A382-5FC32E069EC7}"/>
              </a:ext>
            </a:extLst>
          </p:cNvPr>
          <p:cNvSpPr txBox="1"/>
          <p:nvPr/>
        </p:nvSpPr>
        <p:spPr>
          <a:xfrm>
            <a:off x="4156296" y="2889772"/>
            <a:ext cx="301686" cy="369332"/>
          </a:xfrm>
          <a:prstGeom prst="rect">
            <a:avLst/>
          </a:prstGeom>
          <a:noFill/>
        </p:spPr>
        <p:txBody>
          <a:bodyPr wrap="none" rtlCol="0">
            <a:spAutoFit/>
          </a:bodyPr>
          <a:lstStyle/>
          <a:p>
            <a:r>
              <a:rPr lang="en-US" dirty="0"/>
              <a:t>3</a:t>
            </a:r>
          </a:p>
        </p:txBody>
      </p:sp>
      <p:sp>
        <p:nvSpPr>
          <p:cNvPr id="12" name="TextBox 11">
            <a:extLst>
              <a:ext uri="{FF2B5EF4-FFF2-40B4-BE49-F238E27FC236}">
                <a16:creationId xmlns:a16="http://schemas.microsoft.com/office/drawing/2014/main" id="{661BAC16-6192-444E-ABF6-DB07DF84C377}"/>
              </a:ext>
            </a:extLst>
          </p:cNvPr>
          <p:cNvSpPr txBox="1"/>
          <p:nvPr/>
        </p:nvSpPr>
        <p:spPr>
          <a:xfrm>
            <a:off x="3800476" y="2889772"/>
            <a:ext cx="301686" cy="369332"/>
          </a:xfrm>
          <a:prstGeom prst="rect">
            <a:avLst/>
          </a:prstGeom>
          <a:noFill/>
        </p:spPr>
        <p:txBody>
          <a:bodyPr wrap="none" rtlCol="0">
            <a:spAutoFit/>
          </a:bodyPr>
          <a:lstStyle/>
          <a:p>
            <a:r>
              <a:rPr lang="en-US" dirty="0">
                <a:solidFill>
                  <a:srgbClr val="FF0000"/>
                </a:solidFill>
              </a:rPr>
              <a:t>0</a:t>
            </a:r>
          </a:p>
        </p:txBody>
      </p:sp>
      <p:sp>
        <p:nvSpPr>
          <p:cNvPr id="13" name="TextBox 12">
            <a:extLst>
              <a:ext uri="{FF2B5EF4-FFF2-40B4-BE49-F238E27FC236}">
                <a16:creationId xmlns:a16="http://schemas.microsoft.com/office/drawing/2014/main" id="{2CDAF8C9-3B66-0A4C-8811-E86807A629C5}"/>
              </a:ext>
            </a:extLst>
          </p:cNvPr>
          <p:cNvSpPr txBox="1"/>
          <p:nvPr/>
        </p:nvSpPr>
        <p:spPr>
          <a:xfrm>
            <a:off x="4940750" y="2889772"/>
            <a:ext cx="418704" cy="369332"/>
          </a:xfrm>
          <a:prstGeom prst="rect">
            <a:avLst/>
          </a:prstGeom>
          <a:noFill/>
        </p:spPr>
        <p:txBody>
          <a:bodyPr wrap="none" rtlCol="0">
            <a:spAutoFit/>
          </a:bodyPr>
          <a:lstStyle/>
          <a:p>
            <a:r>
              <a:rPr lang="en-US" dirty="0"/>
              <a:t>10</a:t>
            </a:r>
          </a:p>
        </p:txBody>
      </p:sp>
      <p:sp>
        <p:nvSpPr>
          <p:cNvPr id="14" name="TextBox 13">
            <a:extLst>
              <a:ext uri="{FF2B5EF4-FFF2-40B4-BE49-F238E27FC236}">
                <a16:creationId xmlns:a16="http://schemas.microsoft.com/office/drawing/2014/main" id="{C3DCFD67-30B1-C640-BF9D-1B499FC0C955}"/>
              </a:ext>
            </a:extLst>
          </p:cNvPr>
          <p:cNvSpPr txBox="1"/>
          <p:nvPr/>
        </p:nvSpPr>
        <p:spPr>
          <a:xfrm>
            <a:off x="5842221" y="2889772"/>
            <a:ext cx="418704" cy="369332"/>
          </a:xfrm>
          <a:prstGeom prst="rect">
            <a:avLst/>
          </a:prstGeom>
          <a:noFill/>
        </p:spPr>
        <p:txBody>
          <a:bodyPr wrap="none" rtlCol="0">
            <a:spAutoFit/>
          </a:bodyPr>
          <a:lstStyle/>
          <a:p>
            <a:r>
              <a:rPr lang="en-US" dirty="0"/>
              <a:t>17</a:t>
            </a:r>
          </a:p>
        </p:txBody>
      </p:sp>
      <p:sp>
        <p:nvSpPr>
          <p:cNvPr id="15" name="TextBox 14">
            <a:extLst>
              <a:ext uri="{FF2B5EF4-FFF2-40B4-BE49-F238E27FC236}">
                <a16:creationId xmlns:a16="http://schemas.microsoft.com/office/drawing/2014/main" id="{F3FF2D24-942B-1840-BC04-F1925792A912}"/>
              </a:ext>
            </a:extLst>
          </p:cNvPr>
          <p:cNvSpPr txBox="1"/>
          <p:nvPr/>
        </p:nvSpPr>
        <p:spPr>
          <a:xfrm>
            <a:off x="6743692" y="2889772"/>
            <a:ext cx="418704" cy="369332"/>
          </a:xfrm>
          <a:prstGeom prst="rect">
            <a:avLst/>
          </a:prstGeom>
          <a:noFill/>
        </p:spPr>
        <p:txBody>
          <a:bodyPr wrap="none" rtlCol="0">
            <a:spAutoFit/>
          </a:bodyPr>
          <a:lstStyle/>
          <a:p>
            <a:r>
              <a:rPr lang="en-US" dirty="0"/>
              <a:t>24</a:t>
            </a:r>
          </a:p>
        </p:txBody>
      </p:sp>
      <p:sp>
        <p:nvSpPr>
          <p:cNvPr id="16" name="TextBox 15">
            <a:extLst>
              <a:ext uri="{FF2B5EF4-FFF2-40B4-BE49-F238E27FC236}">
                <a16:creationId xmlns:a16="http://schemas.microsoft.com/office/drawing/2014/main" id="{AE4A27DC-BD20-D649-B51D-E2B85852BA02}"/>
              </a:ext>
            </a:extLst>
          </p:cNvPr>
          <p:cNvSpPr txBox="1"/>
          <p:nvPr/>
        </p:nvSpPr>
        <p:spPr>
          <a:xfrm>
            <a:off x="4456786" y="3966394"/>
            <a:ext cx="301686" cy="369332"/>
          </a:xfrm>
          <a:prstGeom prst="rect">
            <a:avLst/>
          </a:prstGeom>
          <a:noFill/>
        </p:spPr>
        <p:txBody>
          <a:bodyPr wrap="none" rtlCol="0">
            <a:spAutoFit/>
          </a:bodyPr>
          <a:lstStyle/>
          <a:p>
            <a:r>
              <a:rPr lang="en-US" dirty="0"/>
              <a:t>7</a:t>
            </a:r>
          </a:p>
        </p:txBody>
      </p:sp>
      <p:sp>
        <p:nvSpPr>
          <p:cNvPr id="17" name="TextBox 16">
            <a:extLst>
              <a:ext uri="{FF2B5EF4-FFF2-40B4-BE49-F238E27FC236}">
                <a16:creationId xmlns:a16="http://schemas.microsoft.com/office/drawing/2014/main" id="{0B8F9EA2-E197-C742-A7AD-417944E5B65F}"/>
              </a:ext>
            </a:extLst>
          </p:cNvPr>
          <p:cNvSpPr txBox="1"/>
          <p:nvPr/>
        </p:nvSpPr>
        <p:spPr>
          <a:xfrm>
            <a:off x="3800476" y="3966394"/>
            <a:ext cx="301686" cy="369332"/>
          </a:xfrm>
          <a:prstGeom prst="rect">
            <a:avLst/>
          </a:prstGeom>
          <a:noFill/>
        </p:spPr>
        <p:txBody>
          <a:bodyPr wrap="none" rtlCol="0">
            <a:spAutoFit/>
          </a:bodyPr>
          <a:lstStyle/>
          <a:p>
            <a:r>
              <a:rPr lang="en-US" dirty="0"/>
              <a:t>0</a:t>
            </a:r>
          </a:p>
        </p:txBody>
      </p:sp>
      <p:sp>
        <p:nvSpPr>
          <p:cNvPr id="18" name="TextBox 17">
            <a:extLst>
              <a:ext uri="{FF2B5EF4-FFF2-40B4-BE49-F238E27FC236}">
                <a16:creationId xmlns:a16="http://schemas.microsoft.com/office/drawing/2014/main" id="{9477643E-95AF-3F4A-A712-23C55281C143}"/>
              </a:ext>
            </a:extLst>
          </p:cNvPr>
          <p:cNvSpPr txBox="1"/>
          <p:nvPr/>
        </p:nvSpPr>
        <p:spPr>
          <a:xfrm>
            <a:off x="5541730" y="3966394"/>
            <a:ext cx="418704" cy="369332"/>
          </a:xfrm>
          <a:prstGeom prst="rect">
            <a:avLst/>
          </a:prstGeom>
          <a:noFill/>
        </p:spPr>
        <p:txBody>
          <a:bodyPr wrap="none" rtlCol="0">
            <a:spAutoFit/>
          </a:bodyPr>
          <a:lstStyle/>
          <a:p>
            <a:r>
              <a:rPr lang="en-US" dirty="0"/>
              <a:t>14</a:t>
            </a:r>
          </a:p>
        </p:txBody>
      </p:sp>
      <p:sp>
        <p:nvSpPr>
          <p:cNvPr id="20" name="TextBox 19">
            <a:extLst>
              <a:ext uri="{FF2B5EF4-FFF2-40B4-BE49-F238E27FC236}">
                <a16:creationId xmlns:a16="http://schemas.microsoft.com/office/drawing/2014/main" id="{F91004C4-E6BD-0F43-A919-47A977302FB6}"/>
              </a:ext>
            </a:extLst>
          </p:cNvPr>
          <p:cNvSpPr txBox="1"/>
          <p:nvPr/>
        </p:nvSpPr>
        <p:spPr>
          <a:xfrm>
            <a:off x="6743692" y="3966394"/>
            <a:ext cx="418704" cy="369332"/>
          </a:xfrm>
          <a:prstGeom prst="rect">
            <a:avLst/>
          </a:prstGeom>
          <a:noFill/>
        </p:spPr>
        <p:txBody>
          <a:bodyPr wrap="none" rtlCol="0">
            <a:spAutoFit/>
          </a:bodyPr>
          <a:lstStyle/>
          <a:p>
            <a:r>
              <a:rPr lang="en-US" dirty="0">
                <a:solidFill>
                  <a:srgbClr val="FF0000"/>
                </a:solidFill>
              </a:rPr>
              <a:t>21</a:t>
            </a:r>
          </a:p>
        </p:txBody>
      </p:sp>
      <p:sp>
        <p:nvSpPr>
          <p:cNvPr id="21" name="TextBox 20">
            <a:extLst>
              <a:ext uri="{FF2B5EF4-FFF2-40B4-BE49-F238E27FC236}">
                <a16:creationId xmlns:a16="http://schemas.microsoft.com/office/drawing/2014/main" id="{374B87E1-F1EE-2F43-AECB-794C76E96411}"/>
              </a:ext>
            </a:extLst>
          </p:cNvPr>
          <p:cNvSpPr txBox="1"/>
          <p:nvPr/>
        </p:nvSpPr>
        <p:spPr>
          <a:xfrm>
            <a:off x="4556031" y="3433535"/>
            <a:ext cx="2089867" cy="369332"/>
          </a:xfrm>
          <a:prstGeom prst="rect">
            <a:avLst/>
          </a:prstGeom>
          <a:noFill/>
        </p:spPr>
        <p:txBody>
          <a:bodyPr wrap="none" rtlCol="0">
            <a:spAutoFit/>
          </a:bodyPr>
          <a:lstStyle/>
          <a:p>
            <a:r>
              <a:rPr lang="en-US" dirty="0"/>
              <a:t>Intensive counseling</a:t>
            </a:r>
          </a:p>
        </p:txBody>
      </p:sp>
      <p:sp>
        <p:nvSpPr>
          <p:cNvPr id="23" name="Rectangle 22">
            <a:extLst>
              <a:ext uri="{FF2B5EF4-FFF2-40B4-BE49-F238E27FC236}">
                <a16:creationId xmlns:a16="http://schemas.microsoft.com/office/drawing/2014/main" id="{E4686A72-2218-4F46-8BB7-906D1DA872EB}"/>
              </a:ext>
            </a:extLst>
          </p:cNvPr>
          <p:cNvSpPr/>
          <p:nvPr/>
        </p:nvSpPr>
        <p:spPr>
          <a:xfrm>
            <a:off x="8375903" y="2646468"/>
            <a:ext cx="3071501" cy="1569660"/>
          </a:xfrm>
          <a:prstGeom prst="rect">
            <a:avLst/>
          </a:prstGeom>
        </p:spPr>
        <p:txBody>
          <a:bodyPr wrap="square">
            <a:spAutoFit/>
          </a:bodyPr>
          <a:lstStyle/>
          <a:p>
            <a:pPr algn="ctr"/>
            <a:r>
              <a:rPr lang="en-US" dirty="0">
                <a:latin typeface="Helvetica" pitchFamily="2" charset="0"/>
              </a:rPr>
              <a:t>Risk ratio (RR) of being retained and suppressed at 12 months was </a:t>
            </a:r>
          </a:p>
          <a:p>
            <a:pPr algn="ctr"/>
            <a:endParaRPr lang="en-US" dirty="0">
              <a:latin typeface="Helvetica" pitchFamily="2" charset="0"/>
            </a:endParaRPr>
          </a:p>
          <a:p>
            <a:pPr algn="ctr"/>
            <a:r>
              <a:rPr lang="en-US" sz="2400" dirty="0">
                <a:latin typeface="Helvetica" pitchFamily="2" charset="0"/>
              </a:rPr>
              <a:t>1.2 (95% CI:1.0- 1.4)</a:t>
            </a:r>
            <a:endParaRPr lang="en-US" dirty="0">
              <a:effectLst/>
              <a:latin typeface="Helvetica" pitchFamily="2" charset="0"/>
            </a:endParaRPr>
          </a:p>
        </p:txBody>
      </p:sp>
      <p:sp>
        <p:nvSpPr>
          <p:cNvPr id="24" name="TextBox 23">
            <a:extLst>
              <a:ext uri="{FF2B5EF4-FFF2-40B4-BE49-F238E27FC236}">
                <a16:creationId xmlns:a16="http://schemas.microsoft.com/office/drawing/2014/main" id="{08C15D94-E2EA-EF40-9142-0D85CCB17A65}"/>
              </a:ext>
            </a:extLst>
          </p:cNvPr>
          <p:cNvSpPr txBox="1"/>
          <p:nvPr/>
        </p:nvSpPr>
        <p:spPr>
          <a:xfrm>
            <a:off x="4467107" y="5234774"/>
            <a:ext cx="2485937" cy="369332"/>
          </a:xfrm>
          <a:prstGeom prst="rect">
            <a:avLst/>
          </a:prstGeom>
          <a:noFill/>
        </p:spPr>
        <p:txBody>
          <a:bodyPr wrap="none" rtlCol="0">
            <a:spAutoFit/>
          </a:bodyPr>
          <a:lstStyle/>
          <a:p>
            <a:r>
              <a:rPr lang="en-US" dirty="0"/>
              <a:t>Given 1.70 USD per visit </a:t>
            </a:r>
          </a:p>
        </p:txBody>
      </p:sp>
      <p:sp>
        <p:nvSpPr>
          <p:cNvPr id="25" name="TextBox 24">
            <a:extLst>
              <a:ext uri="{FF2B5EF4-FFF2-40B4-BE49-F238E27FC236}">
                <a16:creationId xmlns:a16="http://schemas.microsoft.com/office/drawing/2014/main" id="{BF150C60-31F5-1C4B-BB1B-A29C416D3081}"/>
              </a:ext>
            </a:extLst>
          </p:cNvPr>
          <p:cNvSpPr txBox="1"/>
          <p:nvPr/>
        </p:nvSpPr>
        <p:spPr>
          <a:xfrm rot="16200000">
            <a:off x="-333241" y="3498854"/>
            <a:ext cx="1731051" cy="461665"/>
          </a:xfrm>
          <a:prstGeom prst="rect">
            <a:avLst/>
          </a:prstGeom>
          <a:noFill/>
        </p:spPr>
        <p:txBody>
          <a:bodyPr wrap="none" rtlCol="0">
            <a:spAutoFit/>
          </a:bodyPr>
          <a:lstStyle/>
          <a:p>
            <a:r>
              <a:rPr lang="en-US" sz="2400" dirty="0"/>
              <a:t>Randomized</a:t>
            </a:r>
          </a:p>
        </p:txBody>
      </p:sp>
      <p:sp>
        <p:nvSpPr>
          <p:cNvPr id="26" name="TextBox 25">
            <a:extLst>
              <a:ext uri="{FF2B5EF4-FFF2-40B4-BE49-F238E27FC236}">
                <a16:creationId xmlns:a16="http://schemas.microsoft.com/office/drawing/2014/main" id="{DB00A090-D5B3-E048-A296-6FB2F719B9C7}"/>
              </a:ext>
            </a:extLst>
          </p:cNvPr>
          <p:cNvSpPr txBox="1"/>
          <p:nvPr/>
        </p:nvSpPr>
        <p:spPr>
          <a:xfrm>
            <a:off x="9348097" y="6415088"/>
            <a:ext cx="2584362" cy="307777"/>
          </a:xfrm>
          <a:prstGeom prst="rect">
            <a:avLst/>
          </a:prstGeom>
          <a:noFill/>
        </p:spPr>
        <p:txBody>
          <a:bodyPr wrap="none" rtlCol="0">
            <a:spAutoFit/>
          </a:bodyPr>
          <a:lstStyle/>
          <a:p>
            <a:r>
              <a:rPr lang="en-US" sz="1400" i="1" dirty="0" err="1"/>
              <a:t>PLoS</a:t>
            </a:r>
            <a:r>
              <a:rPr lang="en-US" sz="1400" i="1" dirty="0"/>
              <a:t> Med 14(7): e1002357. 2017</a:t>
            </a:r>
          </a:p>
        </p:txBody>
      </p:sp>
      <p:sp>
        <p:nvSpPr>
          <p:cNvPr id="28" name="Right Arrow 27">
            <a:extLst>
              <a:ext uri="{FF2B5EF4-FFF2-40B4-BE49-F238E27FC236}">
                <a16:creationId xmlns:a16="http://schemas.microsoft.com/office/drawing/2014/main" id="{494CBD0B-CEC4-1E4A-8886-3DE1DCDDEC74}"/>
              </a:ext>
            </a:extLst>
          </p:cNvPr>
          <p:cNvSpPr/>
          <p:nvPr/>
        </p:nvSpPr>
        <p:spPr>
          <a:xfrm>
            <a:off x="3827154" y="2753263"/>
            <a:ext cx="3671887" cy="60007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FAFE10DF-E445-344A-83E8-FCEE98DD7C54}"/>
              </a:ext>
            </a:extLst>
          </p:cNvPr>
          <p:cNvSpPr/>
          <p:nvPr/>
        </p:nvSpPr>
        <p:spPr>
          <a:xfrm>
            <a:off x="3765022" y="3851024"/>
            <a:ext cx="3671887" cy="60007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807D5988-1F6B-3444-A537-0EE21F2213FD}"/>
              </a:ext>
            </a:extLst>
          </p:cNvPr>
          <p:cNvCxnSpPr>
            <a:stCxn id="25" idx="2"/>
            <a:endCxn id="4" idx="1"/>
          </p:cNvCxnSpPr>
          <p:nvPr/>
        </p:nvCxnSpPr>
        <p:spPr>
          <a:xfrm flipV="1">
            <a:off x="763117" y="3056457"/>
            <a:ext cx="379883" cy="6732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BA3C310-8DEE-884E-9119-37534B95C0DD}"/>
              </a:ext>
            </a:extLst>
          </p:cNvPr>
          <p:cNvCxnSpPr>
            <a:cxnSpLocks/>
            <a:stCxn id="25" idx="2"/>
            <a:endCxn id="5" idx="1"/>
          </p:cNvCxnSpPr>
          <p:nvPr/>
        </p:nvCxnSpPr>
        <p:spPr>
          <a:xfrm>
            <a:off x="763117" y="3729686"/>
            <a:ext cx="379883" cy="5511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E49BD1-9CEA-C443-9090-058F2D73CA0E}"/>
              </a:ext>
            </a:extLst>
          </p:cNvPr>
          <p:cNvSpPr txBox="1"/>
          <p:nvPr/>
        </p:nvSpPr>
        <p:spPr>
          <a:xfrm>
            <a:off x="5751082" y="1624938"/>
            <a:ext cx="1053237" cy="369332"/>
          </a:xfrm>
          <a:prstGeom prst="rect">
            <a:avLst/>
          </a:prstGeom>
          <a:noFill/>
        </p:spPr>
        <p:txBody>
          <a:bodyPr wrap="none" rtlCol="0">
            <a:spAutoFit/>
          </a:bodyPr>
          <a:lstStyle/>
          <a:p>
            <a:r>
              <a:rPr lang="en-US" dirty="0"/>
              <a:t>ART Start</a:t>
            </a:r>
          </a:p>
        </p:txBody>
      </p:sp>
      <p:cxnSp>
        <p:nvCxnSpPr>
          <p:cNvPr id="7" name="Curved Connector 6">
            <a:extLst>
              <a:ext uri="{FF2B5EF4-FFF2-40B4-BE49-F238E27FC236}">
                <a16:creationId xmlns:a16="http://schemas.microsoft.com/office/drawing/2014/main" id="{D0360F30-603D-9542-8E2D-B1C628303F21}"/>
              </a:ext>
            </a:extLst>
          </p:cNvPr>
          <p:cNvCxnSpPr>
            <a:stCxn id="3" idx="1"/>
            <a:endCxn id="12" idx="0"/>
          </p:cNvCxnSpPr>
          <p:nvPr/>
        </p:nvCxnSpPr>
        <p:spPr>
          <a:xfrm rot="10800000" flipV="1">
            <a:off x="3951320" y="1809604"/>
            <a:ext cx="1799763" cy="1080168"/>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5481F736-9BE7-7B43-B0B2-205C453D06FB}"/>
              </a:ext>
            </a:extLst>
          </p:cNvPr>
          <p:cNvCxnSpPr>
            <a:cxnSpLocks/>
            <a:stCxn id="3" idx="3"/>
            <a:endCxn id="20" idx="3"/>
          </p:cNvCxnSpPr>
          <p:nvPr/>
        </p:nvCxnSpPr>
        <p:spPr>
          <a:xfrm>
            <a:off x="6804319" y="1809604"/>
            <a:ext cx="358077" cy="2341456"/>
          </a:xfrm>
          <a:prstGeom prst="curvedConnector3">
            <a:avLst>
              <a:gd name="adj1" fmla="val 29950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11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315F-D3E5-D14B-AC73-4D00A8CAC78F}"/>
              </a:ext>
            </a:extLst>
          </p:cNvPr>
          <p:cNvSpPr>
            <a:spLocks noGrp="1"/>
          </p:cNvSpPr>
          <p:nvPr>
            <p:ph type="title"/>
          </p:nvPr>
        </p:nvSpPr>
        <p:spPr/>
        <p:txBody>
          <a:bodyPr>
            <a:normAutofit fontScale="90000"/>
          </a:bodyPr>
          <a:lstStyle/>
          <a:p>
            <a:r>
              <a:rPr lang="en-US" dirty="0"/>
              <a:t>“Pragmatic” Trial Design: PRECIS-2</a:t>
            </a:r>
            <a:br>
              <a:rPr lang="en-US" dirty="0"/>
            </a:br>
            <a:r>
              <a:rPr lang="en-US" dirty="0"/>
              <a:t>The </a:t>
            </a:r>
            <a:r>
              <a:rPr lang="en-US" dirty="0" err="1"/>
              <a:t>PRagmatic</a:t>
            </a:r>
            <a:r>
              <a:rPr lang="en-US" dirty="0"/>
              <a:t>-Explanatory Continuum Indicator Summary 2 (PRECIS-2)</a:t>
            </a:r>
          </a:p>
        </p:txBody>
      </p:sp>
      <p:pic>
        <p:nvPicPr>
          <p:cNvPr id="5" name="Content Placeholder 4">
            <a:extLst>
              <a:ext uri="{FF2B5EF4-FFF2-40B4-BE49-F238E27FC236}">
                <a16:creationId xmlns:a16="http://schemas.microsoft.com/office/drawing/2014/main" id="{82959295-749B-5844-B3FC-0B09F3F10BDB}"/>
              </a:ext>
            </a:extLst>
          </p:cNvPr>
          <p:cNvPicPr>
            <a:picLocks noGrp="1" noChangeAspect="1"/>
          </p:cNvPicPr>
          <p:nvPr>
            <p:ph idx="1"/>
          </p:nvPr>
        </p:nvPicPr>
        <p:blipFill>
          <a:blip r:embed="rId3"/>
          <a:stretch>
            <a:fillRect/>
          </a:stretch>
        </p:blipFill>
        <p:spPr>
          <a:xfrm>
            <a:off x="3270069" y="1928813"/>
            <a:ext cx="5369106" cy="4529637"/>
          </a:xfrm>
        </p:spPr>
      </p:pic>
      <p:sp>
        <p:nvSpPr>
          <p:cNvPr id="4" name="Rectangle 3">
            <a:extLst>
              <a:ext uri="{FF2B5EF4-FFF2-40B4-BE49-F238E27FC236}">
                <a16:creationId xmlns:a16="http://schemas.microsoft.com/office/drawing/2014/main" id="{A4AEAD65-E341-8648-891E-EA49D379D099}"/>
              </a:ext>
            </a:extLst>
          </p:cNvPr>
          <p:cNvSpPr/>
          <p:nvPr/>
        </p:nvSpPr>
        <p:spPr>
          <a:xfrm>
            <a:off x="9119612" y="6273784"/>
            <a:ext cx="2927404" cy="369332"/>
          </a:xfrm>
          <a:prstGeom prst="rect">
            <a:avLst/>
          </a:prstGeom>
        </p:spPr>
        <p:txBody>
          <a:bodyPr wrap="none">
            <a:spAutoFit/>
          </a:bodyPr>
          <a:lstStyle/>
          <a:p>
            <a:r>
              <a:rPr lang="en-US" dirty="0">
                <a:solidFill>
                  <a:srgbClr val="333333"/>
                </a:solidFill>
                <a:latin typeface="interfaceregular"/>
              </a:rPr>
              <a:t>Loudon </a:t>
            </a:r>
            <a:r>
              <a:rPr lang="en-US" i="1" dirty="0">
                <a:solidFill>
                  <a:srgbClr val="333333"/>
                </a:solidFill>
                <a:latin typeface="interfaceregular"/>
              </a:rPr>
              <a:t>BMJ</a:t>
            </a:r>
            <a:r>
              <a:rPr lang="en-US" dirty="0">
                <a:solidFill>
                  <a:srgbClr val="333333"/>
                </a:solidFill>
                <a:latin typeface="interfaceregular"/>
              </a:rPr>
              <a:t> 2015;350:h2147</a:t>
            </a:r>
            <a:endParaRPr lang="en-US" dirty="0"/>
          </a:p>
        </p:txBody>
      </p:sp>
    </p:spTree>
    <p:extLst>
      <p:ext uri="{BB962C8B-B14F-4D97-AF65-F5344CB8AC3E}">
        <p14:creationId xmlns:p14="http://schemas.microsoft.com/office/powerpoint/2010/main" val="15932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 -2 </a:t>
            </a:r>
          </a:p>
        </p:txBody>
      </p:sp>
      <p:sp>
        <p:nvSpPr>
          <p:cNvPr id="3" name="Content Placeholder 2"/>
          <p:cNvSpPr>
            <a:spLocks noGrp="1"/>
          </p:cNvSpPr>
          <p:nvPr>
            <p:ph idx="1"/>
          </p:nvPr>
        </p:nvSpPr>
        <p:spPr>
          <a:xfrm>
            <a:off x="838200" y="1690688"/>
            <a:ext cx="10515600" cy="4829426"/>
          </a:xfrm>
        </p:spPr>
        <p:txBody>
          <a:bodyPr>
            <a:normAutofit fontScale="77500" lnSpcReduction="20000"/>
          </a:bodyPr>
          <a:lstStyle/>
          <a:p>
            <a:pPr>
              <a:lnSpc>
                <a:spcPct val="120000"/>
              </a:lnSpc>
            </a:pPr>
            <a:r>
              <a:rPr lang="en-US" dirty="0"/>
              <a:t>Eligibility—To what extent are the participants in the trial similar to those who would receive this intervention if it was part of usual care?</a:t>
            </a:r>
          </a:p>
          <a:p>
            <a:pPr lvl="1">
              <a:lnSpc>
                <a:spcPct val="120000"/>
              </a:lnSpc>
            </a:pPr>
            <a:r>
              <a:rPr lang="en-US" dirty="0"/>
              <a:t>TB trial includes all those with clinically suspected TB or those with culture or smear positive TB?</a:t>
            </a:r>
          </a:p>
          <a:p>
            <a:pPr>
              <a:lnSpc>
                <a:spcPct val="120000"/>
              </a:lnSpc>
            </a:pPr>
            <a:r>
              <a:rPr lang="en-US" dirty="0"/>
              <a:t>Recruitment—How much extra effort is made to recruit participants over and above what would be used in the usual care setting to engage with patients?</a:t>
            </a:r>
          </a:p>
          <a:p>
            <a:pPr lvl="1">
              <a:lnSpc>
                <a:spcPct val="120000"/>
              </a:lnSpc>
            </a:pPr>
            <a:r>
              <a:rPr lang="en-US" dirty="0"/>
              <a:t>Pay people to participate</a:t>
            </a:r>
          </a:p>
          <a:p>
            <a:pPr>
              <a:lnSpc>
                <a:spcPct val="120000"/>
              </a:lnSpc>
            </a:pPr>
            <a:r>
              <a:rPr lang="en-US" dirty="0"/>
              <a:t>Setting—How different are the settings of the trial from the usual care setting?</a:t>
            </a:r>
          </a:p>
          <a:p>
            <a:pPr lvl="1">
              <a:lnSpc>
                <a:spcPct val="120000"/>
              </a:lnSpc>
            </a:pPr>
            <a:r>
              <a:rPr lang="en-US" dirty="0" err="1"/>
              <a:t>Predisone</a:t>
            </a:r>
            <a:r>
              <a:rPr lang="en-US" dirty="0"/>
              <a:t> for ART IRIS carried out at university hospital in Africa </a:t>
            </a:r>
          </a:p>
          <a:p>
            <a:pPr>
              <a:lnSpc>
                <a:spcPct val="120000"/>
              </a:lnSpc>
            </a:pPr>
            <a:r>
              <a:rPr lang="en-US" dirty="0"/>
              <a:t>Follow-up—How different is the intensity of measurement and follow-up of participants in the trial from the typical follow-up in usual care?</a:t>
            </a:r>
          </a:p>
          <a:p>
            <a:pPr>
              <a:lnSpc>
                <a:spcPct val="120000"/>
              </a:lnSpc>
            </a:pPr>
            <a:r>
              <a:rPr lang="en-US" dirty="0"/>
              <a:t>Primary analysis—To what extent are all data included in the analysis of the primary outcome?</a:t>
            </a:r>
          </a:p>
        </p:txBody>
      </p:sp>
    </p:spTree>
    <p:extLst>
      <p:ext uri="{BB962C8B-B14F-4D97-AF65-F5344CB8AC3E}">
        <p14:creationId xmlns:p14="http://schemas.microsoft.com/office/powerpoint/2010/main" val="2399907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14780</TotalTime>
  <Words>1880</Words>
  <Application>Microsoft Macintosh PowerPoint</Application>
  <PresentationFormat>Widescreen</PresentationFormat>
  <Paragraphs>286</Paragraphs>
  <Slides>33</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Avenir Book</vt:lpstr>
      <vt:lpstr>Calibri</vt:lpstr>
      <vt:lpstr>Calibri Light</vt:lpstr>
      <vt:lpstr>Helvetica</vt:lpstr>
      <vt:lpstr>interfaceregular</vt:lpstr>
      <vt:lpstr>Office Theme</vt:lpstr>
      <vt:lpstr>Week 5 – Study Designs in Implementation Science</vt:lpstr>
      <vt:lpstr>Overview</vt:lpstr>
      <vt:lpstr>Objectives</vt:lpstr>
      <vt:lpstr>A good natural experiment is something where you have no control over assignment but the “natural” process that assigns it is as if random </vt:lpstr>
      <vt:lpstr>Strategy A (human subjects research): Conform reality to research needs</vt:lpstr>
      <vt:lpstr>Strategy B (Human subjects research): Conform design to reality</vt:lpstr>
      <vt:lpstr>Randomized Trial: Effect of Same-Day ART Start</vt:lpstr>
      <vt:lpstr>“Pragmatic” Trial Design: PRECIS-2 The PRagmatic-Explanatory Continuum Indicator Summary 2 (PRECIS-2)</vt:lpstr>
      <vt:lpstr>PRECIS -2 </vt:lpstr>
      <vt:lpstr>Precis - 2</vt:lpstr>
      <vt:lpstr>Observational Studies: Cohorts</vt:lpstr>
      <vt:lpstr>Interval cohort</vt:lpstr>
      <vt:lpstr>Clinic-based cohort</vt:lpstr>
      <vt:lpstr>A MACS – type publication </vt:lpstr>
      <vt:lpstr>An IeDEA Type Publication</vt:lpstr>
      <vt:lpstr>PowerPoint Presentation</vt:lpstr>
      <vt:lpstr>PowerPoint Presentation</vt:lpstr>
      <vt:lpstr>Clinic-based cohort vs. Interval cohort</vt:lpstr>
      <vt:lpstr>Natural Experiments (or Quasi Experimental)</vt:lpstr>
      <vt:lpstr>Natural experiments</vt:lpstr>
      <vt:lpstr>Regression discontinuity</vt:lpstr>
      <vt:lpstr>Application to HIV: Effect of treatment expansion on retention</vt:lpstr>
      <vt:lpstr>PowerPoint Presentation</vt:lpstr>
      <vt:lpstr>Other tools: Instrumental variable</vt:lpstr>
      <vt:lpstr>Instrumental Variable Analysis: Effect of ART Initiation on Retention in Care</vt:lpstr>
      <vt:lpstr>Experimental Trails: Phased Implementation </vt:lpstr>
      <vt:lpstr>Stepped Wedge Cluster Randomized Trial</vt:lpstr>
      <vt:lpstr>Evaluation: Phased implementation</vt:lpstr>
      <vt:lpstr>Stepped Wedge</vt:lpstr>
      <vt:lpstr>Design of studies (vs. study designs) for implementation science</vt:lpstr>
      <vt:lpstr>PowerPoint Presentation</vt:lpstr>
      <vt:lpstr>Implementation – Effectiveness Designs</vt:lpstr>
      <vt:lpstr>Wrap-up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4 – Study Designs in Implementation Science</dc:title>
  <dc:creator>Microsoft Office User</dc:creator>
  <cp:lastModifiedBy>Geng, Elvin</cp:lastModifiedBy>
  <cp:revision>96</cp:revision>
  <dcterms:created xsi:type="dcterms:W3CDTF">2017-04-22T02:26:01Z</dcterms:created>
  <dcterms:modified xsi:type="dcterms:W3CDTF">2019-05-02T20:16:20Z</dcterms:modified>
</cp:coreProperties>
</file>