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9" r:id="rId1"/>
  </p:sldMasterIdLst>
  <p:notesMasterIdLst>
    <p:notesMasterId r:id="rId19"/>
  </p:notesMasterIdLst>
  <p:handoutMasterIdLst>
    <p:handoutMasterId r:id="rId20"/>
  </p:handoutMasterIdLst>
  <p:sldIdLst>
    <p:sldId id="847" r:id="rId2"/>
    <p:sldId id="910" r:id="rId3"/>
    <p:sldId id="869" r:id="rId4"/>
    <p:sldId id="693" r:id="rId5"/>
    <p:sldId id="913" r:id="rId6"/>
    <p:sldId id="898" r:id="rId7"/>
    <p:sldId id="907" r:id="rId8"/>
    <p:sldId id="848" r:id="rId9"/>
    <p:sldId id="915" r:id="rId10"/>
    <p:sldId id="911" r:id="rId11"/>
    <p:sldId id="908" r:id="rId12"/>
    <p:sldId id="912" r:id="rId13"/>
    <p:sldId id="914" r:id="rId14"/>
    <p:sldId id="759" r:id="rId15"/>
    <p:sldId id="909" r:id="rId16"/>
    <p:sldId id="730" r:id="rId17"/>
    <p:sldId id="729" r:id="rId18"/>
  </p:sldIdLst>
  <p:sldSz cx="9144000" cy="6858000" type="screen4x3"/>
  <p:notesSz cx="6831013" cy="91170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cculloch" initials="C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981"/>
    <a:srgbClr val="D7FDF9"/>
    <a:srgbClr val="F6E6EA"/>
    <a:srgbClr val="FAE2F6"/>
    <a:srgbClr val="121328"/>
    <a:srgbClr val="003366"/>
    <a:srgbClr val="0066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1"/>
    <p:restoredTop sz="66534"/>
  </p:normalViewPr>
  <p:slideViewPr>
    <p:cSldViewPr>
      <p:cViewPr varScale="1">
        <p:scale>
          <a:sx n="137" d="100"/>
          <a:sy n="137" d="100"/>
        </p:scale>
        <p:origin x="208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3BDF4B-B672-42B6-AF83-560EF4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6C7017-599B-4E3A-BC4E-BC04E31A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auto_examples/neighbors/plot_lof_outlier_detection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missing-data-cfd9dbfd11b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resources/res-str-002-data-management-spring-2016/workshop-materials/MITRES_STR002S16_IntroDM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mit.edu/data-management/plan/wh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mit.edu/data-management/plan/wh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509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praveengovi.analytics/outliers-what-it-say-during-data-analysis-75d664dcce0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outlier factors looks in a data points immediate neighborhood of a data point and determines how “likely” or ”unlikely” the value is”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Helpful when we have lots of data (both in terms of subjects and features)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options available in Orange, now we will demo the local outlier factor</a:t>
            </a:r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https://scikit-learn.org/stable/auto_examples/neighbors/plot_lof_outlier_detection.html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 on CLE</a:t>
            </a:r>
          </a:p>
          <a:p>
            <a:endParaRPr lang="en-US" dirty="0"/>
          </a:p>
          <a:p>
            <a:r>
              <a:rPr lang="en-US" dirty="0"/>
              <a:t>From Orange documentation: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One class SVM with non-linear kernel (RBF)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classifies data as similar or different from the core class: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parameter for the upper bound on the fraction of training errors and a lower bound of the fraction of support vectors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Kernel coefficient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gamma parameter, which specifies how much influence a single data instance has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Covariance estimator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fits ellipsis to central points with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Mahalanobis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distance metric: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Support fraction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specifies the proportion of points included in the estimate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Local Outlier Factor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obtains local density from the k-nearest neighbors: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Neighbors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represents number of neighbors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Metric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distance measure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Isolation Forest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isolates observations by randomly selecting a feature and then randomly selecting a split value between the maximum and minimum values of the selected feature: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Replicabe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training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fixes random seed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https://towardsdatascience.com/missing-data-cfd9dbfd11b7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6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 on 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7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performing data science, in fact in most analyses, majority of time spent either collecting data or organizing and 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Well worth our while to spend a few moments on this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research data life cycle is dynamic and iterative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Preparation is key but expect something may not go as expected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prepared to iterate</a:t>
            </a:r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https://ocw.mit.edu/resources/res-str-002-data-management-spring-2016/workshop-materials/MITRES_STR002S16_IntroDM.pdf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Further content: </a:t>
            </a:r>
            <a:r>
              <a:rPr lang="en-US" dirty="0">
                <a:hlinkClick r:id="rId3"/>
              </a:rPr>
              <a:t>https://libraries.mit.edu/data-management/plan/why/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yourself time in the future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Poor data management and storage will lead to headaches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integrity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Have confidence in your data – veracity!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Retention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Funding sources will often require archiving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 and protect yourself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Ensure your research integrity is not questioned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 open research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Allow others to benefit from that 80% effort towards data collection 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Protect and secure your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Don’t leave your money on the street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Further content: </a:t>
            </a:r>
            <a:r>
              <a:rPr lang="en-US" dirty="0">
                <a:hlinkClick r:id="rId3"/>
              </a:rPr>
              <a:t>https://libraries.mit.edu/data-management/plan/why/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source: </a:t>
            </a:r>
            <a:r>
              <a:rPr lang="en-US" dirty="0">
                <a:hlinkClick r:id="rId3"/>
              </a:rPr>
              <a:t>https://journals.plos.org/ploscompbiol/article?id=10.1371/journal.pcbi.1005097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careful institutions can fall victim – be aware of any phishing or intrusion attempts on your personal accounts. Also imagine your worst case data scenario and protect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use data to demonstrate and learn about data management and 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the breakdown of where this content will be discussed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spot outliers with plots (discuss 1D vs 2D outliers)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example of epigenetics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what if our data lies in a high dimensional space? Algorithms can help (next slide)</a:t>
            </a:r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https://medium.com/@praveengovi.analytics/outliers-what-it-say-during-data-analysis-75d664dcce04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4AD58-28BD-4876-8AD6-E135AAC71724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FACC4-D438-44D1-956A-3DEBAC02C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194B7-875E-4788-AD71-FD3819088A4D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3B21E-98AB-4D59-82AD-00F6FDCA5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0C22A-A5BD-4374-BE9A-2460E35F1C05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A04D7-D52F-44A1-B718-85553BAC6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AB348-34BE-4549-A481-AD36BC20A7F6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7143-9179-4DC9-A590-F2AA58D23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C2BC9-36FD-4DDC-BFAA-105285EC1E69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24C1-BEFD-417C-96E3-EE0C305510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B40A-C591-499B-8601-1A2CFBD60DE4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FB8B2-8CED-40A5-89F3-AF934E143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FC86D-C071-409D-AB1A-3134831600EF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4667-FF0A-43C4-B198-F353F5996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0FA9-C0CD-49EF-87A7-D57CCE4E0FEB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34D0-A38C-4842-B148-36414A73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020FC-00AC-4B94-800F-D11BCE33B7AF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BD87D-BF90-48AE-8C91-8BA44030FE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3969A-DB59-4D7E-A109-DCB47B63F47A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0700-33CC-418D-B77C-210605D3E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62B2-BCB3-45D6-A61C-182F0D647B63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C1CD-3B5E-4A72-8466-7877FC0B4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4FC86D-C071-409D-AB1A-3134831600EF}" type="datetime4">
              <a:rPr lang="en-US" smtClean="0"/>
              <a:pPr>
                <a:defRPr/>
              </a:pPr>
              <a:t>July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2C4667-FF0A-43C4-B198-F353F5996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Biostat</a:t>
            </a:r>
            <a:r>
              <a:rPr lang="en-US" sz="2400" b="1" dirty="0">
                <a:latin typeface="+mj-lt"/>
                <a:ea typeface="+mj-ea"/>
                <a:cs typeface="+mj-cs"/>
              </a:rPr>
              <a:t> 202: Data Management, Storage, &amp; Preprocessing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or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1" dirty="0">
                <a:latin typeface="+mj-lt"/>
                <a:ea typeface="+mj-ea"/>
                <a:cs typeface="+mj-cs"/>
              </a:rPr>
              <a:t>The Many Lives of Research Data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17259F-A738-2647-AD30-C4624639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400" dirty="0"/>
              <a:t>Aaron Wolfe Scheffler</a:t>
            </a:r>
          </a:p>
          <a:p>
            <a:pPr algn="l"/>
            <a:r>
              <a:rPr lang="en-US" sz="1400" dirty="0"/>
              <a:t>Assistant Professor, Biostatistics &amp; Epidemiology</a:t>
            </a:r>
          </a:p>
          <a:p>
            <a:pPr algn="l"/>
            <a:r>
              <a:rPr lang="en-US" sz="1400" dirty="0" err="1"/>
              <a:t>aaron.scheffler@ucsf.edu</a:t>
            </a:r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880D2-CDEF-4C55-A5C8-18D523D25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2" r="39182" b="-1"/>
          <a:stretch/>
        </p:blipFill>
        <p:spPr>
          <a:xfrm>
            <a:off x="0" y="30480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008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C4DDF-3420-9242-8B84-4EEFE062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4" y="1347447"/>
            <a:ext cx="7325632" cy="5494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dirty="0"/>
              <a:t>Orange – Local Outlier Factor</a:t>
            </a:r>
          </a:p>
        </p:txBody>
      </p:sp>
    </p:spTree>
    <p:extLst>
      <p:ext uri="{BB962C8B-B14F-4D97-AF65-F5344CB8AC3E}">
        <p14:creationId xmlns:p14="http://schemas.microsoft.com/office/powerpoint/2010/main" val="59720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– outlier detection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148DA9-7F6B-684E-9343-0BD0BADD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1695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84FC-2FCD-444C-8F34-DB2CB178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– honest truth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179C4-0DCD-7649-A9B6-DEBB7111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simple solution</a:t>
            </a:r>
          </a:p>
          <a:p>
            <a:r>
              <a:rPr lang="en-US" dirty="0"/>
              <a:t>Best practice is to evaluate multiple considerations</a:t>
            </a:r>
          </a:p>
          <a:p>
            <a:pPr lvl="1"/>
            <a:r>
              <a:rPr lang="en-US" dirty="0"/>
              <a:t>Plausibility</a:t>
            </a:r>
          </a:p>
          <a:p>
            <a:pPr lvl="1"/>
            <a:r>
              <a:rPr lang="en-US" dirty="0"/>
              <a:t>Visual inspection</a:t>
            </a:r>
          </a:p>
          <a:p>
            <a:pPr lvl="1"/>
            <a:r>
              <a:rPr lang="en-US" dirty="0"/>
              <a:t>Automated algorithms to flag points</a:t>
            </a:r>
          </a:p>
          <a:p>
            <a:r>
              <a:rPr lang="en-US" dirty="0"/>
              <a:t>If uncertain, consider models that are robust to extreme values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77550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5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215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2485" y="4277356"/>
            <a:ext cx="747522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21502B"/>
                </a:solidFill>
              </a:rPr>
              <a:t>Missing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FD11C-C399-ED4E-B57C-94ABF35CD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0" r="2" b="6881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Missing data imputation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Use the mean to fill in the missing value (okay)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Use the mean for all samples belonging to the same class to fill in the missing value: (smart)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Use the most probable value to fill in the missing value: inference-based such as Bayesian formula or decision tree or regression (smarter)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Multiple imputation techniques examining sensitivity of estimates to imputation (smartest?)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What can Orange do for you? (</a:t>
            </a:r>
            <a:r>
              <a:rPr lang="en-US" i="1" dirty="0"/>
              <a:t>In class!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71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8286750" cy="1325563"/>
          </a:xfrm>
        </p:spPr>
        <p:txBody>
          <a:bodyPr/>
          <a:lstStyle/>
          <a:p>
            <a:r>
              <a:rPr lang="en-US" dirty="0"/>
              <a:t>Orange – missing data imputation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B866DA-FC70-494A-AA26-60CDAE707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5042666" cy="43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8070" name="Rectangle 72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071" name="Rectangle 74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8072" name="Rectangle 7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  <a:b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the 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</a:t>
            </a:r>
            <a:r>
              <a:rPr lang="en-US" sz="5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let me know, I will attend in that order.</a:t>
            </a:r>
          </a:p>
        </p:txBody>
      </p:sp>
      <p:cxnSp>
        <p:nvCxnSpPr>
          <p:cNvPr id="728073" name="Straight Connector 78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ECD52D9-4819-4733-ADD5-75193A649211}" type="slidenum">
              <a:rPr lang="en-US" altLang="en-US" smtClean="0"/>
              <a:pPr defTabSz="914400">
                <a:spcAft>
                  <a:spcPts val="600"/>
                </a:spcAft>
              </a:pPr>
              <a:t>16</a:t>
            </a:fld>
            <a:endParaRPr lang="en-US" altLang="en-US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543800" cy="1295400"/>
          </a:xfrm>
        </p:spPr>
        <p:txBody>
          <a:bodyPr/>
          <a:lstStyle/>
          <a:p>
            <a:r>
              <a:rPr lang="en-US" dirty="0"/>
              <a:t>Next up, lab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9708" y="1665288"/>
            <a:ext cx="8373292" cy="46593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After </a:t>
            </a:r>
            <a:r>
              <a:rPr lang="en-US"/>
              <a:t>a 15 </a:t>
            </a:r>
            <a:r>
              <a:rPr lang="en-US" dirty="0"/>
              <a:t>minute break we will return for lab.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Please visit CLE to download Assignment 2 and the associated data sets.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C1AC-E7AB-2E44-B514-25270C7D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Where do we spend time?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76E4EC-B597-9B4E-BB97-D64606713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929" b="-2"/>
          <a:stretch/>
        </p:blipFill>
        <p:spPr>
          <a:xfrm>
            <a:off x="868680" y="2221992"/>
            <a:ext cx="740664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116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Research data life cycle – dynamic!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E438565-28D1-8C4E-947F-1C0A776A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3330"/>
            <a:ext cx="8305800" cy="5203059"/>
          </a:xfrm>
        </p:spPr>
      </p:pic>
    </p:spTree>
    <p:extLst>
      <p:ext uri="{BB962C8B-B14F-4D97-AF65-F5344CB8AC3E}">
        <p14:creationId xmlns:p14="http://schemas.microsoft.com/office/powerpoint/2010/main" val="117219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Why discuss data management and storage?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Save yourself time in the future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Ensure data integrity</a:t>
            </a:r>
          </a:p>
          <a:p>
            <a:r>
              <a:rPr lang="en-US" sz="3200" dirty="0"/>
              <a:t>Retention requirements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Promote and protect yourself!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Support open research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Protect and secure your data</a:t>
            </a:r>
          </a:p>
          <a:p>
            <a:pPr eaLnBrk="1" hangingPunct="1"/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Why discuss data management and storage?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733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Save yourself time in the future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Anticipate possible bottlenecks or roadblocks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Ensure data integrity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How would someone else use your data?</a:t>
            </a:r>
          </a:p>
          <a:p>
            <a:r>
              <a:rPr lang="en-US" sz="3200" dirty="0"/>
              <a:t>Retention requirements</a:t>
            </a:r>
          </a:p>
          <a:p>
            <a:pPr lvl="1"/>
            <a:r>
              <a:rPr lang="en-US" sz="2800" dirty="0"/>
              <a:t>Often contractual obligations about how long and where to store data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Promote and protect yourself!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Protect yourself against questions of provenance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Support open research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Increase your research profile, advance science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Protect and secure your data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Don’t leave your data on the street!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21B378-4651-8242-A2FA-0B13BDDB3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279" y="2715812"/>
            <a:ext cx="3668182" cy="34098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Anticipate how your data will be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Know your use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Raw Data Raw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Store Data in Open Formats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Data should be structured for analysis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59ABFA-6B55-9949-B616-572F6ED3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9015" y="2590800"/>
            <a:ext cx="3415875" cy="26999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Data should be uniquely identifiable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Link Relevant Metadata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Adopt Proper Privacy Protocols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Have a systematic Backup Scheme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The location and method of storage depend quantity</a:t>
            </a:r>
          </a:p>
        </p:txBody>
      </p:sp>
      <p:pic>
        <p:nvPicPr>
          <p:cNvPr id="11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6AA8C-7369-694B-9999-E60E1051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71" y="902816"/>
            <a:ext cx="5192486" cy="15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34853-5E29-834A-8272-E52CC172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2239"/>
            <a:ext cx="7840436" cy="62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r>
              <a:rPr lang="en-US" dirty="0"/>
              <a:t>Feature construction (lab)</a:t>
            </a:r>
          </a:p>
          <a:p>
            <a:r>
              <a:rPr lang="en-US" dirty="0"/>
              <a:t>Merging &amp; concatenating (lab)</a:t>
            </a:r>
          </a:p>
          <a:p>
            <a:r>
              <a:rPr lang="en-US" dirty="0"/>
              <a:t>Impute missing data (class demo/lab)</a:t>
            </a:r>
          </a:p>
          <a:p>
            <a:r>
              <a:rPr lang="en-US" dirty="0"/>
              <a:t>Detect outliers (class demo)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812172-BF27-FD44-A52B-3A9FFC75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for data management and cleaning</a:t>
            </a:r>
          </a:p>
        </p:txBody>
      </p:sp>
    </p:spTree>
    <p:extLst>
      <p:ext uri="{BB962C8B-B14F-4D97-AF65-F5344CB8AC3E}">
        <p14:creationId xmlns:p14="http://schemas.microsoft.com/office/powerpoint/2010/main" val="416184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4E06-698E-D94F-98E9-6C830574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Outliers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CA451-5A8E-4243-9636-5DF8CD3F0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2" r="1" b="1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1033</Words>
  <Application>Microsoft Macintosh PowerPoint</Application>
  <PresentationFormat>On-screen Show (4:3)</PresentationFormat>
  <Paragraphs>140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Times New Roman</vt:lpstr>
      <vt:lpstr>Office Theme</vt:lpstr>
      <vt:lpstr>PowerPoint Presentation</vt:lpstr>
      <vt:lpstr>Where do we spend time?</vt:lpstr>
      <vt:lpstr>Research data life cycle – dynamic!</vt:lpstr>
      <vt:lpstr>Why discuss data management and storage? </vt:lpstr>
      <vt:lpstr>Why discuss data management and storage? </vt:lpstr>
      <vt:lpstr>PowerPoint Presentation</vt:lpstr>
      <vt:lpstr>PowerPoint Presentation</vt:lpstr>
      <vt:lpstr>Orange for data management and cleaning</vt:lpstr>
      <vt:lpstr>Outliers </vt:lpstr>
      <vt:lpstr>Orange – Local Outlier Factor</vt:lpstr>
      <vt:lpstr>Orange – outlier detection</vt:lpstr>
      <vt:lpstr>Outlier detection – honest truth </vt:lpstr>
      <vt:lpstr>Missing data</vt:lpstr>
      <vt:lpstr>Missing data imputation</vt:lpstr>
      <vt:lpstr>Orange – missing data imputation</vt:lpstr>
      <vt:lpstr>Questions? Use the chat to let me know, I will attend in that order.</vt:lpstr>
      <vt:lpstr>Next up,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Scheffler, Aaron</dc:creator>
  <cp:lastModifiedBy>Scheffler, Aaron</cp:lastModifiedBy>
  <cp:revision>11</cp:revision>
  <dcterms:created xsi:type="dcterms:W3CDTF">2020-08-06T18:00:07Z</dcterms:created>
  <dcterms:modified xsi:type="dcterms:W3CDTF">2021-07-29T19:46:25Z</dcterms:modified>
</cp:coreProperties>
</file>