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9" r:id="rId2"/>
    <p:sldMasterId id="2147483688" r:id="rId3"/>
    <p:sldMasterId id="2147483687" r:id="rId4"/>
  </p:sldMasterIdLst>
  <p:notesMasterIdLst>
    <p:notesMasterId r:id="rId61"/>
  </p:notesMasterIdLst>
  <p:handoutMasterIdLst>
    <p:handoutMasterId r:id="rId62"/>
  </p:handoutMasterIdLst>
  <p:sldIdLst>
    <p:sldId id="350" r:id="rId5"/>
    <p:sldId id="811" r:id="rId6"/>
    <p:sldId id="812" r:id="rId7"/>
    <p:sldId id="813" r:id="rId8"/>
    <p:sldId id="814" r:id="rId9"/>
    <p:sldId id="815" r:id="rId10"/>
    <p:sldId id="861" r:id="rId11"/>
    <p:sldId id="817" r:id="rId12"/>
    <p:sldId id="818" r:id="rId13"/>
    <p:sldId id="819" r:id="rId14"/>
    <p:sldId id="820" r:id="rId15"/>
    <p:sldId id="821" r:id="rId16"/>
    <p:sldId id="822" r:id="rId17"/>
    <p:sldId id="823" r:id="rId18"/>
    <p:sldId id="824" r:id="rId19"/>
    <p:sldId id="825" r:id="rId20"/>
    <p:sldId id="869" r:id="rId21"/>
    <p:sldId id="826" r:id="rId22"/>
    <p:sldId id="868" r:id="rId23"/>
    <p:sldId id="867" r:id="rId24"/>
    <p:sldId id="827" r:id="rId25"/>
    <p:sldId id="828" r:id="rId26"/>
    <p:sldId id="860" r:id="rId27"/>
    <p:sldId id="864" r:id="rId28"/>
    <p:sldId id="865" r:id="rId29"/>
    <p:sldId id="866" r:id="rId30"/>
    <p:sldId id="829" r:id="rId31"/>
    <p:sldId id="830" r:id="rId32"/>
    <p:sldId id="831" r:id="rId33"/>
    <p:sldId id="832" r:id="rId34"/>
    <p:sldId id="833" r:id="rId35"/>
    <p:sldId id="862" r:id="rId36"/>
    <p:sldId id="835" r:id="rId37"/>
    <p:sldId id="836" r:id="rId38"/>
    <p:sldId id="837" r:id="rId39"/>
    <p:sldId id="838" r:id="rId40"/>
    <p:sldId id="839" r:id="rId41"/>
    <p:sldId id="840" r:id="rId42"/>
    <p:sldId id="841" r:id="rId43"/>
    <p:sldId id="842" r:id="rId44"/>
    <p:sldId id="843" r:id="rId45"/>
    <p:sldId id="844" r:id="rId46"/>
    <p:sldId id="845" r:id="rId47"/>
    <p:sldId id="846" r:id="rId48"/>
    <p:sldId id="847" r:id="rId49"/>
    <p:sldId id="848" r:id="rId50"/>
    <p:sldId id="849" r:id="rId51"/>
    <p:sldId id="850" r:id="rId52"/>
    <p:sldId id="863" r:id="rId53"/>
    <p:sldId id="852" r:id="rId54"/>
    <p:sldId id="853" r:id="rId55"/>
    <p:sldId id="854" r:id="rId56"/>
    <p:sldId id="855" r:id="rId57"/>
    <p:sldId id="856" r:id="rId58"/>
    <p:sldId id="857" r:id="rId59"/>
    <p:sldId id="795" r:id="rId60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216A8B"/>
    <a:srgbClr val="FFFF00"/>
    <a:srgbClr val="009FE3"/>
    <a:srgbClr val="C0C0C0"/>
    <a:srgbClr val="78BEDE"/>
    <a:srgbClr val="C7E0E7"/>
    <a:srgbClr val="006FA5"/>
    <a:srgbClr val="7D3815"/>
    <a:srgbClr val="395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79929" autoAdjust="0"/>
  </p:normalViewPr>
  <p:slideViewPr>
    <p:cSldViewPr snapToGrid="0" snapToObjects="1">
      <p:cViewPr>
        <p:scale>
          <a:sx n="63" d="100"/>
          <a:sy n="63" d="100"/>
        </p:scale>
        <p:origin x="-3394" y="-1224"/>
      </p:cViewPr>
      <p:guideLst>
        <p:guide orient="horz" pos="1152"/>
        <p:guide orient="horz" pos="3744"/>
        <p:guide pos="2880"/>
        <p:guide pos="288"/>
        <p:guide pos="5472"/>
      </p:guideLst>
    </p:cSldViewPr>
  </p:slideViewPr>
  <p:outlineViewPr>
    <p:cViewPr>
      <p:scale>
        <a:sx n="33" d="100"/>
        <a:sy n="33" d="100"/>
      </p:scale>
      <p:origin x="0" y="6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-3606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algn="l" defTabSz="914065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809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algn="r" defTabSz="914065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b" anchorCtr="0" compatLnSpc="1">
            <a:prstTxWarp prst="textNoShape">
              <a:avLst/>
            </a:prstTxWarp>
          </a:bodyPr>
          <a:lstStyle>
            <a:lvl1pPr algn="l" defTabSz="914065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809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b" anchorCtr="0" compatLnSpc="1">
            <a:prstTxWarp prst="textNoShape">
              <a:avLst/>
            </a:prstTxWarp>
          </a:bodyPr>
          <a:lstStyle>
            <a:lvl1pPr algn="r" defTabSz="914065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6D8583B1-1C10-43CE-B9A8-4E33DB9E0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29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t" anchorCtr="0" compatLnSpc="1">
            <a:prstTxWarp prst="textNoShape">
              <a:avLst/>
            </a:prstTxWarp>
          </a:bodyPr>
          <a:lstStyle>
            <a:lvl1pPr algn="l" defTabSz="925349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809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t" anchorCtr="0" compatLnSpc="1">
            <a:prstTxWarp prst="textNoShape">
              <a:avLst/>
            </a:prstTxWarp>
          </a:bodyPr>
          <a:lstStyle>
            <a:lvl1pPr algn="r" defTabSz="925349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6788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641" y="3330394"/>
            <a:ext cx="7437120" cy="315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b" anchorCtr="0" compatLnSpc="1">
            <a:prstTxWarp prst="textNoShape">
              <a:avLst/>
            </a:prstTxWarp>
          </a:bodyPr>
          <a:lstStyle>
            <a:lvl1pPr algn="l" defTabSz="925349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809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b" anchorCtr="0" compatLnSpc="1">
            <a:prstTxWarp prst="textNoShape">
              <a:avLst/>
            </a:prstTxWarp>
          </a:bodyPr>
          <a:lstStyle>
            <a:lvl1pPr algn="r" defTabSz="925349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3C164B47-FB3E-417F-8C29-4E0E87414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09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1pPr>
    <a:lvl2pPr marL="4572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54466" indent="-290179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60717" indent="-232143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25003" indent="-232143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89290" indent="-232143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53576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3017863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82150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946436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E47CC66C-14E5-4C18-A6BF-4019AD0BFDB7}" type="slidenum">
              <a:rPr lang="en-US" sz="1000">
                <a:latin typeface="Arial" pitchFamily="34" charset="0"/>
              </a:rPr>
              <a:pPr eaLnBrk="1" hangingPunct="1">
                <a:defRPr/>
              </a:pPr>
              <a:t>1</a:t>
            </a:fld>
            <a:endParaRPr lang="en-US" sz="1000">
              <a:latin typeface="Arial" pitchFamily="34" charset="0"/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baseline="0" dirty="0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64B47-FB3E-417F-8C29-4E0E87414AB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45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64B47-FB3E-417F-8C29-4E0E87414AB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45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computed a gene-based burden test of rare protein-altering variants comparing 16,144 advanced AMD cases and 17,832 controls. Shown are P values from the</a:t>
            </a:r>
          </a:p>
          <a:p>
            <a:r>
              <a:rPr lang="en-US" dirty="0" smtClean="0"/>
              <a:t>variable-threshold test (from up to 100 million permutations) and odds ratios from the collapsed burden test, both adjusted for the other variants identified in each locus</a:t>
            </a:r>
          </a:p>
          <a:p>
            <a:r>
              <a:rPr lang="en-US" dirty="0" smtClean="0"/>
              <a:t>(locus-wide conditioning). Four genes (among the 703 genes in the 34 AMD locus regions) showed a significant (P &lt; 0.05/703 = 7.1 × 10−5) burden.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64B47-FB3E-417F-8C29-4E0E87414AB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452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8576CBF-9950-4A79-8CAD-AEB19F0F1A53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330" tIns="45665" rIns="91330" bIns="45665"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615E4B3-F093-4D92-B382-3434E2FB371C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505200" cy="2628900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0575"/>
            <a:ext cx="7432675" cy="3155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718" tIns="46359" rIns="92718" bIns="46359"/>
          <a:lstStyle/>
          <a:p>
            <a:pPr eaLnBrk="1" hangingPunct="1"/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3</a:t>
            </a:r>
            <a:r>
              <a:rPr lang="en-US" altLang="en-US" baseline="30000" smtClean="0">
                <a:latin typeface="Arial" pitchFamily="34" charset="0"/>
                <a:ea typeface="ＭＳ Ｐゴシック" pitchFamily="34" charset="-128"/>
              </a:rPr>
              <a:t>rd</a:t>
            </a: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 haplotype is the result of recombination.</a:t>
            </a:r>
          </a:p>
          <a:p>
            <a:pPr eaLnBrk="1" hangingPunct="1"/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A of non-taster</a:t>
            </a:r>
          </a:p>
          <a:p>
            <a:pPr eaLnBrk="1" hangingPunct="1"/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AV of taster</a:t>
            </a:r>
          </a:p>
          <a:p>
            <a:pPr eaLnBrk="1" hangingPunct="1"/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Allows us to compare the effect of the 1</a:t>
            </a:r>
            <a:r>
              <a:rPr lang="en-US" altLang="en-US" baseline="30000" smtClean="0">
                <a:latin typeface="Arial" pitchFamily="34" charset="0"/>
                <a:ea typeface="ＭＳ Ｐゴシック" pitchFamily="34" charset="-128"/>
              </a:rPr>
              <a:t>st</a:t>
            </a: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 SNP vs. the 2</a:t>
            </a:r>
            <a:r>
              <a:rPr lang="en-US" altLang="en-US" baseline="30000" smtClean="0">
                <a:latin typeface="Arial" pitchFamily="34" charset="0"/>
                <a:ea typeface="ＭＳ Ｐゴシック" pitchFamily="34" charset="-128"/>
              </a:rPr>
              <a:t>nd</a:t>
            </a: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 and 3</a:t>
            </a:r>
            <a:r>
              <a:rPr lang="en-US" altLang="en-US" baseline="30000" smtClean="0">
                <a:latin typeface="Arial" pitchFamily="34" charset="0"/>
                <a:ea typeface="ＭＳ Ｐゴシック" pitchFamily="34" charset="-128"/>
              </a:rPr>
              <a:t>rd</a:t>
            </a:r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.</a:t>
            </a:r>
          </a:p>
          <a:p>
            <a:pPr eaLnBrk="1" hangingPunct="1"/>
            <a:r>
              <a:rPr lang="en-US" altLang="en-US" smtClean="0">
                <a:latin typeface="Arial" pitchFamily="34" charset="0"/>
                <a:ea typeface="ＭＳ Ｐゴシック" pitchFamily="34" charset="-128"/>
              </a:rPr>
              <a:t>Rare-not in all combinations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EB9B65F-1026-4BC9-A7C4-D727DD9B7C42}" type="slidenum">
              <a:rPr lang="en-US" altLang="en-US" sz="1200" smtClean="0"/>
              <a:pPr/>
              <a:t>36</a:t>
            </a:fld>
            <a:endParaRPr lang="en-US" altLang="en-US" sz="12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7700B9F-319E-4C8C-B7F8-8C74E88988DF}" type="slidenum">
              <a:rPr lang="en-US" altLang="en-US" sz="1200" smtClean="0"/>
              <a:pPr/>
              <a:t>37</a:t>
            </a:fld>
            <a:endParaRPr lang="en-US" altLang="en-US" sz="120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9AD471E-32C4-4F97-BA5E-982507804AC5}" type="slidenum">
              <a:rPr lang="en-US" altLang="en-US" sz="1200" smtClean="0"/>
              <a:pPr/>
              <a:t>38</a:t>
            </a:fld>
            <a:endParaRPr lang="en-US" altLang="en-US" sz="120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DF39FB4-2974-44DB-974E-D9D394C8840D}" type="slidenum">
              <a:rPr lang="en-US" altLang="en-US" sz="1200" smtClean="0"/>
              <a:pPr/>
              <a:t>39</a:t>
            </a:fld>
            <a:endParaRPr lang="en-US" altLang="en-US" sz="120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5515270-631C-4611-8AC8-145A7825A336}" type="slidenum">
              <a:rPr lang="en-US" altLang="en-US" sz="1200" smtClean="0"/>
              <a:pPr/>
              <a:t>40</a:t>
            </a:fld>
            <a:endParaRPr lang="en-US" altLang="en-U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8EA3ACD-7B73-4F4F-983D-56DE73711465}" type="slidenum">
              <a:rPr lang="en-US" altLang="en-US" sz="1200" smtClean="0"/>
              <a:pPr/>
              <a:t>41</a:t>
            </a:fld>
            <a:endParaRPr lang="en-US" altLang="en-US" sz="120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B4F843D-C0B1-490E-8B66-88A2DF409768}" type="slidenum">
              <a:rPr lang="en-US" altLang="en-US" sz="1200" smtClean="0"/>
              <a:pPr/>
              <a:t>42</a:t>
            </a:fld>
            <a:endParaRPr lang="en-US" altLang="en-US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69E36D2-23A2-44DE-B928-77712162A121}" type="slidenum">
              <a:rPr lang="en-US" altLang="en-US" sz="1200" smtClean="0"/>
              <a:pPr/>
              <a:t>43</a:t>
            </a:fld>
            <a:endParaRPr lang="en-US" altLang="en-US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7B07ECF-79FA-430C-981B-F4B4FB89D585}" type="slidenum">
              <a:rPr lang="en-US" altLang="en-US" sz="1200" smtClean="0"/>
              <a:pPr/>
              <a:t>44</a:t>
            </a:fld>
            <a:endParaRPr lang="en-US" altLang="en-US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C0213E5-24B9-4543-AEA8-FA8E674FD61E}" type="slidenum">
              <a:rPr lang="en-US" altLang="en-US" sz="1200" smtClean="0"/>
              <a:pPr/>
              <a:t>45</a:t>
            </a:fld>
            <a:endParaRPr lang="en-US" altLang="en-US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D2B4066-405B-42B6-9F05-F4A149EF3396}" type="slidenum">
              <a:rPr lang="en-US" altLang="en-US" sz="1200" smtClean="0"/>
              <a:pPr/>
              <a:t>46</a:t>
            </a:fld>
            <a:endParaRPr lang="en-US" altLang="en-US" sz="120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E642D27-F5DB-43BC-A6BC-E3FE7DE273B1}" type="slidenum">
              <a:rPr lang="en-US" altLang="en-US" sz="1200" smtClean="0"/>
              <a:pPr/>
              <a:t>50</a:t>
            </a:fld>
            <a:endParaRPr lang="en-US" altLang="en-US" sz="120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5268913" y="6659563"/>
            <a:ext cx="40274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0" tIns="46415" rIns="92830" bIns="46415"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DD1E38F-826B-44AC-B7B6-7C13F963CB1C}" type="slidenum">
              <a:rPr lang="en-US" altLang="en-US" sz="1200"/>
              <a:pPr algn="r"/>
              <a:t>51</a:t>
            </a:fld>
            <a:endParaRPr lang="en-US" alt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D339352-22A3-44DE-A5EA-18855D5E498A}" type="slidenum">
              <a:rPr lang="en-US" altLang="en-US" sz="1200" smtClean="0"/>
              <a:pPr/>
              <a:t>52</a:t>
            </a:fld>
            <a:endParaRPr lang="en-US" altLang="en-US" sz="120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FA41F2F-18F6-4F82-A243-12BCE6A6FEF0}" type="slidenum">
              <a:rPr lang="en-US" altLang="en-US" sz="1200" smtClean="0"/>
              <a:pPr/>
              <a:t>53</a:t>
            </a:fld>
            <a:endParaRPr lang="en-US" altLang="en-US" sz="12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4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3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75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31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15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729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75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61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4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183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87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23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959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03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49325"/>
            <a:ext cx="2057400" cy="5176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949325"/>
            <a:ext cx="6021387" cy="5176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6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8AAAD-B6CD-4043-AF9D-D8739C183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3B3BE-24FF-49F0-B5CF-AA015E1DAD0F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64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A485F-9B75-46AD-97A1-E8DA9DD60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F48D1-8CCE-4E5F-B7B8-8F8DD03CC19C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43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3B4FA-B06C-4067-AA33-9250366B3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BF2FE-742A-4ECA-A6C1-C2B450542804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72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6725"/>
            <a:ext cx="4038600" cy="1827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6725"/>
            <a:ext cx="4038600" cy="1827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A3A3B-3A39-4D61-9F6A-0AA85C97C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3CE90-698A-439D-9D9A-73C21BE1CAF3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34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1B031-A7C9-4742-B77F-B60A56203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9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5CA98-2099-46BE-BBE7-9E1396EB3265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39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D1B0D-4FC0-43C5-8C2E-15B509ABB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9F24-36D8-4F3E-9188-E6D822E76F93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3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AC384-97D1-4674-9FC7-DFBB9E559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3804A-548F-4AEB-9420-C744037E748C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310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9C9F5-71CD-47E8-A906-72B22743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1244A-CC18-478A-A43F-3567A99BC8E6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06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E24F4-5886-4920-AD98-37946240C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77B3-B048-43C2-BCDC-267F112436D7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3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BF7C-EDE8-436A-9423-C63AE1E44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17624-C05C-44D9-AF99-9E3C52AF558B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73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4213"/>
            <a:ext cx="2057400" cy="2879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4213"/>
            <a:ext cx="6019800" cy="2879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AA34-42A4-4A49-AED6-D6C22E8DB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33FA8-04EB-4A83-9539-D7647CA5F58E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2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02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6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286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25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91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2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4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48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3194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960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92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600200"/>
            <a:ext cx="22860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600200"/>
            <a:ext cx="6705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4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1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2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40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98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7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1478795_Veer_RF_PPT_150dpi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24033" r="31470" b="18781"/>
          <a:stretch>
            <a:fillRect/>
          </a:stretch>
        </p:blipFill>
        <p:spPr bwMode="auto">
          <a:xfrm>
            <a:off x="0" y="138113"/>
            <a:ext cx="91440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87952" name="Group 80"/>
          <p:cNvGrpSpPr>
            <a:grpSpLocks/>
          </p:cNvGrpSpPr>
          <p:nvPr/>
        </p:nvGrpSpPr>
        <p:grpSpPr bwMode="auto">
          <a:xfrm>
            <a:off x="0" y="4513263"/>
            <a:ext cx="9144000" cy="2232025"/>
            <a:chOff x="0" y="2598"/>
            <a:chExt cx="5760" cy="1290"/>
          </a:xfrm>
          <a:solidFill>
            <a:srgbClr val="006FA5"/>
          </a:solidFill>
        </p:grpSpPr>
        <p:sp>
          <p:nvSpPr>
            <p:cNvPr id="1487875" name="Rectangle 3"/>
            <p:cNvSpPr>
              <a:spLocks noChangeArrowheads="1"/>
            </p:cNvSpPr>
            <p:nvPr/>
          </p:nvSpPr>
          <p:spPr bwMode="gray">
            <a:xfrm>
              <a:off x="0" y="2598"/>
              <a:ext cx="5760" cy="129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1487877" name="Line 5"/>
            <p:cNvSpPr>
              <a:spLocks noChangeShapeType="1"/>
            </p:cNvSpPr>
            <p:nvPr/>
          </p:nvSpPr>
          <p:spPr bwMode="gray">
            <a:xfrm>
              <a:off x="0" y="2598"/>
              <a:ext cx="5760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1487951" name="Line 79"/>
            <p:cNvSpPr>
              <a:spLocks noChangeShapeType="1"/>
            </p:cNvSpPr>
            <p:nvPr/>
          </p:nvSpPr>
          <p:spPr bwMode="gray">
            <a:xfrm>
              <a:off x="0" y="3888"/>
              <a:ext cx="5760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</p:grpSp>
      <p:sp>
        <p:nvSpPr>
          <p:cNvPr id="1487876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619500"/>
            <a:ext cx="754380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1478795_Veer_RF_PPT_150dpi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39211" r="31470" b="34087"/>
          <a:stretch>
            <a:fillRect/>
          </a:stretch>
        </p:blipFill>
        <p:spPr bwMode="auto">
          <a:xfrm>
            <a:off x="0" y="123825"/>
            <a:ext cx="91440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430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455613" y="949325"/>
            <a:ext cx="7545387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4309" name="Line 5"/>
          <p:cNvSpPr>
            <a:spLocks noChangeShapeType="1"/>
          </p:cNvSpPr>
          <p:nvPr/>
        </p:nvSpPr>
        <p:spPr bwMode="gray">
          <a:xfrm>
            <a:off x="0" y="2166938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en-US" sz="1800">
              <a:latin typeface="Arial Narrow" charset="0"/>
              <a:ea typeface="ＭＳ Ｐゴシック" charset="0"/>
            </a:endParaRPr>
          </a:p>
        </p:txBody>
      </p:sp>
      <p:pic>
        <p:nvPicPr>
          <p:cNvPr id="1634311" name="Picture 7" descr="ADM10d004_9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3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4308" grpId="0"/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19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684213"/>
            <a:ext cx="822960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44196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736725"/>
            <a:ext cx="8229600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4419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6200" y="6477000"/>
            <a:ext cx="466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900">
                <a:solidFill>
                  <a:srgbClr val="414636"/>
                </a:solidFill>
              </a:defRPr>
            </a:lvl1pPr>
          </a:lstStyle>
          <a:p>
            <a:pPr>
              <a:defRPr/>
            </a:pPr>
            <a:fld id="{74F4F3CB-EFDD-455B-9C0D-0EE13970B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077" name="Group 8"/>
          <p:cNvGrpSpPr>
            <a:grpSpLocks/>
          </p:cNvGrpSpPr>
          <p:nvPr/>
        </p:nvGrpSpPr>
        <p:grpSpPr bwMode="auto">
          <a:xfrm>
            <a:off x="6669088" y="6400800"/>
            <a:ext cx="1989137" cy="223838"/>
            <a:chOff x="2205" y="2084"/>
            <a:chExt cx="1349" cy="152"/>
          </a:xfrm>
        </p:grpSpPr>
        <p:sp>
          <p:nvSpPr>
            <p:cNvPr id="1544201" name="Freeform 9"/>
            <p:cNvSpPr>
              <a:spLocks/>
            </p:cNvSpPr>
            <p:nvPr/>
          </p:nvSpPr>
          <p:spPr bwMode="black">
            <a:xfrm>
              <a:off x="2295" y="2127"/>
              <a:ext cx="15" cy="71"/>
            </a:xfrm>
            <a:custGeom>
              <a:avLst/>
              <a:gdLst>
                <a:gd name="T0" fmla="*/ 8 w 9"/>
                <a:gd name="T1" fmla="*/ 2 h 30"/>
                <a:gd name="T2" fmla="*/ 4 w 9"/>
                <a:gd name="T3" fmla="*/ 0 h 30"/>
                <a:gd name="T4" fmla="*/ 0 w 9"/>
                <a:gd name="T5" fmla="*/ 71 h 30"/>
                <a:gd name="T6" fmla="*/ 15 w 9"/>
                <a:gd name="T7" fmla="*/ 21 h 30"/>
                <a:gd name="T8" fmla="*/ 8 w 9"/>
                <a:gd name="T9" fmla="*/ 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30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6"/>
                    <a:pt x="7" y="3"/>
                    <a:pt x="4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2" name="Freeform 10"/>
            <p:cNvSpPr>
              <a:spLocks/>
            </p:cNvSpPr>
            <p:nvPr/>
          </p:nvSpPr>
          <p:spPr bwMode="black">
            <a:xfrm>
              <a:off x="2276" y="2122"/>
              <a:ext cx="20" cy="80"/>
            </a:xfrm>
            <a:custGeom>
              <a:avLst/>
              <a:gdLst>
                <a:gd name="T0" fmla="*/ 0 w 9"/>
                <a:gd name="T1" fmla="*/ 3 h 32"/>
                <a:gd name="T2" fmla="*/ 9 w 9"/>
                <a:gd name="T3" fmla="*/ 80 h 32"/>
                <a:gd name="T4" fmla="*/ 20 w 9"/>
                <a:gd name="T5" fmla="*/ 3 h 32"/>
                <a:gd name="T6" fmla="*/ 0 w 9"/>
                <a:gd name="T7" fmla="*/ 3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32">
                  <a:moveTo>
                    <a:pt x="0" y="1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1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3" name="Freeform 11"/>
            <p:cNvSpPr>
              <a:spLocks/>
            </p:cNvSpPr>
            <p:nvPr/>
          </p:nvSpPr>
          <p:spPr bwMode="black">
            <a:xfrm>
              <a:off x="2257" y="2127"/>
              <a:ext cx="26" cy="71"/>
            </a:xfrm>
            <a:custGeom>
              <a:avLst/>
              <a:gdLst>
                <a:gd name="T0" fmla="*/ 11 w 9"/>
                <a:gd name="T1" fmla="*/ 2 h 30"/>
                <a:gd name="T2" fmla="*/ 3 w 9"/>
                <a:gd name="T3" fmla="*/ 21 h 30"/>
                <a:gd name="T4" fmla="*/ 25 w 9"/>
                <a:gd name="T5" fmla="*/ 71 h 30"/>
                <a:gd name="T6" fmla="*/ 19 w 9"/>
                <a:gd name="T7" fmla="*/ 0 h 30"/>
                <a:gd name="T8" fmla="*/ 11 w 9"/>
                <a:gd name="T9" fmla="*/ 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30">
                  <a:moveTo>
                    <a:pt x="4" y="1"/>
                  </a:moveTo>
                  <a:cubicBezTo>
                    <a:pt x="2" y="3"/>
                    <a:pt x="0" y="6"/>
                    <a:pt x="1" y="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4" name="Freeform 12"/>
            <p:cNvSpPr>
              <a:spLocks/>
            </p:cNvSpPr>
            <p:nvPr/>
          </p:nvSpPr>
          <p:spPr bwMode="black">
            <a:xfrm>
              <a:off x="2231" y="2136"/>
              <a:ext cx="38" cy="66"/>
            </a:xfrm>
            <a:custGeom>
              <a:avLst/>
              <a:gdLst>
                <a:gd name="T0" fmla="*/ 0 w 15"/>
                <a:gd name="T1" fmla="*/ 0 h 27"/>
                <a:gd name="T2" fmla="*/ 38 w 15"/>
                <a:gd name="T3" fmla="*/ 66 h 27"/>
                <a:gd name="T4" fmla="*/ 23 w 15"/>
                <a:gd name="T5" fmla="*/ 10 h 27"/>
                <a:gd name="T6" fmla="*/ 0 w 15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27">
                  <a:moveTo>
                    <a:pt x="0" y="0"/>
                  </a:moveTo>
                  <a:cubicBezTo>
                    <a:pt x="5" y="9"/>
                    <a:pt x="10" y="18"/>
                    <a:pt x="15" y="27"/>
                  </a:cubicBezTo>
                  <a:cubicBezTo>
                    <a:pt x="14" y="19"/>
                    <a:pt x="12" y="7"/>
                    <a:pt x="9" y="4"/>
                  </a:cubicBezTo>
                  <a:cubicBezTo>
                    <a:pt x="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5" name="Freeform 13"/>
            <p:cNvSpPr>
              <a:spLocks/>
            </p:cNvSpPr>
            <p:nvPr/>
          </p:nvSpPr>
          <p:spPr bwMode="black">
            <a:xfrm>
              <a:off x="2210" y="2136"/>
              <a:ext cx="50" cy="67"/>
            </a:xfrm>
            <a:custGeom>
              <a:avLst/>
              <a:gdLst>
                <a:gd name="T0" fmla="*/ 0 w 21"/>
                <a:gd name="T1" fmla="*/ 12 h 28"/>
                <a:gd name="T2" fmla="*/ 50 w 21"/>
                <a:gd name="T3" fmla="*/ 67 h 28"/>
                <a:gd name="T4" fmla="*/ 19 w 21"/>
                <a:gd name="T5" fmla="*/ 0 h 28"/>
                <a:gd name="T6" fmla="*/ 0 w 21"/>
                <a:gd name="T7" fmla="*/ 12 h 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8">
                  <a:moveTo>
                    <a:pt x="0" y="5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2"/>
                    <a:pt x="0" y="5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6" name="Freeform 14"/>
            <p:cNvSpPr>
              <a:spLocks/>
            </p:cNvSpPr>
            <p:nvPr/>
          </p:nvSpPr>
          <p:spPr bwMode="black">
            <a:xfrm>
              <a:off x="2304" y="2148"/>
              <a:ext cx="31" cy="54"/>
            </a:xfrm>
            <a:custGeom>
              <a:avLst/>
              <a:gdLst>
                <a:gd name="T0" fmla="*/ 7 w 13"/>
                <a:gd name="T1" fmla="*/ 15 h 22"/>
                <a:gd name="T2" fmla="*/ 0 w 13"/>
                <a:gd name="T3" fmla="*/ 54 h 22"/>
                <a:gd name="T4" fmla="*/ 31 w 13"/>
                <a:gd name="T5" fmla="*/ 0 h 22"/>
                <a:gd name="T6" fmla="*/ 7 w 13"/>
                <a:gd name="T7" fmla="*/ 15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2">
                  <a:moveTo>
                    <a:pt x="3" y="6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4" y="15"/>
                    <a:pt x="9" y="7"/>
                    <a:pt x="13" y="0"/>
                  </a:cubicBezTo>
                  <a:cubicBezTo>
                    <a:pt x="9" y="0"/>
                    <a:pt x="5" y="1"/>
                    <a:pt x="3" y="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7" name="Freeform 15"/>
            <p:cNvSpPr>
              <a:spLocks/>
            </p:cNvSpPr>
            <p:nvPr/>
          </p:nvSpPr>
          <p:spPr bwMode="black">
            <a:xfrm>
              <a:off x="2312" y="2148"/>
              <a:ext cx="44" cy="57"/>
            </a:xfrm>
            <a:custGeom>
              <a:avLst/>
              <a:gdLst>
                <a:gd name="T0" fmla="*/ 25 w 19"/>
                <a:gd name="T1" fmla="*/ 0 h 24"/>
                <a:gd name="T2" fmla="*/ 0 w 19"/>
                <a:gd name="T3" fmla="*/ 57 h 24"/>
                <a:gd name="T4" fmla="*/ 44 w 19"/>
                <a:gd name="T5" fmla="*/ 7 h 24"/>
                <a:gd name="T6" fmla="*/ 25 w 19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24">
                  <a:moveTo>
                    <a:pt x="11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8" name="Freeform 16"/>
            <p:cNvSpPr>
              <a:spLocks/>
            </p:cNvSpPr>
            <p:nvPr/>
          </p:nvSpPr>
          <p:spPr bwMode="black">
            <a:xfrm>
              <a:off x="2205" y="2148"/>
              <a:ext cx="47" cy="68"/>
            </a:xfrm>
            <a:custGeom>
              <a:avLst/>
              <a:gdLst>
                <a:gd name="T0" fmla="*/ 0 w 20"/>
                <a:gd name="T1" fmla="*/ 25 h 26"/>
                <a:gd name="T2" fmla="*/ 47 w 20"/>
                <a:gd name="T3" fmla="*/ 66 h 26"/>
                <a:gd name="T4" fmla="*/ 5 w 20"/>
                <a:gd name="T5" fmla="*/ 0 h 26"/>
                <a:gd name="T6" fmla="*/ 0 w 20"/>
                <a:gd name="T7" fmla="*/ 25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26">
                  <a:moveTo>
                    <a:pt x="0" y="10"/>
                  </a:moveTo>
                  <a:cubicBezTo>
                    <a:pt x="6" y="15"/>
                    <a:pt x="13" y="21"/>
                    <a:pt x="2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9" name="Freeform 17"/>
            <p:cNvSpPr>
              <a:spLocks/>
            </p:cNvSpPr>
            <p:nvPr/>
          </p:nvSpPr>
          <p:spPr bwMode="black">
            <a:xfrm>
              <a:off x="2321" y="2158"/>
              <a:ext cx="45" cy="52"/>
            </a:xfrm>
            <a:custGeom>
              <a:avLst/>
              <a:gdLst>
                <a:gd name="T0" fmla="*/ 43 w 19"/>
                <a:gd name="T1" fmla="*/ 5 h 22"/>
                <a:gd name="T2" fmla="*/ 38 w 19"/>
                <a:gd name="T3" fmla="*/ 0 h 22"/>
                <a:gd name="T4" fmla="*/ 0 w 19"/>
                <a:gd name="T5" fmla="*/ 52 h 22"/>
                <a:gd name="T6" fmla="*/ 45 w 19"/>
                <a:gd name="T7" fmla="*/ 17 h 22"/>
                <a:gd name="T8" fmla="*/ 43 w 19"/>
                <a:gd name="T9" fmla="*/ 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22">
                  <a:moveTo>
                    <a:pt x="18" y="2"/>
                  </a:moveTo>
                  <a:cubicBezTo>
                    <a:pt x="17" y="1"/>
                    <a:pt x="17" y="0"/>
                    <a:pt x="16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" y="17"/>
                    <a:pt x="12" y="12"/>
                    <a:pt x="19" y="7"/>
                  </a:cubicBezTo>
                  <a:cubicBezTo>
                    <a:pt x="19" y="5"/>
                    <a:pt x="18" y="3"/>
                    <a:pt x="18" y="2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0" name="Freeform 18"/>
            <p:cNvSpPr>
              <a:spLocks/>
            </p:cNvSpPr>
            <p:nvPr/>
          </p:nvSpPr>
          <p:spPr bwMode="black">
            <a:xfrm>
              <a:off x="2205" y="2177"/>
              <a:ext cx="40" cy="40"/>
            </a:xfrm>
            <a:custGeom>
              <a:avLst/>
              <a:gdLst>
                <a:gd name="T0" fmla="*/ 0 w 17"/>
                <a:gd name="T1" fmla="*/ 21 h 17"/>
                <a:gd name="T2" fmla="*/ 40 w 17"/>
                <a:gd name="T3" fmla="*/ 40 h 17"/>
                <a:gd name="T4" fmla="*/ 0 w 17"/>
                <a:gd name="T5" fmla="*/ 0 h 17"/>
                <a:gd name="T6" fmla="*/ 0 w 17"/>
                <a:gd name="T7" fmla="*/ 21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7">
                  <a:moveTo>
                    <a:pt x="0" y="9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2" y="11"/>
                    <a:pt x="6" y="5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1" name="Freeform 19"/>
            <p:cNvSpPr>
              <a:spLocks/>
            </p:cNvSpPr>
            <p:nvPr/>
          </p:nvSpPr>
          <p:spPr bwMode="black">
            <a:xfrm>
              <a:off x="2326" y="2179"/>
              <a:ext cx="41" cy="38"/>
            </a:xfrm>
            <a:custGeom>
              <a:avLst/>
              <a:gdLst>
                <a:gd name="T0" fmla="*/ 41 w 17"/>
                <a:gd name="T1" fmla="*/ 19 h 16"/>
                <a:gd name="T2" fmla="*/ 41 w 17"/>
                <a:gd name="T3" fmla="*/ 0 h 16"/>
                <a:gd name="T4" fmla="*/ 0 w 17"/>
                <a:gd name="T5" fmla="*/ 38 h 16"/>
                <a:gd name="T6" fmla="*/ 41 w 17"/>
                <a:gd name="T7" fmla="*/ 19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3"/>
                    <a:pt x="11" y="11"/>
                    <a:pt x="17" y="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2" name="Freeform 20"/>
            <p:cNvSpPr>
              <a:spLocks/>
            </p:cNvSpPr>
            <p:nvPr/>
          </p:nvSpPr>
          <p:spPr bwMode="black">
            <a:xfrm>
              <a:off x="2205" y="2200"/>
              <a:ext cx="38" cy="24"/>
            </a:xfrm>
            <a:custGeom>
              <a:avLst/>
              <a:gdLst>
                <a:gd name="T0" fmla="*/ 0 w 16"/>
                <a:gd name="T1" fmla="*/ 17 h 10"/>
                <a:gd name="T2" fmla="*/ 38 w 16"/>
                <a:gd name="T3" fmla="*/ 24 h 10"/>
                <a:gd name="T4" fmla="*/ 0 w 16"/>
                <a:gd name="T5" fmla="*/ 0 h 10"/>
                <a:gd name="T6" fmla="*/ 0 w 16"/>
                <a:gd name="T7" fmla="*/ 17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10">
                  <a:moveTo>
                    <a:pt x="0" y="7"/>
                  </a:moveTo>
                  <a:cubicBezTo>
                    <a:pt x="5" y="8"/>
                    <a:pt x="11" y="9"/>
                    <a:pt x="16" y="1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3" name="Freeform 21"/>
            <p:cNvSpPr>
              <a:spLocks/>
            </p:cNvSpPr>
            <p:nvPr/>
          </p:nvSpPr>
          <p:spPr bwMode="black">
            <a:xfrm>
              <a:off x="2330" y="2203"/>
              <a:ext cx="37" cy="27"/>
            </a:xfrm>
            <a:custGeom>
              <a:avLst/>
              <a:gdLst>
                <a:gd name="T0" fmla="*/ 37 w 15"/>
                <a:gd name="T1" fmla="*/ 17 h 9"/>
                <a:gd name="T2" fmla="*/ 37 w 15"/>
                <a:gd name="T3" fmla="*/ 0 h 9"/>
                <a:gd name="T4" fmla="*/ 0 w 15"/>
                <a:gd name="T5" fmla="*/ 25 h 9"/>
                <a:gd name="T6" fmla="*/ 37 w 15"/>
                <a:gd name="T7" fmla="*/ 17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9">
                  <a:moveTo>
                    <a:pt x="15" y="6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5" y="6"/>
                    <a:pt x="0" y="9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4" name="Freeform 22"/>
            <p:cNvSpPr>
              <a:spLocks/>
            </p:cNvSpPr>
            <p:nvPr/>
          </p:nvSpPr>
          <p:spPr bwMode="black">
            <a:xfrm>
              <a:off x="2205" y="2219"/>
              <a:ext cx="36" cy="14"/>
            </a:xfrm>
            <a:custGeom>
              <a:avLst/>
              <a:gdLst>
                <a:gd name="T0" fmla="*/ 0 w 36"/>
                <a:gd name="T1" fmla="*/ 14 h 14"/>
                <a:gd name="T2" fmla="*/ 36 w 36"/>
                <a:gd name="T3" fmla="*/ 14 h 14"/>
                <a:gd name="T4" fmla="*/ 0 w 36"/>
                <a:gd name="T5" fmla="*/ 0 h 14"/>
                <a:gd name="T6" fmla="*/ 0 w 36"/>
                <a:gd name="T7" fmla="*/ 14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4">
                  <a:moveTo>
                    <a:pt x="0" y="14"/>
                  </a:moveTo>
                  <a:lnTo>
                    <a:pt x="36" y="14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5" name="Freeform 23"/>
            <p:cNvSpPr>
              <a:spLocks/>
            </p:cNvSpPr>
            <p:nvPr/>
          </p:nvSpPr>
          <p:spPr bwMode="black">
            <a:xfrm>
              <a:off x="2330" y="2219"/>
              <a:ext cx="37" cy="14"/>
            </a:xfrm>
            <a:custGeom>
              <a:avLst/>
              <a:gdLst>
                <a:gd name="T0" fmla="*/ 37 w 15"/>
                <a:gd name="T1" fmla="*/ 14 h 6"/>
                <a:gd name="T2" fmla="*/ 37 w 15"/>
                <a:gd name="T3" fmla="*/ 0 h 6"/>
                <a:gd name="T4" fmla="*/ 0 w 15"/>
                <a:gd name="T5" fmla="*/ 14 h 6"/>
                <a:gd name="T6" fmla="*/ 37 w 15"/>
                <a:gd name="T7" fmla="*/ 14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6">
                  <a:moveTo>
                    <a:pt x="15" y="6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5" y="4"/>
                    <a:pt x="0" y="6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6" name="Freeform 24"/>
            <p:cNvSpPr>
              <a:spLocks/>
            </p:cNvSpPr>
            <p:nvPr/>
          </p:nvSpPr>
          <p:spPr bwMode="black">
            <a:xfrm>
              <a:off x="2321" y="2106"/>
              <a:ext cx="31" cy="42"/>
            </a:xfrm>
            <a:custGeom>
              <a:avLst/>
              <a:gdLst>
                <a:gd name="T0" fmla="*/ 29 w 14"/>
                <a:gd name="T1" fmla="*/ 23 h 18"/>
                <a:gd name="T2" fmla="*/ 0 w 14"/>
                <a:gd name="T3" fmla="*/ 21 h 18"/>
                <a:gd name="T4" fmla="*/ 29 w 14"/>
                <a:gd name="T5" fmla="*/ 23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8">
                  <a:moveTo>
                    <a:pt x="13" y="10"/>
                  </a:moveTo>
                  <a:cubicBezTo>
                    <a:pt x="13" y="0"/>
                    <a:pt x="0" y="0"/>
                    <a:pt x="0" y="9"/>
                  </a:cubicBezTo>
                  <a:cubicBezTo>
                    <a:pt x="0" y="18"/>
                    <a:pt x="14" y="18"/>
                    <a:pt x="13" y="1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7" name="Freeform 25"/>
            <p:cNvSpPr>
              <a:spLocks/>
            </p:cNvSpPr>
            <p:nvPr/>
          </p:nvSpPr>
          <p:spPr bwMode="black">
            <a:xfrm>
              <a:off x="2352" y="2127"/>
              <a:ext cx="0" cy="2"/>
            </a:xfrm>
            <a:custGeom>
              <a:avLst/>
              <a:gdLst>
                <a:gd name="T0" fmla="*/ 0 h 1"/>
                <a:gd name="T1" fmla="*/ 2 h 1"/>
                <a:gd name="T2" fmla="*/ 2 h 1"/>
                <a:gd name="T3" fmla="*/ 0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8" name="Freeform 26"/>
            <p:cNvSpPr>
              <a:spLocks/>
            </p:cNvSpPr>
            <p:nvPr/>
          </p:nvSpPr>
          <p:spPr bwMode="black">
            <a:xfrm>
              <a:off x="2217" y="2096"/>
              <a:ext cx="33" cy="43"/>
            </a:xfrm>
            <a:custGeom>
              <a:avLst/>
              <a:gdLst>
                <a:gd name="T0" fmla="*/ 33 w 14"/>
                <a:gd name="T1" fmla="*/ 22 h 18"/>
                <a:gd name="T2" fmla="*/ 0 w 14"/>
                <a:gd name="T3" fmla="*/ 22 h 18"/>
                <a:gd name="T4" fmla="*/ 33 w 14"/>
                <a:gd name="T5" fmla="*/ 22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8">
                  <a:moveTo>
                    <a:pt x="14" y="9"/>
                  </a:moveTo>
                  <a:cubicBezTo>
                    <a:pt x="14" y="0"/>
                    <a:pt x="0" y="0"/>
                    <a:pt x="0" y="9"/>
                  </a:cubicBezTo>
                  <a:cubicBezTo>
                    <a:pt x="0" y="18"/>
                    <a:pt x="14" y="18"/>
                    <a:pt x="14" y="9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9" name="Freeform 27"/>
            <p:cNvSpPr>
              <a:spLocks/>
            </p:cNvSpPr>
            <p:nvPr/>
          </p:nvSpPr>
          <p:spPr bwMode="black">
            <a:xfrm>
              <a:off x="2269" y="2084"/>
              <a:ext cx="42" cy="38"/>
            </a:xfrm>
            <a:custGeom>
              <a:avLst/>
              <a:gdLst>
                <a:gd name="T0" fmla="*/ 18 w 15"/>
                <a:gd name="T1" fmla="*/ 38 h 16"/>
                <a:gd name="T2" fmla="*/ 39 w 15"/>
                <a:gd name="T3" fmla="*/ 19 h 16"/>
                <a:gd name="T4" fmla="*/ 18 w 15"/>
                <a:gd name="T5" fmla="*/ 0 h 16"/>
                <a:gd name="T6" fmla="*/ 0 w 15"/>
                <a:gd name="T7" fmla="*/ 19 h 16"/>
                <a:gd name="T8" fmla="*/ 18 w 15"/>
                <a:gd name="T9" fmla="*/ 3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16">
                  <a:moveTo>
                    <a:pt x="7" y="16"/>
                  </a:moveTo>
                  <a:cubicBezTo>
                    <a:pt x="13" y="16"/>
                    <a:pt x="15" y="12"/>
                    <a:pt x="15" y="8"/>
                  </a:cubicBezTo>
                  <a:cubicBezTo>
                    <a:pt x="15" y="2"/>
                    <a:pt x="12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1"/>
                    <a:pt x="1" y="15"/>
                    <a:pt x="7" y="1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0" name="Rectangle 28"/>
            <p:cNvSpPr>
              <a:spLocks noChangeArrowheads="1"/>
            </p:cNvSpPr>
            <p:nvPr/>
          </p:nvSpPr>
          <p:spPr bwMode="black">
            <a:xfrm>
              <a:off x="2552" y="2148"/>
              <a:ext cx="15" cy="85"/>
            </a:xfrm>
            <a:prstGeom prst="rect">
              <a:avLst/>
            </a:pr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1544221" name="Freeform 29"/>
            <p:cNvSpPr>
              <a:spLocks noEditPoints="1"/>
            </p:cNvSpPr>
            <p:nvPr/>
          </p:nvSpPr>
          <p:spPr bwMode="black">
            <a:xfrm>
              <a:off x="2422" y="2148"/>
              <a:ext cx="126" cy="85"/>
            </a:xfrm>
            <a:custGeom>
              <a:avLst/>
              <a:gdLst>
                <a:gd name="T0" fmla="*/ 76 w 125"/>
                <a:gd name="T1" fmla="*/ 50 h 85"/>
                <a:gd name="T2" fmla="*/ 88 w 125"/>
                <a:gd name="T3" fmla="*/ 14 h 85"/>
                <a:gd name="T4" fmla="*/ 88 w 125"/>
                <a:gd name="T5" fmla="*/ 14 h 85"/>
                <a:gd name="T6" fmla="*/ 100 w 125"/>
                <a:gd name="T7" fmla="*/ 50 h 85"/>
                <a:gd name="T8" fmla="*/ 76 w 125"/>
                <a:gd name="T9" fmla="*/ 50 h 85"/>
                <a:gd name="T10" fmla="*/ 78 w 125"/>
                <a:gd name="T11" fmla="*/ 0 h 85"/>
                <a:gd name="T12" fmla="*/ 54 w 125"/>
                <a:gd name="T13" fmla="*/ 74 h 85"/>
                <a:gd name="T14" fmla="*/ 28 w 125"/>
                <a:gd name="T15" fmla="*/ 43 h 85"/>
                <a:gd name="T16" fmla="*/ 61 w 125"/>
                <a:gd name="T17" fmla="*/ 0 h 85"/>
                <a:gd name="T18" fmla="*/ 44 w 125"/>
                <a:gd name="T19" fmla="*/ 0 h 85"/>
                <a:gd name="T20" fmla="*/ 14 w 125"/>
                <a:gd name="T21" fmla="*/ 40 h 85"/>
                <a:gd name="T22" fmla="*/ 14 w 125"/>
                <a:gd name="T23" fmla="*/ 0 h 85"/>
                <a:gd name="T24" fmla="*/ 0 w 125"/>
                <a:gd name="T25" fmla="*/ 0 h 85"/>
                <a:gd name="T26" fmla="*/ 0 w 125"/>
                <a:gd name="T27" fmla="*/ 85 h 85"/>
                <a:gd name="T28" fmla="*/ 14 w 125"/>
                <a:gd name="T29" fmla="*/ 85 h 85"/>
                <a:gd name="T30" fmla="*/ 14 w 125"/>
                <a:gd name="T31" fmla="*/ 43 h 85"/>
                <a:gd name="T32" fmla="*/ 44 w 125"/>
                <a:gd name="T33" fmla="*/ 85 h 85"/>
                <a:gd name="T34" fmla="*/ 49 w 125"/>
                <a:gd name="T35" fmla="*/ 85 h 85"/>
                <a:gd name="T36" fmla="*/ 49 w 125"/>
                <a:gd name="T37" fmla="*/ 85 h 85"/>
                <a:gd name="T38" fmla="*/ 64 w 125"/>
                <a:gd name="T39" fmla="*/ 85 h 85"/>
                <a:gd name="T40" fmla="*/ 71 w 125"/>
                <a:gd name="T41" fmla="*/ 62 h 85"/>
                <a:gd name="T42" fmla="*/ 102 w 125"/>
                <a:gd name="T43" fmla="*/ 62 h 85"/>
                <a:gd name="T44" fmla="*/ 111 w 125"/>
                <a:gd name="T45" fmla="*/ 85 h 85"/>
                <a:gd name="T46" fmla="*/ 126 w 125"/>
                <a:gd name="T47" fmla="*/ 85 h 85"/>
                <a:gd name="T48" fmla="*/ 97 w 125"/>
                <a:gd name="T49" fmla="*/ 0 h 85"/>
                <a:gd name="T50" fmla="*/ 78 w 125"/>
                <a:gd name="T51" fmla="*/ 0 h 8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5" h="85">
                  <a:moveTo>
                    <a:pt x="75" y="50"/>
                  </a:moveTo>
                  <a:lnTo>
                    <a:pt x="87" y="14"/>
                  </a:lnTo>
                  <a:lnTo>
                    <a:pt x="99" y="50"/>
                  </a:lnTo>
                  <a:lnTo>
                    <a:pt x="75" y="50"/>
                  </a:lnTo>
                  <a:close/>
                  <a:moveTo>
                    <a:pt x="77" y="0"/>
                  </a:moveTo>
                  <a:lnTo>
                    <a:pt x="54" y="74"/>
                  </a:lnTo>
                  <a:lnTo>
                    <a:pt x="28" y="43"/>
                  </a:lnTo>
                  <a:lnTo>
                    <a:pt x="61" y="0"/>
                  </a:lnTo>
                  <a:lnTo>
                    <a:pt x="44" y="0"/>
                  </a:lnTo>
                  <a:lnTo>
                    <a:pt x="14" y="4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85"/>
                  </a:lnTo>
                  <a:lnTo>
                    <a:pt x="14" y="85"/>
                  </a:lnTo>
                  <a:lnTo>
                    <a:pt x="14" y="43"/>
                  </a:lnTo>
                  <a:lnTo>
                    <a:pt x="44" y="85"/>
                  </a:lnTo>
                  <a:lnTo>
                    <a:pt x="49" y="85"/>
                  </a:lnTo>
                  <a:lnTo>
                    <a:pt x="63" y="85"/>
                  </a:lnTo>
                  <a:lnTo>
                    <a:pt x="70" y="62"/>
                  </a:lnTo>
                  <a:lnTo>
                    <a:pt x="101" y="62"/>
                  </a:lnTo>
                  <a:lnTo>
                    <a:pt x="110" y="85"/>
                  </a:lnTo>
                  <a:lnTo>
                    <a:pt x="125" y="85"/>
                  </a:lnTo>
                  <a:lnTo>
                    <a:pt x="96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2" name="Freeform 30"/>
            <p:cNvSpPr>
              <a:spLocks/>
            </p:cNvSpPr>
            <p:nvPr/>
          </p:nvSpPr>
          <p:spPr bwMode="black">
            <a:xfrm>
              <a:off x="3006" y="2148"/>
              <a:ext cx="80" cy="85"/>
            </a:xfrm>
            <a:custGeom>
              <a:avLst/>
              <a:gdLst>
                <a:gd name="T0" fmla="*/ 40 w 34"/>
                <a:gd name="T1" fmla="*/ 61 h 36"/>
                <a:gd name="T2" fmla="*/ 24 w 34"/>
                <a:gd name="T3" fmla="*/ 0 h 36"/>
                <a:gd name="T4" fmla="*/ 0 w 34"/>
                <a:gd name="T5" fmla="*/ 0 h 36"/>
                <a:gd name="T6" fmla="*/ 0 w 34"/>
                <a:gd name="T7" fmla="*/ 85 h 36"/>
                <a:gd name="T8" fmla="*/ 14 w 34"/>
                <a:gd name="T9" fmla="*/ 85 h 36"/>
                <a:gd name="T10" fmla="*/ 14 w 34"/>
                <a:gd name="T11" fmla="*/ 12 h 36"/>
                <a:gd name="T12" fmla="*/ 33 w 34"/>
                <a:gd name="T13" fmla="*/ 85 h 36"/>
                <a:gd name="T14" fmla="*/ 47 w 34"/>
                <a:gd name="T15" fmla="*/ 85 h 36"/>
                <a:gd name="T16" fmla="*/ 66 w 34"/>
                <a:gd name="T17" fmla="*/ 12 h 36"/>
                <a:gd name="T18" fmla="*/ 66 w 34"/>
                <a:gd name="T19" fmla="*/ 85 h 36"/>
                <a:gd name="T20" fmla="*/ 80 w 34"/>
                <a:gd name="T21" fmla="*/ 85 h 36"/>
                <a:gd name="T22" fmla="*/ 80 w 34"/>
                <a:gd name="T23" fmla="*/ 0 h 36"/>
                <a:gd name="T24" fmla="*/ 54 w 34"/>
                <a:gd name="T25" fmla="*/ 0 h 36"/>
                <a:gd name="T26" fmla="*/ 40 w 34"/>
                <a:gd name="T27" fmla="*/ 61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36">
                  <a:moveTo>
                    <a:pt x="17" y="2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6" y="36"/>
                    <a:pt x="6" y="3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6" y="36"/>
                    <a:pt x="20" y="36"/>
                  </a:cubicBezTo>
                  <a:cubicBezTo>
                    <a:pt x="20" y="36"/>
                    <a:pt x="28" y="5"/>
                    <a:pt x="28" y="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7" y="2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3" name="Freeform 31"/>
            <p:cNvSpPr>
              <a:spLocks noEditPoints="1"/>
            </p:cNvSpPr>
            <p:nvPr/>
          </p:nvSpPr>
          <p:spPr bwMode="black">
            <a:xfrm>
              <a:off x="3093" y="2148"/>
              <a:ext cx="78" cy="85"/>
            </a:xfrm>
            <a:custGeom>
              <a:avLst/>
              <a:gdLst>
                <a:gd name="T0" fmla="*/ 26 w 78"/>
                <a:gd name="T1" fmla="*/ 50 h 85"/>
                <a:gd name="T2" fmla="*/ 38 w 78"/>
                <a:gd name="T3" fmla="*/ 14 h 85"/>
                <a:gd name="T4" fmla="*/ 38 w 78"/>
                <a:gd name="T5" fmla="*/ 14 h 85"/>
                <a:gd name="T6" fmla="*/ 50 w 78"/>
                <a:gd name="T7" fmla="*/ 50 h 85"/>
                <a:gd name="T8" fmla="*/ 26 w 78"/>
                <a:gd name="T9" fmla="*/ 50 h 85"/>
                <a:gd name="T10" fmla="*/ 29 w 78"/>
                <a:gd name="T11" fmla="*/ 0 h 85"/>
                <a:gd name="T12" fmla="*/ 0 w 78"/>
                <a:gd name="T13" fmla="*/ 85 h 85"/>
                <a:gd name="T14" fmla="*/ 14 w 78"/>
                <a:gd name="T15" fmla="*/ 85 h 85"/>
                <a:gd name="T16" fmla="*/ 21 w 78"/>
                <a:gd name="T17" fmla="*/ 62 h 85"/>
                <a:gd name="T18" fmla="*/ 55 w 78"/>
                <a:gd name="T19" fmla="*/ 62 h 85"/>
                <a:gd name="T20" fmla="*/ 62 w 78"/>
                <a:gd name="T21" fmla="*/ 85 h 85"/>
                <a:gd name="T22" fmla="*/ 78 w 78"/>
                <a:gd name="T23" fmla="*/ 85 h 85"/>
                <a:gd name="T24" fmla="*/ 47 w 78"/>
                <a:gd name="T25" fmla="*/ 0 h 85"/>
                <a:gd name="T26" fmla="*/ 29 w 78"/>
                <a:gd name="T27" fmla="*/ 0 h 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8" h="85">
                  <a:moveTo>
                    <a:pt x="26" y="50"/>
                  </a:moveTo>
                  <a:lnTo>
                    <a:pt x="38" y="14"/>
                  </a:lnTo>
                  <a:lnTo>
                    <a:pt x="50" y="50"/>
                  </a:lnTo>
                  <a:lnTo>
                    <a:pt x="26" y="50"/>
                  </a:lnTo>
                  <a:close/>
                  <a:moveTo>
                    <a:pt x="29" y="0"/>
                  </a:moveTo>
                  <a:lnTo>
                    <a:pt x="0" y="85"/>
                  </a:lnTo>
                  <a:lnTo>
                    <a:pt x="14" y="85"/>
                  </a:lnTo>
                  <a:lnTo>
                    <a:pt x="21" y="62"/>
                  </a:lnTo>
                  <a:lnTo>
                    <a:pt x="55" y="62"/>
                  </a:lnTo>
                  <a:lnTo>
                    <a:pt x="62" y="85"/>
                  </a:lnTo>
                  <a:lnTo>
                    <a:pt x="78" y="85"/>
                  </a:lnTo>
                  <a:lnTo>
                    <a:pt x="47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4" name="Freeform 32"/>
            <p:cNvSpPr>
              <a:spLocks/>
            </p:cNvSpPr>
            <p:nvPr/>
          </p:nvSpPr>
          <p:spPr bwMode="black">
            <a:xfrm>
              <a:off x="3176" y="2148"/>
              <a:ext cx="68" cy="85"/>
            </a:xfrm>
            <a:custGeom>
              <a:avLst/>
              <a:gdLst>
                <a:gd name="T0" fmla="*/ 54 w 29"/>
                <a:gd name="T1" fmla="*/ 66 h 36"/>
                <a:gd name="T2" fmla="*/ 21 w 29"/>
                <a:gd name="T3" fmla="*/ 0 h 36"/>
                <a:gd name="T4" fmla="*/ 0 w 29"/>
                <a:gd name="T5" fmla="*/ 0 h 36"/>
                <a:gd name="T6" fmla="*/ 0 w 29"/>
                <a:gd name="T7" fmla="*/ 85 h 36"/>
                <a:gd name="T8" fmla="*/ 14 w 29"/>
                <a:gd name="T9" fmla="*/ 85 h 36"/>
                <a:gd name="T10" fmla="*/ 14 w 29"/>
                <a:gd name="T11" fmla="*/ 21 h 36"/>
                <a:gd name="T12" fmla="*/ 47 w 29"/>
                <a:gd name="T13" fmla="*/ 85 h 36"/>
                <a:gd name="T14" fmla="*/ 68 w 29"/>
                <a:gd name="T15" fmla="*/ 85 h 36"/>
                <a:gd name="T16" fmla="*/ 68 w 29"/>
                <a:gd name="T17" fmla="*/ 0 h 36"/>
                <a:gd name="T18" fmla="*/ 54 w 29"/>
                <a:gd name="T19" fmla="*/ 0 h 36"/>
                <a:gd name="T20" fmla="*/ 54 w 29"/>
                <a:gd name="T21" fmla="*/ 66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9" h="36">
                  <a:moveTo>
                    <a:pt x="23" y="28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6" y="36"/>
                    <a:pt x="6" y="3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23" y="28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5" name="Freeform 33"/>
            <p:cNvSpPr>
              <a:spLocks/>
            </p:cNvSpPr>
            <p:nvPr/>
          </p:nvSpPr>
          <p:spPr bwMode="black">
            <a:xfrm>
              <a:off x="3459" y="2148"/>
              <a:ext cx="50" cy="85"/>
            </a:xfrm>
            <a:custGeom>
              <a:avLst/>
              <a:gdLst>
                <a:gd name="T0" fmla="*/ 50 w 21"/>
                <a:gd name="T1" fmla="*/ 73 h 36"/>
                <a:gd name="T2" fmla="*/ 14 w 21"/>
                <a:gd name="T3" fmla="*/ 73 h 36"/>
                <a:gd name="T4" fmla="*/ 14 w 21"/>
                <a:gd name="T5" fmla="*/ 50 h 36"/>
                <a:gd name="T6" fmla="*/ 40 w 21"/>
                <a:gd name="T7" fmla="*/ 50 h 36"/>
                <a:gd name="T8" fmla="*/ 40 w 21"/>
                <a:gd name="T9" fmla="*/ 35 h 36"/>
                <a:gd name="T10" fmla="*/ 14 w 21"/>
                <a:gd name="T11" fmla="*/ 35 h 36"/>
                <a:gd name="T12" fmla="*/ 14 w 21"/>
                <a:gd name="T13" fmla="*/ 12 h 36"/>
                <a:gd name="T14" fmla="*/ 48 w 21"/>
                <a:gd name="T15" fmla="*/ 12 h 36"/>
                <a:gd name="T16" fmla="*/ 48 w 21"/>
                <a:gd name="T17" fmla="*/ 0 h 36"/>
                <a:gd name="T18" fmla="*/ 0 w 21"/>
                <a:gd name="T19" fmla="*/ 0 h 36"/>
                <a:gd name="T20" fmla="*/ 0 w 21"/>
                <a:gd name="T21" fmla="*/ 85 h 36"/>
                <a:gd name="T22" fmla="*/ 50 w 21"/>
                <a:gd name="T23" fmla="*/ 85 h 36"/>
                <a:gd name="T24" fmla="*/ 50 w 21"/>
                <a:gd name="T25" fmla="*/ 73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36">
                  <a:moveTo>
                    <a:pt x="21" y="3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1" y="36"/>
                    <a:pt x="21" y="36"/>
                    <a:pt x="21" y="36"/>
                  </a:cubicBezTo>
                  <a:lnTo>
                    <a:pt x="21" y="31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6" name="Freeform 34"/>
            <p:cNvSpPr>
              <a:spLocks/>
            </p:cNvSpPr>
            <p:nvPr/>
          </p:nvSpPr>
          <p:spPr bwMode="black">
            <a:xfrm>
              <a:off x="3258" y="2148"/>
              <a:ext cx="194" cy="85"/>
            </a:xfrm>
            <a:custGeom>
              <a:avLst/>
              <a:gdLst>
                <a:gd name="T0" fmla="*/ 116 w 82"/>
                <a:gd name="T1" fmla="*/ 0 h 36"/>
                <a:gd name="T2" fmla="*/ 116 w 82"/>
                <a:gd name="T3" fmla="*/ 0 h 36"/>
                <a:gd name="T4" fmla="*/ 114 w 82"/>
                <a:gd name="T5" fmla="*/ 0 h 36"/>
                <a:gd name="T6" fmla="*/ 114 w 82"/>
                <a:gd name="T7" fmla="*/ 66 h 36"/>
                <a:gd name="T8" fmla="*/ 80 w 82"/>
                <a:gd name="T9" fmla="*/ 0 h 36"/>
                <a:gd name="T10" fmla="*/ 62 w 82"/>
                <a:gd name="T11" fmla="*/ 0 h 36"/>
                <a:gd name="T12" fmla="*/ 62 w 82"/>
                <a:gd name="T13" fmla="*/ 73 h 36"/>
                <a:gd name="T14" fmla="*/ 17 w 82"/>
                <a:gd name="T15" fmla="*/ 73 h 36"/>
                <a:gd name="T16" fmla="*/ 17 w 82"/>
                <a:gd name="T17" fmla="*/ 50 h 36"/>
                <a:gd name="T18" fmla="*/ 43 w 82"/>
                <a:gd name="T19" fmla="*/ 50 h 36"/>
                <a:gd name="T20" fmla="*/ 43 w 82"/>
                <a:gd name="T21" fmla="*/ 35 h 36"/>
                <a:gd name="T22" fmla="*/ 17 w 82"/>
                <a:gd name="T23" fmla="*/ 35 h 36"/>
                <a:gd name="T24" fmla="*/ 17 w 82"/>
                <a:gd name="T25" fmla="*/ 12 h 36"/>
                <a:gd name="T26" fmla="*/ 47 w 82"/>
                <a:gd name="T27" fmla="*/ 12 h 36"/>
                <a:gd name="T28" fmla="*/ 47 w 82"/>
                <a:gd name="T29" fmla="*/ 0 h 36"/>
                <a:gd name="T30" fmla="*/ 0 w 82"/>
                <a:gd name="T31" fmla="*/ 0 h 36"/>
                <a:gd name="T32" fmla="*/ 0 w 82"/>
                <a:gd name="T33" fmla="*/ 85 h 36"/>
                <a:gd name="T34" fmla="*/ 73 w 82"/>
                <a:gd name="T35" fmla="*/ 85 h 36"/>
                <a:gd name="T36" fmla="*/ 73 w 82"/>
                <a:gd name="T37" fmla="*/ 85 h 36"/>
                <a:gd name="T38" fmla="*/ 73 w 82"/>
                <a:gd name="T39" fmla="*/ 21 h 36"/>
                <a:gd name="T40" fmla="*/ 109 w 82"/>
                <a:gd name="T41" fmla="*/ 85 h 36"/>
                <a:gd name="T42" fmla="*/ 128 w 82"/>
                <a:gd name="T43" fmla="*/ 85 h 36"/>
                <a:gd name="T44" fmla="*/ 128 w 82"/>
                <a:gd name="T45" fmla="*/ 12 h 36"/>
                <a:gd name="T46" fmla="*/ 154 w 82"/>
                <a:gd name="T47" fmla="*/ 12 h 36"/>
                <a:gd name="T48" fmla="*/ 154 w 82"/>
                <a:gd name="T49" fmla="*/ 85 h 36"/>
                <a:gd name="T50" fmla="*/ 168 w 82"/>
                <a:gd name="T51" fmla="*/ 85 h 36"/>
                <a:gd name="T52" fmla="*/ 168 w 82"/>
                <a:gd name="T53" fmla="*/ 12 h 36"/>
                <a:gd name="T54" fmla="*/ 194 w 82"/>
                <a:gd name="T55" fmla="*/ 12 h 36"/>
                <a:gd name="T56" fmla="*/ 194 w 82"/>
                <a:gd name="T57" fmla="*/ 0 h 36"/>
                <a:gd name="T58" fmla="*/ 116 w 82"/>
                <a:gd name="T59" fmla="*/ 0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2" h="36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8" y="5"/>
                    <a:pt x="62" y="5"/>
                    <a:pt x="65" y="5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7" name="Freeform 35"/>
            <p:cNvSpPr>
              <a:spLocks noEditPoints="1"/>
            </p:cNvSpPr>
            <p:nvPr/>
          </p:nvSpPr>
          <p:spPr bwMode="black">
            <a:xfrm>
              <a:off x="2874" y="2148"/>
              <a:ext cx="125" cy="85"/>
            </a:xfrm>
            <a:custGeom>
              <a:avLst/>
              <a:gdLst>
                <a:gd name="T0" fmla="*/ 78 w 51"/>
                <a:gd name="T1" fmla="*/ 35 h 36"/>
                <a:gd name="T2" fmla="*/ 78 w 51"/>
                <a:gd name="T3" fmla="*/ 35 h 36"/>
                <a:gd name="T4" fmla="*/ 78 w 51"/>
                <a:gd name="T5" fmla="*/ 12 h 36"/>
                <a:gd name="T6" fmla="*/ 90 w 51"/>
                <a:gd name="T7" fmla="*/ 12 h 36"/>
                <a:gd name="T8" fmla="*/ 107 w 51"/>
                <a:gd name="T9" fmla="*/ 24 h 36"/>
                <a:gd name="T10" fmla="*/ 90 w 51"/>
                <a:gd name="T11" fmla="*/ 35 h 36"/>
                <a:gd name="T12" fmla="*/ 78 w 51"/>
                <a:gd name="T13" fmla="*/ 35 h 36"/>
                <a:gd name="T14" fmla="*/ 114 w 51"/>
                <a:gd name="T15" fmla="*/ 43 h 36"/>
                <a:gd name="T16" fmla="*/ 122 w 51"/>
                <a:gd name="T17" fmla="*/ 24 h 36"/>
                <a:gd name="T18" fmla="*/ 114 w 51"/>
                <a:gd name="T19" fmla="*/ 7 h 36"/>
                <a:gd name="T20" fmla="*/ 88 w 51"/>
                <a:gd name="T21" fmla="*/ 0 h 36"/>
                <a:gd name="T22" fmla="*/ 63 w 51"/>
                <a:gd name="T23" fmla="*/ 0 h 36"/>
                <a:gd name="T24" fmla="*/ 63 w 51"/>
                <a:gd name="T25" fmla="*/ 35 h 36"/>
                <a:gd name="T26" fmla="*/ 63 w 51"/>
                <a:gd name="T27" fmla="*/ 35 h 36"/>
                <a:gd name="T28" fmla="*/ 63 w 51"/>
                <a:gd name="T29" fmla="*/ 73 h 36"/>
                <a:gd name="T30" fmla="*/ 17 w 51"/>
                <a:gd name="T31" fmla="*/ 73 h 36"/>
                <a:gd name="T32" fmla="*/ 17 w 51"/>
                <a:gd name="T33" fmla="*/ 50 h 36"/>
                <a:gd name="T34" fmla="*/ 44 w 51"/>
                <a:gd name="T35" fmla="*/ 50 h 36"/>
                <a:gd name="T36" fmla="*/ 44 w 51"/>
                <a:gd name="T37" fmla="*/ 35 h 36"/>
                <a:gd name="T38" fmla="*/ 17 w 51"/>
                <a:gd name="T39" fmla="*/ 35 h 36"/>
                <a:gd name="T40" fmla="*/ 17 w 51"/>
                <a:gd name="T41" fmla="*/ 12 h 36"/>
                <a:gd name="T42" fmla="*/ 49 w 51"/>
                <a:gd name="T43" fmla="*/ 12 h 36"/>
                <a:gd name="T44" fmla="*/ 49 w 51"/>
                <a:gd name="T45" fmla="*/ 0 h 36"/>
                <a:gd name="T46" fmla="*/ 0 w 51"/>
                <a:gd name="T47" fmla="*/ 0 h 36"/>
                <a:gd name="T48" fmla="*/ 0 w 51"/>
                <a:gd name="T49" fmla="*/ 85 h 36"/>
                <a:gd name="T50" fmla="*/ 78 w 51"/>
                <a:gd name="T51" fmla="*/ 85 h 36"/>
                <a:gd name="T52" fmla="*/ 78 w 51"/>
                <a:gd name="T53" fmla="*/ 50 h 36"/>
                <a:gd name="T54" fmla="*/ 85 w 51"/>
                <a:gd name="T55" fmla="*/ 50 h 36"/>
                <a:gd name="T56" fmla="*/ 107 w 51"/>
                <a:gd name="T57" fmla="*/ 85 h 36"/>
                <a:gd name="T58" fmla="*/ 124 w 51"/>
                <a:gd name="T59" fmla="*/ 85 h 36"/>
                <a:gd name="T60" fmla="*/ 102 w 51"/>
                <a:gd name="T61" fmla="*/ 47 h 36"/>
                <a:gd name="T62" fmla="*/ 114 w 51"/>
                <a:gd name="T63" fmla="*/ 43 h 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1" h="36"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42" y="5"/>
                    <a:pt x="44" y="7"/>
                    <a:pt x="44" y="10"/>
                  </a:cubicBezTo>
                  <a:cubicBezTo>
                    <a:pt x="44" y="14"/>
                    <a:pt x="42" y="15"/>
                    <a:pt x="37" y="15"/>
                  </a:cubicBezTo>
                  <a:lnTo>
                    <a:pt x="32" y="15"/>
                  </a:lnTo>
                  <a:close/>
                  <a:moveTo>
                    <a:pt x="47" y="18"/>
                  </a:moveTo>
                  <a:cubicBezTo>
                    <a:pt x="49" y="16"/>
                    <a:pt x="50" y="14"/>
                    <a:pt x="50" y="10"/>
                  </a:cubicBezTo>
                  <a:cubicBezTo>
                    <a:pt x="50" y="7"/>
                    <a:pt x="49" y="4"/>
                    <a:pt x="47" y="3"/>
                  </a:cubicBezTo>
                  <a:cubicBezTo>
                    <a:pt x="44" y="1"/>
                    <a:pt x="41" y="0"/>
                    <a:pt x="3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5"/>
                    <a:pt x="44" y="36"/>
                    <a:pt x="44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4" y="20"/>
                    <a:pt x="45" y="19"/>
                    <a:pt x="47" y="1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8" name="Freeform 36"/>
            <p:cNvSpPr>
              <a:spLocks noEditPoints="1"/>
            </p:cNvSpPr>
            <p:nvPr/>
          </p:nvSpPr>
          <p:spPr bwMode="black">
            <a:xfrm>
              <a:off x="2642" y="2148"/>
              <a:ext cx="121" cy="85"/>
            </a:xfrm>
            <a:custGeom>
              <a:avLst/>
              <a:gdLst>
                <a:gd name="T0" fmla="*/ 76 w 51"/>
                <a:gd name="T1" fmla="*/ 35 h 36"/>
                <a:gd name="T2" fmla="*/ 76 w 51"/>
                <a:gd name="T3" fmla="*/ 35 h 36"/>
                <a:gd name="T4" fmla="*/ 76 w 51"/>
                <a:gd name="T5" fmla="*/ 12 h 36"/>
                <a:gd name="T6" fmla="*/ 88 w 51"/>
                <a:gd name="T7" fmla="*/ 12 h 36"/>
                <a:gd name="T8" fmla="*/ 102 w 51"/>
                <a:gd name="T9" fmla="*/ 24 h 36"/>
                <a:gd name="T10" fmla="*/ 88 w 51"/>
                <a:gd name="T11" fmla="*/ 35 h 36"/>
                <a:gd name="T12" fmla="*/ 76 w 51"/>
                <a:gd name="T13" fmla="*/ 35 h 36"/>
                <a:gd name="T14" fmla="*/ 109 w 51"/>
                <a:gd name="T15" fmla="*/ 43 h 36"/>
                <a:gd name="T16" fmla="*/ 119 w 51"/>
                <a:gd name="T17" fmla="*/ 24 h 36"/>
                <a:gd name="T18" fmla="*/ 109 w 51"/>
                <a:gd name="T19" fmla="*/ 7 h 36"/>
                <a:gd name="T20" fmla="*/ 85 w 51"/>
                <a:gd name="T21" fmla="*/ 0 h 36"/>
                <a:gd name="T22" fmla="*/ 59 w 51"/>
                <a:gd name="T23" fmla="*/ 0 h 36"/>
                <a:gd name="T24" fmla="*/ 59 w 51"/>
                <a:gd name="T25" fmla="*/ 35 h 36"/>
                <a:gd name="T26" fmla="*/ 59 w 51"/>
                <a:gd name="T27" fmla="*/ 35 h 36"/>
                <a:gd name="T28" fmla="*/ 59 w 51"/>
                <a:gd name="T29" fmla="*/ 73 h 36"/>
                <a:gd name="T30" fmla="*/ 14 w 51"/>
                <a:gd name="T31" fmla="*/ 73 h 36"/>
                <a:gd name="T32" fmla="*/ 14 w 51"/>
                <a:gd name="T33" fmla="*/ 50 h 36"/>
                <a:gd name="T34" fmla="*/ 40 w 51"/>
                <a:gd name="T35" fmla="*/ 50 h 36"/>
                <a:gd name="T36" fmla="*/ 40 w 51"/>
                <a:gd name="T37" fmla="*/ 35 h 36"/>
                <a:gd name="T38" fmla="*/ 14 w 51"/>
                <a:gd name="T39" fmla="*/ 35 h 36"/>
                <a:gd name="T40" fmla="*/ 14 w 51"/>
                <a:gd name="T41" fmla="*/ 12 h 36"/>
                <a:gd name="T42" fmla="*/ 47 w 51"/>
                <a:gd name="T43" fmla="*/ 12 h 36"/>
                <a:gd name="T44" fmla="*/ 47 w 51"/>
                <a:gd name="T45" fmla="*/ 0 h 36"/>
                <a:gd name="T46" fmla="*/ 0 w 51"/>
                <a:gd name="T47" fmla="*/ 0 h 36"/>
                <a:gd name="T48" fmla="*/ 0 w 51"/>
                <a:gd name="T49" fmla="*/ 85 h 36"/>
                <a:gd name="T50" fmla="*/ 76 w 51"/>
                <a:gd name="T51" fmla="*/ 85 h 36"/>
                <a:gd name="T52" fmla="*/ 76 w 51"/>
                <a:gd name="T53" fmla="*/ 50 h 36"/>
                <a:gd name="T54" fmla="*/ 83 w 51"/>
                <a:gd name="T55" fmla="*/ 50 h 36"/>
                <a:gd name="T56" fmla="*/ 104 w 51"/>
                <a:gd name="T57" fmla="*/ 85 h 36"/>
                <a:gd name="T58" fmla="*/ 121 w 51"/>
                <a:gd name="T59" fmla="*/ 85 h 36"/>
                <a:gd name="T60" fmla="*/ 97 w 51"/>
                <a:gd name="T61" fmla="*/ 47 h 36"/>
                <a:gd name="T62" fmla="*/ 109 w 51"/>
                <a:gd name="T63" fmla="*/ 43 h 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1" h="36"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42" y="5"/>
                    <a:pt x="43" y="7"/>
                    <a:pt x="43" y="10"/>
                  </a:cubicBezTo>
                  <a:cubicBezTo>
                    <a:pt x="43" y="14"/>
                    <a:pt x="42" y="15"/>
                    <a:pt x="37" y="15"/>
                  </a:cubicBezTo>
                  <a:lnTo>
                    <a:pt x="32" y="15"/>
                  </a:lnTo>
                  <a:close/>
                  <a:moveTo>
                    <a:pt x="46" y="18"/>
                  </a:moveTo>
                  <a:cubicBezTo>
                    <a:pt x="48" y="16"/>
                    <a:pt x="50" y="14"/>
                    <a:pt x="50" y="10"/>
                  </a:cubicBezTo>
                  <a:cubicBezTo>
                    <a:pt x="50" y="7"/>
                    <a:pt x="48" y="4"/>
                    <a:pt x="46" y="3"/>
                  </a:cubicBezTo>
                  <a:cubicBezTo>
                    <a:pt x="44" y="1"/>
                    <a:pt x="41" y="0"/>
                    <a:pt x="3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5"/>
                    <a:pt x="44" y="36"/>
                    <a:pt x="44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3" y="20"/>
                    <a:pt x="45" y="19"/>
                    <a:pt x="46" y="1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9" name="Freeform 37"/>
            <p:cNvSpPr>
              <a:spLocks noEditPoints="1"/>
            </p:cNvSpPr>
            <p:nvPr/>
          </p:nvSpPr>
          <p:spPr bwMode="black">
            <a:xfrm>
              <a:off x="2807" y="2148"/>
              <a:ext cx="59" cy="85"/>
            </a:xfrm>
            <a:custGeom>
              <a:avLst/>
              <a:gdLst>
                <a:gd name="T0" fmla="*/ 28 w 25"/>
                <a:gd name="T1" fmla="*/ 38 h 36"/>
                <a:gd name="T2" fmla="*/ 17 w 25"/>
                <a:gd name="T3" fmla="*/ 38 h 36"/>
                <a:gd name="T4" fmla="*/ 17 w 25"/>
                <a:gd name="T5" fmla="*/ 12 h 36"/>
                <a:gd name="T6" fmla="*/ 28 w 25"/>
                <a:gd name="T7" fmla="*/ 12 h 36"/>
                <a:gd name="T8" fmla="*/ 42 w 25"/>
                <a:gd name="T9" fmla="*/ 26 h 36"/>
                <a:gd name="T10" fmla="*/ 28 w 25"/>
                <a:gd name="T11" fmla="*/ 38 h 36"/>
                <a:gd name="T12" fmla="*/ 50 w 25"/>
                <a:gd name="T13" fmla="*/ 7 h 36"/>
                <a:gd name="T14" fmla="*/ 26 w 25"/>
                <a:gd name="T15" fmla="*/ 0 h 36"/>
                <a:gd name="T16" fmla="*/ 0 w 25"/>
                <a:gd name="T17" fmla="*/ 0 h 36"/>
                <a:gd name="T18" fmla="*/ 0 w 25"/>
                <a:gd name="T19" fmla="*/ 50 h 36"/>
                <a:gd name="T20" fmla="*/ 0 w 25"/>
                <a:gd name="T21" fmla="*/ 85 h 36"/>
                <a:gd name="T22" fmla="*/ 17 w 25"/>
                <a:gd name="T23" fmla="*/ 85 h 36"/>
                <a:gd name="T24" fmla="*/ 17 w 25"/>
                <a:gd name="T25" fmla="*/ 50 h 36"/>
                <a:gd name="T26" fmla="*/ 26 w 25"/>
                <a:gd name="T27" fmla="*/ 50 h 36"/>
                <a:gd name="T28" fmla="*/ 50 w 25"/>
                <a:gd name="T29" fmla="*/ 43 h 36"/>
                <a:gd name="T30" fmla="*/ 59 w 25"/>
                <a:gd name="T31" fmla="*/ 26 h 36"/>
                <a:gd name="T32" fmla="*/ 50 w 25"/>
                <a:gd name="T33" fmla="*/ 7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6">
                  <a:moveTo>
                    <a:pt x="12" y="16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7" y="5"/>
                    <a:pt x="18" y="7"/>
                    <a:pt x="18" y="11"/>
                  </a:cubicBezTo>
                  <a:cubicBezTo>
                    <a:pt x="18" y="14"/>
                    <a:pt x="16" y="16"/>
                    <a:pt x="12" y="16"/>
                  </a:cubicBezTo>
                  <a:close/>
                  <a:moveTo>
                    <a:pt x="21" y="3"/>
                  </a:moveTo>
                  <a:cubicBezTo>
                    <a:pt x="19" y="1"/>
                    <a:pt x="16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6" y="21"/>
                    <a:pt x="19" y="20"/>
                    <a:pt x="21" y="18"/>
                  </a:cubicBezTo>
                  <a:cubicBezTo>
                    <a:pt x="23" y="17"/>
                    <a:pt x="25" y="14"/>
                    <a:pt x="25" y="11"/>
                  </a:cubicBezTo>
                  <a:cubicBezTo>
                    <a:pt x="25" y="7"/>
                    <a:pt x="23" y="4"/>
                    <a:pt x="21" y="3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30" name="Freeform 38"/>
            <p:cNvSpPr>
              <a:spLocks/>
            </p:cNvSpPr>
            <p:nvPr/>
          </p:nvSpPr>
          <p:spPr bwMode="black">
            <a:xfrm>
              <a:off x="2578" y="2147"/>
              <a:ext cx="56" cy="86"/>
            </a:xfrm>
            <a:custGeom>
              <a:avLst/>
              <a:gdLst>
                <a:gd name="T0" fmla="*/ 34 w 23"/>
                <a:gd name="T1" fmla="*/ 37 h 37"/>
                <a:gd name="T2" fmla="*/ 15 w 23"/>
                <a:gd name="T3" fmla="*/ 23 h 37"/>
                <a:gd name="T4" fmla="*/ 32 w 23"/>
                <a:gd name="T5" fmla="*/ 12 h 37"/>
                <a:gd name="T6" fmla="*/ 51 w 23"/>
                <a:gd name="T7" fmla="*/ 16 h 37"/>
                <a:gd name="T8" fmla="*/ 51 w 23"/>
                <a:gd name="T9" fmla="*/ 5 h 37"/>
                <a:gd name="T10" fmla="*/ 32 w 23"/>
                <a:gd name="T11" fmla="*/ 0 h 37"/>
                <a:gd name="T12" fmla="*/ 0 w 23"/>
                <a:gd name="T13" fmla="*/ 26 h 37"/>
                <a:gd name="T14" fmla="*/ 24 w 23"/>
                <a:gd name="T15" fmla="*/ 49 h 37"/>
                <a:gd name="T16" fmla="*/ 41 w 23"/>
                <a:gd name="T17" fmla="*/ 63 h 37"/>
                <a:gd name="T18" fmla="*/ 24 w 23"/>
                <a:gd name="T19" fmla="*/ 74 h 37"/>
                <a:gd name="T20" fmla="*/ 0 w 23"/>
                <a:gd name="T21" fmla="*/ 70 h 37"/>
                <a:gd name="T22" fmla="*/ 0 w 23"/>
                <a:gd name="T23" fmla="*/ 81 h 37"/>
                <a:gd name="T24" fmla="*/ 22 w 23"/>
                <a:gd name="T25" fmla="*/ 86 h 37"/>
                <a:gd name="T26" fmla="*/ 56 w 23"/>
                <a:gd name="T27" fmla="*/ 63 h 37"/>
                <a:gd name="T28" fmla="*/ 34 w 23"/>
                <a:gd name="T29" fmla="*/ 37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3" h="37">
                  <a:moveTo>
                    <a:pt x="14" y="16"/>
                  </a:moveTo>
                  <a:cubicBezTo>
                    <a:pt x="9" y="14"/>
                    <a:pt x="6" y="13"/>
                    <a:pt x="6" y="10"/>
                  </a:cubicBezTo>
                  <a:cubicBezTo>
                    <a:pt x="6" y="8"/>
                    <a:pt x="9" y="5"/>
                    <a:pt x="13" y="5"/>
                  </a:cubicBezTo>
                  <a:cubicBezTo>
                    <a:pt x="16" y="5"/>
                    <a:pt x="19" y="6"/>
                    <a:pt x="21" y="7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9" y="1"/>
                    <a:pt x="16" y="0"/>
                    <a:pt x="13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6"/>
                    <a:pt x="4" y="19"/>
                    <a:pt x="10" y="21"/>
                  </a:cubicBezTo>
                  <a:cubicBezTo>
                    <a:pt x="15" y="23"/>
                    <a:pt x="17" y="24"/>
                    <a:pt x="17" y="27"/>
                  </a:cubicBezTo>
                  <a:cubicBezTo>
                    <a:pt x="17" y="30"/>
                    <a:pt x="14" y="32"/>
                    <a:pt x="10" y="32"/>
                  </a:cubicBezTo>
                  <a:cubicBezTo>
                    <a:pt x="6" y="32"/>
                    <a:pt x="2" y="31"/>
                    <a:pt x="0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7"/>
                    <a:pt x="6" y="37"/>
                    <a:pt x="9" y="37"/>
                  </a:cubicBezTo>
                  <a:cubicBezTo>
                    <a:pt x="19" y="37"/>
                    <a:pt x="23" y="32"/>
                    <a:pt x="23" y="27"/>
                  </a:cubicBezTo>
                  <a:cubicBezTo>
                    <a:pt x="23" y="21"/>
                    <a:pt x="20" y="18"/>
                    <a:pt x="14" y="1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31" name="Freeform 39"/>
            <p:cNvSpPr>
              <a:spLocks noEditPoints="1"/>
            </p:cNvSpPr>
            <p:nvPr/>
          </p:nvSpPr>
          <p:spPr bwMode="black">
            <a:xfrm>
              <a:off x="3518" y="2200"/>
              <a:ext cx="36" cy="36"/>
            </a:xfrm>
            <a:custGeom>
              <a:avLst/>
              <a:gdLst>
                <a:gd name="T0" fmla="*/ 14 w 15"/>
                <a:gd name="T1" fmla="*/ 17 h 15"/>
                <a:gd name="T2" fmla="*/ 14 w 15"/>
                <a:gd name="T3" fmla="*/ 12 h 15"/>
                <a:gd name="T4" fmla="*/ 19 w 15"/>
                <a:gd name="T5" fmla="*/ 12 h 15"/>
                <a:gd name="T6" fmla="*/ 24 w 15"/>
                <a:gd name="T7" fmla="*/ 14 h 15"/>
                <a:gd name="T8" fmla="*/ 19 w 15"/>
                <a:gd name="T9" fmla="*/ 17 h 15"/>
                <a:gd name="T10" fmla="*/ 14 w 15"/>
                <a:gd name="T11" fmla="*/ 17 h 15"/>
                <a:gd name="T12" fmla="*/ 14 w 15"/>
                <a:gd name="T13" fmla="*/ 19 h 15"/>
                <a:gd name="T14" fmla="*/ 19 w 15"/>
                <a:gd name="T15" fmla="*/ 19 h 15"/>
                <a:gd name="T16" fmla="*/ 24 w 15"/>
                <a:gd name="T17" fmla="*/ 29 h 15"/>
                <a:gd name="T18" fmla="*/ 26 w 15"/>
                <a:gd name="T19" fmla="*/ 29 h 15"/>
                <a:gd name="T20" fmla="*/ 22 w 15"/>
                <a:gd name="T21" fmla="*/ 19 h 15"/>
                <a:gd name="T22" fmla="*/ 26 w 15"/>
                <a:gd name="T23" fmla="*/ 14 h 15"/>
                <a:gd name="T24" fmla="*/ 19 w 15"/>
                <a:gd name="T25" fmla="*/ 10 h 15"/>
                <a:gd name="T26" fmla="*/ 12 w 15"/>
                <a:gd name="T27" fmla="*/ 10 h 15"/>
                <a:gd name="T28" fmla="*/ 12 w 15"/>
                <a:gd name="T29" fmla="*/ 29 h 15"/>
                <a:gd name="T30" fmla="*/ 14 w 15"/>
                <a:gd name="T31" fmla="*/ 29 h 15"/>
                <a:gd name="T32" fmla="*/ 14 w 15"/>
                <a:gd name="T33" fmla="*/ 19 h 15"/>
                <a:gd name="T34" fmla="*/ 19 w 15"/>
                <a:gd name="T35" fmla="*/ 36 h 15"/>
                <a:gd name="T36" fmla="*/ 36 w 15"/>
                <a:gd name="T37" fmla="*/ 19 h 15"/>
                <a:gd name="T38" fmla="*/ 19 w 15"/>
                <a:gd name="T39" fmla="*/ 0 h 15"/>
                <a:gd name="T40" fmla="*/ 0 w 15"/>
                <a:gd name="T41" fmla="*/ 19 h 15"/>
                <a:gd name="T42" fmla="*/ 19 w 15"/>
                <a:gd name="T43" fmla="*/ 36 h 15"/>
                <a:gd name="T44" fmla="*/ 5 w 15"/>
                <a:gd name="T45" fmla="*/ 19 h 15"/>
                <a:gd name="T46" fmla="*/ 19 w 15"/>
                <a:gd name="T47" fmla="*/ 5 h 15"/>
                <a:gd name="T48" fmla="*/ 34 w 15"/>
                <a:gd name="T49" fmla="*/ 19 h 15"/>
                <a:gd name="T50" fmla="*/ 19 w 15"/>
                <a:gd name="T51" fmla="*/ 34 h 15"/>
                <a:gd name="T52" fmla="*/ 5 w 15"/>
                <a:gd name="T53" fmla="*/ 19 h 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5" h="15">
                  <a:moveTo>
                    <a:pt x="6" y="7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10" y="5"/>
                    <a:pt x="10" y="6"/>
                  </a:cubicBezTo>
                  <a:cubicBezTo>
                    <a:pt x="10" y="7"/>
                    <a:pt x="9" y="7"/>
                    <a:pt x="8" y="7"/>
                  </a:cubicBezTo>
                  <a:lnTo>
                    <a:pt x="6" y="7"/>
                  </a:lnTo>
                  <a:close/>
                  <a:moveTo>
                    <a:pt x="6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4"/>
                    <a:pt x="10" y="4"/>
                    <a:pt x="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lnTo>
                    <a:pt x="6" y="8"/>
                  </a:lnTo>
                  <a:close/>
                  <a:moveTo>
                    <a:pt x="8" y="15"/>
                  </a:moveTo>
                  <a:cubicBezTo>
                    <a:pt x="12" y="15"/>
                    <a:pt x="15" y="12"/>
                    <a:pt x="15" y="8"/>
                  </a:cubicBezTo>
                  <a:cubicBezTo>
                    <a:pt x="15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5"/>
                    <a:pt x="8" y="15"/>
                  </a:cubicBezTo>
                  <a:close/>
                  <a:moveTo>
                    <a:pt x="2" y="8"/>
                  </a:moveTo>
                  <a:cubicBezTo>
                    <a:pt x="2" y="4"/>
                    <a:pt x="4" y="2"/>
                    <a:pt x="8" y="2"/>
                  </a:cubicBezTo>
                  <a:cubicBezTo>
                    <a:pt x="11" y="2"/>
                    <a:pt x="14" y="4"/>
                    <a:pt x="14" y="8"/>
                  </a:cubicBezTo>
                  <a:cubicBezTo>
                    <a:pt x="14" y="11"/>
                    <a:pt x="11" y="14"/>
                    <a:pt x="8" y="14"/>
                  </a:cubicBezTo>
                  <a:cubicBezTo>
                    <a:pt x="4" y="14"/>
                    <a:pt x="2" y="11"/>
                    <a:pt x="2" y="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544242" name="Rectangle 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428750" y="6477000"/>
            <a:ext cx="44672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1544243" name="Rectangle 51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77000"/>
            <a:ext cx="1276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9D61DF3-C7EA-4CA5-8BA9-98D3F51A6A09}" type="datetime4">
              <a:rPr lang="en-US"/>
              <a:pPr>
                <a:defRPr/>
              </a:pPr>
              <a:t>March 13, 2017</a:t>
            </a:fld>
            <a:endParaRPr lang="en-US"/>
          </a:p>
        </p:txBody>
      </p:sp>
      <p:pic>
        <p:nvPicPr>
          <p:cNvPr id="3080" name="Picture 63" descr="1478795_BLUE_18%cy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800">
              <a:latin typeface="Arial Narrow" charset="0"/>
              <a:ea typeface="ＭＳ Ｐゴシック" charset="0"/>
            </a:endParaRPr>
          </a:p>
        </p:txBody>
      </p:sp>
      <p:sp>
        <p:nvSpPr>
          <p:cNvPr id="154214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0" y="3121025"/>
            <a:ext cx="9144000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1"/>
          </a:solidFill>
          <a:latin typeface="+mn-lt"/>
          <a:ea typeface="MS PGothic" pitchFamily="34" charset="-128"/>
          <a:cs typeface="+mn-cs"/>
        </a:defRPr>
      </a:lvl1pPr>
      <a:lvl2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2pPr>
      <a:lvl3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3pPr>
      <a:lvl4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4pPr>
      <a:lvl5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5pPr>
      <a:lvl6pPr marL="22860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6pPr>
      <a:lvl7pPr marL="27432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7pPr>
      <a:lvl8pPr marL="32004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8pPr>
      <a:lvl9pPr marL="36576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5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omberg.com/video/84364498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youtube.com/watch?v=YGIxMYiPLOU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50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3264822"/>
            <a:ext cx="8461375" cy="103412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Next Generation Sequencing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/>
              <a:t>Epidemiology 217: Lecture </a:t>
            </a:r>
            <a:r>
              <a:rPr lang="en-US" b="0" dirty="0" smtClean="0"/>
              <a:t>10</a:t>
            </a:r>
            <a:endParaRPr lang="en-US" sz="4000" b="0" dirty="0" smtClean="0"/>
          </a:p>
        </p:txBody>
      </p:sp>
      <p:sp>
        <p:nvSpPr>
          <p:cNvPr id="1471501" name="Rectangle 13"/>
          <p:cNvSpPr>
            <a:spLocks noGrp="1" noChangeArrowheads="1"/>
          </p:cNvSpPr>
          <p:nvPr>
            <p:ph idx="1"/>
          </p:nvPr>
        </p:nvSpPr>
        <p:spPr>
          <a:xfrm>
            <a:off x="457200" y="4981575"/>
            <a:ext cx="7543800" cy="528638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ea typeface="+mn-ea"/>
              </a:rPr>
              <a:t>Eric Jorgenson, </a:t>
            </a:r>
            <a:r>
              <a:rPr lang="en-US" sz="2800" dirty="0" smtClean="0">
                <a:solidFill>
                  <a:schemeClr val="bg1"/>
                </a:solidFill>
                <a:ea typeface="+mn-ea"/>
              </a:rPr>
              <a:t>PhD</a:t>
            </a:r>
            <a:endParaRPr lang="en-US" dirty="0" smtClean="0">
              <a:solidFill>
                <a:schemeClr val="bg1"/>
              </a:solidFill>
              <a:ea typeface="+mn-ea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  <a:ea typeface="+mn-ea"/>
              </a:rPr>
              <a:t>March 14</a:t>
            </a:r>
            <a:r>
              <a:rPr lang="en-US" sz="2800" baseline="30000" dirty="0" smtClean="0">
                <a:solidFill>
                  <a:schemeClr val="bg1"/>
                </a:solidFill>
                <a:ea typeface="+mn-ea"/>
              </a:rPr>
              <a:t>th</a:t>
            </a:r>
            <a:r>
              <a:rPr lang="en-US" sz="2800" dirty="0" smtClean="0">
                <a:solidFill>
                  <a:schemeClr val="bg1"/>
                </a:solidFill>
                <a:ea typeface="+mn-ea"/>
              </a:rPr>
              <a:t>, 2017</a:t>
            </a:r>
          </a:p>
        </p:txBody>
      </p:sp>
      <p:sp>
        <p:nvSpPr>
          <p:cNvPr id="1471504" name="Text Box 16"/>
          <p:cNvSpPr txBox="1">
            <a:spLocks noChangeArrowheads="1"/>
          </p:cNvSpPr>
          <p:nvPr/>
        </p:nvSpPr>
        <p:spPr bwMode="gray">
          <a:xfrm>
            <a:off x="457200" y="6442075"/>
            <a:ext cx="54864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Ins="0" anchor="b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defRPr/>
            </a:pPr>
            <a:r>
              <a:rPr lang="en-US" sz="1200" b="1" dirty="0">
                <a:solidFill>
                  <a:srgbClr val="006FA5"/>
                </a:solidFill>
                <a:latin typeface="Arial Narrow" charset="0"/>
                <a:ea typeface="ＭＳ Ｐゴシック" charset="0"/>
              </a:rPr>
              <a:t>Kaiser Permanente Research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18" y="1127759"/>
            <a:ext cx="4404042" cy="50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SNP Distribution in </a:t>
            </a:r>
            <a:r>
              <a:rPr lang="en-US" altLang="en-US" sz="2800" kern="0" dirty="0" err="1" smtClean="0"/>
              <a:t>Proband</a:t>
            </a:r>
            <a:endParaRPr lang="en-US" altLang="en-US" sz="2800" kern="0" dirty="0" smtClean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28667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0" y="1112519"/>
            <a:ext cx="4206240" cy="506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Nonsynonymous SNPs in Known Disease Genes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33410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122680"/>
            <a:ext cx="6594197" cy="50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CMT Subtypes: Many Genes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25350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 descr="pipelin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79476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04800" y="6171565"/>
            <a:ext cx="30572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openbioinformatics.org/</a:t>
            </a:r>
            <a:r>
              <a:rPr lang="en-US" altLang="en-US" sz="1600" dirty="0" err="1">
                <a:cs typeface="Arial" panose="020B0604020202020204" pitchFamily="34" charset="0"/>
              </a:rPr>
              <a:t>annovar</a:t>
            </a:r>
            <a:endParaRPr lang="en-US" altLang="en-US" sz="1600" dirty="0"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ANNOVAR: Using Annotation to Narrow the Search Space</a:t>
            </a:r>
          </a:p>
        </p:txBody>
      </p:sp>
    </p:spTree>
    <p:extLst>
      <p:ext uri="{BB962C8B-B14F-4D97-AF65-F5344CB8AC3E}">
        <p14:creationId xmlns:p14="http://schemas.microsoft.com/office/powerpoint/2010/main" val="261930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27760"/>
            <a:ext cx="7178040" cy="503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Phenotypes in </a:t>
            </a:r>
            <a:r>
              <a:rPr lang="en-US" altLang="en-US" sz="2800" kern="0" dirty="0" err="1" smtClean="0"/>
              <a:t>Unseqeunced</a:t>
            </a:r>
            <a:r>
              <a:rPr lang="en-US" altLang="en-US" sz="2800" kern="0" dirty="0" smtClean="0"/>
              <a:t> Family Members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36412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1261745"/>
            <a:ext cx="77724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Family Pedigree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97842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84960"/>
            <a:ext cx="78486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Putative Causal Variant at a Conserved Amino Acid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39417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159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Chen et al. Cell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err="1" smtClean="0"/>
              <a:t>Narcissome</a:t>
            </a:r>
            <a:endParaRPr lang="en-US" altLang="en-US" sz="2800" kern="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9" y="1599950"/>
            <a:ext cx="7327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23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159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Chen et al. Cell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err="1" smtClean="0"/>
              <a:t>Narcissome</a:t>
            </a:r>
            <a:endParaRPr lang="en-US" altLang="en-US" sz="2800" kern="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181100"/>
            <a:ext cx="49625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6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098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cs typeface="Arial" panose="020B0604020202020204" pitchFamily="34" charset="0"/>
              </a:rPr>
              <a:t>Chen </a:t>
            </a:r>
            <a:r>
              <a:rPr lang="en-US" altLang="en-US" sz="1600" dirty="0">
                <a:cs typeface="Arial" panose="020B0604020202020204" pitchFamily="34" charset="0"/>
              </a:rPr>
              <a:t>et al. </a:t>
            </a:r>
            <a:r>
              <a:rPr lang="en-US" altLang="en-US" sz="1600" dirty="0" smtClean="0">
                <a:cs typeface="Arial" panose="020B0604020202020204" pitchFamily="34" charset="0"/>
              </a:rPr>
              <a:t>Cell 2012</a:t>
            </a:r>
            <a:endParaRPr lang="en-US" altLang="en-US" sz="1600" dirty="0"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err="1" smtClean="0"/>
              <a:t>Narcissome</a:t>
            </a:r>
            <a:endParaRPr lang="en-US" altLang="en-US" sz="2800" kern="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56" y="1145381"/>
            <a:ext cx="3457575" cy="197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64" y="3422081"/>
            <a:ext cx="5519138" cy="274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23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Overview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PTC Taste Sensitivity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34812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159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Yi et al. Science 2010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295400"/>
            <a:ext cx="5959475" cy="488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Exome Sequencing Identifies a Tibetan Adaptation</a:t>
            </a:r>
          </a:p>
        </p:txBody>
      </p:sp>
    </p:spTree>
    <p:extLst>
      <p:ext uri="{BB962C8B-B14F-4D97-AF65-F5344CB8AC3E}">
        <p14:creationId xmlns:p14="http://schemas.microsoft.com/office/powerpoint/2010/main" val="27653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292298"/>
            <a:ext cx="6499860" cy="48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1625" y="6172200"/>
            <a:ext cx="23615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Su and Jorgenson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Sequence Data Improves Identity by Descent Resolution</a:t>
            </a:r>
          </a:p>
        </p:txBody>
      </p:sp>
    </p:spTree>
    <p:extLst>
      <p:ext uri="{BB962C8B-B14F-4D97-AF65-F5344CB8AC3E}">
        <p14:creationId xmlns:p14="http://schemas.microsoft.com/office/powerpoint/2010/main" val="27397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304800" y="6155285"/>
            <a:ext cx="2577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Roach et al. Science 2010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1300178"/>
            <a:ext cx="6720840" cy="485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Family Sequencing for Rare Diseases</a:t>
            </a:r>
          </a:p>
        </p:txBody>
      </p:sp>
    </p:spTree>
    <p:extLst>
      <p:ext uri="{BB962C8B-B14F-4D97-AF65-F5344CB8AC3E}">
        <p14:creationId xmlns:p14="http://schemas.microsoft.com/office/powerpoint/2010/main" val="30558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" y="1137603"/>
            <a:ext cx="7012376" cy="498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577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Roach et al. Science 2010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Families Can Reduce Error Rate</a:t>
            </a:r>
          </a:p>
        </p:txBody>
      </p:sp>
    </p:spTree>
    <p:extLst>
      <p:ext uri="{BB962C8B-B14F-4D97-AF65-F5344CB8AC3E}">
        <p14:creationId xmlns:p14="http://schemas.microsoft.com/office/powerpoint/2010/main" val="18699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379010"/>
            <a:ext cx="8229600" cy="480131"/>
          </a:xfrm>
        </p:spPr>
        <p:txBody>
          <a:bodyPr/>
          <a:lstStyle/>
          <a:p>
            <a:r>
              <a:rPr lang="en-US" sz="2800" dirty="0" smtClean="0"/>
              <a:t>AMD GWAS Findings, 2013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485F-9B75-46AD-97A1-E8DA9DD6078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|     © 2011 Kaiser Foundation Health Plan, Inc. For internal use only.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56F48D1-8CCE-4E5F-B7B8-8F8DD03CC19C}" type="datetime4">
              <a:rPr lang="en-US" smtClean="0"/>
              <a:pPr>
                <a:defRPr/>
              </a:pPr>
              <a:t>March 13, 2017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1" y="1795152"/>
            <a:ext cx="8184169" cy="377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3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379010"/>
            <a:ext cx="8229600" cy="480131"/>
          </a:xfrm>
        </p:spPr>
        <p:txBody>
          <a:bodyPr/>
          <a:lstStyle/>
          <a:p>
            <a:r>
              <a:rPr lang="en-US" sz="2800" dirty="0" smtClean="0"/>
              <a:t>AMD GWAS Findings, 2015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485F-9B75-46AD-97A1-E8DA9DD6078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|     © 2011 Kaiser Foundation Health Plan, Inc. For internal use only.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56F48D1-8CCE-4E5F-B7B8-8F8DD03CC19C}" type="datetime4">
              <a:rPr lang="en-US" smtClean="0"/>
              <a:pPr>
                <a:defRPr/>
              </a:pPr>
              <a:t>March 13, 2017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>
            <a:off x="130794" y="1581015"/>
            <a:ext cx="8778255" cy="428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827" y="380901"/>
            <a:ext cx="8229600" cy="480131"/>
          </a:xfrm>
        </p:spPr>
        <p:txBody>
          <a:bodyPr/>
          <a:lstStyle/>
          <a:p>
            <a:r>
              <a:rPr lang="en-US" sz="2800" dirty="0" smtClean="0"/>
              <a:t>AMD Rare Variant Findings, 2015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485F-9B75-46AD-97A1-E8DA9DD6078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|     © 2011 Kaiser Foundation Health Plan, Inc. For internal use only.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56F48D1-8CCE-4E5F-B7B8-8F8DD03CC19C}" type="datetime4">
              <a:rPr lang="en-US" smtClean="0"/>
              <a:pPr>
                <a:defRPr/>
              </a:pPr>
              <a:t>March 13, 2017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5" y="1590674"/>
            <a:ext cx="8494245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7" y="2976563"/>
            <a:ext cx="3352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2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04800" y="6164580"/>
            <a:ext cx="22156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Lee et al. Nature 2010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27653"/>
            <a:ext cx="5135880" cy="499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Cancer: Tumor vs. Normal</a:t>
            </a:r>
          </a:p>
        </p:txBody>
      </p:sp>
    </p:spTree>
    <p:extLst>
      <p:ext uri="{BB962C8B-B14F-4D97-AF65-F5344CB8AC3E}">
        <p14:creationId xmlns:p14="http://schemas.microsoft.com/office/powerpoint/2010/main" val="11967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3" y="1143000"/>
            <a:ext cx="8267661" cy="496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05103" y="6172199"/>
            <a:ext cx="34467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Barbieri et al. Nature Genetics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Exome Sequencing in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415541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48" y="1146810"/>
            <a:ext cx="6423898" cy="502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01943" y="6169818"/>
            <a:ext cx="34467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Barbieri et al. Nature Genetics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Exome Sequencing in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20172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Sequencing Cost Have Fallen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986119"/>
            <a:ext cx="6873240" cy="51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0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987550"/>
            <a:ext cx="85217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11150" y="6172200"/>
            <a:ext cx="27286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Molenaar</a:t>
            </a:r>
            <a:r>
              <a:rPr lang="en-US" altLang="en-US" sz="1600" dirty="0">
                <a:cs typeface="Arial" panose="020B0604020202020204" pitchFamily="34" charset="0"/>
              </a:rPr>
              <a:t> et al. Nature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Nonsynonymous Somatic Mutations in Neuroblastoma</a:t>
            </a:r>
          </a:p>
        </p:txBody>
      </p:sp>
    </p:spTree>
    <p:extLst>
      <p:ext uri="{BB962C8B-B14F-4D97-AF65-F5344CB8AC3E}">
        <p14:creationId xmlns:p14="http://schemas.microsoft.com/office/powerpoint/2010/main" val="207515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1825"/>
            <a:ext cx="74739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Mutation Count Associated with Age, Stage, and Survival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1150" y="6172200"/>
            <a:ext cx="27286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Molenaar</a:t>
            </a:r>
            <a:r>
              <a:rPr lang="en-US" altLang="en-US" sz="1600" dirty="0">
                <a:cs typeface="Arial" panose="020B0604020202020204" pitchFamily="34" charset="0"/>
              </a:rPr>
              <a:t> et al. Nature 2012</a:t>
            </a:r>
          </a:p>
        </p:txBody>
      </p:sp>
    </p:spTree>
    <p:extLst>
      <p:ext uri="{BB962C8B-B14F-4D97-AF65-F5344CB8AC3E}">
        <p14:creationId xmlns:p14="http://schemas.microsoft.com/office/powerpoint/2010/main" val="67178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Overview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b="1" dirty="0" smtClean="0"/>
              <a:t>PTC Taste Sensitivity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410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065851"/>
              </p:ext>
            </p:extLst>
          </p:nvPr>
        </p:nvGraphicFramePr>
        <p:xfrm>
          <a:off x="1200150" y="1278890"/>
          <a:ext cx="7127875" cy="454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Worksheet" r:id="rId4" imgW="8724579" imgH="5562395" progId="Excel.Sheet.8">
                  <p:embed/>
                </p:oleObj>
              </mc:Choice>
              <mc:Fallback>
                <p:oleObj name="Worksheet" r:id="rId4" imgW="8724579" imgH="556239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1278890"/>
                        <a:ext cx="7127875" cy="454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810000" y="557784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PTC Score</a:t>
            </a:r>
            <a:endParaRPr lang="en-US" altLang="en-US" sz="2400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 rot="-5400000">
            <a:off x="-563562" y="2880677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Number of Subjects</a:t>
            </a:r>
            <a:endParaRPr lang="en-US" altLang="en-US" sz="240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Distribution of the PTC Phenotype</a:t>
            </a:r>
          </a:p>
        </p:txBody>
      </p:sp>
    </p:spTree>
    <p:extLst>
      <p:ext uri="{BB962C8B-B14F-4D97-AF65-F5344CB8AC3E}">
        <p14:creationId xmlns:p14="http://schemas.microsoft.com/office/powerpoint/2010/main" val="33393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472440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10832" y="6169660"/>
            <a:ext cx="26260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Osaka"/>
                <a:cs typeface="Arial" panose="020B0604020202020204" pitchFamily="34" charset="0"/>
              </a:rPr>
              <a:t>Kim et al. J Dent Res 2004</a:t>
            </a: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2971800" y="4114800"/>
            <a:ext cx="152400" cy="152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5334000" y="3124200"/>
            <a:ext cx="152400" cy="152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5715000" y="3505200"/>
            <a:ext cx="152400" cy="152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1371600" y="41148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itchFamily="18" charset="0"/>
                <a:ea typeface="Osaka"/>
                <a:cs typeface="Osaka"/>
              </a:rPr>
              <a:t>rs713598</a:t>
            </a:r>
          </a:p>
        </p:txBody>
      </p:sp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5257800" y="22098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itchFamily="18" charset="0"/>
                <a:ea typeface="Osaka"/>
                <a:cs typeface="Osaka"/>
              </a:rPr>
              <a:t>rs1726866</a:t>
            </a:r>
          </a:p>
        </p:txBody>
      </p:sp>
      <p:sp>
        <p:nvSpPr>
          <p:cNvPr id="29706" name="TextBox 9"/>
          <p:cNvSpPr txBox="1">
            <a:spLocks noChangeArrowheads="1"/>
          </p:cNvSpPr>
          <p:nvPr/>
        </p:nvSpPr>
        <p:spPr bwMode="auto">
          <a:xfrm>
            <a:off x="6172200" y="31956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itchFamily="18" charset="0"/>
                <a:ea typeface="Osaka"/>
                <a:cs typeface="Osaka"/>
              </a:rPr>
              <a:t>rs10246939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TAS2R38 Receptor Structure</a:t>
            </a:r>
          </a:p>
        </p:txBody>
      </p:sp>
    </p:spTree>
    <p:extLst>
      <p:ext uri="{BB962C8B-B14F-4D97-AF65-F5344CB8AC3E}">
        <p14:creationId xmlns:p14="http://schemas.microsoft.com/office/powerpoint/2010/main" val="303296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540750" cy="56015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							A	V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457200" y="2133600"/>
            <a:ext cx="8229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457200" y="3810000"/>
            <a:ext cx="8229600" cy="0"/>
          </a:xfrm>
          <a:prstGeom prst="line">
            <a:avLst/>
          </a:prstGeom>
          <a:noFill/>
          <a:ln w="762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2743200" y="5257800"/>
            <a:ext cx="5943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57200" y="38100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A						V	I</a:t>
            </a:r>
            <a:endParaRPr lang="en-US" altLang="en-US" sz="2400" dirty="0">
              <a:latin typeface="Garamond" pitchFamily="18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57200" y="52578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A						A	V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457200" y="5257800"/>
            <a:ext cx="2286000" cy="0"/>
          </a:xfrm>
          <a:prstGeom prst="line">
            <a:avLst/>
          </a:prstGeom>
          <a:noFill/>
          <a:ln w="762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457200" y="1600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Taster</a:t>
            </a:r>
            <a:endParaRPr lang="en-US" altLang="en-US" sz="2400">
              <a:latin typeface="Garamond" pitchFamily="18" charset="0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533400" y="32766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Non-taster</a:t>
            </a:r>
            <a:endParaRPr lang="en-US" altLang="en-US" sz="2400">
              <a:latin typeface="Garamond" pitchFamily="18" charset="0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533400" y="4724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Rare</a:t>
            </a:r>
            <a:endParaRPr lang="en-US" altLang="en-US" sz="2400">
              <a:latin typeface="Garamond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3 SNPs Form 3 Haplotypes</a:t>
            </a:r>
          </a:p>
        </p:txBody>
      </p:sp>
    </p:spTree>
    <p:extLst>
      <p:ext uri="{BB962C8B-B14F-4D97-AF65-F5344CB8AC3E}">
        <p14:creationId xmlns:p14="http://schemas.microsoft.com/office/powerpoint/2010/main" val="33227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3991"/>
              </p:ext>
            </p:extLst>
          </p:nvPr>
        </p:nvGraphicFramePr>
        <p:xfrm>
          <a:off x="1215085" y="1349904"/>
          <a:ext cx="6937375" cy="474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Worksheet" r:id="rId4" imgW="8673781" imgH="5930682" progId="Excel.Sheet.8">
                  <p:embed/>
                </p:oleObj>
              </mc:Choice>
              <mc:Fallback>
                <p:oleObj name="Worksheet" r:id="rId4" imgW="8673781" imgH="593068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5085" y="1349904"/>
                        <a:ext cx="6937375" cy="474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731272" y="5617104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PTC Score</a:t>
            </a:r>
            <a:endParaRPr lang="en-US" altLang="en-US" sz="2400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 rot="16200000">
            <a:off x="-624122" y="2931759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/>
              <a:t>Number of Subjects</a:t>
            </a:r>
            <a:endParaRPr lang="en-US" alt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PTC Phenotype by </a:t>
            </a:r>
            <a:r>
              <a:rPr lang="en-US" altLang="en-US" sz="2800" i="1" kern="0" dirty="0" smtClean="0"/>
              <a:t>TAS2R38</a:t>
            </a:r>
            <a:r>
              <a:rPr lang="en-US" altLang="en-US" sz="2800" kern="0" dirty="0" smtClean="0"/>
              <a:t> </a:t>
            </a:r>
            <a:r>
              <a:rPr lang="en-US" altLang="en-US" sz="2800" kern="0" dirty="0" err="1" smtClean="0"/>
              <a:t>Diplotype</a:t>
            </a:r>
            <a:endParaRPr lang="en-US" altLang="en-US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38488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940416"/>
              </p:ext>
            </p:extLst>
          </p:nvPr>
        </p:nvGraphicFramePr>
        <p:xfrm>
          <a:off x="1162109" y="1011290"/>
          <a:ext cx="7521669" cy="514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Worksheet" r:id="rId4" imgW="8673781" imgH="5930682" progId="Excel.Sheet.8">
                  <p:embed/>
                </p:oleObj>
              </mc:Choice>
              <mc:Fallback>
                <p:oleObj name="Worksheet" r:id="rId4" imgW="8673781" imgH="593068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109" y="1011290"/>
                        <a:ext cx="7521669" cy="514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10000" y="554736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PTC Score</a:t>
            </a:r>
            <a:endParaRPr lang="en-US" altLang="en-US" sz="240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 rot="16200000">
            <a:off x="-624122" y="2933394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/>
              <a:t>Number of Subjects</a:t>
            </a:r>
            <a:endParaRPr lang="en-US" alt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Outliers after Adjusting for </a:t>
            </a:r>
            <a:r>
              <a:rPr lang="en-US" altLang="en-US" sz="2800" i="1" kern="0" dirty="0" smtClean="0"/>
              <a:t>TAS2R38</a:t>
            </a:r>
            <a:r>
              <a:rPr lang="en-US" altLang="en-US" sz="2800" kern="0" dirty="0" smtClean="0"/>
              <a:t> </a:t>
            </a:r>
            <a:r>
              <a:rPr lang="en-US" altLang="en-US" sz="2800" kern="0" dirty="0" err="1" smtClean="0"/>
              <a:t>Diplotype</a:t>
            </a:r>
            <a:endParaRPr lang="en-US" altLang="en-US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36073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1447800" y="20574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6" name="Oval 5"/>
          <p:cNvSpPr>
            <a:spLocks noChangeArrowheads="1"/>
          </p:cNvSpPr>
          <p:nvPr/>
        </p:nvSpPr>
        <p:spPr bwMode="auto">
          <a:xfrm>
            <a:off x="5486400" y="20574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7" name="Oval 7"/>
          <p:cNvSpPr>
            <a:spLocks noChangeArrowheads="1"/>
          </p:cNvSpPr>
          <p:nvPr/>
        </p:nvSpPr>
        <p:spPr bwMode="auto">
          <a:xfrm>
            <a:off x="2133600" y="31242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8" name="Oval 9"/>
          <p:cNvSpPr>
            <a:spLocks noChangeArrowheads="1"/>
          </p:cNvSpPr>
          <p:nvPr/>
        </p:nvSpPr>
        <p:spPr bwMode="auto">
          <a:xfrm>
            <a:off x="1828800" y="44958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9" name="Oval 11"/>
          <p:cNvSpPr>
            <a:spLocks noChangeArrowheads="1"/>
          </p:cNvSpPr>
          <p:nvPr/>
        </p:nvSpPr>
        <p:spPr bwMode="auto">
          <a:xfrm>
            <a:off x="6705600" y="44958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0" name="Oval 12"/>
          <p:cNvSpPr>
            <a:spLocks noChangeArrowheads="1"/>
          </p:cNvSpPr>
          <p:nvPr/>
        </p:nvSpPr>
        <p:spPr bwMode="auto">
          <a:xfrm>
            <a:off x="3886200" y="44958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1" name="Oval 15"/>
          <p:cNvSpPr>
            <a:spLocks noChangeArrowheads="1"/>
          </p:cNvSpPr>
          <p:nvPr/>
        </p:nvSpPr>
        <p:spPr bwMode="auto">
          <a:xfrm>
            <a:off x="2895600" y="44958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2" name="Line 17"/>
          <p:cNvSpPr>
            <a:spLocks noChangeShapeType="1"/>
          </p:cNvSpPr>
          <p:nvPr/>
        </p:nvSpPr>
        <p:spPr bwMode="auto">
          <a:xfrm>
            <a:off x="2133600" y="2362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18"/>
          <p:cNvSpPr>
            <a:spLocks noChangeShapeType="1"/>
          </p:cNvSpPr>
          <p:nvPr/>
        </p:nvSpPr>
        <p:spPr bwMode="auto">
          <a:xfrm>
            <a:off x="6172200" y="2362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Line 19"/>
          <p:cNvSpPr>
            <a:spLocks noChangeShapeType="1"/>
          </p:cNvSpPr>
          <p:nvPr/>
        </p:nvSpPr>
        <p:spPr bwMode="auto">
          <a:xfrm>
            <a:off x="2819400" y="35052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Line 20"/>
          <p:cNvSpPr>
            <a:spLocks noChangeShapeType="1"/>
          </p:cNvSpPr>
          <p:nvPr/>
        </p:nvSpPr>
        <p:spPr bwMode="auto">
          <a:xfrm>
            <a:off x="2438400" y="2362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Line 21"/>
          <p:cNvSpPr>
            <a:spLocks noChangeShapeType="1"/>
          </p:cNvSpPr>
          <p:nvPr/>
        </p:nvSpPr>
        <p:spPr bwMode="auto">
          <a:xfrm>
            <a:off x="6553200" y="2362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Line 22"/>
          <p:cNvSpPr>
            <a:spLocks noChangeShapeType="1"/>
          </p:cNvSpPr>
          <p:nvPr/>
        </p:nvSpPr>
        <p:spPr bwMode="auto">
          <a:xfrm>
            <a:off x="4495800" y="3505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Line 23"/>
          <p:cNvSpPr>
            <a:spLocks noChangeShapeType="1"/>
          </p:cNvSpPr>
          <p:nvPr/>
        </p:nvSpPr>
        <p:spPr bwMode="auto">
          <a:xfrm>
            <a:off x="1143000" y="4114800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Line 24"/>
          <p:cNvSpPr>
            <a:spLocks noChangeShapeType="1"/>
          </p:cNvSpPr>
          <p:nvPr/>
        </p:nvSpPr>
        <p:spPr bwMode="auto">
          <a:xfrm>
            <a:off x="11430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Line 25"/>
          <p:cNvSpPr>
            <a:spLocks noChangeShapeType="1"/>
          </p:cNvSpPr>
          <p:nvPr/>
        </p:nvSpPr>
        <p:spPr bwMode="auto">
          <a:xfrm>
            <a:off x="22098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Line 26"/>
          <p:cNvSpPr>
            <a:spLocks noChangeShapeType="1"/>
          </p:cNvSpPr>
          <p:nvPr/>
        </p:nvSpPr>
        <p:spPr bwMode="auto">
          <a:xfrm>
            <a:off x="32766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Line 27"/>
          <p:cNvSpPr>
            <a:spLocks noChangeShapeType="1"/>
          </p:cNvSpPr>
          <p:nvPr/>
        </p:nvSpPr>
        <p:spPr bwMode="auto">
          <a:xfrm>
            <a:off x="41910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Line 28"/>
          <p:cNvSpPr>
            <a:spLocks noChangeShapeType="1"/>
          </p:cNvSpPr>
          <p:nvPr/>
        </p:nvSpPr>
        <p:spPr bwMode="auto">
          <a:xfrm>
            <a:off x="51816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Line 29"/>
          <p:cNvSpPr>
            <a:spLocks noChangeShapeType="1"/>
          </p:cNvSpPr>
          <p:nvPr/>
        </p:nvSpPr>
        <p:spPr bwMode="auto">
          <a:xfrm>
            <a:off x="60960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Line 30"/>
          <p:cNvSpPr>
            <a:spLocks noChangeShapeType="1"/>
          </p:cNvSpPr>
          <p:nvPr/>
        </p:nvSpPr>
        <p:spPr bwMode="auto">
          <a:xfrm>
            <a:off x="70104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Text Box 33"/>
          <p:cNvSpPr txBox="1">
            <a:spLocks noChangeArrowheads="1"/>
          </p:cNvSpPr>
          <p:nvPr/>
        </p:nvSpPr>
        <p:spPr bwMode="auto">
          <a:xfrm>
            <a:off x="1524000" y="2743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33817" name="Text Box 34"/>
          <p:cNvSpPr txBox="1">
            <a:spLocks noChangeArrowheads="1"/>
          </p:cNvSpPr>
          <p:nvPr/>
        </p:nvSpPr>
        <p:spPr bwMode="auto">
          <a:xfrm>
            <a:off x="22860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33818" name="Text Box 35"/>
          <p:cNvSpPr txBox="1">
            <a:spLocks noChangeArrowheads="1"/>
          </p:cNvSpPr>
          <p:nvPr/>
        </p:nvSpPr>
        <p:spPr bwMode="auto">
          <a:xfrm>
            <a:off x="29718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10</a:t>
            </a:r>
            <a:endParaRPr lang="en-US" altLang="en-US" sz="2400"/>
          </a:p>
        </p:txBody>
      </p:sp>
      <p:sp>
        <p:nvSpPr>
          <p:cNvPr id="33819" name="Text Box 36"/>
          <p:cNvSpPr txBox="1">
            <a:spLocks noChangeArrowheads="1"/>
          </p:cNvSpPr>
          <p:nvPr/>
        </p:nvSpPr>
        <p:spPr bwMode="auto">
          <a:xfrm>
            <a:off x="19812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33820" name="Text Box 37"/>
          <p:cNvSpPr txBox="1">
            <a:spLocks noChangeArrowheads="1"/>
          </p:cNvSpPr>
          <p:nvPr/>
        </p:nvSpPr>
        <p:spPr bwMode="auto">
          <a:xfrm>
            <a:off x="50292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3821" name="Text Box 38"/>
          <p:cNvSpPr txBox="1">
            <a:spLocks noChangeArrowheads="1"/>
          </p:cNvSpPr>
          <p:nvPr/>
        </p:nvSpPr>
        <p:spPr bwMode="auto">
          <a:xfrm>
            <a:off x="68580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3822" name="Text Box 39"/>
          <p:cNvSpPr txBox="1">
            <a:spLocks noChangeArrowheads="1"/>
          </p:cNvSpPr>
          <p:nvPr/>
        </p:nvSpPr>
        <p:spPr bwMode="auto">
          <a:xfrm>
            <a:off x="9144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33823" name="Text Box 40"/>
          <p:cNvSpPr txBox="1">
            <a:spLocks noChangeArrowheads="1"/>
          </p:cNvSpPr>
          <p:nvPr/>
        </p:nvSpPr>
        <p:spPr bwMode="auto">
          <a:xfrm>
            <a:off x="59436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3824" name="Text Box 41"/>
          <p:cNvSpPr txBox="1">
            <a:spLocks noChangeArrowheads="1"/>
          </p:cNvSpPr>
          <p:nvPr/>
        </p:nvSpPr>
        <p:spPr bwMode="auto">
          <a:xfrm>
            <a:off x="39624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12</a:t>
            </a:r>
            <a:endParaRPr lang="en-US" altLang="en-US" sz="2400"/>
          </a:p>
        </p:txBody>
      </p:sp>
      <p:sp>
        <p:nvSpPr>
          <p:cNvPr id="33825" name="Text Box 42"/>
          <p:cNvSpPr txBox="1">
            <a:spLocks noChangeArrowheads="1"/>
          </p:cNvSpPr>
          <p:nvPr/>
        </p:nvSpPr>
        <p:spPr bwMode="auto">
          <a:xfrm>
            <a:off x="63246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203819" name="Line 43"/>
          <p:cNvSpPr>
            <a:spLocks noChangeShapeType="1"/>
          </p:cNvSpPr>
          <p:nvPr/>
        </p:nvSpPr>
        <p:spPr bwMode="auto">
          <a:xfrm>
            <a:off x="1143000" y="16764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0" name="Line 44"/>
          <p:cNvSpPr>
            <a:spLocks noChangeShapeType="1"/>
          </p:cNvSpPr>
          <p:nvPr/>
        </p:nvSpPr>
        <p:spPr bwMode="auto">
          <a:xfrm>
            <a:off x="3657600" y="40386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1" name="Line 45"/>
          <p:cNvSpPr>
            <a:spLocks noChangeShapeType="1"/>
          </p:cNvSpPr>
          <p:nvPr/>
        </p:nvSpPr>
        <p:spPr bwMode="auto">
          <a:xfrm>
            <a:off x="533400" y="40386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9" name="Rectangle 44"/>
          <p:cNvSpPr>
            <a:spLocks noChangeArrowheads="1"/>
          </p:cNvSpPr>
          <p:nvPr/>
        </p:nvSpPr>
        <p:spPr bwMode="auto">
          <a:xfrm>
            <a:off x="2819400" y="20574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0" name="Rectangle 45"/>
          <p:cNvSpPr>
            <a:spLocks noChangeArrowheads="1"/>
          </p:cNvSpPr>
          <p:nvPr/>
        </p:nvSpPr>
        <p:spPr bwMode="auto">
          <a:xfrm>
            <a:off x="6858000" y="20574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1" name="Rectangle 46"/>
          <p:cNvSpPr>
            <a:spLocks noChangeArrowheads="1"/>
          </p:cNvSpPr>
          <p:nvPr/>
        </p:nvSpPr>
        <p:spPr bwMode="auto">
          <a:xfrm>
            <a:off x="6172200" y="3124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2" name="Rectangle 47"/>
          <p:cNvSpPr>
            <a:spLocks noChangeArrowheads="1"/>
          </p:cNvSpPr>
          <p:nvPr/>
        </p:nvSpPr>
        <p:spPr bwMode="auto">
          <a:xfrm>
            <a:off x="4800600" y="44958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3" name="Rectangle 48"/>
          <p:cNvSpPr>
            <a:spLocks noChangeArrowheads="1"/>
          </p:cNvSpPr>
          <p:nvPr/>
        </p:nvSpPr>
        <p:spPr bwMode="auto">
          <a:xfrm>
            <a:off x="5791200" y="44958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4" name="Rectangle 47"/>
          <p:cNvSpPr>
            <a:spLocks noChangeArrowheads="1"/>
          </p:cNvSpPr>
          <p:nvPr/>
        </p:nvSpPr>
        <p:spPr bwMode="auto">
          <a:xfrm>
            <a:off x="762000" y="4495800"/>
            <a:ext cx="685800" cy="685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Unusual PTC Phenotypes (AVI Homozygotes in Green)</a:t>
            </a:r>
          </a:p>
        </p:txBody>
      </p:sp>
    </p:spTree>
    <p:extLst>
      <p:ext uri="{BB962C8B-B14F-4D97-AF65-F5344CB8AC3E}">
        <p14:creationId xmlns:p14="http://schemas.microsoft.com/office/powerpoint/2010/main" val="286979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20" grpId="0" animBg="1"/>
      <p:bldP spid="2038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447800" y="20421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0" name="Oval 5"/>
          <p:cNvSpPr>
            <a:spLocks noChangeArrowheads="1"/>
          </p:cNvSpPr>
          <p:nvPr/>
        </p:nvSpPr>
        <p:spPr bwMode="auto">
          <a:xfrm>
            <a:off x="5486400" y="20421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1" name="Oval 7"/>
          <p:cNvSpPr>
            <a:spLocks noChangeArrowheads="1"/>
          </p:cNvSpPr>
          <p:nvPr/>
        </p:nvSpPr>
        <p:spPr bwMode="auto">
          <a:xfrm>
            <a:off x="2133600" y="31089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2" name="Oval 9"/>
          <p:cNvSpPr>
            <a:spLocks noChangeArrowheads="1"/>
          </p:cNvSpPr>
          <p:nvPr/>
        </p:nvSpPr>
        <p:spPr bwMode="auto">
          <a:xfrm>
            <a:off x="5791200" y="448056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3" name="Oval 10"/>
          <p:cNvSpPr>
            <a:spLocks noChangeArrowheads="1"/>
          </p:cNvSpPr>
          <p:nvPr/>
        </p:nvSpPr>
        <p:spPr bwMode="auto">
          <a:xfrm>
            <a:off x="2895600" y="44805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4" name="Oval 13"/>
          <p:cNvSpPr>
            <a:spLocks noChangeArrowheads="1"/>
          </p:cNvSpPr>
          <p:nvPr/>
        </p:nvSpPr>
        <p:spPr bwMode="auto">
          <a:xfrm>
            <a:off x="762000" y="44805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5" name="Oval 14"/>
          <p:cNvSpPr>
            <a:spLocks noChangeArrowheads="1"/>
          </p:cNvSpPr>
          <p:nvPr/>
        </p:nvSpPr>
        <p:spPr bwMode="auto">
          <a:xfrm>
            <a:off x="4876800" y="448056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6" name="Oval 15"/>
          <p:cNvSpPr>
            <a:spLocks noChangeArrowheads="1"/>
          </p:cNvSpPr>
          <p:nvPr/>
        </p:nvSpPr>
        <p:spPr bwMode="auto">
          <a:xfrm>
            <a:off x="1828800" y="44805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7" name="Line 16"/>
          <p:cNvSpPr>
            <a:spLocks noChangeShapeType="1"/>
          </p:cNvSpPr>
          <p:nvPr/>
        </p:nvSpPr>
        <p:spPr bwMode="auto">
          <a:xfrm>
            <a:off x="2133600" y="234696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17"/>
          <p:cNvSpPr>
            <a:spLocks noChangeShapeType="1"/>
          </p:cNvSpPr>
          <p:nvPr/>
        </p:nvSpPr>
        <p:spPr bwMode="auto">
          <a:xfrm>
            <a:off x="6172200" y="234696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18"/>
          <p:cNvSpPr>
            <a:spLocks noChangeShapeType="1"/>
          </p:cNvSpPr>
          <p:nvPr/>
        </p:nvSpPr>
        <p:spPr bwMode="auto">
          <a:xfrm>
            <a:off x="2819400" y="348996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Line 19"/>
          <p:cNvSpPr>
            <a:spLocks noChangeShapeType="1"/>
          </p:cNvSpPr>
          <p:nvPr/>
        </p:nvSpPr>
        <p:spPr bwMode="auto">
          <a:xfrm>
            <a:off x="2438400" y="234696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20"/>
          <p:cNvSpPr>
            <a:spLocks noChangeShapeType="1"/>
          </p:cNvSpPr>
          <p:nvPr/>
        </p:nvSpPr>
        <p:spPr bwMode="auto">
          <a:xfrm>
            <a:off x="6553200" y="234696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Line 21"/>
          <p:cNvSpPr>
            <a:spLocks noChangeShapeType="1"/>
          </p:cNvSpPr>
          <p:nvPr/>
        </p:nvSpPr>
        <p:spPr bwMode="auto">
          <a:xfrm>
            <a:off x="4495800" y="348996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Line 22"/>
          <p:cNvSpPr>
            <a:spLocks noChangeShapeType="1"/>
          </p:cNvSpPr>
          <p:nvPr/>
        </p:nvSpPr>
        <p:spPr bwMode="auto">
          <a:xfrm>
            <a:off x="1143000" y="409956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Line 23"/>
          <p:cNvSpPr>
            <a:spLocks noChangeShapeType="1"/>
          </p:cNvSpPr>
          <p:nvPr/>
        </p:nvSpPr>
        <p:spPr bwMode="auto">
          <a:xfrm>
            <a:off x="11430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Line 24"/>
          <p:cNvSpPr>
            <a:spLocks noChangeShapeType="1"/>
          </p:cNvSpPr>
          <p:nvPr/>
        </p:nvSpPr>
        <p:spPr bwMode="auto">
          <a:xfrm>
            <a:off x="22098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Line 25"/>
          <p:cNvSpPr>
            <a:spLocks noChangeShapeType="1"/>
          </p:cNvSpPr>
          <p:nvPr/>
        </p:nvSpPr>
        <p:spPr bwMode="auto">
          <a:xfrm>
            <a:off x="32766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Line 26"/>
          <p:cNvSpPr>
            <a:spLocks noChangeShapeType="1"/>
          </p:cNvSpPr>
          <p:nvPr/>
        </p:nvSpPr>
        <p:spPr bwMode="auto">
          <a:xfrm>
            <a:off x="41910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Line 27"/>
          <p:cNvSpPr>
            <a:spLocks noChangeShapeType="1"/>
          </p:cNvSpPr>
          <p:nvPr/>
        </p:nvSpPr>
        <p:spPr bwMode="auto">
          <a:xfrm>
            <a:off x="51816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Line 28"/>
          <p:cNvSpPr>
            <a:spLocks noChangeShapeType="1"/>
          </p:cNvSpPr>
          <p:nvPr/>
        </p:nvSpPr>
        <p:spPr bwMode="auto">
          <a:xfrm>
            <a:off x="60960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Line 29"/>
          <p:cNvSpPr>
            <a:spLocks noChangeShapeType="1"/>
          </p:cNvSpPr>
          <p:nvPr/>
        </p:nvSpPr>
        <p:spPr bwMode="auto">
          <a:xfrm>
            <a:off x="70104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Text Box 32"/>
          <p:cNvSpPr txBox="1">
            <a:spLocks noChangeArrowheads="1"/>
          </p:cNvSpPr>
          <p:nvPr/>
        </p:nvSpPr>
        <p:spPr bwMode="auto">
          <a:xfrm>
            <a:off x="7620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14</a:t>
            </a:r>
          </a:p>
        </p:txBody>
      </p:sp>
      <p:sp>
        <p:nvSpPr>
          <p:cNvPr id="34842" name="Text Box 33"/>
          <p:cNvSpPr txBox="1">
            <a:spLocks noChangeArrowheads="1"/>
          </p:cNvSpPr>
          <p:nvPr/>
        </p:nvSpPr>
        <p:spPr bwMode="auto">
          <a:xfrm>
            <a:off x="19812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10</a:t>
            </a:r>
          </a:p>
        </p:txBody>
      </p:sp>
      <p:sp>
        <p:nvSpPr>
          <p:cNvPr id="34843" name="Text Box 34"/>
          <p:cNvSpPr txBox="1">
            <a:spLocks noChangeArrowheads="1"/>
          </p:cNvSpPr>
          <p:nvPr/>
        </p:nvSpPr>
        <p:spPr bwMode="auto">
          <a:xfrm>
            <a:off x="39624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4844" name="Text Box 35"/>
          <p:cNvSpPr txBox="1">
            <a:spLocks noChangeArrowheads="1"/>
          </p:cNvSpPr>
          <p:nvPr/>
        </p:nvSpPr>
        <p:spPr bwMode="auto">
          <a:xfrm>
            <a:off x="67818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34845" name="Text Box 36"/>
          <p:cNvSpPr txBox="1">
            <a:spLocks noChangeArrowheads="1"/>
          </p:cNvSpPr>
          <p:nvPr/>
        </p:nvSpPr>
        <p:spPr bwMode="auto">
          <a:xfrm>
            <a:off x="59436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4846" name="Text Box 37"/>
          <p:cNvSpPr txBox="1">
            <a:spLocks noChangeArrowheads="1"/>
          </p:cNvSpPr>
          <p:nvPr/>
        </p:nvSpPr>
        <p:spPr bwMode="auto">
          <a:xfrm>
            <a:off x="28956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10</a:t>
            </a:r>
          </a:p>
        </p:txBody>
      </p:sp>
      <p:sp>
        <p:nvSpPr>
          <p:cNvPr id="34847" name="Text Box 38"/>
          <p:cNvSpPr txBox="1">
            <a:spLocks noChangeArrowheads="1"/>
          </p:cNvSpPr>
          <p:nvPr/>
        </p:nvSpPr>
        <p:spPr bwMode="auto">
          <a:xfrm>
            <a:off x="50292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2</a:t>
            </a:r>
            <a:endParaRPr lang="en-US" altLang="en-US" sz="2400"/>
          </a:p>
        </p:txBody>
      </p:sp>
      <p:sp>
        <p:nvSpPr>
          <p:cNvPr id="34848" name="Text Box 39"/>
          <p:cNvSpPr txBox="1">
            <a:spLocks noChangeArrowheads="1"/>
          </p:cNvSpPr>
          <p:nvPr/>
        </p:nvSpPr>
        <p:spPr bwMode="auto">
          <a:xfrm>
            <a:off x="6248400" y="37185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11</a:t>
            </a:r>
          </a:p>
        </p:txBody>
      </p:sp>
      <p:sp>
        <p:nvSpPr>
          <p:cNvPr id="34849" name="Oval 40"/>
          <p:cNvSpPr>
            <a:spLocks noChangeArrowheads="1"/>
          </p:cNvSpPr>
          <p:nvPr/>
        </p:nvSpPr>
        <p:spPr bwMode="auto">
          <a:xfrm>
            <a:off x="7620000" y="448056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0" name="Line 41"/>
          <p:cNvSpPr>
            <a:spLocks noChangeShapeType="1"/>
          </p:cNvSpPr>
          <p:nvPr/>
        </p:nvSpPr>
        <p:spPr bwMode="auto">
          <a:xfrm>
            <a:off x="79248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Text Box 42"/>
          <p:cNvSpPr txBox="1">
            <a:spLocks noChangeArrowheads="1"/>
          </p:cNvSpPr>
          <p:nvPr/>
        </p:nvSpPr>
        <p:spPr bwMode="auto">
          <a:xfrm>
            <a:off x="76962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212011" name="Line 43"/>
          <p:cNvSpPr>
            <a:spLocks noChangeShapeType="1"/>
          </p:cNvSpPr>
          <p:nvPr/>
        </p:nvSpPr>
        <p:spPr bwMode="auto">
          <a:xfrm>
            <a:off x="4648200" y="402336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012" name="Line 44"/>
          <p:cNvSpPr>
            <a:spLocks noChangeShapeType="1"/>
          </p:cNvSpPr>
          <p:nvPr/>
        </p:nvSpPr>
        <p:spPr bwMode="auto">
          <a:xfrm>
            <a:off x="7467600" y="402336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Rectangle 44"/>
          <p:cNvSpPr>
            <a:spLocks noChangeArrowheads="1"/>
          </p:cNvSpPr>
          <p:nvPr/>
        </p:nvSpPr>
        <p:spPr bwMode="auto">
          <a:xfrm>
            <a:off x="2819400" y="20421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5" name="Rectangle 45"/>
          <p:cNvSpPr>
            <a:spLocks noChangeArrowheads="1"/>
          </p:cNvSpPr>
          <p:nvPr/>
        </p:nvSpPr>
        <p:spPr bwMode="auto">
          <a:xfrm>
            <a:off x="6172200" y="31089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6" name="Rectangle 46"/>
          <p:cNvSpPr>
            <a:spLocks noChangeArrowheads="1"/>
          </p:cNvSpPr>
          <p:nvPr/>
        </p:nvSpPr>
        <p:spPr bwMode="auto">
          <a:xfrm>
            <a:off x="6858000" y="20421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7" name="Rectangle 47"/>
          <p:cNvSpPr>
            <a:spLocks noChangeArrowheads="1"/>
          </p:cNvSpPr>
          <p:nvPr/>
        </p:nvSpPr>
        <p:spPr bwMode="auto">
          <a:xfrm>
            <a:off x="3810000" y="44805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8" name="Rectangle 48"/>
          <p:cNvSpPr>
            <a:spLocks noChangeArrowheads="1"/>
          </p:cNvSpPr>
          <p:nvPr/>
        </p:nvSpPr>
        <p:spPr bwMode="auto">
          <a:xfrm>
            <a:off x="6705600" y="4480560"/>
            <a:ext cx="685800" cy="685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Unusual PTC Phenotypes (AVI Homozygotes in Green)</a:t>
            </a:r>
          </a:p>
        </p:txBody>
      </p:sp>
    </p:spTree>
    <p:extLst>
      <p:ext uri="{BB962C8B-B14F-4D97-AF65-F5344CB8AC3E}">
        <p14:creationId xmlns:p14="http://schemas.microsoft.com/office/powerpoint/2010/main" val="382988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011" grpId="0" animBg="1"/>
      <p:bldP spid="2120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7772400" cy="441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 smtClean="0"/>
              <a:t>Genome-wide Linkage Studies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	300-400 Microsatellite Markers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Genome-wide Association Studies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	100,000-2,500,000 SNPs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Exome Sequencing Studies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	30,000,000 </a:t>
            </a:r>
            <a:r>
              <a:rPr lang="en-US" altLang="en-US" sz="2400" dirty="0" err="1" smtClean="0"/>
              <a:t>Basepairs</a:t>
            </a:r>
            <a:endParaRPr lang="en-US" altLang="en-US" sz="2400" dirty="0" smtClean="0"/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Exome Array Studies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	&gt;240,000 </a:t>
            </a:r>
            <a:r>
              <a:rPr lang="en-US" altLang="en-US" sz="2400" dirty="0" err="1" smtClean="0"/>
              <a:t>exonic</a:t>
            </a:r>
            <a:r>
              <a:rPr lang="en-US" altLang="en-US" sz="2400" dirty="0" smtClean="0"/>
              <a:t> variants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Whole Genome Sequencing Studies</a:t>
            </a:r>
          </a:p>
          <a:p>
            <a:pPr eaLnBrk="1" hangingPunct="1">
              <a:buFontTx/>
              <a:buNone/>
            </a:pPr>
            <a:r>
              <a:rPr lang="en-US" altLang="en-US" sz="2400" dirty="0" smtClean="0"/>
              <a:t>	3,200,000,000 </a:t>
            </a:r>
            <a:r>
              <a:rPr lang="en-US" altLang="en-US" sz="2400" dirty="0" err="1" smtClean="0"/>
              <a:t>Basepairs</a:t>
            </a:r>
            <a:endParaRPr lang="en-US" altLang="en-US" sz="1200" dirty="0" smtClean="0"/>
          </a:p>
          <a:p>
            <a:pPr lvl="1" eaLnBrk="1" hangingPunct="1"/>
            <a:endParaRPr lang="en-US" altLang="en-US" sz="2400" dirty="0" smtClean="0"/>
          </a:p>
          <a:p>
            <a:pPr eaLnBrk="1" hangingPunct="1"/>
            <a:endParaRPr lang="en-US" altLang="en-US" sz="2400" dirty="0" smtClean="0"/>
          </a:p>
          <a:p>
            <a:pPr lvl="1" eaLnBrk="1" hangingPunct="1"/>
            <a:endParaRPr lang="en-US" altLang="en-US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Number of Genetic Markers Needed for Genetic Studies</a:t>
            </a:r>
          </a:p>
        </p:txBody>
      </p:sp>
    </p:spTree>
    <p:extLst>
      <p:ext uri="{BB962C8B-B14F-4D97-AF65-F5344CB8AC3E}">
        <p14:creationId xmlns:p14="http://schemas.microsoft.com/office/powerpoint/2010/main" val="68557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6" descr="100_5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172200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10 Genomes, 5 Hard Drivers</a:t>
            </a:r>
          </a:p>
        </p:txBody>
      </p:sp>
    </p:spTree>
    <p:extLst>
      <p:ext uri="{BB962C8B-B14F-4D97-AF65-F5344CB8AC3E}">
        <p14:creationId xmlns:p14="http://schemas.microsoft.com/office/powerpoint/2010/main" val="23019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956560" y="1280160"/>
            <a:ext cx="1143000" cy="4572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502024"/>
              </p:ext>
            </p:extLst>
          </p:nvPr>
        </p:nvGraphicFramePr>
        <p:xfrm>
          <a:off x="594360" y="1280160"/>
          <a:ext cx="7772400" cy="4572000"/>
        </p:xfrm>
        <a:graphic>
          <a:graphicData uri="http://schemas.openxmlformats.org/drawingml/2006/table">
            <a:tbl>
              <a:tblPr/>
              <a:tblGrid>
                <a:gridCol w="2341563"/>
                <a:gridCol w="1085850"/>
                <a:gridCol w="1087437"/>
                <a:gridCol w="1085850"/>
                <a:gridCol w="1085850"/>
                <a:gridCol w="108585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Gender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Total Sequence (Gb)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243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Percent fully called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Coverage (X fold)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63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3,270,920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3,269,487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3,278,557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3,355,266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3,341,154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Insertions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184,763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190,633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197,830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210,805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206,120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Deletions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195,419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200,495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208,031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221,532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216,578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Synonymous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9,666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9,547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9,808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10,004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9,981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Missense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9,253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9,135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9,350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9,486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9,581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Nonsense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82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88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Frameshift Insertions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112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127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Frameshift Deletions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116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Novel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Novel Insertions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Novel Deltions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Summary of Variation</a:t>
            </a:r>
          </a:p>
        </p:txBody>
      </p:sp>
    </p:spTree>
    <p:extLst>
      <p:ext uri="{BB962C8B-B14F-4D97-AF65-F5344CB8AC3E}">
        <p14:creationId xmlns:p14="http://schemas.microsoft.com/office/powerpoint/2010/main" val="4499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73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985368"/>
              </p:ext>
            </p:extLst>
          </p:nvPr>
        </p:nvGraphicFramePr>
        <p:xfrm>
          <a:off x="594360" y="1575118"/>
          <a:ext cx="7772400" cy="2874963"/>
        </p:xfrm>
        <a:graphic>
          <a:graphicData uri="http://schemas.openxmlformats.org/drawingml/2006/table">
            <a:tbl>
              <a:tblPr/>
              <a:tblGrid>
                <a:gridCol w="2212975"/>
                <a:gridCol w="1854200"/>
                <a:gridCol w="1897063"/>
                <a:gridCol w="1808162"/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Genotyping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Sequencing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Reference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Heterozygous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Variant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Reference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479,773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80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429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422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Heterozygous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426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234,156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80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293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Variant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65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168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172,479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8055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Quality Control: 99.8% Concordance</a:t>
            </a:r>
          </a:p>
        </p:txBody>
      </p:sp>
    </p:spTree>
    <p:extLst>
      <p:ext uri="{BB962C8B-B14F-4D97-AF65-F5344CB8AC3E}">
        <p14:creationId xmlns:p14="http://schemas.microsoft.com/office/powerpoint/2010/main" val="27261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1153"/>
            <a:ext cx="42672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77440"/>
            <a:ext cx="17303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Variant Distribution in PTC Subjects</a:t>
            </a:r>
          </a:p>
        </p:txBody>
      </p:sp>
    </p:spTree>
    <p:extLst>
      <p:ext uri="{BB962C8B-B14F-4D97-AF65-F5344CB8AC3E}">
        <p14:creationId xmlns:p14="http://schemas.microsoft.com/office/powerpoint/2010/main" val="47590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59436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17303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Variant Distribution in PTC Subjects</a:t>
            </a:r>
          </a:p>
        </p:txBody>
      </p:sp>
    </p:spTree>
    <p:extLst>
      <p:ext uri="{BB962C8B-B14F-4D97-AF65-F5344CB8AC3E}">
        <p14:creationId xmlns:p14="http://schemas.microsoft.com/office/powerpoint/2010/main" val="16244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1828800" y="19812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4" name="Oval 5"/>
          <p:cNvSpPr>
            <a:spLocks noChangeArrowheads="1"/>
          </p:cNvSpPr>
          <p:nvPr/>
        </p:nvSpPr>
        <p:spPr bwMode="auto">
          <a:xfrm>
            <a:off x="5867400" y="19812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5" name="Oval 7"/>
          <p:cNvSpPr>
            <a:spLocks noChangeArrowheads="1"/>
          </p:cNvSpPr>
          <p:nvPr/>
        </p:nvSpPr>
        <p:spPr bwMode="auto">
          <a:xfrm>
            <a:off x="2514600" y="30480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6" name="Oval 9"/>
          <p:cNvSpPr>
            <a:spLocks noChangeArrowheads="1"/>
          </p:cNvSpPr>
          <p:nvPr/>
        </p:nvSpPr>
        <p:spPr bwMode="auto">
          <a:xfrm>
            <a:off x="2209800" y="44196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7" name="Oval 11"/>
          <p:cNvSpPr>
            <a:spLocks noChangeArrowheads="1"/>
          </p:cNvSpPr>
          <p:nvPr/>
        </p:nvSpPr>
        <p:spPr bwMode="auto">
          <a:xfrm>
            <a:off x="7086600" y="44196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8" name="Oval 12"/>
          <p:cNvSpPr>
            <a:spLocks noChangeArrowheads="1"/>
          </p:cNvSpPr>
          <p:nvPr/>
        </p:nvSpPr>
        <p:spPr bwMode="auto">
          <a:xfrm>
            <a:off x="4267200" y="44196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9" name="Oval 15"/>
          <p:cNvSpPr>
            <a:spLocks noChangeArrowheads="1"/>
          </p:cNvSpPr>
          <p:nvPr/>
        </p:nvSpPr>
        <p:spPr bwMode="auto">
          <a:xfrm>
            <a:off x="3276600" y="44196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70" name="Line 17"/>
          <p:cNvSpPr>
            <a:spLocks noChangeShapeType="1"/>
          </p:cNvSpPr>
          <p:nvPr/>
        </p:nvSpPr>
        <p:spPr bwMode="auto">
          <a:xfrm>
            <a:off x="2514600" y="2286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Line 18"/>
          <p:cNvSpPr>
            <a:spLocks noChangeShapeType="1"/>
          </p:cNvSpPr>
          <p:nvPr/>
        </p:nvSpPr>
        <p:spPr bwMode="auto">
          <a:xfrm>
            <a:off x="6553200" y="2286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Line 19"/>
          <p:cNvSpPr>
            <a:spLocks noChangeShapeType="1"/>
          </p:cNvSpPr>
          <p:nvPr/>
        </p:nvSpPr>
        <p:spPr bwMode="auto">
          <a:xfrm>
            <a:off x="3200400" y="34290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Line 20"/>
          <p:cNvSpPr>
            <a:spLocks noChangeShapeType="1"/>
          </p:cNvSpPr>
          <p:nvPr/>
        </p:nvSpPr>
        <p:spPr bwMode="auto">
          <a:xfrm>
            <a:off x="2819400" y="2286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21"/>
          <p:cNvSpPr>
            <a:spLocks noChangeShapeType="1"/>
          </p:cNvSpPr>
          <p:nvPr/>
        </p:nvSpPr>
        <p:spPr bwMode="auto">
          <a:xfrm>
            <a:off x="6934200" y="2286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Line 22"/>
          <p:cNvSpPr>
            <a:spLocks noChangeShapeType="1"/>
          </p:cNvSpPr>
          <p:nvPr/>
        </p:nvSpPr>
        <p:spPr bwMode="auto">
          <a:xfrm>
            <a:off x="4876800" y="3429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23"/>
          <p:cNvSpPr>
            <a:spLocks noChangeShapeType="1"/>
          </p:cNvSpPr>
          <p:nvPr/>
        </p:nvSpPr>
        <p:spPr bwMode="auto">
          <a:xfrm>
            <a:off x="1524000" y="4038600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Line 24"/>
          <p:cNvSpPr>
            <a:spLocks noChangeShapeType="1"/>
          </p:cNvSpPr>
          <p:nvPr/>
        </p:nvSpPr>
        <p:spPr bwMode="auto">
          <a:xfrm>
            <a:off x="15240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>
            <a:off x="25908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26"/>
          <p:cNvSpPr>
            <a:spLocks noChangeShapeType="1"/>
          </p:cNvSpPr>
          <p:nvPr/>
        </p:nvSpPr>
        <p:spPr bwMode="auto">
          <a:xfrm>
            <a:off x="36576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Line 27"/>
          <p:cNvSpPr>
            <a:spLocks noChangeShapeType="1"/>
          </p:cNvSpPr>
          <p:nvPr/>
        </p:nvSpPr>
        <p:spPr bwMode="auto">
          <a:xfrm>
            <a:off x="45720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28"/>
          <p:cNvSpPr>
            <a:spLocks noChangeShapeType="1"/>
          </p:cNvSpPr>
          <p:nvPr/>
        </p:nvSpPr>
        <p:spPr bwMode="auto">
          <a:xfrm>
            <a:off x="55626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Line 29"/>
          <p:cNvSpPr>
            <a:spLocks noChangeShapeType="1"/>
          </p:cNvSpPr>
          <p:nvPr/>
        </p:nvSpPr>
        <p:spPr bwMode="auto">
          <a:xfrm>
            <a:off x="64770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Line 30"/>
          <p:cNvSpPr>
            <a:spLocks noChangeShapeType="1"/>
          </p:cNvSpPr>
          <p:nvPr/>
        </p:nvSpPr>
        <p:spPr bwMode="auto">
          <a:xfrm>
            <a:off x="73914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Text Box 33"/>
          <p:cNvSpPr txBox="1">
            <a:spLocks noChangeArrowheads="1"/>
          </p:cNvSpPr>
          <p:nvPr/>
        </p:nvSpPr>
        <p:spPr bwMode="auto">
          <a:xfrm>
            <a:off x="1905000" y="2667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40985" name="Text Box 34"/>
          <p:cNvSpPr txBox="1">
            <a:spLocks noChangeArrowheads="1"/>
          </p:cNvSpPr>
          <p:nvPr/>
        </p:nvSpPr>
        <p:spPr bwMode="auto">
          <a:xfrm>
            <a:off x="2667000" y="3657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40986" name="Text Box 35"/>
          <p:cNvSpPr txBox="1">
            <a:spLocks noChangeArrowheads="1"/>
          </p:cNvSpPr>
          <p:nvPr/>
        </p:nvSpPr>
        <p:spPr bwMode="auto">
          <a:xfrm>
            <a:off x="33528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10</a:t>
            </a:r>
            <a:endParaRPr lang="en-US" altLang="en-US" sz="2400"/>
          </a:p>
        </p:txBody>
      </p:sp>
      <p:sp>
        <p:nvSpPr>
          <p:cNvPr id="40987" name="Text Box 36"/>
          <p:cNvSpPr txBox="1">
            <a:spLocks noChangeArrowheads="1"/>
          </p:cNvSpPr>
          <p:nvPr/>
        </p:nvSpPr>
        <p:spPr bwMode="auto">
          <a:xfrm>
            <a:off x="23622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40988" name="Text Box 37"/>
          <p:cNvSpPr txBox="1">
            <a:spLocks noChangeArrowheads="1"/>
          </p:cNvSpPr>
          <p:nvPr/>
        </p:nvSpPr>
        <p:spPr bwMode="auto">
          <a:xfrm>
            <a:off x="54102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40989" name="Text Box 38"/>
          <p:cNvSpPr txBox="1">
            <a:spLocks noChangeArrowheads="1"/>
          </p:cNvSpPr>
          <p:nvPr/>
        </p:nvSpPr>
        <p:spPr bwMode="auto">
          <a:xfrm>
            <a:off x="72390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40990" name="Text Box 39"/>
          <p:cNvSpPr txBox="1">
            <a:spLocks noChangeArrowheads="1"/>
          </p:cNvSpPr>
          <p:nvPr/>
        </p:nvSpPr>
        <p:spPr bwMode="auto">
          <a:xfrm>
            <a:off x="12954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40991" name="Text Box 40"/>
          <p:cNvSpPr txBox="1">
            <a:spLocks noChangeArrowheads="1"/>
          </p:cNvSpPr>
          <p:nvPr/>
        </p:nvSpPr>
        <p:spPr bwMode="auto">
          <a:xfrm>
            <a:off x="63246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40992" name="Text Box 41"/>
          <p:cNvSpPr txBox="1">
            <a:spLocks noChangeArrowheads="1"/>
          </p:cNvSpPr>
          <p:nvPr/>
        </p:nvSpPr>
        <p:spPr bwMode="auto">
          <a:xfrm>
            <a:off x="43434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12</a:t>
            </a:r>
            <a:endParaRPr lang="en-US" altLang="en-US" sz="2400"/>
          </a:p>
        </p:txBody>
      </p:sp>
      <p:sp>
        <p:nvSpPr>
          <p:cNvPr id="40993" name="Text Box 42"/>
          <p:cNvSpPr txBox="1">
            <a:spLocks noChangeArrowheads="1"/>
          </p:cNvSpPr>
          <p:nvPr/>
        </p:nvSpPr>
        <p:spPr bwMode="auto">
          <a:xfrm>
            <a:off x="6705600" y="3657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203819" name="Line 43"/>
          <p:cNvSpPr>
            <a:spLocks noChangeShapeType="1"/>
          </p:cNvSpPr>
          <p:nvPr/>
        </p:nvSpPr>
        <p:spPr bwMode="auto">
          <a:xfrm>
            <a:off x="1524000" y="16002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0" name="Line 44"/>
          <p:cNvSpPr>
            <a:spLocks noChangeShapeType="1"/>
          </p:cNvSpPr>
          <p:nvPr/>
        </p:nvSpPr>
        <p:spPr bwMode="auto">
          <a:xfrm>
            <a:off x="4038600" y="39624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1" name="Line 45"/>
          <p:cNvSpPr>
            <a:spLocks noChangeShapeType="1"/>
          </p:cNvSpPr>
          <p:nvPr/>
        </p:nvSpPr>
        <p:spPr bwMode="auto">
          <a:xfrm>
            <a:off x="914400" y="39624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Rectangle 44"/>
          <p:cNvSpPr>
            <a:spLocks noChangeArrowheads="1"/>
          </p:cNvSpPr>
          <p:nvPr/>
        </p:nvSpPr>
        <p:spPr bwMode="auto">
          <a:xfrm>
            <a:off x="3200400" y="1981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98" name="Rectangle 45"/>
          <p:cNvSpPr>
            <a:spLocks noChangeArrowheads="1"/>
          </p:cNvSpPr>
          <p:nvPr/>
        </p:nvSpPr>
        <p:spPr bwMode="auto">
          <a:xfrm>
            <a:off x="7239000" y="1981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99" name="Rectangle 46"/>
          <p:cNvSpPr>
            <a:spLocks noChangeArrowheads="1"/>
          </p:cNvSpPr>
          <p:nvPr/>
        </p:nvSpPr>
        <p:spPr bwMode="auto">
          <a:xfrm>
            <a:off x="6553200" y="30480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0" name="Rectangle 47"/>
          <p:cNvSpPr>
            <a:spLocks noChangeArrowheads="1"/>
          </p:cNvSpPr>
          <p:nvPr/>
        </p:nvSpPr>
        <p:spPr bwMode="auto">
          <a:xfrm>
            <a:off x="5181600" y="44196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1" name="Rectangle 48"/>
          <p:cNvSpPr>
            <a:spLocks noChangeArrowheads="1"/>
          </p:cNvSpPr>
          <p:nvPr/>
        </p:nvSpPr>
        <p:spPr bwMode="auto">
          <a:xfrm>
            <a:off x="6172200" y="44196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2590800" y="2438400"/>
            <a:ext cx="1676400" cy="1981200"/>
          </a:xfrm>
          <a:prstGeom prst="line">
            <a:avLst/>
          </a:prstGeom>
          <a:noFill/>
          <a:ln w="63500">
            <a:solidFill>
              <a:schemeClr val="accent2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44" name="Line 44"/>
          <p:cNvSpPr>
            <a:spLocks noChangeShapeType="1"/>
          </p:cNvSpPr>
          <p:nvPr/>
        </p:nvSpPr>
        <p:spPr bwMode="auto">
          <a:xfrm flipH="1">
            <a:off x="1447800" y="2667000"/>
            <a:ext cx="457200" cy="1676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4" name="Rectangle 47"/>
          <p:cNvSpPr>
            <a:spLocks noChangeArrowheads="1"/>
          </p:cNvSpPr>
          <p:nvPr/>
        </p:nvSpPr>
        <p:spPr bwMode="auto">
          <a:xfrm>
            <a:off x="1143000" y="4419600"/>
            <a:ext cx="685800" cy="685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>
            <a:off x="2438400" y="2590800"/>
            <a:ext cx="990600" cy="175260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43"/>
          <p:cNvSpPr>
            <a:spLocks noChangeShapeType="1"/>
          </p:cNvSpPr>
          <p:nvPr/>
        </p:nvSpPr>
        <p:spPr bwMode="auto">
          <a:xfrm>
            <a:off x="2362200" y="2743200"/>
            <a:ext cx="76200" cy="160020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Using Relatedness</a:t>
            </a:r>
          </a:p>
        </p:txBody>
      </p:sp>
    </p:spTree>
    <p:extLst>
      <p:ext uri="{BB962C8B-B14F-4D97-AF65-F5344CB8AC3E}">
        <p14:creationId xmlns:p14="http://schemas.microsoft.com/office/powerpoint/2010/main" val="26205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20" grpId="0" animBg="1"/>
      <p:bldP spid="203821" grpId="0" animBg="1"/>
      <p:bldP spid="44" grpId="0" animBg="1"/>
      <p:bldP spid="45" grpId="0" animBg="1"/>
      <p:bldP spid="4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013960" cy="502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Identity by Descent</a:t>
            </a:r>
          </a:p>
        </p:txBody>
      </p:sp>
    </p:spTree>
    <p:extLst>
      <p:ext uri="{BB962C8B-B14F-4D97-AF65-F5344CB8AC3E}">
        <p14:creationId xmlns:p14="http://schemas.microsoft.com/office/powerpoint/2010/main" val="4180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292" r="56917" b="75179"/>
          <a:stretch>
            <a:fillRect/>
          </a:stretch>
        </p:blipFill>
        <p:spPr bwMode="auto">
          <a:xfrm>
            <a:off x="2016125" y="1141413"/>
            <a:ext cx="4841875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Identity by Descent</a:t>
            </a:r>
          </a:p>
        </p:txBody>
      </p:sp>
    </p:spTree>
    <p:extLst>
      <p:ext uri="{BB962C8B-B14F-4D97-AF65-F5344CB8AC3E}">
        <p14:creationId xmlns:p14="http://schemas.microsoft.com/office/powerpoint/2010/main" val="10861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176842"/>
              </p:ext>
            </p:extLst>
          </p:nvPr>
        </p:nvGraphicFramePr>
        <p:xfrm>
          <a:off x="1661160" y="1132101"/>
          <a:ext cx="5654040" cy="504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Worksheet" r:id="rId4" imgW="3703320" imgH="3304032" progId="Excel.Sheet.8">
                  <p:embed/>
                </p:oleObj>
              </mc:Choice>
              <mc:Fallback>
                <p:oleObj name="Worksheet" r:id="rId4" imgW="3703320" imgH="330403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160" y="1132101"/>
                        <a:ext cx="5654040" cy="504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Nonsynonymous Variants</a:t>
            </a:r>
          </a:p>
        </p:txBody>
      </p:sp>
    </p:spTree>
    <p:extLst>
      <p:ext uri="{BB962C8B-B14F-4D97-AF65-F5344CB8AC3E}">
        <p14:creationId xmlns:p14="http://schemas.microsoft.com/office/powerpoint/2010/main" val="1123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Overview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PTC Taste Sensitivity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b="1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410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57200" y="1600200"/>
            <a:ext cx="8077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1000 Genomes: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http://browser.1000genomes.org/Homo_sapiens/Info/Index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 smtClean="0">
              <a:hlinkClick r:id="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hlinkClick r:id="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Exome Sequencing Project: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https://esp.gs.washington.edu/drupal/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 smtClean="0">
              <a:hlinkClick r:id="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hlinkClick r:id="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Exome Array Design: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/>
              </a:rPr>
              <a:t>http://genome.sph.umich.edu/wiki/Exome_Chip_Design#Second_Generation_Arrays</a:t>
            </a:r>
            <a:endParaRPr lang="en-US" altLang="en-US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Links to Sequencing Projects</a:t>
            </a:r>
          </a:p>
        </p:txBody>
      </p:sp>
    </p:spTree>
    <p:extLst>
      <p:ext uri="{BB962C8B-B14F-4D97-AF65-F5344CB8AC3E}">
        <p14:creationId xmlns:p14="http://schemas.microsoft.com/office/powerpoint/2010/main" val="225358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Identify Genes with Protein Altering Mutations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Determine Variation in Specific Genes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50392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How Can Whole Genome Sequencing Influence Treatment?</a:t>
            </a:r>
          </a:p>
        </p:txBody>
      </p:sp>
    </p:spTree>
    <p:extLst>
      <p:ext uri="{BB962C8B-B14F-4D97-AF65-F5344CB8AC3E}">
        <p14:creationId xmlns:p14="http://schemas.microsoft.com/office/powerpoint/2010/main" val="38280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068415"/>
              </p:ext>
            </p:extLst>
          </p:nvPr>
        </p:nvGraphicFramePr>
        <p:xfrm>
          <a:off x="431483" y="1006475"/>
          <a:ext cx="8224837" cy="562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Worksheet" r:id="rId4" imgW="8674608" imgH="5931408" progId="Excel.Sheet.8">
                  <p:embed/>
                </p:oleObj>
              </mc:Choice>
              <mc:Fallback>
                <p:oleObj name="Worksheet" r:id="rId4" imgW="8674608" imgH="593140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3" y="1006475"/>
                        <a:ext cx="8224837" cy="562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Genes with Protein Altering Variants</a:t>
            </a:r>
          </a:p>
        </p:txBody>
      </p:sp>
    </p:spTree>
    <p:extLst>
      <p:ext uri="{BB962C8B-B14F-4D97-AF65-F5344CB8AC3E}">
        <p14:creationId xmlns:p14="http://schemas.microsoft.com/office/powerpoint/2010/main" val="19952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79600"/>
            <a:ext cx="77724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43"/>
          <p:cNvSpPr>
            <a:spLocks noChangeShapeType="1"/>
          </p:cNvSpPr>
          <p:nvPr/>
        </p:nvSpPr>
        <p:spPr bwMode="auto">
          <a:xfrm flipH="1">
            <a:off x="2133600" y="14478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43"/>
          <p:cNvSpPr>
            <a:spLocks noChangeShapeType="1"/>
          </p:cNvSpPr>
          <p:nvPr/>
        </p:nvSpPr>
        <p:spPr bwMode="auto">
          <a:xfrm flipH="1">
            <a:off x="6248400" y="14478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43"/>
          <p:cNvSpPr>
            <a:spLocks noChangeShapeType="1"/>
          </p:cNvSpPr>
          <p:nvPr/>
        </p:nvSpPr>
        <p:spPr bwMode="auto">
          <a:xfrm flipH="1">
            <a:off x="6629400" y="14478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Genetic Variation Determines ABO Blood Type</a:t>
            </a:r>
          </a:p>
        </p:txBody>
      </p:sp>
    </p:spTree>
    <p:extLst>
      <p:ext uri="{BB962C8B-B14F-4D97-AF65-F5344CB8AC3E}">
        <p14:creationId xmlns:p14="http://schemas.microsoft.com/office/powerpoint/2010/main" val="241673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138050"/>
              </p:ext>
            </p:extLst>
          </p:nvPr>
        </p:nvGraphicFramePr>
        <p:xfrm>
          <a:off x="441959" y="1566863"/>
          <a:ext cx="7959969" cy="323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Worksheet" r:id="rId4" imgW="5699760" imgH="2316480" progId="Excel.Sheet.8">
                  <p:embed/>
                </p:oleObj>
              </mc:Choice>
              <mc:Fallback>
                <p:oleObj name="Worksheet" r:id="rId4" imgW="5699760" imgH="23164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59" y="1566863"/>
                        <a:ext cx="7959969" cy="323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98543" y="1816688"/>
            <a:ext cx="1857487" cy="2983912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24416" y="1828799"/>
            <a:ext cx="619162" cy="2965479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8160" y="2264807"/>
            <a:ext cx="7507344" cy="669728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8160" y="2971799"/>
            <a:ext cx="7507344" cy="43752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8160" y="4327759"/>
            <a:ext cx="7507344" cy="244242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Determination of ABO Blood Type</a:t>
            </a:r>
          </a:p>
        </p:txBody>
      </p:sp>
    </p:spTree>
    <p:extLst>
      <p:ext uri="{BB962C8B-B14F-4D97-AF65-F5344CB8AC3E}">
        <p14:creationId xmlns:p14="http://schemas.microsoft.com/office/powerpoint/2010/main" val="389826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7445"/>
            <a:ext cx="8077200" cy="497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0648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Almqvist AJHG 1999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Huntington’s Disease Testing Has </a:t>
            </a:r>
            <a:r>
              <a:rPr lang="en-US" altLang="en-US" sz="2800" kern="0" dirty="0" err="1" smtClean="0"/>
              <a:t>Conseqeunces</a:t>
            </a:r>
            <a:endParaRPr lang="en-US" altLang="en-US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21917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57200" y="1600200"/>
            <a:ext cx="7924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http://topics.bloomberg.com/the-dna-conundrum</a:t>
            </a:r>
            <a:r>
              <a:rPr lang="en-US" altLang="en-US" sz="2000" dirty="0" smtClean="0">
                <a:hlinkClick r:id="rId3"/>
              </a:rPr>
              <a:t>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http://www.bloomberg.com/video/84364498-genetic-counselor-charts-reporter-s-family-history.html</a:t>
            </a:r>
            <a:r>
              <a:rPr lang="en-US" altLang="en-US" sz="2000" dirty="0" smtClean="0">
                <a:hlinkClick r:id="rId3"/>
              </a:rPr>
              <a:t>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http://www.bloomberg.com/video/86406762-bloomberg-news-reporter-learns-genome-results.html</a:t>
            </a:r>
            <a:r>
              <a:rPr lang="en-US" altLang="en-US" sz="2000" dirty="0" smtClean="0">
                <a:hlinkClick r:id="rId3"/>
              </a:rPr>
              <a:t>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http://www.bloomberg.com/video/bloomberg-reporter-gets-second-opinion-on-dna-test-a~bxIq0BTPyoD_iEV2EcwA.html</a:t>
            </a:r>
            <a:r>
              <a:rPr lang="en-US" altLang="en-US" sz="2000" dirty="0" smtClean="0">
                <a:hlinkClick r:id="rId3"/>
              </a:rPr>
              <a:t>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www.youtube.com/watch?v=YGIxMYiPLOU</a:t>
            </a:r>
            <a:endParaRPr lang="en-US" sz="2000" dirty="0" smtClean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 smtClean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Links to Videos and Articles on </a:t>
            </a:r>
            <a:r>
              <a:rPr lang="en-US" altLang="en-US" sz="2800" kern="0" dirty="0" err="1" smtClean="0"/>
              <a:t>Seqeuncing</a:t>
            </a:r>
            <a:endParaRPr lang="en-US" altLang="en-US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25519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320040" y="384068"/>
            <a:ext cx="8229600" cy="480131"/>
          </a:xfrm>
        </p:spPr>
        <p:txBody>
          <a:bodyPr/>
          <a:lstStyle/>
          <a:p>
            <a:pPr eaLnBrk="1" hangingPunct="1"/>
            <a:r>
              <a:rPr lang="en-US" sz="2800" dirty="0" smtClean="0"/>
              <a:t>Next Week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36725"/>
            <a:ext cx="8229600" cy="147117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Putting </a:t>
            </a:r>
            <a:r>
              <a:rPr lang="en-US" sz="2800" dirty="0"/>
              <a:t>it all Together: Incorporating Molecular and Genetic Measures into Your Research</a:t>
            </a:r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7145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9"/>
          <a:stretch/>
        </p:blipFill>
        <p:spPr bwMode="auto">
          <a:xfrm>
            <a:off x="304800" y="1143000"/>
            <a:ext cx="8431842" cy="483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57200" y="6172200"/>
            <a:ext cx="26148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Meyerson et al. NRG 2010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Variant Detection through Next Generation Sequencing</a:t>
            </a:r>
          </a:p>
        </p:txBody>
      </p:sp>
    </p:spTree>
    <p:extLst>
      <p:ext uri="{BB962C8B-B14F-4D97-AF65-F5344CB8AC3E}">
        <p14:creationId xmlns:p14="http://schemas.microsoft.com/office/powerpoint/2010/main" val="3225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Overview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b="1" dirty="0" smtClean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PTC Taste Sensitivity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410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49668"/>
            <a:ext cx="8405733" cy="491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Sequencing of a Single Individual with Family Data</a:t>
            </a:r>
          </a:p>
        </p:txBody>
      </p:sp>
    </p:spTree>
    <p:extLst>
      <p:ext uri="{BB962C8B-B14F-4D97-AF65-F5344CB8AC3E}">
        <p14:creationId xmlns:p14="http://schemas.microsoft.com/office/powerpoint/2010/main" val="6656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585595"/>
            <a:ext cx="8179761" cy="367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smtClean="0"/>
              <a:t>The First 8 Human Genomes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11372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ue Slide">
  <a:themeElements>
    <a:clrScheme name="Segue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7296CE"/>
      </a:accent2>
      <a:accent3>
        <a:srgbClr val="FFFFFF"/>
      </a:accent3>
      <a:accent4>
        <a:srgbClr val="000000"/>
      </a:accent4>
      <a:accent5>
        <a:srgbClr val="B6DBCF"/>
      </a:accent5>
      <a:accent6>
        <a:srgbClr val="6787BA"/>
      </a:accent6>
      <a:hlink>
        <a:srgbClr val="7FB741"/>
      </a:hlink>
      <a:folHlink>
        <a:srgbClr val="DA6426"/>
      </a:folHlink>
    </a:clrScheme>
    <a:fontScheme name="Segue Slide">
      <a:majorFont>
        <a:latin typeface="Arial Narrow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Segue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7296CE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6787BA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egue Slide">
  <a:themeElements>
    <a:clrScheme name="2_Segue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7296CE"/>
      </a:accent2>
      <a:accent3>
        <a:srgbClr val="FFFFFF"/>
      </a:accent3>
      <a:accent4>
        <a:srgbClr val="000000"/>
      </a:accent4>
      <a:accent5>
        <a:srgbClr val="B6DBCF"/>
      </a:accent5>
      <a:accent6>
        <a:srgbClr val="6787BA"/>
      </a:accent6>
      <a:hlink>
        <a:srgbClr val="7FB741"/>
      </a:hlink>
      <a:folHlink>
        <a:srgbClr val="DA6426"/>
      </a:folHlink>
    </a:clrScheme>
    <a:fontScheme name="2_Segue Slide">
      <a:majorFont>
        <a:latin typeface="Arial Narrow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2_Segue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7296CE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6787BA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tent Slide">
  <a:themeElements>
    <a:clrScheme name="Content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8086C1"/>
      </a:accent2>
      <a:accent3>
        <a:srgbClr val="FFFFFF"/>
      </a:accent3>
      <a:accent4>
        <a:srgbClr val="000000"/>
      </a:accent4>
      <a:accent5>
        <a:srgbClr val="B6DBCF"/>
      </a:accent5>
      <a:accent6>
        <a:srgbClr val="7379AF"/>
      </a:accent6>
      <a:hlink>
        <a:srgbClr val="7FB741"/>
      </a:hlink>
      <a:folHlink>
        <a:srgbClr val="DA6426"/>
      </a:folHlink>
    </a:clrScheme>
    <a:fontScheme name="Content Slide">
      <a:majorFont>
        <a:latin typeface="Arial Narrow"/>
        <a:ea typeface="ＭＳ Ｐゴシック"/>
        <a:cs typeface="Arial"/>
      </a:majorFont>
      <a:minorFont>
        <a:latin typeface="Arial Narrow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Content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8086C1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7379AF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vider Slide">
  <a:themeElements>
    <a:clrScheme name="Divider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7296CE"/>
      </a:accent2>
      <a:accent3>
        <a:srgbClr val="FFFFFF"/>
      </a:accent3>
      <a:accent4>
        <a:srgbClr val="000000"/>
      </a:accent4>
      <a:accent5>
        <a:srgbClr val="B6DBCF"/>
      </a:accent5>
      <a:accent6>
        <a:srgbClr val="6787BA"/>
      </a:accent6>
      <a:hlink>
        <a:srgbClr val="7FB741"/>
      </a:hlink>
      <a:folHlink>
        <a:srgbClr val="DA6426"/>
      </a:folHlink>
    </a:clrScheme>
    <a:fontScheme name="Divider Slide">
      <a:majorFont>
        <a:latin typeface="Arial Narrow"/>
        <a:ea typeface="ＭＳ Ｐゴシック"/>
        <a:cs typeface="Arial"/>
      </a:majorFont>
      <a:minorFont>
        <a:latin typeface="Arial Narrow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Divider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7296CE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6787BA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vider Slide 2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8086C1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7379AF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37864</TotalTime>
  <Words>962</Words>
  <Application>Microsoft Office PowerPoint</Application>
  <PresentationFormat>On-screen Show (4:3)</PresentationFormat>
  <Paragraphs>341</Paragraphs>
  <Slides>56</Slides>
  <Notes>52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Segue Slide</vt:lpstr>
      <vt:lpstr>2_Segue Slide</vt:lpstr>
      <vt:lpstr>Content Slide</vt:lpstr>
      <vt:lpstr>Divider Slide</vt:lpstr>
      <vt:lpstr>Worksheet</vt:lpstr>
      <vt:lpstr>Next Generation Sequencing Epidemiology 217: Lecture 10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AMD GWAS Findings, 2013</vt:lpstr>
      <vt:lpstr>AMD GWAS Findings, 2015</vt:lpstr>
      <vt:lpstr>AMD Rare Variant Findings,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Week</vt:lpstr>
    </vt:vector>
  </TitlesOfParts>
  <Company>Duarte Design,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Judith A Millar</dc:creator>
  <cp:lastModifiedBy>Eric Jorgenson</cp:lastModifiedBy>
  <cp:revision>1415</cp:revision>
  <cp:lastPrinted>2016-03-08T01:25:20Z</cp:lastPrinted>
  <dcterms:created xsi:type="dcterms:W3CDTF">2007-10-19T22:49:56Z</dcterms:created>
  <dcterms:modified xsi:type="dcterms:W3CDTF">2017-03-14T01:58:58Z</dcterms:modified>
</cp:coreProperties>
</file>