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1" r:id="rId2"/>
    <p:sldMasterId id="2147483663" r:id="rId3"/>
  </p:sldMasterIdLst>
  <p:notesMasterIdLst>
    <p:notesMasterId r:id="rId27"/>
  </p:notesMasterIdLst>
  <p:handoutMasterIdLst>
    <p:handoutMasterId r:id="rId28"/>
  </p:handoutMasterIdLst>
  <p:sldIdLst>
    <p:sldId id="256" r:id="rId4"/>
    <p:sldId id="367" r:id="rId5"/>
    <p:sldId id="270" r:id="rId6"/>
    <p:sldId id="356" r:id="rId7"/>
    <p:sldId id="369" r:id="rId8"/>
    <p:sldId id="364" r:id="rId9"/>
    <p:sldId id="357" r:id="rId10"/>
    <p:sldId id="365" r:id="rId11"/>
    <p:sldId id="370" r:id="rId12"/>
    <p:sldId id="371" r:id="rId13"/>
    <p:sldId id="368" r:id="rId14"/>
    <p:sldId id="362" r:id="rId15"/>
    <p:sldId id="363" r:id="rId16"/>
    <p:sldId id="372" r:id="rId17"/>
    <p:sldId id="354" r:id="rId18"/>
    <p:sldId id="345" r:id="rId19"/>
    <p:sldId id="361" r:id="rId20"/>
    <p:sldId id="360" r:id="rId21"/>
    <p:sldId id="346" r:id="rId22"/>
    <p:sldId id="347" r:id="rId23"/>
    <p:sldId id="348" r:id="rId24"/>
    <p:sldId id="349" r:id="rId25"/>
    <p:sldId id="350" r:id="rId26"/>
  </p:sldIdLst>
  <p:sldSz cx="10287000" cy="6858000" type="35mm"/>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240">
          <p15:clr>
            <a:srgbClr val="A4A3A4"/>
          </p15:clr>
        </p15:guide>
      </p15:sldGuideLst>
    </p:ext>
    <p:ext uri="{2D200454-40CA-4A62-9FC3-DE9A4176ACB9}">
      <p15:notesGuideLst xmlns:p15="http://schemas.microsoft.com/office/powerpoint/2012/main">
        <p15:guide id="1" orient="horz" pos="2927">
          <p15:clr>
            <a:srgbClr val="A4A3A4"/>
          </p15:clr>
        </p15:guide>
        <p15:guide id="2" pos="220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 Martin" initials="J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3094"/>
    <a:srgbClr val="FF0000"/>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314" autoAdjust="0"/>
    <p:restoredTop sz="86587" autoAdjust="0"/>
  </p:normalViewPr>
  <p:slideViewPr>
    <p:cSldViewPr>
      <p:cViewPr varScale="1">
        <p:scale>
          <a:sx n="73" d="100"/>
          <a:sy n="73" d="100"/>
        </p:scale>
        <p:origin x="78" y="54"/>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p:scale>
          <a:sx n="76" d="100"/>
          <a:sy n="76" d="100"/>
        </p:scale>
        <p:origin x="-1890" y="-72"/>
      </p:cViewPr>
      <p:guideLst>
        <p:guide orient="horz" pos="2927"/>
        <p:guide pos="2207"/>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59092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r>
              <a:rPr lang="en-US" dirty="0"/>
              <a:t>Measurements:  Reproducibility and Validity  </a:t>
            </a:r>
            <a:fld id="{8DD11E6B-55F8-4242-A87E-8CE775DECF19}" type="slidenum">
              <a:rPr lang="en-US"/>
              <a:pPr/>
              <a:t>‹#›</a:t>
            </a:fld>
            <a:endParaRPr lang="en-US" dirty="0"/>
          </a:p>
        </p:txBody>
      </p:sp>
      <p:sp>
        <p:nvSpPr>
          <p:cNvPr id="409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fld id="{E1F629EF-9BD6-4EF5-8CC2-4E4E5B1FFE87}" type="slidenum">
              <a:rPr lang="en-US"/>
              <a:pPr/>
              <a:t>‹#›</a:t>
            </a:fld>
            <a:endParaRPr lang="en-US" dirty="0"/>
          </a:p>
        </p:txBody>
      </p:sp>
      <p:sp>
        <p:nvSpPr>
          <p:cNvPr id="410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dirty="0"/>
          </a:p>
        </p:txBody>
      </p:sp>
      <p:sp>
        <p:nvSpPr>
          <p:cNvPr id="410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DFA8BB07-5E7D-4414-814A-CD21060A2AB5}" type="slidenum">
              <a:rPr lang="en-US"/>
              <a:pPr/>
              <a:t>‹#›</a:t>
            </a:fld>
            <a:endParaRPr lang="en-US" dirty="0"/>
          </a:p>
        </p:txBody>
      </p:sp>
    </p:spTree>
    <p:extLst>
      <p:ext uri="{BB962C8B-B14F-4D97-AF65-F5344CB8AC3E}">
        <p14:creationId xmlns:p14="http://schemas.microsoft.com/office/powerpoint/2010/main" val="26674673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endParaRPr lang="en-US" dirty="0"/>
          </a:p>
        </p:txBody>
      </p:sp>
      <p:sp>
        <p:nvSpPr>
          <p:cNvPr id="1945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endParaRPr lang="en-US" dirty="0"/>
          </a:p>
        </p:txBody>
      </p:sp>
      <p:sp>
        <p:nvSpPr>
          <p:cNvPr id="19460" name="Rectangle 4"/>
          <p:cNvSpPr>
            <a:spLocks noGrp="1" noRot="1" noChangeAspect="1" noChangeArrowheads="1" noTextEdit="1"/>
          </p:cNvSpPr>
          <p:nvPr>
            <p:ph type="sldImg" idx="2"/>
          </p:nvPr>
        </p:nvSpPr>
        <p:spPr bwMode="auto">
          <a:xfrm>
            <a:off x="889000" y="696913"/>
            <a:ext cx="5229225" cy="3486150"/>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933450" y="4414838"/>
            <a:ext cx="5143500" cy="4184650"/>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46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dirty="0"/>
          </a:p>
        </p:txBody>
      </p:sp>
      <p:sp>
        <p:nvSpPr>
          <p:cNvPr id="1946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42BA15DA-146C-4609-AC83-C187E814EA9B}" type="slidenum">
              <a:rPr lang="en-US"/>
              <a:pPr/>
              <a:t>‹#›</a:t>
            </a:fld>
            <a:endParaRPr lang="en-US" dirty="0"/>
          </a:p>
        </p:txBody>
      </p:sp>
    </p:spTree>
    <p:extLst>
      <p:ext uri="{BB962C8B-B14F-4D97-AF65-F5344CB8AC3E}">
        <p14:creationId xmlns:p14="http://schemas.microsoft.com/office/powerpoint/2010/main" val="23854974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225E14-10DB-49D8-A855-C02B4E9AC72E}" type="slidenum">
              <a:rPr lang="en-US"/>
              <a:pPr/>
              <a:t>1</a:t>
            </a:fld>
            <a:endParaRPr lang="en-US" dirty="0"/>
          </a:p>
        </p:txBody>
      </p:sp>
      <p:sp>
        <p:nvSpPr>
          <p:cNvPr id="114690" name="Rectangle 2"/>
          <p:cNvSpPr>
            <a:spLocks noGrp="1" noRot="1" noChangeAspect="1" noChangeArrowheads="1" noTextEdit="1"/>
          </p:cNvSpPr>
          <p:nvPr>
            <p:ph type="sldImg"/>
          </p:nvPr>
        </p:nvSpPr>
        <p:spPr>
          <a:xfrm>
            <a:off x="889000" y="696913"/>
            <a:ext cx="5229225" cy="3486150"/>
          </a:xfrm>
          <a:ln/>
        </p:spPr>
      </p:sp>
      <p:sp>
        <p:nvSpPr>
          <p:cNvPr id="114691" name="Rectangle 3"/>
          <p:cNvSpPr>
            <a:spLocks noGrp="1" noChangeArrowheads="1"/>
          </p:cNvSpPr>
          <p:nvPr>
            <p:ph type="body" idx="1"/>
          </p:nvPr>
        </p:nvSpPr>
        <p:spPr/>
        <p:txBody>
          <a:bodyPr/>
          <a:lstStyle/>
          <a:p>
            <a:r>
              <a:rPr lang="en-US" dirty="0"/>
              <a:t>Welcome to our course which we call </a:t>
            </a:r>
            <a:r>
              <a:rPr lang="en-US" i="1" dirty="0"/>
              <a:t>Epidemiologic Methods</a:t>
            </a:r>
            <a:r>
              <a:rPr lang="en-US" dirty="0"/>
              <a:t>.  Here is our roadmap for</a:t>
            </a:r>
            <a:r>
              <a:rPr lang="en-US" baseline="0" dirty="0"/>
              <a:t> the </a:t>
            </a:r>
            <a:r>
              <a:rPr lang="en-US" dirty="0"/>
              <a:t>quarter.  Ann Schwartz from our Department of Epidemiology and Biostatistics will start us off with a series of 5 </a:t>
            </a:r>
            <a:r>
              <a:rPr lang="en-US" b="1" dirty="0"/>
              <a:t>lectures</a:t>
            </a:r>
            <a:r>
              <a:rPr lang="en-US" dirty="0"/>
              <a:t>.  The</a:t>
            </a:r>
            <a:r>
              <a:rPr lang="en-US" baseline="0" dirty="0"/>
              <a:t> first is a</a:t>
            </a:r>
            <a:r>
              <a:rPr lang="en-US" dirty="0"/>
              <a:t> lecture on study design in which the</a:t>
            </a:r>
            <a:r>
              <a:rPr lang="en-US" baseline="0" dirty="0"/>
              <a:t> emphasis will be </a:t>
            </a:r>
            <a:r>
              <a:rPr lang="en-US" dirty="0"/>
              <a:t>on a unifying concept — the study base — that will hopefully make it easier, rather than harder, to understand the various options we have in designing our studies.  Then, Ann will focus on the most basic parameters that we </a:t>
            </a:r>
            <a:r>
              <a:rPr lang="en-US" u="sng" dirty="0"/>
              <a:t>estimate</a:t>
            </a:r>
            <a:r>
              <a:rPr lang="en-US" dirty="0"/>
              <a:t> in human subjects studies — the measurement of disease occurrence and the relationship between certain measurements (generically called</a:t>
            </a:r>
            <a:r>
              <a:rPr lang="en-US" baseline="0" dirty="0"/>
              <a:t> “</a:t>
            </a:r>
            <a:r>
              <a:rPr lang="en-US" dirty="0"/>
              <a:t>exposures” or “treatments”) to other measurements</a:t>
            </a:r>
            <a:r>
              <a:rPr lang="en-US" baseline="0" dirty="0"/>
              <a:t> (called “outcomes”, “events’, or “</a:t>
            </a:r>
            <a:r>
              <a:rPr lang="en-US" dirty="0"/>
              <a:t>disease”);</a:t>
            </a:r>
            <a:r>
              <a:rPr lang="en-US" baseline="0" dirty="0"/>
              <a:t> we call these relationships </a:t>
            </a:r>
            <a:r>
              <a:rPr lang="en-US" dirty="0"/>
              <a:t>measures of disease association (or measures of association).  Measures of disease occurrence form the metrics of descriptive</a:t>
            </a:r>
            <a:r>
              <a:rPr lang="en-US" baseline="0" dirty="0"/>
              <a:t> research, which is one of the “Big 6” objectives or purposes of clinical and epidemiologic research.  Measures of association form the heart of causation-related research, which is the second of the “Big 6” and also a major aspect in 3 of the other “Big 6” (attribution, mediation, and interaction).  </a:t>
            </a:r>
            <a:r>
              <a:rPr lang="en-US" dirty="0"/>
              <a:t>At that point, I will take over to give a series of 6 lectures about the various threats we face in getting the right answer in our causation-based research, specifically, selection bias, measurement bias, and confounding, with a major emphasis on confounding, because with the exception of randomized designs, confounding is generally our biggest threat.  Each of these lectures will be summarized at a high level and discussed in a weekly </a:t>
            </a:r>
            <a:r>
              <a:rPr lang="en-US" b="1" dirty="0"/>
              <a:t>large group discussion</a:t>
            </a:r>
            <a:r>
              <a:rPr lang="en-US" dirty="0"/>
              <a:t>.  </a:t>
            </a:r>
          </a:p>
          <a:p>
            <a:endParaRPr lang="en-US" dirty="0"/>
          </a:p>
          <a:p>
            <a:r>
              <a:rPr lang="en-US" dirty="0"/>
              <a:t>Beginning</a:t>
            </a:r>
            <a:r>
              <a:rPr lang="en-US" baseline="0" dirty="0"/>
              <a:t> in the 2</a:t>
            </a:r>
            <a:r>
              <a:rPr lang="en-US" baseline="30000" dirty="0"/>
              <a:t>nd</a:t>
            </a:r>
            <a:r>
              <a:rPr lang="en-US" baseline="0" dirty="0"/>
              <a:t> week, we will have our weekly </a:t>
            </a:r>
            <a:r>
              <a:rPr lang="en-US" b="1" baseline="0" dirty="0"/>
              <a:t>small group discussion session </a:t>
            </a:r>
            <a:r>
              <a:rPr lang="en-US" baseline="0" dirty="0"/>
              <a:t>where we will review the prior week’s material by briefly reviewing the lecture and working through the weekly homework problem set.  </a:t>
            </a:r>
            <a:r>
              <a:rPr lang="en-US" dirty="0"/>
              <a:t>You will notice that on week 3, we begin to sprinkle in </a:t>
            </a:r>
            <a:r>
              <a:rPr lang="en-US" b="1" dirty="0"/>
              <a:t>Journal Clubs </a:t>
            </a:r>
            <a:r>
              <a:rPr lang="en-US" dirty="0"/>
              <a:t>where we apply what we have learned in lecture to the critical dissection of the contemporary real-world literature (i.e., published scientific</a:t>
            </a:r>
            <a:r>
              <a:rPr lang="en-US" baseline="0" dirty="0"/>
              <a:t> papers)</a:t>
            </a:r>
            <a:r>
              <a:rPr lang="en-US" dirty="0"/>
              <a:t>.  As you can see, we have several of these Journal Clubs because we feel it is critical for scientists to</a:t>
            </a:r>
            <a:r>
              <a:rPr lang="en-US" baseline="0" dirty="0"/>
              <a:t> learn </a:t>
            </a:r>
            <a:r>
              <a:rPr lang="en-US" dirty="0"/>
              <a:t>to read real-world papers</a:t>
            </a:r>
            <a:r>
              <a:rPr lang="en-US" baseline="0" dirty="0"/>
              <a:t> and apply the theory we learn in class to real problems.  This turns out to often be difficult because authors do not portray their science exactly in the way we learn things in class.  </a:t>
            </a:r>
            <a:endParaRPr lang="en-US" dirty="0"/>
          </a:p>
          <a:p>
            <a:endParaRPr lang="en-US" dirty="0"/>
          </a:p>
        </p:txBody>
      </p:sp>
    </p:spTree>
    <p:extLst>
      <p:ext uri="{BB962C8B-B14F-4D97-AF65-F5344CB8AC3E}">
        <p14:creationId xmlns:p14="http://schemas.microsoft.com/office/powerpoint/2010/main" val="28220638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r>
              <a:rPr lang="en-US" dirty="0"/>
              <a:t>So, that is what we teach.  How do we teach it?  Each learning cycle lasts for a week.  </a:t>
            </a:r>
          </a:p>
          <a:p>
            <a:endParaRPr lang="en-US" dirty="0"/>
          </a:p>
          <a:p>
            <a:r>
              <a:rPr lang="en-US" dirty="0"/>
              <a:t>The cycle begins on a Tuesday when we release the </a:t>
            </a:r>
            <a:r>
              <a:rPr lang="en-US" b="1" dirty="0"/>
              <a:t>lecture</a:t>
            </a:r>
            <a:r>
              <a:rPr lang="en-US" dirty="0"/>
              <a:t> and background reading for the cycle.  The lectures are typically 90-minute recordings in real-time, but you can view at whatever speed  is best for you.  Many of us can listen to speech that is faster than most people can comfortably speak such that some students can listen to the lectures at a faster pace.  The objective of the lecture and background reading is to define and explain </a:t>
            </a:r>
            <a:r>
              <a:rPr lang="en-US" baseline="0" dirty="0"/>
              <a:t>the curricular content for the week.   </a:t>
            </a:r>
            <a:r>
              <a:rPr lang="en-US" dirty="0"/>
              <a:t>  </a:t>
            </a:r>
          </a:p>
          <a:p>
            <a:endParaRPr lang="en-US" dirty="0"/>
          </a:p>
          <a:p>
            <a:r>
              <a:rPr lang="en-US" dirty="0"/>
              <a:t>On Thursdays, from 3:30 to 5:00 PM in San Francisco, we will have a </a:t>
            </a:r>
            <a:r>
              <a:rPr lang="en-US" b="1" dirty="0"/>
              <a:t>Large Group Discussion</a:t>
            </a:r>
            <a:r>
              <a:rPr lang="en-US" dirty="0"/>
              <a:t>, via Zoom, in which there will be a brief formal review of the lecture followed by a question and answer discussion.  We will use as much of the time as there are questions or comments.  A critical aspect of the success of this session is that students should have watched the lecture prior to the session and have, at least some, familiarity with the content.</a:t>
            </a:r>
          </a:p>
          <a:p>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baseline="0" dirty="0"/>
              <a:t>Each Monday from 1:00 to 2:30 PM in San Francisco, via Zoom, we have a </a:t>
            </a:r>
            <a:r>
              <a:rPr lang="en-US" b="1" baseline="0" dirty="0"/>
              <a:t>Drop-in Help </a:t>
            </a:r>
            <a:r>
              <a:rPr lang="en-US" baseline="0" dirty="0"/>
              <a:t>session.  This used to be called ‘office hours’ in the old days.  It begins in Week 2.  The objective here is to address individual student questions.  </a:t>
            </a:r>
            <a:endParaRPr lang="en-US" dirty="0"/>
          </a:p>
          <a:p>
            <a:endParaRPr lang="en-US" dirty="0"/>
          </a:p>
          <a:p>
            <a:r>
              <a:rPr lang="en-US" dirty="0"/>
              <a:t>Also beginning in the second week of the course is </a:t>
            </a:r>
            <a:r>
              <a:rPr lang="en-US" baseline="0" dirty="0"/>
              <a:t>our </a:t>
            </a:r>
            <a:r>
              <a:rPr lang="en-US" b="1" baseline="0" dirty="0"/>
              <a:t>Small Group Discussion Sections</a:t>
            </a:r>
            <a:r>
              <a:rPr lang="en-US" baseline="0" dirty="0"/>
              <a:t>.  In San Francisco, these occur at 1:30 to 3:00 PM via Zoom.  At our international venues, times will differ.  Please note that each year we do have Small Group Sections ongoing at one or more international sites, making this a truly global course.  Every enrolled student is assigned to a Small Group Section, and your assignment can be found in the Roster section of the course website, a few days after the course has started. </a:t>
            </a:r>
            <a:r>
              <a:rPr lang="en-US" dirty="0"/>
              <a:t>Our Small Group Section leaders are either experienced faculty or a recent former student (a</a:t>
            </a:r>
            <a:r>
              <a:rPr lang="en-US" baseline="0" dirty="0"/>
              <a:t> teaching assistant) accompanied by a faculty member.  These formers students are, to no surprise, chosen because of their </a:t>
            </a:r>
            <a:r>
              <a:rPr lang="en-US" dirty="0"/>
              <a:t>exemplary performance in the course, and, indeed, each year we are looking for students who can assist us in the following year.  The main objectives of the Small Group Sections are to review the prior week’s lecture,</a:t>
            </a:r>
            <a:r>
              <a:rPr lang="en-US" baseline="0" dirty="0"/>
              <a:t> review</a:t>
            </a:r>
            <a:r>
              <a:rPr lang="en-US" dirty="0"/>
              <a:t> the weekly problem set, and have a high-level dialogue about</a:t>
            </a:r>
            <a:r>
              <a:rPr lang="en-US" baseline="0" dirty="0"/>
              <a:t> the material.</a:t>
            </a:r>
            <a:r>
              <a:rPr lang="en-US" dirty="0"/>
              <a:t>  A major goal of the </a:t>
            </a:r>
            <a:r>
              <a:rPr lang="en-US" baseline="0" dirty="0"/>
              <a:t>Small Group Sections is to get your questions answered and your learning consolidated.  The discussion that occurs in these sections is a critical aspect of the learning.  We are not taking attendance but given that you took the time to enroll in the course, we would  very much expect that you will attend because this is where you get the chance to discuss the concepts.  Finally, another</a:t>
            </a:r>
            <a:r>
              <a:rPr lang="en-US" dirty="0"/>
              <a:t> goal of the sessions is also to give the teaching assistant</a:t>
            </a:r>
            <a:r>
              <a:rPr lang="en-US" baseline="0" dirty="0"/>
              <a:t>s experience as they begin to master their knowledge of the material. </a:t>
            </a:r>
            <a:endParaRPr lang="en-US" dirty="0"/>
          </a:p>
          <a:p>
            <a:endParaRPr lang="en-US" dirty="0"/>
          </a:p>
          <a:p>
            <a:r>
              <a:rPr lang="en-US" dirty="0"/>
              <a:t>We will also have 6 </a:t>
            </a:r>
            <a:r>
              <a:rPr lang="en-US" b="1" dirty="0"/>
              <a:t>Journal Clubs </a:t>
            </a:r>
            <a:r>
              <a:rPr lang="en-US" dirty="0"/>
              <a:t>throughout the course.  They will be from 3:15 to 4:15 pm on Tuesdays in San Francisco.  Times will vary</a:t>
            </a:r>
            <a:r>
              <a:rPr lang="en-US" baseline="0" dirty="0"/>
              <a:t> in our international sites.  T</a:t>
            </a:r>
            <a:r>
              <a:rPr lang="en-US" dirty="0"/>
              <a:t>he purpose of these sessions is to </a:t>
            </a:r>
            <a:r>
              <a:rPr lang="en-US" u="sng" dirty="0"/>
              <a:t>apply</a:t>
            </a:r>
            <a:r>
              <a:rPr lang="en-US" dirty="0"/>
              <a:t> the concepts learned in class to understanding and critiquing the real-world biomedical literature.   This is a big part of the course because if you cannot apply what we have learned here to actual scientific practice, we have not achieved much.  Hence, we are going to practice this application quite frequently in</a:t>
            </a:r>
            <a:r>
              <a:rPr lang="en-US" baseline="0" dirty="0"/>
              <a:t> our Journal Clubs.  </a:t>
            </a:r>
          </a:p>
          <a:p>
            <a:endParaRPr lang="en-US" baseline="0" dirty="0"/>
          </a:p>
          <a:p>
            <a:endParaRPr lang="en-US" dirty="0"/>
          </a:p>
          <a:p>
            <a:endParaRPr lang="en-US" dirty="0"/>
          </a:p>
          <a:p>
            <a:r>
              <a:rPr lang="en-US" dirty="0"/>
              <a:t>This brings us to how we have set up the weekly cycle in the course,</a:t>
            </a:r>
            <a:r>
              <a:rPr lang="en-US" baseline="0" dirty="0"/>
              <a:t> how we believe it is best for you to learn the material, and why have set it up like this — our philosophy.</a:t>
            </a:r>
            <a:r>
              <a:rPr lang="en-US" dirty="0"/>
              <a:t> </a:t>
            </a:r>
          </a:p>
          <a:p>
            <a:endParaRPr lang="en-US" dirty="0"/>
          </a:p>
          <a:p>
            <a:r>
              <a:rPr lang="en-US" dirty="0"/>
              <a:t>Again,</a:t>
            </a:r>
            <a:r>
              <a:rPr lang="en-US" baseline="0" dirty="0"/>
              <a:t> each week, the scope of the content is described in the lecture.  If there is material in the reading that is not covered in the lecture, we try to let you know this.</a:t>
            </a:r>
          </a:p>
          <a:p>
            <a:endParaRPr lang="en-US" baseline="0" dirty="0"/>
          </a:p>
          <a:p>
            <a:r>
              <a:rPr lang="en-US" baseline="0" dirty="0"/>
              <a:t>We suggest that you learn the material by first listening to the lectures and reading the accompanying narrative.  If you can, read the recommended readings.  Then, work through the weekly problem sets.  It is not until a learner has applied the material can the learner be sure she/he really understands the material.  You might want to also attend our weekly drop-in help sessions.  </a:t>
            </a:r>
          </a:p>
          <a:p>
            <a:endParaRPr lang="en-US" baseline="0" dirty="0"/>
          </a:p>
          <a:p>
            <a:r>
              <a:rPr lang="en-US" baseline="0" dirty="0"/>
              <a:t>We then strongly suggest that you attend and discuss the problem sets at the weekly Small Group Sections and also attend the Journal Clubs.  While you might think you fully understand the problem sets by working through them on your own, it is likely you can learn even the material more deeply if you attend the Small Groups and Journal Clubs, listen to your classmates and discuss the material.  The small groups are where the most high-level discussions occur each week.  Again, we are not taking attendance or counting attendance towards your grade — our learners are all past this stage of education — but if you are interested in mastering our material, attending the Small Group Sections and Journal Clubs will help you to do this.</a:t>
            </a:r>
          </a:p>
          <a:p>
            <a:r>
              <a:rPr lang="en-US" baseline="0" dirty="0"/>
              <a:t>  </a:t>
            </a:r>
          </a:p>
          <a:p>
            <a:r>
              <a:rPr lang="en-US" baseline="0" dirty="0"/>
              <a:t>This graphic depicts our weekly cycle.</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10</a:t>
            </a:fld>
            <a:endParaRPr lang="en-US" dirty="0"/>
          </a:p>
        </p:txBody>
      </p:sp>
    </p:spTree>
    <p:extLst>
      <p:ext uri="{BB962C8B-B14F-4D97-AF65-F5344CB8AC3E}">
        <p14:creationId xmlns:p14="http://schemas.microsoft.com/office/powerpoint/2010/main" val="20488634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r>
              <a:rPr lang="en-US" baseline="0" dirty="0"/>
              <a:t>Why have we established the weekly learning cycle the way we have?  Our overall philosophy is the following:</a:t>
            </a:r>
          </a:p>
          <a:p>
            <a:endParaRPr lang="en-US" baseline="0" dirty="0"/>
          </a:p>
          <a:p>
            <a:r>
              <a:rPr lang="en-US" baseline="0" dirty="0"/>
              <a:t>With the lecture and accompanying notes, we provide you with highly synthesized and annotated curricular material.  We believe this is better than any book you could find on the topic at this level.   However, very few learners can master the material by just passive consumption.  Most people</a:t>
            </a:r>
            <a:r>
              <a:rPr lang="en-US" dirty="0"/>
              <a:t> learning new material “may be deceived by the illusion of knowing and the fallacy of understanding”</a:t>
            </a:r>
            <a:r>
              <a:rPr lang="en-US" baseline="0" dirty="0"/>
              <a:t> (</a:t>
            </a:r>
            <a:r>
              <a:rPr lang="en-US" dirty="0"/>
              <a:t>Schwartzstein NEJM</a:t>
            </a:r>
            <a:r>
              <a:rPr lang="en-US" baseline="0" dirty="0"/>
              <a:t> 2017)</a:t>
            </a:r>
            <a:r>
              <a:rPr lang="en-US" dirty="0"/>
              <a:t>.</a:t>
            </a:r>
            <a:r>
              <a:rPr lang="en-US" baseline="0" dirty="0"/>
              <a:t>  That is, w</a:t>
            </a:r>
            <a:r>
              <a:rPr lang="en-US" dirty="0"/>
              <a:t>hen learners hear or read material that is reasonably</a:t>
            </a:r>
            <a:r>
              <a:rPr lang="en-US" baseline="0" dirty="0"/>
              <a:t> well-explained and apparently well-written or presented, </a:t>
            </a:r>
            <a:r>
              <a:rPr lang="en-US" dirty="0"/>
              <a:t>it is common for them to believe they have now mastered the content of the material.  Yet,</a:t>
            </a:r>
            <a:r>
              <a:rPr lang="en-US" baseline="0" dirty="0"/>
              <a:t> w</a:t>
            </a:r>
            <a:r>
              <a:rPr lang="en-US" dirty="0"/>
              <a:t>hen confronted with a problem in real</a:t>
            </a:r>
            <a:r>
              <a:rPr lang="en-US" baseline="0" dirty="0"/>
              <a:t> life </a:t>
            </a:r>
            <a:r>
              <a:rPr lang="en-US" dirty="0"/>
              <a:t>that requires application of that curricular material, the learners often come up very short suggesting</a:t>
            </a:r>
            <a:r>
              <a:rPr lang="en-US" baseline="0" dirty="0"/>
              <a:t> that whatever learning had occurred was superficial.   To prevent this from happening, we give you weekly real-world problem sets, and they indeed are the focal point for learning in the course. You can listen to lectures and do the reading and think you understand the material, but it is not until you work through problems do you develop a deep level of understanding and learning that sticks.  This working through problems is an example of what as known as “active learning”, and there is now ample empiric evidence that it is far preferable to instruction that does not feature active learning in terms of deep learning outcomes.  Probably the leading recognizable proponent of this teaching approach in the sciences at our level is the Nobel Prize winner Carl Weiman. </a:t>
            </a:r>
          </a:p>
          <a:p>
            <a:endParaRPr lang="en-US" baseline="0" dirty="0"/>
          </a:p>
          <a:p>
            <a:r>
              <a:rPr lang="en-US" baseline="0" dirty="0"/>
              <a:t>The rest of our philosophy includes the importance of having sufficient time for learning.  We steadily build a knowledge base over the course of the quarter.  We do not think you could learn this material if it was all compressed over 2 weeks.  As such, we feel strongly that you should take advantage the full 7 days between sessions in that time is needed between each installment of new material to optimize comprehension.   </a:t>
            </a:r>
          </a:p>
          <a:p>
            <a:endParaRPr lang="en-US" baseline="0" dirty="0"/>
          </a:p>
          <a:p>
            <a:r>
              <a:rPr lang="en-US" baseline="0" dirty="0"/>
              <a:t>Finally, we feel that learning is enhanced by engaging a variety of senses and motor functions (listening, seeing, speaking, writing, typing).  This follows the “multiple intelligences” educational theory.  Our Large Group and Small Group Discussion sections give you a chance to get more senses and motor functions involved, such as speaking and listening. </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11</a:t>
            </a:fld>
            <a:endParaRPr lang="en-US" dirty="0"/>
          </a:p>
        </p:txBody>
      </p:sp>
    </p:spTree>
    <p:extLst>
      <p:ext uri="{BB962C8B-B14F-4D97-AF65-F5344CB8AC3E}">
        <p14:creationId xmlns:p14="http://schemas.microsoft.com/office/powerpoint/2010/main" val="21580943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12</a:t>
            </a:fld>
            <a:endParaRPr lang="en-US" dirty="0"/>
          </a:p>
        </p:txBody>
      </p:sp>
      <p:sp>
        <p:nvSpPr>
          <p:cNvPr id="194562" name="Rectangle 1026"/>
          <p:cNvSpPr>
            <a:spLocks noGrp="1" noRot="1" noChangeAspect="1" noChangeArrowheads="1" noTextEdit="1"/>
          </p:cNvSpPr>
          <p:nvPr>
            <p:ph type="sldImg"/>
          </p:nvPr>
        </p:nvSpPr>
        <p:spPr>
          <a:xfrm>
            <a:off x="889000" y="696913"/>
            <a:ext cx="5229225" cy="3486150"/>
          </a:xfrm>
          <a:ln/>
        </p:spPr>
      </p:sp>
      <p:sp>
        <p:nvSpPr>
          <p:cNvPr id="194563" name="Rectangle 1027"/>
          <p:cNvSpPr>
            <a:spLocks noGrp="1" noChangeArrowheads="1"/>
          </p:cNvSpPr>
          <p:nvPr>
            <p:ph type="body" idx="1"/>
          </p:nvPr>
        </p:nvSpPr>
        <p:spPr>
          <a:xfrm>
            <a:off x="381000" y="4414838"/>
            <a:ext cx="6477000" cy="4184650"/>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The curriculum in this course</a:t>
            </a:r>
            <a:r>
              <a:rPr lang="en-US" baseline="0" dirty="0"/>
              <a:t> represents our best contemporary synthesis of the most fundamental and relevant concepts in epidemiology.   We stress that this is contemporary coverage in that there has been a revolution in the methods of epidemiology over the past 15 or so years, and it is our goal to depict this.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How will you access the curriculum?  Our synthesis of the material is described in our weekly lectures and accompanying slide notes, which are all posted on the course’s website.  I will note that whenever there is a difference between our lectures or the textbook (or some other reading), our lectures trump everything else.</a:t>
            </a:r>
            <a:r>
              <a:rPr lang="en-US" dirty="0"/>
              <a:t>  For example, there is a lot of confusion</a:t>
            </a:r>
            <a:r>
              <a:rPr lang="en-US" baseline="0" dirty="0"/>
              <a:t> and non-reproducibility in terminology and language in epidemiology (as well as in concepts).  For purposes of how we evaluate you in the course, what we use in our lecture trumps other terminology or other sources.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The weekly lecture and the accompanying narrative notes are designed to be the reference guide for the week.   As such, the lecture is dense and is not designed to be a light and breezy overview.  To be considerate of students’ time, we do not have a lecture and separate course reader.  Instead, we have combined the two into one medium — a comprehensive lecture and accompanying set of narrative notes.  What is true is that at 90 minutes and with dense coverage in the lecture, some students prefer to view the lecture video in several parts.  That is, while some students can digest the entire lecture in one sitting, it is not easy for all students to do this and the recorded video allows them to break up their viewing into several parts.  When we cannot cover everything in 90 minutes, we provide you with additional non-narrated slides and notes.  Please do not view the non-narrated slides as being less important; they just could not be fit into the 90-minute lecture.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Tree>
    <p:extLst>
      <p:ext uri="{BB962C8B-B14F-4D97-AF65-F5344CB8AC3E}">
        <p14:creationId xmlns:p14="http://schemas.microsoft.com/office/powerpoint/2010/main" val="34586775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13</a:t>
            </a:fld>
            <a:endParaRPr lang="en-US" dirty="0"/>
          </a:p>
        </p:txBody>
      </p:sp>
      <p:sp>
        <p:nvSpPr>
          <p:cNvPr id="194562" name="Rectangle 1026"/>
          <p:cNvSpPr>
            <a:spLocks noGrp="1" noRot="1" noChangeAspect="1" noChangeArrowheads="1" noTextEdit="1"/>
          </p:cNvSpPr>
          <p:nvPr>
            <p:ph type="sldImg"/>
          </p:nvPr>
        </p:nvSpPr>
        <p:spPr>
          <a:xfrm>
            <a:off x="889000" y="696913"/>
            <a:ext cx="5229225" cy="3486150"/>
          </a:xfrm>
          <a:ln/>
        </p:spPr>
      </p:sp>
      <p:sp>
        <p:nvSpPr>
          <p:cNvPr id="194563" name="Rectangle 1027"/>
          <p:cNvSpPr>
            <a:spLocks noGrp="1" noChangeArrowheads="1"/>
          </p:cNvSpPr>
          <p:nvPr>
            <p:ph type="body" idx="1"/>
          </p:nvPr>
        </p:nvSpPr>
        <p:spPr>
          <a:xfrm>
            <a:off x="381000" y="4414838"/>
            <a:ext cx="6477000" cy="4184650"/>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In addition</a:t>
            </a:r>
            <a:r>
              <a:rPr lang="en-US" baseline="0" dirty="0"/>
              <a:t> to our lectures,</a:t>
            </a:r>
            <a:r>
              <a:rPr lang="en-US" dirty="0"/>
              <a:t> we have selected several other recommended and optional readings/passages, which are also posted on the website.</a:t>
            </a: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We do not follow any single textbook</a:t>
            </a:r>
            <a:r>
              <a:rPr lang="en-US" baseline="0" dirty="0"/>
              <a:t> very closely —  particularly as the course progresses past the mid-point —  but of the available textbooks, the one we follow most closely is </a:t>
            </a:r>
            <a:r>
              <a:rPr lang="en-US" dirty="0"/>
              <a:t>Epidemiology: Beyond the Basics by Szklo and Nieto, now in its 4</a:t>
            </a:r>
            <a:r>
              <a:rPr lang="en-US" baseline="30000" dirty="0"/>
              <a:t>th</a:t>
            </a:r>
            <a:r>
              <a:rPr lang="en-US" baseline="0" dirty="0"/>
              <a:t> </a:t>
            </a:r>
            <a:r>
              <a:rPr lang="en-US" dirty="0"/>
              <a:t> edition.  It is available</a:t>
            </a:r>
            <a:r>
              <a:rPr lang="en-US" baseline="0" dirty="0"/>
              <a:t> from the publisher and the usual 3</a:t>
            </a:r>
            <a:r>
              <a:rPr lang="en-US" baseline="30000" dirty="0"/>
              <a:t>rd</a:t>
            </a:r>
            <a:r>
              <a:rPr lang="en-US" baseline="0" dirty="0"/>
              <a:t> party commercial vendors (e.g., Amazon.com).   The book is a fine resource, but it becomes less and less relevant as the course progresses.  For many students, our lectures and the accompanying notes are sufficient resources to learn the material.   For other students, their learning is enhanced by reading the recommended chapters from the textbook.  Ultimately, it is a personal choice as to whether you will want to own your own copy of the book.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r>
              <a:rPr lang="en-US" dirty="0"/>
              <a:t>We will also be using statistical software, specifically Stata.  Version 13</a:t>
            </a:r>
            <a:r>
              <a:rPr lang="en-US" baseline="0" dirty="0"/>
              <a:t> or higher will work.  We expect that you understand the basics of working in Stata, namely how to load a dataset and basic command syntax.  Completing our BIOSTAT 212 course suffices for this background.  </a:t>
            </a:r>
          </a:p>
          <a:p>
            <a:endParaRPr lang="en-US" baseline="0" dirty="0"/>
          </a:p>
          <a:p>
            <a:r>
              <a:rPr lang="en-US" baseline="0" dirty="0"/>
              <a:t>We will also use MS Excel extensively in one of our problem sets in the middle of the course.   Most students already have the necessary spreadsheet skills for completing this problem set, but if you do not, then the problem set will help you achieve them.  Everyone in research should have good working knowledge of spreadsheet use.</a:t>
            </a:r>
            <a:endParaRPr lang="en-US" dirty="0"/>
          </a:p>
          <a:p>
            <a:endParaRPr lang="en-US" dirty="0"/>
          </a:p>
          <a:p>
            <a:r>
              <a:rPr lang="en-US" dirty="0"/>
              <a:t>Finally, later in the course, we will be using a web-based free software called dagitty.net, which is used to create and solve DAGs.</a:t>
            </a:r>
            <a:r>
              <a:rPr lang="en-US" baseline="0" dirty="0"/>
              <a:t>   We anticipate this becoming one of your favorite internet resources.  </a:t>
            </a:r>
            <a:endParaRPr lang="en-US" dirty="0"/>
          </a:p>
        </p:txBody>
      </p:sp>
    </p:spTree>
    <p:extLst>
      <p:ext uri="{BB962C8B-B14F-4D97-AF65-F5344CB8AC3E}">
        <p14:creationId xmlns:p14="http://schemas.microsoft.com/office/powerpoint/2010/main" val="34586775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r>
              <a:rPr lang="en-US" dirty="0"/>
              <a:t>To summarize, this is what we believe is the best way to learn this material.  </a:t>
            </a:r>
            <a:endParaRPr lang="en-US" baseline="0" dirty="0"/>
          </a:p>
          <a:p>
            <a:endParaRPr lang="en-US" baseline="0" dirty="0"/>
          </a:p>
          <a:p>
            <a:r>
              <a:rPr lang="en-US" baseline="0" dirty="0"/>
              <a:t>We suggest that you learn the material by first listening to the lectures and reading the accompanying narrative.   </a:t>
            </a:r>
          </a:p>
          <a:p>
            <a:endParaRPr lang="en-US" baseline="0" dirty="0"/>
          </a:p>
          <a:p>
            <a:r>
              <a:rPr lang="en-US" baseline="0" dirty="0"/>
              <a:t>Then, attend the Large Group Discussion to get a brief overview of the material and another chance to hear the points of emphasis.  Ask questions about points in the lecture you did not understand.</a:t>
            </a:r>
          </a:p>
          <a:p>
            <a:endParaRPr lang="en-US" baseline="0" dirty="0"/>
          </a:p>
          <a:p>
            <a:r>
              <a:rPr lang="en-US" baseline="0" dirty="0"/>
              <a:t>If you can, read the recommended readings.  </a:t>
            </a:r>
          </a:p>
          <a:p>
            <a:endParaRPr lang="en-US" baseline="0" dirty="0"/>
          </a:p>
          <a:p>
            <a:r>
              <a:rPr lang="en-US" baseline="0" dirty="0"/>
              <a:t>Then, work through the weekly problem sets.  It is not until a learner has applied the material can the learner be sure she/he really understands the material.  </a:t>
            </a:r>
          </a:p>
          <a:p>
            <a:endParaRPr lang="en-US" baseline="0" dirty="0"/>
          </a:p>
          <a:p>
            <a:r>
              <a:rPr lang="en-US" baseline="0" dirty="0"/>
              <a:t>You might want to also attend our weekly drop-in help sessions for another chance to ask questions.</a:t>
            </a:r>
          </a:p>
          <a:p>
            <a:endParaRPr lang="en-US" baseline="0" dirty="0"/>
          </a:p>
          <a:p>
            <a:r>
              <a:rPr lang="en-US" baseline="0" dirty="0"/>
              <a:t>We then strongly suggest that you attend and discuss the problem sets at the weekly Small Group Sections and also attend the Journal Clubs.  While you might think you fully understand the problem sets by working through them on your own, it is likely you can learn even the material more deeply if you attend the Small Groups and Journal Clubs, listen to your classmates and discuss the material.  The small groups are where the most high-level discussions occur each week.  Again, we are not taking attendance or counting attendance towards your grade — our learners are all past this stage of education — but if you are interested in mastering our material, attending the Small Group Sections and Journal Clubs will help you to do this.</a:t>
            </a:r>
          </a:p>
          <a:p>
            <a:r>
              <a:rPr lang="en-US" baseline="0" dirty="0"/>
              <a:t>  </a:t>
            </a:r>
          </a:p>
          <a:p>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14</a:t>
            </a:fld>
            <a:endParaRPr lang="en-US" dirty="0"/>
          </a:p>
        </p:txBody>
      </p:sp>
    </p:spTree>
    <p:extLst>
      <p:ext uri="{BB962C8B-B14F-4D97-AF65-F5344CB8AC3E}">
        <p14:creationId xmlns:p14="http://schemas.microsoft.com/office/powerpoint/2010/main" val="6638478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r>
              <a:rPr lang="en-US" dirty="0"/>
              <a:t>When I mention that</a:t>
            </a:r>
            <a:r>
              <a:rPr lang="en-US" baseline="0" dirty="0"/>
              <a:t> the resources are available on the course website, what I really mean is what is called the Collaborative Learning Environment or </a:t>
            </a:r>
            <a:r>
              <a:rPr lang="en-US" b="1" baseline="0" dirty="0"/>
              <a:t>CLE syllabus</a:t>
            </a:r>
            <a:r>
              <a:rPr lang="en-US" baseline="0" dirty="0"/>
              <a:t>.  All of our courses’ didactic materials (lectures, video links, readings, problem sets, and answer keys) will be placed on our CLE syllabus.  </a:t>
            </a:r>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15</a:t>
            </a:fld>
            <a:endParaRPr lang="en-US" dirty="0"/>
          </a:p>
        </p:txBody>
      </p:sp>
    </p:spTree>
    <p:extLst>
      <p:ext uri="{BB962C8B-B14F-4D97-AF65-F5344CB8AC3E}">
        <p14:creationId xmlns:p14="http://schemas.microsoft.com/office/powerpoint/2010/main" val="33755748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801F2A-3A41-4018-A427-390F727838EC}" type="slidenum">
              <a:rPr lang="en-US"/>
              <a:pPr/>
              <a:t>16</a:t>
            </a:fld>
            <a:endParaRPr lang="en-US" dirty="0"/>
          </a:p>
        </p:txBody>
      </p:sp>
      <p:sp>
        <p:nvSpPr>
          <p:cNvPr id="305154" name="Rectangle 2"/>
          <p:cNvSpPr>
            <a:spLocks noGrp="1" noRot="1" noChangeAspect="1" noChangeArrowheads="1" noTextEdit="1"/>
          </p:cNvSpPr>
          <p:nvPr>
            <p:ph type="sldImg"/>
          </p:nvPr>
        </p:nvSpPr>
        <p:spPr>
          <a:xfrm>
            <a:off x="889000" y="696913"/>
            <a:ext cx="5229225" cy="3486150"/>
          </a:xfrm>
          <a:ln/>
        </p:spPr>
      </p:sp>
      <p:sp>
        <p:nvSpPr>
          <p:cNvPr id="305155" name="Rectangle 3"/>
          <p:cNvSpPr>
            <a:spLocks noGrp="1" noChangeArrowheads="1"/>
          </p:cNvSpPr>
          <p:nvPr>
            <p:ph type="body" idx="1"/>
          </p:nvPr>
        </p:nvSpPr>
        <p:spPr/>
        <p:txBody>
          <a:bodyPr/>
          <a:lstStyle/>
          <a:p>
            <a:r>
              <a:rPr lang="en-US" dirty="0"/>
              <a:t>We do grade in the course, and grades are based on homework and the final exam.  The</a:t>
            </a:r>
            <a:r>
              <a:rPr lang="en-US" baseline="0" dirty="0"/>
              <a:t> points breakdown is based approximately 75% on homework, after we allow you to drop your lowest weekly score, and 25% on the final exam.  </a:t>
            </a:r>
            <a:r>
              <a:rPr lang="en-US" dirty="0"/>
              <a:t>We have problem sets every week and they are due at the beginning of the Small Group the following week.  For example, the problem sets that will be posted on the website after the first</a:t>
            </a:r>
            <a:r>
              <a:rPr lang="en-US" baseline="0" dirty="0"/>
              <a:t> lecture </a:t>
            </a:r>
            <a:r>
              <a:rPr lang="en-US" dirty="0"/>
              <a:t>will be due at 1:30  pm on the following Tuesday at the beginning of small group discussion.  We do not accept late assignments, but because we have plenty of points in this course and we</a:t>
            </a:r>
            <a:r>
              <a:rPr lang="en-US" baseline="0" dirty="0"/>
              <a:t> drop your lowest score</a:t>
            </a:r>
            <a:r>
              <a:rPr lang="en-US" dirty="0"/>
              <a:t>, missing one or two homework assignments</a:t>
            </a:r>
            <a:r>
              <a:rPr lang="en-US" baseline="0" dirty="0"/>
              <a:t> will not </a:t>
            </a:r>
            <a:r>
              <a:rPr lang="en-US" dirty="0"/>
              <a:t>jeopardize your passing the course, assuming satisfactory performance on the rest of the material.  </a:t>
            </a:r>
          </a:p>
          <a:p>
            <a:endParaRPr lang="en-US" dirty="0"/>
          </a:p>
          <a:p>
            <a:r>
              <a:rPr lang="en-US" dirty="0"/>
              <a:t>One final</a:t>
            </a:r>
            <a:r>
              <a:rPr lang="en-US" baseline="0" dirty="0"/>
              <a:t> note about grading is that we grade primarily because having mistakes pointed out is a powerful stimulus for deep and persistent learning.  Of course, we have to grade because we need formal evaluation to be a sanctioned course at this university, but we would grade even if this administrative policy did not require it.</a:t>
            </a:r>
            <a:endParaRPr lang="en-US" dirty="0"/>
          </a:p>
          <a:p>
            <a:endParaRPr lang="en-US" dirty="0"/>
          </a:p>
          <a:p>
            <a:r>
              <a:rPr lang="en-US" dirty="0"/>
              <a:t>Regarding</a:t>
            </a:r>
            <a:r>
              <a:rPr lang="en-US" baseline="0" dirty="0"/>
              <a:t> attendance, we do not formally require that you attend any of the sessions.  However, the Small Group Discussions and Journal Clubs are highly recommended.  This is because it is at these sessions where we will actively discuss the material at the highest level possible and this is where most people really consolidate their learning.  We regard attendance as a shared professionalism, meaning shared between the instructors and the students.   If the students do not come to these highly recommended small group sessions, the instructors will be deflated (and not gain teaching experience) and fellow students who do attend will have a lesser experience.  </a:t>
            </a:r>
            <a:endParaRPr lang="en-US" dirty="0"/>
          </a:p>
        </p:txBody>
      </p:sp>
    </p:spTree>
    <p:extLst>
      <p:ext uri="{BB962C8B-B14F-4D97-AF65-F5344CB8AC3E}">
        <p14:creationId xmlns:p14="http://schemas.microsoft.com/office/powerpoint/2010/main" val="42320905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6BBA8789-7623-4CE6-9BDD-552B6CD6854B}" type="slidenum">
              <a:rPr lang="en-US" altLang="en-US" sz="1200"/>
              <a:pPr eaLnBrk="1" hangingPunct="1"/>
              <a:t>17</a:t>
            </a:fld>
            <a:endParaRPr lang="en-US" altLang="en-US" sz="1200" dirty="0"/>
          </a:p>
        </p:txBody>
      </p:sp>
      <p:sp>
        <p:nvSpPr>
          <p:cNvPr id="15363" name="Rectangle 2"/>
          <p:cNvSpPr>
            <a:spLocks noGrp="1" noRot="1" noChangeAspect="1" noChangeArrowheads="1" noTextEdit="1"/>
          </p:cNvSpPr>
          <p:nvPr>
            <p:ph type="sldImg"/>
          </p:nvPr>
        </p:nvSpPr>
        <p:spPr>
          <a:xfrm>
            <a:off x="890588" y="696913"/>
            <a:ext cx="5229225" cy="3486150"/>
          </a:xfrm>
          <a:ln/>
        </p:spPr>
      </p:sp>
      <p:sp>
        <p:nvSpPr>
          <p:cNvPr id="15364" name="Rectangle 3"/>
          <p:cNvSpPr>
            <a:spLocks noGrp="1" noChangeArrowheads="1"/>
          </p:cNvSpPr>
          <p:nvPr>
            <p:ph type="body" idx="1"/>
          </p:nvPr>
        </p:nvSpPr>
        <p:spPr>
          <a:noFill/>
        </p:spPr>
        <p:txBody>
          <a:bodyPr/>
          <a:lstStyle/>
          <a:p>
            <a:pPr eaLnBrk="1" hangingPunct="1"/>
            <a:r>
              <a:rPr lang="en-US" altLang="en-US" dirty="0"/>
              <a:t>Speaking of professionalism,</a:t>
            </a:r>
            <a:r>
              <a:rPr lang="en-US" altLang="en-US" baseline="0" dirty="0"/>
              <a:t> </a:t>
            </a:r>
            <a:r>
              <a:rPr lang="en-US" altLang="en-US" dirty="0"/>
              <a:t>this reminds me to clarify what we expect for</a:t>
            </a:r>
            <a:r>
              <a:rPr lang="en-US" altLang="en-US" baseline="0" dirty="0"/>
              <a:t> professional conduct in this course.  Following the overall tenets of the TICR Program Professional Conduct Statement, we ask that you maintain the highest standard of academic honesty and not use answer keys from prior years if you happen to come across them.  It is fine and, in fact, we encourage you to work with other classmates on the problem sets, but please write the final answers in your own words.  Finally, for the end of quarter final exam, please work on this entirely on your own without discussion with anyone else.  </a:t>
            </a:r>
            <a:endParaRPr lang="en-US" altLang="en-US" dirty="0"/>
          </a:p>
        </p:txBody>
      </p:sp>
    </p:spTree>
    <p:extLst>
      <p:ext uri="{BB962C8B-B14F-4D97-AF65-F5344CB8AC3E}">
        <p14:creationId xmlns:p14="http://schemas.microsoft.com/office/powerpoint/2010/main" val="39484801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18</a:t>
            </a:fld>
            <a:endParaRPr lang="en-US" dirty="0"/>
          </a:p>
        </p:txBody>
      </p:sp>
      <p:sp>
        <p:nvSpPr>
          <p:cNvPr id="20482" name="Rectangle 2"/>
          <p:cNvSpPr>
            <a:spLocks noGrp="1" noRot="1" noChangeAspect="1" noChangeArrowheads="1" noTextEdit="1"/>
          </p:cNvSpPr>
          <p:nvPr>
            <p:ph type="sldImg"/>
          </p:nvPr>
        </p:nvSpPr>
        <p:spPr>
          <a:xfrm>
            <a:off x="889000" y="696913"/>
            <a:ext cx="5229225" cy="3486150"/>
          </a:xfrm>
          <a:ln/>
        </p:spPr>
      </p:sp>
      <p:sp>
        <p:nvSpPr>
          <p:cNvPr id="20483" name="Rectangle 3"/>
          <p:cNvSpPr>
            <a:spLocks noGrp="1" noChangeArrowheads="1"/>
          </p:cNvSpPr>
          <p:nvPr>
            <p:ph type="body" idx="1"/>
          </p:nvPr>
        </p:nvSpPr>
        <p:spPr/>
        <p:txBody>
          <a:bodyPr/>
          <a:lstStyle/>
          <a:p>
            <a:r>
              <a:rPr lang="en-US" dirty="0"/>
              <a:t>Now, if all of this</a:t>
            </a:r>
            <a:r>
              <a:rPr lang="en-US" baseline="0" dirty="0"/>
              <a:t> has not motivated you to want to take this course….</a:t>
            </a:r>
            <a:r>
              <a:rPr lang="en-US" dirty="0"/>
              <a:t>let</a:t>
            </a:r>
            <a:r>
              <a:rPr lang="en-US" baseline="0" dirty="0"/>
              <a:t> u</a:t>
            </a:r>
            <a:r>
              <a:rPr lang="en-US" dirty="0"/>
              <a:t>s finish with a summary why this material should matter</a:t>
            </a:r>
            <a:r>
              <a:rPr lang="en-US" baseline="0" dirty="0"/>
              <a:t> to you.  Of course, for most of you, your intrinsic values of wanting your research to be valid (i.e., true) and impactful is all you need to motivate you.  For others of you, you have been told or recommended to take the course or it is a requirement for you from someone or some program.  This is all fine but what you may not have realized is that what is becoming increasingly relevant is that “knowing what you doing” in research, i.e., knowing your stuff, being a master at the methods matters in getting funding.   The need for methodologically sound research seems obvious but it is being spelled out in detail by the NIH in its “Rigor and Reproducibility” campaign.   </a:t>
            </a:r>
            <a:r>
              <a:rPr lang="en-US" dirty="0"/>
              <a:t>https://www.nih.gov/research-training/rigor-reproducibility</a:t>
            </a:r>
          </a:p>
          <a:p>
            <a:endParaRPr lang="en-US" dirty="0"/>
          </a:p>
          <a:p>
            <a:r>
              <a:rPr lang="en-US" dirty="0"/>
              <a:t>Moreover, this</a:t>
            </a:r>
            <a:r>
              <a:rPr lang="en-US" baseline="0" dirty="0"/>
              <a:t> need for “knowing what you are doing”</a:t>
            </a:r>
            <a:r>
              <a:rPr lang="en-US" dirty="0"/>
              <a:t> are not just idle</a:t>
            </a:r>
            <a:r>
              <a:rPr lang="en-US" baseline="0" dirty="0"/>
              <a:t> threats from the NIH and other funders.  This is being borne out in reality.  In a recent study of over 123,000 grants submitted to the NIH, each was scored by reviewers in the usual fashion on 5 individual elements and 1 overall impact score. Reviewers are told to score the individual elements separately and then come up with an overall impact score in any way they like, giving weight to the individual elements as they see fit.  It is the overall impact score which is the one that is used to determine funding.   When looking the correlation between individual elements scores and overall impact score, here by Pearson correlation, it was the </a:t>
            </a:r>
            <a:r>
              <a:rPr lang="en-US" u="sng" baseline="0" dirty="0"/>
              <a:t>approach score</a:t>
            </a:r>
            <a:r>
              <a:rPr lang="en-US" baseline="0" dirty="0"/>
              <a:t> that far and way had the most influence.  Approach is the NIH code word for the actual details of the scientific plan.  In other words, the better your approach — the more you know what you are doing — the better the chance at funding.  It is not good enough to just have a good idea.  </a:t>
            </a:r>
          </a:p>
          <a:p>
            <a:endParaRPr lang="en-US" dirty="0"/>
          </a:p>
          <a:p>
            <a:endParaRPr lang="en-US" dirty="0"/>
          </a:p>
          <a:p>
            <a:endParaRPr lang="en-US" dirty="0"/>
          </a:p>
        </p:txBody>
      </p:sp>
    </p:spTree>
    <p:extLst>
      <p:ext uri="{BB962C8B-B14F-4D97-AF65-F5344CB8AC3E}">
        <p14:creationId xmlns:p14="http://schemas.microsoft.com/office/powerpoint/2010/main" val="16515568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70D4E3-92C2-44D1-9B7D-ADE5FE7C46A6}" type="slidenum">
              <a:rPr lang="en-US"/>
              <a:pPr/>
              <a:t>19</a:t>
            </a:fld>
            <a:endParaRPr lang="en-US" dirty="0"/>
          </a:p>
        </p:txBody>
      </p:sp>
      <p:sp>
        <p:nvSpPr>
          <p:cNvPr id="306178" name="Rectangle 2"/>
          <p:cNvSpPr>
            <a:spLocks noGrp="1" noRot="1" noChangeAspect="1" noChangeArrowheads="1" noTextEdit="1"/>
          </p:cNvSpPr>
          <p:nvPr>
            <p:ph type="sldImg"/>
          </p:nvPr>
        </p:nvSpPr>
        <p:spPr>
          <a:xfrm>
            <a:off x="889000" y="696913"/>
            <a:ext cx="5229225" cy="3486150"/>
          </a:xfrm>
          <a:ln/>
        </p:spPr>
      </p:sp>
      <p:sp>
        <p:nvSpPr>
          <p:cNvPr id="306179" name="Rectangle 3"/>
          <p:cNvSpPr>
            <a:spLocks noGrp="1" noChangeArrowheads="1"/>
          </p:cNvSpPr>
          <p:nvPr>
            <p:ph type="body" idx="1"/>
          </p:nvPr>
        </p:nvSpPr>
        <p:spPr/>
        <p:txBody>
          <a:bodyPr/>
          <a:lstStyle/>
          <a:p>
            <a:r>
              <a:rPr lang="en-US" dirty="0"/>
              <a:t>Let</a:t>
            </a:r>
            <a:r>
              <a:rPr lang="en-US" baseline="0" dirty="0"/>
              <a:t> us</a:t>
            </a:r>
            <a:r>
              <a:rPr lang="en-US" dirty="0"/>
              <a:t> now end with having the first quiz of the course. </a:t>
            </a:r>
          </a:p>
          <a:p>
            <a:endParaRPr lang="en-US" dirty="0"/>
          </a:p>
          <a:p>
            <a:r>
              <a:rPr lang="en-US" dirty="0"/>
              <a:t>Which of the following is the easiest to </a:t>
            </a:r>
            <a:r>
              <a:rPr lang="en-US" u="sng" dirty="0"/>
              <a:t>begin</a:t>
            </a:r>
            <a:r>
              <a:rPr lang="en-US" dirty="0"/>
              <a:t> to perform? Clinical practice?  Epidemiologic or clinical research (in other words, any form of research where humans are the unit of observation)?  Or, laboratory research? </a:t>
            </a:r>
          </a:p>
        </p:txBody>
      </p:sp>
    </p:spTree>
    <p:extLst>
      <p:ext uri="{BB962C8B-B14F-4D97-AF65-F5344CB8AC3E}">
        <p14:creationId xmlns:p14="http://schemas.microsoft.com/office/powerpoint/2010/main" val="21094557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2</a:t>
            </a:fld>
            <a:endParaRPr lang="en-US" dirty="0"/>
          </a:p>
        </p:txBody>
      </p:sp>
      <p:sp>
        <p:nvSpPr>
          <p:cNvPr id="194562" name="Rectangle 1026"/>
          <p:cNvSpPr>
            <a:spLocks noGrp="1" noRot="1" noChangeAspect="1" noChangeArrowheads="1" noTextEdit="1"/>
          </p:cNvSpPr>
          <p:nvPr>
            <p:ph type="sldImg"/>
          </p:nvPr>
        </p:nvSpPr>
        <p:spPr>
          <a:xfrm>
            <a:off x="889000" y="696913"/>
            <a:ext cx="5229225" cy="3486150"/>
          </a:xfrm>
          <a:ln/>
        </p:spPr>
      </p:sp>
      <p:sp>
        <p:nvSpPr>
          <p:cNvPr id="194563" name="Rectangle 1027"/>
          <p:cNvSpPr>
            <a:spLocks noGrp="1" noChangeArrowheads="1"/>
          </p:cNvSpPr>
          <p:nvPr>
            <p:ph type="body" idx="1"/>
          </p:nvPr>
        </p:nvSpPr>
        <p:spPr>
          <a:xfrm>
            <a:off x="381000" y="4414838"/>
            <a:ext cx="6477000" cy="4184650"/>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Now, after that roadmap, I’ll spend the rest of this introductory session describing:</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 what we teach and the kind of professional we seek to create</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 how we teach and how we suggest you learn the material</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 our instructional philosophy; and our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 expectations</a:t>
            </a:r>
            <a:endParaRPr lang="en-US" dirty="0"/>
          </a:p>
        </p:txBody>
      </p:sp>
    </p:spTree>
    <p:extLst>
      <p:ext uri="{BB962C8B-B14F-4D97-AF65-F5344CB8AC3E}">
        <p14:creationId xmlns:p14="http://schemas.microsoft.com/office/powerpoint/2010/main" val="34586775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54BAB5-CE67-4562-9C4A-A095D42ECC97}" type="slidenum">
              <a:rPr lang="en-US"/>
              <a:pPr/>
              <a:t>20</a:t>
            </a:fld>
            <a:endParaRPr lang="en-US" dirty="0"/>
          </a:p>
        </p:txBody>
      </p:sp>
      <p:sp>
        <p:nvSpPr>
          <p:cNvPr id="307202" name="Rectangle 2"/>
          <p:cNvSpPr>
            <a:spLocks noGrp="1" noRot="1" noChangeAspect="1" noChangeArrowheads="1" noTextEdit="1"/>
          </p:cNvSpPr>
          <p:nvPr>
            <p:ph type="sldImg"/>
          </p:nvPr>
        </p:nvSpPr>
        <p:spPr>
          <a:xfrm>
            <a:off x="889000" y="696913"/>
            <a:ext cx="5229225" cy="3486150"/>
          </a:xfrm>
          <a:ln/>
        </p:spPr>
      </p:sp>
      <p:sp>
        <p:nvSpPr>
          <p:cNvPr id="307203" name="Rectangle 3"/>
          <p:cNvSpPr>
            <a:spLocks noGrp="1" noChangeArrowheads="1"/>
          </p:cNvSpPr>
          <p:nvPr>
            <p:ph type="body" idx="1"/>
          </p:nvPr>
        </p:nvSpPr>
        <p:spPr/>
        <p:txBody>
          <a:bodyPr/>
          <a:lstStyle/>
          <a:p>
            <a:r>
              <a:rPr lang="en-US" dirty="0"/>
              <a:t>The answer:  It is not clinical practice.  This takes a degree and a license to start.  It is also not laboratory research.  You need physical lab space and equipment; you just cannot start this in your garage on a weekend.  So, the answer is clearly epidemiologic/clinical research:  all you need is an idea, a dataset (which these</a:t>
            </a:r>
            <a:r>
              <a:rPr lang="en-US" baseline="0" dirty="0"/>
              <a:t> days you can just pull down from the web)</a:t>
            </a:r>
            <a:r>
              <a:rPr lang="en-US" dirty="0"/>
              <a:t>, and a calculator and you could start your project.  Today.  This ease of start time often gives the impression that clinical/epidemiologic research is child’s play and that anyone can easily do it.  </a:t>
            </a:r>
          </a:p>
        </p:txBody>
      </p:sp>
    </p:spTree>
    <p:extLst>
      <p:ext uri="{BB962C8B-B14F-4D97-AF65-F5344CB8AC3E}">
        <p14:creationId xmlns:p14="http://schemas.microsoft.com/office/powerpoint/2010/main" val="2501727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35C96A-F1F2-4CDE-A09A-0B9030DDC9D7}" type="slidenum">
              <a:rPr lang="en-US"/>
              <a:pPr/>
              <a:t>21</a:t>
            </a:fld>
            <a:endParaRPr lang="en-US" dirty="0"/>
          </a:p>
        </p:txBody>
      </p:sp>
      <p:sp>
        <p:nvSpPr>
          <p:cNvPr id="308226" name="Rectangle 2"/>
          <p:cNvSpPr>
            <a:spLocks noGrp="1" noRot="1" noChangeAspect="1" noChangeArrowheads="1" noTextEdit="1"/>
          </p:cNvSpPr>
          <p:nvPr>
            <p:ph type="sldImg"/>
          </p:nvPr>
        </p:nvSpPr>
        <p:spPr>
          <a:xfrm>
            <a:off x="889000" y="696913"/>
            <a:ext cx="5229225" cy="3486150"/>
          </a:xfrm>
          <a:ln/>
        </p:spPr>
      </p:sp>
      <p:sp>
        <p:nvSpPr>
          <p:cNvPr id="308227" name="Rectangle 3"/>
          <p:cNvSpPr>
            <a:spLocks noGrp="1" noChangeArrowheads="1"/>
          </p:cNvSpPr>
          <p:nvPr>
            <p:ph type="body" idx="1"/>
          </p:nvPr>
        </p:nvSpPr>
        <p:spPr/>
        <p:txBody>
          <a:bodyPr/>
          <a:lstStyle/>
          <a:p>
            <a:r>
              <a:rPr lang="en-US" dirty="0"/>
              <a:t>But, the more relevant question is which is the easiest to perform well?</a:t>
            </a:r>
          </a:p>
        </p:txBody>
      </p:sp>
    </p:spTree>
    <p:extLst>
      <p:ext uri="{BB962C8B-B14F-4D97-AF65-F5344CB8AC3E}">
        <p14:creationId xmlns:p14="http://schemas.microsoft.com/office/powerpoint/2010/main" val="13072538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70167B-6045-4AEC-928C-6642BCB27359}" type="slidenum">
              <a:rPr lang="en-US"/>
              <a:pPr/>
              <a:t>22</a:t>
            </a:fld>
            <a:endParaRPr lang="en-US" dirty="0"/>
          </a:p>
        </p:txBody>
      </p:sp>
      <p:sp>
        <p:nvSpPr>
          <p:cNvPr id="309250" name="Rectangle 2050"/>
          <p:cNvSpPr>
            <a:spLocks noGrp="1" noRot="1" noChangeAspect="1" noChangeArrowheads="1" noTextEdit="1"/>
          </p:cNvSpPr>
          <p:nvPr>
            <p:ph type="sldImg"/>
          </p:nvPr>
        </p:nvSpPr>
        <p:spPr>
          <a:xfrm>
            <a:off x="889000" y="696913"/>
            <a:ext cx="5229225" cy="3486150"/>
          </a:xfrm>
          <a:ln/>
        </p:spPr>
      </p:sp>
      <p:sp>
        <p:nvSpPr>
          <p:cNvPr id="309251" name="Rectangle 2051"/>
          <p:cNvSpPr>
            <a:spLocks noGrp="1" noChangeArrowheads="1"/>
          </p:cNvSpPr>
          <p:nvPr>
            <p:ph type="body" idx="1"/>
          </p:nvPr>
        </p:nvSpPr>
        <p:spPr/>
        <p:txBody>
          <a:bodyPr/>
          <a:lstStyle/>
          <a:p>
            <a:r>
              <a:rPr lang="en-US" dirty="0"/>
              <a:t>This is a bit of trick question, because, in fact, each of these require extensive knowledge and experience to perform well.  In particular, epidemiologic or clinical research is not where you go if you thought clinical practice</a:t>
            </a:r>
            <a:r>
              <a:rPr lang="en-US" baseline="0" dirty="0"/>
              <a:t> or </a:t>
            </a:r>
            <a:r>
              <a:rPr lang="en-US" dirty="0"/>
              <a:t>laboratory research was too</a:t>
            </a:r>
            <a:r>
              <a:rPr lang="en-US" baseline="0" dirty="0"/>
              <a:t> difficult</a:t>
            </a:r>
            <a:r>
              <a:rPr lang="en-US" dirty="0"/>
              <a:t>.  Indeed, what we hope to show you in this course (and for many of you, throughout our entire program) is despite how easy it is to get started in epidemiologic research, there is a quite a bit to know to do it well and to get what we want in the end — the right answer to our</a:t>
            </a:r>
            <a:r>
              <a:rPr lang="en-US" baseline="0" dirty="0"/>
              <a:t> research questions</a:t>
            </a:r>
            <a:r>
              <a:rPr lang="en-US" dirty="0"/>
              <a:t>.  </a:t>
            </a:r>
          </a:p>
        </p:txBody>
      </p:sp>
    </p:spTree>
    <p:extLst>
      <p:ext uri="{BB962C8B-B14F-4D97-AF65-F5344CB8AC3E}">
        <p14:creationId xmlns:p14="http://schemas.microsoft.com/office/powerpoint/2010/main" val="37365638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We</a:t>
            </a:r>
            <a:r>
              <a:rPr lang="en-US" baseline="0" dirty="0"/>
              <a:t> look forward to working with everyone throughout the course </a:t>
            </a:r>
            <a:r>
              <a:rPr lang="en-US" dirty="0"/>
              <a:t>for the next step on this journey.  </a:t>
            </a:r>
          </a:p>
          <a:p>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23</a:t>
            </a:fld>
            <a:endParaRPr lang="en-US" dirty="0"/>
          </a:p>
        </p:txBody>
      </p:sp>
    </p:spTree>
    <p:extLst>
      <p:ext uri="{BB962C8B-B14F-4D97-AF65-F5344CB8AC3E}">
        <p14:creationId xmlns:p14="http://schemas.microsoft.com/office/powerpoint/2010/main" val="719648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3</a:t>
            </a:fld>
            <a:endParaRPr lang="en-US" dirty="0"/>
          </a:p>
        </p:txBody>
      </p:sp>
      <p:sp>
        <p:nvSpPr>
          <p:cNvPr id="20482" name="Rectangle 2"/>
          <p:cNvSpPr>
            <a:spLocks noGrp="1" noRot="1" noChangeAspect="1" noChangeArrowheads="1" noTextEdit="1"/>
          </p:cNvSpPr>
          <p:nvPr>
            <p:ph type="sldImg"/>
          </p:nvPr>
        </p:nvSpPr>
        <p:spPr>
          <a:xfrm>
            <a:off x="889000" y="696913"/>
            <a:ext cx="5229225" cy="3486150"/>
          </a:xfrm>
          <a:ln/>
        </p:spPr>
      </p:sp>
      <p:sp>
        <p:nvSpPr>
          <p:cNvPr id="20483" name="Rectangle 3"/>
          <p:cNvSpPr>
            <a:spLocks noGrp="1" noChangeArrowheads="1"/>
          </p:cNvSpPr>
          <p:nvPr>
            <p:ph type="body" idx="1"/>
          </p:nvPr>
        </p:nvSpPr>
        <p:spPr/>
        <p:txBody>
          <a:bodyPr/>
          <a:lstStyle/>
          <a:p>
            <a:r>
              <a:rPr lang="en-US" dirty="0"/>
              <a:t>Let’s start by taking a moment to define what we mean by epidemiology.  What</a:t>
            </a:r>
            <a:r>
              <a:rPr lang="en-US" baseline="0" dirty="0"/>
              <a:t> is this course about?  </a:t>
            </a:r>
            <a:r>
              <a:rPr lang="en-US" dirty="0"/>
              <a:t>These days, epidemiology has two meanings.  The </a:t>
            </a:r>
            <a:r>
              <a:rPr lang="en-US" b="1" dirty="0"/>
              <a:t>first</a:t>
            </a:r>
            <a:r>
              <a:rPr lang="en-US" dirty="0"/>
              <a:t> is the traditional definition in which epidemiology means the study of the distribution or determinants of disease.  For example, a cardiovascular epidemiologist would study patterns of occurrence of heart disease and the so-called “risk factors” for heart disease.  This is now a dated and overly narrow definition.</a:t>
            </a:r>
            <a:r>
              <a:rPr lang="en-US" baseline="0" dirty="0"/>
              <a:t>  (Furthermore, we will rarely use the term “risk factor” because it has no reproducible interpretation.)</a:t>
            </a:r>
          </a:p>
          <a:p>
            <a:endParaRPr lang="en-US" baseline="0" dirty="0"/>
          </a:p>
          <a:p>
            <a:r>
              <a:rPr lang="en-US" dirty="0"/>
              <a:t>More broadly, the </a:t>
            </a:r>
            <a:r>
              <a:rPr lang="en-US" b="1" dirty="0"/>
              <a:t>second definition </a:t>
            </a:r>
            <a:r>
              <a:rPr lang="en-US" dirty="0"/>
              <a:t>is a more contemporary</a:t>
            </a:r>
            <a:r>
              <a:rPr lang="en-US" baseline="0" dirty="0"/>
              <a:t> and inclusive </a:t>
            </a:r>
            <a:r>
              <a:rPr lang="en-US" dirty="0"/>
              <a:t>definition that is more appropriate</a:t>
            </a:r>
            <a:r>
              <a:rPr lang="en-US" baseline="0" dirty="0"/>
              <a:t> for how these methods are used today.  I</a:t>
            </a:r>
            <a:r>
              <a:rPr lang="en-US" dirty="0"/>
              <a:t>n this definition, epidemiology (and its closely aligned discipline</a:t>
            </a:r>
            <a:r>
              <a:rPr lang="en-US" baseline="0" dirty="0"/>
              <a:t> of biostatistics)</a:t>
            </a:r>
            <a:r>
              <a:rPr lang="en-US" dirty="0"/>
              <a:t> is the body of methods used to conduct any type of research where individual humans or groups of human are the unit of observation and some aspect of health is under</a:t>
            </a:r>
            <a:r>
              <a:rPr lang="en-US" baseline="0" dirty="0"/>
              <a:t> investigation</a:t>
            </a:r>
            <a:r>
              <a:rPr lang="en-US" dirty="0"/>
              <a:t>.  In other words, epidemiology is the basic science, or basic foundation, for all human subjects-based health-related</a:t>
            </a:r>
            <a:r>
              <a:rPr lang="en-US" baseline="0" dirty="0"/>
              <a:t> </a:t>
            </a:r>
            <a:r>
              <a:rPr lang="en-US" dirty="0"/>
              <a:t>research.  In turn,</a:t>
            </a:r>
            <a:r>
              <a:rPr lang="en-US" baseline="0" dirty="0"/>
              <a:t> it is this research which forms the knowledge/evidence base of clinical medicine and public health.  </a:t>
            </a:r>
          </a:p>
          <a:p>
            <a:endParaRPr lang="en-US" baseline="0" dirty="0"/>
          </a:p>
          <a:p>
            <a:r>
              <a:rPr lang="en-US" dirty="0"/>
              <a:t>I wish there was a better way to describe this basic science, but I don’t think there is one.  Some people think this is what biostatistics is, but  biostatistics is only a component of what I am talking about here.  With this broad definition in mind, we feel the material</a:t>
            </a:r>
            <a:r>
              <a:rPr lang="en-US" baseline="0" dirty="0"/>
              <a:t> we teach in this course</a:t>
            </a:r>
            <a:r>
              <a:rPr lang="en-US" dirty="0"/>
              <a:t> are the basic building blocks of human</a:t>
            </a:r>
            <a:r>
              <a:rPr lang="en-US" baseline="0" dirty="0"/>
              <a:t> subject-based research </a:t>
            </a:r>
            <a:r>
              <a:rPr lang="en-US" dirty="0"/>
              <a:t>no matter if you think of yourself as a risk factor epidemiologist, translational researcher,</a:t>
            </a:r>
            <a:r>
              <a:rPr lang="en-US" baseline="0" dirty="0"/>
              <a:t> </a:t>
            </a:r>
            <a:r>
              <a:rPr lang="en-US" dirty="0"/>
              <a:t>clinical trialist, health services or policy researcher, or a meta-analyst.</a:t>
            </a:r>
            <a:r>
              <a:rPr lang="en-US" baseline="0" dirty="0"/>
              <a:t>  If individual humans or groups of humans are the unit of observation in your work (i.e., the unit of measurement), you need to understand epidemiology.  Whether or not you wish to call yourself an epidemiologist is matter of personal choice, but there is no escaping the fact that you need to knowledge, attitudes, and skills embraced by epidemiology to perform your work at its highest level. </a:t>
            </a:r>
          </a:p>
          <a:p>
            <a:endParaRPr lang="en-US" baseline="0" dirty="0"/>
          </a:p>
          <a:p>
            <a:endParaRPr lang="en-US" dirty="0"/>
          </a:p>
        </p:txBody>
      </p:sp>
    </p:spTree>
    <p:extLst>
      <p:ext uri="{BB962C8B-B14F-4D97-AF65-F5344CB8AC3E}">
        <p14:creationId xmlns:p14="http://schemas.microsoft.com/office/powerpoint/2010/main" val="4752980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4</a:t>
            </a:fld>
            <a:endParaRPr lang="en-US" dirty="0"/>
          </a:p>
        </p:txBody>
      </p:sp>
      <p:sp>
        <p:nvSpPr>
          <p:cNvPr id="20482" name="Rectangle 2"/>
          <p:cNvSpPr>
            <a:spLocks noGrp="1" noRot="1" noChangeAspect="1" noChangeArrowheads="1" noTextEdit="1"/>
          </p:cNvSpPr>
          <p:nvPr>
            <p:ph type="sldImg"/>
          </p:nvPr>
        </p:nvSpPr>
        <p:spPr>
          <a:xfrm>
            <a:off x="889000" y="696913"/>
            <a:ext cx="5229225" cy="3486150"/>
          </a:xfrm>
          <a:ln/>
        </p:spPr>
      </p:sp>
      <p:sp>
        <p:nvSpPr>
          <p:cNvPr id="20483" name="Rectangle 3"/>
          <p:cNvSpPr>
            <a:spLocks noGrp="1" noChangeArrowheads="1"/>
          </p:cNvSpPr>
          <p:nvPr>
            <p:ph type="body" idx="1"/>
          </p:nvPr>
        </p:nvSpPr>
        <p:spPr/>
        <p:txBody>
          <a:bodyPr/>
          <a:lstStyle/>
          <a:p>
            <a:r>
              <a:rPr lang="en-US" dirty="0"/>
              <a:t>Sometimes people are phobic</a:t>
            </a:r>
            <a:r>
              <a:rPr lang="en-US" baseline="0" dirty="0"/>
              <a:t> to the term epidemiology or epidemiologist, thinking this is only done in foodborne illness epidemic outbreak investigations, COVID-19 or public health departments.  This is unfortunately a very narrow view because epidemiologic methodologic principles are the basic science of a variety of human subject-based health-related research, fields which go under a variety names such as patient-oriented research, clinical research, translational research, comparative effectiveness research, behavioral research, outcomes research, or health services research. The nature of the measurements are different in these different fields, but the general goals are the same.  </a:t>
            </a:r>
          </a:p>
          <a:p>
            <a:endParaRPr lang="en-US" baseline="0" dirty="0"/>
          </a:p>
          <a:p>
            <a:r>
              <a:rPr lang="en-US" baseline="0" dirty="0"/>
              <a:t>Also, epidemiology is agnostic to health or disease.  It is the basic science to study health broadly, which, by the way, has been best defined by the WHO in 1948, when it was founded.  This definition is:  Health is a state of complete physical, mental, and social well-being and not merely the absence of disease or infirmity.  In other words, in this class we are not just studying the methods of understanding some physical medical illness.  Instead, we are teaching the methods to understand a variety of physical, mental, or social conditions, including their origins and outcomes.  Again, this should therefore apply to each of you.</a:t>
            </a:r>
            <a:endParaRPr lang="en-US" dirty="0"/>
          </a:p>
        </p:txBody>
      </p:sp>
    </p:spTree>
    <p:extLst>
      <p:ext uri="{BB962C8B-B14F-4D97-AF65-F5344CB8AC3E}">
        <p14:creationId xmlns:p14="http://schemas.microsoft.com/office/powerpoint/2010/main" val="1651556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solidFill>
                  <a:prstClr val="black"/>
                </a:solidFill>
              </a:rPr>
              <a:pPr/>
              <a:t>5</a:t>
            </a:fld>
            <a:endParaRPr lang="en-US" dirty="0">
              <a:solidFill>
                <a:prstClr val="black"/>
              </a:solidFill>
            </a:endParaRPr>
          </a:p>
        </p:txBody>
      </p:sp>
      <p:sp>
        <p:nvSpPr>
          <p:cNvPr id="20482" name="Rectangle 2"/>
          <p:cNvSpPr>
            <a:spLocks noGrp="1" noRot="1" noChangeAspect="1" noChangeArrowheads="1" noTextEdit="1"/>
          </p:cNvSpPr>
          <p:nvPr>
            <p:ph type="sldImg"/>
          </p:nvPr>
        </p:nvSpPr>
        <p:spPr>
          <a:xfrm>
            <a:off x="889000" y="696913"/>
            <a:ext cx="5229225" cy="3486150"/>
          </a:xfrm>
          <a:ln/>
        </p:spPr>
      </p:sp>
      <p:sp>
        <p:nvSpPr>
          <p:cNvPr id="20483" name="Rectangle 3"/>
          <p:cNvSpPr>
            <a:spLocks noGrp="1" noChangeArrowheads="1"/>
          </p:cNvSpPr>
          <p:nvPr>
            <p:ph type="body" idx="1"/>
          </p:nvPr>
        </p:nvSpPr>
        <p:spPr/>
        <p:txBody>
          <a:bodyPr/>
          <a:lstStyle/>
          <a:p>
            <a:r>
              <a:rPr lang="en-US" dirty="0"/>
              <a:t>Another way to think about what we teach is to consider the different</a:t>
            </a:r>
            <a:r>
              <a:rPr lang="en-US" baseline="0" dirty="0"/>
              <a:t> kinds of questions that epidemiologists and clinical researchers.   We call these the “Big 6”, and some of you have heard of these before.  </a:t>
            </a:r>
            <a:r>
              <a:rPr lang="en-US" dirty="0"/>
              <a:t>Just what does clinical research and epidemiology</a:t>
            </a:r>
            <a:r>
              <a:rPr lang="en-US" baseline="0" dirty="0"/>
              <a:t> do?  What kinds of questions does they answer?  Most of what clinical research and epidemiology answer can be placed into one of these 6 categories/purposes/objectives/aims, and each of them is highly relevant.   A major objective of this course is to make you aware of what these questions are and how to begin to methodologically address them. </a:t>
            </a:r>
          </a:p>
          <a:p>
            <a:endParaRPr lang="en-US" baseline="0" dirty="0"/>
          </a:p>
          <a:p>
            <a:r>
              <a:rPr lang="en-US" baseline="0" dirty="0"/>
              <a:t>First is description.  Examples include:  What is the prevalence of smoking in the U.S.?  How about in Nigeria, an emerging economy?  What is the lifetime incidence of breast cancer in African-American women?  What is the 30-day survival after a diagnosis of COVID-19?  These are descriptive questions.  To get the right answer is not so easy.   You need the right study population, a good measurement, and, sometimes, the ability to retain the study population.  Getting the right answer is critical in many ways.  These include, for example, to help inform us what we should be spending research dollars on, and they help us in counseling patients about risk for disease and prognosis after diagnosis.   </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Second is causation or causal inference.  This is the process of establishing (i.e., figuring out) whether a certain biological, behavioral, or environmental factor causes some other biological, behavioral, or environmental factor.  We will spend a fair amount of time defining what “causes” actually means.  </a:t>
            </a:r>
          </a:p>
          <a:p>
            <a:r>
              <a:rPr lang="en-US" baseline="0" dirty="0"/>
              <a:t>If one determines that a given factor causes some other factor, this means that intervening upon that factor — if it can be intervened upon —  will alter the other factor.  This, indeed, is the end game in clinical and epidemiologic research.  What can we do to </a:t>
            </a:r>
            <a:r>
              <a:rPr lang="en-US" u="sng" baseline="0" dirty="0"/>
              <a:t>change</a:t>
            </a:r>
            <a:r>
              <a:rPr lang="en-US" baseline="0" dirty="0"/>
              <a:t> health outcomes?  </a:t>
            </a:r>
          </a:p>
          <a:p>
            <a:endParaRPr lang="en-US" baseline="0" dirty="0"/>
          </a:p>
          <a:p>
            <a:r>
              <a:rPr lang="en-US" baseline="0" dirty="0"/>
              <a:t>Third is attribution.  Most observers know less about this.  Attribution is about figuring out what fraction of some health outcome could be eliminated by eliminating or reducing a causal exposure.  This helps us rank how much impact we could have by eliminating various causes.  The action, however, here starts by being sure one has a causal exposure in hand.  For example, what fraction of the incidence of heart attacks could be reduced if we eliminated second-hand smoking?</a:t>
            </a:r>
          </a:p>
          <a:p>
            <a:endParaRPr lang="en-US" baseline="0" dirty="0"/>
          </a:p>
          <a:p>
            <a:r>
              <a:rPr lang="en-US" baseline="0" dirty="0"/>
              <a:t>Mediation is the fourth objective.  Mediation refers to understanding the mechanisms of causation.  That is, if some factor causes another factor, there must be one or more detailed mechanisms (either biological or behavior) as to how this occurs.  Understanding mechanisms leads us toward figuring out how to intervene upon these mechanisms.  For example, how does aspirin prevent the occurrence of heart attacks?  That is, what mediates the effect of aspirin in the prevention of heart attacks. </a:t>
            </a:r>
          </a:p>
          <a:p>
            <a:endParaRPr lang="en-US" baseline="0" dirty="0"/>
          </a:p>
          <a:p>
            <a:r>
              <a:rPr lang="en-US" baseline="0" dirty="0"/>
              <a:t>Interaction is the fifth objective.  Interaction is important because it recognizes that when we say the something causes another thing, it likely will not do so equally in all people.  It is actually the basis of the new buzz phenomenon, personalized medicine.  For example, in what types of patients with breast cancer will a particular drug reduce recurrence?</a:t>
            </a:r>
          </a:p>
          <a:p>
            <a:endParaRPr lang="en-US" baseline="0" dirty="0"/>
          </a:p>
          <a:p>
            <a:r>
              <a:rPr lang="en-US" baseline="0" dirty="0"/>
              <a:t>Last is prediction.  Can we identify a factor or set of factors that predicts the occurrence of disease or some outcome in a diseased person.  Doing this prediction concurrently is basically diagnosis.  Using prediction to predict the future is prognosis.  </a:t>
            </a:r>
          </a:p>
          <a:p>
            <a:endParaRPr lang="en-US" baseline="0" dirty="0"/>
          </a:p>
          <a:p>
            <a:r>
              <a:rPr lang="en-US" sz="1200" dirty="0"/>
              <a:t>Each of the Big 6 has different methods required to implement it and different metrics to express the answer.  Hence, immediate recognition and</a:t>
            </a:r>
            <a:r>
              <a:rPr lang="en-US" sz="1200" baseline="0" dirty="0"/>
              <a:t> </a:t>
            </a:r>
            <a:r>
              <a:rPr lang="en-US" sz="1200" dirty="0"/>
              <a:t>classification of any research into one of the Big 6 categories will quickly get you on the right path towards a valid answer. </a:t>
            </a:r>
            <a:endParaRPr lang="en-US" baseline="0" dirty="0"/>
          </a:p>
          <a:p>
            <a:endParaRPr lang="en-US" baseline="0" dirty="0"/>
          </a:p>
          <a:p>
            <a:r>
              <a:rPr lang="en-US" baseline="0" dirty="0"/>
              <a:t>I am guessing that each of you is working at least one of these questions.  </a:t>
            </a:r>
          </a:p>
        </p:txBody>
      </p:sp>
    </p:spTree>
    <p:extLst>
      <p:ext uri="{BB962C8B-B14F-4D97-AF65-F5344CB8AC3E}">
        <p14:creationId xmlns:p14="http://schemas.microsoft.com/office/powerpoint/2010/main" val="20294604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6</a:t>
            </a:fld>
            <a:endParaRPr lang="en-US" dirty="0"/>
          </a:p>
        </p:txBody>
      </p:sp>
      <p:sp>
        <p:nvSpPr>
          <p:cNvPr id="20482" name="Rectangle 2"/>
          <p:cNvSpPr>
            <a:spLocks noGrp="1" noRot="1" noChangeAspect="1" noChangeArrowheads="1" noTextEdit="1"/>
          </p:cNvSpPr>
          <p:nvPr>
            <p:ph type="sldImg"/>
          </p:nvPr>
        </p:nvSpPr>
        <p:spPr>
          <a:xfrm>
            <a:off x="889000" y="696913"/>
            <a:ext cx="5229225" cy="3486150"/>
          </a:xfrm>
          <a:ln/>
        </p:spPr>
      </p:sp>
      <p:sp>
        <p:nvSpPr>
          <p:cNvPr id="20483" name="Rectangle 3"/>
          <p:cNvSpPr>
            <a:spLocks noGrp="1" noChangeArrowheads="1"/>
          </p:cNvSpPr>
          <p:nvPr>
            <p:ph type="body" idx="1"/>
          </p:nvPr>
        </p:nvSpPr>
        <p:spPr/>
        <p:txBody>
          <a:bodyPr/>
          <a:lstStyle/>
          <a:p>
            <a:r>
              <a:rPr lang="en-US" dirty="0"/>
              <a:t>The Big 6 are actually subset of a slightly larger universe of questions addressed</a:t>
            </a:r>
            <a:r>
              <a:rPr lang="en-US" baseline="0" dirty="0"/>
              <a:t> in human subjects-based health-related research</a:t>
            </a:r>
            <a:r>
              <a:rPr lang="en-US" dirty="0"/>
              <a:t>,</a:t>
            </a:r>
            <a:r>
              <a:rPr lang="en-US" baseline="0" dirty="0"/>
              <a:t> the extremes of which (cluster or pattern identification; decision analysis and cost effectiveness) will not covered be covered in this course, but we mention them for completeness.</a:t>
            </a:r>
            <a:endParaRPr lang="en-US" dirty="0"/>
          </a:p>
          <a:p>
            <a:endParaRPr lang="en-US" dirty="0"/>
          </a:p>
          <a:p>
            <a:r>
              <a:rPr lang="en-US" dirty="0"/>
              <a:t>Even before</a:t>
            </a:r>
            <a:r>
              <a:rPr lang="en-US" baseline="0" dirty="0"/>
              <a:t> the first of Big 6 questions is relevant, there is sometimes a need for cluster or pattern identification.  Formally, this is called cluster analysis.  A question in this realm asks how should various traits or characteristics (e.g., of persons or conditions or diseases) be coherently and meaningfully grouped.  The goal of the grouping is for the members within groups to be more similar to one another than to the membership of other groups.   Examples of this include the defining of new disease entities, subgroups within diseases, or reduction of multi-dimensional data into a limited number of dimensions.  This process is performed only with the information on hand and not in reference to any other concurrent or future outcomes or characteristics of the groups or any external data.  </a:t>
            </a:r>
          </a:p>
          <a:p>
            <a:endParaRPr lang="en-US" baseline="0" dirty="0"/>
          </a:p>
          <a:p>
            <a:r>
              <a:rPr lang="en-US" baseline="0" dirty="0"/>
              <a:t>At the other end of the Big 6 are the questions that naturally arise with the information gleaned from the Big 6.   Decision support or “decision analysis” refers to understanding the consequences of choosing one health-related action (a diagnostic maneuver or an intervention) over another.  Decision support is required for complex situations, not simple ones for which a simple randomized trial can be performed.   This means situations in which there are multiple outcomes, both in term of benefits and harms, which often occur over a long period of time.  </a:t>
            </a:r>
          </a:p>
          <a:p>
            <a:endParaRPr lang="en-US" baseline="0" dirty="0"/>
          </a:p>
          <a:p>
            <a:r>
              <a:rPr lang="en-US" baseline="0" dirty="0"/>
              <a:t>Finally, cost-effectiveness refers to understanding the financial implications (either cost or gains) associated with various health-related actions.  Cost-effectiveness analysis recognizes that there are finite resources in any health care system and hence seeks to prioritize different health-related actions based on their financial consequences. </a:t>
            </a:r>
          </a:p>
          <a:p>
            <a:endParaRPr lang="en-US" baseline="0" dirty="0"/>
          </a:p>
          <a:p>
            <a:r>
              <a:rPr lang="en-US" baseline="0" dirty="0"/>
              <a:t>These three objectives/purposes (cluster/pattern identification, decision analysis, and cost-effectiveness) will not be covered in this course and really cannot be said to performed with the methods of epidemiology.   However, even if you are most interested in cluster/pattern identification, decision support, or cost-effectiveness, you will need to be familiar with the Big 6.  There is little way you can be a researcher in elements 1, 8, or 9 without knowing the vocabulary of the Big 6.  </a:t>
            </a:r>
            <a:endParaRPr lang="en-US" dirty="0"/>
          </a:p>
        </p:txBody>
      </p:sp>
    </p:spTree>
    <p:extLst>
      <p:ext uri="{BB962C8B-B14F-4D97-AF65-F5344CB8AC3E}">
        <p14:creationId xmlns:p14="http://schemas.microsoft.com/office/powerpoint/2010/main" val="3259803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0588" y="696913"/>
            <a:ext cx="5229225" cy="3486150"/>
          </a:xfrm>
        </p:spPr>
      </p:sp>
      <p:sp>
        <p:nvSpPr>
          <p:cNvPr id="3" name="Notes Placeholder 2"/>
          <p:cNvSpPr>
            <a:spLocks noGrp="1"/>
          </p:cNvSpPr>
          <p:nvPr>
            <p:ph type="body" idx="1"/>
          </p:nvPr>
        </p:nvSpPr>
        <p:spPr/>
        <p:txBody>
          <a:bodyPr/>
          <a:lstStyle/>
          <a:p>
            <a:r>
              <a:rPr lang="en-US" dirty="0"/>
              <a:t>From a domain and graphical perspective, what do practicing epidemiologists/clinical researchers</a:t>
            </a:r>
            <a:r>
              <a:rPr lang="en-US" baseline="0" dirty="0"/>
              <a:t> — </a:t>
            </a:r>
            <a:r>
              <a:rPr lang="en-US" dirty="0"/>
              <a:t>or rather</a:t>
            </a:r>
            <a:r>
              <a:rPr lang="en-US" baseline="0" dirty="0"/>
              <a:t> good practicing epidemiologists/clinical researchers — know?   What do they need to know how to do in order to accomplish the Big 6?  In other words, what kind of professional are we trying to create via the instruction provided in this course? What are their skills and how is this differentiated from other professionals in the arena?   </a:t>
            </a:r>
          </a:p>
          <a:p>
            <a:endParaRPr lang="en-US" baseline="0" dirty="0"/>
          </a:p>
          <a:p>
            <a:r>
              <a:rPr lang="en-US" baseline="0" dirty="0"/>
              <a:t>In the green are the people who understand the subject matter.   These people know the established facts in a field.  Clinicians (e.g., physicians, nurses, dentists, and pharmacists) and biologists are such persons.  </a:t>
            </a:r>
          </a:p>
          <a:p>
            <a:endParaRPr lang="en-US" baseline="0" dirty="0"/>
          </a:p>
          <a:p>
            <a:r>
              <a:rPr lang="en-US" baseline="0" dirty="0"/>
              <a:t>Biostatisticians, in the red, are experts in sampling of populations and what we call “statistical analysis”, which most generally means taking raw observations (i.e., raw data) and figuring out how to summarize them into interpretable messages.  Statisticians are mathematical in their foundation.   </a:t>
            </a:r>
          </a:p>
          <a:p>
            <a:endParaRPr lang="en-US" baseline="0" dirty="0"/>
          </a:p>
          <a:p>
            <a:r>
              <a:rPr lang="en-US" baseline="0" dirty="0"/>
              <a:t>Where does this leave epidemiologists and clinical researchers?  Here, in the blue.  Epidemiologists do need to be subject matter experts for what they are studying but what sets them apart is their expertise in research study design, measurement, avoidance of bias, basic statistical analysis, scientific dissemination, and practical field implementation.   In general, epidemiologists/clinical researchers are responsible for everything from idea/research question generation to the generation or finding of raw data to address the question.  In the blue boxes are what we are going to cover in this course.  Of note, we will not turn you into subject matter experts; you need to get that elsewhere.   This is also not a course in practical field implementation of projects, which we do not feel can be taught effectively in a classroom.  It needs to be learned in a mentored hands-on field setting. </a:t>
            </a:r>
            <a:endParaRPr lang="en-US" dirty="0"/>
          </a:p>
        </p:txBody>
      </p:sp>
      <p:sp>
        <p:nvSpPr>
          <p:cNvPr id="4" name="Slide Number Placeholder 3"/>
          <p:cNvSpPr>
            <a:spLocks noGrp="1"/>
          </p:cNvSpPr>
          <p:nvPr>
            <p:ph type="sldNum" sz="quarter" idx="10"/>
          </p:nvPr>
        </p:nvSpPr>
        <p:spPr/>
        <p:txBody>
          <a:bodyPr/>
          <a:lstStyle/>
          <a:p>
            <a:pPr>
              <a:defRPr/>
            </a:pPr>
            <a:fld id="{E22833B5-DC16-48A8-8A55-15BC55F25A7F}" type="slidenum">
              <a:rPr lang="en-US" smtClean="0">
                <a:solidFill>
                  <a:prstClr val="black"/>
                </a:solidFill>
              </a:rPr>
              <a:pPr>
                <a:defRPr/>
              </a:pPr>
              <a:t>7</a:t>
            </a:fld>
            <a:endParaRPr lang="en-US" dirty="0">
              <a:solidFill>
                <a:prstClr val="black"/>
              </a:solidFill>
            </a:endParaRPr>
          </a:p>
        </p:txBody>
      </p:sp>
    </p:spTree>
    <p:extLst>
      <p:ext uri="{BB962C8B-B14F-4D97-AF65-F5344CB8AC3E}">
        <p14:creationId xmlns:p14="http://schemas.microsoft.com/office/powerpoint/2010/main" val="38992522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0588" y="696913"/>
            <a:ext cx="5229225" cy="3486150"/>
          </a:xfrm>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For completeness, there are other professionals we work with to generate knowledge</a:t>
            </a:r>
            <a:r>
              <a:rPr lang="en-US" baseline="0" dirty="0"/>
              <a:t> in clinical research and epidemiology.   At a minimum, we also need to include the data scientist and informatician.  Data science is an emerging discipline for which there is not a standard definition, and thus this particular depiction reflects our course’s personal views and not necessarily a universal one.  We view data science as a hybrid between many disciplines.</a:t>
            </a:r>
            <a:endParaRPr lang="en-US" dirty="0"/>
          </a:p>
        </p:txBody>
      </p:sp>
      <p:sp>
        <p:nvSpPr>
          <p:cNvPr id="4" name="Slide Number Placeholder 3"/>
          <p:cNvSpPr>
            <a:spLocks noGrp="1"/>
          </p:cNvSpPr>
          <p:nvPr>
            <p:ph type="sldNum" sz="quarter" idx="10"/>
          </p:nvPr>
        </p:nvSpPr>
        <p:spPr/>
        <p:txBody>
          <a:bodyPr/>
          <a:lstStyle/>
          <a:p>
            <a:pPr>
              <a:defRPr/>
            </a:pPr>
            <a:fld id="{E22833B5-DC16-48A8-8A55-15BC55F25A7F}" type="slidenum">
              <a:rPr lang="en-US" smtClean="0">
                <a:solidFill>
                  <a:prstClr val="black"/>
                </a:solidFill>
              </a:rPr>
              <a:pPr>
                <a:defRPr/>
              </a:pPr>
              <a:t>8</a:t>
            </a:fld>
            <a:endParaRPr lang="en-US" dirty="0">
              <a:solidFill>
                <a:prstClr val="black"/>
              </a:solidFill>
            </a:endParaRPr>
          </a:p>
        </p:txBody>
      </p:sp>
    </p:spTree>
    <p:extLst>
      <p:ext uri="{BB962C8B-B14F-4D97-AF65-F5344CB8AC3E}">
        <p14:creationId xmlns:p14="http://schemas.microsoft.com/office/powerpoint/2010/main" val="12450944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9</a:t>
            </a:fld>
            <a:endParaRPr lang="en-US" dirty="0"/>
          </a:p>
        </p:txBody>
      </p:sp>
      <p:sp>
        <p:nvSpPr>
          <p:cNvPr id="194562" name="Rectangle 1026"/>
          <p:cNvSpPr>
            <a:spLocks noGrp="1" noRot="1" noChangeAspect="1" noChangeArrowheads="1" noTextEdit="1"/>
          </p:cNvSpPr>
          <p:nvPr>
            <p:ph type="sldImg"/>
          </p:nvPr>
        </p:nvSpPr>
        <p:spPr>
          <a:xfrm>
            <a:off x="889000" y="696913"/>
            <a:ext cx="5229225" cy="3486150"/>
          </a:xfrm>
          <a:ln/>
        </p:spPr>
      </p:sp>
      <p:sp>
        <p:nvSpPr>
          <p:cNvPr id="194563" name="Rectangle 1027"/>
          <p:cNvSpPr>
            <a:spLocks noGrp="1" noChangeArrowheads="1"/>
          </p:cNvSpPr>
          <p:nvPr>
            <p:ph type="body" idx="1"/>
          </p:nvPr>
        </p:nvSpPr>
        <p:spPr>
          <a:xfrm>
            <a:off x="381000" y="4414838"/>
            <a:ext cx="6477000" cy="4184650"/>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In summary, what we teach can be summarized as a deep understanding of the basics in the topics of study design; metrics of disease occurrence (prevalence and incidence); metrics of association (absolute and ratio comparisons of prevalences, odds, risk, rates, and hazards); minimization of inferential bias (how to avoid getting the wrong answer), meaning an understanding of how to prevent selection bias, measurement bias, and confounding; and how to think graphically, with directed acyclic graphs (DAGs).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We view what we teach as indispensable for anyone seeking to be a serious human subjects-based researcher.   For some researchers who are fortunate enough to be supported by other experts, it may even be sufficient background to facilitate communication.  However, the course is not enough to teach you everything about epidemiology by any means.  Importantly, it does provide the foundation to learn about more advanced designs and techniques in other courses and through self-study.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Tree>
    <p:extLst>
      <p:ext uri="{BB962C8B-B14F-4D97-AF65-F5344CB8AC3E}">
        <p14:creationId xmlns:p14="http://schemas.microsoft.com/office/powerpoint/2010/main" val="4081558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29"/>
            <a:ext cx="8743950" cy="1470025"/>
          </a:xfrm>
        </p:spPr>
        <p:txBody>
          <a:bodyPr/>
          <a:lstStyle/>
          <a:p>
            <a:r>
              <a:rPr lang="en-US"/>
              <a:t>Click to edit Master title style</a:t>
            </a:r>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8" y="609600"/>
            <a:ext cx="2185988"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71525" y="609600"/>
            <a:ext cx="6405563"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71525" y="609600"/>
            <a:ext cx="8743950" cy="533400"/>
          </a:xfrm>
        </p:spPr>
        <p:txBody>
          <a:bodyPr/>
          <a:lstStyle/>
          <a:p>
            <a:r>
              <a:rPr lang="en-US"/>
              <a:t>Click to edit Master title style</a:t>
            </a:r>
          </a:p>
        </p:txBody>
      </p:sp>
      <p:sp>
        <p:nvSpPr>
          <p:cNvPr id="3" name="Table Placeholder 2"/>
          <p:cNvSpPr>
            <a:spLocks noGrp="1"/>
          </p:cNvSpPr>
          <p:nvPr>
            <p:ph type="tbl" idx="1"/>
          </p:nvPr>
        </p:nvSpPr>
        <p:spPr>
          <a:xfrm>
            <a:off x="771525" y="1295400"/>
            <a:ext cx="8743950" cy="5181600"/>
          </a:xfrm>
        </p:spPr>
        <p:txBody>
          <a:bodyPr/>
          <a:lstStyle/>
          <a:p>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5DB70E2-3929-4620-B6BA-4AC054379E69}"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9406649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5DB70E2-3929-4620-B6BA-4AC054379E69}"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933887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04"/>
            <a:ext cx="874395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71527"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19703"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14350" y="1535113"/>
            <a:ext cx="45450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4350" y="2174875"/>
            <a:ext cx="454501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2" y="273050"/>
            <a:ext cx="3384550"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022725" y="273054"/>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14352" y="1435103"/>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771525" y="1295400"/>
            <a:ext cx="874395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771525" y="1981200"/>
            <a:ext cx="874395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771525" y="6248400"/>
            <a:ext cx="21431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400"/>
            </a:lvl1pPr>
          </a:lstStyle>
          <a:p>
            <a:pPr fontAlgn="auto">
              <a:spcBef>
                <a:spcPts val="0"/>
              </a:spcBef>
              <a:spcAft>
                <a:spcPts val="0"/>
              </a:spcAft>
              <a:defRPr/>
            </a:pPr>
            <a:endParaRPr lang="en-US" dirty="0">
              <a:solidFill>
                <a:srgbClr val="000000"/>
              </a:solidFill>
              <a:latin typeface="Times New Roman"/>
            </a:endParaRPr>
          </a:p>
        </p:txBody>
      </p:sp>
      <p:sp>
        <p:nvSpPr>
          <p:cNvPr id="1029" name="Rectangle 5"/>
          <p:cNvSpPr>
            <a:spLocks noGrp="1" noChangeArrowheads="1"/>
          </p:cNvSpPr>
          <p:nvPr>
            <p:ph type="ftr" sz="quarter" idx="3"/>
          </p:nvPr>
        </p:nvSpPr>
        <p:spPr bwMode="auto">
          <a:xfrm>
            <a:off x="3514725" y="6248400"/>
            <a:ext cx="32575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vl1pPr>
          </a:lstStyle>
          <a:p>
            <a:pPr fontAlgn="auto">
              <a:spcBef>
                <a:spcPts val="0"/>
              </a:spcBef>
              <a:spcAft>
                <a:spcPts val="0"/>
              </a:spcAft>
              <a:defRPr/>
            </a:pPr>
            <a:endParaRPr lang="en-US" dirty="0">
              <a:solidFill>
                <a:srgbClr val="000000"/>
              </a:solidFill>
              <a:latin typeface="Times New Roman"/>
            </a:endParaRPr>
          </a:p>
        </p:txBody>
      </p:sp>
      <p:sp>
        <p:nvSpPr>
          <p:cNvPr id="1030" name="Rectangle 6"/>
          <p:cNvSpPr>
            <a:spLocks noGrp="1" noChangeArrowheads="1"/>
          </p:cNvSpPr>
          <p:nvPr>
            <p:ph type="sldNum" sz="quarter" idx="4"/>
          </p:nvPr>
        </p:nvSpPr>
        <p:spPr bwMode="auto">
          <a:xfrm>
            <a:off x="7372350" y="6248400"/>
            <a:ext cx="21431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pPr fontAlgn="auto">
              <a:spcBef>
                <a:spcPts val="0"/>
              </a:spcBef>
              <a:spcAft>
                <a:spcPts val="0"/>
              </a:spcAft>
              <a:defRPr/>
            </a:pPr>
            <a:fld id="{23392ABD-A898-47E9-8CB1-C75C53C09910}" type="slidenum">
              <a:rPr lang="en-US">
                <a:solidFill>
                  <a:srgbClr val="000000"/>
                </a:solidFill>
                <a:latin typeface="Times New Roman"/>
              </a:rPr>
              <a:pPr fontAlgn="auto">
                <a:spcBef>
                  <a:spcPts val="0"/>
                </a:spcBef>
                <a:spcAft>
                  <a:spcPts val="0"/>
                </a:spcAft>
                <a:defRPr/>
              </a:pPr>
              <a:t>‹#›</a:t>
            </a:fld>
            <a:endParaRPr lang="en-US" dirty="0">
              <a:solidFill>
                <a:srgbClr val="000000"/>
              </a:solidFill>
              <a:latin typeface="Times New Roman"/>
            </a:endParaRPr>
          </a:p>
        </p:txBody>
      </p:sp>
    </p:spTree>
    <p:extLst>
      <p:ext uri="{BB962C8B-B14F-4D97-AF65-F5344CB8AC3E}">
        <p14:creationId xmlns:p14="http://schemas.microsoft.com/office/powerpoint/2010/main" val="3349125701"/>
      </p:ext>
    </p:extLst>
  </p:cSld>
  <p:clrMap bg1="lt1" tx1="dk1" bg2="lt2" tx2="dk2" accent1="accent1" accent2="accent2" accent3="accent3" accent4="accent4" accent5="accent5" accent6="accent6" hlink="hlink" folHlink="folHlink"/>
  <p:sldLayoutIdLst>
    <p:sldLayoutId id="2147483662"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4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40000"/>
        </a:spcBef>
        <a:spcAft>
          <a:spcPct val="0"/>
        </a:spcAft>
        <a:buChar char="–"/>
        <a:defRPr sz="2800">
          <a:solidFill>
            <a:schemeClr val="tx1"/>
          </a:solidFill>
          <a:latin typeface="+mn-lt"/>
        </a:defRPr>
      </a:lvl2pPr>
      <a:lvl3pPr marL="1143000" indent="-228600" algn="l" rtl="0" eaLnBrk="0" fontAlgn="base" hangingPunct="0">
        <a:spcBef>
          <a:spcPct val="4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771525" y="1981200"/>
            <a:ext cx="874395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771525" y="6248400"/>
            <a:ext cx="21431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400"/>
            </a:lvl1pPr>
          </a:lstStyle>
          <a:p>
            <a:pPr fontAlgn="auto">
              <a:spcBef>
                <a:spcPts val="0"/>
              </a:spcBef>
              <a:spcAft>
                <a:spcPts val="0"/>
              </a:spcAft>
              <a:defRPr/>
            </a:pPr>
            <a:endParaRPr lang="en-US" dirty="0">
              <a:solidFill>
                <a:srgbClr val="000000"/>
              </a:solidFill>
              <a:latin typeface="Times New Roman"/>
            </a:endParaRPr>
          </a:p>
        </p:txBody>
      </p:sp>
      <p:sp>
        <p:nvSpPr>
          <p:cNvPr id="1029" name="Rectangle 5"/>
          <p:cNvSpPr>
            <a:spLocks noGrp="1" noChangeArrowheads="1"/>
          </p:cNvSpPr>
          <p:nvPr>
            <p:ph type="ftr" sz="quarter" idx="3"/>
          </p:nvPr>
        </p:nvSpPr>
        <p:spPr bwMode="auto">
          <a:xfrm>
            <a:off x="3514725" y="6248400"/>
            <a:ext cx="32575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vl1pPr>
          </a:lstStyle>
          <a:p>
            <a:pPr fontAlgn="auto">
              <a:spcBef>
                <a:spcPts val="0"/>
              </a:spcBef>
              <a:spcAft>
                <a:spcPts val="0"/>
              </a:spcAft>
              <a:defRPr/>
            </a:pPr>
            <a:endParaRPr lang="en-US" dirty="0">
              <a:solidFill>
                <a:srgbClr val="000000"/>
              </a:solidFill>
              <a:latin typeface="Times New Roman"/>
            </a:endParaRPr>
          </a:p>
        </p:txBody>
      </p:sp>
      <p:sp>
        <p:nvSpPr>
          <p:cNvPr id="1030" name="Rectangle 6"/>
          <p:cNvSpPr>
            <a:spLocks noGrp="1" noChangeArrowheads="1"/>
          </p:cNvSpPr>
          <p:nvPr>
            <p:ph type="sldNum" sz="quarter" idx="4"/>
          </p:nvPr>
        </p:nvSpPr>
        <p:spPr bwMode="auto">
          <a:xfrm>
            <a:off x="7372350" y="6248400"/>
            <a:ext cx="21431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pPr fontAlgn="auto">
              <a:spcBef>
                <a:spcPts val="0"/>
              </a:spcBef>
              <a:spcAft>
                <a:spcPts val="0"/>
              </a:spcAft>
              <a:defRPr/>
            </a:pPr>
            <a:fld id="{23392ABD-A898-47E9-8CB1-C75C53C09910}" type="slidenum">
              <a:rPr lang="en-US">
                <a:solidFill>
                  <a:srgbClr val="000000"/>
                </a:solidFill>
                <a:latin typeface="Times New Roman"/>
              </a:rPr>
              <a:pPr fontAlgn="auto">
                <a:spcBef>
                  <a:spcPts val="0"/>
                </a:spcBef>
                <a:spcAft>
                  <a:spcPts val="0"/>
                </a:spcAft>
                <a:defRPr/>
              </a:pPr>
              <a:t>‹#›</a:t>
            </a:fld>
            <a:endParaRPr lang="en-US" dirty="0">
              <a:solidFill>
                <a:srgbClr val="000000"/>
              </a:solidFill>
              <a:latin typeface="Times New Roman"/>
            </a:endParaRPr>
          </a:p>
        </p:txBody>
      </p:sp>
    </p:spTree>
    <p:extLst>
      <p:ext uri="{BB962C8B-B14F-4D97-AF65-F5344CB8AC3E}">
        <p14:creationId xmlns:p14="http://schemas.microsoft.com/office/powerpoint/2010/main" val="4114115686"/>
      </p:ext>
    </p:extLst>
  </p:cSld>
  <p:clrMap bg1="lt1" tx1="dk1" bg2="lt2" tx2="dk2" accent1="accent1" accent2="accent2" accent3="accent3" accent4="accent4" accent5="accent5" accent6="accent6" hlink="hlink" folHlink="folHlink"/>
  <p:sldLayoutIdLst>
    <p:sldLayoutId id="2147483664"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4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40000"/>
        </a:spcBef>
        <a:spcAft>
          <a:spcPct val="0"/>
        </a:spcAft>
        <a:buChar char="–"/>
        <a:defRPr sz="2800">
          <a:solidFill>
            <a:schemeClr val="tx1"/>
          </a:solidFill>
          <a:latin typeface="+mn-lt"/>
        </a:defRPr>
      </a:lvl2pPr>
      <a:lvl3pPr marL="1143000" indent="-228600" algn="l" rtl="0" eaLnBrk="0" fontAlgn="base" hangingPunct="0">
        <a:spcBef>
          <a:spcPct val="4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838200" y="228600"/>
            <a:ext cx="8743950" cy="249238"/>
          </a:xfrm>
        </p:spPr>
        <p:txBody>
          <a:bodyPr/>
          <a:lstStyle/>
          <a:p>
            <a:r>
              <a:rPr lang="en-US" i="1" dirty="0"/>
              <a:t>Epidemiologic Methods</a:t>
            </a:r>
            <a:r>
              <a:rPr lang="en-US" dirty="0"/>
              <a:t> (EPI 203)</a:t>
            </a:r>
          </a:p>
        </p:txBody>
      </p:sp>
      <p:graphicFrame>
        <p:nvGraphicFramePr>
          <p:cNvPr id="2051" name="Object 3"/>
          <p:cNvGraphicFramePr>
            <a:graphicFrameLocks noGrp="1" noChangeAspect="1"/>
          </p:cNvGraphicFramePr>
          <p:nvPr>
            <p:ph type="tbl" idx="1"/>
            <p:extLst>
              <p:ext uri="{D42A27DB-BD31-4B8C-83A1-F6EECF244321}">
                <p14:modId xmlns:p14="http://schemas.microsoft.com/office/powerpoint/2010/main" val="3805443232"/>
              </p:ext>
            </p:extLst>
          </p:nvPr>
        </p:nvGraphicFramePr>
        <p:xfrm>
          <a:off x="1289049" y="746129"/>
          <a:ext cx="7893050" cy="6340475"/>
        </p:xfrm>
        <a:graphic>
          <a:graphicData uri="http://schemas.openxmlformats.org/presentationml/2006/ole">
            <mc:AlternateContent xmlns:mc="http://schemas.openxmlformats.org/markup-compatibility/2006">
              <mc:Choice xmlns:v="urn:schemas-microsoft-com:vml" Requires="v">
                <p:oleObj name="Document" r:id="rId3" imgW="10258848" imgH="8241399" progId="Word.Document.8">
                  <p:embed/>
                </p:oleObj>
              </mc:Choice>
              <mc:Fallback>
                <p:oleObj name="Document" r:id="rId3" imgW="10258848" imgH="8241399" progId="Word.Document.8">
                  <p:embed/>
                  <p:pic>
                    <p:nvPicPr>
                      <p:cNvPr id="0" name="Picture 3"/>
                      <p:cNvPicPr>
                        <a:picLocks noChangeAspect="1" noChangeArrowheads="1"/>
                      </p:cNvPicPr>
                      <p:nvPr/>
                    </p:nvPicPr>
                    <p:blipFill>
                      <a:blip r:embed="rId4"/>
                      <a:srcRect/>
                      <a:stretch>
                        <a:fillRect/>
                      </a:stretch>
                    </p:blipFill>
                    <p:spPr bwMode="auto">
                      <a:xfrm>
                        <a:off x="1289049" y="746129"/>
                        <a:ext cx="7893050" cy="6340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830" y="67099"/>
            <a:ext cx="10172700" cy="533400"/>
          </a:xfrm>
        </p:spPr>
        <p:txBody>
          <a:bodyPr/>
          <a:lstStyle/>
          <a:p>
            <a:r>
              <a:rPr lang="en-US" sz="2800" dirty="0"/>
              <a:t>How We Teach: The Weekly Learning Cycle</a:t>
            </a:r>
          </a:p>
        </p:txBody>
      </p:sp>
      <p:pic>
        <p:nvPicPr>
          <p:cNvPr id="34" name="Picture 33">
            <a:extLst>
              <a:ext uri="{FF2B5EF4-FFF2-40B4-BE49-F238E27FC236}">
                <a16:creationId xmlns:a16="http://schemas.microsoft.com/office/drawing/2014/main" id="{B82DDE67-D629-49EA-B55C-A1889DAFF80F}"/>
              </a:ext>
            </a:extLst>
          </p:cNvPr>
          <p:cNvPicPr>
            <a:picLocks noChangeAspect="1"/>
          </p:cNvPicPr>
          <p:nvPr/>
        </p:nvPicPr>
        <p:blipFill>
          <a:blip r:embed="rId3"/>
          <a:stretch>
            <a:fillRect/>
          </a:stretch>
        </p:blipFill>
        <p:spPr>
          <a:xfrm>
            <a:off x="342900" y="2286000"/>
            <a:ext cx="9524999" cy="2665429"/>
          </a:xfrm>
          <a:prstGeom prst="rect">
            <a:avLst/>
          </a:prstGeom>
        </p:spPr>
      </p:pic>
      <p:sp>
        <p:nvSpPr>
          <p:cNvPr id="36" name="Callout: Line 35">
            <a:extLst>
              <a:ext uri="{FF2B5EF4-FFF2-40B4-BE49-F238E27FC236}">
                <a16:creationId xmlns:a16="http://schemas.microsoft.com/office/drawing/2014/main" id="{C6353932-F5AA-4E74-A559-24C2CCA78307}"/>
              </a:ext>
            </a:extLst>
          </p:cNvPr>
          <p:cNvSpPr/>
          <p:nvPr/>
        </p:nvSpPr>
        <p:spPr bwMode="auto">
          <a:xfrm>
            <a:off x="107830" y="1186154"/>
            <a:ext cx="4572000" cy="971908"/>
          </a:xfrm>
          <a:prstGeom prst="borderCallout1">
            <a:avLst>
              <a:gd name="adj1" fmla="val 99288"/>
              <a:gd name="adj2" fmla="val 56607"/>
              <a:gd name="adj3" fmla="val 170618"/>
              <a:gd name="adj4" fmla="val 65886"/>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2000" b="1" dirty="0">
                <a:latin typeface="+mn-lt"/>
                <a:cs typeface="Times New Roman" pitchFamily="18" charset="0"/>
              </a:rPr>
              <a:t>Lectures videos </a:t>
            </a:r>
            <a:r>
              <a:rPr lang="en-US" sz="2000" dirty="0">
                <a:latin typeface="+mn-lt"/>
                <a:cs typeface="Times New Roman" pitchFamily="18" charset="0"/>
              </a:rPr>
              <a:t>(view on own pace/schedule);</a:t>
            </a:r>
            <a:r>
              <a:rPr lang="en-US" sz="2000" b="1" dirty="0">
                <a:latin typeface="+mn-lt"/>
                <a:cs typeface="Times New Roman" pitchFamily="18" charset="0"/>
              </a:rPr>
              <a:t> background reading </a:t>
            </a:r>
          </a:p>
          <a:p>
            <a:pPr marL="52388" lvl="1" indent="6350"/>
            <a:r>
              <a:rPr lang="en-US" sz="1800" dirty="0">
                <a:latin typeface="+mn-lt"/>
                <a:cs typeface="Times New Roman" pitchFamily="18" charset="0"/>
              </a:rPr>
              <a:t>Objective: Define content for the week</a:t>
            </a:r>
          </a:p>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sp>
        <p:nvSpPr>
          <p:cNvPr id="37" name="Callout: Line 36">
            <a:extLst>
              <a:ext uri="{FF2B5EF4-FFF2-40B4-BE49-F238E27FC236}">
                <a16:creationId xmlns:a16="http://schemas.microsoft.com/office/drawing/2014/main" id="{D5D7B826-CBFF-4F42-80A6-D521D770B100}"/>
              </a:ext>
            </a:extLst>
          </p:cNvPr>
          <p:cNvSpPr/>
          <p:nvPr/>
        </p:nvSpPr>
        <p:spPr bwMode="auto">
          <a:xfrm>
            <a:off x="4762500" y="739966"/>
            <a:ext cx="5403097" cy="1418096"/>
          </a:xfrm>
          <a:prstGeom prst="borderCallout1">
            <a:avLst>
              <a:gd name="adj1" fmla="val 100286"/>
              <a:gd name="adj2" fmla="val 39267"/>
              <a:gd name="adj3" fmla="val 154436"/>
              <a:gd name="adj4" fmla="val 28525"/>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7150" indent="-4763">
              <a:lnSpc>
                <a:spcPct val="90000"/>
              </a:lnSpc>
            </a:pPr>
            <a:r>
              <a:rPr lang="en-US" sz="2000" b="1" dirty="0">
                <a:latin typeface="+mn-lt"/>
                <a:cs typeface="Times New Roman" pitchFamily="18" charset="0"/>
              </a:rPr>
              <a:t>Large Group Discussion </a:t>
            </a:r>
            <a:r>
              <a:rPr lang="en-US" sz="2000" dirty="0">
                <a:latin typeface="+mn-lt"/>
                <a:cs typeface="Times New Roman" pitchFamily="18" charset="0"/>
              </a:rPr>
              <a:t>(via Zoom; Begin in Week 1; Thursdays 3:30 to 5 pm in SF)</a:t>
            </a:r>
          </a:p>
          <a:p>
            <a:pPr marL="173038" lvl="1" indent="6350">
              <a:spcBef>
                <a:spcPts val="0"/>
              </a:spcBef>
            </a:pPr>
            <a:r>
              <a:rPr lang="en-US" sz="1800" dirty="0">
                <a:latin typeface="+mn-lt"/>
                <a:cs typeface="Times New Roman" pitchFamily="18" charset="0"/>
              </a:rPr>
              <a:t>Objective: </a:t>
            </a:r>
            <a:r>
              <a:rPr lang="en-US" sz="1800" dirty="0">
                <a:latin typeface="+mn-lt"/>
              </a:rPr>
              <a:t>Brief formal review of lecture followed by question and answer discussion. Recorded lecture should be viewed prior to this session.</a:t>
            </a:r>
            <a:br>
              <a:rPr lang="en-US" sz="1800" b="1" dirty="0">
                <a:latin typeface="+mn-lt"/>
              </a:rPr>
            </a:br>
            <a:endParaRPr lang="en-US" sz="1800" b="1" dirty="0">
              <a:latin typeface="+mn-lt"/>
              <a:cs typeface="Times New Roman" pitchFamily="18"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sp>
        <p:nvSpPr>
          <p:cNvPr id="38" name="Callout: Line 37">
            <a:extLst>
              <a:ext uri="{FF2B5EF4-FFF2-40B4-BE49-F238E27FC236}">
                <a16:creationId xmlns:a16="http://schemas.microsoft.com/office/drawing/2014/main" id="{185E34AB-9D8A-4680-9AF4-F79FDD6C7182}"/>
              </a:ext>
            </a:extLst>
          </p:cNvPr>
          <p:cNvSpPr/>
          <p:nvPr/>
        </p:nvSpPr>
        <p:spPr bwMode="auto">
          <a:xfrm>
            <a:off x="179697" y="5200292"/>
            <a:ext cx="5192403" cy="971908"/>
          </a:xfrm>
          <a:prstGeom prst="borderCallout1">
            <a:avLst>
              <a:gd name="adj1" fmla="val 1254"/>
              <a:gd name="adj2" fmla="val 40172"/>
              <a:gd name="adj3" fmla="val -50260"/>
              <a:gd name="adj4" fmla="val 39513"/>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7150" indent="-3175"/>
            <a:r>
              <a:rPr lang="en-US" sz="2000" b="1" dirty="0">
                <a:latin typeface="+mj-lt"/>
                <a:cs typeface="Times New Roman" pitchFamily="18" charset="0"/>
              </a:rPr>
              <a:t>Drop-in Help Session</a:t>
            </a:r>
            <a:r>
              <a:rPr lang="en-US" sz="2000" dirty="0">
                <a:latin typeface="+mj-lt"/>
                <a:cs typeface="Times New Roman" pitchFamily="18" charset="0"/>
              </a:rPr>
              <a:t> (via Zoom; Begin Week 2; Mondays 1 to 2:30 pm in SF.)</a:t>
            </a:r>
          </a:p>
          <a:p>
            <a:pPr marL="231775" lvl="1" indent="9525"/>
            <a:r>
              <a:rPr lang="en-US" sz="1800" dirty="0">
                <a:latin typeface="+mj-lt"/>
                <a:cs typeface="Times New Roman" pitchFamily="18" charset="0"/>
              </a:rPr>
              <a:t>Objective: address individual student questions</a:t>
            </a:r>
            <a:endParaRPr kumimoji="0" lang="en-US" sz="1800" b="0" i="0" u="none" strike="noStrike" cap="none" normalizeH="0" baseline="0" dirty="0">
              <a:ln>
                <a:noFill/>
              </a:ln>
              <a:solidFill>
                <a:schemeClr val="tx1"/>
              </a:solidFill>
              <a:effectLst/>
              <a:latin typeface="+mj-lt"/>
            </a:endParaRPr>
          </a:p>
        </p:txBody>
      </p:sp>
      <p:sp>
        <p:nvSpPr>
          <p:cNvPr id="39" name="Callout: Line 38">
            <a:extLst>
              <a:ext uri="{FF2B5EF4-FFF2-40B4-BE49-F238E27FC236}">
                <a16:creationId xmlns:a16="http://schemas.microsoft.com/office/drawing/2014/main" id="{ED3CE898-242E-4495-8A48-5D79802E83CF}"/>
              </a:ext>
            </a:extLst>
          </p:cNvPr>
          <p:cNvSpPr/>
          <p:nvPr/>
        </p:nvSpPr>
        <p:spPr bwMode="auto">
          <a:xfrm>
            <a:off x="4679831" y="3505200"/>
            <a:ext cx="5485766" cy="1377955"/>
          </a:xfrm>
          <a:prstGeom prst="borderCallout1">
            <a:avLst>
              <a:gd name="adj1" fmla="val 41320"/>
              <a:gd name="adj2" fmla="val 98"/>
              <a:gd name="adj3" fmla="val 47496"/>
              <a:gd name="adj4" fmla="val -9996"/>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7150" indent="-114300">
              <a:lnSpc>
                <a:spcPct val="90000"/>
              </a:lnSpc>
              <a:spcBef>
                <a:spcPts val="0"/>
              </a:spcBef>
            </a:pPr>
            <a:r>
              <a:rPr lang="en-US" sz="2000" b="1" dirty="0">
                <a:latin typeface="+mn-lt"/>
                <a:cs typeface="Times New Roman" pitchFamily="18" charset="0"/>
              </a:rPr>
              <a:t>Small Group Discussion</a:t>
            </a:r>
            <a:r>
              <a:rPr lang="en-US" sz="2000" dirty="0">
                <a:latin typeface="+mn-lt"/>
                <a:cs typeface="Times New Roman" pitchFamily="18" charset="0"/>
              </a:rPr>
              <a:t> (via Zoom; Begin in Week 2; Tuesdays 1:30 to 3 pm in SF. Other times internationally.) </a:t>
            </a:r>
          </a:p>
          <a:p>
            <a:pPr marL="231775" lvl="1">
              <a:lnSpc>
                <a:spcPct val="90000"/>
              </a:lnSpc>
              <a:spcBef>
                <a:spcPts val="0"/>
              </a:spcBef>
            </a:pPr>
            <a:r>
              <a:rPr lang="en-US" sz="1800" dirty="0">
                <a:latin typeface="+mn-lt"/>
                <a:cs typeface="Times New Roman" pitchFamily="18" charset="0"/>
              </a:rPr>
              <a:t>Objective: Review lecture and weekly Problem Set.  DISCUSSION</a:t>
            </a:r>
          </a:p>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sp>
        <p:nvSpPr>
          <p:cNvPr id="40" name="Callout: Line 39">
            <a:extLst>
              <a:ext uri="{FF2B5EF4-FFF2-40B4-BE49-F238E27FC236}">
                <a16:creationId xmlns:a16="http://schemas.microsoft.com/office/drawing/2014/main" id="{D1557D87-DB1B-4C57-9F99-A921E148BC4A}"/>
              </a:ext>
            </a:extLst>
          </p:cNvPr>
          <p:cNvSpPr/>
          <p:nvPr/>
        </p:nvSpPr>
        <p:spPr bwMode="auto">
          <a:xfrm>
            <a:off x="5457968" y="5047141"/>
            <a:ext cx="4717296" cy="1589789"/>
          </a:xfrm>
          <a:prstGeom prst="borderCallout1">
            <a:avLst>
              <a:gd name="adj1" fmla="val 315"/>
              <a:gd name="adj2" fmla="val -1"/>
              <a:gd name="adj3" fmla="val -18120"/>
              <a:gd name="adj4" fmla="val -43484"/>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2000" b="1" dirty="0">
                <a:latin typeface="+mn-lt"/>
                <a:cs typeface="Times New Roman" pitchFamily="18" charset="0"/>
              </a:rPr>
              <a:t>Journal Clubs </a:t>
            </a:r>
            <a:r>
              <a:rPr lang="en-US" sz="2000" dirty="0">
                <a:latin typeface="+mn-lt"/>
                <a:cs typeface="Times New Roman" pitchFamily="18" charset="0"/>
              </a:rPr>
              <a:t>(via Zoom; Begin Wk 3 and then every other week; Tuesdays 3:15 to 4:15 pm in SF.  Other times intl.) </a:t>
            </a:r>
          </a:p>
          <a:p>
            <a:pPr marL="109538" lvl="1"/>
            <a:r>
              <a:rPr lang="en-US" sz="1800" dirty="0">
                <a:latin typeface="+mn-lt"/>
                <a:cs typeface="Times New Roman" pitchFamily="18" charset="0"/>
              </a:rPr>
              <a:t>Objective: Apply lecture concepts to real-world literature</a:t>
            </a:r>
          </a:p>
          <a:p>
            <a:pPr marL="0" marR="0" indent="0" algn="l" defTabSz="914400" rtl="0" eaLnBrk="0" fontAlgn="base" latinLnBrk="0" hangingPunct="0">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3625707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37" grpId="0" animBg="1"/>
      <p:bldP spid="38" grpId="0" animBg="1"/>
      <p:bldP spid="39" grpId="0" animBg="1"/>
      <p:bldP spid="4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 y="152400"/>
            <a:ext cx="10172700" cy="533400"/>
          </a:xfrm>
        </p:spPr>
        <p:txBody>
          <a:bodyPr/>
          <a:lstStyle/>
          <a:p>
            <a:r>
              <a:rPr lang="en-US" dirty="0"/>
              <a:t>The Weekly Learning Cycle and Why We Do It</a:t>
            </a:r>
          </a:p>
        </p:txBody>
      </p:sp>
      <p:sp>
        <p:nvSpPr>
          <p:cNvPr id="3" name="Content Placeholder 2"/>
          <p:cNvSpPr>
            <a:spLocks noGrp="1"/>
          </p:cNvSpPr>
          <p:nvPr>
            <p:ph idx="1"/>
          </p:nvPr>
        </p:nvSpPr>
        <p:spPr>
          <a:xfrm>
            <a:off x="38100" y="609600"/>
            <a:ext cx="10134600" cy="5181600"/>
          </a:xfrm>
        </p:spPr>
        <p:txBody>
          <a:bodyPr/>
          <a:lstStyle/>
          <a:p>
            <a:pPr lvl="1"/>
            <a:endParaRPr lang="en-US" sz="600" dirty="0"/>
          </a:p>
          <a:p>
            <a:r>
              <a:rPr lang="en-US" sz="2600" b="1" dirty="0"/>
              <a:t>Philosophy</a:t>
            </a:r>
          </a:p>
          <a:p>
            <a:pPr marL="577850" lvl="1" indent="-241300">
              <a:spcAft>
                <a:spcPts val="1200"/>
              </a:spcAft>
            </a:pPr>
            <a:r>
              <a:rPr lang="en-US" sz="2400" dirty="0"/>
              <a:t>We provide you with highly synthesized and annotated curricular material, but few can master it by just passive consumption</a:t>
            </a:r>
          </a:p>
          <a:p>
            <a:pPr marL="577850" lvl="1" indent="-241300">
              <a:spcAft>
                <a:spcPts val="1200"/>
              </a:spcAft>
            </a:pPr>
            <a:r>
              <a:rPr lang="en-US" sz="2400" dirty="0">
                <a:solidFill>
                  <a:srgbClr val="FF0000"/>
                </a:solidFill>
              </a:rPr>
              <a:t>Problem Sets are the focal point; they facilitate “active learning”, which is deeper and more persistent than by passive consumption</a:t>
            </a:r>
          </a:p>
          <a:p>
            <a:pPr marL="577850" lvl="1" indent="-241300">
              <a:spcAft>
                <a:spcPts val="1200"/>
              </a:spcAft>
            </a:pPr>
            <a:r>
              <a:rPr lang="en-US" sz="2400" dirty="0"/>
              <a:t>Steadily build a knowledge base over the course of quarter</a:t>
            </a:r>
          </a:p>
          <a:p>
            <a:pPr marL="577850" lvl="1" indent="-241300">
              <a:spcAft>
                <a:spcPts val="1200"/>
              </a:spcAft>
            </a:pPr>
            <a:r>
              <a:rPr lang="en-US" sz="2400" dirty="0"/>
              <a:t>Time needed between each installment to work on problems and optimize comprehension (i.e., the weekly cycle)</a:t>
            </a:r>
          </a:p>
          <a:p>
            <a:pPr marL="577850" lvl="1" indent="-241300">
              <a:spcAft>
                <a:spcPts val="1200"/>
              </a:spcAft>
            </a:pPr>
            <a:r>
              <a:rPr lang="en-US" sz="2400" dirty="0"/>
              <a:t>Learning is facilitated by engaging a variety of senses and motor functions (following “multiple intelligences” educational theory)</a:t>
            </a:r>
          </a:p>
          <a:p>
            <a:pPr marL="577850" lvl="1" indent="-241300">
              <a:spcAft>
                <a:spcPts val="1200"/>
              </a:spcAft>
            </a:pPr>
            <a:r>
              <a:rPr lang="en-US" sz="2400" dirty="0">
                <a:solidFill>
                  <a:srgbClr val="FF0000"/>
                </a:solidFill>
              </a:rPr>
              <a:t>Large Group Discussion and Small Group Discussion give you the chance to get more senses and motor functions involved</a:t>
            </a:r>
          </a:p>
        </p:txBody>
      </p:sp>
    </p:spTree>
    <p:extLst>
      <p:ext uri="{BB962C8B-B14F-4D97-AF65-F5344CB8AC3E}">
        <p14:creationId xmlns:p14="http://schemas.microsoft.com/office/powerpoint/2010/main" val="2790485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76200"/>
            <a:ext cx="8743950" cy="533400"/>
          </a:xfrm>
        </p:spPr>
        <p:txBody>
          <a:bodyPr/>
          <a:lstStyle/>
          <a:p>
            <a:r>
              <a:rPr lang="en-US" dirty="0"/>
              <a:t>Resources for Learning the Content</a:t>
            </a:r>
          </a:p>
        </p:txBody>
      </p:sp>
      <p:sp>
        <p:nvSpPr>
          <p:cNvPr id="193539" name="Rectangle 3"/>
          <p:cNvSpPr>
            <a:spLocks noGrp="1" noChangeArrowheads="1"/>
          </p:cNvSpPr>
          <p:nvPr>
            <p:ph type="body" idx="1"/>
          </p:nvPr>
        </p:nvSpPr>
        <p:spPr>
          <a:xfrm>
            <a:off x="0" y="228600"/>
            <a:ext cx="10287000" cy="5562600"/>
          </a:xfrm>
        </p:spPr>
        <p:txBody>
          <a:bodyPr/>
          <a:lstStyle/>
          <a:p>
            <a:pPr marL="1295400" lvl="2" indent="-381000">
              <a:lnSpc>
                <a:spcPct val="80000"/>
              </a:lnSpc>
            </a:pPr>
            <a:endParaRPr lang="en-US" sz="800" dirty="0">
              <a:cs typeface="Times New Roman" pitchFamily="18" charset="0"/>
            </a:endParaRPr>
          </a:p>
          <a:p>
            <a:pPr marL="914400" lvl="2" indent="0">
              <a:lnSpc>
                <a:spcPct val="80000"/>
              </a:lnSpc>
              <a:buNone/>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228600" indent="0">
              <a:lnSpc>
                <a:spcPct val="80000"/>
              </a:lnSpc>
              <a:buNone/>
            </a:pPr>
            <a:r>
              <a:rPr lang="en-US" sz="2400" b="1" dirty="0"/>
              <a:t>Curriculum represents our contemporary synthesis of the most fundamental and relevant concepts in epidemiology</a:t>
            </a:r>
          </a:p>
          <a:p>
            <a:pPr marL="514350" indent="-457200">
              <a:lnSpc>
                <a:spcPct val="80000"/>
              </a:lnSpc>
            </a:pPr>
            <a:endParaRPr lang="en-US" sz="1400" b="1" dirty="0"/>
          </a:p>
          <a:p>
            <a:pPr marL="514350" indent="-457200">
              <a:lnSpc>
                <a:spcPct val="80000"/>
              </a:lnSpc>
            </a:pPr>
            <a:r>
              <a:rPr lang="en-US" sz="2400" b="1" dirty="0"/>
              <a:t>This synthesis is described in our weekly 90-minute </a:t>
            </a:r>
            <a:r>
              <a:rPr lang="en-US" sz="2400" b="1" u="sng" dirty="0"/>
              <a:t>lecture</a:t>
            </a:r>
            <a:r>
              <a:rPr lang="en-US" sz="2400" b="1" dirty="0"/>
              <a:t> and accompanying </a:t>
            </a:r>
            <a:r>
              <a:rPr lang="en-US" sz="2400" b="1" u="sng" dirty="0"/>
              <a:t>narrative slide notes</a:t>
            </a:r>
            <a:r>
              <a:rPr lang="en-US" sz="2400" b="1" dirty="0"/>
              <a:t> (all posted on website)</a:t>
            </a:r>
          </a:p>
          <a:p>
            <a:pPr marL="514350" indent="-457200">
              <a:lnSpc>
                <a:spcPct val="80000"/>
              </a:lnSpc>
            </a:pPr>
            <a:endParaRPr lang="en-US" sz="1000" b="1" dirty="0"/>
          </a:p>
          <a:p>
            <a:pPr marL="801688" lvl="1" indent="-344488">
              <a:lnSpc>
                <a:spcPct val="80000"/>
              </a:lnSpc>
            </a:pPr>
            <a:r>
              <a:rPr lang="en-US" sz="2400" dirty="0"/>
              <a:t>Lecture is therefore the </a:t>
            </a:r>
            <a:r>
              <a:rPr lang="en-US" sz="2400" u="sng" dirty="0"/>
              <a:t>single</a:t>
            </a:r>
            <a:r>
              <a:rPr lang="en-US" sz="2400" dirty="0"/>
              <a:t> most important resource</a:t>
            </a:r>
          </a:p>
          <a:p>
            <a:pPr marL="1138238" lvl="2" indent="-287338">
              <a:lnSpc>
                <a:spcPct val="90000"/>
              </a:lnSpc>
            </a:pPr>
            <a:r>
              <a:rPr lang="en-US" sz="2000" dirty="0"/>
              <a:t>In view of the non-reproducibility in language and variable accuracy in concept coverage across sources, our lectures trump all else</a:t>
            </a:r>
          </a:p>
          <a:p>
            <a:pPr marL="1295400" lvl="2" indent="-381000">
              <a:lnSpc>
                <a:spcPct val="90000"/>
              </a:lnSpc>
            </a:pPr>
            <a:endParaRPr lang="en-US" sz="1000" dirty="0"/>
          </a:p>
          <a:p>
            <a:pPr marL="801688" lvl="1" indent="-336550" defTabSz="801688">
              <a:lnSpc>
                <a:spcPct val="90000"/>
              </a:lnSpc>
            </a:pPr>
            <a:r>
              <a:rPr lang="en-US" sz="2400" dirty="0"/>
              <a:t>Designed to be </a:t>
            </a:r>
            <a:r>
              <a:rPr lang="en-US" sz="2400" u="sng" dirty="0"/>
              <a:t>the</a:t>
            </a:r>
            <a:r>
              <a:rPr lang="en-US" sz="2400" dirty="0"/>
              <a:t> reference guide/document for the week more so than a light and breezy overview.  As such, it is densely packed.</a:t>
            </a:r>
          </a:p>
          <a:p>
            <a:pPr marL="1138238" lvl="2" indent="-287338">
              <a:lnSpc>
                <a:spcPct val="90000"/>
              </a:lnSpc>
              <a:spcAft>
                <a:spcPts val="300"/>
              </a:spcAft>
            </a:pPr>
            <a:r>
              <a:rPr lang="en-US" sz="2000" dirty="0"/>
              <a:t>To be most considerate of your time, we do not have a lecture and a separate reader.  Instead, we have combined the two into one medium.</a:t>
            </a:r>
          </a:p>
          <a:p>
            <a:pPr marL="1138238" lvl="2" indent="-287338">
              <a:lnSpc>
                <a:spcPct val="90000"/>
              </a:lnSpc>
              <a:spcAft>
                <a:spcPts val="300"/>
              </a:spcAft>
            </a:pPr>
            <a:r>
              <a:rPr lang="en-US" sz="2000" dirty="0"/>
              <a:t>At 90 minutes, some students prefer to view the video in several parts.</a:t>
            </a:r>
          </a:p>
          <a:p>
            <a:pPr marL="1138238" lvl="2" indent="-287338">
              <a:lnSpc>
                <a:spcPct val="90000"/>
              </a:lnSpc>
              <a:spcAft>
                <a:spcPts val="300"/>
              </a:spcAft>
            </a:pPr>
            <a:r>
              <a:rPr lang="en-US" sz="2000" dirty="0"/>
              <a:t>Other students prefer to watch the live lecture and then review the video</a:t>
            </a:r>
          </a:p>
          <a:p>
            <a:pPr marL="1138238" lvl="2" indent="-287338">
              <a:lnSpc>
                <a:spcPct val="90000"/>
              </a:lnSpc>
              <a:spcAft>
                <a:spcPts val="300"/>
              </a:spcAft>
            </a:pPr>
            <a:r>
              <a:rPr lang="en-US" sz="2000" dirty="0"/>
              <a:t>Because there are many learning styles, you will develop your own approach</a:t>
            </a:r>
          </a:p>
          <a:p>
            <a:pPr marL="1138238" lvl="2" indent="-287338">
              <a:lnSpc>
                <a:spcPct val="90000"/>
              </a:lnSpc>
              <a:spcAft>
                <a:spcPts val="300"/>
              </a:spcAft>
            </a:pPr>
            <a:r>
              <a:rPr lang="en-US" sz="2000" dirty="0"/>
              <a:t>Sometimes the content extends beyond 90 minutes, in which case we provide you additional non-narrated slides and notes (but no less important)</a:t>
            </a:r>
          </a:p>
          <a:p>
            <a:pPr marL="1295400" lvl="2" indent="-381000">
              <a:lnSpc>
                <a:spcPct val="80000"/>
              </a:lnSpc>
            </a:pPr>
            <a:endParaRPr lang="en-US" sz="800" dirty="0"/>
          </a:p>
        </p:txBody>
      </p:sp>
    </p:spTree>
    <p:extLst>
      <p:ext uri="{BB962C8B-B14F-4D97-AF65-F5344CB8AC3E}">
        <p14:creationId xmlns:p14="http://schemas.microsoft.com/office/powerpoint/2010/main" val="11184339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152400"/>
            <a:ext cx="8743950" cy="533400"/>
          </a:xfrm>
        </p:spPr>
        <p:txBody>
          <a:bodyPr/>
          <a:lstStyle/>
          <a:p>
            <a:r>
              <a:rPr lang="en-US" dirty="0"/>
              <a:t>Resources – cont’d</a:t>
            </a:r>
          </a:p>
        </p:txBody>
      </p:sp>
      <p:sp>
        <p:nvSpPr>
          <p:cNvPr id="193539" name="Rectangle 3"/>
          <p:cNvSpPr>
            <a:spLocks noGrp="1" noChangeArrowheads="1"/>
          </p:cNvSpPr>
          <p:nvPr>
            <p:ph type="body" idx="1"/>
          </p:nvPr>
        </p:nvSpPr>
        <p:spPr>
          <a:xfrm>
            <a:off x="0" y="152400"/>
            <a:ext cx="10287000" cy="5562600"/>
          </a:xfrm>
        </p:spPr>
        <p:txBody>
          <a:bodyPr/>
          <a:lstStyle/>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p>
          <a:p>
            <a:pPr marL="514350" indent="-457200">
              <a:lnSpc>
                <a:spcPct val="80000"/>
              </a:lnSpc>
            </a:pPr>
            <a:r>
              <a:rPr lang="en-US" sz="2400" b="1" dirty="0"/>
              <a:t>Selected recommended &amp; optional articles bolster our lectures</a:t>
            </a:r>
          </a:p>
          <a:p>
            <a:pPr marL="514350" indent="-457200">
              <a:lnSpc>
                <a:spcPct val="80000"/>
              </a:lnSpc>
            </a:pPr>
            <a:endParaRPr lang="en-US" sz="1600" dirty="0"/>
          </a:p>
          <a:p>
            <a:pPr marL="533400" indent="-465138">
              <a:lnSpc>
                <a:spcPct val="80000"/>
              </a:lnSpc>
            </a:pPr>
            <a:r>
              <a:rPr lang="en-US" sz="2400" b="1" dirty="0"/>
              <a:t>Textbook</a:t>
            </a:r>
          </a:p>
          <a:p>
            <a:pPr marL="933450" lvl="1" indent="-469900"/>
            <a:r>
              <a:rPr lang="en-US" sz="2400" b="1" dirty="0">
                <a:cs typeface="Times New Roman" pitchFamily="18" charset="0"/>
              </a:rPr>
              <a:t>Epidemiology: Beyond the Basics</a:t>
            </a:r>
            <a:r>
              <a:rPr lang="en-US" sz="2400" dirty="0">
                <a:cs typeface="Times New Roman" pitchFamily="18" charset="0"/>
              </a:rPr>
              <a:t> by Szklo and Nieto.</a:t>
            </a:r>
            <a:r>
              <a:rPr lang="en-US" sz="2400" dirty="0"/>
              <a:t> 4</a:t>
            </a:r>
            <a:r>
              <a:rPr lang="en-US" sz="2400" baseline="30000" dirty="0"/>
              <a:t>th</a:t>
            </a:r>
            <a:r>
              <a:rPr lang="en-US" sz="2400" dirty="0"/>
              <a:t> edition </a:t>
            </a:r>
          </a:p>
          <a:p>
            <a:pPr marL="1208088" lvl="2" indent="-293688">
              <a:spcAft>
                <a:spcPts val="300"/>
              </a:spcAft>
            </a:pPr>
            <a:r>
              <a:rPr lang="en-US" sz="2000" dirty="0"/>
              <a:t>Of any textbook, we follow this one most closely (especially in the beginning) but we diverge often and especially towards the end of the course</a:t>
            </a:r>
          </a:p>
          <a:p>
            <a:pPr marL="1208088" lvl="2" indent="-293688">
              <a:spcAft>
                <a:spcPts val="300"/>
              </a:spcAft>
            </a:pPr>
            <a:r>
              <a:rPr lang="en-US" sz="2000" dirty="0"/>
              <a:t>Lectures, accompanying notes, readings are sufficient for many/most students</a:t>
            </a:r>
          </a:p>
          <a:p>
            <a:pPr marL="1208088" lvl="2" indent="-293688">
              <a:spcAft>
                <a:spcPts val="300"/>
              </a:spcAft>
            </a:pPr>
            <a:r>
              <a:rPr lang="en-US" sz="2000" dirty="0"/>
              <a:t>Ultimately, a personal choice as to whether you will want your own copy</a:t>
            </a:r>
          </a:p>
          <a:p>
            <a:pPr marL="1333500" lvl="2" indent="-419100"/>
            <a:endParaRPr lang="en-US" sz="2000" dirty="0"/>
          </a:p>
          <a:p>
            <a:pPr marL="514350" indent="-457200">
              <a:lnSpc>
                <a:spcPct val="80000"/>
              </a:lnSpc>
            </a:pPr>
            <a:r>
              <a:rPr lang="en-US" sz="2600" b="1" dirty="0"/>
              <a:t>Software</a:t>
            </a:r>
          </a:p>
          <a:p>
            <a:pPr marL="914400" lvl="1" indent="-457200">
              <a:lnSpc>
                <a:spcPct val="80000"/>
              </a:lnSpc>
              <a:spcAft>
                <a:spcPts val="300"/>
              </a:spcAft>
            </a:pPr>
            <a:r>
              <a:rPr lang="en-US" sz="2400" b="1" dirty="0"/>
              <a:t>Statistical software</a:t>
            </a:r>
            <a:r>
              <a:rPr lang="en-US" sz="2400" dirty="0"/>
              <a:t>: Stata version 13 or higher.  Start in Week 2.</a:t>
            </a:r>
            <a:endParaRPr lang="en-US" sz="2000" dirty="0"/>
          </a:p>
          <a:p>
            <a:pPr marL="1208088" lvl="2" indent="-293688">
              <a:lnSpc>
                <a:spcPct val="80000"/>
              </a:lnSpc>
              <a:spcAft>
                <a:spcPts val="300"/>
              </a:spcAft>
            </a:pPr>
            <a:r>
              <a:rPr lang="en-US" sz="2000" dirty="0"/>
              <a:t>We expect that you know how to load datasets and basic command syntax</a:t>
            </a:r>
          </a:p>
          <a:p>
            <a:pPr marL="1314450" lvl="2" indent="-457200">
              <a:lnSpc>
                <a:spcPct val="80000"/>
              </a:lnSpc>
            </a:pPr>
            <a:endParaRPr lang="en-US" sz="600" dirty="0"/>
          </a:p>
          <a:p>
            <a:pPr marL="914400" lvl="1" indent="-457200">
              <a:lnSpc>
                <a:spcPct val="80000"/>
              </a:lnSpc>
            </a:pPr>
            <a:r>
              <a:rPr lang="en-US" sz="2400" b="1" dirty="0"/>
              <a:t>MS Excel – </a:t>
            </a:r>
            <a:r>
              <a:rPr lang="en-US" sz="2400" dirty="0"/>
              <a:t>Used extensively in one of the problem sets</a:t>
            </a:r>
            <a:endParaRPr lang="en-US" sz="2400" b="1" dirty="0"/>
          </a:p>
          <a:p>
            <a:pPr marL="914400" lvl="1" indent="-457200">
              <a:lnSpc>
                <a:spcPct val="80000"/>
              </a:lnSpc>
            </a:pPr>
            <a:r>
              <a:rPr lang="en-US" sz="2400" b="1" dirty="0"/>
              <a:t>dagitty.net</a:t>
            </a:r>
            <a:r>
              <a:rPr lang="en-US" sz="2400" dirty="0"/>
              <a:t> – Free web-based software for DAGs</a:t>
            </a:r>
          </a:p>
          <a:p>
            <a:pPr marL="1333500" lvl="2" indent="-419100"/>
            <a:endParaRPr lang="en-US" sz="2000" dirty="0"/>
          </a:p>
          <a:p>
            <a:pPr marL="914400" lvl="1" indent="-457200">
              <a:lnSpc>
                <a:spcPct val="80000"/>
              </a:lnSpc>
              <a:buFontTx/>
              <a:buNone/>
            </a:pPr>
            <a:endParaRPr lang="en-US" sz="2400" dirty="0"/>
          </a:p>
          <a:p>
            <a:pPr marL="914400" lvl="1" indent="-457200">
              <a:lnSpc>
                <a:spcPct val="80000"/>
              </a:lnSpc>
            </a:pPr>
            <a:endParaRPr lang="en-US" sz="800" dirty="0"/>
          </a:p>
        </p:txBody>
      </p:sp>
    </p:spTree>
    <p:extLst>
      <p:ext uri="{BB962C8B-B14F-4D97-AF65-F5344CB8AC3E}">
        <p14:creationId xmlns:p14="http://schemas.microsoft.com/office/powerpoint/2010/main" val="42073294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 y="76200"/>
            <a:ext cx="10172700" cy="533400"/>
          </a:xfrm>
        </p:spPr>
        <p:txBody>
          <a:bodyPr/>
          <a:lstStyle/>
          <a:p>
            <a:r>
              <a:rPr lang="en-US" sz="2800" dirty="0"/>
              <a:t>Learning the material – Best approach</a:t>
            </a:r>
          </a:p>
        </p:txBody>
      </p:sp>
      <p:sp>
        <p:nvSpPr>
          <p:cNvPr id="3" name="Content Placeholder 2"/>
          <p:cNvSpPr>
            <a:spLocks noGrp="1"/>
          </p:cNvSpPr>
          <p:nvPr>
            <p:ph idx="1"/>
          </p:nvPr>
        </p:nvSpPr>
        <p:spPr>
          <a:xfrm>
            <a:off x="299114" y="685800"/>
            <a:ext cx="10134600" cy="5181600"/>
          </a:xfrm>
        </p:spPr>
        <p:txBody>
          <a:bodyPr/>
          <a:lstStyle/>
          <a:p>
            <a:pPr lvl="1"/>
            <a:endParaRPr lang="en-US" sz="300" dirty="0"/>
          </a:p>
          <a:p>
            <a:pPr marL="225425" indent="-288925">
              <a:spcBef>
                <a:spcPts val="0"/>
              </a:spcBef>
              <a:spcAft>
                <a:spcPts val="1200"/>
              </a:spcAft>
            </a:pPr>
            <a:r>
              <a:rPr lang="en-US" sz="2400" dirty="0"/>
              <a:t>Listen to lectures; read slide annotations (&amp; recommended reading)</a:t>
            </a:r>
          </a:p>
          <a:p>
            <a:pPr marL="225425" indent="-288925">
              <a:spcBef>
                <a:spcPts val="0"/>
              </a:spcBef>
              <a:spcAft>
                <a:spcPts val="1200"/>
              </a:spcAft>
            </a:pPr>
            <a:r>
              <a:rPr lang="en-US" sz="2400" dirty="0"/>
              <a:t>Attend the Large Group Discussion; ask questions</a:t>
            </a:r>
          </a:p>
          <a:p>
            <a:pPr marL="287338" indent="-287338">
              <a:spcBef>
                <a:spcPts val="0"/>
              </a:spcBef>
              <a:spcAft>
                <a:spcPts val="1200"/>
              </a:spcAft>
            </a:pPr>
            <a:r>
              <a:rPr lang="en-US" sz="2400" dirty="0"/>
              <a:t>Work through the weekly problem sets (hands on keyboard), first on your own and then in student-run study groups</a:t>
            </a:r>
          </a:p>
          <a:p>
            <a:pPr marL="225425" indent="-288925">
              <a:spcBef>
                <a:spcPts val="0"/>
              </a:spcBef>
              <a:spcAft>
                <a:spcPts val="1200"/>
              </a:spcAft>
            </a:pPr>
            <a:r>
              <a:rPr lang="en-US" sz="2400" dirty="0"/>
              <a:t>(Visit the Drop-In Help Sessions if needed)</a:t>
            </a:r>
          </a:p>
          <a:p>
            <a:pPr marL="287338" indent="-287338">
              <a:spcBef>
                <a:spcPts val="0"/>
              </a:spcBef>
              <a:spcAft>
                <a:spcPts val="1200"/>
              </a:spcAft>
            </a:pPr>
            <a:r>
              <a:rPr lang="en-US" sz="2400" dirty="0"/>
              <a:t>Participate in high-level discussion of problem sets at Small Group Discussion Section and Journal Clubs.  Read the Answer Keys.</a:t>
            </a:r>
          </a:p>
          <a:p>
            <a:pPr lvl="1"/>
            <a:endParaRPr lang="en-US" sz="600" dirty="0"/>
          </a:p>
        </p:txBody>
      </p:sp>
      <p:pic>
        <p:nvPicPr>
          <p:cNvPr id="34" name="Picture 33">
            <a:extLst>
              <a:ext uri="{FF2B5EF4-FFF2-40B4-BE49-F238E27FC236}">
                <a16:creationId xmlns:a16="http://schemas.microsoft.com/office/drawing/2014/main" id="{B82DDE67-D629-49EA-B55C-A1889DAFF80F}"/>
              </a:ext>
            </a:extLst>
          </p:cNvPr>
          <p:cNvPicPr>
            <a:picLocks noChangeAspect="1"/>
          </p:cNvPicPr>
          <p:nvPr/>
        </p:nvPicPr>
        <p:blipFill>
          <a:blip r:embed="rId3"/>
          <a:stretch>
            <a:fillRect/>
          </a:stretch>
        </p:blipFill>
        <p:spPr>
          <a:xfrm>
            <a:off x="381000" y="4038600"/>
            <a:ext cx="9524999" cy="2665429"/>
          </a:xfrm>
          <a:prstGeom prst="rect">
            <a:avLst/>
          </a:prstGeom>
        </p:spPr>
      </p:pic>
    </p:spTree>
    <p:extLst>
      <p:ext uri="{BB962C8B-B14F-4D97-AF65-F5344CB8AC3E}">
        <p14:creationId xmlns:p14="http://schemas.microsoft.com/office/powerpoint/2010/main" val="271013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 y="100013"/>
            <a:ext cx="6699889" cy="37435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itle 1"/>
          <p:cNvSpPr txBox="1">
            <a:spLocks/>
          </p:cNvSpPr>
          <p:nvPr/>
        </p:nvSpPr>
        <p:spPr bwMode="auto">
          <a:xfrm>
            <a:off x="-381000" y="3930683"/>
            <a:ext cx="48006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a:lstStyle>
          <a:p>
            <a:r>
              <a:rPr lang="en-US" kern="0" dirty="0"/>
              <a:t>Course Homepage</a:t>
            </a:r>
          </a:p>
        </p:txBody>
      </p:sp>
      <p:sp>
        <p:nvSpPr>
          <p:cNvPr id="2" name="Title 1"/>
          <p:cNvSpPr>
            <a:spLocks noGrp="1"/>
          </p:cNvSpPr>
          <p:nvPr>
            <p:ph type="title"/>
          </p:nvPr>
        </p:nvSpPr>
        <p:spPr>
          <a:xfrm>
            <a:off x="5295900" y="6172200"/>
            <a:ext cx="4800600" cy="533400"/>
          </a:xfrm>
        </p:spPr>
        <p:txBody>
          <a:bodyPr/>
          <a:lstStyle/>
          <a:p>
            <a:r>
              <a:rPr lang="en-US" dirty="0"/>
              <a:t>“CLE” (Syllabus)</a:t>
            </a:r>
          </a:p>
        </p:txBody>
      </p:sp>
      <p:sp>
        <p:nvSpPr>
          <p:cNvPr id="4" name="Oval 3"/>
          <p:cNvSpPr/>
          <p:nvPr/>
        </p:nvSpPr>
        <p:spPr bwMode="auto">
          <a:xfrm>
            <a:off x="1028700" y="990600"/>
            <a:ext cx="990600" cy="457200"/>
          </a:xfrm>
          <a:prstGeom prst="ellipse">
            <a:avLst/>
          </a:prstGeom>
          <a:noFill/>
          <a:ln w="666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sp>
        <p:nvSpPr>
          <p:cNvPr id="5" name="Freeform 4"/>
          <p:cNvSpPr/>
          <p:nvPr/>
        </p:nvSpPr>
        <p:spPr bwMode="auto">
          <a:xfrm>
            <a:off x="2019300" y="1176897"/>
            <a:ext cx="6138704" cy="1185304"/>
          </a:xfrm>
          <a:custGeom>
            <a:avLst/>
            <a:gdLst>
              <a:gd name="connsiteX0" fmla="*/ 0 w 6995629"/>
              <a:gd name="connsiteY0" fmla="*/ 976 h 1442319"/>
              <a:gd name="connsiteX1" fmla="*/ 6106332 w 6995629"/>
              <a:gd name="connsiteY1" fmla="*/ 233451 h 1442319"/>
              <a:gd name="connsiteX2" fmla="*/ 6958739 w 6995629"/>
              <a:gd name="connsiteY2" fmla="*/ 1442319 h 1442319"/>
              <a:gd name="connsiteX3" fmla="*/ 6958739 w 6995629"/>
              <a:gd name="connsiteY3" fmla="*/ 1442319 h 1442319"/>
              <a:gd name="connsiteX4" fmla="*/ 6974237 w 6995629"/>
              <a:gd name="connsiteY4" fmla="*/ 1442319 h 14423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95629" h="1442319">
                <a:moveTo>
                  <a:pt x="0" y="976"/>
                </a:moveTo>
                <a:cubicBezTo>
                  <a:pt x="2473271" y="-2899"/>
                  <a:pt x="4946542" y="-6773"/>
                  <a:pt x="6106332" y="233451"/>
                </a:cubicBezTo>
                <a:cubicBezTo>
                  <a:pt x="7266122" y="473675"/>
                  <a:pt x="6958739" y="1442319"/>
                  <a:pt x="6958739" y="1442319"/>
                </a:cubicBezTo>
                <a:lnTo>
                  <a:pt x="6958739" y="1442319"/>
                </a:lnTo>
                <a:lnTo>
                  <a:pt x="6974237" y="1442319"/>
                </a:lnTo>
              </a:path>
            </a:pathLst>
          </a:custGeom>
          <a:noFill/>
          <a:ln w="63500"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pic>
        <p:nvPicPr>
          <p:cNvPr id="9" name="Picture 8">
            <a:extLst>
              <a:ext uri="{FF2B5EF4-FFF2-40B4-BE49-F238E27FC236}">
                <a16:creationId xmlns:a16="http://schemas.microsoft.com/office/drawing/2014/main" id="{CD31E0D1-D438-4492-94DA-1F0B6F757D98}"/>
              </a:ext>
            </a:extLst>
          </p:cNvPr>
          <p:cNvPicPr>
            <a:picLocks noChangeAspect="1"/>
          </p:cNvPicPr>
          <p:nvPr/>
        </p:nvPicPr>
        <p:blipFill rotWithShape="1">
          <a:blip r:embed="rId4"/>
          <a:srcRect r="25827" b="19833"/>
          <a:stretch/>
        </p:blipFill>
        <p:spPr>
          <a:xfrm>
            <a:off x="4357502" y="2473237"/>
            <a:ext cx="5849764" cy="3657601"/>
          </a:xfrm>
          <a:prstGeom prst="rect">
            <a:avLst/>
          </a:prstGeom>
          <a:ln>
            <a:solidFill>
              <a:schemeClr val="tx1"/>
            </a:solidFill>
          </a:ln>
        </p:spPr>
      </p:pic>
    </p:spTree>
    <p:extLst>
      <p:ext uri="{BB962C8B-B14F-4D97-AF65-F5344CB8AC3E}">
        <p14:creationId xmlns:p14="http://schemas.microsoft.com/office/powerpoint/2010/main" val="70573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5" name="Rectangle 1027"/>
          <p:cNvSpPr>
            <a:spLocks noGrp="1" noChangeArrowheads="1"/>
          </p:cNvSpPr>
          <p:nvPr>
            <p:ph type="body" idx="1"/>
          </p:nvPr>
        </p:nvSpPr>
        <p:spPr>
          <a:xfrm>
            <a:off x="38100" y="533400"/>
            <a:ext cx="10248900" cy="5791200"/>
          </a:xfrm>
        </p:spPr>
        <p:txBody>
          <a:bodyPr/>
          <a:lstStyle/>
          <a:p>
            <a:r>
              <a:rPr lang="en-US" sz="2800" b="1" dirty="0"/>
              <a:t>Grading</a:t>
            </a:r>
          </a:p>
          <a:p>
            <a:pPr lvl="1">
              <a:lnSpc>
                <a:spcPct val="85000"/>
              </a:lnSpc>
            </a:pPr>
            <a:r>
              <a:rPr lang="en-US" sz="2600" dirty="0">
                <a:cs typeface="Times New Roman" pitchFamily="18" charset="0"/>
              </a:rPr>
              <a:t>Based on points achieved on weekly homework (~75%, after dropping lowest score) &amp; final (~25%).  </a:t>
            </a:r>
          </a:p>
          <a:p>
            <a:pPr lvl="1"/>
            <a:r>
              <a:rPr lang="en-US" sz="2600" dirty="0">
                <a:solidFill>
                  <a:srgbClr val="FF0000"/>
                </a:solidFill>
                <a:cs typeface="Times New Roman" pitchFamily="18" charset="0"/>
              </a:rPr>
              <a:t>Late assignments are not accepted</a:t>
            </a:r>
            <a:r>
              <a:rPr lang="en-US" sz="2600" dirty="0">
                <a:cs typeface="Times New Roman" pitchFamily="18" charset="0"/>
              </a:rPr>
              <a:t> (but plenty of pts + 1 drop)</a:t>
            </a:r>
          </a:p>
          <a:p>
            <a:pPr lvl="1"/>
            <a:r>
              <a:rPr lang="en-US" sz="2600" dirty="0">
                <a:cs typeface="Times New Roman" pitchFamily="18" charset="0"/>
              </a:rPr>
              <a:t>Weekly Problem Sets  </a:t>
            </a:r>
            <a:r>
              <a:rPr lang="en-US" sz="2400" dirty="0">
                <a:solidFill>
                  <a:srgbClr val="FF0000"/>
                </a:solidFill>
                <a:cs typeface="Times New Roman" pitchFamily="18" charset="0"/>
              </a:rPr>
              <a:t>should be pulled from website (MS Word)</a:t>
            </a:r>
            <a:endParaRPr lang="en-US" sz="2600" dirty="0">
              <a:cs typeface="Times New Roman" pitchFamily="18" charset="0"/>
            </a:endParaRPr>
          </a:p>
          <a:p>
            <a:pPr marL="977900" lvl="2" indent="-239713"/>
            <a:r>
              <a:rPr lang="en-US" dirty="0">
                <a:cs typeface="Times New Roman" pitchFamily="18" charset="0"/>
              </a:rPr>
              <a:t>wordprocess your responses</a:t>
            </a:r>
          </a:p>
          <a:p>
            <a:pPr marL="977900" lvl="2" indent="-239713"/>
            <a:r>
              <a:rPr lang="en-US" dirty="0">
                <a:cs typeface="Times New Roman" pitchFamily="18" charset="0"/>
              </a:rPr>
              <a:t>documents are all-inclusive; no need to lookup articles</a:t>
            </a:r>
          </a:p>
          <a:p>
            <a:pPr marL="977900" lvl="2" indent="-239713"/>
            <a:r>
              <a:rPr lang="en-US" dirty="0">
                <a:cs typeface="Times New Roman" pitchFamily="18" charset="0"/>
              </a:rPr>
              <a:t>due at start of Small Group Section (e.g., 1:30 PM in San Fran.)</a:t>
            </a:r>
          </a:p>
          <a:p>
            <a:pPr marL="808038" lvl="1" indent="-350838"/>
            <a:r>
              <a:rPr lang="en-US" sz="2600" dirty="0">
                <a:cs typeface="Times New Roman" pitchFamily="18" charset="0"/>
              </a:rPr>
              <a:t>We grade </a:t>
            </a:r>
            <a:r>
              <a:rPr lang="en-US" sz="2600" i="1" dirty="0">
                <a:cs typeface="Times New Roman" pitchFamily="18" charset="0"/>
              </a:rPr>
              <a:t>primarily</a:t>
            </a:r>
            <a:r>
              <a:rPr lang="en-US" sz="2600" dirty="0">
                <a:cs typeface="Times New Roman" pitchFamily="18" charset="0"/>
              </a:rPr>
              <a:t> because having mistakes pointed out is a powerful stimulus for learning (and because we have to)</a:t>
            </a:r>
          </a:p>
          <a:p>
            <a:pPr marL="808038" lvl="1" indent="-350838"/>
            <a:endParaRPr lang="en-US" sz="800" dirty="0">
              <a:cs typeface="Times New Roman" pitchFamily="18" charset="0"/>
            </a:endParaRPr>
          </a:p>
          <a:p>
            <a:pPr marL="808038" lvl="1" indent="-350838"/>
            <a:endParaRPr lang="en-US" sz="400" dirty="0">
              <a:cs typeface="Times New Roman" pitchFamily="18" charset="0"/>
            </a:endParaRPr>
          </a:p>
          <a:p>
            <a:pPr>
              <a:spcBef>
                <a:spcPts val="0"/>
              </a:spcBef>
            </a:pPr>
            <a:r>
              <a:rPr lang="en-US" sz="2800" b="1" dirty="0"/>
              <a:t>Attendance</a:t>
            </a:r>
          </a:p>
          <a:p>
            <a:pPr lvl="1">
              <a:lnSpc>
                <a:spcPct val="85000"/>
              </a:lnSpc>
            </a:pPr>
            <a:r>
              <a:rPr lang="en-US" sz="2600" dirty="0"/>
              <a:t>Small Groups/J. Clubs: Not required, but highly recommended.</a:t>
            </a:r>
          </a:p>
          <a:p>
            <a:pPr lvl="2"/>
            <a:r>
              <a:rPr lang="en-US" sz="2200" dirty="0"/>
              <a:t>Shared professionalism  </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z="3600" b="1" dirty="0"/>
              <a:t>TICR Program</a:t>
            </a:r>
            <a:br>
              <a:rPr lang="en-US" altLang="en-US" sz="3600" b="1" dirty="0"/>
            </a:br>
            <a:r>
              <a:rPr lang="en-US" altLang="en-US" sz="3600" b="1" dirty="0"/>
              <a:t>Professional Conduct Statement</a:t>
            </a:r>
            <a:br>
              <a:rPr lang="en-US" altLang="en-US" sz="4000" b="1" dirty="0"/>
            </a:br>
            <a:r>
              <a:rPr lang="en-US" altLang="en-US" sz="2400" b="1" dirty="0"/>
              <a:t>Clarifications for this class</a:t>
            </a:r>
            <a:endParaRPr lang="en-US" altLang="en-US" sz="1600" b="1" dirty="0"/>
          </a:p>
        </p:txBody>
      </p:sp>
      <p:sp>
        <p:nvSpPr>
          <p:cNvPr id="8195" name="Rectangle 3"/>
          <p:cNvSpPr>
            <a:spLocks noGrp="1" noChangeArrowheads="1"/>
          </p:cNvSpPr>
          <p:nvPr>
            <p:ph type="body" idx="1"/>
          </p:nvPr>
        </p:nvSpPr>
        <p:spPr>
          <a:xfrm>
            <a:off x="266700" y="1981200"/>
            <a:ext cx="9906000" cy="5181600"/>
          </a:xfrm>
        </p:spPr>
        <p:txBody>
          <a:bodyPr/>
          <a:lstStyle/>
          <a:p>
            <a:pPr eaLnBrk="1" hangingPunct="1">
              <a:lnSpc>
                <a:spcPct val="90000"/>
              </a:lnSpc>
            </a:pPr>
            <a:r>
              <a:rPr lang="en-US" altLang="en-US" sz="2400" dirty="0"/>
              <a:t>I will maintain the highest standards of academic honesty</a:t>
            </a:r>
          </a:p>
          <a:p>
            <a:pPr eaLnBrk="1" hangingPunct="1">
              <a:lnSpc>
                <a:spcPct val="90000"/>
              </a:lnSpc>
              <a:buFontTx/>
              <a:buNone/>
            </a:pPr>
            <a:endParaRPr lang="en-US" altLang="en-US" sz="2400" dirty="0"/>
          </a:p>
          <a:p>
            <a:pPr eaLnBrk="1" hangingPunct="1">
              <a:lnSpc>
                <a:spcPct val="90000"/>
              </a:lnSpc>
            </a:pPr>
            <a:r>
              <a:rPr lang="en-US" altLang="en-US" sz="2400" dirty="0"/>
              <a:t>I will not use answer keys from prior years</a:t>
            </a:r>
          </a:p>
          <a:p>
            <a:pPr eaLnBrk="1" hangingPunct="1">
              <a:lnSpc>
                <a:spcPct val="90000"/>
              </a:lnSpc>
            </a:pPr>
            <a:endParaRPr lang="en-US" altLang="en-US" sz="2400" dirty="0"/>
          </a:p>
          <a:p>
            <a:pPr eaLnBrk="1" hangingPunct="1">
              <a:lnSpc>
                <a:spcPct val="90000"/>
              </a:lnSpc>
            </a:pPr>
            <a:r>
              <a:rPr lang="en-US" altLang="en-US" sz="2400" dirty="0"/>
              <a:t>Problem Sets: I am permitted to consult with other classmates, but  I will write final answers in my own words away from other classmates</a:t>
            </a:r>
            <a:r>
              <a:rPr lang="en-US" altLang="en-US" sz="2400" dirty="0">
                <a:solidFill>
                  <a:schemeClr val="hlink"/>
                </a:solidFill>
              </a:rPr>
              <a:t> </a:t>
            </a:r>
          </a:p>
          <a:p>
            <a:pPr eaLnBrk="1" hangingPunct="1">
              <a:lnSpc>
                <a:spcPct val="90000"/>
              </a:lnSpc>
            </a:pPr>
            <a:endParaRPr lang="en-US" altLang="en-US" sz="2400" dirty="0">
              <a:solidFill>
                <a:schemeClr val="hlink"/>
              </a:solidFill>
            </a:endParaRPr>
          </a:p>
          <a:p>
            <a:pPr eaLnBrk="1" hangingPunct="1">
              <a:lnSpc>
                <a:spcPct val="90000"/>
              </a:lnSpc>
            </a:pPr>
            <a:r>
              <a:rPr lang="en-US" altLang="en-US" sz="2400" dirty="0"/>
              <a:t>Final Examination: I will neither give nor receive aid in examinations </a:t>
            </a:r>
          </a:p>
        </p:txBody>
      </p:sp>
      <p:pic>
        <p:nvPicPr>
          <p:cNvPr id="4" name="Picture 2" descr="C:\Users\Jeff\AppData\Local\Temp\_TS5044.tmp\_TSD.tmp\TICR and blackboard cropped.gif"/>
          <p:cNvPicPr>
            <a:picLocks noChangeAspect="1" noChangeArrowheads="1"/>
          </p:cNvPicPr>
          <p:nvPr/>
        </p:nvPicPr>
        <p:blipFill>
          <a:blip r:embed="rId3"/>
          <a:srcRect t="15749"/>
          <a:stretch>
            <a:fillRect/>
          </a:stretch>
        </p:blipFill>
        <p:spPr bwMode="auto">
          <a:xfrm>
            <a:off x="7830856" y="5486092"/>
            <a:ext cx="2113244" cy="1219508"/>
          </a:xfrm>
          <a:prstGeom prst="rect">
            <a:avLst/>
          </a:prstGeom>
          <a:noFill/>
          <a:ln w="9525">
            <a:noFill/>
            <a:miter lim="800000"/>
            <a:headEnd/>
            <a:tailEnd/>
          </a:ln>
        </p:spPr>
      </p:pic>
    </p:spTree>
    <p:extLst>
      <p:ext uri="{BB962C8B-B14F-4D97-AF65-F5344CB8AC3E}">
        <p14:creationId xmlns:p14="http://schemas.microsoft.com/office/powerpoint/2010/main" val="34769992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66702" y="76200"/>
            <a:ext cx="9906000" cy="533400"/>
          </a:xfrm>
        </p:spPr>
        <p:txBody>
          <a:bodyPr/>
          <a:lstStyle/>
          <a:p>
            <a:r>
              <a:rPr lang="en-US" sz="3000" dirty="0"/>
              <a:t>Why Should Knowing This Material Matter to You?</a:t>
            </a:r>
          </a:p>
        </p:txBody>
      </p:sp>
      <p:sp>
        <p:nvSpPr>
          <p:cNvPr id="18435" name="Rectangle 3"/>
          <p:cNvSpPr>
            <a:spLocks noGrp="1" noChangeArrowheads="1"/>
          </p:cNvSpPr>
          <p:nvPr>
            <p:ph type="body" idx="1"/>
          </p:nvPr>
        </p:nvSpPr>
        <p:spPr>
          <a:xfrm>
            <a:off x="114302" y="457200"/>
            <a:ext cx="10096500" cy="4953000"/>
          </a:xfrm>
        </p:spPr>
        <p:txBody>
          <a:bodyPr/>
          <a:lstStyle/>
          <a:p>
            <a:pPr lvl="1"/>
            <a:endParaRPr lang="en-US" sz="1000" dirty="0"/>
          </a:p>
          <a:p>
            <a:r>
              <a:rPr lang="en-US" sz="2400" dirty="0"/>
              <a:t>Usual intrinsic virtues</a:t>
            </a:r>
          </a:p>
          <a:p>
            <a:pPr lvl="1"/>
            <a:r>
              <a:rPr lang="en-US" sz="2000" dirty="0"/>
              <a:t>You want your research to be valid (true) and impactful</a:t>
            </a:r>
          </a:p>
          <a:p>
            <a:pPr lvl="1">
              <a:spcBef>
                <a:spcPts val="0"/>
              </a:spcBef>
            </a:pPr>
            <a:endParaRPr lang="en-US" sz="1000" dirty="0"/>
          </a:p>
          <a:p>
            <a:pPr>
              <a:spcBef>
                <a:spcPts val="0"/>
              </a:spcBef>
            </a:pPr>
            <a:r>
              <a:rPr lang="en-US" sz="2400" dirty="0"/>
              <a:t>Someone told you to take the course or it is a requirement</a:t>
            </a:r>
          </a:p>
          <a:p>
            <a:pPr>
              <a:spcBef>
                <a:spcPts val="0"/>
              </a:spcBef>
            </a:pPr>
            <a:endParaRPr lang="en-US" sz="400" dirty="0"/>
          </a:p>
          <a:p>
            <a:r>
              <a:rPr lang="en-US" sz="2400" dirty="0"/>
              <a:t>What is becoming increasingly relevant</a:t>
            </a:r>
          </a:p>
          <a:p>
            <a:pPr marL="914400" lvl="2" indent="0">
              <a:buNone/>
            </a:pPr>
            <a:endParaRPr lang="en-US" sz="1600" dirty="0"/>
          </a:p>
          <a:p>
            <a:pPr lvl="1"/>
            <a:endParaRPr lang="en-US" i="1" dirty="0"/>
          </a:p>
          <a:p>
            <a:pPr lvl="1"/>
            <a:endParaRPr lang="en-US" dirty="0"/>
          </a:p>
        </p:txBody>
      </p:sp>
      <p:pic>
        <p:nvPicPr>
          <p:cNvPr id="3078" name="Picture 6"/>
          <p:cNvPicPr>
            <a:picLocks noChangeAspect="1" noChangeArrowheads="1"/>
          </p:cNvPicPr>
          <p:nvPr/>
        </p:nvPicPr>
        <p:blipFill rotWithShape="1">
          <a:blip r:embed="rId3">
            <a:extLst>
              <a:ext uri="{28A0092B-C50C-407E-A947-70E740481C1C}">
                <a14:useLocalDpi xmlns:a14="http://schemas.microsoft.com/office/drawing/2010/main" val="0"/>
              </a:ext>
            </a:extLst>
          </a:blip>
          <a:srcRect b="69047"/>
          <a:stretch/>
        </p:blipFill>
        <p:spPr bwMode="auto">
          <a:xfrm>
            <a:off x="6362703" y="3429000"/>
            <a:ext cx="3676791"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3"/>
          <p:cNvSpPr txBox="1">
            <a:spLocks noChangeArrowheads="1"/>
          </p:cNvSpPr>
          <p:nvPr/>
        </p:nvSpPr>
        <p:spPr bwMode="auto">
          <a:xfrm>
            <a:off x="38102" y="2286000"/>
            <a:ext cx="5956838" cy="4953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lvl="1"/>
            <a:endParaRPr lang="en-US" sz="1000" kern="0" dirty="0"/>
          </a:p>
          <a:p>
            <a:pPr lvl="1"/>
            <a:r>
              <a:rPr lang="en-US" sz="2000" kern="0" dirty="0"/>
              <a:t>“Knowing what you are doing” in research matters in getting </a:t>
            </a:r>
            <a:r>
              <a:rPr lang="en-US" sz="2000" u="sng" kern="0" dirty="0"/>
              <a:t>funding</a:t>
            </a:r>
          </a:p>
          <a:p>
            <a:pPr lvl="1"/>
            <a:r>
              <a:rPr lang="en-US" sz="2000" kern="0" dirty="0"/>
              <a:t>NIH’s “Rigor and Reproducibility” campaign </a:t>
            </a:r>
          </a:p>
          <a:p>
            <a:pPr lvl="1"/>
            <a:r>
              <a:rPr lang="en-US" sz="2000" kern="0" dirty="0"/>
              <a:t>Eblen et al. </a:t>
            </a:r>
            <a:r>
              <a:rPr lang="en-US" sz="2000" i="1" kern="0" dirty="0"/>
              <a:t>PLoS One</a:t>
            </a:r>
            <a:r>
              <a:rPr lang="en-US" sz="2000" kern="0" dirty="0"/>
              <a:t>, 2016</a:t>
            </a:r>
          </a:p>
          <a:p>
            <a:pPr marL="1030288" lvl="2" indent="-282575"/>
            <a:r>
              <a:rPr lang="en-US" sz="2000" kern="0" dirty="0"/>
              <a:t>123,707 submitted NIH grants 2010-2013, each scored on a 1 to 9 scale:</a:t>
            </a:r>
          </a:p>
          <a:p>
            <a:pPr marL="1030288" lvl="2" indent="-282575"/>
            <a:endParaRPr lang="en-US" sz="500" kern="0" dirty="0"/>
          </a:p>
          <a:p>
            <a:pPr marL="1196975" lvl="3" indent="-282575"/>
            <a:r>
              <a:rPr lang="en-US" kern="0" dirty="0"/>
              <a:t>5 individual element scores:</a:t>
            </a:r>
          </a:p>
          <a:p>
            <a:pPr marL="1196975" lvl="3" indent="0">
              <a:buNone/>
            </a:pPr>
            <a:r>
              <a:rPr lang="en-US" sz="1800" b="1" kern="0" dirty="0"/>
              <a:t>Approach (i.e., methods), Significance, Innovation, Investigators, &amp; Environmen</a:t>
            </a:r>
            <a:r>
              <a:rPr lang="en-US" b="1" kern="0" dirty="0"/>
              <a:t>t</a:t>
            </a:r>
          </a:p>
          <a:p>
            <a:pPr marL="914400" lvl="3" indent="0">
              <a:spcBef>
                <a:spcPts val="0"/>
              </a:spcBef>
              <a:buNone/>
            </a:pPr>
            <a:r>
              <a:rPr lang="en-US" sz="1000" b="1" kern="0" dirty="0"/>
              <a:t> </a:t>
            </a:r>
          </a:p>
          <a:p>
            <a:pPr marL="1196975" lvl="3" indent="-282575"/>
            <a:r>
              <a:rPr lang="en-US" kern="0" dirty="0"/>
              <a:t>1 </a:t>
            </a:r>
            <a:r>
              <a:rPr lang="en-US" b="1" kern="0" dirty="0"/>
              <a:t>Overall Impact  </a:t>
            </a:r>
            <a:r>
              <a:rPr lang="en-US" kern="0" dirty="0"/>
              <a:t>score, which is used to make final funding decision</a:t>
            </a:r>
          </a:p>
          <a:p>
            <a:pPr lvl="2"/>
            <a:endParaRPr lang="en-US" sz="1600" kern="0" dirty="0"/>
          </a:p>
          <a:p>
            <a:pPr lvl="1"/>
            <a:endParaRPr lang="en-US" i="1" kern="0" dirty="0"/>
          </a:p>
          <a:p>
            <a:pPr lvl="1"/>
            <a:endParaRPr lang="en-US" kern="0" dirty="0"/>
          </a:p>
        </p:txBody>
      </p:sp>
      <p:sp>
        <p:nvSpPr>
          <p:cNvPr id="2" name="TextBox 1"/>
          <p:cNvSpPr txBox="1"/>
          <p:nvPr/>
        </p:nvSpPr>
        <p:spPr>
          <a:xfrm>
            <a:off x="5981702" y="2858873"/>
            <a:ext cx="4419600" cy="646331"/>
          </a:xfrm>
          <a:prstGeom prst="rect">
            <a:avLst/>
          </a:prstGeom>
          <a:noFill/>
        </p:spPr>
        <p:txBody>
          <a:bodyPr wrap="square" rtlCol="0">
            <a:spAutoFit/>
          </a:bodyPr>
          <a:lstStyle/>
          <a:p>
            <a:pPr algn="ctr"/>
            <a:r>
              <a:rPr lang="en-US" sz="1800" b="1" dirty="0">
                <a:latin typeface="+mn-lt"/>
              </a:rPr>
              <a:t>Correlation between individual element &amp; overall impact scores</a:t>
            </a:r>
          </a:p>
        </p:txBody>
      </p:sp>
      <p:pic>
        <p:nvPicPr>
          <p:cNvPr id="9" name="Picture 6">
            <a:extLst>
              <a:ext uri="{FF2B5EF4-FFF2-40B4-BE49-F238E27FC236}">
                <a16:creationId xmlns:a16="http://schemas.microsoft.com/office/drawing/2014/main" id="{B9738AE6-D963-4274-AD58-86E1758170D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39766"/>
          <a:stretch/>
        </p:blipFill>
        <p:spPr bwMode="auto">
          <a:xfrm>
            <a:off x="6362702" y="4396854"/>
            <a:ext cx="3676791" cy="19277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6381893" y="4338935"/>
            <a:ext cx="3733800" cy="461665"/>
          </a:xfrm>
          <a:prstGeom prst="rect">
            <a:avLst/>
          </a:prstGeom>
          <a:noFill/>
          <a:ln w="38100">
            <a:solidFill>
              <a:srgbClr val="FF0000"/>
            </a:solidFill>
          </a:ln>
        </p:spPr>
        <p:txBody>
          <a:bodyPr wrap="square" rtlCol="0">
            <a:spAutoFit/>
          </a:bodyPr>
          <a:lstStyle/>
          <a:p>
            <a:endParaRPr lang="en-US" dirty="0"/>
          </a:p>
        </p:txBody>
      </p:sp>
    </p:spTree>
    <p:extLst>
      <p:ext uri="{BB962C8B-B14F-4D97-AF65-F5344CB8AC3E}">
        <p14:creationId xmlns:p14="http://schemas.microsoft.com/office/powerpoint/2010/main" val="3638326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body" idx="1"/>
          </p:nvPr>
        </p:nvSpPr>
        <p:spPr>
          <a:xfrm>
            <a:off x="342900" y="1371600"/>
            <a:ext cx="9944100" cy="4724400"/>
          </a:xfrm>
        </p:spPr>
        <p:txBody>
          <a:bodyPr/>
          <a:lstStyle/>
          <a:p>
            <a:pPr>
              <a:buFontTx/>
              <a:buNone/>
            </a:pPr>
            <a:r>
              <a:rPr lang="en-US" dirty="0"/>
              <a:t>Which of the following is the easiest to </a:t>
            </a:r>
            <a:r>
              <a:rPr lang="en-US" u="sng" dirty="0"/>
              <a:t>begin</a:t>
            </a:r>
            <a:r>
              <a:rPr lang="en-US" dirty="0"/>
              <a:t> to perform?</a:t>
            </a:r>
          </a:p>
          <a:p>
            <a:pPr>
              <a:buFontTx/>
              <a:buNone/>
            </a:pPr>
            <a:endParaRPr lang="en-US" dirty="0"/>
          </a:p>
          <a:p>
            <a:pPr>
              <a:buFontTx/>
              <a:buNone/>
            </a:pPr>
            <a:r>
              <a:rPr lang="en-US" dirty="0">
                <a:cs typeface="Times New Roman" pitchFamily="18" charset="0"/>
              </a:rPr>
              <a:t>	 </a:t>
            </a:r>
            <a:r>
              <a:rPr lang="en-US" dirty="0"/>
              <a:t>Clinical practice </a:t>
            </a:r>
            <a:r>
              <a:rPr lang="en-US" sz="2400" dirty="0"/>
              <a:t>(e.g., medicine, nursing, dentistry, pharmacy)</a:t>
            </a:r>
          </a:p>
          <a:p>
            <a:pPr>
              <a:buFontTx/>
              <a:buNone/>
            </a:pPr>
            <a:r>
              <a:rPr lang="en-US" dirty="0">
                <a:cs typeface="Times New Roman" pitchFamily="18" charset="0"/>
              </a:rPr>
              <a:t>	</a:t>
            </a:r>
            <a:r>
              <a:rPr lang="en-US" dirty="0"/>
              <a:t> Epidemiologic/Clinical research (aka human      	subjects research)</a:t>
            </a:r>
          </a:p>
          <a:p>
            <a:pPr>
              <a:buFontTx/>
              <a:buNone/>
            </a:pPr>
            <a:r>
              <a:rPr lang="en-US" dirty="0">
                <a:cs typeface="Times New Roman" pitchFamily="18" charset="0"/>
              </a:rPr>
              <a:t>	</a:t>
            </a:r>
            <a:r>
              <a:rPr lang="en-US" dirty="0"/>
              <a:t> Laboratory research</a:t>
            </a:r>
          </a:p>
          <a:p>
            <a:pPr>
              <a:buFontTx/>
              <a:buNone/>
            </a:pPr>
            <a:endParaRPr lang="en-US" dirty="0"/>
          </a:p>
        </p:txBody>
      </p:sp>
      <p:sp>
        <p:nvSpPr>
          <p:cNvPr id="3" name="Rectangle 11"/>
          <p:cNvSpPr>
            <a:spLocks noChangeArrowheads="1"/>
          </p:cNvSpPr>
          <p:nvPr/>
        </p:nvSpPr>
        <p:spPr bwMode="auto">
          <a:xfrm>
            <a:off x="495300" y="3200400"/>
            <a:ext cx="257175" cy="304800"/>
          </a:xfrm>
          <a:prstGeom prst="rect">
            <a:avLst/>
          </a:prstGeom>
          <a:noFill/>
          <a:ln w="9525">
            <a:solidFill>
              <a:schemeClr val="tx1"/>
            </a:solidFill>
            <a:miter lim="800000"/>
            <a:headEnd/>
            <a:tailEnd/>
          </a:ln>
          <a:effectLst/>
        </p:spPr>
        <p:txBody>
          <a:bodyPr wrap="none" anchor="ctr"/>
          <a:lstStyle/>
          <a:p>
            <a:endParaRPr lang="en-US" dirty="0"/>
          </a:p>
        </p:txBody>
      </p:sp>
      <p:sp>
        <p:nvSpPr>
          <p:cNvPr id="4" name="Rectangle 11"/>
          <p:cNvSpPr>
            <a:spLocks noChangeArrowheads="1"/>
          </p:cNvSpPr>
          <p:nvPr/>
        </p:nvSpPr>
        <p:spPr bwMode="auto">
          <a:xfrm>
            <a:off x="495300" y="3733800"/>
            <a:ext cx="257175" cy="304800"/>
          </a:xfrm>
          <a:prstGeom prst="rect">
            <a:avLst/>
          </a:prstGeom>
          <a:noFill/>
          <a:ln w="9525">
            <a:solidFill>
              <a:schemeClr val="tx1"/>
            </a:solidFill>
            <a:miter lim="800000"/>
            <a:headEnd/>
            <a:tailEnd/>
          </a:ln>
          <a:effectLst/>
        </p:spPr>
        <p:txBody>
          <a:bodyPr wrap="none" anchor="ctr"/>
          <a:lstStyle/>
          <a:p>
            <a:endParaRPr lang="en-US" dirty="0"/>
          </a:p>
        </p:txBody>
      </p:sp>
      <p:sp>
        <p:nvSpPr>
          <p:cNvPr id="5" name="Rectangle 11"/>
          <p:cNvSpPr>
            <a:spLocks noChangeArrowheads="1"/>
          </p:cNvSpPr>
          <p:nvPr/>
        </p:nvSpPr>
        <p:spPr bwMode="auto">
          <a:xfrm>
            <a:off x="495300" y="4800600"/>
            <a:ext cx="257175" cy="304800"/>
          </a:xfrm>
          <a:prstGeom prst="rect">
            <a:avLst/>
          </a:prstGeom>
          <a:noFill/>
          <a:ln w="9525">
            <a:solidFill>
              <a:schemeClr val="tx1"/>
            </a:solidFill>
            <a:miter lim="800000"/>
            <a:headEnd/>
            <a:tailEnd/>
          </a:ln>
          <a:effectLst/>
        </p:spPr>
        <p:txBody>
          <a:bodyPr wrap="none" anchor="ct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152400"/>
            <a:ext cx="8743950" cy="533400"/>
          </a:xfrm>
        </p:spPr>
        <p:txBody>
          <a:bodyPr/>
          <a:lstStyle/>
          <a:p>
            <a:r>
              <a:rPr lang="en-US" dirty="0"/>
              <a:t>Course Introduction: An Overview</a:t>
            </a:r>
          </a:p>
        </p:txBody>
      </p:sp>
      <p:sp>
        <p:nvSpPr>
          <p:cNvPr id="193539" name="Rectangle 3"/>
          <p:cNvSpPr>
            <a:spLocks noGrp="1" noChangeArrowheads="1"/>
          </p:cNvSpPr>
          <p:nvPr>
            <p:ph type="body" idx="1"/>
          </p:nvPr>
        </p:nvSpPr>
        <p:spPr>
          <a:xfrm>
            <a:off x="0" y="457200"/>
            <a:ext cx="10287000" cy="5562600"/>
          </a:xfrm>
        </p:spPr>
        <p:txBody>
          <a:bodyPr/>
          <a:lstStyle/>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p>
          <a:p>
            <a:pPr marL="514350" indent="-227013">
              <a:spcAft>
                <a:spcPts val="1800"/>
              </a:spcAft>
            </a:pPr>
            <a:r>
              <a:rPr lang="en-US" sz="2400" b="1" dirty="0"/>
              <a:t>What we teach and the kind of professional we seek to create</a:t>
            </a:r>
          </a:p>
          <a:p>
            <a:pPr marL="514350" indent="-227013">
              <a:spcAft>
                <a:spcPts val="1800"/>
              </a:spcAft>
            </a:pPr>
            <a:r>
              <a:rPr lang="en-US" sz="2400" b="1" dirty="0"/>
              <a:t>How we teach our curriculum and how we suggest you learn it</a:t>
            </a:r>
          </a:p>
          <a:p>
            <a:pPr marL="514350" indent="-227013">
              <a:spcAft>
                <a:spcPts val="1800"/>
              </a:spcAft>
            </a:pPr>
            <a:r>
              <a:rPr lang="en-US" sz="2400" b="1" dirty="0"/>
              <a:t>Our instructional philosophy</a:t>
            </a:r>
          </a:p>
          <a:p>
            <a:pPr marL="514350" indent="-227013">
              <a:spcAft>
                <a:spcPts val="1800"/>
              </a:spcAft>
            </a:pPr>
            <a:r>
              <a:rPr lang="en-US" sz="2400" b="1" dirty="0"/>
              <a:t>Our expectations</a:t>
            </a:r>
          </a:p>
          <a:p>
            <a:pPr marL="514350" indent="-457200">
              <a:lnSpc>
                <a:spcPct val="80000"/>
              </a:lnSpc>
            </a:pPr>
            <a:endParaRPr lang="en-US" sz="1600" dirty="0"/>
          </a:p>
          <a:p>
            <a:pPr marL="533400" indent="-465138">
              <a:lnSpc>
                <a:spcPct val="80000"/>
              </a:lnSpc>
            </a:pPr>
            <a:endParaRPr lang="en-US" sz="2400" b="1" dirty="0"/>
          </a:p>
          <a:p>
            <a:pPr marL="914400" lvl="2" indent="0">
              <a:buNone/>
            </a:pPr>
            <a:endParaRPr lang="en-US" sz="2000" dirty="0"/>
          </a:p>
          <a:p>
            <a:pPr marL="914400" lvl="1" indent="-457200">
              <a:lnSpc>
                <a:spcPct val="80000"/>
              </a:lnSpc>
              <a:buFontTx/>
              <a:buNone/>
            </a:pPr>
            <a:endParaRPr lang="en-US" sz="2400" dirty="0"/>
          </a:p>
          <a:p>
            <a:pPr marL="914400" lvl="1" indent="-457200">
              <a:lnSpc>
                <a:spcPct val="80000"/>
              </a:lnSpc>
            </a:pPr>
            <a:endParaRPr lang="en-US" sz="800" dirty="0"/>
          </a:p>
        </p:txBody>
      </p:sp>
    </p:spTree>
    <p:extLst>
      <p:ext uri="{BB962C8B-B14F-4D97-AF65-F5344CB8AC3E}">
        <p14:creationId xmlns:p14="http://schemas.microsoft.com/office/powerpoint/2010/main" val="37067929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2082" name="Rectangle 2"/>
          <p:cNvSpPr>
            <a:spLocks noGrp="1" noChangeArrowheads="1"/>
          </p:cNvSpPr>
          <p:nvPr>
            <p:ph type="body" idx="1"/>
          </p:nvPr>
        </p:nvSpPr>
        <p:spPr>
          <a:xfrm>
            <a:off x="342900" y="1371600"/>
            <a:ext cx="9944100" cy="4724400"/>
          </a:xfrm>
        </p:spPr>
        <p:txBody>
          <a:bodyPr/>
          <a:lstStyle/>
          <a:p>
            <a:pPr>
              <a:buFontTx/>
              <a:buNone/>
            </a:pPr>
            <a:r>
              <a:rPr lang="en-US" dirty="0"/>
              <a:t>Which of the following is the easiest to </a:t>
            </a:r>
            <a:r>
              <a:rPr lang="en-US" u="sng" dirty="0"/>
              <a:t>begin</a:t>
            </a:r>
            <a:r>
              <a:rPr lang="en-US" dirty="0"/>
              <a:t> to perform?</a:t>
            </a:r>
          </a:p>
          <a:p>
            <a:pPr>
              <a:buFontTx/>
              <a:buNone/>
            </a:pPr>
            <a:endParaRPr lang="en-US" dirty="0"/>
          </a:p>
          <a:p>
            <a:pPr>
              <a:buFontTx/>
              <a:buNone/>
            </a:pPr>
            <a:r>
              <a:rPr lang="en-US" dirty="0">
                <a:cs typeface="Times New Roman" pitchFamily="18" charset="0"/>
              </a:rPr>
              <a:t>	 </a:t>
            </a:r>
            <a:r>
              <a:rPr lang="en-US" dirty="0"/>
              <a:t>Clinical practice</a:t>
            </a:r>
          </a:p>
          <a:p>
            <a:pPr>
              <a:buFontTx/>
              <a:buNone/>
            </a:pPr>
            <a:r>
              <a:rPr lang="en-US" dirty="0">
                <a:cs typeface="Times New Roman" pitchFamily="18" charset="0"/>
              </a:rPr>
              <a:t>	 </a:t>
            </a:r>
            <a:r>
              <a:rPr lang="en-US" dirty="0"/>
              <a:t>Epidemiologic/Clinical research (aka human      	subjects research)</a:t>
            </a:r>
          </a:p>
          <a:p>
            <a:pPr>
              <a:buFontTx/>
              <a:buNone/>
            </a:pPr>
            <a:r>
              <a:rPr lang="en-US" dirty="0">
                <a:cs typeface="Times New Roman" pitchFamily="18" charset="0"/>
              </a:rPr>
              <a:t>	</a:t>
            </a:r>
            <a:r>
              <a:rPr lang="en-US" dirty="0"/>
              <a:t> Laboratory research</a:t>
            </a:r>
          </a:p>
          <a:p>
            <a:pPr>
              <a:buFontTx/>
              <a:buNone/>
            </a:pPr>
            <a:endParaRPr lang="en-US" dirty="0"/>
          </a:p>
        </p:txBody>
      </p:sp>
      <p:sp>
        <p:nvSpPr>
          <p:cNvPr id="302083" name="Line 3"/>
          <p:cNvSpPr>
            <a:spLocks noChangeShapeType="1"/>
          </p:cNvSpPr>
          <p:nvPr/>
        </p:nvSpPr>
        <p:spPr bwMode="auto">
          <a:xfrm>
            <a:off x="942975" y="3048000"/>
            <a:ext cx="3686175" cy="457200"/>
          </a:xfrm>
          <a:prstGeom prst="line">
            <a:avLst/>
          </a:prstGeom>
          <a:noFill/>
          <a:ln w="25400">
            <a:solidFill>
              <a:srgbClr val="FF0000"/>
            </a:solidFill>
            <a:round/>
            <a:headEnd/>
            <a:tailEnd/>
          </a:ln>
          <a:effectLst/>
        </p:spPr>
        <p:txBody>
          <a:bodyPr/>
          <a:lstStyle/>
          <a:p>
            <a:endParaRPr lang="en-US" dirty="0"/>
          </a:p>
        </p:txBody>
      </p:sp>
      <p:sp>
        <p:nvSpPr>
          <p:cNvPr id="302084" name="Line 4"/>
          <p:cNvSpPr>
            <a:spLocks noChangeShapeType="1"/>
          </p:cNvSpPr>
          <p:nvPr/>
        </p:nvSpPr>
        <p:spPr bwMode="auto">
          <a:xfrm flipV="1">
            <a:off x="942975" y="2895600"/>
            <a:ext cx="3600450" cy="609600"/>
          </a:xfrm>
          <a:prstGeom prst="line">
            <a:avLst/>
          </a:prstGeom>
          <a:noFill/>
          <a:ln w="25400">
            <a:solidFill>
              <a:srgbClr val="FF0000"/>
            </a:solidFill>
            <a:round/>
            <a:headEnd/>
            <a:tailEnd/>
          </a:ln>
          <a:effectLst/>
        </p:spPr>
        <p:txBody>
          <a:bodyPr/>
          <a:lstStyle/>
          <a:p>
            <a:endParaRPr lang="en-US" dirty="0"/>
          </a:p>
        </p:txBody>
      </p:sp>
      <p:sp>
        <p:nvSpPr>
          <p:cNvPr id="302085" name="Text Box 5"/>
          <p:cNvSpPr txBox="1">
            <a:spLocks noChangeArrowheads="1"/>
          </p:cNvSpPr>
          <p:nvPr/>
        </p:nvSpPr>
        <p:spPr bwMode="auto">
          <a:xfrm>
            <a:off x="4886325" y="2819400"/>
            <a:ext cx="4543425" cy="457200"/>
          </a:xfrm>
          <a:prstGeom prst="rect">
            <a:avLst/>
          </a:prstGeom>
          <a:noFill/>
          <a:ln w="9525">
            <a:noFill/>
            <a:miter lim="800000"/>
            <a:headEnd/>
            <a:tailEnd/>
          </a:ln>
          <a:effectLst/>
        </p:spPr>
        <p:txBody>
          <a:bodyPr>
            <a:spAutoFit/>
          </a:bodyPr>
          <a:lstStyle/>
          <a:p>
            <a:pPr eaLnBrk="1" hangingPunct="1">
              <a:spcBef>
                <a:spcPct val="50000"/>
              </a:spcBef>
            </a:pPr>
            <a:r>
              <a:rPr lang="en-US" dirty="0">
                <a:solidFill>
                  <a:srgbClr val="FF0000"/>
                </a:solidFill>
              </a:rPr>
              <a:t>Need a degree and a license</a:t>
            </a:r>
          </a:p>
        </p:txBody>
      </p:sp>
      <p:sp>
        <p:nvSpPr>
          <p:cNvPr id="302086" name="Line 6"/>
          <p:cNvSpPr>
            <a:spLocks noChangeShapeType="1"/>
          </p:cNvSpPr>
          <p:nvPr/>
        </p:nvSpPr>
        <p:spPr bwMode="auto">
          <a:xfrm flipV="1">
            <a:off x="1219200" y="4724400"/>
            <a:ext cx="3600450" cy="609600"/>
          </a:xfrm>
          <a:prstGeom prst="line">
            <a:avLst/>
          </a:prstGeom>
          <a:noFill/>
          <a:ln w="25400">
            <a:solidFill>
              <a:srgbClr val="FF0000"/>
            </a:solidFill>
            <a:round/>
            <a:headEnd/>
            <a:tailEnd/>
          </a:ln>
          <a:effectLst/>
        </p:spPr>
        <p:txBody>
          <a:bodyPr/>
          <a:lstStyle/>
          <a:p>
            <a:endParaRPr lang="en-US" dirty="0"/>
          </a:p>
        </p:txBody>
      </p:sp>
      <p:sp>
        <p:nvSpPr>
          <p:cNvPr id="302088" name="Text Box 8"/>
          <p:cNvSpPr txBox="1">
            <a:spLocks noChangeArrowheads="1"/>
          </p:cNvSpPr>
          <p:nvPr/>
        </p:nvSpPr>
        <p:spPr bwMode="auto">
          <a:xfrm>
            <a:off x="5029200" y="4816479"/>
            <a:ext cx="4543425" cy="830997"/>
          </a:xfrm>
          <a:prstGeom prst="rect">
            <a:avLst/>
          </a:prstGeom>
          <a:noFill/>
          <a:ln w="9525">
            <a:noFill/>
            <a:miter lim="800000"/>
            <a:headEnd/>
            <a:tailEnd/>
          </a:ln>
          <a:effectLst/>
        </p:spPr>
        <p:txBody>
          <a:bodyPr>
            <a:spAutoFit/>
          </a:bodyPr>
          <a:lstStyle/>
          <a:p>
            <a:pPr eaLnBrk="1" hangingPunct="1">
              <a:spcBef>
                <a:spcPct val="50000"/>
              </a:spcBef>
            </a:pPr>
            <a:r>
              <a:rPr lang="en-US" dirty="0">
                <a:solidFill>
                  <a:srgbClr val="FF0000"/>
                </a:solidFill>
              </a:rPr>
              <a:t>Need physical lab space and equipment</a:t>
            </a:r>
            <a:r>
              <a:rPr lang="en-US" dirty="0"/>
              <a:t> </a:t>
            </a:r>
          </a:p>
        </p:txBody>
      </p:sp>
      <p:sp>
        <p:nvSpPr>
          <p:cNvPr id="302090" name="Line 10"/>
          <p:cNvSpPr>
            <a:spLocks noChangeShapeType="1"/>
          </p:cNvSpPr>
          <p:nvPr/>
        </p:nvSpPr>
        <p:spPr bwMode="auto">
          <a:xfrm>
            <a:off x="1219202" y="4800600"/>
            <a:ext cx="3686175" cy="457200"/>
          </a:xfrm>
          <a:prstGeom prst="line">
            <a:avLst/>
          </a:prstGeom>
          <a:noFill/>
          <a:ln w="25400">
            <a:solidFill>
              <a:srgbClr val="FF0000"/>
            </a:solidFill>
            <a:round/>
            <a:headEnd/>
            <a:tailEnd/>
          </a:ln>
          <a:effectLst/>
        </p:spPr>
        <p:txBody>
          <a:bodyPr/>
          <a:lstStyle/>
          <a:p>
            <a:endParaRPr lang="en-US" dirty="0"/>
          </a:p>
        </p:txBody>
      </p:sp>
      <p:sp>
        <p:nvSpPr>
          <p:cNvPr id="302091" name="Rectangle 11"/>
          <p:cNvSpPr>
            <a:spLocks noChangeArrowheads="1"/>
          </p:cNvSpPr>
          <p:nvPr/>
        </p:nvSpPr>
        <p:spPr bwMode="auto">
          <a:xfrm>
            <a:off x="542925" y="3810000"/>
            <a:ext cx="257175" cy="304800"/>
          </a:xfrm>
          <a:prstGeom prst="rect">
            <a:avLst/>
          </a:prstGeom>
          <a:solidFill>
            <a:schemeClr val="accent1"/>
          </a:solidFill>
          <a:ln w="9525">
            <a:solidFill>
              <a:schemeClr val="tx1"/>
            </a:solidFill>
            <a:miter lim="800000"/>
            <a:headEnd/>
            <a:tailEnd/>
          </a:ln>
          <a:effectLst/>
        </p:spPr>
        <p:txBody>
          <a:bodyPr wrap="none" anchor="ctr"/>
          <a:lstStyle/>
          <a:p>
            <a:endParaRPr lang="en-US" dirty="0"/>
          </a:p>
        </p:txBody>
      </p:sp>
      <p:sp>
        <p:nvSpPr>
          <p:cNvPr id="302092" name="Text Box 12"/>
          <p:cNvSpPr txBox="1">
            <a:spLocks noChangeArrowheads="1"/>
          </p:cNvSpPr>
          <p:nvPr/>
        </p:nvSpPr>
        <p:spPr bwMode="auto">
          <a:xfrm>
            <a:off x="5105402" y="4038600"/>
            <a:ext cx="4029075" cy="762000"/>
          </a:xfrm>
          <a:prstGeom prst="rect">
            <a:avLst/>
          </a:prstGeom>
          <a:noFill/>
          <a:ln w="9525">
            <a:noFill/>
            <a:miter lim="800000"/>
            <a:headEnd/>
            <a:tailEnd/>
          </a:ln>
          <a:effectLst/>
        </p:spPr>
        <p:txBody>
          <a:bodyPr>
            <a:spAutoFit/>
          </a:bodyPr>
          <a:lstStyle/>
          <a:p>
            <a:pPr eaLnBrk="1" hangingPunct="1">
              <a:spcBef>
                <a:spcPct val="50000"/>
              </a:spcBef>
            </a:pPr>
            <a:r>
              <a:rPr lang="en-US" sz="2200" dirty="0">
                <a:solidFill>
                  <a:srgbClr val="339933"/>
                </a:solidFill>
              </a:rPr>
              <a:t>Need idea, dataset from internet, and a calculator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2083"/>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302084"/>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30208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302086"/>
                                        </p:tgtEl>
                                        <p:attrNameLst>
                                          <p:attrName>style.visibility</p:attrName>
                                        </p:attrNameLst>
                                      </p:cBhvr>
                                      <p:to>
                                        <p:strVal val="visible"/>
                                      </p:to>
                                    </p:set>
                                  </p:childTnLst>
                                </p:cTn>
                              </p:par>
                            </p:childTnLst>
                          </p:cTn>
                        </p:par>
                        <p:par>
                          <p:cTn id="17" fill="hold">
                            <p:stCondLst>
                              <p:cond delay="500"/>
                            </p:stCondLst>
                            <p:childTnLst>
                              <p:par>
                                <p:cTn id="18" presetID="1" presetClass="entr" presetSubtype="0" fill="hold" grpId="0" nodeType="afterEffect">
                                  <p:stCondLst>
                                    <p:cond delay="0"/>
                                  </p:stCondLst>
                                  <p:childTnLst>
                                    <p:set>
                                      <p:cBhvr>
                                        <p:cTn id="19" dur="1" fill="hold">
                                          <p:stCondLst>
                                            <p:cond delay="499"/>
                                          </p:stCondLst>
                                        </p:cTn>
                                        <p:tgtEl>
                                          <p:spTgt spid="302088"/>
                                        </p:tgtEl>
                                        <p:attrNameLst>
                                          <p:attrName>style.visibility</p:attrName>
                                        </p:attrNameLst>
                                      </p:cBhvr>
                                      <p:to>
                                        <p:strVal val="visible"/>
                                      </p:to>
                                    </p:set>
                                  </p:childTnLst>
                                </p:cTn>
                              </p:par>
                            </p:childTnLst>
                          </p:cTn>
                        </p:par>
                        <p:par>
                          <p:cTn id="20" fill="hold">
                            <p:stCondLst>
                              <p:cond delay="1000"/>
                            </p:stCondLst>
                            <p:childTnLst>
                              <p:par>
                                <p:cTn id="21" presetID="1" presetClass="entr" presetSubtype="0" fill="hold" grpId="0" nodeType="afterEffect">
                                  <p:stCondLst>
                                    <p:cond delay="0"/>
                                  </p:stCondLst>
                                  <p:childTnLst>
                                    <p:set>
                                      <p:cBhvr>
                                        <p:cTn id="22" dur="1" fill="hold">
                                          <p:stCondLst>
                                            <p:cond delay="499"/>
                                          </p:stCondLst>
                                        </p:cTn>
                                        <p:tgtEl>
                                          <p:spTgt spid="30209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02091"/>
                                        </p:tgtEl>
                                        <p:attrNameLst>
                                          <p:attrName>style.visibility</p:attrName>
                                        </p:attrNameLst>
                                      </p:cBhvr>
                                      <p:to>
                                        <p:strVal val="visible"/>
                                      </p:to>
                                    </p:set>
                                  </p:childTnLst>
                                </p:cTn>
                              </p:par>
                            </p:childTnLst>
                          </p:cTn>
                        </p:par>
                        <p:par>
                          <p:cTn id="27" fill="hold">
                            <p:stCondLst>
                              <p:cond delay="500"/>
                            </p:stCondLst>
                            <p:childTnLst>
                              <p:par>
                                <p:cTn id="28" presetID="1" presetClass="entr" presetSubtype="0" fill="hold" grpId="0" nodeType="afterEffect">
                                  <p:stCondLst>
                                    <p:cond delay="0"/>
                                  </p:stCondLst>
                                  <p:childTnLst>
                                    <p:set>
                                      <p:cBhvr>
                                        <p:cTn id="29" dur="1" fill="hold">
                                          <p:stCondLst>
                                            <p:cond delay="499"/>
                                          </p:stCondLst>
                                        </p:cTn>
                                        <p:tgtEl>
                                          <p:spTgt spid="3020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2083" grpId="0" animBg="1"/>
      <p:bldP spid="302084" grpId="0" animBg="1"/>
      <p:bldP spid="302085" grpId="0" autoUpdateAnimBg="0"/>
      <p:bldP spid="302086" grpId="0" animBg="1"/>
      <p:bldP spid="302088" grpId="0" autoUpdateAnimBg="0"/>
      <p:bldP spid="302090" grpId="0" animBg="1"/>
      <p:bldP spid="302091" grpId="0" animBg="1"/>
      <p:bldP spid="302092"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body" idx="1"/>
          </p:nvPr>
        </p:nvSpPr>
        <p:spPr>
          <a:xfrm>
            <a:off x="342900" y="1371600"/>
            <a:ext cx="9601200" cy="4724400"/>
          </a:xfrm>
        </p:spPr>
        <p:txBody>
          <a:bodyPr/>
          <a:lstStyle/>
          <a:p>
            <a:pPr>
              <a:buFontTx/>
              <a:buNone/>
            </a:pPr>
            <a:r>
              <a:rPr lang="en-US" dirty="0"/>
              <a:t>Which of the following is the easiest to </a:t>
            </a:r>
            <a:r>
              <a:rPr lang="en-US" u="sng" dirty="0"/>
              <a:t>perform</a:t>
            </a:r>
            <a:r>
              <a:rPr lang="en-US" dirty="0"/>
              <a:t> </a:t>
            </a:r>
            <a:r>
              <a:rPr lang="en-US" u="sng" dirty="0"/>
              <a:t>well</a:t>
            </a:r>
            <a:r>
              <a:rPr lang="en-US" dirty="0"/>
              <a:t>?</a:t>
            </a:r>
          </a:p>
          <a:p>
            <a:pPr>
              <a:buFontTx/>
              <a:buNone/>
            </a:pPr>
            <a:endParaRPr lang="en-US" dirty="0"/>
          </a:p>
          <a:p>
            <a:pPr>
              <a:buFontTx/>
              <a:buNone/>
            </a:pPr>
            <a:r>
              <a:rPr lang="en-US" dirty="0">
                <a:cs typeface="Times New Roman" pitchFamily="18" charset="0"/>
              </a:rPr>
              <a:t>	 </a:t>
            </a:r>
            <a:r>
              <a:rPr lang="en-US" dirty="0"/>
              <a:t>Clinical practice</a:t>
            </a:r>
          </a:p>
          <a:p>
            <a:pPr>
              <a:buFontTx/>
              <a:buNone/>
            </a:pPr>
            <a:r>
              <a:rPr lang="en-US" dirty="0">
                <a:cs typeface="Times New Roman" pitchFamily="18" charset="0"/>
              </a:rPr>
              <a:t>	</a:t>
            </a:r>
            <a:r>
              <a:rPr lang="en-US" dirty="0"/>
              <a:t> Epidemiologic/Clinical research (aka human      	subjects research)</a:t>
            </a:r>
          </a:p>
          <a:p>
            <a:pPr>
              <a:buFontTx/>
              <a:buNone/>
            </a:pPr>
            <a:r>
              <a:rPr lang="en-US" dirty="0">
                <a:cs typeface="Times New Roman" pitchFamily="18" charset="0"/>
              </a:rPr>
              <a:t>	</a:t>
            </a:r>
            <a:r>
              <a:rPr lang="en-US" dirty="0"/>
              <a:t> Laboratory research</a:t>
            </a:r>
          </a:p>
          <a:p>
            <a:pPr>
              <a:buFontTx/>
              <a:buNone/>
            </a:pPr>
            <a:endParaRPr lang="en-US" dirty="0"/>
          </a:p>
        </p:txBody>
      </p:sp>
      <p:sp>
        <p:nvSpPr>
          <p:cNvPr id="3" name="Rectangle 11"/>
          <p:cNvSpPr>
            <a:spLocks noChangeArrowheads="1"/>
          </p:cNvSpPr>
          <p:nvPr/>
        </p:nvSpPr>
        <p:spPr bwMode="auto">
          <a:xfrm>
            <a:off x="542925" y="3200400"/>
            <a:ext cx="257175" cy="304800"/>
          </a:xfrm>
          <a:prstGeom prst="rect">
            <a:avLst/>
          </a:prstGeom>
          <a:noFill/>
          <a:ln w="9525">
            <a:solidFill>
              <a:schemeClr val="tx1"/>
            </a:solidFill>
            <a:miter lim="800000"/>
            <a:headEnd/>
            <a:tailEnd/>
          </a:ln>
          <a:effectLst/>
        </p:spPr>
        <p:txBody>
          <a:bodyPr wrap="none" anchor="ctr"/>
          <a:lstStyle/>
          <a:p>
            <a:endParaRPr lang="en-US" dirty="0"/>
          </a:p>
        </p:txBody>
      </p:sp>
      <p:sp>
        <p:nvSpPr>
          <p:cNvPr id="4" name="Rectangle 11"/>
          <p:cNvSpPr>
            <a:spLocks noChangeArrowheads="1"/>
          </p:cNvSpPr>
          <p:nvPr/>
        </p:nvSpPr>
        <p:spPr bwMode="auto">
          <a:xfrm>
            <a:off x="542925" y="3733800"/>
            <a:ext cx="257175" cy="304800"/>
          </a:xfrm>
          <a:prstGeom prst="rect">
            <a:avLst/>
          </a:prstGeom>
          <a:noFill/>
          <a:ln w="9525">
            <a:solidFill>
              <a:schemeClr val="tx1"/>
            </a:solidFill>
            <a:miter lim="800000"/>
            <a:headEnd/>
            <a:tailEnd/>
          </a:ln>
          <a:effectLst/>
        </p:spPr>
        <p:txBody>
          <a:bodyPr wrap="none" anchor="ctr"/>
          <a:lstStyle/>
          <a:p>
            <a:endParaRPr lang="en-US" dirty="0"/>
          </a:p>
        </p:txBody>
      </p:sp>
      <p:sp>
        <p:nvSpPr>
          <p:cNvPr id="5" name="Rectangle 11"/>
          <p:cNvSpPr>
            <a:spLocks noChangeArrowheads="1"/>
          </p:cNvSpPr>
          <p:nvPr/>
        </p:nvSpPr>
        <p:spPr bwMode="auto">
          <a:xfrm>
            <a:off x="571500" y="4800600"/>
            <a:ext cx="257175" cy="304800"/>
          </a:xfrm>
          <a:prstGeom prst="rect">
            <a:avLst/>
          </a:prstGeom>
          <a:noFill/>
          <a:ln w="9525">
            <a:solidFill>
              <a:schemeClr val="tx1"/>
            </a:solidFill>
            <a:miter lim="800000"/>
            <a:headEnd/>
            <a:tailEnd/>
          </a:ln>
          <a:effectLst/>
        </p:spPr>
        <p:txBody>
          <a:bodyPr wrap="none" anchor="ctr"/>
          <a:lstStyle/>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body" idx="1"/>
          </p:nvPr>
        </p:nvSpPr>
        <p:spPr>
          <a:xfrm>
            <a:off x="342900" y="1371600"/>
            <a:ext cx="9601200" cy="4724400"/>
          </a:xfrm>
        </p:spPr>
        <p:txBody>
          <a:bodyPr/>
          <a:lstStyle/>
          <a:p>
            <a:pPr>
              <a:buFontTx/>
              <a:buNone/>
            </a:pPr>
            <a:r>
              <a:rPr lang="en-US" dirty="0"/>
              <a:t>Which of the following is the easiest to perform well?</a:t>
            </a:r>
          </a:p>
          <a:p>
            <a:pPr>
              <a:buFontTx/>
              <a:buNone/>
            </a:pPr>
            <a:endParaRPr lang="en-US" sz="1200" dirty="0"/>
          </a:p>
          <a:p>
            <a:pPr>
              <a:buFontTx/>
              <a:buNone/>
            </a:pPr>
            <a:r>
              <a:rPr lang="en-US" dirty="0">
                <a:cs typeface="Times New Roman" pitchFamily="18" charset="0"/>
              </a:rPr>
              <a:t>	  </a:t>
            </a:r>
            <a:r>
              <a:rPr lang="en-US" dirty="0"/>
              <a:t>Clinical practice</a:t>
            </a:r>
          </a:p>
          <a:p>
            <a:pPr>
              <a:buFontTx/>
              <a:buNone/>
            </a:pPr>
            <a:r>
              <a:rPr lang="en-US" dirty="0">
                <a:cs typeface="Times New Roman" pitchFamily="18" charset="0"/>
              </a:rPr>
              <a:t>	  </a:t>
            </a:r>
            <a:r>
              <a:rPr lang="en-US" dirty="0"/>
              <a:t>Epidemiologic/Clinical research (i.e., human      	subjects research)</a:t>
            </a:r>
          </a:p>
          <a:p>
            <a:pPr>
              <a:buFontTx/>
              <a:buNone/>
            </a:pPr>
            <a:r>
              <a:rPr lang="en-US" dirty="0">
                <a:cs typeface="Times New Roman" pitchFamily="18" charset="0"/>
              </a:rPr>
              <a:t>	 </a:t>
            </a:r>
            <a:r>
              <a:rPr lang="en-US" dirty="0"/>
              <a:t> Laboratory research</a:t>
            </a:r>
          </a:p>
          <a:p>
            <a:pPr>
              <a:buFontTx/>
              <a:buNone/>
            </a:pPr>
            <a:r>
              <a:rPr lang="en-US" dirty="0"/>
              <a:t>	  All of the above require extensive knowledge &amp; experience to perform well and get right answers</a:t>
            </a:r>
          </a:p>
        </p:txBody>
      </p:sp>
      <p:sp>
        <p:nvSpPr>
          <p:cNvPr id="304131" name="Line 3"/>
          <p:cNvSpPr>
            <a:spLocks noChangeShapeType="1"/>
          </p:cNvSpPr>
          <p:nvPr/>
        </p:nvSpPr>
        <p:spPr bwMode="auto">
          <a:xfrm>
            <a:off x="1371600" y="3505200"/>
            <a:ext cx="3257550" cy="457200"/>
          </a:xfrm>
          <a:prstGeom prst="line">
            <a:avLst/>
          </a:prstGeom>
          <a:noFill/>
          <a:ln w="25400">
            <a:solidFill>
              <a:srgbClr val="FF0000"/>
            </a:solidFill>
            <a:round/>
            <a:headEnd/>
            <a:tailEnd/>
          </a:ln>
          <a:effectLst/>
        </p:spPr>
        <p:txBody>
          <a:bodyPr/>
          <a:lstStyle/>
          <a:p>
            <a:endParaRPr lang="en-US" dirty="0"/>
          </a:p>
        </p:txBody>
      </p:sp>
      <p:sp>
        <p:nvSpPr>
          <p:cNvPr id="304132" name="Line 4"/>
          <p:cNvSpPr>
            <a:spLocks noChangeShapeType="1"/>
          </p:cNvSpPr>
          <p:nvPr/>
        </p:nvSpPr>
        <p:spPr bwMode="auto">
          <a:xfrm flipV="1">
            <a:off x="1457325" y="2819400"/>
            <a:ext cx="3000375" cy="304800"/>
          </a:xfrm>
          <a:prstGeom prst="line">
            <a:avLst/>
          </a:prstGeom>
          <a:noFill/>
          <a:ln w="25400">
            <a:solidFill>
              <a:srgbClr val="FF0000"/>
            </a:solidFill>
            <a:round/>
            <a:headEnd/>
            <a:tailEnd/>
          </a:ln>
          <a:effectLst/>
        </p:spPr>
        <p:txBody>
          <a:bodyPr/>
          <a:lstStyle/>
          <a:p>
            <a:endParaRPr lang="en-US" dirty="0"/>
          </a:p>
        </p:txBody>
      </p:sp>
      <p:sp>
        <p:nvSpPr>
          <p:cNvPr id="304133" name="Line 5"/>
          <p:cNvSpPr>
            <a:spLocks noChangeShapeType="1"/>
          </p:cNvSpPr>
          <p:nvPr/>
        </p:nvSpPr>
        <p:spPr bwMode="auto">
          <a:xfrm>
            <a:off x="1457325" y="4419600"/>
            <a:ext cx="3257550" cy="457200"/>
          </a:xfrm>
          <a:prstGeom prst="line">
            <a:avLst/>
          </a:prstGeom>
          <a:noFill/>
          <a:ln w="25400">
            <a:solidFill>
              <a:srgbClr val="FF0000"/>
            </a:solidFill>
            <a:round/>
            <a:headEnd/>
            <a:tailEnd/>
          </a:ln>
          <a:effectLst/>
        </p:spPr>
        <p:txBody>
          <a:bodyPr/>
          <a:lstStyle/>
          <a:p>
            <a:endParaRPr lang="en-US" dirty="0"/>
          </a:p>
        </p:txBody>
      </p:sp>
      <p:sp>
        <p:nvSpPr>
          <p:cNvPr id="304134" name="Line 6"/>
          <p:cNvSpPr>
            <a:spLocks noChangeShapeType="1"/>
          </p:cNvSpPr>
          <p:nvPr/>
        </p:nvSpPr>
        <p:spPr bwMode="auto">
          <a:xfrm flipV="1">
            <a:off x="1543050" y="3581400"/>
            <a:ext cx="3000375" cy="304800"/>
          </a:xfrm>
          <a:prstGeom prst="line">
            <a:avLst/>
          </a:prstGeom>
          <a:noFill/>
          <a:ln w="25400">
            <a:solidFill>
              <a:srgbClr val="FF0000"/>
            </a:solidFill>
            <a:round/>
            <a:headEnd/>
            <a:tailEnd/>
          </a:ln>
          <a:effectLst/>
        </p:spPr>
        <p:txBody>
          <a:bodyPr/>
          <a:lstStyle/>
          <a:p>
            <a:endParaRPr lang="en-US" dirty="0"/>
          </a:p>
        </p:txBody>
      </p:sp>
      <p:sp>
        <p:nvSpPr>
          <p:cNvPr id="304135" name="Line 7"/>
          <p:cNvSpPr>
            <a:spLocks noChangeShapeType="1"/>
          </p:cNvSpPr>
          <p:nvPr/>
        </p:nvSpPr>
        <p:spPr bwMode="auto">
          <a:xfrm>
            <a:off x="1371600" y="2743200"/>
            <a:ext cx="3257550" cy="457200"/>
          </a:xfrm>
          <a:prstGeom prst="line">
            <a:avLst/>
          </a:prstGeom>
          <a:noFill/>
          <a:ln w="25400">
            <a:solidFill>
              <a:srgbClr val="FF0000"/>
            </a:solidFill>
            <a:round/>
            <a:headEnd/>
            <a:tailEnd/>
          </a:ln>
          <a:effectLst/>
        </p:spPr>
        <p:txBody>
          <a:bodyPr/>
          <a:lstStyle/>
          <a:p>
            <a:endParaRPr lang="en-US" dirty="0"/>
          </a:p>
        </p:txBody>
      </p:sp>
      <p:sp>
        <p:nvSpPr>
          <p:cNvPr id="304136" name="Line 8"/>
          <p:cNvSpPr>
            <a:spLocks noChangeShapeType="1"/>
          </p:cNvSpPr>
          <p:nvPr/>
        </p:nvSpPr>
        <p:spPr bwMode="auto">
          <a:xfrm flipV="1">
            <a:off x="1714500" y="4495800"/>
            <a:ext cx="3000375" cy="304800"/>
          </a:xfrm>
          <a:prstGeom prst="line">
            <a:avLst/>
          </a:prstGeom>
          <a:noFill/>
          <a:ln w="25400">
            <a:solidFill>
              <a:srgbClr val="FF0000"/>
            </a:solidFill>
            <a:round/>
            <a:headEnd/>
            <a:tailEnd/>
          </a:ln>
          <a:effectLst/>
        </p:spPr>
        <p:txBody>
          <a:bodyPr/>
          <a:lstStyle/>
          <a:p>
            <a:endParaRPr lang="en-US" dirty="0"/>
          </a:p>
        </p:txBody>
      </p:sp>
      <p:sp>
        <p:nvSpPr>
          <p:cNvPr id="304137" name="Rectangle 9"/>
          <p:cNvSpPr>
            <a:spLocks noChangeArrowheads="1"/>
          </p:cNvSpPr>
          <p:nvPr/>
        </p:nvSpPr>
        <p:spPr bwMode="auto">
          <a:xfrm>
            <a:off x="542927" y="5029200"/>
            <a:ext cx="333375" cy="381000"/>
          </a:xfrm>
          <a:prstGeom prst="rect">
            <a:avLst/>
          </a:prstGeom>
          <a:solidFill>
            <a:schemeClr val="accent1"/>
          </a:solidFill>
          <a:ln w="9525">
            <a:solidFill>
              <a:schemeClr val="tx1"/>
            </a:solidFill>
            <a:miter lim="800000"/>
            <a:headEnd/>
            <a:tailEnd/>
          </a:ln>
          <a:effectLst/>
        </p:spPr>
        <p:txBody>
          <a:bodyPr wrap="none" anchor="ctr"/>
          <a:lstStyle/>
          <a:p>
            <a:endParaRPr lang="en-US" dirty="0"/>
          </a:p>
        </p:txBody>
      </p:sp>
      <p:sp>
        <p:nvSpPr>
          <p:cNvPr id="10" name="Rectangle 11"/>
          <p:cNvSpPr>
            <a:spLocks noChangeArrowheads="1"/>
          </p:cNvSpPr>
          <p:nvPr/>
        </p:nvSpPr>
        <p:spPr bwMode="auto">
          <a:xfrm>
            <a:off x="571500" y="2819400"/>
            <a:ext cx="257175" cy="304800"/>
          </a:xfrm>
          <a:prstGeom prst="rect">
            <a:avLst/>
          </a:prstGeom>
          <a:noFill/>
          <a:ln w="9525">
            <a:solidFill>
              <a:schemeClr val="tx1"/>
            </a:solidFill>
            <a:miter lim="800000"/>
            <a:headEnd/>
            <a:tailEnd/>
          </a:ln>
          <a:effectLst/>
        </p:spPr>
        <p:txBody>
          <a:bodyPr wrap="none" anchor="ctr"/>
          <a:lstStyle/>
          <a:p>
            <a:endParaRPr lang="en-US" dirty="0"/>
          </a:p>
        </p:txBody>
      </p:sp>
      <p:sp>
        <p:nvSpPr>
          <p:cNvPr id="11" name="Rectangle 11"/>
          <p:cNvSpPr>
            <a:spLocks noChangeArrowheads="1"/>
          </p:cNvSpPr>
          <p:nvPr/>
        </p:nvSpPr>
        <p:spPr bwMode="auto">
          <a:xfrm>
            <a:off x="542925" y="3352800"/>
            <a:ext cx="257175" cy="304800"/>
          </a:xfrm>
          <a:prstGeom prst="rect">
            <a:avLst/>
          </a:prstGeom>
          <a:noFill/>
          <a:ln w="9525">
            <a:solidFill>
              <a:schemeClr val="tx1"/>
            </a:solidFill>
            <a:miter lim="800000"/>
            <a:headEnd/>
            <a:tailEnd/>
          </a:ln>
          <a:effectLst/>
        </p:spPr>
        <p:txBody>
          <a:bodyPr wrap="none" anchor="ctr"/>
          <a:lstStyle/>
          <a:p>
            <a:endParaRPr lang="en-US" dirty="0"/>
          </a:p>
        </p:txBody>
      </p:sp>
      <p:sp>
        <p:nvSpPr>
          <p:cNvPr id="12" name="Rectangle 11"/>
          <p:cNvSpPr>
            <a:spLocks noChangeArrowheads="1"/>
          </p:cNvSpPr>
          <p:nvPr/>
        </p:nvSpPr>
        <p:spPr bwMode="auto">
          <a:xfrm>
            <a:off x="571500" y="4419600"/>
            <a:ext cx="257175" cy="304800"/>
          </a:xfrm>
          <a:prstGeom prst="rect">
            <a:avLst/>
          </a:prstGeom>
          <a:noFill/>
          <a:ln w="9525">
            <a:solidFill>
              <a:schemeClr val="tx1"/>
            </a:solidFill>
            <a:miter lim="800000"/>
            <a:headEnd/>
            <a:tailEnd/>
          </a:ln>
          <a:effectLst/>
        </p:spPr>
        <p:txBody>
          <a:bodyPr wrap="none" anchor="ctr"/>
          <a:lstStyle/>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3" y="2743200"/>
            <a:ext cx="9601199" cy="533400"/>
          </a:xfrm>
        </p:spPr>
        <p:txBody>
          <a:bodyPr/>
          <a:lstStyle/>
          <a:p>
            <a:r>
              <a:rPr lang="en-US" dirty="0"/>
              <a:t>We</a:t>
            </a:r>
            <a:r>
              <a:rPr lang="en-US" baseline="0" dirty="0"/>
              <a:t> look forward to working with everyone throughout the course </a:t>
            </a:r>
            <a:r>
              <a:rPr lang="en-US" dirty="0"/>
              <a:t>on the journey towards performing epidemiologic/clinical research </a:t>
            </a:r>
            <a:r>
              <a:rPr lang="en-US" u="sng" dirty="0"/>
              <a:t>well</a:t>
            </a:r>
            <a:r>
              <a:rPr lang="en-US" dirty="0"/>
              <a:t>.  </a:t>
            </a:r>
            <a:br>
              <a:rPr lang="en-US" dirty="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771525" y="304800"/>
            <a:ext cx="8743950" cy="533400"/>
          </a:xfrm>
        </p:spPr>
        <p:txBody>
          <a:bodyPr/>
          <a:lstStyle/>
          <a:p>
            <a:r>
              <a:rPr lang="en-US" dirty="0"/>
              <a:t>Definitions of Epidemiology</a:t>
            </a:r>
          </a:p>
        </p:txBody>
      </p:sp>
      <p:sp>
        <p:nvSpPr>
          <p:cNvPr id="18435" name="Rectangle 3"/>
          <p:cNvSpPr>
            <a:spLocks noGrp="1" noChangeArrowheads="1"/>
          </p:cNvSpPr>
          <p:nvPr>
            <p:ph type="body" idx="1"/>
          </p:nvPr>
        </p:nvSpPr>
        <p:spPr>
          <a:xfrm>
            <a:off x="0" y="990600"/>
            <a:ext cx="10287000" cy="4953000"/>
          </a:xfrm>
        </p:spPr>
        <p:txBody>
          <a:bodyPr/>
          <a:lstStyle/>
          <a:p>
            <a:r>
              <a:rPr lang="en-US" u="sng" dirty="0"/>
              <a:t>Traditional</a:t>
            </a:r>
            <a:r>
              <a:rPr lang="en-US" dirty="0"/>
              <a:t>: The study of the distribution and determinants (causes) of disease</a:t>
            </a:r>
          </a:p>
          <a:p>
            <a:pPr lvl="1"/>
            <a:r>
              <a:rPr lang="en-US" dirty="0"/>
              <a:t>e.g., cardiovascular epidemiology would study frequency and risk for various heart diseases</a:t>
            </a:r>
          </a:p>
          <a:p>
            <a:pPr lvl="1"/>
            <a:endParaRPr lang="en-US" sz="1000" dirty="0"/>
          </a:p>
          <a:p>
            <a:r>
              <a:rPr lang="en-US" u="sng" dirty="0"/>
              <a:t>More inclusive contemporary</a:t>
            </a:r>
            <a:r>
              <a:rPr lang="en-US" dirty="0"/>
              <a:t>: Method</a:t>
            </a:r>
            <a:r>
              <a:rPr lang="en-US" sz="1600" dirty="0"/>
              <a:t> </a:t>
            </a:r>
            <a:r>
              <a:rPr lang="en-US" dirty="0"/>
              <a:t>used</a:t>
            </a:r>
            <a:r>
              <a:rPr lang="en-US" sz="1100" dirty="0"/>
              <a:t>  </a:t>
            </a:r>
            <a:r>
              <a:rPr lang="en-US" dirty="0"/>
              <a:t>to </a:t>
            </a:r>
            <a:r>
              <a:rPr lang="en-US" sz="1100" dirty="0"/>
              <a:t> </a:t>
            </a:r>
            <a:r>
              <a:rPr lang="en-US" dirty="0"/>
              <a:t>conduct human subject-based health-related research</a:t>
            </a:r>
          </a:p>
          <a:p>
            <a:pPr lvl="1"/>
            <a:r>
              <a:rPr lang="en-US" dirty="0"/>
              <a:t>the methodologic foundation (“basic science”) of any research (experimental, observational, “translational”, etc.) where individual humans or groups of humans are the unit of observation and some aspect of health is being studied</a:t>
            </a:r>
          </a:p>
          <a:p>
            <a:pPr lvl="2"/>
            <a:r>
              <a:rPr lang="en-US" i="1" dirty="0"/>
              <a:t>This means everything that each of you are doing!</a:t>
            </a:r>
          </a:p>
          <a:p>
            <a:pPr lvl="1"/>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771525" y="152400"/>
            <a:ext cx="8743950" cy="533400"/>
          </a:xfrm>
        </p:spPr>
        <p:txBody>
          <a:bodyPr/>
          <a:lstStyle/>
          <a:p>
            <a:r>
              <a:rPr lang="en-US" sz="2800" dirty="0"/>
              <a:t>Phobic to Epidemiology? Some Other Names …</a:t>
            </a:r>
          </a:p>
        </p:txBody>
      </p:sp>
      <p:sp>
        <p:nvSpPr>
          <p:cNvPr id="18435" name="Rectangle 3"/>
          <p:cNvSpPr>
            <a:spLocks noGrp="1" noChangeArrowheads="1"/>
          </p:cNvSpPr>
          <p:nvPr>
            <p:ph type="body" idx="1"/>
          </p:nvPr>
        </p:nvSpPr>
        <p:spPr>
          <a:xfrm>
            <a:off x="114300" y="609600"/>
            <a:ext cx="10096500" cy="4953000"/>
          </a:xfrm>
        </p:spPr>
        <p:txBody>
          <a:bodyPr/>
          <a:lstStyle/>
          <a:p>
            <a:r>
              <a:rPr lang="en-US" sz="2400" dirty="0"/>
              <a:t>Epidemiologic principles are the basic science of a variety of human subject-based health-related research, which go by various names</a:t>
            </a:r>
          </a:p>
          <a:p>
            <a:pPr lvl="1"/>
            <a:r>
              <a:rPr lang="en-US" sz="2400" dirty="0"/>
              <a:t>e.g., patient-oriented, clinical, translational, comparative effectiveness, behavioral, outcomes, or health services research </a:t>
            </a:r>
          </a:p>
          <a:p>
            <a:pPr lvl="1"/>
            <a:r>
              <a:rPr lang="en-US" sz="2400" dirty="0"/>
              <a:t>Nature of measurements different but overall goals are the same</a:t>
            </a:r>
          </a:p>
          <a:p>
            <a:pPr lvl="1"/>
            <a:endParaRPr lang="en-US" sz="1000" dirty="0"/>
          </a:p>
          <a:p>
            <a:r>
              <a:rPr lang="en-US" sz="2400" dirty="0"/>
              <a:t>Epidemiology is agnostic to health or disease.  It is the basic science to study health broadly, as defined by the WHO (1948):</a:t>
            </a:r>
          </a:p>
          <a:p>
            <a:endParaRPr lang="en-US" sz="500" dirty="0"/>
          </a:p>
          <a:p>
            <a:pPr lvl="1"/>
            <a:r>
              <a:rPr lang="en-US" sz="2400" i="1" dirty="0"/>
              <a:t>"Health is a state of complete physical, mental, and social well-being and not merely the absence of disease or infirmity.”</a:t>
            </a:r>
          </a:p>
          <a:p>
            <a:pPr lvl="1"/>
            <a:endParaRPr lang="en-US" sz="400" i="1" dirty="0"/>
          </a:p>
          <a:p>
            <a:pPr lvl="1"/>
            <a:r>
              <a:rPr lang="en-US" sz="2400" dirty="0"/>
              <a:t>In this class, we are not just studying the methods of understanding some physical medical illness  </a:t>
            </a:r>
          </a:p>
          <a:p>
            <a:pPr lvl="1"/>
            <a:endParaRPr lang="en-US" sz="400" dirty="0"/>
          </a:p>
          <a:p>
            <a:pPr lvl="1"/>
            <a:r>
              <a:rPr lang="en-US" sz="2400" dirty="0"/>
              <a:t>Instead, we are teaching methods to understand a variety of physical, mental, or social conditions, including origins &amp; outcomes</a:t>
            </a:r>
          </a:p>
          <a:p>
            <a:pPr lvl="2"/>
            <a:r>
              <a:rPr lang="en-US" sz="2000" i="1" dirty="0"/>
              <a:t>Applies  to each of you</a:t>
            </a:r>
          </a:p>
          <a:p>
            <a:pPr lvl="2"/>
            <a:endParaRPr lang="en-US" i="1" dirty="0"/>
          </a:p>
          <a:p>
            <a:pPr lvl="1"/>
            <a:endParaRPr lang="en-US" dirty="0"/>
          </a:p>
        </p:txBody>
      </p:sp>
    </p:spTree>
    <p:extLst>
      <p:ext uri="{BB962C8B-B14F-4D97-AF65-F5344CB8AC3E}">
        <p14:creationId xmlns:p14="http://schemas.microsoft.com/office/powerpoint/2010/main" val="1410231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8102" y="152400"/>
            <a:ext cx="10210798" cy="533400"/>
          </a:xfrm>
        </p:spPr>
        <p:txBody>
          <a:bodyPr/>
          <a:lstStyle/>
          <a:p>
            <a:r>
              <a:rPr lang="en-US" sz="1900" dirty="0"/>
              <a:t>What Kinds of Questions/Objectives Does Epidemiology/Clinical Research Address? </a:t>
            </a:r>
            <a:br>
              <a:rPr lang="en-US" sz="1900" dirty="0"/>
            </a:br>
            <a:r>
              <a:rPr lang="en-US" sz="2000" dirty="0"/>
              <a:t>“Big 6”</a:t>
            </a:r>
          </a:p>
        </p:txBody>
      </p:sp>
      <p:sp>
        <p:nvSpPr>
          <p:cNvPr id="18435" name="Rectangle 3"/>
          <p:cNvSpPr>
            <a:spLocks noGrp="1" noChangeArrowheads="1"/>
          </p:cNvSpPr>
          <p:nvPr>
            <p:ph type="body" idx="1"/>
          </p:nvPr>
        </p:nvSpPr>
        <p:spPr>
          <a:xfrm>
            <a:off x="38102" y="304800"/>
            <a:ext cx="10248900" cy="4953000"/>
          </a:xfrm>
        </p:spPr>
        <p:txBody>
          <a:bodyPr/>
          <a:lstStyle/>
          <a:p>
            <a:pPr lvl="1"/>
            <a:endParaRPr lang="en-US" sz="1000" dirty="0"/>
          </a:p>
          <a:p>
            <a:r>
              <a:rPr lang="en-US" sz="2200" b="1" dirty="0"/>
              <a:t>Description</a:t>
            </a:r>
            <a:r>
              <a:rPr lang="en-US" sz="2600" dirty="0"/>
              <a:t> </a:t>
            </a:r>
          </a:p>
          <a:p>
            <a:pPr lvl="1">
              <a:spcBef>
                <a:spcPts val="0"/>
              </a:spcBef>
            </a:pPr>
            <a:r>
              <a:rPr lang="en-US" sz="2000" dirty="0"/>
              <a:t>How frequent/common are risk factors/exposures/conditions/diseases?</a:t>
            </a:r>
          </a:p>
          <a:p>
            <a:pPr lvl="1"/>
            <a:endParaRPr lang="en-US" sz="500" dirty="0"/>
          </a:p>
          <a:p>
            <a:r>
              <a:rPr lang="en-US" sz="2200" b="1" dirty="0"/>
              <a:t>Causation (“Causal inference”)</a:t>
            </a:r>
          </a:p>
          <a:p>
            <a:pPr lvl="1">
              <a:spcBef>
                <a:spcPts val="0"/>
              </a:spcBef>
            </a:pPr>
            <a:r>
              <a:rPr lang="en-US" sz="2000" dirty="0"/>
              <a:t>The science of establishing causal relationships among biological, behavioral, environmental (etc.) factors within humans.  Does X cause (or prevent) Y? </a:t>
            </a:r>
          </a:p>
          <a:p>
            <a:pPr lvl="1"/>
            <a:r>
              <a:rPr lang="en-US" sz="2000" dirty="0"/>
              <a:t>Will intervening upon X change occurrence of Y?</a:t>
            </a:r>
            <a:endParaRPr lang="en-US" sz="400" dirty="0"/>
          </a:p>
          <a:p>
            <a:r>
              <a:rPr lang="en-US" sz="2200" b="1" dirty="0"/>
              <a:t>Attribution</a:t>
            </a:r>
          </a:p>
          <a:p>
            <a:pPr lvl="1">
              <a:spcBef>
                <a:spcPts val="0"/>
              </a:spcBef>
            </a:pPr>
            <a:r>
              <a:rPr lang="en-US" sz="2000" dirty="0"/>
              <a:t>What fraction or how many cases of disease Y can be eliminated if a causal exposure X is eliminated ?</a:t>
            </a:r>
            <a:endParaRPr lang="en-US" sz="500" dirty="0"/>
          </a:p>
          <a:p>
            <a:r>
              <a:rPr lang="en-US" sz="2200" b="1" dirty="0"/>
              <a:t>Mediation</a:t>
            </a:r>
          </a:p>
          <a:p>
            <a:pPr lvl="1">
              <a:spcBef>
                <a:spcPts val="0"/>
              </a:spcBef>
            </a:pPr>
            <a:r>
              <a:rPr lang="en-US" sz="2000" dirty="0"/>
              <a:t>Understanding the mechanisms of causation</a:t>
            </a:r>
          </a:p>
          <a:p>
            <a:pPr lvl="1"/>
            <a:r>
              <a:rPr lang="en-US" sz="2000" dirty="0"/>
              <a:t>How does X cause Y?</a:t>
            </a:r>
          </a:p>
          <a:p>
            <a:pPr lvl="1"/>
            <a:endParaRPr lang="en-US" sz="200" dirty="0"/>
          </a:p>
          <a:p>
            <a:r>
              <a:rPr lang="en-US" sz="2200" b="1" dirty="0"/>
              <a:t>Interaction</a:t>
            </a:r>
          </a:p>
          <a:p>
            <a:pPr lvl="1">
              <a:spcBef>
                <a:spcPts val="0"/>
              </a:spcBef>
            </a:pPr>
            <a:r>
              <a:rPr lang="en-US" sz="2000" dirty="0"/>
              <a:t>When and for whom does X cause/predict Y?</a:t>
            </a:r>
          </a:p>
          <a:p>
            <a:pPr lvl="1"/>
            <a:endParaRPr lang="en-US" sz="500" dirty="0"/>
          </a:p>
          <a:p>
            <a:pPr>
              <a:spcBef>
                <a:spcPts val="0"/>
              </a:spcBef>
            </a:pPr>
            <a:r>
              <a:rPr lang="en-US" sz="2200" b="1" dirty="0"/>
              <a:t>Prediction </a:t>
            </a:r>
          </a:p>
          <a:p>
            <a:pPr lvl="1">
              <a:spcBef>
                <a:spcPts val="0"/>
              </a:spcBef>
            </a:pPr>
            <a:r>
              <a:rPr lang="en-US" sz="2000" dirty="0"/>
              <a:t>Do A, B, and C predict concurrent presence/future occurrence of Y? e.g., diagnosis or prognosis</a:t>
            </a:r>
            <a:endParaRPr lang="en-US" sz="2200" dirty="0"/>
          </a:p>
          <a:p>
            <a:pPr lvl="3"/>
            <a:endParaRPr lang="en-US" sz="1000" dirty="0"/>
          </a:p>
          <a:p>
            <a:pPr lvl="1"/>
            <a:endParaRPr lang="en-US" dirty="0"/>
          </a:p>
        </p:txBody>
      </p:sp>
      <p:sp>
        <p:nvSpPr>
          <p:cNvPr id="2" name="TextBox 1"/>
          <p:cNvSpPr txBox="1"/>
          <p:nvPr/>
        </p:nvSpPr>
        <p:spPr>
          <a:xfrm>
            <a:off x="8267700" y="914400"/>
            <a:ext cx="1905000" cy="707886"/>
          </a:xfrm>
          <a:prstGeom prst="rect">
            <a:avLst/>
          </a:prstGeom>
          <a:noFill/>
        </p:spPr>
        <p:txBody>
          <a:bodyPr wrap="square" rtlCol="0">
            <a:spAutoFit/>
          </a:bodyPr>
          <a:lstStyle/>
          <a:p>
            <a:pPr algn="r"/>
            <a:r>
              <a:rPr lang="en-US" sz="2000" dirty="0">
                <a:solidFill>
                  <a:srgbClr val="000000"/>
                </a:solidFill>
                <a:latin typeface="Arial"/>
              </a:rPr>
              <a:t>How often does Y occur?</a:t>
            </a:r>
          </a:p>
        </p:txBody>
      </p:sp>
      <p:sp>
        <p:nvSpPr>
          <p:cNvPr id="5" name="TextBox 4">
            <a:extLst>
              <a:ext uri="{FF2B5EF4-FFF2-40B4-BE49-F238E27FC236}">
                <a16:creationId xmlns:a16="http://schemas.microsoft.com/office/drawing/2014/main" id="{065BF8BC-989D-41FE-8B4E-39021EC8D7C9}"/>
              </a:ext>
            </a:extLst>
          </p:cNvPr>
          <p:cNvSpPr txBox="1"/>
          <p:nvPr/>
        </p:nvSpPr>
        <p:spPr>
          <a:xfrm>
            <a:off x="6046527" y="3657600"/>
            <a:ext cx="4267200" cy="1938992"/>
          </a:xfrm>
          <a:prstGeom prst="rect">
            <a:avLst/>
          </a:prstGeom>
          <a:noFill/>
        </p:spPr>
        <p:txBody>
          <a:bodyPr wrap="square" rtlCol="0">
            <a:spAutoFit/>
          </a:bodyPr>
          <a:lstStyle/>
          <a:p>
            <a:pPr defTabSz="457200" eaLnBrk="1" fontAlgn="auto" hangingPunct="1">
              <a:spcBef>
                <a:spcPts val="0"/>
              </a:spcBef>
              <a:spcAft>
                <a:spcPts val="0"/>
              </a:spcAft>
            </a:pPr>
            <a:r>
              <a:rPr lang="en-US" sz="2400" b="1" dirty="0">
                <a:solidFill>
                  <a:srgbClr val="FF0000"/>
                </a:solidFill>
                <a:latin typeface="Calibri"/>
              </a:rPr>
              <a:t>Each of these purposes requires different methods to address &amp; has different metrics to express the answers.</a:t>
            </a:r>
          </a:p>
          <a:p>
            <a:pPr defTabSz="457200" eaLnBrk="1" fontAlgn="auto" hangingPunct="1">
              <a:spcBef>
                <a:spcPts val="0"/>
              </a:spcBef>
              <a:spcAft>
                <a:spcPts val="0"/>
              </a:spcAft>
            </a:pPr>
            <a:r>
              <a:rPr lang="en-US" sz="2400" b="1" dirty="0">
                <a:solidFill>
                  <a:srgbClr val="FF0000"/>
                </a:solidFill>
                <a:latin typeface="Calibri"/>
              </a:rPr>
              <a:t>Recognition … right path.</a:t>
            </a:r>
          </a:p>
        </p:txBody>
      </p:sp>
    </p:spTree>
    <p:extLst>
      <p:ext uri="{BB962C8B-B14F-4D97-AF65-F5344CB8AC3E}">
        <p14:creationId xmlns:p14="http://schemas.microsoft.com/office/powerpoint/2010/main" val="3514110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90500" y="76200"/>
            <a:ext cx="10058400" cy="533400"/>
          </a:xfrm>
        </p:spPr>
        <p:txBody>
          <a:bodyPr/>
          <a:lstStyle/>
          <a:p>
            <a:r>
              <a:rPr lang="en-US" sz="2200" dirty="0"/>
              <a:t>The “Big 6” are a Subset of the Larger Universe of </a:t>
            </a:r>
            <a:br>
              <a:rPr lang="en-US" sz="2200" dirty="0"/>
            </a:br>
            <a:r>
              <a:rPr lang="en-US" sz="2200" dirty="0"/>
              <a:t>Questions in Human Subjects Research</a:t>
            </a:r>
          </a:p>
        </p:txBody>
      </p:sp>
      <p:sp>
        <p:nvSpPr>
          <p:cNvPr id="18435" name="Rectangle 3"/>
          <p:cNvSpPr>
            <a:spLocks noGrp="1" noChangeArrowheads="1"/>
          </p:cNvSpPr>
          <p:nvPr>
            <p:ph type="body" idx="1"/>
          </p:nvPr>
        </p:nvSpPr>
        <p:spPr>
          <a:xfrm>
            <a:off x="38102" y="457200"/>
            <a:ext cx="10248900" cy="4953000"/>
          </a:xfrm>
        </p:spPr>
        <p:txBody>
          <a:bodyPr/>
          <a:lstStyle/>
          <a:p>
            <a:pPr lvl="1"/>
            <a:endParaRPr lang="en-US" sz="1000" dirty="0"/>
          </a:p>
          <a:p>
            <a:r>
              <a:rPr lang="en-US" sz="1600" b="1" dirty="0"/>
              <a:t>Cluster/Pattern Identification</a:t>
            </a:r>
          </a:p>
          <a:p>
            <a:pPr lvl="1">
              <a:spcBef>
                <a:spcPts val="0"/>
              </a:spcBef>
            </a:pPr>
            <a:r>
              <a:rPr lang="en-US" sz="1600" dirty="0"/>
              <a:t>How should various traits/characteristics (e.g., of persons/conditions) be grouped such that members or characteristics within groups are more similar to one another than to the membership of other groups?</a:t>
            </a:r>
          </a:p>
          <a:p>
            <a:pPr>
              <a:spcBef>
                <a:spcPts val="0"/>
              </a:spcBef>
            </a:pPr>
            <a:r>
              <a:rPr lang="en-US" sz="1600" b="1" dirty="0"/>
              <a:t>Description</a:t>
            </a:r>
            <a:r>
              <a:rPr lang="en-US" sz="2600" dirty="0"/>
              <a:t> </a:t>
            </a:r>
          </a:p>
          <a:p>
            <a:pPr lvl="1">
              <a:spcBef>
                <a:spcPts val="0"/>
              </a:spcBef>
            </a:pPr>
            <a:r>
              <a:rPr lang="en-US" sz="1600" dirty="0"/>
              <a:t>How frequent/common are risk factors/exposures/conditions/diseases?  How often does Y occur?</a:t>
            </a:r>
          </a:p>
          <a:p>
            <a:pPr lvl="1"/>
            <a:endParaRPr lang="en-US" sz="500" dirty="0"/>
          </a:p>
          <a:p>
            <a:r>
              <a:rPr lang="en-US" sz="1600" b="1" dirty="0"/>
              <a:t>Causation</a:t>
            </a:r>
          </a:p>
          <a:p>
            <a:pPr lvl="1">
              <a:spcBef>
                <a:spcPts val="0"/>
              </a:spcBef>
            </a:pPr>
            <a:r>
              <a:rPr lang="en-US" sz="1600" dirty="0"/>
              <a:t>Science of establishing causal relationships among biological, behavioral, environmental (etc.) factors within humans.  Does X cause (or prevent) Y?</a:t>
            </a:r>
            <a:r>
              <a:rPr lang="en-US" sz="1800" dirty="0"/>
              <a:t> </a:t>
            </a:r>
            <a:r>
              <a:rPr lang="en-US" sz="1600" dirty="0"/>
              <a:t>Will intervening upon X change occurrence of Y?</a:t>
            </a:r>
          </a:p>
          <a:p>
            <a:r>
              <a:rPr lang="en-US" sz="1600" b="1" dirty="0"/>
              <a:t>Attribution</a:t>
            </a:r>
          </a:p>
          <a:p>
            <a:pPr lvl="1">
              <a:spcBef>
                <a:spcPts val="0"/>
              </a:spcBef>
              <a:spcAft>
                <a:spcPts val="300"/>
              </a:spcAft>
            </a:pPr>
            <a:r>
              <a:rPr lang="en-US" sz="1600" dirty="0"/>
              <a:t>What fraction or total cases of disease Y are eliminated if causal exposure X is eliminated or reduced?</a:t>
            </a:r>
          </a:p>
          <a:p>
            <a:r>
              <a:rPr lang="en-US" sz="1600" b="1" dirty="0"/>
              <a:t>Mediation</a:t>
            </a:r>
          </a:p>
          <a:p>
            <a:pPr lvl="1">
              <a:spcBef>
                <a:spcPts val="0"/>
              </a:spcBef>
            </a:pPr>
            <a:r>
              <a:rPr lang="en-US" sz="1600" dirty="0"/>
              <a:t>Understanding the mechanisms of causation.  How does X cause Y?</a:t>
            </a:r>
          </a:p>
          <a:p>
            <a:r>
              <a:rPr lang="en-US" sz="1600" b="1" dirty="0"/>
              <a:t>Interaction</a:t>
            </a:r>
          </a:p>
          <a:p>
            <a:pPr lvl="1">
              <a:spcBef>
                <a:spcPts val="0"/>
              </a:spcBef>
            </a:pPr>
            <a:r>
              <a:rPr lang="en-US" sz="1600" dirty="0"/>
              <a:t>When and for whom does X cause/predict Y?</a:t>
            </a:r>
          </a:p>
          <a:p>
            <a:pPr lvl="1"/>
            <a:endParaRPr lang="en-US" sz="500" dirty="0"/>
          </a:p>
          <a:p>
            <a:pPr>
              <a:spcBef>
                <a:spcPts val="0"/>
              </a:spcBef>
            </a:pPr>
            <a:r>
              <a:rPr lang="en-US" sz="1600" b="1" dirty="0"/>
              <a:t>Prediction </a:t>
            </a:r>
          </a:p>
          <a:p>
            <a:pPr lvl="1">
              <a:spcBef>
                <a:spcPts val="0"/>
              </a:spcBef>
              <a:spcAft>
                <a:spcPts val="300"/>
              </a:spcAft>
            </a:pPr>
            <a:r>
              <a:rPr lang="en-US" sz="1600" dirty="0"/>
              <a:t>Do A, B, and C predict concurrent presence/future occurrence of Y? (diagnosis or prognosis)</a:t>
            </a:r>
          </a:p>
          <a:p>
            <a:r>
              <a:rPr lang="en-US" sz="1600" b="1" dirty="0"/>
              <a:t>Decision Analysis</a:t>
            </a:r>
          </a:p>
          <a:p>
            <a:pPr lvl="1">
              <a:spcBef>
                <a:spcPts val="0"/>
              </a:spcBef>
              <a:spcAft>
                <a:spcPts val="300"/>
              </a:spcAft>
            </a:pPr>
            <a:r>
              <a:rPr lang="en-US" sz="1600" dirty="0"/>
              <a:t>What are the consequences (often long-term), in terms of multi-dimensional and complex benefits and harms, of choosing one health-related course of action (diagnosis or intervention) over another? </a:t>
            </a:r>
          </a:p>
          <a:p>
            <a:r>
              <a:rPr lang="en-US" sz="1600" b="1" dirty="0"/>
              <a:t>Cost-Effectiveness</a:t>
            </a:r>
          </a:p>
          <a:p>
            <a:pPr lvl="1">
              <a:spcBef>
                <a:spcPts val="0"/>
              </a:spcBef>
            </a:pPr>
            <a:r>
              <a:rPr lang="en-US" sz="1600" dirty="0"/>
              <a:t>What the financial implications (either costs or gains) associated with health-related actions?</a:t>
            </a:r>
          </a:p>
          <a:p>
            <a:pPr lvl="1"/>
            <a:endParaRPr lang="en-US" sz="1600" dirty="0"/>
          </a:p>
          <a:p>
            <a:pPr lvl="3"/>
            <a:endParaRPr lang="en-US" sz="1000" dirty="0"/>
          </a:p>
          <a:p>
            <a:pPr lvl="1"/>
            <a:endParaRPr lang="en-US" dirty="0"/>
          </a:p>
        </p:txBody>
      </p:sp>
    </p:spTree>
    <p:extLst>
      <p:ext uri="{BB962C8B-B14F-4D97-AF65-F5344CB8AC3E}">
        <p14:creationId xmlns:p14="http://schemas.microsoft.com/office/powerpoint/2010/main" val="777698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10201275" cy="1143000"/>
          </a:xfrm>
        </p:spPr>
        <p:txBody>
          <a:bodyPr/>
          <a:lstStyle/>
          <a:p>
            <a:r>
              <a:rPr lang="en-US" sz="2400" dirty="0">
                <a:latin typeface="Arial" panose="020B0604020202020204" pitchFamily="34" charset="0"/>
                <a:cs typeface="Arial" panose="020B0604020202020204" pitchFamily="34" charset="0"/>
              </a:rPr>
              <a:t>What Do (Good) Practicing Epidemiologists/Clinical Researchers Know? </a:t>
            </a:r>
          </a:p>
        </p:txBody>
      </p:sp>
      <p:sp>
        <p:nvSpPr>
          <p:cNvPr id="8" name="Oval 7"/>
          <p:cNvSpPr/>
          <p:nvPr/>
        </p:nvSpPr>
        <p:spPr bwMode="auto">
          <a:xfrm>
            <a:off x="2228850" y="914408"/>
            <a:ext cx="7458075" cy="4686299"/>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dirty="0">
              <a:solidFill>
                <a:srgbClr val="000000"/>
              </a:solidFill>
            </a:endParaRPr>
          </a:p>
        </p:txBody>
      </p:sp>
      <p:sp>
        <p:nvSpPr>
          <p:cNvPr id="7" name="Oval 6"/>
          <p:cNvSpPr/>
          <p:nvPr/>
        </p:nvSpPr>
        <p:spPr bwMode="auto">
          <a:xfrm>
            <a:off x="428632" y="914400"/>
            <a:ext cx="6857997" cy="4648200"/>
          </a:xfrm>
          <a:prstGeom prst="ellipse">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dirty="0">
              <a:solidFill>
                <a:srgbClr val="000000"/>
              </a:solidFill>
            </a:endParaRPr>
          </a:p>
        </p:txBody>
      </p:sp>
      <p:sp>
        <p:nvSpPr>
          <p:cNvPr id="6" name="Oval 5"/>
          <p:cNvSpPr/>
          <p:nvPr/>
        </p:nvSpPr>
        <p:spPr bwMode="auto">
          <a:xfrm>
            <a:off x="428625" y="2133608"/>
            <a:ext cx="2828925" cy="1981199"/>
          </a:xfrm>
          <a:prstGeom prst="ellipse">
            <a:avLst/>
          </a:prstGeom>
          <a:noFill/>
          <a:ln w="38100" cap="flat" cmpd="sng" algn="ctr">
            <a:solidFill>
              <a:schemeClr val="accent1">
                <a:lumMod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dirty="0">
              <a:solidFill>
                <a:srgbClr val="000000"/>
              </a:solidFill>
            </a:endParaRPr>
          </a:p>
        </p:txBody>
      </p:sp>
      <p:sp>
        <p:nvSpPr>
          <p:cNvPr id="9" name="TextBox 8"/>
          <p:cNvSpPr txBox="1"/>
          <p:nvPr/>
        </p:nvSpPr>
        <p:spPr>
          <a:xfrm>
            <a:off x="400050" y="2895614"/>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Subject matter and content knowledge</a:t>
            </a:r>
          </a:p>
        </p:txBody>
      </p:sp>
      <p:sp>
        <p:nvSpPr>
          <p:cNvPr id="10" name="TextBox 9"/>
          <p:cNvSpPr txBox="1"/>
          <p:nvPr/>
        </p:nvSpPr>
        <p:spPr>
          <a:xfrm>
            <a:off x="2019301" y="1371603"/>
            <a:ext cx="2590803"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Research study design</a:t>
            </a:r>
          </a:p>
        </p:txBody>
      </p:sp>
      <p:sp>
        <p:nvSpPr>
          <p:cNvPr id="11" name="TextBox 10"/>
          <p:cNvSpPr txBox="1"/>
          <p:nvPr/>
        </p:nvSpPr>
        <p:spPr>
          <a:xfrm>
            <a:off x="1085850" y="4495800"/>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Research fieldwork implementation</a:t>
            </a:r>
          </a:p>
        </p:txBody>
      </p:sp>
      <p:sp>
        <p:nvSpPr>
          <p:cNvPr id="12" name="TextBox 11"/>
          <p:cNvSpPr txBox="1"/>
          <p:nvPr/>
        </p:nvSpPr>
        <p:spPr>
          <a:xfrm>
            <a:off x="3848102" y="1905002"/>
            <a:ext cx="1685925"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Measurement</a:t>
            </a:r>
          </a:p>
        </p:txBody>
      </p:sp>
      <p:sp>
        <p:nvSpPr>
          <p:cNvPr id="13" name="TextBox 12"/>
          <p:cNvSpPr txBox="1"/>
          <p:nvPr/>
        </p:nvSpPr>
        <p:spPr>
          <a:xfrm>
            <a:off x="4047089" y="3276601"/>
            <a:ext cx="2772813"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Basic statistical analysis</a:t>
            </a:r>
          </a:p>
        </p:txBody>
      </p:sp>
      <p:sp>
        <p:nvSpPr>
          <p:cNvPr id="14" name="TextBox 13"/>
          <p:cNvSpPr txBox="1"/>
          <p:nvPr/>
        </p:nvSpPr>
        <p:spPr>
          <a:xfrm>
            <a:off x="3295650" y="3974068"/>
            <a:ext cx="2914650"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Scientific dissemination</a:t>
            </a:r>
          </a:p>
        </p:txBody>
      </p:sp>
      <p:sp>
        <p:nvSpPr>
          <p:cNvPr id="15" name="TextBox 14"/>
          <p:cNvSpPr txBox="1"/>
          <p:nvPr/>
        </p:nvSpPr>
        <p:spPr>
          <a:xfrm>
            <a:off x="6953250" y="2762086"/>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Advanced statistical analysis</a:t>
            </a:r>
          </a:p>
        </p:txBody>
      </p:sp>
      <p:sp>
        <p:nvSpPr>
          <p:cNvPr id="16" name="TextBox 15"/>
          <p:cNvSpPr txBox="1"/>
          <p:nvPr/>
        </p:nvSpPr>
        <p:spPr>
          <a:xfrm>
            <a:off x="5448300" y="4763869"/>
            <a:ext cx="2457455"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Generation of new research methods</a:t>
            </a:r>
          </a:p>
        </p:txBody>
      </p:sp>
      <p:cxnSp>
        <p:nvCxnSpPr>
          <p:cNvPr id="18" name="Straight Connector 17"/>
          <p:cNvCxnSpPr/>
          <p:nvPr/>
        </p:nvCxnSpPr>
        <p:spPr bwMode="auto">
          <a:xfrm>
            <a:off x="3671415" y="6248400"/>
            <a:ext cx="938689" cy="0"/>
          </a:xfrm>
          <a:prstGeom prst="line">
            <a:avLst/>
          </a:prstGeom>
          <a:solidFill>
            <a:schemeClr val="accent1"/>
          </a:solidFill>
          <a:ln w="38100" cap="flat" cmpd="sng" algn="ctr">
            <a:solidFill>
              <a:schemeClr val="accent2">
                <a:lumMod val="75000"/>
              </a:schemeClr>
            </a:solidFill>
            <a:prstDash val="solid"/>
            <a:round/>
            <a:headEnd type="none" w="med" len="med"/>
            <a:tailEnd type="none" w="med" len="med"/>
          </a:ln>
          <a:effectLst/>
        </p:spPr>
      </p:cxnSp>
      <p:cxnSp>
        <p:nvCxnSpPr>
          <p:cNvPr id="19" name="Straight Connector 18"/>
          <p:cNvCxnSpPr/>
          <p:nvPr/>
        </p:nvCxnSpPr>
        <p:spPr bwMode="auto">
          <a:xfrm>
            <a:off x="7286625" y="6248400"/>
            <a:ext cx="1028700" cy="0"/>
          </a:xfrm>
          <a:prstGeom prst="line">
            <a:avLst/>
          </a:prstGeom>
          <a:solidFill>
            <a:schemeClr val="accent1"/>
          </a:solidFill>
          <a:ln w="38100" cap="flat" cmpd="sng" algn="ctr">
            <a:solidFill>
              <a:srgbClr val="FF0000"/>
            </a:solidFill>
            <a:prstDash val="solid"/>
            <a:round/>
            <a:headEnd type="none" w="med" len="med"/>
            <a:tailEnd type="none" w="med" len="med"/>
          </a:ln>
          <a:effectLst/>
        </p:spPr>
      </p:cxnSp>
      <p:sp>
        <p:nvSpPr>
          <p:cNvPr id="20" name="TextBox 19"/>
          <p:cNvSpPr txBox="1"/>
          <p:nvPr/>
        </p:nvSpPr>
        <p:spPr>
          <a:xfrm>
            <a:off x="5314950" y="1371601"/>
            <a:ext cx="2914650"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Complex sampling</a:t>
            </a:r>
          </a:p>
        </p:txBody>
      </p:sp>
      <p:sp>
        <p:nvSpPr>
          <p:cNvPr id="21" name="TextBox 20"/>
          <p:cNvSpPr txBox="1"/>
          <p:nvPr/>
        </p:nvSpPr>
        <p:spPr>
          <a:xfrm>
            <a:off x="4229100" y="6019804"/>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3333CC">
                    <a:lumMod val="75000"/>
                  </a:srgbClr>
                </a:solidFill>
                <a:latin typeface="Arial" pitchFamily="34" charset="0"/>
                <a:cs typeface="Arial" panose="020B0604020202020204" pitchFamily="34" charset="0"/>
              </a:rPr>
              <a:t>Epidemiologist/ </a:t>
            </a:r>
          </a:p>
          <a:p>
            <a:pPr algn="ctr" eaLnBrk="1" fontAlgn="auto" hangingPunct="1">
              <a:spcBef>
                <a:spcPts val="0"/>
              </a:spcBef>
              <a:spcAft>
                <a:spcPts val="0"/>
              </a:spcAft>
            </a:pPr>
            <a:r>
              <a:rPr lang="en-US" sz="1800" dirty="0">
                <a:solidFill>
                  <a:srgbClr val="3333CC">
                    <a:lumMod val="75000"/>
                  </a:srgbClr>
                </a:solidFill>
                <a:latin typeface="Arial" pitchFamily="34" charset="0"/>
                <a:cs typeface="Arial" panose="020B0604020202020204" pitchFamily="34" charset="0"/>
              </a:rPr>
              <a:t>Clinical Researcher</a:t>
            </a:r>
          </a:p>
        </p:txBody>
      </p:sp>
      <p:sp>
        <p:nvSpPr>
          <p:cNvPr id="22" name="TextBox 21"/>
          <p:cNvSpPr txBox="1"/>
          <p:nvPr/>
        </p:nvSpPr>
        <p:spPr>
          <a:xfrm>
            <a:off x="8143875" y="6096000"/>
            <a:ext cx="2057400"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FF0000"/>
                </a:solidFill>
                <a:latin typeface="Arial" pitchFamily="34" charset="0"/>
                <a:cs typeface="Arial" panose="020B0604020202020204" pitchFamily="34" charset="0"/>
              </a:rPr>
              <a:t>Biostatistician</a:t>
            </a:r>
          </a:p>
        </p:txBody>
      </p:sp>
      <p:cxnSp>
        <p:nvCxnSpPr>
          <p:cNvPr id="23" name="Straight Connector 22"/>
          <p:cNvCxnSpPr/>
          <p:nvPr/>
        </p:nvCxnSpPr>
        <p:spPr bwMode="auto">
          <a:xfrm>
            <a:off x="342901" y="6248400"/>
            <a:ext cx="938689" cy="0"/>
          </a:xfrm>
          <a:prstGeom prst="line">
            <a:avLst/>
          </a:prstGeom>
          <a:solidFill>
            <a:schemeClr val="accent1"/>
          </a:solidFill>
          <a:ln w="38100" cap="flat" cmpd="sng" algn="ctr">
            <a:solidFill>
              <a:schemeClr val="accent1">
                <a:lumMod val="50000"/>
              </a:schemeClr>
            </a:solidFill>
            <a:prstDash val="solid"/>
            <a:round/>
            <a:headEnd type="none" w="med" len="med"/>
            <a:tailEnd type="none" w="med" len="med"/>
          </a:ln>
          <a:effectLst/>
        </p:spPr>
      </p:cxnSp>
      <p:sp>
        <p:nvSpPr>
          <p:cNvPr id="24" name="TextBox 23"/>
          <p:cNvSpPr txBox="1"/>
          <p:nvPr/>
        </p:nvSpPr>
        <p:spPr>
          <a:xfrm>
            <a:off x="952500" y="5867402"/>
            <a:ext cx="2578658" cy="923330"/>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CC99">
                    <a:lumMod val="50000"/>
                  </a:srgbClr>
                </a:solidFill>
                <a:latin typeface="Arial" pitchFamily="34" charset="0"/>
                <a:cs typeface="Arial" panose="020B0604020202020204" pitchFamily="34" charset="0"/>
              </a:rPr>
              <a:t>Subject Matter Expert </a:t>
            </a:r>
          </a:p>
          <a:p>
            <a:pPr algn="ctr" eaLnBrk="1" fontAlgn="auto" hangingPunct="1">
              <a:spcBef>
                <a:spcPts val="0"/>
              </a:spcBef>
              <a:spcAft>
                <a:spcPts val="0"/>
              </a:spcAft>
            </a:pPr>
            <a:r>
              <a:rPr lang="en-US" sz="1800" dirty="0">
                <a:solidFill>
                  <a:srgbClr val="00CC99">
                    <a:lumMod val="50000"/>
                  </a:srgbClr>
                </a:solidFill>
                <a:latin typeface="Arial" pitchFamily="34" charset="0"/>
                <a:cs typeface="Arial" panose="020B0604020202020204" pitchFamily="34" charset="0"/>
              </a:rPr>
              <a:t>(e.g., clinician or biologist)</a:t>
            </a:r>
          </a:p>
        </p:txBody>
      </p:sp>
      <p:sp>
        <p:nvSpPr>
          <p:cNvPr id="25" name="TextBox 24"/>
          <p:cNvSpPr txBox="1"/>
          <p:nvPr/>
        </p:nvSpPr>
        <p:spPr>
          <a:xfrm>
            <a:off x="3343275" y="2590798"/>
            <a:ext cx="3352553"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Minimization of inferential bias</a:t>
            </a:r>
          </a:p>
        </p:txBody>
      </p:sp>
      <p:sp>
        <p:nvSpPr>
          <p:cNvPr id="2" name="TextBox 1"/>
          <p:cNvSpPr txBox="1"/>
          <p:nvPr/>
        </p:nvSpPr>
        <p:spPr>
          <a:xfrm>
            <a:off x="2019301" y="1367139"/>
            <a:ext cx="2590803" cy="461665"/>
          </a:xfrm>
          <a:prstGeom prst="rect">
            <a:avLst/>
          </a:prstGeom>
          <a:noFill/>
          <a:ln w="25400">
            <a:noFill/>
          </a:ln>
        </p:spPr>
        <p:txBody>
          <a:bodyPr wrap="square" rtlCol="0">
            <a:spAutoFit/>
          </a:bodyPr>
          <a:lstStyle/>
          <a:p>
            <a:endParaRPr lang="en-US" dirty="0"/>
          </a:p>
        </p:txBody>
      </p:sp>
      <p:sp>
        <p:nvSpPr>
          <p:cNvPr id="26" name="TextBox 25"/>
          <p:cNvSpPr txBox="1"/>
          <p:nvPr/>
        </p:nvSpPr>
        <p:spPr>
          <a:xfrm>
            <a:off x="3781180" y="762003"/>
            <a:ext cx="1752847" cy="461665"/>
          </a:xfrm>
          <a:prstGeom prst="rect">
            <a:avLst/>
          </a:prstGeom>
          <a:noFill/>
          <a:ln w="25400">
            <a:noFill/>
          </a:ln>
        </p:spPr>
        <p:txBody>
          <a:bodyPr wrap="square" rtlCol="0">
            <a:spAutoFit/>
          </a:bodyPr>
          <a:lstStyle/>
          <a:p>
            <a:endParaRPr lang="en-US" dirty="0"/>
          </a:p>
        </p:txBody>
      </p:sp>
      <p:sp>
        <p:nvSpPr>
          <p:cNvPr id="27" name="TextBox 26"/>
          <p:cNvSpPr txBox="1"/>
          <p:nvPr/>
        </p:nvSpPr>
        <p:spPr>
          <a:xfrm>
            <a:off x="2030185" y="1371604"/>
            <a:ext cx="2590803" cy="461665"/>
          </a:xfrm>
          <a:prstGeom prst="rect">
            <a:avLst/>
          </a:prstGeom>
          <a:noFill/>
          <a:ln w="38100">
            <a:solidFill>
              <a:schemeClr val="accent2"/>
            </a:solidFill>
          </a:ln>
        </p:spPr>
        <p:txBody>
          <a:bodyPr wrap="square" rtlCol="0">
            <a:spAutoFit/>
          </a:bodyPr>
          <a:lstStyle/>
          <a:p>
            <a:endParaRPr lang="en-US" dirty="0"/>
          </a:p>
        </p:txBody>
      </p:sp>
      <p:sp>
        <p:nvSpPr>
          <p:cNvPr id="28" name="TextBox 27"/>
          <p:cNvSpPr txBox="1"/>
          <p:nvPr/>
        </p:nvSpPr>
        <p:spPr>
          <a:xfrm>
            <a:off x="3792064" y="1900539"/>
            <a:ext cx="1752847" cy="461665"/>
          </a:xfrm>
          <a:prstGeom prst="rect">
            <a:avLst/>
          </a:prstGeom>
          <a:noFill/>
          <a:ln w="38100">
            <a:solidFill>
              <a:schemeClr val="accent2"/>
            </a:solidFill>
          </a:ln>
        </p:spPr>
        <p:txBody>
          <a:bodyPr wrap="square" rtlCol="0">
            <a:spAutoFit/>
          </a:bodyPr>
          <a:lstStyle/>
          <a:p>
            <a:endParaRPr lang="en-US" dirty="0"/>
          </a:p>
        </p:txBody>
      </p:sp>
      <p:sp>
        <p:nvSpPr>
          <p:cNvPr id="29" name="TextBox 28"/>
          <p:cNvSpPr txBox="1"/>
          <p:nvPr/>
        </p:nvSpPr>
        <p:spPr>
          <a:xfrm>
            <a:off x="3429000" y="2514600"/>
            <a:ext cx="3162300" cy="461665"/>
          </a:xfrm>
          <a:prstGeom prst="rect">
            <a:avLst/>
          </a:prstGeom>
          <a:noFill/>
          <a:ln w="38100">
            <a:solidFill>
              <a:schemeClr val="accent2"/>
            </a:solidFill>
          </a:ln>
        </p:spPr>
        <p:txBody>
          <a:bodyPr wrap="square" rtlCol="0">
            <a:spAutoFit/>
          </a:bodyPr>
          <a:lstStyle/>
          <a:p>
            <a:endParaRPr lang="en-US" dirty="0"/>
          </a:p>
        </p:txBody>
      </p:sp>
      <p:sp>
        <p:nvSpPr>
          <p:cNvPr id="30" name="TextBox 29"/>
          <p:cNvSpPr txBox="1"/>
          <p:nvPr/>
        </p:nvSpPr>
        <p:spPr>
          <a:xfrm>
            <a:off x="3429125" y="3962400"/>
            <a:ext cx="2647703" cy="461665"/>
          </a:xfrm>
          <a:prstGeom prst="rect">
            <a:avLst/>
          </a:prstGeom>
          <a:noFill/>
          <a:ln w="38100">
            <a:solidFill>
              <a:schemeClr val="accent2"/>
            </a:solidFill>
          </a:ln>
        </p:spPr>
        <p:txBody>
          <a:bodyPr wrap="square" rtlCol="0">
            <a:spAutoFit/>
          </a:bodyPr>
          <a:lstStyle/>
          <a:p>
            <a:endParaRPr lang="en-US" dirty="0"/>
          </a:p>
        </p:txBody>
      </p:sp>
      <p:sp>
        <p:nvSpPr>
          <p:cNvPr id="32" name="TextBox 31"/>
          <p:cNvSpPr txBox="1"/>
          <p:nvPr/>
        </p:nvSpPr>
        <p:spPr>
          <a:xfrm>
            <a:off x="4125610" y="3276601"/>
            <a:ext cx="2647703" cy="461665"/>
          </a:xfrm>
          <a:prstGeom prst="rect">
            <a:avLst/>
          </a:prstGeom>
          <a:noFill/>
          <a:ln w="38100">
            <a:solidFill>
              <a:schemeClr val="accent2"/>
            </a:solidFill>
          </a:ln>
        </p:spPr>
        <p:txBody>
          <a:bodyPr wrap="square" rtlCol="0">
            <a:spAutoFit/>
          </a:bodyPr>
          <a:lstStyle/>
          <a:p>
            <a:endParaRPr lang="en-US" dirty="0"/>
          </a:p>
        </p:txBody>
      </p:sp>
      <p:sp>
        <p:nvSpPr>
          <p:cNvPr id="31" name="TextBox 30"/>
          <p:cNvSpPr txBox="1"/>
          <p:nvPr/>
        </p:nvSpPr>
        <p:spPr>
          <a:xfrm>
            <a:off x="6419850" y="3343870"/>
            <a:ext cx="2228850" cy="923330"/>
          </a:xfrm>
          <a:prstGeom prst="rect">
            <a:avLst/>
          </a:prstGeom>
          <a:noFill/>
          <a:ln w="63500">
            <a:noFill/>
          </a:ln>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Graphical representation</a:t>
            </a:r>
          </a:p>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 of data</a:t>
            </a:r>
          </a:p>
        </p:txBody>
      </p:sp>
      <p:sp>
        <p:nvSpPr>
          <p:cNvPr id="33" name="TextBox 32"/>
          <p:cNvSpPr txBox="1"/>
          <p:nvPr/>
        </p:nvSpPr>
        <p:spPr>
          <a:xfrm>
            <a:off x="5600700" y="4362272"/>
            <a:ext cx="2914650" cy="369332"/>
          </a:xfrm>
          <a:prstGeom prst="rect">
            <a:avLst/>
          </a:prstGeom>
          <a:noFill/>
          <a:ln w="63500">
            <a:noFill/>
          </a:ln>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Prediction</a:t>
            </a:r>
          </a:p>
        </p:txBody>
      </p:sp>
      <p:sp>
        <p:nvSpPr>
          <p:cNvPr id="34" name="TextBox 33"/>
          <p:cNvSpPr txBox="1"/>
          <p:nvPr/>
        </p:nvSpPr>
        <p:spPr>
          <a:xfrm>
            <a:off x="6057900" y="1992868"/>
            <a:ext cx="2914650"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Cluster/pattern recognition</a:t>
            </a:r>
          </a:p>
        </p:txBody>
      </p:sp>
    </p:spTree>
    <p:extLst>
      <p:ext uri="{BB962C8B-B14F-4D97-AF65-F5344CB8AC3E}">
        <p14:creationId xmlns:p14="http://schemas.microsoft.com/office/powerpoint/2010/main" val="2977977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7" grpId="0" animBg="1"/>
      <p:bldP spid="6" grpId="0" animBg="1"/>
      <p:bldP spid="21" grpId="0"/>
      <p:bldP spid="22" grpId="0"/>
      <p:bldP spid="24" grpId="0"/>
      <p:bldP spid="27" grpId="0" animBg="1"/>
      <p:bldP spid="28" grpId="0" animBg="1"/>
      <p:bldP spid="29" grpId="0" animBg="1"/>
      <p:bldP spid="30" grpId="0" animBg="1"/>
      <p:bldP spid="3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10201275" cy="1143000"/>
          </a:xfrm>
        </p:spPr>
        <p:txBody>
          <a:bodyPr/>
          <a:lstStyle/>
          <a:p>
            <a:r>
              <a:rPr lang="en-US" sz="3200" dirty="0">
                <a:latin typeface="Arial" panose="020B0604020202020204" pitchFamily="34" charset="0"/>
                <a:cs typeface="Arial" panose="020B0604020202020204" pitchFamily="34" charset="0"/>
              </a:rPr>
              <a:t>Distinctions Between the Disciplines</a:t>
            </a:r>
          </a:p>
        </p:txBody>
      </p:sp>
      <p:sp>
        <p:nvSpPr>
          <p:cNvPr id="8" name="Oval 7"/>
          <p:cNvSpPr/>
          <p:nvPr/>
        </p:nvSpPr>
        <p:spPr bwMode="auto">
          <a:xfrm>
            <a:off x="2390776" y="1223668"/>
            <a:ext cx="4851192" cy="4377039"/>
          </a:xfrm>
          <a:prstGeom prst="ellipse">
            <a:avLst/>
          </a:prstGeom>
          <a:noFill/>
          <a:ln w="635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1" fontAlgn="auto" hangingPunct="1">
              <a:spcBef>
                <a:spcPts val="0"/>
              </a:spcBef>
              <a:spcAft>
                <a:spcPts val="0"/>
              </a:spcAft>
            </a:pPr>
            <a:endParaRPr lang="en-US" sz="1800" dirty="0">
              <a:solidFill>
                <a:srgbClr val="000000"/>
              </a:solidFill>
              <a:latin typeface="Times New Roman"/>
            </a:endParaRPr>
          </a:p>
        </p:txBody>
      </p:sp>
      <p:sp>
        <p:nvSpPr>
          <p:cNvPr id="7" name="Oval 6"/>
          <p:cNvSpPr/>
          <p:nvPr/>
        </p:nvSpPr>
        <p:spPr bwMode="auto">
          <a:xfrm>
            <a:off x="190501" y="1223668"/>
            <a:ext cx="5124450" cy="4338932"/>
          </a:xfrm>
          <a:prstGeom prst="ellipse">
            <a:avLst/>
          </a:prstGeom>
          <a:noFill/>
          <a:ln w="635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1" fontAlgn="auto" hangingPunct="1">
              <a:spcBef>
                <a:spcPts val="0"/>
              </a:spcBef>
              <a:spcAft>
                <a:spcPts val="0"/>
              </a:spcAft>
            </a:pPr>
            <a:endParaRPr lang="en-US" sz="1800" dirty="0">
              <a:solidFill>
                <a:srgbClr val="000000"/>
              </a:solidFill>
              <a:latin typeface="Times New Roman"/>
            </a:endParaRPr>
          </a:p>
        </p:txBody>
      </p:sp>
      <p:sp>
        <p:nvSpPr>
          <p:cNvPr id="6" name="Oval 5"/>
          <p:cNvSpPr/>
          <p:nvPr/>
        </p:nvSpPr>
        <p:spPr bwMode="auto">
          <a:xfrm>
            <a:off x="190500" y="2999601"/>
            <a:ext cx="2828925" cy="810399"/>
          </a:xfrm>
          <a:prstGeom prst="ellipse">
            <a:avLst/>
          </a:prstGeom>
          <a:noFill/>
          <a:ln w="63500" cap="flat" cmpd="sng" algn="ctr">
            <a:solidFill>
              <a:schemeClr val="accent1">
                <a:lumMod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1" fontAlgn="auto" hangingPunct="1">
              <a:spcBef>
                <a:spcPts val="0"/>
              </a:spcBef>
              <a:spcAft>
                <a:spcPts val="0"/>
              </a:spcAft>
            </a:pPr>
            <a:endParaRPr lang="en-US" sz="1800" dirty="0">
              <a:solidFill>
                <a:srgbClr val="000000"/>
              </a:solidFill>
              <a:latin typeface="Times New Roman"/>
            </a:endParaRPr>
          </a:p>
        </p:txBody>
      </p:sp>
      <p:sp>
        <p:nvSpPr>
          <p:cNvPr id="9" name="TextBox 8"/>
          <p:cNvSpPr txBox="1"/>
          <p:nvPr/>
        </p:nvSpPr>
        <p:spPr>
          <a:xfrm>
            <a:off x="171450" y="3039190"/>
            <a:ext cx="2914650" cy="707886"/>
          </a:xfrm>
          <a:prstGeom prst="rect">
            <a:avLst/>
          </a:prstGeom>
          <a:noFill/>
        </p:spPr>
        <p:txBody>
          <a:bodyPr wrap="square" rtlCol="0">
            <a:spAutoFit/>
          </a:bodyPr>
          <a:lstStyle/>
          <a:p>
            <a:pPr algn="ctr" eaLnBrk="1" fontAlgn="auto" hangingPunct="1">
              <a:spcBef>
                <a:spcPts val="0"/>
              </a:spcBef>
              <a:spcAft>
                <a:spcPts val="0"/>
              </a:spcAft>
            </a:pPr>
            <a:r>
              <a:rPr lang="en-US" sz="2000" dirty="0">
                <a:solidFill>
                  <a:srgbClr val="000000"/>
                </a:solidFill>
                <a:latin typeface="Arial" pitchFamily="34" charset="0"/>
                <a:cs typeface="Arial" panose="020B0604020202020204" pitchFamily="34" charset="0"/>
              </a:rPr>
              <a:t>Subject matter and content knowledge</a:t>
            </a:r>
          </a:p>
        </p:txBody>
      </p:sp>
      <p:sp>
        <p:nvSpPr>
          <p:cNvPr id="10" name="TextBox 9"/>
          <p:cNvSpPr txBox="1"/>
          <p:nvPr/>
        </p:nvSpPr>
        <p:spPr>
          <a:xfrm>
            <a:off x="3390900" y="2935069"/>
            <a:ext cx="1828803"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Basic research study design</a:t>
            </a:r>
          </a:p>
        </p:txBody>
      </p:sp>
      <p:sp>
        <p:nvSpPr>
          <p:cNvPr id="11" name="TextBox 10"/>
          <p:cNvSpPr txBox="1"/>
          <p:nvPr/>
        </p:nvSpPr>
        <p:spPr>
          <a:xfrm>
            <a:off x="1009650" y="4687669"/>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Research fieldwork implementation</a:t>
            </a:r>
          </a:p>
        </p:txBody>
      </p:sp>
      <p:sp>
        <p:nvSpPr>
          <p:cNvPr id="12" name="TextBox 11"/>
          <p:cNvSpPr txBox="1"/>
          <p:nvPr/>
        </p:nvSpPr>
        <p:spPr>
          <a:xfrm>
            <a:off x="2166937" y="1423611"/>
            <a:ext cx="1685925"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Measurement</a:t>
            </a:r>
          </a:p>
        </p:txBody>
      </p:sp>
      <p:sp>
        <p:nvSpPr>
          <p:cNvPr id="13" name="TextBox 12"/>
          <p:cNvSpPr txBox="1"/>
          <p:nvPr/>
        </p:nvSpPr>
        <p:spPr>
          <a:xfrm>
            <a:off x="3009900" y="3544669"/>
            <a:ext cx="2514600"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Basic statistical analysis</a:t>
            </a:r>
          </a:p>
        </p:txBody>
      </p:sp>
      <p:sp>
        <p:nvSpPr>
          <p:cNvPr id="14" name="TextBox 13"/>
          <p:cNvSpPr txBox="1"/>
          <p:nvPr/>
        </p:nvSpPr>
        <p:spPr>
          <a:xfrm>
            <a:off x="2476500" y="4154269"/>
            <a:ext cx="2343150"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Scientific dissemination</a:t>
            </a:r>
          </a:p>
        </p:txBody>
      </p:sp>
      <p:sp>
        <p:nvSpPr>
          <p:cNvPr id="15" name="TextBox 14"/>
          <p:cNvSpPr txBox="1"/>
          <p:nvPr/>
        </p:nvSpPr>
        <p:spPr>
          <a:xfrm>
            <a:off x="3848100" y="1715869"/>
            <a:ext cx="1900116"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Complex sampling</a:t>
            </a:r>
          </a:p>
        </p:txBody>
      </p:sp>
      <p:sp>
        <p:nvSpPr>
          <p:cNvPr id="16" name="TextBox 15"/>
          <p:cNvSpPr txBox="1"/>
          <p:nvPr/>
        </p:nvSpPr>
        <p:spPr>
          <a:xfrm>
            <a:off x="4000500" y="4687669"/>
            <a:ext cx="2457455"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Generation of new research methods</a:t>
            </a:r>
          </a:p>
        </p:txBody>
      </p:sp>
      <p:cxnSp>
        <p:nvCxnSpPr>
          <p:cNvPr id="18" name="Straight Connector 17"/>
          <p:cNvCxnSpPr/>
          <p:nvPr/>
        </p:nvCxnSpPr>
        <p:spPr bwMode="auto">
          <a:xfrm>
            <a:off x="3086100" y="6096000"/>
            <a:ext cx="938689" cy="0"/>
          </a:xfrm>
          <a:prstGeom prst="line">
            <a:avLst/>
          </a:prstGeom>
          <a:solidFill>
            <a:schemeClr val="accent1"/>
          </a:solidFill>
          <a:ln w="63500" cap="flat" cmpd="sng" algn="ctr">
            <a:solidFill>
              <a:schemeClr val="accent2">
                <a:lumMod val="75000"/>
              </a:schemeClr>
            </a:solidFill>
            <a:prstDash val="solid"/>
            <a:round/>
            <a:headEnd type="none" w="med" len="med"/>
            <a:tailEnd type="none" w="med" len="med"/>
          </a:ln>
          <a:effectLst/>
        </p:spPr>
      </p:cxnSp>
      <p:cxnSp>
        <p:nvCxnSpPr>
          <p:cNvPr id="19" name="Straight Connector 18"/>
          <p:cNvCxnSpPr/>
          <p:nvPr/>
        </p:nvCxnSpPr>
        <p:spPr bwMode="auto">
          <a:xfrm>
            <a:off x="5143500" y="6096000"/>
            <a:ext cx="1028700" cy="0"/>
          </a:xfrm>
          <a:prstGeom prst="line">
            <a:avLst/>
          </a:prstGeom>
          <a:solidFill>
            <a:schemeClr val="accent1"/>
          </a:solidFill>
          <a:ln w="63500" cap="flat" cmpd="sng" algn="ctr">
            <a:solidFill>
              <a:srgbClr val="FF0000"/>
            </a:solidFill>
            <a:prstDash val="solid"/>
            <a:round/>
            <a:headEnd type="none" w="med" len="med"/>
            <a:tailEnd type="none" w="med" len="med"/>
          </a:ln>
          <a:effectLst/>
        </p:spPr>
      </p:cxnSp>
      <p:sp>
        <p:nvSpPr>
          <p:cNvPr id="20" name="TextBox 19"/>
          <p:cNvSpPr txBox="1"/>
          <p:nvPr/>
        </p:nvSpPr>
        <p:spPr>
          <a:xfrm>
            <a:off x="6591300" y="1743670"/>
            <a:ext cx="1476150" cy="923330"/>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Extraction of complex data</a:t>
            </a:r>
          </a:p>
        </p:txBody>
      </p:sp>
      <p:sp>
        <p:nvSpPr>
          <p:cNvPr id="21" name="TextBox 20"/>
          <p:cNvSpPr txBox="1"/>
          <p:nvPr/>
        </p:nvSpPr>
        <p:spPr>
          <a:xfrm>
            <a:off x="2171700" y="6197025"/>
            <a:ext cx="2914650" cy="584775"/>
          </a:xfrm>
          <a:prstGeom prst="rect">
            <a:avLst/>
          </a:prstGeom>
          <a:noFill/>
        </p:spPr>
        <p:txBody>
          <a:bodyPr wrap="square" rtlCol="0">
            <a:spAutoFit/>
          </a:bodyPr>
          <a:lstStyle/>
          <a:p>
            <a:pPr algn="ctr" eaLnBrk="1" fontAlgn="auto" hangingPunct="1">
              <a:spcBef>
                <a:spcPts val="0"/>
              </a:spcBef>
              <a:spcAft>
                <a:spcPts val="0"/>
              </a:spcAft>
            </a:pPr>
            <a:r>
              <a:rPr lang="en-US" sz="1600" dirty="0">
                <a:solidFill>
                  <a:srgbClr val="3333CC">
                    <a:lumMod val="75000"/>
                  </a:srgbClr>
                </a:solidFill>
                <a:latin typeface="Arial" pitchFamily="34" charset="0"/>
                <a:cs typeface="Arial" panose="020B0604020202020204" pitchFamily="34" charset="0"/>
              </a:rPr>
              <a:t>Epidemiologist/ </a:t>
            </a:r>
          </a:p>
          <a:p>
            <a:pPr algn="ctr" eaLnBrk="1" fontAlgn="auto" hangingPunct="1">
              <a:spcBef>
                <a:spcPts val="0"/>
              </a:spcBef>
              <a:spcAft>
                <a:spcPts val="0"/>
              </a:spcAft>
            </a:pPr>
            <a:r>
              <a:rPr lang="en-US" sz="1600" dirty="0">
                <a:solidFill>
                  <a:srgbClr val="3333CC">
                    <a:lumMod val="75000"/>
                  </a:srgbClr>
                </a:solidFill>
                <a:latin typeface="Arial" pitchFamily="34" charset="0"/>
                <a:cs typeface="Arial" panose="020B0604020202020204" pitchFamily="34" charset="0"/>
              </a:rPr>
              <a:t>Clinical Researcher</a:t>
            </a:r>
          </a:p>
        </p:txBody>
      </p:sp>
      <p:sp>
        <p:nvSpPr>
          <p:cNvPr id="22" name="TextBox 21"/>
          <p:cNvSpPr txBox="1"/>
          <p:nvPr/>
        </p:nvSpPr>
        <p:spPr>
          <a:xfrm>
            <a:off x="4686300" y="6324600"/>
            <a:ext cx="2057400" cy="338554"/>
          </a:xfrm>
          <a:prstGeom prst="rect">
            <a:avLst/>
          </a:prstGeom>
          <a:noFill/>
        </p:spPr>
        <p:txBody>
          <a:bodyPr wrap="square" rtlCol="0">
            <a:spAutoFit/>
          </a:bodyPr>
          <a:lstStyle/>
          <a:p>
            <a:pPr algn="ctr" eaLnBrk="1" fontAlgn="auto" hangingPunct="1">
              <a:spcBef>
                <a:spcPts val="0"/>
              </a:spcBef>
              <a:spcAft>
                <a:spcPts val="0"/>
              </a:spcAft>
            </a:pPr>
            <a:r>
              <a:rPr lang="en-US" sz="1600" dirty="0">
                <a:solidFill>
                  <a:srgbClr val="FF0000"/>
                </a:solidFill>
                <a:latin typeface="Arial" pitchFamily="34" charset="0"/>
                <a:cs typeface="Arial" panose="020B0604020202020204" pitchFamily="34" charset="0"/>
              </a:rPr>
              <a:t>Biostatistician</a:t>
            </a:r>
          </a:p>
        </p:txBody>
      </p:sp>
      <p:cxnSp>
        <p:nvCxnSpPr>
          <p:cNvPr id="23" name="Straight Connector 22"/>
          <p:cNvCxnSpPr/>
          <p:nvPr/>
        </p:nvCxnSpPr>
        <p:spPr bwMode="auto">
          <a:xfrm>
            <a:off x="647701" y="6096000"/>
            <a:ext cx="1066799" cy="0"/>
          </a:xfrm>
          <a:prstGeom prst="line">
            <a:avLst/>
          </a:prstGeom>
          <a:solidFill>
            <a:schemeClr val="accent1"/>
          </a:solidFill>
          <a:ln w="63500" cap="flat" cmpd="sng" algn="ctr">
            <a:solidFill>
              <a:schemeClr val="accent1">
                <a:lumMod val="50000"/>
              </a:schemeClr>
            </a:solidFill>
            <a:prstDash val="solid"/>
            <a:round/>
            <a:headEnd type="none" w="med" len="med"/>
            <a:tailEnd type="none" w="med" len="med"/>
          </a:ln>
          <a:effectLst/>
        </p:spPr>
      </p:cxnSp>
      <p:sp>
        <p:nvSpPr>
          <p:cNvPr id="24" name="TextBox 23"/>
          <p:cNvSpPr txBox="1"/>
          <p:nvPr/>
        </p:nvSpPr>
        <p:spPr>
          <a:xfrm>
            <a:off x="-25958" y="6172200"/>
            <a:ext cx="2578658" cy="584775"/>
          </a:xfrm>
          <a:prstGeom prst="rect">
            <a:avLst/>
          </a:prstGeom>
          <a:noFill/>
        </p:spPr>
        <p:txBody>
          <a:bodyPr wrap="square" rtlCol="0">
            <a:spAutoFit/>
          </a:bodyPr>
          <a:lstStyle/>
          <a:p>
            <a:pPr algn="ctr" eaLnBrk="1" fontAlgn="auto" hangingPunct="1">
              <a:spcBef>
                <a:spcPts val="0"/>
              </a:spcBef>
              <a:spcAft>
                <a:spcPts val="0"/>
              </a:spcAft>
            </a:pPr>
            <a:r>
              <a:rPr lang="en-US" sz="1600" dirty="0">
                <a:solidFill>
                  <a:srgbClr val="00CC99">
                    <a:lumMod val="50000"/>
                  </a:srgbClr>
                </a:solidFill>
                <a:latin typeface="Arial" pitchFamily="34" charset="0"/>
                <a:cs typeface="Arial" panose="020B0604020202020204" pitchFamily="34" charset="0"/>
              </a:rPr>
              <a:t>Subject Matter Expert </a:t>
            </a:r>
          </a:p>
          <a:p>
            <a:pPr algn="ctr" eaLnBrk="1" fontAlgn="auto" hangingPunct="1">
              <a:spcBef>
                <a:spcPts val="0"/>
              </a:spcBef>
              <a:spcAft>
                <a:spcPts val="0"/>
              </a:spcAft>
            </a:pPr>
            <a:r>
              <a:rPr lang="en-US" sz="1600" dirty="0">
                <a:solidFill>
                  <a:srgbClr val="00CC99">
                    <a:lumMod val="50000"/>
                  </a:srgbClr>
                </a:solidFill>
                <a:latin typeface="Arial" pitchFamily="34" charset="0"/>
                <a:cs typeface="Arial" panose="020B0604020202020204" pitchFamily="34" charset="0"/>
              </a:rPr>
              <a:t>(e.g., clinician or biologist)</a:t>
            </a:r>
          </a:p>
        </p:txBody>
      </p:sp>
      <p:sp>
        <p:nvSpPr>
          <p:cNvPr id="25" name="TextBox 24"/>
          <p:cNvSpPr txBox="1"/>
          <p:nvPr/>
        </p:nvSpPr>
        <p:spPr>
          <a:xfrm>
            <a:off x="876300" y="2602468"/>
            <a:ext cx="3371850"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Minimization of inferential bias</a:t>
            </a:r>
          </a:p>
        </p:txBody>
      </p:sp>
      <p:cxnSp>
        <p:nvCxnSpPr>
          <p:cNvPr id="31" name="Straight Connector 30"/>
          <p:cNvCxnSpPr/>
          <p:nvPr/>
        </p:nvCxnSpPr>
        <p:spPr bwMode="auto">
          <a:xfrm>
            <a:off x="6896100" y="6096000"/>
            <a:ext cx="1028700" cy="0"/>
          </a:xfrm>
          <a:prstGeom prst="line">
            <a:avLst/>
          </a:prstGeom>
          <a:solidFill>
            <a:schemeClr val="accent1"/>
          </a:solidFill>
          <a:ln w="63500" cap="flat" cmpd="sng" algn="ctr">
            <a:solidFill>
              <a:srgbClr val="7E5042"/>
            </a:solidFill>
            <a:prstDash val="solid"/>
            <a:round/>
            <a:headEnd type="none" w="med" len="med"/>
            <a:tailEnd type="none" w="med" len="med"/>
          </a:ln>
          <a:effectLst/>
        </p:spPr>
      </p:cxnSp>
      <p:cxnSp>
        <p:nvCxnSpPr>
          <p:cNvPr id="33" name="Straight Connector 32"/>
          <p:cNvCxnSpPr/>
          <p:nvPr/>
        </p:nvCxnSpPr>
        <p:spPr bwMode="auto">
          <a:xfrm>
            <a:off x="8648700" y="6096000"/>
            <a:ext cx="1028700" cy="0"/>
          </a:xfrm>
          <a:prstGeom prst="line">
            <a:avLst/>
          </a:prstGeom>
          <a:solidFill>
            <a:schemeClr val="accent1"/>
          </a:solidFill>
          <a:ln w="63500" cap="flat" cmpd="sng" algn="ctr">
            <a:solidFill>
              <a:schemeClr val="accent1"/>
            </a:solidFill>
            <a:prstDash val="solid"/>
            <a:round/>
            <a:headEnd type="none" w="med" len="med"/>
            <a:tailEnd type="none" w="med" len="med"/>
          </a:ln>
          <a:effectLst/>
        </p:spPr>
      </p:cxnSp>
      <p:sp>
        <p:nvSpPr>
          <p:cNvPr id="34" name="TextBox 33"/>
          <p:cNvSpPr txBox="1"/>
          <p:nvPr/>
        </p:nvSpPr>
        <p:spPr>
          <a:xfrm>
            <a:off x="6438900" y="6324600"/>
            <a:ext cx="2057400" cy="338554"/>
          </a:xfrm>
          <a:prstGeom prst="rect">
            <a:avLst/>
          </a:prstGeom>
          <a:noFill/>
        </p:spPr>
        <p:txBody>
          <a:bodyPr wrap="square" rtlCol="0">
            <a:spAutoFit/>
          </a:bodyPr>
          <a:lstStyle/>
          <a:p>
            <a:pPr algn="ctr" eaLnBrk="1" fontAlgn="auto" hangingPunct="1">
              <a:spcBef>
                <a:spcPts val="0"/>
              </a:spcBef>
              <a:spcAft>
                <a:spcPts val="0"/>
              </a:spcAft>
            </a:pPr>
            <a:r>
              <a:rPr lang="en-US" sz="1600" dirty="0">
                <a:solidFill>
                  <a:srgbClr val="7E5042"/>
                </a:solidFill>
                <a:latin typeface="Arial" pitchFamily="34" charset="0"/>
                <a:cs typeface="Arial" panose="020B0604020202020204" pitchFamily="34" charset="0"/>
              </a:rPr>
              <a:t>Data Scientist</a:t>
            </a:r>
          </a:p>
        </p:txBody>
      </p:sp>
      <p:sp>
        <p:nvSpPr>
          <p:cNvPr id="35" name="TextBox 34"/>
          <p:cNvSpPr txBox="1"/>
          <p:nvPr/>
        </p:nvSpPr>
        <p:spPr>
          <a:xfrm>
            <a:off x="8191500" y="6184355"/>
            <a:ext cx="2057400" cy="584775"/>
          </a:xfrm>
          <a:prstGeom prst="rect">
            <a:avLst/>
          </a:prstGeom>
          <a:noFill/>
          <a:ln>
            <a:noFill/>
          </a:ln>
        </p:spPr>
        <p:txBody>
          <a:bodyPr wrap="square" rtlCol="0">
            <a:spAutoFit/>
          </a:bodyPr>
          <a:lstStyle/>
          <a:p>
            <a:pPr algn="ctr" eaLnBrk="1" fontAlgn="auto" hangingPunct="1">
              <a:spcBef>
                <a:spcPts val="0"/>
              </a:spcBef>
              <a:spcAft>
                <a:spcPts val="0"/>
              </a:spcAft>
            </a:pPr>
            <a:r>
              <a:rPr lang="en-US" sz="1600" dirty="0">
                <a:solidFill>
                  <a:srgbClr val="00CC99"/>
                </a:solidFill>
                <a:latin typeface="Arial" pitchFamily="34" charset="0"/>
                <a:cs typeface="Arial" panose="020B0604020202020204" pitchFamily="34" charset="0"/>
              </a:rPr>
              <a:t>Informatician </a:t>
            </a:r>
          </a:p>
          <a:p>
            <a:pPr algn="ctr" eaLnBrk="1" fontAlgn="auto" hangingPunct="1">
              <a:spcBef>
                <a:spcPts val="0"/>
              </a:spcBef>
              <a:spcAft>
                <a:spcPts val="0"/>
              </a:spcAft>
            </a:pPr>
            <a:r>
              <a:rPr lang="en-US" sz="1600" dirty="0">
                <a:solidFill>
                  <a:srgbClr val="00CC99"/>
                </a:solidFill>
                <a:latin typeface="Arial" pitchFamily="34" charset="0"/>
                <a:cs typeface="Arial" panose="020B0604020202020204" pitchFamily="34" charset="0"/>
              </a:rPr>
              <a:t>(e.g., Bio/Clinical)</a:t>
            </a:r>
          </a:p>
        </p:txBody>
      </p:sp>
      <p:sp>
        <p:nvSpPr>
          <p:cNvPr id="36" name="TextBox 35"/>
          <p:cNvSpPr txBox="1"/>
          <p:nvPr/>
        </p:nvSpPr>
        <p:spPr>
          <a:xfrm>
            <a:off x="7772399" y="1563469"/>
            <a:ext cx="1943101"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Collection of complex data</a:t>
            </a:r>
          </a:p>
        </p:txBody>
      </p:sp>
      <p:sp>
        <p:nvSpPr>
          <p:cNvPr id="37" name="TextBox 36"/>
          <p:cNvSpPr txBox="1"/>
          <p:nvPr/>
        </p:nvSpPr>
        <p:spPr>
          <a:xfrm>
            <a:off x="8343900" y="2362200"/>
            <a:ext cx="1831769"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Storage of complex data</a:t>
            </a:r>
          </a:p>
        </p:txBody>
      </p:sp>
      <p:sp>
        <p:nvSpPr>
          <p:cNvPr id="39" name="TextBox 38"/>
          <p:cNvSpPr txBox="1"/>
          <p:nvPr/>
        </p:nvSpPr>
        <p:spPr>
          <a:xfrm>
            <a:off x="7277100" y="4953000"/>
            <a:ext cx="1787796"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Computing at speed</a:t>
            </a:r>
          </a:p>
        </p:txBody>
      </p:sp>
      <p:sp>
        <p:nvSpPr>
          <p:cNvPr id="45" name="TextBox 44"/>
          <p:cNvSpPr txBox="1"/>
          <p:nvPr/>
        </p:nvSpPr>
        <p:spPr>
          <a:xfrm>
            <a:off x="4457700" y="1371600"/>
            <a:ext cx="1924050"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Advanced</a:t>
            </a:r>
          </a:p>
        </p:txBody>
      </p:sp>
      <p:sp>
        <p:nvSpPr>
          <p:cNvPr id="46" name="TextBox 45"/>
          <p:cNvSpPr txBox="1"/>
          <p:nvPr/>
        </p:nvSpPr>
        <p:spPr>
          <a:xfrm>
            <a:off x="4152900" y="2590800"/>
            <a:ext cx="2914650"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Cluster/pattern recognition</a:t>
            </a:r>
          </a:p>
        </p:txBody>
      </p:sp>
      <p:sp>
        <p:nvSpPr>
          <p:cNvPr id="47" name="TextBox 46"/>
          <p:cNvSpPr txBox="1"/>
          <p:nvPr/>
        </p:nvSpPr>
        <p:spPr>
          <a:xfrm>
            <a:off x="4000500" y="3974068"/>
            <a:ext cx="2914650" cy="369332"/>
          </a:xfrm>
          <a:prstGeom prst="rect">
            <a:avLst/>
          </a:prstGeom>
          <a:noFill/>
          <a:ln w="63500">
            <a:noFill/>
          </a:ln>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Prediction</a:t>
            </a:r>
          </a:p>
        </p:txBody>
      </p:sp>
      <p:grpSp>
        <p:nvGrpSpPr>
          <p:cNvPr id="54" name="Group 53"/>
          <p:cNvGrpSpPr/>
          <p:nvPr/>
        </p:nvGrpSpPr>
        <p:grpSpPr>
          <a:xfrm>
            <a:off x="2552700" y="1009658"/>
            <a:ext cx="8153400" cy="4681642"/>
            <a:chOff x="4130376" y="1009658"/>
            <a:chExt cx="7725608" cy="4681642"/>
          </a:xfrm>
        </p:grpSpPr>
        <p:sp>
          <p:nvSpPr>
            <p:cNvPr id="44" name="Arc 43"/>
            <p:cNvSpPr/>
            <p:nvPr/>
          </p:nvSpPr>
          <p:spPr bwMode="auto">
            <a:xfrm rot="16200000">
              <a:off x="6773980" y="-357606"/>
              <a:ext cx="2438399" cy="7725608"/>
            </a:xfrm>
            <a:prstGeom prst="arc">
              <a:avLst>
                <a:gd name="adj1" fmla="val 11206479"/>
                <a:gd name="adj2" fmla="val 20870184"/>
              </a:avLst>
            </a:prstGeom>
            <a:noFill/>
            <a:ln w="63500" cap="flat" cmpd="sng" algn="ctr">
              <a:solidFill>
                <a:srgbClr val="7E504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dirty="0">
                <a:solidFill>
                  <a:srgbClr val="000000"/>
                </a:solidFill>
              </a:endParaRPr>
            </a:p>
          </p:txBody>
        </p:sp>
        <p:sp>
          <p:nvSpPr>
            <p:cNvPr id="53" name="Arc 52"/>
            <p:cNvSpPr/>
            <p:nvPr/>
          </p:nvSpPr>
          <p:spPr bwMode="auto">
            <a:xfrm>
              <a:off x="7638126" y="1009658"/>
              <a:ext cx="2196203" cy="4681642"/>
            </a:xfrm>
            <a:prstGeom prst="arc">
              <a:avLst>
                <a:gd name="adj1" fmla="val 13522778"/>
                <a:gd name="adj2" fmla="val 7532011"/>
              </a:avLst>
            </a:prstGeom>
            <a:noFill/>
            <a:ln w="63500" cap="flat" cmpd="sng" algn="ctr">
              <a:solidFill>
                <a:srgbClr val="7E504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dirty="0">
                <a:solidFill>
                  <a:srgbClr val="000000"/>
                </a:solidFill>
              </a:endParaRPr>
            </a:p>
          </p:txBody>
        </p:sp>
      </p:grpSp>
      <p:grpSp>
        <p:nvGrpSpPr>
          <p:cNvPr id="56" name="Group 55"/>
          <p:cNvGrpSpPr/>
          <p:nvPr/>
        </p:nvGrpSpPr>
        <p:grpSpPr>
          <a:xfrm>
            <a:off x="4289653" y="1105057"/>
            <a:ext cx="5806846" cy="4681642"/>
            <a:chOff x="4503965" y="1009658"/>
            <a:chExt cx="5502046" cy="4681642"/>
          </a:xfrm>
        </p:grpSpPr>
        <p:sp>
          <p:nvSpPr>
            <p:cNvPr id="57" name="Arc 56"/>
            <p:cNvSpPr/>
            <p:nvPr/>
          </p:nvSpPr>
          <p:spPr bwMode="auto">
            <a:xfrm rot="16200000">
              <a:off x="5422741" y="1271824"/>
              <a:ext cx="2706467" cy="4544019"/>
            </a:xfrm>
            <a:prstGeom prst="arc">
              <a:avLst>
                <a:gd name="adj1" fmla="val 10799021"/>
                <a:gd name="adj2" fmla="val 21000375"/>
              </a:avLst>
            </a:prstGeom>
            <a:noFill/>
            <a:ln w="63500" cap="flat" cmpd="sng" algn="ctr">
              <a:solidFill>
                <a:schemeClr val="accent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dirty="0">
                <a:solidFill>
                  <a:srgbClr val="000000"/>
                </a:solidFill>
              </a:endParaRPr>
            </a:p>
          </p:txBody>
        </p:sp>
        <p:sp>
          <p:nvSpPr>
            <p:cNvPr id="58" name="Arc 57"/>
            <p:cNvSpPr/>
            <p:nvPr/>
          </p:nvSpPr>
          <p:spPr bwMode="auto">
            <a:xfrm>
              <a:off x="6287698" y="1009658"/>
              <a:ext cx="3718313" cy="4681642"/>
            </a:xfrm>
            <a:prstGeom prst="arc">
              <a:avLst>
                <a:gd name="adj1" fmla="val 12873825"/>
                <a:gd name="adj2" fmla="val 8099668"/>
              </a:avLst>
            </a:prstGeom>
            <a:noFill/>
            <a:ln w="63500" cap="flat" cmpd="sng" algn="ctr">
              <a:solidFill>
                <a:schemeClr val="accent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dirty="0">
                <a:solidFill>
                  <a:srgbClr val="000000"/>
                </a:solidFill>
              </a:endParaRPr>
            </a:p>
          </p:txBody>
        </p:sp>
      </p:grpSp>
      <p:sp>
        <p:nvSpPr>
          <p:cNvPr id="59" name="TextBox 58"/>
          <p:cNvSpPr txBox="1"/>
          <p:nvPr/>
        </p:nvSpPr>
        <p:spPr>
          <a:xfrm>
            <a:off x="7962900" y="4154269"/>
            <a:ext cx="1787796"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Reporting of complex data</a:t>
            </a:r>
          </a:p>
        </p:txBody>
      </p:sp>
      <p:sp>
        <p:nvSpPr>
          <p:cNvPr id="60" name="TextBox 59"/>
          <p:cNvSpPr txBox="1"/>
          <p:nvPr/>
        </p:nvSpPr>
        <p:spPr>
          <a:xfrm>
            <a:off x="8115300" y="3468469"/>
            <a:ext cx="1787796"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Distributing</a:t>
            </a:r>
          </a:p>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complex data</a:t>
            </a:r>
          </a:p>
        </p:txBody>
      </p:sp>
      <p:sp>
        <p:nvSpPr>
          <p:cNvPr id="61" name="TextBox 60"/>
          <p:cNvSpPr txBox="1"/>
          <p:nvPr/>
        </p:nvSpPr>
        <p:spPr>
          <a:xfrm>
            <a:off x="6685208" y="2895600"/>
            <a:ext cx="2002936"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Organization of complex data</a:t>
            </a:r>
          </a:p>
        </p:txBody>
      </p:sp>
      <p:sp>
        <p:nvSpPr>
          <p:cNvPr id="62" name="TextBox 61"/>
          <p:cNvSpPr txBox="1"/>
          <p:nvPr/>
        </p:nvSpPr>
        <p:spPr>
          <a:xfrm>
            <a:off x="6119934" y="4340076"/>
            <a:ext cx="2438400"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Manipulation of </a:t>
            </a:r>
          </a:p>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complex data</a:t>
            </a:r>
          </a:p>
        </p:txBody>
      </p:sp>
      <p:sp>
        <p:nvSpPr>
          <p:cNvPr id="63" name="TextBox 62"/>
          <p:cNvSpPr txBox="1"/>
          <p:nvPr/>
        </p:nvSpPr>
        <p:spPr>
          <a:xfrm>
            <a:off x="1485900" y="1882169"/>
            <a:ext cx="2228848"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Advanced research study design</a:t>
            </a:r>
          </a:p>
        </p:txBody>
      </p:sp>
      <p:sp>
        <p:nvSpPr>
          <p:cNvPr id="64" name="TextBox 63"/>
          <p:cNvSpPr txBox="1"/>
          <p:nvPr/>
        </p:nvSpPr>
        <p:spPr>
          <a:xfrm>
            <a:off x="4838700" y="1600200"/>
            <a:ext cx="1924050"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statistical analysis</a:t>
            </a:r>
          </a:p>
        </p:txBody>
      </p:sp>
      <p:sp>
        <p:nvSpPr>
          <p:cNvPr id="65" name="TextBox 64"/>
          <p:cNvSpPr txBox="1"/>
          <p:nvPr/>
        </p:nvSpPr>
        <p:spPr>
          <a:xfrm>
            <a:off x="4686300" y="3039070"/>
            <a:ext cx="2228850" cy="923330"/>
          </a:xfrm>
          <a:prstGeom prst="rect">
            <a:avLst/>
          </a:prstGeom>
          <a:noFill/>
          <a:ln w="63500">
            <a:noFill/>
          </a:ln>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Graphical representation</a:t>
            </a:r>
          </a:p>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 of data</a:t>
            </a:r>
          </a:p>
        </p:txBody>
      </p:sp>
      <p:sp>
        <p:nvSpPr>
          <p:cNvPr id="66" name="TextBox 65"/>
          <p:cNvSpPr txBox="1"/>
          <p:nvPr/>
        </p:nvSpPr>
        <p:spPr>
          <a:xfrm>
            <a:off x="342900" y="3897868"/>
            <a:ext cx="2971800"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Research team leadership</a:t>
            </a:r>
          </a:p>
        </p:txBody>
      </p:sp>
      <p:sp>
        <p:nvSpPr>
          <p:cNvPr id="48" name="TextBox 47"/>
          <p:cNvSpPr txBox="1"/>
          <p:nvPr/>
        </p:nvSpPr>
        <p:spPr>
          <a:xfrm>
            <a:off x="6645639" y="3676453"/>
            <a:ext cx="1774538"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Cleaning of complex data</a:t>
            </a:r>
          </a:p>
        </p:txBody>
      </p:sp>
    </p:spTree>
    <p:extLst>
      <p:ext uri="{BB962C8B-B14F-4D97-AF65-F5344CB8AC3E}">
        <p14:creationId xmlns:p14="http://schemas.microsoft.com/office/powerpoint/2010/main" val="1494281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5"/>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6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5"/>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6"/>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6"/>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4"/>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31"/>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4"/>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62"/>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61"/>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20"/>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56"/>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33"/>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35"/>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36"/>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37"/>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60"/>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59"/>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39"/>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7" grpId="0" animBg="1"/>
      <p:bldP spid="6" grpId="0" animBg="1"/>
      <p:bldP spid="9" grpId="0"/>
      <p:bldP spid="10" grpId="0"/>
      <p:bldP spid="11" grpId="0"/>
      <p:bldP spid="12" grpId="0"/>
      <p:bldP spid="13" grpId="0"/>
      <p:bldP spid="14" grpId="0"/>
      <p:bldP spid="15" grpId="0"/>
      <p:bldP spid="16" grpId="0"/>
      <p:bldP spid="20" grpId="0"/>
      <p:bldP spid="21" grpId="0"/>
      <p:bldP spid="22" grpId="0"/>
      <p:bldP spid="24" grpId="0"/>
      <p:bldP spid="25" grpId="0"/>
      <p:bldP spid="34" grpId="0"/>
      <p:bldP spid="35" grpId="0"/>
      <p:bldP spid="36" grpId="0"/>
      <p:bldP spid="37" grpId="0"/>
      <p:bldP spid="39" grpId="0"/>
      <p:bldP spid="45" grpId="0"/>
      <p:bldP spid="46" grpId="0"/>
      <p:bldP spid="47" grpId="0"/>
      <p:bldP spid="59" grpId="0"/>
      <p:bldP spid="60" grpId="0"/>
      <p:bldP spid="61" grpId="0"/>
      <p:bldP spid="62" grpId="0"/>
      <p:bldP spid="63" grpId="0"/>
      <p:bldP spid="64" grpId="0"/>
      <p:bldP spid="65" grpId="0"/>
      <p:bldP spid="66" grpId="0"/>
      <p:bldP spid="4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152400"/>
            <a:ext cx="8743950" cy="533400"/>
          </a:xfrm>
        </p:spPr>
        <p:txBody>
          <a:bodyPr/>
          <a:lstStyle/>
          <a:p>
            <a:r>
              <a:rPr lang="en-US" dirty="0"/>
              <a:t>What We Teach: Summary</a:t>
            </a:r>
          </a:p>
        </p:txBody>
      </p:sp>
      <p:sp>
        <p:nvSpPr>
          <p:cNvPr id="193539" name="Rectangle 3"/>
          <p:cNvSpPr>
            <a:spLocks noGrp="1" noChangeArrowheads="1"/>
          </p:cNvSpPr>
          <p:nvPr>
            <p:ph type="body" idx="1"/>
          </p:nvPr>
        </p:nvSpPr>
        <p:spPr>
          <a:xfrm>
            <a:off x="-9525" y="339488"/>
            <a:ext cx="10287000" cy="5867400"/>
          </a:xfrm>
        </p:spPr>
        <p:txBody>
          <a:bodyPr/>
          <a:lstStyle/>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p>
          <a:p>
            <a:pPr marL="287337" indent="0">
              <a:spcAft>
                <a:spcPts val="500"/>
              </a:spcAft>
              <a:buNone/>
            </a:pPr>
            <a:r>
              <a:rPr lang="en-US" sz="2400" b="1" u="sng" dirty="0"/>
              <a:t>Deep understanding of the basics </a:t>
            </a:r>
          </a:p>
          <a:p>
            <a:pPr marL="514350" indent="-227013">
              <a:spcAft>
                <a:spcPts val="1200"/>
              </a:spcAft>
            </a:pPr>
            <a:r>
              <a:rPr lang="en-US" sz="2400" b="1" dirty="0"/>
              <a:t>Study design</a:t>
            </a:r>
          </a:p>
          <a:p>
            <a:pPr marL="514350" indent="-227013">
              <a:spcAft>
                <a:spcPts val="1200"/>
              </a:spcAft>
            </a:pPr>
            <a:r>
              <a:rPr lang="en-US" sz="2400" b="1" dirty="0"/>
              <a:t>Metrics of disease occurrence</a:t>
            </a:r>
          </a:p>
          <a:p>
            <a:pPr marL="514350" indent="-227013">
              <a:spcAft>
                <a:spcPts val="1200"/>
              </a:spcAft>
            </a:pPr>
            <a:r>
              <a:rPr lang="en-US" sz="2400" b="1" dirty="0"/>
              <a:t>Metrics of association</a:t>
            </a:r>
          </a:p>
          <a:p>
            <a:pPr marL="514350" indent="-227013">
              <a:spcAft>
                <a:spcPts val="600"/>
              </a:spcAft>
            </a:pPr>
            <a:r>
              <a:rPr lang="en-US" sz="2400" b="1" dirty="0"/>
              <a:t>Minimization of inferential bias</a:t>
            </a:r>
          </a:p>
          <a:p>
            <a:pPr marL="914400" lvl="1" indent="-227013">
              <a:spcBef>
                <a:spcPts val="0"/>
              </a:spcBef>
              <a:spcAft>
                <a:spcPts val="1200"/>
              </a:spcAft>
            </a:pPr>
            <a:r>
              <a:rPr lang="en-US" sz="2200" b="1" dirty="0"/>
              <a:t>Selection bias, measurement bias and confounding  </a:t>
            </a:r>
          </a:p>
          <a:p>
            <a:pPr marL="514350" indent="-227013">
              <a:spcAft>
                <a:spcPts val="1200"/>
              </a:spcAft>
            </a:pPr>
            <a:r>
              <a:rPr lang="en-US" sz="2400" b="1" dirty="0"/>
              <a:t>How to think graphically:  Directed acyclic graphs (DAGs)</a:t>
            </a:r>
          </a:p>
          <a:p>
            <a:pPr marL="514350" indent="-227013">
              <a:spcAft>
                <a:spcPts val="600"/>
              </a:spcAft>
            </a:pPr>
            <a:r>
              <a:rPr lang="en-US" sz="2400" b="1" dirty="0"/>
              <a:t>Emphasis on causation-related research</a:t>
            </a:r>
          </a:p>
          <a:p>
            <a:pPr marL="514350" indent="-227013">
              <a:spcAft>
                <a:spcPts val="300"/>
              </a:spcAft>
            </a:pPr>
            <a:r>
              <a:rPr lang="en-US" sz="2400" b="1" dirty="0"/>
              <a:t>Indispensable for anyone seeking to be a serious researcher</a:t>
            </a:r>
          </a:p>
          <a:p>
            <a:pPr marL="914400" lvl="1" indent="-227013">
              <a:spcAft>
                <a:spcPts val="1500"/>
              </a:spcAft>
            </a:pPr>
            <a:r>
              <a:rPr lang="en-US" sz="2200" b="1" dirty="0"/>
              <a:t>Sufficient for some researchers who are supported by other experts</a:t>
            </a:r>
          </a:p>
          <a:p>
            <a:pPr marL="514350" indent="-227013">
              <a:spcAft>
                <a:spcPts val="1800"/>
              </a:spcAft>
            </a:pPr>
            <a:r>
              <a:rPr lang="en-US" sz="2400" b="1" dirty="0"/>
              <a:t>Foundation for more advanced designs and techniques</a:t>
            </a:r>
          </a:p>
          <a:p>
            <a:pPr marL="514350" indent="-457200">
              <a:lnSpc>
                <a:spcPct val="80000"/>
              </a:lnSpc>
            </a:pPr>
            <a:endParaRPr lang="en-US" sz="1600" dirty="0"/>
          </a:p>
          <a:p>
            <a:pPr marL="533400" indent="-465138">
              <a:lnSpc>
                <a:spcPct val="80000"/>
              </a:lnSpc>
            </a:pPr>
            <a:endParaRPr lang="en-US" sz="2400" b="1" dirty="0"/>
          </a:p>
          <a:p>
            <a:pPr marL="914400" lvl="2" indent="0">
              <a:buNone/>
            </a:pPr>
            <a:endParaRPr lang="en-US" sz="2000" dirty="0"/>
          </a:p>
          <a:p>
            <a:pPr marL="914400" lvl="1" indent="-457200">
              <a:lnSpc>
                <a:spcPct val="80000"/>
              </a:lnSpc>
              <a:buFontTx/>
              <a:buNone/>
            </a:pPr>
            <a:endParaRPr lang="en-US" sz="2400" dirty="0"/>
          </a:p>
          <a:p>
            <a:pPr marL="914400" lvl="1" indent="-457200">
              <a:lnSpc>
                <a:spcPct val="80000"/>
              </a:lnSpc>
            </a:pPr>
            <a:endParaRPr lang="en-US" sz="800" dirty="0"/>
          </a:p>
        </p:txBody>
      </p:sp>
    </p:spTree>
    <p:extLst>
      <p:ext uri="{BB962C8B-B14F-4D97-AF65-F5344CB8AC3E}">
        <p14:creationId xmlns:p14="http://schemas.microsoft.com/office/powerpoint/2010/main" val="2193334850"/>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27392</TotalTime>
  <Words>8573</Words>
  <Application>Microsoft Office PowerPoint</Application>
  <PresentationFormat>35mm Slides</PresentationFormat>
  <Paragraphs>446</Paragraphs>
  <Slides>23</Slides>
  <Notes>23</Notes>
  <HiddenSlides>0</HiddenSlides>
  <MMClips>0</MMClips>
  <ScaleCrop>false</ScaleCrop>
  <HeadingPairs>
    <vt:vector size="8"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23</vt:i4>
      </vt:variant>
    </vt:vector>
  </HeadingPairs>
  <TitlesOfParts>
    <vt:vector size="30" baseType="lpstr">
      <vt:lpstr>Arial</vt:lpstr>
      <vt:lpstr>Calibri</vt:lpstr>
      <vt:lpstr>Times New Roman</vt:lpstr>
      <vt:lpstr>Default Design</vt:lpstr>
      <vt:lpstr>1_Default Design</vt:lpstr>
      <vt:lpstr>2_Default Design</vt:lpstr>
      <vt:lpstr>Document</vt:lpstr>
      <vt:lpstr>Epidemiologic Methods (EPI 203)</vt:lpstr>
      <vt:lpstr>Course Introduction: An Overview</vt:lpstr>
      <vt:lpstr>Definitions of Epidemiology</vt:lpstr>
      <vt:lpstr>Phobic to Epidemiology? Some Other Names …</vt:lpstr>
      <vt:lpstr>What Kinds of Questions/Objectives Does Epidemiology/Clinical Research Address?  “Big 6”</vt:lpstr>
      <vt:lpstr>The “Big 6” are a Subset of the Larger Universe of  Questions in Human Subjects Research</vt:lpstr>
      <vt:lpstr>What Do (Good) Practicing Epidemiologists/Clinical Researchers Know? </vt:lpstr>
      <vt:lpstr>Distinctions Between the Disciplines</vt:lpstr>
      <vt:lpstr>What We Teach: Summary</vt:lpstr>
      <vt:lpstr>How We Teach: The Weekly Learning Cycle</vt:lpstr>
      <vt:lpstr>The Weekly Learning Cycle and Why We Do It</vt:lpstr>
      <vt:lpstr>Resources for Learning the Content</vt:lpstr>
      <vt:lpstr>Resources – cont’d</vt:lpstr>
      <vt:lpstr>Learning the material – Best approach</vt:lpstr>
      <vt:lpstr>“CLE” (Syllabus)</vt:lpstr>
      <vt:lpstr>PowerPoint Presentation</vt:lpstr>
      <vt:lpstr>TICR Program Professional Conduct Statement Clarifications for this class</vt:lpstr>
      <vt:lpstr>Why Should Knowing This Material Matter to You?</vt:lpstr>
      <vt:lpstr>PowerPoint Presentation</vt:lpstr>
      <vt:lpstr>PowerPoint Presentation</vt:lpstr>
      <vt:lpstr>PowerPoint Presentation</vt:lpstr>
      <vt:lpstr>PowerPoint Presentation</vt:lpstr>
      <vt:lpstr>We look forward to working with everyone throughout the course on the journey towards performing epidemiologic/clinical research well.   </vt:lpstr>
    </vt:vector>
  </TitlesOfParts>
  <Company>UCSF/PSG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Epidemiologic Methods</dc:title>
  <dc:creator>Jeff Martin</dc:creator>
  <cp:lastModifiedBy>Martin, Jeffrey</cp:lastModifiedBy>
  <cp:revision>255</cp:revision>
  <cp:lastPrinted>2001-09-24T19:01:03Z</cp:lastPrinted>
  <dcterms:created xsi:type="dcterms:W3CDTF">1999-10-19T18:58:44Z</dcterms:created>
  <dcterms:modified xsi:type="dcterms:W3CDTF">2021-09-09T21:08:33Z</dcterms:modified>
</cp:coreProperties>
</file>