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50"/>
  </p:notesMasterIdLst>
  <p:handoutMasterIdLst>
    <p:handoutMasterId r:id="rId51"/>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521" r:id="rId17"/>
    <p:sldId id="481" r:id="rId18"/>
    <p:sldId id="485" r:id="rId19"/>
    <p:sldId id="522" r:id="rId20"/>
    <p:sldId id="486" r:id="rId21"/>
    <p:sldId id="411" r:id="rId22"/>
    <p:sldId id="487" r:id="rId23"/>
    <p:sldId id="488" r:id="rId24"/>
    <p:sldId id="510" r:id="rId25"/>
    <p:sldId id="512" r:id="rId26"/>
    <p:sldId id="513" r:id="rId27"/>
    <p:sldId id="514" r:id="rId28"/>
    <p:sldId id="498" r:id="rId29"/>
    <p:sldId id="499" r:id="rId30"/>
    <p:sldId id="501" r:id="rId31"/>
    <p:sldId id="502" r:id="rId32"/>
    <p:sldId id="503" r:id="rId33"/>
    <p:sldId id="505" r:id="rId34"/>
    <p:sldId id="506" r:id="rId35"/>
    <p:sldId id="504" r:id="rId36"/>
    <p:sldId id="507" r:id="rId37"/>
    <p:sldId id="508" r:id="rId38"/>
    <p:sldId id="509" r:id="rId39"/>
    <p:sldId id="434" r:id="rId40"/>
    <p:sldId id="435" r:id="rId41"/>
    <p:sldId id="515" r:id="rId42"/>
    <p:sldId id="516" r:id="rId43"/>
    <p:sldId id="517" r:id="rId44"/>
    <p:sldId id="518" r:id="rId45"/>
    <p:sldId id="519" r:id="rId46"/>
    <p:sldId id="520" r:id="rId47"/>
    <p:sldId id="440" r:id="rId48"/>
    <p:sldId id="511" r:id="rId4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63" d="100"/>
          <a:sy n="63" d="100"/>
        </p:scale>
        <p:origin x="932"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some patients are systematically higher, but all seem to dip in the middle (for tablet and capsule).  If you have lots of patients draw a few of these or do them side by side (later).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16</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extLst>
      <p:ext uri="{BB962C8B-B14F-4D97-AF65-F5344CB8AC3E}">
        <p14:creationId xmlns:p14="http://schemas.microsoft.com/office/powerpoint/2010/main" val="1500260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17</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Let’s first</a:t>
            </a:r>
            <a:r>
              <a:rPr lang="en-US" baseline="0" dirty="0" smtClean="0"/>
              <a:t> focus in on the </a:t>
            </a:r>
            <a:r>
              <a:rPr lang="en-US" baseline="0" dirty="0" err="1" smtClean="0"/>
              <a:t>pilltype</a:t>
            </a:r>
            <a:r>
              <a:rPr lang="en-US" baseline="0" dirty="0" smtClean="0"/>
              <a:t> 2 effect.  What does that represent?  (Not statistically significant).</a:t>
            </a:r>
            <a:endParaRPr lang="en-US" dirty="0" smtClean="0"/>
          </a:p>
          <a:p>
            <a:endParaRPr lang="en-US" dirty="0" smtClean="0"/>
          </a:p>
          <a:p>
            <a:r>
              <a:rPr lang="en-US" dirty="0" smtClean="0"/>
              <a:t>But should</a:t>
            </a:r>
            <a:r>
              <a:rPr lang="en-US" baseline="0" dirty="0" smtClean="0"/>
              <a:t> always look at the overall test (why?).</a:t>
            </a:r>
            <a:endParaRPr lang="en-US" dirty="0" smtClean="0"/>
          </a:p>
          <a:p>
            <a:endParaRPr lang="en-US" dirty="0" smtClean="0"/>
          </a:p>
          <a:p>
            <a:r>
              <a:rPr lang="en-US" dirty="0" err="1" smtClean="0"/>
              <a:t>Testparm</a:t>
            </a:r>
            <a:r>
              <a:rPr lang="en-US" dirty="0" smtClean="0"/>
              <a:t>:</a:t>
            </a:r>
            <a:r>
              <a:rPr lang="en-US" baseline="0" dirty="0" smtClean="0"/>
              <a:t>  </a:t>
            </a:r>
            <a:r>
              <a:rPr lang="en-US" dirty="0" smtClean="0"/>
              <a:t>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18</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19</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err="1" smtClean="0"/>
              <a:t>Xtcorr</a:t>
            </a:r>
            <a:r>
              <a:rPr lang="en-US" dirty="0" smtClean="0"/>
              <a:t> gives the estimated</a:t>
            </a:r>
            <a:r>
              <a:rPr lang="en-US" baseline="0" dirty="0" smtClean="0"/>
              <a:t> correlation after running </a:t>
            </a:r>
            <a:r>
              <a:rPr lang="en-US" baseline="0" dirty="0" err="1" smtClean="0"/>
              <a:t>xtgee</a:t>
            </a:r>
            <a:r>
              <a:rPr lang="en-US" baseline="0" dirty="0" smtClean="0"/>
              <a:t>.  Within person correlation is positive and moderately strong at 0.7.  Why exactly </a:t>
            </a:r>
            <a:r>
              <a:rPr lang="en-US" baseline="0" smtClean="0"/>
              <a:t>all equal?</a:t>
            </a:r>
            <a:endParaRPr lang="en-US" dirty="0"/>
          </a:p>
        </p:txBody>
      </p:sp>
    </p:spTree>
    <p:extLst>
      <p:ext uri="{BB962C8B-B14F-4D97-AF65-F5344CB8AC3E}">
        <p14:creationId xmlns:p14="http://schemas.microsoft.com/office/powerpoint/2010/main" val="333676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a:t>Focus on the longitudinal data.</a:t>
            </a:r>
          </a:p>
          <a:p>
            <a:r>
              <a:rPr lang="en-US"/>
              <a:t>Start with some prototypical questions.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20</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21</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22</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23</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25</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a:t>Study of affect of culturing media on IVF.  Study by using several oocytes per woman.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26</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27</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Plot</a:t>
            </a:r>
            <a:r>
              <a:rPr lang="en-US" baseline="0" dirty="0" smtClean="0"/>
              <a:t> of the nth versus </a:t>
            </a:r>
            <a:r>
              <a:rPr lang="en-US" baseline="0" dirty="0" err="1" smtClean="0"/>
              <a:t>mth</a:t>
            </a:r>
            <a:r>
              <a:rPr lang="en-US" baseline="0" dirty="0" smtClean="0"/>
              <a:t> born baby from each mom where n and m range from 1 to 5.  For example, top left-most plot is a plot of the weights of the first born baby’s weight for a mom with the second born baby’s weight.  All are modestly and positively correlated.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29</a:t>
            </a:fld>
            <a:endParaRPr lang="en-US"/>
          </a:p>
        </p:txBody>
      </p:sp>
    </p:spTree>
    <p:extLst>
      <p:ext uri="{BB962C8B-B14F-4D97-AF65-F5344CB8AC3E}">
        <p14:creationId xmlns:p14="http://schemas.microsoft.com/office/powerpoint/2010/main" val="39551584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Top left most plot is a plot of the mouse’s weight at 22 days versus</a:t>
            </a:r>
            <a:r>
              <a:rPr lang="en-US" baseline="0" dirty="0" smtClean="0"/>
              <a:t> their weight at 29 days.  All plots show a high, positive correlation.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31</a:t>
            </a:fld>
            <a:endParaRPr lang="en-US"/>
          </a:p>
        </p:txBody>
      </p:sp>
    </p:spTree>
    <p:extLst>
      <p:ext uri="{BB962C8B-B14F-4D97-AF65-F5344CB8AC3E}">
        <p14:creationId xmlns:p14="http://schemas.microsoft.com/office/powerpoint/2010/main" val="89637216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features are a bit different from previous</a:t>
            </a:r>
            <a:r>
              <a:rPr lang="en-US" baseline="0" dirty="0" smtClean="0"/>
              <a:t> plots.  1) Correlation decreases as separation between time points increases (e.g., looking from left to right in top row).  2) Correlation increases as time progresses but separation stays constant (e.g., comparing the three plots that are above the diagonal (15 vs. 29, 29 vs. 43 and 43 vs. 57, which are all two weeks apart).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33</a:t>
            </a:fld>
            <a:endParaRPr lang="en-US"/>
          </a:p>
        </p:txBody>
      </p:sp>
    </p:spTree>
    <p:extLst>
      <p:ext uri="{BB962C8B-B14F-4D97-AF65-F5344CB8AC3E}">
        <p14:creationId xmlns:p14="http://schemas.microsoft.com/office/powerpoint/2010/main" val="631368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a:t>
            </a:r>
            <a:r>
              <a:rPr lang="en-US" dirty="0" err="1" smtClean="0"/>
              <a:t>Korff</a:t>
            </a:r>
            <a:r>
              <a:rPr lang="en-US" dirty="0" smtClean="0"/>
              <a:t> example the correlation is present because all patients share a common physician.</a:t>
            </a:r>
            <a:r>
              <a:rPr lang="en-US" baseline="0" dirty="0" smtClean="0"/>
              <a:t>  Therefore no reason to assume a different correlation for, say, patient 1 and patient 2 as opposed to patient 9 and patient 17 (as examples).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35</a:t>
            </a:fld>
            <a:endParaRPr lang="en-US"/>
          </a:p>
        </p:txBody>
      </p:sp>
    </p:spTree>
    <p:extLst>
      <p:ext uri="{BB962C8B-B14F-4D97-AF65-F5344CB8AC3E}">
        <p14:creationId xmlns:p14="http://schemas.microsoft.com/office/powerpoint/2010/main" val="6691502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Independent seems strange since that is going back to analyses like the incorrect regression we looked</a:t>
            </a:r>
            <a:r>
              <a:rPr lang="en-US" baseline="0" dirty="0" smtClean="0"/>
              <a:t> at for the fecal fat data.  But we will see later when this is useful.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37</a:t>
            </a:fld>
            <a:endParaRPr lang="en-US"/>
          </a:p>
        </p:txBody>
      </p:sp>
    </p:spTree>
    <p:extLst>
      <p:ext uri="{BB962C8B-B14F-4D97-AF65-F5344CB8AC3E}">
        <p14:creationId xmlns:p14="http://schemas.microsoft.com/office/powerpoint/2010/main" val="21770241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Exchangeable, Exchangeable,</a:t>
            </a:r>
            <a:r>
              <a:rPr lang="en-US" baseline="0" dirty="0" smtClean="0"/>
              <a:t> AR, Exchangeable</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38</a:t>
            </a:fld>
            <a:endParaRPr lang="en-US"/>
          </a:p>
        </p:txBody>
      </p:sp>
    </p:spTree>
    <p:extLst>
      <p:ext uri="{BB962C8B-B14F-4D97-AF65-F5344CB8AC3E}">
        <p14:creationId xmlns:p14="http://schemas.microsoft.com/office/powerpoint/2010/main" val="13762842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98F859-4B6F-45F6-849C-EB7BFA9CE0DA}" type="slidenum">
              <a:rPr lang="en-US"/>
              <a:pPr/>
              <a:t>39</a:t>
            </a:fld>
            <a:endParaRPr lang="en-US"/>
          </a:p>
        </p:txBody>
      </p:sp>
      <p:sp>
        <p:nvSpPr>
          <p:cNvPr id="804866" name="Rectangle 2"/>
          <p:cNvSpPr>
            <a:spLocks noGrp="1" noRot="1" noChangeAspect="1" noChangeArrowheads="1" noTextEdit="1"/>
          </p:cNvSpPr>
          <p:nvPr>
            <p:ph type="sldImg"/>
          </p:nvPr>
        </p:nvSpPr>
        <p:spPr>
          <a:ln/>
        </p:spPr>
      </p:sp>
      <p:sp>
        <p:nvSpPr>
          <p:cNvPr id="804867" name="Rectangle 3"/>
          <p:cNvSpPr>
            <a:spLocks noGrp="1" noChangeArrowheads="1"/>
          </p:cNvSpPr>
          <p:nvPr>
            <p:ph type="body" idx="1"/>
          </p:nvPr>
        </p:nvSpPr>
        <p:spPr/>
        <p:txBody>
          <a:bodyPr/>
          <a:lstStyle/>
          <a:p>
            <a:r>
              <a:rPr lang="en-US"/>
              <a:t>Longitudinal analyses typically want data in the “long” format.  One row per outcome.</a:t>
            </a:r>
          </a:p>
          <a:p>
            <a:r>
              <a:rPr lang="en-US"/>
              <a:t>Change analyses typically want data in the “wide” format.  One row per subject.  </a:t>
            </a:r>
          </a:p>
          <a:p>
            <a:r>
              <a:rPr lang="en-US"/>
              <a:t>First is more flexible and missing data is then just a missing row.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9F02-770B-4CFA-86AB-7A19D36B4C6C}" type="slidenum">
              <a:rPr lang="en-US"/>
              <a:pPr/>
              <a:t>40</a:t>
            </a:fld>
            <a:endParaRPr lang="en-US"/>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r>
              <a:rPr lang="en-US" dirty="0" smtClean="0"/>
              <a:t>Stata command:  reshape</a:t>
            </a:r>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like </a:t>
            </a:r>
            <a:r>
              <a:rPr lang="en-US" dirty="0" err="1" smtClean="0"/>
              <a:t>stset</a:t>
            </a:r>
            <a:r>
              <a:rPr lang="en-US" dirty="0" smtClean="0"/>
              <a:t>, there is an </a:t>
            </a:r>
            <a:r>
              <a:rPr lang="en-US" dirty="0" err="1" smtClean="0"/>
              <a:t>xtset</a:t>
            </a:r>
            <a:r>
              <a:rPr lang="en-US" dirty="0" smtClean="0"/>
              <a:t> command for telling Stata</a:t>
            </a:r>
            <a:r>
              <a:rPr lang="en-US" baseline="0" dirty="0" smtClean="0"/>
              <a:t> about the features of the dataset.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41</a:t>
            </a:fld>
            <a:endParaRPr lang="en-US"/>
          </a:p>
        </p:txBody>
      </p:sp>
    </p:spTree>
    <p:extLst>
      <p:ext uri="{BB962C8B-B14F-4D97-AF65-F5344CB8AC3E}">
        <p14:creationId xmlns:p14="http://schemas.microsoft.com/office/powerpoint/2010/main" val="268017689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 = number of data points, n = number of clusters, T-bar = average number of “times” per cluster.  Note</a:t>
            </a:r>
            <a:r>
              <a:rPr lang="en-US" baseline="0" dirty="0" smtClean="0"/>
              <a:t> that some variables have relatively more “between” variability.   Between is calculated from x-</a:t>
            </a:r>
            <a:r>
              <a:rPr lang="en-US" baseline="0" dirty="0" err="1" smtClean="0"/>
              <a:t>bar_i</a:t>
            </a:r>
            <a:r>
              <a:rPr lang="en-US" baseline="0" dirty="0" smtClean="0"/>
              <a:t>.  Within is calculated from </a:t>
            </a:r>
            <a:r>
              <a:rPr lang="en-US" baseline="0" dirty="0" err="1" smtClean="0"/>
              <a:t>x_it</a:t>
            </a:r>
            <a:r>
              <a:rPr lang="en-US" baseline="0" dirty="0" smtClean="0"/>
              <a:t> - x-</a:t>
            </a:r>
            <a:r>
              <a:rPr lang="en-US" baseline="0" dirty="0" err="1" smtClean="0"/>
              <a:t>bar_i</a:t>
            </a:r>
            <a:r>
              <a:rPr lang="en-US" baseline="0" dirty="0" smtClean="0"/>
              <a:t> </a:t>
            </a:r>
            <a:r>
              <a:rPr lang="en-US" baseline="0" smtClean="0"/>
              <a:t>+ x-bar-bar.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43</a:t>
            </a:fld>
            <a:endParaRPr lang="en-US"/>
          </a:p>
        </p:txBody>
      </p:sp>
    </p:spTree>
    <p:extLst>
      <p:ext uri="{BB962C8B-B14F-4D97-AF65-F5344CB8AC3E}">
        <p14:creationId xmlns:p14="http://schemas.microsoft.com/office/powerpoint/2010/main" val="9671197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Easy</a:t>
            </a:r>
            <a:r>
              <a:rPr lang="en-US" baseline="0" dirty="0" smtClean="0"/>
              <a:t> to look at plots by individual.  I usually look at about 25 per page.  Can limit the number plotted with “if” statements. </a:t>
            </a:r>
          </a:p>
          <a:p>
            <a:endParaRPr lang="en-US" baseline="0" dirty="0" smtClean="0"/>
          </a:p>
          <a:p>
            <a:r>
              <a:rPr lang="en-US" baseline="0" dirty="0" smtClean="0"/>
              <a:t>Here is BMI.  People are mostly stable over time (within a cluster) but vary considerably between (between clusters).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44</a:t>
            </a:fld>
            <a:endParaRPr lang="en-US"/>
          </a:p>
        </p:txBody>
      </p:sp>
    </p:spTree>
    <p:extLst>
      <p:ext uri="{BB962C8B-B14F-4D97-AF65-F5344CB8AC3E}">
        <p14:creationId xmlns:p14="http://schemas.microsoft.com/office/powerpoint/2010/main" val="42816312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descriptive</a:t>
            </a:r>
            <a:r>
              <a:rPr lang="en-US" baseline="0" dirty="0" smtClean="0"/>
              <a:t> statistics foretold – more variation within individuals for glucose – some wild swings.  Glucose not measured at all visits.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45</a:t>
            </a:fld>
            <a:endParaRPr lang="en-US"/>
          </a:p>
        </p:txBody>
      </p:sp>
    </p:spTree>
    <p:extLst>
      <p:ext uri="{BB962C8B-B14F-4D97-AF65-F5344CB8AC3E}">
        <p14:creationId xmlns:p14="http://schemas.microsoft.com/office/powerpoint/2010/main" val="331408433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a:t>
            </a:r>
            <a:r>
              <a:rPr lang="en-US" baseline="0" dirty="0" smtClean="0"/>
              <a:t> plots are</a:t>
            </a:r>
            <a:r>
              <a:rPr lang="en-US" dirty="0" smtClean="0"/>
              <a:t> useful even with binary outcomes. </a:t>
            </a:r>
            <a:endParaRPr lang="en-US" dirty="0"/>
          </a:p>
        </p:txBody>
      </p:sp>
      <p:sp>
        <p:nvSpPr>
          <p:cNvPr id="4" name="Slide Number Placeholder 3"/>
          <p:cNvSpPr>
            <a:spLocks noGrp="1"/>
          </p:cNvSpPr>
          <p:nvPr>
            <p:ph type="sldNum" sz="quarter" idx="10"/>
          </p:nvPr>
        </p:nvSpPr>
        <p:spPr/>
        <p:txBody>
          <a:bodyPr/>
          <a:lstStyle/>
          <a:p>
            <a:fld id="{97593C12-EDA5-45F6-8641-478A1E2951CA}" type="slidenum">
              <a:rPr lang="en-US" smtClean="0"/>
              <a:pPr/>
              <a:t>46</a:t>
            </a:fld>
            <a:endParaRPr lang="en-US"/>
          </a:p>
        </p:txBody>
      </p:sp>
    </p:spTree>
    <p:extLst>
      <p:ext uri="{BB962C8B-B14F-4D97-AF65-F5344CB8AC3E}">
        <p14:creationId xmlns:p14="http://schemas.microsoft.com/office/powerpoint/2010/main" val="1178835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Repeated measures design with multiple observations within a person (hierarchy).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Note predictors measured at different levels of the hierarchy.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What are some predictors at each of the levels in the hierarchy?</a:t>
            </a:r>
          </a:p>
          <a:p>
            <a:endParaRPr lang="en-US" dirty="0"/>
          </a:p>
          <a:p>
            <a:r>
              <a:rPr lang="en-US" dirty="0"/>
              <a:t>What about the previous examples makes them hierarchical in nature?  Fecal fat (repeated measures per person), Back pain (longitudinal within patients, clustered within doctors), OAI  (longitudinal within regions within knees, clustered by knee and person), SOF (longitudinal within person).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0.emf"/><Relationship Id="rId4" Type="http://schemas.openxmlformats.org/officeDocument/2006/relationships/oleObject" Target="../embeddings/oleObject2.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oleObject" Target="../embeddings/oleObject3.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2.xml"/><Relationship Id="rId1" Type="http://schemas.openxmlformats.org/officeDocument/2006/relationships/vmlDrawing" Target="../drawings/vmlDrawing4.vml"/><Relationship Id="rId5" Type="http://schemas.openxmlformats.org/officeDocument/2006/relationships/image" Target="../media/image12.emf"/><Relationship Id="rId4" Type="http://schemas.openxmlformats.org/officeDocument/2006/relationships/oleObject" Target="../embeddings/oleObject4.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13.emf"/><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14.emf"/><Relationship Id="rId4" Type="http://schemas.openxmlformats.org/officeDocument/2006/relationships/oleObject" Target="../embeddings/oleObject6.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I</a:t>
            </a:r>
            <a:br>
              <a:rPr lang="en-US" sz="3800"/>
            </a:br>
            <a:endParaRPr lang="en-US" sz="380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dirty="0"/>
              <a:t>Question 1</a:t>
            </a:r>
            <a:r>
              <a:rPr lang="en-US" dirty="0"/>
              <a:t>: Does log cost depend on the between physician factor, practice style?</a:t>
            </a:r>
          </a:p>
          <a:p>
            <a:pPr>
              <a:lnSpc>
                <a:spcPct val="90000"/>
              </a:lnSpc>
              <a:buSzTx/>
              <a:buFont typeface="Monotype Sorts" pitchFamily="2" charset="2"/>
              <a:buNone/>
            </a:pPr>
            <a:r>
              <a:rPr lang="en-US" u="sng" dirty="0"/>
              <a:t>Question 2</a:t>
            </a:r>
            <a:r>
              <a:rPr lang="en-US" dirty="0"/>
              <a:t>: Does understanding of physician recommendation depend on practice style?</a:t>
            </a:r>
          </a:p>
          <a:p>
            <a:pPr>
              <a:lnSpc>
                <a:spcPct val="90000"/>
              </a:lnSpc>
              <a:buSzTx/>
              <a:buFont typeface="Monotype Sorts" pitchFamily="2" charset="2"/>
              <a:buNone/>
            </a:pPr>
            <a:r>
              <a:rPr lang="en-US" u="sng" dirty="0"/>
              <a:t>Question 3</a:t>
            </a:r>
            <a:r>
              <a:rPr lang="en-US" dirty="0"/>
              <a:t>: Does log cost depend on the within physician, between patient factor, sex of the patient?</a:t>
            </a:r>
          </a:p>
          <a:p>
            <a:pPr>
              <a:lnSpc>
                <a:spcPct val="90000"/>
              </a:lnSpc>
              <a:buSzTx/>
              <a:buFont typeface="Monotype Sorts" pitchFamily="2" charset="2"/>
              <a:buNone/>
            </a:pPr>
            <a:r>
              <a:rPr lang="en-US" u="sng" dirty="0">
                <a:solidFill>
                  <a:srgbClr val="C00000"/>
                </a:solidFill>
              </a:rPr>
              <a:t>Question 4</a:t>
            </a:r>
            <a:r>
              <a:rPr lang="en-US" dirty="0">
                <a:solidFill>
                  <a:srgbClr val="C00000"/>
                </a:solidFill>
              </a:rPr>
              <a:t>: Is there between physician variability in treatment of similar patients? </a:t>
            </a:r>
          </a:p>
          <a:p>
            <a:pPr>
              <a:lnSpc>
                <a:spcPct val="90000"/>
              </a:lnSpc>
              <a:buSzTx/>
              <a:buFont typeface="Monotype Sorts" pitchFamily="2" charset="2"/>
              <a:buNone/>
            </a:pPr>
            <a:endParaRPr lang="en-US" dirty="0"/>
          </a:p>
          <a:p>
            <a:pPr>
              <a:lnSpc>
                <a:spcPct val="90000"/>
              </a:lnSpc>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dirty="0"/>
              <a:t>Question 1</a:t>
            </a:r>
            <a:r>
              <a:rPr lang="en-US" dirty="0"/>
              <a:t>:  Is change in BMD related to age at menopause?  (time invariant predictor of change)</a:t>
            </a:r>
          </a:p>
          <a:p>
            <a:pPr>
              <a:buSzTx/>
              <a:buFont typeface="Monotype Sorts" pitchFamily="2" charset="2"/>
              <a:buNone/>
            </a:pPr>
            <a:r>
              <a:rPr lang="en-US" u="sng" dirty="0"/>
              <a:t>Question 2</a:t>
            </a:r>
            <a:r>
              <a:rPr lang="en-US" dirty="0"/>
              <a:t>: Is change in BMD related to change in BMI? (time varying predictor of change)</a:t>
            </a:r>
          </a:p>
          <a:p>
            <a:pPr>
              <a:buSzTx/>
              <a:buFont typeface="Monotype Sorts" pitchFamily="2" charset="2"/>
              <a:buNone/>
            </a:pPr>
            <a:r>
              <a:rPr lang="en-US" u="sng" dirty="0">
                <a:solidFill>
                  <a:srgbClr val="C00000"/>
                </a:solidFill>
              </a:rPr>
              <a:t>Question 3</a:t>
            </a:r>
            <a:r>
              <a:rPr lang="en-US" dirty="0">
                <a:solidFill>
                  <a:srgbClr val="C00000"/>
                </a:solidFill>
              </a:rPr>
              <a:t>: Which participants are maintaining cognitive function into their 9</a:t>
            </a:r>
            <a:r>
              <a:rPr lang="en-US" baseline="30000" dirty="0">
                <a:solidFill>
                  <a:srgbClr val="C00000"/>
                </a:solidFill>
              </a:rPr>
              <a:t>th</a:t>
            </a:r>
            <a:r>
              <a:rPr lang="en-US" dirty="0">
                <a:solidFill>
                  <a:srgbClr val="C00000"/>
                </a:solidFill>
              </a:rPr>
              <a:t> and 10</a:t>
            </a:r>
            <a:r>
              <a:rPr lang="en-US" baseline="30000" dirty="0">
                <a:solidFill>
                  <a:srgbClr val="C00000"/>
                </a:solidFill>
              </a:rPr>
              <a:t>th</a:t>
            </a:r>
            <a:r>
              <a:rPr lang="en-US" dirty="0">
                <a:solidFill>
                  <a:srgbClr val="C00000"/>
                </a:solidFill>
              </a:rPr>
              <a:t> decades of life? (subject specific prediction)</a:t>
            </a:r>
          </a:p>
          <a:p>
            <a:pPr>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dirty="0"/>
              <a:t>Repeated measures/clustering in the </a:t>
            </a:r>
            <a:r>
              <a:rPr lang="en-US" i="1" dirty="0"/>
              <a:t>outcome</a:t>
            </a:r>
            <a:r>
              <a:rPr lang="en-US" dirty="0"/>
              <a:t> requires new methods of analysis.  But </a:t>
            </a:r>
            <a:r>
              <a:rPr lang="en-US" dirty="0" smtClean="0"/>
              <a:t>not in </a:t>
            </a:r>
            <a:r>
              <a:rPr lang="en-US" dirty="0"/>
              <a:t>the predictor.  </a:t>
            </a:r>
          </a:p>
          <a:p>
            <a:r>
              <a:rPr lang="en-US" dirty="0"/>
              <a:t>SOF:  Is visit 8 cognitive status (outcome) related to previous (repeatedly measured across multiple visits) physical activity? Does not have repeated measures on the outcome.</a:t>
            </a:r>
          </a:p>
          <a:p>
            <a:r>
              <a:rPr lang="en-US" dirty="0"/>
              <a:t>This situation can be accommodated by including multiple values of physical activity as predictors or by calculating summary measure(s) (e.g., average physical activity). </a:t>
            </a:r>
          </a:p>
          <a:p>
            <a:pPr lvl="1">
              <a:buFont typeface="Wingding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304800" y="1828800"/>
            <a:ext cx="8686800" cy="3886200"/>
          </a:xfrm>
        </p:spPr>
        <p:txBody>
          <a:bodyPr/>
          <a:lstStyle/>
          <a:p>
            <a:pPr marL="0" indent="0">
              <a:lnSpc>
                <a:spcPct val="80000"/>
              </a:lnSpc>
              <a:buNone/>
            </a:pPr>
            <a:r>
              <a:rPr lang="en-US" sz="1800" dirty="0">
                <a:latin typeface="Courier New" pitchFamily="49" charset="0"/>
              </a:rPr>
              <a:t>. </a:t>
            </a:r>
            <a:r>
              <a:rPr lang="en-US" sz="1800" dirty="0" err="1">
                <a:latin typeface="Courier New" pitchFamily="49" charset="0"/>
              </a:rPr>
              <a:t>tabstat</a:t>
            </a:r>
            <a:r>
              <a:rPr lang="en-US" sz="1800" dirty="0">
                <a:latin typeface="Courier New" pitchFamily="49" charset="0"/>
              </a:rPr>
              <a:t> </a:t>
            </a:r>
            <a:r>
              <a:rPr lang="en-US" sz="1800" dirty="0" err="1">
                <a:latin typeface="Courier New" pitchFamily="49" charset="0"/>
              </a:rPr>
              <a:t>fecfat</a:t>
            </a:r>
            <a:r>
              <a:rPr lang="en-US" sz="1800" dirty="0">
                <a:latin typeface="Courier New" pitchFamily="49" charset="0"/>
              </a:rPr>
              <a:t>, by(</a:t>
            </a:r>
            <a:r>
              <a:rPr lang="en-US" sz="1800" dirty="0" err="1">
                <a:latin typeface="Courier New" pitchFamily="49" charset="0"/>
              </a:rPr>
              <a:t>pilltype</a:t>
            </a:r>
            <a:r>
              <a:rPr lang="en-US" sz="1800" dirty="0">
                <a:latin typeface="Courier New" pitchFamily="49" charset="0"/>
              </a:rPr>
              <a:t>) stats(n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endParaRPr lang="en-US" sz="1800" dirty="0">
              <a:latin typeface="Courier New" pitchFamily="49" charset="0"/>
            </a:endParaRPr>
          </a:p>
          <a:p>
            <a:pPr marL="0" indent="0">
              <a:lnSpc>
                <a:spcPct val="80000"/>
              </a:lnSpc>
              <a:buNone/>
            </a:pPr>
            <a:r>
              <a:rPr lang="en-US" sz="1800" dirty="0">
                <a:latin typeface="Courier New" pitchFamily="49" charset="0"/>
              </a:rPr>
              <a:t>Summary for variables: </a:t>
            </a:r>
            <a:r>
              <a:rPr lang="en-US" sz="1800" dirty="0" err="1">
                <a:latin typeface="Courier New" pitchFamily="49" charset="0"/>
              </a:rPr>
              <a:t>fecfat</a:t>
            </a:r>
            <a:endParaRPr lang="en-US" sz="1800" dirty="0">
              <a:latin typeface="Courier New" pitchFamily="49" charset="0"/>
            </a:endParaRPr>
          </a:p>
          <a:p>
            <a:pPr marL="0" indent="0">
              <a:lnSpc>
                <a:spcPct val="80000"/>
              </a:lnSpc>
              <a:buNone/>
            </a:pPr>
            <a:r>
              <a:rPr lang="en-US" sz="1800" dirty="0">
                <a:latin typeface="Courier New" pitchFamily="49" charset="0"/>
              </a:rPr>
              <a:t>     by categories of: </a:t>
            </a:r>
            <a:r>
              <a:rPr lang="en-US" sz="1800" dirty="0" err="1">
                <a:latin typeface="Courier New" pitchFamily="49" charset="0"/>
              </a:rPr>
              <a:t>pilltype</a:t>
            </a:r>
            <a:r>
              <a:rPr lang="en-US" sz="1800" dirty="0">
                <a:latin typeface="Courier New" pitchFamily="49" charset="0"/>
              </a:rPr>
              <a:t> (Type of pill)</a:t>
            </a:r>
          </a:p>
          <a:p>
            <a:pPr marL="0" indent="0">
              <a:lnSpc>
                <a:spcPct val="80000"/>
              </a:lnSpc>
              <a:buNone/>
            </a:pPr>
            <a:endParaRPr lang="en-US" sz="1800" dirty="0">
              <a:latin typeface="Courier New" pitchFamily="49" charset="0"/>
            </a:endParaRPr>
          </a:p>
          <a:p>
            <a:pPr marL="0" indent="0">
              <a:lnSpc>
                <a:spcPct val="80000"/>
              </a:lnSpc>
              <a:buNone/>
            </a:pPr>
            <a:r>
              <a:rPr lang="en-US" sz="1800" dirty="0" err="1">
                <a:latin typeface="Courier New" pitchFamily="49" charset="0"/>
              </a:rPr>
              <a:t>pilltype</a:t>
            </a:r>
            <a:r>
              <a:rPr lang="en-US" sz="1800" dirty="0">
                <a:latin typeface="Courier New" pitchFamily="49" charset="0"/>
              </a:rPr>
              <a:t> |         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none |         6  38.08333  22.47447       9.4      71.3</a:t>
            </a:r>
          </a:p>
          <a:p>
            <a:pPr marL="0" indent="0">
              <a:lnSpc>
                <a:spcPct val="80000"/>
              </a:lnSpc>
              <a:buNone/>
            </a:pPr>
            <a:r>
              <a:rPr lang="en-US" sz="1800" dirty="0">
                <a:latin typeface="Courier New" pitchFamily="49" charset="0"/>
              </a:rPr>
              <a:t>  tablet |         6  16.53333  13.32091       4.6        38</a:t>
            </a:r>
          </a:p>
          <a:p>
            <a:pPr marL="0" indent="0">
              <a:lnSpc>
                <a:spcPct val="80000"/>
              </a:lnSpc>
              <a:buNone/>
            </a:pPr>
            <a:r>
              <a:rPr lang="en-US" sz="1800" dirty="0">
                <a:latin typeface="Courier New" pitchFamily="49" charset="0"/>
              </a:rPr>
              <a:t> capsule |         6  17.41667  12.93745       3.4        36</a:t>
            </a:r>
          </a:p>
          <a:p>
            <a:pPr marL="0" indent="0">
              <a:lnSpc>
                <a:spcPct val="80000"/>
              </a:lnSpc>
              <a:buNone/>
            </a:pPr>
            <a:r>
              <a:rPr lang="en-US" sz="1800" dirty="0">
                <a:latin typeface="Courier New" pitchFamily="49" charset="0"/>
              </a:rPr>
              <a:t>  coated |         6  31.06667   24.2641       5.8      68.2</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Total |        24    25.775  20.00214       3.4      71.3</a:t>
            </a:r>
          </a:p>
          <a:p>
            <a:pPr marL="0" indent="0">
              <a:lnSpc>
                <a:spcPct val="80000"/>
              </a:lnSpc>
              <a:buNone/>
            </a:pPr>
            <a:r>
              <a:rPr lang="en-US" sz="1800" dirty="0">
                <a:latin typeface="Courier New" pitchFamily="49"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634" y="1036639"/>
            <a:ext cx="7861496" cy="571745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16</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extLst>
      <p:ext uri="{BB962C8B-B14F-4D97-AF65-F5344CB8AC3E}">
        <p14:creationId xmlns:p14="http://schemas.microsoft.com/office/powerpoint/2010/main" val="3850886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17</a:t>
            </a:fld>
            <a:endParaRPr lang="en-US" altLang="en-US"/>
          </a:p>
        </p:txBody>
      </p:sp>
      <p:sp>
        <p:nvSpPr>
          <p:cNvPr id="919555" name="Rectangle 3"/>
          <p:cNvSpPr>
            <a:spLocks noGrp="1" noChangeArrowheads="1"/>
          </p:cNvSpPr>
          <p:nvPr>
            <p:ph type="body" idx="1"/>
          </p:nvPr>
        </p:nvSpPr>
        <p:spPr>
          <a:xfrm>
            <a:off x="0" y="824350"/>
            <a:ext cx="9144000" cy="5334000"/>
          </a:xfrm>
          <a:solidFill>
            <a:schemeClr val="bg1"/>
          </a:solidFill>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a:latin typeface="Courier New" pitchFamily="49" charset="0"/>
              </a:rPr>
              <a:t>. regress </a:t>
            </a:r>
            <a:r>
              <a:rPr lang="en-US" sz="1500" dirty="0" err="1">
                <a:latin typeface="Courier New" pitchFamily="49" charset="0"/>
              </a:rPr>
              <a:t>fecfat</a:t>
            </a:r>
            <a:r>
              <a:rPr lang="en-US" sz="1500" dirty="0">
                <a:latin typeface="Courier New" pitchFamily="49" charset="0"/>
              </a:rPr>
              <a:t> </a:t>
            </a:r>
            <a:r>
              <a:rPr lang="en-US" sz="1500" dirty="0" err="1">
                <a:latin typeface="Courier New" pitchFamily="49" charset="0"/>
              </a:rPr>
              <a:t>i.pilltype</a:t>
            </a:r>
            <a:endParaRPr lang="en-US" sz="1500" dirty="0">
              <a:latin typeface="Courier New" pitchFamily="49" charset="0"/>
            </a:endParaRP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      Source |       SS           </a:t>
            </a:r>
            <a:r>
              <a:rPr lang="en-US" sz="1500" dirty="0" err="1">
                <a:latin typeface="Courier New" pitchFamily="49" charset="0"/>
              </a:rPr>
              <a:t>df</a:t>
            </a:r>
            <a:r>
              <a:rPr lang="en-US" sz="1500" dirty="0">
                <a:latin typeface="Courier New" pitchFamily="49" charset="0"/>
              </a:rPr>
              <a:t>       MS      Number of </a:t>
            </a:r>
            <a:r>
              <a:rPr lang="en-US" sz="1500" dirty="0" err="1">
                <a:latin typeface="Courier New" pitchFamily="49" charset="0"/>
              </a:rPr>
              <a:t>obs</a:t>
            </a:r>
            <a:r>
              <a:rPr lang="en-US" sz="1500" dirty="0">
                <a:latin typeface="Courier New" pitchFamily="49" charset="0"/>
              </a:rPr>
              <a:t>   =        24</a:t>
            </a:r>
          </a:p>
          <a:p>
            <a:pPr marL="0" indent="0">
              <a:lnSpc>
                <a:spcPct val="80000"/>
              </a:lnSpc>
              <a:buNone/>
            </a:pPr>
            <a:r>
              <a:rPr lang="en-US" sz="1500" dirty="0">
                <a:latin typeface="Courier New" pitchFamily="49" charset="0"/>
              </a:rPr>
              <a:t>-------------+----------------------------------   F(3, 20)        =      1.86</a:t>
            </a:r>
          </a:p>
          <a:p>
            <a:pPr marL="0" indent="0">
              <a:lnSpc>
                <a:spcPct val="80000"/>
              </a:lnSpc>
              <a:buNone/>
            </a:pPr>
            <a:r>
              <a:rPr lang="en-US" sz="1500" dirty="0">
                <a:latin typeface="Courier New" pitchFamily="49" charset="0"/>
              </a:rPr>
              <a:t>       Model |   2008.6017         3  669.533901   </a:t>
            </a:r>
            <a:r>
              <a:rPr lang="en-US" sz="1500" dirty="0" err="1">
                <a:latin typeface="Courier New" pitchFamily="49" charset="0"/>
              </a:rPr>
              <a:t>Prob</a:t>
            </a:r>
            <a:r>
              <a:rPr lang="en-US" sz="1500" dirty="0">
                <a:latin typeface="Courier New" pitchFamily="49" charset="0"/>
              </a:rPr>
              <a:t> &gt; F        =    0.1687</a:t>
            </a:r>
          </a:p>
          <a:p>
            <a:pPr marL="0" indent="0">
              <a:lnSpc>
                <a:spcPct val="80000"/>
              </a:lnSpc>
              <a:buNone/>
            </a:pPr>
            <a:r>
              <a:rPr lang="en-US" sz="1500" dirty="0">
                <a:latin typeface="Courier New" pitchFamily="49" charset="0"/>
              </a:rPr>
              <a:t>    Residual |  7193.36328        20  359.668164   R-squared       =    0.2183</a:t>
            </a:r>
          </a:p>
          <a:p>
            <a:pPr marL="0" indent="0">
              <a:lnSpc>
                <a:spcPct val="80000"/>
              </a:lnSpc>
              <a:buNone/>
            </a:pPr>
            <a:r>
              <a:rPr lang="en-US" sz="1500" dirty="0">
                <a:latin typeface="Courier New" pitchFamily="49" charset="0"/>
              </a:rPr>
              <a:t>-------------+----------------------------------   </a:t>
            </a:r>
            <a:r>
              <a:rPr lang="en-US" sz="1500" dirty="0" err="1">
                <a:latin typeface="Courier New" pitchFamily="49" charset="0"/>
              </a:rPr>
              <a:t>Adj</a:t>
            </a:r>
            <a:r>
              <a:rPr lang="en-US" sz="1500" dirty="0">
                <a:latin typeface="Courier New" pitchFamily="49" charset="0"/>
              </a:rPr>
              <a:t> R-squared   =    0.1010</a:t>
            </a:r>
          </a:p>
          <a:p>
            <a:pPr marL="0" indent="0">
              <a:lnSpc>
                <a:spcPct val="80000"/>
              </a:lnSpc>
              <a:buNone/>
            </a:pPr>
            <a:r>
              <a:rPr lang="en-US" sz="1500" dirty="0">
                <a:latin typeface="Courier New" pitchFamily="49" charset="0"/>
              </a:rPr>
              <a:t>       Total |  9201.96498        23  400.085434   Root MSE        =    18.965</a:t>
            </a: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fecfat</a:t>
            </a:r>
            <a:r>
              <a:rPr lang="en-US" sz="1500" dirty="0">
                <a:latin typeface="Courier New" pitchFamily="49" charset="0"/>
              </a:rPr>
              <a:t> |      </a:t>
            </a:r>
            <a:r>
              <a:rPr lang="en-US" sz="1500" dirty="0" err="1">
                <a:latin typeface="Courier New" pitchFamily="49" charset="0"/>
              </a:rPr>
              <a:t>Coef</a:t>
            </a:r>
            <a:r>
              <a:rPr lang="en-US" sz="1500" dirty="0">
                <a:latin typeface="Courier New" pitchFamily="49" charset="0"/>
              </a:rPr>
              <a:t>.   Std. Err.      t    P&gt;|t|     [95% Conf. Interval]</a:t>
            </a: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pilltype</a:t>
            </a:r>
            <a:r>
              <a:rPr lang="en-US" sz="1500" dirty="0">
                <a:latin typeface="Courier New" pitchFamily="49" charset="0"/>
              </a:rPr>
              <a:t> |</a:t>
            </a:r>
          </a:p>
          <a:p>
            <a:pPr marL="0" indent="0">
              <a:lnSpc>
                <a:spcPct val="80000"/>
              </a:lnSpc>
              <a:buNone/>
            </a:pPr>
            <a:r>
              <a:rPr lang="en-US" sz="1500" dirty="0">
                <a:latin typeface="Courier New" pitchFamily="49" charset="0"/>
              </a:rPr>
              <a:t>     tablet  |     -21.55    10.9494    -1.97   0.063    -44.39005     1.29005</a:t>
            </a:r>
          </a:p>
          <a:p>
            <a:pPr marL="0" indent="0">
              <a:lnSpc>
                <a:spcPct val="80000"/>
              </a:lnSpc>
              <a:buNone/>
            </a:pPr>
            <a:r>
              <a:rPr lang="en-US" sz="1500" dirty="0">
                <a:latin typeface="Courier New" pitchFamily="49" charset="0"/>
              </a:rPr>
              <a:t>    capsule  |  -20.66667    10.9494    -1.89   0.074    -43.50672    2.173384</a:t>
            </a:r>
          </a:p>
          <a:p>
            <a:pPr marL="0" indent="0">
              <a:lnSpc>
                <a:spcPct val="80000"/>
              </a:lnSpc>
              <a:buNone/>
            </a:pPr>
            <a:r>
              <a:rPr lang="en-US" sz="1500" dirty="0">
                <a:latin typeface="Courier New" pitchFamily="49" charset="0"/>
              </a:rPr>
              <a:t>     coated  |  -7.016668    10.9494    -0.64   0.529    -29.85672    15.82338</a:t>
            </a:r>
          </a:p>
          <a:p>
            <a:pPr marL="0" indent="0">
              <a:lnSpc>
                <a:spcPct val="80000"/>
              </a:lnSpc>
              <a:buNone/>
            </a:pPr>
            <a:r>
              <a:rPr lang="en-US" sz="1500" dirty="0">
                <a:latin typeface="Courier New" pitchFamily="49" charset="0"/>
              </a:rPr>
              <a:t>             |</a:t>
            </a:r>
          </a:p>
          <a:p>
            <a:pPr marL="0" indent="0">
              <a:lnSpc>
                <a:spcPct val="80000"/>
              </a:lnSpc>
              <a:buNone/>
            </a:pPr>
            <a:r>
              <a:rPr lang="en-US" sz="1500" dirty="0">
                <a:latin typeface="Courier New" pitchFamily="49" charset="0"/>
              </a:rPr>
              <a:t>       _cons |   38.08333   7.742396     4.92   0.000     21.93298    54.23369</a:t>
            </a:r>
          </a:p>
          <a:p>
            <a:pPr marL="0" indent="0">
              <a:lnSpc>
                <a:spcPct val="80000"/>
              </a:lnSpc>
              <a:buNone/>
            </a:pPr>
            <a:r>
              <a:rPr lang="en-US" sz="1500" dirty="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95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18</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19</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823119"/>
            <a:ext cx="9144000" cy="5334000"/>
          </a:xfrm>
          <a:solidFill>
            <a:schemeClr val="bg1"/>
          </a:solidFill>
        </p:spPr>
        <p:txBody>
          <a:bodyPr/>
          <a:lstStyle/>
          <a:p>
            <a:pPr marL="0" indent="0">
              <a:lnSpc>
                <a:spcPct val="80000"/>
              </a:lnSpc>
              <a:buNone/>
            </a:pPr>
            <a:r>
              <a:rPr lang="en-US" sz="1400" dirty="0" smtClean="0">
                <a:latin typeface="Courier New" pitchFamily="49" charset="0"/>
              </a:rPr>
              <a:t>. </a:t>
            </a:r>
            <a:r>
              <a:rPr lang="en-US" sz="1400" dirty="0" err="1" smtClean="0">
                <a:latin typeface="Courier New" pitchFamily="49" charset="0"/>
              </a:rPr>
              <a:t>xtgee</a:t>
            </a: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pt-BR" sz="1400" dirty="0">
                <a:solidFill>
                  <a:srgbClr val="FF0000"/>
                </a:solidFill>
                <a:latin typeface="Courier New" pitchFamily="49" charset="0"/>
              </a:rPr>
              <a:t>. xtcorr</a:t>
            </a:r>
          </a:p>
          <a:p>
            <a:pPr marL="0" indent="0">
              <a:lnSpc>
                <a:spcPct val="80000"/>
              </a:lnSpc>
              <a:buNone/>
            </a:pPr>
            <a:r>
              <a:rPr lang="pt-BR" sz="1400" dirty="0" smtClean="0">
                <a:solidFill>
                  <a:srgbClr val="FF0000"/>
                </a:solidFill>
                <a:latin typeface="Courier New" pitchFamily="49" charset="0"/>
              </a:rPr>
              <a:t>Estimated </a:t>
            </a:r>
            <a:r>
              <a:rPr lang="pt-BR" sz="1400" dirty="0">
                <a:solidFill>
                  <a:srgbClr val="FF0000"/>
                </a:solidFill>
                <a:latin typeface="Courier New" pitchFamily="49" charset="0"/>
              </a:rPr>
              <a:t>within-patid correlation matrix R:</a:t>
            </a:r>
          </a:p>
          <a:p>
            <a:pPr marL="0" indent="0">
              <a:lnSpc>
                <a:spcPct val="80000"/>
              </a:lnSpc>
              <a:buNone/>
            </a:pPr>
            <a:r>
              <a:rPr lang="pt-BR" sz="1400" dirty="0" smtClean="0">
                <a:solidFill>
                  <a:srgbClr val="FF0000"/>
                </a:solidFill>
                <a:latin typeface="Courier New" pitchFamily="49" charset="0"/>
              </a:rPr>
              <a:t>        </a:t>
            </a:r>
            <a:r>
              <a:rPr lang="pt-BR" sz="1400" dirty="0">
                <a:solidFill>
                  <a:srgbClr val="FF0000"/>
                </a:solidFill>
                <a:latin typeface="Courier New" pitchFamily="49" charset="0"/>
              </a:rPr>
              <a:t>c1      c2      c3      c4</a:t>
            </a:r>
          </a:p>
          <a:p>
            <a:pPr marL="0" indent="0">
              <a:lnSpc>
                <a:spcPct val="80000"/>
              </a:lnSpc>
              <a:buNone/>
            </a:pPr>
            <a:r>
              <a:rPr lang="pt-BR" sz="1400" dirty="0">
                <a:solidFill>
                  <a:srgbClr val="FF0000"/>
                </a:solidFill>
                <a:latin typeface="Courier New" pitchFamily="49" charset="0"/>
              </a:rPr>
              <a:t>r1  1.0000</a:t>
            </a:r>
          </a:p>
          <a:p>
            <a:pPr marL="0" indent="0">
              <a:lnSpc>
                <a:spcPct val="80000"/>
              </a:lnSpc>
              <a:buNone/>
            </a:pPr>
            <a:r>
              <a:rPr lang="pt-BR" sz="1400" dirty="0">
                <a:solidFill>
                  <a:srgbClr val="FF0000"/>
                </a:solidFill>
                <a:latin typeface="Courier New" pitchFamily="49" charset="0"/>
              </a:rPr>
              <a:t>r2  0.7025  1.0000</a:t>
            </a:r>
          </a:p>
          <a:p>
            <a:pPr marL="0" indent="0">
              <a:lnSpc>
                <a:spcPct val="80000"/>
              </a:lnSpc>
              <a:buNone/>
            </a:pPr>
            <a:r>
              <a:rPr lang="pt-BR" sz="1400" dirty="0">
                <a:solidFill>
                  <a:srgbClr val="FF0000"/>
                </a:solidFill>
                <a:latin typeface="Courier New" pitchFamily="49" charset="0"/>
              </a:rPr>
              <a:t>r3  0.7025  0.7025  1.0000</a:t>
            </a:r>
          </a:p>
          <a:p>
            <a:pPr marL="0" indent="0">
              <a:lnSpc>
                <a:spcPct val="80000"/>
              </a:lnSpc>
              <a:buNone/>
            </a:pPr>
            <a:r>
              <a:rPr lang="pt-BR" sz="1400" dirty="0">
                <a:solidFill>
                  <a:srgbClr val="FF0000"/>
                </a:solidFill>
                <a:latin typeface="Courier New" pitchFamily="49" charset="0"/>
              </a:rPr>
              <a:t>r4  0.7025  0.7025  0.7025  1.0000</a:t>
            </a:r>
          </a:p>
        </p:txBody>
      </p:sp>
    </p:spTree>
    <p:extLst>
      <p:ext uri="{BB962C8B-B14F-4D97-AF65-F5344CB8AC3E}">
        <p14:creationId xmlns:p14="http://schemas.microsoft.com/office/powerpoint/2010/main" val="93624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Correlation </a:t>
            </a:r>
            <a:r>
              <a:rPr lang="en-US" dirty="0"/>
              <a:t>structures</a:t>
            </a:r>
          </a:p>
          <a:p>
            <a:pPr marL="533400" indent="-533400">
              <a:lnSpc>
                <a:spcPct val="90000"/>
              </a:lnSpc>
              <a:buSzTx/>
              <a:buFont typeface="Monotype Sorts" pitchFamily="2" charset="2"/>
              <a:buAutoNum type="arabicPeriod"/>
            </a:pPr>
            <a:r>
              <a:rPr lang="en-US" dirty="0"/>
              <a:t>Long and wide data </a:t>
            </a:r>
            <a:r>
              <a:rPr lang="en-US" dirty="0" smtClean="0"/>
              <a:t>formats</a:t>
            </a:r>
          </a:p>
          <a:p>
            <a:pPr marL="533400" indent="-533400">
              <a:lnSpc>
                <a:spcPct val="90000"/>
              </a:lnSpc>
              <a:buSzTx/>
              <a:buFont typeface="Monotype Sorts" pitchFamily="2" charset="2"/>
              <a:buAutoNum type="arabicPeriod"/>
            </a:pPr>
            <a:r>
              <a:rPr lang="en-US" dirty="0" smtClean="0"/>
              <a:t>Descriptive methods for longitudinal data</a:t>
            </a:r>
            <a:endParaRPr lang="en-US" dirty="0"/>
          </a:p>
          <a:p>
            <a:pPr marL="533400" indent="-5334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20</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6.931847    -3.11   0.002    -35.13617    -7.96383</a:t>
            </a:r>
          </a:p>
          <a:p>
            <a:pPr marL="0" indent="0">
              <a:lnSpc>
                <a:spcPct val="80000"/>
              </a:lnSpc>
              <a:buNone/>
            </a:pPr>
            <a:r>
              <a:rPr lang="en-US" sz="1400" dirty="0">
                <a:latin typeface="Courier New" pitchFamily="49" charset="0"/>
              </a:rPr>
              <a:t>    capsule  |  -20.66667   7.349407    -2.81   0.005    -35.07124   -6.262094</a:t>
            </a:r>
          </a:p>
          <a:p>
            <a:pPr marL="0" indent="0">
              <a:lnSpc>
                <a:spcPct val="80000"/>
              </a:lnSpc>
              <a:buNone/>
            </a:pPr>
            <a:r>
              <a:rPr lang="en-US" sz="1400" dirty="0">
                <a:latin typeface="Courier New" pitchFamily="49" charset="0"/>
              </a:rPr>
              <a:t>     coated  |  -7.016668   5.246295    -1.34   0.181    -17.29922    3.265881</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9.175163     4.15   0.000     20.10034    56.06632</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0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21</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22</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Source |       SS           </a:t>
            </a:r>
            <a:r>
              <a:rPr lang="en-US" sz="1400" dirty="0" err="1">
                <a:latin typeface="Courier New" pitchFamily="49" charset="0"/>
              </a:rPr>
              <a:t>df</a:t>
            </a:r>
            <a:r>
              <a:rPr lang="en-US" sz="1400" dirty="0">
                <a:latin typeface="Courier New" pitchFamily="49" charset="0"/>
              </a:rPr>
              <a:t>       MS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   F(4, 19)        =      2.43</a:t>
            </a:r>
          </a:p>
          <a:p>
            <a:pPr marL="0" indent="0">
              <a:lnSpc>
                <a:spcPct val="80000"/>
              </a:lnSpc>
              <a:buNone/>
            </a:pPr>
            <a:r>
              <a:rPr lang="en-US" sz="1400" dirty="0">
                <a:latin typeface="Courier New" pitchFamily="49" charset="0"/>
              </a:rPr>
              <a:t>       Model |  3110.21668         4  777.554169   </a:t>
            </a:r>
            <a:r>
              <a:rPr lang="en-US" sz="1400" dirty="0" err="1">
                <a:latin typeface="Courier New" pitchFamily="49" charset="0"/>
              </a:rPr>
              <a:t>Prob</a:t>
            </a:r>
            <a:r>
              <a:rPr lang="en-US" sz="1400" dirty="0">
                <a:latin typeface="Courier New" pitchFamily="49" charset="0"/>
              </a:rPr>
              <a:t> &gt; F        =    0.0837</a:t>
            </a:r>
          </a:p>
          <a:p>
            <a:pPr marL="0" indent="0">
              <a:lnSpc>
                <a:spcPct val="80000"/>
              </a:lnSpc>
              <a:buNone/>
            </a:pPr>
            <a:r>
              <a:rPr lang="en-US" sz="1400" dirty="0">
                <a:latin typeface="Courier New" pitchFamily="49" charset="0"/>
              </a:rPr>
              <a:t>    Residual |   6091.7483        19  320.618332   R-squared       =    0.3380</a:t>
            </a:r>
          </a:p>
          <a:p>
            <a:pPr marL="0" indent="0">
              <a:lnSpc>
                <a:spcPct val="80000"/>
              </a:lnSpc>
              <a:buNone/>
            </a:pPr>
            <a:r>
              <a:rPr lang="en-US" sz="1400" dirty="0">
                <a:latin typeface="Courier New" pitchFamily="49" charset="0"/>
              </a:rPr>
              <a:t>-------------+----------------------------------   </a:t>
            </a:r>
            <a:r>
              <a:rPr lang="en-US" sz="1400" dirty="0" err="1">
                <a:latin typeface="Courier New" pitchFamily="49" charset="0"/>
              </a:rPr>
              <a:t>Adj</a:t>
            </a:r>
            <a:r>
              <a:rPr lang="en-US" sz="1400" dirty="0">
                <a:latin typeface="Courier New" pitchFamily="49" charset="0"/>
              </a:rPr>
              <a:t> R-squared   =    0.1986</a:t>
            </a:r>
          </a:p>
          <a:p>
            <a:pPr marL="0" indent="0">
              <a:lnSpc>
                <a:spcPct val="80000"/>
              </a:lnSpc>
              <a:buNone/>
            </a:pPr>
            <a:r>
              <a:rPr lang="en-US" sz="1400" dirty="0">
                <a:latin typeface="Courier New" pitchFamily="49" charset="0"/>
              </a:rPr>
              <a:t>       Total |  9201.96498        23  400.085434   Root MSE        =    17.906</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t    P&gt;|t|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10.33793    -2.08   0.051    -43.18753    .0875334</a:t>
            </a:r>
          </a:p>
          <a:p>
            <a:pPr marL="0" indent="0">
              <a:lnSpc>
                <a:spcPct val="80000"/>
              </a:lnSpc>
              <a:buNone/>
            </a:pPr>
            <a:r>
              <a:rPr lang="en-US" sz="1400" dirty="0">
                <a:latin typeface="Courier New" pitchFamily="49" charset="0"/>
              </a:rPr>
              <a:t>    capsule  |  -20.66667   10.33793    -2.00   0.060     -42.3042    .9708671</a:t>
            </a:r>
          </a:p>
          <a:p>
            <a:pPr marL="0" indent="0">
              <a:lnSpc>
                <a:spcPct val="80000"/>
              </a:lnSpc>
              <a:buNone/>
            </a:pPr>
            <a:r>
              <a:rPr lang="en-US" sz="1400" dirty="0">
                <a:latin typeface="Courier New" pitchFamily="49" charset="0"/>
              </a:rPr>
              <a:t>     coated  |  -7.016668   10.33793    -0.68   0.505     -28.6542    14.62087</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1.sex |      13.55    7.31002     1.85   0.079    -1.750047    28.85005</a:t>
            </a:r>
          </a:p>
          <a:p>
            <a:pPr marL="0" indent="0">
              <a:lnSpc>
                <a:spcPct val="80000"/>
              </a:lnSpc>
              <a:buNone/>
            </a:pPr>
            <a:r>
              <a:rPr lang="en-US" sz="1400" dirty="0">
                <a:latin typeface="Courier New" pitchFamily="49" charset="0"/>
              </a:rPr>
              <a:t>       _cons |   31.30833   8.172851     3.83   0.001     14.20236    48.41431</a:t>
            </a:r>
          </a:p>
          <a:p>
            <a:pPr marL="0" indent="0">
              <a:lnSpc>
                <a:spcPct val="80000"/>
              </a:lnSpc>
              <a:buNone/>
            </a:pPr>
            <a:r>
              <a:rPr lang="en-US" sz="1400" dirty="0">
                <a:latin typeface="Courier New" pitchFamily="49" charset="0"/>
              </a:rPr>
              <a:t>------------------------------------------------------------------------------</a:t>
            </a:r>
          </a:p>
        </p:txBody>
      </p:sp>
      <p:grpSp>
        <p:nvGrpSpPr>
          <p:cNvPr id="932870" name="Group 6"/>
          <p:cNvGrpSpPr>
            <a:grpSpLocks/>
          </p:cNvGrpSpPr>
          <p:nvPr/>
        </p:nvGrpSpPr>
        <p:grpSpPr bwMode="auto">
          <a:xfrm>
            <a:off x="1322119" y="545465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719" y="3360"/>
              <a:ext cx="689" cy="384"/>
            </a:xfrm>
            <a:prstGeom prst="line">
              <a:avLst/>
            </a:prstGeom>
            <a:noFill/>
            <a:ln w="9525">
              <a:solidFill>
                <a:srgbClr val="FF0000"/>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23</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24</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25</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26</a:t>
            </a:fld>
            <a:endParaRPr lang="en-US" altLang="en-US"/>
          </a:p>
        </p:txBody>
      </p:sp>
      <p:sp>
        <p:nvSpPr>
          <p:cNvPr id="980994" name="Rectangle 2"/>
          <p:cNvSpPr>
            <a:spLocks noGrp="1" noChangeArrowheads="1"/>
          </p:cNvSpPr>
          <p:nvPr>
            <p:ph type="title"/>
          </p:nvPr>
        </p:nvSpPr>
        <p:spPr/>
        <p:txBody>
          <a:bodyPr/>
          <a:lstStyle/>
          <a:p>
            <a:r>
              <a:rPr lang="en-US"/>
              <a:t>Not just an academic concern …</a:t>
            </a:r>
          </a:p>
        </p:txBody>
      </p:sp>
      <p:pic>
        <p:nvPicPr>
          <p:cNvPr id="980995" name="Picture 3"/>
          <p:cNvPicPr>
            <a:picLocks noChangeAspect="1" noChangeArrowheads="1"/>
          </p:cNvPicPr>
          <p:nvPr/>
        </p:nvPicPr>
        <p:blipFill>
          <a:blip r:embed="rId3" cstate="print"/>
          <a:srcRect/>
          <a:stretch>
            <a:fillRect/>
          </a:stretch>
        </p:blipFill>
        <p:spPr bwMode="auto">
          <a:xfrm>
            <a:off x="381000" y="1447800"/>
            <a:ext cx="7467600" cy="5062538"/>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27</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982019" name="Picture 3"/>
          <p:cNvPicPr>
            <a:picLocks noChangeAspect="1" noChangeArrowheads="1"/>
          </p:cNvPicPr>
          <p:nvPr/>
        </p:nvPicPr>
        <p:blipFill>
          <a:blip r:embed="rId3" cstate="print"/>
          <a:srcRect r="24211" b="84200"/>
          <a:stretch>
            <a:fillRect/>
          </a:stretch>
        </p:blipFill>
        <p:spPr bwMode="auto">
          <a:xfrm>
            <a:off x="609600" y="1600200"/>
            <a:ext cx="7467600" cy="1036638"/>
          </a:xfrm>
          <a:prstGeom prst="rect">
            <a:avLst/>
          </a:prstGeom>
          <a:noFill/>
          <a:ln w="9525" algn="ctr">
            <a:noFill/>
            <a:miter lim="800000"/>
            <a:headEnd/>
            <a:tailEnd/>
          </a:ln>
          <a:effectLst/>
        </p:spPr>
      </p:pic>
      <p:pic>
        <p:nvPicPr>
          <p:cNvPr id="982020" name="Picture 4"/>
          <p:cNvPicPr>
            <a:picLocks noChangeAspect="1" noChangeArrowheads="1"/>
          </p:cNvPicPr>
          <p:nvPr/>
        </p:nvPicPr>
        <p:blipFill>
          <a:blip r:embed="rId4" cstate="print"/>
          <a:srcRect/>
          <a:stretch>
            <a:fillRect/>
          </a:stretch>
        </p:blipFill>
        <p:spPr bwMode="auto">
          <a:xfrm>
            <a:off x="0" y="2590800"/>
            <a:ext cx="8763000" cy="2982913"/>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D106E44-C3C9-4B7B-9385-11734983B0D3}" type="slidenum">
              <a:rPr lang="en-US" altLang="en-US"/>
              <a:pPr/>
              <a:t>28</a:t>
            </a:fld>
            <a:endParaRPr lang="en-US" altLang="en-US"/>
          </a:p>
        </p:txBody>
      </p:sp>
      <p:sp>
        <p:nvSpPr>
          <p:cNvPr id="954370" name="Rectangle 2"/>
          <p:cNvSpPr>
            <a:spLocks noGrp="1" noChangeArrowheads="1"/>
          </p:cNvSpPr>
          <p:nvPr>
            <p:ph type="title"/>
          </p:nvPr>
        </p:nvSpPr>
        <p:spPr/>
        <p:txBody>
          <a:bodyPr/>
          <a:lstStyle/>
          <a:p>
            <a:r>
              <a:rPr lang="en-US"/>
              <a:t>Correlation structures</a:t>
            </a:r>
          </a:p>
        </p:txBody>
      </p:sp>
      <p:sp>
        <p:nvSpPr>
          <p:cNvPr id="954371" name="Rectangle 3"/>
          <p:cNvSpPr>
            <a:spLocks noGrp="1" noChangeArrowheads="1"/>
          </p:cNvSpPr>
          <p:nvPr>
            <p:ph type="body" idx="1"/>
          </p:nvPr>
        </p:nvSpPr>
        <p:spPr/>
        <p:txBody>
          <a:bodyPr/>
          <a:lstStyle/>
          <a:p>
            <a:pPr marL="0" indent="0">
              <a:lnSpc>
                <a:spcPct val="90000"/>
              </a:lnSpc>
              <a:buFont typeface="Wingdings" pitchFamily="2" charset="2"/>
              <a:buNone/>
            </a:pPr>
            <a:r>
              <a:rPr lang="en-US"/>
              <a:t>With</a:t>
            </a:r>
            <a:r>
              <a:rPr lang="en-US" b="1"/>
              <a:t> </a:t>
            </a:r>
            <a:r>
              <a:rPr lang="en-US"/>
              <a:t>continuous, balanced data we can plot the measurements that occur at different time points (or are repeated measurements of different types).  The “Georgia babies” dataset follows successive birthweights of infants to mothers (each of whom had five children) from vital statistics in Georgia.  We are interested in whether birthweight increases with birth order and mothers’ age.  In lab we will generate the following plots.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45BD60-A810-4309-86FA-227D22DD6825}" type="slidenum">
              <a:rPr lang="en-US" altLang="en-US"/>
              <a:pPr/>
              <a:t>29</a:t>
            </a:fld>
            <a:endParaRPr lang="en-US" altLang="en-US"/>
          </a:p>
        </p:txBody>
      </p:sp>
      <p:sp>
        <p:nvSpPr>
          <p:cNvPr id="955394" name="Rectangle 2"/>
          <p:cNvSpPr>
            <a:spLocks noGrp="1" noChangeArrowheads="1"/>
          </p:cNvSpPr>
          <p:nvPr>
            <p:ph type="title"/>
          </p:nvPr>
        </p:nvSpPr>
        <p:spPr>
          <a:xfrm>
            <a:off x="381000" y="-304800"/>
            <a:ext cx="7543800" cy="1295400"/>
          </a:xfrm>
        </p:spPr>
        <p:txBody>
          <a:bodyPr/>
          <a:lstStyle/>
          <a:p>
            <a:r>
              <a:rPr lang="en-US"/>
              <a:t>Georgia Babies</a:t>
            </a:r>
          </a:p>
        </p:txBody>
      </p:sp>
      <p:graphicFrame>
        <p:nvGraphicFramePr>
          <p:cNvPr id="955395" name="Object 3"/>
          <p:cNvGraphicFramePr>
            <a:graphicFrameLocks noGrp="1" noChangeAspect="1"/>
          </p:cNvGraphicFramePr>
          <p:nvPr>
            <p:ph idx="1"/>
          </p:nvPr>
        </p:nvGraphicFramePr>
        <p:xfrm>
          <a:off x="0" y="990600"/>
          <a:ext cx="9144000" cy="5867400"/>
        </p:xfrm>
        <a:graphic>
          <a:graphicData uri="http://schemas.openxmlformats.org/presentationml/2006/ole">
            <mc:AlternateContent xmlns:mc="http://schemas.openxmlformats.org/markup-compatibility/2006">
              <mc:Choice xmlns:v="urn:schemas-microsoft-com:vml" Requires="v">
                <p:oleObj spid="_x0000_s955418" name="Document" r:id="rId4" imgW="7597673" imgH="5028867" progId="Word.Document.8">
                  <p:embed/>
                </p:oleObj>
              </mc:Choice>
              <mc:Fallback>
                <p:oleObj name="Document" r:id="rId4" imgW="7597673" imgH="5028867"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FF5E9F4-B789-47A7-9E64-95A765894AA7}" type="slidenum">
              <a:rPr lang="en-US" altLang="en-US"/>
              <a:pPr/>
              <a:t>30</a:t>
            </a:fld>
            <a:endParaRPr lang="en-US" altLang="en-US"/>
          </a:p>
        </p:txBody>
      </p:sp>
      <p:sp>
        <p:nvSpPr>
          <p:cNvPr id="958466" name="Rectangle 2"/>
          <p:cNvSpPr>
            <a:spLocks noGrp="1" noChangeArrowheads="1"/>
          </p:cNvSpPr>
          <p:nvPr>
            <p:ph type="title"/>
          </p:nvPr>
        </p:nvSpPr>
        <p:spPr>
          <a:xfrm>
            <a:off x="381000" y="-304800"/>
            <a:ext cx="7543800" cy="1295400"/>
          </a:xfrm>
        </p:spPr>
        <p:txBody>
          <a:bodyPr/>
          <a:lstStyle/>
          <a:p>
            <a:r>
              <a:rPr lang="en-US"/>
              <a:t>Georgia Babies</a:t>
            </a:r>
          </a:p>
        </p:txBody>
      </p:sp>
      <p:sp>
        <p:nvSpPr>
          <p:cNvPr id="958467" name="Rectangle 3"/>
          <p:cNvSpPr>
            <a:spLocks noGrp="1" noChangeArrowheads="1"/>
          </p:cNvSpPr>
          <p:nvPr>
            <p:ph idx="1"/>
          </p:nvPr>
        </p:nvSpPr>
        <p:spPr>
          <a:xfrm>
            <a:off x="457200" y="1447800"/>
            <a:ext cx="8229600" cy="4411663"/>
          </a:xfrm>
        </p:spPr>
        <p:txBody>
          <a:bodyPr/>
          <a:lstStyle/>
          <a:p>
            <a:r>
              <a:rPr lang="en-US"/>
              <a:t>Another common summary is the correlation matrix.  Here is the correlation matrix for the Georgia babies data set:</a:t>
            </a:r>
          </a:p>
          <a:p>
            <a:pPr>
              <a:buFont typeface="Wingdings" pitchFamily="2" charset="2"/>
              <a:buNone/>
            </a:pPr>
            <a:r>
              <a:rPr lang="en-US" sz="1600">
                <a:latin typeface="Courier New" pitchFamily="49" charset="0"/>
              </a:rPr>
              <a:t>. pwcorr  bweight1 bweight2 bweight3 bweight4 bweight5</a:t>
            </a:r>
          </a:p>
          <a:p>
            <a:pPr>
              <a:buFont typeface="Wingdings" pitchFamily="2" charset="2"/>
              <a:buNone/>
            </a:pPr>
            <a:r>
              <a:rPr lang="en-US" sz="1600">
                <a:latin typeface="Courier New" pitchFamily="49" charset="0"/>
              </a:rPr>
              <a:t>             | bweight1 bweight2 bweight3 bweight4 bweight5</a:t>
            </a:r>
          </a:p>
          <a:p>
            <a:pPr>
              <a:buFont typeface="Wingdings" pitchFamily="2" charset="2"/>
              <a:buNone/>
            </a:pPr>
            <a:r>
              <a:rPr lang="en-US" sz="1600">
                <a:latin typeface="Courier New" pitchFamily="49" charset="0"/>
              </a:rPr>
              <a:t>-------------+---------------------------------------------</a:t>
            </a:r>
          </a:p>
          <a:p>
            <a:pPr>
              <a:buFont typeface="Wingdings" pitchFamily="2" charset="2"/>
              <a:buNone/>
            </a:pPr>
            <a:r>
              <a:rPr lang="en-US" sz="1600">
                <a:latin typeface="Courier New" pitchFamily="49" charset="0"/>
              </a:rPr>
              <a:t>    bweight1 |   1.0000 </a:t>
            </a:r>
          </a:p>
          <a:p>
            <a:pPr>
              <a:buFont typeface="Wingdings" pitchFamily="2" charset="2"/>
              <a:buNone/>
            </a:pPr>
            <a:r>
              <a:rPr lang="en-US" sz="1600">
                <a:latin typeface="Courier New" pitchFamily="49" charset="0"/>
              </a:rPr>
              <a:t>    bweight2 |   0.2282   1.0000 </a:t>
            </a:r>
          </a:p>
          <a:p>
            <a:pPr>
              <a:buFont typeface="Wingdings" pitchFamily="2" charset="2"/>
              <a:buNone/>
            </a:pPr>
            <a:r>
              <a:rPr lang="en-US" sz="1600">
                <a:latin typeface="Courier New" pitchFamily="49" charset="0"/>
              </a:rPr>
              <a:t>    bweight3 |   0.2950   0.4833   1.0000 </a:t>
            </a:r>
          </a:p>
          <a:p>
            <a:pPr>
              <a:buFont typeface="Wingdings" pitchFamily="2" charset="2"/>
              <a:buNone/>
            </a:pPr>
            <a:r>
              <a:rPr lang="en-US" sz="1600">
                <a:latin typeface="Courier New" pitchFamily="49" charset="0"/>
              </a:rPr>
              <a:t>    bweight4 |   0.2578   0.4676   0.6185   1.0000 </a:t>
            </a:r>
          </a:p>
          <a:p>
            <a:pPr>
              <a:buFont typeface="Wingdings" pitchFamily="2" charset="2"/>
              <a:buNone/>
            </a:pPr>
            <a:r>
              <a:rPr lang="en-US" sz="1600">
                <a:latin typeface="Courier New" pitchFamily="49" charset="0"/>
              </a:rPr>
              <a:t>    bweight5 |   0.3810   0.4261   0.4233   0.4642   1.0000</a:t>
            </a:r>
          </a:p>
          <a:p>
            <a:r>
              <a:rPr lang="en-US"/>
              <a:t>How do we read this?  Why isn’t there anything in the top right hand corner?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800CC2-42AD-43D3-A14D-457AE8CB81C6}" type="slidenum">
              <a:rPr lang="en-US" altLang="en-US"/>
              <a:pPr/>
              <a:t>31</a:t>
            </a:fld>
            <a:endParaRPr lang="en-US" altLang="en-US"/>
          </a:p>
        </p:txBody>
      </p:sp>
      <p:sp>
        <p:nvSpPr>
          <p:cNvPr id="959490" name="Rectangle 2"/>
          <p:cNvSpPr>
            <a:spLocks noGrp="1" noChangeArrowheads="1"/>
          </p:cNvSpPr>
          <p:nvPr>
            <p:ph type="title"/>
          </p:nvPr>
        </p:nvSpPr>
        <p:spPr>
          <a:xfrm>
            <a:off x="152400" y="-304800"/>
            <a:ext cx="8077200" cy="1676400"/>
          </a:xfrm>
        </p:spPr>
        <p:txBody>
          <a:bodyPr/>
          <a:lstStyle/>
          <a:p>
            <a:r>
              <a:rPr lang="en-US" sz="2400" dirty="0"/>
              <a:t>Here is another example, giving the log </a:t>
            </a:r>
            <a:r>
              <a:rPr lang="en-US" sz="2400" dirty="0" smtClean="0"/>
              <a:t>weights</a:t>
            </a:r>
            <a:br>
              <a:rPr lang="en-US" sz="2400" dirty="0" smtClean="0"/>
            </a:br>
            <a:r>
              <a:rPr lang="en-US" sz="2400" dirty="0" smtClean="0"/>
              <a:t>(</a:t>
            </a:r>
            <a:r>
              <a:rPr lang="en-US" sz="2400" dirty="0"/>
              <a:t>why log?) of mice for several weeks of </a:t>
            </a:r>
            <a:r>
              <a:rPr lang="en-US" sz="2400" dirty="0" smtClean="0"/>
              <a:t/>
            </a:r>
            <a:br>
              <a:rPr lang="en-US" sz="2400" dirty="0" smtClean="0"/>
            </a:br>
            <a:r>
              <a:rPr lang="en-US" sz="2400" dirty="0" smtClean="0"/>
              <a:t>measurement</a:t>
            </a:r>
            <a:r>
              <a:rPr lang="en-US" sz="2400" dirty="0"/>
              <a:t>, mostly reflecting gain in tumor weight</a:t>
            </a:r>
          </a:p>
        </p:txBody>
      </p:sp>
      <p:graphicFrame>
        <p:nvGraphicFramePr>
          <p:cNvPr id="959491" name="Object 3"/>
          <p:cNvGraphicFramePr>
            <a:graphicFrameLocks noGrp="1" noChangeAspect="1"/>
          </p:cNvGraphicFramePr>
          <p:nvPr>
            <p:ph idx="1"/>
          </p:nvPr>
        </p:nvGraphicFramePr>
        <p:xfrm>
          <a:off x="0" y="1438275"/>
          <a:ext cx="9144000" cy="5419725"/>
        </p:xfrm>
        <a:graphic>
          <a:graphicData uri="http://schemas.openxmlformats.org/presentationml/2006/ole">
            <mc:AlternateContent xmlns:mc="http://schemas.openxmlformats.org/markup-compatibility/2006">
              <mc:Choice xmlns:v="urn:schemas-microsoft-com:vml" Requires="v">
                <p:oleObj spid="_x0000_s959514" name="Document" r:id="rId4" imgW="7597673" imgH="4131292" progId="Word.Document.8">
                  <p:embed/>
                </p:oleObj>
              </mc:Choice>
              <mc:Fallback>
                <p:oleObj name="Document" r:id="rId4" imgW="7597673" imgH="4131292" progId="Word.Document.8">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38275"/>
                        <a:ext cx="9144000" cy="541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0EC74CE-4941-4DF3-9E72-D0DDFC4F119E}" type="slidenum">
              <a:rPr lang="en-US" altLang="en-US"/>
              <a:pPr/>
              <a:t>32</a:t>
            </a:fld>
            <a:endParaRPr lang="en-US" altLang="en-US"/>
          </a:p>
        </p:txBody>
      </p:sp>
      <p:sp>
        <p:nvSpPr>
          <p:cNvPr id="960514" name="Rectangle 2"/>
          <p:cNvSpPr>
            <a:spLocks noGrp="1" noChangeArrowheads="1"/>
          </p:cNvSpPr>
          <p:nvPr>
            <p:ph type="title"/>
          </p:nvPr>
        </p:nvSpPr>
        <p:spPr/>
        <p:txBody>
          <a:bodyPr/>
          <a:lstStyle/>
          <a:p>
            <a:r>
              <a:rPr lang="en-US"/>
              <a:t>Tumor/weight</a:t>
            </a:r>
          </a:p>
        </p:txBody>
      </p:sp>
      <p:sp>
        <p:nvSpPr>
          <p:cNvPr id="960515" name="Rectangle 3"/>
          <p:cNvSpPr>
            <a:spLocks noGrp="1" noChangeArrowheads="1"/>
          </p:cNvSpPr>
          <p:nvPr>
            <p:ph type="body" idx="1"/>
          </p:nvPr>
        </p:nvSpPr>
        <p:spPr/>
        <p:txBody>
          <a:bodyPr/>
          <a:lstStyle/>
          <a:p>
            <a:r>
              <a:rPr lang="en-US" sz="2600"/>
              <a:t>And here is the corresponding correlation matrix:</a:t>
            </a:r>
          </a:p>
          <a:p>
            <a:endParaRPr lang="en-US" sz="2600"/>
          </a:p>
          <a:p>
            <a:pPr>
              <a:buFont typeface="Wingdings" pitchFamily="2" charset="2"/>
              <a:buNone/>
            </a:pPr>
            <a:r>
              <a:rPr lang="en-US" sz="2000">
                <a:latin typeface="Courier New" pitchFamily="49" charset="0"/>
              </a:rPr>
              <a:t>pwcorr  logw22 logw29 logw36 logw43</a:t>
            </a:r>
          </a:p>
          <a:p>
            <a:pPr>
              <a:buFont typeface="Wingdings" pitchFamily="2" charset="2"/>
              <a:buNone/>
            </a:pPr>
            <a:r>
              <a:rPr lang="en-US" sz="2000">
                <a:latin typeface="Courier New" pitchFamily="49" charset="0"/>
              </a:rPr>
              <a:t>             |   logw22   logw29   logw36   logw43</a:t>
            </a:r>
          </a:p>
          <a:p>
            <a:pPr>
              <a:buFont typeface="Wingdings" pitchFamily="2" charset="2"/>
              <a:buNone/>
            </a:pPr>
            <a:r>
              <a:rPr lang="en-US" sz="2000">
                <a:latin typeface="Courier New" pitchFamily="49" charset="0"/>
              </a:rPr>
              <a:t>-------------+------------------------------------</a:t>
            </a:r>
          </a:p>
          <a:p>
            <a:pPr>
              <a:buFont typeface="Wingdings" pitchFamily="2" charset="2"/>
              <a:buNone/>
            </a:pPr>
            <a:r>
              <a:rPr lang="en-US" sz="2000">
                <a:latin typeface="Courier New" pitchFamily="49" charset="0"/>
              </a:rPr>
              <a:t>      logw22 |   1.0000 </a:t>
            </a:r>
          </a:p>
          <a:p>
            <a:pPr>
              <a:buFont typeface="Wingdings" pitchFamily="2" charset="2"/>
              <a:buNone/>
            </a:pPr>
            <a:r>
              <a:rPr lang="en-US" sz="2000">
                <a:latin typeface="Courier New" pitchFamily="49" charset="0"/>
              </a:rPr>
              <a:t>      logw29 |   0.9414   1.0000 </a:t>
            </a:r>
          </a:p>
          <a:p>
            <a:pPr>
              <a:buFont typeface="Wingdings" pitchFamily="2" charset="2"/>
              <a:buNone/>
            </a:pPr>
            <a:r>
              <a:rPr lang="en-US" sz="2000">
                <a:latin typeface="Courier New" pitchFamily="49" charset="0"/>
              </a:rPr>
              <a:t>      logw36 |   0.9400   0.9568   1.0000 </a:t>
            </a:r>
          </a:p>
          <a:p>
            <a:pPr>
              <a:buFont typeface="Wingdings" pitchFamily="2" charset="2"/>
              <a:buNone/>
            </a:pPr>
            <a:r>
              <a:rPr lang="en-US" sz="2000">
                <a:latin typeface="Courier New" pitchFamily="49" charset="0"/>
              </a:rPr>
              <a:t>      logw43 |   0.9190   0.9466   0.9803   1.0000</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F0DEEAFB-4016-4489-A9E5-3694C9E9539F}" type="slidenum">
              <a:rPr lang="en-US" altLang="en-US"/>
              <a:pPr/>
              <a:t>33</a:t>
            </a:fld>
            <a:endParaRPr lang="en-US" altLang="en-US"/>
          </a:p>
        </p:txBody>
      </p:sp>
      <p:sp>
        <p:nvSpPr>
          <p:cNvPr id="963586" name="Rectangle 2"/>
          <p:cNvSpPr>
            <a:spLocks noGrp="1" noChangeArrowheads="1"/>
          </p:cNvSpPr>
          <p:nvPr>
            <p:ph type="title"/>
          </p:nvPr>
        </p:nvSpPr>
        <p:spPr>
          <a:xfrm>
            <a:off x="228600" y="-381000"/>
            <a:ext cx="7543800" cy="1295400"/>
          </a:xfrm>
        </p:spPr>
        <p:txBody>
          <a:bodyPr/>
          <a:lstStyle/>
          <a:p>
            <a:r>
              <a:rPr lang="en-US"/>
              <a:t>Tumor/weight</a:t>
            </a:r>
          </a:p>
        </p:txBody>
      </p:sp>
      <p:sp>
        <p:nvSpPr>
          <p:cNvPr id="963587" name="Rectangle 3"/>
          <p:cNvSpPr>
            <a:spLocks noGrp="1" noChangeArrowheads="1"/>
          </p:cNvSpPr>
          <p:nvPr>
            <p:ph type="body" sz="half" idx="1"/>
          </p:nvPr>
        </p:nvSpPr>
        <p:spPr>
          <a:xfrm>
            <a:off x="228600" y="914400"/>
            <a:ext cx="7467600" cy="795338"/>
          </a:xfrm>
        </p:spPr>
        <p:txBody>
          <a:bodyPr/>
          <a:lstStyle/>
          <a:p>
            <a:pPr marL="0" indent="0">
              <a:buFont typeface="Wingdings" pitchFamily="2" charset="2"/>
              <a:buNone/>
            </a:pPr>
            <a:r>
              <a:rPr lang="en-US" sz="2200"/>
              <a:t>Here is a different collection of weeks for the same dataset.  What does this suggest?</a:t>
            </a:r>
          </a:p>
        </p:txBody>
      </p:sp>
      <p:graphicFrame>
        <p:nvGraphicFramePr>
          <p:cNvPr id="963588" name="Object 4"/>
          <p:cNvGraphicFramePr>
            <a:graphicFrameLocks noGrp="1" noChangeAspect="1"/>
          </p:cNvGraphicFramePr>
          <p:nvPr>
            <p:ph sz="half" idx="2"/>
          </p:nvPr>
        </p:nvGraphicFramePr>
        <p:xfrm>
          <a:off x="0" y="1752600"/>
          <a:ext cx="9144000" cy="5106988"/>
        </p:xfrm>
        <a:graphic>
          <a:graphicData uri="http://schemas.openxmlformats.org/presentationml/2006/ole">
            <mc:AlternateContent xmlns:mc="http://schemas.openxmlformats.org/markup-compatibility/2006">
              <mc:Choice xmlns:v="urn:schemas-microsoft-com:vml" Requires="v">
                <p:oleObj spid="_x0000_s963611" name="Document" r:id="rId4" imgW="7255877" imgH="4055086" progId="Word.Document.8">
                  <p:embed/>
                </p:oleObj>
              </mc:Choice>
              <mc:Fallback>
                <p:oleObj name="Document" r:id="rId4" imgW="7255877" imgH="4055086"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752600"/>
                        <a:ext cx="9144000" cy="5106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64A63250-8D04-4C0A-9759-FC9BBF78CCEE}" type="slidenum">
              <a:rPr lang="en-US" altLang="en-US"/>
              <a:pPr/>
              <a:t>34</a:t>
            </a:fld>
            <a:endParaRPr lang="en-US" altLang="en-US"/>
          </a:p>
        </p:txBody>
      </p:sp>
      <p:sp>
        <p:nvSpPr>
          <p:cNvPr id="965634" name="Rectangle 2"/>
          <p:cNvSpPr>
            <a:spLocks noGrp="1" noChangeArrowheads="1"/>
          </p:cNvSpPr>
          <p:nvPr>
            <p:ph type="title"/>
          </p:nvPr>
        </p:nvSpPr>
        <p:spPr>
          <a:xfrm>
            <a:off x="457200" y="0"/>
            <a:ext cx="7543800" cy="1295400"/>
          </a:xfrm>
        </p:spPr>
        <p:txBody>
          <a:bodyPr/>
          <a:lstStyle/>
          <a:p>
            <a:r>
              <a:rPr lang="en-US"/>
              <a:t>Tumor/weight</a:t>
            </a:r>
          </a:p>
        </p:txBody>
      </p:sp>
      <p:sp>
        <p:nvSpPr>
          <p:cNvPr id="965638" name="Text Box 6"/>
          <p:cNvSpPr txBox="1">
            <a:spLocks noChangeArrowheads="1"/>
          </p:cNvSpPr>
          <p:nvPr/>
        </p:nvSpPr>
        <p:spPr bwMode="auto">
          <a:xfrm>
            <a:off x="304800" y="1905000"/>
            <a:ext cx="8534400" cy="3143250"/>
          </a:xfrm>
          <a:prstGeom prst="rect">
            <a:avLst/>
          </a:prstGeom>
          <a:noFill/>
          <a:ln w="9525" algn="ctr">
            <a:noFill/>
            <a:miter lim="800000"/>
            <a:headEnd/>
            <a:tailEnd/>
          </a:ln>
          <a:effectLst/>
        </p:spPr>
        <p:txBody>
          <a:bodyPr>
            <a:spAutoFit/>
          </a:bodyPr>
          <a:lstStyle/>
          <a:p>
            <a:pPr algn="l"/>
            <a:r>
              <a:rPr lang="en-US" sz="2800"/>
              <a:t>Here is the correlation matrix for that set of weeks:</a:t>
            </a:r>
          </a:p>
          <a:p>
            <a:pPr algn="l"/>
            <a:endParaRPr lang="en-US" sz="2800"/>
          </a:p>
          <a:p>
            <a:pPr algn="l"/>
            <a:r>
              <a:rPr lang="en-US">
                <a:latin typeface="Courier New" pitchFamily="49" charset="0"/>
              </a:rPr>
              <a:t>pwcorr  logw15 logw29 logw43 logw57</a:t>
            </a:r>
          </a:p>
          <a:p>
            <a:pPr algn="l"/>
            <a:endParaRPr lang="en-US">
              <a:latin typeface="Courier New" pitchFamily="49" charset="0"/>
            </a:endParaRPr>
          </a:p>
          <a:p>
            <a:pPr algn="l"/>
            <a:r>
              <a:rPr lang="en-US">
                <a:latin typeface="Courier New" pitchFamily="49" charset="0"/>
              </a:rPr>
              <a:t>             |   logw15   logw29   logw43   logw57</a:t>
            </a:r>
          </a:p>
          <a:p>
            <a:pPr algn="l"/>
            <a:r>
              <a:rPr lang="en-US">
                <a:latin typeface="Courier New" pitchFamily="49" charset="0"/>
              </a:rPr>
              <a:t>-------------+------------------------------------</a:t>
            </a:r>
          </a:p>
          <a:p>
            <a:pPr algn="l"/>
            <a:r>
              <a:rPr lang="en-US">
                <a:latin typeface="Courier New" pitchFamily="49" charset="0"/>
              </a:rPr>
              <a:t>      logw15 |   1.0000 </a:t>
            </a:r>
          </a:p>
          <a:p>
            <a:pPr algn="l"/>
            <a:r>
              <a:rPr lang="en-US">
                <a:latin typeface="Courier New" pitchFamily="49" charset="0"/>
              </a:rPr>
              <a:t>      logw29 |   0.9145   1.0000 </a:t>
            </a:r>
          </a:p>
          <a:p>
            <a:pPr algn="l"/>
            <a:r>
              <a:rPr lang="en-US">
                <a:latin typeface="Courier New" pitchFamily="49" charset="0"/>
              </a:rPr>
              <a:t>      logw43 |   0.8713   0.9466   1.0000 </a:t>
            </a:r>
          </a:p>
          <a:p>
            <a:pPr algn="l"/>
            <a:r>
              <a:rPr lang="en-US">
                <a:latin typeface="Courier New" pitchFamily="49" charset="0"/>
              </a:rPr>
              <a:t>      logw57 |   0.7937   0.8952   0.9692   1.0000</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10ED6A-347D-40DE-8131-895FAD4A2ADA}" type="slidenum">
              <a:rPr lang="en-US" altLang="en-US"/>
              <a:pPr/>
              <a:t>35</a:t>
            </a:fld>
            <a:endParaRPr lang="en-US" altLang="en-US"/>
          </a:p>
        </p:txBody>
      </p:sp>
      <p:sp>
        <p:nvSpPr>
          <p:cNvPr id="961538" name="Rectangle 2"/>
          <p:cNvSpPr>
            <a:spLocks noGrp="1" noChangeArrowheads="1"/>
          </p:cNvSpPr>
          <p:nvPr>
            <p:ph type="title"/>
          </p:nvPr>
        </p:nvSpPr>
        <p:spPr>
          <a:xfrm>
            <a:off x="304800" y="0"/>
            <a:ext cx="7543800" cy="1295400"/>
          </a:xfrm>
        </p:spPr>
        <p:txBody>
          <a:bodyPr/>
          <a:lstStyle/>
          <a:p>
            <a:r>
              <a:rPr lang="en-US"/>
              <a:t>Correlation structures</a:t>
            </a:r>
          </a:p>
        </p:txBody>
      </p:sp>
      <p:sp>
        <p:nvSpPr>
          <p:cNvPr id="961539" name="Rectangle 3"/>
          <p:cNvSpPr>
            <a:spLocks noGrp="1" noChangeArrowheads="1"/>
          </p:cNvSpPr>
          <p:nvPr>
            <p:ph type="body" idx="1"/>
          </p:nvPr>
        </p:nvSpPr>
        <p:spPr>
          <a:xfrm>
            <a:off x="0" y="1524000"/>
            <a:ext cx="9144000" cy="4606925"/>
          </a:xfrm>
        </p:spPr>
        <p:txBody>
          <a:bodyPr/>
          <a:lstStyle/>
          <a:p>
            <a:pPr>
              <a:lnSpc>
                <a:spcPct val="90000"/>
              </a:lnSpc>
            </a:pPr>
            <a:r>
              <a:rPr lang="en-US" sz="2800"/>
              <a:t>The Georgia babies and tumor data sets are tidy because each “subject” has the same collection of observations (five observations for each mom and a tumor weight for each week).  This is called “balanced” data.  </a:t>
            </a:r>
          </a:p>
          <a:p>
            <a:pPr>
              <a:lnSpc>
                <a:spcPct val="90000"/>
              </a:lnSpc>
            </a:pPr>
            <a:r>
              <a:rPr lang="en-US" sz="2800"/>
              <a:t>The Korff et al, back pain example is an example of unbalanced data, both because the sample sizes are unequal and because the “case-mix” is unequal.  Because we don’t have a variable on which to reasonably order the observations (like parity for the Georgia babies data or time for the tumor data), there is not a reasonable plot we can make.  But why are the data correlated in the back pain example?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5072083-6676-4FDF-9599-0FF7FE7D2718}" type="slidenum">
              <a:rPr lang="en-US" altLang="en-US"/>
              <a:pPr/>
              <a:t>36</a:t>
            </a:fld>
            <a:endParaRPr lang="en-US" altLang="en-US"/>
          </a:p>
        </p:txBody>
      </p:sp>
      <p:sp>
        <p:nvSpPr>
          <p:cNvPr id="967682" name="Rectangle 2"/>
          <p:cNvSpPr>
            <a:spLocks noGrp="1" noChangeArrowheads="1"/>
          </p:cNvSpPr>
          <p:nvPr>
            <p:ph type="title"/>
          </p:nvPr>
        </p:nvSpPr>
        <p:spPr/>
        <p:txBody>
          <a:bodyPr/>
          <a:lstStyle/>
          <a:p>
            <a:r>
              <a:rPr lang="en-US"/>
              <a:t>Correlation structures</a:t>
            </a:r>
          </a:p>
        </p:txBody>
      </p:sp>
      <p:sp>
        <p:nvSpPr>
          <p:cNvPr id="967683" name="Rectangle 3"/>
          <p:cNvSpPr>
            <a:spLocks noGrp="1" noChangeArrowheads="1"/>
          </p:cNvSpPr>
          <p:nvPr>
            <p:ph type="body" idx="1"/>
          </p:nvPr>
        </p:nvSpPr>
        <p:spPr>
          <a:xfrm>
            <a:off x="381000" y="1752600"/>
            <a:ext cx="8229600" cy="4606925"/>
          </a:xfrm>
        </p:spPr>
        <p:txBody>
          <a:bodyPr/>
          <a:lstStyle/>
          <a:p>
            <a:pPr>
              <a:lnSpc>
                <a:spcPct val="90000"/>
              </a:lnSpc>
            </a:pPr>
            <a:r>
              <a:rPr lang="en-US" sz="2800"/>
              <a:t>Back to the tumor data:  With 10 weeks of tumor data, there is the correlation of week 1 with week 2, week 1 with week 3, …, week 9 with week 10 for 45 unique correlations in all.  </a:t>
            </a:r>
          </a:p>
          <a:p>
            <a:pPr>
              <a:lnSpc>
                <a:spcPct val="90000"/>
              </a:lnSpc>
            </a:pPr>
            <a:r>
              <a:rPr lang="en-US" sz="2800"/>
              <a:t>Rather than having to estimate a separate correlation between each pair of times, we often use a simpler correlation “structure,” both for ease of model specification and for statistical efficiency.</a:t>
            </a:r>
            <a:r>
              <a:rPr lang="en-US" sz="2100"/>
              <a:t> </a:t>
            </a:r>
            <a:endParaRPr lang="en-US" sz="2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7389088-08F4-40F3-B31F-6CAAFF02936E}" type="slidenum">
              <a:rPr lang="en-US" altLang="en-US"/>
              <a:pPr/>
              <a:t>37</a:t>
            </a:fld>
            <a:endParaRPr lang="en-US" altLang="en-US"/>
          </a:p>
        </p:txBody>
      </p:sp>
      <p:sp>
        <p:nvSpPr>
          <p:cNvPr id="969730" name="Rectangle 2"/>
          <p:cNvSpPr>
            <a:spLocks noGrp="1" noChangeArrowheads="1"/>
          </p:cNvSpPr>
          <p:nvPr>
            <p:ph type="title"/>
          </p:nvPr>
        </p:nvSpPr>
        <p:spPr/>
        <p:txBody>
          <a:bodyPr/>
          <a:lstStyle/>
          <a:p>
            <a:r>
              <a:rPr lang="en-US"/>
              <a:t>Correlation structures</a:t>
            </a:r>
          </a:p>
        </p:txBody>
      </p:sp>
      <p:sp>
        <p:nvSpPr>
          <p:cNvPr id="969731" name="Rectangle 3"/>
          <p:cNvSpPr>
            <a:spLocks noGrp="1" noChangeArrowheads="1"/>
          </p:cNvSpPr>
          <p:nvPr>
            <p:ph type="body" idx="1"/>
          </p:nvPr>
        </p:nvSpPr>
        <p:spPr>
          <a:xfrm>
            <a:off x="381000" y="1752600"/>
            <a:ext cx="8229600" cy="4606925"/>
          </a:xfrm>
        </p:spPr>
        <p:txBody>
          <a:bodyPr/>
          <a:lstStyle/>
          <a:p>
            <a:pPr marL="400050" indent="-400050">
              <a:lnSpc>
                <a:spcPct val="90000"/>
              </a:lnSpc>
            </a:pPr>
            <a:r>
              <a:rPr lang="en-US" sz="2400" dirty="0"/>
              <a:t>Common correlation structures used in STATA are:</a:t>
            </a:r>
          </a:p>
          <a:p>
            <a:pPr marL="725488" lvl="1" indent="-381000">
              <a:lnSpc>
                <a:spcPct val="90000"/>
              </a:lnSpc>
              <a:buClr>
                <a:schemeClr val="tx1"/>
              </a:buClr>
              <a:buSzTx/>
              <a:buFont typeface="Wingdings" pitchFamily="2" charset="2"/>
              <a:buAutoNum type="arabicPeriod"/>
            </a:pPr>
            <a:r>
              <a:rPr lang="en-US" sz="2400" dirty="0"/>
              <a:t>Exchangeable (all correlations equal).</a:t>
            </a:r>
          </a:p>
          <a:p>
            <a:pPr marL="725488" lvl="1" indent="-381000">
              <a:lnSpc>
                <a:spcPct val="90000"/>
              </a:lnSpc>
              <a:buClr>
                <a:schemeClr val="tx1"/>
              </a:buClr>
              <a:buSzTx/>
              <a:buFont typeface="Wingdings" pitchFamily="2" charset="2"/>
              <a:buAutoNum type="arabicPeriod"/>
            </a:pPr>
            <a:r>
              <a:rPr lang="en-US" sz="2400" dirty="0"/>
              <a:t>Autoregressive (correlations closer in time are more highly correlated, but drop off to zero as the difference in time increases).</a:t>
            </a:r>
          </a:p>
          <a:p>
            <a:pPr marL="725488" lvl="1" indent="-381000">
              <a:lnSpc>
                <a:spcPct val="90000"/>
              </a:lnSpc>
              <a:buClr>
                <a:schemeClr val="tx1"/>
              </a:buClr>
              <a:buSzTx/>
              <a:buFont typeface="Wingdings" pitchFamily="2" charset="2"/>
              <a:buAutoNum type="arabicPeriod"/>
            </a:pPr>
            <a:r>
              <a:rPr lang="en-US" sz="2400" dirty="0"/>
              <a:t>Unstructured (no assumptions made – estimate a separate correlation for each pair of time points).</a:t>
            </a:r>
          </a:p>
          <a:p>
            <a:pPr marL="725488" lvl="1" indent="-381000">
              <a:lnSpc>
                <a:spcPct val="90000"/>
              </a:lnSpc>
              <a:buClr>
                <a:schemeClr val="tx1"/>
              </a:buClr>
              <a:buSzTx/>
              <a:buFont typeface="Wingdings" pitchFamily="2" charset="2"/>
              <a:buAutoNum type="arabicPeriod"/>
            </a:pPr>
            <a:r>
              <a:rPr lang="en-US" sz="2400" dirty="0"/>
              <a:t>Independent (all correlations zero).</a:t>
            </a:r>
          </a:p>
          <a:p>
            <a:pPr marL="400050" indent="-400050">
              <a:lnSpc>
                <a:spcPct val="90000"/>
              </a:lnSpc>
            </a:pPr>
            <a:r>
              <a:rPr lang="en-US" sz="2400" dirty="0"/>
              <a:t>In an AR(1) structure, if the correlation of adjacent time points is, say, 0.8, then the correlation of observations two time points apart is </a:t>
            </a:r>
            <a:r>
              <a:rPr lang="en-US" sz="2400" dirty="0" smtClean="0"/>
              <a:t>0.8</a:t>
            </a:r>
            <a:r>
              <a:rPr lang="en-US" sz="2400" baseline="30000" dirty="0" smtClean="0"/>
              <a:t>2</a:t>
            </a:r>
            <a:r>
              <a:rPr lang="en-US" sz="2400" dirty="0" smtClean="0"/>
              <a:t> </a:t>
            </a:r>
            <a:r>
              <a:rPr lang="en-US" sz="2400" dirty="0"/>
              <a:t>= 0.64.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B5E641-50AE-4F8A-852A-5AF4D84FD73E}" type="slidenum">
              <a:rPr lang="en-US" altLang="en-US"/>
              <a:pPr/>
              <a:t>38</a:t>
            </a:fld>
            <a:endParaRPr lang="en-US" altLang="en-US"/>
          </a:p>
        </p:txBody>
      </p:sp>
      <p:sp>
        <p:nvSpPr>
          <p:cNvPr id="970754" name="Rectangle 2"/>
          <p:cNvSpPr>
            <a:spLocks noGrp="1" noChangeArrowheads="1"/>
          </p:cNvSpPr>
          <p:nvPr>
            <p:ph type="title"/>
          </p:nvPr>
        </p:nvSpPr>
        <p:spPr>
          <a:xfrm>
            <a:off x="381000" y="0"/>
            <a:ext cx="7543800" cy="1295400"/>
          </a:xfrm>
        </p:spPr>
        <p:txBody>
          <a:bodyPr/>
          <a:lstStyle/>
          <a:p>
            <a:r>
              <a:rPr lang="en-US"/>
              <a:t>Correlation structures</a:t>
            </a:r>
          </a:p>
        </p:txBody>
      </p:sp>
      <p:sp>
        <p:nvSpPr>
          <p:cNvPr id="970755" name="Rectangle 3"/>
          <p:cNvSpPr>
            <a:spLocks noGrp="1" noChangeArrowheads="1"/>
          </p:cNvSpPr>
          <p:nvPr>
            <p:ph type="body" idx="1"/>
          </p:nvPr>
        </p:nvSpPr>
        <p:spPr>
          <a:xfrm>
            <a:off x="304800" y="1524000"/>
            <a:ext cx="8229600" cy="4800600"/>
          </a:xfrm>
        </p:spPr>
        <p:txBody>
          <a:bodyPr/>
          <a:lstStyle/>
          <a:p>
            <a:pPr marL="400050" indent="-400050">
              <a:lnSpc>
                <a:spcPct val="90000"/>
              </a:lnSpc>
              <a:buFont typeface="Wingdings" pitchFamily="2" charset="2"/>
              <a:buNone/>
            </a:pPr>
            <a:r>
              <a:rPr lang="en-US" sz="2100"/>
              <a:t>Which correlation structures do you feel best describe the examples we’ve considered?</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Georgia babies</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22 through 43 </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Tumor weights weeks 15 through 57</a:t>
            </a:r>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endParaRPr lang="en-US" sz="2100"/>
          </a:p>
          <a:p>
            <a:pPr marL="400050" indent="-400050">
              <a:lnSpc>
                <a:spcPct val="90000"/>
              </a:lnSpc>
              <a:buFont typeface="Wingdings" pitchFamily="2" charset="2"/>
              <a:buNone/>
            </a:pPr>
            <a:r>
              <a:rPr lang="en-US" sz="2100"/>
              <a:t>Back pain</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E96F3086-9478-47EB-8565-07E6CDB16B72}" type="slidenum">
              <a:rPr lang="en-US" altLang="en-US"/>
              <a:pPr/>
              <a:t>39</a:t>
            </a:fld>
            <a:endParaRPr lang="en-US" altLang="en-US"/>
          </a:p>
        </p:txBody>
      </p:sp>
      <p:sp>
        <p:nvSpPr>
          <p:cNvPr id="773122" name="Rectangle 2"/>
          <p:cNvSpPr>
            <a:spLocks noGrp="1" noChangeArrowheads="1"/>
          </p:cNvSpPr>
          <p:nvPr>
            <p:ph type="title"/>
          </p:nvPr>
        </p:nvSpPr>
        <p:spPr/>
        <p:txBody>
          <a:bodyPr/>
          <a:lstStyle/>
          <a:p>
            <a:r>
              <a:rPr lang="en-US" sz="2800"/>
              <a:t>Data layouts for longitudinal/clustered data</a:t>
            </a:r>
          </a:p>
        </p:txBody>
      </p:sp>
      <p:sp>
        <p:nvSpPr>
          <p:cNvPr id="773123"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a:t>For longitudinal analyses:  “long format”</a:t>
            </a:r>
          </a:p>
          <a:p>
            <a:pPr>
              <a:buFont typeface="Wingdings" pitchFamily="2" charset="2"/>
              <a:buNone/>
            </a:pPr>
            <a:endParaRPr lang="en-US"/>
          </a:p>
          <a:p>
            <a:pPr>
              <a:buFont typeface="Wingdings" pitchFamily="2" charset="2"/>
              <a:buNone/>
            </a:pPr>
            <a:endParaRPr lang="en-US" sz="2600"/>
          </a:p>
          <a:p>
            <a:endParaRPr lang="en-US" sz="2600"/>
          </a:p>
          <a:p>
            <a:pPr lvl="1">
              <a:buFont typeface="Wingdings" pitchFamily="2" charset="2"/>
              <a:buNone/>
            </a:pPr>
            <a:endParaRPr lang="en-US" sz="2200"/>
          </a:p>
        </p:txBody>
      </p:sp>
      <p:graphicFrame>
        <p:nvGraphicFramePr>
          <p:cNvPr id="773124" name="Object 4"/>
          <p:cNvGraphicFramePr>
            <a:graphicFrameLocks noGrp="1" noChangeAspect="1"/>
          </p:cNvGraphicFramePr>
          <p:nvPr>
            <p:ph sz="half" idx="2"/>
          </p:nvPr>
        </p:nvGraphicFramePr>
        <p:xfrm>
          <a:off x="1455738" y="2289175"/>
          <a:ext cx="6310312" cy="3419475"/>
        </p:xfrm>
        <a:graphic>
          <a:graphicData uri="http://schemas.openxmlformats.org/presentationml/2006/ole">
            <mc:AlternateContent xmlns:mc="http://schemas.openxmlformats.org/markup-compatibility/2006">
              <mc:Choice xmlns:v="urn:schemas-microsoft-com:vml" Requires="v">
                <p:oleObj spid="_x0000_s773147" name="Worksheet" r:id="rId4" imgW="3070860" imgH="1851660" progId="Excel.Sheet.8">
                  <p:embed/>
                </p:oleObj>
              </mc:Choice>
              <mc:Fallback>
                <p:oleObj name="Worksheet" r:id="rId4" imgW="3070860" imgH="1851660" progId="Excel.Shee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5738" y="2289175"/>
                        <a:ext cx="6310312" cy="341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31"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42E5CFE8-8F66-47CC-93BF-7B469E974480}" type="slidenum">
              <a:rPr lang="en-US" altLang="en-US"/>
              <a:pPr/>
              <a:t>40</a:t>
            </a:fld>
            <a:endParaRPr lang="en-US" altLang="en-US"/>
          </a:p>
        </p:txBody>
      </p:sp>
      <p:sp>
        <p:nvSpPr>
          <p:cNvPr id="775170" name="Rectangle 2"/>
          <p:cNvSpPr>
            <a:spLocks noGrp="1" noChangeArrowheads="1"/>
          </p:cNvSpPr>
          <p:nvPr>
            <p:ph type="title"/>
          </p:nvPr>
        </p:nvSpPr>
        <p:spPr/>
        <p:txBody>
          <a:bodyPr/>
          <a:lstStyle/>
          <a:p>
            <a:r>
              <a:rPr lang="en-US" sz="2800"/>
              <a:t>Data layouts for longitudinal/clustered data</a:t>
            </a:r>
          </a:p>
        </p:txBody>
      </p:sp>
      <p:sp>
        <p:nvSpPr>
          <p:cNvPr id="775171" name="Rectangle 3"/>
          <p:cNvSpPr>
            <a:spLocks noGrp="1" noChangeArrowheads="1"/>
          </p:cNvSpPr>
          <p:nvPr>
            <p:ph type="body" sz="half" idx="1"/>
          </p:nvPr>
        </p:nvSpPr>
        <p:spPr>
          <a:xfrm>
            <a:off x="457200" y="1447800"/>
            <a:ext cx="8077200" cy="1066800"/>
          </a:xfrm>
        </p:spPr>
        <p:txBody>
          <a:bodyPr/>
          <a:lstStyle/>
          <a:p>
            <a:pPr>
              <a:buFont typeface="Wingdings" pitchFamily="2" charset="2"/>
              <a:buNone/>
            </a:pPr>
            <a:r>
              <a:rPr lang="en-US" dirty="0"/>
              <a:t>For change score analyses:  “wide format”</a:t>
            </a:r>
          </a:p>
          <a:p>
            <a:pPr>
              <a:buFont typeface="Wingdings" pitchFamily="2" charset="2"/>
              <a:buNone/>
            </a:pPr>
            <a:endParaRPr lang="en-US" dirty="0"/>
          </a:p>
          <a:p>
            <a:pPr>
              <a:buFont typeface="Wingdings" pitchFamily="2" charset="2"/>
              <a:buNone/>
            </a:pPr>
            <a:endParaRPr lang="en-US" sz="2600" dirty="0"/>
          </a:p>
          <a:p>
            <a:endParaRPr lang="en-US" sz="2600" dirty="0"/>
          </a:p>
          <a:p>
            <a:pPr lvl="1">
              <a:buFont typeface="Wingdings" pitchFamily="2" charset="2"/>
              <a:buNone/>
            </a:pPr>
            <a:endParaRPr lang="en-US" sz="2200" dirty="0"/>
          </a:p>
        </p:txBody>
      </p:sp>
      <p:graphicFrame>
        <p:nvGraphicFramePr>
          <p:cNvPr id="775173" name="Object 5"/>
          <p:cNvGraphicFramePr>
            <a:graphicFrameLocks noGrp="1" noChangeAspect="1"/>
          </p:cNvGraphicFramePr>
          <p:nvPr>
            <p:ph sz="half" idx="2"/>
          </p:nvPr>
        </p:nvGraphicFramePr>
        <p:xfrm>
          <a:off x="962025" y="2501900"/>
          <a:ext cx="7297738" cy="1371600"/>
        </p:xfrm>
        <a:graphic>
          <a:graphicData uri="http://schemas.openxmlformats.org/presentationml/2006/ole">
            <mc:AlternateContent xmlns:mc="http://schemas.openxmlformats.org/markup-compatibility/2006">
              <mc:Choice xmlns:v="urn:schemas-microsoft-com:vml" Requires="v">
                <p:oleObj spid="_x0000_s775196" name="Worksheet" r:id="rId4" imgW="2446020" imgH="510540" progId="Excel.Sheet.8">
                  <p:embed/>
                </p:oleObj>
              </mc:Choice>
              <mc:Fallback>
                <p:oleObj name="Worksheet" r:id="rId4" imgW="2446020" imgH="510540" progId="Excel.Sheet.8">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2501900"/>
                        <a:ext cx="7297738"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noChangeArrowheads="1"/>
          </p:cNvSpPr>
          <p:nvPr/>
        </p:nvSpPr>
        <p:spPr bwMode="auto">
          <a:xfrm>
            <a:off x="588380" y="4648200"/>
            <a:ext cx="8077200" cy="106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a:lstStyle>
          <a:p>
            <a:pPr marL="0" indent="0">
              <a:buFont typeface="Wingdings" pitchFamily="2" charset="2"/>
              <a:buNone/>
            </a:pPr>
            <a:r>
              <a:rPr lang="en-US" kern="0" dirty="0" smtClean="0"/>
              <a:t>In lab:  how to convert data back and forth between the two data formats.</a:t>
            </a:r>
          </a:p>
          <a:p>
            <a:pPr>
              <a:buFont typeface="Wingdings" pitchFamily="2" charset="2"/>
              <a:buNone/>
            </a:pPr>
            <a:endParaRPr lang="en-US" kern="0" dirty="0" smtClean="0"/>
          </a:p>
          <a:p>
            <a:pPr>
              <a:buFont typeface="Wingdings" pitchFamily="2" charset="2"/>
              <a:buNone/>
            </a:pPr>
            <a:endParaRPr lang="en-US" sz="2600" kern="0" dirty="0" smtClean="0"/>
          </a:p>
          <a:p>
            <a:endParaRPr lang="en-US" sz="2600" kern="0" dirty="0" smtClean="0"/>
          </a:p>
          <a:p>
            <a:pPr lvl="1">
              <a:buFont typeface="Wingdings" pitchFamily="2" charset="2"/>
              <a:buNone/>
            </a:pPr>
            <a:endParaRPr lang="en-US" sz="2200" kern="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B53FD-0B7C-40FA-9879-16F3087BC56F}" type="slidenum">
              <a:rPr lang="en-US" altLang="en-US"/>
              <a:pPr/>
              <a:t>41</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Example:  HERS</a:t>
            </a:r>
          </a:p>
        </p:txBody>
      </p:sp>
      <p:sp>
        <p:nvSpPr>
          <p:cNvPr id="1003523" name="Rectangle 3"/>
          <p:cNvSpPr>
            <a:spLocks noGrp="1" noChangeArrowheads="1"/>
          </p:cNvSpPr>
          <p:nvPr>
            <p:ph type="body" idx="1"/>
          </p:nvPr>
        </p:nvSpPr>
        <p:spPr>
          <a:xfrm>
            <a:off x="457200" y="1219200"/>
            <a:ext cx="8229600" cy="4411663"/>
          </a:xfrm>
        </p:spPr>
        <p:txBody>
          <a:bodyPr/>
          <a:lstStyle/>
          <a:p>
            <a:pPr marL="0" indent="0">
              <a:lnSpc>
                <a:spcPct val="90000"/>
              </a:lnSpc>
              <a:buFont typeface="Wingdings" pitchFamily="2" charset="2"/>
              <a:buNone/>
            </a:pPr>
            <a:endParaRPr lang="en-US"/>
          </a:p>
          <a:p>
            <a:pPr marL="0" indent="0">
              <a:lnSpc>
                <a:spcPct val="90000"/>
              </a:lnSpc>
              <a:buFont typeface="Wingdings" pitchFamily="2" charset="2"/>
              <a:buNone/>
            </a:pPr>
            <a:r>
              <a:rPr lang="en-US"/>
              <a:t>Heart and Estrogen/Progestin Study (HERS - Hulley, </a:t>
            </a:r>
            <a:r>
              <a:rPr lang="en-US" i="1"/>
              <a:t>et al</a:t>
            </a:r>
            <a:r>
              <a:rPr lang="en-US"/>
              <a:t>, 1998, </a:t>
            </a:r>
            <a:r>
              <a:rPr lang="en-US" i="1"/>
              <a:t>JAMA</a:t>
            </a:r>
            <a:r>
              <a:rPr lang="en-US"/>
              <a:t>), was a randomized trial with long-term, yearly followup. pptid is the participant ID and nvisit is the visit number, with 0 being baseline:</a:t>
            </a:r>
          </a:p>
          <a:p>
            <a:pPr marL="0" indent="0">
              <a:lnSpc>
                <a:spcPct val="90000"/>
              </a:lnSpc>
              <a:buFont typeface="Wingdings" pitchFamily="2" charset="2"/>
              <a:buNone/>
            </a:pPr>
            <a:endParaRPr lang="en-US"/>
          </a:p>
          <a:p>
            <a:pPr marL="0" indent="0">
              <a:lnSpc>
                <a:spcPct val="90000"/>
              </a:lnSpc>
              <a:buFont typeface="Wingdings" pitchFamily="2" charset="2"/>
              <a:buNone/>
            </a:pPr>
            <a:r>
              <a:rPr lang="en-US" sz="1800">
                <a:latin typeface="Courier New" pitchFamily="49" charset="0"/>
              </a:rPr>
              <a:t>. xtset pptid nvisit</a:t>
            </a:r>
          </a:p>
          <a:p>
            <a:pPr marL="0" indent="0">
              <a:lnSpc>
                <a:spcPct val="90000"/>
              </a:lnSpc>
              <a:buFont typeface="Wingdings" pitchFamily="2" charset="2"/>
              <a:buNone/>
            </a:pPr>
            <a:r>
              <a:rPr lang="en-US" sz="1800">
                <a:latin typeface="Courier New" pitchFamily="49" charset="0"/>
              </a:rPr>
              <a:t>       panel variable:  pptid (unbalanced)</a:t>
            </a:r>
          </a:p>
          <a:p>
            <a:pPr marL="0" indent="0">
              <a:lnSpc>
                <a:spcPct val="90000"/>
              </a:lnSpc>
              <a:buFont typeface="Wingdings" pitchFamily="2" charset="2"/>
              <a:buNone/>
            </a:pPr>
            <a:r>
              <a:rPr lang="en-US" sz="1800">
                <a:latin typeface="Courier New" pitchFamily="49" charset="0"/>
              </a:rPr>
              <a:t>        time variable:  nvisit, 0 to 5, but with gaps</a:t>
            </a:r>
          </a:p>
          <a:p>
            <a:pPr marL="0" indent="0">
              <a:lnSpc>
                <a:spcPct val="90000"/>
              </a:lnSpc>
              <a:buFont typeface="Wingdings" pitchFamily="2" charset="2"/>
              <a:buNone/>
            </a:pPr>
            <a:r>
              <a:rPr lang="en-US" sz="1800">
                <a:latin typeface="Courier New" pitchFamily="49" charset="0"/>
              </a:rPr>
              <a:t>                delta:  1 unit</a:t>
            </a:r>
          </a:p>
          <a:p>
            <a:pPr marL="0" indent="0">
              <a:lnSpc>
                <a:spcPct val="90000"/>
              </a:lnSpc>
              <a:buFont typeface="Wingdings" pitchFamily="2" charset="2"/>
              <a:buNone/>
            </a:pPr>
            <a:endParaRPr lang="en-US" sz="1800">
              <a:latin typeface="Courier New" pitchFamily="49" charset="0"/>
            </a:endParaRPr>
          </a:p>
          <a:p>
            <a:pPr marL="0" indent="0">
              <a:lnSpc>
                <a:spcPct val="90000"/>
              </a:lnSpc>
              <a:buFont typeface="Wingdings" pitchFamily="2" charset="2"/>
              <a:buNone/>
            </a:pPr>
            <a:endParaRPr lang="en-US" sz="1800">
              <a:latin typeface="Courier New" pitchFamily="49" charset="0"/>
            </a:endParaRPr>
          </a:p>
        </p:txBody>
      </p:sp>
    </p:spTree>
    <p:extLst>
      <p:ext uri="{BB962C8B-B14F-4D97-AF65-F5344CB8AC3E}">
        <p14:creationId xmlns:p14="http://schemas.microsoft.com/office/powerpoint/2010/main" val="2500004388"/>
      </p:ext>
    </p:extLst>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42</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dirty="0" smtClean="0"/>
              <a:t>Descriptive methods:  pattern of data</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xtdescribe</a:t>
            </a: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  1, 2, ..., 2763                                   n =       2763</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nvisit</a:t>
            </a:r>
            <a:r>
              <a:rPr lang="en-US" sz="1400" dirty="0">
                <a:latin typeface="Courier New" pitchFamily="49" charset="0"/>
              </a:rPr>
              <a:t>:  0, 1, ..., 5                                      T =          6</a:t>
            </a:r>
          </a:p>
          <a:p>
            <a:pPr marL="0" indent="0">
              <a:lnSpc>
                <a:spcPct val="80000"/>
              </a:lnSpc>
              <a:buFont typeface="Wingdings" pitchFamily="2" charset="2"/>
              <a:buNone/>
            </a:pPr>
            <a:r>
              <a:rPr lang="en-US" sz="1400" dirty="0">
                <a:latin typeface="Courier New" pitchFamily="49" charset="0"/>
              </a:rPr>
              <a:t>           Delta(</a:t>
            </a:r>
            <a:r>
              <a:rPr lang="en-US" sz="1400" dirty="0" err="1">
                <a:latin typeface="Courier New" pitchFamily="49" charset="0"/>
              </a:rPr>
              <a:t>nvisit</a:t>
            </a:r>
            <a:r>
              <a:rPr lang="en-US" sz="1400" dirty="0">
                <a:latin typeface="Courier New" pitchFamily="49" charset="0"/>
              </a:rPr>
              <a:t>) = 1 unit</a:t>
            </a:r>
          </a:p>
          <a:p>
            <a:pPr marL="0" indent="0">
              <a:lnSpc>
                <a:spcPct val="80000"/>
              </a:lnSpc>
              <a:buFont typeface="Wingdings" pitchFamily="2" charset="2"/>
              <a:buNone/>
            </a:pPr>
            <a:r>
              <a:rPr lang="en-US" sz="1400" dirty="0">
                <a:latin typeface="Courier New" pitchFamily="49" charset="0"/>
              </a:rPr>
              <a:t>           Span(</a:t>
            </a:r>
            <a:r>
              <a:rPr lang="en-US" sz="1400" dirty="0" err="1">
                <a:latin typeface="Courier New" pitchFamily="49" charset="0"/>
              </a:rPr>
              <a:t>nvisit</a:t>
            </a:r>
            <a:r>
              <a:rPr lang="en-US" sz="1400" dirty="0">
                <a:latin typeface="Courier New" pitchFamily="49" charset="0"/>
              </a:rPr>
              <a:t>)  = 6 periods</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pptid</a:t>
            </a:r>
            <a:r>
              <a:rPr lang="en-US" sz="1400" dirty="0">
                <a:latin typeface="Courier New" pitchFamily="49" charset="0"/>
              </a:rPr>
              <a:t>*</a:t>
            </a:r>
            <a:r>
              <a:rPr lang="en-US" sz="1400" dirty="0" err="1">
                <a:latin typeface="Courier New" pitchFamily="49" charset="0"/>
              </a:rPr>
              <a:t>nvisit</a:t>
            </a:r>
            <a:r>
              <a:rPr lang="en-US" sz="1400" dirty="0">
                <a:latin typeface="Courier New" pitchFamily="49" charset="0"/>
              </a:rPr>
              <a:t> uniquely identifies each observation)</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Distribution of </a:t>
            </a:r>
            <a:r>
              <a:rPr lang="en-US" sz="1400" dirty="0" err="1">
                <a:latin typeface="Courier New" pitchFamily="49" charset="0"/>
              </a:rPr>
              <a:t>T_i</a:t>
            </a:r>
            <a:r>
              <a:rPr lang="en-US" sz="1400" dirty="0">
                <a:latin typeface="Courier New" pitchFamily="49" charset="0"/>
              </a:rPr>
              <a:t>:   min      5%     25%       50%       75%     95%     max</a:t>
            </a:r>
          </a:p>
          <a:p>
            <a:pPr marL="0" indent="0">
              <a:lnSpc>
                <a:spcPct val="80000"/>
              </a:lnSpc>
              <a:buFont typeface="Wingdings" pitchFamily="2" charset="2"/>
              <a:buNone/>
            </a:pPr>
            <a:r>
              <a:rPr lang="en-US" sz="1400" dirty="0">
                <a:latin typeface="Courier New" pitchFamily="49" charset="0"/>
              </a:rPr>
              <a:t>                         1       2       4         5         5       6       6</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     Freq.  Percent    Cum. |  Pattern</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1469     53.17   53.17 |  11111.</a:t>
            </a:r>
          </a:p>
          <a:p>
            <a:pPr marL="0" indent="0">
              <a:lnSpc>
                <a:spcPct val="80000"/>
              </a:lnSpc>
              <a:buFont typeface="Wingdings" pitchFamily="2" charset="2"/>
              <a:buNone/>
            </a:pPr>
            <a:r>
              <a:rPr lang="en-US" sz="1400" dirty="0">
                <a:latin typeface="Courier New" pitchFamily="49" charset="0"/>
              </a:rPr>
              <a:t>      531     19.22   72.39 |  1111..</a:t>
            </a:r>
          </a:p>
          <a:p>
            <a:pPr marL="0" indent="0">
              <a:lnSpc>
                <a:spcPct val="80000"/>
              </a:lnSpc>
              <a:buFont typeface="Wingdings" pitchFamily="2" charset="2"/>
              <a:buNone/>
            </a:pPr>
            <a:r>
              <a:rPr lang="en-US" sz="1400" dirty="0">
                <a:latin typeface="Courier New" pitchFamily="49" charset="0"/>
              </a:rPr>
              <a:t>      327     11.83   84.22 |  111111</a:t>
            </a:r>
          </a:p>
          <a:p>
            <a:pPr marL="0" indent="0">
              <a:lnSpc>
                <a:spcPct val="80000"/>
              </a:lnSpc>
              <a:buFont typeface="Wingdings" pitchFamily="2" charset="2"/>
              <a:buNone/>
            </a:pPr>
            <a:r>
              <a:rPr lang="en-US" sz="1400" dirty="0">
                <a:latin typeface="Courier New" pitchFamily="49" charset="0"/>
              </a:rPr>
              <a:t>      119      4.31   88.53 |  111...</a:t>
            </a:r>
          </a:p>
          <a:p>
            <a:pPr marL="0" indent="0">
              <a:lnSpc>
                <a:spcPct val="80000"/>
              </a:lnSpc>
              <a:buFont typeface="Wingdings" pitchFamily="2" charset="2"/>
              <a:buNone/>
            </a:pPr>
            <a:r>
              <a:rPr lang="en-US" sz="1400" dirty="0">
                <a:latin typeface="Courier New" pitchFamily="49" charset="0"/>
              </a:rPr>
              <a:t>      106      3.84   92.36 |  1.....</a:t>
            </a:r>
          </a:p>
          <a:p>
            <a:pPr marL="0" indent="0">
              <a:lnSpc>
                <a:spcPct val="80000"/>
              </a:lnSpc>
              <a:buFont typeface="Wingdings" pitchFamily="2" charset="2"/>
              <a:buNone/>
            </a:pPr>
            <a:r>
              <a:rPr lang="en-US" sz="1400" dirty="0">
                <a:latin typeface="Courier New" pitchFamily="49" charset="0"/>
              </a:rPr>
              <a:t>       87      3.15   95.51 |  11....</a:t>
            </a:r>
          </a:p>
          <a:p>
            <a:pPr marL="0" indent="0">
              <a:lnSpc>
                <a:spcPct val="80000"/>
              </a:lnSpc>
              <a:buFont typeface="Wingdings" pitchFamily="2" charset="2"/>
              <a:buNone/>
            </a:pPr>
            <a:r>
              <a:rPr lang="en-US" sz="1400" dirty="0">
                <a:latin typeface="Courier New" pitchFamily="49" charset="0"/>
              </a:rPr>
              <a:t>       40      1.45   96.96 |  111.1.</a:t>
            </a:r>
          </a:p>
          <a:p>
            <a:pPr marL="0" indent="0">
              <a:lnSpc>
                <a:spcPct val="80000"/>
              </a:lnSpc>
              <a:buFont typeface="Wingdings" pitchFamily="2" charset="2"/>
              <a:buNone/>
            </a:pPr>
            <a:r>
              <a:rPr lang="en-US" sz="1400" dirty="0">
                <a:latin typeface="Courier New" pitchFamily="49" charset="0"/>
              </a:rPr>
              <a:t>       22      0.80   97.76 |  1111.1</a:t>
            </a:r>
          </a:p>
          <a:p>
            <a:pPr marL="0" indent="0">
              <a:lnSpc>
                <a:spcPct val="80000"/>
              </a:lnSpc>
              <a:buFont typeface="Wingdings" pitchFamily="2" charset="2"/>
              <a:buNone/>
            </a:pPr>
            <a:r>
              <a:rPr lang="en-US" sz="1400" dirty="0">
                <a:latin typeface="Courier New" pitchFamily="49" charset="0"/>
              </a:rPr>
              <a:t>       11      0.40   98.15 |  11.11.</a:t>
            </a:r>
          </a:p>
          <a:p>
            <a:pPr marL="0" indent="0">
              <a:lnSpc>
                <a:spcPct val="80000"/>
              </a:lnSpc>
              <a:buFont typeface="Wingdings" pitchFamily="2" charset="2"/>
              <a:buNone/>
            </a:pPr>
            <a:r>
              <a:rPr lang="en-US" sz="1400" dirty="0">
                <a:latin typeface="Courier New" pitchFamily="49" charset="0"/>
              </a:rPr>
              <a:t>       51      1.85  100.00 | (other patterns)</a:t>
            </a:r>
          </a:p>
          <a:p>
            <a:pPr marL="0" indent="0">
              <a:lnSpc>
                <a:spcPct val="80000"/>
              </a:lnSpc>
              <a:buFont typeface="Wingdings" pitchFamily="2" charset="2"/>
              <a:buNone/>
            </a:pPr>
            <a:r>
              <a:rPr lang="en-US" sz="1400" dirty="0">
                <a:latin typeface="Courier New" pitchFamily="49" charset="0"/>
              </a:rPr>
              <a:t> ---------------------------+---------</a:t>
            </a:r>
          </a:p>
          <a:p>
            <a:pPr marL="0" indent="0">
              <a:lnSpc>
                <a:spcPct val="80000"/>
              </a:lnSpc>
              <a:buFont typeface="Wingdings" pitchFamily="2" charset="2"/>
              <a:buNone/>
            </a:pPr>
            <a:r>
              <a:rPr lang="en-US" sz="1400" dirty="0">
                <a:latin typeface="Courier New" pitchFamily="49" charset="0"/>
              </a:rPr>
              <a:t>     2763    100.00         |  XXXXXX</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00458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43</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variation between vs within individuals</a:t>
            </a:r>
            <a:endParaRPr lang="en-US" dirty="0"/>
          </a:p>
        </p:txBody>
      </p:sp>
      <p:sp>
        <p:nvSpPr>
          <p:cNvPr id="1004547" name="Rectangle 3"/>
          <p:cNvSpPr>
            <a:spLocks noGrp="1" noChangeArrowheads="1"/>
          </p:cNvSpPr>
          <p:nvPr>
            <p:ph type="body" idx="1"/>
          </p:nvPr>
        </p:nvSpPr>
        <p:spPr>
          <a:xfrm>
            <a:off x="0" y="1447800"/>
            <a:ext cx="8915400" cy="4495800"/>
          </a:xfrm>
        </p:spPr>
        <p:txBody>
          <a:bodyPr/>
          <a:lstStyle/>
          <a:p>
            <a:pPr marL="0" indent="0">
              <a:lnSpc>
                <a:spcPct val="80000"/>
              </a:lnSpc>
              <a:buNone/>
            </a:pPr>
            <a:r>
              <a:rPr lang="en-US" sz="1400" dirty="0" smtClean="0">
                <a:latin typeface="Courier New" pitchFamily="49" charset="0"/>
              </a:rPr>
              <a:t>. </a:t>
            </a:r>
            <a:r>
              <a:rPr lang="en-US" sz="1400" dirty="0" err="1">
                <a:latin typeface="Courier New" pitchFamily="49" charset="0"/>
              </a:rPr>
              <a:t>xtsum</a:t>
            </a:r>
            <a:r>
              <a:rPr lang="en-US" sz="1400" dirty="0">
                <a:latin typeface="Courier New" pitchFamily="49" charset="0"/>
              </a:rPr>
              <a:t> </a:t>
            </a:r>
            <a:r>
              <a:rPr lang="en-US" sz="1400" dirty="0" err="1">
                <a:latin typeface="Courier New" pitchFamily="49" charset="0"/>
              </a:rPr>
              <a:t>bmi</a:t>
            </a:r>
            <a:r>
              <a:rPr lang="en-US" sz="1400" dirty="0">
                <a:latin typeface="Courier New" pitchFamily="49" charset="0"/>
              </a:rPr>
              <a:t> glucose white </a:t>
            </a:r>
            <a:r>
              <a:rPr lang="en-US" sz="1400" dirty="0" err="1">
                <a:latin typeface="Courier New" pitchFamily="49" charset="0"/>
              </a:rPr>
              <a:t>htnmeds</a:t>
            </a:r>
            <a:endParaRPr lang="en-US" sz="1400" dirty="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Variable         |      Mean   Std. Dev.       Min        Max |    Observations</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bmi</a:t>
            </a:r>
            <a:r>
              <a:rPr lang="en-US" sz="1400" dirty="0">
                <a:latin typeface="Courier New" pitchFamily="49" charset="0"/>
              </a:rPr>
              <a:t>      overall |  28.52184   5.565558      14.73      57.56 |     N =   12258</a:t>
            </a:r>
          </a:p>
          <a:p>
            <a:pPr marL="0" indent="0">
              <a:lnSpc>
                <a:spcPct val="80000"/>
              </a:lnSpc>
              <a:buNone/>
            </a:pPr>
            <a:r>
              <a:rPr lang="en-US" sz="1400" dirty="0">
                <a:latin typeface="Courier New" pitchFamily="49" charset="0"/>
              </a:rPr>
              <a:t>         between |             5.506242      15.21   54.89667 |     n =    2761</a:t>
            </a:r>
          </a:p>
          <a:p>
            <a:pPr marL="0" indent="0">
              <a:lnSpc>
                <a:spcPct val="80000"/>
              </a:lnSpc>
              <a:buNone/>
            </a:pPr>
            <a:r>
              <a:rPr lang="en-US" sz="1400" dirty="0">
                <a:latin typeface="Courier New" pitchFamily="49" charset="0"/>
              </a:rPr>
              <a:t>         within  |             1.174147   20.50784   38.41184 | T-bar =  4.4397</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glucose  overall |  113.4589   41.18884          4        478 |     N =    7608</a:t>
            </a:r>
          </a:p>
          <a:p>
            <a:pPr marL="0" indent="0">
              <a:lnSpc>
                <a:spcPct val="80000"/>
              </a:lnSpc>
              <a:buNone/>
            </a:pPr>
            <a:r>
              <a:rPr lang="en-US" sz="1400" dirty="0">
                <a:latin typeface="Courier New" pitchFamily="49" charset="0"/>
              </a:rPr>
              <a:t>         between |             36.56199         53        311 |     n =    2763</a:t>
            </a:r>
          </a:p>
          <a:p>
            <a:pPr marL="0" indent="0">
              <a:lnSpc>
                <a:spcPct val="80000"/>
              </a:lnSpc>
              <a:buNone/>
            </a:pPr>
            <a:r>
              <a:rPr lang="en-US" sz="1400" dirty="0">
                <a:latin typeface="Courier New" pitchFamily="49" charset="0"/>
              </a:rPr>
              <a:t>         within  |             20.33938  -59.20781   322.7922 | T-bar = 2.75353</a:t>
            </a:r>
          </a:p>
          <a:p>
            <a:pPr marL="0" indent="0">
              <a:lnSpc>
                <a:spcPct val="80000"/>
              </a:lnSpc>
              <a:buNone/>
            </a:pPr>
            <a:r>
              <a:rPr lang="en-US" sz="1400" dirty="0">
                <a:latin typeface="Courier New" pitchFamily="49" charset="0"/>
              </a:rPr>
              <a:t>                 |                                            |</a:t>
            </a:r>
          </a:p>
          <a:p>
            <a:pPr marL="0" indent="0">
              <a:lnSpc>
                <a:spcPct val="80000"/>
              </a:lnSpc>
              <a:buNone/>
            </a:pPr>
            <a:r>
              <a:rPr lang="en-US" sz="1400" dirty="0">
                <a:latin typeface="Courier New" pitchFamily="49" charset="0"/>
              </a:rPr>
              <a:t>white    overall |  .8936408   .3083091          0          1 |     N =   12533</a:t>
            </a:r>
          </a:p>
          <a:p>
            <a:pPr marL="0" indent="0">
              <a:lnSpc>
                <a:spcPct val="80000"/>
              </a:lnSpc>
              <a:buNone/>
            </a:pPr>
            <a:r>
              <a:rPr lang="en-US" sz="1400" dirty="0">
                <a:latin typeface="Courier New" pitchFamily="49" charset="0"/>
              </a:rPr>
              <a:t>         between |             .3153701          0          1 |     n =    2760</a:t>
            </a:r>
          </a:p>
          <a:p>
            <a:pPr marL="0" indent="0">
              <a:lnSpc>
                <a:spcPct val="80000"/>
              </a:lnSpc>
              <a:buNone/>
            </a:pPr>
            <a:r>
              <a:rPr lang="en-US" sz="1400" dirty="0">
                <a:latin typeface="Courier New" pitchFamily="49" charset="0"/>
              </a:rPr>
              <a:t>         within  |                    0   .8936408   .8936408 | T-bar = 4.54094</a:t>
            </a:r>
          </a:p>
          <a:p>
            <a:pPr marL="0" indent="0">
              <a:lnSpc>
                <a:spcPct val="80000"/>
              </a:lnSpc>
              <a:buNone/>
            </a:pPr>
            <a:r>
              <a:rPr lang="en-US" sz="1400" dirty="0">
                <a:latin typeface="Courier New" pitchFamily="49" charset="0"/>
              </a:rPr>
              <a:t>                 |                                            |</a:t>
            </a:r>
          </a:p>
          <a:p>
            <a:pPr marL="0" indent="0">
              <a:lnSpc>
                <a:spcPct val="80000"/>
              </a:lnSpc>
              <a:buNone/>
            </a:pPr>
            <a:r>
              <a:rPr lang="en-US" sz="1400" dirty="0" err="1">
                <a:latin typeface="Courier New" pitchFamily="49" charset="0"/>
              </a:rPr>
              <a:t>htnmeds</a:t>
            </a:r>
            <a:r>
              <a:rPr lang="en-US" sz="1400" dirty="0">
                <a:latin typeface="Courier New" pitchFamily="49" charset="0"/>
              </a:rPr>
              <a:t>  overall |  .8341568   .3719546          0          1 |     N =   12548</a:t>
            </a:r>
          </a:p>
          <a:p>
            <a:pPr marL="0" indent="0">
              <a:lnSpc>
                <a:spcPct val="80000"/>
              </a:lnSpc>
              <a:buNone/>
            </a:pPr>
            <a:r>
              <a:rPr lang="en-US" sz="1400" dirty="0">
                <a:latin typeface="Courier New" pitchFamily="49" charset="0"/>
              </a:rPr>
              <a:t>         between |              .324773          0          1 |     n =    2763</a:t>
            </a:r>
          </a:p>
          <a:p>
            <a:pPr marL="0" indent="0">
              <a:lnSpc>
                <a:spcPct val="80000"/>
              </a:lnSpc>
              <a:buNone/>
            </a:pPr>
            <a:r>
              <a:rPr lang="en-US" sz="1400" dirty="0">
                <a:latin typeface="Courier New" pitchFamily="49" charset="0"/>
              </a:rPr>
              <a:t>         within  |             .1811389   .0008235    1.66749 | T-bar = 4.54144</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spTree>
    <p:extLst>
      <p:ext uri="{BB962C8B-B14F-4D97-AF65-F5344CB8AC3E}">
        <p14:creationId xmlns:p14="http://schemas.microsoft.com/office/powerpoint/2010/main" val="24361205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44</a:t>
            </a:fld>
            <a:endParaRPr lang="en-US" altLang="en-US"/>
          </a:p>
        </p:txBody>
      </p:sp>
      <p:sp>
        <p:nvSpPr>
          <p:cNvPr id="1004546" name="Rectangle 2"/>
          <p:cNvSpPr>
            <a:spLocks noGrp="1" noChangeArrowheads="1"/>
          </p:cNvSpPr>
          <p:nvPr>
            <p:ph type="title"/>
          </p:nvPr>
        </p:nvSpPr>
        <p:spPr>
          <a:xfrm>
            <a:off x="457200" y="-76200"/>
            <a:ext cx="7543800" cy="1295400"/>
          </a:xfrm>
        </p:spPr>
        <p:txBody>
          <a:bodyPr/>
          <a:lstStyle/>
          <a:p>
            <a:r>
              <a:rPr lang="en-US" dirty="0" smtClean="0"/>
              <a:t>Descriptive methods:  graphing variation over time</a:t>
            </a:r>
            <a:endParaRPr lang="en-US" dirty="0"/>
          </a:p>
        </p:txBody>
      </p:sp>
      <p:sp>
        <p:nvSpPr>
          <p:cNvPr id="1004547" name="Rectangle 3"/>
          <p:cNvSpPr>
            <a:spLocks noGrp="1" noChangeArrowheads="1"/>
          </p:cNvSpPr>
          <p:nvPr>
            <p:ph type="body" idx="1"/>
          </p:nvPr>
        </p:nvSpPr>
        <p:spPr>
          <a:xfrm>
            <a:off x="0" y="1219200"/>
            <a:ext cx="9067800" cy="457200"/>
          </a:xfrm>
          <a:solidFill>
            <a:schemeClr val="bg1"/>
          </a:solidFill>
        </p:spPr>
        <p:txBody>
          <a:bodyPr/>
          <a:lstStyle/>
          <a:p>
            <a:pPr marL="0" indent="0">
              <a:lnSpc>
                <a:spcPct val="80000"/>
              </a:lnSpc>
              <a:buNone/>
            </a:pPr>
            <a:r>
              <a:rPr lang="en-US" sz="1800" dirty="0" err="1">
                <a:latin typeface="Courier New" pitchFamily="49" charset="0"/>
              </a:rPr>
              <a:t>twoway</a:t>
            </a:r>
            <a:r>
              <a:rPr lang="en-US" sz="1800" dirty="0">
                <a:latin typeface="Courier New" pitchFamily="49" charset="0"/>
              </a:rPr>
              <a:t> (connected </a:t>
            </a:r>
            <a:r>
              <a:rPr lang="en-US" sz="1800" dirty="0" err="1">
                <a:latin typeface="Courier New" pitchFamily="49" charset="0"/>
              </a:rPr>
              <a:t>bmi</a:t>
            </a:r>
            <a:r>
              <a:rPr lang="en-US" sz="1800" dirty="0">
                <a:latin typeface="Courier New" pitchFamily="49" charset="0"/>
              </a:rPr>
              <a:t> </a:t>
            </a:r>
            <a:r>
              <a:rPr lang="en-US" sz="1800" dirty="0" err="1">
                <a:latin typeface="Courier New" pitchFamily="49" charset="0"/>
              </a:rPr>
              <a:t>nvisit</a:t>
            </a:r>
            <a:r>
              <a:rPr lang="en-US" sz="1800" dirty="0">
                <a:latin typeface="Courier New" pitchFamily="49" charset="0"/>
              </a:rPr>
              <a:t>) if </a:t>
            </a:r>
            <a:r>
              <a:rPr lang="en-US" sz="1800" dirty="0" err="1">
                <a:latin typeface="Courier New" pitchFamily="49" charset="0"/>
              </a:rPr>
              <a:t>pptid</a:t>
            </a:r>
            <a:r>
              <a:rPr lang="en-US" sz="1800" dirty="0">
                <a:latin typeface="Courier New" pitchFamily="49" charset="0"/>
              </a:rPr>
              <a:t>&gt;10 &amp; </a:t>
            </a:r>
            <a:r>
              <a:rPr lang="en-US" sz="1800" dirty="0" err="1">
                <a:latin typeface="Courier New" pitchFamily="49" charset="0"/>
              </a:rPr>
              <a:t>pptid</a:t>
            </a:r>
            <a:r>
              <a:rPr lang="en-US" sz="1800" dirty="0">
                <a:latin typeface="Courier New" pitchFamily="49" charset="0"/>
              </a:rPr>
              <a:t>&lt;23, </a:t>
            </a:r>
            <a:r>
              <a:rPr lang="en-US" sz="1800" dirty="0" smtClean="0">
                <a:latin typeface="Courier New" pitchFamily="49" charset="0"/>
              </a:rPr>
              <a:t>by(</a:t>
            </a:r>
            <a:r>
              <a:rPr lang="en-US" sz="1800" dirty="0" err="1" smtClean="0">
                <a:latin typeface="Courier New" pitchFamily="49" charset="0"/>
              </a:rPr>
              <a:t>pptid</a:t>
            </a:r>
            <a:r>
              <a:rPr lang="en-US" sz="1800" dirty="0" smtClean="0">
                <a:latin typeface="Courier New" pitchFamily="49" charset="0"/>
              </a:rPr>
              <a:t>)</a:t>
            </a:r>
            <a:endParaRPr lang="en-US" sz="1800" dirty="0">
              <a:latin typeface="Courier New" pitchFamily="49" charset="0"/>
            </a:endParaRPr>
          </a:p>
          <a:p>
            <a:pPr marL="0" indent="0">
              <a:lnSpc>
                <a:spcPct val="80000"/>
              </a:lnSpc>
              <a:buFont typeface="Wingdings" pitchFamily="2" charset="2"/>
              <a:buNone/>
            </a:pPr>
            <a:endParaRPr lang="en-US" sz="700" dirty="0">
              <a:latin typeface="Courier New" pitchFamily="49"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600199"/>
            <a:ext cx="7086600" cy="5153891"/>
          </a:xfrm>
          <a:prstGeom prst="rect">
            <a:avLst/>
          </a:prstGeom>
        </p:spPr>
      </p:pic>
    </p:spTree>
    <p:extLst>
      <p:ext uri="{BB962C8B-B14F-4D97-AF65-F5344CB8AC3E}">
        <p14:creationId xmlns:p14="http://schemas.microsoft.com/office/powerpoint/2010/main" val="31378071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45</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935181"/>
            <a:ext cx="8001000" cy="5818909"/>
          </a:xfrm>
          <a:prstGeom prst="rect">
            <a:avLst/>
          </a:prstGeom>
        </p:spPr>
      </p:pic>
    </p:spTree>
    <p:extLst>
      <p:ext uri="{BB962C8B-B14F-4D97-AF65-F5344CB8AC3E}">
        <p14:creationId xmlns:p14="http://schemas.microsoft.com/office/powerpoint/2010/main" val="26137220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545039-3414-4070-8B61-9B431D5EAD34}" type="slidenum">
              <a:rPr lang="en-US" altLang="en-US"/>
              <a:pPr/>
              <a:t>46</a:t>
            </a:fld>
            <a:endParaRPr lang="en-US" altLang="en-US"/>
          </a:p>
        </p:txBody>
      </p:sp>
      <p:sp>
        <p:nvSpPr>
          <p:cNvPr id="1004546" name="Rectangle 2"/>
          <p:cNvSpPr>
            <a:spLocks noGrp="1" noChangeArrowheads="1"/>
          </p:cNvSpPr>
          <p:nvPr>
            <p:ph type="title"/>
          </p:nvPr>
        </p:nvSpPr>
        <p:spPr>
          <a:xfrm>
            <a:off x="381000" y="-457200"/>
            <a:ext cx="7543800" cy="1295400"/>
          </a:xfrm>
        </p:spPr>
        <p:txBody>
          <a:bodyPr/>
          <a:lstStyle/>
          <a:p>
            <a:r>
              <a:rPr lang="en-US" dirty="0" smtClean="0"/>
              <a:t>Descriptive methods:  graphing</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001999"/>
            <a:ext cx="8001000" cy="5818909"/>
          </a:xfrm>
          <a:prstGeom prst="rect">
            <a:avLst/>
          </a:prstGeom>
        </p:spPr>
      </p:pic>
    </p:spTree>
    <p:extLst>
      <p:ext uri="{BB962C8B-B14F-4D97-AF65-F5344CB8AC3E}">
        <p14:creationId xmlns:p14="http://schemas.microsoft.com/office/powerpoint/2010/main" val="3349874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47</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F92F8E-FD03-4D5B-8C25-57FEC33CB527}" type="slidenum">
              <a:rPr lang="en-US" altLang="en-US"/>
              <a:pPr/>
              <a:t>48</a:t>
            </a:fld>
            <a:endParaRPr lang="en-US" altLang="en-US"/>
          </a:p>
        </p:txBody>
      </p:sp>
      <p:sp>
        <p:nvSpPr>
          <p:cNvPr id="974850" name="Rectangle 2"/>
          <p:cNvSpPr>
            <a:spLocks noGrp="1" noChangeArrowheads="1"/>
          </p:cNvSpPr>
          <p:nvPr>
            <p:ph type="title"/>
          </p:nvPr>
        </p:nvSpPr>
        <p:spPr>
          <a:xfrm>
            <a:off x="457200" y="0"/>
            <a:ext cx="7543800" cy="1295400"/>
          </a:xfrm>
        </p:spPr>
        <p:txBody>
          <a:bodyPr/>
          <a:lstStyle/>
          <a:p>
            <a:r>
              <a:rPr lang="en-US" dirty="0" smtClean="0"/>
              <a:t>Summary – Part 2</a:t>
            </a:r>
            <a:endParaRPr lang="en-US" dirty="0"/>
          </a:p>
        </p:txBody>
      </p:sp>
      <p:sp>
        <p:nvSpPr>
          <p:cNvPr id="974851" name="Rectangle 3"/>
          <p:cNvSpPr>
            <a:spLocks noGrp="1" noChangeArrowheads="1"/>
          </p:cNvSpPr>
          <p:nvPr>
            <p:ph type="body" idx="1"/>
          </p:nvPr>
        </p:nvSpPr>
        <p:spPr>
          <a:xfrm>
            <a:off x="228600" y="1600200"/>
            <a:ext cx="7924800" cy="5029200"/>
          </a:xfrm>
        </p:spPr>
        <p:txBody>
          <a:bodyPr/>
          <a:lstStyle/>
          <a:p>
            <a:pPr>
              <a:lnSpc>
                <a:spcPct val="90000"/>
              </a:lnSpc>
            </a:pPr>
            <a:r>
              <a:rPr lang="en-US" sz="2800" dirty="0" smtClean="0"/>
              <a:t>We will often need to specify a correlation “structure” when using correlated data methods.</a:t>
            </a:r>
            <a:r>
              <a:rPr lang="en-US" sz="2600" dirty="0" smtClean="0"/>
              <a:t> </a:t>
            </a:r>
          </a:p>
          <a:p>
            <a:pPr>
              <a:lnSpc>
                <a:spcPct val="90000"/>
              </a:lnSpc>
            </a:pPr>
            <a:r>
              <a:rPr lang="en-US" sz="2800" dirty="0" smtClean="0"/>
              <a:t>Repeated measures analyses need data in “long” format, but “wide” format is more convenient for certain calculations. </a:t>
            </a:r>
          </a:p>
          <a:p>
            <a:pPr>
              <a:lnSpc>
                <a:spcPct val="90000"/>
              </a:lnSpc>
            </a:pPr>
            <a:r>
              <a:rPr lang="en-US" sz="2800" dirty="0" smtClean="0"/>
              <a:t>Stata has convenient, built-in functions that generate descriptive statistics to better understand hierarchical data.  Use them before embarking on formal statistical analyses. </a:t>
            </a:r>
          </a:p>
          <a:p>
            <a:endParaRPr lang="en-US" sz="2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1801</TotalTime>
  <Words>4605</Words>
  <Application>Microsoft Office PowerPoint</Application>
  <PresentationFormat>On-screen Show (4:3)</PresentationFormat>
  <Paragraphs>520</Paragraphs>
  <Slides>48</Slides>
  <Notes>39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8" baseType="lpstr">
      <vt:lpstr>Arial Unicode MS</vt:lpstr>
      <vt:lpstr>Arial</vt:lpstr>
      <vt:lpstr>Book Antiqua</vt:lpstr>
      <vt:lpstr>Courier New</vt:lpstr>
      <vt:lpstr>Monotype Sorts</vt:lpstr>
      <vt:lpstr>Times New Roman</vt:lpstr>
      <vt:lpstr>Wingdings</vt:lpstr>
      <vt:lpstr>cem chi2</vt:lpstr>
      <vt:lpstr>Document</vt:lpstr>
      <vt:lpstr>Worksheet</vt:lpstr>
      <vt:lpstr>Repeated Measures, Part I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Fecal fat data analysis</vt:lpstr>
      <vt:lpstr>Regression/ANOVA ignoring sex effects (a wrong analysis) </vt:lpstr>
      <vt:lpstr>A hierarchical analysis</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Correlation structures</vt:lpstr>
      <vt:lpstr>Georgia Babies</vt:lpstr>
      <vt:lpstr>Georgia Babies</vt:lpstr>
      <vt:lpstr>Here is another example, giving the log weights (why log?) of mice for several weeks of  measurement, mostly reflecting gain in tumor weight</vt:lpstr>
      <vt:lpstr>Tumor/weight</vt:lpstr>
      <vt:lpstr>Tumor/weight</vt:lpstr>
      <vt:lpstr>Tumor/weight</vt:lpstr>
      <vt:lpstr>Correlation structures</vt:lpstr>
      <vt:lpstr>Correlation structures</vt:lpstr>
      <vt:lpstr>Correlation structures</vt:lpstr>
      <vt:lpstr>Correlation structures</vt:lpstr>
      <vt:lpstr>Data layouts for longitudinal/clustered data</vt:lpstr>
      <vt:lpstr>Data layouts for longitudinal/clustered data</vt:lpstr>
      <vt:lpstr>Example:  HERS</vt:lpstr>
      <vt:lpstr>Descriptive methods:  pattern of data</vt:lpstr>
      <vt:lpstr>Descriptive methods:  variation between vs within individuals</vt:lpstr>
      <vt:lpstr>Descriptive methods:  graphing variation over time</vt:lpstr>
      <vt:lpstr>Descriptive methods:  graphing</vt:lpstr>
      <vt:lpstr>Descriptive methods:  graphing</vt:lpstr>
      <vt:lpstr>Summary – Part 1</vt:lpstr>
      <vt:lpstr>Summary – Part 2</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173</cp:revision>
  <dcterms:created xsi:type="dcterms:W3CDTF">2007-11-26T22:52:26Z</dcterms:created>
  <dcterms:modified xsi:type="dcterms:W3CDTF">2018-04-20T19:57:17Z</dcterms:modified>
</cp:coreProperties>
</file>